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2" r:id="rId3"/>
    <p:sldId id="271" r:id="rId4"/>
    <p:sldId id="1672" r:id="rId5"/>
    <p:sldId id="257" r:id="rId6"/>
    <p:sldId id="1673" r:id="rId7"/>
    <p:sldId id="258" r:id="rId8"/>
    <p:sldId id="611" r:id="rId9"/>
    <p:sldId id="272" r:id="rId10"/>
    <p:sldId id="259" r:id="rId11"/>
    <p:sldId id="260" r:id="rId12"/>
    <p:sldId id="274" r:id="rId13"/>
    <p:sldId id="283" r:id="rId14"/>
    <p:sldId id="280" r:id="rId15"/>
    <p:sldId id="1232" r:id="rId16"/>
    <p:sldId id="281" r:id="rId17"/>
    <p:sldId id="1138" r:id="rId18"/>
    <p:sldId id="1247" r:id="rId19"/>
    <p:sldId id="273" r:id="rId20"/>
    <p:sldId id="1248" r:id="rId21"/>
    <p:sldId id="275" r:id="rId22"/>
    <p:sldId id="1240" r:id="rId23"/>
    <p:sldId id="1244" r:id="rId24"/>
    <p:sldId id="726" r:id="rId25"/>
    <p:sldId id="1231" r:id="rId26"/>
    <p:sldId id="1241" r:id="rId27"/>
    <p:sldId id="1246" r:id="rId28"/>
    <p:sldId id="1192" r:id="rId29"/>
    <p:sldId id="699" r:id="rId30"/>
    <p:sldId id="1249" r:id="rId31"/>
    <p:sldId id="1245" r:id="rId32"/>
    <p:sldId id="562" r:id="rId33"/>
    <p:sldId id="1239" r:id="rId34"/>
    <p:sldId id="261" r:id="rId35"/>
    <p:sldId id="276" r:id="rId36"/>
    <p:sldId id="278" r:id="rId37"/>
    <p:sldId id="1233" r:id="rId38"/>
    <p:sldId id="1073" r:id="rId39"/>
    <p:sldId id="277" r:id="rId40"/>
    <p:sldId id="1026" r:id="rId41"/>
    <p:sldId id="1152" r:id="rId42"/>
    <p:sldId id="1027" r:id="rId43"/>
    <p:sldId id="1029" r:id="rId44"/>
    <p:sldId id="1030" r:id="rId45"/>
    <p:sldId id="1031" r:id="rId46"/>
    <p:sldId id="1336" r:id="rId47"/>
    <p:sldId id="1035" r:id="rId48"/>
    <p:sldId id="1036" r:id="rId49"/>
    <p:sldId id="1037" r:id="rId50"/>
    <p:sldId id="1038" r:id="rId51"/>
    <p:sldId id="1039" r:id="rId52"/>
    <p:sldId id="1040" r:id="rId53"/>
    <p:sldId id="1235" r:id="rId54"/>
    <p:sldId id="279" r:id="rId55"/>
    <p:sldId id="1252" r:id="rId56"/>
    <p:sldId id="1251" r:id="rId57"/>
    <p:sldId id="1250" r:id="rId58"/>
    <p:sldId id="1337" r:id="rId59"/>
    <p:sldId id="1238" r:id="rId60"/>
    <p:sldId id="559" r:id="rId61"/>
    <p:sldId id="1032" r:id="rId62"/>
    <p:sldId id="1033" r:id="rId63"/>
    <p:sldId id="1034" r:id="rId64"/>
    <p:sldId id="1253" r:id="rId65"/>
    <p:sldId id="1335" r:id="rId66"/>
    <p:sldId id="637" r:id="rId67"/>
    <p:sldId id="1254" r:id="rId68"/>
    <p:sldId id="262" r:id="rId69"/>
    <p:sldId id="1674" r:id="rId70"/>
    <p:sldId id="1675" r:id="rId71"/>
    <p:sldId id="1189" r:id="rId72"/>
    <p:sldId id="1195" r:id="rId73"/>
    <p:sldId id="1062" r:id="rId74"/>
    <p:sldId id="1196" r:id="rId75"/>
    <p:sldId id="1063" r:id="rId76"/>
    <p:sldId id="1197" r:id="rId77"/>
    <p:sldId id="1064" r:id="rId78"/>
    <p:sldId id="1190" r:id="rId79"/>
    <p:sldId id="1228" r:id="rId80"/>
    <p:sldId id="1198" r:id="rId81"/>
    <p:sldId id="1338" r:id="rId82"/>
    <p:sldId id="1065" r:id="rId83"/>
    <p:sldId id="1193" r:id="rId84"/>
    <p:sldId id="1194" r:id="rId85"/>
    <p:sldId id="1670" r:id="rId86"/>
    <p:sldId id="1066" r:id="rId87"/>
    <p:sldId id="1061" r:id="rId88"/>
    <p:sldId id="1339" r:id="rId89"/>
    <p:sldId id="1340" r:id="rId90"/>
    <p:sldId id="1067" r:id="rId91"/>
    <p:sldId id="1199" r:id="rId92"/>
    <p:sldId id="1068" r:id="rId93"/>
    <p:sldId id="1200" r:id="rId94"/>
    <p:sldId id="1069" r:id="rId95"/>
    <p:sldId id="1341" r:id="rId96"/>
    <p:sldId id="1342" r:id="rId97"/>
    <p:sldId id="1343" r:id="rId98"/>
    <p:sldId id="263" r:id="rId99"/>
    <p:sldId id="284" r:id="rId100"/>
    <p:sldId id="285" r:id="rId101"/>
    <p:sldId id="286" r:id="rId102"/>
    <p:sldId id="1188" r:id="rId103"/>
    <p:sldId id="1059" r:id="rId104"/>
    <p:sldId id="1185" r:id="rId105"/>
    <p:sldId id="1053" r:id="rId106"/>
    <p:sldId id="1186" r:id="rId107"/>
    <p:sldId id="1054" r:id="rId108"/>
    <p:sldId id="1187" r:id="rId109"/>
    <p:sldId id="1055" r:id="rId110"/>
    <p:sldId id="1227" r:id="rId111"/>
    <p:sldId id="1057" r:id="rId112"/>
    <p:sldId id="1058" r:id="rId113"/>
    <p:sldId id="1056" r:id="rId114"/>
    <p:sldId id="1671" r:id="rId115"/>
    <p:sldId id="264" r:id="rId116"/>
    <p:sldId id="1348" r:id="rId117"/>
    <p:sldId id="1349" r:id="rId118"/>
    <p:sldId id="521" r:id="rId119"/>
    <p:sldId id="522" r:id="rId120"/>
    <p:sldId id="549" r:id="rId121"/>
    <p:sldId id="557" r:id="rId122"/>
    <p:sldId id="550" r:id="rId123"/>
    <p:sldId id="551" r:id="rId124"/>
    <p:sldId id="552" r:id="rId125"/>
    <p:sldId id="553" r:id="rId126"/>
    <p:sldId id="755" r:id="rId127"/>
    <p:sldId id="554" r:id="rId128"/>
    <p:sldId id="1344" r:id="rId129"/>
    <p:sldId id="1345" r:id="rId130"/>
    <p:sldId id="782" r:id="rId131"/>
    <p:sldId id="1346" r:id="rId132"/>
    <p:sldId id="1201" r:id="rId133"/>
    <p:sldId id="796" r:id="rId134"/>
    <p:sldId id="797" r:id="rId135"/>
    <p:sldId id="798" r:id="rId136"/>
    <p:sldId id="1347" r:id="rId137"/>
    <p:sldId id="799" r:id="rId138"/>
    <p:sldId id="801" r:id="rId139"/>
    <p:sldId id="784" r:id="rId140"/>
    <p:sldId id="802" r:id="rId141"/>
    <p:sldId id="807" r:id="rId142"/>
    <p:sldId id="806" r:id="rId143"/>
    <p:sldId id="808" r:id="rId144"/>
    <p:sldId id="803" r:id="rId145"/>
    <p:sldId id="804" r:id="rId146"/>
    <p:sldId id="265" r:id="rId147"/>
    <p:sldId id="1580" r:id="rId148"/>
    <p:sldId id="1607" r:id="rId149"/>
    <p:sldId id="1600" r:id="rId150"/>
    <p:sldId id="1581" r:id="rId151"/>
    <p:sldId id="1586" r:id="rId152"/>
    <p:sldId id="1587" r:id="rId153"/>
    <p:sldId id="1582" r:id="rId154"/>
    <p:sldId id="1591" r:id="rId155"/>
    <p:sldId id="1604" r:id="rId156"/>
    <p:sldId id="1606" r:id="rId157"/>
    <p:sldId id="1603" r:id="rId158"/>
    <p:sldId id="1596" r:id="rId159"/>
    <p:sldId id="1597" r:id="rId160"/>
    <p:sldId id="1605" r:id="rId161"/>
    <p:sldId id="603" r:id="rId162"/>
    <p:sldId id="602" r:id="rId163"/>
    <p:sldId id="1601" r:id="rId164"/>
    <p:sldId id="1598" r:id="rId165"/>
    <p:sldId id="1602" r:id="rId166"/>
    <p:sldId id="1110" r:id="rId167"/>
    <p:sldId id="1583" r:id="rId168"/>
    <p:sldId id="1584" r:id="rId169"/>
    <p:sldId id="1121" r:id="rId170"/>
    <p:sldId id="1588" r:id="rId171"/>
    <p:sldId id="1589" r:id="rId172"/>
    <p:sldId id="1236" r:id="rId173"/>
    <p:sldId id="1590" r:id="rId174"/>
    <p:sldId id="1592" r:id="rId175"/>
    <p:sldId id="1593" r:id="rId176"/>
    <p:sldId id="1594" r:id="rId177"/>
    <p:sldId id="1595" r:id="rId178"/>
    <p:sldId id="598" r:id="rId179"/>
    <p:sldId id="599" r:id="rId180"/>
    <p:sldId id="1599" r:id="rId181"/>
    <p:sldId id="266" r:id="rId182"/>
    <p:sldId id="1608" r:id="rId183"/>
    <p:sldId id="1621" r:id="rId184"/>
    <p:sldId id="1095" r:id="rId185"/>
    <p:sldId id="1622" r:id="rId186"/>
    <p:sldId id="1305" r:id="rId187"/>
    <p:sldId id="1617" r:id="rId188"/>
    <p:sldId id="1609" r:id="rId189"/>
    <p:sldId id="1097" r:id="rId190"/>
    <p:sldId id="1618" r:id="rId191"/>
    <p:sldId id="1275" r:id="rId192"/>
    <p:sldId id="1307" r:id="rId193"/>
    <p:sldId id="1623" r:id="rId194"/>
    <p:sldId id="1619" r:id="rId195"/>
    <p:sldId id="1620" r:id="rId196"/>
    <p:sldId id="1610" r:id="rId197"/>
    <p:sldId id="1626" r:id="rId198"/>
    <p:sldId id="1611" r:id="rId199"/>
    <p:sldId id="596" r:id="rId200"/>
    <p:sldId id="1099" r:id="rId201"/>
    <p:sldId id="594" r:id="rId202"/>
    <p:sldId id="1624" r:id="rId203"/>
    <p:sldId id="595" r:id="rId204"/>
    <p:sldId id="597" r:id="rId205"/>
    <p:sldId id="1630" r:id="rId206"/>
    <p:sldId id="1625" r:id="rId207"/>
    <p:sldId id="590" r:id="rId208"/>
    <p:sldId id="1098" r:id="rId209"/>
    <p:sldId id="1389" r:id="rId210"/>
    <p:sldId id="1388" r:id="rId211"/>
    <p:sldId id="589" r:id="rId212"/>
    <p:sldId id="1627" r:id="rId213"/>
    <p:sldId id="1092" r:id="rId214"/>
    <p:sldId id="1093" r:id="rId215"/>
    <p:sldId id="593" r:id="rId216"/>
    <p:sldId id="1094" r:id="rId217"/>
    <p:sldId id="1628" r:id="rId218"/>
    <p:sldId id="1612" r:id="rId219"/>
    <p:sldId id="1629" r:id="rId220"/>
    <p:sldId id="1310" r:id="rId221"/>
    <p:sldId id="1355" r:id="rId222"/>
    <p:sldId id="1101" r:id="rId223"/>
    <p:sldId id="1102" r:id="rId224"/>
    <p:sldId id="1616" r:id="rId225"/>
    <p:sldId id="1631" r:id="rId226"/>
    <p:sldId id="1632" r:id="rId227"/>
    <p:sldId id="1639" r:id="rId228"/>
    <p:sldId id="1634" r:id="rId229"/>
    <p:sldId id="1635" r:id="rId230"/>
    <p:sldId id="1640" r:id="rId231"/>
    <p:sldId id="1641" r:id="rId232"/>
    <p:sldId id="1644" r:id="rId233"/>
    <p:sldId id="1642" r:id="rId234"/>
    <p:sldId id="1643" r:id="rId235"/>
    <p:sldId id="1651" r:id="rId236"/>
    <p:sldId id="1636" r:id="rId237"/>
    <p:sldId id="1650" r:id="rId238"/>
    <p:sldId id="1637" r:id="rId239"/>
    <p:sldId id="1638" r:id="rId240"/>
    <p:sldId id="1645" r:id="rId241"/>
    <p:sldId id="267" r:id="rId242"/>
    <p:sldId id="1648" r:id="rId243"/>
    <p:sldId id="1070" r:id="rId244"/>
    <p:sldId id="1664" r:id="rId245"/>
    <p:sldId id="1646" r:id="rId246"/>
    <p:sldId id="1071" r:id="rId247"/>
    <p:sldId id="1665" r:id="rId248"/>
    <p:sldId id="1649" r:id="rId249"/>
    <p:sldId id="1652" r:id="rId250"/>
    <p:sldId id="1653" r:id="rId251"/>
    <p:sldId id="1654" r:id="rId252"/>
    <p:sldId id="1656" r:id="rId253"/>
    <p:sldId id="1655" r:id="rId254"/>
    <p:sldId id="1657" r:id="rId255"/>
    <p:sldId id="608" r:id="rId256"/>
    <p:sldId id="607" r:id="rId257"/>
    <p:sldId id="1658" r:id="rId258"/>
    <p:sldId id="1659" r:id="rId259"/>
    <p:sldId id="1660" r:id="rId260"/>
    <p:sldId id="1661" r:id="rId261"/>
    <p:sldId id="1256" r:id="rId262"/>
    <p:sldId id="1663" r:id="rId263"/>
    <p:sldId id="1137" r:id="rId264"/>
    <p:sldId id="269" r:id="rId265"/>
    <p:sldId id="1668" r:id="rId266"/>
    <p:sldId id="1103" r:id="rId267"/>
    <p:sldId id="1104" r:id="rId268"/>
    <p:sldId id="1667" r:id="rId269"/>
    <p:sldId id="1105" r:id="rId270"/>
    <p:sldId id="1106" r:id="rId271"/>
    <p:sldId id="1107" r:id="rId272"/>
    <p:sldId id="1220" r:id="rId273"/>
    <p:sldId id="1108" r:id="rId274"/>
    <p:sldId id="270" r:id="rId275"/>
    <p:sldId id="1109" r:id="rId276"/>
    <p:sldId id="1242" r:id="rId277"/>
    <p:sldId id="1191" r:id="rId278"/>
    <p:sldId id="918" r:id="rId279"/>
    <p:sldId id="1397" r:id="rId280"/>
    <p:sldId id="1398" r:id="rId281"/>
    <p:sldId id="1222" r:id="rId282"/>
    <p:sldId id="1223" r:id="rId283"/>
    <p:sldId id="1224" r:id="rId284"/>
    <p:sldId id="1225" r:id="rId285"/>
    <p:sldId id="1353" r:id="rId286"/>
    <p:sldId id="1359" r:id="rId287"/>
    <p:sldId id="1226" r:id="rId288"/>
    <p:sldId id="1666" r:id="rId289"/>
    <p:sldId id="1111" r:id="rId290"/>
    <p:sldId id="1113" r:id="rId291"/>
    <p:sldId id="1112" r:id="rId292"/>
    <p:sldId id="1221" r:id="rId293"/>
    <p:sldId id="1114" r:id="rId294"/>
    <p:sldId id="1119" r:id="rId295"/>
    <p:sldId id="1117" r:id="rId296"/>
    <p:sldId id="1116" r:id="rId297"/>
    <p:sldId id="1115" r:id="rId298"/>
    <p:sldId id="1118" r:id="rId299"/>
    <p:sldId id="1120" r:id="rId300"/>
    <p:sldId id="1365" r:id="rId301"/>
    <p:sldId id="1176" r:id="rId302"/>
    <p:sldId id="1214" r:id="rId303"/>
    <p:sldId id="1215" r:id="rId304"/>
    <p:sldId id="1229" r:id="rId305"/>
    <p:sldId id="1124" r:id="rId306"/>
    <p:sldId id="1122" r:id="rId307"/>
    <p:sldId id="1129" r:id="rId308"/>
    <p:sldId id="1243" r:id="rId309"/>
    <p:sldId id="1125" r:id="rId310"/>
    <p:sldId id="1123" r:id="rId311"/>
    <p:sldId id="1126" r:id="rId312"/>
    <p:sldId id="1127" r:id="rId313"/>
    <p:sldId id="1128" r:id="rId3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B6585-F288-4F6B-ABF8-9A9A0B3133CF}" v="1" dt="2024-10-29T07:19:52.30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1" autoAdjust="0"/>
    <p:restoredTop sz="94660"/>
  </p:normalViewPr>
  <p:slideViewPr>
    <p:cSldViewPr snapToGrid="0">
      <p:cViewPr varScale="1">
        <p:scale>
          <a:sx n="79" d="100"/>
          <a:sy n="79" d="100"/>
        </p:scale>
        <p:origin x="96"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presProps" Target="pres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microsoft.com/office/2016/11/relationships/changesInfo" Target="changesInfos/changesInfo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microsoft.com/office/2015/10/relationships/revisionInfo" Target="revisionInfo.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Mach" userId="00c83827235990ce" providerId="LiveId" clId="{544123A9-F427-4B39-A722-ADA57E20DC2C}"/>
    <pc:docChg chg="custSel addSld modSld">
      <pc:chgData name="Petr Mach" userId="00c83827235990ce" providerId="LiveId" clId="{544123A9-F427-4B39-A722-ADA57E20DC2C}" dt="2023-12-21T08:24:24.893" v="875" actId="20577"/>
      <pc:docMkLst>
        <pc:docMk/>
      </pc:docMkLst>
      <pc:sldChg chg="modSp mod">
        <pc:chgData name="Petr Mach" userId="00c83827235990ce" providerId="LiveId" clId="{544123A9-F427-4B39-A722-ADA57E20DC2C}" dt="2023-12-14T08:19:25.073" v="859" actId="1076"/>
        <pc:sldMkLst>
          <pc:docMk/>
          <pc:sldMk cId="3575934595" sldId="1104"/>
        </pc:sldMkLst>
      </pc:sldChg>
      <pc:sldChg chg="modSp mod">
        <pc:chgData name="Petr Mach" userId="00c83827235990ce" providerId="LiveId" clId="{544123A9-F427-4B39-A722-ADA57E20DC2C}" dt="2023-12-21T08:24:24.893" v="875" actId="20577"/>
        <pc:sldMkLst>
          <pc:docMk/>
          <pc:sldMk cId="1644922352" sldId="1214"/>
        </pc:sldMkLst>
      </pc:sldChg>
      <pc:sldChg chg="add modTransition">
        <pc:chgData name="Petr Mach" userId="00c83827235990ce" providerId="LiveId" clId="{544123A9-F427-4B39-A722-ADA57E20DC2C}" dt="2023-12-14T08:02:22.909" v="0"/>
        <pc:sldMkLst>
          <pc:docMk/>
          <pc:sldMk cId="202282412" sldId="1397"/>
        </pc:sldMkLst>
      </pc:sldChg>
      <pc:sldChg chg="add modTransition">
        <pc:chgData name="Petr Mach" userId="00c83827235990ce" providerId="LiveId" clId="{544123A9-F427-4B39-A722-ADA57E20DC2C}" dt="2023-12-14T08:02:22.909" v="0"/>
        <pc:sldMkLst>
          <pc:docMk/>
          <pc:sldMk cId="805647787" sldId="1398"/>
        </pc:sldMkLst>
      </pc:sldChg>
      <pc:sldChg chg="add modTransition">
        <pc:chgData name="Petr Mach" userId="00c83827235990ce" providerId="LiveId" clId="{544123A9-F427-4B39-A722-ADA57E20DC2C}" dt="2023-12-14T08:04:59.667" v="1"/>
        <pc:sldMkLst>
          <pc:docMk/>
          <pc:sldMk cId="3024360503" sldId="1666"/>
        </pc:sldMkLst>
      </pc:sldChg>
      <pc:sldChg chg="modSp new mod">
        <pc:chgData name="Petr Mach" userId="00c83827235990ce" providerId="LiveId" clId="{544123A9-F427-4B39-A722-ADA57E20DC2C}" dt="2023-12-14T08:16:02.487" v="720" actId="20577"/>
        <pc:sldMkLst>
          <pc:docMk/>
          <pc:sldMk cId="1673722265" sldId="1667"/>
        </pc:sldMkLst>
      </pc:sldChg>
      <pc:sldChg chg="add">
        <pc:chgData name="Petr Mach" userId="00c83827235990ce" providerId="LiveId" clId="{544123A9-F427-4B39-A722-ADA57E20DC2C}" dt="2023-12-14T08:17:29.308" v="721"/>
        <pc:sldMkLst>
          <pc:docMk/>
          <pc:sldMk cId="894800850" sldId="1668"/>
        </pc:sldMkLst>
      </pc:sldChg>
    </pc:docChg>
  </pc:docChgLst>
  <pc:docChgLst>
    <pc:chgData name="Petr Mach" userId="00c83827235990ce" providerId="LiveId" clId="{23716302-2843-4348-9AF1-161052370EA3}"/>
    <pc:docChg chg="undo redo custSel addSld delSld modSld sldOrd modMainMaster">
      <pc:chgData name="Petr Mach" userId="00c83827235990ce" providerId="LiveId" clId="{23716302-2843-4348-9AF1-161052370EA3}" dt="2023-12-08T08:08:52.196" v="16701" actId="20577"/>
      <pc:docMkLst>
        <pc:docMk/>
      </pc:docMkLst>
      <pc:sldChg chg="addSp delSp modSp add del mod setBg">
        <pc:chgData name="Petr Mach" userId="00c83827235990ce" providerId="LiveId" clId="{23716302-2843-4348-9AF1-161052370EA3}" dt="2023-09-30T18:48:04.148" v="597" actId="47"/>
        <pc:sldMkLst>
          <pc:docMk/>
          <pc:sldMk cId="2584296246" sldId="256"/>
        </pc:sldMkLst>
      </pc:sldChg>
      <pc:sldChg chg="modSp mod setBg">
        <pc:chgData name="Petr Mach" userId="00c83827235990ce" providerId="LiveId" clId="{23716302-2843-4348-9AF1-161052370EA3}" dt="2023-10-05T19:39:08.896" v="6754" actId="207"/>
        <pc:sldMkLst>
          <pc:docMk/>
          <pc:sldMk cId="3366922463" sldId="257"/>
        </pc:sldMkLst>
      </pc:sldChg>
      <pc:sldChg chg="modSp mod">
        <pc:chgData name="Petr Mach" userId="00c83827235990ce" providerId="LiveId" clId="{23716302-2843-4348-9AF1-161052370EA3}" dt="2023-10-04T18:54:39.356" v="5940" actId="113"/>
        <pc:sldMkLst>
          <pc:docMk/>
          <pc:sldMk cId="3518660498" sldId="258"/>
        </pc:sldMkLst>
      </pc:sldChg>
      <pc:sldChg chg="modSp mod">
        <pc:chgData name="Petr Mach" userId="00c83827235990ce" providerId="LiveId" clId="{23716302-2843-4348-9AF1-161052370EA3}" dt="2023-11-30T12:03:35.779" v="14171" actId="20577"/>
        <pc:sldMkLst>
          <pc:docMk/>
          <pc:sldMk cId="722275904" sldId="259"/>
        </pc:sldMkLst>
      </pc:sldChg>
      <pc:sldChg chg="modSp mod setBg">
        <pc:chgData name="Petr Mach" userId="00c83827235990ce" providerId="LiveId" clId="{23716302-2843-4348-9AF1-161052370EA3}" dt="2023-10-04T19:02:33.414" v="6128" actId="6549"/>
        <pc:sldMkLst>
          <pc:docMk/>
          <pc:sldMk cId="1594274208" sldId="260"/>
        </pc:sldMkLst>
      </pc:sldChg>
      <pc:sldChg chg="modSp mod setBg">
        <pc:chgData name="Petr Mach" userId="00c83827235990ce" providerId="LiveId" clId="{23716302-2843-4348-9AF1-161052370EA3}" dt="2023-10-01T22:18:32.065" v="2028" actId="255"/>
        <pc:sldMkLst>
          <pc:docMk/>
          <pc:sldMk cId="3703450593" sldId="261"/>
        </pc:sldMkLst>
      </pc:sldChg>
      <pc:sldChg chg="modSp mod setBg">
        <pc:chgData name="Petr Mach" userId="00c83827235990ce" providerId="LiveId" clId="{23716302-2843-4348-9AF1-161052370EA3}" dt="2023-10-01T18:46:43.682" v="1586"/>
        <pc:sldMkLst>
          <pc:docMk/>
          <pc:sldMk cId="676695216" sldId="262"/>
        </pc:sldMkLst>
      </pc:sldChg>
      <pc:sldChg chg="modSp mod setBg">
        <pc:chgData name="Petr Mach" userId="00c83827235990ce" providerId="LiveId" clId="{23716302-2843-4348-9AF1-161052370EA3}" dt="2023-10-01T18:46:49.188" v="1587"/>
        <pc:sldMkLst>
          <pc:docMk/>
          <pc:sldMk cId="3694235953" sldId="263"/>
        </pc:sldMkLst>
      </pc:sldChg>
      <pc:sldChg chg="modSp mod setBg">
        <pc:chgData name="Petr Mach" userId="00c83827235990ce" providerId="LiveId" clId="{23716302-2843-4348-9AF1-161052370EA3}" dt="2023-11-01T20:53:18.383" v="9270" actId="6549"/>
        <pc:sldMkLst>
          <pc:docMk/>
          <pc:sldMk cId="3396561369" sldId="264"/>
        </pc:sldMkLst>
      </pc:sldChg>
      <pc:sldChg chg="modSp mod">
        <pc:chgData name="Petr Mach" userId="00c83827235990ce" providerId="LiveId" clId="{23716302-2843-4348-9AF1-161052370EA3}" dt="2023-11-09T07:58:25.424" v="9885" actId="6549"/>
        <pc:sldMkLst>
          <pc:docMk/>
          <pc:sldMk cId="1240553951" sldId="265"/>
        </pc:sldMkLst>
      </pc:sldChg>
      <pc:sldChg chg="modSp mod">
        <pc:chgData name="Petr Mach" userId="00c83827235990ce" providerId="LiveId" clId="{23716302-2843-4348-9AF1-161052370EA3}" dt="2023-11-16T08:14:13.747" v="10686" actId="20577"/>
        <pc:sldMkLst>
          <pc:docMk/>
          <pc:sldMk cId="1986730637" sldId="266"/>
        </pc:sldMkLst>
      </pc:sldChg>
      <pc:sldChg chg="modSp mod">
        <pc:chgData name="Petr Mach" userId="00c83827235990ce" providerId="LiveId" clId="{23716302-2843-4348-9AF1-161052370EA3}" dt="2023-12-08T08:08:42.161" v="16700" actId="20577"/>
        <pc:sldMkLst>
          <pc:docMk/>
          <pc:sldMk cId="88500413" sldId="267"/>
        </pc:sldMkLst>
      </pc:sldChg>
      <pc:sldChg chg="modSp del mod">
        <pc:chgData name="Petr Mach" userId="00c83827235990ce" providerId="LiveId" clId="{23716302-2843-4348-9AF1-161052370EA3}" dt="2023-11-30T12:03:08.008" v="14131" actId="47"/>
        <pc:sldMkLst>
          <pc:docMk/>
          <pc:sldMk cId="1547550180" sldId="268"/>
        </pc:sldMkLst>
      </pc:sldChg>
      <pc:sldChg chg="modSp mod setBg">
        <pc:chgData name="Petr Mach" userId="00c83827235990ce" providerId="LiveId" clId="{23716302-2843-4348-9AF1-161052370EA3}" dt="2023-10-01T18:45:53.850" v="1582"/>
        <pc:sldMkLst>
          <pc:docMk/>
          <pc:sldMk cId="1174174171" sldId="269"/>
        </pc:sldMkLst>
      </pc:sldChg>
      <pc:sldChg chg="modSp del mod">
        <pc:chgData name="Petr Mach" userId="00c83827235990ce" providerId="LiveId" clId="{23716302-2843-4348-9AF1-161052370EA3}" dt="2023-10-02T14:24:41.746" v="4539" actId="47"/>
        <pc:sldMkLst>
          <pc:docMk/>
          <pc:sldMk cId="553684377" sldId="270"/>
        </pc:sldMkLst>
      </pc:sldChg>
      <pc:sldChg chg="add">
        <pc:chgData name="Petr Mach" userId="00c83827235990ce" providerId="LiveId" clId="{23716302-2843-4348-9AF1-161052370EA3}" dt="2023-10-02T14:24:55.279" v="4541"/>
        <pc:sldMkLst>
          <pc:docMk/>
          <pc:sldMk cId="4070756177" sldId="270"/>
        </pc:sldMkLst>
      </pc:sldChg>
      <pc:sldChg chg="addSp delSp modSp mod">
        <pc:chgData name="Petr Mach" userId="00c83827235990ce" providerId="LiveId" clId="{23716302-2843-4348-9AF1-161052370EA3}" dt="2023-09-30T19:48:21.511" v="1038" actId="5793"/>
        <pc:sldMkLst>
          <pc:docMk/>
          <pc:sldMk cId="3261413750" sldId="271"/>
        </pc:sldMkLst>
      </pc:sldChg>
      <pc:sldChg chg="modSp mod">
        <pc:chgData name="Petr Mach" userId="00c83827235990ce" providerId="LiveId" clId="{23716302-2843-4348-9AF1-161052370EA3}" dt="2023-10-02T14:03:53.236" v="4428" actId="255"/>
        <pc:sldMkLst>
          <pc:docMk/>
          <pc:sldMk cId="491350794" sldId="272"/>
        </pc:sldMkLst>
      </pc:sldChg>
      <pc:sldChg chg="modSp mod">
        <pc:chgData name="Petr Mach" userId="00c83827235990ce" providerId="LiveId" clId="{23716302-2843-4348-9AF1-161052370EA3}" dt="2023-10-03T11:13:04.940" v="5344" actId="20577"/>
        <pc:sldMkLst>
          <pc:docMk/>
          <pc:sldMk cId="2713937271" sldId="273"/>
        </pc:sldMkLst>
      </pc:sldChg>
      <pc:sldChg chg="addSp delSp modSp mod">
        <pc:chgData name="Petr Mach" userId="00c83827235990ce" providerId="LiveId" clId="{23716302-2843-4348-9AF1-161052370EA3}" dt="2023-10-04T19:34:48.693" v="6456" actId="5793"/>
        <pc:sldMkLst>
          <pc:docMk/>
          <pc:sldMk cId="575707352" sldId="274"/>
        </pc:sldMkLst>
      </pc:sldChg>
      <pc:sldChg chg="addSp modSp mod">
        <pc:chgData name="Petr Mach" userId="00c83827235990ce" providerId="LiveId" clId="{23716302-2843-4348-9AF1-161052370EA3}" dt="2023-10-04T20:07:21.155" v="6607" actId="167"/>
        <pc:sldMkLst>
          <pc:docMk/>
          <pc:sldMk cId="394298874" sldId="275"/>
        </pc:sldMkLst>
      </pc:sldChg>
      <pc:sldChg chg="modSp mod">
        <pc:chgData name="Petr Mach" userId="00c83827235990ce" providerId="LiveId" clId="{23716302-2843-4348-9AF1-161052370EA3}" dt="2023-10-01T22:25:32.289" v="2073" actId="20577"/>
        <pc:sldMkLst>
          <pc:docMk/>
          <pc:sldMk cId="2558871939" sldId="276"/>
        </pc:sldMkLst>
      </pc:sldChg>
      <pc:sldChg chg="modSp mod">
        <pc:chgData name="Petr Mach" userId="00c83827235990ce" providerId="LiveId" clId="{23716302-2843-4348-9AF1-161052370EA3}" dt="2023-10-01T22:23:54.797" v="2039" actId="20577"/>
        <pc:sldMkLst>
          <pc:docMk/>
          <pc:sldMk cId="4175929590" sldId="277"/>
        </pc:sldMkLst>
      </pc:sldChg>
      <pc:sldChg chg="modSp mod">
        <pc:chgData name="Petr Mach" userId="00c83827235990ce" providerId="LiveId" clId="{23716302-2843-4348-9AF1-161052370EA3}" dt="2023-10-01T22:25:20.446" v="2072" actId="113"/>
        <pc:sldMkLst>
          <pc:docMk/>
          <pc:sldMk cId="1436831711" sldId="278"/>
        </pc:sldMkLst>
      </pc:sldChg>
      <pc:sldChg chg="add">
        <pc:chgData name="Petr Mach" userId="00c83827235990ce" providerId="LiveId" clId="{23716302-2843-4348-9AF1-161052370EA3}" dt="2023-10-12T07:23:16.284" v="7251"/>
        <pc:sldMkLst>
          <pc:docMk/>
          <pc:sldMk cId="1230936385" sldId="279"/>
        </pc:sldMkLst>
      </pc:sldChg>
      <pc:sldChg chg="del">
        <pc:chgData name="Petr Mach" userId="00c83827235990ce" providerId="LiveId" clId="{23716302-2843-4348-9AF1-161052370EA3}" dt="2023-10-12T07:23:02.229" v="7250" actId="47"/>
        <pc:sldMkLst>
          <pc:docMk/>
          <pc:sldMk cId="2778606185" sldId="279"/>
        </pc:sldMkLst>
      </pc:sldChg>
      <pc:sldChg chg="addSp modSp mod ord">
        <pc:chgData name="Petr Mach" userId="00c83827235990ce" providerId="LiveId" clId="{23716302-2843-4348-9AF1-161052370EA3}" dt="2023-10-04T19:34:57.627" v="6458"/>
        <pc:sldMkLst>
          <pc:docMk/>
          <pc:sldMk cId="2122311008" sldId="280"/>
        </pc:sldMkLst>
      </pc:sldChg>
      <pc:sldChg chg="modSp mod">
        <pc:chgData name="Petr Mach" userId="00c83827235990ce" providerId="LiveId" clId="{23716302-2843-4348-9AF1-161052370EA3}" dt="2023-10-04T19:32:47.252" v="6407" actId="20577"/>
        <pc:sldMkLst>
          <pc:docMk/>
          <pc:sldMk cId="480995018" sldId="281"/>
        </pc:sldMkLst>
      </pc:sldChg>
      <pc:sldChg chg="modSp new del mod">
        <pc:chgData name="Petr Mach" userId="00c83827235990ce" providerId="LiveId" clId="{23716302-2843-4348-9AF1-161052370EA3}" dt="2023-11-30T12:03:08.926" v="14132" actId="47"/>
        <pc:sldMkLst>
          <pc:docMk/>
          <pc:sldMk cId="4155382151" sldId="282"/>
        </pc:sldMkLst>
      </pc:sldChg>
      <pc:sldChg chg="addSp modSp new mod">
        <pc:chgData name="Petr Mach" userId="00c83827235990ce" providerId="LiveId" clId="{23716302-2843-4348-9AF1-161052370EA3}" dt="2023-10-02T14:05:30.751" v="4430" actId="14100"/>
        <pc:sldMkLst>
          <pc:docMk/>
          <pc:sldMk cId="2538492641" sldId="283"/>
        </pc:sldMkLst>
      </pc:sldChg>
      <pc:sldChg chg="modSp new mod">
        <pc:chgData name="Petr Mach" userId="00c83827235990ce" providerId="LiveId" clId="{23716302-2843-4348-9AF1-161052370EA3}" dt="2023-10-26T10:47:55.223" v="8690" actId="6549"/>
        <pc:sldMkLst>
          <pc:docMk/>
          <pc:sldMk cId="36414019" sldId="284"/>
        </pc:sldMkLst>
      </pc:sldChg>
      <pc:sldChg chg="modSp new mod">
        <pc:chgData name="Petr Mach" userId="00c83827235990ce" providerId="LiveId" clId="{23716302-2843-4348-9AF1-161052370EA3}" dt="2023-10-26T10:48:36.548" v="8755" actId="6549"/>
        <pc:sldMkLst>
          <pc:docMk/>
          <pc:sldMk cId="3523478955" sldId="285"/>
        </pc:sldMkLst>
      </pc:sldChg>
      <pc:sldChg chg="modSp new mod">
        <pc:chgData name="Petr Mach" userId="00c83827235990ce" providerId="LiveId" clId="{23716302-2843-4348-9AF1-161052370EA3}" dt="2023-10-26T10:50:35.351" v="9133" actId="20577"/>
        <pc:sldMkLst>
          <pc:docMk/>
          <pc:sldMk cId="2993535195" sldId="286"/>
        </pc:sldMkLst>
      </pc:sldChg>
      <pc:sldChg chg="modSp new del mod">
        <pc:chgData name="Petr Mach" userId="00c83827235990ce" providerId="LiveId" clId="{23716302-2843-4348-9AF1-161052370EA3}" dt="2023-10-01T18:49:58.319" v="1588" actId="47"/>
        <pc:sldMkLst>
          <pc:docMk/>
          <pc:sldMk cId="51947222" sldId="287"/>
        </pc:sldMkLst>
      </pc:sldChg>
      <pc:sldChg chg="modSp new del mod">
        <pc:chgData name="Petr Mach" userId="00c83827235990ce" providerId="LiveId" clId="{23716302-2843-4348-9AF1-161052370EA3}" dt="2023-10-01T18:49:58.319" v="1588" actId="47"/>
        <pc:sldMkLst>
          <pc:docMk/>
          <pc:sldMk cId="1706973170" sldId="288"/>
        </pc:sldMkLst>
      </pc:sldChg>
      <pc:sldChg chg="modSp new del mod">
        <pc:chgData name="Petr Mach" userId="00c83827235990ce" providerId="LiveId" clId="{23716302-2843-4348-9AF1-161052370EA3}" dt="2023-10-01T18:49:58.319" v="1588" actId="47"/>
        <pc:sldMkLst>
          <pc:docMk/>
          <pc:sldMk cId="839896794" sldId="289"/>
        </pc:sldMkLst>
      </pc:sldChg>
      <pc:sldChg chg="modSp new del mod">
        <pc:chgData name="Petr Mach" userId="00c83827235990ce" providerId="LiveId" clId="{23716302-2843-4348-9AF1-161052370EA3}" dt="2023-10-01T18:49:58.319" v="1588" actId="47"/>
        <pc:sldMkLst>
          <pc:docMk/>
          <pc:sldMk cId="294501051" sldId="290"/>
        </pc:sldMkLst>
      </pc:sldChg>
      <pc:sldChg chg="delSp modSp new mod ord">
        <pc:chgData name="Petr Mach" userId="00c83827235990ce" providerId="LiveId" clId="{23716302-2843-4348-9AF1-161052370EA3}" dt="2023-10-26T10:45:25.613" v="8496" actId="20578"/>
        <pc:sldMkLst>
          <pc:docMk/>
          <pc:sldMk cId="3490470709" sldId="291"/>
        </pc:sldMkLst>
      </pc:sldChg>
      <pc:sldChg chg="modSp new mod">
        <pc:chgData name="Petr Mach" userId="00c83827235990ce" providerId="LiveId" clId="{23716302-2843-4348-9AF1-161052370EA3}" dt="2023-09-30T20:55:01.453" v="1095" actId="20577"/>
        <pc:sldMkLst>
          <pc:docMk/>
          <pc:sldMk cId="2234057067" sldId="292"/>
        </pc:sldMkLst>
      </pc:sldChg>
      <pc:sldChg chg="addSp modSp new del">
        <pc:chgData name="Petr Mach" userId="00c83827235990ce" providerId="LiveId" clId="{23716302-2843-4348-9AF1-161052370EA3}" dt="2023-10-02T14:18:05.888" v="4452" actId="47"/>
        <pc:sldMkLst>
          <pc:docMk/>
          <pc:sldMk cId="184320385" sldId="293"/>
        </pc:sldMkLst>
      </pc:sldChg>
      <pc:sldChg chg="modSp new del mod">
        <pc:chgData name="Petr Mach" userId="00c83827235990ce" providerId="LiveId" clId="{23716302-2843-4348-9AF1-161052370EA3}" dt="2023-10-02T07:40:59.613" v="4004" actId="47"/>
        <pc:sldMkLst>
          <pc:docMk/>
          <pc:sldMk cId="1523620286" sldId="294"/>
        </pc:sldMkLst>
      </pc:sldChg>
      <pc:sldChg chg="add del">
        <pc:chgData name="Petr Mach" userId="00c83827235990ce" providerId="LiveId" clId="{23716302-2843-4348-9AF1-161052370EA3}" dt="2023-11-29T22:06:49.994" v="11475" actId="47"/>
        <pc:sldMkLst>
          <pc:docMk/>
          <pc:sldMk cId="2443000475" sldId="295"/>
        </pc:sldMkLst>
      </pc:sldChg>
      <pc:sldChg chg="new del">
        <pc:chgData name="Petr Mach" userId="00c83827235990ce" providerId="LiveId" clId="{23716302-2843-4348-9AF1-161052370EA3}" dt="2023-10-02T14:35:26.119" v="4965" actId="47"/>
        <pc:sldMkLst>
          <pc:docMk/>
          <pc:sldMk cId="3037084035" sldId="295"/>
        </pc:sldMkLst>
      </pc:sldChg>
      <pc:sldChg chg="add modTransition">
        <pc:chgData name="Petr Mach" userId="00c83827235990ce" providerId="LiveId" clId="{23716302-2843-4348-9AF1-161052370EA3}" dt="2023-11-01T20:47:57.809" v="9164"/>
        <pc:sldMkLst>
          <pc:docMk/>
          <pc:sldMk cId="963726892" sldId="521"/>
        </pc:sldMkLst>
      </pc:sldChg>
      <pc:sldChg chg="add modTransition">
        <pc:chgData name="Petr Mach" userId="00c83827235990ce" providerId="LiveId" clId="{23716302-2843-4348-9AF1-161052370EA3}" dt="2023-11-01T20:47:36.895" v="9163"/>
        <pc:sldMkLst>
          <pc:docMk/>
          <pc:sldMk cId="1878346884" sldId="522"/>
        </pc:sldMkLst>
      </pc:sldChg>
      <pc:sldChg chg="modSp add mod modTransition">
        <pc:chgData name="Petr Mach" userId="00c83827235990ce" providerId="LiveId" clId="{23716302-2843-4348-9AF1-161052370EA3}" dt="2023-11-01T20:49:26.165" v="9166" actId="27636"/>
        <pc:sldMkLst>
          <pc:docMk/>
          <pc:sldMk cId="3363007219" sldId="549"/>
        </pc:sldMkLst>
      </pc:sldChg>
      <pc:sldChg chg="add modTransition">
        <pc:chgData name="Petr Mach" userId="00c83827235990ce" providerId="LiveId" clId="{23716302-2843-4348-9AF1-161052370EA3}" dt="2023-11-01T20:49:26.024" v="9165"/>
        <pc:sldMkLst>
          <pc:docMk/>
          <pc:sldMk cId="3405944702" sldId="550"/>
        </pc:sldMkLst>
      </pc:sldChg>
      <pc:sldChg chg="modSp add mod modTransition">
        <pc:chgData name="Petr Mach" userId="00c83827235990ce" providerId="LiveId" clId="{23716302-2843-4348-9AF1-161052370EA3}" dt="2023-11-01T20:49:26.233" v="9167" actId="27636"/>
        <pc:sldMkLst>
          <pc:docMk/>
          <pc:sldMk cId="3881714217" sldId="551"/>
        </pc:sldMkLst>
      </pc:sldChg>
      <pc:sldChg chg="add modTransition">
        <pc:chgData name="Petr Mach" userId="00c83827235990ce" providerId="LiveId" clId="{23716302-2843-4348-9AF1-161052370EA3}" dt="2023-11-01T20:49:26.024" v="9165"/>
        <pc:sldMkLst>
          <pc:docMk/>
          <pc:sldMk cId="674836429" sldId="552"/>
        </pc:sldMkLst>
      </pc:sldChg>
      <pc:sldChg chg="add modTransition">
        <pc:chgData name="Petr Mach" userId="00c83827235990ce" providerId="LiveId" clId="{23716302-2843-4348-9AF1-161052370EA3}" dt="2023-11-01T20:49:26.024" v="9165"/>
        <pc:sldMkLst>
          <pc:docMk/>
          <pc:sldMk cId="3232883400" sldId="553"/>
        </pc:sldMkLst>
      </pc:sldChg>
      <pc:sldChg chg="add modTransition">
        <pc:chgData name="Petr Mach" userId="00c83827235990ce" providerId="LiveId" clId="{23716302-2843-4348-9AF1-161052370EA3}" dt="2023-11-01T20:49:26.024" v="9165"/>
        <pc:sldMkLst>
          <pc:docMk/>
          <pc:sldMk cId="3617368458" sldId="554"/>
        </pc:sldMkLst>
      </pc:sldChg>
      <pc:sldChg chg="add modTransition">
        <pc:chgData name="Petr Mach" userId="00c83827235990ce" providerId="LiveId" clId="{23716302-2843-4348-9AF1-161052370EA3}" dt="2023-11-01T20:49:26.024" v="9165"/>
        <pc:sldMkLst>
          <pc:docMk/>
          <pc:sldMk cId="1428063863" sldId="557"/>
        </pc:sldMkLst>
      </pc:sldChg>
      <pc:sldChg chg="modSp add mod modTransition">
        <pc:chgData name="Petr Mach" userId="00c83827235990ce" providerId="LiveId" clId="{23716302-2843-4348-9AF1-161052370EA3}" dt="2023-10-03T11:47:04.801" v="5462" actId="114"/>
        <pc:sldMkLst>
          <pc:docMk/>
          <pc:sldMk cId="1649190635" sldId="559"/>
        </pc:sldMkLst>
      </pc:sldChg>
      <pc:sldChg chg="modSp add mod modTransition">
        <pc:chgData name="Petr Mach" userId="00c83827235990ce" providerId="LiveId" clId="{23716302-2843-4348-9AF1-161052370EA3}" dt="2023-10-12T06:47:43.713" v="6756" actId="6549"/>
        <pc:sldMkLst>
          <pc:docMk/>
          <pc:sldMk cId="1660765550" sldId="562"/>
        </pc:sldMkLst>
      </pc:sldChg>
      <pc:sldChg chg="modSp add del mod modTransition">
        <pc:chgData name="Petr Mach" userId="00c83827235990ce" providerId="LiveId" clId="{23716302-2843-4348-9AF1-161052370EA3}" dt="2023-11-16T11:25:36.505" v="11038" actId="47"/>
        <pc:sldMkLst>
          <pc:docMk/>
          <pc:sldMk cId="1529085199" sldId="585"/>
        </pc:sldMkLst>
      </pc:sldChg>
      <pc:sldChg chg="add del modTransition">
        <pc:chgData name="Petr Mach" userId="00c83827235990ce" providerId="LiveId" clId="{23716302-2843-4348-9AF1-161052370EA3}" dt="2023-11-16T11:25:39.918" v="11039" actId="47"/>
        <pc:sldMkLst>
          <pc:docMk/>
          <pc:sldMk cId="4194781351" sldId="587"/>
        </pc:sldMkLst>
      </pc:sldChg>
      <pc:sldChg chg="modSp add del mod modTransition">
        <pc:chgData name="Petr Mach" userId="00c83827235990ce" providerId="LiveId" clId="{23716302-2843-4348-9AF1-161052370EA3}" dt="2023-11-16T11:38:53.450" v="11416" actId="47"/>
        <pc:sldMkLst>
          <pc:docMk/>
          <pc:sldMk cId="780155502" sldId="589"/>
        </pc:sldMkLst>
      </pc:sldChg>
      <pc:sldChg chg="add">
        <pc:chgData name="Petr Mach" userId="00c83827235990ce" providerId="LiveId" clId="{23716302-2843-4348-9AF1-161052370EA3}" dt="2023-11-16T11:39:05.309" v="11417"/>
        <pc:sldMkLst>
          <pc:docMk/>
          <pc:sldMk cId="3690360281" sldId="589"/>
        </pc:sldMkLst>
      </pc:sldChg>
      <pc:sldChg chg="add">
        <pc:chgData name="Petr Mach" userId="00c83827235990ce" providerId="LiveId" clId="{23716302-2843-4348-9AF1-161052370EA3}" dt="2023-11-16T11:39:05.309" v="11417"/>
        <pc:sldMkLst>
          <pc:docMk/>
          <pc:sldMk cId="2485587565" sldId="590"/>
        </pc:sldMkLst>
      </pc:sldChg>
      <pc:sldChg chg="add del modTransition">
        <pc:chgData name="Petr Mach" userId="00c83827235990ce" providerId="LiveId" clId="{23716302-2843-4348-9AF1-161052370EA3}" dt="2023-11-16T11:38:53.450" v="11416" actId="47"/>
        <pc:sldMkLst>
          <pc:docMk/>
          <pc:sldMk cId="3113610134" sldId="590"/>
        </pc:sldMkLst>
      </pc:sldChg>
      <pc:sldChg chg="add del modTransition">
        <pc:chgData name="Petr Mach" userId="00c83827235990ce" providerId="LiveId" clId="{23716302-2843-4348-9AF1-161052370EA3}" dt="2023-11-16T11:27:30.146" v="11174" actId="47"/>
        <pc:sldMkLst>
          <pc:docMk/>
          <pc:sldMk cId="2554954767" sldId="592"/>
        </pc:sldMkLst>
      </pc:sldChg>
      <pc:sldChg chg="modSp add del mod modTransition">
        <pc:chgData name="Petr Mach" userId="00c83827235990ce" providerId="LiveId" clId="{23716302-2843-4348-9AF1-161052370EA3}" dt="2023-11-16T11:39:59.243" v="11419" actId="27636"/>
        <pc:sldMkLst>
          <pc:docMk/>
          <pc:sldMk cId="618773399" sldId="593"/>
        </pc:sldMkLst>
      </pc:sldChg>
      <pc:sldChg chg="add modTransition">
        <pc:chgData name="Petr Mach" userId="00c83827235990ce" providerId="LiveId" clId="{23716302-2843-4348-9AF1-161052370EA3}" dt="2023-11-15T22:24:53.219" v="10343"/>
        <pc:sldMkLst>
          <pc:docMk/>
          <pc:sldMk cId="1525376377" sldId="594"/>
        </pc:sldMkLst>
      </pc:sldChg>
      <pc:sldChg chg="add modTransition">
        <pc:chgData name="Petr Mach" userId="00c83827235990ce" providerId="LiveId" clId="{23716302-2843-4348-9AF1-161052370EA3}" dt="2023-11-15T22:24:53.219" v="10343"/>
        <pc:sldMkLst>
          <pc:docMk/>
          <pc:sldMk cId="1449221618" sldId="595"/>
        </pc:sldMkLst>
      </pc:sldChg>
      <pc:sldChg chg="add modTransition">
        <pc:chgData name="Petr Mach" userId="00c83827235990ce" providerId="LiveId" clId="{23716302-2843-4348-9AF1-161052370EA3}" dt="2023-11-15T22:24:53.219" v="10343"/>
        <pc:sldMkLst>
          <pc:docMk/>
          <pc:sldMk cId="2038469515" sldId="596"/>
        </pc:sldMkLst>
      </pc:sldChg>
      <pc:sldChg chg="add modTransition">
        <pc:chgData name="Petr Mach" userId="00c83827235990ce" providerId="LiveId" clId="{23716302-2843-4348-9AF1-161052370EA3}" dt="2023-11-15T22:24:53.219" v="10343"/>
        <pc:sldMkLst>
          <pc:docMk/>
          <pc:sldMk cId="3880287396" sldId="597"/>
        </pc:sldMkLst>
      </pc:sldChg>
      <pc:sldChg chg="add">
        <pc:chgData name="Petr Mach" userId="00c83827235990ce" providerId="LiveId" clId="{23716302-2843-4348-9AF1-161052370EA3}" dt="2023-11-09T08:11:01.139" v="10340"/>
        <pc:sldMkLst>
          <pc:docMk/>
          <pc:sldMk cId="2516574949" sldId="598"/>
        </pc:sldMkLst>
      </pc:sldChg>
      <pc:sldChg chg="modSp add del mod modTransition">
        <pc:chgData name="Petr Mach" userId="00c83827235990ce" providerId="LiveId" clId="{23716302-2843-4348-9AF1-161052370EA3}" dt="2023-11-09T08:10:53.428" v="10339" actId="47"/>
        <pc:sldMkLst>
          <pc:docMk/>
          <pc:sldMk cId="3364164701" sldId="598"/>
        </pc:sldMkLst>
      </pc:sldChg>
      <pc:sldChg chg="add">
        <pc:chgData name="Petr Mach" userId="00c83827235990ce" providerId="LiveId" clId="{23716302-2843-4348-9AF1-161052370EA3}" dt="2023-11-09T08:11:01.139" v="10340"/>
        <pc:sldMkLst>
          <pc:docMk/>
          <pc:sldMk cId="776294925" sldId="599"/>
        </pc:sldMkLst>
      </pc:sldChg>
      <pc:sldChg chg="add del modTransition">
        <pc:chgData name="Petr Mach" userId="00c83827235990ce" providerId="LiveId" clId="{23716302-2843-4348-9AF1-161052370EA3}" dt="2023-11-09T08:10:53.428" v="10339" actId="47"/>
        <pc:sldMkLst>
          <pc:docMk/>
          <pc:sldMk cId="4139097917" sldId="599"/>
        </pc:sldMkLst>
      </pc:sldChg>
      <pc:sldChg chg="add modTransition">
        <pc:chgData name="Petr Mach" userId="00c83827235990ce" providerId="LiveId" clId="{23716302-2843-4348-9AF1-161052370EA3}" dt="2023-11-08T15:47:14.483" v="9545"/>
        <pc:sldMkLst>
          <pc:docMk/>
          <pc:sldMk cId="3585863926" sldId="602"/>
        </pc:sldMkLst>
      </pc:sldChg>
      <pc:sldChg chg="modSp add mod modTransition">
        <pc:chgData name="Petr Mach" userId="00c83827235990ce" providerId="LiveId" clId="{23716302-2843-4348-9AF1-161052370EA3}" dt="2023-11-08T15:47:14.811" v="9550" actId="27636"/>
        <pc:sldMkLst>
          <pc:docMk/>
          <pc:sldMk cId="174254767" sldId="603"/>
        </pc:sldMkLst>
      </pc:sldChg>
      <pc:sldChg chg="add del">
        <pc:chgData name="Petr Mach" userId="00c83827235990ce" providerId="LiveId" clId="{23716302-2843-4348-9AF1-161052370EA3}" dt="2023-11-08T15:51:36.700" v="9630" actId="47"/>
        <pc:sldMkLst>
          <pc:docMk/>
          <pc:sldMk cId="2521610073" sldId="604"/>
        </pc:sldMkLst>
      </pc:sldChg>
      <pc:sldChg chg="add del modTransition">
        <pc:chgData name="Petr Mach" userId="00c83827235990ce" providerId="LiveId" clId="{23716302-2843-4348-9AF1-161052370EA3}" dt="2023-11-08T15:49:26.711" v="9608" actId="47"/>
        <pc:sldMkLst>
          <pc:docMk/>
          <pc:sldMk cId="3585962692" sldId="604"/>
        </pc:sldMkLst>
      </pc:sldChg>
      <pc:sldChg chg="modSp add mod modTransition">
        <pc:chgData name="Petr Mach" userId="00c83827235990ce" providerId="LiveId" clId="{23716302-2843-4348-9AF1-161052370EA3}" dt="2023-12-08T08:07:37.435" v="16692" actId="5793"/>
        <pc:sldMkLst>
          <pc:docMk/>
          <pc:sldMk cId="617206467" sldId="607"/>
        </pc:sldMkLst>
      </pc:sldChg>
      <pc:sldChg chg="modSp add mod modTransition">
        <pc:chgData name="Petr Mach" userId="00c83827235990ce" providerId="LiveId" clId="{23716302-2843-4348-9AF1-161052370EA3}" dt="2023-12-08T08:07:42.247" v="16698" actId="5793"/>
        <pc:sldMkLst>
          <pc:docMk/>
          <pc:sldMk cId="2999541691" sldId="608"/>
        </pc:sldMkLst>
      </pc:sldChg>
      <pc:sldChg chg="addSp delSp modSp add mod modTransition">
        <pc:chgData name="Petr Mach" userId="00c83827235990ce" providerId="LiveId" clId="{23716302-2843-4348-9AF1-161052370EA3}" dt="2023-10-04T18:58:21.024" v="6047" actId="255"/>
        <pc:sldMkLst>
          <pc:docMk/>
          <pc:sldMk cId="628207525" sldId="611"/>
        </pc:sldMkLst>
      </pc:sldChg>
      <pc:sldChg chg="add">
        <pc:chgData name="Petr Mach" userId="00c83827235990ce" providerId="LiveId" clId="{23716302-2843-4348-9AF1-161052370EA3}" dt="2023-10-02T05:34:32.691" v="3548"/>
        <pc:sldMkLst>
          <pc:docMk/>
          <pc:sldMk cId="4157871281" sldId="637"/>
        </pc:sldMkLst>
      </pc:sldChg>
      <pc:sldChg chg="add del modTransition">
        <pc:chgData name="Petr Mach" userId="00c83827235990ce" providerId="LiveId" clId="{23716302-2843-4348-9AF1-161052370EA3}" dt="2023-10-02T05:34:15.667" v="3547" actId="47"/>
        <pc:sldMkLst>
          <pc:docMk/>
          <pc:sldMk cId="4265255894" sldId="637"/>
        </pc:sldMkLst>
      </pc:sldChg>
      <pc:sldChg chg="modSp add mod modTransition">
        <pc:chgData name="Petr Mach" userId="00c83827235990ce" providerId="LiveId" clId="{23716302-2843-4348-9AF1-161052370EA3}" dt="2023-10-05T09:02:04.190" v="6753" actId="27636"/>
        <pc:sldMkLst>
          <pc:docMk/>
          <pc:sldMk cId="0" sldId="699"/>
        </pc:sldMkLst>
      </pc:sldChg>
      <pc:sldChg chg="addSp delSp modSp add mod modTransition">
        <pc:chgData name="Petr Mach" userId="00c83827235990ce" providerId="LiveId" clId="{23716302-2843-4348-9AF1-161052370EA3}" dt="2023-10-05T05:12:28.242" v="6713" actId="1076"/>
        <pc:sldMkLst>
          <pc:docMk/>
          <pc:sldMk cId="286625984" sldId="726"/>
        </pc:sldMkLst>
      </pc:sldChg>
      <pc:sldChg chg="add modTransition">
        <pc:chgData name="Petr Mach" userId="00c83827235990ce" providerId="LiveId" clId="{23716302-2843-4348-9AF1-161052370EA3}" dt="2023-11-01T20:49:26.024" v="9165"/>
        <pc:sldMkLst>
          <pc:docMk/>
          <pc:sldMk cId="3552003078" sldId="755"/>
        </pc:sldMkLst>
      </pc:sldChg>
      <pc:sldChg chg="modSp add mod modTransition">
        <pc:chgData name="Petr Mach" userId="00c83827235990ce" providerId="LiveId" clId="{23716302-2843-4348-9AF1-161052370EA3}" dt="2023-11-01T20:51:35.087" v="9170" actId="27636"/>
        <pc:sldMkLst>
          <pc:docMk/>
          <pc:sldMk cId="3683348345" sldId="782"/>
        </pc:sldMkLst>
      </pc:sldChg>
      <pc:sldChg chg="modSp add mod modTransition">
        <pc:chgData name="Petr Mach" userId="00c83827235990ce" providerId="LiveId" clId="{23716302-2843-4348-9AF1-161052370EA3}" dt="2023-11-01T20:51:35.314" v="9174" actId="27636"/>
        <pc:sldMkLst>
          <pc:docMk/>
          <pc:sldMk cId="3274806488" sldId="784"/>
        </pc:sldMkLst>
      </pc:sldChg>
      <pc:sldChg chg="add modTransition">
        <pc:chgData name="Petr Mach" userId="00c83827235990ce" providerId="LiveId" clId="{23716302-2843-4348-9AF1-161052370EA3}" dt="2023-11-01T20:51:34.931" v="9169"/>
        <pc:sldMkLst>
          <pc:docMk/>
          <pc:sldMk cId="918914952" sldId="796"/>
        </pc:sldMkLst>
      </pc:sldChg>
      <pc:sldChg chg="add modTransition">
        <pc:chgData name="Petr Mach" userId="00c83827235990ce" providerId="LiveId" clId="{23716302-2843-4348-9AF1-161052370EA3}" dt="2023-11-01T20:51:34.931" v="9169"/>
        <pc:sldMkLst>
          <pc:docMk/>
          <pc:sldMk cId="734474478" sldId="797"/>
        </pc:sldMkLst>
      </pc:sldChg>
      <pc:sldChg chg="add modTransition">
        <pc:chgData name="Petr Mach" userId="00c83827235990ce" providerId="LiveId" clId="{23716302-2843-4348-9AF1-161052370EA3}" dt="2023-11-01T20:51:34.931" v="9169"/>
        <pc:sldMkLst>
          <pc:docMk/>
          <pc:sldMk cId="3686051636" sldId="798"/>
        </pc:sldMkLst>
      </pc:sldChg>
      <pc:sldChg chg="modSp add mod modTransition">
        <pc:chgData name="Petr Mach" userId="00c83827235990ce" providerId="LiveId" clId="{23716302-2843-4348-9AF1-161052370EA3}" dt="2023-11-01T20:51:35.250" v="9173" actId="27636"/>
        <pc:sldMkLst>
          <pc:docMk/>
          <pc:sldMk cId="1074112126" sldId="799"/>
        </pc:sldMkLst>
      </pc:sldChg>
      <pc:sldChg chg="add modTransition">
        <pc:chgData name="Petr Mach" userId="00c83827235990ce" providerId="LiveId" clId="{23716302-2843-4348-9AF1-161052370EA3}" dt="2023-11-01T20:51:34.931" v="9169"/>
        <pc:sldMkLst>
          <pc:docMk/>
          <pc:sldMk cId="3682449074" sldId="801"/>
        </pc:sldMkLst>
      </pc:sldChg>
      <pc:sldChg chg="add modTransition">
        <pc:chgData name="Petr Mach" userId="00c83827235990ce" providerId="LiveId" clId="{23716302-2843-4348-9AF1-161052370EA3}" dt="2023-11-01T20:51:34.931" v="9169"/>
        <pc:sldMkLst>
          <pc:docMk/>
          <pc:sldMk cId="1032197669" sldId="802"/>
        </pc:sldMkLst>
      </pc:sldChg>
      <pc:sldChg chg="modSp add mod modTransition">
        <pc:chgData name="Petr Mach" userId="00c83827235990ce" providerId="LiveId" clId="{23716302-2843-4348-9AF1-161052370EA3}" dt="2023-11-01T20:51:35.439" v="9177" actId="27636"/>
        <pc:sldMkLst>
          <pc:docMk/>
          <pc:sldMk cId="2790070252" sldId="803"/>
        </pc:sldMkLst>
      </pc:sldChg>
      <pc:sldChg chg="add modTransition">
        <pc:chgData name="Petr Mach" userId="00c83827235990ce" providerId="LiveId" clId="{23716302-2843-4348-9AF1-161052370EA3}" dt="2023-11-01T20:51:34.931" v="9169"/>
        <pc:sldMkLst>
          <pc:docMk/>
          <pc:sldMk cId="1376176217" sldId="804"/>
        </pc:sldMkLst>
      </pc:sldChg>
      <pc:sldChg chg="add del modTransition">
        <pc:chgData name="Petr Mach" userId="00c83827235990ce" providerId="LiveId" clId="{23716302-2843-4348-9AF1-161052370EA3}" dt="2023-11-02T11:26:10.851" v="9297" actId="47"/>
        <pc:sldMkLst>
          <pc:docMk/>
          <pc:sldMk cId="179282976" sldId="805"/>
        </pc:sldMkLst>
      </pc:sldChg>
      <pc:sldChg chg="add modTransition">
        <pc:chgData name="Petr Mach" userId="00c83827235990ce" providerId="LiveId" clId="{23716302-2843-4348-9AF1-161052370EA3}" dt="2023-11-01T20:51:34.931" v="9169"/>
        <pc:sldMkLst>
          <pc:docMk/>
          <pc:sldMk cId="279909679" sldId="806"/>
        </pc:sldMkLst>
      </pc:sldChg>
      <pc:sldChg chg="modSp add mod modTransition">
        <pc:chgData name="Petr Mach" userId="00c83827235990ce" providerId="LiveId" clId="{23716302-2843-4348-9AF1-161052370EA3}" dt="2023-11-01T20:51:35.359" v="9175" actId="27636"/>
        <pc:sldMkLst>
          <pc:docMk/>
          <pc:sldMk cId="323552593" sldId="807"/>
        </pc:sldMkLst>
      </pc:sldChg>
      <pc:sldChg chg="add modTransition">
        <pc:chgData name="Petr Mach" userId="00c83827235990ce" providerId="LiveId" clId="{23716302-2843-4348-9AF1-161052370EA3}" dt="2023-11-01T20:51:34.931" v="9169"/>
        <pc:sldMkLst>
          <pc:docMk/>
          <pc:sldMk cId="1985745212" sldId="808"/>
        </pc:sldMkLst>
      </pc:sldChg>
      <pc:sldChg chg="modSp add del mod modTransition">
        <pc:chgData name="Petr Mach" userId="00c83827235990ce" providerId="LiveId" clId="{23716302-2843-4348-9AF1-161052370EA3}" dt="2023-11-02T11:26:18.434" v="9299" actId="47"/>
        <pc:sldMkLst>
          <pc:docMk/>
          <pc:sldMk cId="2298901594" sldId="809"/>
        </pc:sldMkLst>
      </pc:sldChg>
      <pc:sldChg chg="modSp add del mod modTransition">
        <pc:chgData name="Petr Mach" userId="00c83827235990ce" providerId="LiveId" clId="{23716302-2843-4348-9AF1-161052370EA3}" dt="2023-11-02T11:26:35.878" v="9301" actId="47"/>
        <pc:sldMkLst>
          <pc:docMk/>
          <pc:sldMk cId="59944941" sldId="810"/>
        </pc:sldMkLst>
      </pc:sldChg>
      <pc:sldChg chg="modSp add del mod modTransition">
        <pc:chgData name="Petr Mach" userId="00c83827235990ce" providerId="LiveId" clId="{23716302-2843-4348-9AF1-161052370EA3}" dt="2023-11-02T11:26:37.490" v="9302" actId="47"/>
        <pc:sldMkLst>
          <pc:docMk/>
          <pc:sldMk cId="4141628450" sldId="811"/>
        </pc:sldMkLst>
      </pc:sldChg>
      <pc:sldChg chg="add del modTransition">
        <pc:chgData name="Petr Mach" userId="00c83827235990ce" providerId="LiveId" clId="{23716302-2843-4348-9AF1-161052370EA3}" dt="2023-11-02T11:26:44.932" v="9303" actId="47"/>
        <pc:sldMkLst>
          <pc:docMk/>
          <pc:sldMk cId="295722099" sldId="812"/>
        </pc:sldMkLst>
      </pc:sldChg>
      <pc:sldChg chg="modSp add del mod modTransition">
        <pc:chgData name="Petr Mach" userId="00c83827235990ce" providerId="LiveId" clId="{23716302-2843-4348-9AF1-161052370EA3}" dt="2023-10-03T16:00:38.602" v="5903" actId="47"/>
        <pc:sldMkLst>
          <pc:docMk/>
          <pc:sldMk cId="3296101564" sldId="813"/>
        </pc:sldMkLst>
      </pc:sldChg>
      <pc:sldChg chg="add del">
        <pc:chgData name="Petr Mach" userId="00c83827235990ce" providerId="LiveId" clId="{23716302-2843-4348-9AF1-161052370EA3}" dt="2023-11-29T22:06:49.994" v="11475" actId="47"/>
        <pc:sldMkLst>
          <pc:docMk/>
          <pc:sldMk cId="2270472595" sldId="874"/>
        </pc:sldMkLst>
      </pc:sldChg>
      <pc:sldChg chg="modSp add del mod modTransition">
        <pc:chgData name="Petr Mach" userId="00c83827235990ce" providerId="LiveId" clId="{23716302-2843-4348-9AF1-161052370EA3}" dt="2023-10-03T18:25:35.279" v="5925" actId="47"/>
        <pc:sldMkLst>
          <pc:docMk/>
          <pc:sldMk cId="3018610918" sldId="912"/>
        </pc:sldMkLst>
      </pc:sldChg>
      <pc:sldChg chg="add">
        <pc:chgData name="Petr Mach" userId="00c83827235990ce" providerId="LiveId" clId="{23716302-2843-4348-9AF1-161052370EA3}" dt="2023-10-02T14:23:48.647" v="4538"/>
        <pc:sldMkLst>
          <pc:docMk/>
          <pc:sldMk cId="2482196693" sldId="918"/>
        </pc:sldMkLst>
      </pc:sldChg>
      <pc:sldChg chg="modSp add del mod modTransition">
        <pc:chgData name="Petr Mach" userId="00c83827235990ce" providerId="LiveId" clId="{23716302-2843-4348-9AF1-161052370EA3}" dt="2023-10-02T14:23:33.912" v="4537" actId="47"/>
        <pc:sldMkLst>
          <pc:docMk/>
          <pc:sldMk cId="3675974698" sldId="918"/>
        </pc:sldMkLst>
      </pc:sldChg>
      <pc:sldChg chg="modSp add mod modTransition">
        <pc:chgData name="Petr Mach" userId="00c83827235990ce" providerId="LiveId" clId="{23716302-2843-4348-9AF1-161052370EA3}" dt="2023-10-01T22:28:20.731" v="2322" actId="20577"/>
        <pc:sldMkLst>
          <pc:docMk/>
          <pc:sldMk cId="2685081643" sldId="1026"/>
        </pc:sldMkLst>
      </pc:sldChg>
      <pc:sldChg chg="modSp add mod modTransition">
        <pc:chgData name="Petr Mach" userId="00c83827235990ce" providerId="LiveId" clId="{23716302-2843-4348-9AF1-161052370EA3}" dt="2023-10-12T07:27:57.035" v="7346"/>
        <pc:sldMkLst>
          <pc:docMk/>
          <pc:sldMk cId="8602722" sldId="1027"/>
        </pc:sldMkLst>
      </pc:sldChg>
      <pc:sldChg chg="modSp add del mod modTransition">
        <pc:chgData name="Petr Mach" userId="00c83827235990ce" providerId="LiveId" clId="{23716302-2843-4348-9AF1-161052370EA3}" dt="2023-10-12T07:27:59.612" v="7347" actId="47"/>
        <pc:sldMkLst>
          <pc:docMk/>
          <pc:sldMk cId="2157928206" sldId="1028"/>
        </pc:sldMkLst>
      </pc:sldChg>
      <pc:sldChg chg="addSp modSp add modTransition">
        <pc:chgData name="Petr Mach" userId="00c83827235990ce" providerId="LiveId" clId="{23716302-2843-4348-9AF1-161052370EA3}" dt="2023-10-12T07:28:28.587" v="7349" actId="1076"/>
        <pc:sldMkLst>
          <pc:docMk/>
          <pc:sldMk cId="177213454" sldId="1029"/>
        </pc:sldMkLst>
      </pc:sldChg>
      <pc:sldChg chg="add modTransition">
        <pc:chgData name="Petr Mach" userId="00c83827235990ce" providerId="LiveId" clId="{23716302-2843-4348-9AF1-161052370EA3}" dt="2023-10-01T18:57:35.080" v="1695"/>
        <pc:sldMkLst>
          <pc:docMk/>
          <pc:sldMk cId="2895774836" sldId="1030"/>
        </pc:sldMkLst>
      </pc:sldChg>
      <pc:sldChg chg="add modTransition">
        <pc:chgData name="Petr Mach" userId="00c83827235990ce" providerId="LiveId" clId="{23716302-2843-4348-9AF1-161052370EA3}" dt="2023-10-01T18:57:35.080" v="1695"/>
        <pc:sldMkLst>
          <pc:docMk/>
          <pc:sldMk cId="2837895726" sldId="1031"/>
        </pc:sldMkLst>
      </pc:sldChg>
      <pc:sldChg chg="modSp add del mod modTransition">
        <pc:chgData name="Petr Mach" userId="00c83827235990ce" providerId="LiveId" clId="{23716302-2843-4348-9AF1-161052370EA3}" dt="2023-10-01T22:37:01.371" v="2738" actId="20577"/>
        <pc:sldMkLst>
          <pc:docMk/>
          <pc:sldMk cId="901988893" sldId="1032"/>
        </pc:sldMkLst>
      </pc:sldChg>
      <pc:sldChg chg="add modTransition">
        <pc:chgData name="Petr Mach" userId="00c83827235990ce" providerId="LiveId" clId="{23716302-2843-4348-9AF1-161052370EA3}" dt="2023-10-01T18:58:34.469" v="1697"/>
        <pc:sldMkLst>
          <pc:docMk/>
          <pc:sldMk cId="2888147695" sldId="1033"/>
        </pc:sldMkLst>
      </pc:sldChg>
      <pc:sldChg chg="add modTransition">
        <pc:chgData name="Petr Mach" userId="00c83827235990ce" providerId="LiveId" clId="{23716302-2843-4348-9AF1-161052370EA3}" dt="2023-10-01T18:58:34.469" v="1697"/>
        <pc:sldMkLst>
          <pc:docMk/>
          <pc:sldMk cId="351948172" sldId="1034"/>
        </pc:sldMkLst>
      </pc:sldChg>
      <pc:sldChg chg="add modTransition">
        <pc:chgData name="Petr Mach" userId="00c83827235990ce" providerId="LiveId" clId="{23716302-2843-4348-9AF1-161052370EA3}" dt="2023-10-01T18:59:16.583" v="1698"/>
        <pc:sldMkLst>
          <pc:docMk/>
          <pc:sldMk cId="687079994" sldId="1035"/>
        </pc:sldMkLst>
      </pc:sldChg>
      <pc:sldChg chg="add modTransition">
        <pc:chgData name="Petr Mach" userId="00c83827235990ce" providerId="LiveId" clId="{23716302-2843-4348-9AF1-161052370EA3}" dt="2023-10-01T18:59:16.583" v="1698"/>
        <pc:sldMkLst>
          <pc:docMk/>
          <pc:sldMk cId="1528518747" sldId="1036"/>
        </pc:sldMkLst>
      </pc:sldChg>
      <pc:sldChg chg="add modTransition">
        <pc:chgData name="Petr Mach" userId="00c83827235990ce" providerId="LiveId" clId="{23716302-2843-4348-9AF1-161052370EA3}" dt="2023-10-01T18:59:16.583" v="1698"/>
        <pc:sldMkLst>
          <pc:docMk/>
          <pc:sldMk cId="2831428062" sldId="1037"/>
        </pc:sldMkLst>
      </pc:sldChg>
      <pc:sldChg chg="add modTransition">
        <pc:chgData name="Petr Mach" userId="00c83827235990ce" providerId="LiveId" clId="{23716302-2843-4348-9AF1-161052370EA3}" dt="2023-10-01T18:59:16.583" v="1698"/>
        <pc:sldMkLst>
          <pc:docMk/>
          <pc:sldMk cId="682774464" sldId="1038"/>
        </pc:sldMkLst>
      </pc:sldChg>
      <pc:sldChg chg="add modTransition">
        <pc:chgData name="Petr Mach" userId="00c83827235990ce" providerId="LiveId" clId="{23716302-2843-4348-9AF1-161052370EA3}" dt="2023-10-01T18:59:16.583" v="1698"/>
        <pc:sldMkLst>
          <pc:docMk/>
          <pc:sldMk cId="1300548735" sldId="1039"/>
        </pc:sldMkLst>
      </pc:sldChg>
      <pc:sldChg chg="add modTransition">
        <pc:chgData name="Petr Mach" userId="00c83827235990ce" providerId="LiveId" clId="{23716302-2843-4348-9AF1-161052370EA3}" dt="2023-10-01T18:59:16.583" v="1698"/>
        <pc:sldMkLst>
          <pc:docMk/>
          <pc:sldMk cId="1986978489" sldId="1040"/>
        </pc:sldMkLst>
      </pc:sldChg>
      <pc:sldChg chg="add modTransition">
        <pc:chgData name="Petr Mach" userId="00c83827235990ce" providerId="LiveId" clId="{23716302-2843-4348-9AF1-161052370EA3}" dt="2023-10-01T18:50:05.095" v="1589"/>
        <pc:sldMkLst>
          <pc:docMk/>
          <pc:sldMk cId="4068249348" sldId="1053"/>
        </pc:sldMkLst>
      </pc:sldChg>
      <pc:sldChg chg="add modTransition">
        <pc:chgData name="Petr Mach" userId="00c83827235990ce" providerId="LiveId" clId="{23716302-2843-4348-9AF1-161052370EA3}" dt="2023-10-01T18:50:05.095" v="1589"/>
        <pc:sldMkLst>
          <pc:docMk/>
          <pc:sldMk cId="1533326836" sldId="1054"/>
        </pc:sldMkLst>
      </pc:sldChg>
      <pc:sldChg chg="add modTransition">
        <pc:chgData name="Petr Mach" userId="00c83827235990ce" providerId="LiveId" clId="{23716302-2843-4348-9AF1-161052370EA3}" dt="2023-10-01T18:50:05.095" v="1589"/>
        <pc:sldMkLst>
          <pc:docMk/>
          <pc:sldMk cId="728145741" sldId="1055"/>
        </pc:sldMkLst>
      </pc:sldChg>
      <pc:sldChg chg="add modTransition">
        <pc:chgData name="Petr Mach" userId="00c83827235990ce" providerId="LiveId" clId="{23716302-2843-4348-9AF1-161052370EA3}" dt="2023-10-01T18:50:05.095" v="1589"/>
        <pc:sldMkLst>
          <pc:docMk/>
          <pc:sldMk cId="548216839" sldId="1056"/>
        </pc:sldMkLst>
      </pc:sldChg>
      <pc:sldChg chg="add modTransition">
        <pc:chgData name="Petr Mach" userId="00c83827235990ce" providerId="LiveId" clId="{23716302-2843-4348-9AF1-161052370EA3}" dt="2023-10-01T18:50:05.095" v="1589"/>
        <pc:sldMkLst>
          <pc:docMk/>
          <pc:sldMk cId="1369354772" sldId="1057"/>
        </pc:sldMkLst>
      </pc:sldChg>
      <pc:sldChg chg="add modTransition">
        <pc:chgData name="Petr Mach" userId="00c83827235990ce" providerId="LiveId" clId="{23716302-2843-4348-9AF1-161052370EA3}" dt="2023-10-01T18:50:05.095" v="1589"/>
        <pc:sldMkLst>
          <pc:docMk/>
          <pc:sldMk cId="2358255603" sldId="1058"/>
        </pc:sldMkLst>
      </pc:sldChg>
      <pc:sldChg chg="modSp add mod modTransition">
        <pc:chgData name="Petr Mach" userId="00c83827235990ce" providerId="LiveId" clId="{23716302-2843-4348-9AF1-161052370EA3}" dt="2023-10-26T10:51:17.792" v="9162" actId="20577"/>
        <pc:sldMkLst>
          <pc:docMk/>
          <pc:sldMk cId="1172328755" sldId="1059"/>
        </pc:sldMkLst>
      </pc:sldChg>
      <pc:sldChg chg="add del modTransition">
        <pc:chgData name="Petr Mach" userId="00c83827235990ce" providerId="LiveId" clId="{23716302-2843-4348-9AF1-161052370EA3}" dt="2023-10-01T18:50:36.721" v="1590" actId="47"/>
        <pc:sldMkLst>
          <pc:docMk/>
          <pc:sldMk cId="1543289568" sldId="1060"/>
        </pc:sldMkLst>
      </pc:sldChg>
      <pc:sldChg chg="add modTransition">
        <pc:chgData name="Petr Mach" userId="00c83827235990ce" providerId="LiveId" clId="{23716302-2843-4348-9AF1-161052370EA3}" dt="2023-10-01T18:51:25.997" v="1591"/>
        <pc:sldMkLst>
          <pc:docMk/>
          <pc:sldMk cId="4271782702" sldId="1061"/>
        </pc:sldMkLst>
      </pc:sldChg>
      <pc:sldChg chg="add modTransition">
        <pc:chgData name="Petr Mach" userId="00c83827235990ce" providerId="LiveId" clId="{23716302-2843-4348-9AF1-161052370EA3}" dt="2023-10-01T18:51:25.997" v="1591"/>
        <pc:sldMkLst>
          <pc:docMk/>
          <pc:sldMk cId="3079954360" sldId="1062"/>
        </pc:sldMkLst>
      </pc:sldChg>
      <pc:sldChg chg="add modTransition">
        <pc:chgData name="Petr Mach" userId="00c83827235990ce" providerId="LiveId" clId="{23716302-2843-4348-9AF1-161052370EA3}" dt="2023-10-01T18:51:25.997" v="1591"/>
        <pc:sldMkLst>
          <pc:docMk/>
          <pc:sldMk cId="2042417219" sldId="1063"/>
        </pc:sldMkLst>
      </pc:sldChg>
      <pc:sldChg chg="add modTransition">
        <pc:chgData name="Petr Mach" userId="00c83827235990ce" providerId="LiveId" clId="{23716302-2843-4348-9AF1-161052370EA3}" dt="2023-10-01T18:51:25.997" v="1591"/>
        <pc:sldMkLst>
          <pc:docMk/>
          <pc:sldMk cId="2228985525" sldId="1064"/>
        </pc:sldMkLst>
      </pc:sldChg>
      <pc:sldChg chg="add modTransition">
        <pc:chgData name="Petr Mach" userId="00c83827235990ce" providerId="LiveId" clId="{23716302-2843-4348-9AF1-161052370EA3}" dt="2023-10-01T18:51:25.997" v="1591"/>
        <pc:sldMkLst>
          <pc:docMk/>
          <pc:sldMk cId="2154626727" sldId="1065"/>
        </pc:sldMkLst>
      </pc:sldChg>
      <pc:sldChg chg="add modTransition">
        <pc:chgData name="Petr Mach" userId="00c83827235990ce" providerId="LiveId" clId="{23716302-2843-4348-9AF1-161052370EA3}" dt="2023-10-01T18:51:25.997" v="1591"/>
        <pc:sldMkLst>
          <pc:docMk/>
          <pc:sldMk cId="2154615512" sldId="1066"/>
        </pc:sldMkLst>
      </pc:sldChg>
      <pc:sldChg chg="add modTransition">
        <pc:chgData name="Petr Mach" userId="00c83827235990ce" providerId="LiveId" clId="{23716302-2843-4348-9AF1-161052370EA3}" dt="2023-10-01T18:51:25.997" v="1591"/>
        <pc:sldMkLst>
          <pc:docMk/>
          <pc:sldMk cId="3726078740" sldId="1067"/>
        </pc:sldMkLst>
      </pc:sldChg>
      <pc:sldChg chg="modSp add mod modTransition">
        <pc:chgData name="Petr Mach" userId="00c83827235990ce" providerId="LiveId" clId="{23716302-2843-4348-9AF1-161052370EA3}" dt="2023-10-01T18:51:26.267" v="1593" actId="27636"/>
        <pc:sldMkLst>
          <pc:docMk/>
          <pc:sldMk cId="1360163938" sldId="1068"/>
        </pc:sldMkLst>
      </pc:sldChg>
      <pc:sldChg chg="add modTransition">
        <pc:chgData name="Petr Mach" userId="00c83827235990ce" providerId="LiveId" clId="{23716302-2843-4348-9AF1-161052370EA3}" dt="2023-10-01T18:51:25.997" v="1591"/>
        <pc:sldMkLst>
          <pc:docMk/>
          <pc:sldMk cId="2292256481" sldId="1069"/>
        </pc:sldMkLst>
      </pc:sldChg>
      <pc:sldChg chg="modSp add mod ord modTransition">
        <pc:chgData name="Petr Mach" userId="00c83827235990ce" providerId="LiveId" clId="{23716302-2843-4348-9AF1-161052370EA3}" dt="2023-12-07T08:21:50.850" v="14953"/>
        <pc:sldMkLst>
          <pc:docMk/>
          <pc:sldMk cId="133955913" sldId="1070"/>
        </pc:sldMkLst>
      </pc:sldChg>
      <pc:sldChg chg="addSp modSp add mod modTransition">
        <pc:chgData name="Petr Mach" userId="00c83827235990ce" providerId="LiveId" clId="{23716302-2843-4348-9AF1-161052370EA3}" dt="2023-12-08T06:59:54.410" v="15582" actId="790"/>
        <pc:sldMkLst>
          <pc:docMk/>
          <pc:sldMk cId="3447836635" sldId="1071"/>
        </pc:sldMkLst>
      </pc:sldChg>
      <pc:sldChg chg="add del modTransition">
        <pc:chgData name="Petr Mach" userId="00c83827235990ce" providerId="LiveId" clId="{23716302-2843-4348-9AF1-161052370EA3}" dt="2023-11-30T08:34:50.662" v="13832" actId="47"/>
        <pc:sldMkLst>
          <pc:docMk/>
          <pc:sldMk cId="726377442" sldId="1072"/>
        </pc:sldMkLst>
      </pc:sldChg>
      <pc:sldChg chg="modSp add mod modTransition">
        <pc:chgData name="Petr Mach" userId="00c83827235990ce" providerId="LiveId" clId="{23716302-2843-4348-9AF1-161052370EA3}" dt="2023-10-12T06:50:38.070" v="6797" actId="1076"/>
        <pc:sldMkLst>
          <pc:docMk/>
          <pc:sldMk cId="1217301642" sldId="1073"/>
        </pc:sldMkLst>
      </pc:sldChg>
      <pc:sldChg chg="add del modTransition">
        <pc:chgData name="Petr Mach" userId="00c83827235990ce" providerId="LiveId" clId="{23716302-2843-4348-9AF1-161052370EA3}" dt="2023-11-16T11:25:36.505" v="11038" actId="47"/>
        <pc:sldMkLst>
          <pc:docMk/>
          <pc:sldMk cId="334988402" sldId="1091"/>
        </pc:sldMkLst>
      </pc:sldChg>
      <pc:sldChg chg="add del modTransition">
        <pc:chgData name="Petr Mach" userId="00c83827235990ce" providerId="LiveId" clId="{23716302-2843-4348-9AF1-161052370EA3}" dt="2023-11-16T11:39:59.120" v="11418"/>
        <pc:sldMkLst>
          <pc:docMk/>
          <pc:sldMk cId="1137486759" sldId="1092"/>
        </pc:sldMkLst>
      </pc:sldChg>
      <pc:sldChg chg="add del modTransition">
        <pc:chgData name="Petr Mach" userId="00c83827235990ce" providerId="LiveId" clId="{23716302-2843-4348-9AF1-161052370EA3}" dt="2023-11-16T11:39:59.120" v="11418"/>
        <pc:sldMkLst>
          <pc:docMk/>
          <pc:sldMk cId="496349960" sldId="1093"/>
        </pc:sldMkLst>
      </pc:sldChg>
      <pc:sldChg chg="add del modTransition">
        <pc:chgData name="Petr Mach" userId="00c83827235990ce" providerId="LiveId" clId="{23716302-2843-4348-9AF1-161052370EA3}" dt="2023-11-16T11:39:59.120" v="11418"/>
        <pc:sldMkLst>
          <pc:docMk/>
          <pc:sldMk cId="2605056257" sldId="1094"/>
        </pc:sldMkLst>
      </pc:sldChg>
      <pc:sldChg chg="addSp modSp add mod ord modTransition">
        <pc:chgData name="Petr Mach" userId="00c83827235990ce" providerId="LiveId" clId="{23716302-2843-4348-9AF1-161052370EA3}" dt="2023-11-16T08:08:49.338" v="10587" actId="20577"/>
        <pc:sldMkLst>
          <pc:docMk/>
          <pc:sldMk cId="2239570180" sldId="1095"/>
        </pc:sldMkLst>
      </pc:sldChg>
      <pc:sldChg chg="add del modTransition">
        <pc:chgData name="Petr Mach" userId="00c83827235990ce" providerId="LiveId" clId="{23716302-2843-4348-9AF1-161052370EA3}" dt="2023-11-16T11:27:33.271" v="11175" actId="47"/>
        <pc:sldMkLst>
          <pc:docMk/>
          <pc:sldMk cId="1346798926" sldId="1096"/>
        </pc:sldMkLst>
      </pc:sldChg>
      <pc:sldChg chg="add modTransition">
        <pc:chgData name="Petr Mach" userId="00c83827235990ce" providerId="LiveId" clId="{23716302-2843-4348-9AF1-161052370EA3}" dt="2023-11-15T22:24:53.219" v="10343"/>
        <pc:sldMkLst>
          <pc:docMk/>
          <pc:sldMk cId="3488750110" sldId="1097"/>
        </pc:sldMkLst>
      </pc:sldChg>
      <pc:sldChg chg="add del modTransition">
        <pc:chgData name="Petr Mach" userId="00c83827235990ce" providerId="LiveId" clId="{23716302-2843-4348-9AF1-161052370EA3}" dt="2023-11-16T11:38:53.450" v="11416" actId="47"/>
        <pc:sldMkLst>
          <pc:docMk/>
          <pc:sldMk cId="3796399254" sldId="1098"/>
        </pc:sldMkLst>
      </pc:sldChg>
      <pc:sldChg chg="add">
        <pc:chgData name="Petr Mach" userId="00c83827235990ce" providerId="LiveId" clId="{23716302-2843-4348-9AF1-161052370EA3}" dt="2023-11-16T11:39:05.309" v="11417"/>
        <pc:sldMkLst>
          <pc:docMk/>
          <pc:sldMk cId="3858059816" sldId="1098"/>
        </pc:sldMkLst>
      </pc:sldChg>
      <pc:sldChg chg="add modTransition">
        <pc:chgData name="Petr Mach" userId="00c83827235990ce" providerId="LiveId" clId="{23716302-2843-4348-9AF1-161052370EA3}" dt="2023-11-15T22:24:53.219" v="10343"/>
        <pc:sldMkLst>
          <pc:docMk/>
          <pc:sldMk cId="182602653" sldId="1099"/>
        </pc:sldMkLst>
      </pc:sldChg>
      <pc:sldChg chg="add modTransition">
        <pc:chgData name="Petr Mach" userId="00c83827235990ce" providerId="LiveId" clId="{23716302-2843-4348-9AF1-161052370EA3}" dt="2023-11-15T22:24:53.219" v="10343"/>
        <pc:sldMkLst>
          <pc:docMk/>
          <pc:sldMk cId="676617238" sldId="1101"/>
        </pc:sldMkLst>
      </pc:sldChg>
      <pc:sldChg chg="add modTransition">
        <pc:chgData name="Petr Mach" userId="00c83827235990ce" providerId="LiveId" clId="{23716302-2843-4348-9AF1-161052370EA3}" dt="2023-11-15T22:24:53.219" v="10343"/>
        <pc:sldMkLst>
          <pc:docMk/>
          <pc:sldMk cId="2824529260" sldId="1102"/>
        </pc:sldMkLst>
      </pc:sldChg>
      <pc:sldChg chg="modSp add mod modTransition">
        <pc:chgData name="Petr Mach" userId="00c83827235990ce" providerId="LiveId" clId="{23716302-2843-4348-9AF1-161052370EA3}" dt="2023-10-01T18:53:54.044" v="1597" actId="27636"/>
        <pc:sldMkLst>
          <pc:docMk/>
          <pc:sldMk cId="4187494016" sldId="1103"/>
        </pc:sldMkLst>
      </pc:sldChg>
      <pc:sldChg chg="add modTransition">
        <pc:chgData name="Petr Mach" userId="00c83827235990ce" providerId="LiveId" clId="{23716302-2843-4348-9AF1-161052370EA3}" dt="2023-10-01T18:53:53.936" v="1596"/>
        <pc:sldMkLst>
          <pc:docMk/>
          <pc:sldMk cId="3575934595" sldId="1104"/>
        </pc:sldMkLst>
      </pc:sldChg>
      <pc:sldChg chg="add modTransition">
        <pc:chgData name="Petr Mach" userId="00c83827235990ce" providerId="LiveId" clId="{23716302-2843-4348-9AF1-161052370EA3}" dt="2023-10-01T18:53:53.936" v="1596"/>
        <pc:sldMkLst>
          <pc:docMk/>
          <pc:sldMk cId="1018741947" sldId="1105"/>
        </pc:sldMkLst>
      </pc:sldChg>
      <pc:sldChg chg="add modTransition">
        <pc:chgData name="Petr Mach" userId="00c83827235990ce" providerId="LiveId" clId="{23716302-2843-4348-9AF1-161052370EA3}" dt="2023-10-01T18:53:53.936" v="1596"/>
        <pc:sldMkLst>
          <pc:docMk/>
          <pc:sldMk cId="2178876174" sldId="1106"/>
        </pc:sldMkLst>
      </pc:sldChg>
      <pc:sldChg chg="add modTransition">
        <pc:chgData name="Petr Mach" userId="00c83827235990ce" providerId="LiveId" clId="{23716302-2843-4348-9AF1-161052370EA3}" dt="2023-10-01T18:53:53.936" v="1596"/>
        <pc:sldMkLst>
          <pc:docMk/>
          <pc:sldMk cId="3659052496" sldId="1107"/>
        </pc:sldMkLst>
      </pc:sldChg>
      <pc:sldChg chg="add modTransition">
        <pc:chgData name="Petr Mach" userId="00c83827235990ce" providerId="LiveId" clId="{23716302-2843-4348-9AF1-161052370EA3}" dt="2023-10-01T18:53:53.936" v="1596"/>
        <pc:sldMkLst>
          <pc:docMk/>
          <pc:sldMk cId="3021550234" sldId="1108"/>
        </pc:sldMkLst>
      </pc:sldChg>
      <pc:sldChg chg="add modTransition">
        <pc:chgData name="Petr Mach" userId="00c83827235990ce" providerId="LiveId" clId="{23716302-2843-4348-9AF1-161052370EA3}" dt="2023-10-01T18:53:53.936" v="1596"/>
        <pc:sldMkLst>
          <pc:docMk/>
          <pc:sldMk cId="2132464511" sldId="1109"/>
        </pc:sldMkLst>
      </pc:sldChg>
      <pc:sldChg chg="add modTransition">
        <pc:chgData name="Petr Mach" userId="00c83827235990ce" providerId="LiveId" clId="{23716302-2843-4348-9AF1-161052370EA3}" dt="2023-11-08T15:47:14.483" v="9545"/>
        <pc:sldMkLst>
          <pc:docMk/>
          <pc:sldMk cId="679835921" sldId="1110"/>
        </pc:sldMkLst>
      </pc:sldChg>
      <pc:sldChg chg="add del modTransition">
        <pc:chgData name="Petr Mach" userId="00c83827235990ce" providerId="LiveId" clId="{23716302-2843-4348-9AF1-161052370EA3}" dt="2023-10-02T14:24:51.480" v="4540" actId="47"/>
        <pc:sldMkLst>
          <pc:docMk/>
          <pc:sldMk cId="1387069065" sldId="1110"/>
        </pc:sldMkLst>
      </pc:sldChg>
      <pc:sldChg chg="add modTransition">
        <pc:chgData name="Petr Mach" userId="00c83827235990ce" providerId="LiveId" clId="{23716302-2843-4348-9AF1-161052370EA3}" dt="2023-10-01T18:53:53.936" v="1596"/>
        <pc:sldMkLst>
          <pc:docMk/>
          <pc:sldMk cId="4084870829" sldId="1111"/>
        </pc:sldMkLst>
      </pc:sldChg>
      <pc:sldChg chg="add modTransition">
        <pc:chgData name="Petr Mach" userId="00c83827235990ce" providerId="LiveId" clId="{23716302-2843-4348-9AF1-161052370EA3}" dt="2023-10-01T18:53:53.936" v="1596"/>
        <pc:sldMkLst>
          <pc:docMk/>
          <pc:sldMk cId="3221474642" sldId="1112"/>
        </pc:sldMkLst>
      </pc:sldChg>
      <pc:sldChg chg="add modTransition">
        <pc:chgData name="Petr Mach" userId="00c83827235990ce" providerId="LiveId" clId="{23716302-2843-4348-9AF1-161052370EA3}" dt="2023-10-01T18:53:53.936" v="1596"/>
        <pc:sldMkLst>
          <pc:docMk/>
          <pc:sldMk cId="4198744277" sldId="1113"/>
        </pc:sldMkLst>
      </pc:sldChg>
      <pc:sldChg chg="modSp add mod modTransition">
        <pc:chgData name="Petr Mach" userId="00c83827235990ce" providerId="LiveId" clId="{23716302-2843-4348-9AF1-161052370EA3}" dt="2023-10-01T18:53:54.283" v="1599" actId="27636"/>
        <pc:sldMkLst>
          <pc:docMk/>
          <pc:sldMk cId="127629618" sldId="1114"/>
        </pc:sldMkLst>
      </pc:sldChg>
      <pc:sldChg chg="add modTransition">
        <pc:chgData name="Petr Mach" userId="00c83827235990ce" providerId="LiveId" clId="{23716302-2843-4348-9AF1-161052370EA3}" dt="2023-10-01T18:53:53.936" v="1596"/>
        <pc:sldMkLst>
          <pc:docMk/>
          <pc:sldMk cId="2250643808" sldId="1115"/>
        </pc:sldMkLst>
      </pc:sldChg>
      <pc:sldChg chg="modSp add mod modTransition">
        <pc:chgData name="Petr Mach" userId="00c83827235990ce" providerId="LiveId" clId="{23716302-2843-4348-9AF1-161052370EA3}" dt="2023-10-01T18:53:54.506" v="1600" actId="27636"/>
        <pc:sldMkLst>
          <pc:docMk/>
          <pc:sldMk cId="3060032428" sldId="1116"/>
        </pc:sldMkLst>
      </pc:sldChg>
      <pc:sldChg chg="add modTransition">
        <pc:chgData name="Petr Mach" userId="00c83827235990ce" providerId="LiveId" clId="{23716302-2843-4348-9AF1-161052370EA3}" dt="2023-10-01T18:53:53.936" v="1596"/>
        <pc:sldMkLst>
          <pc:docMk/>
          <pc:sldMk cId="152230033" sldId="1117"/>
        </pc:sldMkLst>
      </pc:sldChg>
      <pc:sldChg chg="modSp add mod modTransition">
        <pc:chgData name="Petr Mach" userId="00c83827235990ce" providerId="LiveId" clId="{23716302-2843-4348-9AF1-161052370EA3}" dt="2023-10-01T18:53:54.653" v="1601" actId="27636"/>
        <pc:sldMkLst>
          <pc:docMk/>
          <pc:sldMk cId="3236779212" sldId="1118"/>
        </pc:sldMkLst>
      </pc:sldChg>
      <pc:sldChg chg="add modTransition">
        <pc:chgData name="Petr Mach" userId="00c83827235990ce" providerId="LiveId" clId="{23716302-2843-4348-9AF1-161052370EA3}" dt="2023-10-01T18:53:53.936" v="1596"/>
        <pc:sldMkLst>
          <pc:docMk/>
          <pc:sldMk cId="835533715" sldId="1119"/>
        </pc:sldMkLst>
      </pc:sldChg>
      <pc:sldChg chg="add modTransition">
        <pc:chgData name="Petr Mach" userId="00c83827235990ce" providerId="LiveId" clId="{23716302-2843-4348-9AF1-161052370EA3}" dt="2023-10-01T18:53:53.936" v="1596"/>
        <pc:sldMkLst>
          <pc:docMk/>
          <pc:sldMk cId="2006710130" sldId="1120"/>
        </pc:sldMkLst>
      </pc:sldChg>
      <pc:sldChg chg="modSp add del mod modTransition">
        <pc:chgData name="Petr Mach" userId="00c83827235990ce" providerId="LiveId" clId="{23716302-2843-4348-9AF1-161052370EA3}" dt="2023-11-09T08:08:50.085" v="10335" actId="47"/>
        <pc:sldMkLst>
          <pc:docMk/>
          <pc:sldMk cId="705019032" sldId="1121"/>
        </pc:sldMkLst>
      </pc:sldChg>
      <pc:sldChg chg="add del">
        <pc:chgData name="Petr Mach" userId="00c83827235990ce" providerId="LiveId" clId="{23716302-2843-4348-9AF1-161052370EA3}" dt="2023-11-09T08:10:53.428" v="10339" actId="47"/>
        <pc:sldMkLst>
          <pc:docMk/>
          <pc:sldMk cId="1304231611" sldId="1121"/>
        </pc:sldMkLst>
      </pc:sldChg>
      <pc:sldChg chg="add del">
        <pc:chgData name="Petr Mach" userId="00c83827235990ce" providerId="LiveId" clId="{23716302-2843-4348-9AF1-161052370EA3}" dt="2023-11-09T08:10:07.788" v="10337" actId="47"/>
        <pc:sldMkLst>
          <pc:docMk/>
          <pc:sldMk cId="1652962823" sldId="1121"/>
        </pc:sldMkLst>
      </pc:sldChg>
      <pc:sldChg chg="add">
        <pc:chgData name="Petr Mach" userId="00c83827235990ce" providerId="LiveId" clId="{23716302-2843-4348-9AF1-161052370EA3}" dt="2023-11-09T08:11:01.139" v="10340"/>
        <pc:sldMkLst>
          <pc:docMk/>
          <pc:sldMk cId="3439869935" sldId="1121"/>
        </pc:sldMkLst>
      </pc:sldChg>
      <pc:sldChg chg="modSp add mod modTransition">
        <pc:chgData name="Petr Mach" userId="00c83827235990ce" providerId="LiveId" clId="{23716302-2843-4348-9AF1-161052370EA3}" dt="2023-10-02T14:35:55.699" v="4983" actId="20577"/>
        <pc:sldMkLst>
          <pc:docMk/>
          <pc:sldMk cId="192336812" sldId="1122"/>
        </pc:sldMkLst>
      </pc:sldChg>
      <pc:sldChg chg="modSp add mod modTransition">
        <pc:chgData name="Petr Mach" userId="00c83827235990ce" providerId="LiveId" clId="{23716302-2843-4348-9AF1-161052370EA3}" dt="2023-10-01T18:55:00.910" v="1603" actId="27636"/>
        <pc:sldMkLst>
          <pc:docMk/>
          <pc:sldMk cId="3652252985" sldId="1123"/>
        </pc:sldMkLst>
      </pc:sldChg>
      <pc:sldChg chg="add modTransition">
        <pc:chgData name="Petr Mach" userId="00c83827235990ce" providerId="LiveId" clId="{23716302-2843-4348-9AF1-161052370EA3}" dt="2023-10-01T18:55:00.806" v="1602"/>
        <pc:sldMkLst>
          <pc:docMk/>
          <pc:sldMk cId="1903622759" sldId="1124"/>
        </pc:sldMkLst>
      </pc:sldChg>
      <pc:sldChg chg="add modTransition">
        <pc:chgData name="Petr Mach" userId="00c83827235990ce" providerId="LiveId" clId="{23716302-2843-4348-9AF1-161052370EA3}" dt="2023-10-01T18:55:00.806" v="1602"/>
        <pc:sldMkLst>
          <pc:docMk/>
          <pc:sldMk cId="1523630130" sldId="1125"/>
        </pc:sldMkLst>
      </pc:sldChg>
      <pc:sldChg chg="add modTransition">
        <pc:chgData name="Petr Mach" userId="00c83827235990ce" providerId="LiveId" clId="{23716302-2843-4348-9AF1-161052370EA3}" dt="2023-10-01T18:55:00.806" v="1602"/>
        <pc:sldMkLst>
          <pc:docMk/>
          <pc:sldMk cId="1681967901" sldId="1126"/>
        </pc:sldMkLst>
      </pc:sldChg>
      <pc:sldChg chg="modSp add mod modTransition">
        <pc:chgData name="Petr Mach" userId="00c83827235990ce" providerId="LiveId" clId="{23716302-2843-4348-9AF1-161052370EA3}" dt="2023-10-01T18:55:00.925" v="1604" actId="27636"/>
        <pc:sldMkLst>
          <pc:docMk/>
          <pc:sldMk cId="3952557280" sldId="1127"/>
        </pc:sldMkLst>
      </pc:sldChg>
      <pc:sldChg chg="modSp add mod modTransition">
        <pc:chgData name="Petr Mach" userId="00c83827235990ce" providerId="LiveId" clId="{23716302-2843-4348-9AF1-161052370EA3}" dt="2023-10-01T18:55:00.941" v="1605" actId="27636"/>
        <pc:sldMkLst>
          <pc:docMk/>
          <pc:sldMk cId="2027080202" sldId="1128"/>
        </pc:sldMkLst>
      </pc:sldChg>
      <pc:sldChg chg="add modTransition">
        <pc:chgData name="Petr Mach" userId="00c83827235990ce" providerId="LiveId" clId="{23716302-2843-4348-9AF1-161052370EA3}" dt="2023-10-01T18:55:00.806" v="1602"/>
        <pc:sldMkLst>
          <pc:docMk/>
          <pc:sldMk cId="3640624702" sldId="1129"/>
        </pc:sldMkLst>
      </pc:sldChg>
      <pc:sldChg chg="modSp add mod modTransition">
        <pc:chgData name="Petr Mach" userId="00c83827235990ce" providerId="LiveId" clId="{23716302-2843-4348-9AF1-161052370EA3}" dt="2023-12-07T07:43:20.678" v="14516" actId="27636"/>
        <pc:sldMkLst>
          <pc:docMk/>
          <pc:sldMk cId="2538298109" sldId="1137"/>
        </pc:sldMkLst>
      </pc:sldChg>
      <pc:sldChg chg="addSp delSp modSp add mod modTransition">
        <pc:chgData name="Petr Mach" userId="00c83827235990ce" providerId="LiveId" clId="{23716302-2843-4348-9AF1-161052370EA3}" dt="2023-10-04T19:41:01.943" v="6474" actId="14100"/>
        <pc:sldMkLst>
          <pc:docMk/>
          <pc:sldMk cId="359921104" sldId="1138"/>
        </pc:sldMkLst>
      </pc:sldChg>
      <pc:sldChg chg="add modTransition">
        <pc:chgData name="Petr Mach" userId="00c83827235990ce" providerId="LiveId" clId="{23716302-2843-4348-9AF1-161052370EA3}" dt="2023-10-01T18:57:35.080" v="1695"/>
        <pc:sldMkLst>
          <pc:docMk/>
          <pc:sldMk cId="1180828705" sldId="1152"/>
        </pc:sldMkLst>
      </pc:sldChg>
      <pc:sldChg chg="add del modTransition">
        <pc:chgData name="Petr Mach" userId="00c83827235990ce" providerId="LiveId" clId="{23716302-2843-4348-9AF1-161052370EA3}" dt="2023-10-01T18:53:48.317" v="1595" actId="47"/>
        <pc:sldMkLst>
          <pc:docMk/>
          <pc:sldMk cId="3654027889" sldId="1174"/>
        </pc:sldMkLst>
      </pc:sldChg>
      <pc:sldChg chg="add">
        <pc:chgData name="Petr Mach" userId="00c83827235990ce" providerId="LiveId" clId="{23716302-2843-4348-9AF1-161052370EA3}" dt="2023-11-29T22:24:52.141" v="11477"/>
        <pc:sldMkLst>
          <pc:docMk/>
          <pc:sldMk cId="301550910" sldId="1176"/>
        </pc:sldMkLst>
      </pc:sldChg>
      <pc:sldChg chg="modSp add del mod modTransition">
        <pc:chgData name="Petr Mach" userId="00c83827235990ce" providerId="LiveId" clId="{23716302-2843-4348-9AF1-161052370EA3}" dt="2023-10-26T10:48:40.547" v="8756" actId="47"/>
        <pc:sldMkLst>
          <pc:docMk/>
          <pc:sldMk cId="3716592763" sldId="1184"/>
        </pc:sldMkLst>
      </pc:sldChg>
      <pc:sldChg chg="add modTransition">
        <pc:chgData name="Petr Mach" userId="00c83827235990ce" providerId="LiveId" clId="{23716302-2843-4348-9AF1-161052370EA3}" dt="2023-10-01T18:50:05.095" v="1589"/>
        <pc:sldMkLst>
          <pc:docMk/>
          <pc:sldMk cId="2862946225" sldId="1185"/>
        </pc:sldMkLst>
      </pc:sldChg>
      <pc:sldChg chg="add modTransition">
        <pc:chgData name="Petr Mach" userId="00c83827235990ce" providerId="LiveId" clId="{23716302-2843-4348-9AF1-161052370EA3}" dt="2023-10-01T18:50:05.095" v="1589"/>
        <pc:sldMkLst>
          <pc:docMk/>
          <pc:sldMk cId="4048403650" sldId="1186"/>
        </pc:sldMkLst>
      </pc:sldChg>
      <pc:sldChg chg="add modTransition">
        <pc:chgData name="Petr Mach" userId="00c83827235990ce" providerId="LiveId" clId="{23716302-2843-4348-9AF1-161052370EA3}" dt="2023-10-01T18:50:05.095" v="1589"/>
        <pc:sldMkLst>
          <pc:docMk/>
          <pc:sldMk cId="3850626391" sldId="1187"/>
        </pc:sldMkLst>
      </pc:sldChg>
      <pc:sldChg chg="add modTransition">
        <pc:chgData name="Petr Mach" userId="00c83827235990ce" providerId="LiveId" clId="{23716302-2843-4348-9AF1-161052370EA3}" dt="2023-10-01T18:50:05.095" v="1589"/>
        <pc:sldMkLst>
          <pc:docMk/>
          <pc:sldMk cId="98990479" sldId="1188"/>
        </pc:sldMkLst>
      </pc:sldChg>
      <pc:sldChg chg="add modTransition">
        <pc:chgData name="Petr Mach" userId="00c83827235990ce" providerId="LiveId" clId="{23716302-2843-4348-9AF1-161052370EA3}" dt="2023-10-01T18:51:25.997" v="1591"/>
        <pc:sldMkLst>
          <pc:docMk/>
          <pc:sldMk cId="1037678580" sldId="1189"/>
        </pc:sldMkLst>
      </pc:sldChg>
      <pc:sldChg chg="add modTransition">
        <pc:chgData name="Petr Mach" userId="00c83827235990ce" providerId="LiveId" clId="{23716302-2843-4348-9AF1-161052370EA3}" dt="2023-10-01T18:51:25.997" v="1591"/>
        <pc:sldMkLst>
          <pc:docMk/>
          <pc:sldMk cId="3848157710" sldId="1190"/>
        </pc:sldMkLst>
      </pc:sldChg>
      <pc:sldChg chg="modSp add mod ord modTransition">
        <pc:chgData name="Petr Mach" userId="00c83827235990ce" providerId="LiveId" clId="{23716302-2843-4348-9AF1-161052370EA3}" dt="2023-10-02T14:34:35.154" v="4962" actId="6549"/>
        <pc:sldMkLst>
          <pc:docMk/>
          <pc:sldMk cId="3006140148" sldId="1191"/>
        </pc:sldMkLst>
      </pc:sldChg>
      <pc:sldChg chg="addSp modSp new del mod">
        <pc:chgData name="Petr Mach" userId="00c83827235990ce" providerId="LiveId" clId="{23716302-2843-4348-9AF1-161052370EA3}" dt="2023-10-04T20:47:20.767" v="6677" actId="47"/>
        <pc:sldMkLst>
          <pc:docMk/>
          <pc:sldMk cId="1015712196" sldId="1192"/>
        </pc:sldMkLst>
      </pc:sldChg>
      <pc:sldChg chg="add">
        <pc:chgData name="Petr Mach" userId="00c83827235990ce" providerId="LiveId" clId="{23716302-2843-4348-9AF1-161052370EA3}" dt="2023-10-04T20:47:29.327" v="6678"/>
        <pc:sldMkLst>
          <pc:docMk/>
          <pc:sldMk cId="3415586513" sldId="1192"/>
        </pc:sldMkLst>
      </pc:sldChg>
      <pc:sldChg chg="modSp add mod modTransition">
        <pc:chgData name="Petr Mach" userId="00c83827235990ce" providerId="LiveId" clId="{23716302-2843-4348-9AF1-161052370EA3}" dt="2023-10-01T18:51:26.236" v="1592" actId="27636"/>
        <pc:sldMkLst>
          <pc:docMk/>
          <pc:sldMk cId="3458171269" sldId="1193"/>
        </pc:sldMkLst>
      </pc:sldChg>
      <pc:sldChg chg="add modTransition">
        <pc:chgData name="Petr Mach" userId="00c83827235990ce" providerId="LiveId" clId="{23716302-2843-4348-9AF1-161052370EA3}" dt="2023-10-01T18:51:25.997" v="1591"/>
        <pc:sldMkLst>
          <pc:docMk/>
          <pc:sldMk cId="3806899137" sldId="1194"/>
        </pc:sldMkLst>
      </pc:sldChg>
      <pc:sldChg chg="add modTransition">
        <pc:chgData name="Petr Mach" userId="00c83827235990ce" providerId="LiveId" clId="{23716302-2843-4348-9AF1-161052370EA3}" dt="2023-10-01T18:51:25.997" v="1591"/>
        <pc:sldMkLst>
          <pc:docMk/>
          <pc:sldMk cId="1404535055" sldId="1195"/>
        </pc:sldMkLst>
      </pc:sldChg>
      <pc:sldChg chg="delSp modSp add mod modTransition">
        <pc:chgData name="Petr Mach" userId="00c83827235990ce" providerId="LiveId" clId="{23716302-2843-4348-9AF1-161052370EA3}" dt="2023-10-19T07:21:52.304" v="7939" actId="20577"/>
        <pc:sldMkLst>
          <pc:docMk/>
          <pc:sldMk cId="3057569542" sldId="1196"/>
        </pc:sldMkLst>
      </pc:sldChg>
      <pc:sldChg chg="addSp delSp modSp add mod modTransition">
        <pc:chgData name="Petr Mach" userId="00c83827235990ce" providerId="LiveId" clId="{23716302-2843-4348-9AF1-161052370EA3}" dt="2023-10-19T06:49:06.427" v="7888" actId="14100"/>
        <pc:sldMkLst>
          <pc:docMk/>
          <pc:sldMk cId="2566792226" sldId="1197"/>
        </pc:sldMkLst>
      </pc:sldChg>
      <pc:sldChg chg="modSp add mod modTransition">
        <pc:chgData name="Petr Mach" userId="00c83827235990ce" providerId="LiveId" clId="{23716302-2843-4348-9AF1-161052370EA3}" dt="2023-10-19T10:44:02.587" v="8430" actId="113"/>
        <pc:sldMkLst>
          <pc:docMk/>
          <pc:sldMk cId="1168106854" sldId="1198"/>
        </pc:sldMkLst>
      </pc:sldChg>
      <pc:sldChg chg="modSp add mod modTransition">
        <pc:chgData name="Petr Mach" userId="00c83827235990ce" providerId="LiveId" clId="{23716302-2843-4348-9AF1-161052370EA3}" dt="2023-10-25T07:57:48.852" v="8493" actId="6549"/>
        <pc:sldMkLst>
          <pc:docMk/>
          <pc:sldMk cId="952538766" sldId="1199"/>
        </pc:sldMkLst>
      </pc:sldChg>
      <pc:sldChg chg="modSp add mod modTransition">
        <pc:chgData name="Petr Mach" userId="00c83827235990ce" providerId="LiveId" clId="{23716302-2843-4348-9AF1-161052370EA3}" dt="2023-10-19T10:38:22.005" v="8011" actId="5793"/>
        <pc:sldMkLst>
          <pc:docMk/>
          <pc:sldMk cId="28494324" sldId="1200"/>
        </pc:sldMkLst>
      </pc:sldChg>
      <pc:sldChg chg="modSp add mod modTransition">
        <pc:chgData name="Petr Mach" userId="00c83827235990ce" providerId="LiveId" clId="{23716302-2843-4348-9AF1-161052370EA3}" dt="2023-11-01T20:51:35.137" v="9172" actId="27636"/>
        <pc:sldMkLst>
          <pc:docMk/>
          <pc:sldMk cId="2902321525" sldId="1201"/>
        </pc:sldMkLst>
      </pc:sldChg>
      <pc:sldChg chg="add del modTransition">
        <pc:chgData name="Petr Mach" userId="00c83827235990ce" providerId="LiveId" clId="{23716302-2843-4348-9AF1-161052370EA3}" dt="2023-11-02T11:26:13.262" v="9298" actId="47"/>
        <pc:sldMkLst>
          <pc:docMk/>
          <pc:sldMk cId="1070143994" sldId="1202"/>
        </pc:sldMkLst>
      </pc:sldChg>
      <pc:sldChg chg="add del modTransition">
        <pc:chgData name="Petr Mach" userId="00c83827235990ce" providerId="LiveId" clId="{23716302-2843-4348-9AF1-161052370EA3}" dt="2023-11-02T11:26:19.632" v="9300" actId="47"/>
        <pc:sldMkLst>
          <pc:docMk/>
          <pc:sldMk cId="793814081" sldId="1203"/>
        </pc:sldMkLst>
      </pc:sldChg>
      <pc:sldChg chg="modSp add del mod modTransition">
        <pc:chgData name="Petr Mach" userId="00c83827235990ce" providerId="LiveId" clId="{23716302-2843-4348-9AF1-161052370EA3}" dt="2023-11-29T22:24:52.141" v="11477"/>
        <pc:sldMkLst>
          <pc:docMk/>
          <pc:sldMk cId="1644922352" sldId="1214"/>
        </pc:sldMkLst>
      </pc:sldChg>
      <pc:sldChg chg="new">
        <pc:chgData name="Petr Mach" userId="00c83827235990ce" providerId="LiveId" clId="{23716302-2843-4348-9AF1-161052370EA3}" dt="2023-10-01T18:40:05.033" v="1535" actId="680"/>
        <pc:sldMkLst>
          <pc:docMk/>
          <pc:sldMk cId="487653412" sldId="1215"/>
        </pc:sldMkLst>
      </pc:sldChg>
      <pc:sldChg chg="new del">
        <pc:chgData name="Petr Mach" userId="00c83827235990ce" providerId="LiveId" clId="{23716302-2843-4348-9AF1-161052370EA3}" dt="2023-10-02T05:30:49.854" v="3531" actId="47"/>
        <pc:sldMkLst>
          <pc:docMk/>
          <pc:sldMk cId="3605725390" sldId="1216"/>
        </pc:sldMkLst>
      </pc:sldChg>
      <pc:sldChg chg="add modTransition">
        <pc:chgData name="Petr Mach" userId="00c83827235990ce" providerId="LiveId" clId="{23716302-2843-4348-9AF1-161052370EA3}" dt="2023-10-01T18:53:53.936" v="1596"/>
        <pc:sldMkLst>
          <pc:docMk/>
          <pc:sldMk cId="1774187494" sldId="1220"/>
        </pc:sldMkLst>
      </pc:sldChg>
      <pc:sldChg chg="add modTransition">
        <pc:chgData name="Petr Mach" userId="00c83827235990ce" providerId="LiveId" clId="{23716302-2843-4348-9AF1-161052370EA3}" dt="2023-10-01T18:53:53.936" v="1596"/>
        <pc:sldMkLst>
          <pc:docMk/>
          <pc:sldMk cId="2045304163" sldId="1221"/>
        </pc:sldMkLst>
      </pc:sldChg>
      <pc:sldChg chg="add modTransition">
        <pc:chgData name="Petr Mach" userId="00c83827235990ce" providerId="LiveId" clId="{23716302-2843-4348-9AF1-161052370EA3}" dt="2023-10-01T18:53:53.936" v="1596"/>
        <pc:sldMkLst>
          <pc:docMk/>
          <pc:sldMk cId="3656857212" sldId="1222"/>
        </pc:sldMkLst>
      </pc:sldChg>
      <pc:sldChg chg="modSp add mod modTransition">
        <pc:chgData name="Petr Mach" userId="00c83827235990ce" providerId="LiveId" clId="{23716302-2843-4348-9AF1-161052370EA3}" dt="2023-10-02T14:25:23.746" v="4543" actId="1076"/>
        <pc:sldMkLst>
          <pc:docMk/>
          <pc:sldMk cId="1750257647" sldId="1223"/>
        </pc:sldMkLst>
      </pc:sldChg>
      <pc:sldChg chg="add modTransition">
        <pc:chgData name="Petr Mach" userId="00c83827235990ce" providerId="LiveId" clId="{23716302-2843-4348-9AF1-161052370EA3}" dt="2023-10-01T18:53:53.936" v="1596"/>
        <pc:sldMkLst>
          <pc:docMk/>
          <pc:sldMk cId="3785957573" sldId="1224"/>
        </pc:sldMkLst>
      </pc:sldChg>
      <pc:sldChg chg="modSp add mod modTransition">
        <pc:chgData name="Petr Mach" userId="00c83827235990ce" providerId="LiveId" clId="{23716302-2843-4348-9AF1-161052370EA3}" dt="2023-10-02T14:32:33.104" v="4940" actId="255"/>
        <pc:sldMkLst>
          <pc:docMk/>
          <pc:sldMk cId="2863800774" sldId="1225"/>
        </pc:sldMkLst>
      </pc:sldChg>
      <pc:sldChg chg="modSp add mod modTransition">
        <pc:chgData name="Petr Mach" userId="00c83827235990ce" providerId="LiveId" clId="{23716302-2843-4348-9AF1-161052370EA3}" dt="2023-10-02T14:32:58.651" v="4942" actId="27636"/>
        <pc:sldMkLst>
          <pc:docMk/>
          <pc:sldMk cId="398621347" sldId="1226"/>
        </pc:sldMkLst>
      </pc:sldChg>
      <pc:sldChg chg="add modTransition">
        <pc:chgData name="Petr Mach" userId="00c83827235990ce" providerId="LiveId" clId="{23716302-2843-4348-9AF1-161052370EA3}" dt="2023-10-01T18:50:05.095" v="1589"/>
        <pc:sldMkLst>
          <pc:docMk/>
          <pc:sldMk cId="186079342" sldId="1227"/>
        </pc:sldMkLst>
      </pc:sldChg>
      <pc:sldChg chg="add modTransition">
        <pc:chgData name="Petr Mach" userId="00c83827235990ce" providerId="LiveId" clId="{23716302-2843-4348-9AF1-161052370EA3}" dt="2023-10-01T18:51:25.997" v="1591"/>
        <pc:sldMkLst>
          <pc:docMk/>
          <pc:sldMk cId="785487382" sldId="1228"/>
        </pc:sldMkLst>
      </pc:sldChg>
      <pc:sldChg chg="modSp add mod">
        <pc:chgData name="Petr Mach" userId="00c83827235990ce" providerId="LiveId" clId="{23716302-2843-4348-9AF1-161052370EA3}" dt="2023-10-01T18:56:12.245" v="1694" actId="20577"/>
        <pc:sldMkLst>
          <pc:docMk/>
          <pc:sldMk cId="3896991044" sldId="1229"/>
        </pc:sldMkLst>
      </pc:sldChg>
      <pc:sldChg chg="add del">
        <pc:chgData name="Petr Mach" userId="00c83827235990ce" providerId="LiveId" clId="{23716302-2843-4348-9AF1-161052370EA3}" dt="2023-11-29T22:06:49.994" v="11475" actId="47"/>
        <pc:sldMkLst>
          <pc:docMk/>
          <pc:sldMk cId="1723488797" sldId="1230"/>
        </pc:sldMkLst>
      </pc:sldChg>
      <pc:sldChg chg="modSp add del mod modTransition">
        <pc:chgData name="Petr Mach" userId="00c83827235990ce" providerId="LiveId" clId="{23716302-2843-4348-9AF1-161052370EA3}" dt="2023-10-03T11:28:00.374" v="5368" actId="47"/>
        <pc:sldMkLst>
          <pc:docMk/>
          <pc:sldMk cId="4192133535" sldId="1230"/>
        </pc:sldMkLst>
      </pc:sldChg>
      <pc:sldChg chg="addSp delSp modSp new mod">
        <pc:chgData name="Petr Mach" userId="00c83827235990ce" providerId="LiveId" clId="{23716302-2843-4348-9AF1-161052370EA3}" dt="2023-10-02T14:19:36.841" v="4453" actId="1076"/>
        <pc:sldMkLst>
          <pc:docMk/>
          <pc:sldMk cId="463684711" sldId="1231"/>
        </pc:sldMkLst>
      </pc:sldChg>
      <pc:sldChg chg="addSp modSp new mod">
        <pc:chgData name="Petr Mach" userId="00c83827235990ce" providerId="LiveId" clId="{23716302-2843-4348-9AF1-161052370EA3}" dt="2023-10-04T19:36:36.141" v="6461" actId="1076"/>
        <pc:sldMkLst>
          <pc:docMk/>
          <pc:sldMk cId="1671694305" sldId="1232"/>
        </pc:sldMkLst>
      </pc:sldChg>
      <pc:sldChg chg="modSp new mod ord">
        <pc:chgData name="Petr Mach" userId="00c83827235990ce" providerId="LiveId" clId="{23716302-2843-4348-9AF1-161052370EA3}" dt="2023-10-12T07:23:55.956" v="7257"/>
        <pc:sldMkLst>
          <pc:docMk/>
          <pc:sldMk cId="308923352" sldId="1233"/>
        </pc:sldMkLst>
      </pc:sldChg>
      <pc:sldChg chg="add del">
        <pc:chgData name="Petr Mach" userId="00c83827235990ce" providerId="LiveId" clId="{23716302-2843-4348-9AF1-161052370EA3}" dt="2023-11-09T08:10:53.428" v="10339" actId="47"/>
        <pc:sldMkLst>
          <pc:docMk/>
          <pc:sldMk cId="757028187" sldId="1234"/>
        </pc:sldMkLst>
      </pc:sldChg>
      <pc:sldChg chg="add">
        <pc:chgData name="Petr Mach" userId="00c83827235990ce" providerId="LiveId" clId="{23716302-2843-4348-9AF1-161052370EA3}" dt="2023-11-09T08:11:01.139" v="10340"/>
        <pc:sldMkLst>
          <pc:docMk/>
          <pc:sldMk cId="2218994253" sldId="1234"/>
        </pc:sldMkLst>
      </pc:sldChg>
      <pc:sldChg chg="delSp modSp new del mod">
        <pc:chgData name="Petr Mach" userId="00c83827235990ce" providerId="LiveId" clId="{23716302-2843-4348-9AF1-161052370EA3}" dt="2023-10-12T07:26:35.674" v="7301" actId="47"/>
        <pc:sldMkLst>
          <pc:docMk/>
          <pc:sldMk cId="3105086588" sldId="1234"/>
        </pc:sldMkLst>
      </pc:sldChg>
      <pc:sldChg chg="add del">
        <pc:chgData name="Petr Mach" userId="00c83827235990ce" providerId="LiveId" clId="{23716302-2843-4348-9AF1-161052370EA3}" dt="2023-11-09T08:10:07.788" v="10337" actId="47"/>
        <pc:sldMkLst>
          <pc:docMk/>
          <pc:sldMk cId="3120353554" sldId="1234"/>
        </pc:sldMkLst>
      </pc:sldChg>
      <pc:sldChg chg="modSp add del mod modTransition">
        <pc:chgData name="Petr Mach" userId="00c83827235990ce" providerId="LiveId" clId="{23716302-2843-4348-9AF1-161052370EA3}" dt="2023-11-09T08:08:50.085" v="10335" actId="47"/>
        <pc:sldMkLst>
          <pc:docMk/>
          <pc:sldMk cId="4131497994" sldId="1234"/>
        </pc:sldMkLst>
      </pc:sldChg>
      <pc:sldChg chg="modSp new mod">
        <pc:chgData name="Petr Mach" userId="00c83827235990ce" providerId="LiveId" clId="{23716302-2843-4348-9AF1-161052370EA3}" dt="2023-10-01T22:34:00.519" v="2626" actId="20577"/>
        <pc:sldMkLst>
          <pc:docMk/>
          <pc:sldMk cId="3283254708" sldId="1235"/>
        </pc:sldMkLst>
      </pc:sldChg>
      <pc:sldChg chg="add">
        <pc:chgData name="Petr Mach" userId="00c83827235990ce" providerId="LiveId" clId="{23716302-2843-4348-9AF1-161052370EA3}" dt="2023-11-09T08:11:01.139" v="10340"/>
        <pc:sldMkLst>
          <pc:docMk/>
          <pc:sldMk cId="913793795" sldId="1236"/>
        </pc:sldMkLst>
      </pc:sldChg>
      <pc:sldChg chg="add del">
        <pc:chgData name="Petr Mach" userId="00c83827235990ce" providerId="LiveId" clId="{23716302-2843-4348-9AF1-161052370EA3}" dt="2023-11-09T08:10:07.788" v="10337" actId="47"/>
        <pc:sldMkLst>
          <pc:docMk/>
          <pc:sldMk cId="2087791723" sldId="1236"/>
        </pc:sldMkLst>
      </pc:sldChg>
      <pc:sldChg chg="add del modTransition">
        <pc:chgData name="Petr Mach" userId="00c83827235990ce" providerId="LiveId" clId="{23716302-2843-4348-9AF1-161052370EA3}" dt="2023-11-09T08:08:50.085" v="10335" actId="47"/>
        <pc:sldMkLst>
          <pc:docMk/>
          <pc:sldMk cId="2350310327" sldId="1236"/>
        </pc:sldMkLst>
      </pc:sldChg>
      <pc:sldChg chg="add del">
        <pc:chgData name="Petr Mach" userId="00c83827235990ce" providerId="LiveId" clId="{23716302-2843-4348-9AF1-161052370EA3}" dt="2023-11-09T08:10:53.428" v="10339" actId="47"/>
        <pc:sldMkLst>
          <pc:docMk/>
          <pc:sldMk cId="2901677003" sldId="1236"/>
        </pc:sldMkLst>
      </pc:sldChg>
      <pc:sldChg chg="modSp new del mod">
        <pc:chgData name="Petr Mach" userId="00c83827235990ce" providerId="LiveId" clId="{23716302-2843-4348-9AF1-161052370EA3}" dt="2023-10-12T06:57:31.051" v="7045" actId="47"/>
        <pc:sldMkLst>
          <pc:docMk/>
          <pc:sldMk cId="3261911608" sldId="1236"/>
        </pc:sldMkLst>
      </pc:sldChg>
      <pc:sldChg chg="modSp new del mod">
        <pc:chgData name="Petr Mach" userId="00c83827235990ce" providerId="LiveId" clId="{23716302-2843-4348-9AF1-161052370EA3}" dt="2023-10-12T07:27:28.653" v="7344" actId="47"/>
        <pc:sldMkLst>
          <pc:docMk/>
          <pc:sldMk cId="959698772" sldId="1237"/>
        </pc:sldMkLst>
      </pc:sldChg>
      <pc:sldChg chg="add del">
        <pc:chgData name="Petr Mach" userId="00c83827235990ce" providerId="LiveId" clId="{23716302-2843-4348-9AF1-161052370EA3}" dt="2023-11-29T22:06:49.994" v="11475" actId="47"/>
        <pc:sldMkLst>
          <pc:docMk/>
          <pc:sldMk cId="3950967478" sldId="1237"/>
        </pc:sldMkLst>
      </pc:sldChg>
      <pc:sldChg chg="addSp modSp new mod">
        <pc:chgData name="Petr Mach" userId="00c83827235990ce" providerId="LiveId" clId="{23716302-2843-4348-9AF1-161052370EA3}" dt="2023-10-02T14:16:21.232" v="4451" actId="14100"/>
        <pc:sldMkLst>
          <pc:docMk/>
          <pc:sldMk cId="1510591870" sldId="1238"/>
        </pc:sldMkLst>
      </pc:sldChg>
      <pc:sldChg chg="addSp modSp new mod ord">
        <pc:chgData name="Petr Mach" userId="00c83827235990ce" providerId="LiveId" clId="{23716302-2843-4348-9AF1-161052370EA3}" dt="2023-10-05T05:10:21.311" v="6695" actId="113"/>
        <pc:sldMkLst>
          <pc:docMk/>
          <pc:sldMk cId="2611314268" sldId="1239"/>
        </pc:sldMkLst>
      </pc:sldChg>
      <pc:sldChg chg="addSp modSp new del mod">
        <pc:chgData name="Petr Mach" userId="00c83827235990ce" providerId="LiveId" clId="{23716302-2843-4348-9AF1-161052370EA3}" dt="2023-10-04T20:45:55.633" v="6675" actId="47"/>
        <pc:sldMkLst>
          <pc:docMk/>
          <pc:sldMk cId="213667607" sldId="1240"/>
        </pc:sldMkLst>
      </pc:sldChg>
      <pc:sldChg chg="add">
        <pc:chgData name="Petr Mach" userId="00c83827235990ce" providerId="LiveId" clId="{23716302-2843-4348-9AF1-161052370EA3}" dt="2023-10-04T20:46:12.450" v="6676"/>
        <pc:sldMkLst>
          <pc:docMk/>
          <pc:sldMk cId="643354503" sldId="1240"/>
        </pc:sldMkLst>
      </pc:sldChg>
      <pc:sldChg chg="addSp modSp new mod ord">
        <pc:chgData name="Petr Mach" userId="00c83827235990ce" providerId="LiveId" clId="{23716302-2843-4348-9AF1-161052370EA3}" dt="2023-10-05T05:10:44.437" v="6697"/>
        <pc:sldMkLst>
          <pc:docMk/>
          <pc:sldMk cId="3039784060" sldId="1241"/>
        </pc:sldMkLst>
      </pc:sldChg>
      <pc:sldChg chg="modSp new mod">
        <pc:chgData name="Petr Mach" userId="00c83827235990ce" providerId="LiveId" clId="{23716302-2843-4348-9AF1-161052370EA3}" dt="2023-10-02T14:28:08.616" v="4763" actId="6549"/>
        <pc:sldMkLst>
          <pc:docMk/>
          <pc:sldMk cId="3442112556" sldId="1242"/>
        </pc:sldMkLst>
      </pc:sldChg>
      <pc:sldChg chg="addSp delSp modSp new mod">
        <pc:chgData name="Petr Mach" userId="00c83827235990ce" providerId="LiveId" clId="{23716302-2843-4348-9AF1-161052370EA3}" dt="2023-10-02T14:38:19.967" v="5026" actId="14100"/>
        <pc:sldMkLst>
          <pc:docMk/>
          <pc:sldMk cId="397676460" sldId="1243"/>
        </pc:sldMkLst>
      </pc:sldChg>
      <pc:sldChg chg="add">
        <pc:chgData name="Petr Mach" userId="00c83827235990ce" providerId="LiveId" clId="{23716302-2843-4348-9AF1-161052370EA3}" dt="2023-10-04T20:46:12.450" v="6676"/>
        <pc:sldMkLst>
          <pc:docMk/>
          <pc:sldMk cId="783608000" sldId="1244"/>
        </pc:sldMkLst>
      </pc:sldChg>
      <pc:sldChg chg="delSp modSp new del mod">
        <pc:chgData name="Petr Mach" userId="00c83827235990ce" providerId="LiveId" clId="{23716302-2843-4348-9AF1-161052370EA3}" dt="2023-10-04T20:45:55.633" v="6675" actId="47"/>
        <pc:sldMkLst>
          <pc:docMk/>
          <pc:sldMk cId="3977541665" sldId="1244"/>
        </pc:sldMkLst>
      </pc:sldChg>
      <pc:sldChg chg="modSp new mod ord">
        <pc:chgData name="Petr Mach" userId="00c83827235990ce" providerId="LiveId" clId="{23716302-2843-4348-9AF1-161052370EA3}" dt="2023-10-03T16:00:17.064" v="5902" actId="313"/>
        <pc:sldMkLst>
          <pc:docMk/>
          <pc:sldMk cId="1338769903" sldId="1245"/>
        </pc:sldMkLst>
      </pc:sldChg>
      <pc:sldChg chg="addSp delSp modSp new del mod ord">
        <pc:chgData name="Petr Mach" userId="00c83827235990ce" providerId="LiveId" clId="{23716302-2843-4348-9AF1-161052370EA3}" dt="2023-10-04T20:47:20.767" v="6677" actId="47"/>
        <pc:sldMkLst>
          <pc:docMk/>
          <pc:sldMk cId="1304158391" sldId="1246"/>
        </pc:sldMkLst>
      </pc:sldChg>
      <pc:sldChg chg="add">
        <pc:chgData name="Petr Mach" userId="00c83827235990ce" providerId="LiveId" clId="{23716302-2843-4348-9AF1-161052370EA3}" dt="2023-10-04T20:47:29.327" v="6678"/>
        <pc:sldMkLst>
          <pc:docMk/>
          <pc:sldMk cId="2581154478" sldId="1246"/>
        </pc:sldMkLst>
      </pc:sldChg>
      <pc:sldChg chg="new del">
        <pc:chgData name="Petr Mach" userId="00c83827235990ce" providerId="LiveId" clId="{23716302-2843-4348-9AF1-161052370EA3}" dt="2023-10-04T19:06:10.099" v="6136" actId="47"/>
        <pc:sldMkLst>
          <pc:docMk/>
          <pc:sldMk cId="113158848" sldId="1247"/>
        </pc:sldMkLst>
      </pc:sldChg>
      <pc:sldChg chg="modSp new mod">
        <pc:chgData name="Petr Mach" userId="00c83827235990ce" providerId="LiveId" clId="{23716302-2843-4348-9AF1-161052370EA3}" dt="2023-10-04T19:42:12.288" v="6520" actId="255"/>
        <pc:sldMkLst>
          <pc:docMk/>
          <pc:sldMk cId="4254427768" sldId="1247"/>
        </pc:sldMkLst>
      </pc:sldChg>
      <pc:sldChg chg="modSp new mod ord">
        <pc:chgData name="Petr Mach" userId="00c83827235990ce" providerId="LiveId" clId="{23716302-2843-4348-9AF1-161052370EA3}" dt="2023-10-04T19:45:41.775" v="6601"/>
        <pc:sldMkLst>
          <pc:docMk/>
          <pc:sldMk cId="4282089186" sldId="1248"/>
        </pc:sldMkLst>
      </pc:sldChg>
      <pc:sldChg chg="modSp new mod ord">
        <pc:chgData name="Petr Mach" userId="00c83827235990ce" providerId="LiveId" clId="{23716302-2843-4348-9AF1-161052370EA3}" dt="2023-10-05T05:12:57.134" v="6715"/>
        <pc:sldMkLst>
          <pc:docMk/>
          <pc:sldMk cId="1699752999" sldId="1249"/>
        </pc:sldMkLst>
      </pc:sldChg>
      <pc:sldChg chg="modSp add mod modTransition">
        <pc:chgData name="Petr Mach" userId="00c83827235990ce" providerId="LiveId" clId="{23716302-2843-4348-9AF1-161052370EA3}" dt="2023-10-12T06:57:23.523" v="7044" actId="20577"/>
        <pc:sldMkLst>
          <pc:docMk/>
          <pc:sldMk cId="2834341691" sldId="1250"/>
        </pc:sldMkLst>
      </pc:sldChg>
      <pc:sldChg chg="modSp new del mod">
        <pc:chgData name="Petr Mach" userId="00c83827235990ce" providerId="LiveId" clId="{23716302-2843-4348-9AF1-161052370EA3}" dt="2023-10-12T06:50:42.149" v="6798" actId="47"/>
        <pc:sldMkLst>
          <pc:docMk/>
          <pc:sldMk cId="3905938156" sldId="1250"/>
        </pc:sldMkLst>
      </pc:sldChg>
      <pc:sldChg chg="modSp add mod modTransition">
        <pc:chgData name="Petr Mach" userId="00c83827235990ce" providerId="LiveId" clId="{23716302-2843-4348-9AF1-161052370EA3}" dt="2023-10-12T06:56:08.472" v="6914" actId="6549"/>
        <pc:sldMkLst>
          <pc:docMk/>
          <pc:sldMk cId="2698430436" sldId="1251"/>
        </pc:sldMkLst>
      </pc:sldChg>
      <pc:sldChg chg="add">
        <pc:chgData name="Petr Mach" userId="00c83827235990ce" providerId="LiveId" clId="{23716302-2843-4348-9AF1-161052370EA3}" dt="2023-10-12T07:23:16.284" v="7251"/>
        <pc:sldMkLst>
          <pc:docMk/>
          <pc:sldMk cId="3578246021" sldId="1252"/>
        </pc:sldMkLst>
      </pc:sldChg>
      <pc:sldChg chg="add del modTransition">
        <pc:chgData name="Petr Mach" userId="00c83827235990ce" providerId="LiveId" clId="{23716302-2843-4348-9AF1-161052370EA3}" dt="2023-10-12T07:23:02.229" v="7250" actId="47"/>
        <pc:sldMkLst>
          <pc:docMk/>
          <pc:sldMk cId="4265483457" sldId="1252"/>
        </pc:sldMkLst>
      </pc:sldChg>
      <pc:sldChg chg="addSp modSp add mod modTransition">
        <pc:chgData name="Petr Mach" userId="00c83827235990ce" providerId="LiveId" clId="{23716302-2843-4348-9AF1-161052370EA3}" dt="2023-10-12T07:19:51.639" v="7249" actId="20577"/>
        <pc:sldMkLst>
          <pc:docMk/>
          <pc:sldMk cId="3889490947" sldId="1253"/>
        </pc:sldMkLst>
      </pc:sldChg>
      <pc:sldChg chg="modSp new mod ord">
        <pc:chgData name="Petr Mach" userId="00c83827235990ce" providerId="LiveId" clId="{23716302-2843-4348-9AF1-161052370EA3}" dt="2023-10-12T07:25:22.232" v="7298"/>
        <pc:sldMkLst>
          <pc:docMk/>
          <pc:sldMk cId="1984942853" sldId="1254"/>
        </pc:sldMkLst>
      </pc:sldChg>
      <pc:sldChg chg="add del modTransition">
        <pc:chgData name="Petr Mach" userId="00c83827235990ce" providerId="LiveId" clId="{23716302-2843-4348-9AF1-161052370EA3}" dt="2023-12-07T07:44:25.662" v="14517" actId="47"/>
        <pc:sldMkLst>
          <pc:docMk/>
          <pc:sldMk cId="2143902516" sldId="1255"/>
        </pc:sldMkLst>
      </pc:sldChg>
      <pc:sldChg chg="add modTransition">
        <pc:chgData name="Petr Mach" userId="00c83827235990ce" providerId="LiveId" clId="{23716302-2843-4348-9AF1-161052370EA3}" dt="2023-12-07T07:43:20.295" v="14511"/>
        <pc:sldMkLst>
          <pc:docMk/>
          <pc:sldMk cId="3673891259" sldId="1256"/>
        </pc:sldMkLst>
      </pc:sldChg>
      <pc:sldChg chg="add del">
        <pc:chgData name="Petr Mach" userId="00c83827235990ce" providerId="LiveId" clId="{23716302-2843-4348-9AF1-161052370EA3}" dt="2023-11-29T22:06:49.994" v="11475" actId="47"/>
        <pc:sldMkLst>
          <pc:docMk/>
          <pc:sldMk cId="717161795" sldId="1262"/>
        </pc:sldMkLst>
      </pc:sldChg>
      <pc:sldChg chg="modSp add mod modTransition">
        <pc:chgData name="Petr Mach" userId="00c83827235990ce" providerId="LiveId" clId="{23716302-2843-4348-9AF1-161052370EA3}" dt="2023-11-16T08:10:22.645" v="10616" actId="6549"/>
        <pc:sldMkLst>
          <pc:docMk/>
          <pc:sldMk cId="2618893726" sldId="1275"/>
        </pc:sldMkLst>
      </pc:sldChg>
      <pc:sldChg chg="add del modTransition">
        <pc:chgData name="Petr Mach" userId="00c83827235990ce" providerId="LiveId" clId="{23716302-2843-4348-9AF1-161052370EA3}" dt="2023-11-23T05:49:03.166" v="11456" actId="47"/>
        <pc:sldMkLst>
          <pc:docMk/>
          <pc:sldMk cId="3600658232" sldId="1277"/>
        </pc:sldMkLst>
      </pc:sldChg>
      <pc:sldChg chg="add del">
        <pc:chgData name="Petr Mach" userId="00c83827235990ce" providerId="LiveId" clId="{23716302-2843-4348-9AF1-161052370EA3}" dt="2023-11-29T22:06:49.994" v="11475" actId="47"/>
        <pc:sldMkLst>
          <pc:docMk/>
          <pc:sldMk cId="2034323276" sldId="1279"/>
        </pc:sldMkLst>
      </pc:sldChg>
      <pc:sldChg chg="add del">
        <pc:chgData name="Petr Mach" userId="00c83827235990ce" providerId="LiveId" clId="{23716302-2843-4348-9AF1-161052370EA3}" dt="2023-11-29T22:06:49.994" v="11475" actId="47"/>
        <pc:sldMkLst>
          <pc:docMk/>
          <pc:sldMk cId="2406747185" sldId="1280"/>
        </pc:sldMkLst>
      </pc:sldChg>
      <pc:sldChg chg="add del">
        <pc:chgData name="Petr Mach" userId="00c83827235990ce" providerId="LiveId" clId="{23716302-2843-4348-9AF1-161052370EA3}" dt="2023-11-29T22:06:49.994" v="11475" actId="47"/>
        <pc:sldMkLst>
          <pc:docMk/>
          <pc:sldMk cId="2030218336" sldId="1281"/>
        </pc:sldMkLst>
      </pc:sldChg>
      <pc:sldChg chg="add del ord">
        <pc:chgData name="Petr Mach" userId="00c83827235990ce" providerId="LiveId" clId="{23716302-2843-4348-9AF1-161052370EA3}" dt="2023-11-29T22:06:49.994" v="11475" actId="47"/>
        <pc:sldMkLst>
          <pc:docMk/>
          <pc:sldMk cId="1649434223" sldId="1282"/>
        </pc:sldMkLst>
      </pc:sldChg>
      <pc:sldChg chg="add del">
        <pc:chgData name="Petr Mach" userId="00c83827235990ce" providerId="LiveId" clId="{23716302-2843-4348-9AF1-161052370EA3}" dt="2023-11-29T22:06:49.994" v="11475" actId="47"/>
        <pc:sldMkLst>
          <pc:docMk/>
          <pc:sldMk cId="1553516420" sldId="1283"/>
        </pc:sldMkLst>
      </pc:sldChg>
      <pc:sldChg chg="add del">
        <pc:chgData name="Petr Mach" userId="00c83827235990ce" providerId="LiveId" clId="{23716302-2843-4348-9AF1-161052370EA3}" dt="2023-11-29T22:06:49.994" v="11475" actId="47"/>
        <pc:sldMkLst>
          <pc:docMk/>
          <pc:sldMk cId="134319542" sldId="1284"/>
        </pc:sldMkLst>
      </pc:sldChg>
      <pc:sldChg chg="add del">
        <pc:chgData name="Petr Mach" userId="00c83827235990ce" providerId="LiveId" clId="{23716302-2843-4348-9AF1-161052370EA3}" dt="2023-11-29T22:06:49.994" v="11475" actId="47"/>
        <pc:sldMkLst>
          <pc:docMk/>
          <pc:sldMk cId="922776422" sldId="1285"/>
        </pc:sldMkLst>
      </pc:sldChg>
      <pc:sldChg chg="add del">
        <pc:chgData name="Petr Mach" userId="00c83827235990ce" providerId="LiveId" clId="{23716302-2843-4348-9AF1-161052370EA3}" dt="2023-11-29T22:06:49.994" v="11475" actId="47"/>
        <pc:sldMkLst>
          <pc:docMk/>
          <pc:sldMk cId="1678478015" sldId="1300"/>
        </pc:sldMkLst>
      </pc:sldChg>
      <pc:sldChg chg="add del">
        <pc:chgData name="Petr Mach" userId="00c83827235990ce" providerId="LiveId" clId="{23716302-2843-4348-9AF1-161052370EA3}" dt="2023-11-29T22:06:49.994" v="11475" actId="47"/>
        <pc:sldMkLst>
          <pc:docMk/>
          <pc:sldMk cId="299291649" sldId="1301"/>
        </pc:sldMkLst>
      </pc:sldChg>
      <pc:sldChg chg="add del">
        <pc:chgData name="Petr Mach" userId="00c83827235990ce" providerId="LiveId" clId="{23716302-2843-4348-9AF1-161052370EA3}" dt="2023-11-29T22:06:49.994" v="11475" actId="47"/>
        <pc:sldMkLst>
          <pc:docMk/>
          <pc:sldMk cId="1095363272" sldId="1302"/>
        </pc:sldMkLst>
      </pc:sldChg>
      <pc:sldChg chg="add del">
        <pc:chgData name="Petr Mach" userId="00c83827235990ce" providerId="LiveId" clId="{23716302-2843-4348-9AF1-161052370EA3}" dt="2023-11-29T22:06:49.994" v="11475" actId="47"/>
        <pc:sldMkLst>
          <pc:docMk/>
          <pc:sldMk cId="2739806485" sldId="1303"/>
        </pc:sldMkLst>
      </pc:sldChg>
      <pc:sldChg chg="modSp add mod modTransition">
        <pc:chgData name="Petr Mach" userId="00c83827235990ce" providerId="LiveId" clId="{23716302-2843-4348-9AF1-161052370EA3}" dt="2023-11-16T07:59:38.475" v="10349" actId="27636"/>
        <pc:sldMkLst>
          <pc:docMk/>
          <pc:sldMk cId="2071660171" sldId="1305"/>
        </pc:sldMkLst>
      </pc:sldChg>
      <pc:sldChg chg="add del">
        <pc:chgData name="Petr Mach" userId="00c83827235990ce" providerId="LiveId" clId="{23716302-2843-4348-9AF1-161052370EA3}" dt="2023-11-29T22:06:49.994" v="11475" actId="47"/>
        <pc:sldMkLst>
          <pc:docMk/>
          <pc:sldMk cId="1209229092" sldId="1306"/>
        </pc:sldMkLst>
      </pc:sldChg>
      <pc:sldChg chg="modSp add mod modTransition">
        <pc:chgData name="Petr Mach" userId="00c83827235990ce" providerId="LiveId" clId="{23716302-2843-4348-9AF1-161052370EA3}" dt="2023-11-16T08:01:41.061" v="10416" actId="27636"/>
        <pc:sldMkLst>
          <pc:docMk/>
          <pc:sldMk cId="1939149439" sldId="1307"/>
        </pc:sldMkLst>
      </pc:sldChg>
      <pc:sldChg chg="modSp add mod modTransition">
        <pc:chgData name="Petr Mach" userId="00c83827235990ce" providerId="LiveId" clId="{23716302-2843-4348-9AF1-161052370EA3}" dt="2023-11-23T05:49:11.266" v="11474" actId="20577"/>
        <pc:sldMkLst>
          <pc:docMk/>
          <pc:sldMk cId="1482395751" sldId="1310"/>
        </pc:sldMkLst>
      </pc:sldChg>
      <pc:sldChg chg="add del ord modTransition">
        <pc:chgData name="Petr Mach" userId="00c83827235990ce" providerId="LiveId" clId="{23716302-2843-4348-9AF1-161052370EA3}" dt="2023-10-19T06:40:41.517" v="7824" actId="47"/>
        <pc:sldMkLst>
          <pc:docMk/>
          <pc:sldMk cId="2257097849" sldId="1334"/>
        </pc:sldMkLst>
      </pc:sldChg>
      <pc:sldChg chg="modSp add mod modTransition">
        <pc:chgData name="Petr Mach" userId="00c83827235990ce" providerId="LiveId" clId="{23716302-2843-4348-9AF1-161052370EA3}" dt="2023-10-12T07:26:50.123" v="7342" actId="20577"/>
        <pc:sldMkLst>
          <pc:docMk/>
          <pc:sldMk cId="2155666069" sldId="1335"/>
        </pc:sldMkLst>
      </pc:sldChg>
      <pc:sldChg chg="modSp add mod modTransition">
        <pc:chgData name="Petr Mach" userId="00c83827235990ce" providerId="LiveId" clId="{23716302-2843-4348-9AF1-161052370EA3}" dt="2023-10-12T07:30:16.932" v="7358" actId="14100"/>
        <pc:sldMkLst>
          <pc:docMk/>
          <pc:sldMk cId="4192133535" sldId="1336"/>
        </pc:sldMkLst>
      </pc:sldChg>
      <pc:sldChg chg="addSp delSp modSp new mod">
        <pc:chgData name="Petr Mach" userId="00c83827235990ce" providerId="LiveId" clId="{23716302-2843-4348-9AF1-161052370EA3}" dt="2023-10-12T10:30:39.626" v="7821" actId="1076"/>
        <pc:sldMkLst>
          <pc:docMk/>
          <pc:sldMk cId="4291260834" sldId="1337"/>
        </pc:sldMkLst>
      </pc:sldChg>
      <pc:sldChg chg="new del">
        <pc:chgData name="Petr Mach" userId="00c83827235990ce" providerId="LiveId" clId="{23716302-2843-4348-9AF1-161052370EA3}" dt="2023-10-19T10:44:07.410" v="8431" actId="47"/>
        <pc:sldMkLst>
          <pc:docMk/>
          <pc:sldMk cId="4200587292" sldId="1338"/>
        </pc:sldMkLst>
      </pc:sldChg>
      <pc:sldChg chg="addSp modSp new mod">
        <pc:chgData name="Petr Mach" userId="00c83827235990ce" providerId="LiveId" clId="{23716302-2843-4348-9AF1-161052370EA3}" dt="2023-10-19T06:50:20.981" v="7893" actId="255"/>
        <pc:sldMkLst>
          <pc:docMk/>
          <pc:sldMk cId="2947886626" sldId="1339"/>
        </pc:sldMkLst>
      </pc:sldChg>
      <pc:sldChg chg="modSp new mod">
        <pc:chgData name="Petr Mach" userId="00c83827235990ce" providerId="LiveId" clId="{23716302-2843-4348-9AF1-161052370EA3}" dt="2023-10-19T06:50:44.490" v="7897" actId="255"/>
        <pc:sldMkLst>
          <pc:docMk/>
          <pc:sldMk cId="2504207342" sldId="1340"/>
        </pc:sldMkLst>
      </pc:sldChg>
      <pc:sldChg chg="modSp new mod">
        <pc:chgData name="Petr Mach" userId="00c83827235990ce" providerId="LiveId" clId="{23716302-2843-4348-9AF1-161052370EA3}" dt="2023-10-19T10:39:27.849" v="8057" actId="5793"/>
        <pc:sldMkLst>
          <pc:docMk/>
          <pc:sldMk cId="1105146400" sldId="1341"/>
        </pc:sldMkLst>
      </pc:sldChg>
      <pc:sldChg chg="modSp new mod">
        <pc:chgData name="Petr Mach" userId="00c83827235990ce" providerId="LiveId" clId="{23716302-2843-4348-9AF1-161052370EA3}" dt="2023-10-19T10:41:33.212" v="8269" actId="20577"/>
        <pc:sldMkLst>
          <pc:docMk/>
          <pc:sldMk cId="937467910" sldId="1342"/>
        </pc:sldMkLst>
      </pc:sldChg>
      <pc:sldChg chg="addSp delSp modSp new mod">
        <pc:chgData name="Petr Mach" userId="00c83827235990ce" providerId="LiveId" clId="{23716302-2843-4348-9AF1-161052370EA3}" dt="2023-10-19T10:42:10.951" v="8277" actId="1036"/>
        <pc:sldMkLst>
          <pc:docMk/>
          <pc:sldMk cId="3254703665" sldId="1343"/>
        </pc:sldMkLst>
      </pc:sldChg>
      <pc:sldChg chg="add modTransition">
        <pc:chgData name="Petr Mach" userId="00c83827235990ce" providerId="LiveId" clId="{23716302-2843-4348-9AF1-161052370EA3}" dt="2023-11-01T20:49:48.114" v="9168"/>
        <pc:sldMkLst>
          <pc:docMk/>
          <pc:sldMk cId="1205015104" sldId="1344"/>
        </pc:sldMkLst>
      </pc:sldChg>
      <pc:sldChg chg="add modTransition">
        <pc:chgData name="Petr Mach" userId="00c83827235990ce" providerId="LiveId" clId="{23716302-2843-4348-9AF1-161052370EA3}" dt="2023-11-01T20:51:34.931" v="9169"/>
        <pc:sldMkLst>
          <pc:docMk/>
          <pc:sldMk cId="1313479971" sldId="1345"/>
        </pc:sldMkLst>
      </pc:sldChg>
      <pc:sldChg chg="modSp add mod modTransition">
        <pc:chgData name="Petr Mach" userId="00c83827235990ce" providerId="LiveId" clId="{23716302-2843-4348-9AF1-161052370EA3}" dt="2023-11-01T20:51:35.123" v="9171" actId="27636"/>
        <pc:sldMkLst>
          <pc:docMk/>
          <pc:sldMk cId="3507043744" sldId="1346"/>
        </pc:sldMkLst>
      </pc:sldChg>
      <pc:sldChg chg="add modTransition">
        <pc:chgData name="Petr Mach" userId="00c83827235990ce" providerId="LiveId" clId="{23716302-2843-4348-9AF1-161052370EA3}" dt="2023-11-01T20:51:34.931" v="9169"/>
        <pc:sldMkLst>
          <pc:docMk/>
          <pc:sldMk cId="384974998" sldId="1347"/>
        </pc:sldMkLst>
      </pc:sldChg>
      <pc:sldChg chg="addSp modSp new mod">
        <pc:chgData name="Petr Mach" userId="00c83827235990ce" providerId="LiveId" clId="{23716302-2843-4348-9AF1-161052370EA3}" dt="2023-11-01T20:59:57.277" v="9284" actId="20577"/>
        <pc:sldMkLst>
          <pc:docMk/>
          <pc:sldMk cId="374469508" sldId="1348"/>
        </pc:sldMkLst>
      </pc:sldChg>
      <pc:sldChg chg="addSp delSp modSp new mod">
        <pc:chgData name="Petr Mach" userId="00c83827235990ce" providerId="LiveId" clId="{23716302-2843-4348-9AF1-161052370EA3}" dt="2023-11-01T21:01:48.955" v="9296" actId="22"/>
        <pc:sldMkLst>
          <pc:docMk/>
          <pc:sldMk cId="807356700" sldId="1349"/>
        </pc:sldMkLst>
      </pc:sldChg>
      <pc:sldChg chg="modSp add del mod">
        <pc:chgData name="Petr Mach" userId="00c83827235990ce" providerId="LiveId" clId="{23716302-2843-4348-9AF1-161052370EA3}" dt="2023-11-29T22:06:49.994" v="11475" actId="47"/>
        <pc:sldMkLst>
          <pc:docMk/>
          <pc:sldMk cId="3447310069" sldId="1350"/>
        </pc:sldMkLst>
      </pc:sldChg>
      <pc:sldChg chg="add del">
        <pc:chgData name="Petr Mach" userId="00c83827235990ce" providerId="LiveId" clId="{23716302-2843-4348-9AF1-161052370EA3}" dt="2023-11-29T22:06:49.994" v="11475" actId="47"/>
        <pc:sldMkLst>
          <pc:docMk/>
          <pc:sldMk cId="3404938295" sldId="1351"/>
        </pc:sldMkLst>
      </pc:sldChg>
      <pc:sldChg chg="add del">
        <pc:chgData name="Petr Mach" userId="00c83827235990ce" providerId="LiveId" clId="{23716302-2843-4348-9AF1-161052370EA3}" dt="2023-11-29T22:06:49.994" v="11475" actId="47"/>
        <pc:sldMkLst>
          <pc:docMk/>
          <pc:sldMk cId="213055024" sldId="1352"/>
        </pc:sldMkLst>
      </pc:sldChg>
      <pc:sldChg chg="add">
        <pc:chgData name="Petr Mach" userId="00c83827235990ce" providerId="LiveId" clId="{23716302-2843-4348-9AF1-161052370EA3}" dt="2023-11-29T22:26:54.414" v="11478"/>
        <pc:sldMkLst>
          <pc:docMk/>
          <pc:sldMk cId="3218693230" sldId="1353"/>
        </pc:sldMkLst>
      </pc:sldChg>
      <pc:sldChg chg="modSp add mod modTransition">
        <pc:chgData name="Petr Mach" userId="00c83827235990ce" providerId="LiveId" clId="{23716302-2843-4348-9AF1-161052370EA3}" dt="2023-11-23T05:42:21.089" v="11453" actId="20577"/>
        <pc:sldMkLst>
          <pc:docMk/>
          <pc:sldMk cId="2067249360" sldId="1355"/>
        </pc:sldMkLst>
      </pc:sldChg>
      <pc:sldChg chg="add">
        <pc:chgData name="Petr Mach" userId="00c83827235990ce" providerId="LiveId" clId="{23716302-2843-4348-9AF1-161052370EA3}" dt="2023-11-29T22:26:54.414" v="11478"/>
        <pc:sldMkLst>
          <pc:docMk/>
          <pc:sldMk cId="3827216275" sldId="1359"/>
        </pc:sldMkLst>
      </pc:sldChg>
      <pc:sldChg chg="add">
        <pc:chgData name="Petr Mach" userId="00c83827235990ce" providerId="LiveId" clId="{23716302-2843-4348-9AF1-161052370EA3}" dt="2023-11-29T22:24:52.141" v="11477"/>
        <pc:sldMkLst>
          <pc:docMk/>
          <pc:sldMk cId="72076941" sldId="1365"/>
        </pc:sldMkLst>
      </pc:sldChg>
      <pc:sldChg chg="add del modTransition">
        <pc:chgData name="Petr Mach" userId="00c83827235990ce" providerId="LiveId" clId="{23716302-2843-4348-9AF1-161052370EA3}" dt="2023-11-16T11:25:55.813" v="11042" actId="47"/>
        <pc:sldMkLst>
          <pc:docMk/>
          <pc:sldMk cId="222880649" sldId="1369"/>
        </pc:sldMkLst>
      </pc:sldChg>
      <pc:sldChg chg="modSp add">
        <pc:chgData name="Petr Mach" userId="00c83827235990ce" providerId="LiveId" clId="{23716302-2843-4348-9AF1-161052370EA3}" dt="2023-11-23T05:40:29.762" v="11422" actId="1076"/>
        <pc:sldMkLst>
          <pc:docMk/>
          <pc:sldMk cId="180005765" sldId="1388"/>
        </pc:sldMkLst>
      </pc:sldChg>
      <pc:sldChg chg="modSp add del mod modTransition">
        <pc:chgData name="Petr Mach" userId="00c83827235990ce" providerId="LiveId" clId="{23716302-2843-4348-9AF1-161052370EA3}" dt="2023-11-16T11:38:53.450" v="11416" actId="47"/>
        <pc:sldMkLst>
          <pc:docMk/>
          <pc:sldMk cId="1080155630" sldId="1388"/>
        </pc:sldMkLst>
      </pc:sldChg>
      <pc:sldChg chg="add del">
        <pc:chgData name="Petr Mach" userId="00c83827235990ce" providerId="LiveId" clId="{23716302-2843-4348-9AF1-161052370EA3}" dt="2023-11-23T05:39:35.302" v="11420" actId="47"/>
        <pc:sldMkLst>
          <pc:docMk/>
          <pc:sldMk cId="1167114369" sldId="1388"/>
        </pc:sldMkLst>
      </pc:sldChg>
      <pc:sldChg chg="delSp modSp add del mod modTransition">
        <pc:chgData name="Petr Mach" userId="00c83827235990ce" providerId="LiveId" clId="{23716302-2843-4348-9AF1-161052370EA3}" dt="2023-11-16T11:38:53.450" v="11416" actId="47"/>
        <pc:sldMkLst>
          <pc:docMk/>
          <pc:sldMk cId="855673862" sldId="1389"/>
        </pc:sldMkLst>
      </pc:sldChg>
      <pc:sldChg chg="add del">
        <pc:chgData name="Petr Mach" userId="00c83827235990ce" providerId="LiveId" clId="{23716302-2843-4348-9AF1-161052370EA3}" dt="2023-11-23T05:39:35.302" v="11420" actId="47"/>
        <pc:sldMkLst>
          <pc:docMk/>
          <pc:sldMk cId="1562542404" sldId="1389"/>
        </pc:sldMkLst>
      </pc:sldChg>
      <pc:sldChg chg="add">
        <pc:chgData name="Petr Mach" userId="00c83827235990ce" providerId="LiveId" clId="{23716302-2843-4348-9AF1-161052370EA3}" dt="2023-11-23T05:39:40.024" v="11421"/>
        <pc:sldMkLst>
          <pc:docMk/>
          <pc:sldMk cId="3070220599" sldId="1389"/>
        </pc:sldMkLst>
      </pc:sldChg>
      <pc:sldChg chg="add del">
        <pc:chgData name="Petr Mach" userId="00c83827235990ce" providerId="LiveId" clId="{23716302-2843-4348-9AF1-161052370EA3}" dt="2023-11-29T22:06:49.994" v="11475" actId="47"/>
        <pc:sldMkLst>
          <pc:docMk/>
          <pc:sldMk cId="1984159649" sldId="1418"/>
        </pc:sldMkLst>
      </pc:sldChg>
      <pc:sldChg chg="add del">
        <pc:chgData name="Petr Mach" userId="00c83827235990ce" providerId="LiveId" clId="{23716302-2843-4348-9AF1-161052370EA3}" dt="2023-11-29T22:06:49.994" v="11475" actId="47"/>
        <pc:sldMkLst>
          <pc:docMk/>
          <pc:sldMk cId="3101183923" sldId="1419"/>
        </pc:sldMkLst>
      </pc:sldChg>
      <pc:sldChg chg="modSp add del mod ord">
        <pc:chgData name="Petr Mach" userId="00c83827235990ce" providerId="LiveId" clId="{23716302-2843-4348-9AF1-161052370EA3}" dt="2023-11-29T22:06:49.994" v="11475" actId="47"/>
        <pc:sldMkLst>
          <pc:docMk/>
          <pc:sldMk cId="3938550888" sldId="1420"/>
        </pc:sldMkLst>
      </pc:sldChg>
      <pc:sldChg chg="add del">
        <pc:chgData name="Petr Mach" userId="00c83827235990ce" providerId="LiveId" clId="{23716302-2843-4348-9AF1-161052370EA3}" dt="2023-11-06T11:23:18.679" v="9398" actId="47"/>
        <pc:sldMkLst>
          <pc:docMk/>
          <pc:sldMk cId="1964358478" sldId="1421"/>
        </pc:sldMkLst>
      </pc:sldChg>
      <pc:sldChg chg="add del">
        <pc:chgData name="Petr Mach" userId="00c83827235990ce" providerId="LiveId" clId="{23716302-2843-4348-9AF1-161052370EA3}" dt="2023-11-29T22:06:49.994" v="11475" actId="47"/>
        <pc:sldMkLst>
          <pc:docMk/>
          <pc:sldMk cId="2502165413" sldId="1422"/>
        </pc:sldMkLst>
      </pc:sldChg>
      <pc:sldChg chg="modSp new del mod">
        <pc:chgData name="Petr Mach" userId="00c83827235990ce" providerId="LiveId" clId="{23716302-2843-4348-9AF1-161052370EA3}" dt="2023-11-06T11:24:01.464" v="9399" actId="47"/>
        <pc:sldMkLst>
          <pc:docMk/>
          <pc:sldMk cId="1335067928" sldId="1423"/>
        </pc:sldMkLst>
      </pc:sldChg>
      <pc:sldChg chg="addSp delSp modSp add del mod">
        <pc:chgData name="Petr Mach" userId="00c83827235990ce" providerId="LiveId" clId="{23716302-2843-4348-9AF1-161052370EA3}" dt="2023-11-29T22:06:49.994" v="11475" actId="47"/>
        <pc:sldMkLst>
          <pc:docMk/>
          <pc:sldMk cId="2456166929" sldId="1569"/>
        </pc:sldMkLst>
      </pc:sldChg>
      <pc:sldChg chg="add del">
        <pc:chgData name="Petr Mach" userId="00c83827235990ce" providerId="LiveId" clId="{23716302-2843-4348-9AF1-161052370EA3}" dt="2023-11-29T22:06:49.994" v="11475" actId="47"/>
        <pc:sldMkLst>
          <pc:docMk/>
          <pc:sldMk cId="3324698819" sldId="1571"/>
        </pc:sldMkLst>
      </pc:sldChg>
      <pc:sldChg chg="add del">
        <pc:chgData name="Petr Mach" userId="00c83827235990ce" providerId="LiveId" clId="{23716302-2843-4348-9AF1-161052370EA3}" dt="2023-11-29T22:06:49.994" v="11475" actId="47"/>
        <pc:sldMkLst>
          <pc:docMk/>
          <pc:sldMk cId="1735665842" sldId="1572"/>
        </pc:sldMkLst>
      </pc:sldChg>
      <pc:sldChg chg="add del">
        <pc:chgData name="Petr Mach" userId="00c83827235990ce" providerId="LiveId" clId="{23716302-2843-4348-9AF1-161052370EA3}" dt="2023-11-29T22:06:49.994" v="11475" actId="47"/>
        <pc:sldMkLst>
          <pc:docMk/>
          <pc:sldMk cId="2817956743" sldId="1573"/>
        </pc:sldMkLst>
      </pc:sldChg>
      <pc:sldChg chg="modSp add del mod">
        <pc:chgData name="Petr Mach" userId="00c83827235990ce" providerId="LiveId" clId="{23716302-2843-4348-9AF1-161052370EA3}" dt="2023-11-29T22:06:49.994" v="11475" actId="47"/>
        <pc:sldMkLst>
          <pc:docMk/>
          <pc:sldMk cId="1762597515" sldId="1574"/>
        </pc:sldMkLst>
      </pc:sldChg>
      <pc:sldChg chg="add del">
        <pc:chgData name="Petr Mach" userId="00c83827235990ce" providerId="LiveId" clId="{23716302-2843-4348-9AF1-161052370EA3}" dt="2023-11-29T22:06:49.994" v="11475" actId="47"/>
        <pc:sldMkLst>
          <pc:docMk/>
          <pc:sldMk cId="912117341" sldId="1575"/>
        </pc:sldMkLst>
      </pc:sldChg>
      <pc:sldChg chg="add del">
        <pc:chgData name="Petr Mach" userId="00c83827235990ce" providerId="LiveId" clId="{23716302-2843-4348-9AF1-161052370EA3}" dt="2023-11-29T22:06:49.994" v="11475" actId="47"/>
        <pc:sldMkLst>
          <pc:docMk/>
          <pc:sldMk cId="414963973" sldId="1576"/>
        </pc:sldMkLst>
      </pc:sldChg>
      <pc:sldChg chg="add del">
        <pc:chgData name="Petr Mach" userId="00c83827235990ce" providerId="LiveId" clId="{23716302-2843-4348-9AF1-161052370EA3}" dt="2023-11-29T22:06:49.994" v="11475" actId="47"/>
        <pc:sldMkLst>
          <pc:docMk/>
          <pc:sldMk cId="3390487119" sldId="1577"/>
        </pc:sldMkLst>
      </pc:sldChg>
      <pc:sldChg chg="add del">
        <pc:chgData name="Petr Mach" userId="00c83827235990ce" providerId="LiveId" clId="{23716302-2843-4348-9AF1-161052370EA3}" dt="2023-11-29T22:06:49.994" v="11475" actId="47"/>
        <pc:sldMkLst>
          <pc:docMk/>
          <pc:sldMk cId="3801519313" sldId="1578"/>
        </pc:sldMkLst>
      </pc:sldChg>
      <pc:sldChg chg="addSp delSp modSp new del mod">
        <pc:chgData name="Petr Mach" userId="00c83827235990ce" providerId="LiveId" clId="{23716302-2843-4348-9AF1-161052370EA3}" dt="2023-11-29T22:06:49.994" v="11475" actId="47"/>
        <pc:sldMkLst>
          <pc:docMk/>
          <pc:sldMk cId="1226965955" sldId="1579"/>
        </pc:sldMkLst>
      </pc:sldChg>
      <pc:sldChg chg="modSp add mod modTransition">
        <pc:chgData name="Petr Mach" userId="00c83827235990ce" providerId="LiveId" clId="{23716302-2843-4348-9AF1-161052370EA3}" dt="2023-11-09T08:03:07.057" v="10265" actId="6549"/>
        <pc:sldMkLst>
          <pc:docMk/>
          <pc:sldMk cId="803965041" sldId="1580"/>
        </pc:sldMkLst>
      </pc:sldChg>
      <pc:sldChg chg="modSp add mod modTransition">
        <pc:chgData name="Petr Mach" userId="00c83827235990ce" providerId="LiveId" clId="{23716302-2843-4348-9AF1-161052370EA3}" dt="2023-11-09T08:07:25.928" v="10334"/>
        <pc:sldMkLst>
          <pc:docMk/>
          <pc:sldMk cId="1290075430" sldId="1581"/>
        </pc:sldMkLst>
      </pc:sldChg>
      <pc:sldChg chg="add modTransition">
        <pc:chgData name="Petr Mach" userId="00c83827235990ce" providerId="LiveId" clId="{23716302-2843-4348-9AF1-161052370EA3}" dt="2023-11-08T15:47:14.483" v="9545"/>
        <pc:sldMkLst>
          <pc:docMk/>
          <pc:sldMk cId="750735831" sldId="1582"/>
        </pc:sldMkLst>
      </pc:sldChg>
      <pc:sldChg chg="add">
        <pc:chgData name="Petr Mach" userId="00c83827235990ce" providerId="LiveId" clId="{23716302-2843-4348-9AF1-161052370EA3}" dt="2023-11-09T08:11:01.139" v="10340"/>
        <pc:sldMkLst>
          <pc:docMk/>
          <pc:sldMk cId="1312311565" sldId="1583"/>
        </pc:sldMkLst>
      </pc:sldChg>
      <pc:sldChg chg="add del">
        <pc:chgData name="Petr Mach" userId="00c83827235990ce" providerId="LiveId" clId="{23716302-2843-4348-9AF1-161052370EA3}" dt="2023-11-09T08:10:53.428" v="10339" actId="47"/>
        <pc:sldMkLst>
          <pc:docMk/>
          <pc:sldMk cId="1921191021" sldId="1583"/>
        </pc:sldMkLst>
      </pc:sldChg>
      <pc:sldChg chg="add del modTransition">
        <pc:chgData name="Petr Mach" userId="00c83827235990ce" providerId="LiveId" clId="{23716302-2843-4348-9AF1-161052370EA3}" dt="2023-11-09T08:08:50.085" v="10335" actId="47"/>
        <pc:sldMkLst>
          <pc:docMk/>
          <pc:sldMk cId="1944728573" sldId="1583"/>
        </pc:sldMkLst>
      </pc:sldChg>
      <pc:sldChg chg="add del">
        <pc:chgData name="Petr Mach" userId="00c83827235990ce" providerId="LiveId" clId="{23716302-2843-4348-9AF1-161052370EA3}" dt="2023-11-09T08:10:07.788" v="10337" actId="47"/>
        <pc:sldMkLst>
          <pc:docMk/>
          <pc:sldMk cId="2406957789" sldId="1583"/>
        </pc:sldMkLst>
      </pc:sldChg>
      <pc:sldChg chg="add del modTransition">
        <pc:chgData name="Petr Mach" userId="00c83827235990ce" providerId="LiveId" clId="{23716302-2843-4348-9AF1-161052370EA3}" dt="2023-11-09T08:08:50.085" v="10335" actId="47"/>
        <pc:sldMkLst>
          <pc:docMk/>
          <pc:sldMk cId="375704442" sldId="1584"/>
        </pc:sldMkLst>
      </pc:sldChg>
      <pc:sldChg chg="add">
        <pc:chgData name="Petr Mach" userId="00c83827235990ce" providerId="LiveId" clId="{23716302-2843-4348-9AF1-161052370EA3}" dt="2023-11-09T08:11:01.139" v="10340"/>
        <pc:sldMkLst>
          <pc:docMk/>
          <pc:sldMk cId="1256385241" sldId="1584"/>
        </pc:sldMkLst>
      </pc:sldChg>
      <pc:sldChg chg="add del">
        <pc:chgData name="Petr Mach" userId="00c83827235990ce" providerId="LiveId" clId="{23716302-2843-4348-9AF1-161052370EA3}" dt="2023-11-09T08:10:53.428" v="10339" actId="47"/>
        <pc:sldMkLst>
          <pc:docMk/>
          <pc:sldMk cId="1474345362" sldId="1584"/>
        </pc:sldMkLst>
      </pc:sldChg>
      <pc:sldChg chg="add del">
        <pc:chgData name="Petr Mach" userId="00c83827235990ce" providerId="LiveId" clId="{23716302-2843-4348-9AF1-161052370EA3}" dt="2023-11-09T08:10:07.788" v="10337" actId="47"/>
        <pc:sldMkLst>
          <pc:docMk/>
          <pc:sldMk cId="1894400409" sldId="1584"/>
        </pc:sldMkLst>
      </pc:sldChg>
      <pc:sldChg chg="add del modTransition">
        <pc:chgData name="Petr Mach" userId="00c83827235990ce" providerId="LiveId" clId="{23716302-2843-4348-9AF1-161052370EA3}" dt="2023-11-08T15:49:00.797" v="9607" actId="47"/>
        <pc:sldMkLst>
          <pc:docMk/>
          <pc:sldMk cId="3271172298" sldId="1585"/>
        </pc:sldMkLst>
      </pc:sldChg>
      <pc:sldChg chg="add del modTransition">
        <pc:chgData name="Petr Mach" userId="00c83827235990ce" providerId="LiveId" clId="{23716302-2843-4348-9AF1-161052370EA3}" dt="2023-11-08T15:49:26.711" v="9608" actId="47"/>
        <pc:sldMkLst>
          <pc:docMk/>
          <pc:sldMk cId="2896054993" sldId="1586"/>
        </pc:sldMkLst>
      </pc:sldChg>
      <pc:sldChg chg="add">
        <pc:chgData name="Petr Mach" userId="00c83827235990ce" providerId="LiveId" clId="{23716302-2843-4348-9AF1-161052370EA3}" dt="2023-11-08T15:49:46.507" v="9609"/>
        <pc:sldMkLst>
          <pc:docMk/>
          <pc:sldMk cId="3541357149" sldId="1586"/>
        </pc:sldMkLst>
      </pc:sldChg>
      <pc:sldChg chg="add del modTransition">
        <pc:chgData name="Petr Mach" userId="00c83827235990ce" providerId="LiveId" clId="{23716302-2843-4348-9AF1-161052370EA3}" dt="2023-11-08T15:49:26.711" v="9608" actId="47"/>
        <pc:sldMkLst>
          <pc:docMk/>
          <pc:sldMk cId="1919884187" sldId="1587"/>
        </pc:sldMkLst>
      </pc:sldChg>
      <pc:sldChg chg="addSp delSp modSp add mod">
        <pc:chgData name="Petr Mach" userId="00c83827235990ce" providerId="LiveId" clId="{23716302-2843-4348-9AF1-161052370EA3}" dt="2023-11-08T15:51:24.920" v="9629" actId="255"/>
        <pc:sldMkLst>
          <pc:docMk/>
          <pc:sldMk cId="3279959301" sldId="1587"/>
        </pc:sldMkLst>
      </pc:sldChg>
      <pc:sldChg chg="add del">
        <pc:chgData name="Petr Mach" userId="00c83827235990ce" providerId="LiveId" clId="{23716302-2843-4348-9AF1-161052370EA3}" dt="2023-11-09T08:10:07.788" v="10337" actId="47"/>
        <pc:sldMkLst>
          <pc:docMk/>
          <pc:sldMk cId="2094814413" sldId="1588"/>
        </pc:sldMkLst>
      </pc:sldChg>
      <pc:sldChg chg="add del">
        <pc:chgData name="Petr Mach" userId="00c83827235990ce" providerId="LiveId" clId="{23716302-2843-4348-9AF1-161052370EA3}" dt="2023-11-09T08:10:53.428" v="10339" actId="47"/>
        <pc:sldMkLst>
          <pc:docMk/>
          <pc:sldMk cId="2353926924" sldId="1588"/>
        </pc:sldMkLst>
      </pc:sldChg>
      <pc:sldChg chg="modSp add del mod modTransition">
        <pc:chgData name="Petr Mach" userId="00c83827235990ce" providerId="LiveId" clId="{23716302-2843-4348-9AF1-161052370EA3}" dt="2023-11-09T08:08:50.085" v="10335" actId="47"/>
        <pc:sldMkLst>
          <pc:docMk/>
          <pc:sldMk cId="3115950822" sldId="1588"/>
        </pc:sldMkLst>
      </pc:sldChg>
      <pc:sldChg chg="add">
        <pc:chgData name="Petr Mach" userId="00c83827235990ce" providerId="LiveId" clId="{23716302-2843-4348-9AF1-161052370EA3}" dt="2023-11-09T08:11:01.139" v="10340"/>
        <pc:sldMkLst>
          <pc:docMk/>
          <pc:sldMk cId="3777232362" sldId="1588"/>
        </pc:sldMkLst>
      </pc:sldChg>
      <pc:sldChg chg="add del modTransition">
        <pc:chgData name="Petr Mach" userId="00c83827235990ce" providerId="LiveId" clId="{23716302-2843-4348-9AF1-161052370EA3}" dt="2023-11-09T08:08:50.085" v="10335" actId="47"/>
        <pc:sldMkLst>
          <pc:docMk/>
          <pc:sldMk cId="1259106420" sldId="1589"/>
        </pc:sldMkLst>
      </pc:sldChg>
      <pc:sldChg chg="add">
        <pc:chgData name="Petr Mach" userId="00c83827235990ce" providerId="LiveId" clId="{23716302-2843-4348-9AF1-161052370EA3}" dt="2023-11-09T08:11:01.139" v="10340"/>
        <pc:sldMkLst>
          <pc:docMk/>
          <pc:sldMk cId="3184689127" sldId="1589"/>
        </pc:sldMkLst>
      </pc:sldChg>
      <pc:sldChg chg="add del">
        <pc:chgData name="Petr Mach" userId="00c83827235990ce" providerId="LiveId" clId="{23716302-2843-4348-9AF1-161052370EA3}" dt="2023-11-09T08:10:07.788" v="10337" actId="47"/>
        <pc:sldMkLst>
          <pc:docMk/>
          <pc:sldMk cId="3901725038" sldId="1589"/>
        </pc:sldMkLst>
      </pc:sldChg>
      <pc:sldChg chg="add del">
        <pc:chgData name="Petr Mach" userId="00c83827235990ce" providerId="LiveId" clId="{23716302-2843-4348-9AF1-161052370EA3}" dt="2023-11-09T08:10:53.428" v="10339" actId="47"/>
        <pc:sldMkLst>
          <pc:docMk/>
          <pc:sldMk cId="4030347344" sldId="1589"/>
        </pc:sldMkLst>
      </pc:sldChg>
      <pc:sldChg chg="add del">
        <pc:chgData name="Petr Mach" userId="00c83827235990ce" providerId="LiveId" clId="{23716302-2843-4348-9AF1-161052370EA3}" dt="2023-11-09T08:10:53.428" v="10339" actId="47"/>
        <pc:sldMkLst>
          <pc:docMk/>
          <pc:sldMk cId="36039907" sldId="1590"/>
        </pc:sldMkLst>
      </pc:sldChg>
      <pc:sldChg chg="add">
        <pc:chgData name="Petr Mach" userId="00c83827235990ce" providerId="LiveId" clId="{23716302-2843-4348-9AF1-161052370EA3}" dt="2023-11-09T08:11:01.139" v="10340"/>
        <pc:sldMkLst>
          <pc:docMk/>
          <pc:sldMk cId="1605935608" sldId="1590"/>
        </pc:sldMkLst>
      </pc:sldChg>
      <pc:sldChg chg="add del modTransition">
        <pc:chgData name="Petr Mach" userId="00c83827235990ce" providerId="LiveId" clId="{23716302-2843-4348-9AF1-161052370EA3}" dt="2023-11-09T08:08:50.085" v="10335" actId="47"/>
        <pc:sldMkLst>
          <pc:docMk/>
          <pc:sldMk cId="2439890051" sldId="1590"/>
        </pc:sldMkLst>
      </pc:sldChg>
      <pc:sldChg chg="add del">
        <pc:chgData name="Petr Mach" userId="00c83827235990ce" providerId="LiveId" clId="{23716302-2843-4348-9AF1-161052370EA3}" dt="2023-11-09T08:10:07.788" v="10337" actId="47"/>
        <pc:sldMkLst>
          <pc:docMk/>
          <pc:sldMk cId="2914843124" sldId="1590"/>
        </pc:sldMkLst>
      </pc:sldChg>
      <pc:sldChg chg="addSp delSp modSp add mod modTransition">
        <pc:chgData name="Petr Mach" userId="00c83827235990ce" providerId="LiveId" clId="{23716302-2843-4348-9AF1-161052370EA3}" dt="2023-11-08T15:55:35.554" v="9713" actId="1076"/>
        <pc:sldMkLst>
          <pc:docMk/>
          <pc:sldMk cId="2688378576" sldId="1591"/>
        </pc:sldMkLst>
      </pc:sldChg>
      <pc:sldChg chg="add del">
        <pc:chgData name="Petr Mach" userId="00c83827235990ce" providerId="LiveId" clId="{23716302-2843-4348-9AF1-161052370EA3}" dt="2023-11-09T08:10:53.428" v="10339" actId="47"/>
        <pc:sldMkLst>
          <pc:docMk/>
          <pc:sldMk cId="281378759" sldId="1592"/>
        </pc:sldMkLst>
      </pc:sldChg>
      <pc:sldChg chg="modSp add del mod modTransition">
        <pc:chgData name="Petr Mach" userId="00c83827235990ce" providerId="LiveId" clId="{23716302-2843-4348-9AF1-161052370EA3}" dt="2023-11-09T08:10:07.788" v="10337" actId="47"/>
        <pc:sldMkLst>
          <pc:docMk/>
          <pc:sldMk cId="972817695" sldId="1592"/>
        </pc:sldMkLst>
      </pc:sldChg>
      <pc:sldChg chg="add">
        <pc:chgData name="Petr Mach" userId="00c83827235990ce" providerId="LiveId" clId="{23716302-2843-4348-9AF1-161052370EA3}" dt="2023-11-09T08:11:01.139" v="10340"/>
        <pc:sldMkLst>
          <pc:docMk/>
          <pc:sldMk cId="1476593853" sldId="1592"/>
        </pc:sldMkLst>
      </pc:sldChg>
      <pc:sldChg chg="add del">
        <pc:chgData name="Petr Mach" userId="00c83827235990ce" providerId="LiveId" clId="{23716302-2843-4348-9AF1-161052370EA3}" dt="2023-11-09T08:10:53.428" v="10339" actId="47"/>
        <pc:sldMkLst>
          <pc:docMk/>
          <pc:sldMk cId="1153531937" sldId="1593"/>
        </pc:sldMkLst>
      </pc:sldChg>
      <pc:sldChg chg="add del modTransition">
        <pc:chgData name="Petr Mach" userId="00c83827235990ce" providerId="LiveId" clId="{23716302-2843-4348-9AF1-161052370EA3}" dt="2023-11-09T08:10:07.788" v="10337" actId="47"/>
        <pc:sldMkLst>
          <pc:docMk/>
          <pc:sldMk cId="1613906770" sldId="1593"/>
        </pc:sldMkLst>
      </pc:sldChg>
      <pc:sldChg chg="add">
        <pc:chgData name="Petr Mach" userId="00c83827235990ce" providerId="LiveId" clId="{23716302-2843-4348-9AF1-161052370EA3}" dt="2023-11-09T08:11:01.139" v="10340"/>
        <pc:sldMkLst>
          <pc:docMk/>
          <pc:sldMk cId="2604851069" sldId="1593"/>
        </pc:sldMkLst>
      </pc:sldChg>
      <pc:sldChg chg="add del modTransition">
        <pc:chgData name="Petr Mach" userId="00c83827235990ce" providerId="LiveId" clId="{23716302-2843-4348-9AF1-161052370EA3}" dt="2023-11-09T08:10:07.788" v="10337" actId="47"/>
        <pc:sldMkLst>
          <pc:docMk/>
          <pc:sldMk cId="1147874940" sldId="1594"/>
        </pc:sldMkLst>
      </pc:sldChg>
      <pc:sldChg chg="add del">
        <pc:chgData name="Petr Mach" userId="00c83827235990ce" providerId="LiveId" clId="{23716302-2843-4348-9AF1-161052370EA3}" dt="2023-11-09T08:10:53.428" v="10339" actId="47"/>
        <pc:sldMkLst>
          <pc:docMk/>
          <pc:sldMk cId="3004054469" sldId="1594"/>
        </pc:sldMkLst>
      </pc:sldChg>
      <pc:sldChg chg="add">
        <pc:chgData name="Petr Mach" userId="00c83827235990ce" providerId="LiveId" clId="{23716302-2843-4348-9AF1-161052370EA3}" dt="2023-11-09T08:11:01.139" v="10340"/>
        <pc:sldMkLst>
          <pc:docMk/>
          <pc:sldMk cId="3255620422" sldId="1594"/>
        </pc:sldMkLst>
      </pc:sldChg>
      <pc:sldChg chg="add">
        <pc:chgData name="Petr Mach" userId="00c83827235990ce" providerId="LiveId" clId="{23716302-2843-4348-9AF1-161052370EA3}" dt="2023-11-09T08:11:01.139" v="10340"/>
        <pc:sldMkLst>
          <pc:docMk/>
          <pc:sldMk cId="2040599195" sldId="1595"/>
        </pc:sldMkLst>
      </pc:sldChg>
      <pc:sldChg chg="add del">
        <pc:chgData name="Petr Mach" userId="00c83827235990ce" providerId="LiveId" clId="{23716302-2843-4348-9AF1-161052370EA3}" dt="2023-11-09T08:10:53.428" v="10339" actId="47"/>
        <pc:sldMkLst>
          <pc:docMk/>
          <pc:sldMk cId="2666997563" sldId="1595"/>
        </pc:sldMkLst>
      </pc:sldChg>
      <pc:sldChg chg="add del modTransition">
        <pc:chgData name="Petr Mach" userId="00c83827235990ce" providerId="LiveId" clId="{23716302-2843-4348-9AF1-161052370EA3}" dt="2023-11-09T08:10:07.788" v="10337" actId="47"/>
        <pc:sldMkLst>
          <pc:docMk/>
          <pc:sldMk cId="3823056533" sldId="1595"/>
        </pc:sldMkLst>
      </pc:sldChg>
      <pc:sldChg chg="modSp add mod modTransition">
        <pc:chgData name="Petr Mach" userId="00c83827235990ce" providerId="LiveId" clId="{23716302-2843-4348-9AF1-161052370EA3}" dt="2023-11-08T15:55:54.511" v="9734" actId="20577"/>
        <pc:sldMkLst>
          <pc:docMk/>
          <pc:sldMk cId="2205556642" sldId="1596"/>
        </pc:sldMkLst>
      </pc:sldChg>
      <pc:sldChg chg="add modTransition">
        <pc:chgData name="Petr Mach" userId="00c83827235990ce" providerId="LiveId" clId="{23716302-2843-4348-9AF1-161052370EA3}" dt="2023-11-08T15:47:14.483" v="9545"/>
        <pc:sldMkLst>
          <pc:docMk/>
          <pc:sldMk cId="2996239671" sldId="1597"/>
        </pc:sldMkLst>
      </pc:sldChg>
      <pc:sldChg chg="add modTransition">
        <pc:chgData name="Petr Mach" userId="00c83827235990ce" providerId="LiveId" clId="{23716302-2843-4348-9AF1-161052370EA3}" dt="2023-11-08T15:47:14.483" v="9545"/>
        <pc:sldMkLst>
          <pc:docMk/>
          <pc:sldMk cId="1647744017" sldId="1598"/>
        </pc:sldMkLst>
      </pc:sldChg>
      <pc:sldChg chg="add">
        <pc:chgData name="Petr Mach" userId="00c83827235990ce" providerId="LiveId" clId="{23716302-2843-4348-9AF1-161052370EA3}" dt="2023-11-09T08:11:01.139" v="10340"/>
        <pc:sldMkLst>
          <pc:docMk/>
          <pc:sldMk cId="578577608" sldId="1599"/>
        </pc:sldMkLst>
      </pc:sldChg>
      <pc:sldChg chg="add del modTransition">
        <pc:chgData name="Petr Mach" userId="00c83827235990ce" providerId="LiveId" clId="{23716302-2843-4348-9AF1-161052370EA3}" dt="2023-11-09T08:10:53.428" v="10339" actId="47"/>
        <pc:sldMkLst>
          <pc:docMk/>
          <pc:sldMk cId="1695197960" sldId="1599"/>
        </pc:sldMkLst>
      </pc:sldChg>
      <pc:sldChg chg="add">
        <pc:chgData name="Petr Mach" userId="00c83827235990ce" providerId="LiveId" clId="{23716302-2843-4348-9AF1-161052370EA3}" dt="2023-11-09T08:11:26.683" v="10342"/>
        <pc:sldMkLst>
          <pc:docMk/>
          <pc:sldMk cId="2125200647" sldId="1600"/>
        </pc:sldMkLst>
      </pc:sldChg>
      <pc:sldChg chg="add del modTransition">
        <pc:chgData name="Petr Mach" userId="00c83827235990ce" providerId="LiveId" clId="{23716302-2843-4348-9AF1-161052370EA3}" dt="2023-11-09T08:11:16.166" v="10341" actId="47"/>
        <pc:sldMkLst>
          <pc:docMk/>
          <pc:sldMk cId="2140549761" sldId="1600"/>
        </pc:sldMkLst>
      </pc:sldChg>
      <pc:sldChg chg="add modTransition">
        <pc:chgData name="Petr Mach" userId="00c83827235990ce" providerId="LiveId" clId="{23716302-2843-4348-9AF1-161052370EA3}" dt="2023-11-08T15:47:14.483" v="9545"/>
        <pc:sldMkLst>
          <pc:docMk/>
          <pc:sldMk cId="287173467" sldId="1601"/>
        </pc:sldMkLst>
      </pc:sldChg>
      <pc:sldChg chg="add modTransition">
        <pc:chgData name="Petr Mach" userId="00c83827235990ce" providerId="LiveId" clId="{23716302-2843-4348-9AF1-161052370EA3}" dt="2023-11-08T15:47:14.483" v="9545"/>
        <pc:sldMkLst>
          <pc:docMk/>
          <pc:sldMk cId="2148697507" sldId="1602"/>
        </pc:sldMkLst>
      </pc:sldChg>
      <pc:sldChg chg="modSp new mod">
        <pc:chgData name="Petr Mach" userId="00c83827235990ce" providerId="LiveId" clId="{23716302-2843-4348-9AF1-161052370EA3}" dt="2023-11-08T15:56:16.363" v="9794" actId="6549"/>
        <pc:sldMkLst>
          <pc:docMk/>
          <pc:sldMk cId="3932869741" sldId="1603"/>
        </pc:sldMkLst>
      </pc:sldChg>
      <pc:sldChg chg="modSp add mod">
        <pc:chgData name="Petr Mach" userId="00c83827235990ce" providerId="LiveId" clId="{23716302-2843-4348-9AF1-161052370EA3}" dt="2023-11-08T15:58:27.167" v="9807" actId="20577"/>
        <pc:sldMkLst>
          <pc:docMk/>
          <pc:sldMk cId="473584091" sldId="1604"/>
        </pc:sldMkLst>
      </pc:sldChg>
      <pc:sldChg chg="add del">
        <pc:chgData name="Petr Mach" userId="00c83827235990ce" providerId="LiveId" clId="{23716302-2843-4348-9AF1-161052370EA3}" dt="2023-11-08T15:58:51.788" v="9827" actId="47"/>
        <pc:sldMkLst>
          <pc:docMk/>
          <pc:sldMk cId="2151955659" sldId="1605"/>
        </pc:sldMkLst>
      </pc:sldChg>
      <pc:sldChg chg="delSp modSp add mod">
        <pc:chgData name="Petr Mach" userId="00c83827235990ce" providerId="LiveId" clId="{23716302-2843-4348-9AF1-161052370EA3}" dt="2023-11-08T15:59:53.547" v="9879" actId="478"/>
        <pc:sldMkLst>
          <pc:docMk/>
          <pc:sldMk cId="2857106512" sldId="1605"/>
        </pc:sldMkLst>
      </pc:sldChg>
      <pc:sldChg chg="modSp add mod ord">
        <pc:chgData name="Petr Mach" userId="00c83827235990ce" providerId="LiveId" clId="{23716302-2843-4348-9AF1-161052370EA3}" dt="2023-11-08T15:58:45.873" v="9826" actId="20577"/>
        <pc:sldMkLst>
          <pc:docMk/>
          <pc:sldMk cId="1206609693" sldId="1606"/>
        </pc:sldMkLst>
      </pc:sldChg>
      <pc:sldChg chg="modSp add mod">
        <pc:chgData name="Petr Mach" userId="00c83827235990ce" providerId="LiveId" clId="{23716302-2843-4348-9AF1-161052370EA3}" dt="2023-11-09T08:05:52.063" v="10325" actId="5793"/>
        <pc:sldMkLst>
          <pc:docMk/>
          <pc:sldMk cId="3735180210" sldId="1607"/>
        </pc:sldMkLst>
      </pc:sldChg>
      <pc:sldChg chg="add modTransition">
        <pc:chgData name="Petr Mach" userId="00c83827235990ce" providerId="LiveId" clId="{23716302-2843-4348-9AF1-161052370EA3}" dt="2023-11-15T22:24:53.219" v="10343"/>
        <pc:sldMkLst>
          <pc:docMk/>
          <pc:sldMk cId="314905061" sldId="1608"/>
        </pc:sldMkLst>
      </pc:sldChg>
      <pc:sldChg chg="add modTransition">
        <pc:chgData name="Petr Mach" userId="00c83827235990ce" providerId="LiveId" clId="{23716302-2843-4348-9AF1-161052370EA3}" dt="2023-11-15T22:24:53.219" v="10343"/>
        <pc:sldMkLst>
          <pc:docMk/>
          <pc:sldMk cId="85845604" sldId="1609"/>
        </pc:sldMkLst>
      </pc:sldChg>
      <pc:sldChg chg="modSp add mod modTransition">
        <pc:chgData name="Petr Mach" userId="00c83827235990ce" providerId="LiveId" clId="{23716302-2843-4348-9AF1-161052370EA3}" dt="2023-11-15T22:24:53.476" v="10344" actId="27636"/>
        <pc:sldMkLst>
          <pc:docMk/>
          <pc:sldMk cId="592713765" sldId="1610"/>
        </pc:sldMkLst>
      </pc:sldChg>
      <pc:sldChg chg="modSp add mod modTransition">
        <pc:chgData name="Petr Mach" userId="00c83827235990ce" providerId="LiveId" clId="{23716302-2843-4348-9AF1-161052370EA3}" dt="2023-11-16T11:38:10.303" v="11415" actId="6549"/>
        <pc:sldMkLst>
          <pc:docMk/>
          <pc:sldMk cId="485780927" sldId="1611"/>
        </pc:sldMkLst>
      </pc:sldChg>
      <pc:sldChg chg="add">
        <pc:chgData name="Petr Mach" userId="00c83827235990ce" providerId="LiveId" clId="{23716302-2843-4348-9AF1-161052370EA3}" dt="2023-11-16T11:39:05.309" v="11417"/>
        <pc:sldMkLst>
          <pc:docMk/>
          <pc:sldMk cId="1289839698" sldId="1612"/>
        </pc:sldMkLst>
      </pc:sldChg>
      <pc:sldChg chg="add del modTransition">
        <pc:chgData name="Petr Mach" userId="00c83827235990ce" providerId="LiveId" clId="{23716302-2843-4348-9AF1-161052370EA3}" dt="2023-11-16T11:38:53.450" v="11416" actId="47"/>
        <pc:sldMkLst>
          <pc:docMk/>
          <pc:sldMk cId="1290958886" sldId="1612"/>
        </pc:sldMkLst>
      </pc:sldChg>
      <pc:sldChg chg="add del modTransition">
        <pc:chgData name="Petr Mach" userId="00c83827235990ce" providerId="LiveId" clId="{23716302-2843-4348-9AF1-161052370EA3}" dt="2023-11-16T11:27:37.825" v="11176" actId="47"/>
        <pc:sldMkLst>
          <pc:docMk/>
          <pc:sldMk cId="1804182189" sldId="1613"/>
        </pc:sldMkLst>
      </pc:sldChg>
      <pc:sldChg chg="add del modTransition">
        <pc:chgData name="Petr Mach" userId="00c83827235990ce" providerId="LiveId" clId="{23716302-2843-4348-9AF1-161052370EA3}" dt="2023-11-16T11:27:40.470" v="11177" actId="47"/>
        <pc:sldMkLst>
          <pc:docMk/>
          <pc:sldMk cId="2189741146" sldId="1614"/>
        </pc:sldMkLst>
      </pc:sldChg>
      <pc:sldChg chg="add del modTransition">
        <pc:chgData name="Petr Mach" userId="00c83827235990ce" providerId="LiveId" clId="{23716302-2843-4348-9AF1-161052370EA3}" dt="2023-11-16T11:27:55.495" v="11182" actId="47"/>
        <pc:sldMkLst>
          <pc:docMk/>
          <pc:sldMk cId="3767354199" sldId="1615"/>
        </pc:sldMkLst>
      </pc:sldChg>
      <pc:sldChg chg="add modTransition">
        <pc:chgData name="Petr Mach" userId="00c83827235990ce" providerId="LiveId" clId="{23716302-2843-4348-9AF1-161052370EA3}" dt="2023-11-15T22:24:53.219" v="10343"/>
        <pc:sldMkLst>
          <pc:docMk/>
          <pc:sldMk cId="1967538574" sldId="1616"/>
        </pc:sldMkLst>
      </pc:sldChg>
      <pc:sldChg chg="modSp add mod modTransition">
        <pc:chgData name="Petr Mach" userId="00c83827235990ce" providerId="LiveId" clId="{23716302-2843-4348-9AF1-161052370EA3}" dt="2023-11-16T07:59:59.133" v="10373" actId="20577"/>
        <pc:sldMkLst>
          <pc:docMk/>
          <pc:sldMk cId="2373271202" sldId="1617"/>
        </pc:sldMkLst>
      </pc:sldChg>
      <pc:sldChg chg="modSp add mod modTransition">
        <pc:chgData name="Petr Mach" userId="00c83827235990ce" providerId="LiveId" clId="{23716302-2843-4348-9AF1-161052370EA3}" dt="2023-11-16T08:00:42.473" v="10400" actId="20577"/>
        <pc:sldMkLst>
          <pc:docMk/>
          <pc:sldMk cId="3220188011" sldId="1618"/>
        </pc:sldMkLst>
      </pc:sldChg>
      <pc:sldChg chg="modSp add mod modTransition">
        <pc:chgData name="Petr Mach" userId="00c83827235990ce" providerId="LiveId" clId="{23716302-2843-4348-9AF1-161052370EA3}" dt="2023-11-16T11:24:56.615" v="11016" actId="313"/>
        <pc:sldMkLst>
          <pc:docMk/>
          <pc:sldMk cId="3764013200" sldId="1619"/>
        </pc:sldMkLst>
      </pc:sldChg>
      <pc:sldChg chg="modSp add mod modTransition">
        <pc:chgData name="Petr Mach" userId="00c83827235990ce" providerId="LiveId" clId="{23716302-2843-4348-9AF1-161052370EA3}" dt="2023-11-16T11:25:13.622" v="11037" actId="6549"/>
        <pc:sldMkLst>
          <pc:docMk/>
          <pc:sldMk cId="3986792805" sldId="1620"/>
        </pc:sldMkLst>
      </pc:sldChg>
      <pc:sldChg chg="modSp add mod modTransition">
        <pc:chgData name="Petr Mach" userId="00c83827235990ce" providerId="LiveId" clId="{23716302-2843-4348-9AF1-161052370EA3}" dt="2023-11-16T08:08:19.001" v="10577" actId="122"/>
        <pc:sldMkLst>
          <pc:docMk/>
          <pc:sldMk cId="3391576927" sldId="1621"/>
        </pc:sldMkLst>
      </pc:sldChg>
      <pc:sldChg chg="modSp add mod modTransition">
        <pc:chgData name="Petr Mach" userId="00c83827235990ce" providerId="LiveId" clId="{23716302-2843-4348-9AF1-161052370EA3}" dt="2023-11-16T08:09:34.101" v="10589" actId="27636"/>
        <pc:sldMkLst>
          <pc:docMk/>
          <pc:sldMk cId="606972381" sldId="1622"/>
        </pc:sldMkLst>
      </pc:sldChg>
      <pc:sldChg chg="modSp new mod">
        <pc:chgData name="Petr Mach" userId="00c83827235990ce" providerId="LiveId" clId="{23716302-2843-4348-9AF1-161052370EA3}" dt="2023-11-16T11:24:40.205" v="10983" actId="20577"/>
        <pc:sldMkLst>
          <pc:docMk/>
          <pc:sldMk cId="2610033676" sldId="1623"/>
        </pc:sldMkLst>
      </pc:sldChg>
      <pc:sldChg chg="modSp add mod">
        <pc:chgData name="Petr Mach" userId="00c83827235990ce" providerId="LiveId" clId="{23716302-2843-4348-9AF1-161052370EA3}" dt="2023-11-16T11:28:39.663" v="11201" actId="6549"/>
        <pc:sldMkLst>
          <pc:docMk/>
          <pc:sldMk cId="2945160179" sldId="1625"/>
        </pc:sldMkLst>
      </pc:sldChg>
      <pc:sldChg chg="add del">
        <pc:chgData name="Petr Mach" userId="00c83827235990ce" providerId="LiveId" clId="{23716302-2843-4348-9AF1-161052370EA3}" dt="2023-11-16T11:34:24.675" v="11224"/>
        <pc:sldMkLst>
          <pc:docMk/>
          <pc:sldMk cId="715061575" sldId="1626"/>
        </pc:sldMkLst>
      </pc:sldChg>
      <pc:sldChg chg="modSp new mod">
        <pc:chgData name="Petr Mach" userId="00c83827235990ce" providerId="LiveId" clId="{23716302-2843-4348-9AF1-161052370EA3}" dt="2023-11-16T11:37:12.923" v="11413" actId="20577"/>
        <pc:sldMkLst>
          <pc:docMk/>
          <pc:sldMk cId="3104958662" sldId="1626"/>
        </pc:sldMkLst>
      </pc:sldChg>
      <pc:sldChg chg="add modTransition">
        <pc:chgData name="Petr Mach" userId="00c83827235990ce" providerId="LiveId" clId="{23716302-2843-4348-9AF1-161052370EA3}" dt="2023-11-16T11:39:59.120" v="11418"/>
        <pc:sldMkLst>
          <pc:docMk/>
          <pc:sldMk cId="2189741146" sldId="1627"/>
        </pc:sldMkLst>
      </pc:sldChg>
      <pc:sldChg chg="add modTransition">
        <pc:chgData name="Petr Mach" userId="00c83827235990ce" providerId="LiveId" clId="{23716302-2843-4348-9AF1-161052370EA3}" dt="2023-11-16T11:39:59.120" v="11418"/>
        <pc:sldMkLst>
          <pc:docMk/>
          <pc:sldMk cId="3767354199" sldId="1628"/>
        </pc:sldMkLst>
      </pc:sldChg>
      <pc:sldChg chg="addSp modSp new mod">
        <pc:chgData name="Petr Mach" userId="00c83827235990ce" providerId="LiveId" clId="{23716302-2843-4348-9AF1-161052370EA3}" dt="2023-11-23T05:48:59.559" v="11455"/>
        <pc:sldMkLst>
          <pc:docMk/>
          <pc:sldMk cId="1601911332" sldId="1629"/>
        </pc:sldMkLst>
      </pc:sldChg>
      <pc:sldChg chg="modSp new del mod">
        <pc:chgData name="Petr Mach" userId="00c83827235990ce" providerId="LiveId" clId="{23716302-2843-4348-9AF1-161052370EA3}" dt="2023-11-30T07:50:39.048" v="12573" actId="47"/>
        <pc:sldMkLst>
          <pc:docMk/>
          <pc:sldMk cId="2514923432" sldId="1633"/>
        </pc:sldMkLst>
      </pc:sldChg>
      <pc:sldChg chg="modSp new mod">
        <pc:chgData name="Petr Mach" userId="00c83827235990ce" providerId="LiveId" clId="{23716302-2843-4348-9AF1-161052370EA3}" dt="2023-11-30T11:56:47.194" v="13869" actId="6549"/>
        <pc:sldMkLst>
          <pc:docMk/>
          <pc:sldMk cId="1335888473" sldId="1634"/>
        </pc:sldMkLst>
      </pc:sldChg>
      <pc:sldChg chg="modSp new mod">
        <pc:chgData name="Petr Mach" userId="00c83827235990ce" providerId="LiveId" clId="{23716302-2843-4348-9AF1-161052370EA3}" dt="2023-11-30T12:35:48.629" v="14236" actId="790"/>
        <pc:sldMkLst>
          <pc:docMk/>
          <pc:sldMk cId="2340442083" sldId="1635"/>
        </pc:sldMkLst>
      </pc:sldChg>
      <pc:sldChg chg="modSp new mod ord">
        <pc:chgData name="Petr Mach" userId="00c83827235990ce" providerId="LiveId" clId="{23716302-2843-4348-9AF1-161052370EA3}" dt="2023-11-30T12:38:28.266" v="14410"/>
        <pc:sldMkLst>
          <pc:docMk/>
          <pc:sldMk cId="775699484" sldId="1636"/>
        </pc:sldMkLst>
      </pc:sldChg>
      <pc:sldChg chg="modSp new mod">
        <pc:chgData name="Petr Mach" userId="00c83827235990ce" providerId="LiveId" clId="{23716302-2843-4348-9AF1-161052370EA3}" dt="2023-11-30T07:47:06.070" v="12332" actId="20577"/>
        <pc:sldMkLst>
          <pc:docMk/>
          <pc:sldMk cId="3961384782" sldId="1637"/>
        </pc:sldMkLst>
      </pc:sldChg>
      <pc:sldChg chg="modSp new mod">
        <pc:chgData name="Petr Mach" userId="00c83827235990ce" providerId="LiveId" clId="{23716302-2843-4348-9AF1-161052370EA3}" dt="2023-11-30T12:04:48.237" v="14195" actId="6549"/>
        <pc:sldMkLst>
          <pc:docMk/>
          <pc:sldMk cId="3554095740" sldId="1638"/>
        </pc:sldMkLst>
      </pc:sldChg>
      <pc:sldChg chg="modSp add mod">
        <pc:chgData name="Petr Mach" userId="00c83827235990ce" providerId="LiveId" clId="{23716302-2843-4348-9AF1-161052370EA3}" dt="2023-12-08T08:08:52.196" v="16701" actId="20577"/>
        <pc:sldMkLst>
          <pc:docMk/>
          <pc:sldMk cId="3077527503" sldId="1639"/>
        </pc:sldMkLst>
      </pc:sldChg>
      <pc:sldChg chg="add">
        <pc:chgData name="Petr Mach" userId="00c83827235990ce" providerId="LiveId" clId="{23716302-2843-4348-9AF1-161052370EA3}" dt="2023-11-30T07:53:38.276" v="12612"/>
        <pc:sldMkLst>
          <pc:docMk/>
          <pc:sldMk cId="2464768381" sldId="1640"/>
        </pc:sldMkLst>
      </pc:sldChg>
      <pc:sldChg chg="add">
        <pc:chgData name="Petr Mach" userId="00c83827235990ce" providerId="LiveId" clId="{23716302-2843-4348-9AF1-161052370EA3}" dt="2023-11-30T07:53:38.276" v="12612"/>
        <pc:sldMkLst>
          <pc:docMk/>
          <pc:sldMk cId="2709613169" sldId="1641"/>
        </pc:sldMkLst>
      </pc:sldChg>
      <pc:sldChg chg="add">
        <pc:chgData name="Petr Mach" userId="00c83827235990ce" providerId="LiveId" clId="{23716302-2843-4348-9AF1-161052370EA3}" dt="2023-11-30T07:53:38.276" v="12612"/>
        <pc:sldMkLst>
          <pc:docMk/>
          <pc:sldMk cId="4139284802" sldId="1642"/>
        </pc:sldMkLst>
      </pc:sldChg>
      <pc:sldChg chg="add">
        <pc:chgData name="Petr Mach" userId="00c83827235990ce" providerId="LiveId" clId="{23716302-2843-4348-9AF1-161052370EA3}" dt="2023-11-30T07:53:38.276" v="12612"/>
        <pc:sldMkLst>
          <pc:docMk/>
          <pc:sldMk cId="4153515803" sldId="1643"/>
        </pc:sldMkLst>
      </pc:sldChg>
      <pc:sldChg chg="modSp new mod">
        <pc:chgData name="Petr Mach" userId="00c83827235990ce" providerId="LiveId" clId="{23716302-2843-4348-9AF1-161052370EA3}" dt="2023-11-30T11:57:39.349" v="13907" actId="313"/>
        <pc:sldMkLst>
          <pc:docMk/>
          <pc:sldMk cId="742874037" sldId="1644"/>
        </pc:sldMkLst>
      </pc:sldChg>
      <pc:sldChg chg="modSp new mod">
        <pc:chgData name="Petr Mach" userId="00c83827235990ce" providerId="LiveId" clId="{23716302-2843-4348-9AF1-161052370EA3}" dt="2023-11-30T12:05:04.021" v="14199" actId="20577"/>
        <pc:sldMkLst>
          <pc:docMk/>
          <pc:sldMk cId="2977912393" sldId="1645"/>
        </pc:sldMkLst>
      </pc:sldChg>
      <pc:sldChg chg="addSp delSp modSp new mod">
        <pc:chgData name="Petr Mach" userId="00c83827235990ce" providerId="LiveId" clId="{23716302-2843-4348-9AF1-161052370EA3}" dt="2023-12-08T06:54:50.645" v="15070" actId="790"/>
        <pc:sldMkLst>
          <pc:docMk/>
          <pc:sldMk cId="1901489680" sldId="1646"/>
        </pc:sldMkLst>
      </pc:sldChg>
      <pc:sldChg chg="modSp new del mod">
        <pc:chgData name="Petr Mach" userId="00c83827235990ce" providerId="LiveId" clId="{23716302-2843-4348-9AF1-161052370EA3}" dt="2023-12-07T08:20:47.037" v="14932" actId="47"/>
        <pc:sldMkLst>
          <pc:docMk/>
          <pc:sldMk cId="905873856" sldId="1647"/>
        </pc:sldMkLst>
      </pc:sldChg>
      <pc:sldChg chg="modSp new mod ord">
        <pc:chgData name="Petr Mach" userId="00c83827235990ce" providerId="LiveId" clId="{23716302-2843-4348-9AF1-161052370EA3}" dt="2023-12-08T06:52:56.569" v="15029" actId="20577"/>
        <pc:sldMkLst>
          <pc:docMk/>
          <pc:sldMk cId="1983892034" sldId="1648"/>
        </pc:sldMkLst>
      </pc:sldChg>
      <pc:sldChg chg="addSp delSp modSp new mod">
        <pc:chgData name="Petr Mach" userId="00c83827235990ce" providerId="LiveId" clId="{23716302-2843-4348-9AF1-161052370EA3}" dt="2023-12-08T07:05:21.172" v="16267" actId="1076"/>
        <pc:sldMkLst>
          <pc:docMk/>
          <pc:sldMk cId="1826242834" sldId="1649"/>
        </pc:sldMkLst>
      </pc:sldChg>
      <pc:sldChg chg="modSp mod ord">
        <pc:chgData name="Petr Mach" userId="00c83827235990ce" providerId="LiveId" clId="{23716302-2843-4348-9AF1-161052370EA3}" dt="2023-11-30T11:59:39.240" v="14024" actId="790"/>
        <pc:sldMkLst>
          <pc:docMk/>
          <pc:sldMk cId="3746295507" sldId="1650"/>
        </pc:sldMkLst>
      </pc:sldChg>
      <pc:sldChg chg="modSp mod">
        <pc:chgData name="Petr Mach" userId="00c83827235990ce" providerId="LiveId" clId="{23716302-2843-4348-9AF1-161052370EA3}" dt="2023-11-30T12:38:23.593" v="14408" actId="5793"/>
        <pc:sldMkLst>
          <pc:docMk/>
          <pc:sldMk cId="2083039957" sldId="1651"/>
        </pc:sldMkLst>
      </pc:sldChg>
      <pc:sldChg chg="modSp new mod">
        <pc:chgData name="Petr Mach" userId="00c83827235990ce" providerId="LiveId" clId="{23716302-2843-4348-9AF1-161052370EA3}" dt="2023-12-08T07:05:41.987" v="16299" actId="20577"/>
        <pc:sldMkLst>
          <pc:docMk/>
          <pc:sldMk cId="133055883" sldId="1652"/>
        </pc:sldMkLst>
      </pc:sldChg>
      <pc:sldChg chg="modSp add mod modTransition">
        <pc:chgData name="Petr Mach" userId="00c83827235990ce" providerId="LiveId" clId="{23716302-2843-4348-9AF1-161052370EA3}" dt="2023-12-08T07:06:11.624" v="16352" actId="20577"/>
        <pc:sldMkLst>
          <pc:docMk/>
          <pc:sldMk cId="1048282193" sldId="1653"/>
        </pc:sldMkLst>
      </pc:sldChg>
      <pc:sldChg chg="modSp add mod modTransition">
        <pc:chgData name="Petr Mach" userId="00c83827235990ce" providerId="LiveId" clId="{23716302-2843-4348-9AF1-161052370EA3}" dt="2023-12-08T07:06:21.749" v="16353" actId="790"/>
        <pc:sldMkLst>
          <pc:docMk/>
          <pc:sldMk cId="4047208105" sldId="1654"/>
        </pc:sldMkLst>
      </pc:sldChg>
      <pc:sldChg chg="addSp modSp add mod modTransition">
        <pc:chgData name="Petr Mach" userId="00c83827235990ce" providerId="LiveId" clId="{23716302-2843-4348-9AF1-161052370EA3}" dt="2023-12-08T08:06:47.506" v="16687" actId="1076"/>
        <pc:sldMkLst>
          <pc:docMk/>
          <pc:sldMk cId="1007094464" sldId="1655"/>
        </pc:sldMkLst>
      </pc:sldChg>
      <pc:sldChg chg="modSp add mod ord modTransition">
        <pc:chgData name="Petr Mach" userId="00c83827235990ce" providerId="LiveId" clId="{23716302-2843-4348-9AF1-161052370EA3}" dt="2023-12-08T07:06:50.915" v="16375" actId="113"/>
        <pc:sldMkLst>
          <pc:docMk/>
          <pc:sldMk cId="1214610365" sldId="1656"/>
        </pc:sldMkLst>
      </pc:sldChg>
      <pc:sldChg chg="add modTransition">
        <pc:chgData name="Petr Mach" userId="00c83827235990ce" providerId="LiveId" clId="{23716302-2843-4348-9AF1-161052370EA3}" dt="2023-12-07T07:43:20.295" v="14511"/>
        <pc:sldMkLst>
          <pc:docMk/>
          <pc:sldMk cId="2401510129" sldId="1657"/>
        </pc:sldMkLst>
      </pc:sldChg>
      <pc:sldChg chg="modSp add mod modTransition">
        <pc:chgData name="Petr Mach" userId="00c83827235990ce" providerId="LiveId" clId="{23716302-2843-4348-9AF1-161052370EA3}" dt="2023-12-07T07:43:20.477" v="14513" actId="27636"/>
        <pc:sldMkLst>
          <pc:docMk/>
          <pc:sldMk cId="86759555" sldId="1658"/>
        </pc:sldMkLst>
      </pc:sldChg>
      <pc:sldChg chg="add modTransition">
        <pc:chgData name="Petr Mach" userId="00c83827235990ce" providerId="LiveId" clId="{23716302-2843-4348-9AF1-161052370EA3}" dt="2023-12-07T07:43:20.295" v="14511"/>
        <pc:sldMkLst>
          <pc:docMk/>
          <pc:sldMk cId="1706366109" sldId="1659"/>
        </pc:sldMkLst>
      </pc:sldChg>
      <pc:sldChg chg="modSp add mod modTransition">
        <pc:chgData name="Petr Mach" userId="00c83827235990ce" providerId="LiveId" clId="{23716302-2843-4348-9AF1-161052370EA3}" dt="2023-12-07T07:43:20.559" v="14514" actId="27636"/>
        <pc:sldMkLst>
          <pc:docMk/>
          <pc:sldMk cId="2866824483" sldId="1660"/>
        </pc:sldMkLst>
      </pc:sldChg>
      <pc:sldChg chg="add modTransition">
        <pc:chgData name="Petr Mach" userId="00c83827235990ce" providerId="LiveId" clId="{23716302-2843-4348-9AF1-161052370EA3}" dt="2023-12-07T07:43:20.295" v="14511"/>
        <pc:sldMkLst>
          <pc:docMk/>
          <pc:sldMk cId="3303132070" sldId="1661"/>
        </pc:sldMkLst>
      </pc:sldChg>
      <pc:sldChg chg="add del modTransition">
        <pc:chgData name="Petr Mach" userId="00c83827235990ce" providerId="LiveId" clId="{23716302-2843-4348-9AF1-161052370EA3}" dt="2023-12-07T07:44:40.360" v="14518" actId="47"/>
        <pc:sldMkLst>
          <pc:docMk/>
          <pc:sldMk cId="1589100201" sldId="1662"/>
        </pc:sldMkLst>
      </pc:sldChg>
      <pc:sldChg chg="modSp add mod modTransition">
        <pc:chgData name="Petr Mach" userId="00c83827235990ce" providerId="LiveId" clId="{23716302-2843-4348-9AF1-161052370EA3}" dt="2023-12-07T07:43:20.613" v="14515" actId="27636"/>
        <pc:sldMkLst>
          <pc:docMk/>
          <pc:sldMk cId="4129570580" sldId="1663"/>
        </pc:sldMkLst>
      </pc:sldChg>
      <pc:sldChg chg="modSp new mod">
        <pc:chgData name="Petr Mach" userId="00c83827235990ce" providerId="LiveId" clId="{23716302-2843-4348-9AF1-161052370EA3}" dt="2023-12-08T06:53:39.885" v="15050" actId="20577"/>
        <pc:sldMkLst>
          <pc:docMk/>
          <pc:sldMk cId="2264362910" sldId="1664"/>
        </pc:sldMkLst>
      </pc:sldChg>
      <pc:sldChg chg="modSp new mod">
        <pc:chgData name="Petr Mach" userId="00c83827235990ce" providerId="LiveId" clId="{23716302-2843-4348-9AF1-161052370EA3}" dt="2023-12-08T07:04:18.859" v="16146" actId="20577"/>
        <pc:sldMkLst>
          <pc:docMk/>
          <pc:sldMk cId="537746316" sldId="1665"/>
        </pc:sldMkLst>
      </pc:sldChg>
      <pc:sldMasterChg chg="setBg delSldLayout modSldLayout">
        <pc:chgData name="Petr Mach" userId="00c83827235990ce" providerId="LiveId" clId="{23716302-2843-4348-9AF1-161052370EA3}" dt="2023-11-29T22:06:49.994" v="11475" actId="47"/>
        <pc:sldMasterMkLst>
          <pc:docMk/>
          <pc:sldMasterMk cId="1563653602" sldId="2147483648"/>
        </pc:sldMasterMkLst>
        <pc:sldLayoutChg chg="setBg">
          <pc:chgData name="Petr Mach" userId="00c83827235990ce" providerId="LiveId" clId="{23716302-2843-4348-9AF1-161052370EA3}" dt="2023-09-30T18:47:55.496" v="596"/>
          <pc:sldLayoutMkLst>
            <pc:docMk/>
            <pc:sldMasterMk cId="1563653602" sldId="2147483648"/>
            <pc:sldLayoutMk cId="2815505303" sldId="2147483649"/>
          </pc:sldLayoutMkLst>
        </pc:sldLayoutChg>
        <pc:sldLayoutChg chg="setBg">
          <pc:chgData name="Petr Mach" userId="00c83827235990ce" providerId="LiveId" clId="{23716302-2843-4348-9AF1-161052370EA3}" dt="2023-09-30T18:47:55.496" v="596"/>
          <pc:sldLayoutMkLst>
            <pc:docMk/>
            <pc:sldMasterMk cId="1563653602" sldId="2147483648"/>
            <pc:sldLayoutMk cId="111294756" sldId="2147483650"/>
          </pc:sldLayoutMkLst>
        </pc:sldLayoutChg>
        <pc:sldLayoutChg chg="setBg">
          <pc:chgData name="Petr Mach" userId="00c83827235990ce" providerId="LiveId" clId="{23716302-2843-4348-9AF1-161052370EA3}" dt="2023-09-30T18:47:55.496" v="596"/>
          <pc:sldLayoutMkLst>
            <pc:docMk/>
            <pc:sldMasterMk cId="1563653602" sldId="2147483648"/>
            <pc:sldLayoutMk cId="890377875" sldId="2147483651"/>
          </pc:sldLayoutMkLst>
        </pc:sldLayoutChg>
        <pc:sldLayoutChg chg="setBg">
          <pc:chgData name="Petr Mach" userId="00c83827235990ce" providerId="LiveId" clId="{23716302-2843-4348-9AF1-161052370EA3}" dt="2023-09-30T18:47:55.496" v="596"/>
          <pc:sldLayoutMkLst>
            <pc:docMk/>
            <pc:sldMasterMk cId="1563653602" sldId="2147483648"/>
            <pc:sldLayoutMk cId="2874800333" sldId="2147483652"/>
          </pc:sldLayoutMkLst>
        </pc:sldLayoutChg>
        <pc:sldLayoutChg chg="setBg">
          <pc:chgData name="Petr Mach" userId="00c83827235990ce" providerId="LiveId" clId="{23716302-2843-4348-9AF1-161052370EA3}" dt="2023-09-30T18:47:55.496" v="596"/>
          <pc:sldLayoutMkLst>
            <pc:docMk/>
            <pc:sldMasterMk cId="1563653602" sldId="2147483648"/>
            <pc:sldLayoutMk cId="3774584643" sldId="2147483653"/>
          </pc:sldLayoutMkLst>
        </pc:sldLayoutChg>
        <pc:sldLayoutChg chg="setBg">
          <pc:chgData name="Petr Mach" userId="00c83827235990ce" providerId="LiveId" clId="{23716302-2843-4348-9AF1-161052370EA3}" dt="2023-09-30T18:47:55.496" v="596"/>
          <pc:sldLayoutMkLst>
            <pc:docMk/>
            <pc:sldMasterMk cId="1563653602" sldId="2147483648"/>
            <pc:sldLayoutMk cId="2259364342" sldId="2147483654"/>
          </pc:sldLayoutMkLst>
        </pc:sldLayoutChg>
        <pc:sldLayoutChg chg="setBg">
          <pc:chgData name="Petr Mach" userId="00c83827235990ce" providerId="LiveId" clId="{23716302-2843-4348-9AF1-161052370EA3}" dt="2023-09-30T18:47:55.496" v="596"/>
          <pc:sldLayoutMkLst>
            <pc:docMk/>
            <pc:sldMasterMk cId="1563653602" sldId="2147483648"/>
            <pc:sldLayoutMk cId="1521053514" sldId="2147483655"/>
          </pc:sldLayoutMkLst>
        </pc:sldLayoutChg>
        <pc:sldLayoutChg chg="setBg">
          <pc:chgData name="Petr Mach" userId="00c83827235990ce" providerId="LiveId" clId="{23716302-2843-4348-9AF1-161052370EA3}" dt="2023-09-30T18:47:55.496" v="596"/>
          <pc:sldLayoutMkLst>
            <pc:docMk/>
            <pc:sldMasterMk cId="1563653602" sldId="2147483648"/>
            <pc:sldLayoutMk cId="2098145255" sldId="2147483656"/>
          </pc:sldLayoutMkLst>
        </pc:sldLayoutChg>
        <pc:sldLayoutChg chg="setBg">
          <pc:chgData name="Petr Mach" userId="00c83827235990ce" providerId="LiveId" clId="{23716302-2843-4348-9AF1-161052370EA3}" dt="2023-09-30T18:47:55.496" v="596"/>
          <pc:sldLayoutMkLst>
            <pc:docMk/>
            <pc:sldMasterMk cId="1563653602" sldId="2147483648"/>
            <pc:sldLayoutMk cId="1336270768" sldId="2147483657"/>
          </pc:sldLayoutMkLst>
        </pc:sldLayoutChg>
        <pc:sldLayoutChg chg="setBg">
          <pc:chgData name="Petr Mach" userId="00c83827235990ce" providerId="LiveId" clId="{23716302-2843-4348-9AF1-161052370EA3}" dt="2023-09-30T18:47:55.496" v="596"/>
          <pc:sldLayoutMkLst>
            <pc:docMk/>
            <pc:sldMasterMk cId="1563653602" sldId="2147483648"/>
            <pc:sldLayoutMk cId="2908649504" sldId="2147483658"/>
          </pc:sldLayoutMkLst>
        </pc:sldLayoutChg>
        <pc:sldLayoutChg chg="setBg">
          <pc:chgData name="Petr Mach" userId="00c83827235990ce" providerId="LiveId" clId="{23716302-2843-4348-9AF1-161052370EA3}" dt="2023-09-30T18:47:55.496" v="596"/>
          <pc:sldLayoutMkLst>
            <pc:docMk/>
            <pc:sldMasterMk cId="1563653602" sldId="2147483648"/>
            <pc:sldLayoutMk cId="1285547098" sldId="2147483659"/>
          </pc:sldLayoutMkLst>
        </pc:sldLayoutChg>
        <pc:sldLayoutChg chg="del">
          <pc:chgData name="Petr Mach" userId="00c83827235990ce" providerId="LiveId" clId="{23716302-2843-4348-9AF1-161052370EA3}" dt="2023-11-29T22:06:49.994" v="11475" actId="47"/>
          <pc:sldLayoutMkLst>
            <pc:docMk/>
            <pc:sldMasterMk cId="1563653602" sldId="2147483648"/>
            <pc:sldLayoutMk cId="2672750078" sldId="2147483660"/>
          </pc:sldLayoutMkLst>
        </pc:sldLayoutChg>
      </pc:sldMasterChg>
    </pc:docChg>
  </pc:docChgLst>
  <pc:docChgLst>
    <pc:chgData name="Petr Mach" userId="00c83827235990ce" providerId="LiveId" clId="{71DB6585-F288-4F6B-ABF8-9A9A0B3133CF}"/>
    <pc:docChg chg="addSld delSld modSld sldOrd">
      <pc:chgData name="Petr Mach" userId="00c83827235990ce" providerId="LiveId" clId="{71DB6585-F288-4F6B-ABF8-9A9A0B3133CF}" dt="2025-08-19T08:46:28.155" v="641" actId="20577"/>
      <pc:docMkLst>
        <pc:docMk/>
      </pc:docMkLst>
      <pc:sldChg chg="modSp mod">
        <pc:chgData name="Petr Mach" userId="00c83827235990ce" providerId="LiveId" clId="{71DB6585-F288-4F6B-ABF8-9A9A0B3133CF}" dt="2025-08-19T08:46:28.155" v="641" actId="20577"/>
        <pc:sldMkLst>
          <pc:docMk/>
          <pc:sldMk cId="3366922463" sldId="257"/>
        </pc:sldMkLst>
      </pc:sldChg>
      <pc:sldChg chg="modSp mod">
        <pc:chgData name="Petr Mach" userId="00c83827235990ce" providerId="LiveId" clId="{71DB6585-F288-4F6B-ABF8-9A9A0B3133CF}" dt="2024-10-31T15:05:50.911" v="267" actId="6549"/>
        <pc:sldMkLst>
          <pc:docMk/>
          <pc:sldMk cId="722275904" sldId="259"/>
        </pc:sldMkLst>
      </pc:sldChg>
      <pc:sldChg chg="modSp mod">
        <pc:chgData name="Petr Mach" userId="00c83827235990ce" providerId="LiveId" clId="{71DB6585-F288-4F6B-ABF8-9A9A0B3133CF}" dt="2024-10-31T15:07:50.127" v="269" actId="20577"/>
        <pc:sldMkLst>
          <pc:docMk/>
          <pc:sldMk cId="3694235953" sldId="263"/>
        </pc:sldMkLst>
      </pc:sldChg>
      <pc:sldChg chg="modSp mod">
        <pc:chgData name="Petr Mach" userId="00c83827235990ce" providerId="LiveId" clId="{71DB6585-F288-4F6B-ABF8-9A9A0B3133CF}" dt="2025-05-14T10:38:30.235" v="559" actId="20577"/>
        <pc:sldMkLst>
          <pc:docMk/>
          <pc:sldMk cId="1240553951" sldId="265"/>
        </pc:sldMkLst>
      </pc:sldChg>
      <pc:sldChg chg="modSp mod">
        <pc:chgData name="Petr Mach" userId="00c83827235990ce" providerId="LiveId" clId="{71DB6585-F288-4F6B-ABF8-9A9A0B3133CF}" dt="2024-09-05T19:25:57.252" v="8" actId="20577"/>
        <pc:sldMkLst>
          <pc:docMk/>
          <pc:sldMk cId="3261413750" sldId="271"/>
        </pc:sldMkLst>
      </pc:sldChg>
      <pc:sldChg chg="modSp mod">
        <pc:chgData name="Petr Mach" userId="00c83827235990ce" providerId="LiveId" clId="{71DB6585-F288-4F6B-ABF8-9A9A0B3133CF}" dt="2025-08-19T08:45:03.501" v="604" actId="20577"/>
        <pc:sldMkLst>
          <pc:docMk/>
          <pc:sldMk cId="3490470709" sldId="291"/>
        </pc:sldMkLst>
      </pc:sldChg>
      <pc:sldChg chg="modSp mod">
        <pc:chgData name="Petr Mach" userId="00c83827235990ce" providerId="LiveId" clId="{71DB6585-F288-4F6B-ABF8-9A9A0B3133CF}" dt="2024-09-05T19:23:47.975" v="0" actId="20577"/>
        <pc:sldMkLst>
          <pc:docMk/>
          <pc:sldMk cId="2234057067" sldId="292"/>
        </pc:sldMkLst>
      </pc:sldChg>
      <pc:sldChg chg="del">
        <pc:chgData name="Petr Mach" userId="00c83827235990ce" providerId="LiveId" clId="{71DB6585-F288-4F6B-ABF8-9A9A0B3133CF}" dt="2025-05-14T10:41:42.876" v="590" actId="47"/>
        <pc:sldMkLst>
          <pc:docMk/>
          <pc:sldMk cId="2218994253" sldId="1234"/>
        </pc:sldMkLst>
      </pc:sldChg>
      <pc:sldChg chg="modSp mod">
        <pc:chgData name="Petr Mach" userId="00c83827235990ce" providerId="LiveId" clId="{71DB6585-F288-4F6B-ABF8-9A9A0B3133CF}" dt="2024-10-16T15:48:34.280" v="201" actId="20577"/>
        <pc:sldMkLst>
          <pc:docMk/>
          <pc:sldMk cId="3578246021" sldId="1252"/>
        </pc:sldMkLst>
      </pc:sldChg>
      <pc:sldChg chg="modSp mod">
        <pc:chgData name="Petr Mach" userId="00c83827235990ce" providerId="LiveId" clId="{71DB6585-F288-4F6B-ABF8-9A9A0B3133CF}" dt="2025-05-14T10:29:59.980" v="536" actId="20577"/>
        <pc:sldMkLst>
          <pc:docMk/>
          <pc:sldMk cId="2618893726" sldId="1275"/>
        </pc:sldMkLst>
      </pc:sldChg>
      <pc:sldChg chg="modSp mod">
        <pc:chgData name="Petr Mach" userId="00c83827235990ce" providerId="LiveId" clId="{71DB6585-F288-4F6B-ABF8-9A9A0B3133CF}" dt="2024-10-16T15:50:06.399" v="203" actId="6549"/>
        <pc:sldMkLst>
          <pc:docMk/>
          <pc:sldMk cId="4291260834" sldId="1337"/>
        </pc:sldMkLst>
      </pc:sldChg>
      <pc:sldChg chg="modSp mod">
        <pc:chgData name="Petr Mach" userId="00c83827235990ce" providerId="LiveId" clId="{71DB6585-F288-4F6B-ABF8-9A9A0B3133CF}" dt="2024-11-05T07:31:05.874" v="534" actId="255"/>
        <pc:sldMkLst>
          <pc:docMk/>
          <pc:sldMk cId="374469508" sldId="1348"/>
        </pc:sldMkLst>
      </pc:sldChg>
      <pc:sldChg chg="modSp mod">
        <pc:chgData name="Petr Mach" userId="00c83827235990ce" providerId="LiveId" clId="{71DB6585-F288-4F6B-ABF8-9A9A0B3133CF}" dt="2025-05-14T10:41:06.514" v="587" actId="14100"/>
        <pc:sldMkLst>
          <pc:docMk/>
          <pc:sldMk cId="1312311565" sldId="1583"/>
        </pc:sldMkLst>
      </pc:sldChg>
      <pc:sldChg chg="ord">
        <pc:chgData name="Petr Mach" userId="00c83827235990ce" providerId="LiveId" clId="{71DB6585-F288-4F6B-ABF8-9A9A0B3133CF}" dt="2025-05-14T10:41:38.402" v="589"/>
        <pc:sldMkLst>
          <pc:docMk/>
          <pc:sldMk cId="1256385241" sldId="1584"/>
        </pc:sldMkLst>
      </pc:sldChg>
      <pc:sldChg chg="modSp mod">
        <pc:chgData name="Petr Mach" userId="00c83827235990ce" providerId="LiveId" clId="{71DB6585-F288-4F6B-ABF8-9A9A0B3133CF}" dt="2025-05-14T10:42:01.799" v="592" actId="14100"/>
        <pc:sldMkLst>
          <pc:docMk/>
          <pc:sldMk cId="3777232362" sldId="1588"/>
        </pc:sldMkLst>
      </pc:sldChg>
      <pc:sldChg chg="modSp mod">
        <pc:chgData name="Petr Mach" userId="00c83827235990ce" providerId="LiveId" clId="{71DB6585-F288-4F6B-ABF8-9A9A0B3133CF}" dt="2025-05-14T10:40:00.650" v="581" actId="20577"/>
        <pc:sldMkLst>
          <pc:docMk/>
          <pc:sldMk cId="2205556642" sldId="1596"/>
        </pc:sldMkLst>
      </pc:sldChg>
      <pc:sldChg chg="ord">
        <pc:chgData name="Petr Mach" userId="00c83827235990ce" providerId="LiveId" clId="{71DB6585-F288-4F6B-ABF8-9A9A0B3133CF}" dt="2025-05-14T10:40:32.218" v="585"/>
        <pc:sldMkLst>
          <pc:docMk/>
          <pc:sldMk cId="1647744017" sldId="1598"/>
        </pc:sldMkLst>
      </pc:sldChg>
      <pc:sldChg chg="modSp new mod">
        <pc:chgData name="Petr Mach" userId="00c83827235990ce" providerId="LiveId" clId="{71DB6585-F288-4F6B-ABF8-9A9A0B3133CF}" dt="2024-10-16T15:39:50.187" v="145" actId="20577"/>
        <pc:sldMkLst>
          <pc:docMk/>
          <pc:sldMk cId="3088343586" sldId="1669"/>
        </pc:sldMkLst>
      </pc:sldChg>
      <pc:sldChg chg="modSp add mod setBg">
        <pc:chgData name="Petr Mach" userId="00c83827235990ce" providerId="LiveId" clId="{71DB6585-F288-4F6B-ABF8-9A9A0B3133CF}" dt="2024-10-31T15:06:55.622" v="268" actId="20577"/>
        <pc:sldMkLst>
          <pc:docMk/>
          <pc:sldMk cId="1211434342" sldId="1670"/>
        </pc:sldMkLst>
      </pc:sldChg>
      <pc:sldChg chg="modSp new mod">
        <pc:chgData name="Petr Mach" userId="00c83827235990ce" providerId="LiveId" clId="{71DB6585-F288-4F6B-ABF8-9A9A0B3133CF}" dt="2024-10-31T15:13:15.263" v="531" actId="20577"/>
        <pc:sldMkLst>
          <pc:docMk/>
          <pc:sldMk cId="841620580" sldId="1671"/>
        </pc:sldMkLst>
      </pc:sldChg>
    </pc:docChg>
  </pc:docChgLst>
  <pc:docChgLst>
    <pc:chgData name="Petr Mach" userId="00c83827235990ce" providerId="LiveId" clId="{DF549857-A78C-44BF-91F0-0D179AFA9BB8}"/>
    <pc:docChg chg="undo custSel addSld delSld modSld sldOrd">
      <pc:chgData name="Petr Mach" userId="00c83827235990ce" providerId="LiveId" clId="{DF549857-A78C-44BF-91F0-0D179AFA9BB8}" dt="2025-09-29T16:23:11.597" v="1092" actId="14100"/>
      <pc:docMkLst>
        <pc:docMk/>
      </pc:docMkLst>
      <pc:sldChg chg="modSp mod">
        <pc:chgData name="Petr Mach" userId="00c83827235990ce" providerId="LiveId" clId="{DF549857-A78C-44BF-91F0-0D179AFA9BB8}" dt="2025-09-29T07:40:34.107" v="371" actId="15"/>
        <pc:sldMkLst>
          <pc:docMk/>
          <pc:sldMk cId="3366922463" sldId="257"/>
        </pc:sldMkLst>
        <pc:spChg chg="mod">
          <ac:chgData name="Petr Mach" userId="00c83827235990ce" providerId="LiveId" clId="{DF549857-A78C-44BF-91F0-0D179AFA9BB8}" dt="2025-09-29T07:40:34.107" v="371" actId="15"/>
          <ac:spMkLst>
            <pc:docMk/>
            <pc:sldMk cId="3366922463" sldId="257"/>
            <ac:spMk id="3" creationId="{53A7CD29-C80A-7B4D-DCE4-E2C7BE58A64D}"/>
          </ac:spMkLst>
        </pc:spChg>
      </pc:sldChg>
      <pc:sldChg chg="modSp mod">
        <pc:chgData name="Petr Mach" userId="00c83827235990ce" providerId="LiveId" clId="{DF549857-A78C-44BF-91F0-0D179AFA9BB8}" dt="2025-09-29T07:57:20.682" v="474" actId="27636"/>
        <pc:sldMkLst>
          <pc:docMk/>
          <pc:sldMk cId="3518660498" sldId="258"/>
        </pc:sldMkLst>
        <pc:spChg chg="mod">
          <ac:chgData name="Petr Mach" userId="00c83827235990ce" providerId="LiveId" clId="{DF549857-A78C-44BF-91F0-0D179AFA9BB8}" dt="2025-09-29T07:57:20.682" v="474" actId="27636"/>
          <ac:spMkLst>
            <pc:docMk/>
            <pc:sldMk cId="3518660498" sldId="258"/>
            <ac:spMk id="3" creationId="{9A5FB138-DA8F-0CE4-0D49-E8815677B649}"/>
          </ac:spMkLst>
        </pc:spChg>
      </pc:sldChg>
      <pc:sldChg chg="modSp mod">
        <pc:chgData name="Petr Mach" userId="00c83827235990ce" providerId="LiveId" clId="{DF549857-A78C-44BF-91F0-0D179AFA9BB8}" dt="2025-09-29T16:17:04.114" v="962" actId="20577"/>
        <pc:sldMkLst>
          <pc:docMk/>
          <pc:sldMk cId="676695216" sldId="262"/>
        </pc:sldMkLst>
        <pc:spChg chg="mod">
          <ac:chgData name="Petr Mach" userId="00c83827235990ce" providerId="LiveId" clId="{DF549857-A78C-44BF-91F0-0D179AFA9BB8}" dt="2025-09-29T16:17:04.114" v="962" actId="20577"/>
          <ac:spMkLst>
            <pc:docMk/>
            <pc:sldMk cId="676695216" sldId="262"/>
            <ac:spMk id="3" creationId="{2C27D9CC-BF52-B372-2C55-F56F187437CA}"/>
          </ac:spMkLst>
        </pc:spChg>
      </pc:sldChg>
      <pc:sldChg chg="modSp mod ord">
        <pc:chgData name="Petr Mach" userId="00c83827235990ce" providerId="LiveId" clId="{DF549857-A78C-44BF-91F0-0D179AFA9BB8}" dt="2025-09-29T08:02:25.756" v="702"/>
        <pc:sldMkLst>
          <pc:docMk/>
          <pc:sldMk cId="3261413750" sldId="271"/>
        </pc:sldMkLst>
        <pc:spChg chg="mod">
          <ac:chgData name="Petr Mach" userId="00c83827235990ce" providerId="LiveId" clId="{DF549857-A78C-44BF-91F0-0D179AFA9BB8}" dt="2025-09-29T07:59:14.912" v="475" actId="6549"/>
          <ac:spMkLst>
            <pc:docMk/>
            <pc:sldMk cId="3261413750" sldId="271"/>
            <ac:spMk id="3" creationId="{44143EF8-7370-A453-ED48-09D56472F0C0}"/>
          </ac:spMkLst>
        </pc:spChg>
      </pc:sldChg>
      <pc:sldChg chg="modSp mod">
        <pc:chgData name="Petr Mach" userId="00c83827235990ce" providerId="LiveId" clId="{DF549857-A78C-44BF-91F0-0D179AFA9BB8}" dt="2025-09-29T08:05:31.455" v="708" actId="790"/>
        <pc:sldMkLst>
          <pc:docMk/>
          <pc:sldMk cId="491350794" sldId="272"/>
        </pc:sldMkLst>
        <pc:spChg chg="mod">
          <ac:chgData name="Petr Mach" userId="00c83827235990ce" providerId="LiveId" clId="{DF549857-A78C-44BF-91F0-0D179AFA9BB8}" dt="2025-09-29T08:05:31.455" v="708" actId="790"/>
          <ac:spMkLst>
            <pc:docMk/>
            <pc:sldMk cId="491350794" sldId="272"/>
            <ac:spMk id="3" creationId="{CE86B48D-AD5B-D857-7C28-7ED90C8289B7}"/>
          </ac:spMkLst>
        </pc:spChg>
      </pc:sldChg>
      <pc:sldChg chg="modSp mod">
        <pc:chgData name="Petr Mach" userId="00c83827235990ce" providerId="LiveId" clId="{DF549857-A78C-44BF-91F0-0D179AFA9BB8}" dt="2025-09-29T07:48:54.149" v="453" actId="20577"/>
        <pc:sldMkLst>
          <pc:docMk/>
          <pc:sldMk cId="575707352" sldId="274"/>
        </pc:sldMkLst>
        <pc:spChg chg="mod">
          <ac:chgData name="Petr Mach" userId="00c83827235990ce" providerId="LiveId" clId="{DF549857-A78C-44BF-91F0-0D179AFA9BB8}" dt="2025-09-29T07:48:54.149" v="453" actId="20577"/>
          <ac:spMkLst>
            <pc:docMk/>
            <pc:sldMk cId="575707352" sldId="274"/>
            <ac:spMk id="2" creationId="{8D6C5A4A-EEA3-F605-0A7A-69FA226BCD5D}"/>
          </ac:spMkLst>
        </pc:spChg>
        <pc:spChg chg="mod">
          <ac:chgData name="Petr Mach" userId="00c83827235990ce" providerId="LiveId" clId="{DF549857-A78C-44BF-91F0-0D179AFA9BB8}" dt="2025-09-29T07:48:51.294" v="452" actId="20577"/>
          <ac:spMkLst>
            <pc:docMk/>
            <pc:sldMk cId="575707352" sldId="274"/>
            <ac:spMk id="3" creationId="{D32CDE47-577E-8B96-E23B-34F7D0D6D001}"/>
          </ac:spMkLst>
        </pc:spChg>
      </pc:sldChg>
      <pc:sldChg chg="modSp mod ord">
        <pc:chgData name="Petr Mach" userId="00c83827235990ce" providerId="LiveId" clId="{DF549857-A78C-44BF-91F0-0D179AFA9BB8}" dt="2025-09-29T07:49:05.344" v="458" actId="6549"/>
        <pc:sldMkLst>
          <pc:docMk/>
          <pc:sldMk cId="2122311008" sldId="280"/>
        </pc:sldMkLst>
        <pc:spChg chg="mod">
          <ac:chgData name="Petr Mach" userId="00c83827235990ce" providerId="LiveId" clId="{DF549857-A78C-44BF-91F0-0D179AFA9BB8}" dt="2025-09-29T07:49:05.344" v="458" actId="6549"/>
          <ac:spMkLst>
            <pc:docMk/>
            <pc:sldMk cId="2122311008" sldId="280"/>
            <ac:spMk id="2" creationId="{365739DF-AEB1-966C-964A-EA95FEA98501}"/>
          </ac:spMkLst>
        </pc:spChg>
      </pc:sldChg>
      <pc:sldChg chg="modSp mod">
        <pc:chgData name="Petr Mach" userId="00c83827235990ce" providerId="LiveId" clId="{DF549857-A78C-44BF-91F0-0D179AFA9BB8}" dt="2025-09-29T16:20:04.595" v="1071" actId="20577"/>
        <pc:sldMkLst>
          <pc:docMk/>
          <pc:sldMk cId="36414019" sldId="284"/>
        </pc:sldMkLst>
        <pc:spChg chg="mod">
          <ac:chgData name="Petr Mach" userId="00c83827235990ce" providerId="LiveId" clId="{DF549857-A78C-44BF-91F0-0D179AFA9BB8}" dt="2025-09-29T16:20:04.595" v="1071" actId="20577"/>
          <ac:spMkLst>
            <pc:docMk/>
            <pc:sldMk cId="36414019" sldId="284"/>
            <ac:spMk id="3" creationId="{D3BAA4A2-31EA-6B61-6775-D8711BBBCF9A}"/>
          </ac:spMkLst>
        </pc:spChg>
      </pc:sldChg>
      <pc:sldChg chg="modSp mod">
        <pc:chgData name="Petr Mach" userId="00c83827235990ce" providerId="LiveId" clId="{DF549857-A78C-44BF-91F0-0D179AFA9BB8}" dt="2025-09-29T07:31:53.468" v="226" actId="20577"/>
        <pc:sldMkLst>
          <pc:docMk/>
          <pc:sldMk cId="2234057067" sldId="292"/>
        </pc:sldMkLst>
        <pc:spChg chg="mod">
          <ac:chgData name="Petr Mach" userId="00c83827235990ce" providerId="LiveId" clId="{DF549857-A78C-44BF-91F0-0D179AFA9BB8}" dt="2025-09-29T07:19:17.299" v="143" actId="20577"/>
          <ac:spMkLst>
            <pc:docMk/>
            <pc:sldMk cId="2234057067" sldId="292"/>
            <ac:spMk id="2" creationId="{9D85494D-7F80-9691-C643-C69424D4133C}"/>
          </ac:spMkLst>
        </pc:spChg>
        <pc:spChg chg="mod">
          <ac:chgData name="Petr Mach" userId="00c83827235990ce" providerId="LiveId" clId="{DF549857-A78C-44BF-91F0-0D179AFA9BB8}" dt="2025-09-29T07:31:53.468" v="226" actId="20577"/>
          <ac:spMkLst>
            <pc:docMk/>
            <pc:sldMk cId="2234057067" sldId="292"/>
            <ac:spMk id="3" creationId="{2140CE39-1A4D-8610-A088-6CE210C51716}"/>
          </ac:spMkLst>
        </pc:spChg>
      </pc:sldChg>
      <pc:sldChg chg="modSp mod">
        <pc:chgData name="Petr Mach" userId="00c83827235990ce" providerId="LiveId" clId="{DF549857-A78C-44BF-91F0-0D179AFA9BB8}" dt="2025-09-29T16:20:37.203" v="1089" actId="20577"/>
        <pc:sldMkLst>
          <pc:docMk/>
          <pc:sldMk cId="548216839" sldId="1056"/>
        </pc:sldMkLst>
        <pc:spChg chg="mod">
          <ac:chgData name="Petr Mach" userId="00c83827235990ce" providerId="LiveId" clId="{DF549857-A78C-44BF-91F0-0D179AFA9BB8}" dt="2025-09-29T16:20:37.203" v="1089" actId="20577"/>
          <ac:spMkLst>
            <pc:docMk/>
            <pc:sldMk cId="548216839" sldId="1056"/>
            <ac:spMk id="2" creationId="{4E80E3A7-A428-427B-B14F-0300B19E0DEF}"/>
          </ac:spMkLst>
        </pc:spChg>
      </pc:sldChg>
      <pc:sldChg chg="addSp delSp modSp mod">
        <pc:chgData name="Petr Mach" userId="00c83827235990ce" providerId="LiveId" clId="{DF549857-A78C-44BF-91F0-0D179AFA9BB8}" dt="2025-09-29T14:42:04.373" v="876" actId="1076"/>
        <pc:sldMkLst>
          <pc:docMk/>
          <pc:sldMk cId="359921104" sldId="1138"/>
        </pc:sldMkLst>
        <pc:spChg chg="add del mod">
          <ac:chgData name="Petr Mach" userId="00c83827235990ce" providerId="LiveId" clId="{DF549857-A78C-44BF-91F0-0D179AFA9BB8}" dt="2025-09-29T14:41:36.812" v="868" actId="478"/>
          <ac:spMkLst>
            <pc:docMk/>
            <pc:sldMk cId="359921104" sldId="1138"/>
            <ac:spMk id="2" creationId="{1C00F04F-250A-5EE1-E6F1-2D757392AC28}"/>
          </ac:spMkLst>
        </pc:spChg>
        <pc:spChg chg="mod">
          <ac:chgData name="Petr Mach" userId="00c83827235990ce" providerId="LiveId" clId="{DF549857-A78C-44BF-91F0-0D179AFA9BB8}" dt="2025-09-29T07:46:12.882" v="424" actId="1076"/>
          <ac:spMkLst>
            <pc:docMk/>
            <pc:sldMk cId="359921104" sldId="1138"/>
            <ac:spMk id="3" creationId="{F0791955-9395-D28D-5CDE-08FC484A5D07}"/>
          </ac:spMkLst>
        </pc:spChg>
        <pc:spChg chg="add mod">
          <ac:chgData name="Petr Mach" userId="00c83827235990ce" providerId="LiveId" clId="{DF549857-A78C-44BF-91F0-0D179AFA9BB8}" dt="2025-09-29T07:45:38.402" v="415"/>
          <ac:spMkLst>
            <pc:docMk/>
            <pc:sldMk cId="359921104" sldId="1138"/>
            <ac:spMk id="4" creationId="{E4C7B5E4-FD00-3E6E-8F6B-2046968661D7}"/>
          </ac:spMkLst>
        </pc:spChg>
        <pc:spChg chg="mod">
          <ac:chgData name="Petr Mach" userId="00c83827235990ce" providerId="LiveId" clId="{DF549857-A78C-44BF-91F0-0D179AFA9BB8}" dt="2025-09-29T07:46:10.708" v="423" actId="1076"/>
          <ac:spMkLst>
            <pc:docMk/>
            <pc:sldMk cId="359921104" sldId="1138"/>
            <ac:spMk id="6" creationId="{0932359D-AD1C-4347-9429-B9BE4296ED06}"/>
          </ac:spMkLst>
        </pc:spChg>
        <pc:spChg chg="mod">
          <ac:chgData name="Petr Mach" userId="00c83827235990ce" providerId="LiveId" clId="{DF549857-A78C-44BF-91F0-0D179AFA9BB8}" dt="2025-09-29T14:41:53.102" v="872" actId="1076"/>
          <ac:spMkLst>
            <pc:docMk/>
            <pc:sldMk cId="359921104" sldId="1138"/>
            <ac:spMk id="10" creationId="{E4085C93-7A74-49CC-8FC7-7685202A4A44}"/>
          </ac:spMkLst>
        </pc:spChg>
        <pc:spChg chg="mod">
          <ac:chgData name="Petr Mach" userId="00c83827235990ce" providerId="LiveId" clId="{DF549857-A78C-44BF-91F0-0D179AFA9BB8}" dt="2025-09-29T07:46:23.551" v="427" actId="1076"/>
          <ac:spMkLst>
            <pc:docMk/>
            <pc:sldMk cId="359921104" sldId="1138"/>
            <ac:spMk id="11" creationId="{7892AC4B-938F-A298-2696-5F192918F684}"/>
          </ac:spMkLst>
        </pc:spChg>
        <pc:spChg chg="mod">
          <ac:chgData name="Petr Mach" userId="00c83827235990ce" providerId="LiveId" clId="{DF549857-A78C-44BF-91F0-0D179AFA9BB8}" dt="2025-09-29T07:45:02.584" v="404" actId="1076"/>
          <ac:spMkLst>
            <pc:docMk/>
            <pc:sldMk cId="359921104" sldId="1138"/>
            <ac:spMk id="13" creationId="{053047A4-E3AF-609A-1625-D02CC607EA95}"/>
          </ac:spMkLst>
        </pc:spChg>
        <pc:spChg chg="mod">
          <ac:chgData name="Petr Mach" userId="00c83827235990ce" providerId="LiveId" clId="{DF549857-A78C-44BF-91F0-0D179AFA9BB8}" dt="2025-09-29T07:46:49.295" v="435" actId="1076"/>
          <ac:spMkLst>
            <pc:docMk/>
            <pc:sldMk cId="359921104" sldId="1138"/>
            <ac:spMk id="16" creationId="{1BCA3876-73C3-CF7B-ECB1-22BB1CA17682}"/>
          </ac:spMkLst>
        </pc:spChg>
        <pc:grpChg chg="mod">
          <ac:chgData name="Petr Mach" userId="00c83827235990ce" providerId="LiveId" clId="{DF549857-A78C-44BF-91F0-0D179AFA9BB8}" dt="2025-09-29T14:41:48.665" v="871" actId="1076"/>
          <ac:grpSpMkLst>
            <pc:docMk/>
            <pc:sldMk cId="359921104" sldId="1138"/>
            <ac:grpSpMk id="40" creationId="{7CAD304A-0ACA-989F-68F1-8CB08F1E4BFE}"/>
          </ac:grpSpMkLst>
        </pc:grpChg>
        <pc:cxnChg chg="add mod">
          <ac:chgData name="Petr Mach" userId="00c83827235990ce" providerId="LiveId" clId="{DF549857-A78C-44BF-91F0-0D179AFA9BB8}" dt="2025-09-29T07:45:51.944" v="418" actId="14100"/>
          <ac:cxnSpMkLst>
            <pc:docMk/>
            <pc:sldMk cId="359921104" sldId="1138"/>
            <ac:cxnSpMk id="8" creationId="{610FB3EF-D522-0BFE-E7F6-0A3523C6AF92}"/>
          </ac:cxnSpMkLst>
        </pc:cxnChg>
        <pc:cxnChg chg="add del mod">
          <ac:chgData name="Petr Mach" userId="00c83827235990ce" providerId="LiveId" clId="{DF549857-A78C-44BF-91F0-0D179AFA9BB8}" dt="2025-09-29T14:41:40.424" v="869" actId="478"/>
          <ac:cxnSpMkLst>
            <pc:docMk/>
            <pc:sldMk cId="359921104" sldId="1138"/>
            <ac:cxnSpMk id="18" creationId="{4CC8A6F7-E072-C365-39F1-926FD80A1D4F}"/>
          </ac:cxnSpMkLst>
        </pc:cxnChg>
        <pc:cxnChg chg="mod">
          <ac:chgData name="Petr Mach" userId="00c83827235990ce" providerId="LiveId" clId="{DF549857-A78C-44BF-91F0-0D179AFA9BB8}" dt="2025-09-29T07:46:20.290" v="426" actId="1076"/>
          <ac:cxnSpMkLst>
            <pc:docMk/>
            <pc:sldMk cId="359921104" sldId="1138"/>
            <ac:cxnSpMk id="19" creationId="{542E7C3D-BE6D-6CB7-DAAF-81E825EABE13}"/>
          </ac:cxnSpMkLst>
        </pc:cxnChg>
        <pc:cxnChg chg="mod">
          <ac:chgData name="Petr Mach" userId="00c83827235990ce" providerId="LiveId" clId="{DF549857-A78C-44BF-91F0-0D179AFA9BB8}" dt="2025-09-29T07:46:27.415" v="428" actId="14100"/>
          <ac:cxnSpMkLst>
            <pc:docMk/>
            <pc:sldMk cId="359921104" sldId="1138"/>
            <ac:cxnSpMk id="21" creationId="{7BFCA9E0-ACDE-812B-44CC-C69D924BC125}"/>
          </ac:cxnSpMkLst>
        </pc:cxnChg>
        <pc:cxnChg chg="mod">
          <ac:chgData name="Petr Mach" userId="00c83827235990ce" providerId="LiveId" clId="{DF549857-A78C-44BF-91F0-0D179AFA9BB8}" dt="2025-09-29T07:46:34.186" v="431" actId="1076"/>
          <ac:cxnSpMkLst>
            <pc:docMk/>
            <pc:sldMk cId="359921104" sldId="1138"/>
            <ac:cxnSpMk id="25" creationId="{ED66D671-5D75-DD7D-378A-1DFD0D5428A5}"/>
          </ac:cxnSpMkLst>
        </pc:cxnChg>
        <pc:cxnChg chg="del mod">
          <ac:chgData name="Petr Mach" userId="00c83827235990ce" providerId="LiveId" clId="{DF549857-A78C-44BF-91F0-0D179AFA9BB8}" dt="2025-09-29T14:41:46.217" v="870" actId="478"/>
          <ac:cxnSpMkLst>
            <pc:docMk/>
            <pc:sldMk cId="359921104" sldId="1138"/>
            <ac:cxnSpMk id="28" creationId="{65E3FB1E-FAE1-A936-579F-C67D2AED7072}"/>
          </ac:cxnSpMkLst>
        </pc:cxnChg>
        <pc:cxnChg chg="mod">
          <ac:chgData name="Petr Mach" userId="00c83827235990ce" providerId="LiveId" clId="{DF549857-A78C-44BF-91F0-0D179AFA9BB8}" dt="2025-09-29T14:41:57.550" v="874" actId="14100"/>
          <ac:cxnSpMkLst>
            <pc:docMk/>
            <pc:sldMk cId="359921104" sldId="1138"/>
            <ac:cxnSpMk id="29" creationId="{E0D70489-7391-FF66-9C49-1836E3C6A65C}"/>
          </ac:cxnSpMkLst>
        </pc:cxnChg>
        <pc:cxnChg chg="mod">
          <ac:chgData name="Petr Mach" userId="00c83827235990ce" providerId="LiveId" clId="{DF549857-A78C-44BF-91F0-0D179AFA9BB8}" dt="2025-09-29T14:42:04.373" v="876" actId="1076"/>
          <ac:cxnSpMkLst>
            <pc:docMk/>
            <pc:sldMk cId="359921104" sldId="1138"/>
            <ac:cxnSpMk id="34" creationId="{07AFBB7D-C2F6-D5D6-7F5C-894C8D489D02}"/>
          </ac:cxnSpMkLst>
        </pc:cxnChg>
      </pc:sldChg>
      <pc:sldChg chg="modSp mod">
        <pc:chgData name="Petr Mach" userId="00c83827235990ce" providerId="LiveId" clId="{DF549857-A78C-44BF-91F0-0D179AFA9BB8}" dt="2025-09-29T07:50:25.546" v="461"/>
        <pc:sldMkLst>
          <pc:docMk/>
          <pc:sldMk cId="1338769903" sldId="1245"/>
        </pc:sldMkLst>
        <pc:spChg chg="mod">
          <ac:chgData name="Petr Mach" userId="00c83827235990ce" providerId="LiveId" clId="{DF549857-A78C-44BF-91F0-0D179AFA9BB8}" dt="2025-09-29T07:50:14.093" v="459" actId="20578"/>
          <ac:spMkLst>
            <pc:docMk/>
            <pc:sldMk cId="1338769903" sldId="1245"/>
            <ac:spMk id="2" creationId="{C1726FAE-5612-889A-E8E5-09255BAA6C68}"/>
          </ac:spMkLst>
        </pc:spChg>
        <pc:spChg chg="mod">
          <ac:chgData name="Petr Mach" userId="00c83827235990ce" providerId="LiveId" clId="{DF549857-A78C-44BF-91F0-0D179AFA9BB8}" dt="2025-09-29T07:50:25.546" v="461"/>
          <ac:spMkLst>
            <pc:docMk/>
            <pc:sldMk cId="1338769903" sldId="1245"/>
            <ac:spMk id="3" creationId="{26FAD565-FE37-FA2D-1EF4-8364CC0C6073}"/>
          </ac:spMkLst>
        </pc:spChg>
      </pc:sldChg>
      <pc:sldChg chg="modSp mod">
        <pc:chgData name="Petr Mach" userId="00c83827235990ce" providerId="LiveId" clId="{DF549857-A78C-44BF-91F0-0D179AFA9BB8}" dt="2025-09-29T16:22:25.034" v="1090" actId="313"/>
        <pc:sldMkLst>
          <pc:docMk/>
          <pc:sldMk cId="2340442083" sldId="1635"/>
        </pc:sldMkLst>
        <pc:spChg chg="mod">
          <ac:chgData name="Petr Mach" userId="00c83827235990ce" providerId="LiveId" clId="{DF549857-A78C-44BF-91F0-0D179AFA9BB8}" dt="2025-09-29T16:22:25.034" v="1090" actId="313"/>
          <ac:spMkLst>
            <pc:docMk/>
            <pc:sldMk cId="2340442083" sldId="1635"/>
            <ac:spMk id="3" creationId="{AEE486B0-8242-9D42-53B6-4950B573DCEB}"/>
          </ac:spMkLst>
        </pc:spChg>
      </pc:sldChg>
      <pc:sldChg chg="modSp mod">
        <pc:chgData name="Petr Mach" userId="00c83827235990ce" providerId="LiveId" clId="{DF549857-A78C-44BF-91F0-0D179AFA9BB8}" dt="2025-09-29T16:23:11.597" v="1092" actId="14100"/>
        <pc:sldMkLst>
          <pc:docMk/>
          <pc:sldMk cId="1826242834" sldId="1649"/>
        </pc:sldMkLst>
        <pc:graphicFrameChg chg="mod">
          <ac:chgData name="Petr Mach" userId="00c83827235990ce" providerId="LiveId" clId="{DF549857-A78C-44BF-91F0-0D179AFA9BB8}" dt="2025-09-29T16:23:11.597" v="1092" actId="14100"/>
          <ac:graphicFrameMkLst>
            <pc:docMk/>
            <pc:sldMk cId="1826242834" sldId="1649"/>
            <ac:graphicFrameMk id="4" creationId="{7A673372-9EA9-42F9-A493-6E6CA4EB2D87}"/>
          </ac:graphicFrameMkLst>
        </pc:graphicFrameChg>
      </pc:sldChg>
      <pc:sldChg chg="modSp del mod">
        <pc:chgData name="Petr Mach" userId="00c83827235990ce" providerId="LiveId" clId="{DF549857-A78C-44BF-91F0-0D179AFA9BB8}" dt="2025-09-29T07:48:21.815" v="444" actId="47"/>
        <pc:sldMkLst>
          <pc:docMk/>
          <pc:sldMk cId="3088343586" sldId="1669"/>
        </pc:sldMkLst>
        <pc:spChg chg="mod">
          <ac:chgData name="Petr Mach" userId="00c83827235990ce" providerId="LiveId" clId="{DF549857-A78C-44BF-91F0-0D179AFA9BB8}" dt="2025-09-29T07:47:19.840" v="443" actId="6549"/>
          <ac:spMkLst>
            <pc:docMk/>
            <pc:sldMk cId="3088343586" sldId="1669"/>
            <ac:spMk id="3" creationId="{48E2545E-E9EB-5C01-3985-7A0D0C0B56F8}"/>
          </ac:spMkLst>
        </pc:spChg>
      </pc:sldChg>
      <pc:sldChg chg="addSp delSp modSp new mod setBg">
        <pc:chgData name="Petr Mach" userId="00c83827235990ce" providerId="LiveId" clId="{DF549857-A78C-44BF-91F0-0D179AFA9BB8}" dt="2025-09-29T07:42:05.994" v="400" actId="14734"/>
        <pc:sldMkLst>
          <pc:docMk/>
          <pc:sldMk cId="2261036822" sldId="1672"/>
        </pc:sldMkLst>
        <pc:spChg chg="del">
          <ac:chgData name="Petr Mach" userId="00c83827235990ce" providerId="LiveId" clId="{DF549857-A78C-44BF-91F0-0D179AFA9BB8}" dt="2025-09-29T07:21:11.809" v="153" actId="478"/>
          <ac:spMkLst>
            <pc:docMk/>
            <pc:sldMk cId="2261036822" sldId="1672"/>
            <ac:spMk id="3" creationId="{763E2B7C-665A-3368-3AC7-5117892035B3}"/>
          </ac:spMkLst>
        </pc:spChg>
        <pc:graphicFrameChg chg="add mod modGraphic">
          <ac:chgData name="Petr Mach" userId="00c83827235990ce" providerId="LiveId" clId="{DF549857-A78C-44BF-91F0-0D179AFA9BB8}" dt="2025-09-29T07:42:05.994" v="400" actId="14734"/>
          <ac:graphicFrameMkLst>
            <pc:docMk/>
            <pc:sldMk cId="2261036822" sldId="1672"/>
            <ac:graphicFrameMk id="4" creationId="{3D46A9CA-7432-A10A-695E-92F90B6CD3A6}"/>
          </ac:graphicFrameMkLst>
        </pc:graphicFrameChg>
      </pc:sldChg>
      <pc:sldChg chg="modSp new mod">
        <pc:chgData name="Petr Mach" userId="00c83827235990ce" providerId="LiveId" clId="{DF549857-A78C-44BF-91F0-0D179AFA9BB8}" dt="2025-09-29T08:01:53.352" v="700" actId="6549"/>
        <pc:sldMkLst>
          <pc:docMk/>
          <pc:sldMk cId="929095509" sldId="1673"/>
        </pc:sldMkLst>
        <pc:spChg chg="mod">
          <ac:chgData name="Petr Mach" userId="00c83827235990ce" providerId="LiveId" clId="{DF549857-A78C-44BF-91F0-0D179AFA9BB8}" dt="2025-09-29T07:59:30.636" v="499" actId="20577"/>
          <ac:spMkLst>
            <pc:docMk/>
            <pc:sldMk cId="929095509" sldId="1673"/>
            <ac:spMk id="2" creationId="{7718B8AE-28E7-F55B-638B-6A97DF572DAA}"/>
          </ac:spMkLst>
        </pc:spChg>
        <pc:spChg chg="mod">
          <ac:chgData name="Petr Mach" userId="00c83827235990ce" providerId="LiveId" clId="{DF549857-A78C-44BF-91F0-0D179AFA9BB8}" dt="2025-09-29T08:01:53.352" v="700" actId="6549"/>
          <ac:spMkLst>
            <pc:docMk/>
            <pc:sldMk cId="929095509" sldId="1673"/>
            <ac:spMk id="3" creationId="{EE59F370-16A7-F23A-9770-D954F14A22C7}"/>
          </ac:spMkLst>
        </pc:spChg>
      </pc:sldChg>
      <pc:sldChg chg="addSp modSp new mod">
        <pc:chgData name="Petr Mach" userId="00c83827235990ce" providerId="LiveId" clId="{DF549857-A78C-44BF-91F0-0D179AFA9BB8}" dt="2025-09-29T08:33:25.191" v="824" actId="14100"/>
        <pc:sldMkLst>
          <pc:docMk/>
          <pc:sldMk cId="756106509" sldId="1674"/>
        </pc:sldMkLst>
        <pc:spChg chg="mod">
          <ac:chgData name="Petr Mach" userId="00c83827235990ce" providerId="LiveId" clId="{DF549857-A78C-44BF-91F0-0D179AFA9BB8}" dt="2025-09-29T08:32:14.472" v="715" actId="20577"/>
          <ac:spMkLst>
            <pc:docMk/>
            <pc:sldMk cId="756106509" sldId="1674"/>
            <ac:spMk id="2" creationId="{2E127A24-2D8E-4713-8496-CAC3BFEE53E9}"/>
          </ac:spMkLst>
        </pc:spChg>
        <pc:spChg chg="mod">
          <ac:chgData name="Petr Mach" userId="00c83827235990ce" providerId="LiveId" clId="{DF549857-A78C-44BF-91F0-0D179AFA9BB8}" dt="2025-09-29T08:32:44.270" v="818" actId="20577"/>
          <ac:spMkLst>
            <pc:docMk/>
            <pc:sldMk cId="756106509" sldId="1674"/>
            <ac:spMk id="3" creationId="{86D6E120-8A9E-C514-0B26-241C5D6C8256}"/>
          </ac:spMkLst>
        </pc:spChg>
        <pc:spChg chg="add mod">
          <ac:chgData name="Petr Mach" userId="00c83827235990ce" providerId="LiveId" clId="{DF549857-A78C-44BF-91F0-0D179AFA9BB8}" dt="2025-09-29T08:33:25.191" v="824" actId="14100"/>
          <ac:spMkLst>
            <pc:docMk/>
            <pc:sldMk cId="756106509" sldId="1674"/>
            <ac:spMk id="5" creationId="{2072A7B7-68AF-6AE0-FFFC-DBB14D614E4D}"/>
          </ac:spMkLst>
        </pc:spChg>
      </pc:sldChg>
      <pc:sldChg chg="addSp delSp modSp new mod">
        <pc:chgData name="Petr Mach" userId="00c83827235990ce" providerId="LiveId" clId="{DF549857-A78C-44BF-91F0-0D179AFA9BB8}" dt="2025-09-29T09:30:18.671" v="867" actId="14734"/>
        <pc:sldMkLst>
          <pc:docMk/>
          <pc:sldMk cId="3946775534" sldId="1675"/>
        </pc:sldMkLst>
        <pc:spChg chg="del">
          <ac:chgData name="Petr Mach" userId="00c83827235990ce" providerId="LiveId" clId="{DF549857-A78C-44BF-91F0-0D179AFA9BB8}" dt="2025-09-29T09:23:00.843" v="825"/>
          <ac:spMkLst>
            <pc:docMk/>
            <pc:sldMk cId="3946775534" sldId="1675"/>
            <ac:spMk id="3" creationId="{34A269D8-A513-642C-9D35-E07148F5F8DA}"/>
          </ac:spMkLst>
        </pc:spChg>
        <pc:graphicFrameChg chg="add mod modGraphic">
          <ac:chgData name="Petr Mach" userId="00c83827235990ce" providerId="LiveId" clId="{DF549857-A78C-44BF-91F0-0D179AFA9BB8}" dt="2025-09-29T09:30:18.671" v="867" actId="14734"/>
          <ac:graphicFrameMkLst>
            <pc:docMk/>
            <pc:sldMk cId="3946775534" sldId="1675"/>
            <ac:graphicFrameMk id="4" creationId="{E1893C6F-525F-C345-F557-33FE4792788B}"/>
          </ac:graphicFrameMkLst>
        </pc:graphicFrameChg>
        <pc:picChg chg="add mod">
          <ac:chgData name="Petr Mach" userId="00c83827235990ce" providerId="LiveId" clId="{DF549857-A78C-44BF-91F0-0D179AFA9BB8}" dt="2025-09-29T09:30:01.796" v="864" actId="14100"/>
          <ac:picMkLst>
            <pc:docMk/>
            <pc:sldMk cId="3946775534" sldId="1675"/>
            <ac:picMk id="6" creationId="{244EB640-EC2F-6E11-E878-6646347F2AF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etrm\Downloads\WEO_Data%20(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00c83827235990ce/Dokumenty/SCHOOL/MTP/menove_nastroj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00c83827235990ce/Dokumenty/currenci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5.0925925925925923E-2"/>
          <c:w val="0.84651859142607178"/>
          <c:h val="0.76699839603382913"/>
        </c:manualLayout>
      </c:layout>
      <c:barChart>
        <c:barDir val="col"/>
        <c:grouping val="clustered"/>
        <c:varyColors val="0"/>
        <c:ser>
          <c:idx val="1"/>
          <c:order val="1"/>
          <c:tx>
            <c:strRef>
              <c:f>'WEO_Data (2)'!$E$3</c:f>
              <c:strCache>
                <c:ptCount val="1"/>
                <c:pt idx="0">
                  <c:v>Y%</c:v>
                </c:pt>
              </c:strCache>
            </c:strRef>
          </c:tx>
          <c:spPr>
            <a:solidFill>
              <a:schemeClr val="accent2"/>
            </a:solidFill>
            <a:ln>
              <a:noFill/>
            </a:ln>
            <a:effectLst/>
          </c:spPr>
          <c:invertIfNegative val="0"/>
          <c:cat>
            <c:numRef>
              <c:f>'WEO_Data (2)'!$F$1:$AD$1</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'WEO_Data (2)'!$F$3:$AD$3</c:f>
              <c:numCache>
                <c:formatCode>General</c:formatCode>
                <c:ptCount val="25"/>
                <c:pt idx="0">
                  <c:v>4.5250000000000004</c:v>
                </c:pt>
                <c:pt idx="1">
                  <c:v>-0.51800000000000002</c:v>
                </c:pt>
                <c:pt idx="2">
                  <c:v>-0.35699999999999998</c:v>
                </c:pt>
                <c:pt idx="3">
                  <c:v>1.3839999999999999</c:v>
                </c:pt>
                <c:pt idx="4">
                  <c:v>4.0010000000000003</c:v>
                </c:pt>
                <c:pt idx="5">
                  <c:v>3.0430000000000001</c:v>
                </c:pt>
                <c:pt idx="6">
                  <c:v>1.57</c:v>
                </c:pt>
                <c:pt idx="7">
                  <c:v>3.5840000000000001</c:v>
                </c:pt>
                <c:pt idx="8">
                  <c:v>4.8140000000000001</c:v>
                </c:pt>
                <c:pt idx="9">
                  <c:v>6.6020000000000003</c:v>
                </c:pt>
                <c:pt idx="10">
                  <c:v>6.7670000000000003</c:v>
                </c:pt>
                <c:pt idx="11">
                  <c:v>5.57</c:v>
                </c:pt>
                <c:pt idx="12">
                  <c:v>2.6859999999999999</c:v>
                </c:pt>
                <c:pt idx="13">
                  <c:v>-4.657</c:v>
                </c:pt>
                <c:pt idx="14">
                  <c:v>2.4350000000000001</c:v>
                </c:pt>
                <c:pt idx="15">
                  <c:v>1.76</c:v>
                </c:pt>
                <c:pt idx="16">
                  <c:v>-0.78500000000000003</c:v>
                </c:pt>
                <c:pt idx="17">
                  <c:v>-4.5999999999999999E-2</c:v>
                </c:pt>
                <c:pt idx="18">
                  <c:v>2.262</c:v>
                </c:pt>
                <c:pt idx="19">
                  <c:v>5.3879999999999999</c:v>
                </c:pt>
                <c:pt idx="20">
                  <c:v>2.5369999999999999</c:v>
                </c:pt>
                <c:pt idx="21">
                  <c:v>5.1689999999999996</c:v>
                </c:pt>
                <c:pt idx="22">
                  <c:v>3.181</c:v>
                </c:pt>
                <c:pt idx="23">
                  <c:v>2.335</c:v>
                </c:pt>
                <c:pt idx="24">
                  <c:v>-6.4989999999999997</c:v>
                </c:pt>
              </c:numCache>
            </c:numRef>
          </c:val>
          <c:extLst>
            <c:ext xmlns:c16="http://schemas.microsoft.com/office/drawing/2014/chart" uri="{C3380CC4-5D6E-409C-BE32-E72D297353CC}">
              <c16:uniqueId val="{00000000-D6DE-4679-865A-5EE10144A9E9}"/>
            </c:ext>
          </c:extLst>
        </c:ser>
        <c:dLbls>
          <c:showLegendKey val="0"/>
          <c:showVal val="0"/>
          <c:showCatName val="0"/>
          <c:showSerName val="0"/>
          <c:showPercent val="0"/>
          <c:showBubbleSize val="0"/>
        </c:dLbls>
        <c:gapWidth val="219"/>
        <c:axId val="561218592"/>
        <c:axId val="561218264"/>
      </c:barChart>
      <c:lineChart>
        <c:grouping val="standard"/>
        <c:varyColors val="0"/>
        <c:ser>
          <c:idx val="0"/>
          <c:order val="0"/>
          <c:tx>
            <c:strRef>
              <c:f>'WEO_Data (2)'!$E$2</c:f>
              <c:strCache>
                <c:ptCount val="1"/>
                <c:pt idx="0">
                  <c:v>Y</c:v>
                </c:pt>
              </c:strCache>
            </c:strRef>
          </c:tx>
          <c:spPr>
            <a:ln w="28575" cap="rnd">
              <a:solidFill>
                <a:schemeClr val="accent1"/>
              </a:solidFill>
              <a:round/>
            </a:ln>
            <a:effectLst/>
          </c:spPr>
          <c:marker>
            <c:symbol val="none"/>
          </c:marker>
          <c:cat>
            <c:numRef>
              <c:f>'WEO_Data (2)'!$F$1:$AD$1</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'WEO_Data (2)'!$F$2:$AD$2</c:f>
              <c:numCache>
                <c:formatCode>General</c:formatCode>
                <c:ptCount val="25"/>
                <c:pt idx="0">
                  <c:v>2971.6529999999998</c:v>
                </c:pt>
                <c:pt idx="1">
                  <c:v>2956.25</c:v>
                </c:pt>
                <c:pt idx="2">
                  <c:v>2945.7089999999998</c:v>
                </c:pt>
                <c:pt idx="3">
                  <c:v>2986.482</c:v>
                </c:pt>
                <c:pt idx="4">
                  <c:v>3105.9720000000002</c:v>
                </c:pt>
                <c:pt idx="5">
                  <c:v>3200.4859999999999</c:v>
                </c:pt>
                <c:pt idx="6">
                  <c:v>3250.7289999999998</c:v>
                </c:pt>
                <c:pt idx="7">
                  <c:v>3367.2249999999999</c:v>
                </c:pt>
                <c:pt idx="8">
                  <c:v>3529.3319999999999</c:v>
                </c:pt>
                <c:pt idx="9">
                  <c:v>3762.3249999999998</c:v>
                </c:pt>
                <c:pt idx="10">
                  <c:v>4016.9189999999999</c:v>
                </c:pt>
                <c:pt idx="11">
                  <c:v>4240.6750000000002</c:v>
                </c:pt>
                <c:pt idx="12">
                  <c:v>4354.5969999999998</c:v>
                </c:pt>
                <c:pt idx="13">
                  <c:v>4151.7889999999998</c:v>
                </c:pt>
                <c:pt idx="14">
                  <c:v>4252.8810000000003</c:v>
                </c:pt>
                <c:pt idx="15">
                  <c:v>4327.7470000000003</c:v>
                </c:pt>
                <c:pt idx="16">
                  <c:v>4293.7740000000003</c:v>
                </c:pt>
                <c:pt idx="17">
                  <c:v>4291.8029999999999</c:v>
                </c:pt>
                <c:pt idx="18">
                  <c:v>4388.8879999999999</c:v>
                </c:pt>
                <c:pt idx="19">
                  <c:v>4625.3779999999997</c:v>
                </c:pt>
                <c:pt idx="20">
                  <c:v>4742.7370000000001</c:v>
                </c:pt>
                <c:pt idx="21">
                  <c:v>4987.8760000000002</c:v>
                </c:pt>
                <c:pt idx="22">
                  <c:v>5146.5559999999996</c:v>
                </c:pt>
                <c:pt idx="23">
                  <c:v>5266.7439999999997</c:v>
                </c:pt>
                <c:pt idx="24">
                  <c:v>4924.4520000000002</c:v>
                </c:pt>
              </c:numCache>
            </c:numRef>
          </c:val>
          <c:smooth val="0"/>
          <c:extLst>
            <c:ext xmlns:c16="http://schemas.microsoft.com/office/drawing/2014/chart" uri="{C3380CC4-5D6E-409C-BE32-E72D297353CC}">
              <c16:uniqueId val="{00000001-D6DE-4679-865A-5EE10144A9E9}"/>
            </c:ext>
          </c:extLst>
        </c:ser>
        <c:dLbls>
          <c:showLegendKey val="0"/>
          <c:showVal val="0"/>
          <c:showCatName val="0"/>
          <c:showSerName val="0"/>
          <c:showPercent val="0"/>
          <c:showBubbleSize val="0"/>
        </c:dLbls>
        <c:marker val="1"/>
        <c:smooth val="0"/>
        <c:axId val="559941056"/>
        <c:axId val="559942368"/>
      </c:lineChart>
      <c:catAx>
        <c:axId val="55994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559942368"/>
        <c:crosses val="autoZero"/>
        <c:auto val="1"/>
        <c:lblAlgn val="ctr"/>
        <c:lblOffset val="100"/>
        <c:noMultiLvlLbl val="0"/>
      </c:catAx>
      <c:valAx>
        <c:axId val="55994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559941056"/>
        <c:crosses val="autoZero"/>
        <c:crossBetween val="between"/>
      </c:valAx>
      <c:valAx>
        <c:axId val="5612182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561218592"/>
        <c:crosses val="max"/>
        <c:crossBetween val="between"/>
      </c:valAx>
      <c:catAx>
        <c:axId val="561218592"/>
        <c:scaling>
          <c:orientation val="minMax"/>
        </c:scaling>
        <c:delete val="1"/>
        <c:axPos val="b"/>
        <c:numFmt formatCode="General" sourceLinked="1"/>
        <c:majorTickMark val="out"/>
        <c:minorTickMark val="none"/>
        <c:tickLblPos val="nextTo"/>
        <c:crossAx val="561218264"/>
        <c:crosses val="autoZero"/>
        <c:auto val="1"/>
        <c:lblAlgn val="ctr"/>
        <c:lblOffset val="100"/>
        <c:noMultiLvlLbl val="0"/>
      </c:catAx>
      <c:spPr>
        <a:noFill/>
        <a:ln>
          <a:noFill/>
        </a:ln>
        <a:effectLst/>
      </c:spPr>
    </c:plotArea>
    <c:legend>
      <c:legendPos val="b"/>
      <c:layout>
        <c:manualLayout>
          <c:xMode val="edge"/>
          <c:yMode val="edge"/>
          <c:x val="0.27521369203849516"/>
          <c:y val="0.50520778652668408"/>
          <c:w val="0.20258050676357764"/>
          <c:h val="7.24876207484373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dirty="0"/>
              <a:t>Deficit</a:t>
            </a:r>
            <a:r>
              <a:rPr lang="cs-CZ" dirty="0"/>
              <a:t> (</a:t>
            </a:r>
            <a:r>
              <a:rPr lang="cs-CZ" dirty="0" err="1"/>
              <a:t>bn</a:t>
            </a:r>
            <a:r>
              <a:rPr lang="cs-CZ" dirty="0"/>
              <a:t> Kč)</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List1!$A$3</c:f>
              <c:strCache>
                <c:ptCount val="1"/>
                <c:pt idx="0">
                  <c:v>deficit</c:v>
                </c:pt>
              </c:strCache>
            </c:strRef>
          </c:tx>
          <c:spPr>
            <a:solidFill>
              <a:srgbClr val="FF0000"/>
            </a:solidFill>
            <a:ln>
              <a:noFill/>
            </a:ln>
            <a:effectLst/>
          </c:spPr>
          <c:invertIfNegative val="0"/>
          <c:cat>
            <c:numRef>
              <c:f>List1!$B$2:$E$2</c:f>
              <c:numCache>
                <c:formatCode>General</c:formatCode>
                <c:ptCount val="4"/>
                <c:pt idx="0">
                  <c:v>2022</c:v>
                </c:pt>
                <c:pt idx="1">
                  <c:v>2023</c:v>
                </c:pt>
                <c:pt idx="2">
                  <c:v>2024</c:v>
                </c:pt>
                <c:pt idx="3">
                  <c:v>2025</c:v>
                </c:pt>
              </c:numCache>
            </c:numRef>
          </c:cat>
          <c:val>
            <c:numRef>
              <c:f>List1!$B$3:$E$3</c:f>
              <c:numCache>
                <c:formatCode>General</c:formatCode>
                <c:ptCount val="4"/>
                <c:pt idx="0">
                  <c:v>-360</c:v>
                </c:pt>
                <c:pt idx="1">
                  <c:v>-295</c:v>
                </c:pt>
                <c:pt idx="2">
                  <c:v>-252</c:v>
                </c:pt>
                <c:pt idx="3">
                  <c:v>-235</c:v>
                </c:pt>
              </c:numCache>
            </c:numRef>
          </c:val>
          <c:extLst>
            <c:ext xmlns:c16="http://schemas.microsoft.com/office/drawing/2014/chart" uri="{C3380CC4-5D6E-409C-BE32-E72D297353CC}">
              <c16:uniqueId val="{00000000-362F-415C-8493-5D93533A7BAF}"/>
            </c:ext>
          </c:extLst>
        </c:ser>
        <c:dLbls>
          <c:showLegendKey val="0"/>
          <c:showVal val="0"/>
          <c:showCatName val="0"/>
          <c:showSerName val="0"/>
          <c:showPercent val="0"/>
          <c:showBubbleSize val="0"/>
        </c:dLbls>
        <c:gapWidth val="219"/>
        <c:overlap val="-27"/>
        <c:axId val="346828632"/>
        <c:axId val="404973832"/>
      </c:barChart>
      <c:catAx>
        <c:axId val="34682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404973832"/>
        <c:crosses val="autoZero"/>
        <c:auto val="1"/>
        <c:lblAlgn val="ctr"/>
        <c:lblOffset val="100"/>
        <c:noMultiLvlLbl val="0"/>
      </c:catAx>
      <c:valAx>
        <c:axId val="404973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46828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dirty="0" err="1"/>
              <a:t>Interest</a:t>
            </a:r>
            <a:r>
              <a:rPr lang="cs-CZ" dirty="0"/>
              <a:t> (</a:t>
            </a:r>
            <a:r>
              <a:rPr lang="cs-CZ" dirty="0" err="1"/>
              <a:t>bn</a:t>
            </a:r>
            <a:r>
              <a:rPr lang="cs-CZ" dirty="0"/>
              <a:t> Kč)</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List1!$A$20</c:f>
              <c:strCache>
                <c:ptCount val="1"/>
                <c:pt idx="0">
                  <c:v>úroky</c:v>
                </c:pt>
              </c:strCache>
            </c:strRef>
          </c:tx>
          <c:spPr>
            <a:solidFill>
              <a:srgbClr val="00B050"/>
            </a:solidFill>
            <a:ln>
              <a:noFill/>
            </a:ln>
            <a:effectLst/>
          </c:spPr>
          <c:invertIfNegative val="0"/>
          <c:dPt>
            <c:idx val="5"/>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1-3C6E-4D6A-AA66-E54A952CB4FA}"/>
              </c:ext>
            </c:extLst>
          </c:dPt>
          <c:cat>
            <c:numRef>
              <c:f>List1!$B$19:$G$19</c:f>
              <c:numCache>
                <c:formatCode>General</c:formatCode>
                <c:ptCount val="6"/>
                <c:pt idx="0">
                  <c:v>2020</c:v>
                </c:pt>
                <c:pt idx="1">
                  <c:v>2021</c:v>
                </c:pt>
                <c:pt idx="2">
                  <c:v>2022</c:v>
                </c:pt>
                <c:pt idx="3">
                  <c:v>2023</c:v>
                </c:pt>
                <c:pt idx="4">
                  <c:v>2024</c:v>
                </c:pt>
                <c:pt idx="5">
                  <c:v>2025</c:v>
                </c:pt>
              </c:numCache>
            </c:numRef>
          </c:cat>
          <c:val>
            <c:numRef>
              <c:f>List1!$B$20:$G$20</c:f>
              <c:numCache>
                <c:formatCode>General</c:formatCode>
                <c:ptCount val="6"/>
                <c:pt idx="0">
                  <c:v>40.799999999999997</c:v>
                </c:pt>
                <c:pt idx="1">
                  <c:v>42.1</c:v>
                </c:pt>
                <c:pt idx="2">
                  <c:v>50.1</c:v>
                </c:pt>
                <c:pt idx="3">
                  <c:v>69.3</c:v>
                </c:pt>
                <c:pt idx="4">
                  <c:v>94.3</c:v>
                </c:pt>
                <c:pt idx="5">
                  <c:v>120</c:v>
                </c:pt>
              </c:numCache>
            </c:numRef>
          </c:val>
          <c:extLst>
            <c:ext xmlns:c16="http://schemas.microsoft.com/office/drawing/2014/chart" uri="{C3380CC4-5D6E-409C-BE32-E72D297353CC}">
              <c16:uniqueId val="{00000002-3C6E-4D6A-AA66-E54A952CB4FA}"/>
            </c:ext>
          </c:extLst>
        </c:ser>
        <c:dLbls>
          <c:showLegendKey val="0"/>
          <c:showVal val="0"/>
          <c:showCatName val="0"/>
          <c:showSerName val="0"/>
          <c:showPercent val="0"/>
          <c:showBubbleSize val="0"/>
        </c:dLbls>
        <c:gapWidth val="219"/>
        <c:overlap val="-27"/>
        <c:axId val="546021856"/>
        <c:axId val="559927136"/>
      </c:barChart>
      <c:catAx>
        <c:axId val="54602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559927136"/>
        <c:crosses val="autoZero"/>
        <c:auto val="1"/>
        <c:lblAlgn val="ctr"/>
        <c:lblOffset val="100"/>
        <c:noMultiLvlLbl val="0"/>
      </c:catAx>
      <c:valAx>
        <c:axId val="55992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546021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VYVOJ!$G$3</c:f>
              <c:strCache>
                <c:ptCount val="1"/>
                <c:pt idx="0">
                  <c:v>2T-repo</c:v>
                </c:pt>
              </c:strCache>
            </c:strRef>
          </c:tx>
          <c:spPr>
            <a:ln w="28575" cap="rnd">
              <a:solidFill>
                <a:schemeClr val="accent1"/>
              </a:solidFill>
              <a:round/>
            </a:ln>
            <a:effectLst/>
          </c:spPr>
          <c:marker>
            <c:symbol val="none"/>
          </c:marker>
          <c:cat>
            <c:numRef>
              <c:f>VYVOJ!$F$23:$F$79</c:f>
              <c:numCache>
                <c:formatCode>m/d/yyyy</c:formatCode>
                <c:ptCount val="57"/>
                <c:pt idx="0">
                  <c:v>36945</c:v>
                </c:pt>
                <c:pt idx="1">
                  <c:v>37099</c:v>
                </c:pt>
                <c:pt idx="2">
                  <c:v>37225</c:v>
                </c:pt>
                <c:pt idx="3">
                  <c:v>37278</c:v>
                </c:pt>
                <c:pt idx="4">
                  <c:v>37288</c:v>
                </c:pt>
                <c:pt idx="5">
                  <c:v>37372</c:v>
                </c:pt>
                <c:pt idx="6">
                  <c:v>37463</c:v>
                </c:pt>
                <c:pt idx="7">
                  <c:v>37561</c:v>
                </c:pt>
                <c:pt idx="8">
                  <c:v>37652</c:v>
                </c:pt>
                <c:pt idx="9">
                  <c:v>37798</c:v>
                </c:pt>
                <c:pt idx="10">
                  <c:v>37834</c:v>
                </c:pt>
                <c:pt idx="11">
                  <c:v>38163</c:v>
                </c:pt>
                <c:pt idx="12">
                  <c:v>38226</c:v>
                </c:pt>
                <c:pt idx="13">
                  <c:v>38380</c:v>
                </c:pt>
                <c:pt idx="14">
                  <c:v>38443</c:v>
                </c:pt>
                <c:pt idx="15">
                  <c:v>38471</c:v>
                </c:pt>
                <c:pt idx="16">
                  <c:v>38656</c:v>
                </c:pt>
                <c:pt idx="17">
                  <c:v>38926</c:v>
                </c:pt>
                <c:pt idx="18">
                  <c:v>38989</c:v>
                </c:pt>
                <c:pt idx="19">
                  <c:v>39234</c:v>
                </c:pt>
                <c:pt idx="20">
                  <c:v>39290</c:v>
                </c:pt>
                <c:pt idx="21">
                  <c:v>39325</c:v>
                </c:pt>
                <c:pt idx="22">
                  <c:v>39416</c:v>
                </c:pt>
                <c:pt idx="23">
                  <c:v>39486</c:v>
                </c:pt>
                <c:pt idx="24">
                  <c:v>39668</c:v>
                </c:pt>
                <c:pt idx="25">
                  <c:v>39759</c:v>
                </c:pt>
                <c:pt idx="26">
                  <c:v>39800</c:v>
                </c:pt>
                <c:pt idx="27">
                  <c:v>39850</c:v>
                </c:pt>
                <c:pt idx="28">
                  <c:v>39944</c:v>
                </c:pt>
                <c:pt idx="29">
                  <c:v>40032</c:v>
                </c:pt>
                <c:pt idx="30">
                  <c:v>40164</c:v>
                </c:pt>
                <c:pt idx="31">
                  <c:v>40305</c:v>
                </c:pt>
                <c:pt idx="32">
                  <c:v>41089</c:v>
                </c:pt>
                <c:pt idx="33">
                  <c:v>41183</c:v>
                </c:pt>
                <c:pt idx="34">
                  <c:v>41215</c:v>
                </c:pt>
                <c:pt idx="35">
                  <c:v>42950</c:v>
                </c:pt>
                <c:pt idx="36">
                  <c:v>42951</c:v>
                </c:pt>
                <c:pt idx="37">
                  <c:v>43042</c:v>
                </c:pt>
                <c:pt idx="38">
                  <c:v>43133</c:v>
                </c:pt>
                <c:pt idx="39">
                  <c:v>43279</c:v>
                </c:pt>
                <c:pt idx="40">
                  <c:v>43315</c:v>
                </c:pt>
                <c:pt idx="41">
                  <c:v>43370</c:v>
                </c:pt>
                <c:pt idx="42">
                  <c:v>43406</c:v>
                </c:pt>
                <c:pt idx="43">
                  <c:v>43588</c:v>
                </c:pt>
                <c:pt idx="44">
                  <c:v>43868</c:v>
                </c:pt>
                <c:pt idx="45">
                  <c:v>43907</c:v>
                </c:pt>
                <c:pt idx="46">
                  <c:v>43917</c:v>
                </c:pt>
                <c:pt idx="47">
                  <c:v>43962</c:v>
                </c:pt>
                <c:pt idx="48">
                  <c:v>44371</c:v>
                </c:pt>
                <c:pt idx="49">
                  <c:v>44414</c:v>
                </c:pt>
                <c:pt idx="50">
                  <c:v>44470</c:v>
                </c:pt>
                <c:pt idx="51">
                  <c:v>44505</c:v>
                </c:pt>
                <c:pt idx="52">
                  <c:v>44553</c:v>
                </c:pt>
                <c:pt idx="53">
                  <c:v>44596</c:v>
                </c:pt>
                <c:pt idx="54">
                  <c:v>44652</c:v>
                </c:pt>
                <c:pt idx="55">
                  <c:v>44687</c:v>
                </c:pt>
                <c:pt idx="56">
                  <c:v>44735</c:v>
                </c:pt>
              </c:numCache>
            </c:numRef>
          </c:cat>
          <c:val>
            <c:numRef>
              <c:f>VYVOJ!$G$23:$G$79</c:f>
              <c:numCache>
                <c:formatCode>0.00</c:formatCode>
                <c:ptCount val="57"/>
                <c:pt idx="0">
                  <c:v>5</c:v>
                </c:pt>
                <c:pt idx="1">
                  <c:v>5.25</c:v>
                </c:pt>
                <c:pt idx="2">
                  <c:v>4.75</c:v>
                </c:pt>
                <c:pt idx="3">
                  <c:v>4.5</c:v>
                </c:pt>
                <c:pt idx="4">
                  <c:v>4.25</c:v>
                </c:pt>
                <c:pt idx="5">
                  <c:v>3.75</c:v>
                </c:pt>
                <c:pt idx="6">
                  <c:v>3</c:v>
                </c:pt>
                <c:pt idx="7" formatCode="General">
                  <c:v>2.75</c:v>
                </c:pt>
                <c:pt idx="8">
                  <c:v>2.5</c:v>
                </c:pt>
                <c:pt idx="9">
                  <c:v>2.25</c:v>
                </c:pt>
                <c:pt idx="10">
                  <c:v>2</c:v>
                </c:pt>
                <c:pt idx="11">
                  <c:v>2.25</c:v>
                </c:pt>
                <c:pt idx="12">
                  <c:v>2.5</c:v>
                </c:pt>
                <c:pt idx="13">
                  <c:v>2.25</c:v>
                </c:pt>
                <c:pt idx="14">
                  <c:v>2</c:v>
                </c:pt>
                <c:pt idx="15">
                  <c:v>1.75</c:v>
                </c:pt>
                <c:pt idx="16">
                  <c:v>2</c:v>
                </c:pt>
                <c:pt idx="17">
                  <c:v>2.25</c:v>
                </c:pt>
                <c:pt idx="18">
                  <c:v>2.5</c:v>
                </c:pt>
                <c:pt idx="19" formatCode="General">
                  <c:v>2.75</c:v>
                </c:pt>
                <c:pt idx="20">
                  <c:v>3</c:v>
                </c:pt>
                <c:pt idx="21">
                  <c:v>3.25</c:v>
                </c:pt>
                <c:pt idx="22">
                  <c:v>3.5</c:v>
                </c:pt>
                <c:pt idx="23" formatCode="General">
                  <c:v>3.75</c:v>
                </c:pt>
                <c:pt idx="24" formatCode="General">
                  <c:v>3.5</c:v>
                </c:pt>
                <c:pt idx="25" formatCode="General">
                  <c:v>2.75</c:v>
                </c:pt>
                <c:pt idx="26">
                  <c:v>2.25</c:v>
                </c:pt>
                <c:pt idx="27" formatCode="General">
                  <c:v>1.75</c:v>
                </c:pt>
                <c:pt idx="28">
                  <c:v>1.5</c:v>
                </c:pt>
                <c:pt idx="29">
                  <c:v>1.25</c:v>
                </c:pt>
                <c:pt idx="30">
                  <c:v>1</c:v>
                </c:pt>
                <c:pt idx="31" formatCode="General">
                  <c:v>0.75</c:v>
                </c:pt>
                <c:pt idx="32">
                  <c:v>0.5</c:v>
                </c:pt>
                <c:pt idx="33">
                  <c:v>0.25</c:v>
                </c:pt>
                <c:pt idx="34">
                  <c:v>0.05</c:v>
                </c:pt>
                <c:pt idx="35">
                  <c:v>0.05</c:v>
                </c:pt>
                <c:pt idx="36">
                  <c:v>0.25</c:v>
                </c:pt>
                <c:pt idx="37">
                  <c:v>0.5</c:v>
                </c:pt>
                <c:pt idx="38">
                  <c:v>0.75</c:v>
                </c:pt>
                <c:pt idx="39">
                  <c:v>1</c:v>
                </c:pt>
                <c:pt idx="40">
                  <c:v>1.25</c:v>
                </c:pt>
                <c:pt idx="41">
                  <c:v>1.5</c:v>
                </c:pt>
                <c:pt idx="42">
                  <c:v>1.75</c:v>
                </c:pt>
                <c:pt idx="43">
                  <c:v>2</c:v>
                </c:pt>
                <c:pt idx="44" formatCode="General">
                  <c:v>2.25</c:v>
                </c:pt>
                <c:pt idx="45" formatCode="General">
                  <c:v>1.75</c:v>
                </c:pt>
                <c:pt idx="46">
                  <c:v>1</c:v>
                </c:pt>
                <c:pt idx="47">
                  <c:v>0.25</c:v>
                </c:pt>
                <c:pt idx="48" formatCode="General">
                  <c:v>0.5</c:v>
                </c:pt>
                <c:pt idx="49" formatCode="General">
                  <c:v>0.75</c:v>
                </c:pt>
                <c:pt idx="50" formatCode="General">
                  <c:v>1.5</c:v>
                </c:pt>
                <c:pt idx="51" formatCode="General">
                  <c:v>2.75</c:v>
                </c:pt>
                <c:pt idx="52" formatCode="General">
                  <c:v>3.75</c:v>
                </c:pt>
                <c:pt idx="53" formatCode="General">
                  <c:v>4.5</c:v>
                </c:pt>
                <c:pt idx="54" formatCode="General">
                  <c:v>5</c:v>
                </c:pt>
                <c:pt idx="55" formatCode="General">
                  <c:v>5.75</c:v>
                </c:pt>
                <c:pt idx="56" formatCode="General">
                  <c:v>7</c:v>
                </c:pt>
              </c:numCache>
            </c:numRef>
          </c:val>
          <c:smooth val="0"/>
          <c:extLst>
            <c:ext xmlns:c16="http://schemas.microsoft.com/office/drawing/2014/chart" uri="{C3380CC4-5D6E-409C-BE32-E72D297353CC}">
              <c16:uniqueId val="{00000000-EB54-40AD-AB98-63356C89A221}"/>
            </c:ext>
          </c:extLst>
        </c:ser>
        <c:dLbls>
          <c:showLegendKey val="0"/>
          <c:showVal val="0"/>
          <c:showCatName val="0"/>
          <c:showSerName val="0"/>
          <c:showPercent val="0"/>
          <c:showBubbleSize val="0"/>
        </c:dLbls>
        <c:smooth val="0"/>
        <c:axId val="538319640"/>
        <c:axId val="538317344"/>
      </c:lineChart>
      <c:dateAx>
        <c:axId val="53831964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38317344"/>
        <c:crosses val="autoZero"/>
        <c:auto val="1"/>
        <c:lblOffset val="100"/>
        <c:baseTimeUnit val="days"/>
      </c:dateAx>
      <c:valAx>
        <c:axId val="538317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38319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List1!$A$7</c:f>
              <c:strCache>
                <c:ptCount val="1"/>
                <c:pt idx="0">
                  <c:v>currencies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List1!$B$6:$AJ$6</c:f>
              <c:numCache>
                <c:formatCode>General</c:formatCode>
                <c:ptCount val="35"/>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List1!$B$7:$AJ$7</c:f>
              <c:numCache>
                <c:formatCode>General</c:formatCode>
                <c:ptCount val="35"/>
                <c:pt idx="0">
                  <c:v>35</c:v>
                </c:pt>
                <c:pt idx="1">
                  <c:v>34</c:v>
                </c:pt>
                <c:pt idx="2">
                  <c:v>36</c:v>
                </c:pt>
                <c:pt idx="3">
                  <c:v>43</c:v>
                </c:pt>
                <c:pt idx="4">
                  <c:v>45</c:v>
                </c:pt>
                <c:pt idx="5">
                  <c:v>45</c:v>
                </c:pt>
                <c:pt idx="6">
                  <c:v>45</c:v>
                </c:pt>
                <c:pt idx="7">
                  <c:v>46</c:v>
                </c:pt>
                <c:pt idx="8">
                  <c:v>46</c:v>
                </c:pt>
                <c:pt idx="9">
                  <c:v>46</c:v>
                </c:pt>
                <c:pt idx="10">
                  <c:v>46</c:v>
                </c:pt>
                <c:pt idx="11">
                  <c:v>46</c:v>
                </c:pt>
                <c:pt idx="12">
                  <c:v>46</c:v>
                </c:pt>
                <c:pt idx="13">
                  <c:v>35</c:v>
                </c:pt>
                <c:pt idx="14">
                  <c:v>35</c:v>
                </c:pt>
                <c:pt idx="15">
                  <c:v>35</c:v>
                </c:pt>
                <c:pt idx="16">
                  <c:v>35</c:v>
                </c:pt>
                <c:pt idx="17">
                  <c:v>35</c:v>
                </c:pt>
                <c:pt idx="18">
                  <c:v>34</c:v>
                </c:pt>
                <c:pt idx="19">
                  <c:v>32</c:v>
                </c:pt>
                <c:pt idx="20">
                  <c:v>31</c:v>
                </c:pt>
                <c:pt idx="21">
                  <c:v>31</c:v>
                </c:pt>
                <c:pt idx="22">
                  <c:v>30</c:v>
                </c:pt>
                <c:pt idx="23">
                  <c:v>30</c:v>
                </c:pt>
                <c:pt idx="24">
                  <c:v>30</c:v>
                </c:pt>
                <c:pt idx="25">
                  <c:v>29</c:v>
                </c:pt>
                <c:pt idx="26">
                  <c:v>28</c:v>
                </c:pt>
                <c:pt idx="27">
                  <c:v>28</c:v>
                </c:pt>
                <c:pt idx="28">
                  <c:v>28</c:v>
                </c:pt>
                <c:pt idx="29">
                  <c:v>28</c:v>
                </c:pt>
                <c:pt idx="30">
                  <c:v>28</c:v>
                </c:pt>
                <c:pt idx="31">
                  <c:v>28</c:v>
                </c:pt>
                <c:pt idx="32">
                  <c:v>28</c:v>
                </c:pt>
                <c:pt idx="33">
                  <c:v>28</c:v>
                </c:pt>
                <c:pt idx="34">
                  <c:v>27</c:v>
                </c:pt>
              </c:numCache>
            </c:numRef>
          </c:val>
          <c:smooth val="0"/>
          <c:extLst>
            <c:ext xmlns:c16="http://schemas.microsoft.com/office/drawing/2014/chart" uri="{C3380CC4-5D6E-409C-BE32-E72D297353CC}">
              <c16:uniqueId val="{00000000-5898-472B-8249-44109E861F93}"/>
            </c:ext>
          </c:extLst>
        </c:ser>
        <c:ser>
          <c:idx val="1"/>
          <c:order val="1"/>
          <c:tx>
            <c:strRef>
              <c:f>List1!$A$8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List1!$B$6:$AJ$6</c:f>
              <c:numCache>
                <c:formatCode>General</c:formatCode>
                <c:ptCount val="35"/>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List1!$B$8:$AJ$8</c:f>
              <c:numCache>
                <c:formatCode>General</c:formatCode>
                <c:ptCount val="35"/>
                <c:pt idx="18">
                  <c:v>0</c:v>
                </c:pt>
                <c:pt idx="19">
                  <c:v>0</c:v>
                </c:pt>
                <c:pt idx="20">
                  <c:v>0</c:v>
                </c:pt>
                <c:pt idx="22">
                  <c:v>0</c:v>
                </c:pt>
                <c:pt idx="25">
                  <c:v>0</c:v>
                </c:pt>
                <c:pt idx="26">
                  <c:v>0</c:v>
                </c:pt>
                <c:pt idx="34">
                  <c:v>0</c:v>
                </c:pt>
              </c:numCache>
            </c:numRef>
          </c:val>
          <c:smooth val="0"/>
          <c:extLst>
            <c:ext xmlns:c16="http://schemas.microsoft.com/office/drawing/2014/chart" uri="{C3380CC4-5D6E-409C-BE32-E72D297353CC}">
              <c16:uniqueId val="{00000001-5898-472B-8249-44109E861F93}"/>
            </c:ext>
          </c:extLst>
        </c:ser>
        <c:dLbls>
          <c:showLegendKey val="0"/>
          <c:showVal val="0"/>
          <c:showCatName val="0"/>
          <c:showSerName val="0"/>
          <c:showPercent val="0"/>
          <c:showBubbleSize val="0"/>
        </c:dLbls>
        <c:marker val="1"/>
        <c:smooth val="0"/>
        <c:axId val="462840504"/>
        <c:axId val="462843784"/>
      </c:lineChart>
      <c:catAx>
        <c:axId val="46284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462843784"/>
        <c:crossesAt val="0"/>
        <c:auto val="1"/>
        <c:lblAlgn val="ctr"/>
        <c:lblOffset val="100"/>
        <c:noMultiLvlLbl val="0"/>
      </c:catAx>
      <c:valAx>
        <c:axId val="462843784"/>
        <c:scaling>
          <c:orientation val="minMax"/>
          <c:min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46284050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8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DAFEC-9E17-461F-8B9C-44AE278DB21C}"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cs-CZ"/>
        </a:p>
      </dgm:t>
    </dgm:pt>
    <dgm:pt modelId="{1C8F1B47-3C5F-4139-8991-243FC9260FC1}">
      <dgm:prSet phldrT="[Text]"/>
      <dgm:spPr/>
      <dgm:t>
        <a:bodyPr/>
        <a:lstStyle/>
        <a:p>
          <a:r>
            <a:rPr lang="cs-CZ" dirty="0" err="1"/>
            <a:t>Interest</a:t>
          </a:r>
          <a:r>
            <a:rPr lang="cs-CZ" dirty="0"/>
            <a:t> </a:t>
          </a:r>
          <a:r>
            <a:rPr lang="cs-CZ" dirty="0" err="1"/>
            <a:t>rates</a:t>
          </a:r>
          <a:r>
            <a:rPr lang="cs-CZ" dirty="0"/>
            <a:t>, </a:t>
          </a:r>
          <a:r>
            <a:rPr lang="cs-CZ" dirty="0" err="1"/>
            <a:t>exports</a:t>
          </a:r>
          <a:r>
            <a:rPr lang="cs-CZ" dirty="0"/>
            <a:t>, </a:t>
          </a:r>
          <a:r>
            <a:rPr lang="cs-CZ" dirty="0" err="1"/>
            <a:t>investment</a:t>
          </a:r>
          <a:r>
            <a:rPr lang="cs-CZ" dirty="0"/>
            <a:t>, </a:t>
          </a:r>
          <a:r>
            <a:rPr lang="cs-CZ" dirty="0" err="1"/>
            <a:t>demand</a:t>
          </a:r>
          <a:r>
            <a:rPr lang="cs-CZ" dirty="0"/>
            <a:t>, </a:t>
          </a:r>
          <a:r>
            <a:rPr lang="cs-CZ" dirty="0" err="1"/>
            <a:t>expectation</a:t>
          </a:r>
          <a:r>
            <a:rPr lang="cs-CZ" dirty="0"/>
            <a:t>…, </a:t>
          </a:r>
        </a:p>
      </dgm:t>
    </dgm:pt>
    <dgm:pt modelId="{C1C9FC8E-3E9B-4DD4-9973-D3DA1174847F}" type="parTrans" cxnId="{C8D98DBF-29F5-49C6-8DAC-22EF08413A48}">
      <dgm:prSet/>
      <dgm:spPr/>
      <dgm:t>
        <a:bodyPr/>
        <a:lstStyle/>
        <a:p>
          <a:endParaRPr lang="cs-CZ"/>
        </a:p>
      </dgm:t>
    </dgm:pt>
    <dgm:pt modelId="{56794954-FDC0-4AA5-B32F-105C0D6D87BA}" type="sibTrans" cxnId="{C8D98DBF-29F5-49C6-8DAC-22EF08413A48}">
      <dgm:prSet/>
      <dgm:spPr>
        <a:ln w="76200"/>
      </dgm:spPr>
      <dgm:t>
        <a:bodyPr/>
        <a:lstStyle/>
        <a:p>
          <a:endParaRPr lang="cs-CZ"/>
        </a:p>
      </dgm:t>
    </dgm:pt>
    <dgm:pt modelId="{70B5291D-A11C-49DF-9A54-BCCD70DA8130}">
      <dgm:prSet phldrT="[Text]"/>
      <dgm:spPr/>
      <dgm:t>
        <a:bodyPr/>
        <a:lstStyle/>
        <a:p>
          <a:r>
            <a:rPr lang="cs-CZ" dirty="0"/>
            <a:t>Instruments </a:t>
          </a:r>
          <a:r>
            <a:rPr lang="cs-CZ" dirty="0" err="1"/>
            <a:t>of</a:t>
          </a:r>
          <a:r>
            <a:rPr lang="cs-CZ" dirty="0"/>
            <a:t> </a:t>
          </a:r>
          <a:r>
            <a:rPr lang="cs-CZ" dirty="0" err="1"/>
            <a:t>the</a:t>
          </a:r>
          <a:r>
            <a:rPr lang="cs-CZ" dirty="0"/>
            <a:t> CB</a:t>
          </a:r>
        </a:p>
      </dgm:t>
    </dgm:pt>
    <dgm:pt modelId="{95761373-7A7C-421F-9A97-A834282819D4}" type="parTrans" cxnId="{1344AB1C-E259-410A-B9B5-BDBFC0AEDBF4}">
      <dgm:prSet/>
      <dgm:spPr/>
      <dgm:t>
        <a:bodyPr/>
        <a:lstStyle/>
        <a:p>
          <a:endParaRPr lang="cs-CZ"/>
        </a:p>
      </dgm:t>
    </dgm:pt>
    <dgm:pt modelId="{CF1BE65F-2895-4143-BE63-C3ACF2601CD1}" type="sibTrans" cxnId="{1344AB1C-E259-410A-B9B5-BDBFC0AEDBF4}">
      <dgm:prSet/>
      <dgm:spPr/>
      <dgm:t>
        <a:bodyPr/>
        <a:lstStyle/>
        <a:p>
          <a:endParaRPr lang="cs-CZ"/>
        </a:p>
      </dgm:t>
    </dgm:pt>
    <dgm:pt modelId="{ED82DD40-7132-4D1D-8892-B44ADCB2D2FA}">
      <dgm:prSet phldrT="[Text]"/>
      <dgm:spPr/>
      <dgm:t>
        <a:bodyPr/>
        <a:lstStyle/>
        <a:p>
          <a:r>
            <a:rPr lang="cs-CZ" dirty="0" err="1"/>
            <a:t>Inflation</a:t>
          </a:r>
          <a:endParaRPr lang="cs-CZ" dirty="0"/>
        </a:p>
      </dgm:t>
    </dgm:pt>
    <dgm:pt modelId="{040919A2-F62E-4605-BB3A-7031870F118E}" type="parTrans" cxnId="{2F4ACE0A-5AED-4557-A1D2-D7DFC8DD71C9}">
      <dgm:prSet/>
      <dgm:spPr/>
      <dgm:t>
        <a:bodyPr/>
        <a:lstStyle/>
        <a:p>
          <a:endParaRPr lang="cs-CZ"/>
        </a:p>
      </dgm:t>
    </dgm:pt>
    <dgm:pt modelId="{F0D811DE-3ED6-4199-8757-83415C6FEEF5}" type="sibTrans" cxnId="{2F4ACE0A-5AED-4557-A1D2-D7DFC8DD71C9}">
      <dgm:prSet/>
      <dgm:spPr/>
      <dgm:t>
        <a:bodyPr/>
        <a:lstStyle/>
        <a:p>
          <a:endParaRPr lang="cs-CZ"/>
        </a:p>
      </dgm:t>
    </dgm:pt>
    <dgm:pt modelId="{309CC4FA-F55E-4FB1-A521-4A9A40EABB6A}">
      <dgm:prSet/>
      <dgm:spPr/>
      <dgm:t>
        <a:bodyPr/>
        <a:lstStyle/>
        <a:p>
          <a:endParaRPr lang="en-GB"/>
        </a:p>
      </dgm:t>
    </dgm:pt>
    <dgm:pt modelId="{26D31687-348A-4A86-BF00-BDC31FDCA8E7}" type="parTrans" cxnId="{35753BE2-45E3-4E8C-996D-DF57AA2E009A}">
      <dgm:prSet/>
      <dgm:spPr/>
      <dgm:t>
        <a:bodyPr/>
        <a:lstStyle/>
        <a:p>
          <a:endParaRPr lang="cs-CZ"/>
        </a:p>
      </dgm:t>
    </dgm:pt>
    <dgm:pt modelId="{BB22B7D1-0D06-4037-A9A9-CBDE73C812DD}" type="sibTrans" cxnId="{35753BE2-45E3-4E8C-996D-DF57AA2E009A}">
      <dgm:prSet/>
      <dgm:spPr/>
      <dgm:t>
        <a:bodyPr/>
        <a:lstStyle/>
        <a:p>
          <a:endParaRPr lang="cs-CZ"/>
        </a:p>
      </dgm:t>
    </dgm:pt>
    <dgm:pt modelId="{A39C8888-377F-4FB9-AE80-5DCFD07F05A1}" type="pres">
      <dgm:prSet presAssocID="{1B4DAFEC-9E17-461F-8B9C-44AE278DB21C}" presName="composite" presStyleCnt="0">
        <dgm:presLayoutVars>
          <dgm:chMax val="3"/>
          <dgm:animLvl val="lvl"/>
          <dgm:resizeHandles val="exact"/>
        </dgm:presLayoutVars>
      </dgm:prSet>
      <dgm:spPr/>
    </dgm:pt>
    <dgm:pt modelId="{A06DD03D-8BCE-42DA-9767-ED1D840670E0}" type="pres">
      <dgm:prSet presAssocID="{1C8F1B47-3C5F-4139-8991-243FC9260FC1}" presName="gear1" presStyleLbl="node1" presStyleIdx="0" presStyleCnt="3" custLinFactNeighborX="-95047" custLinFactNeighborY="-37278">
        <dgm:presLayoutVars>
          <dgm:chMax val="1"/>
          <dgm:bulletEnabled val="1"/>
        </dgm:presLayoutVars>
      </dgm:prSet>
      <dgm:spPr/>
    </dgm:pt>
    <dgm:pt modelId="{69D6496C-36E0-4DCE-9260-D2C139D03152}" type="pres">
      <dgm:prSet presAssocID="{1C8F1B47-3C5F-4139-8991-243FC9260FC1}" presName="gear1srcNode" presStyleLbl="node1" presStyleIdx="0" presStyleCnt="3"/>
      <dgm:spPr/>
    </dgm:pt>
    <dgm:pt modelId="{F6B11F78-121D-467E-89D5-8393CDCEEEB0}" type="pres">
      <dgm:prSet presAssocID="{1C8F1B47-3C5F-4139-8991-243FC9260FC1}" presName="gear1dstNode" presStyleLbl="node1" presStyleIdx="0" presStyleCnt="3"/>
      <dgm:spPr/>
    </dgm:pt>
    <dgm:pt modelId="{BD5AC6C3-CF29-4D3F-BBD2-E1331EE397D3}" type="pres">
      <dgm:prSet presAssocID="{70B5291D-A11C-49DF-9A54-BCCD70DA8130}" presName="gear2" presStyleLbl="node1" presStyleIdx="1" presStyleCnt="3" custLinFactNeighborX="52725" custLinFactNeighborY="68747">
        <dgm:presLayoutVars>
          <dgm:chMax val="1"/>
          <dgm:bulletEnabled val="1"/>
        </dgm:presLayoutVars>
      </dgm:prSet>
      <dgm:spPr/>
    </dgm:pt>
    <dgm:pt modelId="{EEA55064-FF64-4546-B210-7C04B5A768D0}" type="pres">
      <dgm:prSet presAssocID="{70B5291D-A11C-49DF-9A54-BCCD70DA8130}" presName="gear2srcNode" presStyleLbl="node1" presStyleIdx="1" presStyleCnt="3"/>
      <dgm:spPr/>
    </dgm:pt>
    <dgm:pt modelId="{AD878146-E9EF-4073-9BF7-DBE5D0134801}" type="pres">
      <dgm:prSet presAssocID="{70B5291D-A11C-49DF-9A54-BCCD70DA8130}" presName="gear2dstNode" presStyleLbl="node1" presStyleIdx="1" presStyleCnt="3"/>
      <dgm:spPr/>
    </dgm:pt>
    <dgm:pt modelId="{DE5BDB61-CEFB-486B-8518-4AC12BD3BC50}" type="pres">
      <dgm:prSet presAssocID="{ED82DD40-7132-4D1D-8892-B44ADCB2D2FA}" presName="gear3" presStyleLbl="node1" presStyleIdx="2" presStyleCnt="3" custLinFactNeighborX="-192" custLinFactNeighborY="1316"/>
      <dgm:spPr/>
    </dgm:pt>
    <dgm:pt modelId="{29955B31-A14A-45B4-AFE7-472EDAAB3878}" type="pres">
      <dgm:prSet presAssocID="{ED82DD40-7132-4D1D-8892-B44ADCB2D2FA}" presName="gear3tx" presStyleLbl="node1" presStyleIdx="2" presStyleCnt="3">
        <dgm:presLayoutVars>
          <dgm:chMax val="1"/>
          <dgm:bulletEnabled val="1"/>
        </dgm:presLayoutVars>
      </dgm:prSet>
      <dgm:spPr/>
    </dgm:pt>
    <dgm:pt modelId="{3446F892-1892-4F2F-A4ED-CE1646855B14}" type="pres">
      <dgm:prSet presAssocID="{ED82DD40-7132-4D1D-8892-B44ADCB2D2FA}" presName="gear3srcNode" presStyleLbl="node1" presStyleIdx="2" presStyleCnt="3"/>
      <dgm:spPr/>
    </dgm:pt>
    <dgm:pt modelId="{EEB1292E-0B6B-41DD-A070-DBB1E65261D9}" type="pres">
      <dgm:prSet presAssocID="{ED82DD40-7132-4D1D-8892-B44ADCB2D2FA}" presName="gear3dstNode" presStyleLbl="node1" presStyleIdx="2" presStyleCnt="3"/>
      <dgm:spPr/>
    </dgm:pt>
    <dgm:pt modelId="{291B6FA0-B007-42FA-A2DF-EDEEA397D02E}" type="pres">
      <dgm:prSet presAssocID="{56794954-FDC0-4AA5-B32F-105C0D6D87BA}" presName="connector1" presStyleLbl="sibTrans2D1" presStyleIdx="0" presStyleCnt="3" custAng="183198" custScaleX="95243" custScaleY="68457" custLinFactNeighborX="-21527" custLinFactNeighborY="5606"/>
      <dgm:spPr/>
    </dgm:pt>
    <dgm:pt modelId="{297D01DC-579E-4309-853A-F59A722E3EE4}" type="pres">
      <dgm:prSet presAssocID="{CF1BE65F-2895-4143-BE63-C3ACF2601CD1}" presName="connector2" presStyleLbl="sibTrans2D1" presStyleIdx="1" presStyleCnt="3" custLinFactNeighborX="-44454" custLinFactNeighborY="-9746"/>
      <dgm:spPr/>
    </dgm:pt>
    <dgm:pt modelId="{97589AEA-8A39-4C28-A5C7-A5C3F90C5FF3}" type="pres">
      <dgm:prSet presAssocID="{F0D811DE-3ED6-4199-8757-83415C6FEEF5}" presName="connector3" presStyleLbl="sibTrans2D1" presStyleIdx="2" presStyleCnt="3"/>
      <dgm:spPr/>
    </dgm:pt>
  </dgm:ptLst>
  <dgm:cxnLst>
    <dgm:cxn modelId="{0E07F103-10D9-457B-8E63-D53B45E4D597}" type="presOf" srcId="{1B4DAFEC-9E17-461F-8B9C-44AE278DB21C}" destId="{A39C8888-377F-4FB9-AE80-5DCFD07F05A1}" srcOrd="0" destOrd="0" presId="urn:microsoft.com/office/officeart/2005/8/layout/gear1"/>
    <dgm:cxn modelId="{CC5E1F08-F614-4D4A-8A16-91624D2A39C8}" type="presOf" srcId="{70B5291D-A11C-49DF-9A54-BCCD70DA8130}" destId="{BD5AC6C3-CF29-4D3F-BBD2-E1331EE397D3}" srcOrd="0" destOrd="0" presId="urn:microsoft.com/office/officeart/2005/8/layout/gear1"/>
    <dgm:cxn modelId="{2F4ACE0A-5AED-4557-A1D2-D7DFC8DD71C9}" srcId="{1B4DAFEC-9E17-461F-8B9C-44AE278DB21C}" destId="{ED82DD40-7132-4D1D-8892-B44ADCB2D2FA}" srcOrd="2" destOrd="0" parTransId="{040919A2-F62E-4605-BB3A-7031870F118E}" sibTransId="{F0D811DE-3ED6-4199-8757-83415C6FEEF5}"/>
    <dgm:cxn modelId="{1E1A0010-29A1-41DC-B5F8-74C9FB30764F}" type="presOf" srcId="{1C8F1B47-3C5F-4139-8991-243FC9260FC1}" destId="{F6B11F78-121D-467E-89D5-8393CDCEEEB0}" srcOrd="2" destOrd="0" presId="urn:microsoft.com/office/officeart/2005/8/layout/gear1"/>
    <dgm:cxn modelId="{D37AE31A-E619-420D-A6F3-1065B93A62D1}" type="presOf" srcId="{CF1BE65F-2895-4143-BE63-C3ACF2601CD1}" destId="{297D01DC-579E-4309-853A-F59A722E3EE4}" srcOrd="0" destOrd="0" presId="urn:microsoft.com/office/officeart/2005/8/layout/gear1"/>
    <dgm:cxn modelId="{1344AB1C-E259-410A-B9B5-BDBFC0AEDBF4}" srcId="{1B4DAFEC-9E17-461F-8B9C-44AE278DB21C}" destId="{70B5291D-A11C-49DF-9A54-BCCD70DA8130}" srcOrd="1" destOrd="0" parTransId="{95761373-7A7C-421F-9A97-A834282819D4}" sibTransId="{CF1BE65F-2895-4143-BE63-C3ACF2601CD1}"/>
    <dgm:cxn modelId="{F3BCD02C-DCE4-43A7-BA52-BAE62944225F}" type="presOf" srcId="{1C8F1B47-3C5F-4139-8991-243FC9260FC1}" destId="{69D6496C-36E0-4DCE-9260-D2C139D03152}" srcOrd="1" destOrd="0" presId="urn:microsoft.com/office/officeart/2005/8/layout/gear1"/>
    <dgm:cxn modelId="{F3D41340-D05B-49E6-BD1C-23E5583D3A3E}" type="presOf" srcId="{70B5291D-A11C-49DF-9A54-BCCD70DA8130}" destId="{AD878146-E9EF-4073-9BF7-DBE5D0134801}" srcOrd="2" destOrd="0" presId="urn:microsoft.com/office/officeart/2005/8/layout/gear1"/>
    <dgm:cxn modelId="{F36C4171-258C-4BE1-939B-B2A345486943}" type="presOf" srcId="{56794954-FDC0-4AA5-B32F-105C0D6D87BA}" destId="{291B6FA0-B007-42FA-A2DF-EDEEA397D02E}" srcOrd="0" destOrd="0" presId="urn:microsoft.com/office/officeart/2005/8/layout/gear1"/>
    <dgm:cxn modelId="{8901F175-A948-4D22-AFFA-238DE754E7A5}" type="presOf" srcId="{70B5291D-A11C-49DF-9A54-BCCD70DA8130}" destId="{EEA55064-FF64-4546-B210-7C04B5A768D0}" srcOrd="1" destOrd="0" presId="urn:microsoft.com/office/officeart/2005/8/layout/gear1"/>
    <dgm:cxn modelId="{49E8B95A-A15F-46D5-B729-2CC61282176B}" type="presOf" srcId="{ED82DD40-7132-4D1D-8892-B44ADCB2D2FA}" destId="{3446F892-1892-4F2F-A4ED-CE1646855B14}" srcOrd="2" destOrd="0" presId="urn:microsoft.com/office/officeart/2005/8/layout/gear1"/>
    <dgm:cxn modelId="{C350D1B2-2C0A-4AAB-AA56-4726101D523E}" type="presOf" srcId="{1C8F1B47-3C5F-4139-8991-243FC9260FC1}" destId="{A06DD03D-8BCE-42DA-9767-ED1D840670E0}" srcOrd="0" destOrd="0" presId="urn:microsoft.com/office/officeart/2005/8/layout/gear1"/>
    <dgm:cxn modelId="{C8D98DBF-29F5-49C6-8DAC-22EF08413A48}" srcId="{1B4DAFEC-9E17-461F-8B9C-44AE278DB21C}" destId="{1C8F1B47-3C5F-4139-8991-243FC9260FC1}" srcOrd="0" destOrd="0" parTransId="{C1C9FC8E-3E9B-4DD4-9973-D3DA1174847F}" sibTransId="{56794954-FDC0-4AA5-B32F-105C0D6D87BA}"/>
    <dgm:cxn modelId="{8A0A2DD0-C42D-4D65-A8B2-BE5BA2A942C0}" type="presOf" srcId="{ED82DD40-7132-4D1D-8892-B44ADCB2D2FA}" destId="{EEB1292E-0B6B-41DD-A070-DBB1E65261D9}" srcOrd="3" destOrd="0" presId="urn:microsoft.com/office/officeart/2005/8/layout/gear1"/>
    <dgm:cxn modelId="{3C66ACD4-7FC1-449A-A58B-344246E81C57}" type="presOf" srcId="{F0D811DE-3ED6-4199-8757-83415C6FEEF5}" destId="{97589AEA-8A39-4C28-A5C7-A5C3F90C5FF3}" srcOrd="0" destOrd="0" presId="urn:microsoft.com/office/officeart/2005/8/layout/gear1"/>
    <dgm:cxn modelId="{35753BE2-45E3-4E8C-996D-DF57AA2E009A}" srcId="{1B4DAFEC-9E17-461F-8B9C-44AE278DB21C}" destId="{309CC4FA-F55E-4FB1-A521-4A9A40EABB6A}" srcOrd="3" destOrd="0" parTransId="{26D31687-348A-4A86-BF00-BDC31FDCA8E7}" sibTransId="{BB22B7D1-0D06-4037-A9A9-CBDE73C812DD}"/>
    <dgm:cxn modelId="{9C64ADF3-36FC-42C3-8755-0A4D5BA0539C}" type="presOf" srcId="{ED82DD40-7132-4D1D-8892-B44ADCB2D2FA}" destId="{29955B31-A14A-45B4-AFE7-472EDAAB3878}" srcOrd="1" destOrd="0" presId="urn:microsoft.com/office/officeart/2005/8/layout/gear1"/>
    <dgm:cxn modelId="{41723CF7-DB7D-4630-8997-20B7710E8BC0}" type="presOf" srcId="{ED82DD40-7132-4D1D-8892-B44ADCB2D2FA}" destId="{DE5BDB61-CEFB-486B-8518-4AC12BD3BC50}" srcOrd="0" destOrd="0" presId="urn:microsoft.com/office/officeart/2005/8/layout/gear1"/>
    <dgm:cxn modelId="{136299DD-9274-4E14-9BC0-276818676476}" type="presParOf" srcId="{A39C8888-377F-4FB9-AE80-5DCFD07F05A1}" destId="{A06DD03D-8BCE-42DA-9767-ED1D840670E0}" srcOrd="0" destOrd="0" presId="urn:microsoft.com/office/officeart/2005/8/layout/gear1"/>
    <dgm:cxn modelId="{63380C60-0DE6-4AE7-BDC9-F29D431DA4A9}" type="presParOf" srcId="{A39C8888-377F-4FB9-AE80-5DCFD07F05A1}" destId="{69D6496C-36E0-4DCE-9260-D2C139D03152}" srcOrd="1" destOrd="0" presId="urn:microsoft.com/office/officeart/2005/8/layout/gear1"/>
    <dgm:cxn modelId="{7811B39F-0128-457E-AA54-1A67C0D60578}" type="presParOf" srcId="{A39C8888-377F-4FB9-AE80-5DCFD07F05A1}" destId="{F6B11F78-121D-467E-89D5-8393CDCEEEB0}" srcOrd="2" destOrd="0" presId="urn:microsoft.com/office/officeart/2005/8/layout/gear1"/>
    <dgm:cxn modelId="{7549A350-3C21-4D53-ABCD-87770BF09CC0}" type="presParOf" srcId="{A39C8888-377F-4FB9-AE80-5DCFD07F05A1}" destId="{BD5AC6C3-CF29-4D3F-BBD2-E1331EE397D3}" srcOrd="3" destOrd="0" presId="urn:microsoft.com/office/officeart/2005/8/layout/gear1"/>
    <dgm:cxn modelId="{AA14AF94-335F-48E4-B3A2-ADC4B59C8C93}" type="presParOf" srcId="{A39C8888-377F-4FB9-AE80-5DCFD07F05A1}" destId="{EEA55064-FF64-4546-B210-7C04B5A768D0}" srcOrd="4" destOrd="0" presId="urn:microsoft.com/office/officeart/2005/8/layout/gear1"/>
    <dgm:cxn modelId="{E2060A25-7931-4BA8-9E26-9AB0FDF4206A}" type="presParOf" srcId="{A39C8888-377F-4FB9-AE80-5DCFD07F05A1}" destId="{AD878146-E9EF-4073-9BF7-DBE5D0134801}" srcOrd="5" destOrd="0" presId="urn:microsoft.com/office/officeart/2005/8/layout/gear1"/>
    <dgm:cxn modelId="{B7C6C2EB-396B-4AD8-A162-D6901FCD37F4}" type="presParOf" srcId="{A39C8888-377F-4FB9-AE80-5DCFD07F05A1}" destId="{DE5BDB61-CEFB-486B-8518-4AC12BD3BC50}" srcOrd="6" destOrd="0" presId="urn:microsoft.com/office/officeart/2005/8/layout/gear1"/>
    <dgm:cxn modelId="{53F77245-CD0F-4114-8E7F-683022B88F60}" type="presParOf" srcId="{A39C8888-377F-4FB9-AE80-5DCFD07F05A1}" destId="{29955B31-A14A-45B4-AFE7-472EDAAB3878}" srcOrd="7" destOrd="0" presId="urn:microsoft.com/office/officeart/2005/8/layout/gear1"/>
    <dgm:cxn modelId="{735EDF28-4892-43F7-B562-BD2E57B34710}" type="presParOf" srcId="{A39C8888-377F-4FB9-AE80-5DCFD07F05A1}" destId="{3446F892-1892-4F2F-A4ED-CE1646855B14}" srcOrd="8" destOrd="0" presId="urn:microsoft.com/office/officeart/2005/8/layout/gear1"/>
    <dgm:cxn modelId="{C2486927-AFC3-4867-8809-70BFBD32B982}" type="presParOf" srcId="{A39C8888-377F-4FB9-AE80-5DCFD07F05A1}" destId="{EEB1292E-0B6B-41DD-A070-DBB1E65261D9}" srcOrd="9" destOrd="0" presId="urn:microsoft.com/office/officeart/2005/8/layout/gear1"/>
    <dgm:cxn modelId="{E1C864DF-2D81-4408-BFE9-AA779105E4F6}" type="presParOf" srcId="{A39C8888-377F-4FB9-AE80-5DCFD07F05A1}" destId="{291B6FA0-B007-42FA-A2DF-EDEEA397D02E}" srcOrd="10" destOrd="0" presId="urn:microsoft.com/office/officeart/2005/8/layout/gear1"/>
    <dgm:cxn modelId="{1A7E510C-5EE6-402A-B692-67A9A99C9E59}" type="presParOf" srcId="{A39C8888-377F-4FB9-AE80-5DCFD07F05A1}" destId="{297D01DC-579E-4309-853A-F59A722E3EE4}" srcOrd="11" destOrd="0" presId="urn:microsoft.com/office/officeart/2005/8/layout/gear1"/>
    <dgm:cxn modelId="{53B14385-954B-4D60-AC74-15D09DD51281}" type="presParOf" srcId="{A39C8888-377F-4FB9-AE80-5DCFD07F05A1}" destId="{97589AEA-8A39-4C28-A5C7-A5C3F90C5FF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DD03D-8BCE-42DA-9767-ED1D840670E0}">
      <dsp:nvSpPr>
        <dsp:cNvPr id="0" name=""/>
        <dsp:cNvSpPr/>
      </dsp:nvSpPr>
      <dsp:spPr>
        <a:xfrm>
          <a:off x="1522516" y="1108729"/>
          <a:ext cx="2489279" cy="248927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kern="1200" dirty="0" err="1"/>
            <a:t>Interest</a:t>
          </a:r>
          <a:r>
            <a:rPr lang="cs-CZ" sz="1300" kern="1200" dirty="0"/>
            <a:t> </a:t>
          </a:r>
          <a:r>
            <a:rPr lang="cs-CZ" sz="1300" kern="1200" dirty="0" err="1"/>
            <a:t>rates</a:t>
          </a:r>
          <a:r>
            <a:rPr lang="cs-CZ" sz="1300" kern="1200" dirty="0"/>
            <a:t>, </a:t>
          </a:r>
          <a:r>
            <a:rPr lang="cs-CZ" sz="1300" kern="1200" dirty="0" err="1"/>
            <a:t>exports</a:t>
          </a:r>
          <a:r>
            <a:rPr lang="cs-CZ" sz="1300" kern="1200" dirty="0"/>
            <a:t>, </a:t>
          </a:r>
          <a:r>
            <a:rPr lang="cs-CZ" sz="1300" kern="1200" dirty="0" err="1"/>
            <a:t>investment</a:t>
          </a:r>
          <a:r>
            <a:rPr lang="cs-CZ" sz="1300" kern="1200" dirty="0"/>
            <a:t>, </a:t>
          </a:r>
          <a:r>
            <a:rPr lang="cs-CZ" sz="1300" kern="1200" dirty="0" err="1"/>
            <a:t>demand</a:t>
          </a:r>
          <a:r>
            <a:rPr lang="cs-CZ" sz="1300" kern="1200" dirty="0"/>
            <a:t>, </a:t>
          </a:r>
          <a:r>
            <a:rPr lang="cs-CZ" sz="1300" kern="1200" dirty="0" err="1"/>
            <a:t>expectation</a:t>
          </a:r>
          <a:r>
            <a:rPr lang="cs-CZ" sz="1300" kern="1200" dirty="0"/>
            <a:t>…, </a:t>
          </a:r>
        </a:p>
      </dsp:txBody>
      <dsp:txXfrm>
        <a:off x="2022972" y="1691831"/>
        <a:ext cx="1488367" cy="1279541"/>
      </dsp:txXfrm>
    </dsp:sp>
    <dsp:sp modelId="{BD5AC6C3-CF29-4D3F-BBD2-E1331EE397D3}">
      <dsp:nvSpPr>
        <dsp:cNvPr id="0" name=""/>
        <dsp:cNvSpPr/>
      </dsp:nvSpPr>
      <dsp:spPr>
        <a:xfrm>
          <a:off x="3394719" y="2692893"/>
          <a:ext cx="1810385" cy="181038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kern="1200" dirty="0"/>
            <a:t>Instruments </a:t>
          </a:r>
          <a:r>
            <a:rPr lang="cs-CZ" sz="1300" kern="1200" dirty="0" err="1"/>
            <a:t>of</a:t>
          </a:r>
          <a:r>
            <a:rPr lang="cs-CZ" sz="1300" kern="1200" dirty="0"/>
            <a:t> </a:t>
          </a:r>
          <a:r>
            <a:rPr lang="cs-CZ" sz="1300" kern="1200" dirty="0" err="1"/>
            <a:t>the</a:t>
          </a:r>
          <a:r>
            <a:rPr lang="cs-CZ" sz="1300" kern="1200" dirty="0"/>
            <a:t> CB</a:t>
          </a:r>
        </a:p>
      </dsp:txBody>
      <dsp:txXfrm>
        <a:off x="3850489" y="3151418"/>
        <a:ext cx="898845" cy="893335"/>
      </dsp:txXfrm>
    </dsp:sp>
    <dsp:sp modelId="{DE5BDB61-CEFB-486B-8518-4AC12BD3BC50}">
      <dsp:nvSpPr>
        <dsp:cNvPr id="0" name=""/>
        <dsp:cNvSpPr/>
      </dsp:nvSpPr>
      <dsp:spPr>
        <a:xfrm rot="20700000">
          <a:off x="3450023" y="227916"/>
          <a:ext cx="1773807" cy="177380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kern="1200" dirty="0" err="1"/>
            <a:t>Inflation</a:t>
          </a:r>
          <a:endParaRPr lang="cs-CZ" sz="1300" kern="1200" dirty="0"/>
        </a:p>
      </dsp:txBody>
      <dsp:txXfrm rot="-20700000">
        <a:off x="3839071" y="616964"/>
        <a:ext cx="995711" cy="995711"/>
      </dsp:txXfrm>
    </dsp:sp>
    <dsp:sp modelId="{291B6FA0-B007-42FA-A2DF-EDEEA397D02E}">
      <dsp:nvSpPr>
        <dsp:cNvPr id="0" name=""/>
        <dsp:cNvSpPr/>
      </dsp:nvSpPr>
      <dsp:spPr>
        <a:xfrm rot="183198">
          <a:off x="3090622" y="2340121"/>
          <a:ext cx="3034706" cy="2181230"/>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w="76200">
          <a:noFill/>
        </a:ln>
        <a:effectLst/>
      </dsp:spPr>
      <dsp:style>
        <a:lnRef idx="0">
          <a:scrgbClr r="0" g="0" b="0"/>
        </a:lnRef>
        <a:fillRef idx="1">
          <a:scrgbClr r="0" g="0" b="0"/>
        </a:fillRef>
        <a:effectRef idx="0">
          <a:scrgbClr r="0" g="0" b="0"/>
        </a:effectRef>
        <a:fontRef idx="minor">
          <a:schemeClr val="lt1"/>
        </a:fontRef>
      </dsp:style>
    </dsp:sp>
    <dsp:sp modelId="{297D01DC-579E-4309-853A-F59A722E3EE4}">
      <dsp:nvSpPr>
        <dsp:cNvPr id="0" name=""/>
        <dsp:cNvSpPr/>
      </dsp:nvSpPr>
      <dsp:spPr>
        <a:xfrm>
          <a:off x="1090454" y="820692"/>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89AEA-8A39-4C28-A5C7-A5C3F90C5FF3}">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B76D4-CEE1-51D2-5595-BECB1D3D0B7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F411D4C3-7929-6CC4-5980-73DD6A766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21211DBB-B494-8B8F-7073-1E49D784D7FD}"/>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5" name="Zástupný symbol pro zápatí 4">
            <a:extLst>
              <a:ext uri="{FF2B5EF4-FFF2-40B4-BE49-F238E27FC236}">
                <a16:creationId xmlns:a16="http://schemas.microsoft.com/office/drawing/2014/main" id="{DC134729-BECC-69AD-718A-EA48E16300BB}"/>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067526C8-1BB3-02DB-2FC0-F3796614FFB2}"/>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281550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B01FC-5299-EBDC-BE57-96D42B921205}"/>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B04701A2-AADC-B200-E93E-29374E17E6A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253E43C4-00A4-9E89-0363-3CEB649E1AED}"/>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5" name="Zástupný symbol pro zápatí 4">
            <a:extLst>
              <a:ext uri="{FF2B5EF4-FFF2-40B4-BE49-F238E27FC236}">
                <a16:creationId xmlns:a16="http://schemas.microsoft.com/office/drawing/2014/main" id="{C4B53BE8-6A5A-DADD-6D06-4D3F5FF8D644}"/>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07F52A0E-D5C6-315B-922A-7C33FAA0261E}"/>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290864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27B824F-45C9-5D8B-78F1-996F80F0597C}"/>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E51403C7-FF19-D131-E5B9-A621C058C91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5D62DE37-E34A-3724-3060-C65BB4B1F5B8}"/>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5" name="Zástupný symbol pro zápatí 4">
            <a:extLst>
              <a:ext uri="{FF2B5EF4-FFF2-40B4-BE49-F238E27FC236}">
                <a16:creationId xmlns:a16="http://schemas.microsoft.com/office/drawing/2014/main" id="{70E263AB-55CF-4F05-DBC9-3022D16993B6}"/>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2A290400-803E-D171-A748-84079FD34536}"/>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128554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77780-443B-7724-8FCE-3A7A878B25F6}"/>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D85D9CF0-9DD3-0EB5-D337-17F2C59F6AA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75B0A630-8CD8-B752-F9AA-E685D36D977F}"/>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5" name="Zástupný symbol pro zápatí 4">
            <a:extLst>
              <a:ext uri="{FF2B5EF4-FFF2-40B4-BE49-F238E27FC236}">
                <a16:creationId xmlns:a16="http://schemas.microsoft.com/office/drawing/2014/main" id="{E9E2C3DE-F0A7-5DA4-F954-75305036A5D3}"/>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B176F247-EAE6-F672-7474-6F53A9AA243A}"/>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11129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C1962-67E7-59C5-58A5-BA642C8A005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text 2">
            <a:extLst>
              <a:ext uri="{FF2B5EF4-FFF2-40B4-BE49-F238E27FC236}">
                <a16:creationId xmlns:a16="http://schemas.microsoft.com/office/drawing/2014/main" id="{E27B3ACD-2A89-8661-2292-6112DE9AB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4F977AA-5EB9-31BE-11AD-59A9ABF18E95}"/>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5" name="Zástupný symbol pro zápatí 4">
            <a:extLst>
              <a:ext uri="{FF2B5EF4-FFF2-40B4-BE49-F238E27FC236}">
                <a16:creationId xmlns:a16="http://schemas.microsoft.com/office/drawing/2014/main" id="{C10CD757-C3E0-A44A-5BE9-C182C0F99F9C}"/>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4DB40C9B-3849-512C-E6CC-68D733DC4F68}"/>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89037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4FDA98-B03C-0F94-2CC2-1E1DEC0FC4F7}"/>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DC81EEDB-D6D5-40CC-E5B6-EE1633953C4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a:extLst>
              <a:ext uri="{FF2B5EF4-FFF2-40B4-BE49-F238E27FC236}">
                <a16:creationId xmlns:a16="http://schemas.microsoft.com/office/drawing/2014/main" id="{95947980-F199-AFA5-D557-FF1495B4747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E83F0474-296E-CCFB-6084-1D9EAF8DAED7}"/>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6" name="Zástupný symbol pro zápatí 5">
            <a:extLst>
              <a:ext uri="{FF2B5EF4-FFF2-40B4-BE49-F238E27FC236}">
                <a16:creationId xmlns:a16="http://schemas.microsoft.com/office/drawing/2014/main" id="{64E3AFEC-5EFE-789A-A7A7-4EA10FDC5580}"/>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28060FC2-C493-DD38-1285-D86864401123}"/>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287480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D7C57E-2A95-5AD6-6338-A447C30829AB}"/>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text 2">
            <a:extLst>
              <a:ext uri="{FF2B5EF4-FFF2-40B4-BE49-F238E27FC236}">
                <a16:creationId xmlns:a16="http://schemas.microsoft.com/office/drawing/2014/main" id="{88E0DB60-DA17-903C-EF7D-2E3EFA1AA5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D389106-3141-2807-40E7-A76DA7B03A9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text 4">
            <a:extLst>
              <a:ext uri="{FF2B5EF4-FFF2-40B4-BE49-F238E27FC236}">
                <a16:creationId xmlns:a16="http://schemas.microsoft.com/office/drawing/2014/main" id="{92DFC09A-140A-49A8-2414-C7F502432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7FF8843-4791-62CF-F856-D2C1754324D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35F849C6-4709-3217-AEE4-E13F1FF2FF78}"/>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8" name="Zástupný symbol pro zápatí 7">
            <a:extLst>
              <a:ext uri="{FF2B5EF4-FFF2-40B4-BE49-F238E27FC236}">
                <a16:creationId xmlns:a16="http://schemas.microsoft.com/office/drawing/2014/main" id="{452E48AA-551E-C8FA-D3FE-36FAB6254C65}"/>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7AD19490-4C82-1358-66C2-A0589E0C2303}"/>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377458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BB454-359C-E3F6-A1A3-FC9F4749C838}"/>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F67B5F2E-D7B8-C67A-00CE-BCA1C158EE1C}"/>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4" name="Zástupný symbol pro zápatí 3">
            <a:extLst>
              <a:ext uri="{FF2B5EF4-FFF2-40B4-BE49-F238E27FC236}">
                <a16:creationId xmlns:a16="http://schemas.microsoft.com/office/drawing/2014/main" id="{9E7CBCEF-9976-C08C-CEB7-DB526DC7BFFF}"/>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FD75FEF1-B968-564B-DE72-0CDB5E3EC942}"/>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225936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0700514-38E0-5334-8102-2EB3789EA3D7}"/>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3" name="Zástupný symbol pro zápatí 2">
            <a:extLst>
              <a:ext uri="{FF2B5EF4-FFF2-40B4-BE49-F238E27FC236}">
                <a16:creationId xmlns:a16="http://schemas.microsoft.com/office/drawing/2014/main" id="{5F9BB060-6543-5191-6003-580C57129E57}"/>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29338590-B20A-CB65-0D1E-CA5863F2966E}"/>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152105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84BEC0-99A7-C85D-3AD9-9DBE6F28171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obsah 2">
            <a:extLst>
              <a:ext uri="{FF2B5EF4-FFF2-40B4-BE49-F238E27FC236}">
                <a16:creationId xmlns:a16="http://schemas.microsoft.com/office/drawing/2014/main" id="{899760EA-5B2F-37F9-877B-3D4DD72B6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text 3">
            <a:extLst>
              <a:ext uri="{FF2B5EF4-FFF2-40B4-BE49-F238E27FC236}">
                <a16:creationId xmlns:a16="http://schemas.microsoft.com/office/drawing/2014/main" id="{534A6AD0-5191-829D-DF7F-7DACC8FA2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546AAFD-A528-C4AD-5778-8D8DB339E4CD}"/>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6" name="Zástupný symbol pro zápatí 5">
            <a:extLst>
              <a:ext uri="{FF2B5EF4-FFF2-40B4-BE49-F238E27FC236}">
                <a16:creationId xmlns:a16="http://schemas.microsoft.com/office/drawing/2014/main" id="{573D5240-BDC1-3B18-3168-1DB228DA74A4}"/>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09646F9B-F133-491D-A899-F5275DCEDA47}"/>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209814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B2A38C-B345-BFB2-91CA-104D6EFC36B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4EC08ABF-76D2-6FEF-7359-1EC0146D9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9A624F41-0E77-EB62-6AE3-27AE03E45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64D733C-33C7-0346-F340-27CD7018A6A4}"/>
              </a:ext>
            </a:extLst>
          </p:cNvPr>
          <p:cNvSpPr>
            <a:spLocks noGrp="1"/>
          </p:cNvSpPr>
          <p:nvPr>
            <p:ph type="dt" sz="half" idx="10"/>
          </p:nvPr>
        </p:nvSpPr>
        <p:spPr/>
        <p:txBody>
          <a:bodyPr/>
          <a:lstStyle/>
          <a:p>
            <a:fld id="{133C0FBA-F1FD-487B-AF86-9E9332C4B384}" type="datetimeFigureOut">
              <a:rPr lang="en-GB" smtClean="0"/>
              <a:t>29/09/2025</a:t>
            </a:fld>
            <a:endParaRPr lang="en-GB"/>
          </a:p>
        </p:txBody>
      </p:sp>
      <p:sp>
        <p:nvSpPr>
          <p:cNvPr id="6" name="Zástupný symbol pro zápatí 5">
            <a:extLst>
              <a:ext uri="{FF2B5EF4-FFF2-40B4-BE49-F238E27FC236}">
                <a16:creationId xmlns:a16="http://schemas.microsoft.com/office/drawing/2014/main" id="{A64BB626-818F-D42D-7A04-EED97D9A27D9}"/>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E00BF04D-D48B-4322-7514-93516000EF55}"/>
              </a:ext>
            </a:extLst>
          </p:cNvPr>
          <p:cNvSpPr>
            <a:spLocks noGrp="1"/>
          </p:cNvSpPr>
          <p:nvPr>
            <p:ph type="sldNum" sz="quarter" idx="12"/>
          </p:nvPr>
        </p:nvSpPr>
        <p:spPr/>
        <p:txBody>
          <a:bodyPr/>
          <a:lstStyle/>
          <a:p>
            <a:fld id="{94E89133-62B6-482A-A6CD-8D06A717BBE5}" type="slidenum">
              <a:rPr lang="en-GB" smtClean="0"/>
              <a:t>‹#›</a:t>
            </a:fld>
            <a:endParaRPr lang="en-GB"/>
          </a:p>
        </p:txBody>
      </p:sp>
    </p:spTree>
    <p:extLst>
      <p:ext uri="{BB962C8B-B14F-4D97-AF65-F5344CB8AC3E}">
        <p14:creationId xmlns:p14="http://schemas.microsoft.com/office/powerpoint/2010/main" val="13362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4A9F0A2-DD4E-3096-F010-BB19A9422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78AE5CF1-9B68-DB86-1A3D-975B5E0B0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C2EDAF4-8799-F514-B295-0D81C2156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C0FBA-F1FD-487B-AF86-9E9332C4B384}" type="datetimeFigureOut">
              <a:rPr lang="en-GB" smtClean="0"/>
              <a:t>29/09/2025</a:t>
            </a:fld>
            <a:endParaRPr lang="en-GB"/>
          </a:p>
        </p:txBody>
      </p:sp>
      <p:sp>
        <p:nvSpPr>
          <p:cNvPr id="5" name="Zástupný symbol pro zápatí 4">
            <a:extLst>
              <a:ext uri="{FF2B5EF4-FFF2-40B4-BE49-F238E27FC236}">
                <a16:creationId xmlns:a16="http://schemas.microsoft.com/office/drawing/2014/main" id="{F6D8242C-03BE-E189-45FB-ECE5F6A42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4C20A4C8-9977-1DDA-C1DC-1D2A13E43D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89133-62B6-482A-A6CD-8D06A717BBE5}" type="slidenum">
              <a:rPr lang="en-GB" smtClean="0"/>
              <a:t>‹#›</a:t>
            </a:fld>
            <a:endParaRPr lang="en-GB"/>
          </a:p>
        </p:txBody>
      </p:sp>
    </p:spTree>
    <p:extLst>
      <p:ext uri="{BB962C8B-B14F-4D97-AF65-F5344CB8AC3E}">
        <p14:creationId xmlns:p14="http://schemas.microsoft.com/office/powerpoint/2010/main" val="156365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s://en.wikipedia.org/wiki/Great_Depression#cite_note-ReferenceA-2" TargetMode="External"/><Relationship Id="rId3" Type="http://schemas.openxmlformats.org/officeDocument/2006/relationships/hyperlink" Target="https://en.wikipedia.org/wiki/Stock" TargetMode="External"/><Relationship Id="rId7" Type="http://schemas.openxmlformats.org/officeDocument/2006/relationships/hyperlink" Target="https://en.wikipedia.org/wiki/Wall_Street_Crash_of_1929" TargetMode="External"/><Relationship Id="rId2" Type="http://schemas.openxmlformats.org/officeDocument/2006/relationships/hyperlink" Target="https://en.wikipedia.org/wiki/Economic_depression" TargetMode="External"/><Relationship Id="rId1" Type="http://schemas.openxmlformats.org/officeDocument/2006/relationships/slideLayout" Target="../slideLayouts/slideLayout2.xml"/><Relationship Id="rId6" Type="http://schemas.openxmlformats.org/officeDocument/2006/relationships/hyperlink" Target="https://en.wikipedia.org/wiki/Financial_contagion" TargetMode="External"/><Relationship Id="rId5" Type="http://schemas.openxmlformats.org/officeDocument/2006/relationships/hyperlink" Target="https://en.wikipedia.org/wiki/Great_Depression#cite_note-1" TargetMode="External"/><Relationship Id="rId4" Type="http://schemas.openxmlformats.org/officeDocument/2006/relationships/hyperlink" Target="https://en.wikipedia.org/wiki/United_States" TargetMode="External"/><Relationship Id="rId9" Type="http://schemas.openxmlformats.org/officeDocument/2006/relationships/hyperlink" Target="https://en.wikipedia.org/wiki/Gross_domestic_product"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0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9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hyperlink" Target="https://www.access-info.org/wp-content/uploads/Infographics_EU_citizens_Opinion_Poll_ENGLISH_ONLINE.pdf"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401.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onlib.org/library/Bastiat/basLaw.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fee.org/resources/i-penci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eur-lex.europa.eu/legal-content/EN/TXT/?uri=CELEX:02006L0112-202401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shop.vsfs.cz/textbook-of-elementary-economic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888537F-B765-DFBC-FD93-76A524BA0DC7}"/>
              </a:ext>
            </a:extLst>
          </p:cNvPr>
          <p:cNvSpPr>
            <a:spLocks noGrp="1"/>
          </p:cNvSpPr>
          <p:nvPr>
            <p:ph idx="1"/>
          </p:nvPr>
        </p:nvSpPr>
        <p:spPr/>
        <p:txBody>
          <a:bodyPr>
            <a:normAutofit/>
          </a:bodyPr>
          <a:lstStyle/>
          <a:p>
            <a:pPr marL="0" indent="0" algn="ctr">
              <a:buNone/>
            </a:pPr>
            <a:r>
              <a:rPr lang="cs-CZ" sz="8000" dirty="0">
                <a:solidFill>
                  <a:srgbClr val="002060"/>
                </a:solidFill>
              </a:rPr>
              <a:t>COMPARATIVE</a:t>
            </a:r>
            <a:br>
              <a:rPr lang="cs-CZ" sz="8000" dirty="0">
                <a:solidFill>
                  <a:srgbClr val="002060"/>
                </a:solidFill>
              </a:rPr>
            </a:br>
            <a:r>
              <a:rPr lang="cs-CZ" sz="8000" dirty="0">
                <a:solidFill>
                  <a:srgbClr val="002060"/>
                </a:solidFill>
              </a:rPr>
              <a:t>ECONOMIC POLICIES</a:t>
            </a:r>
          </a:p>
          <a:p>
            <a:pPr marL="0" indent="0" algn="ctr">
              <a:buNone/>
            </a:pPr>
            <a:r>
              <a:rPr lang="en-GB" sz="6000" dirty="0">
                <a:solidFill>
                  <a:schemeClr val="accent2">
                    <a:lumMod val="75000"/>
                  </a:schemeClr>
                </a:solidFill>
              </a:rPr>
              <a:t>[</a:t>
            </a:r>
            <a:r>
              <a:rPr lang="cs-CZ" sz="6000" dirty="0">
                <a:solidFill>
                  <a:schemeClr val="accent2">
                    <a:lumMod val="75000"/>
                  </a:schemeClr>
                </a:solidFill>
              </a:rPr>
              <a:t>Petr MACH</a:t>
            </a:r>
            <a:r>
              <a:rPr lang="en-GB" sz="6000" dirty="0">
                <a:solidFill>
                  <a:schemeClr val="accent2">
                    <a:lumMod val="75000"/>
                  </a:schemeClr>
                </a:solidFill>
              </a:rPr>
              <a:t>]</a:t>
            </a:r>
          </a:p>
        </p:txBody>
      </p:sp>
    </p:spTree>
    <p:extLst>
      <p:ext uri="{BB962C8B-B14F-4D97-AF65-F5344CB8AC3E}">
        <p14:creationId xmlns:p14="http://schemas.microsoft.com/office/powerpoint/2010/main" val="349047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60F3D2-1376-5B91-8F77-2A74F60F07F6}"/>
              </a:ext>
            </a:extLst>
          </p:cNvPr>
          <p:cNvSpPr>
            <a:spLocks noGrp="1"/>
          </p:cNvSpPr>
          <p:nvPr>
            <p:ph type="title"/>
          </p:nvPr>
        </p:nvSpPr>
        <p:spPr>
          <a:xfrm>
            <a:off x="449317" y="134703"/>
            <a:ext cx="10515600" cy="1325563"/>
          </a:xfrm>
        </p:spPr>
        <p:txBody>
          <a:bodyPr/>
          <a:lstStyle/>
          <a:p>
            <a:r>
              <a:rPr lang="cs-CZ" b="1" dirty="0" err="1"/>
              <a:t>Content</a:t>
            </a:r>
            <a:r>
              <a:rPr lang="cs-CZ" b="1" dirty="0"/>
              <a:t>:</a:t>
            </a:r>
            <a:endParaRPr lang="en-GB" b="1" dirty="0"/>
          </a:p>
        </p:txBody>
      </p:sp>
      <p:sp>
        <p:nvSpPr>
          <p:cNvPr id="3" name="Zástupný obsah 2">
            <a:extLst>
              <a:ext uri="{FF2B5EF4-FFF2-40B4-BE49-F238E27FC236}">
                <a16:creationId xmlns:a16="http://schemas.microsoft.com/office/drawing/2014/main" id="{07086F26-BA55-2FEE-6618-DC56372A8455}"/>
              </a:ext>
            </a:extLst>
          </p:cNvPr>
          <p:cNvSpPr>
            <a:spLocks noGrp="1"/>
          </p:cNvSpPr>
          <p:nvPr>
            <p:ph idx="1"/>
          </p:nvPr>
        </p:nvSpPr>
        <p:spPr>
          <a:xfrm>
            <a:off x="304800" y="1460266"/>
            <a:ext cx="11761076" cy="4005114"/>
          </a:xfrm>
        </p:spPr>
        <p:txBody>
          <a:bodyPr numCol="2">
            <a:noAutofit/>
          </a:bodyPr>
          <a:lstStyle/>
          <a:p>
            <a:pPr marL="342900" lvl="0" indent="-342900" rtl="0">
              <a:lnSpc>
                <a:spcPct val="107000"/>
              </a:lnSpc>
              <a:buFont typeface="+mj-lt"/>
              <a:buAutoNum type="arabicPeriod"/>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Economics and economic policy</a:t>
            </a:r>
            <a:endPar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rtl="0">
              <a:lnSpc>
                <a:spcPct val="107000"/>
              </a:lnSpc>
              <a:buFont typeface="+mj-lt"/>
              <a:buAutoNum type="arabicPeriod"/>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Market </a:t>
            </a:r>
            <a:r>
              <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rPr>
              <a:t>f</a:t>
            </a:r>
            <a:r>
              <a:rPr lang="en-GB"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ailure</a:t>
            </a: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 and Government failure</a:t>
            </a:r>
            <a:endPar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rtl="0">
              <a:lnSpc>
                <a:spcPct val="107000"/>
              </a:lnSpc>
              <a:buFont typeface="+mj-lt"/>
              <a:buAutoNum type="arabicPeriod"/>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Taxation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Laffer</a:t>
            </a:r>
            <a:r>
              <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curve</a:t>
            </a:r>
            <a:endPar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Price </a:t>
            </a:r>
            <a:r>
              <a:rPr lang="en-GB"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regulatio</a:t>
            </a:r>
            <a:r>
              <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rPr>
              <a:t>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Keynesian</a:t>
            </a:r>
            <a:r>
              <a:rPr lang="cs-CZ"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theory</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Fiscal policy</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Monetary policy </a:t>
            </a:r>
            <a:endParaRPr lang="en-GB"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Welfare</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policies</a:t>
            </a:r>
            <a:endParaRPr lang="en-GB"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Trade</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and </a:t>
            </a: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integration</a:t>
            </a:r>
            <a:endParaRPr lang="en-GB"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Public </a:t>
            </a: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choice</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theory</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and L</a:t>
            </a:r>
            <a:r>
              <a:rPr lang="en-GB"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obbying</a:t>
            </a:r>
            <a:endPar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Constitutional</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constrains</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to </a:t>
            </a:r>
            <a:r>
              <a:rPr lang="cs-CZ"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economic</a:t>
            </a:r>
            <a:r>
              <a:rPr lang="cs-CZ" dirty="0">
                <a:solidFill>
                  <a:srgbClr val="002060"/>
                </a:solidFill>
                <a:effectLst/>
                <a:latin typeface="Arial" panose="020B0604020202020204" pitchFamily="34" charset="0"/>
                <a:ea typeface="Calibri" panose="020F0502020204030204" pitchFamily="34" charset="0"/>
                <a:cs typeface="Arial" panose="020B0604020202020204" pitchFamily="34" charset="0"/>
              </a:rPr>
              <a:t> policies</a:t>
            </a:r>
          </a:p>
        </p:txBody>
      </p:sp>
    </p:spTree>
    <p:extLst>
      <p:ext uri="{BB962C8B-B14F-4D97-AF65-F5344CB8AC3E}">
        <p14:creationId xmlns:p14="http://schemas.microsoft.com/office/powerpoint/2010/main" val="7222759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2EA2B7-80FC-8B5F-CA38-E451FB082DBB}"/>
              </a:ext>
            </a:extLst>
          </p:cNvPr>
          <p:cNvSpPr>
            <a:spLocks noGrp="1"/>
          </p:cNvSpPr>
          <p:nvPr>
            <p:ph type="title"/>
          </p:nvPr>
        </p:nvSpPr>
        <p:spPr/>
        <p:txBody>
          <a:bodyPr/>
          <a:lstStyle/>
          <a:p>
            <a:r>
              <a:rPr lang="cs-CZ" dirty="0"/>
              <a:t>Market </a:t>
            </a:r>
            <a:r>
              <a:rPr lang="cs-CZ" dirty="0" err="1"/>
              <a:t>equilibrium</a:t>
            </a:r>
            <a:endParaRPr lang="en-GB" dirty="0"/>
          </a:p>
        </p:txBody>
      </p:sp>
      <p:sp>
        <p:nvSpPr>
          <p:cNvPr id="3" name="Zástupný obsah 2">
            <a:extLst>
              <a:ext uri="{FF2B5EF4-FFF2-40B4-BE49-F238E27FC236}">
                <a16:creationId xmlns:a16="http://schemas.microsoft.com/office/drawing/2014/main" id="{0F9CBAF4-EE45-A27F-7971-F6D1E5809CAB}"/>
              </a:ext>
            </a:extLst>
          </p:cNvPr>
          <p:cNvSpPr>
            <a:spLocks noGrp="1"/>
          </p:cNvSpPr>
          <p:nvPr>
            <p:ph idx="1"/>
          </p:nvPr>
        </p:nvSpPr>
        <p:spPr/>
        <p:txBody>
          <a:bodyPr/>
          <a:lstStyle/>
          <a:p>
            <a:pPr marL="0" indent="0">
              <a:buNone/>
            </a:pPr>
            <a:r>
              <a:rPr lang="en-GB" sz="2800" dirty="0">
                <a:latin typeface="Calibri" panose="020F0502020204030204" pitchFamily="34" charset="0"/>
                <a:ea typeface="Calibri" panose="020F0502020204030204" pitchFamily="34" charset="0"/>
                <a:cs typeface="Arial" panose="020B0604020202020204" pitchFamily="34" charset="0"/>
              </a:rPr>
              <a:t>A voluntary contract is a Pareto improvement. It is beneficial for both contracting parties. Any government intervention (regulation) breaks this property of a contract. If a regulation forces someone or forbids someone to do something, some people will get better off and some will get worse off. </a:t>
            </a:r>
            <a:endParaRPr lang="cs-CZ" sz="28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dirty="0"/>
          </a:p>
          <a:p>
            <a:pPr marL="0" indent="0">
              <a:buNone/>
            </a:pPr>
            <a:r>
              <a:rPr lang="cs-CZ" dirty="0" err="1"/>
              <a:t>Under</a:t>
            </a:r>
            <a:r>
              <a:rPr lang="cs-CZ" dirty="0"/>
              <a:t> </a:t>
            </a:r>
            <a:r>
              <a:rPr lang="cs-CZ" dirty="0" err="1"/>
              <a:t>regulation</a:t>
            </a:r>
            <a:r>
              <a:rPr lang="cs-CZ" dirty="0"/>
              <a:t>, </a:t>
            </a:r>
            <a:r>
              <a:rPr lang="cs-CZ" dirty="0" err="1"/>
              <a:t>some</a:t>
            </a:r>
            <a:r>
              <a:rPr lang="cs-CZ" dirty="0"/>
              <a:t> </a:t>
            </a:r>
            <a:r>
              <a:rPr lang="cs-CZ" dirty="0" err="1"/>
              <a:t>get</a:t>
            </a:r>
            <a:r>
              <a:rPr lang="cs-CZ" dirty="0"/>
              <a:t> </a:t>
            </a:r>
            <a:r>
              <a:rPr lang="cs-CZ" dirty="0" err="1"/>
              <a:t>better</a:t>
            </a:r>
            <a:r>
              <a:rPr lang="cs-CZ" dirty="0"/>
              <a:t> </a:t>
            </a:r>
            <a:r>
              <a:rPr lang="cs-CZ" dirty="0" err="1"/>
              <a:t>off</a:t>
            </a:r>
            <a:r>
              <a:rPr lang="cs-CZ" dirty="0"/>
              <a:t>, </a:t>
            </a:r>
            <a:r>
              <a:rPr lang="cs-CZ" dirty="0" err="1"/>
              <a:t>some</a:t>
            </a:r>
            <a:r>
              <a:rPr lang="cs-CZ" dirty="0"/>
              <a:t> </a:t>
            </a:r>
            <a:r>
              <a:rPr lang="cs-CZ" dirty="0" err="1"/>
              <a:t>get</a:t>
            </a:r>
            <a:r>
              <a:rPr lang="cs-CZ" dirty="0"/>
              <a:t> </a:t>
            </a:r>
            <a:r>
              <a:rPr lang="cs-CZ" dirty="0" err="1"/>
              <a:t>worse</a:t>
            </a:r>
            <a:r>
              <a:rPr lang="cs-CZ" dirty="0"/>
              <a:t> </a:t>
            </a:r>
            <a:r>
              <a:rPr lang="cs-CZ" dirty="0" err="1"/>
              <a:t>off</a:t>
            </a:r>
            <a:r>
              <a:rPr lang="cs-CZ" dirty="0"/>
              <a:t>. </a:t>
            </a:r>
            <a:endParaRPr lang="en-GB" dirty="0"/>
          </a:p>
        </p:txBody>
      </p:sp>
    </p:spTree>
    <p:extLst>
      <p:ext uri="{BB962C8B-B14F-4D97-AF65-F5344CB8AC3E}">
        <p14:creationId xmlns:p14="http://schemas.microsoft.com/office/powerpoint/2010/main" val="3523478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5476E0-4FE6-E315-E2E6-9082DE8E4D2E}"/>
              </a:ext>
            </a:extLst>
          </p:cNvPr>
          <p:cNvSpPr>
            <a:spLocks noGrp="1"/>
          </p:cNvSpPr>
          <p:nvPr>
            <p:ph type="title"/>
          </p:nvPr>
        </p:nvSpPr>
        <p:spPr/>
        <p:txBody>
          <a:bodyPr/>
          <a:lstStyle/>
          <a:p>
            <a:r>
              <a:rPr lang="cs-CZ" dirty="0" err="1"/>
              <a:t>Arguments</a:t>
            </a:r>
            <a:r>
              <a:rPr lang="cs-CZ" dirty="0"/>
              <a:t> </a:t>
            </a:r>
            <a:r>
              <a:rPr lang="cs-CZ" dirty="0" err="1"/>
              <a:t>for</a:t>
            </a:r>
            <a:r>
              <a:rPr lang="cs-CZ" dirty="0"/>
              <a:t> </a:t>
            </a:r>
            <a:r>
              <a:rPr lang="cs-CZ" dirty="0" err="1"/>
              <a:t>government</a:t>
            </a:r>
            <a:r>
              <a:rPr lang="cs-CZ" dirty="0"/>
              <a:t> </a:t>
            </a:r>
            <a:r>
              <a:rPr lang="cs-CZ" dirty="0" err="1"/>
              <a:t>intervention</a:t>
            </a:r>
            <a:endParaRPr lang="en-GB" dirty="0"/>
          </a:p>
        </p:txBody>
      </p:sp>
      <p:sp>
        <p:nvSpPr>
          <p:cNvPr id="3" name="Zástupný obsah 2">
            <a:extLst>
              <a:ext uri="{FF2B5EF4-FFF2-40B4-BE49-F238E27FC236}">
                <a16:creationId xmlns:a16="http://schemas.microsoft.com/office/drawing/2014/main" id="{97FDAB2F-1FD3-F53E-48B9-E670CC6AD79E}"/>
              </a:ext>
            </a:extLst>
          </p:cNvPr>
          <p:cNvSpPr>
            <a:spLocks noGrp="1"/>
          </p:cNvSpPr>
          <p:nvPr>
            <p:ph idx="1"/>
          </p:nvPr>
        </p:nvSpPr>
        <p:spPr/>
        <p:txBody>
          <a:bodyPr/>
          <a:lstStyle/>
          <a:p>
            <a:r>
              <a:rPr lang="cs-CZ" dirty="0" err="1"/>
              <a:t>The</a:t>
            </a:r>
            <a:r>
              <a:rPr lang="cs-CZ" dirty="0"/>
              <a:t> </a:t>
            </a:r>
            <a:r>
              <a:rPr lang="cs-CZ" dirty="0" err="1"/>
              <a:t>government</a:t>
            </a:r>
            <a:r>
              <a:rPr lang="cs-CZ" dirty="0"/>
              <a:t> </a:t>
            </a:r>
            <a:r>
              <a:rPr lang="cs-CZ" dirty="0" err="1"/>
              <a:t>prefers</a:t>
            </a:r>
            <a:r>
              <a:rPr lang="cs-CZ" dirty="0"/>
              <a:t> </a:t>
            </a:r>
            <a:r>
              <a:rPr lang="cs-CZ" dirty="0" err="1"/>
              <a:t>those</a:t>
            </a:r>
            <a:r>
              <a:rPr lang="cs-CZ" dirty="0"/>
              <a:t> </a:t>
            </a:r>
            <a:r>
              <a:rPr lang="cs-CZ" dirty="0" err="1"/>
              <a:t>who</a:t>
            </a:r>
            <a:r>
              <a:rPr lang="cs-CZ" dirty="0"/>
              <a:t> </a:t>
            </a:r>
            <a:r>
              <a:rPr lang="cs-CZ" dirty="0" err="1"/>
              <a:t>would</a:t>
            </a:r>
            <a:r>
              <a:rPr lang="cs-CZ" dirty="0"/>
              <a:t> benefit </a:t>
            </a:r>
            <a:r>
              <a:rPr lang="cs-CZ" dirty="0" err="1"/>
              <a:t>at</a:t>
            </a:r>
            <a:r>
              <a:rPr lang="cs-CZ" dirty="0"/>
              <a:t> </a:t>
            </a:r>
            <a:r>
              <a:rPr lang="cs-CZ" dirty="0" err="1"/>
              <a:t>the</a:t>
            </a:r>
            <a:r>
              <a:rPr lang="cs-CZ" dirty="0"/>
              <a:t> </a:t>
            </a:r>
            <a:r>
              <a:rPr lang="cs-CZ" dirty="0" err="1"/>
              <a:t>expense</a:t>
            </a:r>
            <a:r>
              <a:rPr lang="cs-CZ" dirty="0"/>
              <a:t> </a:t>
            </a:r>
            <a:r>
              <a:rPr lang="cs-CZ" dirty="0" err="1"/>
              <a:t>of</a:t>
            </a:r>
            <a:r>
              <a:rPr lang="cs-CZ" dirty="0"/>
              <a:t> </a:t>
            </a:r>
            <a:r>
              <a:rPr lang="cs-CZ" dirty="0" err="1"/>
              <a:t>those</a:t>
            </a:r>
            <a:r>
              <a:rPr lang="cs-CZ" dirty="0"/>
              <a:t> </a:t>
            </a:r>
            <a:r>
              <a:rPr lang="cs-CZ" dirty="0" err="1"/>
              <a:t>who</a:t>
            </a:r>
            <a:r>
              <a:rPr lang="cs-CZ" dirty="0"/>
              <a:t> </a:t>
            </a:r>
            <a:r>
              <a:rPr lang="cs-CZ" dirty="0" err="1"/>
              <a:t>would</a:t>
            </a:r>
            <a:r>
              <a:rPr lang="cs-CZ" dirty="0"/>
              <a:t> </a:t>
            </a:r>
            <a:r>
              <a:rPr lang="cs-CZ" dirty="0" err="1"/>
              <a:t>be</a:t>
            </a:r>
            <a:r>
              <a:rPr lang="cs-CZ" dirty="0"/>
              <a:t> </a:t>
            </a:r>
            <a:r>
              <a:rPr lang="cs-CZ" dirty="0" err="1"/>
              <a:t>damaged</a:t>
            </a:r>
            <a:endParaRPr lang="cs-CZ" dirty="0"/>
          </a:p>
          <a:p>
            <a:endParaRPr lang="cs-CZ" dirty="0"/>
          </a:p>
          <a:p>
            <a:r>
              <a:rPr lang="cs-CZ" dirty="0" err="1"/>
              <a:t>For</a:t>
            </a:r>
            <a:r>
              <a:rPr lang="cs-CZ" dirty="0"/>
              <a:t> </a:t>
            </a:r>
            <a:r>
              <a:rPr lang="cs-CZ" dirty="0" err="1"/>
              <a:t>example</a:t>
            </a:r>
            <a:r>
              <a:rPr lang="cs-CZ" dirty="0"/>
              <a:t>, </a:t>
            </a:r>
            <a:r>
              <a:rPr lang="cs-CZ" dirty="0" err="1"/>
              <a:t>under</a:t>
            </a:r>
            <a:r>
              <a:rPr lang="cs-CZ" dirty="0"/>
              <a:t> rent </a:t>
            </a:r>
            <a:r>
              <a:rPr lang="cs-CZ" dirty="0" err="1"/>
              <a:t>control</a:t>
            </a:r>
            <a:r>
              <a:rPr lang="cs-CZ" dirty="0"/>
              <a:t>, </a:t>
            </a:r>
            <a:r>
              <a:rPr lang="cs-CZ" dirty="0" err="1"/>
              <a:t>the</a:t>
            </a:r>
            <a:r>
              <a:rPr lang="cs-CZ" dirty="0"/>
              <a:t> </a:t>
            </a:r>
            <a:r>
              <a:rPr lang="cs-CZ" dirty="0" err="1"/>
              <a:t>policy</a:t>
            </a:r>
            <a:r>
              <a:rPr lang="cs-CZ" dirty="0"/>
              <a:t> </a:t>
            </a:r>
            <a:r>
              <a:rPr lang="cs-CZ" dirty="0" err="1"/>
              <a:t>is</a:t>
            </a:r>
            <a:r>
              <a:rPr lang="cs-CZ" dirty="0"/>
              <a:t> </a:t>
            </a:r>
            <a:r>
              <a:rPr lang="cs-CZ" dirty="0" err="1"/>
              <a:t>infavour</a:t>
            </a:r>
            <a:r>
              <a:rPr lang="cs-CZ" dirty="0"/>
              <a:t> </a:t>
            </a:r>
            <a:r>
              <a:rPr lang="cs-CZ" dirty="0" err="1"/>
              <a:t>of</a:t>
            </a:r>
            <a:r>
              <a:rPr lang="cs-CZ" dirty="0"/>
              <a:t> </a:t>
            </a:r>
            <a:r>
              <a:rPr lang="cs-CZ" dirty="0" err="1"/>
              <a:t>those</a:t>
            </a:r>
            <a:r>
              <a:rPr lang="cs-CZ" dirty="0"/>
              <a:t> </a:t>
            </a:r>
            <a:r>
              <a:rPr lang="cs-CZ" dirty="0" err="1"/>
              <a:t>who</a:t>
            </a:r>
            <a:r>
              <a:rPr lang="cs-CZ" dirty="0"/>
              <a:t> </a:t>
            </a:r>
            <a:r>
              <a:rPr lang="cs-CZ" dirty="0" err="1"/>
              <a:t>actually</a:t>
            </a:r>
            <a:r>
              <a:rPr lang="cs-CZ" dirty="0"/>
              <a:t> live in </a:t>
            </a:r>
            <a:r>
              <a:rPr lang="cs-CZ" dirty="0" err="1"/>
              <a:t>the</a:t>
            </a:r>
            <a:r>
              <a:rPr lang="cs-CZ" dirty="0"/>
              <a:t> </a:t>
            </a:r>
            <a:r>
              <a:rPr lang="cs-CZ" dirty="0" err="1"/>
              <a:t>apparetments</a:t>
            </a:r>
            <a:r>
              <a:rPr lang="cs-CZ" dirty="0"/>
              <a:t> and </a:t>
            </a:r>
            <a:r>
              <a:rPr lang="cs-CZ" dirty="0" err="1"/>
              <a:t>pay</a:t>
            </a:r>
            <a:r>
              <a:rPr lang="cs-CZ" dirty="0"/>
              <a:t> </a:t>
            </a:r>
            <a:r>
              <a:rPr lang="cs-CZ" dirty="0" err="1"/>
              <a:t>the</a:t>
            </a:r>
            <a:r>
              <a:rPr lang="cs-CZ" dirty="0"/>
              <a:t> </a:t>
            </a:r>
            <a:r>
              <a:rPr lang="cs-CZ" dirty="0" err="1"/>
              <a:t>reguted</a:t>
            </a:r>
            <a:r>
              <a:rPr lang="cs-CZ" dirty="0"/>
              <a:t> </a:t>
            </a:r>
            <a:r>
              <a:rPr lang="cs-CZ" dirty="0" err="1"/>
              <a:t>price</a:t>
            </a:r>
            <a:r>
              <a:rPr lang="cs-CZ" dirty="0"/>
              <a:t>. It </a:t>
            </a:r>
            <a:r>
              <a:rPr lang="cs-CZ" dirty="0" err="1"/>
              <a:t>is</a:t>
            </a:r>
            <a:r>
              <a:rPr lang="cs-CZ" dirty="0"/>
              <a:t> </a:t>
            </a:r>
            <a:r>
              <a:rPr lang="cs-CZ" dirty="0" err="1"/>
              <a:t>at</a:t>
            </a:r>
            <a:r>
              <a:rPr lang="cs-CZ" dirty="0"/>
              <a:t> </a:t>
            </a:r>
            <a:r>
              <a:rPr lang="cs-CZ" dirty="0" err="1"/>
              <a:t>the</a:t>
            </a:r>
            <a:r>
              <a:rPr lang="cs-CZ" dirty="0"/>
              <a:t> </a:t>
            </a:r>
            <a:r>
              <a:rPr lang="cs-CZ" dirty="0" err="1"/>
              <a:t>expense</a:t>
            </a:r>
            <a:r>
              <a:rPr lang="cs-CZ" dirty="0"/>
              <a:t> </a:t>
            </a:r>
            <a:r>
              <a:rPr lang="cs-CZ" dirty="0" err="1"/>
              <a:t>of</a:t>
            </a:r>
            <a:r>
              <a:rPr lang="cs-CZ" dirty="0"/>
              <a:t> </a:t>
            </a:r>
            <a:r>
              <a:rPr lang="cs-CZ" dirty="0" err="1"/>
              <a:t>those</a:t>
            </a:r>
            <a:r>
              <a:rPr lang="cs-CZ" dirty="0"/>
              <a:t> </a:t>
            </a:r>
            <a:r>
              <a:rPr lang="cs-CZ" dirty="0" err="1"/>
              <a:t>who</a:t>
            </a:r>
            <a:r>
              <a:rPr lang="cs-CZ" dirty="0"/>
              <a:t> do not </a:t>
            </a:r>
            <a:r>
              <a:rPr lang="cs-CZ" dirty="0" err="1"/>
              <a:t>have</a:t>
            </a:r>
            <a:r>
              <a:rPr lang="cs-CZ" dirty="0"/>
              <a:t> </a:t>
            </a:r>
            <a:r>
              <a:rPr lang="cs-CZ" dirty="0" err="1"/>
              <a:t>an</a:t>
            </a:r>
            <a:r>
              <a:rPr lang="cs-CZ" dirty="0"/>
              <a:t> </a:t>
            </a:r>
            <a:r>
              <a:rPr lang="cs-CZ" dirty="0" err="1"/>
              <a:t>appartment</a:t>
            </a:r>
            <a:r>
              <a:rPr lang="cs-CZ" dirty="0"/>
              <a:t> </a:t>
            </a:r>
            <a:r>
              <a:rPr lang="cs-CZ" dirty="0" err="1"/>
              <a:t>yet</a:t>
            </a:r>
            <a:r>
              <a:rPr lang="cs-CZ" dirty="0"/>
              <a:t>. It </a:t>
            </a:r>
            <a:r>
              <a:rPr lang="cs-CZ" dirty="0" err="1"/>
              <a:t>is</a:t>
            </a:r>
            <a:r>
              <a:rPr lang="cs-CZ" dirty="0"/>
              <a:t> </a:t>
            </a:r>
            <a:r>
              <a:rPr lang="cs-CZ" dirty="0" err="1"/>
              <a:t>also</a:t>
            </a:r>
            <a:r>
              <a:rPr lang="cs-CZ" dirty="0"/>
              <a:t> </a:t>
            </a:r>
            <a:r>
              <a:rPr lang="cs-CZ" dirty="0" err="1"/>
              <a:t>at</a:t>
            </a:r>
            <a:r>
              <a:rPr lang="cs-CZ" dirty="0"/>
              <a:t> </a:t>
            </a:r>
            <a:r>
              <a:rPr lang="cs-CZ" dirty="0" err="1"/>
              <a:t>the</a:t>
            </a:r>
            <a:r>
              <a:rPr lang="cs-CZ" dirty="0"/>
              <a:t> </a:t>
            </a:r>
            <a:r>
              <a:rPr lang="cs-CZ" dirty="0" err="1"/>
              <a:t>expense</a:t>
            </a:r>
            <a:r>
              <a:rPr lang="cs-CZ" dirty="0"/>
              <a:t> </a:t>
            </a:r>
            <a:r>
              <a:rPr lang="cs-CZ" dirty="0" err="1"/>
              <a:t>of</a:t>
            </a:r>
            <a:r>
              <a:rPr lang="cs-CZ" dirty="0"/>
              <a:t> </a:t>
            </a:r>
            <a:r>
              <a:rPr lang="cs-CZ" dirty="0" err="1"/>
              <a:t>the</a:t>
            </a:r>
            <a:r>
              <a:rPr lang="cs-CZ" dirty="0"/>
              <a:t> </a:t>
            </a:r>
            <a:r>
              <a:rPr lang="cs-CZ" dirty="0" err="1"/>
              <a:t>owners</a:t>
            </a:r>
            <a:r>
              <a:rPr lang="cs-CZ" dirty="0"/>
              <a:t> </a:t>
            </a:r>
            <a:r>
              <a:rPr lang="cs-CZ" dirty="0" err="1"/>
              <a:t>of</a:t>
            </a:r>
            <a:r>
              <a:rPr lang="cs-CZ" dirty="0"/>
              <a:t> </a:t>
            </a:r>
            <a:r>
              <a:rPr lang="cs-CZ" dirty="0" err="1"/>
              <a:t>the</a:t>
            </a:r>
            <a:r>
              <a:rPr lang="cs-CZ" dirty="0"/>
              <a:t> </a:t>
            </a:r>
            <a:r>
              <a:rPr lang="cs-CZ" dirty="0" err="1"/>
              <a:t>flats</a:t>
            </a:r>
            <a:r>
              <a:rPr lang="cs-CZ" dirty="0"/>
              <a:t>. </a:t>
            </a:r>
            <a:endParaRPr lang="en-GB" dirty="0"/>
          </a:p>
        </p:txBody>
      </p:sp>
    </p:spTree>
    <p:extLst>
      <p:ext uri="{BB962C8B-B14F-4D97-AF65-F5344CB8AC3E}">
        <p14:creationId xmlns:p14="http://schemas.microsoft.com/office/powerpoint/2010/main" val="2993535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37B98-85E6-4D02-869B-9C20F0BDDE78}"/>
              </a:ext>
            </a:extLst>
          </p:cNvPr>
          <p:cNvSpPr>
            <a:spLocks noGrp="1"/>
          </p:cNvSpPr>
          <p:nvPr>
            <p:ph type="title"/>
          </p:nvPr>
        </p:nvSpPr>
        <p:spPr/>
        <p:txBody>
          <a:bodyPr/>
          <a:lstStyle/>
          <a:p>
            <a:r>
              <a:rPr lang="cs-CZ" dirty="0" err="1"/>
              <a:t>Price</a:t>
            </a:r>
            <a:r>
              <a:rPr lang="cs-CZ" dirty="0"/>
              <a:t> </a:t>
            </a:r>
            <a:r>
              <a:rPr lang="cs-CZ" dirty="0" err="1"/>
              <a:t>clears</a:t>
            </a:r>
            <a:r>
              <a:rPr lang="cs-CZ" dirty="0"/>
              <a:t> </a:t>
            </a:r>
            <a:r>
              <a:rPr lang="cs-CZ" dirty="0" err="1"/>
              <a:t>the</a:t>
            </a:r>
            <a:r>
              <a:rPr lang="cs-CZ" dirty="0"/>
              <a:t> market</a:t>
            </a:r>
          </a:p>
        </p:txBody>
      </p:sp>
      <p:sp>
        <p:nvSpPr>
          <p:cNvPr id="4" name="Zástupný symbol pro zápatí 3">
            <a:extLst>
              <a:ext uri="{FF2B5EF4-FFF2-40B4-BE49-F238E27FC236}">
                <a16:creationId xmlns:a16="http://schemas.microsoft.com/office/drawing/2014/main" id="{779E20EF-108D-4FF2-BB27-E075674DBE9F}"/>
              </a:ext>
            </a:extLst>
          </p:cNvPr>
          <p:cNvSpPr>
            <a:spLocks noGrp="1"/>
          </p:cNvSpPr>
          <p:nvPr>
            <p:ph type="ftr" sz="quarter" idx="11"/>
          </p:nvPr>
        </p:nvSpPr>
        <p:spPr/>
        <p:txBody>
          <a:bodyPr/>
          <a:lstStyle/>
          <a:p>
            <a:r>
              <a:rPr lang="cs-CZ"/>
              <a:t>Petr Mach - Microeconomics</a:t>
            </a:r>
          </a:p>
        </p:txBody>
      </p:sp>
      <p:grpSp>
        <p:nvGrpSpPr>
          <p:cNvPr id="6" name="Plátno 249">
            <a:extLst>
              <a:ext uri="{FF2B5EF4-FFF2-40B4-BE49-F238E27FC236}">
                <a16:creationId xmlns:a16="http://schemas.microsoft.com/office/drawing/2014/main" id="{5B07D88B-8612-4B20-87BA-B5B4D263AB54}"/>
              </a:ext>
            </a:extLst>
          </p:cNvPr>
          <p:cNvGrpSpPr/>
          <p:nvPr/>
        </p:nvGrpSpPr>
        <p:grpSpPr>
          <a:xfrm>
            <a:off x="2783632" y="1417639"/>
            <a:ext cx="5760640" cy="4957373"/>
            <a:chOff x="0" y="0"/>
            <a:chExt cx="2669540" cy="2456180"/>
          </a:xfrm>
        </p:grpSpPr>
        <p:sp>
          <p:nvSpPr>
            <p:cNvPr id="7" name="Obdélník 6">
              <a:extLst>
                <a:ext uri="{FF2B5EF4-FFF2-40B4-BE49-F238E27FC236}">
                  <a16:creationId xmlns:a16="http://schemas.microsoft.com/office/drawing/2014/main" id="{FB9E94CA-1857-47F1-8821-2B1AADCF4B53}"/>
                </a:ext>
              </a:extLst>
            </p:cNvPr>
            <p:cNvSpPr/>
            <p:nvPr/>
          </p:nvSpPr>
          <p:spPr>
            <a:xfrm>
              <a:off x="0" y="0"/>
              <a:ext cx="2669540" cy="2456180"/>
            </a:xfrm>
            <a:prstGeom prst="rect">
              <a:avLst/>
            </a:prstGeom>
            <a:solidFill>
              <a:prstClr val="white"/>
            </a:solidFill>
          </p:spPr>
          <p:txBody>
            <a:bodyPr/>
            <a:lstStyle/>
            <a:p>
              <a:endParaRPr lang="en-GB"/>
            </a:p>
          </p:txBody>
        </p:sp>
        <p:sp>
          <p:nvSpPr>
            <p:cNvPr id="8" name="Textové pole 262">
              <a:extLst>
                <a:ext uri="{FF2B5EF4-FFF2-40B4-BE49-F238E27FC236}">
                  <a16:creationId xmlns:a16="http://schemas.microsoft.com/office/drawing/2014/main" id="{09B0F2C0-F7CF-4D8B-8102-8F3580F8EE58}"/>
                </a:ext>
              </a:extLst>
            </p:cNvPr>
            <p:cNvSpPr txBox="1"/>
            <p:nvPr/>
          </p:nvSpPr>
          <p:spPr>
            <a:xfrm>
              <a:off x="1062378" y="2128195"/>
              <a:ext cx="375285"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E</a:t>
              </a:r>
              <a:endParaRPr lang="cs-CZ">
                <a:latin typeface="Times New Roman" panose="02020603050405020304" pitchFamily="18" charset="0"/>
                <a:ea typeface="Times New Roman" panose="02020603050405020304" pitchFamily="18" charset="0"/>
              </a:endParaRPr>
            </a:p>
          </p:txBody>
        </p:sp>
        <p:sp>
          <p:nvSpPr>
            <p:cNvPr id="9" name="Textové pole 262">
              <a:extLst>
                <a:ext uri="{FF2B5EF4-FFF2-40B4-BE49-F238E27FC236}">
                  <a16:creationId xmlns:a16="http://schemas.microsoft.com/office/drawing/2014/main" id="{C58FA3B1-322C-4694-93B8-231C7779F02E}"/>
                </a:ext>
              </a:extLst>
            </p:cNvPr>
            <p:cNvSpPr txBox="1"/>
            <p:nvPr/>
          </p:nvSpPr>
          <p:spPr>
            <a:xfrm>
              <a:off x="41624" y="1468975"/>
              <a:ext cx="625475"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en-GB">
                  <a:latin typeface="Calibri" panose="020F0502020204030204" pitchFamily="34" charset="0"/>
                  <a:ea typeface="Calibri" panose="020F0502020204030204" pitchFamily="34" charset="0"/>
                  <a:cs typeface="Arial" panose="020B0604020202020204" pitchFamily="34" charset="0"/>
                </a:rPr>
                <a:t>&lt;</a:t>
              </a: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E</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262">
              <a:extLst>
                <a:ext uri="{FF2B5EF4-FFF2-40B4-BE49-F238E27FC236}">
                  <a16:creationId xmlns:a16="http://schemas.microsoft.com/office/drawing/2014/main" id="{28F49CCF-4C16-4AD2-88BE-1535C33F41F2}"/>
                </a:ext>
              </a:extLst>
            </p:cNvPr>
            <p:cNvSpPr txBox="1"/>
            <p:nvPr/>
          </p:nvSpPr>
          <p:spPr>
            <a:xfrm>
              <a:off x="35999" y="533400"/>
              <a:ext cx="625657" cy="37517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en-GB">
                  <a:latin typeface="Calibri" panose="020F0502020204030204" pitchFamily="34" charset="0"/>
                  <a:ea typeface="Calibri" panose="020F0502020204030204" pitchFamily="34" charset="0"/>
                  <a:cs typeface="Arial" panose="020B0604020202020204" pitchFamily="34" charset="0"/>
                </a:rPr>
                <a:t>&gt;</a:t>
              </a: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E</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262">
              <a:extLst>
                <a:ext uri="{FF2B5EF4-FFF2-40B4-BE49-F238E27FC236}">
                  <a16:creationId xmlns:a16="http://schemas.microsoft.com/office/drawing/2014/main" id="{D8E93082-C102-4462-8466-D1CD26CB6F0F}"/>
                </a:ext>
              </a:extLst>
            </p:cNvPr>
            <p:cNvSpPr txBox="1"/>
            <p:nvPr/>
          </p:nvSpPr>
          <p:spPr>
            <a:xfrm>
              <a:off x="128257" y="1072243"/>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E</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262">
              <a:extLst>
                <a:ext uri="{FF2B5EF4-FFF2-40B4-BE49-F238E27FC236}">
                  <a16:creationId xmlns:a16="http://schemas.microsoft.com/office/drawing/2014/main" id="{002A0132-0A97-4DC7-ABB2-2DCD811A8B31}"/>
                </a:ext>
              </a:extLst>
            </p:cNvPr>
            <p:cNvSpPr txBox="1"/>
            <p:nvPr/>
          </p:nvSpPr>
          <p:spPr>
            <a:xfrm>
              <a:off x="1875798" y="1703230"/>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3" name="Textové pole 262">
              <a:extLst>
                <a:ext uri="{FF2B5EF4-FFF2-40B4-BE49-F238E27FC236}">
                  <a16:creationId xmlns:a16="http://schemas.microsoft.com/office/drawing/2014/main" id="{0D142595-7406-44BA-A245-6BCDD4D41CA2}"/>
                </a:ext>
              </a:extLst>
            </p:cNvPr>
            <p:cNvSpPr txBox="1"/>
            <p:nvPr/>
          </p:nvSpPr>
          <p:spPr>
            <a:xfrm>
              <a:off x="1973770" y="364673"/>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S</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262">
              <a:extLst>
                <a:ext uri="{FF2B5EF4-FFF2-40B4-BE49-F238E27FC236}">
                  <a16:creationId xmlns:a16="http://schemas.microsoft.com/office/drawing/2014/main" id="{CE3291FE-B02B-499C-A045-F162BBF1788C}"/>
                </a:ext>
              </a:extLst>
            </p:cNvPr>
            <p:cNvSpPr txBox="1"/>
            <p:nvPr/>
          </p:nvSpPr>
          <p:spPr>
            <a:xfrm>
              <a:off x="2355536"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5" name="Textové pole 262">
              <a:extLst>
                <a:ext uri="{FF2B5EF4-FFF2-40B4-BE49-F238E27FC236}">
                  <a16:creationId xmlns:a16="http://schemas.microsoft.com/office/drawing/2014/main" id="{8DB0C423-25E1-4860-BC4B-215745C9E3CE}"/>
                </a:ext>
              </a:extLst>
            </p:cNvPr>
            <p:cNvSpPr txBox="1"/>
            <p:nvPr/>
          </p:nvSpPr>
          <p:spPr>
            <a:xfrm>
              <a:off x="166867"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6" name="Textové pole 261">
              <a:extLst>
                <a:ext uri="{FF2B5EF4-FFF2-40B4-BE49-F238E27FC236}">
                  <a16:creationId xmlns:a16="http://schemas.microsoft.com/office/drawing/2014/main" id="{E1C44072-56D4-4C2C-BB70-3EF6CD30EFA9}"/>
                </a:ext>
              </a:extLst>
            </p:cNvPr>
            <p:cNvSpPr txBox="1"/>
            <p:nvPr/>
          </p:nvSpPr>
          <p:spPr>
            <a:xfrm>
              <a:off x="620540" y="1648027"/>
              <a:ext cx="1131729" cy="5229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excess demand</a:t>
              </a:r>
              <a:br>
                <a:rPr lang="cs-CZ">
                  <a:latin typeface="Calibri" panose="020F0502020204030204" pitchFamily="34" charset="0"/>
                  <a:ea typeface="Calibri" panose="020F0502020204030204" pitchFamily="34" charset="0"/>
                  <a:cs typeface="Arial" panose="020B0604020202020204" pitchFamily="34" charset="0"/>
                </a:rPr>
              </a:br>
              <a:r>
                <a:rPr lang="cs-CZ">
                  <a:latin typeface="Calibri" panose="020F0502020204030204" pitchFamily="34" charset="0"/>
                  <a:ea typeface="Calibri" panose="020F0502020204030204" pitchFamily="34" charset="0"/>
                  <a:cs typeface="Arial" panose="020B0604020202020204" pitchFamily="34" charset="0"/>
                </a:rPr>
                <a:t>(shortage)</a:t>
              </a:r>
            </a:p>
          </p:txBody>
        </p:sp>
        <p:sp>
          <p:nvSpPr>
            <p:cNvPr id="17" name="Textové pole 261">
              <a:extLst>
                <a:ext uri="{FF2B5EF4-FFF2-40B4-BE49-F238E27FC236}">
                  <a16:creationId xmlns:a16="http://schemas.microsoft.com/office/drawing/2014/main" id="{30FF0BF9-0424-42C0-9D7B-DD104794D579}"/>
                </a:ext>
              </a:extLst>
            </p:cNvPr>
            <p:cNvSpPr txBox="1"/>
            <p:nvPr/>
          </p:nvSpPr>
          <p:spPr>
            <a:xfrm>
              <a:off x="675993" y="408978"/>
              <a:ext cx="1066800" cy="3060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excess supply</a:t>
              </a:r>
            </a:p>
          </p:txBody>
        </p:sp>
        <p:cxnSp>
          <p:nvCxnSpPr>
            <p:cNvPr id="18" name="Přímá spojnice se šipkou 17">
              <a:extLst>
                <a:ext uri="{FF2B5EF4-FFF2-40B4-BE49-F238E27FC236}">
                  <a16:creationId xmlns:a16="http://schemas.microsoft.com/office/drawing/2014/main" id="{5266A315-2670-4509-90D3-8A0F42D54442}"/>
                </a:ext>
              </a:extLst>
            </p:cNvPr>
            <p:cNvCxnSpPr/>
            <p:nvPr/>
          </p:nvCxnSpPr>
          <p:spPr>
            <a:xfrm flipV="1">
              <a:off x="422111"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2730D7A1-9239-48AD-8A23-1D809F482C0E}"/>
                </a:ext>
              </a:extLst>
            </p:cNvPr>
            <p:cNvCxnSpPr/>
            <p:nvPr/>
          </p:nvCxnSpPr>
          <p:spPr>
            <a:xfrm>
              <a:off x="419280"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2CBECE15-C5AC-4E58-A819-8231762BF851}"/>
                </a:ext>
              </a:extLst>
            </p:cNvPr>
            <p:cNvCxnSpPr/>
            <p:nvPr/>
          </p:nvCxnSpPr>
          <p:spPr>
            <a:xfrm flipV="1">
              <a:off x="433056" y="418638"/>
              <a:ext cx="1562100" cy="14715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DA6FECD7-6329-4A72-A361-DB5DAFD1A40B}"/>
                </a:ext>
              </a:extLst>
            </p:cNvPr>
            <p:cNvCxnSpPr/>
            <p:nvPr/>
          </p:nvCxnSpPr>
          <p:spPr>
            <a:xfrm>
              <a:off x="438499" y="434964"/>
              <a:ext cx="1770066" cy="171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CF8ED47D-4B19-4670-990F-5293A042F3E5}"/>
                </a:ext>
              </a:extLst>
            </p:cNvPr>
            <p:cNvCxnSpPr/>
            <p:nvPr/>
          </p:nvCxnSpPr>
          <p:spPr>
            <a:xfrm>
              <a:off x="432996" y="1169686"/>
              <a:ext cx="7423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12015479-07B1-4778-BA63-EF5E03E4E480}"/>
                </a:ext>
              </a:extLst>
            </p:cNvPr>
            <p:cNvCxnSpPr/>
            <p:nvPr/>
          </p:nvCxnSpPr>
          <p:spPr>
            <a:xfrm>
              <a:off x="741327" y="712103"/>
              <a:ext cx="918910" cy="28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0C37D791-FFB0-483A-B28C-2BB7185C34FC}"/>
                </a:ext>
              </a:extLst>
            </p:cNvPr>
            <p:cNvCxnSpPr/>
            <p:nvPr/>
          </p:nvCxnSpPr>
          <p:spPr>
            <a:xfrm>
              <a:off x="718028" y="1642396"/>
              <a:ext cx="941978" cy="5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F24423CA-8779-41B0-B3DB-7BAF9C55F1BC}"/>
                </a:ext>
              </a:extLst>
            </p:cNvPr>
            <p:cNvCxnSpPr/>
            <p:nvPr/>
          </p:nvCxnSpPr>
          <p:spPr>
            <a:xfrm>
              <a:off x="702420" y="714926"/>
              <a:ext cx="1" cy="14451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E80AE886-C837-4EC7-B8CB-ABFCE37D18D4}"/>
                </a:ext>
              </a:extLst>
            </p:cNvPr>
            <p:cNvCxnSpPr/>
            <p:nvPr/>
          </p:nvCxnSpPr>
          <p:spPr>
            <a:xfrm>
              <a:off x="1677797" y="727364"/>
              <a:ext cx="0" cy="14546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217AD506-9BC7-4FCD-A318-4E9F5B2649FB}"/>
                </a:ext>
              </a:extLst>
            </p:cNvPr>
            <p:cNvCxnSpPr/>
            <p:nvPr/>
          </p:nvCxnSpPr>
          <p:spPr>
            <a:xfrm>
              <a:off x="1195108" y="1193800"/>
              <a:ext cx="1" cy="9658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4A8E65A3-397E-4836-B93C-FA2FA002057A}"/>
                </a:ext>
              </a:extLst>
            </p:cNvPr>
            <p:cNvCxnSpPr/>
            <p:nvPr/>
          </p:nvCxnSpPr>
          <p:spPr>
            <a:xfrm>
              <a:off x="438438" y="1632288"/>
              <a:ext cx="2503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952ABB2E-33FE-4A14-A384-D07E9DFF4016}"/>
                </a:ext>
              </a:extLst>
            </p:cNvPr>
            <p:cNvCxnSpPr/>
            <p:nvPr/>
          </p:nvCxnSpPr>
          <p:spPr>
            <a:xfrm>
              <a:off x="449384" y="712752"/>
              <a:ext cx="23948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9904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E9A2E-9B02-4ABE-BE47-F5027161F25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E8734B5-E5E0-4917-93AD-CADA1BDB4348}"/>
              </a:ext>
            </a:extLst>
          </p:cNvPr>
          <p:cNvSpPr>
            <a:spLocks noGrp="1"/>
          </p:cNvSpPr>
          <p:nvPr>
            <p:ph idx="1"/>
          </p:nvPr>
        </p:nvSpPr>
        <p:spPr/>
        <p:txBody>
          <a:bodyPr/>
          <a:lstStyle/>
          <a:p>
            <a:pPr>
              <a:buNone/>
            </a:pPr>
            <a:r>
              <a:rPr lang="cs-CZ" dirty="0" err="1"/>
              <a:t>Flexible</a:t>
            </a:r>
            <a:r>
              <a:rPr lang="cs-CZ" dirty="0"/>
              <a:t> </a:t>
            </a:r>
            <a:r>
              <a:rPr lang="cs-CZ" dirty="0" err="1"/>
              <a:t>prices</a:t>
            </a:r>
            <a:endParaRPr lang="cs-CZ" dirty="0"/>
          </a:p>
          <a:p>
            <a:r>
              <a:rPr lang="cs-CZ" dirty="0" err="1"/>
              <a:t>Prices</a:t>
            </a:r>
            <a:r>
              <a:rPr lang="cs-CZ" dirty="0"/>
              <a:t> </a:t>
            </a:r>
            <a:r>
              <a:rPr lang="cs-CZ" dirty="0" err="1"/>
              <a:t>clear</a:t>
            </a:r>
            <a:r>
              <a:rPr lang="cs-CZ" dirty="0"/>
              <a:t> </a:t>
            </a:r>
            <a:r>
              <a:rPr lang="cs-CZ" dirty="0" err="1"/>
              <a:t>the</a:t>
            </a:r>
            <a:r>
              <a:rPr lang="cs-CZ" dirty="0"/>
              <a:t> market</a:t>
            </a:r>
          </a:p>
          <a:p>
            <a:pPr>
              <a:buNone/>
            </a:pPr>
            <a:r>
              <a:rPr lang="cs-CZ" dirty="0" err="1"/>
              <a:t>There</a:t>
            </a:r>
            <a:r>
              <a:rPr lang="cs-CZ" dirty="0"/>
              <a:t> are no </a:t>
            </a:r>
            <a:r>
              <a:rPr lang="cs-CZ" dirty="0" err="1"/>
              <a:t>shortages</a:t>
            </a:r>
            <a:endParaRPr lang="cs-CZ" dirty="0"/>
          </a:p>
          <a:p>
            <a:pPr>
              <a:buNone/>
            </a:pPr>
            <a:r>
              <a:rPr lang="cs-CZ" dirty="0" err="1"/>
              <a:t>Fixed</a:t>
            </a:r>
            <a:r>
              <a:rPr lang="cs-CZ" dirty="0"/>
              <a:t> /</a:t>
            </a:r>
            <a:r>
              <a:rPr lang="cs-CZ" dirty="0" err="1"/>
              <a:t>regulated</a:t>
            </a:r>
            <a:r>
              <a:rPr lang="cs-CZ" dirty="0"/>
              <a:t> </a:t>
            </a:r>
            <a:r>
              <a:rPr lang="cs-CZ" dirty="0" err="1"/>
              <a:t>prices</a:t>
            </a:r>
            <a:endParaRPr lang="cs-CZ" dirty="0"/>
          </a:p>
          <a:p>
            <a:r>
              <a:rPr lang="cs-CZ" dirty="0" err="1"/>
              <a:t>Shortages</a:t>
            </a:r>
            <a:r>
              <a:rPr lang="cs-CZ" dirty="0"/>
              <a:t>:</a:t>
            </a:r>
          </a:p>
          <a:p>
            <a:pPr>
              <a:buNone/>
            </a:pPr>
            <a:r>
              <a:rPr lang="cs-CZ" dirty="0"/>
              <a:t>		</a:t>
            </a:r>
            <a:r>
              <a:rPr lang="en-GB" dirty="0"/>
              <a:t>queues (lines), waiting lists, or rationing</a:t>
            </a:r>
            <a:endParaRPr lang="cs-CZ" dirty="0"/>
          </a:p>
          <a:p>
            <a:endParaRPr lang="cs-CZ" dirty="0"/>
          </a:p>
        </p:txBody>
      </p:sp>
      <p:sp>
        <p:nvSpPr>
          <p:cNvPr id="4" name="Zástupný symbol pro zápatí 3">
            <a:extLst>
              <a:ext uri="{FF2B5EF4-FFF2-40B4-BE49-F238E27FC236}">
                <a16:creationId xmlns:a16="http://schemas.microsoft.com/office/drawing/2014/main" id="{418F0A99-948D-4ABC-A187-6222BEE11232}"/>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1723287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BB209-F287-4B24-BCFB-C63F27FEA6C1}"/>
              </a:ext>
            </a:extLst>
          </p:cNvPr>
          <p:cNvSpPr>
            <a:spLocks noGrp="1"/>
          </p:cNvSpPr>
          <p:nvPr>
            <p:ph type="title"/>
          </p:nvPr>
        </p:nvSpPr>
        <p:spPr/>
        <p:txBody>
          <a:bodyPr/>
          <a:lstStyle/>
          <a:p>
            <a:r>
              <a:rPr lang="cs-CZ" dirty="0" err="1"/>
              <a:t>Price</a:t>
            </a:r>
            <a:r>
              <a:rPr lang="cs-CZ" dirty="0"/>
              <a:t> </a:t>
            </a:r>
            <a:r>
              <a:rPr lang="cs-CZ" dirty="0" err="1"/>
              <a:t>floor</a:t>
            </a:r>
            <a:endParaRPr lang="cs-CZ" dirty="0"/>
          </a:p>
        </p:txBody>
      </p:sp>
      <p:sp>
        <p:nvSpPr>
          <p:cNvPr id="3" name="Zástupný obsah 2">
            <a:extLst>
              <a:ext uri="{FF2B5EF4-FFF2-40B4-BE49-F238E27FC236}">
                <a16:creationId xmlns:a16="http://schemas.microsoft.com/office/drawing/2014/main" id="{10211A3E-1DC5-42D5-92F3-E3819575ADA2}"/>
              </a:ext>
            </a:extLst>
          </p:cNvPr>
          <p:cNvSpPr>
            <a:spLocks noGrp="1"/>
          </p:cNvSpPr>
          <p:nvPr>
            <p:ph idx="1"/>
          </p:nvPr>
        </p:nvSpPr>
        <p:spPr/>
        <p:txBody>
          <a:bodyPr>
            <a:normAutofit/>
          </a:bodyPr>
          <a:lstStyle/>
          <a:p>
            <a:pPr>
              <a:buNone/>
            </a:pPr>
            <a:r>
              <a:rPr lang="en-GB" sz="2400" b="1" dirty="0">
                <a:latin typeface="Calibri" panose="020F0502020204030204" pitchFamily="34" charset="0"/>
                <a:ea typeface="Calibri" panose="020F0502020204030204" pitchFamily="34" charset="0"/>
                <a:cs typeface="Arial" panose="020B0604020202020204" pitchFamily="34" charset="0"/>
              </a:rPr>
              <a:t>A price floor is the type of price regulation under which prices below the minimum are prohibited. </a:t>
            </a:r>
            <a:endParaRPr lang="cs-CZ" sz="2400" b="1" dirty="0">
              <a:latin typeface="Calibri" panose="020F0502020204030204" pitchFamily="34" charset="0"/>
              <a:ea typeface="Calibri" panose="020F0502020204030204" pitchFamily="34" charset="0"/>
              <a:cs typeface="Arial" panose="020B0604020202020204" pitchFamily="34" charset="0"/>
            </a:endParaRPr>
          </a:p>
          <a:p>
            <a:pPr>
              <a:buNone/>
            </a:pPr>
            <a:endParaRPr lang="cs-CZ" sz="2400" b="1" dirty="0">
              <a:latin typeface="Calibri" panose="020F0502020204030204" pitchFamily="34" charset="0"/>
              <a:cs typeface="Arial" panose="020B0604020202020204" pitchFamily="34" charset="0"/>
            </a:endParaRPr>
          </a:p>
          <a:p>
            <a:pPr>
              <a:buNone/>
            </a:pPr>
            <a:endParaRPr lang="cs-CZ" sz="2400" b="1" dirty="0">
              <a:latin typeface="Calibri" panose="020F0502020204030204" pitchFamily="34" charset="0"/>
              <a:cs typeface="Arial" panose="020B0604020202020204" pitchFamily="34" charset="0"/>
            </a:endParaRPr>
          </a:p>
          <a:p>
            <a:pPr>
              <a:buNone/>
            </a:pPr>
            <a:r>
              <a:rPr lang="cs-CZ" sz="2400" b="1" dirty="0">
                <a:latin typeface="Calibri" panose="020F0502020204030204" pitchFamily="34" charset="0"/>
                <a:cs typeface="Arial" panose="020B0604020202020204" pitchFamily="34" charset="0"/>
              </a:rPr>
              <a:t>=minimum </a:t>
            </a:r>
            <a:r>
              <a:rPr lang="cs-CZ" sz="2400" b="1" dirty="0" err="1">
                <a:latin typeface="Calibri" panose="020F0502020204030204" pitchFamily="34" charset="0"/>
                <a:cs typeface="Arial" panose="020B0604020202020204" pitchFamily="34" charset="0"/>
              </a:rPr>
              <a:t>price</a:t>
            </a:r>
            <a:endParaRPr lang="cs-CZ" sz="2400" b="1" dirty="0">
              <a:latin typeface="Calibri" panose="020F0502020204030204" pitchFamily="34" charset="0"/>
              <a:cs typeface="Arial" panose="020B0604020202020204" pitchFamily="34" charset="0"/>
            </a:endParaRPr>
          </a:p>
          <a:p>
            <a:pPr>
              <a:buNone/>
            </a:pPr>
            <a:endParaRPr lang="cs-CZ" sz="2400" b="1" dirty="0">
              <a:latin typeface="Calibri" panose="020F0502020204030204" pitchFamily="34" charset="0"/>
              <a:cs typeface="Arial" panose="020B0604020202020204" pitchFamily="34" charset="0"/>
            </a:endParaRPr>
          </a:p>
          <a:p>
            <a:pPr>
              <a:buNone/>
            </a:pPr>
            <a:endParaRPr lang="cs-CZ" sz="2400" b="1" dirty="0">
              <a:latin typeface="Calibri" panose="020F0502020204030204" pitchFamily="34" charset="0"/>
              <a:cs typeface="Arial" panose="020B0604020202020204" pitchFamily="34" charset="0"/>
            </a:endParaRPr>
          </a:p>
          <a:p>
            <a:pPr>
              <a:buNone/>
            </a:pPr>
            <a:r>
              <a:rPr lang="cs-CZ" sz="2400" b="1" dirty="0" err="1">
                <a:latin typeface="Calibri" panose="020F0502020204030204" pitchFamily="34" charset="0"/>
                <a:cs typeface="Arial" panose="020B0604020202020204" pitchFamily="34" charset="0"/>
              </a:rPr>
              <a:t>Example</a:t>
            </a:r>
            <a:r>
              <a:rPr lang="cs-CZ" sz="2400" b="1" dirty="0">
                <a:latin typeface="Calibri" panose="020F0502020204030204" pitchFamily="34" charset="0"/>
                <a:cs typeface="Arial" panose="020B0604020202020204" pitchFamily="34" charset="0"/>
              </a:rPr>
              <a:t>: minimum </a:t>
            </a:r>
            <a:r>
              <a:rPr lang="cs-CZ" sz="2400" b="1" dirty="0" err="1">
                <a:latin typeface="Calibri" panose="020F0502020204030204" pitchFamily="34" charset="0"/>
                <a:cs typeface="Arial" panose="020B0604020202020204" pitchFamily="34" charset="0"/>
              </a:rPr>
              <a:t>wage</a:t>
            </a:r>
            <a:endParaRPr lang="cs-CZ" sz="2400" dirty="0"/>
          </a:p>
        </p:txBody>
      </p:sp>
      <p:sp>
        <p:nvSpPr>
          <p:cNvPr id="4" name="Zástupný symbol pro zápatí 3">
            <a:extLst>
              <a:ext uri="{FF2B5EF4-FFF2-40B4-BE49-F238E27FC236}">
                <a16:creationId xmlns:a16="http://schemas.microsoft.com/office/drawing/2014/main" id="{31153663-2711-476C-9FA0-70295326B9CE}"/>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8629462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C63C09-AF9F-4507-B84D-FB3D6492F0F7}"/>
              </a:ext>
            </a:extLst>
          </p:cNvPr>
          <p:cNvSpPr>
            <a:spLocks noGrp="1"/>
          </p:cNvSpPr>
          <p:nvPr>
            <p:ph type="title"/>
          </p:nvPr>
        </p:nvSpPr>
        <p:spPr/>
        <p:txBody>
          <a:bodyPr/>
          <a:lstStyle/>
          <a:p>
            <a:r>
              <a:rPr lang="cs-CZ" dirty="0" err="1"/>
              <a:t>Price</a:t>
            </a:r>
            <a:r>
              <a:rPr lang="cs-CZ" dirty="0"/>
              <a:t> </a:t>
            </a:r>
            <a:r>
              <a:rPr lang="cs-CZ" dirty="0" err="1"/>
              <a:t>floor</a:t>
            </a:r>
            <a:endParaRPr lang="cs-CZ" dirty="0"/>
          </a:p>
        </p:txBody>
      </p:sp>
      <p:sp>
        <p:nvSpPr>
          <p:cNvPr id="4" name="Zástupný symbol pro zápatí 3">
            <a:extLst>
              <a:ext uri="{FF2B5EF4-FFF2-40B4-BE49-F238E27FC236}">
                <a16:creationId xmlns:a16="http://schemas.microsoft.com/office/drawing/2014/main" id="{3C3A09E6-06D0-4F2E-8F18-288CBA553D22}"/>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E159FB67-8995-4873-BBC3-6F7E2AE5AE29}"/>
              </a:ext>
            </a:extLst>
          </p:cNvPr>
          <p:cNvPicPr/>
          <p:nvPr/>
        </p:nvPicPr>
        <p:blipFill>
          <a:blip r:embed="rId2"/>
          <a:stretch>
            <a:fillRect/>
          </a:stretch>
        </p:blipFill>
        <p:spPr>
          <a:xfrm>
            <a:off x="2783633" y="1803082"/>
            <a:ext cx="5263405" cy="4218206"/>
          </a:xfrm>
          <a:prstGeom prst="rect">
            <a:avLst/>
          </a:prstGeom>
        </p:spPr>
      </p:pic>
    </p:spTree>
    <p:extLst>
      <p:ext uri="{BB962C8B-B14F-4D97-AF65-F5344CB8AC3E}">
        <p14:creationId xmlns:p14="http://schemas.microsoft.com/office/powerpoint/2010/main" val="4068249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BF5056-9040-43BF-984E-F5DA4392EF47}"/>
              </a:ext>
            </a:extLst>
          </p:cNvPr>
          <p:cNvSpPr>
            <a:spLocks noGrp="1"/>
          </p:cNvSpPr>
          <p:nvPr>
            <p:ph type="title"/>
          </p:nvPr>
        </p:nvSpPr>
        <p:spPr/>
        <p:txBody>
          <a:bodyPr/>
          <a:lstStyle/>
          <a:p>
            <a:r>
              <a:rPr lang="cs-CZ" dirty="0" err="1"/>
              <a:t>Price</a:t>
            </a:r>
            <a:r>
              <a:rPr lang="cs-CZ" dirty="0"/>
              <a:t> </a:t>
            </a:r>
            <a:r>
              <a:rPr lang="cs-CZ" dirty="0" err="1"/>
              <a:t>ceiling</a:t>
            </a:r>
            <a:endParaRPr lang="cs-CZ" dirty="0"/>
          </a:p>
        </p:txBody>
      </p:sp>
      <p:sp>
        <p:nvSpPr>
          <p:cNvPr id="3" name="Zástupný obsah 2">
            <a:extLst>
              <a:ext uri="{FF2B5EF4-FFF2-40B4-BE49-F238E27FC236}">
                <a16:creationId xmlns:a16="http://schemas.microsoft.com/office/drawing/2014/main" id="{44B9D630-8F6C-4833-B12B-5AFA98634BEF}"/>
              </a:ext>
            </a:extLst>
          </p:cNvPr>
          <p:cNvSpPr>
            <a:spLocks noGrp="1"/>
          </p:cNvSpPr>
          <p:nvPr>
            <p:ph idx="1"/>
          </p:nvPr>
        </p:nvSpPr>
        <p:spPr/>
        <p:txBody>
          <a:bodyPr/>
          <a:lstStyle/>
          <a:p>
            <a:pPr>
              <a:buNone/>
            </a:pPr>
            <a:r>
              <a:rPr lang="en-GB" sz="3200" b="1" dirty="0">
                <a:latin typeface="Calibri" panose="020F0502020204030204" pitchFamily="34" charset="0"/>
                <a:ea typeface="Calibri" panose="020F0502020204030204" pitchFamily="34" charset="0"/>
                <a:cs typeface="Arial" panose="020B0604020202020204" pitchFamily="34" charset="0"/>
              </a:rPr>
              <a:t>A price </a:t>
            </a:r>
            <a:r>
              <a:rPr lang="cs-CZ" sz="3200" b="1" dirty="0" err="1">
                <a:latin typeface="Calibri" panose="020F0502020204030204" pitchFamily="34" charset="0"/>
                <a:ea typeface="Calibri" panose="020F0502020204030204" pitchFamily="34" charset="0"/>
                <a:cs typeface="Arial" panose="020B0604020202020204" pitchFamily="34" charset="0"/>
              </a:rPr>
              <a:t>ceiling</a:t>
            </a:r>
            <a:r>
              <a:rPr lang="cs-CZ" sz="3200" b="1" dirty="0">
                <a:latin typeface="Calibri" panose="020F0502020204030204" pitchFamily="34" charset="0"/>
                <a:ea typeface="Calibri" panose="020F0502020204030204" pitchFamily="34" charset="0"/>
                <a:cs typeface="Arial" panose="020B0604020202020204" pitchFamily="34" charset="0"/>
              </a:rPr>
              <a:t> </a:t>
            </a:r>
            <a:r>
              <a:rPr lang="en-GB" sz="3200" b="1" dirty="0">
                <a:latin typeface="Calibri" panose="020F0502020204030204" pitchFamily="34" charset="0"/>
                <a:ea typeface="Calibri" panose="020F0502020204030204" pitchFamily="34" charset="0"/>
                <a:cs typeface="Arial" panose="020B0604020202020204" pitchFamily="34" charset="0"/>
              </a:rPr>
              <a:t>is the type of price regulation under which prices </a:t>
            </a:r>
            <a:r>
              <a:rPr lang="cs-CZ" sz="3200" b="1" dirty="0" err="1">
                <a:latin typeface="Calibri" panose="020F0502020204030204" pitchFamily="34" charset="0"/>
                <a:ea typeface="Calibri" panose="020F0502020204030204" pitchFamily="34" charset="0"/>
                <a:cs typeface="Arial" panose="020B0604020202020204" pitchFamily="34" charset="0"/>
              </a:rPr>
              <a:t>above</a:t>
            </a:r>
            <a:r>
              <a:rPr lang="cs-CZ" sz="3200" b="1" dirty="0">
                <a:latin typeface="Calibri" panose="020F0502020204030204" pitchFamily="34" charset="0"/>
                <a:ea typeface="Calibri" panose="020F0502020204030204" pitchFamily="34" charset="0"/>
                <a:cs typeface="Arial" panose="020B0604020202020204" pitchFamily="34" charset="0"/>
              </a:rPr>
              <a:t> </a:t>
            </a:r>
            <a:r>
              <a:rPr lang="en-GB" sz="3200" b="1" dirty="0">
                <a:latin typeface="Calibri" panose="020F0502020204030204" pitchFamily="34" charset="0"/>
                <a:ea typeface="Calibri" panose="020F0502020204030204" pitchFamily="34" charset="0"/>
                <a:cs typeface="Arial" panose="020B0604020202020204" pitchFamily="34" charset="0"/>
              </a:rPr>
              <a:t>the </a:t>
            </a:r>
            <a:r>
              <a:rPr lang="cs-CZ" sz="3200" b="1" dirty="0">
                <a:latin typeface="Calibri" panose="020F0502020204030204" pitchFamily="34" charset="0"/>
                <a:ea typeface="Calibri" panose="020F0502020204030204" pitchFamily="34" charset="0"/>
                <a:cs typeface="Arial" panose="020B0604020202020204" pitchFamily="34" charset="0"/>
              </a:rPr>
              <a:t>max</a:t>
            </a:r>
            <a:r>
              <a:rPr lang="en-GB" sz="3200" b="1" dirty="0" err="1">
                <a:latin typeface="Calibri" panose="020F0502020204030204" pitchFamily="34" charset="0"/>
                <a:ea typeface="Calibri" panose="020F0502020204030204" pitchFamily="34" charset="0"/>
                <a:cs typeface="Arial" panose="020B0604020202020204" pitchFamily="34" charset="0"/>
              </a:rPr>
              <a:t>imum</a:t>
            </a:r>
            <a:r>
              <a:rPr lang="en-GB" sz="3200" b="1" dirty="0">
                <a:latin typeface="Calibri" panose="020F0502020204030204" pitchFamily="34" charset="0"/>
                <a:ea typeface="Calibri" panose="020F0502020204030204" pitchFamily="34" charset="0"/>
                <a:cs typeface="Arial" panose="020B0604020202020204" pitchFamily="34" charset="0"/>
              </a:rPr>
              <a:t> are prohibited. </a:t>
            </a:r>
            <a:endParaRPr lang="cs-CZ" sz="3200" b="1" dirty="0">
              <a:latin typeface="Calibri" panose="020F0502020204030204" pitchFamily="34" charset="0"/>
              <a:ea typeface="Calibri" panose="020F0502020204030204" pitchFamily="34" charset="0"/>
              <a:cs typeface="Arial" panose="020B0604020202020204" pitchFamily="34" charset="0"/>
            </a:endParaRPr>
          </a:p>
          <a:p>
            <a:pPr>
              <a:buNone/>
            </a:pPr>
            <a:endParaRPr lang="cs-CZ" sz="3200" b="1" dirty="0">
              <a:latin typeface="Calibri" panose="020F0502020204030204" pitchFamily="34" charset="0"/>
              <a:cs typeface="Arial" panose="020B0604020202020204" pitchFamily="34" charset="0"/>
            </a:endParaRPr>
          </a:p>
          <a:p>
            <a:pPr>
              <a:buNone/>
            </a:pPr>
            <a:r>
              <a:rPr lang="cs-CZ" dirty="0"/>
              <a:t>=maximum </a:t>
            </a:r>
            <a:r>
              <a:rPr lang="cs-CZ" dirty="0" err="1"/>
              <a:t>price</a:t>
            </a:r>
            <a:endParaRPr lang="cs-CZ" dirty="0"/>
          </a:p>
        </p:txBody>
      </p:sp>
      <p:sp>
        <p:nvSpPr>
          <p:cNvPr id="4" name="Zástupný symbol pro zápatí 3">
            <a:extLst>
              <a:ext uri="{FF2B5EF4-FFF2-40B4-BE49-F238E27FC236}">
                <a16:creationId xmlns:a16="http://schemas.microsoft.com/office/drawing/2014/main" id="{20CF9F21-8645-41F6-AF4D-6438C1D03090}"/>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4048403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CE4A2-35E6-4931-8203-02D64C4FD730}"/>
              </a:ext>
            </a:extLst>
          </p:cNvPr>
          <p:cNvSpPr>
            <a:spLocks noGrp="1"/>
          </p:cNvSpPr>
          <p:nvPr>
            <p:ph type="title"/>
          </p:nvPr>
        </p:nvSpPr>
        <p:spPr/>
        <p:txBody>
          <a:bodyPr/>
          <a:lstStyle/>
          <a:p>
            <a:r>
              <a:rPr lang="cs-CZ" dirty="0" err="1"/>
              <a:t>Price</a:t>
            </a:r>
            <a:r>
              <a:rPr lang="cs-CZ" dirty="0"/>
              <a:t> </a:t>
            </a:r>
            <a:r>
              <a:rPr lang="cs-CZ" dirty="0" err="1"/>
              <a:t>ceiling</a:t>
            </a:r>
            <a:endParaRPr lang="cs-CZ" dirty="0"/>
          </a:p>
        </p:txBody>
      </p:sp>
      <p:sp>
        <p:nvSpPr>
          <p:cNvPr id="4" name="Zástupný symbol pro zápatí 3">
            <a:extLst>
              <a:ext uri="{FF2B5EF4-FFF2-40B4-BE49-F238E27FC236}">
                <a16:creationId xmlns:a16="http://schemas.microsoft.com/office/drawing/2014/main" id="{E2D8F1D4-61C6-43C2-9F8C-583B11DD3747}"/>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88138982-28D4-4482-AE55-3B1DD4E23180}"/>
              </a:ext>
            </a:extLst>
          </p:cNvPr>
          <p:cNvPicPr/>
          <p:nvPr/>
        </p:nvPicPr>
        <p:blipFill>
          <a:blip r:embed="rId2"/>
          <a:stretch>
            <a:fillRect/>
          </a:stretch>
        </p:blipFill>
        <p:spPr>
          <a:xfrm>
            <a:off x="3071665" y="1852295"/>
            <a:ext cx="4897903" cy="4313009"/>
          </a:xfrm>
          <a:prstGeom prst="rect">
            <a:avLst/>
          </a:prstGeom>
        </p:spPr>
      </p:pic>
    </p:spTree>
    <p:extLst>
      <p:ext uri="{BB962C8B-B14F-4D97-AF65-F5344CB8AC3E}">
        <p14:creationId xmlns:p14="http://schemas.microsoft.com/office/powerpoint/2010/main" val="1533326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B892DC-5B41-4FA4-8A6C-F2DAB591DE8F}"/>
              </a:ext>
            </a:extLst>
          </p:cNvPr>
          <p:cNvSpPr>
            <a:spLocks noGrp="1"/>
          </p:cNvSpPr>
          <p:nvPr>
            <p:ph type="title"/>
          </p:nvPr>
        </p:nvSpPr>
        <p:spPr/>
        <p:txBody>
          <a:bodyPr/>
          <a:lstStyle/>
          <a:p>
            <a:r>
              <a:rPr lang="cs-CZ" dirty="0" err="1"/>
              <a:t>Intervention</a:t>
            </a:r>
            <a:r>
              <a:rPr lang="cs-CZ" dirty="0"/>
              <a:t> </a:t>
            </a:r>
            <a:r>
              <a:rPr lang="cs-CZ" dirty="0" err="1"/>
              <a:t>purchases</a:t>
            </a:r>
            <a:r>
              <a:rPr lang="cs-CZ" dirty="0"/>
              <a:t>/sales</a:t>
            </a:r>
          </a:p>
        </p:txBody>
      </p:sp>
      <p:sp>
        <p:nvSpPr>
          <p:cNvPr id="3" name="Zástupný obsah 2">
            <a:extLst>
              <a:ext uri="{FF2B5EF4-FFF2-40B4-BE49-F238E27FC236}">
                <a16:creationId xmlns:a16="http://schemas.microsoft.com/office/drawing/2014/main" id="{F13BEF11-B3B6-4FAE-9A1C-129D09B78C30}"/>
              </a:ext>
            </a:extLst>
          </p:cNvPr>
          <p:cNvSpPr>
            <a:spLocks noGrp="1"/>
          </p:cNvSpPr>
          <p:nvPr>
            <p:ph idx="1"/>
          </p:nvPr>
        </p:nvSpPr>
        <p:spPr/>
        <p:txBody>
          <a:bodyPr>
            <a:normAutofit/>
          </a:bodyPr>
          <a:lstStyle/>
          <a:p>
            <a:pPr>
              <a:buNone/>
            </a:pPr>
            <a:r>
              <a:rPr lang="en-GB" sz="2400" b="1" dirty="0">
                <a:latin typeface="Calibri" panose="020F0502020204030204" pitchFamily="34" charset="0"/>
                <a:ea typeface="Calibri" panose="020F0502020204030204" pitchFamily="34" charset="0"/>
                <a:cs typeface="Arial" panose="020B0604020202020204" pitchFamily="34" charset="0"/>
              </a:rPr>
              <a:t>Intervention purchase refers to the act of purchasing a commodity once its market price drops below the price set by an administrative decision (the intervention price) in order to raise the market price to the set level.</a:t>
            </a:r>
            <a:endParaRPr lang="cs-CZ" sz="2400" dirty="0"/>
          </a:p>
        </p:txBody>
      </p:sp>
      <p:sp>
        <p:nvSpPr>
          <p:cNvPr id="4" name="Zástupný symbol pro zápatí 3">
            <a:extLst>
              <a:ext uri="{FF2B5EF4-FFF2-40B4-BE49-F238E27FC236}">
                <a16:creationId xmlns:a16="http://schemas.microsoft.com/office/drawing/2014/main" id="{BE94BFBF-71B9-4121-9770-93FAF0191725}"/>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8506263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4B2AE-0B88-4195-A657-19AFC6F58525}"/>
              </a:ext>
            </a:extLst>
          </p:cNvPr>
          <p:cNvSpPr>
            <a:spLocks noGrp="1"/>
          </p:cNvSpPr>
          <p:nvPr>
            <p:ph type="title"/>
          </p:nvPr>
        </p:nvSpPr>
        <p:spPr/>
        <p:txBody>
          <a:bodyPr/>
          <a:lstStyle/>
          <a:p>
            <a:r>
              <a:rPr lang="cs-CZ" dirty="0" err="1"/>
              <a:t>Intervention</a:t>
            </a:r>
            <a:r>
              <a:rPr lang="cs-CZ" dirty="0"/>
              <a:t> </a:t>
            </a:r>
            <a:r>
              <a:rPr lang="cs-CZ" dirty="0" err="1"/>
              <a:t>purchases</a:t>
            </a:r>
            <a:endParaRPr lang="cs-CZ" dirty="0"/>
          </a:p>
        </p:txBody>
      </p:sp>
      <p:sp>
        <p:nvSpPr>
          <p:cNvPr id="4" name="Zástupný symbol pro zápatí 3">
            <a:extLst>
              <a:ext uri="{FF2B5EF4-FFF2-40B4-BE49-F238E27FC236}">
                <a16:creationId xmlns:a16="http://schemas.microsoft.com/office/drawing/2014/main" id="{D34C72FB-EAEB-43FB-8C23-978EFDA8DD02}"/>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A0981A6C-9C35-4D40-A75A-8F0E8EB15B1A}"/>
              </a:ext>
            </a:extLst>
          </p:cNvPr>
          <p:cNvPicPr/>
          <p:nvPr/>
        </p:nvPicPr>
        <p:blipFill>
          <a:blip r:embed="rId2"/>
          <a:stretch>
            <a:fillRect/>
          </a:stretch>
        </p:blipFill>
        <p:spPr>
          <a:xfrm>
            <a:off x="2999656" y="2091038"/>
            <a:ext cx="4786714" cy="3858243"/>
          </a:xfrm>
          <a:prstGeom prst="rect">
            <a:avLst/>
          </a:prstGeom>
        </p:spPr>
      </p:pic>
    </p:spTree>
    <p:extLst>
      <p:ext uri="{BB962C8B-B14F-4D97-AF65-F5344CB8AC3E}">
        <p14:creationId xmlns:p14="http://schemas.microsoft.com/office/powerpoint/2010/main" val="72814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29DD3-AC05-CD30-A32C-15F558C44A68}"/>
              </a:ext>
            </a:extLst>
          </p:cNvPr>
          <p:cNvSpPr>
            <a:spLocks noGrp="1"/>
          </p:cNvSpPr>
          <p:nvPr>
            <p:ph type="title"/>
          </p:nvPr>
        </p:nvSpPr>
        <p:spPr>
          <a:xfrm>
            <a:off x="0" y="386145"/>
            <a:ext cx="10515600" cy="1325563"/>
          </a:xfrm>
          <a:solidFill>
            <a:schemeClr val="accent2">
              <a:lumMod val="60000"/>
              <a:lumOff val="40000"/>
            </a:schemeClr>
          </a:solidFill>
        </p:spPr>
        <p:txBody>
          <a:bodyPr/>
          <a:lstStyle/>
          <a:p>
            <a:r>
              <a:rPr lang="cs-CZ" b="1" dirty="0"/>
              <a:t>1. </a:t>
            </a:r>
            <a:r>
              <a:rPr lang="cs-CZ" b="1" dirty="0" err="1"/>
              <a:t>Economics</a:t>
            </a:r>
            <a:r>
              <a:rPr lang="cs-CZ" b="1" dirty="0"/>
              <a:t> and </a:t>
            </a:r>
            <a:r>
              <a:rPr lang="cs-CZ" b="1" dirty="0" err="1"/>
              <a:t>economic</a:t>
            </a:r>
            <a:r>
              <a:rPr lang="cs-CZ" b="1" dirty="0"/>
              <a:t> </a:t>
            </a:r>
            <a:r>
              <a:rPr lang="cs-CZ" b="1" dirty="0" err="1"/>
              <a:t>policy</a:t>
            </a:r>
            <a:endParaRPr lang="en-GB" b="1" dirty="0"/>
          </a:p>
        </p:txBody>
      </p:sp>
      <p:sp>
        <p:nvSpPr>
          <p:cNvPr id="3" name="Zástupný obsah 2">
            <a:extLst>
              <a:ext uri="{FF2B5EF4-FFF2-40B4-BE49-F238E27FC236}">
                <a16:creationId xmlns:a16="http://schemas.microsoft.com/office/drawing/2014/main" id="{FE41F52E-4EED-72E5-3022-3CAE002974AC}"/>
              </a:ext>
            </a:extLst>
          </p:cNvPr>
          <p:cNvSpPr>
            <a:spLocks noGrp="1"/>
          </p:cNvSpPr>
          <p:nvPr>
            <p:ph idx="1"/>
          </p:nvPr>
        </p:nvSpPr>
        <p:spPr/>
        <p:txBody>
          <a:bodyPr/>
          <a:lstStyle/>
          <a:p>
            <a:pPr marL="0" indent="0">
              <a:buNone/>
            </a:pP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In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this</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lesson</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we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will</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explain</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the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scope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and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limitations</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of</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b="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economics</a:t>
            </a:r>
            <a:r>
              <a:rPr lang="cs-CZ"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and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of</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b="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economic</a:t>
            </a:r>
            <a:r>
              <a:rPr lang="cs-CZ"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 policies</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We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will</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debate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b="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ethic</a:t>
            </a:r>
            <a:r>
              <a:rPr lang="cs-CZ" sz="2400" b="1" dirty="0" err="1">
                <a:solidFill>
                  <a:srgbClr val="222222"/>
                </a:solidFill>
                <a:latin typeface="Arial" panose="020B0604020202020204" pitchFamily="34" charset="0"/>
                <a:ea typeface="Calibri" panose="020F0502020204030204" pitchFamily="34" charset="0"/>
                <a:cs typeface="Arial" panose="020B0604020202020204" pitchFamily="34" charset="0"/>
              </a:rPr>
              <a:t>s</a:t>
            </a:r>
            <a:r>
              <a:rPr lang="cs-CZ" sz="2400" b="1"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latin typeface="Arial" panose="020B0604020202020204" pitchFamily="34" charset="0"/>
                <a:ea typeface="Calibri" panose="020F0502020204030204" pitchFamily="34" charset="0"/>
                <a:cs typeface="Arial" panose="020B0604020202020204" pitchFamily="34" charset="0"/>
              </a:rPr>
              <a:t>behind</a:t>
            </a:r>
            <a:r>
              <a:rPr lang="cs-CZ" sz="24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latin typeface="Arial" panose="020B0604020202020204" pitchFamily="34" charset="0"/>
                <a:ea typeface="Calibri" panose="020F0502020204030204" pitchFamily="34" charset="0"/>
                <a:cs typeface="Arial" panose="020B0604020202020204" pitchFamily="34" charset="0"/>
              </a:rPr>
              <a:t>government</a:t>
            </a:r>
            <a:r>
              <a:rPr lang="cs-CZ" sz="24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latin typeface="Arial" panose="020B0604020202020204" pitchFamily="34" charset="0"/>
                <a:ea typeface="Calibri" panose="020F0502020204030204" pitchFamily="34" charset="0"/>
                <a:cs typeface="Arial" panose="020B0604020202020204" pitchFamily="34" charset="0"/>
              </a:rPr>
              <a:t>intervention</a:t>
            </a:r>
            <a:r>
              <a:rPr lang="cs-CZ" sz="2400" dirty="0">
                <a:solidFill>
                  <a:srgbClr val="222222"/>
                </a:solidFill>
                <a:latin typeface="Arial" panose="020B0604020202020204" pitchFamily="34" charset="0"/>
                <a:ea typeface="Calibri" panose="020F0502020204030204" pitchFamily="34" charset="0"/>
                <a:cs typeface="Arial" panose="020B0604020202020204" pitchFamily="34" charset="0"/>
              </a:rPr>
              <a:t>.</a:t>
            </a:r>
          </a:p>
          <a:p>
            <a:pPr marL="0" indent="0">
              <a:buNone/>
            </a:pP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You</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will</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comprehend</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the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dispute</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Capitalism</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vs </a:t>
            </a:r>
            <a:r>
              <a:rPr lang="cs-CZ" sz="2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socialism</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 </a:t>
            </a:r>
            <a:r>
              <a:rPr lang="en-GB"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Economic liberalism vs Keynesianism</a:t>
            </a:r>
            <a:r>
              <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n-GB"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Big government vs small government. </a:t>
            </a:r>
            <a:endParaRPr lang="cs-CZ" sz="24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i="1" dirty="0">
                <a:solidFill>
                  <a:srgbClr val="222222"/>
                </a:solidFill>
                <a:effectLst/>
                <a:latin typeface="Arial" panose="020B0604020202020204" pitchFamily="34" charset="0"/>
                <a:ea typeface="Calibri" panose="020F0502020204030204" pitchFamily="34" charset="0"/>
                <a:cs typeface="Arial" panose="020B0604020202020204" pitchFamily="34" charset="0"/>
              </a:rPr>
              <a:t>Reading: Frédéric </a:t>
            </a:r>
            <a:r>
              <a:rPr lang="en-GB" sz="2400" i="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Bastiat</a:t>
            </a:r>
            <a:r>
              <a:rPr lang="cs-CZ" sz="2400" i="1"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i="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The</a:t>
            </a:r>
            <a:r>
              <a:rPr lang="cs-CZ" sz="2400" i="1"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2400" i="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law</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5942742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3CD2C-285A-4886-AE0B-E68C469AC9B7}"/>
              </a:ext>
            </a:extLst>
          </p:cNvPr>
          <p:cNvSpPr>
            <a:spLocks noGrp="1"/>
          </p:cNvSpPr>
          <p:nvPr>
            <p:ph type="title"/>
          </p:nvPr>
        </p:nvSpPr>
        <p:spPr/>
        <p:txBody>
          <a:bodyPr/>
          <a:lstStyle/>
          <a:p>
            <a:r>
              <a:rPr lang="cs-CZ" dirty="0"/>
              <a:t>In </a:t>
            </a:r>
            <a:r>
              <a:rPr lang="cs-CZ" dirty="0" err="1"/>
              <a:t>the</a:t>
            </a:r>
            <a:r>
              <a:rPr lang="cs-CZ" dirty="0"/>
              <a:t> </a:t>
            </a:r>
            <a:r>
              <a:rPr lang="cs-CZ" dirty="0" err="1"/>
              <a:t>foreign</a:t>
            </a:r>
            <a:r>
              <a:rPr lang="cs-CZ" dirty="0"/>
              <a:t> </a:t>
            </a:r>
            <a:r>
              <a:rPr lang="cs-CZ" dirty="0" err="1"/>
              <a:t>exchange</a:t>
            </a:r>
            <a:r>
              <a:rPr lang="cs-CZ" dirty="0"/>
              <a:t> market</a:t>
            </a:r>
          </a:p>
        </p:txBody>
      </p:sp>
      <p:sp>
        <p:nvSpPr>
          <p:cNvPr id="4" name="Zástupný symbol pro zápatí 3">
            <a:extLst>
              <a:ext uri="{FF2B5EF4-FFF2-40B4-BE49-F238E27FC236}">
                <a16:creationId xmlns:a16="http://schemas.microsoft.com/office/drawing/2014/main" id="{920730FD-BB33-4732-908E-83985F96F2A4}"/>
              </a:ext>
            </a:extLst>
          </p:cNvPr>
          <p:cNvSpPr>
            <a:spLocks noGrp="1"/>
          </p:cNvSpPr>
          <p:nvPr>
            <p:ph type="ftr" sz="quarter" idx="11"/>
          </p:nvPr>
        </p:nvSpPr>
        <p:spPr/>
        <p:txBody>
          <a:bodyPr/>
          <a:lstStyle/>
          <a:p>
            <a:r>
              <a:rPr lang="cs-CZ"/>
              <a:t>Petr Mach - Microeconomics</a:t>
            </a:r>
          </a:p>
        </p:txBody>
      </p:sp>
      <p:grpSp>
        <p:nvGrpSpPr>
          <p:cNvPr id="5" name="Plátno 838">
            <a:extLst>
              <a:ext uri="{FF2B5EF4-FFF2-40B4-BE49-F238E27FC236}">
                <a16:creationId xmlns:a16="http://schemas.microsoft.com/office/drawing/2014/main" id="{FB463F95-B237-42E1-AB0B-1A8598F57193}"/>
              </a:ext>
            </a:extLst>
          </p:cNvPr>
          <p:cNvGrpSpPr/>
          <p:nvPr/>
        </p:nvGrpSpPr>
        <p:grpSpPr>
          <a:xfrm>
            <a:off x="2351584" y="1386807"/>
            <a:ext cx="6336704" cy="4824536"/>
            <a:chOff x="0" y="0"/>
            <a:chExt cx="3352800" cy="2659380"/>
          </a:xfrm>
        </p:grpSpPr>
        <p:sp>
          <p:nvSpPr>
            <p:cNvPr id="6" name="Obdélník 5">
              <a:extLst>
                <a:ext uri="{FF2B5EF4-FFF2-40B4-BE49-F238E27FC236}">
                  <a16:creationId xmlns:a16="http://schemas.microsoft.com/office/drawing/2014/main" id="{ECF90E25-0718-488D-AD71-AFE1DE694FDD}"/>
                </a:ext>
              </a:extLst>
            </p:cNvPr>
            <p:cNvSpPr/>
            <p:nvPr/>
          </p:nvSpPr>
          <p:spPr>
            <a:xfrm>
              <a:off x="0" y="0"/>
              <a:ext cx="3352800" cy="2659380"/>
            </a:xfrm>
            <a:prstGeom prst="rect">
              <a:avLst/>
            </a:prstGeom>
            <a:solidFill>
              <a:prstClr val="white"/>
            </a:solidFill>
          </p:spPr>
          <p:txBody>
            <a:bodyPr/>
            <a:lstStyle/>
            <a:p>
              <a:endParaRPr lang="en-GB"/>
            </a:p>
          </p:txBody>
        </p:sp>
        <p:sp>
          <p:nvSpPr>
            <p:cNvPr id="7" name="Textové pole 261">
              <a:extLst>
                <a:ext uri="{FF2B5EF4-FFF2-40B4-BE49-F238E27FC236}">
                  <a16:creationId xmlns:a16="http://schemas.microsoft.com/office/drawing/2014/main" id="{94E503F6-7530-4591-AAE4-65C1F2806947}"/>
                </a:ext>
              </a:extLst>
            </p:cNvPr>
            <p:cNvSpPr txBox="1"/>
            <p:nvPr/>
          </p:nvSpPr>
          <p:spPr>
            <a:xfrm>
              <a:off x="652200" y="1865746"/>
              <a:ext cx="603650" cy="4438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cs-CZ" sz="1400" dirty="0" err="1">
                  <a:latin typeface="Calibri" panose="020F0502020204030204" pitchFamily="34" charset="0"/>
                  <a:ea typeface="Calibri" panose="020F0502020204030204" pitchFamily="34" charset="0"/>
                  <a:cs typeface="Arial" panose="020B0604020202020204" pitchFamily="34" charset="0"/>
                </a:rPr>
                <a:t>Capital</a:t>
              </a:r>
              <a:r>
                <a:rPr lang="cs-CZ" sz="1400" dirty="0">
                  <a:latin typeface="Calibri" panose="020F0502020204030204" pitchFamily="34" charset="0"/>
                  <a:ea typeface="Calibri" panose="020F0502020204030204" pitchFamily="34" charset="0"/>
                  <a:cs typeface="Arial" panose="020B0604020202020204" pitchFamily="34" charset="0"/>
                </a:rPr>
                <a:t> </a:t>
              </a:r>
              <a:br>
                <a:rPr lang="cs-CZ" sz="1400" dirty="0">
                  <a:latin typeface="Calibri" panose="020F0502020204030204" pitchFamily="34" charset="0"/>
                  <a:ea typeface="Calibri" panose="020F0502020204030204" pitchFamily="34" charset="0"/>
                  <a:cs typeface="Arial" panose="020B0604020202020204" pitchFamily="34" charset="0"/>
                </a:rPr>
              </a:br>
              <a:r>
                <a:rPr lang="cs-CZ" sz="1400" dirty="0" err="1">
                  <a:latin typeface="Calibri" panose="020F0502020204030204" pitchFamily="34" charset="0"/>
                  <a:ea typeface="Calibri" panose="020F0502020204030204" pitchFamily="34" charset="0"/>
                  <a:cs typeface="Arial" panose="020B0604020202020204" pitchFamily="34" charset="0"/>
                </a:rPr>
                <a:t>inflow</a:t>
              </a:r>
              <a:endParaRPr lang="cs-CZ" sz="1400" dirty="0">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262">
              <a:extLst>
                <a:ext uri="{FF2B5EF4-FFF2-40B4-BE49-F238E27FC236}">
                  <a16:creationId xmlns:a16="http://schemas.microsoft.com/office/drawing/2014/main" id="{4CEDF4CC-F2BE-4F04-8400-2A3B27C6DA6C}"/>
                </a:ext>
              </a:extLst>
            </p:cNvPr>
            <p:cNvSpPr txBox="1"/>
            <p:nvPr/>
          </p:nvSpPr>
          <p:spPr>
            <a:xfrm>
              <a:off x="159248" y="1636266"/>
              <a:ext cx="383017"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400">
                  <a:latin typeface="Calibri" panose="020F0502020204030204" pitchFamily="34" charset="0"/>
                  <a:ea typeface="Calibri" panose="020F0502020204030204" pitchFamily="34" charset="0"/>
                  <a:cs typeface="Arial" panose="020B0604020202020204" pitchFamily="34" charset="0"/>
                </a:rPr>
                <a:t>24</a:t>
              </a:r>
            </a:p>
          </p:txBody>
        </p:sp>
        <p:sp>
          <p:nvSpPr>
            <p:cNvPr id="9" name="Textové pole 262">
              <a:extLst>
                <a:ext uri="{FF2B5EF4-FFF2-40B4-BE49-F238E27FC236}">
                  <a16:creationId xmlns:a16="http://schemas.microsoft.com/office/drawing/2014/main" id="{588813B0-4F6F-439F-802E-C017C3BB665D}"/>
                </a:ext>
              </a:extLst>
            </p:cNvPr>
            <p:cNvSpPr txBox="1"/>
            <p:nvPr/>
          </p:nvSpPr>
          <p:spPr>
            <a:xfrm>
              <a:off x="2342490" y="818840"/>
              <a:ext cx="437515"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sz="1400" b="1">
                  <a:latin typeface="Calibri" panose="020F0502020204030204" pitchFamily="34" charset="0"/>
                  <a:ea typeface="Calibri" panose="020F0502020204030204" pitchFamily="34" charset="0"/>
                  <a:cs typeface="Arial" panose="020B0604020202020204" pitchFamily="34" charset="0"/>
                </a:rPr>
                <a:t>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262">
              <a:extLst>
                <a:ext uri="{FF2B5EF4-FFF2-40B4-BE49-F238E27FC236}">
                  <a16:creationId xmlns:a16="http://schemas.microsoft.com/office/drawing/2014/main" id="{1B2C6712-E0F6-4BE9-A60C-ABD00605F6EB}"/>
                </a:ext>
              </a:extLst>
            </p:cNvPr>
            <p:cNvSpPr txBox="1"/>
            <p:nvPr/>
          </p:nvSpPr>
          <p:spPr>
            <a:xfrm>
              <a:off x="2317834" y="1369566"/>
              <a:ext cx="438066"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sz="1400" b="1">
                  <a:latin typeface="Calibri" panose="020F0502020204030204" pitchFamily="34" charset="0"/>
                  <a:ea typeface="Calibri" panose="020F0502020204030204" pitchFamily="34" charset="0"/>
                  <a:cs typeface="Arial" panose="020B0604020202020204" pitchFamily="34" charset="0"/>
                </a:rPr>
                <a:t>D‘</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261">
              <a:extLst>
                <a:ext uri="{FF2B5EF4-FFF2-40B4-BE49-F238E27FC236}">
                  <a16:creationId xmlns:a16="http://schemas.microsoft.com/office/drawing/2014/main" id="{FBD9CE0F-5E79-40B0-9B69-C33374E5C4FD}"/>
                </a:ext>
              </a:extLst>
            </p:cNvPr>
            <p:cNvSpPr txBox="1"/>
            <p:nvPr/>
          </p:nvSpPr>
          <p:spPr>
            <a:xfrm>
              <a:off x="667638" y="697886"/>
              <a:ext cx="831171" cy="44445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cs-CZ" sz="1400" dirty="0" err="1">
                  <a:latin typeface="Calibri" panose="020F0502020204030204" pitchFamily="34" charset="0"/>
                  <a:ea typeface="Calibri" panose="020F0502020204030204" pitchFamily="34" charset="0"/>
                  <a:cs typeface="Arial" panose="020B0604020202020204" pitchFamily="34" charset="0"/>
                </a:rPr>
                <a:t>Intervention</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purchase</a:t>
              </a:r>
              <a:endParaRPr lang="cs-CZ" sz="1400" dirty="0">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262">
              <a:extLst>
                <a:ext uri="{FF2B5EF4-FFF2-40B4-BE49-F238E27FC236}">
                  <a16:creationId xmlns:a16="http://schemas.microsoft.com/office/drawing/2014/main" id="{07BC0DF2-2EB7-4956-8D45-14C17BAA462A}"/>
                </a:ext>
              </a:extLst>
            </p:cNvPr>
            <p:cNvSpPr txBox="1"/>
            <p:nvPr/>
          </p:nvSpPr>
          <p:spPr>
            <a:xfrm>
              <a:off x="166867" y="1245433"/>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400">
                  <a:latin typeface="Calibri" panose="020F0502020204030204" pitchFamily="34" charset="0"/>
                  <a:ea typeface="Calibri" panose="020F0502020204030204" pitchFamily="34" charset="0"/>
                  <a:cs typeface="Arial" panose="020B0604020202020204" pitchFamily="34" charset="0"/>
                </a:rPr>
                <a:t>25</a:t>
              </a:r>
            </a:p>
          </p:txBody>
        </p:sp>
        <p:sp>
          <p:nvSpPr>
            <p:cNvPr id="13" name="Textové pole 262">
              <a:extLst>
                <a:ext uri="{FF2B5EF4-FFF2-40B4-BE49-F238E27FC236}">
                  <a16:creationId xmlns:a16="http://schemas.microsoft.com/office/drawing/2014/main" id="{6A7B6571-5F3D-4850-8F0A-45092799DE91}"/>
                </a:ext>
              </a:extLst>
            </p:cNvPr>
            <p:cNvSpPr txBox="1"/>
            <p:nvPr/>
          </p:nvSpPr>
          <p:spPr>
            <a:xfrm>
              <a:off x="1799107" y="1778003"/>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400" b="1">
                  <a:latin typeface="Calibri" panose="020F0502020204030204" pitchFamily="34" charset="0"/>
                  <a:ea typeface="Calibri" panose="020F0502020204030204" pitchFamily="34" charset="0"/>
                  <a:cs typeface="Arial" panose="020B0604020202020204" pitchFamily="34" charset="0"/>
                </a:rPr>
                <a:t>D</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262">
              <a:extLst>
                <a:ext uri="{FF2B5EF4-FFF2-40B4-BE49-F238E27FC236}">
                  <a16:creationId xmlns:a16="http://schemas.microsoft.com/office/drawing/2014/main" id="{F54D3555-B3EE-4A02-94A3-2E87FD7C315D}"/>
                </a:ext>
              </a:extLst>
            </p:cNvPr>
            <p:cNvSpPr txBox="1"/>
            <p:nvPr/>
          </p:nvSpPr>
          <p:spPr>
            <a:xfrm>
              <a:off x="1757866" y="547400"/>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400" b="1">
                  <a:latin typeface="Calibri" panose="020F0502020204030204" pitchFamily="34" charset="0"/>
                  <a:ea typeface="Calibri" panose="020F0502020204030204" pitchFamily="34" charset="0"/>
                  <a:cs typeface="Arial" panose="020B0604020202020204" pitchFamily="34" charset="0"/>
                </a:rPr>
                <a:t>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5" name="Textové pole 262">
              <a:extLst>
                <a:ext uri="{FF2B5EF4-FFF2-40B4-BE49-F238E27FC236}">
                  <a16:creationId xmlns:a16="http://schemas.microsoft.com/office/drawing/2014/main" id="{DABE499B-3418-4401-81C0-5DBB23B71BF8}"/>
                </a:ext>
              </a:extLst>
            </p:cNvPr>
            <p:cNvSpPr txBox="1"/>
            <p:nvPr/>
          </p:nvSpPr>
          <p:spPr>
            <a:xfrm>
              <a:off x="2355536" y="2340692"/>
              <a:ext cx="52736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400" b="1">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6" name="Textové pole 811">
              <a:extLst>
                <a:ext uri="{FF2B5EF4-FFF2-40B4-BE49-F238E27FC236}">
                  <a16:creationId xmlns:a16="http://schemas.microsoft.com/office/drawing/2014/main" id="{434CDE93-BDEB-4E84-BB38-A90E8CEA977D}"/>
                </a:ext>
              </a:extLst>
            </p:cNvPr>
            <p:cNvSpPr txBox="1"/>
            <p:nvPr/>
          </p:nvSpPr>
          <p:spPr>
            <a:xfrm>
              <a:off x="99060" y="370566"/>
              <a:ext cx="361721"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400" b="1">
                  <a:latin typeface="Calibri" panose="020F0502020204030204" pitchFamily="34" charset="0"/>
                  <a:ea typeface="Calibri" panose="020F0502020204030204" pitchFamily="34" charset="0"/>
                  <a:cs typeface="Arial" panose="020B0604020202020204" pitchFamily="34" charset="0"/>
                </a:rPr>
                <a:t>ER</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7" name="Přímá spojnice se šipkou 16">
              <a:extLst>
                <a:ext uri="{FF2B5EF4-FFF2-40B4-BE49-F238E27FC236}">
                  <a16:creationId xmlns:a16="http://schemas.microsoft.com/office/drawing/2014/main" id="{48470B32-4D92-42C4-B1AB-DCB60F1AB294}"/>
                </a:ext>
              </a:extLst>
            </p:cNvPr>
            <p:cNvCxnSpPr/>
            <p:nvPr/>
          </p:nvCxnSpPr>
          <p:spPr>
            <a:xfrm flipV="1">
              <a:off x="422111" y="190500"/>
              <a:ext cx="16388" cy="2167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BDC969E6-EF8B-4FE9-AC87-09AF2E85A20A}"/>
                </a:ext>
              </a:extLst>
            </p:cNvPr>
            <p:cNvCxnSpPr/>
            <p:nvPr/>
          </p:nvCxnSpPr>
          <p:spPr>
            <a:xfrm flipV="1">
              <a:off x="419280" y="2355648"/>
              <a:ext cx="2798053" cy="6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2F3433E3-CC64-4DF2-9CBC-322EB8FEB67E}"/>
                </a:ext>
              </a:extLst>
            </p:cNvPr>
            <p:cNvCxnSpPr/>
            <p:nvPr/>
          </p:nvCxnSpPr>
          <p:spPr>
            <a:xfrm flipV="1">
              <a:off x="421993" y="638090"/>
              <a:ext cx="1786264" cy="14059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00E1A39A-AB8F-4332-A337-7FC8593B6DD0}"/>
                </a:ext>
              </a:extLst>
            </p:cNvPr>
            <p:cNvCxnSpPr/>
            <p:nvPr/>
          </p:nvCxnSpPr>
          <p:spPr>
            <a:xfrm>
              <a:off x="438499" y="638164"/>
              <a:ext cx="1770066" cy="171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541D55F5-2F72-45AA-B992-93A343C488F4}"/>
                </a:ext>
              </a:extLst>
            </p:cNvPr>
            <p:cNvCxnSpPr/>
            <p:nvPr/>
          </p:nvCxnSpPr>
          <p:spPr>
            <a:xfrm flipV="1">
              <a:off x="419222" y="1405277"/>
              <a:ext cx="1673255" cy="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24F2ECD1-6D57-4CE1-AC83-A88939675C2A}"/>
                </a:ext>
              </a:extLst>
            </p:cNvPr>
            <p:cNvCxnSpPr/>
            <p:nvPr/>
          </p:nvCxnSpPr>
          <p:spPr>
            <a:xfrm>
              <a:off x="449156" y="1790798"/>
              <a:ext cx="11786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8A30F2F8-CD1F-4F7E-B003-0C38FBD46E02}"/>
                </a:ext>
              </a:extLst>
            </p:cNvPr>
            <p:cNvCxnSpPr/>
            <p:nvPr/>
          </p:nvCxnSpPr>
          <p:spPr>
            <a:xfrm>
              <a:off x="1235541" y="1439842"/>
              <a:ext cx="0" cy="91807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07F1596B-4AA2-402E-BB7A-C354A9916B15}"/>
                </a:ext>
              </a:extLst>
            </p:cNvPr>
            <p:cNvCxnSpPr/>
            <p:nvPr/>
          </p:nvCxnSpPr>
          <p:spPr>
            <a:xfrm>
              <a:off x="874737" y="870783"/>
              <a:ext cx="506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5BD3E7AD-BB2B-4EF3-9F63-5D112AA86ADE}"/>
                </a:ext>
              </a:extLst>
            </p:cNvPr>
            <p:cNvCxnSpPr/>
            <p:nvPr/>
          </p:nvCxnSpPr>
          <p:spPr>
            <a:xfrm>
              <a:off x="1306425" y="598677"/>
              <a:ext cx="1576475" cy="153492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A2A216A2-853C-4BF2-A2C0-00C68F99D33C}"/>
                </a:ext>
              </a:extLst>
            </p:cNvPr>
            <p:cNvCxnSpPr/>
            <p:nvPr/>
          </p:nvCxnSpPr>
          <p:spPr>
            <a:xfrm>
              <a:off x="2129554" y="1405277"/>
              <a:ext cx="16932" cy="94094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F88B1103-E1D7-4B91-A0F1-2190024ACFFF}"/>
                </a:ext>
              </a:extLst>
            </p:cNvPr>
            <p:cNvCxnSpPr/>
            <p:nvPr/>
          </p:nvCxnSpPr>
          <p:spPr>
            <a:xfrm flipV="1">
              <a:off x="1018200" y="870783"/>
              <a:ext cx="1786255" cy="140589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248FE4DD-9E28-41A8-B6A5-2DADB5F6EB62}"/>
                </a:ext>
              </a:extLst>
            </p:cNvPr>
            <p:cNvCxnSpPr/>
            <p:nvPr/>
          </p:nvCxnSpPr>
          <p:spPr>
            <a:xfrm>
              <a:off x="673395" y="2020221"/>
              <a:ext cx="506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0793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A9DF8-8417-475C-9890-E992FE494E8D}"/>
              </a:ext>
            </a:extLst>
          </p:cNvPr>
          <p:cNvSpPr>
            <a:spLocks noGrp="1"/>
          </p:cNvSpPr>
          <p:nvPr>
            <p:ph type="title"/>
          </p:nvPr>
        </p:nvSpPr>
        <p:spPr/>
        <p:txBody>
          <a:bodyPr/>
          <a:lstStyle/>
          <a:p>
            <a:r>
              <a:rPr lang="cs-CZ" dirty="0" err="1"/>
              <a:t>Alternative</a:t>
            </a:r>
            <a:r>
              <a:rPr lang="cs-CZ" dirty="0"/>
              <a:t> </a:t>
            </a:r>
            <a:r>
              <a:rPr lang="cs-CZ" dirty="0" err="1"/>
              <a:t>allocation</a:t>
            </a:r>
            <a:endParaRPr lang="cs-CZ" dirty="0"/>
          </a:p>
        </p:txBody>
      </p:sp>
      <p:sp>
        <p:nvSpPr>
          <p:cNvPr id="3" name="Zástupný obsah 2">
            <a:extLst>
              <a:ext uri="{FF2B5EF4-FFF2-40B4-BE49-F238E27FC236}">
                <a16:creationId xmlns:a16="http://schemas.microsoft.com/office/drawing/2014/main" id="{DEEB68BB-AC81-44BB-8526-E84EA734D46B}"/>
              </a:ext>
            </a:extLst>
          </p:cNvPr>
          <p:cNvSpPr>
            <a:spLocks noGrp="1"/>
          </p:cNvSpPr>
          <p:nvPr>
            <p:ph idx="1"/>
          </p:nvPr>
        </p:nvSpPr>
        <p:spPr/>
        <p:txBody>
          <a:bodyPr/>
          <a:lstStyle/>
          <a:p>
            <a:r>
              <a:rPr lang="cs-CZ" dirty="0" err="1"/>
              <a:t>Discrimination</a:t>
            </a:r>
            <a:endParaRPr lang="cs-CZ" dirty="0"/>
          </a:p>
          <a:p>
            <a:r>
              <a:rPr lang="cs-CZ" dirty="0" err="1"/>
              <a:t>Bribery</a:t>
            </a:r>
            <a:endParaRPr lang="cs-CZ" dirty="0"/>
          </a:p>
          <a:p>
            <a:r>
              <a:rPr lang="cs-CZ" dirty="0" err="1"/>
              <a:t>Nepotism</a:t>
            </a:r>
            <a:endParaRPr lang="cs-CZ" dirty="0"/>
          </a:p>
          <a:p>
            <a:r>
              <a:rPr lang="cs-CZ" dirty="0" err="1"/>
              <a:t>Old</a:t>
            </a:r>
            <a:r>
              <a:rPr lang="cs-CZ" dirty="0"/>
              <a:t> </a:t>
            </a:r>
            <a:r>
              <a:rPr lang="cs-CZ" dirty="0" err="1"/>
              <a:t>first</a:t>
            </a:r>
            <a:r>
              <a:rPr lang="cs-CZ" dirty="0"/>
              <a:t>, </a:t>
            </a:r>
            <a:r>
              <a:rPr lang="cs-CZ" dirty="0" err="1"/>
              <a:t>Women</a:t>
            </a:r>
            <a:r>
              <a:rPr lang="cs-CZ" dirty="0"/>
              <a:t> </a:t>
            </a:r>
            <a:r>
              <a:rPr lang="cs-CZ" dirty="0" err="1"/>
              <a:t>first</a:t>
            </a:r>
            <a:endParaRPr lang="cs-CZ" dirty="0"/>
          </a:p>
          <a:p>
            <a:r>
              <a:rPr lang="cs-CZ" dirty="0" err="1"/>
              <a:t>First</a:t>
            </a:r>
            <a:r>
              <a:rPr lang="cs-CZ" dirty="0"/>
              <a:t> </a:t>
            </a:r>
            <a:r>
              <a:rPr lang="cs-CZ" dirty="0" err="1"/>
              <a:t>come</a:t>
            </a:r>
            <a:r>
              <a:rPr lang="cs-CZ" dirty="0"/>
              <a:t>, </a:t>
            </a:r>
            <a:r>
              <a:rPr lang="cs-CZ" dirty="0" err="1"/>
              <a:t>first</a:t>
            </a:r>
            <a:r>
              <a:rPr lang="cs-CZ" dirty="0"/>
              <a:t> </a:t>
            </a:r>
            <a:r>
              <a:rPr lang="cs-CZ" dirty="0" err="1"/>
              <a:t>served</a:t>
            </a:r>
            <a:endParaRPr lang="cs-CZ" dirty="0"/>
          </a:p>
        </p:txBody>
      </p:sp>
      <p:sp>
        <p:nvSpPr>
          <p:cNvPr id="4" name="Zástupný symbol pro zápatí 3">
            <a:extLst>
              <a:ext uri="{FF2B5EF4-FFF2-40B4-BE49-F238E27FC236}">
                <a16:creationId xmlns:a16="http://schemas.microsoft.com/office/drawing/2014/main" id="{C0BD1C8E-EE6E-45E0-8BDC-705A86EA2871}"/>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3693547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E3866F-BE59-4FA6-86A8-F3315BB9011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6FEDB3F-0761-49F3-8B30-B1F066DC312C}"/>
              </a:ext>
            </a:extLst>
          </p:cNvPr>
          <p:cNvSpPr>
            <a:spLocks noGrp="1"/>
          </p:cNvSpPr>
          <p:nvPr>
            <p:ph idx="1"/>
          </p:nvPr>
        </p:nvSpPr>
        <p:spPr/>
        <p:txBody>
          <a:bodyPr/>
          <a:lstStyle/>
          <a:p>
            <a:pPr>
              <a:buNone/>
            </a:pPr>
            <a:r>
              <a:rPr lang="en-GB" b="1" dirty="0">
                <a:solidFill>
                  <a:srgbClr val="FF0000"/>
                </a:solidFill>
              </a:rPr>
              <a:t>First come, first served </a:t>
            </a:r>
            <a:r>
              <a:rPr lang="en-GB" b="1" dirty="0"/>
              <a:t>is a principle under which scarce resources are allocated to consumers who demand them, in the order in which they expressed their demand.</a:t>
            </a:r>
            <a:endParaRPr lang="cs-CZ" b="1" dirty="0"/>
          </a:p>
          <a:p>
            <a:pPr>
              <a:buNone/>
            </a:pPr>
            <a:endParaRPr lang="cs-CZ" b="1" dirty="0"/>
          </a:p>
          <a:p>
            <a:pPr>
              <a:buNone/>
            </a:pPr>
            <a:r>
              <a:rPr lang="cs-CZ" b="1" dirty="0" err="1"/>
              <a:t>Women</a:t>
            </a:r>
            <a:r>
              <a:rPr lang="cs-CZ" b="1" dirty="0"/>
              <a:t> </a:t>
            </a:r>
            <a:r>
              <a:rPr lang="cs-CZ" b="1" dirty="0" err="1"/>
              <a:t>children</a:t>
            </a:r>
            <a:r>
              <a:rPr lang="cs-CZ" b="1" dirty="0"/>
              <a:t> </a:t>
            </a:r>
            <a:r>
              <a:rPr lang="cs-CZ" b="1" dirty="0" err="1"/>
              <a:t>first</a:t>
            </a:r>
            <a:endParaRPr lang="cs-CZ" dirty="0"/>
          </a:p>
        </p:txBody>
      </p:sp>
      <p:sp>
        <p:nvSpPr>
          <p:cNvPr id="4" name="Zástupný symbol pro zápatí 3">
            <a:extLst>
              <a:ext uri="{FF2B5EF4-FFF2-40B4-BE49-F238E27FC236}">
                <a16:creationId xmlns:a16="http://schemas.microsoft.com/office/drawing/2014/main" id="{21F4948A-ACB7-4100-A864-F3D3CBBF310B}"/>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3582556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80E3A7-A428-427B-B14F-0300B19E0DEF}"/>
              </a:ext>
            </a:extLst>
          </p:cNvPr>
          <p:cNvSpPr>
            <a:spLocks noGrp="1"/>
          </p:cNvSpPr>
          <p:nvPr>
            <p:ph type="title"/>
          </p:nvPr>
        </p:nvSpPr>
        <p:spPr/>
        <p:txBody>
          <a:bodyPr/>
          <a:lstStyle/>
          <a:p>
            <a:r>
              <a:rPr lang="cs-CZ" dirty="0"/>
              <a:t>Free </a:t>
            </a:r>
            <a:r>
              <a:rPr lang="cs-CZ" dirty="0" err="1"/>
              <a:t>goods</a:t>
            </a:r>
            <a:r>
              <a:rPr lang="cs-CZ" dirty="0"/>
              <a:t> – </a:t>
            </a:r>
            <a:r>
              <a:rPr lang="cs-CZ" dirty="0" err="1"/>
              <a:t>consider</a:t>
            </a:r>
            <a:r>
              <a:rPr lang="cs-CZ" dirty="0"/>
              <a:t> </a:t>
            </a:r>
            <a:r>
              <a:rPr lang="cs-CZ" dirty="0" err="1"/>
              <a:t>roads</a:t>
            </a:r>
            <a:endParaRPr lang="cs-CZ" dirty="0"/>
          </a:p>
        </p:txBody>
      </p:sp>
      <p:sp>
        <p:nvSpPr>
          <p:cNvPr id="4" name="Zástupný symbol pro zápatí 3">
            <a:extLst>
              <a:ext uri="{FF2B5EF4-FFF2-40B4-BE49-F238E27FC236}">
                <a16:creationId xmlns:a16="http://schemas.microsoft.com/office/drawing/2014/main" id="{2F40DD67-6794-4CAE-AE4C-218B8EC8CFBF}"/>
              </a:ext>
            </a:extLst>
          </p:cNvPr>
          <p:cNvSpPr>
            <a:spLocks noGrp="1"/>
          </p:cNvSpPr>
          <p:nvPr>
            <p:ph type="ftr" sz="quarter" idx="11"/>
          </p:nvPr>
        </p:nvSpPr>
        <p:spPr/>
        <p:txBody>
          <a:bodyPr/>
          <a:lstStyle/>
          <a:p>
            <a:r>
              <a:rPr lang="cs-CZ"/>
              <a:t>Petr Mach - Microeconomics</a:t>
            </a:r>
          </a:p>
        </p:txBody>
      </p:sp>
      <p:grpSp>
        <p:nvGrpSpPr>
          <p:cNvPr id="5" name="Plátno 249">
            <a:extLst>
              <a:ext uri="{FF2B5EF4-FFF2-40B4-BE49-F238E27FC236}">
                <a16:creationId xmlns:a16="http://schemas.microsoft.com/office/drawing/2014/main" id="{F4BAD023-2563-4469-89FF-326DBF42D43B}"/>
              </a:ext>
            </a:extLst>
          </p:cNvPr>
          <p:cNvGrpSpPr/>
          <p:nvPr/>
        </p:nvGrpSpPr>
        <p:grpSpPr>
          <a:xfrm>
            <a:off x="2567608" y="1628800"/>
            <a:ext cx="5655250" cy="3820378"/>
            <a:chOff x="0" y="0"/>
            <a:chExt cx="2669540" cy="2456180"/>
          </a:xfrm>
        </p:grpSpPr>
        <p:sp>
          <p:nvSpPr>
            <p:cNvPr id="6" name="Obdélník 5">
              <a:extLst>
                <a:ext uri="{FF2B5EF4-FFF2-40B4-BE49-F238E27FC236}">
                  <a16:creationId xmlns:a16="http://schemas.microsoft.com/office/drawing/2014/main" id="{15507F49-7F8A-4843-94DD-8735B6D905D5}"/>
                </a:ext>
              </a:extLst>
            </p:cNvPr>
            <p:cNvSpPr/>
            <p:nvPr/>
          </p:nvSpPr>
          <p:spPr>
            <a:xfrm>
              <a:off x="0" y="0"/>
              <a:ext cx="2669540" cy="2456180"/>
            </a:xfrm>
            <a:prstGeom prst="rect">
              <a:avLst/>
            </a:prstGeom>
            <a:solidFill>
              <a:prstClr val="white"/>
            </a:solidFill>
          </p:spPr>
          <p:txBody>
            <a:bodyPr/>
            <a:lstStyle/>
            <a:p>
              <a:endParaRPr lang="en-GB"/>
            </a:p>
          </p:txBody>
        </p:sp>
        <p:sp>
          <p:nvSpPr>
            <p:cNvPr id="7" name="Textové pole 262">
              <a:extLst>
                <a:ext uri="{FF2B5EF4-FFF2-40B4-BE49-F238E27FC236}">
                  <a16:creationId xmlns:a16="http://schemas.microsoft.com/office/drawing/2014/main" id="{E94C594A-1475-4051-ACD4-0350B1317192}"/>
                </a:ext>
              </a:extLst>
            </p:cNvPr>
            <p:cNvSpPr txBox="1"/>
            <p:nvPr/>
          </p:nvSpPr>
          <p:spPr>
            <a:xfrm>
              <a:off x="2028278" y="2156411"/>
              <a:ext cx="582930"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D</a:t>
              </a:r>
              <a:endParaRPr lang="cs-CZ">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62">
              <a:extLst>
                <a:ext uri="{FF2B5EF4-FFF2-40B4-BE49-F238E27FC236}">
                  <a16:creationId xmlns:a16="http://schemas.microsoft.com/office/drawing/2014/main" id="{DDD11F39-6EA9-429F-B1AB-7A8458F7C147}"/>
                </a:ext>
              </a:extLst>
            </p:cNvPr>
            <p:cNvSpPr txBox="1"/>
            <p:nvPr/>
          </p:nvSpPr>
          <p:spPr>
            <a:xfrm>
              <a:off x="1215593" y="2155080"/>
              <a:ext cx="583263"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S</a:t>
              </a:r>
              <a:endParaRPr lang="cs-CZ">
                <a:latin typeface="Times New Roman" panose="02020603050405020304" pitchFamily="18" charset="0"/>
                <a:ea typeface="Times New Roman" panose="02020603050405020304" pitchFamily="18" charset="0"/>
              </a:endParaRPr>
            </a:p>
          </p:txBody>
        </p:sp>
        <p:sp>
          <p:nvSpPr>
            <p:cNvPr id="9" name="Textové pole 262">
              <a:extLst>
                <a:ext uri="{FF2B5EF4-FFF2-40B4-BE49-F238E27FC236}">
                  <a16:creationId xmlns:a16="http://schemas.microsoft.com/office/drawing/2014/main" id="{B7C33E63-2CD2-4FED-B446-4425FC40BC07}"/>
                </a:ext>
              </a:extLst>
            </p:cNvPr>
            <p:cNvSpPr txBox="1"/>
            <p:nvPr/>
          </p:nvSpPr>
          <p:spPr>
            <a:xfrm>
              <a:off x="41624" y="1976319"/>
              <a:ext cx="625475"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Times New Roman" panose="02020603050405020304" pitchFamily="18" charset="0"/>
                </a:rPr>
                <a:t>P=0</a:t>
              </a:r>
            </a:p>
          </p:txBody>
        </p:sp>
        <p:sp>
          <p:nvSpPr>
            <p:cNvPr id="10" name="Textové pole 262">
              <a:extLst>
                <a:ext uri="{FF2B5EF4-FFF2-40B4-BE49-F238E27FC236}">
                  <a16:creationId xmlns:a16="http://schemas.microsoft.com/office/drawing/2014/main" id="{D08A2AAA-1103-4A3E-BDAB-9A3A1E2596F7}"/>
                </a:ext>
              </a:extLst>
            </p:cNvPr>
            <p:cNvSpPr txBox="1"/>
            <p:nvPr/>
          </p:nvSpPr>
          <p:spPr>
            <a:xfrm>
              <a:off x="85389" y="1202253"/>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Times New Roman" panose="02020603050405020304" pitchFamily="18" charset="0"/>
                </a:rPr>
                <a:t>P</a:t>
              </a:r>
              <a:r>
                <a:rPr lang="cs-CZ" baseline="-25000">
                  <a:latin typeface="Calibri" panose="020F0502020204030204" pitchFamily="34" charset="0"/>
                  <a:ea typeface="Calibri" panose="020F0502020204030204" pitchFamily="34" charset="0"/>
                  <a:cs typeface="Times New Roman" panose="02020603050405020304" pitchFamily="18" charset="0"/>
                </a:rPr>
                <a:t>E</a:t>
              </a:r>
              <a:endParaRPr lang="cs-CZ">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ové pole 262">
              <a:extLst>
                <a:ext uri="{FF2B5EF4-FFF2-40B4-BE49-F238E27FC236}">
                  <a16:creationId xmlns:a16="http://schemas.microsoft.com/office/drawing/2014/main" id="{E2B52B22-E6BA-4449-9B48-7CFBD6748238}"/>
                </a:ext>
              </a:extLst>
            </p:cNvPr>
            <p:cNvSpPr txBox="1"/>
            <p:nvPr/>
          </p:nvSpPr>
          <p:spPr>
            <a:xfrm>
              <a:off x="1799107" y="1574803"/>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Times New Roman" panose="02020603050405020304" pitchFamily="18" charset="0"/>
                </a:rPr>
                <a:t>D</a:t>
              </a:r>
              <a:endParaRPr lang="cs-CZ">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ové pole 262">
              <a:extLst>
                <a:ext uri="{FF2B5EF4-FFF2-40B4-BE49-F238E27FC236}">
                  <a16:creationId xmlns:a16="http://schemas.microsoft.com/office/drawing/2014/main" id="{E1BCA09F-D067-45A5-AE1D-8ED25D8F0F70}"/>
                </a:ext>
              </a:extLst>
            </p:cNvPr>
            <p:cNvSpPr txBox="1"/>
            <p:nvPr/>
          </p:nvSpPr>
          <p:spPr>
            <a:xfrm>
              <a:off x="1398032" y="234134"/>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Times New Roman" panose="02020603050405020304" pitchFamily="18" charset="0"/>
                </a:rPr>
                <a:t>S</a:t>
              </a:r>
              <a:endParaRPr lang="cs-CZ">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ové pole 262">
              <a:extLst>
                <a:ext uri="{FF2B5EF4-FFF2-40B4-BE49-F238E27FC236}">
                  <a16:creationId xmlns:a16="http://schemas.microsoft.com/office/drawing/2014/main" id="{4CD4E7C8-BA25-429E-A6DB-F7733ED3A96B}"/>
                </a:ext>
              </a:extLst>
            </p:cNvPr>
            <p:cNvSpPr txBox="1"/>
            <p:nvPr/>
          </p:nvSpPr>
          <p:spPr>
            <a:xfrm>
              <a:off x="2355536"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Times New Roman" panose="02020603050405020304" pitchFamily="18" charset="0"/>
                </a:rPr>
                <a:t>Q</a:t>
              </a:r>
              <a:endParaRPr lang="cs-CZ">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ové pole 262">
              <a:extLst>
                <a:ext uri="{FF2B5EF4-FFF2-40B4-BE49-F238E27FC236}">
                  <a16:creationId xmlns:a16="http://schemas.microsoft.com/office/drawing/2014/main" id="{F2CA9260-32DA-4D39-9109-6748F3B49C73}"/>
                </a:ext>
              </a:extLst>
            </p:cNvPr>
            <p:cNvSpPr txBox="1"/>
            <p:nvPr/>
          </p:nvSpPr>
          <p:spPr>
            <a:xfrm>
              <a:off x="166867"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Times New Roman" panose="02020603050405020304" pitchFamily="18" charset="0"/>
                </a:rPr>
                <a:t>P</a:t>
              </a:r>
              <a:endParaRPr lang="cs-CZ">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ové pole 261">
              <a:extLst>
                <a:ext uri="{FF2B5EF4-FFF2-40B4-BE49-F238E27FC236}">
                  <a16:creationId xmlns:a16="http://schemas.microsoft.com/office/drawing/2014/main" id="{2B4D99F9-CFD3-4E49-9255-4DDDE6504EC2}"/>
                </a:ext>
              </a:extLst>
            </p:cNvPr>
            <p:cNvSpPr txBox="1"/>
            <p:nvPr/>
          </p:nvSpPr>
          <p:spPr>
            <a:xfrm>
              <a:off x="1396867" y="1841482"/>
              <a:ext cx="772243" cy="28190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a:latin typeface="Calibri" panose="020F0502020204030204" pitchFamily="34" charset="0"/>
                  <a:ea typeface="Calibri" panose="020F0502020204030204" pitchFamily="34" charset="0"/>
                  <a:cs typeface="Times New Roman" panose="02020603050405020304" pitchFamily="18" charset="0"/>
                </a:rPr>
                <a:t>shortage</a:t>
              </a:r>
            </a:p>
          </p:txBody>
        </p:sp>
        <p:cxnSp>
          <p:nvCxnSpPr>
            <p:cNvPr id="16" name="Přímá spojnice se šipkou 15">
              <a:extLst>
                <a:ext uri="{FF2B5EF4-FFF2-40B4-BE49-F238E27FC236}">
                  <a16:creationId xmlns:a16="http://schemas.microsoft.com/office/drawing/2014/main" id="{13323BAF-B345-47BD-A301-A118AAEF7F42}"/>
                </a:ext>
              </a:extLst>
            </p:cNvPr>
            <p:cNvCxnSpPr/>
            <p:nvPr/>
          </p:nvCxnSpPr>
          <p:spPr>
            <a:xfrm flipV="1">
              <a:off x="422111"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920889D2-0C62-42B1-97F8-56622A05A28A}"/>
                </a:ext>
              </a:extLst>
            </p:cNvPr>
            <p:cNvCxnSpPr/>
            <p:nvPr/>
          </p:nvCxnSpPr>
          <p:spPr>
            <a:xfrm>
              <a:off x="419280"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E5CC1A75-614B-4A70-8130-2BC218005B5F}"/>
                </a:ext>
              </a:extLst>
            </p:cNvPr>
            <p:cNvCxnSpPr/>
            <p:nvPr/>
          </p:nvCxnSpPr>
          <p:spPr>
            <a:xfrm flipV="1">
              <a:off x="1397952" y="271370"/>
              <a:ext cx="0" cy="18879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8C7CE3FB-9574-4158-9D19-1EAEC7C359CB}"/>
                </a:ext>
              </a:extLst>
            </p:cNvPr>
            <p:cNvCxnSpPr/>
            <p:nvPr/>
          </p:nvCxnSpPr>
          <p:spPr>
            <a:xfrm>
              <a:off x="438499" y="434964"/>
              <a:ext cx="1770066" cy="171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DC7D03C5-4018-4A63-AFEF-EECF918D78F9}"/>
                </a:ext>
              </a:extLst>
            </p:cNvPr>
            <p:cNvCxnSpPr/>
            <p:nvPr/>
          </p:nvCxnSpPr>
          <p:spPr>
            <a:xfrm>
              <a:off x="438437" y="1364133"/>
              <a:ext cx="9593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F09DBE3B-2C00-4FA7-B310-6B698A9BE624}"/>
                </a:ext>
              </a:extLst>
            </p:cNvPr>
            <p:cNvCxnSpPr/>
            <p:nvPr/>
          </p:nvCxnSpPr>
          <p:spPr>
            <a:xfrm flipV="1">
              <a:off x="1397467" y="2154223"/>
              <a:ext cx="792000" cy="1228"/>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82168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4EAB74-6F35-B624-B94C-E4063D67198C}"/>
              </a:ext>
            </a:extLst>
          </p:cNvPr>
          <p:cNvSpPr>
            <a:spLocks noGrp="1"/>
          </p:cNvSpPr>
          <p:nvPr>
            <p:ph type="title"/>
          </p:nvPr>
        </p:nvSpPr>
        <p:spPr/>
        <p:txBody>
          <a:bodyPr/>
          <a:lstStyle/>
          <a:p>
            <a:r>
              <a:rPr lang="cs-CZ" dirty="0" err="1"/>
              <a:t>Exercise</a:t>
            </a:r>
            <a:endParaRPr lang="cs-CZ" dirty="0"/>
          </a:p>
        </p:txBody>
      </p:sp>
      <p:sp>
        <p:nvSpPr>
          <p:cNvPr id="3" name="Zástupný obsah 2">
            <a:extLst>
              <a:ext uri="{FF2B5EF4-FFF2-40B4-BE49-F238E27FC236}">
                <a16:creationId xmlns:a16="http://schemas.microsoft.com/office/drawing/2014/main" id="{C4D55C8D-3863-7064-FC68-27518C1CCD44}"/>
              </a:ext>
            </a:extLst>
          </p:cNvPr>
          <p:cNvSpPr>
            <a:spLocks noGrp="1"/>
          </p:cNvSpPr>
          <p:nvPr>
            <p:ph idx="1"/>
          </p:nvPr>
        </p:nvSpPr>
        <p:spPr/>
        <p:txBody>
          <a:bodyPr/>
          <a:lstStyle/>
          <a:p>
            <a:r>
              <a:rPr lang="en-GB"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Assume that the demand for fuel can be described as P=30-2Q and the supply for fuel can be described as P=10+3Q. Find the equilibrium price and quantity. A price ceiling of P=2</a:t>
            </a:r>
            <a:r>
              <a:rPr lang="cs-CZ"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0</a:t>
            </a:r>
            <a:r>
              <a:rPr lang="en-GB"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is imposed. What will be the excess demand or supply?  </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cs-CZ" dirty="0" err="1"/>
              <a:t>Solution</a:t>
            </a:r>
            <a:endParaRPr lang="cs-CZ" dirty="0"/>
          </a:p>
          <a:p>
            <a:r>
              <a:rPr lang="cs-CZ" dirty="0" err="1"/>
              <a:t>First</a:t>
            </a:r>
            <a:r>
              <a:rPr lang="cs-CZ" dirty="0"/>
              <a:t>, </a:t>
            </a:r>
            <a:r>
              <a:rPr lang="cs-CZ" dirty="0" err="1"/>
              <a:t>find</a:t>
            </a:r>
            <a:r>
              <a:rPr lang="cs-CZ" dirty="0"/>
              <a:t> </a:t>
            </a:r>
            <a:r>
              <a:rPr lang="cs-CZ" dirty="0" err="1"/>
              <a:t>equilibrium</a:t>
            </a:r>
            <a:r>
              <a:rPr lang="cs-CZ" dirty="0"/>
              <a:t>: </a:t>
            </a:r>
            <a:r>
              <a:rPr lang="en-GB" sz="2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30-2Q</a:t>
            </a:r>
            <a:r>
              <a:rPr lang="cs-CZ" sz="2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10+3Q</a:t>
            </a:r>
            <a:endParaRPr lang="cs-CZ" sz="2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3A3A3A"/>
                </a:solidFill>
                <a:latin typeface="Calibri" panose="020F0502020204030204" pitchFamily="34" charset="0"/>
                <a:cs typeface="Calibri" panose="020F0502020204030204" pitchFamily="34" charset="0"/>
              </a:rPr>
              <a:t>20=5Q, Q=4; P=30-2x4=22</a:t>
            </a:r>
            <a:endParaRPr lang="cs-CZ" dirty="0"/>
          </a:p>
          <a:p>
            <a:r>
              <a:rPr lang="cs-CZ" dirty="0"/>
              <a:t>At P=20, </a:t>
            </a:r>
            <a:r>
              <a:rPr lang="cs-CZ" dirty="0" err="1"/>
              <a:t>quantity</a:t>
            </a:r>
            <a:r>
              <a:rPr lang="cs-CZ" dirty="0"/>
              <a:t> </a:t>
            </a:r>
            <a:r>
              <a:rPr lang="cs-CZ" dirty="0" err="1"/>
              <a:t>demanded</a:t>
            </a:r>
            <a:r>
              <a:rPr lang="cs-CZ" dirty="0"/>
              <a:t> </a:t>
            </a:r>
            <a:r>
              <a:rPr lang="cs-CZ" dirty="0" err="1"/>
              <a:t>will</a:t>
            </a:r>
            <a:r>
              <a:rPr lang="cs-CZ" dirty="0"/>
              <a:t> </a:t>
            </a:r>
            <a:r>
              <a:rPr lang="cs-CZ" dirty="0" err="1"/>
              <a:t>be</a:t>
            </a:r>
            <a:r>
              <a:rPr lang="cs-CZ" dirty="0"/>
              <a:t> 20=30-2Q, Q=5, and </a:t>
            </a:r>
            <a:r>
              <a:rPr lang="cs-CZ" dirty="0" err="1"/>
              <a:t>quantoty</a:t>
            </a:r>
            <a:r>
              <a:rPr lang="cs-CZ" dirty="0"/>
              <a:t> </a:t>
            </a:r>
            <a:r>
              <a:rPr lang="cs-CZ" dirty="0" err="1"/>
              <a:t>supplied</a:t>
            </a:r>
            <a:r>
              <a:rPr lang="cs-CZ" dirty="0"/>
              <a:t> </a:t>
            </a:r>
            <a:r>
              <a:rPr lang="cs-CZ" dirty="0" err="1"/>
              <a:t>will</a:t>
            </a:r>
            <a:r>
              <a:rPr lang="cs-CZ" dirty="0"/>
              <a:t> </a:t>
            </a:r>
            <a:r>
              <a:rPr lang="cs-CZ" dirty="0" err="1"/>
              <a:t>be</a:t>
            </a:r>
            <a:r>
              <a:rPr lang="cs-CZ" dirty="0"/>
              <a:t> 20=10+3Q, Q=3.33, </a:t>
            </a:r>
            <a:r>
              <a:rPr lang="cs-CZ" dirty="0" err="1"/>
              <a:t>The</a:t>
            </a:r>
            <a:r>
              <a:rPr lang="cs-CZ" dirty="0"/>
              <a:t> </a:t>
            </a:r>
            <a:r>
              <a:rPr lang="cs-CZ" dirty="0" err="1"/>
              <a:t>volume</a:t>
            </a:r>
            <a:r>
              <a:rPr lang="cs-CZ" dirty="0"/>
              <a:t> </a:t>
            </a:r>
            <a:r>
              <a:rPr lang="cs-CZ" dirty="0" err="1"/>
              <a:t>of</a:t>
            </a:r>
            <a:r>
              <a:rPr lang="cs-CZ" dirty="0"/>
              <a:t> </a:t>
            </a:r>
            <a:r>
              <a:rPr lang="cs-CZ" dirty="0" err="1"/>
              <a:t>excess</a:t>
            </a:r>
            <a:r>
              <a:rPr lang="cs-CZ" dirty="0"/>
              <a:t> </a:t>
            </a:r>
            <a:r>
              <a:rPr lang="cs-CZ" dirty="0" err="1"/>
              <a:t>demand</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difference</a:t>
            </a:r>
            <a:r>
              <a:rPr lang="cs-CZ"/>
              <a:t> (5-3.33=1.666)</a:t>
            </a:r>
            <a:endParaRPr lang="cs-CZ" dirty="0"/>
          </a:p>
        </p:txBody>
      </p:sp>
    </p:spTree>
    <p:extLst>
      <p:ext uri="{BB962C8B-B14F-4D97-AF65-F5344CB8AC3E}">
        <p14:creationId xmlns:p14="http://schemas.microsoft.com/office/powerpoint/2010/main" val="8416205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701B4E-D58C-85B3-C56C-FBEB31CB47AA}"/>
              </a:ext>
            </a:extLst>
          </p:cNvPr>
          <p:cNvSpPr>
            <a:spLocks noGrp="1"/>
          </p:cNvSpPr>
          <p:nvPr>
            <p:ph type="title"/>
          </p:nvPr>
        </p:nvSpPr>
        <p:spPr>
          <a:xfrm>
            <a:off x="0" y="375635"/>
            <a:ext cx="10515600" cy="1325563"/>
          </a:xfrm>
          <a:solidFill>
            <a:schemeClr val="accent2">
              <a:lumMod val="60000"/>
              <a:lumOff val="40000"/>
            </a:schemeClr>
          </a:solidFill>
        </p:spPr>
        <p:txBody>
          <a:bodyPr/>
          <a:lstStyle/>
          <a:p>
            <a:r>
              <a:rPr lang="cs-CZ" b="1" dirty="0"/>
              <a:t>5. </a:t>
            </a:r>
            <a:r>
              <a:rPr lang="cs-CZ" b="1" dirty="0" err="1"/>
              <a:t>Keynesianism</a:t>
            </a:r>
            <a:endParaRPr lang="en-GB" b="1" dirty="0"/>
          </a:p>
        </p:txBody>
      </p:sp>
      <p:sp>
        <p:nvSpPr>
          <p:cNvPr id="3" name="Zástupný obsah 2">
            <a:extLst>
              <a:ext uri="{FF2B5EF4-FFF2-40B4-BE49-F238E27FC236}">
                <a16:creationId xmlns:a16="http://schemas.microsoft.com/office/drawing/2014/main" id="{0798ABE3-62B6-DC4E-4609-24A189ED7098}"/>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Theoretical background of Keynesianism. </a:t>
            </a:r>
            <a:endPar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Business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cycle</a:t>
            </a:r>
            <a:endParaRPr lang="cs-CZ" sz="18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Aggregate</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demand</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aggregate</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supply</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model</a:t>
            </a:r>
          </a:p>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Say’s law of markets. </a:t>
            </a:r>
            <a:endPar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Phillips curve.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3965613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A6E439-AAF5-62F1-0496-85B2A38C8999}"/>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38F7F83E-8320-FA16-0243-F7FD0A0E2E1F}"/>
              </a:ext>
            </a:extLst>
          </p:cNvPr>
          <p:cNvSpPr>
            <a:spLocks noGrp="1"/>
          </p:cNvSpPr>
          <p:nvPr>
            <p:ph idx="1"/>
          </p:nvPr>
        </p:nvSpPr>
        <p:spPr>
          <a:xfrm>
            <a:off x="838200" y="1825625"/>
            <a:ext cx="8427720" cy="4351338"/>
          </a:xfrm>
        </p:spPr>
        <p:txBody>
          <a:bodyPr>
            <a:normAutofit/>
          </a:bodyPr>
          <a:lstStyle/>
          <a:p>
            <a:r>
              <a:rPr lang="cs-CZ" sz="2000" dirty="0">
                <a:effectLst/>
                <a:latin typeface="Calibri" panose="020F0502020204030204" pitchFamily="34" charset="0"/>
                <a:ea typeface="Times New Roman" panose="02020603050405020304" pitchFamily="18" charset="0"/>
              </a:rPr>
              <a:t>John </a:t>
            </a:r>
            <a:r>
              <a:rPr lang="cs-CZ" sz="2000" dirty="0" err="1">
                <a:effectLst/>
                <a:latin typeface="Calibri" panose="020F0502020204030204" pitchFamily="34" charset="0"/>
                <a:ea typeface="Times New Roman" panose="02020603050405020304" pitchFamily="18" charset="0"/>
              </a:rPr>
              <a:t>Maynard</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Keynes</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was</a:t>
            </a:r>
            <a:r>
              <a:rPr lang="cs-CZ" sz="2000" dirty="0">
                <a:effectLst/>
                <a:latin typeface="Calibri" panose="020F0502020204030204" pitchFamily="34" charset="0"/>
                <a:ea typeface="Times New Roman" panose="02020603050405020304" pitchFamily="18" charset="0"/>
              </a:rPr>
              <a:t> a </a:t>
            </a:r>
            <a:r>
              <a:rPr lang="cs-CZ" sz="2000" dirty="0" err="1">
                <a:effectLst/>
                <a:latin typeface="Calibri" panose="020F0502020204030204" pitchFamily="34" charset="0"/>
                <a:ea typeface="Times New Roman" panose="02020603050405020304" pitchFamily="18" charset="0"/>
              </a:rPr>
              <a:t>British</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economist</a:t>
            </a:r>
            <a:r>
              <a:rPr lang="cs-CZ" sz="2000" dirty="0">
                <a:effectLst/>
                <a:latin typeface="Calibri" panose="020F0502020204030204" pitchFamily="34" charset="0"/>
                <a:ea typeface="Times New Roman" panose="02020603050405020304" pitchFamily="18" charset="0"/>
              </a:rPr>
              <a:t> (1883-1946). He </a:t>
            </a:r>
            <a:r>
              <a:rPr lang="cs-CZ" sz="2000" dirty="0" err="1">
                <a:effectLst/>
                <a:latin typeface="Calibri" panose="020F0502020204030204" pitchFamily="34" charset="0"/>
                <a:ea typeface="Times New Roman" panose="02020603050405020304" pitchFamily="18" charset="0"/>
              </a:rPr>
              <a:t>was</a:t>
            </a:r>
            <a:r>
              <a:rPr lang="cs-CZ" sz="2000" dirty="0">
                <a:effectLst/>
                <a:latin typeface="Calibri" panose="020F0502020204030204" pitchFamily="34" charset="0"/>
                <a:ea typeface="Times New Roman" panose="02020603050405020304" pitchFamily="18" charset="0"/>
              </a:rPr>
              <a:t> a proponent </a:t>
            </a:r>
            <a:r>
              <a:rPr lang="cs-CZ" sz="2000" dirty="0" err="1">
                <a:effectLst/>
                <a:latin typeface="Calibri" panose="020F0502020204030204" pitchFamily="34" charset="0"/>
                <a:ea typeface="Times New Roman" panose="02020603050405020304" pitchFamily="18" charset="0"/>
              </a:rPr>
              <a:t>of</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the</a:t>
            </a:r>
            <a:r>
              <a:rPr lang="cs-CZ" sz="2000" dirty="0">
                <a:effectLst/>
                <a:latin typeface="Calibri" panose="020F0502020204030204" pitchFamily="34" charset="0"/>
                <a:ea typeface="Times New Roman" panose="02020603050405020304" pitchFamily="18" charset="0"/>
              </a:rPr>
              <a:t> idea </a:t>
            </a:r>
            <a:r>
              <a:rPr lang="cs-CZ" sz="2000" dirty="0" err="1">
                <a:effectLst/>
                <a:latin typeface="Calibri" panose="020F0502020204030204" pitchFamily="34" charset="0"/>
                <a:ea typeface="Times New Roman" panose="02020603050405020304" pitchFamily="18" charset="0"/>
              </a:rPr>
              <a:t>of</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stimulating</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aggregate</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demand</a:t>
            </a:r>
            <a:r>
              <a:rPr lang="cs-CZ" sz="2000" dirty="0">
                <a:effectLst/>
                <a:latin typeface="Calibri" panose="020F0502020204030204" pitchFamily="34" charset="0"/>
                <a:ea typeface="Times New Roman" panose="02020603050405020304" pitchFamily="18" charset="0"/>
              </a:rPr>
              <a:t> by </a:t>
            </a:r>
            <a:r>
              <a:rPr lang="cs-CZ" sz="2000" dirty="0" err="1">
                <a:effectLst/>
                <a:latin typeface="Calibri" panose="020F0502020204030204" pitchFamily="34" charset="0"/>
                <a:ea typeface="Times New Roman" panose="02020603050405020304" pitchFamily="18" charset="0"/>
              </a:rPr>
              <a:t>the</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government</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This</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approach</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is</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called</a:t>
            </a:r>
            <a:r>
              <a:rPr lang="cs-CZ" sz="2000" dirty="0">
                <a:effectLst/>
                <a:latin typeface="Calibri" panose="020F0502020204030204" pitchFamily="34" charset="0"/>
                <a:ea typeface="Times New Roman" panose="02020603050405020304" pitchFamily="18" charset="0"/>
              </a:rPr>
              <a:t> </a:t>
            </a:r>
            <a:r>
              <a:rPr lang="cs-CZ" sz="2000" dirty="0" err="1">
                <a:effectLst/>
                <a:latin typeface="Calibri" panose="020F0502020204030204" pitchFamily="34" charset="0"/>
                <a:ea typeface="Times New Roman" panose="02020603050405020304" pitchFamily="18" charset="0"/>
              </a:rPr>
              <a:t>Keynesianism</a:t>
            </a:r>
            <a:r>
              <a:rPr lang="cs-CZ" sz="2000" dirty="0">
                <a:effectLst/>
                <a:latin typeface="Calibri" panose="020F0502020204030204" pitchFamily="34" charset="0"/>
                <a:ea typeface="Times New Roman" panose="02020603050405020304" pitchFamily="18" charset="0"/>
              </a:rPr>
              <a:t>. </a:t>
            </a:r>
          </a:p>
          <a:p>
            <a:r>
              <a:rPr lang="cs-CZ" sz="2000" dirty="0">
                <a:effectLst/>
                <a:latin typeface="Calibri" panose="020F0502020204030204" pitchFamily="34" charset="0"/>
                <a:ea typeface="Times New Roman" panose="02020603050405020304" pitchFamily="18" charset="0"/>
              </a:rPr>
              <a:t>“</a:t>
            </a:r>
            <a:r>
              <a:rPr lang="cs-CZ" sz="2000" i="1" dirty="0">
                <a:solidFill>
                  <a:srgbClr val="222222"/>
                </a:solidFill>
                <a:effectLst/>
                <a:latin typeface="Calibri" panose="020F0502020204030204" pitchFamily="34" charset="0"/>
                <a:ea typeface="Calibri" panose="020F0502020204030204" pitchFamily="34" charset="0"/>
              </a:rPr>
              <a:t>I </a:t>
            </a:r>
            <a:r>
              <a:rPr lang="cs-CZ" sz="2000" i="1" dirty="0" err="1">
                <a:solidFill>
                  <a:srgbClr val="222222"/>
                </a:solidFill>
                <a:effectLst/>
                <a:latin typeface="Calibri" panose="020F0502020204030204" pitchFamily="34" charset="0"/>
                <a:ea typeface="Calibri" panose="020F0502020204030204" pitchFamily="34" charset="0"/>
              </a:rPr>
              <a:t>shall</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argue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that</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postulates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of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classical</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theory</a:t>
            </a:r>
            <a:r>
              <a:rPr lang="cs-CZ" sz="2000" i="1" dirty="0">
                <a:solidFill>
                  <a:srgbClr val="222222"/>
                </a:solidFill>
                <a:effectLst/>
                <a:latin typeface="Calibri" panose="020F0502020204030204" pitchFamily="34" charset="0"/>
                <a:ea typeface="Calibri" panose="020F0502020204030204" pitchFamily="34" charset="0"/>
              </a:rPr>
              <a:t> are </a:t>
            </a:r>
            <a:r>
              <a:rPr lang="cs-CZ" sz="2000" i="1" dirty="0" err="1">
                <a:solidFill>
                  <a:srgbClr val="222222"/>
                </a:solidFill>
                <a:effectLst/>
                <a:latin typeface="Calibri" panose="020F0502020204030204" pitchFamily="34" charset="0"/>
                <a:ea typeface="Calibri" panose="020F0502020204030204" pitchFamily="34" charset="0"/>
              </a:rPr>
              <a:t>applicable</a:t>
            </a:r>
            <a:r>
              <a:rPr lang="cs-CZ" sz="2000" i="1" dirty="0">
                <a:solidFill>
                  <a:srgbClr val="222222"/>
                </a:solidFill>
                <a:effectLst/>
                <a:latin typeface="Calibri" panose="020F0502020204030204" pitchFamily="34" charset="0"/>
                <a:ea typeface="Calibri" panose="020F0502020204030204" pitchFamily="34" charset="0"/>
              </a:rPr>
              <a:t> to a </a:t>
            </a:r>
            <a:r>
              <a:rPr lang="cs-CZ" sz="2000" i="1" dirty="0" err="1">
                <a:solidFill>
                  <a:srgbClr val="222222"/>
                </a:solidFill>
                <a:effectLst/>
                <a:latin typeface="Calibri" panose="020F0502020204030204" pitchFamily="34" charset="0"/>
                <a:ea typeface="Calibri" panose="020F0502020204030204" pitchFamily="34" charset="0"/>
              </a:rPr>
              <a:t>special</a:t>
            </a:r>
            <a:r>
              <a:rPr lang="cs-CZ" sz="2000" i="1" dirty="0">
                <a:solidFill>
                  <a:srgbClr val="222222"/>
                </a:solidFill>
                <a:effectLst/>
                <a:latin typeface="Calibri" panose="020F0502020204030204" pitchFamily="34" charset="0"/>
                <a:ea typeface="Calibri" panose="020F0502020204030204" pitchFamily="34" charset="0"/>
              </a:rPr>
              <a:t> case </a:t>
            </a:r>
            <a:r>
              <a:rPr lang="cs-CZ" sz="2000" i="1" dirty="0" err="1">
                <a:solidFill>
                  <a:srgbClr val="222222"/>
                </a:solidFill>
                <a:effectLst/>
                <a:latin typeface="Calibri" panose="020F0502020204030204" pitchFamily="34" charset="0"/>
                <a:ea typeface="Calibri" panose="020F0502020204030204" pitchFamily="34" charset="0"/>
              </a:rPr>
              <a:t>only</a:t>
            </a:r>
            <a:r>
              <a:rPr lang="cs-CZ" sz="2000" i="1" dirty="0">
                <a:solidFill>
                  <a:srgbClr val="222222"/>
                </a:solidFill>
                <a:effectLst/>
                <a:latin typeface="Calibri" panose="020F0502020204030204" pitchFamily="34" charset="0"/>
                <a:ea typeface="Calibri" panose="020F0502020204030204" pitchFamily="34" charset="0"/>
              </a:rPr>
              <a:t> and not to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general</a:t>
            </a:r>
            <a:r>
              <a:rPr lang="cs-CZ" sz="2000" i="1" dirty="0">
                <a:solidFill>
                  <a:srgbClr val="222222"/>
                </a:solidFill>
                <a:effectLst/>
                <a:latin typeface="Calibri" panose="020F0502020204030204" pitchFamily="34" charset="0"/>
                <a:ea typeface="Calibri" panose="020F0502020204030204" pitchFamily="34" charset="0"/>
              </a:rPr>
              <a:t> case,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situation</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which</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it</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assumes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being</a:t>
            </a:r>
            <a:r>
              <a:rPr lang="cs-CZ" sz="2000" i="1" dirty="0">
                <a:solidFill>
                  <a:srgbClr val="222222"/>
                </a:solidFill>
                <a:effectLst/>
                <a:latin typeface="Calibri" panose="020F0502020204030204" pitchFamily="34" charset="0"/>
                <a:ea typeface="Calibri" panose="020F0502020204030204" pitchFamily="34" charset="0"/>
              </a:rPr>
              <a:t> a </a:t>
            </a:r>
            <a:r>
              <a:rPr lang="cs-CZ" sz="2000" i="1" dirty="0" err="1">
                <a:solidFill>
                  <a:srgbClr val="222222"/>
                </a:solidFill>
                <a:effectLst/>
                <a:latin typeface="Calibri" panose="020F0502020204030204" pitchFamily="34" charset="0"/>
                <a:ea typeface="Calibri" panose="020F0502020204030204" pitchFamily="34" charset="0"/>
              </a:rPr>
              <a:t>limiting</a:t>
            </a:r>
            <a:r>
              <a:rPr lang="cs-CZ" sz="2000" i="1" dirty="0">
                <a:solidFill>
                  <a:srgbClr val="222222"/>
                </a:solidFill>
                <a:effectLst/>
                <a:latin typeface="Calibri" panose="020F0502020204030204" pitchFamily="34" charset="0"/>
                <a:ea typeface="Calibri" panose="020F0502020204030204" pitchFamily="34" charset="0"/>
              </a:rPr>
              <a:t> point </a:t>
            </a:r>
            <a:r>
              <a:rPr lang="cs-CZ" sz="2000" i="1" dirty="0" err="1">
                <a:solidFill>
                  <a:srgbClr val="222222"/>
                </a:solidFill>
                <a:effectLst/>
                <a:latin typeface="Calibri" panose="020F0502020204030204" pitchFamily="34" charset="0"/>
                <a:ea typeface="Calibri" panose="020F0502020204030204" pitchFamily="34" charset="0"/>
              </a:rPr>
              <a:t>of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possible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positions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of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equilibrium</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Moreover</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characteristics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of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special</a:t>
            </a:r>
            <a:r>
              <a:rPr lang="cs-CZ" sz="2000" i="1" dirty="0">
                <a:solidFill>
                  <a:srgbClr val="222222"/>
                </a:solidFill>
                <a:effectLst/>
                <a:latin typeface="Calibri" panose="020F0502020204030204" pitchFamily="34" charset="0"/>
                <a:ea typeface="Calibri" panose="020F0502020204030204" pitchFamily="34" charset="0"/>
              </a:rPr>
              <a:t> case </a:t>
            </a:r>
            <a:r>
              <a:rPr lang="cs-CZ" sz="2000" i="1" dirty="0" err="1">
                <a:solidFill>
                  <a:srgbClr val="222222"/>
                </a:solidFill>
                <a:effectLst/>
                <a:latin typeface="Calibri" panose="020F0502020204030204" pitchFamily="34" charset="0"/>
                <a:ea typeface="Calibri" panose="020F0502020204030204" pitchFamily="34" charset="0"/>
              </a:rPr>
              <a:t>assumed</a:t>
            </a:r>
            <a:r>
              <a:rPr lang="cs-CZ" sz="2000" i="1" dirty="0">
                <a:solidFill>
                  <a:srgbClr val="222222"/>
                </a:solidFill>
                <a:effectLst/>
                <a:latin typeface="Calibri" panose="020F0502020204030204" pitchFamily="34" charset="0"/>
                <a:ea typeface="Calibri" panose="020F0502020204030204" pitchFamily="34" charset="0"/>
              </a:rPr>
              <a:t> by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classical</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theory</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happen</a:t>
            </a:r>
            <a:r>
              <a:rPr lang="cs-CZ" sz="2000" i="1" dirty="0">
                <a:solidFill>
                  <a:srgbClr val="222222"/>
                </a:solidFill>
                <a:effectLst/>
                <a:latin typeface="Calibri" panose="020F0502020204030204" pitchFamily="34" charset="0"/>
                <a:ea typeface="Calibri" panose="020F0502020204030204" pitchFamily="34" charset="0"/>
              </a:rPr>
              <a:t> not to </a:t>
            </a:r>
            <a:r>
              <a:rPr lang="cs-CZ" sz="2000" i="1" dirty="0" err="1">
                <a:solidFill>
                  <a:srgbClr val="222222"/>
                </a:solidFill>
                <a:effectLst/>
                <a:latin typeface="Calibri" panose="020F0502020204030204" pitchFamily="34" charset="0"/>
                <a:ea typeface="Calibri" panose="020F0502020204030204" pitchFamily="34" charset="0"/>
              </a:rPr>
              <a:t>be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those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of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economic</a:t>
            </a:r>
            <a:r>
              <a:rPr lang="cs-CZ" sz="2000" i="1" dirty="0">
                <a:solidFill>
                  <a:srgbClr val="222222"/>
                </a:solidFill>
                <a:effectLst/>
                <a:latin typeface="Calibri" panose="020F0502020204030204" pitchFamily="34" charset="0"/>
                <a:ea typeface="Calibri" panose="020F0502020204030204" pitchFamily="34" charset="0"/>
              </a:rPr>
              <a:t> society in </a:t>
            </a:r>
            <a:r>
              <a:rPr lang="cs-CZ" sz="2000" i="1" dirty="0" err="1">
                <a:solidFill>
                  <a:srgbClr val="222222"/>
                </a:solidFill>
                <a:effectLst/>
                <a:latin typeface="Calibri" panose="020F0502020204030204" pitchFamily="34" charset="0"/>
                <a:ea typeface="Calibri" panose="020F0502020204030204" pitchFamily="34" charset="0"/>
              </a:rPr>
              <a:t>which</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we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actually</a:t>
            </a:r>
            <a:r>
              <a:rPr lang="cs-CZ" sz="2000" i="1" dirty="0">
                <a:solidFill>
                  <a:srgbClr val="222222"/>
                </a:solidFill>
                <a:effectLst/>
                <a:latin typeface="Calibri" panose="020F0502020204030204" pitchFamily="34" charset="0"/>
                <a:ea typeface="Calibri" panose="020F0502020204030204" pitchFamily="34" charset="0"/>
              </a:rPr>
              <a:t> live, </a:t>
            </a:r>
            <a:r>
              <a:rPr lang="cs-CZ" sz="2000" i="1" dirty="0" err="1">
                <a:solidFill>
                  <a:srgbClr val="222222"/>
                </a:solidFill>
                <a:effectLst/>
                <a:latin typeface="Calibri" panose="020F0502020204030204" pitchFamily="34" charset="0"/>
                <a:ea typeface="Calibri" panose="020F0502020204030204" pitchFamily="34" charset="0"/>
              </a:rPr>
              <a:t>with</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result</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that</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its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teaching</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is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misleading</a:t>
            </a:r>
            <a:r>
              <a:rPr lang="cs-CZ" sz="2000" i="1" dirty="0">
                <a:solidFill>
                  <a:srgbClr val="222222"/>
                </a:solidFill>
                <a:effectLst/>
                <a:latin typeface="Calibri" panose="020F0502020204030204" pitchFamily="34" charset="0"/>
                <a:ea typeface="Calibri" panose="020F0502020204030204" pitchFamily="34" charset="0"/>
              </a:rPr>
              <a:t> and </a:t>
            </a:r>
            <a:r>
              <a:rPr lang="cs-CZ" sz="2000" i="1" dirty="0" err="1">
                <a:solidFill>
                  <a:srgbClr val="222222"/>
                </a:solidFill>
                <a:effectLst/>
                <a:latin typeface="Calibri" panose="020F0502020204030204" pitchFamily="34" charset="0"/>
                <a:ea typeface="Calibri" panose="020F0502020204030204" pitchFamily="34" charset="0"/>
              </a:rPr>
              <a:t>disastrous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if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we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attempt</a:t>
            </a:r>
            <a:r>
              <a:rPr lang="cs-CZ" sz="2000" i="1" dirty="0">
                <a:solidFill>
                  <a:srgbClr val="222222"/>
                </a:solidFill>
                <a:effectLst/>
                <a:latin typeface="Calibri" panose="020F0502020204030204" pitchFamily="34" charset="0"/>
                <a:ea typeface="Calibri" panose="020F0502020204030204" pitchFamily="34" charset="0"/>
              </a:rPr>
              <a:t> to </a:t>
            </a:r>
            <a:r>
              <a:rPr lang="cs-CZ" sz="2000" i="1" dirty="0" err="1">
                <a:solidFill>
                  <a:srgbClr val="222222"/>
                </a:solidFill>
                <a:effectLst/>
                <a:latin typeface="Calibri" panose="020F0502020204030204" pitchFamily="34" charset="0"/>
                <a:ea typeface="Calibri" panose="020F0502020204030204" pitchFamily="34" charset="0"/>
              </a:rPr>
              <a:t>apply</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it</a:t>
            </a:r>
            <a:r>
              <a:rPr lang="cs-CZ" sz="2000" i="1" dirty="0">
                <a:solidFill>
                  <a:srgbClr val="222222"/>
                </a:solidFill>
                <a:effectLst/>
                <a:latin typeface="Calibri" panose="020F0502020204030204" pitchFamily="34" charset="0"/>
                <a:ea typeface="Calibri" panose="020F0502020204030204" pitchFamily="34" charset="0"/>
              </a:rPr>
              <a:t> to </a:t>
            </a:r>
            <a:r>
              <a:rPr lang="cs-CZ" sz="2000" i="1" dirty="0" err="1">
                <a:solidFill>
                  <a:srgbClr val="222222"/>
                </a:solidFill>
                <a:effectLst/>
                <a:latin typeface="Calibri" panose="020F0502020204030204" pitchFamily="34" charset="0"/>
                <a:ea typeface="Calibri" panose="020F0502020204030204" pitchFamily="34" charset="0"/>
              </a:rPr>
              <a:t>the</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facts</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of</a:t>
            </a:r>
            <a:r>
              <a:rPr lang="cs-CZ" sz="2000" i="1" dirty="0">
                <a:solidFill>
                  <a:srgbClr val="222222"/>
                </a:solidFill>
                <a:effectLst/>
                <a:latin typeface="Calibri" panose="020F0502020204030204" pitchFamily="34" charset="0"/>
                <a:ea typeface="Calibri" panose="020F0502020204030204" pitchFamily="34" charset="0"/>
              </a:rPr>
              <a:t> </a:t>
            </a:r>
            <a:r>
              <a:rPr lang="cs-CZ" sz="2000" i="1" dirty="0" err="1">
                <a:solidFill>
                  <a:srgbClr val="222222"/>
                </a:solidFill>
                <a:effectLst/>
                <a:latin typeface="Calibri" panose="020F0502020204030204" pitchFamily="34" charset="0"/>
                <a:ea typeface="Calibri" panose="020F0502020204030204" pitchFamily="34" charset="0"/>
              </a:rPr>
              <a:t>experience</a:t>
            </a:r>
            <a:r>
              <a:rPr lang="cs-CZ" sz="2000" i="1" dirty="0">
                <a:solidFill>
                  <a:srgbClr val="222222"/>
                </a:solidFill>
                <a:effectLst/>
                <a:latin typeface="Calibri" panose="020F0502020204030204" pitchFamily="34" charset="0"/>
                <a:ea typeface="Calibri" panose="020F0502020204030204" pitchFamily="34" charset="0"/>
              </a:rPr>
              <a:t>.</a:t>
            </a:r>
            <a:r>
              <a:rPr lang="cs-CZ" sz="2000" i="1" dirty="0">
                <a:effectLst/>
                <a:latin typeface="Calibri" panose="020F0502020204030204" pitchFamily="34" charset="0"/>
                <a:ea typeface="Times New Roman" panose="02020603050405020304" pitchFamily="18" charset="0"/>
              </a:rPr>
              <a:t>”</a:t>
            </a:r>
          </a:p>
          <a:p>
            <a:r>
              <a:rPr lang="cs-CZ" sz="2000" dirty="0">
                <a:effectLst/>
                <a:latin typeface="Calibri" panose="020F0502020204030204" pitchFamily="34" charset="0"/>
                <a:ea typeface="Times New Roman" panose="02020603050405020304" pitchFamily="18" charset="0"/>
              </a:rPr>
              <a:t>(</a:t>
            </a:r>
            <a:r>
              <a:rPr lang="cs-CZ" sz="2000" dirty="0" err="1">
                <a:solidFill>
                  <a:srgbClr val="000000"/>
                </a:solidFill>
                <a:effectLst/>
                <a:latin typeface="Calibri" panose="020F0502020204030204" pitchFamily="34" charset="0"/>
                <a:ea typeface="Calibri" panose="020F0502020204030204" pitchFamily="34" charset="0"/>
              </a:rPr>
              <a:t>The</a:t>
            </a:r>
            <a:r>
              <a:rPr lang="cs-CZ" sz="2000" dirty="0">
                <a:solidFill>
                  <a:srgbClr val="000000"/>
                </a:solidFill>
                <a:effectLst/>
                <a:latin typeface="Calibri" panose="020F0502020204030204" pitchFamily="34" charset="0"/>
                <a:ea typeface="Calibri" panose="020F0502020204030204" pitchFamily="34" charset="0"/>
              </a:rPr>
              <a:t> General </a:t>
            </a:r>
            <a:r>
              <a:rPr lang="cs-CZ" sz="2000" dirty="0" err="1">
                <a:solidFill>
                  <a:srgbClr val="000000"/>
                </a:solidFill>
                <a:effectLst/>
                <a:latin typeface="Calibri" panose="020F0502020204030204" pitchFamily="34" charset="0"/>
                <a:ea typeface="Calibri" panose="020F0502020204030204" pitchFamily="34" charset="0"/>
              </a:rPr>
              <a:t>Theory</a:t>
            </a:r>
            <a:r>
              <a:rPr lang="cs-CZ" sz="2000" dirty="0">
                <a:solidFill>
                  <a:srgbClr val="000000"/>
                </a:solidFill>
                <a:effectLst/>
                <a:latin typeface="Calibri" panose="020F0502020204030204" pitchFamily="34" charset="0"/>
                <a:ea typeface="Calibri" panose="020F0502020204030204" pitchFamily="34" charset="0"/>
              </a:rPr>
              <a:t> </a:t>
            </a:r>
            <a:r>
              <a:rPr lang="cs-CZ" sz="2000" dirty="0" err="1">
                <a:solidFill>
                  <a:srgbClr val="000000"/>
                </a:solidFill>
                <a:effectLst/>
                <a:latin typeface="Calibri" panose="020F0502020204030204" pitchFamily="34" charset="0"/>
                <a:ea typeface="Calibri" panose="020F0502020204030204" pitchFamily="34" charset="0"/>
              </a:rPr>
              <a:t>of</a:t>
            </a:r>
            <a:r>
              <a:rPr lang="cs-CZ" sz="2000" dirty="0">
                <a:solidFill>
                  <a:srgbClr val="000000"/>
                </a:solidFill>
                <a:effectLst/>
                <a:latin typeface="Calibri" panose="020F0502020204030204" pitchFamily="34" charset="0"/>
                <a:ea typeface="Calibri" panose="020F0502020204030204" pitchFamily="34" charset="0"/>
              </a:rPr>
              <a:t> </a:t>
            </a:r>
            <a:r>
              <a:rPr lang="cs-CZ" sz="2000" dirty="0" err="1">
                <a:solidFill>
                  <a:srgbClr val="000000"/>
                </a:solidFill>
                <a:effectLst/>
                <a:latin typeface="Calibri" panose="020F0502020204030204" pitchFamily="34" charset="0"/>
                <a:ea typeface="Calibri" panose="020F0502020204030204" pitchFamily="34" charset="0"/>
              </a:rPr>
              <a:t>Employment</a:t>
            </a:r>
            <a:r>
              <a:rPr lang="cs-CZ" sz="2000" dirty="0">
                <a:solidFill>
                  <a:srgbClr val="000000"/>
                </a:solidFill>
                <a:effectLst/>
                <a:latin typeface="Calibri" panose="020F0502020204030204" pitchFamily="34" charset="0"/>
                <a:ea typeface="Calibri" panose="020F0502020204030204" pitchFamily="34" charset="0"/>
              </a:rPr>
              <a:t>, </a:t>
            </a:r>
            <a:r>
              <a:rPr lang="cs-CZ" sz="2000" dirty="0" err="1">
                <a:solidFill>
                  <a:srgbClr val="000000"/>
                </a:solidFill>
                <a:effectLst/>
                <a:latin typeface="Calibri" panose="020F0502020204030204" pitchFamily="34" charset="0"/>
                <a:ea typeface="Calibri" panose="020F0502020204030204" pitchFamily="34" charset="0"/>
              </a:rPr>
              <a:t>Interest</a:t>
            </a:r>
            <a:r>
              <a:rPr lang="cs-CZ" sz="2000" dirty="0">
                <a:solidFill>
                  <a:srgbClr val="000000"/>
                </a:solidFill>
                <a:effectLst/>
                <a:latin typeface="Calibri" panose="020F0502020204030204" pitchFamily="34" charset="0"/>
                <a:ea typeface="Calibri" panose="020F0502020204030204" pitchFamily="34" charset="0"/>
              </a:rPr>
              <a:t> and Money</a:t>
            </a:r>
            <a:r>
              <a:rPr lang="cs-CZ" sz="2000" i="1" dirty="0">
                <a:solidFill>
                  <a:srgbClr val="000000"/>
                </a:solidFill>
                <a:latin typeface="Calibri" panose="020F0502020204030204" pitchFamily="34" charset="0"/>
                <a:ea typeface="Calibri" panose="020F0502020204030204" pitchFamily="34" charset="0"/>
              </a:rPr>
              <a:t>, 1936</a:t>
            </a:r>
            <a:endParaRPr lang="en-GB" sz="2000" dirty="0"/>
          </a:p>
        </p:txBody>
      </p:sp>
      <p:pic>
        <p:nvPicPr>
          <p:cNvPr id="4" name="Picture 1036">
            <a:extLst>
              <a:ext uri="{FF2B5EF4-FFF2-40B4-BE49-F238E27FC236}">
                <a16:creationId xmlns:a16="http://schemas.microsoft.com/office/drawing/2014/main" id="{4CE1C09A-3338-6C2E-92A4-75AD72CB05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6447" y="34110"/>
            <a:ext cx="2738289" cy="4060077"/>
          </a:xfrm>
          <a:prstGeom prst="rect">
            <a:avLst/>
          </a:prstGeom>
          <a:noFill/>
          <a:ln>
            <a:noFill/>
          </a:ln>
        </p:spPr>
      </p:pic>
    </p:spTree>
    <p:extLst>
      <p:ext uri="{BB962C8B-B14F-4D97-AF65-F5344CB8AC3E}">
        <p14:creationId xmlns:p14="http://schemas.microsoft.com/office/powerpoint/2010/main" val="3744695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65272F-147D-3369-39E9-0C5CD965FEF7}"/>
              </a:ext>
            </a:extLst>
          </p:cNvPr>
          <p:cNvSpPr>
            <a:spLocks noGrp="1"/>
          </p:cNvSpPr>
          <p:nvPr>
            <p:ph type="title"/>
          </p:nvPr>
        </p:nvSpPr>
        <p:spPr/>
        <p:txBody>
          <a:bodyPr/>
          <a:lstStyle/>
          <a:p>
            <a:r>
              <a:rPr lang="cs-CZ" dirty="0" err="1"/>
              <a:t>Context</a:t>
            </a:r>
            <a:endParaRPr lang="en-GB" dirty="0"/>
          </a:p>
        </p:txBody>
      </p:sp>
      <p:sp>
        <p:nvSpPr>
          <p:cNvPr id="3" name="Zástupný obsah 2">
            <a:extLst>
              <a:ext uri="{FF2B5EF4-FFF2-40B4-BE49-F238E27FC236}">
                <a16:creationId xmlns:a16="http://schemas.microsoft.com/office/drawing/2014/main" id="{62005CE8-1112-5A3B-2510-5718E5009382}"/>
              </a:ext>
            </a:extLst>
          </p:cNvPr>
          <p:cNvSpPr>
            <a:spLocks noGrp="1"/>
          </p:cNvSpPr>
          <p:nvPr>
            <p:ph idx="1"/>
          </p:nvPr>
        </p:nvSpPr>
        <p:spPr/>
        <p:txBody>
          <a:bodyPr/>
          <a:lstStyle/>
          <a:p>
            <a:pPr algn="l"/>
            <a:r>
              <a:rPr lang="en-GB" b="0" i="0" dirty="0">
                <a:solidFill>
                  <a:srgbClr val="202122"/>
                </a:solidFill>
                <a:effectLst/>
                <a:latin typeface="Arial" panose="020B0604020202020204" pitchFamily="34" charset="0"/>
              </a:rPr>
              <a:t>The </a:t>
            </a:r>
            <a:r>
              <a:rPr lang="en-GB" b="1" i="0" dirty="0">
                <a:solidFill>
                  <a:srgbClr val="202122"/>
                </a:solidFill>
                <a:effectLst/>
                <a:latin typeface="Arial" panose="020B0604020202020204" pitchFamily="34" charset="0"/>
              </a:rPr>
              <a:t>Great Depression</a:t>
            </a:r>
            <a:r>
              <a:rPr lang="en-GB" b="0" i="0" dirty="0">
                <a:solidFill>
                  <a:srgbClr val="202122"/>
                </a:solidFill>
                <a:effectLst/>
                <a:latin typeface="Arial" panose="020B0604020202020204" pitchFamily="34" charset="0"/>
              </a:rPr>
              <a:t> (1929–1939) was an economic shock that affected most countries across the world. It was a period of </a:t>
            </a:r>
            <a:r>
              <a:rPr lang="en-GB" b="0" i="0" u="none" strike="noStrike" dirty="0">
                <a:solidFill>
                  <a:srgbClr val="3366CC"/>
                </a:solidFill>
                <a:effectLst/>
                <a:latin typeface="Arial" panose="020B0604020202020204" pitchFamily="34" charset="0"/>
                <a:hlinkClick r:id="rId2" tooltip="Economic depression"/>
              </a:rPr>
              <a:t>economic depression</a:t>
            </a:r>
            <a:r>
              <a:rPr lang="en-GB" b="0" i="0" dirty="0">
                <a:solidFill>
                  <a:srgbClr val="202122"/>
                </a:solidFill>
                <a:effectLst/>
                <a:latin typeface="Arial" panose="020B0604020202020204" pitchFamily="34" charset="0"/>
              </a:rPr>
              <a:t> that became evident after a major fall in </a:t>
            </a:r>
            <a:r>
              <a:rPr lang="en-GB" b="0" i="0" u="none" strike="noStrike" dirty="0">
                <a:solidFill>
                  <a:srgbClr val="3366CC"/>
                </a:solidFill>
                <a:effectLst/>
                <a:latin typeface="Arial" panose="020B0604020202020204" pitchFamily="34" charset="0"/>
                <a:hlinkClick r:id="rId3" tooltip="Stock"/>
              </a:rPr>
              <a:t>stock</a:t>
            </a:r>
            <a:r>
              <a:rPr lang="en-GB" b="0" i="0" dirty="0">
                <a:solidFill>
                  <a:srgbClr val="202122"/>
                </a:solidFill>
                <a:effectLst/>
                <a:latin typeface="Arial" panose="020B0604020202020204" pitchFamily="34" charset="0"/>
              </a:rPr>
              <a:t> prices in the </a:t>
            </a:r>
            <a:r>
              <a:rPr lang="en-GB" b="0" i="0" u="none" strike="noStrike" dirty="0">
                <a:solidFill>
                  <a:srgbClr val="3366CC"/>
                </a:solidFill>
                <a:effectLst/>
                <a:latin typeface="Arial" panose="020B0604020202020204" pitchFamily="34" charset="0"/>
                <a:hlinkClick r:id="rId4" tooltip="United States"/>
              </a:rPr>
              <a:t>United States</a:t>
            </a:r>
            <a:r>
              <a:rPr lang="en-GB" b="0" i="0" dirty="0">
                <a:solidFill>
                  <a:srgbClr val="202122"/>
                </a:solidFill>
                <a:effectLst/>
                <a:latin typeface="Arial" panose="020B0604020202020204" pitchFamily="34" charset="0"/>
              </a:rPr>
              <a:t>.</a:t>
            </a:r>
            <a:r>
              <a:rPr lang="en-GB" b="0" i="0" u="none" strike="noStrike" baseline="30000" dirty="0">
                <a:solidFill>
                  <a:srgbClr val="3366CC"/>
                </a:solidFill>
                <a:effectLst/>
                <a:latin typeface="Arial" panose="020B0604020202020204" pitchFamily="34" charset="0"/>
                <a:hlinkClick r:id="rId5"/>
              </a:rPr>
              <a:t>[1]</a:t>
            </a:r>
            <a:r>
              <a:rPr lang="en-GB" b="0" i="0" dirty="0">
                <a:solidFill>
                  <a:srgbClr val="202122"/>
                </a:solidFill>
                <a:effectLst/>
                <a:latin typeface="Arial" panose="020B0604020202020204" pitchFamily="34" charset="0"/>
              </a:rPr>
              <a:t> The </a:t>
            </a:r>
            <a:r>
              <a:rPr lang="en-GB" b="0" i="0" u="none" strike="noStrike" dirty="0">
                <a:solidFill>
                  <a:srgbClr val="3366CC"/>
                </a:solidFill>
                <a:effectLst/>
                <a:latin typeface="Arial" panose="020B0604020202020204" pitchFamily="34" charset="0"/>
                <a:hlinkClick r:id="rId6" tooltip="Financial contagion"/>
              </a:rPr>
              <a:t>economic contagion</a:t>
            </a:r>
            <a:r>
              <a:rPr lang="en-GB" b="0" i="0" dirty="0">
                <a:solidFill>
                  <a:srgbClr val="202122"/>
                </a:solidFill>
                <a:effectLst/>
                <a:latin typeface="Arial" panose="020B0604020202020204" pitchFamily="34" charset="0"/>
              </a:rPr>
              <a:t> began around September 1929 and led to the </a:t>
            </a:r>
            <a:r>
              <a:rPr lang="en-GB" b="0" i="0" u="none" strike="noStrike" dirty="0">
                <a:solidFill>
                  <a:srgbClr val="3366CC"/>
                </a:solidFill>
                <a:effectLst/>
                <a:latin typeface="Arial" panose="020B0604020202020204" pitchFamily="34" charset="0"/>
                <a:hlinkClick r:id="rId7" tooltip="Wall Street Crash of 1929"/>
              </a:rPr>
              <a:t>Wall Street stock market crash</a:t>
            </a:r>
            <a:r>
              <a:rPr lang="en-GB" b="0" i="0" dirty="0">
                <a:solidFill>
                  <a:srgbClr val="202122"/>
                </a:solidFill>
                <a:effectLst/>
                <a:latin typeface="Arial" panose="020B0604020202020204" pitchFamily="34" charset="0"/>
              </a:rPr>
              <a:t> of October 24 (Black Thursday). It was the longest, deepest, and most widespread depression of the 20th century.</a:t>
            </a:r>
            <a:r>
              <a:rPr lang="en-GB" b="0" i="0" u="none" strike="noStrike" baseline="30000" dirty="0">
                <a:solidFill>
                  <a:srgbClr val="3366CC"/>
                </a:solidFill>
                <a:effectLst/>
                <a:latin typeface="Arial" panose="020B0604020202020204" pitchFamily="34" charset="0"/>
                <a:hlinkClick r:id="rId8"/>
              </a:rPr>
              <a:t>[2]</a:t>
            </a:r>
            <a:endParaRPr lang="en-GB" b="0" i="0" dirty="0">
              <a:solidFill>
                <a:srgbClr val="202122"/>
              </a:solidFill>
              <a:effectLst/>
              <a:latin typeface="Arial" panose="020B0604020202020204" pitchFamily="34" charset="0"/>
            </a:endParaRPr>
          </a:p>
          <a:p>
            <a:pPr algn="l"/>
            <a:r>
              <a:rPr lang="en-GB" b="0" i="0" dirty="0">
                <a:solidFill>
                  <a:srgbClr val="202122"/>
                </a:solidFill>
                <a:effectLst/>
                <a:latin typeface="Arial" panose="020B0604020202020204" pitchFamily="34" charset="0"/>
              </a:rPr>
              <a:t>Between 1929 and 1932, worldwide </a:t>
            </a:r>
            <a:r>
              <a:rPr lang="en-GB" b="0" i="0" u="none" strike="noStrike" dirty="0">
                <a:solidFill>
                  <a:srgbClr val="3366CC"/>
                </a:solidFill>
                <a:effectLst/>
                <a:latin typeface="Arial" panose="020B0604020202020204" pitchFamily="34" charset="0"/>
                <a:hlinkClick r:id="rId9" tooltip="Gross domestic product"/>
              </a:rPr>
              <a:t>gross domestic product (GDP)</a:t>
            </a:r>
            <a:r>
              <a:rPr lang="en-GB" b="0" i="0" dirty="0">
                <a:solidFill>
                  <a:srgbClr val="202122"/>
                </a:solidFill>
                <a:effectLst/>
                <a:latin typeface="Arial" panose="020B0604020202020204" pitchFamily="34" charset="0"/>
              </a:rPr>
              <a:t> fell by an estimated 15%.</a:t>
            </a:r>
          </a:p>
          <a:p>
            <a:pPr marL="0" indent="0">
              <a:buNone/>
            </a:pPr>
            <a:endParaRPr lang="en-GB" dirty="0"/>
          </a:p>
        </p:txBody>
      </p:sp>
    </p:spTree>
    <p:extLst>
      <p:ext uri="{BB962C8B-B14F-4D97-AF65-F5344CB8AC3E}">
        <p14:creationId xmlns:p14="http://schemas.microsoft.com/office/powerpoint/2010/main" val="8073567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Business </a:t>
            </a:r>
            <a:r>
              <a:rPr lang="cs-CZ" dirty="0" err="1"/>
              <a:t>cycle</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
        <p:nvSpPr>
          <p:cNvPr id="3" name="Obdélník 2">
            <a:extLst>
              <a:ext uri="{FF2B5EF4-FFF2-40B4-BE49-F238E27FC236}">
                <a16:creationId xmlns:a16="http://schemas.microsoft.com/office/drawing/2014/main" id="{6E45F2E6-8C2F-445F-B5BA-FB70A7D70BCB}"/>
              </a:ext>
            </a:extLst>
          </p:cNvPr>
          <p:cNvSpPr/>
          <p:nvPr/>
        </p:nvSpPr>
        <p:spPr>
          <a:xfrm>
            <a:off x="5257800" y="231518"/>
            <a:ext cx="4572000" cy="1347805"/>
          </a:xfrm>
          <a:prstGeom prst="rect">
            <a:avLst/>
          </a:prstGeom>
        </p:spPr>
        <p:txBody>
          <a:bodyPr>
            <a:spAutoFit/>
          </a:bodyPr>
          <a:lstStyle/>
          <a:p>
            <a:pPr marL="449580">
              <a:lnSpc>
                <a:spcPct val="115000"/>
              </a:lnSpc>
              <a:spcAft>
                <a:spcPts val="1000"/>
              </a:spcAft>
            </a:pPr>
            <a:r>
              <a:rPr lang="en-GB" b="1" dirty="0">
                <a:latin typeface="Calibri" panose="020F0502020204030204" pitchFamily="34" charset="0"/>
                <a:ea typeface="Times New Roman" panose="02020603050405020304" pitchFamily="18" charset="0"/>
                <a:cs typeface="Times New Roman" panose="02020603050405020304" pitchFamily="18" charset="0"/>
              </a:rPr>
              <a:t>Business cycle (sometimes called the trade cycle or the economic cycle) is irregular fluctuation of the real product around its average.</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Plátno 111">
            <a:extLst>
              <a:ext uri="{FF2B5EF4-FFF2-40B4-BE49-F238E27FC236}">
                <a16:creationId xmlns:a16="http://schemas.microsoft.com/office/drawing/2014/main" id="{FDB8047F-BB7A-492B-9013-35979D8176FD}"/>
              </a:ext>
            </a:extLst>
          </p:cNvPr>
          <p:cNvGrpSpPr/>
          <p:nvPr/>
        </p:nvGrpSpPr>
        <p:grpSpPr>
          <a:xfrm>
            <a:off x="1981200" y="2060221"/>
            <a:ext cx="8075240" cy="4322763"/>
            <a:chOff x="0" y="0"/>
            <a:chExt cx="4831080" cy="2790825"/>
          </a:xfrm>
        </p:grpSpPr>
        <p:sp>
          <p:nvSpPr>
            <p:cNvPr id="8" name="Obdélník 7">
              <a:extLst>
                <a:ext uri="{FF2B5EF4-FFF2-40B4-BE49-F238E27FC236}">
                  <a16:creationId xmlns:a16="http://schemas.microsoft.com/office/drawing/2014/main" id="{C24C6785-842A-4A3B-9D43-01BCF943BE19}"/>
                </a:ext>
              </a:extLst>
            </p:cNvPr>
            <p:cNvSpPr/>
            <p:nvPr/>
          </p:nvSpPr>
          <p:spPr>
            <a:xfrm>
              <a:off x="0" y="0"/>
              <a:ext cx="4831080" cy="2790825"/>
            </a:xfrm>
            <a:prstGeom prst="rect">
              <a:avLst/>
            </a:prstGeom>
            <a:solidFill>
              <a:prstClr val="white"/>
            </a:solidFill>
          </p:spPr>
          <p:txBody>
            <a:bodyPr/>
            <a:lstStyle/>
            <a:p>
              <a:endParaRPr lang="en-GB"/>
            </a:p>
          </p:txBody>
        </p:sp>
        <p:sp>
          <p:nvSpPr>
            <p:cNvPr id="9" name="Textové pole 39944">
              <a:extLst>
                <a:ext uri="{FF2B5EF4-FFF2-40B4-BE49-F238E27FC236}">
                  <a16:creationId xmlns:a16="http://schemas.microsoft.com/office/drawing/2014/main" id="{C0B3B06F-8525-413C-B0FA-72EA3D662210}"/>
                </a:ext>
              </a:extLst>
            </p:cNvPr>
            <p:cNvSpPr txBox="1"/>
            <p:nvPr/>
          </p:nvSpPr>
          <p:spPr>
            <a:xfrm>
              <a:off x="845729" y="329004"/>
              <a:ext cx="879976" cy="2603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EXPANSION</a:t>
              </a:r>
              <a:endParaRPr lang="cs-CZ">
                <a:latin typeface="Times New Roman" panose="02020603050405020304" pitchFamily="18" charset="0"/>
                <a:ea typeface="Times New Roman" panose="02020603050405020304" pitchFamily="18" charset="0"/>
              </a:endParaRPr>
            </a:p>
          </p:txBody>
        </p:sp>
        <p:sp>
          <p:nvSpPr>
            <p:cNvPr id="10" name="Textové pole 39944">
              <a:extLst>
                <a:ext uri="{FF2B5EF4-FFF2-40B4-BE49-F238E27FC236}">
                  <a16:creationId xmlns:a16="http://schemas.microsoft.com/office/drawing/2014/main" id="{A352BDD0-8937-43F7-B6B0-3169AB7E3E52}"/>
                </a:ext>
              </a:extLst>
            </p:cNvPr>
            <p:cNvSpPr txBox="1"/>
            <p:nvPr/>
          </p:nvSpPr>
          <p:spPr>
            <a:xfrm>
              <a:off x="3795316" y="1700886"/>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TIME</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101">
              <a:extLst>
                <a:ext uri="{FF2B5EF4-FFF2-40B4-BE49-F238E27FC236}">
                  <a16:creationId xmlns:a16="http://schemas.microsoft.com/office/drawing/2014/main" id="{24E7DC86-42A6-484B-B905-932529291E0F}"/>
                </a:ext>
              </a:extLst>
            </p:cNvPr>
            <p:cNvSpPr txBox="1"/>
            <p:nvPr/>
          </p:nvSpPr>
          <p:spPr>
            <a:xfrm>
              <a:off x="3" y="35999"/>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Y%</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2" name="Přímá spojnice se šipkou 11">
              <a:extLst>
                <a:ext uri="{FF2B5EF4-FFF2-40B4-BE49-F238E27FC236}">
                  <a16:creationId xmlns:a16="http://schemas.microsoft.com/office/drawing/2014/main" id="{1C1BBD00-29BB-48D6-A48F-694B79A2F7A4}"/>
                </a:ext>
              </a:extLst>
            </p:cNvPr>
            <p:cNvCxnSpPr/>
            <p:nvPr/>
          </p:nvCxnSpPr>
          <p:spPr>
            <a:xfrm flipV="1">
              <a:off x="362569" y="19671"/>
              <a:ext cx="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87D3908A-2E9B-4C93-B337-1DF15AFD1DC4}"/>
                </a:ext>
              </a:extLst>
            </p:cNvPr>
            <p:cNvCxnSpPr/>
            <p:nvPr/>
          </p:nvCxnSpPr>
          <p:spPr>
            <a:xfrm>
              <a:off x="362569" y="1600765"/>
              <a:ext cx="3839780" cy="10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537">
              <a:extLst>
                <a:ext uri="{FF2B5EF4-FFF2-40B4-BE49-F238E27FC236}">
                  <a16:creationId xmlns:a16="http://schemas.microsoft.com/office/drawing/2014/main" id="{2A270E3F-F552-451C-A11A-23A6F563A834}"/>
                </a:ext>
              </a:extLst>
            </p:cNvPr>
            <p:cNvCxnSpPr/>
            <p:nvPr/>
          </p:nvCxnSpPr>
          <p:spPr>
            <a:xfrm>
              <a:off x="362569" y="1163640"/>
              <a:ext cx="3787899" cy="23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ové pole 39944">
              <a:extLst>
                <a:ext uri="{FF2B5EF4-FFF2-40B4-BE49-F238E27FC236}">
                  <a16:creationId xmlns:a16="http://schemas.microsoft.com/office/drawing/2014/main" id="{DB4F5BB5-83ED-4DC0-BAAD-79B09D0DA3DA}"/>
                </a:ext>
              </a:extLst>
            </p:cNvPr>
            <p:cNvSpPr txBox="1"/>
            <p:nvPr/>
          </p:nvSpPr>
          <p:spPr>
            <a:xfrm>
              <a:off x="2743906" y="1807094"/>
              <a:ext cx="879475" cy="2603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RECESSION</a:t>
              </a:r>
            </a:p>
          </p:txBody>
        </p:sp>
        <p:sp>
          <p:nvSpPr>
            <p:cNvPr id="16" name="Textové pole 39944">
              <a:extLst>
                <a:ext uri="{FF2B5EF4-FFF2-40B4-BE49-F238E27FC236}">
                  <a16:creationId xmlns:a16="http://schemas.microsoft.com/office/drawing/2014/main" id="{78A9B13A-01C0-459E-A858-517EC8BAF190}"/>
                </a:ext>
              </a:extLst>
            </p:cNvPr>
            <p:cNvSpPr txBox="1"/>
            <p:nvPr/>
          </p:nvSpPr>
          <p:spPr>
            <a:xfrm>
              <a:off x="2067071" y="466871"/>
              <a:ext cx="1572599" cy="2603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Long-term average</a:t>
              </a:r>
            </a:p>
          </p:txBody>
        </p:sp>
        <p:cxnSp>
          <p:nvCxnSpPr>
            <p:cNvPr id="17" name="Přímá spojnice se šipkou 16">
              <a:extLst>
                <a:ext uri="{FF2B5EF4-FFF2-40B4-BE49-F238E27FC236}">
                  <a16:creationId xmlns:a16="http://schemas.microsoft.com/office/drawing/2014/main" id="{D291A098-9E82-4325-849C-B538E7651119}"/>
                </a:ext>
              </a:extLst>
            </p:cNvPr>
            <p:cNvCxnSpPr/>
            <p:nvPr/>
          </p:nvCxnSpPr>
          <p:spPr>
            <a:xfrm>
              <a:off x="2693894" y="688041"/>
              <a:ext cx="373561" cy="469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Volný tvar: obrazec 17">
              <a:extLst>
                <a:ext uri="{FF2B5EF4-FFF2-40B4-BE49-F238E27FC236}">
                  <a16:creationId xmlns:a16="http://schemas.microsoft.com/office/drawing/2014/main" id="{15105638-9920-4F0F-9EAC-38823DF989FD}"/>
                </a:ext>
              </a:extLst>
            </p:cNvPr>
            <p:cNvSpPr/>
            <p:nvPr/>
          </p:nvSpPr>
          <p:spPr>
            <a:xfrm>
              <a:off x="358588" y="27350"/>
              <a:ext cx="3733800" cy="2278055"/>
            </a:xfrm>
            <a:custGeom>
              <a:avLst/>
              <a:gdLst>
                <a:gd name="connsiteX0" fmla="*/ 0 w 3733800"/>
                <a:gd name="connsiteY0" fmla="*/ 1126856 h 2278055"/>
                <a:gd name="connsiteX1" fmla="*/ 1093694 w 3733800"/>
                <a:gd name="connsiteY1" fmla="*/ 33161 h 2278055"/>
                <a:gd name="connsiteX2" fmla="*/ 2658035 w 3733800"/>
                <a:gd name="connsiteY2" fmla="*/ 2251926 h 2278055"/>
                <a:gd name="connsiteX3" fmla="*/ 3733800 w 3733800"/>
                <a:gd name="connsiteY3" fmla="*/ 1050656 h 2278055"/>
              </a:gdLst>
              <a:ahLst/>
              <a:cxnLst>
                <a:cxn ang="0">
                  <a:pos x="connsiteX0" y="connsiteY0"/>
                </a:cxn>
                <a:cxn ang="0">
                  <a:pos x="connsiteX1" y="connsiteY1"/>
                </a:cxn>
                <a:cxn ang="0">
                  <a:pos x="connsiteX2" y="connsiteY2"/>
                </a:cxn>
                <a:cxn ang="0">
                  <a:pos x="connsiteX3" y="connsiteY3"/>
                </a:cxn>
              </a:cxnLst>
              <a:rect l="l" t="t" r="r" b="b"/>
              <a:pathLst>
                <a:path w="3733800" h="2278055">
                  <a:moveTo>
                    <a:pt x="0" y="1126856"/>
                  </a:moveTo>
                  <a:cubicBezTo>
                    <a:pt x="325344" y="486252"/>
                    <a:pt x="650688" y="-154351"/>
                    <a:pt x="1093694" y="33161"/>
                  </a:cubicBezTo>
                  <a:cubicBezTo>
                    <a:pt x="1536700" y="220673"/>
                    <a:pt x="2218017" y="2082344"/>
                    <a:pt x="2658035" y="2251926"/>
                  </a:cubicBezTo>
                  <a:cubicBezTo>
                    <a:pt x="3098053" y="2421508"/>
                    <a:pt x="3415926" y="1736082"/>
                    <a:pt x="3733800" y="1050656"/>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9637268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zápatí 3"/>
          <p:cNvSpPr>
            <a:spLocks noGrp="1"/>
          </p:cNvSpPr>
          <p:nvPr>
            <p:ph type="ftr" sz="quarter" idx="11"/>
          </p:nvPr>
        </p:nvSpPr>
        <p:spPr/>
        <p:txBody>
          <a:bodyPr/>
          <a:lstStyle/>
          <a:p>
            <a:r>
              <a:rPr lang="cs-CZ"/>
              <a:t>PETR MACH - Macroeconomics</a:t>
            </a:r>
          </a:p>
        </p:txBody>
      </p:sp>
      <p:graphicFrame>
        <p:nvGraphicFramePr>
          <p:cNvPr id="6" name="Graf 5">
            <a:extLst>
              <a:ext uri="{FF2B5EF4-FFF2-40B4-BE49-F238E27FC236}">
                <a16:creationId xmlns:a16="http://schemas.microsoft.com/office/drawing/2014/main" id="{F2A508F5-8133-4F89-8C3E-4AFF3576E765}"/>
              </a:ext>
            </a:extLst>
          </p:cNvPr>
          <p:cNvGraphicFramePr>
            <a:graphicFrameLocks/>
          </p:cNvGraphicFramePr>
          <p:nvPr/>
        </p:nvGraphicFramePr>
        <p:xfrm>
          <a:off x="1847528" y="1844824"/>
          <a:ext cx="8064896"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34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C5A4A-EEA3-F605-0A7A-69FA226BCD5D}"/>
              </a:ext>
            </a:extLst>
          </p:cNvPr>
          <p:cNvSpPr>
            <a:spLocks noGrp="1"/>
          </p:cNvSpPr>
          <p:nvPr>
            <p:ph type="title"/>
          </p:nvPr>
        </p:nvSpPr>
        <p:spPr/>
        <p:txBody>
          <a:bodyPr/>
          <a:lstStyle/>
          <a:p>
            <a:r>
              <a:rPr lang="cs-CZ" dirty="0" err="1"/>
              <a:t>Definitions</a:t>
            </a:r>
            <a:endParaRPr lang="en-GB" dirty="0"/>
          </a:p>
        </p:txBody>
      </p:sp>
      <p:sp>
        <p:nvSpPr>
          <p:cNvPr id="3" name="Zástupný obsah 2">
            <a:extLst>
              <a:ext uri="{FF2B5EF4-FFF2-40B4-BE49-F238E27FC236}">
                <a16:creationId xmlns:a16="http://schemas.microsoft.com/office/drawing/2014/main" id="{D32CDE47-577E-8B96-E23B-34F7D0D6D001}"/>
              </a:ext>
            </a:extLst>
          </p:cNvPr>
          <p:cNvSpPr>
            <a:spLocks noGrp="1"/>
          </p:cNvSpPr>
          <p:nvPr>
            <p:ph idx="1"/>
          </p:nvPr>
        </p:nvSpPr>
        <p:spPr/>
        <p:txBody>
          <a:bodyPr/>
          <a:lstStyle/>
          <a:p>
            <a:r>
              <a:rPr lang="cs-CZ" dirty="0" err="1"/>
              <a:t>Economy</a:t>
            </a:r>
            <a:endParaRPr lang="cs-CZ" dirty="0"/>
          </a:p>
          <a:p>
            <a:r>
              <a:rPr lang="cs-CZ" dirty="0" err="1"/>
              <a:t>Economics</a:t>
            </a:r>
            <a:endParaRPr lang="cs-CZ" dirty="0"/>
          </a:p>
          <a:p>
            <a:r>
              <a:rPr lang="cs-CZ" dirty="0"/>
              <a:t>Economic </a:t>
            </a:r>
            <a:r>
              <a:rPr lang="cs-CZ" dirty="0" err="1"/>
              <a:t>policy</a:t>
            </a:r>
            <a:endParaRPr lang="cs-CZ" dirty="0"/>
          </a:p>
          <a:p>
            <a:pPr marL="0" indent="0">
              <a:buNone/>
            </a:pPr>
            <a:endParaRPr lang="cs-CZ" dirty="0"/>
          </a:p>
        </p:txBody>
      </p:sp>
    </p:spTree>
    <p:extLst>
      <p:ext uri="{BB962C8B-B14F-4D97-AF65-F5344CB8AC3E}">
        <p14:creationId xmlns:p14="http://schemas.microsoft.com/office/powerpoint/2010/main" val="5757073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 </a:t>
            </a:r>
            <a:r>
              <a:rPr lang="cs-CZ" dirty="0" err="1"/>
              <a:t>function</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7500" lnSpcReduction="20000"/>
              </a:bodyPr>
              <a:lstStyle/>
              <a:p>
                <a:pPr>
                  <a:buNone/>
                </a:pPr>
                <a:endParaRPr lang="cs-CZ" b="1" i="1" dirty="0">
                  <a:latin typeface="Cambria Math" panose="02040503050406030204" pitchFamily="18" charset="0"/>
                </a:endParaRPr>
              </a:p>
              <a:p>
                <a:pPr>
                  <a:buNone/>
                </a:pPr>
                <a:r>
                  <a:rPr lang="cs-CZ" b="1" i="1" dirty="0" err="1">
                    <a:latin typeface="Cambria Math" panose="02040503050406030204" pitchFamily="18" charset="0"/>
                  </a:rPr>
                  <a:t>Quantity</a:t>
                </a:r>
                <a:r>
                  <a:rPr lang="cs-CZ" b="1" i="1" dirty="0">
                    <a:latin typeface="Cambria Math" panose="02040503050406030204" pitchFamily="18" charset="0"/>
                  </a:rPr>
                  <a:t> </a:t>
                </a:r>
                <a:r>
                  <a:rPr lang="cs-CZ" b="1" i="1" dirty="0" err="1">
                    <a:latin typeface="Cambria Math" panose="02040503050406030204" pitchFamily="18" charset="0"/>
                  </a:rPr>
                  <a:t>theory</a:t>
                </a:r>
                <a:r>
                  <a:rPr lang="cs-CZ" b="1" i="1" dirty="0">
                    <a:latin typeface="Cambria Math" panose="02040503050406030204" pitchFamily="18" charset="0"/>
                  </a:rPr>
                  <a:t> </a:t>
                </a:r>
                <a:r>
                  <a:rPr lang="cs-CZ" b="1" i="1" dirty="0" err="1">
                    <a:latin typeface="Cambria Math" panose="02040503050406030204" pitchFamily="18" charset="0"/>
                  </a:rPr>
                  <a:t>of</a:t>
                </a:r>
                <a:r>
                  <a:rPr lang="cs-CZ" b="1" i="1" dirty="0">
                    <a:latin typeface="Cambria Math" panose="02040503050406030204" pitchFamily="18" charset="0"/>
                  </a:rPr>
                  <a:t> </a:t>
                </a:r>
                <a:r>
                  <a:rPr lang="cs-CZ" b="1" i="1" dirty="0" err="1">
                    <a:latin typeface="Cambria Math" panose="02040503050406030204" pitchFamily="18" charset="0"/>
                  </a:rPr>
                  <a:t>money</a:t>
                </a:r>
                <a:r>
                  <a:rPr lang="cs-CZ" b="1" i="1" dirty="0">
                    <a:latin typeface="Cambria Math" panose="02040503050406030204" pitchFamily="18" charset="0"/>
                  </a:rPr>
                  <a:t> (</a:t>
                </a:r>
                <a:r>
                  <a:rPr lang="cs-CZ" b="1" i="1" dirty="0" err="1">
                    <a:latin typeface="Cambria Math" panose="02040503050406030204" pitchFamily="18" charset="0"/>
                  </a:rPr>
                  <a:t>equation</a:t>
                </a:r>
                <a:r>
                  <a:rPr lang="cs-CZ" b="1" i="1" dirty="0">
                    <a:latin typeface="Cambria Math" panose="02040503050406030204" pitchFamily="18" charset="0"/>
                  </a:rPr>
                  <a:t> </a:t>
                </a:r>
                <a:r>
                  <a:rPr lang="cs-CZ" b="1" i="1" dirty="0" err="1">
                    <a:latin typeface="Cambria Math" panose="02040503050406030204" pitchFamily="18" charset="0"/>
                  </a:rPr>
                  <a:t>of</a:t>
                </a:r>
                <a:r>
                  <a:rPr lang="cs-CZ" b="1" i="1" dirty="0">
                    <a:latin typeface="Cambria Math" panose="02040503050406030204" pitchFamily="18" charset="0"/>
                  </a:rPr>
                  <a:t> Exchange)</a:t>
                </a:r>
              </a:p>
              <a:p>
                <a:pPr>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𝑃</m:t>
                      </m:r>
                      <m:r>
                        <a:rPr lang="en-GB" i="1">
                          <a:latin typeface="Cambria Math" panose="02040503050406030204" pitchFamily="18" charset="0"/>
                        </a:rPr>
                        <m:t>∙</m:t>
                      </m:r>
                      <m:r>
                        <a:rPr lang="cs-CZ" b="0" i="1" smtClean="0">
                          <a:latin typeface="Cambria Math" panose="02040503050406030204" pitchFamily="18" charset="0"/>
                        </a:rPr>
                        <m:t>𝑌</m:t>
                      </m:r>
                      <m:r>
                        <a:rPr lang="cs-CZ" b="0" i="1" smtClean="0">
                          <a:latin typeface="Cambria Math" panose="02040503050406030204" pitchFamily="18" charset="0"/>
                        </a:rPr>
                        <m:t>=</m:t>
                      </m:r>
                      <m:r>
                        <a:rPr lang="en-GB" i="1" smtClean="0">
                          <a:latin typeface="Cambria Math" panose="02040503050406030204" pitchFamily="18" charset="0"/>
                        </a:rPr>
                        <m:t>𝑀</m:t>
                      </m:r>
                      <m:r>
                        <a:rPr lang="en-GB" i="1" smtClean="0">
                          <a:latin typeface="Cambria Math" panose="02040503050406030204" pitchFamily="18" charset="0"/>
                        </a:rPr>
                        <m:t>∙</m:t>
                      </m:r>
                      <m:r>
                        <a:rPr lang="en-GB" i="1" smtClean="0">
                          <a:latin typeface="Cambria Math" panose="02040503050406030204" pitchFamily="18" charset="0"/>
                        </a:rPr>
                        <m:t>𝑉</m:t>
                      </m:r>
                    </m:oMath>
                  </m:oMathPara>
                </a14:m>
                <a:endParaRPr lang="cs-CZ" i="1" dirty="0">
                  <a:latin typeface="Cambria Math" panose="02040503050406030204" pitchFamily="18" charset="0"/>
                </a:endParaRPr>
              </a:p>
              <a:p>
                <a:pPr algn="ctr">
                  <a:buNone/>
                </a:pPr>
                <a:endParaRPr lang="cs-CZ" b="1" i="1" dirty="0">
                  <a:latin typeface="Cambria Math" panose="02040503050406030204" pitchFamily="18" charset="0"/>
                </a:endParaRPr>
              </a:p>
              <a:p>
                <a:pPr algn="ctr">
                  <a:buNone/>
                </a:pPr>
                <a14:m>
                  <m:oMath xmlns:m="http://schemas.openxmlformats.org/officeDocument/2006/math">
                    <m:r>
                      <a:rPr lang="en-GB" b="1" i="1" smtClean="0">
                        <a:latin typeface="Cambria Math" panose="02040503050406030204" pitchFamily="18" charset="0"/>
                      </a:rPr>
                      <m:t>𝑷</m:t>
                    </m:r>
                  </m:oMath>
                </a14:m>
                <a:r>
                  <a:rPr lang="cs-CZ" b="1" i="1" dirty="0">
                    <a:latin typeface="Cambria Math" panose="02040503050406030204" pitchFamily="18" charset="0"/>
                  </a:rPr>
                  <a:t>=f(Y)</a:t>
                </a:r>
              </a:p>
              <a:p>
                <a:pPr>
                  <a:buNone/>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rPr>
                        <m:t>𝑷</m:t>
                      </m:r>
                      <m:r>
                        <a:rPr lang="en-GB" i="1">
                          <a:latin typeface="Cambria Math" panose="02040503050406030204" pitchFamily="18" charset="0"/>
                        </a:rPr>
                        <m:t>=(</m:t>
                      </m:r>
                      <m:r>
                        <a:rPr lang="en-GB" i="1">
                          <a:latin typeface="Cambria Math" panose="02040503050406030204" pitchFamily="18" charset="0"/>
                        </a:rPr>
                        <m:t>𝑀</m:t>
                      </m:r>
                      <m:r>
                        <a:rPr lang="en-GB" i="1">
                          <a:latin typeface="Cambria Math" panose="02040503050406030204" pitchFamily="18" charset="0"/>
                        </a:rPr>
                        <m:t>∙</m:t>
                      </m:r>
                      <m:r>
                        <a:rPr lang="en-GB" i="1">
                          <a:latin typeface="Cambria Math" panose="02040503050406030204" pitchFamily="18" charset="0"/>
                        </a:rPr>
                        <m:t>𝑉</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1</m:t>
                          </m:r>
                        </m:num>
                        <m:den>
                          <m:r>
                            <a:rPr lang="en-GB" b="1" i="1">
                              <a:latin typeface="Cambria Math" panose="02040503050406030204" pitchFamily="18" charset="0"/>
                            </a:rPr>
                            <m:t>𝒀</m:t>
                          </m:r>
                        </m:den>
                      </m:f>
                    </m:oMath>
                  </m:oMathPara>
                </a14:m>
                <a:endParaRPr lang="cs-CZ" dirty="0"/>
              </a:p>
              <a:p>
                <a:pPr>
                  <a:buNone/>
                </a:pPr>
                <a:endParaRPr lang="cs-CZ" dirty="0"/>
              </a:p>
              <a:p>
                <a:pPr>
                  <a:buNone/>
                </a:pPr>
                <a:endParaRPr lang="cs-CZ" dirty="0"/>
              </a:p>
              <a:p>
                <a:pPr>
                  <a:buNone/>
                </a:pPr>
                <a:r>
                  <a:rPr lang="cs-CZ" dirty="0"/>
                  <a:t>No </a:t>
                </a:r>
                <a:r>
                  <a:rPr lang="cs-CZ" dirty="0" err="1"/>
                  <a:t>substitution</a:t>
                </a:r>
                <a:r>
                  <a:rPr lang="cs-CZ" dirty="0"/>
                  <a:t> </a:t>
                </a:r>
                <a:r>
                  <a:rPr lang="cs-CZ" dirty="0" err="1"/>
                  <a:t>effect</a:t>
                </a:r>
                <a:endParaRPr lang="cs-CZ" dirty="0"/>
              </a:p>
              <a:p>
                <a:pPr>
                  <a:buNone/>
                </a:pPr>
                <a:endParaRPr lang="cs-CZ" dirty="0"/>
              </a:p>
              <a:p>
                <a:pPr>
                  <a:buNone/>
                </a:pPr>
                <a:r>
                  <a:rPr lang="cs-CZ" dirty="0">
                    <a:sym typeface="Wingdings" panose="05000000000000000000" pitchFamily="2" charset="2"/>
                  </a:rPr>
                  <a:t> AD </a:t>
                </a:r>
                <a:r>
                  <a:rPr lang="cs-CZ" dirty="0" err="1">
                    <a:sym typeface="Wingdings" panose="05000000000000000000" pitchFamily="2" charset="2"/>
                  </a:rPr>
                  <a:t>function</a:t>
                </a:r>
                <a:r>
                  <a:rPr lang="cs-CZ" dirty="0">
                    <a:sym typeface="Wingdings" panose="05000000000000000000" pitchFamily="2" charset="2"/>
                  </a:rPr>
                  <a:t> </a:t>
                </a:r>
                <a:r>
                  <a:rPr lang="cs-CZ" dirty="0" err="1">
                    <a:sym typeface="Wingdings" panose="05000000000000000000" pitchFamily="2" charset="2"/>
                  </a:rPr>
                  <a:t>is</a:t>
                </a:r>
                <a:r>
                  <a:rPr lang="cs-CZ" dirty="0">
                    <a:sym typeface="Wingdings" panose="05000000000000000000" pitchFamily="2" charset="2"/>
                  </a:rPr>
                  <a:t> a hyperbola</a:t>
                </a:r>
                <a:endParaRPr lang="cs-CZ" dirty="0"/>
              </a:p>
              <a:p>
                <a:pPr>
                  <a:buNone/>
                </a:pPr>
                <a:endParaRPr lang="cs-CZ" dirty="0"/>
              </a:p>
              <a:p>
                <a:pPr>
                  <a:buNone/>
                </a:pPr>
                <a:endParaRPr lang="cs-CZ" dirty="0"/>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754"/>
                </a:stretch>
              </a:blipFill>
            </p:spPr>
            <p:txBody>
              <a:bodyPr/>
              <a:lstStyle/>
              <a:p>
                <a:r>
                  <a:rPr lang="en-GB">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3630072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Aggregate</a:t>
            </a:r>
            <a:r>
              <a:rPr lang="cs-CZ" dirty="0"/>
              <a:t> </a:t>
            </a:r>
            <a:r>
              <a:rPr lang="cs-CZ" dirty="0" err="1"/>
              <a:t>demand</a:t>
            </a:r>
            <a:endParaRPr lang="cs-CZ" dirty="0"/>
          </a:p>
        </p:txBody>
      </p:sp>
      <p:sp>
        <p:nvSpPr>
          <p:cNvPr id="3" name="Zástupný symbol pro obsah 2"/>
          <p:cNvSpPr>
            <a:spLocks noGrp="1"/>
          </p:cNvSpPr>
          <p:nvPr>
            <p:ph idx="1"/>
          </p:nvPr>
        </p:nvSpPr>
        <p:spPr/>
        <p:txBody>
          <a:bodyPr/>
          <a:lstStyle/>
          <a:p>
            <a:pPr>
              <a:buNone/>
            </a:pPr>
            <a:r>
              <a:rPr lang="cs-CZ" dirty="0"/>
              <a:t>M, V, P, Y</a:t>
            </a:r>
          </a:p>
          <a:p>
            <a:pPr>
              <a:buNone/>
            </a:pPr>
            <a:endParaRPr lang="cs-CZ" dirty="0"/>
          </a:p>
          <a:p>
            <a:pPr>
              <a:buNone/>
            </a:pPr>
            <a:r>
              <a:rPr lang="cs-CZ" dirty="0"/>
              <a:t>P…</a:t>
            </a:r>
            <a:r>
              <a:rPr lang="cs-CZ" dirty="0" err="1"/>
              <a:t>dependent</a:t>
            </a:r>
            <a:r>
              <a:rPr lang="cs-CZ" dirty="0"/>
              <a:t> </a:t>
            </a:r>
            <a:r>
              <a:rPr lang="cs-CZ" dirty="0" err="1"/>
              <a:t>variable</a:t>
            </a:r>
            <a:endParaRPr lang="cs-CZ" dirty="0"/>
          </a:p>
          <a:p>
            <a:pPr>
              <a:buNone/>
            </a:pPr>
            <a:r>
              <a:rPr lang="cs-CZ" dirty="0"/>
              <a:t>Y…independent </a:t>
            </a:r>
            <a:r>
              <a:rPr lang="cs-CZ" dirty="0" err="1"/>
              <a:t>variable</a:t>
            </a:r>
            <a:endParaRPr lang="cs-CZ" dirty="0"/>
          </a:p>
          <a:p>
            <a:pPr>
              <a:buNone/>
            </a:pPr>
            <a:r>
              <a:rPr lang="cs-CZ" dirty="0"/>
              <a:t>M, V… </a:t>
            </a:r>
            <a:r>
              <a:rPr lang="cs-CZ" dirty="0" err="1"/>
              <a:t>parameters</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4280638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zápatí 3"/>
          <p:cNvSpPr>
            <a:spLocks noGrp="1"/>
          </p:cNvSpPr>
          <p:nvPr>
            <p:ph type="ftr" sz="quarter" idx="11"/>
          </p:nvPr>
        </p:nvSpPr>
        <p:spPr/>
        <p:txBody>
          <a:bodyPr/>
          <a:lstStyle/>
          <a:p>
            <a:r>
              <a:rPr lang="cs-CZ"/>
              <a:t>PETR MACH - Macroeconomics</a:t>
            </a:r>
          </a:p>
        </p:txBody>
      </p:sp>
      <p:grpSp>
        <p:nvGrpSpPr>
          <p:cNvPr id="5" name="Plátno 111">
            <a:extLst>
              <a:ext uri="{FF2B5EF4-FFF2-40B4-BE49-F238E27FC236}">
                <a16:creationId xmlns:a16="http://schemas.microsoft.com/office/drawing/2014/main" id="{441CD4D9-CB68-4E95-A930-70DBF0C4F367}"/>
              </a:ext>
            </a:extLst>
          </p:cNvPr>
          <p:cNvGrpSpPr/>
          <p:nvPr/>
        </p:nvGrpSpPr>
        <p:grpSpPr>
          <a:xfrm>
            <a:off x="2495600" y="1711642"/>
            <a:ext cx="6015940" cy="4644708"/>
            <a:chOff x="0" y="0"/>
            <a:chExt cx="4831080" cy="3434715"/>
          </a:xfrm>
        </p:grpSpPr>
        <p:sp>
          <p:nvSpPr>
            <p:cNvPr id="7" name="Obdélník 6">
              <a:extLst>
                <a:ext uri="{FF2B5EF4-FFF2-40B4-BE49-F238E27FC236}">
                  <a16:creationId xmlns:a16="http://schemas.microsoft.com/office/drawing/2014/main" id="{F4B733F8-FF77-4686-A2B1-D97D97127122}"/>
                </a:ext>
              </a:extLst>
            </p:cNvPr>
            <p:cNvSpPr/>
            <p:nvPr/>
          </p:nvSpPr>
          <p:spPr>
            <a:xfrm>
              <a:off x="0" y="0"/>
              <a:ext cx="4831080" cy="3434715"/>
            </a:xfrm>
            <a:prstGeom prst="rect">
              <a:avLst/>
            </a:prstGeom>
            <a:solidFill>
              <a:prstClr val="white"/>
            </a:solidFill>
          </p:spPr>
          <p:txBody>
            <a:bodyPr/>
            <a:lstStyle/>
            <a:p>
              <a:endParaRPr lang="en-GB"/>
            </a:p>
          </p:txBody>
        </p:sp>
        <p:sp>
          <p:nvSpPr>
            <p:cNvPr id="8" name="Obdélník 7">
              <a:extLst>
                <a:ext uri="{FF2B5EF4-FFF2-40B4-BE49-F238E27FC236}">
                  <a16:creationId xmlns:a16="http://schemas.microsoft.com/office/drawing/2014/main" id="{E3B28475-124E-4BBA-8F16-AFEED0E41BEA}"/>
                </a:ext>
              </a:extLst>
            </p:cNvPr>
            <p:cNvSpPr/>
            <p:nvPr/>
          </p:nvSpPr>
          <p:spPr>
            <a:xfrm>
              <a:off x="374015" y="1870680"/>
              <a:ext cx="1277619" cy="108961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9" name="Textové pole 39944">
              <a:extLst>
                <a:ext uri="{FF2B5EF4-FFF2-40B4-BE49-F238E27FC236}">
                  <a16:creationId xmlns:a16="http://schemas.microsoft.com/office/drawing/2014/main" id="{24B119D8-785A-427F-BD1A-7301BE97094B}"/>
                </a:ext>
              </a:extLst>
            </p:cNvPr>
            <p:cNvSpPr txBox="1"/>
            <p:nvPr/>
          </p:nvSpPr>
          <p:spPr>
            <a:xfrm>
              <a:off x="946306" y="474400"/>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39944">
              <a:extLst>
                <a:ext uri="{FF2B5EF4-FFF2-40B4-BE49-F238E27FC236}">
                  <a16:creationId xmlns:a16="http://schemas.microsoft.com/office/drawing/2014/main" id="{324E4FF0-1E88-4DE4-816D-7D70F0E4C93E}"/>
                </a:ext>
              </a:extLst>
            </p:cNvPr>
            <p:cNvSpPr txBox="1"/>
            <p:nvPr/>
          </p:nvSpPr>
          <p:spPr>
            <a:xfrm>
              <a:off x="687624" y="2291762"/>
              <a:ext cx="599310"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M</a:t>
              </a:r>
              <a:r>
                <a:rPr lang="cs-CZ">
                  <a:latin typeface="Calibri" panose="020F0502020204030204" pitchFamily="34" charset="0"/>
                  <a:ea typeface="Calibri" panose="020F0502020204030204" pitchFamily="34" charset="0"/>
                </a:rPr>
                <a:t>∙</a:t>
              </a:r>
              <a:r>
                <a:rPr lang="cs-CZ">
                  <a:latin typeface="Calibri" panose="020F0502020204030204" pitchFamily="34" charset="0"/>
                  <a:ea typeface="Calibri" panose="020F0502020204030204" pitchFamily="34" charset="0"/>
                  <a:cs typeface="Times New Roman" panose="02020603050405020304" pitchFamily="18" charset="0"/>
                </a:rPr>
                <a:t>V</a:t>
              </a:r>
              <a:endParaRPr lang="cs-CZ">
                <a:latin typeface="Times New Roman" panose="02020603050405020304" pitchFamily="18" charset="0"/>
                <a:ea typeface="Times New Roman" panose="02020603050405020304" pitchFamily="18" charset="0"/>
              </a:endParaRPr>
            </a:p>
          </p:txBody>
        </p:sp>
        <p:sp>
          <p:nvSpPr>
            <p:cNvPr id="11" name="Textové pole 39944">
              <a:extLst>
                <a:ext uri="{FF2B5EF4-FFF2-40B4-BE49-F238E27FC236}">
                  <a16:creationId xmlns:a16="http://schemas.microsoft.com/office/drawing/2014/main" id="{5C134050-7B43-42BD-96D6-038984B20C95}"/>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Y</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101">
              <a:extLst>
                <a:ext uri="{FF2B5EF4-FFF2-40B4-BE49-F238E27FC236}">
                  <a16:creationId xmlns:a16="http://schemas.microsoft.com/office/drawing/2014/main" id="{F8C26153-83A4-4854-AAA6-AD1B0042802E}"/>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3" name="Přímá spojnice se šipkou 12">
              <a:extLst>
                <a:ext uri="{FF2B5EF4-FFF2-40B4-BE49-F238E27FC236}">
                  <a16:creationId xmlns:a16="http://schemas.microsoft.com/office/drawing/2014/main" id="{D8FDF93C-9F0B-47B6-A87C-CEFA26B33A71}"/>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9EBBA84E-F89D-4A70-884A-F979E7DE59DF}"/>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Volný tvar: obrazec 14">
              <a:extLst>
                <a:ext uri="{FF2B5EF4-FFF2-40B4-BE49-F238E27FC236}">
                  <a16:creationId xmlns:a16="http://schemas.microsoft.com/office/drawing/2014/main" id="{A8AFEC44-BEFD-4BF8-8149-DF8EBF6D9CE6}"/>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34059447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Aggregate</a:t>
            </a:r>
            <a:r>
              <a:rPr lang="cs-CZ" dirty="0"/>
              <a:t> </a:t>
            </a:r>
            <a:r>
              <a:rPr lang="cs-CZ" dirty="0" err="1"/>
              <a:t>supply</a:t>
            </a:r>
            <a:endParaRPr lang="cs-CZ" dirty="0"/>
          </a:p>
        </p:txBody>
      </p:sp>
      <p:sp>
        <p:nvSpPr>
          <p:cNvPr id="3" name="Zástupný symbol pro obsah 2"/>
          <p:cNvSpPr>
            <a:spLocks noGrp="1"/>
          </p:cNvSpPr>
          <p:nvPr>
            <p:ph idx="1"/>
          </p:nvPr>
        </p:nvSpPr>
        <p:spPr/>
        <p:txBody>
          <a:bodyPr>
            <a:normAutofit lnSpcReduction="10000"/>
          </a:bodyPr>
          <a:lstStyle/>
          <a:p>
            <a:r>
              <a:rPr lang="cs-CZ" dirty="0" err="1"/>
              <a:t>Unlike</a:t>
            </a:r>
            <a:r>
              <a:rPr lang="cs-CZ" dirty="0"/>
              <a:t> in </a:t>
            </a:r>
            <a:r>
              <a:rPr lang="cs-CZ" dirty="0" err="1"/>
              <a:t>microeconomics</a:t>
            </a:r>
            <a:r>
              <a:rPr lang="cs-CZ" dirty="0"/>
              <a:t>:</a:t>
            </a:r>
          </a:p>
          <a:p>
            <a:pPr>
              <a:buNone/>
            </a:pPr>
            <a:endParaRPr lang="cs-CZ" dirty="0"/>
          </a:p>
          <a:p>
            <a:pPr>
              <a:buNone/>
            </a:pPr>
            <a:r>
              <a:rPr lang="cs-CZ" dirty="0"/>
              <a:t>No </a:t>
            </a:r>
            <a:r>
              <a:rPr lang="cs-CZ" dirty="0" err="1"/>
              <a:t>substitution</a:t>
            </a:r>
            <a:r>
              <a:rPr lang="cs-CZ" dirty="0"/>
              <a:t> </a:t>
            </a:r>
            <a:r>
              <a:rPr lang="cs-CZ" dirty="0" err="1"/>
              <a:t>effect</a:t>
            </a:r>
            <a:endParaRPr lang="cs-CZ" dirty="0"/>
          </a:p>
          <a:p>
            <a:pPr>
              <a:buNone/>
            </a:pPr>
            <a:endParaRPr lang="cs-CZ" dirty="0"/>
          </a:p>
          <a:p>
            <a:pPr>
              <a:buNone/>
            </a:pPr>
            <a:r>
              <a:rPr lang="cs-CZ" dirty="0"/>
              <a:t>AS </a:t>
            </a:r>
            <a:r>
              <a:rPr lang="cs-CZ" dirty="0" err="1"/>
              <a:t>is</a:t>
            </a:r>
            <a:r>
              <a:rPr lang="cs-CZ" dirty="0"/>
              <a:t> </a:t>
            </a:r>
            <a:r>
              <a:rPr lang="cs-CZ" dirty="0" err="1"/>
              <a:t>perfectly</a:t>
            </a:r>
            <a:r>
              <a:rPr lang="cs-CZ" dirty="0"/>
              <a:t> </a:t>
            </a:r>
            <a:r>
              <a:rPr lang="cs-CZ" dirty="0" err="1"/>
              <a:t>inelastic</a:t>
            </a:r>
            <a:endParaRPr lang="cs-CZ" dirty="0"/>
          </a:p>
          <a:p>
            <a:pPr>
              <a:buNone/>
            </a:pPr>
            <a:endParaRPr lang="cs-CZ" dirty="0"/>
          </a:p>
          <a:p>
            <a:pPr>
              <a:buNone/>
            </a:pPr>
            <a:r>
              <a:rPr lang="cs-CZ" dirty="0"/>
              <a:t>AS </a:t>
            </a:r>
            <a:r>
              <a:rPr lang="cs-CZ" dirty="0" err="1"/>
              <a:t>is</a:t>
            </a:r>
            <a:r>
              <a:rPr lang="cs-CZ" dirty="0"/>
              <a:t> a </a:t>
            </a:r>
            <a:r>
              <a:rPr lang="cs-CZ" dirty="0" err="1"/>
              <a:t>vertical</a:t>
            </a:r>
            <a:r>
              <a:rPr lang="cs-CZ" dirty="0"/>
              <a:t> line</a:t>
            </a:r>
          </a:p>
          <a:p>
            <a:pPr>
              <a:buNone/>
            </a:pPr>
            <a:endParaRPr lang="cs-CZ" dirty="0"/>
          </a:p>
          <a:p>
            <a:pPr>
              <a:buNone/>
            </a:pPr>
            <a:r>
              <a:rPr lang="cs-CZ" dirty="0"/>
              <a:t>Y </a:t>
            </a:r>
            <a:r>
              <a:rPr lang="cs-CZ" dirty="0" err="1"/>
              <a:t>is</a:t>
            </a:r>
            <a:r>
              <a:rPr lang="cs-CZ" dirty="0"/>
              <a:t> independent </a:t>
            </a:r>
            <a:r>
              <a:rPr lang="cs-CZ" dirty="0" err="1"/>
              <a:t>of</a:t>
            </a:r>
            <a:r>
              <a:rPr lang="cs-CZ" dirty="0"/>
              <a:t> </a:t>
            </a:r>
            <a:r>
              <a:rPr lang="cs-CZ" dirty="0" err="1"/>
              <a:t>the</a:t>
            </a:r>
            <a:r>
              <a:rPr lang="cs-CZ" dirty="0"/>
              <a:t> P</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8817142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adpis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𝑎</m:t>
                          </m:r>
                        </m:sub>
                      </m:sSub>
                    </m:oMath>
                  </m:oMathPara>
                </a14:m>
                <a:br>
                  <a:rPr lang="cs-CZ" dirty="0"/>
                </a:br>
                <a:endParaRPr lang="cs-CZ" dirty="0"/>
              </a:p>
            </p:txBody>
          </p:sp>
        </mc:Choice>
        <mc:Fallback xmlns="">
          <p:sp>
            <p:nvSpPr>
              <p:cNvPr id="2" name="Nadpis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grpSp>
        <p:nvGrpSpPr>
          <p:cNvPr id="5" name="Plátno 111">
            <a:extLst>
              <a:ext uri="{FF2B5EF4-FFF2-40B4-BE49-F238E27FC236}">
                <a16:creationId xmlns:a16="http://schemas.microsoft.com/office/drawing/2014/main" id="{ACEDBFB4-FAA1-4D5D-89C3-217B803E4A4E}"/>
              </a:ext>
            </a:extLst>
          </p:cNvPr>
          <p:cNvGrpSpPr/>
          <p:nvPr/>
        </p:nvGrpSpPr>
        <p:grpSpPr>
          <a:xfrm>
            <a:off x="2639616" y="1711642"/>
            <a:ext cx="5871924" cy="4453662"/>
            <a:chOff x="0" y="0"/>
            <a:chExt cx="4831080" cy="3434715"/>
          </a:xfrm>
        </p:grpSpPr>
        <p:sp>
          <p:nvSpPr>
            <p:cNvPr id="7" name="Obdélník 6">
              <a:extLst>
                <a:ext uri="{FF2B5EF4-FFF2-40B4-BE49-F238E27FC236}">
                  <a16:creationId xmlns:a16="http://schemas.microsoft.com/office/drawing/2014/main" id="{05B939D0-9539-4B68-8123-BEC309052B86}"/>
                </a:ext>
              </a:extLst>
            </p:cNvPr>
            <p:cNvSpPr/>
            <p:nvPr/>
          </p:nvSpPr>
          <p:spPr>
            <a:xfrm>
              <a:off x="0" y="0"/>
              <a:ext cx="4831080" cy="3434715"/>
            </a:xfrm>
            <a:prstGeom prst="rect">
              <a:avLst/>
            </a:prstGeom>
            <a:solidFill>
              <a:prstClr val="white"/>
            </a:solidFill>
          </p:spPr>
          <p:txBody>
            <a:bodyPr/>
            <a:lstStyle/>
            <a:p>
              <a:endParaRPr lang="en-GB"/>
            </a:p>
          </p:txBody>
        </p:sp>
        <p:sp>
          <p:nvSpPr>
            <p:cNvPr id="8" name="Textové pole 39944">
              <a:extLst>
                <a:ext uri="{FF2B5EF4-FFF2-40B4-BE49-F238E27FC236}">
                  <a16:creationId xmlns:a16="http://schemas.microsoft.com/office/drawing/2014/main" id="{C02B6CB6-9DFB-448C-BF8A-D4A9533F9991}"/>
                </a:ext>
              </a:extLst>
            </p:cNvPr>
            <p:cNvSpPr txBox="1"/>
            <p:nvPr/>
          </p:nvSpPr>
          <p:spPr>
            <a:xfrm>
              <a:off x="1729473" y="677600"/>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b="1">
                  <a:latin typeface="Calibri" panose="020F0502020204030204" pitchFamily="34" charset="0"/>
                  <a:ea typeface="Calibri" panose="020F0502020204030204" pitchFamily="34" charset="0"/>
                  <a:cs typeface="Arial" panose="020B0604020202020204" pitchFamily="34" charset="0"/>
                </a:rPr>
                <a:t>AS</a:t>
              </a:r>
              <a:endParaRPr lang="cs-CZ" sz="16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1C17CAB8-A568-4166-844D-316ED0D791EC}"/>
                </a:ext>
              </a:extLst>
            </p:cNvPr>
            <p:cNvSpPr txBox="1"/>
            <p:nvPr/>
          </p:nvSpPr>
          <p:spPr>
            <a:xfrm>
              <a:off x="1566464" y="3014816"/>
              <a:ext cx="599310"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a:latin typeface="Calibri" panose="020F0502020204030204" pitchFamily="34" charset="0"/>
                  <a:ea typeface="Calibri" panose="020F0502020204030204" pitchFamily="34" charset="0"/>
                  <a:cs typeface="Times New Roman" panose="02020603050405020304" pitchFamily="18" charset="0"/>
                </a:rPr>
                <a:t>Y</a:t>
              </a:r>
              <a:r>
                <a:rPr lang="cs-CZ" sz="1600" baseline="-25000">
                  <a:latin typeface="Calibri" panose="020F0502020204030204" pitchFamily="34" charset="0"/>
                  <a:ea typeface="Calibri" panose="020F0502020204030204" pitchFamily="34" charset="0"/>
                  <a:cs typeface="Times New Roman" panose="02020603050405020304" pitchFamily="18" charset="0"/>
                </a:rPr>
                <a:t>A</a:t>
              </a:r>
              <a:endParaRPr lang="cs-CZ" sz="1600">
                <a:latin typeface="Times New Roman" panose="02020603050405020304" pitchFamily="18" charset="0"/>
                <a:ea typeface="Times New Roman" panose="02020603050405020304" pitchFamily="18" charset="0"/>
              </a:endParaRPr>
            </a:p>
          </p:txBody>
        </p:sp>
        <p:sp>
          <p:nvSpPr>
            <p:cNvPr id="10" name="Textové pole 39944">
              <a:extLst>
                <a:ext uri="{FF2B5EF4-FFF2-40B4-BE49-F238E27FC236}">
                  <a16:creationId xmlns:a16="http://schemas.microsoft.com/office/drawing/2014/main" id="{CF73CBBB-CBCB-4399-B8FC-7989C072D0F2}"/>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b="1">
                  <a:latin typeface="Calibri" panose="020F0502020204030204" pitchFamily="34" charset="0"/>
                  <a:ea typeface="Calibri" panose="020F0502020204030204" pitchFamily="34" charset="0"/>
                  <a:cs typeface="Arial" panose="020B0604020202020204" pitchFamily="34" charset="0"/>
                </a:rPr>
                <a:t>Y</a:t>
              </a:r>
              <a:endParaRPr lang="cs-CZ" sz="1600">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101">
              <a:extLst>
                <a:ext uri="{FF2B5EF4-FFF2-40B4-BE49-F238E27FC236}">
                  <a16:creationId xmlns:a16="http://schemas.microsoft.com/office/drawing/2014/main" id="{2FDE4E10-435E-4E4F-B97D-439CD15F3B7F}"/>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b="1">
                  <a:latin typeface="Calibri" panose="020F0502020204030204" pitchFamily="34" charset="0"/>
                  <a:ea typeface="Calibri" panose="020F0502020204030204" pitchFamily="34" charset="0"/>
                  <a:cs typeface="Arial" panose="020B0604020202020204" pitchFamily="34" charset="0"/>
                </a:rPr>
                <a:t>P</a:t>
              </a:r>
              <a:endParaRPr lang="cs-CZ" sz="1600">
                <a:latin typeface="Calibri" panose="020F0502020204030204" pitchFamily="34" charset="0"/>
                <a:ea typeface="Calibri" panose="020F0502020204030204" pitchFamily="34" charset="0"/>
                <a:cs typeface="Arial" panose="020B0604020202020204" pitchFamily="34" charset="0"/>
              </a:endParaRPr>
            </a:p>
          </p:txBody>
        </p:sp>
        <p:cxnSp>
          <p:nvCxnSpPr>
            <p:cNvPr id="12" name="Přímá spojnice se šipkou 11">
              <a:extLst>
                <a:ext uri="{FF2B5EF4-FFF2-40B4-BE49-F238E27FC236}">
                  <a16:creationId xmlns:a16="http://schemas.microsoft.com/office/drawing/2014/main" id="{CD82207F-392E-478E-9069-4177147E6A01}"/>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5C59803B-C361-4F27-B1BC-88F3854FBA72}"/>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9EC79B61-6C6F-41E5-8437-6D2DA945A3D6}"/>
                </a:ext>
              </a:extLst>
            </p:cNvPr>
            <p:cNvCxnSpPr/>
            <p:nvPr/>
          </p:nvCxnSpPr>
          <p:spPr>
            <a:xfrm flipH="1">
              <a:off x="1762760" y="417689"/>
              <a:ext cx="6773" cy="2552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8364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Demand-pulled</a:t>
            </a:r>
            <a:r>
              <a:rPr lang="cs-CZ" dirty="0"/>
              <a:t> </a:t>
            </a:r>
            <a:r>
              <a:rPr lang="cs-CZ" dirty="0" err="1"/>
              <a:t>inflation</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7EF64613-8D24-4DD1-9BDD-FC41E8E2B6E0}"/>
              </a:ext>
            </a:extLst>
          </p:cNvPr>
          <p:cNvGrpSpPr/>
          <p:nvPr/>
        </p:nvGrpSpPr>
        <p:grpSpPr>
          <a:xfrm>
            <a:off x="2351584" y="1711642"/>
            <a:ext cx="6159956" cy="4741694"/>
            <a:chOff x="0" y="0"/>
            <a:chExt cx="4831080" cy="3434715"/>
          </a:xfrm>
        </p:grpSpPr>
        <p:sp>
          <p:nvSpPr>
            <p:cNvPr id="7" name="Obdélník 6">
              <a:extLst>
                <a:ext uri="{FF2B5EF4-FFF2-40B4-BE49-F238E27FC236}">
                  <a16:creationId xmlns:a16="http://schemas.microsoft.com/office/drawing/2014/main" id="{9A3BFC03-BE63-462F-8EE9-BCEB1F406D95}"/>
                </a:ext>
              </a:extLst>
            </p:cNvPr>
            <p:cNvSpPr/>
            <p:nvPr/>
          </p:nvSpPr>
          <p:spPr>
            <a:xfrm>
              <a:off x="0" y="0"/>
              <a:ext cx="4831080" cy="3434715"/>
            </a:xfrm>
            <a:prstGeom prst="rect">
              <a:avLst/>
            </a:prstGeom>
            <a:solidFill>
              <a:prstClr val="white"/>
            </a:solidFill>
          </p:spPr>
          <p:txBody>
            <a:bodyPr/>
            <a:lstStyle/>
            <a:p>
              <a:endParaRPr lang="en-GB"/>
            </a:p>
          </p:txBody>
        </p:sp>
        <p:sp>
          <p:nvSpPr>
            <p:cNvPr id="8" name="Textové pole 39944">
              <a:extLst>
                <a:ext uri="{FF2B5EF4-FFF2-40B4-BE49-F238E27FC236}">
                  <a16:creationId xmlns:a16="http://schemas.microsoft.com/office/drawing/2014/main" id="{28B33F91-95F3-4AFA-AD18-D32A85F142A8}"/>
                </a:ext>
              </a:extLst>
            </p:cNvPr>
            <p:cNvSpPr txBox="1"/>
            <p:nvPr/>
          </p:nvSpPr>
          <p:spPr>
            <a:xfrm>
              <a:off x="1698172" y="321515"/>
              <a:ext cx="415925"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AS</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9" name="Obdélník 8">
              <a:extLst>
                <a:ext uri="{FF2B5EF4-FFF2-40B4-BE49-F238E27FC236}">
                  <a16:creationId xmlns:a16="http://schemas.microsoft.com/office/drawing/2014/main" id="{93FD87C2-2C13-4CA0-959D-BF6D3D3B8555}"/>
                </a:ext>
              </a:extLst>
            </p:cNvPr>
            <p:cNvSpPr/>
            <p:nvPr/>
          </p:nvSpPr>
          <p:spPr>
            <a:xfrm>
              <a:off x="375920" y="1006930"/>
              <a:ext cx="1333138" cy="859880"/>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0" name="Obdélník 9">
              <a:extLst>
                <a:ext uri="{FF2B5EF4-FFF2-40B4-BE49-F238E27FC236}">
                  <a16:creationId xmlns:a16="http://schemas.microsoft.com/office/drawing/2014/main" id="{4D44FB6F-21DC-43F0-A69C-488A2DF2FC75}"/>
                </a:ext>
              </a:extLst>
            </p:cNvPr>
            <p:cNvSpPr/>
            <p:nvPr/>
          </p:nvSpPr>
          <p:spPr>
            <a:xfrm>
              <a:off x="375920" y="1866840"/>
              <a:ext cx="1322252" cy="11029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1" name="Textové pole 39944">
              <a:extLst>
                <a:ext uri="{FF2B5EF4-FFF2-40B4-BE49-F238E27FC236}">
                  <a16:creationId xmlns:a16="http://schemas.microsoft.com/office/drawing/2014/main" id="{420DB83A-46B3-452C-9917-7EA82FF20F6E}"/>
                </a:ext>
              </a:extLst>
            </p:cNvPr>
            <p:cNvSpPr txBox="1"/>
            <p:nvPr/>
          </p:nvSpPr>
          <p:spPr>
            <a:xfrm>
              <a:off x="946306" y="474400"/>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39944">
              <a:extLst>
                <a:ext uri="{FF2B5EF4-FFF2-40B4-BE49-F238E27FC236}">
                  <a16:creationId xmlns:a16="http://schemas.microsoft.com/office/drawing/2014/main" id="{3038AED4-370D-4DDD-90E4-75A7604A0BB9}"/>
                </a:ext>
              </a:extLst>
            </p:cNvPr>
            <p:cNvSpPr txBox="1"/>
            <p:nvPr/>
          </p:nvSpPr>
          <p:spPr>
            <a:xfrm>
              <a:off x="687624" y="2291762"/>
              <a:ext cx="599310"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M</a:t>
              </a:r>
              <a:r>
                <a:rPr lang="cs-CZ">
                  <a:latin typeface="Calibri" panose="020F0502020204030204" pitchFamily="34" charset="0"/>
                  <a:ea typeface="Calibri" panose="020F0502020204030204" pitchFamily="34" charset="0"/>
                </a:rPr>
                <a:t>∙</a:t>
              </a:r>
              <a:r>
                <a:rPr lang="cs-CZ">
                  <a:latin typeface="Calibri" panose="020F0502020204030204" pitchFamily="34" charset="0"/>
                  <a:ea typeface="Calibri" panose="020F0502020204030204" pitchFamily="34" charset="0"/>
                  <a:cs typeface="Times New Roman" panose="02020603050405020304" pitchFamily="18" charset="0"/>
                </a:rPr>
                <a:t>V</a:t>
              </a:r>
              <a:endParaRPr lang="cs-CZ">
                <a:latin typeface="Times New Roman" panose="02020603050405020304" pitchFamily="18" charset="0"/>
                <a:ea typeface="Times New Roman" panose="02020603050405020304" pitchFamily="18" charset="0"/>
              </a:endParaRPr>
            </a:p>
          </p:txBody>
        </p:sp>
        <p:sp>
          <p:nvSpPr>
            <p:cNvPr id="13" name="Textové pole 39944">
              <a:extLst>
                <a:ext uri="{FF2B5EF4-FFF2-40B4-BE49-F238E27FC236}">
                  <a16:creationId xmlns:a16="http://schemas.microsoft.com/office/drawing/2014/main" id="{C222ED8B-6B2E-42A8-8E8A-4B6A438CD2B9}"/>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Y</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101">
              <a:extLst>
                <a:ext uri="{FF2B5EF4-FFF2-40B4-BE49-F238E27FC236}">
                  <a16:creationId xmlns:a16="http://schemas.microsoft.com/office/drawing/2014/main" id="{46ADC13E-FE13-4E2B-BC45-60C49B1D8A23}"/>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5" name="Přímá spojnice se šipkou 14">
              <a:extLst>
                <a:ext uri="{FF2B5EF4-FFF2-40B4-BE49-F238E27FC236}">
                  <a16:creationId xmlns:a16="http://schemas.microsoft.com/office/drawing/2014/main" id="{5963E5FF-3D4E-45CA-A0B5-E31BA09E19C3}"/>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5385895D-10CB-41EA-82CF-8F4EC95360E1}"/>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Volný tvar: obrazec 16">
              <a:extLst>
                <a:ext uri="{FF2B5EF4-FFF2-40B4-BE49-F238E27FC236}">
                  <a16:creationId xmlns:a16="http://schemas.microsoft.com/office/drawing/2014/main" id="{06C2CD11-A62B-46E8-8AF8-1841FA253E32}"/>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8" name="Volný tvar: obrazec 17">
              <a:extLst>
                <a:ext uri="{FF2B5EF4-FFF2-40B4-BE49-F238E27FC236}">
                  <a16:creationId xmlns:a16="http://schemas.microsoft.com/office/drawing/2014/main" id="{49E4BF17-C55B-4351-9300-7BC8A8E9749A}"/>
                </a:ext>
              </a:extLst>
            </p:cNvPr>
            <p:cNvSpPr/>
            <p:nvPr/>
          </p:nvSpPr>
          <p:spPr>
            <a:xfrm rot="10800000">
              <a:off x="1502611" y="236943"/>
              <a:ext cx="2160431" cy="1912947"/>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9" name="Přímá spojnice se šipkou 18">
              <a:extLst>
                <a:ext uri="{FF2B5EF4-FFF2-40B4-BE49-F238E27FC236}">
                  <a16:creationId xmlns:a16="http://schemas.microsoft.com/office/drawing/2014/main" id="{05F17622-F9E6-4E1C-B9AA-CBC44ABB7211}"/>
                </a:ext>
              </a:extLst>
            </p:cNvPr>
            <p:cNvCxnSpPr/>
            <p:nvPr/>
          </p:nvCxnSpPr>
          <p:spPr>
            <a:xfrm flipV="1">
              <a:off x="1333500" y="1061341"/>
              <a:ext cx="301298" cy="21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F012C714-52BC-461B-96D2-B03455150507}"/>
                </a:ext>
              </a:extLst>
            </p:cNvPr>
            <p:cNvCxnSpPr/>
            <p:nvPr/>
          </p:nvCxnSpPr>
          <p:spPr>
            <a:xfrm flipV="1">
              <a:off x="261258" y="1186543"/>
              <a:ext cx="5443" cy="555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9F5BE865-2901-4866-9F66-1E60CA9D02E3}"/>
                </a:ext>
              </a:extLst>
            </p:cNvPr>
            <p:cNvCxnSpPr/>
            <p:nvPr/>
          </p:nvCxnSpPr>
          <p:spPr>
            <a:xfrm flipH="1" flipV="1">
              <a:off x="1703615" y="206826"/>
              <a:ext cx="5443" cy="27630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ové pole 39944">
              <a:extLst>
                <a:ext uri="{FF2B5EF4-FFF2-40B4-BE49-F238E27FC236}">
                  <a16:creationId xmlns:a16="http://schemas.microsoft.com/office/drawing/2014/main" id="{5DFC8916-60AB-4D8A-8EC9-CBEECBD007DD}"/>
                </a:ext>
              </a:extLst>
            </p:cNvPr>
            <p:cNvSpPr txBox="1"/>
            <p:nvPr/>
          </p:nvSpPr>
          <p:spPr>
            <a:xfrm>
              <a:off x="71143" y="1709443"/>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0</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3" name="Textové pole 39944">
              <a:extLst>
                <a:ext uri="{FF2B5EF4-FFF2-40B4-BE49-F238E27FC236}">
                  <a16:creationId xmlns:a16="http://schemas.microsoft.com/office/drawing/2014/main" id="{A2AC5FFF-348D-4945-B061-0B8E2E3E8F9A}"/>
                </a:ext>
              </a:extLst>
            </p:cNvPr>
            <p:cNvSpPr txBox="1"/>
            <p:nvPr/>
          </p:nvSpPr>
          <p:spPr>
            <a:xfrm>
              <a:off x="65700" y="849472"/>
              <a:ext cx="426720" cy="32194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1</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4" name="Textové pole 39944">
              <a:extLst>
                <a:ext uri="{FF2B5EF4-FFF2-40B4-BE49-F238E27FC236}">
                  <a16:creationId xmlns:a16="http://schemas.microsoft.com/office/drawing/2014/main" id="{E4F465D3-083F-42B3-92D7-FCCF66648B05}"/>
                </a:ext>
              </a:extLst>
            </p:cNvPr>
            <p:cNvSpPr txBox="1"/>
            <p:nvPr/>
          </p:nvSpPr>
          <p:spPr>
            <a:xfrm>
              <a:off x="1578814" y="2977628"/>
              <a:ext cx="598805" cy="2597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Y</a:t>
              </a:r>
              <a:r>
                <a:rPr lang="cs-CZ" baseline="-25000">
                  <a:latin typeface="Calibri" panose="020F0502020204030204" pitchFamily="34" charset="0"/>
                  <a:ea typeface="Calibri" panose="020F0502020204030204" pitchFamily="34" charset="0"/>
                  <a:cs typeface="Arial" panose="020B0604020202020204" pitchFamily="34" charset="0"/>
                </a:rPr>
                <a:t>A</a:t>
              </a:r>
              <a:endParaRPr lang="cs-CZ">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2328834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94CAC7-0CE3-4369-A18F-63AD112E6E65}"/>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A285098D-38D8-466E-AF9B-415633B06CB4}"/>
              </a:ext>
            </a:extLst>
          </p:cNvPr>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84524DA6-31A8-40F5-9E5E-5B0968D54D59}"/>
              </a:ext>
            </a:extLst>
          </p:cNvPr>
          <p:cNvGrpSpPr/>
          <p:nvPr/>
        </p:nvGrpSpPr>
        <p:grpSpPr>
          <a:xfrm>
            <a:off x="2423592" y="1417638"/>
            <a:ext cx="6624736" cy="5035698"/>
            <a:chOff x="0" y="0"/>
            <a:chExt cx="4998720" cy="3434715"/>
          </a:xfrm>
        </p:grpSpPr>
        <p:sp>
          <p:nvSpPr>
            <p:cNvPr id="7" name="Obdélník 6">
              <a:extLst>
                <a:ext uri="{FF2B5EF4-FFF2-40B4-BE49-F238E27FC236}">
                  <a16:creationId xmlns:a16="http://schemas.microsoft.com/office/drawing/2014/main" id="{8F591511-E10C-40D0-8928-C10C486F417F}"/>
                </a:ext>
              </a:extLst>
            </p:cNvPr>
            <p:cNvSpPr/>
            <p:nvPr/>
          </p:nvSpPr>
          <p:spPr>
            <a:xfrm>
              <a:off x="0" y="0"/>
              <a:ext cx="4998720" cy="3434715"/>
            </a:xfrm>
            <a:prstGeom prst="rect">
              <a:avLst/>
            </a:prstGeom>
            <a:solidFill>
              <a:prstClr val="white"/>
            </a:solidFill>
          </p:spPr>
          <p:txBody>
            <a:bodyPr/>
            <a:lstStyle/>
            <a:p>
              <a:endParaRPr lang="en-GB"/>
            </a:p>
          </p:txBody>
        </p:sp>
        <p:sp>
          <p:nvSpPr>
            <p:cNvPr id="8" name="Obdélník 7">
              <a:extLst>
                <a:ext uri="{FF2B5EF4-FFF2-40B4-BE49-F238E27FC236}">
                  <a16:creationId xmlns:a16="http://schemas.microsoft.com/office/drawing/2014/main" id="{6E6465F0-8D11-4DD7-B25B-1B0C480789FB}"/>
                </a:ext>
              </a:extLst>
            </p:cNvPr>
            <p:cNvSpPr/>
            <p:nvPr/>
          </p:nvSpPr>
          <p:spPr>
            <a:xfrm>
              <a:off x="540116" y="1815476"/>
              <a:ext cx="1901106" cy="1150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9" name="Textové pole 39944">
              <a:extLst>
                <a:ext uri="{FF2B5EF4-FFF2-40B4-BE49-F238E27FC236}">
                  <a16:creationId xmlns:a16="http://schemas.microsoft.com/office/drawing/2014/main" id="{B0A6A0A3-F1A1-4F90-9C3C-5122E70324E3}"/>
                </a:ext>
              </a:extLst>
            </p:cNvPr>
            <p:cNvSpPr txBox="1"/>
            <p:nvPr/>
          </p:nvSpPr>
          <p:spPr>
            <a:xfrm>
              <a:off x="2453640" y="516733"/>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AS</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39944">
              <a:extLst>
                <a:ext uri="{FF2B5EF4-FFF2-40B4-BE49-F238E27FC236}">
                  <a16:creationId xmlns:a16="http://schemas.microsoft.com/office/drawing/2014/main" id="{5230F9B7-FA2D-4BD2-8ABF-125FB2253169}"/>
                </a:ext>
              </a:extLst>
            </p:cNvPr>
            <p:cNvSpPr txBox="1"/>
            <p:nvPr/>
          </p:nvSpPr>
          <p:spPr>
            <a:xfrm>
              <a:off x="2316173" y="3052670"/>
              <a:ext cx="599310"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Y</a:t>
              </a:r>
              <a:r>
                <a:rPr lang="cs-CZ" baseline="-25000">
                  <a:latin typeface="Calibri" panose="020F0502020204030204" pitchFamily="34" charset="0"/>
                  <a:ea typeface="Calibri" panose="020F0502020204030204" pitchFamily="34" charset="0"/>
                  <a:cs typeface="Times New Roman" panose="02020603050405020304" pitchFamily="18" charset="0"/>
                </a:rPr>
                <a:t>A</a:t>
              </a:r>
              <a:endParaRPr lang="cs-CZ">
                <a:latin typeface="Times New Roman" panose="02020603050405020304" pitchFamily="18" charset="0"/>
                <a:ea typeface="Times New Roman" panose="02020603050405020304" pitchFamily="18" charset="0"/>
              </a:endParaRPr>
            </a:p>
          </p:txBody>
        </p:sp>
        <p:sp>
          <p:nvSpPr>
            <p:cNvPr id="11" name="Textové pole 39944">
              <a:extLst>
                <a:ext uri="{FF2B5EF4-FFF2-40B4-BE49-F238E27FC236}">
                  <a16:creationId xmlns:a16="http://schemas.microsoft.com/office/drawing/2014/main" id="{0BA7E1D2-FE51-4C05-A58A-6116BCF01C56}"/>
                </a:ext>
              </a:extLst>
            </p:cNvPr>
            <p:cNvSpPr txBox="1"/>
            <p:nvPr/>
          </p:nvSpPr>
          <p:spPr>
            <a:xfrm>
              <a:off x="370852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Y</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101">
              <a:extLst>
                <a:ext uri="{FF2B5EF4-FFF2-40B4-BE49-F238E27FC236}">
                  <a16:creationId xmlns:a16="http://schemas.microsoft.com/office/drawing/2014/main" id="{22ECF272-EE79-40F9-B29C-15A63B14F8D3}"/>
                </a:ext>
              </a:extLst>
            </p:cNvPr>
            <p:cNvSpPr txBox="1"/>
            <p:nvPr/>
          </p:nvSpPr>
          <p:spPr>
            <a:xfrm>
              <a:off x="16764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3" name="Přímá spojnice se šipkou 12">
              <a:extLst>
                <a:ext uri="{FF2B5EF4-FFF2-40B4-BE49-F238E27FC236}">
                  <a16:creationId xmlns:a16="http://schemas.microsoft.com/office/drawing/2014/main" id="{BFA61CAB-3FF9-40EF-90AE-09B0B2EB38A4}"/>
                </a:ext>
              </a:extLst>
            </p:cNvPr>
            <p:cNvCxnSpPr/>
            <p:nvPr/>
          </p:nvCxnSpPr>
          <p:spPr>
            <a:xfrm flipH="1" flipV="1">
              <a:off x="53020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80289869-FE22-4DEF-A645-C24C353F5AE3}"/>
                </a:ext>
              </a:extLst>
            </p:cNvPr>
            <p:cNvCxnSpPr/>
            <p:nvPr/>
          </p:nvCxnSpPr>
          <p:spPr>
            <a:xfrm>
              <a:off x="53020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207CAA18-2E69-49A7-95F6-4642EDBB7E3F}"/>
                </a:ext>
              </a:extLst>
            </p:cNvPr>
            <p:cNvCxnSpPr/>
            <p:nvPr/>
          </p:nvCxnSpPr>
          <p:spPr>
            <a:xfrm flipH="1">
              <a:off x="2453640" y="403579"/>
              <a:ext cx="4515" cy="25662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ové pole 39944">
              <a:extLst>
                <a:ext uri="{FF2B5EF4-FFF2-40B4-BE49-F238E27FC236}">
                  <a16:creationId xmlns:a16="http://schemas.microsoft.com/office/drawing/2014/main" id="{1940458A-798F-43AF-9A12-4C8C600A8968}"/>
                </a:ext>
              </a:extLst>
            </p:cNvPr>
            <p:cNvSpPr txBox="1"/>
            <p:nvPr/>
          </p:nvSpPr>
          <p:spPr>
            <a:xfrm>
              <a:off x="728640" y="2116668"/>
              <a:ext cx="1530266" cy="295742"/>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M</a:t>
              </a:r>
              <a:r>
                <a:rPr lang="cs-CZ">
                  <a:latin typeface="Calibri" panose="020F0502020204030204" pitchFamily="34" charset="0"/>
                  <a:ea typeface="Calibri" panose="020F0502020204030204" pitchFamily="34" charset="0"/>
                  <a:cs typeface="Calibri" panose="020F0502020204030204" pitchFamily="34" charset="0"/>
                </a:rPr>
                <a:t>∙</a:t>
              </a:r>
              <a:r>
                <a:rPr lang="cs-CZ">
                  <a:latin typeface="Calibri" panose="020F0502020204030204" pitchFamily="34" charset="0"/>
                  <a:ea typeface="Calibri" panose="020F0502020204030204" pitchFamily="34" charset="0"/>
                  <a:cs typeface="Arial" panose="020B0604020202020204" pitchFamily="34" charset="0"/>
                </a:rPr>
                <a:t>V=MB</a:t>
              </a:r>
              <a:r>
                <a:rPr lang="cs-CZ">
                  <a:latin typeface="Calibri" panose="020F0502020204030204" pitchFamily="34" charset="0"/>
                  <a:ea typeface="Calibri" panose="020F0502020204030204" pitchFamily="34" charset="0"/>
                  <a:cs typeface="Calibri" panose="020F0502020204030204" pitchFamily="34" charset="0"/>
                </a:rPr>
                <a:t>∙m∙V</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7" name="Přímá spojnice 16">
              <a:extLst>
                <a:ext uri="{FF2B5EF4-FFF2-40B4-BE49-F238E27FC236}">
                  <a16:creationId xmlns:a16="http://schemas.microsoft.com/office/drawing/2014/main" id="{3460551E-CA22-45F8-A3E2-0E7634086642}"/>
                </a:ext>
              </a:extLst>
            </p:cNvPr>
            <p:cNvCxnSpPr/>
            <p:nvPr/>
          </p:nvCxnSpPr>
          <p:spPr>
            <a:xfrm>
              <a:off x="537240" y="1805940"/>
              <a:ext cx="1920915" cy="0"/>
            </a:xfrm>
            <a:prstGeom prst="line">
              <a:avLst/>
            </a:prstGeom>
            <a:ln cmpd="tri">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0FD40BF6-2023-48CA-8E05-EA0D37D5DDCB}"/>
                </a:ext>
              </a:extLst>
            </p:cNvPr>
            <p:cNvCxnSpPr/>
            <p:nvPr/>
          </p:nvCxnSpPr>
          <p:spPr>
            <a:xfrm flipV="1">
              <a:off x="743880" y="1417320"/>
              <a:ext cx="0" cy="300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97EDC688-1125-4208-8052-FA699902990D}"/>
                </a:ext>
              </a:extLst>
            </p:cNvPr>
            <p:cNvCxnSpPr/>
            <p:nvPr/>
          </p:nvCxnSpPr>
          <p:spPr>
            <a:xfrm>
              <a:off x="549063" y="1386188"/>
              <a:ext cx="1896110" cy="0"/>
            </a:xfrm>
            <a:prstGeom prst="line">
              <a:avLst/>
            </a:prstGeom>
            <a:ln cmpd="tri">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0" name="Vývojový diagram: paměť s přímým přístupem 19">
              <a:extLst>
                <a:ext uri="{FF2B5EF4-FFF2-40B4-BE49-F238E27FC236}">
                  <a16:creationId xmlns:a16="http://schemas.microsoft.com/office/drawing/2014/main" id="{ECDBAAD6-12EE-46F0-8DDC-762BCA08DCA0}"/>
                </a:ext>
              </a:extLst>
            </p:cNvPr>
            <p:cNvSpPr/>
            <p:nvPr/>
          </p:nvSpPr>
          <p:spPr>
            <a:xfrm>
              <a:off x="998220" y="449580"/>
              <a:ext cx="647700" cy="256200"/>
            </a:xfrm>
            <a:prstGeom prst="flowChartMagneticDrum">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Slza 20">
              <a:extLst>
                <a:ext uri="{FF2B5EF4-FFF2-40B4-BE49-F238E27FC236}">
                  <a16:creationId xmlns:a16="http://schemas.microsoft.com/office/drawing/2014/main" id="{8B9236EA-E8BA-4EA1-ACD4-5F2B9BC3FE24}"/>
                </a:ext>
              </a:extLst>
            </p:cNvPr>
            <p:cNvSpPr/>
            <p:nvPr/>
          </p:nvSpPr>
          <p:spPr>
            <a:xfrm rot="17668052">
              <a:off x="1282182" y="816066"/>
              <a:ext cx="609600" cy="418373"/>
            </a:xfrm>
            <a:prstGeom prst="teardrop">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2" name="Textové pole 39944">
              <a:extLst>
                <a:ext uri="{FF2B5EF4-FFF2-40B4-BE49-F238E27FC236}">
                  <a16:creationId xmlns:a16="http://schemas.microsoft.com/office/drawing/2014/main" id="{C305E8D0-4786-4607-A893-A9DD737D5D03}"/>
                </a:ext>
              </a:extLst>
            </p:cNvPr>
            <p:cNvSpPr txBox="1"/>
            <p:nvPr/>
          </p:nvSpPr>
          <p:spPr>
            <a:xfrm>
              <a:off x="1292521" y="941990"/>
              <a:ext cx="543900" cy="29527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Calibri" panose="020F0502020204030204" pitchFamily="34" charset="0"/>
                </a:rPr>
                <a:t>Δ</a:t>
              </a:r>
              <a:r>
                <a:rPr lang="cs-CZ">
                  <a:latin typeface="Calibri" panose="020F0502020204030204" pitchFamily="34" charset="0"/>
                  <a:ea typeface="Calibri" panose="020F0502020204030204" pitchFamily="34" charset="0"/>
                  <a:cs typeface="Arial" panose="020B0604020202020204" pitchFamily="34" charset="0"/>
                </a:rPr>
                <a:t>MB</a:t>
              </a:r>
            </a:p>
          </p:txBody>
        </p:sp>
        <p:sp>
          <p:nvSpPr>
            <p:cNvPr id="23" name="Textové pole 39944">
              <a:extLst>
                <a:ext uri="{FF2B5EF4-FFF2-40B4-BE49-F238E27FC236}">
                  <a16:creationId xmlns:a16="http://schemas.microsoft.com/office/drawing/2014/main" id="{3A572BFB-1489-415A-8E3E-1C1AEB7EC9DF}"/>
                </a:ext>
              </a:extLst>
            </p:cNvPr>
            <p:cNvSpPr txBox="1"/>
            <p:nvPr/>
          </p:nvSpPr>
          <p:spPr>
            <a:xfrm>
              <a:off x="190758" y="1772580"/>
              <a:ext cx="426721" cy="32292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0</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4" name="Textové pole 39944">
              <a:extLst>
                <a:ext uri="{FF2B5EF4-FFF2-40B4-BE49-F238E27FC236}">
                  <a16:creationId xmlns:a16="http://schemas.microsoft.com/office/drawing/2014/main" id="{3F045890-9FE4-45CB-A08C-7A70C8A4CC3E}"/>
                </a:ext>
              </a:extLst>
            </p:cNvPr>
            <p:cNvSpPr txBox="1"/>
            <p:nvPr/>
          </p:nvSpPr>
          <p:spPr>
            <a:xfrm>
              <a:off x="187620" y="1237265"/>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1</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5" name="Obdélník 24">
              <a:extLst>
                <a:ext uri="{FF2B5EF4-FFF2-40B4-BE49-F238E27FC236}">
                  <a16:creationId xmlns:a16="http://schemas.microsoft.com/office/drawing/2014/main" id="{952BA2BC-5D88-4692-B90E-0B76030BB738}"/>
                </a:ext>
              </a:extLst>
            </p:cNvPr>
            <p:cNvSpPr/>
            <p:nvPr/>
          </p:nvSpPr>
          <p:spPr>
            <a:xfrm>
              <a:off x="542169" y="451412"/>
              <a:ext cx="569571" cy="2514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6" name="Textové pole 39944">
              <a:extLst>
                <a:ext uri="{FF2B5EF4-FFF2-40B4-BE49-F238E27FC236}">
                  <a16:creationId xmlns:a16="http://schemas.microsoft.com/office/drawing/2014/main" id="{3C3A09D1-BB8F-4467-9221-1D20916E9EB1}"/>
                </a:ext>
              </a:extLst>
            </p:cNvPr>
            <p:cNvSpPr txBox="1"/>
            <p:nvPr/>
          </p:nvSpPr>
          <p:spPr>
            <a:xfrm>
              <a:off x="447707" y="439389"/>
              <a:ext cx="121700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CENTRAL BANK</a:t>
              </a:r>
            </a:p>
          </p:txBody>
        </p:sp>
      </p:grpSp>
    </p:spTree>
    <p:extLst>
      <p:ext uri="{BB962C8B-B14F-4D97-AF65-F5344CB8AC3E}">
        <p14:creationId xmlns:p14="http://schemas.microsoft.com/office/powerpoint/2010/main" val="35520030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Supply-</a:t>
            </a:r>
            <a:r>
              <a:rPr lang="cs-CZ" dirty="0" err="1"/>
              <a:t>pushed</a:t>
            </a:r>
            <a:r>
              <a:rPr lang="cs-CZ" dirty="0"/>
              <a:t> </a:t>
            </a:r>
            <a:r>
              <a:rPr lang="cs-CZ" dirty="0" err="1"/>
              <a:t>inflation</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719EC69E-2718-4162-9B95-66354546352C}"/>
              </a:ext>
            </a:extLst>
          </p:cNvPr>
          <p:cNvGrpSpPr/>
          <p:nvPr/>
        </p:nvGrpSpPr>
        <p:grpSpPr>
          <a:xfrm>
            <a:off x="2495600" y="1711642"/>
            <a:ext cx="6015940" cy="4644708"/>
            <a:chOff x="0" y="0"/>
            <a:chExt cx="4831080" cy="3434715"/>
          </a:xfrm>
        </p:grpSpPr>
        <p:sp>
          <p:nvSpPr>
            <p:cNvPr id="7" name="Obdélník 6">
              <a:extLst>
                <a:ext uri="{FF2B5EF4-FFF2-40B4-BE49-F238E27FC236}">
                  <a16:creationId xmlns:a16="http://schemas.microsoft.com/office/drawing/2014/main" id="{ED8C192F-DB34-4813-AD1F-B3D19A45DCA2}"/>
                </a:ext>
              </a:extLst>
            </p:cNvPr>
            <p:cNvSpPr/>
            <p:nvPr/>
          </p:nvSpPr>
          <p:spPr>
            <a:xfrm>
              <a:off x="0" y="0"/>
              <a:ext cx="4831080" cy="3434715"/>
            </a:xfrm>
            <a:prstGeom prst="rect">
              <a:avLst/>
            </a:prstGeom>
            <a:solidFill>
              <a:prstClr val="white"/>
            </a:solidFill>
          </p:spPr>
          <p:txBody>
            <a:bodyPr/>
            <a:lstStyle/>
            <a:p>
              <a:endParaRPr lang="en-GB"/>
            </a:p>
          </p:txBody>
        </p:sp>
        <p:sp>
          <p:nvSpPr>
            <p:cNvPr id="8" name="Textové pole 39944">
              <a:extLst>
                <a:ext uri="{FF2B5EF4-FFF2-40B4-BE49-F238E27FC236}">
                  <a16:creationId xmlns:a16="http://schemas.microsoft.com/office/drawing/2014/main" id="{36C84D20-7EC3-474C-A109-23B3A9033AA1}"/>
                </a:ext>
              </a:extLst>
            </p:cNvPr>
            <p:cNvSpPr txBox="1"/>
            <p:nvPr/>
          </p:nvSpPr>
          <p:spPr>
            <a:xfrm>
              <a:off x="1698172" y="196329"/>
              <a:ext cx="415925"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AS</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9" name="Obdélník 8">
              <a:extLst>
                <a:ext uri="{FF2B5EF4-FFF2-40B4-BE49-F238E27FC236}">
                  <a16:creationId xmlns:a16="http://schemas.microsoft.com/office/drawing/2014/main" id="{7126FF56-E2E5-4900-B920-CD75968690BC}"/>
                </a:ext>
              </a:extLst>
            </p:cNvPr>
            <p:cNvSpPr/>
            <p:nvPr/>
          </p:nvSpPr>
          <p:spPr>
            <a:xfrm>
              <a:off x="375920" y="1050420"/>
              <a:ext cx="685823" cy="816344"/>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0" name="Obdélník 9">
              <a:extLst>
                <a:ext uri="{FF2B5EF4-FFF2-40B4-BE49-F238E27FC236}">
                  <a16:creationId xmlns:a16="http://schemas.microsoft.com/office/drawing/2014/main" id="{534F30E1-9B34-40DD-977B-54DFE73F203A}"/>
                </a:ext>
              </a:extLst>
            </p:cNvPr>
            <p:cNvSpPr/>
            <p:nvPr/>
          </p:nvSpPr>
          <p:spPr>
            <a:xfrm>
              <a:off x="375920" y="1866840"/>
              <a:ext cx="1322252" cy="11029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1" name="Textové pole 39944">
              <a:extLst>
                <a:ext uri="{FF2B5EF4-FFF2-40B4-BE49-F238E27FC236}">
                  <a16:creationId xmlns:a16="http://schemas.microsoft.com/office/drawing/2014/main" id="{F5145F84-CFC3-4347-9B5E-F9B456D98F32}"/>
                </a:ext>
              </a:extLst>
            </p:cNvPr>
            <p:cNvSpPr txBox="1"/>
            <p:nvPr/>
          </p:nvSpPr>
          <p:spPr>
            <a:xfrm>
              <a:off x="554420" y="272887"/>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39944">
              <a:extLst>
                <a:ext uri="{FF2B5EF4-FFF2-40B4-BE49-F238E27FC236}">
                  <a16:creationId xmlns:a16="http://schemas.microsoft.com/office/drawing/2014/main" id="{E529819C-7573-4144-849B-F7D35BB14D78}"/>
                </a:ext>
              </a:extLst>
            </p:cNvPr>
            <p:cNvSpPr txBox="1"/>
            <p:nvPr/>
          </p:nvSpPr>
          <p:spPr>
            <a:xfrm>
              <a:off x="687624" y="2291762"/>
              <a:ext cx="599310"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M</a:t>
              </a:r>
              <a:r>
                <a:rPr lang="cs-CZ">
                  <a:latin typeface="Calibri" panose="020F0502020204030204" pitchFamily="34" charset="0"/>
                  <a:ea typeface="Calibri" panose="020F0502020204030204" pitchFamily="34" charset="0"/>
                </a:rPr>
                <a:t>∙</a:t>
              </a:r>
              <a:r>
                <a:rPr lang="cs-CZ">
                  <a:latin typeface="Calibri" panose="020F0502020204030204" pitchFamily="34" charset="0"/>
                  <a:ea typeface="Calibri" panose="020F0502020204030204" pitchFamily="34" charset="0"/>
                  <a:cs typeface="Times New Roman" panose="02020603050405020304" pitchFamily="18" charset="0"/>
                </a:rPr>
                <a:t>V</a:t>
              </a:r>
              <a:endParaRPr lang="cs-CZ">
                <a:latin typeface="Times New Roman" panose="02020603050405020304" pitchFamily="18" charset="0"/>
                <a:ea typeface="Times New Roman" panose="02020603050405020304" pitchFamily="18" charset="0"/>
              </a:endParaRPr>
            </a:p>
          </p:txBody>
        </p:sp>
        <p:sp>
          <p:nvSpPr>
            <p:cNvPr id="13" name="Textové pole 39944">
              <a:extLst>
                <a:ext uri="{FF2B5EF4-FFF2-40B4-BE49-F238E27FC236}">
                  <a16:creationId xmlns:a16="http://schemas.microsoft.com/office/drawing/2014/main" id="{324DD10D-4B35-4646-8D19-E0E28EC22562}"/>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Y</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101">
              <a:extLst>
                <a:ext uri="{FF2B5EF4-FFF2-40B4-BE49-F238E27FC236}">
                  <a16:creationId xmlns:a16="http://schemas.microsoft.com/office/drawing/2014/main" id="{E4ADC258-203B-411C-A4FA-6BB5CE79650E}"/>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5" name="Přímá spojnice se šipkou 14">
              <a:extLst>
                <a:ext uri="{FF2B5EF4-FFF2-40B4-BE49-F238E27FC236}">
                  <a16:creationId xmlns:a16="http://schemas.microsoft.com/office/drawing/2014/main" id="{D8765999-185A-41E2-A43D-D1ADA6831245}"/>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B8386CD7-8090-476B-BD9B-66CDA836833F}"/>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Volný tvar: obrazec 16">
              <a:extLst>
                <a:ext uri="{FF2B5EF4-FFF2-40B4-BE49-F238E27FC236}">
                  <a16:creationId xmlns:a16="http://schemas.microsoft.com/office/drawing/2014/main" id="{C13D3FE7-E3BD-4730-A8D6-1A5705AA8F10}"/>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se šipkou 17">
              <a:extLst>
                <a:ext uri="{FF2B5EF4-FFF2-40B4-BE49-F238E27FC236}">
                  <a16:creationId xmlns:a16="http://schemas.microsoft.com/office/drawing/2014/main" id="{58C1D2B3-4A41-4636-8BA6-1F87B0554ECC}"/>
                </a:ext>
              </a:extLst>
            </p:cNvPr>
            <p:cNvCxnSpPr/>
            <p:nvPr/>
          </p:nvCxnSpPr>
          <p:spPr>
            <a:xfrm flipH="1">
              <a:off x="1137557" y="1050437"/>
              <a:ext cx="495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99699D89-1E6C-42B0-A829-895F64F00323}"/>
                </a:ext>
              </a:extLst>
            </p:cNvPr>
            <p:cNvCxnSpPr/>
            <p:nvPr/>
          </p:nvCxnSpPr>
          <p:spPr>
            <a:xfrm flipV="1">
              <a:off x="261258" y="1186543"/>
              <a:ext cx="5443" cy="555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05FA62F8-969B-47C1-8DC4-AEAA16EB8ADD}"/>
                </a:ext>
              </a:extLst>
            </p:cNvPr>
            <p:cNvCxnSpPr/>
            <p:nvPr/>
          </p:nvCxnSpPr>
          <p:spPr>
            <a:xfrm flipH="1" flipV="1">
              <a:off x="1703615" y="206826"/>
              <a:ext cx="5443" cy="27630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ové pole 39944">
              <a:extLst>
                <a:ext uri="{FF2B5EF4-FFF2-40B4-BE49-F238E27FC236}">
                  <a16:creationId xmlns:a16="http://schemas.microsoft.com/office/drawing/2014/main" id="{6E2CE6C0-2A4F-47DD-9B2E-BBD1857FC49E}"/>
                </a:ext>
              </a:extLst>
            </p:cNvPr>
            <p:cNvSpPr txBox="1"/>
            <p:nvPr/>
          </p:nvSpPr>
          <p:spPr>
            <a:xfrm>
              <a:off x="71143" y="1709443"/>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0</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2" name="Textové pole 39944">
              <a:extLst>
                <a:ext uri="{FF2B5EF4-FFF2-40B4-BE49-F238E27FC236}">
                  <a16:creationId xmlns:a16="http://schemas.microsoft.com/office/drawing/2014/main" id="{18836E18-01AC-4FDB-86B3-17510998D8B6}"/>
                </a:ext>
              </a:extLst>
            </p:cNvPr>
            <p:cNvSpPr txBox="1"/>
            <p:nvPr/>
          </p:nvSpPr>
          <p:spPr>
            <a:xfrm>
              <a:off x="65700" y="849472"/>
              <a:ext cx="426720" cy="32194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1</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3" name="Textové pole 39944">
              <a:extLst>
                <a:ext uri="{FF2B5EF4-FFF2-40B4-BE49-F238E27FC236}">
                  <a16:creationId xmlns:a16="http://schemas.microsoft.com/office/drawing/2014/main" id="{8F85BEF9-0A84-489D-B28E-C547B5D2E3AA}"/>
                </a:ext>
              </a:extLst>
            </p:cNvPr>
            <p:cNvSpPr txBox="1"/>
            <p:nvPr/>
          </p:nvSpPr>
          <p:spPr>
            <a:xfrm>
              <a:off x="1578814" y="2977628"/>
              <a:ext cx="598805" cy="2597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Y</a:t>
              </a:r>
              <a:r>
                <a:rPr lang="cs-CZ" baseline="-25000">
                  <a:latin typeface="Calibri" panose="020F0502020204030204" pitchFamily="34" charset="0"/>
                  <a:ea typeface="Calibri" panose="020F0502020204030204" pitchFamily="34" charset="0"/>
                  <a:cs typeface="Arial" panose="020B0604020202020204" pitchFamily="34" charset="0"/>
                </a:rPr>
                <a:t>A</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24" name="Přímá spojnice 23">
              <a:extLst>
                <a:ext uri="{FF2B5EF4-FFF2-40B4-BE49-F238E27FC236}">
                  <a16:creationId xmlns:a16="http://schemas.microsoft.com/office/drawing/2014/main" id="{3BC92656-B633-4492-9446-935CAC5ADBEE}"/>
                </a:ext>
              </a:extLst>
            </p:cNvPr>
            <p:cNvCxnSpPr/>
            <p:nvPr/>
          </p:nvCxnSpPr>
          <p:spPr>
            <a:xfrm flipH="1" flipV="1">
              <a:off x="1061743" y="207005"/>
              <a:ext cx="5080" cy="27628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3684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098F45-0399-477A-8C64-D47C6400EF2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8E4044C-4272-44FE-9064-3588362D3B77}"/>
              </a:ext>
            </a:extLst>
          </p:cNvPr>
          <p:cNvSpPr>
            <a:spLocks noGrp="1"/>
          </p:cNvSpPr>
          <p:nvPr>
            <p:ph idx="1"/>
          </p:nvPr>
        </p:nvSpPr>
        <p:spPr/>
        <p:txBody>
          <a:bodyPr/>
          <a:lstStyle/>
          <a:p>
            <a:pPr marL="449580" algn="just">
              <a:lnSpc>
                <a:spcPct val="115000"/>
              </a:lnSpc>
              <a:spcAft>
                <a:spcPts val="1000"/>
              </a:spcAft>
              <a:buNone/>
            </a:pPr>
            <a:r>
              <a:rPr lang="en-GB" sz="2600" b="1" dirty="0">
                <a:solidFill>
                  <a:srgbClr val="000000"/>
                </a:solidFill>
                <a:latin typeface="Calibri" panose="020F0502020204030204" pitchFamily="34" charset="0"/>
                <a:ea typeface="Calibri" panose="020F0502020204030204" pitchFamily="34" charset="0"/>
                <a:cs typeface="Arial" panose="020B0604020202020204" pitchFamily="34" charset="0"/>
              </a:rPr>
              <a:t>Demand-pulled inflation is an increase in the price level caused by an increase in aggregate demand.</a:t>
            </a:r>
            <a:endParaRPr lang="cs-CZ" sz="2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buNone/>
            </a:pPr>
            <a:endParaRPr lang="cs-CZ" sz="26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buNone/>
            </a:pPr>
            <a:endParaRPr lang="cs-CZ" sz="26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buNone/>
            </a:pPr>
            <a:r>
              <a:rPr lang="en-GB" sz="2600" b="1" dirty="0">
                <a:solidFill>
                  <a:srgbClr val="000000"/>
                </a:solidFill>
                <a:latin typeface="Calibri" panose="020F0502020204030204" pitchFamily="34" charset="0"/>
                <a:ea typeface="Calibri" panose="020F0502020204030204" pitchFamily="34" charset="0"/>
                <a:cs typeface="Arial" panose="020B0604020202020204" pitchFamily="34" charset="0"/>
              </a:rPr>
              <a:t>Supply-pushed inflation is an increase in the price level</a:t>
            </a:r>
            <a:r>
              <a:rPr lang="cs-CZ" sz="26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GB" sz="2600" b="1" dirty="0">
                <a:solidFill>
                  <a:srgbClr val="000000"/>
                </a:solidFill>
                <a:latin typeface="Calibri" panose="020F0502020204030204" pitchFamily="34" charset="0"/>
                <a:ea typeface="Calibri" panose="020F0502020204030204" pitchFamily="34" charset="0"/>
                <a:cs typeface="Arial" panose="020B0604020202020204" pitchFamily="34" charset="0"/>
              </a:rPr>
              <a:t>caused by a decrease in aggregate supply.</a:t>
            </a: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p:sp>
        <p:nvSpPr>
          <p:cNvPr id="4" name="Zástupný symbol pro zápatí 3">
            <a:extLst>
              <a:ext uri="{FF2B5EF4-FFF2-40B4-BE49-F238E27FC236}">
                <a16:creationId xmlns:a16="http://schemas.microsoft.com/office/drawing/2014/main" id="{DE7091C3-312E-46FE-BA29-0417581D3DCE}"/>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2050151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71AFC-7DEE-4639-B2E0-C1BE7F1BEBC9}"/>
              </a:ext>
            </a:extLst>
          </p:cNvPr>
          <p:cNvSpPr>
            <a:spLocks noGrp="1"/>
          </p:cNvSpPr>
          <p:nvPr>
            <p:ph type="title"/>
          </p:nvPr>
        </p:nvSpPr>
        <p:spPr/>
        <p:txBody>
          <a:bodyPr/>
          <a:lstStyle/>
          <a:p>
            <a:r>
              <a:rPr lang="cs-CZ" dirty="0" err="1"/>
              <a:t>Why</a:t>
            </a:r>
            <a:r>
              <a:rPr lang="cs-CZ" dirty="0"/>
              <a:t> </a:t>
            </a:r>
            <a:r>
              <a:rPr lang="cs-CZ" dirty="0" err="1"/>
              <a:t>recessions</a:t>
            </a:r>
            <a:r>
              <a:rPr lang="cs-CZ" dirty="0"/>
              <a:t> </a:t>
            </a:r>
            <a:r>
              <a:rPr lang="cs-CZ" dirty="0" err="1"/>
              <a:t>take</a:t>
            </a:r>
            <a:r>
              <a:rPr lang="cs-CZ" dirty="0"/>
              <a:t> place?</a:t>
            </a:r>
          </a:p>
        </p:txBody>
      </p:sp>
      <p:sp>
        <p:nvSpPr>
          <p:cNvPr id="4" name="Zástupný symbol pro zápatí 3">
            <a:extLst>
              <a:ext uri="{FF2B5EF4-FFF2-40B4-BE49-F238E27FC236}">
                <a16:creationId xmlns:a16="http://schemas.microsoft.com/office/drawing/2014/main" id="{2479985C-BABB-4C27-967D-2EEC0672BBA7}"/>
              </a:ext>
            </a:extLst>
          </p:cNvPr>
          <p:cNvSpPr>
            <a:spLocks noGrp="1"/>
          </p:cNvSpPr>
          <p:nvPr>
            <p:ph type="ftr" sz="quarter" idx="11"/>
          </p:nvPr>
        </p:nvSpPr>
        <p:spPr/>
        <p:txBody>
          <a:bodyPr/>
          <a:lstStyle/>
          <a:p>
            <a:r>
              <a:rPr lang="cs-CZ"/>
              <a:t>PETR MACH - Macroeconomics</a:t>
            </a:r>
          </a:p>
        </p:txBody>
      </p:sp>
      <p:grpSp>
        <p:nvGrpSpPr>
          <p:cNvPr id="5" name="Plátno 111">
            <a:extLst>
              <a:ext uri="{FF2B5EF4-FFF2-40B4-BE49-F238E27FC236}">
                <a16:creationId xmlns:a16="http://schemas.microsoft.com/office/drawing/2014/main" id="{D0E7AEFD-43DD-47C6-8ECF-329B85944531}"/>
              </a:ext>
            </a:extLst>
          </p:cNvPr>
          <p:cNvGrpSpPr/>
          <p:nvPr/>
        </p:nvGrpSpPr>
        <p:grpSpPr>
          <a:xfrm>
            <a:off x="2351584" y="1711642"/>
            <a:ext cx="6159956" cy="4644708"/>
            <a:chOff x="0" y="0"/>
            <a:chExt cx="4831080" cy="3434715"/>
          </a:xfrm>
        </p:grpSpPr>
        <p:sp>
          <p:nvSpPr>
            <p:cNvPr id="6" name="Obdélník 5">
              <a:extLst>
                <a:ext uri="{FF2B5EF4-FFF2-40B4-BE49-F238E27FC236}">
                  <a16:creationId xmlns:a16="http://schemas.microsoft.com/office/drawing/2014/main" id="{63507920-C54E-41A1-B794-576ACCDDE4CD}"/>
                </a:ext>
              </a:extLst>
            </p:cNvPr>
            <p:cNvSpPr/>
            <p:nvPr/>
          </p:nvSpPr>
          <p:spPr>
            <a:xfrm>
              <a:off x="0" y="0"/>
              <a:ext cx="4831080" cy="3434715"/>
            </a:xfrm>
            <a:prstGeom prst="rect">
              <a:avLst/>
            </a:prstGeom>
            <a:solidFill>
              <a:prstClr val="white"/>
            </a:solidFill>
          </p:spPr>
          <p:txBody>
            <a:bodyPr/>
            <a:lstStyle/>
            <a:p>
              <a:endParaRPr lang="en-GB"/>
            </a:p>
          </p:txBody>
        </p:sp>
        <p:sp>
          <p:nvSpPr>
            <p:cNvPr id="7" name="Textové pole 39944">
              <a:extLst>
                <a:ext uri="{FF2B5EF4-FFF2-40B4-BE49-F238E27FC236}">
                  <a16:creationId xmlns:a16="http://schemas.microsoft.com/office/drawing/2014/main" id="{1570B1A6-5A08-423A-AA26-7091F95DC685}"/>
                </a:ext>
              </a:extLst>
            </p:cNvPr>
            <p:cNvSpPr txBox="1"/>
            <p:nvPr/>
          </p:nvSpPr>
          <p:spPr>
            <a:xfrm>
              <a:off x="2754086" y="591657"/>
              <a:ext cx="544286"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SRAS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39944">
              <a:extLst>
                <a:ext uri="{FF2B5EF4-FFF2-40B4-BE49-F238E27FC236}">
                  <a16:creationId xmlns:a16="http://schemas.microsoft.com/office/drawing/2014/main" id="{0FB52FAD-26AF-45D7-AC2F-44C35DB12736}"/>
                </a:ext>
              </a:extLst>
            </p:cNvPr>
            <p:cNvSpPr txBox="1"/>
            <p:nvPr/>
          </p:nvSpPr>
          <p:spPr>
            <a:xfrm>
              <a:off x="946306" y="474400"/>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AD</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3371BD4E-6E97-4355-8C1D-7B769135239C}"/>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Y</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1">
              <a:extLst>
                <a:ext uri="{FF2B5EF4-FFF2-40B4-BE49-F238E27FC236}">
                  <a16:creationId xmlns:a16="http://schemas.microsoft.com/office/drawing/2014/main" id="{AB8335FA-3C4C-439E-8072-E572C852C826}"/>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P</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729BC10D-14F6-427C-93A1-07D5C5636CEA}"/>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6902F678-DB99-46FC-B8A4-853DB3CA6598}"/>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Volný tvar: obrazec 12">
              <a:extLst>
                <a:ext uri="{FF2B5EF4-FFF2-40B4-BE49-F238E27FC236}">
                  <a16:creationId xmlns:a16="http://schemas.microsoft.com/office/drawing/2014/main" id="{1ACF607A-ED23-4681-B002-6E2DAA56755E}"/>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sp>
          <p:nvSpPr>
            <p:cNvPr id="14" name="Volný tvar: obrazec 13">
              <a:extLst>
                <a:ext uri="{FF2B5EF4-FFF2-40B4-BE49-F238E27FC236}">
                  <a16:creationId xmlns:a16="http://schemas.microsoft.com/office/drawing/2014/main" id="{A95E017A-A391-437F-9C76-1617703E7AE2}"/>
                </a:ext>
              </a:extLst>
            </p:cNvPr>
            <p:cNvSpPr/>
            <p:nvPr/>
          </p:nvSpPr>
          <p:spPr>
            <a:xfrm rot="10800000">
              <a:off x="1502611" y="236943"/>
              <a:ext cx="2160431" cy="1912947"/>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cxnSp>
          <p:nvCxnSpPr>
            <p:cNvPr id="15" name="Přímá spojnice se šipkou 14">
              <a:extLst>
                <a:ext uri="{FF2B5EF4-FFF2-40B4-BE49-F238E27FC236}">
                  <a16:creationId xmlns:a16="http://schemas.microsoft.com/office/drawing/2014/main" id="{93B6634B-25F5-494C-A4B2-36609EF3559E}"/>
                </a:ext>
              </a:extLst>
            </p:cNvPr>
            <p:cNvCxnSpPr/>
            <p:nvPr/>
          </p:nvCxnSpPr>
          <p:spPr>
            <a:xfrm flipV="1">
              <a:off x="1333500" y="1061341"/>
              <a:ext cx="301298" cy="21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2EB02BC6-A25F-4B3F-A6E1-1517AE97A68E}"/>
                </a:ext>
              </a:extLst>
            </p:cNvPr>
            <p:cNvCxnSpPr/>
            <p:nvPr/>
          </p:nvCxnSpPr>
          <p:spPr>
            <a:xfrm flipV="1">
              <a:off x="497863" y="1594758"/>
              <a:ext cx="0" cy="32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305B3493-A9C5-4025-9C44-640ECF0A9E14}"/>
                </a:ext>
              </a:extLst>
            </p:cNvPr>
            <p:cNvCxnSpPr/>
            <p:nvPr/>
          </p:nvCxnSpPr>
          <p:spPr>
            <a:xfrm flipV="1">
              <a:off x="1362655" y="146958"/>
              <a:ext cx="1854074" cy="23349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ové pole 39944">
              <a:extLst>
                <a:ext uri="{FF2B5EF4-FFF2-40B4-BE49-F238E27FC236}">
                  <a16:creationId xmlns:a16="http://schemas.microsoft.com/office/drawing/2014/main" id="{E2F693F2-C1E5-49D8-976B-09C1B1763139}"/>
                </a:ext>
              </a:extLst>
            </p:cNvPr>
            <p:cNvSpPr txBox="1"/>
            <p:nvPr/>
          </p:nvSpPr>
          <p:spPr>
            <a:xfrm>
              <a:off x="71143" y="1709443"/>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P</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9" name="Textové pole 39944">
              <a:extLst>
                <a:ext uri="{FF2B5EF4-FFF2-40B4-BE49-F238E27FC236}">
                  <a16:creationId xmlns:a16="http://schemas.microsoft.com/office/drawing/2014/main" id="{8A5DB671-8A9E-43A3-B402-608E0A0F3161}"/>
                </a:ext>
              </a:extLst>
            </p:cNvPr>
            <p:cNvSpPr txBox="1"/>
            <p:nvPr/>
          </p:nvSpPr>
          <p:spPr>
            <a:xfrm>
              <a:off x="71143" y="1366544"/>
              <a:ext cx="426720" cy="32194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P</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20" name="Textové pole 39944">
              <a:extLst>
                <a:ext uri="{FF2B5EF4-FFF2-40B4-BE49-F238E27FC236}">
                  <a16:creationId xmlns:a16="http://schemas.microsoft.com/office/drawing/2014/main" id="{0FE1F8FA-B428-4007-AC3C-09D26A91B521}"/>
                </a:ext>
              </a:extLst>
            </p:cNvPr>
            <p:cNvSpPr txBox="1"/>
            <p:nvPr/>
          </p:nvSpPr>
          <p:spPr>
            <a:xfrm>
              <a:off x="1578814" y="2977579"/>
              <a:ext cx="598805" cy="372103"/>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Y</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21" name="Přímá spojnice 20">
              <a:extLst>
                <a:ext uri="{FF2B5EF4-FFF2-40B4-BE49-F238E27FC236}">
                  <a16:creationId xmlns:a16="http://schemas.microsoft.com/office/drawing/2014/main" id="{B1525A58-A206-43F9-99D9-7EBE271A36DA}"/>
                </a:ext>
              </a:extLst>
            </p:cNvPr>
            <p:cNvCxnSpPr/>
            <p:nvPr/>
          </p:nvCxnSpPr>
          <p:spPr>
            <a:xfrm>
              <a:off x="381001" y="1948511"/>
              <a:ext cx="14042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309AD037-3F3C-4BD5-BBC7-F4EC184F9BA2}"/>
                </a:ext>
              </a:extLst>
            </p:cNvPr>
            <p:cNvCxnSpPr/>
            <p:nvPr/>
          </p:nvCxnSpPr>
          <p:spPr>
            <a:xfrm>
              <a:off x="386988" y="1518374"/>
              <a:ext cx="1746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2A068CC7-34AB-4FE5-8742-B3434191D264}"/>
                </a:ext>
              </a:extLst>
            </p:cNvPr>
            <p:cNvCxnSpPr/>
            <p:nvPr/>
          </p:nvCxnSpPr>
          <p:spPr>
            <a:xfrm flipH="1" flipV="1">
              <a:off x="2127908" y="1524062"/>
              <a:ext cx="22021" cy="14534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BEB08D5-2A43-49A3-BBF6-334B7754DEBF}"/>
                </a:ext>
              </a:extLst>
            </p:cNvPr>
            <p:cNvCxnSpPr/>
            <p:nvPr/>
          </p:nvCxnSpPr>
          <p:spPr>
            <a:xfrm flipH="1" flipV="1">
              <a:off x="1785258" y="1948543"/>
              <a:ext cx="6009" cy="10290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FFA6053-A890-4F99-94FC-619A041D0DDC}"/>
                </a:ext>
              </a:extLst>
            </p:cNvPr>
            <p:cNvCxnSpPr/>
            <p:nvPr/>
          </p:nvCxnSpPr>
          <p:spPr>
            <a:xfrm>
              <a:off x="1861458" y="2803072"/>
              <a:ext cx="272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 pole 39944">
              <a:extLst>
                <a:ext uri="{FF2B5EF4-FFF2-40B4-BE49-F238E27FC236}">
                  <a16:creationId xmlns:a16="http://schemas.microsoft.com/office/drawing/2014/main" id="{F3EF61D9-4CA6-4939-8FF2-66E70C3D1328}"/>
                </a:ext>
              </a:extLst>
            </p:cNvPr>
            <p:cNvSpPr txBox="1"/>
            <p:nvPr/>
          </p:nvSpPr>
          <p:spPr>
            <a:xfrm>
              <a:off x="2036014" y="2955857"/>
              <a:ext cx="598805" cy="37147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Y</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31347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C319E9-C455-1E0F-C3A3-937EE4ED3C50}"/>
              </a:ext>
            </a:extLst>
          </p:cNvPr>
          <p:cNvSpPr>
            <a:spLocks noGrp="1"/>
          </p:cNvSpPr>
          <p:nvPr>
            <p:ph type="title"/>
          </p:nvPr>
        </p:nvSpPr>
        <p:spPr/>
        <p:txBody>
          <a:bodyPr/>
          <a:lstStyle/>
          <a:p>
            <a:r>
              <a:rPr lang="cs-CZ" dirty="0" err="1"/>
              <a:t>Economy</a:t>
            </a:r>
            <a:endParaRPr lang="en-GB" dirty="0"/>
          </a:p>
        </p:txBody>
      </p:sp>
      <p:sp>
        <p:nvSpPr>
          <p:cNvPr id="3" name="Zástupný obsah 2">
            <a:extLst>
              <a:ext uri="{FF2B5EF4-FFF2-40B4-BE49-F238E27FC236}">
                <a16:creationId xmlns:a16="http://schemas.microsoft.com/office/drawing/2014/main" id="{67747918-4DCB-A353-5F47-C48B0E863984}"/>
              </a:ext>
            </a:extLst>
          </p:cNvPr>
          <p:cNvSpPr>
            <a:spLocks noGrp="1"/>
          </p:cNvSpPr>
          <p:nvPr>
            <p:ph idx="1"/>
          </p:nvPr>
        </p:nvSpPr>
        <p:spPr/>
        <p:txBody>
          <a:bodyPr/>
          <a:lstStyle/>
          <a:p>
            <a:r>
              <a:rPr lang="en-GB" dirty="0"/>
              <a:t>A set of people, firms and goods </a:t>
            </a:r>
            <a:r>
              <a:rPr lang="cs-CZ" dirty="0" err="1"/>
              <a:t>involved</a:t>
            </a:r>
            <a:r>
              <a:rPr lang="cs-CZ" dirty="0"/>
              <a:t> in </a:t>
            </a:r>
            <a:r>
              <a:rPr lang="cs-CZ" dirty="0" err="1"/>
              <a:t>production</a:t>
            </a:r>
            <a:r>
              <a:rPr lang="cs-CZ" dirty="0"/>
              <a:t>, </a:t>
            </a:r>
            <a:r>
              <a:rPr lang="cs-CZ" dirty="0" err="1"/>
              <a:t>trade</a:t>
            </a:r>
            <a:r>
              <a:rPr lang="cs-CZ" dirty="0"/>
              <a:t>, and </a:t>
            </a:r>
            <a:r>
              <a:rPr lang="cs-CZ" dirty="0" err="1"/>
              <a:t>consumption</a:t>
            </a:r>
            <a:endParaRPr lang="en-GB" dirty="0"/>
          </a:p>
        </p:txBody>
      </p:sp>
      <p:pic>
        <p:nvPicPr>
          <p:cNvPr id="1026" name="Picture 2" descr="Microeconomika jako ekonomické statistiky finančních místních podniků nastiňují koncept - Bez autorských poplatků Diagramy vektorové obrázky">
            <a:extLst>
              <a:ext uri="{FF2B5EF4-FFF2-40B4-BE49-F238E27FC236}">
                <a16:creationId xmlns:a16="http://schemas.microsoft.com/office/drawing/2014/main" id="{87D55F40-263E-2342-EC44-D8774EEB0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879" y="3093685"/>
            <a:ext cx="4950921" cy="259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926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Classical</a:t>
            </a:r>
            <a:r>
              <a:rPr lang="cs-CZ" dirty="0"/>
              <a:t> </a:t>
            </a:r>
            <a:r>
              <a:rPr lang="cs-CZ" dirty="0" err="1"/>
              <a:t>economics</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10000"/>
              </a:bodyPr>
              <a:lstStyle/>
              <a:p>
                <a:pPr>
                  <a:buNone/>
                </a:pPr>
                <a:r>
                  <a:rPr lang="cs-CZ" dirty="0" err="1"/>
                  <a:t>Aggregated</a:t>
                </a:r>
                <a:r>
                  <a:rPr lang="cs-CZ" dirty="0"/>
                  <a:t> </a:t>
                </a:r>
                <a:r>
                  <a:rPr lang="cs-CZ" dirty="0" err="1"/>
                  <a:t>expenditure</a:t>
                </a:r>
                <a:r>
                  <a:rPr lang="cs-CZ" dirty="0"/>
                  <a:t> = Y</a:t>
                </a:r>
              </a:p>
              <a:p>
                <a:pPr>
                  <a:buNone/>
                </a:pPr>
                <a:endParaRPr lang="cs-CZ" dirty="0"/>
              </a:p>
              <a:p>
                <a:pPr>
                  <a:buNone/>
                </a:pPr>
                <a:r>
                  <a:rPr lang="cs-CZ" dirty="0"/>
                  <a:t>„Supply </a:t>
                </a:r>
                <a:r>
                  <a:rPr lang="cs-CZ" dirty="0" err="1"/>
                  <a:t>creates</a:t>
                </a:r>
                <a:r>
                  <a:rPr lang="cs-CZ" dirty="0"/>
                  <a:t> </a:t>
                </a:r>
                <a:r>
                  <a:rPr lang="cs-CZ" dirty="0" err="1"/>
                  <a:t>its</a:t>
                </a:r>
                <a:r>
                  <a:rPr lang="cs-CZ" dirty="0"/>
                  <a:t> </a:t>
                </a:r>
                <a:r>
                  <a:rPr lang="cs-CZ" dirty="0" err="1"/>
                  <a:t>own</a:t>
                </a:r>
                <a:r>
                  <a:rPr lang="cs-CZ" dirty="0"/>
                  <a:t> </a:t>
                </a:r>
                <a:r>
                  <a:rPr lang="cs-CZ" dirty="0" err="1"/>
                  <a:t>demand</a:t>
                </a:r>
                <a:r>
                  <a:rPr lang="cs-CZ" dirty="0"/>
                  <a:t>“</a:t>
                </a:r>
              </a:p>
              <a:p>
                <a:pPr>
                  <a:buNone/>
                </a:pPr>
                <a:r>
                  <a:rPr lang="cs-CZ" dirty="0"/>
                  <a:t>(Jean </a:t>
                </a:r>
                <a:r>
                  <a:rPr lang="cs-CZ" dirty="0" err="1"/>
                  <a:t>Baptist</a:t>
                </a:r>
                <a:r>
                  <a:rPr lang="cs-CZ" dirty="0"/>
                  <a:t> SAY 1767-1832)</a:t>
                </a:r>
              </a:p>
              <a:p>
                <a:pPr>
                  <a:lnSpc>
                    <a:spcPct val="115000"/>
                  </a:lnSpc>
                  <a:spcAft>
                    <a:spcPts val="10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Times New Roman" panose="02020603050405020304" pitchFamily="18" charset="0"/>
                          <a:cs typeface="Arial" panose="020B0604020202020204" pitchFamily="34" charset="0"/>
                        </a:rPr>
                        <m:t>𝐴𝐸</m:t>
                      </m:r>
                      <m:r>
                        <a:rPr lang="en-GB" sz="1800" i="1">
                          <a:latin typeface="Cambria Math" panose="02040503050406030204" pitchFamily="18" charset="0"/>
                          <a:ea typeface="Times New Roman" panose="02020603050405020304" pitchFamily="18" charset="0"/>
                          <a:cs typeface="Arial" panose="020B0604020202020204" pitchFamily="34" charset="0"/>
                        </a:rPr>
                        <m:t>=</m:t>
                      </m:r>
                      <m:r>
                        <a:rPr lang="en-GB" sz="1800" i="1">
                          <a:latin typeface="Cambria Math" panose="02040503050406030204" pitchFamily="18" charset="0"/>
                          <a:ea typeface="Times New Roman" panose="02020603050405020304" pitchFamily="18" charset="0"/>
                          <a:cs typeface="Arial" panose="020B0604020202020204" pitchFamily="34" charset="0"/>
                        </a:rPr>
                        <m:t>𝑓</m:t>
                      </m:r>
                      <m:r>
                        <a:rPr lang="en-GB" sz="1800" i="1">
                          <a:latin typeface="Cambria Math" panose="02040503050406030204" pitchFamily="18" charset="0"/>
                          <a:ea typeface="Times New Roman" panose="02020603050405020304" pitchFamily="18" charset="0"/>
                          <a:cs typeface="Arial" panose="020B0604020202020204" pitchFamily="34" charset="0"/>
                        </a:rPr>
                        <m:t>(</m:t>
                      </m:r>
                      <m:r>
                        <a:rPr lang="en-GB" sz="1800" i="1">
                          <a:latin typeface="Cambria Math" panose="02040503050406030204" pitchFamily="18" charset="0"/>
                          <a:ea typeface="Times New Roman" panose="02020603050405020304" pitchFamily="18" charset="0"/>
                          <a:cs typeface="Arial" panose="020B0604020202020204" pitchFamily="34" charset="0"/>
                        </a:rPr>
                        <m:t>𝑌</m:t>
                      </m:r>
                      <m:r>
                        <a:rPr lang="en-GB"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Times New Roman" panose="02020603050405020304" pitchFamily="18" charset="0"/>
                          <a:cs typeface="Arial" panose="020B0604020202020204" pitchFamily="34" charset="0"/>
                        </a:rPr>
                        <m:t>𝐴𝐸</m:t>
                      </m:r>
                      <m:r>
                        <a:rPr lang="en-GB" sz="1800" i="1">
                          <a:latin typeface="Cambria Math" panose="02040503050406030204" pitchFamily="18" charset="0"/>
                          <a:ea typeface="Times New Roman" panose="02020603050405020304" pitchFamily="18" charset="0"/>
                          <a:cs typeface="Arial" panose="020B0604020202020204" pitchFamily="34" charset="0"/>
                        </a:rPr>
                        <m:t>=</m:t>
                      </m:r>
                      <m:r>
                        <a:rPr lang="en-GB" sz="1800" i="1">
                          <a:latin typeface="Cambria Math" panose="02040503050406030204" pitchFamily="18" charset="0"/>
                          <a:ea typeface="Times New Roman" panose="02020603050405020304" pitchFamily="18" charset="0"/>
                          <a:cs typeface="Arial" panose="020B0604020202020204" pitchFamily="34" charset="0"/>
                        </a:rPr>
                        <m:t>𝑌</m:t>
                      </m:r>
                    </m:oMath>
                  </m:oMathPara>
                </a14:m>
                <a:endParaRPr lang="cs-CZ" sz="18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cs-CZ" sz="1800" b="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buNone/>
                </a:pPr>
                <a:r>
                  <a:rPr lang="en-GB" sz="18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Definition</a:t>
                </a:r>
                <a:br>
                  <a:rPr lang="en-GB" sz="1800" b="1"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en-GB" sz="18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Say’s law of markets states that aggregate supply creates aggregate demand. Money received by suppliers for their goods is used to buy other goods. </a:t>
                </a:r>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a:p>
                <a:pPr>
                  <a:buNone/>
                </a:pPr>
                <a:endParaRPr lang="cs-CZ" dirty="0"/>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GB">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6833483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4C890-9397-4CB7-8359-60667F7884E5}"/>
              </a:ext>
            </a:extLst>
          </p:cNvPr>
          <p:cNvSpPr>
            <a:spLocks noGrp="1"/>
          </p:cNvSpPr>
          <p:nvPr>
            <p:ph type="title"/>
          </p:nvPr>
        </p:nvSpPr>
        <p:spPr/>
        <p:txBody>
          <a:bodyPr/>
          <a:lstStyle/>
          <a:p>
            <a:r>
              <a:rPr lang="cs-CZ" dirty="0" err="1"/>
              <a:t>Keynesian</a:t>
            </a:r>
            <a:r>
              <a:rPr lang="cs-CZ" dirty="0"/>
              <a:t> </a:t>
            </a:r>
            <a:r>
              <a:rPr lang="cs-CZ" dirty="0" err="1"/>
              <a:t>economics</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CB5EF39E-43D0-4BC3-95F9-2EF49D4CA0BB}"/>
                  </a:ext>
                </a:extLst>
              </p:cNvPr>
              <p:cNvSpPr>
                <a:spLocks noGrp="1"/>
              </p:cNvSpPr>
              <p:nvPr>
                <p:ph idx="1"/>
              </p:nvPr>
            </p:nvSpPr>
            <p:spPr/>
            <p:txBody>
              <a:bodyPr>
                <a:normAutofit fontScale="85000" lnSpcReduction="20000"/>
              </a:bodyPr>
              <a:lstStyle/>
              <a:p>
                <a:pPr>
                  <a:buNone/>
                </a:pPr>
                <a:r>
                  <a:rPr lang="cs-CZ" b="1" dirty="0" err="1"/>
                  <a:t>If</a:t>
                </a:r>
                <a:r>
                  <a:rPr lang="cs-CZ" b="1" dirty="0"/>
                  <a:t> AD (AE) </a:t>
                </a:r>
                <a:r>
                  <a:rPr lang="cs-CZ" b="1" dirty="0" err="1"/>
                  <a:t>is</a:t>
                </a:r>
                <a:r>
                  <a:rPr lang="cs-CZ" b="1" dirty="0"/>
                  <a:t> </a:t>
                </a:r>
                <a:r>
                  <a:rPr lang="cs-CZ" b="1" dirty="0" err="1"/>
                  <a:t>insufficient</a:t>
                </a:r>
                <a:r>
                  <a:rPr lang="cs-CZ" b="1" dirty="0"/>
                  <a:t>, </a:t>
                </a:r>
                <a:r>
                  <a:rPr lang="cs-CZ" b="1" dirty="0" err="1"/>
                  <a:t>there</a:t>
                </a:r>
                <a:r>
                  <a:rPr lang="cs-CZ" b="1" dirty="0"/>
                  <a:t> </a:t>
                </a:r>
                <a:r>
                  <a:rPr lang="cs-CZ" b="1" dirty="0" err="1"/>
                  <a:t>will</a:t>
                </a:r>
                <a:r>
                  <a:rPr lang="cs-CZ" b="1" dirty="0"/>
                  <a:t> </a:t>
                </a:r>
                <a:r>
                  <a:rPr lang="cs-CZ" b="1" dirty="0" err="1"/>
                  <a:t>be</a:t>
                </a:r>
                <a:r>
                  <a:rPr lang="cs-CZ" b="1" dirty="0"/>
                  <a:t> a </a:t>
                </a:r>
                <a:r>
                  <a:rPr lang="cs-CZ" b="1" dirty="0" err="1"/>
                  <a:t>resession</a:t>
                </a:r>
                <a:endParaRPr lang="cs-CZ" b="1" dirty="0"/>
              </a:p>
              <a:p>
                <a:pPr>
                  <a:buNone/>
                </a:pPr>
                <a:endParaRPr lang="cs-CZ" dirty="0"/>
              </a:p>
              <a:p>
                <a:pPr>
                  <a:buNone/>
                </a:pPr>
                <a:r>
                  <a:rPr lang="cs-CZ" dirty="0"/>
                  <a:t>Not </a:t>
                </a:r>
                <a:r>
                  <a:rPr lang="en-GB" dirty="0"/>
                  <a:t>always</a:t>
                </a:r>
                <a:r>
                  <a:rPr lang="cs-CZ" dirty="0"/>
                  <a:t> AE=Y</a:t>
                </a:r>
                <a:r>
                  <a:rPr lang="en-GB" dirty="0"/>
                  <a:t>, only in the long run</a:t>
                </a:r>
                <a:endParaRPr lang="cs-CZ" dirty="0"/>
              </a:p>
              <a:p>
                <a:pPr>
                  <a:buNone/>
                </a:pPr>
                <a:endParaRPr lang="cs-CZ" dirty="0"/>
              </a:p>
              <a:p>
                <a:pPr>
                  <a:buNone/>
                </a:pPr>
                <a:endParaRPr lang="cs-CZ" dirty="0"/>
              </a:p>
              <a:p>
                <a:pPr>
                  <a:buNone/>
                </a:pPr>
                <a:endParaRPr lang="cs-CZ" dirty="0"/>
              </a:p>
              <a:p>
                <a:pPr>
                  <a:buNone/>
                </a:pPr>
                <a:r>
                  <a:rPr lang="cs-CZ" b="1" i="1" dirty="0"/>
                  <a:t>(„</a:t>
                </a:r>
                <a:r>
                  <a:rPr lang="en-GB" b="1" i="1" dirty="0"/>
                  <a:t>We are all dead in the long run.</a:t>
                </a:r>
                <a:r>
                  <a:rPr lang="cs-CZ" b="1" i="1" dirty="0"/>
                  <a:t>“</a:t>
                </a:r>
                <a:br>
                  <a:rPr lang="en-GB" b="1" i="1" dirty="0"/>
                </a:br>
                <a:r>
                  <a:rPr lang="en-GB" b="1" i="1" dirty="0"/>
                  <a:t>John Maynard Keynes</a:t>
                </a:r>
                <a:r>
                  <a:rPr lang="en-GB" dirty="0"/>
                  <a:t> 1883-1946</a:t>
                </a:r>
                <a:r>
                  <a:rPr lang="cs-CZ" b="1" i="1" dirty="0"/>
                  <a:t>)</a:t>
                </a:r>
              </a:p>
              <a:p>
                <a:pPr>
                  <a:buNone/>
                </a:pPr>
                <a:endParaRPr lang="cs-CZ" b="1" i="1" dirty="0"/>
              </a:p>
              <a:p>
                <a:pPr>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Times New Roman" panose="02020603050405020304" pitchFamily="18" charset="0"/>
                          <a:cs typeface="Arial" panose="020B0604020202020204" pitchFamily="34" charset="0"/>
                        </a:rPr>
                        <m:t>𝐴𝐸</m:t>
                      </m:r>
                      <m:r>
                        <a:rPr lang="en-GB" sz="1800" i="1">
                          <a:latin typeface="Cambria Math" panose="02040503050406030204" pitchFamily="18" charset="0"/>
                          <a:ea typeface="Times New Roman" panose="02020603050405020304" pitchFamily="18" charset="0"/>
                          <a:cs typeface="Arial" panose="020B0604020202020204" pitchFamily="34" charset="0"/>
                        </a:rPr>
                        <m:t>=</m:t>
                      </m:r>
                      <m:r>
                        <a:rPr lang="en-GB" sz="1800" i="1">
                          <a:latin typeface="Cambria Math" panose="02040503050406030204" pitchFamily="18" charset="0"/>
                          <a:ea typeface="Times New Roman" panose="02020603050405020304" pitchFamily="18" charset="0"/>
                          <a:cs typeface="Arial" panose="020B0604020202020204" pitchFamily="34" charset="0"/>
                        </a:rPr>
                        <m:t>𝑌</m:t>
                      </m:r>
                      <m:r>
                        <a:rPr lang="en-GB" sz="1800" i="1">
                          <a:latin typeface="Cambria Math" panose="02040503050406030204" pitchFamily="18" charset="0"/>
                          <a:ea typeface="Times New Roman" panose="02020603050405020304" pitchFamily="18" charset="0"/>
                          <a:cs typeface="Arial" panose="020B0604020202020204" pitchFamily="34" charset="0"/>
                        </a:rPr>
                        <m:t>−</m:t>
                      </m:r>
                      <m:r>
                        <a:rPr lang="en-GB" sz="1800" i="1">
                          <a:latin typeface="Cambria Math" panose="02040503050406030204" pitchFamily="18" charset="0"/>
                          <a:ea typeface="Times New Roman" panose="02020603050405020304" pitchFamily="18" charset="0"/>
                          <a:cs typeface="Arial" panose="020B0604020202020204" pitchFamily="34" charset="0"/>
                        </a:rPr>
                        <m:t>𝐻𝑜𝑎𝑟𝑑𝑖𝑛𝑔</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r>
                  <a:rPr lang="cs-CZ" b="1" i="1" dirty="0" err="1"/>
                  <a:t>How</a:t>
                </a:r>
                <a:r>
                  <a:rPr lang="cs-CZ" b="1" i="1" dirty="0"/>
                  <a:t> much </a:t>
                </a:r>
                <a:r>
                  <a:rPr lang="cs-CZ" b="1" i="1" dirty="0" err="1"/>
                  <a:t>money</a:t>
                </a:r>
                <a:r>
                  <a:rPr lang="cs-CZ" b="1" i="1" dirty="0"/>
                  <a:t> </a:t>
                </a:r>
                <a:r>
                  <a:rPr lang="cs-CZ" b="1" i="1" dirty="0" err="1"/>
                  <a:t>people</a:t>
                </a:r>
                <a:r>
                  <a:rPr lang="cs-CZ" b="1" i="1" dirty="0"/>
                  <a:t> </a:t>
                </a:r>
                <a:r>
                  <a:rPr lang="cs-CZ" b="1" i="1" dirty="0" err="1"/>
                  <a:t>want</a:t>
                </a:r>
                <a:r>
                  <a:rPr lang="cs-CZ" b="1" i="1" dirty="0"/>
                  <a:t> to hold?</a:t>
                </a:r>
              </a:p>
              <a:p>
                <a:pPr>
                  <a:buNone/>
                </a:pPr>
                <a:r>
                  <a:rPr lang="cs-CZ" b="1" i="1" dirty="0" err="1"/>
                  <a:t>How</a:t>
                </a:r>
                <a:r>
                  <a:rPr lang="cs-CZ" b="1" i="1" dirty="0"/>
                  <a:t> much </a:t>
                </a:r>
                <a:r>
                  <a:rPr lang="cs-CZ" b="1" i="1" dirty="0" err="1"/>
                  <a:t>money</a:t>
                </a:r>
                <a:r>
                  <a:rPr lang="cs-CZ" b="1" i="1" dirty="0"/>
                  <a:t> </a:t>
                </a:r>
                <a:r>
                  <a:rPr lang="cs-CZ" b="1" i="1" dirty="0" err="1"/>
                  <a:t>people</a:t>
                </a:r>
                <a:r>
                  <a:rPr lang="cs-CZ" b="1" i="1" dirty="0"/>
                  <a:t> </a:t>
                </a:r>
                <a:r>
                  <a:rPr lang="cs-CZ" b="1" i="1" dirty="0" err="1"/>
                  <a:t>want</a:t>
                </a:r>
                <a:r>
                  <a:rPr lang="cs-CZ" b="1" i="1" dirty="0"/>
                  <a:t> to </a:t>
                </a:r>
                <a:r>
                  <a:rPr lang="cs-CZ" b="1" i="1" dirty="0" err="1"/>
                  <a:t>spend</a:t>
                </a:r>
                <a:r>
                  <a:rPr lang="cs-CZ" b="1" i="1" dirty="0"/>
                  <a:t>?</a:t>
                </a:r>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CB5EF39E-43D0-4BC3-95F9-2EF49D4CA0BB}"/>
                  </a:ext>
                </a:extLst>
              </p:cNvPr>
              <p:cNvSpPr>
                <a:spLocks noGrp="1" noRot="1" noChangeAspect="1" noMove="1" noResize="1" noEditPoints="1" noAdjustHandles="1" noChangeArrowheads="1" noChangeShapeType="1" noTextEdit="1"/>
              </p:cNvSpPr>
              <p:nvPr>
                <p:ph idx="1"/>
              </p:nvPr>
            </p:nvSpPr>
            <p:spPr>
              <a:blipFill>
                <a:blip r:embed="rId2"/>
                <a:stretch>
                  <a:fillRect l="-928" t="-3221" b="-1401"/>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5979E690-4FFF-4757-BEA4-22A29600A713}"/>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5070437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B967B-68FC-4D64-8AF4-1AC6564B8125}"/>
              </a:ext>
            </a:extLst>
          </p:cNvPr>
          <p:cNvSpPr>
            <a:spLocks noGrp="1"/>
          </p:cNvSpPr>
          <p:nvPr>
            <p:ph type="title"/>
          </p:nvPr>
        </p:nvSpPr>
        <p:spPr/>
        <p:txBody>
          <a:bodyPr/>
          <a:lstStyle/>
          <a:p>
            <a:r>
              <a:rPr lang="cs-CZ" dirty="0"/>
              <a:t>Paradox </a:t>
            </a:r>
            <a:r>
              <a:rPr lang="cs-CZ" dirty="0" err="1"/>
              <a:t>of</a:t>
            </a:r>
            <a:r>
              <a:rPr lang="cs-CZ" dirty="0"/>
              <a:t> </a:t>
            </a:r>
            <a:r>
              <a:rPr lang="cs-CZ" dirty="0" err="1"/>
              <a:t>Thrift</a:t>
            </a:r>
            <a:endParaRPr lang="cs-CZ" dirty="0"/>
          </a:p>
        </p:txBody>
      </p:sp>
      <p:sp>
        <p:nvSpPr>
          <p:cNvPr id="3" name="Zástupný obsah 2">
            <a:extLst>
              <a:ext uri="{FF2B5EF4-FFF2-40B4-BE49-F238E27FC236}">
                <a16:creationId xmlns:a16="http://schemas.microsoft.com/office/drawing/2014/main" id="{86A18FA9-9309-432E-875B-508CDEF31ED0}"/>
              </a:ext>
            </a:extLst>
          </p:cNvPr>
          <p:cNvSpPr>
            <a:spLocks noGrp="1"/>
          </p:cNvSpPr>
          <p:nvPr>
            <p:ph idx="1"/>
          </p:nvPr>
        </p:nvSpPr>
        <p:spPr/>
        <p:txBody>
          <a:bodyPr>
            <a:normAutofit/>
          </a:bodyPr>
          <a:lstStyle/>
          <a:p>
            <a:pPr marL="514350" indent="-514350">
              <a:buAutoNum type="arabicParenR"/>
            </a:pPr>
            <a:r>
              <a:rPr lang="cs-CZ" dirty="0" err="1"/>
              <a:t>Thrift</a:t>
            </a:r>
            <a:r>
              <a:rPr lang="cs-CZ" dirty="0"/>
              <a:t> </a:t>
            </a:r>
            <a:r>
              <a:rPr lang="cs-CZ" dirty="0" err="1"/>
              <a:t>is</a:t>
            </a:r>
            <a:r>
              <a:rPr lang="cs-CZ" dirty="0"/>
              <a:t> a </a:t>
            </a:r>
            <a:r>
              <a:rPr lang="cs-CZ" dirty="0" err="1"/>
              <a:t>good</a:t>
            </a:r>
            <a:r>
              <a:rPr lang="cs-CZ" dirty="0"/>
              <a:t> </a:t>
            </a:r>
            <a:r>
              <a:rPr lang="cs-CZ" dirty="0" err="1"/>
              <a:t>thing</a:t>
            </a:r>
            <a:r>
              <a:rPr lang="cs-CZ" dirty="0"/>
              <a:t> (</a:t>
            </a:r>
            <a:r>
              <a:rPr lang="cs-CZ" dirty="0" err="1"/>
              <a:t>from</a:t>
            </a:r>
            <a:r>
              <a:rPr lang="cs-CZ" dirty="0"/>
              <a:t> </a:t>
            </a:r>
            <a:r>
              <a:rPr lang="cs-CZ" dirty="0" err="1"/>
              <a:t>the</a:t>
            </a:r>
            <a:r>
              <a:rPr lang="cs-CZ" dirty="0"/>
              <a:t> </a:t>
            </a:r>
            <a:r>
              <a:rPr lang="cs-CZ" dirty="0" err="1"/>
              <a:t>individual</a:t>
            </a:r>
            <a:r>
              <a:rPr lang="cs-CZ" dirty="0"/>
              <a:t> point </a:t>
            </a:r>
            <a:r>
              <a:rPr lang="cs-CZ" dirty="0" err="1"/>
              <a:t>of</a:t>
            </a:r>
            <a:r>
              <a:rPr lang="cs-CZ" dirty="0"/>
              <a:t> </a:t>
            </a:r>
            <a:r>
              <a:rPr lang="cs-CZ" dirty="0" err="1"/>
              <a:t>view</a:t>
            </a:r>
            <a:r>
              <a:rPr lang="cs-CZ" dirty="0"/>
              <a:t>):</a:t>
            </a:r>
          </a:p>
          <a:p>
            <a:pPr marL="514350" indent="-514350">
              <a:buAutoNum type="arabicParenR"/>
            </a:pPr>
            <a:endParaRPr lang="cs-CZ" dirty="0"/>
          </a:p>
          <a:p>
            <a:pPr>
              <a:buNone/>
            </a:pPr>
            <a:r>
              <a:rPr lang="cs-CZ" dirty="0" err="1"/>
              <a:t>Thrift</a:t>
            </a:r>
            <a:r>
              <a:rPr lang="cs-CZ" dirty="0"/>
              <a:t> </a:t>
            </a:r>
            <a:r>
              <a:rPr lang="cs-CZ" dirty="0" err="1"/>
              <a:t>was</a:t>
            </a:r>
            <a:r>
              <a:rPr lang="cs-CZ" dirty="0"/>
              <a:t> </a:t>
            </a:r>
            <a:r>
              <a:rPr lang="cs-CZ" dirty="0" err="1"/>
              <a:t>considered</a:t>
            </a:r>
            <a:r>
              <a:rPr lang="cs-CZ" dirty="0"/>
              <a:t> a </a:t>
            </a:r>
            <a:r>
              <a:rPr lang="cs-CZ" dirty="0" err="1"/>
              <a:t>virtue</a:t>
            </a:r>
            <a:r>
              <a:rPr lang="cs-CZ" dirty="0"/>
              <a:t>.</a:t>
            </a:r>
          </a:p>
          <a:p>
            <a:pPr>
              <a:buNone/>
            </a:pPr>
            <a:endParaRPr lang="cs-CZ" dirty="0"/>
          </a:p>
          <a:p>
            <a:pPr>
              <a:buNone/>
            </a:pPr>
            <a:r>
              <a:rPr lang="cs-CZ" dirty="0"/>
              <a:t>2) </a:t>
            </a:r>
            <a:r>
              <a:rPr lang="cs-CZ" dirty="0" err="1"/>
              <a:t>Thrift</a:t>
            </a:r>
            <a:r>
              <a:rPr lang="cs-CZ" dirty="0"/>
              <a:t> </a:t>
            </a:r>
            <a:r>
              <a:rPr lang="cs-CZ" dirty="0" err="1"/>
              <a:t>is</a:t>
            </a:r>
            <a:r>
              <a:rPr lang="cs-CZ" dirty="0"/>
              <a:t> a </a:t>
            </a:r>
            <a:r>
              <a:rPr lang="cs-CZ" dirty="0" err="1"/>
              <a:t>bad</a:t>
            </a:r>
            <a:r>
              <a:rPr lang="cs-CZ" dirty="0"/>
              <a:t> </a:t>
            </a:r>
            <a:r>
              <a:rPr lang="cs-CZ" dirty="0" err="1"/>
              <a:t>thing</a:t>
            </a:r>
            <a:r>
              <a:rPr lang="cs-CZ" dirty="0"/>
              <a:t> (</a:t>
            </a:r>
            <a:r>
              <a:rPr lang="cs-CZ" dirty="0" err="1"/>
              <a:t>from</a:t>
            </a:r>
            <a:r>
              <a:rPr lang="cs-CZ" dirty="0"/>
              <a:t> </a:t>
            </a:r>
            <a:r>
              <a:rPr lang="cs-CZ" dirty="0" err="1"/>
              <a:t>the</a:t>
            </a:r>
            <a:r>
              <a:rPr lang="cs-CZ" dirty="0"/>
              <a:t> </a:t>
            </a:r>
            <a:r>
              <a:rPr lang="cs-CZ" dirty="0" err="1"/>
              <a:t>macroeconomic</a:t>
            </a:r>
            <a:r>
              <a:rPr lang="cs-CZ" dirty="0"/>
              <a:t> point </a:t>
            </a:r>
            <a:r>
              <a:rPr lang="cs-CZ" dirty="0" err="1"/>
              <a:t>of</a:t>
            </a:r>
            <a:r>
              <a:rPr lang="cs-CZ" dirty="0"/>
              <a:t> </a:t>
            </a:r>
            <a:r>
              <a:rPr lang="cs-CZ" dirty="0" err="1"/>
              <a:t>view</a:t>
            </a:r>
            <a:r>
              <a:rPr lang="cs-CZ" dirty="0"/>
              <a:t>):</a:t>
            </a:r>
          </a:p>
          <a:p>
            <a:pPr>
              <a:buNone/>
            </a:pPr>
            <a:r>
              <a:rPr lang="cs-CZ" dirty="0" err="1"/>
              <a:t>If</a:t>
            </a:r>
            <a:r>
              <a:rPr lang="cs-CZ" dirty="0"/>
              <a:t> </a:t>
            </a:r>
            <a:r>
              <a:rPr lang="cs-CZ" dirty="0" err="1"/>
              <a:t>people</a:t>
            </a:r>
            <a:r>
              <a:rPr lang="cs-CZ" dirty="0"/>
              <a:t> </a:t>
            </a:r>
            <a:r>
              <a:rPr lang="cs-CZ" dirty="0" err="1"/>
              <a:t>save</a:t>
            </a:r>
            <a:r>
              <a:rPr lang="cs-CZ" dirty="0"/>
              <a:t> cash, </a:t>
            </a:r>
            <a:r>
              <a:rPr lang="cs-CZ" dirty="0" err="1"/>
              <a:t>they</a:t>
            </a:r>
            <a:r>
              <a:rPr lang="cs-CZ" dirty="0"/>
              <a:t> </a:t>
            </a:r>
            <a:r>
              <a:rPr lang="cs-CZ" dirty="0" err="1"/>
              <a:t>reduce</a:t>
            </a:r>
            <a:r>
              <a:rPr lang="cs-CZ" dirty="0"/>
              <a:t> </a:t>
            </a:r>
            <a:r>
              <a:rPr lang="cs-CZ" dirty="0" err="1"/>
              <a:t>spending</a:t>
            </a:r>
            <a:r>
              <a:rPr lang="cs-CZ" dirty="0"/>
              <a:t> (</a:t>
            </a:r>
            <a:r>
              <a:rPr lang="cs-CZ" dirty="0" err="1"/>
              <a:t>consumption</a:t>
            </a:r>
            <a:r>
              <a:rPr lang="cs-CZ" dirty="0"/>
              <a:t>), </a:t>
            </a:r>
            <a:r>
              <a:rPr lang="cs-CZ" dirty="0" err="1"/>
              <a:t>which</a:t>
            </a:r>
            <a:r>
              <a:rPr lang="cs-CZ" dirty="0"/>
              <a:t> </a:t>
            </a:r>
            <a:r>
              <a:rPr lang="cs-CZ" dirty="0" err="1"/>
              <a:t>decreases</a:t>
            </a:r>
            <a:r>
              <a:rPr lang="cs-CZ" dirty="0"/>
              <a:t> AD, </a:t>
            </a:r>
            <a:r>
              <a:rPr lang="cs-CZ" dirty="0" err="1"/>
              <a:t>which</a:t>
            </a:r>
            <a:r>
              <a:rPr lang="cs-CZ" dirty="0"/>
              <a:t> in </a:t>
            </a:r>
            <a:r>
              <a:rPr lang="cs-CZ" dirty="0" err="1"/>
              <a:t>turn</a:t>
            </a:r>
            <a:r>
              <a:rPr lang="cs-CZ" dirty="0"/>
              <a:t> </a:t>
            </a:r>
            <a:r>
              <a:rPr lang="cs-CZ" dirty="0" err="1"/>
              <a:t>can</a:t>
            </a:r>
            <a:r>
              <a:rPr lang="cs-CZ" dirty="0"/>
              <a:t> cause </a:t>
            </a:r>
            <a:r>
              <a:rPr lang="cs-CZ" dirty="0" err="1"/>
              <a:t>recession</a:t>
            </a:r>
            <a:r>
              <a:rPr lang="cs-CZ" dirty="0"/>
              <a:t>.</a:t>
            </a:r>
          </a:p>
        </p:txBody>
      </p:sp>
      <p:sp>
        <p:nvSpPr>
          <p:cNvPr id="4" name="Zástupný symbol pro zápatí 3">
            <a:extLst>
              <a:ext uri="{FF2B5EF4-FFF2-40B4-BE49-F238E27FC236}">
                <a16:creationId xmlns:a16="http://schemas.microsoft.com/office/drawing/2014/main" id="{8AD2171B-E069-4B7E-A617-9030C9489E3B}"/>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9023215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74A4F2-D4B3-41A8-BE43-F560D3E22571}"/>
              </a:ext>
            </a:extLst>
          </p:cNvPr>
          <p:cNvSpPr>
            <a:spLocks noGrp="1"/>
          </p:cNvSpPr>
          <p:nvPr>
            <p:ph type="title"/>
          </p:nvPr>
        </p:nvSpPr>
        <p:spPr/>
        <p:txBody>
          <a:bodyPr/>
          <a:lstStyle/>
          <a:p>
            <a:r>
              <a:rPr lang="cs-CZ" dirty="0" err="1"/>
              <a:t>Motives</a:t>
            </a:r>
            <a:r>
              <a:rPr lang="cs-CZ" dirty="0"/>
              <a:t> to hold cash</a:t>
            </a:r>
          </a:p>
        </p:txBody>
      </p:sp>
      <p:sp>
        <p:nvSpPr>
          <p:cNvPr id="3" name="Zástupný obsah 2">
            <a:extLst>
              <a:ext uri="{FF2B5EF4-FFF2-40B4-BE49-F238E27FC236}">
                <a16:creationId xmlns:a16="http://schemas.microsoft.com/office/drawing/2014/main" id="{554A0A33-6BE9-453F-BE06-D4E9EA4DDAA3}"/>
              </a:ext>
            </a:extLst>
          </p:cNvPr>
          <p:cNvSpPr>
            <a:spLocks noGrp="1"/>
          </p:cNvSpPr>
          <p:nvPr>
            <p:ph idx="1"/>
          </p:nvPr>
        </p:nvSpPr>
        <p:spPr/>
        <p:txBody>
          <a:bodyPr/>
          <a:lstStyle/>
          <a:p>
            <a:r>
              <a:rPr lang="cs-CZ" dirty="0" err="1"/>
              <a:t>Transaction</a:t>
            </a:r>
            <a:r>
              <a:rPr lang="cs-CZ" dirty="0"/>
              <a:t> motive</a:t>
            </a:r>
          </a:p>
          <a:p>
            <a:r>
              <a:rPr lang="cs-CZ" dirty="0" err="1"/>
              <a:t>Precautionary</a:t>
            </a:r>
            <a:r>
              <a:rPr lang="cs-CZ" dirty="0"/>
              <a:t> motive</a:t>
            </a:r>
          </a:p>
          <a:p>
            <a:r>
              <a:rPr lang="cs-CZ" dirty="0" err="1"/>
              <a:t>Speculative</a:t>
            </a:r>
            <a:r>
              <a:rPr lang="cs-CZ" dirty="0"/>
              <a:t> motive</a:t>
            </a:r>
          </a:p>
          <a:p>
            <a:endParaRPr lang="cs-CZ" dirty="0"/>
          </a:p>
          <a:p>
            <a:pPr>
              <a:buNone/>
            </a:pPr>
            <a:r>
              <a:rPr lang="cs-CZ" dirty="0" err="1"/>
              <a:t>This</a:t>
            </a:r>
            <a:r>
              <a:rPr lang="cs-CZ" dirty="0"/>
              <a:t> </a:t>
            </a:r>
            <a:r>
              <a:rPr lang="cs-CZ" dirty="0" err="1"/>
              <a:t>leads</a:t>
            </a:r>
            <a:r>
              <a:rPr lang="cs-CZ" dirty="0"/>
              <a:t> to </a:t>
            </a:r>
            <a:r>
              <a:rPr lang="cs-CZ" dirty="0" err="1"/>
              <a:t>the</a:t>
            </a:r>
            <a:r>
              <a:rPr lang="cs-CZ" dirty="0"/>
              <a:t> </a:t>
            </a:r>
            <a:r>
              <a:rPr lang="cs-CZ" dirty="0" err="1"/>
              <a:t>definition</a:t>
            </a:r>
            <a:r>
              <a:rPr lang="cs-CZ" dirty="0"/>
              <a:t> </a:t>
            </a:r>
            <a:r>
              <a:rPr lang="cs-CZ" dirty="0" err="1"/>
              <a:t>of</a:t>
            </a:r>
            <a:r>
              <a:rPr lang="cs-CZ" dirty="0"/>
              <a:t> </a:t>
            </a:r>
            <a:r>
              <a:rPr lang="cs-CZ" dirty="0" err="1"/>
              <a:t>the</a:t>
            </a:r>
            <a:r>
              <a:rPr lang="cs-CZ" dirty="0"/>
              <a:t> </a:t>
            </a:r>
            <a:r>
              <a:rPr lang="cs-CZ" dirty="0" err="1"/>
              <a:t>function</a:t>
            </a:r>
            <a:r>
              <a:rPr lang="cs-CZ" dirty="0"/>
              <a:t> </a:t>
            </a:r>
            <a:r>
              <a:rPr lang="cs-CZ" dirty="0" err="1"/>
              <a:t>of</a:t>
            </a:r>
            <a:r>
              <a:rPr lang="cs-CZ" dirty="0"/>
              <a:t> </a:t>
            </a:r>
            <a:r>
              <a:rPr lang="cs-CZ" dirty="0" err="1"/>
              <a:t>the</a:t>
            </a:r>
            <a:r>
              <a:rPr lang="cs-CZ" dirty="0"/>
              <a:t> </a:t>
            </a:r>
            <a:r>
              <a:rPr lang="cs-CZ" dirty="0" err="1"/>
              <a:t>demand</a:t>
            </a:r>
            <a:r>
              <a:rPr lang="cs-CZ" dirty="0"/>
              <a:t> </a:t>
            </a:r>
            <a:r>
              <a:rPr lang="cs-CZ" dirty="0" err="1"/>
              <a:t>for</a:t>
            </a:r>
            <a:r>
              <a:rPr lang="cs-CZ" dirty="0"/>
              <a:t> cash </a:t>
            </a:r>
            <a:r>
              <a:rPr lang="cs-CZ" dirty="0" err="1"/>
              <a:t>balances</a:t>
            </a:r>
            <a:endParaRPr lang="cs-CZ" dirty="0"/>
          </a:p>
        </p:txBody>
      </p:sp>
      <p:sp>
        <p:nvSpPr>
          <p:cNvPr id="4" name="Zástupný symbol pro zápatí 3">
            <a:extLst>
              <a:ext uri="{FF2B5EF4-FFF2-40B4-BE49-F238E27FC236}">
                <a16:creationId xmlns:a16="http://schemas.microsoft.com/office/drawing/2014/main" id="{D0CEEF7D-FAD9-48AE-985F-5E89434792F4}"/>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9189149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F2D588-D09F-4278-A2B8-C990A6F5A0CD}"/>
              </a:ext>
            </a:extLst>
          </p:cNvPr>
          <p:cNvSpPr>
            <a:spLocks noGrp="1"/>
          </p:cNvSpPr>
          <p:nvPr>
            <p:ph type="title"/>
          </p:nvPr>
        </p:nvSpPr>
        <p:spPr/>
        <p:txBody>
          <a:bodyPr/>
          <a:lstStyle/>
          <a:p>
            <a:r>
              <a:rPr lang="cs-CZ" dirty="0"/>
              <a:t>Preference </a:t>
            </a:r>
            <a:r>
              <a:rPr lang="cs-CZ" dirty="0" err="1"/>
              <a:t>of</a:t>
            </a:r>
            <a:r>
              <a:rPr lang="cs-CZ" dirty="0"/>
              <a:t> </a:t>
            </a:r>
            <a:r>
              <a:rPr lang="cs-CZ" dirty="0" err="1"/>
              <a:t>liquidity</a:t>
            </a:r>
            <a:endParaRPr lang="cs-CZ" dirty="0"/>
          </a:p>
        </p:txBody>
      </p:sp>
      <p:sp>
        <p:nvSpPr>
          <p:cNvPr id="3" name="Zástupný obsah 2">
            <a:extLst>
              <a:ext uri="{FF2B5EF4-FFF2-40B4-BE49-F238E27FC236}">
                <a16:creationId xmlns:a16="http://schemas.microsoft.com/office/drawing/2014/main" id="{104AB718-67AB-4354-BF77-809AE9F68100}"/>
              </a:ext>
            </a:extLst>
          </p:cNvPr>
          <p:cNvSpPr>
            <a:spLocks noGrp="1"/>
          </p:cNvSpPr>
          <p:nvPr>
            <p:ph idx="1"/>
          </p:nvPr>
        </p:nvSpPr>
        <p:spPr/>
        <p:txBody>
          <a:bodyPr/>
          <a:lstStyle/>
          <a:p>
            <a:pPr>
              <a:buNone/>
            </a:pPr>
            <a:r>
              <a:rPr lang="cs-CZ" dirty="0" err="1"/>
              <a:t>Liquidity</a:t>
            </a:r>
            <a:r>
              <a:rPr lang="cs-CZ" dirty="0"/>
              <a:t> = cash</a:t>
            </a:r>
          </a:p>
          <a:p>
            <a:pPr>
              <a:buNone/>
            </a:pPr>
            <a:endParaRPr lang="cs-CZ" dirty="0"/>
          </a:p>
          <a:p>
            <a:pPr>
              <a:buNone/>
            </a:pPr>
            <a:r>
              <a:rPr lang="cs-CZ" dirty="0" err="1"/>
              <a:t>Normaly</a:t>
            </a:r>
            <a:r>
              <a:rPr lang="cs-CZ" dirty="0"/>
              <a:t> </a:t>
            </a:r>
            <a:r>
              <a:rPr lang="cs-CZ" dirty="0" err="1"/>
              <a:t>people</a:t>
            </a:r>
            <a:r>
              <a:rPr lang="cs-CZ" dirty="0"/>
              <a:t> </a:t>
            </a:r>
            <a:r>
              <a:rPr lang="cs-CZ" dirty="0" err="1"/>
              <a:t>tend</a:t>
            </a:r>
            <a:r>
              <a:rPr lang="cs-CZ" dirty="0"/>
              <a:t> to </a:t>
            </a:r>
            <a:r>
              <a:rPr lang="cs-CZ" dirty="0" err="1"/>
              <a:t>keep</a:t>
            </a:r>
            <a:r>
              <a:rPr lang="cs-CZ" dirty="0"/>
              <a:t> </a:t>
            </a:r>
            <a:r>
              <a:rPr lang="cs-CZ" dirty="0" err="1"/>
              <a:t>their</a:t>
            </a:r>
            <a:r>
              <a:rPr lang="cs-CZ" dirty="0"/>
              <a:t> </a:t>
            </a:r>
            <a:r>
              <a:rPr lang="cs-CZ" dirty="0" err="1"/>
              <a:t>wealth</a:t>
            </a:r>
            <a:r>
              <a:rPr lang="cs-CZ" dirty="0"/>
              <a:t> in </a:t>
            </a:r>
            <a:r>
              <a:rPr lang="cs-CZ" dirty="0" err="1"/>
              <a:t>the</a:t>
            </a:r>
            <a:r>
              <a:rPr lang="cs-CZ" dirty="0"/>
              <a:t> </a:t>
            </a:r>
            <a:r>
              <a:rPr lang="cs-CZ" dirty="0" err="1"/>
              <a:t>form</a:t>
            </a:r>
            <a:r>
              <a:rPr lang="cs-CZ" dirty="0"/>
              <a:t> </a:t>
            </a:r>
            <a:r>
              <a:rPr lang="cs-CZ" dirty="0" err="1"/>
              <a:t>of</a:t>
            </a:r>
            <a:r>
              <a:rPr lang="cs-CZ" dirty="0"/>
              <a:t> cash (=</a:t>
            </a:r>
            <a:r>
              <a:rPr lang="cs-CZ" dirty="0" err="1"/>
              <a:t>they</a:t>
            </a:r>
            <a:r>
              <a:rPr lang="cs-CZ" dirty="0"/>
              <a:t> </a:t>
            </a:r>
            <a:r>
              <a:rPr lang="cs-CZ" dirty="0" err="1"/>
              <a:t>prefer</a:t>
            </a:r>
            <a:r>
              <a:rPr lang="cs-CZ" dirty="0"/>
              <a:t> </a:t>
            </a:r>
            <a:r>
              <a:rPr lang="cs-CZ" dirty="0" err="1"/>
              <a:t>liquidity</a:t>
            </a:r>
            <a:r>
              <a:rPr lang="cs-CZ" dirty="0"/>
              <a:t>). They </a:t>
            </a:r>
            <a:r>
              <a:rPr lang="cs-CZ" dirty="0" err="1"/>
              <a:t>will</a:t>
            </a:r>
            <a:r>
              <a:rPr lang="cs-CZ" dirty="0"/>
              <a:t> </a:t>
            </a:r>
            <a:r>
              <a:rPr lang="cs-CZ" dirty="0" err="1"/>
              <a:t>buy</a:t>
            </a:r>
            <a:r>
              <a:rPr lang="cs-CZ" dirty="0"/>
              <a:t> </a:t>
            </a:r>
            <a:r>
              <a:rPr lang="cs-CZ" dirty="0" err="1"/>
              <a:t>other</a:t>
            </a:r>
            <a:r>
              <a:rPr lang="cs-CZ" dirty="0"/>
              <a:t> </a:t>
            </a:r>
            <a:r>
              <a:rPr lang="cs-CZ" dirty="0" err="1"/>
              <a:t>assets</a:t>
            </a:r>
            <a:r>
              <a:rPr lang="cs-CZ" dirty="0"/>
              <a:t> (</a:t>
            </a:r>
            <a:r>
              <a:rPr lang="cs-CZ" dirty="0" err="1"/>
              <a:t>bonds</a:t>
            </a:r>
            <a:r>
              <a:rPr lang="cs-CZ" dirty="0"/>
              <a:t>) </a:t>
            </a:r>
            <a:r>
              <a:rPr lang="cs-CZ" dirty="0" err="1"/>
              <a:t>only</a:t>
            </a:r>
            <a:r>
              <a:rPr lang="cs-CZ" dirty="0"/>
              <a:t> </a:t>
            </a:r>
            <a:r>
              <a:rPr lang="cs-CZ" dirty="0" err="1"/>
              <a:t>if</a:t>
            </a:r>
            <a:r>
              <a:rPr lang="cs-CZ" dirty="0"/>
              <a:t> </a:t>
            </a:r>
            <a:r>
              <a:rPr lang="cs-CZ" dirty="0" err="1"/>
              <a:t>they</a:t>
            </a:r>
            <a:r>
              <a:rPr lang="cs-CZ" dirty="0"/>
              <a:t> </a:t>
            </a:r>
            <a:r>
              <a:rPr lang="cs-CZ" dirty="0" err="1"/>
              <a:t>receive</a:t>
            </a:r>
            <a:r>
              <a:rPr lang="cs-CZ" dirty="0"/>
              <a:t> a </a:t>
            </a:r>
            <a:r>
              <a:rPr lang="cs-CZ" dirty="0" err="1"/>
              <a:t>compensation</a:t>
            </a:r>
            <a:r>
              <a:rPr lang="cs-CZ" dirty="0"/>
              <a:t> (</a:t>
            </a:r>
            <a:r>
              <a:rPr lang="cs-CZ" dirty="0" err="1"/>
              <a:t>interest</a:t>
            </a:r>
            <a:r>
              <a:rPr lang="cs-CZ" dirty="0"/>
              <a:t>)</a:t>
            </a:r>
          </a:p>
        </p:txBody>
      </p:sp>
      <p:sp>
        <p:nvSpPr>
          <p:cNvPr id="4" name="Zástupný symbol pro zápatí 3">
            <a:extLst>
              <a:ext uri="{FF2B5EF4-FFF2-40B4-BE49-F238E27FC236}">
                <a16:creationId xmlns:a16="http://schemas.microsoft.com/office/drawing/2014/main" id="{4EF5BFF6-84D0-4687-BA72-485CBB1E8301}"/>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7344744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47D559-8111-4AD2-89E4-E38F3BE388D0}"/>
              </a:ext>
            </a:extLst>
          </p:cNvPr>
          <p:cNvSpPr>
            <a:spLocks noGrp="1"/>
          </p:cNvSpPr>
          <p:nvPr>
            <p:ph type="title"/>
          </p:nvPr>
        </p:nvSpPr>
        <p:spPr/>
        <p:txBody>
          <a:bodyPr/>
          <a:lstStyle/>
          <a:p>
            <a:r>
              <a:rPr lang="cs-CZ" dirty="0" err="1"/>
              <a:t>Demand</a:t>
            </a:r>
            <a:r>
              <a:rPr lang="cs-CZ" dirty="0"/>
              <a:t> </a:t>
            </a:r>
            <a:r>
              <a:rPr lang="cs-CZ" dirty="0" err="1"/>
              <a:t>for</a:t>
            </a:r>
            <a:r>
              <a:rPr lang="cs-CZ" dirty="0"/>
              <a:t> cash </a:t>
            </a:r>
            <a:r>
              <a:rPr lang="cs-CZ" dirty="0" err="1"/>
              <a:t>holdings</a:t>
            </a:r>
            <a:endParaRPr lang="cs-CZ" dirty="0"/>
          </a:p>
        </p:txBody>
      </p:sp>
      <p:sp>
        <p:nvSpPr>
          <p:cNvPr id="4" name="Zástupný symbol pro zápatí 3">
            <a:extLst>
              <a:ext uri="{FF2B5EF4-FFF2-40B4-BE49-F238E27FC236}">
                <a16:creationId xmlns:a16="http://schemas.microsoft.com/office/drawing/2014/main" id="{6E69966D-462A-46AA-87D1-6FD9BCD2ADCA}"/>
              </a:ext>
            </a:extLst>
          </p:cNvPr>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BDF5CCAC-5191-4C7A-8AB5-284CC3AF2D20}"/>
              </a:ext>
            </a:extLst>
          </p:cNvPr>
          <p:cNvGrpSpPr/>
          <p:nvPr/>
        </p:nvGrpSpPr>
        <p:grpSpPr>
          <a:xfrm>
            <a:off x="2783632" y="1711642"/>
            <a:ext cx="5727908" cy="4644708"/>
            <a:chOff x="0" y="0"/>
            <a:chExt cx="4831080" cy="3434715"/>
          </a:xfrm>
        </p:grpSpPr>
        <p:sp>
          <p:nvSpPr>
            <p:cNvPr id="7" name="Obdélník 6">
              <a:extLst>
                <a:ext uri="{FF2B5EF4-FFF2-40B4-BE49-F238E27FC236}">
                  <a16:creationId xmlns:a16="http://schemas.microsoft.com/office/drawing/2014/main" id="{914058AE-DEA4-495C-B631-1B0360FAD5A8}"/>
                </a:ext>
              </a:extLst>
            </p:cNvPr>
            <p:cNvSpPr/>
            <p:nvPr/>
          </p:nvSpPr>
          <p:spPr>
            <a:xfrm>
              <a:off x="0" y="0"/>
              <a:ext cx="4831080" cy="3434715"/>
            </a:xfrm>
            <a:prstGeom prst="rect">
              <a:avLst/>
            </a:prstGeom>
            <a:solidFill>
              <a:prstClr val="white"/>
            </a:solidFill>
          </p:spPr>
          <p:txBody>
            <a:bodyPr/>
            <a:lstStyle/>
            <a:p>
              <a:endParaRPr lang="en-GB"/>
            </a:p>
          </p:txBody>
        </p:sp>
        <p:sp>
          <p:nvSpPr>
            <p:cNvPr id="8" name="Textové pole 39944">
              <a:extLst>
                <a:ext uri="{FF2B5EF4-FFF2-40B4-BE49-F238E27FC236}">
                  <a16:creationId xmlns:a16="http://schemas.microsoft.com/office/drawing/2014/main" id="{9B6470A0-6CD4-4111-8933-127008F4B846}"/>
                </a:ext>
              </a:extLst>
            </p:cNvPr>
            <p:cNvSpPr txBox="1"/>
            <p:nvPr/>
          </p:nvSpPr>
          <p:spPr>
            <a:xfrm>
              <a:off x="946306" y="474400"/>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D</a:t>
              </a:r>
              <a:r>
                <a:rPr lang="cs-CZ" sz="1400" b="1" baseline="30000">
                  <a:latin typeface="Calibri" panose="020F0502020204030204" pitchFamily="34" charset="0"/>
                  <a:ea typeface="Calibri" panose="020F0502020204030204" pitchFamily="34" charset="0"/>
                  <a:cs typeface="Arial" panose="020B0604020202020204" pitchFamily="34" charset="0"/>
                </a:rPr>
                <a:t>H</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56B97CF8-11D4-49A3-B1E5-332616B3FB98}"/>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H</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1">
              <a:extLst>
                <a:ext uri="{FF2B5EF4-FFF2-40B4-BE49-F238E27FC236}">
                  <a16:creationId xmlns:a16="http://schemas.microsoft.com/office/drawing/2014/main" id="{F9650483-DA9F-42A1-B34D-99CD835FD81B}"/>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IR</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1A77DFF7-FE4F-4760-9A86-7EE5493AC028}"/>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9B8A0092-57E6-4F85-8617-15519D8A7074}"/>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Volný tvar: obrazec 12">
              <a:extLst>
                <a:ext uri="{FF2B5EF4-FFF2-40B4-BE49-F238E27FC236}">
                  <a16:creationId xmlns:a16="http://schemas.microsoft.com/office/drawing/2014/main" id="{6352C72D-78DD-4163-A0CC-57F007D48762}"/>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grpSp>
    </p:spTree>
    <p:extLst>
      <p:ext uri="{BB962C8B-B14F-4D97-AF65-F5344CB8AC3E}">
        <p14:creationId xmlns:p14="http://schemas.microsoft.com/office/powerpoint/2010/main" val="36860516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DA835-5BE5-40CF-B096-5AF01C718AE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FAA5283-C607-4F6A-BB08-2AEBDA59AD1F}"/>
              </a:ext>
            </a:extLst>
          </p:cNvPr>
          <p:cNvSpPr>
            <a:spLocks noGrp="1"/>
          </p:cNvSpPr>
          <p:nvPr>
            <p:ph idx="1"/>
          </p:nvPr>
        </p:nvSpPr>
        <p:spPr/>
        <p:txBody>
          <a:bodyPr/>
          <a:lstStyle/>
          <a:p>
            <a:r>
              <a:rPr lang="cs-CZ" dirty="0" err="1"/>
              <a:t>Interest</a:t>
            </a:r>
            <a:r>
              <a:rPr lang="cs-CZ" dirty="0"/>
              <a:t> </a:t>
            </a:r>
            <a:r>
              <a:rPr lang="cs-CZ" dirty="0" err="1"/>
              <a:t>rate</a:t>
            </a:r>
            <a:r>
              <a:rPr lang="cs-CZ" dirty="0"/>
              <a:t> </a:t>
            </a:r>
            <a:r>
              <a:rPr lang="cs-CZ" dirty="0" err="1"/>
              <a:t>is</a:t>
            </a:r>
            <a:r>
              <a:rPr lang="cs-CZ" dirty="0"/>
              <a:t> a </a:t>
            </a:r>
            <a:r>
              <a:rPr lang="cs-CZ" dirty="0" err="1"/>
              <a:t>crucial</a:t>
            </a:r>
            <a:r>
              <a:rPr lang="cs-CZ" dirty="0"/>
              <a:t> </a:t>
            </a:r>
            <a:r>
              <a:rPr lang="cs-CZ" dirty="0" err="1"/>
              <a:t>variable</a:t>
            </a:r>
            <a:r>
              <a:rPr lang="cs-CZ" dirty="0"/>
              <a:t> in </a:t>
            </a:r>
            <a:r>
              <a:rPr lang="cs-CZ" dirty="0" err="1"/>
              <a:t>Keynesian</a:t>
            </a:r>
            <a:r>
              <a:rPr lang="cs-CZ" dirty="0"/>
              <a:t> </a:t>
            </a:r>
            <a:r>
              <a:rPr lang="cs-CZ" dirty="0" err="1"/>
              <a:t>economics</a:t>
            </a:r>
            <a:endParaRPr lang="cs-CZ" dirty="0"/>
          </a:p>
        </p:txBody>
      </p:sp>
      <p:sp>
        <p:nvSpPr>
          <p:cNvPr id="4" name="Zástupný symbol pro zápatí 3">
            <a:extLst>
              <a:ext uri="{FF2B5EF4-FFF2-40B4-BE49-F238E27FC236}">
                <a16:creationId xmlns:a16="http://schemas.microsoft.com/office/drawing/2014/main" id="{95A26A2F-C5BF-4FD3-A7DF-9A2B97B57492}"/>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849749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4B19A-9380-43BE-9591-9E4B6220B53A}"/>
              </a:ext>
            </a:extLst>
          </p:cNvPr>
          <p:cNvSpPr>
            <a:spLocks noGrp="1"/>
          </p:cNvSpPr>
          <p:nvPr>
            <p:ph type="title"/>
          </p:nvPr>
        </p:nvSpPr>
        <p:spPr/>
        <p:txBody>
          <a:bodyPr/>
          <a:lstStyle/>
          <a:p>
            <a:r>
              <a:rPr lang="cs-CZ" dirty="0" err="1"/>
              <a:t>Keynes</a:t>
            </a:r>
            <a:r>
              <a:rPr lang="en-GB" dirty="0"/>
              <a:t>’s consumption function</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D12BDDF-CE5E-4D67-9B33-BBD0DFD91278}"/>
                  </a:ext>
                </a:extLst>
              </p:cNvPr>
              <p:cNvSpPr>
                <a:spLocks noGrp="1"/>
              </p:cNvSpPr>
              <p:nvPr>
                <p:ph idx="1"/>
              </p:nvPr>
            </p:nvSpPr>
            <p:spPr/>
            <p:txBody>
              <a:bodyPr>
                <a:normAutofit fontScale="85000" lnSpcReduction="20000"/>
              </a:bodyPr>
              <a:lstStyle/>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𝐶</m:t>
                      </m:r>
                      <m:r>
                        <a:rPr lang="cs-CZ" b="0" i="1" smtClean="0">
                          <a:latin typeface="Cambria Math" panose="02040503050406030204" pitchFamily="18" charset="0"/>
                        </a:rPr>
                        <m:t>=</m:t>
                      </m:r>
                      <m:r>
                        <a:rPr lang="cs-CZ" b="0" i="1" smtClean="0">
                          <a:latin typeface="Cambria Math" panose="02040503050406030204" pitchFamily="18" charset="0"/>
                        </a:rPr>
                        <m:t>𝑓</m:t>
                      </m:r>
                      <m:r>
                        <a:rPr lang="cs-CZ" b="0" i="1" smtClean="0">
                          <a:latin typeface="Cambria Math" panose="02040503050406030204" pitchFamily="18" charset="0"/>
                        </a:rPr>
                        <m:t>(</m:t>
                      </m:r>
                      <m:r>
                        <a:rPr lang="cs-CZ" b="0" i="1" smtClean="0">
                          <a:latin typeface="Cambria Math" panose="02040503050406030204" pitchFamily="18" charset="0"/>
                        </a:rPr>
                        <m:t>𝑌</m:t>
                      </m:r>
                      <m:r>
                        <a:rPr lang="cs-CZ" b="0" i="1" smtClean="0">
                          <a:latin typeface="Cambria Math" panose="02040503050406030204" pitchFamily="18" charset="0"/>
                        </a:rPr>
                        <m:t>)</m:t>
                      </m:r>
                    </m:oMath>
                  </m:oMathPara>
                </a14:m>
                <a:endParaRPr lang="cs-CZ" i="1" dirty="0">
                  <a:latin typeface="Cambria Math" panose="02040503050406030204" pitchFamily="18" charset="0"/>
                </a:endParaRPr>
              </a:p>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𝐶</m:t>
                      </m:r>
                      <m:r>
                        <a:rPr lang="en-GB" i="1" smtClean="0">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𝑐</m:t>
                          </m:r>
                        </m:e>
                        <m:sub>
                          <m:r>
                            <a:rPr lang="cs-CZ" b="0" i="1" smtClean="0">
                              <a:latin typeface="Cambria Math" panose="02040503050406030204" pitchFamily="18" charset="0"/>
                            </a:rPr>
                            <m:t>𝐴</m:t>
                          </m:r>
                        </m:sub>
                      </m:sSub>
                      <m:r>
                        <a:rPr lang="en-GB" i="1">
                          <a:latin typeface="Cambria Math" panose="02040503050406030204" pitchFamily="18" charset="0"/>
                        </a:rPr>
                        <m:t>+</m:t>
                      </m:r>
                      <m:r>
                        <a:rPr lang="en-GB" i="1">
                          <a:latin typeface="Cambria Math" panose="02040503050406030204" pitchFamily="18" charset="0"/>
                        </a:rPr>
                        <m:t>𝑐</m:t>
                      </m:r>
                      <m:r>
                        <a:rPr lang="en-GB" i="1">
                          <a:latin typeface="Cambria Math" panose="02040503050406030204" pitchFamily="18" charset="0"/>
                        </a:rPr>
                        <m:t>∙</m:t>
                      </m:r>
                      <m:r>
                        <a:rPr lang="en-GB" i="1">
                          <a:latin typeface="Cambria Math" panose="02040503050406030204" pitchFamily="18" charset="0"/>
                        </a:rPr>
                        <m:t>𝑌</m:t>
                      </m:r>
                    </m:oMath>
                  </m:oMathPara>
                </a14:m>
                <a:endParaRPr lang="cs-CZ" dirty="0"/>
              </a:p>
              <a:p>
                <a:pPr>
                  <a:buNone/>
                </a:pPr>
                <a:endParaRPr lang="en-GB" dirty="0"/>
              </a:p>
              <a:p>
                <a:pPr>
                  <a:buNone/>
                </a:pPr>
                <a:endParaRPr lang="en-GB" dirty="0"/>
              </a:p>
              <a:p>
                <a:pPr>
                  <a:buNone/>
                </a:pPr>
                <a:r>
                  <a:rPr lang="en-GB" dirty="0"/>
                  <a:t>C consumption expenditure</a:t>
                </a:r>
              </a:p>
              <a:p>
                <a:pPr>
                  <a:buNone/>
                </a:pP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0</m:t>
                        </m:r>
                      </m:sub>
                    </m:sSub>
                    <m:r>
                      <a:rPr lang="en-GB" i="1">
                        <a:latin typeface="Cambria Math" panose="02040503050406030204" pitchFamily="18" charset="0"/>
                      </a:rPr>
                      <m:t> </m:t>
                    </m:r>
                  </m:oMath>
                </a14:m>
                <a:r>
                  <a:rPr lang="en-GB" dirty="0"/>
                  <a:t>autonomous consumption</a:t>
                </a:r>
              </a:p>
              <a:p>
                <a:pPr>
                  <a:buNone/>
                </a:pPr>
                <a14:m>
                  <m:oMath xmlns:m="http://schemas.openxmlformats.org/officeDocument/2006/math">
                    <m:r>
                      <a:rPr lang="en-GB" i="1">
                        <a:latin typeface="Cambria Math" panose="02040503050406030204" pitchFamily="18" charset="0"/>
                      </a:rPr>
                      <m:t>𝑐</m:t>
                    </m:r>
                  </m:oMath>
                </a14:m>
                <a:r>
                  <a:rPr lang="en-GB" dirty="0"/>
                  <a:t> marginal propensity to consume</a:t>
                </a:r>
                <a:endParaRPr lang="cs-CZ" dirty="0"/>
              </a:p>
              <a:p>
                <a:pPr>
                  <a:buNone/>
                </a:pPr>
                <a14:m>
                  <m:oMath xmlns:m="http://schemas.openxmlformats.org/officeDocument/2006/math">
                    <m:r>
                      <a:rPr lang="en-GB" i="1">
                        <a:latin typeface="Cambria Math" panose="02040503050406030204" pitchFamily="18" charset="0"/>
                      </a:rPr>
                      <m:t>𝑌</m:t>
                    </m:r>
                  </m:oMath>
                </a14:m>
                <a:r>
                  <a:rPr lang="en-GB" dirty="0"/>
                  <a:t> income</a:t>
                </a:r>
                <a:endParaRPr lang="cs-CZ" dirty="0"/>
              </a:p>
              <a:p>
                <a:pPr>
                  <a:buNone/>
                </a:pPr>
                <a:endParaRPr lang="cs-CZ" dirty="0"/>
              </a:p>
              <a:p>
                <a:pPr algn="ctr">
                  <a:buNone/>
                </a:pPr>
                <a:r>
                  <a:rPr lang="cs-CZ" dirty="0"/>
                  <a:t>AE=C+I+G+NX</a:t>
                </a:r>
              </a:p>
              <a:p>
                <a:pPr>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𝐴𝐸</m:t>
                      </m:r>
                      <m:r>
                        <a:rPr lang="en-GB" i="1" smtClean="0">
                          <a:latin typeface="Cambria Math" panose="02040503050406030204" pitchFamily="18" charset="0"/>
                        </a:rPr>
                        <m:t>=</m:t>
                      </m:r>
                      <m:sSub>
                        <m:sSubPr>
                          <m:ctrlPr>
                            <a:rPr lang="cs-CZ" i="1">
                              <a:latin typeface="Cambria Math" panose="02040503050406030204" pitchFamily="18" charset="0"/>
                            </a:rPr>
                          </m:ctrlPr>
                        </m:sSubPr>
                        <m:e>
                          <m:r>
                            <a:rPr lang="cs-CZ" b="0" i="1" smtClean="0">
                              <a:latin typeface="Cambria Math" panose="02040503050406030204" pitchFamily="18" charset="0"/>
                            </a:rPr>
                            <m:t>(</m:t>
                          </m:r>
                          <m:r>
                            <a:rPr lang="en-GB" i="1">
                              <a:latin typeface="Cambria Math" panose="02040503050406030204" pitchFamily="18" charset="0"/>
                            </a:rPr>
                            <m:t>𝑐</m:t>
                          </m:r>
                        </m:e>
                        <m:sub>
                          <m:r>
                            <a:rPr lang="cs-CZ" b="0" i="1" smtClean="0">
                              <a:latin typeface="Cambria Math" panose="02040503050406030204" pitchFamily="18" charset="0"/>
                            </a:rPr>
                            <m:t>𝐴</m:t>
                          </m:r>
                        </m:sub>
                      </m:sSub>
                      <m:r>
                        <a:rPr lang="en-GB" i="1">
                          <a:latin typeface="Cambria Math" panose="02040503050406030204" pitchFamily="18" charset="0"/>
                        </a:rPr>
                        <m:t>+</m:t>
                      </m:r>
                      <m:r>
                        <a:rPr lang="en-GB" i="1">
                          <a:latin typeface="Cambria Math" panose="02040503050406030204" pitchFamily="18" charset="0"/>
                        </a:rPr>
                        <m:t>𝑐</m:t>
                      </m:r>
                      <m:r>
                        <a:rPr lang="en-GB" i="1">
                          <a:latin typeface="Cambria Math" panose="02040503050406030204" pitchFamily="18" charset="0"/>
                        </a:rPr>
                        <m:t>∙</m:t>
                      </m:r>
                      <m:r>
                        <a:rPr lang="en-GB" i="1">
                          <a:latin typeface="Cambria Math" panose="02040503050406030204" pitchFamily="18" charset="0"/>
                        </a:rPr>
                        <m:t>𝑌</m:t>
                      </m:r>
                      <m:r>
                        <a:rPr lang="cs-CZ" b="0" i="1" smtClean="0">
                          <a:latin typeface="Cambria Math" panose="02040503050406030204" pitchFamily="18" charset="0"/>
                        </a:rPr>
                        <m:t>)+</m:t>
                      </m:r>
                      <m:r>
                        <a:rPr lang="cs-CZ" b="0" i="1" smtClean="0">
                          <a:latin typeface="Cambria Math" panose="02040503050406030204" pitchFamily="18" charset="0"/>
                        </a:rPr>
                        <m:t>𝐼</m:t>
                      </m:r>
                      <m:r>
                        <a:rPr lang="cs-CZ" b="0" i="1" smtClean="0">
                          <a:latin typeface="Cambria Math" panose="02040503050406030204" pitchFamily="18" charset="0"/>
                        </a:rPr>
                        <m:t>+</m:t>
                      </m:r>
                      <m:r>
                        <a:rPr lang="cs-CZ" b="0" i="1" smtClean="0">
                          <a:latin typeface="Cambria Math" panose="02040503050406030204" pitchFamily="18" charset="0"/>
                        </a:rPr>
                        <m:t>𝐺</m:t>
                      </m:r>
                      <m:r>
                        <a:rPr lang="cs-CZ" b="0" i="1" smtClean="0">
                          <a:latin typeface="Cambria Math" panose="02040503050406030204" pitchFamily="18" charset="0"/>
                        </a:rPr>
                        <m:t>+</m:t>
                      </m:r>
                      <m:r>
                        <a:rPr lang="cs-CZ" b="0" i="1" smtClean="0">
                          <a:latin typeface="Cambria Math" panose="02040503050406030204" pitchFamily="18" charset="0"/>
                        </a:rPr>
                        <m:t>𝑁𝑋</m:t>
                      </m:r>
                    </m:oMath>
                  </m:oMathPara>
                </a14:m>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2D12BDDF-CE5E-4D67-9B33-BBD0DFD91278}"/>
                  </a:ext>
                </a:extLst>
              </p:cNvPr>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4AA4813A-0095-4137-86E9-BEDF382136E4}"/>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0741121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69DE9-E68D-40FA-AEA1-36B376A1E2F6}"/>
              </a:ext>
            </a:extLst>
          </p:cNvPr>
          <p:cNvSpPr>
            <a:spLocks noGrp="1"/>
          </p:cNvSpPr>
          <p:nvPr>
            <p:ph type="title"/>
          </p:nvPr>
        </p:nvSpPr>
        <p:spPr/>
        <p:txBody>
          <a:bodyPr/>
          <a:lstStyle/>
          <a:p>
            <a:r>
              <a:rPr lang="cs-CZ" dirty="0" err="1"/>
              <a:t>Aggregate</a:t>
            </a:r>
            <a:r>
              <a:rPr lang="cs-CZ" dirty="0"/>
              <a:t> </a:t>
            </a:r>
            <a:r>
              <a:rPr lang="cs-CZ" dirty="0" err="1"/>
              <a:t>expenditure</a:t>
            </a:r>
            <a:endParaRPr lang="cs-CZ" dirty="0"/>
          </a:p>
        </p:txBody>
      </p:sp>
      <p:sp>
        <p:nvSpPr>
          <p:cNvPr id="4" name="Zástupný symbol pro zápatí 3">
            <a:extLst>
              <a:ext uri="{FF2B5EF4-FFF2-40B4-BE49-F238E27FC236}">
                <a16:creationId xmlns:a16="http://schemas.microsoft.com/office/drawing/2014/main" id="{C773FCD8-D258-48F1-B35F-31B04A08DAD2}"/>
              </a:ext>
            </a:extLst>
          </p:cNvPr>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DF11E2F1-E275-4C9B-8A5A-B6B7B77D5855}"/>
              </a:ext>
            </a:extLst>
          </p:cNvPr>
          <p:cNvGrpSpPr/>
          <p:nvPr/>
        </p:nvGrpSpPr>
        <p:grpSpPr>
          <a:xfrm>
            <a:off x="2783632" y="1711642"/>
            <a:ext cx="5727908" cy="4644708"/>
            <a:chOff x="0" y="0"/>
            <a:chExt cx="4831080" cy="3434715"/>
          </a:xfrm>
        </p:grpSpPr>
        <p:sp>
          <p:nvSpPr>
            <p:cNvPr id="7" name="Obdélník 6">
              <a:extLst>
                <a:ext uri="{FF2B5EF4-FFF2-40B4-BE49-F238E27FC236}">
                  <a16:creationId xmlns:a16="http://schemas.microsoft.com/office/drawing/2014/main" id="{14AD061D-753C-4F90-901C-475DAB67E12B}"/>
                </a:ext>
              </a:extLst>
            </p:cNvPr>
            <p:cNvSpPr/>
            <p:nvPr/>
          </p:nvSpPr>
          <p:spPr>
            <a:xfrm>
              <a:off x="0" y="0"/>
              <a:ext cx="4831080" cy="3434715"/>
            </a:xfrm>
            <a:prstGeom prst="rect">
              <a:avLst/>
            </a:prstGeom>
            <a:solidFill>
              <a:prstClr val="white"/>
            </a:solidFill>
          </p:spPr>
          <p:txBody>
            <a:bodyPr/>
            <a:lstStyle/>
            <a:p>
              <a:endParaRPr lang="en-GB"/>
            </a:p>
          </p:txBody>
        </p:sp>
        <p:sp>
          <p:nvSpPr>
            <p:cNvPr id="8" name="Textové pole 39944">
              <a:extLst>
                <a:ext uri="{FF2B5EF4-FFF2-40B4-BE49-F238E27FC236}">
                  <a16:creationId xmlns:a16="http://schemas.microsoft.com/office/drawing/2014/main" id="{CBEFB795-154E-4C3C-82AF-22B6A551644F}"/>
                </a:ext>
              </a:extLst>
            </p:cNvPr>
            <p:cNvSpPr txBox="1"/>
            <p:nvPr/>
          </p:nvSpPr>
          <p:spPr>
            <a:xfrm rot="18823045">
              <a:off x="2280973" y="348198"/>
              <a:ext cx="854989"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b="1" dirty="0">
                  <a:latin typeface="Calibri" panose="020F0502020204030204" pitchFamily="34" charset="0"/>
                  <a:ea typeface="Calibri" panose="020F0502020204030204" pitchFamily="34" charset="0"/>
                  <a:cs typeface="Times New Roman" panose="02020603050405020304" pitchFamily="18" charset="0"/>
                </a:rPr>
                <a:t>INCOME AE=Y</a:t>
              </a:r>
              <a:endParaRPr lang="cs-CZ" sz="1200" dirty="0">
                <a:latin typeface="Times New Roman" panose="02020603050405020304" pitchFamily="18" charset="0"/>
                <a:ea typeface="Times New Roman" panose="02020603050405020304" pitchFamily="18" charset="0"/>
              </a:endParaRPr>
            </a:p>
          </p:txBody>
        </p:sp>
        <p:sp>
          <p:nvSpPr>
            <p:cNvPr id="9" name="Textové pole 39944">
              <a:extLst>
                <a:ext uri="{FF2B5EF4-FFF2-40B4-BE49-F238E27FC236}">
                  <a16:creationId xmlns:a16="http://schemas.microsoft.com/office/drawing/2014/main" id="{DC4F68D9-DC00-4A65-8681-CA660FEDDCD9}"/>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b="1">
                  <a:latin typeface="Calibri" panose="020F0502020204030204" pitchFamily="34" charset="0"/>
                  <a:ea typeface="Calibri" panose="020F0502020204030204" pitchFamily="34" charset="0"/>
                  <a:cs typeface="Arial" panose="020B0604020202020204" pitchFamily="34" charset="0"/>
                </a:rPr>
                <a:t>Y</a:t>
              </a:r>
              <a:endParaRPr lang="cs-CZ" sz="11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1">
              <a:extLst>
                <a:ext uri="{FF2B5EF4-FFF2-40B4-BE49-F238E27FC236}">
                  <a16:creationId xmlns:a16="http://schemas.microsoft.com/office/drawing/2014/main" id="{B891CA5D-3EF5-43FB-AB8C-3CAFD18C1A9E}"/>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b="1">
                  <a:latin typeface="Calibri" panose="020F0502020204030204" pitchFamily="34" charset="0"/>
                  <a:ea typeface="Calibri" panose="020F0502020204030204" pitchFamily="34" charset="0"/>
                  <a:cs typeface="Arial" panose="020B0604020202020204" pitchFamily="34" charset="0"/>
                </a:rPr>
                <a:t>AE</a:t>
              </a:r>
              <a:endParaRPr lang="cs-CZ" sz="1100">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81F091C3-E1AE-4D7D-9986-78B6CCF6FC28}"/>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2C520365-565D-4905-952F-75110EA06802}"/>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C5379189-8AA6-42C4-9C7A-7AC91B265EA9}"/>
                </a:ext>
              </a:extLst>
            </p:cNvPr>
            <p:cNvCxnSpPr/>
            <p:nvPr/>
          </p:nvCxnSpPr>
          <p:spPr>
            <a:xfrm flipV="1">
              <a:off x="370115" y="342900"/>
              <a:ext cx="2650671" cy="262694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D8F51080-DAB2-4185-82C7-AED3430D3987}"/>
                </a:ext>
              </a:extLst>
            </p:cNvPr>
            <p:cNvCxnSpPr/>
            <p:nvPr/>
          </p:nvCxnSpPr>
          <p:spPr>
            <a:xfrm flipV="1">
              <a:off x="375558" y="1230086"/>
              <a:ext cx="2677885" cy="8871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ové pole 39944">
              <a:extLst>
                <a:ext uri="{FF2B5EF4-FFF2-40B4-BE49-F238E27FC236}">
                  <a16:creationId xmlns:a16="http://schemas.microsoft.com/office/drawing/2014/main" id="{2FCA07B9-A440-4ECA-948D-4F7662653BEF}"/>
                </a:ext>
              </a:extLst>
            </p:cNvPr>
            <p:cNvSpPr txBox="1"/>
            <p:nvPr/>
          </p:nvSpPr>
          <p:spPr>
            <a:xfrm rot="20585353">
              <a:off x="2109903" y="1270883"/>
              <a:ext cx="1766570" cy="2597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b="1">
                  <a:latin typeface="Calibri" panose="020F0502020204030204" pitchFamily="34" charset="0"/>
                  <a:ea typeface="Calibri" panose="020F0502020204030204" pitchFamily="34" charset="0"/>
                  <a:cs typeface="Arial" panose="020B0604020202020204" pitchFamily="34" charset="0"/>
                </a:rPr>
                <a:t>AGGREGATE EXPENDITURE</a:t>
              </a:r>
              <a:endParaRPr lang="cs-CZ" sz="1100">
                <a:latin typeface="Calibri" panose="020F0502020204030204" pitchFamily="34" charset="0"/>
                <a:ea typeface="Calibri" panose="020F0502020204030204" pitchFamily="34" charset="0"/>
                <a:cs typeface="Arial" panose="020B0604020202020204" pitchFamily="34" charset="0"/>
              </a:endParaRPr>
            </a:p>
          </p:txBody>
        </p:sp>
        <p:sp>
          <p:nvSpPr>
            <p:cNvPr id="16" name="Textové pole 39944">
              <a:extLst>
                <a:ext uri="{FF2B5EF4-FFF2-40B4-BE49-F238E27FC236}">
                  <a16:creationId xmlns:a16="http://schemas.microsoft.com/office/drawing/2014/main" id="{83733922-390E-40E5-823F-D8F7C9AE35AC}"/>
                </a:ext>
              </a:extLst>
            </p:cNvPr>
            <p:cNvSpPr txBox="1"/>
            <p:nvPr/>
          </p:nvSpPr>
          <p:spPr>
            <a:xfrm rot="19793676">
              <a:off x="2245827" y="855269"/>
              <a:ext cx="1157443" cy="2590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a:latin typeface="Calibri" panose="020F0502020204030204" pitchFamily="34" charset="0"/>
                  <a:ea typeface="Calibri" panose="020F0502020204030204" pitchFamily="34" charset="0"/>
                  <a:cs typeface="Arial" panose="020B0604020202020204" pitchFamily="34" charset="0"/>
                </a:rPr>
                <a:t>HOARDING</a:t>
              </a:r>
            </a:p>
          </p:txBody>
        </p:sp>
        <p:sp>
          <p:nvSpPr>
            <p:cNvPr id="17" name="Textové pole 39944">
              <a:extLst>
                <a:ext uri="{FF2B5EF4-FFF2-40B4-BE49-F238E27FC236}">
                  <a16:creationId xmlns:a16="http://schemas.microsoft.com/office/drawing/2014/main" id="{EF8BA02B-C5DA-480B-A918-872A236174A5}"/>
                </a:ext>
              </a:extLst>
            </p:cNvPr>
            <p:cNvSpPr txBox="1"/>
            <p:nvPr/>
          </p:nvSpPr>
          <p:spPr>
            <a:xfrm rot="19793676">
              <a:off x="288857" y="2046900"/>
              <a:ext cx="1156970" cy="25844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a:latin typeface="Calibri" panose="020F0502020204030204" pitchFamily="34" charset="0"/>
                  <a:ea typeface="Calibri" panose="020F0502020204030204" pitchFamily="34" charset="0"/>
                  <a:cs typeface="Arial" panose="020B0604020202020204" pitchFamily="34" charset="0"/>
                </a:rPr>
                <a:t>DISHOARDING</a:t>
              </a:r>
            </a:p>
          </p:txBody>
        </p:sp>
      </p:grpSp>
    </p:spTree>
    <p:extLst>
      <p:ext uri="{BB962C8B-B14F-4D97-AF65-F5344CB8AC3E}">
        <p14:creationId xmlns:p14="http://schemas.microsoft.com/office/powerpoint/2010/main" val="36824490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Keynes</a:t>
            </a:r>
            <a:r>
              <a:rPr lang="cs-CZ" dirty="0"/>
              <a:t> </a:t>
            </a:r>
            <a:r>
              <a:rPr lang="cs-CZ" dirty="0" err="1"/>
              <a:t>believed</a:t>
            </a:r>
            <a:r>
              <a:rPr lang="cs-CZ" dirty="0"/>
              <a:t>:</a:t>
            </a:r>
          </a:p>
        </p:txBody>
      </p:sp>
      <p:sp>
        <p:nvSpPr>
          <p:cNvPr id="3" name="Zástupný symbol pro obsah 2"/>
          <p:cNvSpPr>
            <a:spLocks noGrp="1"/>
          </p:cNvSpPr>
          <p:nvPr>
            <p:ph idx="1"/>
          </p:nvPr>
        </p:nvSpPr>
        <p:spPr/>
        <p:txBody>
          <a:bodyPr>
            <a:normAutofit lnSpcReduction="10000"/>
          </a:bodyPr>
          <a:lstStyle/>
          <a:p>
            <a:pPr marL="514350" indent="-514350">
              <a:buAutoNum type="arabicParenR"/>
            </a:pPr>
            <a:r>
              <a:rPr lang="cs-CZ" dirty="0" err="1"/>
              <a:t>Spending</a:t>
            </a:r>
            <a:r>
              <a:rPr lang="cs-CZ" dirty="0"/>
              <a:t> </a:t>
            </a:r>
            <a:r>
              <a:rPr lang="cs-CZ" dirty="0" err="1"/>
              <a:t>is</a:t>
            </a:r>
            <a:r>
              <a:rPr lang="cs-CZ" dirty="0"/>
              <a:t> </a:t>
            </a:r>
            <a:r>
              <a:rPr lang="cs-CZ" dirty="0" err="1"/>
              <a:t>determined</a:t>
            </a:r>
            <a:r>
              <a:rPr lang="cs-CZ" dirty="0"/>
              <a:t> by C=</a:t>
            </a:r>
            <a:r>
              <a:rPr lang="cs-CZ" dirty="0" err="1"/>
              <a:t>Ca+cY</a:t>
            </a:r>
            <a:endParaRPr lang="cs-CZ" dirty="0"/>
          </a:p>
          <a:p>
            <a:pPr marL="514350" indent="-514350">
              <a:buAutoNum type="arabicParenR"/>
            </a:pPr>
            <a:r>
              <a:rPr lang="cs-CZ" dirty="0" err="1"/>
              <a:t>Unemployment</a:t>
            </a:r>
            <a:r>
              <a:rPr lang="cs-CZ" dirty="0"/>
              <a:t> </a:t>
            </a:r>
            <a:r>
              <a:rPr lang="cs-CZ" dirty="0" err="1"/>
              <a:t>is</a:t>
            </a:r>
            <a:r>
              <a:rPr lang="cs-CZ" dirty="0"/>
              <a:t> </a:t>
            </a:r>
            <a:r>
              <a:rPr lang="cs-CZ" dirty="0" err="1"/>
              <a:t>caused</a:t>
            </a:r>
            <a:r>
              <a:rPr lang="cs-CZ" dirty="0"/>
              <a:t> by LOW </a:t>
            </a:r>
            <a:r>
              <a:rPr lang="cs-CZ" dirty="0" err="1"/>
              <a:t>spending</a:t>
            </a:r>
            <a:endParaRPr lang="cs-CZ" dirty="0"/>
          </a:p>
          <a:p>
            <a:pPr marL="514350" indent="-514350">
              <a:buAutoNum type="arabicParenR"/>
            </a:pPr>
            <a:r>
              <a:rPr lang="cs-CZ" dirty="0" err="1"/>
              <a:t>Government</a:t>
            </a:r>
            <a:r>
              <a:rPr lang="cs-CZ" dirty="0"/>
              <a:t> </a:t>
            </a:r>
            <a:r>
              <a:rPr lang="cs-CZ" dirty="0" err="1"/>
              <a:t>can</a:t>
            </a:r>
            <a:r>
              <a:rPr lang="cs-CZ" dirty="0"/>
              <a:t> </a:t>
            </a:r>
            <a:r>
              <a:rPr lang="cs-CZ" dirty="0" err="1"/>
              <a:t>increase</a:t>
            </a:r>
            <a:r>
              <a:rPr lang="cs-CZ" dirty="0"/>
              <a:t> </a:t>
            </a:r>
            <a:r>
              <a:rPr lang="cs-CZ" dirty="0" err="1"/>
              <a:t>spending</a:t>
            </a:r>
            <a:endParaRPr lang="cs-CZ" dirty="0"/>
          </a:p>
          <a:p>
            <a:pPr>
              <a:buNone/>
            </a:pPr>
            <a:r>
              <a:rPr lang="cs-CZ" dirty="0"/>
              <a:t>	(</a:t>
            </a:r>
            <a:r>
              <a:rPr lang="cs-CZ" dirty="0" err="1"/>
              <a:t>Gov</a:t>
            </a:r>
            <a:r>
              <a:rPr lang="cs-CZ" dirty="0"/>
              <a:t> </a:t>
            </a:r>
            <a:r>
              <a:rPr lang="cs-CZ" dirty="0" err="1"/>
              <a:t>can</a:t>
            </a:r>
            <a:r>
              <a:rPr lang="cs-CZ" dirty="0"/>
              <a:t> </a:t>
            </a:r>
            <a:r>
              <a:rPr lang="cs-CZ" dirty="0" err="1"/>
              <a:t>compensate</a:t>
            </a:r>
            <a:r>
              <a:rPr lang="cs-CZ" dirty="0"/>
              <a:t> a </a:t>
            </a:r>
            <a:r>
              <a:rPr lang="cs-CZ" dirty="0" err="1"/>
              <a:t>decrease</a:t>
            </a:r>
            <a:r>
              <a:rPr lang="cs-CZ" dirty="0"/>
              <a:t> in C by </a:t>
            </a:r>
            <a:r>
              <a:rPr lang="cs-CZ" dirty="0" err="1"/>
              <a:t>an</a:t>
            </a:r>
            <a:r>
              <a:rPr lang="cs-CZ" dirty="0"/>
              <a:t> 	</a:t>
            </a:r>
            <a:r>
              <a:rPr lang="cs-CZ" dirty="0" err="1"/>
              <a:t>increase</a:t>
            </a:r>
            <a:r>
              <a:rPr lang="cs-CZ" dirty="0"/>
              <a:t> in G)</a:t>
            </a:r>
          </a:p>
          <a:p>
            <a:pPr marL="514350" indent="-514350">
              <a:buAutoNum type="arabicParenR"/>
            </a:pPr>
            <a:endParaRPr lang="cs-CZ" dirty="0"/>
          </a:p>
          <a:p>
            <a:pPr>
              <a:buNone/>
            </a:pPr>
            <a:r>
              <a:rPr lang="cs-CZ" dirty="0"/>
              <a:t>4) </a:t>
            </a:r>
            <a:r>
              <a:rPr lang="cs-CZ" dirty="0" err="1"/>
              <a:t>Increased</a:t>
            </a:r>
            <a:r>
              <a:rPr lang="cs-CZ" dirty="0"/>
              <a:t> </a:t>
            </a:r>
            <a:r>
              <a:rPr lang="cs-CZ" dirty="0" err="1"/>
              <a:t>spending</a:t>
            </a:r>
            <a:r>
              <a:rPr lang="cs-CZ" dirty="0"/>
              <a:t> </a:t>
            </a:r>
            <a:r>
              <a:rPr lang="cs-CZ" dirty="0" err="1"/>
              <a:t>leads</a:t>
            </a:r>
            <a:r>
              <a:rPr lang="cs-CZ" dirty="0"/>
              <a:t> to </a:t>
            </a:r>
            <a:r>
              <a:rPr lang="cs-CZ" dirty="0" err="1"/>
              <a:t>increased</a:t>
            </a:r>
            <a:r>
              <a:rPr lang="cs-CZ" dirty="0"/>
              <a:t> output and </a:t>
            </a:r>
            <a:r>
              <a:rPr lang="cs-CZ" dirty="0" err="1"/>
              <a:t>lower</a:t>
            </a:r>
            <a:r>
              <a:rPr lang="cs-CZ" dirty="0"/>
              <a:t> </a:t>
            </a:r>
            <a:r>
              <a:rPr lang="cs-CZ" dirty="0" err="1"/>
              <a:t>unemployment</a:t>
            </a:r>
            <a:endParaRPr lang="cs-CZ" dirty="0"/>
          </a:p>
          <a:p>
            <a:pPr marL="514350" indent="-514350">
              <a:buAutoNum type="arabicParenR"/>
            </a:pPr>
            <a:endParaRPr lang="cs-CZ" dirty="0"/>
          </a:p>
          <a:p>
            <a:pPr>
              <a:buNone/>
            </a:pPr>
            <a:r>
              <a:rPr lang="cs-CZ" dirty="0" err="1"/>
              <a:t>If</a:t>
            </a:r>
            <a:r>
              <a:rPr lang="cs-CZ" dirty="0"/>
              <a:t> </a:t>
            </a:r>
            <a:r>
              <a:rPr lang="cs-CZ" dirty="0" err="1"/>
              <a:t>any</a:t>
            </a:r>
            <a:r>
              <a:rPr lang="cs-CZ" dirty="0"/>
              <a:t> </a:t>
            </a:r>
            <a:r>
              <a:rPr lang="cs-CZ" dirty="0" err="1"/>
              <a:t>of</a:t>
            </a:r>
            <a:r>
              <a:rPr lang="cs-CZ" dirty="0"/>
              <a:t> these </a:t>
            </a:r>
            <a:r>
              <a:rPr lang="cs-CZ" dirty="0" err="1"/>
              <a:t>assumptions</a:t>
            </a:r>
            <a:r>
              <a:rPr lang="cs-CZ" dirty="0"/>
              <a:t> </a:t>
            </a:r>
            <a:r>
              <a:rPr lang="cs-CZ" dirty="0" err="1"/>
              <a:t>is</a:t>
            </a:r>
            <a:r>
              <a:rPr lang="cs-CZ" dirty="0"/>
              <a:t> </a:t>
            </a:r>
            <a:r>
              <a:rPr lang="cs-CZ" dirty="0" err="1"/>
              <a:t>wrong</a:t>
            </a:r>
            <a:r>
              <a:rPr lang="cs-CZ" dirty="0"/>
              <a:t> </a:t>
            </a:r>
            <a:r>
              <a:rPr lang="cs-CZ" dirty="0" err="1"/>
              <a:t>the</a:t>
            </a:r>
            <a:r>
              <a:rPr lang="cs-CZ" dirty="0"/>
              <a:t> </a:t>
            </a:r>
            <a:r>
              <a:rPr lang="cs-CZ" dirty="0" err="1"/>
              <a:t>Keynesian</a:t>
            </a:r>
            <a:r>
              <a:rPr lang="cs-CZ" dirty="0"/>
              <a:t> </a:t>
            </a:r>
            <a:r>
              <a:rPr lang="cs-CZ" dirty="0" err="1"/>
              <a:t>policy</a:t>
            </a:r>
            <a:r>
              <a:rPr lang="cs-CZ" dirty="0"/>
              <a:t> </a:t>
            </a:r>
            <a:r>
              <a:rPr lang="cs-CZ" dirty="0" err="1"/>
              <a:t>will</a:t>
            </a:r>
            <a:r>
              <a:rPr lang="cs-CZ" dirty="0"/>
              <a:t> not </a:t>
            </a:r>
            <a:r>
              <a:rPr lang="cs-CZ" dirty="0" err="1"/>
              <a:t>work</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27480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5739DF-AEB1-966C-964A-EA95FEA98501}"/>
              </a:ext>
            </a:extLst>
          </p:cNvPr>
          <p:cNvSpPr>
            <a:spLocks noGrp="1"/>
          </p:cNvSpPr>
          <p:nvPr>
            <p:ph type="title"/>
          </p:nvPr>
        </p:nvSpPr>
        <p:spPr/>
        <p:txBody>
          <a:bodyPr/>
          <a:lstStyle/>
          <a:p>
            <a:r>
              <a:rPr lang="cs-CZ" dirty="0" err="1"/>
              <a:t>Economics</a:t>
            </a:r>
            <a:endParaRPr lang="en-GB" dirty="0"/>
          </a:p>
        </p:txBody>
      </p:sp>
      <p:sp>
        <p:nvSpPr>
          <p:cNvPr id="3" name="Zástupný obsah 2">
            <a:extLst>
              <a:ext uri="{FF2B5EF4-FFF2-40B4-BE49-F238E27FC236}">
                <a16:creationId xmlns:a16="http://schemas.microsoft.com/office/drawing/2014/main" id="{A9CBF20A-5E08-3C2F-524E-02E72991C318}"/>
              </a:ext>
            </a:extLst>
          </p:cNvPr>
          <p:cNvSpPr>
            <a:spLocks noGrp="1"/>
          </p:cNvSpPr>
          <p:nvPr>
            <p:ph idx="1"/>
          </p:nvPr>
        </p:nvSpPr>
        <p:spPr>
          <a:xfrm>
            <a:off x="838200" y="2433789"/>
            <a:ext cx="7781014" cy="3743174"/>
          </a:xfrm>
        </p:spPr>
        <p:txBody>
          <a:bodyPr>
            <a:normAutofit/>
          </a:bodyPr>
          <a:lstStyle/>
          <a:p>
            <a:pPr marL="0" indent="0">
              <a:buNone/>
            </a:pP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Economics</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is</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the</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science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which</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studies</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human</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behaviour</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as a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relationship</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between</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given</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ends</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and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scarce</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means</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which</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have</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alternative</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cs-CZ"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uses</a:t>
            </a:r>
            <a:r>
              <a:rPr lang="cs-CZ" sz="2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p>
          <a:p>
            <a:pPr marL="0" indent="0">
              <a:buNone/>
            </a:pPr>
            <a:r>
              <a:rPr lang="cs-CZ" sz="2400" b="1" i="1" dirty="0">
                <a:solidFill>
                  <a:srgbClr val="C00000"/>
                </a:solidFill>
                <a:latin typeface="Calibri" panose="020F0502020204030204" pitchFamily="34" charset="0"/>
                <a:cs typeface="Arial" panose="020B0604020202020204" pitchFamily="34" charset="0"/>
              </a:rPr>
              <a:t>(Lionel </a:t>
            </a:r>
            <a:r>
              <a:rPr lang="cs-CZ" sz="2400" b="1" i="1" dirty="0" err="1">
                <a:solidFill>
                  <a:srgbClr val="C00000"/>
                </a:solidFill>
                <a:latin typeface="Calibri" panose="020F0502020204030204" pitchFamily="34" charset="0"/>
                <a:cs typeface="Arial" panose="020B0604020202020204" pitchFamily="34" charset="0"/>
              </a:rPr>
              <a:t>Robbins</a:t>
            </a:r>
            <a:r>
              <a:rPr lang="cs-CZ" sz="2400" b="1" i="1" dirty="0">
                <a:solidFill>
                  <a:srgbClr val="C00000"/>
                </a:solidFill>
                <a:latin typeface="Calibri" panose="020F0502020204030204" pitchFamily="34" charset="0"/>
                <a:cs typeface="Arial" panose="020B0604020202020204" pitchFamily="34" charset="0"/>
              </a:rPr>
              <a:t>)</a:t>
            </a:r>
            <a:endParaRPr lang="en-GB" sz="2400" dirty="0"/>
          </a:p>
        </p:txBody>
      </p:sp>
      <p:pic>
        <p:nvPicPr>
          <p:cNvPr id="2050" name="Picture 2" descr="Department of Economics | Ole Miss">
            <a:extLst>
              <a:ext uri="{FF2B5EF4-FFF2-40B4-BE49-F238E27FC236}">
                <a16:creationId xmlns:a16="http://schemas.microsoft.com/office/drawing/2014/main" id="{F7B53BED-1D96-A89B-E750-1EB58301D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803" y="365125"/>
            <a:ext cx="2674997" cy="206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110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can</a:t>
            </a:r>
            <a:r>
              <a:rPr lang="cs-CZ" dirty="0"/>
              <a:t> </a:t>
            </a:r>
            <a:r>
              <a:rPr lang="cs-CZ" dirty="0" err="1"/>
              <a:t>the</a:t>
            </a:r>
            <a:r>
              <a:rPr lang="cs-CZ" dirty="0"/>
              <a:t> </a:t>
            </a:r>
            <a:r>
              <a:rPr lang="cs-CZ" dirty="0" err="1"/>
              <a:t>government</a:t>
            </a:r>
            <a:r>
              <a:rPr lang="cs-CZ" dirty="0"/>
              <a:t> do?</a:t>
            </a:r>
          </a:p>
        </p:txBody>
      </p:sp>
      <p:sp>
        <p:nvSpPr>
          <p:cNvPr id="3" name="Zástupný symbol pro obsah 2"/>
          <p:cNvSpPr>
            <a:spLocks noGrp="1"/>
          </p:cNvSpPr>
          <p:nvPr>
            <p:ph idx="1"/>
          </p:nvPr>
        </p:nvSpPr>
        <p:spPr/>
        <p:txBody>
          <a:bodyPr/>
          <a:lstStyle/>
          <a:p>
            <a:r>
              <a:rPr lang="cs-CZ" dirty="0" err="1"/>
              <a:t>Taxes</a:t>
            </a:r>
            <a:r>
              <a:rPr lang="cs-CZ" dirty="0"/>
              <a:t>? (</a:t>
            </a:r>
            <a:r>
              <a:rPr lang="cs-CZ" dirty="0" err="1"/>
              <a:t>only</a:t>
            </a:r>
            <a:r>
              <a:rPr lang="cs-CZ" dirty="0"/>
              <a:t> </a:t>
            </a:r>
            <a:r>
              <a:rPr lang="cs-CZ" dirty="0" err="1"/>
              <a:t>if</a:t>
            </a:r>
            <a:r>
              <a:rPr lang="cs-CZ" dirty="0"/>
              <a:t> </a:t>
            </a:r>
            <a:r>
              <a:rPr lang="cs-CZ" dirty="0" err="1"/>
              <a:t>it</a:t>
            </a:r>
            <a:r>
              <a:rPr lang="cs-CZ" dirty="0"/>
              <a:t> </a:t>
            </a:r>
            <a:r>
              <a:rPr lang="cs-CZ" dirty="0" err="1"/>
              <a:t>does</a:t>
            </a:r>
            <a:r>
              <a:rPr lang="cs-CZ" dirty="0"/>
              <a:t> not </a:t>
            </a:r>
            <a:r>
              <a:rPr lang="cs-CZ" dirty="0" err="1"/>
              <a:t>reduce</a:t>
            </a:r>
            <a:r>
              <a:rPr lang="cs-CZ" dirty="0"/>
              <a:t> </a:t>
            </a:r>
            <a:r>
              <a:rPr lang="cs-CZ" dirty="0" err="1"/>
              <a:t>private</a:t>
            </a:r>
            <a:r>
              <a:rPr lang="cs-CZ" dirty="0"/>
              <a:t> </a:t>
            </a:r>
            <a:r>
              <a:rPr lang="cs-CZ" dirty="0" err="1"/>
              <a:t>spending</a:t>
            </a:r>
            <a:r>
              <a:rPr lang="cs-CZ" dirty="0"/>
              <a:t>)</a:t>
            </a:r>
          </a:p>
          <a:p>
            <a:r>
              <a:rPr lang="cs-CZ" dirty="0" err="1"/>
              <a:t>Encourage</a:t>
            </a:r>
            <a:r>
              <a:rPr lang="cs-CZ" dirty="0"/>
              <a:t> </a:t>
            </a:r>
            <a:r>
              <a:rPr lang="cs-CZ" dirty="0" err="1"/>
              <a:t>people</a:t>
            </a:r>
            <a:r>
              <a:rPr lang="cs-CZ" dirty="0"/>
              <a:t> to </a:t>
            </a:r>
            <a:r>
              <a:rPr lang="cs-CZ" dirty="0" err="1"/>
              <a:t>spend</a:t>
            </a:r>
            <a:r>
              <a:rPr lang="cs-CZ" dirty="0"/>
              <a:t> more</a:t>
            </a:r>
          </a:p>
          <a:p>
            <a:r>
              <a:rPr lang="cs-CZ" dirty="0" err="1"/>
              <a:t>The</a:t>
            </a:r>
            <a:r>
              <a:rPr lang="cs-CZ" dirty="0"/>
              <a:t> </a:t>
            </a:r>
            <a:r>
              <a:rPr lang="cs-CZ" dirty="0" err="1"/>
              <a:t>government</a:t>
            </a:r>
            <a:r>
              <a:rPr lang="cs-CZ" dirty="0"/>
              <a:t> </a:t>
            </a:r>
            <a:r>
              <a:rPr lang="cs-CZ" dirty="0" err="1"/>
              <a:t>can</a:t>
            </a:r>
            <a:r>
              <a:rPr lang="cs-CZ" dirty="0"/>
              <a:t> </a:t>
            </a:r>
            <a:r>
              <a:rPr lang="cs-CZ" dirty="0" err="1"/>
              <a:t>borrow</a:t>
            </a:r>
            <a:r>
              <a:rPr lang="cs-CZ" dirty="0"/>
              <a:t> </a:t>
            </a:r>
            <a:r>
              <a:rPr lang="cs-CZ" dirty="0" err="1"/>
              <a:t>money</a:t>
            </a:r>
            <a:r>
              <a:rPr lang="cs-CZ" dirty="0"/>
              <a:t> </a:t>
            </a:r>
            <a:r>
              <a:rPr lang="cs-CZ" dirty="0" err="1"/>
              <a:t>from</a:t>
            </a:r>
            <a:r>
              <a:rPr lang="cs-CZ" dirty="0"/>
              <a:t> </a:t>
            </a:r>
            <a:r>
              <a:rPr lang="cs-CZ" dirty="0" err="1"/>
              <a:t>the</a:t>
            </a:r>
            <a:r>
              <a:rPr lang="cs-CZ" dirty="0"/>
              <a:t> </a:t>
            </a:r>
            <a:r>
              <a:rPr lang="cs-CZ" dirty="0" err="1"/>
              <a:t>people</a:t>
            </a:r>
            <a:r>
              <a:rPr lang="cs-CZ" dirty="0"/>
              <a:t>.</a:t>
            </a:r>
          </a:p>
          <a:p>
            <a:r>
              <a:rPr lang="cs-CZ" dirty="0" err="1"/>
              <a:t>The</a:t>
            </a:r>
            <a:r>
              <a:rPr lang="cs-CZ" dirty="0"/>
              <a:t> </a:t>
            </a:r>
            <a:r>
              <a:rPr lang="cs-CZ" dirty="0" err="1"/>
              <a:t>government</a:t>
            </a:r>
            <a:r>
              <a:rPr lang="cs-CZ" dirty="0"/>
              <a:t> </a:t>
            </a:r>
            <a:r>
              <a:rPr lang="cs-CZ" dirty="0" err="1"/>
              <a:t>can</a:t>
            </a:r>
            <a:r>
              <a:rPr lang="cs-CZ" dirty="0"/>
              <a:t> </a:t>
            </a:r>
            <a:r>
              <a:rPr lang="cs-CZ" dirty="0" err="1"/>
              <a:t>print</a:t>
            </a:r>
            <a:r>
              <a:rPr lang="cs-CZ" dirty="0"/>
              <a:t> up </a:t>
            </a:r>
            <a:r>
              <a:rPr lang="cs-CZ" dirty="0" err="1"/>
              <a:t>some</a:t>
            </a:r>
            <a:r>
              <a:rPr lang="cs-CZ" dirty="0"/>
              <a:t> </a:t>
            </a:r>
            <a:r>
              <a:rPr lang="cs-CZ" dirty="0" err="1"/>
              <a:t>money</a:t>
            </a:r>
            <a:endParaRPr lang="cs-CZ" dirty="0"/>
          </a:p>
          <a:p>
            <a:r>
              <a:rPr lang="cs-CZ" dirty="0" err="1"/>
              <a:t>Spending</a:t>
            </a:r>
            <a:r>
              <a:rPr lang="cs-CZ" dirty="0"/>
              <a:t> a cash </a:t>
            </a:r>
            <a:r>
              <a:rPr lang="cs-CZ" dirty="0" err="1"/>
              <a:t>reserve</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0321976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a:buNone/>
                </a:pPr>
                <a:r>
                  <a:rPr lang="en-GB" dirty="0"/>
                  <a:t>The volume of cash holdings is determined by the equation </a:t>
                </a:r>
                <a14:m>
                  <m:oMath xmlns:m="http://schemas.openxmlformats.org/officeDocument/2006/math">
                    <m:r>
                      <a:rPr lang="en-GB" i="1">
                        <a:latin typeface="Cambria Math" panose="02040503050406030204" pitchFamily="18" charset="0"/>
                      </a:rPr>
                      <m:t>𝐻</m:t>
                    </m:r>
                    <m:r>
                      <a:rPr lang="en-GB" i="1">
                        <a:latin typeface="Cambria Math" panose="02040503050406030204" pitchFamily="18" charset="0"/>
                      </a:rPr>
                      <m:t>=800−2000∙</m:t>
                    </m:r>
                    <m:r>
                      <a:rPr lang="en-GB" i="1">
                        <a:latin typeface="Cambria Math" panose="02040503050406030204" pitchFamily="18" charset="0"/>
                      </a:rPr>
                      <m:t>𝐼𝑅</m:t>
                    </m:r>
                  </m:oMath>
                </a14:m>
                <a:r>
                  <a:rPr lang="en-GB" dirty="0"/>
                  <a:t>. What will be the volume of cash holdings if the interest rate is </a:t>
                </a:r>
                <a14:m>
                  <m:oMath xmlns:m="http://schemas.openxmlformats.org/officeDocument/2006/math">
                    <m:r>
                      <a:rPr lang="en-GB" i="1">
                        <a:latin typeface="Cambria Math" panose="02040503050406030204" pitchFamily="18" charset="0"/>
                      </a:rPr>
                      <m:t>𝐼𝑅</m:t>
                    </m:r>
                    <m:r>
                      <a:rPr lang="en-GB" i="1">
                        <a:latin typeface="Cambria Math" panose="02040503050406030204" pitchFamily="18" charset="0"/>
                      </a:rPr>
                      <m:t>=5%</m:t>
                    </m:r>
                  </m:oMath>
                </a14:m>
                <a:r>
                  <a:rPr lang="en-GB" dirty="0"/>
                  <a:t>?</a:t>
                </a:r>
                <a:endParaRPr lang="cs-CZ" dirty="0"/>
              </a:p>
              <a:p>
                <a:pPr>
                  <a:buNone/>
                </a:pPr>
                <a:endParaRPr lang="cs-CZ" dirty="0"/>
              </a:p>
              <a:p>
                <a:pPr>
                  <a:buNone/>
                </a:pP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reduction</a:t>
                </a:r>
                <a:r>
                  <a:rPr lang="cs-CZ" dirty="0"/>
                  <a:t> in H </a:t>
                </a:r>
                <a:r>
                  <a:rPr lang="cs-CZ" dirty="0" err="1"/>
                  <a:t>if</a:t>
                </a:r>
                <a:r>
                  <a:rPr lang="cs-CZ" dirty="0"/>
                  <a:t> </a:t>
                </a:r>
                <a:r>
                  <a:rPr lang="cs-CZ" dirty="0" err="1"/>
                  <a:t>the</a:t>
                </a:r>
                <a:r>
                  <a:rPr lang="cs-CZ" dirty="0"/>
                  <a:t> </a:t>
                </a:r>
                <a:r>
                  <a:rPr lang="cs-CZ" dirty="0" err="1"/>
                  <a:t>interest</a:t>
                </a:r>
                <a:r>
                  <a:rPr lang="cs-CZ" dirty="0"/>
                  <a:t> </a:t>
                </a:r>
                <a:r>
                  <a:rPr lang="cs-CZ" dirty="0" err="1"/>
                  <a:t>rate</a:t>
                </a:r>
                <a:r>
                  <a:rPr lang="cs-CZ" dirty="0"/>
                  <a:t> </a:t>
                </a:r>
                <a:r>
                  <a:rPr lang="cs-CZ" dirty="0" err="1"/>
                  <a:t>goes</a:t>
                </a:r>
                <a:r>
                  <a:rPr lang="cs-CZ" dirty="0"/>
                  <a:t> to 6%?</a:t>
                </a:r>
              </a:p>
              <a:p>
                <a:pPr>
                  <a:buNone/>
                </a:pPr>
                <a:endParaRPr lang="cs-CZ" dirty="0"/>
              </a:p>
              <a:p>
                <a:pPr>
                  <a:buNone/>
                </a:pPr>
                <a:r>
                  <a:rPr lang="cs-CZ" dirty="0" err="1"/>
                  <a:t>What</a:t>
                </a:r>
                <a:r>
                  <a:rPr lang="cs-CZ" dirty="0"/>
                  <a:t> </a:t>
                </a:r>
                <a:r>
                  <a:rPr lang="cs-CZ" dirty="0" err="1"/>
                  <a:t>is</a:t>
                </a:r>
                <a:r>
                  <a:rPr lang="cs-CZ" dirty="0"/>
                  <a:t> </a:t>
                </a:r>
                <a:r>
                  <a:rPr lang="cs-CZ" dirty="0" err="1"/>
                  <a:t>the</a:t>
                </a:r>
                <a:r>
                  <a:rPr lang="cs-CZ" dirty="0"/>
                  <a:t> </a:t>
                </a:r>
                <a:r>
                  <a:rPr lang="cs-CZ" dirty="0" err="1"/>
                  <a:t>interest</a:t>
                </a:r>
                <a:r>
                  <a:rPr lang="cs-CZ" dirty="0"/>
                  <a:t> </a:t>
                </a:r>
                <a:r>
                  <a:rPr lang="cs-CZ" dirty="0" err="1"/>
                  <a:t>income</a:t>
                </a:r>
                <a:r>
                  <a:rPr lang="cs-CZ" dirty="0"/>
                  <a:t> </a:t>
                </a:r>
                <a:r>
                  <a:rPr lang="cs-CZ" dirty="0" err="1"/>
                  <a:t>foregone</a:t>
                </a:r>
                <a:r>
                  <a:rPr lang="cs-CZ" dirty="0"/>
                  <a:t> in </a:t>
                </a:r>
                <a:r>
                  <a:rPr lang="cs-CZ" dirty="0" err="1"/>
                  <a:t>this</a:t>
                </a:r>
                <a:r>
                  <a:rPr lang="cs-CZ" dirty="0"/>
                  <a:t> </a:t>
                </a:r>
                <a:r>
                  <a:rPr lang="cs-CZ" dirty="0" err="1"/>
                  <a:t>situation</a:t>
                </a:r>
                <a:r>
                  <a:rPr lang="cs-CZ" dirty="0"/>
                  <a:t>? (</a:t>
                </a:r>
                <a:r>
                  <a:rPr lang="cs-CZ" dirty="0" err="1"/>
                  <a:t>the</a:t>
                </a:r>
                <a:r>
                  <a:rPr lang="cs-CZ" dirty="0"/>
                  <a:t> </a:t>
                </a:r>
                <a:r>
                  <a:rPr lang="cs-CZ" dirty="0" err="1"/>
                  <a:t>opportunity</a:t>
                </a:r>
                <a:r>
                  <a:rPr lang="cs-CZ" dirty="0"/>
                  <a:t> </a:t>
                </a:r>
                <a:r>
                  <a:rPr lang="cs-CZ" dirty="0" err="1"/>
                  <a:t>cost</a:t>
                </a:r>
                <a:r>
                  <a:rPr lang="cs-CZ" dirty="0"/>
                  <a:t> </a:t>
                </a:r>
                <a:r>
                  <a:rPr lang="cs-CZ" dirty="0" err="1"/>
                  <a:t>of</a:t>
                </a:r>
                <a:r>
                  <a:rPr lang="cs-CZ" dirty="0"/>
                  <a:t> holding cash)</a:t>
                </a:r>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t="-2241" r="-754"/>
                </a:stretch>
              </a:blipFill>
            </p:spPr>
            <p:txBody>
              <a:bodyPr/>
              <a:lstStyle/>
              <a:p>
                <a:r>
                  <a:rPr lang="en-GB">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23552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731D44-AAEF-4F35-B770-2EE907BDA3AB}"/>
              </a:ext>
            </a:extLst>
          </p:cNvPr>
          <p:cNvSpPr>
            <a:spLocks noGrp="1"/>
          </p:cNvSpPr>
          <p:nvPr>
            <p:ph type="title"/>
          </p:nvPr>
        </p:nvSpPr>
        <p:spPr/>
        <p:txBody>
          <a:bodyPr/>
          <a:lstStyle/>
          <a:p>
            <a:r>
              <a:rPr lang="en-GB" dirty="0"/>
              <a:t>Exercise</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B7F7CC28-2908-4B26-9B22-F01505856C84}"/>
                  </a:ext>
                </a:extLst>
              </p:cNvPr>
              <p:cNvSpPr>
                <a:spLocks noGrp="1"/>
              </p:cNvSpPr>
              <p:nvPr>
                <p:ph idx="1"/>
              </p:nvPr>
            </p:nvSpPr>
            <p:spPr/>
            <p:txBody>
              <a:bodyPr/>
              <a:lstStyle/>
              <a:p>
                <a:pPr>
                  <a:buNone/>
                </a:pPr>
                <a:r>
                  <a:rPr lang="en-GB" dirty="0"/>
                  <a:t>Assume the monetary base </a:t>
                </a:r>
                <a14:m>
                  <m:oMath xmlns:m="http://schemas.openxmlformats.org/officeDocument/2006/math">
                    <m:r>
                      <a:rPr lang="en-GB" i="1">
                        <a:latin typeface="Cambria Math" panose="02040503050406030204" pitchFamily="18" charset="0"/>
                      </a:rPr>
                      <m:t>𝑀𝐵</m:t>
                    </m:r>
                    <m:r>
                      <a:rPr lang="en-GB" i="1">
                        <a:latin typeface="Cambria Math" panose="02040503050406030204" pitchFamily="18" charset="0"/>
                      </a:rPr>
                      <m:t>=1000</m:t>
                    </m:r>
                  </m:oMath>
                </a14:m>
                <a:r>
                  <a:rPr lang="en-GB" dirty="0"/>
                  <a:t>. The volume of cash holdings is determined by the equation </a:t>
                </a:r>
                <a14:m>
                  <m:oMath xmlns:m="http://schemas.openxmlformats.org/officeDocument/2006/math">
                    <m:r>
                      <a:rPr lang="en-GB" i="1">
                        <a:latin typeface="Cambria Math" panose="02040503050406030204" pitchFamily="18" charset="0"/>
                      </a:rPr>
                      <m:t>𝐻</m:t>
                    </m:r>
                    <m:r>
                      <a:rPr lang="en-GB" i="1">
                        <a:latin typeface="Cambria Math" panose="02040503050406030204" pitchFamily="18" charset="0"/>
                      </a:rPr>
                      <m:t>=1000−10∙</m:t>
                    </m:r>
                    <m:r>
                      <a:rPr lang="en-GB" i="1">
                        <a:latin typeface="Cambria Math" panose="02040503050406030204" pitchFamily="18" charset="0"/>
                      </a:rPr>
                      <m:t>𝐼𝑅</m:t>
                    </m:r>
                  </m:oMath>
                </a14:m>
                <a:r>
                  <a:rPr lang="en-GB" dirty="0"/>
                  <a:t>. The reserve ratio </a:t>
                </a:r>
                <a14:m>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=10%</m:t>
                    </m:r>
                  </m:oMath>
                </a14:m>
                <a:r>
                  <a:rPr lang="en-GB" dirty="0"/>
                  <a:t>. What will be </a:t>
                </a:r>
                <a:r>
                  <a:rPr lang="en-GB" b="1" dirty="0"/>
                  <a:t>the money stock </a:t>
                </a:r>
                <a14:m>
                  <m:oMath xmlns:m="http://schemas.openxmlformats.org/officeDocument/2006/math">
                    <m:r>
                      <a:rPr lang="en-GB" b="1" i="1">
                        <a:latin typeface="Cambria Math" panose="02040503050406030204" pitchFamily="18" charset="0"/>
                      </a:rPr>
                      <m:t>𝑴</m:t>
                    </m:r>
                  </m:oMath>
                </a14:m>
                <a:r>
                  <a:rPr lang="en-GB" b="1" dirty="0"/>
                  <a:t> </a:t>
                </a:r>
                <a:r>
                  <a:rPr lang="en-GB" dirty="0"/>
                  <a:t>if the interest rate is </a:t>
                </a:r>
                <a14:m>
                  <m:oMath xmlns:m="http://schemas.openxmlformats.org/officeDocument/2006/math">
                    <m:r>
                      <a:rPr lang="en-GB" i="1">
                        <a:latin typeface="Cambria Math" panose="02040503050406030204" pitchFamily="18" charset="0"/>
                      </a:rPr>
                      <m:t>𝐼𝑅</m:t>
                    </m:r>
                    <m:r>
                      <a:rPr lang="en-GB" i="1">
                        <a:latin typeface="Cambria Math" panose="02040503050406030204" pitchFamily="18" charset="0"/>
                      </a:rPr>
                      <m:t>=3%</m:t>
                    </m:r>
                  </m:oMath>
                </a14:m>
                <a:r>
                  <a:rPr lang="en-GB" dirty="0"/>
                  <a:t>?</a:t>
                </a:r>
                <a:endParaRPr lang="cs-CZ" dirty="0"/>
              </a:p>
              <a:p>
                <a:pPr>
                  <a:buNone/>
                </a:pPr>
                <a:r>
                  <a:rPr lang="cs-CZ" dirty="0"/>
                  <a:t>H=1000-10*0.03=1000-0.3=999.7</a:t>
                </a:r>
              </a:p>
              <a:p>
                <a:pPr>
                  <a:buNone/>
                </a:pPr>
                <a:r>
                  <a:rPr lang="cs-CZ" dirty="0"/>
                  <a:t>M=H+D=999.7+3=1002.7</a:t>
                </a:r>
              </a:p>
              <a:p>
                <a:pPr>
                  <a:buNone/>
                </a:pPr>
                <a:r>
                  <a:rPr lang="cs-CZ" dirty="0"/>
                  <a:t>MB=H+R R=MB-H=1000-999.7=0.3</a:t>
                </a:r>
              </a:p>
              <a:p>
                <a:pPr>
                  <a:buNone/>
                </a:pPr>
                <a:r>
                  <a:rPr lang="cs-CZ" dirty="0"/>
                  <a:t>D=R/r=0.3/0.1=3</a:t>
                </a:r>
              </a:p>
              <a:p>
                <a:endParaRPr lang="cs-CZ" dirty="0"/>
              </a:p>
            </p:txBody>
          </p:sp>
        </mc:Choice>
        <mc:Fallback xmlns="">
          <p:sp>
            <p:nvSpPr>
              <p:cNvPr id="3" name="Zástupný obsah 2">
                <a:extLst>
                  <a:ext uri="{FF2B5EF4-FFF2-40B4-BE49-F238E27FC236}">
                    <a16:creationId xmlns:a16="http://schemas.microsoft.com/office/drawing/2014/main" id="{B7F7CC28-2908-4B26-9B22-F01505856C84}"/>
                  </a:ext>
                </a:extLst>
              </p:cNvPr>
              <p:cNvSpPr>
                <a:spLocks noGrp="1" noRot="1" noChangeAspect="1" noMove="1" noResize="1" noEditPoints="1" noAdjustHandles="1" noChangeArrowheads="1" noChangeShapeType="1" noTextEdit="1"/>
              </p:cNvSpPr>
              <p:nvPr>
                <p:ph idx="1"/>
              </p:nvPr>
            </p:nvSpPr>
            <p:spPr>
              <a:blipFill>
                <a:blip r:embed="rId2"/>
                <a:stretch>
                  <a:fillRect l="-1852" t="-1617" r="-1778" b="-3369"/>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993CEDE4-7BE9-4EDA-9C21-9F3F5B2C6074}"/>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799096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buNone/>
                </a:pPr>
                <a:r>
                  <a:rPr lang="en-GB" dirty="0"/>
                  <a:t>Assume the monetary base </a:t>
                </a:r>
                <a14:m>
                  <m:oMath xmlns:m="http://schemas.openxmlformats.org/officeDocument/2006/math">
                    <m:r>
                      <a:rPr lang="en-GB" i="1">
                        <a:latin typeface="Cambria Math" panose="02040503050406030204" pitchFamily="18" charset="0"/>
                      </a:rPr>
                      <m:t>𝑀𝐵</m:t>
                    </m:r>
                    <m:r>
                      <a:rPr lang="en-GB" i="1">
                        <a:latin typeface="Cambria Math" panose="02040503050406030204" pitchFamily="18" charset="0"/>
                      </a:rPr>
                      <m:t>=1600</m:t>
                    </m:r>
                  </m:oMath>
                </a14:m>
                <a:r>
                  <a:rPr lang="en-GB" dirty="0"/>
                  <a:t>. The volume of cash holdings is determined by the equation </a:t>
                </a:r>
                <a14:m>
                  <m:oMath xmlns:m="http://schemas.openxmlformats.org/officeDocument/2006/math">
                    <m:r>
                      <a:rPr lang="en-GB" i="1">
                        <a:latin typeface="Cambria Math" panose="02040503050406030204" pitchFamily="18" charset="0"/>
                      </a:rPr>
                      <m:t>𝐻</m:t>
                    </m:r>
                    <m:r>
                      <a:rPr lang="en-GB" i="1">
                        <a:latin typeface="Cambria Math" panose="02040503050406030204" pitchFamily="18" charset="0"/>
                      </a:rPr>
                      <m:t>=1600−2000∙</m:t>
                    </m:r>
                    <m:r>
                      <a:rPr lang="en-GB" i="1">
                        <a:latin typeface="Cambria Math" panose="02040503050406030204" pitchFamily="18" charset="0"/>
                      </a:rPr>
                      <m:t>𝐼𝑅</m:t>
                    </m:r>
                  </m:oMath>
                </a14:m>
                <a:r>
                  <a:rPr lang="en-GB" dirty="0"/>
                  <a:t>. The reserve ratio </a:t>
                </a:r>
                <a14:m>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=5%</m:t>
                    </m:r>
                  </m:oMath>
                </a14:m>
                <a:r>
                  <a:rPr lang="en-GB" dirty="0"/>
                  <a:t>. What will be the money stock </a:t>
                </a:r>
                <a14:m>
                  <m:oMath xmlns:m="http://schemas.openxmlformats.org/officeDocument/2006/math">
                    <m:r>
                      <a:rPr lang="en-GB" i="1">
                        <a:latin typeface="Cambria Math" panose="02040503050406030204" pitchFamily="18" charset="0"/>
                      </a:rPr>
                      <m:t>𝑀</m:t>
                    </m:r>
                  </m:oMath>
                </a14:m>
                <a:r>
                  <a:rPr lang="en-GB" dirty="0"/>
                  <a:t> if the interest rate is </a:t>
                </a:r>
                <a14:m>
                  <m:oMath xmlns:m="http://schemas.openxmlformats.org/officeDocument/2006/math">
                    <m:r>
                      <a:rPr lang="en-GB" i="1">
                        <a:latin typeface="Cambria Math" panose="02040503050406030204" pitchFamily="18" charset="0"/>
                      </a:rPr>
                      <m:t>𝐼𝑅</m:t>
                    </m:r>
                    <m:r>
                      <a:rPr lang="en-GB" i="1">
                        <a:latin typeface="Cambria Math" panose="02040503050406030204" pitchFamily="18" charset="0"/>
                      </a:rPr>
                      <m:t>=6%</m:t>
                    </m:r>
                  </m:oMath>
                </a14:m>
                <a:r>
                  <a:rPr lang="en-GB" dirty="0"/>
                  <a:t>?</a:t>
                </a:r>
                <a:endParaRPr lang="cs-CZ" dirty="0"/>
              </a:p>
              <a:p>
                <a:pPr>
                  <a:buNone/>
                </a:pPr>
                <a:r>
                  <a:rPr lang="cs-CZ" dirty="0"/>
                  <a:t>H=1600-2000*0.06=1480</a:t>
                </a:r>
              </a:p>
              <a:p>
                <a:pPr>
                  <a:buNone/>
                </a:pPr>
                <a:r>
                  <a:rPr lang="cs-CZ" dirty="0"/>
                  <a:t>R=MB-H=1600-1480=120</a:t>
                </a:r>
              </a:p>
              <a:p>
                <a:pPr>
                  <a:buNone/>
                </a:pPr>
                <a:r>
                  <a:rPr lang="cs-CZ" dirty="0"/>
                  <a:t>D=R/r=120/0.05=2400</a:t>
                </a:r>
              </a:p>
              <a:p>
                <a:pPr>
                  <a:buNone/>
                </a:pPr>
                <a:r>
                  <a:rPr lang="cs-CZ" dirty="0"/>
                  <a:t>M=H+D=1480+2400=3880</a:t>
                </a:r>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852" t="-1617" r="-2741" b="-3369"/>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9857452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D2FAF6-0ADF-48EB-94CA-C744DFB5A229}"/>
              </a:ext>
            </a:extLst>
          </p:cNvPr>
          <p:cNvSpPr>
            <a:spLocks noGrp="1"/>
          </p:cNvSpPr>
          <p:nvPr>
            <p:ph type="title"/>
          </p:nvPr>
        </p:nvSpPr>
        <p:spPr/>
        <p:txBody>
          <a:bodyPr/>
          <a:lstStyle/>
          <a:p>
            <a:r>
              <a:rPr lang="en-GB" dirty="0"/>
              <a:t>Exercise</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69BF9A0E-80B3-481A-ACC5-2DFEE16DAFCC}"/>
                  </a:ext>
                </a:extLst>
              </p:cNvPr>
              <p:cNvSpPr>
                <a:spLocks noGrp="1"/>
              </p:cNvSpPr>
              <p:nvPr>
                <p:ph idx="1"/>
              </p:nvPr>
            </p:nvSpPr>
            <p:spPr/>
            <p:txBody>
              <a:bodyPr>
                <a:normAutofit/>
              </a:bodyPr>
              <a:lstStyle/>
              <a:p>
                <a:pPr>
                  <a:buNone/>
                </a:pPr>
                <a:r>
                  <a:rPr lang="en-GB" dirty="0"/>
                  <a:t>Assume autonomous consumption is </a:t>
                </a: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0</m:t>
                        </m:r>
                      </m:sub>
                    </m:sSub>
                    <m:r>
                      <a:rPr lang="en-GB" i="1">
                        <a:latin typeface="Cambria Math" panose="02040503050406030204" pitchFamily="18" charset="0"/>
                      </a:rPr>
                      <m:t>=50</m:t>
                    </m:r>
                  </m:oMath>
                </a14:m>
                <a:r>
                  <a:rPr lang="en-GB" dirty="0"/>
                  <a:t> and marginal propensity to consume is </a:t>
                </a:r>
                <a14:m>
                  <m:oMath xmlns:m="http://schemas.openxmlformats.org/officeDocument/2006/math">
                    <m:r>
                      <a:rPr lang="en-GB" i="1">
                        <a:latin typeface="Cambria Math" panose="02040503050406030204" pitchFamily="18" charset="0"/>
                      </a:rPr>
                      <m:t>𝑐</m:t>
                    </m:r>
                    <m:r>
                      <a:rPr lang="en-GB" i="1">
                        <a:latin typeface="Cambria Math" panose="02040503050406030204" pitchFamily="18" charset="0"/>
                      </a:rPr>
                      <m:t>=0.9</m:t>
                    </m:r>
                  </m:oMath>
                </a14:m>
                <a:r>
                  <a:rPr lang="en-GB" dirty="0"/>
                  <a:t>. Write down the Keynes’s consumption function. Find consumption expenditure if income </a:t>
                </a:r>
                <a14:m>
                  <m:oMath xmlns:m="http://schemas.openxmlformats.org/officeDocument/2006/math">
                    <m:r>
                      <a:rPr lang="en-GB" i="1">
                        <a:latin typeface="Cambria Math" panose="02040503050406030204" pitchFamily="18" charset="0"/>
                      </a:rPr>
                      <m:t>𝑌</m:t>
                    </m:r>
                    <m:r>
                      <a:rPr lang="en-GB" i="1">
                        <a:latin typeface="Cambria Math" panose="02040503050406030204" pitchFamily="18" charset="0"/>
                      </a:rPr>
                      <m:t>=1000</m:t>
                    </m:r>
                  </m:oMath>
                </a14:m>
                <a:r>
                  <a:rPr lang="en-GB" dirty="0"/>
                  <a:t>.</a:t>
                </a:r>
              </a:p>
              <a:p>
                <a:pPr>
                  <a:buNone/>
                </a:pPr>
                <a:endParaRPr lang="en-GB" dirty="0"/>
              </a:p>
              <a:p>
                <a:pPr>
                  <a:buNone/>
                </a:pPr>
                <a:r>
                  <a:rPr lang="en-GB" dirty="0"/>
                  <a:t>Find the equilibrium income at which consumption expenditure equals income.</a:t>
                </a:r>
                <a:endParaRPr lang="cs-CZ" dirty="0"/>
              </a:p>
              <a:p>
                <a:pPr>
                  <a:buNone/>
                </a:pPr>
                <a:r>
                  <a:rPr lang="cs-CZ" dirty="0"/>
                  <a:t>C=Y</a:t>
                </a:r>
              </a:p>
              <a:p>
                <a:pPr>
                  <a:buNone/>
                </a:pPr>
                <a:r>
                  <a:rPr lang="cs-CZ" dirty="0"/>
                  <a:t>C=50+0.9 Y   Y=50+0.9Y Y-0.9Y=50 0.1Y=50 Y=500</a:t>
                </a:r>
              </a:p>
            </p:txBody>
          </p:sp>
        </mc:Choice>
        <mc:Fallback xmlns="">
          <p:sp>
            <p:nvSpPr>
              <p:cNvPr id="3" name="Zástupný obsah 2">
                <a:extLst>
                  <a:ext uri="{FF2B5EF4-FFF2-40B4-BE49-F238E27FC236}">
                    <a16:creationId xmlns:a16="http://schemas.microsoft.com/office/drawing/2014/main" id="{69BF9A0E-80B3-481A-ACC5-2DFEE16DAFCC}"/>
                  </a:ext>
                </a:extLst>
              </p:cNvPr>
              <p:cNvSpPr>
                <a:spLocks noGrp="1" noRot="1" noChangeAspect="1" noMove="1" noResize="1" noEditPoints="1" noAdjustHandles="1" noChangeArrowheads="1" noChangeShapeType="1" noTextEdit="1"/>
              </p:cNvSpPr>
              <p:nvPr>
                <p:ph idx="1"/>
              </p:nvPr>
            </p:nvSpPr>
            <p:spPr>
              <a:blipFill>
                <a:blip r:embed="rId2"/>
                <a:stretch>
                  <a:fillRect l="-1217" t="-2241" r="-638"/>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8163D2EC-347F-4D44-8A9E-5CA739814E3F}"/>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7900702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297046-8A1D-4B0F-B639-27F4EA1BC62B}"/>
              </a:ext>
            </a:extLst>
          </p:cNvPr>
          <p:cNvSpPr>
            <a:spLocks noGrp="1"/>
          </p:cNvSpPr>
          <p:nvPr>
            <p:ph type="title"/>
          </p:nvPr>
        </p:nvSpPr>
        <p:spPr/>
        <p:txBody>
          <a:bodyPr/>
          <a:lstStyle/>
          <a:p>
            <a:r>
              <a:rPr lang="en-GB" dirty="0"/>
              <a:t>Exercise</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E4C49A6E-185E-4E66-A7FE-983D63E0533E}"/>
                  </a:ext>
                </a:extLst>
              </p:cNvPr>
              <p:cNvSpPr>
                <a:spLocks noGrp="1"/>
              </p:cNvSpPr>
              <p:nvPr>
                <p:ph idx="1"/>
              </p:nvPr>
            </p:nvSpPr>
            <p:spPr/>
            <p:txBody>
              <a:bodyPr/>
              <a:lstStyle/>
              <a:p>
                <a:pPr>
                  <a:buNone/>
                </a:pPr>
                <a:r>
                  <a:rPr lang="en-GB" dirty="0"/>
                  <a:t>Assume autonomous consumption is </a:t>
                </a: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0</m:t>
                        </m:r>
                      </m:sub>
                    </m:sSub>
                    <m:r>
                      <a:rPr lang="en-GB" i="1">
                        <a:latin typeface="Cambria Math" panose="02040503050406030204" pitchFamily="18" charset="0"/>
                      </a:rPr>
                      <m:t>=</m:t>
                    </m:r>
                    <m:r>
                      <a:rPr lang="en-GB" b="0" i="1" smtClean="0">
                        <a:latin typeface="Cambria Math" panose="02040503050406030204" pitchFamily="18" charset="0"/>
                      </a:rPr>
                      <m:t>10</m:t>
                    </m:r>
                    <m:r>
                      <a:rPr lang="en-GB" i="1">
                        <a:latin typeface="Cambria Math" panose="02040503050406030204" pitchFamily="18" charset="0"/>
                      </a:rPr>
                      <m:t>0</m:t>
                    </m:r>
                  </m:oMath>
                </a14:m>
                <a:r>
                  <a:rPr lang="en-GB" dirty="0"/>
                  <a:t> and marginal propensity to consume is </a:t>
                </a:r>
                <a14:m>
                  <m:oMath xmlns:m="http://schemas.openxmlformats.org/officeDocument/2006/math">
                    <m:r>
                      <a:rPr lang="en-GB" i="1">
                        <a:latin typeface="Cambria Math" panose="02040503050406030204" pitchFamily="18" charset="0"/>
                      </a:rPr>
                      <m:t>𝑐</m:t>
                    </m:r>
                    <m:r>
                      <a:rPr lang="en-GB" i="1">
                        <a:latin typeface="Cambria Math" panose="02040503050406030204" pitchFamily="18" charset="0"/>
                      </a:rPr>
                      <m:t>=0.95</m:t>
                    </m:r>
                  </m:oMath>
                </a14:m>
                <a:r>
                  <a:rPr lang="en-GB" dirty="0"/>
                  <a:t>. Write down the Keynes’s consumption function. Find what will be consumption expenditures if the income </a:t>
                </a:r>
                <a14:m>
                  <m:oMath xmlns:m="http://schemas.openxmlformats.org/officeDocument/2006/math">
                    <m:r>
                      <a:rPr lang="en-GB" i="1">
                        <a:latin typeface="Cambria Math" panose="02040503050406030204" pitchFamily="18" charset="0"/>
                      </a:rPr>
                      <m:t>𝑌</m:t>
                    </m:r>
                    <m:r>
                      <a:rPr lang="en-GB" i="1">
                        <a:latin typeface="Cambria Math" panose="02040503050406030204" pitchFamily="18" charset="0"/>
                      </a:rPr>
                      <m:t>=2000</m:t>
                    </m:r>
                  </m:oMath>
                </a14:m>
                <a:r>
                  <a:rPr lang="en-GB" dirty="0"/>
                  <a:t>.</a:t>
                </a:r>
              </a:p>
              <a:p>
                <a:pPr>
                  <a:buNone/>
                </a:pPr>
                <a:r>
                  <a:rPr lang="cs-CZ" dirty="0"/>
                  <a:t>C=100+0.95Y Y=2000 C=2000</a:t>
                </a:r>
                <a:endParaRPr lang="en-GB" dirty="0"/>
              </a:p>
              <a:p>
                <a:pPr>
                  <a:buNone/>
                </a:pPr>
                <a:r>
                  <a:rPr lang="en-GB" dirty="0"/>
                  <a:t>Find the equilibrium income at which consumption expenditure equals income.</a:t>
                </a:r>
              </a:p>
              <a:p>
                <a:pPr>
                  <a:buNone/>
                </a:pPr>
                <a:r>
                  <a:rPr lang="cs-CZ" dirty="0"/>
                  <a:t>C=Y Y=100+0.95Y 0.05Y=100 Y=2000</a:t>
                </a:r>
              </a:p>
            </p:txBody>
          </p:sp>
        </mc:Choice>
        <mc:Fallback xmlns="">
          <p:sp>
            <p:nvSpPr>
              <p:cNvPr id="3" name="Zástupný obsah 2">
                <a:extLst>
                  <a:ext uri="{FF2B5EF4-FFF2-40B4-BE49-F238E27FC236}">
                    <a16:creationId xmlns:a16="http://schemas.microsoft.com/office/drawing/2014/main" id="{E4C49A6E-185E-4E66-A7FE-983D63E0533E}"/>
                  </a:ext>
                </a:extLst>
              </p:cNvPr>
              <p:cNvSpPr>
                <a:spLocks noGrp="1" noRot="1" noChangeAspect="1" noMove="1" noResize="1" noEditPoints="1" noAdjustHandles="1" noChangeArrowheads="1" noChangeShapeType="1" noTextEdit="1"/>
              </p:cNvSpPr>
              <p:nvPr>
                <p:ph idx="1"/>
              </p:nvPr>
            </p:nvSpPr>
            <p:spPr>
              <a:blipFill>
                <a:blip r:embed="rId2"/>
                <a:stretch>
                  <a:fillRect l="-1852" t="-1617" b="-3369"/>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83BC8FD6-126B-40AE-A236-9991F3CE42A0}"/>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3761762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8D31AD-F92E-06AC-2792-23A27F82B178}"/>
              </a:ext>
            </a:extLst>
          </p:cNvPr>
          <p:cNvSpPr>
            <a:spLocks noGrp="1"/>
          </p:cNvSpPr>
          <p:nvPr>
            <p:ph type="title"/>
          </p:nvPr>
        </p:nvSpPr>
        <p:spPr>
          <a:xfrm>
            <a:off x="0" y="0"/>
            <a:ext cx="10515600" cy="1325563"/>
          </a:xfrm>
          <a:solidFill>
            <a:schemeClr val="accent2">
              <a:lumMod val="60000"/>
              <a:lumOff val="40000"/>
            </a:schemeClr>
          </a:solidFill>
        </p:spPr>
        <p:txBody>
          <a:bodyPr/>
          <a:lstStyle/>
          <a:p>
            <a:r>
              <a:rPr lang="cs-CZ" b="1" dirty="0"/>
              <a:t>6. </a:t>
            </a:r>
            <a:r>
              <a:rPr lang="cs-CZ" b="1" dirty="0" err="1"/>
              <a:t>Fiscal</a:t>
            </a:r>
            <a:r>
              <a:rPr lang="cs-CZ" b="1" dirty="0"/>
              <a:t> </a:t>
            </a:r>
            <a:r>
              <a:rPr lang="cs-CZ" b="1" dirty="0" err="1"/>
              <a:t>policy</a:t>
            </a:r>
            <a:endParaRPr lang="en-GB" b="1" dirty="0"/>
          </a:p>
        </p:txBody>
      </p:sp>
      <p:sp>
        <p:nvSpPr>
          <p:cNvPr id="3" name="Zástupný obsah 2">
            <a:extLst>
              <a:ext uri="{FF2B5EF4-FFF2-40B4-BE49-F238E27FC236}">
                <a16:creationId xmlns:a16="http://schemas.microsoft.com/office/drawing/2014/main" id="{A0DEBCBC-431D-C4F8-F857-406A395D9C0B}"/>
              </a:ext>
            </a:extLst>
          </p:cNvPr>
          <p:cNvSpPr>
            <a:spLocks noGrp="1"/>
          </p:cNvSpPr>
          <p:nvPr>
            <p:ph idx="1"/>
          </p:nvPr>
        </p:nvSpPr>
        <p:spPr>
          <a:xfrm>
            <a:off x="502330" y="1755108"/>
            <a:ext cx="10515600" cy="4351338"/>
          </a:xfrm>
        </p:spPr>
        <p:txBody>
          <a:bodyPr/>
          <a:lstStyle/>
          <a:p>
            <a:pPr>
              <a:buNone/>
            </a:pPr>
            <a:r>
              <a:rPr lang="cs-CZ" sz="2000" dirty="0" err="1"/>
              <a:t>Debt</a:t>
            </a:r>
            <a:r>
              <a:rPr lang="cs-CZ" sz="2000" dirty="0"/>
              <a:t> and deficit</a:t>
            </a:r>
          </a:p>
          <a:p>
            <a:pPr>
              <a:buNone/>
            </a:pPr>
            <a:r>
              <a:rPr lang="cs-CZ" sz="2000" dirty="0" err="1"/>
              <a:t>Crowding</a:t>
            </a:r>
            <a:r>
              <a:rPr lang="cs-CZ" sz="2000" dirty="0"/>
              <a:t>-out </a:t>
            </a:r>
            <a:r>
              <a:rPr lang="cs-CZ" sz="2000" dirty="0" err="1"/>
              <a:t>effect</a:t>
            </a:r>
            <a:endParaRPr lang="cs-CZ" sz="2000" dirty="0"/>
          </a:p>
          <a:p>
            <a:pPr>
              <a:buNone/>
            </a:pPr>
            <a:r>
              <a:rPr lang="cs-CZ" sz="2000" dirty="0" err="1"/>
              <a:t>Ricardian</a:t>
            </a:r>
            <a:r>
              <a:rPr lang="cs-CZ" sz="2000" dirty="0"/>
              <a:t> </a:t>
            </a:r>
            <a:r>
              <a:rPr lang="cs-CZ" sz="2000" dirty="0" err="1"/>
              <a:t>Equivalence</a:t>
            </a:r>
            <a:endParaRPr lang="cs-CZ" sz="2000" dirty="0"/>
          </a:p>
          <a:p>
            <a:pPr>
              <a:buNone/>
            </a:pPr>
            <a:r>
              <a:rPr lang="cs-CZ" sz="2000" dirty="0" err="1"/>
              <a:t>Stabilisation</a:t>
            </a:r>
            <a:r>
              <a:rPr lang="cs-CZ" sz="2000" dirty="0"/>
              <a:t> </a:t>
            </a:r>
            <a:r>
              <a:rPr lang="cs-CZ" sz="2000" dirty="0" err="1"/>
              <a:t>policy</a:t>
            </a:r>
            <a:endParaRPr lang="en-GB" dirty="0"/>
          </a:p>
        </p:txBody>
      </p:sp>
    </p:spTree>
    <p:extLst>
      <p:ext uri="{BB962C8B-B14F-4D97-AF65-F5344CB8AC3E}">
        <p14:creationId xmlns:p14="http://schemas.microsoft.com/office/powerpoint/2010/main" val="12405539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Fiscal</a:t>
            </a:r>
            <a:r>
              <a:rPr lang="cs-CZ" dirty="0"/>
              <a:t> </a:t>
            </a:r>
            <a:r>
              <a:rPr lang="cs-CZ" dirty="0" err="1"/>
              <a:t>policy</a:t>
            </a:r>
            <a:endParaRPr lang="cs-CZ" dirty="0"/>
          </a:p>
        </p:txBody>
      </p:sp>
      <p:sp>
        <p:nvSpPr>
          <p:cNvPr id="3" name="Zástupný symbol pro obsah 2"/>
          <p:cNvSpPr>
            <a:spLocks noGrp="1"/>
          </p:cNvSpPr>
          <p:nvPr>
            <p:ph idx="1"/>
          </p:nvPr>
        </p:nvSpPr>
        <p:spPr/>
        <p:txBody>
          <a:bodyPr/>
          <a:lstStyle/>
          <a:p>
            <a:r>
              <a:rPr lang="cs-CZ" dirty="0" err="1"/>
              <a:t>Policy</a:t>
            </a:r>
            <a:r>
              <a:rPr lang="cs-CZ" dirty="0"/>
              <a:t> </a:t>
            </a:r>
            <a:r>
              <a:rPr lang="cs-CZ" dirty="0" err="1"/>
              <a:t>of</a:t>
            </a:r>
            <a:r>
              <a:rPr lang="cs-CZ" dirty="0"/>
              <a:t> </a:t>
            </a:r>
            <a:r>
              <a:rPr lang="cs-CZ" dirty="0" err="1"/>
              <a:t>the</a:t>
            </a:r>
            <a:r>
              <a:rPr lang="cs-CZ" dirty="0"/>
              <a:t> </a:t>
            </a:r>
            <a:r>
              <a:rPr lang="cs-CZ" dirty="0" err="1"/>
              <a:t>government</a:t>
            </a:r>
            <a:r>
              <a:rPr lang="cs-CZ" dirty="0"/>
              <a:t> </a:t>
            </a:r>
            <a:r>
              <a:rPr lang="cs-CZ" dirty="0" err="1"/>
              <a:t>regarding</a:t>
            </a:r>
            <a:r>
              <a:rPr lang="cs-CZ" dirty="0"/>
              <a:t> </a:t>
            </a:r>
            <a:r>
              <a:rPr lang="cs-CZ" dirty="0" err="1"/>
              <a:t>the</a:t>
            </a:r>
            <a:r>
              <a:rPr lang="cs-CZ" dirty="0"/>
              <a:t> </a:t>
            </a:r>
            <a:r>
              <a:rPr lang="cs-CZ" dirty="0" err="1"/>
              <a:t>size</a:t>
            </a:r>
            <a:r>
              <a:rPr lang="cs-CZ" dirty="0"/>
              <a:t> </a:t>
            </a:r>
            <a:r>
              <a:rPr lang="cs-CZ" dirty="0" err="1"/>
              <a:t>of</a:t>
            </a:r>
            <a:r>
              <a:rPr lang="cs-CZ" dirty="0"/>
              <a:t> </a:t>
            </a:r>
            <a:r>
              <a:rPr lang="cs-CZ" dirty="0" err="1"/>
              <a:t>its</a:t>
            </a:r>
            <a:r>
              <a:rPr lang="cs-CZ" dirty="0"/>
              <a:t> </a:t>
            </a:r>
            <a:r>
              <a:rPr lang="cs-CZ" dirty="0" err="1"/>
              <a:t>revenues</a:t>
            </a:r>
            <a:r>
              <a:rPr lang="cs-CZ" dirty="0"/>
              <a:t> and </a:t>
            </a:r>
            <a:r>
              <a:rPr lang="cs-CZ" dirty="0" err="1"/>
              <a:t>expenditures</a:t>
            </a:r>
            <a:r>
              <a:rPr lang="cs-CZ" dirty="0"/>
              <a:t>, </a:t>
            </a:r>
            <a:r>
              <a:rPr lang="cs-CZ" dirty="0" err="1"/>
              <a:t>the</a:t>
            </a:r>
            <a:r>
              <a:rPr lang="cs-CZ" dirty="0"/>
              <a:t> balance </a:t>
            </a:r>
            <a:r>
              <a:rPr lang="cs-CZ" dirty="0" err="1"/>
              <a:t>of</a:t>
            </a:r>
            <a:r>
              <a:rPr lang="cs-CZ" dirty="0"/>
              <a:t> </a:t>
            </a:r>
            <a:r>
              <a:rPr lang="cs-CZ" dirty="0" err="1"/>
              <a:t>which</a:t>
            </a:r>
            <a:r>
              <a:rPr lang="cs-CZ" dirty="0"/>
              <a:t> </a:t>
            </a:r>
            <a:r>
              <a:rPr lang="cs-CZ" dirty="0" err="1"/>
              <a:t>is</a:t>
            </a:r>
            <a:r>
              <a:rPr lang="cs-CZ" dirty="0"/>
              <a:t> </a:t>
            </a:r>
            <a:r>
              <a:rPr lang="cs-CZ" dirty="0" err="1"/>
              <a:t>supposed</a:t>
            </a:r>
            <a:r>
              <a:rPr lang="cs-CZ" dirty="0"/>
              <a:t> to influence </a:t>
            </a:r>
            <a:r>
              <a:rPr lang="cs-CZ" dirty="0" err="1"/>
              <a:t>aggregate</a:t>
            </a:r>
            <a:r>
              <a:rPr lang="cs-CZ" dirty="0"/>
              <a:t> </a:t>
            </a:r>
            <a:r>
              <a:rPr lang="cs-CZ" dirty="0" err="1"/>
              <a:t>expenditure</a:t>
            </a:r>
            <a:r>
              <a:rPr lang="cs-CZ" dirty="0"/>
              <a:t>, (in </a:t>
            </a:r>
            <a:r>
              <a:rPr lang="cs-CZ" dirty="0" err="1"/>
              <a:t>order</a:t>
            </a:r>
            <a:r>
              <a:rPr lang="cs-CZ" dirty="0"/>
              <a:t> to influence </a:t>
            </a:r>
            <a:r>
              <a:rPr lang="cs-CZ" dirty="0" err="1"/>
              <a:t>macroeconomic</a:t>
            </a:r>
            <a:r>
              <a:rPr lang="cs-CZ" dirty="0"/>
              <a:t> </a:t>
            </a:r>
            <a:r>
              <a:rPr lang="cs-CZ" dirty="0" err="1"/>
              <a:t>variables</a:t>
            </a:r>
            <a:r>
              <a:rPr lang="cs-CZ" dirty="0"/>
              <a:t> such as P, Y, U…)</a:t>
            </a:r>
          </a:p>
          <a:p>
            <a:pPr lvl="1"/>
            <a:r>
              <a:rPr lang="cs-CZ" dirty="0" err="1"/>
              <a:t>Expansionary</a:t>
            </a:r>
            <a:r>
              <a:rPr lang="cs-CZ" dirty="0"/>
              <a:t> </a:t>
            </a:r>
            <a:r>
              <a:rPr lang="cs-CZ" dirty="0" err="1"/>
              <a:t>fiscal</a:t>
            </a:r>
            <a:r>
              <a:rPr lang="cs-CZ" dirty="0"/>
              <a:t> </a:t>
            </a:r>
            <a:r>
              <a:rPr lang="cs-CZ" dirty="0" err="1"/>
              <a:t>policy</a:t>
            </a:r>
            <a:r>
              <a:rPr lang="cs-CZ" dirty="0"/>
              <a:t> – </a:t>
            </a:r>
            <a:r>
              <a:rPr lang="cs-CZ" dirty="0" err="1"/>
              <a:t>running</a:t>
            </a:r>
            <a:r>
              <a:rPr lang="cs-CZ" dirty="0"/>
              <a:t> </a:t>
            </a:r>
            <a:r>
              <a:rPr lang="cs-CZ" dirty="0" err="1"/>
              <a:t>or</a:t>
            </a:r>
            <a:r>
              <a:rPr lang="cs-CZ" dirty="0"/>
              <a:t> </a:t>
            </a:r>
            <a:r>
              <a:rPr lang="cs-CZ" dirty="0" err="1"/>
              <a:t>increasing</a:t>
            </a:r>
            <a:r>
              <a:rPr lang="cs-CZ" dirty="0"/>
              <a:t> budget </a:t>
            </a:r>
            <a:r>
              <a:rPr lang="cs-CZ" dirty="0" err="1"/>
              <a:t>deficits</a:t>
            </a:r>
            <a:r>
              <a:rPr lang="cs-CZ" dirty="0"/>
              <a:t> </a:t>
            </a:r>
            <a:r>
              <a:rPr lang="cs-CZ" dirty="0" err="1"/>
              <a:t>through</a:t>
            </a:r>
            <a:r>
              <a:rPr lang="cs-CZ" dirty="0"/>
              <a:t> </a:t>
            </a:r>
            <a:r>
              <a:rPr lang="cs-CZ" dirty="0" err="1"/>
              <a:t>either</a:t>
            </a:r>
            <a:r>
              <a:rPr lang="cs-CZ" dirty="0"/>
              <a:t> </a:t>
            </a:r>
            <a:r>
              <a:rPr lang="cs-CZ" dirty="0" err="1"/>
              <a:t>decreasing</a:t>
            </a:r>
            <a:r>
              <a:rPr lang="cs-CZ" dirty="0"/>
              <a:t> </a:t>
            </a:r>
            <a:r>
              <a:rPr lang="cs-CZ" dirty="0" err="1"/>
              <a:t>taxes</a:t>
            </a:r>
            <a:r>
              <a:rPr lang="cs-CZ" dirty="0"/>
              <a:t> </a:t>
            </a:r>
            <a:r>
              <a:rPr lang="cs-CZ" dirty="0" err="1"/>
              <a:t>or</a:t>
            </a:r>
            <a:r>
              <a:rPr lang="cs-CZ" dirty="0"/>
              <a:t> </a:t>
            </a:r>
            <a:r>
              <a:rPr lang="cs-CZ" dirty="0" err="1"/>
              <a:t>increasing</a:t>
            </a:r>
            <a:r>
              <a:rPr lang="cs-CZ" dirty="0"/>
              <a:t> </a:t>
            </a:r>
            <a:r>
              <a:rPr lang="cs-CZ" dirty="0" err="1"/>
              <a:t>government</a:t>
            </a:r>
            <a:r>
              <a:rPr lang="cs-CZ" dirty="0"/>
              <a:t> </a:t>
            </a:r>
            <a:r>
              <a:rPr lang="cs-CZ" dirty="0" err="1"/>
              <a:t>purchases</a:t>
            </a:r>
            <a:r>
              <a:rPr lang="cs-CZ" dirty="0"/>
              <a:t> </a:t>
            </a:r>
            <a:r>
              <a:rPr lang="cs-CZ" dirty="0" err="1"/>
              <a:t>of</a:t>
            </a:r>
            <a:r>
              <a:rPr lang="cs-CZ" dirty="0"/>
              <a:t> </a:t>
            </a:r>
            <a:r>
              <a:rPr lang="cs-CZ" dirty="0" err="1"/>
              <a:t>goods</a:t>
            </a:r>
            <a:endParaRPr lang="cs-CZ" dirty="0"/>
          </a:p>
          <a:p>
            <a:pPr lvl="1"/>
            <a:r>
              <a:rPr lang="cs-CZ" dirty="0" err="1"/>
              <a:t>Restrictive</a:t>
            </a:r>
            <a:r>
              <a:rPr lang="cs-CZ" dirty="0"/>
              <a:t> </a:t>
            </a:r>
            <a:r>
              <a:rPr lang="cs-CZ" dirty="0" err="1"/>
              <a:t>fiscal</a:t>
            </a:r>
            <a:r>
              <a:rPr lang="cs-CZ" dirty="0"/>
              <a:t> </a:t>
            </a:r>
            <a:r>
              <a:rPr lang="cs-CZ" dirty="0" err="1"/>
              <a:t>policy</a:t>
            </a:r>
            <a:r>
              <a:rPr lang="cs-CZ" dirty="0"/>
              <a:t> – </a:t>
            </a:r>
            <a:r>
              <a:rPr lang="cs-CZ" dirty="0" err="1"/>
              <a:t>running</a:t>
            </a:r>
            <a:r>
              <a:rPr lang="cs-CZ" dirty="0"/>
              <a:t> </a:t>
            </a:r>
            <a:r>
              <a:rPr lang="cs-CZ" dirty="0" err="1"/>
              <a:t>or</a:t>
            </a:r>
            <a:r>
              <a:rPr lang="cs-CZ" dirty="0"/>
              <a:t> </a:t>
            </a:r>
            <a:r>
              <a:rPr lang="cs-CZ" dirty="0" err="1"/>
              <a:t>increasing</a:t>
            </a:r>
            <a:r>
              <a:rPr lang="cs-CZ" dirty="0"/>
              <a:t> budget </a:t>
            </a:r>
            <a:r>
              <a:rPr lang="cs-CZ" dirty="0" err="1"/>
              <a:t>surpluses</a:t>
            </a:r>
            <a:r>
              <a:rPr lang="cs-CZ" dirty="0"/>
              <a:t> </a:t>
            </a:r>
            <a:r>
              <a:rPr lang="cs-CZ" dirty="0" err="1"/>
              <a:t>through</a:t>
            </a:r>
            <a:r>
              <a:rPr lang="cs-CZ" dirty="0"/>
              <a:t> </a:t>
            </a:r>
            <a:r>
              <a:rPr lang="cs-CZ" dirty="0" err="1"/>
              <a:t>either</a:t>
            </a:r>
            <a:r>
              <a:rPr lang="cs-CZ" dirty="0"/>
              <a:t> </a:t>
            </a:r>
            <a:r>
              <a:rPr lang="cs-CZ" dirty="0" err="1"/>
              <a:t>increasing</a:t>
            </a:r>
            <a:r>
              <a:rPr lang="cs-CZ" dirty="0"/>
              <a:t> </a:t>
            </a:r>
            <a:r>
              <a:rPr lang="cs-CZ" dirty="0" err="1"/>
              <a:t>taxes</a:t>
            </a:r>
            <a:r>
              <a:rPr lang="cs-CZ" dirty="0"/>
              <a:t> </a:t>
            </a:r>
            <a:r>
              <a:rPr lang="cs-CZ" dirty="0" err="1"/>
              <a:t>or</a:t>
            </a:r>
            <a:r>
              <a:rPr lang="cs-CZ" dirty="0"/>
              <a:t> </a:t>
            </a:r>
            <a:r>
              <a:rPr lang="cs-CZ" dirty="0" err="1"/>
              <a:t>decreasing</a:t>
            </a:r>
            <a:r>
              <a:rPr lang="cs-CZ" dirty="0"/>
              <a:t> </a:t>
            </a:r>
            <a:r>
              <a:rPr lang="cs-CZ" dirty="0" err="1"/>
              <a:t>the</a:t>
            </a:r>
            <a:r>
              <a:rPr lang="cs-CZ" dirty="0"/>
              <a:t> </a:t>
            </a:r>
            <a:r>
              <a:rPr lang="cs-CZ" dirty="0" err="1"/>
              <a:t>government</a:t>
            </a:r>
            <a:r>
              <a:rPr lang="cs-CZ" dirty="0"/>
              <a:t> </a:t>
            </a:r>
            <a:r>
              <a:rPr lang="cs-CZ" dirty="0" err="1"/>
              <a:t>purchases</a:t>
            </a:r>
            <a:r>
              <a:rPr lang="cs-CZ" dirty="0"/>
              <a:t> </a:t>
            </a:r>
            <a:r>
              <a:rPr lang="cs-CZ" dirty="0" err="1"/>
              <a:t>of</a:t>
            </a:r>
            <a:r>
              <a:rPr lang="cs-CZ" dirty="0"/>
              <a:t> </a:t>
            </a:r>
            <a:r>
              <a:rPr lang="cs-CZ" dirty="0" err="1"/>
              <a:t>good</a:t>
            </a:r>
            <a:endParaRPr lang="cs-CZ" dirty="0"/>
          </a:p>
          <a:p>
            <a:pPr lvl="1"/>
            <a:endParaRPr lang="cs-CZ" dirty="0"/>
          </a:p>
          <a:p>
            <a:pPr marL="457200" lvl="1" indent="0">
              <a:buNone/>
            </a:pPr>
            <a:r>
              <a:rPr lang="cs-CZ" dirty="0"/>
              <a:t>AE=C+I+G+NX</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8039650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71AFC-7DEE-4639-B2E0-C1BE7F1BEBC9}"/>
              </a:ext>
            </a:extLst>
          </p:cNvPr>
          <p:cNvSpPr>
            <a:spLocks noGrp="1"/>
          </p:cNvSpPr>
          <p:nvPr>
            <p:ph type="title"/>
          </p:nvPr>
        </p:nvSpPr>
        <p:spPr/>
        <p:txBody>
          <a:bodyPr/>
          <a:lstStyle/>
          <a:p>
            <a:r>
              <a:rPr lang="cs-CZ" dirty="0" err="1"/>
              <a:t>Mechanism</a:t>
            </a:r>
            <a:r>
              <a:rPr lang="cs-CZ" dirty="0"/>
              <a:t> </a:t>
            </a:r>
            <a:r>
              <a:rPr lang="cs-CZ" dirty="0" err="1"/>
              <a:t>of</a:t>
            </a:r>
            <a:r>
              <a:rPr lang="cs-CZ" dirty="0"/>
              <a:t> </a:t>
            </a:r>
            <a:r>
              <a:rPr lang="cs-CZ" dirty="0" err="1"/>
              <a:t>fiscal</a:t>
            </a:r>
            <a:r>
              <a:rPr lang="cs-CZ" dirty="0"/>
              <a:t> </a:t>
            </a:r>
            <a:r>
              <a:rPr lang="cs-CZ" dirty="0" err="1"/>
              <a:t>policy</a:t>
            </a:r>
            <a:endParaRPr lang="cs-CZ" dirty="0"/>
          </a:p>
        </p:txBody>
      </p:sp>
      <p:sp>
        <p:nvSpPr>
          <p:cNvPr id="4" name="Zástupný symbol pro zápatí 3">
            <a:extLst>
              <a:ext uri="{FF2B5EF4-FFF2-40B4-BE49-F238E27FC236}">
                <a16:creationId xmlns:a16="http://schemas.microsoft.com/office/drawing/2014/main" id="{2479985C-BABB-4C27-967D-2EEC0672BBA7}"/>
              </a:ext>
            </a:extLst>
          </p:cNvPr>
          <p:cNvSpPr>
            <a:spLocks noGrp="1"/>
          </p:cNvSpPr>
          <p:nvPr>
            <p:ph type="ftr" sz="quarter" idx="11"/>
          </p:nvPr>
        </p:nvSpPr>
        <p:spPr/>
        <p:txBody>
          <a:bodyPr/>
          <a:lstStyle/>
          <a:p>
            <a:r>
              <a:rPr lang="cs-CZ"/>
              <a:t>PETR MACH - Macroeconomics</a:t>
            </a:r>
          </a:p>
        </p:txBody>
      </p:sp>
      <p:grpSp>
        <p:nvGrpSpPr>
          <p:cNvPr id="5" name="Plátno 111">
            <a:extLst>
              <a:ext uri="{FF2B5EF4-FFF2-40B4-BE49-F238E27FC236}">
                <a16:creationId xmlns:a16="http://schemas.microsoft.com/office/drawing/2014/main" id="{D0E7AEFD-43DD-47C6-8ECF-329B85944531}"/>
              </a:ext>
            </a:extLst>
          </p:cNvPr>
          <p:cNvGrpSpPr/>
          <p:nvPr/>
        </p:nvGrpSpPr>
        <p:grpSpPr>
          <a:xfrm>
            <a:off x="2351584" y="1711642"/>
            <a:ext cx="6159956" cy="4644708"/>
            <a:chOff x="0" y="0"/>
            <a:chExt cx="4831080" cy="3434715"/>
          </a:xfrm>
        </p:grpSpPr>
        <p:sp>
          <p:nvSpPr>
            <p:cNvPr id="6" name="Obdélník 5">
              <a:extLst>
                <a:ext uri="{FF2B5EF4-FFF2-40B4-BE49-F238E27FC236}">
                  <a16:creationId xmlns:a16="http://schemas.microsoft.com/office/drawing/2014/main" id="{63507920-C54E-41A1-B794-576ACCDDE4CD}"/>
                </a:ext>
              </a:extLst>
            </p:cNvPr>
            <p:cNvSpPr/>
            <p:nvPr/>
          </p:nvSpPr>
          <p:spPr>
            <a:xfrm>
              <a:off x="0" y="0"/>
              <a:ext cx="4831080" cy="3434715"/>
            </a:xfrm>
            <a:prstGeom prst="rect">
              <a:avLst/>
            </a:prstGeom>
            <a:solidFill>
              <a:prstClr val="white"/>
            </a:solidFill>
          </p:spPr>
          <p:txBody>
            <a:bodyPr/>
            <a:lstStyle/>
            <a:p>
              <a:endParaRPr lang="en-GB"/>
            </a:p>
          </p:txBody>
        </p:sp>
        <p:sp>
          <p:nvSpPr>
            <p:cNvPr id="7" name="Textové pole 39944">
              <a:extLst>
                <a:ext uri="{FF2B5EF4-FFF2-40B4-BE49-F238E27FC236}">
                  <a16:creationId xmlns:a16="http://schemas.microsoft.com/office/drawing/2014/main" id="{1570B1A6-5A08-423A-AA26-7091F95DC685}"/>
                </a:ext>
              </a:extLst>
            </p:cNvPr>
            <p:cNvSpPr txBox="1"/>
            <p:nvPr/>
          </p:nvSpPr>
          <p:spPr>
            <a:xfrm>
              <a:off x="2754086" y="591657"/>
              <a:ext cx="544286"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SRAS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39944">
              <a:extLst>
                <a:ext uri="{FF2B5EF4-FFF2-40B4-BE49-F238E27FC236}">
                  <a16:creationId xmlns:a16="http://schemas.microsoft.com/office/drawing/2014/main" id="{0FB52FAD-26AF-45D7-AC2F-44C35DB12736}"/>
                </a:ext>
              </a:extLst>
            </p:cNvPr>
            <p:cNvSpPr txBox="1"/>
            <p:nvPr/>
          </p:nvSpPr>
          <p:spPr>
            <a:xfrm>
              <a:off x="958778" y="474400"/>
              <a:ext cx="1471413"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dirty="0">
                  <a:latin typeface="Calibri" panose="020F0502020204030204" pitchFamily="34" charset="0"/>
                  <a:ea typeface="Calibri" panose="020F0502020204030204" pitchFamily="34" charset="0"/>
                  <a:cs typeface="Arial" panose="020B0604020202020204" pitchFamily="34" charset="0"/>
                </a:rPr>
                <a:t>AD: AE=C+I+G+NX</a:t>
              </a:r>
              <a:endParaRPr lang="cs-CZ" sz="1400" dirty="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3371BD4E-6E97-4355-8C1D-7B769135239C}"/>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Y</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1">
              <a:extLst>
                <a:ext uri="{FF2B5EF4-FFF2-40B4-BE49-F238E27FC236}">
                  <a16:creationId xmlns:a16="http://schemas.microsoft.com/office/drawing/2014/main" id="{AB8335FA-3C4C-439E-8072-E572C852C826}"/>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P</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729BC10D-14F6-427C-93A1-07D5C5636CEA}"/>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6902F678-DB99-46FC-B8A4-853DB3CA6598}"/>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Volný tvar: obrazec 12">
              <a:extLst>
                <a:ext uri="{FF2B5EF4-FFF2-40B4-BE49-F238E27FC236}">
                  <a16:creationId xmlns:a16="http://schemas.microsoft.com/office/drawing/2014/main" id="{1ACF607A-ED23-4681-B002-6E2DAA56755E}"/>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sp>
          <p:nvSpPr>
            <p:cNvPr id="14" name="Volný tvar: obrazec 13">
              <a:extLst>
                <a:ext uri="{FF2B5EF4-FFF2-40B4-BE49-F238E27FC236}">
                  <a16:creationId xmlns:a16="http://schemas.microsoft.com/office/drawing/2014/main" id="{A95E017A-A391-437F-9C76-1617703E7AE2}"/>
                </a:ext>
              </a:extLst>
            </p:cNvPr>
            <p:cNvSpPr/>
            <p:nvPr/>
          </p:nvSpPr>
          <p:spPr>
            <a:xfrm rot="10800000">
              <a:off x="1502611" y="236943"/>
              <a:ext cx="2160431" cy="1912947"/>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cxnSp>
          <p:nvCxnSpPr>
            <p:cNvPr id="15" name="Přímá spojnice se šipkou 14">
              <a:extLst>
                <a:ext uri="{FF2B5EF4-FFF2-40B4-BE49-F238E27FC236}">
                  <a16:creationId xmlns:a16="http://schemas.microsoft.com/office/drawing/2014/main" id="{93B6634B-25F5-494C-A4B2-36609EF3559E}"/>
                </a:ext>
              </a:extLst>
            </p:cNvPr>
            <p:cNvCxnSpPr/>
            <p:nvPr/>
          </p:nvCxnSpPr>
          <p:spPr>
            <a:xfrm flipV="1">
              <a:off x="1333500" y="1061341"/>
              <a:ext cx="301298" cy="21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2EB02BC6-A25F-4B3F-A6E1-1517AE97A68E}"/>
                </a:ext>
              </a:extLst>
            </p:cNvPr>
            <p:cNvCxnSpPr/>
            <p:nvPr/>
          </p:nvCxnSpPr>
          <p:spPr>
            <a:xfrm flipV="1">
              <a:off x="497863" y="1594758"/>
              <a:ext cx="0" cy="32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305B3493-A9C5-4025-9C44-640ECF0A9E14}"/>
                </a:ext>
              </a:extLst>
            </p:cNvPr>
            <p:cNvCxnSpPr/>
            <p:nvPr/>
          </p:nvCxnSpPr>
          <p:spPr>
            <a:xfrm flipV="1">
              <a:off x="1362655" y="146958"/>
              <a:ext cx="1854074" cy="23349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ové pole 39944">
              <a:extLst>
                <a:ext uri="{FF2B5EF4-FFF2-40B4-BE49-F238E27FC236}">
                  <a16:creationId xmlns:a16="http://schemas.microsoft.com/office/drawing/2014/main" id="{E2F693F2-C1E5-49D8-976B-09C1B1763139}"/>
                </a:ext>
              </a:extLst>
            </p:cNvPr>
            <p:cNvSpPr txBox="1"/>
            <p:nvPr/>
          </p:nvSpPr>
          <p:spPr>
            <a:xfrm>
              <a:off x="71143" y="1709443"/>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P</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9" name="Textové pole 39944">
              <a:extLst>
                <a:ext uri="{FF2B5EF4-FFF2-40B4-BE49-F238E27FC236}">
                  <a16:creationId xmlns:a16="http://schemas.microsoft.com/office/drawing/2014/main" id="{8A5DB671-8A9E-43A3-B402-608E0A0F3161}"/>
                </a:ext>
              </a:extLst>
            </p:cNvPr>
            <p:cNvSpPr txBox="1"/>
            <p:nvPr/>
          </p:nvSpPr>
          <p:spPr>
            <a:xfrm>
              <a:off x="71143" y="1366544"/>
              <a:ext cx="426720" cy="32194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P</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20" name="Textové pole 39944">
              <a:extLst>
                <a:ext uri="{FF2B5EF4-FFF2-40B4-BE49-F238E27FC236}">
                  <a16:creationId xmlns:a16="http://schemas.microsoft.com/office/drawing/2014/main" id="{0FE1F8FA-B428-4007-AC3C-09D26A91B521}"/>
                </a:ext>
              </a:extLst>
            </p:cNvPr>
            <p:cNvSpPr txBox="1"/>
            <p:nvPr/>
          </p:nvSpPr>
          <p:spPr>
            <a:xfrm>
              <a:off x="1578814" y="2977579"/>
              <a:ext cx="598805" cy="372103"/>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Y</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21" name="Přímá spojnice 20">
              <a:extLst>
                <a:ext uri="{FF2B5EF4-FFF2-40B4-BE49-F238E27FC236}">
                  <a16:creationId xmlns:a16="http://schemas.microsoft.com/office/drawing/2014/main" id="{B1525A58-A206-43F9-99D9-7EBE271A36DA}"/>
                </a:ext>
              </a:extLst>
            </p:cNvPr>
            <p:cNvCxnSpPr/>
            <p:nvPr/>
          </p:nvCxnSpPr>
          <p:spPr>
            <a:xfrm>
              <a:off x="381001" y="1948511"/>
              <a:ext cx="14042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309AD037-3F3C-4BD5-BBC7-F4EC184F9BA2}"/>
                </a:ext>
              </a:extLst>
            </p:cNvPr>
            <p:cNvCxnSpPr/>
            <p:nvPr/>
          </p:nvCxnSpPr>
          <p:spPr>
            <a:xfrm>
              <a:off x="386988" y="1518374"/>
              <a:ext cx="1746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2A068CC7-34AB-4FE5-8742-B3434191D264}"/>
                </a:ext>
              </a:extLst>
            </p:cNvPr>
            <p:cNvCxnSpPr/>
            <p:nvPr/>
          </p:nvCxnSpPr>
          <p:spPr>
            <a:xfrm flipH="1" flipV="1">
              <a:off x="2127908" y="1524062"/>
              <a:ext cx="22021" cy="14534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BEB08D5-2A43-49A3-BBF6-334B7754DEBF}"/>
                </a:ext>
              </a:extLst>
            </p:cNvPr>
            <p:cNvCxnSpPr/>
            <p:nvPr/>
          </p:nvCxnSpPr>
          <p:spPr>
            <a:xfrm flipH="1" flipV="1">
              <a:off x="1785258" y="1948543"/>
              <a:ext cx="6009" cy="10290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FFA6053-A890-4F99-94FC-619A041D0DDC}"/>
                </a:ext>
              </a:extLst>
            </p:cNvPr>
            <p:cNvCxnSpPr/>
            <p:nvPr/>
          </p:nvCxnSpPr>
          <p:spPr>
            <a:xfrm>
              <a:off x="1861458" y="2803072"/>
              <a:ext cx="272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 pole 39944">
              <a:extLst>
                <a:ext uri="{FF2B5EF4-FFF2-40B4-BE49-F238E27FC236}">
                  <a16:creationId xmlns:a16="http://schemas.microsoft.com/office/drawing/2014/main" id="{F3EF61D9-4CA6-4939-8FF2-66E70C3D1328}"/>
                </a:ext>
              </a:extLst>
            </p:cNvPr>
            <p:cNvSpPr txBox="1"/>
            <p:nvPr/>
          </p:nvSpPr>
          <p:spPr>
            <a:xfrm>
              <a:off x="2036014" y="2955857"/>
              <a:ext cx="598805" cy="37147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Y</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351802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A86F9F-B5A1-4A17-BECE-F00B286867F7}"/>
              </a:ext>
            </a:extLst>
          </p:cNvPr>
          <p:cNvSpPr>
            <a:spLocks noGrp="1"/>
          </p:cNvSpPr>
          <p:nvPr>
            <p:ph type="title"/>
          </p:nvPr>
        </p:nvSpPr>
        <p:spPr/>
        <p:txBody>
          <a:bodyPr/>
          <a:lstStyle/>
          <a:p>
            <a:r>
              <a:rPr lang="cs-CZ" dirty="0"/>
              <a:t>AE=C+I+G+NX</a:t>
            </a:r>
          </a:p>
        </p:txBody>
      </p:sp>
      <p:sp>
        <p:nvSpPr>
          <p:cNvPr id="4" name="Zástupný symbol pro zápatí 3">
            <a:extLst>
              <a:ext uri="{FF2B5EF4-FFF2-40B4-BE49-F238E27FC236}">
                <a16:creationId xmlns:a16="http://schemas.microsoft.com/office/drawing/2014/main" id="{0A289F90-86D7-4B81-AF30-77027AD9B996}"/>
              </a:ext>
            </a:extLst>
          </p:cNvPr>
          <p:cNvSpPr>
            <a:spLocks noGrp="1"/>
          </p:cNvSpPr>
          <p:nvPr>
            <p:ph type="ftr" sz="quarter" idx="11"/>
          </p:nvPr>
        </p:nvSpPr>
        <p:spPr/>
        <p:txBody>
          <a:bodyPr/>
          <a:lstStyle/>
          <a:p>
            <a:r>
              <a:rPr lang="cs-CZ"/>
              <a:t>PETR MACH - Macroeconomics</a:t>
            </a:r>
          </a:p>
        </p:txBody>
      </p:sp>
      <p:grpSp>
        <p:nvGrpSpPr>
          <p:cNvPr id="5" name="Plátno 111">
            <a:extLst>
              <a:ext uri="{FF2B5EF4-FFF2-40B4-BE49-F238E27FC236}">
                <a16:creationId xmlns:a16="http://schemas.microsoft.com/office/drawing/2014/main" id="{CDEF9918-0BEC-4A6F-ACC7-799CAE98B690}"/>
              </a:ext>
            </a:extLst>
          </p:cNvPr>
          <p:cNvGrpSpPr/>
          <p:nvPr/>
        </p:nvGrpSpPr>
        <p:grpSpPr>
          <a:xfrm>
            <a:off x="2855640" y="1711642"/>
            <a:ext cx="6192688" cy="4525670"/>
            <a:chOff x="0" y="0"/>
            <a:chExt cx="4831080" cy="3434715"/>
          </a:xfrm>
        </p:grpSpPr>
        <p:sp>
          <p:nvSpPr>
            <p:cNvPr id="6" name="Obdélník 5">
              <a:extLst>
                <a:ext uri="{FF2B5EF4-FFF2-40B4-BE49-F238E27FC236}">
                  <a16:creationId xmlns:a16="http://schemas.microsoft.com/office/drawing/2014/main" id="{06927F86-8840-48A3-B4DA-F4726EDB3CCD}"/>
                </a:ext>
              </a:extLst>
            </p:cNvPr>
            <p:cNvSpPr/>
            <p:nvPr/>
          </p:nvSpPr>
          <p:spPr>
            <a:xfrm>
              <a:off x="0" y="0"/>
              <a:ext cx="4831080" cy="3434715"/>
            </a:xfrm>
            <a:prstGeom prst="rect">
              <a:avLst/>
            </a:prstGeom>
            <a:solidFill>
              <a:prstClr val="white"/>
            </a:solidFill>
          </p:spPr>
          <p:txBody>
            <a:bodyPr/>
            <a:lstStyle/>
            <a:p>
              <a:endParaRPr lang="cs-CZ"/>
            </a:p>
          </p:txBody>
        </p:sp>
        <p:sp>
          <p:nvSpPr>
            <p:cNvPr id="7" name="Textové pole 39944">
              <a:extLst>
                <a:ext uri="{FF2B5EF4-FFF2-40B4-BE49-F238E27FC236}">
                  <a16:creationId xmlns:a16="http://schemas.microsoft.com/office/drawing/2014/main" id="{A281864A-60AF-415C-B636-BF24193DA975}"/>
                </a:ext>
              </a:extLst>
            </p:cNvPr>
            <p:cNvSpPr txBox="1"/>
            <p:nvPr/>
          </p:nvSpPr>
          <p:spPr>
            <a:xfrm>
              <a:off x="2754086" y="591657"/>
              <a:ext cx="544286"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SRAS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39944">
              <a:extLst>
                <a:ext uri="{FF2B5EF4-FFF2-40B4-BE49-F238E27FC236}">
                  <a16:creationId xmlns:a16="http://schemas.microsoft.com/office/drawing/2014/main" id="{09BCDBE1-73C2-4988-84D5-CB6C0FB924B0}"/>
                </a:ext>
              </a:extLst>
            </p:cNvPr>
            <p:cNvSpPr txBox="1"/>
            <p:nvPr/>
          </p:nvSpPr>
          <p:spPr>
            <a:xfrm>
              <a:off x="946306" y="474400"/>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AD</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FA98744B-6F6F-4010-870D-0A584CAE09D0}"/>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Y</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1">
              <a:extLst>
                <a:ext uri="{FF2B5EF4-FFF2-40B4-BE49-F238E27FC236}">
                  <a16:creationId xmlns:a16="http://schemas.microsoft.com/office/drawing/2014/main" id="{8FDBEE8F-CE2A-4E7E-B0FC-F32A96071BC9}"/>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P</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D308884F-F5EC-4B5A-8ACD-B1E48D6CFA2D}"/>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8D879619-F945-4926-877B-6C1908BB59A2}"/>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Volný tvar: obrazec 12">
              <a:extLst>
                <a:ext uri="{FF2B5EF4-FFF2-40B4-BE49-F238E27FC236}">
                  <a16:creationId xmlns:a16="http://schemas.microsoft.com/office/drawing/2014/main" id="{3E275B71-F013-489E-9A59-710A420DE128}"/>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sp>
          <p:nvSpPr>
            <p:cNvPr id="14" name="Volný tvar: obrazec 13">
              <a:extLst>
                <a:ext uri="{FF2B5EF4-FFF2-40B4-BE49-F238E27FC236}">
                  <a16:creationId xmlns:a16="http://schemas.microsoft.com/office/drawing/2014/main" id="{B0BDBFF1-5006-4FE4-B672-B308074901FF}"/>
                </a:ext>
              </a:extLst>
            </p:cNvPr>
            <p:cNvSpPr/>
            <p:nvPr/>
          </p:nvSpPr>
          <p:spPr>
            <a:xfrm rot="10800000">
              <a:off x="1502611" y="236943"/>
              <a:ext cx="2160431" cy="1912947"/>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cxnSp>
          <p:nvCxnSpPr>
            <p:cNvPr id="15" name="Přímá spojnice 14">
              <a:extLst>
                <a:ext uri="{FF2B5EF4-FFF2-40B4-BE49-F238E27FC236}">
                  <a16:creationId xmlns:a16="http://schemas.microsoft.com/office/drawing/2014/main" id="{35409FBA-FDA9-48A9-A6F0-1A67DB85D39C}"/>
                </a:ext>
              </a:extLst>
            </p:cNvPr>
            <p:cNvCxnSpPr/>
            <p:nvPr/>
          </p:nvCxnSpPr>
          <p:spPr>
            <a:xfrm flipV="1">
              <a:off x="1052412" y="549729"/>
              <a:ext cx="1854074" cy="23349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ové pole 39944">
              <a:extLst>
                <a:ext uri="{FF2B5EF4-FFF2-40B4-BE49-F238E27FC236}">
                  <a16:creationId xmlns:a16="http://schemas.microsoft.com/office/drawing/2014/main" id="{9ECE679A-7943-4D9D-B5A2-731619BE0D4C}"/>
                </a:ext>
              </a:extLst>
            </p:cNvPr>
            <p:cNvSpPr txBox="1"/>
            <p:nvPr/>
          </p:nvSpPr>
          <p:spPr>
            <a:xfrm>
              <a:off x="71143" y="1709443"/>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P</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7" name="Textové pole 39944">
              <a:extLst>
                <a:ext uri="{FF2B5EF4-FFF2-40B4-BE49-F238E27FC236}">
                  <a16:creationId xmlns:a16="http://schemas.microsoft.com/office/drawing/2014/main" id="{9BEC6E3E-07B8-47A3-B55D-95712E2A1D2A}"/>
                </a:ext>
              </a:extLst>
            </p:cNvPr>
            <p:cNvSpPr txBox="1"/>
            <p:nvPr/>
          </p:nvSpPr>
          <p:spPr>
            <a:xfrm>
              <a:off x="65700" y="903901"/>
              <a:ext cx="426720" cy="32194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P</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8" name="Textové pole 39944">
              <a:extLst>
                <a:ext uri="{FF2B5EF4-FFF2-40B4-BE49-F238E27FC236}">
                  <a16:creationId xmlns:a16="http://schemas.microsoft.com/office/drawing/2014/main" id="{C6A2B5E3-3DA6-4080-A88F-BD952E9B454E}"/>
                </a:ext>
              </a:extLst>
            </p:cNvPr>
            <p:cNvSpPr txBox="1"/>
            <p:nvPr/>
          </p:nvSpPr>
          <p:spPr>
            <a:xfrm>
              <a:off x="1578814" y="2977579"/>
              <a:ext cx="598805" cy="372103"/>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Y</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9" name="Přímá spojnice 18">
              <a:extLst>
                <a:ext uri="{FF2B5EF4-FFF2-40B4-BE49-F238E27FC236}">
                  <a16:creationId xmlns:a16="http://schemas.microsoft.com/office/drawing/2014/main" id="{37E7F720-58D3-4C84-81E0-8D186296AAD1}"/>
                </a:ext>
              </a:extLst>
            </p:cNvPr>
            <p:cNvCxnSpPr/>
            <p:nvPr/>
          </p:nvCxnSpPr>
          <p:spPr>
            <a:xfrm>
              <a:off x="381001" y="1948511"/>
              <a:ext cx="14042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542B9FCB-31F0-4750-B844-70D57A11DF91}"/>
                </a:ext>
              </a:extLst>
            </p:cNvPr>
            <p:cNvCxnSpPr/>
            <p:nvPr/>
          </p:nvCxnSpPr>
          <p:spPr>
            <a:xfrm>
              <a:off x="394994" y="1066600"/>
              <a:ext cx="1746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ové pole 39944">
              <a:extLst>
                <a:ext uri="{FF2B5EF4-FFF2-40B4-BE49-F238E27FC236}">
                  <a16:creationId xmlns:a16="http://schemas.microsoft.com/office/drawing/2014/main" id="{E2497987-ECAE-4866-86C8-65CC16ADB964}"/>
                </a:ext>
              </a:extLst>
            </p:cNvPr>
            <p:cNvSpPr txBox="1"/>
            <p:nvPr/>
          </p:nvSpPr>
          <p:spPr>
            <a:xfrm>
              <a:off x="2036014" y="2955857"/>
              <a:ext cx="598805" cy="37147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Y</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22" name="Přímá spojnice 21">
              <a:extLst>
                <a:ext uri="{FF2B5EF4-FFF2-40B4-BE49-F238E27FC236}">
                  <a16:creationId xmlns:a16="http://schemas.microsoft.com/office/drawing/2014/main" id="{B69D192B-FF9A-481D-9987-1F3EE5D67567}"/>
                </a:ext>
              </a:extLst>
            </p:cNvPr>
            <p:cNvCxnSpPr/>
            <p:nvPr/>
          </p:nvCxnSpPr>
          <p:spPr>
            <a:xfrm flipH="1" flipV="1">
              <a:off x="1785280" y="214693"/>
              <a:ext cx="5080" cy="27628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ED722C73-C3F3-4365-BC90-2538788FEFF8}"/>
                </a:ext>
              </a:extLst>
            </p:cNvPr>
            <p:cNvCxnSpPr/>
            <p:nvPr/>
          </p:nvCxnSpPr>
          <p:spPr>
            <a:xfrm flipV="1">
              <a:off x="2580300" y="370500"/>
              <a:ext cx="7620" cy="39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ECC7409F-56BF-4828-A644-CDDC62817AD7}"/>
                </a:ext>
              </a:extLst>
            </p:cNvPr>
            <p:cNvCxnSpPr/>
            <p:nvPr/>
          </p:nvCxnSpPr>
          <p:spPr>
            <a:xfrm flipV="1">
              <a:off x="702514" y="125571"/>
              <a:ext cx="1853565" cy="233489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EB91DBE5-902C-45F3-AE1C-37DDD1E573D4}"/>
                </a:ext>
              </a:extLst>
            </p:cNvPr>
            <p:cNvCxnSpPr/>
            <p:nvPr/>
          </p:nvCxnSpPr>
          <p:spPr>
            <a:xfrm flipH="1">
              <a:off x="2141606" y="305540"/>
              <a:ext cx="11361" cy="27194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pojnice: zakřivená 25">
              <a:extLst>
                <a:ext uri="{FF2B5EF4-FFF2-40B4-BE49-F238E27FC236}">
                  <a16:creationId xmlns:a16="http://schemas.microsoft.com/office/drawing/2014/main" id="{94588077-8A0A-4565-8F1F-E88FA08C546B}"/>
                </a:ext>
              </a:extLst>
            </p:cNvPr>
            <p:cNvCxnSpPr/>
            <p:nvPr/>
          </p:nvCxnSpPr>
          <p:spPr>
            <a:xfrm rot="5400000" flipH="1" flipV="1">
              <a:off x="1907564" y="1665515"/>
              <a:ext cx="255815" cy="21227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pojnice: zakřivená 26">
              <a:extLst>
                <a:ext uri="{FF2B5EF4-FFF2-40B4-BE49-F238E27FC236}">
                  <a16:creationId xmlns:a16="http://schemas.microsoft.com/office/drawing/2014/main" id="{4426FDD9-5DDB-4263-8A85-2DF84D171055}"/>
                </a:ext>
              </a:extLst>
            </p:cNvPr>
            <p:cNvCxnSpPr/>
            <p:nvPr/>
          </p:nvCxnSpPr>
          <p:spPr>
            <a:xfrm rot="16200000" flipV="1">
              <a:off x="1880350" y="1153886"/>
              <a:ext cx="277586" cy="1796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520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12C39-860D-6B7A-27C1-CAFB791E5638}"/>
              </a:ext>
            </a:extLst>
          </p:cNvPr>
          <p:cNvSpPr>
            <a:spLocks noGrp="1"/>
          </p:cNvSpPr>
          <p:nvPr>
            <p:ph type="title"/>
          </p:nvPr>
        </p:nvSpPr>
        <p:spPr/>
        <p:txBody>
          <a:bodyPr/>
          <a:lstStyle/>
          <a:p>
            <a:r>
              <a:rPr lang="cs-CZ" dirty="0"/>
              <a:t>Economic </a:t>
            </a:r>
            <a:r>
              <a:rPr lang="cs-CZ" dirty="0" err="1"/>
              <a:t>policy</a:t>
            </a:r>
            <a:endParaRPr lang="en-GB" dirty="0"/>
          </a:p>
        </p:txBody>
      </p:sp>
      <p:sp>
        <p:nvSpPr>
          <p:cNvPr id="3" name="Zástupný obsah 2">
            <a:extLst>
              <a:ext uri="{FF2B5EF4-FFF2-40B4-BE49-F238E27FC236}">
                <a16:creationId xmlns:a16="http://schemas.microsoft.com/office/drawing/2014/main" id="{18C471E6-217D-4D64-ACFD-A4B78A31FC5A}"/>
              </a:ext>
            </a:extLst>
          </p:cNvPr>
          <p:cNvSpPr>
            <a:spLocks noGrp="1"/>
          </p:cNvSpPr>
          <p:nvPr>
            <p:ph idx="1"/>
          </p:nvPr>
        </p:nvSpPr>
        <p:spPr/>
        <p:txBody>
          <a:bodyPr/>
          <a:lstStyle/>
          <a:p>
            <a:r>
              <a:rPr lang="cs-CZ" dirty="0"/>
              <a:t>A set </a:t>
            </a:r>
            <a:r>
              <a:rPr lang="cs-CZ" dirty="0" err="1"/>
              <a:t>of</a:t>
            </a:r>
            <a:r>
              <a:rPr lang="cs-CZ" dirty="0"/>
              <a:t> </a:t>
            </a:r>
            <a:r>
              <a:rPr lang="cs-CZ" dirty="0" err="1"/>
              <a:t>goals</a:t>
            </a:r>
            <a:r>
              <a:rPr lang="cs-CZ" dirty="0"/>
              <a:t> and </a:t>
            </a:r>
            <a:r>
              <a:rPr lang="cs-CZ" dirty="0" err="1"/>
              <a:t>measures</a:t>
            </a:r>
            <a:r>
              <a:rPr lang="cs-CZ" dirty="0"/>
              <a:t> </a:t>
            </a:r>
            <a:r>
              <a:rPr lang="cs-CZ" dirty="0" err="1"/>
              <a:t>through</a:t>
            </a:r>
            <a:r>
              <a:rPr lang="cs-CZ" dirty="0"/>
              <a:t> </a:t>
            </a:r>
            <a:r>
              <a:rPr lang="cs-CZ" dirty="0" err="1"/>
              <a:t>which</a:t>
            </a:r>
            <a:r>
              <a:rPr lang="cs-CZ" dirty="0"/>
              <a:t> </a:t>
            </a:r>
            <a:r>
              <a:rPr lang="cs-CZ" dirty="0" err="1"/>
              <a:t>the</a:t>
            </a:r>
            <a:r>
              <a:rPr lang="cs-CZ" dirty="0"/>
              <a:t> </a:t>
            </a:r>
            <a:r>
              <a:rPr lang="cs-CZ" dirty="0" err="1"/>
              <a:t>government</a:t>
            </a:r>
            <a:r>
              <a:rPr lang="cs-CZ" dirty="0"/>
              <a:t> </a:t>
            </a:r>
            <a:r>
              <a:rPr lang="cs-CZ" dirty="0" err="1"/>
              <a:t>tries</a:t>
            </a:r>
            <a:r>
              <a:rPr lang="cs-CZ" dirty="0"/>
              <a:t> to </a:t>
            </a:r>
            <a:r>
              <a:rPr lang="cs-CZ" dirty="0" err="1"/>
              <a:t>manage</a:t>
            </a:r>
            <a:r>
              <a:rPr lang="cs-CZ" dirty="0"/>
              <a:t> a </a:t>
            </a:r>
            <a:r>
              <a:rPr lang="cs-CZ" dirty="0" err="1"/>
              <a:t>given</a:t>
            </a:r>
            <a:r>
              <a:rPr lang="cs-CZ" dirty="0"/>
              <a:t> </a:t>
            </a:r>
            <a:r>
              <a:rPr lang="cs-CZ" dirty="0" err="1"/>
              <a:t>branch</a:t>
            </a:r>
            <a:r>
              <a:rPr lang="cs-CZ" dirty="0"/>
              <a:t> </a:t>
            </a:r>
            <a:r>
              <a:rPr lang="cs-CZ" dirty="0" err="1"/>
              <a:t>of</a:t>
            </a:r>
            <a:r>
              <a:rPr lang="cs-CZ" dirty="0"/>
              <a:t> </a:t>
            </a:r>
            <a:r>
              <a:rPr lang="cs-CZ" dirty="0" err="1"/>
              <a:t>the</a:t>
            </a:r>
            <a:r>
              <a:rPr lang="cs-CZ" dirty="0"/>
              <a:t> </a:t>
            </a:r>
            <a:r>
              <a:rPr lang="cs-CZ" dirty="0" err="1"/>
              <a:t>economy</a:t>
            </a:r>
            <a:endParaRPr lang="en-GB" dirty="0"/>
          </a:p>
        </p:txBody>
      </p:sp>
      <p:pic>
        <p:nvPicPr>
          <p:cNvPr id="1026" name="Picture 2" descr="Approved stamp. wooden stamper and stamp with text approved on plakáty na  zeď • plakáty | myloview.cz">
            <a:extLst>
              <a:ext uri="{FF2B5EF4-FFF2-40B4-BE49-F238E27FC236}">
                <a16:creationId xmlns:a16="http://schemas.microsoft.com/office/drawing/2014/main" id="{A7DB4A05-4F49-404C-F0A7-2B64099C6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199" y="2364827"/>
            <a:ext cx="3525564" cy="35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943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a:buNone/>
            </a:pPr>
            <a:endParaRPr lang="cs-CZ" dirty="0"/>
          </a:p>
          <a:p>
            <a:pPr>
              <a:buNone/>
            </a:pPr>
            <a:r>
              <a:rPr lang="cs-CZ" dirty="0" err="1"/>
              <a:t>Expenditures</a:t>
            </a:r>
            <a:r>
              <a:rPr lang="cs-CZ" dirty="0"/>
              <a:t> </a:t>
            </a:r>
            <a:r>
              <a:rPr lang="en-GB" dirty="0"/>
              <a:t>&gt;</a:t>
            </a:r>
            <a:r>
              <a:rPr lang="cs-CZ" dirty="0"/>
              <a:t> </a:t>
            </a:r>
            <a:r>
              <a:rPr lang="cs-CZ" dirty="0" err="1"/>
              <a:t>Revenues</a:t>
            </a:r>
            <a:r>
              <a:rPr lang="cs-CZ" dirty="0"/>
              <a:t> =</a:t>
            </a:r>
            <a:r>
              <a:rPr lang="en-GB" dirty="0"/>
              <a:t>&gt;</a:t>
            </a:r>
            <a:r>
              <a:rPr lang="cs-CZ" dirty="0"/>
              <a:t> </a:t>
            </a:r>
            <a:r>
              <a:rPr lang="en-GB" dirty="0"/>
              <a:t>Budget </a:t>
            </a:r>
            <a:r>
              <a:rPr lang="cs-CZ" dirty="0"/>
              <a:t>Deficit</a:t>
            </a:r>
          </a:p>
          <a:p>
            <a:pPr>
              <a:buNone/>
            </a:pPr>
            <a:r>
              <a:rPr lang="cs-CZ" dirty="0" err="1"/>
              <a:t>Revenues</a:t>
            </a:r>
            <a:r>
              <a:rPr lang="cs-CZ" dirty="0"/>
              <a:t> </a:t>
            </a:r>
            <a:r>
              <a:rPr lang="en-GB" dirty="0"/>
              <a:t>&gt;</a:t>
            </a:r>
            <a:r>
              <a:rPr lang="cs-CZ" dirty="0"/>
              <a:t> </a:t>
            </a:r>
            <a:r>
              <a:rPr lang="cs-CZ" dirty="0" err="1"/>
              <a:t>Expenditures</a:t>
            </a:r>
            <a:r>
              <a:rPr lang="cs-CZ" dirty="0"/>
              <a:t> =</a:t>
            </a:r>
            <a:r>
              <a:rPr lang="en-GB" dirty="0"/>
              <a:t>&gt;</a:t>
            </a:r>
            <a:r>
              <a:rPr lang="cs-CZ" dirty="0"/>
              <a:t> </a:t>
            </a:r>
            <a:r>
              <a:rPr lang="en-GB" dirty="0"/>
              <a:t>Budget Surplus</a:t>
            </a:r>
            <a:endParaRPr lang="cs-CZ" dirty="0"/>
          </a:p>
          <a:p>
            <a:pPr>
              <a:buNone/>
            </a:pPr>
            <a:r>
              <a:rPr lang="cs-CZ" dirty="0" err="1"/>
              <a:t>Expenditures</a:t>
            </a:r>
            <a:r>
              <a:rPr lang="cs-CZ" dirty="0"/>
              <a:t>=</a:t>
            </a:r>
            <a:r>
              <a:rPr lang="en-GB" dirty="0"/>
              <a:t>R</a:t>
            </a:r>
            <a:r>
              <a:rPr lang="cs-CZ" dirty="0" err="1"/>
              <a:t>evenues</a:t>
            </a:r>
            <a:r>
              <a:rPr lang="cs-CZ" dirty="0"/>
              <a:t> =</a:t>
            </a:r>
            <a:r>
              <a:rPr lang="en-GB" dirty="0"/>
              <a:t>&gt;</a:t>
            </a:r>
            <a:r>
              <a:rPr lang="cs-CZ" dirty="0"/>
              <a:t> Deficit=0  (</a:t>
            </a:r>
            <a:r>
              <a:rPr lang="cs-CZ" dirty="0" err="1"/>
              <a:t>balanced</a:t>
            </a:r>
            <a:r>
              <a:rPr lang="cs-CZ" dirty="0"/>
              <a:t> budget)</a:t>
            </a:r>
          </a:p>
          <a:p>
            <a:pPr>
              <a:buNone/>
            </a:pP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2900754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Public </a:t>
            </a:r>
            <a:r>
              <a:rPr lang="cs-CZ" dirty="0" err="1"/>
              <a:t>debt</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total</a:t>
            </a:r>
            <a:r>
              <a:rPr lang="cs-CZ" dirty="0"/>
              <a:t> </a:t>
            </a:r>
            <a:r>
              <a:rPr lang="cs-CZ" dirty="0" err="1"/>
              <a:t>volume</a:t>
            </a:r>
            <a:r>
              <a:rPr lang="cs-CZ" dirty="0"/>
              <a:t> </a:t>
            </a:r>
            <a:r>
              <a:rPr lang="cs-CZ" dirty="0" err="1"/>
              <a:t>of</a:t>
            </a:r>
            <a:r>
              <a:rPr lang="cs-CZ" dirty="0"/>
              <a:t> </a:t>
            </a:r>
            <a:r>
              <a:rPr lang="cs-CZ" dirty="0" err="1"/>
              <a:t>money</a:t>
            </a:r>
            <a:r>
              <a:rPr lang="cs-CZ" dirty="0"/>
              <a:t> </a:t>
            </a:r>
            <a:r>
              <a:rPr lang="cs-CZ" dirty="0" err="1"/>
              <a:t>that</a:t>
            </a:r>
            <a:r>
              <a:rPr lang="cs-CZ" dirty="0"/>
              <a:t> </a:t>
            </a:r>
            <a:r>
              <a:rPr lang="cs-CZ" dirty="0" err="1"/>
              <a:t>the</a:t>
            </a:r>
            <a:r>
              <a:rPr lang="cs-CZ" dirty="0"/>
              <a:t> </a:t>
            </a:r>
            <a:r>
              <a:rPr lang="cs-CZ" dirty="0" err="1"/>
              <a:t>government</a:t>
            </a:r>
            <a:r>
              <a:rPr lang="cs-CZ" dirty="0"/>
              <a:t> </a:t>
            </a:r>
            <a:r>
              <a:rPr lang="cs-CZ" dirty="0" err="1"/>
              <a:t>owes</a:t>
            </a:r>
            <a:r>
              <a:rPr lang="cs-CZ" dirty="0"/>
              <a:t> to </a:t>
            </a:r>
            <a:r>
              <a:rPr lang="cs-CZ" dirty="0" err="1"/>
              <a:t>someone</a:t>
            </a:r>
            <a:r>
              <a:rPr lang="cs-CZ" dirty="0"/>
              <a:t>.</a:t>
            </a:r>
          </a:p>
          <a:p>
            <a:endParaRPr lang="cs-CZ" dirty="0"/>
          </a:p>
          <a:p>
            <a:r>
              <a:rPr lang="cs-CZ" dirty="0"/>
              <a:t>It </a:t>
            </a:r>
            <a:r>
              <a:rPr lang="cs-CZ" dirty="0" err="1"/>
              <a:t>can</a:t>
            </a:r>
            <a:r>
              <a:rPr lang="cs-CZ" dirty="0"/>
              <a:t> </a:t>
            </a:r>
            <a:r>
              <a:rPr lang="cs-CZ" dirty="0" err="1"/>
              <a:t>be</a:t>
            </a:r>
            <a:r>
              <a:rPr lang="cs-CZ" dirty="0"/>
              <a:t> </a:t>
            </a:r>
            <a:r>
              <a:rPr lang="cs-CZ" dirty="0" err="1"/>
              <a:t>expressed</a:t>
            </a:r>
            <a:r>
              <a:rPr lang="cs-CZ" dirty="0"/>
              <a:t> in </a:t>
            </a:r>
            <a:r>
              <a:rPr lang="cs-CZ" dirty="0" err="1"/>
              <a:t>absolute</a:t>
            </a:r>
            <a:r>
              <a:rPr lang="cs-CZ" dirty="0"/>
              <a:t> </a:t>
            </a:r>
            <a:r>
              <a:rPr lang="cs-CZ" dirty="0" err="1"/>
              <a:t>terms</a:t>
            </a:r>
            <a:r>
              <a:rPr lang="cs-CZ" dirty="0"/>
              <a:t>; </a:t>
            </a:r>
            <a:r>
              <a:rPr lang="cs-CZ"/>
              <a:t>per capita, </a:t>
            </a:r>
            <a:r>
              <a:rPr lang="cs-CZ" dirty="0"/>
              <a:t>as % </a:t>
            </a:r>
            <a:r>
              <a:rPr lang="cs-CZ" dirty="0" err="1"/>
              <a:t>of</a:t>
            </a:r>
            <a:r>
              <a:rPr lang="cs-CZ" dirty="0"/>
              <a:t> GDP</a:t>
            </a:r>
          </a:p>
          <a:p>
            <a:endParaRPr lang="cs-CZ" dirty="0"/>
          </a:p>
          <a:p>
            <a:r>
              <a:rPr lang="cs-CZ" dirty="0" err="1"/>
              <a:t>The</a:t>
            </a:r>
            <a:r>
              <a:rPr lang="cs-CZ" dirty="0"/>
              <a:t> </a:t>
            </a:r>
            <a:r>
              <a:rPr lang="cs-CZ" dirty="0" err="1"/>
              <a:t>government</a:t>
            </a:r>
            <a:r>
              <a:rPr lang="cs-CZ" dirty="0"/>
              <a:t> </a:t>
            </a:r>
            <a:r>
              <a:rPr lang="cs-CZ" dirty="0" err="1"/>
              <a:t>pays</a:t>
            </a:r>
            <a:r>
              <a:rPr lang="cs-CZ" dirty="0"/>
              <a:t> </a:t>
            </a:r>
            <a:r>
              <a:rPr lang="cs-CZ" dirty="0" err="1"/>
              <a:t>interest</a:t>
            </a:r>
            <a:r>
              <a:rPr lang="cs-CZ" dirty="0"/>
              <a:t> on </a:t>
            </a:r>
            <a:r>
              <a:rPr lang="cs-CZ" dirty="0" err="1"/>
              <a:t>the</a:t>
            </a:r>
            <a:r>
              <a:rPr lang="cs-CZ" dirty="0"/>
              <a:t> </a:t>
            </a:r>
            <a:r>
              <a:rPr lang="cs-CZ" dirty="0" err="1"/>
              <a:t>debt</a:t>
            </a:r>
            <a:endParaRPr lang="cs-CZ" dirty="0"/>
          </a:p>
          <a:p>
            <a:endParaRPr lang="cs-CZ" dirty="0"/>
          </a:p>
          <a:p>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5413571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3CE8F6-32A7-4F4F-B9D9-E6CCCBD78738}"/>
              </a:ext>
            </a:extLst>
          </p:cNvPr>
          <p:cNvSpPr>
            <a:spLocks noGrp="1"/>
          </p:cNvSpPr>
          <p:nvPr>
            <p:ph type="title"/>
          </p:nvPr>
        </p:nvSpPr>
        <p:spPr/>
        <p:txBody>
          <a:bodyPr/>
          <a:lstStyle/>
          <a:p>
            <a:r>
              <a:rPr lang="cs-CZ" dirty="0" err="1"/>
              <a:t>Debt</a:t>
            </a:r>
            <a:r>
              <a:rPr lang="cs-CZ" dirty="0"/>
              <a:t>-to-GDP ratio</a:t>
            </a:r>
          </a:p>
        </p:txBody>
      </p:sp>
      <p:sp>
        <p:nvSpPr>
          <p:cNvPr id="4" name="Zástupný symbol pro zápatí 3">
            <a:extLst>
              <a:ext uri="{FF2B5EF4-FFF2-40B4-BE49-F238E27FC236}">
                <a16:creationId xmlns:a16="http://schemas.microsoft.com/office/drawing/2014/main" id="{48428059-2540-4D21-AE8E-83038C82369D}"/>
              </a:ext>
            </a:extLst>
          </p:cNvPr>
          <p:cNvSpPr>
            <a:spLocks noGrp="1"/>
          </p:cNvSpPr>
          <p:nvPr>
            <p:ph type="ftr" sz="quarter" idx="11"/>
          </p:nvPr>
        </p:nvSpPr>
        <p:spPr/>
        <p:txBody>
          <a:bodyPr/>
          <a:lstStyle/>
          <a:p>
            <a:r>
              <a:rPr lang="cs-CZ"/>
              <a:t>PETR MACH - Macroeconomics</a:t>
            </a:r>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94D707A4-7C21-E83E-C31D-A79E709F2933}"/>
                  </a:ext>
                </a:extLst>
              </p:cNvPr>
              <p:cNvSpPr txBox="1"/>
              <p:nvPr/>
            </p:nvSpPr>
            <p:spPr>
              <a:xfrm>
                <a:off x="669898" y="1690688"/>
                <a:ext cx="6094674" cy="26305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i="1" smtClean="0">
                          <a:latin typeface="Cambria Math" panose="02040503050406030204" pitchFamily="18" charset="0"/>
                        </a:rPr>
                        <m:t>𝑑𝑒𝑏𝑡</m:t>
                      </m:r>
                      <m:r>
                        <a:rPr lang="cs-CZ" sz="2400">
                          <a:latin typeface="Cambria Math" panose="02040503050406030204" pitchFamily="18" charset="0"/>
                        </a:rPr>
                        <m:t>=</m:t>
                      </m:r>
                      <m:f>
                        <m:fPr>
                          <m:ctrlPr>
                            <a:rPr lang="cs-CZ" sz="2400" i="1">
                              <a:solidFill>
                                <a:srgbClr val="836967"/>
                              </a:solidFill>
                              <a:latin typeface="Cambria Math" panose="02040503050406030204" pitchFamily="18" charset="0"/>
                            </a:rPr>
                          </m:ctrlPr>
                        </m:fPr>
                        <m:num>
                          <m:r>
                            <a:rPr lang="cs-CZ" sz="2400" i="1">
                              <a:latin typeface="Cambria Math" panose="02040503050406030204" pitchFamily="18" charset="0"/>
                            </a:rPr>
                            <m:t>𝐷𝐸𝐵𝑇</m:t>
                          </m:r>
                        </m:num>
                        <m:den>
                          <m:r>
                            <a:rPr lang="en-GB" sz="2400" b="0" i="1" smtClean="0">
                              <a:latin typeface="Cambria Math" panose="02040503050406030204" pitchFamily="18" charset="0"/>
                            </a:rPr>
                            <m:t>𝑛𝑜𝑚𝑖𝑛𝑎𝑙</m:t>
                          </m:r>
                          <m:r>
                            <a:rPr lang="en-GB" sz="2400" b="0" i="1" smtClean="0">
                              <a:latin typeface="Cambria Math" panose="02040503050406030204" pitchFamily="18" charset="0"/>
                            </a:rPr>
                            <m:t> </m:t>
                          </m:r>
                          <m:r>
                            <a:rPr lang="en-GB" sz="2400" b="0" i="1" smtClean="0">
                              <a:latin typeface="Cambria Math" panose="02040503050406030204" pitchFamily="18" charset="0"/>
                            </a:rPr>
                            <m:t>𝐺𝐷𝑃</m:t>
                          </m:r>
                        </m:den>
                      </m:f>
                      <m:r>
                        <a:rPr lang="en-GB" sz="2400" b="0" i="1" smtClean="0">
                          <a:latin typeface="Cambria Math" panose="02040503050406030204" pitchFamily="18" charset="0"/>
                        </a:rPr>
                        <m:t>−</m:t>
                      </m:r>
                      <m:f>
                        <m:fPr>
                          <m:ctrlPr>
                            <a:rPr lang="cs-CZ" sz="2400" i="1">
                              <a:solidFill>
                                <a:srgbClr val="836967"/>
                              </a:solidFill>
                              <a:latin typeface="Cambria Math" panose="02040503050406030204" pitchFamily="18" charset="0"/>
                            </a:rPr>
                          </m:ctrlPr>
                        </m:fPr>
                        <m:num>
                          <m:r>
                            <a:rPr lang="cs-CZ" sz="2400" i="1">
                              <a:latin typeface="Cambria Math" panose="02040503050406030204" pitchFamily="18" charset="0"/>
                            </a:rPr>
                            <m:t>𝐷𝐸𝐵𝑇</m:t>
                          </m:r>
                        </m:num>
                        <m:den>
                          <m:r>
                            <a:rPr lang="cs-CZ" sz="2400" i="1">
                              <a:latin typeface="Cambria Math" panose="02040503050406030204" pitchFamily="18" charset="0"/>
                            </a:rPr>
                            <m:t>𝑃</m:t>
                          </m:r>
                          <m:r>
                            <a:rPr lang="cs-CZ" sz="2400">
                              <a:latin typeface="Cambria Math" panose="02040503050406030204" pitchFamily="18" charset="0"/>
                            </a:rPr>
                            <m:t>∙</m:t>
                          </m:r>
                          <m:r>
                            <a:rPr lang="cs-CZ" sz="2400" i="1">
                              <a:latin typeface="Cambria Math" panose="02040503050406030204" pitchFamily="18" charset="0"/>
                            </a:rPr>
                            <m:t>𝑌</m:t>
                          </m:r>
                        </m:den>
                      </m:f>
                    </m:oMath>
                  </m:oMathPara>
                </a14:m>
                <a:endParaRPr lang="cs-CZ" sz="2400" dirty="0"/>
              </a:p>
              <a:p>
                <a:pPr>
                  <a:buNone/>
                </a:pPr>
                <a:endParaRPr lang="en-US" sz="2400" dirty="0"/>
              </a:p>
              <a:p>
                <a:pPr>
                  <a:buNone/>
                </a:pPr>
                <a:r>
                  <a:rPr lang="en-US" sz="2400" dirty="0"/>
                  <a:t>Nom GDP</a:t>
                </a:r>
                <a:r>
                  <a:rPr lang="en-US" sz="2400" baseline="-25000" dirty="0"/>
                  <a:t>n+1</a:t>
                </a:r>
                <a:r>
                  <a:rPr lang="en-US" sz="2400" dirty="0"/>
                  <a:t>= Nom </a:t>
                </a:r>
                <a:r>
                  <a:rPr lang="en-US" sz="2400" dirty="0" err="1"/>
                  <a:t>GDP</a:t>
                </a:r>
                <a:r>
                  <a:rPr lang="en-US" sz="2400" baseline="-25000" dirty="0" err="1"/>
                  <a:t>n</a:t>
                </a:r>
                <a:r>
                  <a:rPr lang="cs-CZ" sz="2400" dirty="0"/>
                  <a:t>(1+P%</a:t>
                </a:r>
                <a:r>
                  <a:rPr lang="cs-CZ" sz="2400" baseline="-25000" dirty="0"/>
                  <a:t>n+1</a:t>
                </a:r>
                <a:r>
                  <a:rPr lang="cs-CZ" sz="2400" dirty="0"/>
                  <a:t>)∙(1+Y%</a:t>
                </a:r>
                <a:r>
                  <a:rPr lang="cs-CZ" sz="2400" baseline="-25000" dirty="0"/>
                  <a:t>n+1</a:t>
                </a:r>
                <a:r>
                  <a:rPr lang="cs-CZ" sz="2400" dirty="0"/>
                  <a:t>)</a:t>
                </a:r>
              </a:p>
              <a:p>
                <a:pPr>
                  <a:buNone/>
                </a:pPr>
                <a:endParaRPr lang="cs-CZ" sz="2400" dirty="0"/>
              </a:p>
              <a:p>
                <a:pPr>
                  <a:buNone/>
                </a:pPr>
                <a:r>
                  <a:rPr lang="cs-CZ" sz="2400" dirty="0" err="1"/>
                  <a:t>If</a:t>
                </a:r>
                <a:r>
                  <a:rPr lang="cs-CZ" sz="2400" dirty="0"/>
                  <a:t> </a:t>
                </a:r>
                <a:r>
                  <a:rPr lang="cs-CZ" sz="2400" dirty="0" err="1"/>
                  <a:t>the</a:t>
                </a:r>
                <a:r>
                  <a:rPr lang="cs-CZ" sz="2400" dirty="0"/>
                  <a:t> DEBT </a:t>
                </a:r>
                <a:r>
                  <a:rPr lang="cs-CZ" sz="2400" dirty="0" err="1"/>
                  <a:t>does</a:t>
                </a:r>
                <a:r>
                  <a:rPr lang="cs-CZ" sz="2400" dirty="0"/>
                  <a:t> not </a:t>
                </a:r>
                <a:r>
                  <a:rPr lang="cs-CZ" sz="2400" dirty="0" err="1"/>
                  <a:t>change</a:t>
                </a:r>
                <a:r>
                  <a:rPr lang="cs-CZ" sz="2400" dirty="0"/>
                  <a:t> and </a:t>
                </a:r>
                <a:r>
                  <a:rPr lang="cs-CZ" sz="2400" dirty="0" err="1"/>
                  <a:t>the</a:t>
                </a:r>
                <a:r>
                  <a:rPr lang="cs-CZ" sz="2400" dirty="0"/>
                  <a:t> </a:t>
                </a:r>
                <a:r>
                  <a:rPr lang="cs-CZ" sz="2400" dirty="0" err="1"/>
                  <a:t>nominal</a:t>
                </a:r>
                <a:r>
                  <a:rPr lang="cs-CZ" sz="2400" dirty="0"/>
                  <a:t> GDP </a:t>
                </a:r>
                <a:r>
                  <a:rPr lang="cs-CZ" sz="2400" dirty="0" err="1"/>
                  <a:t>grows</a:t>
                </a:r>
                <a:r>
                  <a:rPr lang="cs-CZ" sz="2400" dirty="0"/>
                  <a:t>, </a:t>
                </a:r>
                <a:r>
                  <a:rPr lang="cs-CZ" sz="2400" dirty="0" err="1"/>
                  <a:t>the</a:t>
                </a:r>
                <a:r>
                  <a:rPr lang="cs-CZ" sz="2400" dirty="0"/>
                  <a:t> DEBT/GDP ratio </a:t>
                </a:r>
                <a:r>
                  <a:rPr lang="cs-CZ" sz="2400" dirty="0" err="1"/>
                  <a:t>decreases</a:t>
                </a:r>
                <a:endParaRPr lang="cs-CZ" sz="2400" dirty="0"/>
              </a:p>
            </p:txBody>
          </p:sp>
        </mc:Choice>
        <mc:Fallback xmlns="">
          <p:sp>
            <p:nvSpPr>
              <p:cNvPr id="5" name="TextovéPole 4">
                <a:extLst>
                  <a:ext uri="{FF2B5EF4-FFF2-40B4-BE49-F238E27FC236}">
                    <a16:creationId xmlns:a16="http://schemas.microsoft.com/office/drawing/2014/main" id="{94D707A4-7C21-E83E-C31D-A79E709F2933}"/>
                  </a:ext>
                </a:extLst>
              </p:cNvPr>
              <p:cNvSpPr txBox="1">
                <a:spLocks noRot="1" noChangeAspect="1" noMove="1" noResize="1" noEditPoints="1" noAdjustHandles="1" noChangeArrowheads="1" noChangeShapeType="1" noTextEdit="1"/>
              </p:cNvSpPr>
              <p:nvPr/>
            </p:nvSpPr>
            <p:spPr>
              <a:xfrm>
                <a:off x="669898" y="1690688"/>
                <a:ext cx="6094674" cy="2630592"/>
              </a:xfrm>
              <a:prstGeom prst="rect">
                <a:avLst/>
              </a:prstGeom>
              <a:blipFill>
                <a:blip r:embed="rId2"/>
                <a:stretch>
                  <a:fillRect l="-1600" b="-4167"/>
                </a:stretch>
              </a:blipFill>
            </p:spPr>
            <p:txBody>
              <a:bodyPr/>
              <a:lstStyle/>
              <a:p>
                <a:r>
                  <a:rPr lang="en-GB">
                    <a:noFill/>
                  </a:rPr>
                  <a:t> </a:t>
                </a:r>
              </a:p>
            </p:txBody>
          </p:sp>
        </mc:Fallback>
      </mc:AlternateContent>
    </p:spTree>
    <p:extLst>
      <p:ext uri="{BB962C8B-B14F-4D97-AF65-F5344CB8AC3E}">
        <p14:creationId xmlns:p14="http://schemas.microsoft.com/office/powerpoint/2010/main" val="32799593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2BDF3D-A90D-41B9-B91E-876BB6BC568E}"/>
              </a:ext>
            </a:extLst>
          </p:cNvPr>
          <p:cNvSpPr>
            <a:spLocks noGrp="1"/>
          </p:cNvSpPr>
          <p:nvPr>
            <p:ph type="title"/>
          </p:nvPr>
        </p:nvSpPr>
        <p:spPr/>
        <p:txBody>
          <a:bodyPr/>
          <a:lstStyle/>
          <a:p>
            <a:r>
              <a:rPr lang="cs-CZ" dirty="0" err="1"/>
              <a:t>Debt</a:t>
            </a:r>
            <a:r>
              <a:rPr lang="cs-CZ" dirty="0"/>
              <a:t> and deficit</a:t>
            </a:r>
          </a:p>
        </p:txBody>
      </p:sp>
      <p:sp>
        <p:nvSpPr>
          <p:cNvPr id="4" name="Zástupný symbol pro zápatí 3">
            <a:extLst>
              <a:ext uri="{FF2B5EF4-FFF2-40B4-BE49-F238E27FC236}">
                <a16:creationId xmlns:a16="http://schemas.microsoft.com/office/drawing/2014/main" id="{1C6E9DDA-5025-45E9-BBC0-5406E8B0162C}"/>
              </a:ext>
            </a:extLst>
          </p:cNvPr>
          <p:cNvSpPr>
            <a:spLocks noGrp="1"/>
          </p:cNvSpPr>
          <p:nvPr>
            <p:ph type="ftr" sz="quarter" idx="11"/>
          </p:nvPr>
        </p:nvSpPr>
        <p:spPr/>
        <p:txBody>
          <a:bodyPr/>
          <a:lstStyle/>
          <a:p>
            <a:r>
              <a:rPr lang="cs-CZ"/>
              <a:t>PETR MACH - Macroeconomics</a:t>
            </a:r>
          </a:p>
        </p:txBody>
      </p:sp>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F862A180-441B-40EF-BA17-ED8E34246E44}"/>
                  </a:ext>
                </a:extLst>
              </p:cNvPr>
              <p:cNvSpPr txBox="1"/>
              <p:nvPr/>
            </p:nvSpPr>
            <p:spPr>
              <a:xfrm>
                <a:off x="2783632" y="3068961"/>
                <a:ext cx="5598368" cy="1014637"/>
              </a:xfrm>
              <a:prstGeom prst="rect">
                <a:avLst/>
              </a:prstGeom>
              <a:noFill/>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400" i="1">
                              <a:latin typeface="Cambria Math" panose="02040503050406030204" pitchFamily="18" charset="0"/>
                              <a:ea typeface="Calibri" panose="020F0502020204030204" pitchFamily="34" charset="0"/>
                              <a:cs typeface="Arial" panose="020B0604020202020204" pitchFamily="34"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𝐷𝐸𝐵𝑇</m:t>
                          </m:r>
                        </m:e>
                        <m:sub>
                          <m:r>
                            <a:rPr lang="en-GB" sz="2400" i="1">
                              <a:latin typeface="Cambria Math" panose="02040503050406030204" pitchFamily="18" charset="0"/>
                              <a:ea typeface="Calibri" panose="020F0502020204030204" pitchFamily="34" charset="0"/>
                              <a:cs typeface="Arial" panose="020B0604020202020204" pitchFamily="34" charset="0"/>
                            </a:rPr>
                            <m:t>𝑛</m:t>
                          </m:r>
                        </m:sub>
                      </m:sSub>
                      <m:r>
                        <a:rPr lang="en-GB" sz="2400" i="1">
                          <a:latin typeface="Cambria Math" panose="02040503050406030204" pitchFamily="18" charset="0"/>
                          <a:ea typeface="Calibri" panose="020F0502020204030204" pitchFamily="34" charset="0"/>
                          <a:cs typeface="Arial" panose="020B0604020202020204" pitchFamily="34" charset="0"/>
                        </a:rPr>
                        <m:t>=</m:t>
                      </m:r>
                      <m:sSub>
                        <m:sSubPr>
                          <m:ctrlPr>
                            <a:rPr lang="cs-CZ" sz="2400" i="1">
                              <a:latin typeface="Cambria Math" panose="02040503050406030204" pitchFamily="18" charset="0"/>
                              <a:ea typeface="Calibri" panose="020F0502020204030204" pitchFamily="34" charset="0"/>
                              <a:cs typeface="Arial" panose="020B0604020202020204" pitchFamily="34"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m:t>
                          </m:r>
                        </m:e>
                        <m:sub>
                          <m:r>
                            <a:rPr lang="en-GB" sz="2400" i="1">
                              <a:latin typeface="Cambria Math" panose="02040503050406030204" pitchFamily="18" charset="0"/>
                              <a:ea typeface="Calibri" panose="020F0502020204030204" pitchFamily="34" charset="0"/>
                              <a:cs typeface="Arial" panose="020B0604020202020204" pitchFamily="34" charset="0"/>
                            </a:rPr>
                            <m:t>𝑛</m:t>
                          </m:r>
                        </m:sub>
                      </m:sSub>
                      <m:r>
                        <a:rPr lang="en-GB" sz="2400" i="1">
                          <a:latin typeface="Cambria Math" panose="02040503050406030204" pitchFamily="18" charset="0"/>
                          <a:ea typeface="Calibri" panose="020F0502020204030204" pitchFamily="34" charset="0"/>
                          <a:cs typeface="Arial" panose="020B0604020202020204" pitchFamily="34" charset="0"/>
                        </a:rPr>
                        <m:t>+</m:t>
                      </m:r>
                      <m:sSub>
                        <m:sSubPr>
                          <m:ctrlPr>
                            <a:rPr lang="cs-CZ" sz="2400" i="1">
                              <a:latin typeface="Cambria Math" panose="02040503050406030204" pitchFamily="18" charset="0"/>
                              <a:ea typeface="Calibri" panose="020F0502020204030204" pitchFamily="34" charset="0"/>
                              <a:cs typeface="Arial" panose="020B0604020202020204" pitchFamily="34"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m:t>
                          </m:r>
                        </m:e>
                        <m:sub>
                          <m:r>
                            <a:rPr lang="en-GB" sz="2400" i="1">
                              <a:latin typeface="Cambria Math" panose="02040503050406030204" pitchFamily="18" charset="0"/>
                              <a:ea typeface="Calibri" panose="020F0502020204030204" pitchFamily="34" charset="0"/>
                              <a:cs typeface="Arial" panose="020B0604020202020204" pitchFamily="34" charset="0"/>
                            </a:rPr>
                            <m:t>𝑛</m:t>
                          </m:r>
                          <m:r>
                            <a:rPr lang="en-GB" sz="2400" i="1">
                              <a:latin typeface="Cambria Math" panose="02040503050406030204" pitchFamily="18" charset="0"/>
                              <a:ea typeface="Calibri" panose="020F0502020204030204" pitchFamily="34" charset="0"/>
                              <a:cs typeface="Arial" panose="020B0604020202020204" pitchFamily="34" charset="0"/>
                            </a:rPr>
                            <m:t>−1</m:t>
                          </m:r>
                        </m:sub>
                      </m:sSub>
                      <m:r>
                        <a:rPr lang="en-GB" sz="2400" i="1">
                          <a:latin typeface="Cambria Math" panose="02040503050406030204" pitchFamily="18" charset="0"/>
                          <a:ea typeface="Calibri" panose="020F0502020204030204" pitchFamily="34" charset="0"/>
                          <a:cs typeface="Arial" panose="020B0604020202020204" pitchFamily="34" charset="0"/>
                        </a:rPr>
                        <m:t>+</m:t>
                      </m:r>
                      <m:sSub>
                        <m:sSubPr>
                          <m:ctrlPr>
                            <a:rPr lang="cs-CZ" sz="2400" i="1">
                              <a:latin typeface="Cambria Math" panose="02040503050406030204" pitchFamily="18" charset="0"/>
                              <a:ea typeface="Calibri" panose="020F0502020204030204" pitchFamily="34" charset="0"/>
                              <a:cs typeface="Arial" panose="020B0604020202020204" pitchFamily="34"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m:t>
                          </m:r>
                        </m:e>
                        <m:sub>
                          <m:r>
                            <a:rPr lang="en-GB" sz="2400" i="1">
                              <a:latin typeface="Cambria Math" panose="02040503050406030204" pitchFamily="18" charset="0"/>
                              <a:ea typeface="Calibri" panose="020F0502020204030204" pitchFamily="34" charset="0"/>
                              <a:cs typeface="Arial" panose="020B0604020202020204" pitchFamily="34" charset="0"/>
                            </a:rPr>
                            <m:t>𝑛</m:t>
                          </m:r>
                          <m:r>
                            <a:rPr lang="en-GB" sz="2400" i="1">
                              <a:latin typeface="Cambria Math" panose="02040503050406030204" pitchFamily="18" charset="0"/>
                              <a:ea typeface="Calibri" panose="020F0502020204030204" pitchFamily="34" charset="0"/>
                              <a:cs typeface="Arial" panose="020B0604020202020204" pitchFamily="34" charset="0"/>
                            </a:rPr>
                            <m:t>−2</m:t>
                          </m:r>
                        </m:sub>
                      </m:sSub>
                      <m:r>
                        <a:rPr lang="en-GB" sz="2400" i="1">
                          <a:latin typeface="Cambria Math" panose="02040503050406030204" pitchFamily="18" charset="0"/>
                          <a:ea typeface="Calibri" panose="020F0502020204030204" pitchFamily="34" charset="0"/>
                          <a:cs typeface="Arial" panose="020B0604020202020204" pitchFamily="34" charset="0"/>
                        </a:rPr>
                        <m:t>+</m:t>
                      </m:r>
                      <m:sSub>
                        <m:sSubPr>
                          <m:ctrlPr>
                            <a:rPr lang="cs-CZ" sz="2400" i="1">
                              <a:latin typeface="Cambria Math" panose="02040503050406030204" pitchFamily="18" charset="0"/>
                              <a:ea typeface="Calibri" panose="020F0502020204030204" pitchFamily="34" charset="0"/>
                              <a:cs typeface="Arial" panose="020B0604020202020204" pitchFamily="34"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m:t>
                          </m:r>
                        </m:e>
                        <m:sub>
                          <m:r>
                            <a:rPr lang="en-GB" sz="2400" i="1">
                              <a:latin typeface="Cambria Math" panose="02040503050406030204" pitchFamily="18" charset="0"/>
                              <a:ea typeface="Calibri" panose="020F0502020204030204" pitchFamily="34" charset="0"/>
                              <a:cs typeface="Arial" panose="020B0604020202020204" pitchFamily="34" charset="0"/>
                            </a:rPr>
                            <m:t>𝑛</m:t>
                          </m:r>
                          <m:r>
                            <a:rPr lang="en-GB" sz="2400" i="1">
                              <a:latin typeface="Cambria Math" panose="02040503050406030204" pitchFamily="18" charset="0"/>
                              <a:ea typeface="Calibri" panose="020F0502020204030204" pitchFamily="34" charset="0"/>
                              <a:cs typeface="Arial" panose="020B0604020202020204" pitchFamily="34" charset="0"/>
                            </a:rPr>
                            <m:t>−3</m:t>
                          </m:r>
                        </m:sub>
                      </m:sSub>
                      <m:r>
                        <a:rPr lang="en-GB" sz="24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cs-CZ" sz="2400" dirty="0">
                  <a:latin typeface="Calibri" panose="020F0502020204030204" pitchFamily="34" charset="0"/>
                  <a:ea typeface="Calibri" panose="020F050202020403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cs-CZ" sz="2400" i="1">
                              <a:latin typeface="Cambria Math" panose="02040503050406030204" pitchFamily="18"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𝐷𝐸𝐵𝑇</m:t>
                          </m:r>
                        </m:e>
                        <m:sub>
                          <m:r>
                            <a:rPr lang="en-GB" sz="2400" i="1">
                              <a:latin typeface="Cambria Math" panose="02040503050406030204" pitchFamily="18" charset="0"/>
                              <a:ea typeface="Calibri" panose="020F0502020204030204" pitchFamily="34" charset="0"/>
                              <a:cs typeface="Arial" panose="020B0604020202020204" pitchFamily="34" charset="0"/>
                            </a:rPr>
                            <m:t>𝑛</m:t>
                          </m:r>
                        </m:sub>
                      </m:sSub>
                      <m:r>
                        <a:rPr lang="en-GB" sz="2400" i="1">
                          <a:latin typeface="Cambria Math" panose="02040503050406030204" pitchFamily="18" charset="0"/>
                          <a:ea typeface="Calibri" panose="020F0502020204030204" pitchFamily="34" charset="0"/>
                          <a:cs typeface="Arial" panose="020B0604020202020204" pitchFamily="34" charset="0"/>
                        </a:rPr>
                        <m:t>=</m:t>
                      </m:r>
                      <m:sSub>
                        <m:sSubPr>
                          <m:ctrlPr>
                            <a:rPr lang="cs-CZ" sz="2400" i="1">
                              <a:latin typeface="Cambria Math" panose="02040503050406030204" pitchFamily="18"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m:t>
                          </m:r>
                        </m:e>
                        <m:sub>
                          <m:r>
                            <a:rPr lang="en-GB" sz="2400" i="1">
                              <a:latin typeface="Cambria Math" panose="02040503050406030204" pitchFamily="18" charset="0"/>
                              <a:ea typeface="Calibri" panose="020F0502020204030204" pitchFamily="34" charset="0"/>
                              <a:cs typeface="Arial" panose="020B0604020202020204" pitchFamily="34" charset="0"/>
                            </a:rPr>
                            <m:t>𝑛</m:t>
                          </m:r>
                        </m:sub>
                      </m:sSub>
                      <m:r>
                        <a:rPr lang="en-GB" sz="2400" i="1">
                          <a:latin typeface="Cambria Math" panose="02040503050406030204" pitchFamily="18" charset="0"/>
                          <a:ea typeface="Calibri" panose="020F0502020204030204" pitchFamily="34" charset="0"/>
                          <a:cs typeface="Arial" panose="020B0604020202020204" pitchFamily="34" charset="0"/>
                        </a:rPr>
                        <m:t>+</m:t>
                      </m:r>
                      <m:sSub>
                        <m:sSubPr>
                          <m:ctrlPr>
                            <a:rPr lang="cs-CZ" sz="2400" i="1">
                              <a:latin typeface="Cambria Math" panose="02040503050406030204" pitchFamily="18" charset="0"/>
                            </a:rPr>
                          </m:ctrlPr>
                        </m:sSubPr>
                        <m:e>
                          <m:r>
                            <a:rPr lang="en-GB" sz="2400" i="1">
                              <a:latin typeface="Cambria Math" panose="02040503050406030204" pitchFamily="18" charset="0"/>
                              <a:ea typeface="Calibri" panose="020F0502020204030204" pitchFamily="34" charset="0"/>
                              <a:cs typeface="Arial" panose="020B0604020202020204" pitchFamily="34" charset="0"/>
                            </a:rPr>
                            <m:t>𝐷𝐸𝐵𝑇</m:t>
                          </m:r>
                        </m:e>
                        <m:sub>
                          <m:r>
                            <a:rPr lang="en-GB" sz="2400" i="1">
                              <a:latin typeface="Cambria Math" panose="02040503050406030204" pitchFamily="18" charset="0"/>
                              <a:ea typeface="Calibri" panose="020F0502020204030204" pitchFamily="34" charset="0"/>
                              <a:cs typeface="Arial" panose="020B0604020202020204" pitchFamily="34" charset="0"/>
                            </a:rPr>
                            <m:t>𝑛</m:t>
                          </m:r>
                          <m:r>
                            <a:rPr lang="en-GB" sz="2400" i="1">
                              <a:latin typeface="Cambria Math" panose="02040503050406030204" pitchFamily="18" charset="0"/>
                              <a:ea typeface="Calibri" panose="020F0502020204030204" pitchFamily="34" charset="0"/>
                              <a:cs typeface="Arial" panose="020B0604020202020204" pitchFamily="34" charset="0"/>
                            </a:rPr>
                            <m:t>−1</m:t>
                          </m:r>
                        </m:sub>
                      </m:sSub>
                    </m:oMath>
                  </m:oMathPara>
                </a14:m>
                <a:endParaRPr lang="cs-CZ" sz="2400" dirty="0"/>
              </a:p>
            </p:txBody>
          </p:sp>
        </mc:Choice>
        <mc:Fallback xmlns="">
          <p:sp>
            <p:nvSpPr>
              <p:cNvPr id="6" name="TextovéPole 5">
                <a:extLst>
                  <a:ext uri="{FF2B5EF4-FFF2-40B4-BE49-F238E27FC236}">
                    <a16:creationId xmlns:a16="http://schemas.microsoft.com/office/drawing/2014/main" id="{F862A180-441B-40EF-BA17-ED8E34246E44}"/>
                  </a:ext>
                </a:extLst>
              </p:cNvPr>
              <p:cNvSpPr txBox="1">
                <a:spLocks noRot="1" noChangeAspect="1" noMove="1" noResize="1" noEditPoints="1" noAdjustHandles="1" noChangeArrowheads="1" noChangeShapeType="1" noTextEdit="1"/>
              </p:cNvSpPr>
              <p:nvPr/>
            </p:nvSpPr>
            <p:spPr>
              <a:xfrm>
                <a:off x="2783632" y="3068961"/>
                <a:ext cx="5598368" cy="1014637"/>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07358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6C04D4-BE9C-44EF-A0DC-D955B07A3533}"/>
              </a:ext>
            </a:extLst>
          </p:cNvPr>
          <p:cNvSpPr>
            <a:spLocks noGrp="1"/>
          </p:cNvSpPr>
          <p:nvPr>
            <p:ph type="title"/>
          </p:nvPr>
        </p:nvSpPr>
        <p:spPr/>
        <p:txBody>
          <a:bodyPr/>
          <a:lstStyle/>
          <a:p>
            <a:r>
              <a:rPr lang="cs-CZ" dirty="0"/>
              <a:t>Deficit and </a:t>
            </a:r>
            <a:r>
              <a:rPr lang="cs-CZ" dirty="0" err="1"/>
              <a:t>debt</a:t>
            </a:r>
            <a:r>
              <a:rPr lang="cs-CZ" dirty="0"/>
              <a:t> (20</a:t>
            </a:r>
            <a:r>
              <a:rPr lang="en-GB" dirty="0"/>
              <a:t>22</a:t>
            </a:r>
            <a:r>
              <a:rPr lang="cs-CZ" dirty="0"/>
              <a:t>)</a:t>
            </a:r>
          </a:p>
        </p:txBody>
      </p:sp>
      <p:sp>
        <p:nvSpPr>
          <p:cNvPr id="4" name="Zástupný symbol pro zápatí 3">
            <a:extLst>
              <a:ext uri="{FF2B5EF4-FFF2-40B4-BE49-F238E27FC236}">
                <a16:creationId xmlns:a16="http://schemas.microsoft.com/office/drawing/2014/main" id="{58DFE74D-3276-497A-9CBC-9CC14698B2D8}"/>
              </a:ext>
            </a:extLst>
          </p:cNvPr>
          <p:cNvSpPr>
            <a:spLocks noGrp="1"/>
          </p:cNvSpPr>
          <p:nvPr>
            <p:ph type="ftr" sz="quarter" idx="11"/>
          </p:nvPr>
        </p:nvSpPr>
        <p:spPr/>
        <p:txBody>
          <a:bodyPr/>
          <a:lstStyle/>
          <a:p>
            <a:r>
              <a:rPr lang="cs-CZ"/>
              <a:t>PETR MACH - Macroeconomics</a:t>
            </a:r>
          </a:p>
        </p:txBody>
      </p:sp>
      <p:graphicFrame>
        <p:nvGraphicFramePr>
          <p:cNvPr id="3" name="Tabulka 2">
            <a:extLst>
              <a:ext uri="{FF2B5EF4-FFF2-40B4-BE49-F238E27FC236}">
                <a16:creationId xmlns:a16="http://schemas.microsoft.com/office/drawing/2014/main" id="{B6F87496-4391-5FA4-0046-843655EE7144}"/>
              </a:ext>
            </a:extLst>
          </p:cNvPr>
          <p:cNvGraphicFramePr>
            <a:graphicFrameLocks noGrp="1"/>
          </p:cNvGraphicFramePr>
          <p:nvPr>
            <p:extLst>
              <p:ext uri="{D42A27DB-BD31-4B8C-83A1-F6EECF244321}">
                <p14:modId xmlns:p14="http://schemas.microsoft.com/office/powerpoint/2010/main" val="2773986990"/>
              </p:ext>
            </p:extLst>
          </p:nvPr>
        </p:nvGraphicFramePr>
        <p:xfrm>
          <a:off x="2980772" y="2092833"/>
          <a:ext cx="5837225" cy="2672334"/>
        </p:xfrm>
        <a:graphic>
          <a:graphicData uri="http://schemas.openxmlformats.org/drawingml/2006/table">
            <a:tbl>
              <a:tblPr firstRow="1" firstCol="1" bandRow="1">
                <a:tableStyleId>{5C22544A-7EE6-4342-B048-85BDC9FD1C3A}</a:tableStyleId>
              </a:tblPr>
              <a:tblGrid>
                <a:gridCol w="2022582">
                  <a:extLst>
                    <a:ext uri="{9D8B030D-6E8A-4147-A177-3AD203B41FA5}">
                      <a16:colId xmlns:a16="http://schemas.microsoft.com/office/drawing/2014/main" val="3677415792"/>
                    </a:ext>
                  </a:extLst>
                </a:gridCol>
                <a:gridCol w="2466543">
                  <a:extLst>
                    <a:ext uri="{9D8B030D-6E8A-4147-A177-3AD203B41FA5}">
                      <a16:colId xmlns:a16="http://schemas.microsoft.com/office/drawing/2014/main" val="1894653438"/>
                    </a:ext>
                  </a:extLst>
                </a:gridCol>
                <a:gridCol w="1348100">
                  <a:extLst>
                    <a:ext uri="{9D8B030D-6E8A-4147-A177-3AD203B41FA5}">
                      <a16:colId xmlns:a16="http://schemas.microsoft.com/office/drawing/2014/main" val="2562710520"/>
                    </a:ext>
                  </a:extLst>
                </a:gridCol>
              </a:tblGrid>
              <a:tr h="189358">
                <a:tc>
                  <a:txBody>
                    <a:bodyPr/>
                    <a:lstStyle/>
                    <a:p>
                      <a:pPr>
                        <a:lnSpc>
                          <a:spcPct val="115000"/>
                        </a:lnSpc>
                        <a:spcAft>
                          <a:spcPts val="1000"/>
                        </a:spcAft>
                      </a:pPr>
                      <a:r>
                        <a:rPr lang="cs-CZ"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dirty="0">
                          <a:effectLst/>
                        </a:rPr>
                        <a:t>Deficit/</a:t>
                      </a:r>
                      <a:r>
                        <a:rPr lang="cs-CZ" sz="1800" dirty="0" err="1">
                          <a:effectLst/>
                        </a:rPr>
                        <a:t>surplus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dirty="0">
                          <a:effectLst/>
                        </a:rPr>
                        <a:t>Public </a:t>
                      </a:r>
                      <a:r>
                        <a:rPr lang="cs-CZ" sz="1800" dirty="0" err="1">
                          <a:effectLst/>
                        </a:rPr>
                        <a:t>debt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1565604596"/>
                  </a:ext>
                </a:extLst>
              </a:tr>
              <a:tr h="190500">
                <a:tc>
                  <a:txBody>
                    <a:bodyPr/>
                    <a:lstStyle/>
                    <a:p>
                      <a:pPr>
                        <a:lnSpc>
                          <a:spcPct val="115000"/>
                        </a:lnSpc>
                        <a:spcAft>
                          <a:spcPts val="1000"/>
                        </a:spcAft>
                      </a:pPr>
                      <a:r>
                        <a:rPr lang="cs-CZ" sz="1800">
                          <a:effectLst/>
                        </a:rPr>
                        <a:t>Argentina</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-3,9 %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84,5 %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703108769"/>
                  </a:ext>
                </a:extLst>
              </a:tr>
              <a:tr h="190500">
                <a:tc>
                  <a:txBody>
                    <a:bodyPr/>
                    <a:lstStyle/>
                    <a:p>
                      <a:pPr>
                        <a:lnSpc>
                          <a:spcPct val="115000"/>
                        </a:lnSpc>
                        <a:spcAft>
                          <a:spcPts val="1000"/>
                        </a:spcAft>
                      </a:pPr>
                      <a:r>
                        <a:rPr lang="cs-CZ" sz="1800" dirty="0">
                          <a:effectLst/>
                        </a:rPr>
                        <a:t>Czech </a:t>
                      </a:r>
                      <a:r>
                        <a:rPr lang="cs-CZ" sz="1800" dirty="0" err="1">
                          <a:effectLst/>
                        </a:rPr>
                        <a:t>Rep</a:t>
                      </a:r>
                      <a:r>
                        <a:rPr lang="cs-CZ" sz="1800" dirty="0">
                          <a:effectLst/>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-3,6 %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42,3 %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098706938"/>
                  </a:ext>
                </a:extLst>
              </a:tr>
              <a:tr h="190500">
                <a:tc>
                  <a:txBody>
                    <a:bodyPr/>
                    <a:lstStyle/>
                    <a:p>
                      <a:pPr>
                        <a:lnSpc>
                          <a:spcPct val="115000"/>
                        </a:lnSpc>
                        <a:spcAft>
                          <a:spcPts val="1000"/>
                        </a:spcAft>
                      </a:pPr>
                      <a:r>
                        <a:rPr lang="cs-CZ" sz="1800" dirty="0">
                          <a:effectLst/>
                        </a:rPr>
                        <a:t>Germany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-2,6 %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66,5 %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1721660136"/>
                  </a:ext>
                </a:extLst>
              </a:tr>
              <a:tr h="190500">
                <a:tc>
                  <a:txBody>
                    <a:bodyPr/>
                    <a:lstStyle/>
                    <a:p>
                      <a:pPr>
                        <a:lnSpc>
                          <a:spcPct val="115000"/>
                        </a:lnSpc>
                        <a:spcAft>
                          <a:spcPts val="1000"/>
                        </a:spcAft>
                      </a:pPr>
                      <a:r>
                        <a:rPr lang="cs-CZ" sz="1800" dirty="0" err="1">
                          <a:effectLst/>
                        </a:rPr>
                        <a:t>China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-7,5 %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77,1 %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538702610"/>
                  </a:ext>
                </a:extLst>
              </a:tr>
              <a:tr h="190500">
                <a:tc>
                  <a:txBody>
                    <a:bodyPr/>
                    <a:lstStyle/>
                    <a:p>
                      <a:pPr>
                        <a:lnSpc>
                          <a:spcPct val="115000"/>
                        </a:lnSpc>
                        <a:spcAft>
                          <a:spcPts val="1000"/>
                        </a:spcAft>
                      </a:pPr>
                      <a:r>
                        <a:rPr lang="cs-CZ" sz="1800" dirty="0" err="1">
                          <a:effectLst/>
                        </a:rPr>
                        <a:t>Russia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-2,2 %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19,6 %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1920172874"/>
                  </a:ext>
                </a:extLst>
              </a:tr>
              <a:tr h="190500">
                <a:tc>
                  <a:txBody>
                    <a:bodyPr/>
                    <a:lstStyle/>
                    <a:p>
                      <a:pPr>
                        <a:lnSpc>
                          <a:spcPct val="115000"/>
                        </a:lnSpc>
                        <a:spcAft>
                          <a:spcPts val="1000"/>
                        </a:spcAft>
                      </a:pPr>
                      <a:r>
                        <a:rPr lang="cs-CZ" sz="1800" dirty="0" err="1">
                          <a:effectLst/>
                        </a:rPr>
                        <a:t>Turkye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-1,6 %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31,2 %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051853993"/>
                  </a:ext>
                </a:extLst>
              </a:tr>
              <a:tr h="190500">
                <a:tc>
                  <a:txBody>
                    <a:bodyPr/>
                    <a:lstStyle/>
                    <a:p>
                      <a:pPr>
                        <a:lnSpc>
                          <a:spcPct val="115000"/>
                        </a:lnSpc>
                        <a:spcAft>
                          <a:spcPts val="1000"/>
                        </a:spcAft>
                      </a:pPr>
                      <a:r>
                        <a:rPr lang="cs-CZ" sz="1800" dirty="0">
                          <a:effectLst/>
                        </a:rPr>
                        <a:t>USA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-5,5 %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121,6 %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1827925257"/>
                  </a:ext>
                </a:extLst>
              </a:tr>
              <a:tr h="190500">
                <a:tc>
                  <a:txBody>
                    <a:bodyPr/>
                    <a:lstStyle/>
                    <a:p>
                      <a:pPr>
                        <a:lnSpc>
                          <a:spcPct val="115000"/>
                        </a:lnSpc>
                        <a:spcAft>
                          <a:spcPts val="1000"/>
                        </a:spcAft>
                      </a:pPr>
                      <a:r>
                        <a:rPr lang="cs-CZ" sz="1800" dirty="0">
                          <a:effectLst/>
                        </a:rPr>
                        <a:t>Venezuela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a:effectLst/>
                        </a:rPr>
                        <a:t>-6,0 %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1000"/>
                        </a:spcAft>
                      </a:pPr>
                      <a:r>
                        <a:rPr lang="cs-CZ" sz="1800" dirty="0">
                          <a:effectLst/>
                        </a:rPr>
                        <a:t>157,8 %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1212718131"/>
                  </a:ext>
                </a:extLst>
              </a:tr>
            </a:tbl>
          </a:graphicData>
        </a:graphic>
      </p:graphicFrame>
    </p:spTree>
    <p:extLst>
      <p:ext uri="{BB962C8B-B14F-4D97-AF65-F5344CB8AC3E}">
        <p14:creationId xmlns:p14="http://schemas.microsoft.com/office/powerpoint/2010/main" val="26883785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BC5AC5-67FA-9E11-8CA5-679EE1442017}"/>
              </a:ext>
            </a:extLst>
          </p:cNvPr>
          <p:cNvSpPr>
            <a:spLocks noGrp="1"/>
          </p:cNvSpPr>
          <p:nvPr>
            <p:ph type="title"/>
          </p:nvPr>
        </p:nvSpPr>
        <p:spPr/>
        <p:txBody>
          <a:bodyPr/>
          <a:lstStyle/>
          <a:p>
            <a:r>
              <a:rPr lang="cs-CZ" b="1" dirty="0"/>
              <a:t>Czech </a:t>
            </a:r>
            <a:r>
              <a:rPr lang="cs-CZ" b="1" dirty="0" err="1"/>
              <a:t>Rep</a:t>
            </a:r>
            <a:r>
              <a:rPr lang="cs-CZ" b="1" dirty="0"/>
              <a:t>.</a:t>
            </a:r>
            <a:endParaRPr lang="en-GB" b="1" dirty="0"/>
          </a:p>
        </p:txBody>
      </p:sp>
      <p:graphicFrame>
        <p:nvGraphicFramePr>
          <p:cNvPr id="4" name="Graf 3">
            <a:extLst>
              <a:ext uri="{FF2B5EF4-FFF2-40B4-BE49-F238E27FC236}">
                <a16:creationId xmlns:a16="http://schemas.microsoft.com/office/drawing/2014/main" id="{A16C9867-ECCA-CBD9-848C-0091CD2AC14D}"/>
              </a:ext>
            </a:extLst>
          </p:cNvPr>
          <p:cNvGraphicFramePr>
            <a:graphicFrameLocks/>
          </p:cNvGraphicFramePr>
          <p:nvPr>
            <p:extLst>
              <p:ext uri="{D42A27DB-BD31-4B8C-83A1-F6EECF244321}">
                <p14:modId xmlns:p14="http://schemas.microsoft.com/office/powerpoint/2010/main" val="3723637844"/>
              </p:ext>
            </p:extLst>
          </p:nvPr>
        </p:nvGraphicFramePr>
        <p:xfrm>
          <a:off x="1852653" y="1850666"/>
          <a:ext cx="6917635" cy="42082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a:extLst>
              <a:ext uri="{FF2B5EF4-FFF2-40B4-BE49-F238E27FC236}">
                <a16:creationId xmlns:a16="http://schemas.microsoft.com/office/drawing/2014/main" id="{E88C3A5E-7E6E-1EB1-3240-650826EDDA66}"/>
              </a:ext>
            </a:extLst>
          </p:cNvPr>
          <p:cNvSpPr txBox="1"/>
          <p:nvPr/>
        </p:nvSpPr>
        <p:spPr>
          <a:xfrm>
            <a:off x="2904214" y="6058894"/>
            <a:ext cx="6094674" cy="369332"/>
          </a:xfrm>
          <a:prstGeom prst="rect">
            <a:avLst/>
          </a:prstGeom>
          <a:noFill/>
        </p:spPr>
        <p:txBody>
          <a:bodyPr wrap="square">
            <a:spAutoFit/>
          </a:bodyPr>
          <a:lstStyle/>
          <a:p>
            <a:r>
              <a:rPr lang="en-GB" sz="1800" b="0" i="0" u="none" strike="noStrike" dirty="0" err="1">
                <a:solidFill>
                  <a:srgbClr val="000000"/>
                </a:solidFill>
                <a:effectLst/>
                <a:latin typeface="Calibri" panose="020F0502020204030204" pitchFamily="34" charset="0"/>
              </a:rPr>
              <a:t>Celkem</a:t>
            </a:r>
            <a:r>
              <a:rPr lang="cs-CZ" sz="1800" b="0" i="0" u="none" strike="noStrike" dirty="0">
                <a:solidFill>
                  <a:srgbClr val="000000"/>
                </a:solidFill>
                <a:effectLst/>
                <a:latin typeface="Calibri" panose="020F0502020204030204" pitchFamily="34" charset="0"/>
              </a:rPr>
              <a:t> za 4 roky</a:t>
            </a:r>
            <a:r>
              <a:rPr lang="en-GB" sz="1800" b="0" i="0" u="none" strike="noStrike" dirty="0">
                <a:solidFill>
                  <a:srgbClr val="000000"/>
                </a:solidFill>
                <a:effectLst/>
                <a:latin typeface="Calibri" panose="020F0502020204030204" pitchFamily="34" charset="0"/>
              </a:rPr>
              <a:t>:</a:t>
            </a:r>
            <a:r>
              <a:rPr lang="en-GB" dirty="0"/>
              <a:t> </a:t>
            </a:r>
            <a:r>
              <a:rPr lang="en-GB" sz="1800" b="0" i="0" u="none" strike="noStrike" dirty="0">
                <a:solidFill>
                  <a:srgbClr val="000000"/>
                </a:solidFill>
                <a:effectLst/>
                <a:latin typeface="Calibri" panose="020F0502020204030204" pitchFamily="34" charset="0"/>
              </a:rPr>
              <a:t>-1142</a:t>
            </a:r>
            <a:r>
              <a:rPr lang="en-GB" dirty="0"/>
              <a:t> </a:t>
            </a:r>
            <a:r>
              <a:rPr lang="cs-CZ" dirty="0"/>
              <a:t>mld</a:t>
            </a:r>
            <a:endParaRPr lang="en-GB" dirty="0"/>
          </a:p>
        </p:txBody>
      </p:sp>
      <p:sp>
        <p:nvSpPr>
          <p:cNvPr id="8" name="TextovéPole 7">
            <a:extLst>
              <a:ext uri="{FF2B5EF4-FFF2-40B4-BE49-F238E27FC236}">
                <a16:creationId xmlns:a16="http://schemas.microsoft.com/office/drawing/2014/main" id="{6411ADAF-4055-8885-9BBD-0EB303BB4BB9}"/>
              </a:ext>
            </a:extLst>
          </p:cNvPr>
          <p:cNvSpPr txBox="1"/>
          <p:nvPr/>
        </p:nvSpPr>
        <p:spPr>
          <a:xfrm>
            <a:off x="6363032" y="6034206"/>
            <a:ext cx="6094674" cy="369332"/>
          </a:xfrm>
          <a:prstGeom prst="rect">
            <a:avLst/>
          </a:prstGeom>
          <a:noFill/>
        </p:spPr>
        <p:txBody>
          <a:bodyPr wrap="square">
            <a:spAutoFit/>
          </a:bodyPr>
          <a:lstStyle/>
          <a:p>
            <a:r>
              <a:rPr lang="en-GB" dirty="0"/>
              <a:t>https://www.psp.cz/sqw/text/orig2.sqw?idd=235995</a:t>
            </a:r>
          </a:p>
        </p:txBody>
      </p:sp>
    </p:spTree>
    <p:extLst>
      <p:ext uri="{BB962C8B-B14F-4D97-AF65-F5344CB8AC3E}">
        <p14:creationId xmlns:p14="http://schemas.microsoft.com/office/powerpoint/2010/main" val="4735840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6DFD1-31E6-5103-1C94-B1852E09A1A5}"/>
              </a:ext>
            </a:extLst>
          </p:cNvPr>
          <p:cNvSpPr>
            <a:spLocks noGrp="1"/>
          </p:cNvSpPr>
          <p:nvPr>
            <p:ph type="title"/>
          </p:nvPr>
        </p:nvSpPr>
        <p:spPr>
          <a:xfrm>
            <a:off x="627994" y="247650"/>
            <a:ext cx="10515600" cy="1325563"/>
          </a:xfrm>
        </p:spPr>
        <p:txBody>
          <a:bodyPr/>
          <a:lstStyle/>
          <a:p>
            <a:r>
              <a:rPr lang="cs-CZ" b="1" dirty="0"/>
              <a:t>Czech public </a:t>
            </a:r>
            <a:r>
              <a:rPr lang="cs-CZ" b="1" dirty="0" err="1"/>
              <a:t>debt</a:t>
            </a:r>
            <a:endParaRPr lang="en-GB" b="1" dirty="0"/>
          </a:p>
        </p:txBody>
      </p:sp>
      <p:pic>
        <p:nvPicPr>
          <p:cNvPr id="5" name="Obrázek 4">
            <a:extLst>
              <a:ext uri="{FF2B5EF4-FFF2-40B4-BE49-F238E27FC236}">
                <a16:creationId xmlns:a16="http://schemas.microsoft.com/office/drawing/2014/main" id="{464FE777-C3B0-FF6B-0EAB-ACEADF67E108}"/>
              </a:ext>
            </a:extLst>
          </p:cNvPr>
          <p:cNvPicPr>
            <a:picLocks noChangeAspect="1"/>
          </p:cNvPicPr>
          <p:nvPr/>
        </p:nvPicPr>
        <p:blipFill>
          <a:blip r:embed="rId2"/>
          <a:stretch>
            <a:fillRect/>
          </a:stretch>
        </p:blipFill>
        <p:spPr>
          <a:xfrm>
            <a:off x="2732689" y="1213328"/>
            <a:ext cx="8192485" cy="5397022"/>
          </a:xfrm>
          <a:prstGeom prst="rect">
            <a:avLst/>
          </a:prstGeom>
        </p:spPr>
      </p:pic>
    </p:spTree>
    <p:extLst>
      <p:ext uri="{BB962C8B-B14F-4D97-AF65-F5344CB8AC3E}">
        <p14:creationId xmlns:p14="http://schemas.microsoft.com/office/powerpoint/2010/main" val="12066096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2A2D33-13DA-C22A-1F2D-E276A75B5BC9}"/>
              </a:ext>
            </a:extLst>
          </p:cNvPr>
          <p:cNvSpPr>
            <a:spLocks noGrp="1"/>
          </p:cNvSpPr>
          <p:nvPr>
            <p:ph type="title"/>
          </p:nvPr>
        </p:nvSpPr>
        <p:spPr/>
        <p:txBody>
          <a:bodyPr/>
          <a:lstStyle/>
          <a:p>
            <a:r>
              <a:rPr lang="cs-CZ" dirty="0" err="1"/>
              <a:t>Debt</a:t>
            </a:r>
            <a:r>
              <a:rPr lang="cs-CZ" dirty="0"/>
              <a:t> </a:t>
            </a:r>
            <a:r>
              <a:rPr lang="cs-CZ" dirty="0" err="1"/>
              <a:t>is</a:t>
            </a:r>
            <a:r>
              <a:rPr lang="cs-CZ" dirty="0"/>
              <a:t> </a:t>
            </a:r>
            <a:r>
              <a:rPr lang="cs-CZ" dirty="0" err="1"/>
              <a:t>an</a:t>
            </a:r>
            <a:r>
              <a:rPr lang="cs-CZ" dirty="0"/>
              <a:t> </a:t>
            </a:r>
            <a:r>
              <a:rPr lang="cs-CZ" dirty="0" err="1"/>
              <a:t>alternative</a:t>
            </a:r>
            <a:r>
              <a:rPr lang="cs-CZ" dirty="0"/>
              <a:t> to </a:t>
            </a:r>
            <a:r>
              <a:rPr lang="cs-CZ" dirty="0" err="1"/>
              <a:t>taxes</a:t>
            </a:r>
            <a:endParaRPr lang="en-GB" dirty="0"/>
          </a:p>
        </p:txBody>
      </p:sp>
      <p:sp>
        <p:nvSpPr>
          <p:cNvPr id="3" name="Zástupný obsah 2">
            <a:extLst>
              <a:ext uri="{FF2B5EF4-FFF2-40B4-BE49-F238E27FC236}">
                <a16:creationId xmlns:a16="http://schemas.microsoft.com/office/drawing/2014/main" id="{906BB1EB-54F8-A98B-C079-32F8268E0A28}"/>
              </a:ext>
            </a:extLst>
          </p:cNvPr>
          <p:cNvSpPr>
            <a:spLocks noGrp="1"/>
          </p:cNvSpPr>
          <p:nvPr>
            <p:ph idx="1"/>
          </p:nvPr>
        </p:nvSpPr>
        <p:spPr/>
        <p:txBody>
          <a:bodyPr/>
          <a:lstStyle/>
          <a:p>
            <a:r>
              <a:rPr lang="cs-CZ" dirty="0" err="1"/>
              <a:t>Advantages</a:t>
            </a:r>
            <a:endParaRPr lang="cs-CZ" dirty="0"/>
          </a:p>
          <a:p>
            <a:r>
              <a:rPr lang="cs-CZ" dirty="0" err="1"/>
              <a:t>Disadvantages</a:t>
            </a:r>
            <a:endParaRPr lang="en-GB" dirty="0"/>
          </a:p>
        </p:txBody>
      </p:sp>
    </p:spTree>
    <p:extLst>
      <p:ext uri="{BB962C8B-B14F-4D97-AF65-F5344CB8AC3E}">
        <p14:creationId xmlns:p14="http://schemas.microsoft.com/office/powerpoint/2010/main" val="39328697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CA2CD-C32E-4344-9175-D2C424A2F3D4}"/>
              </a:ext>
            </a:extLst>
          </p:cNvPr>
          <p:cNvSpPr>
            <a:spLocks noGrp="1"/>
          </p:cNvSpPr>
          <p:nvPr>
            <p:ph type="title"/>
          </p:nvPr>
        </p:nvSpPr>
        <p:spPr/>
        <p:txBody>
          <a:bodyPr/>
          <a:lstStyle/>
          <a:p>
            <a:r>
              <a:rPr lang="cs-CZ" dirty="0" err="1"/>
              <a:t>Problems</a:t>
            </a:r>
            <a:r>
              <a:rPr lang="cs-CZ" dirty="0"/>
              <a:t> </a:t>
            </a:r>
            <a:r>
              <a:rPr lang="cs-CZ" dirty="0" err="1"/>
              <a:t>associated</a:t>
            </a:r>
            <a:r>
              <a:rPr lang="cs-CZ" dirty="0"/>
              <a:t> </a:t>
            </a:r>
            <a:r>
              <a:rPr lang="cs-CZ" dirty="0" err="1"/>
              <a:t>with</a:t>
            </a:r>
            <a:r>
              <a:rPr lang="cs-CZ" dirty="0"/>
              <a:t> </a:t>
            </a:r>
            <a:r>
              <a:rPr lang="cs-CZ" dirty="0" err="1"/>
              <a:t>debt</a:t>
            </a:r>
            <a:endParaRPr lang="cs-CZ" dirty="0"/>
          </a:p>
        </p:txBody>
      </p:sp>
      <p:sp>
        <p:nvSpPr>
          <p:cNvPr id="3" name="Zástupný obsah 2">
            <a:extLst>
              <a:ext uri="{FF2B5EF4-FFF2-40B4-BE49-F238E27FC236}">
                <a16:creationId xmlns:a16="http://schemas.microsoft.com/office/drawing/2014/main" id="{97089E21-0449-401A-B140-24A38A30C2D7}"/>
              </a:ext>
            </a:extLst>
          </p:cNvPr>
          <p:cNvSpPr>
            <a:spLocks noGrp="1"/>
          </p:cNvSpPr>
          <p:nvPr>
            <p:ph idx="1"/>
          </p:nvPr>
        </p:nvSpPr>
        <p:spPr/>
        <p:txBody>
          <a:bodyPr/>
          <a:lstStyle/>
          <a:p>
            <a:r>
              <a:rPr lang="cs-CZ" dirty="0" err="1"/>
              <a:t>Interest</a:t>
            </a:r>
            <a:r>
              <a:rPr lang="cs-CZ" dirty="0"/>
              <a:t> </a:t>
            </a:r>
            <a:r>
              <a:rPr lang="cs-CZ" dirty="0" err="1"/>
              <a:t>payments</a:t>
            </a:r>
            <a:endParaRPr lang="cs-CZ" dirty="0"/>
          </a:p>
          <a:p>
            <a:r>
              <a:rPr lang="cs-CZ" dirty="0" err="1"/>
              <a:t>Crowding</a:t>
            </a:r>
            <a:r>
              <a:rPr lang="cs-CZ" dirty="0"/>
              <a:t>-out </a:t>
            </a:r>
            <a:r>
              <a:rPr lang="cs-CZ" dirty="0" err="1"/>
              <a:t>effect</a:t>
            </a:r>
            <a:endParaRPr lang="cs-CZ" dirty="0"/>
          </a:p>
          <a:p>
            <a:r>
              <a:rPr lang="cs-CZ" dirty="0" err="1"/>
              <a:t>Ricardian</a:t>
            </a:r>
            <a:r>
              <a:rPr lang="cs-CZ" dirty="0"/>
              <a:t> </a:t>
            </a:r>
            <a:r>
              <a:rPr lang="cs-CZ" dirty="0" err="1"/>
              <a:t>Equivalence</a:t>
            </a:r>
            <a:endParaRPr lang="cs-CZ" dirty="0"/>
          </a:p>
          <a:p>
            <a:r>
              <a:rPr lang="cs-CZ" dirty="0"/>
              <a:t>Risk </a:t>
            </a:r>
            <a:r>
              <a:rPr lang="cs-CZ" dirty="0" err="1"/>
              <a:t>of</a:t>
            </a:r>
            <a:r>
              <a:rPr lang="cs-CZ" dirty="0"/>
              <a:t> default</a:t>
            </a:r>
          </a:p>
        </p:txBody>
      </p:sp>
      <p:sp>
        <p:nvSpPr>
          <p:cNvPr id="4" name="Zástupný symbol pro zápatí 3">
            <a:extLst>
              <a:ext uri="{FF2B5EF4-FFF2-40B4-BE49-F238E27FC236}">
                <a16:creationId xmlns:a16="http://schemas.microsoft.com/office/drawing/2014/main" id="{BC9BE7D2-EA0E-4EBB-896E-7CFD8DCCDCC1}"/>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2055566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Debt</a:t>
            </a:r>
            <a:r>
              <a:rPr lang="cs-CZ" dirty="0"/>
              <a:t> and </a:t>
            </a:r>
            <a:r>
              <a:rPr lang="cs-CZ" dirty="0" err="1"/>
              <a:t>interest</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government</a:t>
            </a:r>
            <a:r>
              <a:rPr lang="cs-CZ" dirty="0"/>
              <a:t> </a:t>
            </a:r>
            <a:r>
              <a:rPr lang="cs-CZ" dirty="0" err="1"/>
              <a:t>must</a:t>
            </a:r>
            <a:r>
              <a:rPr lang="cs-CZ" dirty="0"/>
              <a:t> </a:t>
            </a:r>
            <a:r>
              <a:rPr lang="cs-CZ" dirty="0" err="1"/>
              <a:t>pay</a:t>
            </a:r>
            <a:r>
              <a:rPr lang="cs-CZ" dirty="0"/>
              <a:t> </a:t>
            </a:r>
            <a:r>
              <a:rPr lang="cs-CZ" dirty="0" err="1"/>
              <a:t>interest</a:t>
            </a:r>
            <a:r>
              <a:rPr lang="cs-CZ" dirty="0"/>
              <a:t> on </a:t>
            </a:r>
            <a:r>
              <a:rPr lang="cs-CZ" dirty="0" err="1"/>
              <a:t>its</a:t>
            </a:r>
            <a:r>
              <a:rPr lang="cs-CZ" dirty="0"/>
              <a:t> </a:t>
            </a:r>
            <a:r>
              <a:rPr lang="cs-CZ" dirty="0" err="1"/>
              <a:t>debt</a:t>
            </a:r>
            <a:r>
              <a:rPr lang="cs-CZ" dirty="0"/>
              <a:t>.</a:t>
            </a:r>
          </a:p>
          <a:p>
            <a:pPr>
              <a:buNone/>
            </a:pPr>
            <a:r>
              <a:rPr lang="cs-CZ" dirty="0" err="1"/>
              <a:t>Annual</a:t>
            </a:r>
            <a:r>
              <a:rPr lang="cs-CZ" dirty="0"/>
              <a:t> </a:t>
            </a:r>
            <a:r>
              <a:rPr lang="cs-CZ" dirty="0" err="1"/>
              <a:t>interest</a:t>
            </a:r>
            <a:r>
              <a:rPr lang="cs-CZ" dirty="0"/>
              <a:t> </a:t>
            </a:r>
            <a:r>
              <a:rPr lang="cs-CZ" dirty="0" err="1"/>
              <a:t>expenditures</a:t>
            </a:r>
            <a:r>
              <a:rPr lang="cs-CZ" dirty="0"/>
              <a:t> </a:t>
            </a:r>
            <a:r>
              <a:rPr lang="cs-CZ" dirty="0" err="1"/>
              <a:t>of</a:t>
            </a:r>
            <a:r>
              <a:rPr lang="cs-CZ" dirty="0"/>
              <a:t> </a:t>
            </a:r>
            <a:r>
              <a:rPr lang="cs-CZ" dirty="0" err="1"/>
              <a:t>the</a:t>
            </a:r>
            <a:r>
              <a:rPr lang="cs-CZ" dirty="0"/>
              <a:t> </a:t>
            </a:r>
            <a:r>
              <a:rPr lang="cs-CZ" dirty="0" err="1"/>
              <a:t>government</a:t>
            </a:r>
            <a:r>
              <a:rPr lang="cs-CZ" dirty="0"/>
              <a:t>=DEBT x </a:t>
            </a:r>
            <a:r>
              <a:rPr lang="cs-CZ" dirty="0" err="1"/>
              <a:t>average</a:t>
            </a:r>
            <a:r>
              <a:rPr lang="cs-CZ" dirty="0"/>
              <a:t> </a:t>
            </a:r>
            <a:r>
              <a:rPr lang="cs-CZ" dirty="0" err="1"/>
              <a:t>interest</a:t>
            </a:r>
            <a:r>
              <a:rPr lang="cs-CZ" dirty="0"/>
              <a:t> </a:t>
            </a:r>
            <a:r>
              <a:rPr lang="cs-CZ" dirty="0" err="1"/>
              <a:t>rate</a:t>
            </a:r>
            <a:endParaRPr lang="cs-CZ" dirty="0"/>
          </a:p>
          <a:p>
            <a:pPr>
              <a:buNone/>
            </a:pPr>
            <a:endParaRPr lang="cs-CZ" dirty="0"/>
          </a:p>
          <a:p>
            <a:pPr>
              <a:buNone/>
            </a:pPr>
            <a:r>
              <a:rPr lang="cs-CZ" dirty="0" err="1"/>
              <a:t>Example</a:t>
            </a:r>
            <a:r>
              <a:rPr lang="cs-CZ" dirty="0"/>
              <a:t>:</a:t>
            </a:r>
          </a:p>
          <a:p>
            <a:pPr>
              <a:buNone/>
            </a:pPr>
            <a:r>
              <a:rPr lang="cs-CZ" dirty="0" err="1"/>
              <a:t>Assume</a:t>
            </a:r>
            <a:r>
              <a:rPr lang="cs-CZ" dirty="0"/>
              <a:t> </a:t>
            </a:r>
            <a:r>
              <a:rPr lang="cs-CZ" dirty="0" err="1"/>
              <a:t>that</a:t>
            </a:r>
            <a:r>
              <a:rPr lang="cs-CZ" dirty="0"/>
              <a:t> in 2019 </a:t>
            </a:r>
            <a:r>
              <a:rPr lang="cs-CZ" dirty="0" err="1"/>
              <a:t>the</a:t>
            </a:r>
            <a:r>
              <a:rPr lang="cs-CZ" dirty="0"/>
              <a:t> public </a:t>
            </a:r>
            <a:r>
              <a:rPr lang="cs-CZ" dirty="0" err="1"/>
              <a:t>debt</a:t>
            </a:r>
            <a:r>
              <a:rPr lang="cs-CZ" dirty="0"/>
              <a:t> </a:t>
            </a:r>
            <a:r>
              <a:rPr lang="cs-CZ" dirty="0" err="1"/>
              <a:t>is</a:t>
            </a:r>
            <a:r>
              <a:rPr lang="cs-CZ" dirty="0"/>
              <a:t> 2050 </a:t>
            </a:r>
            <a:r>
              <a:rPr lang="cs-CZ" dirty="0" err="1"/>
              <a:t>bn</a:t>
            </a:r>
            <a:r>
              <a:rPr lang="cs-CZ" dirty="0"/>
              <a:t> CZK and </a:t>
            </a:r>
            <a:r>
              <a:rPr lang="cs-CZ" dirty="0" err="1"/>
              <a:t>the</a:t>
            </a:r>
            <a:r>
              <a:rPr lang="cs-CZ" dirty="0"/>
              <a:t> </a:t>
            </a:r>
            <a:r>
              <a:rPr lang="cs-CZ" dirty="0" err="1"/>
              <a:t>average</a:t>
            </a:r>
            <a:r>
              <a:rPr lang="cs-CZ" dirty="0"/>
              <a:t> </a:t>
            </a:r>
            <a:r>
              <a:rPr lang="cs-CZ" dirty="0" err="1"/>
              <a:t>interest</a:t>
            </a:r>
            <a:r>
              <a:rPr lang="cs-CZ" dirty="0"/>
              <a:t> </a:t>
            </a:r>
            <a:r>
              <a:rPr lang="cs-CZ" dirty="0" err="1"/>
              <a:t>rate</a:t>
            </a:r>
            <a:r>
              <a:rPr lang="cs-CZ" dirty="0"/>
              <a:t> </a:t>
            </a:r>
            <a:r>
              <a:rPr lang="cs-CZ" dirty="0" err="1"/>
              <a:t>is</a:t>
            </a:r>
            <a:r>
              <a:rPr lang="cs-CZ" dirty="0"/>
              <a:t> 3%. </a:t>
            </a:r>
            <a:r>
              <a:rPr lang="cs-CZ" dirty="0" err="1"/>
              <a:t>What</a:t>
            </a:r>
            <a:r>
              <a:rPr lang="cs-CZ" dirty="0"/>
              <a:t> </a:t>
            </a:r>
            <a:r>
              <a:rPr lang="cs-CZ" dirty="0" err="1"/>
              <a:t>is</a:t>
            </a:r>
            <a:r>
              <a:rPr lang="cs-CZ" dirty="0"/>
              <a:t> </a:t>
            </a:r>
            <a:r>
              <a:rPr lang="cs-CZ" dirty="0" err="1"/>
              <a:t>the</a:t>
            </a:r>
            <a:r>
              <a:rPr lang="cs-CZ" dirty="0"/>
              <a:t> </a:t>
            </a:r>
            <a:r>
              <a:rPr lang="cs-CZ" dirty="0" err="1"/>
              <a:t>annual</a:t>
            </a:r>
            <a:r>
              <a:rPr lang="cs-CZ" dirty="0"/>
              <a:t> </a:t>
            </a:r>
            <a:r>
              <a:rPr lang="cs-CZ" dirty="0" err="1"/>
              <a:t>interest</a:t>
            </a:r>
            <a:r>
              <a:rPr lang="cs-CZ" dirty="0"/>
              <a:t> </a:t>
            </a:r>
            <a:r>
              <a:rPr lang="cs-CZ" dirty="0" err="1"/>
              <a:t>expenditure</a:t>
            </a:r>
            <a:r>
              <a:rPr lang="cs-CZ" dirty="0"/>
              <a:t>?</a:t>
            </a:r>
          </a:p>
          <a:p>
            <a:pPr>
              <a:buNone/>
            </a:pPr>
            <a:r>
              <a:rPr lang="cs-CZ" dirty="0"/>
              <a:t>=2050 </a:t>
            </a:r>
            <a:r>
              <a:rPr lang="cs-CZ"/>
              <a:t>x 0,03=61,5 </a:t>
            </a:r>
            <a:r>
              <a:rPr lang="cs-CZ" dirty="0" err="1"/>
              <a:t>bn</a:t>
            </a:r>
            <a:r>
              <a:rPr lang="cs-CZ" dirty="0"/>
              <a:t> CZK</a:t>
            </a:r>
          </a:p>
          <a:p>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99623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59CD3C-DFD8-6A26-BEB7-E2ECFB8DB813}"/>
              </a:ext>
            </a:extLst>
          </p:cNvPr>
          <p:cNvSpPr>
            <a:spLocks noGrp="1"/>
          </p:cNvSpPr>
          <p:nvPr>
            <p:ph type="title"/>
          </p:nvPr>
        </p:nvSpPr>
        <p:spPr/>
        <p:txBody>
          <a:bodyPr/>
          <a:lstStyle/>
          <a:p>
            <a:r>
              <a:rPr lang="cs-CZ" dirty="0"/>
              <a:t>Economic </a:t>
            </a:r>
            <a:r>
              <a:rPr lang="cs-CZ" dirty="0" err="1"/>
              <a:t>policy</a:t>
            </a:r>
            <a:endParaRPr lang="en-GB" dirty="0"/>
          </a:p>
        </p:txBody>
      </p:sp>
      <p:sp>
        <p:nvSpPr>
          <p:cNvPr id="3" name="Zástupný obsah 2">
            <a:extLst>
              <a:ext uri="{FF2B5EF4-FFF2-40B4-BE49-F238E27FC236}">
                <a16:creationId xmlns:a16="http://schemas.microsoft.com/office/drawing/2014/main" id="{7DF193B1-F6DE-B7CB-B007-A189A6AE08A8}"/>
              </a:ext>
            </a:extLst>
          </p:cNvPr>
          <p:cNvSpPr>
            <a:spLocks noGrp="1"/>
          </p:cNvSpPr>
          <p:nvPr>
            <p:ph idx="1"/>
          </p:nvPr>
        </p:nvSpPr>
        <p:spPr/>
        <p:txBody>
          <a:bodyPr/>
          <a:lstStyle/>
          <a:p>
            <a:r>
              <a:rPr lang="cs-CZ" dirty="0" err="1"/>
              <a:t>Subject</a:t>
            </a:r>
            <a:endParaRPr lang="cs-CZ" dirty="0"/>
          </a:p>
          <a:p>
            <a:r>
              <a:rPr lang="cs-CZ" dirty="0" err="1"/>
              <a:t>Objects</a:t>
            </a:r>
            <a:endParaRPr lang="cs-CZ" dirty="0"/>
          </a:p>
          <a:p>
            <a:r>
              <a:rPr lang="cs-CZ" dirty="0"/>
              <a:t>Instruments</a:t>
            </a:r>
          </a:p>
        </p:txBody>
      </p:sp>
    </p:spTree>
    <p:extLst>
      <p:ext uri="{BB962C8B-B14F-4D97-AF65-F5344CB8AC3E}">
        <p14:creationId xmlns:p14="http://schemas.microsoft.com/office/powerpoint/2010/main" val="4809950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1FD6C9-F0EF-51BE-47E7-4B58CA8BE5A0}"/>
              </a:ext>
            </a:extLst>
          </p:cNvPr>
          <p:cNvSpPr>
            <a:spLocks noGrp="1"/>
          </p:cNvSpPr>
          <p:nvPr>
            <p:ph type="title"/>
          </p:nvPr>
        </p:nvSpPr>
        <p:spPr/>
        <p:txBody>
          <a:bodyPr/>
          <a:lstStyle/>
          <a:p>
            <a:r>
              <a:rPr lang="cs-CZ" b="1" dirty="0"/>
              <a:t>Czech </a:t>
            </a:r>
            <a:r>
              <a:rPr lang="cs-CZ" b="1" dirty="0" err="1"/>
              <a:t>government</a:t>
            </a:r>
            <a:r>
              <a:rPr lang="cs-CZ" b="1" dirty="0"/>
              <a:t> </a:t>
            </a:r>
            <a:r>
              <a:rPr lang="cs-CZ" b="1" dirty="0" err="1"/>
              <a:t>interest</a:t>
            </a:r>
            <a:r>
              <a:rPr lang="cs-CZ" b="1" dirty="0"/>
              <a:t> </a:t>
            </a:r>
            <a:r>
              <a:rPr lang="cs-CZ" b="1" dirty="0" err="1"/>
              <a:t>expenditure</a:t>
            </a:r>
            <a:endParaRPr lang="en-GB" b="1" dirty="0"/>
          </a:p>
        </p:txBody>
      </p:sp>
      <p:graphicFrame>
        <p:nvGraphicFramePr>
          <p:cNvPr id="4" name="Graf 3">
            <a:extLst>
              <a:ext uri="{FF2B5EF4-FFF2-40B4-BE49-F238E27FC236}">
                <a16:creationId xmlns:a16="http://schemas.microsoft.com/office/drawing/2014/main" id="{3940E798-64FE-1335-F519-39FD308DF1F5}"/>
              </a:ext>
            </a:extLst>
          </p:cNvPr>
          <p:cNvGraphicFramePr>
            <a:graphicFrameLocks/>
          </p:cNvGraphicFramePr>
          <p:nvPr>
            <p:extLst>
              <p:ext uri="{D42A27DB-BD31-4B8C-83A1-F6EECF244321}">
                <p14:modId xmlns:p14="http://schemas.microsoft.com/office/powerpoint/2010/main" val="1919265736"/>
              </p:ext>
            </p:extLst>
          </p:nvPr>
        </p:nvGraphicFramePr>
        <p:xfrm>
          <a:off x="1844702" y="1556468"/>
          <a:ext cx="6751983" cy="4279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10651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Crowding-out</a:t>
            </a:r>
            <a:r>
              <a:rPr lang="cs-CZ" dirty="0"/>
              <a:t> </a:t>
            </a:r>
            <a:r>
              <a:rPr lang="cs-CZ"/>
              <a:t>effect</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dirty="0" err="1"/>
              <a:t>Is</a:t>
            </a:r>
            <a:r>
              <a:rPr lang="cs-CZ" dirty="0"/>
              <a:t> </a:t>
            </a:r>
            <a:r>
              <a:rPr lang="cs-CZ" dirty="0" err="1"/>
              <a:t>an</a:t>
            </a:r>
            <a:r>
              <a:rPr lang="cs-CZ" dirty="0"/>
              <a:t> </a:t>
            </a:r>
            <a:r>
              <a:rPr lang="cs-CZ" dirty="0" err="1"/>
              <a:t>effect</a:t>
            </a:r>
            <a:r>
              <a:rPr lang="cs-CZ" dirty="0"/>
              <a:t> </a:t>
            </a:r>
            <a:r>
              <a:rPr lang="cs-CZ" dirty="0" err="1"/>
              <a:t>of</a:t>
            </a:r>
            <a:r>
              <a:rPr lang="cs-CZ" dirty="0"/>
              <a:t> budget deficit on </a:t>
            </a:r>
            <a:r>
              <a:rPr lang="cs-CZ" dirty="0" err="1"/>
              <a:t>aggregate</a:t>
            </a:r>
            <a:r>
              <a:rPr lang="cs-CZ" dirty="0"/>
              <a:t> </a:t>
            </a:r>
            <a:r>
              <a:rPr lang="cs-CZ" dirty="0" err="1"/>
              <a:t>expenditures</a:t>
            </a:r>
            <a:endParaRPr lang="cs-CZ" dirty="0"/>
          </a:p>
          <a:p>
            <a:pPr>
              <a:buNone/>
            </a:pPr>
            <a:endParaRPr lang="cs-CZ" dirty="0"/>
          </a:p>
          <a:p>
            <a:pPr>
              <a:buNone/>
            </a:pPr>
            <a:r>
              <a:rPr lang="cs-CZ" dirty="0" err="1"/>
              <a:t>Loans</a:t>
            </a:r>
            <a:r>
              <a:rPr lang="cs-CZ" dirty="0"/>
              <a:t> market:</a:t>
            </a:r>
          </a:p>
          <a:p>
            <a:pPr>
              <a:buNone/>
            </a:pPr>
            <a:r>
              <a:rPr lang="cs-CZ" dirty="0" err="1"/>
              <a:t>Savings</a:t>
            </a:r>
            <a:r>
              <a:rPr lang="cs-CZ" dirty="0"/>
              <a:t>=</a:t>
            </a:r>
            <a:r>
              <a:rPr lang="cs-CZ" dirty="0" err="1"/>
              <a:t>Borrowings</a:t>
            </a:r>
            <a:endParaRPr lang="cs-CZ" dirty="0"/>
          </a:p>
          <a:p>
            <a:pPr>
              <a:buNone/>
            </a:pPr>
            <a:endParaRPr lang="cs-CZ" dirty="0"/>
          </a:p>
          <a:p>
            <a:pPr>
              <a:buNone/>
            </a:pPr>
            <a:r>
              <a:rPr lang="cs-CZ" dirty="0" err="1"/>
              <a:t>Private</a:t>
            </a:r>
            <a:r>
              <a:rPr lang="cs-CZ" dirty="0"/>
              <a:t> </a:t>
            </a:r>
            <a:r>
              <a:rPr lang="cs-CZ" dirty="0" err="1"/>
              <a:t>consumption</a:t>
            </a:r>
            <a:r>
              <a:rPr lang="cs-CZ" dirty="0"/>
              <a:t> </a:t>
            </a:r>
            <a:r>
              <a:rPr lang="cs-CZ" dirty="0" err="1"/>
              <a:t>spending</a:t>
            </a:r>
            <a:r>
              <a:rPr lang="cs-CZ" dirty="0"/>
              <a:t> (C)=</a:t>
            </a:r>
            <a:r>
              <a:rPr lang="cs-CZ" dirty="0" err="1"/>
              <a:t>disposable</a:t>
            </a:r>
            <a:r>
              <a:rPr lang="cs-CZ" dirty="0"/>
              <a:t> </a:t>
            </a:r>
            <a:r>
              <a:rPr lang="cs-CZ" dirty="0" err="1"/>
              <a:t>income</a:t>
            </a:r>
            <a:r>
              <a:rPr lang="cs-CZ" dirty="0"/>
              <a:t> – </a:t>
            </a:r>
            <a:r>
              <a:rPr lang="cs-CZ" dirty="0" err="1"/>
              <a:t>savings</a:t>
            </a:r>
            <a:r>
              <a:rPr lang="cs-CZ" dirty="0"/>
              <a:t> (S)</a:t>
            </a:r>
          </a:p>
          <a:p>
            <a:pPr>
              <a:buNone/>
            </a:pPr>
            <a:endParaRPr lang="cs-CZ" dirty="0"/>
          </a:p>
          <a:p>
            <a:pPr>
              <a:buNone/>
            </a:pPr>
            <a:r>
              <a:rPr lang="cs-CZ" dirty="0" err="1"/>
              <a:t>Borrowings</a:t>
            </a:r>
            <a:r>
              <a:rPr lang="cs-CZ" dirty="0"/>
              <a:t>=</a:t>
            </a:r>
            <a:r>
              <a:rPr lang="cs-CZ" dirty="0" err="1"/>
              <a:t>State</a:t>
            </a:r>
            <a:r>
              <a:rPr lang="cs-CZ" dirty="0"/>
              <a:t> budget deficit+ </a:t>
            </a:r>
            <a:r>
              <a:rPr lang="cs-CZ" dirty="0" err="1"/>
              <a:t>investments</a:t>
            </a:r>
            <a:endParaRPr lang="cs-CZ" dirty="0"/>
          </a:p>
          <a:p>
            <a:pPr>
              <a:buNone/>
            </a:pPr>
            <a:endParaRPr lang="cs-CZ" dirty="0"/>
          </a:p>
          <a:p>
            <a:pPr>
              <a:buNone/>
            </a:pPr>
            <a:r>
              <a:rPr lang="cs-CZ" dirty="0" err="1">
                <a:solidFill>
                  <a:srgbClr val="FF0000"/>
                </a:solidFill>
              </a:rPr>
              <a:t>Addintional</a:t>
            </a:r>
            <a:r>
              <a:rPr lang="cs-CZ" dirty="0">
                <a:solidFill>
                  <a:srgbClr val="FF0000"/>
                </a:solidFill>
              </a:rPr>
              <a:t> </a:t>
            </a:r>
            <a:r>
              <a:rPr lang="cs-CZ" dirty="0" err="1">
                <a:solidFill>
                  <a:srgbClr val="FF0000"/>
                </a:solidFill>
              </a:rPr>
              <a:t>spending</a:t>
            </a:r>
            <a:r>
              <a:rPr lang="cs-CZ" dirty="0">
                <a:solidFill>
                  <a:srgbClr val="FF0000"/>
                </a:solidFill>
              </a:rPr>
              <a:t> by </a:t>
            </a:r>
            <a:r>
              <a:rPr lang="cs-CZ" dirty="0" err="1">
                <a:solidFill>
                  <a:srgbClr val="FF0000"/>
                </a:solidFill>
              </a:rPr>
              <a:t>the</a:t>
            </a:r>
            <a:r>
              <a:rPr lang="cs-CZ" dirty="0">
                <a:solidFill>
                  <a:srgbClr val="FF0000"/>
                </a:solidFill>
              </a:rPr>
              <a:t> </a:t>
            </a:r>
            <a:r>
              <a:rPr lang="cs-CZ" dirty="0" err="1">
                <a:solidFill>
                  <a:srgbClr val="FF0000"/>
                </a:solidFill>
              </a:rPr>
              <a:t>governemnt</a:t>
            </a:r>
            <a:r>
              <a:rPr lang="cs-CZ" dirty="0">
                <a:solidFill>
                  <a:srgbClr val="FF0000"/>
                </a:solidFill>
              </a:rPr>
              <a:t> (D) </a:t>
            </a:r>
            <a:r>
              <a:rPr lang="cs-CZ" dirty="0" err="1">
                <a:solidFill>
                  <a:srgbClr val="FF0000"/>
                </a:solidFill>
              </a:rPr>
              <a:t>is</a:t>
            </a:r>
            <a:r>
              <a:rPr lang="cs-CZ" dirty="0">
                <a:solidFill>
                  <a:srgbClr val="FF0000"/>
                </a:solidFill>
              </a:rPr>
              <a:t> AT THE EXPENSE </a:t>
            </a:r>
            <a:r>
              <a:rPr lang="cs-CZ" dirty="0" err="1">
                <a:solidFill>
                  <a:srgbClr val="FF0000"/>
                </a:solidFill>
              </a:rPr>
              <a:t>of</a:t>
            </a:r>
            <a:r>
              <a:rPr lang="cs-CZ" dirty="0">
                <a:solidFill>
                  <a:srgbClr val="FF0000"/>
                </a:solidFill>
              </a:rPr>
              <a:t> </a:t>
            </a:r>
            <a:r>
              <a:rPr lang="cs-CZ" dirty="0" err="1">
                <a:solidFill>
                  <a:srgbClr val="FF0000"/>
                </a:solidFill>
              </a:rPr>
              <a:t>private</a:t>
            </a:r>
            <a:r>
              <a:rPr lang="cs-CZ" dirty="0">
                <a:solidFill>
                  <a:srgbClr val="FF0000"/>
                </a:solidFill>
              </a:rPr>
              <a:t> </a:t>
            </a:r>
            <a:r>
              <a:rPr lang="cs-CZ" dirty="0" err="1">
                <a:solidFill>
                  <a:srgbClr val="FF0000"/>
                </a:solidFill>
              </a:rPr>
              <a:t>spending</a:t>
            </a:r>
            <a:r>
              <a:rPr lang="cs-CZ" dirty="0">
                <a:solidFill>
                  <a:srgbClr val="FF0000"/>
                </a:solidFill>
              </a:rPr>
              <a:t> (C, I)</a:t>
            </a:r>
          </a:p>
          <a:p>
            <a:pPr>
              <a:buNone/>
            </a:pPr>
            <a:r>
              <a:rPr lang="cs-CZ" dirty="0" err="1">
                <a:solidFill>
                  <a:srgbClr val="FF0000"/>
                </a:solidFill>
              </a:rPr>
              <a:t>Defict</a:t>
            </a:r>
            <a:r>
              <a:rPr lang="cs-CZ" dirty="0">
                <a:solidFill>
                  <a:srgbClr val="FF0000"/>
                </a:solidFill>
              </a:rPr>
              <a:t>=</a:t>
            </a:r>
            <a:r>
              <a:rPr lang="cs-CZ" dirty="0">
                <a:solidFill>
                  <a:srgbClr val="FF0000"/>
                </a:solidFill>
                <a:latin typeface="Cambria Math" panose="02040503050406030204" pitchFamily="18" charset="0"/>
                <a:ea typeface="Cambria Math" panose="02040503050406030204" pitchFamily="18" charset="0"/>
              </a:rPr>
              <a:t> D =-(∆C+ ∆I)</a:t>
            </a:r>
          </a:p>
          <a:p>
            <a:pPr>
              <a:buNone/>
            </a:pPr>
            <a:endParaRPr lang="cs-CZ" dirty="0">
              <a:solidFill>
                <a:srgbClr val="FF0000"/>
              </a:solidFill>
              <a:latin typeface="Cambria Math" panose="02040503050406030204" pitchFamily="18" charset="0"/>
              <a:ea typeface="Cambria Math" panose="02040503050406030204" pitchFamily="18" charset="0"/>
            </a:endParaRPr>
          </a:p>
          <a:p>
            <a:pPr>
              <a:buNone/>
            </a:pPr>
            <a:r>
              <a:rPr lang="cs-CZ" dirty="0">
                <a:solidFill>
                  <a:srgbClr val="FF0000"/>
                </a:solidFill>
                <a:latin typeface="Cambria Math" panose="02040503050406030204" pitchFamily="18" charset="0"/>
                <a:ea typeface="Cambria Math" panose="02040503050406030204" pitchFamily="18" charset="0"/>
              </a:rPr>
              <a:t>AE=C+I+G+NX</a:t>
            </a:r>
            <a:endParaRPr lang="cs-CZ" dirty="0">
              <a:solidFill>
                <a:srgbClr val="FF0000"/>
              </a:solidFill>
            </a:endParaRP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742547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Crowding</a:t>
            </a:r>
            <a:r>
              <a:rPr lang="cs-CZ" dirty="0"/>
              <a:t> </a:t>
            </a:r>
            <a:r>
              <a:rPr lang="cs-CZ" dirty="0" err="1"/>
              <a:t>out</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grpSp>
        <p:nvGrpSpPr>
          <p:cNvPr id="7" name="Plátno 111">
            <a:extLst>
              <a:ext uri="{FF2B5EF4-FFF2-40B4-BE49-F238E27FC236}">
                <a16:creationId xmlns:a16="http://schemas.microsoft.com/office/drawing/2014/main" id="{A3ED173C-524F-4FED-9ED0-F87D351CA401}"/>
              </a:ext>
            </a:extLst>
          </p:cNvPr>
          <p:cNvGrpSpPr/>
          <p:nvPr/>
        </p:nvGrpSpPr>
        <p:grpSpPr>
          <a:xfrm>
            <a:off x="2063552" y="1484784"/>
            <a:ext cx="7056784" cy="4608512"/>
            <a:chOff x="0" y="0"/>
            <a:chExt cx="4831080" cy="3434715"/>
          </a:xfrm>
        </p:grpSpPr>
        <p:sp>
          <p:nvSpPr>
            <p:cNvPr id="8" name="Obdélník 7">
              <a:extLst>
                <a:ext uri="{FF2B5EF4-FFF2-40B4-BE49-F238E27FC236}">
                  <a16:creationId xmlns:a16="http://schemas.microsoft.com/office/drawing/2014/main" id="{89F8FCC8-0248-415D-B926-A8A40886DE8C}"/>
                </a:ext>
              </a:extLst>
            </p:cNvPr>
            <p:cNvSpPr/>
            <p:nvPr/>
          </p:nvSpPr>
          <p:spPr>
            <a:xfrm>
              <a:off x="0" y="0"/>
              <a:ext cx="4831080" cy="3434715"/>
            </a:xfrm>
            <a:prstGeom prst="rect">
              <a:avLst/>
            </a:prstGeom>
            <a:solidFill>
              <a:prstClr val="white"/>
            </a:solidFill>
          </p:spPr>
          <p:txBody>
            <a:bodyPr/>
            <a:lstStyle/>
            <a:p>
              <a:endParaRPr lang="cs-CZ"/>
            </a:p>
          </p:txBody>
        </p:sp>
        <p:sp>
          <p:nvSpPr>
            <p:cNvPr id="9" name="Textové pole 39944">
              <a:extLst>
                <a:ext uri="{FF2B5EF4-FFF2-40B4-BE49-F238E27FC236}">
                  <a16:creationId xmlns:a16="http://schemas.microsoft.com/office/drawing/2014/main" id="{7D983E24-4FBD-4F54-94A6-04E8F8873E0F}"/>
                </a:ext>
              </a:extLst>
            </p:cNvPr>
            <p:cNvSpPr txBox="1"/>
            <p:nvPr/>
          </p:nvSpPr>
          <p:spPr>
            <a:xfrm>
              <a:off x="2270791" y="1248473"/>
              <a:ext cx="440599" cy="3858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E</a:t>
              </a:r>
              <a:r>
                <a:rPr lang="cs-CZ" sz="1400"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39944">
              <a:extLst>
                <a:ext uri="{FF2B5EF4-FFF2-40B4-BE49-F238E27FC236}">
                  <a16:creationId xmlns:a16="http://schemas.microsoft.com/office/drawing/2014/main" id="{B1186583-7EDA-4EC2-AC4B-7407B5AC4887}"/>
                </a:ext>
              </a:extLst>
            </p:cNvPr>
            <p:cNvSpPr txBox="1"/>
            <p:nvPr/>
          </p:nvSpPr>
          <p:spPr>
            <a:xfrm>
              <a:off x="1837327" y="1700575"/>
              <a:ext cx="391795" cy="2565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E</a:t>
              </a:r>
              <a:r>
                <a:rPr lang="cs-CZ" sz="1400"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39944">
              <a:extLst>
                <a:ext uri="{FF2B5EF4-FFF2-40B4-BE49-F238E27FC236}">
                  <a16:creationId xmlns:a16="http://schemas.microsoft.com/office/drawing/2014/main" id="{7ECB0D22-32B1-4041-9BDA-84AAF8A3B8EE}"/>
                </a:ext>
              </a:extLst>
            </p:cNvPr>
            <p:cNvSpPr txBox="1"/>
            <p:nvPr/>
          </p:nvSpPr>
          <p:spPr>
            <a:xfrm>
              <a:off x="223997" y="3028702"/>
              <a:ext cx="393700" cy="2571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0</a:t>
              </a:r>
            </a:p>
          </p:txBody>
        </p:sp>
        <p:sp>
          <p:nvSpPr>
            <p:cNvPr id="12" name="Textové pole 39944">
              <a:extLst>
                <a:ext uri="{FF2B5EF4-FFF2-40B4-BE49-F238E27FC236}">
                  <a16:creationId xmlns:a16="http://schemas.microsoft.com/office/drawing/2014/main" id="{9380FD99-AFD3-4571-B0A2-905379DE26CF}"/>
                </a:ext>
              </a:extLst>
            </p:cNvPr>
            <p:cNvSpPr txBox="1"/>
            <p:nvPr/>
          </p:nvSpPr>
          <p:spPr>
            <a:xfrm>
              <a:off x="2083445" y="3037478"/>
              <a:ext cx="391795" cy="2565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C</a:t>
              </a:r>
            </a:p>
          </p:txBody>
        </p:sp>
        <p:sp>
          <p:nvSpPr>
            <p:cNvPr id="13" name="Textové pole 39944">
              <a:extLst>
                <a:ext uri="{FF2B5EF4-FFF2-40B4-BE49-F238E27FC236}">
                  <a16:creationId xmlns:a16="http://schemas.microsoft.com/office/drawing/2014/main" id="{5EB105DF-D324-4E05-A146-37A005CD85E8}"/>
                </a:ext>
              </a:extLst>
            </p:cNvPr>
            <p:cNvSpPr txBox="1"/>
            <p:nvPr/>
          </p:nvSpPr>
          <p:spPr>
            <a:xfrm>
              <a:off x="1638170" y="3042014"/>
              <a:ext cx="391900" cy="2571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B</a:t>
              </a:r>
            </a:p>
          </p:txBody>
        </p:sp>
        <p:sp>
          <p:nvSpPr>
            <p:cNvPr id="14" name="Textové pole 39944">
              <a:extLst>
                <a:ext uri="{FF2B5EF4-FFF2-40B4-BE49-F238E27FC236}">
                  <a16:creationId xmlns:a16="http://schemas.microsoft.com/office/drawing/2014/main" id="{08CAC466-F6A1-49A2-A2D1-394D51CAE584}"/>
                </a:ext>
              </a:extLst>
            </p:cNvPr>
            <p:cNvSpPr txBox="1"/>
            <p:nvPr/>
          </p:nvSpPr>
          <p:spPr>
            <a:xfrm>
              <a:off x="2916460" y="652105"/>
              <a:ext cx="615497" cy="453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a:t>
              </a:r>
              <a:r>
                <a:rPr lang="cs-CZ" sz="1400" b="1" baseline="-25000">
                  <a:latin typeface="Calibri" panose="020F0502020204030204" pitchFamily="34" charset="0"/>
                  <a:ea typeface="Calibri" panose="020F0502020204030204" pitchFamily="34" charset="0"/>
                  <a:cs typeface="Arial" panose="020B0604020202020204" pitchFamily="34" charset="0"/>
                </a:rPr>
                <a:t>LOANS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5" name="Textové pole 39944">
              <a:extLst>
                <a:ext uri="{FF2B5EF4-FFF2-40B4-BE49-F238E27FC236}">
                  <a16:creationId xmlns:a16="http://schemas.microsoft.com/office/drawing/2014/main" id="{CB1B6826-3415-4B70-A0A8-69AC9253D4A5}"/>
                </a:ext>
              </a:extLst>
            </p:cNvPr>
            <p:cNvSpPr txBox="1"/>
            <p:nvPr/>
          </p:nvSpPr>
          <p:spPr>
            <a:xfrm>
              <a:off x="1142571" y="3037525"/>
              <a:ext cx="393870"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A</a:t>
              </a:r>
            </a:p>
          </p:txBody>
        </p:sp>
        <p:sp>
          <p:nvSpPr>
            <p:cNvPr id="16" name="Textové pole 39944">
              <a:extLst>
                <a:ext uri="{FF2B5EF4-FFF2-40B4-BE49-F238E27FC236}">
                  <a16:creationId xmlns:a16="http://schemas.microsoft.com/office/drawing/2014/main" id="{3972C45C-4D51-4BA0-A2B4-0839BFCB13C2}"/>
                </a:ext>
              </a:extLst>
            </p:cNvPr>
            <p:cNvSpPr txBox="1"/>
            <p:nvPr/>
          </p:nvSpPr>
          <p:spPr>
            <a:xfrm>
              <a:off x="478122" y="402924"/>
              <a:ext cx="707992" cy="39997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D</a:t>
              </a:r>
              <a:r>
                <a:rPr lang="cs-CZ" sz="1400" b="1" baseline="-25000">
                  <a:latin typeface="Calibri" panose="020F0502020204030204" pitchFamily="34" charset="0"/>
                  <a:ea typeface="Calibri" panose="020F0502020204030204" pitchFamily="34" charset="0"/>
                  <a:cs typeface="Arial" panose="020B0604020202020204" pitchFamily="34" charset="0"/>
                </a:rPr>
                <a:t>LOANS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7" name="Textové pole 39944">
              <a:extLst>
                <a:ext uri="{FF2B5EF4-FFF2-40B4-BE49-F238E27FC236}">
                  <a16:creationId xmlns:a16="http://schemas.microsoft.com/office/drawing/2014/main" id="{88336C28-92AC-4A11-A399-F86E7F92330E}"/>
                </a:ext>
              </a:extLst>
            </p:cNvPr>
            <p:cNvSpPr txBox="1"/>
            <p:nvPr/>
          </p:nvSpPr>
          <p:spPr>
            <a:xfrm>
              <a:off x="3334972" y="3043380"/>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LOANS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8" name="Textové pole 101">
              <a:extLst>
                <a:ext uri="{FF2B5EF4-FFF2-40B4-BE49-F238E27FC236}">
                  <a16:creationId xmlns:a16="http://schemas.microsoft.com/office/drawing/2014/main" id="{7A79498E-19F6-4D73-B736-9E33028A6148}"/>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IR</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9" name="Přímá spojnice se šipkou 18">
              <a:extLst>
                <a:ext uri="{FF2B5EF4-FFF2-40B4-BE49-F238E27FC236}">
                  <a16:creationId xmlns:a16="http://schemas.microsoft.com/office/drawing/2014/main" id="{9FC8440D-E075-4AA5-8053-CBE2DD77B79C}"/>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DA8ACB92-6084-4BC7-95C1-E3CA8F54455E}"/>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283BC6AC-17C1-42E8-8254-C5DE613EB3F4}"/>
                </a:ext>
              </a:extLst>
            </p:cNvPr>
            <p:cNvCxnSpPr/>
            <p:nvPr/>
          </p:nvCxnSpPr>
          <p:spPr>
            <a:xfrm flipV="1">
              <a:off x="257232" y="1398411"/>
              <a:ext cx="0" cy="433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733603C6-179A-468F-AEAC-53301BB166EF}"/>
                </a:ext>
              </a:extLst>
            </p:cNvPr>
            <p:cNvCxnSpPr/>
            <p:nvPr/>
          </p:nvCxnSpPr>
          <p:spPr>
            <a:xfrm flipV="1">
              <a:off x="2229121" y="1373967"/>
              <a:ext cx="1" cy="15958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ové pole 39944">
              <a:extLst>
                <a:ext uri="{FF2B5EF4-FFF2-40B4-BE49-F238E27FC236}">
                  <a16:creationId xmlns:a16="http://schemas.microsoft.com/office/drawing/2014/main" id="{CDD9CBD2-3EC6-4752-82CF-E6814FD5077A}"/>
                </a:ext>
              </a:extLst>
            </p:cNvPr>
            <p:cNvSpPr txBox="1"/>
            <p:nvPr/>
          </p:nvSpPr>
          <p:spPr>
            <a:xfrm>
              <a:off x="1403246" y="1138550"/>
              <a:ext cx="728112" cy="2598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DEFICIT</a:t>
              </a:r>
            </a:p>
          </p:txBody>
        </p:sp>
        <p:cxnSp>
          <p:nvCxnSpPr>
            <p:cNvPr id="24" name="Přímá spojnice 23">
              <a:extLst>
                <a:ext uri="{FF2B5EF4-FFF2-40B4-BE49-F238E27FC236}">
                  <a16:creationId xmlns:a16="http://schemas.microsoft.com/office/drawing/2014/main" id="{C9E0E136-B0ED-40E3-BA30-6C0E512E939C}"/>
                </a:ext>
              </a:extLst>
            </p:cNvPr>
            <p:cNvCxnSpPr/>
            <p:nvPr/>
          </p:nvCxnSpPr>
          <p:spPr>
            <a:xfrm>
              <a:off x="362568" y="534142"/>
              <a:ext cx="2348822" cy="2165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86DC63B9-4F99-4273-9585-8DF2B3F06C39}"/>
                </a:ext>
              </a:extLst>
            </p:cNvPr>
            <p:cNvCxnSpPr/>
            <p:nvPr/>
          </p:nvCxnSpPr>
          <p:spPr>
            <a:xfrm flipV="1">
              <a:off x="579352" y="545714"/>
              <a:ext cx="2505875" cy="24241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A3E64B37-63C1-44C9-8930-8AD21CFC1587}"/>
                </a:ext>
              </a:extLst>
            </p:cNvPr>
            <p:cNvCxnSpPr/>
            <p:nvPr/>
          </p:nvCxnSpPr>
          <p:spPr>
            <a:xfrm>
              <a:off x="1310785" y="534290"/>
              <a:ext cx="2109490" cy="1950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790DCA97-8D3F-41E4-B428-C9010F5934B2}"/>
                </a:ext>
              </a:extLst>
            </p:cNvPr>
            <p:cNvCxnSpPr/>
            <p:nvPr/>
          </p:nvCxnSpPr>
          <p:spPr>
            <a:xfrm flipV="1">
              <a:off x="1288536" y="1373970"/>
              <a:ext cx="0" cy="15957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A7A10F25-8192-45ED-B0CC-16D7A02C053A}"/>
                </a:ext>
              </a:extLst>
            </p:cNvPr>
            <p:cNvCxnSpPr/>
            <p:nvPr/>
          </p:nvCxnSpPr>
          <p:spPr>
            <a:xfrm flipV="1">
              <a:off x="1342526" y="1379082"/>
              <a:ext cx="823643" cy="3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5EE208AF-C11C-4C49-8EB4-FECDAA27DBCD}"/>
                </a:ext>
              </a:extLst>
            </p:cNvPr>
            <p:cNvCxnSpPr/>
            <p:nvPr/>
          </p:nvCxnSpPr>
          <p:spPr>
            <a:xfrm flipH="1" flipV="1">
              <a:off x="1760606" y="1832275"/>
              <a:ext cx="6220" cy="11374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DBC0CE4C-F06C-476D-8BE2-2927507D3388}"/>
                </a:ext>
              </a:extLst>
            </p:cNvPr>
            <p:cNvCxnSpPr/>
            <p:nvPr/>
          </p:nvCxnSpPr>
          <p:spPr>
            <a:xfrm flipV="1">
              <a:off x="1812341" y="2889667"/>
              <a:ext cx="425218" cy="3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D40ED0B7-8B72-4010-9521-9D287F94A6DD}"/>
                </a:ext>
              </a:extLst>
            </p:cNvPr>
            <p:cNvCxnSpPr/>
            <p:nvPr/>
          </p:nvCxnSpPr>
          <p:spPr>
            <a:xfrm flipV="1">
              <a:off x="362568" y="1832185"/>
              <a:ext cx="1366706" cy="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A1259A3A-E6C4-4C78-AD13-863DBD59E661}"/>
                </a:ext>
              </a:extLst>
            </p:cNvPr>
            <p:cNvCxnSpPr/>
            <p:nvPr/>
          </p:nvCxnSpPr>
          <p:spPr>
            <a:xfrm>
              <a:off x="362754" y="1388726"/>
              <a:ext cx="92578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ové pole 39944">
              <a:extLst>
                <a:ext uri="{FF2B5EF4-FFF2-40B4-BE49-F238E27FC236}">
                  <a16:creationId xmlns:a16="http://schemas.microsoft.com/office/drawing/2014/main" id="{3A85E5B2-4C89-4EEB-AFB8-AD0E949095A6}"/>
                </a:ext>
              </a:extLst>
            </p:cNvPr>
            <p:cNvSpPr txBox="1"/>
            <p:nvPr/>
          </p:nvSpPr>
          <p:spPr>
            <a:xfrm>
              <a:off x="612560" y="2214295"/>
              <a:ext cx="1199781" cy="988797"/>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DECREASE IN PRIVATE INVESTMENTS</a:t>
              </a:r>
            </a:p>
          </p:txBody>
        </p:sp>
        <p:cxnSp>
          <p:nvCxnSpPr>
            <p:cNvPr id="34" name="Přímá spojnice se šipkou 33">
              <a:extLst>
                <a:ext uri="{FF2B5EF4-FFF2-40B4-BE49-F238E27FC236}">
                  <a16:creationId xmlns:a16="http://schemas.microsoft.com/office/drawing/2014/main" id="{EE437F4B-F03A-45A6-B1C5-CDA08933D257}"/>
                </a:ext>
              </a:extLst>
            </p:cNvPr>
            <p:cNvCxnSpPr/>
            <p:nvPr/>
          </p:nvCxnSpPr>
          <p:spPr>
            <a:xfrm flipH="1" flipV="1">
              <a:off x="1288536" y="2889667"/>
              <a:ext cx="440738" cy="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5" name="Textové pole 39944">
              <a:extLst>
                <a:ext uri="{FF2B5EF4-FFF2-40B4-BE49-F238E27FC236}">
                  <a16:creationId xmlns:a16="http://schemas.microsoft.com/office/drawing/2014/main" id="{E4C3B603-9555-4CFD-8CC2-36E2633ADC42}"/>
                </a:ext>
              </a:extLst>
            </p:cNvPr>
            <p:cNvSpPr txBox="1"/>
            <p:nvPr/>
          </p:nvSpPr>
          <p:spPr>
            <a:xfrm>
              <a:off x="1716945" y="2215644"/>
              <a:ext cx="1199515" cy="71489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DECREASE IN PRIVATE CONSUMPTION</a:t>
              </a:r>
            </a:p>
          </p:txBody>
        </p:sp>
        <p:sp>
          <p:nvSpPr>
            <p:cNvPr id="36" name="Textové pole 39944">
              <a:extLst>
                <a:ext uri="{FF2B5EF4-FFF2-40B4-BE49-F238E27FC236}">
                  <a16:creationId xmlns:a16="http://schemas.microsoft.com/office/drawing/2014/main" id="{4D56D1AC-6893-4CA9-8681-65483D788011}"/>
                </a:ext>
              </a:extLst>
            </p:cNvPr>
            <p:cNvSpPr txBox="1"/>
            <p:nvPr/>
          </p:nvSpPr>
          <p:spPr>
            <a:xfrm>
              <a:off x="320040" y="1398406"/>
              <a:ext cx="1083205" cy="2597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INVESTMENTS</a:t>
              </a:r>
            </a:p>
          </p:txBody>
        </p:sp>
      </p:grpSp>
    </p:spTree>
    <p:extLst>
      <p:ext uri="{BB962C8B-B14F-4D97-AF65-F5344CB8AC3E}">
        <p14:creationId xmlns:p14="http://schemas.microsoft.com/office/powerpoint/2010/main" val="35858639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27D09A-58E9-4D6A-8562-8B2E1ED7D611}"/>
              </a:ext>
            </a:extLst>
          </p:cNvPr>
          <p:cNvSpPr>
            <a:spLocks noGrp="1"/>
          </p:cNvSpPr>
          <p:nvPr>
            <p:ph type="title"/>
          </p:nvPr>
        </p:nvSpPr>
        <p:spPr/>
        <p:txBody>
          <a:bodyPr/>
          <a:lstStyle/>
          <a:p>
            <a:r>
              <a:rPr lang="cs-CZ" dirty="0" err="1"/>
              <a:t>Stabilisation</a:t>
            </a:r>
            <a:r>
              <a:rPr lang="cs-CZ" dirty="0"/>
              <a:t> </a:t>
            </a:r>
            <a:r>
              <a:rPr lang="cs-CZ" dirty="0" err="1"/>
              <a:t>policy</a:t>
            </a:r>
            <a:endParaRPr lang="cs-CZ" dirty="0"/>
          </a:p>
        </p:txBody>
      </p:sp>
      <p:sp>
        <p:nvSpPr>
          <p:cNvPr id="3" name="Zástupný obsah 2">
            <a:extLst>
              <a:ext uri="{FF2B5EF4-FFF2-40B4-BE49-F238E27FC236}">
                <a16:creationId xmlns:a16="http://schemas.microsoft.com/office/drawing/2014/main" id="{F3CDE553-22EF-4721-BBE7-E32804219631}"/>
              </a:ext>
            </a:extLst>
          </p:cNvPr>
          <p:cNvSpPr>
            <a:spLocks noGrp="1"/>
          </p:cNvSpPr>
          <p:nvPr>
            <p:ph idx="1"/>
          </p:nvPr>
        </p:nvSpPr>
        <p:spPr/>
        <p:txBody>
          <a:bodyPr/>
          <a:lstStyle/>
          <a:p>
            <a:r>
              <a:rPr lang="cs-CZ" dirty="0" err="1"/>
              <a:t>Policy</a:t>
            </a:r>
            <a:r>
              <a:rPr lang="cs-CZ" dirty="0"/>
              <a:t> </a:t>
            </a:r>
            <a:r>
              <a:rPr lang="cs-CZ" dirty="0" err="1"/>
              <a:t>of</a:t>
            </a:r>
            <a:r>
              <a:rPr lang="cs-CZ" dirty="0"/>
              <a:t> </a:t>
            </a:r>
            <a:r>
              <a:rPr lang="cs-CZ" dirty="0" err="1"/>
              <a:t>increasing</a:t>
            </a:r>
            <a:r>
              <a:rPr lang="cs-CZ" dirty="0"/>
              <a:t> </a:t>
            </a:r>
            <a:r>
              <a:rPr lang="cs-CZ" dirty="0" err="1"/>
              <a:t>the</a:t>
            </a:r>
            <a:r>
              <a:rPr lang="cs-CZ" dirty="0"/>
              <a:t> </a:t>
            </a:r>
            <a:r>
              <a:rPr lang="cs-CZ" dirty="0" err="1"/>
              <a:t>demand</a:t>
            </a:r>
            <a:r>
              <a:rPr lang="cs-CZ" dirty="0"/>
              <a:t> to </a:t>
            </a:r>
            <a:r>
              <a:rPr lang="cs-CZ" dirty="0" err="1"/>
              <a:t>prevent</a:t>
            </a:r>
            <a:r>
              <a:rPr lang="cs-CZ" dirty="0"/>
              <a:t> </a:t>
            </a:r>
            <a:r>
              <a:rPr lang="cs-CZ" dirty="0" err="1"/>
              <a:t>recession</a:t>
            </a:r>
            <a:r>
              <a:rPr lang="cs-CZ" dirty="0"/>
              <a:t> </a:t>
            </a:r>
            <a:r>
              <a:rPr lang="cs-CZ" dirty="0" err="1"/>
              <a:t>or</a:t>
            </a:r>
            <a:r>
              <a:rPr lang="cs-CZ" dirty="0"/>
              <a:t> </a:t>
            </a:r>
            <a:r>
              <a:rPr lang="cs-CZ" dirty="0" err="1"/>
              <a:t>of</a:t>
            </a:r>
            <a:r>
              <a:rPr lang="cs-CZ" dirty="0"/>
              <a:t> </a:t>
            </a:r>
            <a:r>
              <a:rPr lang="cs-CZ" dirty="0" err="1"/>
              <a:t>restricting</a:t>
            </a:r>
            <a:r>
              <a:rPr lang="cs-CZ" dirty="0"/>
              <a:t> </a:t>
            </a:r>
            <a:r>
              <a:rPr lang="cs-CZ" dirty="0" err="1"/>
              <a:t>the</a:t>
            </a:r>
            <a:r>
              <a:rPr lang="cs-CZ" dirty="0"/>
              <a:t> </a:t>
            </a:r>
            <a:r>
              <a:rPr lang="cs-CZ" dirty="0" err="1"/>
              <a:t>demand</a:t>
            </a:r>
            <a:r>
              <a:rPr lang="cs-CZ" dirty="0"/>
              <a:t> to </a:t>
            </a:r>
            <a:r>
              <a:rPr lang="cs-CZ" dirty="0" err="1"/>
              <a:t>prevent</a:t>
            </a:r>
            <a:r>
              <a:rPr lang="cs-CZ" dirty="0"/>
              <a:t> „</a:t>
            </a:r>
            <a:r>
              <a:rPr lang="cs-CZ" dirty="0" err="1"/>
              <a:t>overheating</a:t>
            </a:r>
            <a:r>
              <a:rPr lang="cs-CZ" dirty="0"/>
              <a:t>“</a:t>
            </a:r>
          </a:p>
        </p:txBody>
      </p:sp>
      <p:sp>
        <p:nvSpPr>
          <p:cNvPr id="4" name="Zástupný symbol pro zápatí 3">
            <a:extLst>
              <a:ext uri="{FF2B5EF4-FFF2-40B4-BE49-F238E27FC236}">
                <a16:creationId xmlns:a16="http://schemas.microsoft.com/office/drawing/2014/main" id="{E4EFC23D-0E72-4A99-9AAD-DA8FF3A65E97}"/>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8717346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Default</a:t>
            </a:r>
          </a:p>
        </p:txBody>
      </p:sp>
      <p:sp>
        <p:nvSpPr>
          <p:cNvPr id="3" name="Zástupný symbol pro obsah 2"/>
          <p:cNvSpPr>
            <a:spLocks noGrp="1"/>
          </p:cNvSpPr>
          <p:nvPr>
            <p:ph idx="1"/>
          </p:nvPr>
        </p:nvSpPr>
        <p:spPr/>
        <p:txBody>
          <a:bodyPr/>
          <a:lstStyle/>
          <a:p>
            <a:r>
              <a:rPr lang="cs-CZ" dirty="0" err="1"/>
              <a:t>Inability</a:t>
            </a:r>
            <a:r>
              <a:rPr lang="cs-CZ" dirty="0"/>
              <a:t> </a:t>
            </a:r>
            <a:r>
              <a:rPr lang="cs-CZ" dirty="0" err="1"/>
              <a:t>of</a:t>
            </a:r>
            <a:r>
              <a:rPr lang="cs-CZ" dirty="0"/>
              <a:t> </a:t>
            </a:r>
            <a:r>
              <a:rPr lang="cs-CZ" dirty="0" err="1"/>
              <a:t>the</a:t>
            </a:r>
            <a:r>
              <a:rPr lang="cs-CZ" dirty="0"/>
              <a:t> </a:t>
            </a:r>
            <a:r>
              <a:rPr lang="cs-CZ" dirty="0" err="1"/>
              <a:t>government</a:t>
            </a:r>
            <a:r>
              <a:rPr lang="cs-CZ" dirty="0"/>
              <a:t> to </a:t>
            </a:r>
            <a:r>
              <a:rPr lang="cs-CZ" dirty="0" err="1"/>
              <a:t>pay</a:t>
            </a:r>
            <a:r>
              <a:rPr lang="cs-CZ" dirty="0"/>
              <a:t> </a:t>
            </a:r>
            <a:r>
              <a:rPr lang="cs-CZ" dirty="0" err="1"/>
              <a:t>its</a:t>
            </a:r>
            <a:r>
              <a:rPr lang="cs-CZ" dirty="0"/>
              <a:t> </a:t>
            </a:r>
            <a:r>
              <a:rPr lang="cs-CZ" dirty="0" err="1"/>
              <a:t>debts</a:t>
            </a:r>
            <a:endParaRPr lang="cs-CZ" dirty="0"/>
          </a:p>
          <a:p>
            <a:endParaRPr lang="cs-CZ" dirty="0"/>
          </a:p>
          <a:p>
            <a:r>
              <a:rPr lang="cs-CZ" dirty="0"/>
              <a:t>Risk </a:t>
            </a:r>
            <a:r>
              <a:rPr lang="cs-CZ" dirty="0" err="1"/>
              <a:t>of</a:t>
            </a:r>
            <a:r>
              <a:rPr lang="cs-CZ" dirty="0"/>
              <a:t> default </a:t>
            </a:r>
            <a:r>
              <a:rPr lang="cs-CZ" dirty="0" err="1"/>
              <a:t>grows</a:t>
            </a:r>
            <a:r>
              <a:rPr lang="cs-CZ" dirty="0"/>
              <a:t> </a:t>
            </a:r>
            <a:r>
              <a:rPr lang="cs-CZ" dirty="0" err="1"/>
              <a:t>with</a:t>
            </a:r>
            <a:r>
              <a:rPr lang="cs-CZ" dirty="0"/>
              <a:t> DEBT/GDP ratio </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6477440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FCD5F-7805-4DF1-828D-6C66F93DBE96}"/>
              </a:ext>
            </a:extLst>
          </p:cNvPr>
          <p:cNvSpPr>
            <a:spLocks noGrp="1"/>
          </p:cNvSpPr>
          <p:nvPr>
            <p:ph type="title"/>
          </p:nvPr>
        </p:nvSpPr>
        <p:spPr/>
        <p:txBody>
          <a:bodyPr/>
          <a:lstStyle/>
          <a:p>
            <a:r>
              <a:rPr lang="cs-CZ" dirty="0" err="1"/>
              <a:t>Policy</a:t>
            </a:r>
            <a:r>
              <a:rPr lang="cs-CZ" dirty="0"/>
              <a:t> </a:t>
            </a:r>
            <a:r>
              <a:rPr lang="cs-CZ" dirty="0" err="1"/>
              <a:t>lags</a:t>
            </a:r>
            <a:endParaRPr lang="cs-CZ" dirty="0"/>
          </a:p>
        </p:txBody>
      </p:sp>
      <p:sp>
        <p:nvSpPr>
          <p:cNvPr id="3" name="Zástupný obsah 2">
            <a:extLst>
              <a:ext uri="{FF2B5EF4-FFF2-40B4-BE49-F238E27FC236}">
                <a16:creationId xmlns:a16="http://schemas.microsoft.com/office/drawing/2014/main" id="{3DF78028-44BA-459C-A744-A9158A287B80}"/>
              </a:ext>
            </a:extLst>
          </p:cNvPr>
          <p:cNvSpPr>
            <a:spLocks noGrp="1"/>
          </p:cNvSpPr>
          <p:nvPr>
            <p:ph idx="1"/>
          </p:nvPr>
        </p:nvSpPr>
        <p:spPr/>
        <p:txBody>
          <a:bodyPr/>
          <a:lstStyle/>
          <a:p>
            <a:pPr>
              <a:buNone/>
            </a:pPr>
            <a:r>
              <a:rPr lang="cs-CZ" dirty="0" err="1"/>
              <a:t>Lag</a:t>
            </a:r>
            <a:r>
              <a:rPr lang="cs-CZ" dirty="0"/>
              <a:t>=</a:t>
            </a:r>
            <a:r>
              <a:rPr lang="cs-CZ"/>
              <a:t>delay</a:t>
            </a:r>
            <a:endParaRPr lang="cs-CZ" dirty="0"/>
          </a:p>
          <a:p>
            <a:endParaRPr lang="cs-CZ" dirty="0"/>
          </a:p>
          <a:p>
            <a:r>
              <a:rPr lang="cs-CZ" dirty="0" err="1"/>
              <a:t>Recognition</a:t>
            </a:r>
            <a:r>
              <a:rPr lang="cs-CZ" dirty="0"/>
              <a:t> </a:t>
            </a:r>
            <a:r>
              <a:rPr lang="cs-CZ" dirty="0" err="1"/>
              <a:t>lag</a:t>
            </a:r>
            <a:endParaRPr lang="cs-CZ" dirty="0"/>
          </a:p>
          <a:p>
            <a:r>
              <a:rPr lang="cs-CZ" dirty="0" err="1"/>
              <a:t>Decision</a:t>
            </a:r>
            <a:r>
              <a:rPr lang="cs-CZ" dirty="0"/>
              <a:t> </a:t>
            </a:r>
            <a:r>
              <a:rPr lang="cs-CZ" dirty="0" err="1"/>
              <a:t>lag</a:t>
            </a:r>
            <a:endParaRPr lang="cs-CZ" dirty="0"/>
          </a:p>
          <a:p>
            <a:r>
              <a:rPr lang="cs-CZ" dirty="0" err="1"/>
              <a:t>Take-effect</a:t>
            </a:r>
            <a:r>
              <a:rPr lang="cs-CZ" dirty="0"/>
              <a:t> </a:t>
            </a:r>
            <a:r>
              <a:rPr lang="cs-CZ" dirty="0" err="1"/>
              <a:t>lag</a:t>
            </a:r>
            <a:endParaRPr lang="cs-CZ" dirty="0"/>
          </a:p>
        </p:txBody>
      </p:sp>
      <p:sp>
        <p:nvSpPr>
          <p:cNvPr id="4" name="Zástupný symbol pro zápatí 3">
            <a:extLst>
              <a:ext uri="{FF2B5EF4-FFF2-40B4-BE49-F238E27FC236}">
                <a16:creationId xmlns:a16="http://schemas.microsoft.com/office/drawing/2014/main" id="{563C5BD6-4574-4D87-BB5A-CDD5DC6CF594}"/>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1486975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A759E5-806A-49B0-B904-BB38D1831A7A}"/>
              </a:ext>
            </a:extLst>
          </p:cNvPr>
          <p:cNvSpPr>
            <a:spLocks noGrp="1"/>
          </p:cNvSpPr>
          <p:nvPr>
            <p:ph type="title"/>
          </p:nvPr>
        </p:nvSpPr>
        <p:spPr/>
        <p:txBody>
          <a:bodyPr/>
          <a:lstStyle/>
          <a:p>
            <a:r>
              <a:rPr lang="cs-CZ" dirty="0" err="1"/>
              <a:t>Stabilisation</a:t>
            </a:r>
            <a:r>
              <a:rPr lang="cs-CZ" dirty="0"/>
              <a:t> </a:t>
            </a:r>
            <a:r>
              <a:rPr lang="cs-CZ" dirty="0" err="1"/>
              <a:t>policy</a:t>
            </a:r>
            <a:endParaRPr lang="cs-CZ" dirty="0"/>
          </a:p>
        </p:txBody>
      </p:sp>
      <p:sp>
        <p:nvSpPr>
          <p:cNvPr id="4" name="Zástupný symbol pro zápatí 3">
            <a:extLst>
              <a:ext uri="{FF2B5EF4-FFF2-40B4-BE49-F238E27FC236}">
                <a16:creationId xmlns:a16="http://schemas.microsoft.com/office/drawing/2014/main" id="{7E449026-98ED-4D36-9CF9-AB45F6628979}"/>
              </a:ext>
            </a:extLst>
          </p:cNvPr>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27A747C0-3715-43EC-91B0-78B34C7D9843}"/>
              </a:ext>
            </a:extLst>
          </p:cNvPr>
          <p:cNvGrpSpPr/>
          <p:nvPr/>
        </p:nvGrpSpPr>
        <p:grpSpPr>
          <a:xfrm>
            <a:off x="1981200" y="1858708"/>
            <a:ext cx="6530340" cy="4113113"/>
            <a:chOff x="0" y="0"/>
            <a:chExt cx="4831080" cy="3041650"/>
          </a:xfrm>
        </p:grpSpPr>
        <p:sp>
          <p:nvSpPr>
            <p:cNvPr id="7" name="Obdélník 6">
              <a:extLst>
                <a:ext uri="{FF2B5EF4-FFF2-40B4-BE49-F238E27FC236}">
                  <a16:creationId xmlns:a16="http://schemas.microsoft.com/office/drawing/2014/main" id="{D318F2FB-3800-4A9E-9A96-B2BF5015FC9D}"/>
                </a:ext>
              </a:extLst>
            </p:cNvPr>
            <p:cNvSpPr/>
            <p:nvPr/>
          </p:nvSpPr>
          <p:spPr>
            <a:xfrm>
              <a:off x="0" y="0"/>
              <a:ext cx="4831080" cy="3041650"/>
            </a:xfrm>
            <a:prstGeom prst="rect">
              <a:avLst/>
            </a:prstGeom>
            <a:solidFill>
              <a:prstClr val="white"/>
            </a:solidFill>
          </p:spPr>
          <p:txBody>
            <a:bodyPr/>
            <a:lstStyle/>
            <a:p>
              <a:endParaRPr lang="cs-CZ"/>
            </a:p>
          </p:txBody>
        </p:sp>
        <p:sp>
          <p:nvSpPr>
            <p:cNvPr id="8" name="Textové pole 39944">
              <a:extLst>
                <a:ext uri="{FF2B5EF4-FFF2-40B4-BE49-F238E27FC236}">
                  <a16:creationId xmlns:a16="http://schemas.microsoft.com/office/drawing/2014/main" id="{5106A64B-8EC4-4A5F-86E7-5277F589BDFC}"/>
                </a:ext>
              </a:extLst>
            </p:cNvPr>
            <p:cNvSpPr txBox="1"/>
            <p:nvPr/>
          </p:nvSpPr>
          <p:spPr>
            <a:xfrm rot="2322849">
              <a:off x="1902331" y="1956223"/>
              <a:ext cx="1219600" cy="2597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b="1">
                  <a:solidFill>
                    <a:srgbClr val="00B050"/>
                  </a:solidFill>
                  <a:latin typeface="Calibri" panose="020F0502020204030204" pitchFamily="34" charset="0"/>
                  <a:ea typeface="Calibri" panose="020F0502020204030204" pitchFamily="34" charset="0"/>
                  <a:cs typeface="Arial" panose="020B0604020202020204" pitchFamily="34" charset="0"/>
                </a:rPr>
                <a:t>WRONG TIMING</a:t>
              </a:r>
              <a:endParaRPr lang="cs-CZ" sz="12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E63DD00C-BE37-414C-B37A-7EFEFAD6BA23}"/>
                </a:ext>
              </a:extLst>
            </p:cNvPr>
            <p:cNvSpPr txBox="1"/>
            <p:nvPr/>
          </p:nvSpPr>
          <p:spPr>
            <a:xfrm>
              <a:off x="2606736" y="984371"/>
              <a:ext cx="1472355" cy="2603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b="1">
                  <a:solidFill>
                    <a:srgbClr val="FF0000"/>
                  </a:solidFill>
                  <a:latin typeface="Calibri" panose="020F0502020204030204" pitchFamily="34" charset="0"/>
                  <a:ea typeface="Calibri" panose="020F0502020204030204" pitchFamily="34" charset="0"/>
                  <a:cs typeface="Times New Roman" panose="02020603050405020304" pitchFamily="18" charset="0"/>
                </a:rPr>
                <a:t>OPTIMAL TIMING</a:t>
              </a:r>
              <a:endParaRPr lang="cs-CZ" sz="1200">
                <a:latin typeface="Times New Roman" panose="02020603050405020304" pitchFamily="18" charset="0"/>
                <a:ea typeface="Times New Roman" panose="02020603050405020304" pitchFamily="18" charset="0"/>
              </a:endParaRPr>
            </a:p>
          </p:txBody>
        </p:sp>
        <p:sp>
          <p:nvSpPr>
            <p:cNvPr id="10" name="Textové pole 39944">
              <a:extLst>
                <a:ext uri="{FF2B5EF4-FFF2-40B4-BE49-F238E27FC236}">
                  <a16:creationId xmlns:a16="http://schemas.microsoft.com/office/drawing/2014/main" id="{5BD24852-2DE6-4EF4-8E38-EB9BEA42DEA5}"/>
                </a:ext>
              </a:extLst>
            </p:cNvPr>
            <p:cNvSpPr txBox="1"/>
            <p:nvPr/>
          </p:nvSpPr>
          <p:spPr>
            <a:xfrm>
              <a:off x="3795316" y="2623307"/>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b="1">
                  <a:latin typeface="Calibri" panose="020F0502020204030204" pitchFamily="34" charset="0"/>
                  <a:ea typeface="Calibri" panose="020F0502020204030204" pitchFamily="34" charset="0"/>
                  <a:cs typeface="Arial" panose="020B0604020202020204" pitchFamily="34" charset="0"/>
                </a:rPr>
                <a:t>TIME</a:t>
              </a:r>
              <a:endParaRPr lang="cs-CZ" sz="1200">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101">
              <a:extLst>
                <a:ext uri="{FF2B5EF4-FFF2-40B4-BE49-F238E27FC236}">
                  <a16:creationId xmlns:a16="http://schemas.microsoft.com/office/drawing/2014/main" id="{02CE7CA3-351E-4DF5-9180-5EF1F1042DD0}"/>
                </a:ext>
              </a:extLst>
            </p:cNvPr>
            <p:cNvSpPr txBox="1"/>
            <p:nvPr/>
          </p:nvSpPr>
          <p:spPr>
            <a:xfrm>
              <a:off x="3" y="35999"/>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b="1">
                  <a:latin typeface="Calibri" panose="020F0502020204030204" pitchFamily="34" charset="0"/>
                  <a:ea typeface="Calibri" panose="020F0502020204030204" pitchFamily="34" charset="0"/>
                  <a:cs typeface="Arial" panose="020B0604020202020204" pitchFamily="34" charset="0"/>
                </a:rPr>
                <a:t>Y%</a:t>
              </a:r>
              <a:endParaRPr lang="cs-CZ" sz="1200">
                <a:latin typeface="Calibri" panose="020F0502020204030204" pitchFamily="34" charset="0"/>
                <a:ea typeface="Calibri" panose="020F0502020204030204" pitchFamily="34" charset="0"/>
                <a:cs typeface="Arial" panose="020B0604020202020204" pitchFamily="34" charset="0"/>
              </a:endParaRPr>
            </a:p>
          </p:txBody>
        </p:sp>
        <p:cxnSp>
          <p:nvCxnSpPr>
            <p:cNvPr id="12" name="Přímá spojnice se šipkou 11">
              <a:extLst>
                <a:ext uri="{FF2B5EF4-FFF2-40B4-BE49-F238E27FC236}">
                  <a16:creationId xmlns:a16="http://schemas.microsoft.com/office/drawing/2014/main" id="{DBE99847-E2E4-4497-B661-DED4E933E7C3}"/>
                </a:ext>
              </a:extLst>
            </p:cNvPr>
            <p:cNvCxnSpPr/>
            <p:nvPr/>
          </p:nvCxnSpPr>
          <p:spPr>
            <a:xfrm flipV="1">
              <a:off x="362569" y="19671"/>
              <a:ext cx="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635FC36A-59D8-4AA3-B408-FA971F0D3F37}"/>
                </a:ext>
              </a:extLst>
            </p:cNvPr>
            <p:cNvCxnSpPr/>
            <p:nvPr/>
          </p:nvCxnSpPr>
          <p:spPr>
            <a:xfrm>
              <a:off x="362569" y="2534271"/>
              <a:ext cx="3839780" cy="10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ové pole 39944">
              <a:extLst>
                <a:ext uri="{FF2B5EF4-FFF2-40B4-BE49-F238E27FC236}">
                  <a16:creationId xmlns:a16="http://schemas.microsoft.com/office/drawing/2014/main" id="{DB074AF2-441D-4464-BF97-6AA5F0BB03CA}"/>
                </a:ext>
              </a:extLst>
            </p:cNvPr>
            <p:cNvSpPr txBox="1"/>
            <p:nvPr/>
          </p:nvSpPr>
          <p:spPr>
            <a:xfrm>
              <a:off x="2743906" y="1691064"/>
              <a:ext cx="879475" cy="2603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b="1">
                  <a:latin typeface="Calibri" panose="020F0502020204030204" pitchFamily="34" charset="0"/>
                  <a:ea typeface="Calibri" panose="020F0502020204030204" pitchFamily="34" charset="0"/>
                  <a:cs typeface="Arial" panose="020B0604020202020204" pitchFamily="34" charset="0"/>
                </a:rPr>
                <a:t>NO ACTION</a:t>
              </a:r>
              <a:endParaRPr lang="cs-CZ" sz="1200">
                <a:latin typeface="Calibri" panose="020F0502020204030204" pitchFamily="34" charset="0"/>
                <a:ea typeface="Calibri" panose="020F0502020204030204" pitchFamily="34" charset="0"/>
                <a:cs typeface="Arial" panose="020B0604020202020204" pitchFamily="34" charset="0"/>
              </a:endParaRPr>
            </a:p>
          </p:txBody>
        </p:sp>
        <p:sp>
          <p:nvSpPr>
            <p:cNvPr id="15" name="Textové pole 39944">
              <a:extLst>
                <a:ext uri="{FF2B5EF4-FFF2-40B4-BE49-F238E27FC236}">
                  <a16:creationId xmlns:a16="http://schemas.microsoft.com/office/drawing/2014/main" id="{90407F14-D177-4D77-B19E-E29826D86A25}"/>
                </a:ext>
              </a:extLst>
            </p:cNvPr>
            <p:cNvSpPr txBox="1"/>
            <p:nvPr/>
          </p:nvSpPr>
          <p:spPr>
            <a:xfrm>
              <a:off x="2267598" y="491693"/>
              <a:ext cx="1572599" cy="2915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a:latin typeface="Calibri" panose="020F0502020204030204" pitchFamily="34" charset="0"/>
                  <a:ea typeface="Calibri" panose="020F0502020204030204" pitchFamily="34" charset="0"/>
                  <a:cs typeface="Arial" panose="020B0604020202020204" pitchFamily="34" charset="0"/>
                </a:rPr>
                <a:t>FISCAL EXPANSION</a:t>
              </a:r>
            </a:p>
          </p:txBody>
        </p:sp>
        <p:cxnSp>
          <p:nvCxnSpPr>
            <p:cNvPr id="16" name="Přímá spojnice se šipkou 15">
              <a:extLst>
                <a:ext uri="{FF2B5EF4-FFF2-40B4-BE49-F238E27FC236}">
                  <a16:creationId xmlns:a16="http://schemas.microsoft.com/office/drawing/2014/main" id="{7188FEA1-D52A-41CB-B0A7-5EC7127B0830}"/>
                </a:ext>
              </a:extLst>
            </p:cNvPr>
            <p:cNvCxnSpPr/>
            <p:nvPr/>
          </p:nvCxnSpPr>
          <p:spPr>
            <a:xfrm flipH="1">
              <a:off x="2358189" y="752133"/>
              <a:ext cx="335705" cy="39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Volný tvar: obrazec 16">
              <a:extLst>
                <a:ext uri="{FF2B5EF4-FFF2-40B4-BE49-F238E27FC236}">
                  <a16:creationId xmlns:a16="http://schemas.microsoft.com/office/drawing/2014/main" id="{E851041B-81B9-49EC-A449-434529EB7162}"/>
                </a:ext>
              </a:extLst>
            </p:cNvPr>
            <p:cNvSpPr/>
            <p:nvPr/>
          </p:nvSpPr>
          <p:spPr>
            <a:xfrm>
              <a:off x="374630" y="91518"/>
              <a:ext cx="3733800" cy="2278055"/>
            </a:xfrm>
            <a:custGeom>
              <a:avLst/>
              <a:gdLst>
                <a:gd name="connsiteX0" fmla="*/ 0 w 3733800"/>
                <a:gd name="connsiteY0" fmla="*/ 1126856 h 2278055"/>
                <a:gd name="connsiteX1" fmla="*/ 1093694 w 3733800"/>
                <a:gd name="connsiteY1" fmla="*/ 33161 h 2278055"/>
                <a:gd name="connsiteX2" fmla="*/ 2658035 w 3733800"/>
                <a:gd name="connsiteY2" fmla="*/ 2251926 h 2278055"/>
                <a:gd name="connsiteX3" fmla="*/ 3733800 w 3733800"/>
                <a:gd name="connsiteY3" fmla="*/ 1050656 h 2278055"/>
              </a:gdLst>
              <a:ahLst/>
              <a:cxnLst>
                <a:cxn ang="0">
                  <a:pos x="connsiteX0" y="connsiteY0"/>
                </a:cxn>
                <a:cxn ang="0">
                  <a:pos x="connsiteX1" y="connsiteY1"/>
                </a:cxn>
                <a:cxn ang="0">
                  <a:pos x="connsiteX2" y="connsiteY2"/>
                </a:cxn>
                <a:cxn ang="0">
                  <a:pos x="connsiteX3" y="connsiteY3"/>
                </a:cxn>
              </a:cxnLst>
              <a:rect l="l" t="t" r="r" b="b"/>
              <a:pathLst>
                <a:path w="3733800" h="2278055">
                  <a:moveTo>
                    <a:pt x="0" y="1126856"/>
                  </a:moveTo>
                  <a:cubicBezTo>
                    <a:pt x="325344" y="486252"/>
                    <a:pt x="650688" y="-154351"/>
                    <a:pt x="1093694" y="33161"/>
                  </a:cubicBezTo>
                  <a:cubicBezTo>
                    <a:pt x="1536700" y="220673"/>
                    <a:pt x="2218017" y="2082344"/>
                    <a:pt x="2658035" y="2251926"/>
                  </a:cubicBezTo>
                  <a:cubicBezTo>
                    <a:pt x="3098053" y="2421508"/>
                    <a:pt x="3415926" y="1736082"/>
                    <a:pt x="3733800" y="1050656"/>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200"/>
            </a:p>
          </p:txBody>
        </p:sp>
        <p:sp>
          <p:nvSpPr>
            <p:cNvPr id="18" name="Volný tvar: obrazec 17">
              <a:extLst>
                <a:ext uri="{FF2B5EF4-FFF2-40B4-BE49-F238E27FC236}">
                  <a16:creationId xmlns:a16="http://schemas.microsoft.com/office/drawing/2014/main" id="{9FE30045-9A1A-4D02-B7BC-298DD826107A}"/>
                </a:ext>
              </a:extLst>
            </p:cNvPr>
            <p:cNvSpPr/>
            <p:nvPr/>
          </p:nvSpPr>
          <p:spPr>
            <a:xfrm>
              <a:off x="377742" y="783368"/>
              <a:ext cx="3733800" cy="907677"/>
            </a:xfrm>
            <a:custGeom>
              <a:avLst/>
              <a:gdLst>
                <a:gd name="connsiteX0" fmla="*/ 0 w 3733800"/>
                <a:gd name="connsiteY0" fmla="*/ 1126856 h 2278055"/>
                <a:gd name="connsiteX1" fmla="*/ 1093694 w 3733800"/>
                <a:gd name="connsiteY1" fmla="*/ 33161 h 2278055"/>
                <a:gd name="connsiteX2" fmla="*/ 2658035 w 3733800"/>
                <a:gd name="connsiteY2" fmla="*/ 2251926 h 2278055"/>
                <a:gd name="connsiteX3" fmla="*/ 3733800 w 3733800"/>
                <a:gd name="connsiteY3" fmla="*/ 1050656 h 2278055"/>
              </a:gdLst>
              <a:ahLst/>
              <a:cxnLst>
                <a:cxn ang="0">
                  <a:pos x="connsiteX0" y="connsiteY0"/>
                </a:cxn>
                <a:cxn ang="0">
                  <a:pos x="connsiteX1" y="connsiteY1"/>
                </a:cxn>
                <a:cxn ang="0">
                  <a:pos x="connsiteX2" y="connsiteY2"/>
                </a:cxn>
                <a:cxn ang="0">
                  <a:pos x="connsiteX3" y="connsiteY3"/>
                </a:cxn>
              </a:cxnLst>
              <a:rect l="l" t="t" r="r" b="b"/>
              <a:pathLst>
                <a:path w="3733800" h="2278055">
                  <a:moveTo>
                    <a:pt x="0" y="1126856"/>
                  </a:moveTo>
                  <a:cubicBezTo>
                    <a:pt x="325344" y="486252"/>
                    <a:pt x="650688" y="-154351"/>
                    <a:pt x="1093694" y="33161"/>
                  </a:cubicBezTo>
                  <a:cubicBezTo>
                    <a:pt x="1536700" y="220673"/>
                    <a:pt x="2218017" y="2082344"/>
                    <a:pt x="2658035" y="2251926"/>
                  </a:cubicBezTo>
                  <a:cubicBezTo>
                    <a:pt x="3098053" y="2421508"/>
                    <a:pt x="3415926" y="1736082"/>
                    <a:pt x="3733800" y="105065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200"/>
            </a:p>
          </p:txBody>
        </p:sp>
        <p:sp>
          <p:nvSpPr>
            <p:cNvPr id="19" name="Volný tvar: obrazec 18">
              <a:extLst>
                <a:ext uri="{FF2B5EF4-FFF2-40B4-BE49-F238E27FC236}">
                  <a16:creationId xmlns:a16="http://schemas.microsoft.com/office/drawing/2014/main" id="{71288A81-C492-4628-9139-C52053882810}"/>
                </a:ext>
              </a:extLst>
            </p:cNvPr>
            <p:cNvSpPr/>
            <p:nvPr/>
          </p:nvSpPr>
          <p:spPr>
            <a:xfrm>
              <a:off x="374630" y="1151464"/>
              <a:ext cx="3733800" cy="198077"/>
            </a:xfrm>
            <a:custGeom>
              <a:avLst/>
              <a:gdLst>
                <a:gd name="connsiteX0" fmla="*/ 0 w 3733800"/>
                <a:gd name="connsiteY0" fmla="*/ 1126856 h 2278055"/>
                <a:gd name="connsiteX1" fmla="*/ 1093694 w 3733800"/>
                <a:gd name="connsiteY1" fmla="*/ 33161 h 2278055"/>
                <a:gd name="connsiteX2" fmla="*/ 2658035 w 3733800"/>
                <a:gd name="connsiteY2" fmla="*/ 2251926 h 2278055"/>
                <a:gd name="connsiteX3" fmla="*/ 3733800 w 3733800"/>
                <a:gd name="connsiteY3" fmla="*/ 1050656 h 2278055"/>
              </a:gdLst>
              <a:ahLst/>
              <a:cxnLst>
                <a:cxn ang="0">
                  <a:pos x="connsiteX0" y="connsiteY0"/>
                </a:cxn>
                <a:cxn ang="0">
                  <a:pos x="connsiteX1" y="connsiteY1"/>
                </a:cxn>
                <a:cxn ang="0">
                  <a:pos x="connsiteX2" y="connsiteY2"/>
                </a:cxn>
                <a:cxn ang="0">
                  <a:pos x="connsiteX3" y="connsiteY3"/>
                </a:cxn>
              </a:cxnLst>
              <a:rect l="l" t="t" r="r" b="b"/>
              <a:pathLst>
                <a:path w="3733800" h="2278055">
                  <a:moveTo>
                    <a:pt x="0" y="1126856"/>
                  </a:moveTo>
                  <a:cubicBezTo>
                    <a:pt x="325344" y="486252"/>
                    <a:pt x="650688" y="-154351"/>
                    <a:pt x="1093694" y="33161"/>
                  </a:cubicBezTo>
                  <a:cubicBezTo>
                    <a:pt x="1536700" y="220673"/>
                    <a:pt x="2218017" y="2082344"/>
                    <a:pt x="2658035" y="2251926"/>
                  </a:cubicBezTo>
                  <a:cubicBezTo>
                    <a:pt x="3098053" y="2421508"/>
                    <a:pt x="3415926" y="1736082"/>
                    <a:pt x="3733800" y="105065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200"/>
            </a:p>
          </p:txBody>
        </p:sp>
        <p:cxnSp>
          <p:nvCxnSpPr>
            <p:cNvPr id="20" name="Přímá spojnice se šipkou 19">
              <a:extLst>
                <a:ext uri="{FF2B5EF4-FFF2-40B4-BE49-F238E27FC236}">
                  <a16:creationId xmlns:a16="http://schemas.microsoft.com/office/drawing/2014/main" id="{D7F22D14-29FB-4D38-9C23-E6550F36D9A8}"/>
                </a:ext>
              </a:extLst>
            </p:cNvPr>
            <p:cNvCxnSpPr/>
            <p:nvPr/>
          </p:nvCxnSpPr>
          <p:spPr>
            <a:xfrm flipH="1" flipV="1">
              <a:off x="428634" y="1266640"/>
              <a:ext cx="417095" cy="433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 pole 39944">
              <a:extLst>
                <a:ext uri="{FF2B5EF4-FFF2-40B4-BE49-F238E27FC236}">
                  <a16:creationId xmlns:a16="http://schemas.microsoft.com/office/drawing/2014/main" id="{53ABC59B-590F-48A3-ACD5-670AEA23ED2E}"/>
                </a:ext>
              </a:extLst>
            </p:cNvPr>
            <p:cNvSpPr txBox="1"/>
            <p:nvPr/>
          </p:nvSpPr>
          <p:spPr>
            <a:xfrm>
              <a:off x="516884" y="1675201"/>
              <a:ext cx="1572260" cy="2914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200">
                  <a:latin typeface="Calibri" panose="020F0502020204030204" pitchFamily="34" charset="0"/>
                  <a:ea typeface="Calibri" panose="020F0502020204030204" pitchFamily="34" charset="0"/>
                  <a:cs typeface="Arial" panose="020B0604020202020204" pitchFamily="34" charset="0"/>
                </a:rPr>
                <a:t>FISCAL RESTRICTION</a:t>
              </a:r>
            </a:p>
          </p:txBody>
        </p:sp>
      </p:grpSp>
    </p:spTree>
    <p:extLst>
      <p:ext uri="{BB962C8B-B14F-4D97-AF65-F5344CB8AC3E}">
        <p14:creationId xmlns:p14="http://schemas.microsoft.com/office/powerpoint/2010/main" val="679835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D9F1C-4003-4755-9789-0D7A0A1D68ED}"/>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36720DC8-C373-4BDA-816B-E401AD2D7BD8}"/>
              </a:ext>
            </a:extLst>
          </p:cNvPr>
          <p:cNvSpPr>
            <a:spLocks noGrp="1"/>
          </p:cNvSpPr>
          <p:nvPr>
            <p:ph type="ftr" sz="quarter" idx="11"/>
          </p:nvPr>
        </p:nvSpPr>
        <p:spPr/>
        <p:txBody>
          <a:bodyPr/>
          <a:lstStyle/>
          <a:p>
            <a:r>
              <a:rPr lang="cs-CZ"/>
              <a:t>PETR MACH - Macroeconomics</a:t>
            </a:r>
          </a:p>
        </p:txBody>
      </p:sp>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18FE1232-55EB-4525-A79B-0296673AB81C}"/>
                  </a:ext>
                </a:extLst>
              </p:cNvPr>
              <p:cNvSpPr txBox="1"/>
              <p:nvPr/>
            </p:nvSpPr>
            <p:spPr>
              <a:xfrm>
                <a:off x="642025" y="2013653"/>
                <a:ext cx="10885251" cy="2941318"/>
              </a:xfrm>
              <a:prstGeom prst="rect">
                <a:avLst/>
              </a:prstGeom>
              <a:noFill/>
            </p:spPr>
            <p:txBody>
              <a:bodyPr wrap="square">
                <a:spAutoFit/>
              </a:bodyPr>
              <a:lstStyle/>
              <a:p>
                <a:pPr>
                  <a:lnSpc>
                    <a:spcPct val="115000"/>
                  </a:lnSpc>
                  <a:spcAft>
                    <a:spcPts val="1000"/>
                  </a:spcAft>
                  <a:tabLst>
                    <a:tab pos="4862195" algn="l"/>
                  </a:tabLst>
                </a:pPr>
                <a:r>
                  <a:rPr lang="en-GB" sz="2200" b="1" dirty="0">
                    <a:latin typeface="Calibri" panose="020F0502020204030204" pitchFamily="34" charset="0"/>
                    <a:ea typeface="Calibri" panose="020F0502020204030204" pitchFamily="34" charset="0"/>
                    <a:cs typeface="Arial" panose="020B0604020202020204" pitchFamily="34" charset="0"/>
                  </a:rPr>
                  <a:t>Exercise</a:t>
                </a:r>
                <a:endParaRPr lang="cs-CZ" sz="22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2200" dirty="0">
                    <a:latin typeface="Calibri" panose="020F0502020204030204" pitchFamily="34" charset="0"/>
                    <a:ea typeface="Calibri" panose="020F0502020204030204" pitchFamily="34" charset="0"/>
                    <a:cs typeface="Arial" panose="020B0604020202020204" pitchFamily="34" charset="0"/>
                  </a:rPr>
                  <a:t>The Czech Republic’s public debt in 2017 was 1600 bn CZK. The budget deficit in 2018 was 60 bn CZK. What was the public debt in 2018?</a:t>
                </a:r>
                <a:endParaRPr lang="cs-CZ" sz="22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2200" b="1" dirty="0">
                    <a:latin typeface="Calibri" panose="020F0502020204030204" pitchFamily="34" charset="0"/>
                    <a:ea typeface="Calibri" panose="020F0502020204030204" pitchFamily="34" charset="0"/>
                    <a:cs typeface="Arial" panose="020B0604020202020204" pitchFamily="34" charset="0"/>
                  </a:rPr>
                  <a:t>Solution</a:t>
                </a:r>
                <a:endParaRPr lang="cs-CZ" sz="2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200" i="1">
                              <a:latin typeface="Cambria Math" panose="02040503050406030204" pitchFamily="18" charset="0"/>
                              <a:ea typeface="Calibri" panose="020F0502020204030204" pitchFamily="34" charset="0"/>
                              <a:cs typeface="Arial" panose="020B0604020202020204" pitchFamily="34" charset="0"/>
                            </a:rPr>
                          </m:ctrlPr>
                        </m:sSubPr>
                        <m:e>
                          <m:r>
                            <a:rPr lang="en-GB" sz="2200" i="1">
                              <a:latin typeface="Cambria Math" panose="02040503050406030204" pitchFamily="18" charset="0"/>
                              <a:ea typeface="Calibri" panose="020F0502020204030204" pitchFamily="34" charset="0"/>
                              <a:cs typeface="Arial" panose="020B0604020202020204" pitchFamily="34" charset="0"/>
                            </a:rPr>
                            <m:t>𝐷𝐸𝐵𝑇</m:t>
                          </m:r>
                        </m:e>
                        <m:sub>
                          <m:r>
                            <a:rPr lang="en-GB" sz="2200" i="1">
                              <a:latin typeface="Cambria Math" panose="02040503050406030204" pitchFamily="18" charset="0"/>
                              <a:ea typeface="Calibri" panose="020F0502020204030204" pitchFamily="34" charset="0"/>
                              <a:cs typeface="Arial" panose="020B0604020202020204" pitchFamily="34" charset="0"/>
                            </a:rPr>
                            <m:t>2018</m:t>
                          </m:r>
                        </m:sub>
                      </m:sSub>
                      <m:r>
                        <a:rPr lang="en-GB" sz="2200" i="1">
                          <a:latin typeface="Cambria Math" panose="02040503050406030204" pitchFamily="18" charset="0"/>
                          <a:ea typeface="Calibri" panose="020F0502020204030204" pitchFamily="34" charset="0"/>
                          <a:cs typeface="Arial" panose="020B0604020202020204" pitchFamily="34" charset="0"/>
                        </a:rPr>
                        <m:t>=</m:t>
                      </m:r>
                      <m:sSub>
                        <m:sSubPr>
                          <m:ctrlPr>
                            <a:rPr lang="cs-CZ" sz="2200" i="1">
                              <a:latin typeface="Cambria Math" panose="02040503050406030204" pitchFamily="18" charset="0"/>
                              <a:ea typeface="Calibri" panose="020F0502020204030204" pitchFamily="34" charset="0"/>
                              <a:cs typeface="Arial" panose="020B0604020202020204" pitchFamily="34" charset="0"/>
                            </a:rPr>
                          </m:ctrlPr>
                        </m:sSubPr>
                        <m:e>
                          <m:r>
                            <a:rPr lang="en-GB" sz="2200" i="1">
                              <a:latin typeface="Cambria Math" panose="02040503050406030204" pitchFamily="18" charset="0"/>
                              <a:ea typeface="Calibri" panose="020F0502020204030204" pitchFamily="34" charset="0"/>
                              <a:cs typeface="Arial" panose="020B0604020202020204" pitchFamily="34" charset="0"/>
                            </a:rPr>
                            <m:t>𝐷</m:t>
                          </m:r>
                        </m:e>
                        <m:sub>
                          <m:r>
                            <a:rPr lang="en-GB" sz="2200" i="1">
                              <a:latin typeface="Cambria Math" panose="02040503050406030204" pitchFamily="18" charset="0"/>
                              <a:ea typeface="Calibri" panose="020F0502020204030204" pitchFamily="34" charset="0"/>
                              <a:cs typeface="Arial" panose="020B0604020202020204" pitchFamily="34" charset="0"/>
                            </a:rPr>
                            <m:t>2018</m:t>
                          </m:r>
                        </m:sub>
                      </m:sSub>
                      <m:r>
                        <a:rPr lang="en-GB" sz="2200" i="1">
                          <a:latin typeface="Cambria Math" panose="02040503050406030204" pitchFamily="18" charset="0"/>
                          <a:ea typeface="Calibri" panose="020F0502020204030204" pitchFamily="34" charset="0"/>
                          <a:cs typeface="Arial" panose="020B0604020202020204" pitchFamily="34" charset="0"/>
                        </a:rPr>
                        <m:t>+</m:t>
                      </m:r>
                      <m:sSub>
                        <m:sSubPr>
                          <m:ctrlPr>
                            <a:rPr lang="cs-CZ" sz="2200" i="1">
                              <a:latin typeface="Cambria Math" panose="02040503050406030204" pitchFamily="18" charset="0"/>
                              <a:ea typeface="Calibri" panose="020F0502020204030204" pitchFamily="34" charset="0"/>
                              <a:cs typeface="Arial" panose="020B0604020202020204" pitchFamily="34" charset="0"/>
                            </a:rPr>
                          </m:ctrlPr>
                        </m:sSubPr>
                        <m:e>
                          <m:r>
                            <a:rPr lang="en-GB" sz="2200" i="1">
                              <a:latin typeface="Cambria Math" panose="02040503050406030204" pitchFamily="18" charset="0"/>
                              <a:ea typeface="Calibri" panose="020F0502020204030204" pitchFamily="34" charset="0"/>
                              <a:cs typeface="Arial" panose="020B0604020202020204" pitchFamily="34" charset="0"/>
                            </a:rPr>
                            <m:t>𝐷𝐸𝐵𝑇</m:t>
                          </m:r>
                        </m:e>
                        <m:sub>
                          <m:r>
                            <a:rPr lang="en-GB" sz="2200" i="1">
                              <a:latin typeface="Cambria Math" panose="02040503050406030204" pitchFamily="18" charset="0"/>
                              <a:ea typeface="Calibri" panose="020F0502020204030204" pitchFamily="34" charset="0"/>
                              <a:cs typeface="Arial" panose="020B0604020202020204" pitchFamily="34" charset="0"/>
                            </a:rPr>
                            <m:t>2017</m:t>
                          </m:r>
                        </m:sub>
                      </m:sSub>
                    </m:oMath>
                  </m:oMathPara>
                </a14:m>
                <a:endParaRPr lang="cs-CZ" sz="22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200" i="1">
                              <a:latin typeface="Cambria Math" panose="02040503050406030204" pitchFamily="18" charset="0"/>
                              <a:ea typeface="Calibri" panose="020F0502020204030204" pitchFamily="34" charset="0"/>
                              <a:cs typeface="Arial" panose="020B0604020202020204" pitchFamily="34" charset="0"/>
                            </a:rPr>
                          </m:ctrlPr>
                        </m:sSubPr>
                        <m:e>
                          <m:r>
                            <a:rPr lang="en-GB" sz="2200" i="1">
                              <a:latin typeface="Cambria Math" panose="02040503050406030204" pitchFamily="18" charset="0"/>
                              <a:ea typeface="Calibri" panose="020F0502020204030204" pitchFamily="34" charset="0"/>
                              <a:cs typeface="Arial" panose="020B0604020202020204" pitchFamily="34" charset="0"/>
                            </a:rPr>
                            <m:t>𝐷𝐸𝐵𝑇</m:t>
                          </m:r>
                        </m:e>
                        <m:sub>
                          <m:r>
                            <a:rPr lang="en-GB" sz="2200" i="1">
                              <a:latin typeface="Cambria Math" panose="02040503050406030204" pitchFamily="18" charset="0"/>
                              <a:ea typeface="Calibri" panose="020F0502020204030204" pitchFamily="34" charset="0"/>
                              <a:cs typeface="Arial" panose="020B0604020202020204" pitchFamily="34" charset="0"/>
                            </a:rPr>
                            <m:t>2018</m:t>
                          </m:r>
                        </m:sub>
                      </m:sSub>
                      <m:r>
                        <a:rPr lang="en-GB" sz="2200" i="1">
                          <a:latin typeface="Cambria Math" panose="02040503050406030204" pitchFamily="18" charset="0"/>
                          <a:ea typeface="Calibri" panose="020F0502020204030204" pitchFamily="34" charset="0"/>
                          <a:cs typeface="Arial" panose="020B0604020202020204" pitchFamily="34" charset="0"/>
                        </a:rPr>
                        <m:t>=1600+60=1660 </m:t>
                      </m:r>
                      <m:r>
                        <a:rPr lang="en-GB" sz="2200" i="1">
                          <a:latin typeface="Cambria Math" panose="02040503050406030204" pitchFamily="18" charset="0"/>
                          <a:ea typeface="Calibri" panose="020F0502020204030204" pitchFamily="34" charset="0"/>
                          <a:cs typeface="Arial" panose="020B0604020202020204" pitchFamily="34" charset="0"/>
                        </a:rPr>
                        <m:t>𝑏𝑛</m:t>
                      </m:r>
                      <m:r>
                        <a:rPr lang="en-GB" sz="2200" i="1">
                          <a:latin typeface="Cambria Math" panose="02040503050406030204" pitchFamily="18" charset="0"/>
                          <a:ea typeface="Calibri" panose="020F0502020204030204" pitchFamily="34" charset="0"/>
                          <a:cs typeface="Arial" panose="020B0604020202020204" pitchFamily="34" charset="0"/>
                        </a:rPr>
                        <m:t> </m:t>
                      </m:r>
                      <m:r>
                        <a:rPr lang="en-GB" sz="2200" i="1">
                          <a:latin typeface="Cambria Math" panose="02040503050406030204" pitchFamily="18" charset="0"/>
                          <a:ea typeface="Calibri" panose="020F0502020204030204" pitchFamily="34" charset="0"/>
                          <a:cs typeface="Arial" panose="020B0604020202020204" pitchFamily="34" charset="0"/>
                        </a:rPr>
                        <m:t>𝐶𝑍𝐾</m:t>
                      </m:r>
                    </m:oMath>
                  </m:oMathPara>
                </a14:m>
                <a:endParaRPr lang="cs-CZ" sz="2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TextovéPole 5">
                <a:extLst>
                  <a:ext uri="{FF2B5EF4-FFF2-40B4-BE49-F238E27FC236}">
                    <a16:creationId xmlns:a16="http://schemas.microsoft.com/office/drawing/2014/main" id="{18FE1232-55EB-4525-A79B-0296673AB81C}"/>
                  </a:ext>
                </a:extLst>
              </p:cNvPr>
              <p:cNvSpPr txBox="1">
                <a:spLocks noRot="1" noChangeAspect="1" noMove="1" noResize="1" noEditPoints="1" noAdjustHandles="1" noChangeArrowheads="1" noChangeShapeType="1" noTextEdit="1"/>
              </p:cNvSpPr>
              <p:nvPr/>
            </p:nvSpPr>
            <p:spPr>
              <a:xfrm>
                <a:off x="642025" y="2013653"/>
                <a:ext cx="10885251" cy="2941318"/>
              </a:xfrm>
              <a:prstGeom prst="rect">
                <a:avLst/>
              </a:prstGeom>
              <a:blipFill>
                <a:blip r:embed="rId2"/>
                <a:stretch>
                  <a:fillRect l="-728" t="-414"/>
                </a:stretch>
              </a:blipFill>
            </p:spPr>
            <p:txBody>
              <a:bodyPr/>
              <a:lstStyle/>
              <a:p>
                <a:r>
                  <a:rPr lang="cs-CZ">
                    <a:noFill/>
                  </a:rPr>
                  <a:t> </a:t>
                </a:r>
              </a:p>
            </p:txBody>
          </p:sp>
        </mc:Fallback>
      </mc:AlternateContent>
    </p:spTree>
    <p:extLst>
      <p:ext uri="{BB962C8B-B14F-4D97-AF65-F5344CB8AC3E}">
        <p14:creationId xmlns:p14="http://schemas.microsoft.com/office/powerpoint/2010/main" val="13123115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p:sp>
        <p:nvSpPr>
          <p:cNvPr id="3" name="Zástupný symbol pro obsah 2"/>
          <p:cNvSpPr>
            <a:spLocks noGrp="1"/>
          </p:cNvSpPr>
          <p:nvPr>
            <p:ph idx="1"/>
          </p:nvPr>
        </p:nvSpPr>
        <p:spPr/>
        <p:txBody>
          <a:bodyPr/>
          <a:lstStyle/>
          <a:p>
            <a:r>
              <a:rPr lang="cs-CZ" dirty="0" err="1"/>
              <a:t>Calculate</a:t>
            </a:r>
            <a:r>
              <a:rPr lang="cs-CZ" dirty="0"/>
              <a:t> </a:t>
            </a:r>
            <a:r>
              <a:rPr lang="cs-CZ" dirty="0" err="1"/>
              <a:t>the</a:t>
            </a:r>
            <a:r>
              <a:rPr lang="cs-CZ" dirty="0"/>
              <a:t> deficit (in </a:t>
            </a:r>
            <a:r>
              <a:rPr lang="cs-CZ" dirty="0" err="1"/>
              <a:t>absolute</a:t>
            </a:r>
            <a:r>
              <a:rPr lang="cs-CZ" dirty="0"/>
              <a:t> </a:t>
            </a:r>
            <a:r>
              <a:rPr lang="cs-CZ" dirty="0" err="1"/>
              <a:t>terms</a:t>
            </a:r>
            <a:r>
              <a:rPr lang="cs-CZ" dirty="0"/>
              <a:t>; per capita, as % </a:t>
            </a:r>
            <a:r>
              <a:rPr lang="cs-CZ" dirty="0" err="1"/>
              <a:t>of</a:t>
            </a:r>
            <a:r>
              <a:rPr lang="cs-CZ" dirty="0"/>
              <a:t> GDP). </a:t>
            </a:r>
            <a:r>
              <a:rPr lang="cs-CZ" dirty="0" err="1"/>
              <a:t>Expenditures</a:t>
            </a:r>
            <a:r>
              <a:rPr lang="cs-CZ" dirty="0"/>
              <a:t> are 1050 </a:t>
            </a:r>
            <a:r>
              <a:rPr lang="cs-CZ" dirty="0" err="1"/>
              <a:t>bn</a:t>
            </a:r>
            <a:r>
              <a:rPr lang="cs-CZ" dirty="0"/>
              <a:t> CZK, </a:t>
            </a:r>
            <a:r>
              <a:rPr lang="cs-CZ" dirty="0" err="1"/>
              <a:t>revenues</a:t>
            </a:r>
            <a:r>
              <a:rPr lang="cs-CZ" dirty="0"/>
              <a:t> are 1000 </a:t>
            </a:r>
            <a:r>
              <a:rPr lang="cs-CZ" dirty="0" err="1"/>
              <a:t>bn</a:t>
            </a:r>
            <a:r>
              <a:rPr lang="cs-CZ" dirty="0"/>
              <a:t> CZK, </a:t>
            </a:r>
            <a:r>
              <a:rPr lang="cs-CZ" dirty="0" err="1"/>
              <a:t>Nominal</a:t>
            </a:r>
            <a:r>
              <a:rPr lang="cs-CZ" dirty="0"/>
              <a:t> GDP </a:t>
            </a:r>
            <a:r>
              <a:rPr lang="cs-CZ" dirty="0" err="1"/>
              <a:t>is</a:t>
            </a:r>
            <a:r>
              <a:rPr lang="cs-CZ" dirty="0"/>
              <a:t> 4000 </a:t>
            </a:r>
            <a:r>
              <a:rPr lang="cs-CZ" dirty="0" err="1"/>
              <a:t>bn</a:t>
            </a:r>
            <a:r>
              <a:rPr lang="cs-CZ" dirty="0"/>
              <a:t> CZK. </a:t>
            </a:r>
            <a:r>
              <a:rPr lang="cs-CZ" dirty="0" err="1"/>
              <a:t>Population</a:t>
            </a:r>
            <a:r>
              <a:rPr lang="cs-CZ" dirty="0"/>
              <a:t> </a:t>
            </a:r>
            <a:r>
              <a:rPr lang="cs-CZ" dirty="0" err="1"/>
              <a:t>is</a:t>
            </a:r>
            <a:r>
              <a:rPr lang="cs-CZ" dirty="0"/>
              <a:t> 10 </a:t>
            </a:r>
            <a:r>
              <a:rPr lang="cs-CZ" dirty="0" err="1"/>
              <a:t>million</a:t>
            </a:r>
            <a:r>
              <a:rPr lang="cs-CZ" dirty="0"/>
              <a:t> </a:t>
            </a:r>
            <a:r>
              <a:rPr lang="cs-CZ" dirty="0" err="1"/>
              <a:t>people</a:t>
            </a:r>
            <a:r>
              <a:rPr lang="cs-CZ" dirty="0"/>
              <a:t>.</a:t>
            </a:r>
          </a:p>
          <a:p>
            <a:r>
              <a:rPr lang="cs-CZ" dirty="0"/>
              <a:t>In </a:t>
            </a:r>
            <a:r>
              <a:rPr lang="cs-CZ" dirty="0" err="1"/>
              <a:t>absolute</a:t>
            </a:r>
            <a:r>
              <a:rPr lang="cs-CZ" dirty="0"/>
              <a:t> </a:t>
            </a:r>
            <a:r>
              <a:rPr lang="cs-CZ" dirty="0" err="1"/>
              <a:t>terms</a:t>
            </a:r>
            <a:r>
              <a:rPr lang="cs-CZ" dirty="0"/>
              <a:t>: D=1050-1000=50 </a:t>
            </a:r>
            <a:r>
              <a:rPr lang="cs-CZ" dirty="0" err="1"/>
              <a:t>bn</a:t>
            </a:r>
            <a:r>
              <a:rPr lang="cs-CZ" dirty="0"/>
              <a:t> CZK</a:t>
            </a:r>
          </a:p>
          <a:p>
            <a:r>
              <a:rPr lang="cs-CZ" dirty="0"/>
              <a:t>Per person: D/N=50,000,000,000/10,000,000=5000 CZK</a:t>
            </a:r>
          </a:p>
          <a:p>
            <a:r>
              <a:rPr lang="cs-CZ" dirty="0"/>
              <a:t>As % </a:t>
            </a:r>
            <a:r>
              <a:rPr lang="cs-CZ" dirty="0" err="1"/>
              <a:t>of</a:t>
            </a:r>
            <a:r>
              <a:rPr lang="cs-CZ" dirty="0"/>
              <a:t> GDP: D/GDP=50/4000=1.25%</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2563852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p:sp>
        <p:nvSpPr>
          <p:cNvPr id="3" name="Zástupný symbol pro obsah 2"/>
          <p:cNvSpPr>
            <a:spLocks noGrp="1"/>
          </p:cNvSpPr>
          <p:nvPr>
            <p:ph idx="1"/>
          </p:nvPr>
        </p:nvSpPr>
        <p:spPr/>
        <p:txBody>
          <a:bodyPr>
            <a:normAutofit lnSpcReduction="10000"/>
          </a:bodyPr>
          <a:lstStyle/>
          <a:p>
            <a:r>
              <a:rPr lang="cs-CZ" dirty="0" err="1"/>
              <a:t>Calculate</a:t>
            </a:r>
            <a:r>
              <a:rPr lang="cs-CZ" dirty="0"/>
              <a:t> </a:t>
            </a:r>
            <a:r>
              <a:rPr lang="cs-CZ" dirty="0" err="1"/>
              <a:t>the</a:t>
            </a:r>
            <a:r>
              <a:rPr lang="cs-CZ" dirty="0"/>
              <a:t> deficit (in </a:t>
            </a:r>
            <a:r>
              <a:rPr lang="cs-CZ" dirty="0" err="1"/>
              <a:t>absolute</a:t>
            </a:r>
            <a:r>
              <a:rPr lang="cs-CZ" dirty="0"/>
              <a:t> </a:t>
            </a:r>
            <a:r>
              <a:rPr lang="cs-CZ" dirty="0" err="1"/>
              <a:t>terms</a:t>
            </a:r>
            <a:r>
              <a:rPr lang="cs-CZ" dirty="0"/>
              <a:t>; per capita, as % </a:t>
            </a:r>
            <a:r>
              <a:rPr lang="cs-CZ" dirty="0" err="1"/>
              <a:t>of</a:t>
            </a:r>
            <a:r>
              <a:rPr lang="cs-CZ" dirty="0"/>
              <a:t> GDP). </a:t>
            </a:r>
            <a:r>
              <a:rPr lang="cs-CZ" dirty="0" err="1"/>
              <a:t>Expenditures</a:t>
            </a:r>
            <a:r>
              <a:rPr lang="cs-CZ" dirty="0"/>
              <a:t> are 1000 </a:t>
            </a:r>
            <a:r>
              <a:rPr lang="cs-CZ" dirty="0" err="1"/>
              <a:t>bn</a:t>
            </a:r>
            <a:r>
              <a:rPr lang="cs-CZ" dirty="0"/>
              <a:t> CZK, </a:t>
            </a:r>
            <a:r>
              <a:rPr lang="cs-CZ" dirty="0" err="1"/>
              <a:t>revenues</a:t>
            </a:r>
            <a:r>
              <a:rPr lang="cs-CZ" dirty="0"/>
              <a:t> are 920 </a:t>
            </a:r>
            <a:r>
              <a:rPr lang="cs-CZ" dirty="0" err="1"/>
              <a:t>bn</a:t>
            </a:r>
            <a:r>
              <a:rPr lang="cs-CZ" dirty="0"/>
              <a:t> CZK, </a:t>
            </a:r>
            <a:r>
              <a:rPr lang="cs-CZ" dirty="0" err="1"/>
              <a:t>Nominal</a:t>
            </a:r>
            <a:r>
              <a:rPr lang="cs-CZ" dirty="0"/>
              <a:t> GDP </a:t>
            </a:r>
            <a:r>
              <a:rPr lang="cs-CZ" dirty="0" err="1"/>
              <a:t>is</a:t>
            </a:r>
            <a:r>
              <a:rPr lang="cs-CZ" dirty="0"/>
              <a:t> 3500 </a:t>
            </a:r>
            <a:r>
              <a:rPr lang="cs-CZ" dirty="0" err="1"/>
              <a:t>bn</a:t>
            </a:r>
            <a:r>
              <a:rPr lang="cs-CZ" dirty="0"/>
              <a:t> CZK. </a:t>
            </a:r>
            <a:r>
              <a:rPr lang="cs-CZ" dirty="0" err="1"/>
              <a:t>Population</a:t>
            </a:r>
            <a:r>
              <a:rPr lang="cs-CZ" dirty="0"/>
              <a:t> </a:t>
            </a:r>
            <a:r>
              <a:rPr lang="cs-CZ" dirty="0" err="1"/>
              <a:t>is</a:t>
            </a:r>
            <a:r>
              <a:rPr lang="cs-CZ" dirty="0"/>
              <a:t> 10.5 </a:t>
            </a:r>
            <a:r>
              <a:rPr lang="cs-CZ" dirty="0" err="1"/>
              <a:t>million</a:t>
            </a:r>
            <a:r>
              <a:rPr lang="cs-CZ" dirty="0"/>
              <a:t> </a:t>
            </a:r>
            <a:r>
              <a:rPr lang="cs-CZ" dirty="0" err="1"/>
              <a:t>people</a:t>
            </a:r>
            <a:r>
              <a:rPr lang="cs-CZ" dirty="0"/>
              <a:t>.</a:t>
            </a:r>
          </a:p>
          <a:p>
            <a:pPr>
              <a:buNone/>
            </a:pPr>
            <a:r>
              <a:rPr lang="cs-CZ" dirty="0"/>
              <a:t>D=1000-920=80bn</a:t>
            </a:r>
          </a:p>
          <a:p>
            <a:pPr>
              <a:buNone/>
            </a:pPr>
            <a:r>
              <a:rPr lang="cs-CZ" dirty="0"/>
              <a:t>D/GDP=80/3500  D=2.28%of GDP</a:t>
            </a:r>
          </a:p>
          <a:p>
            <a:pPr>
              <a:buNone/>
            </a:pPr>
            <a:r>
              <a:rPr lang="cs-CZ" dirty="0"/>
              <a:t>80,000/10.5=7619</a:t>
            </a:r>
          </a:p>
          <a:p>
            <a:endParaRPr lang="cs-CZ" dirty="0"/>
          </a:p>
          <a:p>
            <a:r>
              <a:rPr lang="cs-CZ" dirty="0" err="1"/>
              <a:t>Calculate</a:t>
            </a:r>
            <a:r>
              <a:rPr lang="cs-CZ" dirty="0"/>
              <a:t> </a:t>
            </a:r>
            <a:r>
              <a:rPr lang="cs-CZ" dirty="0" err="1"/>
              <a:t>the</a:t>
            </a:r>
            <a:r>
              <a:rPr lang="cs-CZ" dirty="0"/>
              <a:t> public </a:t>
            </a:r>
            <a:r>
              <a:rPr lang="cs-CZ" dirty="0" err="1"/>
              <a:t>debt</a:t>
            </a:r>
            <a:r>
              <a:rPr lang="cs-CZ" dirty="0"/>
              <a:t> (per capita; as % </a:t>
            </a:r>
            <a:r>
              <a:rPr lang="cs-CZ" dirty="0" err="1"/>
              <a:t>of</a:t>
            </a:r>
            <a:r>
              <a:rPr lang="cs-CZ" dirty="0"/>
              <a:t> GDP). </a:t>
            </a:r>
            <a:r>
              <a:rPr lang="cs-CZ" dirty="0" err="1"/>
              <a:t>The</a:t>
            </a:r>
            <a:r>
              <a:rPr lang="cs-CZ" dirty="0"/>
              <a:t> </a:t>
            </a:r>
            <a:r>
              <a:rPr lang="cs-CZ" dirty="0" err="1"/>
              <a:t>debt</a:t>
            </a:r>
            <a:r>
              <a:rPr lang="cs-CZ" dirty="0"/>
              <a:t> </a:t>
            </a:r>
            <a:r>
              <a:rPr lang="cs-CZ" dirty="0" err="1"/>
              <a:t>is</a:t>
            </a:r>
            <a:r>
              <a:rPr lang="cs-CZ" dirty="0"/>
              <a:t> 2000 </a:t>
            </a:r>
            <a:r>
              <a:rPr lang="cs-CZ" dirty="0" err="1"/>
              <a:t>bn</a:t>
            </a:r>
            <a:r>
              <a:rPr lang="cs-CZ" dirty="0"/>
              <a:t> CZK. </a:t>
            </a:r>
            <a:r>
              <a:rPr lang="cs-CZ" dirty="0" err="1"/>
              <a:t>Nominal</a:t>
            </a:r>
            <a:r>
              <a:rPr lang="cs-CZ" dirty="0"/>
              <a:t> GDP </a:t>
            </a:r>
            <a:r>
              <a:rPr lang="cs-CZ" dirty="0" err="1"/>
              <a:t>is</a:t>
            </a:r>
            <a:r>
              <a:rPr lang="cs-CZ" dirty="0"/>
              <a:t> 3500 </a:t>
            </a:r>
            <a:r>
              <a:rPr lang="cs-CZ" dirty="0" err="1"/>
              <a:t>bn</a:t>
            </a:r>
            <a:r>
              <a:rPr lang="cs-CZ" dirty="0"/>
              <a:t> CZK. </a:t>
            </a:r>
            <a:r>
              <a:rPr lang="cs-CZ" dirty="0" err="1"/>
              <a:t>Population</a:t>
            </a:r>
            <a:r>
              <a:rPr lang="cs-CZ" dirty="0"/>
              <a:t> </a:t>
            </a:r>
            <a:r>
              <a:rPr lang="cs-CZ" dirty="0" err="1"/>
              <a:t>is</a:t>
            </a:r>
            <a:r>
              <a:rPr lang="cs-CZ" dirty="0"/>
              <a:t> 10.5 </a:t>
            </a:r>
            <a:r>
              <a:rPr lang="cs-CZ" dirty="0" err="1"/>
              <a:t>million</a:t>
            </a:r>
            <a:r>
              <a:rPr lang="cs-CZ" dirty="0"/>
              <a:t> </a:t>
            </a:r>
            <a:r>
              <a:rPr lang="cs-CZ" dirty="0" err="1"/>
              <a:t>people</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43986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Skupina 39">
            <a:extLst>
              <a:ext uri="{FF2B5EF4-FFF2-40B4-BE49-F238E27FC236}">
                <a16:creationId xmlns:a16="http://schemas.microsoft.com/office/drawing/2014/main" id="{7CAD304A-0ACA-989F-68F1-8CB08F1E4BFE}"/>
              </a:ext>
            </a:extLst>
          </p:cNvPr>
          <p:cNvGrpSpPr/>
          <p:nvPr/>
        </p:nvGrpSpPr>
        <p:grpSpPr>
          <a:xfrm>
            <a:off x="0" y="234253"/>
            <a:ext cx="11395756" cy="5525052"/>
            <a:chOff x="512853" y="370707"/>
            <a:chExt cx="10159917" cy="6086381"/>
          </a:xfrm>
        </p:grpSpPr>
        <p:sp>
          <p:nvSpPr>
            <p:cNvPr id="5" name="Obdélník 4">
              <a:extLst>
                <a:ext uri="{FF2B5EF4-FFF2-40B4-BE49-F238E27FC236}">
                  <a16:creationId xmlns:a16="http://schemas.microsoft.com/office/drawing/2014/main" id="{CADFB56A-C47A-4F7A-BDD8-3FBC9A0EB66E}"/>
                </a:ext>
              </a:extLst>
            </p:cNvPr>
            <p:cNvSpPr/>
            <p:nvPr/>
          </p:nvSpPr>
          <p:spPr>
            <a:xfrm>
              <a:off x="512853" y="370707"/>
              <a:ext cx="9356362" cy="4982204"/>
            </a:xfrm>
            <a:prstGeom prst="rect">
              <a:avLst/>
            </a:prstGeom>
            <a:solidFill>
              <a:prstClr val="white"/>
            </a:solidFill>
            <a:ln>
              <a:solidFill>
                <a:schemeClr val="tx1"/>
              </a:solidFill>
            </a:ln>
          </p:spPr>
          <p:txBody>
            <a:bodyPr/>
            <a:lstStyle/>
            <a:p>
              <a:endParaRPr lang="en-GB"/>
            </a:p>
          </p:txBody>
        </p:sp>
        <p:sp>
          <p:nvSpPr>
            <p:cNvPr id="6" name="Vývojový diagram: postup 5">
              <a:extLst>
                <a:ext uri="{FF2B5EF4-FFF2-40B4-BE49-F238E27FC236}">
                  <a16:creationId xmlns:a16="http://schemas.microsoft.com/office/drawing/2014/main" id="{0932359D-AD1C-4347-9429-B9BE4296ED06}"/>
                </a:ext>
              </a:extLst>
            </p:cNvPr>
            <p:cNvSpPr/>
            <p:nvPr/>
          </p:nvSpPr>
          <p:spPr>
            <a:xfrm>
              <a:off x="7413416" y="370707"/>
              <a:ext cx="2518072" cy="10138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595"/>
                </a:spcAft>
              </a:pPr>
              <a:r>
                <a:rPr lang="cs-CZ" sz="2600" dirty="0">
                  <a:ea typeface="Calibri" panose="020F0502020204030204" pitchFamily="34" charset="0"/>
                  <a:cs typeface="Times New Roman" panose="02020603050405020304" pitchFamily="18" charset="0"/>
                </a:rPr>
                <a:t>Utility </a:t>
              </a:r>
              <a:r>
                <a:rPr lang="cs-CZ" sz="2600" dirty="0" err="1">
                  <a:ea typeface="Calibri" panose="020F0502020204030204" pitchFamily="34" charset="0"/>
                  <a:cs typeface="Times New Roman" panose="02020603050405020304" pitchFamily="18" charset="0"/>
                </a:rPr>
                <a:t>maximization</a:t>
              </a:r>
              <a:endParaRPr lang="cs-CZ" sz="2600" dirty="0">
                <a:ea typeface="Calibri" panose="020F0502020204030204" pitchFamily="34" charset="0"/>
                <a:cs typeface="Times New Roman" panose="02020603050405020304" pitchFamily="18" charset="0"/>
              </a:endParaRPr>
            </a:p>
          </p:txBody>
        </p:sp>
        <p:sp>
          <p:nvSpPr>
            <p:cNvPr id="7" name="Vývojový diagram: postup 6">
              <a:extLst>
                <a:ext uri="{FF2B5EF4-FFF2-40B4-BE49-F238E27FC236}">
                  <a16:creationId xmlns:a16="http://schemas.microsoft.com/office/drawing/2014/main" id="{0CE8E1EC-DFE3-478A-A1B4-607C86D30336}"/>
                </a:ext>
              </a:extLst>
            </p:cNvPr>
            <p:cNvSpPr/>
            <p:nvPr/>
          </p:nvSpPr>
          <p:spPr>
            <a:xfrm rot="16200000">
              <a:off x="-152983" y="3166928"/>
              <a:ext cx="3412315" cy="15771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The</a:t>
              </a:r>
              <a:r>
                <a:rPr lang="cs-CZ" sz="2600" dirty="0">
                  <a:ea typeface="Calibri" panose="020F0502020204030204" pitchFamily="34" charset="0"/>
                  <a:cs typeface="Times New Roman" panose="02020603050405020304" pitchFamily="18" charset="0"/>
                </a:rPr>
                <a:t> existence </a:t>
              </a:r>
              <a:r>
                <a:rPr lang="cs-CZ" sz="2600" dirty="0" err="1">
                  <a:ea typeface="Calibri" panose="020F0502020204030204" pitchFamily="34" charset="0"/>
                  <a:cs typeface="Times New Roman" panose="02020603050405020304" pitchFamily="18" charset="0"/>
                </a:rPr>
                <a:t>of</a:t>
              </a:r>
              <a:r>
                <a:rPr lang="cs-CZ" sz="2600" dirty="0">
                  <a:ea typeface="Calibri" panose="020F0502020204030204" pitchFamily="34" charset="0"/>
                  <a:cs typeface="Times New Roman" panose="02020603050405020304" pitchFamily="18" charset="0"/>
                </a:rPr>
                <a:t> </a:t>
              </a:r>
              <a:br>
                <a:rPr lang="cs-CZ" sz="2600" dirty="0">
                  <a:ea typeface="Calibri" panose="020F0502020204030204" pitchFamily="34" charset="0"/>
                  <a:cs typeface="Times New Roman" panose="02020603050405020304" pitchFamily="18" charset="0"/>
                </a:rPr>
              </a:br>
              <a:r>
                <a:rPr lang="cs-CZ" sz="2600" dirty="0">
                  <a:ea typeface="Calibri" panose="020F0502020204030204" pitchFamily="34" charset="0"/>
                  <a:cs typeface="Times New Roman" panose="02020603050405020304" pitchFamily="18" charset="0"/>
                </a:rPr>
                <a:t>public </a:t>
              </a:r>
              <a:r>
                <a:rPr lang="cs-CZ" sz="2600" dirty="0" err="1">
                  <a:ea typeface="Calibri" panose="020F0502020204030204" pitchFamily="34" charset="0"/>
                  <a:cs typeface="Times New Roman" panose="02020603050405020304" pitchFamily="18" charset="0"/>
                </a:rPr>
                <a:t>power</a:t>
              </a:r>
              <a:endParaRPr lang="cs-CZ" sz="2600" dirty="0">
                <a:ea typeface="Calibri" panose="020F0502020204030204" pitchFamily="34" charset="0"/>
                <a:cs typeface="Times New Roman" panose="02020603050405020304" pitchFamily="18" charset="0"/>
              </a:endParaRPr>
            </a:p>
          </p:txBody>
        </p:sp>
        <p:sp>
          <p:nvSpPr>
            <p:cNvPr id="10" name="Vývojový diagram: postup 9">
              <a:extLst>
                <a:ext uri="{FF2B5EF4-FFF2-40B4-BE49-F238E27FC236}">
                  <a16:creationId xmlns:a16="http://schemas.microsoft.com/office/drawing/2014/main" id="{E4085C93-7A74-49CC-8FC7-7685202A4A44}"/>
                </a:ext>
              </a:extLst>
            </p:cNvPr>
            <p:cNvSpPr/>
            <p:nvPr/>
          </p:nvSpPr>
          <p:spPr>
            <a:xfrm>
              <a:off x="5660942" y="3779485"/>
              <a:ext cx="1924592" cy="867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Lobbying</a:t>
              </a:r>
              <a:endParaRPr lang="cs-CZ" sz="2600" dirty="0">
                <a:ea typeface="Calibri" panose="020F0502020204030204" pitchFamily="34" charset="0"/>
                <a:cs typeface="Times New Roman" panose="02020603050405020304" pitchFamily="18" charset="0"/>
              </a:endParaRPr>
            </a:p>
          </p:txBody>
        </p:sp>
        <p:sp>
          <p:nvSpPr>
            <p:cNvPr id="3" name="Vývojový diagram: postup 2">
              <a:extLst>
                <a:ext uri="{FF2B5EF4-FFF2-40B4-BE49-F238E27FC236}">
                  <a16:creationId xmlns:a16="http://schemas.microsoft.com/office/drawing/2014/main" id="{F0791955-9395-D28D-5CDE-08FC484A5D07}"/>
                </a:ext>
              </a:extLst>
            </p:cNvPr>
            <p:cNvSpPr/>
            <p:nvPr/>
          </p:nvSpPr>
          <p:spPr>
            <a:xfrm>
              <a:off x="3537760" y="388642"/>
              <a:ext cx="2428263" cy="9693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595"/>
                </a:spcAft>
              </a:pPr>
              <a:r>
                <a:rPr lang="cs-CZ" sz="2600" dirty="0" err="1">
                  <a:ea typeface="Calibri" panose="020F0502020204030204" pitchFamily="34" charset="0"/>
                  <a:cs typeface="Times New Roman" panose="02020603050405020304" pitchFamily="18" charset="0"/>
                </a:rPr>
                <a:t>Ideas</a:t>
              </a:r>
              <a:r>
                <a:rPr lang="cs-CZ" sz="2600" dirty="0">
                  <a:ea typeface="Calibri" panose="020F0502020204030204" pitchFamily="34" charset="0"/>
                  <a:cs typeface="Times New Roman" panose="02020603050405020304" pitchFamily="18" charset="0"/>
                </a:rPr>
                <a:t> - </a:t>
              </a:r>
              <a:r>
                <a:rPr lang="cs-CZ" sz="2600" dirty="0" err="1">
                  <a:ea typeface="Calibri" panose="020F0502020204030204" pitchFamily="34" charset="0"/>
                  <a:cs typeface="Times New Roman" panose="02020603050405020304" pitchFamily="18" charset="0"/>
                </a:rPr>
                <a:t>Political</a:t>
              </a:r>
              <a:r>
                <a:rPr lang="cs-CZ" sz="2600" dirty="0">
                  <a:ea typeface="Calibri" panose="020F0502020204030204" pitchFamily="34" charset="0"/>
                  <a:cs typeface="Times New Roman" panose="02020603050405020304" pitchFamily="18" charset="0"/>
                </a:rPr>
                <a:t> </a:t>
              </a:r>
              <a:r>
                <a:rPr lang="cs-CZ" sz="2600" dirty="0" err="1">
                  <a:ea typeface="Calibri" panose="020F0502020204030204" pitchFamily="34" charset="0"/>
                  <a:cs typeface="Times New Roman" panose="02020603050405020304" pitchFamily="18" charset="0"/>
                </a:rPr>
                <a:t>philosophy</a:t>
              </a:r>
              <a:endParaRPr lang="cs-CZ" sz="2600" dirty="0">
                <a:ea typeface="Calibri" panose="020F0502020204030204" pitchFamily="34" charset="0"/>
                <a:cs typeface="Times New Roman" panose="02020603050405020304" pitchFamily="18" charset="0"/>
              </a:endParaRPr>
            </a:p>
          </p:txBody>
        </p:sp>
        <p:sp>
          <p:nvSpPr>
            <p:cNvPr id="11" name="Vývojový diagram: postup 10">
              <a:extLst>
                <a:ext uri="{FF2B5EF4-FFF2-40B4-BE49-F238E27FC236}">
                  <a16:creationId xmlns:a16="http://schemas.microsoft.com/office/drawing/2014/main" id="{7892AC4B-938F-A298-2696-5F192918F684}"/>
                </a:ext>
              </a:extLst>
            </p:cNvPr>
            <p:cNvSpPr/>
            <p:nvPr/>
          </p:nvSpPr>
          <p:spPr>
            <a:xfrm>
              <a:off x="5549294" y="2103986"/>
              <a:ext cx="2428263" cy="9693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595"/>
                </a:spcAft>
              </a:pPr>
              <a:r>
                <a:rPr lang="cs-CZ" sz="2600" dirty="0" err="1">
                  <a:ea typeface="Calibri" panose="020F0502020204030204" pitchFamily="34" charset="0"/>
                  <a:cs typeface="Times New Roman" panose="02020603050405020304" pitchFamily="18" charset="0"/>
                </a:rPr>
                <a:t>Preferences</a:t>
              </a:r>
              <a:endParaRPr lang="cs-CZ" sz="2600" dirty="0">
                <a:ea typeface="Calibri" panose="020F0502020204030204" pitchFamily="34" charset="0"/>
                <a:cs typeface="Times New Roman" panose="02020603050405020304" pitchFamily="18" charset="0"/>
              </a:endParaRPr>
            </a:p>
          </p:txBody>
        </p:sp>
        <p:sp>
          <p:nvSpPr>
            <p:cNvPr id="13" name="Vývojový diagram: postup 12">
              <a:extLst>
                <a:ext uri="{FF2B5EF4-FFF2-40B4-BE49-F238E27FC236}">
                  <a16:creationId xmlns:a16="http://schemas.microsoft.com/office/drawing/2014/main" id="{053047A4-E3AF-609A-1625-D02CC607EA95}"/>
                </a:ext>
              </a:extLst>
            </p:cNvPr>
            <p:cNvSpPr/>
            <p:nvPr/>
          </p:nvSpPr>
          <p:spPr>
            <a:xfrm>
              <a:off x="9095655" y="3828701"/>
              <a:ext cx="1577115" cy="8672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Corruption</a:t>
              </a:r>
              <a:endParaRPr lang="cs-CZ" sz="2600" dirty="0">
                <a:ea typeface="Calibri" panose="020F0502020204030204" pitchFamily="34" charset="0"/>
                <a:cs typeface="Times New Roman" panose="02020603050405020304" pitchFamily="18" charset="0"/>
              </a:endParaRPr>
            </a:p>
          </p:txBody>
        </p:sp>
        <p:sp>
          <p:nvSpPr>
            <p:cNvPr id="15" name="Vývojový diagram: postup 14">
              <a:extLst>
                <a:ext uri="{FF2B5EF4-FFF2-40B4-BE49-F238E27FC236}">
                  <a16:creationId xmlns:a16="http://schemas.microsoft.com/office/drawing/2014/main" id="{C9D992B8-3049-C120-7405-8AB4B7DAF7FA}"/>
                </a:ext>
              </a:extLst>
            </p:cNvPr>
            <p:cNvSpPr/>
            <p:nvPr/>
          </p:nvSpPr>
          <p:spPr>
            <a:xfrm>
              <a:off x="2529940" y="3828811"/>
              <a:ext cx="1920374" cy="867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Voting</a:t>
              </a:r>
              <a:r>
                <a:rPr lang="cs-CZ" sz="2600" dirty="0">
                  <a:ea typeface="Calibri" panose="020F0502020204030204" pitchFamily="34" charset="0"/>
                  <a:cs typeface="Times New Roman" panose="02020603050405020304" pitchFamily="18" charset="0"/>
                </a:rPr>
                <a:t> </a:t>
              </a:r>
              <a:r>
                <a:rPr lang="cs-CZ" sz="2600" dirty="0" err="1">
                  <a:ea typeface="Calibri" panose="020F0502020204030204" pitchFamily="34" charset="0"/>
                  <a:cs typeface="Times New Roman" panose="02020603050405020304" pitchFamily="18" charset="0"/>
                </a:rPr>
                <a:t>decisions</a:t>
              </a:r>
              <a:endParaRPr lang="cs-CZ" sz="2600" dirty="0">
                <a:ea typeface="Calibri" panose="020F0502020204030204" pitchFamily="34" charset="0"/>
                <a:cs typeface="Times New Roman" panose="02020603050405020304" pitchFamily="18" charset="0"/>
              </a:endParaRPr>
            </a:p>
          </p:txBody>
        </p:sp>
        <p:sp>
          <p:nvSpPr>
            <p:cNvPr id="16" name="Vývojový diagram: postup 15">
              <a:extLst>
                <a:ext uri="{FF2B5EF4-FFF2-40B4-BE49-F238E27FC236}">
                  <a16:creationId xmlns:a16="http://schemas.microsoft.com/office/drawing/2014/main" id="{1BCA3876-73C3-CF7B-ECB1-22BB1CA17682}"/>
                </a:ext>
              </a:extLst>
            </p:cNvPr>
            <p:cNvSpPr/>
            <p:nvPr/>
          </p:nvSpPr>
          <p:spPr>
            <a:xfrm>
              <a:off x="4578932" y="5487765"/>
              <a:ext cx="4516724" cy="9693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a:ea typeface="Calibri" panose="020F0502020204030204" pitchFamily="34" charset="0"/>
                  <a:cs typeface="Times New Roman" panose="02020603050405020304" pitchFamily="18" charset="0"/>
                </a:rPr>
                <a:t>Economic policies</a:t>
              </a:r>
            </a:p>
          </p:txBody>
        </p:sp>
        <p:cxnSp>
          <p:nvCxnSpPr>
            <p:cNvPr id="19" name="Přímá spojnice se šipkou 18">
              <a:extLst>
                <a:ext uri="{FF2B5EF4-FFF2-40B4-BE49-F238E27FC236}">
                  <a16:creationId xmlns:a16="http://schemas.microsoft.com/office/drawing/2014/main" id="{542E7C3D-BE6D-6CB7-DAAF-81E825EABE13}"/>
                </a:ext>
              </a:extLst>
            </p:cNvPr>
            <p:cNvCxnSpPr>
              <a:cxnSpLocks/>
            </p:cNvCxnSpPr>
            <p:nvPr/>
          </p:nvCxnSpPr>
          <p:spPr>
            <a:xfrm>
              <a:off x="5374127" y="1579819"/>
              <a:ext cx="573631" cy="3873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7BFCA9E0-ACDE-812B-44CC-C69D924BC125}"/>
                </a:ext>
              </a:extLst>
            </p:cNvPr>
            <p:cNvCxnSpPr>
              <a:cxnSpLocks/>
            </p:cNvCxnSpPr>
            <p:nvPr/>
          </p:nvCxnSpPr>
          <p:spPr>
            <a:xfrm flipH="1">
              <a:off x="7477343" y="1639986"/>
              <a:ext cx="458440" cy="34038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D66D671-5D75-DD7D-378A-1DFD0D5428A5}"/>
                </a:ext>
              </a:extLst>
            </p:cNvPr>
            <p:cNvCxnSpPr>
              <a:cxnSpLocks/>
            </p:cNvCxnSpPr>
            <p:nvPr/>
          </p:nvCxnSpPr>
          <p:spPr>
            <a:xfrm>
              <a:off x="8579209" y="3315064"/>
              <a:ext cx="1269738" cy="3887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E0D70489-7391-FF66-9C49-1836E3C6A65C}"/>
                </a:ext>
              </a:extLst>
            </p:cNvPr>
            <p:cNvCxnSpPr>
              <a:cxnSpLocks/>
            </p:cNvCxnSpPr>
            <p:nvPr/>
          </p:nvCxnSpPr>
          <p:spPr>
            <a:xfrm>
              <a:off x="6623238" y="4781589"/>
              <a:ext cx="0" cy="39404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D282BC6A-653B-0FC4-35D5-FDD6437D674D}"/>
                </a:ext>
              </a:extLst>
            </p:cNvPr>
            <p:cNvCxnSpPr>
              <a:cxnSpLocks/>
            </p:cNvCxnSpPr>
            <p:nvPr/>
          </p:nvCxnSpPr>
          <p:spPr>
            <a:xfrm>
              <a:off x="3791816" y="4840785"/>
              <a:ext cx="573631" cy="3873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6242AB01-E931-B710-E4C7-BDA4061CFDEC}"/>
                </a:ext>
              </a:extLst>
            </p:cNvPr>
            <p:cNvCxnSpPr>
              <a:cxnSpLocks/>
            </p:cNvCxnSpPr>
            <p:nvPr/>
          </p:nvCxnSpPr>
          <p:spPr>
            <a:xfrm flipH="1">
              <a:off x="3585855" y="3291408"/>
              <a:ext cx="576242" cy="36925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07AFBB7D-C2F6-D5D6-7F5C-894C8D489D02}"/>
                </a:ext>
              </a:extLst>
            </p:cNvPr>
            <p:cNvCxnSpPr>
              <a:cxnSpLocks/>
            </p:cNvCxnSpPr>
            <p:nvPr/>
          </p:nvCxnSpPr>
          <p:spPr>
            <a:xfrm flipH="1">
              <a:off x="6614105" y="3235572"/>
              <a:ext cx="18265" cy="40905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8" name="Přímá spojnice se šipkou 7">
            <a:extLst>
              <a:ext uri="{FF2B5EF4-FFF2-40B4-BE49-F238E27FC236}">
                <a16:creationId xmlns:a16="http://schemas.microsoft.com/office/drawing/2014/main" id="{610FB3EF-D522-0BFE-E7F6-0A3523C6AF92}"/>
              </a:ext>
            </a:extLst>
          </p:cNvPr>
          <p:cNvCxnSpPr>
            <a:cxnSpLocks/>
          </p:cNvCxnSpPr>
          <p:nvPr/>
        </p:nvCxnSpPr>
        <p:spPr>
          <a:xfrm flipH="1">
            <a:off x="8570068" y="4370556"/>
            <a:ext cx="1924390" cy="36070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11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endParaRPr lang="cs-CZ" dirty="0"/>
          </a:p>
        </p:txBody>
      </p:sp>
      <p:sp>
        <p:nvSpPr>
          <p:cNvPr id="3" name="Zástupný symbol pro obsah 2"/>
          <p:cNvSpPr>
            <a:spLocks noGrp="1"/>
          </p:cNvSpPr>
          <p:nvPr>
            <p:ph idx="1"/>
          </p:nvPr>
        </p:nvSpPr>
        <p:spPr>
          <a:xfrm>
            <a:off x="838199" y="1575880"/>
            <a:ext cx="9356387" cy="4066163"/>
          </a:xfrm>
        </p:spPr>
        <p:txBody>
          <a:bodyPr>
            <a:normAutofit/>
          </a:bodyPr>
          <a:lstStyle/>
          <a:p>
            <a:r>
              <a:rPr lang="cs-CZ" dirty="0" err="1"/>
              <a:t>Assume</a:t>
            </a:r>
            <a:r>
              <a:rPr lang="cs-CZ" dirty="0"/>
              <a:t> </a:t>
            </a:r>
            <a:r>
              <a:rPr lang="cs-CZ" dirty="0" err="1"/>
              <a:t>that</a:t>
            </a:r>
            <a:r>
              <a:rPr lang="cs-CZ" dirty="0"/>
              <a:t> in 2018 </a:t>
            </a:r>
            <a:r>
              <a:rPr lang="cs-CZ" dirty="0" err="1"/>
              <a:t>the</a:t>
            </a:r>
            <a:r>
              <a:rPr lang="cs-CZ" dirty="0"/>
              <a:t> public </a:t>
            </a:r>
            <a:r>
              <a:rPr lang="cs-CZ" dirty="0" err="1"/>
              <a:t>debt</a:t>
            </a:r>
            <a:r>
              <a:rPr lang="cs-CZ" dirty="0"/>
              <a:t> </a:t>
            </a:r>
            <a:r>
              <a:rPr lang="cs-CZ" dirty="0" err="1"/>
              <a:t>was</a:t>
            </a:r>
            <a:r>
              <a:rPr lang="cs-CZ" dirty="0"/>
              <a:t> 2000 and </a:t>
            </a:r>
            <a:r>
              <a:rPr lang="cs-CZ" dirty="0" err="1"/>
              <a:t>nominal</a:t>
            </a:r>
            <a:r>
              <a:rPr lang="cs-CZ" dirty="0"/>
              <a:t> GDP </a:t>
            </a:r>
            <a:r>
              <a:rPr lang="cs-CZ" dirty="0" err="1"/>
              <a:t>was</a:t>
            </a:r>
            <a:r>
              <a:rPr lang="cs-CZ" dirty="0"/>
              <a:t> 4000. </a:t>
            </a:r>
            <a:r>
              <a:rPr lang="cs-CZ" dirty="0" err="1"/>
              <a:t>Assume</a:t>
            </a:r>
            <a:r>
              <a:rPr lang="cs-CZ" dirty="0"/>
              <a:t> </a:t>
            </a:r>
            <a:r>
              <a:rPr lang="cs-CZ" dirty="0" err="1"/>
              <a:t>that</a:t>
            </a:r>
            <a:r>
              <a:rPr lang="cs-CZ" dirty="0"/>
              <a:t> in 2019 </a:t>
            </a:r>
            <a:r>
              <a:rPr lang="cs-CZ" dirty="0" err="1"/>
              <a:t>there</a:t>
            </a:r>
            <a:r>
              <a:rPr lang="cs-CZ" dirty="0"/>
              <a:t> </a:t>
            </a:r>
            <a:r>
              <a:rPr lang="cs-CZ" dirty="0" err="1"/>
              <a:t>is</a:t>
            </a:r>
            <a:r>
              <a:rPr lang="cs-CZ" dirty="0"/>
              <a:t> no deficit, </a:t>
            </a:r>
            <a:r>
              <a:rPr lang="cs-CZ" dirty="0" err="1"/>
              <a:t>the</a:t>
            </a:r>
            <a:r>
              <a:rPr lang="cs-CZ" dirty="0"/>
              <a:t> </a:t>
            </a:r>
            <a:r>
              <a:rPr lang="cs-CZ" dirty="0" err="1"/>
              <a:t>real</a:t>
            </a:r>
            <a:r>
              <a:rPr lang="cs-CZ" dirty="0"/>
              <a:t> </a:t>
            </a:r>
            <a:r>
              <a:rPr lang="cs-CZ" dirty="0" err="1"/>
              <a:t>growth</a:t>
            </a:r>
            <a:r>
              <a:rPr lang="cs-CZ" dirty="0"/>
              <a:t> Y%=6% and </a:t>
            </a:r>
            <a:r>
              <a:rPr lang="cs-CZ" dirty="0" err="1"/>
              <a:t>inflation</a:t>
            </a:r>
            <a:r>
              <a:rPr lang="cs-CZ" dirty="0"/>
              <a:t> </a:t>
            </a:r>
            <a:r>
              <a:rPr lang="cs-CZ" dirty="0" err="1"/>
              <a:t>is</a:t>
            </a:r>
            <a:r>
              <a:rPr lang="cs-CZ" dirty="0"/>
              <a:t> P%=3% </a:t>
            </a:r>
          </a:p>
          <a:p>
            <a:pPr>
              <a:buNone/>
            </a:pPr>
            <a:r>
              <a:rPr lang="cs-CZ" dirty="0" err="1"/>
              <a:t>debt</a:t>
            </a:r>
            <a:r>
              <a:rPr lang="cs-CZ" dirty="0"/>
              <a:t>(2018)=2000/4000=50%</a:t>
            </a:r>
          </a:p>
          <a:p>
            <a:pPr>
              <a:buNone/>
            </a:pPr>
            <a:r>
              <a:rPr lang="cs-CZ" dirty="0" err="1"/>
              <a:t>Debt</a:t>
            </a:r>
            <a:r>
              <a:rPr lang="cs-CZ" dirty="0"/>
              <a:t>(2019)=2000/(4000)(1.03)(1.06)=45.8%</a:t>
            </a:r>
          </a:p>
          <a:p>
            <a:pPr>
              <a:buNone/>
            </a:pPr>
            <a:endParaRPr lang="cs-CZ" dirty="0"/>
          </a:p>
          <a:p>
            <a:pPr>
              <a:buNone/>
            </a:pPr>
            <a:r>
              <a:rPr lang="cs-CZ" dirty="0">
                <a:solidFill>
                  <a:srgbClr val="FF0000"/>
                </a:solidFill>
              </a:rPr>
              <a:t>In 2018 </a:t>
            </a:r>
            <a:r>
              <a:rPr lang="cs-CZ" dirty="0" err="1">
                <a:solidFill>
                  <a:srgbClr val="FF0000"/>
                </a:solidFill>
              </a:rPr>
              <a:t>the</a:t>
            </a:r>
            <a:r>
              <a:rPr lang="cs-CZ" dirty="0">
                <a:solidFill>
                  <a:srgbClr val="FF0000"/>
                </a:solidFill>
              </a:rPr>
              <a:t> </a:t>
            </a:r>
            <a:r>
              <a:rPr lang="cs-CZ" dirty="0" err="1">
                <a:solidFill>
                  <a:srgbClr val="FF0000"/>
                </a:solidFill>
              </a:rPr>
              <a:t>debt</a:t>
            </a:r>
            <a:r>
              <a:rPr lang="cs-CZ" dirty="0">
                <a:solidFill>
                  <a:srgbClr val="FF0000"/>
                </a:solidFill>
              </a:rPr>
              <a:t> </a:t>
            </a:r>
            <a:r>
              <a:rPr lang="cs-CZ" dirty="0" err="1">
                <a:solidFill>
                  <a:srgbClr val="FF0000"/>
                </a:solidFill>
              </a:rPr>
              <a:t>was</a:t>
            </a:r>
            <a:r>
              <a:rPr lang="cs-CZ" dirty="0">
                <a:solidFill>
                  <a:srgbClr val="FF0000"/>
                </a:solidFill>
              </a:rPr>
              <a:t> 1500 and </a:t>
            </a:r>
            <a:r>
              <a:rPr lang="cs-CZ" dirty="0" err="1">
                <a:solidFill>
                  <a:srgbClr val="FF0000"/>
                </a:solidFill>
              </a:rPr>
              <a:t>nom.GDP</a:t>
            </a:r>
            <a:r>
              <a:rPr lang="cs-CZ" dirty="0">
                <a:solidFill>
                  <a:srgbClr val="FF0000"/>
                </a:solidFill>
              </a:rPr>
              <a:t> </a:t>
            </a:r>
            <a:r>
              <a:rPr lang="cs-CZ" dirty="0" err="1">
                <a:solidFill>
                  <a:srgbClr val="FF0000"/>
                </a:solidFill>
              </a:rPr>
              <a:t>was</a:t>
            </a:r>
            <a:r>
              <a:rPr lang="cs-CZ" dirty="0">
                <a:solidFill>
                  <a:srgbClr val="FF0000"/>
                </a:solidFill>
              </a:rPr>
              <a:t> 2800. In 2019 </a:t>
            </a:r>
            <a:r>
              <a:rPr lang="cs-CZ" dirty="0" err="1">
                <a:solidFill>
                  <a:srgbClr val="FF0000"/>
                </a:solidFill>
              </a:rPr>
              <a:t>there</a:t>
            </a:r>
            <a:r>
              <a:rPr lang="cs-CZ" dirty="0">
                <a:solidFill>
                  <a:srgbClr val="FF0000"/>
                </a:solidFill>
              </a:rPr>
              <a:t> </a:t>
            </a:r>
            <a:r>
              <a:rPr lang="cs-CZ" dirty="0" err="1">
                <a:solidFill>
                  <a:srgbClr val="FF0000"/>
                </a:solidFill>
              </a:rPr>
              <a:t>was</a:t>
            </a:r>
            <a:r>
              <a:rPr lang="cs-CZ" dirty="0">
                <a:solidFill>
                  <a:srgbClr val="FF0000"/>
                </a:solidFill>
              </a:rPr>
              <a:t> no deficit, </a:t>
            </a:r>
            <a:r>
              <a:rPr lang="cs-CZ" dirty="0" err="1">
                <a:solidFill>
                  <a:srgbClr val="FF0000"/>
                </a:solidFill>
              </a:rPr>
              <a:t>inflation</a:t>
            </a:r>
            <a:r>
              <a:rPr lang="cs-CZ" dirty="0">
                <a:solidFill>
                  <a:srgbClr val="FF0000"/>
                </a:solidFill>
              </a:rPr>
              <a:t> </a:t>
            </a:r>
            <a:r>
              <a:rPr lang="cs-CZ" dirty="0" err="1">
                <a:solidFill>
                  <a:srgbClr val="FF0000"/>
                </a:solidFill>
              </a:rPr>
              <a:t>was</a:t>
            </a:r>
            <a:r>
              <a:rPr lang="cs-CZ" dirty="0">
                <a:solidFill>
                  <a:srgbClr val="FF0000"/>
                </a:solidFill>
              </a:rPr>
              <a:t> 5% and </a:t>
            </a:r>
            <a:r>
              <a:rPr lang="cs-CZ" dirty="0" err="1">
                <a:solidFill>
                  <a:srgbClr val="FF0000"/>
                </a:solidFill>
              </a:rPr>
              <a:t>economic</a:t>
            </a:r>
            <a:r>
              <a:rPr lang="cs-CZ" dirty="0">
                <a:solidFill>
                  <a:srgbClr val="FF0000"/>
                </a:solidFill>
              </a:rPr>
              <a:t> </a:t>
            </a:r>
            <a:r>
              <a:rPr lang="cs-CZ" dirty="0" err="1">
                <a:solidFill>
                  <a:srgbClr val="FF0000"/>
                </a:solidFill>
              </a:rPr>
              <a:t>growth</a:t>
            </a:r>
            <a:r>
              <a:rPr lang="cs-CZ" dirty="0">
                <a:solidFill>
                  <a:srgbClr val="FF0000"/>
                </a:solidFill>
              </a:rPr>
              <a:t> </a:t>
            </a:r>
            <a:r>
              <a:rPr lang="cs-CZ" dirty="0" err="1">
                <a:solidFill>
                  <a:srgbClr val="FF0000"/>
                </a:solidFill>
              </a:rPr>
              <a:t>was</a:t>
            </a:r>
            <a:r>
              <a:rPr lang="cs-CZ" dirty="0">
                <a:solidFill>
                  <a:srgbClr val="FF0000"/>
                </a:solidFill>
              </a:rPr>
              <a:t> 2%. </a:t>
            </a:r>
            <a:r>
              <a:rPr lang="cs-CZ" dirty="0" err="1">
                <a:solidFill>
                  <a:srgbClr val="FF0000"/>
                </a:solidFill>
              </a:rPr>
              <a:t>Calculate</a:t>
            </a:r>
            <a:r>
              <a:rPr lang="cs-CZ" dirty="0">
                <a:solidFill>
                  <a:srgbClr val="FF0000"/>
                </a:solidFill>
              </a:rPr>
              <a:t> DEBT/GDP ratio in 2018 and in 2019.</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7772323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123D14-4B12-49BB-A6A8-7940806E98B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044349A-4EC3-471A-8A05-57284A878DD7}"/>
              </a:ext>
            </a:extLst>
          </p:cNvPr>
          <p:cNvSpPr>
            <a:spLocks noGrp="1"/>
          </p:cNvSpPr>
          <p:nvPr>
            <p:ph idx="1"/>
          </p:nvPr>
        </p:nvSpPr>
        <p:spPr/>
        <p:txBody>
          <a:bodyPr/>
          <a:lstStyle/>
          <a:p>
            <a:pPr>
              <a:buNone/>
            </a:pPr>
            <a:r>
              <a:rPr lang="cs-CZ" dirty="0" err="1"/>
              <a:t>Assume</a:t>
            </a:r>
            <a:r>
              <a:rPr lang="cs-CZ" dirty="0"/>
              <a:t> </a:t>
            </a:r>
            <a:r>
              <a:rPr lang="cs-CZ" dirty="0" err="1"/>
              <a:t>that</a:t>
            </a:r>
            <a:r>
              <a:rPr lang="cs-CZ" dirty="0"/>
              <a:t> </a:t>
            </a:r>
            <a:r>
              <a:rPr lang="cs-CZ" dirty="0" err="1"/>
              <a:t>the</a:t>
            </a:r>
            <a:r>
              <a:rPr lang="cs-CZ" dirty="0"/>
              <a:t> public </a:t>
            </a:r>
            <a:r>
              <a:rPr lang="cs-CZ" dirty="0" err="1"/>
              <a:t>debt</a:t>
            </a:r>
            <a:r>
              <a:rPr lang="cs-CZ" dirty="0"/>
              <a:t> </a:t>
            </a:r>
            <a:r>
              <a:rPr lang="cs-CZ" dirty="0" err="1"/>
              <a:t>is</a:t>
            </a:r>
            <a:r>
              <a:rPr lang="cs-CZ" dirty="0"/>
              <a:t> 3000 in 2018, </a:t>
            </a:r>
            <a:r>
              <a:rPr lang="cs-CZ" dirty="0" err="1"/>
              <a:t>the</a:t>
            </a:r>
            <a:r>
              <a:rPr lang="cs-CZ" dirty="0"/>
              <a:t> </a:t>
            </a:r>
            <a:r>
              <a:rPr lang="cs-CZ" dirty="0" err="1"/>
              <a:t>nom</a:t>
            </a:r>
            <a:r>
              <a:rPr lang="cs-CZ" dirty="0"/>
              <a:t>. GDP </a:t>
            </a:r>
            <a:r>
              <a:rPr lang="cs-CZ" dirty="0" err="1"/>
              <a:t>is</a:t>
            </a:r>
            <a:r>
              <a:rPr lang="cs-CZ" dirty="0"/>
              <a:t> 5000 in 2018. </a:t>
            </a:r>
            <a:r>
              <a:rPr lang="cs-CZ" dirty="0" err="1"/>
              <a:t>The</a:t>
            </a:r>
            <a:r>
              <a:rPr lang="cs-CZ" dirty="0"/>
              <a:t> deficit in 2019 </a:t>
            </a:r>
            <a:r>
              <a:rPr lang="cs-CZ" dirty="0" err="1"/>
              <a:t>is</a:t>
            </a:r>
            <a:r>
              <a:rPr lang="cs-CZ" dirty="0"/>
              <a:t> 150, </a:t>
            </a:r>
            <a:r>
              <a:rPr lang="cs-CZ" dirty="0" err="1"/>
              <a:t>inflation</a:t>
            </a:r>
            <a:r>
              <a:rPr lang="cs-CZ" dirty="0"/>
              <a:t> </a:t>
            </a:r>
            <a:r>
              <a:rPr lang="cs-CZ" dirty="0" err="1"/>
              <a:t>is</a:t>
            </a:r>
            <a:r>
              <a:rPr lang="cs-CZ" dirty="0"/>
              <a:t> 2%, </a:t>
            </a:r>
            <a:r>
              <a:rPr lang="cs-CZ" dirty="0" err="1"/>
              <a:t>economic</a:t>
            </a:r>
            <a:r>
              <a:rPr lang="cs-CZ" dirty="0"/>
              <a:t> </a:t>
            </a:r>
            <a:r>
              <a:rPr lang="cs-CZ" dirty="0" err="1"/>
              <a:t>growth</a:t>
            </a:r>
            <a:r>
              <a:rPr lang="cs-CZ" dirty="0"/>
              <a:t> </a:t>
            </a:r>
            <a:r>
              <a:rPr lang="cs-CZ" dirty="0" err="1"/>
              <a:t>is</a:t>
            </a:r>
            <a:r>
              <a:rPr lang="cs-CZ" dirty="0"/>
              <a:t> -1%. </a:t>
            </a:r>
            <a:r>
              <a:rPr lang="cs-CZ" dirty="0" err="1"/>
              <a:t>Calculate</a:t>
            </a:r>
            <a:r>
              <a:rPr lang="cs-CZ" dirty="0"/>
              <a:t> DEBT/GDP ratio in 2018 and 2019.</a:t>
            </a:r>
          </a:p>
          <a:p>
            <a:pPr>
              <a:buNone/>
            </a:pPr>
            <a:endParaRPr lang="cs-CZ" dirty="0"/>
          </a:p>
          <a:p>
            <a:pPr>
              <a:buNone/>
            </a:pPr>
            <a:r>
              <a:rPr lang="cs-CZ" dirty="0"/>
              <a:t>2018: 3000/5000=60%</a:t>
            </a:r>
          </a:p>
          <a:p>
            <a:pPr>
              <a:buNone/>
            </a:pPr>
            <a:r>
              <a:rPr lang="cs-CZ" dirty="0"/>
              <a:t>2019 3150/(5000x1.02x0.99)=62.3%</a:t>
            </a:r>
          </a:p>
        </p:txBody>
      </p:sp>
      <p:sp>
        <p:nvSpPr>
          <p:cNvPr id="4" name="Zástupný symbol pro zápatí 3">
            <a:extLst>
              <a:ext uri="{FF2B5EF4-FFF2-40B4-BE49-F238E27FC236}">
                <a16:creationId xmlns:a16="http://schemas.microsoft.com/office/drawing/2014/main" id="{020C5413-6D7E-4CEC-9836-296B68175ADE}"/>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1846891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B0A1C9-495B-472D-9FC3-B97A8989887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805559A-5B33-4FA9-811B-71FD04C83CAE}"/>
              </a:ext>
            </a:extLst>
          </p:cNvPr>
          <p:cNvSpPr>
            <a:spLocks noGrp="1"/>
          </p:cNvSpPr>
          <p:nvPr>
            <p:ph idx="1"/>
          </p:nvPr>
        </p:nvSpPr>
        <p:spPr/>
        <p:txBody>
          <a:bodyPr/>
          <a:lstStyle/>
          <a:p>
            <a:r>
              <a:rPr lang="cs-CZ" dirty="0" err="1"/>
              <a:t>Debt</a:t>
            </a:r>
            <a:r>
              <a:rPr lang="cs-CZ" dirty="0"/>
              <a:t> </a:t>
            </a:r>
            <a:r>
              <a:rPr lang="cs-CZ" dirty="0" err="1"/>
              <a:t>is</a:t>
            </a:r>
            <a:r>
              <a:rPr lang="cs-CZ" dirty="0"/>
              <a:t> 3000, </a:t>
            </a:r>
            <a:r>
              <a:rPr lang="cs-CZ" dirty="0" err="1"/>
              <a:t>nom</a:t>
            </a:r>
            <a:r>
              <a:rPr lang="cs-CZ" dirty="0"/>
              <a:t> GDP </a:t>
            </a:r>
            <a:r>
              <a:rPr lang="cs-CZ" dirty="0" err="1"/>
              <a:t>is</a:t>
            </a:r>
            <a:r>
              <a:rPr lang="cs-CZ" dirty="0"/>
              <a:t> 7000 in 2019. In 2020 </a:t>
            </a:r>
            <a:r>
              <a:rPr lang="cs-CZ" dirty="0" err="1"/>
              <a:t>the</a:t>
            </a:r>
            <a:r>
              <a:rPr lang="cs-CZ" dirty="0"/>
              <a:t> deficit </a:t>
            </a:r>
            <a:r>
              <a:rPr lang="cs-CZ" dirty="0" err="1"/>
              <a:t>is</a:t>
            </a:r>
            <a:r>
              <a:rPr lang="cs-CZ" dirty="0"/>
              <a:t> 100, </a:t>
            </a:r>
            <a:r>
              <a:rPr lang="cs-CZ" dirty="0" err="1"/>
              <a:t>there</a:t>
            </a:r>
            <a:r>
              <a:rPr lang="cs-CZ" dirty="0"/>
              <a:t> </a:t>
            </a:r>
            <a:r>
              <a:rPr lang="cs-CZ" dirty="0" err="1"/>
              <a:t>is</a:t>
            </a:r>
            <a:r>
              <a:rPr lang="cs-CZ" dirty="0"/>
              <a:t> no </a:t>
            </a:r>
            <a:r>
              <a:rPr lang="cs-CZ" dirty="0" err="1"/>
              <a:t>economic</a:t>
            </a:r>
            <a:r>
              <a:rPr lang="cs-CZ" dirty="0"/>
              <a:t> </a:t>
            </a:r>
            <a:r>
              <a:rPr lang="cs-CZ" dirty="0" err="1"/>
              <a:t>growth</a:t>
            </a:r>
            <a:r>
              <a:rPr lang="cs-CZ" dirty="0"/>
              <a:t> and </a:t>
            </a:r>
            <a:r>
              <a:rPr lang="cs-CZ" dirty="0" err="1"/>
              <a:t>inflation</a:t>
            </a:r>
            <a:r>
              <a:rPr lang="cs-CZ" dirty="0"/>
              <a:t> </a:t>
            </a:r>
            <a:r>
              <a:rPr lang="cs-CZ" dirty="0" err="1"/>
              <a:t>is</a:t>
            </a:r>
            <a:r>
              <a:rPr lang="cs-CZ" dirty="0"/>
              <a:t> 20%. </a:t>
            </a:r>
            <a:r>
              <a:rPr lang="cs-CZ" dirty="0" err="1"/>
              <a:t>Calculate</a:t>
            </a:r>
            <a:r>
              <a:rPr lang="cs-CZ" dirty="0"/>
              <a:t> </a:t>
            </a:r>
            <a:r>
              <a:rPr lang="cs-CZ" dirty="0" err="1"/>
              <a:t>the</a:t>
            </a:r>
            <a:r>
              <a:rPr lang="cs-CZ" dirty="0"/>
              <a:t> DEBT/GDP in 2019 and 2020.</a:t>
            </a:r>
          </a:p>
          <a:p>
            <a:endParaRPr lang="cs-CZ" dirty="0"/>
          </a:p>
          <a:p>
            <a:pPr>
              <a:buNone/>
            </a:pPr>
            <a:r>
              <a:rPr lang="cs-CZ" dirty="0"/>
              <a:t>2019: DEBT/GDP=3000/7000=42.85%</a:t>
            </a:r>
          </a:p>
          <a:p>
            <a:pPr>
              <a:buNone/>
            </a:pPr>
            <a:r>
              <a:rPr lang="cs-CZ" dirty="0"/>
              <a:t>2020: 3100/(7000x1.2)=36.9%</a:t>
            </a:r>
          </a:p>
        </p:txBody>
      </p:sp>
      <p:sp>
        <p:nvSpPr>
          <p:cNvPr id="4" name="Zástupný symbol pro zápatí 3">
            <a:extLst>
              <a:ext uri="{FF2B5EF4-FFF2-40B4-BE49-F238E27FC236}">
                <a16:creationId xmlns:a16="http://schemas.microsoft.com/office/drawing/2014/main" id="{3F8AE320-5D33-4CDE-A7E4-5494076AD8BB}"/>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9137937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A25ABE-E527-40D6-8C5F-0D3F8A589B5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B84C3A0-78DB-48C1-88DC-E9174DE8E804}"/>
              </a:ext>
            </a:extLst>
          </p:cNvPr>
          <p:cNvSpPr>
            <a:spLocks noGrp="1"/>
          </p:cNvSpPr>
          <p:nvPr>
            <p:ph idx="1"/>
          </p:nvPr>
        </p:nvSpPr>
        <p:spPr/>
        <p:txBody>
          <a:bodyPr/>
          <a:lstStyle/>
          <a:p>
            <a:pPr>
              <a:buNone/>
            </a:pPr>
            <a:r>
              <a:rPr lang="cs-CZ" dirty="0"/>
              <a:t>DEBT </a:t>
            </a:r>
            <a:r>
              <a:rPr lang="cs-CZ" dirty="0" err="1"/>
              <a:t>is</a:t>
            </a:r>
            <a:r>
              <a:rPr lang="cs-CZ" dirty="0"/>
              <a:t> 3000 and GDP 6000 in 2019. In 2020 </a:t>
            </a:r>
            <a:r>
              <a:rPr lang="cs-CZ" dirty="0" err="1"/>
              <a:t>there</a:t>
            </a:r>
            <a:r>
              <a:rPr lang="cs-CZ" dirty="0"/>
              <a:t> </a:t>
            </a:r>
            <a:r>
              <a:rPr lang="cs-CZ" dirty="0" err="1"/>
              <a:t>is</a:t>
            </a:r>
            <a:r>
              <a:rPr lang="cs-CZ" dirty="0"/>
              <a:t> a </a:t>
            </a:r>
            <a:r>
              <a:rPr lang="cs-CZ" dirty="0" err="1"/>
              <a:t>surplus</a:t>
            </a:r>
            <a:r>
              <a:rPr lang="cs-CZ" dirty="0"/>
              <a:t> </a:t>
            </a:r>
            <a:r>
              <a:rPr lang="cs-CZ" dirty="0" err="1"/>
              <a:t>of</a:t>
            </a:r>
            <a:r>
              <a:rPr lang="cs-CZ" dirty="0"/>
              <a:t> 200, </a:t>
            </a:r>
            <a:r>
              <a:rPr lang="cs-CZ" dirty="0" err="1"/>
              <a:t>economic</a:t>
            </a:r>
            <a:r>
              <a:rPr lang="cs-CZ" dirty="0"/>
              <a:t> </a:t>
            </a:r>
            <a:r>
              <a:rPr lang="cs-CZ" dirty="0" err="1"/>
              <a:t>growth</a:t>
            </a:r>
            <a:r>
              <a:rPr lang="cs-CZ" dirty="0"/>
              <a:t> </a:t>
            </a:r>
            <a:r>
              <a:rPr lang="cs-CZ" dirty="0" err="1"/>
              <a:t>of</a:t>
            </a:r>
            <a:r>
              <a:rPr lang="cs-CZ" dirty="0"/>
              <a:t> 8% and </a:t>
            </a:r>
            <a:r>
              <a:rPr lang="cs-CZ" dirty="0" err="1"/>
              <a:t>inflation</a:t>
            </a:r>
            <a:r>
              <a:rPr lang="cs-CZ" dirty="0"/>
              <a:t> </a:t>
            </a:r>
            <a:r>
              <a:rPr lang="cs-CZ" dirty="0" err="1"/>
              <a:t>of</a:t>
            </a:r>
            <a:r>
              <a:rPr lang="cs-CZ" dirty="0"/>
              <a:t> 2%. </a:t>
            </a:r>
            <a:r>
              <a:rPr lang="cs-CZ" dirty="0" err="1"/>
              <a:t>Calculate</a:t>
            </a:r>
            <a:r>
              <a:rPr lang="cs-CZ" dirty="0"/>
              <a:t> DEBT/GDP in 2019 and 2020.</a:t>
            </a:r>
          </a:p>
          <a:p>
            <a:pPr>
              <a:buNone/>
            </a:pPr>
            <a:endParaRPr lang="cs-CZ" dirty="0"/>
          </a:p>
          <a:p>
            <a:pPr>
              <a:buNone/>
            </a:pPr>
            <a:r>
              <a:rPr lang="cs-CZ" dirty="0"/>
              <a:t>2800/(6000x1.08x1.02)</a:t>
            </a:r>
          </a:p>
          <a:p>
            <a:pPr>
              <a:buNone/>
            </a:pPr>
            <a:endParaRPr lang="cs-CZ" dirty="0"/>
          </a:p>
          <a:p>
            <a:pPr>
              <a:buNone/>
            </a:pPr>
            <a:r>
              <a:rPr lang="cs-CZ" dirty="0" err="1"/>
              <a:t>Calculate</a:t>
            </a:r>
            <a:r>
              <a:rPr lang="cs-CZ" dirty="0"/>
              <a:t> </a:t>
            </a:r>
            <a:r>
              <a:rPr lang="cs-CZ" dirty="0" err="1"/>
              <a:t>surp</a:t>
            </a:r>
            <a:r>
              <a:rPr lang="cs-CZ" dirty="0"/>
              <a:t>./GDP in 2020</a:t>
            </a:r>
          </a:p>
          <a:p>
            <a:pPr>
              <a:buNone/>
            </a:pPr>
            <a:r>
              <a:rPr lang="cs-CZ" dirty="0"/>
              <a:t>200/(6000x1.08x1.02)=3%</a:t>
            </a:r>
          </a:p>
        </p:txBody>
      </p:sp>
      <p:sp>
        <p:nvSpPr>
          <p:cNvPr id="4" name="Zástupný symbol pro zápatí 3">
            <a:extLst>
              <a:ext uri="{FF2B5EF4-FFF2-40B4-BE49-F238E27FC236}">
                <a16:creationId xmlns:a16="http://schemas.microsoft.com/office/drawing/2014/main" id="{C49969C7-4AC2-4860-8499-E4EE0197272E}"/>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60593560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endParaRPr lang="cs-CZ" dirty="0"/>
          </a:p>
        </p:txBody>
      </p:sp>
      <p:sp>
        <p:nvSpPr>
          <p:cNvPr id="3" name="Zástupný symbol pro obsah 2"/>
          <p:cNvSpPr>
            <a:spLocks noGrp="1"/>
          </p:cNvSpPr>
          <p:nvPr>
            <p:ph idx="1"/>
          </p:nvPr>
        </p:nvSpPr>
        <p:spPr/>
        <p:txBody>
          <a:bodyPr>
            <a:normAutofit lnSpcReduction="10000"/>
          </a:bodyPr>
          <a:lstStyle/>
          <a:p>
            <a:r>
              <a:rPr lang="cs-CZ" dirty="0" err="1"/>
              <a:t>Assume</a:t>
            </a:r>
            <a:r>
              <a:rPr lang="cs-CZ" dirty="0"/>
              <a:t> </a:t>
            </a:r>
            <a:r>
              <a:rPr lang="cs-CZ" dirty="0" err="1"/>
              <a:t>that</a:t>
            </a:r>
            <a:r>
              <a:rPr lang="cs-CZ" dirty="0"/>
              <a:t> </a:t>
            </a:r>
            <a:r>
              <a:rPr lang="cs-CZ" dirty="0" err="1"/>
              <a:t>the</a:t>
            </a:r>
            <a:r>
              <a:rPr lang="cs-CZ" dirty="0"/>
              <a:t> public </a:t>
            </a:r>
            <a:r>
              <a:rPr lang="cs-CZ" dirty="0" err="1"/>
              <a:t>debt</a:t>
            </a:r>
            <a:r>
              <a:rPr lang="cs-CZ" dirty="0"/>
              <a:t> </a:t>
            </a:r>
            <a:r>
              <a:rPr lang="cs-CZ" dirty="0" err="1"/>
              <a:t>was</a:t>
            </a:r>
            <a:r>
              <a:rPr lang="cs-CZ" dirty="0"/>
              <a:t> 2000 </a:t>
            </a:r>
            <a:r>
              <a:rPr lang="cs-CZ" dirty="0" err="1"/>
              <a:t>bn</a:t>
            </a:r>
            <a:r>
              <a:rPr lang="cs-CZ" dirty="0"/>
              <a:t> CZK in </a:t>
            </a:r>
            <a:r>
              <a:rPr lang="cs-CZ" dirty="0" err="1"/>
              <a:t>the</a:t>
            </a:r>
            <a:r>
              <a:rPr lang="cs-CZ" dirty="0"/>
              <a:t> </a:t>
            </a:r>
            <a:r>
              <a:rPr lang="cs-CZ" dirty="0" err="1"/>
              <a:t>year</a:t>
            </a:r>
            <a:r>
              <a:rPr lang="cs-CZ" dirty="0"/>
              <a:t> 2018. </a:t>
            </a:r>
            <a:r>
              <a:rPr lang="cs-CZ" dirty="0" err="1"/>
              <a:t>The</a:t>
            </a:r>
            <a:r>
              <a:rPr lang="cs-CZ" dirty="0"/>
              <a:t> deficit in 2019 </a:t>
            </a:r>
            <a:r>
              <a:rPr lang="cs-CZ" dirty="0" err="1"/>
              <a:t>is</a:t>
            </a:r>
            <a:r>
              <a:rPr lang="cs-CZ" dirty="0"/>
              <a:t> 50 </a:t>
            </a:r>
            <a:r>
              <a:rPr lang="cs-CZ" dirty="0" err="1"/>
              <a:t>bn</a:t>
            </a:r>
            <a:r>
              <a:rPr lang="cs-CZ" dirty="0"/>
              <a:t> CZK. </a:t>
            </a: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public </a:t>
            </a:r>
            <a:r>
              <a:rPr lang="cs-CZ" dirty="0" err="1"/>
              <a:t>debt</a:t>
            </a:r>
            <a:r>
              <a:rPr lang="cs-CZ" dirty="0"/>
              <a:t> in 2019?</a:t>
            </a:r>
          </a:p>
          <a:p>
            <a:endParaRPr lang="cs-CZ" dirty="0"/>
          </a:p>
          <a:p>
            <a:pPr>
              <a:buNone/>
            </a:pPr>
            <a:r>
              <a:rPr lang="cs-CZ" dirty="0"/>
              <a:t>DEBT (2019)=DEBT (2018)+Deficit (2019)</a:t>
            </a:r>
          </a:p>
          <a:p>
            <a:pPr>
              <a:buNone/>
            </a:pPr>
            <a:r>
              <a:rPr lang="cs-CZ" dirty="0"/>
              <a:t>=2000+50</a:t>
            </a:r>
          </a:p>
          <a:p>
            <a:pPr>
              <a:buNone/>
            </a:pPr>
            <a:endParaRPr lang="cs-CZ" dirty="0"/>
          </a:p>
          <a:p>
            <a:pPr>
              <a:buNone/>
            </a:pPr>
            <a:r>
              <a:rPr lang="cs-CZ" dirty="0" err="1"/>
              <a:t>Nominal</a:t>
            </a:r>
            <a:r>
              <a:rPr lang="cs-CZ" dirty="0"/>
              <a:t> GDP </a:t>
            </a:r>
            <a:r>
              <a:rPr lang="cs-CZ" dirty="0" err="1"/>
              <a:t>is</a:t>
            </a:r>
            <a:r>
              <a:rPr lang="cs-CZ" dirty="0"/>
              <a:t> 4000 </a:t>
            </a:r>
            <a:r>
              <a:rPr lang="cs-CZ" dirty="0" err="1"/>
              <a:t>bn</a:t>
            </a:r>
            <a:r>
              <a:rPr lang="cs-CZ" dirty="0"/>
              <a:t> CZK. </a:t>
            </a:r>
            <a:r>
              <a:rPr lang="cs-CZ" dirty="0" err="1"/>
              <a:t>Population</a:t>
            </a:r>
            <a:r>
              <a:rPr lang="cs-CZ" dirty="0"/>
              <a:t> </a:t>
            </a:r>
            <a:r>
              <a:rPr lang="cs-CZ" dirty="0" err="1"/>
              <a:t>is</a:t>
            </a:r>
            <a:r>
              <a:rPr lang="cs-CZ" dirty="0"/>
              <a:t> 10 </a:t>
            </a:r>
            <a:r>
              <a:rPr lang="cs-CZ" dirty="0" err="1"/>
              <a:t>million</a:t>
            </a:r>
            <a:r>
              <a:rPr lang="cs-CZ" dirty="0"/>
              <a:t> </a:t>
            </a:r>
            <a:r>
              <a:rPr lang="cs-CZ" dirty="0" err="1"/>
              <a:t>people</a:t>
            </a:r>
            <a:r>
              <a:rPr lang="cs-CZ" dirty="0"/>
              <a:t>.</a:t>
            </a:r>
          </a:p>
          <a:p>
            <a:pPr>
              <a:buNone/>
            </a:pPr>
            <a:r>
              <a:rPr lang="cs-CZ" dirty="0" err="1"/>
              <a:t>Debt</a:t>
            </a:r>
            <a:r>
              <a:rPr lang="cs-CZ" dirty="0"/>
              <a:t> per </a:t>
            </a:r>
            <a:r>
              <a:rPr lang="cs-CZ" dirty="0" err="1"/>
              <a:t>head</a:t>
            </a:r>
            <a:r>
              <a:rPr lang="cs-CZ"/>
              <a:t>: 2,050,000,000,000/10,000,000=205,000 </a:t>
            </a:r>
            <a:r>
              <a:rPr lang="cs-CZ" dirty="0"/>
              <a:t>CZK</a:t>
            </a:r>
          </a:p>
          <a:p>
            <a:pPr>
              <a:buNone/>
            </a:pPr>
            <a:r>
              <a:rPr lang="cs-CZ" dirty="0" err="1"/>
              <a:t>Debt</a:t>
            </a:r>
            <a:r>
              <a:rPr lang="cs-CZ" dirty="0"/>
              <a:t> as % </a:t>
            </a:r>
            <a:r>
              <a:rPr lang="cs-CZ" dirty="0" err="1"/>
              <a:t>of</a:t>
            </a:r>
            <a:r>
              <a:rPr lang="cs-CZ" dirty="0"/>
              <a:t> GDP: 2050/4000=51.25%</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47659385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8B7CE-40D0-488C-93EE-047C0C2CA29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67F206D-95A4-417C-A8A0-C55B9F23BB07}"/>
              </a:ext>
            </a:extLst>
          </p:cNvPr>
          <p:cNvSpPr>
            <a:spLocks noGrp="1"/>
          </p:cNvSpPr>
          <p:nvPr>
            <p:ph idx="1"/>
          </p:nvPr>
        </p:nvSpPr>
        <p:spPr/>
        <p:txBody>
          <a:bodyPr/>
          <a:lstStyle/>
          <a:p>
            <a:r>
              <a:rPr lang="en-US" b="0" i="0" dirty="0">
                <a:solidFill>
                  <a:srgbClr val="3A3A3A"/>
                </a:solidFill>
                <a:effectLst/>
                <a:latin typeface="Open Sans"/>
              </a:rPr>
              <a:t>In 2017 the Nominal GDP was 4000 and the Public Debt was 2000. In 2018 the nominal GDP increased to 4400 and the budget deficit was 2% GDP. What was the Debt to GDP ratio in 2018?</a:t>
            </a:r>
          </a:p>
          <a:p>
            <a:pPr>
              <a:buNone/>
            </a:pPr>
            <a:r>
              <a:rPr lang="cs-CZ" dirty="0">
                <a:solidFill>
                  <a:srgbClr val="3A3A3A"/>
                </a:solidFill>
                <a:latin typeface="Open Sans"/>
              </a:rPr>
              <a:t>(2000+88)/4400</a:t>
            </a:r>
            <a:endParaRPr lang="cs-CZ" dirty="0"/>
          </a:p>
        </p:txBody>
      </p:sp>
      <p:sp>
        <p:nvSpPr>
          <p:cNvPr id="4" name="Zástupný symbol pro zápatí 3">
            <a:extLst>
              <a:ext uri="{FF2B5EF4-FFF2-40B4-BE49-F238E27FC236}">
                <a16:creationId xmlns:a16="http://schemas.microsoft.com/office/drawing/2014/main" id="{69AE4C84-7B1A-4DEF-952C-7EB59872E208}"/>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6048510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E85D17-A3AB-4841-9F83-EA67CEB90BD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A2E918C-C348-406B-968F-F24EA2723BBE}"/>
              </a:ext>
            </a:extLst>
          </p:cNvPr>
          <p:cNvSpPr>
            <a:spLocks noGrp="1"/>
          </p:cNvSpPr>
          <p:nvPr>
            <p:ph idx="1"/>
          </p:nvPr>
        </p:nvSpPr>
        <p:spPr>
          <a:xfrm>
            <a:off x="1631504" y="1600201"/>
            <a:ext cx="8579296" cy="4525963"/>
          </a:xfrm>
        </p:spPr>
        <p:txBody>
          <a:bodyPr>
            <a:normAutofit/>
          </a:bodyPr>
          <a:lstStyle/>
          <a:p>
            <a:r>
              <a:rPr lang="en-US" sz="2600" dirty="0">
                <a:solidFill>
                  <a:srgbClr val="3A3A3A"/>
                </a:solidFill>
                <a:latin typeface="Open Sans"/>
              </a:rPr>
              <a:t>Nominal GDP is CZK 4500 billion and public debt is CZK 1500 billion. Next year the growth of the real GDP will be 3% and the inflation rate will be 2%. What must be the deficit so that the debt to GDP ratio remains constant?</a:t>
            </a:r>
            <a:endParaRPr lang="cs-CZ" sz="2600" dirty="0">
              <a:solidFill>
                <a:srgbClr val="3A3A3A"/>
              </a:solidFill>
              <a:latin typeface="Open Sans"/>
            </a:endParaRPr>
          </a:p>
          <a:p>
            <a:pPr>
              <a:buNone/>
            </a:pPr>
            <a:r>
              <a:rPr lang="cs-CZ" sz="2600" dirty="0">
                <a:solidFill>
                  <a:srgbClr val="3A3A3A"/>
                </a:solidFill>
                <a:latin typeface="Open Sans"/>
              </a:rPr>
              <a:t>1500/4500=0.333=(1500+def)/(4500x1.03x1.02)</a:t>
            </a:r>
          </a:p>
          <a:p>
            <a:pPr>
              <a:buNone/>
            </a:pPr>
            <a:endParaRPr lang="cs-CZ" sz="2600" dirty="0">
              <a:solidFill>
                <a:srgbClr val="3A3A3A"/>
              </a:solidFill>
              <a:latin typeface="Open Sans"/>
            </a:endParaRPr>
          </a:p>
          <a:p>
            <a:pPr>
              <a:buNone/>
            </a:pPr>
            <a:r>
              <a:rPr lang="cs-CZ" sz="2600" dirty="0">
                <a:solidFill>
                  <a:srgbClr val="3A3A3A"/>
                </a:solidFill>
                <a:latin typeface="Open Sans"/>
              </a:rPr>
              <a:t>1500+def=0.3333x(4727.7)=1575.9</a:t>
            </a:r>
          </a:p>
          <a:p>
            <a:pPr>
              <a:buNone/>
            </a:pPr>
            <a:r>
              <a:rPr lang="cs-CZ" sz="2600" dirty="0" err="1">
                <a:solidFill>
                  <a:srgbClr val="3A3A3A"/>
                </a:solidFill>
                <a:latin typeface="Open Sans"/>
              </a:rPr>
              <a:t>Def</a:t>
            </a:r>
            <a:r>
              <a:rPr lang="cs-CZ" sz="2600" dirty="0">
                <a:solidFill>
                  <a:srgbClr val="3A3A3A"/>
                </a:solidFill>
                <a:latin typeface="Open Sans"/>
              </a:rPr>
              <a:t>=1575.9-1500=75.9</a:t>
            </a:r>
            <a:endParaRPr lang="cs-CZ" sz="2600" dirty="0"/>
          </a:p>
        </p:txBody>
      </p:sp>
      <p:sp>
        <p:nvSpPr>
          <p:cNvPr id="4" name="Zástupný symbol pro zápatí 3">
            <a:extLst>
              <a:ext uri="{FF2B5EF4-FFF2-40B4-BE49-F238E27FC236}">
                <a16:creationId xmlns:a16="http://schemas.microsoft.com/office/drawing/2014/main" id="{40A9E7F2-880E-47B8-83A9-D0FBEDC746E2}"/>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2556204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C5BE1-7DD4-4F88-AF3A-B15854A10D4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B57AC60-AA1D-4026-8C3E-2F92462CC54C}"/>
              </a:ext>
            </a:extLst>
          </p:cNvPr>
          <p:cNvSpPr>
            <a:spLocks noGrp="1"/>
          </p:cNvSpPr>
          <p:nvPr>
            <p:ph idx="1"/>
          </p:nvPr>
        </p:nvSpPr>
        <p:spPr/>
        <p:txBody>
          <a:bodyPr>
            <a:normAutofit/>
          </a:bodyPr>
          <a:lstStyle/>
          <a:p>
            <a:pPr>
              <a:buNone/>
            </a:pPr>
            <a:r>
              <a:rPr lang="en-US" sz="2400" dirty="0">
                <a:solidFill>
                  <a:srgbClr val="3A3A3A"/>
                </a:solidFill>
                <a:latin typeface="Open Sans"/>
              </a:rPr>
              <a:t>Assume that this year the public debt is CZK 1000 billion and the nominal GDP is CZK 4000 billion. Next year the growth of the nominal GDP will be 10%. What must be the deficit next year so that the debt to GDP ratio remains constant?</a:t>
            </a:r>
            <a:endParaRPr lang="cs-CZ" sz="2400" dirty="0">
              <a:solidFill>
                <a:srgbClr val="3A3A3A"/>
              </a:solidFill>
              <a:latin typeface="Open Sans"/>
            </a:endParaRPr>
          </a:p>
          <a:p>
            <a:pPr>
              <a:buNone/>
            </a:pPr>
            <a:endParaRPr lang="cs-CZ" sz="2400" dirty="0">
              <a:solidFill>
                <a:srgbClr val="3A3A3A"/>
              </a:solidFill>
              <a:latin typeface="Open Sans"/>
            </a:endParaRPr>
          </a:p>
          <a:p>
            <a:pPr>
              <a:buNone/>
            </a:pPr>
            <a:r>
              <a:rPr lang="cs-CZ" sz="2400" dirty="0">
                <a:solidFill>
                  <a:srgbClr val="3A3A3A"/>
                </a:solidFill>
                <a:latin typeface="Open Sans"/>
              </a:rPr>
              <a:t>1000/4000=0.25=(1000+def)/(4000x1.1)</a:t>
            </a:r>
          </a:p>
          <a:p>
            <a:pPr>
              <a:buNone/>
            </a:pPr>
            <a:r>
              <a:rPr lang="cs-CZ" sz="2400" dirty="0">
                <a:solidFill>
                  <a:srgbClr val="3A3A3A"/>
                </a:solidFill>
                <a:latin typeface="Open Sans"/>
              </a:rPr>
              <a:t>0.25x4400-1000=</a:t>
            </a:r>
            <a:r>
              <a:rPr lang="cs-CZ" sz="2400" dirty="0" err="1">
                <a:solidFill>
                  <a:srgbClr val="3A3A3A"/>
                </a:solidFill>
                <a:latin typeface="Open Sans"/>
              </a:rPr>
              <a:t>def</a:t>
            </a:r>
            <a:r>
              <a:rPr lang="cs-CZ" sz="2400" dirty="0">
                <a:solidFill>
                  <a:srgbClr val="3A3A3A"/>
                </a:solidFill>
                <a:latin typeface="Open Sans"/>
              </a:rPr>
              <a:t>=100</a:t>
            </a:r>
            <a:endParaRPr lang="cs-CZ" sz="2400" dirty="0"/>
          </a:p>
        </p:txBody>
      </p:sp>
      <p:sp>
        <p:nvSpPr>
          <p:cNvPr id="4" name="Zástupný symbol pro zápatí 3">
            <a:extLst>
              <a:ext uri="{FF2B5EF4-FFF2-40B4-BE49-F238E27FC236}">
                <a16:creationId xmlns:a16="http://schemas.microsoft.com/office/drawing/2014/main" id="{63EE63DE-BFD3-4DF0-B8B8-190D257A544C}"/>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0405991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 </a:t>
            </a:r>
            <a:r>
              <a:rPr lang="cs-CZ" dirty="0" err="1"/>
              <a:t>crowding</a:t>
            </a:r>
            <a:r>
              <a:rPr lang="cs-CZ" dirty="0"/>
              <a:t> </a:t>
            </a:r>
            <a:r>
              <a:rPr lang="cs-CZ" dirty="0" err="1"/>
              <a:t>out</a:t>
            </a:r>
            <a:r>
              <a:rPr lang="cs-CZ" dirty="0"/>
              <a:t> </a:t>
            </a:r>
            <a:r>
              <a:rPr lang="cs-CZ" dirty="0" err="1"/>
              <a:t>effect</a:t>
            </a:r>
            <a:endParaRPr lang="cs-CZ" dirty="0"/>
          </a:p>
        </p:txBody>
      </p:sp>
      <p:sp>
        <p:nvSpPr>
          <p:cNvPr id="3" name="Zástupný symbol pro obsah 2"/>
          <p:cNvSpPr>
            <a:spLocks noGrp="1"/>
          </p:cNvSpPr>
          <p:nvPr>
            <p:ph idx="1"/>
          </p:nvPr>
        </p:nvSpPr>
        <p:spPr/>
        <p:txBody>
          <a:bodyPr>
            <a:normAutofit/>
          </a:bodyPr>
          <a:lstStyle/>
          <a:p>
            <a:r>
              <a:rPr lang="cs-CZ" dirty="0" err="1"/>
              <a:t>The</a:t>
            </a:r>
            <a:r>
              <a:rPr lang="cs-CZ" dirty="0"/>
              <a:t> </a:t>
            </a:r>
            <a:r>
              <a:rPr lang="cs-CZ" dirty="0" err="1"/>
              <a:t>government</a:t>
            </a:r>
            <a:r>
              <a:rPr lang="cs-CZ" dirty="0"/>
              <a:t> </a:t>
            </a:r>
            <a:r>
              <a:rPr lang="cs-CZ" dirty="0" err="1"/>
              <a:t>runs</a:t>
            </a:r>
            <a:r>
              <a:rPr lang="cs-CZ" dirty="0"/>
              <a:t> a deficit </a:t>
            </a:r>
            <a:r>
              <a:rPr lang="cs-CZ" dirty="0" err="1"/>
              <a:t>of</a:t>
            </a:r>
            <a:r>
              <a:rPr lang="cs-CZ" dirty="0"/>
              <a:t> 60 (</a:t>
            </a:r>
            <a:r>
              <a:rPr lang="cs-CZ" dirty="0" err="1"/>
              <a:t>bn</a:t>
            </a:r>
            <a:r>
              <a:rPr lang="cs-CZ" dirty="0"/>
              <a:t> CZK)</a:t>
            </a:r>
          </a:p>
          <a:p>
            <a:pPr>
              <a:buNone/>
            </a:pPr>
            <a:r>
              <a:rPr lang="cs-CZ" dirty="0" err="1"/>
              <a:t>This</a:t>
            </a:r>
            <a:r>
              <a:rPr lang="cs-CZ" dirty="0"/>
              <a:t> </a:t>
            </a:r>
            <a:r>
              <a:rPr lang="cs-CZ" dirty="0" err="1"/>
              <a:t>leads</a:t>
            </a:r>
            <a:r>
              <a:rPr lang="cs-CZ" dirty="0"/>
              <a:t> to </a:t>
            </a:r>
            <a:r>
              <a:rPr lang="cs-CZ" dirty="0" err="1"/>
              <a:t>an</a:t>
            </a:r>
            <a:r>
              <a:rPr lang="cs-CZ" dirty="0"/>
              <a:t> </a:t>
            </a:r>
            <a:r>
              <a:rPr lang="cs-CZ" dirty="0" err="1"/>
              <a:t>increase</a:t>
            </a:r>
            <a:r>
              <a:rPr lang="cs-CZ" dirty="0"/>
              <a:t> </a:t>
            </a:r>
            <a:r>
              <a:rPr lang="cs-CZ" dirty="0" err="1"/>
              <a:t>of</a:t>
            </a:r>
            <a:r>
              <a:rPr lang="cs-CZ" dirty="0"/>
              <a:t> </a:t>
            </a:r>
            <a:r>
              <a:rPr lang="cs-CZ" dirty="0" err="1"/>
              <a:t>the</a:t>
            </a:r>
            <a:r>
              <a:rPr lang="cs-CZ" dirty="0"/>
              <a:t> </a:t>
            </a:r>
            <a:r>
              <a:rPr lang="cs-CZ" dirty="0" err="1"/>
              <a:t>interest</a:t>
            </a:r>
            <a:r>
              <a:rPr lang="cs-CZ" dirty="0"/>
              <a:t> </a:t>
            </a:r>
            <a:r>
              <a:rPr lang="cs-CZ" dirty="0" err="1"/>
              <a:t>rate</a:t>
            </a:r>
            <a:r>
              <a:rPr lang="cs-CZ" dirty="0"/>
              <a:t> </a:t>
            </a:r>
            <a:r>
              <a:rPr lang="cs-CZ" dirty="0" err="1"/>
              <a:t>from</a:t>
            </a:r>
            <a:r>
              <a:rPr lang="cs-CZ" dirty="0"/>
              <a:t> 1.5% to 1.8%, </a:t>
            </a:r>
            <a:r>
              <a:rPr lang="cs-CZ" dirty="0" err="1"/>
              <a:t>which</a:t>
            </a:r>
            <a:r>
              <a:rPr lang="cs-CZ" dirty="0"/>
              <a:t> </a:t>
            </a:r>
            <a:r>
              <a:rPr lang="cs-CZ" dirty="0" err="1"/>
              <a:t>increases</a:t>
            </a:r>
            <a:r>
              <a:rPr lang="cs-CZ" dirty="0"/>
              <a:t> </a:t>
            </a:r>
            <a:r>
              <a:rPr lang="cs-CZ" dirty="0" err="1"/>
              <a:t>total</a:t>
            </a:r>
            <a:r>
              <a:rPr lang="cs-CZ" dirty="0"/>
              <a:t> </a:t>
            </a:r>
            <a:r>
              <a:rPr lang="cs-CZ" dirty="0" err="1"/>
              <a:t>savings</a:t>
            </a:r>
            <a:r>
              <a:rPr lang="cs-CZ" dirty="0"/>
              <a:t> </a:t>
            </a:r>
            <a:r>
              <a:rPr lang="cs-CZ" dirty="0" err="1"/>
              <a:t>from</a:t>
            </a:r>
            <a:r>
              <a:rPr lang="cs-CZ" dirty="0"/>
              <a:t> 600 to 620 (</a:t>
            </a:r>
            <a:r>
              <a:rPr lang="cs-CZ" dirty="0" err="1"/>
              <a:t>bn</a:t>
            </a:r>
            <a:r>
              <a:rPr lang="cs-CZ" dirty="0"/>
              <a:t> CZK). </a:t>
            </a:r>
            <a:r>
              <a:rPr lang="cs-CZ" dirty="0" err="1"/>
              <a:t>Calculate</a:t>
            </a:r>
            <a:r>
              <a:rPr lang="cs-CZ" dirty="0"/>
              <a:t> </a:t>
            </a:r>
            <a:r>
              <a:rPr lang="cs-CZ" dirty="0" err="1"/>
              <a:t>the</a:t>
            </a:r>
            <a:r>
              <a:rPr lang="cs-CZ" dirty="0"/>
              <a:t> </a:t>
            </a:r>
            <a:r>
              <a:rPr lang="cs-CZ" dirty="0" err="1"/>
              <a:t>volume</a:t>
            </a:r>
            <a:r>
              <a:rPr lang="cs-CZ" dirty="0"/>
              <a:t> </a:t>
            </a:r>
            <a:r>
              <a:rPr lang="cs-CZ" dirty="0" err="1"/>
              <a:t>of</a:t>
            </a:r>
            <a:r>
              <a:rPr lang="cs-CZ" dirty="0"/>
              <a:t> </a:t>
            </a:r>
            <a:r>
              <a:rPr lang="cs-CZ" dirty="0" err="1"/>
              <a:t>the</a:t>
            </a:r>
            <a:r>
              <a:rPr lang="cs-CZ" dirty="0"/>
              <a:t> </a:t>
            </a:r>
            <a:r>
              <a:rPr lang="cs-CZ" dirty="0" err="1"/>
              <a:t>Crowding-out</a:t>
            </a:r>
            <a:r>
              <a:rPr lang="cs-CZ" dirty="0"/>
              <a:t> on </a:t>
            </a:r>
            <a:r>
              <a:rPr lang="cs-CZ" dirty="0" err="1"/>
              <a:t>Consumption</a:t>
            </a:r>
            <a:r>
              <a:rPr lang="cs-CZ" dirty="0"/>
              <a:t> and on </a:t>
            </a:r>
            <a:r>
              <a:rPr lang="cs-CZ" dirty="0" err="1"/>
              <a:t>Investments</a:t>
            </a:r>
            <a:r>
              <a:rPr lang="cs-CZ" dirty="0"/>
              <a:t>.</a:t>
            </a:r>
          </a:p>
          <a:p>
            <a:pPr>
              <a:buNone/>
            </a:pPr>
            <a:endParaRPr lang="cs-CZ" dirty="0"/>
          </a:p>
          <a:p>
            <a:r>
              <a:rPr lang="cs-CZ" dirty="0" err="1"/>
              <a:t>The</a:t>
            </a:r>
            <a:r>
              <a:rPr lang="cs-CZ" dirty="0"/>
              <a:t> </a:t>
            </a:r>
            <a:r>
              <a:rPr lang="cs-CZ" dirty="0" err="1"/>
              <a:t>government</a:t>
            </a:r>
            <a:r>
              <a:rPr lang="cs-CZ" dirty="0"/>
              <a:t> </a:t>
            </a:r>
            <a:r>
              <a:rPr lang="cs-CZ" dirty="0" err="1"/>
              <a:t>revenue</a:t>
            </a:r>
            <a:r>
              <a:rPr lang="cs-CZ" dirty="0"/>
              <a:t> </a:t>
            </a:r>
            <a:r>
              <a:rPr lang="cs-CZ" dirty="0" err="1"/>
              <a:t>is</a:t>
            </a:r>
            <a:r>
              <a:rPr lang="cs-CZ" dirty="0"/>
              <a:t> 600 and </a:t>
            </a:r>
            <a:r>
              <a:rPr lang="cs-CZ" dirty="0" err="1"/>
              <a:t>expenditures</a:t>
            </a:r>
            <a:r>
              <a:rPr lang="cs-CZ" dirty="0"/>
              <a:t> 650. To </a:t>
            </a:r>
            <a:r>
              <a:rPr lang="cs-CZ" dirty="0" err="1"/>
              <a:t>pay</a:t>
            </a:r>
            <a:r>
              <a:rPr lang="cs-CZ" dirty="0"/>
              <a:t> </a:t>
            </a:r>
            <a:r>
              <a:rPr lang="cs-CZ" dirty="0" err="1"/>
              <a:t>for</a:t>
            </a:r>
            <a:r>
              <a:rPr lang="cs-CZ" dirty="0"/>
              <a:t> </a:t>
            </a:r>
            <a:r>
              <a:rPr lang="cs-CZ" dirty="0" err="1"/>
              <a:t>the</a:t>
            </a:r>
            <a:r>
              <a:rPr lang="cs-CZ" dirty="0"/>
              <a:t> deficit </a:t>
            </a:r>
            <a:r>
              <a:rPr lang="cs-CZ" dirty="0" err="1"/>
              <a:t>the</a:t>
            </a:r>
            <a:r>
              <a:rPr lang="cs-CZ" dirty="0"/>
              <a:t> </a:t>
            </a:r>
            <a:r>
              <a:rPr lang="cs-CZ" dirty="0" err="1"/>
              <a:t>government</a:t>
            </a:r>
            <a:r>
              <a:rPr lang="cs-CZ" dirty="0"/>
              <a:t> </a:t>
            </a:r>
            <a:r>
              <a:rPr lang="cs-CZ" dirty="0" err="1"/>
              <a:t>issues</a:t>
            </a:r>
            <a:r>
              <a:rPr lang="cs-CZ" dirty="0"/>
              <a:t> </a:t>
            </a:r>
            <a:r>
              <a:rPr lang="cs-CZ" dirty="0" err="1"/>
              <a:t>bonds</a:t>
            </a:r>
            <a:r>
              <a:rPr lang="cs-CZ" dirty="0"/>
              <a:t>. </a:t>
            </a:r>
            <a:r>
              <a:rPr lang="cs-CZ" dirty="0" err="1"/>
              <a:t>The</a:t>
            </a:r>
            <a:r>
              <a:rPr lang="cs-CZ" dirty="0"/>
              <a:t> </a:t>
            </a:r>
            <a:r>
              <a:rPr lang="cs-CZ" dirty="0" err="1"/>
              <a:t>interest</a:t>
            </a:r>
            <a:r>
              <a:rPr lang="cs-CZ" dirty="0"/>
              <a:t> </a:t>
            </a:r>
            <a:r>
              <a:rPr lang="cs-CZ" dirty="0" err="1"/>
              <a:t>rate</a:t>
            </a:r>
            <a:r>
              <a:rPr lang="cs-CZ" dirty="0"/>
              <a:t> </a:t>
            </a:r>
            <a:r>
              <a:rPr lang="cs-CZ" dirty="0" err="1"/>
              <a:t>grows</a:t>
            </a:r>
            <a:r>
              <a:rPr lang="cs-CZ" dirty="0"/>
              <a:t> </a:t>
            </a:r>
            <a:r>
              <a:rPr lang="cs-CZ" dirty="0" err="1"/>
              <a:t>from</a:t>
            </a:r>
            <a:r>
              <a:rPr lang="cs-CZ" dirty="0"/>
              <a:t> 2% to 3% and </a:t>
            </a:r>
            <a:r>
              <a:rPr lang="cs-CZ" dirty="0" err="1"/>
              <a:t>the</a:t>
            </a:r>
            <a:r>
              <a:rPr lang="cs-CZ" dirty="0"/>
              <a:t> </a:t>
            </a:r>
            <a:r>
              <a:rPr lang="cs-CZ" dirty="0" err="1"/>
              <a:t>volume</a:t>
            </a:r>
            <a:r>
              <a:rPr lang="cs-CZ" dirty="0"/>
              <a:t> </a:t>
            </a:r>
            <a:r>
              <a:rPr lang="cs-CZ" dirty="0" err="1"/>
              <a:t>of</a:t>
            </a:r>
            <a:r>
              <a:rPr lang="cs-CZ" dirty="0"/>
              <a:t> </a:t>
            </a:r>
            <a:r>
              <a:rPr lang="cs-CZ" dirty="0" err="1"/>
              <a:t>savings</a:t>
            </a:r>
            <a:r>
              <a:rPr lang="cs-CZ" dirty="0"/>
              <a:t> </a:t>
            </a:r>
            <a:r>
              <a:rPr lang="cs-CZ" dirty="0" err="1"/>
              <a:t>from</a:t>
            </a:r>
            <a:r>
              <a:rPr lang="cs-CZ" dirty="0"/>
              <a:t> 400 to 440. </a:t>
            </a:r>
            <a:r>
              <a:rPr lang="cs-CZ" dirty="0" err="1"/>
              <a:t>Calculate</a:t>
            </a:r>
            <a:r>
              <a:rPr lang="cs-CZ" dirty="0"/>
              <a:t> </a:t>
            </a:r>
            <a:r>
              <a:rPr lang="cs-CZ" dirty="0" err="1"/>
              <a:t>the</a:t>
            </a:r>
            <a:r>
              <a:rPr lang="cs-CZ" dirty="0"/>
              <a:t> </a:t>
            </a:r>
            <a:r>
              <a:rPr lang="cs-CZ" dirty="0" err="1"/>
              <a:t>volume</a:t>
            </a:r>
            <a:r>
              <a:rPr lang="cs-CZ" dirty="0"/>
              <a:t> </a:t>
            </a:r>
            <a:r>
              <a:rPr lang="cs-CZ" dirty="0" err="1"/>
              <a:t>of</a:t>
            </a:r>
            <a:r>
              <a:rPr lang="cs-CZ" dirty="0"/>
              <a:t> </a:t>
            </a:r>
            <a:r>
              <a:rPr lang="cs-CZ" dirty="0" err="1"/>
              <a:t>the</a:t>
            </a:r>
            <a:r>
              <a:rPr lang="cs-CZ" dirty="0"/>
              <a:t> </a:t>
            </a:r>
            <a:r>
              <a:rPr lang="cs-CZ" dirty="0" err="1"/>
              <a:t>Crowding-out</a:t>
            </a:r>
            <a:r>
              <a:rPr lang="cs-CZ" dirty="0"/>
              <a:t> on </a:t>
            </a:r>
            <a:r>
              <a:rPr lang="cs-CZ" dirty="0" err="1"/>
              <a:t>Consumption</a:t>
            </a:r>
            <a:r>
              <a:rPr lang="cs-CZ" dirty="0"/>
              <a:t> and on </a:t>
            </a:r>
            <a:r>
              <a:rPr lang="cs-CZ" dirty="0" err="1"/>
              <a:t>Investments</a:t>
            </a:r>
            <a:r>
              <a:rPr lang="cs-CZ" dirty="0"/>
              <a:t>.</a:t>
            </a:r>
          </a:p>
          <a:p>
            <a:pPr>
              <a:buNone/>
            </a:pP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51657494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 Public </a:t>
            </a:r>
            <a:r>
              <a:rPr lang="cs-CZ" dirty="0" err="1"/>
              <a:t>Debt</a:t>
            </a:r>
            <a:endParaRPr lang="cs-CZ" dirty="0"/>
          </a:p>
        </p:txBody>
      </p:sp>
      <p:sp>
        <p:nvSpPr>
          <p:cNvPr id="3" name="Zástupný symbol pro obsah 2"/>
          <p:cNvSpPr>
            <a:spLocks noGrp="1"/>
          </p:cNvSpPr>
          <p:nvPr>
            <p:ph idx="1"/>
          </p:nvPr>
        </p:nvSpPr>
        <p:spPr/>
        <p:txBody>
          <a:bodyPr/>
          <a:lstStyle/>
          <a:p>
            <a:pPr>
              <a:buNone/>
            </a:pPr>
            <a:r>
              <a:rPr lang="cs-CZ" dirty="0"/>
              <a:t>In 2017 </a:t>
            </a:r>
            <a:r>
              <a:rPr lang="cs-CZ" dirty="0" err="1"/>
              <a:t>the</a:t>
            </a:r>
            <a:r>
              <a:rPr lang="cs-CZ" dirty="0"/>
              <a:t> </a:t>
            </a:r>
            <a:r>
              <a:rPr lang="cs-CZ" dirty="0" err="1"/>
              <a:t>Nominal</a:t>
            </a:r>
            <a:r>
              <a:rPr lang="cs-CZ" dirty="0"/>
              <a:t> GDP </a:t>
            </a:r>
            <a:r>
              <a:rPr lang="cs-CZ" dirty="0" err="1"/>
              <a:t>was</a:t>
            </a:r>
            <a:r>
              <a:rPr lang="cs-CZ" dirty="0"/>
              <a:t> 4000 and </a:t>
            </a:r>
            <a:r>
              <a:rPr lang="cs-CZ" dirty="0" err="1"/>
              <a:t>the</a:t>
            </a:r>
            <a:r>
              <a:rPr lang="cs-CZ" dirty="0"/>
              <a:t> Public </a:t>
            </a:r>
            <a:r>
              <a:rPr lang="cs-CZ" dirty="0" err="1"/>
              <a:t>Debt</a:t>
            </a:r>
            <a:r>
              <a:rPr lang="cs-CZ" dirty="0"/>
              <a:t> </a:t>
            </a:r>
            <a:r>
              <a:rPr lang="cs-CZ" dirty="0" err="1"/>
              <a:t>was</a:t>
            </a:r>
            <a:r>
              <a:rPr lang="cs-CZ" dirty="0"/>
              <a:t> 2000. In 2018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 </a:t>
            </a:r>
            <a:r>
              <a:rPr lang="cs-CZ" dirty="0" err="1"/>
              <a:t>is</a:t>
            </a:r>
            <a:r>
              <a:rPr lang="cs-CZ" dirty="0"/>
              <a:t> 2% and </a:t>
            </a:r>
            <a:r>
              <a:rPr lang="cs-CZ" dirty="0" err="1"/>
              <a:t>the</a:t>
            </a:r>
            <a:r>
              <a:rPr lang="cs-CZ" dirty="0"/>
              <a:t> </a:t>
            </a:r>
            <a:r>
              <a:rPr lang="cs-CZ" dirty="0" err="1"/>
              <a:t>real</a:t>
            </a:r>
            <a:r>
              <a:rPr lang="cs-CZ" dirty="0"/>
              <a:t> </a:t>
            </a:r>
            <a:r>
              <a:rPr lang="cs-CZ" dirty="0" err="1"/>
              <a:t>economic</a:t>
            </a:r>
            <a:r>
              <a:rPr lang="cs-CZ" dirty="0"/>
              <a:t> </a:t>
            </a:r>
            <a:r>
              <a:rPr lang="cs-CZ" dirty="0" err="1"/>
              <a:t>growth</a:t>
            </a:r>
            <a:r>
              <a:rPr lang="cs-CZ" dirty="0"/>
              <a:t> </a:t>
            </a:r>
            <a:r>
              <a:rPr lang="cs-CZ" dirty="0" err="1"/>
              <a:t>is</a:t>
            </a:r>
            <a:r>
              <a:rPr lang="cs-CZ" dirty="0"/>
              <a:t> 3%. </a:t>
            </a:r>
            <a:r>
              <a:rPr lang="cs-CZ" dirty="0" err="1"/>
              <a:t>The</a:t>
            </a:r>
            <a:r>
              <a:rPr lang="cs-CZ" dirty="0"/>
              <a:t> </a:t>
            </a:r>
            <a:r>
              <a:rPr lang="cs-CZ" dirty="0" err="1"/>
              <a:t>government</a:t>
            </a:r>
            <a:r>
              <a:rPr lang="cs-CZ" dirty="0"/>
              <a:t> </a:t>
            </a:r>
            <a:r>
              <a:rPr lang="cs-CZ" dirty="0" err="1"/>
              <a:t>runs</a:t>
            </a:r>
            <a:r>
              <a:rPr lang="cs-CZ" dirty="0"/>
              <a:t> a deficit </a:t>
            </a:r>
            <a:r>
              <a:rPr lang="cs-CZ" dirty="0" err="1"/>
              <a:t>of</a:t>
            </a:r>
            <a:r>
              <a:rPr lang="cs-CZ" dirty="0"/>
              <a:t> 40. </a:t>
            </a:r>
            <a:r>
              <a:rPr lang="cs-CZ" dirty="0" err="1"/>
              <a:t>What</a:t>
            </a:r>
            <a:r>
              <a:rPr lang="cs-CZ" dirty="0"/>
              <a:t> </a:t>
            </a:r>
            <a:r>
              <a:rPr lang="cs-CZ" dirty="0" err="1"/>
              <a:t>was</a:t>
            </a:r>
            <a:r>
              <a:rPr lang="cs-CZ" dirty="0"/>
              <a:t> </a:t>
            </a:r>
            <a:r>
              <a:rPr lang="cs-CZ" dirty="0" err="1"/>
              <a:t>the</a:t>
            </a:r>
            <a:r>
              <a:rPr lang="cs-CZ" dirty="0"/>
              <a:t> </a:t>
            </a:r>
            <a:r>
              <a:rPr lang="cs-CZ" dirty="0" err="1"/>
              <a:t>Debt</a:t>
            </a:r>
            <a:r>
              <a:rPr lang="cs-CZ" dirty="0"/>
              <a:t> to GDP ratio in 2017? </a:t>
            </a:r>
            <a:r>
              <a:rPr lang="cs-CZ" dirty="0" err="1"/>
              <a:t>What</a:t>
            </a:r>
            <a:r>
              <a:rPr lang="cs-CZ" dirty="0"/>
              <a:t> </a:t>
            </a:r>
            <a:r>
              <a:rPr lang="cs-CZ" dirty="0" err="1"/>
              <a:t>was</a:t>
            </a:r>
            <a:r>
              <a:rPr lang="cs-CZ" dirty="0"/>
              <a:t> </a:t>
            </a:r>
            <a:r>
              <a:rPr lang="cs-CZ" dirty="0" err="1"/>
              <a:t>the</a:t>
            </a:r>
            <a:r>
              <a:rPr lang="cs-CZ" dirty="0"/>
              <a:t> </a:t>
            </a:r>
            <a:r>
              <a:rPr lang="cs-CZ" dirty="0" err="1"/>
              <a:t>Debt</a:t>
            </a:r>
            <a:r>
              <a:rPr lang="cs-CZ" dirty="0"/>
              <a:t> to GDP ratio in 2018? </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77629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59E6E5-89C6-30B8-452F-E5EC7B7F1687}"/>
              </a:ext>
            </a:extLst>
          </p:cNvPr>
          <p:cNvSpPr>
            <a:spLocks noGrp="1"/>
          </p:cNvSpPr>
          <p:nvPr>
            <p:ph type="title"/>
          </p:nvPr>
        </p:nvSpPr>
        <p:spPr/>
        <p:txBody>
          <a:bodyPr/>
          <a:lstStyle/>
          <a:p>
            <a:r>
              <a:rPr lang="cs-CZ" dirty="0"/>
              <a:t>Instruments </a:t>
            </a:r>
            <a:r>
              <a:rPr lang="cs-CZ" dirty="0" err="1"/>
              <a:t>of</a:t>
            </a:r>
            <a:r>
              <a:rPr lang="cs-CZ" dirty="0"/>
              <a:t> </a:t>
            </a:r>
            <a:r>
              <a:rPr lang="cs-CZ" dirty="0" err="1"/>
              <a:t>economic</a:t>
            </a:r>
            <a:r>
              <a:rPr lang="cs-CZ" dirty="0"/>
              <a:t> policies</a:t>
            </a:r>
            <a:endParaRPr lang="en-GB" dirty="0"/>
          </a:p>
        </p:txBody>
      </p:sp>
      <p:sp>
        <p:nvSpPr>
          <p:cNvPr id="3" name="Zástupný obsah 2">
            <a:extLst>
              <a:ext uri="{FF2B5EF4-FFF2-40B4-BE49-F238E27FC236}">
                <a16:creationId xmlns:a16="http://schemas.microsoft.com/office/drawing/2014/main" id="{BC0B8758-7B5E-ED6A-08C0-21B9CAEF23F8}"/>
              </a:ext>
            </a:extLst>
          </p:cNvPr>
          <p:cNvSpPr>
            <a:spLocks noGrp="1"/>
          </p:cNvSpPr>
          <p:nvPr>
            <p:ph idx="1"/>
          </p:nvPr>
        </p:nvSpPr>
        <p:spPr/>
        <p:txBody>
          <a:bodyPr>
            <a:normAutofit/>
          </a:bodyPr>
          <a:lstStyle/>
          <a:p>
            <a:pPr marL="457200" lvl="1" indent="0">
              <a:buNone/>
            </a:pPr>
            <a:r>
              <a:rPr lang="cs-CZ" sz="3200" b="1" dirty="0" err="1">
                <a:solidFill>
                  <a:srgbClr val="002060"/>
                </a:solidFill>
              </a:rPr>
              <a:t>Debate-voting-legislation-enforcement</a:t>
            </a:r>
            <a:endParaRPr lang="cs-CZ" sz="3200" b="1" dirty="0">
              <a:solidFill>
                <a:srgbClr val="002060"/>
              </a:solidFill>
            </a:endParaRPr>
          </a:p>
          <a:p>
            <a:pPr lvl="1"/>
            <a:endParaRPr lang="cs-CZ" sz="2800" dirty="0"/>
          </a:p>
          <a:p>
            <a:pPr lvl="1"/>
            <a:r>
              <a:rPr lang="cs-CZ" sz="2800" dirty="0" err="1"/>
              <a:t>Motivation</a:t>
            </a:r>
            <a:r>
              <a:rPr lang="cs-CZ" sz="2800" dirty="0"/>
              <a:t>: </a:t>
            </a:r>
            <a:r>
              <a:rPr lang="cs-CZ" sz="2800" dirty="0" err="1"/>
              <a:t>Encourage</a:t>
            </a:r>
            <a:r>
              <a:rPr lang="cs-CZ" sz="2800" dirty="0"/>
              <a:t> </a:t>
            </a:r>
            <a:r>
              <a:rPr lang="cs-CZ" sz="2800" dirty="0" err="1"/>
              <a:t>people</a:t>
            </a:r>
            <a:r>
              <a:rPr lang="cs-CZ" sz="2800" dirty="0"/>
              <a:t> to do </a:t>
            </a:r>
            <a:r>
              <a:rPr lang="cs-CZ" sz="2800" dirty="0" err="1"/>
              <a:t>or</a:t>
            </a:r>
            <a:r>
              <a:rPr lang="cs-CZ" sz="2800" dirty="0"/>
              <a:t> not to do </a:t>
            </a:r>
            <a:r>
              <a:rPr lang="cs-CZ" sz="2800" dirty="0" err="1"/>
              <a:t>something</a:t>
            </a:r>
            <a:r>
              <a:rPr lang="cs-CZ" sz="2800" dirty="0"/>
              <a:t> (</a:t>
            </a:r>
            <a:r>
              <a:rPr lang="cs-CZ" sz="2800" dirty="0" err="1"/>
              <a:t>incentives</a:t>
            </a:r>
            <a:r>
              <a:rPr lang="cs-CZ" sz="2800" dirty="0"/>
              <a:t> – tax </a:t>
            </a:r>
            <a:r>
              <a:rPr lang="cs-CZ" sz="2800" dirty="0" err="1"/>
              <a:t>breaks</a:t>
            </a:r>
            <a:r>
              <a:rPr lang="cs-CZ" sz="2800" dirty="0"/>
              <a:t>, </a:t>
            </a:r>
            <a:r>
              <a:rPr lang="cs-CZ" sz="2800" dirty="0" err="1"/>
              <a:t>subsidies</a:t>
            </a:r>
            <a:r>
              <a:rPr lang="cs-CZ" sz="2800" dirty="0"/>
              <a:t>, </a:t>
            </a:r>
            <a:r>
              <a:rPr lang="cs-CZ" sz="2800" dirty="0" err="1"/>
              <a:t>allowances</a:t>
            </a:r>
            <a:r>
              <a:rPr lang="cs-CZ" sz="2800" dirty="0"/>
              <a:t>…)</a:t>
            </a:r>
          </a:p>
          <a:p>
            <a:pPr lvl="1"/>
            <a:r>
              <a:rPr lang="cs-CZ" sz="2800" dirty="0" err="1"/>
              <a:t>Regulation</a:t>
            </a:r>
            <a:r>
              <a:rPr lang="cs-CZ" sz="2800" dirty="0"/>
              <a:t>: </a:t>
            </a:r>
            <a:r>
              <a:rPr lang="cs-CZ" sz="2800" dirty="0" err="1"/>
              <a:t>Order</a:t>
            </a:r>
            <a:r>
              <a:rPr lang="cs-CZ" sz="2800" dirty="0"/>
              <a:t> </a:t>
            </a:r>
            <a:r>
              <a:rPr lang="cs-CZ" sz="2800" dirty="0" err="1"/>
              <a:t>people</a:t>
            </a:r>
            <a:r>
              <a:rPr lang="cs-CZ" sz="2800" dirty="0"/>
              <a:t> to do </a:t>
            </a:r>
            <a:r>
              <a:rPr lang="cs-CZ" sz="2800" dirty="0" err="1"/>
              <a:t>something</a:t>
            </a:r>
            <a:r>
              <a:rPr lang="cs-CZ" sz="2800" dirty="0"/>
              <a:t> </a:t>
            </a:r>
            <a:r>
              <a:rPr lang="cs-CZ" sz="2800" dirty="0" err="1"/>
              <a:t>or</a:t>
            </a:r>
            <a:r>
              <a:rPr lang="cs-CZ" sz="2800" dirty="0"/>
              <a:t> </a:t>
            </a:r>
            <a:r>
              <a:rPr lang="cs-CZ" sz="2800" dirty="0" err="1"/>
              <a:t>ban</a:t>
            </a:r>
            <a:r>
              <a:rPr lang="cs-CZ" sz="2800" dirty="0"/>
              <a:t> </a:t>
            </a:r>
            <a:r>
              <a:rPr lang="cs-CZ" sz="2800" dirty="0" err="1"/>
              <a:t>doing</a:t>
            </a:r>
            <a:r>
              <a:rPr lang="cs-CZ" sz="2800" dirty="0"/>
              <a:t> </a:t>
            </a:r>
            <a:r>
              <a:rPr lang="cs-CZ" sz="2800" dirty="0" err="1"/>
              <a:t>something</a:t>
            </a:r>
            <a:endParaRPr lang="cs-CZ" sz="2800" dirty="0"/>
          </a:p>
          <a:p>
            <a:pPr lvl="1"/>
            <a:r>
              <a:rPr lang="cs-CZ" sz="2800" dirty="0"/>
              <a:t>Budget: </a:t>
            </a:r>
            <a:r>
              <a:rPr lang="cs-CZ" sz="2800" dirty="0" err="1"/>
              <a:t>Taxing</a:t>
            </a:r>
            <a:r>
              <a:rPr lang="cs-CZ" sz="2800" dirty="0"/>
              <a:t> </a:t>
            </a:r>
            <a:r>
              <a:rPr lang="cs-CZ" sz="2800" dirty="0" err="1"/>
              <a:t>people</a:t>
            </a:r>
            <a:r>
              <a:rPr lang="cs-CZ" sz="2800" dirty="0"/>
              <a:t> and </a:t>
            </a:r>
            <a:r>
              <a:rPr lang="cs-CZ" sz="2800" dirty="0" err="1"/>
              <a:t>spendimg</a:t>
            </a:r>
            <a:r>
              <a:rPr lang="cs-CZ" sz="2800" dirty="0"/>
              <a:t> </a:t>
            </a:r>
            <a:r>
              <a:rPr lang="cs-CZ" sz="2800" dirty="0" err="1"/>
              <a:t>money</a:t>
            </a:r>
            <a:r>
              <a:rPr lang="cs-CZ" sz="2800" dirty="0"/>
              <a:t> in place </a:t>
            </a:r>
            <a:r>
              <a:rPr lang="cs-CZ" sz="2800" dirty="0" err="1"/>
              <a:t>of</a:t>
            </a:r>
            <a:r>
              <a:rPr lang="cs-CZ" sz="2800" dirty="0"/>
              <a:t> </a:t>
            </a:r>
            <a:r>
              <a:rPr lang="cs-CZ" sz="2800" dirty="0" err="1"/>
              <a:t>them</a:t>
            </a:r>
            <a:r>
              <a:rPr lang="cs-CZ" sz="2800" dirty="0"/>
              <a:t> </a:t>
            </a:r>
          </a:p>
          <a:p>
            <a:pPr lvl="1"/>
            <a:endParaRPr lang="cs-CZ" sz="2800" dirty="0"/>
          </a:p>
          <a:p>
            <a:pPr marL="457200" lvl="1" indent="0">
              <a:buNone/>
            </a:pPr>
            <a:r>
              <a:rPr lang="cs-CZ" sz="2800" dirty="0"/>
              <a:t>All </a:t>
            </a:r>
            <a:r>
              <a:rPr lang="cs-CZ" sz="2800" dirty="0" err="1"/>
              <a:t>based</a:t>
            </a:r>
            <a:r>
              <a:rPr lang="cs-CZ" sz="2800" dirty="0"/>
              <a:t> on </a:t>
            </a:r>
            <a:r>
              <a:rPr lang="cs-CZ" sz="2800" b="1" dirty="0" err="1"/>
              <a:t>coertion</a:t>
            </a:r>
            <a:endParaRPr lang="en-GB" sz="2800" dirty="0"/>
          </a:p>
        </p:txBody>
      </p:sp>
    </p:spTree>
    <p:extLst>
      <p:ext uri="{BB962C8B-B14F-4D97-AF65-F5344CB8AC3E}">
        <p14:creationId xmlns:p14="http://schemas.microsoft.com/office/powerpoint/2010/main" val="425442776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a:t>Assume</a:t>
            </a:r>
            <a:r>
              <a:rPr lang="cs-CZ" dirty="0"/>
              <a:t> </a:t>
            </a:r>
            <a:r>
              <a:rPr lang="cs-CZ" dirty="0" err="1"/>
              <a:t>that</a:t>
            </a:r>
            <a:r>
              <a:rPr lang="cs-CZ" dirty="0"/>
              <a:t> last </a:t>
            </a:r>
            <a:r>
              <a:rPr lang="cs-CZ" dirty="0" err="1"/>
              <a:t>year</a:t>
            </a:r>
            <a:r>
              <a:rPr lang="cs-CZ" dirty="0"/>
              <a:t> </a:t>
            </a:r>
            <a:r>
              <a:rPr lang="cs-CZ" dirty="0" err="1"/>
              <a:t>the</a:t>
            </a:r>
            <a:r>
              <a:rPr lang="cs-CZ" dirty="0"/>
              <a:t> </a:t>
            </a:r>
            <a:r>
              <a:rPr lang="cs-CZ" dirty="0" err="1"/>
              <a:t>debt</a:t>
            </a:r>
            <a:r>
              <a:rPr lang="cs-CZ" dirty="0"/>
              <a:t> </a:t>
            </a:r>
            <a:r>
              <a:rPr lang="cs-CZ" dirty="0" err="1"/>
              <a:t>was</a:t>
            </a:r>
            <a:r>
              <a:rPr lang="cs-CZ" dirty="0"/>
              <a:t> 2000 and </a:t>
            </a:r>
            <a:r>
              <a:rPr lang="cs-CZ" dirty="0" err="1"/>
              <a:t>nominal</a:t>
            </a:r>
            <a:r>
              <a:rPr lang="cs-CZ" dirty="0"/>
              <a:t> GDP </a:t>
            </a:r>
            <a:r>
              <a:rPr lang="cs-CZ" dirty="0" err="1"/>
              <a:t>was</a:t>
            </a:r>
            <a:r>
              <a:rPr lang="cs-CZ" dirty="0"/>
              <a:t> 4000. </a:t>
            </a:r>
            <a:r>
              <a:rPr lang="cs-CZ" dirty="0" err="1"/>
              <a:t>This</a:t>
            </a:r>
            <a:r>
              <a:rPr lang="cs-CZ" dirty="0"/>
              <a:t> </a:t>
            </a:r>
            <a:r>
              <a:rPr lang="cs-CZ" dirty="0" err="1"/>
              <a:t>year</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 P%=3% and </a:t>
            </a:r>
            <a:r>
              <a:rPr lang="cs-CZ" dirty="0" err="1"/>
              <a:t>real</a:t>
            </a:r>
            <a:r>
              <a:rPr lang="cs-CZ" dirty="0"/>
              <a:t> </a:t>
            </a:r>
            <a:r>
              <a:rPr lang="cs-CZ" dirty="0" err="1"/>
              <a:t>growth</a:t>
            </a:r>
            <a:r>
              <a:rPr lang="cs-CZ" dirty="0"/>
              <a:t> </a:t>
            </a:r>
            <a:r>
              <a:rPr lang="cs-CZ" dirty="0" err="1"/>
              <a:t>is</a:t>
            </a:r>
            <a:r>
              <a:rPr lang="cs-CZ" dirty="0"/>
              <a:t> Y%=7%. </a:t>
            </a:r>
          </a:p>
          <a:p>
            <a:endParaRPr lang="cs-CZ" dirty="0"/>
          </a:p>
          <a:p>
            <a:r>
              <a:rPr lang="cs-CZ" dirty="0" err="1"/>
              <a:t>What</a:t>
            </a:r>
            <a:r>
              <a:rPr lang="cs-CZ" dirty="0"/>
              <a:t> </a:t>
            </a:r>
            <a:r>
              <a:rPr lang="cs-CZ" dirty="0" err="1"/>
              <a:t>must</a:t>
            </a:r>
            <a:r>
              <a:rPr lang="cs-CZ" dirty="0"/>
              <a:t> </a:t>
            </a:r>
            <a:r>
              <a:rPr lang="cs-CZ" dirty="0" err="1"/>
              <a:t>be</a:t>
            </a:r>
            <a:r>
              <a:rPr lang="cs-CZ" dirty="0"/>
              <a:t> </a:t>
            </a:r>
            <a:r>
              <a:rPr lang="cs-CZ" dirty="0" err="1"/>
              <a:t>the</a:t>
            </a:r>
            <a:r>
              <a:rPr lang="cs-CZ" dirty="0"/>
              <a:t> deficit so </a:t>
            </a:r>
            <a:r>
              <a:rPr lang="cs-CZ" dirty="0" err="1"/>
              <a:t>that</a:t>
            </a:r>
            <a:r>
              <a:rPr lang="cs-CZ" dirty="0"/>
              <a:t> </a:t>
            </a:r>
            <a:r>
              <a:rPr lang="cs-CZ" dirty="0" err="1"/>
              <a:t>the</a:t>
            </a:r>
            <a:r>
              <a:rPr lang="cs-CZ" dirty="0"/>
              <a:t> DEBT/GDP </a:t>
            </a:r>
            <a:r>
              <a:rPr lang="cs-CZ" dirty="0" err="1"/>
              <a:t>ration</a:t>
            </a:r>
            <a:r>
              <a:rPr lang="cs-CZ" dirty="0"/>
              <a:t> </a:t>
            </a:r>
            <a:r>
              <a:rPr lang="cs-CZ" dirty="0" err="1"/>
              <a:t>remains</a:t>
            </a:r>
            <a:r>
              <a:rPr lang="cs-CZ" dirty="0"/>
              <a:t> </a:t>
            </a:r>
            <a:r>
              <a:rPr lang="cs-CZ" dirty="0" err="1"/>
              <a:t>constant</a:t>
            </a:r>
            <a:r>
              <a:rPr lang="cs-CZ" dirty="0"/>
              <a:t>?</a:t>
            </a:r>
          </a:p>
          <a:p>
            <a:pPr>
              <a:buNone/>
            </a:pPr>
            <a:r>
              <a:rPr lang="cs-CZ" dirty="0"/>
              <a:t>(2000+Def)/(4000x1.03x1.07)=2000/4000=0.5</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578577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609AFC-D79F-ED72-EB66-50A3DE2BACCE}"/>
              </a:ext>
            </a:extLst>
          </p:cNvPr>
          <p:cNvSpPr>
            <a:spLocks noGrp="1"/>
          </p:cNvSpPr>
          <p:nvPr>
            <p:ph type="title"/>
          </p:nvPr>
        </p:nvSpPr>
        <p:spPr>
          <a:xfrm>
            <a:off x="0" y="375635"/>
            <a:ext cx="10515600" cy="1325563"/>
          </a:xfrm>
          <a:solidFill>
            <a:schemeClr val="accent2">
              <a:lumMod val="60000"/>
              <a:lumOff val="40000"/>
            </a:schemeClr>
          </a:solidFill>
        </p:spPr>
        <p:txBody>
          <a:bodyPr/>
          <a:lstStyle/>
          <a:p>
            <a:r>
              <a:rPr lang="cs-CZ" b="1" dirty="0"/>
              <a:t>7. </a:t>
            </a:r>
            <a:r>
              <a:rPr lang="cs-CZ" b="1" dirty="0" err="1"/>
              <a:t>Monetary</a:t>
            </a:r>
            <a:r>
              <a:rPr lang="cs-CZ" b="1" dirty="0"/>
              <a:t> </a:t>
            </a:r>
            <a:r>
              <a:rPr lang="cs-CZ" b="1" dirty="0" err="1"/>
              <a:t>policy</a:t>
            </a:r>
            <a:endParaRPr lang="en-GB" b="1" dirty="0"/>
          </a:p>
        </p:txBody>
      </p:sp>
      <p:sp>
        <p:nvSpPr>
          <p:cNvPr id="3" name="Zástupný obsah 2">
            <a:extLst>
              <a:ext uri="{FF2B5EF4-FFF2-40B4-BE49-F238E27FC236}">
                <a16:creationId xmlns:a16="http://schemas.microsoft.com/office/drawing/2014/main" id="{770DBF33-F603-EFDE-9365-87CE7BC4A194}"/>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Monetary policy – objectives and instruments. </a:t>
            </a:r>
            <a:endPar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Inflation and deflation.</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Theoretical</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basis</a:t>
            </a:r>
            <a:r>
              <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a:t>
            </a:r>
          </a:p>
          <a:p>
            <a:pPr marL="0" indent="0">
              <a:buNone/>
            </a:pP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Instruments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of</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monetary</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policy</a:t>
            </a:r>
            <a:endPar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cs-CZ" sz="18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9867306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720827-395C-44B9-BF07-773E816CEAA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58BC5EB-FA9B-4ECA-8615-7EEED34481BF}"/>
              </a:ext>
            </a:extLst>
          </p:cNvPr>
          <p:cNvSpPr>
            <a:spLocks noGrp="1"/>
          </p:cNvSpPr>
          <p:nvPr>
            <p:ph idx="1"/>
          </p:nvPr>
        </p:nvSpPr>
        <p:spPr/>
        <p:txBody>
          <a:bodyPr>
            <a:normAutofit/>
          </a:bodyPr>
          <a:lstStyle/>
          <a:p>
            <a:pPr>
              <a:buNone/>
            </a:pPr>
            <a:r>
              <a:rPr lang="en-GB" sz="2600" dirty="0">
                <a:latin typeface="Calibri" panose="020F0502020204030204" pitchFamily="34" charset="0"/>
                <a:ea typeface="Calibri" panose="020F0502020204030204" pitchFamily="34" charset="0"/>
                <a:cs typeface="Arial" panose="020B0604020202020204" pitchFamily="34" charset="0"/>
              </a:rPr>
              <a:t>Monetary policy is the set of procedures by which the monetary authority of a country, usually the central bank, controls the supply of money through intervening into the exchange rate or in the rate of interest, or through the sale or purchase of assets, in order to control objectives such as the inflation rate or the exchange rate. </a:t>
            </a: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r>
              <a:rPr lang="cs-CZ" sz="2600" dirty="0" err="1">
                <a:latin typeface="Calibri" panose="020F0502020204030204" pitchFamily="34" charset="0"/>
                <a:ea typeface="Calibri" panose="020F0502020204030204" pitchFamily="34" charset="0"/>
                <a:cs typeface="Arial" panose="020B0604020202020204" pitchFamily="34" charset="0"/>
              </a:rPr>
              <a:t>Compare</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fiscal</a:t>
            </a:r>
            <a:r>
              <a:rPr lang="cs-CZ" sz="2600" dirty="0">
                <a:latin typeface="Calibri" panose="020F0502020204030204" pitchFamily="34" charset="0"/>
                <a:ea typeface="Calibri" panose="020F0502020204030204" pitchFamily="34" charset="0"/>
                <a:cs typeface="Arial" panose="020B0604020202020204" pitchFamily="34" charset="0"/>
              </a:rPr>
              <a:t> and </a:t>
            </a:r>
            <a:r>
              <a:rPr lang="cs-CZ" sz="2600" dirty="0" err="1">
                <a:latin typeface="Calibri" panose="020F0502020204030204" pitchFamily="34" charset="0"/>
                <a:ea typeface="Calibri" panose="020F0502020204030204" pitchFamily="34" charset="0"/>
                <a:cs typeface="Arial" panose="020B0604020202020204" pitchFamily="34" charset="0"/>
              </a:rPr>
              <a:t>monetary</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policies</a:t>
            </a: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2600" dirty="0"/>
          </a:p>
        </p:txBody>
      </p:sp>
      <p:sp>
        <p:nvSpPr>
          <p:cNvPr id="4" name="Zástupný symbol pro zápatí 3">
            <a:extLst>
              <a:ext uri="{FF2B5EF4-FFF2-40B4-BE49-F238E27FC236}">
                <a16:creationId xmlns:a16="http://schemas.microsoft.com/office/drawing/2014/main" id="{083CED9A-2C51-4373-A2CD-3DA5FABD5D8D}"/>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1490506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74C0E-D2C3-4EEA-BDE3-A9C33CCC3239}"/>
              </a:ext>
            </a:extLst>
          </p:cNvPr>
          <p:cNvSpPr>
            <a:spLocks noGrp="1"/>
          </p:cNvSpPr>
          <p:nvPr>
            <p:ph type="title"/>
          </p:nvPr>
        </p:nvSpPr>
        <p:spPr/>
        <p:txBody>
          <a:bodyPr/>
          <a:lstStyle/>
          <a:p>
            <a:r>
              <a:rPr lang="cs-CZ" dirty="0"/>
              <a:t>Long run – </a:t>
            </a:r>
            <a:r>
              <a:rPr lang="cs-CZ" dirty="0" err="1"/>
              <a:t>The</a:t>
            </a:r>
            <a:r>
              <a:rPr lang="cs-CZ" dirty="0"/>
              <a:t> </a:t>
            </a:r>
            <a:r>
              <a:rPr lang="cs-CZ" dirty="0" err="1"/>
              <a:t>quantity</a:t>
            </a:r>
            <a:r>
              <a:rPr lang="cs-CZ" dirty="0"/>
              <a:t> </a:t>
            </a:r>
            <a:r>
              <a:rPr lang="cs-CZ" dirty="0" err="1"/>
              <a:t>theory</a:t>
            </a:r>
            <a:r>
              <a:rPr lang="cs-CZ" dirty="0"/>
              <a:t> </a:t>
            </a:r>
            <a:r>
              <a:rPr lang="cs-CZ" dirty="0" err="1"/>
              <a:t>of</a:t>
            </a:r>
            <a:r>
              <a:rPr lang="cs-CZ" dirty="0"/>
              <a:t> </a:t>
            </a:r>
            <a:r>
              <a:rPr lang="cs-CZ" dirty="0" err="1"/>
              <a:t>money</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11BBC427-3005-401F-94E1-5249CECE82CD}"/>
                  </a:ext>
                </a:extLst>
              </p:cNvPr>
              <p:cNvSpPr>
                <a:spLocks noGrp="1"/>
              </p:cNvSpPr>
              <p:nvPr>
                <p:ph idx="1"/>
              </p:nvPr>
            </p:nvSpPr>
            <p:spPr>
              <a:xfrm>
                <a:off x="4497886" y="1983341"/>
                <a:ext cx="5654776" cy="3925323"/>
              </a:xfrm>
            </p:spPr>
            <p:txBody>
              <a:bodyPr/>
              <a:lstStyle/>
              <a:p>
                <a:pPr>
                  <a:buNone/>
                </a:pPr>
                <a14:m>
                  <m:oMathPara xmlns:m="http://schemas.openxmlformats.org/officeDocument/2006/math">
                    <m:oMathParaPr>
                      <m:jc m:val="centerGroup"/>
                    </m:oMathParaPr>
                    <m:oMath xmlns:m="http://schemas.openxmlformats.org/officeDocument/2006/math">
                      <m:r>
                        <a:rPr lang="en-GB" sz="1800" i="1" smtClean="0">
                          <a:latin typeface="Cambria Math" panose="02040503050406030204" pitchFamily="18" charset="0"/>
                          <a:ea typeface="Calibri" panose="020F0502020204030204" pitchFamily="34" charset="0"/>
                          <a:cs typeface="Arial" panose="020B0604020202020204" pitchFamily="34" charset="0"/>
                        </a:rPr>
                        <m:t>𝑀</m:t>
                      </m:r>
                      <m:r>
                        <a:rPr lang="en-GB" sz="1800" i="1" smtClean="0">
                          <a:latin typeface="Cambria Math" panose="02040503050406030204" pitchFamily="18" charset="0"/>
                          <a:ea typeface="Calibri" panose="020F0502020204030204" pitchFamily="34" charset="0"/>
                          <a:cs typeface="Arial" panose="020B0604020202020204" pitchFamily="34" charset="0"/>
                        </a:rPr>
                        <m:t>∙</m:t>
                      </m:r>
                      <m:r>
                        <a:rPr lang="en-GB" sz="1800" i="1" smtClean="0">
                          <a:latin typeface="Cambria Math" panose="02040503050406030204" pitchFamily="18" charset="0"/>
                          <a:ea typeface="Calibri" panose="020F0502020204030204" pitchFamily="34" charset="0"/>
                          <a:cs typeface="Arial" panose="020B0604020202020204" pitchFamily="34" charset="0"/>
                        </a:rPr>
                        <m:t>𝑉</m:t>
                      </m:r>
                      <m:r>
                        <a:rPr lang="en-GB" sz="1800" i="1" smtClean="0">
                          <a:latin typeface="Cambria Math" panose="02040503050406030204" pitchFamily="18" charset="0"/>
                          <a:ea typeface="Calibri" panose="020F0502020204030204" pitchFamily="34" charset="0"/>
                          <a:cs typeface="Arial" panose="020B0604020202020204" pitchFamily="34" charset="0"/>
                        </a:rPr>
                        <m:t>=</m:t>
                      </m:r>
                      <m:r>
                        <a:rPr lang="en-GB" sz="1800" i="1" smtClean="0">
                          <a:latin typeface="Cambria Math" panose="02040503050406030204" pitchFamily="18" charset="0"/>
                          <a:ea typeface="Calibri" panose="020F0502020204030204" pitchFamily="34" charset="0"/>
                          <a:cs typeface="Arial" panose="020B0604020202020204" pitchFamily="34" charset="0"/>
                        </a:rPr>
                        <m:t>𝑃</m:t>
                      </m:r>
                      <m:r>
                        <a:rPr lang="en-GB" sz="1800" i="1" smtClean="0">
                          <a:latin typeface="Cambria Math" panose="02040503050406030204" pitchFamily="18" charset="0"/>
                          <a:ea typeface="Calibri" panose="020F0502020204030204" pitchFamily="34" charset="0"/>
                          <a:cs typeface="Arial" panose="020B0604020202020204" pitchFamily="34" charset="0"/>
                        </a:rPr>
                        <m:t>∙</m:t>
                      </m:r>
                      <m:r>
                        <a:rPr lang="en-GB" sz="1800" i="1" smtClean="0">
                          <a:latin typeface="Cambria Math" panose="02040503050406030204" pitchFamily="18" charset="0"/>
                          <a:ea typeface="Calibri" panose="020F0502020204030204" pitchFamily="34" charset="0"/>
                          <a:cs typeface="Arial" panose="020B0604020202020204" pitchFamily="34" charset="0"/>
                        </a:rPr>
                        <m:t>𝑌</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1800" dirty="0">
                  <a:latin typeface="Calibri" panose="020F0502020204030204" pitchFamily="34" charset="0"/>
                  <a:ea typeface="Calibri" panose="020F0502020204030204" pitchFamily="34" charset="0"/>
                  <a:cs typeface="Arial" panose="020B0604020202020204" pitchFamily="34" charset="0"/>
                </a:endParaRPr>
              </a:p>
              <a:p>
                <a:pPr algn="ctr">
                  <a:buNone/>
                </a:pPr>
                <a:r>
                  <a:rPr lang="cs-CZ" sz="1800" dirty="0">
                    <a:latin typeface="Calibri" panose="020F0502020204030204" pitchFamily="34" charset="0"/>
                    <a:ea typeface="Calibri" panose="020F0502020204030204" pitchFamily="34" charset="0"/>
                    <a:cs typeface="Arial" panose="020B0604020202020204" pitchFamily="34" charset="0"/>
                  </a:rPr>
                  <a:t>P=f(M, V, Y)</a:t>
                </a:r>
              </a:p>
              <a:p>
                <a:pPr>
                  <a:buNone/>
                </a:pPr>
                <a:endParaRPr lang="cs-CZ" dirty="0"/>
              </a:p>
            </p:txBody>
          </p:sp>
        </mc:Choice>
        <mc:Fallback xmlns="">
          <p:sp>
            <p:nvSpPr>
              <p:cNvPr id="3" name="Zástupný obsah 2">
                <a:extLst>
                  <a:ext uri="{FF2B5EF4-FFF2-40B4-BE49-F238E27FC236}">
                    <a16:creationId xmlns:a16="http://schemas.microsoft.com/office/drawing/2014/main" id="{11BBC427-3005-401F-94E1-5249CECE82CD}"/>
                  </a:ext>
                </a:extLst>
              </p:cNvPr>
              <p:cNvSpPr>
                <a:spLocks noGrp="1" noRot="1" noChangeAspect="1" noMove="1" noResize="1" noEditPoints="1" noAdjustHandles="1" noChangeArrowheads="1" noChangeShapeType="1" noTextEdit="1"/>
              </p:cNvSpPr>
              <p:nvPr>
                <p:ph idx="1"/>
              </p:nvPr>
            </p:nvSpPr>
            <p:spPr>
              <a:xfrm>
                <a:off x="4497886" y="1983341"/>
                <a:ext cx="5654776" cy="3925323"/>
              </a:xfrm>
              <a:blipFill>
                <a:blip r:embed="rId2"/>
                <a:stretch>
                  <a:fillRect/>
                </a:stretch>
              </a:blipFill>
            </p:spPr>
            <p:txBody>
              <a:bodyPr/>
              <a:lstStyle/>
              <a:p>
                <a:r>
                  <a:rPr lang="en-GB">
                    <a:noFill/>
                  </a:rPr>
                  <a:t> </a:t>
                </a:r>
              </a:p>
            </p:txBody>
          </p:sp>
        </mc:Fallback>
      </mc:AlternateContent>
      <p:grpSp>
        <p:nvGrpSpPr>
          <p:cNvPr id="4" name="Plátno 111">
            <a:extLst>
              <a:ext uri="{FF2B5EF4-FFF2-40B4-BE49-F238E27FC236}">
                <a16:creationId xmlns:a16="http://schemas.microsoft.com/office/drawing/2014/main" id="{F656BC4F-8BC2-41A6-AB0A-A28C73685722}"/>
              </a:ext>
            </a:extLst>
          </p:cNvPr>
          <p:cNvGrpSpPr/>
          <p:nvPr/>
        </p:nvGrpSpPr>
        <p:grpSpPr>
          <a:xfrm>
            <a:off x="1097280" y="1781944"/>
            <a:ext cx="5322570" cy="3790181"/>
            <a:chOff x="0" y="371"/>
            <a:chExt cx="4998720" cy="3434715"/>
          </a:xfrm>
        </p:grpSpPr>
        <p:sp>
          <p:nvSpPr>
            <p:cNvPr id="5" name="Obdélník 4">
              <a:extLst>
                <a:ext uri="{FF2B5EF4-FFF2-40B4-BE49-F238E27FC236}">
                  <a16:creationId xmlns:a16="http://schemas.microsoft.com/office/drawing/2014/main" id="{BFE3F374-7C97-4871-B85F-EABD42AD0B82}"/>
                </a:ext>
              </a:extLst>
            </p:cNvPr>
            <p:cNvSpPr/>
            <p:nvPr/>
          </p:nvSpPr>
          <p:spPr>
            <a:xfrm>
              <a:off x="0" y="371"/>
              <a:ext cx="4998720" cy="3434715"/>
            </a:xfrm>
            <a:prstGeom prst="rect">
              <a:avLst/>
            </a:prstGeom>
            <a:solidFill>
              <a:prstClr val="white"/>
            </a:solidFill>
          </p:spPr>
          <p:txBody>
            <a:bodyPr/>
            <a:lstStyle/>
            <a:p>
              <a:endParaRPr lang="cs-CZ"/>
            </a:p>
          </p:txBody>
        </p:sp>
        <p:sp>
          <p:nvSpPr>
            <p:cNvPr id="6" name="Obdélník 5">
              <a:extLst>
                <a:ext uri="{FF2B5EF4-FFF2-40B4-BE49-F238E27FC236}">
                  <a16:creationId xmlns:a16="http://schemas.microsoft.com/office/drawing/2014/main" id="{F3A10CA3-2122-4F43-AA40-E5D7E42380F6}"/>
                </a:ext>
              </a:extLst>
            </p:cNvPr>
            <p:cNvSpPr/>
            <p:nvPr/>
          </p:nvSpPr>
          <p:spPr>
            <a:xfrm>
              <a:off x="540116" y="1815476"/>
              <a:ext cx="1901106" cy="1150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 name="Textové pole 39944">
              <a:extLst>
                <a:ext uri="{FF2B5EF4-FFF2-40B4-BE49-F238E27FC236}">
                  <a16:creationId xmlns:a16="http://schemas.microsoft.com/office/drawing/2014/main" id="{D57EA5B7-81E8-4F63-BC0C-0C179FB1A1D0}"/>
                </a:ext>
              </a:extLst>
            </p:cNvPr>
            <p:cNvSpPr txBox="1"/>
            <p:nvPr/>
          </p:nvSpPr>
          <p:spPr>
            <a:xfrm>
              <a:off x="2453640" y="516733"/>
              <a:ext cx="416349"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AS</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39944">
              <a:extLst>
                <a:ext uri="{FF2B5EF4-FFF2-40B4-BE49-F238E27FC236}">
                  <a16:creationId xmlns:a16="http://schemas.microsoft.com/office/drawing/2014/main" id="{BC3521C2-BE4C-4033-89E5-3AE286E63FDC}"/>
                </a:ext>
              </a:extLst>
            </p:cNvPr>
            <p:cNvSpPr txBox="1"/>
            <p:nvPr/>
          </p:nvSpPr>
          <p:spPr>
            <a:xfrm>
              <a:off x="2316173" y="3052670"/>
              <a:ext cx="599310"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Y</a:t>
              </a:r>
              <a:r>
                <a:rPr lang="cs-CZ" baseline="-25000">
                  <a:latin typeface="Calibri" panose="020F0502020204030204" pitchFamily="34" charset="0"/>
                  <a:ea typeface="Calibri" panose="020F0502020204030204" pitchFamily="34" charset="0"/>
                  <a:cs typeface="Times New Roman" panose="02020603050405020304" pitchFamily="18" charset="0"/>
                </a:rPr>
                <a:t>A</a:t>
              </a:r>
              <a:endParaRPr lang="cs-CZ">
                <a:latin typeface="Times New Roman" panose="02020603050405020304" pitchFamily="18" charset="0"/>
                <a:ea typeface="Times New Roman" panose="02020603050405020304" pitchFamily="18" charset="0"/>
              </a:endParaRPr>
            </a:p>
          </p:txBody>
        </p:sp>
        <p:sp>
          <p:nvSpPr>
            <p:cNvPr id="9" name="Textové pole 39944">
              <a:extLst>
                <a:ext uri="{FF2B5EF4-FFF2-40B4-BE49-F238E27FC236}">
                  <a16:creationId xmlns:a16="http://schemas.microsoft.com/office/drawing/2014/main" id="{65CC9F80-8DAF-4E62-BEF7-B009944FD4DD}"/>
                </a:ext>
              </a:extLst>
            </p:cNvPr>
            <p:cNvSpPr txBox="1"/>
            <p:nvPr/>
          </p:nvSpPr>
          <p:spPr>
            <a:xfrm>
              <a:off x="370852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Y</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1">
              <a:extLst>
                <a:ext uri="{FF2B5EF4-FFF2-40B4-BE49-F238E27FC236}">
                  <a16:creationId xmlns:a16="http://schemas.microsoft.com/office/drawing/2014/main" id="{4F55E7D5-C851-41B5-BDC0-D452BC3DF73F}"/>
                </a:ext>
              </a:extLst>
            </p:cNvPr>
            <p:cNvSpPr txBox="1"/>
            <p:nvPr/>
          </p:nvSpPr>
          <p:spPr>
            <a:xfrm>
              <a:off x="16764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E655986C-CFCC-4484-9312-4F6236FF5C41}"/>
                </a:ext>
              </a:extLst>
            </p:cNvPr>
            <p:cNvCxnSpPr/>
            <p:nvPr/>
          </p:nvCxnSpPr>
          <p:spPr>
            <a:xfrm flipH="1" flipV="1">
              <a:off x="53020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1123AC9A-75BF-4E2B-B8FC-B5A91C8AEC11}"/>
                </a:ext>
              </a:extLst>
            </p:cNvPr>
            <p:cNvCxnSpPr/>
            <p:nvPr/>
          </p:nvCxnSpPr>
          <p:spPr>
            <a:xfrm>
              <a:off x="53020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F0ECB9FA-47E6-40FD-8470-4D24A187A99F}"/>
                </a:ext>
              </a:extLst>
            </p:cNvPr>
            <p:cNvCxnSpPr/>
            <p:nvPr/>
          </p:nvCxnSpPr>
          <p:spPr>
            <a:xfrm flipH="1">
              <a:off x="2453640" y="403579"/>
              <a:ext cx="4515" cy="25662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extové pole 39944">
              <a:extLst>
                <a:ext uri="{FF2B5EF4-FFF2-40B4-BE49-F238E27FC236}">
                  <a16:creationId xmlns:a16="http://schemas.microsoft.com/office/drawing/2014/main" id="{FFF0D788-F173-40F0-B797-E0843B0C8B0B}"/>
                </a:ext>
              </a:extLst>
            </p:cNvPr>
            <p:cNvSpPr txBox="1"/>
            <p:nvPr/>
          </p:nvSpPr>
          <p:spPr>
            <a:xfrm>
              <a:off x="728640" y="2116668"/>
              <a:ext cx="1530266" cy="295742"/>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M</a:t>
              </a:r>
              <a:r>
                <a:rPr lang="cs-CZ">
                  <a:latin typeface="Calibri" panose="020F0502020204030204" pitchFamily="34" charset="0"/>
                  <a:ea typeface="Calibri" panose="020F0502020204030204" pitchFamily="34" charset="0"/>
                  <a:cs typeface="Calibri" panose="020F0502020204030204" pitchFamily="34" charset="0"/>
                </a:rPr>
                <a:t>∙</a:t>
              </a:r>
              <a:r>
                <a:rPr lang="cs-CZ">
                  <a:latin typeface="Calibri" panose="020F0502020204030204" pitchFamily="34" charset="0"/>
                  <a:ea typeface="Calibri" panose="020F0502020204030204" pitchFamily="34" charset="0"/>
                  <a:cs typeface="Arial" panose="020B0604020202020204" pitchFamily="34" charset="0"/>
                </a:rPr>
                <a:t>V=MB</a:t>
              </a:r>
              <a:r>
                <a:rPr lang="cs-CZ">
                  <a:latin typeface="Calibri" panose="020F0502020204030204" pitchFamily="34" charset="0"/>
                  <a:ea typeface="Calibri" panose="020F0502020204030204" pitchFamily="34" charset="0"/>
                  <a:cs typeface="Calibri" panose="020F0502020204030204" pitchFamily="34" charset="0"/>
                </a:rPr>
                <a:t>∙m∙V</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5" name="Přímá spojnice 14">
              <a:extLst>
                <a:ext uri="{FF2B5EF4-FFF2-40B4-BE49-F238E27FC236}">
                  <a16:creationId xmlns:a16="http://schemas.microsoft.com/office/drawing/2014/main" id="{406C7CA5-A3C2-4F46-9874-39177F621E7D}"/>
                </a:ext>
              </a:extLst>
            </p:cNvPr>
            <p:cNvCxnSpPr/>
            <p:nvPr/>
          </p:nvCxnSpPr>
          <p:spPr>
            <a:xfrm>
              <a:off x="537240" y="1805940"/>
              <a:ext cx="1920915" cy="0"/>
            </a:xfrm>
            <a:prstGeom prst="line">
              <a:avLst/>
            </a:prstGeom>
            <a:ln cmpd="tri">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2E81DAC7-B67F-4865-AB05-FECFD3765E9B}"/>
                </a:ext>
              </a:extLst>
            </p:cNvPr>
            <p:cNvCxnSpPr/>
            <p:nvPr/>
          </p:nvCxnSpPr>
          <p:spPr>
            <a:xfrm flipV="1">
              <a:off x="743880" y="1417320"/>
              <a:ext cx="0" cy="300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7E7E1F04-343A-42BB-BCB3-1E1D7AFFB42A}"/>
                </a:ext>
              </a:extLst>
            </p:cNvPr>
            <p:cNvCxnSpPr/>
            <p:nvPr/>
          </p:nvCxnSpPr>
          <p:spPr>
            <a:xfrm>
              <a:off x="549063" y="1386188"/>
              <a:ext cx="1896110" cy="0"/>
            </a:xfrm>
            <a:prstGeom prst="line">
              <a:avLst/>
            </a:prstGeom>
            <a:ln cmpd="tri">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Vývojový diagram: paměť s přímým přístupem 17">
              <a:extLst>
                <a:ext uri="{FF2B5EF4-FFF2-40B4-BE49-F238E27FC236}">
                  <a16:creationId xmlns:a16="http://schemas.microsoft.com/office/drawing/2014/main" id="{A26F2052-FBD9-4053-B942-868CF45F7C67}"/>
                </a:ext>
              </a:extLst>
            </p:cNvPr>
            <p:cNvSpPr/>
            <p:nvPr/>
          </p:nvSpPr>
          <p:spPr>
            <a:xfrm>
              <a:off x="998220" y="449580"/>
              <a:ext cx="647700" cy="256200"/>
            </a:xfrm>
            <a:prstGeom prst="flowChartMagneticDrum">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9" name="Slza 18">
              <a:extLst>
                <a:ext uri="{FF2B5EF4-FFF2-40B4-BE49-F238E27FC236}">
                  <a16:creationId xmlns:a16="http://schemas.microsoft.com/office/drawing/2014/main" id="{324F60F7-2612-48BE-B44E-CCBEAF5400C5}"/>
                </a:ext>
              </a:extLst>
            </p:cNvPr>
            <p:cNvSpPr/>
            <p:nvPr/>
          </p:nvSpPr>
          <p:spPr>
            <a:xfrm rot="17668052">
              <a:off x="1282182" y="816066"/>
              <a:ext cx="609600" cy="418373"/>
            </a:xfrm>
            <a:prstGeom prst="teardrop">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0" name="Textové pole 39944">
              <a:extLst>
                <a:ext uri="{FF2B5EF4-FFF2-40B4-BE49-F238E27FC236}">
                  <a16:creationId xmlns:a16="http://schemas.microsoft.com/office/drawing/2014/main" id="{306F5588-7162-4991-B241-1F82A2071719}"/>
                </a:ext>
              </a:extLst>
            </p:cNvPr>
            <p:cNvSpPr txBox="1"/>
            <p:nvPr/>
          </p:nvSpPr>
          <p:spPr>
            <a:xfrm>
              <a:off x="1292521" y="941990"/>
              <a:ext cx="543900" cy="29527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Calibri" panose="020F0502020204030204" pitchFamily="34" charset="0"/>
                </a:rPr>
                <a:t>Δ</a:t>
              </a:r>
              <a:r>
                <a:rPr lang="cs-CZ">
                  <a:latin typeface="Calibri" panose="020F0502020204030204" pitchFamily="34" charset="0"/>
                  <a:ea typeface="Calibri" panose="020F0502020204030204" pitchFamily="34" charset="0"/>
                  <a:cs typeface="Arial" panose="020B0604020202020204" pitchFamily="34" charset="0"/>
                </a:rPr>
                <a:t>MB</a:t>
              </a:r>
            </a:p>
          </p:txBody>
        </p:sp>
        <p:sp>
          <p:nvSpPr>
            <p:cNvPr id="21" name="Textové pole 39944">
              <a:extLst>
                <a:ext uri="{FF2B5EF4-FFF2-40B4-BE49-F238E27FC236}">
                  <a16:creationId xmlns:a16="http://schemas.microsoft.com/office/drawing/2014/main" id="{E65EF949-C6FB-4FC7-A0BD-38D0933ECA7E}"/>
                </a:ext>
              </a:extLst>
            </p:cNvPr>
            <p:cNvSpPr txBox="1"/>
            <p:nvPr/>
          </p:nvSpPr>
          <p:spPr>
            <a:xfrm>
              <a:off x="190758" y="1772580"/>
              <a:ext cx="426721" cy="32292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0</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2" name="Textové pole 39944">
              <a:extLst>
                <a:ext uri="{FF2B5EF4-FFF2-40B4-BE49-F238E27FC236}">
                  <a16:creationId xmlns:a16="http://schemas.microsoft.com/office/drawing/2014/main" id="{8F2986AF-8E51-4DDB-9F15-C5284E9B5507}"/>
                </a:ext>
              </a:extLst>
            </p:cNvPr>
            <p:cNvSpPr txBox="1"/>
            <p:nvPr/>
          </p:nvSpPr>
          <p:spPr>
            <a:xfrm>
              <a:off x="187620" y="1237265"/>
              <a:ext cx="42672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1</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23" name="Obdélník 22">
              <a:extLst>
                <a:ext uri="{FF2B5EF4-FFF2-40B4-BE49-F238E27FC236}">
                  <a16:creationId xmlns:a16="http://schemas.microsoft.com/office/drawing/2014/main" id="{A4A6B6EA-8C33-4C06-A6D3-2F1040207614}"/>
                </a:ext>
              </a:extLst>
            </p:cNvPr>
            <p:cNvSpPr/>
            <p:nvPr/>
          </p:nvSpPr>
          <p:spPr>
            <a:xfrm>
              <a:off x="542169" y="451412"/>
              <a:ext cx="569571" cy="2514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4" name="Textové pole 39944">
              <a:extLst>
                <a:ext uri="{FF2B5EF4-FFF2-40B4-BE49-F238E27FC236}">
                  <a16:creationId xmlns:a16="http://schemas.microsoft.com/office/drawing/2014/main" id="{1EA56B19-D34C-49D3-A901-C00FFC42F658}"/>
                </a:ext>
              </a:extLst>
            </p:cNvPr>
            <p:cNvSpPr txBox="1"/>
            <p:nvPr/>
          </p:nvSpPr>
          <p:spPr>
            <a:xfrm>
              <a:off x="447707" y="439389"/>
              <a:ext cx="1217000" cy="32258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dirty="0" err="1">
                  <a:latin typeface="Calibri" panose="020F0502020204030204" pitchFamily="34" charset="0"/>
                  <a:ea typeface="Calibri" panose="020F0502020204030204" pitchFamily="34" charset="0"/>
                  <a:cs typeface="Arial" panose="020B0604020202020204" pitchFamily="34" charset="0"/>
                </a:rPr>
                <a:t>Central</a:t>
              </a:r>
              <a:r>
                <a:rPr lang="cs-CZ" dirty="0">
                  <a:latin typeface="Calibri" panose="020F0502020204030204" pitchFamily="34" charset="0"/>
                  <a:ea typeface="Calibri" panose="020F0502020204030204" pitchFamily="34" charset="0"/>
                  <a:cs typeface="Arial" panose="020B0604020202020204" pitchFamily="34" charset="0"/>
                </a:rPr>
                <a:t> bank</a:t>
              </a:r>
            </a:p>
          </p:txBody>
        </p:sp>
      </p:grpSp>
    </p:spTree>
    <p:extLst>
      <p:ext uri="{BB962C8B-B14F-4D97-AF65-F5344CB8AC3E}">
        <p14:creationId xmlns:p14="http://schemas.microsoft.com/office/powerpoint/2010/main" val="33915769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72443-559C-4F9D-BD21-15840035F7F9}"/>
              </a:ext>
            </a:extLst>
          </p:cNvPr>
          <p:cNvSpPr>
            <a:spLocks noGrp="1"/>
          </p:cNvSpPr>
          <p:nvPr>
            <p:ph type="title"/>
          </p:nvPr>
        </p:nvSpPr>
        <p:spPr/>
        <p:txBody>
          <a:bodyPr/>
          <a:lstStyle/>
          <a:p>
            <a:r>
              <a:rPr lang="cs-CZ" dirty="0" err="1"/>
              <a:t>Short</a:t>
            </a:r>
            <a:r>
              <a:rPr lang="cs-CZ" dirty="0"/>
              <a:t> run – </a:t>
            </a:r>
            <a:r>
              <a:rPr lang="cs-CZ" dirty="0" err="1"/>
              <a:t>positively</a:t>
            </a:r>
            <a:r>
              <a:rPr lang="cs-CZ" dirty="0"/>
              <a:t> </a:t>
            </a:r>
            <a:r>
              <a:rPr lang="cs-CZ" dirty="0" err="1"/>
              <a:t>sloped</a:t>
            </a:r>
            <a:r>
              <a:rPr lang="cs-CZ" dirty="0"/>
              <a:t> AS</a:t>
            </a:r>
          </a:p>
        </p:txBody>
      </p:sp>
      <p:sp>
        <p:nvSpPr>
          <p:cNvPr id="4" name="Zástupný symbol pro zápatí 3">
            <a:extLst>
              <a:ext uri="{FF2B5EF4-FFF2-40B4-BE49-F238E27FC236}">
                <a16:creationId xmlns:a16="http://schemas.microsoft.com/office/drawing/2014/main" id="{27CC91F4-BCA4-44B1-BD37-0684667D2158}"/>
              </a:ext>
            </a:extLst>
          </p:cNvPr>
          <p:cNvSpPr>
            <a:spLocks noGrp="1"/>
          </p:cNvSpPr>
          <p:nvPr>
            <p:ph type="ftr" sz="quarter" idx="11"/>
          </p:nvPr>
        </p:nvSpPr>
        <p:spPr/>
        <p:txBody>
          <a:bodyPr/>
          <a:lstStyle/>
          <a:p>
            <a:r>
              <a:rPr lang="cs-CZ"/>
              <a:t>PETR MACH - Macroeconomics</a:t>
            </a:r>
          </a:p>
        </p:txBody>
      </p:sp>
      <p:grpSp>
        <p:nvGrpSpPr>
          <p:cNvPr id="6" name="Plátno 111">
            <a:extLst>
              <a:ext uri="{FF2B5EF4-FFF2-40B4-BE49-F238E27FC236}">
                <a16:creationId xmlns:a16="http://schemas.microsoft.com/office/drawing/2014/main" id="{1D060586-50E3-47BB-B27A-12E5F9DF97D7}"/>
              </a:ext>
            </a:extLst>
          </p:cNvPr>
          <p:cNvGrpSpPr/>
          <p:nvPr/>
        </p:nvGrpSpPr>
        <p:grpSpPr>
          <a:xfrm>
            <a:off x="377044" y="1690688"/>
            <a:ext cx="6408712" cy="4871720"/>
            <a:chOff x="0" y="0"/>
            <a:chExt cx="4831080" cy="3434715"/>
          </a:xfrm>
        </p:grpSpPr>
        <p:sp>
          <p:nvSpPr>
            <p:cNvPr id="7" name="Obdélník 6">
              <a:extLst>
                <a:ext uri="{FF2B5EF4-FFF2-40B4-BE49-F238E27FC236}">
                  <a16:creationId xmlns:a16="http://schemas.microsoft.com/office/drawing/2014/main" id="{F0C8CAE4-39DB-4A19-B79C-FF922873E98F}"/>
                </a:ext>
              </a:extLst>
            </p:cNvPr>
            <p:cNvSpPr/>
            <p:nvPr/>
          </p:nvSpPr>
          <p:spPr>
            <a:xfrm>
              <a:off x="0" y="0"/>
              <a:ext cx="4831080" cy="3434715"/>
            </a:xfrm>
            <a:prstGeom prst="rect">
              <a:avLst/>
            </a:prstGeom>
            <a:solidFill>
              <a:prstClr val="white"/>
            </a:solidFill>
          </p:spPr>
          <p:txBody>
            <a:bodyPr/>
            <a:lstStyle/>
            <a:p>
              <a:endParaRPr lang="cs-CZ"/>
            </a:p>
          </p:txBody>
        </p:sp>
        <p:sp>
          <p:nvSpPr>
            <p:cNvPr id="8" name="Textové pole 39944">
              <a:extLst>
                <a:ext uri="{FF2B5EF4-FFF2-40B4-BE49-F238E27FC236}">
                  <a16:creationId xmlns:a16="http://schemas.microsoft.com/office/drawing/2014/main" id="{9F02C049-9075-49BE-8B1B-F3AEB8987AA8}"/>
                </a:ext>
              </a:extLst>
            </p:cNvPr>
            <p:cNvSpPr txBox="1"/>
            <p:nvPr/>
          </p:nvSpPr>
          <p:spPr>
            <a:xfrm>
              <a:off x="1797062" y="228921"/>
              <a:ext cx="544195" cy="2571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LRAS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258FEE2C-99A1-47EB-AC17-EC6B92E74675}"/>
                </a:ext>
              </a:extLst>
            </p:cNvPr>
            <p:cNvSpPr txBox="1"/>
            <p:nvPr/>
          </p:nvSpPr>
          <p:spPr>
            <a:xfrm>
              <a:off x="3377150" y="1832307"/>
              <a:ext cx="769734" cy="453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AD</a:t>
              </a:r>
              <a:r>
                <a:rPr lang="cs-CZ" sz="1400" b="1" baseline="-25000">
                  <a:latin typeface="Calibri" panose="020F0502020204030204" pitchFamily="34" charset="0"/>
                  <a:ea typeface="Calibri" panose="020F0502020204030204" pitchFamily="34" charset="0"/>
                  <a:cs typeface="Arial" panose="020B0604020202020204" pitchFamily="34" charset="0"/>
                </a:rPr>
                <a:t>1</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39944">
              <a:extLst>
                <a:ext uri="{FF2B5EF4-FFF2-40B4-BE49-F238E27FC236}">
                  <a16:creationId xmlns:a16="http://schemas.microsoft.com/office/drawing/2014/main" id="{870874D9-D882-458D-9756-98B8584A61CB}"/>
                </a:ext>
              </a:extLst>
            </p:cNvPr>
            <p:cNvSpPr txBox="1"/>
            <p:nvPr/>
          </p:nvSpPr>
          <p:spPr>
            <a:xfrm>
              <a:off x="2754086" y="591657"/>
              <a:ext cx="544286"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SRAS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39944">
              <a:extLst>
                <a:ext uri="{FF2B5EF4-FFF2-40B4-BE49-F238E27FC236}">
                  <a16:creationId xmlns:a16="http://schemas.microsoft.com/office/drawing/2014/main" id="{3D31ED3B-0F13-474F-8903-5EB0AD5B6FF0}"/>
                </a:ext>
              </a:extLst>
            </p:cNvPr>
            <p:cNvSpPr txBox="1"/>
            <p:nvPr/>
          </p:nvSpPr>
          <p:spPr>
            <a:xfrm>
              <a:off x="3124537" y="2343228"/>
              <a:ext cx="707992" cy="39997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AD</a:t>
              </a:r>
              <a:r>
                <a:rPr lang="cs-CZ" sz="1400" b="1" baseline="-25000">
                  <a:latin typeface="Calibri" panose="020F0502020204030204" pitchFamily="34" charset="0"/>
                  <a:ea typeface="Calibri" panose="020F0502020204030204" pitchFamily="34" charset="0"/>
                  <a:cs typeface="Arial" panose="020B0604020202020204" pitchFamily="34" charset="0"/>
                </a:rPr>
                <a:t>0</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39944">
              <a:extLst>
                <a:ext uri="{FF2B5EF4-FFF2-40B4-BE49-F238E27FC236}">
                  <a16:creationId xmlns:a16="http://schemas.microsoft.com/office/drawing/2014/main" id="{D77A1473-BE98-4B45-ABB4-FC34B988B0FC}"/>
                </a:ext>
              </a:extLst>
            </p:cNvPr>
            <p:cNvSpPr txBox="1"/>
            <p:nvPr/>
          </p:nvSpPr>
          <p:spPr>
            <a:xfrm>
              <a:off x="3540886" y="30887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Y</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3" name="Textové pole 101">
              <a:extLst>
                <a:ext uri="{FF2B5EF4-FFF2-40B4-BE49-F238E27FC236}">
                  <a16:creationId xmlns:a16="http://schemas.microsoft.com/office/drawing/2014/main" id="{DC10C407-6CC6-4223-ABCD-96686105DAF1}"/>
                </a:ext>
              </a:extLst>
            </p:cNvPr>
            <p:cNvSpPr txBox="1"/>
            <p:nvPr/>
          </p:nvSpPr>
          <p:spPr>
            <a:xfrm>
              <a:off x="3" y="272883"/>
              <a:ext cx="440871"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P</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4" name="Přímá spojnice se šipkou 13">
              <a:extLst>
                <a:ext uri="{FF2B5EF4-FFF2-40B4-BE49-F238E27FC236}">
                  <a16:creationId xmlns:a16="http://schemas.microsoft.com/office/drawing/2014/main" id="{8B92CEA6-D037-426A-BC34-88FD679A7E04}"/>
                </a:ext>
              </a:extLst>
            </p:cNvPr>
            <p:cNvCxnSpPr/>
            <p:nvPr/>
          </p:nvCxnSpPr>
          <p:spPr>
            <a:xfrm flipH="1" flipV="1">
              <a:off x="362568" y="1828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910E069D-9C79-4DCA-A17E-CF1EC15C3CA2}"/>
                </a:ext>
              </a:extLst>
            </p:cNvPr>
            <p:cNvCxnSpPr/>
            <p:nvPr/>
          </p:nvCxnSpPr>
          <p:spPr>
            <a:xfrm>
              <a:off x="362568" y="29698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Volný tvar: obrazec 15">
              <a:extLst>
                <a:ext uri="{FF2B5EF4-FFF2-40B4-BE49-F238E27FC236}">
                  <a16:creationId xmlns:a16="http://schemas.microsoft.com/office/drawing/2014/main" id="{6A017CFB-07DB-4A4E-B983-DED8EAE5BE22}"/>
                </a:ext>
              </a:extLst>
            </p:cNvPr>
            <p:cNvSpPr/>
            <p:nvPr/>
          </p:nvSpPr>
          <p:spPr>
            <a:xfrm rot="10800000">
              <a:off x="869012" y="2369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sp>
          <p:nvSpPr>
            <p:cNvPr id="17" name="Volný tvar: obrazec 16">
              <a:extLst>
                <a:ext uri="{FF2B5EF4-FFF2-40B4-BE49-F238E27FC236}">
                  <a16:creationId xmlns:a16="http://schemas.microsoft.com/office/drawing/2014/main" id="{350B8ADA-DA1E-46F2-ACC9-45088860963B}"/>
                </a:ext>
              </a:extLst>
            </p:cNvPr>
            <p:cNvSpPr/>
            <p:nvPr/>
          </p:nvSpPr>
          <p:spPr>
            <a:xfrm rot="10800000">
              <a:off x="1502611" y="236943"/>
              <a:ext cx="2160431" cy="1912947"/>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cxnSp>
          <p:nvCxnSpPr>
            <p:cNvPr id="18" name="Přímá spojnice se šipkou 17">
              <a:extLst>
                <a:ext uri="{FF2B5EF4-FFF2-40B4-BE49-F238E27FC236}">
                  <a16:creationId xmlns:a16="http://schemas.microsoft.com/office/drawing/2014/main" id="{169341FD-C771-4E7E-9B51-2CE3721B4CCE}"/>
                </a:ext>
              </a:extLst>
            </p:cNvPr>
            <p:cNvCxnSpPr/>
            <p:nvPr/>
          </p:nvCxnSpPr>
          <p:spPr>
            <a:xfrm flipV="1">
              <a:off x="2426943" y="2014837"/>
              <a:ext cx="288758" cy="31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ABD616C4-7157-47C4-B199-6F7321AB285A}"/>
                </a:ext>
              </a:extLst>
            </p:cNvPr>
            <p:cNvCxnSpPr/>
            <p:nvPr/>
          </p:nvCxnSpPr>
          <p:spPr>
            <a:xfrm flipV="1">
              <a:off x="257232" y="1594758"/>
              <a:ext cx="0" cy="32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A49B365-1662-4050-81A6-E23364C3365F}"/>
                </a:ext>
              </a:extLst>
            </p:cNvPr>
            <p:cNvCxnSpPr/>
            <p:nvPr/>
          </p:nvCxnSpPr>
          <p:spPr>
            <a:xfrm flipV="1">
              <a:off x="1114003" y="442917"/>
              <a:ext cx="1854074" cy="23349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B616F912-9D70-4F3F-8000-89CAD1CB06A6}"/>
                </a:ext>
              </a:extLst>
            </p:cNvPr>
            <p:cNvCxnSpPr/>
            <p:nvPr/>
          </p:nvCxnSpPr>
          <p:spPr>
            <a:xfrm>
              <a:off x="381001" y="1948511"/>
              <a:ext cx="14042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D090117D-238C-4FC6-8DB4-9C04657A0D36}"/>
                </a:ext>
              </a:extLst>
            </p:cNvPr>
            <p:cNvCxnSpPr/>
            <p:nvPr/>
          </p:nvCxnSpPr>
          <p:spPr>
            <a:xfrm>
              <a:off x="386988" y="1518374"/>
              <a:ext cx="1746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81DEE1D7-2325-437B-9289-891CD1182112}"/>
                </a:ext>
              </a:extLst>
            </p:cNvPr>
            <p:cNvCxnSpPr/>
            <p:nvPr/>
          </p:nvCxnSpPr>
          <p:spPr>
            <a:xfrm flipH="1" flipV="1">
              <a:off x="2127908" y="1524062"/>
              <a:ext cx="22021" cy="14534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E39958B5-75D1-4564-8FEC-6421970551C5}"/>
                </a:ext>
              </a:extLst>
            </p:cNvPr>
            <p:cNvCxnSpPr/>
            <p:nvPr/>
          </p:nvCxnSpPr>
          <p:spPr>
            <a:xfrm>
              <a:off x="1861458" y="2803072"/>
              <a:ext cx="272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ové pole 39944">
              <a:extLst>
                <a:ext uri="{FF2B5EF4-FFF2-40B4-BE49-F238E27FC236}">
                  <a16:creationId xmlns:a16="http://schemas.microsoft.com/office/drawing/2014/main" id="{952EE964-856F-4931-885D-925F518CC526}"/>
                </a:ext>
              </a:extLst>
            </p:cNvPr>
            <p:cNvSpPr txBox="1"/>
            <p:nvPr/>
          </p:nvSpPr>
          <p:spPr>
            <a:xfrm rot="18912328">
              <a:off x="2633516" y="1171365"/>
              <a:ext cx="1627028" cy="37147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MONETARY EXPANSION</a:t>
              </a:r>
            </a:p>
          </p:txBody>
        </p:sp>
        <p:cxnSp>
          <p:nvCxnSpPr>
            <p:cNvPr id="26" name="Přímá spojnice 25">
              <a:extLst>
                <a:ext uri="{FF2B5EF4-FFF2-40B4-BE49-F238E27FC236}">
                  <a16:creationId xmlns:a16="http://schemas.microsoft.com/office/drawing/2014/main" id="{646FA917-9DD8-4F9A-985C-937BB6A5C7D4}"/>
                </a:ext>
              </a:extLst>
            </p:cNvPr>
            <p:cNvCxnSpPr/>
            <p:nvPr/>
          </p:nvCxnSpPr>
          <p:spPr>
            <a:xfrm flipH="1" flipV="1">
              <a:off x="1753174" y="278018"/>
              <a:ext cx="43888" cy="269956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169A8634-1B78-44A7-9D60-CCB847E550FC}"/>
                </a:ext>
              </a:extLst>
            </p:cNvPr>
            <p:cNvCxnSpPr/>
            <p:nvPr/>
          </p:nvCxnSpPr>
          <p:spPr>
            <a:xfrm>
              <a:off x="349189" y="1101485"/>
              <a:ext cx="140398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F1354718-8661-4412-ABC9-0875E4609663}"/>
                </a:ext>
              </a:extLst>
            </p:cNvPr>
            <p:cNvCxnSpPr/>
            <p:nvPr/>
          </p:nvCxnSpPr>
          <p:spPr>
            <a:xfrm flipV="1">
              <a:off x="257232" y="1148843"/>
              <a:ext cx="0" cy="32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F93F35E8-CBB4-44AE-B16E-796544521935}"/>
                </a:ext>
              </a:extLst>
            </p:cNvPr>
            <p:cNvCxnSpPr/>
            <p:nvPr/>
          </p:nvCxnSpPr>
          <p:spPr>
            <a:xfrm flipH="1">
              <a:off x="1837222" y="2642970"/>
              <a:ext cx="2639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AC36BE7E-677E-5C98-7751-7C33F068F19D}"/>
                  </a:ext>
                </a:extLst>
              </p:cNvPr>
              <p:cNvSpPr>
                <a:spLocks noGrp="1"/>
              </p:cNvSpPr>
              <p:nvPr>
                <p:ph idx="1"/>
              </p:nvPr>
            </p:nvSpPr>
            <p:spPr>
              <a:xfrm>
                <a:off x="4497886" y="1983341"/>
                <a:ext cx="5654776" cy="3925323"/>
              </a:xfrm>
            </p:spPr>
            <p:txBody>
              <a:bodyPr/>
              <a:lstStyle/>
              <a:p>
                <a:pPr>
                  <a:buNone/>
                </a:pPr>
                <a14:m>
                  <m:oMathPara xmlns:m="http://schemas.openxmlformats.org/officeDocument/2006/math">
                    <m:oMathParaPr>
                      <m:jc m:val="centerGroup"/>
                    </m:oMathParaPr>
                    <m:oMath xmlns:m="http://schemas.openxmlformats.org/officeDocument/2006/math">
                      <m:r>
                        <a:rPr lang="en-GB" sz="1800" i="1" smtClean="0">
                          <a:latin typeface="Cambria Math" panose="02040503050406030204" pitchFamily="18" charset="0"/>
                          <a:ea typeface="Calibri" panose="020F0502020204030204" pitchFamily="34" charset="0"/>
                          <a:cs typeface="Arial" panose="020B0604020202020204" pitchFamily="34" charset="0"/>
                        </a:rPr>
                        <m:t>𝑀</m:t>
                      </m:r>
                      <m:r>
                        <a:rPr lang="en-GB" sz="1800" i="1" smtClean="0">
                          <a:latin typeface="Cambria Math" panose="02040503050406030204" pitchFamily="18" charset="0"/>
                          <a:ea typeface="Calibri" panose="020F0502020204030204" pitchFamily="34" charset="0"/>
                          <a:cs typeface="Arial" panose="020B0604020202020204" pitchFamily="34" charset="0"/>
                        </a:rPr>
                        <m:t>∙</m:t>
                      </m:r>
                      <m:r>
                        <a:rPr lang="en-GB" sz="1800" i="1" smtClean="0">
                          <a:latin typeface="Cambria Math" panose="02040503050406030204" pitchFamily="18" charset="0"/>
                          <a:ea typeface="Calibri" panose="020F0502020204030204" pitchFamily="34" charset="0"/>
                          <a:cs typeface="Arial" panose="020B0604020202020204" pitchFamily="34" charset="0"/>
                        </a:rPr>
                        <m:t>𝑉</m:t>
                      </m:r>
                      <m:r>
                        <a:rPr lang="en-GB" sz="1800" i="1" smtClean="0">
                          <a:latin typeface="Cambria Math" panose="02040503050406030204" pitchFamily="18" charset="0"/>
                          <a:ea typeface="Calibri" panose="020F0502020204030204" pitchFamily="34" charset="0"/>
                          <a:cs typeface="Arial" panose="020B0604020202020204" pitchFamily="34" charset="0"/>
                        </a:rPr>
                        <m:t>=</m:t>
                      </m:r>
                      <m:r>
                        <a:rPr lang="en-GB" sz="1800" i="1" smtClean="0">
                          <a:latin typeface="Cambria Math" panose="02040503050406030204" pitchFamily="18" charset="0"/>
                          <a:ea typeface="Calibri" panose="020F0502020204030204" pitchFamily="34" charset="0"/>
                          <a:cs typeface="Arial" panose="020B0604020202020204" pitchFamily="34" charset="0"/>
                        </a:rPr>
                        <m:t>𝑃</m:t>
                      </m:r>
                      <m:r>
                        <a:rPr lang="en-GB" sz="1800" i="1" smtClean="0">
                          <a:latin typeface="Cambria Math" panose="02040503050406030204" pitchFamily="18" charset="0"/>
                          <a:ea typeface="Calibri" panose="020F0502020204030204" pitchFamily="34" charset="0"/>
                          <a:cs typeface="Arial" panose="020B0604020202020204" pitchFamily="34" charset="0"/>
                        </a:rPr>
                        <m:t>∙</m:t>
                      </m:r>
                      <m:r>
                        <a:rPr lang="en-GB" sz="1800" i="1" smtClean="0">
                          <a:latin typeface="Cambria Math" panose="02040503050406030204" pitchFamily="18" charset="0"/>
                          <a:ea typeface="Calibri" panose="020F0502020204030204" pitchFamily="34" charset="0"/>
                          <a:cs typeface="Arial" panose="020B0604020202020204" pitchFamily="34" charset="0"/>
                        </a:rPr>
                        <m:t>𝑌</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1800" dirty="0">
                  <a:latin typeface="Calibri" panose="020F0502020204030204" pitchFamily="34" charset="0"/>
                  <a:ea typeface="Calibri" panose="020F0502020204030204" pitchFamily="34" charset="0"/>
                  <a:cs typeface="Arial" panose="020B0604020202020204" pitchFamily="34" charset="0"/>
                </a:endParaRPr>
              </a:p>
              <a:p>
                <a:pPr algn="ctr">
                  <a:buNone/>
                </a:pPr>
                <a:r>
                  <a:rPr lang="cs-CZ" sz="1800" dirty="0">
                    <a:latin typeface="Calibri" panose="020F0502020204030204" pitchFamily="34" charset="0"/>
                    <a:ea typeface="Calibri" panose="020F0502020204030204" pitchFamily="34" charset="0"/>
                    <a:cs typeface="Arial" panose="020B0604020202020204" pitchFamily="34" charset="0"/>
                  </a:rPr>
                  <a:t>Y=f(M, V, P)</a:t>
                </a:r>
              </a:p>
              <a:p>
                <a:pPr>
                  <a:buNone/>
                </a:pPr>
                <a:endParaRPr lang="cs-CZ" dirty="0"/>
              </a:p>
            </p:txBody>
          </p:sp>
        </mc:Choice>
        <mc:Fallback xmlns="">
          <p:sp>
            <p:nvSpPr>
              <p:cNvPr id="3" name="Zástupný obsah 2">
                <a:extLst>
                  <a:ext uri="{FF2B5EF4-FFF2-40B4-BE49-F238E27FC236}">
                    <a16:creationId xmlns:a16="http://schemas.microsoft.com/office/drawing/2014/main" id="{AC36BE7E-677E-5C98-7751-7C33F068F19D}"/>
                  </a:ext>
                </a:extLst>
              </p:cNvPr>
              <p:cNvSpPr>
                <a:spLocks noGrp="1" noRot="1" noChangeAspect="1" noMove="1" noResize="1" noEditPoints="1" noAdjustHandles="1" noChangeArrowheads="1" noChangeShapeType="1" noTextEdit="1"/>
              </p:cNvSpPr>
              <p:nvPr>
                <p:ph idx="1"/>
              </p:nvPr>
            </p:nvSpPr>
            <p:spPr>
              <a:xfrm>
                <a:off x="4497886" y="1983341"/>
                <a:ext cx="5654776" cy="3925323"/>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3957018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Central</a:t>
            </a:r>
            <a:r>
              <a:rPr lang="cs-CZ" dirty="0"/>
              <a:t> </a:t>
            </a:r>
            <a:r>
              <a:rPr lang="cs-CZ" dirty="0" err="1"/>
              <a:t>banks</a:t>
            </a:r>
            <a:r>
              <a:rPr lang="cs-CZ" dirty="0"/>
              <a:t> </a:t>
            </a:r>
            <a:r>
              <a:rPr lang="cs-CZ" dirty="0" err="1"/>
              <a:t>objectives</a:t>
            </a:r>
            <a:endParaRPr lang="cs-CZ" dirty="0"/>
          </a:p>
        </p:txBody>
      </p:sp>
      <p:sp>
        <p:nvSpPr>
          <p:cNvPr id="3" name="Zástupný symbol pro obsah 2"/>
          <p:cNvSpPr>
            <a:spLocks noGrp="1"/>
          </p:cNvSpPr>
          <p:nvPr>
            <p:ph idx="1"/>
          </p:nvPr>
        </p:nvSpPr>
        <p:spPr/>
        <p:txBody>
          <a:bodyPr>
            <a:normAutofit/>
          </a:bodyPr>
          <a:lstStyle/>
          <a:p>
            <a:pPr>
              <a:buNone/>
            </a:pPr>
            <a:r>
              <a:rPr lang="en-GB" dirty="0"/>
              <a:t>„The Czech National Bank shall be the state central bank. Its primary purpose shall be to maintain price stability.“</a:t>
            </a:r>
            <a:endParaRPr lang="cs-CZ" dirty="0"/>
          </a:p>
          <a:p>
            <a:pPr>
              <a:buNone/>
            </a:pPr>
            <a:r>
              <a:rPr lang="en-GB" dirty="0"/>
              <a:t>Article 98, Constitution of the Czech Republic </a:t>
            </a:r>
            <a:endParaRPr lang="cs-CZ" dirty="0"/>
          </a:p>
          <a:p>
            <a:pPr>
              <a:buNone/>
            </a:pPr>
            <a:endParaRPr lang="cs-CZ" dirty="0"/>
          </a:p>
          <a:p>
            <a:pPr>
              <a:buNone/>
            </a:pPr>
            <a:r>
              <a:rPr lang="en-GB" dirty="0"/>
              <a:t>„The primary objective of the European System of Central Banks (hereinafter referred to as "the ESCB") shall be to maintain price stability.“</a:t>
            </a:r>
            <a:endParaRPr lang="cs-CZ" dirty="0"/>
          </a:p>
          <a:p>
            <a:pPr>
              <a:buNone/>
            </a:pPr>
            <a:r>
              <a:rPr lang="en-GB" dirty="0" err="1"/>
              <a:t>Artile</a:t>
            </a:r>
            <a:r>
              <a:rPr lang="en-GB" dirty="0"/>
              <a:t> 127, Treaty on Functioning of the European Union</a:t>
            </a:r>
            <a:endParaRPr lang="cs-CZ" dirty="0"/>
          </a:p>
          <a:p>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60697238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C039EB-FC69-4BC9-A14A-B6452BAEC1FC}"/>
              </a:ext>
            </a:extLst>
          </p:cNvPr>
          <p:cNvSpPr>
            <a:spLocks noGrp="1"/>
          </p:cNvSpPr>
          <p:nvPr>
            <p:ph type="title"/>
          </p:nvPr>
        </p:nvSpPr>
        <p:spPr/>
        <p:txBody>
          <a:bodyPr/>
          <a:lstStyle/>
          <a:p>
            <a:r>
              <a:rPr lang="cs-CZ" dirty="0"/>
              <a:t>Bank </a:t>
            </a:r>
            <a:r>
              <a:rPr lang="cs-CZ" dirty="0" err="1"/>
              <a:t>of</a:t>
            </a:r>
            <a:r>
              <a:rPr lang="cs-CZ" dirty="0"/>
              <a:t> </a:t>
            </a:r>
            <a:r>
              <a:rPr lang="cs-CZ" dirty="0" err="1"/>
              <a:t>England</a:t>
            </a:r>
            <a:endParaRPr lang="cs-CZ" dirty="0"/>
          </a:p>
        </p:txBody>
      </p:sp>
      <p:sp>
        <p:nvSpPr>
          <p:cNvPr id="3" name="Zástupný obsah 2">
            <a:extLst>
              <a:ext uri="{FF2B5EF4-FFF2-40B4-BE49-F238E27FC236}">
                <a16:creationId xmlns:a16="http://schemas.microsoft.com/office/drawing/2014/main" id="{C5A8E7B6-52C5-4ED4-A466-A4BA9E396076}"/>
              </a:ext>
            </a:extLst>
          </p:cNvPr>
          <p:cNvSpPr>
            <a:spLocks noGrp="1"/>
          </p:cNvSpPr>
          <p:nvPr>
            <p:ph idx="1"/>
          </p:nvPr>
        </p:nvSpPr>
        <p:spPr/>
        <p:txBody>
          <a:bodyPr>
            <a:normAutofit/>
          </a:bodyPr>
          <a:lstStyle/>
          <a:p>
            <a:pPr>
              <a:buNone/>
            </a:pPr>
            <a:r>
              <a:rPr lang="en-US" dirty="0"/>
              <a:t>In relation to monetary policy, the objectives of the Bank of England shall be – </a:t>
            </a:r>
            <a:endParaRPr lang="cs-CZ" dirty="0"/>
          </a:p>
          <a:p>
            <a:pPr marL="514350" indent="-514350">
              <a:buAutoNum type="alphaLcParenBoth"/>
            </a:pPr>
            <a:r>
              <a:rPr lang="en-US" dirty="0"/>
              <a:t>to maintain price stability, and </a:t>
            </a:r>
            <a:endParaRPr lang="cs-CZ" dirty="0"/>
          </a:p>
          <a:p>
            <a:pPr marL="514350" indent="-514350">
              <a:buAutoNum type="alphaLcParenBoth"/>
            </a:pPr>
            <a:r>
              <a:rPr lang="en-US" dirty="0"/>
              <a:t>subject to that, to support the economic policy of Her Majesty’s Government, including its objectives for growth and employment</a:t>
            </a:r>
            <a:endParaRPr lang="cs-CZ" dirty="0"/>
          </a:p>
          <a:p>
            <a:pPr marL="514350" indent="-514350">
              <a:buAutoNum type="alphaLcParenBoth"/>
            </a:pPr>
            <a:endParaRPr lang="cs-CZ" dirty="0"/>
          </a:p>
          <a:p>
            <a:pPr>
              <a:buNone/>
            </a:pPr>
            <a:r>
              <a:rPr lang="cs-CZ" dirty="0"/>
              <a:t>https://www.bankofengland.co.uk/-/media/boe/files/about/legislation/1998-act.pdf</a:t>
            </a:r>
          </a:p>
        </p:txBody>
      </p:sp>
    </p:spTree>
    <p:extLst>
      <p:ext uri="{BB962C8B-B14F-4D97-AF65-F5344CB8AC3E}">
        <p14:creationId xmlns:p14="http://schemas.microsoft.com/office/powerpoint/2010/main" val="20716601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0BC789-2D4E-40AA-947A-382E3D27CA7B}"/>
              </a:ext>
            </a:extLst>
          </p:cNvPr>
          <p:cNvSpPr>
            <a:spLocks noGrp="1"/>
          </p:cNvSpPr>
          <p:nvPr>
            <p:ph type="title"/>
          </p:nvPr>
        </p:nvSpPr>
        <p:spPr/>
        <p:txBody>
          <a:bodyPr/>
          <a:lstStyle/>
          <a:p>
            <a:r>
              <a:rPr lang="cs-CZ" dirty="0" err="1"/>
              <a:t>People‘s</a:t>
            </a:r>
            <a:r>
              <a:rPr lang="cs-CZ" dirty="0"/>
              <a:t> bank </a:t>
            </a:r>
            <a:r>
              <a:rPr lang="cs-CZ" dirty="0" err="1"/>
              <a:t>of</a:t>
            </a:r>
            <a:r>
              <a:rPr lang="cs-CZ" dirty="0"/>
              <a:t> </a:t>
            </a:r>
            <a:r>
              <a:rPr lang="cs-CZ" dirty="0" err="1"/>
              <a:t>China</a:t>
            </a:r>
            <a:endParaRPr lang="cs-CZ" dirty="0"/>
          </a:p>
        </p:txBody>
      </p:sp>
      <p:sp>
        <p:nvSpPr>
          <p:cNvPr id="3" name="Zástupný obsah 2">
            <a:extLst>
              <a:ext uri="{FF2B5EF4-FFF2-40B4-BE49-F238E27FC236}">
                <a16:creationId xmlns:a16="http://schemas.microsoft.com/office/drawing/2014/main" id="{9C67B7CC-D2B2-4301-9D7D-68C89695C905}"/>
              </a:ext>
            </a:extLst>
          </p:cNvPr>
          <p:cNvSpPr>
            <a:spLocks noGrp="1"/>
          </p:cNvSpPr>
          <p:nvPr>
            <p:ph idx="1"/>
          </p:nvPr>
        </p:nvSpPr>
        <p:spPr/>
        <p:txBody>
          <a:bodyPr/>
          <a:lstStyle/>
          <a:p>
            <a:pPr>
              <a:buNone/>
            </a:pPr>
            <a:r>
              <a:rPr lang="en-US" dirty="0"/>
              <a:t>Article 3 The objective of monetary policy is </a:t>
            </a:r>
            <a:r>
              <a:rPr lang="en-US" b="1" dirty="0"/>
              <a:t>to maintain the stability of the value of the currency and thereby promote economic growth.</a:t>
            </a:r>
            <a:endParaRPr lang="cs-CZ" b="1" dirty="0"/>
          </a:p>
          <a:p>
            <a:pPr>
              <a:buNone/>
            </a:pPr>
            <a:endParaRPr lang="cs-CZ" dirty="0"/>
          </a:p>
          <a:p>
            <a:pPr>
              <a:buNone/>
            </a:pPr>
            <a:r>
              <a:rPr lang="cs-CZ" dirty="0"/>
              <a:t>http://www.pbc.gov.cn/english/130733/2941519/2015082610501049304.pdf</a:t>
            </a:r>
          </a:p>
        </p:txBody>
      </p:sp>
    </p:spTree>
    <p:extLst>
      <p:ext uri="{BB962C8B-B14F-4D97-AF65-F5344CB8AC3E}">
        <p14:creationId xmlns:p14="http://schemas.microsoft.com/office/powerpoint/2010/main" val="23732712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E1EC7-BD51-45D3-9184-D7380614329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1B5CC72-A5DD-4C5C-80B1-3C76C279D676}"/>
              </a:ext>
            </a:extLst>
          </p:cNvPr>
          <p:cNvSpPr>
            <a:spLocks noGrp="1"/>
          </p:cNvSpPr>
          <p:nvPr>
            <p:ph idx="1"/>
          </p:nvPr>
        </p:nvSpPr>
        <p:spPr/>
        <p:txBody>
          <a:bodyPr>
            <a:normAutofit/>
          </a:bodyPr>
          <a:lstStyle/>
          <a:p>
            <a:pPr>
              <a:buNone/>
            </a:pPr>
            <a:r>
              <a:rPr lang="en-GB" sz="2600" b="1" dirty="0">
                <a:latin typeface="Calibri" panose="020F0502020204030204" pitchFamily="34" charset="0"/>
                <a:ea typeface="Calibri" panose="020F0502020204030204" pitchFamily="34" charset="0"/>
                <a:cs typeface="Arial" panose="020B0604020202020204" pitchFamily="34" charset="0"/>
              </a:rPr>
              <a:t>The target of monetary policy is the nominal value of the objective of the central bank, for instance, a given rate of inflation.</a:t>
            </a:r>
            <a:endParaRPr lang="cs-CZ" sz="2600" dirty="0"/>
          </a:p>
        </p:txBody>
      </p:sp>
      <p:sp>
        <p:nvSpPr>
          <p:cNvPr id="4" name="Zástupný symbol pro zápatí 3">
            <a:extLst>
              <a:ext uri="{FF2B5EF4-FFF2-40B4-BE49-F238E27FC236}">
                <a16:creationId xmlns:a16="http://schemas.microsoft.com/office/drawing/2014/main" id="{AC8BC682-5A54-4452-A05C-A5B941A65458}"/>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8584560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Objective</a:t>
            </a:r>
            <a:r>
              <a:rPr lang="cs-CZ" dirty="0"/>
              <a:t> x Target</a:t>
            </a:r>
          </a:p>
        </p:txBody>
      </p:sp>
      <p:sp>
        <p:nvSpPr>
          <p:cNvPr id="3" name="Zástupný symbol pro obsah 2"/>
          <p:cNvSpPr>
            <a:spLocks noGrp="1"/>
          </p:cNvSpPr>
          <p:nvPr>
            <p:ph idx="1"/>
          </p:nvPr>
        </p:nvSpPr>
        <p:spPr/>
        <p:txBody>
          <a:bodyPr/>
          <a:lstStyle/>
          <a:p>
            <a:pPr>
              <a:buNone/>
            </a:pPr>
            <a:r>
              <a:rPr lang="cs-CZ" dirty="0" err="1"/>
              <a:t>Objective</a:t>
            </a:r>
            <a:r>
              <a:rPr lang="cs-CZ" dirty="0"/>
              <a:t> </a:t>
            </a:r>
            <a:r>
              <a:rPr lang="cs-CZ" dirty="0" err="1"/>
              <a:t>is</a:t>
            </a:r>
            <a:r>
              <a:rPr lang="cs-CZ" dirty="0"/>
              <a:t> a </a:t>
            </a:r>
            <a:r>
              <a:rPr lang="cs-CZ" dirty="0" err="1"/>
              <a:t>macroeconomic</a:t>
            </a:r>
            <a:r>
              <a:rPr lang="cs-CZ" dirty="0"/>
              <a:t> </a:t>
            </a:r>
            <a:r>
              <a:rPr lang="cs-CZ" dirty="0" err="1"/>
              <a:t>variable</a:t>
            </a:r>
            <a:r>
              <a:rPr lang="cs-CZ" dirty="0"/>
              <a:t> </a:t>
            </a:r>
            <a:r>
              <a:rPr lang="cs-CZ" dirty="0" err="1"/>
              <a:t>the</a:t>
            </a:r>
            <a:r>
              <a:rPr lang="cs-CZ" dirty="0"/>
              <a:t> </a:t>
            </a:r>
            <a:r>
              <a:rPr lang="cs-CZ" dirty="0" err="1"/>
              <a:t>Central</a:t>
            </a:r>
            <a:r>
              <a:rPr lang="cs-CZ" dirty="0"/>
              <a:t> bank </a:t>
            </a:r>
            <a:r>
              <a:rPr lang="cs-CZ" dirty="0" err="1"/>
              <a:t>wants</a:t>
            </a:r>
            <a:r>
              <a:rPr lang="cs-CZ" dirty="0"/>
              <a:t> to </a:t>
            </a:r>
            <a:r>
              <a:rPr lang="cs-CZ" dirty="0" err="1"/>
              <a:t>control</a:t>
            </a:r>
            <a:endParaRPr lang="cs-CZ" dirty="0"/>
          </a:p>
          <a:p>
            <a:pPr>
              <a:buNone/>
            </a:pPr>
            <a:endParaRPr lang="cs-CZ" dirty="0"/>
          </a:p>
          <a:p>
            <a:pPr>
              <a:buNone/>
            </a:pPr>
            <a:r>
              <a:rPr lang="cs-CZ" dirty="0"/>
              <a:t>Target </a:t>
            </a:r>
            <a:r>
              <a:rPr lang="cs-CZ" dirty="0" err="1"/>
              <a:t>is</a:t>
            </a:r>
            <a:r>
              <a:rPr lang="cs-CZ" dirty="0"/>
              <a:t> </a:t>
            </a:r>
            <a:r>
              <a:rPr lang="cs-CZ" dirty="0" err="1"/>
              <a:t>the</a:t>
            </a:r>
            <a:r>
              <a:rPr lang="cs-CZ" dirty="0"/>
              <a:t> </a:t>
            </a:r>
            <a:r>
              <a:rPr lang="cs-CZ" dirty="0" err="1"/>
              <a:t>desired</a:t>
            </a:r>
            <a:r>
              <a:rPr lang="cs-CZ" dirty="0"/>
              <a:t> </a:t>
            </a:r>
            <a:r>
              <a:rPr lang="cs-CZ" dirty="0" err="1"/>
              <a:t>nominal</a:t>
            </a:r>
            <a:r>
              <a:rPr lang="cs-CZ" dirty="0"/>
              <a:t> </a:t>
            </a:r>
            <a:r>
              <a:rPr lang="cs-CZ" dirty="0" err="1"/>
              <a:t>value</a:t>
            </a:r>
            <a:r>
              <a:rPr lang="cs-CZ" dirty="0"/>
              <a:t> </a:t>
            </a:r>
            <a:r>
              <a:rPr lang="cs-CZ" dirty="0" err="1"/>
              <a:t>of</a:t>
            </a:r>
            <a:r>
              <a:rPr lang="cs-CZ" dirty="0"/>
              <a:t> </a:t>
            </a:r>
            <a:r>
              <a:rPr lang="cs-CZ" dirty="0" err="1"/>
              <a:t>the</a:t>
            </a:r>
            <a:r>
              <a:rPr lang="cs-CZ" dirty="0"/>
              <a:t> </a:t>
            </a:r>
            <a:r>
              <a:rPr lang="cs-CZ" dirty="0" err="1"/>
              <a:t>objective</a:t>
            </a:r>
            <a:r>
              <a:rPr lang="cs-CZ" dirty="0"/>
              <a:t> </a:t>
            </a:r>
            <a:r>
              <a:rPr lang="cs-CZ" dirty="0" err="1"/>
              <a:t>the</a:t>
            </a:r>
            <a:r>
              <a:rPr lang="cs-CZ" dirty="0"/>
              <a:t> </a:t>
            </a:r>
            <a:r>
              <a:rPr lang="cs-CZ" dirty="0" err="1"/>
              <a:t>Central</a:t>
            </a:r>
            <a:r>
              <a:rPr lang="cs-CZ" dirty="0"/>
              <a:t> bank </a:t>
            </a:r>
            <a:r>
              <a:rPr lang="cs-CZ" dirty="0" err="1"/>
              <a:t>wants</a:t>
            </a:r>
            <a:r>
              <a:rPr lang="cs-CZ" dirty="0"/>
              <a:t> to </a:t>
            </a:r>
            <a:r>
              <a:rPr lang="cs-CZ" dirty="0" err="1"/>
              <a:t>achieve</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48875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2372C-B395-99F6-BB0C-D74A158EDC98}"/>
              </a:ext>
            </a:extLst>
          </p:cNvPr>
          <p:cNvSpPr>
            <a:spLocks noGrp="1"/>
          </p:cNvSpPr>
          <p:nvPr>
            <p:ph type="title"/>
          </p:nvPr>
        </p:nvSpPr>
        <p:spPr>
          <a:xfrm>
            <a:off x="838200" y="349222"/>
            <a:ext cx="10515600" cy="1325563"/>
          </a:xfrm>
        </p:spPr>
        <p:txBody>
          <a:bodyPr/>
          <a:lstStyle/>
          <a:p>
            <a:r>
              <a:rPr lang="cs-CZ" dirty="0" err="1"/>
              <a:t>The</a:t>
            </a:r>
            <a:r>
              <a:rPr lang="cs-CZ" dirty="0"/>
              <a:t> </a:t>
            </a:r>
            <a:r>
              <a:rPr lang="cs-CZ" dirty="0" err="1"/>
              <a:t>scope</a:t>
            </a:r>
            <a:r>
              <a:rPr lang="cs-CZ" dirty="0"/>
              <a:t> </a:t>
            </a:r>
            <a:r>
              <a:rPr lang="cs-CZ" dirty="0" err="1"/>
              <a:t>of</a:t>
            </a:r>
            <a:r>
              <a:rPr lang="cs-CZ" dirty="0"/>
              <a:t> </a:t>
            </a:r>
            <a:r>
              <a:rPr lang="cs-CZ" dirty="0" err="1"/>
              <a:t>economics</a:t>
            </a:r>
            <a:endParaRPr lang="en-GB" dirty="0"/>
          </a:p>
        </p:txBody>
      </p:sp>
      <p:sp>
        <p:nvSpPr>
          <p:cNvPr id="3" name="Zástupný obsah 2">
            <a:extLst>
              <a:ext uri="{FF2B5EF4-FFF2-40B4-BE49-F238E27FC236}">
                <a16:creationId xmlns:a16="http://schemas.microsoft.com/office/drawing/2014/main" id="{48CDB806-681E-03BA-C3FC-6A2C3A4B3602}"/>
              </a:ext>
            </a:extLst>
          </p:cNvPr>
          <p:cNvSpPr>
            <a:spLocks noGrp="1"/>
          </p:cNvSpPr>
          <p:nvPr>
            <p:ph idx="1"/>
          </p:nvPr>
        </p:nvSpPr>
        <p:spPr/>
        <p:txBody>
          <a:bodyPr/>
          <a:lstStyle/>
          <a:p>
            <a:pPr marL="0" indent="0">
              <a:buNone/>
            </a:pPr>
            <a:r>
              <a:rPr lang="en-GB" dirty="0"/>
              <a:t>Economics </a:t>
            </a:r>
            <a:r>
              <a:rPr lang="cs-CZ" dirty="0"/>
              <a:t>as</a:t>
            </a:r>
            <a:r>
              <a:rPr lang="en-GB" dirty="0"/>
              <a:t> a science</a:t>
            </a:r>
          </a:p>
          <a:p>
            <a:r>
              <a:rPr lang="en-GB" dirty="0"/>
              <a:t>It can describe what people do</a:t>
            </a:r>
          </a:p>
          <a:p>
            <a:r>
              <a:rPr lang="en-GB" dirty="0"/>
              <a:t>It can try to explain why people do what they do</a:t>
            </a:r>
          </a:p>
          <a:p>
            <a:r>
              <a:rPr lang="en-GB" dirty="0"/>
              <a:t>It can estimate what will happen if certain actions are taken</a:t>
            </a:r>
          </a:p>
          <a:p>
            <a:r>
              <a:rPr lang="en-GB" dirty="0"/>
              <a:t>Upon its un</a:t>
            </a:r>
            <a:r>
              <a:rPr lang="cs-CZ" dirty="0"/>
              <a:t>d</a:t>
            </a:r>
            <a:r>
              <a:rPr lang="en-GB" dirty="0" err="1"/>
              <a:t>erstanding</a:t>
            </a:r>
            <a:r>
              <a:rPr lang="en-GB" dirty="0"/>
              <a:t> of the basic patterns of human behaviour and its limited ability to estimate the consequences</a:t>
            </a:r>
            <a:r>
              <a:rPr lang="cs-CZ" dirty="0"/>
              <a:t> </a:t>
            </a:r>
            <a:r>
              <a:rPr lang="cs-CZ" dirty="0" err="1"/>
              <a:t>of</a:t>
            </a:r>
            <a:r>
              <a:rPr lang="cs-CZ" dirty="0"/>
              <a:t> </a:t>
            </a:r>
            <a:r>
              <a:rPr lang="cs-CZ" dirty="0" err="1"/>
              <a:t>various</a:t>
            </a:r>
            <a:r>
              <a:rPr lang="cs-CZ" dirty="0"/>
              <a:t> </a:t>
            </a:r>
            <a:r>
              <a:rPr lang="cs-CZ" dirty="0" err="1"/>
              <a:t>actions</a:t>
            </a:r>
            <a:r>
              <a:rPr lang="cs-CZ" dirty="0"/>
              <a:t>,</a:t>
            </a:r>
            <a:r>
              <a:rPr lang="en-GB" dirty="0"/>
              <a:t> </a:t>
            </a:r>
            <a:r>
              <a:rPr lang="cs-CZ" dirty="0"/>
              <a:t>i</a:t>
            </a:r>
            <a:r>
              <a:rPr lang="en-GB" dirty="0"/>
              <a:t>t can give some </a:t>
            </a:r>
            <a:r>
              <a:rPr lang="en-GB" b="1" dirty="0"/>
              <a:t>advice to policymakers</a:t>
            </a:r>
          </a:p>
        </p:txBody>
      </p:sp>
    </p:spTree>
    <p:extLst>
      <p:ext uri="{BB962C8B-B14F-4D97-AF65-F5344CB8AC3E}">
        <p14:creationId xmlns:p14="http://schemas.microsoft.com/office/powerpoint/2010/main" val="271393727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E94F9F-D9B1-4384-B8D2-61F128A19058}"/>
              </a:ext>
            </a:extLst>
          </p:cNvPr>
          <p:cNvSpPr>
            <a:spLocks noGrp="1"/>
          </p:cNvSpPr>
          <p:nvPr>
            <p:ph type="title"/>
          </p:nvPr>
        </p:nvSpPr>
        <p:spPr>
          <a:xfrm>
            <a:off x="1981200" y="248005"/>
            <a:ext cx="8229600" cy="1143000"/>
          </a:xfrm>
        </p:spPr>
        <p:txBody>
          <a:bodyPr/>
          <a:lstStyle/>
          <a:p>
            <a:r>
              <a:rPr lang="cs-CZ" dirty="0" err="1"/>
              <a:t>Meaning</a:t>
            </a:r>
            <a:r>
              <a:rPr lang="cs-CZ" dirty="0"/>
              <a:t> </a:t>
            </a:r>
            <a:r>
              <a:rPr lang="cs-CZ" dirty="0" err="1"/>
              <a:t>of</a:t>
            </a:r>
            <a:r>
              <a:rPr lang="cs-CZ" dirty="0"/>
              <a:t> </a:t>
            </a:r>
            <a:r>
              <a:rPr lang="cs-CZ" dirty="0" err="1"/>
              <a:t>price</a:t>
            </a:r>
            <a:r>
              <a:rPr lang="cs-CZ" dirty="0"/>
              <a:t> stability?</a:t>
            </a:r>
          </a:p>
        </p:txBody>
      </p:sp>
      <p:pic>
        <p:nvPicPr>
          <p:cNvPr id="8" name="Obrázek 7">
            <a:extLst>
              <a:ext uri="{FF2B5EF4-FFF2-40B4-BE49-F238E27FC236}">
                <a16:creationId xmlns:a16="http://schemas.microsoft.com/office/drawing/2014/main" id="{7DD2A07E-9A90-4B79-9538-D70BD76200BA}"/>
              </a:ext>
            </a:extLst>
          </p:cNvPr>
          <p:cNvPicPr>
            <a:picLocks noChangeAspect="1"/>
          </p:cNvPicPr>
          <p:nvPr/>
        </p:nvPicPr>
        <p:blipFill>
          <a:blip r:embed="rId2"/>
          <a:stretch>
            <a:fillRect/>
          </a:stretch>
        </p:blipFill>
        <p:spPr>
          <a:xfrm>
            <a:off x="1556543" y="1303355"/>
            <a:ext cx="4638675" cy="2752725"/>
          </a:xfrm>
          <a:prstGeom prst="rect">
            <a:avLst/>
          </a:prstGeom>
        </p:spPr>
      </p:pic>
      <p:pic>
        <p:nvPicPr>
          <p:cNvPr id="10" name="Obrázek 9">
            <a:extLst>
              <a:ext uri="{FF2B5EF4-FFF2-40B4-BE49-F238E27FC236}">
                <a16:creationId xmlns:a16="http://schemas.microsoft.com/office/drawing/2014/main" id="{618871F7-A4E1-4436-B1E6-74A9C437B4F2}"/>
              </a:ext>
            </a:extLst>
          </p:cNvPr>
          <p:cNvPicPr>
            <a:picLocks noChangeAspect="1"/>
          </p:cNvPicPr>
          <p:nvPr/>
        </p:nvPicPr>
        <p:blipFill>
          <a:blip r:embed="rId3"/>
          <a:stretch>
            <a:fillRect/>
          </a:stretch>
        </p:blipFill>
        <p:spPr>
          <a:xfrm>
            <a:off x="6240017" y="1303355"/>
            <a:ext cx="4638675" cy="2752725"/>
          </a:xfrm>
          <a:prstGeom prst="rect">
            <a:avLst/>
          </a:prstGeom>
        </p:spPr>
      </p:pic>
      <p:pic>
        <p:nvPicPr>
          <p:cNvPr id="12" name="Obrázek 11">
            <a:extLst>
              <a:ext uri="{FF2B5EF4-FFF2-40B4-BE49-F238E27FC236}">
                <a16:creationId xmlns:a16="http://schemas.microsoft.com/office/drawing/2014/main" id="{189EA8A0-0956-46C2-B2BD-12CEEDB53D22}"/>
              </a:ext>
            </a:extLst>
          </p:cNvPr>
          <p:cNvPicPr>
            <a:picLocks noChangeAspect="1"/>
          </p:cNvPicPr>
          <p:nvPr/>
        </p:nvPicPr>
        <p:blipFill>
          <a:blip r:embed="rId4"/>
          <a:stretch>
            <a:fillRect/>
          </a:stretch>
        </p:blipFill>
        <p:spPr>
          <a:xfrm>
            <a:off x="3841358" y="4127521"/>
            <a:ext cx="4638675" cy="2752725"/>
          </a:xfrm>
          <a:prstGeom prst="rect">
            <a:avLst/>
          </a:prstGeom>
        </p:spPr>
      </p:pic>
    </p:spTree>
    <p:extLst>
      <p:ext uri="{BB962C8B-B14F-4D97-AF65-F5344CB8AC3E}">
        <p14:creationId xmlns:p14="http://schemas.microsoft.com/office/powerpoint/2010/main" val="322018801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834D5-642A-4BC2-A76D-8D0E6BA866DC}"/>
              </a:ext>
            </a:extLst>
          </p:cNvPr>
          <p:cNvSpPr>
            <a:spLocks noGrp="1"/>
          </p:cNvSpPr>
          <p:nvPr>
            <p:ph type="title"/>
          </p:nvPr>
        </p:nvSpPr>
        <p:spPr>
          <a:xfrm>
            <a:off x="1703512" y="332656"/>
            <a:ext cx="8229600" cy="1143000"/>
          </a:xfrm>
        </p:spPr>
        <p:txBody>
          <a:bodyPr>
            <a:normAutofit/>
          </a:bodyPr>
          <a:lstStyle/>
          <a:p>
            <a:r>
              <a:rPr lang="cs-CZ" dirty="0" err="1"/>
              <a:t>Meaning</a:t>
            </a:r>
            <a:r>
              <a:rPr lang="cs-CZ" dirty="0"/>
              <a:t> </a:t>
            </a:r>
            <a:r>
              <a:rPr lang="cs-CZ" dirty="0" err="1"/>
              <a:t>of</a:t>
            </a:r>
            <a:r>
              <a:rPr lang="cs-CZ" dirty="0"/>
              <a:t> </a:t>
            </a:r>
            <a:r>
              <a:rPr lang="cs-CZ" dirty="0" err="1"/>
              <a:t>price</a:t>
            </a:r>
            <a:r>
              <a:rPr lang="cs-CZ" dirty="0"/>
              <a:t> stability</a:t>
            </a:r>
          </a:p>
        </p:txBody>
      </p:sp>
      <p:sp>
        <p:nvSpPr>
          <p:cNvPr id="3" name="Zástupný obsah 2">
            <a:extLst>
              <a:ext uri="{FF2B5EF4-FFF2-40B4-BE49-F238E27FC236}">
                <a16:creationId xmlns:a16="http://schemas.microsoft.com/office/drawing/2014/main" id="{4987AA7A-4279-423F-9835-3C0A232BEC8C}"/>
              </a:ext>
            </a:extLst>
          </p:cNvPr>
          <p:cNvSpPr>
            <a:spLocks noGrp="1"/>
          </p:cNvSpPr>
          <p:nvPr>
            <p:ph idx="1"/>
          </p:nvPr>
        </p:nvSpPr>
        <p:spPr/>
        <p:txBody>
          <a:bodyPr>
            <a:normAutofit fontScale="92500" lnSpcReduction="20000"/>
          </a:bodyPr>
          <a:lstStyle/>
          <a:p>
            <a:pPr>
              <a:buNone/>
            </a:pPr>
            <a:r>
              <a:rPr lang="cs-CZ" dirty="0"/>
              <a:t>ECB, </a:t>
            </a:r>
            <a:r>
              <a:rPr lang="cs-CZ" dirty="0" err="1"/>
              <a:t>October</a:t>
            </a:r>
            <a:r>
              <a:rPr lang="cs-CZ" dirty="0"/>
              <a:t> 1998</a:t>
            </a:r>
          </a:p>
          <a:p>
            <a:pPr>
              <a:buNone/>
            </a:pPr>
            <a:endParaRPr lang="cs-CZ" dirty="0"/>
          </a:p>
          <a:p>
            <a:pPr>
              <a:buNone/>
            </a:pPr>
            <a:r>
              <a:rPr lang="cs-CZ" dirty="0" err="1"/>
              <a:t>Price</a:t>
            </a:r>
            <a:r>
              <a:rPr lang="cs-CZ" dirty="0"/>
              <a:t> stability </a:t>
            </a:r>
            <a:r>
              <a:rPr lang="cs-CZ" dirty="0" err="1"/>
              <a:t>is</a:t>
            </a:r>
            <a:r>
              <a:rPr lang="cs-CZ" dirty="0"/>
              <a:t> „</a:t>
            </a:r>
            <a:r>
              <a:rPr lang="en-US" dirty="0"/>
              <a:t>a year-on-year increase in the </a:t>
            </a:r>
            <a:r>
              <a:rPr lang="en-US" dirty="0" err="1"/>
              <a:t>Harmonised</a:t>
            </a:r>
            <a:r>
              <a:rPr lang="en-US" dirty="0"/>
              <a:t> Index of Consumer Prices (HICP) for the euro area of below 2%”</a:t>
            </a:r>
            <a:endParaRPr lang="cs-CZ" dirty="0"/>
          </a:p>
          <a:p>
            <a:pPr>
              <a:buNone/>
            </a:pPr>
            <a:endParaRPr lang="cs-CZ" dirty="0"/>
          </a:p>
          <a:p>
            <a:pPr>
              <a:buNone/>
            </a:pPr>
            <a:r>
              <a:rPr lang="cs-CZ" dirty="0"/>
              <a:t>ECB May 2005</a:t>
            </a:r>
          </a:p>
          <a:p>
            <a:pPr>
              <a:buNone/>
            </a:pPr>
            <a:endParaRPr lang="cs-CZ" dirty="0"/>
          </a:p>
          <a:p>
            <a:pPr>
              <a:buNone/>
            </a:pPr>
            <a:r>
              <a:rPr lang="cs-CZ" dirty="0"/>
              <a:t>„…</a:t>
            </a:r>
            <a:r>
              <a:rPr lang="en-US" dirty="0"/>
              <a:t>below but close to 2% over the medium term</a:t>
            </a:r>
            <a:r>
              <a:rPr lang="cs-CZ" dirty="0"/>
              <a:t>“</a:t>
            </a:r>
          </a:p>
          <a:p>
            <a:pPr>
              <a:buNone/>
            </a:pPr>
            <a:endParaRPr lang="cs-CZ" dirty="0"/>
          </a:p>
          <a:p>
            <a:pPr>
              <a:buNone/>
            </a:pPr>
            <a:r>
              <a:rPr lang="cs-CZ" dirty="0"/>
              <a:t>https://www.ecb.europa.eu/ecb/educational/shared/img/MP_0806_300dpi-textsheet.en.pdf</a:t>
            </a:r>
          </a:p>
        </p:txBody>
      </p:sp>
    </p:spTree>
    <p:extLst>
      <p:ext uri="{BB962C8B-B14F-4D97-AF65-F5344CB8AC3E}">
        <p14:creationId xmlns:p14="http://schemas.microsoft.com/office/powerpoint/2010/main" val="26188937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B006F3-0C82-424D-A229-EAD7F2FE788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C2ECCDB-388F-4E69-B7D6-C3CAB15151AE}"/>
              </a:ext>
            </a:extLst>
          </p:cNvPr>
          <p:cNvSpPr>
            <a:spLocks noGrp="1"/>
          </p:cNvSpPr>
          <p:nvPr>
            <p:ph idx="1"/>
          </p:nvPr>
        </p:nvSpPr>
        <p:spPr/>
        <p:txBody>
          <a:bodyPr>
            <a:normAutofit fontScale="92500"/>
          </a:bodyPr>
          <a:lstStyle/>
          <a:p>
            <a:pPr>
              <a:buNone/>
            </a:pPr>
            <a:r>
              <a:rPr lang="cs-CZ" dirty="0"/>
              <a:t>„</a:t>
            </a:r>
            <a:r>
              <a:rPr lang="cs-CZ" dirty="0" err="1"/>
              <a:t>Despi</a:t>
            </a:r>
            <a:r>
              <a:rPr lang="en-US" dirty="0" err="1"/>
              <a:t>te</a:t>
            </a:r>
            <a:r>
              <a:rPr lang="en-US" dirty="0"/>
              <a:t> the valiant attempts of our statisticians to correct observed prices for changes in the quality and availability of goods and services, there is no doubt that some aspects of both are ignored by these calculations. Estimates for the United States suggest that the inability to adjust fully for quality changes may have added around </a:t>
            </a:r>
            <a:r>
              <a:rPr lang="cs-CZ" dirty="0"/>
              <a:t>1.5 % </a:t>
            </a:r>
            <a:r>
              <a:rPr lang="en-US" dirty="0"/>
              <a:t>a year to the growth of consumer durables prices between 1947 and 1983.</a:t>
            </a:r>
            <a:r>
              <a:rPr lang="cs-CZ" dirty="0"/>
              <a:t>“</a:t>
            </a:r>
          </a:p>
          <a:p>
            <a:pPr>
              <a:buNone/>
            </a:pPr>
            <a:endParaRPr lang="cs-CZ" dirty="0"/>
          </a:p>
          <a:p>
            <a:pPr>
              <a:buNone/>
            </a:pPr>
            <a:r>
              <a:rPr lang="cs-CZ" dirty="0"/>
              <a:t>https://www.bankofengland.co.uk/-/media/boe/files/quarterly-bulletin/1992/the-case-for-price-stability.pdf?la=en&amp;hash=D4AAD904AF413E48ECD112F4C7FE7323D6D1C90E</a:t>
            </a:r>
          </a:p>
        </p:txBody>
      </p:sp>
    </p:spTree>
    <p:extLst>
      <p:ext uri="{BB962C8B-B14F-4D97-AF65-F5344CB8AC3E}">
        <p14:creationId xmlns:p14="http://schemas.microsoft.com/office/powerpoint/2010/main" val="193914943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1FC4D3-8A4A-7B78-1CBF-43F07CB127AA}"/>
              </a:ext>
            </a:extLst>
          </p:cNvPr>
          <p:cNvSpPr>
            <a:spLocks noGrp="1"/>
          </p:cNvSpPr>
          <p:nvPr>
            <p:ph type="title"/>
          </p:nvPr>
        </p:nvSpPr>
        <p:spPr/>
        <p:txBody>
          <a:bodyPr/>
          <a:lstStyle/>
          <a:p>
            <a:r>
              <a:rPr lang="cs-CZ" dirty="0" err="1"/>
              <a:t>Possible</a:t>
            </a:r>
            <a:r>
              <a:rPr lang="cs-CZ" dirty="0"/>
              <a:t> </a:t>
            </a:r>
            <a:r>
              <a:rPr lang="cs-CZ" dirty="0" err="1"/>
              <a:t>objectives</a:t>
            </a:r>
            <a:r>
              <a:rPr lang="cs-CZ" dirty="0"/>
              <a:t>:</a:t>
            </a:r>
            <a:endParaRPr lang="en-GB" dirty="0"/>
          </a:p>
        </p:txBody>
      </p:sp>
      <p:sp>
        <p:nvSpPr>
          <p:cNvPr id="3" name="Zástupný obsah 2">
            <a:extLst>
              <a:ext uri="{FF2B5EF4-FFF2-40B4-BE49-F238E27FC236}">
                <a16:creationId xmlns:a16="http://schemas.microsoft.com/office/drawing/2014/main" id="{C030208D-6934-C279-0F52-A1C97D9AE813}"/>
              </a:ext>
            </a:extLst>
          </p:cNvPr>
          <p:cNvSpPr>
            <a:spLocks noGrp="1"/>
          </p:cNvSpPr>
          <p:nvPr>
            <p:ph idx="1"/>
          </p:nvPr>
        </p:nvSpPr>
        <p:spPr/>
        <p:txBody>
          <a:bodyPr/>
          <a:lstStyle/>
          <a:p>
            <a:r>
              <a:rPr lang="cs-CZ" dirty="0"/>
              <a:t>Exchange </a:t>
            </a:r>
            <a:r>
              <a:rPr lang="cs-CZ" dirty="0" err="1"/>
              <a:t>rate</a:t>
            </a:r>
            <a:endParaRPr lang="cs-CZ" dirty="0"/>
          </a:p>
          <a:p>
            <a:r>
              <a:rPr lang="cs-CZ" dirty="0" err="1"/>
              <a:t>Price</a:t>
            </a:r>
            <a:r>
              <a:rPr lang="cs-CZ" dirty="0"/>
              <a:t> level</a:t>
            </a:r>
          </a:p>
          <a:p>
            <a:r>
              <a:rPr lang="cs-CZ" dirty="0" err="1"/>
              <a:t>Monetary</a:t>
            </a:r>
            <a:r>
              <a:rPr lang="cs-CZ" dirty="0"/>
              <a:t> </a:t>
            </a:r>
            <a:r>
              <a:rPr lang="cs-CZ" dirty="0" err="1"/>
              <a:t>aggregates</a:t>
            </a:r>
            <a:endParaRPr lang="cs-CZ" dirty="0"/>
          </a:p>
          <a:p>
            <a:r>
              <a:rPr lang="cs-CZ" dirty="0"/>
              <a:t>GDP</a:t>
            </a:r>
            <a:endParaRPr lang="en-GB" dirty="0"/>
          </a:p>
        </p:txBody>
      </p:sp>
    </p:spTree>
    <p:extLst>
      <p:ext uri="{BB962C8B-B14F-4D97-AF65-F5344CB8AC3E}">
        <p14:creationId xmlns:p14="http://schemas.microsoft.com/office/powerpoint/2010/main" val="261003367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FBF64D-B340-4661-BFB9-2034C059763D}"/>
              </a:ext>
            </a:extLst>
          </p:cNvPr>
          <p:cNvSpPr>
            <a:spLocks noGrp="1"/>
          </p:cNvSpPr>
          <p:nvPr>
            <p:ph type="title"/>
          </p:nvPr>
        </p:nvSpPr>
        <p:spPr/>
        <p:txBody>
          <a:bodyPr/>
          <a:lstStyle/>
          <a:p>
            <a:r>
              <a:rPr lang="cs-CZ" dirty="0" err="1"/>
              <a:t>Trade-off</a:t>
            </a:r>
            <a:r>
              <a:rPr lang="cs-CZ" dirty="0"/>
              <a:t> in </a:t>
            </a:r>
            <a:r>
              <a:rPr lang="cs-CZ" dirty="0" err="1"/>
              <a:t>moentary</a:t>
            </a:r>
            <a:r>
              <a:rPr lang="cs-CZ" dirty="0"/>
              <a:t> </a:t>
            </a:r>
            <a:r>
              <a:rPr lang="cs-CZ" dirty="0" err="1"/>
              <a:t>policy</a:t>
            </a:r>
            <a:endParaRPr lang="cs-CZ" dirty="0"/>
          </a:p>
        </p:txBody>
      </p:sp>
      <p:sp>
        <p:nvSpPr>
          <p:cNvPr id="3" name="Zástupný obsah 2">
            <a:extLst>
              <a:ext uri="{FF2B5EF4-FFF2-40B4-BE49-F238E27FC236}">
                <a16:creationId xmlns:a16="http://schemas.microsoft.com/office/drawing/2014/main" id="{6C96E5AC-A2FD-4826-B958-7D3659A41EB6}"/>
              </a:ext>
            </a:extLst>
          </p:cNvPr>
          <p:cNvSpPr>
            <a:spLocks noGrp="1"/>
          </p:cNvSpPr>
          <p:nvPr>
            <p:ph idx="1"/>
          </p:nvPr>
        </p:nvSpPr>
        <p:spPr>
          <a:xfrm>
            <a:off x="1981200" y="2060849"/>
            <a:ext cx="8229600" cy="4093915"/>
          </a:xfrm>
        </p:spPr>
        <p:txBody>
          <a:bodyPr/>
          <a:lstStyle/>
          <a:p>
            <a:pPr>
              <a:buNone/>
            </a:pPr>
            <a:r>
              <a:rPr lang="cs-CZ" i="1" dirty="0"/>
              <a:t>„</a:t>
            </a:r>
            <a:r>
              <a:rPr lang="cs-CZ" i="1" dirty="0" err="1"/>
              <a:t>you</a:t>
            </a:r>
            <a:r>
              <a:rPr lang="cs-CZ" i="1" dirty="0"/>
              <a:t> </a:t>
            </a:r>
            <a:r>
              <a:rPr lang="cs-CZ" i="1" dirty="0" err="1"/>
              <a:t>cannot</a:t>
            </a:r>
            <a:r>
              <a:rPr lang="cs-CZ" i="1" dirty="0"/>
              <a:t> </a:t>
            </a:r>
            <a:r>
              <a:rPr lang="cs-CZ" i="1" dirty="0" err="1"/>
              <a:t>catch</a:t>
            </a:r>
            <a:r>
              <a:rPr lang="cs-CZ" i="1" dirty="0"/>
              <a:t> </a:t>
            </a:r>
            <a:r>
              <a:rPr lang="cs-CZ" i="1" dirty="0" err="1"/>
              <a:t>two</a:t>
            </a:r>
            <a:r>
              <a:rPr lang="cs-CZ" i="1" dirty="0"/>
              <a:t> </a:t>
            </a:r>
            <a:r>
              <a:rPr lang="cs-CZ" i="1" dirty="0" err="1"/>
              <a:t>rabbits</a:t>
            </a:r>
            <a:r>
              <a:rPr lang="cs-CZ" i="1" dirty="0"/>
              <a:t>“</a:t>
            </a:r>
            <a:endParaRPr lang="cs-CZ" dirty="0"/>
          </a:p>
        </p:txBody>
      </p:sp>
      <p:pic>
        <p:nvPicPr>
          <p:cNvPr id="1026" name="Picture 2" descr="Proverb-Those that chase the two rabbits can't get anything - 79448632">
            <a:extLst>
              <a:ext uri="{FF2B5EF4-FFF2-40B4-BE49-F238E27FC236}">
                <a16:creationId xmlns:a16="http://schemas.microsoft.com/office/drawing/2014/main" id="{CB2B3A22-6261-4B2C-91ED-97598AF2A0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678544"/>
            <a:ext cx="4854006" cy="29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132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86532-8DF5-4A6A-9D66-CED918508223}"/>
              </a:ext>
            </a:extLst>
          </p:cNvPr>
          <p:cNvSpPr>
            <a:spLocks noGrp="1"/>
          </p:cNvSpPr>
          <p:nvPr>
            <p:ph type="title"/>
          </p:nvPr>
        </p:nvSpPr>
        <p:spPr/>
        <p:txBody>
          <a:bodyPr/>
          <a:lstStyle/>
          <a:p>
            <a:r>
              <a:rPr lang="cs-CZ" dirty="0" err="1"/>
              <a:t>Methods</a:t>
            </a:r>
            <a:endParaRPr lang="cs-CZ" dirty="0"/>
          </a:p>
        </p:txBody>
      </p:sp>
      <p:sp>
        <p:nvSpPr>
          <p:cNvPr id="3" name="Zástupný obsah 2">
            <a:extLst>
              <a:ext uri="{FF2B5EF4-FFF2-40B4-BE49-F238E27FC236}">
                <a16:creationId xmlns:a16="http://schemas.microsoft.com/office/drawing/2014/main" id="{C3EC1558-133F-41C7-B376-DFD91B37416A}"/>
              </a:ext>
            </a:extLst>
          </p:cNvPr>
          <p:cNvSpPr>
            <a:spLocks noGrp="1"/>
          </p:cNvSpPr>
          <p:nvPr>
            <p:ph idx="1"/>
          </p:nvPr>
        </p:nvSpPr>
        <p:spPr/>
        <p:txBody>
          <a:bodyPr>
            <a:normAutofit fontScale="92500" lnSpcReduction="10000"/>
          </a:bodyPr>
          <a:lstStyle/>
          <a:p>
            <a:r>
              <a:rPr lang="cs-CZ" dirty="0" err="1"/>
              <a:t>Moentary</a:t>
            </a:r>
            <a:r>
              <a:rPr lang="cs-CZ" dirty="0"/>
              <a:t> </a:t>
            </a:r>
            <a:r>
              <a:rPr lang="cs-CZ" dirty="0" err="1"/>
              <a:t>expansion</a:t>
            </a:r>
            <a:endParaRPr lang="cs-CZ" dirty="0"/>
          </a:p>
          <a:p>
            <a:pPr>
              <a:buNone/>
            </a:pPr>
            <a:r>
              <a:rPr lang="cs-CZ" dirty="0"/>
              <a:t>=</a:t>
            </a:r>
            <a:r>
              <a:rPr lang="cs-CZ" dirty="0" err="1"/>
              <a:t>acceleration</a:t>
            </a:r>
            <a:endParaRPr lang="cs-CZ" dirty="0"/>
          </a:p>
          <a:p>
            <a:endParaRPr lang="cs-CZ" dirty="0"/>
          </a:p>
          <a:p>
            <a:r>
              <a:rPr lang="cs-CZ" dirty="0" err="1"/>
              <a:t>Monetary</a:t>
            </a:r>
            <a:r>
              <a:rPr lang="cs-CZ" dirty="0"/>
              <a:t> </a:t>
            </a:r>
            <a:r>
              <a:rPr lang="cs-CZ" dirty="0" err="1"/>
              <a:t>restriction</a:t>
            </a:r>
            <a:endParaRPr lang="cs-CZ" dirty="0"/>
          </a:p>
          <a:p>
            <a:pPr>
              <a:buNone/>
            </a:pPr>
            <a:r>
              <a:rPr lang="cs-CZ" dirty="0"/>
              <a:t>=</a:t>
            </a:r>
            <a:r>
              <a:rPr lang="cs-CZ" dirty="0" err="1"/>
              <a:t>stepping</a:t>
            </a:r>
            <a:r>
              <a:rPr lang="cs-CZ" dirty="0"/>
              <a:t> on </a:t>
            </a:r>
            <a:r>
              <a:rPr lang="cs-CZ" dirty="0" err="1"/>
              <a:t>the</a:t>
            </a:r>
            <a:r>
              <a:rPr lang="cs-CZ" dirty="0"/>
              <a:t> </a:t>
            </a:r>
            <a:r>
              <a:rPr lang="cs-CZ" dirty="0" err="1"/>
              <a:t>brake</a:t>
            </a:r>
            <a:endParaRPr lang="cs-CZ" dirty="0"/>
          </a:p>
          <a:p>
            <a:pPr>
              <a:buNone/>
            </a:pPr>
            <a:endParaRPr lang="cs-CZ" dirty="0"/>
          </a:p>
          <a:p>
            <a:pPr>
              <a:buNone/>
            </a:pPr>
            <a:r>
              <a:rPr lang="cs-CZ" dirty="0"/>
              <a:t>As  </a:t>
            </a:r>
            <a:r>
              <a:rPr lang="cs-CZ" dirty="0" err="1"/>
              <a:t>you</a:t>
            </a:r>
            <a:r>
              <a:rPr lang="cs-CZ" dirty="0"/>
              <a:t> </a:t>
            </a:r>
            <a:r>
              <a:rPr lang="cs-CZ" dirty="0" err="1"/>
              <a:t>accelerate</a:t>
            </a:r>
            <a:r>
              <a:rPr lang="cs-CZ" dirty="0"/>
              <a:t> </a:t>
            </a:r>
            <a:r>
              <a:rPr lang="cs-CZ" dirty="0" err="1"/>
              <a:t>or</a:t>
            </a:r>
            <a:r>
              <a:rPr lang="cs-CZ" dirty="0"/>
              <a:t> </a:t>
            </a:r>
            <a:r>
              <a:rPr lang="cs-CZ" dirty="0" err="1"/>
              <a:t>slow</a:t>
            </a:r>
            <a:r>
              <a:rPr lang="cs-CZ" dirty="0"/>
              <a:t> </a:t>
            </a:r>
            <a:r>
              <a:rPr lang="cs-CZ" dirty="0" err="1"/>
              <a:t>down</a:t>
            </a:r>
            <a:r>
              <a:rPr lang="cs-CZ" dirty="0"/>
              <a:t> a car, </a:t>
            </a:r>
            <a:r>
              <a:rPr lang="cs-CZ" dirty="0" err="1"/>
              <a:t>monetary</a:t>
            </a:r>
            <a:r>
              <a:rPr lang="cs-CZ" dirty="0"/>
              <a:t> </a:t>
            </a:r>
            <a:r>
              <a:rPr lang="cs-CZ" dirty="0" err="1"/>
              <a:t>expansion</a:t>
            </a:r>
            <a:r>
              <a:rPr lang="cs-CZ" dirty="0"/>
              <a:t> and </a:t>
            </a:r>
            <a:r>
              <a:rPr lang="cs-CZ" dirty="0" err="1"/>
              <a:t>restriction</a:t>
            </a:r>
            <a:r>
              <a:rPr lang="cs-CZ" dirty="0"/>
              <a:t> </a:t>
            </a:r>
            <a:r>
              <a:rPr lang="cs-CZ" dirty="0" err="1"/>
              <a:t>accelerates</a:t>
            </a:r>
            <a:r>
              <a:rPr lang="cs-CZ" dirty="0"/>
              <a:t> </a:t>
            </a:r>
            <a:r>
              <a:rPr lang="cs-CZ" dirty="0" err="1"/>
              <a:t>or</a:t>
            </a:r>
            <a:r>
              <a:rPr lang="cs-CZ" dirty="0"/>
              <a:t> </a:t>
            </a:r>
            <a:r>
              <a:rPr lang="cs-CZ" dirty="0" err="1"/>
              <a:t>slows</a:t>
            </a:r>
            <a:r>
              <a:rPr lang="cs-CZ" dirty="0"/>
              <a:t> </a:t>
            </a:r>
            <a:r>
              <a:rPr lang="cs-CZ" dirty="0" err="1"/>
              <a:t>down</a:t>
            </a:r>
            <a:r>
              <a:rPr lang="cs-CZ" dirty="0"/>
              <a:t> </a:t>
            </a:r>
            <a:r>
              <a:rPr lang="cs-CZ" dirty="0" err="1"/>
              <a:t>monetary</a:t>
            </a:r>
            <a:r>
              <a:rPr lang="cs-CZ" dirty="0"/>
              <a:t> </a:t>
            </a:r>
            <a:r>
              <a:rPr lang="cs-CZ" dirty="0" err="1"/>
              <a:t>aggregates</a:t>
            </a:r>
            <a:r>
              <a:rPr lang="cs-CZ" dirty="0"/>
              <a:t> , </a:t>
            </a:r>
            <a:r>
              <a:rPr lang="cs-CZ" dirty="0" err="1"/>
              <a:t>inflation</a:t>
            </a:r>
            <a:r>
              <a:rPr lang="cs-CZ" dirty="0"/>
              <a:t> (</a:t>
            </a:r>
            <a:r>
              <a:rPr lang="cs-CZ" dirty="0" err="1"/>
              <a:t>or</a:t>
            </a:r>
            <a:r>
              <a:rPr lang="cs-CZ" dirty="0"/>
              <a:t> GDP)</a:t>
            </a:r>
          </a:p>
          <a:p>
            <a:r>
              <a:rPr lang="cs-CZ" dirty="0" err="1"/>
              <a:t>Neutral</a:t>
            </a:r>
            <a:r>
              <a:rPr lang="cs-CZ" dirty="0"/>
              <a:t> MP</a:t>
            </a:r>
          </a:p>
          <a:p>
            <a:pPr>
              <a:buNone/>
            </a:pPr>
            <a:r>
              <a:rPr lang="cs-CZ" dirty="0"/>
              <a:t>=no </a:t>
            </a:r>
            <a:r>
              <a:rPr lang="cs-CZ" dirty="0" err="1"/>
              <a:t>changes</a:t>
            </a:r>
            <a:r>
              <a:rPr lang="cs-CZ" dirty="0"/>
              <a:t> in M, M%, P, P%</a:t>
            </a:r>
          </a:p>
          <a:p>
            <a:pPr>
              <a:buNone/>
            </a:pPr>
            <a:endParaRPr lang="cs-CZ" dirty="0"/>
          </a:p>
          <a:p>
            <a:pPr>
              <a:buNone/>
            </a:pPr>
            <a:endParaRPr lang="cs-CZ" dirty="0"/>
          </a:p>
        </p:txBody>
      </p:sp>
      <p:pic>
        <p:nvPicPr>
          <p:cNvPr id="1028" name="Picture 4" descr="Tachometr MMB 80 mm | Motohanz Harley-Davidson a choppery">
            <a:extLst>
              <a:ext uri="{FF2B5EF4-FFF2-40B4-BE49-F238E27FC236}">
                <a16:creationId xmlns:a16="http://schemas.microsoft.com/office/drawing/2014/main" id="{463FBB21-FD2E-468E-8E16-2F5631B39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9" y="404664"/>
            <a:ext cx="2583837" cy="255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928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51AEA7-45B2-4679-9117-0764EAF42681}"/>
              </a:ext>
            </a:extLst>
          </p:cNvPr>
          <p:cNvSpPr>
            <a:spLocks noGrp="1"/>
          </p:cNvSpPr>
          <p:nvPr>
            <p:ph type="title"/>
          </p:nvPr>
        </p:nvSpPr>
        <p:spPr>
          <a:xfrm>
            <a:off x="1631504" y="342107"/>
            <a:ext cx="8229600" cy="1143000"/>
          </a:xfrm>
        </p:spPr>
        <p:txBody>
          <a:bodyPr/>
          <a:lstStyle/>
          <a:p>
            <a:r>
              <a:rPr lang="cs-CZ" dirty="0" err="1"/>
              <a:t>Recall</a:t>
            </a:r>
            <a:r>
              <a:rPr lang="cs-CZ" dirty="0"/>
              <a:t> </a:t>
            </a:r>
            <a:r>
              <a:rPr lang="cs-CZ" dirty="0" err="1"/>
              <a:t>the</a:t>
            </a:r>
            <a:r>
              <a:rPr lang="cs-CZ" dirty="0"/>
              <a:t> </a:t>
            </a:r>
            <a:r>
              <a:rPr lang="cs-CZ" dirty="0" err="1"/>
              <a:t>equation</a:t>
            </a:r>
            <a:r>
              <a:rPr lang="cs-CZ" dirty="0"/>
              <a:t> </a:t>
            </a:r>
            <a:r>
              <a:rPr lang="cs-CZ" dirty="0" err="1"/>
              <a:t>of</a:t>
            </a:r>
            <a:r>
              <a:rPr lang="cs-CZ" dirty="0"/>
              <a:t> Exchange:</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1CFDD162-E613-4F1D-A3AD-9F28EC3D2993}"/>
                  </a:ext>
                </a:extLst>
              </p:cNvPr>
              <p:cNvSpPr>
                <a:spLocks noGrp="1"/>
              </p:cNvSpPr>
              <p:nvPr>
                <p:ph idx="1"/>
              </p:nvPr>
            </p:nvSpPr>
            <p:spPr/>
            <p:txBody>
              <a:bodyPr>
                <a:normAutofit/>
              </a:bodyPr>
              <a:lstStyle/>
              <a:p>
                <a:pPr>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𝑃</m:t>
                      </m:r>
                      <m:r>
                        <a:rPr lang="en-GB" i="1">
                          <a:latin typeface="Cambria Math" panose="02040503050406030204" pitchFamily="18" charset="0"/>
                        </a:rPr>
                        <m:t>∙</m:t>
                      </m:r>
                      <m:r>
                        <a:rPr lang="cs-CZ" b="0" i="1" smtClean="0">
                          <a:latin typeface="Cambria Math" panose="02040503050406030204" pitchFamily="18" charset="0"/>
                        </a:rPr>
                        <m:t>𝑌</m:t>
                      </m:r>
                      <m:r>
                        <a:rPr lang="cs-CZ" b="0" i="1" smtClean="0">
                          <a:latin typeface="Cambria Math" panose="02040503050406030204" pitchFamily="18" charset="0"/>
                        </a:rPr>
                        <m:t>=</m:t>
                      </m:r>
                      <m:r>
                        <a:rPr lang="en-GB" i="1" smtClean="0">
                          <a:latin typeface="Cambria Math" panose="02040503050406030204" pitchFamily="18" charset="0"/>
                        </a:rPr>
                        <m:t>𝑀</m:t>
                      </m:r>
                      <m:r>
                        <a:rPr lang="en-GB" i="1" smtClean="0">
                          <a:latin typeface="Cambria Math" panose="02040503050406030204" pitchFamily="18" charset="0"/>
                        </a:rPr>
                        <m:t>∙</m:t>
                      </m:r>
                      <m:r>
                        <a:rPr lang="en-GB" i="1" smtClean="0">
                          <a:latin typeface="Cambria Math" panose="02040503050406030204" pitchFamily="18" charset="0"/>
                        </a:rPr>
                        <m:t>𝑉</m:t>
                      </m:r>
                    </m:oMath>
                  </m:oMathPara>
                </a14:m>
                <a:endParaRPr lang="cs-CZ" i="1" dirty="0">
                  <a:latin typeface="Cambria Math" panose="02040503050406030204" pitchFamily="18" charset="0"/>
                </a:endParaRPr>
              </a:p>
              <a:p>
                <a:pPr algn="ctr">
                  <a:buNone/>
                </a:pPr>
                <a:endParaRPr lang="cs-CZ" b="1" i="1" dirty="0">
                  <a:latin typeface="Cambria Math" panose="02040503050406030204" pitchFamily="18" charset="0"/>
                </a:endParaRPr>
              </a:p>
              <a:p>
                <a:pPr algn="ctr">
                  <a:buNone/>
                </a:pPr>
                <a14:m>
                  <m:oMath xmlns:m="http://schemas.openxmlformats.org/officeDocument/2006/math">
                    <m:r>
                      <a:rPr lang="en-GB" b="1" i="1" smtClean="0">
                        <a:latin typeface="Cambria Math" panose="02040503050406030204" pitchFamily="18" charset="0"/>
                      </a:rPr>
                      <m:t>𝑷</m:t>
                    </m:r>
                  </m:oMath>
                </a14:m>
                <a:r>
                  <a:rPr lang="cs-CZ" b="1" i="1" dirty="0">
                    <a:latin typeface="Cambria Math" panose="02040503050406030204" pitchFamily="18" charset="0"/>
                  </a:rPr>
                  <a:t>=f(Y)</a:t>
                </a:r>
              </a:p>
              <a:p>
                <a:pPr>
                  <a:buNone/>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rPr>
                        <m:t>𝑷</m:t>
                      </m:r>
                      <m:r>
                        <a:rPr lang="en-GB" i="1">
                          <a:latin typeface="Cambria Math" panose="02040503050406030204" pitchFamily="18" charset="0"/>
                        </a:rPr>
                        <m:t>=(</m:t>
                      </m:r>
                      <m:r>
                        <a:rPr lang="en-GB" i="1">
                          <a:latin typeface="Cambria Math" panose="02040503050406030204" pitchFamily="18" charset="0"/>
                        </a:rPr>
                        <m:t>𝑀</m:t>
                      </m:r>
                      <m:r>
                        <a:rPr lang="en-GB" i="1">
                          <a:latin typeface="Cambria Math" panose="02040503050406030204" pitchFamily="18" charset="0"/>
                        </a:rPr>
                        <m:t>∙</m:t>
                      </m:r>
                      <m:r>
                        <a:rPr lang="en-GB" i="1">
                          <a:latin typeface="Cambria Math" panose="02040503050406030204" pitchFamily="18" charset="0"/>
                        </a:rPr>
                        <m:t>𝑉</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1</m:t>
                          </m:r>
                        </m:num>
                        <m:den>
                          <m:r>
                            <a:rPr lang="en-GB" b="1" i="1">
                              <a:latin typeface="Cambria Math" panose="02040503050406030204" pitchFamily="18" charset="0"/>
                            </a:rPr>
                            <m:t>𝒀</m:t>
                          </m:r>
                        </m:den>
                      </m:f>
                    </m:oMath>
                  </m:oMathPara>
                </a14:m>
                <a:endParaRPr lang="cs-CZ" dirty="0"/>
              </a:p>
              <a:p>
                <a:pPr>
                  <a:buNone/>
                </a:pPr>
                <a:endParaRPr lang="cs-CZ" dirty="0"/>
              </a:p>
              <a:p>
                <a:pPr>
                  <a:buNone/>
                </a:pPr>
                <a:r>
                  <a:rPr lang="cs-CZ" dirty="0" err="1"/>
                  <a:t>Because</a:t>
                </a:r>
                <a:endParaRPr lang="cs-CZ" dirty="0"/>
              </a:p>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𝑀</m:t>
                      </m:r>
                      <m:r>
                        <a:rPr lang="cs-CZ" b="0" i="1" smtClean="0">
                          <a:latin typeface="Cambria Math" panose="02040503050406030204" pitchFamily="18" charset="0"/>
                        </a:rPr>
                        <m:t>=</m:t>
                      </m:r>
                      <m:r>
                        <a:rPr lang="cs-CZ" b="0" i="1" smtClean="0">
                          <a:latin typeface="Cambria Math" panose="02040503050406030204" pitchFamily="18" charset="0"/>
                        </a:rPr>
                        <m:t>𝑀𝐵</m:t>
                      </m:r>
                      <m:r>
                        <a:rPr lang="en-GB" i="1" smtClean="0">
                          <a:latin typeface="Cambria Math" panose="02040503050406030204" pitchFamily="18" charset="0"/>
                        </a:rPr>
                        <m:t>∙</m:t>
                      </m:r>
                      <m:r>
                        <a:rPr lang="cs-CZ" b="0" i="1" smtClean="0">
                          <a:latin typeface="Cambria Math" panose="02040503050406030204" pitchFamily="18" charset="0"/>
                        </a:rPr>
                        <m:t>𝑚</m:t>
                      </m:r>
                    </m:oMath>
                  </m:oMathPara>
                </a14:m>
                <a:endParaRPr lang="cs-CZ" dirty="0"/>
              </a:p>
              <a:p>
                <a:pPr>
                  <a:buNone/>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i="1">
                          <a:latin typeface="Cambria Math" panose="02040503050406030204" pitchFamily="18" charset="0"/>
                        </a:rPr>
                        <m:t>=(</m:t>
                      </m:r>
                      <m:r>
                        <a:rPr lang="cs-CZ" i="1">
                          <a:latin typeface="Cambria Math" panose="02040503050406030204" pitchFamily="18" charset="0"/>
                        </a:rPr>
                        <m:t>𝑀𝐵</m:t>
                      </m:r>
                      <m:r>
                        <a:rPr lang="en-GB" i="1">
                          <a:latin typeface="Cambria Math" panose="02040503050406030204" pitchFamily="18" charset="0"/>
                        </a:rPr>
                        <m:t>∙</m:t>
                      </m:r>
                      <m:r>
                        <a:rPr lang="cs-CZ" i="1">
                          <a:latin typeface="Cambria Math" panose="02040503050406030204" pitchFamily="18" charset="0"/>
                        </a:rPr>
                        <m:t>𝑚</m:t>
                      </m:r>
                      <m:r>
                        <a:rPr lang="en-GB" i="1">
                          <a:latin typeface="Cambria Math" panose="02040503050406030204" pitchFamily="18" charset="0"/>
                        </a:rPr>
                        <m:t>∙</m:t>
                      </m:r>
                      <m:r>
                        <a:rPr lang="en-GB" i="1">
                          <a:latin typeface="Cambria Math" panose="02040503050406030204" pitchFamily="18" charset="0"/>
                        </a:rPr>
                        <m:t>𝑉</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1</m:t>
                          </m:r>
                        </m:num>
                        <m:den>
                          <m:r>
                            <a:rPr lang="en-GB" b="1" i="1">
                              <a:latin typeface="Cambria Math" panose="02040503050406030204" pitchFamily="18" charset="0"/>
                            </a:rPr>
                            <m:t>𝒀</m:t>
                          </m:r>
                        </m:den>
                      </m:f>
                    </m:oMath>
                  </m:oMathPara>
                </a14:m>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1CFDD162-E613-4F1D-A3AD-9F28EC3D2993}"/>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27609118-D56D-4DFD-B4D6-9DB35A003C4F}"/>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59271376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6FC359-C266-B623-E883-62E4650044F4}"/>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49766C3E-A7E8-E857-CAC7-921EEC99D6ED}"/>
              </a:ext>
            </a:extLst>
          </p:cNvPr>
          <p:cNvSpPr>
            <a:spLocks noGrp="1"/>
          </p:cNvSpPr>
          <p:nvPr>
            <p:ph idx="1"/>
          </p:nvPr>
        </p:nvSpPr>
        <p:spPr/>
        <p:txBody>
          <a:bodyPr/>
          <a:lstStyle/>
          <a:p>
            <a:pPr marL="0" indent="0">
              <a:buNone/>
            </a:pPr>
            <a:r>
              <a:rPr lang="cs-CZ" dirty="0"/>
              <a:t>Let </a:t>
            </a:r>
          </a:p>
          <a:p>
            <a:r>
              <a:rPr lang="cs-CZ" dirty="0"/>
              <a:t>M% </a:t>
            </a:r>
            <a:r>
              <a:rPr lang="cs-CZ" dirty="0" err="1"/>
              <a:t>be</a:t>
            </a:r>
            <a:r>
              <a:rPr lang="cs-CZ" dirty="0"/>
              <a:t> </a:t>
            </a:r>
            <a:r>
              <a:rPr lang="cs-CZ" dirty="0" err="1"/>
              <a:t>the</a:t>
            </a:r>
            <a:r>
              <a:rPr lang="cs-CZ" dirty="0"/>
              <a:t> </a:t>
            </a:r>
            <a:r>
              <a:rPr lang="cs-CZ" dirty="0" err="1"/>
              <a:t>percentage</a:t>
            </a:r>
            <a:r>
              <a:rPr lang="cs-CZ" dirty="0"/>
              <a:t> </a:t>
            </a:r>
            <a:r>
              <a:rPr lang="cs-CZ" dirty="0" err="1"/>
              <a:t>change</a:t>
            </a:r>
            <a:r>
              <a:rPr lang="cs-CZ" dirty="0"/>
              <a:t> in M (</a:t>
            </a:r>
            <a:r>
              <a:rPr lang="cs-CZ" dirty="0" err="1"/>
              <a:t>the</a:t>
            </a:r>
            <a:r>
              <a:rPr lang="cs-CZ" dirty="0"/>
              <a:t> </a:t>
            </a:r>
            <a:r>
              <a:rPr lang="cs-CZ" dirty="0" err="1"/>
              <a:t>money</a:t>
            </a:r>
            <a:r>
              <a:rPr lang="cs-CZ" dirty="0"/>
              <a:t> </a:t>
            </a:r>
            <a:r>
              <a:rPr lang="cs-CZ" dirty="0" err="1"/>
              <a:t>stock</a:t>
            </a:r>
            <a:r>
              <a:rPr lang="cs-CZ" dirty="0"/>
              <a:t>)</a:t>
            </a:r>
          </a:p>
          <a:p>
            <a:r>
              <a:rPr lang="cs-CZ" dirty="0"/>
              <a:t>V% </a:t>
            </a:r>
            <a:r>
              <a:rPr lang="cs-CZ" dirty="0" err="1"/>
              <a:t>be</a:t>
            </a:r>
            <a:r>
              <a:rPr lang="cs-CZ" dirty="0"/>
              <a:t> </a:t>
            </a:r>
            <a:r>
              <a:rPr lang="cs-CZ" dirty="0" err="1"/>
              <a:t>the</a:t>
            </a:r>
            <a:r>
              <a:rPr lang="cs-CZ" dirty="0"/>
              <a:t> </a:t>
            </a:r>
            <a:r>
              <a:rPr lang="cs-CZ" dirty="0" err="1"/>
              <a:t>percentage</a:t>
            </a:r>
            <a:r>
              <a:rPr lang="cs-CZ" dirty="0"/>
              <a:t> </a:t>
            </a:r>
            <a:r>
              <a:rPr lang="cs-CZ" dirty="0" err="1"/>
              <a:t>change</a:t>
            </a:r>
            <a:r>
              <a:rPr lang="cs-CZ" dirty="0"/>
              <a:t> in V (</a:t>
            </a:r>
            <a:r>
              <a:rPr lang="cs-CZ" dirty="0" err="1"/>
              <a:t>the</a:t>
            </a:r>
            <a:r>
              <a:rPr lang="cs-CZ" dirty="0"/>
              <a:t> </a:t>
            </a:r>
            <a:r>
              <a:rPr lang="cs-CZ" dirty="0" err="1"/>
              <a:t>velocity</a:t>
            </a:r>
            <a:r>
              <a:rPr lang="cs-CZ" dirty="0"/>
              <a:t> </a:t>
            </a:r>
            <a:r>
              <a:rPr lang="cs-CZ" dirty="0" err="1"/>
              <a:t>of</a:t>
            </a:r>
            <a:r>
              <a:rPr lang="cs-CZ" dirty="0"/>
              <a:t> </a:t>
            </a:r>
            <a:r>
              <a:rPr lang="cs-CZ" dirty="0" err="1"/>
              <a:t>circulation</a:t>
            </a:r>
            <a:r>
              <a:rPr lang="cs-CZ" dirty="0"/>
              <a:t>)</a:t>
            </a:r>
          </a:p>
          <a:p>
            <a:r>
              <a:rPr lang="cs-CZ" dirty="0"/>
              <a:t>P% </a:t>
            </a:r>
            <a:r>
              <a:rPr lang="cs-CZ" dirty="0" err="1"/>
              <a:t>be</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 = </a:t>
            </a:r>
            <a:r>
              <a:rPr lang="cs-CZ" dirty="0" err="1"/>
              <a:t>percentage</a:t>
            </a:r>
            <a:r>
              <a:rPr lang="cs-CZ" dirty="0"/>
              <a:t> </a:t>
            </a:r>
            <a:r>
              <a:rPr lang="cs-CZ" dirty="0" err="1"/>
              <a:t>change</a:t>
            </a:r>
            <a:r>
              <a:rPr lang="cs-CZ" dirty="0"/>
              <a:t> in P (</a:t>
            </a:r>
            <a:r>
              <a:rPr lang="cs-CZ" dirty="0" err="1"/>
              <a:t>the</a:t>
            </a:r>
            <a:r>
              <a:rPr lang="cs-CZ" dirty="0"/>
              <a:t> </a:t>
            </a:r>
            <a:r>
              <a:rPr lang="cs-CZ" dirty="0" err="1"/>
              <a:t>price</a:t>
            </a:r>
            <a:r>
              <a:rPr lang="cs-CZ" dirty="0"/>
              <a:t> level)</a:t>
            </a:r>
          </a:p>
          <a:p>
            <a:r>
              <a:rPr lang="cs-CZ" dirty="0"/>
              <a:t>Y% </a:t>
            </a:r>
            <a:r>
              <a:rPr lang="cs-CZ" dirty="0" err="1"/>
              <a:t>be</a:t>
            </a:r>
            <a:r>
              <a:rPr lang="cs-CZ" dirty="0"/>
              <a:t> </a:t>
            </a:r>
            <a:r>
              <a:rPr lang="cs-CZ" dirty="0" err="1"/>
              <a:t>the</a:t>
            </a:r>
            <a:r>
              <a:rPr lang="cs-CZ" dirty="0"/>
              <a:t> </a:t>
            </a:r>
            <a:r>
              <a:rPr lang="cs-CZ" dirty="0" err="1"/>
              <a:t>economic</a:t>
            </a:r>
            <a:r>
              <a:rPr lang="cs-CZ" dirty="0"/>
              <a:t> </a:t>
            </a:r>
            <a:r>
              <a:rPr lang="cs-CZ" dirty="0" err="1"/>
              <a:t>grpwth</a:t>
            </a:r>
            <a:r>
              <a:rPr lang="cs-CZ" dirty="0"/>
              <a:t> = </a:t>
            </a:r>
            <a:r>
              <a:rPr lang="cs-CZ" dirty="0" err="1"/>
              <a:t>percentage</a:t>
            </a:r>
            <a:r>
              <a:rPr lang="cs-CZ" dirty="0"/>
              <a:t> </a:t>
            </a:r>
            <a:r>
              <a:rPr lang="cs-CZ" dirty="0" err="1"/>
              <a:t>change</a:t>
            </a:r>
            <a:r>
              <a:rPr lang="cs-CZ" dirty="0"/>
              <a:t> in Y (output=GDP)</a:t>
            </a:r>
          </a:p>
          <a:p>
            <a:endParaRPr lang="cs-CZ" dirty="0"/>
          </a:p>
          <a:p>
            <a:endParaRPr lang="en-GB" dirty="0"/>
          </a:p>
        </p:txBody>
      </p:sp>
    </p:spTree>
    <p:extLst>
      <p:ext uri="{BB962C8B-B14F-4D97-AF65-F5344CB8AC3E}">
        <p14:creationId xmlns:p14="http://schemas.microsoft.com/office/powerpoint/2010/main" val="31049586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69F33-64D6-4A1B-81F0-D95310DFD66C}"/>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CB2C68B8-3AAA-4CBD-BFEF-93C1F03C2450}"/>
                  </a:ext>
                </a:extLst>
              </p:cNvPr>
              <p:cNvSpPr>
                <a:spLocks noGrp="1"/>
              </p:cNvSpPr>
              <p:nvPr>
                <p:ph idx="1"/>
              </p:nvPr>
            </p:nvSpPr>
            <p:spPr/>
            <p:txBody>
              <a:bodyPr/>
              <a:lstStyle/>
              <a:p>
                <a:pPr>
                  <a:buNone/>
                </a:pPr>
                <a:r>
                  <a:rPr lang="cs-CZ" sz="1800" dirty="0">
                    <a:ea typeface="Calibri" panose="020F0502020204030204" pitchFamily="34" charset="0"/>
                    <a:cs typeface="Arial" panose="020B0604020202020204" pitchFamily="34" charset="0"/>
                  </a:rPr>
                  <a:t>Applying</a:t>
                </a:r>
              </a:p>
              <a:p>
                <a:pPr>
                  <a:buNone/>
                </a:pPr>
                <a:endParaRPr lang="cs-CZ" sz="1800" i="1" dirty="0">
                  <a:latin typeface="Cambria Math" panose="02040503050406030204" pitchFamily="18"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d>
                        <m:dPr>
                          <m:ctrlPr>
                            <a:rPr lang="cs-CZ" sz="1800" i="1">
                              <a:latin typeface="Cambria Math" panose="02040503050406030204" pitchFamily="18" charset="0"/>
                              <a:ea typeface="Calibri" panose="020F0502020204030204" pitchFamily="34" charset="0"/>
                              <a:cs typeface="Arial" panose="020B0604020202020204" pitchFamily="34" charset="0"/>
                            </a:rPr>
                          </m:ctrlPr>
                        </m:dPr>
                        <m:e>
                          <m:r>
                            <a:rPr lang="en-GB" sz="1800" i="1">
                              <a:latin typeface="Cambria Math" panose="02040503050406030204" pitchFamily="18" charset="0"/>
                              <a:ea typeface="Calibri" panose="020F0502020204030204" pitchFamily="34" charset="0"/>
                              <a:cs typeface="Arial" panose="020B0604020202020204" pitchFamily="34" charset="0"/>
                            </a:rPr>
                            <m:t>1+</m:t>
                          </m:r>
                          <m:r>
                            <a:rPr lang="en-GB" sz="1800" i="1">
                              <a:latin typeface="Cambria Math" panose="02040503050406030204" pitchFamily="18" charset="0"/>
                              <a:ea typeface="Calibri" panose="020F0502020204030204" pitchFamily="34" charset="0"/>
                              <a:cs typeface="Arial" panose="020B0604020202020204" pitchFamily="34" charset="0"/>
                            </a:rPr>
                            <m:t>𝑀</m:t>
                          </m:r>
                          <m:r>
                            <a:rPr lang="en-GB" sz="1800" i="1">
                              <a:latin typeface="Cambria Math" panose="02040503050406030204" pitchFamily="18" charset="0"/>
                              <a:ea typeface="Calibri" panose="020F0502020204030204" pitchFamily="34" charset="0"/>
                              <a:cs typeface="Arial" panose="020B0604020202020204" pitchFamily="34" charset="0"/>
                            </a:rPr>
                            <m:t>%</m:t>
                          </m:r>
                        </m:e>
                      </m:d>
                      <m:r>
                        <a:rPr lang="en-GB" sz="1800" i="1">
                          <a:latin typeface="Cambria Math" panose="02040503050406030204" pitchFamily="18" charset="0"/>
                          <a:ea typeface="Calibri" panose="020F0502020204030204" pitchFamily="34" charset="0"/>
                          <a:cs typeface="Arial" panose="020B0604020202020204" pitchFamily="34" charset="0"/>
                        </a:rPr>
                        <m:t>∙</m:t>
                      </m:r>
                      <m:d>
                        <m:dPr>
                          <m:ctrlPr>
                            <a:rPr lang="cs-CZ" sz="1800" i="1">
                              <a:latin typeface="Cambria Math" panose="02040503050406030204" pitchFamily="18" charset="0"/>
                              <a:ea typeface="Calibri" panose="020F0502020204030204" pitchFamily="34" charset="0"/>
                              <a:cs typeface="Arial" panose="020B0604020202020204" pitchFamily="34" charset="0"/>
                            </a:rPr>
                          </m:ctrlPr>
                        </m:dPr>
                        <m:e>
                          <m:r>
                            <a:rPr lang="en-GB" sz="1800" i="1">
                              <a:latin typeface="Cambria Math" panose="02040503050406030204" pitchFamily="18" charset="0"/>
                              <a:ea typeface="Calibri" panose="020F0502020204030204" pitchFamily="34" charset="0"/>
                              <a:cs typeface="Arial" panose="020B0604020202020204" pitchFamily="34" charset="0"/>
                            </a:rPr>
                            <m:t>1+</m:t>
                          </m:r>
                          <m:r>
                            <a:rPr lang="en-GB" sz="1800" i="1">
                              <a:latin typeface="Cambria Math" panose="02040503050406030204" pitchFamily="18" charset="0"/>
                              <a:ea typeface="Calibri" panose="020F0502020204030204" pitchFamily="34" charset="0"/>
                              <a:cs typeface="Arial" panose="020B0604020202020204" pitchFamily="34" charset="0"/>
                            </a:rPr>
                            <m:t>𝑉</m:t>
                          </m:r>
                          <m:r>
                            <a:rPr lang="en-GB" sz="1800" i="1">
                              <a:latin typeface="Cambria Math" panose="02040503050406030204" pitchFamily="18" charset="0"/>
                              <a:ea typeface="Calibri" panose="020F0502020204030204" pitchFamily="34" charset="0"/>
                              <a:cs typeface="Arial" panose="020B0604020202020204" pitchFamily="34" charset="0"/>
                            </a:rPr>
                            <m:t>%</m:t>
                          </m:r>
                        </m:e>
                      </m:d>
                      <m:r>
                        <a:rPr lang="en-GB" sz="1800" i="1">
                          <a:latin typeface="Cambria Math" panose="02040503050406030204" pitchFamily="18" charset="0"/>
                          <a:ea typeface="Calibri" panose="020F0502020204030204" pitchFamily="34" charset="0"/>
                          <a:cs typeface="Arial" panose="020B0604020202020204" pitchFamily="34" charset="0"/>
                        </a:rPr>
                        <m:t>=</m:t>
                      </m:r>
                      <m:d>
                        <m:dPr>
                          <m:ctrlPr>
                            <a:rPr lang="cs-CZ" sz="1800" i="1">
                              <a:latin typeface="Cambria Math" panose="02040503050406030204" pitchFamily="18" charset="0"/>
                              <a:ea typeface="Calibri" panose="020F0502020204030204" pitchFamily="34" charset="0"/>
                              <a:cs typeface="Arial" panose="020B0604020202020204" pitchFamily="34" charset="0"/>
                            </a:rPr>
                          </m:ctrlPr>
                        </m:dPr>
                        <m:e>
                          <m:r>
                            <a:rPr lang="en-GB" sz="1800" i="1">
                              <a:latin typeface="Cambria Math" panose="02040503050406030204" pitchFamily="18" charset="0"/>
                              <a:ea typeface="Calibri" panose="020F0502020204030204" pitchFamily="34" charset="0"/>
                              <a:cs typeface="Arial" panose="020B0604020202020204" pitchFamily="34" charset="0"/>
                            </a:rPr>
                            <m:t>1+</m:t>
                          </m:r>
                          <m:r>
                            <a:rPr lang="en-GB" sz="1800" i="1">
                              <a:latin typeface="Cambria Math" panose="02040503050406030204" pitchFamily="18" charset="0"/>
                              <a:ea typeface="Calibri" panose="020F0502020204030204" pitchFamily="34" charset="0"/>
                              <a:cs typeface="Arial" panose="020B0604020202020204" pitchFamily="34" charset="0"/>
                            </a:rPr>
                            <m:t>𝑃</m:t>
                          </m:r>
                          <m:r>
                            <a:rPr lang="en-GB" sz="1800" i="1">
                              <a:latin typeface="Cambria Math" panose="02040503050406030204" pitchFamily="18" charset="0"/>
                              <a:ea typeface="Calibri" panose="020F0502020204030204" pitchFamily="34" charset="0"/>
                              <a:cs typeface="Arial" panose="020B0604020202020204" pitchFamily="34" charset="0"/>
                            </a:rPr>
                            <m:t>%</m:t>
                          </m:r>
                        </m:e>
                      </m:d>
                      <m:r>
                        <a:rPr lang="en-GB" sz="1800" i="1">
                          <a:latin typeface="Cambria Math" panose="02040503050406030204" pitchFamily="18" charset="0"/>
                          <a:ea typeface="Calibri" panose="020F0502020204030204" pitchFamily="34" charset="0"/>
                          <a:cs typeface="Arial" panose="020B0604020202020204" pitchFamily="34" charset="0"/>
                        </a:rPr>
                        <m:t>∙(1+</m:t>
                      </m:r>
                      <m:r>
                        <a:rPr lang="en-GB" sz="1800" i="1">
                          <a:latin typeface="Cambria Math" panose="02040503050406030204" pitchFamily="18" charset="0"/>
                          <a:ea typeface="Calibri" panose="020F0502020204030204" pitchFamily="34" charset="0"/>
                          <a:cs typeface="Arial" panose="020B0604020202020204" pitchFamily="34" charset="0"/>
                        </a:rPr>
                        <m:t>𝑌</m:t>
                      </m:r>
                      <m:r>
                        <a:rPr lang="en-GB" sz="1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r>
                  <a:rPr lang="cs-CZ" dirty="0" err="1"/>
                  <a:t>Central</a:t>
                </a:r>
                <a:r>
                  <a:rPr lang="cs-CZ" dirty="0"/>
                  <a:t> </a:t>
                </a:r>
                <a:r>
                  <a:rPr lang="cs-CZ" dirty="0" err="1"/>
                  <a:t>banks</a:t>
                </a:r>
                <a:r>
                  <a:rPr lang="cs-CZ" dirty="0"/>
                  <a:t> </a:t>
                </a:r>
                <a:r>
                  <a:rPr lang="cs-CZ" dirty="0" err="1"/>
                  <a:t>decide</a:t>
                </a:r>
                <a:r>
                  <a:rPr lang="cs-CZ" dirty="0"/>
                  <a:t> </a:t>
                </a:r>
                <a:r>
                  <a:rPr lang="cs-CZ" dirty="0" err="1"/>
                  <a:t>what</a:t>
                </a:r>
                <a:r>
                  <a:rPr lang="cs-CZ" dirty="0"/>
                  <a:t> </a:t>
                </a:r>
                <a:r>
                  <a:rPr lang="cs-CZ" dirty="0" err="1"/>
                  <a:t>shall</a:t>
                </a:r>
                <a:r>
                  <a:rPr lang="cs-CZ" dirty="0"/>
                  <a:t> </a:t>
                </a:r>
                <a:r>
                  <a:rPr lang="cs-CZ" dirty="0" err="1"/>
                  <a:t>be</a:t>
                </a:r>
                <a:r>
                  <a:rPr lang="cs-CZ" dirty="0"/>
                  <a:t> M% to </a:t>
                </a:r>
                <a:r>
                  <a:rPr lang="cs-CZ" dirty="0" err="1"/>
                  <a:t>achieve</a:t>
                </a:r>
                <a:r>
                  <a:rPr lang="cs-CZ" dirty="0"/>
                  <a:t> a </a:t>
                </a:r>
                <a:r>
                  <a:rPr lang="cs-CZ" dirty="0" err="1"/>
                  <a:t>given</a:t>
                </a:r>
                <a:r>
                  <a:rPr lang="cs-CZ" dirty="0"/>
                  <a:t> P%.</a:t>
                </a:r>
              </a:p>
              <a:p>
                <a:pPr>
                  <a:buNone/>
                </a:pPr>
                <a:endParaRPr lang="cs-CZ" dirty="0"/>
              </a:p>
              <a:p>
                <a:pPr>
                  <a:buNone/>
                </a:pPr>
                <a:r>
                  <a:rPr lang="cs-CZ" dirty="0"/>
                  <a:t>Or </a:t>
                </a:r>
                <a:r>
                  <a:rPr lang="cs-CZ" dirty="0" err="1"/>
                  <a:t>approximately</a:t>
                </a:r>
                <a:endParaRPr lang="cs-CZ" dirty="0"/>
              </a:p>
              <a:p>
                <a:pPr>
                  <a:buNone/>
                </a:pPr>
                <a:endParaRPr lang="cs-CZ" dirty="0"/>
              </a:p>
              <a:p>
                <a:pPr>
                  <a:buNone/>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libri" panose="020F0502020204030204" pitchFamily="34" charset="0"/>
                          <a:cs typeface="Arial" panose="020B0604020202020204" pitchFamily="34" charset="0"/>
                        </a:rPr>
                        <m:t>𝑀</m:t>
                      </m:r>
                      <m:r>
                        <a:rPr lang="cs-CZ" sz="2800" b="0" i="1" smtClean="0">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𝑉</m:t>
                      </m:r>
                      <m:r>
                        <a:rPr lang="cs-CZ" sz="2800" b="0" i="1" smtClean="0">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𝑃</m:t>
                      </m:r>
                      <m:r>
                        <a:rPr lang="cs-CZ" sz="2800" b="0" i="1" smtClean="0">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𝑌</m:t>
                      </m:r>
                      <m:r>
                        <a:rPr lang="cs-CZ" sz="2800" b="0" i="1" smtClean="0">
                          <a:latin typeface="Cambria Math" panose="02040503050406030204" pitchFamily="18" charset="0"/>
                          <a:ea typeface="Calibri" panose="020F0502020204030204" pitchFamily="34" charset="0"/>
                          <a:cs typeface="Arial" panose="020B0604020202020204" pitchFamily="34" charset="0"/>
                        </a:rPr>
                        <m:t>%</m:t>
                      </m:r>
                    </m:oMath>
                  </m:oMathPara>
                </a14:m>
                <a:endParaRPr lang="cs-CZ" dirty="0"/>
              </a:p>
            </p:txBody>
          </p:sp>
        </mc:Choice>
        <mc:Fallback xmlns="">
          <p:sp>
            <p:nvSpPr>
              <p:cNvPr id="3" name="Zástupný obsah 2">
                <a:extLst>
                  <a:ext uri="{FF2B5EF4-FFF2-40B4-BE49-F238E27FC236}">
                    <a16:creationId xmlns:a16="http://schemas.microsoft.com/office/drawing/2014/main" id="{CB2C68B8-3AAA-4CBD-BFEF-93C1F03C2450}"/>
                  </a:ext>
                </a:extLst>
              </p:cNvPr>
              <p:cNvSpPr>
                <a:spLocks noGrp="1" noRot="1" noChangeAspect="1" noMove="1" noResize="1" noEditPoints="1" noAdjustHandles="1" noChangeArrowheads="1" noChangeShapeType="1" noTextEdit="1"/>
              </p:cNvSpPr>
              <p:nvPr>
                <p:ph idx="1"/>
              </p:nvPr>
            </p:nvSpPr>
            <p:spPr>
              <a:blipFill>
                <a:blip r:embed="rId2"/>
                <a:stretch>
                  <a:fillRect l="-1217" t="-1261"/>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882F5C10-7468-43D2-A65C-7299E400B20E}"/>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4857809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buNone/>
                </a:pPr>
                <a:r>
                  <a:rPr lang="cs-CZ" dirty="0" err="1"/>
                  <a:t>Assume</a:t>
                </a:r>
                <a:r>
                  <a:rPr lang="cs-CZ" dirty="0"/>
                  <a:t> </a:t>
                </a:r>
                <a:r>
                  <a:rPr lang="cs-CZ" dirty="0" err="1"/>
                  <a:t>the</a:t>
                </a:r>
                <a:r>
                  <a:rPr lang="cs-CZ" dirty="0"/>
                  <a:t> CB </a:t>
                </a:r>
                <a:r>
                  <a:rPr lang="cs-CZ" dirty="0" err="1"/>
                  <a:t>wants</a:t>
                </a:r>
                <a:r>
                  <a:rPr lang="cs-CZ" dirty="0"/>
                  <a:t> to </a:t>
                </a:r>
                <a:r>
                  <a:rPr lang="cs-CZ" dirty="0" err="1"/>
                  <a:t>have</a:t>
                </a:r>
                <a:r>
                  <a:rPr lang="cs-CZ" dirty="0"/>
                  <a:t> P% = 2%</a:t>
                </a:r>
              </a:p>
              <a:p>
                <a:pPr>
                  <a:buNone/>
                </a:pPr>
                <a:r>
                  <a:rPr lang="cs-CZ" dirty="0"/>
                  <a:t>It </a:t>
                </a:r>
                <a:r>
                  <a:rPr lang="cs-CZ" dirty="0" err="1"/>
                  <a:t>beleives</a:t>
                </a:r>
                <a:r>
                  <a:rPr lang="cs-CZ" dirty="0"/>
                  <a:t> </a:t>
                </a:r>
                <a:r>
                  <a:rPr lang="cs-CZ" dirty="0" err="1"/>
                  <a:t>that</a:t>
                </a:r>
                <a:r>
                  <a:rPr lang="cs-CZ" dirty="0"/>
                  <a:t> Y </a:t>
                </a:r>
                <a:r>
                  <a:rPr lang="cs-CZ" dirty="0" err="1"/>
                  <a:t>will</a:t>
                </a:r>
                <a:r>
                  <a:rPr lang="cs-CZ" dirty="0"/>
                  <a:t> </a:t>
                </a:r>
                <a:r>
                  <a:rPr lang="cs-CZ" dirty="0" err="1"/>
                  <a:t>decrease</a:t>
                </a:r>
                <a:r>
                  <a:rPr lang="cs-CZ" dirty="0"/>
                  <a:t> by 2,5% and </a:t>
                </a:r>
                <a:r>
                  <a:rPr lang="cs-CZ" dirty="0" err="1"/>
                  <a:t>that</a:t>
                </a:r>
                <a:r>
                  <a:rPr lang="cs-CZ" dirty="0"/>
                  <a:t> </a:t>
                </a:r>
                <a:r>
                  <a:rPr lang="cs-CZ" dirty="0" err="1"/>
                  <a:t>there</a:t>
                </a:r>
                <a:r>
                  <a:rPr lang="cs-CZ" dirty="0"/>
                  <a:t> </a:t>
                </a:r>
                <a:r>
                  <a:rPr lang="cs-CZ" dirty="0" err="1"/>
                  <a:t>will</a:t>
                </a:r>
                <a:r>
                  <a:rPr lang="cs-CZ" dirty="0"/>
                  <a:t> </a:t>
                </a:r>
                <a:r>
                  <a:rPr lang="cs-CZ" dirty="0" err="1"/>
                  <a:t>an</a:t>
                </a:r>
                <a:r>
                  <a:rPr lang="cs-CZ" dirty="0"/>
                  <a:t> </a:t>
                </a:r>
                <a:r>
                  <a:rPr lang="cs-CZ" dirty="0" err="1"/>
                  <a:t>increase</a:t>
                </a:r>
                <a:r>
                  <a:rPr lang="cs-CZ" dirty="0"/>
                  <a:t> in V by 1,5%. </a:t>
                </a:r>
                <a:r>
                  <a:rPr lang="cs-CZ" dirty="0" err="1"/>
                  <a:t>What</a:t>
                </a:r>
                <a:r>
                  <a:rPr lang="cs-CZ" dirty="0"/>
                  <a:t> </a:t>
                </a:r>
                <a:r>
                  <a:rPr lang="cs-CZ" dirty="0" err="1"/>
                  <a:t>should</a:t>
                </a:r>
                <a:r>
                  <a:rPr lang="cs-CZ" dirty="0"/>
                  <a:t> </a:t>
                </a:r>
                <a:r>
                  <a:rPr lang="cs-CZ" dirty="0" err="1"/>
                  <a:t>be</a:t>
                </a:r>
                <a:r>
                  <a:rPr lang="cs-CZ" dirty="0"/>
                  <a:t> </a:t>
                </a:r>
                <a:r>
                  <a:rPr lang="cs-CZ" dirty="0" err="1"/>
                  <a:t>the</a:t>
                </a:r>
                <a:r>
                  <a:rPr lang="cs-CZ" dirty="0"/>
                  <a:t> </a:t>
                </a:r>
                <a:r>
                  <a:rPr lang="cs-CZ" dirty="0" err="1"/>
                  <a:t>percentage</a:t>
                </a:r>
                <a:r>
                  <a:rPr lang="cs-CZ" dirty="0"/>
                  <a:t> </a:t>
                </a:r>
                <a:r>
                  <a:rPr lang="cs-CZ" dirty="0" err="1"/>
                  <a:t>change</a:t>
                </a:r>
                <a:r>
                  <a:rPr lang="cs-CZ" dirty="0"/>
                  <a:t> in </a:t>
                </a:r>
                <a:r>
                  <a:rPr lang="cs-CZ" dirty="0" err="1"/>
                  <a:t>the</a:t>
                </a:r>
                <a:r>
                  <a:rPr lang="cs-CZ" dirty="0"/>
                  <a:t> </a:t>
                </a:r>
                <a:r>
                  <a:rPr lang="cs-CZ" dirty="0" err="1"/>
                  <a:t>money</a:t>
                </a:r>
                <a:r>
                  <a:rPr lang="cs-CZ" dirty="0"/>
                  <a:t> </a:t>
                </a:r>
                <a:r>
                  <a:rPr lang="cs-CZ" dirty="0" err="1"/>
                  <a:t>stock</a:t>
                </a:r>
                <a:r>
                  <a:rPr lang="cs-CZ" dirty="0"/>
                  <a:t>?</a:t>
                </a:r>
              </a:p>
              <a:p>
                <a:pPr>
                  <a:buNone/>
                </a:pPr>
                <a:endParaRPr lang="cs-CZ" dirty="0"/>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03846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5494D-7F80-9691-C643-C69424D4133C}"/>
              </a:ext>
            </a:extLst>
          </p:cNvPr>
          <p:cNvSpPr>
            <a:spLocks noGrp="1"/>
          </p:cNvSpPr>
          <p:nvPr>
            <p:ph type="title"/>
          </p:nvPr>
        </p:nvSpPr>
        <p:spPr/>
        <p:txBody>
          <a:bodyPr/>
          <a:lstStyle/>
          <a:p>
            <a:r>
              <a:rPr lang="cs-CZ" dirty="0" err="1"/>
              <a:t>Every</a:t>
            </a:r>
            <a:r>
              <a:rPr lang="cs-CZ" dirty="0"/>
              <a:t> </a:t>
            </a:r>
            <a:r>
              <a:rPr lang="cs-CZ" dirty="0" err="1"/>
              <a:t>even</a:t>
            </a:r>
            <a:r>
              <a:rPr lang="cs-CZ" dirty="0"/>
              <a:t> </a:t>
            </a:r>
            <a:r>
              <a:rPr lang="cs-CZ" dirty="0" err="1"/>
              <a:t>Tuesday</a:t>
            </a:r>
            <a:r>
              <a:rPr lang="cs-CZ" dirty="0"/>
              <a:t> 				</a:t>
            </a:r>
            <a:r>
              <a:rPr lang="cs-CZ" dirty="0" err="1"/>
              <a:t>Room</a:t>
            </a:r>
            <a:r>
              <a:rPr lang="cs-CZ" dirty="0"/>
              <a:t> D-236</a:t>
            </a:r>
            <a:endParaRPr lang="en-GB" dirty="0"/>
          </a:p>
        </p:txBody>
      </p:sp>
      <p:sp>
        <p:nvSpPr>
          <p:cNvPr id="3" name="Zástupný obsah 2">
            <a:extLst>
              <a:ext uri="{FF2B5EF4-FFF2-40B4-BE49-F238E27FC236}">
                <a16:creationId xmlns:a16="http://schemas.microsoft.com/office/drawing/2014/main" id="{2140CE39-1A4D-8610-A088-6CE210C51716}"/>
              </a:ext>
            </a:extLst>
          </p:cNvPr>
          <p:cNvSpPr>
            <a:spLocks noGrp="1"/>
          </p:cNvSpPr>
          <p:nvPr>
            <p:ph idx="1"/>
          </p:nvPr>
        </p:nvSpPr>
        <p:spPr/>
        <p:txBody>
          <a:bodyPr/>
          <a:lstStyle/>
          <a:p>
            <a:pPr marL="0" indent="0">
              <a:buNone/>
            </a:pPr>
            <a:r>
              <a:rPr lang="cs-CZ" dirty="0"/>
              <a:t>8:00-10:50 11:00-13:50</a:t>
            </a:r>
          </a:p>
          <a:p>
            <a:endParaRPr lang="cs-CZ" dirty="0"/>
          </a:p>
          <a:p>
            <a:r>
              <a:rPr lang="cs-CZ" dirty="0"/>
              <a:t>30/9</a:t>
            </a:r>
          </a:p>
          <a:p>
            <a:r>
              <a:rPr lang="cs-CZ" dirty="0"/>
              <a:t>14/10</a:t>
            </a:r>
          </a:p>
          <a:p>
            <a:r>
              <a:rPr lang="cs-CZ" strike="sngStrike" dirty="0"/>
              <a:t>28/10 </a:t>
            </a:r>
            <a:r>
              <a:rPr lang="cs-CZ" strike="sngStrike" dirty="0" err="1"/>
              <a:t>National</a:t>
            </a:r>
            <a:r>
              <a:rPr lang="cs-CZ" strike="sngStrike" dirty="0"/>
              <a:t> </a:t>
            </a:r>
            <a:r>
              <a:rPr lang="cs-CZ" strike="sngStrike" dirty="0" err="1"/>
              <a:t>Holiday</a:t>
            </a:r>
            <a:endParaRPr lang="cs-CZ" strike="sngStrike" dirty="0"/>
          </a:p>
          <a:p>
            <a:r>
              <a:rPr lang="cs-CZ" dirty="0"/>
              <a:t>11/11</a:t>
            </a:r>
          </a:p>
          <a:p>
            <a:r>
              <a:rPr lang="cs-CZ" dirty="0"/>
              <a:t>25/11</a:t>
            </a:r>
          </a:p>
          <a:p>
            <a:r>
              <a:rPr lang="cs-CZ" dirty="0"/>
              <a:t>9/12 </a:t>
            </a:r>
            <a:r>
              <a:rPr lang="cs-CZ" b="1" dirty="0" err="1"/>
              <a:t>Students</a:t>
            </a:r>
            <a:r>
              <a:rPr lang="cs-CZ" b="1" dirty="0"/>
              <a:t>‘ </a:t>
            </a:r>
            <a:r>
              <a:rPr lang="cs-CZ" b="1" dirty="0" err="1"/>
              <a:t>Presentations</a:t>
            </a:r>
            <a:r>
              <a:rPr lang="cs-CZ" b="1" dirty="0"/>
              <a:t> + </a:t>
            </a:r>
            <a:r>
              <a:rPr lang="cs-CZ" b="1" dirty="0" err="1"/>
              <a:t>review</a:t>
            </a:r>
            <a:r>
              <a:rPr lang="cs-CZ" b="1" dirty="0"/>
              <a:t> + test</a:t>
            </a:r>
          </a:p>
        </p:txBody>
      </p:sp>
    </p:spTree>
    <p:extLst>
      <p:ext uri="{BB962C8B-B14F-4D97-AF65-F5344CB8AC3E}">
        <p14:creationId xmlns:p14="http://schemas.microsoft.com/office/powerpoint/2010/main" val="223405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500C89-E246-149D-E146-61E8AA12574B}"/>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1181288D-0E42-4673-8FCF-B79EB6470D6C}"/>
              </a:ext>
            </a:extLst>
          </p:cNvPr>
          <p:cNvSpPr>
            <a:spLocks noGrp="1"/>
          </p:cNvSpPr>
          <p:nvPr>
            <p:ph idx="1"/>
          </p:nvPr>
        </p:nvSpPr>
        <p:spPr/>
        <p:txBody>
          <a:bodyPr/>
          <a:lstStyle/>
          <a:p>
            <a:r>
              <a:rPr lang="cs-CZ" dirty="0"/>
              <a:t>Positive vs normative </a:t>
            </a:r>
            <a:r>
              <a:rPr lang="cs-CZ" dirty="0" err="1"/>
              <a:t>statements</a:t>
            </a:r>
            <a:endParaRPr lang="cs-CZ" dirty="0"/>
          </a:p>
          <a:p>
            <a:pPr marL="0" indent="0">
              <a:buNone/>
            </a:pPr>
            <a:r>
              <a:rPr lang="cs-CZ" dirty="0"/>
              <a:t>(</a:t>
            </a:r>
            <a:r>
              <a:rPr lang="cs-CZ" dirty="0" err="1"/>
              <a:t>how</a:t>
            </a:r>
            <a:r>
              <a:rPr lang="cs-CZ" dirty="0"/>
              <a:t> </a:t>
            </a:r>
            <a:r>
              <a:rPr lang="cs-CZ" dirty="0" err="1"/>
              <a:t>things</a:t>
            </a:r>
            <a:r>
              <a:rPr lang="cs-CZ" dirty="0"/>
              <a:t> are vs </a:t>
            </a:r>
            <a:r>
              <a:rPr lang="cs-CZ" dirty="0" err="1"/>
              <a:t>how</a:t>
            </a:r>
            <a:r>
              <a:rPr lang="cs-CZ" dirty="0"/>
              <a:t> </a:t>
            </a:r>
            <a:r>
              <a:rPr lang="cs-CZ" dirty="0" err="1"/>
              <a:t>things</a:t>
            </a:r>
            <a:r>
              <a:rPr lang="cs-CZ" dirty="0"/>
              <a:t> </a:t>
            </a:r>
            <a:r>
              <a:rPr lang="cs-CZ" dirty="0" err="1"/>
              <a:t>should</a:t>
            </a:r>
            <a:r>
              <a:rPr lang="cs-CZ" dirty="0"/>
              <a:t> </a:t>
            </a:r>
            <a:r>
              <a:rPr lang="cs-CZ" dirty="0" err="1"/>
              <a:t>be</a:t>
            </a:r>
            <a:r>
              <a:rPr lang="cs-CZ" dirty="0"/>
              <a:t>)</a:t>
            </a:r>
            <a:endParaRPr lang="en-GB" dirty="0"/>
          </a:p>
        </p:txBody>
      </p:sp>
    </p:spTree>
    <p:extLst>
      <p:ext uri="{BB962C8B-B14F-4D97-AF65-F5344CB8AC3E}">
        <p14:creationId xmlns:p14="http://schemas.microsoft.com/office/powerpoint/2010/main" val="42820891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buNone/>
                </a:pPr>
                <a:r>
                  <a:rPr lang="cs-CZ" dirty="0" err="1"/>
                  <a:t>Assume</a:t>
                </a:r>
                <a:r>
                  <a:rPr lang="cs-CZ" dirty="0"/>
                  <a:t> </a:t>
                </a:r>
                <a:r>
                  <a:rPr lang="cs-CZ" dirty="0" err="1"/>
                  <a:t>the</a:t>
                </a:r>
                <a:r>
                  <a:rPr lang="cs-CZ" dirty="0"/>
                  <a:t> CB </a:t>
                </a:r>
                <a:r>
                  <a:rPr lang="cs-CZ" dirty="0" err="1"/>
                  <a:t>wants</a:t>
                </a:r>
                <a:r>
                  <a:rPr lang="cs-CZ" dirty="0"/>
                  <a:t> to </a:t>
                </a:r>
                <a:r>
                  <a:rPr lang="cs-CZ" dirty="0" err="1"/>
                  <a:t>have</a:t>
                </a:r>
                <a:r>
                  <a:rPr lang="cs-CZ" dirty="0"/>
                  <a:t> P% = 2%</a:t>
                </a:r>
              </a:p>
              <a:p>
                <a:pPr>
                  <a:buNone/>
                </a:pPr>
                <a:r>
                  <a:rPr lang="cs-CZ" dirty="0" err="1"/>
                  <a:t>Is</a:t>
                </a:r>
                <a:r>
                  <a:rPr lang="cs-CZ" dirty="0"/>
                  <a:t> </a:t>
                </a:r>
                <a:r>
                  <a:rPr lang="cs-CZ" dirty="0" err="1"/>
                  <a:t>beleives</a:t>
                </a:r>
                <a:r>
                  <a:rPr lang="cs-CZ" dirty="0"/>
                  <a:t> </a:t>
                </a:r>
                <a:r>
                  <a:rPr lang="cs-CZ" dirty="0" err="1"/>
                  <a:t>that</a:t>
                </a:r>
                <a:r>
                  <a:rPr lang="cs-CZ" dirty="0"/>
                  <a:t> Y% </a:t>
                </a:r>
                <a:r>
                  <a:rPr lang="cs-CZ" dirty="0" err="1"/>
                  <a:t>will</a:t>
                </a:r>
                <a:r>
                  <a:rPr lang="cs-CZ" dirty="0"/>
                  <a:t> </a:t>
                </a:r>
                <a:r>
                  <a:rPr lang="cs-CZ" dirty="0" err="1"/>
                  <a:t>be</a:t>
                </a:r>
                <a:r>
                  <a:rPr lang="cs-CZ" dirty="0"/>
                  <a:t> 3% and </a:t>
                </a:r>
                <a:r>
                  <a:rPr lang="cs-CZ" dirty="0" err="1"/>
                  <a:t>that</a:t>
                </a:r>
                <a:r>
                  <a:rPr lang="cs-CZ" dirty="0"/>
                  <a:t> </a:t>
                </a:r>
                <a:r>
                  <a:rPr lang="cs-CZ" dirty="0" err="1"/>
                  <a:t>there</a:t>
                </a:r>
                <a:r>
                  <a:rPr lang="cs-CZ" dirty="0"/>
                  <a:t> </a:t>
                </a:r>
                <a:r>
                  <a:rPr lang="cs-CZ" dirty="0" err="1"/>
                  <a:t>will</a:t>
                </a:r>
                <a:r>
                  <a:rPr lang="cs-CZ" dirty="0"/>
                  <a:t> </a:t>
                </a:r>
                <a:r>
                  <a:rPr lang="cs-CZ" dirty="0" err="1"/>
                  <a:t>be</a:t>
                </a:r>
                <a:r>
                  <a:rPr lang="cs-CZ" dirty="0"/>
                  <a:t> no </a:t>
                </a:r>
                <a:r>
                  <a:rPr lang="cs-CZ" dirty="0" err="1"/>
                  <a:t>change</a:t>
                </a:r>
                <a:r>
                  <a:rPr lang="cs-CZ" dirty="0"/>
                  <a:t> in V. </a:t>
                </a:r>
                <a:r>
                  <a:rPr lang="cs-CZ" dirty="0" err="1"/>
                  <a:t>What</a:t>
                </a:r>
                <a:r>
                  <a:rPr lang="cs-CZ" dirty="0"/>
                  <a:t> </a:t>
                </a:r>
                <a:r>
                  <a:rPr lang="cs-CZ" dirty="0" err="1"/>
                  <a:t>should</a:t>
                </a:r>
                <a:r>
                  <a:rPr lang="cs-CZ" dirty="0"/>
                  <a:t> </a:t>
                </a:r>
                <a:r>
                  <a:rPr lang="cs-CZ" dirty="0" err="1"/>
                  <a:t>be</a:t>
                </a:r>
                <a:r>
                  <a:rPr lang="cs-CZ" dirty="0"/>
                  <a:t> </a:t>
                </a:r>
                <a:r>
                  <a:rPr lang="cs-CZ" dirty="0" err="1"/>
                  <a:t>the</a:t>
                </a:r>
                <a:r>
                  <a:rPr lang="cs-CZ" dirty="0"/>
                  <a:t> </a:t>
                </a:r>
                <a:r>
                  <a:rPr lang="cs-CZ" dirty="0" err="1"/>
                  <a:t>percentage</a:t>
                </a:r>
                <a:r>
                  <a:rPr lang="cs-CZ" dirty="0"/>
                  <a:t> </a:t>
                </a:r>
                <a:r>
                  <a:rPr lang="cs-CZ" dirty="0" err="1"/>
                  <a:t>change</a:t>
                </a:r>
                <a:r>
                  <a:rPr lang="cs-CZ" dirty="0"/>
                  <a:t> in </a:t>
                </a:r>
                <a:r>
                  <a:rPr lang="cs-CZ" dirty="0" err="1"/>
                  <a:t>the</a:t>
                </a:r>
                <a:r>
                  <a:rPr lang="cs-CZ" dirty="0"/>
                  <a:t> </a:t>
                </a:r>
                <a:r>
                  <a:rPr lang="cs-CZ" dirty="0" err="1"/>
                  <a:t>money</a:t>
                </a:r>
                <a:r>
                  <a:rPr lang="cs-CZ" dirty="0"/>
                  <a:t> </a:t>
                </a:r>
                <a:r>
                  <a:rPr lang="cs-CZ" dirty="0" err="1"/>
                  <a:t>stock</a:t>
                </a:r>
                <a:r>
                  <a:rPr lang="cs-CZ" dirty="0"/>
                  <a:t>?</a:t>
                </a: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826026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85000" lnSpcReduction="10000"/>
              </a:bodyPr>
              <a:lstStyle/>
              <a:p>
                <a:pPr>
                  <a:buNone/>
                </a:pPr>
                <a:r>
                  <a:rPr lang="cs-CZ" dirty="0"/>
                  <a:t>…</a:t>
                </a:r>
              </a:p>
              <a:p>
                <a:pPr>
                  <a:buNone/>
                </a:pPr>
                <a:endParaRPr lang="cs-CZ" dirty="0"/>
              </a:p>
              <a:p>
                <a:pPr>
                  <a:buNone/>
                </a:pPr>
                <a:r>
                  <a:rPr lang="cs-CZ" dirty="0"/>
                  <a:t>CB </a:t>
                </a:r>
                <a:r>
                  <a:rPr lang="cs-CZ" dirty="0" err="1"/>
                  <a:t>did</a:t>
                </a:r>
                <a:r>
                  <a:rPr lang="cs-CZ" dirty="0"/>
                  <a:t> </a:t>
                </a:r>
                <a:r>
                  <a:rPr lang="cs-CZ" dirty="0" err="1"/>
                  <a:t>it</a:t>
                </a:r>
                <a:r>
                  <a:rPr lang="cs-CZ" dirty="0"/>
                  <a:t> (</a:t>
                </a:r>
                <a:r>
                  <a:rPr lang="cs-CZ" dirty="0" err="1"/>
                  <a:t>increased</a:t>
                </a:r>
                <a:r>
                  <a:rPr lang="cs-CZ" dirty="0"/>
                  <a:t> M by 5.06%). </a:t>
                </a:r>
                <a:r>
                  <a:rPr lang="cs-CZ" dirty="0" err="1"/>
                  <a:t>Velocity</a:t>
                </a:r>
                <a:r>
                  <a:rPr lang="cs-CZ" dirty="0"/>
                  <a:t> </a:t>
                </a:r>
                <a:r>
                  <a:rPr lang="cs-CZ" dirty="0" err="1"/>
                  <a:t>did</a:t>
                </a:r>
                <a:r>
                  <a:rPr lang="cs-CZ" dirty="0"/>
                  <a:t> not </a:t>
                </a:r>
                <a:r>
                  <a:rPr lang="cs-CZ" dirty="0" err="1"/>
                  <a:t>change</a:t>
                </a:r>
                <a:r>
                  <a:rPr lang="cs-CZ" dirty="0"/>
                  <a:t>, but </a:t>
                </a:r>
                <a:r>
                  <a:rPr lang="cs-CZ" dirty="0" err="1"/>
                  <a:t>economy</a:t>
                </a:r>
                <a:r>
                  <a:rPr lang="cs-CZ" dirty="0"/>
                  <a:t> </a:t>
                </a:r>
                <a:r>
                  <a:rPr lang="cs-CZ" dirty="0" err="1"/>
                  <a:t>grew</a:t>
                </a:r>
                <a:r>
                  <a:rPr lang="cs-CZ" dirty="0"/>
                  <a:t> by Y%=4%. </a:t>
                </a: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a:t>
                </a:r>
              </a:p>
              <a:p>
                <a:pPr>
                  <a:buNone/>
                </a:pPr>
                <a:endParaRPr lang="cs-CZ" dirty="0"/>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num>
                        <m:den>
                          <m:d>
                            <m:dPr>
                              <m:ctrlPr>
                                <a:rPr lang="cs-CZ" sz="2800" b="0" i="1" smtClean="0">
                                  <a:latin typeface="Cambria Math" panose="02040503050406030204" pitchFamily="18" charset="0"/>
                                  <a:ea typeface="Calibri" panose="020F0502020204030204" pitchFamily="34" charset="0"/>
                                  <a:cs typeface="Arial" panose="020B0604020202020204" pitchFamily="34" charset="0"/>
                                </a:rPr>
                              </m:ctrlPr>
                            </m:dPr>
                            <m:e>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cs-CZ" sz="2800" b="0" i="1" smtClean="0">
                                  <a:latin typeface="Cambria Math" panose="02040503050406030204" pitchFamily="18" charset="0"/>
                                  <a:ea typeface="Calibri" panose="020F0502020204030204" pitchFamily="34" charset="0"/>
                                  <a:cs typeface="Arial" panose="020B0604020202020204" pitchFamily="34" charset="0"/>
                                </a:rPr>
                                <m:t>𝑌</m:t>
                              </m:r>
                              <m:r>
                                <a:rPr lang="cs-CZ" sz="2800" b="0" i="1" smtClean="0">
                                  <a:latin typeface="Cambria Math" panose="02040503050406030204" pitchFamily="18" charset="0"/>
                                  <a:ea typeface="Calibri" panose="020F0502020204030204" pitchFamily="34" charset="0"/>
                                  <a:cs typeface="Arial" panose="020B0604020202020204" pitchFamily="34" charset="0"/>
                                </a:rPr>
                                <m:t>%</m:t>
                              </m:r>
                            </m:e>
                          </m:d>
                        </m:den>
                      </m:f>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num>
                        <m:den>
                          <m:d>
                            <m:dPr>
                              <m:ctrlPr>
                                <a:rPr lang="cs-CZ" sz="2800" b="0" i="1" smtClean="0">
                                  <a:latin typeface="Cambria Math" panose="02040503050406030204" pitchFamily="18" charset="0"/>
                                  <a:ea typeface="Calibri" panose="020F0502020204030204" pitchFamily="34" charset="0"/>
                                  <a:cs typeface="Arial" panose="020B0604020202020204" pitchFamily="34" charset="0"/>
                                </a:rPr>
                              </m:ctrlPr>
                            </m:dPr>
                            <m:e>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cs-CZ" sz="2800" b="0" i="1" smtClean="0">
                                  <a:latin typeface="Cambria Math" panose="02040503050406030204" pitchFamily="18" charset="0"/>
                                  <a:ea typeface="Calibri" panose="020F0502020204030204" pitchFamily="34" charset="0"/>
                                  <a:cs typeface="Arial" panose="020B0604020202020204" pitchFamily="34" charset="0"/>
                                </a:rPr>
                                <m:t>𝑌</m:t>
                              </m:r>
                              <m:r>
                                <a:rPr lang="cs-CZ" sz="2800" b="0" i="1" smtClean="0">
                                  <a:latin typeface="Cambria Math" panose="02040503050406030204" pitchFamily="18" charset="0"/>
                                  <a:ea typeface="Calibri" panose="020F0502020204030204" pitchFamily="34" charset="0"/>
                                  <a:cs typeface="Arial" panose="020B0604020202020204" pitchFamily="34" charset="0"/>
                                </a:rPr>
                                <m:t>%</m:t>
                              </m:r>
                            </m:e>
                          </m:d>
                        </m:den>
                      </m:f>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𝑃</m:t>
                      </m:r>
                      <m:r>
                        <a:rPr lang="cs-CZ" sz="2800" b="0" i="1" smtClean="0">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b="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libri" panose="020F0502020204030204" pitchFamily="34" charset="0"/>
                          <a:cs typeface="Arial" panose="020B0604020202020204" pitchFamily="34" charset="0"/>
                        </a:rPr>
                        <m:t>1.0506</m:t>
                      </m:r>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r>
                            <a:rPr lang="cs-CZ" sz="2800" b="0" i="1" smtClean="0">
                              <a:latin typeface="Cambria Math" panose="02040503050406030204" pitchFamily="18" charset="0"/>
                              <a:ea typeface="Calibri" panose="020F0502020204030204" pitchFamily="34" charset="0"/>
                              <a:cs typeface="Arial" panose="020B0604020202020204" pitchFamily="34" charset="0"/>
                            </a:rPr>
                            <m:t>1.0</m:t>
                          </m:r>
                        </m:num>
                        <m:den>
                          <m:r>
                            <a:rPr lang="cs-CZ" sz="2800" b="0" i="1" smtClean="0">
                              <a:latin typeface="Cambria Math" panose="02040503050406030204" pitchFamily="18" charset="0"/>
                              <a:ea typeface="Calibri" panose="020F0502020204030204" pitchFamily="34" charset="0"/>
                              <a:cs typeface="Arial" panose="020B0604020202020204" pitchFamily="34" charset="0"/>
                            </a:rPr>
                            <m:t>1.04</m:t>
                          </m:r>
                        </m:den>
                      </m:f>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0.01019=1.019%</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928" t="-2661"/>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52537637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85000" lnSpcReduction="10000"/>
              </a:bodyPr>
              <a:lstStyle/>
              <a:p>
                <a:pPr>
                  <a:buNone/>
                </a:pPr>
                <a:r>
                  <a:rPr lang="cs-CZ" dirty="0"/>
                  <a:t>…</a:t>
                </a:r>
              </a:p>
              <a:p>
                <a:pPr>
                  <a:buNone/>
                </a:pPr>
                <a:endParaRPr lang="cs-CZ" dirty="0"/>
              </a:p>
              <a:p>
                <a:pPr>
                  <a:buNone/>
                </a:pPr>
                <a:r>
                  <a:rPr lang="cs-CZ" dirty="0"/>
                  <a:t>CB </a:t>
                </a:r>
                <a:r>
                  <a:rPr lang="cs-CZ" dirty="0" err="1"/>
                  <a:t>did</a:t>
                </a:r>
                <a:r>
                  <a:rPr lang="cs-CZ" dirty="0"/>
                  <a:t> </a:t>
                </a:r>
                <a:r>
                  <a:rPr lang="cs-CZ" dirty="0" err="1"/>
                  <a:t>it</a:t>
                </a:r>
                <a:r>
                  <a:rPr lang="cs-CZ" dirty="0"/>
                  <a:t> (</a:t>
                </a:r>
                <a:r>
                  <a:rPr lang="cs-CZ" dirty="0" err="1"/>
                  <a:t>increased</a:t>
                </a:r>
                <a:r>
                  <a:rPr lang="cs-CZ" dirty="0"/>
                  <a:t> M by 5.06%). </a:t>
                </a:r>
                <a:r>
                  <a:rPr lang="cs-CZ" dirty="0" err="1"/>
                  <a:t>Velocity</a:t>
                </a:r>
                <a:r>
                  <a:rPr lang="cs-CZ" dirty="0"/>
                  <a:t> </a:t>
                </a:r>
                <a:r>
                  <a:rPr lang="cs-CZ" dirty="0" err="1"/>
                  <a:t>did</a:t>
                </a:r>
                <a:r>
                  <a:rPr lang="cs-CZ" dirty="0"/>
                  <a:t> not </a:t>
                </a:r>
                <a:r>
                  <a:rPr lang="cs-CZ" dirty="0" err="1"/>
                  <a:t>change</a:t>
                </a:r>
                <a:r>
                  <a:rPr lang="cs-CZ" dirty="0"/>
                  <a:t>, but </a:t>
                </a:r>
                <a:r>
                  <a:rPr lang="cs-CZ" dirty="0" err="1"/>
                  <a:t>economy</a:t>
                </a:r>
                <a:r>
                  <a:rPr lang="cs-CZ" dirty="0"/>
                  <a:t> </a:t>
                </a:r>
                <a:r>
                  <a:rPr lang="cs-CZ" dirty="0" err="1"/>
                  <a:t>grew</a:t>
                </a:r>
                <a:r>
                  <a:rPr lang="cs-CZ" dirty="0"/>
                  <a:t> by Y%=-4%. </a:t>
                </a: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a:t>
                </a:r>
              </a:p>
              <a:p>
                <a:pPr>
                  <a:buNone/>
                </a:pPr>
                <a:endParaRPr lang="cs-CZ" dirty="0"/>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num>
                        <m:den>
                          <m:d>
                            <m:dPr>
                              <m:ctrlPr>
                                <a:rPr lang="cs-CZ" sz="2800" b="0" i="1" smtClean="0">
                                  <a:latin typeface="Cambria Math" panose="02040503050406030204" pitchFamily="18" charset="0"/>
                                  <a:ea typeface="Calibri" panose="020F0502020204030204" pitchFamily="34" charset="0"/>
                                  <a:cs typeface="Arial" panose="020B0604020202020204" pitchFamily="34" charset="0"/>
                                </a:rPr>
                              </m:ctrlPr>
                            </m:dPr>
                            <m:e>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cs-CZ" sz="2800" b="0" i="1" smtClean="0">
                                  <a:latin typeface="Cambria Math" panose="02040503050406030204" pitchFamily="18" charset="0"/>
                                  <a:ea typeface="Calibri" panose="020F0502020204030204" pitchFamily="34" charset="0"/>
                                  <a:cs typeface="Arial" panose="020B0604020202020204" pitchFamily="34" charset="0"/>
                                </a:rPr>
                                <m:t>𝑌</m:t>
                              </m:r>
                              <m:r>
                                <a:rPr lang="cs-CZ" sz="2800" b="0" i="1" smtClean="0">
                                  <a:latin typeface="Cambria Math" panose="02040503050406030204" pitchFamily="18" charset="0"/>
                                  <a:ea typeface="Calibri" panose="020F0502020204030204" pitchFamily="34" charset="0"/>
                                  <a:cs typeface="Arial" panose="020B0604020202020204" pitchFamily="34" charset="0"/>
                                </a:rPr>
                                <m:t>%</m:t>
                              </m:r>
                            </m:e>
                          </m:d>
                        </m:den>
                      </m:f>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num>
                        <m:den>
                          <m:d>
                            <m:dPr>
                              <m:ctrlPr>
                                <a:rPr lang="cs-CZ" sz="2800" b="0" i="1" smtClean="0">
                                  <a:latin typeface="Cambria Math" panose="02040503050406030204" pitchFamily="18" charset="0"/>
                                  <a:ea typeface="Calibri" panose="020F0502020204030204" pitchFamily="34" charset="0"/>
                                  <a:cs typeface="Arial" panose="020B0604020202020204" pitchFamily="34" charset="0"/>
                                </a:rPr>
                              </m:ctrlPr>
                            </m:dPr>
                            <m:e>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cs-CZ" sz="2800" b="0" i="1" smtClean="0">
                                  <a:latin typeface="Cambria Math" panose="02040503050406030204" pitchFamily="18" charset="0"/>
                                  <a:ea typeface="Calibri" panose="020F0502020204030204" pitchFamily="34" charset="0"/>
                                  <a:cs typeface="Arial" panose="020B0604020202020204" pitchFamily="34" charset="0"/>
                                </a:rPr>
                                <m:t>𝑌</m:t>
                              </m:r>
                              <m:r>
                                <a:rPr lang="cs-CZ" sz="2800" b="0" i="1" smtClean="0">
                                  <a:latin typeface="Cambria Math" panose="02040503050406030204" pitchFamily="18" charset="0"/>
                                  <a:ea typeface="Calibri" panose="020F0502020204030204" pitchFamily="34" charset="0"/>
                                  <a:cs typeface="Arial" panose="020B0604020202020204" pitchFamily="34" charset="0"/>
                                </a:rPr>
                                <m:t>%</m:t>
                              </m:r>
                            </m:e>
                          </m:d>
                        </m:den>
                      </m:f>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𝑃</m:t>
                      </m:r>
                      <m:r>
                        <a:rPr lang="cs-CZ" sz="2800" b="0" i="1" smtClean="0">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b="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libri" panose="020F0502020204030204" pitchFamily="34" charset="0"/>
                          <a:cs typeface="Arial" panose="020B0604020202020204" pitchFamily="34" charset="0"/>
                        </a:rPr>
                        <m:t>1.0506</m:t>
                      </m:r>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r>
                            <a:rPr lang="cs-CZ" sz="2800" b="0" i="1" smtClean="0">
                              <a:latin typeface="Cambria Math" panose="02040503050406030204" pitchFamily="18" charset="0"/>
                              <a:ea typeface="Calibri" panose="020F0502020204030204" pitchFamily="34" charset="0"/>
                              <a:cs typeface="Arial" panose="020B0604020202020204" pitchFamily="34" charset="0"/>
                            </a:rPr>
                            <m:t>1.0</m:t>
                          </m:r>
                        </m:num>
                        <m:den>
                          <m:r>
                            <a:rPr lang="cs-CZ" sz="2800" b="0" i="1" smtClean="0">
                              <a:latin typeface="Cambria Math" panose="02040503050406030204" pitchFamily="18" charset="0"/>
                              <a:ea typeface="Calibri" panose="020F0502020204030204" pitchFamily="34" charset="0"/>
                              <a:cs typeface="Arial" panose="020B0604020202020204" pitchFamily="34" charset="0"/>
                            </a:rPr>
                            <m:t>0.96</m:t>
                          </m:r>
                        </m:den>
                      </m:f>
                      <m:r>
                        <a:rPr lang="cs-CZ" sz="2800" b="0" i="1" smtClean="0">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m:t>
                      </m:r>
                      <m:r>
                        <a:rPr lang="cs-CZ" sz="2800" b="0" i="1" smtClean="0">
                          <a:latin typeface="Cambria Math" panose="02040503050406030204" pitchFamily="18" charset="0"/>
                          <a:ea typeface="Calibri" panose="020F0502020204030204" pitchFamily="34" charset="0"/>
                          <a:cs typeface="Arial" panose="020B0604020202020204" pitchFamily="34" charset="0"/>
                        </a:rPr>
                        <m:t>0.0943=9.43%</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928" t="-2661"/>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4199321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buNone/>
                </a:pPr>
                <a:r>
                  <a:rPr lang="cs-CZ" dirty="0"/>
                  <a:t>Assume </a:t>
                </a:r>
                <a:r>
                  <a:rPr lang="cs-CZ" dirty="0" err="1"/>
                  <a:t>the</a:t>
                </a:r>
                <a:r>
                  <a:rPr lang="cs-CZ" dirty="0"/>
                  <a:t> CB </a:t>
                </a:r>
                <a:r>
                  <a:rPr lang="cs-CZ" dirty="0" err="1"/>
                  <a:t>wants</a:t>
                </a:r>
                <a:r>
                  <a:rPr lang="cs-CZ" dirty="0"/>
                  <a:t> to </a:t>
                </a:r>
                <a:r>
                  <a:rPr lang="cs-CZ" dirty="0" err="1"/>
                  <a:t>have</a:t>
                </a:r>
                <a:r>
                  <a:rPr lang="cs-CZ" dirty="0"/>
                  <a:t> P% = 0%</a:t>
                </a:r>
              </a:p>
              <a:p>
                <a:pPr>
                  <a:buNone/>
                </a:pPr>
                <a:r>
                  <a:rPr lang="cs-CZ" dirty="0" err="1"/>
                  <a:t>Is</a:t>
                </a:r>
                <a:r>
                  <a:rPr lang="cs-CZ" dirty="0"/>
                  <a:t> </a:t>
                </a:r>
                <a:r>
                  <a:rPr lang="cs-CZ" dirty="0" err="1"/>
                  <a:t>beleives</a:t>
                </a:r>
                <a:r>
                  <a:rPr lang="cs-CZ" dirty="0"/>
                  <a:t> </a:t>
                </a:r>
                <a:r>
                  <a:rPr lang="cs-CZ" dirty="0" err="1"/>
                  <a:t>that</a:t>
                </a:r>
                <a:r>
                  <a:rPr lang="cs-CZ" dirty="0"/>
                  <a:t> Y% </a:t>
                </a:r>
                <a:r>
                  <a:rPr lang="cs-CZ" dirty="0" err="1"/>
                  <a:t>will</a:t>
                </a:r>
                <a:r>
                  <a:rPr lang="cs-CZ" dirty="0"/>
                  <a:t> </a:t>
                </a:r>
                <a:r>
                  <a:rPr lang="cs-CZ" dirty="0" err="1"/>
                  <a:t>be</a:t>
                </a:r>
                <a:r>
                  <a:rPr lang="cs-CZ" dirty="0"/>
                  <a:t> 5,5% and </a:t>
                </a:r>
                <a:r>
                  <a:rPr lang="cs-CZ" dirty="0" err="1"/>
                  <a:t>that</a:t>
                </a:r>
                <a:r>
                  <a:rPr lang="cs-CZ" dirty="0"/>
                  <a:t> </a:t>
                </a:r>
                <a:r>
                  <a:rPr lang="cs-CZ" dirty="0" err="1"/>
                  <a:t>there</a:t>
                </a:r>
                <a:r>
                  <a:rPr lang="cs-CZ" dirty="0"/>
                  <a:t> </a:t>
                </a:r>
                <a:r>
                  <a:rPr lang="cs-CZ" dirty="0" err="1"/>
                  <a:t>will</a:t>
                </a:r>
                <a:r>
                  <a:rPr lang="cs-CZ" dirty="0"/>
                  <a:t> </a:t>
                </a:r>
                <a:r>
                  <a:rPr lang="cs-CZ" dirty="0" err="1"/>
                  <a:t>an</a:t>
                </a:r>
                <a:r>
                  <a:rPr lang="cs-CZ" dirty="0"/>
                  <a:t> </a:t>
                </a:r>
                <a:r>
                  <a:rPr lang="cs-CZ" dirty="0" err="1"/>
                  <a:t>increase</a:t>
                </a:r>
                <a:r>
                  <a:rPr lang="cs-CZ" dirty="0"/>
                  <a:t> in V by 10%. </a:t>
                </a:r>
                <a:r>
                  <a:rPr lang="cs-CZ" dirty="0" err="1"/>
                  <a:t>What</a:t>
                </a:r>
                <a:r>
                  <a:rPr lang="cs-CZ" dirty="0"/>
                  <a:t> </a:t>
                </a:r>
                <a:r>
                  <a:rPr lang="cs-CZ" dirty="0" err="1"/>
                  <a:t>should</a:t>
                </a:r>
                <a:r>
                  <a:rPr lang="cs-CZ" dirty="0"/>
                  <a:t> </a:t>
                </a:r>
                <a:r>
                  <a:rPr lang="cs-CZ" dirty="0" err="1"/>
                  <a:t>be</a:t>
                </a:r>
                <a:r>
                  <a:rPr lang="cs-CZ" dirty="0"/>
                  <a:t> </a:t>
                </a:r>
                <a:r>
                  <a:rPr lang="cs-CZ" dirty="0" err="1"/>
                  <a:t>the</a:t>
                </a:r>
                <a:r>
                  <a:rPr lang="cs-CZ" dirty="0"/>
                  <a:t> </a:t>
                </a:r>
                <a:r>
                  <a:rPr lang="cs-CZ" dirty="0" err="1"/>
                  <a:t>percentage</a:t>
                </a:r>
                <a:r>
                  <a:rPr lang="cs-CZ" dirty="0"/>
                  <a:t> </a:t>
                </a:r>
                <a:r>
                  <a:rPr lang="cs-CZ" dirty="0" err="1"/>
                  <a:t>change</a:t>
                </a:r>
                <a:r>
                  <a:rPr lang="cs-CZ" dirty="0"/>
                  <a:t> in </a:t>
                </a:r>
                <a:r>
                  <a:rPr lang="cs-CZ" dirty="0" err="1"/>
                  <a:t>the</a:t>
                </a:r>
                <a:r>
                  <a:rPr lang="cs-CZ" dirty="0"/>
                  <a:t> </a:t>
                </a:r>
                <a:r>
                  <a:rPr lang="cs-CZ" dirty="0" err="1"/>
                  <a:t>money</a:t>
                </a:r>
                <a:r>
                  <a:rPr lang="cs-CZ" dirty="0"/>
                  <a:t> </a:t>
                </a:r>
                <a:r>
                  <a:rPr lang="cs-CZ" dirty="0" err="1"/>
                  <a:t>stock</a:t>
                </a:r>
                <a:r>
                  <a:rPr lang="cs-CZ" dirty="0"/>
                  <a:t>?</a:t>
                </a: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libri" panose="020F0502020204030204" pitchFamily="34" charset="0"/>
                          <a:cs typeface="Arial" panose="020B0604020202020204" pitchFamily="34" charset="0"/>
                        </a:rPr>
                        <m:t>𝑀</m:t>
                      </m:r>
                      <m:r>
                        <a:rPr lang="cs-CZ" sz="2800" b="0" i="1" smtClean="0">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i="1">
                              <a:latin typeface="Cambria Math" panose="02040503050406030204" pitchFamily="18" charset="0"/>
                              <a:ea typeface="Calibri" panose="020F0502020204030204" pitchFamily="34" charset="0"/>
                              <a:cs typeface="Arial" panose="020B0604020202020204" pitchFamily="34" charset="0"/>
                            </a:rPr>
                          </m:ctrlPr>
                        </m:dPr>
                        <m:e>
                          <m:r>
                            <a:rPr lang="en-GB" i="1">
                              <a:latin typeface="Cambria Math" panose="02040503050406030204" pitchFamily="18" charset="0"/>
                              <a:ea typeface="Calibri" panose="020F0502020204030204" pitchFamily="34" charset="0"/>
                              <a:cs typeface="Arial" panose="020B0604020202020204" pitchFamily="34" charset="0"/>
                            </a:rPr>
                            <m:t>1+</m:t>
                          </m:r>
                          <m:r>
                            <a:rPr lang="en-GB" i="1">
                              <a:latin typeface="Cambria Math" panose="02040503050406030204" pitchFamily="18" charset="0"/>
                              <a:ea typeface="Calibri" panose="020F0502020204030204" pitchFamily="34" charset="0"/>
                              <a:cs typeface="Arial" panose="020B0604020202020204" pitchFamily="34" charset="0"/>
                            </a:rPr>
                            <m:t>𝑉</m:t>
                          </m:r>
                          <m:r>
                            <a:rPr lang="en-GB" i="1">
                              <a:latin typeface="Cambria Math" panose="02040503050406030204" pitchFamily="18" charset="0"/>
                              <a:ea typeface="Calibri" panose="020F0502020204030204" pitchFamily="34" charset="0"/>
                              <a:cs typeface="Arial" panose="020B0604020202020204" pitchFamily="34" charset="0"/>
                            </a:rPr>
                            <m:t>%</m:t>
                          </m:r>
                        </m:e>
                      </m:d>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a:p>
                <a:pPr>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44922161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a:buNone/>
                </a:pPr>
                <a:r>
                  <a:rPr lang="cs-CZ" dirty="0"/>
                  <a:t>The Money </a:t>
                </a:r>
                <a:r>
                  <a:rPr lang="cs-CZ" dirty="0" err="1"/>
                  <a:t>stock</a:t>
                </a:r>
                <a:r>
                  <a:rPr lang="cs-CZ" dirty="0"/>
                  <a:t> M=350 </a:t>
                </a:r>
                <a:r>
                  <a:rPr lang="cs-CZ" dirty="0" err="1"/>
                  <a:t>bn</a:t>
                </a:r>
                <a:r>
                  <a:rPr lang="cs-CZ" dirty="0"/>
                  <a:t> CZK</a:t>
                </a:r>
              </a:p>
              <a:p>
                <a:pPr>
                  <a:buNone/>
                </a:pPr>
                <a:r>
                  <a:rPr lang="cs-CZ" dirty="0" err="1"/>
                  <a:t>The</a:t>
                </a:r>
                <a:r>
                  <a:rPr lang="cs-CZ" dirty="0"/>
                  <a:t> CB </a:t>
                </a:r>
                <a:r>
                  <a:rPr lang="cs-CZ" dirty="0" err="1"/>
                  <a:t>wants</a:t>
                </a:r>
                <a:r>
                  <a:rPr lang="cs-CZ" dirty="0"/>
                  <a:t> to </a:t>
                </a:r>
                <a:r>
                  <a:rPr lang="cs-CZ" dirty="0" err="1"/>
                  <a:t>have</a:t>
                </a:r>
                <a:r>
                  <a:rPr lang="cs-CZ" dirty="0"/>
                  <a:t> </a:t>
                </a:r>
                <a:r>
                  <a:rPr lang="cs-CZ" dirty="0" err="1"/>
                  <a:t>inflation</a:t>
                </a:r>
                <a:r>
                  <a:rPr lang="cs-CZ" dirty="0"/>
                  <a:t> P% = 10%</a:t>
                </a:r>
              </a:p>
              <a:p>
                <a:pPr>
                  <a:buNone/>
                </a:pPr>
                <a:r>
                  <a:rPr lang="cs-CZ" dirty="0" err="1"/>
                  <a:t>The</a:t>
                </a:r>
                <a:r>
                  <a:rPr lang="cs-CZ" dirty="0"/>
                  <a:t> CB </a:t>
                </a:r>
                <a:r>
                  <a:rPr lang="cs-CZ" dirty="0" err="1"/>
                  <a:t>beleives</a:t>
                </a:r>
                <a:r>
                  <a:rPr lang="cs-CZ" dirty="0"/>
                  <a:t> </a:t>
                </a:r>
                <a:r>
                  <a:rPr lang="cs-CZ" dirty="0" err="1"/>
                  <a:t>that</a:t>
                </a:r>
                <a:r>
                  <a:rPr lang="cs-CZ" dirty="0"/>
                  <a:t> Y </a:t>
                </a:r>
                <a:r>
                  <a:rPr lang="cs-CZ" dirty="0" err="1"/>
                  <a:t>will</a:t>
                </a:r>
                <a:r>
                  <a:rPr lang="cs-CZ" dirty="0"/>
                  <a:t> </a:t>
                </a:r>
                <a:r>
                  <a:rPr lang="cs-CZ" dirty="0" err="1"/>
                  <a:t>increase</a:t>
                </a:r>
                <a:r>
                  <a:rPr lang="cs-CZ" dirty="0"/>
                  <a:t> by 4% and </a:t>
                </a:r>
                <a:r>
                  <a:rPr lang="cs-CZ" dirty="0" err="1"/>
                  <a:t>that</a:t>
                </a:r>
                <a:r>
                  <a:rPr lang="cs-CZ" dirty="0"/>
                  <a:t> </a:t>
                </a:r>
                <a:r>
                  <a:rPr lang="cs-CZ" dirty="0" err="1"/>
                  <a:t>there</a:t>
                </a:r>
                <a:r>
                  <a:rPr lang="cs-CZ" dirty="0"/>
                  <a:t> </a:t>
                </a:r>
                <a:r>
                  <a:rPr lang="cs-CZ" dirty="0" err="1"/>
                  <a:t>will</a:t>
                </a:r>
                <a:r>
                  <a:rPr lang="cs-CZ" dirty="0"/>
                  <a:t> no </a:t>
                </a:r>
                <a:r>
                  <a:rPr lang="cs-CZ" dirty="0" err="1"/>
                  <a:t>change</a:t>
                </a:r>
                <a:r>
                  <a:rPr lang="cs-CZ" dirty="0"/>
                  <a:t> in </a:t>
                </a:r>
                <a:r>
                  <a:rPr lang="cs-CZ" dirty="0" err="1"/>
                  <a:t>Velocity</a:t>
                </a:r>
                <a:r>
                  <a:rPr lang="cs-CZ" dirty="0"/>
                  <a:t>.</a:t>
                </a:r>
              </a:p>
              <a:p>
                <a:pPr>
                  <a:buNone/>
                </a:pPr>
                <a:endParaRPr lang="cs-CZ" dirty="0"/>
              </a:p>
              <a:p>
                <a:pPr>
                  <a:buNone/>
                </a:pPr>
                <a:r>
                  <a:rPr lang="cs-CZ" dirty="0" err="1"/>
                  <a:t>What</a:t>
                </a:r>
                <a:r>
                  <a:rPr lang="cs-CZ" dirty="0"/>
                  <a:t> </a:t>
                </a:r>
                <a:r>
                  <a:rPr lang="cs-CZ" dirty="0" err="1"/>
                  <a:t>should</a:t>
                </a:r>
                <a:r>
                  <a:rPr lang="cs-CZ" dirty="0"/>
                  <a:t> </a:t>
                </a:r>
                <a:r>
                  <a:rPr lang="cs-CZ" dirty="0" err="1"/>
                  <a:t>the</a:t>
                </a:r>
                <a:r>
                  <a:rPr lang="cs-CZ" dirty="0"/>
                  <a:t> </a:t>
                </a:r>
                <a:r>
                  <a:rPr lang="cs-CZ" dirty="0" err="1"/>
                  <a:t>central</a:t>
                </a:r>
                <a:r>
                  <a:rPr lang="cs-CZ" dirty="0"/>
                  <a:t> bank do? (by </a:t>
                </a:r>
                <a:r>
                  <a:rPr lang="cs-CZ" dirty="0" err="1"/>
                  <a:t>how</a:t>
                </a:r>
                <a:r>
                  <a:rPr lang="cs-CZ" dirty="0"/>
                  <a:t> much </a:t>
                </a:r>
                <a:r>
                  <a:rPr lang="cs-CZ" dirty="0" err="1"/>
                  <a:t>should</a:t>
                </a:r>
                <a:r>
                  <a:rPr lang="cs-CZ" dirty="0"/>
                  <a:t> </a:t>
                </a:r>
                <a:r>
                  <a:rPr lang="cs-CZ" dirty="0" err="1"/>
                  <a:t>it</a:t>
                </a:r>
                <a:r>
                  <a:rPr lang="cs-CZ" dirty="0"/>
                  <a:t> </a:t>
                </a:r>
                <a:r>
                  <a:rPr lang="cs-CZ" dirty="0" err="1"/>
                  <a:t>increase</a:t>
                </a:r>
                <a:r>
                  <a:rPr lang="cs-CZ" dirty="0"/>
                  <a:t> </a:t>
                </a:r>
                <a:r>
                  <a:rPr lang="cs-CZ" dirty="0" err="1"/>
                  <a:t>or</a:t>
                </a:r>
                <a:r>
                  <a:rPr lang="cs-CZ" dirty="0"/>
                  <a:t> </a:t>
                </a:r>
                <a:r>
                  <a:rPr lang="cs-CZ" dirty="0" err="1"/>
                  <a:t>decrease</a:t>
                </a:r>
                <a:r>
                  <a:rPr lang="cs-CZ" dirty="0"/>
                  <a:t> </a:t>
                </a:r>
                <a:r>
                  <a:rPr lang="cs-CZ" dirty="0" err="1"/>
                  <a:t>the</a:t>
                </a:r>
                <a:r>
                  <a:rPr lang="cs-CZ" dirty="0"/>
                  <a:t> Money </a:t>
                </a:r>
                <a:r>
                  <a:rPr lang="cs-CZ" dirty="0" err="1"/>
                  <a:t>stock</a:t>
                </a:r>
                <a:r>
                  <a:rPr lang="cs-CZ" dirty="0"/>
                  <a:t> M and </a:t>
                </a:r>
                <a:r>
                  <a:rPr lang="cs-CZ" dirty="0" err="1"/>
                  <a:t>how</a:t>
                </a:r>
                <a:r>
                  <a:rPr lang="cs-CZ" dirty="0"/>
                  <a:t>?) </a:t>
                </a:r>
                <a:r>
                  <a:rPr lang="cs-CZ" dirty="0" err="1"/>
                  <a:t>The</a:t>
                </a:r>
                <a:r>
                  <a:rPr lang="cs-CZ" dirty="0"/>
                  <a:t> </a:t>
                </a:r>
                <a:r>
                  <a:rPr lang="cs-CZ" dirty="0" err="1"/>
                  <a:t>money</a:t>
                </a:r>
                <a:r>
                  <a:rPr lang="cs-CZ" dirty="0"/>
                  <a:t> </a:t>
                </a:r>
                <a:r>
                  <a:rPr lang="cs-CZ" dirty="0" err="1"/>
                  <a:t>multiplier</a:t>
                </a:r>
                <a:r>
                  <a:rPr lang="cs-CZ" dirty="0"/>
                  <a:t> </a:t>
                </a:r>
                <a:r>
                  <a:rPr lang="cs-CZ" dirty="0" err="1"/>
                  <a:t>is</a:t>
                </a:r>
                <a:r>
                  <a:rPr lang="cs-CZ" dirty="0"/>
                  <a:t> m=5. </a:t>
                </a:r>
                <a:r>
                  <a:rPr lang="cs-CZ" b="1" dirty="0" err="1"/>
                  <a:t>How</a:t>
                </a:r>
                <a:r>
                  <a:rPr lang="cs-CZ" b="1" dirty="0"/>
                  <a:t> much </a:t>
                </a:r>
                <a:r>
                  <a:rPr lang="cs-CZ" b="1" dirty="0" err="1"/>
                  <a:t>assets</a:t>
                </a:r>
                <a:r>
                  <a:rPr lang="cs-CZ" b="1" dirty="0"/>
                  <a:t> </a:t>
                </a:r>
                <a:r>
                  <a:rPr lang="cs-CZ" b="1" dirty="0" err="1"/>
                  <a:t>the</a:t>
                </a:r>
                <a:r>
                  <a:rPr lang="cs-CZ" b="1" dirty="0"/>
                  <a:t> CB </a:t>
                </a:r>
                <a:r>
                  <a:rPr lang="cs-CZ" b="1" dirty="0" err="1"/>
                  <a:t>shall</a:t>
                </a:r>
                <a:r>
                  <a:rPr lang="cs-CZ" b="1" dirty="0"/>
                  <a:t> </a:t>
                </a:r>
                <a:r>
                  <a:rPr lang="cs-CZ" b="1" dirty="0" err="1"/>
                  <a:t>buy</a:t>
                </a:r>
                <a:r>
                  <a:rPr lang="cs-CZ" b="1" dirty="0"/>
                  <a:t>/</a:t>
                </a:r>
                <a:r>
                  <a:rPr lang="cs-CZ" b="1" dirty="0" err="1"/>
                  <a:t>sell</a:t>
                </a:r>
                <a:r>
                  <a:rPr lang="cs-CZ" b="1" dirty="0"/>
                  <a:t>?</a:t>
                </a:r>
              </a:p>
              <a:p>
                <a:pPr>
                  <a:buNone/>
                </a:pPr>
                <a14:m>
                  <m:oMathPara xmlns:m="http://schemas.openxmlformats.org/officeDocument/2006/math">
                    <m:oMathParaPr>
                      <m:jc m:val="centerGroup"/>
                    </m:oMathParaPr>
                    <m:oMath xmlns:m="http://schemas.openxmlformats.org/officeDocument/2006/math">
                      <m:d>
                        <m:dPr>
                          <m:ctrlPr>
                            <a:rPr lang="cs-CZ" sz="2800" i="1" smtClean="0">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𝑀</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𝑉</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oMath>
                  </m:oMathPara>
                </a14:m>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b="1" dirty="0"/>
              </a:p>
              <a:p>
                <a:pPr>
                  <a:buNone/>
                </a:pPr>
                <a14:m>
                  <m:oMathPara xmlns:m="http://schemas.openxmlformats.org/officeDocument/2006/math">
                    <m:oMathParaPr>
                      <m:jc m:val="centerGroup"/>
                    </m:oMathParaPr>
                    <m:oMath xmlns:m="http://schemas.openxmlformats.org/officeDocument/2006/math">
                      <m:r>
                        <m:rPr>
                          <m:sty m:val="p"/>
                        </m:rPr>
                        <a:rPr lang="cs-CZ" i="1">
                          <a:latin typeface="Cambria Math" panose="02040503050406030204" pitchFamily="18" charset="0"/>
                          <a:ea typeface="Calibri" panose="020F0502020204030204" pitchFamily="34" charset="0"/>
                          <a:cs typeface="Arial" panose="020B0604020202020204" pitchFamily="34" charset="0"/>
                        </a:rPr>
                        <m:t>M</m:t>
                      </m:r>
                      <m:r>
                        <a:rPr lang="cs-CZ" b="0" i="1" smtClean="0">
                          <a:latin typeface="Cambria Math" panose="02040503050406030204" pitchFamily="18" charset="0"/>
                          <a:ea typeface="Calibri" panose="020F0502020204030204" pitchFamily="34" charset="0"/>
                          <a:cs typeface="Arial" panose="020B0604020202020204" pitchFamily="34" charset="0"/>
                        </a:rPr>
                        <m:t>%=</m:t>
                      </m:r>
                      <m:d>
                        <m:dPr>
                          <m:ctrlPr>
                            <a:rPr lang="cs-CZ" sz="2800" i="1">
                              <a:latin typeface="Cambria Math" panose="02040503050406030204" pitchFamily="18" charset="0"/>
                              <a:ea typeface="Calibri" panose="020F0502020204030204" pitchFamily="34" charset="0"/>
                              <a:cs typeface="Arial" panose="020B0604020202020204" pitchFamily="34" charset="0"/>
                            </a:rPr>
                          </m:ctrlPr>
                        </m:dPr>
                        <m:e>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𝑃</m:t>
                          </m:r>
                          <m:r>
                            <a:rPr lang="en-GB" sz="2800" i="1">
                              <a:latin typeface="Cambria Math" panose="02040503050406030204" pitchFamily="18" charset="0"/>
                              <a:ea typeface="Calibri" panose="020F0502020204030204" pitchFamily="34" charset="0"/>
                              <a:cs typeface="Arial" panose="020B0604020202020204" pitchFamily="34" charset="0"/>
                            </a:rPr>
                            <m:t>%</m:t>
                          </m:r>
                        </m:e>
                      </m:d>
                      <m:r>
                        <a:rPr lang="en-GB" sz="2800" i="1">
                          <a:latin typeface="Cambria Math" panose="02040503050406030204" pitchFamily="18" charset="0"/>
                          <a:ea typeface="Calibri" panose="020F0502020204030204" pitchFamily="34" charset="0"/>
                          <a:cs typeface="Arial" panose="020B0604020202020204" pitchFamily="34" charset="0"/>
                        </a:rPr>
                        <m:t>∙</m:t>
                      </m:r>
                      <m:f>
                        <m:fPr>
                          <m:ctrlPr>
                            <a:rPr lang="cs-CZ" sz="2800" b="0" i="1" smtClean="0">
                              <a:latin typeface="Cambria Math" panose="02040503050406030204" pitchFamily="18" charset="0"/>
                              <a:ea typeface="Calibri" panose="020F0502020204030204" pitchFamily="34" charset="0"/>
                              <a:cs typeface="Arial" panose="020B0604020202020204" pitchFamily="34" charset="0"/>
                            </a:rPr>
                          </m:ctrlPr>
                        </m:fPr>
                        <m:num>
                          <m:r>
                            <a:rPr lang="en-GB" sz="2800" i="1">
                              <a:latin typeface="Cambria Math" panose="02040503050406030204" pitchFamily="18" charset="0"/>
                              <a:ea typeface="Calibri" panose="020F0502020204030204" pitchFamily="34" charset="0"/>
                              <a:cs typeface="Arial" panose="020B0604020202020204" pitchFamily="34" charset="0"/>
                            </a:rPr>
                            <m:t>1+</m:t>
                          </m:r>
                          <m:r>
                            <a:rPr lang="en-GB" sz="2800" i="1">
                              <a:latin typeface="Cambria Math" panose="02040503050406030204" pitchFamily="18" charset="0"/>
                              <a:ea typeface="Calibri" panose="020F0502020204030204" pitchFamily="34" charset="0"/>
                              <a:cs typeface="Arial" panose="020B0604020202020204" pitchFamily="34" charset="0"/>
                            </a:rPr>
                            <m:t>𝑌</m:t>
                          </m:r>
                          <m:r>
                            <a:rPr lang="en-GB" sz="2800" i="1">
                              <a:latin typeface="Cambria Math" panose="02040503050406030204" pitchFamily="18" charset="0"/>
                              <a:ea typeface="Calibri" panose="020F0502020204030204" pitchFamily="34" charset="0"/>
                              <a:cs typeface="Arial" panose="020B0604020202020204" pitchFamily="34" charset="0"/>
                            </a:rPr>
                            <m:t>%</m:t>
                          </m:r>
                        </m:num>
                        <m:den>
                          <m:d>
                            <m:dPr>
                              <m:ctrlPr>
                                <a:rPr lang="cs-CZ" i="1">
                                  <a:latin typeface="Cambria Math" panose="02040503050406030204" pitchFamily="18" charset="0"/>
                                  <a:ea typeface="Calibri" panose="020F0502020204030204" pitchFamily="34" charset="0"/>
                                  <a:cs typeface="Arial" panose="020B0604020202020204" pitchFamily="34" charset="0"/>
                                </a:rPr>
                              </m:ctrlPr>
                            </m:dPr>
                            <m:e>
                              <m:r>
                                <a:rPr lang="en-GB" i="1">
                                  <a:latin typeface="Cambria Math" panose="02040503050406030204" pitchFamily="18" charset="0"/>
                                  <a:ea typeface="Calibri" panose="020F0502020204030204" pitchFamily="34" charset="0"/>
                                  <a:cs typeface="Arial" panose="020B0604020202020204" pitchFamily="34" charset="0"/>
                                </a:rPr>
                                <m:t>1+</m:t>
                              </m:r>
                              <m:r>
                                <a:rPr lang="en-GB" i="1">
                                  <a:latin typeface="Cambria Math" panose="02040503050406030204" pitchFamily="18" charset="0"/>
                                  <a:ea typeface="Calibri" panose="020F0502020204030204" pitchFamily="34" charset="0"/>
                                  <a:cs typeface="Arial" panose="020B0604020202020204" pitchFamily="34" charset="0"/>
                                </a:rPr>
                                <m:t>𝑉</m:t>
                              </m:r>
                              <m:r>
                                <a:rPr lang="en-GB" i="1">
                                  <a:latin typeface="Cambria Math" panose="02040503050406030204" pitchFamily="18" charset="0"/>
                                  <a:ea typeface="Calibri" panose="020F0502020204030204" pitchFamily="34" charset="0"/>
                                  <a:cs typeface="Arial" panose="020B0604020202020204" pitchFamily="34" charset="0"/>
                                </a:rPr>
                                <m:t>%</m:t>
                              </m:r>
                            </m:e>
                          </m:d>
                        </m:den>
                      </m:f>
                    </m:oMath>
                  </m:oMathPara>
                </a14:m>
                <a:endParaRPr lang="cs-CZ" dirty="0">
                  <a:latin typeface="Calibri" panose="020F0502020204030204" pitchFamily="34" charset="0"/>
                  <a:ea typeface="Calibri" panose="020F0502020204030204" pitchFamily="34" charset="0"/>
                  <a:cs typeface="Arial" panose="020B0604020202020204" pitchFamily="34" charset="0"/>
                </a:endParaRPr>
              </a:p>
              <a:p>
                <a:pPr>
                  <a:buNone/>
                </a:pPr>
                <a14:m>
                  <m:oMathPara xmlns:m="http://schemas.openxmlformats.org/officeDocument/2006/math">
                    <m:oMathParaPr>
                      <m:jc m:val="centerGroup"/>
                    </m:oMathParaPr>
                    <m:oMath xmlns:m="http://schemas.openxmlformats.org/officeDocument/2006/math">
                      <m:r>
                        <m:rPr>
                          <m:sty m:val="p"/>
                        </m:rPr>
                        <a:rPr lang="cs-CZ" i="1" smtClean="0">
                          <a:latin typeface="Cambria Math" panose="02040503050406030204" pitchFamily="18" charset="0"/>
                          <a:ea typeface="Calibri" panose="020F0502020204030204" pitchFamily="34" charset="0"/>
                          <a:cs typeface="Arial" panose="020B0604020202020204" pitchFamily="34" charset="0"/>
                        </a:rPr>
                        <m:t>M</m:t>
                      </m:r>
                      <m:r>
                        <a:rPr lang="cs-CZ" b="0" i="1" smtClean="0">
                          <a:latin typeface="Cambria Math" panose="02040503050406030204" pitchFamily="18" charset="0"/>
                          <a:ea typeface="Calibri" panose="020F0502020204030204" pitchFamily="34" charset="0"/>
                          <a:cs typeface="Arial" panose="020B0604020202020204" pitchFamily="34" charset="0"/>
                        </a:rPr>
                        <m:t>%=1.1</m:t>
                      </m:r>
                      <m:r>
                        <a:rPr lang="en-GB" i="1">
                          <a:latin typeface="Cambria Math" panose="02040503050406030204" pitchFamily="18" charset="0"/>
                          <a:ea typeface="Calibri" panose="020F0502020204030204" pitchFamily="34" charset="0"/>
                          <a:cs typeface="Arial" panose="020B0604020202020204" pitchFamily="34" charset="0"/>
                        </a:rPr>
                        <m:t>∙</m:t>
                      </m:r>
                      <m:r>
                        <a:rPr lang="cs-CZ" b="0" i="1" smtClean="0">
                          <a:latin typeface="Cambria Math" panose="02040503050406030204" pitchFamily="18" charset="0"/>
                          <a:ea typeface="Calibri" panose="020F0502020204030204" pitchFamily="34" charset="0"/>
                          <a:cs typeface="Arial" panose="020B0604020202020204" pitchFamily="34" charset="0"/>
                        </a:rPr>
                        <m:t>1.04−1=0.144=14.4%</m:t>
                      </m:r>
                    </m:oMath>
                  </m:oMathPara>
                </a14:m>
                <a:endParaRPr lang="cs-CZ" b="0" dirty="0">
                  <a:latin typeface="Calibri" panose="020F0502020204030204" pitchFamily="34" charset="0"/>
                  <a:ea typeface="Calibri" panose="020F0502020204030204" pitchFamily="34" charset="0"/>
                  <a:cs typeface="Arial" panose="020B0604020202020204" pitchFamily="34" charset="0"/>
                </a:endParaRPr>
              </a:p>
              <a:p>
                <a:pPr>
                  <a:buNone/>
                </a:pPr>
                <a:r>
                  <a:rPr lang="cs-CZ" sz="2800" dirty="0" err="1">
                    <a:latin typeface="Calibri" panose="020F0502020204030204" pitchFamily="34" charset="0"/>
                    <a:ea typeface="Calibri" panose="020F0502020204030204" pitchFamily="34" charset="0"/>
                    <a:cs typeface="Arial" panose="020B0604020202020204" pitchFamily="34" charset="0"/>
                  </a:rPr>
                  <a:t>Originally</a:t>
                </a:r>
                <a:r>
                  <a:rPr lang="cs-CZ" sz="2800" dirty="0">
                    <a:latin typeface="Calibri" panose="020F0502020204030204" pitchFamily="34" charset="0"/>
                    <a:ea typeface="Calibri" panose="020F0502020204030204" pitchFamily="34" charset="0"/>
                    <a:cs typeface="Arial" panose="020B0604020202020204" pitchFamily="34" charset="0"/>
                  </a:rPr>
                  <a:t> M=350 </a:t>
                </a:r>
                <a:r>
                  <a:rPr lang="cs-CZ" sz="2800" dirty="0" err="1">
                    <a:latin typeface="Calibri" panose="020F0502020204030204" pitchFamily="34" charset="0"/>
                    <a:ea typeface="Calibri" panose="020F0502020204030204" pitchFamily="34" charset="0"/>
                    <a:cs typeface="Arial" panose="020B0604020202020204" pitchFamily="34" charset="0"/>
                  </a:rPr>
                  <a:t>billion</a:t>
                </a:r>
                <a:r>
                  <a:rPr lang="cs-CZ" sz="2800" dirty="0">
                    <a:latin typeface="Calibri" panose="020F0502020204030204" pitchFamily="34" charset="0"/>
                    <a:ea typeface="Calibri" panose="020F0502020204030204" pitchFamily="34" charset="0"/>
                    <a:cs typeface="Arial" panose="020B0604020202020204" pitchFamily="34" charset="0"/>
                  </a:rPr>
                  <a:t>. To </a:t>
                </a:r>
                <a:r>
                  <a:rPr lang="cs-CZ" sz="2800" dirty="0" err="1">
                    <a:latin typeface="Calibri" panose="020F0502020204030204" pitchFamily="34" charset="0"/>
                    <a:ea typeface="Calibri" panose="020F0502020204030204" pitchFamily="34" charset="0"/>
                    <a:cs typeface="Arial" panose="020B0604020202020204" pitchFamily="34" charset="0"/>
                  </a:rPr>
                  <a:t>increase</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it</a:t>
                </a:r>
                <a:r>
                  <a:rPr lang="cs-CZ" sz="2800" dirty="0">
                    <a:latin typeface="Calibri" panose="020F0502020204030204" pitchFamily="34" charset="0"/>
                    <a:ea typeface="Calibri" panose="020F0502020204030204" pitchFamily="34" charset="0"/>
                    <a:cs typeface="Arial" panose="020B0604020202020204" pitchFamily="34" charset="0"/>
                  </a:rPr>
                  <a:t> by 14.4% </a:t>
                </a:r>
                <a:r>
                  <a:rPr lang="cs-CZ" sz="2800" dirty="0" err="1">
                    <a:latin typeface="Calibri" panose="020F0502020204030204" pitchFamily="34" charset="0"/>
                    <a:ea typeface="Calibri" panose="020F0502020204030204" pitchFamily="34" charset="0"/>
                    <a:cs typeface="Arial" panose="020B0604020202020204" pitchFamily="34" charset="0"/>
                  </a:rPr>
                  <a:t>it</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must</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be</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increased</a:t>
                </a:r>
                <a:r>
                  <a:rPr lang="cs-CZ" sz="2800" dirty="0">
                    <a:latin typeface="Calibri" panose="020F0502020204030204" pitchFamily="34" charset="0"/>
                    <a:ea typeface="Calibri" panose="020F0502020204030204" pitchFamily="34" charset="0"/>
                    <a:cs typeface="Arial" panose="020B0604020202020204" pitchFamily="34" charset="0"/>
                  </a:rPr>
                  <a:t> by 50.4 to 400.4 </a:t>
                </a:r>
                <a:r>
                  <a:rPr lang="cs-CZ" sz="2800" dirty="0" err="1">
                    <a:latin typeface="Calibri" panose="020F0502020204030204" pitchFamily="34" charset="0"/>
                    <a:ea typeface="Calibri" panose="020F0502020204030204" pitchFamily="34" charset="0"/>
                    <a:cs typeface="Arial" panose="020B0604020202020204" pitchFamily="34" charset="0"/>
                  </a:rPr>
                  <a:t>billion</a:t>
                </a:r>
                <a:r>
                  <a:rPr lang="cs-CZ" sz="2800" dirty="0">
                    <a:latin typeface="Calibri" panose="020F0502020204030204" pitchFamily="34" charset="0"/>
                    <a:ea typeface="Calibri" panose="020F0502020204030204" pitchFamily="34" charset="0"/>
                    <a:cs typeface="Arial" panose="020B0604020202020204" pitchFamily="34" charset="0"/>
                  </a:rPr>
                  <a:t>.</a:t>
                </a:r>
              </a:p>
              <a:p>
                <a:pPr>
                  <a:buNone/>
                </a:pPr>
                <a:r>
                  <a:rPr lang="cs-CZ" dirty="0" err="1">
                    <a:latin typeface="Calibri" panose="020F0502020204030204" pitchFamily="34" charset="0"/>
                    <a:ea typeface="Calibri" panose="020F0502020204030204" pitchFamily="34" charset="0"/>
                    <a:cs typeface="Arial" panose="020B0604020202020204" pitchFamily="34" charset="0"/>
                  </a:rPr>
                  <a:t>Because</a:t>
                </a:r>
                <a:r>
                  <a:rPr lang="cs-CZ" dirty="0">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cs-CZ" i="1" smtClean="0">
                        <a:latin typeface="Cambria Math" panose="02040503050406030204" pitchFamily="18" charset="0"/>
                        <a:ea typeface="Calibri" panose="020F0502020204030204" pitchFamily="34" charset="0"/>
                        <a:cs typeface="Arial" panose="020B0604020202020204" pitchFamily="34" charset="0"/>
                      </a:rPr>
                      <m:t>M</m:t>
                    </m:r>
                    <m:r>
                      <a:rPr lang="cs-CZ" b="0" i="1" smtClean="0">
                        <a:latin typeface="Cambria Math" panose="02040503050406030204" pitchFamily="18" charset="0"/>
                        <a:ea typeface="Calibri" panose="020F0502020204030204" pitchFamily="34" charset="0"/>
                        <a:cs typeface="Arial" panose="020B0604020202020204" pitchFamily="34" charset="0"/>
                      </a:rPr>
                      <m:t>=</m:t>
                    </m:r>
                    <m:r>
                      <a:rPr lang="cs-CZ" b="0" i="1" smtClean="0">
                        <a:latin typeface="Cambria Math" panose="02040503050406030204" pitchFamily="18" charset="0"/>
                        <a:ea typeface="Calibri" panose="020F0502020204030204" pitchFamily="34" charset="0"/>
                        <a:cs typeface="Arial" panose="020B0604020202020204" pitchFamily="34" charset="0"/>
                      </a:rPr>
                      <m:t>𝑀𝐵</m:t>
                    </m:r>
                    <m:r>
                      <a:rPr lang="en-GB" i="1">
                        <a:latin typeface="Cambria Math" panose="02040503050406030204" pitchFamily="18" charset="0"/>
                        <a:ea typeface="Calibri" panose="020F0502020204030204" pitchFamily="34" charset="0"/>
                        <a:cs typeface="Arial" panose="020B0604020202020204" pitchFamily="34" charset="0"/>
                      </a:rPr>
                      <m:t>∙</m:t>
                    </m:r>
                    <m:r>
                      <a:rPr lang="cs-CZ" b="0" i="1" smtClean="0">
                        <a:latin typeface="Cambria Math" panose="02040503050406030204" pitchFamily="18" charset="0"/>
                        <a:ea typeface="Calibri" panose="020F0502020204030204" pitchFamily="34" charset="0"/>
                        <a:cs typeface="Arial" panose="020B0604020202020204" pitchFamily="34" charset="0"/>
                      </a:rPr>
                      <m:t>𝑚</m:t>
                    </m:r>
                  </m:oMath>
                </a14:m>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The</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central</a:t>
                </a:r>
                <a:r>
                  <a:rPr lang="cs-CZ" sz="2800" dirty="0">
                    <a:latin typeface="Calibri" panose="020F0502020204030204" pitchFamily="34" charset="0"/>
                    <a:ea typeface="Calibri" panose="020F0502020204030204" pitchFamily="34" charset="0"/>
                    <a:cs typeface="Arial" panose="020B0604020202020204" pitchFamily="34" charset="0"/>
                  </a:rPr>
                  <a:t> bank </a:t>
                </a:r>
                <a:r>
                  <a:rPr lang="cs-CZ" sz="2800" dirty="0" err="1">
                    <a:latin typeface="Calibri" panose="020F0502020204030204" pitchFamily="34" charset="0"/>
                    <a:ea typeface="Calibri" panose="020F0502020204030204" pitchFamily="34" charset="0"/>
                    <a:cs typeface="Arial" panose="020B0604020202020204" pitchFamily="34" charset="0"/>
                  </a:rPr>
                  <a:t>should</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buy</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assets</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dirty="0" err="1">
                    <a:latin typeface="Calibri" panose="020F0502020204030204" pitchFamily="34" charset="0"/>
                    <a:ea typeface="Calibri" panose="020F0502020204030204" pitchFamily="34" charset="0"/>
                    <a:cs typeface="Arial" panose="020B0604020202020204" pitchFamily="34" charset="0"/>
                  </a:rPr>
                  <a:t>of</a:t>
                </a:r>
                <a:r>
                  <a:rPr lang="cs-CZ" sz="2800" dirty="0">
                    <a:latin typeface="Calibri" panose="020F0502020204030204" pitchFamily="34" charset="0"/>
                    <a:ea typeface="Calibri" panose="020F0502020204030204" pitchFamily="34" charset="0"/>
                    <a:cs typeface="Arial" panose="020B0604020202020204" pitchFamily="34" charset="0"/>
                  </a:rPr>
                  <a:t> 50.4/5=10.08 </a:t>
                </a:r>
                <a:r>
                  <a:rPr lang="cs-CZ" sz="2800" dirty="0" err="1">
                    <a:latin typeface="Calibri" panose="020F0502020204030204" pitchFamily="34" charset="0"/>
                    <a:ea typeface="Calibri" panose="020F0502020204030204" pitchFamily="34" charset="0"/>
                    <a:cs typeface="Arial" panose="020B0604020202020204" pitchFamily="34" charset="0"/>
                  </a:rPr>
                  <a:t>billion</a:t>
                </a:r>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2800" dirty="0">
                  <a:latin typeface="Calibri" panose="020F0502020204030204" pitchFamily="34" charset="0"/>
                  <a:ea typeface="Calibri" panose="020F0502020204030204" pitchFamily="34" charset="0"/>
                  <a:cs typeface="Arial" panose="020B0604020202020204" pitchFamily="34" charset="0"/>
                </a:endParaRPr>
              </a:p>
              <a:p>
                <a:pPr>
                  <a:buNone/>
                </a:pPr>
                <a:endParaRPr lang="cs-CZ" b="1"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638" t="-2521"/>
                </a:stretch>
              </a:blipFill>
            </p:spPr>
            <p:txBody>
              <a:bodyPr/>
              <a:lstStyle/>
              <a:p>
                <a:r>
                  <a:rPr lang="cs-CZ">
                    <a:noFill/>
                  </a:rPr>
                  <a:t> </a:t>
                </a:r>
              </a:p>
            </p:txBody>
          </p:sp>
        </mc:Fallback>
      </mc:AlternateContent>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8802873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BA21E2-8A02-4502-A3B4-41F37FE4C7B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631CA64-D6B7-447A-B51C-9E6757107DA4}"/>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162039706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9C9F7-5082-CC2A-040F-34F87DB77B38}"/>
              </a:ext>
            </a:extLst>
          </p:cNvPr>
          <p:cNvSpPr>
            <a:spLocks noGrp="1"/>
          </p:cNvSpPr>
          <p:nvPr>
            <p:ph type="title"/>
          </p:nvPr>
        </p:nvSpPr>
        <p:spPr>
          <a:xfrm>
            <a:off x="0" y="354615"/>
            <a:ext cx="10515600" cy="1325563"/>
          </a:xfrm>
          <a:solidFill>
            <a:schemeClr val="accent2">
              <a:lumMod val="60000"/>
              <a:lumOff val="40000"/>
            </a:schemeClr>
          </a:solidFill>
        </p:spPr>
        <p:txBody>
          <a:bodyPr/>
          <a:lstStyle/>
          <a:p>
            <a:r>
              <a:rPr lang="cs-CZ" b="1" dirty="0"/>
              <a:t>8. </a:t>
            </a:r>
            <a:r>
              <a:rPr lang="cs-CZ" b="1" dirty="0" err="1"/>
              <a:t>Monetary</a:t>
            </a:r>
            <a:r>
              <a:rPr lang="cs-CZ" b="1" dirty="0"/>
              <a:t> </a:t>
            </a:r>
            <a:r>
              <a:rPr lang="cs-CZ" b="1" dirty="0" err="1"/>
              <a:t>policy</a:t>
            </a:r>
            <a:r>
              <a:rPr lang="cs-CZ" b="1" dirty="0"/>
              <a:t> 2</a:t>
            </a:r>
            <a:endParaRPr lang="en-GB" b="1" dirty="0"/>
          </a:p>
        </p:txBody>
      </p:sp>
      <p:sp>
        <p:nvSpPr>
          <p:cNvPr id="3" name="Zástupný obsah 2">
            <a:extLst>
              <a:ext uri="{FF2B5EF4-FFF2-40B4-BE49-F238E27FC236}">
                <a16:creationId xmlns:a16="http://schemas.microsoft.com/office/drawing/2014/main" id="{24D39677-DAEA-53E2-11E4-EB159AFD7A70}"/>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9451601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instruments</a:t>
            </a:r>
            <a:endParaRPr lang="cs-CZ" dirty="0"/>
          </a:p>
        </p:txBody>
      </p:sp>
      <p:sp>
        <p:nvSpPr>
          <p:cNvPr id="3" name="Zástupný symbol pro obsah 2"/>
          <p:cNvSpPr>
            <a:spLocks noGrp="1"/>
          </p:cNvSpPr>
          <p:nvPr>
            <p:ph idx="1"/>
          </p:nvPr>
        </p:nvSpPr>
        <p:spPr/>
        <p:txBody>
          <a:bodyPr/>
          <a:lstStyle/>
          <a:p>
            <a:r>
              <a:rPr lang="cs-CZ" dirty="0"/>
              <a:t>Exchange </a:t>
            </a:r>
            <a:r>
              <a:rPr lang="cs-CZ" dirty="0" err="1"/>
              <a:t>rate</a:t>
            </a:r>
            <a:r>
              <a:rPr lang="cs-CZ" dirty="0"/>
              <a:t> </a:t>
            </a:r>
            <a:r>
              <a:rPr lang="cs-CZ" dirty="0" err="1"/>
              <a:t>interventions</a:t>
            </a:r>
            <a:endParaRPr lang="cs-CZ" dirty="0"/>
          </a:p>
          <a:p>
            <a:r>
              <a:rPr lang="cs-CZ" dirty="0"/>
              <a:t>„Open market </a:t>
            </a:r>
            <a:r>
              <a:rPr lang="cs-CZ" dirty="0" err="1"/>
              <a:t>operations</a:t>
            </a:r>
            <a:r>
              <a:rPr lang="cs-CZ" dirty="0"/>
              <a:t>“ – </a:t>
            </a:r>
            <a:r>
              <a:rPr lang="cs-CZ" dirty="0" err="1"/>
              <a:t>selling</a:t>
            </a:r>
            <a:r>
              <a:rPr lang="cs-CZ" dirty="0"/>
              <a:t> and </a:t>
            </a:r>
            <a:r>
              <a:rPr lang="cs-CZ" dirty="0" err="1"/>
              <a:t>buying</a:t>
            </a:r>
            <a:r>
              <a:rPr lang="cs-CZ" dirty="0"/>
              <a:t> </a:t>
            </a:r>
            <a:r>
              <a:rPr lang="cs-CZ" dirty="0" err="1"/>
              <a:t>bonds</a:t>
            </a:r>
            <a:endParaRPr lang="cs-CZ" dirty="0"/>
          </a:p>
          <a:p>
            <a:r>
              <a:rPr lang="cs-CZ" dirty="0" err="1"/>
              <a:t>Interest</a:t>
            </a:r>
            <a:r>
              <a:rPr lang="cs-CZ" dirty="0"/>
              <a:t> </a:t>
            </a:r>
            <a:r>
              <a:rPr lang="cs-CZ" dirty="0" err="1"/>
              <a:t>rate</a:t>
            </a:r>
            <a:r>
              <a:rPr lang="cs-CZ" dirty="0"/>
              <a:t> (</a:t>
            </a:r>
            <a:r>
              <a:rPr lang="cs-CZ" dirty="0" err="1"/>
              <a:t>at</a:t>
            </a:r>
            <a:r>
              <a:rPr lang="cs-CZ" dirty="0"/>
              <a:t> </a:t>
            </a:r>
            <a:r>
              <a:rPr lang="cs-CZ" dirty="0" err="1"/>
              <a:t>which</a:t>
            </a:r>
            <a:r>
              <a:rPr lang="cs-CZ" dirty="0"/>
              <a:t> </a:t>
            </a:r>
            <a:r>
              <a:rPr lang="cs-CZ" dirty="0" err="1"/>
              <a:t>comercial</a:t>
            </a:r>
            <a:r>
              <a:rPr lang="cs-CZ" dirty="0"/>
              <a:t> </a:t>
            </a:r>
            <a:r>
              <a:rPr lang="cs-CZ" dirty="0" err="1"/>
              <a:t>banks</a:t>
            </a:r>
            <a:r>
              <a:rPr lang="cs-CZ" dirty="0"/>
              <a:t> </a:t>
            </a:r>
            <a:r>
              <a:rPr lang="cs-CZ" dirty="0" err="1"/>
              <a:t>can</a:t>
            </a:r>
            <a:r>
              <a:rPr lang="cs-CZ" dirty="0"/>
              <a:t> </a:t>
            </a:r>
            <a:r>
              <a:rPr lang="cs-CZ" dirty="0" err="1"/>
              <a:t>borrow</a:t>
            </a:r>
            <a:r>
              <a:rPr lang="cs-CZ" dirty="0"/>
              <a:t> </a:t>
            </a:r>
            <a:r>
              <a:rPr lang="cs-CZ" dirty="0" err="1"/>
              <a:t>money</a:t>
            </a:r>
            <a:r>
              <a:rPr lang="cs-CZ" dirty="0"/>
              <a:t> </a:t>
            </a:r>
            <a:r>
              <a:rPr lang="cs-CZ" dirty="0" err="1"/>
              <a:t>from</a:t>
            </a:r>
            <a:r>
              <a:rPr lang="cs-CZ" dirty="0"/>
              <a:t> </a:t>
            </a:r>
            <a:r>
              <a:rPr lang="cs-CZ" dirty="0" err="1"/>
              <a:t>the</a:t>
            </a:r>
            <a:r>
              <a:rPr lang="cs-CZ" dirty="0"/>
              <a:t> </a:t>
            </a:r>
            <a:r>
              <a:rPr lang="cs-CZ" dirty="0" err="1"/>
              <a:t>Central</a:t>
            </a:r>
            <a:r>
              <a:rPr lang="cs-CZ" dirty="0"/>
              <a:t> bank)</a:t>
            </a:r>
          </a:p>
          <a:p>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4855875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Transmission</a:t>
            </a:r>
            <a:r>
              <a:rPr lang="cs-CZ" dirty="0"/>
              <a:t> </a:t>
            </a:r>
            <a:r>
              <a:rPr lang="cs-CZ" dirty="0" err="1"/>
              <a:t>mechanism</a:t>
            </a:r>
            <a:endParaRPr lang="cs-CZ" dirty="0"/>
          </a:p>
        </p:txBody>
      </p:sp>
      <p:sp>
        <p:nvSpPr>
          <p:cNvPr id="3" name="Zástupný symbol pro obsah 2"/>
          <p:cNvSpPr>
            <a:spLocks noGrp="1"/>
          </p:cNvSpPr>
          <p:nvPr>
            <p:ph idx="1"/>
          </p:nvPr>
        </p:nvSpPr>
        <p:spPr/>
        <p:txBody>
          <a:bodyPr/>
          <a:lstStyle/>
          <a:p>
            <a:pPr>
              <a:buNone/>
            </a:pPr>
            <a:r>
              <a:rPr lang="cs-CZ" dirty="0" err="1"/>
              <a:t>Instruments</a:t>
            </a:r>
            <a:r>
              <a:rPr lang="cs-CZ" dirty="0" err="1">
                <a:latin typeface="Cambria Math" panose="02040503050406030204" pitchFamily="18" charset="0"/>
                <a:ea typeface="Cambria Math" panose="02040503050406030204" pitchFamily="18" charset="0"/>
              </a:rPr>
              <a:t>→MB→M→P</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85805981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9EBA6-BDFA-4DEE-AD35-9151FA1E83A9}"/>
              </a:ext>
            </a:extLst>
          </p:cNvPr>
          <p:cNvSpPr>
            <a:spLocks noGrp="1"/>
          </p:cNvSpPr>
          <p:nvPr>
            <p:ph type="title"/>
          </p:nvPr>
        </p:nvSpPr>
        <p:spPr/>
        <p:txBody>
          <a:bodyPr/>
          <a:lstStyle/>
          <a:p>
            <a:r>
              <a:rPr lang="cs-CZ" dirty="0" err="1"/>
              <a:t>Transmission</a:t>
            </a:r>
            <a:r>
              <a:rPr lang="cs-CZ" dirty="0"/>
              <a:t> </a:t>
            </a:r>
            <a:r>
              <a:rPr lang="cs-CZ" dirty="0" err="1"/>
              <a:t>mechanism</a:t>
            </a:r>
            <a:endParaRPr lang="cs-CZ" dirty="0"/>
          </a:p>
        </p:txBody>
      </p:sp>
      <p:graphicFrame>
        <p:nvGraphicFramePr>
          <p:cNvPr id="5" name="Zástupný obsah 4">
            <a:extLst>
              <a:ext uri="{FF2B5EF4-FFF2-40B4-BE49-F238E27FC236}">
                <a16:creationId xmlns:a16="http://schemas.microsoft.com/office/drawing/2014/main" id="{11035673-E510-42B2-8B0E-C87810BCAC9D}"/>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22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ktorová grafika „hand indicating or showing direction by pointing a  finger vector illustration outline design“ ze služby Stock | Adobe Stock">
            <a:extLst>
              <a:ext uri="{FF2B5EF4-FFF2-40B4-BE49-F238E27FC236}">
                <a16:creationId xmlns:a16="http://schemas.microsoft.com/office/drawing/2014/main" id="{D4DC4119-54FF-22AD-BD8B-76DC9548E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945" y="69467"/>
            <a:ext cx="2596055" cy="259605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9D85BAC4-2D96-BFD8-C065-68FB35832E2A}"/>
              </a:ext>
            </a:extLst>
          </p:cNvPr>
          <p:cNvSpPr>
            <a:spLocks noGrp="1"/>
          </p:cNvSpPr>
          <p:nvPr>
            <p:ph type="title"/>
          </p:nvPr>
        </p:nvSpPr>
        <p:spPr/>
        <p:txBody>
          <a:bodyPr/>
          <a:lstStyle/>
          <a:p>
            <a:r>
              <a:rPr lang="cs-CZ" b="1" dirty="0"/>
              <a:t>Adam Smith – </a:t>
            </a:r>
            <a:r>
              <a:rPr lang="cs-CZ" b="1" dirty="0" err="1"/>
              <a:t>Invisible</a:t>
            </a:r>
            <a:r>
              <a:rPr lang="cs-CZ" b="1" dirty="0"/>
              <a:t> hand</a:t>
            </a:r>
            <a:endParaRPr lang="en-GB" b="1" dirty="0"/>
          </a:p>
        </p:txBody>
      </p:sp>
      <p:sp>
        <p:nvSpPr>
          <p:cNvPr id="3" name="Zástupný obsah 2">
            <a:extLst>
              <a:ext uri="{FF2B5EF4-FFF2-40B4-BE49-F238E27FC236}">
                <a16:creationId xmlns:a16="http://schemas.microsoft.com/office/drawing/2014/main" id="{DF58C8C8-A2C0-3678-314E-C9C275CC9372}"/>
              </a:ext>
            </a:extLst>
          </p:cNvPr>
          <p:cNvSpPr>
            <a:spLocks noGrp="1"/>
          </p:cNvSpPr>
          <p:nvPr>
            <p:ph idx="1"/>
          </p:nvPr>
        </p:nvSpPr>
        <p:spPr/>
        <p:txBody>
          <a:bodyPr/>
          <a:lstStyle/>
          <a:p>
            <a:pPr>
              <a:buNone/>
            </a:pPr>
            <a:r>
              <a:rPr lang="cs-CZ" dirty="0"/>
              <a:t>„</a:t>
            </a:r>
            <a:r>
              <a:rPr lang="cs-CZ" sz="2800" dirty="0"/>
              <a:t> It i</a:t>
            </a:r>
            <a:r>
              <a:rPr lang="en-US" sz="2800" dirty="0"/>
              <a:t>s not from the </a:t>
            </a:r>
            <a:r>
              <a:rPr lang="en-US" sz="2800" b="1" dirty="0"/>
              <a:t>benevolence</a:t>
            </a:r>
            <a:r>
              <a:rPr lang="en-US" sz="2800" dirty="0"/>
              <a:t> of the butcher, the brewer or the baker, that we expect our dinner, but from their regard to their own </a:t>
            </a:r>
            <a:r>
              <a:rPr lang="en-US" sz="2800" b="1" dirty="0"/>
              <a:t>self interest</a:t>
            </a:r>
            <a:r>
              <a:rPr lang="en-US" sz="2800" dirty="0"/>
              <a:t>. We address ourselves, not to their humanity but to their self-love, and never talk to them of our own necessities but of their advantages</a:t>
            </a:r>
            <a:r>
              <a:rPr lang="cs-CZ" sz="2800" dirty="0"/>
              <a:t>.“</a:t>
            </a:r>
          </a:p>
          <a:p>
            <a:pPr>
              <a:buNone/>
            </a:pPr>
            <a:r>
              <a:rPr lang="cs-CZ" sz="2800" dirty="0"/>
              <a:t>„</a:t>
            </a:r>
            <a:r>
              <a:rPr lang="en-US" sz="2800" dirty="0"/>
              <a:t>he intends only his own gain, and he is in this, as in many other cases, led by an </a:t>
            </a:r>
            <a:r>
              <a:rPr lang="en-US" sz="2800" b="1" dirty="0"/>
              <a:t>invisible hand</a:t>
            </a:r>
            <a:r>
              <a:rPr lang="en-US" sz="2800" dirty="0"/>
              <a:t> to promote an end which was no part of his intention.</a:t>
            </a:r>
            <a:r>
              <a:rPr lang="cs-CZ" sz="2800" dirty="0"/>
              <a:t>“</a:t>
            </a:r>
            <a:r>
              <a:rPr lang="cs-CZ" dirty="0"/>
              <a:t>“</a:t>
            </a:r>
            <a:endParaRPr lang="en-GB" dirty="0"/>
          </a:p>
        </p:txBody>
      </p:sp>
    </p:spTree>
    <p:extLst>
      <p:ext uri="{BB962C8B-B14F-4D97-AF65-F5344CB8AC3E}">
        <p14:creationId xmlns:p14="http://schemas.microsoft.com/office/powerpoint/2010/main" val="39429887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DD4874-31E5-42E5-87C6-A4374C38A557}"/>
              </a:ext>
            </a:extLst>
          </p:cNvPr>
          <p:cNvSpPr>
            <a:spLocks noGrp="1"/>
          </p:cNvSpPr>
          <p:nvPr>
            <p:ph type="title"/>
          </p:nvPr>
        </p:nvSpPr>
        <p:spPr/>
        <p:txBody>
          <a:bodyPr/>
          <a:lstStyle/>
          <a:p>
            <a:r>
              <a:rPr lang="cs-CZ" dirty="0" err="1"/>
              <a:t>Transmission</a:t>
            </a:r>
            <a:r>
              <a:rPr lang="cs-CZ" dirty="0"/>
              <a:t> </a:t>
            </a:r>
            <a:r>
              <a:rPr lang="cs-CZ" dirty="0" err="1"/>
              <a:t>mechanism</a:t>
            </a:r>
            <a:r>
              <a:rPr lang="cs-CZ" dirty="0"/>
              <a:t> </a:t>
            </a:r>
            <a:r>
              <a:rPr lang="cs-CZ" dirty="0" err="1"/>
              <a:t>of</a:t>
            </a:r>
            <a:r>
              <a:rPr lang="cs-CZ" dirty="0"/>
              <a:t> ECB</a:t>
            </a:r>
          </a:p>
        </p:txBody>
      </p:sp>
      <p:pic>
        <p:nvPicPr>
          <p:cNvPr id="1026" name="Picture 2" descr="Stylised illustration of the transmission mechanism from interest rates to prices">
            <a:extLst>
              <a:ext uri="{FF2B5EF4-FFF2-40B4-BE49-F238E27FC236}">
                <a16:creationId xmlns:a16="http://schemas.microsoft.com/office/drawing/2014/main" id="{4F9EE5E3-CD1B-4DFC-AF10-8FBCA53C2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205456"/>
            <a:ext cx="6827912" cy="5103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15FA561A-3A7F-473A-AAC3-22E6B37CAAF4}"/>
              </a:ext>
            </a:extLst>
          </p:cNvPr>
          <p:cNvSpPr txBox="1"/>
          <p:nvPr/>
        </p:nvSpPr>
        <p:spPr>
          <a:xfrm>
            <a:off x="1919536" y="6309320"/>
            <a:ext cx="7715200" cy="369332"/>
          </a:xfrm>
          <a:prstGeom prst="rect">
            <a:avLst/>
          </a:prstGeom>
          <a:noFill/>
        </p:spPr>
        <p:txBody>
          <a:bodyPr wrap="square">
            <a:spAutoFit/>
          </a:bodyPr>
          <a:lstStyle/>
          <a:p>
            <a:r>
              <a:rPr lang="cs-CZ" dirty="0"/>
              <a:t>https://www.ecb.europa.eu/mopo/intro/transmission/html/index.en.html</a:t>
            </a:r>
          </a:p>
        </p:txBody>
      </p:sp>
    </p:spTree>
    <p:extLst>
      <p:ext uri="{BB962C8B-B14F-4D97-AF65-F5344CB8AC3E}">
        <p14:creationId xmlns:p14="http://schemas.microsoft.com/office/powerpoint/2010/main" val="1800057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Restrictive</a:t>
            </a:r>
            <a:r>
              <a:rPr lang="cs-CZ" dirty="0"/>
              <a:t> </a:t>
            </a:r>
            <a:r>
              <a:rPr lang="cs-CZ" dirty="0" err="1"/>
              <a:t>vs</a:t>
            </a:r>
            <a:r>
              <a:rPr lang="cs-CZ" dirty="0"/>
              <a:t> </a:t>
            </a:r>
            <a:r>
              <a:rPr lang="cs-CZ" dirty="0" err="1"/>
              <a:t>Expansionary</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b="1" dirty="0" err="1"/>
              <a:t>Restrictive</a:t>
            </a:r>
            <a:r>
              <a:rPr lang="cs-CZ" b="1" dirty="0"/>
              <a:t>: </a:t>
            </a:r>
            <a:r>
              <a:rPr lang="cs-CZ" dirty="0" err="1"/>
              <a:t>decreasing</a:t>
            </a:r>
            <a:r>
              <a:rPr lang="cs-CZ" dirty="0"/>
              <a:t> </a:t>
            </a:r>
            <a:r>
              <a:rPr lang="cs-CZ" err="1"/>
              <a:t>money</a:t>
            </a:r>
            <a:r>
              <a:rPr lang="cs-CZ"/>
              <a:t> stock, </a:t>
            </a:r>
            <a:r>
              <a:rPr lang="cs-CZ" dirty="0" err="1"/>
              <a:t>inflation</a:t>
            </a:r>
            <a:endParaRPr lang="cs-CZ" dirty="0"/>
          </a:p>
          <a:p>
            <a:pPr>
              <a:buNone/>
            </a:pPr>
            <a:r>
              <a:rPr lang="cs-CZ" dirty="0"/>
              <a:t>Instruments:</a:t>
            </a:r>
          </a:p>
          <a:p>
            <a:pPr>
              <a:buNone/>
            </a:pPr>
            <a:r>
              <a:rPr lang="cs-CZ" err="1"/>
              <a:t>Raising</a:t>
            </a:r>
            <a:r>
              <a:rPr lang="cs-CZ"/>
              <a:t> rates, </a:t>
            </a:r>
            <a:r>
              <a:rPr lang="cs-CZ" dirty="0" err="1"/>
              <a:t>selling</a:t>
            </a:r>
            <a:r>
              <a:rPr lang="cs-CZ" dirty="0"/>
              <a:t> </a:t>
            </a:r>
            <a:r>
              <a:rPr lang="cs-CZ" dirty="0" err="1"/>
              <a:t>bonds</a:t>
            </a:r>
            <a:r>
              <a:rPr lang="cs-CZ" dirty="0"/>
              <a:t> and </a:t>
            </a:r>
            <a:r>
              <a:rPr lang="cs-CZ" dirty="0" err="1"/>
              <a:t>foreign</a:t>
            </a:r>
            <a:r>
              <a:rPr lang="cs-CZ" dirty="0"/>
              <a:t> </a:t>
            </a:r>
            <a:r>
              <a:rPr lang="cs-CZ" dirty="0" err="1"/>
              <a:t>currencies</a:t>
            </a:r>
            <a:endParaRPr lang="cs-CZ" dirty="0"/>
          </a:p>
          <a:p>
            <a:pPr>
              <a:buNone/>
            </a:pPr>
            <a:endParaRPr lang="cs-CZ" dirty="0"/>
          </a:p>
          <a:p>
            <a:pPr>
              <a:buNone/>
            </a:pPr>
            <a:r>
              <a:rPr lang="cs-CZ" b="1" dirty="0" err="1"/>
              <a:t>Expansionary</a:t>
            </a:r>
            <a:r>
              <a:rPr lang="cs-CZ" b="1" dirty="0"/>
              <a:t>:</a:t>
            </a:r>
            <a:r>
              <a:rPr lang="cs-CZ" dirty="0"/>
              <a:t> </a:t>
            </a:r>
            <a:r>
              <a:rPr lang="cs-CZ" dirty="0" err="1"/>
              <a:t>increasing</a:t>
            </a:r>
            <a:r>
              <a:rPr lang="cs-CZ" dirty="0"/>
              <a:t> </a:t>
            </a:r>
            <a:r>
              <a:rPr lang="cs-CZ" err="1"/>
              <a:t>money</a:t>
            </a:r>
            <a:r>
              <a:rPr lang="cs-CZ"/>
              <a:t> stock, </a:t>
            </a:r>
            <a:r>
              <a:rPr lang="cs-CZ" dirty="0" err="1"/>
              <a:t>inflation</a:t>
            </a:r>
            <a:endParaRPr lang="cs-CZ" dirty="0"/>
          </a:p>
          <a:p>
            <a:pPr>
              <a:buNone/>
            </a:pPr>
            <a:r>
              <a:rPr lang="cs-CZ" dirty="0"/>
              <a:t>Instruments:</a:t>
            </a:r>
          </a:p>
          <a:p>
            <a:pPr>
              <a:buNone/>
            </a:pPr>
            <a:r>
              <a:rPr lang="cs-CZ" dirty="0" err="1"/>
              <a:t>Cutting</a:t>
            </a:r>
            <a:r>
              <a:rPr lang="cs-CZ" dirty="0"/>
              <a:t> </a:t>
            </a:r>
            <a:r>
              <a:rPr lang="cs-CZ" err="1"/>
              <a:t>interest</a:t>
            </a:r>
            <a:r>
              <a:rPr lang="cs-CZ"/>
              <a:t> rates, </a:t>
            </a:r>
            <a:r>
              <a:rPr lang="cs-CZ" dirty="0" err="1"/>
              <a:t>buying</a:t>
            </a:r>
            <a:r>
              <a:rPr lang="cs-CZ" dirty="0"/>
              <a:t> </a:t>
            </a:r>
            <a:r>
              <a:rPr lang="cs-CZ" dirty="0" err="1"/>
              <a:t>bonds</a:t>
            </a:r>
            <a:r>
              <a:rPr lang="cs-CZ" dirty="0"/>
              <a:t> and </a:t>
            </a:r>
            <a:r>
              <a:rPr lang="cs-CZ" dirty="0" err="1"/>
              <a:t>currencies</a:t>
            </a:r>
            <a:endParaRPr lang="cs-CZ" dirty="0"/>
          </a:p>
          <a:p>
            <a:pPr>
              <a:buNone/>
            </a:pPr>
            <a:endParaRPr lang="cs-CZ" dirty="0"/>
          </a:p>
          <a:p>
            <a:pPr>
              <a:buNone/>
            </a:pPr>
            <a:r>
              <a:rPr lang="cs-CZ" b="1" dirty="0" err="1"/>
              <a:t>Neutral</a:t>
            </a:r>
            <a:r>
              <a:rPr lang="cs-CZ" b="1" dirty="0"/>
              <a:t> </a:t>
            </a:r>
            <a:r>
              <a:rPr lang="cs-CZ" b="1" dirty="0" err="1"/>
              <a:t>policy</a:t>
            </a:r>
            <a:r>
              <a:rPr lang="cs-CZ" b="1" dirty="0"/>
              <a:t> </a:t>
            </a:r>
            <a:r>
              <a:rPr lang="cs-CZ" dirty="0"/>
              <a:t>(no </a:t>
            </a:r>
            <a:r>
              <a:rPr lang="cs-CZ" dirty="0" err="1"/>
              <a:t>change</a:t>
            </a:r>
            <a:r>
              <a:rPr lang="cs-CZ" dirty="0"/>
              <a:t> in </a:t>
            </a:r>
            <a:r>
              <a:rPr lang="cs-CZ" dirty="0" err="1"/>
              <a:t>the</a:t>
            </a:r>
            <a:r>
              <a:rPr lang="cs-CZ" dirty="0"/>
              <a:t> </a:t>
            </a:r>
            <a:r>
              <a:rPr lang="cs-CZ" dirty="0" err="1"/>
              <a:t>money</a:t>
            </a:r>
            <a:r>
              <a:rPr lang="cs-CZ" dirty="0"/>
              <a:t> </a:t>
            </a:r>
            <a:r>
              <a:rPr lang="cs-CZ" dirty="0" err="1"/>
              <a:t>stock</a:t>
            </a:r>
            <a:r>
              <a:rPr lang="cs-CZ" dirty="0"/>
              <a:t>)</a:t>
            </a:r>
          </a:p>
          <a:p>
            <a:pPr>
              <a:buNone/>
            </a:pPr>
            <a:endParaRPr lang="cs-CZ" dirty="0"/>
          </a:p>
          <a:p>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6903602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585A7-FD5A-4287-B710-FF2DBCF82CF7}"/>
              </a:ext>
            </a:extLst>
          </p:cNvPr>
          <p:cNvSpPr>
            <a:spLocks noGrp="1"/>
          </p:cNvSpPr>
          <p:nvPr>
            <p:ph type="title"/>
          </p:nvPr>
        </p:nvSpPr>
        <p:spPr/>
        <p:txBody>
          <a:bodyPr/>
          <a:lstStyle/>
          <a:p>
            <a:r>
              <a:rPr lang="cs-CZ" dirty="0"/>
              <a:t>ER as </a:t>
            </a:r>
            <a:r>
              <a:rPr lang="cs-CZ" dirty="0" err="1"/>
              <a:t>an</a:t>
            </a:r>
            <a:r>
              <a:rPr lang="cs-CZ" dirty="0"/>
              <a:t> </a:t>
            </a:r>
            <a:r>
              <a:rPr lang="cs-CZ" dirty="0" err="1"/>
              <a:t>objective</a:t>
            </a:r>
            <a:endParaRPr lang="cs-CZ" dirty="0"/>
          </a:p>
        </p:txBody>
      </p:sp>
      <p:sp>
        <p:nvSpPr>
          <p:cNvPr id="3" name="Zástupný obsah 2">
            <a:extLst>
              <a:ext uri="{FF2B5EF4-FFF2-40B4-BE49-F238E27FC236}">
                <a16:creationId xmlns:a16="http://schemas.microsoft.com/office/drawing/2014/main" id="{897F6E1F-0B34-4F36-A407-82B11866AC2A}"/>
              </a:ext>
            </a:extLst>
          </p:cNvPr>
          <p:cNvSpPr>
            <a:spLocks noGrp="1"/>
          </p:cNvSpPr>
          <p:nvPr>
            <p:ph idx="1"/>
          </p:nvPr>
        </p:nvSpPr>
        <p:spPr/>
        <p:txBody>
          <a:bodyPr/>
          <a:lstStyle/>
          <a:p>
            <a:pPr>
              <a:buNone/>
            </a:pPr>
            <a:r>
              <a:rPr lang="cs-CZ" dirty="0"/>
              <a:t>Instrument: </a:t>
            </a:r>
          </a:p>
          <a:p>
            <a:pPr>
              <a:buNone/>
            </a:pPr>
            <a:r>
              <a:rPr lang="cs-CZ" dirty="0" err="1"/>
              <a:t>Purchases</a:t>
            </a:r>
            <a:r>
              <a:rPr lang="cs-CZ" dirty="0"/>
              <a:t> and sales </a:t>
            </a:r>
            <a:r>
              <a:rPr lang="cs-CZ" dirty="0" err="1"/>
              <a:t>of</a:t>
            </a:r>
            <a:r>
              <a:rPr lang="cs-CZ" dirty="0"/>
              <a:t> </a:t>
            </a:r>
            <a:r>
              <a:rPr lang="cs-CZ" dirty="0" err="1"/>
              <a:t>foreign</a:t>
            </a:r>
            <a:r>
              <a:rPr lang="cs-CZ" dirty="0"/>
              <a:t> </a:t>
            </a:r>
            <a:r>
              <a:rPr lang="cs-CZ" dirty="0" err="1"/>
              <a:t>currencies</a:t>
            </a:r>
            <a:endParaRPr lang="cs-CZ" dirty="0"/>
          </a:p>
        </p:txBody>
      </p:sp>
      <p:sp>
        <p:nvSpPr>
          <p:cNvPr id="4" name="Zástupný symbol pro zápatí 3">
            <a:extLst>
              <a:ext uri="{FF2B5EF4-FFF2-40B4-BE49-F238E27FC236}">
                <a16:creationId xmlns:a16="http://schemas.microsoft.com/office/drawing/2014/main" id="{D6D96501-AF8A-446F-B054-C31A1ED7CE68}"/>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18974114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E4AC8-5F89-4C88-8A89-298FF0402115}"/>
              </a:ext>
            </a:extLst>
          </p:cNvPr>
          <p:cNvSpPr>
            <a:spLocks noGrp="1"/>
          </p:cNvSpPr>
          <p:nvPr>
            <p:ph type="title"/>
          </p:nvPr>
        </p:nvSpPr>
        <p:spPr>
          <a:xfrm>
            <a:off x="1725375" y="26179"/>
            <a:ext cx="8229600" cy="1143000"/>
          </a:xfrm>
        </p:spPr>
        <p:txBody>
          <a:bodyPr/>
          <a:lstStyle/>
          <a:p>
            <a:r>
              <a:rPr lang="cs-CZ" dirty="0" err="1"/>
              <a:t>Intervention</a:t>
            </a:r>
            <a:r>
              <a:rPr lang="cs-CZ" dirty="0"/>
              <a:t> </a:t>
            </a:r>
            <a:r>
              <a:rPr lang="cs-CZ" dirty="0" err="1"/>
              <a:t>against</a:t>
            </a:r>
            <a:r>
              <a:rPr lang="cs-CZ" dirty="0"/>
              <a:t> </a:t>
            </a:r>
            <a:r>
              <a:rPr lang="cs-CZ" dirty="0" err="1"/>
              <a:t>apreciation</a:t>
            </a:r>
            <a:endParaRPr lang="cs-CZ" dirty="0"/>
          </a:p>
        </p:txBody>
      </p:sp>
      <p:sp>
        <p:nvSpPr>
          <p:cNvPr id="4" name="Zástupný symbol pro zápatí 3">
            <a:extLst>
              <a:ext uri="{FF2B5EF4-FFF2-40B4-BE49-F238E27FC236}">
                <a16:creationId xmlns:a16="http://schemas.microsoft.com/office/drawing/2014/main" id="{73BA04F5-316B-4314-8AF5-7C33D5AF1F29}"/>
              </a:ext>
            </a:extLst>
          </p:cNvPr>
          <p:cNvSpPr>
            <a:spLocks noGrp="1"/>
          </p:cNvSpPr>
          <p:nvPr>
            <p:ph type="ftr" sz="quarter" idx="11"/>
          </p:nvPr>
        </p:nvSpPr>
        <p:spPr/>
        <p:txBody>
          <a:bodyPr/>
          <a:lstStyle/>
          <a:p>
            <a:r>
              <a:rPr lang="cs-CZ"/>
              <a:t>PETR MACH - Macroeconomics</a:t>
            </a:r>
          </a:p>
        </p:txBody>
      </p:sp>
      <p:grpSp>
        <p:nvGrpSpPr>
          <p:cNvPr id="7" name="Plátno 517">
            <a:extLst>
              <a:ext uri="{FF2B5EF4-FFF2-40B4-BE49-F238E27FC236}">
                <a16:creationId xmlns:a16="http://schemas.microsoft.com/office/drawing/2014/main" id="{15258C8A-F531-4E16-9F34-14A3E253E5E9}"/>
              </a:ext>
            </a:extLst>
          </p:cNvPr>
          <p:cNvGrpSpPr/>
          <p:nvPr/>
        </p:nvGrpSpPr>
        <p:grpSpPr>
          <a:xfrm>
            <a:off x="2783632" y="1772816"/>
            <a:ext cx="6120680" cy="3888432"/>
            <a:chOff x="0" y="0"/>
            <a:chExt cx="4453890" cy="2440940"/>
          </a:xfrm>
        </p:grpSpPr>
        <p:sp>
          <p:nvSpPr>
            <p:cNvPr id="8" name="Obdélník 7">
              <a:extLst>
                <a:ext uri="{FF2B5EF4-FFF2-40B4-BE49-F238E27FC236}">
                  <a16:creationId xmlns:a16="http://schemas.microsoft.com/office/drawing/2014/main" id="{B5FCC0C4-BD7C-4FBB-9240-BEB59505BD08}"/>
                </a:ext>
              </a:extLst>
            </p:cNvPr>
            <p:cNvSpPr/>
            <p:nvPr/>
          </p:nvSpPr>
          <p:spPr>
            <a:xfrm>
              <a:off x="0" y="0"/>
              <a:ext cx="4453890" cy="2440940"/>
            </a:xfrm>
            <a:prstGeom prst="rect">
              <a:avLst/>
            </a:prstGeom>
            <a:solidFill>
              <a:prstClr val="white"/>
            </a:solidFill>
          </p:spPr>
          <p:txBody>
            <a:bodyPr/>
            <a:lstStyle/>
            <a:p>
              <a:endParaRPr lang="cs-CZ"/>
            </a:p>
          </p:txBody>
        </p:sp>
        <p:sp>
          <p:nvSpPr>
            <p:cNvPr id="9" name="Textové pole 262">
              <a:extLst>
                <a:ext uri="{FF2B5EF4-FFF2-40B4-BE49-F238E27FC236}">
                  <a16:creationId xmlns:a16="http://schemas.microsoft.com/office/drawing/2014/main" id="{BDB2B4B7-1D72-451A-85A2-7D38AF1696F5}"/>
                </a:ext>
              </a:extLst>
            </p:cNvPr>
            <p:cNvSpPr txBox="1"/>
            <p:nvPr/>
          </p:nvSpPr>
          <p:spPr>
            <a:xfrm>
              <a:off x="499130" y="244748"/>
              <a:ext cx="573147"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D</a:t>
              </a:r>
              <a:r>
                <a:rPr lang="cs-CZ" sz="1400" b="1" baseline="30000">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262">
              <a:extLst>
                <a:ext uri="{FF2B5EF4-FFF2-40B4-BE49-F238E27FC236}">
                  <a16:creationId xmlns:a16="http://schemas.microsoft.com/office/drawing/2014/main" id="{589F5304-3BC0-4F74-B425-5ACF298E848A}"/>
                </a:ext>
              </a:extLst>
            </p:cNvPr>
            <p:cNvSpPr txBox="1"/>
            <p:nvPr/>
          </p:nvSpPr>
          <p:spPr>
            <a:xfrm rot="2585592">
              <a:off x="936162" y="1247070"/>
              <a:ext cx="745105" cy="6946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MARKET FORCES</a:t>
              </a:r>
            </a:p>
          </p:txBody>
        </p:sp>
        <p:sp>
          <p:nvSpPr>
            <p:cNvPr id="11" name="Textové pole 262">
              <a:extLst>
                <a:ext uri="{FF2B5EF4-FFF2-40B4-BE49-F238E27FC236}">
                  <a16:creationId xmlns:a16="http://schemas.microsoft.com/office/drawing/2014/main" id="{350F8160-544B-4FC1-B03C-1B7B8C24CC48}"/>
                </a:ext>
              </a:extLst>
            </p:cNvPr>
            <p:cNvSpPr txBox="1"/>
            <p:nvPr/>
          </p:nvSpPr>
          <p:spPr>
            <a:xfrm rot="19158608">
              <a:off x="2059437" y="1244424"/>
              <a:ext cx="1087600" cy="69488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CENTRAL BANK INTERVENTION</a:t>
              </a:r>
            </a:p>
          </p:txBody>
        </p:sp>
        <p:sp>
          <p:nvSpPr>
            <p:cNvPr id="12" name="Textové pole 262">
              <a:extLst>
                <a:ext uri="{FF2B5EF4-FFF2-40B4-BE49-F238E27FC236}">
                  <a16:creationId xmlns:a16="http://schemas.microsoft.com/office/drawing/2014/main" id="{29D54E6E-967B-45A4-8A02-EDE14E9BD4EB}"/>
                </a:ext>
              </a:extLst>
            </p:cNvPr>
            <p:cNvSpPr txBox="1"/>
            <p:nvPr/>
          </p:nvSpPr>
          <p:spPr>
            <a:xfrm>
              <a:off x="2224182" y="209878"/>
              <a:ext cx="523481"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a:t>
              </a:r>
              <a:r>
                <a:rPr lang="cs-CZ" sz="1400" b="1" baseline="30000">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3" name="Textové pole 262">
              <a:extLst>
                <a:ext uri="{FF2B5EF4-FFF2-40B4-BE49-F238E27FC236}">
                  <a16:creationId xmlns:a16="http://schemas.microsoft.com/office/drawing/2014/main" id="{930F0555-40FE-42B6-BE57-6AEE2233F28A}"/>
                </a:ext>
              </a:extLst>
            </p:cNvPr>
            <p:cNvSpPr txBox="1"/>
            <p:nvPr/>
          </p:nvSpPr>
          <p:spPr>
            <a:xfrm>
              <a:off x="2945783" y="2044802"/>
              <a:ext cx="43478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493">
              <a:extLst>
                <a:ext uri="{FF2B5EF4-FFF2-40B4-BE49-F238E27FC236}">
                  <a16:creationId xmlns:a16="http://schemas.microsoft.com/office/drawing/2014/main" id="{47AE5512-8022-43CE-BB79-95A4C38A0635}"/>
                </a:ext>
              </a:extLst>
            </p:cNvPr>
            <p:cNvSpPr txBox="1"/>
            <p:nvPr/>
          </p:nvSpPr>
          <p:spPr>
            <a:xfrm>
              <a:off x="35954" y="33725"/>
              <a:ext cx="375997"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ER</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5" name="Přímá spojnice se šipkou 14">
              <a:extLst>
                <a:ext uri="{FF2B5EF4-FFF2-40B4-BE49-F238E27FC236}">
                  <a16:creationId xmlns:a16="http://schemas.microsoft.com/office/drawing/2014/main" id="{8A6B2F85-76B2-41AB-AC6A-22B994DF172A}"/>
                </a:ext>
              </a:extLst>
            </p:cNvPr>
            <p:cNvCxnSpPr/>
            <p:nvPr/>
          </p:nvCxnSpPr>
          <p:spPr>
            <a:xfrm flipV="1">
              <a:off x="332026" y="33725"/>
              <a:ext cx="4158" cy="2012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538DFB84-10D2-4450-8F43-1A37A09C4EA4}"/>
                </a:ext>
              </a:extLst>
            </p:cNvPr>
            <p:cNvCxnSpPr/>
            <p:nvPr/>
          </p:nvCxnSpPr>
          <p:spPr>
            <a:xfrm>
              <a:off x="331476" y="2044802"/>
              <a:ext cx="3260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9EC062D2-1DC5-4953-9980-34A89F092B07}"/>
                </a:ext>
              </a:extLst>
            </p:cNvPr>
            <p:cNvCxnSpPr/>
            <p:nvPr/>
          </p:nvCxnSpPr>
          <p:spPr>
            <a:xfrm flipV="1">
              <a:off x="342849" y="300366"/>
              <a:ext cx="1881333" cy="15287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F15C28B9-2A46-4993-B8A7-14EF7A88D475}"/>
                </a:ext>
              </a:extLst>
            </p:cNvPr>
            <p:cNvCxnSpPr/>
            <p:nvPr/>
          </p:nvCxnSpPr>
          <p:spPr>
            <a:xfrm>
              <a:off x="342880" y="321973"/>
              <a:ext cx="1927480" cy="16184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8947A5A1-C982-4BDC-BA63-58055EDDC623}"/>
                </a:ext>
              </a:extLst>
            </p:cNvPr>
            <p:cNvCxnSpPr/>
            <p:nvPr/>
          </p:nvCxnSpPr>
          <p:spPr>
            <a:xfrm>
              <a:off x="1729721" y="250260"/>
              <a:ext cx="1862590" cy="157888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61743553-7CC1-4A22-B8C3-367B6D748396}"/>
                </a:ext>
              </a:extLst>
            </p:cNvPr>
            <p:cNvCxnSpPr/>
            <p:nvPr/>
          </p:nvCxnSpPr>
          <p:spPr>
            <a:xfrm flipV="1">
              <a:off x="1661959" y="443032"/>
              <a:ext cx="1842608" cy="149739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AC9D4673-9906-4DD9-A3F9-E38FCA0C0179}"/>
                </a:ext>
              </a:extLst>
            </p:cNvPr>
            <p:cNvCxnSpPr/>
            <p:nvPr/>
          </p:nvCxnSpPr>
          <p:spPr>
            <a:xfrm flipV="1">
              <a:off x="331476" y="1084290"/>
              <a:ext cx="2357975" cy="18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B160D82B-CB2E-42E8-956E-6F566C87849B}"/>
                </a:ext>
              </a:extLst>
            </p:cNvPr>
            <p:cNvCxnSpPr/>
            <p:nvPr/>
          </p:nvCxnSpPr>
          <p:spPr>
            <a:xfrm>
              <a:off x="1245464" y="1086127"/>
              <a:ext cx="724008" cy="602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7B130FD0-6B28-4771-B618-D93F6E3C6371}"/>
                </a:ext>
              </a:extLst>
            </p:cNvPr>
            <p:cNvCxnSpPr/>
            <p:nvPr/>
          </p:nvCxnSpPr>
          <p:spPr>
            <a:xfrm flipV="1">
              <a:off x="1969472" y="1091263"/>
              <a:ext cx="719979" cy="597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2598CFB5-DD98-4E71-8717-D9EB1D092857}"/>
                </a:ext>
              </a:extLst>
            </p:cNvPr>
            <p:cNvCxnSpPr>
              <a:stCxn id="9" idx="2"/>
            </p:cNvCxnSpPr>
            <p:nvPr/>
          </p:nvCxnSpPr>
          <p:spPr>
            <a:xfrm>
              <a:off x="785704" y="511423"/>
              <a:ext cx="977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110FA167-35FE-46A6-9390-116EFAF8CFBA}"/>
                </a:ext>
              </a:extLst>
            </p:cNvPr>
            <p:cNvCxnSpPr/>
            <p:nvPr/>
          </p:nvCxnSpPr>
          <p:spPr>
            <a:xfrm>
              <a:off x="2270121" y="511398"/>
              <a:ext cx="930279" cy="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748675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BD63B-9A7E-4C95-9578-D42CFF589700}"/>
              </a:ext>
            </a:extLst>
          </p:cNvPr>
          <p:cNvSpPr>
            <a:spLocks noGrp="1"/>
          </p:cNvSpPr>
          <p:nvPr>
            <p:ph type="title"/>
          </p:nvPr>
        </p:nvSpPr>
        <p:spPr/>
        <p:txBody>
          <a:bodyPr/>
          <a:lstStyle/>
          <a:p>
            <a:r>
              <a:rPr lang="cs-CZ" dirty="0" err="1"/>
              <a:t>Intervention</a:t>
            </a:r>
            <a:r>
              <a:rPr lang="cs-CZ" dirty="0"/>
              <a:t> </a:t>
            </a:r>
            <a:r>
              <a:rPr lang="cs-CZ" dirty="0" err="1"/>
              <a:t>against</a:t>
            </a:r>
            <a:r>
              <a:rPr lang="cs-CZ" dirty="0"/>
              <a:t> </a:t>
            </a:r>
            <a:r>
              <a:rPr lang="cs-CZ" dirty="0" err="1"/>
              <a:t>depreciation</a:t>
            </a:r>
            <a:endParaRPr lang="cs-CZ" dirty="0"/>
          </a:p>
        </p:txBody>
      </p:sp>
      <p:sp>
        <p:nvSpPr>
          <p:cNvPr id="4" name="Zástupný symbol pro zápatí 3">
            <a:extLst>
              <a:ext uri="{FF2B5EF4-FFF2-40B4-BE49-F238E27FC236}">
                <a16:creationId xmlns:a16="http://schemas.microsoft.com/office/drawing/2014/main" id="{FCA820A4-2C82-4C33-8A0D-446336269AAB}"/>
              </a:ext>
            </a:extLst>
          </p:cNvPr>
          <p:cNvSpPr>
            <a:spLocks noGrp="1"/>
          </p:cNvSpPr>
          <p:nvPr>
            <p:ph type="ftr" sz="quarter" idx="11"/>
          </p:nvPr>
        </p:nvSpPr>
        <p:spPr/>
        <p:txBody>
          <a:bodyPr/>
          <a:lstStyle/>
          <a:p>
            <a:r>
              <a:rPr lang="cs-CZ"/>
              <a:t>PETR MACH - Macroeconomics</a:t>
            </a:r>
          </a:p>
        </p:txBody>
      </p:sp>
      <p:grpSp>
        <p:nvGrpSpPr>
          <p:cNvPr id="6" name="Plátno 517">
            <a:extLst>
              <a:ext uri="{FF2B5EF4-FFF2-40B4-BE49-F238E27FC236}">
                <a16:creationId xmlns:a16="http://schemas.microsoft.com/office/drawing/2014/main" id="{55EB6212-3370-40EB-AF52-2A98F9D0C44F}"/>
              </a:ext>
            </a:extLst>
          </p:cNvPr>
          <p:cNvGrpSpPr/>
          <p:nvPr/>
        </p:nvGrpSpPr>
        <p:grpSpPr>
          <a:xfrm>
            <a:off x="2423592" y="1916832"/>
            <a:ext cx="6840760" cy="4032448"/>
            <a:chOff x="0" y="0"/>
            <a:chExt cx="4453890" cy="2346960"/>
          </a:xfrm>
        </p:grpSpPr>
        <p:sp>
          <p:nvSpPr>
            <p:cNvPr id="7" name="Obdélník 6">
              <a:extLst>
                <a:ext uri="{FF2B5EF4-FFF2-40B4-BE49-F238E27FC236}">
                  <a16:creationId xmlns:a16="http://schemas.microsoft.com/office/drawing/2014/main" id="{EF502698-C941-41F2-9968-3AA374A07FA8}"/>
                </a:ext>
              </a:extLst>
            </p:cNvPr>
            <p:cNvSpPr/>
            <p:nvPr/>
          </p:nvSpPr>
          <p:spPr>
            <a:xfrm>
              <a:off x="0" y="0"/>
              <a:ext cx="4453890" cy="2346960"/>
            </a:xfrm>
            <a:prstGeom prst="rect">
              <a:avLst/>
            </a:prstGeom>
            <a:solidFill>
              <a:prstClr val="white"/>
            </a:solidFill>
          </p:spPr>
          <p:txBody>
            <a:bodyPr/>
            <a:lstStyle/>
            <a:p>
              <a:endParaRPr lang="cs-CZ"/>
            </a:p>
          </p:txBody>
        </p:sp>
        <p:sp>
          <p:nvSpPr>
            <p:cNvPr id="8" name="Textové pole 262">
              <a:extLst>
                <a:ext uri="{FF2B5EF4-FFF2-40B4-BE49-F238E27FC236}">
                  <a16:creationId xmlns:a16="http://schemas.microsoft.com/office/drawing/2014/main" id="{25AED485-167B-4490-AEF6-A0370FEE0403}"/>
                </a:ext>
              </a:extLst>
            </p:cNvPr>
            <p:cNvSpPr txBox="1"/>
            <p:nvPr/>
          </p:nvSpPr>
          <p:spPr>
            <a:xfrm>
              <a:off x="2297450" y="1778102"/>
              <a:ext cx="573147"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D</a:t>
              </a:r>
              <a:r>
                <a:rPr lang="cs-CZ" sz="1400" b="1" baseline="30000">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262">
              <a:extLst>
                <a:ext uri="{FF2B5EF4-FFF2-40B4-BE49-F238E27FC236}">
                  <a16:creationId xmlns:a16="http://schemas.microsoft.com/office/drawing/2014/main" id="{D43DA65F-9023-4190-8BE8-88C7613B9F45}"/>
                </a:ext>
              </a:extLst>
            </p:cNvPr>
            <p:cNvSpPr txBox="1"/>
            <p:nvPr/>
          </p:nvSpPr>
          <p:spPr>
            <a:xfrm rot="19299667">
              <a:off x="1200199" y="369296"/>
              <a:ext cx="745105" cy="6946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MARKET FORCES</a:t>
              </a:r>
            </a:p>
          </p:txBody>
        </p:sp>
        <p:sp>
          <p:nvSpPr>
            <p:cNvPr id="10" name="Textové pole 262">
              <a:extLst>
                <a:ext uri="{FF2B5EF4-FFF2-40B4-BE49-F238E27FC236}">
                  <a16:creationId xmlns:a16="http://schemas.microsoft.com/office/drawing/2014/main" id="{19402D72-88A0-4BF8-9941-486D9FDABAC0}"/>
                </a:ext>
              </a:extLst>
            </p:cNvPr>
            <p:cNvSpPr txBox="1"/>
            <p:nvPr/>
          </p:nvSpPr>
          <p:spPr>
            <a:xfrm rot="2568599">
              <a:off x="1957826" y="391963"/>
              <a:ext cx="1087600" cy="69488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a:latin typeface="Calibri" panose="020F0502020204030204" pitchFamily="34" charset="0"/>
                  <a:ea typeface="Calibri" panose="020F0502020204030204" pitchFamily="34" charset="0"/>
                  <a:cs typeface="Arial" panose="020B0604020202020204" pitchFamily="34" charset="0"/>
                </a:rPr>
                <a:t>CENTRAL BANK INTERVENTION</a:t>
              </a:r>
            </a:p>
          </p:txBody>
        </p:sp>
        <p:sp>
          <p:nvSpPr>
            <p:cNvPr id="11" name="Textové pole 262">
              <a:extLst>
                <a:ext uri="{FF2B5EF4-FFF2-40B4-BE49-F238E27FC236}">
                  <a16:creationId xmlns:a16="http://schemas.microsoft.com/office/drawing/2014/main" id="{331052BF-DD81-4143-A906-8FFF0EA36F93}"/>
                </a:ext>
              </a:extLst>
            </p:cNvPr>
            <p:cNvSpPr txBox="1"/>
            <p:nvPr/>
          </p:nvSpPr>
          <p:spPr>
            <a:xfrm>
              <a:off x="677502" y="1456076"/>
              <a:ext cx="523481"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a:t>
              </a:r>
              <a:r>
                <a:rPr lang="cs-CZ" sz="1400" b="1" baseline="30000">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262">
              <a:extLst>
                <a:ext uri="{FF2B5EF4-FFF2-40B4-BE49-F238E27FC236}">
                  <a16:creationId xmlns:a16="http://schemas.microsoft.com/office/drawing/2014/main" id="{62725C96-C015-4A09-9E94-6A4971EE140E}"/>
                </a:ext>
              </a:extLst>
            </p:cNvPr>
            <p:cNvSpPr txBox="1"/>
            <p:nvPr/>
          </p:nvSpPr>
          <p:spPr>
            <a:xfrm>
              <a:off x="2945783" y="2044802"/>
              <a:ext cx="43478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EUR</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3" name="Textové pole 493">
              <a:extLst>
                <a:ext uri="{FF2B5EF4-FFF2-40B4-BE49-F238E27FC236}">
                  <a16:creationId xmlns:a16="http://schemas.microsoft.com/office/drawing/2014/main" id="{9793D4AD-8AAC-4A83-A784-F44C0FF3E01B}"/>
                </a:ext>
              </a:extLst>
            </p:cNvPr>
            <p:cNvSpPr txBox="1"/>
            <p:nvPr/>
          </p:nvSpPr>
          <p:spPr>
            <a:xfrm>
              <a:off x="35954" y="33725"/>
              <a:ext cx="375997"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ER</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4" name="Přímá spojnice se šipkou 13">
              <a:extLst>
                <a:ext uri="{FF2B5EF4-FFF2-40B4-BE49-F238E27FC236}">
                  <a16:creationId xmlns:a16="http://schemas.microsoft.com/office/drawing/2014/main" id="{DB5D0F0C-4B61-4615-81D8-55BF84CB3F86}"/>
                </a:ext>
              </a:extLst>
            </p:cNvPr>
            <p:cNvCxnSpPr/>
            <p:nvPr/>
          </p:nvCxnSpPr>
          <p:spPr>
            <a:xfrm flipV="1">
              <a:off x="332026" y="33725"/>
              <a:ext cx="4158" cy="2012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071AD957-062D-4C79-8A49-B73FA997D797}"/>
                </a:ext>
              </a:extLst>
            </p:cNvPr>
            <p:cNvCxnSpPr/>
            <p:nvPr/>
          </p:nvCxnSpPr>
          <p:spPr>
            <a:xfrm>
              <a:off x="331476" y="2044802"/>
              <a:ext cx="3260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329A6BC3-51F7-46AB-B8EC-BE4D435743A0}"/>
                </a:ext>
              </a:extLst>
            </p:cNvPr>
            <p:cNvCxnSpPr/>
            <p:nvPr/>
          </p:nvCxnSpPr>
          <p:spPr>
            <a:xfrm flipV="1">
              <a:off x="342849" y="300366"/>
              <a:ext cx="1881333" cy="15287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DB04E32F-DB26-44DE-8AF5-CA7EB7D59F34}"/>
                </a:ext>
              </a:extLst>
            </p:cNvPr>
            <p:cNvCxnSpPr/>
            <p:nvPr/>
          </p:nvCxnSpPr>
          <p:spPr>
            <a:xfrm>
              <a:off x="342880" y="321973"/>
              <a:ext cx="1927480" cy="16184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B31AFBEA-F293-4C1F-A866-908B7BC979F9}"/>
                </a:ext>
              </a:extLst>
            </p:cNvPr>
            <p:cNvCxnSpPr/>
            <p:nvPr/>
          </p:nvCxnSpPr>
          <p:spPr>
            <a:xfrm>
              <a:off x="1729713" y="244748"/>
              <a:ext cx="1862590" cy="157888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8C45A78F-01C4-4CF0-AEF9-A39DCB06F4A6}"/>
                </a:ext>
              </a:extLst>
            </p:cNvPr>
            <p:cNvCxnSpPr/>
            <p:nvPr/>
          </p:nvCxnSpPr>
          <p:spPr>
            <a:xfrm flipV="1">
              <a:off x="1729891" y="429791"/>
              <a:ext cx="1763546" cy="151063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DC518BCD-2427-4ED8-82CA-23187536A295}"/>
                </a:ext>
              </a:extLst>
            </p:cNvPr>
            <p:cNvCxnSpPr/>
            <p:nvPr/>
          </p:nvCxnSpPr>
          <p:spPr>
            <a:xfrm flipV="1">
              <a:off x="331441" y="1084342"/>
              <a:ext cx="2390209" cy="18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5A2EF40B-5F54-45C6-A898-C52F9F26784D}"/>
                </a:ext>
              </a:extLst>
            </p:cNvPr>
            <p:cNvCxnSpPr/>
            <p:nvPr/>
          </p:nvCxnSpPr>
          <p:spPr>
            <a:xfrm>
              <a:off x="2016073" y="481658"/>
              <a:ext cx="705577" cy="609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91D5A4C7-EC67-4852-97AC-7D567D5164ED}"/>
                </a:ext>
              </a:extLst>
            </p:cNvPr>
            <p:cNvCxnSpPr/>
            <p:nvPr/>
          </p:nvCxnSpPr>
          <p:spPr>
            <a:xfrm flipV="1">
              <a:off x="1257733" y="481658"/>
              <a:ext cx="758552" cy="604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6511705B-7EFD-46A3-B0FF-2823F45C869C}"/>
                </a:ext>
              </a:extLst>
            </p:cNvPr>
            <p:cNvCxnSpPr/>
            <p:nvPr/>
          </p:nvCxnSpPr>
          <p:spPr>
            <a:xfrm>
              <a:off x="2340364" y="1779362"/>
              <a:ext cx="899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DE5F98CB-46E2-4A70-9D74-49DABA4313E9}"/>
                </a:ext>
              </a:extLst>
            </p:cNvPr>
            <p:cNvCxnSpPr/>
            <p:nvPr/>
          </p:nvCxnSpPr>
          <p:spPr>
            <a:xfrm>
              <a:off x="640448" y="1787218"/>
              <a:ext cx="876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63499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Effects</a:t>
            </a:r>
            <a:r>
              <a:rPr lang="cs-CZ" dirty="0"/>
              <a:t> </a:t>
            </a:r>
            <a:r>
              <a:rPr lang="cs-CZ" dirty="0" err="1"/>
              <a:t>of</a:t>
            </a:r>
            <a:r>
              <a:rPr lang="cs-CZ" dirty="0"/>
              <a:t> ER </a:t>
            </a:r>
            <a:r>
              <a:rPr lang="cs-CZ" dirty="0" err="1"/>
              <a:t>interventions</a:t>
            </a:r>
            <a:r>
              <a:rPr lang="cs-CZ" dirty="0"/>
              <a:t>:</a:t>
            </a:r>
          </a:p>
        </p:txBody>
      </p:sp>
      <p:sp>
        <p:nvSpPr>
          <p:cNvPr id="3" name="Zástupný symbol pro obsah 2"/>
          <p:cNvSpPr>
            <a:spLocks noGrp="1"/>
          </p:cNvSpPr>
          <p:nvPr>
            <p:ph idx="1"/>
          </p:nvPr>
        </p:nvSpPr>
        <p:spPr/>
        <p:txBody>
          <a:bodyPr>
            <a:normAutofit fontScale="85000" lnSpcReduction="20000"/>
          </a:bodyPr>
          <a:lstStyle/>
          <a:p>
            <a:pPr>
              <a:buNone/>
            </a:pPr>
            <a:r>
              <a:rPr lang="cs-CZ" dirty="0" err="1"/>
              <a:t>Intervention</a:t>
            </a:r>
            <a:r>
              <a:rPr lang="cs-CZ" dirty="0"/>
              <a:t> to </a:t>
            </a:r>
            <a:r>
              <a:rPr lang="cs-CZ" dirty="0" err="1"/>
              <a:t>depreciate</a:t>
            </a:r>
            <a:r>
              <a:rPr lang="cs-CZ" dirty="0"/>
              <a:t> </a:t>
            </a:r>
            <a:r>
              <a:rPr lang="cs-CZ" dirty="0" err="1"/>
              <a:t>its</a:t>
            </a:r>
            <a:r>
              <a:rPr lang="cs-CZ" dirty="0"/>
              <a:t> </a:t>
            </a:r>
            <a:r>
              <a:rPr lang="cs-CZ" dirty="0" err="1"/>
              <a:t>currency</a:t>
            </a:r>
            <a:endParaRPr lang="cs-CZ" dirty="0"/>
          </a:p>
          <a:p>
            <a:pPr>
              <a:buNone/>
            </a:pPr>
            <a:r>
              <a:rPr lang="cs-CZ" dirty="0"/>
              <a:t>(</a:t>
            </a:r>
            <a:r>
              <a:rPr lang="cs-CZ" dirty="0" err="1"/>
              <a:t>buying</a:t>
            </a:r>
            <a:r>
              <a:rPr lang="cs-CZ" dirty="0"/>
              <a:t> </a:t>
            </a:r>
            <a:r>
              <a:rPr lang="cs-CZ" dirty="0" err="1"/>
              <a:t>foreign</a:t>
            </a:r>
            <a:r>
              <a:rPr lang="cs-CZ" dirty="0"/>
              <a:t> </a:t>
            </a:r>
            <a:r>
              <a:rPr lang="cs-CZ" dirty="0" err="1"/>
              <a:t>currencies</a:t>
            </a:r>
            <a:r>
              <a:rPr lang="cs-CZ" dirty="0"/>
              <a:t>)</a:t>
            </a:r>
          </a:p>
          <a:p>
            <a:r>
              <a:rPr lang="cs-CZ" dirty="0" err="1"/>
              <a:t>Foreign</a:t>
            </a:r>
            <a:r>
              <a:rPr lang="cs-CZ" dirty="0"/>
              <a:t> Exchange </a:t>
            </a:r>
            <a:r>
              <a:rPr lang="cs-CZ" dirty="0" err="1"/>
              <a:t>reserves</a:t>
            </a:r>
            <a:r>
              <a:rPr lang="cs-CZ" dirty="0"/>
              <a:t> go up</a:t>
            </a:r>
          </a:p>
          <a:p>
            <a:r>
              <a:rPr lang="cs-CZ" dirty="0"/>
              <a:t>M </a:t>
            </a:r>
            <a:r>
              <a:rPr lang="cs-CZ" dirty="0" err="1"/>
              <a:t>goes</a:t>
            </a:r>
            <a:r>
              <a:rPr lang="cs-CZ" dirty="0"/>
              <a:t> up</a:t>
            </a:r>
          </a:p>
          <a:p>
            <a:r>
              <a:rPr lang="cs-CZ" dirty="0"/>
              <a:t>P </a:t>
            </a:r>
            <a:r>
              <a:rPr lang="cs-CZ" dirty="0" err="1"/>
              <a:t>goes</a:t>
            </a:r>
            <a:r>
              <a:rPr lang="cs-CZ" dirty="0"/>
              <a:t> up</a:t>
            </a:r>
          </a:p>
          <a:p>
            <a:endParaRPr lang="cs-CZ" dirty="0"/>
          </a:p>
          <a:p>
            <a:pPr>
              <a:buNone/>
            </a:pPr>
            <a:r>
              <a:rPr lang="cs-CZ" dirty="0" err="1"/>
              <a:t>Intervention</a:t>
            </a:r>
            <a:r>
              <a:rPr lang="cs-CZ" dirty="0"/>
              <a:t> to </a:t>
            </a:r>
            <a:r>
              <a:rPr lang="cs-CZ" dirty="0" err="1"/>
              <a:t>appreciate</a:t>
            </a:r>
            <a:r>
              <a:rPr lang="cs-CZ" dirty="0"/>
              <a:t> </a:t>
            </a:r>
            <a:r>
              <a:rPr lang="cs-CZ" dirty="0" err="1"/>
              <a:t>its</a:t>
            </a:r>
            <a:r>
              <a:rPr lang="cs-CZ" dirty="0"/>
              <a:t> </a:t>
            </a:r>
            <a:r>
              <a:rPr lang="cs-CZ" dirty="0" err="1"/>
              <a:t>currency</a:t>
            </a:r>
            <a:endParaRPr lang="cs-CZ" dirty="0"/>
          </a:p>
          <a:p>
            <a:pPr>
              <a:buNone/>
            </a:pPr>
            <a:r>
              <a:rPr lang="cs-CZ" dirty="0"/>
              <a:t>(</a:t>
            </a:r>
            <a:r>
              <a:rPr lang="cs-CZ" dirty="0" err="1"/>
              <a:t>selling</a:t>
            </a:r>
            <a:r>
              <a:rPr lang="cs-CZ" dirty="0"/>
              <a:t> </a:t>
            </a:r>
            <a:r>
              <a:rPr lang="cs-CZ" dirty="0" err="1"/>
              <a:t>foreign</a:t>
            </a:r>
            <a:r>
              <a:rPr lang="cs-CZ" dirty="0"/>
              <a:t> </a:t>
            </a:r>
            <a:r>
              <a:rPr lang="cs-CZ" dirty="0" err="1"/>
              <a:t>currencies</a:t>
            </a:r>
            <a:r>
              <a:rPr lang="cs-CZ" dirty="0"/>
              <a:t>)</a:t>
            </a:r>
          </a:p>
          <a:p>
            <a:r>
              <a:rPr lang="cs-CZ" dirty="0" err="1"/>
              <a:t>Foreign</a:t>
            </a:r>
            <a:r>
              <a:rPr lang="cs-CZ" dirty="0"/>
              <a:t> Exchange </a:t>
            </a:r>
            <a:r>
              <a:rPr lang="cs-CZ" dirty="0" err="1"/>
              <a:t>reserves</a:t>
            </a:r>
            <a:r>
              <a:rPr lang="cs-CZ" dirty="0"/>
              <a:t> go </a:t>
            </a:r>
            <a:r>
              <a:rPr lang="cs-CZ" dirty="0" err="1"/>
              <a:t>down</a:t>
            </a:r>
            <a:endParaRPr lang="cs-CZ" dirty="0"/>
          </a:p>
          <a:p>
            <a:r>
              <a:rPr lang="cs-CZ" dirty="0"/>
              <a:t>M </a:t>
            </a:r>
            <a:r>
              <a:rPr lang="cs-CZ" dirty="0" err="1"/>
              <a:t>goes</a:t>
            </a:r>
            <a:r>
              <a:rPr lang="cs-CZ" dirty="0"/>
              <a:t> </a:t>
            </a:r>
            <a:r>
              <a:rPr lang="cs-CZ" dirty="0" err="1"/>
              <a:t>down</a:t>
            </a:r>
            <a:endParaRPr lang="cs-CZ" dirty="0"/>
          </a:p>
          <a:p>
            <a:r>
              <a:rPr lang="cs-CZ" dirty="0"/>
              <a:t>P </a:t>
            </a:r>
            <a:r>
              <a:rPr lang="cs-CZ" dirty="0" err="1"/>
              <a:t>goes</a:t>
            </a:r>
            <a:r>
              <a:rPr lang="cs-CZ" dirty="0"/>
              <a:t> </a:t>
            </a:r>
            <a:r>
              <a:rPr lang="cs-CZ" dirty="0" err="1"/>
              <a:t>down</a:t>
            </a:r>
            <a:endParaRPr lang="cs-CZ" dirty="0"/>
          </a:p>
          <a:p>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61877339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F788CA-AFBE-4E70-BE99-098849BE3174}"/>
              </a:ext>
            </a:extLst>
          </p:cNvPr>
          <p:cNvSpPr>
            <a:spLocks noGrp="1"/>
          </p:cNvSpPr>
          <p:nvPr>
            <p:ph type="title"/>
          </p:nvPr>
        </p:nvSpPr>
        <p:spPr/>
        <p:txBody>
          <a:bodyPr/>
          <a:lstStyle/>
          <a:p>
            <a:r>
              <a:rPr lang="cs-CZ" dirty="0" err="1"/>
              <a:t>Interest</a:t>
            </a:r>
            <a:r>
              <a:rPr lang="cs-CZ" dirty="0"/>
              <a:t> </a:t>
            </a:r>
            <a:r>
              <a:rPr lang="cs-CZ" dirty="0" err="1"/>
              <a:t>rates</a:t>
            </a:r>
            <a:endParaRPr lang="cs-CZ" dirty="0"/>
          </a:p>
        </p:txBody>
      </p:sp>
      <p:sp>
        <p:nvSpPr>
          <p:cNvPr id="4" name="Zástupný symbol pro zápatí 3">
            <a:extLst>
              <a:ext uri="{FF2B5EF4-FFF2-40B4-BE49-F238E27FC236}">
                <a16:creationId xmlns:a16="http://schemas.microsoft.com/office/drawing/2014/main" id="{0E50FAAC-CC51-4954-BDBB-999063BC34CD}"/>
              </a:ext>
            </a:extLst>
          </p:cNvPr>
          <p:cNvSpPr>
            <a:spLocks noGrp="1"/>
          </p:cNvSpPr>
          <p:nvPr>
            <p:ph type="ftr" sz="quarter" idx="11"/>
          </p:nvPr>
        </p:nvSpPr>
        <p:spPr/>
        <p:txBody>
          <a:bodyPr/>
          <a:lstStyle/>
          <a:p>
            <a:r>
              <a:rPr lang="cs-CZ"/>
              <a:t>PETR MACH - Macroeconomics</a:t>
            </a:r>
          </a:p>
        </p:txBody>
      </p:sp>
      <p:grpSp>
        <p:nvGrpSpPr>
          <p:cNvPr id="6" name="Plátno 1081">
            <a:extLst>
              <a:ext uri="{FF2B5EF4-FFF2-40B4-BE49-F238E27FC236}">
                <a16:creationId xmlns:a16="http://schemas.microsoft.com/office/drawing/2014/main" id="{3835C85D-EA9F-424A-B9F5-1B9809741C61}"/>
              </a:ext>
            </a:extLst>
          </p:cNvPr>
          <p:cNvGrpSpPr/>
          <p:nvPr/>
        </p:nvGrpSpPr>
        <p:grpSpPr>
          <a:xfrm>
            <a:off x="2207568" y="1700808"/>
            <a:ext cx="7128792" cy="4392488"/>
            <a:chOff x="0" y="0"/>
            <a:chExt cx="5203190" cy="2916555"/>
          </a:xfrm>
        </p:grpSpPr>
        <p:sp>
          <p:nvSpPr>
            <p:cNvPr id="7" name="Obdélník 6">
              <a:extLst>
                <a:ext uri="{FF2B5EF4-FFF2-40B4-BE49-F238E27FC236}">
                  <a16:creationId xmlns:a16="http://schemas.microsoft.com/office/drawing/2014/main" id="{616E5709-3B69-47A2-9FCD-6291CCC046C9}"/>
                </a:ext>
              </a:extLst>
            </p:cNvPr>
            <p:cNvSpPr/>
            <p:nvPr/>
          </p:nvSpPr>
          <p:spPr>
            <a:xfrm>
              <a:off x="0" y="0"/>
              <a:ext cx="5203190" cy="2916555"/>
            </a:xfrm>
            <a:prstGeom prst="rect">
              <a:avLst/>
            </a:prstGeom>
            <a:solidFill>
              <a:prstClr val="white"/>
            </a:solidFill>
          </p:spPr>
          <p:txBody>
            <a:bodyPr/>
            <a:lstStyle/>
            <a:p>
              <a:endParaRPr lang="cs-CZ"/>
            </a:p>
          </p:txBody>
        </p:sp>
        <p:sp>
          <p:nvSpPr>
            <p:cNvPr id="8" name="Textové pole 107">
              <a:extLst>
                <a:ext uri="{FF2B5EF4-FFF2-40B4-BE49-F238E27FC236}">
                  <a16:creationId xmlns:a16="http://schemas.microsoft.com/office/drawing/2014/main" id="{E9538387-B332-47AB-9066-C3281F430358}"/>
                </a:ext>
              </a:extLst>
            </p:cNvPr>
            <p:cNvSpPr txBox="1"/>
            <p:nvPr/>
          </p:nvSpPr>
          <p:spPr>
            <a:xfrm>
              <a:off x="2506825" y="315868"/>
              <a:ext cx="350096" cy="28275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P</a:t>
              </a:r>
              <a:r>
                <a:rPr lang="cs-CZ" sz="1400" b="1" baseline="-25000">
                  <a:latin typeface="Calibri" panose="020F0502020204030204" pitchFamily="34" charset="0"/>
                  <a:ea typeface="Calibri" panose="020F0502020204030204" pitchFamily="34" charset="0"/>
                  <a:cs typeface="Arial" panose="020B0604020202020204" pitchFamily="34" charset="0"/>
                </a:rPr>
                <a:t>B</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107">
              <a:extLst>
                <a:ext uri="{FF2B5EF4-FFF2-40B4-BE49-F238E27FC236}">
                  <a16:creationId xmlns:a16="http://schemas.microsoft.com/office/drawing/2014/main" id="{5B892EBE-9405-4B45-BA94-5F1EADDCE556}"/>
                </a:ext>
              </a:extLst>
            </p:cNvPr>
            <p:cNvSpPr txBox="1"/>
            <p:nvPr/>
          </p:nvSpPr>
          <p:spPr>
            <a:xfrm>
              <a:off x="3356662" y="1788418"/>
              <a:ext cx="544830" cy="2984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S</a:t>
              </a:r>
              <a:r>
                <a:rPr lang="cs-CZ" sz="1400" b="1" baseline="30000">
                  <a:latin typeface="Calibri" panose="020F0502020204030204" pitchFamily="34" charset="0"/>
                  <a:ea typeface="Calibri" panose="020F0502020204030204" pitchFamily="34" charset="0"/>
                  <a:cs typeface="Arial" panose="020B0604020202020204" pitchFamily="34" charset="0"/>
                </a:rPr>
                <a:t>BONDS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107">
              <a:extLst>
                <a:ext uri="{FF2B5EF4-FFF2-40B4-BE49-F238E27FC236}">
                  <a16:creationId xmlns:a16="http://schemas.microsoft.com/office/drawing/2014/main" id="{4DC4C3E1-8F37-4749-AC2C-E15778EAA2C1}"/>
                </a:ext>
              </a:extLst>
            </p:cNvPr>
            <p:cNvSpPr txBox="1"/>
            <p:nvPr/>
          </p:nvSpPr>
          <p:spPr>
            <a:xfrm>
              <a:off x="3181322" y="441648"/>
              <a:ext cx="566085" cy="2393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Times New Roman" panose="02020603050405020304" pitchFamily="18" charset="0"/>
                </a:rPr>
                <a:t>D</a:t>
              </a:r>
              <a:r>
                <a:rPr lang="cs-CZ" sz="1400" b="1" baseline="30000">
                  <a:latin typeface="Calibri" panose="020F0502020204030204" pitchFamily="34" charset="0"/>
                  <a:ea typeface="Calibri" panose="020F0502020204030204" pitchFamily="34" charset="0"/>
                  <a:cs typeface="Times New Roman" panose="02020603050405020304" pitchFamily="18" charset="0"/>
                </a:rPr>
                <a:t>BONDS</a:t>
              </a:r>
              <a:endParaRPr lang="cs-CZ" sz="1400">
                <a:latin typeface="Times New Roman" panose="02020603050405020304" pitchFamily="18" charset="0"/>
                <a:ea typeface="Times New Roman" panose="02020603050405020304" pitchFamily="18" charset="0"/>
              </a:endParaRPr>
            </a:p>
          </p:txBody>
        </p:sp>
        <p:sp>
          <p:nvSpPr>
            <p:cNvPr id="11" name="Textové pole 107">
              <a:extLst>
                <a:ext uri="{FF2B5EF4-FFF2-40B4-BE49-F238E27FC236}">
                  <a16:creationId xmlns:a16="http://schemas.microsoft.com/office/drawing/2014/main" id="{C1D8F4AB-725A-49A8-875B-73919E928923}"/>
                </a:ext>
              </a:extLst>
            </p:cNvPr>
            <p:cNvSpPr txBox="1"/>
            <p:nvPr/>
          </p:nvSpPr>
          <p:spPr>
            <a:xfrm>
              <a:off x="1754924" y="350714"/>
              <a:ext cx="529521" cy="2393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Times New Roman" panose="02020603050405020304" pitchFamily="18" charset="0"/>
                </a:rPr>
                <a:t>S</a:t>
              </a:r>
              <a:r>
                <a:rPr lang="cs-CZ" sz="1400" b="1" baseline="30000">
                  <a:latin typeface="Calibri" panose="020F0502020204030204" pitchFamily="34" charset="0"/>
                  <a:ea typeface="Calibri" panose="020F0502020204030204" pitchFamily="34" charset="0"/>
                  <a:cs typeface="Times New Roman" panose="02020603050405020304" pitchFamily="18" charset="0"/>
                </a:rPr>
                <a:t>LOANS</a:t>
              </a:r>
              <a:endParaRPr lang="cs-CZ" sz="1400">
                <a:latin typeface="Times New Roman" panose="02020603050405020304" pitchFamily="18" charset="0"/>
                <a:ea typeface="Times New Roman" panose="02020603050405020304" pitchFamily="18" charset="0"/>
              </a:endParaRPr>
            </a:p>
          </p:txBody>
        </p:sp>
        <p:sp>
          <p:nvSpPr>
            <p:cNvPr id="12" name="Textové pole 107">
              <a:extLst>
                <a:ext uri="{FF2B5EF4-FFF2-40B4-BE49-F238E27FC236}">
                  <a16:creationId xmlns:a16="http://schemas.microsoft.com/office/drawing/2014/main" id="{11DE2D8F-C1A4-4DA9-800C-06944DFB5B30}"/>
                </a:ext>
              </a:extLst>
            </p:cNvPr>
            <p:cNvSpPr txBox="1"/>
            <p:nvPr/>
          </p:nvSpPr>
          <p:spPr>
            <a:xfrm>
              <a:off x="731360" y="353964"/>
              <a:ext cx="545034"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D</a:t>
              </a:r>
              <a:r>
                <a:rPr lang="cs-CZ" sz="1400" b="1" baseline="30000">
                  <a:latin typeface="Calibri" panose="020F0502020204030204" pitchFamily="34" charset="0"/>
                  <a:ea typeface="Calibri" panose="020F0502020204030204" pitchFamily="34" charset="0"/>
                  <a:cs typeface="Arial" panose="020B0604020202020204" pitchFamily="34" charset="0"/>
                </a:rPr>
                <a:t>LOANS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3" name="Textové pole 107">
              <a:extLst>
                <a:ext uri="{FF2B5EF4-FFF2-40B4-BE49-F238E27FC236}">
                  <a16:creationId xmlns:a16="http://schemas.microsoft.com/office/drawing/2014/main" id="{A26B6CAA-2E7D-4C40-BE19-3B3C428B43D6}"/>
                </a:ext>
              </a:extLst>
            </p:cNvPr>
            <p:cNvSpPr txBox="1"/>
            <p:nvPr/>
          </p:nvSpPr>
          <p:spPr>
            <a:xfrm>
              <a:off x="4213290" y="2274514"/>
              <a:ext cx="694615" cy="26155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BONDS</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107">
              <a:extLst>
                <a:ext uri="{FF2B5EF4-FFF2-40B4-BE49-F238E27FC236}">
                  <a16:creationId xmlns:a16="http://schemas.microsoft.com/office/drawing/2014/main" id="{BCD5BA69-2E87-45E0-9F4B-D0F66584011C}"/>
                </a:ext>
              </a:extLst>
            </p:cNvPr>
            <p:cNvSpPr txBox="1"/>
            <p:nvPr/>
          </p:nvSpPr>
          <p:spPr>
            <a:xfrm>
              <a:off x="1856015" y="2292572"/>
              <a:ext cx="650810" cy="3129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LOANS</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5" name="Přímá spojnice se šipkou 14">
              <a:extLst>
                <a:ext uri="{FF2B5EF4-FFF2-40B4-BE49-F238E27FC236}">
                  <a16:creationId xmlns:a16="http://schemas.microsoft.com/office/drawing/2014/main" id="{A178E06B-8A5A-4DF3-8F3B-19E1148ED5C6}"/>
                </a:ext>
              </a:extLst>
            </p:cNvPr>
            <p:cNvCxnSpPr/>
            <p:nvPr/>
          </p:nvCxnSpPr>
          <p:spPr>
            <a:xfrm flipV="1">
              <a:off x="452854" y="285521"/>
              <a:ext cx="5443" cy="197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44D545CF-CD1F-4665-AC9C-3AE26E6B943E}"/>
                </a:ext>
              </a:extLst>
            </p:cNvPr>
            <p:cNvCxnSpPr/>
            <p:nvPr/>
          </p:nvCxnSpPr>
          <p:spPr>
            <a:xfrm flipV="1">
              <a:off x="450122" y="2263609"/>
              <a:ext cx="18939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5D670E61-EDB2-463C-B4F0-E4D14426CCC7}"/>
                </a:ext>
              </a:extLst>
            </p:cNvPr>
            <p:cNvCxnSpPr/>
            <p:nvPr/>
          </p:nvCxnSpPr>
          <p:spPr>
            <a:xfrm flipV="1">
              <a:off x="2839503" y="2269055"/>
              <a:ext cx="1893258" cy="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62BB2A32-628F-4452-9D95-ED5A3A26CEA0}"/>
                </a:ext>
              </a:extLst>
            </p:cNvPr>
            <p:cNvCxnSpPr/>
            <p:nvPr/>
          </p:nvCxnSpPr>
          <p:spPr>
            <a:xfrm flipV="1">
              <a:off x="2839933" y="293958"/>
              <a:ext cx="5080" cy="197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3F0A7E6B-3283-4233-B11C-C7313292F944}"/>
                </a:ext>
              </a:extLst>
            </p:cNvPr>
            <p:cNvCxnSpPr/>
            <p:nvPr/>
          </p:nvCxnSpPr>
          <p:spPr>
            <a:xfrm flipV="1">
              <a:off x="669472" y="533400"/>
              <a:ext cx="1502228" cy="14742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4258E358-7FD5-4BA5-985A-3D45F10277F7}"/>
                </a:ext>
              </a:extLst>
            </p:cNvPr>
            <p:cNvCxnSpPr/>
            <p:nvPr/>
          </p:nvCxnSpPr>
          <p:spPr>
            <a:xfrm>
              <a:off x="3073612" y="479159"/>
              <a:ext cx="1547374" cy="1561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ové pole 1075">
              <a:extLst>
                <a:ext uri="{FF2B5EF4-FFF2-40B4-BE49-F238E27FC236}">
                  <a16:creationId xmlns:a16="http://schemas.microsoft.com/office/drawing/2014/main" id="{589D383E-11BB-4267-94DA-A469A278249F}"/>
                </a:ext>
              </a:extLst>
            </p:cNvPr>
            <p:cNvSpPr txBox="1"/>
            <p:nvPr/>
          </p:nvSpPr>
          <p:spPr>
            <a:xfrm>
              <a:off x="36472" y="315436"/>
              <a:ext cx="339086" cy="2394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IR</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22" name="Přímá spojnice 21">
              <a:extLst>
                <a:ext uri="{FF2B5EF4-FFF2-40B4-BE49-F238E27FC236}">
                  <a16:creationId xmlns:a16="http://schemas.microsoft.com/office/drawing/2014/main" id="{ECAF4FF8-936D-4457-94CA-443E98F8A90E}"/>
                </a:ext>
              </a:extLst>
            </p:cNvPr>
            <p:cNvCxnSpPr/>
            <p:nvPr/>
          </p:nvCxnSpPr>
          <p:spPr>
            <a:xfrm>
              <a:off x="696686" y="489796"/>
              <a:ext cx="1562100" cy="163291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A5FAD766-BA88-4F2F-85DD-FCE7CD03835E}"/>
                </a:ext>
              </a:extLst>
            </p:cNvPr>
            <p:cNvCxnSpPr/>
            <p:nvPr/>
          </p:nvCxnSpPr>
          <p:spPr>
            <a:xfrm flipH="1">
              <a:off x="3145944" y="554852"/>
              <a:ext cx="1420614" cy="145306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C485A970-02A6-44C7-A16E-27C3D073E5C6}"/>
                </a:ext>
              </a:extLst>
            </p:cNvPr>
            <p:cNvCxnSpPr/>
            <p:nvPr/>
          </p:nvCxnSpPr>
          <p:spPr>
            <a:xfrm>
              <a:off x="461018" y="1262745"/>
              <a:ext cx="974271" cy="5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C9824E47-06BA-49D1-ACD6-75EC98D105E3}"/>
                </a:ext>
              </a:extLst>
            </p:cNvPr>
            <p:cNvCxnSpPr/>
            <p:nvPr/>
          </p:nvCxnSpPr>
          <p:spPr>
            <a:xfrm>
              <a:off x="2845013" y="1286097"/>
              <a:ext cx="9795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BE0C8475-B5DC-4EE1-9829-30FA556D4C9D}"/>
                </a:ext>
              </a:extLst>
            </p:cNvPr>
            <p:cNvCxnSpPr/>
            <p:nvPr/>
          </p:nvCxnSpPr>
          <p:spPr>
            <a:xfrm flipV="1">
              <a:off x="1334030" y="1130738"/>
              <a:ext cx="950415" cy="9085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5CB31E9E-E850-4432-BBB9-117A3FDD4666}"/>
                </a:ext>
              </a:extLst>
            </p:cNvPr>
            <p:cNvCxnSpPr/>
            <p:nvPr/>
          </p:nvCxnSpPr>
          <p:spPr>
            <a:xfrm>
              <a:off x="3701921" y="382555"/>
              <a:ext cx="1030840" cy="10754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2A6492F9-D6DC-4CE0-BC4D-58C32DBCCE84}"/>
                </a:ext>
              </a:extLst>
            </p:cNvPr>
            <p:cNvCxnSpPr/>
            <p:nvPr/>
          </p:nvCxnSpPr>
          <p:spPr>
            <a:xfrm>
              <a:off x="1711382" y="1074481"/>
              <a:ext cx="503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4A1F6509-3394-41A8-B2E8-F8360151B4A6}"/>
                </a:ext>
              </a:extLst>
            </p:cNvPr>
            <p:cNvCxnSpPr/>
            <p:nvPr/>
          </p:nvCxnSpPr>
          <p:spPr>
            <a:xfrm>
              <a:off x="3527292" y="837018"/>
              <a:ext cx="502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BC206C7E-F316-42BC-8FC7-4546C6C3EA21}"/>
                </a:ext>
              </a:extLst>
            </p:cNvPr>
            <p:cNvCxnSpPr/>
            <p:nvPr/>
          </p:nvCxnSpPr>
          <p:spPr>
            <a:xfrm>
              <a:off x="450122" y="1615572"/>
              <a:ext cx="12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2DF4B105-62D0-4B07-9414-3D99E96B6C17}"/>
                </a:ext>
              </a:extLst>
            </p:cNvPr>
            <p:cNvCxnSpPr/>
            <p:nvPr/>
          </p:nvCxnSpPr>
          <p:spPr>
            <a:xfrm>
              <a:off x="2850455" y="913895"/>
              <a:ext cx="1362835" cy="4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8A989F02-FA5B-47C5-96E0-05D29E9BF614}"/>
                </a:ext>
              </a:extLst>
            </p:cNvPr>
            <p:cNvCxnSpPr/>
            <p:nvPr/>
          </p:nvCxnSpPr>
          <p:spPr>
            <a:xfrm>
              <a:off x="1435289" y="1285799"/>
              <a:ext cx="0" cy="9751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132E380E-218E-4167-859C-AA2D369A7912}"/>
                </a:ext>
              </a:extLst>
            </p:cNvPr>
            <p:cNvCxnSpPr/>
            <p:nvPr/>
          </p:nvCxnSpPr>
          <p:spPr>
            <a:xfrm>
              <a:off x="1774858" y="1625667"/>
              <a:ext cx="0" cy="645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798C21C4-DD41-4ADC-B2AC-D2F5EB13DFA0}"/>
                </a:ext>
              </a:extLst>
            </p:cNvPr>
            <p:cNvCxnSpPr/>
            <p:nvPr/>
          </p:nvCxnSpPr>
          <p:spPr>
            <a:xfrm>
              <a:off x="3866384" y="1287698"/>
              <a:ext cx="0" cy="98324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377DB7DF-B8C1-477E-9073-7816CE265246}"/>
                </a:ext>
              </a:extLst>
            </p:cNvPr>
            <p:cNvCxnSpPr/>
            <p:nvPr/>
          </p:nvCxnSpPr>
          <p:spPr>
            <a:xfrm>
              <a:off x="4213290" y="923583"/>
              <a:ext cx="0" cy="1345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305B8018-023B-40AC-9F7B-372CC5F61A42}"/>
                </a:ext>
              </a:extLst>
            </p:cNvPr>
            <p:cNvCxnSpPr/>
            <p:nvPr/>
          </p:nvCxnSpPr>
          <p:spPr>
            <a:xfrm>
              <a:off x="352691" y="1272882"/>
              <a:ext cx="0" cy="352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2B96D067-E631-46C1-AAFA-901E47D3C24E}"/>
                </a:ext>
              </a:extLst>
            </p:cNvPr>
            <p:cNvCxnSpPr/>
            <p:nvPr/>
          </p:nvCxnSpPr>
          <p:spPr>
            <a:xfrm flipV="1">
              <a:off x="2750400" y="918225"/>
              <a:ext cx="0" cy="369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505625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E768A9-6F89-420F-871F-9308C6ABDE1C}"/>
              </a:ext>
            </a:extLst>
          </p:cNvPr>
          <p:cNvSpPr>
            <a:spLocks noGrp="1"/>
          </p:cNvSpPr>
          <p:nvPr>
            <p:ph type="title"/>
          </p:nvPr>
        </p:nvSpPr>
        <p:spPr/>
        <p:txBody>
          <a:bodyPr/>
          <a:lstStyle/>
          <a:p>
            <a:r>
              <a:rPr lang="cs-CZ" dirty="0"/>
              <a:t>M as </a:t>
            </a:r>
            <a:r>
              <a:rPr lang="cs-CZ" dirty="0" err="1"/>
              <a:t>an</a:t>
            </a:r>
            <a:r>
              <a:rPr lang="cs-CZ" dirty="0"/>
              <a:t> </a:t>
            </a:r>
            <a:r>
              <a:rPr lang="cs-CZ" dirty="0" err="1"/>
              <a:t>objective</a:t>
            </a:r>
            <a:endParaRPr lang="cs-CZ" dirty="0"/>
          </a:p>
        </p:txBody>
      </p:sp>
      <p:sp>
        <p:nvSpPr>
          <p:cNvPr id="3" name="Zástupný obsah 2">
            <a:extLst>
              <a:ext uri="{FF2B5EF4-FFF2-40B4-BE49-F238E27FC236}">
                <a16:creationId xmlns:a16="http://schemas.microsoft.com/office/drawing/2014/main" id="{66981597-CA4B-44C6-B30B-B5EC1834735C}"/>
              </a:ext>
            </a:extLst>
          </p:cNvPr>
          <p:cNvSpPr>
            <a:spLocks noGrp="1"/>
          </p:cNvSpPr>
          <p:nvPr>
            <p:ph idx="1"/>
          </p:nvPr>
        </p:nvSpPr>
        <p:spPr/>
        <p:txBody>
          <a:bodyPr/>
          <a:lstStyle/>
          <a:p>
            <a:r>
              <a:rPr lang="cs-CZ" dirty="0" err="1"/>
              <a:t>Central</a:t>
            </a:r>
            <a:r>
              <a:rPr lang="cs-CZ" dirty="0"/>
              <a:t> </a:t>
            </a:r>
            <a:r>
              <a:rPr lang="cs-CZ" dirty="0" err="1"/>
              <a:t>banks</a:t>
            </a:r>
            <a:r>
              <a:rPr lang="cs-CZ" dirty="0"/>
              <a:t> </a:t>
            </a:r>
            <a:r>
              <a:rPr lang="cs-CZ" dirty="0" err="1"/>
              <a:t>can</a:t>
            </a:r>
            <a:r>
              <a:rPr lang="cs-CZ" dirty="0"/>
              <a:t> </a:t>
            </a:r>
            <a:r>
              <a:rPr lang="cs-CZ" dirty="0" err="1"/>
              <a:t>directly</a:t>
            </a:r>
            <a:r>
              <a:rPr lang="cs-CZ" dirty="0"/>
              <a:t> </a:t>
            </a:r>
            <a:r>
              <a:rPr lang="cs-CZ" dirty="0" err="1"/>
              <a:t>control</a:t>
            </a:r>
            <a:r>
              <a:rPr lang="cs-CZ" dirty="0"/>
              <a:t> MB</a:t>
            </a:r>
          </a:p>
          <a:p>
            <a:pPr>
              <a:buNone/>
            </a:pPr>
            <a:r>
              <a:rPr lang="cs-CZ" dirty="0"/>
              <a:t>(and let P </a:t>
            </a:r>
            <a:r>
              <a:rPr lang="cs-CZ" dirty="0" err="1"/>
              <a:t>fluctuate</a:t>
            </a:r>
            <a:r>
              <a:rPr lang="cs-CZ" dirty="0"/>
              <a:t>)</a:t>
            </a:r>
          </a:p>
          <a:p>
            <a:pPr>
              <a:buNone/>
            </a:pPr>
            <a:endParaRPr lang="cs-CZ" dirty="0"/>
          </a:p>
          <a:p>
            <a:pPr>
              <a:buNone/>
            </a:pPr>
            <a:r>
              <a:rPr lang="en-GB" b="1" i="1" dirty="0"/>
              <a:t>It would be better to have a fixed rate [of growth in the money stock] that would on the average produce moderate inflation or moderate deflation, provided it was steady, than to suffer wide and erratic perturbations.</a:t>
            </a:r>
            <a:endParaRPr lang="cs-CZ" dirty="0"/>
          </a:p>
          <a:p>
            <a:pPr algn="r">
              <a:buNone/>
            </a:pPr>
            <a:r>
              <a:rPr lang="en-GB" b="1" i="1" dirty="0"/>
              <a:t>Milton Friedman</a:t>
            </a:r>
            <a:endParaRPr lang="cs-CZ" b="1" i="1" dirty="0"/>
          </a:p>
          <a:p>
            <a:pPr>
              <a:buNone/>
            </a:pPr>
            <a:endParaRPr lang="cs-CZ" dirty="0"/>
          </a:p>
          <a:p>
            <a:pPr>
              <a:buNone/>
            </a:pPr>
            <a:endParaRPr lang="cs-CZ" dirty="0"/>
          </a:p>
          <a:p>
            <a:pPr>
              <a:buNone/>
            </a:pPr>
            <a:endParaRPr lang="cs-CZ" dirty="0"/>
          </a:p>
        </p:txBody>
      </p:sp>
      <p:sp>
        <p:nvSpPr>
          <p:cNvPr id="4" name="Zástupný symbol pro zápatí 3">
            <a:extLst>
              <a:ext uri="{FF2B5EF4-FFF2-40B4-BE49-F238E27FC236}">
                <a16:creationId xmlns:a16="http://schemas.microsoft.com/office/drawing/2014/main" id="{3C369C89-21C2-4A8D-B48C-2E46FADAE282}"/>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7673541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C26758-88DE-468C-96B8-C1E32C60EA69}"/>
              </a:ext>
            </a:extLst>
          </p:cNvPr>
          <p:cNvSpPr>
            <a:spLocks noGrp="1"/>
          </p:cNvSpPr>
          <p:nvPr>
            <p:ph type="title"/>
          </p:nvPr>
        </p:nvSpPr>
        <p:spPr/>
        <p:txBody>
          <a:bodyPr/>
          <a:lstStyle/>
          <a:p>
            <a:r>
              <a:rPr lang="cs-CZ" dirty="0"/>
              <a:t>P </a:t>
            </a:r>
            <a:r>
              <a:rPr lang="cs-CZ" dirty="0" err="1"/>
              <a:t>or</a:t>
            </a:r>
            <a:r>
              <a:rPr lang="cs-CZ" dirty="0"/>
              <a:t> P% as </a:t>
            </a:r>
            <a:r>
              <a:rPr lang="cs-CZ" dirty="0" err="1"/>
              <a:t>an</a:t>
            </a:r>
            <a:r>
              <a:rPr lang="cs-CZ" dirty="0"/>
              <a:t> </a:t>
            </a:r>
            <a:r>
              <a:rPr lang="cs-CZ" dirty="0" err="1"/>
              <a:t>objective</a:t>
            </a:r>
            <a:endParaRPr lang="cs-CZ" dirty="0"/>
          </a:p>
        </p:txBody>
      </p:sp>
      <p:sp>
        <p:nvSpPr>
          <p:cNvPr id="3" name="Zástupný obsah 2">
            <a:extLst>
              <a:ext uri="{FF2B5EF4-FFF2-40B4-BE49-F238E27FC236}">
                <a16:creationId xmlns:a16="http://schemas.microsoft.com/office/drawing/2014/main" id="{83B6BC3A-EEA1-4B56-8381-62B1956F4619}"/>
              </a:ext>
            </a:extLst>
          </p:cNvPr>
          <p:cNvSpPr>
            <a:spLocks noGrp="1"/>
          </p:cNvSpPr>
          <p:nvPr>
            <p:ph idx="1"/>
          </p:nvPr>
        </p:nvSpPr>
        <p:spPr/>
        <p:txBody>
          <a:bodyPr/>
          <a:lstStyle/>
          <a:p>
            <a:pPr>
              <a:buNone/>
            </a:pPr>
            <a:r>
              <a:rPr lang="cs-CZ" dirty="0"/>
              <a:t>Instruments:</a:t>
            </a:r>
          </a:p>
          <a:p>
            <a:pPr>
              <a:buNone/>
            </a:pPr>
            <a:r>
              <a:rPr lang="cs-CZ" dirty="0" err="1"/>
              <a:t>Purchases</a:t>
            </a:r>
            <a:r>
              <a:rPr lang="cs-CZ" dirty="0"/>
              <a:t> and sales </a:t>
            </a:r>
            <a:r>
              <a:rPr lang="cs-CZ" dirty="0" err="1"/>
              <a:t>of</a:t>
            </a:r>
            <a:r>
              <a:rPr lang="cs-CZ" dirty="0"/>
              <a:t> </a:t>
            </a:r>
            <a:r>
              <a:rPr lang="cs-CZ" dirty="0" err="1"/>
              <a:t>bonds</a:t>
            </a:r>
            <a:endParaRPr lang="cs-CZ" dirty="0"/>
          </a:p>
          <a:p>
            <a:pPr>
              <a:buNone/>
            </a:pPr>
            <a:r>
              <a:rPr lang="cs-CZ" dirty="0" err="1"/>
              <a:t>Increases</a:t>
            </a:r>
            <a:r>
              <a:rPr lang="cs-CZ" dirty="0"/>
              <a:t> and </a:t>
            </a:r>
            <a:r>
              <a:rPr lang="cs-CZ" dirty="0" err="1"/>
              <a:t>cuts</a:t>
            </a:r>
            <a:r>
              <a:rPr lang="cs-CZ" dirty="0"/>
              <a:t> in </a:t>
            </a:r>
            <a:r>
              <a:rPr lang="cs-CZ" dirty="0" err="1"/>
              <a:t>the</a:t>
            </a:r>
            <a:r>
              <a:rPr lang="cs-CZ" dirty="0"/>
              <a:t> </a:t>
            </a:r>
            <a:r>
              <a:rPr lang="cs-CZ" dirty="0" err="1"/>
              <a:t>interest</a:t>
            </a:r>
            <a:r>
              <a:rPr lang="cs-CZ" dirty="0"/>
              <a:t> </a:t>
            </a:r>
            <a:r>
              <a:rPr lang="cs-CZ" dirty="0" err="1"/>
              <a:t>rate</a:t>
            </a:r>
            <a:endParaRPr lang="cs-CZ" dirty="0"/>
          </a:p>
        </p:txBody>
      </p:sp>
      <p:sp>
        <p:nvSpPr>
          <p:cNvPr id="4" name="Zástupný symbol pro zápatí 3">
            <a:extLst>
              <a:ext uri="{FF2B5EF4-FFF2-40B4-BE49-F238E27FC236}">
                <a16:creationId xmlns:a16="http://schemas.microsoft.com/office/drawing/2014/main" id="{75AC3D21-099F-4934-87BE-E6CBE6C7EB65}"/>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28983969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B33ED9-5ADA-D588-22F9-657C5F6F3369}"/>
              </a:ext>
            </a:extLst>
          </p:cNvPr>
          <p:cNvSpPr>
            <a:spLocks noGrp="1"/>
          </p:cNvSpPr>
          <p:nvPr>
            <p:ph type="title"/>
          </p:nvPr>
        </p:nvSpPr>
        <p:spPr/>
        <p:txBody>
          <a:bodyPr/>
          <a:lstStyle/>
          <a:p>
            <a:r>
              <a:rPr lang="cs-CZ" dirty="0" err="1"/>
              <a:t>Inflation</a:t>
            </a:r>
            <a:r>
              <a:rPr lang="cs-CZ" dirty="0"/>
              <a:t> </a:t>
            </a:r>
            <a:r>
              <a:rPr lang="cs-CZ" dirty="0" err="1"/>
              <a:t>targeting</a:t>
            </a:r>
            <a:endParaRPr lang="en-GB" dirty="0"/>
          </a:p>
        </p:txBody>
      </p:sp>
      <p:sp>
        <p:nvSpPr>
          <p:cNvPr id="3" name="Zástupný obsah 2">
            <a:extLst>
              <a:ext uri="{FF2B5EF4-FFF2-40B4-BE49-F238E27FC236}">
                <a16:creationId xmlns:a16="http://schemas.microsoft.com/office/drawing/2014/main" id="{1D1E6806-2E4C-B7D1-84AD-FFA9C9D97D9B}"/>
              </a:ext>
            </a:extLst>
          </p:cNvPr>
          <p:cNvSpPr>
            <a:spLocks noGrp="1"/>
          </p:cNvSpPr>
          <p:nvPr>
            <p:ph idx="1"/>
          </p:nvPr>
        </p:nvSpPr>
        <p:spPr/>
        <p:txBody>
          <a:bodyPr/>
          <a:lstStyle/>
          <a:p>
            <a:endParaRPr lang="en-GB"/>
          </a:p>
        </p:txBody>
      </p:sp>
      <p:pic>
        <p:nvPicPr>
          <p:cNvPr id="4" name="Obrázek 3">
            <a:extLst>
              <a:ext uri="{FF2B5EF4-FFF2-40B4-BE49-F238E27FC236}">
                <a16:creationId xmlns:a16="http://schemas.microsoft.com/office/drawing/2014/main" id="{705F4E0E-E75D-9EA0-29AF-EEBECBD14CC8}"/>
              </a:ext>
            </a:extLst>
          </p:cNvPr>
          <p:cNvPicPr/>
          <p:nvPr/>
        </p:nvPicPr>
        <p:blipFill>
          <a:blip r:embed="rId2"/>
          <a:stretch>
            <a:fillRect/>
          </a:stretch>
        </p:blipFill>
        <p:spPr>
          <a:xfrm>
            <a:off x="2855640" y="1744980"/>
            <a:ext cx="6120720" cy="3844260"/>
          </a:xfrm>
          <a:prstGeom prst="rect">
            <a:avLst/>
          </a:prstGeom>
        </p:spPr>
      </p:pic>
    </p:spTree>
    <p:extLst>
      <p:ext uri="{BB962C8B-B14F-4D97-AF65-F5344CB8AC3E}">
        <p14:creationId xmlns:p14="http://schemas.microsoft.com/office/powerpoint/2010/main" val="160191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oken Window Icon Isolated Simple Cartoon 库存矢量图（免版税）1120312205 |  Shutterstock">
            <a:extLst>
              <a:ext uri="{FF2B5EF4-FFF2-40B4-BE49-F238E27FC236}">
                <a16:creationId xmlns:a16="http://schemas.microsoft.com/office/drawing/2014/main" id="{D9637280-BD1B-35D3-D069-E84F71C18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374" y="-15903"/>
            <a:ext cx="2292626" cy="229262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4EC9E00E-6EAC-4263-5304-5DAD4E968CB7}"/>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seen</a:t>
            </a:r>
            <a:r>
              <a:rPr lang="cs-CZ" dirty="0"/>
              <a:t> and </a:t>
            </a:r>
            <a:r>
              <a:rPr lang="cs-CZ" dirty="0" err="1"/>
              <a:t>what</a:t>
            </a:r>
            <a:r>
              <a:rPr lang="cs-CZ" dirty="0"/>
              <a:t> </a:t>
            </a:r>
            <a:r>
              <a:rPr lang="cs-CZ" dirty="0" err="1"/>
              <a:t>is</a:t>
            </a:r>
            <a:r>
              <a:rPr lang="cs-CZ" dirty="0"/>
              <a:t> not </a:t>
            </a:r>
            <a:r>
              <a:rPr lang="cs-CZ" dirty="0" err="1"/>
              <a:t>seen</a:t>
            </a:r>
            <a:endParaRPr lang="en-GB" dirty="0"/>
          </a:p>
        </p:txBody>
      </p:sp>
      <p:sp>
        <p:nvSpPr>
          <p:cNvPr id="3" name="Zástupný obsah 2">
            <a:extLst>
              <a:ext uri="{FF2B5EF4-FFF2-40B4-BE49-F238E27FC236}">
                <a16:creationId xmlns:a16="http://schemas.microsoft.com/office/drawing/2014/main" id="{0CE3E03B-5AE9-507B-4006-EBAC4E1378E8}"/>
              </a:ext>
            </a:extLst>
          </p:cNvPr>
          <p:cNvSpPr>
            <a:spLocks noGrp="1"/>
          </p:cNvSpPr>
          <p:nvPr>
            <p:ph idx="1"/>
          </p:nvPr>
        </p:nvSpPr>
        <p:spPr>
          <a:xfrm>
            <a:off x="679174" y="1563232"/>
            <a:ext cx="10515600" cy="4351338"/>
          </a:xfrm>
        </p:spPr>
        <p:txBody>
          <a:bodyPr>
            <a:noAutofit/>
          </a:bodyPr>
          <a:lstStyle/>
          <a:p>
            <a:pPr>
              <a:lnSpc>
                <a:spcPct val="120000"/>
              </a:lnSpc>
              <a:spcBef>
                <a:spcPts val="600"/>
              </a:spcBef>
              <a:spcAft>
                <a:spcPts val="1000"/>
              </a:spcAft>
            </a:pPr>
            <a:r>
              <a:rPr lang="cs-CZ" sz="2400" dirty="0"/>
              <a:t>„</a:t>
            </a:r>
            <a:r>
              <a:rPr lang="cs-CZ" sz="2400" i="1" dirty="0" err="1">
                <a:effectLst/>
                <a:latin typeface="Calibri" panose="020F0502020204030204" pitchFamily="34" charset="0"/>
                <a:ea typeface="Calibri" panose="020F0502020204030204" pitchFamily="34" charset="0"/>
                <a:cs typeface="Arial" panose="020B0604020202020204" pitchFamily="34" charset="0"/>
              </a:rPr>
              <a:t>Have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ever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witnessed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anger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good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shopkeeper</a:t>
            </a:r>
            <a:r>
              <a:rPr lang="cs-CZ" sz="2400" i="1" dirty="0">
                <a:effectLst/>
                <a:latin typeface="Calibri" panose="020F0502020204030204" pitchFamily="34" charset="0"/>
                <a:ea typeface="Calibri" panose="020F0502020204030204" pitchFamily="34" charset="0"/>
                <a:cs typeface="Arial" panose="020B0604020202020204" pitchFamily="34" charset="0"/>
              </a:rPr>
              <a:t>, James </a:t>
            </a:r>
            <a:r>
              <a:rPr lang="cs-CZ" sz="2400" i="1" dirty="0" err="1">
                <a:effectLst/>
                <a:latin typeface="Calibri" panose="020F0502020204030204" pitchFamily="34" charset="0"/>
                <a:ea typeface="Calibri" panose="020F0502020204030204" pitchFamily="34" charset="0"/>
                <a:cs typeface="Arial" panose="020B0604020202020204" pitchFamily="34" charset="0"/>
              </a:rPr>
              <a:t>Goodfellow</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when</a:t>
            </a:r>
            <a:r>
              <a:rPr lang="cs-CZ" sz="2400" i="1" dirty="0">
                <a:effectLst/>
                <a:latin typeface="Calibri" panose="020F0502020204030204" pitchFamily="34" charset="0"/>
                <a:ea typeface="Calibri" panose="020F0502020204030204" pitchFamily="34" charset="0"/>
                <a:cs typeface="Arial" panose="020B0604020202020204" pitchFamily="34" charset="0"/>
              </a:rPr>
              <a:t> his </a:t>
            </a:r>
            <a:r>
              <a:rPr lang="cs-CZ" sz="2400" i="1" dirty="0" err="1">
                <a:effectLst/>
                <a:latin typeface="Calibri" panose="020F0502020204030204" pitchFamily="34" charset="0"/>
                <a:ea typeface="Calibri" panose="020F0502020204030204" pitchFamily="34" charset="0"/>
                <a:cs typeface="Arial" panose="020B0604020202020204" pitchFamily="34" charset="0"/>
              </a:rPr>
              <a:t>careless</a:t>
            </a:r>
            <a:r>
              <a:rPr lang="cs-CZ" sz="2400" i="1" dirty="0">
                <a:effectLst/>
                <a:latin typeface="Calibri" panose="020F0502020204030204" pitchFamily="34" charset="0"/>
                <a:ea typeface="Calibri" panose="020F0502020204030204" pitchFamily="34" charset="0"/>
                <a:cs typeface="Arial" panose="020B0604020202020204" pitchFamily="34" charset="0"/>
              </a:rPr>
              <a:t> son has </a:t>
            </a:r>
            <a:r>
              <a:rPr lang="cs-CZ" sz="2400" i="1" dirty="0" err="1">
                <a:effectLst/>
                <a:latin typeface="Calibri" panose="020F0502020204030204" pitchFamily="34" charset="0"/>
                <a:ea typeface="Calibri" panose="020F0502020204030204" pitchFamily="34" charset="0"/>
                <a:cs typeface="Arial" panose="020B0604020202020204" pitchFamily="34" charset="0"/>
              </a:rPr>
              <a:t>happened</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break</a:t>
            </a:r>
            <a:r>
              <a:rPr lang="cs-CZ" sz="2400" i="1" dirty="0">
                <a:effectLst/>
                <a:latin typeface="Calibri" panose="020F0502020204030204" pitchFamily="34" charset="0"/>
                <a:ea typeface="Calibri" panose="020F0502020204030204" pitchFamily="34" charset="0"/>
                <a:cs typeface="Arial" panose="020B0604020202020204" pitchFamily="34" charset="0"/>
              </a:rPr>
              <a:t> a pane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glass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have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been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present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at</a:t>
            </a:r>
            <a:r>
              <a:rPr lang="cs-CZ" sz="2400" i="1" dirty="0">
                <a:effectLst/>
                <a:latin typeface="Calibri" panose="020F0502020204030204" pitchFamily="34" charset="0"/>
                <a:ea typeface="Calibri" panose="020F0502020204030204" pitchFamily="34" charset="0"/>
                <a:cs typeface="Arial" panose="020B0604020202020204" pitchFamily="34" charset="0"/>
              </a:rPr>
              <a:t> such a </a:t>
            </a:r>
            <a:r>
              <a:rPr lang="cs-CZ" sz="2400" i="1" dirty="0" err="1">
                <a:effectLst/>
                <a:latin typeface="Calibri" panose="020F0502020204030204" pitchFamily="34" charset="0"/>
                <a:ea typeface="Calibri" panose="020F0502020204030204" pitchFamily="34" charset="0"/>
                <a:cs typeface="Arial" panose="020B0604020202020204" pitchFamily="34" charset="0"/>
              </a:rPr>
              <a:t>scene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will</a:t>
            </a:r>
            <a:r>
              <a:rPr lang="cs-CZ" sz="2400" i="1" dirty="0">
                <a:effectLst/>
                <a:latin typeface="Calibri" panose="020F0502020204030204" pitchFamily="34" charset="0"/>
                <a:ea typeface="Calibri" panose="020F0502020204030204" pitchFamily="34" charset="0"/>
                <a:cs typeface="Arial" panose="020B0604020202020204" pitchFamily="34" charset="0"/>
              </a:rPr>
              <a:t> most </a:t>
            </a:r>
            <a:r>
              <a:rPr lang="cs-CZ" sz="2400" i="1" dirty="0" err="1">
                <a:effectLst/>
                <a:latin typeface="Calibri" panose="020F0502020204030204" pitchFamily="34" charset="0"/>
                <a:ea typeface="Calibri" panose="020F0502020204030204" pitchFamily="34" charset="0"/>
                <a:cs typeface="Arial" panose="020B0604020202020204" pitchFamily="34" charset="0"/>
              </a:rPr>
              <a:t>assuredly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bear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witness</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fact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every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one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spectators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were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there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even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thirty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them</a:t>
            </a:r>
            <a:r>
              <a:rPr lang="cs-CZ" sz="2400" i="1" dirty="0">
                <a:effectLst/>
                <a:latin typeface="Calibri" panose="020F0502020204030204" pitchFamily="34" charset="0"/>
                <a:ea typeface="Calibri" panose="020F0502020204030204" pitchFamily="34" charset="0"/>
                <a:cs typeface="Arial" panose="020B0604020202020204" pitchFamily="34" charset="0"/>
              </a:rPr>
              <a:t>, by </a:t>
            </a:r>
            <a:r>
              <a:rPr lang="cs-CZ" sz="2400" i="1" dirty="0" err="1">
                <a:effectLst/>
                <a:latin typeface="Calibri" panose="020F0502020204030204" pitchFamily="34" charset="0"/>
                <a:ea typeface="Calibri" panose="020F0502020204030204" pitchFamily="34" charset="0"/>
                <a:cs typeface="Arial" panose="020B0604020202020204" pitchFamily="34" charset="0"/>
              </a:rPr>
              <a:t>common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consent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apparently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offered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unfortunate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owner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invariable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consolation</a:t>
            </a:r>
            <a:r>
              <a:rPr lang="cs-CZ" sz="2400" i="1" dirty="0">
                <a:effectLst/>
                <a:latin typeface="Calibri" panose="020F0502020204030204" pitchFamily="34" charset="0"/>
                <a:ea typeface="Calibri" panose="020F0502020204030204" pitchFamily="34" charset="0"/>
                <a:cs typeface="Arial" panose="020B0604020202020204" pitchFamily="34" charset="0"/>
              </a:rPr>
              <a:t>—"It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ill</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wind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blows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nobody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good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Everybody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must</a:t>
            </a:r>
            <a:r>
              <a:rPr lang="cs-CZ" sz="2400" i="1" dirty="0">
                <a:effectLst/>
                <a:latin typeface="Calibri" panose="020F0502020204030204" pitchFamily="34" charset="0"/>
                <a:ea typeface="Calibri" panose="020F0502020204030204" pitchFamily="34" charset="0"/>
                <a:cs typeface="Arial" panose="020B0604020202020204" pitchFamily="34" charset="0"/>
              </a:rPr>
              <a:t> live, and </a:t>
            </a:r>
            <a:r>
              <a:rPr lang="cs-CZ" sz="2400" i="1" dirty="0" err="1">
                <a:effectLst/>
                <a:latin typeface="Calibri" panose="020F0502020204030204" pitchFamily="34" charset="0"/>
                <a:ea typeface="Calibri" panose="020F0502020204030204" pitchFamily="34" charset="0"/>
                <a:cs typeface="Arial" panose="020B0604020202020204" pitchFamily="34" charset="0"/>
              </a:rPr>
              <a:t>what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would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become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glaziers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panes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glass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were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never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broken</a:t>
            </a:r>
            <a:r>
              <a:rPr lang="cs-CZ"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1000"/>
              </a:spcAft>
            </a:pPr>
            <a:r>
              <a:rPr lang="cs-CZ" sz="2400" i="1" dirty="0" err="1">
                <a:effectLst/>
                <a:latin typeface="Calibri" panose="020F0502020204030204" pitchFamily="34" charset="0"/>
                <a:ea typeface="Calibri" panose="020F0502020204030204" pitchFamily="34" charset="0"/>
                <a:cs typeface="Arial" panose="020B0604020202020204" pitchFamily="34" charset="0"/>
              </a:rPr>
              <a:t>Now</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form</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condolence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contains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entire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theory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which</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will</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well</a:t>
            </a:r>
            <a:r>
              <a:rPr lang="cs-CZ" sz="2400" i="1" dirty="0">
                <a:effectLst/>
                <a:latin typeface="Calibri" panose="020F0502020204030204" pitchFamily="34" charset="0"/>
                <a:ea typeface="Calibri" panose="020F0502020204030204" pitchFamily="34" charset="0"/>
                <a:cs typeface="Arial" panose="020B0604020202020204" pitchFamily="34" charset="0"/>
              </a:rPr>
              <a:t> to show up in </a:t>
            </a:r>
            <a:r>
              <a:rPr lang="cs-CZ" sz="2400" i="1" dirty="0" err="1">
                <a:effectLst/>
                <a:latin typeface="Calibri" panose="020F0502020204030204" pitchFamily="34" charset="0"/>
                <a:ea typeface="Calibri" panose="020F0502020204030204" pitchFamily="34" charset="0"/>
                <a:cs typeface="Arial" panose="020B0604020202020204" pitchFamily="34" charset="0"/>
              </a:rPr>
              <a:t>this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simple</a:t>
            </a:r>
            <a:r>
              <a:rPr lang="cs-CZ" sz="2400" i="1" dirty="0">
                <a:effectLst/>
                <a:latin typeface="Calibri" panose="020F0502020204030204" pitchFamily="34" charset="0"/>
                <a:ea typeface="Calibri" panose="020F0502020204030204" pitchFamily="34" charset="0"/>
                <a:cs typeface="Arial" panose="020B0604020202020204" pitchFamily="34" charset="0"/>
              </a:rPr>
              <a:t> case, </a:t>
            </a:r>
            <a:r>
              <a:rPr lang="cs-CZ" sz="2400" i="1" dirty="0" err="1">
                <a:effectLst/>
                <a:latin typeface="Calibri" panose="020F0502020204030204" pitchFamily="34" charset="0"/>
                <a:ea typeface="Calibri" panose="020F0502020204030204" pitchFamily="34" charset="0"/>
                <a:cs typeface="Arial" panose="020B0604020202020204" pitchFamily="34" charset="0"/>
              </a:rPr>
              <a:t>seeing</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precisely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same</a:t>
            </a:r>
            <a:r>
              <a:rPr lang="cs-CZ" sz="2400" i="1" dirty="0">
                <a:effectLst/>
                <a:latin typeface="Calibri" panose="020F0502020204030204" pitchFamily="34" charset="0"/>
                <a:ea typeface="Calibri" panose="020F0502020204030204" pitchFamily="34" charset="0"/>
                <a:cs typeface="Arial" panose="020B0604020202020204" pitchFamily="34" charset="0"/>
              </a:rPr>
              <a:t> as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which</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unhappily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regulates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greater</a:t>
            </a:r>
            <a:r>
              <a:rPr lang="cs-CZ" sz="2400" i="1" dirty="0">
                <a:effectLst/>
                <a:latin typeface="Calibri" panose="020F0502020204030204" pitchFamily="34" charset="0"/>
                <a:ea typeface="Calibri" panose="020F0502020204030204" pitchFamily="34" charset="0"/>
                <a:cs typeface="Arial" panose="020B0604020202020204" pitchFamily="34" charset="0"/>
              </a:rPr>
              <a:t> part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our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economical</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institutions</a:t>
            </a:r>
            <a:r>
              <a:rPr lang="cs-CZ"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335450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898C3-3B2C-4ED1-BC0C-A647B80CF76C}"/>
              </a:ext>
            </a:extLst>
          </p:cNvPr>
          <p:cNvSpPr>
            <a:spLocks noGrp="1"/>
          </p:cNvSpPr>
          <p:nvPr>
            <p:ph type="title"/>
          </p:nvPr>
        </p:nvSpPr>
        <p:spPr/>
        <p:txBody>
          <a:bodyPr/>
          <a:lstStyle/>
          <a:p>
            <a:r>
              <a:rPr lang="cs-CZ" dirty="0"/>
              <a:t>Target and reality</a:t>
            </a:r>
          </a:p>
        </p:txBody>
      </p:sp>
      <p:pic>
        <p:nvPicPr>
          <p:cNvPr id="5" name="Grafický objekt 4">
            <a:extLst>
              <a:ext uri="{FF2B5EF4-FFF2-40B4-BE49-F238E27FC236}">
                <a16:creationId xmlns:a16="http://schemas.microsoft.com/office/drawing/2014/main" id="{62F3F7A4-E2D7-4798-A67F-369B44F8C9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9576" y="1442548"/>
            <a:ext cx="7182362" cy="4176464"/>
          </a:xfrm>
          <a:prstGeom prst="rect">
            <a:avLst/>
          </a:prstGeom>
        </p:spPr>
      </p:pic>
      <p:sp>
        <p:nvSpPr>
          <p:cNvPr id="7" name="TextovéPole 6">
            <a:extLst>
              <a:ext uri="{FF2B5EF4-FFF2-40B4-BE49-F238E27FC236}">
                <a16:creationId xmlns:a16="http://schemas.microsoft.com/office/drawing/2014/main" id="{186541C3-B5FF-4A70-B3B9-468652D6F345}"/>
              </a:ext>
            </a:extLst>
          </p:cNvPr>
          <p:cNvSpPr txBox="1"/>
          <p:nvPr/>
        </p:nvSpPr>
        <p:spPr>
          <a:xfrm>
            <a:off x="1946321" y="5937032"/>
            <a:ext cx="7848872" cy="646331"/>
          </a:xfrm>
          <a:prstGeom prst="rect">
            <a:avLst/>
          </a:prstGeom>
          <a:noFill/>
        </p:spPr>
        <p:txBody>
          <a:bodyPr wrap="square">
            <a:spAutoFit/>
          </a:bodyPr>
          <a:lstStyle/>
          <a:p>
            <a:r>
              <a:rPr lang="cs-CZ" dirty="0"/>
              <a:t>https://www.cnb.cz/cs/menova-politika/zpravy-o-inflaci/Zprava-o-inflaci-IV-2020/?tab=tabgraph</a:t>
            </a:r>
          </a:p>
        </p:txBody>
      </p:sp>
    </p:spTree>
    <p:extLst>
      <p:ext uri="{BB962C8B-B14F-4D97-AF65-F5344CB8AC3E}">
        <p14:creationId xmlns:p14="http://schemas.microsoft.com/office/powerpoint/2010/main" val="148239575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101CF-7DA6-4168-8D5E-7E33C71E372F}"/>
              </a:ext>
            </a:extLst>
          </p:cNvPr>
          <p:cNvSpPr>
            <a:spLocks noGrp="1"/>
          </p:cNvSpPr>
          <p:nvPr>
            <p:ph type="title"/>
          </p:nvPr>
        </p:nvSpPr>
        <p:spPr/>
        <p:txBody>
          <a:bodyPr/>
          <a:lstStyle/>
          <a:p>
            <a:r>
              <a:rPr lang="cs-CZ" dirty="0"/>
              <a:t>2-week </a:t>
            </a:r>
            <a:r>
              <a:rPr lang="cs-CZ" dirty="0" err="1"/>
              <a:t>repo</a:t>
            </a:r>
            <a:r>
              <a:rPr lang="cs-CZ" dirty="0"/>
              <a:t> </a:t>
            </a:r>
            <a:r>
              <a:rPr lang="cs-CZ" dirty="0" err="1"/>
              <a:t>rate</a:t>
            </a:r>
            <a:endParaRPr lang="cs-CZ" dirty="0"/>
          </a:p>
        </p:txBody>
      </p:sp>
      <p:graphicFrame>
        <p:nvGraphicFramePr>
          <p:cNvPr id="3" name="Graf 2">
            <a:extLst>
              <a:ext uri="{FF2B5EF4-FFF2-40B4-BE49-F238E27FC236}">
                <a16:creationId xmlns:a16="http://schemas.microsoft.com/office/drawing/2014/main" id="{0ADFAA9D-ECAB-4A8A-95BD-27F6C4C556E9}"/>
              </a:ext>
            </a:extLst>
          </p:cNvPr>
          <p:cNvGraphicFramePr>
            <a:graphicFrameLocks/>
          </p:cNvGraphicFramePr>
          <p:nvPr/>
        </p:nvGraphicFramePr>
        <p:xfrm>
          <a:off x="1981200" y="1484784"/>
          <a:ext cx="7283152"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724936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Monetary</a:t>
            </a:r>
            <a:r>
              <a:rPr lang="cs-CZ" dirty="0"/>
              <a:t> base MB= 200 </a:t>
            </a:r>
            <a:r>
              <a:rPr lang="cs-CZ" dirty="0" err="1"/>
              <a:t>bn</a:t>
            </a:r>
            <a:r>
              <a:rPr lang="cs-CZ" dirty="0"/>
              <a:t> CZK. </a:t>
            </a:r>
            <a:r>
              <a:rPr lang="cs-CZ" dirty="0" err="1"/>
              <a:t>The</a:t>
            </a:r>
            <a:r>
              <a:rPr lang="cs-CZ" dirty="0"/>
              <a:t> </a:t>
            </a:r>
            <a:r>
              <a:rPr lang="cs-CZ" dirty="0" err="1"/>
              <a:t>money</a:t>
            </a:r>
            <a:r>
              <a:rPr lang="cs-CZ" dirty="0"/>
              <a:t> </a:t>
            </a:r>
            <a:r>
              <a:rPr lang="cs-CZ" dirty="0" err="1"/>
              <a:t>multiplier</a:t>
            </a:r>
            <a:r>
              <a:rPr lang="cs-CZ" dirty="0"/>
              <a:t> </a:t>
            </a:r>
            <a:r>
              <a:rPr lang="cs-CZ" dirty="0" err="1"/>
              <a:t>is</a:t>
            </a:r>
            <a:r>
              <a:rPr lang="cs-CZ" dirty="0"/>
              <a:t> </a:t>
            </a:r>
            <a:r>
              <a:rPr lang="cs-CZ" dirty="0" err="1"/>
              <a:t>constant</a:t>
            </a:r>
            <a:r>
              <a:rPr lang="cs-CZ" dirty="0"/>
              <a:t> m=4. </a:t>
            </a:r>
            <a:r>
              <a:rPr lang="cs-CZ" dirty="0" err="1"/>
              <a:t>Velocity</a:t>
            </a:r>
            <a:r>
              <a:rPr lang="cs-CZ" dirty="0"/>
              <a:t> </a:t>
            </a:r>
            <a:r>
              <a:rPr lang="cs-CZ" dirty="0" err="1"/>
              <a:t>of</a:t>
            </a:r>
            <a:r>
              <a:rPr lang="cs-CZ" dirty="0"/>
              <a:t> </a:t>
            </a:r>
            <a:r>
              <a:rPr lang="cs-CZ" dirty="0" err="1"/>
              <a:t>circulation</a:t>
            </a:r>
            <a:r>
              <a:rPr lang="cs-CZ" dirty="0"/>
              <a:t> </a:t>
            </a:r>
            <a:r>
              <a:rPr lang="cs-CZ" dirty="0" err="1"/>
              <a:t>of</a:t>
            </a:r>
            <a:r>
              <a:rPr lang="cs-CZ" dirty="0"/>
              <a:t> </a:t>
            </a:r>
            <a:r>
              <a:rPr lang="cs-CZ" dirty="0" err="1"/>
              <a:t>money</a:t>
            </a:r>
            <a:r>
              <a:rPr lang="cs-CZ" dirty="0"/>
              <a:t> </a:t>
            </a:r>
            <a:r>
              <a:rPr lang="cs-CZ" dirty="0" err="1"/>
              <a:t>is</a:t>
            </a:r>
            <a:r>
              <a:rPr lang="cs-CZ" dirty="0"/>
              <a:t> </a:t>
            </a:r>
            <a:r>
              <a:rPr lang="cs-CZ" dirty="0" err="1"/>
              <a:t>constant</a:t>
            </a:r>
            <a:r>
              <a:rPr lang="cs-CZ" dirty="0"/>
              <a:t> </a:t>
            </a:r>
            <a:r>
              <a:rPr lang="cs-CZ" dirty="0" err="1"/>
              <a:t>at</a:t>
            </a:r>
            <a:r>
              <a:rPr lang="cs-CZ" dirty="0"/>
              <a:t> V=7. </a:t>
            </a:r>
            <a:r>
              <a:rPr lang="cs-CZ" dirty="0" err="1"/>
              <a:t>The</a:t>
            </a:r>
            <a:r>
              <a:rPr lang="cs-CZ" dirty="0"/>
              <a:t> </a:t>
            </a:r>
            <a:r>
              <a:rPr lang="cs-CZ" dirty="0" err="1"/>
              <a:t>real</a:t>
            </a:r>
            <a:r>
              <a:rPr lang="cs-CZ" dirty="0"/>
              <a:t> GDP </a:t>
            </a:r>
            <a:r>
              <a:rPr lang="cs-CZ" dirty="0" err="1"/>
              <a:t>is</a:t>
            </a:r>
            <a:r>
              <a:rPr lang="cs-CZ" dirty="0"/>
              <a:t> </a:t>
            </a:r>
            <a:r>
              <a:rPr lang="cs-CZ" dirty="0" err="1"/>
              <a:t>assumed</a:t>
            </a:r>
            <a:r>
              <a:rPr lang="cs-CZ" dirty="0"/>
              <a:t> to </a:t>
            </a:r>
            <a:r>
              <a:rPr lang="cs-CZ" dirty="0" err="1"/>
              <a:t>grow</a:t>
            </a:r>
            <a:r>
              <a:rPr lang="cs-CZ" dirty="0"/>
              <a:t> by Y%=6%. </a:t>
            </a:r>
            <a:r>
              <a:rPr lang="cs-CZ" dirty="0" err="1"/>
              <a:t>The</a:t>
            </a:r>
            <a:r>
              <a:rPr lang="cs-CZ" dirty="0"/>
              <a:t> </a:t>
            </a:r>
            <a:r>
              <a:rPr lang="cs-CZ" dirty="0" err="1"/>
              <a:t>inflation</a:t>
            </a:r>
            <a:r>
              <a:rPr lang="cs-CZ" dirty="0"/>
              <a:t> </a:t>
            </a:r>
            <a:r>
              <a:rPr lang="cs-CZ" dirty="0" err="1"/>
              <a:t>target</a:t>
            </a:r>
            <a:r>
              <a:rPr lang="cs-CZ" dirty="0"/>
              <a:t> </a:t>
            </a:r>
            <a:r>
              <a:rPr lang="cs-CZ" dirty="0" err="1"/>
              <a:t>is</a:t>
            </a:r>
            <a:r>
              <a:rPr lang="cs-CZ" dirty="0"/>
              <a:t> P%=5%. </a:t>
            </a:r>
            <a:r>
              <a:rPr lang="cs-CZ" dirty="0" err="1"/>
              <a:t>How</a:t>
            </a:r>
            <a:r>
              <a:rPr lang="cs-CZ" dirty="0"/>
              <a:t> much </a:t>
            </a:r>
            <a:r>
              <a:rPr lang="cs-CZ" dirty="0" err="1"/>
              <a:t>assets</a:t>
            </a:r>
            <a:r>
              <a:rPr lang="cs-CZ" dirty="0"/>
              <a:t> </a:t>
            </a:r>
            <a:r>
              <a:rPr lang="cs-CZ" dirty="0" err="1"/>
              <a:t>should</a:t>
            </a:r>
            <a:r>
              <a:rPr lang="cs-CZ" dirty="0"/>
              <a:t> </a:t>
            </a:r>
            <a:r>
              <a:rPr lang="cs-CZ" dirty="0" err="1"/>
              <a:t>the</a:t>
            </a:r>
            <a:r>
              <a:rPr lang="cs-CZ" dirty="0"/>
              <a:t> </a:t>
            </a:r>
            <a:r>
              <a:rPr lang="cs-CZ" dirty="0" err="1"/>
              <a:t>central</a:t>
            </a:r>
            <a:r>
              <a:rPr lang="cs-CZ" dirty="0"/>
              <a:t> bank </a:t>
            </a:r>
            <a:r>
              <a:rPr lang="cs-CZ" dirty="0" err="1"/>
              <a:t>buy</a:t>
            </a:r>
            <a:r>
              <a:rPr lang="cs-CZ" dirty="0"/>
              <a:t> </a:t>
            </a:r>
            <a:r>
              <a:rPr lang="cs-CZ" dirty="0" err="1"/>
              <a:t>or</a:t>
            </a:r>
            <a:r>
              <a:rPr lang="cs-CZ" dirty="0"/>
              <a:t> </a:t>
            </a:r>
            <a:r>
              <a:rPr lang="cs-CZ" dirty="0" err="1"/>
              <a:t>sell</a:t>
            </a:r>
            <a:r>
              <a:rPr lang="cs-CZ" dirty="0"/>
              <a:t>?  </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6766172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Monetary</a:t>
            </a:r>
            <a:r>
              <a:rPr lang="cs-CZ" dirty="0"/>
              <a:t> base MB= 250 </a:t>
            </a:r>
            <a:r>
              <a:rPr lang="cs-CZ" dirty="0" err="1"/>
              <a:t>bn</a:t>
            </a:r>
            <a:r>
              <a:rPr lang="cs-CZ" dirty="0"/>
              <a:t> CZK. </a:t>
            </a:r>
            <a:r>
              <a:rPr lang="cs-CZ" dirty="0" err="1"/>
              <a:t>The</a:t>
            </a:r>
            <a:r>
              <a:rPr lang="cs-CZ" dirty="0"/>
              <a:t> </a:t>
            </a:r>
            <a:r>
              <a:rPr lang="cs-CZ" dirty="0" err="1"/>
              <a:t>money</a:t>
            </a:r>
            <a:r>
              <a:rPr lang="cs-CZ" dirty="0"/>
              <a:t> </a:t>
            </a:r>
            <a:r>
              <a:rPr lang="cs-CZ" dirty="0" err="1"/>
              <a:t>multiplier</a:t>
            </a:r>
            <a:r>
              <a:rPr lang="cs-CZ" dirty="0"/>
              <a:t> </a:t>
            </a:r>
            <a:r>
              <a:rPr lang="cs-CZ" dirty="0" err="1"/>
              <a:t>is</a:t>
            </a:r>
            <a:r>
              <a:rPr lang="cs-CZ" dirty="0"/>
              <a:t> </a:t>
            </a:r>
            <a:r>
              <a:rPr lang="cs-CZ" dirty="0" err="1"/>
              <a:t>constant</a:t>
            </a:r>
            <a:r>
              <a:rPr lang="cs-CZ" dirty="0"/>
              <a:t> m=5. </a:t>
            </a:r>
            <a:r>
              <a:rPr lang="cs-CZ" dirty="0" err="1"/>
              <a:t>Velocity</a:t>
            </a:r>
            <a:r>
              <a:rPr lang="cs-CZ" dirty="0"/>
              <a:t> </a:t>
            </a:r>
            <a:r>
              <a:rPr lang="cs-CZ" dirty="0" err="1"/>
              <a:t>of</a:t>
            </a:r>
            <a:r>
              <a:rPr lang="cs-CZ" dirty="0"/>
              <a:t> </a:t>
            </a:r>
            <a:r>
              <a:rPr lang="cs-CZ" dirty="0" err="1"/>
              <a:t>circulation</a:t>
            </a:r>
            <a:r>
              <a:rPr lang="cs-CZ" dirty="0"/>
              <a:t> </a:t>
            </a:r>
            <a:r>
              <a:rPr lang="cs-CZ" dirty="0" err="1"/>
              <a:t>of</a:t>
            </a:r>
            <a:r>
              <a:rPr lang="cs-CZ" dirty="0"/>
              <a:t> </a:t>
            </a:r>
            <a:r>
              <a:rPr lang="cs-CZ" dirty="0" err="1"/>
              <a:t>money</a:t>
            </a:r>
            <a:r>
              <a:rPr lang="cs-CZ" dirty="0"/>
              <a:t> </a:t>
            </a:r>
            <a:r>
              <a:rPr lang="cs-CZ" dirty="0" err="1"/>
              <a:t>is</a:t>
            </a:r>
            <a:r>
              <a:rPr lang="cs-CZ" dirty="0"/>
              <a:t> </a:t>
            </a:r>
            <a:r>
              <a:rPr lang="cs-CZ" dirty="0" err="1"/>
              <a:t>constant</a:t>
            </a:r>
            <a:r>
              <a:rPr lang="cs-CZ" dirty="0"/>
              <a:t> </a:t>
            </a:r>
            <a:r>
              <a:rPr lang="cs-CZ" dirty="0" err="1"/>
              <a:t>at</a:t>
            </a:r>
            <a:r>
              <a:rPr lang="cs-CZ" dirty="0"/>
              <a:t> V=10. </a:t>
            </a:r>
            <a:r>
              <a:rPr lang="cs-CZ" dirty="0" err="1"/>
              <a:t>The</a:t>
            </a:r>
            <a:r>
              <a:rPr lang="cs-CZ" dirty="0"/>
              <a:t> </a:t>
            </a:r>
            <a:r>
              <a:rPr lang="cs-CZ" dirty="0" err="1"/>
              <a:t>real</a:t>
            </a:r>
            <a:r>
              <a:rPr lang="cs-CZ" dirty="0"/>
              <a:t> GDP </a:t>
            </a:r>
            <a:r>
              <a:rPr lang="cs-CZ" dirty="0" err="1"/>
              <a:t>is</a:t>
            </a:r>
            <a:r>
              <a:rPr lang="cs-CZ" dirty="0"/>
              <a:t> </a:t>
            </a:r>
            <a:r>
              <a:rPr lang="cs-CZ" dirty="0" err="1"/>
              <a:t>assumed</a:t>
            </a:r>
            <a:r>
              <a:rPr lang="cs-CZ" dirty="0"/>
              <a:t> to </a:t>
            </a:r>
            <a:r>
              <a:rPr lang="cs-CZ" dirty="0" err="1"/>
              <a:t>grow</a:t>
            </a:r>
            <a:r>
              <a:rPr lang="cs-CZ" dirty="0"/>
              <a:t> by Y%=4%. </a:t>
            </a:r>
            <a:r>
              <a:rPr lang="cs-CZ" dirty="0" err="1"/>
              <a:t>The</a:t>
            </a:r>
            <a:r>
              <a:rPr lang="cs-CZ" dirty="0"/>
              <a:t> </a:t>
            </a:r>
            <a:r>
              <a:rPr lang="cs-CZ" dirty="0" err="1"/>
              <a:t>inflation</a:t>
            </a:r>
            <a:r>
              <a:rPr lang="cs-CZ" dirty="0"/>
              <a:t> </a:t>
            </a:r>
            <a:r>
              <a:rPr lang="cs-CZ" dirty="0" err="1"/>
              <a:t>target</a:t>
            </a:r>
            <a:r>
              <a:rPr lang="cs-CZ" dirty="0"/>
              <a:t> </a:t>
            </a:r>
            <a:r>
              <a:rPr lang="cs-CZ" dirty="0" err="1"/>
              <a:t>is</a:t>
            </a:r>
            <a:r>
              <a:rPr lang="cs-CZ" dirty="0"/>
              <a:t> P%=2%. </a:t>
            </a:r>
            <a:r>
              <a:rPr lang="cs-CZ" dirty="0" err="1"/>
              <a:t>How</a:t>
            </a:r>
            <a:r>
              <a:rPr lang="cs-CZ" dirty="0"/>
              <a:t> much </a:t>
            </a:r>
            <a:r>
              <a:rPr lang="cs-CZ" dirty="0" err="1"/>
              <a:t>assets</a:t>
            </a:r>
            <a:r>
              <a:rPr lang="cs-CZ" dirty="0"/>
              <a:t> </a:t>
            </a:r>
            <a:r>
              <a:rPr lang="cs-CZ" dirty="0" err="1"/>
              <a:t>should</a:t>
            </a:r>
            <a:r>
              <a:rPr lang="cs-CZ" dirty="0"/>
              <a:t> </a:t>
            </a:r>
            <a:r>
              <a:rPr lang="cs-CZ" dirty="0" err="1"/>
              <a:t>the</a:t>
            </a:r>
            <a:r>
              <a:rPr lang="cs-CZ" dirty="0"/>
              <a:t> </a:t>
            </a:r>
            <a:r>
              <a:rPr lang="cs-CZ" dirty="0" err="1"/>
              <a:t>central</a:t>
            </a:r>
            <a:r>
              <a:rPr lang="cs-CZ" dirty="0"/>
              <a:t> bank </a:t>
            </a:r>
            <a:r>
              <a:rPr lang="cs-CZ" dirty="0" err="1"/>
              <a:t>buy</a:t>
            </a:r>
            <a:r>
              <a:rPr lang="cs-CZ" dirty="0"/>
              <a:t> </a:t>
            </a:r>
            <a:r>
              <a:rPr lang="cs-CZ" dirty="0" err="1"/>
              <a:t>or</a:t>
            </a:r>
            <a:r>
              <a:rPr lang="cs-CZ" dirty="0"/>
              <a:t> </a:t>
            </a:r>
            <a:r>
              <a:rPr lang="cs-CZ" dirty="0" err="1"/>
              <a:t>sell</a:t>
            </a:r>
            <a:r>
              <a:rPr lang="cs-CZ" dirty="0"/>
              <a:t>?  </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82452926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Monetary</a:t>
            </a:r>
            <a:r>
              <a:rPr lang="cs-CZ" dirty="0"/>
              <a:t> base MB= 250 </a:t>
            </a:r>
            <a:r>
              <a:rPr lang="cs-CZ" dirty="0" err="1"/>
              <a:t>bn</a:t>
            </a:r>
            <a:r>
              <a:rPr lang="cs-CZ" dirty="0"/>
              <a:t> CZK. </a:t>
            </a:r>
            <a:r>
              <a:rPr lang="cs-CZ" dirty="0" err="1"/>
              <a:t>The</a:t>
            </a:r>
            <a:r>
              <a:rPr lang="cs-CZ" dirty="0"/>
              <a:t> </a:t>
            </a:r>
            <a:r>
              <a:rPr lang="cs-CZ" dirty="0" err="1"/>
              <a:t>money</a:t>
            </a:r>
            <a:r>
              <a:rPr lang="cs-CZ" dirty="0"/>
              <a:t> </a:t>
            </a:r>
            <a:r>
              <a:rPr lang="cs-CZ" dirty="0" err="1"/>
              <a:t>multiplier</a:t>
            </a:r>
            <a:r>
              <a:rPr lang="cs-CZ" dirty="0"/>
              <a:t> </a:t>
            </a:r>
            <a:r>
              <a:rPr lang="cs-CZ" dirty="0" err="1"/>
              <a:t>is</a:t>
            </a:r>
            <a:r>
              <a:rPr lang="cs-CZ" dirty="0"/>
              <a:t> </a:t>
            </a:r>
            <a:r>
              <a:rPr lang="cs-CZ" dirty="0" err="1"/>
              <a:t>constant</a:t>
            </a:r>
            <a:r>
              <a:rPr lang="cs-CZ" dirty="0"/>
              <a:t> m=4. </a:t>
            </a:r>
            <a:r>
              <a:rPr lang="cs-CZ" dirty="0" err="1"/>
              <a:t>Velocity</a:t>
            </a:r>
            <a:r>
              <a:rPr lang="cs-CZ" dirty="0"/>
              <a:t> </a:t>
            </a:r>
            <a:r>
              <a:rPr lang="cs-CZ" dirty="0" err="1"/>
              <a:t>of</a:t>
            </a:r>
            <a:r>
              <a:rPr lang="cs-CZ" dirty="0"/>
              <a:t> </a:t>
            </a:r>
            <a:r>
              <a:rPr lang="cs-CZ" dirty="0" err="1"/>
              <a:t>circulation</a:t>
            </a:r>
            <a:r>
              <a:rPr lang="cs-CZ" dirty="0"/>
              <a:t> </a:t>
            </a:r>
            <a:r>
              <a:rPr lang="cs-CZ" dirty="0" err="1"/>
              <a:t>of</a:t>
            </a:r>
            <a:r>
              <a:rPr lang="cs-CZ" dirty="0"/>
              <a:t> </a:t>
            </a:r>
            <a:r>
              <a:rPr lang="cs-CZ" dirty="0" err="1"/>
              <a:t>money</a:t>
            </a:r>
            <a:r>
              <a:rPr lang="cs-CZ" dirty="0"/>
              <a:t> </a:t>
            </a:r>
            <a:r>
              <a:rPr lang="cs-CZ" dirty="0" err="1"/>
              <a:t>is</a:t>
            </a:r>
            <a:r>
              <a:rPr lang="cs-CZ" dirty="0"/>
              <a:t> </a:t>
            </a:r>
            <a:r>
              <a:rPr lang="cs-CZ" dirty="0" err="1"/>
              <a:t>constant</a:t>
            </a:r>
            <a:r>
              <a:rPr lang="cs-CZ" dirty="0"/>
              <a:t> </a:t>
            </a:r>
            <a:r>
              <a:rPr lang="cs-CZ" dirty="0" err="1"/>
              <a:t>at</a:t>
            </a:r>
            <a:r>
              <a:rPr lang="cs-CZ" dirty="0"/>
              <a:t> V=5. </a:t>
            </a:r>
            <a:r>
              <a:rPr lang="cs-CZ" dirty="0" err="1"/>
              <a:t>The</a:t>
            </a:r>
            <a:r>
              <a:rPr lang="cs-CZ" dirty="0"/>
              <a:t> </a:t>
            </a:r>
            <a:r>
              <a:rPr lang="cs-CZ" dirty="0" err="1"/>
              <a:t>real</a:t>
            </a:r>
            <a:r>
              <a:rPr lang="cs-CZ" dirty="0"/>
              <a:t> GDP </a:t>
            </a:r>
            <a:r>
              <a:rPr lang="cs-CZ" dirty="0" err="1"/>
              <a:t>is</a:t>
            </a:r>
            <a:r>
              <a:rPr lang="cs-CZ" dirty="0"/>
              <a:t> </a:t>
            </a:r>
            <a:r>
              <a:rPr lang="cs-CZ" dirty="0" err="1"/>
              <a:t>assumed</a:t>
            </a:r>
            <a:r>
              <a:rPr lang="cs-CZ" dirty="0"/>
              <a:t> to </a:t>
            </a:r>
            <a:r>
              <a:rPr lang="cs-CZ" dirty="0" err="1"/>
              <a:t>decrease</a:t>
            </a:r>
            <a:r>
              <a:rPr lang="cs-CZ" dirty="0"/>
              <a:t> by Y%=-2%. </a:t>
            </a:r>
            <a:r>
              <a:rPr lang="cs-CZ" dirty="0" err="1"/>
              <a:t>The</a:t>
            </a:r>
            <a:r>
              <a:rPr lang="cs-CZ" dirty="0"/>
              <a:t> </a:t>
            </a:r>
            <a:r>
              <a:rPr lang="cs-CZ" dirty="0" err="1"/>
              <a:t>inflation</a:t>
            </a:r>
            <a:r>
              <a:rPr lang="cs-CZ" dirty="0"/>
              <a:t> </a:t>
            </a:r>
            <a:r>
              <a:rPr lang="cs-CZ" dirty="0" err="1"/>
              <a:t>target</a:t>
            </a:r>
            <a:r>
              <a:rPr lang="cs-CZ" dirty="0"/>
              <a:t> </a:t>
            </a:r>
            <a:r>
              <a:rPr lang="cs-CZ" dirty="0" err="1"/>
              <a:t>is</a:t>
            </a:r>
            <a:r>
              <a:rPr lang="cs-CZ" dirty="0"/>
              <a:t> P%=2%. </a:t>
            </a:r>
            <a:r>
              <a:rPr lang="cs-CZ" dirty="0" err="1"/>
              <a:t>The</a:t>
            </a:r>
            <a:r>
              <a:rPr lang="cs-CZ" dirty="0"/>
              <a:t> Exchange </a:t>
            </a:r>
            <a:r>
              <a:rPr lang="cs-CZ" dirty="0" err="1"/>
              <a:t>rate</a:t>
            </a:r>
            <a:r>
              <a:rPr lang="cs-CZ" dirty="0"/>
              <a:t> </a:t>
            </a:r>
            <a:r>
              <a:rPr lang="cs-CZ" dirty="0" err="1"/>
              <a:t>is</a:t>
            </a:r>
            <a:r>
              <a:rPr lang="cs-CZ" dirty="0"/>
              <a:t> 25 CZK per 1 EUR. </a:t>
            </a:r>
            <a:r>
              <a:rPr lang="cs-CZ" dirty="0" err="1"/>
              <a:t>How</a:t>
            </a:r>
            <a:r>
              <a:rPr lang="cs-CZ" dirty="0"/>
              <a:t> much </a:t>
            </a:r>
            <a:r>
              <a:rPr lang="cs-CZ" dirty="0" err="1"/>
              <a:t>euros</a:t>
            </a:r>
            <a:r>
              <a:rPr lang="cs-CZ" dirty="0"/>
              <a:t> </a:t>
            </a:r>
            <a:r>
              <a:rPr lang="cs-CZ" dirty="0" err="1"/>
              <a:t>should</a:t>
            </a:r>
            <a:r>
              <a:rPr lang="cs-CZ" dirty="0"/>
              <a:t> </a:t>
            </a:r>
            <a:r>
              <a:rPr lang="cs-CZ" dirty="0" err="1"/>
              <a:t>the</a:t>
            </a:r>
            <a:r>
              <a:rPr lang="cs-CZ" dirty="0"/>
              <a:t> </a:t>
            </a:r>
            <a:r>
              <a:rPr lang="cs-CZ" dirty="0" err="1"/>
              <a:t>central</a:t>
            </a:r>
            <a:r>
              <a:rPr lang="cs-CZ" dirty="0"/>
              <a:t> bank </a:t>
            </a:r>
            <a:r>
              <a:rPr lang="cs-CZ" dirty="0" err="1"/>
              <a:t>buy</a:t>
            </a:r>
            <a:r>
              <a:rPr lang="cs-CZ" dirty="0"/>
              <a:t> </a:t>
            </a:r>
            <a:r>
              <a:rPr lang="cs-CZ" dirty="0" err="1"/>
              <a:t>or</a:t>
            </a:r>
            <a:r>
              <a:rPr lang="cs-CZ" dirty="0"/>
              <a:t> </a:t>
            </a:r>
            <a:r>
              <a:rPr lang="cs-CZ" dirty="0" err="1"/>
              <a:t>sell</a:t>
            </a:r>
            <a:r>
              <a:rPr lang="cs-CZ" dirty="0"/>
              <a:t>?  </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96753857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15887E-0D57-4326-8A92-554CB12E2C8D}"/>
              </a:ext>
            </a:extLst>
          </p:cNvPr>
          <p:cNvSpPr>
            <a:spLocks noGrp="1"/>
          </p:cNvSpPr>
          <p:nvPr>
            <p:ph type="title"/>
          </p:nvPr>
        </p:nvSpPr>
        <p:spPr/>
        <p:txBody>
          <a:bodyPr/>
          <a:lstStyle/>
          <a:p>
            <a:r>
              <a:rPr lang="cs-CZ" dirty="0" err="1"/>
              <a:t>Exercise</a:t>
            </a:r>
            <a:endParaRPr lang="cs-CZ" dirty="0"/>
          </a:p>
        </p:txBody>
      </p:sp>
      <p:sp>
        <p:nvSpPr>
          <p:cNvPr id="3" name="Zástupný obsah 2">
            <a:extLst>
              <a:ext uri="{FF2B5EF4-FFF2-40B4-BE49-F238E27FC236}">
                <a16:creationId xmlns:a16="http://schemas.microsoft.com/office/drawing/2014/main" id="{FD18371D-8F05-4617-B642-A0D064008CF4}"/>
              </a:ext>
            </a:extLst>
          </p:cNvPr>
          <p:cNvSpPr>
            <a:spLocks noGrp="1"/>
          </p:cNvSpPr>
          <p:nvPr>
            <p:ph idx="1"/>
          </p:nvPr>
        </p:nvSpPr>
        <p:spPr/>
        <p:txBody>
          <a:bodyPr/>
          <a:lstStyle/>
          <a:p>
            <a:r>
              <a:rPr lang="cs-CZ" dirty="0" err="1"/>
              <a:t>The</a:t>
            </a:r>
            <a:r>
              <a:rPr lang="cs-CZ" dirty="0"/>
              <a:t> </a:t>
            </a:r>
            <a:r>
              <a:rPr lang="cs-CZ" dirty="0" err="1"/>
              <a:t>central</a:t>
            </a:r>
            <a:r>
              <a:rPr lang="cs-CZ" dirty="0"/>
              <a:t> bank </a:t>
            </a:r>
            <a:r>
              <a:rPr lang="cs-CZ" dirty="0" err="1"/>
              <a:t>expcets</a:t>
            </a:r>
            <a:r>
              <a:rPr lang="cs-CZ" dirty="0"/>
              <a:t> </a:t>
            </a:r>
            <a:r>
              <a:rPr lang="cs-CZ" dirty="0" err="1"/>
              <a:t>real</a:t>
            </a:r>
            <a:r>
              <a:rPr lang="cs-CZ" dirty="0"/>
              <a:t> GDP  to </a:t>
            </a:r>
            <a:r>
              <a:rPr lang="cs-CZ" dirty="0" err="1"/>
              <a:t>decrease</a:t>
            </a:r>
            <a:r>
              <a:rPr lang="cs-CZ" dirty="0"/>
              <a:t> by 2%. It </a:t>
            </a:r>
            <a:r>
              <a:rPr lang="cs-CZ" dirty="0" err="1"/>
              <a:t>wants</a:t>
            </a:r>
            <a:r>
              <a:rPr lang="cs-CZ" dirty="0"/>
              <a:t> to </a:t>
            </a:r>
            <a:r>
              <a:rPr lang="cs-CZ" dirty="0" err="1"/>
              <a:t>have</a:t>
            </a:r>
            <a:r>
              <a:rPr lang="cs-CZ" dirty="0"/>
              <a:t> </a:t>
            </a:r>
            <a:r>
              <a:rPr lang="cs-CZ" dirty="0" err="1"/>
              <a:t>inflation</a:t>
            </a:r>
            <a:r>
              <a:rPr lang="cs-CZ" dirty="0"/>
              <a:t> </a:t>
            </a:r>
            <a:r>
              <a:rPr lang="cs-CZ" dirty="0" err="1"/>
              <a:t>of</a:t>
            </a:r>
            <a:r>
              <a:rPr lang="cs-CZ" dirty="0"/>
              <a:t> 3%. It </a:t>
            </a:r>
            <a:r>
              <a:rPr lang="cs-CZ" dirty="0" err="1"/>
              <a:t>expects</a:t>
            </a:r>
            <a:r>
              <a:rPr lang="cs-CZ" dirty="0"/>
              <a:t> </a:t>
            </a:r>
            <a:r>
              <a:rPr lang="cs-CZ" dirty="0" err="1"/>
              <a:t>the</a:t>
            </a:r>
            <a:r>
              <a:rPr lang="cs-CZ" dirty="0"/>
              <a:t> </a:t>
            </a:r>
            <a:r>
              <a:rPr lang="cs-CZ" dirty="0" err="1"/>
              <a:t>velocoty</a:t>
            </a:r>
            <a:r>
              <a:rPr lang="cs-CZ" dirty="0"/>
              <a:t> </a:t>
            </a:r>
            <a:r>
              <a:rPr lang="cs-CZ" dirty="0" err="1"/>
              <a:t>of</a:t>
            </a:r>
            <a:r>
              <a:rPr lang="cs-CZ" dirty="0"/>
              <a:t> </a:t>
            </a:r>
            <a:r>
              <a:rPr lang="cs-CZ" dirty="0" err="1"/>
              <a:t>money</a:t>
            </a:r>
            <a:r>
              <a:rPr lang="cs-CZ" dirty="0"/>
              <a:t> to </a:t>
            </a:r>
            <a:r>
              <a:rPr lang="cs-CZ" dirty="0" err="1"/>
              <a:t>increase</a:t>
            </a:r>
            <a:r>
              <a:rPr lang="cs-CZ" dirty="0"/>
              <a:t> by 1%. </a:t>
            </a:r>
            <a:r>
              <a:rPr lang="cs-CZ" dirty="0" err="1"/>
              <a:t>What</a:t>
            </a:r>
            <a:r>
              <a:rPr lang="cs-CZ" dirty="0"/>
              <a:t> </a:t>
            </a:r>
            <a:r>
              <a:rPr lang="cs-CZ" dirty="0" err="1"/>
              <a:t>should</a:t>
            </a:r>
            <a:r>
              <a:rPr lang="cs-CZ" dirty="0"/>
              <a:t> </a:t>
            </a:r>
            <a:r>
              <a:rPr lang="cs-CZ" dirty="0" err="1"/>
              <a:t>be</a:t>
            </a:r>
            <a:r>
              <a:rPr lang="cs-CZ" dirty="0"/>
              <a:t> </a:t>
            </a:r>
            <a:r>
              <a:rPr lang="cs-CZ" dirty="0" err="1"/>
              <a:t>the</a:t>
            </a:r>
            <a:r>
              <a:rPr lang="cs-CZ" dirty="0"/>
              <a:t> </a:t>
            </a:r>
            <a:r>
              <a:rPr lang="cs-CZ" dirty="0" err="1"/>
              <a:t>change</a:t>
            </a:r>
            <a:r>
              <a:rPr lang="cs-CZ" dirty="0"/>
              <a:t> in </a:t>
            </a:r>
            <a:r>
              <a:rPr lang="cs-CZ" dirty="0" err="1"/>
              <a:t>the</a:t>
            </a:r>
            <a:r>
              <a:rPr lang="cs-CZ" dirty="0"/>
              <a:t> </a:t>
            </a:r>
            <a:r>
              <a:rPr lang="cs-CZ" dirty="0" err="1"/>
              <a:t>money</a:t>
            </a:r>
            <a:r>
              <a:rPr lang="cs-CZ" dirty="0"/>
              <a:t> </a:t>
            </a:r>
            <a:r>
              <a:rPr lang="cs-CZ" dirty="0" err="1"/>
              <a:t>stock</a:t>
            </a:r>
            <a:r>
              <a:rPr lang="cs-CZ" dirty="0"/>
              <a:t>?</a:t>
            </a:r>
          </a:p>
        </p:txBody>
      </p:sp>
    </p:spTree>
    <p:extLst>
      <p:ext uri="{BB962C8B-B14F-4D97-AF65-F5344CB8AC3E}">
        <p14:creationId xmlns:p14="http://schemas.microsoft.com/office/powerpoint/2010/main" val="21738410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5275F-DD8A-435F-9123-975F0FEC8CEF}"/>
              </a:ext>
            </a:extLst>
          </p:cNvPr>
          <p:cNvSpPr>
            <a:spLocks noGrp="1"/>
          </p:cNvSpPr>
          <p:nvPr>
            <p:ph type="title"/>
          </p:nvPr>
        </p:nvSpPr>
        <p:spPr/>
        <p:txBody>
          <a:bodyPr/>
          <a:lstStyle/>
          <a:p>
            <a:r>
              <a:rPr lang="cs-CZ"/>
              <a:t>Exercise</a:t>
            </a:r>
          </a:p>
        </p:txBody>
      </p:sp>
      <p:sp>
        <p:nvSpPr>
          <p:cNvPr id="3" name="Zástupný obsah 2">
            <a:extLst>
              <a:ext uri="{FF2B5EF4-FFF2-40B4-BE49-F238E27FC236}">
                <a16:creationId xmlns:a16="http://schemas.microsoft.com/office/drawing/2014/main" id="{47FB1602-D984-446F-9A9B-8ED82913B9C9}"/>
              </a:ext>
            </a:extLst>
          </p:cNvPr>
          <p:cNvSpPr>
            <a:spLocks noGrp="1"/>
          </p:cNvSpPr>
          <p:nvPr>
            <p:ph idx="1"/>
          </p:nvPr>
        </p:nvSpPr>
        <p:spPr/>
        <p:txBody>
          <a:bodyPr/>
          <a:lstStyle/>
          <a:p>
            <a:r>
              <a:rPr lang="cs-CZ" dirty="0" err="1"/>
              <a:t>The</a:t>
            </a:r>
            <a:r>
              <a:rPr lang="cs-CZ" dirty="0"/>
              <a:t>  </a:t>
            </a:r>
            <a:r>
              <a:rPr lang="cs-CZ" dirty="0" err="1"/>
              <a:t>money</a:t>
            </a:r>
            <a:r>
              <a:rPr lang="cs-CZ" dirty="0"/>
              <a:t> </a:t>
            </a:r>
            <a:r>
              <a:rPr lang="cs-CZ" dirty="0" err="1"/>
              <a:t>stock</a:t>
            </a:r>
            <a:r>
              <a:rPr lang="cs-CZ" dirty="0"/>
              <a:t> </a:t>
            </a:r>
            <a:r>
              <a:rPr lang="cs-CZ" dirty="0" err="1"/>
              <a:t>increases</a:t>
            </a:r>
            <a:r>
              <a:rPr lang="cs-CZ" dirty="0"/>
              <a:t> by 27%, GDP </a:t>
            </a:r>
            <a:r>
              <a:rPr lang="cs-CZ" dirty="0" err="1"/>
              <a:t>grows</a:t>
            </a:r>
            <a:r>
              <a:rPr lang="cs-CZ" dirty="0"/>
              <a:t> by -2%, </a:t>
            </a:r>
            <a:r>
              <a:rPr lang="cs-CZ" dirty="0" err="1"/>
              <a:t>the</a:t>
            </a:r>
            <a:r>
              <a:rPr lang="cs-CZ" dirty="0"/>
              <a:t> </a:t>
            </a:r>
            <a:r>
              <a:rPr lang="cs-CZ" dirty="0" err="1"/>
              <a:t>velocity</a:t>
            </a:r>
            <a:r>
              <a:rPr lang="cs-CZ" dirty="0"/>
              <a:t> </a:t>
            </a:r>
            <a:r>
              <a:rPr lang="cs-CZ" dirty="0" err="1"/>
              <a:t>of</a:t>
            </a:r>
            <a:r>
              <a:rPr lang="cs-CZ" dirty="0"/>
              <a:t> </a:t>
            </a:r>
            <a:r>
              <a:rPr lang="cs-CZ" dirty="0" err="1"/>
              <a:t>money</a:t>
            </a:r>
            <a:r>
              <a:rPr lang="cs-CZ" dirty="0"/>
              <a:t> </a:t>
            </a:r>
            <a:r>
              <a:rPr lang="cs-CZ" dirty="0" err="1"/>
              <a:t>increases</a:t>
            </a:r>
            <a:r>
              <a:rPr lang="cs-CZ" dirty="0"/>
              <a:t> by 10% . </a:t>
            </a: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a:t>
            </a:r>
          </a:p>
        </p:txBody>
      </p:sp>
    </p:spTree>
    <p:extLst>
      <p:ext uri="{BB962C8B-B14F-4D97-AF65-F5344CB8AC3E}">
        <p14:creationId xmlns:p14="http://schemas.microsoft.com/office/powerpoint/2010/main" val="41917884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9C9F7-5082-CC2A-040F-34F87DB77B38}"/>
              </a:ext>
            </a:extLst>
          </p:cNvPr>
          <p:cNvSpPr>
            <a:spLocks noGrp="1"/>
          </p:cNvSpPr>
          <p:nvPr>
            <p:ph type="title"/>
          </p:nvPr>
        </p:nvSpPr>
        <p:spPr>
          <a:xfrm>
            <a:off x="0" y="354615"/>
            <a:ext cx="10515600" cy="1325563"/>
          </a:xfrm>
          <a:solidFill>
            <a:schemeClr val="accent2">
              <a:lumMod val="60000"/>
              <a:lumOff val="40000"/>
            </a:schemeClr>
          </a:solidFill>
        </p:spPr>
        <p:txBody>
          <a:bodyPr/>
          <a:lstStyle/>
          <a:p>
            <a:r>
              <a:rPr lang="cs-CZ" b="1" dirty="0"/>
              <a:t>9. </a:t>
            </a:r>
            <a:r>
              <a:rPr lang="cs-CZ" b="1" dirty="0" err="1"/>
              <a:t>Welfare</a:t>
            </a:r>
            <a:endParaRPr lang="en-GB" b="1" dirty="0"/>
          </a:p>
        </p:txBody>
      </p:sp>
      <p:sp>
        <p:nvSpPr>
          <p:cNvPr id="3" name="Zástupný obsah 2">
            <a:extLst>
              <a:ext uri="{FF2B5EF4-FFF2-40B4-BE49-F238E27FC236}">
                <a16:creationId xmlns:a16="http://schemas.microsoft.com/office/drawing/2014/main" id="{24D39677-DAEA-53E2-11E4-EB159AFD7A70}"/>
              </a:ext>
            </a:extLst>
          </p:cNvPr>
          <p:cNvSpPr>
            <a:spLocks noGrp="1"/>
          </p:cNvSpPr>
          <p:nvPr>
            <p:ph idx="1"/>
          </p:nvPr>
        </p:nvSpPr>
        <p:spPr/>
        <p:txBody>
          <a:bodyPr>
            <a:normAutofit/>
          </a:bodyPr>
          <a:lstStyle/>
          <a:p>
            <a:pPr marL="0" indent="0">
              <a:buNone/>
            </a:pPr>
            <a:r>
              <a:rPr lang="cs-CZ" sz="2400" b="1" dirty="0" err="1">
                <a:solidFill>
                  <a:srgbClr val="222222"/>
                </a:solidFill>
                <a:effectLst/>
                <a:latin typeface="Arial" panose="020B0604020202020204" pitchFamily="34" charset="0"/>
                <a:ea typeface="Calibri" panose="020F0502020204030204" pitchFamily="34" charset="0"/>
              </a:rPr>
              <a:t>Social</a:t>
            </a:r>
            <a:r>
              <a:rPr lang="cs-CZ" sz="2400" b="1" dirty="0">
                <a:solidFill>
                  <a:srgbClr val="222222"/>
                </a:solidFill>
                <a:effectLst/>
                <a:latin typeface="Arial" panose="020B0604020202020204" pitchFamily="34" charset="0"/>
                <a:ea typeface="Calibri" panose="020F0502020204030204" pitchFamily="34" charset="0"/>
              </a:rPr>
              <a:t> </a:t>
            </a:r>
            <a:r>
              <a:rPr lang="cs-CZ" sz="2400" b="1" dirty="0" err="1">
                <a:solidFill>
                  <a:srgbClr val="222222"/>
                </a:solidFill>
                <a:effectLst/>
                <a:latin typeface="Arial" panose="020B0604020202020204" pitchFamily="34" charset="0"/>
                <a:ea typeface="Calibri" panose="020F0502020204030204" pitchFamily="34" charset="0"/>
              </a:rPr>
              <a:t>security</a:t>
            </a:r>
            <a:endParaRPr lang="cs-CZ" sz="2400" b="1" dirty="0">
              <a:solidFill>
                <a:srgbClr val="222222"/>
              </a:solidFill>
              <a:effectLst/>
              <a:latin typeface="Arial" panose="020B0604020202020204" pitchFamily="34" charset="0"/>
              <a:ea typeface="Calibri" panose="020F0502020204030204" pitchFamily="34" charset="0"/>
            </a:endParaRPr>
          </a:p>
          <a:p>
            <a:pPr marL="0" indent="0">
              <a:buNone/>
            </a:pPr>
            <a:r>
              <a:rPr lang="cs-CZ" sz="2400" b="1" dirty="0" err="1">
                <a:solidFill>
                  <a:srgbClr val="222222"/>
                </a:solidFill>
                <a:latin typeface="Arial" panose="020B0604020202020204" pitchFamily="34" charset="0"/>
              </a:rPr>
              <a:t>Education</a:t>
            </a:r>
            <a:endParaRPr lang="cs-CZ" sz="2400" b="1" dirty="0">
              <a:solidFill>
                <a:srgbClr val="222222"/>
              </a:solidFill>
              <a:latin typeface="Arial" panose="020B0604020202020204" pitchFamily="34" charset="0"/>
            </a:endParaRPr>
          </a:p>
          <a:p>
            <a:pPr marL="0" indent="0">
              <a:buNone/>
            </a:pPr>
            <a:r>
              <a:rPr lang="cs-CZ" sz="2400" b="1" dirty="0" err="1">
                <a:solidFill>
                  <a:srgbClr val="222222"/>
                </a:solidFill>
                <a:latin typeface="Arial" panose="020B0604020202020204" pitchFamily="34" charset="0"/>
              </a:rPr>
              <a:t>Healthcare</a:t>
            </a:r>
            <a:r>
              <a:rPr lang="cs-CZ" sz="2400" b="1" dirty="0">
                <a:solidFill>
                  <a:srgbClr val="222222"/>
                </a:solidFill>
                <a:latin typeface="Arial" panose="020B0604020202020204" pitchFamily="34" charset="0"/>
              </a:rPr>
              <a:t>…</a:t>
            </a:r>
          </a:p>
          <a:p>
            <a:pPr marL="0" indent="0">
              <a:buNone/>
            </a:pPr>
            <a:endParaRPr lang="cs-CZ" sz="2400" b="1" dirty="0">
              <a:solidFill>
                <a:srgbClr val="222222"/>
              </a:solidFill>
              <a:latin typeface="Arial" panose="020B0604020202020204" pitchFamily="34" charset="0"/>
            </a:endParaRPr>
          </a:p>
          <a:p>
            <a:pPr marL="0" indent="0">
              <a:buNone/>
            </a:pPr>
            <a:r>
              <a:rPr lang="cs-CZ" sz="2400" b="1" dirty="0" err="1">
                <a:solidFill>
                  <a:srgbClr val="222222"/>
                </a:solidFill>
                <a:latin typeface="Arial" panose="020B0604020202020204" pitchFamily="34" charset="0"/>
              </a:rPr>
              <a:t>Justification</a:t>
            </a:r>
            <a:r>
              <a:rPr lang="cs-CZ" sz="2400" b="1" dirty="0">
                <a:solidFill>
                  <a:srgbClr val="222222"/>
                </a:solidFill>
                <a:latin typeface="Arial" panose="020B0604020202020204" pitchFamily="34" charset="0"/>
              </a:rPr>
              <a:t> and </a:t>
            </a:r>
            <a:r>
              <a:rPr lang="cs-CZ" sz="2400" b="1" dirty="0" err="1">
                <a:solidFill>
                  <a:srgbClr val="222222"/>
                </a:solidFill>
                <a:latin typeface="Arial" panose="020B0604020202020204" pitchFamily="34" charset="0"/>
              </a:rPr>
              <a:t>instruments</a:t>
            </a:r>
            <a:endParaRPr lang="en-GB" sz="2400" b="1" dirty="0"/>
          </a:p>
        </p:txBody>
      </p:sp>
    </p:spTree>
    <p:extLst>
      <p:ext uri="{BB962C8B-B14F-4D97-AF65-F5344CB8AC3E}">
        <p14:creationId xmlns:p14="http://schemas.microsoft.com/office/powerpoint/2010/main" val="307752750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B0CC9-FF02-8646-7FD5-94EDBC9BBA43}"/>
              </a:ext>
            </a:extLst>
          </p:cNvPr>
          <p:cNvSpPr>
            <a:spLocks noGrp="1"/>
          </p:cNvSpPr>
          <p:nvPr>
            <p:ph type="title"/>
          </p:nvPr>
        </p:nvSpPr>
        <p:spPr/>
        <p:txBody>
          <a:bodyPr/>
          <a:lstStyle/>
          <a:p>
            <a:r>
              <a:rPr lang="cs-CZ" dirty="0"/>
              <a:t>Merit </a:t>
            </a:r>
            <a:r>
              <a:rPr lang="cs-CZ" dirty="0" err="1"/>
              <a:t>Goods</a:t>
            </a:r>
            <a:endParaRPr lang="en-GB" dirty="0"/>
          </a:p>
        </p:txBody>
      </p:sp>
      <p:sp>
        <p:nvSpPr>
          <p:cNvPr id="3" name="Zástupný obsah 2">
            <a:extLst>
              <a:ext uri="{FF2B5EF4-FFF2-40B4-BE49-F238E27FC236}">
                <a16:creationId xmlns:a16="http://schemas.microsoft.com/office/drawing/2014/main" id="{530E4FB4-E412-6EA9-FE90-EE02A9468D06}"/>
              </a:ext>
            </a:extLst>
          </p:cNvPr>
          <p:cNvSpPr>
            <a:spLocks noGrp="1"/>
          </p:cNvSpPr>
          <p:nvPr>
            <p:ph idx="1"/>
          </p:nvPr>
        </p:nvSpPr>
        <p:spPr/>
        <p:txBody>
          <a:bodyPr/>
          <a:lstStyle/>
          <a:p>
            <a:r>
              <a:rPr lang="en-GB" dirty="0"/>
              <a:t>Economist Richard Musgrave (in 1950s) coined the term „merit goods“ as a justification of some welfare economic policies.</a:t>
            </a:r>
          </a:p>
          <a:p>
            <a:r>
              <a:rPr lang="en-GB" dirty="0"/>
              <a:t>According to Musgrave a merit good is a good that tends to be </a:t>
            </a:r>
            <a:r>
              <a:rPr lang="en-GB" dirty="0" err="1"/>
              <a:t>underconsumed</a:t>
            </a:r>
            <a:r>
              <a:rPr lang="en-GB" dirty="0"/>
              <a:t> or underproduced if it was left to the free markets</a:t>
            </a:r>
          </a:p>
          <a:p>
            <a:r>
              <a:rPr lang="en-GB" dirty="0"/>
              <a:t>Therefore, the government should step in and provide the good, support its consumption or production or make it mandatory to buy it</a:t>
            </a:r>
          </a:p>
        </p:txBody>
      </p:sp>
    </p:spTree>
    <p:extLst>
      <p:ext uri="{BB962C8B-B14F-4D97-AF65-F5344CB8AC3E}">
        <p14:creationId xmlns:p14="http://schemas.microsoft.com/office/powerpoint/2010/main" val="133588847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4D70D0-94C9-ED6D-FCEE-33F6A511C2E4}"/>
              </a:ext>
            </a:extLst>
          </p:cNvPr>
          <p:cNvSpPr>
            <a:spLocks noGrp="1"/>
          </p:cNvSpPr>
          <p:nvPr>
            <p:ph type="title"/>
          </p:nvPr>
        </p:nvSpPr>
        <p:spPr/>
        <p:txBody>
          <a:bodyPr/>
          <a:lstStyle/>
          <a:p>
            <a:r>
              <a:rPr lang="cs-CZ" dirty="0" err="1"/>
              <a:t>Why</a:t>
            </a:r>
            <a:r>
              <a:rPr lang="cs-CZ" dirty="0"/>
              <a:t> </a:t>
            </a:r>
            <a:r>
              <a:rPr lang="cs-CZ" dirty="0" err="1"/>
              <a:t>underconsumed</a:t>
            </a:r>
            <a:endParaRPr lang="en-GB" dirty="0"/>
          </a:p>
        </p:txBody>
      </p:sp>
      <p:sp>
        <p:nvSpPr>
          <p:cNvPr id="3" name="Zástupný obsah 2">
            <a:extLst>
              <a:ext uri="{FF2B5EF4-FFF2-40B4-BE49-F238E27FC236}">
                <a16:creationId xmlns:a16="http://schemas.microsoft.com/office/drawing/2014/main" id="{AEE486B0-8242-9D42-53B6-4950B573DCEB}"/>
              </a:ext>
            </a:extLst>
          </p:cNvPr>
          <p:cNvSpPr>
            <a:spLocks noGrp="1"/>
          </p:cNvSpPr>
          <p:nvPr>
            <p:ph idx="1"/>
          </p:nvPr>
        </p:nvSpPr>
        <p:spPr/>
        <p:txBody>
          <a:bodyPr/>
          <a:lstStyle/>
          <a:p>
            <a:r>
              <a:rPr lang="en-GB" dirty="0"/>
              <a:t>Because of having a positive externality</a:t>
            </a:r>
          </a:p>
          <a:p>
            <a:r>
              <a:rPr lang="en-GB" dirty="0"/>
              <a:t>Because it is believed that consumers may tend to be „short-term“ utility maximisers (not being responsible enough)</a:t>
            </a:r>
          </a:p>
        </p:txBody>
      </p:sp>
    </p:spTree>
    <p:extLst>
      <p:ext uri="{BB962C8B-B14F-4D97-AF65-F5344CB8AC3E}">
        <p14:creationId xmlns:p14="http://schemas.microsoft.com/office/powerpoint/2010/main" val="234044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D2498E1-71FA-A8D7-1021-E46D4A503230}"/>
              </a:ext>
            </a:extLst>
          </p:cNvPr>
          <p:cNvSpPr>
            <a:spLocks noGrp="1"/>
          </p:cNvSpPr>
          <p:nvPr>
            <p:ph idx="1"/>
          </p:nvPr>
        </p:nvSpPr>
        <p:spPr>
          <a:xfrm>
            <a:off x="818984" y="596348"/>
            <a:ext cx="10534816" cy="5580615"/>
          </a:xfrm>
        </p:spPr>
        <p:txBody>
          <a:bodyPr>
            <a:normAutofit fontScale="92500" lnSpcReduction="20000"/>
          </a:bodyPr>
          <a:lstStyle/>
          <a:p>
            <a:pPr>
              <a:lnSpc>
                <a:spcPct val="120000"/>
              </a:lnSpc>
              <a:spcBef>
                <a:spcPts val="600"/>
              </a:spcBef>
              <a:spcAft>
                <a:spcPts val="1000"/>
              </a:spcAft>
            </a:pPr>
            <a:r>
              <a:rPr lang="cs-CZ" sz="2400" i="1" dirty="0">
                <a:effectLst/>
                <a:latin typeface="Calibri" panose="020F0502020204030204" pitchFamily="34" charset="0"/>
                <a:ea typeface="Calibri" panose="020F0502020204030204" pitchFamily="34" charset="0"/>
                <a:cs typeface="Arial" panose="020B0604020202020204" pitchFamily="34" charset="0"/>
              </a:rPr>
              <a:t>„</a:t>
            </a:r>
            <a:r>
              <a:rPr lang="cs-CZ" sz="2400" i="1" dirty="0" err="1">
                <a:effectLst/>
                <a:latin typeface="Calibri" panose="020F0502020204030204" pitchFamily="34" charset="0"/>
                <a:ea typeface="Calibri" panose="020F0502020204030204" pitchFamily="34" charset="0"/>
                <a:cs typeface="Arial" panose="020B0604020202020204" pitchFamily="34" charset="0"/>
              </a:rPr>
              <a:t>Suppose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cost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six</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francs</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repair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damage</a:t>
            </a:r>
            <a:r>
              <a:rPr lang="cs-CZ" sz="2400" i="1" dirty="0">
                <a:effectLst/>
                <a:latin typeface="Calibri" panose="020F0502020204030204" pitchFamily="34" charset="0"/>
                <a:ea typeface="Calibri" panose="020F0502020204030204" pitchFamily="34" charset="0"/>
                <a:cs typeface="Arial" panose="020B0604020202020204" pitchFamily="34" charset="0"/>
              </a:rPr>
              <a:t>, and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say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accident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brings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six</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francs</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glazier's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trade</a:t>
            </a:r>
            <a:r>
              <a:rPr lang="cs-CZ" sz="2400" i="1" dirty="0">
                <a:effectLst/>
                <a:latin typeface="Calibri" panose="020F0502020204030204" pitchFamily="34" charset="0"/>
                <a:ea typeface="Calibri" panose="020F0502020204030204" pitchFamily="34" charset="0"/>
                <a:cs typeface="Arial" panose="020B0604020202020204" pitchFamily="34" charset="0"/>
              </a:rPr>
              <a:t>—</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encourages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trade</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amount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six</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francs</a:t>
            </a:r>
            <a:r>
              <a:rPr lang="cs-CZ" sz="2400" i="1" dirty="0">
                <a:effectLst/>
                <a:latin typeface="Calibri" panose="020F0502020204030204" pitchFamily="34" charset="0"/>
                <a:ea typeface="Calibri" panose="020F0502020204030204" pitchFamily="34" charset="0"/>
                <a:cs typeface="Arial" panose="020B0604020202020204" pitchFamily="34" charset="0"/>
              </a:rPr>
              <a:t>—I grant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I </a:t>
            </a:r>
            <a:r>
              <a:rPr lang="cs-CZ" sz="2400" i="1" dirty="0" err="1">
                <a:effectLst/>
                <a:latin typeface="Calibri" panose="020F0502020204030204" pitchFamily="34" charset="0"/>
                <a:ea typeface="Calibri" panose="020F0502020204030204" pitchFamily="34" charset="0"/>
                <a:cs typeface="Arial" panose="020B0604020202020204" pitchFamily="34" charset="0"/>
              </a:rPr>
              <a:t>have</a:t>
            </a:r>
            <a:r>
              <a:rPr lang="cs-CZ" sz="2400" i="1" dirty="0">
                <a:effectLst/>
                <a:latin typeface="Calibri" panose="020F0502020204030204" pitchFamily="34" charset="0"/>
                <a:ea typeface="Calibri" panose="020F0502020204030204" pitchFamily="34" charset="0"/>
                <a:cs typeface="Arial" panose="020B0604020202020204" pitchFamily="34" charset="0"/>
              </a:rPr>
              <a:t> not a </a:t>
            </a:r>
            <a:r>
              <a:rPr lang="cs-CZ" sz="2400" i="1" dirty="0" err="1">
                <a:effectLst/>
                <a:latin typeface="Calibri" panose="020F0502020204030204" pitchFamily="34" charset="0"/>
                <a:ea typeface="Calibri" panose="020F0502020204030204" pitchFamily="34" charset="0"/>
                <a:cs typeface="Arial" panose="020B0604020202020204" pitchFamily="34" charset="0"/>
              </a:rPr>
              <a:t>word</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say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against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reason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justly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glazier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comes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performs</a:t>
            </a:r>
            <a:r>
              <a:rPr lang="cs-CZ" sz="2400" i="1" dirty="0">
                <a:effectLst/>
                <a:latin typeface="Calibri" panose="020F0502020204030204" pitchFamily="34" charset="0"/>
                <a:ea typeface="Calibri" panose="020F0502020204030204" pitchFamily="34" charset="0"/>
                <a:cs typeface="Arial" panose="020B0604020202020204" pitchFamily="34" charset="0"/>
              </a:rPr>
              <a:t> his </a:t>
            </a:r>
            <a:r>
              <a:rPr lang="cs-CZ" sz="2400" i="1" dirty="0" err="1">
                <a:effectLst/>
                <a:latin typeface="Calibri" panose="020F0502020204030204" pitchFamily="34" charset="0"/>
                <a:ea typeface="Calibri" panose="020F0502020204030204" pitchFamily="34" charset="0"/>
                <a:cs typeface="Arial" panose="020B0604020202020204" pitchFamily="34" charset="0"/>
              </a:rPr>
              <a:t>task</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receives</a:t>
            </a:r>
            <a:r>
              <a:rPr lang="cs-CZ" sz="2400" i="1" dirty="0">
                <a:effectLst/>
                <a:latin typeface="Calibri" panose="020F0502020204030204" pitchFamily="34" charset="0"/>
                <a:ea typeface="Calibri" panose="020F0502020204030204" pitchFamily="34" charset="0"/>
                <a:cs typeface="Arial" panose="020B0604020202020204" pitchFamily="34" charset="0"/>
              </a:rPr>
              <a:t> his </a:t>
            </a:r>
            <a:r>
              <a:rPr lang="cs-CZ" sz="2400" i="1" dirty="0" err="1">
                <a:effectLst/>
                <a:latin typeface="Calibri" panose="020F0502020204030204" pitchFamily="34" charset="0"/>
                <a:ea typeface="Calibri" panose="020F0502020204030204" pitchFamily="34" charset="0"/>
                <a:cs typeface="Arial" panose="020B0604020202020204" pitchFamily="34" charset="0"/>
              </a:rPr>
              <a:t>six</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francs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rubs</a:t>
            </a:r>
            <a:r>
              <a:rPr lang="cs-CZ" sz="2400" i="1" dirty="0">
                <a:effectLst/>
                <a:latin typeface="Calibri" panose="020F0502020204030204" pitchFamily="34" charset="0"/>
                <a:ea typeface="Calibri" panose="020F0502020204030204" pitchFamily="34" charset="0"/>
                <a:cs typeface="Arial" panose="020B0604020202020204" pitchFamily="34" charset="0"/>
              </a:rPr>
              <a:t> his </a:t>
            </a:r>
            <a:r>
              <a:rPr lang="cs-CZ" sz="2400" i="1" dirty="0" err="1">
                <a:effectLst/>
                <a:latin typeface="Calibri" panose="020F0502020204030204" pitchFamily="34" charset="0"/>
                <a:ea typeface="Calibri" panose="020F0502020204030204" pitchFamily="34" charset="0"/>
                <a:cs typeface="Arial" panose="020B0604020202020204" pitchFamily="34" charset="0"/>
              </a:rPr>
              <a:t>hands</a:t>
            </a:r>
            <a:r>
              <a:rPr lang="cs-CZ" sz="2400" i="1" dirty="0">
                <a:effectLst/>
                <a:latin typeface="Calibri" panose="020F0502020204030204" pitchFamily="34" charset="0"/>
                <a:ea typeface="Calibri" panose="020F0502020204030204" pitchFamily="34" charset="0"/>
                <a:cs typeface="Arial" panose="020B0604020202020204" pitchFamily="34" charset="0"/>
              </a:rPr>
              <a:t>, and, in his </a:t>
            </a:r>
            <a:r>
              <a:rPr lang="cs-CZ" sz="2400" i="1" dirty="0" err="1">
                <a:effectLst/>
                <a:latin typeface="Calibri" panose="020F0502020204030204" pitchFamily="34" charset="0"/>
                <a:ea typeface="Calibri" panose="020F0502020204030204" pitchFamily="34" charset="0"/>
                <a:cs typeface="Arial" panose="020B0604020202020204" pitchFamily="34" charset="0"/>
              </a:rPr>
              <a:t>heart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blesses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careless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child</a:t>
            </a:r>
            <a:r>
              <a:rPr lang="cs-CZ" sz="2400" i="1" dirty="0">
                <a:effectLst/>
                <a:latin typeface="Calibri" panose="020F0502020204030204" pitchFamily="34" charset="0"/>
                <a:ea typeface="Calibri" panose="020F0502020204030204" pitchFamily="34" charset="0"/>
                <a:cs typeface="Arial" panose="020B0604020202020204" pitchFamily="34" charset="0"/>
              </a:rPr>
              <a:t>. All </a:t>
            </a:r>
            <a:r>
              <a:rPr lang="cs-CZ" sz="2400" i="1" dirty="0" err="1">
                <a:effectLst/>
                <a:latin typeface="Calibri" panose="020F0502020204030204" pitchFamily="34" charset="0"/>
                <a:ea typeface="Calibri" panose="020F0502020204030204" pitchFamily="34" charset="0"/>
                <a:cs typeface="Arial" panose="020B0604020202020204" pitchFamily="34" charset="0"/>
              </a:rPr>
              <a:t>this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which</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seen</a:t>
            </a:r>
            <a:r>
              <a:rPr lang="cs-CZ"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1000"/>
              </a:spcAft>
            </a:pPr>
            <a:r>
              <a:rPr lang="cs-CZ" sz="2400" i="1" dirty="0">
                <a:effectLst/>
                <a:latin typeface="Calibri" panose="020F0502020204030204" pitchFamily="34" charset="0"/>
                <a:ea typeface="Calibri" panose="020F0502020204030204" pitchFamily="34" charset="0"/>
                <a:cs typeface="Arial" panose="020B0604020202020204" pitchFamily="34" charset="0"/>
              </a:rPr>
              <a:t>But </a:t>
            </a:r>
            <a:r>
              <a:rPr lang="cs-CZ" sz="2400" i="1" dirty="0" err="1">
                <a:effectLst/>
                <a:latin typeface="Calibri" panose="020F0502020204030204" pitchFamily="34" charset="0"/>
                <a:ea typeface="Calibri" panose="020F0502020204030204" pitchFamily="34" charset="0"/>
                <a:cs typeface="Arial" panose="020B0604020202020204" pitchFamily="34" charset="0"/>
              </a:rPr>
              <a:t>if</a:t>
            </a:r>
            <a:r>
              <a:rPr lang="cs-CZ" sz="2400" i="1" dirty="0">
                <a:effectLst/>
                <a:latin typeface="Calibri" panose="020F0502020204030204" pitchFamily="34" charset="0"/>
                <a:ea typeface="Calibri" panose="020F0502020204030204" pitchFamily="34" charset="0"/>
                <a:cs typeface="Arial" panose="020B0604020202020204" pitchFamily="34" charset="0"/>
              </a:rPr>
              <a:t>, on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other</a:t>
            </a:r>
            <a:r>
              <a:rPr lang="cs-CZ" sz="2400" i="1" dirty="0">
                <a:effectLst/>
                <a:latin typeface="Calibri" panose="020F0502020204030204" pitchFamily="34" charset="0"/>
                <a:ea typeface="Calibri" panose="020F0502020204030204" pitchFamily="34" charset="0"/>
                <a:cs typeface="Arial" panose="020B0604020202020204" pitchFamily="34" charset="0"/>
              </a:rPr>
              <a:t> hand,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come</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conclusion</a:t>
            </a:r>
            <a:r>
              <a:rPr lang="cs-CZ" sz="2400" i="1" dirty="0">
                <a:effectLst/>
                <a:latin typeface="Calibri" panose="020F0502020204030204" pitchFamily="34" charset="0"/>
                <a:ea typeface="Calibri" panose="020F0502020204030204" pitchFamily="34" charset="0"/>
                <a:cs typeface="Arial" panose="020B0604020202020204" pitchFamily="34" charset="0"/>
              </a:rPr>
              <a:t>, as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too</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often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case,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 </a:t>
            </a:r>
            <a:r>
              <a:rPr lang="cs-CZ" sz="2400" i="1" dirty="0" err="1">
                <a:effectLst/>
                <a:latin typeface="Calibri" panose="020F0502020204030204" pitchFamily="34" charset="0"/>
                <a:ea typeface="Calibri" panose="020F0502020204030204" pitchFamily="34" charset="0"/>
                <a:cs typeface="Arial" panose="020B0604020202020204" pitchFamily="34" charset="0"/>
              </a:rPr>
              <a:t>good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thing</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break</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windows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causes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money</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circulate</a:t>
            </a:r>
            <a:r>
              <a:rPr lang="cs-CZ" sz="2400" i="1" dirty="0">
                <a:effectLst/>
                <a:latin typeface="Calibri" panose="020F0502020204030204" pitchFamily="34" charset="0"/>
                <a:ea typeface="Calibri" panose="020F0502020204030204" pitchFamily="34" charset="0"/>
                <a:cs typeface="Arial" panose="020B0604020202020204" pitchFamily="34" charset="0"/>
              </a:rPr>
              <a:t>, and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encouragement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industry</a:t>
            </a:r>
            <a:r>
              <a:rPr lang="cs-CZ" sz="2400" i="1" dirty="0">
                <a:effectLst/>
                <a:latin typeface="Calibri" panose="020F0502020204030204" pitchFamily="34" charset="0"/>
                <a:ea typeface="Calibri" panose="020F0502020204030204" pitchFamily="34" charset="0"/>
                <a:cs typeface="Arial" panose="020B0604020202020204" pitchFamily="34" charset="0"/>
              </a:rPr>
              <a:t> in </a:t>
            </a:r>
            <a:r>
              <a:rPr lang="cs-CZ" sz="2400" i="1" dirty="0" err="1">
                <a:effectLst/>
                <a:latin typeface="Calibri" panose="020F0502020204030204" pitchFamily="34" charset="0"/>
                <a:ea typeface="Calibri" panose="020F0502020204030204" pitchFamily="34" charset="0"/>
                <a:cs typeface="Arial" panose="020B0604020202020204" pitchFamily="34" charset="0"/>
              </a:rPr>
              <a:t>general</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will</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result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you</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will</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oblige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me</a:t>
            </a:r>
            <a:r>
              <a:rPr lang="cs-CZ" sz="2400" i="1" dirty="0">
                <a:effectLst/>
                <a:latin typeface="Calibri" panose="020F0502020204030204" pitchFamily="34" charset="0"/>
                <a:ea typeface="Calibri" panose="020F0502020204030204" pitchFamily="34" charset="0"/>
                <a:cs typeface="Arial" panose="020B0604020202020204" pitchFamily="34" charset="0"/>
              </a:rPr>
              <a:t> to call out, "Stop </a:t>
            </a:r>
            <a:r>
              <a:rPr lang="cs-CZ" sz="2400" i="1" dirty="0" err="1">
                <a:effectLst/>
                <a:latin typeface="Calibri" panose="020F0502020204030204" pitchFamily="34" charset="0"/>
                <a:ea typeface="Calibri" panose="020F0502020204030204" pitchFamily="34" charset="0"/>
                <a:cs typeface="Arial" panose="020B0604020202020204" pitchFamily="34" charset="0"/>
              </a:rPr>
              <a:t>there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Your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theory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confined</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which</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seen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takes</a:t>
            </a:r>
            <a:r>
              <a:rPr lang="cs-CZ" sz="2400" i="1" dirty="0">
                <a:effectLst/>
                <a:latin typeface="Calibri" panose="020F0502020204030204" pitchFamily="34" charset="0"/>
                <a:ea typeface="Calibri" panose="020F0502020204030204" pitchFamily="34" charset="0"/>
                <a:cs typeface="Arial" panose="020B0604020202020204" pitchFamily="34" charset="0"/>
              </a:rPr>
              <a:t> no </a:t>
            </a:r>
            <a:r>
              <a:rPr lang="cs-CZ" sz="2400" i="1" dirty="0" err="1">
                <a:effectLst/>
                <a:latin typeface="Calibri" panose="020F0502020204030204" pitchFamily="34" charset="0"/>
                <a:ea typeface="Calibri" panose="020F0502020204030204" pitchFamily="34" charset="0"/>
                <a:cs typeface="Arial" panose="020B0604020202020204" pitchFamily="34" charset="0"/>
              </a:rPr>
              <a:t>account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of</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which</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not </a:t>
            </a:r>
            <a:r>
              <a:rPr lang="cs-CZ" sz="2400" i="1" dirty="0" err="1">
                <a:effectLst/>
                <a:latin typeface="Calibri" panose="020F0502020204030204" pitchFamily="34" charset="0"/>
                <a:ea typeface="Calibri" panose="020F0502020204030204" pitchFamily="34" charset="0"/>
                <a:cs typeface="Arial" panose="020B0604020202020204" pitchFamily="34" charset="0"/>
              </a:rPr>
              <a:t>seen</a:t>
            </a:r>
            <a:r>
              <a:rPr lang="cs-CZ"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1000"/>
              </a:spcAft>
            </a:pPr>
            <a:r>
              <a:rPr lang="cs-CZ" sz="2400" i="1" dirty="0">
                <a:effectLst/>
                <a:latin typeface="Calibri" panose="020F0502020204030204" pitchFamily="34" charset="0"/>
                <a:ea typeface="Calibri" panose="020F0502020204030204" pitchFamily="34" charset="0"/>
                <a:cs typeface="Arial" panose="020B0604020202020204" pitchFamily="34" charset="0"/>
              </a:rPr>
              <a:t>It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not </a:t>
            </a:r>
            <a:r>
              <a:rPr lang="cs-CZ" sz="2400" i="1" dirty="0" err="1">
                <a:effectLst/>
                <a:latin typeface="Calibri" panose="020F0502020204030204" pitchFamily="34" charset="0"/>
                <a:ea typeface="Calibri" panose="020F0502020204030204" pitchFamily="34" charset="0"/>
                <a:cs typeface="Arial" panose="020B0604020202020204" pitchFamily="34" charset="0"/>
              </a:rPr>
              <a:t>seen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as </a:t>
            </a:r>
            <a:r>
              <a:rPr lang="cs-CZ" sz="2400" i="1" dirty="0" err="1">
                <a:effectLst/>
                <a:latin typeface="Calibri" panose="020F0502020204030204" pitchFamily="34" charset="0"/>
                <a:ea typeface="Calibri" panose="020F0502020204030204" pitchFamily="34" charset="0"/>
                <a:cs typeface="Arial" panose="020B0604020202020204" pitchFamily="34" charset="0"/>
              </a:rPr>
              <a:t>our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shopkeeper</a:t>
            </a:r>
            <a:r>
              <a:rPr lang="cs-CZ" sz="2400" i="1" dirty="0">
                <a:effectLst/>
                <a:latin typeface="Calibri" panose="020F0502020204030204" pitchFamily="34" charset="0"/>
                <a:ea typeface="Calibri" panose="020F0502020204030204" pitchFamily="34" charset="0"/>
                <a:cs typeface="Arial" panose="020B0604020202020204" pitchFamily="34" charset="0"/>
              </a:rPr>
              <a:t> has </a:t>
            </a:r>
            <a:r>
              <a:rPr lang="cs-CZ" sz="2400" i="1" dirty="0" err="1">
                <a:effectLst/>
                <a:latin typeface="Calibri" panose="020F0502020204030204" pitchFamily="34" charset="0"/>
                <a:ea typeface="Calibri" panose="020F0502020204030204" pitchFamily="34" charset="0"/>
                <a:cs typeface="Arial" panose="020B0604020202020204" pitchFamily="34" charset="0"/>
              </a:rPr>
              <a:t>spent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six</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francs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upon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one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thing</a:t>
            </a:r>
            <a:r>
              <a:rPr lang="cs-CZ" sz="2400" i="1" dirty="0">
                <a:effectLst/>
                <a:latin typeface="Calibri" panose="020F0502020204030204" pitchFamily="34" charset="0"/>
                <a:ea typeface="Calibri" panose="020F0502020204030204" pitchFamily="34" charset="0"/>
                <a:cs typeface="Arial" panose="020B0604020202020204" pitchFamily="34" charset="0"/>
              </a:rPr>
              <a:t>, he </a:t>
            </a:r>
            <a:r>
              <a:rPr lang="cs-CZ" sz="2400" i="1" dirty="0" err="1">
                <a:effectLst/>
                <a:latin typeface="Calibri" panose="020F0502020204030204" pitchFamily="34" charset="0"/>
                <a:ea typeface="Calibri" panose="020F0502020204030204" pitchFamily="34" charset="0"/>
                <a:cs typeface="Arial" panose="020B0604020202020204" pitchFamily="34" charset="0"/>
              </a:rPr>
              <a:t>cannot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spend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them</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upon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another</a:t>
            </a:r>
            <a:r>
              <a:rPr lang="cs-CZ" sz="2400" i="1" dirty="0">
                <a:effectLst/>
                <a:latin typeface="Calibri" panose="020F0502020204030204" pitchFamily="34" charset="0"/>
                <a:ea typeface="Calibri" panose="020F0502020204030204" pitchFamily="34" charset="0"/>
                <a:cs typeface="Arial" panose="020B0604020202020204" pitchFamily="34" charset="0"/>
              </a:rPr>
              <a:t>. It </a:t>
            </a:r>
            <a:r>
              <a:rPr lang="cs-CZ" sz="2400" i="1" dirty="0" err="1">
                <a:effectLst/>
                <a:latin typeface="Calibri" panose="020F0502020204030204" pitchFamily="34" charset="0"/>
                <a:ea typeface="Calibri" panose="020F0502020204030204" pitchFamily="34" charset="0"/>
                <a:cs typeface="Arial" panose="020B0604020202020204" pitchFamily="34" charset="0"/>
              </a:rPr>
              <a:t>is</a:t>
            </a:r>
            <a:r>
              <a:rPr lang="cs-CZ" sz="2400" i="1" dirty="0">
                <a:effectLst/>
                <a:latin typeface="Calibri" panose="020F0502020204030204" pitchFamily="34" charset="0"/>
                <a:ea typeface="Calibri" panose="020F0502020204030204" pitchFamily="34" charset="0"/>
                <a:cs typeface="Arial" panose="020B0604020202020204" pitchFamily="34" charset="0"/>
              </a:rPr>
              <a:t> not </a:t>
            </a:r>
            <a:r>
              <a:rPr lang="cs-CZ" sz="2400" i="1" dirty="0" err="1">
                <a:effectLst/>
                <a:latin typeface="Calibri" panose="020F0502020204030204" pitchFamily="34" charset="0"/>
                <a:ea typeface="Calibri" panose="020F0502020204030204" pitchFamily="34" charset="0"/>
                <a:cs typeface="Arial" panose="020B0604020202020204" pitchFamily="34" charset="0"/>
              </a:rPr>
              <a:t>seen</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that</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if</a:t>
            </a:r>
            <a:r>
              <a:rPr lang="cs-CZ" sz="2400" i="1" dirty="0">
                <a:effectLst/>
                <a:latin typeface="Calibri" panose="020F0502020204030204" pitchFamily="34" charset="0"/>
                <a:ea typeface="Calibri" panose="020F0502020204030204" pitchFamily="34" charset="0"/>
                <a:cs typeface="Arial" panose="020B0604020202020204" pitchFamily="34" charset="0"/>
              </a:rPr>
              <a:t> he had not had a </a:t>
            </a:r>
            <a:r>
              <a:rPr lang="cs-CZ" sz="2400" i="1" dirty="0" err="1">
                <a:effectLst/>
                <a:latin typeface="Calibri" panose="020F0502020204030204" pitchFamily="34" charset="0"/>
                <a:ea typeface="Calibri" panose="020F0502020204030204" pitchFamily="34" charset="0"/>
                <a:cs typeface="Arial" panose="020B0604020202020204" pitchFamily="34" charset="0"/>
              </a:rPr>
              <a:t>window</a:t>
            </a:r>
            <a:r>
              <a:rPr lang="cs-CZ" sz="2400" i="1" dirty="0">
                <a:effectLst/>
                <a:latin typeface="Calibri" panose="020F0502020204030204" pitchFamily="34" charset="0"/>
                <a:ea typeface="Calibri" panose="020F0502020204030204" pitchFamily="34" charset="0"/>
                <a:cs typeface="Arial" panose="020B0604020202020204" pitchFamily="34" charset="0"/>
              </a:rPr>
              <a:t> to </a:t>
            </a:r>
            <a:r>
              <a:rPr lang="cs-CZ" sz="2400" i="1" dirty="0" err="1">
                <a:effectLst/>
                <a:latin typeface="Calibri" panose="020F0502020204030204" pitchFamily="34" charset="0"/>
                <a:ea typeface="Calibri" panose="020F0502020204030204" pitchFamily="34" charset="0"/>
                <a:cs typeface="Arial" panose="020B0604020202020204" pitchFamily="34" charset="0"/>
              </a:rPr>
              <a:t>replace</a:t>
            </a:r>
            <a:r>
              <a:rPr lang="cs-CZ" sz="2400" i="1" dirty="0">
                <a:effectLst/>
                <a:latin typeface="Calibri" panose="020F0502020204030204" pitchFamily="34" charset="0"/>
                <a:ea typeface="Calibri" panose="020F0502020204030204" pitchFamily="34" charset="0"/>
                <a:cs typeface="Arial" panose="020B0604020202020204" pitchFamily="34" charset="0"/>
              </a:rPr>
              <a:t>, he </a:t>
            </a:r>
            <a:r>
              <a:rPr lang="cs-CZ" sz="2400" i="1" dirty="0" err="1">
                <a:effectLst/>
                <a:latin typeface="Calibri" panose="020F0502020204030204" pitchFamily="34" charset="0"/>
                <a:ea typeface="Calibri" panose="020F0502020204030204" pitchFamily="34" charset="0"/>
                <a:cs typeface="Arial" panose="020B0604020202020204" pitchFamily="34" charset="0"/>
              </a:rPr>
              <a:t>would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perhaps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have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replaced</a:t>
            </a:r>
            <a:r>
              <a:rPr lang="cs-CZ" sz="2400" i="1" dirty="0">
                <a:effectLst/>
                <a:latin typeface="Calibri" panose="020F0502020204030204" pitchFamily="34" charset="0"/>
                <a:ea typeface="Calibri" panose="020F0502020204030204" pitchFamily="34" charset="0"/>
                <a:cs typeface="Arial" panose="020B0604020202020204" pitchFamily="34" charset="0"/>
              </a:rPr>
              <a:t> his </a:t>
            </a:r>
            <a:r>
              <a:rPr lang="cs-CZ" sz="2400" i="1" dirty="0" err="1">
                <a:effectLst/>
                <a:latin typeface="Calibri" panose="020F0502020204030204" pitchFamily="34" charset="0"/>
                <a:ea typeface="Calibri" panose="020F0502020204030204" pitchFamily="34" charset="0"/>
                <a:cs typeface="Arial" panose="020B0604020202020204" pitchFamily="34" charset="0"/>
              </a:rPr>
              <a:t>old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shoes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or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added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another</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book</a:t>
            </a:r>
            <a:r>
              <a:rPr lang="cs-CZ" sz="2400" i="1" dirty="0">
                <a:effectLst/>
                <a:latin typeface="Calibri" panose="020F0502020204030204" pitchFamily="34" charset="0"/>
                <a:ea typeface="Calibri" panose="020F0502020204030204" pitchFamily="34" charset="0"/>
                <a:cs typeface="Arial" panose="020B0604020202020204" pitchFamily="34" charset="0"/>
              </a:rPr>
              <a:t> to his </a:t>
            </a:r>
            <a:r>
              <a:rPr lang="cs-CZ" sz="2400" i="1" dirty="0" err="1">
                <a:effectLst/>
                <a:latin typeface="Calibri" panose="020F0502020204030204" pitchFamily="34" charset="0"/>
                <a:ea typeface="Calibri" panose="020F0502020204030204" pitchFamily="34" charset="0"/>
                <a:cs typeface="Arial" panose="020B0604020202020204" pitchFamily="34" charset="0"/>
              </a:rPr>
              <a:t>library</a:t>
            </a:r>
            <a:r>
              <a:rPr lang="cs-CZ" sz="2400" i="1" dirty="0">
                <a:effectLst/>
                <a:latin typeface="Calibri" panose="020F0502020204030204" pitchFamily="34" charset="0"/>
                <a:ea typeface="Calibri" panose="020F0502020204030204" pitchFamily="34" charset="0"/>
                <a:cs typeface="Arial" panose="020B0604020202020204" pitchFamily="34" charset="0"/>
              </a:rPr>
              <a:t>. In </a:t>
            </a:r>
            <a:r>
              <a:rPr lang="cs-CZ" sz="2400" i="1" dirty="0" err="1">
                <a:effectLst/>
                <a:latin typeface="Calibri" panose="020F0502020204030204" pitchFamily="34" charset="0"/>
                <a:ea typeface="Calibri" panose="020F0502020204030204" pitchFamily="34" charset="0"/>
                <a:cs typeface="Arial" panose="020B0604020202020204" pitchFamily="34" charset="0"/>
              </a:rPr>
              <a:t>short</a:t>
            </a:r>
            <a:r>
              <a:rPr lang="cs-CZ" sz="2400" i="1" dirty="0">
                <a:effectLst/>
                <a:latin typeface="Calibri" panose="020F0502020204030204" pitchFamily="34" charset="0"/>
                <a:ea typeface="Calibri" panose="020F0502020204030204" pitchFamily="34" charset="0"/>
                <a:cs typeface="Arial" panose="020B0604020202020204" pitchFamily="34" charset="0"/>
              </a:rPr>
              <a:t>, he </a:t>
            </a:r>
            <a:r>
              <a:rPr lang="cs-CZ" sz="2400" i="1" dirty="0" err="1">
                <a:effectLst/>
                <a:latin typeface="Calibri" panose="020F0502020204030204" pitchFamily="34" charset="0"/>
                <a:ea typeface="Calibri" panose="020F0502020204030204" pitchFamily="34" charset="0"/>
                <a:cs typeface="Arial" panose="020B0604020202020204" pitchFamily="34" charset="0"/>
              </a:rPr>
              <a:t>would</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have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employed</a:t>
            </a:r>
            <a:r>
              <a:rPr lang="cs-CZ" sz="2400" i="1" dirty="0">
                <a:effectLst/>
                <a:latin typeface="Calibri" panose="020F0502020204030204" pitchFamily="34" charset="0"/>
                <a:ea typeface="Calibri" panose="020F0502020204030204" pitchFamily="34" charset="0"/>
                <a:cs typeface="Arial" panose="020B0604020202020204" pitchFamily="34" charset="0"/>
              </a:rPr>
              <a:t> his </a:t>
            </a:r>
            <a:r>
              <a:rPr lang="cs-CZ" sz="2400" i="1" dirty="0" err="1">
                <a:effectLst/>
                <a:latin typeface="Calibri" panose="020F0502020204030204" pitchFamily="34" charset="0"/>
                <a:ea typeface="Calibri" panose="020F0502020204030204" pitchFamily="34" charset="0"/>
                <a:cs typeface="Arial" panose="020B0604020202020204" pitchFamily="34" charset="0"/>
              </a:rPr>
              <a:t>six</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francs</a:t>
            </a:r>
            <a:r>
              <a:rPr lang="cs-CZ" sz="2400" i="1" dirty="0">
                <a:effectLst/>
                <a:latin typeface="Calibri" panose="020F0502020204030204" pitchFamily="34" charset="0"/>
                <a:ea typeface="Calibri" panose="020F0502020204030204" pitchFamily="34" charset="0"/>
                <a:cs typeface="Arial" panose="020B0604020202020204" pitchFamily="34" charset="0"/>
              </a:rPr>
              <a:t> in </a:t>
            </a:r>
            <a:r>
              <a:rPr lang="cs-CZ" sz="2400" i="1" dirty="0" err="1">
                <a:effectLst/>
                <a:latin typeface="Calibri" panose="020F0502020204030204" pitchFamily="34" charset="0"/>
                <a:ea typeface="Calibri" panose="020F0502020204030204" pitchFamily="34" charset="0"/>
                <a:cs typeface="Arial" panose="020B0604020202020204" pitchFamily="34" charset="0"/>
              </a:rPr>
              <a:t>some</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way</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which</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this</a:t>
            </a:r>
            <a:r>
              <a:rPr lang="cs-CZ" sz="2400" i="1" dirty="0">
                <a:effectLst/>
                <a:latin typeface="Calibri" panose="020F0502020204030204" pitchFamily="34" charset="0"/>
                <a:ea typeface="Calibri" panose="020F0502020204030204" pitchFamily="34" charset="0"/>
                <a:cs typeface="Arial" panose="020B0604020202020204" pitchFamily="34" charset="0"/>
              </a:rPr>
              <a:t> </a:t>
            </a:r>
            <a:r>
              <a:rPr lang="cs-CZ" sz="2400" i="1" dirty="0" err="1">
                <a:effectLst/>
                <a:latin typeface="Calibri" panose="020F0502020204030204" pitchFamily="34" charset="0"/>
                <a:ea typeface="Calibri" panose="020F0502020204030204" pitchFamily="34" charset="0"/>
                <a:cs typeface="Arial" panose="020B0604020202020204" pitchFamily="34" charset="0"/>
              </a:rPr>
              <a:t>accident</a:t>
            </a:r>
            <a:r>
              <a:rPr lang="cs-CZ" sz="2400" i="1" dirty="0">
                <a:effectLst/>
                <a:latin typeface="Calibri" panose="020F0502020204030204" pitchFamily="34" charset="0"/>
                <a:ea typeface="Calibri" panose="020F0502020204030204" pitchFamily="34" charset="0"/>
                <a:cs typeface="Arial" panose="020B0604020202020204" pitchFamily="34" charset="0"/>
              </a:rPr>
              <a:t> has </a:t>
            </a:r>
            <a:r>
              <a:rPr lang="cs-CZ" sz="2400" i="1" dirty="0" err="1">
                <a:effectLst/>
                <a:latin typeface="Calibri" panose="020F0502020204030204" pitchFamily="34" charset="0"/>
                <a:ea typeface="Calibri" panose="020F0502020204030204" pitchFamily="34" charset="0"/>
                <a:cs typeface="Arial" panose="020B0604020202020204" pitchFamily="34" charset="0"/>
              </a:rPr>
              <a:t>prevented</a:t>
            </a:r>
            <a:r>
              <a:rPr lang="cs-CZ"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78360800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70E04-DA23-46E9-9323-518CC500D738}"/>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04BD3409-F949-4827-9D6B-5978E7CFE33D}"/>
                  </a:ext>
                </a:extLst>
              </p:cNvPr>
              <p:cNvSpPr>
                <a:spLocks noGrp="1"/>
              </p:cNvSpPr>
              <p:nvPr>
                <p:ph idx="1"/>
              </p:nvPr>
            </p:nvSpPr>
            <p:spPr/>
            <p:txBody>
              <a:bodyPr/>
              <a:lstStyle/>
              <a:p>
                <a:pP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𝑀𝑅</m:t>
                          </m:r>
                        </m:e>
                        <m:sub>
                          <m:r>
                            <a:rPr lang="en-GB" i="1">
                              <a:latin typeface="Cambria Math" panose="02040503050406030204" pitchFamily="18" charset="0"/>
                            </a:rPr>
                            <m:t>𝑆</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𝑀𝑅</m:t>
                          </m:r>
                        </m:e>
                        <m:sub>
                          <m:r>
                            <a:rPr lang="en-GB" i="1">
                              <a:latin typeface="Cambria Math" panose="02040503050406030204" pitchFamily="18" charset="0"/>
                            </a:rPr>
                            <m:t>𝑃</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𝑀𝑅</m:t>
                          </m:r>
                        </m:e>
                        <m:sub>
                          <m:r>
                            <a:rPr lang="en-GB" i="1">
                              <a:latin typeface="Cambria Math" panose="02040503050406030204" pitchFamily="18" charset="0"/>
                            </a:rPr>
                            <m:t>𝐸𝑋</m:t>
                          </m:r>
                        </m:sub>
                      </m:sSub>
                    </m:oMath>
                  </m:oMathPara>
                </a14:m>
                <a:endParaRPr lang="cs-CZ" dirty="0"/>
              </a:p>
              <a:p>
                <a:pPr>
                  <a:buNone/>
                </a:pPr>
                <a:endParaRPr lang="cs-CZ" dirty="0"/>
              </a:p>
              <a:p>
                <a:pPr>
                  <a:buNone/>
                </a:pPr>
                <a:r>
                  <a:rPr lang="cs-CZ" dirty="0"/>
                  <a:t>M</a:t>
                </a:r>
                <a:r>
                  <a:rPr lang="en-GB" dirty="0" err="1"/>
                  <a:t>arginal</a:t>
                </a:r>
                <a:r>
                  <a:rPr lang="en-GB" dirty="0"/>
                  <a:t> social benefits </a:t>
                </a:r>
                <a:r>
                  <a:rPr lang="cs-CZ" dirty="0"/>
                  <a:t>i</a:t>
                </a:r>
                <a:r>
                  <a:rPr lang="en-GB" dirty="0"/>
                  <a:t>s the sum of marginal private benefits (those borne by the consumer) and the marginal external benefits. If externalities exist, the marginal social benefits are greater than the marginal private benefits.</a:t>
                </a:r>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04BD3409-F949-4827-9D6B-5978E7CFE33D}"/>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C8D3BBC8-704F-4376-9F85-ADC4B79A0179}"/>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46476838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CD3E3D-6D0E-4790-AFE1-9CE7484B742F}"/>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D9D0CECC-84D1-4A95-8293-884D3DDE07B2}"/>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A1BBA5EC-6538-4859-99B9-EB0A18CB7C23}"/>
              </a:ext>
            </a:extLst>
          </p:cNvPr>
          <p:cNvPicPr/>
          <p:nvPr/>
        </p:nvPicPr>
        <p:blipFill>
          <a:blip r:embed="rId2"/>
          <a:stretch>
            <a:fillRect/>
          </a:stretch>
        </p:blipFill>
        <p:spPr>
          <a:xfrm>
            <a:off x="3503713" y="1946275"/>
            <a:ext cx="4883685" cy="3354933"/>
          </a:xfrm>
          <a:prstGeom prst="rect">
            <a:avLst/>
          </a:prstGeom>
        </p:spPr>
      </p:pic>
    </p:spTree>
    <p:extLst>
      <p:ext uri="{BB962C8B-B14F-4D97-AF65-F5344CB8AC3E}">
        <p14:creationId xmlns:p14="http://schemas.microsoft.com/office/powerpoint/2010/main" val="27096131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7C176-69AD-44A2-4F5E-FC7F9DCF95C5}"/>
              </a:ext>
            </a:extLst>
          </p:cNvPr>
          <p:cNvSpPr>
            <a:spLocks noGrp="1"/>
          </p:cNvSpPr>
          <p:nvPr>
            <p:ph type="title"/>
          </p:nvPr>
        </p:nvSpPr>
        <p:spPr/>
        <p:txBody>
          <a:bodyPr/>
          <a:lstStyle/>
          <a:p>
            <a:r>
              <a:rPr lang="cs-CZ" dirty="0"/>
              <a:t>„</a:t>
            </a:r>
            <a:r>
              <a:rPr lang="cs-CZ" dirty="0" err="1"/>
              <a:t>Demerit</a:t>
            </a:r>
            <a:r>
              <a:rPr lang="cs-CZ" dirty="0"/>
              <a:t>“ </a:t>
            </a:r>
            <a:r>
              <a:rPr lang="cs-CZ" dirty="0" err="1"/>
              <a:t>goods</a:t>
            </a:r>
            <a:endParaRPr lang="en-GB" dirty="0"/>
          </a:p>
        </p:txBody>
      </p:sp>
      <p:sp>
        <p:nvSpPr>
          <p:cNvPr id="3" name="Zástupný obsah 2">
            <a:extLst>
              <a:ext uri="{FF2B5EF4-FFF2-40B4-BE49-F238E27FC236}">
                <a16:creationId xmlns:a16="http://schemas.microsoft.com/office/drawing/2014/main" id="{F459BD65-213C-0057-9FB5-4953931A781B}"/>
              </a:ext>
            </a:extLst>
          </p:cNvPr>
          <p:cNvSpPr>
            <a:spLocks noGrp="1"/>
          </p:cNvSpPr>
          <p:nvPr>
            <p:ph idx="1"/>
          </p:nvPr>
        </p:nvSpPr>
        <p:spPr/>
        <p:txBody>
          <a:bodyPr/>
          <a:lstStyle/>
          <a:p>
            <a:r>
              <a:rPr lang="en-GB" dirty="0"/>
              <a:t>Similarly we can define „demerit“ goods</a:t>
            </a:r>
          </a:p>
          <a:p>
            <a:r>
              <a:rPr lang="en-GB" dirty="0"/>
              <a:t>Goods that tend to be overconsumed because of negative externalities</a:t>
            </a:r>
          </a:p>
          <a:p>
            <a:r>
              <a:rPr lang="en-GB" dirty="0"/>
              <a:t>A justification for the government to prohibit or demotivate the consumption or production of goods</a:t>
            </a:r>
          </a:p>
          <a:p>
            <a:r>
              <a:rPr lang="en-GB" dirty="0"/>
              <a:t>Examples:</a:t>
            </a:r>
          </a:p>
          <a:p>
            <a:pPr lvl="1"/>
            <a:r>
              <a:rPr lang="en-GB" dirty="0"/>
              <a:t>Smoking cigarettes</a:t>
            </a:r>
          </a:p>
          <a:p>
            <a:pPr lvl="1"/>
            <a:r>
              <a:rPr lang="en-GB" dirty="0"/>
              <a:t>Driving cars</a:t>
            </a:r>
          </a:p>
          <a:p>
            <a:pPr lvl="1"/>
            <a:r>
              <a:rPr lang="en-GB" dirty="0"/>
              <a:t>Taking drugs</a:t>
            </a:r>
          </a:p>
        </p:txBody>
      </p:sp>
    </p:spTree>
    <p:extLst>
      <p:ext uri="{BB962C8B-B14F-4D97-AF65-F5344CB8AC3E}">
        <p14:creationId xmlns:p14="http://schemas.microsoft.com/office/powerpoint/2010/main" val="74287403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C4942-335F-4B7E-AEAF-098ECDE6F5B8}"/>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328C7C83-95FE-4B7A-9D0C-77E6BA1FD77A}"/>
                  </a:ext>
                </a:extLst>
              </p:cNvPr>
              <p:cNvSpPr>
                <a:spLocks noGrp="1"/>
              </p:cNvSpPr>
              <p:nvPr>
                <p:ph idx="1"/>
              </p:nvPr>
            </p:nvSpPr>
            <p:spPr/>
            <p:txBody>
              <a:bodyPr/>
              <a:lstStyle/>
              <a:p>
                <a:pP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𝑀𝐶</m:t>
                          </m:r>
                        </m:e>
                        <m:sub>
                          <m:r>
                            <a:rPr lang="en-GB" i="1">
                              <a:latin typeface="Cambria Math" panose="02040503050406030204" pitchFamily="18" charset="0"/>
                            </a:rPr>
                            <m:t>𝑆</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𝑀𝐶</m:t>
                          </m:r>
                        </m:e>
                        <m:sub>
                          <m:r>
                            <a:rPr lang="en-GB" i="1">
                              <a:latin typeface="Cambria Math" panose="02040503050406030204" pitchFamily="18" charset="0"/>
                            </a:rPr>
                            <m:t>𝑃</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𝑀𝐶</m:t>
                          </m:r>
                        </m:e>
                        <m:sub>
                          <m:r>
                            <a:rPr lang="en-GB" i="1">
                              <a:latin typeface="Cambria Math" panose="02040503050406030204" pitchFamily="18" charset="0"/>
                            </a:rPr>
                            <m:t>𝐸𝑋</m:t>
                          </m:r>
                        </m:sub>
                      </m:sSub>
                    </m:oMath>
                  </m:oMathPara>
                </a14:m>
                <a:endParaRPr lang="cs-CZ" dirty="0"/>
              </a:p>
              <a:p>
                <a:pPr>
                  <a:buNone/>
                </a:pPr>
                <a:endParaRPr lang="cs-CZ" dirty="0"/>
              </a:p>
              <a:p>
                <a:pPr>
                  <a:buNone/>
                </a:pPr>
                <a:r>
                  <a:rPr lang="cs-CZ" dirty="0"/>
                  <a:t>M</a:t>
                </a:r>
                <a:r>
                  <a:rPr lang="en-GB" dirty="0" err="1"/>
                  <a:t>arginal</a:t>
                </a:r>
                <a:r>
                  <a:rPr lang="en-GB" dirty="0"/>
                  <a:t> social costs </a:t>
                </a:r>
                <a:r>
                  <a:rPr lang="cs-CZ" dirty="0"/>
                  <a:t>i</a:t>
                </a:r>
                <a:r>
                  <a:rPr lang="en-GB" dirty="0"/>
                  <a:t>s the sum of private marginal costs and the marginal external costs. If externalities exist, the marginal social costs are greater than the marginal private cost.</a:t>
                </a:r>
                <a:endParaRPr lang="cs-CZ" dirty="0"/>
              </a:p>
            </p:txBody>
          </p:sp>
        </mc:Choice>
        <mc:Fallback xmlns="">
          <p:sp>
            <p:nvSpPr>
              <p:cNvPr id="3" name="Zástupný obsah 2">
                <a:extLst>
                  <a:ext uri="{FF2B5EF4-FFF2-40B4-BE49-F238E27FC236}">
                    <a16:creationId xmlns:a16="http://schemas.microsoft.com/office/drawing/2014/main" id="{328C7C83-95FE-4B7A-9D0C-77E6BA1FD77A}"/>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FCB93818-DC6B-4BC0-8003-2C44D428A51E}"/>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413928480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1A1AE9-4642-4C39-B427-CE8AE70529F5}"/>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7AD149F7-D94C-45E1-83B9-09E9EE695269}"/>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D0D9A4D9-703F-4DD6-81D1-13D07C512E0D}"/>
              </a:ext>
            </a:extLst>
          </p:cNvPr>
          <p:cNvPicPr/>
          <p:nvPr/>
        </p:nvPicPr>
        <p:blipFill>
          <a:blip r:embed="rId2"/>
          <a:stretch>
            <a:fillRect/>
          </a:stretch>
        </p:blipFill>
        <p:spPr>
          <a:xfrm>
            <a:off x="2783633" y="1944688"/>
            <a:ext cx="5577413" cy="3932585"/>
          </a:xfrm>
          <a:prstGeom prst="rect">
            <a:avLst/>
          </a:prstGeom>
        </p:spPr>
      </p:pic>
    </p:spTree>
    <p:extLst>
      <p:ext uri="{BB962C8B-B14F-4D97-AF65-F5344CB8AC3E}">
        <p14:creationId xmlns:p14="http://schemas.microsoft.com/office/powerpoint/2010/main" val="415351580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941D7-918E-4A33-B0C0-7E50EF169536}"/>
              </a:ext>
            </a:extLst>
          </p:cNvPr>
          <p:cNvSpPr>
            <a:spLocks noGrp="1"/>
          </p:cNvSpPr>
          <p:nvPr>
            <p:ph type="title"/>
          </p:nvPr>
        </p:nvSpPr>
        <p:spPr/>
        <p:txBody>
          <a:bodyPr/>
          <a:lstStyle/>
          <a:p>
            <a:r>
              <a:rPr lang="cs-CZ" dirty="0"/>
              <a:t>Instruments </a:t>
            </a:r>
            <a:r>
              <a:rPr lang="cs-CZ" dirty="0" err="1"/>
              <a:t>of</a:t>
            </a:r>
            <a:r>
              <a:rPr lang="cs-CZ" dirty="0"/>
              <a:t> </a:t>
            </a:r>
            <a:r>
              <a:rPr lang="cs-CZ" dirty="0" err="1"/>
              <a:t>welfare</a:t>
            </a:r>
            <a:r>
              <a:rPr lang="cs-CZ" dirty="0"/>
              <a:t> </a:t>
            </a:r>
            <a:r>
              <a:rPr lang="cs-CZ" dirty="0" err="1"/>
              <a:t>policy</a:t>
            </a:r>
            <a:endParaRPr lang="cs-CZ" dirty="0"/>
          </a:p>
        </p:txBody>
      </p:sp>
      <p:sp>
        <p:nvSpPr>
          <p:cNvPr id="3" name="Zástupný obsah 2">
            <a:extLst>
              <a:ext uri="{FF2B5EF4-FFF2-40B4-BE49-F238E27FC236}">
                <a16:creationId xmlns:a16="http://schemas.microsoft.com/office/drawing/2014/main" id="{DBABF384-0377-4FD4-A21A-0ED9BAFA4F8B}"/>
              </a:ext>
            </a:extLst>
          </p:cNvPr>
          <p:cNvSpPr>
            <a:spLocks noGrp="1"/>
          </p:cNvSpPr>
          <p:nvPr>
            <p:ph idx="1"/>
          </p:nvPr>
        </p:nvSpPr>
        <p:spPr/>
        <p:txBody>
          <a:bodyPr/>
          <a:lstStyle/>
          <a:p>
            <a:r>
              <a:rPr lang="cs-CZ" dirty="0" err="1"/>
              <a:t>Mandatory</a:t>
            </a:r>
            <a:r>
              <a:rPr lang="cs-CZ" dirty="0"/>
              <a:t> </a:t>
            </a:r>
            <a:r>
              <a:rPr lang="cs-CZ" dirty="0" err="1"/>
              <a:t>goods</a:t>
            </a:r>
            <a:r>
              <a:rPr lang="cs-CZ" dirty="0"/>
              <a:t> (basic </a:t>
            </a:r>
            <a:r>
              <a:rPr lang="cs-CZ" dirty="0" err="1"/>
              <a:t>education</a:t>
            </a:r>
            <a:r>
              <a:rPr lang="cs-CZ" dirty="0"/>
              <a:t>, </a:t>
            </a:r>
            <a:r>
              <a:rPr lang="cs-CZ" dirty="0" err="1"/>
              <a:t>social</a:t>
            </a:r>
            <a:r>
              <a:rPr lang="cs-CZ" dirty="0"/>
              <a:t> </a:t>
            </a:r>
            <a:r>
              <a:rPr lang="cs-CZ" dirty="0" err="1"/>
              <a:t>security</a:t>
            </a:r>
            <a:r>
              <a:rPr lang="cs-CZ" dirty="0"/>
              <a:t>…)</a:t>
            </a:r>
          </a:p>
          <a:p>
            <a:r>
              <a:rPr lang="cs-CZ" dirty="0"/>
              <a:t>Tax </a:t>
            </a:r>
            <a:r>
              <a:rPr lang="cs-CZ" dirty="0" err="1"/>
              <a:t>allowances</a:t>
            </a:r>
            <a:r>
              <a:rPr lang="cs-CZ" dirty="0"/>
              <a:t> (charity </a:t>
            </a:r>
            <a:r>
              <a:rPr lang="cs-CZ" dirty="0" err="1"/>
              <a:t>gifts</a:t>
            </a:r>
            <a:r>
              <a:rPr lang="cs-CZ" dirty="0"/>
              <a:t>, </a:t>
            </a:r>
            <a:r>
              <a:rPr lang="cs-CZ" dirty="0" err="1"/>
              <a:t>mortgage</a:t>
            </a:r>
            <a:r>
              <a:rPr lang="cs-CZ" dirty="0"/>
              <a:t> </a:t>
            </a:r>
            <a:r>
              <a:rPr lang="cs-CZ" dirty="0" err="1"/>
              <a:t>interest</a:t>
            </a:r>
            <a:r>
              <a:rPr lang="cs-CZ" dirty="0"/>
              <a:t>…)</a:t>
            </a:r>
          </a:p>
          <a:p>
            <a:r>
              <a:rPr lang="cs-CZ" dirty="0" err="1"/>
              <a:t>Social</a:t>
            </a:r>
            <a:r>
              <a:rPr lang="cs-CZ" dirty="0"/>
              <a:t> </a:t>
            </a:r>
            <a:r>
              <a:rPr lang="cs-CZ" dirty="0" err="1"/>
              <a:t>benefits</a:t>
            </a:r>
            <a:r>
              <a:rPr lang="cs-CZ" dirty="0"/>
              <a:t> and </a:t>
            </a:r>
            <a:r>
              <a:rPr lang="cs-CZ" dirty="0" err="1"/>
              <a:t>subsidies</a:t>
            </a:r>
            <a:r>
              <a:rPr lang="cs-CZ" dirty="0"/>
              <a:t> (</a:t>
            </a:r>
            <a:r>
              <a:rPr lang="cs-CZ" dirty="0" err="1"/>
              <a:t>housing</a:t>
            </a:r>
            <a:r>
              <a:rPr lang="cs-CZ" dirty="0"/>
              <a:t> </a:t>
            </a:r>
            <a:r>
              <a:rPr lang="cs-CZ" dirty="0" err="1"/>
              <a:t>benefits</a:t>
            </a:r>
            <a:r>
              <a:rPr lang="cs-CZ" dirty="0"/>
              <a:t>, food </a:t>
            </a:r>
            <a:r>
              <a:rPr lang="cs-CZ" dirty="0" err="1"/>
              <a:t>stamps</a:t>
            </a:r>
            <a:r>
              <a:rPr lang="cs-CZ" dirty="0"/>
              <a:t>…)</a:t>
            </a:r>
          </a:p>
          <a:p>
            <a:r>
              <a:rPr lang="cs-CZ" dirty="0"/>
              <a:t>Public </a:t>
            </a:r>
            <a:r>
              <a:rPr lang="cs-CZ" dirty="0" err="1"/>
              <a:t>services</a:t>
            </a:r>
            <a:r>
              <a:rPr lang="cs-CZ" dirty="0"/>
              <a:t> (</a:t>
            </a:r>
            <a:r>
              <a:rPr lang="cs-CZ" dirty="0" err="1"/>
              <a:t>libraries</a:t>
            </a:r>
            <a:r>
              <a:rPr lang="cs-CZ" dirty="0"/>
              <a:t>, </a:t>
            </a:r>
            <a:r>
              <a:rPr lang="cs-CZ" dirty="0" err="1"/>
              <a:t>parks</a:t>
            </a:r>
            <a:r>
              <a:rPr lang="cs-CZ" dirty="0"/>
              <a:t>, </a:t>
            </a:r>
            <a:r>
              <a:rPr lang="cs-CZ" dirty="0" err="1"/>
              <a:t>elementary</a:t>
            </a:r>
            <a:r>
              <a:rPr lang="cs-CZ" dirty="0"/>
              <a:t> </a:t>
            </a:r>
            <a:r>
              <a:rPr lang="cs-CZ" dirty="0" err="1"/>
              <a:t>schools</a:t>
            </a:r>
            <a:r>
              <a:rPr lang="cs-CZ" dirty="0"/>
              <a:t>)</a:t>
            </a:r>
            <a:endParaRPr lang="en-GB" dirty="0"/>
          </a:p>
          <a:p>
            <a:r>
              <a:rPr lang="cs-CZ" dirty="0" err="1"/>
              <a:t>Other</a:t>
            </a:r>
            <a:r>
              <a:rPr lang="cs-CZ" dirty="0"/>
              <a:t> (</a:t>
            </a:r>
            <a:r>
              <a:rPr lang="cs-CZ" dirty="0" err="1"/>
              <a:t>Deterring</a:t>
            </a:r>
            <a:r>
              <a:rPr lang="cs-CZ" dirty="0"/>
              <a:t> </a:t>
            </a:r>
            <a:r>
              <a:rPr lang="cs-CZ" dirty="0" err="1"/>
              <a:t>images</a:t>
            </a:r>
            <a:r>
              <a:rPr lang="cs-CZ" dirty="0"/>
              <a:t>, </a:t>
            </a:r>
            <a:r>
              <a:rPr lang="cs-CZ" dirty="0" err="1"/>
              <a:t>campaigns</a:t>
            </a:r>
            <a:r>
              <a:rPr lang="cs-CZ" dirty="0"/>
              <a:t>)</a:t>
            </a:r>
          </a:p>
        </p:txBody>
      </p:sp>
    </p:spTree>
    <p:extLst>
      <p:ext uri="{BB962C8B-B14F-4D97-AF65-F5344CB8AC3E}">
        <p14:creationId xmlns:p14="http://schemas.microsoft.com/office/powerpoint/2010/main" val="208303995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4A5D1-D5A1-DDC3-9B53-F51197E9652A}"/>
              </a:ext>
            </a:extLst>
          </p:cNvPr>
          <p:cNvSpPr>
            <a:spLocks noGrp="1"/>
          </p:cNvSpPr>
          <p:nvPr>
            <p:ph type="title"/>
          </p:nvPr>
        </p:nvSpPr>
        <p:spPr/>
        <p:txBody>
          <a:bodyPr/>
          <a:lstStyle/>
          <a:p>
            <a:r>
              <a:rPr lang="cs-CZ" dirty="0" err="1"/>
              <a:t>Examples</a:t>
            </a:r>
            <a:r>
              <a:rPr lang="cs-CZ" dirty="0"/>
              <a:t> </a:t>
            </a:r>
            <a:r>
              <a:rPr lang="cs-CZ" dirty="0" err="1"/>
              <a:t>of</a:t>
            </a:r>
            <a:r>
              <a:rPr lang="cs-CZ" dirty="0"/>
              <a:t> </a:t>
            </a:r>
            <a:r>
              <a:rPr lang="cs-CZ" dirty="0" err="1"/>
              <a:t>obligatory</a:t>
            </a:r>
            <a:r>
              <a:rPr lang="cs-CZ" dirty="0"/>
              <a:t> merit </a:t>
            </a:r>
            <a:r>
              <a:rPr lang="cs-CZ" dirty="0" err="1"/>
              <a:t>goods</a:t>
            </a:r>
            <a:endParaRPr lang="en-GB" dirty="0"/>
          </a:p>
        </p:txBody>
      </p:sp>
      <p:sp>
        <p:nvSpPr>
          <p:cNvPr id="3" name="Zástupný obsah 2">
            <a:extLst>
              <a:ext uri="{FF2B5EF4-FFF2-40B4-BE49-F238E27FC236}">
                <a16:creationId xmlns:a16="http://schemas.microsoft.com/office/drawing/2014/main" id="{3BE81461-0BBE-C05F-5CD0-798D5561F145}"/>
              </a:ext>
            </a:extLst>
          </p:cNvPr>
          <p:cNvSpPr>
            <a:spLocks noGrp="1"/>
          </p:cNvSpPr>
          <p:nvPr>
            <p:ph idx="1"/>
          </p:nvPr>
        </p:nvSpPr>
        <p:spPr/>
        <p:txBody>
          <a:bodyPr/>
          <a:lstStyle/>
          <a:p>
            <a:r>
              <a:rPr lang="en-GB" dirty="0"/>
              <a:t>Elementary education</a:t>
            </a:r>
          </a:p>
          <a:p>
            <a:r>
              <a:rPr lang="en-GB" dirty="0"/>
              <a:t>Vaccination</a:t>
            </a:r>
          </a:p>
          <a:p>
            <a:r>
              <a:rPr lang="en-GB" dirty="0"/>
              <a:t>Mandatory car insurance</a:t>
            </a:r>
          </a:p>
          <a:p>
            <a:r>
              <a:rPr lang="en-GB" dirty="0"/>
              <a:t>Health insurance</a:t>
            </a:r>
          </a:p>
          <a:p>
            <a:r>
              <a:rPr lang="en-GB" dirty="0"/>
              <a:t>Pension insurance /security</a:t>
            </a:r>
          </a:p>
          <a:p>
            <a:r>
              <a:rPr lang="en-GB" dirty="0"/>
              <a:t>Unemployment</a:t>
            </a:r>
            <a:r>
              <a:rPr lang="cs-CZ" dirty="0"/>
              <a:t> </a:t>
            </a:r>
            <a:r>
              <a:rPr lang="cs-CZ" dirty="0" err="1"/>
              <a:t>insurance</a:t>
            </a:r>
            <a:endParaRPr lang="en-GB" dirty="0"/>
          </a:p>
          <a:p>
            <a:r>
              <a:rPr lang="en-GB" dirty="0"/>
              <a:t>Sickness insurance</a:t>
            </a:r>
          </a:p>
          <a:p>
            <a:pPr marL="0" indent="0">
              <a:buNone/>
            </a:pPr>
            <a:endParaRPr lang="en-GB" dirty="0"/>
          </a:p>
          <a:p>
            <a:endParaRPr lang="cs-CZ" dirty="0"/>
          </a:p>
          <a:p>
            <a:endParaRPr lang="en-GB" dirty="0"/>
          </a:p>
        </p:txBody>
      </p:sp>
    </p:spTree>
    <p:extLst>
      <p:ext uri="{BB962C8B-B14F-4D97-AF65-F5344CB8AC3E}">
        <p14:creationId xmlns:p14="http://schemas.microsoft.com/office/powerpoint/2010/main" val="77569948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F93C65-A615-4E4D-9A00-F896868A72EB}"/>
              </a:ext>
            </a:extLst>
          </p:cNvPr>
          <p:cNvSpPr>
            <a:spLocks noGrp="1"/>
          </p:cNvSpPr>
          <p:nvPr>
            <p:ph type="title"/>
          </p:nvPr>
        </p:nvSpPr>
        <p:spPr/>
        <p:txBody>
          <a:bodyPr/>
          <a:lstStyle/>
          <a:p>
            <a:r>
              <a:rPr lang="cs-CZ" dirty="0" err="1"/>
              <a:t>Exercise</a:t>
            </a:r>
            <a:r>
              <a:rPr lang="cs-CZ" dirty="0"/>
              <a:t> - </a:t>
            </a:r>
            <a:r>
              <a:rPr lang="cs-CZ" dirty="0" err="1"/>
              <a:t>allowances</a:t>
            </a:r>
            <a:endParaRPr lang="cs-CZ" dirty="0"/>
          </a:p>
        </p:txBody>
      </p:sp>
      <p:sp>
        <p:nvSpPr>
          <p:cNvPr id="3" name="Zástupný obsah 2">
            <a:extLst>
              <a:ext uri="{FF2B5EF4-FFF2-40B4-BE49-F238E27FC236}">
                <a16:creationId xmlns:a16="http://schemas.microsoft.com/office/drawing/2014/main" id="{59C72F8A-734A-4371-82F9-1E891CBE95E8}"/>
              </a:ext>
            </a:extLst>
          </p:cNvPr>
          <p:cNvSpPr>
            <a:spLocks noGrp="1"/>
          </p:cNvSpPr>
          <p:nvPr>
            <p:ph idx="1"/>
          </p:nvPr>
        </p:nvSpPr>
        <p:spPr/>
        <p:txBody>
          <a:bodyPr/>
          <a:lstStyle/>
          <a:p>
            <a:r>
              <a:rPr lang="en-GB" dirty="0"/>
              <a:t>A person has a taxable income of 800,000. The tax rate is 15%. He paid 170,000 on mortgage interest and 30,000 to charities (expenditures eligible for tax allowance). How much will he pay on taxes? How much will he save on taxes due to his payments?</a:t>
            </a:r>
          </a:p>
          <a:p>
            <a:r>
              <a:rPr lang="cs-CZ" dirty="0"/>
              <a:t>He </a:t>
            </a:r>
            <a:r>
              <a:rPr lang="cs-CZ" dirty="0" err="1"/>
              <a:t>will</a:t>
            </a:r>
            <a:r>
              <a:rPr lang="cs-CZ" dirty="0"/>
              <a:t> </a:t>
            </a:r>
            <a:r>
              <a:rPr lang="cs-CZ" dirty="0" err="1"/>
              <a:t>save</a:t>
            </a:r>
            <a:r>
              <a:rPr lang="cs-CZ" dirty="0"/>
              <a:t> 15%x(170,000+30,000)=30,000</a:t>
            </a:r>
          </a:p>
          <a:p>
            <a:r>
              <a:rPr lang="cs-CZ" dirty="0"/>
              <a:t>He </a:t>
            </a:r>
            <a:r>
              <a:rPr lang="cs-CZ" dirty="0" err="1"/>
              <a:t>will</a:t>
            </a:r>
            <a:r>
              <a:rPr lang="cs-CZ" dirty="0"/>
              <a:t> </a:t>
            </a:r>
            <a:r>
              <a:rPr lang="cs-CZ" dirty="0" err="1"/>
              <a:t>pay</a:t>
            </a:r>
            <a:r>
              <a:rPr lang="cs-CZ" dirty="0"/>
              <a:t> 15%x(800,000-170,000-30,000)=90,000</a:t>
            </a:r>
          </a:p>
        </p:txBody>
      </p:sp>
    </p:spTree>
    <p:extLst>
      <p:ext uri="{BB962C8B-B14F-4D97-AF65-F5344CB8AC3E}">
        <p14:creationId xmlns:p14="http://schemas.microsoft.com/office/powerpoint/2010/main" val="374629550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6A8DEE-BA34-E64C-AF81-C8B35B6AFCBA}"/>
              </a:ext>
            </a:extLst>
          </p:cNvPr>
          <p:cNvSpPr>
            <a:spLocks noGrp="1"/>
          </p:cNvSpPr>
          <p:nvPr>
            <p:ph type="title"/>
          </p:nvPr>
        </p:nvSpPr>
        <p:spPr/>
        <p:txBody>
          <a:bodyPr/>
          <a:lstStyle/>
          <a:p>
            <a:r>
              <a:rPr lang="cs-CZ" dirty="0"/>
              <a:t>Pension </a:t>
            </a:r>
            <a:r>
              <a:rPr lang="cs-CZ" dirty="0" err="1"/>
              <a:t>system</a:t>
            </a:r>
            <a:endParaRPr lang="en-GB" dirty="0"/>
          </a:p>
        </p:txBody>
      </p:sp>
      <p:sp>
        <p:nvSpPr>
          <p:cNvPr id="3" name="Zástupný obsah 2">
            <a:extLst>
              <a:ext uri="{FF2B5EF4-FFF2-40B4-BE49-F238E27FC236}">
                <a16:creationId xmlns:a16="http://schemas.microsoft.com/office/drawing/2014/main" id="{2D370CBB-AE57-D16B-D7D2-33B539B47770}"/>
              </a:ext>
            </a:extLst>
          </p:cNvPr>
          <p:cNvSpPr>
            <a:spLocks noGrp="1"/>
          </p:cNvSpPr>
          <p:nvPr>
            <p:ph idx="1"/>
          </p:nvPr>
        </p:nvSpPr>
        <p:spPr/>
        <p:txBody>
          <a:bodyPr/>
          <a:lstStyle/>
          <a:p>
            <a:r>
              <a:rPr lang="cs-CZ" dirty="0" err="1"/>
              <a:t>Pay</a:t>
            </a:r>
            <a:r>
              <a:rPr lang="cs-CZ" dirty="0"/>
              <a:t>-as-</a:t>
            </a:r>
            <a:r>
              <a:rPr lang="cs-CZ" dirty="0" err="1"/>
              <a:t>you</a:t>
            </a:r>
            <a:r>
              <a:rPr lang="cs-CZ" dirty="0"/>
              <a:t>-go</a:t>
            </a:r>
          </a:p>
          <a:p>
            <a:r>
              <a:rPr lang="cs-CZ" dirty="0" err="1"/>
              <a:t>Funded</a:t>
            </a:r>
            <a:r>
              <a:rPr lang="cs-CZ" dirty="0"/>
              <a:t> </a:t>
            </a:r>
            <a:r>
              <a:rPr lang="cs-CZ" dirty="0" err="1"/>
              <a:t>system</a:t>
            </a:r>
            <a:endParaRPr lang="cs-CZ" dirty="0"/>
          </a:p>
          <a:p>
            <a:r>
              <a:rPr lang="cs-CZ" dirty="0" err="1"/>
              <a:t>Supported</a:t>
            </a:r>
            <a:r>
              <a:rPr lang="cs-CZ" dirty="0"/>
              <a:t> </a:t>
            </a:r>
            <a:r>
              <a:rPr lang="cs-CZ" dirty="0" err="1"/>
              <a:t>saving</a:t>
            </a:r>
            <a:r>
              <a:rPr lang="cs-CZ" dirty="0"/>
              <a:t>/</a:t>
            </a:r>
            <a:r>
              <a:rPr lang="cs-CZ" dirty="0" err="1"/>
              <a:t>investment</a:t>
            </a:r>
            <a:endParaRPr lang="cs-CZ" dirty="0"/>
          </a:p>
          <a:p>
            <a:endParaRPr lang="cs-CZ" dirty="0"/>
          </a:p>
          <a:p>
            <a:r>
              <a:rPr lang="cs-CZ" dirty="0" err="1"/>
              <a:t>The</a:t>
            </a:r>
            <a:r>
              <a:rPr lang="cs-CZ" dirty="0"/>
              <a:t> </a:t>
            </a:r>
            <a:r>
              <a:rPr lang="cs-CZ" dirty="0" err="1"/>
              <a:t>problem</a:t>
            </a:r>
            <a:r>
              <a:rPr lang="cs-CZ" dirty="0"/>
              <a:t> </a:t>
            </a:r>
            <a:r>
              <a:rPr lang="cs-CZ" dirty="0" err="1"/>
              <a:t>of</a:t>
            </a:r>
            <a:r>
              <a:rPr lang="cs-CZ" dirty="0"/>
              <a:t> </a:t>
            </a:r>
            <a:r>
              <a:rPr lang="cs-CZ" dirty="0" err="1"/>
              <a:t>population</a:t>
            </a:r>
            <a:r>
              <a:rPr lang="cs-CZ" dirty="0"/>
              <a:t> </a:t>
            </a:r>
            <a:r>
              <a:rPr lang="cs-CZ" dirty="0" err="1"/>
              <a:t>ageing</a:t>
            </a:r>
            <a:endParaRPr lang="en-GB" dirty="0"/>
          </a:p>
        </p:txBody>
      </p:sp>
    </p:spTree>
    <p:extLst>
      <p:ext uri="{BB962C8B-B14F-4D97-AF65-F5344CB8AC3E}">
        <p14:creationId xmlns:p14="http://schemas.microsoft.com/office/powerpoint/2010/main" val="396138478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A5A07-994B-DD97-E74B-83D266359C0E}"/>
              </a:ext>
            </a:extLst>
          </p:cNvPr>
          <p:cNvSpPr>
            <a:spLocks noGrp="1"/>
          </p:cNvSpPr>
          <p:nvPr>
            <p:ph type="title"/>
          </p:nvPr>
        </p:nvSpPr>
        <p:spPr/>
        <p:txBody>
          <a:bodyPr/>
          <a:lstStyle/>
          <a:p>
            <a:r>
              <a:rPr lang="cs-CZ" dirty="0" err="1"/>
              <a:t>Problem</a:t>
            </a:r>
            <a:r>
              <a:rPr lang="cs-CZ" dirty="0"/>
              <a:t> </a:t>
            </a:r>
            <a:r>
              <a:rPr lang="cs-CZ" dirty="0" err="1"/>
              <a:t>of</a:t>
            </a:r>
            <a:r>
              <a:rPr lang="cs-CZ" dirty="0"/>
              <a:t> </a:t>
            </a:r>
            <a:r>
              <a:rPr lang="cs-CZ" dirty="0" err="1"/>
              <a:t>population</a:t>
            </a:r>
            <a:r>
              <a:rPr lang="cs-CZ" dirty="0"/>
              <a:t> </a:t>
            </a:r>
            <a:r>
              <a:rPr lang="cs-CZ" dirty="0" err="1"/>
              <a:t>ageing</a:t>
            </a:r>
            <a:endParaRPr lang="en-GB" dirty="0"/>
          </a:p>
        </p:txBody>
      </p:sp>
      <p:sp>
        <p:nvSpPr>
          <p:cNvPr id="3" name="Zástupný obsah 2">
            <a:extLst>
              <a:ext uri="{FF2B5EF4-FFF2-40B4-BE49-F238E27FC236}">
                <a16:creationId xmlns:a16="http://schemas.microsoft.com/office/drawing/2014/main" id="{C5F4AE18-A284-4771-169A-09D887E14BFA}"/>
              </a:ext>
            </a:extLst>
          </p:cNvPr>
          <p:cNvSpPr>
            <a:spLocks noGrp="1"/>
          </p:cNvSpPr>
          <p:nvPr>
            <p:ph idx="1"/>
          </p:nvPr>
        </p:nvSpPr>
        <p:spPr/>
        <p:txBody>
          <a:bodyPr/>
          <a:lstStyle/>
          <a:p>
            <a:r>
              <a:rPr lang="cs-CZ" dirty="0" err="1"/>
              <a:t>Increase</a:t>
            </a:r>
            <a:r>
              <a:rPr lang="cs-CZ" dirty="0"/>
              <a:t> in </a:t>
            </a:r>
            <a:r>
              <a:rPr lang="cs-CZ" dirty="0" err="1"/>
              <a:t>life</a:t>
            </a:r>
            <a:r>
              <a:rPr lang="cs-CZ" dirty="0"/>
              <a:t> </a:t>
            </a:r>
            <a:r>
              <a:rPr lang="cs-CZ" dirty="0" err="1"/>
              <a:t>expectancy</a:t>
            </a:r>
            <a:endParaRPr lang="cs-CZ" dirty="0"/>
          </a:p>
          <a:p>
            <a:r>
              <a:rPr lang="cs-CZ" dirty="0" err="1"/>
              <a:t>Lower</a:t>
            </a:r>
            <a:r>
              <a:rPr lang="cs-CZ" dirty="0"/>
              <a:t> fertility </a:t>
            </a:r>
            <a:r>
              <a:rPr lang="cs-CZ" dirty="0" err="1"/>
              <a:t>rates</a:t>
            </a:r>
            <a:endParaRPr lang="cs-CZ" dirty="0"/>
          </a:p>
          <a:p>
            <a:r>
              <a:rPr lang="cs-CZ" dirty="0" err="1"/>
              <a:t>Benefits</a:t>
            </a:r>
            <a:r>
              <a:rPr lang="cs-CZ" dirty="0"/>
              <a:t> and </a:t>
            </a:r>
            <a:r>
              <a:rPr lang="cs-CZ" dirty="0" err="1"/>
              <a:t>costs</a:t>
            </a:r>
            <a:endParaRPr lang="cs-CZ" dirty="0"/>
          </a:p>
          <a:p>
            <a:endParaRPr lang="cs-CZ" dirty="0"/>
          </a:p>
          <a:p>
            <a:r>
              <a:rPr lang="cs-CZ" dirty="0" err="1"/>
              <a:t>Problems</a:t>
            </a:r>
            <a:r>
              <a:rPr lang="cs-CZ" dirty="0"/>
              <a:t> </a:t>
            </a:r>
            <a:r>
              <a:rPr lang="cs-CZ" dirty="0" err="1"/>
              <a:t>for</a:t>
            </a:r>
            <a:r>
              <a:rPr lang="cs-CZ" dirty="0"/>
              <a:t> </a:t>
            </a:r>
            <a:r>
              <a:rPr lang="cs-CZ" dirty="0" err="1"/>
              <a:t>pay</a:t>
            </a:r>
            <a:r>
              <a:rPr lang="cs-CZ" dirty="0"/>
              <a:t>-as-</a:t>
            </a:r>
            <a:r>
              <a:rPr lang="cs-CZ" dirty="0" err="1"/>
              <a:t>you</a:t>
            </a:r>
            <a:r>
              <a:rPr lang="cs-CZ" dirty="0"/>
              <a:t>-go </a:t>
            </a:r>
            <a:r>
              <a:rPr lang="cs-CZ" dirty="0" err="1"/>
              <a:t>systems</a:t>
            </a:r>
            <a:endParaRPr lang="cs-CZ" dirty="0"/>
          </a:p>
        </p:txBody>
      </p:sp>
    </p:spTree>
    <p:extLst>
      <p:ext uri="{BB962C8B-B14F-4D97-AF65-F5344CB8AC3E}">
        <p14:creationId xmlns:p14="http://schemas.microsoft.com/office/powerpoint/2010/main" val="3554095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2" descr="http://upload.wikimedia.org/wikipedia/commons/thumb/0/0a/AdamSmith.jpg/225px-AdamSmith.jpg">
            <a:extLst>
              <a:ext uri="{FF2B5EF4-FFF2-40B4-BE49-F238E27FC236}">
                <a16:creationId xmlns:a16="http://schemas.microsoft.com/office/drawing/2014/main" id="{24EB69B9-19E8-4C66-8ED9-03863553CE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25150" y="717078"/>
            <a:ext cx="1565342" cy="2042401"/>
          </a:xfrm>
          <a:prstGeom prst="rect">
            <a:avLst/>
          </a:prstGeom>
          <a:noFill/>
        </p:spPr>
      </p:pic>
      <p:pic>
        <p:nvPicPr>
          <p:cNvPr id="5" name="Picture 1036" descr="http://spartacus-educational.com/TUkeynesP3.jpg">
            <a:extLst>
              <a:ext uri="{FF2B5EF4-FFF2-40B4-BE49-F238E27FC236}">
                <a16:creationId xmlns:a16="http://schemas.microsoft.com/office/drawing/2014/main" id="{9A53B63F-E7E7-4B1B-8FC8-A150F4FD4F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2014566" y="3974616"/>
            <a:ext cx="1148896" cy="1352142"/>
          </a:xfrm>
          <a:prstGeom prst="rect">
            <a:avLst/>
          </a:prstGeom>
          <a:noFill/>
          <a:ln>
            <a:noFill/>
          </a:ln>
        </p:spPr>
      </p:pic>
      <p:pic>
        <p:nvPicPr>
          <p:cNvPr id="6" name="Picture 2" descr="Image result for bastiat">
            <a:extLst>
              <a:ext uri="{FF2B5EF4-FFF2-40B4-BE49-F238E27FC236}">
                <a16:creationId xmlns:a16="http://schemas.microsoft.com/office/drawing/2014/main" id="{C9C5D712-E3F6-D6A3-E077-ED2D6032D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2288" y="2192349"/>
            <a:ext cx="1366095" cy="1703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E5808B86-79B1-C724-D91E-A496209C727E}"/>
              </a:ext>
            </a:extLst>
          </p:cNvPr>
          <p:cNvSpPr txBox="1"/>
          <p:nvPr/>
        </p:nvSpPr>
        <p:spPr>
          <a:xfrm>
            <a:off x="8417622" y="3162068"/>
            <a:ext cx="1642116" cy="646331"/>
          </a:xfrm>
          <a:prstGeom prst="rect">
            <a:avLst/>
          </a:prstGeom>
          <a:noFill/>
        </p:spPr>
        <p:txBody>
          <a:bodyPr wrap="none" rtlCol="0">
            <a:spAutoFit/>
          </a:bodyPr>
          <a:lstStyle/>
          <a:p>
            <a:r>
              <a:rPr lang="cs-CZ" dirty="0" err="1"/>
              <a:t>Frédéric</a:t>
            </a:r>
            <a:r>
              <a:rPr lang="cs-CZ" dirty="0"/>
              <a:t> </a:t>
            </a:r>
            <a:r>
              <a:rPr lang="cs-CZ" dirty="0" err="1"/>
              <a:t>Bastiat</a:t>
            </a:r>
            <a:endParaRPr lang="cs-CZ" dirty="0"/>
          </a:p>
          <a:p>
            <a:r>
              <a:rPr lang="cs-CZ" dirty="0"/>
              <a:t>1801-1850</a:t>
            </a:r>
            <a:endParaRPr lang="en-GB" dirty="0"/>
          </a:p>
        </p:txBody>
      </p:sp>
      <p:pic>
        <p:nvPicPr>
          <p:cNvPr id="1026" name="Picture 2" descr="Karl Marx | Books, Theory, Beliefs, Children, Communism, Sociology,  Religion, &amp; Facts | Britannica">
            <a:extLst>
              <a:ext uri="{FF2B5EF4-FFF2-40B4-BE49-F238E27FC236}">
                <a16:creationId xmlns:a16="http://schemas.microsoft.com/office/drawing/2014/main" id="{754BAA0F-4BF6-8E26-1EB1-D68702743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9358" y="2599490"/>
            <a:ext cx="1068518" cy="1546167"/>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C627C79-61CB-8C8E-9791-B319FC4C3DC9}"/>
              </a:ext>
            </a:extLst>
          </p:cNvPr>
          <p:cNvSpPr txBox="1"/>
          <p:nvPr/>
        </p:nvSpPr>
        <p:spPr>
          <a:xfrm>
            <a:off x="2690921" y="2727970"/>
            <a:ext cx="1272849" cy="923330"/>
          </a:xfrm>
          <a:prstGeom prst="rect">
            <a:avLst/>
          </a:prstGeom>
          <a:noFill/>
        </p:spPr>
        <p:txBody>
          <a:bodyPr wrap="none" rtlCol="0">
            <a:spAutoFit/>
          </a:bodyPr>
          <a:lstStyle/>
          <a:p>
            <a:pPr algn="r"/>
            <a:r>
              <a:rPr lang="cs-CZ" dirty="0"/>
              <a:t>Karl Marx</a:t>
            </a:r>
          </a:p>
          <a:p>
            <a:pPr algn="r"/>
            <a:r>
              <a:rPr lang="cs-CZ" dirty="0" err="1"/>
              <a:t>Das</a:t>
            </a:r>
            <a:r>
              <a:rPr lang="cs-CZ" dirty="0"/>
              <a:t> </a:t>
            </a:r>
            <a:r>
              <a:rPr lang="cs-CZ" dirty="0" err="1"/>
              <a:t>Kapital</a:t>
            </a:r>
            <a:r>
              <a:rPr lang="cs-CZ" dirty="0"/>
              <a:t> </a:t>
            </a:r>
          </a:p>
          <a:p>
            <a:pPr algn="r"/>
            <a:r>
              <a:rPr lang="cs-CZ" dirty="0"/>
              <a:t>1867</a:t>
            </a:r>
            <a:endParaRPr lang="en-GB" dirty="0"/>
          </a:p>
        </p:txBody>
      </p:sp>
      <p:sp>
        <p:nvSpPr>
          <p:cNvPr id="12" name="Šipka: dolů 11">
            <a:extLst>
              <a:ext uri="{FF2B5EF4-FFF2-40B4-BE49-F238E27FC236}">
                <a16:creationId xmlns:a16="http://schemas.microsoft.com/office/drawing/2014/main" id="{477AF42A-0BB6-0359-AD1B-550F166ECDF1}"/>
              </a:ext>
            </a:extLst>
          </p:cNvPr>
          <p:cNvSpPr/>
          <p:nvPr/>
        </p:nvSpPr>
        <p:spPr>
          <a:xfrm>
            <a:off x="5072932" y="2265995"/>
            <a:ext cx="787179" cy="38724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ovéPole 12">
            <a:extLst>
              <a:ext uri="{FF2B5EF4-FFF2-40B4-BE49-F238E27FC236}">
                <a16:creationId xmlns:a16="http://schemas.microsoft.com/office/drawing/2014/main" id="{4F7B0D30-F829-B437-CD87-90FE2ECC0176}"/>
              </a:ext>
            </a:extLst>
          </p:cNvPr>
          <p:cNvSpPr txBox="1"/>
          <p:nvPr/>
        </p:nvSpPr>
        <p:spPr>
          <a:xfrm>
            <a:off x="5698276" y="2192349"/>
            <a:ext cx="2399055" cy="646331"/>
          </a:xfrm>
          <a:prstGeom prst="rect">
            <a:avLst/>
          </a:prstGeom>
          <a:noFill/>
        </p:spPr>
        <p:txBody>
          <a:bodyPr wrap="none" rtlCol="0">
            <a:spAutoFit/>
          </a:bodyPr>
          <a:lstStyle/>
          <a:p>
            <a:r>
              <a:rPr lang="cs-CZ" dirty="0"/>
              <a:t>Adam Smith</a:t>
            </a:r>
          </a:p>
          <a:p>
            <a:r>
              <a:rPr lang="cs-CZ" dirty="0"/>
              <a:t>1776 </a:t>
            </a:r>
            <a:r>
              <a:rPr lang="cs-CZ" dirty="0" err="1"/>
              <a:t>Wealth</a:t>
            </a:r>
            <a:r>
              <a:rPr lang="cs-CZ" dirty="0"/>
              <a:t> </a:t>
            </a:r>
            <a:r>
              <a:rPr lang="cs-CZ" dirty="0" err="1"/>
              <a:t>of</a:t>
            </a:r>
            <a:r>
              <a:rPr lang="cs-CZ" dirty="0"/>
              <a:t> </a:t>
            </a:r>
            <a:r>
              <a:rPr lang="cs-CZ" dirty="0" err="1"/>
              <a:t>Nations</a:t>
            </a:r>
            <a:endParaRPr lang="en-GB" dirty="0"/>
          </a:p>
        </p:txBody>
      </p:sp>
      <p:sp>
        <p:nvSpPr>
          <p:cNvPr id="14" name="TextovéPole 13">
            <a:extLst>
              <a:ext uri="{FF2B5EF4-FFF2-40B4-BE49-F238E27FC236}">
                <a16:creationId xmlns:a16="http://schemas.microsoft.com/office/drawing/2014/main" id="{96DD8218-7461-3C4B-E47E-6C661EEE6B9A}"/>
              </a:ext>
            </a:extLst>
          </p:cNvPr>
          <p:cNvSpPr txBox="1"/>
          <p:nvPr/>
        </p:nvSpPr>
        <p:spPr>
          <a:xfrm>
            <a:off x="3071191" y="4145657"/>
            <a:ext cx="2153924" cy="646331"/>
          </a:xfrm>
          <a:prstGeom prst="rect">
            <a:avLst/>
          </a:prstGeom>
          <a:noFill/>
        </p:spPr>
        <p:txBody>
          <a:bodyPr wrap="none" rtlCol="0">
            <a:spAutoFit/>
          </a:bodyPr>
          <a:lstStyle/>
          <a:p>
            <a:pPr algn="r"/>
            <a:r>
              <a:rPr lang="cs-CZ" dirty="0"/>
              <a:t>J.M. </a:t>
            </a:r>
            <a:r>
              <a:rPr lang="cs-CZ" dirty="0" err="1"/>
              <a:t>Keynes</a:t>
            </a:r>
            <a:endParaRPr lang="cs-CZ" dirty="0"/>
          </a:p>
          <a:p>
            <a:pPr algn="r"/>
            <a:r>
              <a:rPr lang="cs-CZ" dirty="0" err="1"/>
              <a:t>Genaral</a:t>
            </a:r>
            <a:r>
              <a:rPr lang="cs-CZ" dirty="0"/>
              <a:t> </a:t>
            </a:r>
            <a:r>
              <a:rPr lang="cs-CZ" dirty="0" err="1"/>
              <a:t>theory</a:t>
            </a:r>
            <a:r>
              <a:rPr lang="cs-CZ" dirty="0"/>
              <a:t>, 1936</a:t>
            </a:r>
            <a:endParaRPr lang="en-GB" dirty="0"/>
          </a:p>
        </p:txBody>
      </p:sp>
      <p:sp>
        <p:nvSpPr>
          <p:cNvPr id="17" name="TextovéPole 16">
            <a:extLst>
              <a:ext uri="{FF2B5EF4-FFF2-40B4-BE49-F238E27FC236}">
                <a16:creationId xmlns:a16="http://schemas.microsoft.com/office/drawing/2014/main" id="{4E39DE5C-A57A-CE5C-52FF-17C691475CCB}"/>
              </a:ext>
            </a:extLst>
          </p:cNvPr>
          <p:cNvSpPr txBox="1"/>
          <p:nvPr/>
        </p:nvSpPr>
        <p:spPr>
          <a:xfrm>
            <a:off x="8362767" y="5003591"/>
            <a:ext cx="1751826" cy="646331"/>
          </a:xfrm>
          <a:prstGeom prst="rect">
            <a:avLst/>
          </a:prstGeom>
          <a:noFill/>
        </p:spPr>
        <p:txBody>
          <a:bodyPr wrap="none" rtlCol="0">
            <a:spAutoFit/>
          </a:bodyPr>
          <a:lstStyle/>
          <a:p>
            <a:pPr algn="r"/>
            <a:r>
              <a:rPr lang="cs-CZ" dirty="0" err="1"/>
              <a:t>Milton</a:t>
            </a:r>
            <a:r>
              <a:rPr lang="cs-CZ" dirty="0"/>
              <a:t> </a:t>
            </a:r>
            <a:r>
              <a:rPr lang="cs-CZ" dirty="0" err="1"/>
              <a:t>Friedman</a:t>
            </a:r>
            <a:endParaRPr lang="cs-CZ" dirty="0"/>
          </a:p>
          <a:p>
            <a:r>
              <a:rPr lang="cs-CZ" dirty="0"/>
              <a:t>1912-2006</a:t>
            </a:r>
            <a:endParaRPr lang="en-GB" dirty="0"/>
          </a:p>
        </p:txBody>
      </p:sp>
      <p:cxnSp>
        <p:nvCxnSpPr>
          <p:cNvPr id="19" name="Přímá spojnice se šipkou 18">
            <a:extLst>
              <a:ext uri="{FF2B5EF4-FFF2-40B4-BE49-F238E27FC236}">
                <a16:creationId xmlns:a16="http://schemas.microsoft.com/office/drawing/2014/main" id="{0B054C55-2C02-DA4B-C07A-EBFB2EE8CC8E}"/>
              </a:ext>
            </a:extLst>
          </p:cNvPr>
          <p:cNvCxnSpPr/>
          <p:nvPr/>
        </p:nvCxnSpPr>
        <p:spPr>
          <a:xfrm>
            <a:off x="1417876" y="3651300"/>
            <a:ext cx="38072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6E39363A-9F54-4427-8E3B-139A9439ECAC}"/>
              </a:ext>
            </a:extLst>
          </p:cNvPr>
          <p:cNvCxnSpPr>
            <a:cxnSpLocks/>
          </p:cNvCxnSpPr>
          <p:nvPr/>
        </p:nvCxnSpPr>
        <p:spPr>
          <a:xfrm flipH="1" flipV="1">
            <a:off x="5650567" y="3332541"/>
            <a:ext cx="2798859" cy="4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8E5ACD59-4901-7BDF-15FE-780D363D69DF}"/>
              </a:ext>
            </a:extLst>
          </p:cNvPr>
          <p:cNvCxnSpPr>
            <a:cxnSpLocks/>
          </p:cNvCxnSpPr>
          <p:nvPr/>
        </p:nvCxnSpPr>
        <p:spPr>
          <a:xfrm flipH="1" flipV="1">
            <a:off x="5666469" y="5203375"/>
            <a:ext cx="2798859" cy="4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82FAC280-5DE8-1962-6ACF-A877875B69D2}"/>
              </a:ext>
            </a:extLst>
          </p:cNvPr>
          <p:cNvCxnSpPr>
            <a:cxnSpLocks/>
          </p:cNvCxnSpPr>
          <p:nvPr/>
        </p:nvCxnSpPr>
        <p:spPr>
          <a:xfrm>
            <a:off x="3147560" y="4956640"/>
            <a:ext cx="2118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AC0F9BFD-7C26-B349-A890-6B9EF65CCD66}"/>
              </a:ext>
            </a:extLst>
          </p:cNvPr>
          <p:cNvCxnSpPr>
            <a:cxnSpLocks/>
          </p:cNvCxnSpPr>
          <p:nvPr/>
        </p:nvCxnSpPr>
        <p:spPr>
          <a:xfrm flipH="1">
            <a:off x="5655709" y="2872294"/>
            <a:ext cx="856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C7E1E885-EF33-633E-70CE-B56B5A11B978}"/>
              </a:ext>
            </a:extLst>
          </p:cNvPr>
          <p:cNvSpPr txBox="1"/>
          <p:nvPr/>
        </p:nvSpPr>
        <p:spPr>
          <a:xfrm>
            <a:off x="690223" y="604780"/>
            <a:ext cx="9151950" cy="584775"/>
          </a:xfrm>
          <a:prstGeom prst="rect">
            <a:avLst/>
          </a:prstGeom>
          <a:noFill/>
        </p:spPr>
        <p:txBody>
          <a:bodyPr wrap="square" rtlCol="0">
            <a:spAutoFit/>
          </a:bodyPr>
          <a:lstStyle/>
          <a:p>
            <a:pPr algn="ctr"/>
            <a:r>
              <a:rPr lang="cs-CZ" sz="3200" dirty="0" err="1"/>
              <a:t>Interventionism</a:t>
            </a:r>
            <a:r>
              <a:rPr lang="cs-CZ" sz="3200" dirty="0"/>
              <a:t> vs. Economic </a:t>
            </a:r>
            <a:r>
              <a:rPr lang="cs-CZ" sz="3200" dirty="0" err="1"/>
              <a:t>liberalism</a:t>
            </a:r>
            <a:endParaRPr lang="en-GB" sz="3200" dirty="0"/>
          </a:p>
        </p:txBody>
      </p:sp>
      <p:pic>
        <p:nvPicPr>
          <p:cNvPr id="2" name="obrázek 3">
            <a:extLst>
              <a:ext uri="{FF2B5EF4-FFF2-40B4-BE49-F238E27FC236}">
                <a16:creationId xmlns:a16="http://schemas.microsoft.com/office/drawing/2014/main" id="{CB40AF0F-5EE0-1709-90C3-A4875D056E5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9738" y="4778118"/>
            <a:ext cx="982855" cy="1146225"/>
          </a:xfrm>
          <a:prstGeom prst="rect">
            <a:avLst/>
          </a:prstGeom>
          <a:noFill/>
          <a:ln w="9525">
            <a:noFill/>
            <a:miter lim="800000"/>
            <a:headEnd/>
            <a:tailEnd/>
          </a:ln>
        </p:spPr>
      </p:pic>
    </p:spTree>
    <p:extLst>
      <p:ext uri="{BB962C8B-B14F-4D97-AF65-F5344CB8AC3E}">
        <p14:creationId xmlns:p14="http://schemas.microsoft.com/office/powerpoint/2010/main" val="28662598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F215BD-F67C-C4AC-EF2C-70A2FDD7B757}"/>
              </a:ext>
            </a:extLst>
          </p:cNvPr>
          <p:cNvSpPr>
            <a:spLocks noGrp="1"/>
          </p:cNvSpPr>
          <p:nvPr>
            <p:ph type="title"/>
          </p:nvPr>
        </p:nvSpPr>
        <p:spPr/>
        <p:txBody>
          <a:bodyPr/>
          <a:lstStyle/>
          <a:p>
            <a:r>
              <a:rPr lang="cs-CZ" dirty="0"/>
              <a:t>Balance </a:t>
            </a:r>
            <a:r>
              <a:rPr lang="cs-CZ" dirty="0" err="1"/>
              <a:t>of</a:t>
            </a:r>
            <a:r>
              <a:rPr lang="cs-CZ" dirty="0"/>
              <a:t> </a:t>
            </a:r>
            <a:r>
              <a:rPr lang="cs-CZ" dirty="0" err="1"/>
              <a:t>the</a:t>
            </a:r>
            <a:r>
              <a:rPr lang="cs-CZ" dirty="0"/>
              <a:t> pension </a:t>
            </a:r>
            <a:r>
              <a:rPr lang="cs-CZ" dirty="0" err="1"/>
              <a:t>system</a:t>
            </a:r>
            <a:endParaRPr lang="en-GB" dirty="0"/>
          </a:p>
        </p:txBody>
      </p:sp>
      <p:sp>
        <p:nvSpPr>
          <p:cNvPr id="3" name="Zástupný obsah 2">
            <a:extLst>
              <a:ext uri="{FF2B5EF4-FFF2-40B4-BE49-F238E27FC236}">
                <a16:creationId xmlns:a16="http://schemas.microsoft.com/office/drawing/2014/main" id="{68F44D54-DE91-BEEC-484B-2BEDF14A9AEE}"/>
              </a:ext>
            </a:extLst>
          </p:cNvPr>
          <p:cNvSpPr>
            <a:spLocks noGrp="1"/>
          </p:cNvSpPr>
          <p:nvPr>
            <p:ph idx="1"/>
          </p:nvPr>
        </p:nvSpPr>
        <p:spPr/>
        <p:txBody>
          <a:bodyPr/>
          <a:lstStyle/>
          <a:p>
            <a:pPr marL="0" indent="0">
              <a:buNone/>
            </a:pPr>
            <a:r>
              <a:rPr lang="cs-CZ" dirty="0" err="1"/>
              <a:t>Three</a:t>
            </a:r>
            <a:r>
              <a:rPr lang="cs-CZ" dirty="0"/>
              <a:t> </a:t>
            </a:r>
            <a:r>
              <a:rPr lang="cs-CZ" dirty="0" err="1"/>
              <a:t>parametres</a:t>
            </a:r>
            <a:r>
              <a:rPr lang="cs-CZ" dirty="0"/>
              <a:t>:	</a:t>
            </a:r>
          </a:p>
          <a:p>
            <a:pPr lvl="1"/>
            <a:r>
              <a:rPr lang="cs-CZ" dirty="0" err="1"/>
              <a:t>Retirement</a:t>
            </a:r>
            <a:r>
              <a:rPr lang="cs-CZ" dirty="0"/>
              <a:t> </a:t>
            </a:r>
            <a:r>
              <a:rPr lang="cs-CZ" dirty="0" err="1"/>
              <a:t>age</a:t>
            </a:r>
            <a:endParaRPr lang="cs-CZ" dirty="0"/>
          </a:p>
          <a:p>
            <a:pPr lvl="1"/>
            <a:r>
              <a:rPr lang="cs-CZ" dirty="0" err="1"/>
              <a:t>Social</a:t>
            </a:r>
            <a:r>
              <a:rPr lang="cs-CZ" dirty="0"/>
              <a:t> </a:t>
            </a:r>
            <a:r>
              <a:rPr lang="cs-CZ" dirty="0" err="1"/>
              <a:t>security</a:t>
            </a:r>
            <a:r>
              <a:rPr lang="cs-CZ" dirty="0"/>
              <a:t>/</a:t>
            </a:r>
            <a:r>
              <a:rPr lang="cs-CZ" dirty="0" err="1"/>
              <a:t>contribution</a:t>
            </a:r>
            <a:r>
              <a:rPr lang="cs-CZ" dirty="0"/>
              <a:t> </a:t>
            </a:r>
            <a:r>
              <a:rPr lang="cs-CZ" dirty="0" err="1"/>
              <a:t>rate</a:t>
            </a:r>
            <a:endParaRPr lang="cs-CZ" dirty="0"/>
          </a:p>
          <a:p>
            <a:pPr lvl="1"/>
            <a:r>
              <a:rPr lang="cs-CZ" dirty="0"/>
              <a:t>Pension/</a:t>
            </a:r>
            <a:r>
              <a:rPr lang="cs-CZ" dirty="0" err="1"/>
              <a:t>wage</a:t>
            </a:r>
            <a:r>
              <a:rPr lang="cs-CZ" dirty="0"/>
              <a:t> ratio</a:t>
            </a:r>
            <a:endParaRPr lang="en-GB" dirty="0"/>
          </a:p>
          <a:p>
            <a:r>
              <a:rPr lang="cs-CZ" dirty="0" err="1"/>
              <a:t>Possible</a:t>
            </a:r>
            <a:r>
              <a:rPr lang="cs-CZ" dirty="0"/>
              <a:t> </a:t>
            </a:r>
            <a:r>
              <a:rPr lang="cs-CZ" dirty="0" err="1"/>
              <a:t>solutions</a:t>
            </a:r>
            <a:r>
              <a:rPr lang="cs-CZ" dirty="0"/>
              <a:t>:</a:t>
            </a:r>
          </a:p>
          <a:p>
            <a:pPr lvl="1"/>
            <a:r>
              <a:rPr lang="cs-CZ" dirty="0" err="1"/>
              <a:t>Migration</a:t>
            </a:r>
            <a:endParaRPr lang="cs-CZ" dirty="0"/>
          </a:p>
          <a:p>
            <a:pPr lvl="1"/>
            <a:r>
              <a:rPr lang="cs-CZ" dirty="0"/>
              <a:t>Fertility </a:t>
            </a:r>
            <a:r>
              <a:rPr lang="cs-CZ" dirty="0" err="1"/>
              <a:t>increase</a:t>
            </a:r>
            <a:r>
              <a:rPr lang="cs-CZ" dirty="0"/>
              <a:t> / </a:t>
            </a:r>
            <a:r>
              <a:rPr lang="cs-CZ" dirty="0" err="1"/>
              <a:t>Population</a:t>
            </a:r>
            <a:r>
              <a:rPr lang="cs-CZ" dirty="0"/>
              <a:t> </a:t>
            </a:r>
            <a:r>
              <a:rPr lang="cs-CZ" dirty="0" err="1"/>
              <a:t>growth</a:t>
            </a:r>
            <a:endParaRPr lang="en-GB" dirty="0"/>
          </a:p>
        </p:txBody>
      </p:sp>
    </p:spTree>
    <p:extLst>
      <p:ext uri="{BB962C8B-B14F-4D97-AF65-F5344CB8AC3E}">
        <p14:creationId xmlns:p14="http://schemas.microsoft.com/office/powerpoint/2010/main" val="297791239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9C9F7-5082-CC2A-040F-34F87DB77B38}"/>
              </a:ext>
            </a:extLst>
          </p:cNvPr>
          <p:cNvSpPr>
            <a:spLocks noGrp="1"/>
          </p:cNvSpPr>
          <p:nvPr>
            <p:ph type="title"/>
          </p:nvPr>
        </p:nvSpPr>
        <p:spPr>
          <a:xfrm>
            <a:off x="0" y="354615"/>
            <a:ext cx="10515600" cy="1325563"/>
          </a:xfrm>
          <a:solidFill>
            <a:schemeClr val="accent2">
              <a:lumMod val="60000"/>
              <a:lumOff val="40000"/>
            </a:schemeClr>
          </a:solidFill>
        </p:spPr>
        <p:txBody>
          <a:bodyPr/>
          <a:lstStyle/>
          <a:p>
            <a:r>
              <a:rPr lang="cs-CZ" b="1" dirty="0"/>
              <a:t>10. </a:t>
            </a:r>
            <a:r>
              <a:rPr lang="cs-CZ" b="1" dirty="0" err="1"/>
              <a:t>Trade</a:t>
            </a:r>
            <a:r>
              <a:rPr lang="cs-CZ" b="1" dirty="0"/>
              <a:t> </a:t>
            </a:r>
            <a:r>
              <a:rPr lang="cs-CZ" b="1" dirty="0" err="1"/>
              <a:t>policy</a:t>
            </a:r>
            <a:r>
              <a:rPr lang="cs-CZ" b="1" dirty="0"/>
              <a:t> and </a:t>
            </a:r>
            <a:r>
              <a:rPr lang="cs-CZ" b="1" dirty="0" err="1"/>
              <a:t>integration</a:t>
            </a:r>
            <a:endParaRPr lang="en-GB" b="1" dirty="0"/>
          </a:p>
        </p:txBody>
      </p:sp>
      <p:sp>
        <p:nvSpPr>
          <p:cNvPr id="3" name="Zástupný obsah 2">
            <a:extLst>
              <a:ext uri="{FF2B5EF4-FFF2-40B4-BE49-F238E27FC236}">
                <a16:creationId xmlns:a16="http://schemas.microsoft.com/office/drawing/2014/main" id="{24D39677-DAEA-53E2-11E4-EB159AFD7A70}"/>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rPr>
              <a:t>Trade and Foreign Investment. Economic integration and disintegration. Comparative advantage.</a:t>
            </a:r>
            <a:r>
              <a:rPr lang="cs-CZ" sz="1800" dirty="0" err="1">
                <a:solidFill>
                  <a:srgbClr val="222222"/>
                </a:solidFill>
                <a:effectLst/>
                <a:latin typeface="Arial" panose="020B0604020202020204" pitchFamily="34" charset="0"/>
                <a:ea typeface="Calibri" panose="020F0502020204030204" pitchFamily="34" charset="0"/>
              </a:rPr>
              <a:t>Protectionism</a:t>
            </a:r>
            <a:r>
              <a:rPr lang="cs-CZ" sz="1800" dirty="0">
                <a:solidFill>
                  <a:srgbClr val="222222"/>
                </a:solidFill>
                <a:effectLst/>
                <a:latin typeface="Arial" panose="020B0604020202020204" pitchFamily="34" charset="0"/>
                <a:ea typeface="Calibri" panose="020F0502020204030204" pitchFamily="34" charset="0"/>
              </a:rPr>
              <a:t>. </a:t>
            </a:r>
            <a:r>
              <a:rPr lang="en-GB" sz="1800" dirty="0">
                <a:solidFill>
                  <a:srgbClr val="222222"/>
                </a:solidFill>
                <a:effectLst/>
                <a:latin typeface="Arial" panose="020B0604020202020204" pitchFamily="34" charset="0"/>
                <a:ea typeface="Calibri" panose="020F0502020204030204" pitchFamily="34" charset="0"/>
              </a:rPr>
              <a:t>Sanctions. Migration.</a:t>
            </a:r>
            <a:endParaRPr lang="en-GB" dirty="0"/>
          </a:p>
        </p:txBody>
      </p:sp>
    </p:spTree>
    <p:extLst>
      <p:ext uri="{BB962C8B-B14F-4D97-AF65-F5344CB8AC3E}">
        <p14:creationId xmlns:p14="http://schemas.microsoft.com/office/powerpoint/2010/main" val="8850041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C479FC-83AA-0BAE-2429-A8E52F208922}"/>
              </a:ext>
            </a:extLst>
          </p:cNvPr>
          <p:cNvSpPr>
            <a:spLocks noGrp="1"/>
          </p:cNvSpPr>
          <p:nvPr>
            <p:ph type="title"/>
          </p:nvPr>
        </p:nvSpPr>
        <p:spPr/>
        <p:txBody>
          <a:bodyPr/>
          <a:lstStyle/>
          <a:p>
            <a:r>
              <a:rPr lang="cs-CZ" dirty="0" err="1"/>
              <a:t>Levels</a:t>
            </a:r>
            <a:r>
              <a:rPr lang="cs-CZ" dirty="0"/>
              <a:t> </a:t>
            </a:r>
            <a:r>
              <a:rPr lang="cs-CZ" dirty="0" err="1"/>
              <a:t>of</a:t>
            </a:r>
            <a:r>
              <a:rPr lang="cs-CZ" dirty="0"/>
              <a:t> </a:t>
            </a:r>
            <a:r>
              <a:rPr lang="cs-CZ" dirty="0" err="1"/>
              <a:t>international</a:t>
            </a:r>
            <a:r>
              <a:rPr lang="cs-CZ" dirty="0"/>
              <a:t> </a:t>
            </a:r>
            <a:r>
              <a:rPr lang="cs-CZ" dirty="0" err="1"/>
              <a:t>economic</a:t>
            </a:r>
            <a:r>
              <a:rPr lang="cs-CZ" dirty="0"/>
              <a:t> </a:t>
            </a:r>
            <a:r>
              <a:rPr lang="cs-CZ" dirty="0" err="1"/>
              <a:t>integration</a:t>
            </a:r>
            <a:endParaRPr lang="en-GB" dirty="0"/>
          </a:p>
        </p:txBody>
      </p:sp>
      <p:sp>
        <p:nvSpPr>
          <p:cNvPr id="3" name="Zástupný obsah 2">
            <a:extLst>
              <a:ext uri="{FF2B5EF4-FFF2-40B4-BE49-F238E27FC236}">
                <a16:creationId xmlns:a16="http://schemas.microsoft.com/office/drawing/2014/main" id="{7FCFD51B-821A-DD9B-EA19-F60CED8D034E}"/>
              </a:ext>
            </a:extLst>
          </p:cNvPr>
          <p:cNvSpPr>
            <a:spLocks noGrp="1"/>
          </p:cNvSpPr>
          <p:nvPr>
            <p:ph idx="1"/>
          </p:nvPr>
        </p:nvSpPr>
        <p:spPr/>
        <p:txBody>
          <a:bodyPr/>
          <a:lstStyle/>
          <a:p>
            <a:pPr marL="342900" lvl="0" indent="-342900" algn="just" rtl="0">
              <a:lnSpc>
                <a:spcPct val="115000"/>
              </a:lnSpc>
              <a:buFont typeface="Symbol" panose="05050102010706020507" pitchFamily="18" charset="2"/>
              <a:buChar char=""/>
            </a:pPr>
            <a:r>
              <a:rPr lang="cs-CZ" dirty="0">
                <a:effectLst/>
                <a:latin typeface="Calibri" panose="020F0502020204030204" pitchFamily="34" charset="0"/>
                <a:ea typeface="Calibri" panose="020F0502020204030204" pitchFamily="34" charset="0"/>
                <a:cs typeface="Arial" panose="020B0604020202020204" pitchFamily="34" charset="0"/>
              </a:rPr>
              <a:t>Free </a:t>
            </a:r>
            <a:r>
              <a:rPr lang="cs-CZ" dirty="0" err="1">
                <a:effectLst/>
                <a:latin typeface="Calibri" panose="020F0502020204030204" pitchFamily="34" charset="0"/>
                <a:ea typeface="Calibri" panose="020F0502020204030204" pitchFamily="34" charset="0"/>
                <a:cs typeface="Arial" panose="020B0604020202020204" pitchFamily="34" charset="0"/>
              </a:rPr>
              <a:t>trade</a:t>
            </a:r>
            <a:r>
              <a:rPr lang="cs-CZ" dirty="0">
                <a:effectLst/>
                <a:latin typeface="Calibri" panose="020F0502020204030204" pitchFamily="34" charset="0"/>
                <a:ea typeface="Calibri" panose="020F0502020204030204" pitchFamily="34" charset="0"/>
                <a:cs typeface="Arial" panose="020B0604020202020204" pitchFamily="34" charset="0"/>
              </a:rPr>
              <a:t> area</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cs-CZ" dirty="0" err="1">
                <a:effectLst/>
                <a:latin typeface="Calibri" panose="020F0502020204030204" pitchFamily="34" charset="0"/>
                <a:ea typeface="Calibri" panose="020F0502020204030204" pitchFamily="34" charset="0"/>
                <a:cs typeface="Arial" panose="020B0604020202020204" pitchFamily="34" charset="0"/>
              </a:rPr>
              <a:t>Customs</a:t>
            </a:r>
            <a:r>
              <a:rPr lang="cs-CZ" dirty="0">
                <a:effectLst/>
                <a:latin typeface="Calibri" panose="020F0502020204030204" pitchFamily="34" charset="0"/>
                <a:ea typeface="Calibri" panose="020F0502020204030204" pitchFamily="34" charset="0"/>
                <a:cs typeface="Arial" panose="020B0604020202020204" pitchFamily="34" charset="0"/>
              </a:rPr>
              <a:t> union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cs-CZ" dirty="0" err="1">
                <a:effectLst/>
                <a:latin typeface="Calibri" panose="020F0502020204030204" pitchFamily="34" charset="0"/>
                <a:ea typeface="Calibri" panose="020F0502020204030204" pitchFamily="34" charset="0"/>
                <a:cs typeface="Arial" panose="020B0604020202020204" pitchFamily="34" charset="0"/>
              </a:rPr>
              <a:t>Common</a:t>
            </a:r>
            <a:r>
              <a:rPr lang="cs-CZ" dirty="0">
                <a:effectLst/>
                <a:latin typeface="Calibri" panose="020F0502020204030204" pitchFamily="34" charset="0"/>
                <a:ea typeface="Calibri" panose="020F0502020204030204" pitchFamily="34" charset="0"/>
                <a:cs typeface="Arial" panose="020B0604020202020204" pitchFamily="34" charset="0"/>
              </a:rPr>
              <a:t> market</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cs-CZ" dirty="0" err="1">
                <a:effectLst/>
                <a:latin typeface="Calibri" panose="020F0502020204030204" pitchFamily="34" charset="0"/>
                <a:ea typeface="Calibri" panose="020F0502020204030204" pitchFamily="34" charset="0"/>
                <a:cs typeface="Arial" panose="020B0604020202020204" pitchFamily="34" charset="0"/>
              </a:rPr>
              <a:t>Monetary</a:t>
            </a:r>
            <a:r>
              <a:rPr lang="cs-CZ" dirty="0">
                <a:effectLst/>
                <a:latin typeface="Calibri" panose="020F0502020204030204" pitchFamily="34" charset="0"/>
                <a:ea typeface="Calibri" panose="020F0502020204030204" pitchFamily="34" charset="0"/>
                <a:cs typeface="Arial" panose="020B0604020202020204" pitchFamily="34" charset="0"/>
              </a:rPr>
              <a:t> union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Symbol" panose="05050102010706020507" pitchFamily="18" charset="2"/>
              <a:buChar char=""/>
            </a:pPr>
            <a:r>
              <a:rPr lang="cs-CZ" dirty="0" err="1">
                <a:effectLst/>
                <a:latin typeface="Calibri" panose="020F0502020204030204" pitchFamily="34" charset="0"/>
                <a:ea typeface="Calibri" panose="020F0502020204030204" pitchFamily="34" charset="0"/>
                <a:cs typeface="Arial" panose="020B0604020202020204" pitchFamily="34" charset="0"/>
              </a:rPr>
              <a:t>Fiscal</a:t>
            </a:r>
            <a:r>
              <a:rPr lang="cs-CZ" dirty="0">
                <a:effectLst/>
                <a:latin typeface="Calibri" panose="020F0502020204030204" pitchFamily="34" charset="0"/>
                <a:ea typeface="Calibri" panose="020F0502020204030204" pitchFamily="34" charset="0"/>
                <a:cs typeface="Arial" panose="020B0604020202020204" pitchFamily="34" charset="0"/>
              </a:rPr>
              <a:t> union</a:t>
            </a:r>
          </a:p>
          <a:p>
            <a:pPr marL="0" lvl="0" indent="0" algn="just">
              <a:lnSpc>
                <a:spcPct val="115000"/>
              </a:lnSpc>
              <a:spcAft>
                <a:spcPts val="1000"/>
              </a:spcAft>
              <a:buNone/>
            </a:pPr>
            <a:r>
              <a:rPr lang="cs-CZ" dirty="0">
                <a:latin typeface="Calibri" panose="020F0502020204030204" pitchFamily="34" charset="0"/>
                <a:ea typeface="Calibri" panose="020F0502020204030204" pitchFamily="34" charset="0"/>
                <a:cs typeface="Arial" panose="020B0604020202020204" pitchFamily="34" charset="0"/>
              </a:rPr>
              <a:t>(</a:t>
            </a:r>
            <a:r>
              <a:rPr lang="cs-CZ" dirty="0" err="1">
                <a:latin typeface="Calibri" panose="020F0502020204030204" pitchFamily="34" charset="0"/>
                <a:ea typeface="Calibri" panose="020F0502020204030204" pitchFamily="34" charset="0"/>
                <a:cs typeface="Arial" panose="020B0604020202020204" pitchFamily="34" charset="0"/>
              </a:rPr>
              <a:t>ranked</a:t>
            </a:r>
            <a:r>
              <a:rPr lang="cs-CZ" dirty="0">
                <a:latin typeface="Calibri" panose="020F0502020204030204" pitchFamily="34" charset="0"/>
                <a:ea typeface="Calibri" panose="020F0502020204030204" pitchFamily="34" charset="0"/>
                <a:cs typeface="Arial" panose="020B0604020202020204" pitchFamily="34" charset="0"/>
              </a:rPr>
              <a:t> </a:t>
            </a:r>
            <a:r>
              <a:rPr lang="cs-CZ" dirty="0" err="1">
                <a:latin typeface="Calibri" panose="020F0502020204030204" pitchFamily="34" charset="0"/>
                <a:ea typeface="Calibri" panose="020F0502020204030204" pitchFamily="34" charset="0"/>
                <a:cs typeface="Arial" panose="020B0604020202020204" pitchFamily="34" charset="0"/>
              </a:rPr>
              <a:t>from</a:t>
            </a:r>
            <a:r>
              <a:rPr lang="cs-CZ" dirty="0">
                <a:latin typeface="Calibri" panose="020F0502020204030204" pitchFamily="34" charset="0"/>
                <a:ea typeface="Calibri" panose="020F0502020204030204" pitchFamily="34" charset="0"/>
                <a:cs typeface="Arial" panose="020B0604020202020204" pitchFamily="34" charset="0"/>
              </a:rPr>
              <a:t> </a:t>
            </a:r>
            <a:r>
              <a:rPr lang="cs-CZ" dirty="0" err="1">
                <a:latin typeface="Calibri" panose="020F0502020204030204" pitchFamily="34" charset="0"/>
                <a:ea typeface="Calibri" panose="020F0502020204030204" pitchFamily="34" charset="0"/>
                <a:cs typeface="Arial" panose="020B0604020202020204" pitchFamily="34" charset="0"/>
              </a:rPr>
              <a:t>weakest</a:t>
            </a:r>
            <a:r>
              <a:rPr lang="cs-CZ" dirty="0">
                <a:latin typeface="Calibri" panose="020F0502020204030204" pitchFamily="34" charset="0"/>
                <a:ea typeface="Calibri" panose="020F0502020204030204" pitchFamily="34" charset="0"/>
                <a:cs typeface="Arial" panose="020B0604020202020204" pitchFamily="34" charset="0"/>
              </a:rPr>
              <a:t> to </a:t>
            </a:r>
            <a:r>
              <a:rPr lang="cs-CZ" dirty="0" err="1">
                <a:latin typeface="Calibri" panose="020F0502020204030204" pitchFamily="34" charset="0"/>
                <a:ea typeface="Calibri" panose="020F0502020204030204" pitchFamily="34" charset="0"/>
                <a:cs typeface="Arial" panose="020B0604020202020204" pitchFamily="34" charset="0"/>
              </a:rPr>
              <a:t>strongest</a:t>
            </a:r>
            <a:r>
              <a:rPr lang="cs-CZ" dirty="0">
                <a:latin typeface="Calibri" panose="020F0502020204030204" pitchFamily="34" charset="0"/>
                <a:ea typeface="Calibri" panose="020F0502020204030204" pitchFamily="34" charset="0"/>
                <a:cs typeface="Arial" panose="020B0604020202020204" pitchFamily="34" charset="0"/>
              </a:rPr>
              <a:t>)</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8389203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920C58-8B05-4D02-9D4B-871671B236F6}"/>
              </a:ext>
            </a:extLst>
          </p:cNvPr>
          <p:cNvSpPr>
            <a:spLocks noGrp="1"/>
          </p:cNvSpPr>
          <p:nvPr>
            <p:ph type="title"/>
          </p:nvPr>
        </p:nvSpPr>
        <p:spPr/>
        <p:txBody>
          <a:bodyPr/>
          <a:lstStyle/>
          <a:p>
            <a:r>
              <a:rPr lang="cs-CZ" dirty="0" err="1"/>
              <a:t>Protectionism</a:t>
            </a:r>
            <a:endParaRPr lang="cs-CZ" dirty="0"/>
          </a:p>
        </p:txBody>
      </p:sp>
      <p:sp>
        <p:nvSpPr>
          <p:cNvPr id="4" name="Zástupný symbol pro zápatí 3">
            <a:extLst>
              <a:ext uri="{FF2B5EF4-FFF2-40B4-BE49-F238E27FC236}">
                <a16:creationId xmlns:a16="http://schemas.microsoft.com/office/drawing/2014/main" id="{F99AF783-247F-435E-88BE-AFF01791EE10}"/>
              </a:ext>
            </a:extLst>
          </p:cNvPr>
          <p:cNvSpPr>
            <a:spLocks noGrp="1"/>
          </p:cNvSpPr>
          <p:nvPr>
            <p:ph type="ftr" sz="quarter" idx="11"/>
          </p:nvPr>
        </p:nvSpPr>
        <p:spPr/>
        <p:txBody>
          <a:bodyPr/>
          <a:lstStyle/>
          <a:p>
            <a:r>
              <a:rPr lang="cs-CZ"/>
              <a:t>Petr Mach - Microeconomics</a:t>
            </a:r>
          </a:p>
        </p:txBody>
      </p:sp>
      <p:sp>
        <p:nvSpPr>
          <p:cNvPr id="6" name="Obdélník 5">
            <a:extLst>
              <a:ext uri="{FF2B5EF4-FFF2-40B4-BE49-F238E27FC236}">
                <a16:creationId xmlns:a16="http://schemas.microsoft.com/office/drawing/2014/main" id="{B440EF93-00C6-41C9-BC52-88AE644726CD}"/>
              </a:ext>
            </a:extLst>
          </p:cNvPr>
          <p:cNvSpPr/>
          <p:nvPr/>
        </p:nvSpPr>
        <p:spPr>
          <a:xfrm>
            <a:off x="704850" y="1916834"/>
            <a:ext cx="8775526" cy="3504229"/>
          </a:xfrm>
          <a:prstGeom prst="rect">
            <a:avLst/>
          </a:prstGeom>
        </p:spPr>
        <p:txBody>
          <a:bodyPr wrap="square">
            <a:spAutoFit/>
          </a:bodyPr>
          <a:lstStyle/>
          <a:p>
            <a:pPr marL="449580">
              <a:lnSpc>
                <a:spcPct val="107000"/>
              </a:lnSpc>
              <a:spcAft>
                <a:spcPts val="800"/>
              </a:spcAft>
            </a:pPr>
            <a:r>
              <a:rPr lang="en-GB"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Protectionism is a policy that imposes various barriers to trade, such as tariffs, import quotas, and certification in order to protect domestic producers from foreign competition.  This policy favours domestic producers at the expense of the consumers.</a:t>
            </a:r>
            <a:endParaRPr lang="cs-C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endParaRPr lang="cs-C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cs-CZ"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The</a:t>
            </a:r>
            <a:r>
              <a:rPr lang="cs-C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cs-CZ"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opposite</a:t>
            </a:r>
            <a:r>
              <a:rPr lang="cs-C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cs-CZ"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is</a:t>
            </a:r>
            <a:r>
              <a:rPr lang="cs-C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cs-CZ"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called</a:t>
            </a:r>
            <a:r>
              <a:rPr lang="cs-C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free </a:t>
            </a:r>
            <a:r>
              <a:rPr lang="cs-CZ"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trade</a:t>
            </a:r>
            <a:endParaRPr lang="cs-CZ"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5591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CA87C-A83F-113C-25FE-502876AE874A}"/>
              </a:ext>
            </a:extLst>
          </p:cNvPr>
          <p:cNvSpPr>
            <a:spLocks noGrp="1"/>
          </p:cNvSpPr>
          <p:nvPr>
            <p:ph type="title"/>
          </p:nvPr>
        </p:nvSpPr>
        <p:spPr/>
        <p:txBody>
          <a:bodyPr/>
          <a:lstStyle/>
          <a:p>
            <a:r>
              <a:rPr lang="cs-CZ" dirty="0"/>
              <a:t>Free </a:t>
            </a:r>
            <a:r>
              <a:rPr lang="cs-CZ" dirty="0" err="1"/>
              <a:t>trade</a:t>
            </a:r>
            <a:r>
              <a:rPr lang="cs-CZ" dirty="0"/>
              <a:t> vs </a:t>
            </a:r>
            <a:r>
              <a:rPr lang="cs-CZ" dirty="0" err="1"/>
              <a:t>protectionism</a:t>
            </a:r>
            <a:endParaRPr lang="en-GB" dirty="0"/>
          </a:p>
        </p:txBody>
      </p:sp>
      <p:sp>
        <p:nvSpPr>
          <p:cNvPr id="3" name="Zástupný obsah 2">
            <a:extLst>
              <a:ext uri="{FF2B5EF4-FFF2-40B4-BE49-F238E27FC236}">
                <a16:creationId xmlns:a16="http://schemas.microsoft.com/office/drawing/2014/main" id="{6B2BAE7C-6438-21B0-AE98-7E2B22960399}"/>
              </a:ext>
            </a:extLst>
          </p:cNvPr>
          <p:cNvSpPr>
            <a:spLocks noGrp="1"/>
          </p:cNvSpPr>
          <p:nvPr>
            <p:ph idx="1"/>
          </p:nvPr>
        </p:nvSpPr>
        <p:spPr/>
        <p:txBody>
          <a:bodyPr/>
          <a:lstStyle/>
          <a:p>
            <a:r>
              <a:rPr lang="cs-CZ" dirty="0" err="1"/>
              <a:t>The</a:t>
            </a:r>
            <a:r>
              <a:rPr lang="cs-CZ" dirty="0"/>
              <a:t> </a:t>
            </a:r>
            <a:r>
              <a:rPr lang="cs-CZ" dirty="0" err="1"/>
              <a:t>core</a:t>
            </a:r>
            <a:r>
              <a:rPr lang="cs-CZ" dirty="0"/>
              <a:t> </a:t>
            </a:r>
            <a:r>
              <a:rPr lang="cs-CZ" dirty="0" err="1"/>
              <a:t>of</a:t>
            </a:r>
            <a:r>
              <a:rPr lang="cs-CZ" dirty="0"/>
              <a:t> </a:t>
            </a:r>
            <a:r>
              <a:rPr lang="cs-CZ" dirty="0" err="1"/>
              <a:t>the</a:t>
            </a:r>
            <a:r>
              <a:rPr lang="cs-CZ" dirty="0"/>
              <a:t> </a:t>
            </a:r>
            <a:r>
              <a:rPr lang="cs-CZ" dirty="0" err="1"/>
              <a:t>debate</a:t>
            </a:r>
            <a:r>
              <a:rPr lang="cs-CZ" dirty="0"/>
              <a:t> </a:t>
            </a:r>
            <a:r>
              <a:rPr lang="cs-CZ" dirty="0" err="1"/>
              <a:t>is</a:t>
            </a:r>
            <a:r>
              <a:rPr lang="cs-CZ" dirty="0"/>
              <a:t> </a:t>
            </a:r>
            <a:r>
              <a:rPr lang="cs-CZ" dirty="0" err="1"/>
              <a:t>based</a:t>
            </a:r>
            <a:r>
              <a:rPr lang="cs-CZ" dirty="0"/>
              <a:t> on </a:t>
            </a:r>
            <a:r>
              <a:rPr lang="cs-CZ" dirty="0" err="1"/>
              <a:t>the</a:t>
            </a:r>
            <a:r>
              <a:rPr lang="cs-CZ" dirty="0"/>
              <a:t> </a:t>
            </a:r>
            <a:r>
              <a:rPr lang="cs-CZ" dirty="0" err="1"/>
              <a:t>theory</a:t>
            </a:r>
            <a:r>
              <a:rPr lang="cs-CZ" dirty="0"/>
              <a:t> </a:t>
            </a:r>
            <a:r>
              <a:rPr lang="cs-CZ" dirty="0" err="1"/>
              <a:t>of</a:t>
            </a:r>
            <a:r>
              <a:rPr lang="cs-CZ" dirty="0"/>
              <a:t> </a:t>
            </a:r>
            <a:r>
              <a:rPr lang="cs-CZ" dirty="0" err="1"/>
              <a:t>comparative</a:t>
            </a:r>
            <a:r>
              <a:rPr lang="cs-CZ" dirty="0"/>
              <a:t> </a:t>
            </a:r>
            <a:r>
              <a:rPr lang="cs-CZ" dirty="0" err="1"/>
              <a:t>advantage</a:t>
            </a:r>
            <a:endParaRPr lang="cs-CZ" dirty="0"/>
          </a:p>
          <a:p>
            <a:r>
              <a:rPr lang="cs-CZ" dirty="0"/>
              <a:t>David Ricardo</a:t>
            </a:r>
            <a:r>
              <a:rPr lang="cs-CZ" sz="2800" dirty="0">
                <a:effectLst/>
                <a:latin typeface="Calibri" panose="020F0502020204030204" pitchFamily="34" charset="0"/>
                <a:ea typeface="Calibri" panose="020F0502020204030204" pitchFamily="34" charset="0"/>
                <a:cs typeface="Arial" panose="020B0604020202020204" pitchFamily="34" charset="0"/>
              </a:rPr>
              <a:t> (1772-1823) </a:t>
            </a:r>
          </a:p>
          <a:p>
            <a:r>
              <a:rPr lang="cs-CZ" dirty="0" err="1"/>
              <a:t>The</a:t>
            </a:r>
            <a:r>
              <a:rPr lang="cs-CZ" dirty="0"/>
              <a:t> </a:t>
            </a:r>
            <a:r>
              <a:rPr lang="cs-CZ" dirty="0" err="1"/>
              <a:t>theory</a:t>
            </a:r>
            <a:r>
              <a:rPr lang="cs-CZ" dirty="0"/>
              <a:t> </a:t>
            </a:r>
            <a:r>
              <a:rPr lang="cs-CZ" dirty="0" err="1"/>
              <a:t>implies</a:t>
            </a:r>
            <a:r>
              <a:rPr lang="cs-CZ" dirty="0"/>
              <a:t> </a:t>
            </a:r>
            <a:r>
              <a:rPr lang="cs-CZ" dirty="0" err="1"/>
              <a:t>that</a:t>
            </a:r>
            <a:r>
              <a:rPr lang="cs-CZ" dirty="0"/>
              <a:t> </a:t>
            </a:r>
            <a:r>
              <a:rPr lang="cs-CZ" dirty="0" err="1"/>
              <a:t>both</a:t>
            </a:r>
            <a:r>
              <a:rPr lang="cs-CZ" dirty="0"/>
              <a:t> </a:t>
            </a:r>
            <a:r>
              <a:rPr lang="cs-CZ" dirty="0" err="1"/>
              <a:t>parties</a:t>
            </a:r>
            <a:r>
              <a:rPr lang="cs-CZ" dirty="0"/>
              <a:t> </a:t>
            </a:r>
            <a:r>
              <a:rPr lang="cs-CZ" dirty="0" err="1"/>
              <a:t>can</a:t>
            </a:r>
            <a:r>
              <a:rPr lang="cs-CZ" dirty="0"/>
              <a:t> </a:t>
            </a:r>
            <a:r>
              <a:rPr lang="cs-CZ" dirty="0" err="1"/>
              <a:t>gain</a:t>
            </a:r>
            <a:r>
              <a:rPr lang="cs-CZ" dirty="0"/>
              <a:t> </a:t>
            </a:r>
            <a:r>
              <a:rPr lang="cs-CZ" dirty="0" err="1"/>
              <a:t>from</a:t>
            </a:r>
            <a:r>
              <a:rPr lang="cs-CZ" dirty="0"/>
              <a:t> free </a:t>
            </a:r>
            <a:r>
              <a:rPr lang="cs-CZ" dirty="0" err="1"/>
              <a:t>trade</a:t>
            </a:r>
            <a:r>
              <a:rPr lang="cs-CZ" dirty="0"/>
              <a:t> and GDP </a:t>
            </a:r>
            <a:r>
              <a:rPr lang="cs-CZ" dirty="0" err="1"/>
              <a:t>will</a:t>
            </a:r>
            <a:r>
              <a:rPr lang="cs-CZ" dirty="0"/>
              <a:t> </a:t>
            </a:r>
            <a:r>
              <a:rPr lang="cs-CZ" dirty="0" err="1"/>
              <a:t>grow</a:t>
            </a:r>
            <a:r>
              <a:rPr lang="cs-CZ" dirty="0"/>
              <a:t> </a:t>
            </a:r>
            <a:r>
              <a:rPr lang="cs-CZ" dirty="0" err="1"/>
              <a:t>after</a:t>
            </a:r>
            <a:r>
              <a:rPr lang="cs-CZ" dirty="0"/>
              <a:t> </a:t>
            </a:r>
            <a:r>
              <a:rPr lang="cs-CZ" dirty="0" err="1"/>
              <a:t>trade</a:t>
            </a:r>
            <a:r>
              <a:rPr lang="cs-CZ" dirty="0"/>
              <a:t> </a:t>
            </a:r>
            <a:r>
              <a:rPr lang="cs-CZ" dirty="0" err="1"/>
              <a:t>liberalisation</a:t>
            </a:r>
            <a:r>
              <a:rPr lang="cs-CZ" dirty="0"/>
              <a:t> and </a:t>
            </a:r>
            <a:r>
              <a:rPr lang="cs-CZ" dirty="0" err="1"/>
              <a:t>decrease</a:t>
            </a:r>
            <a:r>
              <a:rPr lang="cs-CZ" dirty="0"/>
              <a:t> </a:t>
            </a:r>
            <a:r>
              <a:rPr lang="cs-CZ" dirty="0" err="1"/>
              <a:t>when</a:t>
            </a:r>
            <a:r>
              <a:rPr lang="cs-CZ" dirty="0"/>
              <a:t> </a:t>
            </a:r>
            <a:r>
              <a:rPr lang="cs-CZ" dirty="0" err="1"/>
              <a:t>trade</a:t>
            </a:r>
            <a:r>
              <a:rPr lang="cs-CZ" dirty="0"/>
              <a:t> </a:t>
            </a:r>
            <a:r>
              <a:rPr lang="cs-CZ" dirty="0" err="1"/>
              <a:t>barriers</a:t>
            </a:r>
            <a:r>
              <a:rPr lang="cs-CZ" dirty="0"/>
              <a:t> are </a:t>
            </a:r>
            <a:r>
              <a:rPr lang="cs-CZ" dirty="0" err="1"/>
              <a:t>raised</a:t>
            </a:r>
            <a:endParaRPr lang="cs-CZ" dirty="0"/>
          </a:p>
          <a:p>
            <a:r>
              <a:rPr lang="cs-CZ" dirty="0">
                <a:latin typeface="Calibri" panose="020F0502020204030204" pitchFamily="34" charset="0"/>
                <a:cs typeface="Arial" panose="020B0604020202020204" pitchFamily="34" charset="0"/>
              </a:rPr>
              <a:t>On </a:t>
            </a:r>
            <a:r>
              <a:rPr lang="cs-CZ" dirty="0" err="1">
                <a:latin typeface="Calibri" panose="020F0502020204030204" pitchFamily="34" charset="0"/>
                <a:cs typeface="Arial" panose="020B0604020202020204" pitchFamily="34" charset="0"/>
              </a:rPr>
              <a:t>the</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other</a:t>
            </a:r>
            <a:r>
              <a:rPr lang="cs-CZ" dirty="0">
                <a:latin typeface="Calibri" panose="020F0502020204030204" pitchFamily="34" charset="0"/>
                <a:cs typeface="Arial" panose="020B0604020202020204" pitchFamily="34" charset="0"/>
              </a:rPr>
              <a:t> hand, </a:t>
            </a:r>
            <a:r>
              <a:rPr lang="cs-CZ" dirty="0" err="1">
                <a:latin typeface="Calibri" panose="020F0502020204030204" pitchFamily="34" charset="0"/>
                <a:cs typeface="Arial" panose="020B0604020202020204" pitchFamily="34" charset="0"/>
              </a:rPr>
              <a:t>theory</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of</a:t>
            </a:r>
            <a:r>
              <a:rPr lang="cs-CZ" dirty="0">
                <a:latin typeface="Calibri" panose="020F0502020204030204" pitchFamily="34" charset="0"/>
                <a:cs typeface="Arial" panose="020B0604020202020204" pitchFamily="34" charset="0"/>
              </a:rPr>
              <a:t> infant </a:t>
            </a:r>
            <a:r>
              <a:rPr lang="cs-CZ" dirty="0" err="1">
                <a:latin typeface="Calibri" panose="020F0502020204030204" pitchFamily="34" charset="0"/>
                <a:cs typeface="Arial" panose="020B0604020202020204" pitchFamily="34" charset="0"/>
              </a:rPr>
              <a:t>industries</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implies</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that</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domestic</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production</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should</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be</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protected</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from</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foreign</a:t>
            </a:r>
            <a:r>
              <a:rPr lang="cs-CZ" dirty="0">
                <a:latin typeface="Calibri" panose="020F0502020204030204" pitchFamily="34" charset="0"/>
                <a:cs typeface="Arial" panose="020B0604020202020204" pitchFamily="34" charset="0"/>
              </a:rPr>
              <a:t> </a:t>
            </a:r>
            <a:r>
              <a:rPr lang="cs-CZ" dirty="0" err="1">
                <a:latin typeface="Calibri" panose="020F0502020204030204" pitchFamily="34" charset="0"/>
                <a:cs typeface="Arial" panose="020B0604020202020204" pitchFamily="34" charset="0"/>
              </a:rPr>
              <a:t>competition</a:t>
            </a:r>
            <a:endParaRPr lang="en-GB" dirty="0"/>
          </a:p>
        </p:txBody>
      </p:sp>
    </p:spTree>
    <p:extLst>
      <p:ext uri="{BB962C8B-B14F-4D97-AF65-F5344CB8AC3E}">
        <p14:creationId xmlns:p14="http://schemas.microsoft.com/office/powerpoint/2010/main" val="226436291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9D3D8-05DB-1546-5EF4-30E7FF29449D}"/>
              </a:ext>
            </a:extLst>
          </p:cNvPr>
          <p:cNvSpPr>
            <a:spLocks noGrp="1"/>
          </p:cNvSpPr>
          <p:nvPr>
            <p:ph type="title"/>
          </p:nvPr>
        </p:nvSpPr>
        <p:spPr>
          <a:xfrm>
            <a:off x="76200" y="193675"/>
            <a:ext cx="10515600" cy="1325563"/>
          </a:xfrm>
        </p:spPr>
        <p:txBody>
          <a:bodyPr/>
          <a:lstStyle/>
          <a:p>
            <a:r>
              <a:rPr lang="cs-CZ" dirty="0" err="1"/>
              <a:t>Comparative</a:t>
            </a:r>
            <a:r>
              <a:rPr lang="cs-CZ" dirty="0"/>
              <a:t> </a:t>
            </a:r>
            <a:r>
              <a:rPr lang="cs-CZ" dirty="0" err="1"/>
              <a:t>advantage</a:t>
            </a:r>
            <a:endParaRPr lang="en-GB" dirty="0"/>
          </a:p>
        </p:txBody>
      </p:sp>
      <p:graphicFrame>
        <p:nvGraphicFramePr>
          <p:cNvPr id="4" name="Tabulka 3">
            <a:extLst>
              <a:ext uri="{FF2B5EF4-FFF2-40B4-BE49-F238E27FC236}">
                <a16:creationId xmlns:a16="http://schemas.microsoft.com/office/drawing/2014/main" id="{F5D520A6-3BC9-F369-FAD9-B602494C1E17}"/>
              </a:ext>
            </a:extLst>
          </p:cNvPr>
          <p:cNvGraphicFramePr>
            <a:graphicFrameLocks noGrp="1"/>
          </p:cNvGraphicFramePr>
          <p:nvPr>
            <p:extLst>
              <p:ext uri="{D42A27DB-BD31-4B8C-83A1-F6EECF244321}">
                <p14:modId xmlns:p14="http://schemas.microsoft.com/office/powerpoint/2010/main" val="219892297"/>
              </p:ext>
            </p:extLst>
          </p:nvPr>
        </p:nvGraphicFramePr>
        <p:xfrm>
          <a:off x="838200" y="1775301"/>
          <a:ext cx="4743449" cy="2808227"/>
        </p:xfrm>
        <a:graphic>
          <a:graphicData uri="http://schemas.openxmlformats.org/drawingml/2006/table">
            <a:tbl>
              <a:tblPr firstRow="1" firstCol="1" bandRow="1">
                <a:tableStyleId>{5C22544A-7EE6-4342-B048-85BDC9FD1C3A}</a:tableStyleId>
              </a:tblPr>
              <a:tblGrid>
                <a:gridCol w="1580801">
                  <a:extLst>
                    <a:ext uri="{9D8B030D-6E8A-4147-A177-3AD203B41FA5}">
                      <a16:colId xmlns:a16="http://schemas.microsoft.com/office/drawing/2014/main" val="1678012131"/>
                    </a:ext>
                  </a:extLst>
                </a:gridCol>
                <a:gridCol w="1581324">
                  <a:extLst>
                    <a:ext uri="{9D8B030D-6E8A-4147-A177-3AD203B41FA5}">
                      <a16:colId xmlns:a16="http://schemas.microsoft.com/office/drawing/2014/main" val="3800590324"/>
                    </a:ext>
                  </a:extLst>
                </a:gridCol>
                <a:gridCol w="1581324">
                  <a:extLst>
                    <a:ext uri="{9D8B030D-6E8A-4147-A177-3AD203B41FA5}">
                      <a16:colId xmlns:a16="http://schemas.microsoft.com/office/drawing/2014/main" val="966811478"/>
                    </a:ext>
                  </a:extLst>
                </a:gridCol>
              </a:tblGrid>
              <a:tr h="1939449">
                <a:tc>
                  <a:txBody>
                    <a:bodyPr/>
                    <a:lstStyle/>
                    <a:p>
                      <a:pPr algn="just">
                        <a:lnSpc>
                          <a:spcPct val="115000"/>
                        </a:lnSpc>
                        <a:spcAft>
                          <a:spcPts val="1000"/>
                        </a:spcAft>
                      </a:pPr>
                      <a:r>
                        <a:rPr lang="cs-CZ" sz="2400" dirty="0" err="1">
                          <a:effectLst/>
                        </a:rPr>
                        <a:t>workers</a:t>
                      </a:r>
                      <a:r>
                        <a:rPr lang="cs-CZ" sz="2400" dirty="0">
                          <a:effectLst/>
                        </a:rPr>
                        <a:t> </a:t>
                      </a:r>
                      <a:r>
                        <a:rPr lang="cs-CZ" sz="2400" dirty="0" err="1">
                          <a:effectLst/>
                        </a:rPr>
                        <a:t>needed</a:t>
                      </a:r>
                      <a:r>
                        <a:rPr lang="cs-CZ" sz="2400" dirty="0">
                          <a:effectLst/>
                        </a:rPr>
                        <a:t> to </a:t>
                      </a:r>
                      <a:r>
                        <a:rPr lang="cs-CZ" sz="2400" dirty="0" err="1">
                          <a:effectLst/>
                        </a:rPr>
                        <a:t>produce</a:t>
                      </a:r>
                      <a:r>
                        <a:rPr lang="cs-CZ" sz="2400" dirty="0">
                          <a:effectLst/>
                        </a:rPr>
                        <a:t> a unit </a:t>
                      </a:r>
                      <a:r>
                        <a:rPr lang="cs-CZ" sz="2400" dirty="0" err="1">
                          <a:effectLst/>
                        </a:rPr>
                        <a:t>of</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cs-CZ" sz="2400" dirty="0" err="1">
                          <a:effectLst/>
                        </a:rPr>
                        <a:t>Cloth</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cs-CZ" sz="2400" dirty="0" err="1">
                          <a:effectLst/>
                        </a:rPr>
                        <a:t>Wine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7470521"/>
                  </a:ext>
                </a:extLst>
              </a:tr>
              <a:tr h="434389">
                <a:tc>
                  <a:txBody>
                    <a:bodyPr/>
                    <a:lstStyle/>
                    <a:p>
                      <a:pPr algn="just">
                        <a:lnSpc>
                          <a:spcPct val="115000"/>
                        </a:lnSpc>
                        <a:spcAft>
                          <a:spcPts val="1000"/>
                        </a:spcAft>
                      </a:pPr>
                      <a:r>
                        <a:rPr lang="cs-CZ" sz="2400" dirty="0" err="1">
                          <a:effectLst/>
                        </a:rPr>
                        <a:t>England</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cs-CZ" sz="2400">
                          <a:effectLst/>
                        </a:rPr>
                        <a:t>100</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cs-CZ" sz="2400">
                          <a:effectLst/>
                        </a:rPr>
                        <a:t>120</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4810232"/>
                  </a:ext>
                </a:extLst>
              </a:tr>
              <a:tr h="434389">
                <a:tc>
                  <a:txBody>
                    <a:bodyPr/>
                    <a:lstStyle/>
                    <a:p>
                      <a:pPr algn="just">
                        <a:lnSpc>
                          <a:spcPct val="115000"/>
                        </a:lnSpc>
                        <a:spcAft>
                          <a:spcPts val="1000"/>
                        </a:spcAft>
                      </a:pPr>
                      <a:r>
                        <a:rPr lang="cs-CZ" sz="2400" dirty="0">
                          <a:effectLst/>
                        </a:rPr>
                        <a:t>Portugal</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cs-CZ" sz="2400">
                          <a:effectLst/>
                        </a:rPr>
                        <a:t>90</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cs-CZ" sz="2400" dirty="0">
                          <a:effectLst/>
                        </a:rPr>
                        <a:t>80</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6315594"/>
                  </a:ext>
                </a:extLst>
              </a:tr>
            </a:tbl>
          </a:graphicData>
        </a:graphic>
      </p:graphicFrame>
      <p:sp>
        <p:nvSpPr>
          <p:cNvPr id="9" name="Zástupný obsah 2">
            <a:extLst>
              <a:ext uri="{FF2B5EF4-FFF2-40B4-BE49-F238E27FC236}">
                <a16:creationId xmlns:a16="http://schemas.microsoft.com/office/drawing/2014/main" id="{AF65186A-9CE8-A5C4-6651-23049227B5B0}"/>
              </a:ext>
            </a:extLst>
          </p:cNvPr>
          <p:cNvSpPr>
            <a:spLocks noGrp="1"/>
          </p:cNvSpPr>
          <p:nvPr>
            <p:ph idx="1"/>
          </p:nvPr>
        </p:nvSpPr>
        <p:spPr>
          <a:xfrm>
            <a:off x="5667375" y="82550"/>
            <a:ext cx="6448425" cy="6775450"/>
          </a:xfrm>
        </p:spPr>
        <p:txBody>
          <a:bodyPr>
            <a:noAutofit/>
          </a:bodyPr>
          <a:lstStyle/>
          <a:p>
            <a:pPr marL="0" indent="0">
              <a:buNone/>
            </a:pPr>
            <a:r>
              <a:rPr lang="en-GB" sz="2600" dirty="0">
                <a:effectLst/>
                <a:latin typeface="Calibri" panose="020F0502020204030204" pitchFamily="34" charset="0"/>
                <a:ea typeface="Calibri" panose="020F0502020204030204" pitchFamily="34" charset="0"/>
                <a:cs typeface="Arial" panose="020B0604020202020204" pitchFamily="34" charset="0"/>
              </a:rPr>
              <a:t>Without trade England could have 1 t of cloth and 1 t of wine for which it needed 220 workers. Portugal can have 1 t of cloth and 1 t of wine with 170 workers.</a:t>
            </a:r>
          </a:p>
          <a:p>
            <a:pPr marL="0" indent="0">
              <a:buNone/>
            </a:pPr>
            <a:r>
              <a:rPr lang="en-GB" sz="2600" dirty="0">
                <a:effectLst/>
                <a:latin typeface="Calibri" panose="020F0502020204030204" pitchFamily="34" charset="0"/>
                <a:ea typeface="Calibri" panose="020F0502020204030204" pitchFamily="34" charset="0"/>
                <a:cs typeface="Arial" panose="020B0604020202020204" pitchFamily="34" charset="0"/>
              </a:rPr>
              <a:t>If </a:t>
            </a:r>
            <a:r>
              <a:rPr lang="en-GB" sz="2600" dirty="0">
                <a:latin typeface="Calibri" panose="020F0502020204030204" pitchFamily="34" charset="0"/>
                <a:ea typeface="Calibri" panose="020F0502020204030204" pitchFamily="34" charset="0"/>
                <a:cs typeface="Arial" panose="020B0604020202020204" pitchFamily="34" charset="0"/>
              </a:rPr>
              <a:t>both countries trade</a:t>
            </a:r>
            <a:r>
              <a:rPr lang="en-GB" sz="2600" dirty="0">
                <a:effectLst/>
                <a:latin typeface="Calibri" panose="020F0502020204030204" pitchFamily="34" charset="0"/>
                <a:ea typeface="Calibri" panose="020F0502020204030204" pitchFamily="34" charset="0"/>
                <a:cs typeface="Arial" panose="020B0604020202020204" pitchFamily="34" charset="0"/>
              </a:rPr>
              <a:t>, England can produce 2 t of cloth with 200 </a:t>
            </a:r>
            <a:r>
              <a:rPr lang="en-GB" sz="2600" dirty="0" err="1">
                <a:effectLst/>
                <a:latin typeface="Calibri" panose="020F0502020204030204" pitchFamily="34" charset="0"/>
                <a:ea typeface="Calibri" panose="020F0502020204030204" pitchFamily="34" charset="0"/>
                <a:cs typeface="Arial" panose="020B0604020202020204" pitchFamily="34" charset="0"/>
              </a:rPr>
              <a:t>dělníků</a:t>
            </a:r>
            <a:r>
              <a:rPr lang="en-GB" sz="2600" dirty="0">
                <a:effectLst/>
                <a:latin typeface="Calibri" panose="020F0502020204030204" pitchFamily="34" charset="0"/>
                <a:ea typeface="Calibri" panose="020F0502020204030204" pitchFamily="34" charset="0"/>
                <a:cs typeface="Arial" panose="020B0604020202020204" pitchFamily="34" charset="0"/>
              </a:rPr>
              <a:t> and Portugal  2 t of wine with 160 workers. Ten they can trade 1 t of cloth for 1 t of wine. </a:t>
            </a:r>
          </a:p>
          <a:p>
            <a:pPr marL="0" indent="0">
              <a:buNone/>
            </a:pPr>
            <a:r>
              <a:rPr lang="en-GB" sz="2600" dirty="0">
                <a:effectLst/>
                <a:latin typeface="Calibri" panose="020F0502020204030204" pitchFamily="34" charset="0"/>
                <a:ea typeface="Calibri" panose="020F0502020204030204" pitchFamily="34" charset="0"/>
                <a:cs typeface="Arial" panose="020B0604020202020204" pitchFamily="34" charset="0"/>
              </a:rPr>
              <a:t>In the end they can have 1t of cloth and 1 t of wine with a smaller number of workers. </a:t>
            </a:r>
          </a:p>
          <a:p>
            <a:pPr marL="0" indent="0">
              <a:buNone/>
            </a:pPr>
            <a:r>
              <a:rPr lang="en-GB" sz="2600" dirty="0">
                <a:effectLst/>
                <a:latin typeface="Calibri" panose="020F0502020204030204" pitchFamily="34" charset="0"/>
                <a:ea typeface="Calibri" panose="020F0502020204030204" pitchFamily="34" charset="0"/>
                <a:cs typeface="Arial" panose="020B0604020202020204" pitchFamily="34" charset="0"/>
              </a:rPr>
              <a:t>The saved 20 workers in England and 10 </a:t>
            </a:r>
            <a:r>
              <a:rPr lang="en-GB" sz="2600" dirty="0" err="1">
                <a:effectLst/>
                <a:latin typeface="Calibri" panose="020F0502020204030204" pitchFamily="34" charset="0"/>
                <a:ea typeface="Calibri" panose="020F0502020204030204" pitchFamily="34" charset="0"/>
                <a:cs typeface="Arial" panose="020B0604020202020204" pitchFamily="34" charset="0"/>
              </a:rPr>
              <a:t>workres</a:t>
            </a:r>
            <a:r>
              <a:rPr lang="en-GB" sz="2600" dirty="0">
                <a:effectLst/>
                <a:latin typeface="Calibri" panose="020F0502020204030204" pitchFamily="34" charset="0"/>
                <a:ea typeface="Calibri" panose="020F0502020204030204" pitchFamily="34" charset="0"/>
                <a:cs typeface="Arial" panose="020B0604020202020204" pitchFamily="34" charset="0"/>
              </a:rPr>
              <a:t> in Portugal can produce more things. </a:t>
            </a:r>
          </a:p>
          <a:p>
            <a:pPr marL="0" indent="0">
              <a:buNone/>
            </a:pPr>
            <a:r>
              <a:rPr lang="en-GB" sz="2600" dirty="0">
                <a:effectLst/>
                <a:latin typeface="Calibri" panose="020F0502020204030204" pitchFamily="34" charset="0"/>
                <a:ea typeface="Calibri" panose="020F0502020204030204" pitchFamily="34" charset="0"/>
                <a:cs typeface="Arial" panose="020B0604020202020204" pitchFamily="34" charset="0"/>
              </a:rPr>
              <a:t>GDP would grow in both countries thanks to free trade. </a:t>
            </a:r>
            <a:endParaRPr lang="en-GB" sz="2600" dirty="0"/>
          </a:p>
        </p:txBody>
      </p:sp>
    </p:spTree>
    <p:extLst>
      <p:ext uri="{BB962C8B-B14F-4D97-AF65-F5344CB8AC3E}">
        <p14:creationId xmlns:p14="http://schemas.microsoft.com/office/powerpoint/2010/main" val="190148968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180B00-AC8E-4C81-A3DF-3ED080900837}"/>
              </a:ext>
            </a:extLst>
          </p:cNvPr>
          <p:cNvSpPr>
            <a:spLocks noGrp="1"/>
          </p:cNvSpPr>
          <p:nvPr>
            <p:ph type="title"/>
          </p:nvPr>
        </p:nvSpPr>
        <p:spPr/>
        <p:txBody>
          <a:bodyPr/>
          <a:lstStyle/>
          <a:p>
            <a:r>
              <a:rPr lang="cs-CZ" dirty="0" err="1"/>
              <a:t>Who</a:t>
            </a:r>
            <a:r>
              <a:rPr lang="cs-CZ" dirty="0"/>
              <a:t> </a:t>
            </a:r>
            <a:r>
              <a:rPr lang="cs-CZ" dirty="0" err="1"/>
              <a:t>benefits</a:t>
            </a:r>
            <a:r>
              <a:rPr lang="cs-CZ" dirty="0"/>
              <a:t> </a:t>
            </a:r>
            <a:r>
              <a:rPr lang="cs-CZ" dirty="0" err="1"/>
              <a:t>from</a:t>
            </a:r>
            <a:r>
              <a:rPr lang="cs-CZ" dirty="0"/>
              <a:t> </a:t>
            </a:r>
            <a:r>
              <a:rPr lang="cs-CZ" dirty="0" err="1"/>
              <a:t>tariffs</a:t>
            </a:r>
            <a:endParaRPr lang="cs-CZ" dirty="0"/>
          </a:p>
        </p:txBody>
      </p:sp>
      <p:sp>
        <p:nvSpPr>
          <p:cNvPr id="4" name="Zástupný symbol pro zápatí 3">
            <a:extLst>
              <a:ext uri="{FF2B5EF4-FFF2-40B4-BE49-F238E27FC236}">
                <a16:creationId xmlns:a16="http://schemas.microsoft.com/office/drawing/2014/main" id="{0D4AD92A-D2F4-4AC1-B4B3-852E53E7682B}"/>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C434E87F-5898-4E16-B32F-DB05838B6488}"/>
              </a:ext>
            </a:extLst>
          </p:cNvPr>
          <p:cNvPicPr/>
          <p:nvPr/>
        </p:nvPicPr>
        <p:blipFill>
          <a:blip r:embed="rId2"/>
          <a:stretch>
            <a:fillRect/>
          </a:stretch>
        </p:blipFill>
        <p:spPr>
          <a:xfrm>
            <a:off x="474204" y="1443634"/>
            <a:ext cx="7128792" cy="4655542"/>
          </a:xfrm>
          <a:prstGeom prst="rect">
            <a:avLst/>
          </a:prstGeom>
        </p:spPr>
      </p:pic>
      <p:sp>
        <p:nvSpPr>
          <p:cNvPr id="6" name="TextovéPole 5">
            <a:extLst>
              <a:ext uri="{FF2B5EF4-FFF2-40B4-BE49-F238E27FC236}">
                <a16:creationId xmlns:a16="http://schemas.microsoft.com/office/drawing/2014/main" id="{9C9C7A27-291C-3363-D032-FC678675F915}"/>
              </a:ext>
            </a:extLst>
          </p:cNvPr>
          <p:cNvSpPr txBox="1"/>
          <p:nvPr/>
        </p:nvSpPr>
        <p:spPr>
          <a:xfrm>
            <a:off x="7602995" y="1443634"/>
            <a:ext cx="3588879" cy="4247317"/>
          </a:xfrm>
          <a:prstGeom prst="rect">
            <a:avLst/>
          </a:prstGeom>
          <a:noFill/>
        </p:spPr>
        <p:txBody>
          <a:bodyPr wrap="square">
            <a:spAutoFit/>
          </a:bodyPr>
          <a:lstStyle/>
          <a:p>
            <a:r>
              <a:rPr lang="en-GB" dirty="0"/>
              <a:t>Assume that under free trade any </a:t>
            </a:r>
            <a:r>
              <a:rPr lang="en-GB" dirty="0" err="1"/>
              <a:t>quantzity</a:t>
            </a:r>
            <a:r>
              <a:rPr lang="en-GB" dirty="0"/>
              <a:t> can be imported at </a:t>
            </a:r>
            <a:r>
              <a:rPr lang="en-GB" dirty="0" err="1"/>
              <a:t>Pglobal</a:t>
            </a:r>
            <a:r>
              <a:rPr lang="en-GB" dirty="0"/>
              <a:t>. Quantity demanded will be Q2 of which Q1 will be supplied by domestic producers and Q2-Q1  will be imported. </a:t>
            </a:r>
          </a:p>
          <a:p>
            <a:r>
              <a:rPr lang="en-GB" dirty="0"/>
              <a:t>If a </a:t>
            </a:r>
            <a:r>
              <a:rPr lang="en-GB" dirty="0" err="1"/>
              <a:t>tarfiff</a:t>
            </a:r>
            <a:r>
              <a:rPr lang="en-GB" dirty="0"/>
              <a:t> is imposed, price of imported apples increases to </a:t>
            </a:r>
            <a:r>
              <a:rPr lang="en-GB" dirty="0" err="1"/>
              <a:t>Pglobal+tariff</a:t>
            </a:r>
            <a:r>
              <a:rPr lang="en-GB" dirty="0"/>
              <a:t>. Quantity demanded decreases to Q4 of which Q3 will be supplied by domestic </a:t>
            </a:r>
            <a:r>
              <a:rPr lang="en-GB" dirty="0" err="1"/>
              <a:t>priducers</a:t>
            </a:r>
            <a:r>
              <a:rPr lang="en-GB" dirty="0"/>
              <a:t> and Q4-Q3 will be imported. </a:t>
            </a:r>
          </a:p>
          <a:p>
            <a:r>
              <a:rPr lang="en-GB" dirty="0"/>
              <a:t>The government gains the blue </a:t>
            </a:r>
            <a:r>
              <a:rPr lang="en-GB" dirty="0" err="1"/>
              <a:t>areaa</a:t>
            </a:r>
            <a:r>
              <a:rPr lang="en-GB" dirty="0"/>
              <a:t>. Domestic producers gain the yellow area.</a:t>
            </a:r>
          </a:p>
        </p:txBody>
      </p:sp>
    </p:spTree>
    <p:extLst>
      <p:ext uri="{BB962C8B-B14F-4D97-AF65-F5344CB8AC3E}">
        <p14:creationId xmlns:p14="http://schemas.microsoft.com/office/powerpoint/2010/main" val="344783663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4E560-9010-7268-0363-C0FFB9D11115}"/>
              </a:ext>
            </a:extLst>
          </p:cNvPr>
          <p:cNvSpPr>
            <a:spLocks noGrp="1"/>
          </p:cNvSpPr>
          <p:nvPr>
            <p:ph type="title"/>
          </p:nvPr>
        </p:nvSpPr>
        <p:spPr/>
        <p:txBody>
          <a:bodyPr/>
          <a:lstStyle/>
          <a:p>
            <a:r>
              <a:rPr lang="cs-CZ" dirty="0" err="1"/>
              <a:t>Further</a:t>
            </a:r>
            <a:r>
              <a:rPr lang="cs-CZ" dirty="0"/>
              <a:t> </a:t>
            </a:r>
            <a:r>
              <a:rPr lang="cs-CZ" dirty="0" err="1"/>
              <a:t>integration</a:t>
            </a:r>
            <a:endParaRPr lang="en-GB" dirty="0"/>
          </a:p>
        </p:txBody>
      </p:sp>
      <p:sp>
        <p:nvSpPr>
          <p:cNvPr id="3" name="Zástupný obsah 2">
            <a:extLst>
              <a:ext uri="{FF2B5EF4-FFF2-40B4-BE49-F238E27FC236}">
                <a16:creationId xmlns:a16="http://schemas.microsoft.com/office/drawing/2014/main" id="{2035B22C-84D8-6FD6-D51D-204DE905D849}"/>
              </a:ext>
            </a:extLst>
          </p:cNvPr>
          <p:cNvSpPr>
            <a:spLocks noGrp="1"/>
          </p:cNvSpPr>
          <p:nvPr>
            <p:ph idx="1"/>
          </p:nvPr>
        </p:nvSpPr>
        <p:spPr/>
        <p:txBody>
          <a:bodyPr>
            <a:normAutofit lnSpcReduction="10000"/>
          </a:bodyPr>
          <a:lstStyle/>
          <a:p>
            <a:r>
              <a:rPr lang="en-GB" dirty="0"/>
              <a:t>Customs union</a:t>
            </a:r>
          </a:p>
          <a:p>
            <a:pPr marL="0" indent="0">
              <a:buNone/>
            </a:pPr>
            <a:r>
              <a:rPr lang="en-GB" dirty="0"/>
              <a:t>Free trade areas often create a customs area. By charging equal tariffs on goods imported from third countries they prevent distortions of reimports from low-tariff countries. </a:t>
            </a:r>
          </a:p>
          <a:p>
            <a:r>
              <a:rPr lang="en-GB" dirty="0"/>
              <a:t>Common market</a:t>
            </a:r>
          </a:p>
          <a:p>
            <a:pPr marL="0" indent="0">
              <a:buNone/>
            </a:pPr>
            <a:r>
              <a:rPr lang="en-GB" dirty="0"/>
              <a:t>Common mark</a:t>
            </a:r>
            <a:r>
              <a:rPr lang="cs-CZ" dirty="0"/>
              <a:t>e</a:t>
            </a:r>
            <a:r>
              <a:rPr lang="en-GB" dirty="0" err="1"/>
              <a:t>tes</a:t>
            </a:r>
            <a:r>
              <a:rPr lang="en-GB" dirty="0"/>
              <a:t> means that countries have agreed to allow to the market goods certified for entry to the market in any of the involved countries. EEA is an example of a common market</a:t>
            </a:r>
          </a:p>
          <a:p>
            <a:r>
              <a:rPr lang="en-GB" dirty="0"/>
              <a:t>Currency union either means the creation of a system of fixed Exchange rat</a:t>
            </a:r>
            <a:r>
              <a:rPr lang="cs-CZ" dirty="0"/>
              <a:t>e </a:t>
            </a:r>
            <a:r>
              <a:rPr lang="en-GB" dirty="0"/>
              <a:t>between currencies or a single currency</a:t>
            </a:r>
          </a:p>
        </p:txBody>
      </p:sp>
    </p:spTree>
    <p:extLst>
      <p:ext uri="{BB962C8B-B14F-4D97-AF65-F5344CB8AC3E}">
        <p14:creationId xmlns:p14="http://schemas.microsoft.com/office/powerpoint/2010/main" val="53774631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1A9E31-CBEB-3D4C-4707-E8AE7D70185C}"/>
              </a:ext>
            </a:extLst>
          </p:cNvPr>
          <p:cNvSpPr>
            <a:spLocks noGrp="1"/>
          </p:cNvSpPr>
          <p:nvPr>
            <p:ph type="title"/>
          </p:nvPr>
        </p:nvSpPr>
        <p:spPr/>
        <p:txBody>
          <a:bodyPr/>
          <a:lstStyle/>
          <a:p>
            <a:r>
              <a:rPr lang="cs-CZ" dirty="0" err="1"/>
              <a:t>Number</a:t>
            </a:r>
            <a:r>
              <a:rPr lang="cs-CZ" dirty="0"/>
              <a:t> </a:t>
            </a:r>
            <a:r>
              <a:rPr lang="cs-CZ" dirty="0" err="1"/>
              <a:t>of</a:t>
            </a:r>
            <a:r>
              <a:rPr lang="cs-CZ" dirty="0"/>
              <a:t> </a:t>
            </a:r>
            <a:r>
              <a:rPr lang="cs-CZ" dirty="0" err="1"/>
              <a:t>currencies</a:t>
            </a:r>
            <a:r>
              <a:rPr lang="cs-CZ" dirty="0"/>
              <a:t> in </a:t>
            </a:r>
            <a:r>
              <a:rPr lang="cs-CZ"/>
              <a:t>Europe</a:t>
            </a:r>
            <a:endParaRPr lang="en-GB" dirty="0"/>
          </a:p>
        </p:txBody>
      </p:sp>
      <p:graphicFrame>
        <p:nvGraphicFramePr>
          <p:cNvPr id="4" name="Graf 3">
            <a:extLst>
              <a:ext uri="{FF2B5EF4-FFF2-40B4-BE49-F238E27FC236}">
                <a16:creationId xmlns:a16="http://schemas.microsoft.com/office/drawing/2014/main" id="{7A673372-9EA9-42F9-A493-6E6CA4EB2D87}"/>
              </a:ext>
            </a:extLst>
          </p:cNvPr>
          <p:cNvGraphicFramePr/>
          <p:nvPr>
            <p:extLst>
              <p:ext uri="{D42A27DB-BD31-4B8C-83A1-F6EECF244321}">
                <p14:modId xmlns:p14="http://schemas.microsoft.com/office/powerpoint/2010/main" val="312352786"/>
              </p:ext>
            </p:extLst>
          </p:nvPr>
        </p:nvGraphicFramePr>
        <p:xfrm>
          <a:off x="942976" y="1781176"/>
          <a:ext cx="4806071" cy="39909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70F5D500-5A76-FA11-A61C-CDEA89752598}"/>
              </a:ext>
            </a:extLst>
          </p:cNvPr>
          <p:cNvSpPr txBox="1"/>
          <p:nvPr/>
        </p:nvSpPr>
        <p:spPr>
          <a:xfrm>
            <a:off x="5943600" y="1606032"/>
            <a:ext cx="4953000" cy="923330"/>
          </a:xfrm>
          <a:prstGeom prst="rect">
            <a:avLst/>
          </a:prstGeom>
          <a:noFill/>
        </p:spPr>
        <p:txBody>
          <a:bodyPr wrap="square">
            <a:spAutoFit/>
          </a:bodyPr>
          <a:lstStyle/>
          <a:p>
            <a:r>
              <a:rPr lang="cs-CZ" dirty="0"/>
              <a:t>A </a:t>
            </a:r>
            <a:r>
              <a:rPr lang="cs-CZ" dirty="0" err="1"/>
              <a:t>decrease</a:t>
            </a:r>
            <a:r>
              <a:rPr lang="cs-CZ" dirty="0"/>
              <a:t> in </a:t>
            </a:r>
            <a:r>
              <a:rPr lang="cs-CZ" dirty="0" err="1"/>
              <a:t>the</a:t>
            </a:r>
            <a:r>
              <a:rPr lang="cs-CZ" dirty="0"/>
              <a:t> </a:t>
            </a:r>
            <a:r>
              <a:rPr lang="cs-CZ" dirty="0" err="1"/>
              <a:t>number</a:t>
            </a:r>
            <a:r>
              <a:rPr lang="cs-CZ" dirty="0"/>
              <a:t> </a:t>
            </a:r>
            <a:r>
              <a:rPr lang="cs-CZ" dirty="0" err="1"/>
              <a:t>of</a:t>
            </a:r>
            <a:r>
              <a:rPr lang="cs-CZ" dirty="0"/>
              <a:t> </a:t>
            </a:r>
            <a:r>
              <a:rPr lang="cs-CZ" dirty="0" err="1"/>
              <a:t>currencies</a:t>
            </a:r>
            <a:r>
              <a:rPr lang="cs-CZ" dirty="0"/>
              <a:t> </a:t>
            </a:r>
            <a:r>
              <a:rPr lang="cs-CZ" dirty="0" err="1"/>
              <a:t>referes</a:t>
            </a:r>
            <a:r>
              <a:rPr lang="cs-CZ" dirty="0"/>
              <a:t> to </a:t>
            </a:r>
            <a:r>
              <a:rPr lang="cs-CZ" dirty="0" err="1"/>
              <a:t>monetary</a:t>
            </a:r>
            <a:r>
              <a:rPr lang="cs-CZ" dirty="0"/>
              <a:t> </a:t>
            </a:r>
            <a:r>
              <a:rPr lang="cs-CZ" dirty="0" err="1"/>
              <a:t>integration</a:t>
            </a:r>
            <a:r>
              <a:rPr lang="cs-CZ" dirty="0"/>
              <a:t>, </a:t>
            </a:r>
            <a:r>
              <a:rPr lang="cs-CZ" dirty="0" err="1"/>
              <a:t>an</a:t>
            </a:r>
            <a:r>
              <a:rPr lang="cs-CZ" dirty="0"/>
              <a:t> </a:t>
            </a:r>
            <a:r>
              <a:rPr lang="cs-CZ" dirty="0" err="1"/>
              <a:t>increase</a:t>
            </a:r>
            <a:r>
              <a:rPr lang="cs-CZ" dirty="0"/>
              <a:t> </a:t>
            </a:r>
            <a:r>
              <a:rPr lang="cs-CZ" dirty="0" err="1"/>
              <a:t>refers</a:t>
            </a:r>
            <a:r>
              <a:rPr lang="cs-CZ" dirty="0"/>
              <a:t> to </a:t>
            </a:r>
            <a:r>
              <a:rPr lang="cs-CZ" dirty="0" err="1"/>
              <a:t>monetary</a:t>
            </a:r>
            <a:r>
              <a:rPr lang="cs-CZ" dirty="0"/>
              <a:t> </a:t>
            </a:r>
            <a:r>
              <a:rPr lang="cs-CZ" dirty="0" err="1"/>
              <a:t>disintegration</a:t>
            </a:r>
            <a:endParaRPr lang="en-GB" dirty="0"/>
          </a:p>
        </p:txBody>
      </p:sp>
    </p:spTree>
    <p:extLst>
      <p:ext uri="{BB962C8B-B14F-4D97-AF65-F5344CB8AC3E}">
        <p14:creationId xmlns:p14="http://schemas.microsoft.com/office/powerpoint/2010/main" val="182624283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019BCC-099F-0A29-948B-4A0EDE311650}"/>
              </a:ext>
            </a:extLst>
          </p:cNvPr>
          <p:cNvSpPr>
            <a:spLocks noGrp="1"/>
          </p:cNvSpPr>
          <p:nvPr>
            <p:ph type="title"/>
          </p:nvPr>
        </p:nvSpPr>
        <p:spPr/>
        <p:txBody>
          <a:bodyPr/>
          <a:lstStyle/>
          <a:p>
            <a:r>
              <a:rPr lang="cs-CZ" dirty="0"/>
              <a:t>Robert </a:t>
            </a:r>
            <a:r>
              <a:rPr lang="cs-CZ" dirty="0" err="1"/>
              <a:t>Mundell</a:t>
            </a:r>
            <a:endParaRPr lang="en-GB" dirty="0"/>
          </a:p>
        </p:txBody>
      </p:sp>
      <p:sp>
        <p:nvSpPr>
          <p:cNvPr id="3" name="Zástupný obsah 2">
            <a:extLst>
              <a:ext uri="{FF2B5EF4-FFF2-40B4-BE49-F238E27FC236}">
                <a16:creationId xmlns:a16="http://schemas.microsoft.com/office/drawing/2014/main" id="{7B77AA1F-68A1-B91D-0AF5-4D5659D64DF8}"/>
              </a:ext>
            </a:extLst>
          </p:cNvPr>
          <p:cNvSpPr>
            <a:spLocks noGrp="1"/>
          </p:cNvSpPr>
          <p:nvPr>
            <p:ph idx="1"/>
          </p:nvPr>
        </p:nvSpPr>
        <p:spPr/>
        <p:txBody>
          <a:bodyPr/>
          <a:lstStyle/>
          <a:p>
            <a:r>
              <a:rPr lang="cs-CZ" dirty="0"/>
              <a:t>17 </a:t>
            </a:r>
            <a:r>
              <a:rPr lang="cs-CZ" dirty="0" err="1"/>
              <a:t>arguments</a:t>
            </a:r>
            <a:r>
              <a:rPr lang="cs-CZ" dirty="0"/>
              <a:t> </a:t>
            </a:r>
            <a:r>
              <a:rPr lang="cs-CZ" dirty="0" err="1"/>
              <a:t>against</a:t>
            </a:r>
            <a:r>
              <a:rPr lang="cs-CZ" dirty="0"/>
              <a:t> </a:t>
            </a:r>
            <a:r>
              <a:rPr lang="cs-CZ" dirty="0" err="1"/>
              <a:t>joining</a:t>
            </a:r>
            <a:r>
              <a:rPr lang="cs-CZ" dirty="0"/>
              <a:t> a </a:t>
            </a:r>
            <a:r>
              <a:rPr lang="cs-CZ" dirty="0" err="1"/>
              <a:t>currency</a:t>
            </a:r>
            <a:r>
              <a:rPr lang="cs-CZ" dirty="0"/>
              <a:t> area</a:t>
            </a:r>
          </a:p>
          <a:p>
            <a:r>
              <a:rPr lang="cs-CZ" dirty="0"/>
              <a:t>17 </a:t>
            </a:r>
            <a:r>
              <a:rPr lang="cs-CZ" dirty="0" err="1"/>
              <a:t>arguments</a:t>
            </a:r>
            <a:r>
              <a:rPr lang="cs-CZ" dirty="0"/>
              <a:t> </a:t>
            </a:r>
            <a:r>
              <a:rPr lang="cs-CZ" dirty="0" err="1"/>
              <a:t>for</a:t>
            </a:r>
            <a:r>
              <a:rPr lang="cs-CZ" dirty="0"/>
              <a:t> </a:t>
            </a:r>
            <a:r>
              <a:rPr lang="cs-CZ" dirty="0" err="1"/>
              <a:t>joining</a:t>
            </a:r>
            <a:r>
              <a:rPr lang="cs-CZ" dirty="0"/>
              <a:t> a </a:t>
            </a:r>
            <a:r>
              <a:rPr lang="cs-CZ" dirty="0" err="1"/>
              <a:t>currency</a:t>
            </a:r>
            <a:r>
              <a:rPr lang="cs-CZ" dirty="0"/>
              <a:t> area</a:t>
            </a:r>
          </a:p>
          <a:p>
            <a:endParaRPr lang="cs-CZ" dirty="0"/>
          </a:p>
          <a:p>
            <a:pPr marL="0" indent="0">
              <a:buNone/>
            </a:pPr>
            <a:r>
              <a:rPr lang="cs-CZ" dirty="0" err="1"/>
              <a:t>Lets</a:t>
            </a:r>
            <a:r>
              <a:rPr lang="cs-CZ" dirty="0"/>
              <a:t> </a:t>
            </a:r>
            <a:r>
              <a:rPr lang="cs-CZ" dirty="0" err="1"/>
              <a:t>discuss</a:t>
            </a:r>
            <a:r>
              <a:rPr lang="cs-CZ" dirty="0"/>
              <a:t> </a:t>
            </a:r>
            <a:r>
              <a:rPr lang="cs-CZ" dirty="0" err="1"/>
              <a:t>some</a:t>
            </a:r>
            <a:r>
              <a:rPr lang="cs-CZ" dirty="0"/>
              <a:t> </a:t>
            </a:r>
            <a:r>
              <a:rPr lang="cs-CZ" dirty="0" err="1"/>
              <a:t>of</a:t>
            </a:r>
            <a:r>
              <a:rPr lang="cs-CZ" dirty="0"/>
              <a:t> </a:t>
            </a:r>
            <a:r>
              <a:rPr lang="cs-CZ" dirty="0" err="1"/>
              <a:t>them</a:t>
            </a:r>
            <a:endParaRPr lang="en-GB" dirty="0"/>
          </a:p>
        </p:txBody>
      </p:sp>
    </p:spTree>
    <p:extLst>
      <p:ext uri="{BB962C8B-B14F-4D97-AF65-F5344CB8AC3E}">
        <p14:creationId xmlns:p14="http://schemas.microsoft.com/office/powerpoint/2010/main" val="13305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E904F7-6237-E696-7279-C02531947A8E}"/>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D6E2169A-3D64-CA3A-216E-4E90536B5499}"/>
              </a:ext>
            </a:extLst>
          </p:cNvPr>
          <p:cNvSpPr>
            <a:spLocks noGrp="1"/>
          </p:cNvSpPr>
          <p:nvPr>
            <p:ph idx="1"/>
          </p:nvPr>
        </p:nvSpPr>
        <p:spPr/>
        <p:txBody>
          <a:bodyPr/>
          <a:lstStyle/>
          <a:p>
            <a:endParaRPr lang="en-GB"/>
          </a:p>
        </p:txBody>
      </p:sp>
      <p:pic>
        <p:nvPicPr>
          <p:cNvPr id="5" name="Obrázek 4">
            <a:extLst>
              <a:ext uri="{FF2B5EF4-FFF2-40B4-BE49-F238E27FC236}">
                <a16:creationId xmlns:a16="http://schemas.microsoft.com/office/drawing/2014/main" id="{21E0CDE8-42CC-C1CB-3F9E-293384175AEE}"/>
              </a:ext>
            </a:extLst>
          </p:cNvPr>
          <p:cNvPicPr>
            <a:picLocks noChangeAspect="1"/>
          </p:cNvPicPr>
          <p:nvPr/>
        </p:nvPicPr>
        <p:blipFill>
          <a:blip r:embed="rId2"/>
          <a:stretch>
            <a:fillRect/>
          </a:stretch>
        </p:blipFill>
        <p:spPr>
          <a:xfrm>
            <a:off x="2336358" y="-55659"/>
            <a:ext cx="6858000" cy="6858000"/>
          </a:xfrm>
          <a:prstGeom prst="rect">
            <a:avLst/>
          </a:prstGeom>
        </p:spPr>
      </p:pic>
    </p:spTree>
    <p:extLst>
      <p:ext uri="{BB962C8B-B14F-4D97-AF65-F5344CB8AC3E}">
        <p14:creationId xmlns:p14="http://schemas.microsoft.com/office/powerpoint/2010/main" val="46368471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9B9AA8-E8F8-4AA5-BE05-649C504BFF5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48434AC-AE8A-406A-B482-8510032712DD}"/>
              </a:ext>
            </a:extLst>
          </p:cNvPr>
          <p:cNvSpPr>
            <a:spLocks noGrp="1"/>
          </p:cNvSpPr>
          <p:nvPr>
            <p:ph idx="1"/>
          </p:nvPr>
        </p:nvSpPr>
        <p:spPr/>
        <p:txBody>
          <a:bodyPr/>
          <a:lstStyle/>
          <a:p>
            <a:pPr>
              <a:buNone/>
            </a:pPr>
            <a:r>
              <a:rPr lang="en-GB" sz="2600" dirty="0">
                <a:latin typeface="Calibri" panose="020F0502020204030204" pitchFamily="34" charset="0"/>
                <a:ea typeface="Calibri" panose="020F0502020204030204" pitchFamily="34" charset="0"/>
                <a:cs typeface="Arial" panose="020B0604020202020204" pitchFamily="34" charset="0"/>
              </a:rPr>
              <a:t>A currency area in economics is a territory where a single currency is used or a territory where multiple currencies connected through fixed exchange rates are used.</a:t>
            </a: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r>
              <a:rPr lang="en-GB" sz="2600" dirty="0">
                <a:latin typeface="Calibri" panose="020F0502020204030204" pitchFamily="34" charset="0"/>
                <a:ea typeface="Calibri" panose="020F0502020204030204" pitchFamily="34" charset="0"/>
                <a:cs typeface="Arial" panose="020B0604020202020204" pitchFamily="34" charset="0"/>
              </a:rPr>
              <a:t>A currency area can be a country or a group of countries. </a:t>
            </a: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r>
              <a:rPr lang="en-GB" sz="2600" dirty="0">
                <a:latin typeface="Calibri" panose="020F0502020204030204" pitchFamily="34" charset="0"/>
                <a:ea typeface="Calibri" panose="020F0502020204030204" pitchFamily="34" charset="0"/>
                <a:cs typeface="Arial" panose="020B0604020202020204" pitchFamily="34" charset="0"/>
              </a:rPr>
              <a:t>A currency union is a currency area made up upon a treaty between countries</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with</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rights</a:t>
            </a:r>
            <a:r>
              <a:rPr lang="cs-CZ" sz="2600" dirty="0">
                <a:latin typeface="Calibri" panose="020F0502020204030204" pitchFamily="34" charset="0"/>
                <a:ea typeface="Calibri" panose="020F0502020204030204" pitchFamily="34" charset="0"/>
                <a:cs typeface="Arial" panose="020B0604020202020204" pitchFamily="34" charset="0"/>
              </a:rPr>
              <a:t> and </a:t>
            </a:r>
            <a:r>
              <a:rPr lang="cs-CZ" sz="2600" dirty="0" err="1">
                <a:latin typeface="Calibri" panose="020F0502020204030204" pitchFamily="34" charset="0"/>
                <a:ea typeface="Calibri" panose="020F0502020204030204" pitchFamily="34" charset="0"/>
                <a:cs typeface="Arial" panose="020B0604020202020204" pitchFamily="34" charset="0"/>
              </a:rPr>
              <a:t>obligations</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for</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the</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member</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countries</a:t>
            </a:r>
            <a:r>
              <a:rPr lang="en-GB" sz="2600" dirty="0">
                <a:latin typeface="Calibri" panose="020F0502020204030204" pitchFamily="34" charset="0"/>
                <a:ea typeface="Calibri" panose="020F0502020204030204" pitchFamily="34" charset="0"/>
                <a:cs typeface="Arial" panose="020B0604020202020204" pitchFamily="34" charset="0"/>
              </a:rPr>
              <a:t>.</a:t>
            </a:r>
            <a:endParaRPr lang="cs-CZ" sz="26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p:sp>
        <p:nvSpPr>
          <p:cNvPr id="4" name="Zástupný symbol pro zápatí 3">
            <a:extLst>
              <a:ext uri="{FF2B5EF4-FFF2-40B4-BE49-F238E27FC236}">
                <a16:creationId xmlns:a16="http://schemas.microsoft.com/office/drawing/2014/main" id="{0F0D093E-2A3D-4C18-85D5-43A57C1B34D1}"/>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04828219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B7E346-7478-4BA1-9685-478F6824CD30}"/>
              </a:ext>
            </a:extLst>
          </p:cNvPr>
          <p:cNvSpPr>
            <a:spLocks noGrp="1"/>
          </p:cNvSpPr>
          <p:nvPr>
            <p:ph type="title"/>
          </p:nvPr>
        </p:nvSpPr>
        <p:spPr/>
        <p:txBody>
          <a:bodyPr/>
          <a:lstStyle/>
          <a:p>
            <a:r>
              <a:rPr lang="cs-CZ" dirty="0"/>
              <a:t>Optimum </a:t>
            </a:r>
            <a:r>
              <a:rPr lang="cs-CZ" dirty="0" err="1"/>
              <a:t>currency</a:t>
            </a:r>
            <a:r>
              <a:rPr lang="cs-CZ" dirty="0"/>
              <a:t> area</a:t>
            </a:r>
          </a:p>
        </p:txBody>
      </p:sp>
      <p:sp>
        <p:nvSpPr>
          <p:cNvPr id="3" name="Zástupný obsah 2">
            <a:extLst>
              <a:ext uri="{FF2B5EF4-FFF2-40B4-BE49-F238E27FC236}">
                <a16:creationId xmlns:a16="http://schemas.microsoft.com/office/drawing/2014/main" id="{7D7574E2-4D0D-4624-B7B5-793B0D872AFF}"/>
              </a:ext>
            </a:extLst>
          </p:cNvPr>
          <p:cNvSpPr>
            <a:spLocks noGrp="1"/>
          </p:cNvSpPr>
          <p:nvPr>
            <p:ph idx="1"/>
          </p:nvPr>
        </p:nvSpPr>
        <p:spPr/>
        <p:txBody>
          <a:bodyPr/>
          <a:lstStyle/>
          <a:p>
            <a:r>
              <a:rPr lang="en-GB" dirty="0" err="1"/>
              <a:t>Thare</a:t>
            </a:r>
            <a:r>
              <a:rPr lang="en-GB" dirty="0"/>
              <a:t> are some macroeconomics conditions</a:t>
            </a:r>
          </a:p>
          <a:p>
            <a:r>
              <a:rPr lang="en-GB" dirty="0"/>
              <a:t>In an „optimum currency area“ there are not regional </a:t>
            </a:r>
            <a:r>
              <a:rPr lang="en-GB" dirty="0" err="1"/>
              <a:t>differencies</a:t>
            </a:r>
            <a:r>
              <a:rPr lang="en-GB" dirty="0"/>
              <a:t> in the rate of inflation and economic growth </a:t>
            </a:r>
          </a:p>
          <a:p>
            <a:r>
              <a:rPr lang="en-GB" dirty="0"/>
              <a:t>In a currency area that is not „an optimum currency area“ sharing a single currency leads to regional </a:t>
            </a:r>
            <a:r>
              <a:rPr lang="en-GB" dirty="0" err="1"/>
              <a:t>differencies</a:t>
            </a:r>
            <a:r>
              <a:rPr lang="en-GB" dirty="0"/>
              <a:t> in the rate of inflation and output</a:t>
            </a:r>
          </a:p>
        </p:txBody>
      </p:sp>
      <p:sp>
        <p:nvSpPr>
          <p:cNvPr id="4" name="Zástupný symbol pro zápatí 3">
            <a:extLst>
              <a:ext uri="{FF2B5EF4-FFF2-40B4-BE49-F238E27FC236}">
                <a16:creationId xmlns:a16="http://schemas.microsoft.com/office/drawing/2014/main" id="{7DD3E728-A02E-482B-BB45-4E3D0B01AB69}"/>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404720810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B119D-B9AA-41BA-AC10-A2AFC77A50C6}"/>
              </a:ext>
            </a:extLst>
          </p:cNvPr>
          <p:cNvSpPr>
            <a:spLocks noGrp="1"/>
          </p:cNvSpPr>
          <p:nvPr>
            <p:ph type="title"/>
          </p:nvPr>
        </p:nvSpPr>
        <p:spPr/>
        <p:txBody>
          <a:bodyPr>
            <a:normAutofit/>
          </a:bodyPr>
          <a:lstStyle/>
          <a:p>
            <a:r>
              <a:rPr lang="cs-CZ" dirty="0" err="1"/>
              <a:t>Benefits</a:t>
            </a:r>
            <a:r>
              <a:rPr lang="cs-CZ" dirty="0"/>
              <a:t> </a:t>
            </a:r>
            <a:r>
              <a:rPr lang="cs-CZ" dirty="0" err="1"/>
              <a:t>of</a:t>
            </a:r>
            <a:r>
              <a:rPr lang="cs-CZ" dirty="0"/>
              <a:t> </a:t>
            </a:r>
            <a:r>
              <a:rPr lang="cs-CZ" dirty="0" err="1"/>
              <a:t>sharing</a:t>
            </a:r>
            <a:r>
              <a:rPr lang="cs-CZ" dirty="0"/>
              <a:t> a </a:t>
            </a:r>
            <a:r>
              <a:rPr lang="cs-CZ" dirty="0" err="1"/>
              <a:t>currency</a:t>
            </a:r>
            <a:r>
              <a:rPr lang="cs-CZ" dirty="0"/>
              <a:t> </a:t>
            </a:r>
            <a:r>
              <a:rPr lang="cs-CZ" dirty="0" err="1"/>
              <a:t>with</a:t>
            </a:r>
            <a:r>
              <a:rPr lang="cs-CZ" dirty="0"/>
              <a:t> </a:t>
            </a:r>
            <a:r>
              <a:rPr lang="cs-CZ" dirty="0" err="1"/>
              <a:t>others</a:t>
            </a:r>
            <a:endParaRPr lang="cs-CZ" dirty="0"/>
          </a:p>
        </p:txBody>
      </p:sp>
      <p:sp>
        <p:nvSpPr>
          <p:cNvPr id="3" name="Zástupný obsah 2">
            <a:extLst>
              <a:ext uri="{FF2B5EF4-FFF2-40B4-BE49-F238E27FC236}">
                <a16:creationId xmlns:a16="http://schemas.microsoft.com/office/drawing/2014/main" id="{EC4066E7-3F95-47ED-9FF0-7743F34D5DAE}"/>
              </a:ext>
            </a:extLst>
          </p:cNvPr>
          <p:cNvSpPr>
            <a:spLocks noGrp="1"/>
          </p:cNvSpPr>
          <p:nvPr>
            <p:ph idx="1"/>
          </p:nvPr>
        </p:nvSpPr>
        <p:spPr/>
        <p:txBody>
          <a:bodyPr>
            <a:normAutofit lnSpcReduction="10000"/>
          </a:bodyPr>
          <a:lstStyle/>
          <a:p>
            <a:r>
              <a:rPr lang="cs-CZ" b="1" dirty="0" err="1"/>
              <a:t>Benefits</a:t>
            </a:r>
            <a:endParaRPr lang="cs-CZ" b="1" dirty="0"/>
          </a:p>
          <a:p>
            <a:r>
              <a:rPr lang="cs-CZ" dirty="0" err="1"/>
              <a:t>You</a:t>
            </a:r>
            <a:r>
              <a:rPr lang="cs-CZ" dirty="0"/>
              <a:t> </a:t>
            </a:r>
            <a:r>
              <a:rPr lang="cs-CZ" dirty="0" err="1"/>
              <a:t>save</a:t>
            </a:r>
            <a:r>
              <a:rPr lang="cs-CZ" dirty="0"/>
              <a:t> on </a:t>
            </a:r>
            <a:r>
              <a:rPr lang="cs-CZ" dirty="0" err="1"/>
              <a:t>fees</a:t>
            </a:r>
            <a:r>
              <a:rPr lang="cs-CZ" dirty="0"/>
              <a:t> on </a:t>
            </a:r>
            <a:r>
              <a:rPr lang="cs-CZ" dirty="0" err="1"/>
              <a:t>changing</a:t>
            </a:r>
            <a:r>
              <a:rPr lang="cs-CZ" dirty="0"/>
              <a:t> </a:t>
            </a:r>
            <a:r>
              <a:rPr lang="cs-CZ" dirty="0" err="1"/>
              <a:t>currencies</a:t>
            </a:r>
            <a:endParaRPr lang="cs-CZ" dirty="0"/>
          </a:p>
          <a:p>
            <a:r>
              <a:rPr lang="cs-CZ" dirty="0" err="1"/>
              <a:t>You</a:t>
            </a:r>
            <a:r>
              <a:rPr lang="cs-CZ" dirty="0"/>
              <a:t> </a:t>
            </a:r>
            <a:r>
              <a:rPr lang="cs-CZ" dirty="0" err="1"/>
              <a:t>get</a:t>
            </a:r>
            <a:r>
              <a:rPr lang="cs-CZ" dirty="0"/>
              <a:t> </a:t>
            </a:r>
            <a:r>
              <a:rPr lang="cs-CZ" dirty="0" err="1"/>
              <a:t>rid</a:t>
            </a:r>
            <a:r>
              <a:rPr lang="cs-CZ" dirty="0"/>
              <a:t> </a:t>
            </a:r>
            <a:r>
              <a:rPr lang="cs-CZ" dirty="0" err="1"/>
              <a:t>of</a:t>
            </a:r>
            <a:r>
              <a:rPr lang="cs-CZ" dirty="0"/>
              <a:t> </a:t>
            </a:r>
            <a:r>
              <a:rPr lang="cs-CZ" dirty="0" err="1"/>
              <a:t>the</a:t>
            </a:r>
            <a:r>
              <a:rPr lang="cs-CZ" dirty="0"/>
              <a:t> </a:t>
            </a:r>
            <a:r>
              <a:rPr lang="cs-CZ" dirty="0" err="1"/>
              <a:t>currency</a:t>
            </a:r>
            <a:r>
              <a:rPr lang="cs-CZ" dirty="0"/>
              <a:t> risk </a:t>
            </a:r>
            <a:r>
              <a:rPr lang="cs-CZ" dirty="0" err="1"/>
              <a:t>of</a:t>
            </a:r>
            <a:r>
              <a:rPr lang="cs-CZ" dirty="0"/>
              <a:t> </a:t>
            </a:r>
            <a:r>
              <a:rPr lang="cs-CZ" dirty="0" err="1"/>
              <a:t>changing</a:t>
            </a:r>
            <a:r>
              <a:rPr lang="cs-CZ" dirty="0"/>
              <a:t> </a:t>
            </a:r>
            <a:r>
              <a:rPr lang="cs-CZ" dirty="0" err="1"/>
              <a:t>the</a:t>
            </a:r>
            <a:r>
              <a:rPr lang="cs-CZ" dirty="0"/>
              <a:t> </a:t>
            </a:r>
            <a:r>
              <a:rPr lang="cs-CZ" dirty="0" err="1"/>
              <a:t>exchange</a:t>
            </a:r>
            <a:r>
              <a:rPr lang="cs-CZ" dirty="0"/>
              <a:t> </a:t>
            </a:r>
            <a:r>
              <a:rPr lang="cs-CZ" dirty="0" err="1"/>
              <a:t>rate</a:t>
            </a:r>
            <a:endParaRPr lang="cs-CZ" dirty="0"/>
          </a:p>
          <a:p>
            <a:pPr marL="0" indent="0">
              <a:buNone/>
            </a:pPr>
            <a:r>
              <a:rPr lang="cs-CZ" dirty="0"/>
              <a:t>…</a:t>
            </a:r>
          </a:p>
          <a:p>
            <a:r>
              <a:rPr lang="cs-CZ" b="1" dirty="0" err="1"/>
              <a:t>Costs</a:t>
            </a:r>
            <a:r>
              <a:rPr lang="cs-CZ" b="1" dirty="0"/>
              <a:t> </a:t>
            </a:r>
            <a:r>
              <a:rPr lang="cs-CZ" b="1" dirty="0" err="1"/>
              <a:t>of</a:t>
            </a:r>
            <a:r>
              <a:rPr lang="cs-CZ" b="1" dirty="0"/>
              <a:t> </a:t>
            </a:r>
            <a:r>
              <a:rPr lang="cs-CZ" b="1" dirty="0" err="1"/>
              <a:t>sharing</a:t>
            </a:r>
            <a:r>
              <a:rPr lang="cs-CZ" b="1" dirty="0"/>
              <a:t> a </a:t>
            </a:r>
            <a:r>
              <a:rPr lang="cs-CZ" b="1" dirty="0" err="1"/>
              <a:t>currency</a:t>
            </a:r>
            <a:endParaRPr lang="cs-CZ" b="1" dirty="0"/>
          </a:p>
          <a:p>
            <a:r>
              <a:rPr lang="cs-CZ" dirty="0" err="1"/>
              <a:t>Your</a:t>
            </a:r>
            <a:r>
              <a:rPr lang="cs-CZ" dirty="0"/>
              <a:t> country </a:t>
            </a:r>
            <a:r>
              <a:rPr lang="cs-CZ" dirty="0" err="1"/>
              <a:t>does</a:t>
            </a:r>
            <a:r>
              <a:rPr lang="cs-CZ" dirty="0"/>
              <a:t> not </a:t>
            </a:r>
            <a:r>
              <a:rPr lang="cs-CZ" dirty="0" err="1"/>
              <a:t>control</a:t>
            </a:r>
            <a:r>
              <a:rPr lang="cs-CZ" dirty="0"/>
              <a:t> </a:t>
            </a:r>
            <a:r>
              <a:rPr lang="cs-CZ" dirty="0" err="1"/>
              <a:t>the</a:t>
            </a:r>
            <a:r>
              <a:rPr lang="cs-CZ" dirty="0"/>
              <a:t> </a:t>
            </a:r>
            <a:r>
              <a:rPr lang="cs-CZ" dirty="0" err="1"/>
              <a:t>money</a:t>
            </a:r>
            <a:r>
              <a:rPr lang="cs-CZ" dirty="0"/>
              <a:t> </a:t>
            </a:r>
            <a:r>
              <a:rPr lang="cs-CZ" dirty="0" err="1"/>
              <a:t>stock</a:t>
            </a:r>
            <a:r>
              <a:rPr lang="cs-CZ" dirty="0"/>
              <a:t> any more, </a:t>
            </a:r>
            <a:r>
              <a:rPr lang="cs-CZ" dirty="0" err="1"/>
              <a:t>you</a:t>
            </a:r>
            <a:r>
              <a:rPr lang="cs-CZ" dirty="0"/>
              <a:t> </a:t>
            </a:r>
            <a:r>
              <a:rPr lang="cs-CZ" dirty="0" err="1"/>
              <a:t>cannot</a:t>
            </a:r>
            <a:r>
              <a:rPr lang="cs-CZ" dirty="0"/>
              <a:t> influence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 any more</a:t>
            </a:r>
          </a:p>
          <a:p>
            <a:r>
              <a:rPr lang="cs-CZ" dirty="0" err="1"/>
              <a:t>Your</a:t>
            </a:r>
            <a:r>
              <a:rPr lang="cs-CZ" dirty="0"/>
              <a:t> </a:t>
            </a:r>
            <a:r>
              <a:rPr lang="cs-CZ" dirty="0" err="1"/>
              <a:t>currency</a:t>
            </a:r>
            <a:r>
              <a:rPr lang="cs-CZ" dirty="0"/>
              <a:t> </a:t>
            </a:r>
            <a:r>
              <a:rPr lang="cs-CZ" dirty="0" err="1"/>
              <a:t>cannot</a:t>
            </a:r>
            <a:r>
              <a:rPr lang="cs-CZ" dirty="0"/>
              <a:t> </a:t>
            </a:r>
            <a:r>
              <a:rPr lang="cs-CZ" dirty="0" err="1"/>
              <a:t>depreciate</a:t>
            </a:r>
            <a:r>
              <a:rPr lang="cs-CZ" dirty="0"/>
              <a:t> any more</a:t>
            </a:r>
          </a:p>
          <a:p>
            <a:pPr marL="0" indent="0">
              <a:buNone/>
            </a:pPr>
            <a:r>
              <a:rPr lang="cs-CZ" dirty="0"/>
              <a:t>…</a:t>
            </a:r>
          </a:p>
        </p:txBody>
      </p:sp>
      <p:sp>
        <p:nvSpPr>
          <p:cNvPr id="4" name="Zástupný symbol pro zápatí 3">
            <a:extLst>
              <a:ext uri="{FF2B5EF4-FFF2-40B4-BE49-F238E27FC236}">
                <a16:creationId xmlns:a16="http://schemas.microsoft.com/office/drawing/2014/main" id="{15F4DB5D-B51C-48DA-B464-4A01F89C1AF7}"/>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21461036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826FBB-50A9-4277-96F1-B721ACDA2288}"/>
              </a:ext>
            </a:extLst>
          </p:cNvPr>
          <p:cNvSpPr>
            <a:spLocks noGrp="1"/>
          </p:cNvSpPr>
          <p:nvPr>
            <p:ph type="title"/>
          </p:nvPr>
        </p:nvSpPr>
        <p:spPr/>
        <p:txBody>
          <a:bodyPr/>
          <a:lstStyle/>
          <a:p>
            <a:r>
              <a:rPr lang="cs-CZ" dirty="0"/>
              <a:t>Optimum – </a:t>
            </a:r>
            <a:r>
              <a:rPr lang="cs-CZ" dirty="0" err="1"/>
              <a:t>where</a:t>
            </a:r>
            <a:r>
              <a:rPr lang="cs-CZ" dirty="0"/>
              <a:t> </a:t>
            </a:r>
            <a:r>
              <a:rPr lang="cs-CZ" dirty="0" err="1"/>
              <a:t>marginal</a:t>
            </a:r>
            <a:r>
              <a:rPr lang="cs-CZ" dirty="0"/>
              <a:t> </a:t>
            </a:r>
            <a:r>
              <a:rPr lang="cs-CZ" dirty="0" err="1"/>
              <a:t>benefits</a:t>
            </a:r>
            <a:r>
              <a:rPr lang="cs-CZ" dirty="0"/>
              <a:t> </a:t>
            </a:r>
            <a:r>
              <a:rPr lang="cs-CZ" dirty="0" err="1"/>
              <a:t>equal</a:t>
            </a:r>
            <a:r>
              <a:rPr lang="cs-CZ" dirty="0"/>
              <a:t> </a:t>
            </a:r>
            <a:r>
              <a:rPr lang="cs-CZ" dirty="0" err="1"/>
              <a:t>marginal</a:t>
            </a:r>
            <a:r>
              <a:rPr lang="cs-CZ" dirty="0"/>
              <a:t> </a:t>
            </a:r>
            <a:r>
              <a:rPr lang="cs-CZ" dirty="0" err="1"/>
              <a:t>cost</a:t>
            </a:r>
            <a:endParaRPr lang="cs-CZ" dirty="0"/>
          </a:p>
        </p:txBody>
      </p:sp>
      <p:sp>
        <p:nvSpPr>
          <p:cNvPr id="4" name="Zástupný symbol pro zápatí 3">
            <a:extLst>
              <a:ext uri="{FF2B5EF4-FFF2-40B4-BE49-F238E27FC236}">
                <a16:creationId xmlns:a16="http://schemas.microsoft.com/office/drawing/2014/main" id="{AF67CC7B-B106-4464-9687-180117A503B1}"/>
              </a:ext>
            </a:extLst>
          </p:cNvPr>
          <p:cNvSpPr>
            <a:spLocks noGrp="1"/>
          </p:cNvSpPr>
          <p:nvPr>
            <p:ph type="ftr" sz="quarter" idx="11"/>
          </p:nvPr>
        </p:nvSpPr>
        <p:spPr/>
        <p:txBody>
          <a:bodyPr/>
          <a:lstStyle/>
          <a:p>
            <a:r>
              <a:rPr lang="cs-CZ"/>
              <a:t>PETR MACH - Macroeconomics</a:t>
            </a:r>
          </a:p>
        </p:txBody>
      </p:sp>
      <p:grpSp>
        <p:nvGrpSpPr>
          <p:cNvPr id="5" name="Plátno 111">
            <a:extLst>
              <a:ext uri="{FF2B5EF4-FFF2-40B4-BE49-F238E27FC236}">
                <a16:creationId xmlns:a16="http://schemas.microsoft.com/office/drawing/2014/main" id="{63DDD6A3-D309-49D1-9E79-C65F1312A8D0}"/>
              </a:ext>
            </a:extLst>
          </p:cNvPr>
          <p:cNvGrpSpPr/>
          <p:nvPr/>
        </p:nvGrpSpPr>
        <p:grpSpPr>
          <a:xfrm>
            <a:off x="1004367" y="1900724"/>
            <a:ext cx="6375980" cy="4820751"/>
            <a:chOff x="0" y="0"/>
            <a:chExt cx="4831080" cy="3592830"/>
          </a:xfrm>
        </p:grpSpPr>
        <p:sp>
          <p:nvSpPr>
            <p:cNvPr id="6" name="Obdélník 5">
              <a:extLst>
                <a:ext uri="{FF2B5EF4-FFF2-40B4-BE49-F238E27FC236}">
                  <a16:creationId xmlns:a16="http://schemas.microsoft.com/office/drawing/2014/main" id="{B5AA67AC-16EE-41C3-8998-042E375D954D}"/>
                </a:ext>
              </a:extLst>
            </p:cNvPr>
            <p:cNvSpPr/>
            <p:nvPr/>
          </p:nvSpPr>
          <p:spPr>
            <a:xfrm>
              <a:off x="0" y="0"/>
              <a:ext cx="4831080" cy="3592830"/>
            </a:xfrm>
            <a:prstGeom prst="rect">
              <a:avLst/>
            </a:prstGeom>
            <a:solidFill>
              <a:prstClr val="white"/>
            </a:solidFill>
          </p:spPr>
          <p:txBody>
            <a:bodyPr/>
            <a:lstStyle/>
            <a:p>
              <a:endParaRPr lang="cs-CZ"/>
            </a:p>
          </p:txBody>
        </p:sp>
        <p:sp>
          <p:nvSpPr>
            <p:cNvPr id="7" name="Textové pole 39944">
              <a:extLst>
                <a:ext uri="{FF2B5EF4-FFF2-40B4-BE49-F238E27FC236}">
                  <a16:creationId xmlns:a16="http://schemas.microsoft.com/office/drawing/2014/main" id="{D4EB6C84-1A19-4831-BD56-4C5E2D981E4C}"/>
                </a:ext>
              </a:extLst>
            </p:cNvPr>
            <p:cNvSpPr txBox="1"/>
            <p:nvPr/>
          </p:nvSpPr>
          <p:spPr>
            <a:xfrm>
              <a:off x="598182" y="341381"/>
              <a:ext cx="544195" cy="2571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MB</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39944">
              <a:extLst>
                <a:ext uri="{FF2B5EF4-FFF2-40B4-BE49-F238E27FC236}">
                  <a16:creationId xmlns:a16="http://schemas.microsoft.com/office/drawing/2014/main" id="{F6C2C467-ED4D-4FC4-9182-ABE9D231A869}"/>
                </a:ext>
              </a:extLst>
            </p:cNvPr>
            <p:cNvSpPr txBox="1"/>
            <p:nvPr/>
          </p:nvSpPr>
          <p:spPr>
            <a:xfrm>
              <a:off x="1721070" y="3127712"/>
              <a:ext cx="769734" cy="38014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Q</a:t>
              </a:r>
              <a:r>
                <a:rPr lang="cs-CZ" sz="1400" b="1" baseline="-25000">
                  <a:latin typeface="Calibri" panose="020F0502020204030204" pitchFamily="34" charset="0"/>
                  <a:ea typeface="Calibri" panose="020F0502020204030204" pitchFamily="34" charset="0"/>
                  <a:cs typeface="Arial" panose="020B0604020202020204" pitchFamily="34" charset="0"/>
                </a:rPr>
                <a:t>OPTIMAL</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39944">
              <a:extLst>
                <a:ext uri="{FF2B5EF4-FFF2-40B4-BE49-F238E27FC236}">
                  <a16:creationId xmlns:a16="http://schemas.microsoft.com/office/drawing/2014/main" id="{C7B78DE4-855C-4AC2-BA9E-D0C3AD9C6AD6}"/>
                </a:ext>
              </a:extLst>
            </p:cNvPr>
            <p:cNvSpPr txBox="1"/>
            <p:nvPr/>
          </p:nvSpPr>
          <p:spPr>
            <a:xfrm>
              <a:off x="2947126" y="430117"/>
              <a:ext cx="544286" cy="2578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MC</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39944">
              <a:extLst>
                <a:ext uri="{FF2B5EF4-FFF2-40B4-BE49-F238E27FC236}">
                  <a16:creationId xmlns:a16="http://schemas.microsoft.com/office/drawing/2014/main" id="{9D05A746-429F-47CF-ABBE-9B137FF72305}"/>
                </a:ext>
              </a:extLst>
            </p:cNvPr>
            <p:cNvSpPr txBox="1"/>
            <p:nvPr/>
          </p:nvSpPr>
          <p:spPr>
            <a:xfrm>
              <a:off x="3540886" y="3247251"/>
              <a:ext cx="647144" cy="260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Q</a:t>
              </a:r>
              <a:endParaRPr lang="cs-CZ" sz="1400">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101">
              <a:extLst>
                <a:ext uri="{FF2B5EF4-FFF2-40B4-BE49-F238E27FC236}">
                  <a16:creationId xmlns:a16="http://schemas.microsoft.com/office/drawing/2014/main" id="{E0FAE003-5243-4070-BDE3-FB96FB2A96E0}"/>
                </a:ext>
              </a:extLst>
            </p:cNvPr>
            <p:cNvSpPr txBox="1"/>
            <p:nvPr/>
          </p:nvSpPr>
          <p:spPr>
            <a:xfrm rot="16200000">
              <a:off x="-1036697" y="1513891"/>
              <a:ext cx="2514276" cy="261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400" b="1">
                  <a:latin typeface="Calibri" panose="020F0502020204030204" pitchFamily="34" charset="0"/>
                  <a:ea typeface="Calibri" panose="020F0502020204030204" pitchFamily="34" charset="0"/>
                  <a:cs typeface="Arial" panose="020B0604020202020204" pitchFamily="34" charset="0"/>
                </a:rPr>
                <a:t>MARGINAL COST, MARGINAL BENEFITS</a:t>
              </a:r>
              <a:endParaRPr lang="cs-CZ" sz="1400">
                <a:latin typeface="Calibri" panose="020F0502020204030204" pitchFamily="34" charset="0"/>
                <a:ea typeface="Calibri" panose="020F0502020204030204" pitchFamily="34" charset="0"/>
                <a:cs typeface="Arial" panose="020B0604020202020204" pitchFamily="34" charset="0"/>
              </a:endParaRPr>
            </a:p>
          </p:txBody>
        </p:sp>
        <p:cxnSp>
          <p:nvCxnSpPr>
            <p:cNvPr id="12" name="Přímá spojnice se šipkou 11">
              <a:extLst>
                <a:ext uri="{FF2B5EF4-FFF2-40B4-BE49-F238E27FC236}">
                  <a16:creationId xmlns:a16="http://schemas.microsoft.com/office/drawing/2014/main" id="{A0DF72EC-0D17-4294-85BA-B34A4FB7C573}"/>
                </a:ext>
              </a:extLst>
            </p:cNvPr>
            <p:cNvCxnSpPr/>
            <p:nvPr/>
          </p:nvCxnSpPr>
          <p:spPr>
            <a:xfrm flipH="1" flipV="1">
              <a:off x="362568" y="341380"/>
              <a:ext cx="1" cy="27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DC50E113-37C2-4A92-BB08-F72C4E3225A8}"/>
                </a:ext>
              </a:extLst>
            </p:cNvPr>
            <p:cNvCxnSpPr/>
            <p:nvPr/>
          </p:nvCxnSpPr>
          <p:spPr>
            <a:xfrm>
              <a:off x="362568" y="3128389"/>
              <a:ext cx="346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Volný tvar: obrazec 13">
              <a:extLst>
                <a:ext uri="{FF2B5EF4-FFF2-40B4-BE49-F238E27FC236}">
                  <a16:creationId xmlns:a16="http://schemas.microsoft.com/office/drawing/2014/main" id="{97086E52-3F10-4F7B-869B-075C328C3E3D}"/>
                </a:ext>
              </a:extLst>
            </p:cNvPr>
            <p:cNvSpPr/>
            <p:nvPr/>
          </p:nvSpPr>
          <p:spPr>
            <a:xfrm rot="10800000">
              <a:off x="532645" y="395451"/>
              <a:ext cx="2765727" cy="2431109"/>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cxnSp>
          <p:nvCxnSpPr>
            <p:cNvPr id="15" name="Přímá spojnice 14">
              <a:extLst>
                <a:ext uri="{FF2B5EF4-FFF2-40B4-BE49-F238E27FC236}">
                  <a16:creationId xmlns:a16="http://schemas.microsoft.com/office/drawing/2014/main" id="{8B0FC033-DE41-4871-AF71-4EE778269E54}"/>
                </a:ext>
              </a:extLst>
            </p:cNvPr>
            <p:cNvCxnSpPr/>
            <p:nvPr/>
          </p:nvCxnSpPr>
          <p:spPr>
            <a:xfrm flipH="1" flipV="1">
              <a:off x="1946729" y="2458720"/>
              <a:ext cx="2" cy="6766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Volný tvar: obrazec 15">
              <a:extLst>
                <a:ext uri="{FF2B5EF4-FFF2-40B4-BE49-F238E27FC236}">
                  <a16:creationId xmlns:a16="http://schemas.microsoft.com/office/drawing/2014/main" id="{B6E1ACC6-9621-4569-AE17-4802F30B15EE}"/>
                </a:ext>
              </a:extLst>
            </p:cNvPr>
            <p:cNvSpPr/>
            <p:nvPr/>
          </p:nvSpPr>
          <p:spPr>
            <a:xfrm rot="5400000">
              <a:off x="315119" y="546840"/>
              <a:ext cx="2622849" cy="2527951"/>
            </a:xfrm>
            <a:custGeom>
              <a:avLst/>
              <a:gdLst>
                <a:gd name="connsiteX0" fmla="*/ 0 w 2711395"/>
                <a:gd name="connsiteY0" fmla="*/ 0 h 2289976"/>
                <a:gd name="connsiteX1" fmla="*/ 1280160 w 2711395"/>
                <a:gd name="connsiteY1" fmla="*/ 326003 h 2289976"/>
                <a:gd name="connsiteX2" fmla="*/ 2321781 w 2711395"/>
                <a:gd name="connsiteY2" fmla="*/ 1184744 h 2289976"/>
                <a:gd name="connsiteX3" fmla="*/ 2711395 w 2711395"/>
                <a:gd name="connsiteY3" fmla="*/ 2289976 h 2289976"/>
              </a:gdLst>
              <a:ahLst/>
              <a:cxnLst>
                <a:cxn ang="0">
                  <a:pos x="connsiteX0" y="connsiteY0"/>
                </a:cxn>
                <a:cxn ang="0">
                  <a:pos x="connsiteX1" y="connsiteY1"/>
                </a:cxn>
                <a:cxn ang="0">
                  <a:pos x="connsiteX2" y="connsiteY2"/>
                </a:cxn>
                <a:cxn ang="0">
                  <a:pos x="connsiteX3" y="connsiteY3"/>
                </a:cxn>
              </a:cxnLst>
              <a:rect l="l" t="t" r="r" b="b"/>
              <a:pathLst>
                <a:path w="2711395" h="2289976">
                  <a:moveTo>
                    <a:pt x="0" y="0"/>
                  </a:moveTo>
                  <a:cubicBezTo>
                    <a:pt x="446598" y="64273"/>
                    <a:pt x="893197" y="128546"/>
                    <a:pt x="1280160" y="326003"/>
                  </a:cubicBezTo>
                  <a:cubicBezTo>
                    <a:pt x="1667123" y="523460"/>
                    <a:pt x="2083242" y="857415"/>
                    <a:pt x="2321781" y="1184744"/>
                  </a:cubicBezTo>
                  <a:cubicBezTo>
                    <a:pt x="2560320" y="1512073"/>
                    <a:pt x="2635857" y="1901024"/>
                    <a:pt x="2711395" y="228997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400"/>
            </a:p>
          </p:txBody>
        </p:sp>
        <p:cxnSp>
          <p:nvCxnSpPr>
            <p:cNvPr id="17" name="Přímá spojnice 16">
              <a:extLst>
                <a:ext uri="{FF2B5EF4-FFF2-40B4-BE49-F238E27FC236}">
                  <a16:creationId xmlns:a16="http://schemas.microsoft.com/office/drawing/2014/main" id="{5B35B2D7-74CB-44FD-AEBA-A302E141130B}"/>
                </a:ext>
              </a:extLst>
            </p:cNvPr>
            <p:cNvCxnSpPr/>
            <p:nvPr/>
          </p:nvCxnSpPr>
          <p:spPr>
            <a:xfrm flipV="1">
              <a:off x="362703" y="970280"/>
              <a:ext cx="292617"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9DB2D4D0-2A5C-4CD8-B9DB-009C0F369A07}"/>
                </a:ext>
              </a:extLst>
            </p:cNvPr>
            <p:cNvCxnSpPr/>
            <p:nvPr/>
          </p:nvCxnSpPr>
          <p:spPr>
            <a:xfrm flipV="1">
              <a:off x="363220" y="1198880"/>
              <a:ext cx="378460" cy="504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02E11239-A618-4320-8608-B946436171C2}"/>
                </a:ext>
              </a:extLst>
            </p:cNvPr>
            <p:cNvCxnSpPr/>
            <p:nvPr/>
          </p:nvCxnSpPr>
          <p:spPr>
            <a:xfrm flipV="1">
              <a:off x="363220" y="1432065"/>
              <a:ext cx="485140" cy="610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0854943F-3A70-41DA-BE6B-4DC38D4AFDEF}"/>
                </a:ext>
              </a:extLst>
            </p:cNvPr>
            <p:cNvCxnSpPr/>
            <p:nvPr/>
          </p:nvCxnSpPr>
          <p:spPr>
            <a:xfrm flipV="1">
              <a:off x="363220" y="1669682"/>
              <a:ext cx="640286" cy="75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A6F7D60D-C7B8-4DC6-B653-3C80A9A95AA9}"/>
                </a:ext>
              </a:extLst>
            </p:cNvPr>
            <p:cNvCxnSpPr/>
            <p:nvPr/>
          </p:nvCxnSpPr>
          <p:spPr>
            <a:xfrm flipV="1">
              <a:off x="363220" y="655320"/>
              <a:ext cx="234962" cy="28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ADB35DB6-AFFB-4893-BDA7-5E05A21DAEE3}"/>
                </a:ext>
              </a:extLst>
            </p:cNvPr>
            <p:cNvCxnSpPr/>
            <p:nvPr/>
          </p:nvCxnSpPr>
          <p:spPr>
            <a:xfrm flipV="1">
              <a:off x="362703" y="1823720"/>
              <a:ext cx="779674" cy="933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6581767-E0D6-4944-AC80-87FF0D60FB09}"/>
                </a:ext>
              </a:extLst>
            </p:cNvPr>
            <p:cNvCxnSpPr/>
            <p:nvPr/>
          </p:nvCxnSpPr>
          <p:spPr>
            <a:xfrm flipV="1">
              <a:off x="367042" y="1981200"/>
              <a:ext cx="913118" cy="108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3CF2245E-CCD9-407C-A4CD-078A09E4F7E5}"/>
                </a:ext>
              </a:extLst>
            </p:cNvPr>
            <p:cNvCxnSpPr/>
            <p:nvPr/>
          </p:nvCxnSpPr>
          <p:spPr>
            <a:xfrm flipV="1">
              <a:off x="655320" y="2119456"/>
              <a:ext cx="806447" cy="953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1571DD3A-A57D-4B45-A7D4-710D72EE7BDC}"/>
                </a:ext>
              </a:extLst>
            </p:cNvPr>
            <p:cNvCxnSpPr/>
            <p:nvPr/>
          </p:nvCxnSpPr>
          <p:spPr>
            <a:xfrm flipV="1">
              <a:off x="1058840" y="2260600"/>
              <a:ext cx="582000" cy="71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4C2F7770-8BF9-45E9-8BBF-2FEAADEF7BB0}"/>
                </a:ext>
              </a:extLst>
            </p:cNvPr>
            <p:cNvCxnSpPr>
              <a:stCxn id="16" idx="2"/>
            </p:cNvCxnSpPr>
            <p:nvPr/>
          </p:nvCxnSpPr>
          <p:spPr>
            <a:xfrm flipV="1">
              <a:off x="1582661" y="2397960"/>
              <a:ext cx="286779" cy="3471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TextovéPole 26">
            <a:extLst>
              <a:ext uri="{FF2B5EF4-FFF2-40B4-BE49-F238E27FC236}">
                <a16:creationId xmlns:a16="http://schemas.microsoft.com/office/drawing/2014/main" id="{FBC8FF6F-86F9-942E-29FD-4D94F3390B66}"/>
              </a:ext>
            </a:extLst>
          </p:cNvPr>
          <p:cNvSpPr txBox="1"/>
          <p:nvPr/>
        </p:nvSpPr>
        <p:spPr>
          <a:xfrm>
            <a:off x="7658100" y="2023973"/>
            <a:ext cx="4191000" cy="3416320"/>
          </a:xfrm>
          <a:prstGeom prst="rect">
            <a:avLst/>
          </a:prstGeom>
          <a:noFill/>
        </p:spPr>
        <p:txBody>
          <a:bodyPr wrap="square">
            <a:spAutoFit/>
          </a:bodyPr>
          <a:lstStyle/>
          <a:p>
            <a:r>
              <a:rPr lang="cs-CZ" sz="2400" dirty="0"/>
              <a:t>As a </a:t>
            </a:r>
            <a:r>
              <a:rPr lang="cs-CZ" sz="2400" dirty="0" err="1"/>
              <a:t>currency</a:t>
            </a:r>
            <a:r>
              <a:rPr lang="cs-CZ" sz="2400" dirty="0"/>
              <a:t> area </a:t>
            </a:r>
            <a:r>
              <a:rPr lang="cs-CZ" sz="2400" dirty="0" err="1"/>
              <a:t>enlarges</a:t>
            </a:r>
            <a:r>
              <a:rPr lang="cs-CZ" sz="2400" dirty="0"/>
              <a:t> </a:t>
            </a:r>
            <a:r>
              <a:rPr lang="cs-CZ" sz="2400" dirty="0" err="1"/>
              <a:t>additional</a:t>
            </a:r>
            <a:r>
              <a:rPr lang="cs-CZ" sz="2400" dirty="0"/>
              <a:t> </a:t>
            </a:r>
            <a:r>
              <a:rPr lang="cs-CZ" sz="2400" dirty="0" err="1"/>
              <a:t>benefits</a:t>
            </a:r>
            <a:r>
              <a:rPr lang="cs-CZ" sz="2400" dirty="0"/>
              <a:t> </a:t>
            </a:r>
            <a:r>
              <a:rPr lang="cs-CZ" sz="2400" dirty="0" err="1"/>
              <a:t>tend</a:t>
            </a:r>
            <a:r>
              <a:rPr lang="cs-CZ" sz="2400" dirty="0"/>
              <a:t> to </a:t>
            </a:r>
            <a:r>
              <a:rPr lang="cs-CZ" sz="2400" dirty="0" err="1"/>
              <a:t>be</a:t>
            </a:r>
            <a:r>
              <a:rPr lang="cs-CZ" sz="2400" dirty="0"/>
              <a:t> </a:t>
            </a:r>
            <a:r>
              <a:rPr lang="cs-CZ" sz="2400" dirty="0" err="1"/>
              <a:t>smaller</a:t>
            </a:r>
            <a:r>
              <a:rPr lang="cs-CZ" sz="2400" dirty="0"/>
              <a:t> and </a:t>
            </a:r>
            <a:r>
              <a:rPr lang="cs-CZ" sz="2400" dirty="0" err="1"/>
              <a:t>smaller</a:t>
            </a:r>
            <a:r>
              <a:rPr lang="cs-CZ" sz="2400" dirty="0"/>
              <a:t> and </a:t>
            </a:r>
            <a:r>
              <a:rPr lang="cs-CZ" sz="2400" dirty="0" err="1"/>
              <a:t>additional</a:t>
            </a:r>
            <a:r>
              <a:rPr lang="cs-CZ" sz="2400" dirty="0"/>
              <a:t> </a:t>
            </a:r>
            <a:r>
              <a:rPr lang="cs-CZ" sz="2400" dirty="0" err="1"/>
              <a:t>costs</a:t>
            </a:r>
            <a:r>
              <a:rPr lang="cs-CZ" sz="2400" dirty="0"/>
              <a:t> </a:t>
            </a:r>
            <a:r>
              <a:rPr lang="cs-CZ" sz="2400" dirty="0" err="1"/>
              <a:t>bigger</a:t>
            </a:r>
            <a:r>
              <a:rPr lang="cs-CZ" sz="2400" dirty="0"/>
              <a:t> and </a:t>
            </a:r>
            <a:r>
              <a:rPr lang="cs-CZ" sz="2400" dirty="0" err="1"/>
              <a:t>bigger</a:t>
            </a:r>
            <a:r>
              <a:rPr lang="cs-CZ" sz="2400" dirty="0"/>
              <a:t>. At a point </a:t>
            </a:r>
            <a:r>
              <a:rPr lang="cs-CZ" sz="2400" dirty="0" err="1"/>
              <a:t>where</a:t>
            </a:r>
            <a:r>
              <a:rPr lang="cs-CZ" sz="2400" dirty="0"/>
              <a:t> MB=MC </a:t>
            </a:r>
            <a:r>
              <a:rPr lang="cs-CZ" sz="2400" dirty="0" err="1"/>
              <a:t>the</a:t>
            </a:r>
            <a:r>
              <a:rPr lang="cs-CZ" sz="2400" dirty="0"/>
              <a:t> </a:t>
            </a:r>
            <a:r>
              <a:rPr lang="cs-CZ" sz="2400" dirty="0" err="1"/>
              <a:t>size</a:t>
            </a:r>
            <a:r>
              <a:rPr lang="cs-CZ" sz="2400" dirty="0"/>
              <a:t> Q </a:t>
            </a:r>
            <a:r>
              <a:rPr lang="cs-CZ" sz="2400" dirty="0" err="1"/>
              <a:t>of</a:t>
            </a:r>
            <a:r>
              <a:rPr lang="cs-CZ" sz="2400" dirty="0"/>
              <a:t> </a:t>
            </a:r>
            <a:r>
              <a:rPr lang="cs-CZ" sz="2400" dirty="0" err="1"/>
              <a:t>the</a:t>
            </a:r>
            <a:r>
              <a:rPr lang="cs-CZ" sz="2400" dirty="0"/>
              <a:t> </a:t>
            </a:r>
            <a:r>
              <a:rPr lang="cs-CZ" sz="2400" dirty="0" err="1"/>
              <a:t>currency</a:t>
            </a:r>
            <a:r>
              <a:rPr lang="cs-CZ" sz="2400" dirty="0"/>
              <a:t> area (in </a:t>
            </a:r>
            <a:r>
              <a:rPr lang="cs-CZ" sz="2400" dirty="0" err="1"/>
              <a:t>terms</a:t>
            </a:r>
            <a:r>
              <a:rPr lang="cs-CZ" sz="2400" dirty="0"/>
              <a:t> </a:t>
            </a:r>
            <a:r>
              <a:rPr lang="cs-CZ" sz="2400" dirty="0" err="1"/>
              <a:t>of</a:t>
            </a:r>
            <a:r>
              <a:rPr lang="cs-CZ" sz="2400" dirty="0"/>
              <a:t> </a:t>
            </a:r>
            <a:r>
              <a:rPr lang="cs-CZ" sz="2400" dirty="0" err="1"/>
              <a:t>countries</a:t>
            </a:r>
            <a:r>
              <a:rPr lang="cs-CZ" sz="2400" dirty="0"/>
              <a:t>, </a:t>
            </a:r>
            <a:r>
              <a:rPr lang="cs-CZ" sz="2400" dirty="0" err="1"/>
              <a:t>regionas</a:t>
            </a:r>
            <a:r>
              <a:rPr lang="cs-CZ" sz="2400" dirty="0"/>
              <a:t> </a:t>
            </a:r>
            <a:r>
              <a:rPr lang="cs-CZ" sz="2400" dirty="0" err="1"/>
              <a:t>or</a:t>
            </a:r>
            <a:r>
              <a:rPr lang="cs-CZ" sz="2400" dirty="0"/>
              <a:t> </a:t>
            </a:r>
            <a:r>
              <a:rPr lang="cs-CZ" sz="2400" dirty="0" err="1"/>
              <a:t>people</a:t>
            </a:r>
            <a:r>
              <a:rPr lang="cs-CZ" sz="2400" dirty="0"/>
              <a:t> </a:t>
            </a:r>
            <a:r>
              <a:rPr lang="cs-CZ" sz="2400" dirty="0" err="1"/>
              <a:t>involved</a:t>
            </a:r>
            <a:r>
              <a:rPr lang="cs-CZ" sz="2400" dirty="0"/>
              <a:t>) </a:t>
            </a:r>
            <a:r>
              <a:rPr lang="cs-CZ" sz="2400" dirty="0" err="1"/>
              <a:t>is</a:t>
            </a:r>
            <a:r>
              <a:rPr lang="cs-CZ" sz="2400" dirty="0"/>
              <a:t> </a:t>
            </a:r>
            <a:r>
              <a:rPr lang="cs-CZ" sz="2400" dirty="0" err="1"/>
              <a:t>optimal</a:t>
            </a:r>
            <a:r>
              <a:rPr lang="cs-CZ" sz="2400" dirty="0"/>
              <a:t>.</a:t>
            </a:r>
            <a:endParaRPr lang="en-GB" sz="2400" dirty="0"/>
          </a:p>
        </p:txBody>
      </p:sp>
    </p:spTree>
    <p:extLst>
      <p:ext uri="{BB962C8B-B14F-4D97-AF65-F5344CB8AC3E}">
        <p14:creationId xmlns:p14="http://schemas.microsoft.com/office/powerpoint/2010/main" val="10070944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4C0D2-C253-4572-8EFE-2A458C48BDA3}"/>
              </a:ext>
            </a:extLst>
          </p:cNvPr>
          <p:cNvSpPr>
            <a:spLocks noGrp="1"/>
          </p:cNvSpPr>
          <p:nvPr>
            <p:ph type="title"/>
          </p:nvPr>
        </p:nvSpPr>
        <p:spPr>
          <a:xfrm>
            <a:off x="1981200" y="274638"/>
            <a:ext cx="7499176" cy="2481138"/>
          </a:xfrm>
        </p:spPr>
        <p:txBody>
          <a:bodyPr>
            <a:normAutofit/>
          </a:bodyPr>
          <a:lstStyle/>
          <a:p>
            <a:r>
              <a:rPr lang="cs-CZ" dirty="0" err="1"/>
              <a:t>With</a:t>
            </a:r>
            <a:r>
              <a:rPr lang="cs-CZ" dirty="0"/>
              <a:t> </a:t>
            </a:r>
            <a:r>
              <a:rPr lang="cs-CZ" dirty="0" err="1"/>
              <a:t>labour</a:t>
            </a:r>
            <a:r>
              <a:rPr lang="cs-CZ" dirty="0"/>
              <a:t> mobility </a:t>
            </a:r>
            <a:r>
              <a:rPr lang="cs-CZ" dirty="0" err="1"/>
              <a:t>having</a:t>
            </a:r>
            <a:r>
              <a:rPr lang="cs-CZ" dirty="0"/>
              <a:t> a </a:t>
            </a:r>
            <a:r>
              <a:rPr lang="cs-CZ" dirty="0" err="1"/>
              <a:t>currency</a:t>
            </a:r>
            <a:r>
              <a:rPr lang="cs-CZ" dirty="0"/>
              <a:t> area </a:t>
            </a:r>
            <a:r>
              <a:rPr lang="cs-CZ" dirty="0" err="1"/>
              <a:t>does</a:t>
            </a:r>
            <a:r>
              <a:rPr lang="cs-CZ" dirty="0"/>
              <a:t> not </a:t>
            </a:r>
            <a:r>
              <a:rPr lang="cs-CZ"/>
              <a:t>cause problems</a:t>
            </a:r>
            <a:r>
              <a:rPr lang="cs-CZ" dirty="0"/>
              <a:t> </a:t>
            </a:r>
          </a:p>
        </p:txBody>
      </p:sp>
      <p:sp>
        <p:nvSpPr>
          <p:cNvPr id="3" name="Zástupný obsah 2">
            <a:extLst>
              <a:ext uri="{FF2B5EF4-FFF2-40B4-BE49-F238E27FC236}">
                <a16:creationId xmlns:a16="http://schemas.microsoft.com/office/drawing/2014/main" id="{57FDADA8-EFC8-4665-B1E7-2C57D57FE18E}"/>
              </a:ext>
            </a:extLst>
          </p:cNvPr>
          <p:cNvSpPr>
            <a:spLocks noGrp="1"/>
          </p:cNvSpPr>
          <p:nvPr>
            <p:ph idx="1"/>
          </p:nvPr>
        </p:nvSpPr>
        <p:spPr>
          <a:xfrm>
            <a:off x="1981200" y="3645025"/>
            <a:ext cx="8229600" cy="2481139"/>
          </a:xfrm>
        </p:spPr>
        <p:txBody>
          <a:bodyPr>
            <a:normAutofit/>
          </a:bodyPr>
          <a:lstStyle/>
          <a:p>
            <a:pPr>
              <a:buNone/>
            </a:pPr>
            <a:r>
              <a:rPr lang="en-GB" sz="2600" b="1" dirty="0">
                <a:latin typeface="Calibri" panose="020F0502020204030204" pitchFamily="34" charset="0"/>
                <a:ea typeface="Calibri" panose="020F0502020204030204" pitchFamily="34" charset="0"/>
                <a:cs typeface="Arial" panose="020B0604020202020204" pitchFamily="34" charset="0"/>
              </a:rPr>
              <a:t>Labour mobility is the degree to which people are able and willing to move from one region to another to find new jobs.</a:t>
            </a:r>
            <a:endParaRPr lang="cs-CZ" sz="2600" dirty="0"/>
          </a:p>
        </p:txBody>
      </p:sp>
      <p:sp>
        <p:nvSpPr>
          <p:cNvPr id="4" name="Zástupný symbol pro zápatí 3">
            <a:extLst>
              <a:ext uri="{FF2B5EF4-FFF2-40B4-BE49-F238E27FC236}">
                <a16:creationId xmlns:a16="http://schemas.microsoft.com/office/drawing/2014/main" id="{BB95ABFA-AD83-4A61-8699-4432A7E61FB4}"/>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40151012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Arguments</a:t>
            </a:r>
            <a:r>
              <a:rPr lang="cs-CZ" dirty="0"/>
              <a:t> </a:t>
            </a:r>
            <a:r>
              <a:rPr lang="cs-CZ" dirty="0" err="1"/>
              <a:t>against</a:t>
            </a:r>
            <a:endParaRPr lang="cs-CZ" dirty="0"/>
          </a:p>
        </p:txBody>
      </p:sp>
      <p:sp>
        <p:nvSpPr>
          <p:cNvPr id="3" name="Zástupný symbol pro obsah 2"/>
          <p:cNvSpPr>
            <a:spLocks noGrp="1"/>
          </p:cNvSpPr>
          <p:nvPr>
            <p:ph idx="1"/>
          </p:nvPr>
        </p:nvSpPr>
        <p:spPr/>
        <p:txBody>
          <a:bodyPr>
            <a:normAutofit lnSpcReduction="10000"/>
          </a:bodyPr>
          <a:lstStyle/>
          <a:p>
            <a:r>
              <a:rPr lang="cs-CZ" dirty="0" err="1"/>
              <a:t>You</a:t>
            </a:r>
            <a:r>
              <a:rPr lang="cs-CZ" dirty="0"/>
              <a:t> </a:t>
            </a:r>
            <a:r>
              <a:rPr lang="cs-CZ" dirty="0" err="1"/>
              <a:t>want</a:t>
            </a:r>
            <a:r>
              <a:rPr lang="cs-CZ" dirty="0"/>
              <a:t> </a:t>
            </a:r>
            <a:r>
              <a:rPr lang="cs-CZ" dirty="0" err="1"/>
              <a:t>your</a:t>
            </a:r>
            <a:r>
              <a:rPr lang="cs-CZ" dirty="0"/>
              <a:t> </a:t>
            </a:r>
            <a:r>
              <a:rPr lang="cs-CZ" dirty="0" err="1"/>
              <a:t>own</a:t>
            </a:r>
            <a:r>
              <a:rPr lang="cs-CZ" dirty="0"/>
              <a:t> </a:t>
            </a:r>
            <a:r>
              <a:rPr lang="cs-CZ" dirty="0" err="1"/>
              <a:t>inflation</a:t>
            </a:r>
            <a:r>
              <a:rPr lang="cs-CZ" dirty="0"/>
              <a:t> </a:t>
            </a:r>
            <a:r>
              <a:rPr lang="cs-CZ" dirty="0" err="1"/>
              <a:t>rate</a:t>
            </a:r>
            <a:endParaRPr lang="cs-CZ" dirty="0"/>
          </a:p>
          <a:p>
            <a:r>
              <a:rPr lang="cs-CZ" dirty="0" err="1"/>
              <a:t>You</a:t>
            </a:r>
            <a:r>
              <a:rPr lang="cs-CZ" dirty="0"/>
              <a:t> </a:t>
            </a:r>
            <a:r>
              <a:rPr lang="cs-CZ" dirty="0" err="1"/>
              <a:t>want</a:t>
            </a:r>
            <a:r>
              <a:rPr lang="cs-CZ" dirty="0"/>
              <a:t> to </a:t>
            </a:r>
            <a:r>
              <a:rPr lang="cs-CZ" dirty="0" err="1"/>
              <a:t>manipulate</a:t>
            </a:r>
            <a:r>
              <a:rPr lang="cs-CZ" dirty="0"/>
              <a:t> </a:t>
            </a:r>
            <a:r>
              <a:rPr lang="cs-CZ" dirty="0" err="1"/>
              <a:t>the</a:t>
            </a:r>
            <a:r>
              <a:rPr lang="cs-CZ" dirty="0"/>
              <a:t> ER</a:t>
            </a:r>
          </a:p>
          <a:p>
            <a:r>
              <a:rPr lang="cs-CZ" dirty="0" err="1"/>
              <a:t>You</a:t>
            </a:r>
            <a:r>
              <a:rPr lang="cs-CZ" dirty="0"/>
              <a:t> </a:t>
            </a:r>
            <a:r>
              <a:rPr lang="cs-CZ" dirty="0" err="1"/>
              <a:t>want</a:t>
            </a:r>
            <a:r>
              <a:rPr lang="cs-CZ" dirty="0"/>
              <a:t> to </a:t>
            </a:r>
            <a:r>
              <a:rPr lang="cs-CZ" dirty="0" err="1"/>
              <a:t>be</a:t>
            </a:r>
            <a:r>
              <a:rPr lang="cs-CZ" dirty="0"/>
              <a:t> </a:t>
            </a:r>
            <a:r>
              <a:rPr lang="cs-CZ" dirty="0" err="1"/>
              <a:t>able</a:t>
            </a:r>
            <a:r>
              <a:rPr lang="cs-CZ" dirty="0"/>
              <a:t> to </a:t>
            </a:r>
            <a:r>
              <a:rPr lang="cs-CZ" dirty="0" err="1"/>
              <a:t>print</a:t>
            </a:r>
            <a:r>
              <a:rPr lang="cs-CZ" dirty="0"/>
              <a:t> </a:t>
            </a:r>
            <a:r>
              <a:rPr lang="cs-CZ" dirty="0" err="1"/>
              <a:t>money</a:t>
            </a:r>
            <a:r>
              <a:rPr lang="cs-CZ" dirty="0"/>
              <a:t> </a:t>
            </a:r>
            <a:r>
              <a:rPr lang="cs-CZ" dirty="0" err="1"/>
              <a:t>for</a:t>
            </a:r>
            <a:r>
              <a:rPr lang="cs-CZ" dirty="0"/>
              <a:t> budget</a:t>
            </a:r>
          </a:p>
          <a:p>
            <a:r>
              <a:rPr lang="cs-CZ" dirty="0" err="1"/>
              <a:t>You</a:t>
            </a:r>
            <a:r>
              <a:rPr lang="cs-CZ" dirty="0"/>
              <a:t> do not </a:t>
            </a:r>
            <a:r>
              <a:rPr lang="cs-CZ" dirty="0" err="1"/>
              <a:t>want</a:t>
            </a:r>
            <a:r>
              <a:rPr lang="cs-CZ" dirty="0"/>
              <a:t> to </a:t>
            </a:r>
            <a:r>
              <a:rPr lang="cs-CZ" dirty="0" err="1"/>
              <a:t>sacrifice</a:t>
            </a:r>
            <a:r>
              <a:rPr lang="cs-CZ" dirty="0"/>
              <a:t> seigniorage </a:t>
            </a:r>
            <a:r>
              <a:rPr lang="cs-CZ" dirty="0" err="1"/>
              <a:t>due</a:t>
            </a:r>
            <a:r>
              <a:rPr lang="cs-CZ" dirty="0"/>
              <a:t> to </a:t>
            </a:r>
            <a:r>
              <a:rPr lang="cs-CZ" dirty="0" err="1"/>
              <a:t>international</a:t>
            </a:r>
            <a:r>
              <a:rPr lang="cs-CZ" dirty="0"/>
              <a:t> </a:t>
            </a:r>
            <a:r>
              <a:rPr lang="cs-CZ" dirty="0" err="1"/>
              <a:t>usage</a:t>
            </a:r>
            <a:r>
              <a:rPr lang="cs-CZ" dirty="0"/>
              <a:t> </a:t>
            </a:r>
            <a:r>
              <a:rPr lang="cs-CZ" dirty="0" err="1"/>
              <a:t>of</a:t>
            </a:r>
            <a:r>
              <a:rPr lang="cs-CZ" dirty="0"/>
              <a:t> </a:t>
            </a:r>
            <a:r>
              <a:rPr lang="cs-CZ" dirty="0" err="1"/>
              <a:t>your</a:t>
            </a:r>
            <a:r>
              <a:rPr lang="cs-CZ" dirty="0"/>
              <a:t> </a:t>
            </a:r>
            <a:r>
              <a:rPr lang="cs-CZ" dirty="0" err="1"/>
              <a:t>money</a:t>
            </a:r>
            <a:endParaRPr lang="cs-CZ" dirty="0"/>
          </a:p>
          <a:p>
            <a:r>
              <a:rPr lang="cs-CZ" dirty="0" err="1"/>
              <a:t>You</a:t>
            </a:r>
            <a:r>
              <a:rPr lang="cs-CZ" dirty="0"/>
              <a:t> </a:t>
            </a:r>
            <a:r>
              <a:rPr lang="cs-CZ" dirty="0" err="1"/>
              <a:t>want</a:t>
            </a:r>
            <a:r>
              <a:rPr lang="cs-CZ" dirty="0"/>
              <a:t> to </a:t>
            </a:r>
            <a:r>
              <a:rPr lang="cs-CZ" dirty="0" err="1"/>
              <a:t>control</a:t>
            </a:r>
            <a:r>
              <a:rPr lang="cs-CZ" dirty="0"/>
              <a:t> </a:t>
            </a:r>
            <a:r>
              <a:rPr lang="cs-CZ" dirty="0" err="1"/>
              <a:t>your</a:t>
            </a:r>
            <a:r>
              <a:rPr lang="cs-CZ" dirty="0"/>
              <a:t> </a:t>
            </a:r>
            <a:r>
              <a:rPr lang="cs-CZ" dirty="0" err="1"/>
              <a:t>own</a:t>
            </a:r>
            <a:r>
              <a:rPr lang="cs-CZ" dirty="0"/>
              <a:t> </a:t>
            </a:r>
            <a:r>
              <a:rPr lang="cs-CZ" dirty="0" err="1"/>
              <a:t>denomination</a:t>
            </a:r>
            <a:endParaRPr lang="cs-CZ" dirty="0"/>
          </a:p>
          <a:p>
            <a:r>
              <a:rPr lang="cs-CZ" dirty="0" err="1"/>
              <a:t>You</a:t>
            </a:r>
            <a:r>
              <a:rPr lang="cs-CZ" dirty="0"/>
              <a:t> </a:t>
            </a:r>
            <a:r>
              <a:rPr lang="cs-CZ" dirty="0" err="1"/>
              <a:t>want</a:t>
            </a:r>
            <a:r>
              <a:rPr lang="cs-CZ" dirty="0"/>
              <a:t> to </a:t>
            </a:r>
            <a:r>
              <a:rPr lang="cs-CZ" dirty="0" err="1"/>
              <a:t>keep</a:t>
            </a:r>
            <a:r>
              <a:rPr lang="cs-CZ" dirty="0"/>
              <a:t> </a:t>
            </a:r>
            <a:r>
              <a:rPr lang="cs-CZ" dirty="0" err="1"/>
              <a:t>control</a:t>
            </a:r>
            <a:r>
              <a:rPr lang="cs-CZ" dirty="0"/>
              <a:t> in case </a:t>
            </a:r>
            <a:r>
              <a:rPr lang="cs-CZ" dirty="0" err="1"/>
              <a:t>of</a:t>
            </a:r>
            <a:r>
              <a:rPr lang="cs-CZ" dirty="0"/>
              <a:t> </a:t>
            </a:r>
            <a:r>
              <a:rPr lang="cs-CZ" dirty="0" err="1"/>
              <a:t>war</a:t>
            </a:r>
            <a:r>
              <a:rPr lang="cs-CZ" dirty="0"/>
              <a:t> </a:t>
            </a:r>
            <a:r>
              <a:rPr lang="cs-CZ" dirty="0" err="1"/>
              <a:t>or</a:t>
            </a:r>
            <a:r>
              <a:rPr lang="cs-CZ" dirty="0"/>
              <a:t> default</a:t>
            </a:r>
          </a:p>
          <a:p>
            <a:r>
              <a:rPr lang="cs-CZ" dirty="0" err="1"/>
              <a:t>You</a:t>
            </a:r>
            <a:r>
              <a:rPr lang="cs-CZ" dirty="0"/>
              <a:t> do not </a:t>
            </a:r>
            <a:r>
              <a:rPr lang="cs-CZ" dirty="0" err="1"/>
              <a:t>want</a:t>
            </a:r>
            <a:r>
              <a:rPr lang="cs-CZ" dirty="0"/>
              <a:t> to </a:t>
            </a:r>
            <a:r>
              <a:rPr lang="cs-CZ" dirty="0" err="1"/>
              <a:t>pay</a:t>
            </a:r>
            <a:r>
              <a:rPr lang="cs-CZ" dirty="0"/>
              <a:t> </a:t>
            </a:r>
            <a:r>
              <a:rPr lang="cs-CZ" dirty="0" err="1"/>
              <a:t>for</a:t>
            </a:r>
            <a:r>
              <a:rPr lang="cs-CZ" dirty="0"/>
              <a:t> </a:t>
            </a:r>
            <a:r>
              <a:rPr lang="cs-CZ" dirty="0" err="1"/>
              <a:t>the</a:t>
            </a:r>
            <a:r>
              <a:rPr lang="cs-CZ" dirty="0"/>
              <a:t> </a:t>
            </a:r>
            <a:r>
              <a:rPr lang="cs-CZ" dirty="0" err="1"/>
              <a:t>others</a:t>
            </a:r>
            <a:endParaRPr lang="cs-CZ" dirty="0"/>
          </a:p>
          <a:p>
            <a:r>
              <a:rPr lang="cs-CZ" dirty="0"/>
              <a:t>…</a:t>
            </a:r>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99954169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Arguments for joining currency</a:t>
            </a:r>
          </a:p>
        </p:txBody>
      </p:sp>
      <p:sp>
        <p:nvSpPr>
          <p:cNvPr id="3" name="Zástupný symbol pro obsah 2"/>
          <p:cNvSpPr>
            <a:spLocks noGrp="1"/>
          </p:cNvSpPr>
          <p:nvPr>
            <p:ph idx="1"/>
          </p:nvPr>
        </p:nvSpPr>
        <p:spPr/>
        <p:txBody>
          <a:bodyPr/>
          <a:lstStyle/>
          <a:p>
            <a:r>
              <a:rPr lang="en-GB" dirty="0"/>
              <a:t>You want to take the inflation from abroad</a:t>
            </a:r>
          </a:p>
          <a:p>
            <a:r>
              <a:rPr lang="en-GB" dirty="0"/>
              <a:t>You want to reduce transaction costs</a:t>
            </a:r>
            <a:endParaRPr lang="cs-CZ" dirty="0"/>
          </a:p>
          <a:p>
            <a:r>
              <a:rPr lang="cs-CZ" dirty="0" err="1"/>
              <a:t>You</a:t>
            </a:r>
            <a:r>
              <a:rPr lang="cs-CZ" dirty="0"/>
              <a:t> </a:t>
            </a:r>
            <a:r>
              <a:rPr lang="cs-CZ" dirty="0" err="1"/>
              <a:t>want</a:t>
            </a:r>
            <a:r>
              <a:rPr lang="cs-CZ" dirty="0"/>
              <a:t> to </a:t>
            </a:r>
            <a:r>
              <a:rPr lang="cs-CZ" dirty="0" err="1"/>
              <a:t>eliminate</a:t>
            </a:r>
            <a:r>
              <a:rPr lang="cs-CZ" dirty="0"/>
              <a:t> </a:t>
            </a:r>
            <a:r>
              <a:rPr lang="cs-CZ" dirty="0" err="1"/>
              <a:t>costs</a:t>
            </a:r>
            <a:r>
              <a:rPr lang="cs-CZ" dirty="0"/>
              <a:t> </a:t>
            </a:r>
            <a:r>
              <a:rPr lang="cs-CZ" dirty="0" err="1"/>
              <a:t>of</a:t>
            </a:r>
            <a:r>
              <a:rPr lang="cs-CZ" dirty="0"/>
              <a:t> </a:t>
            </a:r>
            <a:r>
              <a:rPr lang="cs-CZ" dirty="0" err="1"/>
              <a:t>money</a:t>
            </a:r>
            <a:r>
              <a:rPr lang="cs-CZ" dirty="0"/>
              <a:t> </a:t>
            </a:r>
            <a:r>
              <a:rPr lang="cs-CZ" dirty="0" err="1"/>
              <a:t>issue</a:t>
            </a:r>
            <a:endParaRPr lang="cs-CZ" dirty="0"/>
          </a:p>
          <a:p>
            <a:r>
              <a:rPr lang="cs-CZ" dirty="0" err="1"/>
              <a:t>You</a:t>
            </a:r>
            <a:r>
              <a:rPr lang="cs-CZ" dirty="0"/>
              <a:t> </a:t>
            </a:r>
            <a:r>
              <a:rPr lang="cs-CZ" dirty="0" err="1"/>
              <a:t>want</a:t>
            </a:r>
            <a:r>
              <a:rPr lang="cs-CZ" dirty="0"/>
              <a:t> to </a:t>
            </a:r>
            <a:r>
              <a:rPr lang="cs-CZ" dirty="0" err="1"/>
              <a:t>remove</a:t>
            </a:r>
            <a:r>
              <a:rPr lang="cs-CZ" dirty="0"/>
              <a:t> </a:t>
            </a:r>
            <a:r>
              <a:rPr lang="cs-CZ" dirty="0" err="1"/>
              <a:t>discretion</a:t>
            </a:r>
            <a:r>
              <a:rPr lang="cs-CZ" dirty="0"/>
              <a:t> </a:t>
            </a:r>
            <a:r>
              <a:rPr lang="cs-CZ" dirty="0" err="1"/>
              <a:t>from</a:t>
            </a:r>
            <a:r>
              <a:rPr lang="cs-CZ" dirty="0"/>
              <a:t> </a:t>
            </a:r>
            <a:r>
              <a:rPr lang="cs-CZ" dirty="0" err="1"/>
              <a:t>your</a:t>
            </a:r>
            <a:r>
              <a:rPr lang="cs-CZ" dirty="0"/>
              <a:t> </a:t>
            </a:r>
            <a:r>
              <a:rPr lang="cs-CZ" dirty="0" err="1"/>
              <a:t>own</a:t>
            </a:r>
            <a:r>
              <a:rPr lang="cs-CZ" dirty="0"/>
              <a:t> </a:t>
            </a:r>
            <a:r>
              <a:rPr lang="cs-CZ" dirty="0" err="1"/>
              <a:t>authorities</a:t>
            </a:r>
            <a:endParaRPr lang="cs-CZ" dirty="0"/>
          </a:p>
          <a:p>
            <a:r>
              <a:rPr lang="cs-CZ" dirty="0" err="1"/>
              <a:t>You</a:t>
            </a:r>
            <a:r>
              <a:rPr lang="cs-CZ" dirty="0"/>
              <a:t> </a:t>
            </a:r>
            <a:r>
              <a:rPr lang="cs-CZ" dirty="0" err="1"/>
              <a:t>want</a:t>
            </a:r>
            <a:r>
              <a:rPr lang="cs-CZ" dirty="0"/>
              <a:t> to </a:t>
            </a:r>
            <a:r>
              <a:rPr lang="cs-CZ" dirty="0" err="1"/>
              <a:t>get</a:t>
            </a:r>
            <a:r>
              <a:rPr lang="cs-CZ" dirty="0"/>
              <a:t> ER </a:t>
            </a:r>
            <a:r>
              <a:rPr lang="cs-CZ" dirty="0" err="1"/>
              <a:t>rid</a:t>
            </a:r>
            <a:r>
              <a:rPr lang="cs-CZ" dirty="0"/>
              <a:t> </a:t>
            </a:r>
            <a:r>
              <a:rPr lang="cs-CZ" dirty="0" err="1"/>
              <a:t>of</a:t>
            </a:r>
            <a:r>
              <a:rPr lang="cs-CZ" dirty="0"/>
              <a:t> </a:t>
            </a:r>
            <a:r>
              <a:rPr lang="cs-CZ" dirty="0" err="1"/>
              <a:t>manipulation</a:t>
            </a:r>
            <a:endParaRPr lang="cs-CZ" dirty="0"/>
          </a:p>
          <a:p>
            <a:r>
              <a:rPr lang="cs-CZ" dirty="0" err="1"/>
              <a:t>You</a:t>
            </a:r>
            <a:r>
              <a:rPr lang="cs-CZ" dirty="0"/>
              <a:t> </a:t>
            </a:r>
            <a:r>
              <a:rPr lang="cs-CZ" dirty="0" err="1"/>
              <a:t>want</a:t>
            </a:r>
            <a:r>
              <a:rPr lang="cs-CZ" dirty="0"/>
              <a:t> to </a:t>
            </a:r>
            <a:r>
              <a:rPr lang="cs-CZ" dirty="0" err="1"/>
              <a:t>provide</a:t>
            </a:r>
            <a:r>
              <a:rPr lang="cs-CZ" dirty="0"/>
              <a:t> </a:t>
            </a:r>
            <a:r>
              <a:rPr lang="cs-CZ" dirty="0" err="1"/>
              <a:t>catalyst</a:t>
            </a:r>
            <a:r>
              <a:rPr lang="cs-CZ" dirty="0"/>
              <a:t> </a:t>
            </a:r>
            <a:r>
              <a:rPr lang="cs-CZ" dirty="0" err="1"/>
              <a:t>for</a:t>
            </a:r>
            <a:r>
              <a:rPr lang="cs-CZ" dirty="0"/>
              <a:t> </a:t>
            </a:r>
            <a:r>
              <a:rPr lang="cs-CZ" dirty="0" err="1"/>
              <a:t>furher</a:t>
            </a:r>
            <a:r>
              <a:rPr lang="cs-CZ" dirty="0"/>
              <a:t> </a:t>
            </a:r>
            <a:r>
              <a:rPr lang="cs-CZ" dirty="0" err="1"/>
              <a:t>integration</a:t>
            </a:r>
            <a:endParaRPr lang="cs-CZ" dirty="0"/>
          </a:p>
          <a:p>
            <a:r>
              <a:rPr lang="cs-CZ" dirty="0"/>
              <a:t>…</a:t>
            </a:r>
            <a:endParaRPr lang="en-GB" dirty="0"/>
          </a:p>
          <a:p>
            <a:endParaRPr lang="en-GB" dirty="0"/>
          </a:p>
        </p:txBody>
      </p:sp>
      <p:sp>
        <p:nvSpPr>
          <p:cNvPr id="4" name="Zástupný symbol pro zápatí 3"/>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61720646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DD004-1721-4F47-A53F-1CC96BBC01E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A80DA8C-C9E8-4D74-A478-46CFBB9554B5}"/>
              </a:ext>
            </a:extLst>
          </p:cNvPr>
          <p:cNvSpPr>
            <a:spLocks noGrp="1"/>
          </p:cNvSpPr>
          <p:nvPr>
            <p:ph idx="1"/>
          </p:nvPr>
        </p:nvSpPr>
        <p:spPr/>
        <p:txBody>
          <a:bodyPr>
            <a:normAutofit fontScale="92500" lnSpcReduction="10000"/>
          </a:bodyPr>
          <a:lstStyle/>
          <a:p>
            <a:r>
              <a:rPr lang="cs-CZ" dirty="0" err="1"/>
              <a:t>The</a:t>
            </a:r>
            <a:r>
              <a:rPr lang="cs-CZ" dirty="0"/>
              <a:t> </a:t>
            </a:r>
            <a:r>
              <a:rPr lang="cs-CZ" dirty="0" err="1"/>
              <a:t>central</a:t>
            </a:r>
            <a:r>
              <a:rPr lang="cs-CZ" dirty="0"/>
              <a:t> bank </a:t>
            </a:r>
            <a:r>
              <a:rPr lang="cs-CZ" dirty="0" err="1"/>
              <a:t>prints</a:t>
            </a:r>
            <a:r>
              <a:rPr lang="cs-CZ" dirty="0"/>
              <a:t> </a:t>
            </a:r>
            <a:r>
              <a:rPr lang="cs-CZ" dirty="0" err="1"/>
              <a:t>additional</a:t>
            </a:r>
            <a:r>
              <a:rPr lang="cs-CZ" dirty="0"/>
              <a:t> 50 </a:t>
            </a:r>
            <a:r>
              <a:rPr lang="cs-CZ" dirty="0" err="1"/>
              <a:t>billion</a:t>
            </a:r>
            <a:r>
              <a:rPr lang="cs-CZ" dirty="0"/>
              <a:t> </a:t>
            </a:r>
            <a:r>
              <a:rPr lang="cs-CZ" dirty="0" err="1"/>
              <a:t>this</a:t>
            </a:r>
            <a:r>
              <a:rPr lang="cs-CZ" dirty="0"/>
              <a:t> </a:t>
            </a:r>
            <a:r>
              <a:rPr lang="cs-CZ" dirty="0" err="1"/>
              <a:t>year</a:t>
            </a:r>
            <a:r>
              <a:rPr lang="cs-CZ" dirty="0"/>
              <a:t> so </a:t>
            </a:r>
            <a:r>
              <a:rPr lang="cs-CZ" dirty="0" err="1"/>
              <a:t>that</a:t>
            </a:r>
            <a:r>
              <a:rPr lang="cs-CZ" dirty="0"/>
              <a:t> </a:t>
            </a:r>
            <a:r>
              <a:rPr lang="cs-CZ" dirty="0" err="1"/>
              <a:t>it</a:t>
            </a:r>
            <a:r>
              <a:rPr lang="cs-CZ" dirty="0"/>
              <a:t> </a:t>
            </a:r>
            <a:r>
              <a:rPr lang="cs-CZ" dirty="0" err="1"/>
              <a:t>inreases</a:t>
            </a:r>
            <a:r>
              <a:rPr lang="cs-CZ" dirty="0"/>
              <a:t> </a:t>
            </a:r>
            <a:r>
              <a:rPr lang="cs-CZ" dirty="0" err="1"/>
              <a:t>the</a:t>
            </a:r>
            <a:r>
              <a:rPr lang="cs-CZ" dirty="0"/>
              <a:t> </a:t>
            </a:r>
            <a:r>
              <a:rPr lang="cs-CZ" dirty="0" err="1"/>
              <a:t>monetary</a:t>
            </a:r>
            <a:r>
              <a:rPr lang="cs-CZ" dirty="0"/>
              <a:t> base to 300 </a:t>
            </a:r>
            <a:r>
              <a:rPr lang="cs-CZ" dirty="0" err="1"/>
              <a:t>billion</a:t>
            </a:r>
            <a:r>
              <a:rPr lang="cs-CZ" dirty="0"/>
              <a:t>. </a:t>
            </a:r>
            <a:r>
              <a:rPr lang="cs-CZ" dirty="0" err="1"/>
              <a:t>The</a:t>
            </a:r>
            <a:r>
              <a:rPr lang="cs-CZ" dirty="0"/>
              <a:t> </a:t>
            </a:r>
            <a:r>
              <a:rPr lang="cs-CZ" dirty="0" err="1"/>
              <a:t>money</a:t>
            </a:r>
            <a:r>
              <a:rPr lang="cs-CZ" dirty="0"/>
              <a:t> </a:t>
            </a:r>
            <a:r>
              <a:rPr lang="cs-CZ" dirty="0" err="1"/>
              <a:t>multiplier</a:t>
            </a:r>
            <a:r>
              <a:rPr lang="cs-CZ" dirty="0"/>
              <a:t> and </a:t>
            </a:r>
            <a:r>
              <a:rPr lang="cs-CZ" dirty="0" err="1"/>
              <a:t>the</a:t>
            </a:r>
            <a:r>
              <a:rPr lang="cs-CZ" dirty="0"/>
              <a:t> </a:t>
            </a:r>
            <a:r>
              <a:rPr lang="cs-CZ" dirty="0" err="1"/>
              <a:t>velocity</a:t>
            </a:r>
            <a:r>
              <a:rPr lang="cs-CZ" dirty="0"/>
              <a:t> </a:t>
            </a:r>
            <a:r>
              <a:rPr lang="cs-CZ" dirty="0" err="1"/>
              <a:t>of</a:t>
            </a:r>
            <a:r>
              <a:rPr lang="cs-CZ" dirty="0"/>
              <a:t> </a:t>
            </a:r>
            <a:r>
              <a:rPr lang="cs-CZ" dirty="0" err="1"/>
              <a:t>circulation</a:t>
            </a:r>
            <a:r>
              <a:rPr lang="cs-CZ" dirty="0"/>
              <a:t> </a:t>
            </a:r>
            <a:r>
              <a:rPr lang="cs-CZ" dirty="0" err="1"/>
              <a:t>of</a:t>
            </a:r>
            <a:r>
              <a:rPr lang="cs-CZ" dirty="0"/>
              <a:t> </a:t>
            </a:r>
            <a:r>
              <a:rPr lang="cs-CZ" dirty="0" err="1"/>
              <a:t>money</a:t>
            </a:r>
            <a:r>
              <a:rPr lang="cs-CZ" dirty="0"/>
              <a:t> are </a:t>
            </a:r>
            <a:r>
              <a:rPr lang="cs-CZ" dirty="0" err="1"/>
              <a:t>constant</a:t>
            </a:r>
            <a:r>
              <a:rPr lang="cs-CZ" dirty="0"/>
              <a:t>. </a:t>
            </a:r>
            <a:r>
              <a:rPr lang="cs-CZ" dirty="0" err="1"/>
              <a:t>Economic</a:t>
            </a:r>
            <a:r>
              <a:rPr lang="cs-CZ" dirty="0"/>
              <a:t> </a:t>
            </a:r>
            <a:r>
              <a:rPr lang="cs-CZ" dirty="0" err="1"/>
              <a:t>growth</a:t>
            </a:r>
            <a:r>
              <a:rPr lang="cs-CZ" dirty="0"/>
              <a:t> </a:t>
            </a:r>
            <a:r>
              <a:rPr lang="cs-CZ" dirty="0" err="1"/>
              <a:t>is</a:t>
            </a:r>
            <a:r>
              <a:rPr lang="cs-CZ" dirty="0"/>
              <a:t> 2%. </a:t>
            </a: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a:t>
            </a:r>
          </a:p>
          <a:p>
            <a:pPr>
              <a:buNone/>
            </a:pPr>
            <a:r>
              <a:rPr lang="cs-CZ" dirty="0"/>
              <a:t>(1+P%)(1+Y%)=(1+V%)(1+M%)</a:t>
            </a:r>
          </a:p>
          <a:p>
            <a:pPr>
              <a:buNone/>
            </a:pPr>
            <a:r>
              <a:rPr lang="cs-CZ" dirty="0"/>
              <a:t>M=m MB</a:t>
            </a:r>
          </a:p>
          <a:p>
            <a:pPr>
              <a:buNone/>
            </a:pPr>
            <a:r>
              <a:rPr lang="cs-CZ" dirty="0" err="1"/>
              <a:t>Now</a:t>
            </a:r>
            <a:r>
              <a:rPr lang="cs-CZ" dirty="0"/>
              <a:t>: M(1)=m 300</a:t>
            </a:r>
          </a:p>
          <a:p>
            <a:pPr>
              <a:buNone/>
            </a:pPr>
            <a:r>
              <a:rPr lang="cs-CZ" dirty="0" err="1"/>
              <a:t>Before</a:t>
            </a:r>
            <a:r>
              <a:rPr lang="cs-CZ" dirty="0"/>
              <a:t>: M(0)=m 250</a:t>
            </a:r>
          </a:p>
          <a:p>
            <a:pPr>
              <a:buNone/>
            </a:pPr>
            <a:r>
              <a:rPr lang="cs-CZ" dirty="0"/>
              <a:t>M%=300/250 – 1 </a:t>
            </a:r>
            <a:r>
              <a:rPr lang="cs-CZ" dirty="0" err="1"/>
              <a:t>or</a:t>
            </a:r>
            <a:r>
              <a:rPr lang="cs-CZ" dirty="0"/>
              <a:t> 50/250  M%=20%</a:t>
            </a:r>
          </a:p>
          <a:p>
            <a:pPr>
              <a:buNone/>
            </a:pPr>
            <a:r>
              <a:rPr lang="cs-CZ" dirty="0"/>
              <a:t>P%=1.2/1.02 – 1=17.65%</a:t>
            </a:r>
          </a:p>
        </p:txBody>
      </p:sp>
      <p:sp>
        <p:nvSpPr>
          <p:cNvPr id="4" name="Zástupný symbol pro zápatí 3">
            <a:extLst>
              <a:ext uri="{FF2B5EF4-FFF2-40B4-BE49-F238E27FC236}">
                <a16:creationId xmlns:a16="http://schemas.microsoft.com/office/drawing/2014/main" id="{FE727211-77BD-43FD-B00C-61C8AD5E29A5}"/>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8675955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0EA872-7653-4ED5-ACF1-AF90E8EFB30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720ABBD-CC98-4295-92B9-98A4029C9DC3}"/>
              </a:ext>
            </a:extLst>
          </p:cNvPr>
          <p:cNvSpPr>
            <a:spLocks noGrp="1"/>
          </p:cNvSpPr>
          <p:nvPr>
            <p:ph idx="1"/>
          </p:nvPr>
        </p:nvSpPr>
        <p:spPr/>
        <p:txBody>
          <a:bodyPr/>
          <a:lstStyle/>
          <a:p>
            <a:r>
              <a:rPr lang="cs-CZ" dirty="0" err="1"/>
              <a:t>Assume</a:t>
            </a:r>
            <a:r>
              <a:rPr lang="cs-CZ" dirty="0"/>
              <a:t> </a:t>
            </a:r>
            <a:r>
              <a:rPr lang="cs-CZ" dirty="0" err="1"/>
              <a:t>that</a:t>
            </a:r>
            <a:r>
              <a:rPr lang="cs-CZ" dirty="0"/>
              <a:t> </a:t>
            </a:r>
            <a:r>
              <a:rPr lang="cs-CZ" dirty="0" err="1"/>
              <a:t>the</a:t>
            </a:r>
            <a:r>
              <a:rPr lang="cs-CZ" dirty="0"/>
              <a:t> </a:t>
            </a:r>
            <a:r>
              <a:rPr lang="cs-CZ" dirty="0" err="1"/>
              <a:t>central</a:t>
            </a:r>
            <a:r>
              <a:rPr lang="cs-CZ" dirty="0"/>
              <a:t> bank </a:t>
            </a:r>
            <a:r>
              <a:rPr lang="cs-CZ" dirty="0" err="1"/>
              <a:t>prints</a:t>
            </a:r>
            <a:r>
              <a:rPr lang="cs-CZ" dirty="0"/>
              <a:t> </a:t>
            </a:r>
            <a:r>
              <a:rPr lang="cs-CZ" dirty="0" err="1"/>
              <a:t>additional</a:t>
            </a:r>
            <a:r>
              <a:rPr lang="cs-CZ" dirty="0"/>
              <a:t> 35 </a:t>
            </a:r>
            <a:r>
              <a:rPr lang="cs-CZ" dirty="0" err="1"/>
              <a:t>billion</a:t>
            </a:r>
            <a:r>
              <a:rPr lang="cs-CZ" dirty="0"/>
              <a:t> </a:t>
            </a:r>
            <a:r>
              <a:rPr lang="cs-CZ" dirty="0" err="1"/>
              <a:t>this</a:t>
            </a:r>
            <a:r>
              <a:rPr lang="cs-CZ" dirty="0"/>
              <a:t> </a:t>
            </a:r>
            <a:r>
              <a:rPr lang="cs-CZ" dirty="0" err="1"/>
              <a:t>year</a:t>
            </a:r>
            <a:r>
              <a:rPr lang="cs-CZ" dirty="0"/>
              <a:t> so </a:t>
            </a:r>
            <a:r>
              <a:rPr lang="cs-CZ" dirty="0" err="1"/>
              <a:t>that</a:t>
            </a:r>
            <a:r>
              <a:rPr lang="cs-CZ" dirty="0"/>
              <a:t> </a:t>
            </a:r>
            <a:r>
              <a:rPr lang="cs-CZ" dirty="0" err="1"/>
              <a:t>it</a:t>
            </a:r>
            <a:r>
              <a:rPr lang="cs-CZ" dirty="0"/>
              <a:t> </a:t>
            </a:r>
            <a:r>
              <a:rPr lang="cs-CZ" dirty="0" err="1"/>
              <a:t>increases</a:t>
            </a:r>
            <a:r>
              <a:rPr lang="cs-CZ" dirty="0"/>
              <a:t> </a:t>
            </a:r>
            <a:r>
              <a:rPr lang="cs-CZ" dirty="0" err="1"/>
              <a:t>the</a:t>
            </a:r>
            <a:r>
              <a:rPr lang="cs-CZ" dirty="0"/>
              <a:t> </a:t>
            </a:r>
            <a:r>
              <a:rPr lang="cs-CZ" dirty="0" err="1"/>
              <a:t>monetary</a:t>
            </a:r>
            <a:r>
              <a:rPr lang="cs-CZ" dirty="0"/>
              <a:t> base to 235. </a:t>
            </a:r>
            <a:r>
              <a:rPr lang="cs-CZ" dirty="0" err="1"/>
              <a:t>There</a:t>
            </a:r>
            <a:r>
              <a:rPr lang="cs-CZ" dirty="0"/>
              <a:t> </a:t>
            </a:r>
            <a:r>
              <a:rPr lang="cs-CZ" dirty="0" err="1"/>
              <a:t>is</a:t>
            </a:r>
            <a:r>
              <a:rPr lang="cs-CZ" dirty="0"/>
              <a:t> no </a:t>
            </a:r>
            <a:r>
              <a:rPr lang="cs-CZ" dirty="0" err="1"/>
              <a:t>change</a:t>
            </a:r>
            <a:r>
              <a:rPr lang="cs-CZ" dirty="0"/>
              <a:t> in </a:t>
            </a:r>
            <a:r>
              <a:rPr lang="cs-CZ" dirty="0" err="1"/>
              <a:t>the</a:t>
            </a:r>
            <a:r>
              <a:rPr lang="cs-CZ" dirty="0"/>
              <a:t> </a:t>
            </a:r>
            <a:r>
              <a:rPr lang="cs-CZ" dirty="0" err="1"/>
              <a:t>money</a:t>
            </a:r>
            <a:r>
              <a:rPr lang="cs-CZ" dirty="0"/>
              <a:t> </a:t>
            </a:r>
            <a:r>
              <a:rPr lang="cs-CZ" dirty="0" err="1"/>
              <a:t>multiplier</a:t>
            </a:r>
            <a:r>
              <a:rPr lang="cs-CZ" dirty="0"/>
              <a:t> and </a:t>
            </a:r>
            <a:r>
              <a:rPr lang="cs-CZ" dirty="0" err="1"/>
              <a:t>the</a:t>
            </a:r>
            <a:r>
              <a:rPr lang="cs-CZ" dirty="0"/>
              <a:t> </a:t>
            </a:r>
            <a:r>
              <a:rPr lang="cs-CZ" dirty="0" err="1"/>
              <a:t>velocity</a:t>
            </a:r>
            <a:r>
              <a:rPr lang="cs-CZ" dirty="0"/>
              <a:t> </a:t>
            </a:r>
            <a:r>
              <a:rPr lang="cs-CZ" dirty="0" err="1"/>
              <a:t>of</a:t>
            </a:r>
            <a:r>
              <a:rPr lang="cs-CZ" dirty="0"/>
              <a:t> </a:t>
            </a:r>
            <a:r>
              <a:rPr lang="cs-CZ" dirty="0" err="1"/>
              <a:t>money</a:t>
            </a:r>
            <a:r>
              <a:rPr lang="cs-CZ" dirty="0"/>
              <a:t>. </a:t>
            </a:r>
            <a:r>
              <a:rPr lang="cs-CZ" dirty="0" err="1"/>
              <a:t>The</a:t>
            </a:r>
            <a:r>
              <a:rPr lang="cs-CZ" dirty="0"/>
              <a:t> </a:t>
            </a:r>
            <a:r>
              <a:rPr lang="cs-CZ" dirty="0" err="1"/>
              <a:t>economy</a:t>
            </a:r>
            <a:r>
              <a:rPr lang="cs-CZ" dirty="0"/>
              <a:t> </a:t>
            </a:r>
            <a:r>
              <a:rPr lang="cs-CZ" dirty="0" err="1"/>
              <a:t>grows</a:t>
            </a:r>
            <a:r>
              <a:rPr lang="cs-CZ" dirty="0"/>
              <a:t> </a:t>
            </a:r>
            <a:r>
              <a:rPr lang="cs-CZ" dirty="0" err="1"/>
              <a:t>at</a:t>
            </a:r>
            <a:r>
              <a:rPr lang="cs-CZ" dirty="0"/>
              <a:t> 5%. </a:t>
            </a:r>
            <a:r>
              <a:rPr lang="cs-CZ" dirty="0" err="1"/>
              <a:t>What</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 </a:t>
            </a:r>
          </a:p>
          <a:p>
            <a:pPr>
              <a:buNone/>
            </a:pPr>
            <a:r>
              <a:rPr lang="cs-CZ" dirty="0"/>
              <a:t>(1+P%)(1+Y%)=(1+V%)(1+M%)</a:t>
            </a:r>
          </a:p>
          <a:p>
            <a:endParaRPr lang="cs-CZ" dirty="0"/>
          </a:p>
        </p:txBody>
      </p:sp>
      <p:sp>
        <p:nvSpPr>
          <p:cNvPr id="4" name="Zástupný symbol pro zápatí 3">
            <a:extLst>
              <a:ext uri="{FF2B5EF4-FFF2-40B4-BE49-F238E27FC236}">
                <a16:creationId xmlns:a16="http://schemas.microsoft.com/office/drawing/2014/main" id="{F3C7DDE4-583E-491B-B3FA-C29DB096357E}"/>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170636610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73FD0-8B70-4403-BE69-43676C4A1261}"/>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811301F8-CF92-4397-820B-868B4CBE0990}"/>
                  </a:ext>
                </a:extLst>
              </p:cNvPr>
              <p:cNvSpPr>
                <a:spLocks noGrp="1"/>
              </p:cNvSpPr>
              <p:nvPr>
                <p:ph idx="1"/>
              </p:nvPr>
            </p:nvSpPr>
            <p:spPr/>
            <p:txBody>
              <a:bodyPr>
                <a:normAutofit/>
              </a:bodyPr>
              <a:lstStyle/>
              <a:p>
                <a:r>
                  <a:rPr lang="cs-CZ" dirty="0"/>
                  <a:t>Assume </a:t>
                </a:r>
                <a:r>
                  <a:rPr lang="cs-CZ" dirty="0" err="1"/>
                  <a:t>that</a:t>
                </a:r>
                <a:r>
                  <a:rPr lang="cs-CZ" dirty="0"/>
                  <a:t> </a:t>
                </a:r>
                <a:r>
                  <a:rPr lang="cs-CZ" dirty="0" err="1"/>
                  <a:t>your</a:t>
                </a:r>
                <a:r>
                  <a:rPr lang="cs-CZ" dirty="0"/>
                  <a:t> </a:t>
                </a:r>
                <a:r>
                  <a:rPr lang="cs-CZ" dirty="0" err="1"/>
                  <a:t>central</a:t>
                </a:r>
                <a:r>
                  <a:rPr lang="cs-CZ" dirty="0"/>
                  <a:t> bank </a:t>
                </a:r>
                <a:r>
                  <a:rPr lang="cs-CZ" dirty="0" err="1"/>
                  <a:t>produces</a:t>
                </a:r>
                <a:r>
                  <a:rPr lang="cs-CZ" dirty="0"/>
                  <a:t> </a:t>
                </a:r>
                <a:r>
                  <a:rPr lang="cs-CZ" dirty="0" err="1"/>
                  <a:t>inflation</a:t>
                </a:r>
                <a:r>
                  <a:rPr lang="cs-CZ" dirty="0"/>
                  <a:t> </a:t>
                </a:r>
                <a:r>
                  <a:rPr lang="cs-CZ" dirty="0" err="1"/>
                  <a:t>of</a:t>
                </a:r>
                <a:r>
                  <a:rPr lang="cs-CZ" dirty="0"/>
                  <a:t> 11% per </a:t>
                </a:r>
                <a:r>
                  <a:rPr lang="cs-CZ" dirty="0" err="1"/>
                  <a:t>year</a:t>
                </a:r>
                <a:r>
                  <a:rPr lang="cs-CZ" dirty="0"/>
                  <a:t>. </a:t>
                </a:r>
                <a:r>
                  <a:rPr lang="cs-CZ" dirty="0" err="1"/>
                  <a:t>Assume</a:t>
                </a:r>
                <a:r>
                  <a:rPr lang="cs-CZ" dirty="0"/>
                  <a:t> </a:t>
                </a:r>
                <a:r>
                  <a:rPr lang="cs-CZ" dirty="0" err="1"/>
                  <a:t>that</a:t>
                </a:r>
                <a:r>
                  <a:rPr lang="cs-CZ" dirty="0"/>
                  <a:t> </a:t>
                </a:r>
                <a:r>
                  <a:rPr lang="cs-CZ" dirty="0" err="1"/>
                  <a:t>you</a:t>
                </a:r>
                <a:r>
                  <a:rPr lang="cs-CZ" dirty="0"/>
                  <a:t> </a:t>
                </a:r>
                <a:r>
                  <a:rPr lang="cs-CZ" dirty="0" err="1"/>
                  <a:t>have</a:t>
                </a:r>
                <a:r>
                  <a:rPr lang="cs-CZ" dirty="0"/>
                  <a:t> cash </a:t>
                </a:r>
                <a:r>
                  <a:rPr lang="cs-CZ" dirty="0" err="1"/>
                  <a:t>savings</a:t>
                </a:r>
                <a:r>
                  <a:rPr lang="cs-CZ" dirty="0"/>
                  <a:t> </a:t>
                </a:r>
                <a:r>
                  <a:rPr lang="cs-CZ" dirty="0" err="1"/>
                  <a:t>of</a:t>
                </a:r>
                <a:r>
                  <a:rPr lang="cs-CZ" dirty="0"/>
                  <a:t> 100,000. </a:t>
                </a:r>
                <a:r>
                  <a:rPr lang="cs-CZ" dirty="0" err="1"/>
                  <a:t>What</a:t>
                </a:r>
                <a:r>
                  <a:rPr lang="cs-CZ" dirty="0"/>
                  <a:t> </a:t>
                </a:r>
                <a:r>
                  <a:rPr lang="cs-CZ" dirty="0" err="1"/>
                  <a:t>is</a:t>
                </a:r>
                <a:r>
                  <a:rPr lang="cs-CZ" dirty="0"/>
                  <a:t> </a:t>
                </a:r>
                <a:r>
                  <a:rPr lang="cs-CZ" dirty="0" err="1"/>
                  <a:t>the</a:t>
                </a:r>
                <a:r>
                  <a:rPr lang="cs-CZ" dirty="0"/>
                  <a:t> </a:t>
                </a:r>
                <a:r>
                  <a:rPr lang="cs-CZ" dirty="0" err="1"/>
                  <a:t>decrease</a:t>
                </a:r>
                <a:r>
                  <a:rPr lang="cs-CZ" dirty="0"/>
                  <a:t> in </a:t>
                </a:r>
                <a:r>
                  <a:rPr lang="cs-CZ" dirty="0" err="1"/>
                  <a:t>the</a:t>
                </a:r>
                <a:r>
                  <a:rPr lang="cs-CZ" dirty="0"/>
                  <a:t> </a:t>
                </a:r>
                <a:r>
                  <a:rPr lang="cs-CZ" dirty="0" err="1"/>
                  <a:t>value</a:t>
                </a:r>
                <a:r>
                  <a:rPr lang="cs-CZ" dirty="0"/>
                  <a:t> </a:t>
                </a:r>
                <a:r>
                  <a:rPr lang="cs-CZ" dirty="0" err="1"/>
                  <a:t>of</a:t>
                </a:r>
                <a:r>
                  <a:rPr lang="cs-CZ" dirty="0"/>
                  <a:t> </a:t>
                </a:r>
                <a:r>
                  <a:rPr lang="cs-CZ" dirty="0" err="1"/>
                  <a:t>your</a:t>
                </a:r>
                <a:r>
                  <a:rPr lang="cs-CZ" dirty="0"/>
                  <a:t> </a:t>
                </a:r>
                <a:r>
                  <a:rPr lang="cs-CZ" dirty="0" err="1"/>
                  <a:t>savings</a:t>
                </a:r>
                <a:r>
                  <a:rPr lang="cs-CZ" dirty="0"/>
                  <a:t>? </a:t>
                </a:r>
                <a:r>
                  <a:rPr lang="cs-CZ" dirty="0" err="1"/>
                  <a:t>What</a:t>
                </a:r>
                <a:r>
                  <a:rPr lang="cs-CZ" dirty="0"/>
                  <a:t> </a:t>
                </a:r>
                <a:r>
                  <a:rPr lang="cs-CZ" dirty="0" err="1"/>
                  <a:t>is</a:t>
                </a:r>
                <a:r>
                  <a:rPr lang="cs-CZ" dirty="0"/>
                  <a:t> </a:t>
                </a:r>
                <a:r>
                  <a:rPr lang="cs-CZ" dirty="0" err="1"/>
                  <a:t>the</a:t>
                </a:r>
                <a:r>
                  <a:rPr lang="cs-CZ" dirty="0"/>
                  <a:t> </a:t>
                </a:r>
                <a:r>
                  <a:rPr lang="cs-CZ" dirty="0" err="1"/>
                  <a:t>change</a:t>
                </a:r>
                <a:r>
                  <a:rPr lang="cs-CZ" dirty="0"/>
                  <a:t> in </a:t>
                </a:r>
                <a:r>
                  <a:rPr lang="cs-CZ" dirty="0" err="1"/>
                  <a:t>the</a:t>
                </a:r>
                <a:r>
                  <a:rPr lang="cs-CZ" dirty="0"/>
                  <a:t> </a:t>
                </a:r>
                <a:r>
                  <a:rPr lang="cs-CZ" dirty="0" err="1"/>
                  <a:t>purchasing</a:t>
                </a:r>
                <a:r>
                  <a:rPr lang="cs-CZ" dirty="0"/>
                  <a:t> </a:t>
                </a:r>
                <a:r>
                  <a:rPr lang="cs-CZ" dirty="0" err="1"/>
                  <a:t>power</a:t>
                </a:r>
                <a:r>
                  <a:rPr lang="cs-CZ" dirty="0"/>
                  <a:t> </a:t>
                </a:r>
                <a:r>
                  <a:rPr lang="cs-CZ" dirty="0" err="1"/>
                  <a:t>of</a:t>
                </a:r>
                <a:r>
                  <a:rPr lang="cs-CZ" dirty="0"/>
                  <a:t> </a:t>
                </a:r>
                <a:r>
                  <a:rPr lang="cs-CZ" dirty="0" err="1"/>
                  <a:t>money</a:t>
                </a:r>
                <a:r>
                  <a:rPr lang="cs-CZ" dirty="0"/>
                  <a:t>? </a:t>
                </a:r>
              </a:p>
              <a:p>
                <a:pPr>
                  <a:buNone/>
                </a:pPr>
                <a:r>
                  <a:rPr lang="cs-CZ" dirty="0"/>
                  <a:t>P0=100  P1=111</a:t>
                </a:r>
              </a:p>
              <a:p>
                <a:pPr>
                  <a:buNone/>
                </a:pPr>
                <a:r>
                  <a:rPr lang="cs-CZ" dirty="0"/>
                  <a:t>PP=1000  900.9009</a:t>
                </a:r>
              </a:p>
              <a:p>
                <a:pPr>
                  <a:buNone/>
                </a:pPr>
                <a:r>
                  <a:rPr lang="cs-CZ" dirty="0"/>
                  <a:t>PP%=9.909900%</a:t>
                </a:r>
              </a:p>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𝑃𝑃</m:t>
                      </m:r>
                      <m:r>
                        <a:rPr lang="en-GB" i="1" smtClean="0">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1+</m:t>
                          </m:r>
                          <m:r>
                            <a:rPr lang="en-GB" i="1">
                              <a:latin typeface="Cambria Math" panose="02040503050406030204" pitchFamily="18" charset="0"/>
                            </a:rPr>
                            <m:t>𝑃</m:t>
                          </m:r>
                          <m:r>
                            <a:rPr lang="en-GB" i="1">
                              <a:latin typeface="Cambria Math" panose="02040503050406030204" pitchFamily="18" charset="0"/>
                            </a:rPr>
                            <m:t>%</m:t>
                          </m:r>
                        </m:den>
                      </m:f>
                      <m:r>
                        <a:rPr lang="cs-CZ" b="0" i="1" smtClean="0">
                          <a:latin typeface="Cambria Math" panose="02040503050406030204" pitchFamily="18" charset="0"/>
                        </a:rPr>
                        <m:t>−1=(1/1.11)−1</m:t>
                      </m:r>
                    </m:oMath>
                  </m:oMathPara>
                </a14:m>
                <a:endParaRPr lang="cs-CZ" dirty="0"/>
              </a:p>
            </p:txBody>
          </p:sp>
        </mc:Choice>
        <mc:Fallback xmlns="">
          <p:sp>
            <p:nvSpPr>
              <p:cNvPr id="3" name="Zástupný obsah 2">
                <a:extLst>
                  <a:ext uri="{FF2B5EF4-FFF2-40B4-BE49-F238E27FC236}">
                    <a16:creationId xmlns:a16="http://schemas.microsoft.com/office/drawing/2014/main" id="{811301F8-CF92-4397-820B-868B4CBE0990}"/>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CA9514A5-7495-4460-BD1C-FDCBE9B4FFFD}"/>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86682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646DA6-F091-0202-0DC5-216ACD83A559}"/>
              </a:ext>
            </a:extLst>
          </p:cNvPr>
          <p:cNvSpPr>
            <a:spLocks noGrp="1"/>
          </p:cNvSpPr>
          <p:nvPr>
            <p:ph type="title"/>
          </p:nvPr>
        </p:nvSpPr>
        <p:spPr/>
        <p:txBody>
          <a:bodyPr/>
          <a:lstStyle/>
          <a:p>
            <a:r>
              <a:rPr lang="cs-CZ" dirty="0" err="1"/>
              <a:t>Bastiat</a:t>
            </a:r>
            <a:r>
              <a:rPr lang="cs-CZ" dirty="0"/>
              <a:t> – </a:t>
            </a:r>
            <a:r>
              <a:rPr lang="cs-CZ" dirty="0" err="1"/>
              <a:t>gardener</a:t>
            </a:r>
            <a:r>
              <a:rPr lang="cs-CZ" dirty="0"/>
              <a:t> </a:t>
            </a:r>
            <a:r>
              <a:rPr lang="cs-CZ" dirty="0" err="1"/>
              <a:t>example</a:t>
            </a:r>
            <a:endParaRPr lang="en-GB" dirty="0"/>
          </a:p>
        </p:txBody>
      </p:sp>
      <p:sp>
        <p:nvSpPr>
          <p:cNvPr id="3" name="Zástupný obsah 2">
            <a:extLst>
              <a:ext uri="{FF2B5EF4-FFF2-40B4-BE49-F238E27FC236}">
                <a16:creationId xmlns:a16="http://schemas.microsoft.com/office/drawing/2014/main" id="{E2FE0B8B-CFAC-BF0A-B7CF-D18651068CF3}"/>
              </a:ext>
            </a:extLst>
          </p:cNvPr>
          <p:cNvSpPr>
            <a:spLocks noGrp="1"/>
          </p:cNvSpPr>
          <p:nvPr>
            <p:ph idx="1"/>
          </p:nvPr>
        </p:nvSpPr>
        <p:spPr/>
        <p:txBody>
          <a:bodyPr/>
          <a:lstStyle/>
          <a:p>
            <a:pPr marL="0" indent="0">
              <a:buNone/>
            </a:pPr>
            <a:r>
              <a:rPr lang="cs-CZ" dirty="0"/>
              <a:t>„…</a:t>
            </a:r>
            <a:r>
              <a:rPr lang="en-GB" b="0" i="0" dirty="0">
                <a:solidFill>
                  <a:srgbClr val="000000"/>
                </a:solidFill>
                <a:effectLst/>
                <a:latin typeface="TimesNewRoman"/>
              </a:rPr>
              <a:t>socialist writers look upon people in the same manner that the gardener views his trees. Just as the gardener capriciously shapes the trees into pyramids, parasols, cubes, vases, fans, and other forms, just so does the socialist writer whimsically shape human beings into groups, series, </a:t>
            </a:r>
            <a:r>
              <a:rPr lang="en-GB" b="0" i="0" dirty="0" err="1">
                <a:solidFill>
                  <a:srgbClr val="000000"/>
                </a:solidFill>
                <a:effectLst/>
                <a:latin typeface="TimesNewRoman"/>
              </a:rPr>
              <a:t>centers</a:t>
            </a:r>
            <a:r>
              <a:rPr lang="en-GB" b="0" i="0" dirty="0">
                <a:solidFill>
                  <a:srgbClr val="000000"/>
                </a:solidFill>
                <a:effectLst/>
                <a:latin typeface="TimesNewRoman"/>
              </a:rPr>
              <a:t>, sub-</a:t>
            </a:r>
            <a:r>
              <a:rPr lang="en-GB" b="0" i="0" dirty="0" err="1">
                <a:solidFill>
                  <a:srgbClr val="000000"/>
                </a:solidFill>
                <a:effectLst/>
                <a:latin typeface="TimesNewRoman"/>
              </a:rPr>
              <a:t>centers</a:t>
            </a:r>
            <a:r>
              <a:rPr lang="en-GB" b="0" i="0" dirty="0">
                <a:solidFill>
                  <a:srgbClr val="000000"/>
                </a:solidFill>
                <a:effectLst/>
                <a:latin typeface="TimesNewRoman"/>
              </a:rPr>
              <a:t>, honeycombs, </a:t>
            </a:r>
            <a:r>
              <a:rPr lang="en-GB" b="0" i="0" dirty="0" err="1">
                <a:solidFill>
                  <a:srgbClr val="000000"/>
                </a:solidFill>
                <a:effectLst/>
                <a:latin typeface="TimesNewRoman"/>
              </a:rPr>
              <a:t>labor</a:t>
            </a:r>
            <a:r>
              <a:rPr lang="en-GB" b="0" i="0" dirty="0">
                <a:solidFill>
                  <a:srgbClr val="000000"/>
                </a:solidFill>
                <a:effectLst/>
                <a:latin typeface="TimesNewRoman"/>
              </a:rPr>
              <a:t> corps, and other variations. And just as the gardener needs axes, pruning hooks, saws, and shears to shape his trees, just so does the socialist writer need the force that he can find only in law to shape human beings. For this purpose, he devises tariff laws, tax laws, relief laws, and school laws.</a:t>
            </a:r>
            <a:r>
              <a:rPr lang="cs-CZ" b="0" i="0" dirty="0">
                <a:solidFill>
                  <a:srgbClr val="000000"/>
                </a:solidFill>
                <a:effectLst/>
                <a:latin typeface="TimesNewRoman"/>
              </a:rPr>
              <a:t>“</a:t>
            </a:r>
            <a:endParaRPr lang="en-GB" dirty="0"/>
          </a:p>
        </p:txBody>
      </p:sp>
      <p:pic>
        <p:nvPicPr>
          <p:cNvPr id="2050" name="Picture 2" descr="The elements of garden design and basic garden patterns">
            <a:extLst>
              <a:ext uri="{FF2B5EF4-FFF2-40B4-BE49-F238E27FC236}">
                <a16:creationId xmlns:a16="http://schemas.microsoft.com/office/drawing/2014/main" id="{70A84558-959D-9DD6-93A0-58E0F0824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479" y="0"/>
            <a:ext cx="2691228" cy="179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78406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0394B56-9E88-407C-A33E-7E7A6C69B331}"/>
              </a:ext>
            </a:extLst>
          </p:cNvPr>
          <p:cNvSpPr>
            <a:spLocks noGrp="1"/>
          </p:cNvSpPr>
          <p:nvPr>
            <p:ph idx="1"/>
          </p:nvPr>
        </p:nvSpPr>
        <p:spPr>
          <a:xfrm>
            <a:off x="1847528" y="404665"/>
            <a:ext cx="8229600" cy="4525963"/>
          </a:xfrm>
        </p:spPr>
        <p:txBody>
          <a:bodyPr>
            <a:normAutofit/>
          </a:bodyPr>
          <a:lstStyle/>
          <a:p>
            <a:r>
              <a:rPr lang="cs-CZ" dirty="0"/>
              <a:t>Assume </a:t>
            </a:r>
            <a:r>
              <a:rPr lang="cs-CZ" dirty="0" err="1"/>
              <a:t>that</a:t>
            </a:r>
            <a:r>
              <a:rPr lang="cs-CZ" dirty="0"/>
              <a:t> </a:t>
            </a:r>
            <a:r>
              <a:rPr lang="cs-CZ" dirty="0" err="1"/>
              <a:t>you</a:t>
            </a:r>
            <a:r>
              <a:rPr lang="cs-CZ" dirty="0"/>
              <a:t> live in </a:t>
            </a:r>
            <a:r>
              <a:rPr lang="cs-CZ" dirty="0" err="1"/>
              <a:t>Montenegro</a:t>
            </a:r>
            <a:r>
              <a:rPr lang="cs-CZ" dirty="0"/>
              <a:t> </a:t>
            </a:r>
            <a:r>
              <a:rPr lang="cs-CZ" dirty="0" err="1"/>
              <a:t>or</a:t>
            </a:r>
            <a:r>
              <a:rPr lang="cs-CZ" dirty="0"/>
              <a:t> Andorra. </a:t>
            </a:r>
            <a:r>
              <a:rPr lang="cs-CZ" dirty="0" err="1"/>
              <a:t>You</a:t>
            </a:r>
            <a:r>
              <a:rPr lang="cs-CZ" dirty="0"/>
              <a:t> use </a:t>
            </a:r>
            <a:r>
              <a:rPr lang="cs-CZ" dirty="0" err="1"/>
              <a:t>the</a:t>
            </a:r>
            <a:r>
              <a:rPr lang="cs-CZ" dirty="0"/>
              <a:t> euro. </a:t>
            </a:r>
            <a:r>
              <a:rPr lang="cs-CZ" dirty="0" err="1"/>
              <a:t>Assume</a:t>
            </a:r>
            <a:r>
              <a:rPr lang="cs-CZ" dirty="0"/>
              <a:t> </a:t>
            </a:r>
            <a:r>
              <a:rPr lang="cs-CZ" dirty="0" err="1"/>
              <a:t>that</a:t>
            </a:r>
            <a:r>
              <a:rPr lang="cs-CZ" dirty="0"/>
              <a:t> </a:t>
            </a:r>
            <a:r>
              <a:rPr lang="cs-CZ" dirty="0" err="1"/>
              <a:t>the</a:t>
            </a:r>
            <a:r>
              <a:rPr lang="cs-CZ" dirty="0"/>
              <a:t> </a:t>
            </a:r>
            <a:r>
              <a:rPr lang="cs-CZ" dirty="0" err="1"/>
              <a:t>rate</a:t>
            </a:r>
            <a:r>
              <a:rPr lang="cs-CZ" dirty="0"/>
              <a:t> </a:t>
            </a:r>
            <a:r>
              <a:rPr lang="cs-CZ" dirty="0" err="1"/>
              <a:t>of</a:t>
            </a:r>
            <a:r>
              <a:rPr lang="cs-CZ" dirty="0"/>
              <a:t> </a:t>
            </a:r>
            <a:r>
              <a:rPr lang="cs-CZ" dirty="0" err="1"/>
              <a:t>inflation</a:t>
            </a:r>
            <a:r>
              <a:rPr lang="cs-CZ" dirty="0"/>
              <a:t> </a:t>
            </a:r>
            <a:r>
              <a:rPr lang="cs-CZ" dirty="0" err="1"/>
              <a:t>of</a:t>
            </a:r>
            <a:r>
              <a:rPr lang="cs-CZ" dirty="0"/>
              <a:t> </a:t>
            </a:r>
            <a:r>
              <a:rPr lang="cs-CZ" dirty="0" err="1"/>
              <a:t>the</a:t>
            </a:r>
            <a:r>
              <a:rPr lang="cs-CZ" dirty="0"/>
              <a:t> euro </a:t>
            </a:r>
            <a:r>
              <a:rPr lang="cs-CZ" dirty="0" err="1"/>
              <a:t>is</a:t>
            </a:r>
            <a:r>
              <a:rPr lang="cs-CZ" dirty="0"/>
              <a:t> 2%. </a:t>
            </a:r>
            <a:r>
              <a:rPr lang="cs-CZ" dirty="0" err="1"/>
              <a:t>Assume</a:t>
            </a:r>
            <a:r>
              <a:rPr lang="cs-CZ" dirty="0"/>
              <a:t> </a:t>
            </a:r>
            <a:r>
              <a:rPr lang="cs-CZ" dirty="0" err="1"/>
              <a:t>that</a:t>
            </a:r>
            <a:r>
              <a:rPr lang="cs-CZ" dirty="0"/>
              <a:t> </a:t>
            </a:r>
            <a:r>
              <a:rPr lang="cs-CZ" dirty="0" err="1"/>
              <a:t>you</a:t>
            </a:r>
            <a:r>
              <a:rPr lang="cs-CZ" dirty="0"/>
              <a:t> hold 100,000 </a:t>
            </a:r>
            <a:r>
              <a:rPr lang="cs-CZ" dirty="0" err="1"/>
              <a:t>euros</a:t>
            </a:r>
            <a:r>
              <a:rPr lang="cs-CZ" dirty="0"/>
              <a:t> in cash. </a:t>
            </a:r>
            <a:r>
              <a:rPr lang="cs-CZ" dirty="0" err="1"/>
              <a:t>What</a:t>
            </a:r>
            <a:r>
              <a:rPr lang="cs-CZ" dirty="0"/>
              <a:t> </a:t>
            </a:r>
            <a:r>
              <a:rPr lang="cs-CZ" dirty="0" err="1"/>
              <a:t>is</a:t>
            </a:r>
            <a:r>
              <a:rPr lang="cs-CZ" dirty="0"/>
              <a:t> </a:t>
            </a:r>
            <a:r>
              <a:rPr lang="cs-CZ" dirty="0" err="1"/>
              <a:t>the</a:t>
            </a:r>
            <a:r>
              <a:rPr lang="cs-CZ" dirty="0"/>
              <a:t> </a:t>
            </a:r>
            <a:r>
              <a:rPr lang="cs-CZ" dirty="0" err="1"/>
              <a:t>change</a:t>
            </a:r>
            <a:r>
              <a:rPr lang="cs-CZ" dirty="0"/>
              <a:t> in </a:t>
            </a:r>
            <a:r>
              <a:rPr lang="cs-CZ" dirty="0" err="1"/>
              <a:t>the</a:t>
            </a:r>
            <a:r>
              <a:rPr lang="cs-CZ" dirty="0"/>
              <a:t> </a:t>
            </a:r>
            <a:r>
              <a:rPr lang="cs-CZ" dirty="0" err="1"/>
              <a:t>value</a:t>
            </a:r>
            <a:r>
              <a:rPr lang="cs-CZ" dirty="0"/>
              <a:t> </a:t>
            </a:r>
            <a:r>
              <a:rPr lang="cs-CZ" dirty="0" err="1"/>
              <a:t>of</a:t>
            </a:r>
            <a:r>
              <a:rPr lang="cs-CZ" dirty="0"/>
              <a:t> </a:t>
            </a:r>
            <a:r>
              <a:rPr lang="cs-CZ" dirty="0" err="1"/>
              <a:t>your</a:t>
            </a:r>
            <a:r>
              <a:rPr lang="cs-CZ" dirty="0"/>
              <a:t> </a:t>
            </a:r>
            <a:r>
              <a:rPr lang="cs-CZ" dirty="0" err="1"/>
              <a:t>savings</a:t>
            </a:r>
            <a:r>
              <a:rPr lang="cs-CZ" dirty="0"/>
              <a:t>? </a:t>
            </a:r>
            <a:r>
              <a:rPr lang="cs-CZ" dirty="0" err="1"/>
              <a:t>What</a:t>
            </a:r>
            <a:r>
              <a:rPr lang="cs-CZ" dirty="0"/>
              <a:t> </a:t>
            </a:r>
            <a:r>
              <a:rPr lang="cs-CZ" dirty="0" err="1"/>
              <a:t>is</a:t>
            </a:r>
            <a:r>
              <a:rPr lang="cs-CZ" dirty="0"/>
              <a:t> </a:t>
            </a:r>
            <a:r>
              <a:rPr lang="cs-CZ" dirty="0" err="1"/>
              <a:t>the</a:t>
            </a:r>
            <a:r>
              <a:rPr lang="cs-CZ" dirty="0"/>
              <a:t> </a:t>
            </a:r>
            <a:r>
              <a:rPr lang="cs-CZ" dirty="0" err="1"/>
              <a:t>decrease</a:t>
            </a:r>
            <a:r>
              <a:rPr lang="cs-CZ" dirty="0"/>
              <a:t> in </a:t>
            </a:r>
            <a:r>
              <a:rPr lang="cs-CZ" dirty="0" err="1"/>
              <a:t>the</a:t>
            </a:r>
            <a:r>
              <a:rPr lang="cs-CZ" dirty="0"/>
              <a:t> </a:t>
            </a:r>
            <a:r>
              <a:rPr lang="cs-CZ" dirty="0" err="1"/>
              <a:t>purchasing</a:t>
            </a:r>
            <a:r>
              <a:rPr lang="cs-CZ" dirty="0"/>
              <a:t> </a:t>
            </a:r>
            <a:r>
              <a:rPr lang="cs-CZ" dirty="0" err="1"/>
              <a:t>power</a:t>
            </a:r>
            <a:r>
              <a:rPr lang="cs-CZ" dirty="0"/>
              <a:t> </a:t>
            </a:r>
            <a:r>
              <a:rPr lang="cs-CZ" dirty="0" err="1"/>
              <a:t>of</a:t>
            </a:r>
            <a:r>
              <a:rPr lang="cs-CZ" dirty="0"/>
              <a:t> </a:t>
            </a:r>
            <a:r>
              <a:rPr lang="cs-CZ" dirty="0" err="1"/>
              <a:t>money</a:t>
            </a:r>
            <a:r>
              <a:rPr lang="cs-CZ" dirty="0"/>
              <a:t> </a:t>
            </a:r>
            <a:r>
              <a:rPr lang="cs-CZ" dirty="0" err="1"/>
              <a:t>that</a:t>
            </a:r>
            <a:r>
              <a:rPr lang="cs-CZ" dirty="0"/>
              <a:t> </a:t>
            </a:r>
            <a:r>
              <a:rPr lang="cs-CZ" dirty="0" err="1"/>
              <a:t>you</a:t>
            </a:r>
            <a:r>
              <a:rPr lang="cs-CZ" dirty="0"/>
              <a:t> </a:t>
            </a:r>
            <a:r>
              <a:rPr lang="cs-CZ" dirty="0" err="1"/>
              <a:t>suffer</a:t>
            </a:r>
            <a:r>
              <a:rPr lang="cs-CZ" dirty="0"/>
              <a:t>?</a:t>
            </a:r>
          </a:p>
          <a:p>
            <a:endParaRPr lang="cs-CZ" dirty="0"/>
          </a:p>
        </p:txBody>
      </p:sp>
      <p:sp>
        <p:nvSpPr>
          <p:cNvPr id="4" name="Zástupný symbol pro zápatí 3">
            <a:extLst>
              <a:ext uri="{FF2B5EF4-FFF2-40B4-BE49-F238E27FC236}">
                <a16:creationId xmlns:a16="http://schemas.microsoft.com/office/drawing/2014/main" id="{BD4FB195-7F54-4C18-9B06-1A4A566BC45F}"/>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30313207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609F8-E485-4719-B3C3-D7786DA9C53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B8B6811-9F3E-4BC5-B17F-42101A688F2D}"/>
              </a:ext>
            </a:extLst>
          </p:cNvPr>
          <p:cNvSpPr>
            <a:spLocks noGrp="1"/>
          </p:cNvSpPr>
          <p:nvPr>
            <p:ph idx="1"/>
          </p:nvPr>
        </p:nvSpPr>
        <p:spPr/>
        <p:txBody>
          <a:bodyPr/>
          <a:lstStyle/>
          <a:p>
            <a:r>
              <a:rPr lang="cs-CZ" dirty="0" err="1"/>
              <a:t>Assume</a:t>
            </a:r>
            <a:r>
              <a:rPr lang="cs-CZ" dirty="0"/>
              <a:t> </a:t>
            </a:r>
            <a:r>
              <a:rPr lang="cs-CZ" dirty="0" err="1"/>
              <a:t>that</a:t>
            </a:r>
            <a:r>
              <a:rPr lang="cs-CZ" dirty="0"/>
              <a:t> </a:t>
            </a:r>
            <a:r>
              <a:rPr lang="cs-CZ" dirty="0" err="1"/>
              <a:t>your</a:t>
            </a:r>
            <a:r>
              <a:rPr lang="cs-CZ" dirty="0"/>
              <a:t> </a:t>
            </a:r>
            <a:r>
              <a:rPr lang="cs-CZ" dirty="0" err="1"/>
              <a:t>central</a:t>
            </a:r>
            <a:r>
              <a:rPr lang="cs-CZ" dirty="0"/>
              <a:t> bank </a:t>
            </a:r>
            <a:r>
              <a:rPr lang="cs-CZ" dirty="0" err="1"/>
              <a:t>wants</a:t>
            </a:r>
            <a:r>
              <a:rPr lang="cs-CZ" dirty="0"/>
              <a:t> to </a:t>
            </a:r>
            <a:r>
              <a:rPr lang="cs-CZ" dirty="0" err="1"/>
              <a:t>increase</a:t>
            </a:r>
            <a:r>
              <a:rPr lang="cs-CZ" dirty="0"/>
              <a:t> </a:t>
            </a:r>
            <a:r>
              <a:rPr lang="cs-CZ" dirty="0" err="1"/>
              <a:t>exports</a:t>
            </a:r>
            <a:r>
              <a:rPr lang="cs-CZ" dirty="0"/>
              <a:t> and GDP by </a:t>
            </a:r>
            <a:r>
              <a:rPr lang="cs-CZ" dirty="0" err="1"/>
              <a:t>the</a:t>
            </a:r>
            <a:r>
              <a:rPr lang="cs-CZ" dirty="0"/>
              <a:t> </a:t>
            </a:r>
            <a:r>
              <a:rPr lang="cs-CZ" dirty="0" err="1"/>
              <a:t>intervention</a:t>
            </a:r>
            <a:r>
              <a:rPr lang="cs-CZ" dirty="0"/>
              <a:t> in </a:t>
            </a:r>
            <a:r>
              <a:rPr lang="cs-CZ" dirty="0" err="1"/>
              <a:t>the</a:t>
            </a:r>
            <a:r>
              <a:rPr lang="cs-CZ" dirty="0"/>
              <a:t> </a:t>
            </a:r>
            <a:r>
              <a:rPr lang="cs-CZ" dirty="0" err="1"/>
              <a:t>foreign</a:t>
            </a:r>
            <a:r>
              <a:rPr lang="cs-CZ" dirty="0"/>
              <a:t> Exchange market. </a:t>
            </a:r>
            <a:r>
              <a:rPr lang="cs-CZ" dirty="0" err="1"/>
              <a:t>Should</a:t>
            </a:r>
            <a:r>
              <a:rPr lang="cs-CZ" dirty="0"/>
              <a:t> </a:t>
            </a:r>
            <a:r>
              <a:rPr lang="cs-CZ" dirty="0" err="1"/>
              <a:t>it</a:t>
            </a:r>
            <a:r>
              <a:rPr lang="cs-CZ" dirty="0"/>
              <a:t> </a:t>
            </a:r>
            <a:r>
              <a:rPr lang="cs-CZ" dirty="0" err="1"/>
              <a:t>appreciate</a:t>
            </a:r>
            <a:r>
              <a:rPr lang="cs-CZ" dirty="0"/>
              <a:t> </a:t>
            </a:r>
            <a:r>
              <a:rPr lang="cs-CZ" dirty="0" err="1"/>
              <a:t>or</a:t>
            </a:r>
            <a:r>
              <a:rPr lang="cs-CZ" dirty="0"/>
              <a:t> </a:t>
            </a:r>
            <a:r>
              <a:rPr lang="cs-CZ" dirty="0" err="1"/>
              <a:t>depreciate</a:t>
            </a:r>
            <a:r>
              <a:rPr lang="cs-CZ" dirty="0"/>
              <a:t> </a:t>
            </a:r>
            <a:r>
              <a:rPr lang="cs-CZ" dirty="0" err="1"/>
              <a:t>its</a:t>
            </a:r>
            <a:r>
              <a:rPr lang="cs-CZ" dirty="0"/>
              <a:t> </a:t>
            </a:r>
            <a:r>
              <a:rPr lang="cs-CZ" dirty="0" err="1"/>
              <a:t>currency</a:t>
            </a:r>
            <a:r>
              <a:rPr lang="cs-CZ" dirty="0"/>
              <a:t>? </a:t>
            </a:r>
            <a:r>
              <a:rPr lang="cs-CZ" dirty="0" err="1"/>
              <a:t>How</a:t>
            </a:r>
            <a:r>
              <a:rPr lang="cs-CZ" dirty="0"/>
              <a:t> </a:t>
            </a:r>
            <a:r>
              <a:rPr lang="cs-CZ" dirty="0" err="1"/>
              <a:t>should</a:t>
            </a:r>
            <a:r>
              <a:rPr lang="cs-CZ" dirty="0"/>
              <a:t> </a:t>
            </a:r>
            <a:r>
              <a:rPr lang="cs-CZ" dirty="0" err="1"/>
              <a:t>it</a:t>
            </a:r>
            <a:r>
              <a:rPr lang="cs-CZ" dirty="0"/>
              <a:t> do?</a:t>
            </a:r>
          </a:p>
        </p:txBody>
      </p:sp>
      <p:sp>
        <p:nvSpPr>
          <p:cNvPr id="4" name="Zástupný symbol pro zápatí 3">
            <a:extLst>
              <a:ext uri="{FF2B5EF4-FFF2-40B4-BE49-F238E27FC236}">
                <a16:creationId xmlns:a16="http://schemas.microsoft.com/office/drawing/2014/main" id="{7EA33C02-3AE5-46C3-B36B-46A3F07BF19C}"/>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367389125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8F7FCF-AC15-4326-A271-D911A7AC442A}"/>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E2138961-2211-4C45-88C2-660A3CD0EA22}"/>
              </a:ext>
            </a:extLst>
          </p:cNvPr>
          <p:cNvSpPr>
            <a:spLocks noGrp="1"/>
          </p:cNvSpPr>
          <p:nvPr>
            <p:ph idx="1"/>
          </p:nvPr>
        </p:nvSpPr>
        <p:spPr/>
        <p:txBody>
          <a:bodyPr>
            <a:normAutofit/>
          </a:bodyPr>
          <a:lstStyle/>
          <a:p>
            <a:r>
              <a:rPr lang="cs-CZ" dirty="0" err="1"/>
              <a:t>Assume</a:t>
            </a:r>
            <a:r>
              <a:rPr lang="cs-CZ" dirty="0"/>
              <a:t> </a:t>
            </a:r>
            <a:r>
              <a:rPr lang="cs-CZ" dirty="0" err="1"/>
              <a:t>that</a:t>
            </a:r>
            <a:r>
              <a:rPr lang="cs-CZ" dirty="0"/>
              <a:t> Czech </a:t>
            </a:r>
            <a:r>
              <a:rPr lang="cs-CZ" dirty="0" err="1"/>
              <a:t>central</a:t>
            </a:r>
            <a:r>
              <a:rPr lang="cs-CZ" dirty="0"/>
              <a:t> bank </a:t>
            </a:r>
            <a:r>
              <a:rPr lang="cs-CZ" dirty="0" err="1"/>
              <a:t>wants</a:t>
            </a:r>
            <a:r>
              <a:rPr lang="cs-CZ" dirty="0"/>
              <a:t> to </a:t>
            </a:r>
            <a:r>
              <a:rPr lang="cs-CZ" dirty="0" err="1"/>
              <a:t>help</a:t>
            </a:r>
            <a:r>
              <a:rPr lang="cs-CZ" dirty="0"/>
              <a:t> </a:t>
            </a:r>
            <a:r>
              <a:rPr lang="cs-CZ" dirty="0" err="1"/>
              <a:t>the</a:t>
            </a:r>
            <a:r>
              <a:rPr lang="cs-CZ" dirty="0"/>
              <a:t> </a:t>
            </a:r>
            <a:r>
              <a:rPr lang="cs-CZ" dirty="0" err="1"/>
              <a:t>economy</a:t>
            </a:r>
            <a:r>
              <a:rPr lang="cs-CZ" dirty="0"/>
              <a:t> (</a:t>
            </a:r>
            <a:r>
              <a:rPr lang="cs-CZ" dirty="0" err="1"/>
              <a:t>exporters</a:t>
            </a:r>
            <a:r>
              <a:rPr lang="cs-CZ" dirty="0"/>
              <a:t>) by </a:t>
            </a:r>
            <a:r>
              <a:rPr lang="cs-CZ" dirty="0" err="1"/>
              <a:t>intervening</a:t>
            </a:r>
            <a:r>
              <a:rPr lang="cs-CZ" dirty="0"/>
              <a:t> </a:t>
            </a:r>
            <a:r>
              <a:rPr lang="cs-CZ" dirty="0" err="1"/>
              <a:t>into</a:t>
            </a:r>
            <a:r>
              <a:rPr lang="cs-CZ" dirty="0"/>
              <a:t> </a:t>
            </a:r>
            <a:r>
              <a:rPr lang="cs-CZ" dirty="0" err="1"/>
              <a:t>the</a:t>
            </a:r>
            <a:r>
              <a:rPr lang="cs-CZ" dirty="0"/>
              <a:t> Exchange </a:t>
            </a:r>
            <a:r>
              <a:rPr lang="cs-CZ" dirty="0" err="1"/>
              <a:t>rate</a:t>
            </a:r>
            <a:r>
              <a:rPr lang="cs-CZ" dirty="0"/>
              <a:t>. </a:t>
            </a:r>
            <a:r>
              <a:rPr lang="cs-CZ" dirty="0" err="1"/>
              <a:t>Should</a:t>
            </a:r>
            <a:r>
              <a:rPr lang="cs-CZ" dirty="0"/>
              <a:t> </a:t>
            </a:r>
            <a:r>
              <a:rPr lang="cs-CZ" dirty="0" err="1"/>
              <a:t>it</a:t>
            </a:r>
            <a:r>
              <a:rPr lang="cs-CZ" dirty="0"/>
              <a:t> </a:t>
            </a:r>
            <a:r>
              <a:rPr lang="cs-CZ" dirty="0" err="1"/>
              <a:t>appreciate</a:t>
            </a:r>
            <a:r>
              <a:rPr lang="cs-CZ" dirty="0"/>
              <a:t> </a:t>
            </a:r>
            <a:r>
              <a:rPr lang="cs-CZ" dirty="0" err="1"/>
              <a:t>or</a:t>
            </a:r>
            <a:r>
              <a:rPr lang="cs-CZ" dirty="0"/>
              <a:t> </a:t>
            </a:r>
            <a:r>
              <a:rPr lang="cs-CZ" dirty="0" err="1"/>
              <a:t>depreciate</a:t>
            </a:r>
            <a:r>
              <a:rPr lang="cs-CZ" dirty="0"/>
              <a:t> </a:t>
            </a:r>
            <a:r>
              <a:rPr lang="cs-CZ" dirty="0" err="1"/>
              <a:t>its</a:t>
            </a:r>
            <a:r>
              <a:rPr lang="cs-CZ" dirty="0"/>
              <a:t> </a:t>
            </a:r>
            <a:r>
              <a:rPr lang="cs-CZ" dirty="0" err="1"/>
              <a:t>currency</a:t>
            </a:r>
            <a:r>
              <a:rPr lang="cs-CZ" dirty="0"/>
              <a:t>? </a:t>
            </a:r>
            <a:r>
              <a:rPr lang="cs-CZ" dirty="0" err="1"/>
              <a:t>What</a:t>
            </a:r>
            <a:r>
              <a:rPr lang="cs-CZ" dirty="0"/>
              <a:t> </a:t>
            </a:r>
            <a:r>
              <a:rPr lang="cs-CZ" dirty="0" err="1"/>
              <a:t>should</a:t>
            </a:r>
            <a:r>
              <a:rPr lang="cs-CZ" dirty="0"/>
              <a:t> </a:t>
            </a:r>
            <a:r>
              <a:rPr lang="cs-CZ" dirty="0" err="1"/>
              <a:t>the</a:t>
            </a:r>
            <a:r>
              <a:rPr lang="cs-CZ" dirty="0"/>
              <a:t> CNB do?</a:t>
            </a:r>
          </a:p>
          <a:p>
            <a:endParaRPr lang="cs-CZ" dirty="0"/>
          </a:p>
          <a:p>
            <a:pPr>
              <a:buNone/>
            </a:pPr>
            <a:r>
              <a:rPr lang="cs-CZ" dirty="0"/>
              <a:t>EX, IM, NX </a:t>
            </a:r>
            <a:r>
              <a:rPr lang="cs-CZ" dirty="0" err="1"/>
              <a:t>depend</a:t>
            </a:r>
            <a:r>
              <a:rPr lang="cs-CZ" dirty="0"/>
              <a:t> on </a:t>
            </a:r>
            <a:r>
              <a:rPr lang="cs-CZ" dirty="0" err="1"/>
              <a:t>the</a:t>
            </a:r>
            <a:r>
              <a:rPr lang="cs-CZ" dirty="0"/>
              <a:t> Exchange </a:t>
            </a:r>
            <a:r>
              <a:rPr lang="cs-CZ" dirty="0" err="1"/>
              <a:t>rate</a:t>
            </a:r>
            <a:endParaRPr lang="cs-CZ" dirty="0"/>
          </a:p>
          <a:p>
            <a:pPr>
              <a:buNone/>
            </a:pPr>
            <a:r>
              <a:rPr lang="cs-CZ" dirty="0"/>
              <a:t>NX </a:t>
            </a:r>
            <a:r>
              <a:rPr lang="cs-CZ" dirty="0" err="1"/>
              <a:t>is</a:t>
            </a:r>
            <a:r>
              <a:rPr lang="cs-CZ" dirty="0"/>
              <a:t> part </a:t>
            </a:r>
            <a:r>
              <a:rPr lang="cs-CZ" dirty="0" err="1"/>
              <a:t>of</a:t>
            </a:r>
            <a:r>
              <a:rPr lang="cs-CZ" dirty="0"/>
              <a:t> GDP</a:t>
            </a:r>
          </a:p>
          <a:p>
            <a:pPr>
              <a:buNone/>
            </a:pPr>
            <a:r>
              <a:rPr lang="cs-CZ" dirty="0" err="1"/>
              <a:t>Let‘s</a:t>
            </a:r>
            <a:r>
              <a:rPr lang="cs-CZ" dirty="0"/>
              <a:t> </a:t>
            </a:r>
            <a:r>
              <a:rPr lang="cs-CZ" dirty="0" err="1"/>
              <a:t>say</a:t>
            </a:r>
            <a:r>
              <a:rPr lang="cs-CZ" dirty="0"/>
              <a:t> </a:t>
            </a:r>
            <a:r>
              <a:rPr lang="cs-CZ" dirty="0" err="1"/>
              <a:t>that</a:t>
            </a:r>
            <a:r>
              <a:rPr lang="cs-CZ" dirty="0"/>
              <a:t> </a:t>
            </a:r>
            <a:r>
              <a:rPr lang="cs-CZ" dirty="0" err="1"/>
              <a:t>the</a:t>
            </a:r>
            <a:r>
              <a:rPr lang="cs-CZ" dirty="0"/>
              <a:t> </a:t>
            </a:r>
            <a:r>
              <a:rPr lang="cs-CZ" dirty="0" err="1"/>
              <a:t>current</a:t>
            </a:r>
            <a:r>
              <a:rPr lang="cs-CZ" dirty="0"/>
              <a:t> ER </a:t>
            </a:r>
            <a:r>
              <a:rPr lang="cs-CZ" dirty="0" err="1"/>
              <a:t>is</a:t>
            </a:r>
            <a:r>
              <a:rPr lang="cs-CZ" dirty="0"/>
              <a:t> 26 CZK per EUR</a:t>
            </a:r>
          </a:p>
          <a:p>
            <a:pPr>
              <a:buNone/>
            </a:pPr>
            <a:r>
              <a:rPr lang="cs-CZ" dirty="0" err="1"/>
              <a:t>Depreciation</a:t>
            </a:r>
            <a:r>
              <a:rPr lang="cs-CZ" dirty="0"/>
              <a:t> </a:t>
            </a:r>
            <a:r>
              <a:rPr lang="cs-CZ" dirty="0" err="1"/>
              <a:t>of</a:t>
            </a:r>
            <a:r>
              <a:rPr lang="cs-CZ" dirty="0"/>
              <a:t> </a:t>
            </a:r>
            <a:r>
              <a:rPr lang="cs-CZ" dirty="0" err="1"/>
              <a:t>the</a:t>
            </a:r>
            <a:r>
              <a:rPr lang="cs-CZ" dirty="0"/>
              <a:t> </a:t>
            </a:r>
            <a:r>
              <a:rPr lang="cs-CZ" dirty="0" err="1"/>
              <a:t>currency</a:t>
            </a:r>
            <a:r>
              <a:rPr lang="cs-CZ" dirty="0"/>
              <a:t> </a:t>
            </a:r>
            <a:r>
              <a:rPr lang="cs-CZ" dirty="0" err="1"/>
              <a:t>increases</a:t>
            </a:r>
            <a:r>
              <a:rPr lang="cs-CZ" dirty="0"/>
              <a:t> NX</a:t>
            </a:r>
          </a:p>
        </p:txBody>
      </p:sp>
      <p:sp>
        <p:nvSpPr>
          <p:cNvPr id="4" name="Zástupný symbol pro zápatí 3">
            <a:extLst>
              <a:ext uri="{FF2B5EF4-FFF2-40B4-BE49-F238E27FC236}">
                <a16:creationId xmlns:a16="http://schemas.microsoft.com/office/drawing/2014/main" id="{6356D809-1874-4036-B508-48C38A3D2B62}"/>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412957058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0D807F8-393C-4525-92C2-BFB5D8611CB2}"/>
                  </a:ext>
                </a:extLst>
              </p:cNvPr>
              <p:cNvSpPr>
                <a:spLocks noGrp="1"/>
              </p:cNvSpPr>
              <p:nvPr>
                <p:ph idx="1"/>
              </p:nvPr>
            </p:nvSpPr>
            <p:spPr>
              <a:xfrm>
                <a:off x="1775520" y="332656"/>
                <a:ext cx="8064896" cy="6120680"/>
              </a:xfrm>
            </p:spPr>
            <p:txBody>
              <a:bodyPr>
                <a:normAutofit fontScale="92500" lnSpcReduction="10000"/>
              </a:bodyPr>
              <a:lstStyle/>
              <a:p>
                <a:pPr marL="514350" indent="-514350">
                  <a:buFont typeface="+mj-lt"/>
                  <a:buAutoNum type="arabicPeriod"/>
                </a:pPr>
                <a:r>
                  <a:rPr lang="en-US" dirty="0"/>
                  <a:t>What exchange rate of CZK to USD you can expect after one year if the exchange rate now is 20 CZK</a:t>
                </a:r>
                <a:r>
                  <a:rPr lang="en-US"/>
                  <a:t>/USD, </a:t>
                </a:r>
                <a:r>
                  <a:rPr lang="en-US" dirty="0"/>
                  <a:t>the 1-year interest rate in the US is 3% p.a. and the 1-year interest rate in the CZ is </a:t>
                </a:r>
                <a:r>
                  <a:rPr lang="cs-CZ" dirty="0"/>
                  <a:t>1</a:t>
                </a:r>
                <a:r>
                  <a:rPr lang="en-US" dirty="0"/>
                  <a:t>% p.a.</a:t>
                </a:r>
                <a:r>
                  <a:rPr lang="cs-CZ" dirty="0"/>
                  <a:t> </a:t>
                </a:r>
                <a:r>
                  <a:rPr lang="cs-CZ" dirty="0" err="1"/>
                  <a:t>Is</a:t>
                </a:r>
                <a:r>
                  <a:rPr lang="cs-CZ" dirty="0"/>
                  <a:t> </a:t>
                </a:r>
                <a:r>
                  <a:rPr lang="cs-CZ" dirty="0" err="1"/>
                  <a:t>result</a:t>
                </a:r>
                <a:r>
                  <a:rPr lang="cs-CZ" dirty="0"/>
                  <a:t> </a:t>
                </a:r>
                <a:r>
                  <a:rPr lang="cs-CZ" dirty="0" err="1"/>
                  <a:t>depreciation</a:t>
                </a:r>
                <a:r>
                  <a:rPr lang="cs-CZ" dirty="0"/>
                  <a:t> </a:t>
                </a:r>
                <a:r>
                  <a:rPr lang="cs-CZ" dirty="0" err="1"/>
                  <a:t>or</a:t>
                </a:r>
                <a:r>
                  <a:rPr lang="cs-CZ" dirty="0"/>
                  <a:t> </a:t>
                </a:r>
                <a:r>
                  <a:rPr lang="cs-CZ" dirty="0" err="1"/>
                  <a:t>appreciation</a:t>
                </a:r>
                <a:r>
                  <a:rPr lang="cs-CZ" dirty="0"/>
                  <a:t> </a:t>
                </a:r>
                <a:r>
                  <a:rPr lang="cs-CZ" dirty="0" err="1"/>
                  <a:t>of</a:t>
                </a:r>
                <a:r>
                  <a:rPr lang="cs-CZ" dirty="0"/>
                  <a:t> CZK?</a:t>
                </a:r>
              </a:p>
              <a:p>
                <a:pPr marL="514350" indent="-514350">
                  <a:buFont typeface="+mj-lt"/>
                  <a:buAutoNum type="arabicPeriod"/>
                </a:pPr>
                <a:r>
                  <a:rPr lang="en-US" dirty="0"/>
                  <a:t>Assume that the central bank expands the volume of banknotes in circulation by </a:t>
                </a:r>
                <a:r>
                  <a:rPr lang="cs-CZ" dirty="0"/>
                  <a:t>4</a:t>
                </a:r>
                <a:r>
                  <a:rPr lang="en-US" dirty="0"/>
                  <a:t>0 billion</a:t>
                </a:r>
                <a:r>
                  <a:rPr lang="cs-CZ" dirty="0"/>
                  <a:t> and </a:t>
                </a:r>
                <a:r>
                  <a:rPr lang="cs-CZ" dirty="0" err="1"/>
                  <a:t>people</a:t>
                </a:r>
                <a:r>
                  <a:rPr lang="cs-CZ" dirty="0"/>
                  <a:t> deposit </a:t>
                </a:r>
                <a:r>
                  <a:rPr lang="cs-CZ" dirty="0" err="1"/>
                  <a:t>this</a:t>
                </a:r>
                <a:r>
                  <a:rPr lang="cs-CZ" dirty="0"/>
                  <a:t> </a:t>
                </a:r>
                <a:r>
                  <a:rPr lang="cs-CZ" dirty="0" err="1"/>
                  <a:t>additional</a:t>
                </a:r>
                <a:r>
                  <a:rPr lang="cs-CZ" dirty="0"/>
                  <a:t> </a:t>
                </a:r>
                <a:r>
                  <a:rPr lang="cs-CZ" dirty="0" err="1"/>
                  <a:t>money</a:t>
                </a:r>
                <a:r>
                  <a:rPr lang="cs-CZ" dirty="0"/>
                  <a:t> to </a:t>
                </a:r>
                <a:r>
                  <a:rPr lang="cs-CZ" dirty="0" err="1"/>
                  <a:t>banks</a:t>
                </a:r>
                <a:r>
                  <a:rPr lang="en-US" dirty="0"/>
                  <a:t>. Banks have the reserve ratio of 10%. What increase of the </a:t>
                </a:r>
                <a:r>
                  <a:rPr lang="cs-CZ" dirty="0" err="1"/>
                  <a:t>money</a:t>
                </a:r>
                <a:r>
                  <a:rPr lang="cs-CZ" dirty="0"/>
                  <a:t> </a:t>
                </a:r>
                <a:r>
                  <a:rPr lang="cs-CZ" dirty="0" err="1"/>
                  <a:t>stock</a:t>
                </a:r>
                <a:r>
                  <a:rPr lang="cs-CZ" dirty="0"/>
                  <a:t> </a:t>
                </a:r>
                <a:r>
                  <a:rPr lang="cs-CZ" dirty="0" err="1"/>
                  <a:t>can</a:t>
                </a:r>
                <a:r>
                  <a:rPr lang="cs-CZ" dirty="0"/>
                  <a:t> </a:t>
                </a:r>
                <a:r>
                  <a:rPr lang="cs-CZ" dirty="0" err="1"/>
                  <a:t>you</a:t>
                </a:r>
                <a:r>
                  <a:rPr lang="cs-CZ" dirty="0"/>
                  <a:t> </a:t>
                </a:r>
                <a:r>
                  <a:rPr lang="cs-CZ" dirty="0" err="1"/>
                  <a:t>expect</a:t>
                </a:r>
                <a:r>
                  <a:rPr lang="cs-CZ" dirty="0"/>
                  <a:t>?</a:t>
                </a:r>
              </a:p>
              <a:p>
                <a:pPr marL="514350" indent="-514350">
                  <a:buFont typeface="+mj-lt"/>
                  <a:buAutoNum type="arabicPeriod"/>
                </a:pPr>
                <a:r>
                  <a:rPr lang="en-US" dirty="0"/>
                  <a:t>Nominal GDP is CZK 2000. Monetary base is CZK </a:t>
                </a:r>
                <a:r>
                  <a:rPr lang="cs-CZ" dirty="0"/>
                  <a:t>8</a:t>
                </a:r>
                <a:r>
                  <a:rPr lang="en-US" dirty="0"/>
                  <a:t>00. Calculate the seigniorage if the monetary base is increased by CZK </a:t>
                </a:r>
                <a:r>
                  <a:rPr lang="cs-CZ" dirty="0"/>
                  <a:t>4</a:t>
                </a:r>
                <a:r>
                  <a:rPr lang="en-US" dirty="0"/>
                  <a:t>0.</a:t>
                </a:r>
                <a:endParaRPr lang="cs-CZ" dirty="0"/>
              </a:p>
              <a:p>
                <a:pPr marL="514350" indent="-514350">
                  <a:buFont typeface="+mj-lt"/>
                  <a:buAutoNum type="arabicPeriod"/>
                </a:pPr>
                <a:r>
                  <a:rPr lang="en-GB" dirty="0"/>
                  <a:t>Assume the GDP is determined by the Cobb-Douglas function </a:t>
                </a:r>
                <a14:m>
                  <m:oMath xmlns:m="http://schemas.openxmlformats.org/officeDocument/2006/math">
                    <m:r>
                      <a:rPr lang="en-GB" i="1">
                        <a:latin typeface="Cambria Math" panose="02040503050406030204" pitchFamily="18" charset="0"/>
                      </a:rPr>
                      <m:t>𝑌</m:t>
                    </m:r>
                    <m:r>
                      <a:rPr lang="en-GB" i="1">
                        <a:latin typeface="Cambria Math" panose="02040503050406030204" pitchFamily="18" charset="0"/>
                      </a:rPr>
                      <m:t>=</m:t>
                    </m:r>
                    <m:rad>
                      <m:radPr>
                        <m:degHide m:val="on"/>
                        <m:ctrlPr>
                          <a:rPr lang="cs-CZ" i="1">
                            <a:latin typeface="Cambria Math" panose="02040503050406030204" pitchFamily="18" charset="0"/>
                          </a:rPr>
                        </m:ctrlPr>
                      </m:radPr>
                      <m:deg/>
                      <m:e>
                        <m:r>
                          <a:rPr lang="en-GB" i="1">
                            <a:latin typeface="Cambria Math" panose="02040503050406030204" pitchFamily="18" charset="0"/>
                          </a:rPr>
                          <m:t>𝐾</m:t>
                        </m:r>
                      </m:e>
                    </m:rad>
                    <m:r>
                      <a:rPr lang="en-GB" i="1">
                        <a:latin typeface="Cambria Math" panose="02040503050406030204" pitchFamily="18" charset="0"/>
                      </a:rPr>
                      <m:t>∙</m:t>
                    </m:r>
                    <m:rad>
                      <m:radPr>
                        <m:degHide m:val="on"/>
                        <m:ctrlPr>
                          <a:rPr lang="cs-CZ" i="1">
                            <a:latin typeface="Cambria Math" panose="02040503050406030204" pitchFamily="18" charset="0"/>
                          </a:rPr>
                        </m:ctrlPr>
                      </m:radPr>
                      <m:deg/>
                      <m:e>
                        <m:r>
                          <a:rPr lang="en-GB" i="1">
                            <a:latin typeface="Cambria Math" panose="02040503050406030204" pitchFamily="18" charset="0"/>
                          </a:rPr>
                          <m:t>𝐿</m:t>
                        </m:r>
                      </m:e>
                    </m:rad>
                  </m:oMath>
                </a14:m>
                <a:r>
                  <a:rPr lang="en-GB" dirty="0"/>
                  <a:t>. What is the GDP if K=25 and L=36?</a:t>
                </a:r>
                <a:r>
                  <a:rPr lang="cs-CZ" dirty="0"/>
                  <a:t> </a:t>
                </a:r>
                <a:r>
                  <a:rPr lang="en-GB" dirty="0"/>
                  <a:t>What will be the GDP after one year if 20% of Y is invested? </a:t>
                </a:r>
                <a:endParaRPr lang="cs-CZ" dirty="0"/>
              </a:p>
              <a:p>
                <a:endParaRPr lang="cs-CZ" dirty="0"/>
              </a:p>
              <a:p>
                <a:endParaRPr lang="cs-CZ" dirty="0"/>
              </a:p>
            </p:txBody>
          </p:sp>
        </mc:Choice>
        <mc:Fallback xmlns="">
          <p:sp>
            <p:nvSpPr>
              <p:cNvPr id="3" name="Zástupný obsah 2">
                <a:extLst>
                  <a:ext uri="{FF2B5EF4-FFF2-40B4-BE49-F238E27FC236}">
                    <a16:creationId xmlns:a16="http://schemas.microsoft.com/office/drawing/2014/main" id="{20D807F8-393C-4525-92C2-BFB5D8611CB2}"/>
                  </a:ext>
                </a:extLst>
              </p:cNvPr>
              <p:cNvSpPr>
                <a:spLocks noGrp="1" noRot="1" noChangeAspect="1" noMove="1" noResize="1" noEditPoints="1" noAdjustHandles="1" noChangeArrowheads="1" noChangeShapeType="1" noTextEdit="1"/>
              </p:cNvSpPr>
              <p:nvPr>
                <p:ph idx="1"/>
              </p:nvPr>
            </p:nvSpPr>
            <p:spPr>
              <a:xfrm>
                <a:off x="1775520" y="332656"/>
                <a:ext cx="8064896" cy="6120680"/>
              </a:xfrm>
              <a:blipFill>
                <a:blip r:embed="rId2"/>
                <a:stretch>
                  <a:fillRect l="-1361" t="-2191" r="-1285"/>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84DA9894-7747-441D-B64E-C352E263F01D}"/>
              </a:ext>
            </a:extLst>
          </p:cNvPr>
          <p:cNvSpPr>
            <a:spLocks noGrp="1"/>
          </p:cNvSpPr>
          <p:nvPr>
            <p:ph type="ftr" sz="quarter" idx="11"/>
          </p:nvPr>
        </p:nvSpPr>
        <p:spPr/>
        <p:txBody>
          <a:bodyPr/>
          <a:lstStyle/>
          <a:p>
            <a:r>
              <a:rPr lang="cs-CZ"/>
              <a:t>PETR MACH - Macroeconomics</a:t>
            </a:r>
          </a:p>
        </p:txBody>
      </p:sp>
    </p:spTree>
    <p:extLst>
      <p:ext uri="{BB962C8B-B14F-4D97-AF65-F5344CB8AC3E}">
        <p14:creationId xmlns:p14="http://schemas.microsoft.com/office/powerpoint/2010/main" val="253829810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F639DA-1604-224C-1DBF-097D5039566B}"/>
              </a:ext>
            </a:extLst>
          </p:cNvPr>
          <p:cNvSpPr>
            <a:spLocks noGrp="1"/>
          </p:cNvSpPr>
          <p:nvPr>
            <p:ph type="title"/>
          </p:nvPr>
        </p:nvSpPr>
        <p:spPr>
          <a:xfrm>
            <a:off x="0" y="407167"/>
            <a:ext cx="10515600" cy="1325563"/>
          </a:xfrm>
          <a:solidFill>
            <a:schemeClr val="accent2">
              <a:lumMod val="60000"/>
              <a:lumOff val="40000"/>
            </a:schemeClr>
          </a:solidFill>
        </p:spPr>
        <p:txBody>
          <a:bodyPr/>
          <a:lstStyle/>
          <a:p>
            <a:r>
              <a:rPr lang="cs-CZ" b="1" dirty="0"/>
              <a:t>10. Public </a:t>
            </a:r>
            <a:r>
              <a:rPr lang="cs-CZ" b="1" dirty="0" err="1"/>
              <a:t>choice</a:t>
            </a:r>
            <a:r>
              <a:rPr lang="cs-CZ" b="1" dirty="0"/>
              <a:t> </a:t>
            </a:r>
            <a:r>
              <a:rPr lang="cs-CZ" b="1" dirty="0" err="1"/>
              <a:t>theory</a:t>
            </a:r>
            <a:endParaRPr lang="en-GB" b="1" dirty="0"/>
          </a:p>
        </p:txBody>
      </p:sp>
      <p:sp>
        <p:nvSpPr>
          <p:cNvPr id="3" name="Zástupný obsah 2">
            <a:extLst>
              <a:ext uri="{FF2B5EF4-FFF2-40B4-BE49-F238E27FC236}">
                <a16:creationId xmlns:a16="http://schemas.microsoft.com/office/drawing/2014/main" id="{C475D8DA-8AC3-DB47-CEAF-22C0D1EE39BC}"/>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rPr>
              <a:t>Economics of politics. Median voter theorem. Hoteling model.</a:t>
            </a:r>
            <a:r>
              <a:rPr lang="cs-CZ" sz="1800" dirty="0">
                <a:solidFill>
                  <a:srgbClr val="222222"/>
                </a:solidFill>
                <a:effectLst/>
                <a:latin typeface="Arial" panose="020B0604020202020204" pitchFamily="34" charset="0"/>
                <a:ea typeface="Calibri" panose="020F0502020204030204" pitchFamily="34" charset="0"/>
              </a:rPr>
              <a:t> </a:t>
            </a:r>
            <a:r>
              <a:rPr lang="cs-CZ" sz="1800" dirty="0" err="1">
                <a:solidFill>
                  <a:srgbClr val="222222"/>
                </a:solidFill>
                <a:effectLst/>
                <a:latin typeface="Arial" panose="020B0604020202020204" pitchFamily="34" charset="0"/>
                <a:ea typeface="Calibri" panose="020F0502020204030204" pitchFamily="34" charset="0"/>
              </a:rPr>
              <a:t>Constitutional</a:t>
            </a:r>
            <a:r>
              <a:rPr lang="cs-CZ" sz="1800" dirty="0">
                <a:solidFill>
                  <a:srgbClr val="222222"/>
                </a:solidFill>
                <a:effectLst/>
                <a:latin typeface="Arial" panose="020B0604020202020204" pitchFamily="34" charset="0"/>
                <a:ea typeface="Calibri" panose="020F0502020204030204" pitchFamily="34" charset="0"/>
              </a:rPr>
              <a:t> </a:t>
            </a:r>
            <a:r>
              <a:rPr lang="cs-CZ" sz="1800" dirty="0" err="1">
                <a:solidFill>
                  <a:srgbClr val="222222"/>
                </a:solidFill>
                <a:effectLst/>
                <a:latin typeface="Arial" panose="020B0604020202020204" pitchFamily="34" charset="0"/>
                <a:ea typeface="Calibri" panose="020F0502020204030204" pitchFamily="34" charset="0"/>
              </a:rPr>
              <a:t>economics</a:t>
            </a:r>
            <a:r>
              <a:rPr lang="cs-CZ" sz="1800" dirty="0">
                <a:solidFill>
                  <a:srgbClr val="222222"/>
                </a:solidFill>
                <a:effectLst/>
                <a:latin typeface="Arial" panose="020B0604020202020204" pitchFamily="34" charset="0"/>
                <a:ea typeface="Calibri" panose="020F0502020204030204" pitchFamily="34" charset="0"/>
              </a:rPr>
              <a:t>.</a:t>
            </a:r>
            <a:endParaRPr lang="en-GB" dirty="0"/>
          </a:p>
        </p:txBody>
      </p:sp>
    </p:spTree>
    <p:extLst>
      <p:ext uri="{BB962C8B-B14F-4D97-AF65-F5344CB8AC3E}">
        <p14:creationId xmlns:p14="http://schemas.microsoft.com/office/powerpoint/2010/main" val="117417417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Skupina 39">
            <a:extLst>
              <a:ext uri="{FF2B5EF4-FFF2-40B4-BE49-F238E27FC236}">
                <a16:creationId xmlns:a16="http://schemas.microsoft.com/office/drawing/2014/main" id="{7CAD304A-0ACA-989F-68F1-8CB08F1E4BFE}"/>
              </a:ext>
            </a:extLst>
          </p:cNvPr>
          <p:cNvGrpSpPr/>
          <p:nvPr/>
        </p:nvGrpSpPr>
        <p:grpSpPr>
          <a:xfrm>
            <a:off x="512852" y="367803"/>
            <a:ext cx="10691175" cy="5423397"/>
            <a:chOff x="512853" y="367803"/>
            <a:chExt cx="9531746" cy="5974398"/>
          </a:xfrm>
        </p:grpSpPr>
        <p:sp>
          <p:nvSpPr>
            <p:cNvPr id="5" name="Obdélník 4">
              <a:extLst>
                <a:ext uri="{FF2B5EF4-FFF2-40B4-BE49-F238E27FC236}">
                  <a16:creationId xmlns:a16="http://schemas.microsoft.com/office/drawing/2014/main" id="{CADFB56A-C47A-4F7A-BDD8-3FBC9A0EB66E}"/>
                </a:ext>
              </a:extLst>
            </p:cNvPr>
            <p:cNvSpPr/>
            <p:nvPr/>
          </p:nvSpPr>
          <p:spPr>
            <a:xfrm>
              <a:off x="512853" y="370707"/>
              <a:ext cx="9356362" cy="4982204"/>
            </a:xfrm>
            <a:prstGeom prst="rect">
              <a:avLst/>
            </a:prstGeom>
            <a:solidFill>
              <a:prstClr val="white"/>
            </a:solidFill>
            <a:ln>
              <a:solidFill>
                <a:schemeClr val="tx1"/>
              </a:solidFill>
            </a:ln>
          </p:spPr>
          <p:txBody>
            <a:bodyPr/>
            <a:lstStyle/>
            <a:p>
              <a:endParaRPr lang="en-GB"/>
            </a:p>
          </p:txBody>
        </p:sp>
        <p:sp>
          <p:nvSpPr>
            <p:cNvPr id="6" name="Vývojový diagram: postup 5">
              <a:extLst>
                <a:ext uri="{FF2B5EF4-FFF2-40B4-BE49-F238E27FC236}">
                  <a16:creationId xmlns:a16="http://schemas.microsoft.com/office/drawing/2014/main" id="{0932359D-AD1C-4347-9429-B9BE4296ED06}"/>
                </a:ext>
              </a:extLst>
            </p:cNvPr>
            <p:cNvSpPr/>
            <p:nvPr/>
          </p:nvSpPr>
          <p:spPr>
            <a:xfrm>
              <a:off x="6245136" y="367803"/>
              <a:ext cx="2518072" cy="10138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595"/>
                </a:spcAft>
              </a:pPr>
              <a:r>
                <a:rPr lang="cs-CZ" sz="2600" dirty="0">
                  <a:ea typeface="Calibri" panose="020F0502020204030204" pitchFamily="34" charset="0"/>
                  <a:cs typeface="Times New Roman" panose="02020603050405020304" pitchFamily="18" charset="0"/>
                </a:rPr>
                <a:t>Utility </a:t>
              </a:r>
              <a:r>
                <a:rPr lang="cs-CZ" sz="2600" dirty="0" err="1">
                  <a:ea typeface="Calibri" panose="020F0502020204030204" pitchFamily="34" charset="0"/>
                  <a:cs typeface="Times New Roman" panose="02020603050405020304" pitchFamily="18" charset="0"/>
                </a:rPr>
                <a:t>maximization</a:t>
              </a:r>
              <a:endParaRPr lang="cs-CZ" sz="2600" dirty="0">
                <a:ea typeface="Calibri" panose="020F0502020204030204" pitchFamily="34" charset="0"/>
                <a:cs typeface="Times New Roman" panose="02020603050405020304" pitchFamily="18" charset="0"/>
              </a:endParaRPr>
            </a:p>
          </p:txBody>
        </p:sp>
        <p:sp>
          <p:nvSpPr>
            <p:cNvPr id="7" name="Vývojový diagram: postup 6">
              <a:extLst>
                <a:ext uri="{FF2B5EF4-FFF2-40B4-BE49-F238E27FC236}">
                  <a16:creationId xmlns:a16="http://schemas.microsoft.com/office/drawing/2014/main" id="{0CE8E1EC-DFE3-478A-A1B4-607C86D30336}"/>
                </a:ext>
              </a:extLst>
            </p:cNvPr>
            <p:cNvSpPr/>
            <p:nvPr/>
          </p:nvSpPr>
          <p:spPr>
            <a:xfrm rot="16200000">
              <a:off x="-152983" y="3166928"/>
              <a:ext cx="3412315" cy="15771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The</a:t>
              </a:r>
              <a:r>
                <a:rPr lang="cs-CZ" sz="2600" dirty="0">
                  <a:ea typeface="Calibri" panose="020F0502020204030204" pitchFamily="34" charset="0"/>
                  <a:cs typeface="Times New Roman" panose="02020603050405020304" pitchFamily="18" charset="0"/>
                </a:rPr>
                <a:t> existence </a:t>
              </a:r>
              <a:r>
                <a:rPr lang="cs-CZ" sz="2600" dirty="0" err="1">
                  <a:ea typeface="Calibri" panose="020F0502020204030204" pitchFamily="34" charset="0"/>
                  <a:cs typeface="Times New Roman" panose="02020603050405020304" pitchFamily="18" charset="0"/>
                </a:rPr>
                <a:t>of</a:t>
              </a:r>
              <a:r>
                <a:rPr lang="cs-CZ" sz="2600" dirty="0">
                  <a:ea typeface="Calibri" panose="020F0502020204030204" pitchFamily="34" charset="0"/>
                  <a:cs typeface="Times New Roman" panose="02020603050405020304" pitchFamily="18" charset="0"/>
                </a:rPr>
                <a:t> </a:t>
              </a:r>
              <a:br>
                <a:rPr lang="cs-CZ" sz="2600" dirty="0">
                  <a:ea typeface="Calibri" panose="020F0502020204030204" pitchFamily="34" charset="0"/>
                  <a:cs typeface="Times New Roman" panose="02020603050405020304" pitchFamily="18" charset="0"/>
                </a:rPr>
              </a:br>
              <a:r>
                <a:rPr lang="cs-CZ" sz="2600" dirty="0">
                  <a:ea typeface="Calibri" panose="020F0502020204030204" pitchFamily="34" charset="0"/>
                  <a:cs typeface="Times New Roman" panose="02020603050405020304" pitchFamily="18" charset="0"/>
                </a:rPr>
                <a:t>public </a:t>
              </a:r>
              <a:r>
                <a:rPr lang="cs-CZ" sz="2600" dirty="0" err="1">
                  <a:ea typeface="Calibri" panose="020F0502020204030204" pitchFamily="34" charset="0"/>
                  <a:cs typeface="Times New Roman" panose="02020603050405020304" pitchFamily="18" charset="0"/>
                </a:rPr>
                <a:t>power</a:t>
              </a:r>
              <a:endParaRPr lang="cs-CZ" sz="2600" dirty="0">
                <a:ea typeface="Calibri" panose="020F0502020204030204" pitchFamily="34" charset="0"/>
                <a:cs typeface="Times New Roman" panose="02020603050405020304" pitchFamily="18" charset="0"/>
              </a:endParaRPr>
            </a:p>
          </p:txBody>
        </p:sp>
        <p:sp>
          <p:nvSpPr>
            <p:cNvPr id="10" name="Vývojový diagram: postup 9">
              <a:extLst>
                <a:ext uri="{FF2B5EF4-FFF2-40B4-BE49-F238E27FC236}">
                  <a16:creationId xmlns:a16="http://schemas.microsoft.com/office/drawing/2014/main" id="{E4085C93-7A74-49CC-8FC7-7685202A4A44}"/>
                </a:ext>
              </a:extLst>
            </p:cNvPr>
            <p:cNvSpPr/>
            <p:nvPr/>
          </p:nvSpPr>
          <p:spPr>
            <a:xfrm>
              <a:off x="4969851" y="3949129"/>
              <a:ext cx="1991399" cy="9070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Lobbying</a:t>
              </a:r>
              <a:endParaRPr lang="cs-CZ" sz="2600" dirty="0">
                <a:ea typeface="Calibri" panose="020F0502020204030204" pitchFamily="34" charset="0"/>
                <a:cs typeface="Times New Roman" panose="02020603050405020304" pitchFamily="18" charset="0"/>
              </a:endParaRPr>
            </a:p>
          </p:txBody>
        </p:sp>
        <p:sp>
          <p:nvSpPr>
            <p:cNvPr id="3" name="Vývojový diagram: postup 2">
              <a:extLst>
                <a:ext uri="{FF2B5EF4-FFF2-40B4-BE49-F238E27FC236}">
                  <a16:creationId xmlns:a16="http://schemas.microsoft.com/office/drawing/2014/main" id="{F0791955-9395-D28D-5CDE-08FC484A5D07}"/>
                </a:ext>
              </a:extLst>
            </p:cNvPr>
            <p:cNvSpPr/>
            <p:nvPr/>
          </p:nvSpPr>
          <p:spPr>
            <a:xfrm>
              <a:off x="2864501" y="408669"/>
              <a:ext cx="2428263" cy="9693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595"/>
                </a:spcAft>
              </a:pPr>
              <a:r>
                <a:rPr lang="cs-CZ" sz="2600" dirty="0" err="1">
                  <a:ea typeface="Calibri" panose="020F0502020204030204" pitchFamily="34" charset="0"/>
                  <a:cs typeface="Times New Roman" panose="02020603050405020304" pitchFamily="18" charset="0"/>
                </a:rPr>
                <a:t>Ideas</a:t>
              </a:r>
              <a:r>
                <a:rPr lang="cs-CZ" sz="2600" dirty="0">
                  <a:ea typeface="Calibri" panose="020F0502020204030204" pitchFamily="34" charset="0"/>
                  <a:cs typeface="Times New Roman" panose="02020603050405020304" pitchFamily="18" charset="0"/>
                </a:rPr>
                <a:t> - </a:t>
              </a:r>
              <a:r>
                <a:rPr lang="cs-CZ" sz="2600" dirty="0" err="1">
                  <a:ea typeface="Calibri" panose="020F0502020204030204" pitchFamily="34" charset="0"/>
                  <a:cs typeface="Times New Roman" panose="02020603050405020304" pitchFamily="18" charset="0"/>
                </a:rPr>
                <a:t>Political</a:t>
              </a:r>
              <a:r>
                <a:rPr lang="cs-CZ" sz="2600" dirty="0">
                  <a:ea typeface="Calibri" panose="020F0502020204030204" pitchFamily="34" charset="0"/>
                  <a:cs typeface="Times New Roman" panose="02020603050405020304" pitchFamily="18" charset="0"/>
                </a:rPr>
                <a:t> </a:t>
              </a:r>
              <a:r>
                <a:rPr lang="cs-CZ" sz="2600" dirty="0" err="1">
                  <a:ea typeface="Calibri" panose="020F0502020204030204" pitchFamily="34" charset="0"/>
                  <a:cs typeface="Times New Roman" panose="02020603050405020304" pitchFamily="18" charset="0"/>
                </a:rPr>
                <a:t>philosophy</a:t>
              </a:r>
              <a:endParaRPr lang="cs-CZ" sz="2600" dirty="0">
                <a:ea typeface="Calibri" panose="020F0502020204030204" pitchFamily="34" charset="0"/>
                <a:cs typeface="Times New Roman" panose="02020603050405020304" pitchFamily="18" charset="0"/>
              </a:endParaRPr>
            </a:p>
          </p:txBody>
        </p:sp>
        <p:sp>
          <p:nvSpPr>
            <p:cNvPr id="11" name="Vývojový diagram: postup 10">
              <a:extLst>
                <a:ext uri="{FF2B5EF4-FFF2-40B4-BE49-F238E27FC236}">
                  <a16:creationId xmlns:a16="http://schemas.microsoft.com/office/drawing/2014/main" id="{7892AC4B-938F-A298-2696-5F192918F684}"/>
                </a:ext>
              </a:extLst>
            </p:cNvPr>
            <p:cNvSpPr/>
            <p:nvPr/>
          </p:nvSpPr>
          <p:spPr>
            <a:xfrm>
              <a:off x="3927557" y="2059866"/>
              <a:ext cx="2428263" cy="9693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595"/>
                </a:spcAft>
              </a:pPr>
              <a:r>
                <a:rPr lang="cs-CZ" sz="2600" dirty="0" err="1">
                  <a:ea typeface="Calibri" panose="020F0502020204030204" pitchFamily="34" charset="0"/>
                  <a:cs typeface="Times New Roman" panose="02020603050405020304" pitchFamily="18" charset="0"/>
                </a:rPr>
                <a:t>Preferences</a:t>
              </a:r>
              <a:endParaRPr lang="cs-CZ" sz="2600" dirty="0">
                <a:ea typeface="Calibri" panose="020F0502020204030204" pitchFamily="34" charset="0"/>
                <a:cs typeface="Times New Roman" panose="02020603050405020304" pitchFamily="18" charset="0"/>
              </a:endParaRPr>
            </a:p>
          </p:txBody>
        </p:sp>
        <p:sp>
          <p:nvSpPr>
            <p:cNvPr id="13" name="Vývojový diagram: postup 12">
              <a:extLst>
                <a:ext uri="{FF2B5EF4-FFF2-40B4-BE49-F238E27FC236}">
                  <a16:creationId xmlns:a16="http://schemas.microsoft.com/office/drawing/2014/main" id="{053047A4-E3AF-609A-1625-D02CC607EA95}"/>
                </a:ext>
              </a:extLst>
            </p:cNvPr>
            <p:cNvSpPr/>
            <p:nvPr/>
          </p:nvSpPr>
          <p:spPr>
            <a:xfrm>
              <a:off x="7839986" y="3788887"/>
              <a:ext cx="2204613" cy="8672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Corruption</a:t>
              </a:r>
              <a:endParaRPr lang="cs-CZ" sz="2600" dirty="0">
                <a:ea typeface="Calibri" panose="020F0502020204030204" pitchFamily="34" charset="0"/>
                <a:cs typeface="Times New Roman" panose="02020603050405020304" pitchFamily="18" charset="0"/>
              </a:endParaRPr>
            </a:p>
          </p:txBody>
        </p:sp>
        <p:sp>
          <p:nvSpPr>
            <p:cNvPr id="15" name="Vývojový diagram: postup 14">
              <a:extLst>
                <a:ext uri="{FF2B5EF4-FFF2-40B4-BE49-F238E27FC236}">
                  <a16:creationId xmlns:a16="http://schemas.microsoft.com/office/drawing/2014/main" id="{C9D992B8-3049-C120-7405-8AB4B7DAF7FA}"/>
                </a:ext>
              </a:extLst>
            </p:cNvPr>
            <p:cNvSpPr/>
            <p:nvPr/>
          </p:nvSpPr>
          <p:spPr>
            <a:xfrm>
              <a:off x="2529940" y="3828811"/>
              <a:ext cx="1920374" cy="867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err="1">
                  <a:ea typeface="Calibri" panose="020F0502020204030204" pitchFamily="34" charset="0"/>
                  <a:cs typeface="Times New Roman" panose="02020603050405020304" pitchFamily="18" charset="0"/>
                </a:rPr>
                <a:t>Voting</a:t>
              </a:r>
              <a:r>
                <a:rPr lang="cs-CZ" sz="2600" dirty="0">
                  <a:ea typeface="Calibri" panose="020F0502020204030204" pitchFamily="34" charset="0"/>
                  <a:cs typeface="Times New Roman" panose="02020603050405020304" pitchFamily="18" charset="0"/>
                </a:rPr>
                <a:t> </a:t>
              </a:r>
              <a:r>
                <a:rPr lang="cs-CZ" sz="2600" dirty="0" err="1">
                  <a:ea typeface="Calibri" panose="020F0502020204030204" pitchFamily="34" charset="0"/>
                  <a:cs typeface="Times New Roman" panose="02020603050405020304" pitchFamily="18" charset="0"/>
                </a:rPr>
                <a:t>decisions</a:t>
              </a:r>
              <a:endParaRPr lang="cs-CZ" sz="2600" dirty="0">
                <a:ea typeface="Calibri" panose="020F0502020204030204" pitchFamily="34" charset="0"/>
                <a:cs typeface="Times New Roman" panose="02020603050405020304" pitchFamily="18" charset="0"/>
              </a:endParaRPr>
            </a:p>
          </p:txBody>
        </p:sp>
        <p:sp>
          <p:nvSpPr>
            <p:cNvPr id="16" name="Vývojový diagram: postup 15">
              <a:extLst>
                <a:ext uri="{FF2B5EF4-FFF2-40B4-BE49-F238E27FC236}">
                  <a16:creationId xmlns:a16="http://schemas.microsoft.com/office/drawing/2014/main" id="{1BCA3876-73C3-CF7B-ECB1-22BB1CA17682}"/>
                </a:ext>
              </a:extLst>
            </p:cNvPr>
            <p:cNvSpPr/>
            <p:nvPr/>
          </p:nvSpPr>
          <p:spPr>
            <a:xfrm>
              <a:off x="3555868" y="5372878"/>
              <a:ext cx="4516724" cy="9693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25"/>
                </a:spcAft>
              </a:pPr>
              <a:r>
                <a:rPr lang="cs-CZ" sz="2600" dirty="0">
                  <a:ea typeface="Calibri" panose="020F0502020204030204" pitchFamily="34" charset="0"/>
                  <a:cs typeface="Times New Roman" panose="02020603050405020304" pitchFamily="18" charset="0"/>
                </a:rPr>
                <a:t>Economic policies</a:t>
              </a:r>
            </a:p>
          </p:txBody>
        </p:sp>
        <p:cxnSp>
          <p:nvCxnSpPr>
            <p:cNvPr id="19" name="Přímá spojnice se šipkou 18">
              <a:extLst>
                <a:ext uri="{FF2B5EF4-FFF2-40B4-BE49-F238E27FC236}">
                  <a16:creationId xmlns:a16="http://schemas.microsoft.com/office/drawing/2014/main" id="{542E7C3D-BE6D-6CB7-DAAF-81E825EABE13}"/>
                </a:ext>
              </a:extLst>
            </p:cNvPr>
            <p:cNvCxnSpPr>
              <a:cxnSpLocks/>
            </p:cNvCxnSpPr>
            <p:nvPr/>
          </p:nvCxnSpPr>
          <p:spPr>
            <a:xfrm>
              <a:off x="4450314" y="1505089"/>
              <a:ext cx="573631" cy="3873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7BFCA9E0-ACDE-812B-44CC-C69D924BC125}"/>
                </a:ext>
              </a:extLst>
            </p:cNvPr>
            <p:cNvCxnSpPr>
              <a:cxnSpLocks/>
            </p:cNvCxnSpPr>
            <p:nvPr/>
          </p:nvCxnSpPr>
          <p:spPr>
            <a:xfrm flipH="1">
              <a:off x="5576228" y="1521122"/>
              <a:ext cx="779592" cy="3979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D66D671-5D75-DD7D-378A-1DFD0D5428A5}"/>
                </a:ext>
              </a:extLst>
            </p:cNvPr>
            <p:cNvCxnSpPr>
              <a:cxnSpLocks/>
            </p:cNvCxnSpPr>
            <p:nvPr/>
          </p:nvCxnSpPr>
          <p:spPr>
            <a:xfrm>
              <a:off x="6666045" y="3184484"/>
              <a:ext cx="1269738" cy="3887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65E3FB1E-FAE1-A936-579F-C67D2AED7072}"/>
                </a:ext>
              </a:extLst>
            </p:cNvPr>
            <p:cNvCxnSpPr>
              <a:cxnSpLocks/>
            </p:cNvCxnSpPr>
            <p:nvPr/>
          </p:nvCxnSpPr>
          <p:spPr>
            <a:xfrm flipH="1">
              <a:off x="7646276" y="4820823"/>
              <a:ext cx="579015" cy="4073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E0D70489-7391-FF66-9C49-1836E3C6A65C}"/>
                </a:ext>
              </a:extLst>
            </p:cNvPr>
            <p:cNvCxnSpPr>
              <a:cxnSpLocks/>
            </p:cNvCxnSpPr>
            <p:nvPr/>
          </p:nvCxnSpPr>
          <p:spPr>
            <a:xfrm>
              <a:off x="5679208" y="4796667"/>
              <a:ext cx="0" cy="4314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D282BC6A-653B-0FC4-35D5-FDD6437D674D}"/>
                </a:ext>
              </a:extLst>
            </p:cNvPr>
            <p:cNvCxnSpPr>
              <a:cxnSpLocks/>
            </p:cNvCxnSpPr>
            <p:nvPr/>
          </p:nvCxnSpPr>
          <p:spPr>
            <a:xfrm>
              <a:off x="3791816" y="4840785"/>
              <a:ext cx="573631" cy="3873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6242AB01-E931-B710-E4C7-BDA4061CFDEC}"/>
                </a:ext>
              </a:extLst>
            </p:cNvPr>
            <p:cNvCxnSpPr>
              <a:cxnSpLocks/>
            </p:cNvCxnSpPr>
            <p:nvPr/>
          </p:nvCxnSpPr>
          <p:spPr>
            <a:xfrm flipH="1">
              <a:off x="3585855" y="3291408"/>
              <a:ext cx="576242" cy="36925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07AFBB7D-C2F6-D5D6-7F5C-894C8D489D02}"/>
                </a:ext>
              </a:extLst>
            </p:cNvPr>
            <p:cNvCxnSpPr>
              <a:cxnSpLocks/>
            </p:cNvCxnSpPr>
            <p:nvPr/>
          </p:nvCxnSpPr>
          <p:spPr>
            <a:xfrm>
              <a:off x="5525956" y="3245929"/>
              <a:ext cx="0" cy="4314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80085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A9200E-3137-408F-AA34-10A206EE7D9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DB98FDF-EBCB-4955-918B-091400FCF4FD}"/>
              </a:ext>
            </a:extLst>
          </p:cNvPr>
          <p:cNvSpPr>
            <a:spLocks noGrp="1"/>
          </p:cNvSpPr>
          <p:nvPr>
            <p:ph idx="1"/>
          </p:nvPr>
        </p:nvSpPr>
        <p:spPr/>
        <p:txBody>
          <a:bodyPr>
            <a:normAutofit/>
          </a:bodyPr>
          <a:lstStyle/>
          <a:p>
            <a:pPr>
              <a:buNone/>
            </a:pPr>
            <a:r>
              <a:rPr lang="cs-CZ" dirty="0"/>
              <a:t>P</a:t>
            </a:r>
            <a:r>
              <a:rPr lang="en-GB" dirty="0" err="1"/>
              <a:t>ublic</a:t>
            </a:r>
            <a:r>
              <a:rPr lang="en-GB" dirty="0"/>
              <a:t> choice theory deals with the decision-making process in politics where people elect their representatives who then make decisions on public spending, taxes, and regulation in the government and the parliament.</a:t>
            </a:r>
            <a:endParaRPr lang="cs-CZ" dirty="0"/>
          </a:p>
          <a:p>
            <a:endParaRPr lang="cs-CZ" dirty="0"/>
          </a:p>
          <a:p>
            <a:pPr>
              <a:buNone/>
            </a:pPr>
            <a:r>
              <a:rPr lang="en-GB" dirty="0"/>
              <a:t>Whereas in the market competing firms offer various goods and consumers pay with money, in the political market politicians sell promises and ideas, and voters pay with their votes.</a:t>
            </a:r>
            <a:endParaRPr lang="cs-CZ" dirty="0"/>
          </a:p>
          <a:p>
            <a:pPr>
              <a:buNone/>
            </a:pPr>
            <a:endParaRPr lang="cs-CZ" dirty="0"/>
          </a:p>
        </p:txBody>
      </p:sp>
      <p:sp>
        <p:nvSpPr>
          <p:cNvPr id="4" name="Zástupný symbol pro zápatí 3">
            <a:extLst>
              <a:ext uri="{FF2B5EF4-FFF2-40B4-BE49-F238E27FC236}">
                <a16:creationId xmlns:a16="http://schemas.microsoft.com/office/drawing/2014/main" id="{D50865F0-6AF3-4DA3-B06B-6F56988D31F4}"/>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418749401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5440E-363D-4979-A035-394F620EA9B4}"/>
              </a:ext>
            </a:extLst>
          </p:cNvPr>
          <p:cNvSpPr>
            <a:spLocks noGrp="1"/>
          </p:cNvSpPr>
          <p:nvPr>
            <p:ph type="title"/>
          </p:nvPr>
        </p:nvSpPr>
        <p:spPr/>
        <p:txBody>
          <a:bodyPr/>
          <a:lstStyle/>
          <a:p>
            <a:r>
              <a:rPr lang="cs-CZ" dirty="0"/>
              <a:t>Utility </a:t>
            </a:r>
            <a:r>
              <a:rPr lang="cs-CZ" dirty="0" err="1"/>
              <a:t>functions</a:t>
            </a:r>
            <a:endParaRPr lang="cs-CZ" dirty="0"/>
          </a:p>
        </p:txBody>
      </p:sp>
      <p:sp>
        <p:nvSpPr>
          <p:cNvPr id="3" name="Zástupný obsah 2">
            <a:extLst>
              <a:ext uri="{FF2B5EF4-FFF2-40B4-BE49-F238E27FC236}">
                <a16:creationId xmlns:a16="http://schemas.microsoft.com/office/drawing/2014/main" id="{B69D0C1D-CF3D-467B-9A4B-A4D0EB04C783}"/>
              </a:ext>
            </a:extLst>
          </p:cNvPr>
          <p:cNvSpPr>
            <a:spLocks noGrp="1"/>
          </p:cNvSpPr>
          <p:nvPr>
            <p:ph idx="1"/>
          </p:nvPr>
        </p:nvSpPr>
        <p:spPr>
          <a:xfrm>
            <a:off x="555396" y="1533394"/>
            <a:ext cx="10515600" cy="4351338"/>
          </a:xfrm>
        </p:spPr>
        <p:txBody>
          <a:bodyPr>
            <a:normAutofit fontScale="85000" lnSpcReduction="20000"/>
          </a:bodyPr>
          <a:lstStyle/>
          <a:p>
            <a:r>
              <a:rPr lang="cs-CZ" dirty="0" err="1"/>
              <a:t>Voters</a:t>
            </a:r>
            <a:endParaRPr lang="cs-CZ" dirty="0"/>
          </a:p>
          <a:p>
            <a:pPr>
              <a:buNone/>
            </a:pPr>
            <a:r>
              <a:rPr lang="cs-CZ" dirty="0"/>
              <a:t>U</a:t>
            </a:r>
            <a:r>
              <a:rPr lang="cs-CZ" baseline="-25000" dirty="0"/>
              <a:t>V</a:t>
            </a:r>
            <a:r>
              <a:rPr lang="cs-CZ" dirty="0"/>
              <a:t>=f(</a:t>
            </a:r>
            <a:r>
              <a:rPr lang="cs-CZ" dirty="0" err="1"/>
              <a:t>taxes</a:t>
            </a:r>
            <a:r>
              <a:rPr lang="cs-CZ" dirty="0"/>
              <a:t>, </a:t>
            </a:r>
            <a:r>
              <a:rPr lang="cs-CZ" dirty="0" err="1"/>
              <a:t>benefits</a:t>
            </a:r>
            <a:r>
              <a:rPr lang="cs-CZ" dirty="0"/>
              <a:t>, </a:t>
            </a:r>
            <a:r>
              <a:rPr lang="cs-CZ" dirty="0" err="1"/>
              <a:t>security</a:t>
            </a:r>
            <a:r>
              <a:rPr lang="cs-CZ" dirty="0"/>
              <a:t>….)</a:t>
            </a:r>
          </a:p>
          <a:p>
            <a:endParaRPr lang="cs-CZ" dirty="0"/>
          </a:p>
          <a:p>
            <a:r>
              <a:rPr lang="cs-CZ" dirty="0" err="1"/>
              <a:t>Politicians</a:t>
            </a:r>
            <a:endParaRPr lang="cs-CZ" dirty="0"/>
          </a:p>
          <a:p>
            <a:pPr>
              <a:buNone/>
            </a:pPr>
            <a:r>
              <a:rPr lang="cs-CZ" dirty="0"/>
              <a:t>U</a:t>
            </a:r>
            <a:r>
              <a:rPr lang="cs-CZ" baseline="-25000" dirty="0"/>
              <a:t>P</a:t>
            </a:r>
            <a:r>
              <a:rPr lang="cs-CZ" dirty="0"/>
              <a:t>=f(</a:t>
            </a:r>
            <a:r>
              <a:rPr lang="cs-CZ" dirty="0" err="1"/>
              <a:t>power</a:t>
            </a:r>
            <a:r>
              <a:rPr lang="cs-CZ" dirty="0"/>
              <a:t>, </a:t>
            </a:r>
            <a:r>
              <a:rPr lang="cs-CZ" dirty="0" err="1"/>
              <a:t>salaries</a:t>
            </a:r>
            <a:r>
              <a:rPr lang="cs-CZ" dirty="0"/>
              <a:t>, </a:t>
            </a:r>
            <a:r>
              <a:rPr lang="cs-CZ" dirty="0" err="1"/>
              <a:t>fame</a:t>
            </a:r>
            <a:r>
              <a:rPr lang="cs-CZ" dirty="0"/>
              <a:t>…)   </a:t>
            </a:r>
          </a:p>
          <a:p>
            <a:pPr>
              <a:buNone/>
            </a:pPr>
            <a:r>
              <a:rPr lang="cs-CZ" dirty="0" err="1"/>
              <a:t>they</a:t>
            </a:r>
            <a:r>
              <a:rPr lang="cs-CZ" dirty="0"/>
              <a:t> </a:t>
            </a:r>
            <a:r>
              <a:rPr lang="cs-CZ" dirty="0" err="1"/>
              <a:t>behave</a:t>
            </a:r>
            <a:r>
              <a:rPr lang="cs-CZ" dirty="0"/>
              <a:t> so </a:t>
            </a:r>
            <a:r>
              <a:rPr lang="cs-CZ" dirty="0" err="1"/>
              <a:t>that</a:t>
            </a:r>
            <a:r>
              <a:rPr lang="cs-CZ" dirty="0"/>
              <a:t> </a:t>
            </a:r>
            <a:r>
              <a:rPr lang="cs-CZ" dirty="0" err="1"/>
              <a:t>they</a:t>
            </a:r>
            <a:r>
              <a:rPr lang="cs-CZ" dirty="0"/>
              <a:t> </a:t>
            </a:r>
            <a:r>
              <a:rPr lang="cs-CZ" dirty="0" err="1"/>
              <a:t>get</a:t>
            </a:r>
            <a:r>
              <a:rPr lang="cs-CZ" dirty="0"/>
              <a:t> re-</a:t>
            </a:r>
            <a:r>
              <a:rPr lang="cs-CZ" dirty="0" err="1"/>
              <a:t>elected</a:t>
            </a:r>
            <a:r>
              <a:rPr lang="cs-CZ" dirty="0"/>
              <a:t>….</a:t>
            </a:r>
          </a:p>
          <a:p>
            <a:pPr>
              <a:buNone/>
            </a:pPr>
            <a:endParaRPr lang="cs-CZ" dirty="0"/>
          </a:p>
          <a:p>
            <a:r>
              <a:rPr lang="cs-CZ" dirty="0" err="1"/>
              <a:t>Bureaucracy</a:t>
            </a:r>
            <a:endParaRPr lang="cs-CZ" dirty="0"/>
          </a:p>
          <a:p>
            <a:pPr>
              <a:buNone/>
            </a:pPr>
            <a:r>
              <a:rPr lang="cs-CZ" dirty="0"/>
              <a:t>U</a:t>
            </a:r>
            <a:r>
              <a:rPr lang="cs-CZ" baseline="-25000" dirty="0"/>
              <a:t>B</a:t>
            </a:r>
            <a:r>
              <a:rPr lang="cs-CZ" dirty="0"/>
              <a:t>=f(</a:t>
            </a:r>
            <a:r>
              <a:rPr lang="cs-CZ" dirty="0" err="1"/>
              <a:t>power</a:t>
            </a:r>
            <a:r>
              <a:rPr lang="cs-CZ" dirty="0"/>
              <a:t>, </a:t>
            </a:r>
            <a:r>
              <a:rPr lang="cs-CZ" dirty="0" err="1"/>
              <a:t>salaries</a:t>
            </a:r>
            <a:r>
              <a:rPr lang="cs-CZ" dirty="0"/>
              <a:t>, </a:t>
            </a:r>
            <a:r>
              <a:rPr lang="cs-CZ" dirty="0" err="1"/>
              <a:t>size</a:t>
            </a:r>
            <a:r>
              <a:rPr lang="cs-CZ" dirty="0"/>
              <a:t> </a:t>
            </a:r>
            <a:r>
              <a:rPr lang="cs-CZ" dirty="0" err="1"/>
              <a:t>of</a:t>
            </a:r>
            <a:r>
              <a:rPr lang="cs-CZ" dirty="0"/>
              <a:t> </a:t>
            </a:r>
            <a:r>
              <a:rPr lang="cs-CZ" dirty="0" err="1"/>
              <a:t>agancies</a:t>
            </a:r>
            <a:r>
              <a:rPr lang="cs-CZ" dirty="0"/>
              <a:t>….)</a:t>
            </a:r>
          </a:p>
          <a:p>
            <a:pPr>
              <a:buNone/>
            </a:pPr>
            <a:endParaRPr lang="cs-CZ" dirty="0"/>
          </a:p>
          <a:p>
            <a:r>
              <a:rPr lang="cs-CZ" dirty="0" err="1"/>
              <a:t>Interest</a:t>
            </a:r>
            <a:r>
              <a:rPr lang="cs-CZ" dirty="0"/>
              <a:t> </a:t>
            </a:r>
            <a:r>
              <a:rPr lang="cs-CZ" dirty="0" err="1"/>
              <a:t>groups</a:t>
            </a:r>
            <a:r>
              <a:rPr lang="cs-CZ" dirty="0"/>
              <a:t> (</a:t>
            </a:r>
            <a:r>
              <a:rPr lang="cs-CZ" dirty="0" err="1"/>
              <a:t>size</a:t>
            </a:r>
            <a:r>
              <a:rPr lang="cs-CZ" dirty="0"/>
              <a:t> </a:t>
            </a:r>
            <a:r>
              <a:rPr lang="cs-CZ" dirty="0" err="1"/>
              <a:t>of</a:t>
            </a:r>
            <a:r>
              <a:rPr lang="cs-CZ" dirty="0"/>
              <a:t> </a:t>
            </a:r>
            <a:r>
              <a:rPr lang="cs-CZ" dirty="0" err="1"/>
              <a:t>the</a:t>
            </a:r>
            <a:r>
              <a:rPr lang="cs-CZ" dirty="0"/>
              <a:t> rent, </a:t>
            </a:r>
            <a:r>
              <a:rPr lang="cs-CZ" dirty="0" err="1"/>
              <a:t>lobbying</a:t>
            </a:r>
            <a:r>
              <a:rPr lang="cs-CZ" dirty="0"/>
              <a:t> </a:t>
            </a:r>
            <a:r>
              <a:rPr lang="cs-CZ" dirty="0" err="1"/>
              <a:t>expenditure</a:t>
            </a:r>
            <a:r>
              <a:rPr lang="cs-CZ" dirty="0"/>
              <a:t>, probability </a:t>
            </a:r>
            <a:r>
              <a:rPr lang="cs-CZ" dirty="0" err="1"/>
              <a:t>of</a:t>
            </a:r>
            <a:r>
              <a:rPr lang="cs-CZ" dirty="0"/>
              <a:t> </a:t>
            </a:r>
            <a:r>
              <a:rPr lang="cs-CZ" dirty="0" err="1"/>
              <a:t>success</a:t>
            </a:r>
            <a:r>
              <a:rPr lang="cs-CZ" dirty="0"/>
              <a:t>)</a:t>
            </a:r>
          </a:p>
          <a:p>
            <a:pPr>
              <a:buNone/>
            </a:pPr>
            <a:endParaRPr lang="cs-CZ" dirty="0"/>
          </a:p>
        </p:txBody>
      </p:sp>
      <p:sp>
        <p:nvSpPr>
          <p:cNvPr id="4" name="Zástupný symbol pro zápatí 3">
            <a:extLst>
              <a:ext uri="{FF2B5EF4-FFF2-40B4-BE49-F238E27FC236}">
                <a16:creationId xmlns:a16="http://schemas.microsoft.com/office/drawing/2014/main" id="{CC0C8EB5-536C-4F0C-8CE0-1C2335AEA461}"/>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57593459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8F57C6-C67C-3FAD-0A07-B266D43CD477}"/>
              </a:ext>
            </a:extLst>
          </p:cNvPr>
          <p:cNvSpPr>
            <a:spLocks noGrp="1"/>
          </p:cNvSpPr>
          <p:nvPr>
            <p:ph type="title"/>
          </p:nvPr>
        </p:nvSpPr>
        <p:spPr/>
        <p:txBody>
          <a:bodyPr/>
          <a:lstStyle/>
          <a:p>
            <a:r>
              <a:rPr lang="cs-CZ" dirty="0" err="1"/>
              <a:t>Example</a:t>
            </a:r>
            <a:endParaRPr lang="cs-CZ" dirty="0"/>
          </a:p>
        </p:txBody>
      </p:sp>
      <p:sp>
        <p:nvSpPr>
          <p:cNvPr id="3" name="Zástupný obsah 2">
            <a:extLst>
              <a:ext uri="{FF2B5EF4-FFF2-40B4-BE49-F238E27FC236}">
                <a16:creationId xmlns:a16="http://schemas.microsoft.com/office/drawing/2014/main" id="{581895FB-C9BD-6E29-D5CA-515B591D0472}"/>
              </a:ext>
            </a:extLst>
          </p:cNvPr>
          <p:cNvSpPr>
            <a:spLocks noGrp="1"/>
          </p:cNvSpPr>
          <p:nvPr>
            <p:ph idx="1"/>
          </p:nvPr>
        </p:nvSpPr>
        <p:spPr/>
        <p:txBody>
          <a:bodyPr/>
          <a:lstStyle/>
          <a:p>
            <a:r>
              <a:rPr lang="cs-CZ" dirty="0"/>
              <a:t>A </a:t>
            </a:r>
            <a:r>
              <a:rPr lang="cs-CZ" dirty="0" err="1"/>
              <a:t>voter</a:t>
            </a:r>
            <a:r>
              <a:rPr lang="cs-CZ" dirty="0"/>
              <a:t> </a:t>
            </a:r>
            <a:r>
              <a:rPr lang="cs-CZ" dirty="0" err="1"/>
              <a:t>considers</a:t>
            </a:r>
            <a:r>
              <a:rPr lang="cs-CZ" dirty="0"/>
              <a:t> </a:t>
            </a:r>
            <a:r>
              <a:rPr lang="cs-CZ" dirty="0" err="1"/>
              <a:t>two</a:t>
            </a:r>
            <a:r>
              <a:rPr lang="cs-CZ" dirty="0"/>
              <a:t> </a:t>
            </a:r>
            <a:r>
              <a:rPr lang="cs-CZ" dirty="0" err="1"/>
              <a:t>parties</a:t>
            </a:r>
            <a:r>
              <a:rPr lang="cs-CZ" dirty="0"/>
              <a:t>, A </a:t>
            </a:r>
            <a:r>
              <a:rPr lang="cs-CZ" dirty="0" err="1"/>
              <a:t>nd</a:t>
            </a:r>
            <a:r>
              <a:rPr lang="cs-CZ" dirty="0"/>
              <a:t> B. Party A </a:t>
            </a:r>
            <a:r>
              <a:rPr lang="cs-CZ" dirty="0" err="1"/>
              <a:t>promises</a:t>
            </a:r>
            <a:r>
              <a:rPr lang="cs-CZ" dirty="0"/>
              <a:t> </a:t>
            </a:r>
            <a:r>
              <a:rPr lang="cs-CZ" dirty="0" err="1"/>
              <a:t>low</a:t>
            </a:r>
            <a:r>
              <a:rPr lang="cs-CZ" dirty="0"/>
              <a:t> </a:t>
            </a:r>
            <a:r>
              <a:rPr lang="cs-CZ" dirty="0" err="1"/>
              <a:t>taxes</a:t>
            </a:r>
            <a:r>
              <a:rPr lang="cs-CZ" dirty="0"/>
              <a:t> and </a:t>
            </a:r>
            <a:r>
              <a:rPr lang="cs-CZ" dirty="0" err="1"/>
              <a:t>some</a:t>
            </a:r>
            <a:r>
              <a:rPr lang="cs-CZ" dirty="0"/>
              <a:t> </a:t>
            </a:r>
            <a:r>
              <a:rPr lang="cs-CZ" dirty="0" err="1"/>
              <a:t>expenditure</a:t>
            </a:r>
            <a:r>
              <a:rPr lang="cs-CZ" dirty="0"/>
              <a:t> </a:t>
            </a:r>
            <a:r>
              <a:rPr lang="cs-CZ" dirty="0" err="1"/>
              <a:t>cuts</a:t>
            </a:r>
            <a:r>
              <a:rPr lang="cs-CZ" dirty="0"/>
              <a:t> so </a:t>
            </a:r>
            <a:r>
              <a:rPr lang="cs-CZ" dirty="0" err="1"/>
              <a:t>that</a:t>
            </a:r>
            <a:r>
              <a:rPr lang="cs-CZ" dirty="0"/>
              <a:t> </a:t>
            </a:r>
            <a:r>
              <a:rPr lang="cs-CZ" dirty="0" err="1"/>
              <a:t>the</a:t>
            </a:r>
            <a:r>
              <a:rPr lang="cs-CZ" dirty="0"/>
              <a:t> </a:t>
            </a:r>
            <a:r>
              <a:rPr lang="cs-CZ" dirty="0" err="1"/>
              <a:t>voter</a:t>
            </a:r>
            <a:r>
              <a:rPr lang="cs-CZ" dirty="0"/>
              <a:t> </a:t>
            </a:r>
            <a:r>
              <a:rPr lang="cs-CZ" dirty="0" err="1"/>
              <a:t>would</a:t>
            </a:r>
            <a:r>
              <a:rPr lang="cs-CZ" dirty="0"/>
              <a:t> benefit 20,000 </a:t>
            </a:r>
            <a:r>
              <a:rPr lang="cs-CZ" dirty="0" err="1"/>
              <a:t>when</a:t>
            </a:r>
            <a:r>
              <a:rPr lang="cs-CZ" dirty="0"/>
              <a:t> </a:t>
            </a:r>
            <a:r>
              <a:rPr lang="cs-CZ" dirty="0" err="1"/>
              <a:t>realised</a:t>
            </a:r>
            <a:r>
              <a:rPr lang="cs-CZ" dirty="0"/>
              <a:t>. </a:t>
            </a:r>
            <a:r>
              <a:rPr lang="cs-CZ" dirty="0" err="1"/>
              <a:t>However</a:t>
            </a:r>
            <a:r>
              <a:rPr lang="cs-CZ" dirty="0"/>
              <a:t> in a </a:t>
            </a:r>
            <a:r>
              <a:rPr lang="cs-CZ" dirty="0" err="1"/>
              <a:t>voting</a:t>
            </a:r>
            <a:r>
              <a:rPr lang="cs-CZ" dirty="0"/>
              <a:t> </a:t>
            </a:r>
            <a:r>
              <a:rPr lang="cs-CZ" dirty="0" err="1"/>
              <a:t>intention</a:t>
            </a:r>
            <a:r>
              <a:rPr lang="cs-CZ" dirty="0"/>
              <a:t> </a:t>
            </a:r>
            <a:r>
              <a:rPr lang="cs-CZ" dirty="0" err="1"/>
              <a:t>survey</a:t>
            </a:r>
            <a:r>
              <a:rPr lang="cs-CZ" dirty="0"/>
              <a:t> </a:t>
            </a:r>
            <a:r>
              <a:rPr lang="cs-CZ" dirty="0" err="1"/>
              <a:t>its</a:t>
            </a:r>
            <a:r>
              <a:rPr lang="cs-CZ" dirty="0"/>
              <a:t> </a:t>
            </a:r>
            <a:r>
              <a:rPr lang="cs-CZ" dirty="0" err="1"/>
              <a:t>odds</a:t>
            </a:r>
            <a:r>
              <a:rPr lang="cs-CZ" dirty="0"/>
              <a:t> are </a:t>
            </a:r>
            <a:r>
              <a:rPr lang="cs-CZ" dirty="0" err="1"/>
              <a:t>low</a:t>
            </a:r>
            <a:r>
              <a:rPr lang="cs-CZ" dirty="0"/>
              <a:t> and </a:t>
            </a:r>
            <a:r>
              <a:rPr lang="cs-CZ" dirty="0" err="1"/>
              <a:t>potential</a:t>
            </a:r>
            <a:r>
              <a:rPr lang="cs-CZ" dirty="0"/>
              <a:t> </a:t>
            </a:r>
            <a:r>
              <a:rPr lang="cs-CZ" dirty="0" err="1"/>
              <a:t>partners</a:t>
            </a:r>
            <a:r>
              <a:rPr lang="cs-CZ" dirty="0"/>
              <a:t> are not </a:t>
            </a:r>
            <a:r>
              <a:rPr lang="cs-CZ" dirty="0" err="1"/>
              <a:t>likely</a:t>
            </a:r>
            <a:r>
              <a:rPr lang="cs-CZ" dirty="0"/>
              <a:t> to support </a:t>
            </a:r>
            <a:r>
              <a:rPr lang="cs-CZ" dirty="0" err="1"/>
              <a:t>the</a:t>
            </a:r>
            <a:r>
              <a:rPr lang="cs-CZ" dirty="0"/>
              <a:t> </a:t>
            </a:r>
            <a:r>
              <a:rPr lang="cs-CZ" dirty="0" err="1"/>
              <a:t>policy</a:t>
            </a:r>
            <a:r>
              <a:rPr lang="cs-CZ" dirty="0"/>
              <a:t>. </a:t>
            </a:r>
            <a:r>
              <a:rPr lang="cs-CZ" dirty="0" err="1"/>
              <a:t>The</a:t>
            </a:r>
            <a:r>
              <a:rPr lang="cs-CZ" dirty="0"/>
              <a:t> </a:t>
            </a:r>
            <a:r>
              <a:rPr lang="cs-CZ" dirty="0" err="1"/>
              <a:t>voter</a:t>
            </a:r>
            <a:r>
              <a:rPr lang="cs-CZ" dirty="0"/>
              <a:t> </a:t>
            </a:r>
            <a:r>
              <a:rPr lang="cs-CZ" dirty="0" err="1"/>
              <a:t>beleives</a:t>
            </a:r>
            <a:r>
              <a:rPr lang="cs-CZ" dirty="0"/>
              <a:t> </a:t>
            </a:r>
            <a:r>
              <a:rPr lang="cs-CZ" dirty="0" err="1"/>
              <a:t>there</a:t>
            </a:r>
            <a:r>
              <a:rPr lang="cs-CZ" dirty="0"/>
              <a:t> </a:t>
            </a:r>
            <a:r>
              <a:rPr lang="cs-CZ" dirty="0" err="1"/>
              <a:t>is</a:t>
            </a:r>
            <a:r>
              <a:rPr lang="cs-CZ" dirty="0"/>
              <a:t> a 5% probability </a:t>
            </a:r>
            <a:r>
              <a:rPr lang="cs-CZ" dirty="0" err="1"/>
              <a:t>the</a:t>
            </a:r>
            <a:r>
              <a:rPr lang="cs-CZ" dirty="0"/>
              <a:t> </a:t>
            </a:r>
            <a:r>
              <a:rPr lang="cs-CZ" dirty="0" err="1"/>
              <a:t>policy</a:t>
            </a:r>
            <a:r>
              <a:rPr lang="cs-CZ" dirty="0"/>
              <a:t> </a:t>
            </a:r>
            <a:r>
              <a:rPr lang="cs-CZ" dirty="0" err="1"/>
              <a:t>is</a:t>
            </a:r>
            <a:r>
              <a:rPr lang="cs-CZ" dirty="0"/>
              <a:t> </a:t>
            </a:r>
            <a:r>
              <a:rPr lang="cs-CZ" dirty="0" err="1"/>
              <a:t>realised</a:t>
            </a:r>
            <a:r>
              <a:rPr lang="cs-CZ" dirty="0"/>
              <a:t> </a:t>
            </a:r>
            <a:r>
              <a:rPr lang="cs-CZ" dirty="0" err="1"/>
              <a:t>if</a:t>
            </a:r>
            <a:r>
              <a:rPr lang="cs-CZ" dirty="0"/>
              <a:t> he </a:t>
            </a:r>
            <a:r>
              <a:rPr lang="cs-CZ" dirty="0" err="1"/>
              <a:t>votes</a:t>
            </a:r>
            <a:r>
              <a:rPr lang="cs-CZ" dirty="0"/>
              <a:t> </a:t>
            </a:r>
            <a:r>
              <a:rPr lang="cs-CZ" dirty="0" err="1"/>
              <a:t>for</a:t>
            </a:r>
            <a:r>
              <a:rPr lang="cs-CZ" dirty="0"/>
              <a:t> </a:t>
            </a:r>
            <a:r>
              <a:rPr lang="cs-CZ" dirty="0" err="1"/>
              <a:t>it</a:t>
            </a:r>
            <a:r>
              <a:rPr lang="cs-CZ" dirty="0"/>
              <a:t>. Party B </a:t>
            </a:r>
            <a:r>
              <a:rPr lang="cs-CZ" dirty="0" err="1"/>
              <a:t>promises</a:t>
            </a:r>
            <a:r>
              <a:rPr lang="cs-CZ" dirty="0"/>
              <a:t> no tax </a:t>
            </a:r>
            <a:r>
              <a:rPr lang="cs-CZ" dirty="0" err="1"/>
              <a:t>changes</a:t>
            </a:r>
            <a:r>
              <a:rPr lang="cs-CZ" dirty="0"/>
              <a:t> and </a:t>
            </a:r>
            <a:r>
              <a:rPr lang="cs-CZ" dirty="0" err="1"/>
              <a:t>promises</a:t>
            </a:r>
            <a:r>
              <a:rPr lang="cs-CZ" dirty="0"/>
              <a:t> </a:t>
            </a:r>
            <a:r>
              <a:rPr lang="cs-CZ" dirty="0" err="1"/>
              <a:t>buliding</a:t>
            </a:r>
            <a:r>
              <a:rPr lang="cs-CZ" dirty="0"/>
              <a:t> a </a:t>
            </a:r>
            <a:r>
              <a:rPr lang="cs-CZ" dirty="0" err="1"/>
              <a:t>new</a:t>
            </a:r>
            <a:r>
              <a:rPr lang="cs-CZ" dirty="0"/>
              <a:t> </a:t>
            </a:r>
            <a:r>
              <a:rPr lang="cs-CZ" dirty="0" err="1"/>
              <a:t>highway</a:t>
            </a:r>
            <a:r>
              <a:rPr lang="cs-CZ" dirty="0"/>
              <a:t> and </a:t>
            </a:r>
            <a:r>
              <a:rPr lang="cs-CZ" dirty="0" err="1"/>
              <a:t>cuts</a:t>
            </a:r>
            <a:r>
              <a:rPr lang="cs-CZ" dirty="0"/>
              <a:t> in </a:t>
            </a:r>
            <a:r>
              <a:rPr lang="cs-CZ" dirty="0" err="1"/>
              <a:t>expenditures</a:t>
            </a:r>
            <a:r>
              <a:rPr lang="cs-CZ" dirty="0"/>
              <a:t> </a:t>
            </a:r>
            <a:r>
              <a:rPr lang="cs-CZ" dirty="0" err="1"/>
              <a:t>from</a:t>
            </a:r>
            <a:r>
              <a:rPr lang="cs-CZ" dirty="0"/>
              <a:t> </a:t>
            </a:r>
            <a:r>
              <a:rPr lang="cs-CZ" dirty="0" err="1"/>
              <a:t>which</a:t>
            </a:r>
            <a:r>
              <a:rPr lang="cs-CZ" dirty="0"/>
              <a:t> </a:t>
            </a:r>
            <a:r>
              <a:rPr lang="cs-CZ" dirty="0" err="1"/>
              <a:t>the</a:t>
            </a:r>
            <a:r>
              <a:rPr lang="cs-CZ" dirty="0"/>
              <a:t> </a:t>
            </a:r>
            <a:r>
              <a:rPr lang="cs-CZ" dirty="0" err="1"/>
              <a:t>voter</a:t>
            </a:r>
            <a:r>
              <a:rPr lang="cs-CZ" dirty="0"/>
              <a:t> has no utility. </a:t>
            </a:r>
            <a:r>
              <a:rPr lang="cs-CZ" dirty="0" err="1"/>
              <a:t>The</a:t>
            </a:r>
            <a:r>
              <a:rPr lang="cs-CZ" dirty="0"/>
              <a:t> </a:t>
            </a:r>
            <a:r>
              <a:rPr lang="cs-CZ" dirty="0" err="1"/>
              <a:t>voter‘s</a:t>
            </a:r>
            <a:r>
              <a:rPr lang="cs-CZ" dirty="0"/>
              <a:t> utility </a:t>
            </a:r>
            <a:r>
              <a:rPr lang="cs-CZ" dirty="0" err="1"/>
              <a:t>of</a:t>
            </a:r>
            <a:r>
              <a:rPr lang="cs-CZ" dirty="0"/>
              <a:t> such a </a:t>
            </a:r>
            <a:r>
              <a:rPr lang="cs-CZ" dirty="0" err="1"/>
              <a:t>highway</a:t>
            </a:r>
            <a:r>
              <a:rPr lang="cs-CZ" dirty="0"/>
              <a:t> </a:t>
            </a:r>
            <a:r>
              <a:rPr lang="cs-CZ" dirty="0" err="1"/>
              <a:t>is</a:t>
            </a:r>
            <a:r>
              <a:rPr lang="cs-CZ" dirty="0"/>
              <a:t> </a:t>
            </a:r>
            <a:r>
              <a:rPr lang="cs-CZ" dirty="0" err="1"/>
              <a:t>valued</a:t>
            </a:r>
            <a:r>
              <a:rPr lang="cs-CZ" dirty="0"/>
              <a:t> as 12,000. </a:t>
            </a:r>
            <a:r>
              <a:rPr lang="cs-CZ" dirty="0" err="1"/>
              <a:t>The</a:t>
            </a:r>
            <a:r>
              <a:rPr lang="cs-CZ" dirty="0"/>
              <a:t> probability </a:t>
            </a:r>
            <a:r>
              <a:rPr lang="cs-CZ" dirty="0" err="1"/>
              <a:t>it</a:t>
            </a:r>
            <a:r>
              <a:rPr lang="cs-CZ" dirty="0"/>
              <a:t> </a:t>
            </a:r>
            <a:r>
              <a:rPr lang="cs-CZ" dirty="0" err="1"/>
              <a:t>is</a:t>
            </a:r>
            <a:r>
              <a:rPr lang="cs-CZ" dirty="0"/>
              <a:t> </a:t>
            </a:r>
            <a:r>
              <a:rPr lang="cs-CZ" dirty="0" err="1"/>
              <a:t>going</a:t>
            </a:r>
            <a:r>
              <a:rPr lang="cs-CZ" dirty="0"/>
              <a:t> to </a:t>
            </a:r>
            <a:r>
              <a:rPr lang="cs-CZ" dirty="0" err="1"/>
              <a:t>be</a:t>
            </a:r>
            <a:r>
              <a:rPr lang="cs-CZ" dirty="0"/>
              <a:t> </a:t>
            </a:r>
            <a:r>
              <a:rPr lang="cs-CZ" dirty="0" err="1"/>
              <a:t>realised</a:t>
            </a:r>
            <a:r>
              <a:rPr lang="cs-CZ" dirty="0"/>
              <a:t> </a:t>
            </a:r>
            <a:r>
              <a:rPr lang="cs-CZ" dirty="0" err="1"/>
              <a:t>is</a:t>
            </a:r>
            <a:r>
              <a:rPr lang="cs-CZ" dirty="0"/>
              <a:t> 15%. </a:t>
            </a:r>
            <a:r>
              <a:rPr lang="cs-CZ" dirty="0" err="1"/>
              <a:t>Which</a:t>
            </a:r>
            <a:r>
              <a:rPr lang="cs-CZ" dirty="0"/>
              <a:t> party </a:t>
            </a:r>
            <a:r>
              <a:rPr lang="cs-CZ" dirty="0" err="1"/>
              <a:t>is</a:t>
            </a:r>
            <a:r>
              <a:rPr lang="cs-CZ" dirty="0"/>
              <a:t> </a:t>
            </a:r>
            <a:r>
              <a:rPr lang="cs-CZ" dirty="0" err="1"/>
              <a:t>the</a:t>
            </a:r>
            <a:r>
              <a:rPr lang="cs-CZ" dirty="0"/>
              <a:t> </a:t>
            </a:r>
            <a:r>
              <a:rPr lang="cs-CZ" dirty="0" err="1"/>
              <a:t>voter</a:t>
            </a:r>
            <a:r>
              <a:rPr lang="cs-CZ" dirty="0"/>
              <a:t> </a:t>
            </a:r>
            <a:r>
              <a:rPr lang="cs-CZ" dirty="0" err="1"/>
              <a:t>going</a:t>
            </a:r>
            <a:r>
              <a:rPr lang="cs-CZ" dirty="0"/>
              <a:t> to </a:t>
            </a:r>
            <a:r>
              <a:rPr lang="cs-CZ" dirty="0" err="1"/>
              <a:t>vote</a:t>
            </a:r>
            <a:r>
              <a:rPr lang="cs-CZ" dirty="0"/>
              <a:t> </a:t>
            </a:r>
            <a:r>
              <a:rPr lang="cs-CZ" dirty="0" err="1"/>
              <a:t>for</a:t>
            </a:r>
            <a:r>
              <a:rPr lang="cs-CZ" dirty="0"/>
              <a:t>?</a:t>
            </a:r>
          </a:p>
        </p:txBody>
      </p:sp>
    </p:spTree>
    <p:extLst>
      <p:ext uri="{BB962C8B-B14F-4D97-AF65-F5344CB8AC3E}">
        <p14:creationId xmlns:p14="http://schemas.microsoft.com/office/powerpoint/2010/main" val="167372226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18422-4B79-468A-A5DA-06BEFE6EA3F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59A208A-D41A-4598-B04C-2267B004553E}"/>
              </a:ext>
            </a:extLst>
          </p:cNvPr>
          <p:cNvSpPr>
            <a:spLocks noGrp="1"/>
          </p:cNvSpPr>
          <p:nvPr>
            <p:ph idx="1"/>
          </p:nvPr>
        </p:nvSpPr>
        <p:spPr/>
        <p:txBody>
          <a:bodyPr/>
          <a:lstStyle/>
          <a:p>
            <a:pPr>
              <a:buNone/>
            </a:pPr>
            <a:r>
              <a:rPr lang="en-GB" b="1" dirty="0"/>
              <a:t>The principle of minimum differentiation states that there is a tendency for competing political parties to maintain similar opinions, in the same way as there is a tendency of two shops in the street to occupy positions in the middle of the street to attract most customers.</a:t>
            </a:r>
            <a:endParaRPr lang="cs-CZ" dirty="0"/>
          </a:p>
        </p:txBody>
      </p:sp>
      <p:sp>
        <p:nvSpPr>
          <p:cNvPr id="4" name="Zástupný symbol pro zápatí 3">
            <a:extLst>
              <a:ext uri="{FF2B5EF4-FFF2-40B4-BE49-F238E27FC236}">
                <a16:creationId xmlns:a16="http://schemas.microsoft.com/office/drawing/2014/main" id="{91DE4734-984B-4AE2-9099-7419D218439C}"/>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018741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A37B6-5C62-BA9E-7335-D851304F55D4}"/>
              </a:ext>
            </a:extLst>
          </p:cNvPr>
          <p:cNvSpPr>
            <a:spLocks noGrp="1"/>
          </p:cNvSpPr>
          <p:nvPr>
            <p:ph type="title"/>
          </p:nvPr>
        </p:nvSpPr>
        <p:spPr>
          <a:xfrm>
            <a:off x="2631882" y="365125"/>
            <a:ext cx="8721918" cy="1325563"/>
          </a:xfrm>
        </p:spPr>
        <p:txBody>
          <a:bodyPr/>
          <a:lstStyle/>
          <a:p>
            <a:r>
              <a:rPr lang="cs-CZ" dirty="0" err="1"/>
              <a:t>Pareto</a:t>
            </a:r>
            <a:r>
              <a:rPr lang="cs-CZ" dirty="0"/>
              <a:t> </a:t>
            </a:r>
            <a:r>
              <a:rPr lang="cs-CZ" dirty="0" err="1"/>
              <a:t>improvement</a:t>
            </a:r>
            <a:endParaRPr lang="en-GB" dirty="0"/>
          </a:p>
        </p:txBody>
      </p:sp>
      <p:sp>
        <p:nvSpPr>
          <p:cNvPr id="3" name="Zástupný obsah 2">
            <a:extLst>
              <a:ext uri="{FF2B5EF4-FFF2-40B4-BE49-F238E27FC236}">
                <a16:creationId xmlns:a16="http://schemas.microsoft.com/office/drawing/2014/main" id="{701A57B4-925B-4319-9D25-21B9699893AB}"/>
              </a:ext>
            </a:extLst>
          </p:cNvPr>
          <p:cNvSpPr>
            <a:spLocks noGrp="1"/>
          </p:cNvSpPr>
          <p:nvPr>
            <p:ph idx="1"/>
          </p:nvPr>
        </p:nvSpPr>
        <p:spPr>
          <a:xfrm>
            <a:off x="2631882" y="1825625"/>
            <a:ext cx="8721918" cy="4351338"/>
          </a:xfrm>
        </p:spPr>
        <p:txBody>
          <a:bodyPr/>
          <a:lstStyle/>
          <a:p>
            <a:r>
              <a:rPr lang="cs-CZ" dirty="0" err="1"/>
              <a:t>Vilfredo</a:t>
            </a:r>
            <a:r>
              <a:rPr lang="cs-CZ" dirty="0"/>
              <a:t> </a:t>
            </a:r>
            <a:r>
              <a:rPr lang="cs-CZ" dirty="0" err="1"/>
              <a:t>Pareto</a:t>
            </a:r>
            <a:r>
              <a:rPr lang="cs-CZ" dirty="0"/>
              <a:t> (1848-1923)</a:t>
            </a:r>
          </a:p>
          <a:p>
            <a:endParaRPr lang="cs-CZ" dirty="0"/>
          </a:p>
          <a:p>
            <a:r>
              <a:rPr lang="en-GB" b="1" dirty="0"/>
              <a:t>A Pareto improvement is such a change in the allocation of resources that makes at least one individual better off without making any other individual worse off.</a:t>
            </a:r>
            <a:endParaRPr lang="cs-CZ" dirty="0"/>
          </a:p>
          <a:p>
            <a:r>
              <a:rPr lang="en-GB" b="1" dirty="0"/>
              <a:t>Pareto efficiency is a state of the allocation of resources in which it is impossible to make any single individual better off without making at least one individual worse off. </a:t>
            </a:r>
            <a:endParaRPr lang="cs-CZ"/>
          </a:p>
          <a:p>
            <a:endParaRPr lang="cs-CZ" dirty="0"/>
          </a:p>
          <a:p>
            <a:endParaRPr lang="en-GB" dirty="0"/>
          </a:p>
        </p:txBody>
      </p:sp>
      <p:pic>
        <p:nvPicPr>
          <p:cNvPr id="6" name="Picture 2" descr="Vilfredo Pareto.jpg">
            <a:extLst>
              <a:ext uri="{FF2B5EF4-FFF2-40B4-BE49-F238E27FC236}">
                <a16:creationId xmlns:a16="http://schemas.microsoft.com/office/drawing/2014/main" id="{BDF0064C-BE07-861D-CE90-8732069E44B7}"/>
              </a:ext>
            </a:extLst>
          </p:cNvPr>
          <p:cNvPicPr>
            <a:picLocks noChangeAspect="1" noChangeArrowheads="1"/>
          </p:cNvPicPr>
          <p:nvPr/>
        </p:nvPicPr>
        <p:blipFill>
          <a:blip r:embed="rId2" cstate="print"/>
          <a:srcRect/>
          <a:stretch>
            <a:fillRect/>
          </a:stretch>
        </p:blipFill>
        <p:spPr bwMode="auto">
          <a:xfrm>
            <a:off x="0" y="0"/>
            <a:ext cx="2095500" cy="2933701"/>
          </a:xfrm>
          <a:prstGeom prst="rect">
            <a:avLst/>
          </a:prstGeom>
          <a:noFill/>
        </p:spPr>
      </p:pic>
    </p:spTree>
    <p:extLst>
      <p:ext uri="{BB962C8B-B14F-4D97-AF65-F5344CB8AC3E}">
        <p14:creationId xmlns:p14="http://schemas.microsoft.com/office/powerpoint/2010/main" val="258115447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A2169-AB75-414B-A3F9-C6F5DBF74060}"/>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667BC4D9-3E7C-4181-B622-0C89E751B1E6}"/>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231FBA13-A8B0-491E-AD2F-EBA28094E28D}"/>
              </a:ext>
            </a:extLst>
          </p:cNvPr>
          <p:cNvPicPr/>
          <p:nvPr/>
        </p:nvPicPr>
        <p:blipFill>
          <a:blip r:embed="rId2"/>
          <a:stretch>
            <a:fillRect/>
          </a:stretch>
        </p:blipFill>
        <p:spPr>
          <a:xfrm>
            <a:off x="2423592" y="1772816"/>
            <a:ext cx="6707088" cy="4583534"/>
          </a:xfrm>
          <a:prstGeom prst="rect">
            <a:avLst/>
          </a:prstGeom>
        </p:spPr>
      </p:pic>
    </p:spTree>
    <p:extLst>
      <p:ext uri="{BB962C8B-B14F-4D97-AF65-F5344CB8AC3E}">
        <p14:creationId xmlns:p14="http://schemas.microsoft.com/office/powerpoint/2010/main" val="217887617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BF2B5C-17DC-41AA-8705-965055CE0482}"/>
              </a:ext>
            </a:extLst>
          </p:cNvPr>
          <p:cNvSpPr>
            <a:spLocks noGrp="1"/>
          </p:cNvSpPr>
          <p:nvPr>
            <p:ph type="title"/>
          </p:nvPr>
        </p:nvSpPr>
        <p:spPr/>
        <p:txBody>
          <a:bodyPr/>
          <a:lstStyle/>
          <a:p>
            <a:r>
              <a:rPr lang="cs-CZ" dirty="0"/>
              <a:t>P</a:t>
            </a:r>
            <a:r>
              <a:rPr lang="en-GB" dirty="0" err="1"/>
              <a:t>olitical</a:t>
            </a:r>
            <a:r>
              <a:rPr lang="en-GB" dirty="0"/>
              <a:t> spectrum</a:t>
            </a:r>
            <a:endParaRPr lang="cs-CZ" dirty="0"/>
          </a:p>
        </p:txBody>
      </p:sp>
      <p:sp>
        <p:nvSpPr>
          <p:cNvPr id="3" name="Zástupný obsah 2">
            <a:extLst>
              <a:ext uri="{FF2B5EF4-FFF2-40B4-BE49-F238E27FC236}">
                <a16:creationId xmlns:a16="http://schemas.microsoft.com/office/drawing/2014/main" id="{83C98FD9-1ED0-4184-A632-EFE00C72341F}"/>
              </a:ext>
            </a:extLst>
          </p:cNvPr>
          <p:cNvSpPr>
            <a:spLocks noGrp="1"/>
          </p:cNvSpPr>
          <p:nvPr>
            <p:ph idx="1"/>
          </p:nvPr>
        </p:nvSpPr>
        <p:spPr/>
        <p:txBody>
          <a:bodyPr/>
          <a:lstStyle/>
          <a:p>
            <a:pPr>
              <a:buNone/>
            </a:pPr>
            <a:r>
              <a:rPr lang="cs-CZ" b="1" dirty="0"/>
              <a:t>A </a:t>
            </a:r>
            <a:r>
              <a:rPr lang="en-GB" b="1" dirty="0"/>
              <a:t>political spectrum is a range of political positions. A typical political spectrum ranks voters from left to right, where the left represents the preference of highest taxes, expenditures and regulation, whereas the right represents the preference of lowest taxes, expenditures and regulation.</a:t>
            </a:r>
            <a:endParaRPr lang="cs-CZ" dirty="0"/>
          </a:p>
        </p:txBody>
      </p:sp>
      <p:sp>
        <p:nvSpPr>
          <p:cNvPr id="4" name="Zástupný symbol pro zápatí 3">
            <a:extLst>
              <a:ext uri="{FF2B5EF4-FFF2-40B4-BE49-F238E27FC236}">
                <a16:creationId xmlns:a16="http://schemas.microsoft.com/office/drawing/2014/main" id="{5CFA5DDB-13D2-48BD-AC2B-8D86116D0CB0}"/>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65905249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374970-8356-4845-975A-03E77FE21AC7}"/>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7B197440-8D82-427E-AF3C-10A8CD347991}"/>
              </a:ext>
            </a:extLst>
          </p:cNvPr>
          <p:cNvSpPr>
            <a:spLocks noGrp="1"/>
          </p:cNvSpPr>
          <p:nvPr>
            <p:ph type="ftr" sz="quarter" idx="11"/>
          </p:nvPr>
        </p:nvSpPr>
        <p:spPr/>
        <p:txBody>
          <a:bodyPr/>
          <a:lstStyle/>
          <a:p>
            <a:r>
              <a:rPr lang="cs-CZ"/>
              <a:t>Petr Mach - Microeconomics</a:t>
            </a:r>
          </a:p>
        </p:txBody>
      </p:sp>
      <p:grpSp>
        <p:nvGrpSpPr>
          <p:cNvPr id="5" name="Plátno 5">
            <a:extLst>
              <a:ext uri="{FF2B5EF4-FFF2-40B4-BE49-F238E27FC236}">
                <a16:creationId xmlns:a16="http://schemas.microsoft.com/office/drawing/2014/main" id="{AFF7A65A-3ACC-4AC1-BF34-35F747722434}"/>
              </a:ext>
            </a:extLst>
          </p:cNvPr>
          <p:cNvGrpSpPr/>
          <p:nvPr/>
        </p:nvGrpSpPr>
        <p:grpSpPr>
          <a:xfrm>
            <a:off x="1847529" y="2137941"/>
            <a:ext cx="8229599" cy="3600400"/>
            <a:chOff x="0" y="0"/>
            <a:chExt cx="5283200" cy="2047875"/>
          </a:xfrm>
        </p:grpSpPr>
        <p:sp>
          <p:nvSpPr>
            <p:cNvPr id="6" name="Obdélník 5">
              <a:extLst>
                <a:ext uri="{FF2B5EF4-FFF2-40B4-BE49-F238E27FC236}">
                  <a16:creationId xmlns:a16="http://schemas.microsoft.com/office/drawing/2014/main" id="{B7BBB787-45A6-47A8-B5B3-D587BA21158C}"/>
                </a:ext>
              </a:extLst>
            </p:cNvPr>
            <p:cNvSpPr/>
            <p:nvPr/>
          </p:nvSpPr>
          <p:spPr>
            <a:xfrm>
              <a:off x="0" y="0"/>
              <a:ext cx="5283200" cy="2047875"/>
            </a:xfrm>
            <a:prstGeom prst="rect">
              <a:avLst/>
            </a:prstGeom>
            <a:solidFill>
              <a:prstClr val="white"/>
            </a:solidFill>
          </p:spPr>
          <p:txBody>
            <a:bodyPr/>
            <a:lstStyle/>
            <a:p>
              <a:endParaRPr lang="en-GB"/>
            </a:p>
          </p:txBody>
        </p:sp>
        <p:sp>
          <p:nvSpPr>
            <p:cNvPr id="7" name="Textové pole 17">
              <a:extLst>
                <a:ext uri="{FF2B5EF4-FFF2-40B4-BE49-F238E27FC236}">
                  <a16:creationId xmlns:a16="http://schemas.microsoft.com/office/drawing/2014/main" id="{89A9277E-B07E-47FF-85DB-B5789C4C8794}"/>
                </a:ext>
              </a:extLst>
            </p:cNvPr>
            <p:cNvSpPr txBox="1"/>
            <p:nvPr/>
          </p:nvSpPr>
          <p:spPr>
            <a:xfrm>
              <a:off x="2409853" y="369020"/>
              <a:ext cx="740410" cy="5880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 </a:t>
              </a:r>
            </a:p>
            <a:p>
              <a:pPr algn="ct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61st</a:t>
              </a:r>
            </a:p>
          </p:txBody>
        </p:sp>
        <p:sp>
          <p:nvSpPr>
            <p:cNvPr id="8" name="Textové pole 17">
              <a:extLst>
                <a:ext uri="{FF2B5EF4-FFF2-40B4-BE49-F238E27FC236}">
                  <a16:creationId xmlns:a16="http://schemas.microsoft.com/office/drawing/2014/main" id="{159588C9-1ED9-4D28-92F7-57E783D8CF8E}"/>
                </a:ext>
              </a:extLst>
            </p:cNvPr>
            <p:cNvSpPr txBox="1"/>
            <p:nvPr/>
          </p:nvSpPr>
          <p:spPr>
            <a:xfrm>
              <a:off x="4072882" y="662492"/>
              <a:ext cx="734401" cy="3403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101st</a:t>
              </a:r>
            </a:p>
          </p:txBody>
        </p:sp>
        <p:sp>
          <p:nvSpPr>
            <p:cNvPr id="9" name="Textové pole 17">
              <a:extLst>
                <a:ext uri="{FF2B5EF4-FFF2-40B4-BE49-F238E27FC236}">
                  <a16:creationId xmlns:a16="http://schemas.microsoft.com/office/drawing/2014/main" id="{D6638546-3819-4F1F-BB4B-05CA07156715}"/>
                </a:ext>
              </a:extLst>
            </p:cNvPr>
            <p:cNvSpPr txBox="1"/>
            <p:nvPr/>
          </p:nvSpPr>
          <p:spPr>
            <a:xfrm>
              <a:off x="3229811" y="368822"/>
              <a:ext cx="740503" cy="58821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Party B</a:t>
              </a:r>
            </a:p>
            <a:p>
              <a:pPr algn="ct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81st</a:t>
              </a:r>
            </a:p>
          </p:txBody>
        </p:sp>
        <p:sp>
          <p:nvSpPr>
            <p:cNvPr id="10" name="Textové pole 17">
              <a:extLst>
                <a:ext uri="{FF2B5EF4-FFF2-40B4-BE49-F238E27FC236}">
                  <a16:creationId xmlns:a16="http://schemas.microsoft.com/office/drawing/2014/main" id="{2D5ED074-F158-4A3C-B830-0ED528C06553}"/>
                </a:ext>
              </a:extLst>
            </p:cNvPr>
            <p:cNvSpPr txBox="1"/>
            <p:nvPr/>
          </p:nvSpPr>
          <p:spPr>
            <a:xfrm>
              <a:off x="179997" y="614776"/>
              <a:ext cx="438150" cy="3416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1st</a:t>
              </a:r>
            </a:p>
          </p:txBody>
        </p:sp>
        <p:sp>
          <p:nvSpPr>
            <p:cNvPr id="11" name="Textové pole 17">
              <a:extLst>
                <a:ext uri="{FF2B5EF4-FFF2-40B4-BE49-F238E27FC236}">
                  <a16:creationId xmlns:a16="http://schemas.microsoft.com/office/drawing/2014/main" id="{0F034AE3-7090-4FCD-9526-FB935CE9764A}"/>
                </a:ext>
              </a:extLst>
            </p:cNvPr>
            <p:cNvSpPr txBox="1"/>
            <p:nvPr/>
          </p:nvSpPr>
          <p:spPr>
            <a:xfrm>
              <a:off x="1513305" y="368825"/>
              <a:ext cx="743283" cy="7486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Party A</a:t>
              </a:r>
            </a:p>
            <a:p>
              <a:pPr algn="ct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40th</a:t>
              </a:r>
            </a:p>
          </p:txBody>
        </p:sp>
        <p:cxnSp>
          <p:nvCxnSpPr>
            <p:cNvPr id="12" name="Přímá spojnice se šipkou 11">
              <a:extLst>
                <a:ext uri="{FF2B5EF4-FFF2-40B4-BE49-F238E27FC236}">
                  <a16:creationId xmlns:a16="http://schemas.microsoft.com/office/drawing/2014/main" id="{4A237531-6EF9-47AE-A60E-7CEDFE389EA7}"/>
                </a:ext>
              </a:extLst>
            </p:cNvPr>
            <p:cNvCxnSpPr/>
            <p:nvPr/>
          </p:nvCxnSpPr>
          <p:spPr>
            <a:xfrm>
              <a:off x="363621" y="999958"/>
              <a:ext cx="394504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Přímá spojnice 12">
              <a:extLst>
                <a:ext uri="{FF2B5EF4-FFF2-40B4-BE49-F238E27FC236}">
                  <a16:creationId xmlns:a16="http://schemas.microsoft.com/office/drawing/2014/main" id="{8AB547F5-99EC-4C5E-8112-B8341B249063}"/>
                </a:ext>
              </a:extLst>
            </p:cNvPr>
            <p:cNvCxnSpPr/>
            <p:nvPr/>
          </p:nvCxnSpPr>
          <p:spPr>
            <a:xfrm>
              <a:off x="1874760" y="908813"/>
              <a:ext cx="0" cy="18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B83A5066-5DED-4B02-8FB1-8D2F35CF70DC}"/>
                </a:ext>
              </a:extLst>
            </p:cNvPr>
            <p:cNvCxnSpPr/>
            <p:nvPr/>
          </p:nvCxnSpPr>
          <p:spPr>
            <a:xfrm>
              <a:off x="3577029" y="902011"/>
              <a:ext cx="0" cy="186683"/>
            </a:xfrm>
            <a:prstGeom prst="line">
              <a:avLst/>
            </a:prstGeom>
          </p:spPr>
          <p:style>
            <a:lnRef idx="1">
              <a:schemeClr val="accent1"/>
            </a:lnRef>
            <a:fillRef idx="0">
              <a:schemeClr val="accent1"/>
            </a:fillRef>
            <a:effectRef idx="0">
              <a:schemeClr val="accent1"/>
            </a:effectRef>
            <a:fontRef idx="minor">
              <a:schemeClr val="tx1"/>
            </a:fontRef>
          </p:style>
        </p:cxnSp>
        <p:sp>
          <p:nvSpPr>
            <p:cNvPr id="15" name="Levá složená závorka 14">
              <a:extLst>
                <a:ext uri="{FF2B5EF4-FFF2-40B4-BE49-F238E27FC236}">
                  <a16:creationId xmlns:a16="http://schemas.microsoft.com/office/drawing/2014/main" id="{05C8AA00-7638-44D7-9F6A-58BF28676117}"/>
                </a:ext>
              </a:extLst>
            </p:cNvPr>
            <p:cNvSpPr/>
            <p:nvPr/>
          </p:nvSpPr>
          <p:spPr>
            <a:xfrm rot="16200000">
              <a:off x="2250168" y="828766"/>
              <a:ext cx="177524" cy="765757"/>
            </a:xfrm>
            <a:prstGeom prst="leftBrace">
              <a:avLst>
                <a:gd name="adj1" fmla="val 8333"/>
                <a:gd name="adj2" fmla="val 49939"/>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Levá složená závorka 15">
              <a:extLst>
                <a:ext uri="{FF2B5EF4-FFF2-40B4-BE49-F238E27FC236}">
                  <a16:creationId xmlns:a16="http://schemas.microsoft.com/office/drawing/2014/main" id="{B0A8B2F9-DE4B-43E1-943D-394AA61B042A}"/>
                </a:ext>
              </a:extLst>
            </p:cNvPr>
            <p:cNvSpPr/>
            <p:nvPr/>
          </p:nvSpPr>
          <p:spPr>
            <a:xfrm rot="16200000">
              <a:off x="3034548" y="828819"/>
              <a:ext cx="177165" cy="765175"/>
            </a:xfrm>
            <a:prstGeom prst="leftBrace">
              <a:avLst>
                <a:gd name="adj1" fmla="val 8333"/>
                <a:gd name="adj2" fmla="val 49939"/>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7" name="Levá složená závorka 16">
              <a:extLst>
                <a:ext uri="{FF2B5EF4-FFF2-40B4-BE49-F238E27FC236}">
                  <a16:creationId xmlns:a16="http://schemas.microsoft.com/office/drawing/2014/main" id="{A9032A13-A9A4-41AB-A5F3-9B607706506C}"/>
                </a:ext>
              </a:extLst>
            </p:cNvPr>
            <p:cNvSpPr/>
            <p:nvPr/>
          </p:nvSpPr>
          <p:spPr>
            <a:xfrm rot="16200000">
              <a:off x="1030494" y="423732"/>
              <a:ext cx="182888" cy="1570108"/>
            </a:xfrm>
            <a:prstGeom prst="leftBrace">
              <a:avLst>
                <a:gd name="adj1" fmla="val 8333"/>
                <a:gd name="adj2" fmla="val 49939"/>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8" name="Levá složená závorka 17">
              <a:extLst>
                <a:ext uri="{FF2B5EF4-FFF2-40B4-BE49-F238E27FC236}">
                  <a16:creationId xmlns:a16="http://schemas.microsoft.com/office/drawing/2014/main" id="{0E4686A1-CCFA-4604-AE58-D24A225E3E23}"/>
                </a:ext>
              </a:extLst>
            </p:cNvPr>
            <p:cNvSpPr/>
            <p:nvPr/>
          </p:nvSpPr>
          <p:spPr>
            <a:xfrm rot="16200000">
              <a:off x="3858888" y="829237"/>
              <a:ext cx="177165" cy="765175"/>
            </a:xfrm>
            <a:prstGeom prst="leftBrace">
              <a:avLst>
                <a:gd name="adj1" fmla="val 8333"/>
                <a:gd name="adj2" fmla="val 49939"/>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9" name="Textové pole 17">
              <a:extLst>
                <a:ext uri="{FF2B5EF4-FFF2-40B4-BE49-F238E27FC236}">
                  <a16:creationId xmlns:a16="http://schemas.microsoft.com/office/drawing/2014/main" id="{C6C2C6AD-2786-4E25-8A1A-12CC32F2F623}"/>
                </a:ext>
              </a:extLst>
            </p:cNvPr>
            <p:cNvSpPr txBox="1"/>
            <p:nvPr/>
          </p:nvSpPr>
          <p:spPr>
            <a:xfrm>
              <a:off x="992800" y="1329684"/>
              <a:ext cx="438150" cy="3416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40</a:t>
              </a:r>
            </a:p>
          </p:txBody>
        </p:sp>
        <p:sp>
          <p:nvSpPr>
            <p:cNvPr id="20" name="Textové pole 17">
              <a:extLst>
                <a:ext uri="{FF2B5EF4-FFF2-40B4-BE49-F238E27FC236}">
                  <a16:creationId xmlns:a16="http://schemas.microsoft.com/office/drawing/2014/main" id="{E44EA0C0-F222-481E-8E2C-7B60A8DB0069}"/>
                </a:ext>
              </a:extLst>
            </p:cNvPr>
            <p:cNvSpPr txBox="1"/>
            <p:nvPr/>
          </p:nvSpPr>
          <p:spPr>
            <a:xfrm>
              <a:off x="2169221" y="1300407"/>
              <a:ext cx="438150" cy="3416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20</a:t>
              </a:r>
            </a:p>
          </p:txBody>
        </p:sp>
        <p:sp>
          <p:nvSpPr>
            <p:cNvPr id="21" name="Textové pole 17">
              <a:extLst>
                <a:ext uri="{FF2B5EF4-FFF2-40B4-BE49-F238E27FC236}">
                  <a16:creationId xmlns:a16="http://schemas.microsoft.com/office/drawing/2014/main" id="{926689FB-1C68-4A7B-B566-16D5A47E626E}"/>
                </a:ext>
              </a:extLst>
            </p:cNvPr>
            <p:cNvSpPr txBox="1"/>
            <p:nvPr/>
          </p:nvSpPr>
          <p:spPr>
            <a:xfrm>
              <a:off x="2965979" y="1292831"/>
              <a:ext cx="438150" cy="3416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20</a:t>
              </a:r>
            </a:p>
          </p:txBody>
        </p:sp>
        <p:sp>
          <p:nvSpPr>
            <p:cNvPr id="22" name="Textové pole 17">
              <a:extLst>
                <a:ext uri="{FF2B5EF4-FFF2-40B4-BE49-F238E27FC236}">
                  <a16:creationId xmlns:a16="http://schemas.microsoft.com/office/drawing/2014/main" id="{A1C0CF43-A767-4606-B6FF-A43FE59E1CE8}"/>
                </a:ext>
              </a:extLst>
            </p:cNvPr>
            <p:cNvSpPr txBox="1"/>
            <p:nvPr/>
          </p:nvSpPr>
          <p:spPr>
            <a:xfrm>
              <a:off x="3794820" y="1283092"/>
              <a:ext cx="438150" cy="3416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21</a:t>
              </a:r>
            </a:p>
          </p:txBody>
        </p:sp>
        <p:cxnSp>
          <p:nvCxnSpPr>
            <p:cNvPr id="23" name="Přímá spojnice 22">
              <a:extLst>
                <a:ext uri="{FF2B5EF4-FFF2-40B4-BE49-F238E27FC236}">
                  <a16:creationId xmlns:a16="http://schemas.microsoft.com/office/drawing/2014/main" id="{2CBD9DB1-179C-4E6A-A3AF-2EFEA1FFCC56}"/>
                </a:ext>
              </a:extLst>
            </p:cNvPr>
            <p:cNvCxnSpPr/>
            <p:nvPr/>
          </p:nvCxnSpPr>
          <p:spPr>
            <a:xfrm>
              <a:off x="363621" y="889020"/>
              <a:ext cx="0" cy="186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F0D397C-8FE0-4DF6-AD92-048F8801AA30}"/>
                </a:ext>
              </a:extLst>
            </p:cNvPr>
            <p:cNvCxnSpPr/>
            <p:nvPr/>
          </p:nvCxnSpPr>
          <p:spPr>
            <a:xfrm>
              <a:off x="4319794" y="903476"/>
              <a:ext cx="0" cy="186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7F5B8A96-FFC4-43BD-BF1E-D5E4BBFCAE17}"/>
                </a:ext>
              </a:extLst>
            </p:cNvPr>
            <p:cNvCxnSpPr/>
            <p:nvPr/>
          </p:nvCxnSpPr>
          <p:spPr>
            <a:xfrm>
              <a:off x="2789081" y="902016"/>
              <a:ext cx="0" cy="18605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418749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B49C1-50FA-4516-B28A-947464FA5EFB}"/>
              </a:ext>
            </a:extLst>
          </p:cNvPr>
          <p:cNvSpPr>
            <a:spLocks noGrp="1"/>
          </p:cNvSpPr>
          <p:nvPr>
            <p:ph type="title"/>
          </p:nvPr>
        </p:nvSpPr>
        <p:spPr/>
        <p:txBody>
          <a:bodyPr/>
          <a:lstStyle/>
          <a:p>
            <a:r>
              <a:rPr lang="cs-CZ" dirty="0"/>
              <a:t>M</a:t>
            </a:r>
            <a:r>
              <a:rPr lang="en-GB" dirty="0" err="1"/>
              <a:t>edian</a:t>
            </a:r>
            <a:r>
              <a:rPr lang="en-GB" dirty="0"/>
              <a:t> voter theorem</a:t>
            </a:r>
            <a:endParaRPr lang="cs-CZ" dirty="0"/>
          </a:p>
        </p:txBody>
      </p:sp>
      <p:sp>
        <p:nvSpPr>
          <p:cNvPr id="3" name="Zástupný obsah 2">
            <a:extLst>
              <a:ext uri="{FF2B5EF4-FFF2-40B4-BE49-F238E27FC236}">
                <a16:creationId xmlns:a16="http://schemas.microsoft.com/office/drawing/2014/main" id="{A781034C-A40C-4E23-974D-03D5511C5F84}"/>
              </a:ext>
            </a:extLst>
          </p:cNvPr>
          <p:cNvSpPr>
            <a:spLocks noGrp="1"/>
          </p:cNvSpPr>
          <p:nvPr>
            <p:ph idx="1"/>
          </p:nvPr>
        </p:nvSpPr>
        <p:spPr/>
        <p:txBody>
          <a:bodyPr/>
          <a:lstStyle/>
          <a:p>
            <a:pPr>
              <a:buNone/>
            </a:pPr>
            <a:r>
              <a:rPr lang="en-GB" b="1" dirty="0"/>
              <a:t>The median voter theorem states that political parties tend to promote policies that are favourable for the voter whose opinions are in the middle of the political spectrum. </a:t>
            </a:r>
            <a:endParaRPr lang="cs-CZ" dirty="0"/>
          </a:p>
          <a:p>
            <a:pPr>
              <a:buNone/>
            </a:pPr>
            <a:endParaRPr lang="cs-CZ" dirty="0"/>
          </a:p>
        </p:txBody>
      </p:sp>
      <p:sp>
        <p:nvSpPr>
          <p:cNvPr id="4" name="Zástupný symbol pro zápatí 3">
            <a:extLst>
              <a:ext uri="{FF2B5EF4-FFF2-40B4-BE49-F238E27FC236}">
                <a16:creationId xmlns:a16="http://schemas.microsoft.com/office/drawing/2014/main" id="{B6CB6DAA-186E-4B67-B2C6-EA8C855A706F}"/>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02155023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ED16D-0BA0-04D2-A676-5DF2105509C3}"/>
              </a:ext>
            </a:extLst>
          </p:cNvPr>
          <p:cNvSpPr>
            <a:spLocks noGrp="1"/>
          </p:cNvSpPr>
          <p:nvPr>
            <p:ph type="title"/>
          </p:nvPr>
        </p:nvSpPr>
        <p:spPr>
          <a:xfrm>
            <a:off x="0" y="375635"/>
            <a:ext cx="10515600" cy="1325563"/>
          </a:xfrm>
          <a:solidFill>
            <a:schemeClr val="accent2">
              <a:lumMod val="60000"/>
              <a:lumOff val="40000"/>
            </a:schemeClr>
          </a:solidFill>
        </p:spPr>
        <p:txBody>
          <a:bodyPr/>
          <a:lstStyle/>
          <a:p>
            <a:r>
              <a:rPr lang="cs-CZ" b="1" dirty="0"/>
              <a:t>11. </a:t>
            </a:r>
            <a:r>
              <a:rPr lang="cs-CZ" b="1" dirty="0" err="1"/>
              <a:t>Lobbying</a:t>
            </a:r>
            <a:endParaRPr lang="en-GB" b="1" dirty="0"/>
          </a:p>
        </p:txBody>
      </p:sp>
      <p:sp>
        <p:nvSpPr>
          <p:cNvPr id="3" name="Zástupný obsah 2">
            <a:extLst>
              <a:ext uri="{FF2B5EF4-FFF2-40B4-BE49-F238E27FC236}">
                <a16:creationId xmlns:a16="http://schemas.microsoft.com/office/drawing/2014/main" id="{1446F47D-8764-2EA3-2C9F-72B8673798B5}"/>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Rent-seeking and lobbying. Reading: </a:t>
            </a:r>
            <a:r>
              <a:rPr lang="en-GB"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Bastiat</a:t>
            </a: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The Petition of candle makers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07075617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BE3D5C-83E4-4455-A4F5-CE07A9503BEF}"/>
              </a:ext>
            </a:extLst>
          </p:cNvPr>
          <p:cNvSpPr>
            <a:spLocks noGrp="1"/>
          </p:cNvSpPr>
          <p:nvPr>
            <p:ph type="title"/>
          </p:nvPr>
        </p:nvSpPr>
        <p:spPr/>
        <p:txBody>
          <a:bodyPr/>
          <a:lstStyle/>
          <a:p>
            <a:r>
              <a:rPr lang="cs-CZ" dirty="0" err="1"/>
              <a:t>Lobbying</a:t>
            </a:r>
            <a:endParaRPr lang="cs-CZ" dirty="0"/>
          </a:p>
        </p:txBody>
      </p:sp>
      <p:sp>
        <p:nvSpPr>
          <p:cNvPr id="3" name="Zástupný obsah 2">
            <a:extLst>
              <a:ext uri="{FF2B5EF4-FFF2-40B4-BE49-F238E27FC236}">
                <a16:creationId xmlns:a16="http://schemas.microsoft.com/office/drawing/2014/main" id="{A2F8B8B3-D2C3-4CA6-8E19-5810FB340FE1}"/>
              </a:ext>
            </a:extLst>
          </p:cNvPr>
          <p:cNvSpPr>
            <a:spLocks noGrp="1"/>
          </p:cNvSpPr>
          <p:nvPr>
            <p:ph idx="1"/>
          </p:nvPr>
        </p:nvSpPr>
        <p:spPr/>
        <p:txBody>
          <a:bodyPr/>
          <a:lstStyle/>
          <a:p>
            <a:pPr>
              <a:buNone/>
            </a:pPr>
            <a:r>
              <a:rPr lang="cs-CZ" b="1" dirty="0"/>
              <a:t>A</a:t>
            </a:r>
            <a:r>
              <a:rPr lang="en-GB" b="1" dirty="0"/>
              <a:t> lobby or </a:t>
            </a:r>
            <a:r>
              <a:rPr lang="cs-CZ" b="1" dirty="0" err="1"/>
              <a:t>an</a:t>
            </a:r>
            <a:r>
              <a:rPr lang="en-GB" b="1" dirty="0"/>
              <a:t> interest group is an organised group of people whose interest is to promote </a:t>
            </a:r>
            <a:r>
              <a:rPr lang="cs-CZ" b="1" dirty="0"/>
              <a:t>a </a:t>
            </a:r>
            <a:r>
              <a:rPr lang="en-GB" b="1" dirty="0"/>
              <a:t>public policy. </a:t>
            </a:r>
            <a:endParaRPr lang="cs-CZ" b="1" dirty="0"/>
          </a:p>
          <a:p>
            <a:pPr>
              <a:buNone/>
            </a:pPr>
            <a:endParaRPr lang="cs-CZ" b="1" dirty="0"/>
          </a:p>
          <a:p>
            <a:pPr>
              <a:buNone/>
            </a:pPr>
            <a:r>
              <a:rPr lang="en-GB" b="1" dirty="0"/>
              <a:t>They influence the public or the government in order to promote their goals.</a:t>
            </a:r>
            <a:endParaRPr lang="cs-CZ" dirty="0"/>
          </a:p>
        </p:txBody>
      </p:sp>
      <p:sp>
        <p:nvSpPr>
          <p:cNvPr id="4" name="Zástupný symbol pro zápatí 3">
            <a:extLst>
              <a:ext uri="{FF2B5EF4-FFF2-40B4-BE49-F238E27FC236}">
                <a16:creationId xmlns:a16="http://schemas.microsoft.com/office/drawing/2014/main" id="{B31E3DB5-4E74-48AE-A6DC-70938BB9D0F9}"/>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13246451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4CC901-5A19-76AF-5062-5F59E5014850}"/>
              </a:ext>
            </a:extLst>
          </p:cNvPr>
          <p:cNvSpPr>
            <a:spLocks noGrp="1"/>
          </p:cNvSpPr>
          <p:nvPr>
            <p:ph type="title"/>
          </p:nvPr>
        </p:nvSpPr>
        <p:spPr/>
        <p:txBody>
          <a:bodyPr/>
          <a:lstStyle/>
          <a:p>
            <a:r>
              <a:rPr lang="cs-CZ" b="1" dirty="0" err="1"/>
              <a:t>Result</a:t>
            </a:r>
            <a:r>
              <a:rPr lang="cs-CZ" b="1" dirty="0"/>
              <a:t> </a:t>
            </a:r>
            <a:r>
              <a:rPr lang="cs-CZ" b="1" dirty="0" err="1"/>
              <a:t>of</a:t>
            </a:r>
            <a:r>
              <a:rPr lang="cs-CZ" b="1" dirty="0"/>
              <a:t> a </a:t>
            </a:r>
            <a:r>
              <a:rPr lang="cs-CZ" b="1" dirty="0" err="1"/>
              <a:t>smart</a:t>
            </a:r>
            <a:r>
              <a:rPr lang="cs-CZ" b="1" dirty="0"/>
              <a:t> </a:t>
            </a:r>
            <a:r>
              <a:rPr lang="cs-CZ" b="1" dirty="0" err="1"/>
              <a:t>plan</a:t>
            </a:r>
            <a:r>
              <a:rPr lang="cs-CZ" b="1" dirty="0"/>
              <a:t> </a:t>
            </a:r>
            <a:r>
              <a:rPr lang="cs-CZ" b="1" dirty="0" err="1"/>
              <a:t>or</a:t>
            </a:r>
            <a:r>
              <a:rPr lang="cs-CZ" b="1" dirty="0"/>
              <a:t> </a:t>
            </a:r>
            <a:r>
              <a:rPr lang="cs-CZ" b="1" dirty="0" err="1"/>
              <a:t>lobbying</a:t>
            </a:r>
            <a:r>
              <a:rPr lang="cs-CZ" b="1" dirty="0"/>
              <a:t>?</a:t>
            </a:r>
            <a:endParaRPr lang="en-GB" b="1" dirty="0"/>
          </a:p>
        </p:txBody>
      </p:sp>
      <p:sp>
        <p:nvSpPr>
          <p:cNvPr id="3" name="Zástupný obsah 2">
            <a:extLst>
              <a:ext uri="{FF2B5EF4-FFF2-40B4-BE49-F238E27FC236}">
                <a16:creationId xmlns:a16="http://schemas.microsoft.com/office/drawing/2014/main" id="{529C73F6-674C-54C3-53F9-DA56851AB3EA}"/>
              </a:ext>
            </a:extLst>
          </p:cNvPr>
          <p:cNvSpPr>
            <a:spLocks noGrp="1"/>
          </p:cNvSpPr>
          <p:nvPr>
            <p:ph idx="1"/>
          </p:nvPr>
        </p:nvSpPr>
        <p:spPr/>
        <p:txBody>
          <a:bodyPr/>
          <a:lstStyle/>
          <a:p>
            <a:r>
              <a:rPr lang="cs-CZ" dirty="0"/>
              <a:t>Economic policies </a:t>
            </a:r>
            <a:r>
              <a:rPr lang="cs-CZ" dirty="0" err="1"/>
              <a:t>may</a:t>
            </a:r>
            <a:r>
              <a:rPr lang="cs-CZ" dirty="0"/>
              <a:t> </a:t>
            </a:r>
            <a:r>
              <a:rPr lang="cs-CZ" dirty="0" err="1"/>
              <a:t>be</a:t>
            </a:r>
            <a:r>
              <a:rPr lang="cs-CZ" dirty="0"/>
              <a:t> </a:t>
            </a:r>
            <a:r>
              <a:rPr lang="cs-CZ" dirty="0" err="1"/>
              <a:t>devised</a:t>
            </a:r>
            <a:r>
              <a:rPr lang="cs-CZ" dirty="0"/>
              <a:t> and </a:t>
            </a:r>
            <a:r>
              <a:rPr lang="cs-CZ" dirty="0" err="1"/>
              <a:t>perfectly</a:t>
            </a:r>
            <a:r>
              <a:rPr lang="cs-CZ" dirty="0"/>
              <a:t> </a:t>
            </a:r>
            <a:r>
              <a:rPr lang="cs-CZ" dirty="0" err="1"/>
              <a:t>calculated</a:t>
            </a:r>
            <a:r>
              <a:rPr lang="cs-CZ" dirty="0"/>
              <a:t> by </a:t>
            </a:r>
            <a:r>
              <a:rPr lang="cs-CZ" dirty="0" err="1"/>
              <a:t>smart</a:t>
            </a:r>
            <a:r>
              <a:rPr lang="cs-CZ" dirty="0"/>
              <a:t> </a:t>
            </a:r>
            <a:r>
              <a:rPr lang="cs-CZ" dirty="0" err="1"/>
              <a:t>policymakers</a:t>
            </a:r>
            <a:endParaRPr lang="cs-CZ" dirty="0"/>
          </a:p>
          <a:p>
            <a:pPr marL="0" indent="0">
              <a:buNone/>
            </a:pPr>
            <a:r>
              <a:rPr lang="cs-CZ" dirty="0" err="1"/>
              <a:t>or</a:t>
            </a:r>
            <a:endParaRPr lang="cs-CZ" dirty="0"/>
          </a:p>
          <a:p>
            <a:r>
              <a:rPr lang="cs-CZ" dirty="0"/>
              <a:t>Economic policies </a:t>
            </a:r>
            <a:r>
              <a:rPr lang="cs-CZ" dirty="0" err="1"/>
              <a:t>can</a:t>
            </a:r>
            <a:r>
              <a:rPr lang="cs-CZ" dirty="0"/>
              <a:t> </a:t>
            </a:r>
            <a:r>
              <a:rPr lang="cs-CZ" dirty="0" err="1"/>
              <a:t>be</a:t>
            </a:r>
            <a:r>
              <a:rPr lang="cs-CZ" dirty="0"/>
              <a:t> </a:t>
            </a:r>
            <a:r>
              <a:rPr lang="cs-CZ" dirty="0" err="1"/>
              <a:t>pushed</a:t>
            </a:r>
            <a:r>
              <a:rPr lang="cs-CZ" dirty="0"/>
              <a:t> </a:t>
            </a:r>
            <a:r>
              <a:rPr lang="cs-CZ" dirty="0" err="1"/>
              <a:t>through</a:t>
            </a:r>
            <a:r>
              <a:rPr lang="cs-CZ" dirty="0"/>
              <a:t> by </a:t>
            </a:r>
            <a:r>
              <a:rPr lang="cs-CZ" dirty="0" err="1"/>
              <a:t>various</a:t>
            </a:r>
            <a:r>
              <a:rPr lang="cs-CZ" dirty="0"/>
              <a:t> </a:t>
            </a:r>
            <a:r>
              <a:rPr lang="cs-CZ" dirty="0" err="1"/>
              <a:t>interest</a:t>
            </a:r>
            <a:r>
              <a:rPr lang="cs-CZ" dirty="0"/>
              <a:t> </a:t>
            </a:r>
            <a:r>
              <a:rPr lang="cs-CZ" dirty="0" err="1"/>
              <a:t>groups</a:t>
            </a:r>
            <a:r>
              <a:rPr lang="cs-CZ" dirty="0"/>
              <a:t> and </a:t>
            </a:r>
            <a:r>
              <a:rPr lang="cs-CZ" dirty="0" err="1"/>
              <a:t>lobbyists</a:t>
            </a:r>
            <a:endParaRPr lang="en-GB" dirty="0"/>
          </a:p>
        </p:txBody>
      </p:sp>
    </p:spTree>
    <p:extLst>
      <p:ext uri="{BB962C8B-B14F-4D97-AF65-F5344CB8AC3E}">
        <p14:creationId xmlns:p14="http://schemas.microsoft.com/office/powerpoint/2010/main" val="344211255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E86D0-A4EB-4C77-BADD-8EBB1E11E7E8}"/>
              </a:ext>
            </a:extLst>
          </p:cNvPr>
          <p:cNvSpPr>
            <a:spLocks noGrp="1"/>
          </p:cNvSpPr>
          <p:nvPr>
            <p:ph type="title"/>
          </p:nvPr>
        </p:nvSpPr>
        <p:spPr/>
        <p:txBody>
          <a:bodyPr/>
          <a:lstStyle/>
          <a:p>
            <a:r>
              <a:rPr lang="cs-CZ" dirty="0"/>
              <a:t>83% </a:t>
            </a:r>
            <a:r>
              <a:rPr lang="cs-CZ" dirty="0" err="1"/>
              <a:t>perceive</a:t>
            </a:r>
            <a:r>
              <a:rPr lang="cs-CZ" dirty="0"/>
              <a:t> </a:t>
            </a:r>
            <a:r>
              <a:rPr lang="cs-CZ" dirty="0" err="1"/>
              <a:t>lobbying</a:t>
            </a:r>
            <a:r>
              <a:rPr lang="cs-CZ" dirty="0"/>
              <a:t> </a:t>
            </a:r>
            <a:r>
              <a:rPr lang="cs-CZ" dirty="0" err="1"/>
              <a:t>negativly</a:t>
            </a:r>
            <a:endParaRPr lang="cs-CZ" dirty="0"/>
          </a:p>
        </p:txBody>
      </p:sp>
      <p:sp>
        <p:nvSpPr>
          <p:cNvPr id="3" name="Zástupný obsah 2">
            <a:extLst>
              <a:ext uri="{FF2B5EF4-FFF2-40B4-BE49-F238E27FC236}">
                <a16:creationId xmlns:a16="http://schemas.microsoft.com/office/drawing/2014/main" id="{26DCFC82-33EC-478A-86BA-AF8D2E7A256A}"/>
              </a:ext>
            </a:extLst>
          </p:cNvPr>
          <p:cNvSpPr>
            <a:spLocks noGrp="1"/>
          </p:cNvSpPr>
          <p:nvPr>
            <p:ph idx="1"/>
          </p:nvPr>
        </p:nvSpPr>
        <p:spPr/>
        <p:txBody>
          <a:bodyPr/>
          <a:lstStyle/>
          <a:p>
            <a:pPr>
              <a:buNone/>
            </a:pP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77 % obyvatel EU myslí, že „</a:t>
            </a:r>
            <a:r>
              <a:rPr lang="cs-CZ" sz="1800" i="1"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lobbing a komerční zájmy můžou vyústit v politiku, která je v rozporu s veřejným zájmem</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V České republice si to podle průzkumu myslí dokonce 83 % respondentů. 73 % respondentů v EU „</a:t>
            </a:r>
            <a:r>
              <a:rPr lang="cs-CZ" sz="1800" i="1"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se obává, že lobbisti zastupující komerční sektor mají na utváření politiky EU příliš velký vliv</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a:t>
            </a:r>
          </a:p>
          <a:p>
            <a:pPr>
              <a:buNone/>
            </a:pPr>
            <a:endPar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endParaRPr>
          </a:p>
          <a:p>
            <a:pPr>
              <a:buNone/>
            </a:pP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(EU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Citizen’s</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Opinion</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Poll</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on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transparency</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ethics</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and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lobbying</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in </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rPr>
              <a:t>the</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EU, 2013, s. 4-5)</a:t>
            </a:r>
          </a:p>
          <a:p>
            <a:pPr>
              <a:buNone/>
            </a:pPr>
            <a:endPar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endParaRPr>
          </a:p>
          <a:p>
            <a:pPr>
              <a:buNone/>
            </a:pP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hlinkClick r:id="rId2"/>
              </a:rPr>
              <a:t>(https://www.access-info.org/</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hlinkClick r:id="rId2"/>
              </a:rPr>
              <a:t>wp-content</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hlinkClick r:id="rId2"/>
              </a:rPr>
              <a:t>/</a:t>
            </a:r>
            <a:r>
              <a:rPr lang="cs-CZ" sz="1800" dirty="0" err="1">
                <a:solidFill>
                  <a:srgbClr val="0A0A0A"/>
                </a:solidFill>
                <a:latin typeface="Times New Roman" panose="02020603050405020304" pitchFamily="18" charset="0"/>
                <a:ea typeface="Calibri" panose="020F0502020204030204" pitchFamily="34" charset="0"/>
                <a:cs typeface="Myanmar Text" panose="020B0502040204020203" pitchFamily="34" charset="0"/>
                <a:hlinkClick r:id="rId2"/>
              </a:rPr>
              <a:t>uploads</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hlinkClick r:id="rId2"/>
              </a:rPr>
              <a:t>/Infographics_EU_citizens_Opinion_Poll_ENGLISH_ONLINE.pdf</a:t>
            </a: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a:t>
            </a:r>
          </a:p>
          <a:p>
            <a:pPr>
              <a:buNone/>
            </a:pPr>
            <a:r>
              <a:rPr lang="cs-CZ" sz="1800" dirty="0">
                <a:solidFill>
                  <a:srgbClr val="0A0A0A"/>
                </a:solidFill>
                <a:latin typeface="Times New Roman" panose="02020603050405020304" pitchFamily="18" charset="0"/>
                <a:ea typeface="Calibri" panose="020F0502020204030204" pitchFamily="34" charset="0"/>
                <a:cs typeface="Myanmar Text" panose="020B0502040204020203" pitchFamily="34" charset="0"/>
              </a:rPr>
              <a:t> </a:t>
            </a:r>
            <a:endParaRPr lang="cs-CZ" sz="1800" dirty="0">
              <a:latin typeface="Calibri" panose="020F0502020204030204" pitchFamily="34" charset="0"/>
              <a:ea typeface="Calibri" panose="020F0502020204030204" pitchFamily="34" charset="0"/>
              <a:cs typeface="Myanmar Text" panose="020B0502040204020203" pitchFamily="34" charset="0"/>
            </a:endParaRPr>
          </a:p>
          <a:p>
            <a:pPr>
              <a:buNone/>
            </a:pPr>
            <a:endParaRPr lang="cs-CZ" dirty="0"/>
          </a:p>
        </p:txBody>
      </p:sp>
    </p:spTree>
    <p:extLst>
      <p:ext uri="{BB962C8B-B14F-4D97-AF65-F5344CB8AC3E}">
        <p14:creationId xmlns:p14="http://schemas.microsoft.com/office/powerpoint/2010/main" val="300614014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E62DD1-C180-4A1F-B845-13FD31037AC8}"/>
              </a:ext>
            </a:extLst>
          </p:cNvPr>
          <p:cNvSpPr>
            <a:spLocks noGrp="1"/>
          </p:cNvSpPr>
          <p:nvPr>
            <p:ph type="title"/>
          </p:nvPr>
        </p:nvSpPr>
        <p:spPr/>
        <p:txBody>
          <a:bodyPr/>
          <a:lstStyle/>
          <a:p>
            <a:r>
              <a:rPr lang="cs-CZ" dirty="0" err="1"/>
              <a:t>Cynical</a:t>
            </a:r>
            <a:r>
              <a:rPr lang="cs-CZ" dirty="0"/>
              <a:t> </a:t>
            </a:r>
            <a:r>
              <a:rPr lang="cs-CZ" dirty="0" err="1"/>
              <a:t>view</a:t>
            </a:r>
            <a:endParaRPr lang="cs-CZ" dirty="0"/>
          </a:p>
        </p:txBody>
      </p:sp>
      <p:sp>
        <p:nvSpPr>
          <p:cNvPr id="3" name="Zástupný obsah 2">
            <a:extLst>
              <a:ext uri="{FF2B5EF4-FFF2-40B4-BE49-F238E27FC236}">
                <a16:creationId xmlns:a16="http://schemas.microsoft.com/office/drawing/2014/main" id="{DA716B86-178D-4AAE-829A-E551FB1EFE5E}"/>
              </a:ext>
            </a:extLst>
          </p:cNvPr>
          <p:cNvSpPr>
            <a:spLocks noGrp="1"/>
          </p:cNvSpPr>
          <p:nvPr>
            <p:ph idx="1"/>
          </p:nvPr>
        </p:nvSpPr>
        <p:spPr/>
        <p:txBody>
          <a:bodyPr/>
          <a:lstStyle/>
          <a:p>
            <a:pPr>
              <a:buNone/>
            </a:pPr>
            <a:r>
              <a:rPr lang="cs-CZ" i="1" dirty="0" err="1"/>
              <a:t>Lobbying</a:t>
            </a:r>
            <a:r>
              <a:rPr lang="cs-CZ" i="1" dirty="0"/>
              <a:t> </a:t>
            </a:r>
            <a:r>
              <a:rPr lang="en-GB" b="0" i="1" dirty="0">
                <a:solidFill>
                  <a:srgbClr val="202124"/>
                </a:solidFill>
                <a:effectLst/>
                <a:latin typeface="Google Sans"/>
              </a:rPr>
              <a:t>is the continuation of </a:t>
            </a:r>
            <a:r>
              <a:rPr lang="cs-CZ" b="0" i="1" dirty="0">
                <a:solidFill>
                  <a:srgbClr val="202124"/>
                </a:solidFill>
                <a:effectLst/>
                <a:latin typeface="Google Sans"/>
              </a:rPr>
              <a:t>market </a:t>
            </a:r>
            <a:r>
              <a:rPr lang="cs-CZ" b="0" i="1" dirty="0" err="1">
                <a:solidFill>
                  <a:srgbClr val="202124"/>
                </a:solidFill>
                <a:effectLst/>
                <a:latin typeface="Google Sans"/>
              </a:rPr>
              <a:t>competition</a:t>
            </a:r>
            <a:r>
              <a:rPr lang="cs-CZ" b="0" i="1" dirty="0">
                <a:solidFill>
                  <a:srgbClr val="202124"/>
                </a:solidFill>
                <a:effectLst/>
                <a:latin typeface="Google Sans"/>
              </a:rPr>
              <a:t> </a:t>
            </a:r>
            <a:r>
              <a:rPr lang="en-GB" b="0" i="1" dirty="0">
                <a:solidFill>
                  <a:srgbClr val="202124"/>
                </a:solidFill>
                <a:effectLst/>
                <a:latin typeface="Google Sans"/>
              </a:rPr>
              <a:t>with other means</a:t>
            </a:r>
            <a:r>
              <a:rPr lang="cs-CZ" dirty="0"/>
              <a:t>.</a:t>
            </a:r>
          </a:p>
          <a:p>
            <a:pPr>
              <a:buNone/>
            </a:pPr>
            <a:endParaRPr lang="cs-CZ" dirty="0"/>
          </a:p>
          <a:p>
            <a:pPr>
              <a:buNone/>
            </a:pPr>
            <a:r>
              <a:rPr lang="cs-CZ" dirty="0" err="1"/>
              <a:t>Paraphrase</a:t>
            </a:r>
            <a:r>
              <a:rPr lang="cs-CZ" dirty="0"/>
              <a:t> to</a:t>
            </a:r>
          </a:p>
          <a:p>
            <a:pPr>
              <a:buNone/>
            </a:pPr>
            <a:endParaRPr lang="cs-CZ" dirty="0"/>
          </a:p>
          <a:p>
            <a:pPr>
              <a:buNone/>
            </a:pPr>
            <a:r>
              <a:rPr lang="cs-CZ" dirty="0"/>
              <a:t>„</a:t>
            </a:r>
            <a:r>
              <a:rPr lang="en-GB" b="0" i="1" dirty="0">
                <a:solidFill>
                  <a:srgbClr val="202124"/>
                </a:solidFill>
                <a:effectLst/>
                <a:latin typeface="Google Sans"/>
              </a:rPr>
              <a:t>War is the continuation of poli</a:t>
            </a:r>
            <a:r>
              <a:rPr lang="cs-CZ" b="0" i="1" dirty="0" err="1">
                <a:solidFill>
                  <a:srgbClr val="202124"/>
                </a:solidFill>
                <a:effectLst/>
                <a:latin typeface="Google Sans"/>
              </a:rPr>
              <a:t>tics</a:t>
            </a:r>
            <a:r>
              <a:rPr lang="en-GB" b="0" i="1" dirty="0">
                <a:solidFill>
                  <a:srgbClr val="202124"/>
                </a:solidFill>
                <a:effectLst/>
                <a:latin typeface="Google Sans"/>
              </a:rPr>
              <a:t> with other means</a:t>
            </a:r>
            <a:r>
              <a:rPr lang="cs-CZ" i="1" dirty="0"/>
              <a:t>“</a:t>
            </a:r>
          </a:p>
          <a:p>
            <a:pPr algn="r">
              <a:buNone/>
            </a:pPr>
            <a:r>
              <a:rPr lang="cs-CZ" dirty="0"/>
              <a:t>Carl von </a:t>
            </a:r>
            <a:r>
              <a:rPr lang="cs-CZ" dirty="0" err="1"/>
              <a:t>Clausewitz</a:t>
            </a:r>
            <a:r>
              <a:rPr lang="cs-CZ" dirty="0"/>
              <a:t> (</a:t>
            </a:r>
            <a:r>
              <a:rPr lang="cs-CZ" dirty="0" err="1"/>
              <a:t>Prussian</a:t>
            </a:r>
            <a:r>
              <a:rPr lang="cs-CZ" dirty="0"/>
              <a:t> </a:t>
            </a:r>
            <a:r>
              <a:rPr lang="cs-CZ" dirty="0" err="1"/>
              <a:t>general</a:t>
            </a:r>
            <a:r>
              <a:rPr lang="cs-CZ" dirty="0"/>
              <a:t> and </a:t>
            </a:r>
            <a:r>
              <a:rPr lang="cs-CZ" dirty="0" err="1"/>
              <a:t>war</a:t>
            </a:r>
            <a:r>
              <a:rPr lang="cs-CZ" dirty="0"/>
              <a:t> </a:t>
            </a:r>
            <a:r>
              <a:rPr lang="cs-CZ" dirty="0" err="1"/>
              <a:t>theorist</a:t>
            </a:r>
            <a:r>
              <a:rPr lang="cs-CZ" dirty="0"/>
              <a:t> 1780-1831)</a:t>
            </a:r>
          </a:p>
        </p:txBody>
      </p:sp>
    </p:spTree>
    <p:extLst>
      <p:ext uri="{BB962C8B-B14F-4D97-AF65-F5344CB8AC3E}">
        <p14:creationId xmlns:p14="http://schemas.microsoft.com/office/powerpoint/2010/main" val="248219669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D00E2F-6305-0069-CE70-5D35F9BA8343}"/>
              </a:ext>
            </a:extLst>
          </p:cNvPr>
          <p:cNvSpPr>
            <a:spLocks noGrp="1"/>
          </p:cNvSpPr>
          <p:nvPr>
            <p:ph type="title"/>
          </p:nvPr>
        </p:nvSpPr>
        <p:spPr/>
        <p:txBody>
          <a:bodyPr/>
          <a:lstStyle/>
          <a:p>
            <a:r>
              <a:rPr lang="cs-CZ" dirty="0" err="1"/>
              <a:t>Expected</a:t>
            </a:r>
            <a:r>
              <a:rPr lang="cs-CZ" dirty="0"/>
              <a:t> profit / </a:t>
            </a:r>
            <a:r>
              <a:rPr lang="cs-CZ" dirty="0" err="1"/>
              <a:t>Expected</a:t>
            </a:r>
            <a:r>
              <a:rPr lang="cs-CZ" dirty="0"/>
              <a:t> return</a:t>
            </a:r>
            <a:endParaRPr lang="en-GB"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7C0FEF4E-C88C-9776-D3A5-CD3C6092528F}"/>
                  </a:ext>
                </a:extLst>
              </p:cNvPr>
              <p:cNvSpPr>
                <a:spLocks noGrp="1"/>
              </p:cNvSpPr>
              <p:nvPr>
                <p:ph idx="1"/>
              </p:nvPr>
            </p:nvSpPr>
            <p:spPr/>
            <p:txBody>
              <a:bodyPr/>
              <a:lstStyle/>
              <a:p>
                <a:r>
                  <a:rPr lang="cs-CZ" dirty="0"/>
                  <a:t>Profit </a:t>
                </a:r>
                <a:r>
                  <a:rPr lang="cs-CZ" dirty="0" err="1"/>
                  <a:t>if</a:t>
                </a:r>
                <a:r>
                  <a:rPr lang="cs-CZ" dirty="0"/>
                  <a:t> </a:t>
                </a:r>
                <a:r>
                  <a:rPr lang="cs-CZ" dirty="0" err="1"/>
                  <a:t>lobbying</a:t>
                </a:r>
                <a:r>
                  <a:rPr lang="cs-CZ" dirty="0"/>
                  <a:t> </a:t>
                </a:r>
                <a:r>
                  <a:rPr lang="cs-CZ" dirty="0" err="1"/>
                  <a:t>is</a:t>
                </a:r>
                <a:r>
                  <a:rPr lang="cs-CZ" dirty="0"/>
                  <a:t> not </a:t>
                </a:r>
                <a:r>
                  <a:rPr lang="cs-CZ" dirty="0" err="1"/>
                  <a:t>succesful</a:t>
                </a:r>
                <a:r>
                  <a:rPr lang="cs-CZ" dirty="0"/>
                  <a:t>: -C</a:t>
                </a:r>
              </a:p>
              <a:p>
                <a:r>
                  <a:rPr lang="cs-CZ" dirty="0"/>
                  <a:t>Profit </a:t>
                </a:r>
                <a:r>
                  <a:rPr lang="cs-CZ" dirty="0" err="1"/>
                  <a:t>if</a:t>
                </a:r>
                <a:r>
                  <a:rPr lang="cs-CZ" dirty="0"/>
                  <a:t> </a:t>
                </a:r>
                <a:r>
                  <a:rPr lang="cs-CZ" dirty="0" err="1"/>
                  <a:t>lobbying</a:t>
                </a:r>
                <a:r>
                  <a:rPr lang="cs-CZ" dirty="0"/>
                  <a:t> </a:t>
                </a:r>
                <a:r>
                  <a:rPr lang="cs-CZ" dirty="0" err="1"/>
                  <a:t>is</a:t>
                </a:r>
                <a:r>
                  <a:rPr lang="cs-CZ" dirty="0"/>
                  <a:t> </a:t>
                </a:r>
                <a:r>
                  <a:rPr lang="cs-CZ" dirty="0" err="1"/>
                  <a:t>succesful</a:t>
                </a:r>
                <a:r>
                  <a:rPr lang="cs-CZ" dirty="0"/>
                  <a:t>: R-C</a:t>
                </a:r>
              </a:p>
              <a:p>
                <a:r>
                  <a:rPr lang="cs-CZ" dirty="0" err="1"/>
                  <a:t>If</a:t>
                </a:r>
                <a:r>
                  <a:rPr lang="cs-CZ" dirty="0"/>
                  <a:t> not </a:t>
                </a:r>
                <a:r>
                  <a:rPr lang="cs-CZ" dirty="0" err="1"/>
                  <a:t>succesful</a:t>
                </a:r>
                <a:r>
                  <a:rPr lang="cs-CZ" dirty="0"/>
                  <a:t> return </a:t>
                </a:r>
                <a:r>
                  <a:rPr lang="cs-CZ" dirty="0" err="1"/>
                  <a:t>is</a:t>
                </a:r>
                <a:r>
                  <a:rPr lang="cs-CZ" dirty="0"/>
                  <a:t> –C/C=-100%</a:t>
                </a:r>
              </a:p>
              <a:p>
                <a:r>
                  <a:rPr lang="cs-CZ" dirty="0" err="1"/>
                  <a:t>If</a:t>
                </a:r>
                <a:r>
                  <a:rPr lang="cs-CZ" dirty="0"/>
                  <a:t> </a:t>
                </a:r>
                <a:r>
                  <a:rPr lang="cs-CZ" dirty="0" err="1"/>
                  <a:t>successfull</a:t>
                </a:r>
                <a:r>
                  <a:rPr lang="cs-CZ" dirty="0"/>
                  <a:t> return </a:t>
                </a:r>
                <a:r>
                  <a:rPr lang="cs-CZ" dirty="0" err="1"/>
                  <a:t>is</a:t>
                </a:r>
                <a:r>
                  <a:rPr lang="cs-CZ" dirty="0"/>
                  <a:t> R-C/C</a:t>
                </a:r>
              </a:p>
              <a:p>
                <a:r>
                  <a:rPr lang="cs-CZ" dirty="0" err="1"/>
                  <a:t>Expected</a:t>
                </a:r>
                <a:r>
                  <a:rPr lang="cs-CZ" dirty="0"/>
                  <a:t> profit </a:t>
                </a:r>
                <a:r>
                  <a:rPr lang="cs-CZ" dirty="0" err="1"/>
                  <a:t>if</a:t>
                </a:r>
                <a:r>
                  <a:rPr lang="cs-CZ" dirty="0"/>
                  <a:t> </a:t>
                </a:r>
                <a:r>
                  <a:rPr lang="cs-CZ" dirty="0" err="1"/>
                  <a:t>probaility</a:t>
                </a:r>
                <a:r>
                  <a:rPr lang="cs-CZ" dirty="0"/>
                  <a:t> </a:t>
                </a:r>
                <a:r>
                  <a:rPr lang="cs-CZ" dirty="0" err="1"/>
                  <a:t>of</a:t>
                </a:r>
                <a:r>
                  <a:rPr lang="cs-CZ" dirty="0"/>
                  <a:t> </a:t>
                </a:r>
                <a:r>
                  <a:rPr lang="cs-CZ" dirty="0" err="1"/>
                  <a:t>success</a:t>
                </a:r>
                <a:r>
                  <a:rPr lang="cs-CZ" dirty="0"/>
                  <a:t> </a:t>
                </a:r>
                <a:r>
                  <a:rPr lang="cs-CZ" dirty="0" err="1"/>
                  <a:t>is</a:t>
                </a:r>
                <a:r>
                  <a:rPr lang="cs-CZ" dirty="0"/>
                  <a:t> 50%</a:t>
                </a:r>
              </a:p>
              <a:p>
                <a:r>
                  <a:rPr lang="cs-CZ" dirty="0" err="1"/>
                  <a:t>Expected</a:t>
                </a:r>
                <a:r>
                  <a:rPr lang="cs-CZ" dirty="0"/>
                  <a:t> return</a:t>
                </a:r>
              </a:p>
              <a:p>
                <a:pPr marL="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ea typeface="Calibri" panose="020F0502020204030204" pitchFamily="34" charset="0"/>
                              <a:cs typeface="Times New Roman" panose="02020603050405020304" pitchFamily="18" charset="0"/>
                            </a:rPr>
                          </m:ctrlPr>
                        </m:sSubPr>
                        <m:e>
                          <m:r>
                            <a:rPr lang="cs-CZ" sz="1800" i="1">
                              <a:latin typeface="Cambria Math" panose="02040503050406030204" pitchFamily="18" charset="0"/>
                              <a:ea typeface="Calibri" panose="020F0502020204030204" pitchFamily="34" charset="0"/>
                              <a:cs typeface="Times New Roman" panose="02020603050405020304" pitchFamily="18" charset="0"/>
                            </a:rPr>
                            <m:t>𝑅𝑂𝐼</m:t>
                          </m:r>
                        </m:e>
                        <m:sub>
                          <m:r>
                            <a:rPr lang="cs-CZ" sz="1800" i="1">
                              <a:latin typeface="Cambria Math" panose="02040503050406030204" pitchFamily="18" charset="0"/>
                              <a:ea typeface="Calibri" panose="020F0502020204030204" pitchFamily="34" charset="0"/>
                              <a:cs typeface="Times New Roman" panose="02020603050405020304" pitchFamily="18" charset="0"/>
                            </a:rPr>
                            <m:t>𝐸𝑋𝑃</m:t>
                          </m:r>
                        </m:sub>
                      </m:sSub>
                      <m:r>
                        <a:rPr lang="cs-CZ"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GB" sz="1800" i="1">
                              <a:latin typeface="Cambria Math" panose="02040503050406030204" pitchFamily="18" charset="0"/>
                              <a:ea typeface="Calibri" panose="020F0502020204030204" pitchFamily="34" charset="0"/>
                              <a:cs typeface="Times New Roman" panose="02020603050405020304" pitchFamily="18" charset="0"/>
                            </a:rPr>
                          </m:ctrlPr>
                        </m:sSubPr>
                        <m:e>
                          <m:r>
                            <a:rPr lang="cs-CZ" sz="1800" i="1">
                              <a:latin typeface="Cambria Math" panose="02040503050406030204" pitchFamily="18" charset="0"/>
                              <a:ea typeface="Calibri" panose="020F0502020204030204" pitchFamily="34" charset="0"/>
                              <a:cs typeface="Times New Roman" panose="02020603050405020304" pitchFamily="18" charset="0"/>
                            </a:rPr>
                            <m:t>𝑅𝑂𝐼</m:t>
                          </m:r>
                        </m:e>
                        <m:sub>
                          <m:r>
                            <a:rPr lang="cs-CZ" sz="1800" i="1">
                              <a:latin typeface="Cambria Math" panose="02040503050406030204" pitchFamily="18" charset="0"/>
                              <a:ea typeface="Calibri" panose="020F0502020204030204" pitchFamily="34" charset="0"/>
                              <a:cs typeface="Times New Roman" panose="02020603050405020304" pitchFamily="18" charset="0"/>
                            </a:rPr>
                            <m:t>1</m:t>
                          </m:r>
                        </m:sub>
                      </m:sSub>
                      <m:r>
                        <a:rPr lang="cs-CZ"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GB" sz="1800" i="1">
                              <a:latin typeface="Cambria Math" panose="02040503050406030204" pitchFamily="18" charset="0"/>
                              <a:ea typeface="Calibri" panose="020F0502020204030204" pitchFamily="34" charset="0"/>
                              <a:cs typeface="Times New Roman" panose="02020603050405020304" pitchFamily="18" charset="0"/>
                            </a:rPr>
                          </m:ctrlPr>
                        </m:sSubPr>
                        <m:e>
                          <m:r>
                            <a:rPr lang="cs-CZ" sz="1800" i="1">
                              <a:latin typeface="Cambria Math" panose="02040503050406030204" pitchFamily="18" charset="0"/>
                              <a:ea typeface="Calibri" panose="020F0502020204030204" pitchFamily="34" charset="0"/>
                              <a:cs typeface="Times New Roman" panose="02020603050405020304" pitchFamily="18" charset="0"/>
                            </a:rPr>
                            <m:t>𝑝</m:t>
                          </m:r>
                        </m:e>
                        <m:sub>
                          <m:r>
                            <a:rPr lang="cs-CZ" sz="1800" i="1">
                              <a:latin typeface="Cambria Math" panose="02040503050406030204" pitchFamily="18" charset="0"/>
                              <a:ea typeface="Calibri" panose="020F0502020204030204" pitchFamily="34" charset="0"/>
                              <a:cs typeface="Times New Roman" panose="02020603050405020304" pitchFamily="18" charset="0"/>
                            </a:rPr>
                            <m:t>1</m:t>
                          </m:r>
                        </m:sub>
                      </m:sSub>
                      <m:r>
                        <a:rPr lang="cs-CZ" sz="1800" i="1">
                          <a:latin typeface="Cambria Math" panose="02040503050406030204" pitchFamily="18" charset="0"/>
                          <a:ea typeface="Calibri" panose="020F0502020204030204" pitchFamily="34" charset="0"/>
                          <a:cs typeface="Times New Roman" panose="02020603050405020304" pitchFamily="18" charset="0"/>
                        </a:rPr>
                        <m:t>−100%∙(1−</m:t>
                      </m:r>
                      <m:sSub>
                        <m:sSubPr>
                          <m:ctrlPr>
                            <a:rPr lang="en-GB" sz="1800" i="1">
                              <a:latin typeface="Cambria Math" panose="02040503050406030204" pitchFamily="18" charset="0"/>
                              <a:ea typeface="Calibri" panose="020F0502020204030204" pitchFamily="34" charset="0"/>
                              <a:cs typeface="Times New Roman" panose="02020603050405020304" pitchFamily="18" charset="0"/>
                            </a:rPr>
                          </m:ctrlPr>
                        </m:sSubPr>
                        <m:e>
                          <m:r>
                            <a:rPr lang="cs-CZ" sz="1800" i="1">
                              <a:latin typeface="Cambria Math" panose="02040503050406030204" pitchFamily="18" charset="0"/>
                              <a:ea typeface="Calibri" panose="020F0502020204030204" pitchFamily="34" charset="0"/>
                              <a:cs typeface="Times New Roman" panose="02020603050405020304" pitchFamily="18" charset="0"/>
                            </a:rPr>
                            <m:t>𝑝</m:t>
                          </m:r>
                        </m:e>
                        <m:sub>
                          <m:r>
                            <a:rPr lang="cs-CZ" sz="1800" i="1">
                              <a:latin typeface="Cambria Math" panose="02040503050406030204" pitchFamily="18" charset="0"/>
                              <a:ea typeface="Calibri" panose="020F0502020204030204" pitchFamily="34" charset="0"/>
                              <a:cs typeface="Times New Roman" panose="02020603050405020304" pitchFamily="18" charset="0"/>
                            </a:rPr>
                            <m:t>1</m:t>
                          </m:r>
                        </m:sub>
                      </m:sSub>
                      <m:r>
                        <a:rPr lang="cs-CZ" sz="18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1800" dirty="0">
                  <a:latin typeface="Calibri" panose="020F0502020204030204" pitchFamily="34" charset="0"/>
                  <a:ea typeface="Calibri" panose="020F0502020204030204" pitchFamily="34" charset="0"/>
                  <a:cs typeface="Myanmar Text" panose="020B0502040204020203" pitchFamily="34" charset="0"/>
                </a:endParaRPr>
              </a:p>
              <a:p>
                <a:endParaRPr lang="en-GB" dirty="0"/>
              </a:p>
            </p:txBody>
          </p:sp>
        </mc:Choice>
        <mc:Fallback xmlns="">
          <p:sp>
            <p:nvSpPr>
              <p:cNvPr id="3" name="Zástupný obsah 2">
                <a:extLst>
                  <a:ext uri="{FF2B5EF4-FFF2-40B4-BE49-F238E27FC236}">
                    <a16:creationId xmlns:a16="http://schemas.microsoft.com/office/drawing/2014/main" id="{7C0FEF4E-C88C-9776-D3A5-CD3C6092528F}"/>
                  </a:ext>
                </a:extLst>
              </p:cNvPr>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GB">
                    <a:noFill/>
                  </a:rPr>
                  <a:t> </a:t>
                </a:r>
              </a:p>
            </p:txBody>
          </p:sp>
        </mc:Fallback>
      </mc:AlternateContent>
    </p:spTree>
    <p:extLst>
      <p:ext uri="{BB962C8B-B14F-4D97-AF65-F5344CB8AC3E}">
        <p14:creationId xmlns:p14="http://schemas.microsoft.com/office/powerpoint/2010/main" val="20228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6C1FA-3E73-0BC6-4266-5735C5BFBE71}"/>
              </a:ext>
            </a:extLst>
          </p:cNvPr>
          <p:cNvSpPr>
            <a:spLocks noGrp="1"/>
          </p:cNvSpPr>
          <p:nvPr>
            <p:ph type="title"/>
          </p:nvPr>
        </p:nvSpPr>
        <p:spPr/>
        <p:txBody>
          <a:bodyPr/>
          <a:lstStyle/>
          <a:p>
            <a:r>
              <a:rPr lang="cs-CZ" dirty="0"/>
              <a:t>A </a:t>
            </a:r>
            <a:r>
              <a:rPr lang="cs-CZ" dirty="0" err="1"/>
              <a:t>voluntary</a:t>
            </a:r>
            <a:r>
              <a:rPr lang="cs-CZ" dirty="0"/>
              <a:t> </a:t>
            </a:r>
            <a:r>
              <a:rPr lang="cs-CZ" dirty="0" err="1"/>
              <a:t>contract</a:t>
            </a:r>
            <a:endParaRPr lang="en-GB" dirty="0"/>
          </a:p>
        </p:txBody>
      </p:sp>
      <p:sp>
        <p:nvSpPr>
          <p:cNvPr id="3" name="Zástupný obsah 2">
            <a:extLst>
              <a:ext uri="{FF2B5EF4-FFF2-40B4-BE49-F238E27FC236}">
                <a16:creationId xmlns:a16="http://schemas.microsoft.com/office/drawing/2014/main" id="{BD75516B-B9DD-5E61-2ED0-18389FE5696A}"/>
              </a:ext>
            </a:extLst>
          </p:cNvPr>
          <p:cNvSpPr>
            <a:spLocks noGrp="1"/>
          </p:cNvSpPr>
          <p:nvPr>
            <p:ph idx="1"/>
          </p:nvPr>
        </p:nvSpPr>
        <p:spPr>
          <a:xfrm>
            <a:off x="838200" y="1825625"/>
            <a:ext cx="8154725" cy="4351338"/>
          </a:xfrm>
        </p:spPr>
        <p:txBody>
          <a:bodyPr/>
          <a:lstStyle/>
          <a:p>
            <a:r>
              <a:rPr lang="cs-CZ" dirty="0"/>
              <a:t>By </a:t>
            </a:r>
            <a:r>
              <a:rPr lang="cs-CZ" dirty="0" err="1"/>
              <a:t>definition</a:t>
            </a:r>
            <a:r>
              <a:rPr lang="cs-CZ" dirty="0"/>
              <a:t>, a </a:t>
            </a:r>
            <a:r>
              <a:rPr lang="cs-CZ" dirty="0" err="1"/>
              <a:t>voluntary</a:t>
            </a:r>
            <a:r>
              <a:rPr lang="cs-CZ" dirty="0"/>
              <a:t> </a:t>
            </a:r>
            <a:r>
              <a:rPr lang="cs-CZ" dirty="0" err="1"/>
              <a:t>contract</a:t>
            </a:r>
            <a:r>
              <a:rPr lang="cs-CZ" dirty="0"/>
              <a:t> </a:t>
            </a:r>
            <a:r>
              <a:rPr lang="cs-CZ" dirty="0" err="1"/>
              <a:t>is</a:t>
            </a:r>
            <a:r>
              <a:rPr lang="cs-CZ" dirty="0"/>
              <a:t> a </a:t>
            </a:r>
            <a:r>
              <a:rPr lang="cs-CZ" dirty="0" err="1"/>
              <a:t>Pareto</a:t>
            </a:r>
            <a:r>
              <a:rPr lang="cs-CZ" dirty="0"/>
              <a:t> </a:t>
            </a:r>
            <a:r>
              <a:rPr lang="cs-CZ" dirty="0" err="1"/>
              <a:t>improvement</a:t>
            </a:r>
            <a:endParaRPr lang="cs-CZ" dirty="0"/>
          </a:p>
          <a:p>
            <a:endParaRPr lang="cs-CZ" dirty="0"/>
          </a:p>
          <a:p>
            <a:r>
              <a:rPr lang="cs-CZ" dirty="0"/>
              <a:t>A </a:t>
            </a:r>
            <a:r>
              <a:rPr lang="cs-CZ" dirty="0" err="1"/>
              <a:t>private</a:t>
            </a:r>
            <a:r>
              <a:rPr lang="cs-CZ" dirty="0"/>
              <a:t> </a:t>
            </a:r>
            <a:r>
              <a:rPr lang="cs-CZ" dirty="0" err="1"/>
              <a:t>theft</a:t>
            </a:r>
            <a:r>
              <a:rPr lang="cs-CZ" dirty="0"/>
              <a:t> </a:t>
            </a:r>
            <a:r>
              <a:rPr lang="cs-CZ" dirty="0" err="1"/>
              <a:t>is</a:t>
            </a:r>
            <a:r>
              <a:rPr lang="cs-CZ" dirty="0"/>
              <a:t> not</a:t>
            </a:r>
          </a:p>
          <a:p>
            <a:r>
              <a:rPr lang="cs-CZ" dirty="0" err="1"/>
              <a:t>Taxation</a:t>
            </a:r>
            <a:r>
              <a:rPr lang="cs-CZ" dirty="0"/>
              <a:t> </a:t>
            </a:r>
            <a:r>
              <a:rPr lang="cs-CZ" dirty="0" err="1"/>
              <a:t>is</a:t>
            </a:r>
            <a:r>
              <a:rPr lang="cs-CZ" dirty="0"/>
              <a:t> not</a:t>
            </a:r>
          </a:p>
          <a:p>
            <a:r>
              <a:rPr lang="cs-CZ" dirty="0" err="1"/>
              <a:t>Regulation</a:t>
            </a:r>
            <a:r>
              <a:rPr lang="cs-CZ" dirty="0"/>
              <a:t> </a:t>
            </a:r>
            <a:r>
              <a:rPr lang="cs-CZ" dirty="0" err="1"/>
              <a:t>is</a:t>
            </a:r>
            <a:r>
              <a:rPr lang="cs-CZ" dirty="0"/>
              <a:t> not</a:t>
            </a:r>
            <a:endParaRPr lang="en-GB" dirty="0"/>
          </a:p>
        </p:txBody>
      </p:sp>
      <p:pic>
        <p:nvPicPr>
          <p:cNvPr id="3074" name="Picture 2" descr="Free Shaking Hands Cliparts, Download Free Shaking Hands Cliparts png  images, Free ClipArts on Clipart Library">
            <a:extLst>
              <a:ext uri="{FF2B5EF4-FFF2-40B4-BE49-F238E27FC236}">
                <a16:creationId xmlns:a16="http://schemas.microsoft.com/office/drawing/2014/main" id="{007F5A7A-B4BE-467E-0A43-718F812EC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356" y="432822"/>
            <a:ext cx="3322734" cy="235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8651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C5EBD-12DE-971F-5D3D-69241AABE237}"/>
              </a:ext>
            </a:extLst>
          </p:cNvPr>
          <p:cNvSpPr>
            <a:spLocks noGrp="1"/>
          </p:cNvSpPr>
          <p:nvPr>
            <p:ph type="title"/>
          </p:nvPr>
        </p:nvSpPr>
        <p:spPr/>
        <p:txBody>
          <a:bodyPr/>
          <a:lstStyle/>
          <a:p>
            <a:r>
              <a:rPr lang="cs-CZ" dirty="0" err="1"/>
              <a:t>Exercise</a:t>
            </a:r>
            <a:endParaRPr lang="en-GB"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0E36799C-C1D2-D88D-C886-22E32A759997}"/>
                  </a:ext>
                </a:extLst>
              </p:cNvPr>
              <p:cNvSpPr>
                <a:spLocks noGrp="1"/>
              </p:cNvSpPr>
              <p:nvPr>
                <p:ph idx="1"/>
              </p:nvPr>
            </p:nvSpPr>
            <p:spPr/>
            <p:txBody>
              <a:bodyPr>
                <a:normAutofit/>
              </a:bodyPr>
              <a:lstStyle/>
              <a:p>
                <a:pPr marL="0" indent="0">
                  <a:lnSpc>
                    <a:spcPct val="107000"/>
                  </a:lnSpc>
                  <a:spcAft>
                    <a:spcPts val="800"/>
                  </a:spcAft>
                  <a:buNone/>
                </a:pP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Calculate</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expected</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return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of</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lobbying</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project</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The</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cost</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is</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CZK 10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million</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When</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successfull</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the</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firm</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gains</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 rent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of</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60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million</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The</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probability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of</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success</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is</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25 %.</a:t>
                </a:r>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Aft>
                    <a:spcPts val="800"/>
                  </a:spcAft>
                  <a:buNone/>
                </a:pPr>
                <a:r>
                  <a:rPr lang="cs-CZ" sz="1800" b="1"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Solution</a:t>
                </a:r>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Aft>
                    <a:spcPts val="800"/>
                  </a:spcAft>
                  <a:buNone/>
                </a:pP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Return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if</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succesfull</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is</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(60–10)/10=5=500%. Return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when</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not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successfull</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is</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minus 100%.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Expected</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return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is</a:t>
                </a:r>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𝑅𝑂𝐼</m:t>
                          </m:r>
                        </m:e>
                        <m:sub>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𝐸𝑋𝑃</m:t>
                          </m:r>
                        </m:sub>
                      </m:sSub>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=500%∙0,25−100%∙0,75=125%−75%=50%</m:t>
                      </m:r>
                    </m:oMath>
                  </m:oMathPara>
                </a14:m>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Aft>
                    <a:spcPts val="800"/>
                  </a:spcAft>
                  <a:buNone/>
                </a:pP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Expected</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profit </a:t>
                </a:r>
                <a14:m>
                  <m:oMath xmlns:m="http://schemas.openxmlformats.org/officeDocument/2006/math">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oMath>
                </a14:m>
                <a:r>
                  <a:rPr lang="cs-CZ" sz="1800" dirty="0">
                    <a:solidFill>
                      <a:srgbClr val="000000"/>
                    </a:solidFill>
                    <a:latin typeface="Times New Roman" panose="02020603050405020304" pitchFamily="18" charset="0"/>
                    <a:ea typeface="Times New Roman" panose="02020603050405020304" pitchFamily="18" charset="0"/>
                    <a:cs typeface="Myanmar Text" panose="020B0502040204020203" pitchFamily="34" charset="0"/>
                  </a:rPr>
                  <a:t> is</a:t>
                </a:r>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=60∙0,25−10=5</m:t>
                      </m:r>
                    </m:oMath>
                  </m:oMathPara>
                </a14:m>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Aft>
                    <a:spcPts val="800"/>
                  </a:spcAft>
                  <a:buNone/>
                </a:pP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Compare</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it</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to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the</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cost</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and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get</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a:t>
                </a:r>
                <a:r>
                  <a:rPr lang="cs-CZ" sz="1800" dirty="0" err="1">
                    <a:solidFill>
                      <a:srgbClr val="000000"/>
                    </a:solidFill>
                    <a:latin typeface="Times New Roman" panose="02020603050405020304" pitchFamily="18" charset="0"/>
                    <a:ea typeface="Calibri" panose="020F0502020204030204" pitchFamily="34" charset="0"/>
                    <a:cs typeface="Myanmar Text" panose="020B0502040204020203" pitchFamily="34" charset="0"/>
                  </a:rPr>
                  <a:t>expected</a:t>
                </a:r>
                <a:r>
                  <a:rPr lang="cs-CZ" sz="1800" dirty="0">
                    <a:solidFill>
                      <a:srgbClr val="000000"/>
                    </a:solidFill>
                    <a:latin typeface="Times New Roman" panose="02020603050405020304" pitchFamily="18" charset="0"/>
                    <a:ea typeface="Calibri" panose="020F0502020204030204" pitchFamily="34" charset="0"/>
                    <a:cs typeface="Myanmar Text" panose="020B0502040204020203" pitchFamily="34" charset="0"/>
                  </a:rPr>
                  <a:t> return as 5/10= 50%</a:t>
                </a:r>
                <a:endParaRPr lang="en-GB" sz="1800" dirty="0">
                  <a:latin typeface="Calibri" panose="020F0502020204030204" pitchFamily="34" charset="0"/>
                  <a:ea typeface="Calibri" panose="020F0502020204030204" pitchFamily="34" charset="0"/>
                  <a:cs typeface="Myanmar Text" panose="020B0502040204020203" pitchFamily="34" charset="0"/>
                </a:endParaRPr>
              </a:p>
              <a:p>
                <a:pPr marL="0" indent="0">
                  <a:buNone/>
                </a:pPr>
                <a:endParaRPr lang="en-GB" dirty="0"/>
              </a:p>
            </p:txBody>
          </p:sp>
        </mc:Choice>
        <mc:Fallback xmlns="">
          <p:sp>
            <p:nvSpPr>
              <p:cNvPr id="3" name="Zástupný obsah 2">
                <a:extLst>
                  <a:ext uri="{FF2B5EF4-FFF2-40B4-BE49-F238E27FC236}">
                    <a16:creationId xmlns:a16="http://schemas.microsoft.com/office/drawing/2014/main" id="{0E36799C-C1D2-D88D-C886-22E32A759997}"/>
                  </a:ext>
                </a:extLst>
              </p:cNvPr>
              <p:cNvSpPr>
                <a:spLocks noGrp="1" noRot="1" noChangeAspect="1" noMove="1" noResize="1" noEditPoints="1" noAdjustHandles="1" noChangeArrowheads="1" noChangeShapeType="1" noTextEdit="1"/>
              </p:cNvSpPr>
              <p:nvPr>
                <p:ph idx="1"/>
              </p:nvPr>
            </p:nvSpPr>
            <p:spPr>
              <a:blipFill>
                <a:blip r:embed="rId2"/>
                <a:stretch>
                  <a:fillRect l="-618" t="-700"/>
                </a:stretch>
              </a:blipFill>
            </p:spPr>
            <p:txBody>
              <a:bodyPr/>
              <a:lstStyle/>
              <a:p>
                <a:r>
                  <a:rPr lang="en-GB">
                    <a:noFill/>
                  </a:rPr>
                  <a:t> </a:t>
                </a:r>
              </a:p>
            </p:txBody>
          </p:sp>
        </mc:Fallback>
      </mc:AlternateContent>
    </p:spTree>
    <p:extLst>
      <p:ext uri="{BB962C8B-B14F-4D97-AF65-F5344CB8AC3E}">
        <p14:creationId xmlns:p14="http://schemas.microsoft.com/office/powerpoint/2010/main" val="80564778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28185-2E67-42CF-BAA4-39D6213ECFBE}"/>
              </a:ext>
            </a:extLst>
          </p:cNvPr>
          <p:cNvSpPr>
            <a:spLocks noGrp="1"/>
          </p:cNvSpPr>
          <p:nvPr>
            <p:ph type="title"/>
          </p:nvPr>
        </p:nvSpPr>
        <p:spPr/>
        <p:txBody>
          <a:bodyPr/>
          <a:lstStyle/>
          <a:p>
            <a:r>
              <a:rPr lang="cs-CZ" dirty="0" err="1"/>
              <a:t>Lobbyists</a:t>
            </a:r>
            <a:r>
              <a:rPr lang="cs-CZ" dirty="0"/>
              <a:t> „</a:t>
            </a:r>
            <a:r>
              <a:rPr lang="cs-CZ" dirty="0" err="1"/>
              <a:t>buying</a:t>
            </a:r>
            <a:r>
              <a:rPr lang="cs-CZ" dirty="0"/>
              <a:t>“ </a:t>
            </a:r>
            <a:r>
              <a:rPr lang="cs-CZ" dirty="0" err="1"/>
              <a:t>legislators</a:t>
            </a:r>
            <a:endParaRPr lang="cs-CZ" dirty="0"/>
          </a:p>
        </p:txBody>
      </p:sp>
      <p:sp>
        <p:nvSpPr>
          <p:cNvPr id="4" name="Zástupný symbol pro zápatí 3">
            <a:extLst>
              <a:ext uri="{FF2B5EF4-FFF2-40B4-BE49-F238E27FC236}">
                <a16:creationId xmlns:a16="http://schemas.microsoft.com/office/drawing/2014/main" id="{F0A48640-C849-4377-997A-B44F803116AF}"/>
              </a:ext>
            </a:extLst>
          </p:cNvPr>
          <p:cNvSpPr>
            <a:spLocks noGrp="1"/>
          </p:cNvSpPr>
          <p:nvPr>
            <p:ph type="ftr" sz="quarter" idx="11"/>
          </p:nvPr>
        </p:nvSpPr>
        <p:spPr/>
        <p:txBody>
          <a:bodyPr/>
          <a:lstStyle/>
          <a:p>
            <a:r>
              <a:rPr lang="cs-CZ"/>
              <a:t>Petr Mach - Microeconomics</a:t>
            </a:r>
          </a:p>
        </p:txBody>
      </p:sp>
      <p:grpSp>
        <p:nvGrpSpPr>
          <p:cNvPr id="5" name="Plátno 848">
            <a:extLst>
              <a:ext uri="{FF2B5EF4-FFF2-40B4-BE49-F238E27FC236}">
                <a16:creationId xmlns:a16="http://schemas.microsoft.com/office/drawing/2014/main" id="{99976EBE-68C3-4661-92EA-44A78CE1B948}"/>
              </a:ext>
            </a:extLst>
          </p:cNvPr>
          <p:cNvGrpSpPr/>
          <p:nvPr/>
        </p:nvGrpSpPr>
        <p:grpSpPr>
          <a:xfrm>
            <a:off x="1981200" y="1828800"/>
            <a:ext cx="6858000" cy="4336504"/>
            <a:chOff x="0" y="0"/>
            <a:chExt cx="5486400" cy="3200400"/>
          </a:xfrm>
        </p:grpSpPr>
        <p:sp>
          <p:nvSpPr>
            <p:cNvPr id="6" name="Obdélník 5">
              <a:extLst>
                <a:ext uri="{FF2B5EF4-FFF2-40B4-BE49-F238E27FC236}">
                  <a16:creationId xmlns:a16="http://schemas.microsoft.com/office/drawing/2014/main" id="{B6AAE43E-0C91-4D4E-9E2B-BC98D325359F}"/>
                </a:ext>
              </a:extLst>
            </p:cNvPr>
            <p:cNvSpPr/>
            <p:nvPr/>
          </p:nvSpPr>
          <p:spPr>
            <a:xfrm>
              <a:off x="0" y="0"/>
              <a:ext cx="5486400" cy="3200400"/>
            </a:xfrm>
            <a:prstGeom prst="rect">
              <a:avLst/>
            </a:prstGeom>
            <a:solidFill>
              <a:prstClr val="white"/>
            </a:solidFill>
          </p:spPr>
          <p:txBody>
            <a:bodyPr/>
            <a:lstStyle/>
            <a:p>
              <a:endParaRPr lang="en-GB"/>
            </a:p>
          </p:txBody>
        </p:sp>
        <p:sp>
          <p:nvSpPr>
            <p:cNvPr id="7" name="Textové pole 71">
              <a:extLst>
                <a:ext uri="{FF2B5EF4-FFF2-40B4-BE49-F238E27FC236}">
                  <a16:creationId xmlns:a16="http://schemas.microsoft.com/office/drawing/2014/main" id="{73176714-60BC-4325-84A7-B4833EA3AEA8}"/>
                </a:ext>
              </a:extLst>
            </p:cNvPr>
            <p:cNvSpPr txBox="1"/>
            <p:nvPr/>
          </p:nvSpPr>
          <p:spPr>
            <a:xfrm rot="16200000">
              <a:off x="1541780" y="1099480"/>
              <a:ext cx="126492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MAX. PROFIT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71">
              <a:extLst>
                <a:ext uri="{FF2B5EF4-FFF2-40B4-BE49-F238E27FC236}">
                  <a16:creationId xmlns:a16="http://schemas.microsoft.com/office/drawing/2014/main" id="{1FB0474E-F147-420C-8FEE-089831E06DCB}"/>
                </a:ext>
              </a:extLst>
            </p:cNvPr>
            <p:cNvSpPr txBox="1"/>
            <p:nvPr/>
          </p:nvSpPr>
          <p:spPr>
            <a:xfrm>
              <a:off x="2608663" y="117060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TC</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71">
              <a:extLst>
                <a:ext uri="{FF2B5EF4-FFF2-40B4-BE49-F238E27FC236}">
                  <a16:creationId xmlns:a16="http://schemas.microsoft.com/office/drawing/2014/main" id="{CC4500E0-B980-409E-BA28-11228D814869}"/>
                </a:ext>
              </a:extLst>
            </p:cNvPr>
            <p:cNvSpPr txBox="1"/>
            <p:nvPr/>
          </p:nvSpPr>
          <p:spPr>
            <a:xfrm>
              <a:off x="3101340" y="42672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TR</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71">
              <a:extLst>
                <a:ext uri="{FF2B5EF4-FFF2-40B4-BE49-F238E27FC236}">
                  <a16:creationId xmlns:a16="http://schemas.microsoft.com/office/drawing/2014/main" id="{3142933A-5E2B-4ADD-8460-B1CAD8839EBB}"/>
                </a:ext>
              </a:extLst>
            </p:cNvPr>
            <p:cNvSpPr txBox="1"/>
            <p:nvPr/>
          </p:nvSpPr>
          <p:spPr>
            <a:xfrm>
              <a:off x="225720" y="61434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R</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0BF8FF9A-421C-4EC2-8F06-D2BFD0676E42}"/>
                </a:ext>
              </a:extLst>
            </p:cNvPr>
            <p:cNvCxnSpPr/>
            <p:nvPr/>
          </p:nvCxnSpPr>
          <p:spPr>
            <a:xfrm flipV="1">
              <a:off x="512619" y="318655"/>
              <a:ext cx="0" cy="2431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E4EB67D1-5220-4E8D-A6AF-6FFE3849CD60}"/>
                </a:ext>
              </a:extLst>
            </p:cNvPr>
            <p:cNvCxnSpPr/>
            <p:nvPr/>
          </p:nvCxnSpPr>
          <p:spPr>
            <a:xfrm>
              <a:off x="512619" y="2748280"/>
              <a:ext cx="29570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Volný tvar: obrazec 12">
              <a:extLst>
                <a:ext uri="{FF2B5EF4-FFF2-40B4-BE49-F238E27FC236}">
                  <a16:creationId xmlns:a16="http://schemas.microsoft.com/office/drawing/2014/main" id="{D974F94E-CFBE-4567-A789-2F6B02711FDC}"/>
                </a:ext>
              </a:extLst>
            </p:cNvPr>
            <p:cNvSpPr/>
            <p:nvPr/>
          </p:nvSpPr>
          <p:spPr>
            <a:xfrm rot="20638016">
              <a:off x="209453" y="690520"/>
              <a:ext cx="2930232" cy="1685896"/>
            </a:xfrm>
            <a:custGeom>
              <a:avLst/>
              <a:gdLst>
                <a:gd name="connsiteX0" fmla="*/ 0 w 2291080"/>
                <a:gd name="connsiteY0" fmla="*/ 1640840 h 1653195"/>
                <a:gd name="connsiteX1" fmla="*/ 1483360 w 2291080"/>
                <a:gd name="connsiteY1" fmla="*/ 1412240 h 1653195"/>
                <a:gd name="connsiteX2" fmla="*/ 2291080 w 2291080"/>
                <a:gd name="connsiteY2" fmla="*/ 0 h 1653195"/>
              </a:gdLst>
              <a:ahLst/>
              <a:cxnLst>
                <a:cxn ang="0">
                  <a:pos x="connsiteX0" y="connsiteY0"/>
                </a:cxn>
                <a:cxn ang="0">
                  <a:pos x="connsiteX1" y="connsiteY1"/>
                </a:cxn>
                <a:cxn ang="0">
                  <a:pos x="connsiteX2" y="connsiteY2"/>
                </a:cxn>
              </a:cxnLst>
              <a:rect l="l" t="t" r="r" b="b"/>
              <a:pathLst>
                <a:path w="2291080" h="1653195">
                  <a:moveTo>
                    <a:pt x="0" y="1640840"/>
                  </a:moveTo>
                  <a:cubicBezTo>
                    <a:pt x="550756" y="1663276"/>
                    <a:pt x="1101513" y="1685713"/>
                    <a:pt x="1483360" y="1412240"/>
                  </a:cubicBezTo>
                  <a:cubicBezTo>
                    <a:pt x="1865207" y="1138767"/>
                    <a:pt x="2078143" y="569383"/>
                    <a:pt x="2291080"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4" name="Přímá spojnice 13">
              <a:extLst>
                <a:ext uri="{FF2B5EF4-FFF2-40B4-BE49-F238E27FC236}">
                  <a16:creationId xmlns:a16="http://schemas.microsoft.com/office/drawing/2014/main" id="{6E6E53E3-BDDF-4EAB-A9F5-5457BC165AED}"/>
                </a:ext>
              </a:extLst>
            </p:cNvPr>
            <p:cNvCxnSpPr/>
            <p:nvPr/>
          </p:nvCxnSpPr>
          <p:spPr>
            <a:xfrm>
              <a:off x="515280" y="2750128"/>
              <a:ext cx="1442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E755E93-62F7-4BFC-B130-3EE278169F0A}"/>
                </a:ext>
              </a:extLst>
            </p:cNvPr>
            <p:cNvCxnSpPr/>
            <p:nvPr/>
          </p:nvCxnSpPr>
          <p:spPr>
            <a:xfrm>
              <a:off x="1950720" y="706120"/>
              <a:ext cx="1442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F6711A6B-FB1D-4005-AA5F-6F430BBAAD94}"/>
                </a:ext>
              </a:extLst>
            </p:cNvPr>
            <p:cNvCxnSpPr/>
            <p:nvPr/>
          </p:nvCxnSpPr>
          <p:spPr>
            <a:xfrm>
              <a:off x="1955800" y="701040"/>
              <a:ext cx="2200" cy="20472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ové pole 670">
              <a:extLst>
                <a:ext uri="{FF2B5EF4-FFF2-40B4-BE49-F238E27FC236}">
                  <a16:creationId xmlns:a16="http://schemas.microsoft.com/office/drawing/2014/main" id="{10AF1775-0921-4BAF-9172-D9B63A244BCF}"/>
                </a:ext>
              </a:extLst>
            </p:cNvPr>
            <p:cNvSpPr txBox="1"/>
            <p:nvPr/>
          </p:nvSpPr>
          <p:spPr>
            <a:xfrm>
              <a:off x="1757680" y="281940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51</a:t>
              </a:r>
            </a:p>
          </p:txBody>
        </p:sp>
        <p:sp>
          <p:nvSpPr>
            <p:cNvPr id="18" name="Textové pole 71">
              <a:extLst>
                <a:ext uri="{FF2B5EF4-FFF2-40B4-BE49-F238E27FC236}">
                  <a16:creationId xmlns:a16="http://schemas.microsoft.com/office/drawing/2014/main" id="{1F75482B-D991-4BE2-8F3F-0F4EB3EAB672}"/>
                </a:ext>
              </a:extLst>
            </p:cNvPr>
            <p:cNvSpPr txBox="1"/>
            <p:nvPr/>
          </p:nvSpPr>
          <p:spPr>
            <a:xfrm>
              <a:off x="3299120" y="281940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9" name="Přímá spojnice 18">
              <a:extLst>
                <a:ext uri="{FF2B5EF4-FFF2-40B4-BE49-F238E27FC236}">
                  <a16:creationId xmlns:a16="http://schemas.microsoft.com/office/drawing/2014/main" id="{1AF48568-B610-457C-A439-7D7AA4CCBFE2}"/>
                </a:ext>
              </a:extLst>
            </p:cNvPr>
            <p:cNvCxnSpPr/>
            <p:nvPr/>
          </p:nvCxnSpPr>
          <p:spPr>
            <a:xfrm flipH="1">
              <a:off x="550719" y="721360"/>
              <a:ext cx="13847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79C22CC8-3A7E-47DF-A7F2-B26C03414DA8}"/>
                </a:ext>
              </a:extLst>
            </p:cNvPr>
            <p:cNvCxnSpPr/>
            <p:nvPr/>
          </p:nvCxnSpPr>
          <p:spPr>
            <a:xfrm>
              <a:off x="2026920" y="767080"/>
              <a:ext cx="0" cy="1329113"/>
            </a:xfrm>
            <a:prstGeom prst="straightConnector1">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68572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7F51EA-C0EC-449A-A916-38DBE87841FF}"/>
              </a:ext>
            </a:extLst>
          </p:cNvPr>
          <p:cNvSpPr>
            <a:spLocks noGrp="1"/>
          </p:cNvSpPr>
          <p:nvPr>
            <p:ph type="title"/>
          </p:nvPr>
        </p:nvSpPr>
        <p:spPr/>
        <p:txBody>
          <a:bodyPr/>
          <a:lstStyle/>
          <a:p>
            <a:r>
              <a:rPr lang="cs-CZ" dirty="0" err="1"/>
              <a:t>Lobbying</a:t>
            </a:r>
            <a:r>
              <a:rPr lang="cs-CZ" dirty="0"/>
              <a:t> </a:t>
            </a:r>
            <a:r>
              <a:rPr lang="cs-CZ" dirty="0" err="1"/>
              <a:t>does</a:t>
            </a:r>
            <a:r>
              <a:rPr lang="cs-CZ" dirty="0"/>
              <a:t> not make </a:t>
            </a:r>
            <a:r>
              <a:rPr lang="cs-CZ" dirty="0" err="1"/>
              <a:t>sense</a:t>
            </a:r>
            <a:endParaRPr lang="cs-CZ" dirty="0"/>
          </a:p>
        </p:txBody>
      </p:sp>
      <p:sp>
        <p:nvSpPr>
          <p:cNvPr id="4" name="Zástupný symbol pro zápatí 3">
            <a:extLst>
              <a:ext uri="{FF2B5EF4-FFF2-40B4-BE49-F238E27FC236}">
                <a16:creationId xmlns:a16="http://schemas.microsoft.com/office/drawing/2014/main" id="{8FF7CFB8-B5C0-4AB1-B2A0-CF26B1417F24}"/>
              </a:ext>
            </a:extLst>
          </p:cNvPr>
          <p:cNvSpPr>
            <a:spLocks noGrp="1"/>
          </p:cNvSpPr>
          <p:nvPr>
            <p:ph type="ftr" sz="quarter" idx="11"/>
          </p:nvPr>
        </p:nvSpPr>
        <p:spPr/>
        <p:txBody>
          <a:bodyPr/>
          <a:lstStyle/>
          <a:p>
            <a:r>
              <a:rPr lang="cs-CZ"/>
              <a:t>Petr Mach - Microeconomics</a:t>
            </a:r>
          </a:p>
        </p:txBody>
      </p:sp>
      <p:grpSp>
        <p:nvGrpSpPr>
          <p:cNvPr id="5" name="Plátno 849">
            <a:extLst>
              <a:ext uri="{FF2B5EF4-FFF2-40B4-BE49-F238E27FC236}">
                <a16:creationId xmlns:a16="http://schemas.microsoft.com/office/drawing/2014/main" id="{1F2C54E3-C7FD-4EC7-85E0-EA7F6CD02584}"/>
              </a:ext>
            </a:extLst>
          </p:cNvPr>
          <p:cNvGrpSpPr/>
          <p:nvPr/>
        </p:nvGrpSpPr>
        <p:grpSpPr>
          <a:xfrm>
            <a:off x="1839130" y="1690688"/>
            <a:ext cx="6867548" cy="4384427"/>
            <a:chOff x="0" y="0"/>
            <a:chExt cx="5486400" cy="3200400"/>
          </a:xfrm>
        </p:grpSpPr>
        <p:sp>
          <p:nvSpPr>
            <p:cNvPr id="6" name="Obdélník 5">
              <a:extLst>
                <a:ext uri="{FF2B5EF4-FFF2-40B4-BE49-F238E27FC236}">
                  <a16:creationId xmlns:a16="http://schemas.microsoft.com/office/drawing/2014/main" id="{4DFA7080-3B02-4334-9C35-72EDAF850D8B}"/>
                </a:ext>
              </a:extLst>
            </p:cNvPr>
            <p:cNvSpPr/>
            <p:nvPr/>
          </p:nvSpPr>
          <p:spPr>
            <a:xfrm>
              <a:off x="0" y="0"/>
              <a:ext cx="5486400" cy="3200400"/>
            </a:xfrm>
            <a:prstGeom prst="rect">
              <a:avLst/>
            </a:prstGeom>
            <a:solidFill>
              <a:prstClr val="white"/>
            </a:solidFill>
          </p:spPr>
          <p:txBody>
            <a:bodyPr/>
            <a:lstStyle/>
            <a:p>
              <a:endParaRPr lang="en-GB" dirty="0"/>
            </a:p>
          </p:txBody>
        </p:sp>
        <p:sp>
          <p:nvSpPr>
            <p:cNvPr id="7" name="Textové pole 71">
              <a:extLst>
                <a:ext uri="{FF2B5EF4-FFF2-40B4-BE49-F238E27FC236}">
                  <a16:creationId xmlns:a16="http://schemas.microsoft.com/office/drawing/2014/main" id="{CA0BF37A-5824-4004-A391-F820898FF198}"/>
                </a:ext>
              </a:extLst>
            </p:cNvPr>
            <p:cNvSpPr txBox="1"/>
            <p:nvPr/>
          </p:nvSpPr>
          <p:spPr>
            <a:xfrm>
              <a:off x="632120" y="1653200"/>
              <a:ext cx="993480" cy="556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MINIMUM LOSS</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71">
              <a:extLst>
                <a:ext uri="{FF2B5EF4-FFF2-40B4-BE49-F238E27FC236}">
                  <a16:creationId xmlns:a16="http://schemas.microsoft.com/office/drawing/2014/main" id="{8EDCC6FF-154B-4D20-9F05-AF6FE68CF07B}"/>
                </a:ext>
              </a:extLst>
            </p:cNvPr>
            <p:cNvSpPr txBox="1"/>
            <p:nvPr/>
          </p:nvSpPr>
          <p:spPr>
            <a:xfrm>
              <a:off x="1879600" y="242345"/>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TC</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71">
              <a:extLst>
                <a:ext uri="{FF2B5EF4-FFF2-40B4-BE49-F238E27FC236}">
                  <a16:creationId xmlns:a16="http://schemas.microsoft.com/office/drawing/2014/main" id="{5999EB91-D44F-4DDE-A575-6986DC01D1F7}"/>
                </a:ext>
              </a:extLst>
            </p:cNvPr>
            <p:cNvSpPr txBox="1"/>
            <p:nvPr/>
          </p:nvSpPr>
          <p:spPr>
            <a:xfrm>
              <a:off x="3101340" y="42672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TR</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71">
              <a:extLst>
                <a:ext uri="{FF2B5EF4-FFF2-40B4-BE49-F238E27FC236}">
                  <a16:creationId xmlns:a16="http://schemas.microsoft.com/office/drawing/2014/main" id="{FAB695A7-3C0B-4B46-A49F-7E176A37F36C}"/>
                </a:ext>
              </a:extLst>
            </p:cNvPr>
            <p:cNvSpPr txBox="1"/>
            <p:nvPr/>
          </p:nvSpPr>
          <p:spPr>
            <a:xfrm>
              <a:off x="225720" y="61434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R</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53F41D65-3C0F-45DA-94C7-45C430B639AC}"/>
                </a:ext>
              </a:extLst>
            </p:cNvPr>
            <p:cNvCxnSpPr/>
            <p:nvPr/>
          </p:nvCxnSpPr>
          <p:spPr>
            <a:xfrm flipV="1">
              <a:off x="512619" y="318655"/>
              <a:ext cx="0" cy="2431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97FBFD08-5DF3-4D32-B549-7D4B96662AAB}"/>
                </a:ext>
              </a:extLst>
            </p:cNvPr>
            <p:cNvCxnSpPr/>
            <p:nvPr/>
          </p:nvCxnSpPr>
          <p:spPr>
            <a:xfrm>
              <a:off x="512619" y="2748280"/>
              <a:ext cx="29570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Volný tvar: obrazec 12">
              <a:extLst>
                <a:ext uri="{FF2B5EF4-FFF2-40B4-BE49-F238E27FC236}">
                  <a16:creationId xmlns:a16="http://schemas.microsoft.com/office/drawing/2014/main" id="{6F824F2E-3714-4632-A87D-812EBB7CBFC8}"/>
                </a:ext>
              </a:extLst>
            </p:cNvPr>
            <p:cNvSpPr/>
            <p:nvPr/>
          </p:nvSpPr>
          <p:spPr>
            <a:xfrm rot="21364753">
              <a:off x="438604" y="299781"/>
              <a:ext cx="1559439" cy="2397990"/>
            </a:xfrm>
            <a:custGeom>
              <a:avLst/>
              <a:gdLst>
                <a:gd name="connsiteX0" fmla="*/ 0 w 2291080"/>
                <a:gd name="connsiteY0" fmla="*/ 1640840 h 1653195"/>
                <a:gd name="connsiteX1" fmla="*/ 1483360 w 2291080"/>
                <a:gd name="connsiteY1" fmla="*/ 1412240 h 1653195"/>
                <a:gd name="connsiteX2" fmla="*/ 2291080 w 2291080"/>
                <a:gd name="connsiteY2" fmla="*/ 0 h 1653195"/>
              </a:gdLst>
              <a:ahLst/>
              <a:cxnLst>
                <a:cxn ang="0">
                  <a:pos x="connsiteX0" y="connsiteY0"/>
                </a:cxn>
                <a:cxn ang="0">
                  <a:pos x="connsiteX1" y="connsiteY1"/>
                </a:cxn>
                <a:cxn ang="0">
                  <a:pos x="connsiteX2" y="connsiteY2"/>
                </a:cxn>
              </a:cxnLst>
              <a:rect l="l" t="t" r="r" b="b"/>
              <a:pathLst>
                <a:path w="2291080" h="1653195">
                  <a:moveTo>
                    <a:pt x="0" y="1640840"/>
                  </a:moveTo>
                  <a:cubicBezTo>
                    <a:pt x="550756" y="1663276"/>
                    <a:pt x="1101513" y="1685713"/>
                    <a:pt x="1483360" y="1412240"/>
                  </a:cubicBezTo>
                  <a:cubicBezTo>
                    <a:pt x="1865207" y="1138767"/>
                    <a:pt x="2078143" y="569383"/>
                    <a:pt x="2291080"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4" name="Přímá spojnice 13">
              <a:extLst>
                <a:ext uri="{FF2B5EF4-FFF2-40B4-BE49-F238E27FC236}">
                  <a16:creationId xmlns:a16="http://schemas.microsoft.com/office/drawing/2014/main" id="{A4295054-F71A-4F58-B316-2321C56E7EDD}"/>
                </a:ext>
              </a:extLst>
            </p:cNvPr>
            <p:cNvCxnSpPr/>
            <p:nvPr/>
          </p:nvCxnSpPr>
          <p:spPr>
            <a:xfrm>
              <a:off x="515280" y="2750128"/>
              <a:ext cx="1442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39EEFC62-A8BC-4D28-B349-0116F9A3ED73}"/>
                </a:ext>
              </a:extLst>
            </p:cNvPr>
            <p:cNvCxnSpPr/>
            <p:nvPr/>
          </p:nvCxnSpPr>
          <p:spPr>
            <a:xfrm>
              <a:off x="1950720" y="706120"/>
              <a:ext cx="1442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0A131392-4DB8-4048-9019-74A68E64D687}"/>
                </a:ext>
              </a:extLst>
            </p:cNvPr>
            <p:cNvCxnSpPr/>
            <p:nvPr/>
          </p:nvCxnSpPr>
          <p:spPr>
            <a:xfrm>
              <a:off x="1955800" y="701040"/>
              <a:ext cx="2200" cy="20472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ové pole 843">
              <a:extLst>
                <a:ext uri="{FF2B5EF4-FFF2-40B4-BE49-F238E27FC236}">
                  <a16:creationId xmlns:a16="http://schemas.microsoft.com/office/drawing/2014/main" id="{05C6ED3E-2551-44FD-A2A1-49DDB0053C5D}"/>
                </a:ext>
              </a:extLst>
            </p:cNvPr>
            <p:cNvSpPr txBox="1"/>
            <p:nvPr/>
          </p:nvSpPr>
          <p:spPr>
            <a:xfrm>
              <a:off x="1757680" y="281940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51</a:t>
              </a:r>
            </a:p>
          </p:txBody>
        </p:sp>
        <p:sp>
          <p:nvSpPr>
            <p:cNvPr id="18" name="Textové pole 71">
              <a:extLst>
                <a:ext uri="{FF2B5EF4-FFF2-40B4-BE49-F238E27FC236}">
                  <a16:creationId xmlns:a16="http://schemas.microsoft.com/office/drawing/2014/main" id="{FA665ED9-D1C2-4405-B95D-DAE5E7B47526}"/>
                </a:ext>
              </a:extLst>
            </p:cNvPr>
            <p:cNvSpPr txBox="1"/>
            <p:nvPr/>
          </p:nvSpPr>
          <p:spPr>
            <a:xfrm>
              <a:off x="3299120" y="2819400"/>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9" name="Přímá spojnice 18">
              <a:extLst>
                <a:ext uri="{FF2B5EF4-FFF2-40B4-BE49-F238E27FC236}">
                  <a16:creationId xmlns:a16="http://schemas.microsoft.com/office/drawing/2014/main" id="{8D8F4B9D-3E41-4DF0-A1CC-855708482984}"/>
                </a:ext>
              </a:extLst>
            </p:cNvPr>
            <p:cNvCxnSpPr/>
            <p:nvPr/>
          </p:nvCxnSpPr>
          <p:spPr>
            <a:xfrm flipH="1">
              <a:off x="550719" y="721360"/>
              <a:ext cx="13847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ové pole 75">
              <a:extLst>
                <a:ext uri="{FF2B5EF4-FFF2-40B4-BE49-F238E27FC236}">
                  <a16:creationId xmlns:a16="http://schemas.microsoft.com/office/drawing/2014/main" id="{7A3D1CB2-73CC-4178-8ECB-78414E3F7D8D}"/>
                </a:ext>
              </a:extLst>
            </p:cNvPr>
            <p:cNvSpPr txBox="1"/>
            <p:nvPr/>
          </p:nvSpPr>
          <p:spPr>
            <a:xfrm>
              <a:off x="408602" y="2774494"/>
              <a:ext cx="635000" cy="294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Myanmar Text" panose="020B0502040204020203" pitchFamily="34" charset="0"/>
                </a:rPr>
                <a:t>0</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21" name="Přímá spojnice se šipkou 20">
              <a:extLst>
                <a:ext uri="{FF2B5EF4-FFF2-40B4-BE49-F238E27FC236}">
                  <a16:creationId xmlns:a16="http://schemas.microsoft.com/office/drawing/2014/main" id="{FA97A3E8-5324-4D3C-9B1F-C90D46EED5D6}"/>
                </a:ext>
              </a:extLst>
            </p:cNvPr>
            <p:cNvCxnSpPr/>
            <p:nvPr/>
          </p:nvCxnSpPr>
          <p:spPr>
            <a:xfrm flipH="1">
              <a:off x="599440" y="2143760"/>
              <a:ext cx="198120" cy="472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25764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6EF103-BD29-48DF-90BC-DEE44E3ABFC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AB9472A9-C916-4BF2-B015-B1AE3E019570}"/>
              </a:ext>
            </a:extLst>
          </p:cNvPr>
          <p:cNvSpPr>
            <a:spLocks noGrp="1"/>
          </p:cNvSpPr>
          <p:nvPr>
            <p:ph idx="1"/>
          </p:nvPr>
        </p:nvSpPr>
        <p:spPr/>
        <p:txBody>
          <a:bodyPr/>
          <a:lstStyle/>
          <a:p>
            <a:r>
              <a:rPr lang="cs-CZ" dirty="0" err="1"/>
              <a:t>Agreements</a:t>
            </a:r>
            <a:r>
              <a:rPr lang="cs-CZ" dirty="0"/>
              <a:t> </a:t>
            </a:r>
            <a:r>
              <a:rPr lang="cs-CZ" dirty="0" err="1"/>
              <a:t>between</a:t>
            </a:r>
            <a:r>
              <a:rPr lang="cs-CZ" dirty="0"/>
              <a:t> </a:t>
            </a:r>
            <a:r>
              <a:rPr lang="cs-CZ" dirty="0" err="1"/>
              <a:t>lobbyists</a:t>
            </a:r>
            <a:r>
              <a:rPr lang="cs-CZ" dirty="0"/>
              <a:t> and </a:t>
            </a:r>
            <a:r>
              <a:rPr lang="cs-CZ" dirty="0" err="1"/>
              <a:t>legislators</a:t>
            </a:r>
            <a:r>
              <a:rPr lang="cs-CZ" dirty="0"/>
              <a:t> are </a:t>
            </a:r>
            <a:r>
              <a:rPr lang="cs-CZ" dirty="0" err="1"/>
              <a:t>informal</a:t>
            </a:r>
            <a:r>
              <a:rPr lang="cs-CZ" dirty="0"/>
              <a:t> and </a:t>
            </a:r>
            <a:r>
              <a:rPr lang="cs-CZ" dirty="0" err="1"/>
              <a:t>cannot</a:t>
            </a:r>
            <a:r>
              <a:rPr lang="cs-CZ" dirty="0"/>
              <a:t> </a:t>
            </a:r>
            <a:r>
              <a:rPr lang="cs-CZ" dirty="0" err="1"/>
              <a:t>be</a:t>
            </a:r>
            <a:r>
              <a:rPr lang="cs-CZ" dirty="0"/>
              <a:t> </a:t>
            </a:r>
            <a:r>
              <a:rPr lang="cs-CZ" dirty="0" err="1"/>
              <a:t>enforced</a:t>
            </a:r>
            <a:r>
              <a:rPr lang="cs-CZ" dirty="0"/>
              <a:t> by </a:t>
            </a:r>
            <a:r>
              <a:rPr lang="cs-CZ" dirty="0" err="1"/>
              <a:t>law</a:t>
            </a:r>
            <a:endParaRPr lang="cs-CZ" dirty="0"/>
          </a:p>
          <a:p>
            <a:r>
              <a:rPr lang="cs-CZ" dirty="0"/>
              <a:t>They are </a:t>
            </a:r>
            <a:r>
              <a:rPr lang="cs-CZ" dirty="0" err="1"/>
              <a:t>secret</a:t>
            </a:r>
            <a:r>
              <a:rPr lang="cs-CZ" dirty="0"/>
              <a:t> and </a:t>
            </a:r>
            <a:r>
              <a:rPr lang="cs-CZ" dirty="0" err="1"/>
              <a:t>often</a:t>
            </a:r>
            <a:r>
              <a:rPr lang="cs-CZ" dirty="0"/>
              <a:t> </a:t>
            </a:r>
            <a:r>
              <a:rPr lang="cs-CZ" dirty="0" err="1"/>
              <a:t>illegal</a:t>
            </a:r>
            <a:endParaRPr lang="cs-CZ" dirty="0"/>
          </a:p>
          <a:p>
            <a:r>
              <a:rPr lang="cs-CZ" dirty="0"/>
              <a:t>Game </a:t>
            </a:r>
            <a:r>
              <a:rPr lang="cs-CZ" dirty="0" err="1"/>
              <a:t>theory</a:t>
            </a:r>
            <a:r>
              <a:rPr lang="cs-CZ" dirty="0"/>
              <a:t> </a:t>
            </a:r>
            <a:r>
              <a:rPr lang="cs-CZ" dirty="0" err="1"/>
              <a:t>can</a:t>
            </a:r>
            <a:r>
              <a:rPr lang="cs-CZ" dirty="0"/>
              <a:t> </a:t>
            </a:r>
            <a:r>
              <a:rPr lang="cs-CZ" dirty="0" err="1"/>
              <a:t>help</a:t>
            </a:r>
            <a:r>
              <a:rPr lang="cs-CZ" dirty="0"/>
              <a:t> </a:t>
            </a:r>
            <a:r>
              <a:rPr lang="cs-CZ" dirty="0" err="1"/>
              <a:t>explain</a:t>
            </a:r>
            <a:r>
              <a:rPr lang="cs-CZ" dirty="0"/>
              <a:t> </a:t>
            </a:r>
            <a:r>
              <a:rPr lang="cs-CZ" dirty="0" err="1"/>
              <a:t>the</a:t>
            </a:r>
            <a:r>
              <a:rPr lang="cs-CZ" dirty="0"/>
              <a:t> </a:t>
            </a:r>
            <a:r>
              <a:rPr lang="cs-CZ" dirty="0" err="1"/>
              <a:t>behaviour</a:t>
            </a:r>
            <a:endParaRPr lang="cs-CZ" dirty="0"/>
          </a:p>
          <a:p>
            <a:r>
              <a:rPr lang="cs-CZ" dirty="0"/>
              <a:t>Risk, probability and „</a:t>
            </a:r>
            <a:r>
              <a:rPr lang="cs-CZ" dirty="0" err="1"/>
              <a:t>expected</a:t>
            </a:r>
            <a:r>
              <a:rPr lang="cs-CZ" dirty="0"/>
              <a:t>“ </a:t>
            </a:r>
            <a:r>
              <a:rPr lang="cs-CZ" dirty="0" err="1"/>
              <a:t>revenue</a:t>
            </a:r>
            <a:r>
              <a:rPr lang="cs-CZ" dirty="0"/>
              <a:t> </a:t>
            </a:r>
            <a:r>
              <a:rPr lang="cs-CZ" dirty="0" err="1"/>
              <a:t>must</a:t>
            </a:r>
            <a:r>
              <a:rPr lang="cs-CZ" dirty="0"/>
              <a:t> </a:t>
            </a:r>
            <a:r>
              <a:rPr lang="cs-CZ" dirty="0" err="1"/>
              <a:t>be</a:t>
            </a:r>
            <a:r>
              <a:rPr lang="cs-CZ" dirty="0"/>
              <a:t> </a:t>
            </a:r>
            <a:r>
              <a:rPr lang="cs-CZ" dirty="0" err="1"/>
              <a:t>taken</a:t>
            </a:r>
            <a:r>
              <a:rPr lang="cs-CZ" dirty="0"/>
              <a:t> </a:t>
            </a:r>
            <a:r>
              <a:rPr lang="cs-CZ" dirty="0" err="1"/>
              <a:t>into</a:t>
            </a:r>
            <a:r>
              <a:rPr lang="cs-CZ" dirty="0"/>
              <a:t> </a:t>
            </a:r>
            <a:r>
              <a:rPr lang="cs-CZ" dirty="0" err="1"/>
              <a:t>account</a:t>
            </a:r>
            <a:endParaRPr lang="cs-CZ" dirty="0"/>
          </a:p>
        </p:txBody>
      </p:sp>
      <p:sp>
        <p:nvSpPr>
          <p:cNvPr id="4" name="Zástupný symbol pro zápatí 3">
            <a:extLst>
              <a:ext uri="{FF2B5EF4-FFF2-40B4-BE49-F238E27FC236}">
                <a16:creationId xmlns:a16="http://schemas.microsoft.com/office/drawing/2014/main" id="{CBFDF328-30F4-4ADA-88E9-653C7305A1A2}"/>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78595757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871C6E-67C9-4D34-BEBC-85FDC6822294}"/>
              </a:ext>
            </a:extLst>
          </p:cNvPr>
          <p:cNvSpPr>
            <a:spLocks noGrp="1"/>
          </p:cNvSpPr>
          <p:nvPr>
            <p:ph type="title"/>
          </p:nvPr>
        </p:nvSpPr>
        <p:spPr>
          <a:xfrm>
            <a:off x="389614" y="274638"/>
            <a:ext cx="9821186" cy="1143000"/>
          </a:xfrm>
        </p:spPr>
        <p:txBody>
          <a:bodyPr>
            <a:normAutofit/>
          </a:bodyPr>
          <a:lstStyle/>
          <a:p>
            <a:r>
              <a:rPr lang="cs-CZ" b="1" dirty="0"/>
              <a:t>Lobby </a:t>
            </a:r>
            <a:r>
              <a:rPr lang="cs-CZ" b="1" dirty="0" err="1"/>
              <a:t>or</a:t>
            </a:r>
            <a:r>
              <a:rPr lang="cs-CZ" b="1" dirty="0"/>
              <a:t> not to lobby, </a:t>
            </a:r>
            <a:r>
              <a:rPr lang="cs-CZ" b="1" dirty="0" err="1"/>
              <a:t>that‘s</a:t>
            </a:r>
            <a:r>
              <a:rPr lang="cs-CZ" b="1" dirty="0"/>
              <a:t> </a:t>
            </a:r>
            <a:r>
              <a:rPr lang="cs-CZ" b="1" dirty="0" err="1"/>
              <a:t>the</a:t>
            </a:r>
            <a:r>
              <a:rPr lang="cs-CZ" b="1" dirty="0"/>
              <a:t> </a:t>
            </a:r>
            <a:r>
              <a:rPr lang="cs-CZ" b="1" dirty="0" err="1"/>
              <a:t>question</a:t>
            </a:r>
            <a:endParaRPr lang="cs-CZ" b="1" dirty="0"/>
          </a:p>
        </p:txBody>
      </p:sp>
      <p:graphicFrame>
        <p:nvGraphicFramePr>
          <p:cNvPr id="5" name="Zástupný obsah 4">
            <a:extLst>
              <a:ext uri="{FF2B5EF4-FFF2-40B4-BE49-F238E27FC236}">
                <a16:creationId xmlns:a16="http://schemas.microsoft.com/office/drawing/2014/main" id="{05041F8D-08CE-4B2A-A5B9-E0771100A693}"/>
              </a:ext>
            </a:extLst>
          </p:cNvPr>
          <p:cNvGraphicFramePr>
            <a:graphicFrameLocks noGrp="1"/>
          </p:cNvGraphicFramePr>
          <p:nvPr>
            <p:ph idx="1"/>
            <p:extLst>
              <p:ext uri="{D42A27DB-BD31-4B8C-83A1-F6EECF244321}">
                <p14:modId xmlns:p14="http://schemas.microsoft.com/office/powerpoint/2010/main" val="3743362598"/>
              </p:ext>
            </p:extLst>
          </p:nvPr>
        </p:nvGraphicFramePr>
        <p:xfrm>
          <a:off x="2668147" y="4179181"/>
          <a:ext cx="5754370" cy="1122045"/>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3707306354"/>
                    </a:ext>
                  </a:extLst>
                </a:gridCol>
                <a:gridCol w="1918335">
                  <a:extLst>
                    <a:ext uri="{9D8B030D-6E8A-4147-A177-3AD203B41FA5}">
                      <a16:colId xmlns:a16="http://schemas.microsoft.com/office/drawing/2014/main" val="1068932310"/>
                    </a:ext>
                  </a:extLst>
                </a:gridCol>
                <a:gridCol w="1918335">
                  <a:extLst>
                    <a:ext uri="{9D8B030D-6E8A-4147-A177-3AD203B41FA5}">
                      <a16:colId xmlns:a16="http://schemas.microsoft.com/office/drawing/2014/main" val="2797615692"/>
                    </a:ext>
                  </a:extLst>
                </a:gridCol>
              </a:tblGrid>
              <a:tr h="0">
                <a:tc>
                  <a:txBody>
                    <a:bodyPr/>
                    <a:lstStyle/>
                    <a:p>
                      <a:pPr>
                        <a:lnSpc>
                          <a:spcPct val="107000"/>
                        </a:lnSpc>
                        <a:spcAft>
                          <a:spcPts val="800"/>
                        </a:spcAft>
                      </a:pPr>
                      <a:r>
                        <a:rPr lang="cs-CZ" sz="2400">
                          <a:effectLst/>
                        </a:rPr>
                        <a:t>A; B</a:t>
                      </a:r>
                      <a:endParaRPr lang="cs-CZ" sz="24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Not to lobby</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Lobby</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3120516770"/>
                  </a:ext>
                </a:extLst>
              </a:tr>
              <a:tr h="0">
                <a:tc>
                  <a:txBody>
                    <a:bodyPr/>
                    <a:lstStyle/>
                    <a:p>
                      <a:pPr>
                        <a:lnSpc>
                          <a:spcPct val="107000"/>
                        </a:lnSpc>
                        <a:spcAft>
                          <a:spcPts val="800"/>
                        </a:spcAft>
                      </a:pPr>
                      <a:r>
                        <a:rPr lang="cs-CZ" sz="2400" dirty="0">
                          <a:effectLst/>
                        </a:rPr>
                        <a:t>Not to lobby</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0; 0 </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-1.25; 0.5</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1157156793"/>
                  </a:ext>
                </a:extLst>
              </a:tr>
              <a:tr h="0">
                <a:tc>
                  <a:txBody>
                    <a:bodyPr/>
                    <a:lstStyle/>
                    <a:p>
                      <a:pPr>
                        <a:lnSpc>
                          <a:spcPct val="107000"/>
                        </a:lnSpc>
                        <a:spcAft>
                          <a:spcPts val="800"/>
                        </a:spcAft>
                      </a:pPr>
                      <a:r>
                        <a:rPr lang="cs-CZ" sz="2400" dirty="0">
                          <a:effectLst/>
                        </a:rPr>
                        <a:t>Lobby</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0.5; -1.25</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-0.5; -0.5 </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3570720408"/>
                  </a:ext>
                </a:extLst>
              </a:tr>
            </a:tbl>
          </a:graphicData>
        </a:graphic>
      </p:graphicFrame>
      <p:sp>
        <p:nvSpPr>
          <p:cNvPr id="4" name="Zástupný symbol pro zápatí 3">
            <a:extLst>
              <a:ext uri="{FF2B5EF4-FFF2-40B4-BE49-F238E27FC236}">
                <a16:creationId xmlns:a16="http://schemas.microsoft.com/office/drawing/2014/main" id="{D5BF1D6E-347F-4629-A4E1-2B42390B7B73}"/>
              </a:ext>
            </a:extLst>
          </p:cNvPr>
          <p:cNvSpPr>
            <a:spLocks noGrp="1"/>
          </p:cNvSpPr>
          <p:nvPr>
            <p:ph type="ftr" sz="quarter" idx="11"/>
          </p:nvPr>
        </p:nvSpPr>
        <p:spPr/>
        <p:txBody>
          <a:bodyPr/>
          <a:lstStyle/>
          <a:p>
            <a:r>
              <a:rPr lang="cs-CZ"/>
              <a:t>Petr Mach - Microeconomics</a:t>
            </a:r>
          </a:p>
        </p:txBody>
      </p:sp>
      <p:sp>
        <p:nvSpPr>
          <p:cNvPr id="7" name="TextovéPole 6">
            <a:extLst>
              <a:ext uri="{FF2B5EF4-FFF2-40B4-BE49-F238E27FC236}">
                <a16:creationId xmlns:a16="http://schemas.microsoft.com/office/drawing/2014/main" id="{461E266C-2014-4B53-A367-068F17BA8C39}"/>
              </a:ext>
            </a:extLst>
          </p:cNvPr>
          <p:cNvSpPr txBox="1"/>
          <p:nvPr/>
        </p:nvSpPr>
        <p:spPr>
          <a:xfrm>
            <a:off x="779227" y="1561834"/>
            <a:ext cx="9700591" cy="2677656"/>
          </a:xfrm>
          <a:prstGeom prst="rect">
            <a:avLst/>
          </a:prstGeom>
          <a:noFill/>
        </p:spPr>
        <p:txBody>
          <a:bodyPr wrap="square">
            <a:spAutoFit/>
          </a:bodyPr>
          <a:lstStyle/>
          <a:p>
            <a:r>
              <a:rPr lang="cs-CZ" sz="2400" dirty="0" err="1"/>
              <a:t>Two</a:t>
            </a:r>
            <a:r>
              <a:rPr lang="cs-CZ" sz="2400" dirty="0"/>
              <a:t> </a:t>
            </a:r>
            <a:r>
              <a:rPr lang="cs-CZ" sz="2400" dirty="0" err="1"/>
              <a:t>interest</a:t>
            </a:r>
            <a:r>
              <a:rPr lang="cs-CZ" sz="2400" dirty="0"/>
              <a:t> </a:t>
            </a:r>
            <a:r>
              <a:rPr lang="cs-CZ" sz="2400" dirty="0" err="1"/>
              <a:t>groups</a:t>
            </a:r>
            <a:r>
              <a:rPr lang="cs-CZ" sz="2400" dirty="0"/>
              <a:t>, </a:t>
            </a:r>
            <a:r>
              <a:rPr lang="cs-CZ" sz="2400" dirty="0" err="1"/>
              <a:t>considering</a:t>
            </a:r>
            <a:r>
              <a:rPr lang="cs-CZ" sz="2400" dirty="0"/>
              <a:t> </a:t>
            </a:r>
            <a:r>
              <a:rPr lang="cs-CZ" sz="2400" dirty="0" err="1"/>
              <a:t>whether</a:t>
            </a:r>
            <a:r>
              <a:rPr lang="cs-CZ" sz="2400" dirty="0"/>
              <a:t> to lobby </a:t>
            </a:r>
            <a:r>
              <a:rPr lang="cs-CZ" sz="2400" dirty="0" err="1"/>
              <a:t>or</a:t>
            </a:r>
            <a:r>
              <a:rPr lang="cs-CZ" sz="2400" dirty="0"/>
              <a:t> not to lobby </a:t>
            </a:r>
            <a:r>
              <a:rPr lang="cs-CZ" sz="2400" dirty="0" err="1"/>
              <a:t>for</a:t>
            </a:r>
            <a:r>
              <a:rPr lang="cs-CZ" sz="2400" dirty="0"/>
              <a:t> </a:t>
            </a:r>
            <a:r>
              <a:rPr lang="cs-CZ" sz="2400" dirty="0" err="1"/>
              <a:t>special</a:t>
            </a:r>
            <a:r>
              <a:rPr lang="cs-CZ" sz="2400" dirty="0"/>
              <a:t> </a:t>
            </a:r>
            <a:r>
              <a:rPr lang="cs-CZ" sz="2400" dirty="0" err="1"/>
              <a:t>favourable</a:t>
            </a:r>
            <a:r>
              <a:rPr lang="cs-CZ" sz="2400" dirty="0"/>
              <a:t> tax </a:t>
            </a:r>
            <a:r>
              <a:rPr lang="cs-CZ" sz="2400" dirty="0" err="1"/>
              <a:t>breaks</a:t>
            </a:r>
            <a:r>
              <a:rPr lang="cs-CZ" sz="2400" dirty="0"/>
              <a:t>. </a:t>
            </a:r>
            <a:r>
              <a:rPr lang="cs-CZ" sz="2400" dirty="0" err="1"/>
              <a:t>Assume</a:t>
            </a:r>
            <a:r>
              <a:rPr lang="cs-CZ" sz="2400" dirty="0"/>
              <a:t> </a:t>
            </a:r>
            <a:r>
              <a:rPr lang="cs-CZ" sz="2400" dirty="0" err="1"/>
              <a:t>lobbying</a:t>
            </a:r>
            <a:r>
              <a:rPr lang="cs-CZ" sz="2400" dirty="0"/>
              <a:t> </a:t>
            </a:r>
            <a:r>
              <a:rPr lang="cs-CZ" sz="2400" dirty="0" err="1"/>
              <a:t>costs</a:t>
            </a:r>
            <a:r>
              <a:rPr lang="cs-CZ" sz="2400" dirty="0"/>
              <a:t> 0,25 </a:t>
            </a:r>
            <a:r>
              <a:rPr lang="cs-CZ" sz="2400" dirty="0" err="1"/>
              <a:t>million</a:t>
            </a:r>
            <a:r>
              <a:rPr lang="cs-CZ" sz="2400" dirty="0"/>
              <a:t> and </a:t>
            </a:r>
            <a:r>
              <a:rPr lang="cs-CZ" sz="2400" dirty="0" err="1"/>
              <a:t>is</a:t>
            </a:r>
            <a:r>
              <a:rPr lang="cs-CZ" sz="2400" dirty="0"/>
              <a:t> </a:t>
            </a:r>
            <a:r>
              <a:rPr lang="cs-CZ" sz="2400" dirty="0" err="1"/>
              <a:t>always</a:t>
            </a:r>
            <a:r>
              <a:rPr lang="cs-CZ" sz="2400" dirty="0"/>
              <a:t> </a:t>
            </a:r>
            <a:r>
              <a:rPr lang="cs-CZ" sz="2400" dirty="0" err="1"/>
              <a:t>successful</a:t>
            </a:r>
            <a:r>
              <a:rPr lang="cs-CZ" sz="2400" dirty="0"/>
              <a:t>.  </a:t>
            </a:r>
            <a:r>
              <a:rPr lang="cs-CZ" sz="2400" dirty="0" err="1"/>
              <a:t>Successful</a:t>
            </a:r>
            <a:r>
              <a:rPr lang="cs-CZ" sz="2400" dirty="0"/>
              <a:t> </a:t>
            </a:r>
            <a:r>
              <a:rPr lang="cs-CZ" sz="2400" dirty="0" err="1"/>
              <a:t>lobbying</a:t>
            </a:r>
            <a:r>
              <a:rPr lang="cs-CZ" sz="2400" dirty="0"/>
              <a:t> </a:t>
            </a:r>
            <a:r>
              <a:rPr lang="cs-CZ" sz="2400" dirty="0" err="1"/>
              <a:t>gains</a:t>
            </a:r>
            <a:r>
              <a:rPr lang="cs-CZ" sz="2400" dirty="0"/>
              <a:t> </a:t>
            </a:r>
            <a:r>
              <a:rPr lang="cs-CZ" sz="2400" dirty="0" err="1"/>
              <a:t>the</a:t>
            </a:r>
            <a:r>
              <a:rPr lang="cs-CZ" sz="2400" dirty="0"/>
              <a:t> </a:t>
            </a:r>
            <a:r>
              <a:rPr lang="cs-CZ" sz="2400" dirty="0" err="1"/>
              <a:t>lobbyist</a:t>
            </a:r>
            <a:r>
              <a:rPr lang="cs-CZ" sz="2400" dirty="0"/>
              <a:t> </a:t>
            </a:r>
            <a:r>
              <a:rPr lang="cs-CZ" sz="2400" dirty="0" err="1"/>
              <a:t>additional</a:t>
            </a:r>
            <a:r>
              <a:rPr lang="cs-CZ" sz="2400" dirty="0"/>
              <a:t> 1 </a:t>
            </a:r>
            <a:r>
              <a:rPr lang="cs-CZ" sz="2400" dirty="0" err="1"/>
              <a:t>million</a:t>
            </a:r>
            <a:r>
              <a:rPr lang="cs-CZ" sz="2400" dirty="0"/>
              <a:t> and </a:t>
            </a:r>
            <a:r>
              <a:rPr lang="cs-CZ" sz="2400" dirty="0" err="1"/>
              <a:t>this</a:t>
            </a:r>
            <a:r>
              <a:rPr lang="cs-CZ" sz="2400" dirty="0"/>
              <a:t> </a:t>
            </a:r>
            <a:r>
              <a:rPr lang="cs-CZ" sz="2400" dirty="0" err="1"/>
              <a:t>gain</a:t>
            </a:r>
            <a:r>
              <a:rPr lang="cs-CZ" sz="2400" dirty="0"/>
              <a:t> </a:t>
            </a:r>
            <a:r>
              <a:rPr lang="cs-CZ" sz="2400" dirty="0" err="1"/>
              <a:t>is</a:t>
            </a:r>
            <a:r>
              <a:rPr lang="cs-CZ" sz="2400" dirty="0"/>
              <a:t> </a:t>
            </a:r>
            <a:r>
              <a:rPr lang="cs-CZ" sz="2400" dirty="0" err="1"/>
              <a:t>paid</a:t>
            </a:r>
            <a:r>
              <a:rPr lang="cs-CZ" sz="2400" dirty="0"/>
              <a:t> by </a:t>
            </a:r>
            <a:r>
              <a:rPr lang="cs-CZ" sz="2400" dirty="0" err="1"/>
              <a:t>the</a:t>
            </a:r>
            <a:r>
              <a:rPr lang="cs-CZ" sz="2400" dirty="0"/>
              <a:t> </a:t>
            </a:r>
            <a:r>
              <a:rPr lang="cs-CZ" sz="2400" dirty="0" err="1"/>
              <a:t>other</a:t>
            </a:r>
            <a:r>
              <a:rPr lang="cs-CZ" sz="2400" dirty="0"/>
              <a:t> </a:t>
            </a:r>
            <a:r>
              <a:rPr lang="cs-CZ" sz="2400" dirty="0" err="1"/>
              <a:t>firm</a:t>
            </a:r>
            <a:r>
              <a:rPr lang="cs-CZ" sz="2400" dirty="0"/>
              <a:t> in </a:t>
            </a:r>
            <a:r>
              <a:rPr lang="cs-CZ" sz="2400" dirty="0" err="1"/>
              <a:t>some</a:t>
            </a:r>
            <a:r>
              <a:rPr lang="cs-CZ" sz="2400" dirty="0"/>
              <a:t> </a:t>
            </a:r>
            <a:r>
              <a:rPr lang="cs-CZ" sz="2400" dirty="0" err="1"/>
              <a:t>other</a:t>
            </a:r>
            <a:r>
              <a:rPr lang="cs-CZ" sz="2400" dirty="0"/>
              <a:t> </a:t>
            </a:r>
            <a:r>
              <a:rPr lang="cs-CZ" sz="2400" dirty="0" err="1"/>
              <a:t>way</a:t>
            </a:r>
            <a:r>
              <a:rPr lang="cs-CZ" sz="2400" dirty="0"/>
              <a:t>.</a:t>
            </a:r>
          </a:p>
          <a:p>
            <a:r>
              <a:rPr lang="cs-CZ" sz="2400" dirty="0" err="1"/>
              <a:t>If</a:t>
            </a:r>
            <a:r>
              <a:rPr lang="cs-CZ" sz="2400" dirty="0"/>
              <a:t> any tax </a:t>
            </a:r>
            <a:r>
              <a:rPr lang="cs-CZ" sz="2400" dirty="0" err="1"/>
              <a:t>break</a:t>
            </a:r>
            <a:r>
              <a:rPr lang="cs-CZ" sz="2400" dirty="0"/>
              <a:t> </a:t>
            </a:r>
            <a:r>
              <a:rPr lang="cs-CZ" sz="2400" dirty="0" err="1"/>
              <a:t>is</a:t>
            </a:r>
            <a:r>
              <a:rPr lang="cs-CZ" sz="2400" dirty="0"/>
              <a:t> </a:t>
            </a:r>
            <a:r>
              <a:rPr lang="cs-CZ" sz="2400" dirty="0" err="1"/>
              <a:t>enacted</a:t>
            </a:r>
            <a:r>
              <a:rPr lang="cs-CZ" sz="2400" dirty="0"/>
              <a:t>, </a:t>
            </a:r>
            <a:r>
              <a:rPr lang="cs-CZ" sz="2400" dirty="0" err="1"/>
              <a:t>each</a:t>
            </a:r>
            <a:r>
              <a:rPr lang="cs-CZ" sz="2400" dirty="0"/>
              <a:t> </a:t>
            </a:r>
            <a:r>
              <a:rPr lang="cs-CZ" sz="2400" dirty="0" err="1"/>
              <a:t>firm</a:t>
            </a:r>
            <a:r>
              <a:rPr lang="cs-CZ" sz="2400" dirty="0"/>
              <a:t> </a:t>
            </a:r>
            <a:r>
              <a:rPr lang="cs-CZ" sz="2400" dirty="0" err="1"/>
              <a:t>must</a:t>
            </a:r>
            <a:r>
              <a:rPr lang="cs-CZ" sz="2400" dirty="0"/>
              <a:t> </a:t>
            </a:r>
            <a:r>
              <a:rPr lang="cs-CZ" sz="2400" dirty="0" err="1"/>
              <a:t>pay</a:t>
            </a:r>
            <a:r>
              <a:rPr lang="cs-CZ" sz="2400" dirty="0"/>
              <a:t> </a:t>
            </a:r>
            <a:r>
              <a:rPr lang="cs-CZ" sz="2400" dirty="0" err="1"/>
              <a:t>additional</a:t>
            </a:r>
            <a:r>
              <a:rPr lang="cs-CZ" sz="2400" dirty="0"/>
              <a:t> 0.25 </a:t>
            </a:r>
            <a:r>
              <a:rPr lang="cs-CZ" sz="2400" dirty="0" err="1"/>
              <a:t>million</a:t>
            </a:r>
            <a:r>
              <a:rPr lang="cs-CZ" sz="2400" dirty="0"/>
              <a:t> on tax </a:t>
            </a:r>
            <a:r>
              <a:rPr lang="cs-CZ" sz="2400" dirty="0" err="1"/>
              <a:t>advisors</a:t>
            </a:r>
            <a:r>
              <a:rPr lang="cs-CZ" sz="2400" dirty="0"/>
              <a:t> and </a:t>
            </a:r>
            <a:r>
              <a:rPr lang="cs-CZ" sz="2400" dirty="0" err="1"/>
              <a:t>accountants</a:t>
            </a:r>
            <a:endParaRPr lang="cs-CZ" sz="2400" dirty="0"/>
          </a:p>
          <a:p>
            <a:r>
              <a:rPr lang="cs-CZ" sz="2400" dirty="0"/>
              <a:t> </a:t>
            </a:r>
          </a:p>
        </p:txBody>
      </p:sp>
    </p:spTree>
    <p:extLst>
      <p:ext uri="{BB962C8B-B14F-4D97-AF65-F5344CB8AC3E}">
        <p14:creationId xmlns:p14="http://schemas.microsoft.com/office/powerpoint/2010/main" val="286380077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563A9E-AC29-C4FC-2599-F39E91032223}"/>
              </a:ext>
            </a:extLst>
          </p:cNvPr>
          <p:cNvSpPr>
            <a:spLocks noGrp="1"/>
          </p:cNvSpPr>
          <p:nvPr>
            <p:ph type="title"/>
          </p:nvPr>
        </p:nvSpPr>
        <p:spPr>
          <a:xfrm>
            <a:off x="1772654" y="365127"/>
            <a:ext cx="8266697" cy="1325563"/>
          </a:xfrm>
        </p:spPr>
        <p:txBody>
          <a:bodyPr/>
          <a:lstStyle/>
          <a:p>
            <a:r>
              <a:rPr lang="cs-CZ" dirty="0"/>
              <a:t>Game </a:t>
            </a:r>
            <a:r>
              <a:rPr lang="cs-CZ" dirty="0" err="1"/>
              <a:t>theory</a:t>
            </a:r>
            <a:r>
              <a:rPr lang="cs-CZ" dirty="0"/>
              <a:t> – </a:t>
            </a:r>
            <a:r>
              <a:rPr lang="cs-CZ" dirty="0" err="1"/>
              <a:t>prisoner‘s</a:t>
            </a:r>
            <a:r>
              <a:rPr lang="cs-CZ" dirty="0"/>
              <a:t> </a:t>
            </a:r>
            <a:r>
              <a:rPr lang="cs-CZ" dirty="0" err="1"/>
              <a:t>dilemma</a:t>
            </a:r>
            <a:endParaRPr lang="en-GB" dirty="0"/>
          </a:p>
        </p:txBody>
      </p:sp>
      <p:graphicFrame>
        <p:nvGraphicFramePr>
          <p:cNvPr id="6" name="Zástupný obsah 5">
            <a:extLst>
              <a:ext uri="{FF2B5EF4-FFF2-40B4-BE49-F238E27FC236}">
                <a16:creationId xmlns:a16="http://schemas.microsoft.com/office/drawing/2014/main" id="{B4236443-E975-5706-B857-B3738B3C1ED9}"/>
              </a:ext>
            </a:extLst>
          </p:cNvPr>
          <p:cNvGraphicFramePr>
            <a:graphicFrameLocks noGrp="1"/>
          </p:cNvGraphicFramePr>
          <p:nvPr>
            <p:ph idx="1"/>
          </p:nvPr>
        </p:nvGraphicFramePr>
        <p:xfrm>
          <a:off x="3218815" y="3744119"/>
          <a:ext cx="5754370" cy="1428434"/>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2253140795"/>
                    </a:ext>
                  </a:extLst>
                </a:gridCol>
                <a:gridCol w="1918335">
                  <a:extLst>
                    <a:ext uri="{9D8B030D-6E8A-4147-A177-3AD203B41FA5}">
                      <a16:colId xmlns:a16="http://schemas.microsoft.com/office/drawing/2014/main" val="2568752671"/>
                    </a:ext>
                  </a:extLst>
                </a:gridCol>
                <a:gridCol w="1918335">
                  <a:extLst>
                    <a:ext uri="{9D8B030D-6E8A-4147-A177-3AD203B41FA5}">
                      <a16:colId xmlns:a16="http://schemas.microsoft.com/office/drawing/2014/main" val="370544867"/>
                    </a:ext>
                  </a:extLst>
                </a:gridCol>
              </a:tblGrid>
              <a:tr h="0">
                <a:tc>
                  <a:txBody>
                    <a:bodyPr/>
                    <a:lstStyle/>
                    <a:p>
                      <a:pPr>
                        <a:lnSpc>
                          <a:spcPct val="107000"/>
                        </a:lnSpc>
                        <a:spcAft>
                          <a:spcPts val="800"/>
                        </a:spcAft>
                      </a:pPr>
                      <a:r>
                        <a:rPr lang="en-GB" sz="1800">
                          <a:effectLst/>
                        </a:rPr>
                        <a:t>A; B</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B cooperates (stays silent)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B defects (betrays)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0490195"/>
                  </a:ext>
                </a:extLst>
              </a:tr>
              <a:tr h="0">
                <a:tc>
                  <a:txBody>
                    <a:bodyPr/>
                    <a:lstStyle/>
                    <a:p>
                      <a:pPr>
                        <a:lnSpc>
                          <a:spcPct val="107000"/>
                        </a:lnSpc>
                        <a:spcAft>
                          <a:spcPts val="800"/>
                        </a:spcAft>
                      </a:pPr>
                      <a:r>
                        <a:rPr lang="en-GB" sz="1800">
                          <a:effectLst/>
                        </a:rPr>
                        <a:t>A cooperates (stays silent)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-1; -1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-5; 0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4036581"/>
                  </a:ext>
                </a:extLst>
              </a:tr>
              <a:tr h="0">
                <a:tc>
                  <a:txBody>
                    <a:bodyPr/>
                    <a:lstStyle/>
                    <a:p>
                      <a:pPr>
                        <a:lnSpc>
                          <a:spcPct val="107000"/>
                        </a:lnSpc>
                        <a:spcAft>
                          <a:spcPts val="800"/>
                        </a:spcAft>
                      </a:pPr>
                      <a:r>
                        <a:rPr lang="en-GB" sz="1800">
                          <a:effectLst/>
                        </a:rPr>
                        <a:t>A defects (betrays)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0; -5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dirty="0">
                          <a:effectLst/>
                        </a:rPr>
                        <a:t>-3; -3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581789"/>
                  </a:ext>
                </a:extLst>
              </a:tr>
            </a:tbl>
          </a:graphicData>
        </a:graphic>
      </p:graphicFrame>
      <p:sp>
        <p:nvSpPr>
          <p:cNvPr id="8" name="TextovéPole 7">
            <a:extLst>
              <a:ext uri="{FF2B5EF4-FFF2-40B4-BE49-F238E27FC236}">
                <a16:creationId xmlns:a16="http://schemas.microsoft.com/office/drawing/2014/main" id="{AF6EF468-34E2-0C92-F893-067B5C3E8BD2}"/>
              </a:ext>
            </a:extLst>
          </p:cNvPr>
          <p:cNvSpPr txBox="1"/>
          <p:nvPr/>
        </p:nvSpPr>
        <p:spPr>
          <a:xfrm>
            <a:off x="3218815" y="2445968"/>
            <a:ext cx="6153122" cy="646331"/>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Arial" panose="020B0604020202020204" pitchFamily="34" charset="0"/>
              </a:rPr>
              <a:t>the number of years in prison, a minus indicates that </a:t>
            </a:r>
            <a:r>
              <a:rPr lang="cs-CZ" b="1" dirty="0" err="1">
                <a:latin typeface="Calibri" panose="020F0502020204030204" pitchFamily="34" charset="0"/>
                <a:ea typeface="Calibri" panose="020F0502020204030204" pitchFamily="34" charset="0"/>
                <a:cs typeface="Arial" panose="020B0604020202020204" pitchFamily="34" charset="0"/>
              </a:rPr>
              <a:t>it</a:t>
            </a:r>
            <a:r>
              <a:rPr lang="cs-CZ" b="1" dirty="0">
                <a:latin typeface="Calibri" panose="020F0502020204030204" pitchFamily="34" charset="0"/>
                <a:ea typeface="Calibri" panose="020F0502020204030204" pitchFamily="34" charset="0"/>
                <a:cs typeface="Arial" panose="020B0604020202020204" pitchFamily="34" charset="0"/>
              </a:rPr>
              <a:t> </a:t>
            </a:r>
            <a:r>
              <a:rPr lang="cs-CZ" b="1" dirty="0" err="1">
                <a:latin typeface="Calibri" panose="020F0502020204030204" pitchFamily="34" charset="0"/>
                <a:ea typeface="Calibri" panose="020F0502020204030204" pitchFamily="34" charset="0"/>
                <a:cs typeface="Arial" panose="020B0604020202020204" pitchFamily="34" charset="0"/>
              </a:rPr>
              <a:t>is</a:t>
            </a:r>
            <a:r>
              <a:rPr lang="cs-CZ" b="1" dirty="0">
                <a:latin typeface="Calibri" panose="020F0502020204030204" pitchFamily="34" charset="0"/>
                <a:ea typeface="Calibri" panose="020F0502020204030204" pitchFamily="34" charset="0"/>
                <a:cs typeface="Arial" panose="020B0604020202020204" pitchFamily="34" charset="0"/>
              </a:rPr>
              <a:t> a negative </a:t>
            </a:r>
            <a:r>
              <a:rPr lang="cs-CZ" b="1" dirty="0" err="1">
                <a:latin typeface="Calibri" panose="020F0502020204030204" pitchFamily="34" charset="0"/>
                <a:ea typeface="Calibri" panose="020F0502020204030204" pitchFamily="34" charset="0"/>
                <a:cs typeface="Arial" panose="020B0604020202020204" pitchFamily="34" charset="0"/>
              </a:rPr>
              <a:t>payoff</a:t>
            </a:r>
            <a:r>
              <a:rPr lang="cs-CZ" b="1" dirty="0">
                <a:latin typeface="Calibri" panose="020F0502020204030204" pitchFamily="34" charset="0"/>
                <a:ea typeface="Calibri" panose="020F0502020204030204" pitchFamily="34" charset="0"/>
                <a:cs typeface="Arial" panose="020B0604020202020204" pitchFamily="34" charset="0"/>
              </a:rPr>
              <a:t> (a </a:t>
            </a:r>
            <a:r>
              <a:rPr lang="cs-CZ" b="1" dirty="0" err="1">
                <a:latin typeface="Calibri" panose="020F0502020204030204" pitchFamily="34" charset="0"/>
                <a:ea typeface="Calibri" panose="020F0502020204030204" pitchFamily="34" charset="0"/>
                <a:cs typeface="Arial" panose="020B0604020202020204" pitchFamily="34" charset="0"/>
              </a:rPr>
              <a:t>loss</a:t>
            </a:r>
            <a:r>
              <a:rPr lang="cs-CZ" b="1" dirty="0">
                <a:latin typeface="Calibri" panose="020F0502020204030204" pitchFamily="34" charset="0"/>
                <a:ea typeface="Calibri" panose="020F0502020204030204" pitchFamily="34" charset="0"/>
                <a:cs typeface="Arial" panose="020B0604020202020204" pitchFamily="34" charset="0"/>
              </a:rPr>
              <a:t>)</a:t>
            </a:r>
            <a:endParaRPr lang="en-GB" dirty="0"/>
          </a:p>
        </p:txBody>
      </p:sp>
    </p:spTree>
    <p:extLst>
      <p:ext uri="{BB962C8B-B14F-4D97-AF65-F5344CB8AC3E}">
        <p14:creationId xmlns:p14="http://schemas.microsoft.com/office/powerpoint/2010/main" val="321869323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D885B4-DA51-F89A-22E1-5F4621248EE8}"/>
              </a:ext>
            </a:extLst>
          </p:cNvPr>
          <p:cNvSpPr>
            <a:spLocks noGrp="1"/>
          </p:cNvSpPr>
          <p:nvPr>
            <p:ph type="title"/>
          </p:nvPr>
        </p:nvSpPr>
        <p:spPr/>
        <p:txBody>
          <a:bodyPr/>
          <a:lstStyle/>
          <a:p>
            <a:r>
              <a:rPr lang="cs-CZ" b="1" dirty="0" err="1"/>
              <a:t>What</a:t>
            </a:r>
            <a:r>
              <a:rPr lang="cs-CZ" b="1" dirty="0"/>
              <a:t> </a:t>
            </a:r>
            <a:r>
              <a:rPr lang="cs-CZ" b="1" dirty="0" err="1"/>
              <a:t>Prisoner‘s</a:t>
            </a:r>
            <a:r>
              <a:rPr lang="cs-CZ" b="1" dirty="0"/>
              <a:t> </a:t>
            </a:r>
            <a:r>
              <a:rPr lang="cs-CZ" b="1" dirty="0" err="1"/>
              <a:t>dilemma</a:t>
            </a:r>
            <a:r>
              <a:rPr lang="cs-CZ" b="1" dirty="0"/>
              <a:t> </a:t>
            </a:r>
            <a:r>
              <a:rPr lang="cs-CZ" b="1" dirty="0" err="1"/>
              <a:t>is</a:t>
            </a:r>
            <a:endParaRPr lang="en-GB" b="1" dirty="0"/>
          </a:p>
        </p:txBody>
      </p:sp>
      <p:graphicFrame>
        <p:nvGraphicFramePr>
          <p:cNvPr id="6" name="Tabulka 5">
            <a:extLst>
              <a:ext uri="{FF2B5EF4-FFF2-40B4-BE49-F238E27FC236}">
                <a16:creationId xmlns:a16="http://schemas.microsoft.com/office/drawing/2014/main" id="{04267750-A2D3-10D0-2430-DF47FE1FE580}"/>
              </a:ext>
            </a:extLst>
          </p:cNvPr>
          <p:cNvGraphicFramePr>
            <a:graphicFrameLocks noGrp="1"/>
          </p:cNvGraphicFramePr>
          <p:nvPr/>
        </p:nvGraphicFramePr>
        <p:xfrm>
          <a:off x="2507766" y="3551613"/>
          <a:ext cx="7176468" cy="934974"/>
        </p:xfrm>
        <a:graphic>
          <a:graphicData uri="http://schemas.openxmlformats.org/drawingml/2006/table">
            <a:tbl>
              <a:tblPr firstRow="1" firstCol="1" bandRow="1">
                <a:tableStyleId>{5C22544A-7EE6-4342-B048-85BDC9FD1C3A}</a:tableStyleId>
              </a:tblPr>
              <a:tblGrid>
                <a:gridCol w="2391628">
                  <a:extLst>
                    <a:ext uri="{9D8B030D-6E8A-4147-A177-3AD203B41FA5}">
                      <a16:colId xmlns:a16="http://schemas.microsoft.com/office/drawing/2014/main" val="2346450740"/>
                    </a:ext>
                  </a:extLst>
                </a:gridCol>
                <a:gridCol w="2392420">
                  <a:extLst>
                    <a:ext uri="{9D8B030D-6E8A-4147-A177-3AD203B41FA5}">
                      <a16:colId xmlns:a16="http://schemas.microsoft.com/office/drawing/2014/main" val="3434639966"/>
                    </a:ext>
                  </a:extLst>
                </a:gridCol>
                <a:gridCol w="2392420">
                  <a:extLst>
                    <a:ext uri="{9D8B030D-6E8A-4147-A177-3AD203B41FA5}">
                      <a16:colId xmlns:a16="http://schemas.microsoft.com/office/drawing/2014/main" val="461803953"/>
                    </a:ext>
                  </a:extLst>
                </a:gridCol>
              </a:tblGrid>
              <a:tr h="0">
                <a:tc>
                  <a:txBody>
                    <a:bodyPr/>
                    <a:lstStyle/>
                    <a:p>
                      <a:pPr>
                        <a:lnSpc>
                          <a:spcPct val="107000"/>
                        </a:lnSpc>
                        <a:spcAft>
                          <a:spcPts val="800"/>
                        </a:spcAft>
                      </a:pPr>
                      <a:r>
                        <a:rPr lang="en-GB" sz="2000">
                          <a:effectLst/>
                        </a:rPr>
                        <a:t>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2000">
                          <a:effectLst/>
                        </a:rPr>
                        <a:t>Player B cooperates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2000">
                          <a:effectLst/>
                        </a:rPr>
                        <a:t>Player B defects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7588303"/>
                  </a:ext>
                </a:extLst>
              </a:tr>
              <a:tr h="0">
                <a:tc>
                  <a:txBody>
                    <a:bodyPr/>
                    <a:lstStyle/>
                    <a:p>
                      <a:pPr>
                        <a:lnSpc>
                          <a:spcPct val="107000"/>
                        </a:lnSpc>
                        <a:spcAft>
                          <a:spcPts val="800"/>
                        </a:spcAft>
                      </a:pPr>
                      <a:r>
                        <a:rPr lang="en-GB" sz="2000">
                          <a:effectLst/>
                        </a:rPr>
                        <a:t>Player A cooperates</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2000">
                          <a:effectLst/>
                        </a:rPr>
                        <a:t>c; c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2000">
                          <a:effectLst/>
                        </a:rPr>
                        <a:t>a; d</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2711774"/>
                  </a:ext>
                </a:extLst>
              </a:tr>
              <a:tr h="0">
                <a:tc>
                  <a:txBody>
                    <a:bodyPr/>
                    <a:lstStyle/>
                    <a:p>
                      <a:pPr>
                        <a:lnSpc>
                          <a:spcPct val="107000"/>
                        </a:lnSpc>
                        <a:spcAft>
                          <a:spcPts val="800"/>
                        </a:spcAft>
                      </a:pPr>
                      <a:r>
                        <a:rPr lang="en-GB" sz="2000">
                          <a:effectLst/>
                        </a:rPr>
                        <a:t>Player A defects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2000">
                          <a:effectLst/>
                        </a:rPr>
                        <a:t>d; a</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2000" dirty="0">
                          <a:effectLst/>
                        </a:rPr>
                        <a:t>b; b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3168378"/>
                  </a:ext>
                </a:extLst>
              </a:tr>
            </a:tbl>
          </a:graphicData>
        </a:graphic>
      </p:graphicFrame>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2823A50F-B7A6-7196-F17A-CE86E62D2D47}"/>
                  </a:ext>
                </a:extLst>
              </p:cNvPr>
              <p:cNvSpPr txBox="1"/>
              <p:nvPr/>
            </p:nvSpPr>
            <p:spPr>
              <a:xfrm>
                <a:off x="2221832" y="4832466"/>
                <a:ext cx="781751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𝑑</m:t>
                      </m:r>
                      <m:r>
                        <a:rPr lang="en-GB">
                          <a:latin typeface="Cambria Math" panose="02040503050406030204" pitchFamily="18" charset="0"/>
                        </a:rPr>
                        <m:t>&gt;</m:t>
                      </m:r>
                      <m:r>
                        <a:rPr lang="en-GB" i="1">
                          <a:latin typeface="Cambria Math" panose="02040503050406030204" pitchFamily="18" charset="0"/>
                        </a:rPr>
                        <m:t>𝑐</m:t>
                      </m:r>
                      <m:r>
                        <a:rPr lang="en-GB">
                          <a:latin typeface="Cambria Math" panose="02040503050406030204" pitchFamily="18" charset="0"/>
                        </a:rPr>
                        <m:t>&gt;</m:t>
                      </m:r>
                      <m:r>
                        <a:rPr lang="en-GB" i="1">
                          <a:latin typeface="Cambria Math" panose="02040503050406030204" pitchFamily="18" charset="0"/>
                        </a:rPr>
                        <m:t>𝑏</m:t>
                      </m:r>
                      <m:r>
                        <a:rPr lang="en-GB">
                          <a:latin typeface="Cambria Math" panose="02040503050406030204" pitchFamily="18" charset="0"/>
                        </a:rPr>
                        <m:t>&gt;</m:t>
                      </m:r>
                      <m:r>
                        <a:rPr lang="en-GB" i="1">
                          <a:latin typeface="Cambria Math" panose="02040503050406030204" pitchFamily="18" charset="0"/>
                        </a:rPr>
                        <m:t>𝑎</m:t>
                      </m:r>
                    </m:oMath>
                  </m:oMathPara>
                </a14:m>
                <a:endParaRPr lang="cs-CZ" dirty="0"/>
              </a:p>
            </p:txBody>
          </p:sp>
        </mc:Choice>
        <mc:Fallback xmlns="">
          <p:sp>
            <p:nvSpPr>
              <p:cNvPr id="8" name="TextovéPole 7">
                <a:extLst>
                  <a:ext uri="{FF2B5EF4-FFF2-40B4-BE49-F238E27FC236}">
                    <a16:creationId xmlns:a16="http://schemas.microsoft.com/office/drawing/2014/main" id="{2823A50F-B7A6-7196-F17A-CE86E62D2D47}"/>
                  </a:ext>
                </a:extLst>
              </p:cNvPr>
              <p:cNvSpPr txBox="1">
                <a:spLocks noRot="1" noChangeAspect="1" noMove="1" noResize="1" noEditPoints="1" noAdjustHandles="1" noChangeArrowheads="1" noChangeShapeType="1" noTextEdit="1"/>
              </p:cNvSpPr>
              <p:nvPr/>
            </p:nvSpPr>
            <p:spPr>
              <a:xfrm>
                <a:off x="2221832" y="4832466"/>
                <a:ext cx="7817518" cy="369332"/>
              </a:xfrm>
              <a:prstGeom prst="rect">
                <a:avLst/>
              </a:prstGeom>
              <a:blipFill>
                <a:blip r:embed="rId2"/>
                <a:stretch>
                  <a:fillRect/>
                </a:stretch>
              </a:blipFill>
            </p:spPr>
            <p:txBody>
              <a:bodyPr/>
              <a:lstStyle/>
              <a:p>
                <a:r>
                  <a:rPr lang="en-GB">
                    <a:noFill/>
                  </a:rPr>
                  <a:t> </a:t>
                </a:r>
              </a:p>
            </p:txBody>
          </p:sp>
        </mc:Fallback>
      </mc:AlternateContent>
      <p:sp>
        <p:nvSpPr>
          <p:cNvPr id="10" name="TextovéPole 9">
            <a:extLst>
              <a:ext uri="{FF2B5EF4-FFF2-40B4-BE49-F238E27FC236}">
                <a16:creationId xmlns:a16="http://schemas.microsoft.com/office/drawing/2014/main" id="{2F4BF605-D07F-F1CF-98FC-8FB3260AAF3C}"/>
              </a:ext>
            </a:extLst>
          </p:cNvPr>
          <p:cNvSpPr txBox="1"/>
          <p:nvPr/>
        </p:nvSpPr>
        <p:spPr>
          <a:xfrm>
            <a:off x="2422358" y="2097739"/>
            <a:ext cx="7371347" cy="1015663"/>
          </a:xfrm>
          <a:prstGeom prst="rect">
            <a:avLst/>
          </a:prstGeom>
          <a:noFill/>
        </p:spPr>
        <p:txBody>
          <a:bodyPr wrap="square">
            <a:spAutoFit/>
          </a:bodyPr>
          <a:lstStyle/>
          <a:p>
            <a:r>
              <a:rPr lang="en-GB" sz="2000" dirty="0">
                <a:latin typeface="Calibri" panose="020F0502020204030204" pitchFamily="34" charset="0"/>
                <a:ea typeface="Calibri" panose="020F0502020204030204" pitchFamily="34" charset="0"/>
                <a:cs typeface="Arial" panose="020B0604020202020204" pitchFamily="34" charset="0"/>
              </a:rPr>
              <a:t>Prisoner’s dilemma is a situation described in game theory, in which two rational players tend to choose non-cooperation even though cooperation would give a better outcome.</a:t>
            </a:r>
            <a:endParaRPr lang="en-GB" sz="2000" dirty="0"/>
          </a:p>
        </p:txBody>
      </p:sp>
    </p:spTree>
    <p:extLst>
      <p:ext uri="{BB962C8B-B14F-4D97-AF65-F5344CB8AC3E}">
        <p14:creationId xmlns:p14="http://schemas.microsoft.com/office/powerpoint/2010/main" val="382721627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EE927-B44F-44C1-AAAA-3766903148AD}"/>
              </a:ext>
            </a:extLst>
          </p:cNvPr>
          <p:cNvSpPr>
            <a:spLocks noGrp="1"/>
          </p:cNvSpPr>
          <p:nvPr>
            <p:ph type="title"/>
          </p:nvPr>
        </p:nvSpPr>
        <p:spPr/>
        <p:txBody>
          <a:bodyPr/>
          <a:lstStyle/>
          <a:p>
            <a:r>
              <a:rPr lang="cs-CZ" dirty="0" err="1"/>
              <a:t>Election</a:t>
            </a:r>
            <a:r>
              <a:rPr lang="cs-CZ" dirty="0"/>
              <a:t> </a:t>
            </a:r>
            <a:r>
              <a:rPr lang="cs-CZ" dirty="0" err="1"/>
              <a:t>campaing</a:t>
            </a:r>
            <a:r>
              <a:rPr lang="cs-CZ" dirty="0"/>
              <a:t> game</a:t>
            </a:r>
          </a:p>
        </p:txBody>
      </p:sp>
      <p:sp>
        <p:nvSpPr>
          <p:cNvPr id="3" name="Zástupný obsah 2">
            <a:extLst>
              <a:ext uri="{FF2B5EF4-FFF2-40B4-BE49-F238E27FC236}">
                <a16:creationId xmlns:a16="http://schemas.microsoft.com/office/drawing/2014/main" id="{CD03AA33-A3CD-4E89-AD1C-42EBE08D3030}"/>
              </a:ext>
            </a:extLst>
          </p:cNvPr>
          <p:cNvSpPr>
            <a:spLocks noGrp="1"/>
          </p:cNvSpPr>
          <p:nvPr>
            <p:ph idx="1"/>
          </p:nvPr>
        </p:nvSpPr>
        <p:spPr>
          <a:xfrm>
            <a:off x="612250" y="1253854"/>
            <a:ext cx="8829384" cy="2607194"/>
          </a:xfrm>
        </p:spPr>
        <p:txBody>
          <a:bodyPr>
            <a:normAutofit lnSpcReduction="10000"/>
          </a:bodyPr>
          <a:lstStyle/>
          <a:p>
            <a:r>
              <a:rPr lang="cs-CZ" dirty="0" err="1"/>
              <a:t>Election</a:t>
            </a:r>
            <a:r>
              <a:rPr lang="cs-CZ" dirty="0"/>
              <a:t> </a:t>
            </a:r>
            <a:r>
              <a:rPr lang="cs-CZ" dirty="0" err="1"/>
              <a:t>campaings</a:t>
            </a:r>
            <a:r>
              <a:rPr lang="cs-CZ" dirty="0"/>
              <a:t> are </a:t>
            </a:r>
            <a:r>
              <a:rPr lang="cs-CZ" dirty="0" err="1"/>
              <a:t>costly</a:t>
            </a:r>
            <a:r>
              <a:rPr lang="cs-CZ" dirty="0"/>
              <a:t>. </a:t>
            </a:r>
            <a:r>
              <a:rPr lang="cs-CZ" dirty="0" err="1"/>
              <a:t>Two</a:t>
            </a:r>
            <a:r>
              <a:rPr lang="cs-CZ" dirty="0"/>
              <a:t> </a:t>
            </a:r>
            <a:r>
              <a:rPr lang="cs-CZ" dirty="0" err="1"/>
              <a:t>main</a:t>
            </a:r>
            <a:r>
              <a:rPr lang="cs-CZ" dirty="0"/>
              <a:t> </a:t>
            </a:r>
            <a:r>
              <a:rPr lang="cs-CZ" dirty="0" err="1"/>
              <a:t>political</a:t>
            </a:r>
            <a:r>
              <a:rPr lang="cs-CZ" dirty="0"/>
              <a:t> </a:t>
            </a:r>
            <a:r>
              <a:rPr lang="cs-CZ" dirty="0" err="1"/>
              <a:t>parties</a:t>
            </a:r>
            <a:r>
              <a:rPr lang="cs-CZ" dirty="0"/>
              <a:t> make </a:t>
            </a:r>
            <a:r>
              <a:rPr lang="cs-CZ" dirty="0" err="1"/>
              <a:t>an</a:t>
            </a:r>
            <a:r>
              <a:rPr lang="cs-CZ" dirty="0"/>
              <a:t> </a:t>
            </a:r>
            <a:r>
              <a:rPr lang="cs-CZ" dirty="0" err="1"/>
              <a:t>agreement</a:t>
            </a:r>
            <a:r>
              <a:rPr lang="cs-CZ" dirty="0"/>
              <a:t> on </a:t>
            </a:r>
            <a:r>
              <a:rPr lang="cs-CZ" dirty="0" err="1"/>
              <a:t>spending</a:t>
            </a:r>
            <a:r>
              <a:rPr lang="cs-CZ" dirty="0"/>
              <a:t> </a:t>
            </a:r>
            <a:r>
              <a:rPr lang="cs-CZ" dirty="0" err="1"/>
              <a:t>reduction</a:t>
            </a:r>
            <a:r>
              <a:rPr lang="cs-CZ" dirty="0"/>
              <a:t> (to 10 </a:t>
            </a:r>
            <a:r>
              <a:rPr lang="cs-CZ" dirty="0" err="1"/>
              <a:t>million</a:t>
            </a:r>
            <a:r>
              <a:rPr lang="cs-CZ" dirty="0"/>
              <a:t>)</a:t>
            </a:r>
          </a:p>
          <a:p>
            <a:r>
              <a:rPr lang="cs-CZ" dirty="0" err="1"/>
              <a:t>If</a:t>
            </a:r>
            <a:r>
              <a:rPr lang="cs-CZ" dirty="0"/>
              <a:t> </a:t>
            </a:r>
            <a:r>
              <a:rPr lang="cs-CZ" dirty="0" err="1"/>
              <a:t>they</a:t>
            </a:r>
            <a:r>
              <a:rPr lang="cs-CZ" dirty="0"/>
              <a:t> </a:t>
            </a:r>
            <a:r>
              <a:rPr lang="cs-CZ" dirty="0" err="1"/>
              <a:t>comply</a:t>
            </a:r>
            <a:r>
              <a:rPr lang="cs-CZ" dirty="0"/>
              <a:t>, </a:t>
            </a:r>
            <a:r>
              <a:rPr lang="cs-CZ" dirty="0" err="1"/>
              <a:t>their</a:t>
            </a:r>
            <a:r>
              <a:rPr lang="cs-CZ" dirty="0"/>
              <a:t> </a:t>
            </a:r>
            <a:r>
              <a:rPr lang="cs-CZ" dirty="0" err="1"/>
              <a:t>campains</a:t>
            </a:r>
            <a:r>
              <a:rPr lang="cs-CZ" dirty="0"/>
              <a:t> </a:t>
            </a:r>
            <a:r>
              <a:rPr lang="cs-CZ" dirty="0" err="1"/>
              <a:t>will</a:t>
            </a:r>
            <a:r>
              <a:rPr lang="cs-CZ" dirty="0"/>
              <a:t> offset and </a:t>
            </a:r>
            <a:r>
              <a:rPr lang="cs-CZ" dirty="0" err="1"/>
              <a:t>each</a:t>
            </a:r>
            <a:r>
              <a:rPr lang="cs-CZ" dirty="0"/>
              <a:t> </a:t>
            </a:r>
            <a:r>
              <a:rPr lang="cs-CZ" dirty="0" err="1"/>
              <a:t>gain</a:t>
            </a:r>
            <a:r>
              <a:rPr lang="cs-CZ" dirty="0"/>
              <a:t> 1 mil </a:t>
            </a:r>
            <a:r>
              <a:rPr lang="cs-CZ" dirty="0" err="1"/>
              <a:t>votes</a:t>
            </a:r>
            <a:r>
              <a:rPr lang="cs-CZ" dirty="0"/>
              <a:t> and CZK 100 per </a:t>
            </a:r>
            <a:r>
              <a:rPr lang="cs-CZ" dirty="0" err="1"/>
              <a:t>vote</a:t>
            </a:r>
            <a:endParaRPr lang="cs-CZ" dirty="0"/>
          </a:p>
          <a:p>
            <a:r>
              <a:rPr lang="cs-CZ" dirty="0" err="1"/>
              <a:t>If</a:t>
            </a:r>
            <a:r>
              <a:rPr lang="cs-CZ" dirty="0"/>
              <a:t> </a:t>
            </a:r>
            <a:r>
              <a:rPr lang="cs-CZ" dirty="0" err="1"/>
              <a:t>one</a:t>
            </a:r>
            <a:r>
              <a:rPr lang="cs-CZ" dirty="0"/>
              <a:t> party </a:t>
            </a:r>
            <a:r>
              <a:rPr lang="cs-CZ" dirty="0" err="1"/>
              <a:t>does</a:t>
            </a:r>
            <a:r>
              <a:rPr lang="cs-CZ" dirty="0"/>
              <a:t> not </a:t>
            </a:r>
            <a:r>
              <a:rPr lang="cs-CZ" dirty="0" err="1"/>
              <a:t>comply</a:t>
            </a:r>
            <a:r>
              <a:rPr lang="cs-CZ" dirty="0"/>
              <a:t> </a:t>
            </a:r>
            <a:r>
              <a:rPr lang="cs-CZ" dirty="0" err="1"/>
              <a:t>while</a:t>
            </a:r>
            <a:r>
              <a:rPr lang="cs-CZ" dirty="0"/>
              <a:t> </a:t>
            </a:r>
            <a:r>
              <a:rPr lang="cs-CZ" dirty="0" err="1"/>
              <a:t>the</a:t>
            </a:r>
            <a:r>
              <a:rPr lang="cs-CZ" dirty="0"/>
              <a:t> </a:t>
            </a:r>
            <a:r>
              <a:rPr lang="cs-CZ" dirty="0" err="1"/>
              <a:t>other</a:t>
            </a:r>
            <a:r>
              <a:rPr lang="cs-CZ" dirty="0"/>
              <a:t> </a:t>
            </a:r>
            <a:r>
              <a:rPr lang="cs-CZ" dirty="0" err="1"/>
              <a:t>complies</a:t>
            </a:r>
            <a:r>
              <a:rPr lang="cs-CZ" dirty="0"/>
              <a:t>, </a:t>
            </a:r>
            <a:r>
              <a:rPr lang="cs-CZ" dirty="0" err="1"/>
              <a:t>the</a:t>
            </a:r>
            <a:r>
              <a:rPr lang="cs-CZ" dirty="0"/>
              <a:t> </a:t>
            </a:r>
            <a:r>
              <a:rPr lang="cs-CZ" dirty="0" err="1"/>
              <a:t>first</a:t>
            </a:r>
            <a:r>
              <a:rPr lang="cs-CZ" dirty="0"/>
              <a:t> </a:t>
            </a:r>
            <a:r>
              <a:rPr lang="cs-CZ" dirty="0" err="1"/>
              <a:t>gains</a:t>
            </a:r>
            <a:r>
              <a:rPr lang="cs-CZ" dirty="0"/>
              <a:t> 1.5 mil </a:t>
            </a:r>
            <a:r>
              <a:rPr lang="cs-CZ" dirty="0" err="1"/>
              <a:t>votes</a:t>
            </a:r>
            <a:r>
              <a:rPr lang="cs-CZ" dirty="0"/>
              <a:t>, </a:t>
            </a:r>
            <a:r>
              <a:rPr lang="cs-CZ" dirty="0" err="1"/>
              <a:t>the</a:t>
            </a:r>
            <a:r>
              <a:rPr lang="cs-CZ" dirty="0"/>
              <a:t> </a:t>
            </a:r>
            <a:r>
              <a:rPr lang="cs-CZ" dirty="0" err="1"/>
              <a:t>other</a:t>
            </a:r>
            <a:r>
              <a:rPr lang="cs-CZ" dirty="0"/>
              <a:t> 0.5 mil </a:t>
            </a:r>
            <a:r>
              <a:rPr lang="cs-CZ" dirty="0" err="1"/>
              <a:t>votes</a:t>
            </a:r>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AE2BEA6D-E7AB-49B2-9F04-DCB0804F244A}"/>
              </a:ext>
            </a:extLst>
          </p:cNvPr>
          <p:cNvSpPr>
            <a:spLocks noGrp="1"/>
          </p:cNvSpPr>
          <p:nvPr>
            <p:ph type="ftr" sz="quarter" idx="11"/>
          </p:nvPr>
        </p:nvSpPr>
        <p:spPr/>
        <p:txBody>
          <a:bodyPr/>
          <a:lstStyle/>
          <a:p>
            <a:r>
              <a:rPr lang="cs-CZ"/>
              <a:t>Petr Mach - Microeconomics</a:t>
            </a:r>
          </a:p>
        </p:txBody>
      </p:sp>
      <p:graphicFrame>
        <p:nvGraphicFramePr>
          <p:cNvPr id="5" name="Tabulka 4">
            <a:extLst>
              <a:ext uri="{FF2B5EF4-FFF2-40B4-BE49-F238E27FC236}">
                <a16:creationId xmlns:a16="http://schemas.microsoft.com/office/drawing/2014/main" id="{95F5FB05-8466-4154-964D-A61497BB11A6}"/>
              </a:ext>
            </a:extLst>
          </p:cNvPr>
          <p:cNvGraphicFramePr>
            <a:graphicFrameLocks noGrp="1"/>
          </p:cNvGraphicFramePr>
          <p:nvPr/>
        </p:nvGraphicFramePr>
        <p:xfrm>
          <a:off x="2423592" y="4617787"/>
          <a:ext cx="5754370" cy="1721931"/>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2983420026"/>
                    </a:ext>
                  </a:extLst>
                </a:gridCol>
                <a:gridCol w="1918335">
                  <a:extLst>
                    <a:ext uri="{9D8B030D-6E8A-4147-A177-3AD203B41FA5}">
                      <a16:colId xmlns:a16="http://schemas.microsoft.com/office/drawing/2014/main" val="469385059"/>
                    </a:ext>
                  </a:extLst>
                </a:gridCol>
                <a:gridCol w="1918335">
                  <a:extLst>
                    <a:ext uri="{9D8B030D-6E8A-4147-A177-3AD203B41FA5}">
                      <a16:colId xmlns:a16="http://schemas.microsoft.com/office/drawing/2014/main" val="4201386013"/>
                    </a:ext>
                  </a:extLst>
                </a:gridCol>
              </a:tblGrid>
              <a:tr h="0">
                <a:tc>
                  <a:txBody>
                    <a:bodyPr/>
                    <a:lstStyle/>
                    <a:p>
                      <a:pPr>
                        <a:lnSpc>
                          <a:spcPct val="107000"/>
                        </a:lnSpc>
                        <a:spcAft>
                          <a:spcPts val="800"/>
                        </a:spcAft>
                      </a:pPr>
                      <a:r>
                        <a:rPr lang="cs-CZ" sz="1800">
                          <a:effectLst/>
                        </a:rPr>
                        <a:t>A; B</a:t>
                      </a:r>
                      <a:endParaRPr lang="cs-CZ" sz="18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1800" dirty="0" err="1">
                          <a:effectLst/>
                        </a:rPr>
                        <a:t>Comply</a:t>
                      </a:r>
                      <a:r>
                        <a:rPr lang="cs-CZ" sz="1800" dirty="0">
                          <a:effectLst/>
                        </a:rPr>
                        <a:t> (</a:t>
                      </a:r>
                      <a:r>
                        <a:rPr lang="cs-CZ" sz="1800" dirty="0" err="1">
                          <a:effectLst/>
                        </a:rPr>
                        <a:t>spend</a:t>
                      </a:r>
                      <a:r>
                        <a:rPr lang="cs-CZ" sz="1800" dirty="0">
                          <a:effectLst/>
                        </a:rPr>
                        <a:t> 10 mil.) </a:t>
                      </a:r>
                      <a:endParaRPr lang="cs-CZ" sz="18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1800" dirty="0">
                          <a:effectLst/>
                        </a:rPr>
                        <a:t>Not to </a:t>
                      </a:r>
                      <a:r>
                        <a:rPr lang="cs-CZ" sz="1800" dirty="0" err="1">
                          <a:effectLst/>
                        </a:rPr>
                        <a:t>comply</a:t>
                      </a:r>
                      <a:r>
                        <a:rPr lang="cs-CZ" sz="1800" dirty="0">
                          <a:effectLst/>
                        </a:rPr>
                        <a:t> (</a:t>
                      </a:r>
                      <a:r>
                        <a:rPr lang="cs-CZ" sz="1800" dirty="0" err="1">
                          <a:effectLst/>
                        </a:rPr>
                        <a:t>spend</a:t>
                      </a:r>
                      <a:r>
                        <a:rPr lang="cs-CZ" sz="1800" dirty="0">
                          <a:effectLst/>
                        </a:rPr>
                        <a:t> 50 mil.) </a:t>
                      </a:r>
                      <a:endParaRPr lang="cs-CZ" sz="18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2170031968"/>
                  </a:ext>
                </a:extLst>
              </a:tr>
              <a:tr h="0">
                <a:tc>
                  <a:txBody>
                    <a:bodyPr/>
                    <a:lstStyle/>
                    <a:p>
                      <a:pPr>
                        <a:lnSpc>
                          <a:spcPct val="107000"/>
                        </a:lnSpc>
                        <a:spcAft>
                          <a:spcPts val="800"/>
                        </a:spcAft>
                      </a:pPr>
                      <a:r>
                        <a:rPr lang="cs-CZ" sz="1800" dirty="0" err="1">
                          <a:effectLst/>
                        </a:rPr>
                        <a:t>Comply</a:t>
                      </a:r>
                      <a:r>
                        <a:rPr lang="cs-CZ" sz="1800" dirty="0">
                          <a:effectLst/>
                        </a:rPr>
                        <a:t> (</a:t>
                      </a:r>
                      <a:r>
                        <a:rPr lang="cs-CZ" sz="1800" dirty="0" err="1">
                          <a:effectLst/>
                        </a:rPr>
                        <a:t>spend</a:t>
                      </a:r>
                      <a:r>
                        <a:rPr lang="cs-CZ" sz="1800" dirty="0">
                          <a:effectLst/>
                        </a:rPr>
                        <a:t> 10 mil.) </a:t>
                      </a:r>
                      <a:endParaRPr lang="cs-CZ" sz="18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1800">
                          <a:effectLst/>
                        </a:rPr>
                        <a:t>90; 90 </a:t>
                      </a:r>
                      <a:endParaRPr lang="cs-CZ" sz="18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1800">
                          <a:effectLst/>
                        </a:rPr>
                        <a:t>40; 100 </a:t>
                      </a:r>
                      <a:endParaRPr lang="cs-CZ" sz="18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688569795"/>
                  </a:ext>
                </a:extLst>
              </a:tr>
              <a:tr h="0">
                <a:tc>
                  <a:txBody>
                    <a:bodyPr/>
                    <a:lstStyle/>
                    <a:p>
                      <a:pPr>
                        <a:lnSpc>
                          <a:spcPct val="107000"/>
                        </a:lnSpc>
                        <a:spcAft>
                          <a:spcPts val="800"/>
                        </a:spcAft>
                      </a:pPr>
                      <a:r>
                        <a:rPr lang="cs-CZ" sz="1800" dirty="0">
                          <a:effectLst/>
                        </a:rPr>
                        <a:t>Not to </a:t>
                      </a:r>
                      <a:r>
                        <a:rPr lang="cs-CZ" sz="1800" dirty="0" err="1">
                          <a:effectLst/>
                        </a:rPr>
                        <a:t>comply</a:t>
                      </a:r>
                      <a:r>
                        <a:rPr lang="cs-CZ" sz="1800" dirty="0">
                          <a:effectLst/>
                        </a:rPr>
                        <a:t> (spend50 mil.)</a:t>
                      </a:r>
                      <a:endParaRPr lang="cs-CZ" sz="18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1800" dirty="0">
                          <a:effectLst/>
                        </a:rPr>
                        <a:t>100; 40 </a:t>
                      </a:r>
                      <a:endParaRPr lang="cs-CZ" sz="18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1800" dirty="0">
                          <a:effectLst/>
                        </a:rPr>
                        <a:t>50; 50 </a:t>
                      </a:r>
                      <a:endParaRPr lang="cs-CZ" sz="18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2937039366"/>
                  </a:ext>
                </a:extLst>
              </a:tr>
            </a:tbl>
          </a:graphicData>
        </a:graphic>
      </p:graphicFrame>
    </p:spTree>
    <p:extLst>
      <p:ext uri="{BB962C8B-B14F-4D97-AF65-F5344CB8AC3E}">
        <p14:creationId xmlns:p14="http://schemas.microsoft.com/office/powerpoint/2010/main" val="3986213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EC49C-DE65-4D3C-A923-E283A5F47AB0}"/>
              </a:ext>
            </a:extLst>
          </p:cNvPr>
          <p:cNvSpPr>
            <a:spLocks noGrp="1"/>
          </p:cNvSpPr>
          <p:nvPr>
            <p:ph type="title"/>
          </p:nvPr>
        </p:nvSpPr>
        <p:spPr/>
        <p:txBody>
          <a:bodyPr/>
          <a:lstStyle/>
          <a:p>
            <a:r>
              <a:rPr lang="cs-CZ" dirty="0" err="1"/>
              <a:t>Pork-barrel</a:t>
            </a:r>
            <a:r>
              <a:rPr lang="cs-CZ" dirty="0"/>
              <a:t> </a:t>
            </a:r>
            <a:r>
              <a:rPr lang="cs-CZ" dirty="0" err="1"/>
              <a:t>politics</a:t>
            </a:r>
            <a:endParaRPr lang="cs-CZ" dirty="0"/>
          </a:p>
        </p:txBody>
      </p:sp>
      <p:graphicFrame>
        <p:nvGraphicFramePr>
          <p:cNvPr id="4" name="Tabulka 3">
            <a:extLst>
              <a:ext uri="{FF2B5EF4-FFF2-40B4-BE49-F238E27FC236}">
                <a16:creationId xmlns:a16="http://schemas.microsoft.com/office/drawing/2014/main" id="{CE3CCA28-D849-422E-B189-79714CE873D6}"/>
              </a:ext>
            </a:extLst>
          </p:cNvPr>
          <p:cNvGraphicFramePr>
            <a:graphicFrameLocks noGrp="1"/>
          </p:cNvGraphicFramePr>
          <p:nvPr/>
        </p:nvGraphicFramePr>
        <p:xfrm>
          <a:off x="2953400" y="3971892"/>
          <a:ext cx="5754370" cy="1122045"/>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3594362937"/>
                    </a:ext>
                  </a:extLst>
                </a:gridCol>
                <a:gridCol w="1918335">
                  <a:extLst>
                    <a:ext uri="{9D8B030D-6E8A-4147-A177-3AD203B41FA5}">
                      <a16:colId xmlns:a16="http://schemas.microsoft.com/office/drawing/2014/main" val="3524953508"/>
                    </a:ext>
                  </a:extLst>
                </a:gridCol>
                <a:gridCol w="1918335">
                  <a:extLst>
                    <a:ext uri="{9D8B030D-6E8A-4147-A177-3AD203B41FA5}">
                      <a16:colId xmlns:a16="http://schemas.microsoft.com/office/drawing/2014/main" val="1128961528"/>
                    </a:ext>
                  </a:extLst>
                </a:gridCol>
              </a:tblGrid>
              <a:tr h="0">
                <a:tc>
                  <a:txBody>
                    <a:bodyPr/>
                    <a:lstStyle/>
                    <a:p>
                      <a:pPr>
                        <a:lnSpc>
                          <a:spcPct val="107000"/>
                        </a:lnSpc>
                        <a:spcAft>
                          <a:spcPts val="800"/>
                        </a:spcAft>
                      </a:pPr>
                      <a:r>
                        <a:rPr lang="cs-CZ" sz="2400">
                          <a:effectLst/>
                        </a:rPr>
                        <a:t>A; B</a:t>
                      </a:r>
                      <a:endParaRPr lang="cs-CZ" sz="24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0"/>
                        </a:spcAft>
                      </a:pPr>
                      <a:r>
                        <a:rPr lang="cs-CZ" sz="1600" dirty="0">
                          <a:effectLst/>
                        </a:rPr>
                        <a:t>Not </a:t>
                      </a: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33049"/>
                  </a:ext>
                </a:extLst>
              </a:tr>
              <a:tr h="0">
                <a:tc>
                  <a:txBody>
                    <a:bodyPr/>
                    <a:lstStyle/>
                    <a:p>
                      <a:pPr>
                        <a:lnSpc>
                          <a:spcPct val="107000"/>
                        </a:lnSpc>
                        <a:spcAft>
                          <a:spcPts val="0"/>
                        </a:spcAft>
                      </a:pPr>
                      <a:r>
                        <a:rPr lang="cs-CZ" sz="1600" dirty="0">
                          <a:effectLst/>
                        </a:rPr>
                        <a:t>Not </a:t>
                      </a: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cs-CZ" sz="2400">
                          <a:effectLst/>
                        </a:rPr>
                        <a:t>50; 50 </a:t>
                      </a:r>
                      <a:endParaRPr lang="cs-CZ" sz="24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10; 65</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3023908511"/>
                  </a:ext>
                </a:extLst>
              </a:tr>
              <a:tr h="0">
                <a:tc>
                  <a:txBody>
                    <a:bodyPr/>
                    <a:lstStyle/>
                    <a:p>
                      <a:pPr>
                        <a:lnSpc>
                          <a:spcPct val="107000"/>
                        </a:lnSpc>
                        <a:spcAft>
                          <a:spcPts val="0"/>
                        </a:spcAft>
                      </a:pP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cs-CZ" sz="2400" dirty="0">
                          <a:effectLst/>
                        </a:rPr>
                        <a:t>65; 10</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25; 25 </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3345194559"/>
                  </a:ext>
                </a:extLst>
              </a:tr>
            </a:tbl>
          </a:graphicData>
        </a:graphic>
      </p:graphicFrame>
      <p:sp>
        <p:nvSpPr>
          <p:cNvPr id="6" name="TextovéPole 5">
            <a:extLst>
              <a:ext uri="{FF2B5EF4-FFF2-40B4-BE49-F238E27FC236}">
                <a16:creationId xmlns:a16="http://schemas.microsoft.com/office/drawing/2014/main" id="{7B554474-628C-4E31-8463-732DD7E8A501}"/>
              </a:ext>
            </a:extLst>
          </p:cNvPr>
          <p:cNvSpPr txBox="1"/>
          <p:nvPr/>
        </p:nvSpPr>
        <p:spPr>
          <a:xfrm>
            <a:off x="1964770" y="1417639"/>
            <a:ext cx="7731630" cy="2400657"/>
          </a:xfrm>
          <a:prstGeom prst="rect">
            <a:avLst/>
          </a:prstGeom>
          <a:noFill/>
        </p:spPr>
        <p:txBody>
          <a:bodyPr wrap="square">
            <a:spAutoFit/>
          </a:bodyPr>
          <a:lstStyle/>
          <a:p>
            <a:r>
              <a:rPr lang="en-GB" sz="1500" dirty="0">
                <a:ea typeface="Calibri" panose="020F0502020204030204" pitchFamily="34" charset="0"/>
              </a:rPr>
              <a:t>Consider a limited budget of 200 million to be distributed by MPs. The will decide among two projects – a highway of 200 million or the launch of a space rocket of 200 million. Only one project can win. The construction lobby considers to lobby for the highway and the technological lobby considers lobbying for the rocket. Because winning the contra</a:t>
            </a:r>
            <a:r>
              <a:rPr lang="cs-CZ" sz="1500" dirty="0">
                <a:ea typeface="Calibri" panose="020F0502020204030204" pitchFamily="34" charset="0"/>
              </a:rPr>
              <a:t>c</a:t>
            </a:r>
            <a:r>
              <a:rPr lang="en-GB" sz="1500" dirty="0">
                <a:ea typeface="Calibri" panose="020F0502020204030204" pitchFamily="34" charset="0"/>
              </a:rPr>
              <a:t>t would bring the firm a profit of 100 million. Neither of the firms knows whether the other lobbies or not. If neither firm lobbied each would win the contract with a probability of 50% without any additional lobbying expenses. If both lobby, each can also win with a probability of 50% but with a lobbying cost of 25 million (in line with the </a:t>
            </a:r>
            <a:r>
              <a:rPr lang="en-GB" sz="1500" dirty="0" err="1">
                <a:ea typeface="Calibri" panose="020F0502020204030204" pitchFamily="34" charset="0"/>
              </a:rPr>
              <a:t>Tullock</a:t>
            </a:r>
            <a:r>
              <a:rPr lang="en-GB" sz="1500" dirty="0">
                <a:ea typeface="Calibri" panose="020F0502020204030204" pitchFamily="34" charset="0"/>
              </a:rPr>
              <a:t> model) and the expected profit of each would be </a:t>
            </a:r>
            <a:r>
              <a:rPr lang="cs-CZ" sz="1500" dirty="0">
                <a:ea typeface="Calibri" panose="020F0502020204030204" pitchFamily="34" charset="0"/>
              </a:rPr>
              <a:t>25</a:t>
            </a:r>
            <a:r>
              <a:rPr lang="en-GB" sz="1500" dirty="0">
                <a:ea typeface="Calibri" panose="020F0502020204030204" pitchFamily="34" charset="0"/>
              </a:rPr>
              <a:t> million.  If one lobbies and the other does not, the lobbying firm would spend 25 million on lobbying and would gain the contract with a high probability of  90% and the net expected profit is </a:t>
            </a:r>
            <a:r>
              <a:rPr lang="cs-CZ" sz="1500" dirty="0">
                <a:ea typeface="Calibri" panose="020F0502020204030204" pitchFamily="34" charset="0"/>
              </a:rPr>
              <a:t>65</a:t>
            </a:r>
            <a:r>
              <a:rPr lang="en-GB" sz="1500" dirty="0">
                <a:ea typeface="Calibri" panose="020F0502020204030204" pitchFamily="34" charset="0"/>
              </a:rPr>
              <a:t> million. </a:t>
            </a:r>
            <a:endParaRPr lang="en-GB" sz="1500" dirty="0"/>
          </a:p>
        </p:txBody>
      </p:sp>
    </p:spTree>
    <p:extLst>
      <p:ext uri="{BB962C8B-B14F-4D97-AF65-F5344CB8AC3E}">
        <p14:creationId xmlns:p14="http://schemas.microsoft.com/office/powerpoint/2010/main" val="302436050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C0BFB3-041D-4173-8813-5A5F1843A6CE}"/>
              </a:ext>
            </a:extLst>
          </p:cNvPr>
          <p:cNvSpPr>
            <a:spLocks noGrp="1"/>
          </p:cNvSpPr>
          <p:nvPr>
            <p:ph type="title"/>
          </p:nvPr>
        </p:nvSpPr>
        <p:spPr/>
        <p:txBody>
          <a:bodyPr/>
          <a:lstStyle/>
          <a:p>
            <a:r>
              <a:rPr lang="en-GB" dirty="0"/>
              <a:t>Rent-seeking</a:t>
            </a:r>
            <a:endParaRPr lang="cs-CZ" dirty="0"/>
          </a:p>
        </p:txBody>
      </p:sp>
      <p:sp>
        <p:nvSpPr>
          <p:cNvPr id="3" name="Zástupný obsah 2">
            <a:extLst>
              <a:ext uri="{FF2B5EF4-FFF2-40B4-BE49-F238E27FC236}">
                <a16:creationId xmlns:a16="http://schemas.microsoft.com/office/drawing/2014/main" id="{E90D94DA-8634-4A17-8CE3-867A66D7D4E9}"/>
              </a:ext>
            </a:extLst>
          </p:cNvPr>
          <p:cNvSpPr>
            <a:spLocks noGrp="1"/>
          </p:cNvSpPr>
          <p:nvPr>
            <p:ph idx="1"/>
          </p:nvPr>
        </p:nvSpPr>
        <p:spPr/>
        <p:txBody>
          <a:bodyPr/>
          <a:lstStyle/>
          <a:p>
            <a:pPr>
              <a:buNone/>
            </a:pPr>
            <a:r>
              <a:rPr lang="en-GB" b="1" dirty="0"/>
              <a:t>Rent-seeking is the practice of manipulating public policy to increase profits of a firm or an industry at the expense of the consumers or taxpayers.</a:t>
            </a:r>
            <a:endParaRPr lang="cs-CZ" dirty="0"/>
          </a:p>
          <a:p>
            <a:pPr>
              <a:buNone/>
            </a:pPr>
            <a:endParaRPr lang="cs-CZ" dirty="0"/>
          </a:p>
        </p:txBody>
      </p:sp>
      <p:sp>
        <p:nvSpPr>
          <p:cNvPr id="4" name="Zástupný symbol pro zápatí 3">
            <a:extLst>
              <a:ext uri="{FF2B5EF4-FFF2-40B4-BE49-F238E27FC236}">
                <a16:creationId xmlns:a16="http://schemas.microsoft.com/office/drawing/2014/main" id="{D8AB5455-FD2C-4B72-AC81-05E5D092D81E}"/>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408487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Trade</a:t>
            </a:r>
            <a:r>
              <a:rPr lang="cs-CZ" dirty="0"/>
              <a:t> </a:t>
            </a:r>
            <a:r>
              <a:rPr lang="en-GB" dirty="0"/>
              <a:t>increases</a:t>
            </a:r>
            <a:r>
              <a:rPr lang="cs-CZ" dirty="0"/>
              <a:t> utility</a:t>
            </a:r>
          </a:p>
        </p:txBody>
      </p:sp>
      <p:sp>
        <p:nvSpPr>
          <p:cNvPr id="3" name="Zástupný symbol pro obsah 2"/>
          <p:cNvSpPr>
            <a:spLocks noGrp="1"/>
          </p:cNvSpPr>
          <p:nvPr>
            <p:ph idx="1"/>
          </p:nvPr>
        </p:nvSpPr>
        <p:spPr/>
        <p:txBody>
          <a:bodyPr>
            <a:normAutofit fontScale="92500"/>
          </a:bodyPr>
          <a:lstStyle/>
          <a:p>
            <a:pPr>
              <a:buNone/>
            </a:pPr>
            <a:r>
              <a:rPr lang="en-GB" dirty="0"/>
              <a:t>Through exchange things find new owners to whom they will be more useful.</a:t>
            </a:r>
            <a:endParaRPr lang="cs-CZ" dirty="0"/>
          </a:p>
          <a:p>
            <a:pPr>
              <a:buNone/>
            </a:pPr>
            <a:endParaRPr lang="cs-CZ" dirty="0"/>
          </a:p>
          <a:p>
            <a:pPr>
              <a:buNone/>
            </a:pPr>
            <a:r>
              <a:rPr lang="cs-CZ" dirty="0"/>
              <a:t>U(A, </a:t>
            </a:r>
            <a:r>
              <a:rPr lang="cs-CZ" dirty="0" err="1"/>
              <a:t>Fish</a:t>
            </a:r>
            <a:r>
              <a:rPr lang="cs-CZ" dirty="0"/>
              <a:t>)=100</a:t>
            </a:r>
          </a:p>
          <a:p>
            <a:pPr>
              <a:buNone/>
            </a:pPr>
            <a:r>
              <a:rPr lang="cs-CZ" dirty="0"/>
              <a:t>U(B, </a:t>
            </a:r>
            <a:r>
              <a:rPr lang="cs-CZ" dirty="0" err="1"/>
              <a:t>Fish</a:t>
            </a:r>
            <a:r>
              <a:rPr lang="cs-CZ" dirty="0"/>
              <a:t>)=200</a:t>
            </a:r>
          </a:p>
          <a:p>
            <a:pPr>
              <a:buNone/>
            </a:pPr>
            <a:r>
              <a:rPr lang="cs-CZ" dirty="0"/>
              <a:t>U(A, </a:t>
            </a:r>
            <a:r>
              <a:rPr lang="cs-CZ" dirty="0" err="1"/>
              <a:t>Corn</a:t>
            </a:r>
            <a:r>
              <a:rPr lang="cs-CZ" dirty="0"/>
              <a:t>)=300</a:t>
            </a:r>
          </a:p>
          <a:p>
            <a:pPr>
              <a:buNone/>
            </a:pPr>
            <a:r>
              <a:rPr lang="cs-CZ" dirty="0"/>
              <a:t>U(B, </a:t>
            </a:r>
            <a:r>
              <a:rPr lang="cs-CZ" dirty="0" err="1"/>
              <a:t>Corn</a:t>
            </a:r>
            <a:r>
              <a:rPr lang="cs-CZ" dirty="0"/>
              <a:t>)=150</a:t>
            </a:r>
          </a:p>
          <a:p>
            <a:pPr>
              <a:buNone/>
            </a:pPr>
            <a:r>
              <a:rPr lang="cs-CZ" dirty="0"/>
              <a:t>A: -100+300=+200</a:t>
            </a:r>
          </a:p>
          <a:p>
            <a:pPr>
              <a:buNone/>
            </a:pPr>
            <a:r>
              <a:rPr lang="cs-CZ" dirty="0"/>
              <a:t>B: -150+200=+50</a:t>
            </a:r>
          </a:p>
          <a:p>
            <a:pPr>
              <a:buNone/>
            </a:pPr>
            <a:r>
              <a:rPr lang="cs-CZ" dirty="0"/>
              <a:t>A+B: +250</a:t>
            </a:r>
          </a:p>
          <a:p>
            <a:pPr>
              <a:buNone/>
            </a:pPr>
            <a:endParaRPr lang="en-GB"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598" y="2564904"/>
            <a:ext cx="3563402" cy="4311717"/>
          </a:xfrm>
          <a:prstGeom prst="rect">
            <a:avLst/>
          </a:prstGeom>
        </p:spPr>
      </p:pic>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257BE6-95F3-4526-BAFD-8D00285AF85F}"/>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709D1B1E-58FC-4582-A96C-FC0902831733}"/>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BA1A15B2-3243-408A-A7F4-3968DFC98E55}"/>
              </a:ext>
            </a:extLst>
          </p:cNvPr>
          <p:cNvPicPr/>
          <p:nvPr/>
        </p:nvPicPr>
        <p:blipFill>
          <a:blip r:embed="rId2"/>
          <a:stretch>
            <a:fillRect/>
          </a:stretch>
        </p:blipFill>
        <p:spPr>
          <a:xfrm>
            <a:off x="2423593" y="1971675"/>
            <a:ext cx="6066040" cy="4193629"/>
          </a:xfrm>
          <a:prstGeom prst="rect">
            <a:avLst/>
          </a:prstGeom>
        </p:spPr>
      </p:pic>
    </p:spTree>
    <p:extLst>
      <p:ext uri="{BB962C8B-B14F-4D97-AF65-F5344CB8AC3E}">
        <p14:creationId xmlns:p14="http://schemas.microsoft.com/office/powerpoint/2010/main" val="419874427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ACA00-6276-448C-B707-7D411D02F147}"/>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A265F16E-AC5E-45CA-A9BF-9C7CE6379838}"/>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049A390B-FBA3-44A4-96E3-759B0A6AE679}"/>
              </a:ext>
            </a:extLst>
          </p:cNvPr>
          <p:cNvPicPr/>
          <p:nvPr/>
        </p:nvPicPr>
        <p:blipFill>
          <a:blip r:embed="rId2"/>
          <a:stretch>
            <a:fillRect/>
          </a:stretch>
        </p:blipFill>
        <p:spPr>
          <a:xfrm>
            <a:off x="2639616" y="1556793"/>
            <a:ext cx="5760640" cy="4392487"/>
          </a:xfrm>
          <a:prstGeom prst="rect">
            <a:avLst/>
          </a:prstGeom>
        </p:spPr>
      </p:pic>
    </p:spTree>
    <p:extLst>
      <p:ext uri="{BB962C8B-B14F-4D97-AF65-F5344CB8AC3E}">
        <p14:creationId xmlns:p14="http://schemas.microsoft.com/office/powerpoint/2010/main" val="322147464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DC9C1-EC27-4B49-ABB8-D194DBC53597}"/>
              </a:ext>
            </a:extLst>
          </p:cNvPr>
          <p:cNvSpPr>
            <a:spLocks noGrp="1"/>
          </p:cNvSpPr>
          <p:nvPr>
            <p:ph type="title"/>
          </p:nvPr>
        </p:nvSpPr>
        <p:spPr/>
        <p:txBody>
          <a:bodyPr/>
          <a:lstStyle/>
          <a:p>
            <a:r>
              <a:rPr lang="cs-CZ" dirty="0" err="1"/>
              <a:t>Lobbying</a:t>
            </a:r>
            <a:endParaRPr lang="cs-CZ" dirty="0"/>
          </a:p>
        </p:txBody>
      </p:sp>
      <p:sp>
        <p:nvSpPr>
          <p:cNvPr id="3" name="Zástupný obsah 2">
            <a:extLst>
              <a:ext uri="{FF2B5EF4-FFF2-40B4-BE49-F238E27FC236}">
                <a16:creationId xmlns:a16="http://schemas.microsoft.com/office/drawing/2014/main" id="{382BF6EE-E79B-495F-ADCC-95F6C19E50E9}"/>
              </a:ext>
            </a:extLst>
          </p:cNvPr>
          <p:cNvSpPr>
            <a:spLocks noGrp="1"/>
          </p:cNvSpPr>
          <p:nvPr>
            <p:ph idx="1"/>
          </p:nvPr>
        </p:nvSpPr>
        <p:spPr/>
        <p:txBody>
          <a:bodyPr/>
          <a:lstStyle/>
          <a:p>
            <a:r>
              <a:rPr lang="cs-CZ" dirty="0" err="1"/>
              <a:t>Expected</a:t>
            </a:r>
            <a:r>
              <a:rPr lang="cs-CZ" dirty="0"/>
              <a:t> </a:t>
            </a:r>
            <a:r>
              <a:rPr lang="cs-CZ" dirty="0" err="1"/>
              <a:t>revenue</a:t>
            </a:r>
            <a:endParaRPr lang="cs-CZ" dirty="0"/>
          </a:p>
          <a:p>
            <a:r>
              <a:rPr lang="cs-CZ" dirty="0" err="1"/>
              <a:t>Lobbying</a:t>
            </a:r>
            <a:r>
              <a:rPr lang="cs-CZ" dirty="0"/>
              <a:t> </a:t>
            </a:r>
            <a:r>
              <a:rPr lang="cs-CZ" dirty="0" err="1"/>
              <a:t>investment</a:t>
            </a:r>
            <a:endParaRPr lang="cs-CZ" dirty="0"/>
          </a:p>
        </p:txBody>
      </p:sp>
      <p:sp>
        <p:nvSpPr>
          <p:cNvPr id="4" name="Zástupný symbol pro zápatí 3">
            <a:extLst>
              <a:ext uri="{FF2B5EF4-FFF2-40B4-BE49-F238E27FC236}">
                <a16:creationId xmlns:a16="http://schemas.microsoft.com/office/drawing/2014/main" id="{17051322-E213-4FF7-A404-70EBDB53C24A}"/>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04530416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D5DB4E-E8B1-48A3-BED8-D0554DE0DB39}"/>
              </a:ext>
            </a:extLst>
          </p:cNvPr>
          <p:cNvSpPr>
            <a:spLocks noGrp="1"/>
          </p:cNvSpPr>
          <p:nvPr>
            <p:ph type="title"/>
          </p:nvPr>
        </p:nvSpPr>
        <p:spPr/>
        <p:txBody>
          <a:bodyPr/>
          <a:lstStyle/>
          <a:p>
            <a:r>
              <a:rPr lang="cs-CZ" dirty="0"/>
              <a:t>Rent-</a:t>
            </a:r>
            <a:r>
              <a:rPr lang="cs-CZ" dirty="0" err="1"/>
              <a:t>seeking</a:t>
            </a:r>
            <a:r>
              <a:rPr lang="cs-CZ" dirty="0"/>
              <a:t> game</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3A20E979-C9D2-4D36-B447-98119C565CF6}"/>
                  </a:ext>
                </a:extLst>
              </p:cNvPr>
              <p:cNvSpPr>
                <a:spLocks noGrp="1"/>
              </p:cNvSpPr>
              <p:nvPr>
                <p:ph idx="1"/>
              </p:nvPr>
            </p:nvSpPr>
            <p:spPr/>
            <p:txBody>
              <a:bodyPr>
                <a:normAutofit/>
              </a:bodyPr>
              <a:lstStyle/>
              <a:p>
                <a:pPr>
                  <a:buNone/>
                </a:pPr>
                <a:r>
                  <a:rPr lang="en-GB" dirty="0"/>
                  <a:t>Suppose that there are 2 participants </a:t>
                </a:r>
                <a14:m>
                  <m:oMath xmlns:m="http://schemas.openxmlformats.org/officeDocument/2006/math">
                    <m:r>
                      <a:rPr lang="en-GB" i="1">
                        <a:latin typeface="Cambria Math" panose="02040503050406030204" pitchFamily="18" charset="0"/>
                      </a:rPr>
                      <m:t>𝐴</m:t>
                    </m:r>
                  </m:oMath>
                </a14:m>
                <a:r>
                  <a:rPr lang="en-GB" dirty="0"/>
                  <a:t> and </a:t>
                </a:r>
                <a14:m>
                  <m:oMath xmlns:m="http://schemas.openxmlformats.org/officeDocument/2006/math">
                    <m:r>
                      <a:rPr lang="en-GB" i="1">
                        <a:latin typeface="Cambria Math" panose="02040503050406030204" pitchFamily="18" charset="0"/>
                      </a:rPr>
                      <m:t>𝐵</m:t>
                    </m:r>
                  </m:oMath>
                </a14:m>
                <a:r>
                  <a:rPr lang="en-GB" dirty="0"/>
                  <a:t> seeking for a privilege. They spend </a:t>
                </a:r>
                <a14:m>
                  <m:oMath xmlns:m="http://schemas.openxmlformats.org/officeDocument/2006/math">
                    <m:r>
                      <a:rPr lang="en-GB" i="1">
                        <a:latin typeface="Cambria Math" panose="02040503050406030204" pitchFamily="18" charset="0"/>
                      </a:rPr>
                      <m:t>𝐴</m:t>
                    </m:r>
                  </m:oMath>
                </a14:m>
                <a:r>
                  <a:rPr lang="en-GB" dirty="0"/>
                  <a:t> and </a:t>
                </a:r>
                <a14:m>
                  <m:oMath xmlns:m="http://schemas.openxmlformats.org/officeDocument/2006/math">
                    <m:r>
                      <a:rPr lang="en-GB" i="1">
                        <a:latin typeface="Cambria Math" panose="02040503050406030204" pitchFamily="18" charset="0"/>
                      </a:rPr>
                      <m:t>𝐵</m:t>
                    </m:r>
                  </m:oMath>
                </a14:m>
                <a:r>
                  <a:rPr lang="en-GB" dirty="0"/>
                  <a:t> respectively on lobbying to win the rent </a:t>
                </a:r>
                <a14:m>
                  <m:oMath xmlns:m="http://schemas.openxmlformats.org/officeDocument/2006/math">
                    <m:r>
                      <a:rPr lang="en-GB" i="1">
                        <a:latin typeface="Cambria Math" panose="02040503050406030204" pitchFamily="18" charset="0"/>
                      </a:rPr>
                      <m:t>𝑅</m:t>
                    </m:r>
                  </m:oMath>
                </a14:m>
                <a:r>
                  <a:rPr lang="en-GB" dirty="0"/>
                  <a:t>. Then the probability player </a:t>
                </a:r>
                <a14:m>
                  <m:oMath xmlns:m="http://schemas.openxmlformats.org/officeDocument/2006/math">
                    <m:r>
                      <a:rPr lang="en-GB" i="1">
                        <a:latin typeface="Cambria Math" panose="02040503050406030204" pitchFamily="18" charset="0"/>
                      </a:rPr>
                      <m:t>𝐴</m:t>
                    </m:r>
                  </m:oMath>
                </a14:m>
                <a:r>
                  <a:rPr lang="en-GB" dirty="0"/>
                  <a:t> wins is</a:t>
                </a:r>
                <a:endParaRPr lang="cs-CZ" dirty="0"/>
              </a:p>
              <a:p>
                <a:pP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𝐴</m:t>
                          </m:r>
                        </m:sub>
                      </m:sSub>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𝐴</m:t>
                          </m:r>
                        </m:num>
                        <m:den>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den>
                      </m:f>
                    </m:oMath>
                  </m:oMathPara>
                </a14:m>
                <a:endParaRPr lang="cs-CZ" dirty="0"/>
              </a:p>
              <a:p>
                <a:pPr>
                  <a:buNone/>
                </a:pPr>
                <a:r>
                  <a:rPr lang="en-GB" dirty="0"/>
                  <a:t>or </a:t>
                </a:r>
                <a14:m>
                  <m:oMath xmlns:m="http://schemas.openxmlformats.org/officeDocument/2006/math">
                    <m:r>
                      <a:rPr lang="en-GB" i="1">
                        <a:latin typeface="Cambria Math" panose="02040503050406030204" pitchFamily="18" charset="0"/>
                      </a:rPr>
                      <m:t>𝐴</m:t>
                    </m:r>
                  </m:oMath>
                </a14:m>
                <a:r>
                  <a:rPr lang="en-GB" dirty="0"/>
                  <a:t>’s investment divided by the total investments of both participants.  </a:t>
                </a:r>
                <a:endParaRPr lang="cs-CZ" dirty="0"/>
              </a:p>
              <a:p>
                <a:pPr>
                  <a:buNone/>
                </a:pPr>
                <a:r>
                  <a:rPr lang="en-GB" dirty="0"/>
                  <a:t>Participant </a:t>
                </a:r>
                <a14:m>
                  <m:oMath xmlns:m="http://schemas.openxmlformats.org/officeDocument/2006/math">
                    <m:r>
                      <a:rPr lang="en-GB" i="1">
                        <a:latin typeface="Cambria Math" panose="02040503050406030204" pitchFamily="18" charset="0"/>
                      </a:rPr>
                      <m:t>𝐴</m:t>
                    </m:r>
                  </m:oMath>
                </a14:m>
                <a:r>
                  <a:rPr lang="en-GB" dirty="0"/>
                  <a:t> is supposed to maximise his profit</a:t>
                </a:r>
                <a:endParaRPr lang="cs-CZ" dirty="0"/>
              </a:p>
              <a:p>
                <a:pPr>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𝑃𝑅𝑂𝐹𝐼𝑇</m:t>
                      </m:r>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𝐴</m:t>
                          </m:r>
                        </m:sub>
                      </m:sSub>
                      <m:r>
                        <a:rPr lang="en-GB" i="1">
                          <a:latin typeface="Cambria Math" panose="02040503050406030204" pitchFamily="18" charset="0"/>
                        </a:rPr>
                        <m:t>∙</m:t>
                      </m:r>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𝐴</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𝐴</m:t>
                          </m:r>
                        </m:num>
                        <m:den>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den>
                      </m:f>
                      <m:r>
                        <a:rPr lang="en-GB" i="1">
                          <a:latin typeface="Cambria Math" panose="02040503050406030204" pitchFamily="18" charset="0"/>
                        </a:rPr>
                        <m:t>−</m:t>
                      </m:r>
                      <m:r>
                        <a:rPr lang="en-GB" i="1">
                          <a:latin typeface="Cambria Math" panose="02040503050406030204" pitchFamily="18" charset="0"/>
                        </a:rPr>
                        <m:t>𝐴</m:t>
                      </m:r>
                    </m:oMath>
                  </m:oMathPara>
                </a14:m>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3A20E979-C9D2-4D36-B447-98119C565CF6}"/>
                  </a:ext>
                </a:extLst>
              </p:cNvPr>
              <p:cNvSpPr>
                <a:spLocks noGrp="1" noRot="1" noChangeAspect="1" noMove="1" noResize="1" noEditPoints="1" noAdjustHandles="1" noChangeArrowheads="1" noChangeShapeType="1" noTextEdit="1"/>
              </p:cNvSpPr>
              <p:nvPr>
                <p:ph idx="1"/>
              </p:nvPr>
            </p:nvSpPr>
            <p:spPr>
              <a:blipFill>
                <a:blip r:embed="rId2"/>
                <a:stretch>
                  <a:fillRect l="-1217" t="-2241" r="-2029"/>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0CACD4EA-D515-4FBC-B368-3B0BC423330B}"/>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2762961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5F55F-11C4-44B8-B99A-E9D65A9CAA79}"/>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DF37020E-EC00-43D5-9064-67DCE6180C18}"/>
                  </a:ext>
                </a:extLst>
              </p:cNvPr>
              <p:cNvSpPr>
                <a:spLocks noGrp="1"/>
              </p:cNvSpPr>
              <p:nvPr>
                <p:ph idx="1"/>
              </p:nvPr>
            </p:nvSpPr>
            <p:spPr/>
            <p:txBody>
              <a:bodyPr/>
              <a:lstStyle/>
              <a:p>
                <a:pPr>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𝑅</m:t>
                      </m:r>
                    </m:oMath>
                  </m:oMathPara>
                </a14:m>
                <a:endParaRPr lang="cs-CZ" dirty="0"/>
              </a:p>
              <a:p>
                <a:pPr>
                  <a:buNone/>
                </a:pPr>
                <a:endParaRPr lang="cs-CZ" dirty="0"/>
              </a:p>
              <a:p>
                <a:pPr>
                  <a:buNone/>
                </a:pPr>
                <a:endParaRPr lang="cs-CZ" dirty="0"/>
              </a:p>
              <a:p>
                <a:pPr>
                  <a:buNone/>
                </a:pPr>
                <a:r>
                  <a:rPr lang="cs-CZ" dirty="0" err="1"/>
                  <a:t>If</a:t>
                </a:r>
                <a:r>
                  <a:rPr lang="cs-CZ" dirty="0"/>
                  <a:t> </a:t>
                </a:r>
                <a:r>
                  <a:rPr lang="cs-CZ" dirty="0" err="1"/>
                  <a:t>the</a:t>
                </a:r>
                <a:r>
                  <a:rPr lang="cs-CZ" dirty="0"/>
                  <a:t> rent </a:t>
                </a:r>
                <a:r>
                  <a:rPr lang="cs-CZ" dirty="0" err="1"/>
                  <a:t>is</a:t>
                </a:r>
                <a:r>
                  <a:rPr lang="cs-CZ" dirty="0"/>
                  <a:t> 100 mil, </a:t>
                </a:r>
                <a:r>
                  <a:rPr lang="cs-CZ" dirty="0" err="1"/>
                  <a:t>you</a:t>
                </a:r>
                <a:r>
                  <a:rPr lang="cs-CZ" dirty="0"/>
                  <a:t> </a:t>
                </a:r>
                <a:r>
                  <a:rPr lang="cs-CZ" dirty="0" err="1"/>
                  <a:t>should</a:t>
                </a:r>
                <a:r>
                  <a:rPr lang="cs-CZ" dirty="0"/>
                  <a:t> </a:t>
                </a:r>
                <a:r>
                  <a:rPr lang="cs-CZ" dirty="0" err="1"/>
                  <a:t>invest</a:t>
                </a:r>
                <a:r>
                  <a:rPr lang="cs-CZ" dirty="0"/>
                  <a:t> 25 mil</a:t>
                </a:r>
              </a:p>
            </p:txBody>
          </p:sp>
        </mc:Choice>
        <mc:Fallback xmlns="">
          <p:sp>
            <p:nvSpPr>
              <p:cNvPr id="3" name="Zástupný obsah 2">
                <a:extLst>
                  <a:ext uri="{FF2B5EF4-FFF2-40B4-BE49-F238E27FC236}">
                    <a16:creationId xmlns:a16="http://schemas.microsoft.com/office/drawing/2014/main" id="{DF37020E-EC00-43D5-9064-67DCE6180C18}"/>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0F2894B9-B3C6-4FA1-A2B7-D9EFF4943236}"/>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83553371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69AB0-F394-48DE-9F6E-690C789161D3}"/>
              </a:ext>
            </a:extLst>
          </p:cNvPr>
          <p:cNvSpPr>
            <a:spLocks noGrp="1"/>
          </p:cNvSpPr>
          <p:nvPr>
            <p:ph type="title"/>
          </p:nvPr>
        </p:nvSpPr>
        <p:spPr/>
        <p:txBody>
          <a:bodyPr/>
          <a:lstStyle/>
          <a:p>
            <a:r>
              <a:rPr lang="cs-CZ" dirty="0"/>
              <a:t>Rule </a:t>
            </a:r>
            <a:r>
              <a:rPr lang="cs-CZ" dirty="0" err="1"/>
              <a:t>for</a:t>
            </a:r>
            <a:r>
              <a:rPr lang="cs-CZ" dirty="0"/>
              <a:t> </a:t>
            </a:r>
            <a:r>
              <a:rPr lang="cs-CZ" dirty="0" err="1"/>
              <a:t>quotient</a:t>
            </a:r>
            <a:r>
              <a:rPr lang="cs-CZ" dirty="0"/>
              <a:t> </a:t>
            </a:r>
            <a:r>
              <a:rPr lang="cs-CZ" dirty="0" err="1"/>
              <a:t>derivatives</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55711992-7C84-417F-9EC3-3022767E4B07}"/>
                  </a:ext>
                </a:extLst>
              </p:cNvPr>
              <p:cNvSpPr>
                <a:spLocks noGrp="1"/>
              </p:cNvSpPr>
              <p:nvPr>
                <p:ph idx="1"/>
              </p:nvPr>
            </p:nvSpPr>
            <p:spPr/>
            <p:txBody>
              <a:bodyPr/>
              <a:lstStyle/>
              <a:p>
                <a:pPr>
                  <a:buNone/>
                </a:pPr>
                <a:r>
                  <a:rPr lang="en-GB" dirty="0"/>
                  <a:t>For a quotient function </a:t>
                </a:r>
                <a14:m>
                  <m:oMath xmlns:m="http://schemas.openxmlformats.org/officeDocument/2006/math">
                    <m:r>
                      <a:rPr lang="en-GB" i="1">
                        <a:latin typeface="Cambria Math" panose="02040503050406030204" pitchFamily="18" charset="0"/>
                      </a:rPr>
                      <m:t>𝑓</m:t>
                    </m:r>
                    <m:d>
                      <m:dPr>
                        <m:ctrlPr>
                          <a:rPr lang="cs-CZ"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num>
                      <m:den>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den>
                    </m:f>
                    <m:r>
                      <a:rPr lang="en-GB" i="1">
                        <a:latin typeface="Cambria Math" panose="02040503050406030204" pitchFamily="18" charset="0"/>
                      </a:rPr>
                      <m:t> </m:t>
                    </m:r>
                  </m:oMath>
                </a14:m>
                <a:r>
                  <a:rPr lang="en-GB" dirty="0"/>
                  <a:t> its derivative is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d>
                      <m:dPr>
                        <m:ctrlPr>
                          <a:rPr lang="cs-CZ"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en-GB" i="1">
                                <a:latin typeface="Cambria Math" panose="02040503050406030204" pitchFamily="18" charset="0"/>
                              </a:rPr>
                              <m:t>𝑔</m:t>
                            </m:r>
                          </m:e>
                          <m:sup>
                            <m:r>
                              <a:rPr lang="en-GB" i="1">
                                <a:latin typeface="Cambria Math" panose="02040503050406030204" pitchFamily="18" charset="0"/>
                              </a:rPr>
                              <m:t>′</m:t>
                            </m:r>
                          </m:sup>
                        </m:sSup>
                        <m:r>
                          <a:rPr lang="en-GB" i="1">
                            <a:latin typeface="Cambria Math" panose="02040503050406030204" pitchFamily="18" charset="0"/>
                          </a:rPr>
                          <m:t>h</m:t>
                        </m:r>
                        <m:r>
                          <a:rPr lang="cs-CZ" i="1">
                            <a:latin typeface="Cambria Math" panose="02040503050406030204" pitchFamily="18" charset="0"/>
                          </a:rPr>
                          <m:t>−</m:t>
                        </m:r>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𝑔</m:t>
                        </m:r>
                      </m:num>
                      <m:den>
                        <m:sSup>
                          <m:sSupPr>
                            <m:ctrlPr>
                              <a:rPr lang="cs-CZ"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den>
                    </m:f>
                  </m:oMath>
                </a14:m>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55711992-7C84-417F-9EC3-3022767E4B07}"/>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38ABBD70-369C-4529-AA76-04A360323411}"/>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5223003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B9932-83FD-4F0E-9FB9-5E226D4C6F1D}"/>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BE64A95-35EE-4AA0-A5BC-24C9572F90E0}"/>
                  </a:ext>
                </a:extLst>
              </p:cNvPr>
              <p:cNvSpPr>
                <a:spLocks noGrp="1"/>
              </p:cNvSpPr>
              <p:nvPr>
                <p:ph idx="1"/>
              </p:nvPr>
            </p:nvSpPr>
            <p:spPr/>
            <p:txBody>
              <a:bodyPr>
                <a:normAutofit/>
              </a:bodyPr>
              <a:lstStyle/>
              <a:p>
                <a:pPr>
                  <a:buNone/>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en-GB" i="1">
                              <a:latin typeface="Cambria Math" panose="02040503050406030204" pitchFamily="18" charset="0"/>
                            </a:rPr>
                            <m:t>𝑑</m:t>
                          </m:r>
                          <m:r>
                            <a:rPr lang="cs-CZ" b="0" i="1" smtClean="0">
                              <a:latin typeface="Cambria Math" panose="02040503050406030204" pitchFamily="18" charset="0"/>
                            </a:rPr>
                            <m:t>𝑃𝑅𝑂𝐹𝐼𝑇</m:t>
                          </m:r>
                        </m:num>
                        <m:den>
                          <m:r>
                            <a:rPr lang="en-GB" i="1">
                              <a:latin typeface="Cambria Math" panose="02040503050406030204" pitchFamily="18" charset="0"/>
                            </a:rPr>
                            <m:t>𝑑𝐴</m:t>
                          </m:r>
                        </m:den>
                      </m:f>
                      <m:r>
                        <a:rPr lang="en-GB" i="1">
                          <a:latin typeface="Cambria Math" panose="02040503050406030204" pitchFamily="18" charset="0"/>
                        </a:rPr>
                        <m:t>=0</m:t>
                      </m:r>
                    </m:oMath>
                  </m:oMathPara>
                </a14:m>
                <a:endParaRPr lang="cs-CZ" dirty="0"/>
              </a:p>
              <a:p>
                <a:pPr>
                  <a:buNone/>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𝑅</m:t>
                          </m:r>
                          <m:r>
                            <a:rPr lang="en-GB" i="1">
                              <a:latin typeface="Cambria Math" panose="02040503050406030204" pitchFamily="18" charset="0"/>
                            </a:rPr>
                            <m:t>∙</m:t>
                          </m:r>
                          <m:d>
                            <m:dPr>
                              <m:ctrlPr>
                                <a:rPr lang="cs-CZ" i="1">
                                  <a:latin typeface="Cambria Math" panose="02040503050406030204" pitchFamily="18" charset="0"/>
                                </a:rPr>
                              </m:ctrlPr>
                            </m:dPr>
                            <m:e>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e>
                          </m:d>
                          <m:r>
                            <a:rPr lang="en-GB" i="1">
                              <a:latin typeface="Cambria Math" panose="02040503050406030204" pitchFamily="18" charset="0"/>
                            </a:rPr>
                            <m:t>−</m:t>
                          </m:r>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𝐴</m:t>
                          </m:r>
                        </m:num>
                        <m:den>
                          <m:sSup>
                            <m:sSupPr>
                              <m:ctrlPr>
                                <a:rPr lang="cs-CZ"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r>
                                <a:rPr lang="en-GB" i="1">
                                  <a:latin typeface="Cambria Math" panose="02040503050406030204" pitchFamily="18" charset="0"/>
                                </a:rPr>
                                <m:t>)</m:t>
                              </m:r>
                            </m:e>
                            <m:sup>
                              <m:r>
                                <a:rPr lang="en-GB" i="1">
                                  <a:latin typeface="Cambria Math" panose="02040503050406030204" pitchFamily="18" charset="0"/>
                                </a:rPr>
                                <m:t>2</m:t>
                              </m:r>
                            </m:sup>
                          </m:sSup>
                        </m:den>
                      </m:f>
                      <m:r>
                        <a:rPr lang="en-GB" i="1">
                          <a:latin typeface="Cambria Math" panose="02040503050406030204" pitchFamily="18" charset="0"/>
                        </a:rPr>
                        <m:t>−1=0</m:t>
                      </m:r>
                    </m:oMath>
                  </m:oMathPara>
                </a14:m>
                <a:endParaRPr lang="cs-CZ" dirty="0"/>
              </a:p>
              <a:p>
                <a:pPr>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𝑅𝐴</m:t>
                      </m:r>
                      <m:r>
                        <a:rPr lang="en-GB" i="1">
                          <a:latin typeface="Cambria Math" panose="02040503050406030204" pitchFamily="18" charset="0"/>
                        </a:rPr>
                        <m:t>+</m:t>
                      </m:r>
                      <m:r>
                        <a:rPr lang="en-GB" i="1">
                          <a:latin typeface="Cambria Math" panose="02040503050406030204" pitchFamily="18" charset="0"/>
                        </a:rPr>
                        <m:t>𝑅𝐵</m:t>
                      </m:r>
                      <m:r>
                        <a:rPr lang="en-GB" i="1">
                          <a:latin typeface="Cambria Math" panose="02040503050406030204" pitchFamily="18" charset="0"/>
                        </a:rPr>
                        <m:t>−</m:t>
                      </m:r>
                      <m:r>
                        <a:rPr lang="en-GB" i="1">
                          <a:latin typeface="Cambria Math" panose="02040503050406030204" pitchFamily="18" charset="0"/>
                        </a:rPr>
                        <m:t>𝑅𝐴</m:t>
                      </m:r>
                      <m:r>
                        <a:rPr lang="en-GB" i="1">
                          <a:latin typeface="Cambria Math" panose="02040503050406030204" pitchFamily="18" charset="0"/>
                        </a:rPr>
                        <m:t>=</m:t>
                      </m:r>
                      <m:sSup>
                        <m:sSupPr>
                          <m:ctrlPr>
                            <a:rPr lang="cs-CZ" i="1">
                              <a:latin typeface="Cambria Math" panose="02040503050406030204" pitchFamily="18" charset="0"/>
                            </a:rPr>
                          </m:ctrlPr>
                        </m:sSupPr>
                        <m:e>
                          <m:r>
                            <a:rPr lang="en-GB" i="1">
                              <a:latin typeface="Cambria Math" panose="02040503050406030204" pitchFamily="18" charset="0"/>
                            </a:rPr>
                            <m:t>𝐴</m:t>
                          </m:r>
                        </m:e>
                        <m:sup>
                          <m:r>
                            <a:rPr lang="en-GB" i="1">
                              <a:latin typeface="Cambria Math" panose="02040503050406030204" pitchFamily="18" charset="0"/>
                            </a:rPr>
                            <m:t>2</m:t>
                          </m:r>
                        </m:sup>
                      </m:sSup>
                      <m:r>
                        <a:rPr lang="en-GB" i="1">
                          <a:latin typeface="Cambria Math" panose="02040503050406030204" pitchFamily="18" charset="0"/>
                        </a:rPr>
                        <m:t>+2</m:t>
                      </m:r>
                      <m:r>
                        <a:rPr lang="en-GB" i="1">
                          <a:latin typeface="Cambria Math" panose="02040503050406030204" pitchFamily="18" charset="0"/>
                        </a:rPr>
                        <m:t>𝐴𝐵</m:t>
                      </m:r>
                      <m:r>
                        <a:rPr lang="en-GB" i="1">
                          <a:latin typeface="Cambria Math" panose="02040503050406030204" pitchFamily="18" charset="0"/>
                        </a:rPr>
                        <m:t>+</m:t>
                      </m:r>
                      <m:sSup>
                        <m:sSupPr>
                          <m:ctrlPr>
                            <a:rPr lang="cs-CZ" i="1">
                              <a:latin typeface="Cambria Math" panose="02040503050406030204" pitchFamily="18" charset="0"/>
                            </a:rPr>
                          </m:ctrlPr>
                        </m:sSupPr>
                        <m:e>
                          <m:r>
                            <a:rPr lang="en-GB" i="1">
                              <a:latin typeface="Cambria Math" panose="02040503050406030204" pitchFamily="18" charset="0"/>
                            </a:rPr>
                            <m:t>𝐵</m:t>
                          </m:r>
                        </m:e>
                        <m:sup>
                          <m:r>
                            <a:rPr lang="en-GB" i="1">
                              <a:latin typeface="Cambria Math" panose="02040503050406030204" pitchFamily="18" charset="0"/>
                            </a:rPr>
                            <m:t>2</m:t>
                          </m:r>
                        </m:sup>
                      </m:sSup>
                    </m:oMath>
                  </m:oMathPara>
                </a14:m>
                <a:endParaRPr lang="cs-CZ" dirty="0"/>
              </a:p>
              <a:p>
                <a:pPr>
                  <a:buNone/>
                </a:pPr>
                <a14:m>
                  <m:oMathPara xmlns:m="http://schemas.openxmlformats.org/officeDocument/2006/math">
                    <m:oMathParaPr>
                      <m:jc m:val="centerGroup"/>
                    </m:oMathParaPr>
                    <m:oMath xmlns:m="http://schemas.openxmlformats.org/officeDocument/2006/math">
                      <m:sSup>
                        <m:sSupPr>
                          <m:ctrlPr>
                            <a:rPr lang="cs-CZ" i="1">
                              <a:latin typeface="Cambria Math" panose="02040503050406030204" pitchFamily="18" charset="0"/>
                            </a:rPr>
                          </m:ctrlPr>
                        </m:sSupPr>
                        <m:e>
                          <m:r>
                            <a:rPr lang="en-GB" i="1">
                              <a:latin typeface="Cambria Math" panose="02040503050406030204" pitchFamily="18" charset="0"/>
                            </a:rPr>
                            <m:t>𝐴</m:t>
                          </m:r>
                        </m:e>
                        <m:sup>
                          <m:r>
                            <a:rPr lang="en-GB" i="1">
                              <a:latin typeface="Cambria Math" panose="02040503050406030204" pitchFamily="18" charset="0"/>
                            </a:rPr>
                            <m:t>2</m:t>
                          </m:r>
                        </m:sup>
                      </m:sSup>
                      <m:r>
                        <a:rPr lang="en-GB" i="1">
                          <a:latin typeface="Cambria Math" panose="02040503050406030204" pitchFamily="18" charset="0"/>
                        </a:rPr>
                        <m:t>+2</m:t>
                      </m:r>
                      <m:r>
                        <a:rPr lang="en-GB" i="1">
                          <a:latin typeface="Cambria Math" panose="02040503050406030204" pitchFamily="18" charset="0"/>
                        </a:rPr>
                        <m:t>𝐵𝐴</m:t>
                      </m:r>
                      <m:r>
                        <a:rPr lang="en-GB" i="1">
                          <a:latin typeface="Cambria Math" panose="02040503050406030204" pitchFamily="18" charset="0"/>
                        </a:rPr>
                        <m:t>+</m:t>
                      </m:r>
                      <m:sSup>
                        <m:sSupPr>
                          <m:ctrlPr>
                            <a:rPr lang="cs-CZ"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𝐵</m:t>
                          </m:r>
                        </m:e>
                        <m:sup>
                          <m:r>
                            <a:rPr lang="en-GB" i="1">
                              <a:latin typeface="Cambria Math" panose="02040503050406030204" pitchFamily="18" charset="0"/>
                            </a:rPr>
                            <m:t>2</m:t>
                          </m:r>
                        </m:sup>
                      </m:sSup>
                      <m:r>
                        <a:rPr lang="en-GB" i="1">
                          <a:latin typeface="Cambria Math" panose="02040503050406030204" pitchFamily="18" charset="0"/>
                        </a:rPr>
                        <m:t>−</m:t>
                      </m:r>
                      <m:r>
                        <a:rPr lang="en-GB" i="1">
                          <a:latin typeface="Cambria Math" panose="02040503050406030204" pitchFamily="18" charset="0"/>
                        </a:rPr>
                        <m:t>𝑅𝐵</m:t>
                      </m:r>
                      <m:r>
                        <a:rPr lang="en-GB" i="1">
                          <a:latin typeface="Cambria Math" panose="02040503050406030204" pitchFamily="18" charset="0"/>
                        </a:rPr>
                        <m:t>)=0</m:t>
                      </m:r>
                    </m:oMath>
                  </m:oMathPara>
                </a14:m>
                <a:endParaRPr lang="cs-CZ" dirty="0"/>
              </a:p>
              <a:p>
                <a:pPr>
                  <a:buNone/>
                </a:pPr>
                <a:endParaRPr lang="cs-CZ" i="1" dirty="0"/>
              </a:p>
              <a:p>
                <a:pPr>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𝐵</m:t>
                          </m:r>
                          <m:r>
                            <a:rPr lang="en-GB" i="1">
                              <a:latin typeface="Cambria Math" panose="02040503050406030204" pitchFamily="18" charset="0"/>
                            </a:rPr>
                            <m:t>±</m:t>
                          </m:r>
                          <m:rad>
                            <m:radPr>
                              <m:degHide m:val="on"/>
                              <m:ctrlPr>
                                <a:rPr lang="cs-CZ" b="1" i="1">
                                  <a:latin typeface="Cambria Math" panose="02040503050406030204" pitchFamily="18" charset="0"/>
                                </a:rPr>
                              </m:ctrlPr>
                            </m:radPr>
                            <m:deg/>
                            <m:e>
                              <m:r>
                                <a:rPr lang="en-GB" i="1">
                                  <a:latin typeface="Cambria Math" panose="02040503050406030204" pitchFamily="18" charset="0"/>
                                </a:rPr>
                                <m:t>4</m:t>
                              </m:r>
                              <m:sSup>
                                <m:sSupPr>
                                  <m:ctrlPr>
                                    <a:rPr lang="cs-CZ" i="1">
                                      <a:latin typeface="Cambria Math" panose="02040503050406030204" pitchFamily="18" charset="0"/>
                                    </a:rPr>
                                  </m:ctrlPr>
                                </m:sSupPr>
                                <m:e>
                                  <m:r>
                                    <a:rPr lang="en-GB" i="1">
                                      <a:latin typeface="Cambria Math" panose="02040503050406030204" pitchFamily="18" charset="0"/>
                                    </a:rPr>
                                    <m:t>𝐵</m:t>
                                  </m:r>
                                </m:e>
                                <m:sup>
                                  <m:r>
                                    <a:rPr lang="en-GB" i="1">
                                      <a:latin typeface="Cambria Math" panose="02040503050406030204" pitchFamily="18" charset="0"/>
                                    </a:rPr>
                                    <m:t>2</m:t>
                                  </m:r>
                                </m:sup>
                              </m:sSup>
                              <m:r>
                                <a:rPr lang="en-GB" b="1" i="1">
                                  <a:latin typeface="Cambria Math" panose="02040503050406030204" pitchFamily="18" charset="0"/>
                                </a:rPr>
                                <m:t>−</m:t>
                              </m:r>
                              <m:r>
                                <a:rPr lang="en-GB" i="1">
                                  <a:latin typeface="Cambria Math" panose="02040503050406030204" pitchFamily="18" charset="0"/>
                                </a:rPr>
                                <m:t>4</m:t>
                              </m:r>
                              <m:sSup>
                                <m:sSupPr>
                                  <m:ctrlPr>
                                    <a:rPr lang="cs-CZ" i="1">
                                      <a:latin typeface="Cambria Math" panose="02040503050406030204" pitchFamily="18" charset="0"/>
                                    </a:rPr>
                                  </m:ctrlPr>
                                </m:sSupPr>
                                <m:e>
                                  <m:r>
                                    <a:rPr lang="en-GB" i="1">
                                      <a:latin typeface="Cambria Math" panose="02040503050406030204" pitchFamily="18" charset="0"/>
                                    </a:rPr>
                                    <m:t>𝐵</m:t>
                                  </m:r>
                                </m:e>
                                <m:sup>
                                  <m:r>
                                    <a:rPr lang="en-GB" i="1">
                                      <a:latin typeface="Cambria Math" panose="02040503050406030204" pitchFamily="18" charset="0"/>
                                    </a:rPr>
                                    <m:t>2</m:t>
                                  </m:r>
                                </m:sup>
                              </m:sSup>
                              <m:r>
                                <a:rPr lang="en-GB" b="1" i="1">
                                  <a:latin typeface="Cambria Math" panose="02040503050406030204" pitchFamily="18" charset="0"/>
                                </a:rPr>
                                <m:t>+</m:t>
                              </m:r>
                              <m:r>
                                <a:rPr lang="en-GB" i="1">
                                  <a:latin typeface="Cambria Math" panose="02040503050406030204" pitchFamily="18" charset="0"/>
                                </a:rPr>
                                <m:t>4</m:t>
                              </m:r>
                              <m:r>
                                <a:rPr lang="en-GB" i="1">
                                  <a:latin typeface="Cambria Math" panose="02040503050406030204" pitchFamily="18" charset="0"/>
                                </a:rPr>
                                <m:t>𝑅𝐵</m:t>
                              </m:r>
                            </m:e>
                          </m:rad>
                        </m:num>
                        <m:den>
                          <m:r>
                            <a:rPr lang="en-GB" i="1">
                              <a:latin typeface="Cambria Math" panose="02040503050406030204" pitchFamily="18" charset="0"/>
                            </a:rPr>
                            <m:t>2</m:t>
                          </m:r>
                        </m:den>
                      </m:f>
                      <m:r>
                        <a:rPr lang="en-GB" i="1">
                          <a:latin typeface="Cambria Math" panose="02040503050406030204" pitchFamily="18" charset="0"/>
                        </a:rPr>
                        <m:t>=−</m:t>
                      </m:r>
                      <m:r>
                        <a:rPr lang="en-GB" i="1">
                          <a:latin typeface="Cambria Math" panose="02040503050406030204" pitchFamily="18" charset="0"/>
                        </a:rPr>
                        <m:t>𝐵</m:t>
                      </m:r>
                      <m:r>
                        <a:rPr lang="en-GB" i="1">
                          <a:latin typeface="Cambria Math" panose="02040503050406030204" pitchFamily="18" charset="0"/>
                        </a:rPr>
                        <m:t>±</m:t>
                      </m:r>
                      <m:rad>
                        <m:radPr>
                          <m:degHide m:val="on"/>
                          <m:ctrlPr>
                            <a:rPr lang="cs-CZ" i="1">
                              <a:latin typeface="Cambria Math" panose="02040503050406030204" pitchFamily="18" charset="0"/>
                            </a:rPr>
                          </m:ctrlPr>
                        </m:radPr>
                        <m:deg/>
                        <m:e>
                          <m:r>
                            <a:rPr lang="en-GB" i="1">
                              <a:latin typeface="Cambria Math" panose="02040503050406030204" pitchFamily="18" charset="0"/>
                            </a:rPr>
                            <m:t>𝑅𝐵</m:t>
                          </m:r>
                        </m:e>
                      </m:rad>
                    </m:oMath>
                  </m:oMathPara>
                </a14:m>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2BE64A95-35EE-4AA0-A5BC-24C9572F90E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2FD482CC-BCDB-4E61-8D9D-7D861A51BB8E}"/>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06003242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97BFE3-46C9-41BB-A39B-B7E14B7AD48F}"/>
              </a:ext>
            </a:extLst>
          </p:cNvPr>
          <p:cNvSpPr>
            <a:spLocks noGrp="1"/>
          </p:cNvSpPr>
          <p:nvPr>
            <p:ph type="title"/>
          </p:nvPr>
        </p:nvSpPr>
        <p:spPr/>
        <p:txBody>
          <a:bodyPr/>
          <a:lstStyle/>
          <a:p>
            <a:r>
              <a:rPr lang="cs-CZ" dirty="0"/>
              <a:t>Rent-</a:t>
            </a:r>
            <a:r>
              <a:rPr lang="cs-CZ" dirty="0" err="1"/>
              <a:t>seeking</a:t>
            </a:r>
            <a:r>
              <a:rPr lang="cs-CZ" dirty="0"/>
              <a:t> game</a:t>
            </a:r>
          </a:p>
        </p:txBody>
      </p:sp>
      <p:graphicFrame>
        <p:nvGraphicFramePr>
          <p:cNvPr id="5" name="Zástupný obsah 4">
            <a:extLst>
              <a:ext uri="{FF2B5EF4-FFF2-40B4-BE49-F238E27FC236}">
                <a16:creationId xmlns:a16="http://schemas.microsoft.com/office/drawing/2014/main" id="{63E10551-671B-4D92-9693-50681817619F}"/>
              </a:ext>
            </a:extLst>
          </p:cNvPr>
          <p:cNvGraphicFramePr>
            <a:graphicFrameLocks noGrp="1"/>
          </p:cNvGraphicFramePr>
          <p:nvPr>
            <p:ph idx="1"/>
          </p:nvPr>
        </p:nvGraphicFramePr>
        <p:xfrm>
          <a:off x="1775520" y="3861048"/>
          <a:ext cx="8229604" cy="934974"/>
        </p:xfrm>
        <a:graphic>
          <a:graphicData uri="http://schemas.openxmlformats.org/drawingml/2006/table">
            <a:tbl>
              <a:tblPr firstRow="1" firstCol="1" bandRow="1">
                <a:tableStyleId>{5C22544A-7EE6-4342-B048-85BDC9FD1C3A}</a:tableStyleId>
              </a:tblPr>
              <a:tblGrid>
                <a:gridCol w="686349">
                  <a:extLst>
                    <a:ext uri="{9D8B030D-6E8A-4147-A177-3AD203B41FA5}">
                      <a16:colId xmlns:a16="http://schemas.microsoft.com/office/drawing/2014/main" val="1260502868"/>
                    </a:ext>
                  </a:extLst>
                </a:gridCol>
                <a:gridCol w="686349">
                  <a:extLst>
                    <a:ext uri="{9D8B030D-6E8A-4147-A177-3AD203B41FA5}">
                      <a16:colId xmlns:a16="http://schemas.microsoft.com/office/drawing/2014/main" val="2360545599"/>
                    </a:ext>
                  </a:extLst>
                </a:gridCol>
                <a:gridCol w="686349">
                  <a:extLst>
                    <a:ext uri="{9D8B030D-6E8A-4147-A177-3AD203B41FA5}">
                      <a16:colId xmlns:a16="http://schemas.microsoft.com/office/drawing/2014/main" val="2800025500"/>
                    </a:ext>
                  </a:extLst>
                </a:gridCol>
                <a:gridCol w="686349">
                  <a:extLst>
                    <a:ext uri="{9D8B030D-6E8A-4147-A177-3AD203B41FA5}">
                      <a16:colId xmlns:a16="http://schemas.microsoft.com/office/drawing/2014/main" val="2143141041"/>
                    </a:ext>
                  </a:extLst>
                </a:gridCol>
                <a:gridCol w="686349">
                  <a:extLst>
                    <a:ext uri="{9D8B030D-6E8A-4147-A177-3AD203B41FA5}">
                      <a16:colId xmlns:a16="http://schemas.microsoft.com/office/drawing/2014/main" val="4223079759"/>
                    </a:ext>
                  </a:extLst>
                </a:gridCol>
                <a:gridCol w="686349">
                  <a:extLst>
                    <a:ext uri="{9D8B030D-6E8A-4147-A177-3AD203B41FA5}">
                      <a16:colId xmlns:a16="http://schemas.microsoft.com/office/drawing/2014/main" val="1894292258"/>
                    </a:ext>
                  </a:extLst>
                </a:gridCol>
                <a:gridCol w="686349">
                  <a:extLst>
                    <a:ext uri="{9D8B030D-6E8A-4147-A177-3AD203B41FA5}">
                      <a16:colId xmlns:a16="http://schemas.microsoft.com/office/drawing/2014/main" val="1687660029"/>
                    </a:ext>
                  </a:extLst>
                </a:gridCol>
                <a:gridCol w="686349">
                  <a:extLst>
                    <a:ext uri="{9D8B030D-6E8A-4147-A177-3AD203B41FA5}">
                      <a16:colId xmlns:a16="http://schemas.microsoft.com/office/drawing/2014/main" val="1157991605"/>
                    </a:ext>
                  </a:extLst>
                </a:gridCol>
                <a:gridCol w="686349">
                  <a:extLst>
                    <a:ext uri="{9D8B030D-6E8A-4147-A177-3AD203B41FA5}">
                      <a16:colId xmlns:a16="http://schemas.microsoft.com/office/drawing/2014/main" val="2699510448"/>
                    </a:ext>
                  </a:extLst>
                </a:gridCol>
                <a:gridCol w="686349">
                  <a:extLst>
                    <a:ext uri="{9D8B030D-6E8A-4147-A177-3AD203B41FA5}">
                      <a16:colId xmlns:a16="http://schemas.microsoft.com/office/drawing/2014/main" val="2866092905"/>
                    </a:ext>
                  </a:extLst>
                </a:gridCol>
                <a:gridCol w="686349">
                  <a:extLst>
                    <a:ext uri="{9D8B030D-6E8A-4147-A177-3AD203B41FA5}">
                      <a16:colId xmlns:a16="http://schemas.microsoft.com/office/drawing/2014/main" val="3152300394"/>
                    </a:ext>
                  </a:extLst>
                </a:gridCol>
                <a:gridCol w="679765">
                  <a:extLst>
                    <a:ext uri="{9D8B030D-6E8A-4147-A177-3AD203B41FA5}">
                      <a16:colId xmlns:a16="http://schemas.microsoft.com/office/drawing/2014/main" val="3147805772"/>
                    </a:ext>
                  </a:extLst>
                </a:gridCol>
              </a:tblGrid>
              <a:tr h="186119">
                <a:tc>
                  <a:txBody>
                    <a:bodyPr/>
                    <a:lstStyle/>
                    <a:p>
                      <a:pPr algn="ctr">
                        <a:lnSpc>
                          <a:spcPct val="107000"/>
                        </a:lnSpc>
                        <a:spcAft>
                          <a:spcPts val="0"/>
                        </a:spcAft>
                      </a:pPr>
                      <a:r>
                        <a:rPr lang="cs-CZ" sz="3000">
                          <a:effectLst/>
                        </a:rPr>
                        <a:t>A</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0</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1</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4</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9</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16</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25</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36</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49</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64</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81</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100</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5369325"/>
                  </a:ext>
                </a:extLst>
              </a:tr>
              <a:tr h="182880">
                <a:tc>
                  <a:txBody>
                    <a:bodyPr/>
                    <a:lstStyle/>
                    <a:p>
                      <a:pPr algn="ctr">
                        <a:lnSpc>
                          <a:spcPct val="107000"/>
                        </a:lnSpc>
                        <a:spcAft>
                          <a:spcPts val="0"/>
                        </a:spcAft>
                      </a:pPr>
                      <a:r>
                        <a:rPr lang="cs-CZ" sz="3000">
                          <a:effectLst/>
                        </a:rPr>
                        <a:t>B</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0</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9</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16</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21</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24</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25</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24</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21</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16</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a:effectLst/>
                        </a:rPr>
                        <a:t>9</a:t>
                      </a:r>
                      <a:endParaRPr lang="cs-CZ" sz="3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cs-CZ" sz="3000" dirty="0">
                          <a:effectLst/>
                        </a:rPr>
                        <a:t>0</a:t>
                      </a:r>
                      <a:endParaRPr lang="cs-CZ"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7255222"/>
                  </a:ext>
                </a:extLst>
              </a:tr>
            </a:tbl>
          </a:graphicData>
        </a:graphic>
      </p:graphicFrame>
      <p:sp>
        <p:nvSpPr>
          <p:cNvPr id="4" name="Zástupný symbol pro zápatí 3">
            <a:extLst>
              <a:ext uri="{FF2B5EF4-FFF2-40B4-BE49-F238E27FC236}">
                <a16:creationId xmlns:a16="http://schemas.microsoft.com/office/drawing/2014/main" id="{B7F31BD6-301E-45E6-8AEC-E200C2D954CB}"/>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25064380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8A1F2-9594-4B11-B763-E812FBAB0BF5}"/>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0B0B81D4-EE3B-422D-8D2C-07EDBBB43735}"/>
                  </a:ext>
                </a:extLst>
              </p:cNvPr>
              <p:cNvSpPr>
                <a:spLocks noGrp="1"/>
              </p:cNvSpPr>
              <p:nvPr>
                <p:ph idx="1"/>
              </p:nvPr>
            </p:nvSpPr>
            <p:spPr/>
            <p:txBody>
              <a:bodyPr>
                <a:normAutofit fontScale="77500" lnSpcReduction="20000"/>
              </a:bodyPr>
              <a:lstStyle/>
              <a:p>
                <a:pPr>
                  <a:buNone/>
                </a:pPr>
                <a:r>
                  <a:rPr lang="en-GB" dirty="0"/>
                  <a:t>Assume A=B and substitute B for A which gives</a:t>
                </a:r>
                <a:endParaRPr lang="cs-CZ" dirty="0"/>
              </a:p>
              <a:p>
                <a:pPr>
                  <a:buNone/>
                </a:pPr>
                <a:endParaRPr lang="cs-CZ" dirty="0"/>
              </a:p>
              <a:p>
                <a:pPr>
                  <a:buNone/>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𝑅</m:t>
                          </m:r>
                          <m:r>
                            <a:rPr lang="en-GB" i="1">
                              <a:latin typeface="Cambria Math" panose="02040503050406030204" pitchFamily="18" charset="0"/>
                            </a:rPr>
                            <m:t>∙</m:t>
                          </m:r>
                          <m:d>
                            <m:dPr>
                              <m:ctrlPr>
                                <a:rPr lang="cs-CZ" i="1">
                                  <a:latin typeface="Cambria Math" panose="02040503050406030204" pitchFamily="18" charset="0"/>
                                </a:rPr>
                              </m:ctrlPr>
                            </m:dPr>
                            <m:e>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e>
                          </m:d>
                          <m:r>
                            <a:rPr lang="en-GB" i="1">
                              <a:latin typeface="Cambria Math" panose="02040503050406030204" pitchFamily="18" charset="0"/>
                            </a:rPr>
                            <m:t>−</m:t>
                          </m:r>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𝐴</m:t>
                          </m:r>
                        </m:num>
                        <m:den>
                          <m:sSup>
                            <m:sSupPr>
                              <m:ctrlPr>
                                <a:rPr lang="cs-CZ"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r>
                                <a:rPr lang="en-GB" i="1">
                                  <a:latin typeface="Cambria Math" panose="02040503050406030204" pitchFamily="18" charset="0"/>
                                </a:rPr>
                                <m:t>)</m:t>
                              </m:r>
                            </m:e>
                            <m:sup>
                              <m:r>
                                <a:rPr lang="en-GB" i="1">
                                  <a:latin typeface="Cambria Math" panose="02040503050406030204" pitchFamily="18" charset="0"/>
                                </a:rPr>
                                <m:t>2</m:t>
                              </m:r>
                            </m:sup>
                          </m:sSup>
                        </m:den>
                      </m:f>
                      <m:r>
                        <a:rPr lang="en-GB" i="1">
                          <a:latin typeface="Cambria Math" panose="02040503050406030204" pitchFamily="18" charset="0"/>
                        </a:rPr>
                        <m:t>−1=0</m:t>
                      </m:r>
                    </m:oMath>
                  </m:oMathPara>
                </a14:m>
                <a:endParaRPr lang="cs-CZ" dirty="0"/>
              </a:p>
              <a:p>
                <a:pPr>
                  <a:buNone/>
                </a:pPr>
                <a:endParaRPr lang="cs-CZ" dirty="0"/>
              </a:p>
              <a:p>
                <a:pPr>
                  <a:buNone/>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𝑅</m:t>
                          </m:r>
                          <m:r>
                            <a:rPr lang="en-GB" i="1">
                              <a:latin typeface="Cambria Math" panose="02040503050406030204" pitchFamily="18" charset="0"/>
                            </a:rPr>
                            <m:t>∙</m:t>
                          </m:r>
                          <m:d>
                            <m:dPr>
                              <m:ctrlPr>
                                <a:rPr lang="cs-CZ"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𝐴</m:t>
                              </m:r>
                            </m:e>
                          </m:d>
                          <m:r>
                            <a:rPr lang="en-GB" i="1">
                              <a:latin typeface="Cambria Math" panose="02040503050406030204" pitchFamily="18" charset="0"/>
                            </a:rPr>
                            <m:t>−</m:t>
                          </m:r>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𝐴</m:t>
                          </m:r>
                        </m:num>
                        <m:den>
                          <m:sSup>
                            <m:sSupPr>
                              <m:ctrlPr>
                                <a:rPr lang="cs-CZ" i="1">
                                  <a:latin typeface="Cambria Math" panose="02040503050406030204" pitchFamily="18" charset="0"/>
                                </a:rPr>
                              </m:ctrlPr>
                            </m:sSupPr>
                            <m:e>
                              <m:r>
                                <a:rPr lang="en-GB" i="1">
                                  <a:latin typeface="Cambria Math" panose="02040503050406030204" pitchFamily="18" charset="0"/>
                                </a:rPr>
                                <m:t>(2</m:t>
                              </m:r>
                              <m:r>
                                <a:rPr lang="en-GB" i="1">
                                  <a:latin typeface="Cambria Math" panose="02040503050406030204" pitchFamily="18" charset="0"/>
                                </a:rPr>
                                <m:t>𝐴</m:t>
                              </m:r>
                              <m:r>
                                <a:rPr lang="en-GB" i="1">
                                  <a:latin typeface="Cambria Math" panose="02040503050406030204" pitchFamily="18" charset="0"/>
                                </a:rPr>
                                <m:t>)</m:t>
                              </m:r>
                            </m:e>
                            <m:sup>
                              <m:r>
                                <a:rPr lang="en-GB" i="1">
                                  <a:latin typeface="Cambria Math" panose="02040503050406030204" pitchFamily="18" charset="0"/>
                                </a:rPr>
                                <m:t>2</m:t>
                              </m:r>
                            </m:sup>
                          </m:sSup>
                        </m:den>
                      </m:f>
                      <m:r>
                        <a:rPr lang="en-GB" i="1">
                          <a:latin typeface="Cambria Math" panose="02040503050406030204" pitchFamily="18" charset="0"/>
                        </a:rPr>
                        <m:t>=1</m:t>
                      </m:r>
                    </m:oMath>
                  </m:oMathPara>
                </a14:m>
                <a:endParaRPr lang="cs-CZ" dirty="0"/>
              </a:p>
              <a:p>
                <a:pPr>
                  <a:buNone/>
                </a:pPr>
                <a:endParaRPr lang="cs-CZ" i="1" dirty="0"/>
              </a:p>
              <a:p>
                <a:pPr>
                  <a:buNone/>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𝑅</m:t>
                          </m:r>
                        </m:num>
                        <m:den>
                          <m:r>
                            <a:rPr lang="en-GB" i="1">
                              <a:latin typeface="Cambria Math" panose="02040503050406030204" pitchFamily="18" charset="0"/>
                            </a:rPr>
                            <m:t>4</m:t>
                          </m:r>
                          <m:r>
                            <a:rPr lang="en-GB" i="1">
                              <a:latin typeface="Cambria Math" panose="02040503050406030204" pitchFamily="18" charset="0"/>
                            </a:rPr>
                            <m:t>𝐴</m:t>
                          </m:r>
                        </m:den>
                      </m:f>
                      <m:r>
                        <a:rPr lang="en-GB" i="1">
                          <a:latin typeface="Cambria Math" panose="02040503050406030204" pitchFamily="18" charset="0"/>
                        </a:rPr>
                        <m:t>=1</m:t>
                      </m:r>
                    </m:oMath>
                  </m:oMathPara>
                </a14:m>
                <a:endParaRPr lang="cs-CZ" dirty="0"/>
              </a:p>
              <a:p>
                <a:pPr>
                  <a:buNone/>
                </a:pPr>
                <a:endParaRPr lang="cs-CZ" i="1" dirty="0"/>
              </a:p>
              <a:p>
                <a:pPr>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m:t>
                      </m:r>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𝑅</m:t>
                      </m:r>
                    </m:oMath>
                  </m:oMathPara>
                </a14:m>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0B0B81D4-EE3B-422D-8D2C-07EDBBB43735}"/>
                  </a:ext>
                </a:extLst>
              </p:cNvPr>
              <p:cNvSpPr>
                <a:spLocks noGrp="1" noRot="1" noChangeAspect="1" noMove="1" noResize="1" noEditPoints="1" noAdjustHandles="1" noChangeArrowheads="1" noChangeShapeType="1" noTextEdit="1"/>
              </p:cNvSpPr>
              <p:nvPr>
                <p:ph idx="1"/>
              </p:nvPr>
            </p:nvSpPr>
            <p:spPr>
              <a:blipFill>
                <a:blip r:embed="rId2"/>
                <a:stretch>
                  <a:fillRect l="-754" t="-2801"/>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EBD2A0DF-5E42-4944-905E-2A6C99A1EC28}"/>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23677921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1F0A7-5856-401F-AAA5-AAC1468A724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FF3DD96-CAF9-4737-A576-44AE64295ED4}"/>
              </a:ext>
            </a:extLst>
          </p:cNvPr>
          <p:cNvSpPr>
            <a:spLocks noGrp="1"/>
          </p:cNvSpPr>
          <p:nvPr>
            <p:ph idx="1"/>
          </p:nvPr>
        </p:nvSpPr>
        <p:spPr/>
        <p:txBody>
          <a:bodyPr/>
          <a:lstStyle/>
          <a:p>
            <a:pPr>
              <a:buNone/>
            </a:pPr>
            <a:r>
              <a:rPr lang="cs-CZ" dirty="0" err="1"/>
              <a:t>If</a:t>
            </a:r>
            <a:r>
              <a:rPr lang="cs-CZ" dirty="0"/>
              <a:t> </a:t>
            </a:r>
            <a:r>
              <a:rPr lang="cs-CZ" dirty="0" err="1"/>
              <a:t>each</a:t>
            </a:r>
            <a:r>
              <a:rPr lang="cs-CZ" dirty="0"/>
              <a:t> </a:t>
            </a:r>
            <a:r>
              <a:rPr lang="cs-CZ" dirty="0" err="1"/>
              <a:t>firm</a:t>
            </a:r>
            <a:r>
              <a:rPr lang="cs-CZ" dirty="0"/>
              <a:t> </a:t>
            </a:r>
            <a:r>
              <a:rPr lang="cs-CZ" dirty="0" err="1"/>
              <a:t>invests</a:t>
            </a:r>
            <a:r>
              <a:rPr lang="cs-CZ" dirty="0"/>
              <a:t> ¼ </a:t>
            </a:r>
            <a:r>
              <a:rPr lang="cs-CZ" dirty="0" err="1"/>
              <a:t>of</a:t>
            </a:r>
            <a:r>
              <a:rPr lang="cs-CZ" dirty="0"/>
              <a:t> </a:t>
            </a:r>
            <a:r>
              <a:rPr lang="cs-CZ" dirty="0" err="1"/>
              <a:t>the</a:t>
            </a:r>
            <a:r>
              <a:rPr lang="cs-CZ" dirty="0"/>
              <a:t> rent, </a:t>
            </a:r>
            <a:r>
              <a:rPr lang="cs-CZ" dirty="0" err="1"/>
              <a:t>two</a:t>
            </a:r>
            <a:r>
              <a:rPr lang="cs-CZ" dirty="0"/>
              <a:t> </a:t>
            </a:r>
            <a:r>
              <a:rPr lang="cs-CZ" dirty="0" err="1"/>
              <a:t>firms</a:t>
            </a:r>
            <a:r>
              <a:rPr lang="cs-CZ" dirty="0"/>
              <a:t> </a:t>
            </a:r>
            <a:r>
              <a:rPr lang="cs-CZ" dirty="0" err="1"/>
              <a:t>together</a:t>
            </a:r>
            <a:r>
              <a:rPr lang="cs-CZ" dirty="0"/>
              <a:t> </a:t>
            </a:r>
            <a:r>
              <a:rPr lang="cs-CZ" dirty="0" err="1"/>
              <a:t>invets</a:t>
            </a:r>
            <a:r>
              <a:rPr lang="cs-CZ" dirty="0"/>
              <a:t> ½ </a:t>
            </a:r>
            <a:r>
              <a:rPr lang="cs-CZ" dirty="0" err="1"/>
              <a:t>of</a:t>
            </a:r>
            <a:r>
              <a:rPr lang="cs-CZ" dirty="0"/>
              <a:t> </a:t>
            </a:r>
            <a:r>
              <a:rPr lang="cs-CZ" dirty="0" err="1"/>
              <a:t>the</a:t>
            </a:r>
            <a:r>
              <a:rPr lang="cs-CZ" dirty="0"/>
              <a:t> rent. </a:t>
            </a:r>
            <a:r>
              <a:rPr lang="cs-CZ" dirty="0" err="1"/>
              <a:t>This</a:t>
            </a:r>
            <a:r>
              <a:rPr lang="cs-CZ" dirty="0"/>
              <a:t> </a:t>
            </a:r>
            <a:r>
              <a:rPr lang="cs-CZ" dirty="0" err="1"/>
              <a:t>represents</a:t>
            </a:r>
            <a:r>
              <a:rPr lang="cs-CZ" dirty="0"/>
              <a:t> a „</a:t>
            </a:r>
            <a:r>
              <a:rPr lang="cs-CZ" dirty="0" err="1"/>
              <a:t>transaction</a:t>
            </a:r>
            <a:r>
              <a:rPr lang="cs-CZ" dirty="0"/>
              <a:t> </a:t>
            </a:r>
            <a:r>
              <a:rPr lang="cs-CZ" dirty="0" err="1"/>
              <a:t>cost</a:t>
            </a:r>
            <a:r>
              <a:rPr lang="cs-CZ" dirty="0"/>
              <a:t>“ </a:t>
            </a:r>
            <a:r>
              <a:rPr lang="cs-CZ" dirty="0" err="1"/>
              <a:t>or</a:t>
            </a:r>
            <a:r>
              <a:rPr lang="cs-CZ" dirty="0"/>
              <a:t> a </a:t>
            </a:r>
            <a:r>
              <a:rPr lang="cs-CZ" dirty="0" err="1"/>
              <a:t>deadweight</a:t>
            </a:r>
            <a:r>
              <a:rPr lang="cs-CZ" dirty="0"/>
              <a:t> </a:t>
            </a:r>
            <a:r>
              <a:rPr lang="cs-CZ" dirty="0" err="1"/>
              <a:t>cost</a:t>
            </a:r>
            <a:r>
              <a:rPr lang="cs-CZ" dirty="0"/>
              <a:t> </a:t>
            </a:r>
            <a:r>
              <a:rPr lang="cs-CZ" dirty="0" err="1"/>
              <a:t>of</a:t>
            </a:r>
            <a:r>
              <a:rPr lang="cs-CZ" dirty="0"/>
              <a:t> rent-</a:t>
            </a:r>
            <a:r>
              <a:rPr lang="cs-CZ" dirty="0" err="1"/>
              <a:t>seeking</a:t>
            </a:r>
            <a:r>
              <a:rPr lang="cs-CZ" dirty="0"/>
              <a:t>.</a:t>
            </a:r>
          </a:p>
        </p:txBody>
      </p:sp>
      <p:sp>
        <p:nvSpPr>
          <p:cNvPr id="4" name="Zástupný symbol pro zápatí 3">
            <a:extLst>
              <a:ext uri="{FF2B5EF4-FFF2-40B4-BE49-F238E27FC236}">
                <a16:creationId xmlns:a16="http://schemas.microsoft.com/office/drawing/2014/main" id="{EE3D35B9-EA01-43C7-9050-B6199EC539A8}"/>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00671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5CE94D-B1BF-C584-9437-DC3507A75C85}"/>
              </a:ext>
            </a:extLst>
          </p:cNvPr>
          <p:cNvSpPr>
            <a:spLocks noGrp="1"/>
          </p:cNvSpPr>
          <p:nvPr>
            <p:ph type="title"/>
          </p:nvPr>
        </p:nvSpPr>
        <p:spPr/>
        <p:txBody>
          <a:bodyPr/>
          <a:lstStyle/>
          <a:p>
            <a:r>
              <a:rPr lang="cs-CZ" dirty="0" err="1"/>
              <a:t>About</a:t>
            </a:r>
            <a:r>
              <a:rPr lang="cs-CZ" dirty="0"/>
              <a:t> </a:t>
            </a:r>
            <a:r>
              <a:rPr lang="cs-CZ" dirty="0" err="1"/>
              <a:t>the</a:t>
            </a:r>
            <a:r>
              <a:rPr lang="cs-CZ" dirty="0"/>
              <a:t> </a:t>
            </a:r>
            <a:r>
              <a:rPr lang="cs-CZ" dirty="0" err="1"/>
              <a:t>teacher</a:t>
            </a:r>
            <a:endParaRPr lang="en-GB" dirty="0"/>
          </a:p>
        </p:txBody>
      </p:sp>
      <p:sp>
        <p:nvSpPr>
          <p:cNvPr id="3" name="Zástupný obsah 2">
            <a:extLst>
              <a:ext uri="{FF2B5EF4-FFF2-40B4-BE49-F238E27FC236}">
                <a16:creationId xmlns:a16="http://schemas.microsoft.com/office/drawing/2014/main" id="{44143EF8-7370-A453-ED48-09D56472F0C0}"/>
              </a:ext>
            </a:extLst>
          </p:cNvPr>
          <p:cNvSpPr>
            <a:spLocks noGrp="1"/>
          </p:cNvSpPr>
          <p:nvPr>
            <p:ph idx="1"/>
          </p:nvPr>
        </p:nvSpPr>
        <p:spPr/>
        <p:txBody>
          <a:bodyPr/>
          <a:lstStyle/>
          <a:p>
            <a:r>
              <a:rPr lang="cs-CZ" dirty="0"/>
              <a:t>Ph.D. in Finance, 2001</a:t>
            </a:r>
          </a:p>
          <a:p>
            <a:r>
              <a:rPr lang="cs-CZ" dirty="0"/>
              <a:t>Advisor to </a:t>
            </a:r>
            <a:r>
              <a:rPr lang="cs-CZ" dirty="0" err="1"/>
              <a:t>the</a:t>
            </a:r>
            <a:r>
              <a:rPr lang="cs-CZ" dirty="0"/>
              <a:t> President </a:t>
            </a:r>
            <a:r>
              <a:rPr lang="cs-CZ" dirty="0" err="1"/>
              <a:t>of</a:t>
            </a:r>
            <a:r>
              <a:rPr lang="cs-CZ" dirty="0"/>
              <a:t> </a:t>
            </a:r>
            <a:r>
              <a:rPr lang="cs-CZ" dirty="0" err="1"/>
              <a:t>the</a:t>
            </a:r>
            <a:r>
              <a:rPr lang="cs-CZ" dirty="0"/>
              <a:t> Czech Republic 2001-2008</a:t>
            </a:r>
          </a:p>
          <a:p>
            <a:r>
              <a:rPr lang="cs-CZ" dirty="0" err="1"/>
              <a:t>Member</a:t>
            </a:r>
            <a:r>
              <a:rPr lang="cs-CZ" dirty="0"/>
              <a:t> </a:t>
            </a:r>
            <a:r>
              <a:rPr lang="cs-CZ" dirty="0" err="1"/>
              <a:t>of</a:t>
            </a:r>
            <a:r>
              <a:rPr lang="cs-CZ" dirty="0"/>
              <a:t> </a:t>
            </a:r>
            <a:r>
              <a:rPr lang="cs-CZ" dirty="0" err="1"/>
              <a:t>the</a:t>
            </a:r>
            <a:r>
              <a:rPr lang="cs-CZ" dirty="0"/>
              <a:t> </a:t>
            </a:r>
            <a:r>
              <a:rPr lang="cs-CZ" dirty="0" err="1"/>
              <a:t>European</a:t>
            </a:r>
            <a:r>
              <a:rPr lang="cs-CZ" dirty="0"/>
              <a:t> </a:t>
            </a:r>
            <a:r>
              <a:rPr lang="cs-CZ" dirty="0" err="1"/>
              <a:t>parliament</a:t>
            </a:r>
            <a:r>
              <a:rPr lang="cs-CZ" dirty="0"/>
              <a:t> 2014-2017</a:t>
            </a:r>
          </a:p>
          <a:p>
            <a:r>
              <a:rPr lang="cs-CZ" dirty="0" err="1"/>
              <a:t>Teacher</a:t>
            </a:r>
            <a:r>
              <a:rPr lang="cs-CZ" dirty="0"/>
              <a:t> </a:t>
            </a:r>
            <a:r>
              <a:rPr lang="cs-CZ" dirty="0" err="1"/>
              <a:t>of</a:t>
            </a:r>
            <a:r>
              <a:rPr lang="cs-CZ" dirty="0"/>
              <a:t> </a:t>
            </a:r>
            <a:r>
              <a:rPr lang="cs-CZ" dirty="0" err="1"/>
              <a:t>microeconomics</a:t>
            </a:r>
            <a:r>
              <a:rPr lang="cs-CZ" dirty="0"/>
              <a:t>, </a:t>
            </a:r>
            <a:r>
              <a:rPr lang="cs-CZ" dirty="0" err="1"/>
              <a:t>macroeconomics</a:t>
            </a:r>
            <a:r>
              <a:rPr lang="cs-CZ" dirty="0"/>
              <a:t>, </a:t>
            </a:r>
            <a:r>
              <a:rPr lang="cs-CZ" dirty="0" err="1"/>
              <a:t>monetary</a:t>
            </a:r>
            <a:r>
              <a:rPr lang="cs-CZ" dirty="0"/>
              <a:t> </a:t>
            </a:r>
            <a:r>
              <a:rPr lang="cs-CZ" dirty="0" err="1"/>
              <a:t>theory</a:t>
            </a:r>
            <a:r>
              <a:rPr lang="cs-CZ" dirty="0"/>
              <a:t> and </a:t>
            </a:r>
            <a:r>
              <a:rPr lang="cs-CZ" dirty="0" err="1"/>
              <a:t>policy</a:t>
            </a:r>
            <a:r>
              <a:rPr lang="cs-CZ" dirty="0"/>
              <a:t>, </a:t>
            </a:r>
            <a:r>
              <a:rPr lang="cs-CZ" dirty="0" err="1"/>
              <a:t>lobbying</a:t>
            </a:r>
            <a:r>
              <a:rPr lang="cs-CZ" dirty="0"/>
              <a:t> and game </a:t>
            </a:r>
            <a:r>
              <a:rPr lang="cs-CZ" dirty="0" err="1"/>
              <a:t>theory</a:t>
            </a:r>
            <a:r>
              <a:rPr lang="cs-CZ" dirty="0"/>
              <a:t> – </a:t>
            </a:r>
            <a:r>
              <a:rPr lang="cs-CZ" dirty="0" err="1"/>
              <a:t>present</a:t>
            </a:r>
            <a:endParaRPr lang="cs-CZ" dirty="0"/>
          </a:p>
          <a:p>
            <a:endParaRPr lang="cs-CZ" dirty="0"/>
          </a:p>
          <a:p>
            <a:pPr marL="0" indent="0">
              <a:buNone/>
            </a:pPr>
            <a:r>
              <a:rPr lang="cs-CZ" dirty="0" err="1"/>
              <a:t>Contact</a:t>
            </a:r>
            <a:r>
              <a:rPr lang="cs-CZ" dirty="0"/>
              <a:t>: petrmach1975@gmail.com</a:t>
            </a:r>
          </a:p>
        </p:txBody>
      </p:sp>
      <p:pic>
        <p:nvPicPr>
          <p:cNvPr id="7" name="Obrázek 6">
            <a:extLst>
              <a:ext uri="{FF2B5EF4-FFF2-40B4-BE49-F238E27FC236}">
                <a16:creationId xmlns:a16="http://schemas.microsoft.com/office/drawing/2014/main" id="{0CA53EC7-9AC8-F147-967C-E4E8E3D68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980" y="0"/>
            <a:ext cx="2340526" cy="2606566"/>
          </a:xfrm>
          <a:prstGeom prst="rect">
            <a:avLst/>
          </a:prstGeom>
        </p:spPr>
      </p:pic>
    </p:spTree>
    <p:extLst>
      <p:ext uri="{BB962C8B-B14F-4D97-AF65-F5344CB8AC3E}">
        <p14:creationId xmlns:p14="http://schemas.microsoft.com/office/powerpoint/2010/main" val="3261413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97734C-0AAF-352D-0722-393A5C2DAABD}"/>
              </a:ext>
            </a:extLst>
          </p:cNvPr>
          <p:cNvSpPr>
            <a:spLocks noGrp="1"/>
          </p:cNvSpPr>
          <p:nvPr>
            <p:ph type="title"/>
          </p:nvPr>
        </p:nvSpPr>
        <p:spPr/>
        <p:txBody>
          <a:bodyPr/>
          <a:lstStyle/>
          <a:p>
            <a:r>
              <a:rPr lang="cs-CZ" dirty="0" err="1"/>
              <a:t>Find</a:t>
            </a:r>
            <a:r>
              <a:rPr lang="cs-CZ" dirty="0"/>
              <a:t> </a:t>
            </a:r>
            <a:r>
              <a:rPr lang="cs-CZ" dirty="0" err="1"/>
              <a:t>the</a:t>
            </a:r>
            <a:r>
              <a:rPr lang="cs-CZ" dirty="0"/>
              <a:t> </a:t>
            </a:r>
            <a:r>
              <a:rPr lang="cs-CZ" dirty="0" err="1"/>
              <a:t>difference</a:t>
            </a:r>
            <a:endParaRPr lang="en-GB" dirty="0"/>
          </a:p>
        </p:txBody>
      </p:sp>
      <p:sp>
        <p:nvSpPr>
          <p:cNvPr id="3" name="Zástupný obsah 2">
            <a:extLst>
              <a:ext uri="{FF2B5EF4-FFF2-40B4-BE49-F238E27FC236}">
                <a16:creationId xmlns:a16="http://schemas.microsoft.com/office/drawing/2014/main" id="{E56E25C1-9A7C-F880-07FF-3D1F35115122}"/>
              </a:ext>
            </a:extLst>
          </p:cNvPr>
          <p:cNvSpPr>
            <a:spLocks noGrp="1"/>
          </p:cNvSpPr>
          <p:nvPr>
            <p:ph idx="1"/>
          </p:nvPr>
        </p:nvSpPr>
        <p:spPr/>
        <p:txBody>
          <a:bodyPr/>
          <a:lstStyle/>
          <a:p>
            <a:r>
              <a:rPr lang="cs-CZ" dirty="0" err="1"/>
              <a:t>Private</a:t>
            </a:r>
            <a:r>
              <a:rPr lang="cs-CZ" dirty="0"/>
              <a:t> </a:t>
            </a:r>
            <a:r>
              <a:rPr lang="cs-CZ" dirty="0" err="1"/>
              <a:t>theft</a:t>
            </a:r>
            <a:endParaRPr lang="cs-CZ" dirty="0"/>
          </a:p>
          <a:p>
            <a:r>
              <a:rPr lang="cs-CZ" dirty="0" err="1"/>
              <a:t>Taxation</a:t>
            </a:r>
            <a:r>
              <a:rPr lang="cs-CZ" dirty="0"/>
              <a:t> and </a:t>
            </a:r>
            <a:r>
              <a:rPr lang="cs-CZ" dirty="0" err="1"/>
              <a:t>subsidies</a:t>
            </a:r>
            <a:endParaRPr lang="en-GB" dirty="0"/>
          </a:p>
        </p:txBody>
      </p:sp>
    </p:spTree>
    <p:extLst>
      <p:ext uri="{BB962C8B-B14F-4D97-AF65-F5344CB8AC3E}">
        <p14:creationId xmlns:p14="http://schemas.microsoft.com/office/powerpoint/2010/main" val="169975299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F4282B-8E79-75E6-E2C6-37B239A7865C}"/>
              </a:ext>
            </a:extLst>
          </p:cNvPr>
          <p:cNvSpPr>
            <a:spLocks noGrp="1"/>
          </p:cNvSpPr>
          <p:nvPr>
            <p:ph type="title"/>
          </p:nvPr>
        </p:nvSpPr>
        <p:spPr/>
        <p:txBody>
          <a:bodyPr/>
          <a:lstStyle/>
          <a:p>
            <a:r>
              <a:rPr lang="cs-CZ" dirty="0" err="1"/>
              <a:t>Application</a:t>
            </a:r>
            <a:r>
              <a:rPr lang="cs-CZ" dirty="0"/>
              <a:t> </a:t>
            </a:r>
            <a:r>
              <a:rPr lang="cs-CZ" dirty="0" err="1"/>
              <a:t>of</a:t>
            </a:r>
            <a:r>
              <a:rPr lang="cs-CZ" dirty="0"/>
              <a:t> Game </a:t>
            </a:r>
            <a:r>
              <a:rPr lang="cs-CZ"/>
              <a:t>theory</a:t>
            </a:r>
            <a:endParaRPr lang="en-GB" dirty="0"/>
          </a:p>
        </p:txBody>
      </p:sp>
      <p:sp>
        <p:nvSpPr>
          <p:cNvPr id="3" name="Zástupný obsah 2">
            <a:extLst>
              <a:ext uri="{FF2B5EF4-FFF2-40B4-BE49-F238E27FC236}">
                <a16:creationId xmlns:a16="http://schemas.microsoft.com/office/drawing/2014/main" id="{3831D1D9-34A6-3745-63F7-38172D4CC811}"/>
              </a:ext>
            </a:extLst>
          </p:cNvPr>
          <p:cNvSpPr>
            <a:spLocks noGrp="1"/>
          </p:cNvSpPr>
          <p:nvPr>
            <p:ph idx="1"/>
          </p:nvPr>
        </p:nvSpPr>
        <p:spPr/>
        <p:txBody>
          <a:bodyPr/>
          <a:lstStyle/>
          <a:p>
            <a:pPr marL="0" indent="0">
              <a:buNone/>
            </a:pPr>
            <a:r>
              <a:rPr lang="cs-CZ" dirty="0" err="1"/>
              <a:t>Paraphrase</a:t>
            </a:r>
            <a:r>
              <a:rPr lang="cs-CZ" dirty="0"/>
              <a:t> William Shakespeare </a:t>
            </a:r>
            <a:r>
              <a:rPr lang="cs-CZ" dirty="0" err="1"/>
              <a:t>from</a:t>
            </a:r>
            <a:r>
              <a:rPr lang="cs-CZ" dirty="0"/>
              <a:t> Hamlet:</a:t>
            </a:r>
          </a:p>
          <a:p>
            <a:pPr marL="0" indent="0">
              <a:buNone/>
            </a:pPr>
            <a:endParaRPr lang="cs-CZ" dirty="0"/>
          </a:p>
          <a:p>
            <a:pPr marL="0" indent="0">
              <a:buNone/>
            </a:pPr>
            <a:r>
              <a:rPr lang="cs-CZ" dirty="0"/>
              <a:t>„To lobby </a:t>
            </a:r>
            <a:r>
              <a:rPr lang="cs-CZ" dirty="0" err="1"/>
              <a:t>or</a:t>
            </a:r>
            <a:r>
              <a:rPr lang="cs-CZ" dirty="0"/>
              <a:t> not to lobby……</a:t>
            </a:r>
            <a:r>
              <a:rPr lang="cs-CZ" dirty="0" err="1"/>
              <a:t>that</a:t>
            </a:r>
            <a:r>
              <a:rPr lang="cs-CZ" dirty="0"/>
              <a:t> </a:t>
            </a:r>
            <a:r>
              <a:rPr lang="cs-CZ" dirty="0" err="1"/>
              <a:t>is</a:t>
            </a:r>
            <a:r>
              <a:rPr lang="cs-CZ" dirty="0"/>
              <a:t> </a:t>
            </a:r>
            <a:r>
              <a:rPr lang="cs-CZ" dirty="0" err="1"/>
              <a:t>the</a:t>
            </a:r>
            <a:r>
              <a:rPr lang="cs-CZ" dirty="0"/>
              <a:t> </a:t>
            </a:r>
            <a:r>
              <a:rPr lang="cs-CZ" dirty="0" err="1"/>
              <a:t>question</a:t>
            </a:r>
            <a:r>
              <a:rPr lang="cs-CZ" dirty="0"/>
              <a:t>“</a:t>
            </a:r>
          </a:p>
          <a:p>
            <a:pPr marL="0" indent="0">
              <a:buNone/>
            </a:pPr>
            <a:endParaRPr lang="cs-CZ" dirty="0"/>
          </a:p>
          <a:p>
            <a:pPr marL="0" indent="0">
              <a:buNone/>
            </a:pPr>
            <a:r>
              <a:rPr lang="cs-CZ" dirty="0"/>
              <a:t>(</a:t>
            </a:r>
            <a:r>
              <a:rPr lang="cs-CZ" dirty="0" err="1"/>
              <a:t>dilemma</a:t>
            </a:r>
            <a:r>
              <a:rPr lang="cs-CZ" dirty="0"/>
              <a:t>)</a:t>
            </a:r>
            <a:endParaRPr lang="en-GB" dirty="0"/>
          </a:p>
        </p:txBody>
      </p:sp>
    </p:spTree>
    <p:extLst>
      <p:ext uri="{BB962C8B-B14F-4D97-AF65-F5344CB8AC3E}">
        <p14:creationId xmlns:p14="http://schemas.microsoft.com/office/powerpoint/2010/main" val="7207694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91574-7EC1-46A4-AB9B-6F2095F9BCB0}"/>
              </a:ext>
            </a:extLst>
          </p:cNvPr>
          <p:cNvSpPr>
            <a:spLocks noGrp="1"/>
          </p:cNvSpPr>
          <p:nvPr>
            <p:ph type="title"/>
          </p:nvPr>
        </p:nvSpPr>
        <p:spPr/>
        <p:txBody>
          <a:bodyPr/>
          <a:lstStyle/>
          <a:p>
            <a:r>
              <a:rPr lang="cs-CZ" dirty="0"/>
              <a:t>Tax </a:t>
            </a:r>
            <a:r>
              <a:rPr lang="cs-CZ" dirty="0" err="1"/>
              <a:t>exemptions</a:t>
            </a:r>
            <a:endParaRPr lang="cs-CZ" dirty="0"/>
          </a:p>
        </p:txBody>
      </p:sp>
      <p:graphicFrame>
        <p:nvGraphicFramePr>
          <p:cNvPr id="4" name="Tabulka 3">
            <a:extLst>
              <a:ext uri="{FF2B5EF4-FFF2-40B4-BE49-F238E27FC236}">
                <a16:creationId xmlns:a16="http://schemas.microsoft.com/office/drawing/2014/main" id="{85F19032-CBB3-4F04-9EE8-16429BBFE17B}"/>
              </a:ext>
            </a:extLst>
          </p:cNvPr>
          <p:cNvGraphicFramePr>
            <a:graphicFrameLocks noGrp="1"/>
          </p:cNvGraphicFramePr>
          <p:nvPr/>
        </p:nvGraphicFramePr>
        <p:xfrm>
          <a:off x="2367626" y="3888367"/>
          <a:ext cx="6477584" cy="1789005"/>
        </p:xfrm>
        <a:graphic>
          <a:graphicData uri="http://schemas.openxmlformats.org/drawingml/2006/table">
            <a:tbl>
              <a:tblPr firstRow="1" firstCol="1" bandRow="1">
                <a:tableStyleId>{5C22544A-7EE6-4342-B048-85BDC9FD1C3A}</a:tableStyleId>
              </a:tblPr>
              <a:tblGrid>
                <a:gridCol w="2158718">
                  <a:extLst>
                    <a:ext uri="{9D8B030D-6E8A-4147-A177-3AD203B41FA5}">
                      <a16:colId xmlns:a16="http://schemas.microsoft.com/office/drawing/2014/main" val="1416833624"/>
                    </a:ext>
                  </a:extLst>
                </a:gridCol>
                <a:gridCol w="2159433">
                  <a:extLst>
                    <a:ext uri="{9D8B030D-6E8A-4147-A177-3AD203B41FA5}">
                      <a16:colId xmlns:a16="http://schemas.microsoft.com/office/drawing/2014/main" val="203076796"/>
                    </a:ext>
                  </a:extLst>
                </a:gridCol>
                <a:gridCol w="2159433">
                  <a:extLst>
                    <a:ext uri="{9D8B030D-6E8A-4147-A177-3AD203B41FA5}">
                      <a16:colId xmlns:a16="http://schemas.microsoft.com/office/drawing/2014/main" val="1813121812"/>
                    </a:ext>
                  </a:extLst>
                </a:gridCol>
              </a:tblGrid>
              <a:tr h="596335">
                <a:tc>
                  <a:txBody>
                    <a:bodyPr/>
                    <a:lstStyle/>
                    <a:p>
                      <a:pPr>
                        <a:lnSpc>
                          <a:spcPct val="107000"/>
                        </a:lnSpc>
                        <a:spcAft>
                          <a:spcPts val="0"/>
                        </a:spcAft>
                      </a:pPr>
                      <a:r>
                        <a:rPr lang="cs-CZ" sz="1600">
                          <a:effectLst/>
                        </a:rPr>
                        <a:t>A; B</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a:effectLst/>
                        </a:rPr>
                        <a:t>Not </a:t>
                      </a: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7447448"/>
                  </a:ext>
                </a:extLst>
              </a:tr>
              <a:tr h="596335">
                <a:tc>
                  <a:txBody>
                    <a:bodyPr/>
                    <a:lstStyle/>
                    <a:p>
                      <a:pPr>
                        <a:lnSpc>
                          <a:spcPct val="107000"/>
                        </a:lnSpc>
                        <a:spcAft>
                          <a:spcPts val="0"/>
                        </a:spcAft>
                      </a:pPr>
                      <a:r>
                        <a:rPr lang="cs-CZ" sz="1600" dirty="0">
                          <a:effectLst/>
                        </a:rPr>
                        <a:t>Not </a:t>
                      </a: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a:effectLst/>
                        </a:rPr>
                        <a:t>0; 0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a:effectLst/>
                        </a:rPr>
                        <a:t>-1,25; 0,5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5982807"/>
                  </a:ext>
                </a:extLst>
              </a:tr>
              <a:tr h="596335">
                <a:tc>
                  <a:txBody>
                    <a:bodyPr/>
                    <a:lstStyle/>
                    <a:p>
                      <a:pPr>
                        <a:lnSpc>
                          <a:spcPct val="107000"/>
                        </a:lnSpc>
                        <a:spcAft>
                          <a:spcPts val="0"/>
                        </a:spcAft>
                      </a:pP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a:effectLst/>
                        </a:rPr>
                        <a:t>0,5; -1,25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a:effectLst/>
                        </a:rPr>
                        <a:t>-0,5; -0,5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7328758"/>
                  </a:ext>
                </a:extLst>
              </a:tr>
            </a:tbl>
          </a:graphicData>
        </a:graphic>
      </p:graphicFrame>
      <p:sp>
        <p:nvSpPr>
          <p:cNvPr id="5" name="TextovéPole 4">
            <a:extLst>
              <a:ext uri="{FF2B5EF4-FFF2-40B4-BE49-F238E27FC236}">
                <a16:creationId xmlns:a16="http://schemas.microsoft.com/office/drawing/2014/main" id="{56E9B224-4B73-4589-8251-41BF3870F5C6}"/>
              </a:ext>
            </a:extLst>
          </p:cNvPr>
          <p:cNvSpPr txBox="1"/>
          <p:nvPr/>
        </p:nvSpPr>
        <p:spPr>
          <a:xfrm>
            <a:off x="2279576" y="1484786"/>
            <a:ext cx="7416824" cy="1855893"/>
          </a:xfrm>
          <a:prstGeom prst="rect">
            <a:avLst/>
          </a:prstGeom>
          <a:noFill/>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Consider two firms, A </a:t>
            </a:r>
            <a:r>
              <a:rPr lang="cs-CZ" dirty="0">
                <a:ea typeface="Calibri" panose="020F0502020204030204" pitchFamily="34" charset="0"/>
                <a:cs typeface="Times New Roman" panose="02020603050405020304" pitchFamily="18" charset="0"/>
              </a:rPr>
              <a:t>and</a:t>
            </a:r>
            <a:r>
              <a:rPr lang="en-GB" dirty="0">
                <a:ea typeface="Calibri" panose="020F0502020204030204" pitchFamily="34" charset="0"/>
                <a:cs typeface="Times New Roman" panose="02020603050405020304" pitchFamily="18" charset="0"/>
              </a:rPr>
              <a:t> B, each seeking a specific tax exemption worth CZK 1 million. The government needs to collect a given amount of money so if one firms lobbies an exemption </a:t>
            </a:r>
            <a:r>
              <a:rPr lang="cs-CZ" dirty="0" err="1">
                <a:ea typeface="Calibri" panose="020F0502020204030204" pitchFamily="34" charset="0"/>
                <a:cs typeface="Times New Roman" panose="02020603050405020304" pitchFamily="18" charset="0"/>
              </a:rPr>
              <a:t>the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governemnt</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somehow</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takes</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the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missing</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money</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from</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the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other</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firm</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The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cost</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of</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lobbying</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is</a:t>
            </a:r>
            <a:r>
              <a:rPr lang="cs-CZ"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0,25 mil</a:t>
            </a:r>
            <a:r>
              <a:rPr lang="cs-CZ" dirty="0" err="1">
                <a:ea typeface="Calibri" panose="020F0502020204030204" pitchFamily="34" charset="0"/>
                <a:cs typeface="Times New Roman" panose="02020603050405020304" pitchFamily="18" charset="0"/>
              </a:rPr>
              <a:t>lion</a:t>
            </a:r>
            <a:r>
              <a:rPr lang="cs-CZ" dirty="0">
                <a:ea typeface="Calibri" panose="020F0502020204030204" pitchFamily="34" charset="0"/>
                <a:cs typeface="Times New Roman" panose="02020603050405020304" pitchFamily="18" charset="0"/>
              </a:rPr>
              <a:t> and </a:t>
            </a:r>
            <a:r>
              <a:rPr lang="cs-CZ" dirty="0" err="1">
                <a:ea typeface="Calibri" panose="020F0502020204030204" pitchFamily="34" charset="0"/>
                <a:cs typeface="Times New Roman" panose="02020603050405020304" pitchFamily="18" charset="0"/>
              </a:rPr>
              <a:t>we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assume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that</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lobbying</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is</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always</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successfull</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The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cost</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of</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additional</a:t>
            </a:r>
            <a:r>
              <a:rPr lang="cs-CZ" dirty="0">
                <a:ea typeface="Calibri" panose="020F0502020204030204" pitchFamily="34" charset="0"/>
                <a:cs typeface="Times New Roman" panose="02020603050405020304" pitchFamily="18" charset="0"/>
              </a:rPr>
              <a:t> tax </a:t>
            </a:r>
            <a:r>
              <a:rPr lang="cs-CZ" dirty="0" err="1">
                <a:ea typeface="Calibri" panose="020F0502020204030204" pitchFamily="34" charset="0"/>
                <a:cs typeface="Times New Roman" panose="02020603050405020304" pitchFamily="18" charset="0"/>
              </a:rPr>
              <a:t>advisors</a:t>
            </a:r>
            <a:r>
              <a:rPr lang="cs-CZ" dirty="0">
                <a:ea typeface="Calibri" panose="020F0502020204030204" pitchFamily="34" charset="0"/>
                <a:cs typeface="Times New Roman" panose="02020603050405020304" pitchFamily="18" charset="0"/>
              </a:rPr>
              <a:t> and </a:t>
            </a:r>
            <a:r>
              <a:rPr lang="cs-CZ" dirty="0" err="1">
                <a:ea typeface="Calibri" panose="020F0502020204030204" pitchFamily="34" charset="0"/>
                <a:cs typeface="Times New Roman" panose="02020603050405020304" pitchFamily="18" charset="0"/>
              </a:rPr>
              <a:t>accountants</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if</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there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is</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at</a:t>
            </a:r>
            <a:r>
              <a:rPr lang="cs-CZ" dirty="0">
                <a:ea typeface="Calibri" panose="020F0502020204030204" pitchFamily="34" charset="0"/>
                <a:cs typeface="Times New Roman" panose="02020603050405020304" pitchFamily="18" charset="0"/>
              </a:rPr>
              <a:t> least </a:t>
            </a:r>
            <a:r>
              <a:rPr lang="cs-CZ" dirty="0" err="1">
                <a:ea typeface="Calibri" panose="020F0502020204030204" pitchFamily="34" charset="0"/>
                <a:cs typeface="Times New Roman" panose="02020603050405020304" pitchFamily="18" charset="0"/>
              </a:rPr>
              <a:t>one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exemption</a:t>
            </a:r>
            <a:r>
              <a:rPr lang="cs-CZ" dirty="0">
                <a:ea typeface="Calibri" panose="020F0502020204030204" pitchFamily="34" charset="0"/>
                <a:cs typeface="Times New Roman" panose="02020603050405020304" pitchFamily="18" charset="0"/>
              </a:rPr>
              <a:t> are </a:t>
            </a:r>
            <a:r>
              <a:rPr lang="en-GB" dirty="0" err="1">
                <a:ea typeface="Calibri" panose="020F0502020204030204" pitchFamily="34" charset="0"/>
                <a:cs typeface="Times New Roman" panose="02020603050405020304" pitchFamily="18" charset="0"/>
              </a:rPr>
              <a:t>ionu</a:t>
            </a:r>
            <a:r>
              <a:rPr lang="en-GB" dirty="0">
                <a:ea typeface="Calibri" panose="020F0502020204030204" pitchFamily="34" charset="0"/>
                <a:cs typeface="Times New Roman" panose="02020603050405020304" pitchFamily="18" charset="0"/>
              </a:rPr>
              <a:t> a 0,25 mil</a:t>
            </a:r>
            <a:r>
              <a:rPr lang="cs-CZ" dirty="0" err="1">
                <a:ea typeface="Calibri" panose="020F0502020204030204" pitchFamily="34" charset="0"/>
                <a:cs typeface="Times New Roman" panose="02020603050405020304" pitchFamily="18" charset="0"/>
              </a:rPr>
              <a:t>lion</a:t>
            </a:r>
            <a:r>
              <a:rPr lang="en-GB" dirty="0">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5091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EC49C-DE65-4D3C-A923-E283A5F47AB0}"/>
              </a:ext>
            </a:extLst>
          </p:cNvPr>
          <p:cNvSpPr>
            <a:spLocks noGrp="1"/>
          </p:cNvSpPr>
          <p:nvPr>
            <p:ph type="title"/>
          </p:nvPr>
        </p:nvSpPr>
        <p:spPr/>
        <p:txBody>
          <a:bodyPr/>
          <a:lstStyle/>
          <a:p>
            <a:r>
              <a:rPr lang="cs-CZ" dirty="0" err="1"/>
              <a:t>Pork-barrel</a:t>
            </a:r>
            <a:r>
              <a:rPr lang="cs-CZ" dirty="0"/>
              <a:t> </a:t>
            </a:r>
            <a:r>
              <a:rPr lang="cs-CZ" dirty="0" err="1"/>
              <a:t>politics</a:t>
            </a:r>
            <a:endParaRPr lang="cs-CZ" dirty="0"/>
          </a:p>
        </p:txBody>
      </p:sp>
      <p:graphicFrame>
        <p:nvGraphicFramePr>
          <p:cNvPr id="4" name="Tabulka 3">
            <a:extLst>
              <a:ext uri="{FF2B5EF4-FFF2-40B4-BE49-F238E27FC236}">
                <a16:creationId xmlns:a16="http://schemas.microsoft.com/office/drawing/2014/main" id="{CE3CCA28-D849-422E-B189-79714CE873D6}"/>
              </a:ext>
            </a:extLst>
          </p:cNvPr>
          <p:cNvGraphicFramePr>
            <a:graphicFrameLocks noGrp="1"/>
          </p:cNvGraphicFramePr>
          <p:nvPr>
            <p:extLst>
              <p:ext uri="{D42A27DB-BD31-4B8C-83A1-F6EECF244321}">
                <p14:modId xmlns:p14="http://schemas.microsoft.com/office/powerpoint/2010/main" val="29531957"/>
              </p:ext>
            </p:extLst>
          </p:nvPr>
        </p:nvGraphicFramePr>
        <p:xfrm>
          <a:off x="2953400" y="3971892"/>
          <a:ext cx="5754370" cy="1122045"/>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3594362937"/>
                    </a:ext>
                  </a:extLst>
                </a:gridCol>
                <a:gridCol w="1918335">
                  <a:extLst>
                    <a:ext uri="{9D8B030D-6E8A-4147-A177-3AD203B41FA5}">
                      <a16:colId xmlns:a16="http://schemas.microsoft.com/office/drawing/2014/main" val="3524953508"/>
                    </a:ext>
                  </a:extLst>
                </a:gridCol>
                <a:gridCol w="1918335">
                  <a:extLst>
                    <a:ext uri="{9D8B030D-6E8A-4147-A177-3AD203B41FA5}">
                      <a16:colId xmlns:a16="http://schemas.microsoft.com/office/drawing/2014/main" val="1128961528"/>
                    </a:ext>
                  </a:extLst>
                </a:gridCol>
              </a:tblGrid>
              <a:tr h="0">
                <a:tc>
                  <a:txBody>
                    <a:bodyPr/>
                    <a:lstStyle/>
                    <a:p>
                      <a:pPr>
                        <a:lnSpc>
                          <a:spcPct val="107000"/>
                        </a:lnSpc>
                        <a:spcAft>
                          <a:spcPts val="800"/>
                        </a:spcAft>
                      </a:pPr>
                      <a:r>
                        <a:rPr lang="cs-CZ" sz="2400">
                          <a:effectLst/>
                        </a:rPr>
                        <a:t>A; B</a:t>
                      </a:r>
                      <a:endParaRPr lang="cs-CZ" sz="24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0"/>
                        </a:spcAft>
                      </a:pPr>
                      <a:r>
                        <a:rPr lang="cs-CZ" sz="1600" dirty="0">
                          <a:effectLst/>
                        </a:rPr>
                        <a:t>Not </a:t>
                      </a: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33049"/>
                  </a:ext>
                </a:extLst>
              </a:tr>
              <a:tr h="0">
                <a:tc>
                  <a:txBody>
                    <a:bodyPr/>
                    <a:lstStyle/>
                    <a:p>
                      <a:pPr>
                        <a:lnSpc>
                          <a:spcPct val="107000"/>
                        </a:lnSpc>
                        <a:spcAft>
                          <a:spcPts val="0"/>
                        </a:spcAft>
                      </a:pPr>
                      <a:r>
                        <a:rPr lang="cs-CZ" sz="1600" dirty="0">
                          <a:effectLst/>
                        </a:rPr>
                        <a:t>Not </a:t>
                      </a: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cs-CZ" sz="2400">
                          <a:effectLst/>
                        </a:rPr>
                        <a:t>50; 50 </a:t>
                      </a:r>
                      <a:endParaRPr lang="cs-CZ" sz="240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dirty="0">
                          <a:effectLst/>
                        </a:rPr>
                        <a:t>10; 65</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3023908511"/>
                  </a:ext>
                </a:extLst>
              </a:tr>
              <a:tr h="0">
                <a:tc>
                  <a:txBody>
                    <a:bodyPr/>
                    <a:lstStyle/>
                    <a:p>
                      <a:pPr>
                        <a:lnSpc>
                          <a:spcPct val="107000"/>
                        </a:lnSpc>
                        <a:spcAft>
                          <a:spcPts val="0"/>
                        </a:spcAft>
                      </a:pPr>
                      <a:r>
                        <a:rPr lang="cs-CZ" sz="1600" dirty="0" err="1">
                          <a:effectLst/>
                        </a:rPr>
                        <a:t>Lobbying</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cs-CZ" sz="2400" dirty="0">
                          <a:effectLst/>
                        </a:rPr>
                        <a:t>65; 10</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tc>
                  <a:txBody>
                    <a:bodyPr/>
                    <a:lstStyle/>
                    <a:p>
                      <a:pPr>
                        <a:lnSpc>
                          <a:spcPct val="107000"/>
                        </a:lnSpc>
                        <a:spcAft>
                          <a:spcPts val="800"/>
                        </a:spcAft>
                      </a:pPr>
                      <a:r>
                        <a:rPr lang="cs-CZ" sz="2400">
                          <a:effectLst/>
                        </a:rPr>
                        <a:t>25; 25 </a:t>
                      </a:r>
                      <a:endParaRPr lang="cs-CZ" sz="2400" dirty="0">
                        <a:effectLst/>
                        <a:latin typeface="Calibri" panose="020F0502020204030204" pitchFamily="34" charset="0"/>
                        <a:ea typeface="Calibri" panose="020F0502020204030204" pitchFamily="34" charset="0"/>
                        <a:cs typeface="Myanmar Text" panose="020B0502040204020203" pitchFamily="34" charset="0"/>
                      </a:endParaRPr>
                    </a:p>
                  </a:txBody>
                  <a:tcPr marL="68580" marR="68580" marT="0" marB="0" anchor="ctr"/>
                </a:tc>
                <a:extLst>
                  <a:ext uri="{0D108BD9-81ED-4DB2-BD59-A6C34878D82A}">
                    <a16:rowId xmlns:a16="http://schemas.microsoft.com/office/drawing/2014/main" val="3345194559"/>
                  </a:ext>
                </a:extLst>
              </a:tr>
            </a:tbl>
          </a:graphicData>
        </a:graphic>
      </p:graphicFrame>
      <p:sp>
        <p:nvSpPr>
          <p:cNvPr id="6" name="TextovéPole 5">
            <a:extLst>
              <a:ext uri="{FF2B5EF4-FFF2-40B4-BE49-F238E27FC236}">
                <a16:creationId xmlns:a16="http://schemas.microsoft.com/office/drawing/2014/main" id="{7B554474-628C-4E31-8463-732DD7E8A501}"/>
              </a:ext>
            </a:extLst>
          </p:cNvPr>
          <p:cNvSpPr txBox="1"/>
          <p:nvPr/>
        </p:nvSpPr>
        <p:spPr>
          <a:xfrm>
            <a:off x="1964770" y="1417639"/>
            <a:ext cx="7731630" cy="2400657"/>
          </a:xfrm>
          <a:prstGeom prst="rect">
            <a:avLst/>
          </a:prstGeom>
          <a:noFill/>
        </p:spPr>
        <p:txBody>
          <a:bodyPr wrap="square">
            <a:spAutoFit/>
          </a:bodyPr>
          <a:lstStyle/>
          <a:p>
            <a:r>
              <a:rPr lang="en-GB" sz="1500" dirty="0">
                <a:ea typeface="Calibri" panose="020F0502020204030204" pitchFamily="34" charset="0"/>
              </a:rPr>
              <a:t>Consider a limited budget of 200 million to be distributed by MPs. The will decide among two projects – a highway of 200 million or the launch of a space rocket of 200 million. Only one project can win. The construction lobby considers to lobby for the highway and the technological lobby considers lobbying for the rocket. Because winning the contra</a:t>
            </a:r>
            <a:r>
              <a:rPr lang="cs-CZ" sz="1500" dirty="0">
                <a:ea typeface="Calibri" panose="020F0502020204030204" pitchFamily="34" charset="0"/>
              </a:rPr>
              <a:t>c</a:t>
            </a:r>
            <a:r>
              <a:rPr lang="en-GB" sz="1500" dirty="0">
                <a:ea typeface="Calibri" panose="020F0502020204030204" pitchFamily="34" charset="0"/>
              </a:rPr>
              <a:t>t would bring the firm a profit of 100 million. Neither of the firms knows whether the other lobbies or not. If neither firm lobbied each would win the contract with a probability of 50% without any additional lobbying expenses. If both lobby, each can also win with a probability of 50% but with a lobbying cost of 25 million (in line with the </a:t>
            </a:r>
            <a:r>
              <a:rPr lang="en-GB" sz="1500" dirty="0" err="1">
                <a:ea typeface="Calibri" panose="020F0502020204030204" pitchFamily="34" charset="0"/>
              </a:rPr>
              <a:t>Tullock</a:t>
            </a:r>
            <a:r>
              <a:rPr lang="en-GB" sz="1500" dirty="0">
                <a:ea typeface="Calibri" panose="020F0502020204030204" pitchFamily="34" charset="0"/>
              </a:rPr>
              <a:t> model) and the expected profit of each would be </a:t>
            </a:r>
            <a:r>
              <a:rPr lang="cs-CZ" sz="1500" dirty="0">
                <a:ea typeface="Calibri" panose="020F0502020204030204" pitchFamily="34" charset="0"/>
              </a:rPr>
              <a:t>25</a:t>
            </a:r>
            <a:r>
              <a:rPr lang="en-GB" sz="1500" dirty="0">
                <a:ea typeface="Calibri" panose="020F0502020204030204" pitchFamily="34" charset="0"/>
              </a:rPr>
              <a:t> million.  If one lobbies and the other does not, the lobbying firm would spend 25 million on lobbying and would gain the contract with a high probability of  90% and the net expected profit is </a:t>
            </a:r>
            <a:r>
              <a:rPr lang="cs-CZ" sz="1500" dirty="0">
                <a:ea typeface="Calibri" panose="020F0502020204030204" pitchFamily="34" charset="0"/>
              </a:rPr>
              <a:t>65</a:t>
            </a:r>
            <a:r>
              <a:rPr lang="en-GB" sz="1500" dirty="0">
                <a:ea typeface="Calibri" panose="020F0502020204030204" pitchFamily="34" charset="0"/>
              </a:rPr>
              <a:t> million. </a:t>
            </a:r>
            <a:endParaRPr lang="en-GB" sz="1500" dirty="0"/>
          </a:p>
        </p:txBody>
      </p:sp>
    </p:spTree>
    <p:extLst>
      <p:ext uri="{BB962C8B-B14F-4D97-AF65-F5344CB8AC3E}">
        <p14:creationId xmlns:p14="http://schemas.microsoft.com/office/powerpoint/2010/main" val="164492235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D43BA-ED98-508E-F81A-FD9D29736F0F}"/>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426A13E4-002F-8E0E-AB8B-A895BC27D8C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8765341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ED16D-0BA0-04D2-A676-5DF2105509C3}"/>
              </a:ext>
            </a:extLst>
          </p:cNvPr>
          <p:cNvSpPr>
            <a:spLocks noGrp="1"/>
          </p:cNvSpPr>
          <p:nvPr>
            <p:ph type="title"/>
          </p:nvPr>
        </p:nvSpPr>
        <p:spPr>
          <a:xfrm>
            <a:off x="0" y="375635"/>
            <a:ext cx="10515600" cy="1325563"/>
          </a:xfrm>
          <a:solidFill>
            <a:schemeClr val="accent2">
              <a:lumMod val="60000"/>
              <a:lumOff val="40000"/>
            </a:schemeClr>
          </a:solidFill>
        </p:spPr>
        <p:txBody>
          <a:bodyPr/>
          <a:lstStyle/>
          <a:p>
            <a:r>
              <a:rPr lang="cs-CZ" b="1" dirty="0"/>
              <a:t>12. </a:t>
            </a:r>
            <a:r>
              <a:rPr lang="cs-CZ" b="1" dirty="0" err="1"/>
              <a:t>Constitutional</a:t>
            </a:r>
            <a:r>
              <a:rPr lang="cs-CZ" b="1" dirty="0"/>
              <a:t> </a:t>
            </a:r>
            <a:r>
              <a:rPr lang="cs-CZ" b="1" dirty="0" err="1"/>
              <a:t>economics</a:t>
            </a:r>
            <a:endParaRPr lang="en-GB" b="1" dirty="0"/>
          </a:p>
        </p:txBody>
      </p:sp>
      <p:sp>
        <p:nvSpPr>
          <p:cNvPr id="3" name="Zástupný obsah 2">
            <a:extLst>
              <a:ext uri="{FF2B5EF4-FFF2-40B4-BE49-F238E27FC236}">
                <a16:creationId xmlns:a16="http://schemas.microsoft.com/office/drawing/2014/main" id="{1446F47D-8764-2EA3-2C9F-72B8673798B5}"/>
              </a:ext>
            </a:extLst>
          </p:cNvPr>
          <p:cNvSpPr>
            <a:spLocks noGrp="1"/>
          </p:cNvSpPr>
          <p:nvPr>
            <p:ph idx="1"/>
          </p:nvPr>
        </p:nvSpPr>
        <p:spPr/>
        <p:txBody>
          <a:bodyPr/>
          <a:lstStyle/>
          <a:p>
            <a:pPr marL="0" indent="0">
              <a:buNone/>
            </a:pPr>
            <a:r>
              <a:rPr lang="cs-CZ"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Leviathan</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Democracy</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Constitutional</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restrictions</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 to </a:t>
            </a:r>
            <a:r>
              <a:rPr lang="cs-CZ" sz="1800" dirty="0" err="1">
                <a:solidFill>
                  <a:srgbClr val="222222"/>
                </a:solidFill>
                <a:latin typeface="Arial" panose="020B0604020202020204" pitchFamily="34" charset="0"/>
                <a:ea typeface="Calibri" panose="020F0502020204030204" pitchFamily="34" charset="0"/>
                <a:cs typeface="Arial" panose="020B0604020202020204" pitchFamily="34" charset="0"/>
              </a:rPr>
              <a:t>power</a:t>
            </a:r>
            <a:r>
              <a:rPr lang="cs-CZ" sz="1800" dirty="0">
                <a:solidFill>
                  <a:srgbClr val="222222"/>
                </a:solidFill>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89699104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6B042D-C34C-4574-9E03-DA02D57B565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4C0864E-28F7-499E-8B00-0440BBCBDE6A}"/>
              </a:ext>
            </a:extLst>
          </p:cNvPr>
          <p:cNvSpPr>
            <a:spLocks noGrp="1"/>
          </p:cNvSpPr>
          <p:nvPr>
            <p:ph idx="1"/>
          </p:nvPr>
        </p:nvSpPr>
        <p:spPr/>
        <p:txBody>
          <a:bodyPr/>
          <a:lstStyle/>
          <a:p>
            <a:pPr>
              <a:buNone/>
            </a:pPr>
            <a:r>
              <a:rPr lang="en-GB" b="1" dirty="0"/>
              <a:t>Leviathan in political economy is a description of the government that tends to maximise its benefits, that is tax revenues. Thomas Hobbes, an English philosopher of the 17</a:t>
            </a:r>
            <a:r>
              <a:rPr lang="en-GB" b="1" baseline="30000" dirty="0"/>
              <a:t>th</a:t>
            </a:r>
            <a:r>
              <a:rPr lang="en-GB" b="1" dirty="0"/>
              <a:t> century published a book named “Leviathan” in which he linked the state to Leviathan, a biblical sea monster. James Buchanan, following Hobbes, used the term Leviathan to describe his pessimist assumption of the state. </a:t>
            </a:r>
            <a:endParaRPr lang="cs-CZ" dirty="0"/>
          </a:p>
        </p:txBody>
      </p:sp>
      <p:sp>
        <p:nvSpPr>
          <p:cNvPr id="4" name="Zástupný symbol pro zápatí 3">
            <a:extLst>
              <a:ext uri="{FF2B5EF4-FFF2-40B4-BE49-F238E27FC236}">
                <a16:creationId xmlns:a16="http://schemas.microsoft.com/office/drawing/2014/main" id="{4DCBD00D-1006-4A45-891A-7F2196A9AFD8}"/>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90362275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55D916-CCDC-48C2-9FB4-0E794F913F95}"/>
              </a:ext>
            </a:extLst>
          </p:cNvPr>
          <p:cNvSpPr>
            <a:spLocks noGrp="1"/>
          </p:cNvSpPr>
          <p:nvPr>
            <p:ph type="title"/>
          </p:nvPr>
        </p:nvSpPr>
        <p:spPr/>
        <p:txBody>
          <a:bodyPr/>
          <a:lstStyle/>
          <a:p>
            <a:r>
              <a:rPr lang="cs-CZ" dirty="0"/>
              <a:t>Thomas Hobbes (1651):</a:t>
            </a:r>
            <a:br>
              <a:rPr lang="cs-CZ" dirty="0"/>
            </a:br>
            <a:r>
              <a:rPr lang="cs-CZ" dirty="0"/>
              <a:t>LEVIATHAN</a:t>
            </a:r>
          </a:p>
        </p:txBody>
      </p:sp>
      <p:sp>
        <p:nvSpPr>
          <p:cNvPr id="4" name="Zástupný symbol pro zápatí 3">
            <a:extLst>
              <a:ext uri="{FF2B5EF4-FFF2-40B4-BE49-F238E27FC236}">
                <a16:creationId xmlns:a16="http://schemas.microsoft.com/office/drawing/2014/main" id="{7EAAFD48-BD53-4BE4-808E-5F180F25D237}"/>
              </a:ext>
            </a:extLst>
          </p:cNvPr>
          <p:cNvSpPr>
            <a:spLocks noGrp="1"/>
          </p:cNvSpPr>
          <p:nvPr>
            <p:ph type="ftr" sz="quarter" idx="11"/>
          </p:nvPr>
        </p:nvSpPr>
        <p:spPr/>
        <p:txBody>
          <a:bodyPr/>
          <a:lstStyle/>
          <a:p>
            <a:r>
              <a:rPr lang="cs-CZ"/>
              <a:t>Petr Mach - Microeconomics</a:t>
            </a:r>
          </a:p>
        </p:txBody>
      </p:sp>
      <p:pic>
        <p:nvPicPr>
          <p:cNvPr id="1026" name="Picture 2" descr="Image result for thomas hobbes leviathan">
            <a:extLst>
              <a:ext uri="{FF2B5EF4-FFF2-40B4-BE49-F238E27FC236}">
                <a16:creationId xmlns:a16="http://schemas.microsoft.com/office/drawing/2014/main" id="{174ECC63-F51C-4252-ACA4-4C8FED8F6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236" y="2071632"/>
            <a:ext cx="4325779" cy="3903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leviathan">
            <a:extLst>
              <a:ext uri="{FF2B5EF4-FFF2-40B4-BE49-F238E27FC236}">
                <a16:creationId xmlns:a16="http://schemas.microsoft.com/office/drawing/2014/main" id="{D257CC85-337E-4FC7-9FC1-EBB7229EB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040" y="0"/>
            <a:ext cx="3449960" cy="181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681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Ways</a:t>
            </a:r>
            <a:r>
              <a:rPr lang="cs-CZ" dirty="0"/>
              <a:t> to </a:t>
            </a:r>
            <a:r>
              <a:rPr lang="cs-CZ" dirty="0" err="1"/>
              <a:t>raise</a:t>
            </a:r>
            <a:r>
              <a:rPr lang="cs-CZ" dirty="0"/>
              <a:t> </a:t>
            </a:r>
            <a:r>
              <a:rPr lang="cs-CZ" dirty="0" err="1"/>
              <a:t>money</a:t>
            </a:r>
            <a:endParaRPr lang="cs-CZ" dirty="0"/>
          </a:p>
        </p:txBody>
      </p:sp>
      <p:sp>
        <p:nvSpPr>
          <p:cNvPr id="3" name="Zástupný symbol pro obsah 2"/>
          <p:cNvSpPr>
            <a:spLocks noGrp="1"/>
          </p:cNvSpPr>
          <p:nvPr>
            <p:ph idx="1"/>
          </p:nvPr>
        </p:nvSpPr>
        <p:spPr/>
        <p:txBody>
          <a:bodyPr/>
          <a:lstStyle/>
          <a:p>
            <a:r>
              <a:rPr lang="cs-CZ" dirty="0" err="1"/>
              <a:t>Taxes</a:t>
            </a:r>
            <a:endParaRPr lang="cs-CZ" dirty="0"/>
          </a:p>
          <a:p>
            <a:r>
              <a:rPr lang="cs-CZ" dirty="0" err="1"/>
              <a:t>Running</a:t>
            </a:r>
            <a:r>
              <a:rPr lang="cs-CZ" dirty="0"/>
              <a:t> </a:t>
            </a:r>
            <a:r>
              <a:rPr lang="cs-CZ" dirty="0" err="1"/>
              <a:t>deficits</a:t>
            </a:r>
            <a:endParaRPr lang="cs-CZ" dirty="0"/>
          </a:p>
          <a:p>
            <a:r>
              <a:rPr lang="cs-CZ" dirty="0" err="1"/>
              <a:t>Inflation</a:t>
            </a:r>
            <a:r>
              <a:rPr lang="cs-CZ" dirty="0"/>
              <a:t> (</a:t>
            </a:r>
            <a:r>
              <a:rPr lang="cs-CZ" dirty="0" err="1"/>
              <a:t>printing</a:t>
            </a:r>
            <a:r>
              <a:rPr lang="cs-CZ" dirty="0"/>
              <a:t> </a:t>
            </a:r>
            <a:r>
              <a:rPr lang="cs-CZ" dirty="0" err="1"/>
              <a:t>money</a:t>
            </a:r>
            <a:r>
              <a:rPr lang="cs-CZ" dirty="0"/>
              <a:t>)</a:t>
            </a:r>
          </a:p>
        </p:txBody>
      </p:sp>
      <p:sp>
        <p:nvSpPr>
          <p:cNvPr id="4" name="Zástupný symbol pro zápatí 3"/>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64062470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61176-B337-E5BF-8D08-9ADFBAECCF9C}"/>
              </a:ext>
            </a:extLst>
          </p:cNvPr>
          <p:cNvSpPr>
            <a:spLocks noGrp="1"/>
          </p:cNvSpPr>
          <p:nvPr>
            <p:ph type="title"/>
          </p:nvPr>
        </p:nvSpPr>
        <p:spPr/>
        <p:txBody>
          <a:bodyPr/>
          <a:lstStyle/>
          <a:p>
            <a:r>
              <a:rPr lang="cs-CZ" dirty="0" err="1"/>
              <a:t>Laffer</a:t>
            </a:r>
            <a:r>
              <a:rPr lang="cs-CZ" dirty="0"/>
              <a:t> </a:t>
            </a:r>
            <a:r>
              <a:rPr lang="cs-CZ" dirty="0" err="1"/>
              <a:t>curve</a:t>
            </a:r>
            <a:r>
              <a:rPr lang="cs-CZ" dirty="0"/>
              <a:t> – </a:t>
            </a:r>
            <a:r>
              <a:rPr lang="cs-CZ" dirty="0" err="1"/>
              <a:t>Leviathan</a:t>
            </a:r>
            <a:r>
              <a:rPr lang="cs-CZ" dirty="0"/>
              <a:t> </a:t>
            </a:r>
            <a:r>
              <a:rPr lang="cs-CZ" dirty="0" err="1"/>
              <a:t>government</a:t>
            </a:r>
            <a:endParaRPr lang="en-GB" dirty="0"/>
          </a:p>
        </p:txBody>
      </p:sp>
      <p:grpSp>
        <p:nvGrpSpPr>
          <p:cNvPr id="4" name="Plátno 517">
            <a:extLst>
              <a:ext uri="{FF2B5EF4-FFF2-40B4-BE49-F238E27FC236}">
                <a16:creationId xmlns:a16="http://schemas.microsoft.com/office/drawing/2014/main" id="{43D2717C-CA51-D346-0FF0-AF329328B03E}"/>
              </a:ext>
            </a:extLst>
          </p:cNvPr>
          <p:cNvGrpSpPr/>
          <p:nvPr/>
        </p:nvGrpSpPr>
        <p:grpSpPr>
          <a:xfrm>
            <a:off x="1073426" y="1916540"/>
            <a:ext cx="4882101" cy="3840204"/>
            <a:chOff x="0" y="0"/>
            <a:chExt cx="3218815" cy="2420620"/>
          </a:xfrm>
        </p:grpSpPr>
        <p:sp>
          <p:nvSpPr>
            <p:cNvPr id="5" name="Obdélník 4">
              <a:extLst>
                <a:ext uri="{FF2B5EF4-FFF2-40B4-BE49-F238E27FC236}">
                  <a16:creationId xmlns:a16="http://schemas.microsoft.com/office/drawing/2014/main" id="{538016A6-CBC8-3FC1-AB2B-27AF66496F4C}"/>
                </a:ext>
              </a:extLst>
            </p:cNvPr>
            <p:cNvSpPr/>
            <p:nvPr/>
          </p:nvSpPr>
          <p:spPr>
            <a:xfrm>
              <a:off x="0" y="0"/>
              <a:ext cx="3218815" cy="2420620"/>
            </a:xfrm>
            <a:prstGeom prst="rect">
              <a:avLst/>
            </a:prstGeom>
            <a:solidFill>
              <a:prstClr val="white"/>
            </a:solidFill>
          </p:spPr>
          <p:txBody>
            <a:bodyPr/>
            <a:lstStyle/>
            <a:p>
              <a:endParaRPr lang="en-GB"/>
            </a:p>
          </p:txBody>
        </p:sp>
        <p:sp>
          <p:nvSpPr>
            <p:cNvPr id="6" name="Textové pole 493">
              <a:extLst>
                <a:ext uri="{FF2B5EF4-FFF2-40B4-BE49-F238E27FC236}">
                  <a16:creationId xmlns:a16="http://schemas.microsoft.com/office/drawing/2014/main" id="{6DF6E6D0-47F2-D556-FEFE-C0A317956162}"/>
                </a:ext>
              </a:extLst>
            </p:cNvPr>
            <p:cNvSpPr txBox="1"/>
            <p:nvPr/>
          </p:nvSpPr>
          <p:spPr>
            <a:xfrm>
              <a:off x="2161085" y="141882"/>
              <a:ext cx="999589" cy="9290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TAX</a:t>
              </a:r>
              <a:br>
                <a:rPr lang="cs-CZ" sz="1600" b="1">
                  <a:effectLst/>
                  <a:latin typeface="Calibri" panose="020F0502020204030204" pitchFamily="34" charset="0"/>
                  <a:ea typeface="Calibri" panose="020F0502020204030204" pitchFamily="34" charset="0"/>
                  <a:cs typeface="Arial" panose="020B0604020202020204" pitchFamily="34" charset="0"/>
                </a:rPr>
              </a:br>
              <a:r>
                <a:rPr lang="cs-CZ" sz="1600" b="1">
                  <a:effectLst/>
                  <a:latin typeface="Calibri" panose="020F0502020204030204" pitchFamily="34" charset="0"/>
                  <a:ea typeface="Calibri" panose="020F0502020204030204" pitchFamily="34" charset="0"/>
                  <a:cs typeface="Arial" panose="020B0604020202020204" pitchFamily="34" charset="0"/>
                </a:rPr>
                <a:t>REVENUE MAXIMISING RATE</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ové pole 262">
              <a:extLst>
                <a:ext uri="{FF2B5EF4-FFF2-40B4-BE49-F238E27FC236}">
                  <a16:creationId xmlns:a16="http://schemas.microsoft.com/office/drawing/2014/main" id="{9D3F8106-BCB4-4E8E-42B2-DAEC5926DF62}"/>
                </a:ext>
              </a:extLst>
            </p:cNvPr>
            <p:cNvSpPr txBox="1"/>
            <p:nvPr/>
          </p:nvSpPr>
          <p:spPr>
            <a:xfrm>
              <a:off x="1443248" y="2135529"/>
              <a:ext cx="412750" cy="2660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a:effectLst/>
                  <a:latin typeface="Calibri" panose="020F0502020204030204" pitchFamily="34" charset="0"/>
                  <a:ea typeface="Calibri" panose="020F0502020204030204" pitchFamily="34" charset="0"/>
                  <a:cs typeface="Times New Roman" panose="02020603050405020304" pitchFamily="18" charset="0"/>
                </a:rPr>
                <a:t>T*</a:t>
              </a:r>
              <a:endParaRPr lang="en-GB" sz="1600">
                <a:effectLst/>
                <a:latin typeface="Times New Roman" panose="02020603050405020304" pitchFamily="18" charset="0"/>
                <a:ea typeface="Times New Roman" panose="02020603050405020304" pitchFamily="18" charset="0"/>
              </a:endParaRPr>
            </a:p>
          </p:txBody>
        </p:sp>
        <p:sp>
          <p:nvSpPr>
            <p:cNvPr id="8" name="Textové pole 262">
              <a:extLst>
                <a:ext uri="{FF2B5EF4-FFF2-40B4-BE49-F238E27FC236}">
                  <a16:creationId xmlns:a16="http://schemas.microsoft.com/office/drawing/2014/main" id="{154D3144-F188-F6D1-6232-83B35450B886}"/>
                </a:ext>
              </a:extLst>
            </p:cNvPr>
            <p:cNvSpPr txBox="1"/>
            <p:nvPr/>
          </p:nvSpPr>
          <p:spPr>
            <a:xfrm>
              <a:off x="2371542" y="2127872"/>
              <a:ext cx="84430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TAX RATE</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262">
              <a:extLst>
                <a:ext uri="{FF2B5EF4-FFF2-40B4-BE49-F238E27FC236}">
                  <a16:creationId xmlns:a16="http://schemas.microsoft.com/office/drawing/2014/main" id="{8EF9878A-EAB0-FB8A-8555-8617EAEE9C95}"/>
                </a:ext>
              </a:extLst>
            </p:cNvPr>
            <p:cNvSpPr txBox="1"/>
            <p:nvPr/>
          </p:nvSpPr>
          <p:spPr>
            <a:xfrm>
              <a:off x="1386870" y="266780"/>
              <a:ext cx="55991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MAX</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493">
              <a:extLst>
                <a:ext uri="{FF2B5EF4-FFF2-40B4-BE49-F238E27FC236}">
                  <a16:creationId xmlns:a16="http://schemas.microsoft.com/office/drawing/2014/main" id="{D304A843-CBC3-0FF5-36E1-6BF3420226FC}"/>
                </a:ext>
              </a:extLst>
            </p:cNvPr>
            <p:cNvSpPr txBox="1"/>
            <p:nvPr/>
          </p:nvSpPr>
          <p:spPr>
            <a:xfrm>
              <a:off x="29497" y="11253"/>
              <a:ext cx="770131" cy="501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TAX</a:t>
              </a:r>
              <a:br>
                <a:rPr lang="cs-CZ" sz="1600" b="1">
                  <a:effectLst/>
                  <a:latin typeface="Calibri" panose="020F0502020204030204" pitchFamily="34" charset="0"/>
                  <a:ea typeface="Calibri" panose="020F0502020204030204" pitchFamily="34" charset="0"/>
                  <a:cs typeface="Arial" panose="020B0604020202020204" pitchFamily="34" charset="0"/>
                </a:rPr>
              </a:br>
              <a:r>
                <a:rPr lang="cs-CZ" sz="1600" b="1">
                  <a:effectLst/>
                  <a:latin typeface="Calibri" panose="020F0502020204030204" pitchFamily="34" charset="0"/>
                  <a:ea typeface="Calibri" panose="020F0502020204030204" pitchFamily="34" charset="0"/>
                  <a:cs typeface="Arial" panose="020B0604020202020204" pitchFamily="34" charset="0"/>
                </a:rPr>
                <a:t>REVENUE</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86F90064-05CF-A57D-1BF1-FF2515BE885E}"/>
                </a:ext>
              </a:extLst>
            </p:cNvPr>
            <p:cNvCxnSpPr/>
            <p:nvPr/>
          </p:nvCxnSpPr>
          <p:spPr>
            <a:xfrm flipH="1" flipV="1">
              <a:off x="718712" y="5370"/>
              <a:ext cx="502" cy="212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FAFCC186-5401-8766-E6C9-5C59750DE76C}"/>
                </a:ext>
              </a:extLst>
            </p:cNvPr>
            <p:cNvCxnSpPr/>
            <p:nvPr/>
          </p:nvCxnSpPr>
          <p:spPr>
            <a:xfrm>
              <a:off x="718155" y="2128013"/>
              <a:ext cx="2442604" cy="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643">
              <a:extLst>
                <a:ext uri="{FF2B5EF4-FFF2-40B4-BE49-F238E27FC236}">
                  <a16:creationId xmlns:a16="http://schemas.microsoft.com/office/drawing/2014/main" id="{E0065342-3E08-7542-07DB-2E56D0FCEB08}"/>
                </a:ext>
              </a:extLst>
            </p:cNvPr>
            <p:cNvSpPr/>
            <p:nvPr/>
          </p:nvSpPr>
          <p:spPr>
            <a:xfrm>
              <a:off x="722732" y="512133"/>
              <a:ext cx="1830189" cy="1615952"/>
            </a:xfrm>
            <a:custGeom>
              <a:avLst/>
              <a:gdLst>
                <a:gd name="connsiteX0" fmla="*/ 0 w 1898650"/>
                <a:gd name="connsiteY0" fmla="*/ 1746250 h 1746250"/>
                <a:gd name="connsiteX1" fmla="*/ 908050 w 1898650"/>
                <a:gd name="connsiteY1" fmla="*/ 0 h 1746250"/>
                <a:gd name="connsiteX2" fmla="*/ 1898650 w 1898650"/>
                <a:gd name="connsiteY2" fmla="*/ 1746250 h 1746250"/>
              </a:gdLst>
              <a:ahLst/>
              <a:cxnLst>
                <a:cxn ang="0">
                  <a:pos x="connsiteX0" y="connsiteY0"/>
                </a:cxn>
                <a:cxn ang="0">
                  <a:pos x="connsiteX1" y="connsiteY1"/>
                </a:cxn>
                <a:cxn ang="0">
                  <a:pos x="connsiteX2" y="connsiteY2"/>
                </a:cxn>
              </a:cxnLst>
              <a:rect l="l" t="t" r="r" b="b"/>
              <a:pathLst>
                <a:path w="1898650" h="1746250">
                  <a:moveTo>
                    <a:pt x="0" y="1746250"/>
                  </a:moveTo>
                  <a:cubicBezTo>
                    <a:pt x="295804" y="873125"/>
                    <a:pt x="591608" y="0"/>
                    <a:pt x="908050" y="0"/>
                  </a:cubicBezTo>
                  <a:cubicBezTo>
                    <a:pt x="1224492" y="0"/>
                    <a:pt x="1561571" y="873125"/>
                    <a:pt x="1898650" y="174625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cxnSp>
          <p:nvCxnSpPr>
            <p:cNvPr id="14" name="Straight Connector 649">
              <a:extLst>
                <a:ext uri="{FF2B5EF4-FFF2-40B4-BE49-F238E27FC236}">
                  <a16:creationId xmlns:a16="http://schemas.microsoft.com/office/drawing/2014/main" id="{5FF7F725-7ADB-22B2-1CC8-78500D657590}"/>
                </a:ext>
              </a:extLst>
            </p:cNvPr>
            <p:cNvCxnSpPr/>
            <p:nvPr/>
          </p:nvCxnSpPr>
          <p:spPr>
            <a:xfrm flipH="1">
              <a:off x="1586445" y="512099"/>
              <a:ext cx="11553" cy="1621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CC8223EC-3F38-D8A0-FCB4-360730D3DB9B}"/>
                </a:ext>
              </a:extLst>
            </p:cNvPr>
            <p:cNvCxnSpPr/>
            <p:nvPr/>
          </p:nvCxnSpPr>
          <p:spPr>
            <a:xfrm flipH="1">
              <a:off x="1645920" y="883861"/>
              <a:ext cx="601921" cy="11506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67646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D5B835-A118-4925-8BFD-0D88A734C3D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5A8BAA9-BD3A-4BEF-A92A-6706B014FB8F}"/>
              </a:ext>
            </a:extLst>
          </p:cNvPr>
          <p:cNvSpPr>
            <a:spLocks noGrp="1"/>
          </p:cNvSpPr>
          <p:nvPr>
            <p:ph idx="1"/>
          </p:nvPr>
        </p:nvSpPr>
        <p:spPr/>
        <p:txBody>
          <a:bodyPr/>
          <a:lstStyle/>
          <a:p>
            <a:pPr>
              <a:buNone/>
            </a:pPr>
            <a:r>
              <a:rPr lang="cs-CZ" dirty="0"/>
              <a:t>„</a:t>
            </a:r>
            <a:r>
              <a:rPr lang="en-GB" dirty="0"/>
              <a:t>Art 98. The Czech National Bank shall be the state central bank. Its primary purpose shall be to maintain price stability</a:t>
            </a:r>
            <a:r>
              <a:rPr lang="cs-CZ" dirty="0"/>
              <a:t>“</a:t>
            </a:r>
          </a:p>
        </p:txBody>
      </p:sp>
      <p:sp>
        <p:nvSpPr>
          <p:cNvPr id="4" name="Zástupný symbol pro zápatí 3">
            <a:extLst>
              <a:ext uri="{FF2B5EF4-FFF2-40B4-BE49-F238E27FC236}">
                <a16:creationId xmlns:a16="http://schemas.microsoft.com/office/drawing/2014/main" id="{2A87DE04-EDC5-48D8-92FA-65A7F0D5A0B9}"/>
              </a:ext>
            </a:extLst>
          </p:cNvPr>
          <p:cNvSpPr>
            <a:spLocks noGrp="1"/>
          </p:cNvSpPr>
          <p:nvPr>
            <p:ph type="ftr" sz="quarter" idx="11"/>
          </p:nvPr>
        </p:nvSpPr>
        <p:spPr/>
        <p:txBody>
          <a:bodyPr/>
          <a:lstStyle/>
          <a:p>
            <a:r>
              <a:rPr lang="cs-CZ"/>
              <a:t>Petr Mach - Microeconomics</a:t>
            </a:r>
          </a:p>
        </p:txBody>
      </p:sp>
      <p:pic>
        <p:nvPicPr>
          <p:cNvPr id="3074" name="Picture 2" descr="Image result for czech flag">
            <a:extLst>
              <a:ext uri="{FF2B5EF4-FFF2-40B4-BE49-F238E27FC236}">
                <a16:creationId xmlns:a16="http://schemas.microsoft.com/office/drawing/2014/main" id="{478233B0-C4BF-4254-95F3-340A82652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5" y="761167"/>
            <a:ext cx="14382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30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726FAE-5612-889A-E8E5-09255BAA6C68}"/>
              </a:ext>
            </a:extLst>
          </p:cNvPr>
          <p:cNvSpPr>
            <a:spLocks noGrp="1"/>
          </p:cNvSpPr>
          <p:nvPr>
            <p:ph type="title"/>
          </p:nvPr>
        </p:nvSpPr>
        <p:spPr/>
        <p:txBody>
          <a:bodyPr/>
          <a:lstStyle/>
          <a:p>
            <a:r>
              <a:rPr lang="cs-CZ" dirty="0" err="1"/>
              <a:t>Why</a:t>
            </a:r>
            <a:r>
              <a:rPr lang="cs-CZ" dirty="0"/>
              <a:t> </a:t>
            </a:r>
            <a:r>
              <a:rPr lang="cs-CZ" dirty="0" err="1"/>
              <a:t>don‘t</a:t>
            </a:r>
            <a:r>
              <a:rPr lang="cs-CZ" dirty="0"/>
              <a:t> most </a:t>
            </a:r>
            <a:r>
              <a:rPr lang="cs-CZ" dirty="0" err="1"/>
              <a:t>people</a:t>
            </a:r>
            <a:r>
              <a:rPr lang="cs-CZ" dirty="0"/>
              <a:t> </a:t>
            </a:r>
            <a:r>
              <a:rPr lang="cs-CZ" dirty="0" err="1"/>
              <a:t>steal</a:t>
            </a:r>
            <a:r>
              <a:rPr lang="cs-CZ" dirty="0"/>
              <a:t>? </a:t>
            </a:r>
            <a:endParaRPr lang="en-GB" dirty="0"/>
          </a:p>
        </p:txBody>
      </p:sp>
      <p:sp>
        <p:nvSpPr>
          <p:cNvPr id="3" name="Zástupný obsah 2">
            <a:extLst>
              <a:ext uri="{FF2B5EF4-FFF2-40B4-BE49-F238E27FC236}">
                <a16:creationId xmlns:a16="http://schemas.microsoft.com/office/drawing/2014/main" id="{26FAD565-FE37-FA2D-1EF4-8364CC0C6073}"/>
              </a:ext>
            </a:extLst>
          </p:cNvPr>
          <p:cNvSpPr>
            <a:spLocks noGrp="1"/>
          </p:cNvSpPr>
          <p:nvPr>
            <p:ph idx="1"/>
          </p:nvPr>
        </p:nvSpPr>
        <p:spPr/>
        <p:txBody>
          <a:bodyPr/>
          <a:lstStyle/>
          <a:p>
            <a:r>
              <a:rPr lang="cs-CZ" dirty="0"/>
              <a:t>Risk </a:t>
            </a:r>
            <a:r>
              <a:rPr lang="cs-CZ" dirty="0" err="1"/>
              <a:t>of</a:t>
            </a:r>
            <a:r>
              <a:rPr lang="cs-CZ" dirty="0"/>
              <a:t> </a:t>
            </a:r>
            <a:r>
              <a:rPr lang="cs-CZ" dirty="0" err="1"/>
              <a:t>punishment</a:t>
            </a:r>
            <a:endParaRPr lang="cs-CZ" dirty="0"/>
          </a:p>
          <a:p>
            <a:r>
              <a:rPr lang="cs-CZ" dirty="0" err="1"/>
              <a:t>The</a:t>
            </a:r>
            <a:r>
              <a:rPr lang="cs-CZ" dirty="0"/>
              <a:t> </a:t>
            </a:r>
            <a:r>
              <a:rPr lang="cs-CZ" dirty="0" err="1"/>
              <a:t>cost</a:t>
            </a:r>
            <a:r>
              <a:rPr lang="cs-CZ" dirty="0"/>
              <a:t> </a:t>
            </a:r>
            <a:r>
              <a:rPr lang="cs-CZ" dirty="0" err="1"/>
              <a:t>of</a:t>
            </a:r>
            <a:r>
              <a:rPr lang="cs-CZ" dirty="0"/>
              <a:t> </a:t>
            </a:r>
            <a:r>
              <a:rPr lang="cs-CZ" dirty="0" err="1"/>
              <a:t>stealing</a:t>
            </a:r>
            <a:endParaRPr lang="cs-CZ" dirty="0"/>
          </a:p>
          <a:p>
            <a:r>
              <a:rPr lang="cs-CZ" dirty="0" err="1"/>
              <a:t>Ethical</a:t>
            </a:r>
            <a:r>
              <a:rPr lang="cs-CZ" dirty="0"/>
              <a:t> </a:t>
            </a:r>
            <a:r>
              <a:rPr lang="cs-CZ" dirty="0" err="1"/>
              <a:t>norms</a:t>
            </a:r>
            <a:endParaRPr lang="en-GB" dirty="0"/>
          </a:p>
        </p:txBody>
      </p:sp>
    </p:spTree>
    <p:extLst>
      <p:ext uri="{BB962C8B-B14F-4D97-AF65-F5344CB8AC3E}">
        <p14:creationId xmlns:p14="http://schemas.microsoft.com/office/powerpoint/2010/main" val="133876990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0B8A3F-79E0-4BFA-A3A4-9B5CE96874E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E432B5E-7E4D-475B-890F-0DDDAFA626E5}"/>
              </a:ext>
            </a:extLst>
          </p:cNvPr>
          <p:cNvSpPr>
            <a:spLocks noGrp="1"/>
          </p:cNvSpPr>
          <p:nvPr>
            <p:ph idx="1"/>
          </p:nvPr>
        </p:nvSpPr>
        <p:spPr/>
        <p:txBody>
          <a:bodyPr>
            <a:normAutofit fontScale="77500" lnSpcReduction="20000"/>
          </a:bodyPr>
          <a:lstStyle/>
          <a:p>
            <a:pPr>
              <a:buNone/>
            </a:pPr>
            <a:r>
              <a:rPr lang="en-GB" dirty="0"/>
              <a:t>„The Confederation shall maintain its income and expenditure in balance over time.“</a:t>
            </a:r>
            <a:endParaRPr lang="cs-CZ" dirty="0"/>
          </a:p>
          <a:p>
            <a:pPr>
              <a:buNone/>
            </a:pPr>
            <a:endParaRPr lang="cs-CZ" dirty="0"/>
          </a:p>
          <a:p>
            <a:pPr>
              <a:buNone/>
            </a:pPr>
            <a:r>
              <a:rPr lang="en-GB" dirty="0"/>
              <a:t>„The Confederation may levy a direct tax:</a:t>
            </a:r>
            <a:endParaRPr lang="cs-CZ" dirty="0"/>
          </a:p>
          <a:p>
            <a:pPr>
              <a:buNone/>
            </a:pPr>
            <a:r>
              <a:rPr lang="en-GB" dirty="0"/>
              <a:t>a) of a maximum of 11.5 per cent on the income of private individuals;</a:t>
            </a:r>
            <a:endParaRPr lang="cs-CZ" dirty="0"/>
          </a:p>
          <a:p>
            <a:pPr>
              <a:buNone/>
            </a:pPr>
            <a:r>
              <a:rPr lang="en-GB" dirty="0"/>
              <a:t>b) of a maximum of 8.5 per cent of the net profit of legal entities;“</a:t>
            </a:r>
            <a:endParaRPr lang="cs-CZ" dirty="0"/>
          </a:p>
          <a:p>
            <a:pPr>
              <a:buNone/>
            </a:pPr>
            <a:endParaRPr lang="cs-CZ" dirty="0"/>
          </a:p>
          <a:p>
            <a:pPr>
              <a:buNone/>
            </a:pPr>
            <a:r>
              <a:rPr lang="en-GB" dirty="0"/>
              <a:t>„The Confederation may levy value added tax on the supply of goods, on services, including goods and services for personal use, and on imports, at a standard rate of a maximum of 6.5 per cent and at a reduced rate of at least 2.0 per cent.“</a:t>
            </a:r>
            <a:endParaRPr lang="cs-CZ" dirty="0"/>
          </a:p>
          <a:p>
            <a:pPr>
              <a:buNone/>
            </a:pPr>
            <a:endParaRPr lang="cs-CZ" dirty="0"/>
          </a:p>
          <a:p>
            <a:pPr>
              <a:buNone/>
            </a:pPr>
            <a:r>
              <a:rPr lang="en-GB" i="1" dirty="0"/>
              <a:t>„The Confederation shall maintain its income and expenditure in balance over time.“</a:t>
            </a:r>
            <a:endParaRPr lang="cs-CZ" dirty="0"/>
          </a:p>
          <a:p>
            <a:pPr>
              <a:buNone/>
            </a:pPr>
            <a:endParaRPr lang="cs-CZ" dirty="0"/>
          </a:p>
        </p:txBody>
      </p:sp>
      <p:sp>
        <p:nvSpPr>
          <p:cNvPr id="4" name="Zástupný symbol pro zápatí 3">
            <a:extLst>
              <a:ext uri="{FF2B5EF4-FFF2-40B4-BE49-F238E27FC236}">
                <a16:creationId xmlns:a16="http://schemas.microsoft.com/office/drawing/2014/main" id="{3A72AB55-A41D-4A04-8BE0-C42BE53F30A0}"/>
              </a:ext>
            </a:extLst>
          </p:cNvPr>
          <p:cNvSpPr>
            <a:spLocks noGrp="1"/>
          </p:cNvSpPr>
          <p:nvPr>
            <p:ph type="ftr" sz="quarter" idx="11"/>
          </p:nvPr>
        </p:nvSpPr>
        <p:spPr/>
        <p:txBody>
          <a:bodyPr/>
          <a:lstStyle/>
          <a:p>
            <a:r>
              <a:rPr lang="cs-CZ"/>
              <a:t>Petr Mach - Microeconomics</a:t>
            </a:r>
          </a:p>
        </p:txBody>
      </p:sp>
      <p:pic>
        <p:nvPicPr>
          <p:cNvPr id="2050" name="Picture 2" descr="Image result for swiss flag">
            <a:extLst>
              <a:ext uri="{FF2B5EF4-FFF2-40B4-BE49-F238E27FC236}">
                <a16:creationId xmlns:a16="http://schemas.microsoft.com/office/drawing/2014/main" id="{0FA54BAD-D1D4-4FA7-8427-CDD707EA8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788814"/>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25298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16E1E-E2EB-44FD-A61F-84F4AE30463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D42C0CD-4A41-4FC7-951E-6B4FF835B167}"/>
              </a:ext>
            </a:extLst>
          </p:cNvPr>
          <p:cNvSpPr>
            <a:spLocks noGrp="1"/>
          </p:cNvSpPr>
          <p:nvPr>
            <p:ph idx="1"/>
          </p:nvPr>
        </p:nvSpPr>
        <p:spPr/>
        <p:txBody>
          <a:bodyPr/>
          <a:lstStyle/>
          <a:p>
            <a:pPr>
              <a:buNone/>
            </a:pPr>
            <a:r>
              <a:rPr lang="en-GB" i="1" dirty="0"/>
              <a:t>„The Hong Kong Special Administrative Region shall follow the principle of keeping the expenditure within the limits of revenues in drawing up its budget, and strive to achieve a fiscal balance, avoid deficits and keep the budget commensurate with the growth rate of its gross domestic product.“</a:t>
            </a:r>
            <a:endParaRPr lang="cs-CZ" dirty="0"/>
          </a:p>
          <a:p>
            <a:pPr>
              <a:buNone/>
            </a:pPr>
            <a:endParaRPr lang="cs-CZ" dirty="0"/>
          </a:p>
        </p:txBody>
      </p:sp>
      <p:sp>
        <p:nvSpPr>
          <p:cNvPr id="4" name="Zástupný symbol pro zápatí 3">
            <a:extLst>
              <a:ext uri="{FF2B5EF4-FFF2-40B4-BE49-F238E27FC236}">
                <a16:creationId xmlns:a16="http://schemas.microsoft.com/office/drawing/2014/main" id="{107BCE1D-4409-4FC5-9332-7027B81EBC28}"/>
              </a:ext>
            </a:extLst>
          </p:cNvPr>
          <p:cNvSpPr>
            <a:spLocks noGrp="1"/>
          </p:cNvSpPr>
          <p:nvPr>
            <p:ph type="ftr" sz="quarter" idx="11"/>
          </p:nvPr>
        </p:nvSpPr>
        <p:spPr/>
        <p:txBody>
          <a:bodyPr/>
          <a:lstStyle/>
          <a:p>
            <a:r>
              <a:rPr lang="cs-CZ"/>
              <a:t>Petr Mach - Microeconomics</a:t>
            </a:r>
          </a:p>
        </p:txBody>
      </p:sp>
      <p:pic>
        <p:nvPicPr>
          <p:cNvPr id="4098" name="Picture 2" descr="Image result for hong kong flag">
            <a:extLst>
              <a:ext uri="{FF2B5EF4-FFF2-40B4-BE49-F238E27FC236}">
                <a16:creationId xmlns:a16="http://schemas.microsoft.com/office/drawing/2014/main" id="{9631BF16-8A60-45B8-90EC-607AAF368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274638"/>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6790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8FAC2-A5FB-467A-BA1F-033B6F2B9D1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9B3378F-F060-47BE-ACDA-D7B0A6900D9E}"/>
              </a:ext>
            </a:extLst>
          </p:cNvPr>
          <p:cNvSpPr>
            <a:spLocks noGrp="1"/>
          </p:cNvSpPr>
          <p:nvPr>
            <p:ph idx="1"/>
          </p:nvPr>
        </p:nvSpPr>
        <p:spPr/>
        <p:txBody>
          <a:bodyPr>
            <a:normAutofit lnSpcReduction="10000"/>
          </a:bodyPr>
          <a:lstStyle/>
          <a:p>
            <a:pPr>
              <a:buNone/>
            </a:pPr>
            <a:r>
              <a:rPr lang="en-GB" i="1" dirty="0"/>
              <a:t>„The budgets of the Federation and the Länder shall, in principle, be balanced without revenue from credits. The Federation and Länder may introduce rules intended to take into account, symmetrically in times of upswing and downswing, the effects of market developments that deviate from normal conditions, as well as exceptions for natural disasters or unusual emergency situations beyond governmental control and substantially harmful to the state’s financial capacity. For such exceptional regimes, a corresponding amortisation plan must be adopted. Details for the budget of the Federation shall be governed by Article 115 with the proviso that the first sentence shall be deemed to be satisfied if revenue from credits does not exceed 0.35 per cent in relation to the nominal gross domestic product.“</a:t>
            </a:r>
            <a:endParaRPr lang="cs-CZ" dirty="0"/>
          </a:p>
          <a:p>
            <a:pPr>
              <a:buNone/>
            </a:pPr>
            <a:endParaRPr lang="cs-CZ" dirty="0"/>
          </a:p>
        </p:txBody>
      </p:sp>
      <p:sp>
        <p:nvSpPr>
          <p:cNvPr id="4" name="Zástupný symbol pro zápatí 3">
            <a:extLst>
              <a:ext uri="{FF2B5EF4-FFF2-40B4-BE49-F238E27FC236}">
                <a16:creationId xmlns:a16="http://schemas.microsoft.com/office/drawing/2014/main" id="{13F3697F-01E4-4613-94A7-9C2E79E78D34}"/>
              </a:ext>
            </a:extLst>
          </p:cNvPr>
          <p:cNvSpPr>
            <a:spLocks noGrp="1"/>
          </p:cNvSpPr>
          <p:nvPr>
            <p:ph type="ftr" sz="quarter" idx="11"/>
          </p:nvPr>
        </p:nvSpPr>
        <p:spPr/>
        <p:txBody>
          <a:bodyPr/>
          <a:lstStyle/>
          <a:p>
            <a:r>
              <a:rPr lang="cs-CZ"/>
              <a:t>Petr Mach - Microeconomics</a:t>
            </a:r>
          </a:p>
        </p:txBody>
      </p:sp>
      <p:pic>
        <p:nvPicPr>
          <p:cNvPr id="5122" name="Picture 2" descr="Image result for germany flag">
            <a:extLst>
              <a:ext uri="{FF2B5EF4-FFF2-40B4-BE49-F238E27FC236}">
                <a16:creationId xmlns:a16="http://schemas.microsoft.com/office/drawing/2014/main" id="{E88025E0-A6A9-453E-B5B4-20425A60A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9" y="274638"/>
            <a:ext cx="14382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5728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75D95-1CCE-47D0-B6F3-BA7877C5E568}"/>
              </a:ext>
            </a:extLst>
          </p:cNvPr>
          <p:cNvSpPr>
            <a:spLocks noGrp="1"/>
          </p:cNvSpPr>
          <p:nvPr>
            <p:ph type="title"/>
          </p:nvPr>
        </p:nvSpPr>
        <p:spPr/>
        <p:txBody>
          <a:bodyPr/>
          <a:lstStyle/>
          <a:p>
            <a:r>
              <a:rPr lang="cs-CZ"/>
              <a:t>Poland</a:t>
            </a:r>
          </a:p>
        </p:txBody>
      </p:sp>
      <p:sp>
        <p:nvSpPr>
          <p:cNvPr id="3" name="Zástupný obsah 2">
            <a:extLst>
              <a:ext uri="{FF2B5EF4-FFF2-40B4-BE49-F238E27FC236}">
                <a16:creationId xmlns:a16="http://schemas.microsoft.com/office/drawing/2014/main" id="{0EE6189F-9940-42ED-84C5-545CD8DB04F5}"/>
              </a:ext>
            </a:extLst>
          </p:cNvPr>
          <p:cNvSpPr>
            <a:spLocks noGrp="1"/>
          </p:cNvSpPr>
          <p:nvPr>
            <p:ph idx="1"/>
          </p:nvPr>
        </p:nvSpPr>
        <p:spPr/>
        <p:txBody>
          <a:bodyPr>
            <a:normAutofit/>
          </a:bodyPr>
          <a:lstStyle/>
          <a:p>
            <a:pPr>
              <a:buNone/>
            </a:pPr>
            <a:r>
              <a:rPr lang="en-GB" i="1" dirty="0"/>
              <a:t>„It shall be neither permissible to contract loans nor provide guarantees and financial sureties which would engender a national public debt exceeding three-fifths of the value of the annual gross domestic product. The method for calculating the value of the annual gross domestic product and national public debt shall be specified by statute.“</a:t>
            </a:r>
            <a:endParaRPr lang="cs-CZ" dirty="0"/>
          </a:p>
          <a:p>
            <a:endParaRPr lang="cs-CZ" dirty="0"/>
          </a:p>
          <a:p>
            <a:pPr>
              <a:buNone/>
            </a:pPr>
            <a:endParaRPr lang="cs-CZ" dirty="0"/>
          </a:p>
          <a:p>
            <a:pPr>
              <a:buNone/>
            </a:pPr>
            <a:r>
              <a:rPr lang="en-GB" dirty="0"/>
              <a:t>This can be changed only with a qualified majority of 66.7% votes in the Chamber of Deputies. (Art. 235/4)</a:t>
            </a:r>
            <a:endParaRPr lang="cs-CZ" dirty="0"/>
          </a:p>
          <a:p>
            <a:pPr>
              <a:buNone/>
            </a:pPr>
            <a:endParaRPr lang="cs-CZ" dirty="0"/>
          </a:p>
        </p:txBody>
      </p:sp>
      <p:sp>
        <p:nvSpPr>
          <p:cNvPr id="4" name="Zástupný symbol pro zápatí 3">
            <a:extLst>
              <a:ext uri="{FF2B5EF4-FFF2-40B4-BE49-F238E27FC236}">
                <a16:creationId xmlns:a16="http://schemas.microsoft.com/office/drawing/2014/main" id="{D41030A2-090A-4EB5-8542-8C3234A400BB}"/>
              </a:ext>
            </a:extLst>
          </p:cNvPr>
          <p:cNvSpPr>
            <a:spLocks noGrp="1"/>
          </p:cNvSpPr>
          <p:nvPr>
            <p:ph type="ftr" sz="quarter" idx="11"/>
          </p:nvPr>
        </p:nvSpPr>
        <p:spPr/>
        <p:txBody>
          <a:bodyPr/>
          <a:lstStyle/>
          <a:p>
            <a:r>
              <a:rPr lang="cs-CZ"/>
              <a:t>Petr Mach - Microeconomics</a:t>
            </a:r>
          </a:p>
        </p:txBody>
      </p:sp>
      <p:pic>
        <p:nvPicPr>
          <p:cNvPr id="6146" name="Picture 2" descr="Image result for poland  flag">
            <a:extLst>
              <a:ext uri="{FF2B5EF4-FFF2-40B4-BE49-F238E27FC236}">
                <a16:creationId xmlns:a16="http://schemas.microsoft.com/office/drawing/2014/main" id="{02E9DE7D-C498-4F0F-B8E7-D2A165D6E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82"/>
            <a:ext cx="1905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8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stiat">
            <a:extLst>
              <a:ext uri="{FF2B5EF4-FFF2-40B4-BE49-F238E27FC236}">
                <a16:creationId xmlns:a16="http://schemas.microsoft.com/office/drawing/2014/main" id="{9C6333B1-6CEE-4ECA-83D2-70BA1F099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022" y="551105"/>
            <a:ext cx="2416496" cy="301256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33A72AD9-1220-4394-81BC-B442D1DC4651}"/>
              </a:ext>
            </a:extLst>
          </p:cNvPr>
          <p:cNvSpPr>
            <a:spLocks noGrp="1"/>
          </p:cNvSpPr>
          <p:nvPr>
            <p:ph idx="1"/>
          </p:nvPr>
        </p:nvSpPr>
        <p:spPr>
          <a:xfrm>
            <a:off x="532154" y="1308369"/>
            <a:ext cx="8303070" cy="4740933"/>
          </a:xfrm>
        </p:spPr>
        <p:txBody>
          <a:bodyPr>
            <a:normAutofit/>
          </a:bodyPr>
          <a:lstStyle/>
          <a:p>
            <a:pPr>
              <a:buNone/>
            </a:pPr>
            <a:r>
              <a:rPr lang="cs-CZ" b="1" i="1" dirty="0"/>
              <a:t>„</a:t>
            </a:r>
            <a:r>
              <a:rPr lang="en-GB" b="0" i="1" u="none" strike="noStrike" dirty="0">
                <a:solidFill>
                  <a:srgbClr val="212529"/>
                </a:solidFill>
                <a:effectLst/>
                <a:latin typeface="-apple-system"/>
              </a:rPr>
              <a:t>The law perverted! And the police powers of the state perverted along with it! The law, I say, not only turned from its proper purpose but made to follow an entirely contrary purpose! The law become the weapon of every kind of greed! Instead of checking crime, the law itself guilty of the evils it is supposed to punish!</a:t>
            </a:r>
            <a:endParaRPr lang="en-GB" b="0" i="0" u="none" strike="noStrike" dirty="0">
              <a:solidFill>
                <a:srgbClr val="212529"/>
              </a:solidFill>
              <a:effectLst/>
              <a:latin typeface="-apple-system"/>
            </a:endParaRPr>
          </a:p>
          <a:p>
            <a:pPr>
              <a:buNone/>
            </a:pPr>
            <a:r>
              <a:rPr lang="cs-CZ" b="1" i="1" dirty="0"/>
              <a:t>… </a:t>
            </a:r>
            <a:r>
              <a:rPr lang="en-GB" b="0" i="1" u="none" strike="noStrike" dirty="0">
                <a:solidFill>
                  <a:srgbClr val="212529"/>
                </a:solidFill>
                <a:effectLst/>
                <a:latin typeface="-apple-system"/>
              </a:rPr>
              <a:t> It has converted plunder into a right, in order to protect plunder. And it has converted lawful </a:t>
            </a:r>
            <a:r>
              <a:rPr lang="en-GB" b="0" i="1" u="none" strike="noStrike" dirty="0" err="1">
                <a:solidFill>
                  <a:srgbClr val="212529"/>
                </a:solidFill>
                <a:effectLst/>
                <a:latin typeface="-apple-system"/>
              </a:rPr>
              <a:t>defense</a:t>
            </a:r>
            <a:r>
              <a:rPr lang="en-GB" b="0" i="1" u="none" strike="noStrike" dirty="0">
                <a:solidFill>
                  <a:srgbClr val="212529"/>
                </a:solidFill>
                <a:effectLst/>
                <a:latin typeface="-apple-system"/>
              </a:rPr>
              <a:t> into a crime, in order to punish lawful </a:t>
            </a:r>
            <a:r>
              <a:rPr lang="en-GB" b="0" i="1" u="none" strike="noStrike" dirty="0" err="1">
                <a:solidFill>
                  <a:srgbClr val="212529"/>
                </a:solidFill>
                <a:effectLst/>
                <a:latin typeface="-apple-system"/>
              </a:rPr>
              <a:t>defense</a:t>
            </a:r>
            <a:r>
              <a:rPr lang="cs-CZ" dirty="0"/>
              <a:t>.“</a:t>
            </a:r>
          </a:p>
          <a:p>
            <a:pPr>
              <a:buNone/>
            </a:pPr>
            <a:r>
              <a:rPr lang="cs-CZ" dirty="0" err="1"/>
              <a:t>Frédéric</a:t>
            </a:r>
            <a:r>
              <a:rPr lang="cs-CZ" dirty="0"/>
              <a:t> </a:t>
            </a:r>
            <a:r>
              <a:rPr lang="cs-CZ" dirty="0" err="1"/>
              <a:t>Bastiat</a:t>
            </a:r>
            <a:r>
              <a:rPr lang="cs-CZ" dirty="0"/>
              <a:t> (1801-1850)</a:t>
            </a:r>
          </a:p>
          <a:p>
            <a:pPr>
              <a:buNone/>
            </a:pPr>
            <a:r>
              <a:rPr lang="cs-CZ" dirty="0">
                <a:hlinkClick r:id="rId3"/>
              </a:rPr>
              <a:t>https://www.econlib.org/library/Bastiat/basLaw.html</a:t>
            </a:r>
            <a:r>
              <a:rPr lang="cs-CZ" dirty="0"/>
              <a:t> </a:t>
            </a:r>
          </a:p>
        </p:txBody>
      </p:sp>
      <p:sp>
        <p:nvSpPr>
          <p:cNvPr id="4" name="Nadpis 1">
            <a:extLst>
              <a:ext uri="{FF2B5EF4-FFF2-40B4-BE49-F238E27FC236}">
                <a16:creationId xmlns:a16="http://schemas.microsoft.com/office/drawing/2014/main" id="{8B12DFB3-7BA5-4822-A0C2-2AFCB4BAFE23}"/>
              </a:ext>
            </a:extLst>
          </p:cNvPr>
          <p:cNvSpPr>
            <a:spLocks noGrp="1"/>
          </p:cNvSpPr>
          <p:nvPr>
            <p:ph type="title"/>
          </p:nvPr>
        </p:nvSpPr>
        <p:spPr>
          <a:xfrm>
            <a:off x="605624" y="165369"/>
            <a:ext cx="8229600" cy="1143000"/>
          </a:xfrm>
        </p:spPr>
        <p:txBody>
          <a:bodyPr/>
          <a:lstStyle/>
          <a:p>
            <a:r>
              <a:rPr lang="cs-CZ" dirty="0" err="1"/>
              <a:t>Legal</a:t>
            </a:r>
            <a:r>
              <a:rPr lang="cs-CZ" dirty="0"/>
              <a:t> plunder (=</a:t>
            </a:r>
            <a:r>
              <a:rPr lang="cs-CZ" dirty="0" err="1"/>
              <a:t>legalized</a:t>
            </a:r>
            <a:r>
              <a:rPr lang="cs-CZ" dirty="0"/>
              <a:t> </a:t>
            </a:r>
            <a:r>
              <a:rPr lang="cs-CZ" dirty="0" err="1"/>
              <a:t>looting</a:t>
            </a:r>
            <a:r>
              <a:rPr lang="cs-CZ" dirty="0"/>
              <a:t>)</a:t>
            </a:r>
          </a:p>
        </p:txBody>
      </p:sp>
    </p:spTree>
    <p:extLst>
      <p:ext uri="{BB962C8B-B14F-4D97-AF65-F5344CB8AC3E}">
        <p14:creationId xmlns:p14="http://schemas.microsoft.com/office/powerpoint/2010/main" val="1660765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D265DB-DB7F-5040-B232-95B7D35F7C3B}"/>
              </a:ext>
            </a:extLst>
          </p:cNvPr>
          <p:cNvSpPr>
            <a:spLocks noGrp="1"/>
          </p:cNvSpPr>
          <p:nvPr>
            <p:ph type="title"/>
          </p:nvPr>
        </p:nvSpPr>
        <p:spPr/>
        <p:txBody>
          <a:bodyPr/>
          <a:lstStyle/>
          <a:p>
            <a:r>
              <a:rPr lang="cs-CZ" dirty="0" err="1"/>
              <a:t>There</a:t>
            </a:r>
            <a:r>
              <a:rPr lang="cs-CZ" dirty="0"/>
              <a:t> </a:t>
            </a:r>
            <a:r>
              <a:rPr lang="cs-CZ" dirty="0" err="1"/>
              <a:t>is</a:t>
            </a:r>
            <a:r>
              <a:rPr lang="cs-CZ" dirty="0"/>
              <a:t> </a:t>
            </a:r>
            <a:r>
              <a:rPr lang="cs-CZ" b="1" dirty="0"/>
              <a:t>no </a:t>
            </a:r>
            <a:r>
              <a:rPr lang="cs-CZ" b="1" dirty="0" err="1"/>
              <a:t>eleventh</a:t>
            </a:r>
            <a:r>
              <a:rPr lang="cs-CZ" b="1" dirty="0"/>
              <a:t> </a:t>
            </a:r>
            <a:r>
              <a:rPr lang="cs-CZ" b="1" dirty="0" err="1"/>
              <a:t>commandment</a:t>
            </a:r>
            <a:endParaRPr lang="en-GB" b="1" dirty="0"/>
          </a:p>
        </p:txBody>
      </p:sp>
      <p:sp>
        <p:nvSpPr>
          <p:cNvPr id="3" name="Zástupný obsah 2">
            <a:extLst>
              <a:ext uri="{FF2B5EF4-FFF2-40B4-BE49-F238E27FC236}">
                <a16:creationId xmlns:a16="http://schemas.microsoft.com/office/drawing/2014/main" id="{60E66081-7393-6FD3-6CF3-9E8B2ECC7385}"/>
              </a:ext>
            </a:extLst>
          </p:cNvPr>
          <p:cNvSpPr>
            <a:spLocks noGrp="1"/>
          </p:cNvSpPr>
          <p:nvPr>
            <p:ph idx="1"/>
          </p:nvPr>
        </p:nvSpPr>
        <p:spPr>
          <a:xfrm>
            <a:off x="838200" y="1690688"/>
            <a:ext cx="8668434" cy="4351338"/>
          </a:xfrm>
        </p:spPr>
        <p:txBody>
          <a:bodyPr>
            <a:normAutofit lnSpcReduction="10000"/>
          </a:bodyPr>
          <a:lstStyle/>
          <a:p>
            <a:r>
              <a:rPr lang="cs-CZ" dirty="0" err="1"/>
              <a:t>There</a:t>
            </a:r>
            <a:r>
              <a:rPr lang="cs-CZ" dirty="0"/>
              <a:t> </a:t>
            </a:r>
            <a:r>
              <a:rPr lang="cs-CZ" dirty="0" err="1"/>
              <a:t>is</a:t>
            </a:r>
            <a:r>
              <a:rPr lang="cs-CZ" dirty="0"/>
              <a:t> „</a:t>
            </a:r>
            <a:r>
              <a:rPr lang="cs-CZ" b="1" dirty="0" err="1"/>
              <a:t>You</a:t>
            </a:r>
            <a:r>
              <a:rPr lang="cs-CZ" b="1" dirty="0"/>
              <a:t> </a:t>
            </a:r>
            <a:r>
              <a:rPr lang="cs-CZ" b="1" dirty="0" err="1"/>
              <a:t>shall</a:t>
            </a:r>
            <a:r>
              <a:rPr lang="cs-CZ" b="1" dirty="0"/>
              <a:t> not </a:t>
            </a:r>
            <a:r>
              <a:rPr lang="cs-CZ" b="1" dirty="0" err="1"/>
              <a:t>steel</a:t>
            </a:r>
            <a:r>
              <a:rPr lang="cs-CZ" dirty="0"/>
              <a:t>“</a:t>
            </a:r>
          </a:p>
          <a:p>
            <a:r>
              <a:rPr lang="cs-CZ" dirty="0"/>
              <a:t>But no „</a:t>
            </a:r>
            <a:r>
              <a:rPr lang="cs-CZ" b="1" dirty="0" err="1"/>
              <a:t>you</a:t>
            </a:r>
            <a:r>
              <a:rPr lang="cs-CZ" b="1" dirty="0"/>
              <a:t> </a:t>
            </a:r>
            <a:r>
              <a:rPr lang="cs-CZ" b="1" dirty="0" err="1"/>
              <a:t>shall</a:t>
            </a:r>
            <a:r>
              <a:rPr lang="cs-CZ" b="1" dirty="0"/>
              <a:t> not support </a:t>
            </a:r>
            <a:r>
              <a:rPr lang="cs-CZ" b="1" dirty="0" err="1"/>
              <a:t>or</a:t>
            </a:r>
            <a:r>
              <a:rPr lang="cs-CZ" b="1" dirty="0"/>
              <a:t> </a:t>
            </a:r>
            <a:r>
              <a:rPr lang="cs-CZ" b="1" dirty="0" err="1"/>
              <a:t>vote</a:t>
            </a:r>
            <a:r>
              <a:rPr lang="cs-CZ" b="1" dirty="0"/>
              <a:t> </a:t>
            </a:r>
            <a:r>
              <a:rPr lang="cs-CZ" b="1" dirty="0" err="1"/>
              <a:t>for</a:t>
            </a:r>
            <a:r>
              <a:rPr lang="cs-CZ" b="1" dirty="0"/>
              <a:t> </a:t>
            </a:r>
            <a:r>
              <a:rPr lang="cs-CZ" b="1" dirty="0" err="1"/>
              <a:t>legislation</a:t>
            </a:r>
            <a:r>
              <a:rPr lang="cs-CZ" b="1" dirty="0"/>
              <a:t> </a:t>
            </a:r>
            <a:r>
              <a:rPr lang="cs-CZ" b="1" dirty="0" err="1"/>
              <a:t>taking</a:t>
            </a:r>
            <a:r>
              <a:rPr lang="cs-CZ" b="1" dirty="0"/>
              <a:t> </a:t>
            </a:r>
            <a:r>
              <a:rPr lang="cs-CZ" b="1" dirty="0" err="1"/>
              <a:t>wealth</a:t>
            </a:r>
            <a:r>
              <a:rPr lang="cs-CZ" b="1" dirty="0"/>
              <a:t> </a:t>
            </a:r>
            <a:r>
              <a:rPr lang="cs-CZ" b="1" dirty="0" err="1"/>
              <a:t>from</a:t>
            </a:r>
            <a:r>
              <a:rPr lang="cs-CZ" b="1" dirty="0"/>
              <a:t> </a:t>
            </a:r>
            <a:r>
              <a:rPr lang="cs-CZ" b="1" dirty="0" err="1"/>
              <a:t>your</a:t>
            </a:r>
            <a:r>
              <a:rPr lang="cs-CZ" b="1" dirty="0"/>
              <a:t> </a:t>
            </a:r>
            <a:r>
              <a:rPr lang="cs-CZ" b="1" dirty="0" err="1"/>
              <a:t>neighbours</a:t>
            </a:r>
            <a:r>
              <a:rPr lang="cs-CZ" b="1" dirty="0"/>
              <a:t> in </a:t>
            </a:r>
            <a:r>
              <a:rPr lang="cs-CZ" b="1" dirty="0" err="1"/>
              <a:t>your</a:t>
            </a:r>
            <a:r>
              <a:rPr lang="cs-CZ" b="1" dirty="0"/>
              <a:t> </a:t>
            </a:r>
            <a:r>
              <a:rPr lang="cs-CZ" b="1" dirty="0" err="1"/>
              <a:t>favour</a:t>
            </a:r>
            <a:r>
              <a:rPr lang="cs-CZ" dirty="0"/>
              <a:t>“</a:t>
            </a:r>
          </a:p>
          <a:p>
            <a:endParaRPr lang="cs-CZ" dirty="0"/>
          </a:p>
          <a:p>
            <a:r>
              <a:rPr lang="cs-CZ" dirty="0" err="1"/>
              <a:t>Breaking</a:t>
            </a:r>
            <a:r>
              <a:rPr lang="cs-CZ" dirty="0"/>
              <a:t> „</a:t>
            </a:r>
            <a:r>
              <a:rPr lang="cs-CZ" dirty="0" err="1"/>
              <a:t>You</a:t>
            </a:r>
            <a:r>
              <a:rPr lang="cs-CZ" dirty="0"/>
              <a:t> </a:t>
            </a:r>
            <a:r>
              <a:rPr lang="cs-CZ" dirty="0" err="1"/>
              <a:t>shall</a:t>
            </a:r>
            <a:r>
              <a:rPr lang="cs-CZ" dirty="0"/>
              <a:t> not </a:t>
            </a:r>
            <a:r>
              <a:rPr lang="cs-CZ" dirty="0" err="1"/>
              <a:t>steel</a:t>
            </a:r>
            <a:r>
              <a:rPr lang="cs-CZ" dirty="0"/>
              <a:t>“ </a:t>
            </a:r>
            <a:r>
              <a:rPr lang="cs-CZ" dirty="0" err="1"/>
              <a:t>is</a:t>
            </a:r>
            <a:r>
              <a:rPr lang="cs-CZ" dirty="0"/>
              <a:t> </a:t>
            </a:r>
            <a:r>
              <a:rPr lang="cs-CZ" dirty="0" err="1"/>
              <a:t>considered</a:t>
            </a:r>
            <a:r>
              <a:rPr lang="cs-CZ" dirty="0"/>
              <a:t> a </a:t>
            </a:r>
            <a:r>
              <a:rPr lang="cs-CZ" b="1" dirty="0"/>
              <a:t>sin </a:t>
            </a:r>
            <a:r>
              <a:rPr lang="cs-CZ" dirty="0"/>
              <a:t>and </a:t>
            </a:r>
            <a:r>
              <a:rPr lang="cs-CZ" dirty="0" err="1"/>
              <a:t>leads</a:t>
            </a:r>
            <a:r>
              <a:rPr lang="cs-CZ" dirty="0"/>
              <a:t> to </a:t>
            </a:r>
            <a:r>
              <a:rPr lang="cs-CZ" dirty="0" err="1"/>
              <a:t>the</a:t>
            </a:r>
            <a:r>
              <a:rPr lang="cs-CZ" dirty="0"/>
              <a:t> </a:t>
            </a:r>
            <a:r>
              <a:rPr lang="cs-CZ" b="1" dirty="0" err="1"/>
              <a:t>twinge</a:t>
            </a:r>
            <a:r>
              <a:rPr lang="cs-CZ" b="1" dirty="0"/>
              <a:t> </a:t>
            </a:r>
            <a:r>
              <a:rPr lang="cs-CZ" b="1" dirty="0" err="1"/>
              <a:t>of</a:t>
            </a:r>
            <a:r>
              <a:rPr lang="cs-CZ" b="1" dirty="0"/>
              <a:t> </a:t>
            </a:r>
            <a:r>
              <a:rPr lang="cs-CZ" b="1" dirty="0" err="1"/>
              <a:t>remorse</a:t>
            </a:r>
            <a:r>
              <a:rPr lang="cs-CZ" b="1" dirty="0"/>
              <a:t> </a:t>
            </a:r>
            <a:r>
              <a:rPr lang="cs-CZ" dirty="0"/>
              <a:t>(</a:t>
            </a:r>
            <a:r>
              <a:rPr lang="cs-CZ" dirty="0" err="1"/>
              <a:t>conscience</a:t>
            </a:r>
            <a:r>
              <a:rPr lang="cs-CZ" dirty="0"/>
              <a:t>) </a:t>
            </a:r>
          </a:p>
          <a:p>
            <a:r>
              <a:rPr lang="cs-CZ" dirty="0" err="1"/>
              <a:t>Priests</a:t>
            </a:r>
            <a:r>
              <a:rPr lang="cs-CZ" dirty="0"/>
              <a:t> </a:t>
            </a:r>
            <a:r>
              <a:rPr lang="cs-CZ" dirty="0" err="1"/>
              <a:t>preach</a:t>
            </a:r>
            <a:r>
              <a:rPr lang="cs-CZ" dirty="0"/>
              <a:t> </a:t>
            </a:r>
            <a:r>
              <a:rPr lang="cs-CZ" dirty="0" err="1"/>
              <a:t>that</a:t>
            </a:r>
            <a:r>
              <a:rPr lang="cs-CZ" dirty="0"/>
              <a:t> </a:t>
            </a:r>
            <a:r>
              <a:rPr lang="cs-CZ" dirty="0" err="1"/>
              <a:t>theft</a:t>
            </a:r>
            <a:r>
              <a:rPr lang="cs-CZ" dirty="0"/>
              <a:t> </a:t>
            </a:r>
            <a:r>
              <a:rPr lang="cs-CZ" dirty="0" err="1"/>
              <a:t>is</a:t>
            </a:r>
            <a:r>
              <a:rPr lang="cs-CZ" dirty="0"/>
              <a:t> a </a:t>
            </a:r>
            <a:r>
              <a:rPr lang="cs-CZ" dirty="0" err="1"/>
              <a:t>bad</a:t>
            </a:r>
            <a:r>
              <a:rPr lang="cs-CZ" dirty="0"/>
              <a:t> </a:t>
            </a:r>
            <a:r>
              <a:rPr lang="cs-CZ" dirty="0" err="1"/>
              <a:t>thing</a:t>
            </a:r>
            <a:r>
              <a:rPr lang="cs-CZ" dirty="0"/>
              <a:t>. Thay do not </a:t>
            </a:r>
            <a:r>
              <a:rPr lang="cs-CZ" dirty="0" err="1"/>
              <a:t>preach</a:t>
            </a:r>
            <a:r>
              <a:rPr lang="cs-CZ" dirty="0"/>
              <a:t> </a:t>
            </a:r>
            <a:r>
              <a:rPr lang="cs-CZ" dirty="0" err="1"/>
              <a:t>that</a:t>
            </a:r>
            <a:r>
              <a:rPr lang="cs-CZ" dirty="0"/>
              <a:t> </a:t>
            </a:r>
            <a:r>
              <a:rPr lang="cs-CZ" dirty="0" err="1"/>
              <a:t>the</a:t>
            </a:r>
            <a:r>
              <a:rPr lang="cs-CZ" dirty="0"/>
              <a:t> </a:t>
            </a:r>
            <a:r>
              <a:rPr lang="cs-CZ" b="1" dirty="0" err="1"/>
              <a:t>legal</a:t>
            </a:r>
            <a:r>
              <a:rPr lang="cs-CZ" b="1" dirty="0"/>
              <a:t> plunder </a:t>
            </a:r>
            <a:r>
              <a:rPr lang="cs-CZ" dirty="0" err="1"/>
              <a:t>is</a:t>
            </a:r>
            <a:r>
              <a:rPr lang="cs-CZ" dirty="0"/>
              <a:t> a </a:t>
            </a:r>
            <a:r>
              <a:rPr lang="cs-CZ" dirty="0" err="1"/>
              <a:t>bad</a:t>
            </a:r>
            <a:r>
              <a:rPr lang="cs-CZ" dirty="0"/>
              <a:t> </a:t>
            </a:r>
            <a:r>
              <a:rPr lang="cs-CZ" dirty="0" err="1"/>
              <a:t>thing</a:t>
            </a:r>
            <a:endParaRPr lang="cs-CZ" dirty="0"/>
          </a:p>
          <a:p>
            <a:r>
              <a:rPr lang="cs-CZ" dirty="0" err="1"/>
              <a:t>Voting</a:t>
            </a:r>
            <a:r>
              <a:rPr lang="cs-CZ" dirty="0"/>
              <a:t> </a:t>
            </a:r>
            <a:r>
              <a:rPr lang="cs-CZ" dirty="0" err="1"/>
              <a:t>for</a:t>
            </a:r>
            <a:r>
              <a:rPr lang="cs-CZ" dirty="0"/>
              <a:t> </a:t>
            </a:r>
            <a:r>
              <a:rPr lang="cs-CZ" dirty="0" err="1"/>
              <a:t>taxes</a:t>
            </a:r>
            <a:r>
              <a:rPr lang="cs-CZ" dirty="0"/>
              <a:t>, </a:t>
            </a:r>
            <a:r>
              <a:rPr lang="cs-CZ" dirty="0" err="1"/>
              <a:t>subsidies</a:t>
            </a:r>
            <a:r>
              <a:rPr lang="cs-CZ" dirty="0"/>
              <a:t> and </a:t>
            </a:r>
            <a:r>
              <a:rPr lang="cs-CZ" dirty="0" err="1"/>
              <a:t>regulation</a:t>
            </a:r>
            <a:r>
              <a:rPr lang="cs-CZ" dirty="0"/>
              <a:t> </a:t>
            </a:r>
            <a:r>
              <a:rPr lang="cs-CZ" dirty="0" err="1"/>
              <a:t>does</a:t>
            </a:r>
            <a:r>
              <a:rPr lang="cs-CZ" dirty="0"/>
              <a:t> not cause </a:t>
            </a:r>
            <a:r>
              <a:rPr lang="cs-CZ" dirty="0" err="1"/>
              <a:t>remorse</a:t>
            </a:r>
            <a:endParaRPr lang="cs-CZ" dirty="0"/>
          </a:p>
          <a:p>
            <a:endParaRPr lang="cs-CZ" dirty="0"/>
          </a:p>
          <a:p>
            <a:endParaRPr lang="cs-CZ" dirty="0"/>
          </a:p>
        </p:txBody>
      </p:sp>
      <p:pic>
        <p:nvPicPr>
          <p:cNvPr id="1026" name="Picture 2" descr=" New Catholic Bible">
            <a:extLst>
              <a:ext uri="{FF2B5EF4-FFF2-40B4-BE49-F238E27FC236}">
                <a16:creationId xmlns:a16="http://schemas.microsoft.com/office/drawing/2014/main" id="{E0A31879-EA0A-D020-A9B3-C47634A35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685" y="27169"/>
            <a:ext cx="3171825"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14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A1F19B-E27A-58B4-67F4-551DD04184A0}"/>
              </a:ext>
            </a:extLst>
          </p:cNvPr>
          <p:cNvSpPr>
            <a:spLocks noGrp="1"/>
          </p:cNvSpPr>
          <p:nvPr>
            <p:ph type="title"/>
          </p:nvPr>
        </p:nvSpPr>
        <p:spPr>
          <a:xfrm>
            <a:off x="10510" y="500062"/>
            <a:ext cx="10515600" cy="1325563"/>
          </a:xfrm>
          <a:solidFill>
            <a:schemeClr val="accent2">
              <a:lumMod val="60000"/>
              <a:lumOff val="40000"/>
            </a:schemeClr>
          </a:solidFill>
        </p:spPr>
        <p:txBody>
          <a:bodyPr/>
          <a:lstStyle/>
          <a:p>
            <a:r>
              <a:rPr lang="cs-CZ" b="1" dirty="0"/>
              <a:t>2. Market </a:t>
            </a:r>
            <a:r>
              <a:rPr lang="cs-CZ" b="1" dirty="0" err="1"/>
              <a:t>failure</a:t>
            </a:r>
            <a:r>
              <a:rPr lang="cs-CZ" b="1" dirty="0"/>
              <a:t> and </a:t>
            </a:r>
            <a:r>
              <a:rPr lang="cs-CZ" b="1" dirty="0" err="1"/>
              <a:t>government</a:t>
            </a:r>
            <a:r>
              <a:rPr lang="cs-CZ" b="1" dirty="0"/>
              <a:t> </a:t>
            </a:r>
            <a:r>
              <a:rPr lang="cs-CZ" b="1" dirty="0" err="1"/>
              <a:t>failure</a:t>
            </a:r>
            <a:endParaRPr lang="en-GB" b="1" dirty="0"/>
          </a:p>
        </p:txBody>
      </p:sp>
      <p:sp>
        <p:nvSpPr>
          <p:cNvPr id="3" name="Zástupný obsah 2">
            <a:extLst>
              <a:ext uri="{FF2B5EF4-FFF2-40B4-BE49-F238E27FC236}">
                <a16:creationId xmlns:a16="http://schemas.microsoft.com/office/drawing/2014/main" id="{2223E2B8-CE8F-5E37-D34D-DF51CF602084}"/>
              </a:ext>
            </a:extLst>
          </p:cNvPr>
          <p:cNvSpPr>
            <a:spLocks noGrp="1"/>
          </p:cNvSpPr>
          <p:nvPr>
            <p:ph idx="1"/>
          </p:nvPr>
        </p:nvSpPr>
        <p:spPr/>
        <p:txBody>
          <a:bodyPr/>
          <a:lstStyle/>
          <a:p>
            <a:pPr marL="0" lvl="0" indent="0" rtl="0">
              <a:lnSpc>
                <a:spcPct val="107000"/>
              </a:lnSpc>
              <a:buNone/>
            </a:pP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Market Failure and Government failure. Dispersion of knowledge. Pareto efficiency. Private and Public goods. Externalities.</a:t>
            </a:r>
            <a:r>
              <a:rPr lang="cs-CZ" dirty="0">
                <a:latin typeface="Calibri" panose="020F0502020204030204" pitchFamily="34" charset="0"/>
                <a:ea typeface="Calibri" panose="020F0502020204030204" pitchFamily="34" charset="0"/>
                <a:cs typeface="Arial" panose="020B0604020202020204" pitchFamily="34" charset="0"/>
              </a:rPr>
              <a:t> Supply-</a:t>
            </a:r>
            <a:r>
              <a:rPr lang="cs-CZ" dirty="0" err="1">
                <a:latin typeface="Calibri" panose="020F0502020204030204" pitchFamily="34" charset="0"/>
                <a:ea typeface="Calibri" panose="020F0502020204030204" pitchFamily="34" charset="0"/>
                <a:cs typeface="Arial" panose="020B0604020202020204" pitchFamily="34" charset="0"/>
              </a:rPr>
              <a:t>side</a:t>
            </a:r>
            <a:r>
              <a:rPr lang="cs-CZ" dirty="0">
                <a:latin typeface="Calibri" panose="020F0502020204030204" pitchFamily="34" charset="0"/>
                <a:ea typeface="Calibri" panose="020F0502020204030204" pitchFamily="34" charset="0"/>
                <a:cs typeface="Arial" panose="020B0604020202020204" pitchFamily="34" charset="0"/>
              </a:rPr>
              <a:t> </a:t>
            </a:r>
            <a:r>
              <a:rPr lang="cs-CZ" dirty="0" err="1">
                <a:latin typeface="Calibri" panose="020F0502020204030204" pitchFamily="34" charset="0"/>
                <a:ea typeface="Calibri" panose="020F0502020204030204" pitchFamily="34" charset="0"/>
                <a:cs typeface="Arial" panose="020B0604020202020204" pitchFamily="34" charset="0"/>
              </a:rPr>
              <a:t>economics</a:t>
            </a:r>
            <a:r>
              <a:rPr lang="cs-CZ" dirty="0">
                <a:latin typeface="Calibri" panose="020F0502020204030204" pitchFamily="34" charset="0"/>
                <a:ea typeface="Calibri" panose="020F0502020204030204" pitchFamily="34" charset="0"/>
                <a:cs typeface="Arial" panose="020B0604020202020204" pitchFamily="34" charset="0"/>
              </a:rPr>
              <a:t>. </a:t>
            </a:r>
            <a:r>
              <a:rPr lang="en-GB" i="1" dirty="0">
                <a:solidFill>
                  <a:srgbClr val="222222"/>
                </a:solidFill>
                <a:effectLst/>
                <a:latin typeface="Arial" panose="020B0604020202020204" pitchFamily="34" charset="0"/>
                <a:ea typeface="Calibri" panose="020F0502020204030204" pitchFamily="34" charset="0"/>
                <a:cs typeface="Arial" panose="020B0604020202020204" pitchFamily="34" charset="0"/>
              </a:rPr>
              <a:t>Reading: Leonard Read</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703450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D75F2-D952-DBBD-1570-7DE2A1A910B4}"/>
              </a:ext>
            </a:extLst>
          </p:cNvPr>
          <p:cNvSpPr>
            <a:spLocks noGrp="1"/>
          </p:cNvSpPr>
          <p:nvPr>
            <p:ph type="title"/>
          </p:nvPr>
        </p:nvSpPr>
        <p:spPr/>
        <p:txBody>
          <a:bodyPr/>
          <a:lstStyle/>
          <a:p>
            <a:r>
              <a:rPr lang="cs-CZ" dirty="0" err="1"/>
              <a:t>Rationale</a:t>
            </a:r>
            <a:r>
              <a:rPr lang="cs-CZ" dirty="0"/>
              <a:t> </a:t>
            </a:r>
            <a:r>
              <a:rPr lang="cs-CZ" dirty="0" err="1"/>
              <a:t>of</a:t>
            </a:r>
            <a:r>
              <a:rPr lang="cs-CZ" dirty="0"/>
              <a:t> </a:t>
            </a:r>
            <a:r>
              <a:rPr lang="cs-CZ" dirty="0" err="1"/>
              <a:t>economic</a:t>
            </a:r>
            <a:r>
              <a:rPr lang="cs-CZ" dirty="0"/>
              <a:t> policies</a:t>
            </a:r>
            <a:endParaRPr lang="en-GB" dirty="0"/>
          </a:p>
        </p:txBody>
      </p:sp>
      <p:sp>
        <p:nvSpPr>
          <p:cNvPr id="3" name="Zástupný obsah 2">
            <a:extLst>
              <a:ext uri="{FF2B5EF4-FFF2-40B4-BE49-F238E27FC236}">
                <a16:creationId xmlns:a16="http://schemas.microsoft.com/office/drawing/2014/main" id="{63CA80B4-17E9-C467-0C72-E462ABA77649}"/>
              </a:ext>
            </a:extLst>
          </p:cNvPr>
          <p:cNvSpPr>
            <a:spLocks noGrp="1"/>
          </p:cNvSpPr>
          <p:nvPr>
            <p:ph idx="1"/>
          </p:nvPr>
        </p:nvSpPr>
        <p:spPr/>
        <p:txBody>
          <a:bodyPr/>
          <a:lstStyle/>
          <a:p>
            <a:r>
              <a:rPr lang="cs-CZ" dirty="0"/>
              <a:t>Market </a:t>
            </a:r>
            <a:r>
              <a:rPr lang="cs-CZ" dirty="0" err="1"/>
              <a:t>failure</a:t>
            </a:r>
            <a:r>
              <a:rPr lang="cs-CZ" dirty="0"/>
              <a:t> (to </a:t>
            </a:r>
            <a:r>
              <a:rPr lang="cs-CZ" dirty="0" err="1"/>
              <a:t>efficiently</a:t>
            </a:r>
            <a:r>
              <a:rPr lang="cs-CZ" dirty="0"/>
              <a:t> </a:t>
            </a:r>
            <a:r>
              <a:rPr lang="cs-CZ" dirty="0" err="1"/>
              <a:t>allocate</a:t>
            </a:r>
            <a:r>
              <a:rPr lang="cs-CZ" dirty="0"/>
              <a:t> </a:t>
            </a:r>
            <a:r>
              <a:rPr lang="cs-CZ" dirty="0" err="1"/>
              <a:t>resources</a:t>
            </a:r>
            <a:r>
              <a:rPr lang="cs-CZ" dirty="0"/>
              <a:t>)</a:t>
            </a:r>
          </a:p>
          <a:p>
            <a:r>
              <a:rPr lang="cs-CZ" dirty="0" err="1"/>
              <a:t>Redistribution</a:t>
            </a:r>
            <a:r>
              <a:rPr lang="cs-CZ" dirty="0"/>
              <a:t> </a:t>
            </a:r>
            <a:r>
              <a:rPr lang="cs-CZ" dirty="0" err="1"/>
              <a:t>of</a:t>
            </a:r>
            <a:r>
              <a:rPr lang="cs-CZ" dirty="0"/>
              <a:t> </a:t>
            </a:r>
            <a:r>
              <a:rPr lang="cs-CZ" dirty="0" err="1"/>
              <a:t>wealth</a:t>
            </a:r>
            <a:endParaRPr lang="cs-CZ" dirty="0"/>
          </a:p>
          <a:p>
            <a:endParaRPr lang="cs-CZ" dirty="0"/>
          </a:p>
          <a:p>
            <a:endParaRPr lang="en-GB" dirty="0"/>
          </a:p>
        </p:txBody>
      </p:sp>
    </p:spTree>
    <p:extLst>
      <p:ext uri="{BB962C8B-B14F-4D97-AF65-F5344CB8AC3E}">
        <p14:creationId xmlns:p14="http://schemas.microsoft.com/office/powerpoint/2010/main" val="2558871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D75F2-D952-DBBD-1570-7DE2A1A910B4}"/>
              </a:ext>
            </a:extLst>
          </p:cNvPr>
          <p:cNvSpPr>
            <a:spLocks noGrp="1"/>
          </p:cNvSpPr>
          <p:nvPr>
            <p:ph type="title"/>
          </p:nvPr>
        </p:nvSpPr>
        <p:spPr/>
        <p:txBody>
          <a:bodyPr/>
          <a:lstStyle/>
          <a:p>
            <a:r>
              <a:rPr lang="cs-CZ" dirty="0"/>
              <a:t>Market </a:t>
            </a:r>
            <a:r>
              <a:rPr lang="cs-CZ" dirty="0" err="1"/>
              <a:t>failure</a:t>
            </a:r>
            <a:endParaRPr lang="en-GB" dirty="0"/>
          </a:p>
        </p:txBody>
      </p:sp>
      <p:sp>
        <p:nvSpPr>
          <p:cNvPr id="3" name="Zástupný obsah 2">
            <a:extLst>
              <a:ext uri="{FF2B5EF4-FFF2-40B4-BE49-F238E27FC236}">
                <a16:creationId xmlns:a16="http://schemas.microsoft.com/office/drawing/2014/main" id="{63CA80B4-17E9-C467-0C72-E462ABA77649}"/>
              </a:ext>
            </a:extLst>
          </p:cNvPr>
          <p:cNvSpPr>
            <a:spLocks noGrp="1"/>
          </p:cNvSpPr>
          <p:nvPr>
            <p:ph idx="1"/>
          </p:nvPr>
        </p:nvSpPr>
        <p:spPr/>
        <p:txBody>
          <a:bodyPr/>
          <a:lstStyle/>
          <a:p>
            <a:r>
              <a:rPr lang="cs-CZ" dirty="0" err="1"/>
              <a:t>The</a:t>
            </a:r>
            <a:r>
              <a:rPr lang="cs-CZ" dirty="0"/>
              <a:t> </a:t>
            </a:r>
            <a:r>
              <a:rPr lang="cs-CZ" dirty="0" err="1"/>
              <a:t>welfare</a:t>
            </a:r>
            <a:r>
              <a:rPr lang="cs-CZ" dirty="0"/>
              <a:t> </a:t>
            </a:r>
            <a:r>
              <a:rPr lang="cs-CZ" dirty="0" err="1"/>
              <a:t>cost</a:t>
            </a:r>
            <a:r>
              <a:rPr lang="cs-CZ" dirty="0"/>
              <a:t> </a:t>
            </a:r>
            <a:r>
              <a:rPr lang="cs-CZ" dirty="0" err="1"/>
              <a:t>of</a:t>
            </a:r>
            <a:r>
              <a:rPr lang="cs-CZ" dirty="0"/>
              <a:t> </a:t>
            </a:r>
            <a:r>
              <a:rPr lang="cs-CZ" b="1" dirty="0"/>
              <a:t>monopoly</a:t>
            </a:r>
          </a:p>
          <a:p>
            <a:r>
              <a:rPr lang="cs-CZ" dirty="0" err="1"/>
              <a:t>The</a:t>
            </a:r>
            <a:r>
              <a:rPr lang="cs-CZ" dirty="0"/>
              <a:t> </a:t>
            </a:r>
            <a:r>
              <a:rPr lang="cs-CZ" dirty="0" err="1"/>
              <a:t>provision</a:t>
            </a:r>
            <a:r>
              <a:rPr lang="cs-CZ" dirty="0"/>
              <a:t> </a:t>
            </a:r>
            <a:r>
              <a:rPr lang="cs-CZ" dirty="0" err="1"/>
              <a:t>of</a:t>
            </a:r>
            <a:r>
              <a:rPr lang="cs-CZ" dirty="0"/>
              <a:t> </a:t>
            </a:r>
            <a:r>
              <a:rPr lang="cs-CZ" b="1" dirty="0"/>
              <a:t>public </a:t>
            </a:r>
            <a:r>
              <a:rPr lang="cs-CZ" b="1" dirty="0" err="1"/>
              <a:t>goods</a:t>
            </a:r>
            <a:endParaRPr lang="cs-CZ" b="1" dirty="0"/>
          </a:p>
          <a:p>
            <a:r>
              <a:rPr lang="cs-CZ" dirty="0" err="1"/>
              <a:t>The</a:t>
            </a:r>
            <a:r>
              <a:rPr lang="cs-CZ" dirty="0"/>
              <a:t> existence </a:t>
            </a:r>
            <a:r>
              <a:rPr lang="cs-CZ" dirty="0" err="1"/>
              <a:t>of</a:t>
            </a:r>
            <a:r>
              <a:rPr lang="cs-CZ" dirty="0"/>
              <a:t> </a:t>
            </a:r>
            <a:r>
              <a:rPr lang="cs-CZ" b="1" dirty="0" err="1"/>
              <a:t>externalities</a:t>
            </a:r>
            <a:endParaRPr lang="cs-CZ" b="1" dirty="0"/>
          </a:p>
          <a:p>
            <a:r>
              <a:rPr lang="cs-CZ" dirty="0" err="1"/>
              <a:t>The</a:t>
            </a:r>
            <a:r>
              <a:rPr lang="cs-CZ" dirty="0"/>
              <a:t> existence </a:t>
            </a:r>
            <a:r>
              <a:rPr lang="cs-CZ" dirty="0" err="1"/>
              <a:t>of</a:t>
            </a:r>
            <a:r>
              <a:rPr lang="cs-CZ" dirty="0"/>
              <a:t> </a:t>
            </a:r>
            <a:r>
              <a:rPr lang="cs-CZ" dirty="0" err="1"/>
              <a:t>the</a:t>
            </a:r>
            <a:r>
              <a:rPr lang="cs-CZ" dirty="0"/>
              <a:t> </a:t>
            </a:r>
            <a:r>
              <a:rPr lang="cs-CZ" b="1" dirty="0"/>
              <a:t>business </a:t>
            </a:r>
            <a:r>
              <a:rPr lang="cs-CZ" b="1" dirty="0" err="1"/>
              <a:t>cycle</a:t>
            </a:r>
            <a:endParaRPr lang="cs-CZ" b="1" dirty="0"/>
          </a:p>
          <a:p>
            <a:endParaRPr lang="cs-CZ" dirty="0"/>
          </a:p>
          <a:p>
            <a:endParaRPr lang="en-GB" dirty="0"/>
          </a:p>
        </p:txBody>
      </p:sp>
    </p:spTree>
    <p:extLst>
      <p:ext uri="{BB962C8B-B14F-4D97-AF65-F5344CB8AC3E}">
        <p14:creationId xmlns:p14="http://schemas.microsoft.com/office/powerpoint/2010/main" val="1436831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FB5EAA-E70A-1FF2-1085-FAA204EC1F0A}"/>
              </a:ext>
            </a:extLst>
          </p:cNvPr>
          <p:cNvSpPr>
            <a:spLocks noGrp="1"/>
          </p:cNvSpPr>
          <p:nvPr>
            <p:ph type="title"/>
          </p:nvPr>
        </p:nvSpPr>
        <p:spPr/>
        <p:txBody>
          <a:bodyPr/>
          <a:lstStyle/>
          <a:p>
            <a:r>
              <a:rPr lang="cs-CZ" dirty="0" err="1"/>
              <a:t>Government</a:t>
            </a:r>
            <a:r>
              <a:rPr lang="cs-CZ" dirty="0"/>
              <a:t> </a:t>
            </a:r>
            <a:r>
              <a:rPr lang="cs-CZ" dirty="0" err="1"/>
              <a:t>failure</a:t>
            </a:r>
            <a:endParaRPr lang="en-GB" dirty="0"/>
          </a:p>
        </p:txBody>
      </p:sp>
      <p:sp>
        <p:nvSpPr>
          <p:cNvPr id="3" name="Zástupný obsah 2">
            <a:extLst>
              <a:ext uri="{FF2B5EF4-FFF2-40B4-BE49-F238E27FC236}">
                <a16:creationId xmlns:a16="http://schemas.microsoft.com/office/drawing/2014/main" id="{2D2A3FDF-50DB-A90A-0695-E7EC212FDFD4}"/>
              </a:ext>
            </a:extLst>
          </p:cNvPr>
          <p:cNvSpPr>
            <a:spLocks noGrp="1"/>
          </p:cNvSpPr>
          <p:nvPr>
            <p:ph idx="1"/>
          </p:nvPr>
        </p:nvSpPr>
        <p:spPr/>
        <p:txBody>
          <a:bodyPr/>
          <a:lstStyle/>
          <a:p>
            <a:pPr marL="0" indent="0">
              <a:buNone/>
            </a:pPr>
            <a:r>
              <a:rPr lang="cs-CZ" dirty="0"/>
              <a:t>It </a:t>
            </a:r>
            <a:r>
              <a:rPr lang="cs-CZ" dirty="0" err="1"/>
              <a:t>is</a:t>
            </a:r>
            <a:r>
              <a:rPr lang="cs-CZ" dirty="0"/>
              <a:t> </a:t>
            </a:r>
            <a:r>
              <a:rPr lang="cs-CZ" dirty="0" err="1"/>
              <a:t>argued</a:t>
            </a:r>
            <a:r>
              <a:rPr lang="cs-CZ" dirty="0"/>
              <a:t> </a:t>
            </a:r>
            <a:r>
              <a:rPr lang="cs-CZ" dirty="0" err="1"/>
              <a:t>that</a:t>
            </a:r>
            <a:r>
              <a:rPr lang="cs-CZ" dirty="0"/>
              <a:t> </a:t>
            </a:r>
            <a:r>
              <a:rPr lang="cs-CZ" dirty="0" err="1"/>
              <a:t>maybe</a:t>
            </a:r>
            <a:r>
              <a:rPr lang="cs-CZ" dirty="0"/>
              <a:t> </a:t>
            </a:r>
            <a:r>
              <a:rPr lang="cs-CZ" dirty="0" err="1"/>
              <a:t>the</a:t>
            </a:r>
            <a:r>
              <a:rPr lang="cs-CZ" dirty="0"/>
              <a:t> free market </a:t>
            </a:r>
            <a:r>
              <a:rPr lang="cs-CZ" dirty="0" err="1"/>
              <a:t>is</a:t>
            </a:r>
            <a:r>
              <a:rPr lang="cs-CZ" dirty="0"/>
              <a:t> not </a:t>
            </a:r>
            <a:r>
              <a:rPr lang="cs-CZ" dirty="0" err="1"/>
              <a:t>perfect</a:t>
            </a:r>
            <a:r>
              <a:rPr lang="cs-CZ" dirty="0"/>
              <a:t> but </a:t>
            </a:r>
            <a:r>
              <a:rPr lang="cs-CZ" dirty="0" err="1"/>
              <a:t>governments</a:t>
            </a:r>
            <a:r>
              <a:rPr lang="cs-CZ" dirty="0"/>
              <a:t> </a:t>
            </a:r>
            <a:r>
              <a:rPr lang="cs-CZ" dirty="0" err="1"/>
              <a:t>fail</a:t>
            </a:r>
            <a:r>
              <a:rPr lang="cs-CZ" dirty="0"/>
              <a:t> </a:t>
            </a:r>
            <a:r>
              <a:rPr lang="cs-CZ" dirty="0" err="1"/>
              <a:t>too</a:t>
            </a:r>
            <a:r>
              <a:rPr lang="cs-CZ" dirty="0"/>
              <a:t> in many </a:t>
            </a:r>
            <a:r>
              <a:rPr lang="cs-CZ" dirty="0" err="1"/>
              <a:t>aspects</a:t>
            </a:r>
            <a:r>
              <a:rPr lang="cs-CZ" dirty="0"/>
              <a:t>.</a:t>
            </a:r>
          </a:p>
          <a:p>
            <a:r>
              <a:rPr lang="cs-CZ" dirty="0" err="1"/>
              <a:t>Methodological</a:t>
            </a:r>
            <a:r>
              <a:rPr lang="cs-CZ" dirty="0"/>
              <a:t> </a:t>
            </a:r>
            <a:r>
              <a:rPr lang="cs-CZ" dirty="0" err="1"/>
              <a:t>individualism</a:t>
            </a:r>
            <a:endParaRPr lang="cs-CZ" dirty="0"/>
          </a:p>
          <a:p>
            <a:r>
              <a:rPr lang="cs-CZ" dirty="0" err="1"/>
              <a:t>Corruption</a:t>
            </a:r>
            <a:endParaRPr lang="cs-CZ" dirty="0"/>
          </a:p>
          <a:p>
            <a:r>
              <a:rPr lang="cs-CZ" dirty="0" err="1"/>
              <a:t>Efficency</a:t>
            </a:r>
            <a:r>
              <a:rPr lang="cs-CZ" dirty="0"/>
              <a:t> vs </a:t>
            </a:r>
            <a:r>
              <a:rPr lang="cs-CZ" dirty="0" err="1"/>
              <a:t>equality</a:t>
            </a:r>
            <a:endParaRPr lang="cs-CZ" dirty="0"/>
          </a:p>
          <a:p>
            <a:r>
              <a:rPr lang="cs-CZ" dirty="0"/>
              <a:t>Supply-</a:t>
            </a:r>
            <a:r>
              <a:rPr lang="cs-CZ" dirty="0" err="1"/>
              <a:t>side</a:t>
            </a:r>
            <a:r>
              <a:rPr lang="cs-CZ" dirty="0"/>
              <a:t> </a:t>
            </a:r>
            <a:r>
              <a:rPr lang="cs-CZ" dirty="0" err="1"/>
              <a:t>economics</a:t>
            </a:r>
            <a:endParaRPr lang="cs-CZ" dirty="0"/>
          </a:p>
          <a:p>
            <a:r>
              <a:rPr lang="cs-CZ" dirty="0"/>
              <a:t>Index </a:t>
            </a:r>
            <a:r>
              <a:rPr lang="cs-CZ" dirty="0" err="1"/>
              <a:t>of</a:t>
            </a:r>
            <a:r>
              <a:rPr lang="cs-CZ" dirty="0"/>
              <a:t> </a:t>
            </a:r>
            <a:r>
              <a:rPr lang="cs-CZ" dirty="0" err="1"/>
              <a:t>economic</a:t>
            </a:r>
            <a:r>
              <a:rPr lang="cs-CZ" dirty="0"/>
              <a:t> </a:t>
            </a:r>
            <a:r>
              <a:rPr lang="cs-CZ" dirty="0" err="1"/>
              <a:t>freedom</a:t>
            </a:r>
            <a:endParaRPr lang="en-GB" dirty="0"/>
          </a:p>
        </p:txBody>
      </p:sp>
    </p:spTree>
    <p:extLst>
      <p:ext uri="{BB962C8B-B14F-4D97-AF65-F5344CB8AC3E}">
        <p14:creationId xmlns:p14="http://schemas.microsoft.com/office/powerpoint/2010/main" val="308923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Monopoly </a:t>
            </a:r>
            <a:r>
              <a:rPr lang="cs-CZ" dirty="0">
                <a:sym typeface="Wingdings" panose="05000000000000000000" pitchFamily="2" charset="2"/>
              </a:rPr>
              <a:t> </a:t>
            </a:r>
            <a:r>
              <a:rPr lang="cs-CZ" dirty="0" err="1">
                <a:sym typeface="Wingdings" panose="05000000000000000000" pitchFamily="2" charset="2"/>
              </a:rPr>
              <a:t>competition</a:t>
            </a:r>
            <a:r>
              <a:rPr lang="cs-CZ" dirty="0">
                <a:sym typeface="Wingdings" panose="05000000000000000000" pitchFamily="2" charset="2"/>
              </a:rPr>
              <a:t> policies</a:t>
            </a:r>
            <a:endParaRPr lang="cs-CZ" dirty="0"/>
          </a:p>
        </p:txBody>
      </p:sp>
      <p:sp>
        <p:nvSpPr>
          <p:cNvPr id="4" name="Zástupný symbol pro zápatí 3"/>
          <p:cNvSpPr>
            <a:spLocks noGrp="1"/>
          </p:cNvSpPr>
          <p:nvPr>
            <p:ph type="ftr" sz="quarter" idx="11"/>
          </p:nvPr>
        </p:nvSpPr>
        <p:spPr/>
        <p:txBody>
          <a:bodyPr/>
          <a:lstStyle/>
          <a:p>
            <a:r>
              <a:rPr lang="cs-CZ"/>
              <a:t>Petr Mach - Microeconomics</a:t>
            </a:r>
          </a:p>
        </p:txBody>
      </p:sp>
      <p:grpSp>
        <p:nvGrpSpPr>
          <p:cNvPr id="5" name="Plátno 624">
            <a:extLst>
              <a:ext uri="{FF2B5EF4-FFF2-40B4-BE49-F238E27FC236}">
                <a16:creationId xmlns:a16="http://schemas.microsoft.com/office/drawing/2014/main" id="{706CA129-1574-4D8D-A9DE-4E1DED0C8918}"/>
              </a:ext>
            </a:extLst>
          </p:cNvPr>
          <p:cNvGrpSpPr/>
          <p:nvPr/>
        </p:nvGrpSpPr>
        <p:grpSpPr>
          <a:xfrm>
            <a:off x="2609353" y="1746335"/>
            <a:ext cx="4474840" cy="4468976"/>
            <a:chOff x="0" y="0"/>
            <a:chExt cx="2675890" cy="2524760"/>
          </a:xfrm>
        </p:grpSpPr>
        <p:sp>
          <p:nvSpPr>
            <p:cNvPr id="7" name="Obdélník 6">
              <a:extLst>
                <a:ext uri="{FF2B5EF4-FFF2-40B4-BE49-F238E27FC236}">
                  <a16:creationId xmlns:a16="http://schemas.microsoft.com/office/drawing/2014/main" id="{0AED7775-25BA-4468-95C2-4950E9732254}"/>
                </a:ext>
              </a:extLst>
            </p:cNvPr>
            <p:cNvSpPr/>
            <p:nvPr/>
          </p:nvSpPr>
          <p:spPr>
            <a:xfrm>
              <a:off x="0" y="0"/>
              <a:ext cx="2675890" cy="2524760"/>
            </a:xfrm>
            <a:prstGeom prst="rect">
              <a:avLst/>
            </a:prstGeom>
            <a:solidFill>
              <a:prstClr val="white"/>
            </a:solidFill>
          </p:spPr>
          <p:txBody>
            <a:bodyPr/>
            <a:lstStyle/>
            <a:p>
              <a:endParaRPr lang="en-GB"/>
            </a:p>
          </p:txBody>
        </p:sp>
        <p:sp>
          <p:nvSpPr>
            <p:cNvPr id="8" name="Textové pole 262">
              <a:extLst>
                <a:ext uri="{FF2B5EF4-FFF2-40B4-BE49-F238E27FC236}">
                  <a16:creationId xmlns:a16="http://schemas.microsoft.com/office/drawing/2014/main" id="{1055EDF1-EEE1-4FDF-BED0-39862ACA33CA}"/>
                </a:ext>
              </a:extLst>
            </p:cNvPr>
            <p:cNvSpPr txBox="1"/>
            <p:nvPr/>
          </p:nvSpPr>
          <p:spPr>
            <a:xfrm>
              <a:off x="130384" y="892010"/>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M</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262">
              <a:extLst>
                <a:ext uri="{FF2B5EF4-FFF2-40B4-BE49-F238E27FC236}">
                  <a16:creationId xmlns:a16="http://schemas.microsoft.com/office/drawing/2014/main" id="{91741EC6-5A62-4667-8699-38FDF471B37A}"/>
                </a:ext>
              </a:extLst>
            </p:cNvPr>
            <p:cNvSpPr txBox="1"/>
            <p:nvPr/>
          </p:nvSpPr>
          <p:spPr>
            <a:xfrm>
              <a:off x="1302679" y="1838123"/>
              <a:ext cx="548662" cy="3391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MR</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262">
              <a:extLst>
                <a:ext uri="{FF2B5EF4-FFF2-40B4-BE49-F238E27FC236}">
                  <a16:creationId xmlns:a16="http://schemas.microsoft.com/office/drawing/2014/main" id="{E02A8F1E-7125-4182-9298-C672CF1DDDBD}"/>
                </a:ext>
              </a:extLst>
            </p:cNvPr>
            <p:cNvSpPr txBox="1"/>
            <p:nvPr/>
          </p:nvSpPr>
          <p:spPr>
            <a:xfrm>
              <a:off x="994568" y="2141304"/>
              <a:ext cx="583263"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M</a:t>
              </a:r>
              <a:endParaRPr lang="cs-CZ">
                <a:latin typeface="Times New Roman" panose="02020603050405020304" pitchFamily="18" charset="0"/>
                <a:ea typeface="Times New Roman" panose="02020603050405020304" pitchFamily="18" charset="0"/>
              </a:endParaRPr>
            </a:p>
          </p:txBody>
        </p:sp>
        <p:sp>
          <p:nvSpPr>
            <p:cNvPr id="11" name="Textové pole 262">
              <a:extLst>
                <a:ext uri="{FF2B5EF4-FFF2-40B4-BE49-F238E27FC236}">
                  <a16:creationId xmlns:a16="http://schemas.microsoft.com/office/drawing/2014/main" id="{132BB96F-45FC-498B-9383-46C3D38709D9}"/>
                </a:ext>
              </a:extLst>
            </p:cNvPr>
            <p:cNvSpPr txBox="1"/>
            <p:nvPr/>
          </p:nvSpPr>
          <p:spPr>
            <a:xfrm>
              <a:off x="1932759" y="1579600"/>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Textové pole 262">
              <a:extLst>
                <a:ext uri="{FF2B5EF4-FFF2-40B4-BE49-F238E27FC236}">
                  <a16:creationId xmlns:a16="http://schemas.microsoft.com/office/drawing/2014/main" id="{F406B394-437C-47D4-93A7-3E85C7F8AC5C}"/>
                </a:ext>
              </a:extLst>
            </p:cNvPr>
            <p:cNvSpPr txBox="1"/>
            <p:nvPr/>
          </p:nvSpPr>
          <p:spPr>
            <a:xfrm>
              <a:off x="1979149" y="1103822"/>
              <a:ext cx="471482"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MC</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3" name="Textové pole 262">
              <a:extLst>
                <a:ext uri="{FF2B5EF4-FFF2-40B4-BE49-F238E27FC236}">
                  <a16:creationId xmlns:a16="http://schemas.microsoft.com/office/drawing/2014/main" id="{85F82EDB-F1F7-401D-BD1F-D99083773B71}"/>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605">
              <a:extLst>
                <a:ext uri="{FF2B5EF4-FFF2-40B4-BE49-F238E27FC236}">
                  <a16:creationId xmlns:a16="http://schemas.microsoft.com/office/drawing/2014/main" id="{59D9EDFD-165D-4401-903F-0D2705177A0E}"/>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5" name="Přímá spojnice se šipkou 14">
              <a:extLst>
                <a:ext uri="{FF2B5EF4-FFF2-40B4-BE49-F238E27FC236}">
                  <a16:creationId xmlns:a16="http://schemas.microsoft.com/office/drawing/2014/main" id="{643ABFBA-7B47-4BE4-9F84-75AD0BDCEF99}"/>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EDFF39BF-DD4A-4B11-9565-8AA194C01197}"/>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5437A516-29FE-4336-BC05-6B54C1B32D42}"/>
                </a:ext>
              </a:extLst>
            </p:cNvPr>
            <p:cNvCxnSpPr/>
            <p:nvPr/>
          </p:nvCxnSpPr>
          <p:spPr>
            <a:xfrm flipV="1">
              <a:off x="442255" y="1355271"/>
              <a:ext cx="1783874" cy="5806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9A7A2E73-DDAB-4ED6-A5D9-BAE22E3051FC}"/>
                </a:ext>
              </a:extLst>
            </p:cNvPr>
            <p:cNvCxnSpPr/>
            <p:nvPr/>
          </p:nvCxnSpPr>
          <p:spPr>
            <a:xfrm>
              <a:off x="426175" y="408081"/>
              <a:ext cx="1936256" cy="17221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62644863-0DF4-4D72-856C-8D5FA4A64DB5}"/>
                </a:ext>
              </a:extLst>
            </p:cNvPr>
            <p:cNvCxnSpPr/>
            <p:nvPr/>
          </p:nvCxnSpPr>
          <p:spPr>
            <a:xfrm>
              <a:off x="429748" y="408123"/>
              <a:ext cx="979942" cy="1750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4B65F5A-27FB-4BFC-BF47-2D2693CCF28F}"/>
                </a:ext>
              </a:extLst>
            </p:cNvPr>
            <p:cNvCxnSpPr>
              <a:endCxn id="23" idx="0"/>
            </p:cNvCxnSpPr>
            <p:nvPr/>
          </p:nvCxnSpPr>
          <p:spPr>
            <a:xfrm flipV="1">
              <a:off x="426175" y="1043031"/>
              <a:ext cx="726349" cy="73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995D7A5F-8F9A-405C-BE5C-AC1DC68FFD24}"/>
                </a:ext>
              </a:extLst>
            </p:cNvPr>
            <p:cNvCxnSpPr/>
            <p:nvPr/>
          </p:nvCxnSpPr>
          <p:spPr>
            <a:xfrm>
              <a:off x="1137284" y="1043259"/>
              <a:ext cx="0" cy="11152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94EA35C5-A8E3-49AC-830F-0312BDCD2BA3}"/>
                </a:ext>
              </a:extLst>
            </p:cNvPr>
            <p:cNvCxnSpPr/>
            <p:nvPr/>
          </p:nvCxnSpPr>
          <p:spPr>
            <a:xfrm>
              <a:off x="426175" y="1534922"/>
              <a:ext cx="1214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Pravoúhlý trojúhelník 22">
              <a:extLst>
                <a:ext uri="{FF2B5EF4-FFF2-40B4-BE49-F238E27FC236}">
                  <a16:creationId xmlns:a16="http://schemas.microsoft.com/office/drawing/2014/main" id="{3F55C547-63B4-47EA-8FBD-CA2F892FF0F4}"/>
                </a:ext>
              </a:extLst>
            </p:cNvPr>
            <p:cNvSpPr/>
            <p:nvPr/>
          </p:nvSpPr>
          <p:spPr>
            <a:xfrm>
              <a:off x="1152524" y="1043031"/>
              <a:ext cx="539116" cy="485801"/>
            </a:xfrm>
            <a:prstGeom prst="rtTriangl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4" name="Pravoúhlý trojúhelník 23">
              <a:extLst>
                <a:ext uri="{FF2B5EF4-FFF2-40B4-BE49-F238E27FC236}">
                  <a16:creationId xmlns:a16="http://schemas.microsoft.com/office/drawing/2014/main" id="{6D8DBB77-EE77-4EE2-82E2-C60A1E3BA1E8}"/>
                </a:ext>
              </a:extLst>
            </p:cNvPr>
            <p:cNvSpPr/>
            <p:nvPr/>
          </p:nvSpPr>
          <p:spPr>
            <a:xfrm flipV="1">
              <a:off x="1152525" y="1534659"/>
              <a:ext cx="539115" cy="195081"/>
            </a:xfrm>
            <a:prstGeom prst="rtTriangle">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
        <p:nvSpPr>
          <p:cNvPr id="3" name="TextovéPole 2">
            <a:extLst>
              <a:ext uri="{FF2B5EF4-FFF2-40B4-BE49-F238E27FC236}">
                <a16:creationId xmlns:a16="http://schemas.microsoft.com/office/drawing/2014/main" id="{87D7A18C-2477-46F0-A53B-256B272DDAD9}"/>
              </a:ext>
            </a:extLst>
          </p:cNvPr>
          <p:cNvSpPr txBox="1"/>
          <p:nvPr/>
        </p:nvSpPr>
        <p:spPr>
          <a:xfrm>
            <a:off x="6816080" y="2420889"/>
            <a:ext cx="1584176" cy="646331"/>
          </a:xfrm>
          <a:prstGeom prst="rect">
            <a:avLst/>
          </a:prstGeom>
          <a:noFill/>
        </p:spPr>
        <p:txBody>
          <a:bodyPr wrap="square" rtlCol="0">
            <a:spAutoFit/>
          </a:bodyPr>
          <a:lstStyle/>
          <a:p>
            <a:r>
              <a:rPr lang="cs-CZ" dirty="0" err="1"/>
              <a:t>Deadweight</a:t>
            </a:r>
            <a:r>
              <a:rPr lang="cs-CZ" dirty="0"/>
              <a:t> </a:t>
            </a:r>
            <a:r>
              <a:rPr lang="cs-CZ" dirty="0" err="1"/>
              <a:t>loss</a:t>
            </a:r>
            <a:endParaRPr lang="cs-CZ" dirty="0"/>
          </a:p>
        </p:txBody>
      </p:sp>
      <p:cxnSp>
        <p:nvCxnSpPr>
          <p:cNvPr id="26" name="Přímá spojnice se šipkou 25">
            <a:extLst>
              <a:ext uri="{FF2B5EF4-FFF2-40B4-BE49-F238E27FC236}">
                <a16:creationId xmlns:a16="http://schemas.microsoft.com/office/drawing/2014/main" id="{6317F261-184A-4644-A623-D90206993A4D}"/>
              </a:ext>
            </a:extLst>
          </p:cNvPr>
          <p:cNvCxnSpPr/>
          <p:nvPr/>
        </p:nvCxnSpPr>
        <p:spPr>
          <a:xfrm flipH="1">
            <a:off x="5077162" y="2708920"/>
            <a:ext cx="1450886"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301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AB79F4-10EB-5C72-C7EE-1571CBDE8355}"/>
              </a:ext>
            </a:extLst>
          </p:cNvPr>
          <p:cNvSpPr>
            <a:spLocks noGrp="1"/>
          </p:cNvSpPr>
          <p:nvPr>
            <p:ph type="title"/>
          </p:nvPr>
        </p:nvSpPr>
        <p:spPr/>
        <p:txBody>
          <a:bodyPr/>
          <a:lstStyle/>
          <a:p>
            <a:r>
              <a:rPr lang="cs-CZ" dirty="0" err="1"/>
              <a:t>Arguments</a:t>
            </a:r>
            <a:r>
              <a:rPr lang="cs-CZ" dirty="0"/>
              <a:t> </a:t>
            </a:r>
            <a:r>
              <a:rPr lang="cs-CZ" dirty="0" err="1"/>
              <a:t>against</a:t>
            </a:r>
            <a:r>
              <a:rPr lang="cs-CZ" dirty="0"/>
              <a:t> </a:t>
            </a:r>
            <a:r>
              <a:rPr lang="cs-CZ" dirty="0" err="1"/>
              <a:t>economic</a:t>
            </a:r>
            <a:r>
              <a:rPr lang="cs-CZ" dirty="0"/>
              <a:t> policies</a:t>
            </a:r>
            <a:endParaRPr lang="en-GB" dirty="0"/>
          </a:p>
        </p:txBody>
      </p:sp>
      <p:sp>
        <p:nvSpPr>
          <p:cNvPr id="3" name="Zástupný obsah 2">
            <a:extLst>
              <a:ext uri="{FF2B5EF4-FFF2-40B4-BE49-F238E27FC236}">
                <a16:creationId xmlns:a16="http://schemas.microsoft.com/office/drawing/2014/main" id="{60740715-1ECC-C5A9-C257-26CD9F64C299}"/>
              </a:ext>
            </a:extLst>
          </p:cNvPr>
          <p:cNvSpPr>
            <a:spLocks noGrp="1"/>
          </p:cNvSpPr>
          <p:nvPr>
            <p:ph idx="1"/>
          </p:nvPr>
        </p:nvSpPr>
        <p:spPr/>
        <p:txBody>
          <a:bodyPr/>
          <a:lstStyle/>
          <a:p>
            <a:r>
              <a:rPr lang="cs-CZ" dirty="0" err="1"/>
              <a:t>Government</a:t>
            </a:r>
            <a:r>
              <a:rPr lang="cs-CZ" dirty="0"/>
              <a:t> </a:t>
            </a:r>
            <a:r>
              <a:rPr lang="cs-CZ" dirty="0" err="1"/>
              <a:t>failure</a:t>
            </a:r>
            <a:endParaRPr lang="cs-CZ" dirty="0"/>
          </a:p>
          <a:p>
            <a:pPr lvl="1"/>
            <a:r>
              <a:rPr lang="cs-CZ" dirty="0"/>
              <a:t>Integrity </a:t>
            </a:r>
            <a:r>
              <a:rPr lang="cs-CZ" dirty="0" err="1"/>
              <a:t>of</a:t>
            </a:r>
            <a:r>
              <a:rPr lang="cs-CZ" dirty="0"/>
              <a:t> </a:t>
            </a:r>
            <a:r>
              <a:rPr lang="cs-CZ" dirty="0" err="1"/>
              <a:t>policymakers</a:t>
            </a:r>
            <a:endParaRPr lang="cs-CZ" dirty="0"/>
          </a:p>
          <a:p>
            <a:r>
              <a:rPr lang="cs-CZ" dirty="0" err="1"/>
              <a:t>Administrative</a:t>
            </a:r>
            <a:r>
              <a:rPr lang="cs-CZ" dirty="0"/>
              <a:t> </a:t>
            </a:r>
            <a:r>
              <a:rPr lang="cs-CZ" dirty="0" err="1"/>
              <a:t>cost</a:t>
            </a:r>
            <a:endParaRPr lang="cs-CZ" dirty="0"/>
          </a:p>
          <a:p>
            <a:r>
              <a:rPr lang="cs-CZ" dirty="0" err="1"/>
              <a:t>Distortion</a:t>
            </a:r>
            <a:r>
              <a:rPr lang="cs-CZ" dirty="0"/>
              <a:t> </a:t>
            </a:r>
            <a:r>
              <a:rPr lang="cs-CZ" dirty="0" err="1"/>
              <a:t>of</a:t>
            </a:r>
            <a:r>
              <a:rPr lang="cs-CZ" dirty="0"/>
              <a:t> </a:t>
            </a:r>
            <a:r>
              <a:rPr lang="cs-CZ" dirty="0" err="1"/>
              <a:t>markets</a:t>
            </a:r>
            <a:endParaRPr lang="cs-CZ" dirty="0"/>
          </a:p>
          <a:p>
            <a:pPr lvl="1"/>
            <a:r>
              <a:rPr lang="cs-CZ" dirty="0" err="1"/>
              <a:t>Loss</a:t>
            </a:r>
            <a:r>
              <a:rPr lang="cs-CZ" dirty="0"/>
              <a:t> </a:t>
            </a:r>
            <a:r>
              <a:rPr lang="cs-CZ" dirty="0" err="1"/>
              <a:t>of</a:t>
            </a:r>
            <a:r>
              <a:rPr lang="cs-CZ" dirty="0"/>
              <a:t> </a:t>
            </a:r>
            <a:r>
              <a:rPr lang="cs-CZ" dirty="0" err="1"/>
              <a:t>economic</a:t>
            </a:r>
            <a:r>
              <a:rPr lang="cs-CZ" dirty="0"/>
              <a:t> </a:t>
            </a:r>
            <a:r>
              <a:rPr lang="cs-CZ" dirty="0" err="1"/>
              <a:t>growth</a:t>
            </a:r>
            <a:endParaRPr lang="cs-CZ" dirty="0"/>
          </a:p>
          <a:p>
            <a:pPr lvl="1"/>
            <a:r>
              <a:rPr lang="cs-CZ" dirty="0" err="1"/>
              <a:t>Trade</a:t>
            </a:r>
            <a:r>
              <a:rPr lang="cs-CZ" dirty="0"/>
              <a:t> </a:t>
            </a:r>
            <a:r>
              <a:rPr lang="cs-CZ" dirty="0" err="1"/>
              <a:t>off</a:t>
            </a:r>
            <a:r>
              <a:rPr lang="cs-CZ" dirty="0"/>
              <a:t> </a:t>
            </a:r>
            <a:r>
              <a:rPr lang="cs-CZ" dirty="0" err="1"/>
              <a:t>between</a:t>
            </a:r>
            <a:r>
              <a:rPr lang="cs-CZ" dirty="0"/>
              <a:t> </a:t>
            </a:r>
            <a:r>
              <a:rPr lang="cs-CZ" dirty="0" err="1"/>
              <a:t>equality</a:t>
            </a:r>
            <a:r>
              <a:rPr lang="cs-CZ" dirty="0"/>
              <a:t> and </a:t>
            </a:r>
            <a:r>
              <a:rPr lang="cs-CZ" dirty="0" err="1"/>
              <a:t>efficiency</a:t>
            </a:r>
            <a:endParaRPr lang="en-GB" dirty="0"/>
          </a:p>
        </p:txBody>
      </p:sp>
    </p:spTree>
    <p:extLst>
      <p:ext uri="{BB962C8B-B14F-4D97-AF65-F5344CB8AC3E}">
        <p14:creationId xmlns:p14="http://schemas.microsoft.com/office/powerpoint/2010/main" val="417592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15B32-19A5-CDDD-0A82-099C209B504E}"/>
              </a:ext>
            </a:extLst>
          </p:cNvPr>
          <p:cNvSpPr>
            <a:spLocks noGrp="1"/>
          </p:cNvSpPr>
          <p:nvPr>
            <p:ph type="title"/>
          </p:nvPr>
        </p:nvSpPr>
        <p:spPr/>
        <p:txBody>
          <a:bodyPr/>
          <a:lstStyle/>
          <a:p>
            <a:endParaRPr lang="cs-CZ"/>
          </a:p>
        </p:txBody>
      </p:sp>
      <p:graphicFrame>
        <p:nvGraphicFramePr>
          <p:cNvPr id="4" name="Tabulka 3">
            <a:extLst>
              <a:ext uri="{FF2B5EF4-FFF2-40B4-BE49-F238E27FC236}">
                <a16:creationId xmlns:a16="http://schemas.microsoft.com/office/drawing/2014/main" id="{3D46A9CA-7432-A10A-695E-92F90B6CD3A6}"/>
              </a:ext>
            </a:extLst>
          </p:cNvPr>
          <p:cNvGraphicFramePr>
            <a:graphicFrameLocks noGrp="1"/>
          </p:cNvGraphicFramePr>
          <p:nvPr>
            <p:extLst>
              <p:ext uri="{D42A27DB-BD31-4B8C-83A1-F6EECF244321}">
                <p14:modId xmlns:p14="http://schemas.microsoft.com/office/powerpoint/2010/main" val="2535710291"/>
              </p:ext>
            </p:extLst>
          </p:nvPr>
        </p:nvGraphicFramePr>
        <p:xfrm>
          <a:off x="838200" y="1685994"/>
          <a:ext cx="8385326" cy="4401520"/>
        </p:xfrm>
        <a:graphic>
          <a:graphicData uri="http://schemas.openxmlformats.org/drawingml/2006/table">
            <a:tbl>
              <a:tblPr/>
              <a:tblGrid>
                <a:gridCol w="1677065">
                  <a:extLst>
                    <a:ext uri="{9D8B030D-6E8A-4147-A177-3AD203B41FA5}">
                      <a16:colId xmlns:a16="http://schemas.microsoft.com/office/drawing/2014/main" val="3844680810"/>
                    </a:ext>
                  </a:extLst>
                </a:gridCol>
                <a:gridCol w="1677065">
                  <a:extLst>
                    <a:ext uri="{9D8B030D-6E8A-4147-A177-3AD203B41FA5}">
                      <a16:colId xmlns:a16="http://schemas.microsoft.com/office/drawing/2014/main" val="4120844347"/>
                    </a:ext>
                  </a:extLst>
                </a:gridCol>
                <a:gridCol w="1099517">
                  <a:extLst>
                    <a:ext uri="{9D8B030D-6E8A-4147-A177-3AD203B41FA5}">
                      <a16:colId xmlns:a16="http://schemas.microsoft.com/office/drawing/2014/main" val="2723904146"/>
                    </a:ext>
                  </a:extLst>
                </a:gridCol>
                <a:gridCol w="1128408">
                  <a:extLst>
                    <a:ext uri="{9D8B030D-6E8A-4147-A177-3AD203B41FA5}">
                      <a16:colId xmlns:a16="http://schemas.microsoft.com/office/drawing/2014/main" val="3073466402"/>
                    </a:ext>
                  </a:extLst>
                </a:gridCol>
                <a:gridCol w="1254868">
                  <a:extLst>
                    <a:ext uri="{9D8B030D-6E8A-4147-A177-3AD203B41FA5}">
                      <a16:colId xmlns:a16="http://schemas.microsoft.com/office/drawing/2014/main" val="3806186520"/>
                    </a:ext>
                  </a:extLst>
                </a:gridCol>
                <a:gridCol w="1548403">
                  <a:extLst>
                    <a:ext uri="{9D8B030D-6E8A-4147-A177-3AD203B41FA5}">
                      <a16:colId xmlns:a16="http://schemas.microsoft.com/office/drawing/2014/main" val="1441582993"/>
                    </a:ext>
                  </a:extLst>
                </a:gridCol>
              </a:tblGrid>
              <a:tr h="217567">
                <a:tc>
                  <a:txBody>
                    <a:bodyPr/>
                    <a:lstStyle/>
                    <a:p>
                      <a:endParaRPr lang="cs-CZ" sz="1400" dirty="0"/>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Topic</a:t>
                      </a:r>
                      <a:endParaRPr lang="cs-CZ" sz="1400" dirty="0"/>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30/9 </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14/10</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11/11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25/11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030128"/>
                  </a:ext>
                </a:extLst>
              </a:tr>
              <a:tr h="516721">
                <a:tc>
                  <a:txBody>
                    <a:bodyPr/>
                    <a:lstStyle/>
                    <a:p>
                      <a:pPr>
                        <a:buNone/>
                      </a:pPr>
                      <a:r>
                        <a:rPr lang="cs-CZ" sz="1400" b="1" dirty="0" err="1">
                          <a:effectLst/>
                        </a:rPr>
                        <a:t>Durán</a:t>
                      </a:r>
                      <a:r>
                        <a:rPr lang="cs-CZ" sz="1400" b="1" dirty="0">
                          <a:effectLst/>
                        </a:rPr>
                        <a:t> de </a:t>
                      </a:r>
                      <a:r>
                        <a:rPr lang="cs-CZ" sz="1400" b="1" dirty="0" err="1">
                          <a:effectLst/>
                        </a:rPr>
                        <a:t>Frutos</a:t>
                      </a:r>
                      <a:r>
                        <a:rPr lang="cs-CZ" sz="1400" b="1" dirty="0">
                          <a:effectLst/>
                        </a:rPr>
                        <a:t>, Hugo</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3672052885"/>
                  </a:ext>
                </a:extLst>
              </a:tr>
              <a:tr h="516721">
                <a:tc>
                  <a:txBody>
                    <a:bodyPr/>
                    <a:lstStyle/>
                    <a:p>
                      <a:pPr>
                        <a:buNone/>
                      </a:pPr>
                      <a:r>
                        <a:rPr lang="cs-CZ" sz="1400" b="1" dirty="0" err="1">
                          <a:effectLst/>
                        </a:rPr>
                        <a:t>Galvas</a:t>
                      </a:r>
                      <a:r>
                        <a:rPr lang="cs-CZ" sz="1400" b="1" dirty="0">
                          <a:effectLst/>
                        </a:rPr>
                        <a:t>, Matyáš</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1395531087"/>
                  </a:ext>
                </a:extLst>
              </a:tr>
              <a:tr h="516721">
                <a:tc>
                  <a:txBody>
                    <a:bodyPr/>
                    <a:lstStyle/>
                    <a:p>
                      <a:pPr>
                        <a:buNone/>
                      </a:pPr>
                      <a:r>
                        <a:rPr lang="cs-CZ" sz="1400" b="1" dirty="0" err="1">
                          <a:effectLst/>
                        </a:rPr>
                        <a:t>García</a:t>
                      </a:r>
                      <a:r>
                        <a:rPr lang="cs-CZ" sz="1400" b="1" dirty="0">
                          <a:effectLst/>
                        </a:rPr>
                        <a:t> </a:t>
                      </a:r>
                      <a:r>
                        <a:rPr lang="cs-CZ" sz="1400" b="1" dirty="0" err="1">
                          <a:effectLst/>
                        </a:rPr>
                        <a:t>Domínguez</a:t>
                      </a:r>
                      <a:r>
                        <a:rPr lang="cs-CZ" sz="1400" b="1" dirty="0">
                          <a:effectLst/>
                        </a:rPr>
                        <a:t>, Jorge</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3897591541"/>
                  </a:ext>
                </a:extLst>
              </a:tr>
              <a:tr h="516721">
                <a:tc>
                  <a:txBody>
                    <a:bodyPr/>
                    <a:lstStyle/>
                    <a:p>
                      <a:pPr>
                        <a:buNone/>
                      </a:pPr>
                      <a:r>
                        <a:rPr lang="cs-CZ" sz="1400" b="1" dirty="0" err="1">
                          <a:effectLst/>
                        </a:rPr>
                        <a:t>Iskakova</a:t>
                      </a:r>
                      <a:r>
                        <a:rPr lang="cs-CZ" sz="1400" b="1" dirty="0">
                          <a:effectLst/>
                        </a:rPr>
                        <a:t>, </a:t>
                      </a:r>
                      <a:r>
                        <a:rPr lang="cs-CZ" sz="1400" b="1" dirty="0" err="1">
                          <a:effectLst/>
                        </a:rPr>
                        <a:t>Ayana</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2204706627"/>
                  </a:ext>
                </a:extLst>
              </a:tr>
              <a:tr h="516721">
                <a:tc>
                  <a:txBody>
                    <a:bodyPr/>
                    <a:lstStyle/>
                    <a:p>
                      <a:pPr>
                        <a:buNone/>
                      </a:pPr>
                      <a:r>
                        <a:rPr lang="cs-CZ" sz="1400" b="1" dirty="0" err="1">
                          <a:effectLst/>
                        </a:rPr>
                        <a:t>Khandro</a:t>
                      </a:r>
                      <a:r>
                        <a:rPr lang="cs-CZ" sz="1400" b="1" dirty="0">
                          <a:effectLst/>
                        </a:rPr>
                        <a:t>, </a:t>
                      </a:r>
                      <a:r>
                        <a:rPr lang="cs-CZ" sz="1400" b="1" dirty="0" err="1">
                          <a:effectLst/>
                        </a:rPr>
                        <a:t>Pema</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54147640"/>
                  </a:ext>
                </a:extLst>
              </a:tr>
              <a:tr h="516721">
                <a:tc>
                  <a:txBody>
                    <a:bodyPr/>
                    <a:lstStyle/>
                    <a:p>
                      <a:pPr>
                        <a:buNone/>
                      </a:pPr>
                      <a:r>
                        <a:rPr lang="cs-CZ" sz="1400" b="1" dirty="0">
                          <a:effectLst/>
                        </a:rPr>
                        <a:t>Navarro </a:t>
                      </a:r>
                      <a:r>
                        <a:rPr lang="cs-CZ" sz="1400" b="1" dirty="0" err="1">
                          <a:effectLst/>
                        </a:rPr>
                        <a:t>Gómez</a:t>
                      </a:r>
                      <a:r>
                        <a:rPr lang="cs-CZ" sz="1400" b="1" dirty="0">
                          <a:effectLst/>
                        </a:rPr>
                        <a:t>, </a:t>
                      </a:r>
                      <a:r>
                        <a:rPr lang="cs-CZ" sz="1400" b="1" dirty="0" err="1">
                          <a:effectLst/>
                        </a:rPr>
                        <a:t>Belén</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3794555902"/>
                  </a:ext>
                </a:extLst>
              </a:tr>
              <a:tr h="516721">
                <a:tc>
                  <a:txBody>
                    <a:bodyPr/>
                    <a:lstStyle/>
                    <a:p>
                      <a:pPr>
                        <a:buNone/>
                      </a:pPr>
                      <a:r>
                        <a:rPr lang="cs-CZ" sz="1400" b="1" dirty="0">
                          <a:effectLst/>
                        </a:rPr>
                        <a:t>Paul, </a:t>
                      </a:r>
                      <a:r>
                        <a:rPr lang="cs-CZ" sz="1400" b="1" dirty="0" err="1">
                          <a:effectLst/>
                        </a:rPr>
                        <a:t>Metayer</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1238691245"/>
                  </a:ext>
                </a:extLst>
              </a:tr>
              <a:tr h="516721">
                <a:tc>
                  <a:txBody>
                    <a:bodyPr/>
                    <a:lstStyle/>
                    <a:p>
                      <a:pPr>
                        <a:buNone/>
                      </a:pPr>
                      <a:r>
                        <a:rPr lang="cs-CZ" sz="1400" b="1" dirty="0">
                          <a:effectLst/>
                        </a:rPr>
                        <a:t>Vega </a:t>
                      </a:r>
                      <a:r>
                        <a:rPr lang="cs-CZ" sz="1400" b="1" dirty="0" err="1">
                          <a:effectLst/>
                        </a:rPr>
                        <a:t>Gómez</a:t>
                      </a:r>
                      <a:r>
                        <a:rPr lang="cs-CZ" sz="1400" b="1" dirty="0">
                          <a:effectLst/>
                        </a:rPr>
                        <a:t>, Mario</a:t>
                      </a: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tc>
                  <a:txBody>
                    <a:bodyPr/>
                    <a:lstStyle/>
                    <a:p>
                      <a:pPr>
                        <a:buNone/>
                      </a:pPr>
                      <a:endParaRPr lang="cs-CZ" sz="1400" dirty="0">
                        <a:effectLst/>
                      </a:endParaRPr>
                    </a:p>
                  </a:txBody>
                  <a:tcPr marL="13598" marR="13598" marT="13598" marB="135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DFE"/>
                    </a:solidFill>
                  </a:tcPr>
                </a:tc>
                <a:extLst>
                  <a:ext uri="{0D108BD9-81ED-4DB2-BD59-A6C34878D82A}">
                    <a16:rowId xmlns:a16="http://schemas.microsoft.com/office/drawing/2014/main" val="1246734214"/>
                  </a:ext>
                </a:extLst>
              </a:tr>
            </a:tbl>
          </a:graphicData>
        </a:graphic>
      </p:graphicFrame>
    </p:spTree>
    <p:extLst>
      <p:ext uri="{BB962C8B-B14F-4D97-AF65-F5344CB8AC3E}">
        <p14:creationId xmlns:p14="http://schemas.microsoft.com/office/powerpoint/2010/main" val="2261036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D40F6-7813-4CCE-852F-C4C3B563D168}"/>
              </a:ext>
            </a:extLst>
          </p:cNvPr>
          <p:cNvSpPr>
            <a:spLocks noGrp="1"/>
          </p:cNvSpPr>
          <p:nvPr>
            <p:ph type="title"/>
          </p:nvPr>
        </p:nvSpPr>
        <p:spPr/>
        <p:txBody>
          <a:bodyPr/>
          <a:lstStyle/>
          <a:p>
            <a:r>
              <a:rPr lang="cs-CZ" dirty="0"/>
              <a:t>Public </a:t>
            </a:r>
            <a:r>
              <a:rPr lang="cs-CZ" dirty="0" err="1"/>
              <a:t>goods</a:t>
            </a:r>
            <a:endParaRPr lang="cs-CZ" dirty="0"/>
          </a:p>
        </p:txBody>
      </p:sp>
      <p:sp>
        <p:nvSpPr>
          <p:cNvPr id="3" name="Zástupný obsah 2">
            <a:extLst>
              <a:ext uri="{FF2B5EF4-FFF2-40B4-BE49-F238E27FC236}">
                <a16:creationId xmlns:a16="http://schemas.microsoft.com/office/drawing/2014/main" id="{184ACC83-4461-47B6-8883-406ABFD2384F}"/>
              </a:ext>
            </a:extLst>
          </p:cNvPr>
          <p:cNvSpPr>
            <a:spLocks noGrp="1"/>
          </p:cNvSpPr>
          <p:nvPr>
            <p:ph idx="1"/>
          </p:nvPr>
        </p:nvSpPr>
        <p:spPr/>
        <p:txBody>
          <a:bodyPr/>
          <a:lstStyle/>
          <a:p>
            <a:pPr>
              <a:buNone/>
            </a:pPr>
            <a:r>
              <a:rPr lang="cs-CZ" dirty="0" err="1"/>
              <a:t>Some</a:t>
            </a:r>
            <a:r>
              <a:rPr lang="cs-CZ" dirty="0"/>
              <a:t> </a:t>
            </a:r>
            <a:r>
              <a:rPr lang="cs-CZ" dirty="0" err="1"/>
              <a:t>goods</a:t>
            </a:r>
            <a:r>
              <a:rPr lang="cs-CZ" dirty="0"/>
              <a:t> are </a:t>
            </a:r>
            <a:r>
              <a:rPr lang="cs-CZ" dirty="0" err="1"/>
              <a:t>called</a:t>
            </a:r>
            <a:r>
              <a:rPr lang="cs-CZ" dirty="0"/>
              <a:t> public (</a:t>
            </a:r>
            <a:r>
              <a:rPr lang="cs-CZ" dirty="0" err="1"/>
              <a:t>collective</a:t>
            </a:r>
            <a:r>
              <a:rPr lang="cs-CZ" dirty="0"/>
              <a:t>) </a:t>
            </a:r>
            <a:r>
              <a:rPr lang="cs-CZ" dirty="0" err="1"/>
              <a:t>goods</a:t>
            </a:r>
            <a:r>
              <a:rPr lang="cs-CZ" dirty="0"/>
              <a:t> and </a:t>
            </a:r>
            <a:r>
              <a:rPr lang="cs-CZ" dirty="0" err="1"/>
              <a:t>it</a:t>
            </a:r>
            <a:r>
              <a:rPr lang="cs-CZ" dirty="0"/>
              <a:t> </a:t>
            </a:r>
            <a:r>
              <a:rPr lang="cs-CZ" dirty="0" err="1"/>
              <a:t>is</a:t>
            </a:r>
            <a:r>
              <a:rPr lang="cs-CZ" dirty="0"/>
              <a:t> </a:t>
            </a:r>
            <a:r>
              <a:rPr lang="cs-CZ" dirty="0" err="1"/>
              <a:t>argued</a:t>
            </a:r>
            <a:r>
              <a:rPr lang="cs-CZ" dirty="0"/>
              <a:t> </a:t>
            </a:r>
            <a:r>
              <a:rPr lang="cs-CZ" dirty="0" err="1"/>
              <a:t>that</a:t>
            </a:r>
            <a:r>
              <a:rPr lang="cs-CZ" dirty="0"/>
              <a:t> </a:t>
            </a:r>
            <a:r>
              <a:rPr lang="cs-CZ" dirty="0" err="1"/>
              <a:t>the</a:t>
            </a:r>
            <a:r>
              <a:rPr lang="cs-CZ" dirty="0"/>
              <a:t> free market </a:t>
            </a:r>
            <a:r>
              <a:rPr lang="cs-CZ" dirty="0" err="1"/>
              <a:t>does</a:t>
            </a:r>
            <a:r>
              <a:rPr lang="cs-CZ" dirty="0"/>
              <a:t> not </a:t>
            </a:r>
            <a:r>
              <a:rPr lang="cs-CZ" dirty="0" err="1"/>
              <a:t>provide</a:t>
            </a:r>
            <a:r>
              <a:rPr lang="cs-CZ" dirty="0"/>
              <a:t> </a:t>
            </a:r>
            <a:r>
              <a:rPr lang="cs-CZ" dirty="0" err="1"/>
              <a:t>them</a:t>
            </a:r>
            <a:r>
              <a:rPr lang="cs-CZ" dirty="0"/>
              <a:t> in </a:t>
            </a:r>
            <a:r>
              <a:rPr lang="cs-CZ" dirty="0" err="1"/>
              <a:t>sufficient</a:t>
            </a:r>
            <a:r>
              <a:rPr lang="cs-CZ" dirty="0"/>
              <a:t> </a:t>
            </a:r>
            <a:r>
              <a:rPr lang="cs-CZ" dirty="0" err="1"/>
              <a:t>quantities</a:t>
            </a:r>
            <a:r>
              <a:rPr lang="cs-CZ" dirty="0"/>
              <a:t>.</a:t>
            </a:r>
          </a:p>
          <a:p>
            <a:pPr>
              <a:buNone/>
            </a:pPr>
            <a:r>
              <a:rPr lang="cs-CZ" dirty="0"/>
              <a:t>It </a:t>
            </a:r>
            <a:r>
              <a:rPr lang="cs-CZ" dirty="0" err="1"/>
              <a:t>is</a:t>
            </a:r>
            <a:r>
              <a:rPr lang="cs-CZ" dirty="0"/>
              <a:t> </a:t>
            </a:r>
            <a:r>
              <a:rPr lang="cs-CZ" dirty="0" err="1"/>
              <a:t>reasoned</a:t>
            </a:r>
            <a:r>
              <a:rPr lang="cs-CZ" dirty="0"/>
              <a:t> </a:t>
            </a:r>
            <a:r>
              <a:rPr lang="cs-CZ" dirty="0" err="1"/>
              <a:t>that</a:t>
            </a:r>
            <a:r>
              <a:rPr lang="cs-CZ" dirty="0"/>
              <a:t> </a:t>
            </a:r>
            <a:r>
              <a:rPr lang="cs-CZ" dirty="0" err="1"/>
              <a:t>the</a:t>
            </a:r>
            <a:r>
              <a:rPr lang="cs-CZ" dirty="0"/>
              <a:t> </a:t>
            </a:r>
            <a:r>
              <a:rPr lang="cs-CZ" dirty="0" err="1"/>
              <a:t>government</a:t>
            </a:r>
            <a:r>
              <a:rPr lang="cs-CZ" dirty="0"/>
              <a:t> </a:t>
            </a:r>
            <a:r>
              <a:rPr lang="cs-CZ" dirty="0" err="1"/>
              <a:t>should</a:t>
            </a:r>
            <a:r>
              <a:rPr lang="cs-CZ" dirty="0"/>
              <a:t> </a:t>
            </a:r>
            <a:r>
              <a:rPr lang="cs-CZ" dirty="0" err="1"/>
              <a:t>be</a:t>
            </a:r>
            <a:r>
              <a:rPr lang="cs-CZ" dirty="0"/>
              <a:t> </a:t>
            </a:r>
            <a:r>
              <a:rPr lang="cs-CZ" dirty="0" err="1"/>
              <a:t>rsponsible</a:t>
            </a:r>
            <a:r>
              <a:rPr lang="cs-CZ" dirty="0"/>
              <a:t> </a:t>
            </a:r>
            <a:r>
              <a:rPr lang="cs-CZ" dirty="0" err="1"/>
              <a:t>for</a:t>
            </a:r>
            <a:r>
              <a:rPr lang="cs-CZ" dirty="0"/>
              <a:t> </a:t>
            </a:r>
            <a:r>
              <a:rPr lang="cs-CZ" dirty="0" err="1"/>
              <a:t>the</a:t>
            </a:r>
            <a:r>
              <a:rPr lang="cs-CZ" dirty="0"/>
              <a:t> </a:t>
            </a:r>
            <a:r>
              <a:rPr lang="cs-CZ" dirty="0" err="1"/>
              <a:t>privision</a:t>
            </a:r>
            <a:r>
              <a:rPr lang="cs-CZ" dirty="0"/>
              <a:t> </a:t>
            </a:r>
            <a:r>
              <a:rPr lang="cs-CZ" dirty="0" err="1"/>
              <a:t>of</a:t>
            </a:r>
            <a:r>
              <a:rPr lang="cs-CZ" dirty="0"/>
              <a:t> public </a:t>
            </a:r>
            <a:r>
              <a:rPr lang="cs-CZ" dirty="0" err="1"/>
              <a:t>goods</a:t>
            </a:r>
            <a:r>
              <a:rPr lang="cs-CZ" dirty="0"/>
              <a:t>.</a:t>
            </a:r>
          </a:p>
          <a:p>
            <a:pPr>
              <a:buNone/>
            </a:pPr>
            <a:endParaRPr lang="cs-CZ" dirty="0"/>
          </a:p>
        </p:txBody>
      </p:sp>
      <p:sp>
        <p:nvSpPr>
          <p:cNvPr id="4" name="Zástupný symbol pro zápatí 3">
            <a:extLst>
              <a:ext uri="{FF2B5EF4-FFF2-40B4-BE49-F238E27FC236}">
                <a16:creationId xmlns:a16="http://schemas.microsoft.com/office/drawing/2014/main" id="{84EDDFB4-E338-4186-B9CB-17FE9BE69F3F}"/>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685081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8C178-3BFE-4B5A-8694-B0B93915EEF5}"/>
              </a:ext>
            </a:extLst>
          </p:cNvPr>
          <p:cNvSpPr>
            <a:spLocks noGrp="1"/>
          </p:cNvSpPr>
          <p:nvPr>
            <p:ph type="title"/>
          </p:nvPr>
        </p:nvSpPr>
        <p:spPr/>
        <p:txBody>
          <a:bodyPr/>
          <a:lstStyle/>
          <a:p>
            <a:r>
              <a:rPr lang="cs-CZ" dirty="0" err="1"/>
              <a:t>Two</a:t>
            </a:r>
            <a:r>
              <a:rPr lang="cs-CZ" dirty="0"/>
              <a:t> </a:t>
            </a:r>
            <a:r>
              <a:rPr lang="cs-CZ" dirty="0" err="1"/>
              <a:t>properties</a:t>
            </a:r>
            <a:endParaRPr lang="cs-CZ" dirty="0"/>
          </a:p>
        </p:txBody>
      </p:sp>
      <p:sp>
        <p:nvSpPr>
          <p:cNvPr id="3" name="Zástupný obsah 2">
            <a:extLst>
              <a:ext uri="{FF2B5EF4-FFF2-40B4-BE49-F238E27FC236}">
                <a16:creationId xmlns:a16="http://schemas.microsoft.com/office/drawing/2014/main" id="{63E9F715-5A97-4BF4-B309-74C1B4EE6B59}"/>
              </a:ext>
            </a:extLst>
          </p:cNvPr>
          <p:cNvSpPr>
            <a:spLocks noGrp="1"/>
          </p:cNvSpPr>
          <p:nvPr>
            <p:ph idx="1"/>
          </p:nvPr>
        </p:nvSpPr>
        <p:spPr/>
        <p:txBody>
          <a:bodyPr/>
          <a:lstStyle/>
          <a:p>
            <a:r>
              <a:rPr lang="cs-CZ" dirty="0" err="1"/>
              <a:t>Rivalry</a:t>
            </a:r>
            <a:endParaRPr lang="cs-CZ" dirty="0"/>
          </a:p>
          <a:p>
            <a:r>
              <a:rPr lang="cs-CZ" dirty="0" err="1"/>
              <a:t>Excludability</a:t>
            </a:r>
            <a:endParaRPr lang="cs-CZ" dirty="0"/>
          </a:p>
        </p:txBody>
      </p:sp>
      <p:sp>
        <p:nvSpPr>
          <p:cNvPr id="4" name="Zástupný symbol pro zápatí 3">
            <a:extLst>
              <a:ext uri="{FF2B5EF4-FFF2-40B4-BE49-F238E27FC236}">
                <a16:creationId xmlns:a16="http://schemas.microsoft.com/office/drawing/2014/main" id="{B94DA6B1-FF62-4351-8BF7-143E6ED1F80D}"/>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180828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738A3-FA83-42B1-BA77-9DABCE00FE6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9B56A2E-AE54-45FE-B684-21AE97733F5E}"/>
              </a:ext>
            </a:extLst>
          </p:cNvPr>
          <p:cNvSpPr>
            <a:spLocks noGrp="1"/>
          </p:cNvSpPr>
          <p:nvPr>
            <p:ph idx="1"/>
          </p:nvPr>
        </p:nvSpPr>
        <p:spPr/>
        <p:txBody>
          <a:bodyPr/>
          <a:lstStyle/>
          <a:p>
            <a:pPr>
              <a:buNone/>
            </a:pPr>
            <a:r>
              <a:rPr lang="en-GB" b="1" dirty="0"/>
              <a:t>Rivalry in consumption is a property of goods, whereby consumers compete one with another for the good as the consumption of the good by one consumer diminishes the quantity of the good available for others.</a:t>
            </a:r>
            <a:endParaRPr lang="cs-CZ" dirty="0"/>
          </a:p>
          <a:p>
            <a:r>
              <a:rPr lang="en-GB" b="1" dirty="0"/>
              <a:t>Excludability in consumption is a property of goods, whereby producers are able to exclude some people from consumption, typically those who do not pay for the good.</a:t>
            </a:r>
            <a:endParaRPr lang="cs-CZ" dirty="0"/>
          </a:p>
          <a:p>
            <a:endParaRPr lang="cs-CZ" dirty="0"/>
          </a:p>
        </p:txBody>
      </p:sp>
      <p:sp>
        <p:nvSpPr>
          <p:cNvPr id="4" name="Zástupný symbol pro zápatí 3">
            <a:extLst>
              <a:ext uri="{FF2B5EF4-FFF2-40B4-BE49-F238E27FC236}">
                <a16:creationId xmlns:a16="http://schemas.microsoft.com/office/drawing/2014/main" id="{EACB89DC-AF36-4668-910D-117D5563F365}"/>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8602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9AB58C-AA49-456F-8E43-C1C1DF3A33C9}"/>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3F5D4F61-3A82-45A8-AD68-DE98F7474830}"/>
              </a:ext>
            </a:extLst>
          </p:cNvPr>
          <p:cNvSpPr>
            <a:spLocks noGrp="1"/>
          </p:cNvSpPr>
          <p:nvPr>
            <p:ph type="ftr" sz="quarter" idx="11"/>
          </p:nvPr>
        </p:nvSpPr>
        <p:spPr/>
        <p:txBody>
          <a:bodyPr/>
          <a:lstStyle/>
          <a:p>
            <a:r>
              <a:rPr lang="cs-CZ"/>
              <a:t>Petr Mach - Microeconomics</a:t>
            </a:r>
          </a:p>
        </p:txBody>
      </p:sp>
      <p:pic>
        <p:nvPicPr>
          <p:cNvPr id="5" name="Picture 39937">
            <a:extLst>
              <a:ext uri="{FF2B5EF4-FFF2-40B4-BE49-F238E27FC236}">
                <a16:creationId xmlns:a16="http://schemas.microsoft.com/office/drawing/2014/main" id="{336AEC84-E4B2-4FE5-A8AC-F868556C45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640" y="1628800"/>
            <a:ext cx="5904656" cy="4032448"/>
          </a:xfrm>
          <a:prstGeom prst="rect">
            <a:avLst/>
          </a:prstGeom>
          <a:noFill/>
        </p:spPr>
      </p:pic>
      <p:pic>
        <p:nvPicPr>
          <p:cNvPr id="2050" name="Picture 2" descr="Lighthouse Images - Free Download on Freepik">
            <a:extLst>
              <a:ext uri="{FF2B5EF4-FFF2-40B4-BE49-F238E27FC236}">
                <a16:creationId xmlns:a16="http://schemas.microsoft.com/office/drawing/2014/main" id="{CDC14C39-5D72-AAD6-2783-51E083A0C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9" y="374096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3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908C0D-1D92-4E3E-91C6-24C3D0CB1D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58588FB-138B-41E8-9B9A-FE5D193A5E49}"/>
              </a:ext>
            </a:extLst>
          </p:cNvPr>
          <p:cNvSpPr>
            <a:spLocks noGrp="1"/>
          </p:cNvSpPr>
          <p:nvPr>
            <p:ph idx="1"/>
          </p:nvPr>
        </p:nvSpPr>
        <p:spPr/>
        <p:txBody>
          <a:bodyPr/>
          <a:lstStyle/>
          <a:p>
            <a:pPr>
              <a:buNone/>
            </a:pPr>
            <a:r>
              <a:rPr lang="en-GB" b="1" dirty="0"/>
              <a:t>Free riding is a phenomenon where a consumer uses a public good without paying for it. </a:t>
            </a:r>
            <a:endParaRPr lang="cs-CZ" dirty="0"/>
          </a:p>
        </p:txBody>
      </p:sp>
      <p:sp>
        <p:nvSpPr>
          <p:cNvPr id="4" name="Zástupný symbol pro zápatí 3">
            <a:extLst>
              <a:ext uri="{FF2B5EF4-FFF2-40B4-BE49-F238E27FC236}">
                <a16:creationId xmlns:a16="http://schemas.microsoft.com/office/drawing/2014/main" id="{12752D03-3FBD-480F-A539-8E041FFFC843}"/>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895774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93D792-3F0F-489A-AE86-719FCE4F1B7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2AF2282-71DA-4CE1-9CDA-35359463F916}"/>
              </a:ext>
            </a:extLst>
          </p:cNvPr>
          <p:cNvSpPr>
            <a:spLocks noGrp="1"/>
          </p:cNvSpPr>
          <p:nvPr>
            <p:ph idx="1"/>
          </p:nvPr>
        </p:nvSpPr>
        <p:spPr/>
        <p:txBody>
          <a:bodyPr/>
          <a:lstStyle/>
          <a:p>
            <a:pPr>
              <a:buNone/>
            </a:pPr>
            <a:r>
              <a:rPr lang="en-GB" b="1" dirty="0"/>
              <a:t>The tragedy of Commons is the situation where goods or natural resources are exploited or overused due to the lack of property rights or inability of the owner to exclude non-paying consumers from consumption.</a:t>
            </a:r>
            <a:endParaRPr lang="cs-CZ" dirty="0"/>
          </a:p>
          <a:p>
            <a:pPr>
              <a:buNone/>
            </a:pPr>
            <a:endParaRPr lang="cs-CZ" dirty="0"/>
          </a:p>
        </p:txBody>
      </p:sp>
      <p:sp>
        <p:nvSpPr>
          <p:cNvPr id="4" name="Zástupný symbol pro zápatí 3">
            <a:extLst>
              <a:ext uri="{FF2B5EF4-FFF2-40B4-BE49-F238E27FC236}">
                <a16:creationId xmlns:a16="http://schemas.microsoft.com/office/drawing/2014/main" id="{B51F4D1D-1150-451C-AFB7-D50430236C1E}"/>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837895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B1CC88-59F3-432C-B52F-131CB9E954E6}"/>
              </a:ext>
            </a:extLst>
          </p:cNvPr>
          <p:cNvSpPr>
            <a:spLocks noGrp="1"/>
          </p:cNvSpPr>
          <p:nvPr>
            <p:ph type="title"/>
          </p:nvPr>
        </p:nvSpPr>
        <p:spPr>
          <a:xfrm>
            <a:off x="604299" y="274638"/>
            <a:ext cx="6571821" cy="1858218"/>
          </a:xfrm>
        </p:spPr>
        <p:txBody>
          <a:bodyPr/>
          <a:lstStyle/>
          <a:p>
            <a:r>
              <a:rPr lang="cs-CZ" dirty="0" err="1"/>
              <a:t>Quantity</a:t>
            </a:r>
            <a:r>
              <a:rPr lang="cs-CZ" dirty="0"/>
              <a:t> </a:t>
            </a:r>
            <a:r>
              <a:rPr lang="cs-CZ" dirty="0" err="1"/>
              <a:t>of</a:t>
            </a:r>
            <a:r>
              <a:rPr lang="cs-CZ" dirty="0"/>
              <a:t> public </a:t>
            </a:r>
            <a:r>
              <a:rPr lang="cs-CZ" dirty="0" err="1"/>
              <a:t>goods</a:t>
            </a:r>
            <a:endParaRPr lang="cs-CZ" dirty="0"/>
          </a:p>
        </p:txBody>
      </p:sp>
      <p:sp>
        <p:nvSpPr>
          <p:cNvPr id="4" name="Zástupný symbol pro zápatí 3">
            <a:extLst>
              <a:ext uri="{FF2B5EF4-FFF2-40B4-BE49-F238E27FC236}">
                <a16:creationId xmlns:a16="http://schemas.microsoft.com/office/drawing/2014/main" id="{C7EA9EDE-5E1B-4E09-92A0-2968E6B14823}"/>
              </a:ext>
            </a:extLst>
          </p:cNvPr>
          <p:cNvSpPr>
            <a:spLocks noGrp="1"/>
          </p:cNvSpPr>
          <p:nvPr>
            <p:ph type="ftr" sz="quarter" idx="11"/>
          </p:nvPr>
        </p:nvSpPr>
        <p:spPr/>
        <p:txBody>
          <a:bodyPr/>
          <a:lstStyle/>
          <a:p>
            <a:r>
              <a:rPr lang="cs-CZ"/>
              <a:t>Petr Mach - Microeconomics</a:t>
            </a:r>
          </a:p>
        </p:txBody>
      </p:sp>
      <p:graphicFrame>
        <p:nvGraphicFramePr>
          <p:cNvPr id="5" name="Tabulka 4">
            <a:extLst>
              <a:ext uri="{FF2B5EF4-FFF2-40B4-BE49-F238E27FC236}">
                <a16:creationId xmlns:a16="http://schemas.microsoft.com/office/drawing/2014/main" id="{D7151608-0134-48C3-8FBC-9AF32BE83878}"/>
              </a:ext>
            </a:extLst>
          </p:cNvPr>
          <p:cNvGraphicFramePr>
            <a:graphicFrameLocks noGrp="1"/>
          </p:cNvGraphicFramePr>
          <p:nvPr>
            <p:extLst>
              <p:ext uri="{D42A27DB-BD31-4B8C-83A1-F6EECF244321}">
                <p14:modId xmlns:p14="http://schemas.microsoft.com/office/powerpoint/2010/main" val="603137170"/>
              </p:ext>
            </p:extLst>
          </p:nvPr>
        </p:nvGraphicFramePr>
        <p:xfrm>
          <a:off x="437321" y="3236181"/>
          <a:ext cx="10821725" cy="2967229"/>
        </p:xfrm>
        <a:graphic>
          <a:graphicData uri="http://schemas.openxmlformats.org/drawingml/2006/table">
            <a:tbl>
              <a:tblPr firstRow="1" firstCol="1" bandRow="1">
                <a:tableStyleId>{5C22544A-7EE6-4342-B048-85BDC9FD1C3A}</a:tableStyleId>
              </a:tblPr>
              <a:tblGrid>
                <a:gridCol w="2464905">
                  <a:extLst>
                    <a:ext uri="{9D8B030D-6E8A-4147-A177-3AD203B41FA5}">
                      <a16:colId xmlns:a16="http://schemas.microsoft.com/office/drawing/2014/main" val="3656654628"/>
                    </a:ext>
                  </a:extLst>
                </a:gridCol>
                <a:gridCol w="1590261">
                  <a:extLst>
                    <a:ext uri="{9D8B030D-6E8A-4147-A177-3AD203B41FA5}">
                      <a16:colId xmlns:a16="http://schemas.microsoft.com/office/drawing/2014/main" val="2593556421"/>
                    </a:ext>
                  </a:extLst>
                </a:gridCol>
                <a:gridCol w="1466543">
                  <a:extLst>
                    <a:ext uri="{9D8B030D-6E8A-4147-A177-3AD203B41FA5}">
                      <a16:colId xmlns:a16="http://schemas.microsoft.com/office/drawing/2014/main" val="536290358"/>
                    </a:ext>
                  </a:extLst>
                </a:gridCol>
                <a:gridCol w="1756651">
                  <a:extLst>
                    <a:ext uri="{9D8B030D-6E8A-4147-A177-3AD203B41FA5}">
                      <a16:colId xmlns:a16="http://schemas.microsoft.com/office/drawing/2014/main" val="2799268317"/>
                    </a:ext>
                  </a:extLst>
                </a:gridCol>
                <a:gridCol w="1788591">
                  <a:extLst>
                    <a:ext uri="{9D8B030D-6E8A-4147-A177-3AD203B41FA5}">
                      <a16:colId xmlns:a16="http://schemas.microsoft.com/office/drawing/2014/main" val="497207406"/>
                    </a:ext>
                  </a:extLst>
                </a:gridCol>
                <a:gridCol w="1754774">
                  <a:extLst>
                    <a:ext uri="{9D8B030D-6E8A-4147-A177-3AD203B41FA5}">
                      <a16:colId xmlns:a16="http://schemas.microsoft.com/office/drawing/2014/main" val="2788426373"/>
                    </a:ext>
                  </a:extLst>
                </a:gridCol>
              </a:tblGrid>
              <a:tr h="1293925">
                <a:tc>
                  <a:txBody>
                    <a:bodyPr/>
                    <a:lstStyle/>
                    <a:p>
                      <a:pPr algn="just">
                        <a:lnSpc>
                          <a:spcPct val="107000"/>
                        </a:lnSpc>
                        <a:spcAft>
                          <a:spcPts val="800"/>
                        </a:spcAft>
                      </a:pPr>
                      <a:r>
                        <a:rPr lang="cs-CZ" sz="2600">
                          <a:effectLst/>
                        </a:rPr>
                        <a:t>lighthouses (Q)</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MR of A</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MR of B</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MR of C</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Together</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MC</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3264546"/>
                  </a:ext>
                </a:extLst>
              </a:tr>
              <a:tr h="418326">
                <a:tc>
                  <a:txBody>
                    <a:bodyPr/>
                    <a:lstStyle/>
                    <a:p>
                      <a:pPr algn="just">
                        <a:lnSpc>
                          <a:spcPct val="107000"/>
                        </a:lnSpc>
                        <a:spcAft>
                          <a:spcPts val="800"/>
                        </a:spcAft>
                      </a:pPr>
                      <a:r>
                        <a:rPr lang="cs-CZ" sz="2600" dirty="0">
                          <a:effectLst/>
                        </a:rPr>
                        <a:t>1</a:t>
                      </a:r>
                      <a:endParaRPr lang="cs-CZ" sz="26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22</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8</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5</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35</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20</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051817115"/>
                  </a:ext>
                </a:extLst>
              </a:tr>
              <a:tr h="418326">
                <a:tc>
                  <a:txBody>
                    <a:bodyPr/>
                    <a:lstStyle/>
                    <a:p>
                      <a:pPr algn="just">
                        <a:lnSpc>
                          <a:spcPct val="107000"/>
                        </a:lnSpc>
                        <a:spcAft>
                          <a:spcPts val="800"/>
                        </a:spcAft>
                      </a:pPr>
                      <a:r>
                        <a:rPr lang="cs-CZ" sz="2600">
                          <a:effectLst/>
                        </a:rPr>
                        <a:t>2</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19</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5</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26</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20</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39448225"/>
                  </a:ext>
                </a:extLst>
              </a:tr>
              <a:tr h="418326">
                <a:tc>
                  <a:txBody>
                    <a:bodyPr/>
                    <a:lstStyle/>
                    <a:p>
                      <a:pPr algn="just">
                        <a:lnSpc>
                          <a:spcPct val="107000"/>
                        </a:lnSpc>
                        <a:spcAft>
                          <a:spcPts val="800"/>
                        </a:spcAft>
                      </a:pPr>
                      <a:r>
                        <a:rPr lang="cs-CZ" sz="2600">
                          <a:effectLst/>
                        </a:rPr>
                        <a:t>3</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15</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0</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17</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20</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086871049"/>
                  </a:ext>
                </a:extLst>
              </a:tr>
              <a:tr h="418326">
                <a:tc>
                  <a:txBody>
                    <a:bodyPr/>
                    <a:lstStyle/>
                    <a:p>
                      <a:pPr algn="just">
                        <a:lnSpc>
                          <a:spcPct val="107000"/>
                        </a:lnSpc>
                        <a:spcAft>
                          <a:spcPts val="800"/>
                        </a:spcAft>
                      </a:pPr>
                      <a:r>
                        <a:rPr lang="cs-CZ" sz="2600">
                          <a:effectLst/>
                        </a:rPr>
                        <a:t>4</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11</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0</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0</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a:effectLst/>
                        </a:rPr>
                        <a:t>11</a:t>
                      </a:r>
                      <a:endParaRPr lang="cs-CZ" sz="26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pPr>
                      <a:r>
                        <a:rPr lang="cs-CZ" sz="2600" dirty="0">
                          <a:effectLst/>
                        </a:rPr>
                        <a:t>20</a:t>
                      </a:r>
                      <a:endParaRPr lang="cs-CZ" sz="26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84389118"/>
                  </a:ext>
                </a:extLst>
              </a:tr>
            </a:tbl>
          </a:graphicData>
        </a:graphic>
      </p:graphicFrame>
      <p:pic>
        <p:nvPicPr>
          <p:cNvPr id="1026" name="Picture 2" descr="Storms and solitude: the literature of lighthouses | Books | The Guardian">
            <a:extLst>
              <a:ext uri="{FF2B5EF4-FFF2-40B4-BE49-F238E27FC236}">
                <a16:creationId xmlns:a16="http://schemas.microsoft.com/office/drawing/2014/main" id="{1128D281-13BE-42BE-B399-90BADB3846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168" y="-8830"/>
            <a:ext cx="28529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33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70F7E-BCCA-4762-A35D-DD9FB839C40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83E5D1C-657F-40E0-93C8-6C31D7E90DF2}"/>
              </a:ext>
            </a:extLst>
          </p:cNvPr>
          <p:cNvSpPr>
            <a:spLocks noGrp="1"/>
          </p:cNvSpPr>
          <p:nvPr>
            <p:ph idx="1"/>
          </p:nvPr>
        </p:nvSpPr>
        <p:spPr/>
        <p:txBody>
          <a:bodyPr/>
          <a:lstStyle/>
          <a:p>
            <a:pPr>
              <a:buNone/>
            </a:pPr>
            <a:r>
              <a:rPr lang="cs-CZ" dirty="0"/>
              <a:t>2.3 </a:t>
            </a:r>
            <a:r>
              <a:rPr lang="cs-CZ" dirty="0" err="1"/>
              <a:t>Externalities</a:t>
            </a:r>
            <a:endParaRPr lang="cs-CZ" dirty="0"/>
          </a:p>
        </p:txBody>
      </p:sp>
      <p:sp>
        <p:nvSpPr>
          <p:cNvPr id="4" name="Zástupný symbol pro zápatí 3">
            <a:extLst>
              <a:ext uri="{FF2B5EF4-FFF2-40B4-BE49-F238E27FC236}">
                <a16:creationId xmlns:a16="http://schemas.microsoft.com/office/drawing/2014/main" id="{35C8920B-A47E-40FD-BEEE-2E9CBE1A7768}"/>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687079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C7CD6E-F6B8-4E03-AF4E-4E044A8A79C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10B87D1-ED5D-4BA6-B521-7CD1F76C3BAA}"/>
              </a:ext>
            </a:extLst>
          </p:cNvPr>
          <p:cNvSpPr>
            <a:spLocks noGrp="1"/>
          </p:cNvSpPr>
          <p:nvPr>
            <p:ph idx="1"/>
          </p:nvPr>
        </p:nvSpPr>
        <p:spPr/>
        <p:txBody>
          <a:bodyPr/>
          <a:lstStyle/>
          <a:p>
            <a:pPr>
              <a:buNone/>
            </a:pPr>
            <a:r>
              <a:rPr lang="en-GB" b="1" dirty="0"/>
              <a:t>An externality is a cost or a benefit of the usage of one’s property, transferred without consent to someone else.</a:t>
            </a:r>
            <a:endParaRPr lang="cs-CZ" dirty="0"/>
          </a:p>
        </p:txBody>
      </p:sp>
      <p:sp>
        <p:nvSpPr>
          <p:cNvPr id="4" name="Zástupný symbol pro zápatí 3">
            <a:extLst>
              <a:ext uri="{FF2B5EF4-FFF2-40B4-BE49-F238E27FC236}">
                <a16:creationId xmlns:a16="http://schemas.microsoft.com/office/drawing/2014/main" id="{6C3E51C0-1DB7-43C7-84DE-248B91C8BD03}"/>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528518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70E04-DA23-46E9-9323-518CC500D738}"/>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04BD3409-F949-4827-9D6B-5978E7CFE33D}"/>
                  </a:ext>
                </a:extLst>
              </p:cNvPr>
              <p:cNvSpPr>
                <a:spLocks noGrp="1"/>
              </p:cNvSpPr>
              <p:nvPr>
                <p:ph idx="1"/>
              </p:nvPr>
            </p:nvSpPr>
            <p:spPr/>
            <p:txBody>
              <a:bodyPr/>
              <a:lstStyle/>
              <a:p>
                <a:pP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𝑀𝑅</m:t>
                          </m:r>
                        </m:e>
                        <m:sub>
                          <m:r>
                            <a:rPr lang="en-GB" i="1">
                              <a:latin typeface="Cambria Math" panose="02040503050406030204" pitchFamily="18" charset="0"/>
                            </a:rPr>
                            <m:t>𝑆</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𝑀𝑅</m:t>
                          </m:r>
                        </m:e>
                        <m:sub>
                          <m:r>
                            <a:rPr lang="en-GB" i="1">
                              <a:latin typeface="Cambria Math" panose="02040503050406030204" pitchFamily="18" charset="0"/>
                            </a:rPr>
                            <m:t>𝑃</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𝑀𝑅</m:t>
                          </m:r>
                        </m:e>
                        <m:sub>
                          <m:r>
                            <a:rPr lang="en-GB" i="1">
                              <a:latin typeface="Cambria Math" panose="02040503050406030204" pitchFamily="18" charset="0"/>
                            </a:rPr>
                            <m:t>𝐸𝑋</m:t>
                          </m:r>
                        </m:sub>
                      </m:sSub>
                    </m:oMath>
                  </m:oMathPara>
                </a14:m>
                <a:endParaRPr lang="cs-CZ" dirty="0"/>
              </a:p>
              <a:p>
                <a:pPr>
                  <a:buNone/>
                </a:pPr>
                <a:endParaRPr lang="cs-CZ" dirty="0"/>
              </a:p>
              <a:p>
                <a:pPr>
                  <a:buNone/>
                </a:pPr>
                <a:r>
                  <a:rPr lang="cs-CZ" dirty="0"/>
                  <a:t>M</a:t>
                </a:r>
                <a:r>
                  <a:rPr lang="en-GB" dirty="0" err="1"/>
                  <a:t>arginal</a:t>
                </a:r>
                <a:r>
                  <a:rPr lang="en-GB" dirty="0"/>
                  <a:t> social benefits </a:t>
                </a:r>
                <a:r>
                  <a:rPr lang="cs-CZ" dirty="0"/>
                  <a:t>i</a:t>
                </a:r>
                <a:r>
                  <a:rPr lang="en-GB" dirty="0"/>
                  <a:t>s the sum of marginal private benefits (those borne by the consumer) and the marginal external benefits. If externalities exist, the marginal social benefits are greater than the marginal private benefits.</a:t>
                </a:r>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04BD3409-F949-4827-9D6B-5978E7CFE33D}"/>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C8D3BBC8-704F-4376-9F85-ADC4B79A0179}"/>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83142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C31494-2326-22B9-02E5-2DD5C462921C}"/>
              </a:ext>
            </a:extLst>
          </p:cNvPr>
          <p:cNvSpPr>
            <a:spLocks noGrp="1"/>
          </p:cNvSpPr>
          <p:nvPr>
            <p:ph type="title"/>
          </p:nvPr>
        </p:nvSpPr>
        <p:spPr/>
        <p:txBody>
          <a:bodyPr/>
          <a:lstStyle/>
          <a:p>
            <a:r>
              <a:rPr lang="cs-CZ" dirty="0" err="1"/>
              <a:t>Completion</a:t>
            </a:r>
            <a:endParaRPr lang="en-GB" dirty="0"/>
          </a:p>
        </p:txBody>
      </p:sp>
      <p:sp>
        <p:nvSpPr>
          <p:cNvPr id="3" name="Zástupný obsah 2">
            <a:extLst>
              <a:ext uri="{FF2B5EF4-FFF2-40B4-BE49-F238E27FC236}">
                <a16:creationId xmlns:a16="http://schemas.microsoft.com/office/drawing/2014/main" id="{53A7CD29-C80A-7B4D-DCE4-E2C7BE58A64D}"/>
              </a:ext>
            </a:extLst>
          </p:cNvPr>
          <p:cNvSpPr>
            <a:spLocks noGrp="1"/>
          </p:cNvSpPr>
          <p:nvPr>
            <p:ph idx="1"/>
          </p:nvPr>
        </p:nvSpPr>
        <p:spPr/>
        <p:txBody>
          <a:bodyPr/>
          <a:lstStyle/>
          <a:p>
            <a:r>
              <a:rPr lang="cs-CZ" dirty="0" err="1"/>
              <a:t>Active</a:t>
            </a:r>
            <a:r>
              <a:rPr lang="cs-CZ" dirty="0"/>
              <a:t> </a:t>
            </a:r>
            <a:r>
              <a:rPr lang="cs-CZ" dirty="0" err="1"/>
              <a:t>participation</a:t>
            </a:r>
            <a:r>
              <a:rPr lang="cs-CZ" dirty="0"/>
              <a:t> </a:t>
            </a:r>
            <a:r>
              <a:rPr lang="cs-CZ" dirty="0" err="1"/>
              <a:t>recommended</a:t>
            </a:r>
            <a:endParaRPr lang="cs-CZ" dirty="0"/>
          </a:p>
          <a:p>
            <a:r>
              <a:rPr lang="cs-CZ" dirty="0"/>
              <a:t>Grade (A-F) </a:t>
            </a:r>
            <a:r>
              <a:rPr lang="cs-CZ" dirty="0" err="1"/>
              <a:t>based</a:t>
            </a:r>
            <a:r>
              <a:rPr lang="cs-CZ" dirty="0"/>
              <a:t> on </a:t>
            </a:r>
          </a:p>
          <a:p>
            <a:pPr lvl="1"/>
            <a:r>
              <a:rPr lang="cs-CZ" dirty="0" err="1"/>
              <a:t>active</a:t>
            </a:r>
            <a:r>
              <a:rPr lang="cs-CZ" dirty="0"/>
              <a:t> </a:t>
            </a:r>
            <a:r>
              <a:rPr lang="cs-CZ" dirty="0" err="1"/>
              <a:t>participation</a:t>
            </a:r>
            <a:r>
              <a:rPr lang="cs-CZ" dirty="0"/>
              <a:t> (20%)</a:t>
            </a:r>
          </a:p>
          <a:p>
            <a:pPr lvl="1"/>
            <a:r>
              <a:rPr lang="cs-CZ" dirty="0" err="1"/>
              <a:t>Student‘s</a:t>
            </a:r>
            <a:r>
              <a:rPr lang="cs-CZ" dirty="0"/>
              <a:t> </a:t>
            </a:r>
            <a:r>
              <a:rPr lang="cs-CZ" dirty="0" err="1"/>
              <a:t>presentation</a:t>
            </a:r>
            <a:r>
              <a:rPr lang="cs-CZ" dirty="0"/>
              <a:t> (20%)</a:t>
            </a:r>
          </a:p>
          <a:p>
            <a:pPr lvl="1"/>
            <a:r>
              <a:rPr lang="cs-CZ" b="1" dirty="0" err="1"/>
              <a:t>Written</a:t>
            </a:r>
            <a:r>
              <a:rPr lang="cs-CZ" b="1" dirty="0"/>
              <a:t> test – </a:t>
            </a:r>
            <a:r>
              <a:rPr lang="cs-CZ" b="1" dirty="0" err="1"/>
              <a:t>calculation</a:t>
            </a:r>
            <a:r>
              <a:rPr lang="cs-CZ" b="1" dirty="0"/>
              <a:t> </a:t>
            </a:r>
            <a:r>
              <a:rPr lang="cs-CZ" b="1" dirty="0" err="1"/>
              <a:t>of</a:t>
            </a:r>
            <a:r>
              <a:rPr lang="cs-CZ" b="1" dirty="0"/>
              <a:t> </a:t>
            </a:r>
            <a:r>
              <a:rPr lang="cs-CZ" b="1" dirty="0" err="1"/>
              <a:t>exercises</a:t>
            </a:r>
            <a:r>
              <a:rPr lang="cs-CZ" b="1" dirty="0"/>
              <a:t> (60%)</a:t>
            </a:r>
          </a:p>
          <a:p>
            <a:pPr marL="0" indent="0">
              <a:buNone/>
            </a:pPr>
            <a:endParaRPr lang="en-GB" dirty="0"/>
          </a:p>
        </p:txBody>
      </p:sp>
    </p:spTree>
    <p:extLst>
      <p:ext uri="{BB962C8B-B14F-4D97-AF65-F5344CB8AC3E}">
        <p14:creationId xmlns:p14="http://schemas.microsoft.com/office/powerpoint/2010/main" val="3366922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CD3E3D-6D0E-4790-AFE1-9CE7484B742F}"/>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D9D0CECC-84D1-4A95-8293-884D3DDE07B2}"/>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A1BBA5EC-6538-4859-99B9-EB0A18CB7C23}"/>
              </a:ext>
            </a:extLst>
          </p:cNvPr>
          <p:cNvPicPr/>
          <p:nvPr/>
        </p:nvPicPr>
        <p:blipFill>
          <a:blip r:embed="rId2"/>
          <a:stretch>
            <a:fillRect/>
          </a:stretch>
        </p:blipFill>
        <p:spPr>
          <a:xfrm>
            <a:off x="3503713" y="1946275"/>
            <a:ext cx="4883685" cy="3354933"/>
          </a:xfrm>
          <a:prstGeom prst="rect">
            <a:avLst/>
          </a:prstGeom>
        </p:spPr>
      </p:pic>
    </p:spTree>
    <p:extLst>
      <p:ext uri="{BB962C8B-B14F-4D97-AF65-F5344CB8AC3E}">
        <p14:creationId xmlns:p14="http://schemas.microsoft.com/office/powerpoint/2010/main" val="682774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C4942-335F-4B7E-AEAF-098ECDE6F5B8}"/>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328C7C83-95FE-4B7A-9D0C-77E6BA1FD77A}"/>
                  </a:ext>
                </a:extLst>
              </p:cNvPr>
              <p:cNvSpPr>
                <a:spLocks noGrp="1"/>
              </p:cNvSpPr>
              <p:nvPr>
                <p:ph idx="1"/>
              </p:nvPr>
            </p:nvSpPr>
            <p:spPr/>
            <p:txBody>
              <a:bodyPr/>
              <a:lstStyle/>
              <a:p>
                <a:pP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𝑀𝐶</m:t>
                          </m:r>
                        </m:e>
                        <m:sub>
                          <m:r>
                            <a:rPr lang="en-GB" i="1">
                              <a:latin typeface="Cambria Math" panose="02040503050406030204" pitchFamily="18" charset="0"/>
                            </a:rPr>
                            <m:t>𝑆</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𝑀𝐶</m:t>
                          </m:r>
                        </m:e>
                        <m:sub>
                          <m:r>
                            <a:rPr lang="en-GB" i="1">
                              <a:latin typeface="Cambria Math" panose="02040503050406030204" pitchFamily="18" charset="0"/>
                            </a:rPr>
                            <m:t>𝑃</m:t>
                          </m:r>
                        </m:sub>
                      </m:sSub>
                      <m:r>
                        <a:rPr lang="en-GB" i="1">
                          <a:latin typeface="Cambria Math" panose="02040503050406030204" pitchFamily="18" charset="0"/>
                        </a:rPr>
                        <m:t>+</m:t>
                      </m:r>
                      <m:sSub>
                        <m:sSubPr>
                          <m:ctrlPr>
                            <a:rPr lang="cs-CZ" i="1">
                              <a:latin typeface="Cambria Math" panose="02040503050406030204" pitchFamily="18" charset="0"/>
                            </a:rPr>
                          </m:ctrlPr>
                        </m:sSubPr>
                        <m:e>
                          <m:r>
                            <a:rPr lang="en-GB" i="1">
                              <a:latin typeface="Cambria Math" panose="02040503050406030204" pitchFamily="18" charset="0"/>
                            </a:rPr>
                            <m:t>𝑀𝐶</m:t>
                          </m:r>
                        </m:e>
                        <m:sub>
                          <m:r>
                            <a:rPr lang="en-GB" i="1">
                              <a:latin typeface="Cambria Math" panose="02040503050406030204" pitchFamily="18" charset="0"/>
                            </a:rPr>
                            <m:t>𝐸𝑋</m:t>
                          </m:r>
                        </m:sub>
                      </m:sSub>
                    </m:oMath>
                  </m:oMathPara>
                </a14:m>
                <a:endParaRPr lang="cs-CZ" dirty="0"/>
              </a:p>
              <a:p>
                <a:pPr>
                  <a:buNone/>
                </a:pPr>
                <a:endParaRPr lang="cs-CZ" dirty="0"/>
              </a:p>
              <a:p>
                <a:pPr>
                  <a:buNone/>
                </a:pPr>
                <a:r>
                  <a:rPr lang="cs-CZ" dirty="0"/>
                  <a:t>M</a:t>
                </a:r>
                <a:r>
                  <a:rPr lang="en-GB" dirty="0" err="1"/>
                  <a:t>arginal</a:t>
                </a:r>
                <a:r>
                  <a:rPr lang="en-GB" dirty="0"/>
                  <a:t> social costs </a:t>
                </a:r>
                <a:r>
                  <a:rPr lang="cs-CZ" dirty="0"/>
                  <a:t>i</a:t>
                </a:r>
                <a:r>
                  <a:rPr lang="en-GB" dirty="0"/>
                  <a:t>s the sum of private marginal costs and the marginal external costs. If externalities exist, the marginal social costs are greater than the marginal private cost.</a:t>
                </a:r>
                <a:endParaRPr lang="cs-CZ" dirty="0"/>
              </a:p>
            </p:txBody>
          </p:sp>
        </mc:Choice>
        <mc:Fallback xmlns="">
          <p:sp>
            <p:nvSpPr>
              <p:cNvPr id="3" name="Zástupný obsah 2">
                <a:extLst>
                  <a:ext uri="{FF2B5EF4-FFF2-40B4-BE49-F238E27FC236}">
                    <a16:creationId xmlns:a16="http://schemas.microsoft.com/office/drawing/2014/main" id="{328C7C83-95FE-4B7A-9D0C-77E6BA1FD77A}"/>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FCB93818-DC6B-4BC0-8003-2C44D428A51E}"/>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300548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1A1AE9-4642-4C39-B427-CE8AE70529F5}"/>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7AD149F7-D94C-45E1-83B9-09E9EE695269}"/>
              </a:ext>
            </a:extLst>
          </p:cNvPr>
          <p:cNvSpPr>
            <a:spLocks noGrp="1"/>
          </p:cNvSpPr>
          <p:nvPr>
            <p:ph type="ftr" sz="quarter" idx="11"/>
          </p:nvPr>
        </p:nvSpPr>
        <p:spPr/>
        <p:txBody>
          <a:bodyPr/>
          <a:lstStyle/>
          <a:p>
            <a:r>
              <a:rPr lang="cs-CZ"/>
              <a:t>Petr Mach - Microeconomics</a:t>
            </a:r>
          </a:p>
        </p:txBody>
      </p:sp>
      <p:pic>
        <p:nvPicPr>
          <p:cNvPr id="5" name="Obrázek 4">
            <a:extLst>
              <a:ext uri="{FF2B5EF4-FFF2-40B4-BE49-F238E27FC236}">
                <a16:creationId xmlns:a16="http://schemas.microsoft.com/office/drawing/2014/main" id="{D0D9A4D9-703F-4DD6-81D1-13D07C512E0D}"/>
              </a:ext>
            </a:extLst>
          </p:cNvPr>
          <p:cNvPicPr/>
          <p:nvPr/>
        </p:nvPicPr>
        <p:blipFill>
          <a:blip r:embed="rId2"/>
          <a:stretch>
            <a:fillRect/>
          </a:stretch>
        </p:blipFill>
        <p:spPr>
          <a:xfrm>
            <a:off x="2783633" y="1944688"/>
            <a:ext cx="5577413" cy="3932585"/>
          </a:xfrm>
          <a:prstGeom prst="rect">
            <a:avLst/>
          </a:prstGeom>
        </p:spPr>
      </p:pic>
    </p:spTree>
    <p:extLst>
      <p:ext uri="{BB962C8B-B14F-4D97-AF65-F5344CB8AC3E}">
        <p14:creationId xmlns:p14="http://schemas.microsoft.com/office/powerpoint/2010/main" val="1986978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30EFC6-7516-44CE-855B-8ECBEC646081}"/>
              </a:ext>
            </a:extLst>
          </p:cNvPr>
          <p:cNvSpPr>
            <a:spLocks noGrp="1"/>
          </p:cNvSpPr>
          <p:nvPr>
            <p:ph type="title"/>
          </p:nvPr>
        </p:nvSpPr>
        <p:spPr/>
        <p:txBody>
          <a:bodyPr/>
          <a:lstStyle/>
          <a:p>
            <a:r>
              <a:rPr lang="cs-CZ" dirty="0" err="1"/>
              <a:t>Redistribution</a:t>
            </a:r>
            <a:r>
              <a:rPr lang="cs-CZ" dirty="0"/>
              <a:t> </a:t>
            </a:r>
            <a:r>
              <a:rPr lang="cs-CZ" dirty="0" err="1"/>
              <a:t>of</a:t>
            </a:r>
            <a:r>
              <a:rPr lang="cs-CZ" dirty="0"/>
              <a:t> </a:t>
            </a:r>
            <a:r>
              <a:rPr lang="cs-CZ" dirty="0" err="1"/>
              <a:t>wealth</a:t>
            </a:r>
            <a:endParaRPr lang="en-GB" dirty="0"/>
          </a:p>
        </p:txBody>
      </p:sp>
      <p:sp>
        <p:nvSpPr>
          <p:cNvPr id="3" name="Zástupný obsah 2">
            <a:extLst>
              <a:ext uri="{FF2B5EF4-FFF2-40B4-BE49-F238E27FC236}">
                <a16:creationId xmlns:a16="http://schemas.microsoft.com/office/drawing/2014/main" id="{EF86EB50-2CD1-819F-CC9D-8A591F960AC4}"/>
              </a:ext>
            </a:extLst>
          </p:cNvPr>
          <p:cNvSpPr>
            <a:spLocks noGrp="1"/>
          </p:cNvSpPr>
          <p:nvPr>
            <p:ph idx="1"/>
          </p:nvPr>
        </p:nvSpPr>
        <p:spPr/>
        <p:txBody>
          <a:bodyPr/>
          <a:lstStyle/>
          <a:p>
            <a:r>
              <a:rPr lang="cs-CZ" dirty="0"/>
              <a:t>It </a:t>
            </a:r>
            <a:r>
              <a:rPr lang="cs-CZ" dirty="0" err="1"/>
              <a:t>is</a:t>
            </a:r>
            <a:r>
              <a:rPr lang="cs-CZ" dirty="0"/>
              <a:t> </a:t>
            </a:r>
            <a:r>
              <a:rPr lang="cs-CZ" dirty="0" err="1"/>
              <a:t>argued</a:t>
            </a:r>
            <a:r>
              <a:rPr lang="cs-CZ" dirty="0"/>
              <a:t> </a:t>
            </a:r>
            <a:r>
              <a:rPr lang="cs-CZ" dirty="0" err="1"/>
              <a:t>that</a:t>
            </a:r>
            <a:r>
              <a:rPr lang="cs-CZ" dirty="0"/>
              <a:t> </a:t>
            </a:r>
            <a:r>
              <a:rPr lang="cs-CZ" dirty="0" err="1"/>
              <a:t>the</a:t>
            </a:r>
            <a:r>
              <a:rPr lang="cs-CZ" dirty="0"/>
              <a:t> free market </a:t>
            </a:r>
            <a:r>
              <a:rPr lang="cs-CZ" dirty="0" err="1"/>
              <a:t>does</a:t>
            </a:r>
            <a:r>
              <a:rPr lang="cs-CZ" dirty="0"/>
              <a:t> not lead to fair </a:t>
            </a:r>
            <a:r>
              <a:rPr lang="cs-CZ" dirty="0" err="1"/>
              <a:t>distribution</a:t>
            </a:r>
            <a:r>
              <a:rPr lang="cs-CZ" dirty="0"/>
              <a:t> </a:t>
            </a:r>
            <a:r>
              <a:rPr lang="cs-CZ" dirty="0" err="1"/>
              <a:t>of</a:t>
            </a:r>
            <a:r>
              <a:rPr lang="cs-CZ" dirty="0"/>
              <a:t> </a:t>
            </a:r>
            <a:r>
              <a:rPr lang="cs-CZ" dirty="0" err="1"/>
              <a:t>wealth</a:t>
            </a:r>
            <a:endParaRPr lang="cs-CZ" dirty="0"/>
          </a:p>
          <a:p>
            <a:r>
              <a:rPr lang="cs-CZ" dirty="0"/>
              <a:t>„</a:t>
            </a:r>
            <a:r>
              <a:rPr lang="cs-CZ" dirty="0" err="1"/>
              <a:t>Fairness</a:t>
            </a:r>
            <a:r>
              <a:rPr lang="cs-CZ" dirty="0"/>
              <a:t>“ </a:t>
            </a:r>
            <a:r>
              <a:rPr lang="cs-CZ" dirty="0" err="1"/>
              <a:t>is</a:t>
            </a:r>
            <a:r>
              <a:rPr lang="cs-CZ" dirty="0"/>
              <a:t> not </a:t>
            </a:r>
            <a:r>
              <a:rPr lang="cs-CZ" dirty="0" err="1"/>
              <a:t>an</a:t>
            </a:r>
            <a:r>
              <a:rPr lang="cs-CZ" dirty="0"/>
              <a:t> </a:t>
            </a:r>
            <a:r>
              <a:rPr lang="cs-CZ" dirty="0" err="1"/>
              <a:t>economic</a:t>
            </a:r>
            <a:r>
              <a:rPr lang="cs-CZ" dirty="0"/>
              <a:t> term</a:t>
            </a:r>
            <a:endParaRPr lang="en-GB" dirty="0"/>
          </a:p>
        </p:txBody>
      </p:sp>
    </p:spTree>
    <p:extLst>
      <p:ext uri="{BB962C8B-B14F-4D97-AF65-F5344CB8AC3E}">
        <p14:creationId xmlns:p14="http://schemas.microsoft.com/office/powerpoint/2010/main" val="3283254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EFD1E-8870-0013-9612-D00409F23B92}"/>
              </a:ext>
            </a:extLst>
          </p:cNvPr>
          <p:cNvSpPr>
            <a:spLocks noGrp="1"/>
          </p:cNvSpPr>
          <p:nvPr>
            <p:ph type="title"/>
          </p:nvPr>
        </p:nvSpPr>
        <p:spPr/>
        <p:txBody>
          <a:bodyPr/>
          <a:lstStyle/>
          <a:p>
            <a:r>
              <a:rPr lang="cs-CZ" dirty="0" err="1"/>
              <a:t>Equality</a:t>
            </a:r>
            <a:endParaRPr lang="en-GB" dirty="0"/>
          </a:p>
        </p:txBody>
      </p:sp>
      <p:sp>
        <p:nvSpPr>
          <p:cNvPr id="3" name="Zástupný obsah 2">
            <a:extLst>
              <a:ext uri="{FF2B5EF4-FFF2-40B4-BE49-F238E27FC236}">
                <a16:creationId xmlns:a16="http://schemas.microsoft.com/office/drawing/2014/main" id="{488477EE-3B0E-9C11-4149-662E4CB43D25}"/>
              </a:ext>
            </a:extLst>
          </p:cNvPr>
          <p:cNvSpPr>
            <a:spLocks noGrp="1"/>
          </p:cNvSpPr>
          <p:nvPr>
            <p:ph idx="1"/>
          </p:nvPr>
        </p:nvSpPr>
        <p:spPr/>
        <p:txBody>
          <a:bodyPr/>
          <a:lstStyle/>
          <a:p>
            <a:r>
              <a:rPr lang="cs-CZ" dirty="0" err="1"/>
              <a:t>Utilitarianism</a:t>
            </a:r>
            <a:r>
              <a:rPr lang="cs-CZ" dirty="0"/>
              <a:t> </a:t>
            </a:r>
          </a:p>
          <a:p>
            <a:r>
              <a:rPr lang="cs-CZ" dirty="0"/>
              <a:t>Majority rule</a:t>
            </a:r>
          </a:p>
          <a:p>
            <a:endParaRPr lang="en-GB" dirty="0"/>
          </a:p>
        </p:txBody>
      </p:sp>
    </p:spTree>
    <p:extLst>
      <p:ext uri="{BB962C8B-B14F-4D97-AF65-F5344CB8AC3E}">
        <p14:creationId xmlns:p14="http://schemas.microsoft.com/office/powerpoint/2010/main" val="1230936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0136AFF-5941-4152-8B69-64E8D3BDE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580807"/>
            <a:ext cx="5472608" cy="39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a:extLst>
              <a:ext uri="{FF2B5EF4-FFF2-40B4-BE49-F238E27FC236}">
                <a16:creationId xmlns:a16="http://schemas.microsoft.com/office/drawing/2014/main" id="{ED390F2A-60CE-4266-84ED-BC6EA5AA437D}"/>
              </a:ext>
            </a:extLst>
          </p:cNvPr>
          <p:cNvSpPr>
            <a:spLocks noGrp="1"/>
          </p:cNvSpPr>
          <p:nvPr>
            <p:ph type="title"/>
          </p:nvPr>
        </p:nvSpPr>
        <p:spPr/>
        <p:txBody>
          <a:bodyPr>
            <a:normAutofit/>
          </a:bodyPr>
          <a:lstStyle/>
          <a:p>
            <a:r>
              <a:rPr lang="cs-CZ" dirty="0" err="1"/>
              <a:t>Trade-off</a:t>
            </a:r>
            <a:r>
              <a:rPr lang="cs-CZ" dirty="0"/>
              <a:t> </a:t>
            </a:r>
            <a:r>
              <a:rPr lang="cs-CZ" dirty="0" err="1"/>
              <a:t>Efficiency</a:t>
            </a:r>
            <a:r>
              <a:rPr lang="cs-CZ" dirty="0"/>
              <a:t> vs </a:t>
            </a:r>
            <a:r>
              <a:rPr lang="cs-CZ" dirty="0" err="1"/>
              <a:t>Equality</a:t>
            </a:r>
            <a:r>
              <a:rPr lang="cs-CZ" dirty="0"/>
              <a:t> (</a:t>
            </a:r>
            <a:r>
              <a:rPr lang="cs-CZ" dirty="0" err="1"/>
              <a:t>or</a:t>
            </a:r>
            <a:r>
              <a:rPr lang="cs-CZ" dirty="0"/>
              <a:t> </a:t>
            </a:r>
            <a:r>
              <a:rPr lang="cs-CZ" dirty="0" err="1"/>
              <a:t>rather</a:t>
            </a:r>
            <a:r>
              <a:rPr lang="cs-CZ" dirty="0"/>
              <a:t> </a:t>
            </a:r>
            <a:r>
              <a:rPr lang="cs-CZ" dirty="0" err="1"/>
              <a:t>regulation</a:t>
            </a:r>
            <a:r>
              <a:rPr lang="cs-CZ" dirty="0"/>
              <a:t> and </a:t>
            </a:r>
            <a:r>
              <a:rPr lang="cs-CZ" dirty="0" err="1"/>
              <a:t>the</a:t>
            </a:r>
            <a:r>
              <a:rPr lang="cs-CZ" dirty="0"/>
              <a:t> </a:t>
            </a:r>
            <a:r>
              <a:rPr lang="cs-CZ" dirty="0" err="1"/>
              <a:t>redistribution</a:t>
            </a:r>
            <a:r>
              <a:rPr lang="cs-CZ" dirty="0"/>
              <a:t> </a:t>
            </a:r>
            <a:r>
              <a:rPr lang="cs-CZ" dirty="0" err="1"/>
              <a:t>of</a:t>
            </a:r>
            <a:r>
              <a:rPr lang="cs-CZ" dirty="0"/>
              <a:t> </a:t>
            </a:r>
            <a:r>
              <a:rPr lang="cs-CZ" dirty="0" err="1"/>
              <a:t>wealth</a:t>
            </a:r>
            <a:r>
              <a:rPr lang="cs-CZ" dirty="0"/>
              <a:t>)</a:t>
            </a:r>
          </a:p>
        </p:txBody>
      </p:sp>
      <p:sp>
        <p:nvSpPr>
          <p:cNvPr id="3" name="Zástupný obsah 2">
            <a:extLst>
              <a:ext uri="{FF2B5EF4-FFF2-40B4-BE49-F238E27FC236}">
                <a16:creationId xmlns:a16="http://schemas.microsoft.com/office/drawing/2014/main" id="{18F53E86-04F6-4129-94BB-C1EA6E23C451}"/>
              </a:ext>
            </a:extLst>
          </p:cNvPr>
          <p:cNvSpPr>
            <a:spLocks noGrp="1"/>
          </p:cNvSpPr>
          <p:nvPr>
            <p:ph idx="1"/>
          </p:nvPr>
        </p:nvSpPr>
        <p:spPr>
          <a:xfrm>
            <a:off x="5375920" y="1600201"/>
            <a:ext cx="4834880" cy="4525963"/>
          </a:xfrm>
        </p:spPr>
        <p:txBody>
          <a:bodyPr/>
          <a:lstStyle/>
          <a:p>
            <a:pPr algn="ctr"/>
            <a:r>
              <a:rPr lang="cs-CZ" dirty="0" err="1"/>
              <a:t>Higher</a:t>
            </a:r>
            <a:r>
              <a:rPr lang="cs-CZ" dirty="0"/>
              <a:t> </a:t>
            </a:r>
            <a:r>
              <a:rPr lang="cs-CZ" dirty="0" err="1"/>
              <a:t>equality</a:t>
            </a:r>
            <a:r>
              <a:rPr lang="cs-CZ" dirty="0"/>
              <a:t> </a:t>
            </a:r>
            <a:r>
              <a:rPr lang="cs-CZ" dirty="0" err="1"/>
              <a:t>is</a:t>
            </a:r>
            <a:r>
              <a:rPr lang="cs-CZ" dirty="0"/>
              <a:t> </a:t>
            </a:r>
            <a:r>
              <a:rPr lang="cs-CZ" dirty="0" err="1"/>
              <a:t>at</a:t>
            </a:r>
            <a:r>
              <a:rPr lang="cs-CZ" dirty="0"/>
              <a:t> </a:t>
            </a:r>
            <a:r>
              <a:rPr lang="cs-CZ" dirty="0" err="1"/>
              <a:t>the</a:t>
            </a:r>
            <a:r>
              <a:rPr lang="cs-CZ" dirty="0"/>
              <a:t> </a:t>
            </a:r>
            <a:r>
              <a:rPr lang="cs-CZ" dirty="0" err="1"/>
              <a:t>expense</a:t>
            </a:r>
            <a:r>
              <a:rPr lang="cs-CZ" dirty="0"/>
              <a:t> </a:t>
            </a:r>
            <a:r>
              <a:rPr lang="cs-CZ" dirty="0" err="1"/>
              <a:t>of</a:t>
            </a:r>
            <a:r>
              <a:rPr lang="cs-CZ" dirty="0"/>
              <a:t> </a:t>
            </a:r>
            <a:r>
              <a:rPr lang="cs-CZ" dirty="0" err="1"/>
              <a:t>efficiency</a:t>
            </a:r>
            <a:r>
              <a:rPr lang="cs-CZ" dirty="0"/>
              <a:t> and vice versa</a:t>
            </a:r>
          </a:p>
          <a:p>
            <a:pPr algn="ctr"/>
            <a:r>
              <a:rPr lang="cs-CZ" dirty="0"/>
              <a:t>But: </a:t>
            </a:r>
            <a:r>
              <a:rPr lang="cs-CZ" dirty="0" err="1"/>
              <a:t>Abolition</a:t>
            </a:r>
            <a:r>
              <a:rPr lang="cs-CZ" dirty="0"/>
              <a:t> </a:t>
            </a:r>
            <a:r>
              <a:rPr lang="cs-CZ" dirty="0" err="1"/>
              <a:t>of</a:t>
            </a:r>
            <a:r>
              <a:rPr lang="cs-CZ" dirty="0"/>
              <a:t> </a:t>
            </a:r>
            <a:r>
              <a:rPr lang="cs-CZ" dirty="0" err="1"/>
              <a:t>slavery</a:t>
            </a:r>
            <a:r>
              <a:rPr lang="cs-CZ" dirty="0"/>
              <a:t> in US </a:t>
            </a:r>
            <a:r>
              <a:rPr lang="cs-CZ" dirty="0" err="1"/>
              <a:t>increases</a:t>
            </a:r>
            <a:r>
              <a:rPr lang="cs-CZ" dirty="0"/>
              <a:t> </a:t>
            </a:r>
            <a:r>
              <a:rPr lang="cs-CZ" dirty="0" err="1"/>
              <a:t>both</a:t>
            </a:r>
            <a:r>
              <a:rPr lang="cs-CZ" dirty="0"/>
              <a:t> </a:t>
            </a:r>
            <a:r>
              <a:rPr lang="cs-CZ" dirty="0" err="1"/>
              <a:t>equality</a:t>
            </a:r>
            <a:r>
              <a:rPr lang="cs-CZ" dirty="0"/>
              <a:t> and </a:t>
            </a:r>
            <a:r>
              <a:rPr lang="cs-CZ" dirty="0" err="1"/>
              <a:t>efficiency</a:t>
            </a:r>
            <a:endParaRPr lang="cs-CZ" dirty="0"/>
          </a:p>
        </p:txBody>
      </p:sp>
      <p:sp>
        <p:nvSpPr>
          <p:cNvPr id="4" name="TextovéPole 3">
            <a:extLst>
              <a:ext uri="{FF2B5EF4-FFF2-40B4-BE49-F238E27FC236}">
                <a16:creationId xmlns:a16="http://schemas.microsoft.com/office/drawing/2014/main" id="{9F67EF87-622C-465E-0F2C-E11AFBFC478F}"/>
              </a:ext>
            </a:extLst>
          </p:cNvPr>
          <p:cNvSpPr txBox="1"/>
          <p:nvPr/>
        </p:nvSpPr>
        <p:spPr>
          <a:xfrm>
            <a:off x="2292923" y="2430180"/>
            <a:ext cx="1512168" cy="369332"/>
          </a:xfrm>
          <a:prstGeom prst="rect">
            <a:avLst/>
          </a:prstGeom>
          <a:solidFill>
            <a:schemeClr val="bg1"/>
          </a:solidFill>
        </p:spPr>
        <p:txBody>
          <a:bodyPr wrap="square" rtlCol="0">
            <a:spAutoFit/>
          </a:bodyPr>
          <a:lstStyle/>
          <a:p>
            <a:r>
              <a:rPr lang="cs-CZ" dirty="0" err="1"/>
              <a:t>Efficiency</a:t>
            </a:r>
            <a:endParaRPr lang="en-GB" dirty="0"/>
          </a:p>
        </p:txBody>
      </p:sp>
      <p:sp>
        <p:nvSpPr>
          <p:cNvPr id="6" name="TextovéPole 5">
            <a:extLst>
              <a:ext uri="{FF2B5EF4-FFF2-40B4-BE49-F238E27FC236}">
                <a16:creationId xmlns:a16="http://schemas.microsoft.com/office/drawing/2014/main" id="{1408656D-A18D-EFBE-EF25-CAB08B6ACB93}"/>
              </a:ext>
            </a:extLst>
          </p:cNvPr>
          <p:cNvSpPr txBox="1"/>
          <p:nvPr/>
        </p:nvSpPr>
        <p:spPr>
          <a:xfrm>
            <a:off x="7037276" y="6237754"/>
            <a:ext cx="1512168" cy="369332"/>
          </a:xfrm>
          <a:prstGeom prst="rect">
            <a:avLst/>
          </a:prstGeom>
          <a:solidFill>
            <a:schemeClr val="bg1"/>
          </a:solidFill>
        </p:spPr>
        <p:txBody>
          <a:bodyPr wrap="square" rtlCol="0">
            <a:spAutoFit/>
          </a:bodyPr>
          <a:lstStyle/>
          <a:p>
            <a:r>
              <a:rPr lang="cs-CZ" dirty="0" err="1"/>
              <a:t>Equality</a:t>
            </a:r>
            <a:endParaRPr lang="en-GB" dirty="0"/>
          </a:p>
        </p:txBody>
      </p:sp>
    </p:spTree>
    <p:extLst>
      <p:ext uri="{BB962C8B-B14F-4D97-AF65-F5344CB8AC3E}">
        <p14:creationId xmlns:p14="http://schemas.microsoft.com/office/powerpoint/2010/main" val="3578246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látno 1">
            <a:extLst>
              <a:ext uri="{FF2B5EF4-FFF2-40B4-BE49-F238E27FC236}">
                <a16:creationId xmlns:a16="http://schemas.microsoft.com/office/drawing/2014/main" id="{1694C624-4942-4BDE-995E-0464BA8A9C06}"/>
              </a:ext>
            </a:extLst>
          </p:cNvPr>
          <p:cNvGrpSpPr/>
          <p:nvPr/>
        </p:nvGrpSpPr>
        <p:grpSpPr>
          <a:xfrm>
            <a:off x="2207568" y="1916833"/>
            <a:ext cx="6192688" cy="4391893"/>
            <a:chOff x="0" y="0"/>
            <a:chExt cx="5486400" cy="3688080"/>
          </a:xfrm>
        </p:grpSpPr>
        <p:sp>
          <p:nvSpPr>
            <p:cNvPr id="5" name="Obdélník 4">
              <a:extLst>
                <a:ext uri="{FF2B5EF4-FFF2-40B4-BE49-F238E27FC236}">
                  <a16:creationId xmlns:a16="http://schemas.microsoft.com/office/drawing/2014/main" id="{FB0A56D2-7C51-44DE-81F0-6A71E7F58B18}"/>
                </a:ext>
              </a:extLst>
            </p:cNvPr>
            <p:cNvSpPr/>
            <p:nvPr/>
          </p:nvSpPr>
          <p:spPr>
            <a:xfrm>
              <a:off x="0" y="0"/>
              <a:ext cx="5486400" cy="3688080"/>
            </a:xfrm>
            <a:prstGeom prst="rect">
              <a:avLst/>
            </a:prstGeom>
            <a:solidFill>
              <a:prstClr val="white"/>
            </a:solidFill>
          </p:spPr>
          <p:txBody>
            <a:bodyPr/>
            <a:lstStyle/>
            <a:p>
              <a:endParaRPr lang="en-GB"/>
            </a:p>
          </p:txBody>
        </p:sp>
        <p:pic>
          <p:nvPicPr>
            <p:cNvPr id="6" name="Obrázek 5">
              <a:extLst>
                <a:ext uri="{FF2B5EF4-FFF2-40B4-BE49-F238E27FC236}">
                  <a16:creationId xmlns:a16="http://schemas.microsoft.com/office/drawing/2014/main" id="{BD6FECC2-CC4C-4FBB-8C04-0C62C01FF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
              <a:ext cx="428127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 pole 3">
              <a:extLst>
                <a:ext uri="{FF2B5EF4-FFF2-40B4-BE49-F238E27FC236}">
                  <a16:creationId xmlns:a16="http://schemas.microsoft.com/office/drawing/2014/main" id="{6884E96E-7D50-4721-B29A-DD7704826295}"/>
                </a:ext>
              </a:extLst>
            </p:cNvPr>
            <p:cNvSpPr txBox="1"/>
            <p:nvPr/>
          </p:nvSpPr>
          <p:spPr>
            <a:xfrm>
              <a:off x="3162300" y="2468880"/>
              <a:ext cx="45720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a:latin typeface="Calibri" panose="020F0502020204030204" pitchFamily="34" charset="0"/>
                  <a:ea typeface="Calibri" panose="020F0502020204030204" pitchFamily="34" charset="0"/>
                  <a:cs typeface="Arial" panose="020B0604020202020204" pitchFamily="34" charset="0"/>
                </a:rPr>
                <a:t>12</a:t>
              </a:r>
            </a:p>
          </p:txBody>
        </p:sp>
        <p:sp>
          <p:nvSpPr>
            <p:cNvPr id="8" name="Textové pole 3">
              <a:extLst>
                <a:ext uri="{FF2B5EF4-FFF2-40B4-BE49-F238E27FC236}">
                  <a16:creationId xmlns:a16="http://schemas.microsoft.com/office/drawing/2014/main" id="{0F41A300-AF99-4F30-BB17-0A016821E17A}"/>
                </a:ext>
              </a:extLst>
            </p:cNvPr>
            <p:cNvSpPr txBox="1"/>
            <p:nvPr/>
          </p:nvSpPr>
          <p:spPr>
            <a:xfrm>
              <a:off x="2869860" y="1764960"/>
              <a:ext cx="45720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sz="1100">
                  <a:latin typeface="Calibri" panose="020F0502020204030204" pitchFamily="34" charset="0"/>
                  <a:ea typeface="Calibri" panose="020F0502020204030204" pitchFamily="34" charset="0"/>
                  <a:cs typeface="Arial" panose="020B0604020202020204" pitchFamily="34" charset="0"/>
                </a:rPr>
                <a:t>13.5</a:t>
              </a:r>
            </a:p>
          </p:txBody>
        </p:sp>
        <p:sp>
          <p:nvSpPr>
            <p:cNvPr id="9" name="Textové pole 3">
              <a:extLst>
                <a:ext uri="{FF2B5EF4-FFF2-40B4-BE49-F238E27FC236}">
                  <a16:creationId xmlns:a16="http://schemas.microsoft.com/office/drawing/2014/main" id="{35C9640D-7063-4D5C-A946-2D9EA03266F0}"/>
                </a:ext>
              </a:extLst>
            </p:cNvPr>
            <p:cNvSpPr txBox="1"/>
            <p:nvPr/>
          </p:nvSpPr>
          <p:spPr>
            <a:xfrm>
              <a:off x="2534580" y="1307760"/>
              <a:ext cx="45720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sz="1100">
                  <a:latin typeface="Calibri" panose="020F0502020204030204" pitchFamily="34" charset="0"/>
                  <a:ea typeface="Calibri" panose="020F0502020204030204" pitchFamily="34" charset="0"/>
                  <a:cs typeface="Arial" panose="020B0604020202020204" pitchFamily="34" charset="0"/>
                </a:rPr>
                <a:t>14</a:t>
              </a:r>
            </a:p>
          </p:txBody>
        </p:sp>
        <p:sp>
          <p:nvSpPr>
            <p:cNvPr id="10" name="Textové pole 3">
              <a:extLst>
                <a:ext uri="{FF2B5EF4-FFF2-40B4-BE49-F238E27FC236}">
                  <a16:creationId xmlns:a16="http://schemas.microsoft.com/office/drawing/2014/main" id="{0A96B8C8-AF86-4000-B679-0F4A4B0164B6}"/>
                </a:ext>
              </a:extLst>
            </p:cNvPr>
            <p:cNvSpPr txBox="1"/>
            <p:nvPr/>
          </p:nvSpPr>
          <p:spPr>
            <a:xfrm>
              <a:off x="1696380" y="446700"/>
              <a:ext cx="45720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sz="1100">
                  <a:latin typeface="Calibri" panose="020F0502020204030204" pitchFamily="34" charset="0"/>
                  <a:ea typeface="Calibri" panose="020F0502020204030204" pitchFamily="34" charset="0"/>
                  <a:cs typeface="Arial" panose="020B0604020202020204" pitchFamily="34" charset="0"/>
                </a:rPr>
                <a:t>14</a:t>
              </a:r>
            </a:p>
          </p:txBody>
        </p:sp>
        <p:sp>
          <p:nvSpPr>
            <p:cNvPr id="11" name="Textové pole 3">
              <a:extLst>
                <a:ext uri="{FF2B5EF4-FFF2-40B4-BE49-F238E27FC236}">
                  <a16:creationId xmlns:a16="http://schemas.microsoft.com/office/drawing/2014/main" id="{704E898D-3E84-4B57-B718-1A438CA2CD61}"/>
                </a:ext>
              </a:extLst>
            </p:cNvPr>
            <p:cNvSpPr txBox="1"/>
            <p:nvPr/>
          </p:nvSpPr>
          <p:spPr>
            <a:xfrm>
              <a:off x="1170600" y="205740"/>
              <a:ext cx="45720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cs-CZ" sz="1100">
                  <a:latin typeface="Calibri" panose="020F0502020204030204" pitchFamily="34" charset="0"/>
                  <a:ea typeface="Calibri" panose="020F0502020204030204" pitchFamily="34" charset="0"/>
                  <a:cs typeface="Arial" panose="020B0604020202020204" pitchFamily="34" charset="0"/>
                </a:rPr>
                <a:t>13</a:t>
              </a:r>
            </a:p>
          </p:txBody>
        </p:sp>
      </p:grpSp>
      <p:sp>
        <p:nvSpPr>
          <p:cNvPr id="2" name="Nadpis 1">
            <a:extLst>
              <a:ext uri="{FF2B5EF4-FFF2-40B4-BE49-F238E27FC236}">
                <a16:creationId xmlns:a16="http://schemas.microsoft.com/office/drawing/2014/main" id="{5340A94F-80FC-416D-A01C-9053254F2288}"/>
              </a:ext>
            </a:extLst>
          </p:cNvPr>
          <p:cNvSpPr>
            <a:spLocks noGrp="1"/>
          </p:cNvSpPr>
          <p:nvPr>
            <p:ph type="title"/>
          </p:nvPr>
        </p:nvSpPr>
        <p:spPr/>
        <p:txBody>
          <a:bodyPr/>
          <a:lstStyle/>
          <a:p>
            <a:r>
              <a:rPr lang="cs-CZ" dirty="0"/>
              <a:t>UTILITARISM</a:t>
            </a:r>
          </a:p>
        </p:txBody>
      </p:sp>
      <p:sp>
        <p:nvSpPr>
          <p:cNvPr id="3" name="Zástupný obsah 2">
            <a:extLst>
              <a:ext uri="{FF2B5EF4-FFF2-40B4-BE49-F238E27FC236}">
                <a16:creationId xmlns:a16="http://schemas.microsoft.com/office/drawing/2014/main" id="{C792EB81-27BC-4E24-A480-34C24FD222D3}"/>
              </a:ext>
            </a:extLst>
          </p:cNvPr>
          <p:cNvSpPr>
            <a:spLocks noGrp="1"/>
          </p:cNvSpPr>
          <p:nvPr>
            <p:ph idx="1"/>
          </p:nvPr>
        </p:nvSpPr>
        <p:spPr>
          <a:xfrm>
            <a:off x="6456040" y="1600201"/>
            <a:ext cx="3754760" cy="4525963"/>
          </a:xfrm>
        </p:spPr>
        <p:txBody>
          <a:bodyPr/>
          <a:lstStyle/>
          <a:p>
            <a:r>
              <a:rPr lang="cs-CZ" dirty="0" err="1"/>
              <a:t>Redistribution</a:t>
            </a:r>
            <a:r>
              <a:rPr lang="cs-CZ" dirty="0"/>
              <a:t> </a:t>
            </a:r>
            <a:r>
              <a:rPr lang="cs-CZ" dirty="0" err="1"/>
              <a:t>of</a:t>
            </a:r>
            <a:r>
              <a:rPr lang="cs-CZ" dirty="0"/>
              <a:t> </a:t>
            </a:r>
            <a:r>
              <a:rPr lang="cs-CZ" dirty="0" err="1"/>
              <a:t>wealth</a:t>
            </a:r>
            <a:r>
              <a:rPr lang="cs-CZ" dirty="0"/>
              <a:t> </a:t>
            </a:r>
            <a:r>
              <a:rPr lang="cs-CZ" dirty="0" err="1"/>
              <a:t>could</a:t>
            </a:r>
            <a:r>
              <a:rPr lang="cs-CZ" dirty="0"/>
              <a:t> </a:t>
            </a:r>
            <a:r>
              <a:rPr lang="cs-CZ" dirty="0" err="1"/>
              <a:t>icrease</a:t>
            </a:r>
            <a:r>
              <a:rPr lang="cs-CZ" dirty="0"/>
              <a:t> </a:t>
            </a:r>
            <a:r>
              <a:rPr lang="cs-CZ" dirty="0" err="1"/>
              <a:t>the</a:t>
            </a:r>
            <a:r>
              <a:rPr lang="cs-CZ" dirty="0"/>
              <a:t> sum </a:t>
            </a:r>
            <a:r>
              <a:rPr lang="cs-CZ" dirty="0" err="1"/>
              <a:t>of</a:t>
            </a:r>
            <a:r>
              <a:rPr lang="cs-CZ" dirty="0"/>
              <a:t> </a:t>
            </a:r>
            <a:r>
              <a:rPr lang="cs-CZ" dirty="0" err="1"/>
              <a:t>utilities</a:t>
            </a:r>
            <a:r>
              <a:rPr lang="cs-CZ" dirty="0"/>
              <a:t> </a:t>
            </a:r>
            <a:r>
              <a:rPr lang="cs-CZ" dirty="0" err="1"/>
              <a:t>albeit</a:t>
            </a:r>
            <a:r>
              <a:rPr lang="cs-CZ" dirty="0"/>
              <a:t> </a:t>
            </a:r>
            <a:r>
              <a:rPr lang="cs-CZ" dirty="0" err="1"/>
              <a:t>it</a:t>
            </a:r>
            <a:r>
              <a:rPr lang="cs-CZ" dirty="0"/>
              <a:t> </a:t>
            </a:r>
            <a:r>
              <a:rPr lang="cs-CZ" dirty="0" err="1"/>
              <a:t>is</a:t>
            </a:r>
            <a:r>
              <a:rPr lang="cs-CZ" dirty="0"/>
              <a:t> not </a:t>
            </a:r>
            <a:r>
              <a:rPr lang="cs-CZ" dirty="0" err="1"/>
              <a:t>Pareto</a:t>
            </a:r>
            <a:r>
              <a:rPr lang="cs-CZ" dirty="0"/>
              <a:t> </a:t>
            </a:r>
            <a:r>
              <a:rPr lang="cs-CZ" dirty="0" err="1"/>
              <a:t>improvement</a:t>
            </a:r>
            <a:endParaRPr lang="cs-CZ" dirty="0"/>
          </a:p>
        </p:txBody>
      </p:sp>
    </p:spTree>
    <p:extLst>
      <p:ext uri="{BB962C8B-B14F-4D97-AF65-F5344CB8AC3E}">
        <p14:creationId xmlns:p14="http://schemas.microsoft.com/office/powerpoint/2010/main" val="2698430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2">
            <a:extLst>
              <a:ext uri="{FF2B5EF4-FFF2-40B4-BE49-F238E27FC236}">
                <a16:creationId xmlns:a16="http://schemas.microsoft.com/office/drawing/2014/main" id="{D17EA32D-E47D-4C35-B11E-9D7AF2152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084" y="2492897"/>
            <a:ext cx="7197228" cy="363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a:extLst>
              <a:ext uri="{FF2B5EF4-FFF2-40B4-BE49-F238E27FC236}">
                <a16:creationId xmlns:a16="http://schemas.microsoft.com/office/drawing/2014/main" id="{02306609-96AF-4C9A-951E-29A20C351858}"/>
              </a:ext>
            </a:extLst>
          </p:cNvPr>
          <p:cNvSpPr>
            <a:spLocks noGrp="1"/>
          </p:cNvSpPr>
          <p:nvPr>
            <p:ph type="title"/>
          </p:nvPr>
        </p:nvSpPr>
        <p:spPr/>
        <p:txBody>
          <a:bodyPr/>
          <a:lstStyle/>
          <a:p>
            <a:r>
              <a:rPr lang="cs-CZ" dirty="0" err="1"/>
              <a:t>Economics</a:t>
            </a:r>
            <a:r>
              <a:rPr lang="cs-CZ" dirty="0"/>
              <a:t> </a:t>
            </a:r>
            <a:r>
              <a:rPr lang="cs-CZ" dirty="0" err="1"/>
              <a:t>of</a:t>
            </a:r>
            <a:r>
              <a:rPr lang="cs-CZ" dirty="0"/>
              <a:t> </a:t>
            </a:r>
            <a:r>
              <a:rPr lang="cs-CZ" dirty="0" err="1"/>
              <a:t>redistribution</a:t>
            </a:r>
            <a:endParaRPr lang="cs-CZ" dirty="0"/>
          </a:p>
        </p:txBody>
      </p:sp>
      <p:sp>
        <p:nvSpPr>
          <p:cNvPr id="3" name="Zástupný obsah 2">
            <a:extLst>
              <a:ext uri="{FF2B5EF4-FFF2-40B4-BE49-F238E27FC236}">
                <a16:creationId xmlns:a16="http://schemas.microsoft.com/office/drawing/2014/main" id="{1C500A2B-1DAD-415D-9D82-338E9FA27000}"/>
              </a:ext>
            </a:extLst>
          </p:cNvPr>
          <p:cNvSpPr>
            <a:spLocks noGrp="1"/>
          </p:cNvSpPr>
          <p:nvPr>
            <p:ph idx="1"/>
          </p:nvPr>
        </p:nvSpPr>
        <p:spPr>
          <a:xfrm>
            <a:off x="5447928" y="1598613"/>
            <a:ext cx="3970784" cy="4525963"/>
          </a:xfrm>
        </p:spPr>
        <p:txBody>
          <a:bodyPr/>
          <a:lstStyle/>
          <a:p>
            <a:pPr algn="r"/>
            <a:r>
              <a:rPr lang="cs-CZ" dirty="0"/>
              <a:t>An </a:t>
            </a:r>
            <a:r>
              <a:rPr lang="cs-CZ" dirty="0" err="1"/>
              <a:t>attempt</a:t>
            </a:r>
            <a:r>
              <a:rPr lang="cs-CZ" dirty="0"/>
              <a:t> to end up </a:t>
            </a:r>
            <a:r>
              <a:rPr lang="cs-CZ" dirty="0" err="1"/>
              <a:t>at</a:t>
            </a:r>
            <a:r>
              <a:rPr lang="cs-CZ" dirty="0"/>
              <a:t> B </a:t>
            </a:r>
            <a:r>
              <a:rPr lang="cs-CZ" dirty="0" err="1"/>
              <a:t>leads</a:t>
            </a:r>
            <a:r>
              <a:rPr lang="cs-CZ" dirty="0"/>
              <a:t> </a:t>
            </a:r>
            <a:r>
              <a:rPr lang="cs-CZ" dirty="0" err="1"/>
              <a:t>only</a:t>
            </a:r>
            <a:r>
              <a:rPr lang="cs-CZ" dirty="0"/>
              <a:t> in I</a:t>
            </a:r>
          </a:p>
          <a:p>
            <a:pPr algn="r">
              <a:buNone/>
            </a:pPr>
            <a:r>
              <a:rPr lang="cs-CZ" dirty="0"/>
              <a:t>(</a:t>
            </a:r>
            <a:r>
              <a:rPr lang="cs-CZ" dirty="0" err="1"/>
              <a:t>because</a:t>
            </a:r>
            <a:r>
              <a:rPr lang="cs-CZ" dirty="0"/>
              <a:t> </a:t>
            </a:r>
            <a:r>
              <a:rPr lang="cs-CZ" dirty="0" err="1"/>
              <a:t>of</a:t>
            </a:r>
            <a:r>
              <a:rPr lang="cs-CZ" dirty="0"/>
              <a:t> </a:t>
            </a:r>
            <a:r>
              <a:rPr lang="cs-CZ" dirty="0" err="1"/>
              <a:t>redistribution</a:t>
            </a:r>
            <a:r>
              <a:rPr lang="cs-CZ" dirty="0"/>
              <a:t> </a:t>
            </a:r>
            <a:r>
              <a:rPr lang="cs-CZ" dirty="0" err="1"/>
              <a:t>costs</a:t>
            </a:r>
            <a:r>
              <a:rPr lang="cs-CZ" dirty="0"/>
              <a:t> and </a:t>
            </a:r>
            <a:r>
              <a:rPr lang="cs-CZ" dirty="0" err="1"/>
              <a:t>iefficiencies</a:t>
            </a:r>
            <a:r>
              <a:rPr lang="cs-CZ" dirty="0"/>
              <a:t>)</a:t>
            </a:r>
          </a:p>
        </p:txBody>
      </p:sp>
    </p:spTree>
    <p:extLst>
      <p:ext uri="{BB962C8B-B14F-4D97-AF65-F5344CB8AC3E}">
        <p14:creationId xmlns:p14="http://schemas.microsoft.com/office/powerpoint/2010/main" val="2834341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B6FA486-3B26-EA75-7AE7-CA7E5AC1A8C8}"/>
              </a:ext>
            </a:extLst>
          </p:cNvPr>
          <p:cNvSpPr>
            <a:spLocks noGrp="1"/>
          </p:cNvSpPr>
          <p:nvPr>
            <p:ph idx="1"/>
          </p:nvPr>
        </p:nvSpPr>
        <p:spPr>
          <a:xfrm>
            <a:off x="718930" y="577270"/>
            <a:ext cx="8785404" cy="4351338"/>
          </a:xfrm>
        </p:spPr>
        <p:txBody>
          <a:bodyPr>
            <a:normAutofit fontScale="92500" lnSpcReduction="10000"/>
          </a:bodyPr>
          <a:lstStyle/>
          <a:p>
            <a:r>
              <a:rPr lang="cs-CZ" dirty="0"/>
              <a:t>Just </a:t>
            </a:r>
            <a:r>
              <a:rPr lang="cs-CZ" dirty="0" err="1"/>
              <a:t>compare</a:t>
            </a:r>
            <a:r>
              <a:rPr lang="cs-CZ" dirty="0"/>
              <a:t> </a:t>
            </a:r>
            <a:r>
              <a:rPr lang="cs-CZ" dirty="0" err="1"/>
              <a:t>North</a:t>
            </a:r>
            <a:r>
              <a:rPr lang="cs-CZ" dirty="0"/>
              <a:t> Korea and </a:t>
            </a:r>
            <a:r>
              <a:rPr lang="cs-CZ" dirty="0" err="1"/>
              <a:t>South</a:t>
            </a:r>
            <a:r>
              <a:rPr lang="cs-CZ" dirty="0"/>
              <a:t> Korea:</a:t>
            </a:r>
          </a:p>
          <a:p>
            <a:r>
              <a:rPr lang="cs-CZ" dirty="0" err="1"/>
              <a:t>North</a:t>
            </a:r>
            <a:r>
              <a:rPr lang="cs-CZ" dirty="0"/>
              <a:t> Korea has </a:t>
            </a:r>
            <a:r>
              <a:rPr lang="cs-CZ" dirty="0" err="1"/>
              <a:t>higher</a:t>
            </a:r>
            <a:r>
              <a:rPr lang="cs-CZ" dirty="0"/>
              <a:t> </a:t>
            </a:r>
            <a:r>
              <a:rPr lang="cs-CZ" dirty="0" err="1"/>
              <a:t>equality</a:t>
            </a:r>
            <a:r>
              <a:rPr lang="cs-CZ" dirty="0"/>
              <a:t> </a:t>
            </a:r>
            <a:r>
              <a:rPr lang="cs-CZ" dirty="0" err="1"/>
              <a:t>than</a:t>
            </a:r>
            <a:r>
              <a:rPr lang="cs-CZ" dirty="0"/>
              <a:t> </a:t>
            </a:r>
            <a:r>
              <a:rPr lang="cs-CZ" dirty="0" err="1"/>
              <a:t>North</a:t>
            </a:r>
            <a:r>
              <a:rPr lang="cs-CZ" dirty="0"/>
              <a:t> Korea, but </a:t>
            </a:r>
            <a:r>
              <a:rPr lang="cs-CZ" dirty="0" err="1"/>
              <a:t>because</a:t>
            </a:r>
            <a:r>
              <a:rPr lang="cs-CZ" dirty="0"/>
              <a:t> </a:t>
            </a:r>
            <a:r>
              <a:rPr lang="cs-CZ" dirty="0" err="1"/>
              <a:t>of</a:t>
            </a:r>
            <a:r>
              <a:rPr lang="cs-CZ" dirty="0"/>
              <a:t> </a:t>
            </a:r>
            <a:r>
              <a:rPr lang="cs-CZ" dirty="0" err="1"/>
              <a:t>economic</a:t>
            </a:r>
            <a:r>
              <a:rPr lang="cs-CZ" dirty="0"/>
              <a:t> </a:t>
            </a:r>
            <a:r>
              <a:rPr lang="cs-CZ" dirty="0" err="1"/>
              <a:t>inefficiencies</a:t>
            </a:r>
            <a:r>
              <a:rPr lang="cs-CZ" dirty="0"/>
              <a:t> </a:t>
            </a:r>
            <a:r>
              <a:rPr lang="cs-CZ" dirty="0" err="1"/>
              <a:t>caused</a:t>
            </a:r>
            <a:r>
              <a:rPr lang="cs-CZ" dirty="0"/>
              <a:t> by </a:t>
            </a:r>
            <a:r>
              <a:rPr lang="cs-CZ" dirty="0" err="1"/>
              <a:t>government</a:t>
            </a:r>
            <a:r>
              <a:rPr lang="cs-CZ" dirty="0"/>
              <a:t> policies in </a:t>
            </a:r>
            <a:r>
              <a:rPr lang="cs-CZ" dirty="0" err="1"/>
              <a:t>the</a:t>
            </a:r>
            <a:r>
              <a:rPr lang="cs-CZ" dirty="0"/>
              <a:t> end </a:t>
            </a:r>
            <a:r>
              <a:rPr lang="cs-CZ" dirty="0" err="1"/>
              <a:t>the</a:t>
            </a:r>
            <a:r>
              <a:rPr lang="cs-CZ" dirty="0"/>
              <a:t> </a:t>
            </a:r>
            <a:r>
              <a:rPr lang="cs-CZ" dirty="0" err="1"/>
              <a:t>living</a:t>
            </a:r>
            <a:r>
              <a:rPr lang="cs-CZ" dirty="0"/>
              <a:t> </a:t>
            </a:r>
            <a:r>
              <a:rPr lang="cs-CZ" dirty="0" err="1"/>
              <a:t>standards</a:t>
            </a:r>
            <a:r>
              <a:rPr lang="cs-CZ" dirty="0"/>
              <a:t> </a:t>
            </a:r>
            <a:r>
              <a:rPr lang="cs-CZ" dirty="0" err="1"/>
              <a:t>of</a:t>
            </a:r>
            <a:r>
              <a:rPr lang="cs-CZ" dirty="0"/>
              <a:t> </a:t>
            </a:r>
            <a:r>
              <a:rPr lang="cs-CZ" dirty="0" err="1"/>
              <a:t>the</a:t>
            </a:r>
            <a:r>
              <a:rPr lang="cs-CZ" dirty="0"/>
              <a:t> </a:t>
            </a:r>
            <a:r>
              <a:rPr lang="cs-CZ" dirty="0" err="1"/>
              <a:t>poorest</a:t>
            </a:r>
            <a:r>
              <a:rPr lang="cs-CZ" dirty="0"/>
              <a:t> </a:t>
            </a:r>
            <a:r>
              <a:rPr lang="cs-CZ" dirty="0" err="1"/>
              <a:t>South</a:t>
            </a:r>
            <a:r>
              <a:rPr lang="cs-CZ" dirty="0"/>
              <a:t> </a:t>
            </a:r>
            <a:r>
              <a:rPr lang="cs-CZ" dirty="0" err="1"/>
              <a:t>Koreans</a:t>
            </a:r>
            <a:r>
              <a:rPr lang="cs-CZ" dirty="0"/>
              <a:t> are </a:t>
            </a:r>
            <a:r>
              <a:rPr lang="cs-CZ" dirty="0" err="1"/>
              <a:t>higher</a:t>
            </a:r>
            <a:r>
              <a:rPr lang="cs-CZ" dirty="0"/>
              <a:t> </a:t>
            </a:r>
            <a:r>
              <a:rPr lang="cs-CZ" dirty="0" err="1"/>
              <a:t>than</a:t>
            </a:r>
            <a:r>
              <a:rPr lang="cs-CZ" dirty="0"/>
              <a:t> </a:t>
            </a:r>
            <a:r>
              <a:rPr lang="cs-CZ" dirty="0" err="1"/>
              <a:t>the</a:t>
            </a:r>
            <a:r>
              <a:rPr lang="cs-CZ" dirty="0"/>
              <a:t> </a:t>
            </a:r>
            <a:r>
              <a:rPr lang="cs-CZ" dirty="0" err="1"/>
              <a:t>living</a:t>
            </a:r>
            <a:r>
              <a:rPr lang="cs-CZ" dirty="0"/>
              <a:t> </a:t>
            </a:r>
            <a:r>
              <a:rPr lang="cs-CZ" dirty="0" err="1"/>
              <a:t>standards</a:t>
            </a:r>
            <a:r>
              <a:rPr lang="cs-CZ" dirty="0"/>
              <a:t> </a:t>
            </a:r>
            <a:r>
              <a:rPr lang="cs-CZ" dirty="0" err="1"/>
              <a:t>of</a:t>
            </a:r>
            <a:r>
              <a:rPr lang="cs-CZ" dirty="0"/>
              <a:t> </a:t>
            </a:r>
            <a:r>
              <a:rPr lang="cs-CZ" dirty="0" err="1"/>
              <a:t>the</a:t>
            </a:r>
            <a:r>
              <a:rPr lang="cs-CZ" dirty="0"/>
              <a:t> </a:t>
            </a:r>
            <a:r>
              <a:rPr lang="cs-CZ" dirty="0" err="1"/>
              <a:t>poorest</a:t>
            </a:r>
            <a:r>
              <a:rPr lang="cs-CZ" dirty="0"/>
              <a:t> </a:t>
            </a:r>
            <a:r>
              <a:rPr lang="cs-CZ" dirty="0" err="1"/>
              <a:t>South</a:t>
            </a:r>
            <a:r>
              <a:rPr lang="cs-CZ" dirty="0"/>
              <a:t> </a:t>
            </a:r>
            <a:r>
              <a:rPr lang="cs-CZ" dirty="0" err="1"/>
              <a:t>Koreans</a:t>
            </a:r>
            <a:r>
              <a:rPr lang="cs-CZ" dirty="0"/>
              <a:t>.</a:t>
            </a:r>
          </a:p>
          <a:p>
            <a:endParaRPr lang="cs-CZ" dirty="0"/>
          </a:p>
          <a:p>
            <a:r>
              <a:rPr lang="cs-CZ" dirty="0" err="1"/>
              <a:t>The</a:t>
            </a:r>
            <a:r>
              <a:rPr lang="cs-CZ" dirty="0"/>
              <a:t> </a:t>
            </a:r>
            <a:r>
              <a:rPr lang="cs-CZ" dirty="0" err="1"/>
              <a:t>same</a:t>
            </a:r>
            <a:r>
              <a:rPr lang="cs-CZ" dirty="0"/>
              <a:t> </a:t>
            </a:r>
            <a:r>
              <a:rPr lang="cs-CZ" dirty="0" err="1"/>
              <a:t>applied</a:t>
            </a:r>
            <a:r>
              <a:rPr lang="cs-CZ" dirty="0"/>
              <a:t> to </a:t>
            </a:r>
            <a:r>
              <a:rPr lang="cs-CZ" dirty="0" err="1"/>
              <a:t>former</a:t>
            </a:r>
            <a:r>
              <a:rPr lang="cs-CZ" dirty="0"/>
              <a:t> East Germany vs </a:t>
            </a:r>
            <a:r>
              <a:rPr lang="cs-CZ" dirty="0" err="1"/>
              <a:t>West</a:t>
            </a:r>
            <a:r>
              <a:rPr lang="cs-CZ" dirty="0"/>
              <a:t> Germany.</a:t>
            </a:r>
          </a:p>
          <a:p>
            <a:endParaRPr lang="cs-CZ" dirty="0"/>
          </a:p>
          <a:p>
            <a:r>
              <a:rPr lang="cs-CZ" dirty="0" err="1"/>
              <a:t>Taking</a:t>
            </a:r>
            <a:r>
              <a:rPr lang="cs-CZ" dirty="0"/>
              <a:t> </a:t>
            </a:r>
            <a:r>
              <a:rPr lang="cs-CZ" dirty="0" err="1"/>
              <a:t>too</a:t>
            </a:r>
            <a:r>
              <a:rPr lang="cs-CZ" dirty="0"/>
              <a:t> much </a:t>
            </a:r>
            <a:r>
              <a:rPr lang="cs-CZ" dirty="0" err="1"/>
              <a:t>from</a:t>
            </a:r>
            <a:r>
              <a:rPr lang="cs-CZ" dirty="0"/>
              <a:t> </a:t>
            </a:r>
            <a:r>
              <a:rPr lang="cs-CZ" dirty="0" err="1"/>
              <a:t>the</a:t>
            </a:r>
            <a:r>
              <a:rPr lang="cs-CZ" dirty="0"/>
              <a:t> </a:t>
            </a:r>
            <a:r>
              <a:rPr lang="cs-CZ" dirty="0" err="1"/>
              <a:t>richer</a:t>
            </a:r>
            <a:r>
              <a:rPr lang="cs-CZ" dirty="0"/>
              <a:t> </a:t>
            </a:r>
            <a:r>
              <a:rPr lang="cs-CZ" dirty="0" err="1"/>
              <a:t>classes</a:t>
            </a:r>
            <a:r>
              <a:rPr lang="cs-CZ" dirty="0"/>
              <a:t> </a:t>
            </a:r>
            <a:r>
              <a:rPr lang="cs-CZ" dirty="0" err="1"/>
              <a:t>simply</a:t>
            </a:r>
            <a:r>
              <a:rPr lang="cs-CZ" dirty="0"/>
              <a:t> </a:t>
            </a:r>
            <a:r>
              <a:rPr lang="cs-CZ" dirty="0" err="1"/>
              <a:t>does</a:t>
            </a:r>
            <a:r>
              <a:rPr lang="cs-CZ" dirty="0"/>
              <a:t> not </a:t>
            </a:r>
            <a:r>
              <a:rPr lang="cs-CZ" dirty="0" err="1"/>
              <a:t>pay</a:t>
            </a:r>
            <a:r>
              <a:rPr lang="cs-CZ" dirty="0"/>
              <a:t> </a:t>
            </a:r>
            <a:r>
              <a:rPr lang="cs-CZ" dirty="0" err="1"/>
              <a:t>for</a:t>
            </a:r>
            <a:r>
              <a:rPr lang="cs-CZ" dirty="0"/>
              <a:t> </a:t>
            </a:r>
            <a:r>
              <a:rPr lang="cs-CZ" dirty="0" err="1"/>
              <a:t>the</a:t>
            </a:r>
            <a:r>
              <a:rPr lang="cs-CZ" dirty="0"/>
              <a:t> </a:t>
            </a:r>
            <a:r>
              <a:rPr lang="cs-CZ" dirty="0" err="1"/>
              <a:t>poorer</a:t>
            </a:r>
            <a:r>
              <a:rPr lang="cs-CZ" dirty="0"/>
              <a:t> </a:t>
            </a:r>
            <a:r>
              <a:rPr lang="cs-CZ" dirty="0" err="1"/>
              <a:t>classes</a:t>
            </a:r>
            <a:r>
              <a:rPr lang="cs-CZ" dirty="0"/>
              <a:t>. </a:t>
            </a:r>
            <a:endParaRPr lang="en-GB" dirty="0"/>
          </a:p>
        </p:txBody>
      </p:sp>
      <p:pic>
        <p:nvPicPr>
          <p:cNvPr id="1026" name="Picture 2" descr="New Space Station Photos Show North Korea at Night, Cloaked in Darkness">
            <a:extLst>
              <a:ext uri="{FF2B5EF4-FFF2-40B4-BE49-F238E27FC236}">
                <a16:creationId xmlns:a16="http://schemas.microsoft.com/office/drawing/2014/main" id="{3B4D24EB-8E0F-C470-C459-1A528E004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604" y="0"/>
            <a:ext cx="2568396" cy="256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60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0CD74A-5844-5AAD-41A0-05BBD8BB547F}"/>
              </a:ext>
            </a:extLst>
          </p:cNvPr>
          <p:cNvSpPr>
            <a:spLocks noGrp="1"/>
          </p:cNvSpPr>
          <p:nvPr>
            <p:ph type="title"/>
          </p:nvPr>
        </p:nvSpPr>
        <p:spPr/>
        <p:txBody>
          <a:bodyPr/>
          <a:lstStyle/>
          <a:p>
            <a:r>
              <a:rPr lang="cs-CZ" dirty="0" err="1"/>
              <a:t>Corruption</a:t>
            </a:r>
            <a:endParaRPr lang="en-GB" dirty="0"/>
          </a:p>
        </p:txBody>
      </p:sp>
      <p:sp>
        <p:nvSpPr>
          <p:cNvPr id="3" name="Zástupný obsah 2">
            <a:extLst>
              <a:ext uri="{FF2B5EF4-FFF2-40B4-BE49-F238E27FC236}">
                <a16:creationId xmlns:a16="http://schemas.microsoft.com/office/drawing/2014/main" id="{D4869FC7-132C-9BD7-9EFF-9176AE1A2522}"/>
              </a:ext>
            </a:extLst>
          </p:cNvPr>
          <p:cNvSpPr>
            <a:spLocks noGrp="1"/>
          </p:cNvSpPr>
          <p:nvPr>
            <p:ph idx="1"/>
          </p:nvPr>
        </p:nvSpPr>
        <p:spPr>
          <a:xfrm>
            <a:off x="838200" y="1825625"/>
            <a:ext cx="7781014" cy="4351338"/>
          </a:xfrm>
        </p:spPr>
        <p:txBody>
          <a:bodyPr/>
          <a:lstStyle/>
          <a:p>
            <a:pPr>
              <a:buNone/>
            </a:pPr>
            <a:r>
              <a:rPr lang="en-US" b="1" dirty="0"/>
              <a:t>Power tends to corrupt, and absolute power corrupts absolutely. Great men are almost always bad men.</a:t>
            </a:r>
            <a:endParaRPr lang="cs-CZ" b="1" dirty="0"/>
          </a:p>
          <a:p>
            <a:pPr>
              <a:buNone/>
            </a:pPr>
            <a:r>
              <a:rPr lang="cs-CZ" dirty="0"/>
              <a:t>(John </a:t>
            </a:r>
            <a:r>
              <a:rPr lang="cs-CZ" dirty="0" err="1"/>
              <a:t>Dalberg-Acton</a:t>
            </a:r>
            <a:r>
              <a:rPr lang="cs-CZ" dirty="0"/>
              <a:t>, 1834-1902)</a:t>
            </a:r>
          </a:p>
          <a:p>
            <a:pPr>
              <a:buNone/>
            </a:pPr>
            <a:endParaRPr lang="cs-CZ" dirty="0"/>
          </a:p>
          <a:p>
            <a:pPr>
              <a:buNone/>
            </a:pPr>
            <a:r>
              <a:rPr lang="cs-CZ" dirty="0" err="1"/>
              <a:t>The</a:t>
            </a:r>
            <a:r>
              <a:rPr lang="cs-CZ" dirty="0"/>
              <a:t> </a:t>
            </a:r>
            <a:r>
              <a:rPr lang="cs-CZ" dirty="0" err="1"/>
              <a:t>bigger</a:t>
            </a:r>
            <a:r>
              <a:rPr lang="cs-CZ" dirty="0"/>
              <a:t> </a:t>
            </a:r>
            <a:r>
              <a:rPr lang="cs-CZ" dirty="0" err="1"/>
              <a:t>is</a:t>
            </a:r>
            <a:r>
              <a:rPr lang="cs-CZ" dirty="0"/>
              <a:t> </a:t>
            </a:r>
            <a:r>
              <a:rPr lang="cs-CZ" dirty="0" err="1"/>
              <a:t>the</a:t>
            </a:r>
            <a:r>
              <a:rPr lang="cs-CZ" dirty="0"/>
              <a:t> </a:t>
            </a:r>
            <a:r>
              <a:rPr lang="cs-CZ" dirty="0" err="1"/>
              <a:t>governmnet</a:t>
            </a:r>
            <a:r>
              <a:rPr lang="cs-CZ" dirty="0"/>
              <a:t> in </a:t>
            </a:r>
            <a:r>
              <a:rPr lang="cs-CZ" dirty="0" err="1"/>
              <a:t>terms</a:t>
            </a:r>
            <a:r>
              <a:rPr lang="cs-CZ" dirty="0"/>
              <a:t> </a:t>
            </a:r>
            <a:r>
              <a:rPr lang="cs-CZ" dirty="0" err="1"/>
              <a:t>of</a:t>
            </a:r>
            <a:r>
              <a:rPr lang="cs-CZ" dirty="0"/>
              <a:t> </a:t>
            </a:r>
            <a:r>
              <a:rPr lang="cs-CZ" dirty="0" err="1"/>
              <a:t>power</a:t>
            </a:r>
            <a:r>
              <a:rPr lang="cs-CZ" dirty="0"/>
              <a:t> and </a:t>
            </a:r>
            <a:r>
              <a:rPr lang="cs-CZ" dirty="0" err="1"/>
              <a:t>money</a:t>
            </a:r>
            <a:r>
              <a:rPr lang="cs-CZ" dirty="0"/>
              <a:t> </a:t>
            </a:r>
            <a:r>
              <a:rPr lang="cs-CZ" dirty="0" err="1"/>
              <a:t>it</a:t>
            </a:r>
            <a:r>
              <a:rPr lang="cs-CZ" dirty="0"/>
              <a:t> </a:t>
            </a:r>
            <a:r>
              <a:rPr lang="cs-CZ" dirty="0" err="1"/>
              <a:t>redistributes</a:t>
            </a:r>
            <a:r>
              <a:rPr lang="cs-CZ" dirty="0"/>
              <a:t> </a:t>
            </a:r>
            <a:r>
              <a:rPr lang="cs-CZ" dirty="0" err="1"/>
              <a:t>the</a:t>
            </a:r>
            <a:r>
              <a:rPr lang="cs-CZ" dirty="0"/>
              <a:t> more </a:t>
            </a:r>
            <a:r>
              <a:rPr lang="cs-CZ" dirty="0" err="1"/>
              <a:t>opportunities</a:t>
            </a:r>
            <a:r>
              <a:rPr lang="cs-CZ" dirty="0"/>
              <a:t> to </a:t>
            </a:r>
            <a:r>
              <a:rPr lang="cs-CZ" dirty="0" err="1"/>
              <a:t>corruption</a:t>
            </a:r>
            <a:r>
              <a:rPr lang="cs-CZ" dirty="0"/>
              <a:t> </a:t>
            </a:r>
            <a:r>
              <a:rPr lang="cs-CZ" dirty="0" err="1"/>
              <a:t>exist</a:t>
            </a:r>
            <a:r>
              <a:rPr lang="cs-CZ" dirty="0"/>
              <a:t>.</a:t>
            </a:r>
            <a:endParaRPr lang="en-GB" dirty="0"/>
          </a:p>
        </p:txBody>
      </p:sp>
      <p:pic>
        <p:nvPicPr>
          <p:cNvPr id="4" name="Picture 2" descr="Image result for i want to work in the organised crime Private sector or government?">
            <a:extLst>
              <a:ext uri="{FF2B5EF4-FFF2-40B4-BE49-F238E27FC236}">
                <a16:creationId xmlns:a16="http://schemas.microsoft.com/office/drawing/2014/main" id="{974A3F5F-276E-CBC0-63EB-E9342F763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087" y="0"/>
            <a:ext cx="3637913" cy="321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9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8B8AE-28E7-F55B-638B-6A97DF572DAA}"/>
              </a:ext>
            </a:extLst>
          </p:cNvPr>
          <p:cNvSpPr>
            <a:spLocks noGrp="1"/>
          </p:cNvSpPr>
          <p:nvPr>
            <p:ph type="title"/>
          </p:nvPr>
        </p:nvSpPr>
        <p:spPr/>
        <p:txBody>
          <a:bodyPr/>
          <a:lstStyle/>
          <a:p>
            <a:r>
              <a:rPr lang="cs-CZ" dirty="0" err="1"/>
              <a:t>Student‘s</a:t>
            </a:r>
            <a:r>
              <a:rPr lang="cs-CZ" dirty="0"/>
              <a:t> </a:t>
            </a:r>
            <a:r>
              <a:rPr lang="cs-CZ" dirty="0" err="1"/>
              <a:t>presentation</a:t>
            </a:r>
            <a:endParaRPr lang="cs-CZ" dirty="0"/>
          </a:p>
        </p:txBody>
      </p:sp>
      <p:sp>
        <p:nvSpPr>
          <p:cNvPr id="3" name="Zástupný obsah 2">
            <a:extLst>
              <a:ext uri="{FF2B5EF4-FFF2-40B4-BE49-F238E27FC236}">
                <a16:creationId xmlns:a16="http://schemas.microsoft.com/office/drawing/2014/main" id="{EE59F370-16A7-F23A-9770-D954F14A22C7}"/>
              </a:ext>
            </a:extLst>
          </p:cNvPr>
          <p:cNvSpPr>
            <a:spLocks noGrp="1"/>
          </p:cNvSpPr>
          <p:nvPr>
            <p:ph idx="1"/>
          </p:nvPr>
        </p:nvSpPr>
        <p:spPr/>
        <p:txBody>
          <a:bodyPr/>
          <a:lstStyle/>
          <a:p>
            <a:r>
              <a:rPr lang="cs-CZ" dirty="0"/>
              <a:t>9th </a:t>
            </a:r>
            <a:r>
              <a:rPr lang="cs-CZ" dirty="0" err="1"/>
              <a:t>of</a:t>
            </a:r>
            <a:r>
              <a:rPr lang="cs-CZ" dirty="0"/>
              <a:t> </a:t>
            </a:r>
            <a:r>
              <a:rPr lang="cs-CZ" dirty="0" err="1"/>
              <a:t>December</a:t>
            </a:r>
            <a:r>
              <a:rPr lang="cs-CZ" dirty="0"/>
              <a:t> 2025</a:t>
            </a:r>
          </a:p>
          <a:p>
            <a:r>
              <a:rPr lang="cs-CZ" dirty="0" err="1"/>
              <a:t>About</a:t>
            </a:r>
            <a:r>
              <a:rPr lang="cs-CZ" dirty="0"/>
              <a:t> 15 </a:t>
            </a:r>
            <a:r>
              <a:rPr lang="cs-CZ" dirty="0" err="1"/>
              <a:t>miutes</a:t>
            </a:r>
            <a:r>
              <a:rPr lang="cs-CZ" dirty="0"/>
              <a:t> + </a:t>
            </a:r>
            <a:r>
              <a:rPr lang="cs-CZ" dirty="0" err="1"/>
              <a:t>discussion</a:t>
            </a:r>
            <a:endParaRPr lang="cs-CZ" dirty="0"/>
          </a:p>
          <a:p>
            <a:r>
              <a:rPr lang="cs-CZ" dirty="0" err="1"/>
              <a:t>About</a:t>
            </a:r>
            <a:r>
              <a:rPr lang="cs-CZ" dirty="0"/>
              <a:t> 8-10 </a:t>
            </a:r>
            <a:r>
              <a:rPr lang="cs-CZ" dirty="0" err="1"/>
              <a:t>slides</a:t>
            </a:r>
            <a:r>
              <a:rPr lang="cs-CZ" dirty="0"/>
              <a:t> (</a:t>
            </a:r>
            <a:r>
              <a:rPr lang="cs-CZ" dirty="0" err="1"/>
              <a:t>recommended</a:t>
            </a:r>
            <a:r>
              <a:rPr lang="cs-CZ" dirty="0"/>
              <a:t>)</a:t>
            </a:r>
          </a:p>
          <a:p>
            <a:r>
              <a:rPr lang="cs-CZ" dirty="0" err="1"/>
              <a:t>Compare</a:t>
            </a:r>
            <a:r>
              <a:rPr lang="cs-CZ" dirty="0"/>
              <a:t> </a:t>
            </a:r>
            <a:r>
              <a:rPr lang="cs-CZ" dirty="0" err="1"/>
              <a:t>the</a:t>
            </a:r>
            <a:r>
              <a:rPr lang="cs-CZ" dirty="0"/>
              <a:t> </a:t>
            </a:r>
            <a:r>
              <a:rPr lang="cs-CZ" dirty="0" err="1"/>
              <a:t>taxation</a:t>
            </a:r>
            <a:r>
              <a:rPr lang="cs-CZ" dirty="0"/>
              <a:t> </a:t>
            </a:r>
            <a:r>
              <a:rPr lang="cs-CZ" dirty="0" err="1"/>
              <a:t>policy</a:t>
            </a:r>
            <a:r>
              <a:rPr lang="cs-CZ" dirty="0"/>
              <a:t> </a:t>
            </a:r>
            <a:r>
              <a:rPr lang="cs-CZ" dirty="0" err="1"/>
              <a:t>of</a:t>
            </a:r>
            <a:r>
              <a:rPr lang="cs-CZ" dirty="0"/>
              <a:t> </a:t>
            </a:r>
            <a:r>
              <a:rPr lang="cs-CZ" dirty="0" err="1"/>
              <a:t>your</a:t>
            </a:r>
            <a:r>
              <a:rPr lang="cs-CZ" dirty="0"/>
              <a:t> country and </a:t>
            </a:r>
            <a:r>
              <a:rPr lang="cs-CZ" dirty="0" err="1"/>
              <a:t>of</a:t>
            </a:r>
            <a:r>
              <a:rPr lang="cs-CZ" dirty="0"/>
              <a:t> </a:t>
            </a:r>
            <a:r>
              <a:rPr lang="cs-CZ" dirty="0" err="1"/>
              <a:t>the</a:t>
            </a:r>
            <a:r>
              <a:rPr lang="cs-CZ" dirty="0"/>
              <a:t> Czech Republic</a:t>
            </a:r>
          </a:p>
          <a:p>
            <a:pPr marL="0" indent="0">
              <a:buNone/>
            </a:pPr>
            <a:r>
              <a:rPr lang="cs-CZ" dirty="0" err="1"/>
              <a:t>or</a:t>
            </a:r>
            <a:endParaRPr lang="cs-CZ" dirty="0"/>
          </a:p>
          <a:p>
            <a:r>
              <a:rPr lang="cs-CZ" dirty="0" err="1"/>
              <a:t>Compare</a:t>
            </a:r>
            <a:r>
              <a:rPr lang="cs-CZ" dirty="0"/>
              <a:t> </a:t>
            </a:r>
            <a:r>
              <a:rPr lang="cs-CZ" dirty="0" err="1"/>
              <a:t>the</a:t>
            </a:r>
            <a:r>
              <a:rPr lang="cs-CZ" dirty="0"/>
              <a:t> </a:t>
            </a:r>
            <a:r>
              <a:rPr lang="cs-CZ" dirty="0" err="1"/>
              <a:t>monetary</a:t>
            </a:r>
            <a:r>
              <a:rPr lang="cs-CZ" dirty="0"/>
              <a:t> </a:t>
            </a:r>
            <a:r>
              <a:rPr lang="cs-CZ" dirty="0" err="1"/>
              <a:t>policy</a:t>
            </a:r>
            <a:r>
              <a:rPr lang="cs-CZ" dirty="0"/>
              <a:t> </a:t>
            </a:r>
            <a:r>
              <a:rPr lang="cs-CZ" dirty="0" err="1"/>
              <a:t>of</a:t>
            </a:r>
            <a:r>
              <a:rPr lang="cs-CZ" dirty="0"/>
              <a:t> </a:t>
            </a:r>
            <a:r>
              <a:rPr lang="cs-CZ" dirty="0" err="1"/>
              <a:t>your</a:t>
            </a:r>
            <a:r>
              <a:rPr lang="cs-CZ" dirty="0"/>
              <a:t> country and </a:t>
            </a:r>
            <a:r>
              <a:rPr lang="cs-CZ" dirty="0" err="1"/>
              <a:t>of</a:t>
            </a:r>
            <a:r>
              <a:rPr lang="cs-CZ" dirty="0"/>
              <a:t> </a:t>
            </a:r>
            <a:r>
              <a:rPr lang="cs-CZ" dirty="0" err="1"/>
              <a:t>the</a:t>
            </a:r>
            <a:r>
              <a:rPr lang="cs-CZ" dirty="0"/>
              <a:t> Czech Republic</a:t>
            </a:r>
          </a:p>
          <a:p>
            <a:endParaRPr lang="cs-CZ" dirty="0"/>
          </a:p>
        </p:txBody>
      </p:sp>
    </p:spTree>
    <p:extLst>
      <p:ext uri="{BB962C8B-B14F-4D97-AF65-F5344CB8AC3E}">
        <p14:creationId xmlns:p14="http://schemas.microsoft.com/office/powerpoint/2010/main" val="929095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B196D-E60C-4662-BFFB-42D4236E6EE5}"/>
              </a:ext>
            </a:extLst>
          </p:cNvPr>
          <p:cNvSpPr>
            <a:spLocks noGrp="1"/>
          </p:cNvSpPr>
          <p:nvPr>
            <p:ph type="title"/>
          </p:nvPr>
        </p:nvSpPr>
        <p:spPr/>
        <p:txBody>
          <a:bodyPr/>
          <a:lstStyle/>
          <a:p>
            <a:r>
              <a:rPr lang="cs-CZ" dirty="0" err="1"/>
              <a:t>If</a:t>
            </a:r>
            <a:r>
              <a:rPr lang="cs-CZ" dirty="0"/>
              <a:t> </a:t>
            </a:r>
            <a:r>
              <a:rPr lang="cs-CZ" dirty="0" err="1"/>
              <a:t>you</a:t>
            </a:r>
            <a:r>
              <a:rPr lang="cs-CZ" dirty="0"/>
              <a:t> </a:t>
            </a:r>
            <a:r>
              <a:rPr lang="cs-CZ" dirty="0" err="1"/>
              <a:t>want</a:t>
            </a:r>
            <a:r>
              <a:rPr lang="cs-CZ" dirty="0"/>
              <a:t> to </a:t>
            </a:r>
            <a:r>
              <a:rPr lang="cs-CZ" dirty="0" err="1"/>
              <a:t>cut</a:t>
            </a:r>
            <a:r>
              <a:rPr lang="cs-CZ" dirty="0"/>
              <a:t> </a:t>
            </a:r>
            <a:r>
              <a:rPr lang="cs-CZ" dirty="0" err="1"/>
              <a:t>corrpution</a:t>
            </a:r>
            <a:r>
              <a:rPr lang="cs-CZ" dirty="0"/>
              <a:t>, </a:t>
            </a:r>
            <a:r>
              <a:rPr lang="cs-CZ" dirty="0" err="1"/>
              <a:t>cut</a:t>
            </a:r>
            <a:r>
              <a:rPr lang="cs-CZ" dirty="0"/>
              <a:t> </a:t>
            </a:r>
            <a:r>
              <a:rPr lang="cs-CZ" dirty="0" err="1"/>
              <a:t>government</a:t>
            </a:r>
            <a:endParaRPr lang="cs-CZ" dirty="0"/>
          </a:p>
        </p:txBody>
      </p:sp>
      <p:sp>
        <p:nvSpPr>
          <p:cNvPr id="3" name="Zástupný obsah 2">
            <a:extLst>
              <a:ext uri="{FF2B5EF4-FFF2-40B4-BE49-F238E27FC236}">
                <a16:creationId xmlns:a16="http://schemas.microsoft.com/office/drawing/2014/main" id="{299615F1-7DDD-44A9-84CC-BE669B97350E}"/>
              </a:ext>
            </a:extLst>
          </p:cNvPr>
          <p:cNvSpPr>
            <a:spLocks noGrp="1"/>
          </p:cNvSpPr>
          <p:nvPr>
            <p:ph idx="1"/>
          </p:nvPr>
        </p:nvSpPr>
        <p:spPr>
          <a:xfrm>
            <a:off x="4190336" y="1600201"/>
            <a:ext cx="7617351" cy="4525963"/>
          </a:xfrm>
        </p:spPr>
        <p:txBody>
          <a:bodyPr/>
          <a:lstStyle/>
          <a:p>
            <a:pPr>
              <a:buNone/>
            </a:pPr>
            <a:r>
              <a:rPr lang="cs-CZ" i="1" dirty="0"/>
              <a:t>T</a:t>
            </a:r>
            <a:r>
              <a:rPr lang="en-GB" i="1" dirty="0"/>
              <a:t>he source of official corruption is the same everywhere: large governments with the power to dispense many goodies to different </a:t>
            </a:r>
            <a:r>
              <a:rPr lang="en-GB" i="1" dirty="0" err="1"/>
              <a:t>gro</a:t>
            </a:r>
            <a:r>
              <a:rPr lang="cs-CZ" i="1" dirty="0" err="1"/>
              <a:t>ups</a:t>
            </a:r>
            <a:r>
              <a:rPr lang="en-GB" dirty="0"/>
              <a:t> </a:t>
            </a:r>
            <a:endParaRPr lang="cs-CZ" dirty="0"/>
          </a:p>
          <a:p>
            <a:pPr algn="r">
              <a:buNone/>
            </a:pPr>
            <a:r>
              <a:rPr lang="cs-CZ" dirty="0"/>
              <a:t>Gary </a:t>
            </a:r>
            <a:r>
              <a:rPr lang="cs-CZ" dirty="0" err="1"/>
              <a:t>Becker</a:t>
            </a:r>
            <a:endParaRPr lang="cs-CZ" dirty="0"/>
          </a:p>
          <a:p>
            <a:pPr>
              <a:buNone/>
            </a:pPr>
            <a:endParaRPr lang="cs-CZ" dirty="0"/>
          </a:p>
          <a:p>
            <a:pPr algn="r">
              <a:buNone/>
            </a:pPr>
            <a:r>
              <a:rPr lang="cs-CZ" dirty="0"/>
              <a:t>(Nobel </a:t>
            </a:r>
            <a:r>
              <a:rPr lang="cs-CZ" dirty="0" err="1"/>
              <a:t>Price</a:t>
            </a:r>
            <a:r>
              <a:rPr lang="cs-CZ" dirty="0"/>
              <a:t> in </a:t>
            </a:r>
            <a:r>
              <a:rPr lang="cs-CZ" dirty="0" err="1"/>
              <a:t>economics</a:t>
            </a:r>
            <a:r>
              <a:rPr lang="cs-CZ" dirty="0"/>
              <a:t> </a:t>
            </a:r>
            <a:r>
              <a:rPr lang="cs-CZ" dirty="0" err="1"/>
              <a:t>winner</a:t>
            </a:r>
            <a:r>
              <a:rPr lang="cs-CZ" dirty="0"/>
              <a:t>)</a:t>
            </a:r>
          </a:p>
        </p:txBody>
      </p:sp>
    </p:spTree>
    <p:extLst>
      <p:ext uri="{BB962C8B-B14F-4D97-AF65-F5344CB8AC3E}">
        <p14:creationId xmlns:p14="http://schemas.microsoft.com/office/powerpoint/2010/main" val="1649190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68D0E-4554-49AF-9D98-339118995E42}"/>
              </a:ext>
            </a:extLst>
          </p:cNvPr>
          <p:cNvSpPr>
            <a:spLocks noGrp="1"/>
          </p:cNvSpPr>
          <p:nvPr>
            <p:ph type="title"/>
          </p:nvPr>
        </p:nvSpPr>
        <p:spPr/>
        <p:txBody>
          <a:bodyPr/>
          <a:lstStyle/>
          <a:p>
            <a:r>
              <a:rPr lang="cs-CZ" dirty="0" err="1"/>
              <a:t>Friedman‘s</a:t>
            </a:r>
            <a:r>
              <a:rPr lang="cs-CZ" dirty="0"/>
              <a:t> 4 </a:t>
            </a:r>
            <a:r>
              <a:rPr lang="cs-CZ" dirty="0" err="1"/>
              <a:t>ways</a:t>
            </a:r>
            <a:r>
              <a:rPr lang="cs-CZ" dirty="0"/>
              <a:t> </a:t>
            </a:r>
            <a:r>
              <a:rPr lang="cs-CZ" dirty="0" err="1"/>
              <a:t>of</a:t>
            </a:r>
            <a:r>
              <a:rPr lang="cs-CZ" dirty="0"/>
              <a:t> </a:t>
            </a:r>
            <a:r>
              <a:rPr lang="cs-CZ" dirty="0" err="1"/>
              <a:t>spending</a:t>
            </a:r>
            <a:r>
              <a:rPr lang="cs-CZ" dirty="0"/>
              <a:t> </a:t>
            </a:r>
            <a:r>
              <a:rPr lang="cs-CZ" dirty="0" err="1"/>
              <a:t>money</a:t>
            </a:r>
            <a:endParaRPr lang="cs-CZ" dirty="0"/>
          </a:p>
        </p:txBody>
      </p:sp>
      <p:sp>
        <p:nvSpPr>
          <p:cNvPr id="3" name="Zástupný obsah 2">
            <a:extLst>
              <a:ext uri="{FF2B5EF4-FFF2-40B4-BE49-F238E27FC236}">
                <a16:creationId xmlns:a16="http://schemas.microsoft.com/office/drawing/2014/main" id="{83EFDBEF-7973-49ED-B26B-649E5752DF0D}"/>
              </a:ext>
            </a:extLst>
          </p:cNvPr>
          <p:cNvSpPr>
            <a:spLocks noGrp="1"/>
          </p:cNvSpPr>
          <p:nvPr>
            <p:ph idx="1"/>
          </p:nvPr>
        </p:nvSpPr>
        <p:spPr/>
        <p:txBody>
          <a:bodyPr/>
          <a:lstStyle/>
          <a:p>
            <a:pPr>
              <a:buNone/>
            </a:pPr>
            <a:r>
              <a:rPr lang="cs-CZ" dirty="0"/>
              <a:t>Video: </a:t>
            </a:r>
          </a:p>
        </p:txBody>
      </p:sp>
      <p:sp>
        <p:nvSpPr>
          <p:cNvPr id="4" name="Zástupný symbol pro zápatí 3">
            <a:extLst>
              <a:ext uri="{FF2B5EF4-FFF2-40B4-BE49-F238E27FC236}">
                <a16:creationId xmlns:a16="http://schemas.microsoft.com/office/drawing/2014/main" id="{50A68441-5E2E-4264-B000-374073482A1E}"/>
              </a:ext>
            </a:extLst>
          </p:cNvPr>
          <p:cNvSpPr>
            <a:spLocks noGrp="1"/>
          </p:cNvSpPr>
          <p:nvPr>
            <p:ph type="ftr" sz="quarter" idx="11"/>
          </p:nvPr>
        </p:nvSpPr>
        <p:spPr/>
        <p:txBody>
          <a:bodyPr/>
          <a:lstStyle/>
          <a:p>
            <a:r>
              <a:rPr lang="cs-CZ"/>
              <a:t>Petr Mach - Microeconomics</a:t>
            </a:r>
          </a:p>
        </p:txBody>
      </p:sp>
      <p:pic>
        <p:nvPicPr>
          <p:cNvPr id="5" name="obrázek 3">
            <a:extLst>
              <a:ext uri="{FF2B5EF4-FFF2-40B4-BE49-F238E27FC236}">
                <a16:creationId xmlns:a16="http://schemas.microsoft.com/office/drawing/2014/main" id="{572E7670-7CF2-400C-B384-2DB31964DA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3705" y="0"/>
            <a:ext cx="1520190" cy="1847850"/>
          </a:xfrm>
          <a:prstGeom prst="rect">
            <a:avLst/>
          </a:prstGeom>
          <a:noFill/>
          <a:ln w="9525">
            <a:noFill/>
            <a:miter lim="800000"/>
            <a:headEnd/>
            <a:tailEnd/>
          </a:ln>
        </p:spPr>
      </p:pic>
    </p:spTree>
    <p:extLst>
      <p:ext uri="{BB962C8B-B14F-4D97-AF65-F5344CB8AC3E}">
        <p14:creationId xmlns:p14="http://schemas.microsoft.com/office/powerpoint/2010/main" val="901988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2A0C98-F49D-43B7-9698-8DB710378C8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E385873-135A-4579-86C7-DF44591EE54C}"/>
              </a:ext>
            </a:extLst>
          </p:cNvPr>
          <p:cNvSpPr>
            <a:spLocks noGrp="1"/>
          </p:cNvSpPr>
          <p:nvPr>
            <p:ph idx="1"/>
          </p:nvPr>
        </p:nvSpPr>
        <p:spPr/>
        <p:txBody>
          <a:bodyPr/>
          <a:lstStyle/>
          <a:p>
            <a:pPr marL="457200" indent="-457200"/>
            <a:r>
              <a:rPr lang="en-US" dirty="0"/>
              <a:t>You spend your own money on yourself. </a:t>
            </a:r>
            <a:endParaRPr lang="cs-CZ" dirty="0"/>
          </a:p>
          <a:p>
            <a:pPr marL="457200" indent="-457200"/>
            <a:r>
              <a:rPr lang="en-US" dirty="0"/>
              <a:t>You spend your own money on someone else. </a:t>
            </a:r>
            <a:endParaRPr lang="cs-CZ" dirty="0"/>
          </a:p>
          <a:p>
            <a:pPr marL="457200" indent="-457200"/>
            <a:r>
              <a:rPr lang="en-US" dirty="0"/>
              <a:t>You spend someone else's money on yourself. </a:t>
            </a:r>
            <a:endParaRPr lang="cs-CZ" dirty="0"/>
          </a:p>
          <a:p>
            <a:pPr marL="457200" indent="-457200"/>
            <a:r>
              <a:rPr lang="en-US" dirty="0"/>
              <a:t>You spend someone else's money on someone </a:t>
            </a:r>
            <a:r>
              <a:rPr lang="cs-CZ" dirty="0"/>
              <a:t> </a:t>
            </a:r>
            <a:r>
              <a:rPr lang="en-US" dirty="0"/>
              <a:t>else </a:t>
            </a:r>
            <a:endParaRPr lang="cs-CZ" dirty="0"/>
          </a:p>
          <a:p>
            <a:pPr>
              <a:buNone/>
            </a:pPr>
            <a:endParaRPr lang="cs-CZ" dirty="0"/>
          </a:p>
        </p:txBody>
      </p:sp>
      <p:sp>
        <p:nvSpPr>
          <p:cNvPr id="4" name="Zástupný symbol pro zápatí 3">
            <a:extLst>
              <a:ext uri="{FF2B5EF4-FFF2-40B4-BE49-F238E27FC236}">
                <a16:creationId xmlns:a16="http://schemas.microsoft.com/office/drawing/2014/main" id="{2FCFB09B-76A4-46C0-8F08-5882A3B8EE0A}"/>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888147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974742-0838-4EB5-8E82-36DCF99DACBF}"/>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519EA027-4F25-440C-9ED8-0C0FEFFA5FB4}"/>
              </a:ext>
            </a:extLst>
          </p:cNvPr>
          <p:cNvSpPr>
            <a:spLocks noGrp="1"/>
          </p:cNvSpPr>
          <p:nvPr>
            <p:ph type="ftr" sz="quarter" idx="11"/>
          </p:nvPr>
        </p:nvSpPr>
        <p:spPr/>
        <p:txBody>
          <a:bodyPr/>
          <a:lstStyle/>
          <a:p>
            <a:r>
              <a:rPr lang="cs-CZ"/>
              <a:t>Petr Mach - Microeconomics</a:t>
            </a:r>
          </a:p>
        </p:txBody>
      </p:sp>
      <p:graphicFrame>
        <p:nvGraphicFramePr>
          <p:cNvPr id="6" name="Tabulka 5">
            <a:extLst>
              <a:ext uri="{FF2B5EF4-FFF2-40B4-BE49-F238E27FC236}">
                <a16:creationId xmlns:a16="http://schemas.microsoft.com/office/drawing/2014/main" id="{49DC2988-D905-46AE-9852-FD8017A7A6E7}"/>
              </a:ext>
            </a:extLst>
          </p:cNvPr>
          <p:cNvGraphicFramePr>
            <a:graphicFrameLocks noGrp="1"/>
          </p:cNvGraphicFramePr>
          <p:nvPr/>
        </p:nvGraphicFramePr>
        <p:xfrm>
          <a:off x="1981201" y="1988841"/>
          <a:ext cx="7643191" cy="3393901"/>
        </p:xfrm>
        <a:graphic>
          <a:graphicData uri="http://schemas.openxmlformats.org/drawingml/2006/table">
            <a:tbl>
              <a:tblPr firstRow="1" firstCol="1" bandRow="1">
                <a:tableStyleId>{5C22544A-7EE6-4342-B048-85BDC9FD1C3A}</a:tableStyleId>
              </a:tblPr>
              <a:tblGrid>
                <a:gridCol w="2332702">
                  <a:extLst>
                    <a:ext uri="{9D8B030D-6E8A-4147-A177-3AD203B41FA5}">
                      <a16:colId xmlns:a16="http://schemas.microsoft.com/office/drawing/2014/main" val="2406947685"/>
                    </a:ext>
                  </a:extLst>
                </a:gridCol>
                <a:gridCol w="2332702">
                  <a:extLst>
                    <a:ext uri="{9D8B030D-6E8A-4147-A177-3AD203B41FA5}">
                      <a16:colId xmlns:a16="http://schemas.microsoft.com/office/drawing/2014/main" val="2306740341"/>
                    </a:ext>
                  </a:extLst>
                </a:gridCol>
                <a:gridCol w="1321604">
                  <a:extLst>
                    <a:ext uri="{9D8B030D-6E8A-4147-A177-3AD203B41FA5}">
                      <a16:colId xmlns:a16="http://schemas.microsoft.com/office/drawing/2014/main" val="251860232"/>
                    </a:ext>
                  </a:extLst>
                </a:gridCol>
                <a:gridCol w="1656183">
                  <a:extLst>
                    <a:ext uri="{9D8B030D-6E8A-4147-A177-3AD203B41FA5}">
                      <a16:colId xmlns:a16="http://schemas.microsoft.com/office/drawing/2014/main" val="4049776489"/>
                    </a:ext>
                  </a:extLst>
                </a:gridCol>
              </a:tblGrid>
              <a:tr h="701421">
                <a:tc rowSpan="2" gridSpan="2">
                  <a:txBody>
                    <a:bodyPr/>
                    <a:lstStyle/>
                    <a:p>
                      <a:pPr>
                        <a:lnSpc>
                          <a:spcPct val="107000"/>
                        </a:lnSpc>
                        <a:spcAft>
                          <a:spcPts val="800"/>
                        </a:spcAft>
                      </a:pPr>
                      <a:r>
                        <a:rPr lang="cs-CZ" sz="2200">
                          <a:effectLst/>
                        </a:rPr>
                        <a:t> </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hMerge="1">
                  <a:txBody>
                    <a:bodyPr/>
                    <a:lstStyle/>
                    <a:p>
                      <a:endParaRPr lang="cs-CZ"/>
                    </a:p>
                  </a:txBody>
                  <a:tcPr/>
                </a:tc>
                <a:tc gridSpan="2">
                  <a:txBody>
                    <a:bodyPr/>
                    <a:lstStyle/>
                    <a:p>
                      <a:pPr>
                        <a:lnSpc>
                          <a:spcPct val="107000"/>
                        </a:lnSpc>
                        <a:spcAft>
                          <a:spcPts val="800"/>
                        </a:spcAft>
                      </a:pPr>
                      <a:r>
                        <a:rPr lang="cs-CZ" sz="2200">
                          <a:effectLst/>
                        </a:rPr>
                        <a:t>On whom money is spent </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hMerge="1">
                  <a:txBody>
                    <a:bodyPr/>
                    <a:lstStyle/>
                    <a:p>
                      <a:endParaRPr lang="cs-CZ"/>
                    </a:p>
                  </a:txBody>
                  <a:tcPr/>
                </a:tc>
                <a:extLst>
                  <a:ext uri="{0D108BD9-81ED-4DB2-BD59-A6C34878D82A}">
                    <a16:rowId xmlns:a16="http://schemas.microsoft.com/office/drawing/2014/main" val="2124868152"/>
                  </a:ext>
                </a:extLst>
              </a:tr>
              <a:tr h="1199292">
                <a:tc gridSpan="2" vMerge="1">
                  <a:txBody>
                    <a:bodyPr/>
                    <a:lstStyle/>
                    <a:p>
                      <a:endParaRPr lang="cs-CZ"/>
                    </a:p>
                  </a:txBody>
                  <a:tcPr/>
                </a:tc>
                <a:tc hMerge="1" vMerge="1">
                  <a:txBody>
                    <a:bodyPr/>
                    <a:lstStyle/>
                    <a:p>
                      <a:endParaRPr lang="cs-CZ"/>
                    </a:p>
                  </a:txBody>
                  <a:tcPr/>
                </a:tc>
                <a:tc>
                  <a:txBody>
                    <a:bodyPr/>
                    <a:lstStyle/>
                    <a:p>
                      <a:pPr>
                        <a:lnSpc>
                          <a:spcPct val="107000"/>
                        </a:lnSpc>
                        <a:spcAft>
                          <a:spcPts val="800"/>
                        </a:spcAft>
                      </a:pPr>
                      <a:r>
                        <a:rPr lang="cs-CZ" sz="2200">
                          <a:effectLst/>
                        </a:rPr>
                        <a:t>You </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a:txBody>
                    <a:bodyPr/>
                    <a:lstStyle/>
                    <a:p>
                      <a:pPr>
                        <a:lnSpc>
                          <a:spcPct val="107000"/>
                        </a:lnSpc>
                        <a:spcAft>
                          <a:spcPts val="800"/>
                        </a:spcAft>
                      </a:pPr>
                      <a:r>
                        <a:rPr lang="cs-CZ" sz="2200">
                          <a:effectLst/>
                        </a:rPr>
                        <a:t>Someone else</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2565944551"/>
                  </a:ext>
                </a:extLst>
              </a:tr>
              <a:tr h="710233">
                <a:tc rowSpan="2">
                  <a:txBody>
                    <a:bodyPr/>
                    <a:lstStyle/>
                    <a:p>
                      <a:pPr marL="71755" marR="71755">
                        <a:lnSpc>
                          <a:spcPct val="107000"/>
                        </a:lnSpc>
                        <a:spcAft>
                          <a:spcPts val="800"/>
                        </a:spcAft>
                      </a:pPr>
                      <a:r>
                        <a:rPr lang="cs-CZ" sz="2200">
                          <a:effectLst/>
                        </a:rPr>
                        <a:t>Whose money is spent</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tc>
                <a:tc>
                  <a:txBody>
                    <a:bodyPr/>
                    <a:lstStyle/>
                    <a:p>
                      <a:pPr>
                        <a:lnSpc>
                          <a:spcPct val="107000"/>
                        </a:lnSpc>
                        <a:spcAft>
                          <a:spcPts val="800"/>
                        </a:spcAft>
                      </a:pPr>
                      <a:r>
                        <a:rPr lang="cs-CZ" sz="2200">
                          <a:effectLst/>
                        </a:rPr>
                        <a:t>Yours</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a:txBody>
                    <a:bodyPr/>
                    <a:lstStyle/>
                    <a:p>
                      <a:pPr>
                        <a:lnSpc>
                          <a:spcPct val="107000"/>
                        </a:lnSpc>
                        <a:spcAft>
                          <a:spcPts val="800"/>
                        </a:spcAft>
                      </a:pPr>
                      <a:r>
                        <a:rPr lang="cs-CZ" sz="2200">
                          <a:effectLst/>
                        </a:rPr>
                        <a:t>I.</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a:txBody>
                    <a:bodyPr/>
                    <a:lstStyle/>
                    <a:p>
                      <a:pPr>
                        <a:lnSpc>
                          <a:spcPct val="107000"/>
                        </a:lnSpc>
                        <a:spcAft>
                          <a:spcPts val="800"/>
                        </a:spcAft>
                      </a:pPr>
                      <a:r>
                        <a:rPr lang="cs-CZ" sz="2200">
                          <a:effectLst/>
                        </a:rPr>
                        <a:t>II.</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3223166279"/>
                  </a:ext>
                </a:extLst>
              </a:tr>
              <a:tr h="701421">
                <a:tc vMerge="1">
                  <a:txBody>
                    <a:bodyPr/>
                    <a:lstStyle/>
                    <a:p>
                      <a:endParaRPr lang="cs-CZ"/>
                    </a:p>
                  </a:txBody>
                  <a:tcPr/>
                </a:tc>
                <a:tc>
                  <a:txBody>
                    <a:bodyPr/>
                    <a:lstStyle/>
                    <a:p>
                      <a:pPr>
                        <a:lnSpc>
                          <a:spcPct val="107000"/>
                        </a:lnSpc>
                        <a:spcAft>
                          <a:spcPts val="800"/>
                        </a:spcAft>
                      </a:pPr>
                      <a:r>
                        <a:rPr lang="cs-CZ" sz="2200">
                          <a:effectLst/>
                        </a:rPr>
                        <a:t>Someone else’s</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a:txBody>
                    <a:bodyPr/>
                    <a:lstStyle/>
                    <a:p>
                      <a:pPr>
                        <a:lnSpc>
                          <a:spcPct val="107000"/>
                        </a:lnSpc>
                        <a:spcAft>
                          <a:spcPts val="800"/>
                        </a:spcAft>
                      </a:pPr>
                      <a:r>
                        <a:rPr lang="cs-CZ" sz="2200">
                          <a:effectLst/>
                        </a:rPr>
                        <a:t>III.</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a:txBody>
                    <a:bodyPr/>
                    <a:lstStyle/>
                    <a:p>
                      <a:pPr>
                        <a:lnSpc>
                          <a:spcPct val="107000"/>
                        </a:lnSpc>
                        <a:spcAft>
                          <a:spcPts val="800"/>
                        </a:spcAft>
                      </a:pPr>
                      <a:r>
                        <a:rPr lang="cs-CZ" sz="2200" dirty="0">
                          <a:effectLst/>
                        </a:rPr>
                        <a:t>IV.</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180496733"/>
                  </a:ext>
                </a:extLst>
              </a:tr>
            </a:tbl>
          </a:graphicData>
        </a:graphic>
      </p:graphicFrame>
    </p:spTree>
    <p:extLst>
      <p:ext uri="{BB962C8B-B14F-4D97-AF65-F5344CB8AC3E}">
        <p14:creationId xmlns:p14="http://schemas.microsoft.com/office/powerpoint/2010/main" val="351948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C0645A-4F07-420E-B3A4-AC48463FCC14}"/>
              </a:ext>
            </a:extLst>
          </p:cNvPr>
          <p:cNvSpPr>
            <a:spLocks noGrp="1"/>
          </p:cNvSpPr>
          <p:nvPr>
            <p:ph type="title"/>
          </p:nvPr>
        </p:nvSpPr>
        <p:spPr/>
        <p:txBody>
          <a:bodyPr/>
          <a:lstStyle/>
          <a:p>
            <a:r>
              <a:rPr lang="cs-CZ" dirty="0" err="1"/>
              <a:t>The</a:t>
            </a:r>
            <a:r>
              <a:rPr lang="cs-CZ" dirty="0"/>
              <a:t> </a:t>
            </a:r>
            <a:r>
              <a:rPr lang="cs-CZ" dirty="0" err="1"/>
              <a:t>economic</a:t>
            </a:r>
            <a:r>
              <a:rPr lang="cs-CZ" dirty="0"/>
              <a:t> </a:t>
            </a:r>
            <a:r>
              <a:rPr lang="cs-CZ" dirty="0" err="1"/>
              <a:t>problem</a:t>
            </a:r>
            <a:r>
              <a:rPr lang="cs-CZ" dirty="0"/>
              <a:t> </a:t>
            </a:r>
            <a:r>
              <a:rPr lang="cs-CZ" dirty="0" err="1"/>
              <a:t>of</a:t>
            </a:r>
            <a:r>
              <a:rPr lang="cs-CZ" dirty="0"/>
              <a:t> </a:t>
            </a:r>
            <a:r>
              <a:rPr lang="cs-CZ" dirty="0" err="1"/>
              <a:t>voting</a:t>
            </a:r>
            <a:endParaRPr lang="cs-CZ" dirty="0"/>
          </a:p>
        </p:txBody>
      </p:sp>
      <p:sp>
        <p:nvSpPr>
          <p:cNvPr id="3" name="Zástupný obsah 2">
            <a:extLst>
              <a:ext uri="{FF2B5EF4-FFF2-40B4-BE49-F238E27FC236}">
                <a16:creationId xmlns:a16="http://schemas.microsoft.com/office/drawing/2014/main" id="{D952E8C3-E37A-433A-AE3C-CA71F17C23DD}"/>
              </a:ext>
            </a:extLst>
          </p:cNvPr>
          <p:cNvSpPr>
            <a:spLocks noGrp="1"/>
          </p:cNvSpPr>
          <p:nvPr>
            <p:ph idx="1"/>
          </p:nvPr>
        </p:nvSpPr>
        <p:spPr>
          <a:xfrm>
            <a:off x="1781321" y="4375086"/>
            <a:ext cx="7499176" cy="1037082"/>
          </a:xfrm>
        </p:spPr>
        <p:txBody>
          <a:bodyPr/>
          <a:lstStyle/>
          <a:p>
            <a:pPr>
              <a:buNone/>
            </a:pPr>
            <a:r>
              <a:rPr lang="cs-CZ" dirty="0" err="1"/>
              <a:t>Democracy</a:t>
            </a:r>
            <a:r>
              <a:rPr lang="cs-CZ" dirty="0"/>
              <a:t> </a:t>
            </a:r>
            <a:r>
              <a:rPr lang="cs-CZ" dirty="0" err="1"/>
              <a:t>is</a:t>
            </a:r>
            <a:r>
              <a:rPr lang="cs-CZ" dirty="0"/>
              <a:t> a </a:t>
            </a:r>
            <a:r>
              <a:rPr lang="cs-CZ" dirty="0" err="1"/>
              <a:t>zero</a:t>
            </a:r>
            <a:r>
              <a:rPr lang="cs-CZ" dirty="0"/>
              <a:t>-sum game (</a:t>
            </a:r>
            <a:r>
              <a:rPr lang="cs-CZ" dirty="0" err="1"/>
              <a:t>or</a:t>
            </a:r>
            <a:r>
              <a:rPr lang="cs-CZ" dirty="0"/>
              <a:t> a negative-sum game </a:t>
            </a:r>
            <a:r>
              <a:rPr lang="cs-CZ" dirty="0" err="1"/>
              <a:t>because</a:t>
            </a:r>
            <a:r>
              <a:rPr lang="cs-CZ" dirty="0"/>
              <a:t> </a:t>
            </a:r>
            <a:r>
              <a:rPr lang="cs-CZ" dirty="0" err="1"/>
              <a:t>of</a:t>
            </a:r>
            <a:r>
              <a:rPr lang="cs-CZ" dirty="0"/>
              <a:t> </a:t>
            </a:r>
            <a:r>
              <a:rPr lang="cs-CZ" dirty="0" err="1"/>
              <a:t>the</a:t>
            </a:r>
            <a:r>
              <a:rPr lang="cs-CZ" dirty="0"/>
              <a:t> </a:t>
            </a:r>
            <a:r>
              <a:rPr lang="cs-CZ" dirty="0" err="1"/>
              <a:t>costs</a:t>
            </a:r>
            <a:r>
              <a:rPr lang="cs-CZ" dirty="0"/>
              <a:t> </a:t>
            </a:r>
            <a:r>
              <a:rPr lang="cs-CZ" dirty="0" err="1"/>
              <a:t>of</a:t>
            </a:r>
            <a:r>
              <a:rPr lang="cs-CZ" dirty="0"/>
              <a:t> </a:t>
            </a:r>
            <a:r>
              <a:rPr lang="cs-CZ" dirty="0" err="1"/>
              <a:t>redistribution</a:t>
            </a:r>
            <a:r>
              <a:rPr lang="cs-CZ" dirty="0"/>
              <a:t>)</a:t>
            </a:r>
          </a:p>
        </p:txBody>
      </p:sp>
      <p:graphicFrame>
        <p:nvGraphicFramePr>
          <p:cNvPr id="5" name="Tabulka 4">
            <a:extLst>
              <a:ext uri="{FF2B5EF4-FFF2-40B4-BE49-F238E27FC236}">
                <a16:creationId xmlns:a16="http://schemas.microsoft.com/office/drawing/2014/main" id="{EE13FBB6-3E1F-4D65-A8BC-7319271FE28B}"/>
              </a:ext>
            </a:extLst>
          </p:cNvPr>
          <p:cNvGraphicFramePr>
            <a:graphicFrameLocks noGrp="1"/>
          </p:cNvGraphicFramePr>
          <p:nvPr>
            <p:extLst>
              <p:ext uri="{D42A27DB-BD31-4B8C-83A1-F6EECF244321}">
                <p14:modId xmlns:p14="http://schemas.microsoft.com/office/powerpoint/2010/main" val="989502867"/>
              </p:ext>
            </p:extLst>
          </p:nvPr>
        </p:nvGraphicFramePr>
        <p:xfrm>
          <a:off x="662784" y="1851348"/>
          <a:ext cx="7128792" cy="2186178"/>
        </p:xfrm>
        <a:graphic>
          <a:graphicData uri="http://schemas.openxmlformats.org/drawingml/2006/table">
            <a:tbl>
              <a:tblPr>
                <a:tableStyleId>{5C22544A-7EE6-4342-B048-85BDC9FD1C3A}</a:tableStyleId>
              </a:tblPr>
              <a:tblGrid>
                <a:gridCol w="1954560">
                  <a:extLst>
                    <a:ext uri="{9D8B030D-6E8A-4147-A177-3AD203B41FA5}">
                      <a16:colId xmlns:a16="http://schemas.microsoft.com/office/drawing/2014/main" val="1980094248"/>
                    </a:ext>
                  </a:extLst>
                </a:gridCol>
                <a:gridCol w="789354">
                  <a:extLst>
                    <a:ext uri="{9D8B030D-6E8A-4147-A177-3AD203B41FA5}">
                      <a16:colId xmlns:a16="http://schemas.microsoft.com/office/drawing/2014/main" val="2917641867"/>
                    </a:ext>
                  </a:extLst>
                </a:gridCol>
                <a:gridCol w="654471">
                  <a:extLst>
                    <a:ext uri="{9D8B030D-6E8A-4147-A177-3AD203B41FA5}">
                      <a16:colId xmlns:a16="http://schemas.microsoft.com/office/drawing/2014/main" val="1593594280"/>
                    </a:ext>
                  </a:extLst>
                </a:gridCol>
                <a:gridCol w="654471">
                  <a:extLst>
                    <a:ext uri="{9D8B030D-6E8A-4147-A177-3AD203B41FA5}">
                      <a16:colId xmlns:a16="http://schemas.microsoft.com/office/drawing/2014/main" val="2869808106"/>
                    </a:ext>
                  </a:extLst>
                </a:gridCol>
                <a:gridCol w="655208">
                  <a:extLst>
                    <a:ext uri="{9D8B030D-6E8A-4147-A177-3AD203B41FA5}">
                      <a16:colId xmlns:a16="http://schemas.microsoft.com/office/drawing/2014/main" val="1261758111"/>
                    </a:ext>
                  </a:extLst>
                </a:gridCol>
                <a:gridCol w="655208">
                  <a:extLst>
                    <a:ext uri="{9D8B030D-6E8A-4147-A177-3AD203B41FA5}">
                      <a16:colId xmlns:a16="http://schemas.microsoft.com/office/drawing/2014/main" val="19945042"/>
                    </a:ext>
                  </a:extLst>
                </a:gridCol>
                <a:gridCol w="1765520">
                  <a:extLst>
                    <a:ext uri="{9D8B030D-6E8A-4147-A177-3AD203B41FA5}">
                      <a16:colId xmlns:a16="http://schemas.microsoft.com/office/drawing/2014/main" val="2033716610"/>
                    </a:ext>
                  </a:extLst>
                </a:gridCol>
              </a:tblGrid>
              <a:tr h="0">
                <a:tc rowSpan="2">
                  <a:txBody>
                    <a:bodyPr/>
                    <a:lstStyle/>
                    <a:p>
                      <a:pPr algn="ctr">
                        <a:lnSpc>
                          <a:spcPct val="107000"/>
                        </a:lnSpc>
                        <a:spcAft>
                          <a:spcPts val="0"/>
                        </a:spcAft>
                      </a:pP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cs-CZ" sz="2000" dirty="0">
                          <a:effectLst/>
                        </a:rPr>
                        <a:t>VOTER</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a:lnSpc>
                          <a:spcPct val="107000"/>
                        </a:lnSpc>
                        <a:spcAft>
                          <a:spcPts val="0"/>
                        </a:spcAft>
                      </a:pPr>
                      <a:r>
                        <a:rPr lang="cs-CZ" sz="2000" dirty="0" err="1">
                          <a:effectLst/>
                        </a:rPr>
                        <a:t>Total</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5617254"/>
                  </a:ext>
                </a:extLst>
              </a:tr>
              <a:tr h="0">
                <a:tc vMerge="1">
                  <a:txBody>
                    <a:bodyPr/>
                    <a:lstStyle/>
                    <a:p>
                      <a:endParaRPr lang="cs-CZ"/>
                    </a:p>
                  </a:txBody>
                  <a:tcPr/>
                </a:tc>
                <a:tc>
                  <a:txBody>
                    <a:bodyPr/>
                    <a:lstStyle/>
                    <a:p>
                      <a:pPr algn="ctr">
                        <a:lnSpc>
                          <a:spcPct val="107000"/>
                        </a:lnSpc>
                        <a:spcAft>
                          <a:spcPts val="0"/>
                        </a:spcAft>
                      </a:pPr>
                      <a:r>
                        <a:rPr lang="cs-CZ" sz="2000">
                          <a:effectLst/>
                        </a:rPr>
                        <a:t>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cs-CZ"/>
                    </a:p>
                  </a:txBody>
                  <a:tcPr/>
                </a:tc>
                <a:extLst>
                  <a:ext uri="{0D108BD9-81ED-4DB2-BD59-A6C34878D82A}">
                    <a16:rowId xmlns:a16="http://schemas.microsoft.com/office/drawing/2014/main" val="1632253550"/>
                  </a:ext>
                </a:extLst>
              </a:tr>
              <a:tr h="0">
                <a:tc>
                  <a:txBody>
                    <a:bodyPr/>
                    <a:lstStyle/>
                    <a:p>
                      <a:pPr>
                        <a:lnSpc>
                          <a:spcPct val="107000"/>
                        </a:lnSpc>
                        <a:spcAft>
                          <a:spcPts val="0"/>
                        </a:spcAft>
                      </a:pPr>
                      <a:r>
                        <a:rPr lang="cs-CZ" sz="2000" dirty="0" err="1">
                          <a:effectLst/>
                        </a:rPr>
                        <a:t>Benefits</a:t>
                      </a:r>
                      <a:r>
                        <a:rPr lang="cs-CZ" sz="2000" dirty="0">
                          <a:effectLst/>
                        </a:rPr>
                        <a:t> </a:t>
                      </a:r>
                      <a:r>
                        <a:rPr lang="cs-CZ" sz="2000" dirty="0" err="1">
                          <a:effectLst/>
                        </a:rPr>
                        <a:t>from</a:t>
                      </a:r>
                      <a:r>
                        <a:rPr lang="cs-CZ" sz="2000" dirty="0">
                          <a:effectLst/>
                        </a:rPr>
                        <a:t> a </a:t>
                      </a:r>
                      <a:r>
                        <a:rPr lang="cs-CZ" sz="2000" dirty="0" err="1">
                          <a:effectLst/>
                        </a:rPr>
                        <a:t>new</a:t>
                      </a:r>
                      <a:r>
                        <a:rPr lang="cs-CZ" sz="2000" dirty="0">
                          <a:effectLst/>
                        </a:rPr>
                        <a:t> bus stop</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dirty="0">
                          <a:effectLst/>
                        </a:rPr>
                        <a:t>6</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 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 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18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7870765"/>
                  </a:ext>
                </a:extLst>
              </a:tr>
              <a:tr h="0">
                <a:tc>
                  <a:txBody>
                    <a:bodyPr/>
                    <a:lstStyle/>
                    <a:p>
                      <a:pPr>
                        <a:lnSpc>
                          <a:spcPct val="107000"/>
                        </a:lnSpc>
                        <a:spcAft>
                          <a:spcPts val="0"/>
                        </a:spcAft>
                      </a:pPr>
                      <a:r>
                        <a:rPr lang="cs-CZ" sz="2000" dirty="0" err="1">
                          <a:effectLst/>
                        </a:rPr>
                        <a:t>Costs</a:t>
                      </a:r>
                      <a:r>
                        <a:rPr lang="cs-CZ" sz="20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 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dirty="0">
                          <a:effectLst/>
                        </a:rPr>
                        <a:t> 5</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25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5641856"/>
                  </a:ext>
                </a:extLst>
              </a:tr>
              <a:tr h="0">
                <a:tc>
                  <a:txBody>
                    <a:bodyPr/>
                    <a:lstStyle/>
                    <a:p>
                      <a:pPr>
                        <a:lnSpc>
                          <a:spcPct val="107000"/>
                        </a:lnSpc>
                        <a:spcAft>
                          <a:spcPts val="0"/>
                        </a:spcAft>
                      </a:pPr>
                      <a:r>
                        <a:rPr lang="cs-CZ" sz="2000" dirty="0">
                          <a:effectLst/>
                        </a:rPr>
                        <a:t>Net benefit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a:effectLst/>
                        </a:rPr>
                        <a:t>-7</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9219262"/>
                  </a:ext>
                </a:extLst>
              </a:tr>
              <a:tr h="0">
                <a:tc>
                  <a:txBody>
                    <a:bodyPr/>
                    <a:lstStyle/>
                    <a:p>
                      <a:pPr>
                        <a:lnSpc>
                          <a:spcPct val="107000"/>
                        </a:lnSpc>
                        <a:spcAft>
                          <a:spcPts val="0"/>
                        </a:spcAft>
                      </a:pPr>
                      <a:r>
                        <a:rPr lang="cs-CZ" sz="2000" b="1" dirty="0" err="1">
                          <a:effectLst/>
                        </a:rPr>
                        <a:t>Votes</a:t>
                      </a:r>
                      <a:r>
                        <a:rPr lang="cs-CZ" sz="2000" b="1" dirty="0">
                          <a:effectLst/>
                        </a:rPr>
                        <a:t>: </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a:lnSpc>
                          <a:spcPct val="107000"/>
                        </a:lnSpc>
                        <a:spcAft>
                          <a:spcPts val="0"/>
                        </a:spcAft>
                      </a:pPr>
                      <a:r>
                        <a:rPr lang="cs-CZ" sz="2000" b="1" dirty="0">
                          <a:effectLst/>
                        </a:rPr>
                        <a:t>  +</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b="1" dirty="0">
                          <a:effectLst/>
                        </a:rPr>
                        <a:t>  +</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b="1" dirty="0">
                          <a:effectLst/>
                        </a:rPr>
                        <a:t>+</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b="1" dirty="0">
                          <a:effectLst/>
                        </a:rPr>
                        <a:t>-</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b="1" dirty="0">
                          <a:effectLst/>
                        </a:rPr>
                        <a:t>-</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cs-CZ" sz="2000" b="1" dirty="0">
                          <a:effectLst/>
                        </a:rPr>
                        <a:t>   </a:t>
                      </a:r>
                      <a:r>
                        <a:rPr lang="cs-CZ" sz="2000" b="1" dirty="0" err="1">
                          <a:effectLst/>
                        </a:rPr>
                        <a:t>Approved</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412280"/>
                  </a:ext>
                </a:extLst>
              </a:tr>
            </a:tbl>
          </a:graphicData>
        </a:graphic>
      </p:graphicFrame>
      <p:pic>
        <p:nvPicPr>
          <p:cNvPr id="1026" name="Picture 2" descr="Stock ilustrace Autobusová Zastávka S Panorámem Města V Pozadí Se Znamením  – stáhnout obrázek nyní - iStock">
            <a:extLst>
              <a:ext uri="{FF2B5EF4-FFF2-40B4-BE49-F238E27FC236}">
                <a16:creationId xmlns:a16="http://schemas.microsoft.com/office/drawing/2014/main" id="{870C8505-7AA9-6F4C-5099-A7E5208F7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049" y="123030"/>
            <a:ext cx="3055951" cy="219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49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27BC1-BD28-49B7-90F5-0BBD2C98C370}"/>
              </a:ext>
            </a:extLst>
          </p:cNvPr>
          <p:cNvSpPr>
            <a:spLocks noGrp="1"/>
          </p:cNvSpPr>
          <p:nvPr>
            <p:ph type="title"/>
          </p:nvPr>
        </p:nvSpPr>
        <p:spPr/>
        <p:txBody>
          <a:bodyPr/>
          <a:lstStyle/>
          <a:p>
            <a:r>
              <a:rPr lang="cs-CZ" dirty="0"/>
              <a:t>Supply-</a:t>
            </a:r>
            <a:r>
              <a:rPr lang="cs-CZ" dirty="0" err="1"/>
              <a:t>side</a:t>
            </a:r>
            <a:r>
              <a:rPr lang="cs-CZ" dirty="0"/>
              <a:t> </a:t>
            </a:r>
            <a:r>
              <a:rPr lang="cs-CZ" dirty="0" err="1"/>
              <a:t>economics</a:t>
            </a:r>
            <a:r>
              <a:rPr lang="cs-CZ" dirty="0"/>
              <a:t>: </a:t>
            </a:r>
            <a:r>
              <a:rPr lang="cs-CZ" dirty="0" err="1"/>
              <a:t>Laffer</a:t>
            </a:r>
            <a:r>
              <a:rPr lang="cs-CZ" dirty="0"/>
              <a:t> </a:t>
            </a:r>
            <a:r>
              <a:rPr lang="cs-CZ" dirty="0" err="1"/>
              <a:t>curve</a:t>
            </a:r>
            <a:endParaRPr lang="cs-CZ" dirty="0"/>
          </a:p>
        </p:txBody>
      </p:sp>
      <p:sp>
        <p:nvSpPr>
          <p:cNvPr id="4" name="Zástupný symbol pro zápatí 3">
            <a:extLst>
              <a:ext uri="{FF2B5EF4-FFF2-40B4-BE49-F238E27FC236}">
                <a16:creationId xmlns:a16="http://schemas.microsoft.com/office/drawing/2014/main" id="{62FA06B4-5102-444F-A117-621715F626C9}"/>
              </a:ext>
            </a:extLst>
          </p:cNvPr>
          <p:cNvSpPr>
            <a:spLocks noGrp="1"/>
          </p:cNvSpPr>
          <p:nvPr>
            <p:ph type="ftr" sz="quarter" idx="11"/>
          </p:nvPr>
        </p:nvSpPr>
        <p:spPr/>
        <p:txBody>
          <a:bodyPr/>
          <a:lstStyle/>
          <a:p>
            <a:r>
              <a:rPr lang="cs-CZ"/>
              <a:t>Petr Mach - Microeconomics</a:t>
            </a:r>
          </a:p>
        </p:txBody>
      </p:sp>
      <p:grpSp>
        <p:nvGrpSpPr>
          <p:cNvPr id="5" name="Plátno 517">
            <a:extLst>
              <a:ext uri="{FF2B5EF4-FFF2-40B4-BE49-F238E27FC236}">
                <a16:creationId xmlns:a16="http://schemas.microsoft.com/office/drawing/2014/main" id="{90AA1719-0FEE-49A9-AA6A-9973C2F842EF}"/>
              </a:ext>
            </a:extLst>
          </p:cNvPr>
          <p:cNvGrpSpPr/>
          <p:nvPr/>
        </p:nvGrpSpPr>
        <p:grpSpPr>
          <a:xfrm>
            <a:off x="2351585" y="1916832"/>
            <a:ext cx="5719337" cy="4439518"/>
            <a:chOff x="0" y="0"/>
            <a:chExt cx="3236189" cy="2420620"/>
          </a:xfrm>
        </p:grpSpPr>
        <p:sp>
          <p:nvSpPr>
            <p:cNvPr id="6" name="Obdélník 5">
              <a:extLst>
                <a:ext uri="{FF2B5EF4-FFF2-40B4-BE49-F238E27FC236}">
                  <a16:creationId xmlns:a16="http://schemas.microsoft.com/office/drawing/2014/main" id="{853A08E6-806A-4ADD-BF5A-A34E9F9A2F23}"/>
                </a:ext>
              </a:extLst>
            </p:cNvPr>
            <p:cNvSpPr/>
            <p:nvPr/>
          </p:nvSpPr>
          <p:spPr>
            <a:xfrm>
              <a:off x="0" y="0"/>
              <a:ext cx="3218815" cy="2420620"/>
            </a:xfrm>
            <a:prstGeom prst="rect">
              <a:avLst/>
            </a:prstGeom>
            <a:solidFill>
              <a:prstClr val="white"/>
            </a:solidFill>
          </p:spPr>
          <p:txBody>
            <a:bodyPr/>
            <a:lstStyle/>
            <a:p>
              <a:endParaRPr lang="en-GB"/>
            </a:p>
          </p:txBody>
        </p:sp>
        <p:sp>
          <p:nvSpPr>
            <p:cNvPr id="7" name="Textové pole 493">
              <a:extLst>
                <a:ext uri="{FF2B5EF4-FFF2-40B4-BE49-F238E27FC236}">
                  <a16:creationId xmlns:a16="http://schemas.microsoft.com/office/drawing/2014/main" id="{3A9D1F87-84FC-4B9F-948C-DE0FC42273B5}"/>
                </a:ext>
              </a:extLst>
            </p:cNvPr>
            <p:cNvSpPr txBox="1"/>
            <p:nvPr/>
          </p:nvSpPr>
          <p:spPr>
            <a:xfrm>
              <a:off x="2236600" y="654040"/>
              <a:ext cx="999589" cy="9290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sz="1100" b="1" dirty="0">
                  <a:latin typeface="Calibri" panose="020F0502020204030204" pitchFamily="34" charset="0"/>
                  <a:ea typeface="Calibri" panose="020F0502020204030204" pitchFamily="34" charset="0"/>
                  <a:cs typeface="Times New Roman" panose="02020603050405020304" pitchFamily="18" charset="0"/>
                </a:rPr>
                <a:t>TAX</a:t>
              </a:r>
              <a:br>
                <a:rPr lang="cs-CZ" sz="1100" b="1" dirty="0">
                  <a:latin typeface="Calibri" panose="020F0502020204030204" pitchFamily="34" charset="0"/>
                  <a:ea typeface="Calibri" panose="020F0502020204030204" pitchFamily="34" charset="0"/>
                  <a:cs typeface="Times New Roman" panose="02020603050405020304" pitchFamily="18" charset="0"/>
                </a:rPr>
              </a:br>
              <a:r>
                <a:rPr lang="cs-CZ" sz="1100" b="1" dirty="0">
                  <a:latin typeface="Calibri" panose="020F0502020204030204" pitchFamily="34" charset="0"/>
                  <a:ea typeface="Calibri" panose="020F0502020204030204" pitchFamily="34" charset="0"/>
                  <a:cs typeface="Times New Roman" panose="02020603050405020304" pitchFamily="18" charset="0"/>
                </a:rPr>
                <a:t>REVENUE MAXIMISING RATE</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62">
              <a:extLst>
                <a:ext uri="{FF2B5EF4-FFF2-40B4-BE49-F238E27FC236}">
                  <a16:creationId xmlns:a16="http://schemas.microsoft.com/office/drawing/2014/main" id="{759156FC-EF08-4D3E-BC88-7D6B54E80A7B}"/>
                </a:ext>
              </a:extLst>
            </p:cNvPr>
            <p:cNvSpPr txBox="1"/>
            <p:nvPr/>
          </p:nvSpPr>
          <p:spPr>
            <a:xfrm>
              <a:off x="1443248" y="2135529"/>
              <a:ext cx="412750" cy="2660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a:latin typeface="Calibri" panose="020F0502020204030204" pitchFamily="34" charset="0"/>
                  <a:ea typeface="Calibri" panose="020F0502020204030204" pitchFamily="34" charset="0"/>
                  <a:cs typeface="Times New Roman" panose="02020603050405020304" pitchFamily="18" charset="0"/>
                </a:rPr>
                <a:t>T*</a:t>
              </a:r>
              <a:endParaRPr lang="cs-CZ" sz="1200">
                <a:latin typeface="Times New Roman" panose="02020603050405020304" pitchFamily="18" charset="0"/>
                <a:ea typeface="Times New Roman" panose="02020603050405020304" pitchFamily="18" charset="0"/>
              </a:endParaRPr>
            </a:p>
          </p:txBody>
        </p:sp>
        <p:sp>
          <p:nvSpPr>
            <p:cNvPr id="9" name="Textové pole 262">
              <a:extLst>
                <a:ext uri="{FF2B5EF4-FFF2-40B4-BE49-F238E27FC236}">
                  <a16:creationId xmlns:a16="http://schemas.microsoft.com/office/drawing/2014/main" id="{740336EC-498A-40E2-8398-93C806D463EA}"/>
                </a:ext>
              </a:extLst>
            </p:cNvPr>
            <p:cNvSpPr txBox="1"/>
            <p:nvPr/>
          </p:nvSpPr>
          <p:spPr>
            <a:xfrm>
              <a:off x="2371542" y="2127872"/>
              <a:ext cx="84430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b="1">
                  <a:latin typeface="Calibri" panose="020F0502020204030204" pitchFamily="34" charset="0"/>
                  <a:ea typeface="Calibri" panose="020F0502020204030204" pitchFamily="34" charset="0"/>
                  <a:cs typeface="Times New Roman" panose="02020603050405020304" pitchFamily="18" charset="0"/>
                </a:rPr>
                <a:t>TAX RATE</a:t>
              </a:r>
              <a:endParaRPr lang="cs-CZ" sz="110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62">
              <a:extLst>
                <a:ext uri="{FF2B5EF4-FFF2-40B4-BE49-F238E27FC236}">
                  <a16:creationId xmlns:a16="http://schemas.microsoft.com/office/drawing/2014/main" id="{63190C84-F834-4677-ADA2-3CF49F160C4A}"/>
                </a:ext>
              </a:extLst>
            </p:cNvPr>
            <p:cNvSpPr txBox="1"/>
            <p:nvPr/>
          </p:nvSpPr>
          <p:spPr>
            <a:xfrm>
              <a:off x="1386870" y="266780"/>
              <a:ext cx="55991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b="1">
                  <a:latin typeface="Calibri" panose="020F0502020204030204" pitchFamily="34" charset="0"/>
                  <a:ea typeface="Calibri" panose="020F0502020204030204" pitchFamily="34" charset="0"/>
                  <a:cs typeface="Times New Roman" panose="02020603050405020304" pitchFamily="18" charset="0"/>
                </a:rPr>
                <a:t>MAX</a:t>
              </a:r>
              <a:endParaRPr lang="cs-CZ" sz="110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ové pole 493">
              <a:extLst>
                <a:ext uri="{FF2B5EF4-FFF2-40B4-BE49-F238E27FC236}">
                  <a16:creationId xmlns:a16="http://schemas.microsoft.com/office/drawing/2014/main" id="{31D82B8D-4165-4885-B890-12C2C7207282}"/>
                </a:ext>
              </a:extLst>
            </p:cNvPr>
            <p:cNvSpPr txBox="1"/>
            <p:nvPr/>
          </p:nvSpPr>
          <p:spPr>
            <a:xfrm>
              <a:off x="29497" y="11253"/>
              <a:ext cx="770131" cy="501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b="1">
                  <a:latin typeface="Calibri" panose="020F0502020204030204" pitchFamily="34" charset="0"/>
                  <a:ea typeface="Calibri" panose="020F0502020204030204" pitchFamily="34" charset="0"/>
                  <a:cs typeface="Times New Roman" panose="02020603050405020304" pitchFamily="18" charset="0"/>
                </a:rPr>
                <a:t>TAX</a:t>
              </a:r>
              <a:br>
                <a:rPr lang="cs-CZ" sz="1100" b="1">
                  <a:latin typeface="Calibri" panose="020F0502020204030204" pitchFamily="34" charset="0"/>
                  <a:ea typeface="Calibri" panose="020F0502020204030204" pitchFamily="34" charset="0"/>
                  <a:cs typeface="Times New Roman" panose="02020603050405020304" pitchFamily="18" charset="0"/>
                </a:rPr>
              </a:br>
              <a:r>
                <a:rPr lang="cs-CZ" sz="1100" b="1">
                  <a:latin typeface="Calibri" panose="020F0502020204030204" pitchFamily="34" charset="0"/>
                  <a:ea typeface="Calibri" panose="020F0502020204030204" pitchFamily="34" charset="0"/>
                  <a:cs typeface="Times New Roman" panose="02020603050405020304" pitchFamily="18" charset="0"/>
                </a:rPr>
                <a:t>REVENUE</a:t>
              </a:r>
              <a:endParaRPr lang="cs-CZ"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Přímá spojnice se šipkou 11">
              <a:extLst>
                <a:ext uri="{FF2B5EF4-FFF2-40B4-BE49-F238E27FC236}">
                  <a16:creationId xmlns:a16="http://schemas.microsoft.com/office/drawing/2014/main" id="{7ACE58C3-F566-432A-BC4B-503FAF5E229A}"/>
                </a:ext>
              </a:extLst>
            </p:cNvPr>
            <p:cNvCxnSpPr/>
            <p:nvPr/>
          </p:nvCxnSpPr>
          <p:spPr>
            <a:xfrm flipH="1" flipV="1">
              <a:off x="718712" y="5370"/>
              <a:ext cx="502" cy="212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DC03AC7B-7C00-4978-AD49-DFD39D07F142}"/>
                </a:ext>
              </a:extLst>
            </p:cNvPr>
            <p:cNvCxnSpPr/>
            <p:nvPr/>
          </p:nvCxnSpPr>
          <p:spPr>
            <a:xfrm>
              <a:off x="718155" y="2128013"/>
              <a:ext cx="2442604" cy="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reeform 643">
              <a:extLst>
                <a:ext uri="{FF2B5EF4-FFF2-40B4-BE49-F238E27FC236}">
                  <a16:creationId xmlns:a16="http://schemas.microsoft.com/office/drawing/2014/main" id="{8419271C-EB30-4E84-A3C2-D05F5565607C}"/>
                </a:ext>
              </a:extLst>
            </p:cNvPr>
            <p:cNvSpPr/>
            <p:nvPr/>
          </p:nvSpPr>
          <p:spPr>
            <a:xfrm>
              <a:off x="722732" y="512133"/>
              <a:ext cx="1830189" cy="1615952"/>
            </a:xfrm>
            <a:custGeom>
              <a:avLst/>
              <a:gdLst>
                <a:gd name="connsiteX0" fmla="*/ 0 w 1898650"/>
                <a:gd name="connsiteY0" fmla="*/ 1746250 h 1746250"/>
                <a:gd name="connsiteX1" fmla="*/ 908050 w 1898650"/>
                <a:gd name="connsiteY1" fmla="*/ 0 h 1746250"/>
                <a:gd name="connsiteX2" fmla="*/ 1898650 w 1898650"/>
                <a:gd name="connsiteY2" fmla="*/ 1746250 h 1746250"/>
              </a:gdLst>
              <a:ahLst/>
              <a:cxnLst>
                <a:cxn ang="0">
                  <a:pos x="connsiteX0" y="connsiteY0"/>
                </a:cxn>
                <a:cxn ang="0">
                  <a:pos x="connsiteX1" y="connsiteY1"/>
                </a:cxn>
                <a:cxn ang="0">
                  <a:pos x="connsiteX2" y="connsiteY2"/>
                </a:cxn>
              </a:cxnLst>
              <a:rect l="l" t="t" r="r" b="b"/>
              <a:pathLst>
                <a:path w="1898650" h="1746250">
                  <a:moveTo>
                    <a:pt x="0" y="1746250"/>
                  </a:moveTo>
                  <a:cubicBezTo>
                    <a:pt x="295804" y="873125"/>
                    <a:pt x="591608" y="0"/>
                    <a:pt x="908050" y="0"/>
                  </a:cubicBezTo>
                  <a:cubicBezTo>
                    <a:pt x="1224492" y="0"/>
                    <a:pt x="1561571" y="873125"/>
                    <a:pt x="1898650" y="174625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5" name="Straight Connector 649">
              <a:extLst>
                <a:ext uri="{FF2B5EF4-FFF2-40B4-BE49-F238E27FC236}">
                  <a16:creationId xmlns:a16="http://schemas.microsoft.com/office/drawing/2014/main" id="{DD8C9DCC-63CC-464A-817F-4DA65F4386C9}"/>
                </a:ext>
              </a:extLst>
            </p:cNvPr>
            <p:cNvCxnSpPr>
              <a:stCxn id="14" idx="1"/>
            </p:cNvCxnSpPr>
            <p:nvPr/>
          </p:nvCxnSpPr>
          <p:spPr>
            <a:xfrm flipH="1">
              <a:off x="1586445" y="512099"/>
              <a:ext cx="11553" cy="1621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981EEE2C-4F4B-43C4-8A36-E7B247B2C569}"/>
                </a:ext>
              </a:extLst>
            </p:cNvPr>
            <p:cNvCxnSpPr/>
            <p:nvPr/>
          </p:nvCxnSpPr>
          <p:spPr>
            <a:xfrm flipH="1">
              <a:off x="1645920" y="883861"/>
              <a:ext cx="601921" cy="11506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666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Economic</a:t>
            </a:r>
            <a:r>
              <a:rPr lang="cs-CZ" dirty="0"/>
              <a:t> </a:t>
            </a:r>
            <a:r>
              <a:rPr lang="cs-CZ" dirty="0" err="1"/>
              <a:t>freedom</a:t>
            </a:r>
            <a:endParaRPr lang="cs-CZ" dirty="0"/>
          </a:p>
        </p:txBody>
      </p:sp>
      <p:sp>
        <p:nvSpPr>
          <p:cNvPr id="4" name="Zástupný symbol pro zápatí 3"/>
          <p:cNvSpPr>
            <a:spLocks noGrp="1"/>
          </p:cNvSpPr>
          <p:nvPr>
            <p:ph type="ftr" sz="quarter" idx="11"/>
          </p:nvPr>
        </p:nvSpPr>
        <p:spPr/>
        <p:txBody>
          <a:bodyPr/>
          <a:lstStyle/>
          <a:p>
            <a:r>
              <a:rPr lang="cs-CZ"/>
              <a:t>PETR MACH - Macroeconomics</a:t>
            </a:r>
          </a:p>
        </p:txBody>
      </p:sp>
      <p:pic>
        <p:nvPicPr>
          <p:cNvPr id="5" name="obrázek 4" descr="http://www.youngresearch.com/wp-content/uploads/2012/12/Economic-Freedom-and-Economic-Growth.jpg"/>
          <p:cNvPicPr>
            <a:picLocks noGrp="1"/>
          </p:cNvPicPr>
          <p:nvPr>
            <p:ph idx="1"/>
          </p:nvPr>
        </p:nvPicPr>
        <p:blipFill>
          <a:blip r:embed="rId2" cstate="print"/>
          <a:srcRect/>
          <a:stretch>
            <a:fillRect/>
          </a:stretch>
        </p:blipFill>
        <p:spPr bwMode="auto">
          <a:xfrm>
            <a:off x="3078692" y="1600201"/>
            <a:ext cx="6034617" cy="4525963"/>
          </a:xfrm>
          <a:prstGeom prst="rect">
            <a:avLst/>
          </a:prstGeom>
          <a:noFill/>
          <a:ln w="9525">
            <a:noFill/>
            <a:miter lim="800000"/>
            <a:headEnd/>
            <a:tailEnd/>
          </a:ln>
        </p:spPr>
      </p:pic>
    </p:spTree>
    <p:extLst>
      <p:ext uri="{BB962C8B-B14F-4D97-AF65-F5344CB8AC3E}">
        <p14:creationId xmlns:p14="http://schemas.microsoft.com/office/powerpoint/2010/main" val="4157871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D8E832-AF9A-96F6-F893-BBE2C81ADF1A}"/>
              </a:ext>
            </a:extLst>
          </p:cNvPr>
          <p:cNvSpPr>
            <a:spLocks noGrp="1"/>
          </p:cNvSpPr>
          <p:nvPr>
            <p:ph type="title"/>
          </p:nvPr>
        </p:nvSpPr>
        <p:spPr/>
        <p:txBody>
          <a:bodyPr/>
          <a:lstStyle/>
          <a:p>
            <a:r>
              <a:rPr lang="cs-CZ" dirty="0" err="1"/>
              <a:t>Reading</a:t>
            </a:r>
            <a:r>
              <a:rPr lang="cs-CZ" dirty="0"/>
              <a:t>:</a:t>
            </a:r>
            <a:endParaRPr lang="en-GB" dirty="0"/>
          </a:p>
        </p:txBody>
      </p:sp>
      <p:sp>
        <p:nvSpPr>
          <p:cNvPr id="3" name="Zástupný obsah 2">
            <a:extLst>
              <a:ext uri="{FF2B5EF4-FFF2-40B4-BE49-F238E27FC236}">
                <a16:creationId xmlns:a16="http://schemas.microsoft.com/office/drawing/2014/main" id="{D49F2948-0E1E-CED7-FA11-B0057B468773}"/>
              </a:ext>
            </a:extLst>
          </p:cNvPr>
          <p:cNvSpPr>
            <a:spLocks noGrp="1"/>
          </p:cNvSpPr>
          <p:nvPr>
            <p:ph idx="1"/>
          </p:nvPr>
        </p:nvSpPr>
        <p:spPr/>
        <p:txBody>
          <a:bodyPr/>
          <a:lstStyle/>
          <a:p>
            <a:pPr marL="0" indent="0">
              <a:buNone/>
            </a:pPr>
            <a:r>
              <a:rPr lang="cs-CZ" dirty="0"/>
              <a:t>Leonard </a:t>
            </a:r>
            <a:r>
              <a:rPr lang="cs-CZ" dirty="0" err="1"/>
              <a:t>Read</a:t>
            </a:r>
            <a:r>
              <a:rPr lang="cs-CZ" dirty="0"/>
              <a:t>: I, </a:t>
            </a:r>
            <a:r>
              <a:rPr lang="cs-CZ" dirty="0" err="1"/>
              <a:t>pencil</a:t>
            </a:r>
            <a:endParaRPr lang="cs-CZ" dirty="0"/>
          </a:p>
          <a:p>
            <a:pPr marL="0" indent="0">
              <a:buNone/>
            </a:pPr>
            <a:r>
              <a:rPr lang="en-GB" dirty="0">
                <a:hlinkClick r:id="rId2"/>
              </a:rPr>
              <a:t>https://fee.org/resources/i-pencil/</a:t>
            </a:r>
            <a:endParaRPr lang="cs-CZ" dirty="0"/>
          </a:p>
          <a:p>
            <a:endParaRPr lang="en-GB" dirty="0"/>
          </a:p>
        </p:txBody>
      </p:sp>
    </p:spTree>
    <p:extLst>
      <p:ext uri="{BB962C8B-B14F-4D97-AF65-F5344CB8AC3E}">
        <p14:creationId xmlns:p14="http://schemas.microsoft.com/office/powerpoint/2010/main" val="1984942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1C23C-1C8D-CC7C-7454-67B928110515}"/>
              </a:ext>
            </a:extLst>
          </p:cNvPr>
          <p:cNvSpPr>
            <a:spLocks noGrp="1"/>
          </p:cNvSpPr>
          <p:nvPr>
            <p:ph type="title"/>
          </p:nvPr>
        </p:nvSpPr>
        <p:spPr>
          <a:xfrm>
            <a:off x="0" y="417677"/>
            <a:ext cx="10515600" cy="1325563"/>
          </a:xfrm>
          <a:solidFill>
            <a:schemeClr val="accent2">
              <a:lumMod val="60000"/>
              <a:lumOff val="40000"/>
            </a:schemeClr>
          </a:solidFill>
        </p:spPr>
        <p:txBody>
          <a:bodyPr/>
          <a:lstStyle/>
          <a:p>
            <a:r>
              <a:rPr lang="cs-CZ" b="1" dirty="0"/>
              <a:t>3. </a:t>
            </a:r>
            <a:r>
              <a:rPr lang="cs-CZ" b="1" dirty="0" err="1"/>
              <a:t>Taxation</a:t>
            </a:r>
            <a:endParaRPr lang="en-GB" b="1" dirty="0"/>
          </a:p>
        </p:txBody>
      </p:sp>
      <p:sp>
        <p:nvSpPr>
          <p:cNvPr id="3" name="Zástupný obsah 2">
            <a:extLst>
              <a:ext uri="{FF2B5EF4-FFF2-40B4-BE49-F238E27FC236}">
                <a16:creationId xmlns:a16="http://schemas.microsoft.com/office/drawing/2014/main" id="{2C27D9CC-BF52-B372-2C55-F56F187437CA}"/>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Taxation. Welfare effects of taxation. Laffer Curve. Motivation and the administrative cost of government.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dirty="0"/>
          </a:p>
          <a:p>
            <a:pPr marL="0" indent="0">
              <a:buNone/>
            </a:pPr>
            <a:endParaRPr lang="cs-CZ" dirty="0"/>
          </a:p>
          <a:p>
            <a:pPr marL="0" indent="0">
              <a:buNone/>
            </a:pPr>
            <a:r>
              <a:rPr lang="cs-CZ" dirty="0" err="1"/>
              <a:t>Purpose</a:t>
            </a:r>
            <a:r>
              <a:rPr lang="cs-CZ" dirty="0"/>
              <a:t> </a:t>
            </a:r>
            <a:r>
              <a:rPr lang="cs-CZ" dirty="0" err="1"/>
              <a:t>of</a:t>
            </a:r>
            <a:r>
              <a:rPr lang="cs-CZ" dirty="0"/>
              <a:t> </a:t>
            </a:r>
            <a:r>
              <a:rPr lang="cs-CZ" dirty="0" err="1"/>
              <a:t>taxes</a:t>
            </a:r>
            <a:r>
              <a:rPr lang="cs-CZ" dirty="0"/>
              <a:t> (tax </a:t>
            </a:r>
            <a:r>
              <a:rPr lang="cs-CZ" dirty="0" err="1"/>
              <a:t>policy</a:t>
            </a:r>
            <a:r>
              <a:rPr lang="cs-CZ" dirty="0"/>
              <a:t>):</a:t>
            </a:r>
          </a:p>
          <a:p>
            <a:pPr marL="514350" indent="-514350">
              <a:buAutoNum type="arabicParenR"/>
            </a:pPr>
            <a:r>
              <a:rPr lang="cs-CZ" dirty="0"/>
              <a:t>Raise </a:t>
            </a:r>
            <a:r>
              <a:rPr lang="cs-CZ" dirty="0" err="1"/>
              <a:t>money</a:t>
            </a:r>
            <a:r>
              <a:rPr lang="cs-CZ" dirty="0"/>
              <a:t> </a:t>
            </a:r>
            <a:r>
              <a:rPr lang="cs-CZ" dirty="0" err="1"/>
              <a:t>for</a:t>
            </a:r>
            <a:r>
              <a:rPr lang="cs-CZ" dirty="0"/>
              <a:t> </a:t>
            </a:r>
            <a:r>
              <a:rPr lang="cs-CZ" dirty="0" err="1"/>
              <a:t>the</a:t>
            </a:r>
            <a:r>
              <a:rPr lang="cs-CZ" dirty="0"/>
              <a:t> </a:t>
            </a:r>
            <a:r>
              <a:rPr lang="cs-CZ" dirty="0" err="1"/>
              <a:t>state</a:t>
            </a:r>
            <a:r>
              <a:rPr lang="cs-CZ" dirty="0"/>
              <a:t> budget</a:t>
            </a:r>
          </a:p>
          <a:p>
            <a:pPr marL="514350" indent="-514350">
              <a:buAutoNum type="arabicParenR"/>
            </a:pPr>
            <a:r>
              <a:rPr lang="cs-CZ" dirty="0" err="1"/>
              <a:t>Shape</a:t>
            </a:r>
            <a:r>
              <a:rPr lang="cs-CZ" dirty="0"/>
              <a:t> </a:t>
            </a:r>
            <a:r>
              <a:rPr lang="cs-CZ" dirty="0" err="1"/>
              <a:t>behaviour</a:t>
            </a:r>
            <a:endParaRPr lang="cs-CZ" dirty="0"/>
          </a:p>
          <a:p>
            <a:pPr marL="0" indent="0">
              <a:buNone/>
            </a:pPr>
            <a:endParaRPr lang="en-GB" dirty="0"/>
          </a:p>
        </p:txBody>
      </p:sp>
    </p:spTree>
    <p:extLst>
      <p:ext uri="{BB962C8B-B14F-4D97-AF65-F5344CB8AC3E}">
        <p14:creationId xmlns:p14="http://schemas.microsoft.com/office/powerpoint/2010/main" val="67669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27A24-2D8E-4713-8496-CAC3BFEE53E9}"/>
              </a:ext>
            </a:extLst>
          </p:cNvPr>
          <p:cNvSpPr>
            <a:spLocks noGrp="1"/>
          </p:cNvSpPr>
          <p:nvPr>
            <p:ph type="title"/>
          </p:nvPr>
        </p:nvSpPr>
        <p:spPr/>
        <p:txBody>
          <a:bodyPr/>
          <a:lstStyle/>
          <a:p>
            <a:r>
              <a:rPr lang="cs-CZ" dirty="0" err="1"/>
              <a:t>The</a:t>
            </a:r>
            <a:r>
              <a:rPr lang="cs-CZ" dirty="0"/>
              <a:t> EU</a:t>
            </a:r>
          </a:p>
        </p:txBody>
      </p:sp>
      <p:sp>
        <p:nvSpPr>
          <p:cNvPr id="3" name="Zástupný obsah 2">
            <a:extLst>
              <a:ext uri="{FF2B5EF4-FFF2-40B4-BE49-F238E27FC236}">
                <a16:creationId xmlns:a16="http://schemas.microsoft.com/office/drawing/2014/main" id="{86D6E120-8A9E-C514-0B26-241C5D6C8256}"/>
              </a:ext>
            </a:extLst>
          </p:cNvPr>
          <p:cNvSpPr>
            <a:spLocks noGrp="1"/>
          </p:cNvSpPr>
          <p:nvPr>
            <p:ph idx="1"/>
          </p:nvPr>
        </p:nvSpPr>
        <p:spPr/>
        <p:txBody>
          <a:bodyPr/>
          <a:lstStyle/>
          <a:p>
            <a:r>
              <a:rPr lang="cs-CZ" dirty="0"/>
              <a:t>VAT </a:t>
            </a:r>
            <a:r>
              <a:rPr lang="cs-CZ" dirty="0" err="1"/>
              <a:t>directive</a:t>
            </a:r>
            <a:endParaRPr lang="cs-CZ" dirty="0"/>
          </a:p>
          <a:p>
            <a:r>
              <a:rPr lang="cs-CZ" dirty="0" err="1"/>
              <a:t>Stanrad</a:t>
            </a:r>
            <a:r>
              <a:rPr lang="cs-CZ" dirty="0"/>
              <a:t> </a:t>
            </a:r>
            <a:r>
              <a:rPr lang="cs-CZ" dirty="0" err="1"/>
              <a:t>rate</a:t>
            </a:r>
            <a:r>
              <a:rPr lang="cs-CZ" dirty="0"/>
              <a:t> </a:t>
            </a:r>
            <a:r>
              <a:rPr lang="cs-CZ" dirty="0" err="1"/>
              <a:t>must</a:t>
            </a:r>
            <a:r>
              <a:rPr lang="cs-CZ" dirty="0"/>
              <a:t> not </a:t>
            </a:r>
            <a:r>
              <a:rPr lang="cs-CZ" dirty="0" err="1"/>
              <a:t>be</a:t>
            </a:r>
            <a:r>
              <a:rPr lang="cs-CZ" dirty="0"/>
              <a:t> </a:t>
            </a:r>
            <a:r>
              <a:rPr lang="cs-CZ" dirty="0" err="1"/>
              <a:t>lower</a:t>
            </a:r>
            <a:r>
              <a:rPr lang="cs-CZ" dirty="0"/>
              <a:t> </a:t>
            </a:r>
            <a:r>
              <a:rPr lang="cs-CZ" dirty="0" err="1"/>
              <a:t>than</a:t>
            </a:r>
            <a:r>
              <a:rPr lang="cs-CZ" dirty="0"/>
              <a:t> 15%. </a:t>
            </a:r>
          </a:p>
          <a:p>
            <a:r>
              <a:rPr lang="cs-CZ" dirty="0" err="1"/>
              <a:t>Reduced</a:t>
            </a:r>
            <a:r>
              <a:rPr lang="cs-CZ" dirty="0"/>
              <a:t> </a:t>
            </a:r>
            <a:r>
              <a:rPr lang="cs-CZ" dirty="0" err="1"/>
              <a:t>rate</a:t>
            </a:r>
            <a:r>
              <a:rPr lang="cs-CZ" dirty="0"/>
              <a:t> </a:t>
            </a:r>
            <a:r>
              <a:rPr lang="cs-CZ" dirty="0" err="1"/>
              <a:t>must</a:t>
            </a:r>
            <a:r>
              <a:rPr lang="cs-CZ" dirty="0"/>
              <a:t> not </a:t>
            </a:r>
            <a:r>
              <a:rPr lang="cs-CZ" dirty="0" err="1"/>
              <a:t>be</a:t>
            </a:r>
            <a:r>
              <a:rPr lang="cs-CZ" dirty="0"/>
              <a:t> </a:t>
            </a:r>
            <a:r>
              <a:rPr lang="cs-CZ" dirty="0" err="1"/>
              <a:t>lower</a:t>
            </a:r>
            <a:r>
              <a:rPr lang="cs-CZ" dirty="0"/>
              <a:t> </a:t>
            </a:r>
            <a:r>
              <a:rPr lang="cs-CZ" dirty="0" err="1"/>
              <a:t>than</a:t>
            </a:r>
            <a:r>
              <a:rPr lang="cs-CZ" dirty="0"/>
              <a:t> 5%</a:t>
            </a:r>
          </a:p>
        </p:txBody>
      </p:sp>
      <p:sp>
        <p:nvSpPr>
          <p:cNvPr id="5" name="TextovéPole 4">
            <a:extLst>
              <a:ext uri="{FF2B5EF4-FFF2-40B4-BE49-F238E27FC236}">
                <a16:creationId xmlns:a16="http://schemas.microsoft.com/office/drawing/2014/main" id="{2072A7B7-68AF-6AE0-FFFC-DBB14D614E4D}"/>
              </a:ext>
            </a:extLst>
          </p:cNvPr>
          <p:cNvSpPr txBox="1"/>
          <p:nvPr/>
        </p:nvSpPr>
        <p:spPr>
          <a:xfrm>
            <a:off x="838200" y="4001294"/>
            <a:ext cx="10515600" cy="646331"/>
          </a:xfrm>
          <a:prstGeom prst="rect">
            <a:avLst/>
          </a:prstGeom>
          <a:noFill/>
        </p:spPr>
        <p:txBody>
          <a:bodyPr wrap="square">
            <a:spAutoFit/>
          </a:bodyPr>
          <a:lstStyle/>
          <a:p>
            <a:r>
              <a:rPr lang="en-US" b="1" dirty="0"/>
              <a:t>Council Directive 2006/112/EC of 28 November 2006 on the common system of value added tax</a:t>
            </a:r>
            <a:endParaRPr lang="cs-CZ" dirty="0">
              <a:hlinkClick r:id="rId2"/>
            </a:endParaRPr>
          </a:p>
          <a:p>
            <a:r>
              <a:rPr lang="cs-CZ" dirty="0">
                <a:hlinkClick r:id="rId2"/>
              </a:rPr>
              <a:t>EUR-Lex - 02006L0112-20240101 - EN - EUR-Lex</a:t>
            </a:r>
            <a:endParaRPr lang="cs-CZ" dirty="0"/>
          </a:p>
        </p:txBody>
      </p:sp>
    </p:spTree>
    <p:extLst>
      <p:ext uri="{BB962C8B-B14F-4D97-AF65-F5344CB8AC3E}">
        <p14:creationId xmlns:p14="http://schemas.microsoft.com/office/powerpoint/2010/main" val="75610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6E338-A925-0DD1-D547-B57F97A20D26}"/>
              </a:ext>
            </a:extLst>
          </p:cNvPr>
          <p:cNvSpPr>
            <a:spLocks noGrp="1"/>
          </p:cNvSpPr>
          <p:nvPr>
            <p:ph type="title"/>
          </p:nvPr>
        </p:nvSpPr>
        <p:spPr/>
        <p:txBody>
          <a:bodyPr/>
          <a:lstStyle/>
          <a:p>
            <a:r>
              <a:rPr lang="cs-CZ" dirty="0" err="1"/>
              <a:t>Literature</a:t>
            </a:r>
            <a:endParaRPr lang="en-GB" dirty="0"/>
          </a:p>
        </p:txBody>
      </p:sp>
      <p:sp>
        <p:nvSpPr>
          <p:cNvPr id="3" name="Zástupný obsah 2">
            <a:extLst>
              <a:ext uri="{FF2B5EF4-FFF2-40B4-BE49-F238E27FC236}">
                <a16:creationId xmlns:a16="http://schemas.microsoft.com/office/drawing/2014/main" id="{9A5FB138-DA8F-0CE4-0D49-E8815677B649}"/>
              </a:ext>
            </a:extLst>
          </p:cNvPr>
          <p:cNvSpPr>
            <a:spLocks noGrp="1"/>
          </p:cNvSpPr>
          <p:nvPr>
            <p:ph idx="1"/>
          </p:nvPr>
        </p:nvSpPr>
        <p:spPr/>
        <p:txBody>
          <a:bodyPr>
            <a:normAutofit/>
          </a:bodyPr>
          <a:lstStyle/>
          <a:p>
            <a:r>
              <a:rPr lang="en-GB" sz="1900" dirty="0">
                <a:ea typeface="Times New Roman" panose="02020603050405020304" pitchFamily="18" charset="0"/>
              </a:rPr>
              <a:t>[1] KRAFT, M. - FURLONG, S. Public Policy: Politics, Analysis, and Alternatives. CQ Press, Sixth edition, 2017.</a:t>
            </a:r>
          </a:p>
          <a:p>
            <a:r>
              <a:rPr lang="en-GB" sz="1900" dirty="0">
                <a:ea typeface="Times New Roman" panose="02020603050405020304" pitchFamily="18" charset="0"/>
              </a:rPr>
              <a:t>ISBN 9781506358154</a:t>
            </a:r>
          </a:p>
          <a:p>
            <a:r>
              <a:rPr lang="en-GB" sz="1900" dirty="0">
                <a:ea typeface="Times New Roman" panose="02020603050405020304" pitchFamily="18" charset="0"/>
              </a:rPr>
              <a:t>[2] SALVATORE, D. (Ed.). National Economic Policies. North Holland, 2014. 412 pages. ISBN 978-1493304936.</a:t>
            </a:r>
          </a:p>
          <a:p>
            <a:r>
              <a:rPr lang="en-GB" sz="1900" dirty="0">
                <a:ea typeface="Times New Roman" panose="02020603050405020304" pitchFamily="18" charset="0"/>
              </a:rPr>
              <a:t>[3] DODDS, A. Comparative Public Policy. 2nd Edition, Red Globe Press, 2018. 350 pages. ISBN 978-1137607041.</a:t>
            </a:r>
            <a:r>
              <a:rPr lang="cs-CZ" sz="1900" dirty="0">
                <a:effectLst/>
                <a:ea typeface="Times New Roman" panose="02020603050405020304" pitchFamily="18" charset="0"/>
              </a:rPr>
              <a:t> </a:t>
            </a:r>
          </a:p>
          <a:p>
            <a:r>
              <a:rPr lang="en-US" sz="1900" dirty="0"/>
              <a:t>HANSEN, P. A Modern Migration Theory: An Alternative Economic Approach to Failed EU Policy. Agenda Publishing, 2021. ISBN 978-1788210553.</a:t>
            </a:r>
          </a:p>
          <a:p>
            <a:r>
              <a:rPr lang="en-US" sz="1900" dirty="0"/>
              <a:t>ROSSER JR., J. B., &amp; ROSSER, M. V. Comparative Economics in a Transforming World Economy. 3rd Edition</a:t>
            </a:r>
          </a:p>
          <a:p>
            <a:pPr marL="0" indent="0">
              <a:buNone/>
            </a:pPr>
            <a:endParaRPr lang="en-GB" dirty="0"/>
          </a:p>
        </p:txBody>
      </p:sp>
    </p:spTree>
    <p:extLst>
      <p:ext uri="{BB962C8B-B14F-4D97-AF65-F5344CB8AC3E}">
        <p14:creationId xmlns:p14="http://schemas.microsoft.com/office/powerpoint/2010/main" val="3518660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E6AB96-7158-7379-6188-C4E7C537EB08}"/>
              </a:ext>
            </a:extLst>
          </p:cNvPr>
          <p:cNvSpPr>
            <a:spLocks noGrp="1"/>
          </p:cNvSpPr>
          <p:nvPr>
            <p:ph type="title"/>
          </p:nvPr>
        </p:nvSpPr>
        <p:spPr/>
        <p:txBody>
          <a:bodyPr/>
          <a:lstStyle/>
          <a:p>
            <a:endParaRPr lang="cs-CZ"/>
          </a:p>
        </p:txBody>
      </p:sp>
      <p:graphicFrame>
        <p:nvGraphicFramePr>
          <p:cNvPr id="4" name="Zástupný obsah 3">
            <a:extLst>
              <a:ext uri="{FF2B5EF4-FFF2-40B4-BE49-F238E27FC236}">
                <a16:creationId xmlns:a16="http://schemas.microsoft.com/office/drawing/2014/main" id="{E1893C6F-525F-C345-F557-33FE4792788B}"/>
              </a:ext>
            </a:extLst>
          </p:cNvPr>
          <p:cNvGraphicFramePr>
            <a:graphicFrameLocks noGrp="1"/>
          </p:cNvGraphicFramePr>
          <p:nvPr>
            <p:ph idx="1"/>
            <p:extLst>
              <p:ext uri="{D42A27DB-BD31-4B8C-83A1-F6EECF244321}">
                <p14:modId xmlns:p14="http://schemas.microsoft.com/office/powerpoint/2010/main" val="445836689"/>
              </p:ext>
            </p:extLst>
          </p:nvPr>
        </p:nvGraphicFramePr>
        <p:xfrm>
          <a:off x="-61610" y="0"/>
          <a:ext cx="4040223" cy="6867810"/>
        </p:xfrm>
        <a:graphic>
          <a:graphicData uri="http://schemas.openxmlformats.org/drawingml/2006/table">
            <a:tbl>
              <a:tblPr>
                <a:tableStyleId>{5C22544A-7EE6-4342-B048-85BDC9FD1C3A}</a:tableStyleId>
              </a:tblPr>
              <a:tblGrid>
                <a:gridCol w="1754223">
                  <a:extLst>
                    <a:ext uri="{9D8B030D-6E8A-4147-A177-3AD203B41FA5}">
                      <a16:colId xmlns:a16="http://schemas.microsoft.com/office/drawing/2014/main" val="3179427492"/>
                    </a:ext>
                  </a:extLst>
                </a:gridCol>
                <a:gridCol w="1206230">
                  <a:extLst>
                    <a:ext uri="{9D8B030D-6E8A-4147-A177-3AD203B41FA5}">
                      <a16:colId xmlns:a16="http://schemas.microsoft.com/office/drawing/2014/main" val="3918079667"/>
                    </a:ext>
                  </a:extLst>
                </a:gridCol>
                <a:gridCol w="1079770">
                  <a:extLst>
                    <a:ext uri="{9D8B030D-6E8A-4147-A177-3AD203B41FA5}">
                      <a16:colId xmlns:a16="http://schemas.microsoft.com/office/drawing/2014/main" val="1254703151"/>
                    </a:ext>
                  </a:extLst>
                </a:gridCol>
              </a:tblGrid>
              <a:tr h="597135">
                <a:tc>
                  <a:txBody>
                    <a:bodyPr/>
                    <a:lstStyle/>
                    <a:p>
                      <a:pPr algn="l" fontAlgn="ctr">
                        <a:buNone/>
                      </a:pPr>
                      <a:r>
                        <a:rPr lang="cs-CZ" sz="1400" b="1" u="none" strike="noStrike" dirty="0">
                          <a:effectLst/>
                        </a:rPr>
                        <a:t>Country</a:t>
                      </a:r>
                      <a:endParaRPr lang="cs-CZ" sz="1400" b="1" i="0" u="none" strike="noStrike" dirty="0">
                        <a:solidFill>
                          <a:srgbClr val="515560"/>
                        </a:solidFill>
                        <a:effectLst/>
                        <a:latin typeface="Inherit"/>
                      </a:endParaRPr>
                    </a:p>
                  </a:txBody>
                  <a:tcPr marL="68887" marR="5741" marT="5741" marB="0" anchor="ctr"/>
                </a:tc>
                <a:tc>
                  <a:txBody>
                    <a:bodyPr/>
                    <a:lstStyle/>
                    <a:p>
                      <a:pPr algn="l" fontAlgn="ctr">
                        <a:buNone/>
                      </a:pPr>
                      <a:r>
                        <a:rPr lang="cs-CZ" sz="1400" b="1" u="none" strike="noStrike" dirty="0">
                          <a:effectLst/>
                        </a:rPr>
                        <a:t>Standard </a:t>
                      </a:r>
                      <a:r>
                        <a:rPr lang="cs-CZ" sz="1400" b="1" u="none" strike="noStrike" dirty="0" err="1">
                          <a:effectLst/>
                        </a:rPr>
                        <a:t>rate</a:t>
                      </a:r>
                      <a:endParaRPr lang="cs-CZ" sz="1400" b="1" i="0" u="none" strike="noStrike" dirty="0">
                        <a:solidFill>
                          <a:srgbClr val="515560"/>
                        </a:solidFill>
                        <a:effectLst/>
                        <a:latin typeface="Inherit"/>
                      </a:endParaRPr>
                    </a:p>
                  </a:txBody>
                  <a:tcPr marL="68887" marR="5741" marT="5741" marB="0" anchor="ctr"/>
                </a:tc>
                <a:tc>
                  <a:txBody>
                    <a:bodyPr/>
                    <a:lstStyle/>
                    <a:p>
                      <a:pPr algn="l" fontAlgn="ctr">
                        <a:buNone/>
                      </a:pPr>
                      <a:r>
                        <a:rPr lang="cs-CZ" sz="1400" b="1" u="none" strike="noStrike" dirty="0">
                          <a:effectLst/>
                        </a:rPr>
                        <a:t>Food </a:t>
                      </a:r>
                      <a:r>
                        <a:rPr lang="cs-CZ" sz="1400" b="1" u="none" strike="noStrike" dirty="0" err="1">
                          <a:effectLst/>
                        </a:rPr>
                        <a:t>rate</a:t>
                      </a:r>
                      <a:endParaRPr lang="cs-CZ" sz="1400" b="1" i="0" u="none" strike="noStrike" dirty="0">
                        <a:solidFill>
                          <a:srgbClr val="515560"/>
                        </a:solidFill>
                        <a:effectLst/>
                        <a:latin typeface="Inherit"/>
                      </a:endParaRPr>
                    </a:p>
                  </a:txBody>
                  <a:tcPr marL="68887" marR="5741" marT="5741" marB="0" anchor="ctr"/>
                </a:tc>
                <a:extLst>
                  <a:ext uri="{0D108BD9-81ED-4DB2-BD59-A6C34878D82A}">
                    <a16:rowId xmlns:a16="http://schemas.microsoft.com/office/drawing/2014/main" val="3406372992"/>
                  </a:ext>
                </a:extLst>
              </a:tr>
              <a:tr h="398090">
                <a:tc>
                  <a:txBody>
                    <a:bodyPr/>
                    <a:lstStyle/>
                    <a:p>
                      <a:pPr algn="l" fontAlgn="ctr">
                        <a:buNone/>
                      </a:pPr>
                      <a:r>
                        <a:rPr lang="cs-CZ" sz="1400" u="none" strike="noStrike">
                          <a:effectLst/>
                        </a:rPr>
                        <a:t>Hungary</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27,0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18,0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1941134455"/>
                  </a:ext>
                </a:extLst>
              </a:tr>
              <a:tr h="398090">
                <a:tc>
                  <a:txBody>
                    <a:bodyPr/>
                    <a:lstStyle/>
                    <a:p>
                      <a:pPr algn="l" fontAlgn="ctr">
                        <a:buNone/>
                      </a:pPr>
                      <a:r>
                        <a:rPr lang="cs-CZ" sz="1400" u="none" strike="noStrike">
                          <a:effectLst/>
                        </a:rPr>
                        <a:t>Denmark</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25,0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25,0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715270157"/>
                  </a:ext>
                </a:extLst>
              </a:tr>
              <a:tr h="217139">
                <a:tc>
                  <a:txBody>
                    <a:bodyPr/>
                    <a:lstStyle/>
                    <a:p>
                      <a:pPr algn="l" fontAlgn="ctr">
                        <a:buNone/>
                      </a:pPr>
                      <a:r>
                        <a:rPr lang="cs-CZ" sz="1400" u="none" strike="noStrike">
                          <a:effectLst/>
                        </a:rPr>
                        <a:t>Croatia</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25,0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13,0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2485933493"/>
                  </a:ext>
                </a:extLst>
              </a:tr>
              <a:tr h="398090">
                <a:tc>
                  <a:txBody>
                    <a:bodyPr/>
                    <a:lstStyle/>
                    <a:p>
                      <a:pPr algn="l" fontAlgn="ctr">
                        <a:buNone/>
                      </a:pPr>
                      <a:r>
                        <a:rPr lang="cs-CZ" sz="1400" u="none" strike="noStrike">
                          <a:effectLst/>
                        </a:rPr>
                        <a:t>Slovakia</a:t>
                      </a:r>
                      <a:endParaRPr lang="cs-CZ" sz="1400" b="0"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23,0</a:t>
                      </a:r>
                      <a:endParaRPr lang="cs-CZ" sz="1400" b="0"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19,0</a:t>
                      </a:r>
                      <a:endParaRPr lang="cs-CZ" sz="1400" b="0"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2199654179"/>
                  </a:ext>
                </a:extLst>
              </a:tr>
              <a:tr h="398090">
                <a:tc>
                  <a:txBody>
                    <a:bodyPr/>
                    <a:lstStyle/>
                    <a:p>
                      <a:pPr algn="l" fontAlgn="ctr">
                        <a:buNone/>
                      </a:pPr>
                      <a:r>
                        <a:rPr lang="cs-CZ" sz="1400" u="none" strike="noStrike">
                          <a:effectLst/>
                        </a:rPr>
                        <a:t>Czechia</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21,0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12,0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911540703"/>
                  </a:ext>
                </a:extLst>
              </a:tr>
              <a:tr h="398090">
                <a:tc>
                  <a:txBody>
                    <a:bodyPr/>
                    <a:lstStyle/>
                    <a:p>
                      <a:pPr algn="l" fontAlgn="ctr">
                        <a:buNone/>
                      </a:pPr>
                      <a:r>
                        <a:rPr lang="cs-CZ" sz="1400" u="none" strike="noStrike">
                          <a:effectLst/>
                        </a:rPr>
                        <a:t>Netherlands</a:t>
                      </a:r>
                      <a:endParaRPr lang="cs-CZ" sz="1400" b="0"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21,0</a:t>
                      </a:r>
                      <a:endParaRPr lang="cs-CZ" sz="1400" b="0"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9,0</a:t>
                      </a:r>
                      <a:endParaRPr lang="cs-CZ" sz="1400" b="0"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2600574972"/>
                  </a:ext>
                </a:extLst>
              </a:tr>
              <a:tr h="398090">
                <a:tc>
                  <a:txBody>
                    <a:bodyPr/>
                    <a:lstStyle/>
                    <a:p>
                      <a:pPr algn="l" fontAlgn="ctr">
                        <a:buNone/>
                      </a:pPr>
                      <a:r>
                        <a:rPr lang="cs-CZ" sz="1400" u="none" strike="noStrike">
                          <a:effectLst/>
                        </a:rPr>
                        <a:t>Romania</a:t>
                      </a:r>
                      <a:endParaRPr lang="cs-CZ" sz="1400" b="0"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21,0</a:t>
                      </a:r>
                      <a:endParaRPr lang="cs-CZ" sz="1400" b="0"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11,0</a:t>
                      </a:r>
                      <a:endParaRPr lang="cs-CZ" sz="1400" b="0"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1623833529"/>
                  </a:ext>
                </a:extLst>
              </a:tr>
              <a:tr h="217139">
                <a:tc>
                  <a:txBody>
                    <a:bodyPr/>
                    <a:lstStyle/>
                    <a:p>
                      <a:pPr algn="l" fontAlgn="ctr">
                        <a:buNone/>
                      </a:pPr>
                      <a:r>
                        <a:rPr lang="cs-CZ" sz="1400" u="none" strike="noStrike">
                          <a:effectLst/>
                        </a:rPr>
                        <a:t>Austria</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20,0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10,0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1512983728"/>
                  </a:ext>
                </a:extLst>
              </a:tr>
              <a:tr h="597135">
                <a:tc>
                  <a:txBody>
                    <a:bodyPr/>
                    <a:lstStyle/>
                    <a:p>
                      <a:pPr algn="l" fontAlgn="ctr">
                        <a:buNone/>
                      </a:pPr>
                      <a:r>
                        <a:rPr lang="cs-CZ" sz="1400" u="none" strike="noStrike">
                          <a:effectLst/>
                        </a:rPr>
                        <a:t>United Kingdom</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20,0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0,0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140273923"/>
                  </a:ext>
                </a:extLst>
              </a:tr>
              <a:tr h="217139">
                <a:tc>
                  <a:txBody>
                    <a:bodyPr/>
                    <a:lstStyle/>
                    <a:p>
                      <a:pPr algn="l" fontAlgn="ctr">
                        <a:buNone/>
                      </a:pPr>
                      <a:r>
                        <a:rPr lang="cs-CZ" sz="1400" u="none" strike="noStrike">
                          <a:effectLst/>
                        </a:rPr>
                        <a:t>France</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20,0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5,5</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94928545"/>
                  </a:ext>
                </a:extLst>
              </a:tr>
              <a:tr h="597135">
                <a:tc>
                  <a:txBody>
                    <a:bodyPr/>
                    <a:lstStyle/>
                    <a:p>
                      <a:pPr algn="l" fontAlgn="ctr">
                        <a:buNone/>
                      </a:pPr>
                      <a:r>
                        <a:rPr lang="cs-CZ" sz="1400" u="none" strike="noStrike">
                          <a:effectLst/>
                        </a:rPr>
                        <a:t>France - Corsica</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20,0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2,1</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2597250348"/>
                  </a:ext>
                </a:extLst>
              </a:tr>
              <a:tr h="398090">
                <a:tc>
                  <a:txBody>
                    <a:bodyPr/>
                    <a:lstStyle/>
                    <a:p>
                      <a:pPr algn="l" fontAlgn="ctr">
                        <a:buNone/>
                      </a:pPr>
                      <a:r>
                        <a:rPr lang="cs-CZ" sz="1400" u="none" strike="noStrike">
                          <a:effectLst/>
                        </a:rPr>
                        <a:t>Germany</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19,0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7,0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3502126272"/>
                  </a:ext>
                </a:extLst>
              </a:tr>
              <a:tr h="398090">
                <a:tc>
                  <a:txBody>
                    <a:bodyPr/>
                    <a:lstStyle/>
                    <a:p>
                      <a:pPr algn="l" fontAlgn="ctr">
                        <a:buNone/>
                      </a:pPr>
                      <a:r>
                        <a:rPr lang="cs-CZ" sz="1400" u="none" strike="noStrike" dirty="0" err="1">
                          <a:effectLst/>
                        </a:rPr>
                        <a:t>North</a:t>
                      </a:r>
                      <a:r>
                        <a:rPr lang="cs-CZ" sz="1400" u="none" strike="noStrike" dirty="0">
                          <a:effectLst/>
                        </a:rPr>
                        <a:t> </a:t>
                      </a:r>
                      <a:r>
                        <a:rPr lang="cs-CZ" sz="1400" u="none" strike="noStrike" dirty="0" err="1">
                          <a:effectLst/>
                        </a:rPr>
                        <a:t>Macedonia</a:t>
                      </a:r>
                      <a:endParaRPr lang="cs-CZ" sz="1400" b="1" i="0" u="none" strike="noStrike" dirty="0">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18,0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5,0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1121221179"/>
                  </a:ext>
                </a:extLst>
              </a:tr>
              <a:tr h="217139">
                <a:tc>
                  <a:txBody>
                    <a:bodyPr/>
                    <a:lstStyle/>
                    <a:p>
                      <a:pPr algn="l" fontAlgn="ctr">
                        <a:buNone/>
                      </a:pPr>
                      <a:r>
                        <a:rPr lang="cs-CZ" sz="1400" u="none" strike="noStrike">
                          <a:effectLst/>
                        </a:rPr>
                        <a:t>Malta</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18,0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0,0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1785531521"/>
                  </a:ext>
                </a:extLst>
              </a:tr>
              <a:tr h="398090">
                <a:tc>
                  <a:txBody>
                    <a:bodyPr/>
                    <a:lstStyle/>
                    <a:p>
                      <a:pPr algn="l" fontAlgn="ctr">
                        <a:buNone/>
                      </a:pPr>
                      <a:r>
                        <a:rPr lang="cs-CZ" sz="1400" u="none" strike="noStrike">
                          <a:effectLst/>
                        </a:rPr>
                        <a:t>Switzerland</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8,1</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2,6</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3792785593"/>
                  </a:ext>
                </a:extLst>
              </a:tr>
              <a:tr h="217139">
                <a:tc>
                  <a:txBody>
                    <a:bodyPr/>
                    <a:lstStyle/>
                    <a:p>
                      <a:pPr algn="l" fontAlgn="ctr">
                        <a:buNone/>
                      </a:pPr>
                      <a:r>
                        <a:rPr lang="cs-CZ" sz="1400" u="none" strike="noStrike">
                          <a:effectLst/>
                        </a:rPr>
                        <a:t>Jersey</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5,0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5,0</a:t>
                      </a:r>
                      <a:endParaRPr lang="cs-CZ" sz="1400" b="1" i="0" u="none" strike="noStrike">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2314968116"/>
                  </a:ext>
                </a:extLst>
              </a:tr>
              <a:tr h="398090">
                <a:tc>
                  <a:txBody>
                    <a:bodyPr/>
                    <a:lstStyle/>
                    <a:p>
                      <a:pPr algn="l" fontAlgn="ctr">
                        <a:buNone/>
                      </a:pPr>
                      <a:r>
                        <a:rPr lang="cs-CZ" sz="1400" u="none" strike="noStrike">
                          <a:effectLst/>
                        </a:rPr>
                        <a:t>Guernsey</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a:effectLst/>
                        </a:rPr>
                        <a:t>0,0</a:t>
                      </a:r>
                      <a:endParaRPr lang="cs-CZ" sz="1400" b="1" i="0" u="none" strike="noStrike">
                        <a:solidFill>
                          <a:srgbClr val="515560"/>
                        </a:solidFill>
                        <a:effectLst/>
                        <a:latin typeface="Arial" panose="020B0604020202020204" pitchFamily="34" charset="0"/>
                      </a:endParaRPr>
                    </a:p>
                  </a:txBody>
                  <a:tcPr marL="68887" marR="5741" marT="5741" marB="0" anchor="ctr"/>
                </a:tc>
                <a:tc>
                  <a:txBody>
                    <a:bodyPr/>
                    <a:lstStyle/>
                    <a:p>
                      <a:pPr algn="l" fontAlgn="ctr">
                        <a:buNone/>
                      </a:pPr>
                      <a:r>
                        <a:rPr lang="cs-CZ" sz="1400" u="none" strike="noStrike" dirty="0">
                          <a:effectLst/>
                        </a:rPr>
                        <a:t>0,0</a:t>
                      </a:r>
                      <a:endParaRPr lang="cs-CZ" sz="1400" b="1" i="0" u="none" strike="noStrike" dirty="0">
                        <a:solidFill>
                          <a:srgbClr val="515560"/>
                        </a:solidFill>
                        <a:effectLst/>
                        <a:latin typeface="Arial" panose="020B0604020202020204" pitchFamily="34" charset="0"/>
                      </a:endParaRPr>
                    </a:p>
                  </a:txBody>
                  <a:tcPr marL="68887" marR="5741" marT="5741" marB="0" anchor="ctr"/>
                </a:tc>
                <a:extLst>
                  <a:ext uri="{0D108BD9-81ED-4DB2-BD59-A6C34878D82A}">
                    <a16:rowId xmlns:a16="http://schemas.microsoft.com/office/drawing/2014/main" val="3195148763"/>
                  </a:ext>
                </a:extLst>
              </a:tr>
            </a:tbl>
          </a:graphicData>
        </a:graphic>
      </p:graphicFrame>
      <p:pic>
        <p:nvPicPr>
          <p:cNvPr id="6" name="Obrázek 5">
            <a:extLst>
              <a:ext uri="{FF2B5EF4-FFF2-40B4-BE49-F238E27FC236}">
                <a16:creationId xmlns:a16="http://schemas.microsoft.com/office/drawing/2014/main" id="{244EB640-EC2F-6E11-E878-6646347F2AF1}"/>
              </a:ext>
            </a:extLst>
          </p:cNvPr>
          <p:cNvPicPr>
            <a:picLocks noChangeAspect="1"/>
          </p:cNvPicPr>
          <p:nvPr/>
        </p:nvPicPr>
        <p:blipFill>
          <a:blip r:embed="rId2"/>
          <a:stretch>
            <a:fillRect/>
          </a:stretch>
        </p:blipFill>
        <p:spPr>
          <a:xfrm>
            <a:off x="3978613" y="-1"/>
            <a:ext cx="8083685" cy="6664593"/>
          </a:xfrm>
          <a:prstGeom prst="rect">
            <a:avLst/>
          </a:prstGeom>
        </p:spPr>
      </p:pic>
    </p:spTree>
    <p:extLst>
      <p:ext uri="{BB962C8B-B14F-4D97-AF65-F5344CB8AC3E}">
        <p14:creationId xmlns:p14="http://schemas.microsoft.com/office/powerpoint/2010/main" val="3946775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76F2D2-EFC0-4913-9034-AC6B5D83578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51E09D5-BD80-4CAF-ABAC-E1DE3B293443}"/>
              </a:ext>
            </a:extLst>
          </p:cNvPr>
          <p:cNvSpPr>
            <a:spLocks noGrp="1"/>
          </p:cNvSpPr>
          <p:nvPr>
            <p:ph idx="1"/>
          </p:nvPr>
        </p:nvSpPr>
        <p:spPr/>
        <p:txBody>
          <a:bodyPr/>
          <a:lstStyle/>
          <a:p>
            <a:pPr>
              <a:buNone/>
            </a:pPr>
            <a:r>
              <a:rPr lang="en-GB" sz="2400" dirty="0">
                <a:latin typeface="Calibri" panose="020F0502020204030204" pitchFamily="34" charset="0"/>
                <a:ea typeface="Calibri" panose="020F0502020204030204" pitchFamily="34" charset="0"/>
                <a:cs typeface="Arial" panose="020B0604020202020204" pitchFamily="34" charset="0"/>
              </a:rPr>
              <a:t>Taxes, mandatory payments imposed on people and firms by the government, influence market demand and market supply, change the behaviour of people and affect the wealth of both sides of the market regardless of who is formally obliged to pay them. </a:t>
            </a:r>
            <a:endParaRPr lang="cs-CZ" sz="24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p:sp>
        <p:nvSpPr>
          <p:cNvPr id="4" name="Zástupný symbol pro zápatí 3">
            <a:extLst>
              <a:ext uri="{FF2B5EF4-FFF2-40B4-BE49-F238E27FC236}">
                <a16:creationId xmlns:a16="http://schemas.microsoft.com/office/drawing/2014/main" id="{2EA238C5-958F-4EFA-9BDB-610CCA309922}"/>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037678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5F5DAE-2EF1-451F-A88F-652BEEDD208C}"/>
              </a:ext>
            </a:extLst>
          </p:cNvPr>
          <p:cNvSpPr>
            <a:spLocks noGrp="1"/>
          </p:cNvSpPr>
          <p:nvPr>
            <p:ph type="title"/>
          </p:nvPr>
        </p:nvSpPr>
        <p:spPr/>
        <p:txBody>
          <a:bodyPr/>
          <a:lstStyle/>
          <a:p>
            <a:r>
              <a:rPr lang="cs-CZ" dirty="0" err="1"/>
              <a:t>Two</a:t>
            </a:r>
            <a:r>
              <a:rPr lang="cs-CZ" dirty="0"/>
              <a:t> </a:t>
            </a:r>
            <a:r>
              <a:rPr lang="cs-CZ" dirty="0" err="1"/>
              <a:t>types</a:t>
            </a:r>
            <a:r>
              <a:rPr lang="cs-CZ" dirty="0"/>
              <a:t> </a:t>
            </a:r>
            <a:r>
              <a:rPr lang="cs-CZ" dirty="0" err="1"/>
              <a:t>of</a:t>
            </a:r>
            <a:r>
              <a:rPr lang="cs-CZ" dirty="0"/>
              <a:t> </a:t>
            </a:r>
            <a:r>
              <a:rPr lang="cs-CZ" dirty="0" err="1"/>
              <a:t>indirect</a:t>
            </a:r>
            <a:r>
              <a:rPr lang="cs-CZ" dirty="0"/>
              <a:t> </a:t>
            </a:r>
            <a:r>
              <a:rPr lang="cs-CZ" dirty="0" err="1"/>
              <a:t>taxes</a:t>
            </a:r>
            <a:r>
              <a:rPr lang="cs-CZ" dirty="0"/>
              <a:t> </a:t>
            </a:r>
          </a:p>
        </p:txBody>
      </p:sp>
      <p:sp>
        <p:nvSpPr>
          <p:cNvPr id="3" name="Zástupný obsah 2">
            <a:extLst>
              <a:ext uri="{FF2B5EF4-FFF2-40B4-BE49-F238E27FC236}">
                <a16:creationId xmlns:a16="http://schemas.microsoft.com/office/drawing/2014/main" id="{6DC4B9DD-7E99-450B-82F3-644EF1116EBF}"/>
              </a:ext>
            </a:extLst>
          </p:cNvPr>
          <p:cNvSpPr>
            <a:spLocks noGrp="1"/>
          </p:cNvSpPr>
          <p:nvPr>
            <p:ph idx="1"/>
          </p:nvPr>
        </p:nvSpPr>
        <p:spPr/>
        <p:txBody>
          <a:bodyPr>
            <a:normAutofit/>
          </a:bodyPr>
          <a:lstStyle/>
          <a:p>
            <a:pPr marL="342900" indent="-342900">
              <a:lnSpc>
                <a:spcPct val="115000"/>
              </a:lnSpc>
              <a:buFont typeface="Symbol" panose="05050102010706020507" pitchFamily="18" charset="2"/>
              <a:buChar char=""/>
            </a:pPr>
            <a:r>
              <a:rPr lang="en-GB" sz="2600" dirty="0">
                <a:latin typeface="Calibri" panose="020F0502020204030204" pitchFamily="34" charset="0"/>
                <a:ea typeface="Calibri" panose="020F0502020204030204" pitchFamily="34" charset="0"/>
                <a:cs typeface="Arial" panose="020B0604020202020204" pitchFamily="34" charset="0"/>
              </a:rPr>
              <a:t>a specific tax (also called a per unit tax)</a:t>
            </a:r>
            <a:r>
              <a:rPr lang="cs-CZ" sz="2600" dirty="0">
                <a:latin typeface="Calibri" panose="020F0502020204030204" pitchFamily="34" charset="0"/>
                <a:ea typeface="Calibri" panose="020F0502020204030204" pitchFamily="34" charset="0"/>
                <a:cs typeface="Arial" panose="020B0604020202020204" pitchFamily="34" charset="0"/>
              </a:rPr>
              <a:t> – </a:t>
            </a:r>
            <a:r>
              <a:rPr lang="cs-CZ" sz="2600" dirty="0" err="1">
                <a:latin typeface="Calibri" panose="020F0502020204030204" pitchFamily="34" charset="0"/>
                <a:ea typeface="Calibri" panose="020F0502020204030204" pitchFamily="34" charset="0"/>
                <a:cs typeface="Arial" panose="020B0604020202020204" pitchFamily="34" charset="0"/>
              </a:rPr>
              <a:t>example</a:t>
            </a:r>
            <a:r>
              <a:rPr lang="cs-CZ" sz="2600" dirty="0">
                <a:latin typeface="Calibri" panose="020F0502020204030204" pitchFamily="34" charset="0"/>
                <a:ea typeface="Calibri" panose="020F0502020204030204" pitchFamily="34" charset="0"/>
                <a:cs typeface="Arial" panose="020B0604020202020204" pitchFamily="34" charset="0"/>
              </a:rPr>
              <a:t>: tax on </a:t>
            </a:r>
            <a:r>
              <a:rPr lang="cs-CZ" sz="2600" dirty="0" err="1">
                <a:latin typeface="Calibri" panose="020F0502020204030204" pitchFamily="34" charset="0"/>
                <a:ea typeface="Calibri" panose="020F0502020204030204" pitchFamily="34" charset="0"/>
                <a:cs typeface="Arial" panose="020B0604020202020204" pitchFamily="34" charset="0"/>
              </a:rPr>
              <a:t>fuel</a:t>
            </a:r>
            <a:endParaRPr lang="cs-CZ" sz="26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1000"/>
              </a:spcAft>
              <a:buFont typeface="Symbol" panose="05050102010706020507" pitchFamily="18" charset="2"/>
              <a:buChar char=""/>
            </a:pPr>
            <a:r>
              <a:rPr lang="en-GB" sz="2600" dirty="0">
                <a:latin typeface="Calibri" panose="020F0502020204030204" pitchFamily="34" charset="0"/>
                <a:ea typeface="Calibri" panose="020F0502020204030204" pitchFamily="34" charset="0"/>
                <a:cs typeface="Arial" panose="020B0604020202020204" pitchFamily="34" charset="0"/>
              </a:rPr>
              <a:t>an </a:t>
            </a:r>
            <a:r>
              <a:rPr lang="en-GB" sz="2600" i="1" dirty="0">
                <a:latin typeface="Calibri" panose="020F0502020204030204" pitchFamily="34" charset="0"/>
                <a:ea typeface="Calibri" panose="020F0502020204030204" pitchFamily="34" charset="0"/>
                <a:cs typeface="Arial" panose="020B0604020202020204" pitchFamily="34" charset="0"/>
              </a:rPr>
              <a:t>ad valorem</a:t>
            </a:r>
            <a:r>
              <a:rPr lang="en-GB" sz="2600" dirty="0">
                <a:latin typeface="Calibri" panose="020F0502020204030204" pitchFamily="34" charset="0"/>
                <a:ea typeface="Calibri" panose="020F0502020204030204" pitchFamily="34" charset="0"/>
                <a:cs typeface="Arial" panose="020B0604020202020204" pitchFamily="34" charset="0"/>
              </a:rPr>
              <a:t> tax</a:t>
            </a:r>
            <a:r>
              <a:rPr lang="cs-CZ" sz="2600" dirty="0">
                <a:latin typeface="Calibri" panose="020F0502020204030204" pitchFamily="34" charset="0"/>
                <a:ea typeface="Calibri" panose="020F0502020204030204" pitchFamily="34" charset="0"/>
                <a:cs typeface="Arial" panose="020B0604020202020204" pitchFamily="34" charset="0"/>
              </a:rPr>
              <a:t> – </a:t>
            </a:r>
            <a:r>
              <a:rPr lang="cs-CZ" sz="2600" dirty="0" err="1">
                <a:latin typeface="Calibri" panose="020F0502020204030204" pitchFamily="34" charset="0"/>
                <a:ea typeface="Calibri" panose="020F0502020204030204" pitchFamily="34" charset="0"/>
                <a:cs typeface="Arial" panose="020B0604020202020204" pitchFamily="34" charset="0"/>
              </a:rPr>
              <a:t>example</a:t>
            </a:r>
            <a:r>
              <a:rPr lang="cs-CZ" sz="2600" dirty="0">
                <a:latin typeface="Calibri" panose="020F0502020204030204" pitchFamily="34" charset="0"/>
                <a:ea typeface="Calibri" panose="020F0502020204030204" pitchFamily="34" charset="0"/>
                <a:cs typeface="Arial" panose="020B0604020202020204" pitchFamily="34" charset="0"/>
              </a:rPr>
              <a:t>: VAT</a:t>
            </a:r>
          </a:p>
          <a:p>
            <a:endParaRPr lang="cs-CZ" sz="2600" dirty="0"/>
          </a:p>
        </p:txBody>
      </p:sp>
      <p:sp>
        <p:nvSpPr>
          <p:cNvPr id="4" name="Zástupný symbol pro zápatí 3">
            <a:extLst>
              <a:ext uri="{FF2B5EF4-FFF2-40B4-BE49-F238E27FC236}">
                <a16:creationId xmlns:a16="http://schemas.microsoft.com/office/drawing/2014/main" id="{C2EF6EEC-D51B-4FBD-AABB-661251FCA205}"/>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404535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414F54-BBA1-4805-AB36-F4F1DF6FA10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85F58E9-1539-4C64-A7FA-A3C3B71B8C90}"/>
              </a:ext>
            </a:extLst>
          </p:cNvPr>
          <p:cNvSpPr>
            <a:spLocks noGrp="1"/>
          </p:cNvSpPr>
          <p:nvPr>
            <p:ph idx="1"/>
          </p:nvPr>
        </p:nvSpPr>
        <p:spPr/>
        <p:txBody>
          <a:bodyPr/>
          <a:lstStyle/>
          <a:p>
            <a:pPr>
              <a:buNone/>
            </a:pPr>
            <a:r>
              <a:rPr lang="en-GB" b="1" dirty="0"/>
              <a:t>Tax incidence or tax burden is the analysis of the effect of a tax on consumers’ and producers’ wealth. A tax does not necessarily fall only upon those who are obliged to pay it but it falls on both sides of the market, the suppliers and those who demand. </a:t>
            </a:r>
            <a:endParaRPr lang="cs-CZ" dirty="0"/>
          </a:p>
          <a:p>
            <a:pPr>
              <a:buNone/>
            </a:pPr>
            <a:endParaRPr lang="cs-CZ" dirty="0"/>
          </a:p>
        </p:txBody>
      </p:sp>
      <p:sp>
        <p:nvSpPr>
          <p:cNvPr id="4" name="Zástupný symbol pro zápatí 3">
            <a:extLst>
              <a:ext uri="{FF2B5EF4-FFF2-40B4-BE49-F238E27FC236}">
                <a16:creationId xmlns:a16="http://schemas.microsoft.com/office/drawing/2014/main" id="{AF183D18-039E-4A2C-B29A-857472B6327D}"/>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079954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F09B42E5-135F-486A-975D-45487A547690}"/>
              </a:ext>
            </a:extLst>
          </p:cNvPr>
          <p:cNvSpPr>
            <a:spLocks noGrp="1"/>
          </p:cNvSpPr>
          <p:nvPr>
            <p:ph type="ftr" sz="quarter" idx="11"/>
          </p:nvPr>
        </p:nvSpPr>
        <p:spPr/>
        <p:txBody>
          <a:bodyPr/>
          <a:lstStyle/>
          <a:p>
            <a:r>
              <a:rPr lang="cs-CZ"/>
              <a:t>Petr Mach - Microeconomics</a:t>
            </a:r>
          </a:p>
        </p:txBody>
      </p:sp>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84F891B8-1B76-4C35-8290-B97D748D8925}"/>
                  </a:ext>
                </a:extLst>
              </p:cNvPr>
              <p:cNvSpPr txBox="1"/>
              <p:nvPr/>
            </p:nvSpPr>
            <p:spPr>
              <a:xfrm>
                <a:off x="1615440" y="699837"/>
                <a:ext cx="7499176" cy="4747197"/>
              </a:xfrm>
              <a:prstGeom prst="rect">
                <a:avLst/>
              </a:prstGeom>
              <a:noFill/>
            </p:spPr>
            <p:txBody>
              <a:bodyPr wrap="square">
                <a:spAutoFit/>
              </a:bodyPr>
              <a:lstStyle/>
              <a:p>
                <a:pPr>
                  <a:lnSpc>
                    <a:spcPct val="107000"/>
                  </a:lnSpc>
                  <a:spcAft>
                    <a:spcPts val="800"/>
                  </a:spcAft>
                </a:pPr>
                <a:r>
                  <a:rPr lang="en-GB" sz="2600" dirty="0">
                    <a:latin typeface="Calibri" panose="020F0502020204030204" pitchFamily="34" charset="0"/>
                    <a:ea typeface="Calibri" panose="020F0502020204030204" pitchFamily="34" charset="0"/>
                    <a:cs typeface="Arial" panose="020B0604020202020204" pitchFamily="34" charset="0"/>
                  </a:rPr>
                  <a:t>If the supply function before tax is</a:t>
                </a:r>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sz="2600" i="1">
                          <a:latin typeface="Cambria Math" panose="02040503050406030204" pitchFamily="18" charset="0"/>
                          <a:ea typeface="Calibri" panose="020F0502020204030204" pitchFamily="34" charset="0"/>
                          <a:cs typeface="Arial" panose="020B0604020202020204" pitchFamily="34" charset="0"/>
                        </a:rPr>
                        <m:t>𝑃</m:t>
                      </m:r>
                      <m:r>
                        <a:rPr lang="en-GB" sz="2600" i="1">
                          <a:latin typeface="Cambria Math" panose="02040503050406030204" pitchFamily="18" charset="0"/>
                          <a:ea typeface="Calibri" panose="020F0502020204030204" pitchFamily="34" charset="0"/>
                          <a:cs typeface="Arial" panose="020B0604020202020204" pitchFamily="34" charset="0"/>
                        </a:rPr>
                        <m:t>=</m:t>
                      </m:r>
                      <m:r>
                        <a:rPr lang="cs-CZ" sz="2600" b="0" i="1" smtClean="0">
                          <a:latin typeface="Cambria Math" panose="02040503050406030204" pitchFamily="18" charset="0"/>
                          <a:ea typeface="Calibri" panose="020F0502020204030204" pitchFamily="34" charset="0"/>
                          <a:cs typeface="Arial" panose="020B0604020202020204" pitchFamily="34" charset="0"/>
                        </a:rPr>
                        <m:t>𝑐</m:t>
                      </m:r>
                      <m:r>
                        <a:rPr lang="en-GB" sz="2600" i="1">
                          <a:latin typeface="Cambria Math" panose="02040503050406030204" pitchFamily="18" charset="0"/>
                          <a:ea typeface="Calibri" panose="020F0502020204030204" pitchFamily="34" charset="0"/>
                          <a:cs typeface="Arial" panose="020B0604020202020204" pitchFamily="34" charset="0"/>
                        </a:rPr>
                        <m:t>+</m:t>
                      </m:r>
                      <m:r>
                        <a:rPr lang="cs-CZ" sz="2600" b="0" i="1" smtClean="0">
                          <a:latin typeface="Cambria Math" panose="02040503050406030204" pitchFamily="18" charset="0"/>
                          <a:ea typeface="Calibri" panose="020F0502020204030204" pitchFamily="34" charset="0"/>
                          <a:cs typeface="Arial" panose="020B0604020202020204" pitchFamily="34" charset="0"/>
                        </a:rPr>
                        <m:t>𝑑</m:t>
                      </m:r>
                      <m:r>
                        <a:rPr lang="en-GB" sz="2600" i="1">
                          <a:latin typeface="Cambria Math" panose="02040503050406030204" pitchFamily="18" charset="0"/>
                          <a:ea typeface="Calibri" panose="020F0502020204030204" pitchFamily="34" charset="0"/>
                          <a:cs typeface="Arial" panose="020B0604020202020204" pitchFamily="34" charset="0"/>
                        </a:rPr>
                        <m:t>𝑄</m:t>
                      </m:r>
                    </m:oMath>
                  </m:oMathPara>
                </a14:m>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latin typeface="Calibri" panose="020F0502020204030204" pitchFamily="34" charset="0"/>
                    <a:ea typeface="Calibri" panose="020F0502020204030204" pitchFamily="34" charset="0"/>
                    <a:cs typeface="Arial" panose="020B0604020202020204" pitchFamily="34" charset="0"/>
                  </a:rPr>
                  <a:t>The supply function after tax is </a:t>
                </a:r>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sz="2600" i="1">
                          <a:latin typeface="Cambria Math" panose="02040503050406030204" pitchFamily="18" charset="0"/>
                          <a:ea typeface="Calibri" panose="020F0502020204030204" pitchFamily="34" charset="0"/>
                          <a:cs typeface="Arial" panose="020B0604020202020204" pitchFamily="34" charset="0"/>
                        </a:rPr>
                        <m:t>𝑃</m:t>
                      </m:r>
                      <m:r>
                        <a:rPr lang="en-GB" sz="2600" i="1">
                          <a:latin typeface="Cambria Math" panose="02040503050406030204" pitchFamily="18" charset="0"/>
                          <a:ea typeface="Calibri" panose="020F0502020204030204" pitchFamily="34" charset="0"/>
                          <a:cs typeface="Arial" panose="020B0604020202020204" pitchFamily="34" charset="0"/>
                        </a:rPr>
                        <m:t>=</m:t>
                      </m:r>
                      <m:r>
                        <a:rPr lang="cs-CZ" sz="2600" b="0" i="1" smtClean="0">
                          <a:latin typeface="Cambria Math" panose="02040503050406030204" pitchFamily="18" charset="0"/>
                          <a:ea typeface="Calibri" panose="020F0502020204030204" pitchFamily="34" charset="0"/>
                          <a:cs typeface="Arial" panose="020B0604020202020204" pitchFamily="34" charset="0"/>
                        </a:rPr>
                        <m:t>𝑐</m:t>
                      </m:r>
                      <m:r>
                        <a:rPr lang="en-GB" sz="2600" i="1">
                          <a:latin typeface="Cambria Math" panose="02040503050406030204" pitchFamily="18" charset="0"/>
                          <a:ea typeface="Calibri" panose="020F0502020204030204" pitchFamily="34" charset="0"/>
                          <a:cs typeface="Arial" panose="020B0604020202020204" pitchFamily="34" charset="0"/>
                        </a:rPr>
                        <m:t>+</m:t>
                      </m:r>
                      <m:r>
                        <a:rPr lang="cs-CZ" sz="2600" b="0" i="1" smtClean="0">
                          <a:latin typeface="Cambria Math" panose="02040503050406030204" pitchFamily="18" charset="0"/>
                          <a:ea typeface="Calibri" panose="020F0502020204030204" pitchFamily="34" charset="0"/>
                          <a:cs typeface="Arial" panose="020B0604020202020204" pitchFamily="34" charset="0"/>
                        </a:rPr>
                        <m:t>𝑑</m:t>
                      </m:r>
                      <m:r>
                        <a:rPr lang="en-GB" sz="2600" i="1">
                          <a:latin typeface="Cambria Math" panose="02040503050406030204" pitchFamily="18" charset="0"/>
                          <a:ea typeface="Calibri" panose="020F0502020204030204" pitchFamily="34" charset="0"/>
                          <a:cs typeface="Arial" panose="020B0604020202020204" pitchFamily="34" charset="0"/>
                        </a:rPr>
                        <m:t>𝑄</m:t>
                      </m:r>
                      <m:r>
                        <a:rPr lang="en-GB" sz="2600" i="1">
                          <a:latin typeface="Cambria Math" panose="02040503050406030204" pitchFamily="18" charset="0"/>
                          <a:ea typeface="Calibri" panose="020F0502020204030204" pitchFamily="34" charset="0"/>
                          <a:cs typeface="Arial" panose="020B0604020202020204" pitchFamily="34" charset="0"/>
                        </a:rPr>
                        <m:t>+</m:t>
                      </m:r>
                      <m:r>
                        <a:rPr lang="en-GB" sz="2600" i="1">
                          <a:latin typeface="Cambria Math" panose="02040503050406030204" pitchFamily="18" charset="0"/>
                          <a:ea typeface="Calibri" panose="020F0502020204030204" pitchFamily="34" charset="0"/>
                          <a:cs typeface="Arial" panose="020B0604020202020204" pitchFamily="34" charset="0"/>
                        </a:rPr>
                        <m:t>𝑇</m:t>
                      </m:r>
                    </m:oMath>
                  </m:oMathPara>
                </a14:m>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latin typeface="Calibri" panose="020F0502020204030204" pitchFamily="34" charset="0"/>
                    <a:ea typeface="Calibri" panose="020F0502020204030204" pitchFamily="34" charset="0"/>
                    <a:cs typeface="Arial" panose="020B0604020202020204" pitchFamily="34" charset="0"/>
                  </a:rPr>
                  <a:t>for a specific tax, where </a:t>
                </a:r>
                <a14:m>
                  <m:oMath xmlns:m="http://schemas.openxmlformats.org/officeDocument/2006/math">
                    <m:r>
                      <a:rPr lang="en-GB" sz="2600" i="1">
                        <a:latin typeface="Cambria Math" panose="02040503050406030204" pitchFamily="18" charset="0"/>
                        <a:ea typeface="Calibri" panose="020F0502020204030204" pitchFamily="34" charset="0"/>
                        <a:cs typeface="Arial" panose="020B0604020202020204" pitchFamily="34" charset="0"/>
                      </a:rPr>
                      <m:t>𝑇</m:t>
                    </m:r>
                  </m:oMath>
                </a14:m>
                <a:r>
                  <a:rPr lang="en-GB" sz="2600" dirty="0">
                    <a:latin typeface="Calibri" panose="020F0502020204030204" pitchFamily="34" charset="0"/>
                    <a:ea typeface="Times New Roman" panose="02020603050405020304" pitchFamily="18" charset="0"/>
                    <a:cs typeface="Arial" panose="020B0604020202020204" pitchFamily="34" charset="0"/>
                  </a:rPr>
                  <a:t> is the size of the tax, </a:t>
                </a:r>
                <a:endParaRPr lang="cs-CZ" sz="2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2600" dirty="0">
                    <a:latin typeface="Calibri" panose="020F0502020204030204" pitchFamily="34" charset="0"/>
                    <a:ea typeface="Times New Roman" panose="02020603050405020304" pitchFamily="18" charset="0"/>
                    <a:cs typeface="Arial" panose="020B0604020202020204" pitchFamily="34" charset="0"/>
                  </a:rPr>
                  <a:t>or</a:t>
                </a:r>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14:m>
                  <m:oMath xmlns:m="http://schemas.openxmlformats.org/officeDocument/2006/math">
                    <m:r>
                      <a:rPr lang="en-GB" sz="2600" i="1">
                        <a:latin typeface="Cambria Math" panose="02040503050406030204" pitchFamily="18" charset="0"/>
                        <a:ea typeface="Calibri" panose="020F0502020204030204" pitchFamily="34" charset="0"/>
                        <a:cs typeface="Arial" panose="020B0604020202020204" pitchFamily="34" charset="0"/>
                      </a:rPr>
                      <m:t>𝑃</m:t>
                    </m:r>
                    <m:r>
                      <a:rPr lang="en-GB" sz="2600" i="1">
                        <a:latin typeface="Cambria Math" panose="02040503050406030204" pitchFamily="18" charset="0"/>
                        <a:ea typeface="Calibri" panose="020F0502020204030204" pitchFamily="34" charset="0"/>
                        <a:cs typeface="Arial" panose="020B0604020202020204" pitchFamily="34" charset="0"/>
                      </a:rPr>
                      <m:t>=(1+</m:t>
                    </m:r>
                    <m:r>
                      <a:rPr lang="cs-CZ" sz="2600" b="0" i="1" smtClean="0">
                        <a:latin typeface="Cambria Math" panose="02040503050406030204" pitchFamily="18" charset="0"/>
                        <a:ea typeface="Calibri" panose="020F0502020204030204" pitchFamily="34" charset="0"/>
                        <a:cs typeface="Arial" panose="020B0604020202020204" pitchFamily="34" charset="0"/>
                      </a:rPr>
                      <m:t>𝑡</m:t>
                    </m:r>
                    <m:r>
                      <a:rPr lang="cs-CZ" sz="2600" b="0" i="1" smtClean="0">
                        <a:latin typeface="Cambria Math" panose="02040503050406030204" pitchFamily="18" charset="0"/>
                        <a:ea typeface="Calibri" panose="020F0502020204030204" pitchFamily="34" charset="0"/>
                        <a:cs typeface="Arial" panose="020B0604020202020204" pitchFamily="34" charset="0"/>
                      </a:rPr>
                      <m:t>)(</m:t>
                    </m:r>
                    <m:r>
                      <a:rPr lang="cs-CZ" sz="2600" b="0" i="1" smtClean="0">
                        <a:latin typeface="Cambria Math" panose="02040503050406030204" pitchFamily="18" charset="0"/>
                        <a:ea typeface="Calibri" panose="020F0502020204030204" pitchFamily="34" charset="0"/>
                        <a:cs typeface="Arial" panose="020B0604020202020204" pitchFamily="34" charset="0"/>
                      </a:rPr>
                      <m:t>𝑐</m:t>
                    </m:r>
                    <m:r>
                      <a:rPr lang="en-GB" sz="2600" i="1">
                        <a:latin typeface="Cambria Math" panose="02040503050406030204" pitchFamily="18" charset="0"/>
                        <a:ea typeface="Calibri" panose="020F0502020204030204" pitchFamily="34" charset="0"/>
                        <a:cs typeface="Arial" panose="020B0604020202020204" pitchFamily="34" charset="0"/>
                      </a:rPr>
                      <m:t>+</m:t>
                    </m:r>
                    <m:r>
                      <a:rPr lang="cs-CZ" sz="2600" b="0" i="1" smtClean="0">
                        <a:latin typeface="Cambria Math" panose="02040503050406030204" pitchFamily="18" charset="0"/>
                        <a:ea typeface="Calibri" panose="020F0502020204030204" pitchFamily="34" charset="0"/>
                        <a:cs typeface="Arial" panose="020B0604020202020204" pitchFamily="34" charset="0"/>
                      </a:rPr>
                      <m:t>𝑑</m:t>
                    </m:r>
                    <m:r>
                      <a:rPr lang="en-GB" sz="2600" i="1">
                        <a:latin typeface="Cambria Math" panose="02040503050406030204" pitchFamily="18" charset="0"/>
                        <a:ea typeface="Calibri" panose="020F0502020204030204" pitchFamily="34" charset="0"/>
                        <a:cs typeface="Arial" panose="020B0604020202020204" pitchFamily="34" charset="0"/>
                      </a:rPr>
                      <m:t>𝑄</m:t>
                    </m:r>
                    <m:r>
                      <a:rPr lang="cs-CZ" sz="2600" b="0" i="1" smtClean="0">
                        <a:latin typeface="Cambria Math" panose="02040503050406030204" pitchFamily="18" charset="0"/>
                        <a:ea typeface="Calibri" panose="020F0502020204030204" pitchFamily="34" charset="0"/>
                        <a:cs typeface="Arial" panose="020B0604020202020204" pitchFamily="34" charset="0"/>
                      </a:rPr>
                      <m:t>)</m:t>
                    </m:r>
                  </m:oMath>
                </a14:m>
                <a:r>
                  <a:rPr lang="cs-CZ" sz="2600" dirty="0">
                    <a:ea typeface="Calibri" panose="020F0502020204030204" pitchFamily="34" charset="0"/>
                    <a:cs typeface="Arial" panose="020B0604020202020204" pitchFamily="34" charset="0"/>
                  </a:rPr>
                  <a:t> </a:t>
                </a:r>
                <a14:m>
                  <m:oMath xmlns:m="http://schemas.openxmlformats.org/officeDocument/2006/math">
                    <m:r>
                      <a:rPr lang="cs-CZ" sz="2600" i="1">
                        <a:latin typeface="Cambria Math" panose="02040503050406030204" pitchFamily="18" charset="0"/>
                        <a:ea typeface="Calibri" panose="020F0502020204030204" pitchFamily="34" charset="0"/>
                        <a:cs typeface="Arial" panose="020B0604020202020204" pitchFamily="34" charset="0"/>
                      </a:rPr>
                      <m:t>=</m:t>
                    </m:r>
                    <m:d>
                      <m:dPr>
                        <m:ctrlPr>
                          <a:rPr lang="cs-CZ" sz="2600" i="1">
                            <a:latin typeface="Cambria Math" panose="02040503050406030204" pitchFamily="18" charset="0"/>
                            <a:ea typeface="Calibri" panose="020F0502020204030204" pitchFamily="34" charset="0"/>
                            <a:cs typeface="Arial" panose="020B0604020202020204" pitchFamily="34" charset="0"/>
                          </a:rPr>
                        </m:ctrlPr>
                      </m:dPr>
                      <m:e>
                        <m:r>
                          <a:rPr lang="cs-CZ" sz="2600" i="1">
                            <a:latin typeface="Cambria Math" panose="02040503050406030204" pitchFamily="18" charset="0"/>
                            <a:ea typeface="Calibri" panose="020F0502020204030204" pitchFamily="34" charset="0"/>
                            <a:cs typeface="Arial" panose="020B0604020202020204" pitchFamily="34" charset="0"/>
                          </a:rPr>
                          <m:t>1+</m:t>
                        </m:r>
                        <m:r>
                          <a:rPr lang="cs-CZ" sz="2600" i="1">
                            <a:latin typeface="Cambria Math" panose="02040503050406030204" pitchFamily="18" charset="0"/>
                            <a:ea typeface="Calibri" panose="020F0502020204030204" pitchFamily="34" charset="0"/>
                            <a:cs typeface="Arial" panose="020B0604020202020204" pitchFamily="34" charset="0"/>
                          </a:rPr>
                          <m:t>𝑡</m:t>
                        </m:r>
                      </m:e>
                    </m:d>
                    <m:r>
                      <a:rPr lang="cs-CZ" sz="2600" b="0" i="1" smtClean="0">
                        <a:latin typeface="Cambria Math" panose="02040503050406030204" pitchFamily="18" charset="0"/>
                        <a:ea typeface="Calibri" panose="020F0502020204030204" pitchFamily="34" charset="0"/>
                        <a:cs typeface="Arial" panose="020B0604020202020204" pitchFamily="34" charset="0"/>
                      </a:rPr>
                      <m:t>𝑐</m:t>
                    </m:r>
                    <m:r>
                      <a:rPr lang="cs-CZ" sz="2600" i="1">
                        <a:latin typeface="Cambria Math" panose="02040503050406030204" pitchFamily="18" charset="0"/>
                        <a:ea typeface="Calibri" panose="020F0502020204030204" pitchFamily="34" charset="0"/>
                        <a:cs typeface="Arial" panose="020B0604020202020204" pitchFamily="34" charset="0"/>
                      </a:rPr>
                      <m:t>+</m:t>
                    </m:r>
                    <m:d>
                      <m:dPr>
                        <m:ctrlPr>
                          <a:rPr lang="cs-CZ" sz="2600" i="1">
                            <a:latin typeface="Cambria Math" panose="02040503050406030204" pitchFamily="18" charset="0"/>
                            <a:ea typeface="Calibri" panose="020F0502020204030204" pitchFamily="34" charset="0"/>
                            <a:cs typeface="Arial" panose="020B0604020202020204" pitchFamily="34" charset="0"/>
                          </a:rPr>
                        </m:ctrlPr>
                      </m:dPr>
                      <m:e>
                        <m:r>
                          <a:rPr lang="cs-CZ" sz="2600" i="1">
                            <a:latin typeface="Cambria Math" panose="02040503050406030204" pitchFamily="18" charset="0"/>
                            <a:ea typeface="Calibri" panose="020F0502020204030204" pitchFamily="34" charset="0"/>
                            <a:cs typeface="Arial" panose="020B0604020202020204" pitchFamily="34" charset="0"/>
                          </a:rPr>
                          <m:t>1+</m:t>
                        </m:r>
                        <m:r>
                          <a:rPr lang="cs-CZ" sz="2600" i="1">
                            <a:latin typeface="Cambria Math" panose="02040503050406030204" pitchFamily="18" charset="0"/>
                            <a:ea typeface="Calibri" panose="020F0502020204030204" pitchFamily="34" charset="0"/>
                            <a:cs typeface="Arial" panose="020B0604020202020204" pitchFamily="34" charset="0"/>
                          </a:rPr>
                          <m:t>𝑡</m:t>
                        </m:r>
                      </m:e>
                    </m:d>
                    <m:r>
                      <a:rPr lang="cs-CZ" sz="2600" b="0" i="1" smtClean="0">
                        <a:latin typeface="Cambria Math" panose="02040503050406030204" pitchFamily="18" charset="0"/>
                        <a:ea typeface="Calibri" panose="020F0502020204030204" pitchFamily="34" charset="0"/>
                        <a:cs typeface="Arial" panose="020B0604020202020204" pitchFamily="34" charset="0"/>
                      </a:rPr>
                      <m:t>𝑑</m:t>
                    </m:r>
                    <m:r>
                      <a:rPr lang="cs-CZ" sz="2600" i="1">
                        <a:latin typeface="Cambria Math" panose="02040503050406030204" pitchFamily="18" charset="0"/>
                        <a:ea typeface="Calibri" panose="020F0502020204030204" pitchFamily="34" charset="0"/>
                        <a:cs typeface="Arial" panose="020B0604020202020204" pitchFamily="34" charset="0"/>
                      </a:rPr>
                      <m:t>𝑄</m:t>
                    </m:r>
                  </m:oMath>
                </a14:m>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cs-CZ" sz="2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2600" dirty="0" err="1">
                    <a:latin typeface="Calibri" panose="020F0502020204030204" pitchFamily="34" charset="0"/>
                    <a:ea typeface="Calibri" panose="020F0502020204030204" pitchFamily="34" charset="0"/>
                    <a:cs typeface="Arial" panose="020B0604020202020204" pitchFamily="34" charset="0"/>
                  </a:rPr>
                  <a:t>For</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dirty="0" err="1">
                    <a:latin typeface="Calibri" panose="020F0502020204030204" pitchFamily="34" charset="0"/>
                    <a:ea typeface="Calibri" panose="020F0502020204030204" pitchFamily="34" charset="0"/>
                    <a:cs typeface="Arial" panose="020B0604020202020204" pitchFamily="34" charset="0"/>
                  </a:rPr>
                  <a:t>an</a:t>
                </a:r>
                <a:r>
                  <a:rPr lang="cs-CZ" sz="2600" dirty="0">
                    <a:latin typeface="Calibri" panose="020F0502020204030204" pitchFamily="34" charset="0"/>
                    <a:ea typeface="Calibri" panose="020F0502020204030204" pitchFamily="34" charset="0"/>
                    <a:cs typeface="Arial" panose="020B0604020202020204" pitchFamily="34" charset="0"/>
                  </a:rPr>
                  <a:t> </a:t>
                </a:r>
                <a:r>
                  <a:rPr lang="cs-CZ" sz="2600" i="1" dirty="0">
                    <a:latin typeface="Calibri" panose="020F0502020204030204" pitchFamily="34" charset="0"/>
                    <a:ea typeface="Calibri" panose="020F0502020204030204" pitchFamily="34" charset="0"/>
                    <a:cs typeface="Arial" panose="020B0604020202020204" pitchFamily="34" charset="0"/>
                  </a:rPr>
                  <a:t>ad </a:t>
                </a:r>
                <a:r>
                  <a:rPr lang="cs-CZ" sz="2600" i="1" dirty="0" err="1">
                    <a:latin typeface="Calibri" panose="020F0502020204030204" pitchFamily="34" charset="0"/>
                    <a:ea typeface="Calibri" panose="020F0502020204030204" pitchFamily="34" charset="0"/>
                    <a:cs typeface="Arial" panose="020B0604020202020204" pitchFamily="34" charset="0"/>
                  </a:rPr>
                  <a:t>valorem</a:t>
                </a:r>
                <a:r>
                  <a:rPr lang="cs-CZ" sz="2600" i="1" dirty="0">
                    <a:latin typeface="Calibri" panose="020F0502020204030204" pitchFamily="34" charset="0"/>
                    <a:ea typeface="Calibri" panose="020F0502020204030204" pitchFamily="34" charset="0"/>
                    <a:cs typeface="Arial" panose="020B0604020202020204" pitchFamily="34" charset="0"/>
                  </a:rPr>
                  <a:t> </a:t>
                </a:r>
                <a:r>
                  <a:rPr lang="cs-CZ" sz="2600" dirty="0">
                    <a:latin typeface="Calibri" panose="020F0502020204030204" pitchFamily="34" charset="0"/>
                    <a:ea typeface="Calibri" panose="020F0502020204030204" pitchFamily="34" charset="0"/>
                    <a:cs typeface="Arial" panose="020B0604020202020204" pitchFamily="34" charset="0"/>
                  </a:rPr>
                  <a:t>tax</a:t>
                </a:r>
              </a:p>
            </p:txBody>
          </p:sp>
        </mc:Choice>
        <mc:Fallback xmlns="">
          <p:sp>
            <p:nvSpPr>
              <p:cNvPr id="6" name="TextovéPole 5">
                <a:extLst>
                  <a:ext uri="{FF2B5EF4-FFF2-40B4-BE49-F238E27FC236}">
                    <a16:creationId xmlns:a16="http://schemas.microsoft.com/office/drawing/2014/main" id="{84F891B8-1B76-4C35-8290-B97D748D8925}"/>
                  </a:ext>
                </a:extLst>
              </p:cNvPr>
              <p:cNvSpPr txBox="1">
                <a:spLocks noRot="1" noChangeAspect="1" noMove="1" noResize="1" noEditPoints="1" noAdjustHandles="1" noChangeArrowheads="1" noChangeShapeType="1" noTextEdit="1"/>
              </p:cNvSpPr>
              <p:nvPr/>
            </p:nvSpPr>
            <p:spPr>
              <a:xfrm>
                <a:off x="1615440" y="699837"/>
                <a:ext cx="7499176" cy="4747197"/>
              </a:xfrm>
              <a:prstGeom prst="rect">
                <a:avLst/>
              </a:prstGeom>
              <a:blipFill>
                <a:blip r:embed="rId2"/>
                <a:stretch>
                  <a:fillRect l="-1463" t="-899" b="-2311"/>
                </a:stretch>
              </a:blipFill>
            </p:spPr>
            <p:txBody>
              <a:bodyPr/>
              <a:lstStyle/>
              <a:p>
                <a:r>
                  <a:rPr lang="en-GB">
                    <a:noFill/>
                  </a:rPr>
                  <a:t> </a:t>
                </a:r>
              </a:p>
            </p:txBody>
          </p:sp>
        </mc:Fallback>
      </mc:AlternateContent>
    </p:spTree>
    <p:extLst>
      <p:ext uri="{BB962C8B-B14F-4D97-AF65-F5344CB8AC3E}">
        <p14:creationId xmlns:p14="http://schemas.microsoft.com/office/powerpoint/2010/main" val="3057569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59A670-344B-46AD-9FDB-40FC30148BAD}"/>
              </a:ext>
            </a:extLst>
          </p:cNvPr>
          <p:cNvSpPr>
            <a:spLocks noGrp="1"/>
          </p:cNvSpPr>
          <p:nvPr>
            <p:ph type="title"/>
          </p:nvPr>
        </p:nvSpPr>
        <p:spPr/>
        <p:txBody>
          <a:bodyPr/>
          <a:lstStyle/>
          <a:p>
            <a:r>
              <a:rPr lang="cs-CZ" dirty="0" err="1"/>
              <a:t>Specific</a:t>
            </a:r>
            <a:r>
              <a:rPr lang="cs-CZ" dirty="0"/>
              <a:t> tax</a:t>
            </a:r>
          </a:p>
        </p:txBody>
      </p:sp>
      <p:sp>
        <p:nvSpPr>
          <p:cNvPr id="4" name="Zástupný symbol pro zápatí 3">
            <a:extLst>
              <a:ext uri="{FF2B5EF4-FFF2-40B4-BE49-F238E27FC236}">
                <a16:creationId xmlns:a16="http://schemas.microsoft.com/office/drawing/2014/main" id="{C3577D48-CD95-4DAD-8824-7D3A49D6A10D}"/>
              </a:ext>
            </a:extLst>
          </p:cNvPr>
          <p:cNvSpPr>
            <a:spLocks noGrp="1"/>
          </p:cNvSpPr>
          <p:nvPr>
            <p:ph type="ftr" sz="quarter" idx="11"/>
          </p:nvPr>
        </p:nvSpPr>
        <p:spPr/>
        <p:txBody>
          <a:bodyPr/>
          <a:lstStyle/>
          <a:p>
            <a:r>
              <a:rPr lang="cs-CZ"/>
              <a:t>Petr Mach - Microeconomics</a:t>
            </a:r>
          </a:p>
        </p:txBody>
      </p:sp>
      <p:grpSp>
        <p:nvGrpSpPr>
          <p:cNvPr id="32" name="Plátno 308">
            <a:extLst>
              <a:ext uri="{FF2B5EF4-FFF2-40B4-BE49-F238E27FC236}">
                <a16:creationId xmlns:a16="http://schemas.microsoft.com/office/drawing/2014/main" id="{41FBE2FA-CA2D-4EBF-9399-277B3893C025}"/>
              </a:ext>
            </a:extLst>
          </p:cNvPr>
          <p:cNvGrpSpPr/>
          <p:nvPr/>
        </p:nvGrpSpPr>
        <p:grpSpPr>
          <a:xfrm>
            <a:off x="2855640" y="1417638"/>
            <a:ext cx="5256584" cy="5165724"/>
            <a:chOff x="0" y="0"/>
            <a:chExt cx="2675890" cy="2524760"/>
          </a:xfrm>
        </p:grpSpPr>
        <p:sp>
          <p:nvSpPr>
            <p:cNvPr id="33" name="Obdélník 32">
              <a:extLst>
                <a:ext uri="{FF2B5EF4-FFF2-40B4-BE49-F238E27FC236}">
                  <a16:creationId xmlns:a16="http://schemas.microsoft.com/office/drawing/2014/main" id="{D2A73D96-1480-4AA9-BA49-A386700423F5}"/>
                </a:ext>
              </a:extLst>
            </p:cNvPr>
            <p:cNvSpPr/>
            <p:nvPr/>
          </p:nvSpPr>
          <p:spPr>
            <a:xfrm>
              <a:off x="0" y="0"/>
              <a:ext cx="2675890" cy="2524760"/>
            </a:xfrm>
            <a:prstGeom prst="rect">
              <a:avLst/>
            </a:prstGeom>
            <a:solidFill>
              <a:prstClr val="white"/>
            </a:solidFill>
          </p:spPr>
          <p:txBody>
            <a:bodyPr/>
            <a:lstStyle/>
            <a:p>
              <a:endParaRPr lang="en-GB"/>
            </a:p>
          </p:txBody>
        </p:sp>
        <p:sp>
          <p:nvSpPr>
            <p:cNvPr id="34" name="Textové pole 262">
              <a:extLst>
                <a:ext uri="{FF2B5EF4-FFF2-40B4-BE49-F238E27FC236}">
                  <a16:creationId xmlns:a16="http://schemas.microsoft.com/office/drawing/2014/main" id="{8A28768C-79A5-4931-B96E-E140D0E475C7}"/>
                </a:ext>
              </a:extLst>
            </p:cNvPr>
            <p:cNvSpPr txBox="1"/>
            <p:nvPr/>
          </p:nvSpPr>
          <p:spPr>
            <a:xfrm rot="16200000">
              <a:off x="704505" y="1103205"/>
              <a:ext cx="625475" cy="289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TAX</a:t>
              </a:r>
            </a:p>
          </p:txBody>
        </p:sp>
        <p:sp>
          <p:nvSpPr>
            <p:cNvPr id="35" name="Textové pole 262">
              <a:extLst>
                <a:ext uri="{FF2B5EF4-FFF2-40B4-BE49-F238E27FC236}">
                  <a16:creationId xmlns:a16="http://schemas.microsoft.com/office/drawing/2014/main" id="{F6E0174B-C5BA-4660-A902-466879D71443}"/>
                </a:ext>
              </a:extLst>
            </p:cNvPr>
            <p:cNvSpPr txBox="1"/>
            <p:nvPr/>
          </p:nvSpPr>
          <p:spPr>
            <a:xfrm>
              <a:off x="92284" y="1202253"/>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36" name="Obdélník 35">
              <a:extLst>
                <a:ext uri="{FF2B5EF4-FFF2-40B4-BE49-F238E27FC236}">
                  <a16:creationId xmlns:a16="http://schemas.microsoft.com/office/drawing/2014/main" id="{A4016AEE-9F6E-49E3-9C39-7268624EC5A0}"/>
                </a:ext>
              </a:extLst>
            </p:cNvPr>
            <p:cNvSpPr/>
            <p:nvPr/>
          </p:nvSpPr>
          <p:spPr>
            <a:xfrm>
              <a:off x="433937" y="1363984"/>
              <a:ext cx="664273" cy="184919"/>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7" name="Textové pole 262">
              <a:extLst>
                <a:ext uri="{FF2B5EF4-FFF2-40B4-BE49-F238E27FC236}">
                  <a16:creationId xmlns:a16="http://schemas.microsoft.com/office/drawing/2014/main" id="{D3BC8C8C-1D58-4BAF-A841-B5965944AF80}"/>
                </a:ext>
              </a:extLst>
            </p:cNvPr>
            <p:cNvSpPr txBox="1"/>
            <p:nvPr/>
          </p:nvSpPr>
          <p:spPr>
            <a:xfrm>
              <a:off x="1550710" y="343424"/>
              <a:ext cx="548662" cy="3391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38" name="Textové pole 262">
              <a:extLst>
                <a:ext uri="{FF2B5EF4-FFF2-40B4-BE49-F238E27FC236}">
                  <a16:creationId xmlns:a16="http://schemas.microsoft.com/office/drawing/2014/main" id="{FC87EF86-1ECE-49C8-B144-4D63D65EBDAF}"/>
                </a:ext>
              </a:extLst>
            </p:cNvPr>
            <p:cNvSpPr txBox="1"/>
            <p:nvPr/>
          </p:nvSpPr>
          <p:spPr>
            <a:xfrm>
              <a:off x="912925" y="2141304"/>
              <a:ext cx="583263"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AT</a:t>
              </a:r>
              <a:endParaRPr lang="cs-CZ">
                <a:latin typeface="Times New Roman" panose="02020603050405020304" pitchFamily="18" charset="0"/>
                <a:ea typeface="Times New Roman" panose="02020603050405020304" pitchFamily="18" charset="0"/>
              </a:endParaRPr>
            </a:p>
          </p:txBody>
        </p:sp>
        <p:sp>
          <p:nvSpPr>
            <p:cNvPr id="39" name="Textové pole 262">
              <a:extLst>
                <a:ext uri="{FF2B5EF4-FFF2-40B4-BE49-F238E27FC236}">
                  <a16:creationId xmlns:a16="http://schemas.microsoft.com/office/drawing/2014/main" id="{FDF9D19C-AB3E-462E-AE30-846AEC9674BE}"/>
                </a:ext>
              </a:extLst>
            </p:cNvPr>
            <p:cNvSpPr txBox="1"/>
            <p:nvPr/>
          </p:nvSpPr>
          <p:spPr>
            <a:xfrm>
              <a:off x="1268411" y="2149437"/>
              <a:ext cx="582930"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BT</a:t>
              </a:r>
              <a:endParaRPr lang="cs-CZ">
                <a:latin typeface="Times New Roman" panose="02020603050405020304" pitchFamily="18" charset="0"/>
                <a:ea typeface="Times New Roman" panose="02020603050405020304" pitchFamily="18" charset="0"/>
              </a:endParaRPr>
            </a:p>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 </a:t>
              </a:r>
            </a:p>
          </p:txBody>
        </p:sp>
        <p:sp>
          <p:nvSpPr>
            <p:cNvPr id="40" name="Textové pole 262">
              <a:extLst>
                <a:ext uri="{FF2B5EF4-FFF2-40B4-BE49-F238E27FC236}">
                  <a16:creationId xmlns:a16="http://schemas.microsoft.com/office/drawing/2014/main" id="{B9F8BEA7-91FB-4300-8372-6058569327B6}"/>
                </a:ext>
              </a:extLst>
            </p:cNvPr>
            <p:cNvSpPr txBox="1"/>
            <p:nvPr/>
          </p:nvSpPr>
          <p:spPr>
            <a:xfrm>
              <a:off x="92397" y="856212"/>
              <a:ext cx="375285" cy="34590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1" name="Textové pole 262">
              <a:extLst>
                <a:ext uri="{FF2B5EF4-FFF2-40B4-BE49-F238E27FC236}">
                  <a16:creationId xmlns:a16="http://schemas.microsoft.com/office/drawing/2014/main" id="{3C889753-F152-4B04-AE33-09AF800DC9D7}"/>
                </a:ext>
              </a:extLst>
            </p:cNvPr>
            <p:cNvSpPr txBox="1"/>
            <p:nvPr/>
          </p:nvSpPr>
          <p:spPr>
            <a:xfrm>
              <a:off x="1806002" y="1574803"/>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2" name="Textové pole 262">
              <a:extLst>
                <a:ext uri="{FF2B5EF4-FFF2-40B4-BE49-F238E27FC236}">
                  <a16:creationId xmlns:a16="http://schemas.microsoft.com/office/drawing/2014/main" id="{EA4B3C1F-2AFC-4CE6-92AE-692D46F0D7C1}"/>
                </a:ext>
              </a:extLst>
            </p:cNvPr>
            <p:cNvSpPr txBox="1"/>
            <p:nvPr/>
          </p:nvSpPr>
          <p:spPr>
            <a:xfrm>
              <a:off x="2033577" y="935242"/>
              <a:ext cx="471482"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3" name="Textové pole 262">
              <a:extLst>
                <a:ext uri="{FF2B5EF4-FFF2-40B4-BE49-F238E27FC236}">
                  <a16:creationId xmlns:a16="http://schemas.microsoft.com/office/drawing/2014/main" id="{0E3ED59D-C0A6-40F7-8C80-5309650E5CCB}"/>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4" name="Textové pole 220">
              <a:extLst>
                <a:ext uri="{FF2B5EF4-FFF2-40B4-BE49-F238E27FC236}">
                  <a16:creationId xmlns:a16="http://schemas.microsoft.com/office/drawing/2014/main" id="{BF9C04AC-F933-4190-AFFF-E54F0D2E9064}"/>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45" name="Přímá spojnice se šipkou 44">
              <a:extLst>
                <a:ext uri="{FF2B5EF4-FFF2-40B4-BE49-F238E27FC236}">
                  <a16:creationId xmlns:a16="http://schemas.microsoft.com/office/drawing/2014/main" id="{9AFACBB1-8B4E-45A9-8ACD-85FB42449715}"/>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1EF6DC62-208C-4EE2-806C-D885065DB81A}"/>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5AD9A1D5-E1F7-437D-A40C-0FFC52E4785B}"/>
                </a:ext>
              </a:extLst>
            </p:cNvPr>
            <p:cNvCxnSpPr/>
            <p:nvPr/>
          </p:nvCxnSpPr>
          <p:spPr>
            <a:xfrm flipV="1">
              <a:off x="442255" y="804863"/>
              <a:ext cx="1928890" cy="11312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A2D0802-AB1F-49DC-9495-EC747F7577AD}"/>
                </a:ext>
              </a:extLst>
            </p:cNvPr>
            <p:cNvCxnSpPr/>
            <p:nvPr/>
          </p:nvCxnSpPr>
          <p:spPr>
            <a:xfrm>
              <a:off x="445394" y="434964"/>
              <a:ext cx="1770066" cy="171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E56651D9-8330-4AA3-A992-4AC05C71A457}"/>
                </a:ext>
              </a:extLst>
            </p:cNvPr>
            <p:cNvCxnSpPr/>
            <p:nvPr/>
          </p:nvCxnSpPr>
          <p:spPr>
            <a:xfrm>
              <a:off x="445332" y="1364133"/>
              <a:ext cx="9593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E9BE5936-7E19-4A9A-BC55-695DE4BF1266}"/>
                </a:ext>
              </a:extLst>
            </p:cNvPr>
            <p:cNvCxnSpPr/>
            <p:nvPr/>
          </p:nvCxnSpPr>
          <p:spPr>
            <a:xfrm flipV="1">
              <a:off x="433938" y="338018"/>
              <a:ext cx="1928495" cy="1130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DC8B1965-BB27-41E6-A576-67C05A9B3D6E}"/>
                </a:ext>
              </a:extLst>
            </p:cNvPr>
            <p:cNvCxnSpPr/>
            <p:nvPr/>
          </p:nvCxnSpPr>
          <p:spPr>
            <a:xfrm>
              <a:off x="444912" y="1072374"/>
              <a:ext cx="6695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75026CCE-6D92-4F23-9EC8-66D36EFE0372}"/>
                </a:ext>
              </a:extLst>
            </p:cNvPr>
            <p:cNvCxnSpPr/>
            <p:nvPr/>
          </p:nvCxnSpPr>
          <p:spPr>
            <a:xfrm>
              <a:off x="1092176" y="1574631"/>
              <a:ext cx="6035" cy="583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119BC7A2-491E-455D-AA6C-0E7E610F5391}"/>
                </a:ext>
              </a:extLst>
            </p:cNvPr>
            <p:cNvCxnSpPr/>
            <p:nvPr/>
          </p:nvCxnSpPr>
          <p:spPr>
            <a:xfrm>
              <a:off x="446077" y="1549335"/>
              <a:ext cx="6521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759BA71D-FC60-4C7B-9713-FEA0FABC186F}"/>
                </a:ext>
              </a:extLst>
            </p:cNvPr>
            <p:cNvCxnSpPr/>
            <p:nvPr/>
          </p:nvCxnSpPr>
          <p:spPr>
            <a:xfrm>
              <a:off x="1409690" y="1363984"/>
              <a:ext cx="0" cy="794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Obdélník 54">
              <a:extLst>
                <a:ext uri="{FF2B5EF4-FFF2-40B4-BE49-F238E27FC236}">
                  <a16:creationId xmlns:a16="http://schemas.microsoft.com/office/drawing/2014/main" id="{2B53DC52-0F93-4C54-A8BC-DA930C5901E8}"/>
                </a:ext>
              </a:extLst>
            </p:cNvPr>
            <p:cNvSpPr/>
            <p:nvPr/>
          </p:nvSpPr>
          <p:spPr>
            <a:xfrm>
              <a:off x="437492" y="1072257"/>
              <a:ext cx="664210" cy="285979"/>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56" name="Přímá spojnice se šipkou 55">
              <a:extLst>
                <a:ext uri="{FF2B5EF4-FFF2-40B4-BE49-F238E27FC236}">
                  <a16:creationId xmlns:a16="http://schemas.microsoft.com/office/drawing/2014/main" id="{CF66B5A7-089D-44DC-A077-96789528CA9E}"/>
                </a:ext>
              </a:extLst>
            </p:cNvPr>
            <p:cNvCxnSpPr/>
            <p:nvPr/>
          </p:nvCxnSpPr>
          <p:spPr>
            <a:xfrm flipV="1">
              <a:off x="1092176" y="1108642"/>
              <a:ext cx="0" cy="4213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2417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1913B1-4DB0-4D3F-B13D-25DCA3DF28B1}"/>
              </a:ext>
            </a:extLst>
          </p:cNvPr>
          <p:cNvSpPr>
            <a:spLocks noGrp="1"/>
          </p:cNvSpPr>
          <p:nvPr>
            <p:ph type="title"/>
          </p:nvPr>
        </p:nvSpPr>
        <p:spPr>
          <a:xfrm>
            <a:off x="838200" y="349222"/>
            <a:ext cx="10515600" cy="1325563"/>
          </a:xfrm>
        </p:spPr>
        <p:txBody>
          <a:bodyPr/>
          <a:lstStyle/>
          <a:p>
            <a:r>
              <a:rPr lang="cs-CZ" dirty="0"/>
              <a:t>Ad </a:t>
            </a:r>
            <a:r>
              <a:rPr lang="cs-CZ" dirty="0" err="1"/>
              <a:t>valorem</a:t>
            </a:r>
            <a:r>
              <a:rPr lang="cs-CZ" dirty="0"/>
              <a:t> tax</a:t>
            </a:r>
          </a:p>
        </p:txBody>
      </p:sp>
      <p:sp>
        <p:nvSpPr>
          <p:cNvPr id="4" name="Zástupný symbol pro zápatí 3">
            <a:extLst>
              <a:ext uri="{FF2B5EF4-FFF2-40B4-BE49-F238E27FC236}">
                <a16:creationId xmlns:a16="http://schemas.microsoft.com/office/drawing/2014/main" id="{1888F424-8C83-4714-837D-0C3A9F912141}"/>
              </a:ext>
            </a:extLst>
          </p:cNvPr>
          <p:cNvSpPr>
            <a:spLocks noGrp="1"/>
          </p:cNvSpPr>
          <p:nvPr>
            <p:ph type="ftr" sz="quarter" idx="11"/>
          </p:nvPr>
        </p:nvSpPr>
        <p:spPr/>
        <p:txBody>
          <a:bodyPr/>
          <a:lstStyle/>
          <a:p>
            <a:r>
              <a:rPr lang="cs-CZ"/>
              <a:t>Petr Mach - Microeconomics</a:t>
            </a:r>
          </a:p>
        </p:txBody>
      </p:sp>
      <p:grpSp>
        <p:nvGrpSpPr>
          <p:cNvPr id="31" name="Plátno 495">
            <a:extLst>
              <a:ext uri="{FF2B5EF4-FFF2-40B4-BE49-F238E27FC236}">
                <a16:creationId xmlns:a16="http://schemas.microsoft.com/office/drawing/2014/main" id="{40BCBBAC-7F70-390B-F1FE-113963558C40}"/>
              </a:ext>
            </a:extLst>
          </p:cNvPr>
          <p:cNvGrpSpPr/>
          <p:nvPr/>
        </p:nvGrpSpPr>
        <p:grpSpPr>
          <a:xfrm>
            <a:off x="3319145" y="1423283"/>
            <a:ext cx="4743478" cy="4086971"/>
            <a:chOff x="0" y="0"/>
            <a:chExt cx="2675890" cy="2524760"/>
          </a:xfrm>
        </p:grpSpPr>
        <p:sp>
          <p:nvSpPr>
            <p:cNvPr id="32" name="Obdélník 31">
              <a:extLst>
                <a:ext uri="{FF2B5EF4-FFF2-40B4-BE49-F238E27FC236}">
                  <a16:creationId xmlns:a16="http://schemas.microsoft.com/office/drawing/2014/main" id="{3A4BE3A8-3035-D21C-7576-3C148A094CDD}"/>
                </a:ext>
              </a:extLst>
            </p:cNvPr>
            <p:cNvSpPr/>
            <p:nvPr/>
          </p:nvSpPr>
          <p:spPr>
            <a:xfrm>
              <a:off x="0" y="0"/>
              <a:ext cx="2675890" cy="2524760"/>
            </a:xfrm>
            <a:prstGeom prst="rect">
              <a:avLst/>
            </a:prstGeom>
            <a:solidFill>
              <a:prstClr val="white"/>
            </a:solidFill>
          </p:spPr>
          <p:txBody>
            <a:bodyPr/>
            <a:lstStyle/>
            <a:p>
              <a:endParaRPr lang="en-GB"/>
            </a:p>
          </p:txBody>
        </p:sp>
        <p:sp>
          <p:nvSpPr>
            <p:cNvPr id="33" name="Textové pole 262">
              <a:extLst>
                <a:ext uri="{FF2B5EF4-FFF2-40B4-BE49-F238E27FC236}">
                  <a16:creationId xmlns:a16="http://schemas.microsoft.com/office/drawing/2014/main" id="{03AB837B-0063-774E-C17A-591A89498B3F}"/>
                </a:ext>
              </a:extLst>
            </p:cNvPr>
            <p:cNvSpPr txBox="1"/>
            <p:nvPr/>
          </p:nvSpPr>
          <p:spPr>
            <a:xfrm>
              <a:off x="92397" y="1399220"/>
              <a:ext cx="375285" cy="29322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a:effectLst/>
                  <a:latin typeface="Calibri" panose="020F0502020204030204" pitchFamily="34" charset="0"/>
                  <a:ea typeface="Calibri" panose="020F0502020204030204" pitchFamily="34" charset="0"/>
                  <a:cs typeface="Arial" panose="020B0604020202020204" pitchFamily="34" charset="0"/>
                </a:rPr>
                <a:t>P</a:t>
              </a:r>
              <a:r>
                <a:rPr lang="cs-CZ" sz="1600" baseline="-25000">
                  <a:effectLst/>
                  <a:latin typeface="Calibri" panose="020F0502020204030204" pitchFamily="34" charset="0"/>
                  <a:ea typeface="Calibri" panose="020F0502020204030204" pitchFamily="34" charset="0"/>
                  <a:cs typeface="Arial" panose="020B0604020202020204" pitchFamily="34" charset="0"/>
                </a:rPr>
                <a:t>NT</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5000"/>
                </a:lnSpc>
                <a:spcAft>
                  <a:spcPts val="800"/>
                </a:spcAft>
              </a:pPr>
              <a:r>
                <a:rPr lang="cs-CZ" sz="1600">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ové pole 262">
              <a:extLst>
                <a:ext uri="{FF2B5EF4-FFF2-40B4-BE49-F238E27FC236}">
                  <a16:creationId xmlns:a16="http://schemas.microsoft.com/office/drawing/2014/main" id="{6FA61343-0801-7AD0-D4D9-6932CA2AD68A}"/>
                </a:ext>
              </a:extLst>
            </p:cNvPr>
            <p:cNvSpPr txBox="1"/>
            <p:nvPr/>
          </p:nvSpPr>
          <p:spPr>
            <a:xfrm>
              <a:off x="92284" y="1202253"/>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a:effectLst/>
                  <a:latin typeface="Calibri" panose="020F0502020204030204" pitchFamily="34" charset="0"/>
                  <a:ea typeface="Calibri" panose="020F0502020204030204" pitchFamily="34" charset="0"/>
                  <a:cs typeface="Arial" panose="020B0604020202020204" pitchFamily="34" charset="0"/>
                </a:rPr>
                <a:t>P</a:t>
              </a:r>
              <a:r>
                <a:rPr lang="cs-CZ" sz="1600" baseline="-25000">
                  <a:effectLst/>
                  <a:latin typeface="Calibri" panose="020F0502020204030204" pitchFamily="34" charset="0"/>
                  <a:ea typeface="Calibri" panose="020F0502020204030204" pitchFamily="34" charset="0"/>
                  <a:cs typeface="Arial" panose="020B0604020202020204" pitchFamily="34" charset="0"/>
                </a:rPr>
                <a:t>BT</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35" name="Obdélník 34">
              <a:extLst>
                <a:ext uri="{FF2B5EF4-FFF2-40B4-BE49-F238E27FC236}">
                  <a16:creationId xmlns:a16="http://schemas.microsoft.com/office/drawing/2014/main" id="{61703B76-A024-53DF-16E9-F6CB7B9EA752}"/>
                </a:ext>
              </a:extLst>
            </p:cNvPr>
            <p:cNvSpPr/>
            <p:nvPr/>
          </p:nvSpPr>
          <p:spPr>
            <a:xfrm>
              <a:off x="433937" y="1363984"/>
              <a:ext cx="664273" cy="184919"/>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6" name="Textové pole 262">
              <a:extLst>
                <a:ext uri="{FF2B5EF4-FFF2-40B4-BE49-F238E27FC236}">
                  <a16:creationId xmlns:a16="http://schemas.microsoft.com/office/drawing/2014/main" id="{541027D0-FFF0-7FE0-36E8-86D6EB437425}"/>
                </a:ext>
              </a:extLst>
            </p:cNvPr>
            <p:cNvSpPr txBox="1"/>
            <p:nvPr/>
          </p:nvSpPr>
          <p:spPr>
            <a:xfrm>
              <a:off x="1550710" y="343424"/>
              <a:ext cx="548662" cy="3391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S</a:t>
              </a:r>
              <a:r>
                <a:rPr lang="cs-CZ" sz="1600" b="1" baseline="-25000">
                  <a:effectLst/>
                  <a:latin typeface="Calibri" panose="020F0502020204030204" pitchFamily="34" charset="0"/>
                  <a:ea typeface="Calibri" panose="020F0502020204030204" pitchFamily="34" charset="0"/>
                  <a:cs typeface="Arial" panose="020B0604020202020204" pitchFamily="34" charset="0"/>
                </a:rPr>
                <a:t>AT</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ové pole 262">
              <a:extLst>
                <a:ext uri="{FF2B5EF4-FFF2-40B4-BE49-F238E27FC236}">
                  <a16:creationId xmlns:a16="http://schemas.microsoft.com/office/drawing/2014/main" id="{D7E58CDD-B5BA-A0F3-DE00-DC83F2EAEC3F}"/>
                </a:ext>
              </a:extLst>
            </p:cNvPr>
            <p:cNvSpPr txBox="1"/>
            <p:nvPr/>
          </p:nvSpPr>
          <p:spPr>
            <a:xfrm>
              <a:off x="912925" y="2141304"/>
              <a:ext cx="583263"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a:effectLst/>
                  <a:latin typeface="Calibri" panose="020F0502020204030204" pitchFamily="34" charset="0"/>
                  <a:ea typeface="Calibri" panose="020F0502020204030204" pitchFamily="34" charset="0"/>
                  <a:cs typeface="Times New Roman" panose="02020603050405020304" pitchFamily="18" charset="0"/>
                </a:rPr>
                <a:t>Q</a:t>
              </a:r>
              <a:r>
                <a:rPr lang="cs-CZ" sz="1600" baseline="-25000">
                  <a:effectLst/>
                  <a:latin typeface="Calibri" panose="020F0502020204030204" pitchFamily="34" charset="0"/>
                  <a:ea typeface="Calibri" panose="020F0502020204030204" pitchFamily="34" charset="0"/>
                  <a:cs typeface="Times New Roman" panose="02020603050405020304" pitchFamily="18" charset="0"/>
                </a:rPr>
                <a:t>AT</a:t>
              </a:r>
              <a:endParaRPr lang="en-GB" sz="1600">
                <a:effectLst/>
                <a:latin typeface="Times New Roman" panose="02020603050405020304" pitchFamily="18" charset="0"/>
                <a:ea typeface="Times New Roman" panose="02020603050405020304" pitchFamily="18" charset="0"/>
              </a:endParaRPr>
            </a:p>
          </p:txBody>
        </p:sp>
        <p:sp>
          <p:nvSpPr>
            <p:cNvPr id="38" name="Textové pole 262">
              <a:extLst>
                <a:ext uri="{FF2B5EF4-FFF2-40B4-BE49-F238E27FC236}">
                  <a16:creationId xmlns:a16="http://schemas.microsoft.com/office/drawing/2014/main" id="{2FDD7B38-E98A-F56E-4562-7A3D545B17D3}"/>
                </a:ext>
              </a:extLst>
            </p:cNvPr>
            <p:cNvSpPr txBox="1"/>
            <p:nvPr/>
          </p:nvSpPr>
          <p:spPr>
            <a:xfrm>
              <a:off x="1268411" y="2149437"/>
              <a:ext cx="582930"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600">
                  <a:effectLst/>
                  <a:latin typeface="Calibri" panose="020F0502020204030204" pitchFamily="34" charset="0"/>
                  <a:ea typeface="Calibri" panose="020F0502020204030204" pitchFamily="34" charset="0"/>
                  <a:cs typeface="Times New Roman" panose="02020603050405020304" pitchFamily="18" charset="0"/>
                </a:rPr>
                <a:t>Q</a:t>
              </a:r>
              <a:r>
                <a:rPr lang="cs-CZ" sz="1600" baseline="-25000">
                  <a:effectLst/>
                  <a:latin typeface="Calibri" panose="020F0502020204030204" pitchFamily="34" charset="0"/>
                  <a:ea typeface="Calibri" panose="020F0502020204030204" pitchFamily="34" charset="0"/>
                  <a:cs typeface="Times New Roman" panose="02020603050405020304" pitchFamily="18" charset="0"/>
                </a:rPr>
                <a:t>BT</a:t>
              </a:r>
              <a:endParaRPr lang="en-GB" sz="1600">
                <a:effectLst/>
                <a:latin typeface="Times New Roman" panose="02020603050405020304" pitchFamily="18" charset="0"/>
                <a:ea typeface="Times New Roman" panose="02020603050405020304" pitchFamily="18" charset="0"/>
              </a:endParaRPr>
            </a:p>
            <a:p>
              <a:pPr>
                <a:lnSpc>
                  <a:spcPct val="115000"/>
                </a:lnSpc>
                <a:spcAft>
                  <a:spcPts val="1000"/>
                </a:spcAft>
              </a:pPr>
              <a:r>
                <a:rPr lang="cs-CZ" sz="1600">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ové pole 262">
              <a:extLst>
                <a:ext uri="{FF2B5EF4-FFF2-40B4-BE49-F238E27FC236}">
                  <a16:creationId xmlns:a16="http://schemas.microsoft.com/office/drawing/2014/main" id="{8231B9A2-2DCA-B8C0-3E13-2954BA226D02}"/>
                </a:ext>
              </a:extLst>
            </p:cNvPr>
            <p:cNvSpPr txBox="1"/>
            <p:nvPr/>
          </p:nvSpPr>
          <p:spPr>
            <a:xfrm>
              <a:off x="92397" y="856212"/>
              <a:ext cx="375285" cy="34590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a:effectLst/>
                  <a:latin typeface="Calibri" panose="020F0502020204030204" pitchFamily="34" charset="0"/>
                  <a:ea typeface="Calibri" panose="020F0502020204030204" pitchFamily="34" charset="0"/>
                  <a:cs typeface="Arial" panose="020B0604020202020204" pitchFamily="34" charset="0"/>
                </a:rPr>
                <a:t>P</a:t>
              </a:r>
              <a:r>
                <a:rPr lang="cs-CZ" sz="1600" baseline="-25000">
                  <a:effectLst/>
                  <a:latin typeface="Calibri" panose="020F0502020204030204" pitchFamily="34" charset="0"/>
                  <a:ea typeface="Calibri" panose="020F0502020204030204" pitchFamily="34" charset="0"/>
                  <a:cs typeface="Arial" panose="020B0604020202020204" pitchFamily="34" charset="0"/>
                </a:rPr>
                <a:t>AT</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sz="1600">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40" name="Textové pole 262">
              <a:extLst>
                <a:ext uri="{FF2B5EF4-FFF2-40B4-BE49-F238E27FC236}">
                  <a16:creationId xmlns:a16="http://schemas.microsoft.com/office/drawing/2014/main" id="{885768F7-807A-8E51-25DB-773CC3CF38D2}"/>
                </a:ext>
              </a:extLst>
            </p:cNvPr>
            <p:cNvSpPr txBox="1"/>
            <p:nvPr/>
          </p:nvSpPr>
          <p:spPr>
            <a:xfrm>
              <a:off x="1806002" y="1574803"/>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D</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extové pole 262">
              <a:extLst>
                <a:ext uri="{FF2B5EF4-FFF2-40B4-BE49-F238E27FC236}">
                  <a16:creationId xmlns:a16="http://schemas.microsoft.com/office/drawing/2014/main" id="{4C934CD1-83DA-B1CA-D981-432F70436A78}"/>
                </a:ext>
              </a:extLst>
            </p:cNvPr>
            <p:cNvSpPr txBox="1"/>
            <p:nvPr/>
          </p:nvSpPr>
          <p:spPr>
            <a:xfrm>
              <a:off x="2033577" y="935242"/>
              <a:ext cx="471482"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S</a:t>
              </a:r>
              <a:r>
                <a:rPr lang="cs-CZ" sz="1600" b="1" baseline="-25000">
                  <a:effectLst/>
                  <a:latin typeface="Calibri" panose="020F0502020204030204" pitchFamily="34" charset="0"/>
                  <a:ea typeface="Calibri" panose="020F0502020204030204" pitchFamily="34" charset="0"/>
                  <a:cs typeface="Arial" panose="020B0604020202020204" pitchFamily="34" charset="0"/>
                </a:rPr>
                <a:t>BT</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ové pole 262">
              <a:extLst>
                <a:ext uri="{FF2B5EF4-FFF2-40B4-BE49-F238E27FC236}">
                  <a16:creationId xmlns:a16="http://schemas.microsoft.com/office/drawing/2014/main" id="{A956D71B-2EA5-FC54-78EB-047F5DF949D9}"/>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Q</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43" name="Textové pole 481">
              <a:extLst>
                <a:ext uri="{FF2B5EF4-FFF2-40B4-BE49-F238E27FC236}">
                  <a16:creationId xmlns:a16="http://schemas.microsoft.com/office/drawing/2014/main" id="{AB1DFA27-3322-5B9B-8E70-5ADC5419B9F0}"/>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b="1">
                  <a:effectLst/>
                  <a:latin typeface="Calibri" panose="020F0502020204030204" pitchFamily="34" charset="0"/>
                  <a:ea typeface="Calibri" panose="020F0502020204030204" pitchFamily="34" charset="0"/>
                  <a:cs typeface="Arial" panose="020B0604020202020204" pitchFamily="34" charset="0"/>
                </a:rPr>
                <a:t>P</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4" name="Přímá spojnice se šipkou 43">
              <a:extLst>
                <a:ext uri="{FF2B5EF4-FFF2-40B4-BE49-F238E27FC236}">
                  <a16:creationId xmlns:a16="http://schemas.microsoft.com/office/drawing/2014/main" id="{5702732D-5E98-7DD1-8BAC-0097EB65C9A0}"/>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se šipkou 44">
              <a:extLst>
                <a:ext uri="{FF2B5EF4-FFF2-40B4-BE49-F238E27FC236}">
                  <a16:creationId xmlns:a16="http://schemas.microsoft.com/office/drawing/2014/main" id="{4F921481-42F8-A6E9-DF22-608ADC144716}"/>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004F89FF-19D2-9921-6EEF-71B9A1FE1316}"/>
                </a:ext>
              </a:extLst>
            </p:cNvPr>
            <p:cNvCxnSpPr/>
            <p:nvPr/>
          </p:nvCxnSpPr>
          <p:spPr>
            <a:xfrm flipV="1">
              <a:off x="442255" y="804863"/>
              <a:ext cx="1928890" cy="11312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A4607989-EBDE-5C7C-8270-2D61BF71F29B}"/>
                </a:ext>
              </a:extLst>
            </p:cNvPr>
            <p:cNvCxnSpPr/>
            <p:nvPr/>
          </p:nvCxnSpPr>
          <p:spPr>
            <a:xfrm>
              <a:off x="462978" y="434964"/>
              <a:ext cx="1770066" cy="171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4C1DF82E-3FA4-56BC-0433-4EFECC7EA720}"/>
                </a:ext>
              </a:extLst>
            </p:cNvPr>
            <p:cNvCxnSpPr/>
            <p:nvPr/>
          </p:nvCxnSpPr>
          <p:spPr>
            <a:xfrm>
              <a:off x="445332" y="1364133"/>
              <a:ext cx="9593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5B2D8A49-18BE-76F7-1ADA-EF98D561C32A}"/>
                </a:ext>
              </a:extLst>
            </p:cNvPr>
            <p:cNvCxnSpPr/>
            <p:nvPr/>
          </p:nvCxnSpPr>
          <p:spPr>
            <a:xfrm flipV="1">
              <a:off x="427969" y="549150"/>
              <a:ext cx="1104633" cy="12025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3A2699E1-7929-D3A1-A59E-BCDE7C7A40B8}"/>
                </a:ext>
              </a:extLst>
            </p:cNvPr>
            <p:cNvCxnSpPr/>
            <p:nvPr/>
          </p:nvCxnSpPr>
          <p:spPr>
            <a:xfrm>
              <a:off x="444912" y="1072374"/>
              <a:ext cx="6695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5630B47C-2377-88F9-49B8-C5B66924D0E0}"/>
                </a:ext>
              </a:extLst>
            </p:cNvPr>
            <p:cNvCxnSpPr/>
            <p:nvPr/>
          </p:nvCxnSpPr>
          <p:spPr>
            <a:xfrm>
              <a:off x="1092176" y="1574631"/>
              <a:ext cx="6035" cy="583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D29EB1BE-057A-630C-3C51-4609C7C081B2}"/>
                </a:ext>
              </a:extLst>
            </p:cNvPr>
            <p:cNvCxnSpPr/>
            <p:nvPr/>
          </p:nvCxnSpPr>
          <p:spPr>
            <a:xfrm>
              <a:off x="446077" y="1549335"/>
              <a:ext cx="6521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3E67A1D3-51A6-54F0-EC0D-D5118AF316F6}"/>
                </a:ext>
              </a:extLst>
            </p:cNvPr>
            <p:cNvCxnSpPr/>
            <p:nvPr/>
          </p:nvCxnSpPr>
          <p:spPr>
            <a:xfrm>
              <a:off x="1409690" y="1363984"/>
              <a:ext cx="0" cy="794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Obdélník 53">
              <a:extLst>
                <a:ext uri="{FF2B5EF4-FFF2-40B4-BE49-F238E27FC236}">
                  <a16:creationId xmlns:a16="http://schemas.microsoft.com/office/drawing/2014/main" id="{F658804A-DB7F-0DE6-9D2A-51CFEE24D3DD}"/>
                </a:ext>
              </a:extLst>
            </p:cNvPr>
            <p:cNvSpPr/>
            <p:nvPr/>
          </p:nvSpPr>
          <p:spPr>
            <a:xfrm>
              <a:off x="437492" y="1072257"/>
              <a:ext cx="664210" cy="285979"/>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cxnSp>
          <p:nvCxnSpPr>
            <p:cNvPr id="55" name="Přímá spojnice se šipkou 54">
              <a:extLst>
                <a:ext uri="{FF2B5EF4-FFF2-40B4-BE49-F238E27FC236}">
                  <a16:creationId xmlns:a16="http://schemas.microsoft.com/office/drawing/2014/main" id="{5D81BF1A-08BA-7326-A120-841B8C14F654}"/>
                </a:ext>
              </a:extLst>
            </p:cNvPr>
            <p:cNvCxnSpPr/>
            <p:nvPr/>
          </p:nvCxnSpPr>
          <p:spPr>
            <a:xfrm flipV="1">
              <a:off x="1092176" y="1108642"/>
              <a:ext cx="0" cy="4213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6" name="Textové pole 262">
              <a:extLst>
                <a:ext uri="{FF2B5EF4-FFF2-40B4-BE49-F238E27FC236}">
                  <a16:creationId xmlns:a16="http://schemas.microsoft.com/office/drawing/2014/main" id="{94D2D87B-6DDE-4627-CFF4-1B0E8275E1F3}"/>
                </a:ext>
              </a:extLst>
            </p:cNvPr>
            <p:cNvSpPr txBox="1"/>
            <p:nvPr/>
          </p:nvSpPr>
          <p:spPr>
            <a:xfrm rot="16200000">
              <a:off x="704505" y="1103205"/>
              <a:ext cx="625475" cy="2896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600">
                  <a:effectLst/>
                  <a:latin typeface="Calibri" panose="020F0502020204030204" pitchFamily="34" charset="0"/>
                  <a:ea typeface="Calibri" panose="020F0502020204030204" pitchFamily="34" charset="0"/>
                  <a:cs typeface="Arial" panose="020B0604020202020204" pitchFamily="34" charset="0"/>
                </a:rPr>
                <a:t>TAX</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66792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9903A6-4D63-496D-93F9-82A7F454BF96}"/>
              </a:ext>
            </a:extLst>
          </p:cNvPr>
          <p:cNvSpPr>
            <a:spLocks noGrp="1"/>
          </p:cNvSpPr>
          <p:nvPr>
            <p:ph type="title"/>
          </p:nvPr>
        </p:nvSpPr>
        <p:spPr/>
        <p:txBody>
          <a:bodyPr/>
          <a:lstStyle/>
          <a:p>
            <a:r>
              <a:rPr lang="cs-CZ" dirty="0"/>
              <a:t>Very </a:t>
            </a:r>
            <a:r>
              <a:rPr lang="cs-CZ" dirty="0" err="1"/>
              <a:t>elastic</a:t>
            </a:r>
            <a:r>
              <a:rPr lang="cs-CZ" dirty="0"/>
              <a:t> </a:t>
            </a:r>
            <a:r>
              <a:rPr lang="cs-CZ" dirty="0" err="1"/>
              <a:t>demand</a:t>
            </a:r>
            <a:endParaRPr lang="cs-CZ" dirty="0"/>
          </a:p>
        </p:txBody>
      </p:sp>
      <p:sp>
        <p:nvSpPr>
          <p:cNvPr id="4" name="Zástupný symbol pro zápatí 3">
            <a:extLst>
              <a:ext uri="{FF2B5EF4-FFF2-40B4-BE49-F238E27FC236}">
                <a16:creationId xmlns:a16="http://schemas.microsoft.com/office/drawing/2014/main" id="{DDAB33FA-E076-4065-8E56-8A056B567954}"/>
              </a:ext>
            </a:extLst>
          </p:cNvPr>
          <p:cNvSpPr>
            <a:spLocks noGrp="1"/>
          </p:cNvSpPr>
          <p:nvPr>
            <p:ph type="ftr" sz="quarter" idx="11"/>
          </p:nvPr>
        </p:nvSpPr>
        <p:spPr/>
        <p:txBody>
          <a:bodyPr/>
          <a:lstStyle/>
          <a:p>
            <a:r>
              <a:rPr lang="cs-CZ"/>
              <a:t>Petr Mach - Microeconomics</a:t>
            </a:r>
          </a:p>
        </p:txBody>
      </p:sp>
      <p:grpSp>
        <p:nvGrpSpPr>
          <p:cNvPr id="55" name="Plátno 468">
            <a:extLst>
              <a:ext uri="{FF2B5EF4-FFF2-40B4-BE49-F238E27FC236}">
                <a16:creationId xmlns:a16="http://schemas.microsoft.com/office/drawing/2014/main" id="{E344343D-BED4-4C1E-9005-15D0D7317C97}"/>
              </a:ext>
            </a:extLst>
          </p:cNvPr>
          <p:cNvGrpSpPr/>
          <p:nvPr/>
        </p:nvGrpSpPr>
        <p:grpSpPr>
          <a:xfrm>
            <a:off x="3215680" y="1417638"/>
            <a:ext cx="4824536" cy="4531642"/>
            <a:chOff x="0" y="0"/>
            <a:chExt cx="2675890" cy="2524760"/>
          </a:xfrm>
        </p:grpSpPr>
        <p:sp>
          <p:nvSpPr>
            <p:cNvPr id="56" name="Obdélník 55">
              <a:extLst>
                <a:ext uri="{FF2B5EF4-FFF2-40B4-BE49-F238E27FC236}">
                  <a16:creationId xmlns:a16="http://schemas.microsoft.com/office/drawing/2014/main" id="{88B1D2DD-0598-4901-B1BB-7571D13B53A4}"/>
                </a:ext>
              </a:extLst>
            </p:cNvPr>
            <p:cNvSpPr/>
            <p:nvPr/>
          </p:nvSpPr>
          <p:spPr>
            <a:xfrm>
              <a:off x="0" y="0"/>
              <a:ext cx="2675890" cy="2524760"/>
            </a:xfrm>
            <a:prstGeom prst="rect">
              <a:avLst/>
            </a:prstGeom>
            <a:solidFill>
              <a:prstClr val="white"/>
            </a:solidFill>
          </p:spPr>
          <p:txBody>
            <a:bodyPr/>
            <a:lstStyle/>
            <a:p>
              <a:endParaRPr lang="en-GB"/>
            </a:p>
          </p:txBody>
        </p:sp>
        <p:sp>
          <p:nvSpPr>
            <p:cNvPr id="57" name="Textové pole 262">
              <a:extLst>
                <a:ext uri="{FF2B5EF4-FFF2-40B4-BE49-F238E27FC236}">
                  <a16:creationId xmlns:a16="http://schemas.microsoft.com/office/drawing/2014/main" id="{5B181D7A-1554-4B92-96CA-B98821312111}"/>
                </a:ext>
              </a:extLst>
            </p:cNvPr>
            <p:cNvSpPr txBox="1"/>
            <p:nvPr/>
          </p:nvSpPr>
          <p:spPr>
            <a:xfrm>
              <a:off x="124037" y="991437"/>
              <a:ext cx="375285" cy="34590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58" name="Textové pole 262">
              <a:extLst>
                <a:ext uri="{FF2B5EF4-FFF2-40B4-BE49-F238E27FC236}">
                  <a16:creationId xmlns:a16="http://schemas.microsoft.com/office/drawing/2014/main" id="{FD5E5BFE-2B15-4B5E-8255-2F9C14EB326C}"/>
                </a:ext>
              </a:extLst>
            </p:cNvPr>
            <p:cNvSpPr txBox="1"/>
            <p:nvPr/>
          </p:nvSpPr>
          <p:spPr>
            <a:xfrm rot="16200000">
              <a:off x="610987" y="1181096"/>
              <a:ext cx="625475" cy="289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TAX</a:t>
              </a:r>
            </a:p>
          </p:txBody>
        </p:sp>
        <p:sp>
          <p:nvSpPr>
            <p:cNvPr id="59" name="Textové pole 262">
              <a:extLst>
                <a:ext uri="{FF2B5EF4-FFF2-40B4-BE49-F238E27FC236}">
                  <a16:creationId xmlns:a16="http://schemas.microsoft.com/office/drawing/2014/main" id="{748DA921-4C29-4EFC-9DD8-C13249E2D75E}"/>
                </a:ext>
              </a:extLst>
            </p:cNvPr>
            <p:cNvSpPr txBox="1"/>
            <p:nvPr/>
          </p:nvSpPr>
          <p:spPr>
            <a:xfrm>
              <a:off x="113532" y="1260334"/>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60" name="Obdélník 59">
              <a:extLst>
                <a:ext uri="{FF2B5EF4-FFF2-40B4-BE49-F238E27FC236}">
                  <a16:creationId xmlns:a16="http://schemas.microsoft.com/office/drawing/2014/main" id="{6B12F4F0-141B-4E21-82C5-C7E59F7FD674}"/>
                </a:ext>
              </a:extLst>
            </p:cNvPr>
            <p:cNvSpPr/>
            <p:nvPr/>
          </p:nvSpPr>
          <p:spPr>
            <a:xfrm>
              <a:off x="433939" y="1369260"/>
              <a:ext cx="400800" cy="334881"/>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61" name="Textové pole 262">
              <a:extLst>
                <a:ext uri="{FF2B5EF4-FFF2-40B4-BE49-F238E27FC236}">
                  <a16:creationId xmlns:a16="http://schemas.microsoft.com/office/drawing/2014/main" id="{0CABC1BB-2C5B-43BE-A1F4-B1BBD198EBEB}"/>
                </a:ext>
              </a:extLst>
            </p:cNvPr>
            <p:cNvSpPr txBox="1"/>
            <p:nvPr/>
          </p:nvSpPr>
          <p:spPr>
            <a:xfrm>
              <a:off x="1550710" y="343424"/>
              <a:ext cx="548662" cy="3391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62" name="Textové pole 262">
              <a:extLst>
                <a:ext uri="{FF2B5EF4-FFF2-40B4-BE49-F238E27FC236}">
                  <a16:creationId xmlns:a16="http://schemas.microsoft.com/office/drawing/2014/main" id="{9AADB597-9664-4BE7-AA11-58C2F6BB11F9}"/>
                </a:ext>
              </a:extLst>
            </p:cNvPr>
            <p:cNvSpPr txBox="1"/>
            <p:nvPr/>
          </p:nvSpPr>
          <p:spPr>
            <a:xfrm>
              <a:off x="590807" y="2136955"/>
              <a:ext cx="583263"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AT</a:t>
              </a:r>
              <a:endParaRPr lang="cs-CZ">
                <a:latin typeface="Times New Roman" panose="02020603050405020304" pitchFamily="18" charset="0"/>
                <a:ea typeface="Times New Roman" panose="02020603050405020304" pitchFamily="18" charset="0"/>
              </a:endParaRPr>
            </a:p>
          </p:txBody>
        </p:sp>
        <p:sp>
          <p:nvSpPr>
            <p:cNvPr id="63" name="Textové pole 262">
              <a:extLst>
                <a:ext uri="{FF2B5EF4-FFF2-40B4-BE49-F238E27FC236}">
                  <a16:creationId xmlns:a16="http://schemas.microsoft.com/office/drawing/2014/main" id="{BF8C28A1-5510-4A4E-A7F2-2050AA80E4DD}"/>
                </a:ext>
              </a:extLst>
            </p:cNvPr>
            <p:cNvSpPr txBox="1"/>
            <p:nvPr/>
          </p:nvSpPr>
          <p:spPr>
            <a:xfrm>
              <a:off x="1268411" y="2149437"/>
              <a:ext cx="582930"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BT</a:t>
              </a:r>
              <a:endParaRPr lang="cs-CZ">
                <a:latin typeface="Times New Roman" panose="02020603050405020304" pitchFamily="18" charset="0"/>
                <a:ea typeface="Times New Roman" panose="02020603050405020304" pitchFamily="18" charset="0"/>
              </a:endParaRPr>
            </a:p>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 </a:t>
              </a:r>
            </a:p>
          </p:txBody>
        </p:sp>
        <p:sp>
          <p:nvSpPr>
            <p:cNvPr id="64" name="Textové pole 262">
              <a:extLst>
                <a:ext uri="{FF2B5EF4-FFF2-40B4-BE49-F238E27FC236}">
                  <a16:creationId xmlns:a16="http://schemas.microsoft.com/office/drawing/2014/main" id="{AA7E5C88-BCFB-42E7-93C1-C0D7F8342492}"/>
                </a:ext>
              </a:extLst>
            </p:cNvPr>
            <p:cNvSpPr txBox="1"/>
            <p:nvPr/>
          </p:nvSpPr>
          <p:spPr>
            <a:xfrm>
              <a:off x="1806002" y="1574803"/>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65" name="Textové pole 262">
              <a:extLst>
                <a:ext uri="{FF2B5EF4-FFF2-40B4-BE49-F238E27FC236}">
                  <a16:creationId xmlns:a16="http://schemas.microsoft.com/office/drawing/2014/main" id="{993974AB-A2EE-46A1-980D-A670E861BDDA}"/>
                </a:ext>
              </a:extLst>
            </p:cNvPr>
            <p:cNvSpPr txBox="1"/>
            <p:nvPr/>
          </p:nvSpPr>
          <p:spPr>
            <a:xfrm>
              <a:off x="2033577" y="935242"/>
              <a:ext cx="471482"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66" name="Textové pole 262">
              <a:extLst>
                <a:ext uri="{FF2B5EF4-FFF2-40B4-BE49-F238E27FC236}">
                  <a16:creationId xmlns:a16="http://schemas.microsoft.com/office/drawing/2014/main" id="{9C36FB72-90BC-464D-9980-4C06CF5B1EE6}"/>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67" name="Textové pole 445">
              <a:extLst>
                <a:ext uri="{FF2B5EF4-FFF2-40B4-BE49-F238E27FC236}">
                  <a16:creationId xmlns:a16="http://schemas.microsoft.com/office/drawing/2014/main" id="{9B1DDED8-44FC-40CE-86EB-CB8C550A0F4D}"/>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68" name="Přímá spojnice se šipkou 67">
              <a:extLst>
                <a:ext uri="{FF2B5EF4-FFF2-40B4-BE49-F238E27FC236}">
                  <a16:creationId xmlns:a16="http://schemas.microsoft.com/office/drawing/2014/main" id="{8F568660-52C5-41A0-8B0F-502605C1873D}"/>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Přímá spojnice se šipkou 68">
              <a:extLst>
                <a:ext uri="{FF2B5EF4-FFF2-40B4-BE49-F238E27FC236}">
                  <a16:creationId xmlns:a16="http://schemas.microsoft.com/office/drawing/2014/main" id="{CE5073BB-E531-420B-9694-E110B8251D0A}"/>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Přímá spojnice 69">
              <a:extLst>
                <a:ext uri="{FF2B5EF4-FFF2-40B4-BE49-F238E27FC236}">
                  <a16:creationId xmlns:a16="http://schemas.microsoft.com/office/drawing/2014/main" id="{68651011-AAC5-4480-A9D5-ED3A18AD5D79}"/>
                </a:ext>
              </a:extLst>
            </p:cNvPr>
            <p:cNvCxnSpPr/>
            <p:nvPr/>
          </p:nvCxnSpPr>
          <p:spPr>
            <a:xfrm flipV="1">
              <a:off x="442255" y="804863"/>
              <a:ext cx="1928890" cy="11312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Přímá spojnice 70">
              <a:extLst>
                <a:ext uri="{FF2B5EF4-FFF2-40B4-BE49-F238E27FC236}">
                  <a16:creationId xmlns:a16="http://schemas.microsoft.com/office/drawing/2014/main" id="{15BEA3E5-CFEF-4FC7-8B9D-E52E5AD920D1}"/>
                </a:ext>
              </a:extLst>
            </p:cNvPr>
            <p:cNvCxnSpPr/>
            <p:nvPr/>
          </p:nvCxnSpPr>
          <p:spPr>
            <a:xfrm>
              <a:off x="433103" y="1132863"/>
              <a:ext cx="1940486" cy="4740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Přímá spojnice 71">
              <a:extLst>
                <a:ext uri="{FF2B5EF4-FFF2-40B4-BE49-F238E27FC236}">
                  <a16:creationId xmlns:a16="http://schemas.microsoft.com/office/drawing/2014/main" id="{C326A88B-9CBA-45C5-8A76-05C7C18B71CC}"/>
                </a:ext>
              </a:extLst>
            </p:cNvPr>
            <p:cNvCxnSpPr/>
            <p:nvPr/>
          </p:nvCxnSpPr>
          <p:spPr>
            <a:xfrm flipV="1">
              <a:off x="399038" y="1369358"/>
              <a:ext cx="1002870" cy="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3" name="Přímá spojnice 72">
              <a:extLst>
                <a:ext uri="{FF2B5EF4-FFF2-40B4-BE49-F238E27FC236}">
                  <a16:creationId xmlns:a16="http://schemas.microsoft.com/office/drawing/2014/main" id="{A5BE2A04-9316-40C0-8D33-614C4B7FE223}"/>
                </a:ext>
              </a:extLst>
            </p:cNvPr>
            <p:cNvCxnSpPr/>
            <p:nvPr/>
          </p:nvCxnSpPr>
          <p:spPr>
            <a:xfrm flipV="1">
              <a:off x="433938" y="338018"/>
              <a:ext cx="1928495" cy="1130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Přímá spojnice 73">
              <a:extLst>
                <a:ext uri="{FF2B5EF4-FFF2-40B4-BE49-F238E27FC236}">
                  <a16:creationId xmlns:a16="http://schemas.microsoft.com/office/drawing/2014/main" id="{0AEC1701-1011-40CE-9EF1-EAEC147A9EA6}"/>
                </a:ext>
              </a:extLst>
            </p:cNvPr>
            <p:cNvCxnSpPr/>
            <p:nvPr/>
          </p:nvCxnSpPr>
          <p:spPr>
            <a:xfrm>
              <a:off x="401782" y="1227687"/>
              <a:ext cx="432951" cy="18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Přímá spojnice 74">
              <a:extLst>
                <a:ext uri="{FF2B5EF4-FFF2-40B4-BE49-F238E27FC236}">
                  <a16:creationId xmlns:a16="http://schemas.microsoft.com/office/drawing/2014/main" id="{E22C9670-F06C-4317-8E31-CE8CE4A6FBBD}"/>
                </a:ext>
              </a:extLst>
            </p:cNvPr>
            <p:cNvCxnSpPr/>
            <p:nvPr/>
          </p:nvCxnSpPr>
          <p:spPr>
            <a:xfrm>
              <a:off x="825466" y="1606871"/>
              <a:ext cx="6035" cy="583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6" name="Přímá spojnice 75">
              <a:extLst>
                <a:ext uri="{FF2B5EF4-FFF2-40B4-BE49-F238E27FC236}">
                  <a16:creationId xmlns:a16="http://schemas.microsoft.com/office/drawing/2014/main" id="{7AE81B07-9BF5-4521-B45F-F2B40A0A9DC2}"/>
                </a:ext>
              </a:extLst>
            </p:cNvPr>
            <p:cNvCxnSpPr/>
            <p:nvPr/>
          </p:nvCxnSpPr>
          <p:spPr>
            <a:xfrm>
              <a:off x="1409690" y="1363984"/>
              <a:ext cx="0" cy="794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7" name="Obdélník 76">
              <a:extLst>
                <a:ext uri="{FF2B5EF4-FFF2-40B4-BE49-F238E27FC236}">
                  <a16:creationId xmlns:a16="http://schemas.microsoft.com/office/drawing/2014/main" id="{5CB29B32-6056-440A-B684-A60C45DE023B}"/>
                </a:ext>
              </a:extLst>
            </p:cNvPr>
            <p:cNvSpPr/>
            <p:nvPr/>
          </p:nvSpPr>
          <p:spPr>
            <a:xfrm>
              <a:off x="433104" y="1227419"/>
              <a:ext cx="401634" cy="141789"/>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78" name="Přímá spojnice se šipkou 77">
              <a:extLst>
                <a:ext uri="{FF2B5EF4-FFF2-40B4-BE49-F238E27FC236}">
                  <a16:creationId xmlns:a16="http://schemas.microsoft.com/office/drawing/2014/main" id="{DC9C68ED-55B7-493C-8565-A525448D8D2A}"/>
                </a:ext>
              </a:extLst>
            </p:cNvPr>
            <p:cNvCxnSpPr/>
            <p:nvPr/>
          </p:nvCxnSpPr>
          <p:spPr>
            <a:xfrm flipV="1">
              <a:off x="817409" y="1243270"/>
              <a:ext cx="0" cy="4213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8985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BAF1B6-08E5-4853-878C-210E38359B2D}"/>
              </a:ext>
            </a:extLst>
          </p:cNvPr>
          <p:cNvSpPr>
            <a:spLocks noGrp="1"/>
          </p:cNvSpPr>
          <p:nvPr>
            <p:ph type="title"/>
          </p:nvPr>
        </p:nvSpPr>
        <p:spPr/>
        <p:txBody>
          <a:bodyPr/>
          <a:lstStyle/>
          <a:p>
            <a:r>
              <a:rPr lang="cs-CZ" dirty="0"/>
              <a:t>Very </a:t>
            </a:r>
            <a:r>
              <a:rPr lang="cs-CZ" dirty="0" err="1"/>
              <a:t>inelastic</a:t>
            </a:r>
            <a:r>
              <a:rPr lang="cs-CZ" dirty="0"/>
              <a:t> </a:t>
            </a:r>
            <a:r>
              <a:rPr lang="cs-CZ" dirty="0" err="1"/>
              <a:t>demand</a:t>
            </a:r>
            <a:endParaRPr lang="cs-CZ" dirty="0"/>
          </a:p>
        </p:txBody>
      </p:sp>
      <p:sp>
        <p:nvSpPr>
          <p:cNvPr id="4" name="Zástupný symbol pro zápatí 3">
            <a:extLst>
              <a:ext uri="{FF2B5EF4-FFF2-40B4-BE49-F238E27FC236}">
                <a16:creationId xmlns:a16="http://schemas.microsoft.com/office/drawing/2014/main" id="{50847099-06FA-4B78-ADF7-BBF1E050CCF5}"/>
              </a:ext>
            </a:extLst>
          </p:cNvPr>
          <p:cNvSpPr>
            <a:spLocks noGrp="1"/>
          </p:cNvSpPr>
          <p:nvPr>
            <p:ph type="ftr" sz="quarter" idx="11"/>
          </p:nvPr>
        </p:nvSpPr>
        <p:spPr/>
        <p:txBody>
          <a:bodyPr/>
          <a:lstStyle/>
          <a:p>
            <a:r>
              <a:rPr lang="cs-CZ"/>
              <a:t>Petr Mach - Microeconomics</a:t>
            </a:r>
          </a:p>
        </p:txBody>
      </p:sp>
      <p:grpSp>
        <p:nvGrpSpPr>
          <p:cNvPr id="6" name="Plátno 433">
            <a:extLst>
              <a:ext uri="{FF2B5EF4-FFF2-40B4-BE49-F238E27FC236}">
                <a16:creationId xmlns:a16="http://schemas.microsoft.com/office/drawing/2014/main" id="{7DC09EBC-EEBC-4B01-B356-05A23643E82A}"/>
              </a:ext>
            </a:extLst>
          </p:cNvPr>
          <p:cNvGrpSpPr/>
          <p:nvPr/>
        </p:nvGrpSpPr>
        <p:grpSpPr>
          <a:xfrm>
            <a:off x="3310255" y="1700808"/>
            <a:ext cx="5017993" cy="4464496"/>
            <a:chOff x="0" y="0"/>
            <a:chExt cx="2675890" cy="2524760"/>
          </a:xfrm>
        </p:grpSpPr>
        <p:sp>
          <p:nvSpPr>
            <p:cNvPr id="7" name="Obdélník 6">
              <a:extLst>
                <a:ext uri="{FF2B5EF4-FFF2-40B4-BE49-F238E27FC236}">
                  <a16:creationId xmlns:a16="http://schemas.microsoft.com/office/drawing/2014/main" id="{0E8D8968-EC63-493C-84DC-6BE68208C8EB}"/>
                </a:ext>
              </a:extLst>
            </p:cNvPr>
            <p:cNvSpPr/>
            <p:nvPr/>
          </p:nvSpPr>
          <p:spPr>
            <a:xfrm>
              <a:off x="0" y="0"/>
              <a:ext cx="2675890" cy="2524760"/>
            </a:xfrm>
            <a:prstGeom prst="rect">
              <a:avLst/>
            </a:prstGeom>
            <a:solidFill>
              <a:prstClr val="white"/>
            </a:solidFill>
          </p:spPr>
          <p:txBody>
            <a:bodyPr/>
            <a:lstStyle/>
            <a:p>
              <a:endParaRPr lang="en-GB"/>
            </a:p>
          </p:txBody>
        </p:sp>
        <p:sp>
          <p:nvSpPr>
            <p:cNvPr id="8" name="Textové pole 262">
              <a:extLst>
                <a:ext uri="{FF2B5EF4-FFF2-40B4-BE49-F238E27FC236}">
                  <a16:creationId xmlns:a16="http://schemas.microsoft.com/office/drawing/2014/main" id="{4007A5C8-CCBC-4C20-A1C2-C68AFC3AD1E6}"/>
                </a:ext>
              </a:extLst>
            </p:cNvPr>
            <p:cNvSpPr txBox="1"/>
            <p:nvPr/>
          </p:nvSpPr>
          <p:spPr>
            <a:xfrm>
              <a:off x="1356547" y="2170152"/>
              <a:ext cx="519107"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BT</a:t>
              </a:r>
              <a:endParaRPr lang="cs-CZ">
                <a:latin typeface="Times New Roman" panose="02020603050405020304" pitchFamily="18" charset="0"/>
                <a:ea typeface="Times New Roman" panose="02020603050405020304" pitchFamily="18" charset="0"/>
              </a:endParaRPr>
            </a:p>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 </a:t>
              </a:r>
            </a:p>
          </p:txBody>
        </p:sp>
        <p:sp>
          <p:nvSpPr>
            <p:cNvPr id="9" name="Textové pole 262">
              <a:extLst>
                <a:ext uri="{FF2B5EF4-FFF2-40B4-BE49-F238E27FC236}">
                  <a16:creationId xmlns:a16="http://schemas.microsoft.com/office/drawing/2014/main" id="{903CD032-9595-4575-8494-782108A85897}"/>
                </a:ext>
              </a:extLst>
            </p:cNvPr>
            <p:cNvSpPr txBox="1"/>
            <p:nvPr/>
          </p:nvSpPr>
          <p:spPr>
            <a:xfrm>
              <a:off x="1011382" y="2158961"/>
              <a:ext cx="429492"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AT</a:t>
              </a:r>
              <a:endParaRPr lang="cs-CZ">
                <a:latin typeface="Times New Roman" panose="02020603050405020304" pitchFamily="18" charset="0"/>
                <a:ea typeface="Times New Roman" panose="02020603050405020304" pitchFamily="18" charset="0"/>
              </a:endParaRPr>
            </a:p>
          </p:txBody>
        </p:sp>
        <p:sp>
          <p:nvSpPr>
            <p:cNvPr id="10" name="Textové pole 262">
              <a:extLst>
                <a:ext uri="{FF2B5EF4-FFF2-40B4-BE49-F238E27FC236}">
                  <a16:creationId xmlns:a16="http://schemas.microsoft.com/office/drawing/2014/main" id="{C1081B81-6D92-4EB2-A1E4-A63F27099F67}"/>
                </a:ext>
              </a:extLst>
            </p:cNvPr>
            <p:cNvSpPr txBox="1"/>
            <p:nvPr/>
          </p:nvSpPr>
          <p:spPr>
            <a:xfrm rot="16200000">
              <a:off x="704505" y="1103205"/>
              <a:ext cx="625475" cy="289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TAX</a:t>
              </a:r>
            </a:p>
          </p:txBody>
        </p:sp>
        <p:sp>
          <p:nvSpPr>
            <p:cNvPr id="11" name="Textové pole 262">
              <a:extLst>
                <a:ext uri="{FF2B5EF4-FFF2-40B4-BE49-F238E27FC236}">
                  <a16:creationId xmlns:a16="http://schemas.microsoft.com/office/drawing/2014/main" id="{487A0E3A-7390-4F79-87FC-8E362F87B48B}"/>
                </a:ext>
              </a:extLst>
            </p:cNvPr>
            <p:cNvSpPr txBox="1"/>
            <p:nvPr/>
          </p:nvSpPr>
          <p:spPr>
            <a:xfrm>
              <a:off x="92397" y="1190476"/>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2" name="Obdélník 11">
              <a:extLst>
                <a:ext uri="{FF2B5EF4-FFF2-40B4-BE49-F238E27FC236}">
                  <a16:creationId xmlns:a16="http://schemas.microsoft.com/office/drawing/2014/main" id="{552C3D55-EC42-4FC6-B896-057629F31797}"/>
                </a:ext>
              </a:extLst>
            </p:cNvPr>
            <p:cNvSpPr/>
            <p:nvPr/>
          </p:nvSpPr>
          <p:spPr>
            <a:xfrm>
              <a:off x="426175" y="1363835"/>
              <a:ext cx="906059" cy="48765"/>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Textové pole 262">
              <a:extLst>
                <a:ext uri="{FF2B5EF4-FFF2-40B4-BE49-F238E27FC236}">
                  <a16:creationId xmlns:a16="http://schemas.microsoft.com/office/drawing/2014/main" id="{95A05E1F-441A-4F95-95B3-043A63EB16AC}"/>
                </a:ext>
              </a:extLst>
            </p:cNvPr>
            <p:cNvSpPr txBox="1"/>
            <p:nvPr/>
          </p:nvSpPr>
          <p:spPr>
            <a:xfrm>
              <a:off x="1550710" y="343424"/>
              <a:ext cx="548662" cy="3391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262">
              <a:extLst>
                <a:ext uri="{FF2B5EF4-FFF2-40B4-BE49-F238E27FC236}">
                  <a16:creationId xmlns:a16="http://schemas.microsoft.com/office/drawing/2014/main" id="{BA02FF7A-89DC-4348-A637-C41ECC10C1C6}"/>
                </a:ext>
              </a:extLst>
            </p:cNvPr>
            <p:cNvSpPr txBox="1"/>
            <p:nvPr/>
          </p:nvSpPr>
          <p:spPr>
            <a:xfrm>
              <a:off x="92397" y="802871"/>
              <a:ext cx="375285" cy="34590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5" name="Textové pole 262">
              <a:extLst>
                <a:ext uri="{FF2B5EF4-FFF2-40B4-BE49-F238E27FC236}">
                  <a16:creationId xmlns:a16="http://schemas.microsoft.com/office/drawing/2014/main" id="{C7DC7B28-9B3C-474F-A0A3-265F63FCA4FE}"/>
                </a:ext>
              </a:extLst>
            </p:cNvPr>
            <p:cNvSpPr txBox="1"/>
            <p:nvPr/>
          </p:nvSpPr>
          <p:spPr>
            <a:xfrm>
              <a:off x="1494275" y="1664609"/>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6" name="Textové pole 262">
              <a:extLst>
                <a:ext uri="{FF2B5EF4-FFF2-40B4-BE49-F238E27FC236}">
                  <a16:creationId xmlns:a16="http://schemas.microsoft.com/office/drawing/2014/main" id="{2EE0CBC6-5220-4B8E-8F22-A70FC440868E}"/>
                </a:ext>
              </a:extLst>
            </p:cNvPr>
            <p:cNvSpPr txBox="1"/>
            <p:nvPr/>
          </p:nvSpPr>
          <p:spPr>
            <a:xfrm>
              <a:off x="2033577" y="935242"/>
              <a:ext cx="471482"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7" name="Textové pole 262">
              <a:extLst>
                <a:ext uri="{FF2B5EF4-FFF2-40B4-BE49-F238E27FC236}">
                  <a16:creationId xmlns:a16="http://schemas.microsoft.com/office/drawing/2014/main" id="{7DB12F4A-DF9A-421C-927E-9E2ADFD2C939}"/>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8" name="Textové pole 419">
              <a:extLst>
                <a:ext uri="{FF2B5EF4-FFF2-40B4-BE49-F238E27FC236}">
                  <a16:creationId xmlns:a16="http://schemas.microsoft.com/office/drawing/2014/main" id="{F08AF7E0-8CC7-4A6D-8B21-772E6E0711CD}"/>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9" name="Přímá spojnice se šipkou 18">
              <a:extLst>
                <a:ext uri="{FF2B5EF4-FFF2-40B4-BE49-F238E27FC236}">
                  <a16:creationId xmlns:a16="http://schemas.microsoft.com/office/drawing/2014/main" id="{F888FC74-AC99-493B-BAA0-4DFC963377F6}"/>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0B185E71-4003-483A-A66D-9711DA001CCD}"/>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E2E8FFA-D152-47DA-A46E-6B66080751A0}"/>
                </a:ext>
              </a:extLst>
            </p:cNvPr>
            <p:cNvCxnSpPr/>
            <p:nvPr/>
          </p:nvCxnSpPr>
          <p:spPr>
            <a:xfrm flipV="1">
              <a:off x="442255" y="804863"/>
              <a:ext cx="1928890" cy="11312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1C99D981-F85C-49A8-B818-242478F5D9D0}"/>
                </a:ext>
              </a:extLst>
            </p:cNvPr>
            <p:cNvCxnSpPr/>
            <p:nvPr/>
          </p:nvCxnSpPr>
          <p:spPr>
            <a:xfrm>
              <a:off x="1219200" y="266671"/>
              <a:ext cx="304800" cy="17240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B28346D4-E47D-424C-B573-F1D17F824974}"/>
                </a:ext>
              </a:extLst>
            </p:cNvPr>
            <p:cNvCxnSpPr/>
            <p:nvPr/>
          </p:nvCxnSpPr>
          <p:spPr>
            <a:xfrm flipV="1">
              <a:off x="381627" y="1363686"/>
              <a:ext cx="1023025" cy="14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214C386B-3BC8-48F2-85AB-B2741A63456A}"/>
                </a:ext>
              </a:extLst>
            </p:cNvPr>
            <p:cNvCxnSpPr/>
            <p:nvPr/>
          </p:nvCxnSpPr>
          <p:spPr>
            <a:xfrm flipV="1">
              <a:off x="433938" y="338018"/>
              <a:ext cx="1928495" cy="1130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981BFD95-531B-42C5-BD86-5D47864A2C59}"/>
                </a:ext>
              </a:extLst>
            </p:cNvPr>
            <p:cNvCxnSpPr/>
            <p:nvPr/>
          </p:nvCxnSpPr>
          <p:spPr>
            <a:xfrm>
              <a:off x="381627" y="941836"/>
              <a:ext cx="9264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A56E32AE-7FBD-4801-AAFB-2781B12A3041}"/>
                </a:ext>
              </a:extLst>
            </p:cNvPr>
            <p:cNvCxnSpPr/>
            <p:nvPr/>
          </p:nvCxnSpPr>
          <p:spPr>
            <a:xfrm>
              <a:off x="1332234" y="1412606"/>
              <a:ext cx="2831" cy="7865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F0727943-CD1D-4A27-AE97-D793A0D8BAA2}"/>
                </a:ext>
              </a:extLst>
            </p:cNvPr>
            <p:cNvCxnSpPr/>
            <p:nvPr/>
          </p:nvCxnSpPr>
          <p:spPr>
            <a:xfrm>
              <a:off x="426175" y="1412769"/>
              <a:ext cx="6521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CAA123CE-B089-4F9B-A391-38021C473ACD}"/>
                </a:ext>
              </a:extLst>
            </p:cNvPr>
            <p:cNvCxnSpPr/>
            <p:nvPr/>
          </p:nvCxnSpPr>
          <p:spPr>
            <a:xfrm>
              <a:off x="1409690" y="1363835"/>
              <a:ext cx="0" cy="8355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Obdélník 28">
              <a:extLst>
                <a:ext uri="{FF2B5EF4-FFF2-40B4-BE49-F238E27FC236}">
                  <a16:creationId xmlns:a16="http://schemas.microsoft.com/office/drawing/2014/main" id="{3B5E1507-558E-4DEA-99C6-68069D21DA82}"/>
                </a:ext>
              </a:extLst>
            </p:cNvPr>
            <p:cNvSpPr/>
            <p:nvPr/>
          </p:nvSpPr>
          <p:spPr>
            <a:xfrm>
              <a:off x="429006" y="941739"/>
              <a:ext cx="906059" cy="421798"/>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0" name="Přímá spojnice se šipkou 29">
              <a:extLst>
                <a:ext uri="{FF2B5EF4-FFF2-40B4-BE49-F238E27FC236}">
                  <a16:creationId xmlns:a16="http://schemas.microsoft.com/office/drawing/2014/main" id="{F098B8B3-F8E0-4B52-9BC2-D3D8341C384F}"/>
                </a:ext>
              </a:extLst>
            </p:cNvPr>
            <p:cNvCxnSpPr/>
            <p:nvPr/>
          </p:nvCxnSpPr>
          <p:spPr>
            <a:xfrm flipV="1">
              <a:off x="1308055" y="991451"/>
              <a:ext cx="0" cy="4213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8157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BDC53C-4864-4B74-8707-E5A8F55D45D4}"/>
              </a:ext>
            </a:extLst>
          </p:cNvPr>
          <p:cNvSpPr>
            <a:spLocks noGrp="1"/>
          </p:cNvSpPr>
          <p:nvPr>
            <p:ph type="title"/>
          </p:nvPr>
        </p:nvSpPr>
        <p:spPr/>
        <p:txBody>
          <a:bodyPr/>
          <a:lstStyle/>
          <a:p>
            <a:r>
              <a:rPr lang="cs-CZ" dirty="0" err="1"/>
              <a:t>Specific</a:t>
            </a:r>
            <a:r>
              <a:rPr lang="cs-CZ" dirty="0"/>
              <a:t> tax</a:t>
            </a:r>
          </a:p>
        </p:txBody>
      </p:sp>
      <p:sp>
        <p:nvSpPr>
          <p:cNvPr id="4" name="Zástupný symbol pro zápatí 3">
            <a:extLst>
              <a:ext uri="{FF2B5EF4-FFF2-40B4-BE49-F238E27FC236}">
                <a16:creationId xmlns:a16="http://schemas.microsoft.com/office/drawing/2014/main" id="{BA3EF6AC-E829-4306-BC78-34089C804F3B}"/>
              </a:ext>
            </a:extLst>
          </p:cNvPr>
          <p:cNvSpPr>
            <a:spLocks noGrp="1"/>
          </p:cNvSpPr>
          <p:nvPr>
            <p:ph type="ftr" sz="quarter" idx="11"/>
          </p:nvPr>
        </p:nvSpPr>
        <p:spPr/>
        <p:txBody>
          <a:bodyPr/>
          <a:lstStyle/>
          <a:p>
            <a:r>
              <a:rPr lang="cs-CZ"/>
              <a:t>Petr Mach - Microeconomics</a:t>
            </a:r>
          </a:p>
        </p:txBody>
      </p:sp>
      <p:grpSp>
        <p:nvGrpSpPr>
          <p:cNvPr id="30" name="Plátno 433">
            <a:extLst>
              <a:ext uri="{FF2B5EF4-FFF2-40B4-BE49-F238E27FC236}">
                <a16:creationId xmlns:a16="http://schemas.microsoft.com/office/drawing/2014/main" id="{7BC657EC-CAD8-488B-8D98-059486858E16}"/>
              </a:ext>
            </a:extLst>
          </p:cNvPr>
          <p:cNvGrpSpPr/>
          <p:nvPr/>
        </p:nvGrpSpPr>
        <p:grpSpPr>
          <a:xfrm>
            <a:off x="3431704" y="1700808"/>
            <a:ext cx="4692114" cy="4536504"/>
            <a:chOff x="0" y="0"/>
            <a:chExt cx="2675890" cy="2524760"/>
          </a:xfrm>
        </p:grpSpPr>
        <p:sp>
          <p:nvSpPr>
            <p:cNvPr id="31" name="Obdélník 30">
              <a:extLst>
                <a:ext uri="{FF2B5EF4-FFF2-40B4-BE49-F238E27FC236}">
                  <a16:creationId xmlns:a16="http://schemas.microsoft.com/office/drawing/2014/main" id="{94D98041-AD9B-4B56-A666-446413692882}"/>
                </a:ext>
              </a:extLst>
            </p:cNvPr>
            <p:cNvSpPr/>
            <p:nvPr/>
          </p:nvSpPr>
          <p:spPr>
            <a:xfrm>
              <a:off x="0" y="0"/>
              <a:ext cx="2675890" cy="2524760"/>
            </a:xfrm>
            <a:prstGeom prst="rect">
              <a:avLst/>
            </a:prstGeom>
            <a:solidFill>
              <a:prstClr val="white"/>
            </a:solidFill>
          </p:spPr>
          <p:txBody>
            <a:bodyPr/>
            <a:lstStyle/>
            <a:p>
              <a:endParaRPr lang="en-GB"/>
            </a:p>
          </p:txBody>
        </p:sp>
        <p:sp>
          <p:nvSpPr>
            <p:cNvPr id="32" name="Textové pole 262">
              <a:extLst>
                <a:ext uri="{FF2B5EF4-FFF2-40B4-BE49-F238E27FC236}">
                  <a16:creationId xmlns:a16="http://schemas.microsoft.com/office/drawing/2014/main" id="{855BD23B-6EDA-4F7A-AACD-7388AB137671}"/>
                </a:ext>
              </a:extLst>
            </p:cNvPr>
            <p:cNvSpPr txBox="1"/>
            <p:nvPr/>
          </p:nvSpPr>
          <p:spPr>
            <a:xfrm>
              <a:off x="1418465" y="2162542"/>
              <a:ext cx="519107"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BT</a:t>
              </a:r>
              <a:endParaRPr lang="cs-CZ">
                <a:latin typeface="Times New Roman" panose="02020603050405020304" pitchFamily="18" charset="0"/>
                <a:ea typeface="Times New Roman" panose="02020603050405020304" pitchFamily="18" charset="0"/>
              </a:endParaRPr>
            </a:p>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 </a:t>
              </a:r>
            </a:p>
          </p:txBody>
        </p:sp>
        <p:sp>
          <p:nvSpPr>
            <p:cNvPr id="33" name="Textové pole 262">
              <a:extLst>
                <a:ext uri="{FF2B5EF4-FFF2-40B4-BE49-F238E27FC236}">
                  <a16:creationId xmlns:a16="http://schemas.microsoft.com/office/drawing/2014/main" id="{5CD89F99-CDAD-4B62-96A4-5AD9560B9A45}"/>
                </a:ext>
              </a:extLst>
            </p:cNvPr>
            <p:cNvSpPr txBox="1"/>
            <p:nvPr/>
          </p:nvSpPr>
          <p:spPr>
            <a:xfrm>
              <a:off x="1011382" y="2158961"/>
              <a:ext cx="429492"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Q</a:t>
              </a:r>
              <a:r>
                <a:rPr lang="cs-CZ" baseline="-25000">
                  <a:latin typeface="Calibri" panose="020F0502020204030204" pitchFamily="34" charset="0"/>
                  <a:ea typeface="Calibri" panose="020F0502020204030204" pitchFamily="34" charset="0"/>
                  <a:cs typeface="Times New Roman" panose="02020603050405020304" pitchFamily="18" charset="0"/>
                </a:rPr>
                <a:t>AT</a:t>
              </a:r>
              <a:endParaRPr lang="cs-CZ">
                <a:latin typeface="Times New Roman" panose="02020603050405020304" pitchFamily="18" charset="0"/>
                <a:ea typeface="Times New Roman" panose="02020603050405020304" pitchFamily="18" charset="0"/>
              </a:endParaRPr>
            </a:p>
          </p:txBody>
        </p:sp>
        <p:sp>
          <p:nvSpPr>
            <p:cNvPr id="34" name="Textové pole 262">
              <a:extLst>
                <a:ext uri="{FF2B5EF4-FFF2-40B4-BE49-F238E27FC236}">
                  <a16:creationId xmlns:a16="http://schemas.microsoft.com/office/drawing/2014/main" id="{8EE3FC55-68B7-437D-A4DA-153EDEB95EC4}"/>
                </a:ext>
              </a:extLst>
            </p:cNvPr>
            <p:cNvSpPr txBox="1"/>
            <p:nvPr/>
          </p:nvSpPr>
          <p:spPr>
            <a:xfrm rot="16200000">
              <a:off x="874706" y="972842"/>
              <a:ext cx="625475" cy="289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TAX</a:t>
              </a:r>
            </a:p>
          </p:txBody>
        </p:sp>
        <p:sp>
          <p:nvSpPr>
            <p:cNvPr id="35" name="Textové pole 262">
              <a:extLst>
                <a:ext uri="{FF2B5EF4-FFF2-40B4-BE49-F238E27FC236}">
                  <a16:creationId xmlns:a16="http://schemas.microsoft.com/office/drawing/2014/main" id="{5D61E48A-B0DB-481F-819E-91C647DB75FD}"/>
                </a:ext>
              </a:extLst>
            </p:cNvPr>
            <p:cNvSpPr txBox="1"/>
            <p:nvPr/>
          </p:nvSpPr>
          <p:spPr>
            <a:xfrm>
              <a:off x="92397" y="1151074"/>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36" name="Obdélník 35">
              <a:extLst>
                <a:ext uri="{FF2B5EF4-FFF2-40B4-BE49-F238E27FC236}">
                  <a16:creationId xmlns:a16="http://schemas.microsoft.com/office/drawing/2014/main" id="{E342BF84-887A-4EDE-A165-89020550181B}"/>
                </a:ext>
              </a:extLst>
            </p:cNvPr>
            <p:cNvSpPr/>
            <p:nvPr/>
          </p:nvSpPr>
          <p:spPr>
            <a:xfrm>
              <a:off x="426175" y="1291430"/>
              <a:ext cx="906059" cy="120861"/>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7" name="Textové pole 262">
              <a:extLst>
                <a:ext uri="{FF2B5EF4-FFF2-40B4-BE49-F238E27FC236}">
                  <a16:creationId xmlns:a16="http://schemas.microsoft.com/office/drawing/2014/main" id="{1851B490-9CAA-42B9-9046-424C333E38BD}"/>
                </a:ext>
              </a:extLst>
            </p:cNvPr>
            <p:cNvSpPr txBox="1"/>
            <p:nvPr/>
          </p:nvSpPr>
          <p:spPr>
            <a:xfrm>
              <a:off x="1550710" y="343424"/>
              <a:ext cx="548662" cy="3391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38" name="Textové pole 262">
              <a:extLst>
                <a:ext uri="{FF2B5EF4-FFF2-40B4-BE49-F238E27FC236}">
                  <a16:creationId xmlns:a16="http://schemas.microsoft.com/office/drawing/2014/main" id="{F7F8538E-39A2-4D9D-B688-E655AD7E2A77}"/>
                </a:ext>
              </a:extLst>
            </p:cNvPr>
            <p:cNvSpPr txBox="1"/>
            <p:nvPr/>
          </p:nvSpPr>
          <p:spPr>
            <a:xfrm>
              <a:off x="92397" y="802871"/>
              <a:ext cx="375285" cy="34590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P</a:t>
              </a:r>
              <a:r>
                <a:rPr lang="cs-CZ" baseline="-25000">
                  <a:latin typeface="Calibri" panose="020F0502020204030204" pitchFamily="34" charset="0"/>
                  <a:ea typeface="Calibri" panose="020F0502020204030204" pitchFamily="34" charset="0"/>
                  <a:cs typeface="Arial" panose="020B0604020202020204" pitchFamily="34" charset="0"/>
                </a:rPr>
                <a:t>AT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 </a:t>
              </a:r>
            </a:p>
          </p:txBody>
        </p:sp>
        <p:sp>
          <p:nvSpPr>
            <p:cNvPr id="39" name="Textové pole 262">
              <a:extLst>
                <a:ext uri="{FF2B5EF4-FFF2-40B4-BE49-F238E27FC236}">
                  <a16:creationId xmlns:a16="http://schemas.microsoft.com/office/drawing/2014/main" id="{065D8B63-709F-4623-A977-F9F39CB74D2A}"/>
                </a:ext>
              </a:extLst>
            </p:cNvPr>
            <p:cNvSpPr txBox="1"/>
            <p:nvPr/>
          </p:nvSpPr>
          <p:spPr>
            <a:xfrm>
              <a:off x="1494275" y="1664609"/>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D</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0" name="Textové pole 262">
              <a:extLst>
                <a:ext uri="{FF2B5EF4-FFF2-40B4-BE49-F238E27FC236}">
                  <a16:creationId xmlns:a16="http://schemas.microsoft.com/office/drawing/2014/main" id="{CF7744DC-2737-4488-A0B9-C8C9C65D1C49}"/>
                </a:ext>
              </a:extLst>
            </p:cNvPr>
            <p:cNvSpPr txBox="1"/>
            <p:nvPr/>
          </p:nvSpPr>
          <p:spPr>
            <a:xfrm>
              <a:off x="2033577" y="935242"/>
              <a:ext cx="471482"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S</a:t>
              </a:r>
              <a:r>
                <a:rPr lang="cs-CZ" b="1" baseline="-25000">
                  <a:latin typeface="Calibri" panose="020F0502020204030204" pitchFamily="34" charset="0"/>
                  <a:ea typeface="Calibri" panose="020F0502020204030204" pitchFamily="34" charset="0"/>
                  <a:cs typeface="Arial" panose="020B0604020202020204" pitchFamily="34" charset="0"/>
                </a:rPr>
                <a:t>BT</a:t>
              </a:r>
              <a:endParaRPr lang="cs-CZ">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 </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1" name="Textové pole 262">
              <a:extLst>
                <a:ext uri="{FF2B5EF4-FFF2-40B4-BE49-F238E27FC236}">
                  <a16:creationId xmlns:a16="http://schemas.microsoft.com/office/drawing/2014/main" id="{0E606736-6537-4DAC-9686-44234D96F013}"/>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42" name="Textové pole 419">
              <a:extLst>
                <a:ext uri="{FF2B5EF4-FFF2-40B4-BE49-F238E27FC236}">
                  <a16:creationId xmlns:a16="http://schemas.microsoft.com/office/drawing/2014/main" id="{E60064AC-759F-4169-BA02-201A2FD252CF}"/>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43" name="Přímá spojnice se šipkou 42">
              <a:extLst>
                <a:ext uri="{FF2B5EF4-FFF2-40B4-BE49-F238E27FC236}">
                  <a16:creationId xmlns:a16="http://schemas.microsoft.com/office/drawing/2014/main" id="{652BDF59-67D4-4292-83B0-E020B11464AA}"/>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se šipkou 43">
              <a:extLst>
                <a:ext uri="{FF2B5EF4-FFF2-40B4-BE49-F238E27FC236}">
                  <a16:creationId xmlns:a16="http://schemas.microsoft.com/office/drawing/2014/main" id="{A65E00FB-7A4C-42F2-8C80-7EFD79FBB985}"/>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DA06E24C-7882-405A-9E24-F3A2D746DF66}"/>
                </a:ext>
              </a:extLst>
            </p:cNvPr>
            <p:cNvCxnSpPr/>
            <p:nvPr/>
          </p:nvCxnSpPr>
          <p:spPr>
            <a:xfrm flipV="1">
              <a:off x="442255" y="804863"/>
              <a:ext cx="1928890" cy="11312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89B84906-55E0-4108-A15A-CCC202DC42AC}"/>
                </a:ext>
              </a:extLst>
            </p:cNvPr>
            <p:cNvCxnSpPr/>
            <p:nvPr/>
          </p:nvCxnSpPr>
          <p:spPr>
            <a:xfrm>
              <a:off x="1078309" y="434019"/>
              <a:ext cx="797345" cy="15560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25FD1FFF-DF7F-4CCA-B0A9-B18F178D61B0}"/>
                </a:ext>
              </a:extLst>
            </p:cNvPr>
            <p:cNvCxnSpPr/>
            <p:nvPr/>
          </p:nvCxnSpPr>
          <p:spPr>
            <a:xfrm>
              <a:off x="381627" y="1285624"/>
              <a:ext cx="1136046" cy="59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371C4388-8BEF-459A-88E7-4783ADF6F6B6}"/>
                </a:ext>
              </a:extLst>
            </p:cNvPr>
            <p:cNvCxnSpPr/>
            <p:nvPr/>
          </p:nvCxnSpPr>
          <p:spPr>
            <a:xfrm flipV="1">
              <a:off x="433938" y="338018"/>
              <a:ext cx="1928495" cy="1130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D74F43B1-4398-41A4-B166-07F1F921B7C3}"/>
                </a:ext>
              </a:extLst>
            </p:cNvPr>
            <p:cNvCxnSpPr/>
            <p:nvPr/>
          </p:nvCxnSpPr>
          <p:spPr>
            <a:xfrm>
              <a:off x="381627" y="941836"/>
              <a:ext cx="9264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E1C95B38-7563-4E10-9A05-9C961C6BCD76}"/>
                </a:ext>
              </a:extLst>
            </p:cNvPr>
            <p:cNvCxnSpPr/>
            <p:nvPr/>
          </p:nvCxnSpPr>
          <p:spPr>
            <a:xfrm>
              <a:off x="1308055" y="1417728"/>
              <a:ext cx="2831" cy="7865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33F6DB20-901C-4757-9A20-B02196DC9BA7}"/>
                </a:ext>
              </a:extLst>
            </p:cNvPr>
            <p:cNvCxnSpPr/>
            <p:nvPr/>
          </p:nvCxnSpPr>
          <p:spPr>
            <a:xfrm>
              <a:off x="1517673" y="1314392"/>
              <a:ext cx="0" cy="88965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Obdélník 51">
              <a:extLst>
                <a:ext uri="{FF2B5EF4-FFF2-40B4-BE49-F238E27FC236}">
                  <a16:creationId xmlns:a16="http://schemas.microsoft.com/office/drawing/2014/main" id="{D66FA7D3-96CE-4385-B555-4E7844A78F75}"/>
                </a:ext>
              </a:extLst>
            </p:cNvPr>
            <p:cNvSpPr/>
            <p:nvPr/>
          </p:nvSpPr>
          <p:spPr>
            <a:xfrm>
              <a:off x="429007" y="941328"/>
              <a:ext cx="903228" cy="344156"/>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53" name="Přímá spojnice se šipkou 52">
              <a:extLst>
                <a:ext uri="{FF2B5EF4-FFF2-40B4-BE49-F238E27FC236}">
                  <a16:creationId xmlns:a16="http://schemas.microsoft.com/office/drawing/2014/main" id="{50A3F73A-BCDB-4581-A6CB-1EEE20817187}"/>
                </a:ext>
              </a:extLst>
            </p:cNvPr>
            <p:cNvCxnSpPr/>
            <p:nvPr/>
          </p:nvCxnSpPr>
          <p:spPr>
            <a:xfrm flipV="1">
              <a:off x="1308055" y="991451"/>
              <a:ext cx="0" cy="4213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548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013A003-4B12-4133-B72E-EB78C4CA1594}"/>
              </a:ext>
            </a:extLst>
          </p:cNvPr>
          <p:cNvSpPr>
            <a:spLocks noGrp="1"/>
          </p:cNvSpPr>
          <p:nvPr>
            <p:ph idx="1"/>
          </p:nvPr>
        </p:nvSpPr>
        <p:spPr>
          <a:xfrm>
            <a:off x="970060" y="4707172"/>
            <a:ext cx="9573369" cy="1098262"/>
          </a:xfrm>
        </p:spPr>
        <p:txBody>
          <a:bodyPr/>
          <a:lstStyle/>
          <a:p>
            <a:pPr>
              <a:buNone/>
            </a:pPr>
            <a:r>
              <a:rPr lang="cs-CZ" dirty="0">
                <a:hlinkClick r:id="rId2"/>
              </a:rPr>
              <a:t>https://eshop.vsfs.cz/textbook-of-elementary-economics/</a:t>
            </a:r>
            <a:endParaRPr lang="cs-CZ" dirty="0"/>
          </a:p>
          <a:p>
            <a:pPr>
              <a:buNone/>
            </a:pPr>
            <a:endParaRPr lang="cs-CZ" dirty="0"/>
          </a:p>
          <a:p>
            <a:pPr>
              <a:buNone/>
            </a:pPr>
            <a:endParaRPr lang="cs-CZ" dirty="0"/>
          </a:p>
        </p:txBody>
      </p:sp>
      <p:sp>
        <p:nvSpPr>
          <p:cNvPr id="4" name="Zástupný symbol pro zápatí 3">
            <a:extLst>
              <a:ext uri="{FF2B5EF4-FFF2-40B4-BE49-F238E27FC236}">
                <a16:creationId xmlns:a16="http://schemas.microsoft.com/office/drawing/2014/main" id="{3F9478C5-1A91-4299-AA3F-3208CFD78026}"/>
              </a:ext>
            </a:extLst>
          </p:cNvPr>
          <p:cNvSpPr>
            <a:spLocks noGrp="1"/>
          </p:cNvSpPr>
          <p:nvPr>
            <p:ph type="ftr" sz="quarter" idx="11"/>
          </p:nvPr>
        </p:nvSpPr>
        <p:spPr/>
        <p:txBody>
          <a:bodyPr/>
          <a:lstStyle/>
          <a:p>
            <a:r>
              <a:rPr lang="cs-CZ"/>
              <a:t>PETR MACH - Macroeconomics</a:t>
            </a:r>
          </a:p>
        </p:txBody>
      </p:sp>
      <p:pic>
        <p:nvPicPr>
          <p:cNvPr id="1028" name="Picture 4" descr="Textbook of Elementary Economics">
            <a:extLst>
              <a:ext uri="{FF2B5EF4-FFF2-40B4-BE49-F238E27FC236}">
                <a16:creationId xmlns:a16="http://schemas.microsoft.com/office/drawing/2014/main" id="{5B47C308-4303-458C-A692-7A8696D31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12" y="395501"/>
            <a:ext cx="4036213" cy="4036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13B9C5C4-E8E2-C09E-77FA-074322222E1E}"/>
              </a:ext>
            </a:extLst>
          </p:cNvPr>
          <p:cNvSpPr txBox="1"/>
          <p:nvPr/>
        </p:nvSpPr>
        <p:spPr>
          <a:xfrm>
            <a:off x="3896138" y="803082"/>
            <a:ext cx="5891917" cy="769441"/>
          </a:xfrm>
          <a:prstGeom prst="rect">
            <a:avLst/>
          </a:prstGeom>
          <a:noFill/>
        </p:spPr>
        <p:txBody>
          <a:bodyPr wrap="square" rtlCol="0">
            <a:spAutoFit/>
          </a:bodyPr>
          <a:lstStyle/>
          <a:p>
            <a:r>
              <a:rPr lang="cs-CZ" sz="2200" dirty="0" err="1"/>
              <a:t>Only</a:t>
            </a:r>
            <a:r>
              <a:rPr lang="cs-CZ" sz="2200" dirty="0"/>
              <a:t> </a:t>
            </a:r>
            <a:r>
              <a:rPr lang="cs-CZ" sz="2200" dirty="0" err="1"/>
              <a:t>if</a:t>
            </a:r>
            <a:r>
              <a:rPr lang="cs-CZ" sz="2200" dirty="0"/>
              <a:t> </a:t>
            </a:r>
            <a:r>
              <a:rPr lang="cs-CZ" sz="2200" dirty="0" err="1"/>
              <a:t>you</a:t>
            </a:r>
            <a:r>
              <a:rPr lang="cs-CZ" sz="2200" dirty="0"/>
              <a:t> </a:t>
            </a:r>
            <a:r>
              <a:rPr lang="cs-CZ" sz="2200" dirty="0" err="1"/>
              <a:t>need</a:t>
            </a:r>
            <a:r>
              <a:rPr lang="cs-CZ" sz="2200" dirty="0"/>
              <a:t> to support </a:t>
            </a:r>
            <a:r>
              <a:rPr lang="cs-CZ" sz="2200" dirty="0" err="1"/>
              <a:t>your</a:t>
            </a:r>
            <a:r>
              <a:rPr lang="cs-CZ" sz="2200" dirty="0"/>
              <a:t> </a:t>
            </a:r>
            <a:r>
              <a:rPr lang="cs-CZ" sz="2200" dirty="0" err="1"/>
              <a:t>knowledge</a:t>
            </a:r>
            <a:r>
              <a:rPr lang="cs-CZ" sz="2200" dirty="0"/>
              <a:t> in </a:t>
            </a:r>
            <a:r>
              <a:rPr lang="cs-CZ" sz="2200" dirty="0" err="1"/>
              <a:t>economic</a:t>
            </a:r>
            <a:r>
              <a:rPr lang="cs-CZ" sz="2200" dirty="0"/>
              <a:t> </a:t>
            </a:r>
            <a:r>
              <a:rPr lang="cs-CZ" sz="2200" dirty="0" err="1"/>
              <a:t>theory</a:t>
            </a:r>
            <a:endParaRPr lang="en-GB" sz="2200" dirty="0"/>
          </a:p>
        </p:txBody>
      </p:sp>
    </p:spTree>
    <p:extLst>
      <p:ext uri="{BB962C8B-B14F-4D97-AF65-F5344CB8AC3E}">
        <p14:creationId xmlns:p14="http://schemas.microsoft.com/office/powerpoint/2010/main" val="628207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27F4F-4902-4BE9-BADF-75269B4A6526}"/>
              </a:ext>
            </a:extLst>
          </p:cNvPr>
          <p:cNvSpPr>
            <a:spLocks noGrp="1"/>
          </p:cNvSpPr>
          <p:nvPr>
            <p:ph type="title"/>
          </p:nvPr>
        </p:nvSpPr>
        <p:spPr/>
        <p:txBody>
          <a:bodyPr/>
          <a:lstStyle/>
          <a:p>
            <a:r>
              <a:rPr lang="cs-CZ" dirty="0" err="1"/>
              <a:t>Deadweight</a:t>
            </a:r>
            <a:r>
              <a:rPr lang="cs-CZ" dirty="0"/>
              <a:t> </a:t>
            </a:r>
            <a:r>
              <a:rPr lang="cs-CZ" dirty="0" err="1"/>
              <a:t>loss</a:t>
            </a:r>
            <a:endParaRPr lang="cs-CZ" dirty="0"/>
          </a:p>
        </p:txBody>
      </p:sp>
      <p:sp>
        <p:nvSpPr>
          <p:cNvPr id="3" name="Zástupný obsah 2">
            <a:extLst>
              <a:ext uri="{FF2B5EF4-FFF2-40B4-BE49-F238E27FC236}">
                <a16:creationId xmlns:a16="http://schemas.microsoft.com/office/drawing/2014/main" id="{BF363B2B-ED10-4B60-8512-83199F1C6CA6}"/>
              </a:ext>
            </a:extLst>
          </p:cNvPr>
          <p:cNvSpPr>
            <a:spLocks noGrp="1"/>
          </p:cNvSpPr>
          <p:nvPr>
            <p:ph idx="1"/>
          </p:nvPr>
        </p:nvSpPr>
        <p:spPr/>
        <p:txBody>
          <a:bodyPr>
            <a:normAutofit/>
          </a:bodyPr>
          <a:lstStyle/>
          <a:p>
            <a:pPr>
              <a:buNone/>
            </a:pPr>
            <a:r>
              <a:rPr lang="en-US" sz="2400" b="1" dirty="0">
                <a:latin typeface="Calibri" panose="020F0502020204030204" pitchFamily="34" charset="0"/>
                <a:ea typeface="Calibri" panose="020F0502020204030204" pitchFamily="34" charset="0"/>
                <a:cs typeface="Arial" panose="020B0604020202020204" pitchFamily="34" charset="0"/>
              </a:rPr>
              <a:t>When taxation results in a decrease in equilibrium quantity the deadweight loss is the loss in consumer surplus and producer surplus that is not compensated with additional tax revenue.</a:t>
            </a:r>
            <a:endParaRPr lang="cs-CZ" sz="2400" b="1" dirty="0">
              <a:latin typeface="Calibri" panose="020F0502020204030204" pitchFamily="34" charset="0"/>
              <a:ea typeface="Calibri" panose="020F0502020204030204" pitchFamily="34" charset="0"/>
              <a:cs typeface="Arial" panose="020B0604020202020204" pitchFamily="34" charset="0"/>
            </a:endParaRPr>
          </a:p>
          <a:p>
            <a:pPr>
              <a:buNone/>
            </a:pPr>
            <a:endParaRPr lang="cs-CZ" sz="2400" dirty="0">
              <a:latin typeface="Calibri" panose="020F0502020204030204" pitchFamily="34" charset="0"/>
              <a:cs typeface="Arial" panose="020B0604020202020204" pitchFamily="34" charset="0"/>
            </a:endParaRPr>
          </a:p>
          <a:p>
            <a:pPr>
              <a:buNone/>
            </a:pPr>
            <a:r>
              <a:rPr lang="cs-CZ" sz="2400" dirty="0" err="1">
                <a:latin typeface="Calibri" panose="020F0502020204030204" pitchFamily="34" charset="0"/>
                <a:cs typeface="Arial" panose="020B0604020202020204" pitchFamily="34" charset="0"/>
              </a:rPr>
              <a:t>The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welfare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cost</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of</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taxation</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consists</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of</a:t>
            </a:r>
            <a:endParaRPr lang="cs-CZ" sz="2400" dirty="0">
              <a:latin typeface="Calibri" panose="020F0502020204030204" pitchFamily="34" charset="0"/>
              <a:cs typeface="Arial" panose="020B0604020202020204" pitchFamily="34" charset="0"/>
            </a:endParaRPr>
          </a:p>
          <a:p>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the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deadweigh</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cost</a:t>
            </a:r>
            <a:endParaRPr lang="cs-CZ" sz="2400" dirty="0">
              <a:latin typeface="Calibri" panose="020F0502020204030204" pitchFamily="34" charset="0"/>
              <a:cs typeface="Arial" panose="020B0604020202020204" pitchFamily="34" charset="0"/>
            </a:endParaRPr>
          </a:p>
          <a:p>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the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administrative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cost</a:t>
            </a:r>
            <a:r>
              <a:rPr lang="cs-CZ" sz="2400" dirty="0">
                <a:latin typeface="Calibri" panose="020F0502020204030204" pitchFamily="34" charset="0"/>
                <a:cs typeface="Arial" panose="020B0604020202020204" pitchFamily="34" charset="0"/>
              </a:rPr>
              <a:t> </a:t>
            </a:r>
          </a:p>
          <a:p>
            <a:pPr marL="0" indent="0">
              <a:buNone/>
            </a:pPr>
            <a:r>
              <a:rPr lang="cs-CZ" sz="2400" dirty="0">
                <a:latin typeface="Calibri" panose="020F0502020204030204" pitchFamily="34" charset="0"/>
                <a:cs typeface="Arial" panose="020B0604020202020204" pitchFamily="34" charset="0"/>
              </a:rPr>
              <a:t>These </a:t>
            </a:r>
            <a:r>
              <a:rPr lang="cs-CZ" sz="2400" dirty="0" err="1">
                <a:latin typeface="Calibri" panose="020F0502020204030204" pitchFamily="34" charset="0"/>
                <a:cs typeface="Arial" panose="020B0604020202020204" pitchFamily="34" charset="0"/>
              </a:rPr>
              <a:t>costs</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take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the</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firm</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of</a:t>
            </a:r>
            <a:r>
              <a:rPr lang="cs-CZ" sz="2400" dirty="0">
                <a:latin typeface="Calibri" panose="020F0502020204030204" pitchFamily="34" charset="0"/>
                <a:cs typeface="Arial" panose="020B0604020202020204" pitchFamily="34" charset="0"/>
              </a:rPr>
              <a:t> a </a:t>
            </a:r>
            <a:r>
              <a:rPr lang="cs-CZ" sz="2400" dirty="0" err="1">
                <a:latin typeface="Calibri" panose="020F0502020204030204" pitchFamily="34" charset="0"/>
                <a:cs typeface="Arial" panose="020B0604020202020204" pitchFamily="34" charset="0"/>
              </a:rPr>
              <a:t>slower</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economic</a:t>
            </a:r>
            <a:r>
              <a:rPr lang="cs-CZ" sz="2400" dirty="0">
                <a:latin typeface="Calibri" panose="020F0502020204030204" pitchFamily="34" charset="0"/>
                <a:cs typeface="Arial" panose="020B0604020202020204" pitchFamily="34" charset="0"/>
              </a:rPr>
              <a:t> </a:t>
            </a:r>
            <a:r>
              <a:rPr lang="cs-CZ" sz="2400" dirty="0" err="1">
                <a:latin typeface="Calibri" panose="020F0502020204030204" pitchFamily="34" charset="0"/>
                <a:cs typeface="Arial" panose="020B0604020202020204" pitchFamily="34" charset="0"/>
              </a:rPr>
              <a:t>growth</a:t>
            </a:r>
            <a:endParaRPr lang="cs-CZ" sz="2400" dirty="0"/>
          </a:p>
        </p:txBody>
      </p:sp>
      <p:sp>
        <p:nvSpPr>
          <p:cNvPr id="4" name="Zástupný symbol pro zápatí 3">
            <a:extLst>
              <a:ext uri="{FF2B5EF4-FFF2-40B4-BE49-F238E27FC236}">
                <a16:creationId xmlns:a16="http://schemas.microsoft.com/office/drawing/2014/main" id="{CC09D37C-1AA8-4472-A539-E2103F2D1433}"/>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168106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B3554-CE57-C171-E13F-0DD6E266A81B}"/>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D5BCDA83-0B74-FA93-2DDD-3A05F0F1A93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00587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454D2-9192-47FB-A849-D2FD814596E4}"/>
              </a:ext>
            </a:extLst>
          </p:cNvPr>
          <p:cNvSpPr>
            <a:spLocks noGrp="1"/>
          </p:cNvSpPr>
          <p:nvPr>
            <p:ph type="title"/>
          </p:nvPr>
        </p:nvSpPr>
        <p:spPr/>
        <p:txBody>
          <a:bodyPr/>
          <a:lstStyle/>
          <a:p>
            <a:r>
              <a:rPr lang="cs-CZ" dirty="0" err="1"/>
              <a:t>Exercise</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8BADFF7F-F5D6-40FB-93BA-06E75F4C3409}"/>
                  </a:ext>
                </a:extLst>
              </p:cNvPr>
              <p:cNvSpPr>
                <a:spLocks noGrp="1"/>
              </p:cNvSpPr>
              <p:nvPr>
                <p:ph idx="1"/>
              </p:nvPr>
            </p:nvSpPr>
            <p:spPr/>
            <p:txBody>
              <a:bodyPr/>
              <a:lstStyle/>
              <a:p>
                <a:pPr>
                  <a:buNone/>
                </a:pPr>
                <a:r>
                  <a:rPr lang="en-GB" dirty="0"/>
                  <a:t>Assume that the demand for fuel can be described as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=30−2</m:t>
                    </m:r>
                    <m:r>
                      <a:rPr lang="en-GB" i="1">
                        <a:latin typeface="Cambria Math" panose="02040503050406030204" pitchFamily="18" charset="0"/>
                      </a:rPr>
                      <m:t>𝑄</m:t>
                    </m:r>
                  </m:oMath>
                </a14:m>
                <a:r>
                  <a:rPr lang="en-GB" dirty="0"/>
                  <a:t> and the supply for fuel can be described as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=10+3</m:t>
                    </m:r>
                    <m:r>
                      <a:rPr lang="en-GB" i="1">
                        <a:latin typeface="Cambria Math" panose="02040503050406030204" pitchFamily="18" charset="0"/>
                      </a:rPr>
                      <m:t>𝑄</m:t>
                    </m:r>
                    <m:r>
                      <a:rPr lang="en-GB" i="1">
                        <a:latin typeface="Cambria Math" panose="02040503050406030204" pitchFamily="18" charset="0"/>
                      </a:rPr>
                      <m:t>.</m:t>
                    </m:r>
                  </m:oMath>
                </a14:m>
                <a:r>
                  <a:rPr lang="en-GB" dirty="0"/>
                  <a:t> Find the equilibrium price and quantity. Then the government imposes a tax on fuel of CZK 12 per litre. Compute the new equilibrium price and quantity and find out how the tax falls upon consumers and how it falls upon producers. </a:t>
                </a:r>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8BADFF7F-F5D6-40FB-93BA-06E75F4C3409}"/>
                  </a:ext>
                </a:extLst>
              </p:cNvPr>
              <p:cNvSpPr>
                <a:spLocks noGrp="1" noRot="1" noChangeAspect="1" noMove="1" noResize="1" noEditPoints="1" noAdjustHandles="1" noChangeArrowheads="1" noChangeShapeType="1" noTextEdit="1"/>
              </p:cNvSpPr>
              <p:nvPr>
                <p:ph idx="1"/>
              </p:nvPr>
            </p:nvSpPr>
            <p:spPr>
              <a:blipFill>
                <a:blip r:embed="rId2"/>
                <a:stretch>
                  <a:fillRect l="-1852" t="-1752" r="-1111"/>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7FDFA008-2D00-463C-A73B-9E86BD6A98BA}"/>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154626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91B9BA-8829-479F-9E7A-A00E0A9DA79E}"/>
              </a:ext>
            </a:extLst>
          </p:cNvPr>
          <p:cNvSpPr>
            <a:spLocks noGrp="1"/>
          </p:cNvSpPr>
          <p:nvPr>
            <p:ph type="title"/>
          </p:nvPr>
        </p:nvSpPr>
        <p:spPr/>
        <p:txBody>
          <a:bodyPr/>
          <a:lstStyle/>
          <a:p>
            <a:r>
              <a:rPr lang="cs-CZ" dirty="0" err="1"/>
              <a:t>Equilibrium</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74AF07C4-A05C-4BB6-9E36-DA18859D8D1B}"/>
                  </a:ext>
                </a:extLst>
              </p:cNvPr>
              <p:cNvSpPr>
                <a:spLocks noGrp="1"/>
              </p:cNvSpPr>
              <p:nvPr>
                <p:ph idx="1"/>
              </p:nvPr>
            </p:nvSpPr>
            <p:spPr/>
            <p:txBody>
              <a:bodyPr>
                <a:normAutofit fontScale="92500" lnSpcReduction="20000"/>
              </a:bodyPr>
              <a:lstStyle/>
              <a:p>
                <a:pPr>
                  <a:lnSpc>
                    <a:spcPct val="107000"/>
                  </a:lnSpc>
                  <a:spcAft>
                    <a:spcPts val="800"/>
                  </a:spcAft>
                  <a:buNone/>
                </a:pPr>
                <a:r>
                  <a:rPr lang="cs-CZ" sz="2600" dirty="0" err="1"/>
                  <a:t>Before</a:t>
                </a:r>
                <a:r>
                  <a:rPr lang="cs-CZ" sz="2600" dirty="0"/>
                  <a:t> tax</a:t>
                </a:r>
                <a:endParaRPr lang="cs-CZ" sz="1800" dirty="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30−2</m:t>
                      </m:r>
                      <m:r>
                        <a:rPr lang="en-GB" sz="1800" i="1">
                          <a:latin typeface="Cambria Math" panose="02040503050406030204" pitchFamily="18" charset="0"/>
                          <a:ea typeface="Calibri" panose="020F0502020204030204" pitchFamily="34" charset="0"/>
                          <a:cs typeface="Arial" panose="020B0604020202020204" pitchFamily="34" charset="0"/>
                        </a:rPr>
                        <m:t>𝑄</m:t>
                      </m:r>
                      <m:r>
                        <a:rPr lang="en-GB" sz="1800" i="1">
                          <a:latin typeface="Cambria Math" panose="02040503050406030204" pitchFamily="18" charset="0"/>
                          <a:ea typeface="Calibri" panose="020F0502020204030204" pitchFamily="34" charset="0"/>
                          <a:cs typeface="Arial" panose="020B0604020202020204" pitchFamily="34" charset="0"/>
                        </a:rPr>
                        <m:t>=10+3</m:t>
                      </m:r>
                      <m:r>
                        <a:rPr lang="en-GB" sz="1800" i="1">
                          <a:latin typeface="Cambria Math" panose="02040503050406030204" pitchFamily="18" charset="0"/>
                          <a:ea typeface="Calibri" panose="020F0502020204030204" pitchFamily="34" charset="0"/>
                          <a:cs typeface="Arial" panose="020B0604020202020204" pitchFamily="34" charset="0"/>
                        </a:rPr>
                        <m:t>𝑄</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20=5</m:t>
                      </m:r>
                      <m:r>
                        <a:rPr lang="en-GB" sz="1800" i="1">
                          <a:latin typeface="Cambria Math" panose="02040503050406030204" pitchFamily="18" charset="0"/>
                          <a:ea typeface="Calibri" panose="020F0502020204030204" pitchFamily="34" charset="0"/>
                          <a:cs typeface="Arial" panose="020B0604020202020204" pitchFamily="34" charset="0"/>
                        </a:rPr>
                        <m:t>𝑄</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𝑄</m:t>
                      </m:r>
                      <m:r>
                        <a:rPr lang="en-GB" sz="1800" i="1">
                          <a:latin typeface="Cambria Math" panose="02040503050406030204" pitchFamily="18" charset="0"/>
                          <a:ea typeface="Calibri" panose="020F0502020204030204" pitchFamily="34" charset="0"/>
                          <a:cs typeface="Arial" panose="020B0604020202020204" pitchFamily="34" charset="0"/>
                        </a:rPr>
                        <m:t>=4</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𝑃</m:t>
                      </m:r>
                      <m:r>
                        <a:rPr lang="en-GB" sz="1800" i="1">
                          <a:latin typeface="Cambria Math" panose="02040503050406030204" pitchFamily="18" charset="0"/>
                          <a:ea typeface="Calibri" panose="020F0502020204030204" pitchFamily="34" charset="0"/>
                          <a:cs typeface="Arial" panose="020B0604020202020204" pitchFamily="34" charset="0"/>
                        </a:rPr>
                        <m:t>=10+3∙4=22</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a:p>
                <a:pPr>
                  <a:buNone/>
                </a:pPr>
                <a:r>
                  <a:rPr lang="cs-CZ" dirty="0" err="1"/>
                  <a:t>After</a:t>
                </a:r>
                <a:r>
                  <a:rPr lang="cs-CZ" dirty="0"/>
                  <a:t> tax</a:t>
                </a: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30−2</m:t>
                      </m:r>
                      <m:r>
                        <a:rPr lang="en-GB" sz="1800" i="1">
                          <a:latin typeface="Cambria Math" panose="02040503050406030204" pitchFamily="18" charset="0"/>
                          <a:ea typeface="Calibri" panose="020F0502020204030204" pitchFamily="34" charset="0"/>
                          <a:cs typeface="Arial" panose="020B0604020202020204" pitchFamily="34" charset="0"/>
                        </a:rPr>
                        <m:t>𝑄</m:t>
                      </m:r>
                      <m:r>
                        <a:rPr lang="en-GB" sz="1800" i="1">
                          <a:latin typeface="Cambria Math" panose="02040503050406030204" pitchFamily="18" charset="0"/>
                          <a:ea typeface="Calibri" panose="020F0502020204030204" pitchFamily="34" charset="0"/>
                          <a:cs typeface="Arial" panose="020B0604020202020204" pitchFamily="34" charset="0"/>
                        </a:rPr>
                        <m:t>=10+</m:t>
                      </m:r>
                      <m:r>
                        <a:rPr lang="cs-CZ" sz="1800" b="1" i="1">
                          <a:solidFill>
                            <a:srgbClr val="FF0000"/>
                          </a:solidFill>
                          <a:latin typeface="Cambria Math" panose="02040503050406030204" pitchFamily="18" charset="0"/>
                          <a:ea typeface="Calibri" panose="020F0502020204030204" pitchFamily="34" charset="0"/>
                          <a:cs typeface="Arial" panose="020B0604020202020204" pitchFamily="34" charset="0"/>
                        </a:rPr>
                        <m:t>𝟏</m:t>
                      </m:r>
                      <m:r>
                        <a:rPr lang="en-GB" sz="1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GB" sz="1800" i="1">
                          <a:latin typeface="Cambria Math" panose="02040503050406030204" pitchFamily="18" charset="0"/>
                          <a:ea typeface="Calibri" panose="020F0502020204030204" pitchFamily="34" charset="0"/>
                          <a:cs typeface="Arial" panose="020B0604020202020204" pitchFamily="34" charset="0"/>
                        </a:rPr>
                        <m:t>+3</m:t>
                      </m:r>
                      <m:r>
                        <a:rPr lang="en-GB" sz="1800" i="1">
                          <a:latin typeface="Cambria Math" panose="02040503050406030204" pitchFamily="18" charset="0"/>
                          <a:ea typeface="Calibri" panose="020F0502020204030204" pitchFamily="34" charset="0"/>
                          <a:cs typeface="Arial" panose="020B0604020202020204" pitchFamily="34" charset="0"/>
                        </a:rPr>
                        <m:t>𝑄</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8=5</m:t>
                      </m:r>
                      <m:r>
                        <a:rPr lang="en-GB" sz="1800" i="1">
                          <a:latin typeface="Cambria Math" panose="02040503050406030204" pitchFamily="18" charset="0"/>
                          <a:ea typeface="Calibri" panose="020F0502020204030204" pitchFamily="34" charset="0"/>
                          <a:cs typeface="Arial" panose="020B0604020202020204" pitchFamily="34" charset="0"/>
                        </a:rPr>
                        <m:t>𝑄</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𝑄</m:t>
                      </m:r>
                      <m:r>
                        <a:rPr lang="en-GB" sz="1800" i="1">
                          <a:latin typeface="Cambria Math" panose="02040503050406030204" pitchFamily="18" charset="0"/>
                          <a:ea typeface="Calibri" panose="020F0502020204030204" pitchFamily="34" charset="0"/>
                          <a:cs typeface="Arial" panose="020B0604020202020204" pitchFamily="34" charset="0"/>
                        </a:rPr>
                        <m:t>=1.6</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libri" panose="020F0502020204030204" pitchFamily="34" charset="0"/>
                          <a:cs typeface="Arial" panose="020B0604020202020204" pitchFamily="34" charset="0"/>
                        </a:rPr>
                        <m:t>𝑃</m:t>
                      </m:r>
                      <m:r>
                        <a:rPr lang="en-GB" sz="1800" i="1">
                          <a:latin typeface="Cambria Math" panose="02040503050406030204" pitchFamily="18" charset="0"/>
                          <a:ea typeface="Calibri" panose="020F0502020204030204" pitchFamily="34" charset="0"/>
                          <a:cs typeface="Arial" panose="020B0604020202020204" pitchFamily="34" charset="0"/>
                        </a:rPr>
                        <m:t>=22+3∙1.6=26.8</m:t>
                      </m:r>
                    </m:oMath>
                  </m:oMathPara>
                </a14:m>
                <a:endParaRPr lang="cs-CZ" sz="1800" dirty="0">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mc:Choice>
        <mc:Fallback xmlns="">
          <p:sp>
            <p:nvSpPr>
              <p:cNvPr id="3" name="Zástupný obsah 2">
                <a:extLst>
                  <a:ext uri="{FF2B5EF4-FFF2-40B4-BE49-F238E27FC236}">
                    <a16:creationId xmlns:a16="http://schemas.microsoft.com/office/drawing/2014/main" id="{74AF07C4-A05C-4BB6-9E36-DA18859D8D1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C4786FBA-5CBD-49CD-9039-F45063EF55FB}"/>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3458171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9A2120-58AB-4A1F-8309-A1436B1242B5}"/>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12B71BE9-3D75-4A5A-81C5-6CA86A9F436E}"/>
              </a:ext>
            </a:extLst>
          </p:cNvPr>
          <p:cNvSpPr>
            <a:spLocks noGrp="1"/>
          </p:cNvSpPr>
          <p:nvPr>
            <p:ph type="ftr" sz="quarter" idx="11"/>
          </p:nvPr>
        </p:nvSpPr>
        <p:spPr/>
        <p:txBody>
          <a:bodyPr/>
          <a:lstStyle/>
          <a:p>
            <a:r>
              <a:rPr lang="cs-CZ"/>
              <a:t>Petr Mach - Microeconomics</a:t>
            </a:r>
          </a:p>
        </p:txBody>
      </p:sp>
      <p:grpSp>
        <p:nvGrpSpPr>
          <p:cNvPr id="5" name="Plátno 525">
            <a:extLst>
              <a:ext uri="{FF2B5EF4-FFF2-40B4-BE49-F238E27FC236}">
                <a16:creationId xmlns:a16="http://schemas.microsoft.com/office/drawing/2014/main" id="{718964BA-5D75-4E4A-A42F-F4D838E94807}"/>
              </a:ext>
            </a:extLst>
          </p:cNvPr>
          <p:cNvGrpSpPr/>
          <p:nvPr/>
        </p:nvGrpSpPr>
        <p:grpSpPr>
          <a:xfrm>
            <a:off x="2711624" y="1772816"/>
            <a:ext cx="5472608" cy="4583534"/>
            <a:chOff x="0" y="0"/>
            <a:chExt cx="2675890" cy="2524760"/>
          </a:xfrm>
        </p:grpSpPr>
        <p:sp>
          <p:nvSpPr>
            <p:cNvPr id="6" name="Obdélník 5">
              <a:extLst>
                <a:ext uri="{FF2B5EF4-FFF2-40B4-BE49-F238E27FC236}">
                  <a16:creationId xmlns:a16="http://schemas.microsoft.com/office/drawing/2014/main" id="{2B709DB7-535E-4F76-B45A-79FF76055BD5}"/>
                </a:ext>
              </a:extLst>
            </p:cNvPr>
            <p:cNvSpPr/>
            <p:nvPr/>
          </p:nvSpPr>
          <p:spPr>
            <a:xfrm>
              <a:off x="0" y="0"/>
              <a:ext cx="2675890" cy="2524760"/>
            </a:xfrm>
            <a:prstGeom prst="rect">
              <a:avLst/>
            </a:prstGeom>
            <a:solidFill>
              <a:prstClr val="white"/>
            </a:solidFill>
          </p:spPr>
          <p:txBody>
            <a:bodyPr/>
            <a:lstStyle/>
            <a:p>
              <a:endParaRPr lang="en-GB"/>
            </a:p>
          </p:txBody>
        </p:sp>
        <p:sp>
          <p:nvSpPr>
            <p:cNvPr id="7" name="Textové pole 262">
              <a:extLst>
                <a:ext uri="{FF2B5EF4-FFF2-40B4-BE49-F238E27FC236}">
                  <a16:creationId xmlns:a16="http://schemas.microsoft.com/office/drawing/2014/main" id="{5D8A4E59-4C9D-4E9E-BFA6-F18AF92BA8E8}"/>
                </a:ext>
              </a:extLst>
            </p:cNvPr>
            <p:cNvSpPr txBox="1"/>
            <p:nvPr/>
          </p:nvSpPr>
          <p:spPr>
            <a:xfrm rot="19799830">
              <a:off x="1130836" y="424882"/>
              <a:ext cx="1002478" cy="3422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P=10+3Q+12</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8" name="Textové pole 262">
              <a:extLst>
                <a:ext uri="{FF2B5EF4-FFF2-40B4-BE49-F238E27FC236}">
                  <a16:creationId xmlns:a16="http://schemas.microsoft.com/office/drawing/2014/main" id="{8D5970B1-3D57-46D5-966B-C42A11F0269C}"/>
                </a:ext>
              </a:extLst>
            </p:cNvPr>
            <p:cNvSpPr txBox="1"/>
            <p:nvPr/>
          </p:nvSpPr>
          <p:spPr>
            <a:xfrm>
              <a:off x="145889" y="1253579"/>
              <a:ext cx="37539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dirty="0">
                  <a:latin typeface="Calibri" panose="020F0502020204030204" pitchFamily="34" charset="0"/>
                  <a:ea typeface="Calibri" panose="020F0502020204030204" pitchFamily="34" charset="0"/>
                  <a:cs typeface="Arial" panose="020B0604020202020204" pitchFamily="34" charset="0"/>
                </a:rPr>
                <a:t>22</a:t>
              </a:r>
            </a:p>
          </p:txBody>
        </p:sp>
        <p:sp>
          <p:nvSpPr>
            <p:cNvPr id="9" name="Obdélník 8">
              <a:extLst>
                <a:ext uri="{FF2B5EF4-FFF2-40B4-BE49-F238E27FC236}">
                  <a16:creationId xmlns:a16="http://schemas.microsoft.com/office/drawing/2014/main" id="{A4A850B8-6157-496D-912E-DD1470A3CD1B}"/>
                </a:ext>
              </a:extLst>
            </p:cNvPr>
            <p:cNvSpPr/>
            <p:nvPr/>
          </p:nvSpPr>
          <p:spPr>
            <a:xfrm>
              <a:off x="433937" y="1363984"/>
              <a:ext cx="664273" cy="184919"/>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0" name="Textové pole 262">
              <a:extLst>
                <a:ext uri="{FF2B5EF4-FFF2-40B4-BE49-F238E27FC236}">
                  <a16:creationId xmlns:a16="http://schemas.microsoft.com/office/drawing/2014/main" id="{CD32C1E9-1E20-4746-B095-FA38248DC312}"/>
                </a:ext>
              </a:extLst>
            </p:cNvPr>
            <p:cNvSpPr txBox="1"/>
            <p:nvPr/>
          </p:nvSpPr>
          <p:spPr>
            <a:xfrm>
              <a:off x="872451" y="2161523"/>
              <a:ext cx="583263" cy="2996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Times New Roman" panose="02020603050405020304" pitchFamily="18" charset="0"/>
                </a:rPr>
                <a:t>1.6</a:t>
              </a:r>
              <a:endParaRPr lang="cs-CZ">
                <a:latin typeface="Times New Roman" panose="02020603050405020304" pitchFamily="18" charset="0"/>
                <a:ea typeface="Times New Roman" panose="02020603050405020304" pitchFamily="18" charset="0"/>
              </a:endParaRPr>
            </a:p>
          </p:txBody>
        </p:sp>
        <p:sp>
          <p:nvSpPr>
            <p:cNvPr id="11" name="Textové pole 262">
              <a:extLst>
                <a:ext uri="{FF2B5EF4-FFF2-40B4-BE49-F238E27FC236}">
                  <a16:creationId xmlns:a16="http://schemas.microsoft.com/office/drawing/2014/main" id="{95C924F8-6BAD-4A6F-A157-2B4E14E45E58}"/>
                </a:ext>
              </a:extLst>
            </p:cNvPr>
            <p:cNvSpPr txBox="1"/>
            <p:nvPr/>
          </p:nvSpPr>
          <p:spPr>
            <a:xfrm>
              <a:off x="1268411" y="2149437"/>
              <a:ext cx="582930"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 </a:t>
              </a:r>
            </a:p>
          </p:txBody>
        </p:sp>
        <p:sp>
          <p:nvSpPr>
            <p:cNvPr id="12" name="Textové pole 262">
              <a:extLst>
                <a:ext uri="{FF2B5EF4-FFF2-40B4-BE49-F238E27FC236}">
                  <a16:creationId xmlns:a16="http://schemas.microsoft.com/office/drawing/2014/main" id="{D9FEBB8C-3249-4915-BD59-F92338D4D95D}"/>
                </a:ext>
              </a:extLst>
            </p:cNvPr>
            <p:cNvSpPr txBox="1"/>
            <p:nvPr/>
          </p:nvSpPr>
          <p:spPr>
            <a:xfrm>
              <a:off x="102716" y="955575"/>
              <a:ext cx="450182" cy="2273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dirty="0">
                  <a:latin typeface="Calibri" panose="020F0502020204030204" pitchFamily="34" charset="0"/>
                  <a:ea typeface="Calibri" panose="020F0502020204030204" pitchFamily="34" charset="0"/>
                  <a:cs typeface="Arial" panose="020B0604020202020204" pitchFamily="34" charset="0"/>
                </a:rPr>
                <a:t>26.8</a:t>
              </a:r>
            </a:p>
          </p:txBody>
        </p:sp>
        <p:sp>
          <p:nvSpPr>
            <p:cNvPr id="13" name="Textové pole 262">
              <a:extLst>
                <a:ext uri="{FF2B5EF4-FFF2-40B4-BE49-F238E27FC236}">
                  <a16:creationId xmlns:a16="http://schemas.microsoft.com/office/drawing/2014/main" id="{8D110C6B-A827-427A-A516-C509D6C8D9D5}"/>
                </a:ext>
              </a:extLst>
            </p:cNvPr>
            <p:cNvSpPr txBox="1"/>
            <p:nvPr/>
          </p:nvSpPr>
          <p:spPr>
            <a:xfrm>
              <a:off x="1806001" y="1574631"/>
              <a:ext cx="753443"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P=30-2Q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4" name="Textové pole 262">
              <a:extLst>
                <a:ext uri="{FF2B5EF4-FFF2-40B4-BE49-F238E27FC236}">
                  <a16:creationId xmlns:a16="http://schemas.microsoft.com/office/drawing/2014/main" id="{182E8461-DD27-40AF-AE79-10515C047C65}"/>
                </a:ext>
              </a:extLst>
            </p:cNvPr>
            <p:cNvSpPr txBox="1"/>
            <p:nvPr/>
          </p:nvSpPr>
          <p:spPr>
            <a:xfrm rot="19671767">
              <a:off x="1743159" y="981129"/>
              <a:ext cx="775176" cy="3423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P=10+3Q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5" name="Textové pole 262">
              <a:extLst>
                <a:ext uri="{FF2B5EF4-FFF2-40B4-BE49-F238E27FC236}">
                  <a16:creationId xmlns:a16="http://schemas.microsoft.com/office/drawing/2014/main" id="{32AE36E8-9F9C-4843-B761-8EE80A9C63A8}"/>
                </a:ext>
              </a:extLst>
            </p:cNvPr>
            <p:cNvSpPr txBox="1"/>
            <p:nvPr/>
          </p:nvSpPr>
          <p:spPr>
            <a:xfrm>
              <a:off x="2362431" y="2137492"/>
              <a:ext cx="29337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Q</a:t>
              </a:r>
              <a:endParaRPr lang="cs-CZ">
                <a:latin typeface="Calibri" panose="020F0502020204030204" pitchFamily="34" charset="0"/>
                <a:ea typeface="Calibri" panose="020F0502020204030204" pitchFamily="34" charset="0"/>
                <a:cs typeface="Arial" panose="020B0604020202020204" pitchFamily="34" charset="0"/>
              </a:endParaRPr>
            </a:p>
          </p:txBody>
        </p:sp>
        <p:sp>
          <p:nvSpPr>
            <p:cNvPr id="16" name="Textové pole 508">
              <a:extLst>
                <a:ext uri="{FF2B5EF4-FFF2-40B4-BE49-F238E27FC236}">
                  <a16:creationId xmlns:a16="http://schemas.microsoft.com/office/drawing/2014/main" id="{FAEE3FFD-7D80-4B96-90F9-0F44A5FD295E}"/>
                </a:ext>
              </a:extLst>
            </p:cNvPr>
            <p:cNvSpPr txBox="1"/>
            <p:nvPr/>
          </p:nvSpPr>
          <p:spPr>
            <a:xfrm>
              <a:off x="173762" y="167366"/>
              <a:ext cx="29391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b="1">
                  <a:latin typeface="Calibri" panose="020F0502020204030204" pitchFamily="34" charset="0"/>
                  <a:ea typeface="Calibri" panose="020F0502020204030204" pitchFamily="34" charset="0"/>
                  <a:cs typeface="Arial" panose="020B0604020202020204" pitchFamily="34" charset="0"/>
                </a:rPr>
                <a:t>P</a:t>
              </a:r>
              <a:endParaRPr lang="cs-CZ">
                <a:latin typeface="Calibri" panose="020F0502020204030204" pitchFamily="34" charset="0"/>
                <a:ea typeface="Calibri" panose="020F0502020204030204" pitchFamily="34" charset="0"/>
                <a:cs typeface="Arial" panose="020B0604020202020204" pitchFamily="34" charset="0"/>
              </a:endParaRPr>
            </a:p>
          </p:txBody>
        </p:sp>
        <p:cxnSp>
          <p:nvCxnSpPr>
            <p:cNvPr id="17" name="Přímá spojnice se šipkou 16">
              <a:extLst>
                <a:ext uri="{FF2B5EF4-FFF2-40B4-BE49-F238E27FC236}">
                  <a16:creationId xmlns:a16="http://schemas.microsoft.com/office/drawing/2014/main" id="{0B77C44F-30DB-41DD-8AE4-42B5E88534AC}"/>
                </a:ext>
              </a:extLst>
            </p:cNvPr>
            <p:cNvCxnSpPr/>
            <p:nvPr/>
          </p:nvCxnSpPr>
          <p:spPr>
            <a:xfrm flipV="1">
              <a:off x="429006" y="228176"/>
              <a:ext cx="0" cy="192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B966A372-D64B-4DC2-9503-45021F2F32A5}"/>
                </a:ext>
              </a:extLst>
            </p:cNvPr>
            <p:cNvCxnSpPr/>
            <p:nvPr/>
          </p:nvCxnSpPr>
          <p:spPr>
            <a:xfrm>
              <a:off x="426175" y="2158963"/>
              <a:ext cx="2192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77DC6D8E-D97E-42D2-A7FB-66DBC3AD243B}"/>
                </a:ext>
              </a:extLst>
            </p:cNvPr>
            <p:cNvCxnSpPr/>
            <p:nvPr/>
          </p:nvCxnSpPr>
          <p:spPr>
            <a:xfrm flipV="1">
              <a:off x="442255" y="804863"/>
              <a:ext cx="1928890" cy="11312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E5393FC0-CE06-47DA-8420-BC3B438CDABE}"/>
                </a:ext>
              </a:extLst>
            </p:cNvPr>
            <p:cNvCxnSpPr/>
            <p:nvPr/>
          </p:nvCxnSpPr>
          <p:spPr>
            <a:xfrm>
              <a:off x="462978" y="434964"/>
              <a:ext cx="1770066" cy="171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2289451E-4202-455D-A878-5C7CA91CD550}"/>
                </a:ext>
              </a:extLst>
            </p:cNvPr>
            <p:cNvCxnSpPr/>
            <p:nvPr/>
          </p:nvCxnSpPr>
          <p:spPr>
            <a:xfrm>
              <a:off x="445332" y="1364133"/>
              <a:ext cx="9593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38636807-C9EC-4D39-86DD-F78A55605A38}"/>
                </a:ext>
              </a:extLst>
            </p:cNvPr>
            <p:cNvCxnSpPr/>
            <p:nvPr/>
          </p:nvCxnSpPr>
          <p:spPr>
            <a:xfrm flipV="1">
              <a:off x="433938" y="338018"/>
              <a:ext cx="1928495" cy="1130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D515EA6B-FBBF-4700-ACD5-A721F4B47614}"/>
                </a:ext>
              </a:extLst>
            </p:cNvPr>
            <p:cNvCxnSpPr/>
            <p:nvPr/>
          </p:nvCxnSpPr>
          <p:spPr>
            <a:xfrm>
              <a:off x="444912" y="1072374"/>
              <a:ext cx="6695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94EE1EA2-A94A-4B78-A89C-71946EFE02C7}"/>
                </a:ext>
              </a:extLst>
            </p:cNvPr>
            <p:cNvCxnSpPr/>
            <p:nvPr/>
          </p:nvCxnSpPr>
          <p:spPr>
            <a:xfrm>
              <a:off x="1092176" y="1574631"/>
              <a:ext cx="6035" cy="583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A766091E-F216-47C6-989B-1DBE1342F30D}"/>
                </a:ext>
              </a:extLst>
            </p:cNvPr>
            <p:cNvCxnSpPr/>
            <p:nvPr/>
          </p:nvCxnSpPr>
          <p:spPr>
            <a:xfrm>
              <a:off x="446077" y="1549335"/>
              <a:ext cx="6521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3A624CD5-5835-4659-B274-8FAEF294246B}"/>
                </a:ext>
              </a:extLst>
            </p:cNvPr>
            <p:cNvCxnSpPr/>
            <p:nvPr/>
          </p:nvCxnSpPr>
          <p:spPr>
            <a:xfrm>
              <a:off x="1409690" y="1363984"/>
              <a:ext cx="0" cy="794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Obdélník 26">
              <a:extLst>
                <a:ext uri="{FF2B5EF4-FFF2-40B4-BE49-F238E27FC236}">
                  <a16:creationId xmlns:a16="http://schemas.microsoft.com/office/drawing/2014/main" id="{0FE20C2B-9C27-4C71-B04E-82813555BB38}"/>
                </a:ext>
              </a:extLst>
            </p:cNvPr>
            <p:cNvSpPr/>
            <p:nvPr/>
          </p:nvSpPr>
          <p:spPr>
            <a:xfrm>
              <a:off x="437492" y="1072257"/>
              <a:ext cx="664210" cy="285979"/>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28" name="Přímá spojnice se šipkou 27">
              <a:extLst>
                <a:ext uri="{FF2B5EF4-FFF2-40B4-BE49-F238E27FC236}">
                  <a16:creationId xmlns:a16="http://schemas.microsoft.com/office/drawing/2014/main" id="{D4529B79-3C00-4060-A710-DA8EF5A38118}"/>
                </a:ext>
              </a:extLst>
            </p:cNvPr>
            <p:cNvCxnSpPr/>
            <p:nvPr/>
          </p:nvCxnSpPr>
          <p:spPr>
            <a:xfrm flipV="1">
              <a:off x="1092176" y="1108642"/>
              <a:ext cx="0" cy="4213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ové pole 262">
              <a:extLst>
                <a:ext uri="{FF2B5EF4-FFF2-40B4-BE49-F238E27FC236}">
                  <a16:creationId xmlns:a16="http://schemas.microsoft.com/office/drawing/2014/main" id="{D840F747-1072-43B6-AF00-110A7E70B5DF}"/>
                </a:ext>
              </a:extLst>
            </p:cNvPr>
            <p:cNvSpPr txBox="1"/>
            <p:nvPr/>
          </p:nvSpPr>
          <p:spPr>
            <a:xfrm>
              <a:off x="1308781" y="2168428"/>
              <a:ext cx="582930" cy="299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a:latin typeface="Calibri" panose="020F0502020204030204" pitchFamily="34" charset="0"/>
                  <a:ea typeface="Calibri" panose="020F0502020204030204" pitchFamily="34" charset="0"/>
                  <a:cs typeface="Arial" panose="020B0604020202020204" pitchFamily="34" charset="0"/>
                </a:rPr>
                <a:t>4</a:t>
              </a:r>
            </a:p>
          </p:txBody>
        </p:sp>
        <p:sp>
          <p:nvSpPr>
            <p:cNvPr id="30" name="Textové pole 262">
              <a:extLst>
                <a:ext uri="{FF2B5EF4-FFF2-40B4-BE49-F238E27FC236}">
                  <a16:creationId xmlns:a16="http://schemas.microsoft.com/office/drawing/2014/main" id="{8F5619DC-B1E7-4A69-A6D9-CD93B76BE828}"/>
                </a:ext>
              </a:extLst>
            </p:cNvPr>
            <p:cNvSpPr txBox="1"/>
            <p:nvPr/>
          </p:nvSpPr>
          <p:spPr>
            <a:xfrm rot="16200000">
              <a:off x="704505" y="1103205"/>
              <a:ext cx="625475" cy="2896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a:latin typeface="Calibri" panose="020F0502020204030204" pitchFamily="34" charset="0"/>
                  <a:ea typeface="Calibri" panose="020F0502020204030204" pitchFamily="34" charset="0"/>
                  <a:cs typeface="Arial" panose="020B0604020202020204" pitchFamily="34" charset="0"/>
                </a:rPr>
                <a:t>T=12</a:t>
              </a:r>
            </a:p>
          </p:txBody>
        </p:sp>
      </p:grpSp>
    </p:spTree>
    <p:extLst>
      <p:ext uri="{BB962C8B-B14F-4D97-AF65-F5344CB8AC3E}">
        <p14:creationId xmlns:p14="http://schemas.microsoft.com/office/powerpoint/2010/main" val="3806899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1C23C-1C8D-CC7C-7454-67B928110515}"/>
              </a:ext>
            </a:extLst>
          </p:cNvPr>
          <p:cNvSpPr>
            <a:spLocks noGrp="1"/>
          </p:cNvSpPr>
          <p:nvPr>
            <p:ph type="title"/>
          </p:nvPr>
        </p:nvSpPr>
        <p:spPr>
          <a:xfrm>
            <a:off x="0" y="417677"/>
            <a:ext cx="10515600" cy="1325563"/>
          </a:xfrm>
          <a:solidFill>
            <a:schemeClr val="accent2">
              <a:lumMod val="60000"/>
              <a:lumOff val="40000"/>
            </a:schemeClr>
          </a:solidFill>
        </p:spPr>
        <p:txBody>
          <a:bodyPr/>
          <a:lstStyle/>
          <a:p>
            <a:r>
              <a:rPr lang="cs-CZ" b="1" dirty="0"/>
              <a:t>4. </a:t>
            </a:r>
            <a:r>
              <a:rPr lang="cs-CZ" b="1" dirty="0" err="1"/>
              <a:t>Laffer</a:t>
            </a:r>
            <a:r>
              <a:rPr lang="cs-CZ" b="1" dirty="0"/>
              <a:t> </a:t>
            </a:r>
            <a:r>
              <a:rPr lang="cs-CZ" b="1" dirty="0" err="1"/>
              <a:t>curve</a:t>
            </a:r>
            <a:endParaRPr lang="en-GB" b="1" dirty="0"/>
          </a:p>
        </p:txBody>
      </p:sp>
      <p:sp>
        <p:nvSpPr>
          <p:cNvPr id="3" name="Zástupný obsah 2">
            <a:extLst>
              <a:ext uri="{FF2B5EF4-FFF2-40B4-BE49-F238E27FC236}">
                <a16:creationId xmlns:a16="http://schemas.microsoft.com/office/drawing/2014/main" id="{2C27D9CC-BF52-B372-2C55-F56F187437CA}"/>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Taxation. Welfare effects of taxation. </a:t>
            </a:r>
            <a:r>
              <a:rPr lang="cs-CZ" sz="18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Tax </a:t>
            </a:r>
            <a:r>
              <a:rPr lang="cs-CZ" sz="1800" b="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avoidance</a:t>
            </a:r>
            <a:r>
              <a:rPr lang="cs-CZ" sz="18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 Tax </a:t>
            </a:r>
            <a:r>
              <a:rPr lang="cs-CZ" sz="1800" b="1"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evasion</a:t>
            </a:r>
            <a:r>
              <a:rPr lang="cs-CZ" sz="18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Laffer Curve. Motivation and the administrative cost of government.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11434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71AA6-7EA2-4809-80B8-DFC06F5324B1}"/>
              </a:ext>
            </a:extLst>
          </p:cNvPr>
          <p:cNvSpPr>
            <a:spLocks noGrp="1"/>
          </p:cNvSpPr>
          <p:nvPr>
            <p:ph type="title"/>
          </p:nvPr>
        </p:nvSpPr>
        <p:spPr/>
        <p:txBody>
          <a:bodyPr/>
          <a:lstStyle/>
          <a:p>
            <a:r>
              <a:rPr lang="cs-CZ" dirty="0" err="1"/>
              <a:t>Laffer</a:t>
            </a:r>
            <a:r>
              <a:rPr lang="cs-CZ" dirty="0"/>
              <a:t> </a:t>
            </a:r>
            <a:r>
              <a:rPr lang="cs-CZ" dirty="0" err="1"/>
              <a:t>curve</a:t>
            </a:r>
            <a:endParaRPr lang="cs-CZ" dirty="0"/>
          </a:p>
        </p:txBody>
      </p:sp>
      <p:sp>
        <p:nvSpPr>
          <p:cNvPr id="3" name="Zástupný obsah 2">
            <a:extLst>
              <a:ext uri="{FF2B5EF4-FFF2-40B4-BE49-F238E27FC236}">
                <a16:creationId xmlns:a16="http://schemas.microsoft.com/office/drawing/2014/main" id="{12A41AE8-21C9-441D-BA91-6E9588F60AEE}"/>
              </a:ext>
            </a:extLst>
          </p:cNvPr>
          <p:cNvSpPr>
            <a:spLocks noGrp="1"/>
          </p:cNvSpPr>
          <p:nvPr>
            <p:ph idx="1"/>
          </p:nvPr>
        </p:nvSpPr>
        <p:spPr/>
        <p:txBody>
          <a:bodyPr/>
          <a:lstStyle/>
          <a:p>
            <a:pPr>
              <a:buNone/>
            </a:pPr>
            <a:r>
              <a:rPr lang="en-GB" b="1" dirty="0"/>
              <a:t>Laffer curve shows the relationship between the tax revenue collected by the government and the tax rates. The increases in the tax revenues are smaller with each increase in the tax rate and from a certain point they are negative.</a:t>
            </a:r>
            <a:endParaRPr lang="cs-CZ" dirty="0"/>
          </a:p>
        </p:txBody>
      </p:sp>
      <p:sp>
        <p:nvSpPr>
          <p:cNvPr id="4" name="Zástupný symbol pro zápatí 3">
            <a:extLst>
              <a:ext uri="{FF2B5EF4-FFF2-40B4-BE49-F238E27FC236}">
                <a16:creationId xmlns:a16="http://schemas.microsoft.com/office/drawing/2014/main" id="{A444093B-9A74-48D7-B82D-C7D81FAE8852}"/>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154615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E08CE-0DE9-40F2-BE98-9B7F1A662565}"/>
              </a:ext>
            </a:extLst>
          </p:cNvPr>
          <p:cNvSpPr>
            <a:spLocks noGrp="1"/>
          </p:cNvSpPr>
          <p:nvPr>
            <p:ph type="title"/>
          </p:nvPr>
        </p:nvSpPr>
        <p:spPr/>
        <p:txBody>
          <a:bodyPr>
            <a:normAutofit/>
          </a:bodyPr>
          <a:lstStyle/>
          <a:p>
            <a:r>
              <a:rPr lang="en-GB" dirty="0"/>
              <a:t>Adam Smith, 1776</a:t>
            </a:r>
            <a:endParaRPr lang="cs-CZ" dirty="0"/>
          </a:p>
        </p:txBody>
      </p:sp>
      <p:sp>
        <p:nvSpPr>
          <p:cNvPr id="3" name="Zástupný obsah 2">
            <a:extLst>
              <a:ext uri="{FF2B5EF4-FFF2-40B4-BE49-F238E27FC236}">
                <a16:creationId xmlns:a16="http://schemas.microsoft.com/office/drawing/2014/main" id="{F07260F9-8D12-41A3-B9AA-30F4819F7C75}"/>
              </a:ext>
            </a:extLst>
          </p:cNvPr>
          <p:cNvSpPr>
            <a:spLocks noGrp="1"/>
          </p:cNvSpPr>
          <p:nvPr>
            <p:ph idx="1"/>
          </p:nvPr>
        </p:nvSpPr>
        <p:spPr/>
        <p:txBody>
          <a:bodyPr>
            <a:normAutofit/>
          </a:bodyPr>
          <a:lstStyle/>
          <a:p>
            <a:pPr>
              <a:buNone/>
            </a:pPr>
            <a:r>
              <a:rPr lang="en-GB" b="1" dirty="0"/>
              <a:t>„</a:t>
            </a:r>
            <a:r>
              <a:rPr lang="en-GB" b="1" i="1" dirty="0"/>
              <a:t>High taxes, sometimes by diminishing the consumption of the taxed commodities, and sometimes by encouraging smuggling, frequently afford a smaller revenue to government than what might be drawn from more moderate taxes. When the diminution of revenue is the effect of the diminution of consumption there can be but one remedy, and that is the lowering of the tax.</a:t>
            </a:r>
            <a:r>
              <a:rPr lang="en-GB" b="1" dirty="0"/>
              <a:t>“ </a:t>
            </a:r>
            <a:endParaRPr lang="cs-CZ" dirty="0"/>
          </a:p>
          <a:p>
            <a:pPr>
              <a:buNone/>
            </a:pPr>
            <a:endParaRPr lang="cs-CZ" dirty="0"/>
          </a:p>
        </p:txBody>
      </p:sp>
      <p:sp>
        <p:nvSpPr>
          <p:cNvPr id="4" name="Zástupný symbol pro zápatí 3">
            <a:extLst>
              <a:ext uri="{FF2B5EF4-FFF2-40B4-BE49-F238E27FC236}">
                <a16:creationId xmlns:a16="http://schemas.microsoft.com/office/drawing/2014/main" id="{A0F3C23C-E4CD-43B8-8FE3-57B6382E1385}"/>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4271782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9EDC13-04BC-E6F7-34F2-DF3AF59699C5}"/>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8DBFA561-E9FB-D29D-B34D-10464B0068AA}"/>
              </a:ext>
            </a:extLst>
          </p:cNvPr>
          <p:cNvSpPr>
            <a:spLocks noGrp="1"/>
          </p:cNvSpPr>
          <p:nvPr>
            <p:ph idx="1"/>
          </p:nvPr>
        </p:nvSpPr>
        <p:spPr/>
        <p:txBody>
          <a:bodyPr>
            <a:normAutofit/>
          </a:bodyPr>
          <a:lstStyle/>
          <a:p>
            <a:r>
              <a:rPr lang="en-GB" sz="2400" dirty="0">
                <a:effectLst/>
                <a:latin typeface="Calibri" panose="020F0502020204030204" pitchFamily="34" charset="0"/>
                <a:ea typeface="Calibri" panose="020F0502020204030204" pitchFamily="34" charset="0"/>
              </a:rPr>
              <a:t>Arthur Laffer, born in 1940, is an American economist. Between 1981-1989 he worked as an advisor to President Ronald Reagan. Laffer has coined the notion of the „supply-side economics“, </a:t>
            </a:r>
            <a:r>
              <a:rPr lang="en-GB" sz="2400" dirty="0">
                <a:effectLst/>
                <a:latin typeface="Calibri" panose="020F0502020204030204" pitchFamily="34" charset="0"/>
                <a:ea typeface="Calibri" panose="020F0502020204030204" pitchFamily="34" charset="0"/>
                <a:cs typeface="Arial" panose="020B0604020202020204" pitchFamily="34" charset="0"/>
              </a:rPr>
              <a:t>a school of macroeconomic thought that argues that overall economic well-being is maximised by lowering the barriers to producing goods and services. It was a reaction to the Keynesian </a:t>
            </a:r>
            <a:r>
              <a:rPr lang="en-GB" sz="2400" dirty="0">
                <a:effectLst/>
                <a:latin typeface="Calibri" panose="020F0502020204030204" pitchFamily="34" charset="0"/>
                <a:ea typeface="Calibri" panose="020F0502020204030204" pitchFamily="34" charset="0"/>
              </a:rPr>
              <a:t>call for the stimulation of the aggregate demand by the government and the central bank activism.</a:t>
            </a:r>
            <a:endParaRPr lang="en-GB" sz="2400" dirty="0"/>
          </a:p>
        </p:txBody>
      </p:sp>
      <p:pic>
        <p:nvPicPr>
          <p:cNvPr id="4" name="il_fi">
            <a:extLst>
              <a:ext uri="{FF2B5EF4-FFF2-40B4-BE49-F238E27FC236}">
                <a16:creationId xmlns:a16="http://schemas.microsoft.com/office/drawing/2014/main" id="{3549C3E2-C10F-9EAD-AAA7-AAE8E43E30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295" y="75689"/>
            <a:ext cx="3761740" cy="2094865"/>
          </a:xfrm>
          <a:prstGeom prst="rect">
            <a:avLst/>
          </a:prstGeom>
          <a:noFill/>
          <a:ln w="9525">
            <a:noFill/>
            <a:miter lim="800000"/>
            <a:headEnd/>
            <a:tailEnd/>
          </a:ln>
        </p:spPr>
      </p:pic>
    </p:spTree>
    <p:extLst>
      <p:ext uri="{BB962C8B-B14F-4D97-AF65-F5344CB8AC3E}">
        <p14:creationId xmlns:p14="http://schemas.microsoft.com/office/powerpoint/2010/main" val="2947886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C6CF9-2E2A-F3A4-D1B5-635BF955A19F}"/>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26C1851B-1695-298F-9342-C5F0C5F657F0}"/>
              </a:ext>
            </a:extLst>
          </p:cNvPr>
          <p:cNvSpPr>
            <a:spLocks noGrp="1"/>
          </p:cNvSpPr>
          <p:nvPr>
            <p:ph idx="1"/>
          </p:nvPr>
        </p:nvSpPr>
        <p:spPr/>
        <p:txBody>
          <a:bodyPr>
            <a:noAutofit/>
          </a:bodyPr>
          <a:lstStyle/>
          <a:p>
            <a:pPr marL="0" indent="0">
              <a:buNone/>
            </a:pPr>
            <a:r>
              <a:rPr lang="en-GB" sz="2400" dirty="0">
                <a:solidFill>
                  <a:srgbClr val="111D22"/>
                </a:solidFill>
                <a:effectLst/>
                <a:latin typeface="Calibri" panose="020F0502020204030204" pitchFamily="34" charset="0"/>
                <a:ea typeface="Calibri" panose="020F0502020204030204" pitchFamily="34" charset="0"/>
              </a:rPr>
              <a:t>„</a:t>
            </a:r>
            <a:r>
              <a:rPr lang="en-GB" sz="2400" i="1" dirty="0">
                <a:solidFill>
                  <a:srgbClr val="111D22"/>
                </a:solidFill>
                <a:effectLst/>
                <a:latin typeface="Calibri" panose="020F0502020204030204" pitchFamily="34" charset="0"/>
                <a:ea typeface="Calibri" panose="020F0502020204030204" pitchFamily="34" charset="0"/>
              </a:rPr>
              <a:t>The basic idea behind the relationship between tax rates and tax revenues is that changes in tax rates have two effects on revenues: the arithmetic effect and the economic effect. The arithmetic effect is simply that if tax rates are lowered, tax revenues (per dollar of tax base) will be lowered by the amount of the decrease in the rate. The reverse is true for an increase in tax rates. The economic effect, however, recognizes the positive impact that lower tax rates have on work, output, and employment--and thereby the tax base--by providing incentives to increase these activities. Raising tax rates has the opposite economic effect by penalizing participation in the taxed activities. The arithmetic effect always works in the opposite direction from the economic effect. Therefore, when the economic and the arithmetic effects of tax-rate changes are combined, the consequences of the change in tax rates on total tax revenues are no longer quite so obvious.</a:t>
            </a:r>
            <a:r>
              <a:rPr lang="en-GB" sz="2400" dirty="0">
                <a:solidFill>
                  <a:srgbClr val="111D22"/>
                </a:solidFill>
                <a:effectLst/>
                <a:latin typeface="Calibri" panose="020F0502020204030204" pitchFamily="34" charset="0"/>
                <a:ea typeface="Calibri" panose="020F0502020204030204" pitchFamily="34" charset="0"/>
              </a:rPr>
              <a:t>“ (Laffer, 2014)</a:t>
            </a:r>
            <a:endParaRPr lang="en-GB" sz="2400" dirty="0"/>
          </a:p>
        </p:txBody>
      </p:sp>
    </p:spTree>
    <p:extLst>
      <p:ext uri="{BB962C8B-B14F-4D97-AF65-F5344CB8AC3E}">
        <p14:creationId xmlns:p14="http://schemas.microsoft.com/office/powerpoint/2010/main" val="250420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B1713-914B-40B9-5188-94543A4E8A71}"/>
              </a:ext>
            </a:extLst>
          </p:cNvPr>
          <p:cNvSpPr>
            <a:spLocks noGrp="1"/>
          </p:cNvSpPr>
          <p:nvPr>
            <p:ph type="title"/>
          </p:nvPr>
        </p:nvSpPr>
        <p:spPr/>
        <p:txBody>
          <a:bodyPr/>
          <a:lstStyle/>
          <a:p>
            <a:r>
              <a:rPr lang="cs-CZ" dirty="0" err="1"/>
              <a:t>The</a:t>
            </a:r>
            <a:r>
              <a:rPr lang="cs-CZ" dirty="0"/>
              <a:t> </a:t>
            </a:r>
            <a:r>
              <a:rPr lang="cs-CZ" dirty="0" err="1"/>
              <a:t>goal</a:t>
            </a:r>
            <a:r>
              <a:rPr lang="cs-CZ" dirty="0"/>
              <a:t> </a:t>
            </a:r>
            <a:r>
              <a:rPr lang="cs-CZ" dirty="0" err="1"/>
              <a:t>of</a:t>
            </a:r>
            <a:r>
              <a:rPr lang="cs-CZ" dirty="0"/>
              <a:t> </a:t>
            </a:r>
            <a:r>
              <a:rPr lang="cs-CZ" dirty="0" err="1"/>
              <a:t>the</a:t>
            </a:r>
            <a:r>
              <a:rPr lang="cs-CZ" dirty="0"/>
              <a:t> </a:t>
            </a:r>
            <a:r>
              <a:rPr lang="cs-CZ" dirty="0" err="1"/>
              <a:t>course</a:t>
            </a:r>
            <a:endParaRPr lang="en-GB" dirty="0"/>
          </a:p>
        </p:txBody>
      </p:sp>
      <p:sp>
        <p:nvSpPr>
          <p:cNvPr id="3" name="Zástupný obsah 2">
            <a:extLst>
              <a:ext uri="{FF2B5EF4-FFF2-40B4-BE49-F238E27FC236}">
                <a16:creationId xmlns:a16="http://schemas.microsoft.com/office/drawing/2014/main" id="{CE86B48D-AD5B-D857-7C28-7ED90C8289B7}"/>
              </a:ext>
            </a:extLst>
          </p:cNvPr>
          <p:cNvSpPr>
            <a:spLocks noGrp="1"/>
          </p:cNvSpPr>
          <p:nvPr>
            <p:ph idx="1"/>
          </p:nvPr>
        </p:nvSpPr>
        <p:spPr/>
        <p:txBody>
          <a:bodyPr>
            <a:noAutofit/>
          </a:bodyPr>
          <a:lstStyle/>
          <a:p>
            <a:pPr marL="0" indent="0">
              <a:buNone/>
            </a:pPr>
            <a:r>
              <a:rPr lang="en-US" sz="2400" noProof="0" dirty="0">
                <a:effectLst/>
                <a:ea typeface="Times New Roman" panose="02020603050405020304" pitchFamily="18" charset="0"/>
              </a:rPr>
              <a:t>The course presents and analyses the reasons and effects of public policies. It deals with various arguments for and against government intervention to the market. Upon the completion of the course the students will be able to understand, challenge and evaluate various policies and their side effects</a:t>
            </a:r>
            <a:r>
              <a:rPr lang="cs-CZ" sz="2400" dirty="0">
                <a:effectLst/>
                <a:ea typeface="Times New Roman" panose="02020603050405020304" pitchFamily="18" charset="0"/>
              </a:rPr>
              <a:t>.</a:t>
            </a:r>
            <a:endParaRPr lang="en-GB" sz="2400" dirty="0">
              <a:effectLst/>
              <a:ea typeface="Times New Roman" panose="02020603050405020304" pitchFamily="18" charset="0"/>
            </a:endParaRPr>
          </a:p>
          <a:p>
            <a:pPr marL="0" indent="0" algn="ctr">
              <a:buNone/>
            </a:pPr>
            <a:r>
              <a:rPr lang="cs-CZ" sz="2400" dirty="0"/>
              <a:t>***</a:t>
            </a:r>
          </a:p>
          <a:p>
            <a:pPr marL="0" indent="0">
              <a:buNone/>
            </a:pPr>
            <a:r>
              <a:rPr lang="en-US" sz="2400" noProof="0" dirty="0"/>
              <a:t>There are various arguments and motivations for various economic policies. Also, various policies have various effects and side effects</a:t>
            </a:r>
            <a:r>
              <a:rPr lang="cs-CZ" sz="2400" dirty="0"/>
              <a:t>.</a:t>
            </a:r>
          </a:p>
          <a:p>
            <a:pPr marL="0" indent="0">
              <a:buNone/>
            </a:pPr>
            <a:r>
              <a:rPr lang="en-US" sz="2400" noProof="0" dirty="0"/>
              <a:t>In this course, we will describe these policies, we will present and debate various arguments for and against the application of these policies, and describe both the desired as well as the unintended effects</a:t>
            </a:r>
            <a:r>
              <a:rPr lang="cs-CZ" sz="2400" dirty="0"/>
              <a:t>. </a:t>
            </a:r>
            <a:endParaRPr lang="en-GB" sz="2400" dirty="0"/>
          </a:p>
        </p:txBody>
      </p:sp>
    </p:spTree>
    <p:extLst>
      <p:ext uri="{BB962C8B-B14F-4D97-AF65-F5344CB8AC3E}">
        <p14:creationId xmlns:p14="http://schemas.microsoft.com/office/powerpoint/2010/main" val="4913507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27BC1-BD28-49B7-90F5-0BBD2C98C370}"/>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62FA06B4-5102-444F-A117-621715F626C9}"/>
              </a:ext>
            </a:extLst>
          </p:cNvPr>
          <p:cNvSpPr>
            <a:spLocks noGrp="1"/>
          </p:cNvSpPr>
          <p:nvPr>
            <p:ph type="ftr" sz="quarter" idx="11"/>
          </p:nvPr>
        </p:nvSpPr>
        <p:spPr/>
        <p:txBody>
          <a:bodyPr/>
          <a:lstStyle/>
          <a:p>
            <a:r>
              <a:rPr lang="cs-CZ"/>
              <a:t>Petr Mach - Microeconomics</a:t>
            </a:r>
          </a:p>
        </p:txBody>
      </p:sp>
      <p:grpSp>
        <p:nvGrpSpPr>
          <p:cNvPr id="5" name="Plátno 517">
            <a:extLst>
              <a:ext uri="{FF2B5EF4-FFF2-40B4-BE49-F238E27FC236}">
                <a16:creationId xmlns:a16="http://schemas.microsoft.com/office/drawing/2014/main" id="{90AA1719-0FEE-49A9-AA6A-9973C2F842EF}"/>
              </a:ext>
            </a:extLst>
          </p:cNvPr>
          <p:cNvGrpSpPr/>
          <p:nvPr/>
        </p:nvGrpSpPr>
        <p:grpSpPr>
          <a:xfrm>
            <a:off x="2351585" y="1916832"/>
            <a:ext cx="5719337" cy="4439518"/>
            <a:chOff x="0" y="0"/>
            <a:chExt cx="3236189" cy="2420620"/>
          </a:xfrm>
        </p:grpSpPr>
        <p:sp>
          <p:nvSpPr>
            <p:cNvPr id="6" name="Obdélník 5">
              <a:extLst>
                <a:ext uri="{FF2B5EF4-FFF2-40B4-BE49-F238E27FC236}">
                  <a16:creationId xmlns:a16="http://schemas.microsoft.com/office/drawing/2014/main" id="{853A08E6-806A-4ADD-BF5A-A34E9F9A2F23}"/>
                </a:ext>
              </a:extLst>
            </p:cNvPr>
            <p:cNvSpPr/>
            <p:nvPr/>
          </p:nvSpPr>
          <p:spPr>
            <a:xfrm>
              <a:off x="0" y="0"/>
              <a:ext cx="3218815" cy="2420620"/>
            </a:xfrm>
            <a:prstGeom prst="rect">
              <a:avLst/>
            </a:prstGeom>
            <a:solidFill>
              <a:prstClr val="white"/>
            </a:solidFill>
          </p:spPr>
          <p:txBody>
            <a:bodyPr/>
            <a:lstStyle/>
            <a:p>
              <a:endParaRPr lang="en-GB"/>
            </a:p>
          </p:txBody>
        </p:sp>
        <p:sp>
          <p:nvSpPr>
            <p:cNvPr id="7" name="Textové pole 493">
              <a:extLst>
                <a:ext uri="{FF2B5EF4-FFF2-40B4-BE49-F238E27FC236}">
                  <a16:creationId xmlns:a16="http://schemas.microsoft.com/office/drawing/2014/main" id="{3A9D1F87-84FC-4B9F-948C-DE0FC42273B5}"/>
                </a:ext>
              </a:extLst>
            </p:cNvPr>
            <p:cNvSpPr txBox="1"/>
            <p:nvPr/>
          </p:nvSpPr>
          <p:spPr>
            <a:xfrm>
              <a:off x="2236600" y="654040"/>
              <a:ext cx="999589" cy="9290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cs-CZ" sz="1100" b="1" dirty="0">
                  <a:latin typeface="Calibri" panose="020F0502020204030204" pitchFamily="34" charset="0"/>
                  <a:ea typeface="Calibri" panose="020F0502020204030204" pitchFamily="34" charset="0"/>
                  <a:cs typeface="Times New Roman" panose="02020603050405020304" pitchFamily="18" charset="0"/>
                </a:rPr>
                <a:t>TAX</a:t>
              </a:r>
              <a:br>
                <a:rPr lang="cs-CZ" sz="1100" b="1" dirty="0">
                  <a:latin typeface="Calibri" panose="020F0502020204030204" pitchFamily="34" charset="0"/>
                  <a:ea typeface="Calibri" panose="020F0502020204030204" pitchFamily="34" charset="0"/>
                  <a:cs typeface="Times New Roman" panose="02020603050405020304" pitchFamily="18" charset="0"/>
                </a:rPr>
              </a:br>
              <a:r>
                <a:rPr lang="cs-CZ" sz="1100" b="1" dirty="0">
                  <a:latin typeface="Calibri" panose="020F0502020204030204" pitchFamily="34" charset="0"/>
                  <a:ea typeface="Calibri" panose="020F0502020204030204" pitchFamily="34" charset="0"/>
                  <a:cs typeface="Times New Roman" panose="02020603050405020304" pitchFamily="18" charset="0"/>
                </a:rPr>
                <a:t>REVENUE MAXIMISING RATE</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62">
              <a:extLst>
                <a:ext uri="{FF2B5EF4-FFF2-40B4-BE49-F238E27FC236}">
                  <a16:creationId xmlns:a16="http://schemas.microsoft.com/office/drawing/2014/main" id="{759156FC-EF08-4D3E-BC88-7D6B54E80A7B}"/>
                </a:ext>
              </a:extLst>
            </p:cNvPr>
            <p:cNvSpPr txBox="1"/>
            <p:nvPr/>
          </p:nvSpPr>
          <p:spPr>
            <a:xfrm>
              <a:off x="1443248" y="2135529"/>
              <a:ext cx="412750" cy="2660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1100">
                  <a:latin typeface="Calibri" panose="020F0502020204030204" pitchFamily="34" charset="0"/>
                  <a:ea typeface="Calibri" panose="020F0502020204030204" pitchFamily="34" charset="0"/>
                  <a:cs typeface="Times New Roman" panose="02020603050405020304" pitchFamily="18" charset="0"/>
                </a:rPr>
                <a:t>T*</a:t>
              </a:r>
              <a:endParaRPr lang="cs-CZ" sz="1200">
                <a:latin typeface="Times New Roman" panose="02020603050405020304" pitchFamily="18" charset="0"/>
                <a:ea typeface="Times New Roman" panose="02020603050405020304" pitchFamily="18" charset="0"/>
              </a:endParaRPr>
            </a:p>
          </p:txBody>
        </p:sp>
        <p:sp>
          <p:nvSpPr>
            <p:cNvPr id="9" name="Textové pole 262">
              <a:extLst>
                <a:ext uri="{FF2B5EF4-FFF2-40B4-BE49-F238E27FC236}">
                  <a16:creationId xmlns:a16="http://schemas.microsoft.com/office/drawing/2014/main" id="{740336EC-498A-40E2-8398-93C806D463EA}"/>
                </a:ext>
              </a:extLst>
            </p:cNvPr>
            <p:cNvSpPr txBox="1"/>
            <p:nvPr/>
          </p:nvSpPr>
          <p:spPr>
            <a:xfrm>
              <a:off x="2371542" y="2127872"/>
              <a:ext cx="844304"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b="1">
                  <a:latin typeface="Calibri" panose="020F0502020204030204" pitchFamily="34" charset="0"/>
                  <a:ea typeface="Calibri" panose="020F0502020204030204" pitchFamily="34" charset="0"/>
                  <a:cs typeface="Times New Roman" panose="02020603050405020304" pitchFamily="18" charset="0"/>
                </a:rPr>
                <a:t>TAX RATE</a:t>
              </a:r>
              <a:endParaRPr lang="cs-CZ" sz="110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62">
              <a:extLst>
                <a:ext uri="{FF2B5EF4-FFF2-40B4-BE49-F238E27FC236}">
                  <a16:creationId xmlns:a16="http://schemas.microsoft.com/office/drawing/2014/main" id="{63190C84-F834-4677-ADA2-3CF49F160C4A}"/>
                </a:ext>
              </a:extLst>
            </p:cNvPr>
            <p:cNvSpPr txBox="1"/>
            <p:nvPr/>
          </p:nvSpPr>
          <p:spPr>
            <a:xfrm>
              <a:off x="1386870" y="266780"/>
              <a:ext cx="55991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b="1">
                  <a:latin typeface="Calibri" panose="020F0502020204030204" pitchFamily="34" charset="0"/>
                  <a:ea typeface="Calibri" panose="020F0502020204030204" pitchFamily="34" charset="0"/>
                  <a:cs typeface="Times New Roman" panose="02020603050405020304" pitchFamily="18" charset="0"/>
                </a:rPr>
                <a:t>MAX</a:t>
              </a:r>
              <a:endParaRPr lang="cs-CZ" sz="110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ové pole 493">
              <a:extLst>
                <a:ext uri="{FF2B5EF4-FFF2-40B4-BE49-F238E27FC236}">
                  <a16:creationId xmlns:a16="http://schemas.microsoft.com/office/drawing/2014/main" id="{31D82B8D-4165-4885-B890-12C2C7207282}"/>
                </a:ext>
              </a:extLst>
            </p:cNvPr>
            <p:cNvSpPr txBox="1"/>
            <p:nvPr/>
          </p:nvSpPr>
          <p:spPr>
            <a:xfrm>
              <a:off x="29497" y="11253"/>
              <a:ext cx="770131" cy="501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100" b="1">
                  <a:latin typeface="Calibri" panose="020F0502020204030204" pitchFamily="34" charset="0"/>
                  <a:ea typeface="Calibri" panose="020F0502020204030204" pitchFamily="34" charset="0"/>
                  <a:cs typeface="Times New Roman" panose="02020603050405020304" pitchFamily="18" charset="0"/>
                </a:rPr>
                <a:t>TAX</a:t>
              </a:r>
              <a:br>
                <a:rPr lang="cs-CZ" sz="1100" b="1">
                  <a:latin typeface="Calibri" panose="020F0502020204030204" pitchFamily="34" charset="0"/>
                  <a:ea typeface="Calibri" panose="020F0502020204030204" pitchFamily="34" charset="0"/>
                  <a:cs typeface="Times New Roman" panose="02020603050405020304" pitchFamily="18" charset="0"/>
                </a:rPr>
              </a:br>
              <a:r>
                <a:rPr lang="cs-CZ" sz="1100" b="1">
                  <a:latin typeface="Calibri" panose="020F0502020204030204" pitchFamily="34" charset="0"/>
                  <a:ea typeface="Calibri" panose="020F0502020204030204" pitchFamily="34" charset="0"/>
                  <a:cs typeface="Times New Roman" panose="02020603050405020304" pitchFamily="18" charset="0"/>
                </a:rPr>
                <a:t>REVENUE</a:t>
              </a:r>
              <a:endParaRPr lang="cs-CZ"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Přímá spojnice se šipkou 11">
              <a:extLst>
                <a:ext uri="{FF2B5EF4-FFF2-40B4-BE49-F238E27FC236}">
                  <a16:creationId xmlns:a16="http://schemas.microsoft.com/office/drawing/2014/main" id="{7ACE58C3-F566-432A-BC4B-503FAF5E229A}"/>
                </a:ext>
              </a:extLst>
            </p:cNvPr>
            <p:cNvCxnSpPr/>
            <p:nvPr/>
          </p:nvCxnSpPr>
          <p:spPr>
            <a:xfrm flipH="1" flipV="1">
              <a:off x="718712" y="5370"/>
              <a:ext cx="502" cy="212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DC03AC7B-7C00-4978-AD49-DFD39D07F142}"/>
                </a:ext>
              </a:extLst>
            </p:cNvPr>
            <p:cNvCxnSpPr/>
            <p:nvPr/>
          </p:nvCxnSpPr>
          <p:spPr>
            <a:xfrm>
              <a:off x="718155" y="2128013"/>
              <a:ext cx="2442604" cy="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reeform 643">
              <a:extLst>
                <a:ext uri="{FF2B5EF4-FFF2-40B4-BE49-F238E27FC236}">
                  <a16:creationId xmlns:a16="http://schemas.microsoft.com/office/drawing/2014/main" id="{8419271C-EB30-4E84-A3C2-D05F5565607C}"/>
                </a:ext>
              </a:extLst>
            </p:cNvPr>
            <p:cNvSpPr/>
            <p:nvPr/>
          </p:nvSpPr>
          <p:spPr>
            <a:xfrm>
              <a:off x="722732" y="512133"/>
              <a:ext cx="1830189" cy="1615952"/>
            </a:xfrm>
            <a:custGeom>
              <a:avLst/>
              <a:gdLst>
                <a:gd name="connsiteX0" fmla="*/ 0 w 1898650"/>
                <a:gd name="connsiteY0" fmla="*/ 1746250 h 1746250"/>
                <a:gd name="connsiteX1" fmla="*/ 908050 w 1898650"/>
                <a:gd name="connsiteY1" fmla="*/ 0 h 1746250"/>
                <a:gd name="connsiteX2" fmla="*/ 1898650 w 1898650"/>
                <a:gd name="connsiteY2" fmla="*/ 1746250 h 1746250"/>
              </a:gdLst>
              <a:ahLst/>
              <a:cxnLst>
                <a:cxn ang="0">
                  <a:pos x="connsiteX0" y="connsiteY0"/>
                </a:cxn>
                <a:cxn ang="0">
                  <a:pos x="connsiteX1" y="connsiteY1"/>
                </a:cxn>
                <a:cxn ang="0">
                  <a:pos x="connsiteX2" y="connsiteY2"/>
                </a:cxn>
              </a:cxnLst>
              <a:rect l="l" t="t" r="r" b="b"/>
              <a:pathLst>
                <a:path w="1898650" h="1746250">
                  <a:moveTo>
                    <a:pt x="0" y="1746250"/>
                  </a:moveTo>
                  <a:cubicBezTo>
                    <a:pt x="295804" y="873125"/>
                    <a:pt x="591608" y="0"/>
                    <a:pt x="908050" y="0"/>
                  </a:cubicBezTo>
                  <a:cubicBezTo>
                    <a:pt x="1224492" y="0"/>
                    <a:pt x="1561571" y="873125"/>
                    <a:pt x="1898650" y="174625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5" name="Straight Connector 649">
              <a:extLst>
                <a:ext uri="{FF2B5EF4-FFF2-40B4-BE49-F238E27FC236}">
                  <a16:creationId xmlns:a16="http://schemas.microsoft.com/office/drawing/2014/main" id="{DD8C9DCC-63CC-464A-817F-4DA65F4386C9}"/>
                </a:ext>
              </a:extLst>
            </p:cNvPr>
            <p:cNvCxnSpPr>
              <a:stCxn id="14" idx="1"/>
            </p:cNvCxnSpPr>
            <p:nvPr/>
          </p:nvCxnSpPr>
          <p:spPr>
            <a:xfrm flipH="1">
              <a:off x="1586445" y="512099"/>
              <a:ext cx="11553" cy="1621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981EEE2C-4F4B-43C4-8A36-E7B247B2C569}"/>
                </a:ext>
              </a:extLst>
            </p:cNvPr>
            <p:cNvCxnSpPr/>
            <p:nvPr/>
          </p:nvCxnSpPr>
          <p:spPr>
            <a:xfrm flipH="1">
              <a:off x="1645920" y="883861"/>
              <a:ext cx="601921" cy="11506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6078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C16975-F4CE-410E-B1BA-680E094FE93A}"/>
              </a:ext>
            </a:extLst>
          </p:cNvPr>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57DE892E-62AC-498A-A8FD-DBFE69716BCA}"/>
                  </a:ext>
                </a:extLst>
              </p:cNvPr>
              <p:cNvSpPr>
                <a:spLocks noGrp="1"/>
              </p:cNvSpPr>
              <p:nvPr>
                <p:ph idx="1"/>
              </p:nvPr>
            </p:nvSpPr>
            <p:spPr/>
            <p:txBody>
              <a:bodyPr/>
              <a:lstStyle/>
              <a:p>
                <a:pPr>
                  <a:buNone/>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libri" panose="020F0502020204030204" pitchFamily="34" charset="0"/>
                          <a:cs typeface="Calibri" panose="020F0502020204030204" pitchFamily="34" charset="0"/>
                        </a:rPr>
                        <m:t>𝑇𝐴𝑅</m:t>
                      </m:r>
                      <m:r>
                        <a:rPr lang="en-GB" sz="2400" i="1" smtClean="0">
                          <a:latin typeface="Cambria Math" panose="02040503050406030204" pitchFamily="18" charset="0"/>
                          <a:ea typeface="Calibri" panose="020F0502020204030204" pitchFamily="34" charset="0"/>
                          <a:cs typeface="Calibri" panose="020F0502020204030204" pitchFamily="34" charset="0"/>
                        </a:rPr>
                        <m:t>=</m:t>
                      </m:r>
                      <m:r>
                        <a:rPr lang="en-GB" sz="2400" i="1" smtClean="0">
                          <a:latin typeface="Cambria Math" panose="02040503050406030204" pitchFamily="18" charset="0"/>
                          <a:ea typeface="Calibri" panose="020F0502020204030204" pitchFamily="34" charset="0"/>
                          <a:cs typeface="Calibri" panose="020F0502020204030204" pitchFamily="34" charset="0"/>
                        </a:rPr>
                        <m:t>𝑇</m:t>
                      </m:r>
                      <m:r>
                        <a:rPr lang="en-GB" sz="2400" i="1" smtClean="0">
                          <a:latin typeface="Cambria Math" panose="02040503050406030204" pitchFamily="18" charset="0"/>
                          <a:ea typeface="Calibri" panose="020F0502020204030204" pitchFamily="34" charset="0"/>
                          <a:cs typeface="Calibri" panose="020F0502020204030204" pitchFamily="34" charset="0"/>
                        </a:rPr>
                        <m:t>∙</m:t>
                      </m:r>
                      <m:r>
                        <a:rPr lang="en-GB" sz="2400" i="1" smtClean="0">
                          <a:latin typeface="Cambria Math" panose="02040503050406030204" pitchFamily="18" charset="0"/>
                          <a:ea typeface="Calibri" panose="020F0502020204030204" pitchFamily="34" charset="0"/>
                          <a:cs typeface="Calibri" panose="020F0502020204030204" pitchFamily="34" charset="0"/>
                        </a:rPr>
                        <m:t>𝑄</m:t>
                      </m:r>
                    </m:oMath>
                  </m:oMathPara>
                </a14:m>
                <a:endParaRPr lang="cs-CZ" sz="2400" dirty="0"/>
              </a:p>
              <a:p>
                <a:pPr algn="ctr">
                  <a:buNone/>
                </a:pPr>
                <a:endParaRPr lang="cs-CZ" sz="2400" dirty="0"/>
              </a:p>
              <a:p>
                <a:pPr algn="ctr">
                  <a:buNone/>
                </a:pPr>
                <a14:m>
                  <m:oMath xmlns:m="http://schemas.openxmlformats.org/officeDocument/2006/math">
                    <m:r>
                      <a:rPr lang="cs-CZ" sz="2400" b="0" i="1" smtClean="0">
                        <a:latin typeface="Cambria Math" panose="02040503050406030204" pitchFamily="18" charset="0"/>
                        <a:ea typeface="Calibri" panose="020F0502020204030204" pitchFamily="34" charset="0"/>
                        <a:cs typeface="Calibri" panose="020F0502020204030204" pitchFamily="34" charset="0"/>
                      </a:rPr>
                      <m:t>𝑃</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𝑎</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𝑏𝑄</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𝑐</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𝑑𝑄</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𝑇</m:t>
                    </m:r>
                  </m:oMath>
                </a14:m>
                <a:r>
                  <a:rPr lang="en-GB" sz="2400" dirty="0">
                    <a:latin typeface="Calibri" panose="020F0502020204030204" pitchFamily="34" charset="0"/>
                    <a:ea typeface="Calibri" panose="020F0502020204030204" pitchFamily="34" charset="0"/>
                  </a:rPr>
                  <a:t> </a:t>
                </a:r>
                <a:endParaRPr lang="cs-CZ" sz="2400" dirty="0">
                  <a:latin typeface="Calibri" panose="020F0502020204030204" pitchFamily="34" charset="0"/>
                  <a:ea typeface="Calibri" panose="020F0502020204030204" pitchFamily="34" charset="0"/>
                </a:endParaRPr>
              </a:p>
              <a:p>
                <a:pPr algn="ctr">
                  <a:buNone/>
                </a:pPr>
                <a14:m>
                  <m:oMathPara xmlns:m="http://schemas.openxmlformats.org/officeDocument/2006/math">
                    <m:oMathParaPr>
                      <m:jc m:val="centerGroup"/>
                    </m:oMathParaPr>
                    <m:oMath xmlns:m="http://schemas.openxmlformats.org/officeDocument/2006/math">
                      <m:r>
                        <a:rPr lang="cs-CZ" sz="2400" b="0" i="1" smtClean="0">
                          <a:latin typeface="Cambria Math" panose="02040503050406030204" pitchFamily="18" charset="0"/>
                          <a:ea typeface="Calibri" panose="020F0502020204030204" pitchFamily="34" charset="0"/>
                          <a:cs typeface="Calibri" panose="020F0502020204030204" pitchFamily="34" charset="0"/>
                        </a:rPr>
                        <m:t>𝑑𝑄</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𝑏𝑄</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𝑎</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𝑐</m:t>
                      </m:r>
                      <m:r>
                        <a:rPr lang="cs-CZ" sz="2400" b="0" i="1" smtClean="0">
                          <a:latin typeface="Cambria Math" panose="02040503050406030204" pitchFamily="18" charset="0"/>
                          <a:ea typeface="Calibri" panose="020F0502020204030204" pitchFamily="34" charset="0"/>
                          <a:cs typeface="Calibri" panose="020F0502020204030204" pitchFamily="34" charset="0"/>
                        </a:rPr>
                        <m:t>−</m:t>
                      </m:r>
                      <m:r>
                        <a:rPr lang="cs-CZ" sz="2400" b="0" i="1" smtClean="0">
                          <a:latin typeface="Cambria Math" panose="02040503050406030204" pitchFamily="18" charset="0"/>
                          <a:ea typeface="Calibri" panose="020F0502020204030204" pitchFamily="34" charset="0"/>
                          <a:cs typeface="Calibri" panose="020F0502020204030204" pitchFamily="34" charset="0"/>
                        </a:rPr>
                        <m:t>𝑇</m:t>
                      </m:r>
                    </m:oMath>
                  </m:oMathPara>
                </a14:m>
                <a:endParaRPr lang="cs-CZ" sz="2400" dirty="0">
                  <a:latin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𝑄</m:t>
                      </m:r>
                      <m:r>
                        <a:rPr lang="cs-CZ" b="0" i="1"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𝑎</m:t>
                          </m:r>
                          <m:r>
                            <a:rPr lang="cs-CZ" b="0" i="1" smtClean="0">
                              <a:latin typeface="Cambria Math" panose="02040503050406030204" pitchFamily="18" charset="0"/>
                            </a:rPr>
                            <m:t>−</m:t>
                          </m:r>
                          <m:r>
                            <a:rPr lang="cs-CZ" b="0" i="1" smtClean="0">
                              <a:latin typeface="Cambria Math" panose="02040503050406030204" pitchFamily="18" charset="0"/>
                            </a:rPr>
                            <m:t>𝑐</m:t>
                          </m:r>
                          <m:r>
                            <a:rPr lang="cs-CZ" b="0" i="1" smtClean="0">
                              <a:latin typeface="Cambria Math" panose="02040503050406030204" pitchFamily="18" charset="0"/>
                            </a:rPr>
                            <m:t>−</m:t>
                          </m:r>
                          <m:r>
                            <a:rPr lang="cs-CZ" b="0" i="1" smtClean="0">
                              <a:latin typeface="Cambria Math" panose="02040503050406030204" pitchFamily="18" charset="0"/>
                            </a:rPr>
                            <m:t>𝑇</m:t>
                          </m:r>
                        </m:e>
                      </m:d>
                      <m:r>
                        <a:rPr lang="cs-CZ" b="0" i="1"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𝑑</m:t>
                          </m:r>
                          <m:r>
                            <a:rPr lang="cs-CZ" b="0" i="1" smtClean="0">
                              <a:latin typeface="Cambria Math" panose="02040503050406030204" pitchFamily="18" charset="0"/>
                            </a:rPr>
                            <m:t>+</m:t>
                          </m:r>
                          <m:r>
                            <a:rPr lang="cs-CZ" b="0" i="1" smtClean="0">
                              <a:latin typeface="Cambria Math" panose="02040503050406030204" pitchFamily="18" charset="0"/>
                            </a:rPr>
                            <m:t>𝑏</m:t>
                          </m:r>
                        </m:e>
                      </m:d>
                    </m:oMath>
                  </m:oMathPara>
                </a14:m>
                <a:endParaRPr lang="cs-CZ" b="0" dirty="0"/>
              </a:p>
              <a:p>
                <a:pPr>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ea typeface="Calibri" panose="020F0502020204030204" pitchFamily="34" charset="0"/>
                          <a:cs typeface="Calibri" panose="020F0502020204030204" pitchFamily="34" charset="0"/>
                        </a:rPr>
                        <m:t>𝑇𝐴𝑅</m:t>
                      </m:r>
                      <m:r>
                        <a:rPr lang="en-GB" sz="2800" i="1" smtClean="0">
                          <a:latin typeface="Cambria Math" panose="02040503050406030204" pitchFamily="18" charset="0"/>
                          <a:ea typeface="Calibri" panose="020F0502020204030204" pitchFamily="34" charset="0"/>
                          <a:cs typeface="Calibri" panose="020F0502020204030204" pitchFamily="34" charset="0"/>
                        </a:rPr>
                        <m:t>=</m:t>
                      </m:r>
                      <m:r>
                        <a:rPr lang="en-GB" sz="2800" i="1" smtClean="0">
                          <a:latin typeface="Cambria Math" panose="02040503050406030204" pitchFamily="18" charset="0"/>
                          <a:ea typeface="Calibri" panose="020F0502020204030204" pitchFamily="34" charset="0"/>
                          <a:cs typeface="Calibri" panose="020F0502020204030204" pitchFamily="34" charset="0"/>
                        </a:rPr>
                        <m:t>𝑇</m:t>
                      </m:r>
                      <m:r>
                        <a:rPr lang="en-GB" sz="2800" i="1" smtClean="0">
                          <a:latin typeface="Cambria Math" panose="02040503050406030204" pitchFamily="18" charset="0"/>
                          <a:ea typeface="Calibri" panose="020F0502020204030204" pitchFamily="34" charset="0"/>
                          <a:cs typeface="Calibri" panose="020F0502020204030204" pitchFamily="34" charset="0"/>
                        </a:rPr>
                        <m:t>∙</m:t>
                      </m:r>
                      <m:d>
                        <m:dPr>
                          <m:ctrlPr>
                            <a:rPr lang="cs-CZ" sz="2800" b="0" i="1" smtClean="0">
                              <a:latin typeface="Cambria Math" panose="02040503050406030204" pitchFamily="18" charset="0"/>
                              <a:cs typeface="Calibri" panose="020F0502020204030204" pitchFamily="34" charset="0"/>
                            </a:rPr>
                          </m:ctrlPr>
                        </m:dPr>
                        <m:e>
                          <m:f>
                            <m:fPr>
                              <m:ctrlPr>
                                <a:rPr lang="cs-CZ" i="1">
                                  <a:latin typeface="Cambria Math" panose="02040503050406030204" pitchFamily="18" charset="0"/>
                                </a:rPr>
                              </m:ctrlPr>
                            </m:fPr>
                            <m:num>
                              <m:d>
                                <m:dPr>
                                  <m:ctrlPr>
                                    <a:rPr lang="cs-CZ" i="1">
                                      <a:latin typeface="Cambria Math" panose="02040503050406030204" pitchFamily="18" charset="0"/>
                                    </a:rPr>
                                  </m:ctrlPr>
                                </m:dPr>
                                <m:e>
                                  <m:r>
                                    <a:rPr lang="cs-CZ" i="1">
                                      <a:latin typeface="Cambria Math" panose="02040503050406030204" pitchFamily="18" charset="0"/>
                                    </a:rPr>
                                    <m:t>𝑎</m:t>
                                  </m:r>
                                  <m:r>
                                    <a:rPr lang="cs-CZ" i="1">
                                      <a:latin typeface="Cambria Math" panose="02040503050406030204" pitchFamily="18" charset="0"/>
                                    </a:rPr>
                                    <m:t>−</m:t>
                                  </m:r>
                                  <m:r>
                                    <a:rPr lang="cs-CZ" i="1">
                                      <a:latin typeface="Cambria Math" panose="02040503050406030204" pitchFamily="18" charset="0"/>
                                    </a:rPr>
                                    <m:t>𝑐</m:t>
                                  </m:r>
                                  <m:r>
                                    <a:rPr lang="cs-CZ" i="1">
                                      <a:latin typeface="Cambria Math" panose="02040503050406030204" pitchFamily="18" charset="0"/>
                                    </a:rPr>
                                    <m:t>−</m:t>
                                  </m:r>
                                  <m:r>
                                    <a:rPr lang="cs-CZ" i="1">
                                      <a:latin typeface="Cambria Math" panose="02040503050406030204" pitchFamily="18" charset="0"/>
                                    </a:rPr>
                                    <m:t>𝑇</m:t>
                                  </m:r>
                                </m:e>
                              </m:d>
                            </m:num>
                            <m:den>
                              <m:d>
                                <m:dPr>
                                  <m:ctrlPr>
                                    <a:rPr lang="cs-CZ" i="1">
                                      <a:latin typeface="Cambria Math" panose="02040503050406030204" pitchFamily="18" charset="0"/>
                                    </a:rPr>
                                  </m:ctrlPr>
                                </m:dPr>
                                <m:e>
                                  <m:r>
                                    <a:rPr lang="cs-CZ" i="1">
                                      <a:latin typeface="Cambria Math" panose="02040503050406030204" pitchFamily="18" charset="0"/>
                                    </a:rPr>
                                    <m:t>𝑑</m:t>
                                  </m:r>
                                  <m:r>
                                    <a:rPr lang="cs-CZ" i="1">
                                      <a:latin typeface="Cambria Math" panose="02040503050406030204" pitchFamily="18" charset="0"/>
                                    </a:rPr>
                                    <m:t>+</m:t>
                                  </m:r>
                                  <m:r>
                                    <a:rPr lang="cs-CZ" i="1">
                                      <a:latin typeface="Cambria Math" panose="02040503050406030204" pitchFamily="18" charset="0"/>
                                    </a:rPr>
                                    <m:t>𝑏</m:t>
                                  </m:r>
                                </m:e>
                              </m:d>
                            </m:den>
                          </m:f>
                        </m:e>
                      </m:d>
                    </m:oMath>
                  </m:oMathPara>
                </a14:m>
                <a:endParaRPr lang="cs-CZ" sz="2800" b="0" dirty="0">
                  <a:ea typeface="Calibri" panose="020F0502020204030204" pitchFamily="34" charset="0"/>
                  <a:cs typeface="Calibri" panose="020F0502020204030204" pitchFamily="34" charset="0"/>
                </a:endParaRPr>
              </a:p>
              <a:p>
                <a:pPr>
                  <a:buNone/>
                </a:pPr>
                <a:endParaRPr lang="cs-CZ" sz="2800" dirty="0"/>
              </a:p>
              <a:p>
                <a:pPr>
                  <a:buNone/>
                </a:pPr>
                <a:endParaRPr lang="cs-CZ" b="0" dirty="0"/>
              </a:p>
              <a:p>
                <a:pPr>
                  <a:buNone/>
                </a:pPr>
                <a:endParaRPr lang="cs-CZ" dirty="0"/>
              </a:p>
              <a:p>
                <a:pPr>
                  <a:buNone/>
                </a:pPr>
                <a:endParaRPr lang="cs-CZ" dirty="0"/>
              </a:p>
            </p:txBody>
          </p:sp>
        </mc:Choice>
        <mc:Fallback xmlns="">
          <p:sp>
            <p:nvSpPr>
              <p:cNvPr id="3" name="Zástupný obsah 2">
                <a:extLst>
                  <a:ext uri="{FF2B5EF4-FFF2-40B4-BE49-F238E27FC236}">
                    <a16:creationId xmlns:a16="http://schemas.microsoft.com/office/drawing/2014/main" id="{57DE892E-62AC-498A-A8FD-DBFE69716BC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71D3DFAE-3350-450C-B37D-9A4875571F11}"/>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952538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EA8C7-54EE-408D-BC80-F0D8EE16D75C}"/>
              </a:ext>
            </a:extLst>
          </p:cNvPr>
          <p:cNvSpPr>
            <a:spLocks noGrp="1"/>
          </p:cNvSpPr>
          <p:nvPr>
            <p:ph type="title"/>
          </p:nvPr>
        </p:nvSpPr>
        <p:spPr/>
        <p:txBody>
          <a:bodyPr/>
          <a:lstStyle/>
          <a:p>
            <a:r>
              <a:rPr lang="cs-CZ" dirty="0" err="1"/>
              <a:t>Reasons</a:t>
            </a:r>
            <a:r>
              <a:rPr lang="cs-CZ" dirty="0"/>
              <a:t>:</a:t>
            </a:r>
          </a:p>
        </p:txBody>
      </p:sp>
      <p:sp>
        <p:nvSpPr>
          <p:cNvPr id="3" name="Zástupný obsah 2">
            <a:extLst>
              <a:ext uri="{FF2B5EF4-FFF2-40B4-BE49-F238E27FC236}">
                <a16:creationId xmlns:a16="http://schemas.microsoft.com/office/drawing/2014/main" id="{1F61B0FA-A8D9-4D5C-90C1-5D13EFCF37DF}"/>
              </a:ext>
            </a:extLst>
          </p:cNvPr>
          <p:cNvSpPr>
            <a:spLocks noGrp="1"/>
          </p:cNvSpPr>
          <p:nvPr>
            <p:ph idx="1"/>
          </p:nvPr>
        </p:nvSpPr>
        <p:spPr/>
        <p:txBody>
          <a:bodyPr>
            <a:normAutofit fontScale="92500" lnSpcReduction="10000"/>
          </a:bodyPr>
          <a:lstStyle/>
          <a:p>
            <a:pPr>
              <a:buNone/>
            </a:pPr>
            <a:r>
              <a:rPr lang="en-GB" dirty="0"/>
              <a:t>1) Taxes tend to increase the prices of goods. Because of the </a:t>
            </a:r>
            <a:r>
              <a:rPr lang="en-GB" b="1" dirty="0"/>
              <a:t>law of demand,</a:t>
            </a:r>
            <a:r>
              <a:rPr lang="en-GB" dirty="0"/>
              <a:t> the quantity demanded of a good decreases with an increase in the tax. If the relative increase in the rate is lower than the relative decrease in the quantity demanded, the total of the tax revenues decreases.</a:t>
            </a:r>
            <a:endParaRPr lang="cs-CZ" dirty="0"/>
          </a:p>
          <a:p>
            <a:pPr>
              <a:buNone/>
            </a:pPr>
            <a:endParaRPr lang="cs-CZ" dirty="0"/>
          </a:p>
          <a:p>
            <a:pPr>
              <a:buNone/>
            </a:pPr>
            <a:r>
              <a:rPr lang="en-GB" dirty="0"/>
              <a:t>2) Taxes can be avoided or evaded. The higher the tax rate is, the higher the incentive of the taxpayer to avoid the tax is. This reduces the tax base.</a:t>
            </a:r>
            <a:endParaRPr lang="cs-CZ" dirty="0"/>
          </a:p>
          <a:p>
            <a:pPr>
              <a:buNone/>
            </a:pPr>
            <a:endParaRPr lang="cs-CZ" dirty="0"/>
          </a:p>
          <a:p>
            <a:pPr>
              <a:buNone/>
            </a:pPr>
            <a:r>
              <a:rPr lang="en-GB" dirty="0"/>
              <a:t>3) Taxes distort markets and thus make consumers allocate scarce means to suboptimal uses. This slows down economic growth and reduces the tax base even further.</a:t>
            </a:r>
            <a:endParaRPr lang="cs-CZ" dirty="0"/>
          </a:p>
          <a:p>
            <a:pPr>
              <a:buNone/>
            </a:pPr>
            <a:endParaRPr lang="cs-CZ" dirty="0"/>
          </a:p>
        </p:txBody>
      </p:sp>
      <p:sp>
        <p:nvSpPr>
          <p:cNvPr id="4" name="Zástupný symbol pro zápatí 3">
            <a:extLst>
              <a:ext uri="{FF2B5EF4-FFF2-40B4-BE49-F238E27FC236}">
                <a16:creationId xmlns:a16="http://schemas.microsoft.com/office/drawing/2014/main" id="{F98404BE-500B-4A0C-81CE-CA306CFC7805}"/>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1360163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807A37-37DE-47B2-854B-601679FBCBB7}"/>
              </a:ext>
            </a:extLst>
          </p:cNvPr>
          <p:cNvSpPr>
            <a:spLocks noGrp="1"/>
          </p:cNvSpPr>
          <p:nvPr>
            <p:ph type="title"/>
          </p:nvPr>
        </p:nvSpPr>
        <p:spPr/>
        <p:txBody>
          <a:bodyPr/>
          <a:lstStyle/>
          <a:p>
            <a:r>
              <a:rPr lang="cs-CZ" dirty="0" err="1"/>
              <a:t>Find</a:t>
            </a:r>
            <a:r>
              <a:rPr lang="cs-CZ" dirty="0"/>
              <a:t> </a:t>
            </a:r>
            <a:r>
              <a:rPr lang="cs-CZ" dirty="0" err="1"/>
              <a:t>the</a:t>
            </a:r>
            <a:r>
              <a:rPr lang="cs-CZ" dirty="0"/>
              <a:t> </a:t>
            </a:r>
            <a:r>
              <a:rPr lang="cs-CZ" dirty="0" err="1"/>
              <a:t>Laffer</a:t>
            </a:r>
            <a:r>
              <a:rPr lang="cs-CZ" dirty="0"/>
              <a:t> </a:t>
            </a:r>
            <a:r>
              <a:rPr lang="cs-CZ" dirty="0" err="1"/>
              <a:t>curve</a:t>
            </a:r>
            <a:endParaRPr lang="cs-CZ"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485494E-CEAC-46DB-BB5E-767DAE20F01A}"/>
                  </a:ext>
                </a:extLst>
              </p:cNvPr>
              <p:cNvSpPr>
                <a:spLocks noGrp="1"/>
              </p:cNvSpPr>
              <p:nvPr>
                <p:ph idx="1"/>
              </p:nvPr>
            </p:nvSpPr>
            <p:spPr/>
            <p:txBody>
              <a:bodyPr>
                <a:normAutofit/>
              </a:bodyPr>
              <a:lstStyle/>
              <a:p>
                <a:pPr algn="ctr">
                  <a:buNone/>
                </a:pP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ea typeface="Calibri" panose="020F0502020204030204" pitchFamily="34" charset="0"/>
                          <a:cs typeface="Calibri" panose="020F0502020204030204" pitchFamily="34" charset="0"/>
                        </a:rPr>
                        <m:t>𝑇𝐴𝑅</m:t>
                      </m:r>
                      <m:r>
                        <a:rPr lang="en-GB" sz="3200" i="1" smtClean="0">
                          <a:latin typeface="Cambria Math" panose="02040503050406030204" pitchFamily="18" charset="0"/>
                          <a:ea typeface="Calibri" panose="020F0502020204030204" pitchFamily="34" charset="0"/>
                          <a:cs typeface="Calibri" panose="020F0502020204030204" pitchFamily="34" charset="0"/>
                        </a:rPr>
                        <m:t>=</m:t>
                      </m:r>
                      <m:r>
                        <a:rPr lang="cs-CZ" sz="3200" b="0" i="1" smtClean="0">
                          <a:latin typeface="Cambria Math" panose="02040503050406030204" pitchFamily="18" charset="0"/>
                          <a:ea typeface="Calibri" panose="020F0502020204030204" pitchFamily="34" charset="0"/>
                          <a:cs typeface="Calibri" panose="020F0502020204030204" pitchFamily="34" charset="0"/>
                        </a:rPr>
                        <m:t>𝑄𝑇</m:t>
                      </m:r>
                    </m:oMath>
                  </m:oMathPara>
                </a14:m>
                <a:endParaRPr lang="cs-CZ" sz="3200" dirty="0">
                  <a:latin typeface="Calibri" panose="020F0502020204030204" pitchFamily="34" charset="0"/>
                </a:endParaRPr>
              </a:p>
              <a:p>
                <a:pPr marL="0" indent="0">
                  <a:lnSpc>
                    <a:spcPct val="107000"/>
                  </a:lnSpc>
                  <a:spcAft>
                    <a:spcPts val="800"/>
                  </a:spcAft>
                  <a:buNone/>
                </a:pPr>
                <a:r>
                  <a:rPr lang="cs-CZ" sz="1800" dirty="0">
                    <a:effectLst/>
                    <a:latin typeface="Calibri" panose="020F0502020204030204" pitchFamily="34" charset="0"/>
                    <a:ea typeface="Times New Roman" panose="02020603050405020304" pitchFamily="18" charset="0"/>
                    <a:cs typeface="Arial" panose="020B0604020202020204" pitchFamily="34" charset="0"/>
                  </a:rPr>
                  <a:t>F</a:t>
                </a:r>
                <a:r>
                  <a:rPr lang="en-GB" sz="1800" dirty="0" err="1">
                    <a:effectLst/>
                    <a:latin typeface="Calibri" panose="020F0502020204030204" pitchFamily="34" charset="0"/>
                    <a:ea typeface="Times New Roman" panose="02020603050405020304" pitchFamily="18" charset="0"/>
                    <a:cs typeface="Arial" panose="020B0604020202020204" pitchFamily="34" charset="0"/>
                  </a:rPr>
                  <a:t>irst</a:t>
                </a:r>
                <a:r>
                  <a:rPr lang="en-GB" sz="1800" dirty="0">
                    <a:effectLst/>
                    <a:latin typeface="Calibri" panose="020F0502020204030204" pitchFamily="34" charset="0"/>
                    <a:ea typeface="Times New Roman" panose="02020603050405020304" pitchFamily="18" charset="0"/>
                    <a:cs typeface="Arial" panose="020B0604020202020204" pitchFamily="34" charset="0"/>
                  </a:rPr>
                  <a:t>, find the equilibrium </a:t>
                </a:r>
                <a14:m>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𝑄</m:t>
                    </m:r>
                  </m:oMath>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30−2</m:t>
                      </m:r>
                      <m:r>
                        <a:rPr lang="en-GB" sz="1800" i="1">
                          <a:effectLst/>
                          <a:latin typeface="Cambria Math" panose="02040503050406030204" pitchFamily="18" charset="0"/>
                          <a:ea typeface="Calibri" panose="020F0502020204030204" pitchFamily="34" charset="0"/>
                          <a:cs typeface="Arial" panose="020B0604020202020204" pitchFamily="34" charset="0"/>
                        </a:rPr>
                        <m:t>𝑄</m:t>
                      </m:r>
                      <m:r>
                        <a:rPr lang="en-GB" sz="1800" i="1">
                          <a:effectLst/>
                          <a:latin typeface="Cambria Math" panose="02040503050406030204" pitchFamily="18" charset="0"/>
                          <a:ea typeface="Calibri" panose="020F0502020204030204" pitchFamily="34" charset="0"/>
                          <a:cs typeface="Arial" panose="020B0604020202020204" pitchFamily="34" charset="0"/>
                        </a:rPr>
                        <m:t>=10+3</m:t>
                      </m:r>
                      <m:r>
                        <a:rPr lang="en-GB" sz="1800" i="1">
                          <a:effectLst/>
                          <a:latin typeface="Cambria Math" panose="02040503050406030204" pitchFamily="18" charset="0"/>
                          <a:ea typeface="Calibri" panose="020F0502020204030204" pitchFamily="34" charset="0"/>
                          <a:cs typeface="Arial" panose="020B0604020202020204" pitchFamily="34" charset="0"/>
                        </a:rPr>
                        <m:t>𝑄</m:t>
                      </m:r>
                      <m:r>
                        <a:rPr lang="en-GB" sz="1800" i="1">
                          <a:effectLst/>
                          <a:latin typeface="Cambria Math" panose="02040503050406030204" pitchFamily="18" charset="0"/>
                          <a:ea typeface="Calibri" panose="020F0502020204030204" pitchFamily="34" charset="0"/>
                          <a:cs typeface="Arial" panose="020B0604020202020204" pitchFamily="34" charset="0"/>
                        </a:rPr>
                        <m:t>+</m:t>
                      </m:r>
                      <m:r>
                        <a:rPr lang="en-GB" sz="1800" i="1">
                          <a:effectLst/>
                          <a:latin typeface="Cambria Math" panose="02040503050406030204" pitchFamily="18" charset="0"/>
                          <a:ea typeface="Calibri" panose="020F0502020204030204" pitchFamily="34" charset="0"/>
                          <a:cs typeface="Arial" panose="020B0604020202020204" pitchFamily="34" charset="0"/>
                        </a:rPr>
                        <m:t>𝑇</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5</m:t>
                      </m:r>
                      <m:r>
                        <a:rPr lang="en-GB" sz="1800" i="1">
                          <a:effectLst/>
                          <a:latin typeface="Cambria Math" panose="02040503050406030204" pitchFamily="18" charset="0"/>
                          <a:ea typeface="Calibri" panose="020F0502020204030204" pitchFamily="34" charset="0"/>
                          <a:cs typeface="Arial" panose="020B0604020202020204" pitchFamily="34" charset="0"/>
                        </a:rPr>
                        <m:t>𝑄</m:t>
                      </m:r>
                      <m:r>
                        <a:rPr lang="en-GB" sz="1800" i="1">
                          <a:effectLst/>
                          <a:latin typeface="Cambria Math" panose="02040503050406030204" pitchFamily="18" charset="0"/>
                          <a:ea typeface="Calibri" panose="020F0502020204030204" pitchFamily="34" charset="0"/>
                          <a:cs typeface="Arial" panose="020B0604020202020204" pitchFamily="34" charset="0"/>
                        </a:rPr>
                        <m:t>=20−</m:t>
                      </m:r>
                      <m:r>
                        <a:rPr lang="en-GB" sz="1800" i="1">
                          <a:effectLst/>
                          <a:latin typeface="Cambria Math" panose="02040503050406030204" pitchFamily="18" charset="0"/>
                          <a:ea typeface="Calibri" panose="020F0502020204030204" pitchFamily="34" charset="0"/>
                          <a:cs typeface="Arial" panose="020B0604020202020204" pitchFamily="34" charset="0"/>
                        </a:rPr>
                        <m:t>𝑇</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𝑄</m:t>
                      </m:r>
                      <m:r>
                        <a:rPr lang="en-GB" sz="1800" i="1">
                          <a:effectLst/>
                          <a:latin typeface="Cambria Math" panose="02040503050406030204" pitchFamily="18" charset="0"/>
                          <a:ea typeface="Calibri" panose="020F0502020204030204" pitchFamily="34" charset="0"/>
                          <a:cs typeface="Arial" panose="020B0604020202020204" pitchFamily="34" charset="0"/>
                        </a:rPr>
                        <m:t>=4−</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1</m:t>
                          </m:r>
                        </m:num>
                        <m:den>
                          <m:r>
                            <a:rPr lang="en-GB" sz="1800" i="1">
                              <a:effectLst/>
                              <a:latin typeface="Cambria Math" panose="02040503050406030204" pitchFamily="18" charset="0"/>
                              <a:ea typeface="Calibri" panose="020F0502020204030204" pitchFamily="34" charset="0"/>
                              <a:cs typeface="Arial" panose="020B0604020202020204" pitchFamily="34" charset="0"/>
                            </a:rPr>
                            <m:t>5</m:t>
                          </m:r>
                        </m:den>
                      </m:f>
                      <m:r>
                        <a:rPr lang="en-GB" sz="1800" i="1">
                          <a:effectLst/>
                          <a:latin typeface="Cambria Math" panose="02040503050406030204" pitchFamily="18" charset="0"/>
                          <a:ea typeface="Calibri" panose="020F0502020204030204" pitchFamily="34" charset="0"/>
                          <a:cs typeface="Arial" panose="020B0604020202020204" pitchFamily="34" charset="0"/>
                        </a:rPr>
                        <m:t>𝑇</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dirty="0">
                    <a:effectLst/>
                    <a:latin typeface="Calibri" panose="020F0502020204030204" pitchFamily="34" charset="0"/>
                    <a:ea typeface="Times New Roman" panose="02020603050405020304" pitchFamily="18" charset="0"/>
                    <a:cs typeface="Arial" panose="020B0604020202020204" pitchFamily="34" charset="0"/>
                  </a:rPr>
                  <a:t>Tax revenue is the product of tax rate </a:t>
                </a:r>
                <a14:m>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𝑇</m:t>
                    </m:r>
                  </m:oMath>
                </a14:m>
                <a:r>
                  <a:rPr lang="en-GB" sz="1800" dirty="0">
                    <a:effectLst/>
                    <a:latin typeface="Calibri" panose="020F0502020204030204" pitchFamily="34" charset="0"/>
                    <a:ea typeface="Times New Roman" panose="02020603050405020304" pitchFamily="18" charset="0"/>
                    <a:cs typeface="Arial" panose="020B0604020202020204" pitchFamily="34" charset="0"/>
                  </a:rPr>
                  <a:t> and quantity demanded </a:t>
                </a:r>
                <a14:m>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𝑄</m:t>
                    </m:r>
                  </m:oMath>
                </a14:m>
                <a:r>
                  <a:rPr lang="en-GB" sz="1800" dirty="0">
                    <a:effectLst/>
                    <a:latin typeface="Calibri" panose="020F0502020204030204" pitchFamily="34" charset="0"/>
                    <a:ea typeface="Times New Roman" panose="02020603050405020304" pitchFamily="18" charset="0"/>
                    <a:cs typeface="Arial" panose="020B0604020202020204" pitchFamily="34" charset="0"/>
                  </a:rPr>
                  <a:t>. Therefore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𝑇𝐴𝑅</m:t>
                      </m:r>
                      <m:r>
                        <a:rPr lang="en-GB" sz="1800" i="1">
                          <a:effectLst/>
                          <a:latin typeface="Cambria Math" panose="02040503050406030204" pitchFamily="18" charset="0"/>
                          <a:ea typeface="Calibri" panose="020F0502020204030204" pitchFamily="34" charset="0"/>
                          <a:cs typeface="Arial" panose="020B0604020202020204" pitchFamily="34" charset="0"/>
                        </a:rPr>
                        <m:t>=</m:t>
                      </m:r>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m:t>
                      </m:r>
                      <m:r>
                        <a:rPr lang="en-GB" sz="1800" i="1">
                          <a:effectLst/>
                          <a:latin typeface="Cambria Math" panose="02040503050406030204" pitchFamily="18" charset="0"/>
                          <a:ea typeface="Calibri" panose="020F0502020204030204" pitchFamily="34" charset="0"/>
                          <a:cs typeface="Arial" panose="020B0604020202020204" pitchFamily="34" charset="0"/>
                        </a:rPr>
                        <m:t>𝑄</m:t>
                      </m:r>
                      <m:r>
                        <a:rPr lang="en-GB" sz="1800" i="1">
                          <a:effectLst/>
                          <a:latin typeface="Cambria Math" panose="02040503050406030204" pitchFamily="18" charset="0"/>
                          <a:ea typeface="Calibri" panose="020F0502020204030204" pitchFamily="34" charset="0"/>
                          <a:cs typeface="Arial" panose="020B0604020202020204" pitchFamily="34" charset="0"/>
                        </a:rPr>
                        <m:t>=4</m:t>
                      </m:r>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1</m:t>
                          </m:r>
                        </m:num>
                        <m:den>
                          <m:r>
                            <a:rPr lang="en-GB" sz="1800" i="1">
                              <a:effectLst/>
                              <a:latin typeface="Cambria Math" panose="02040503050406030204" pitchFamily="18" charset="0"/>
                              <a:ea typeface="Calibri" panose="020F0502020204030204" pitchFamily="34" charset="0"/>
                              <a:cs typeface="Arial" panose="020B0604020202020204" pitchFamily="34" charset="0"/>
                            </a:rPr>
                            <m:t>5</m:t>
                          </m:r>
                        </m:den>
                      </m:f>
                      <m:sSup>
                        <m:sSupPr>
                          <m:ctrlPr>
                            <a:rPr lang="en-GB" sz="1800" i="1">
                              <a:effectLst/>
                              <a:latin typeface="Cambria Math" panose="02040503050406030204" pitchFamily="18" charset="0"/>
                              <a:ea typeface="Calibri" panose="020F0502020204030204" pitchFamily="34" charset="0"/>
                              <a:cs typeface="Arial" panose="020B0604020202020204" pitchFamily="34" charset="0"/>
                            </a:rPr>
                          </m:ctrlPr>
                        </m:sSupPr>
                        <m:e>
                          <m:r>
                            <a:rPr lang="en-GB" sz="1800" i="1">
                              <a:effectLst/>
                              <a:latin typeface="Cambria Math" panose="02040503050406030204" pitchFamily="18" charset="0"/>
                              <a:ea typeface="Calibri" panose="020F0502020204030204" pitchFamily="34" charset="0"/>
                              <a:cs typeface="Arial" panose="020B0604020202020204" pitchFamily="34" charset="0"/>
                            </a:rPr>
                            <m:t>𝑇</m:t>
                          </m:r>
                        </m:e>
                        <m:sup>
                          <m:r>
                            <a:rPr lang="en-GB" sz="18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buNone/>
                </a:pPr>
                <a:endParaRPr lang="cs-CZ" dirty="0"/>
              </a:p>
            </p:txBody>
          </p:sp>
        </mc:Choice>
        <mc:Fallback xmlns="">
          <p:sp>
            <p:nvSpPr>
              <p:cNvPr id="3" name="Zástupný obsah 2">
                <a:extLst>
                  <a:ext uri="{FF2B5EF4-FFF2-40B4-BE49-F238E27FC236}">
                    <a16:creationId xmlns:a16="http://schemas.microsoft.com/office/drawing/2014/main" id="{4485494E-CEAC-46DB-BB5E-767DAE20F01A}"/>
                  </a:ext>
                </a:extLst>
              </p:cNvPr>
              <p:cNvSpPr>
                <a:spLocks noGrp="1" noRot="1" noChangeAspect="1" noMove="1" noResize="1" noEditPoints="1" noAdjustHandles="1" noChangeArrowheads="1" noChangeShapeType="1" noTextEdit="1"/>
              </p:cNvSpPr>
              <p:nvPr>
                <p:ph idx="1"/>
              </p:nvPr>
            </p:nvSpPr>
            <p:spPr>
              <a:blipFill>
                <a:blip r:embed="rId2"/>
                <a:stretch>
                  <a:fillRect l="-522"/>
                </a:stretch>
              </a:blipFill>
            </p:spPr>
            <p:txBody>
              <a:bodyPr/>
              <a:lstStyle/>
              <a:p>
                <a:r>
                  <a:rPr lang="en-GB">
                    <a:noFill/>
                  </a:rPr>
                  <a:t> </a:t>
                </a:r>
              </a:p>
            </p:txBody>
          </p:sp>
        </mc:Fallback>
      </mc:AlternateContent>
      <p:sp>
        <p:nvSpPr>
          <p:cNvPr id="4" name="Zástupný symbol pro zápatí 3">
            <a:extLst>
              <a:ext uri="{FF2B5EF4-FFF2-40B4-BE49-F238E27FC236}">
                <a16:creationId xmlns:a16="http://schemas.microsoft.com/office/drawing/2014/main" id="{DBA44573-85DD-4BBC-9CA5-32D333D7BD69}"/>
              </a:ext>
            </a:extLst>
          </p:cNvPr>
          <p:cNvSpPr>
            <a:spLocks noGrp="1"/>
          </p:cNvSpPr>
          <p:nvPr>
            <p:ph type="ftr" sz="quarter" idx="11"/>
          </p:nvPr>
        </p:nvSpPr>
        <p:spPr/>
        <p:txBody>
          <a:bodyPr/>
          <a:lstStyle/>
          <a:p>
            <a:r>
              <a:rPr lang="cs-CZ"/>
              <a:t>Petr Mach - Microeconomics</a:t>
            </a:r>
          </a:p>
        </p:txBody>
      </p:sp>
    </p:spTree>
    <p:extLst>
      <p:ext uri="{BB962C8B-B14F-4D97-AF65-F5344CB8AC3E}">
        <p14:creationId xmlns:p14="http://schemas.microsoft.com/office/powerpoint/2010/main" val="284943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FEC0AD-DF39-4F45-9DCF-DEF769270047}"/>
              </a:ext>
            </a:extLst>
          </p:cNvPr>
          <p:cNvSpPr>
            <a:spLocks noGrp="1"/>
          </p:cNvSpPr>
          <p:nvPr>
            <p:ph type="title"/>
          </p:nvPr>
        </p:nvSpPr>
        <p:spPr/>
        <p:txBody>
          <a:bodyPr/>
          <a:lstStyle/>
          <a:p>
            <a:endParaRPr lang="cs-CZ"/>
          </a:p>
        </p:txBody>
      </p:sp>
      <p:sp>
        <p:nvSpPr>
          <p:cNvPr id="4" name="Zástupný symbol pro zápatí 3">
            <a:extLst>
              <a:ext uri="{FF2B5EF4-FFF2-40B4-BE49-F238E27FC236}">
                <a16:creationId xmlns:a16="http://schemas.microsoft.com/office/drawing/2014/main" id="{8ACFB7DC-5132-459A-9A5F-C811274D735C}"/>
              </a:ext>
            </a:extLst>
          </p:cNvPr>
          <p:cNvSpPr>
            <a:spLocks noGrp="1"/>
          </p:cNvSpPr>
          <p:nvPr>
            <p:ph type="ftr" sz="quarter" idx="11"/>
          </p:nvPr>
        </p:nvSpPr>
        <p:spPr/>
        <p:txBody>
          <a:bodyPr/>
          <a:lstStyle/>
          <a:p>
            <a:r>
              <a:rPr lang="cs-CZ"/>
              <a:t>Petr Mach - Microeconomics</a:t>
            </a:r>
          </a:p>
        </p:txBody>
      </p:sp>
      <p:pic>
        <p:nvPicPr>
          <p:cNvPr id="5" name="obrázek 2">
            <a:extLst>
              <a:ext uri="{FF2B5EF4-FFF2-40B4-BE49-F238E27FC236}">
                <a16:creationId xmlns:a16="http://schemas.microsoft.com/office/drawing/2014/main" id="{3684D119-C2A6-4B3A-B475-5DD17EE04DDD}"/>
              </a:ext>
            </a:extLst>
          </p:cNvPr>
          <p:cNvPicPr/>
          <p:nvPr/>
        </p:nvPicPr>
        <p:blipFill>
          <a:blip r:embed="rId2" cstate="print"/>
          <a:srcRect/>
          <a:stretch>
            <a:fillRect/>
          </a:stretch>
        </p:blipFill>
        <p:spPr bwMode="auto">
          <a:xfrm>
            <a:off x="2423592" y="1772816"/>
            <a:ext cx="6371346" cy="4345012"/>
          </a:xfrm>
          <a:prstGeom prst="rect">
            <a:avLst/>
          </a:prstGeom>
          <a:noFill/>
          <a:ln w="9525">
            <a:noFill/>
            <a:miter lim="800000"/>
            <a:headEnd/>
            <a:tailEnd/>
          </a:ln>
        </p:spPr>
      </p:pic>
    </p:spTree>
    <p:extLst>
      <p:ext uri="{BB962C8B-B14F-4D97-AF65-F5344CB8AC3E}">
        <p14:creationId xmlns:p14="http://schemas.microsoft.com/office/powerpoint/2010/main" val="22922564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AFB77-3408-7C80-43C8-FFDAD46D7AAD}"/>
              </a:ext>
            </a:extLst>
          </p:cNvPr>
          <p:cNvSpPr>
            <a:spLocks noGrp="1"/>
          </p:cNvSpPr>
          <p:nvPr>
            <p:ph type="title"/>
          </p:nvPr>
        </p:nvSpPr>
        <p:spPr/>
        <p:txBody>
          <a:bodyPr/>
          <a:lstStyle/>
          <a:p>
            <a:r>
              <a:rPr lang="cs-CZ" dirty="0" err="1"/>
              <a:t>Find</a:t>
            </a:r>
            <a:r>
              <a:rPr lang="cs-CZ" dirty="0"/>
              <a:t> </a:t>
            </a:r>
            <a:r>
              <a:rPr lang="cs-CZ" dirty="0" err="1"/>
              <a:t>its</a:t>
            </a:r>
            <a:r>
              <a:rPr lang="cs-CZ" dirty="0"/>
              <a:t> maximum </a:t>
            </a:r>
            <a:r>
              <a:rPr lang="cs-CZ" dirty="0" err="1"/>
              <a:t>using</a:t>
            </a:r>
            <a:r>
              <a:rPr lang="cs-CZ" dirty="0"/>
              <a:t> </a:t>
            </a:r>
            <a:r>
              <a:rPr lang="cs-CZ" dirty="0" err="1"/>
              <a:t>the</a:t>
            </a:r>
            <a:r>
              <a:rPr lang="cs-CZ" dirty="0"/>
              <a:t> </a:t>
            </a:r>
            <a:r>
              <a:rPr lang="cs-CZ" dirty="0" err="1"/>
              <a:t>derivative</a:t>
            </a:r>
            <a:endParaRPr lang="en-GB"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1541628F-6111-AC8E-5B57-0FEF5DA4AE36}"/>
                  </a:ext>
                </a:extLst>
              </p:cNvPr>
              <p:cNvSpPr>
                <a:spLocks noGrp="1"/>
              </p:cNvSpPr>
              <p:nvPr>
                <p:ph idx="1"/>
              </p:nvPr>
            </p:nvSpPr>
            <p:spPr/>
            <p:txBody>
              <a:bodyPr/>
              <a:lstStyle/>
              <a:p>
                <a:pPr marL="0" indent="0">
                  <a:lnSpc>
                    <a:spcPct val="107000"/>
                  </a:lnSpc>
                  <a:spcAft>
                    <a:spcPts val="800"/>
                  </a:spcAft>
                  <a:buNone/>
                </a:pPr>
                <a:r>
                  <a:rPr lang="en-GB" sz="1800" dirty="0">
                    <a:effectLst/>
                    <a:latin typeface="Calibri" panose="020F0502020204030204" pitchFamily="34" charset="0"/>
                    <a:ea typeface="Times New Roman" panose="02020603050405020304" pitchFamily="18" charset="0"/>
                    <a:cs typeface="Arial" panose="020B0604020202020204" pitchFamily="34" charset="0"/>
                  </a:rPr>
                  <a:t>To find at what </a:t>
                </a:r>
                <a14:m>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𝑇</m:t>
                    </m:r>
                  </m:oMath>
                </a14:m>
                <a:r>
                  <a:rPr lang="en-GB" sz="1800" dirty="0">
                    <a:effectLst/>
                    <a:latin typeface="Calibri" panose="020F0502020204030204" pitchFamily="34" charset="0"/>
                    <a:ea typeface="Times New Roman" panose="02020603050405020304" pitchFamily="18" charset="0"/>
                    <a:cs typeface="Arial" panose="020B0604020202020204" pitchFamily="34" charset="0"/>
                  </a:rPr>
                  <a:t> the function has a maximum we will differentiate the equation and set the derivative equal to zero.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𝑑𝑇𝑄</m:t>
                          </m:r>
                        </m:num>
                        <m:den>
                          <m:r>
                            <a:rPr lang="en-GB" sz="1800" i="1">
                              <a:effectLst/>
                              <a:latin typeface="Cambria Math" panose="02040503050406030204" pitchFamily="18" charset="0"/>
                              <a:ea typeface="Calibri" panose="020F0502020204030204" pitchFamily="34" charset="0"/>
                              <a:cs typeface="Arial" panose="020B0604020202020204" pitchFamily="34" charset="0"/>
                            </a:rPr>
                            <m:t>𝑑𝑇</m:t>
                          </m:r>
                        </m:den>
                      </m:f>
                      <m:r>
                        <a:rPr lang="en-GB" sz="1800" i="1">
                          <a:effectLst/>
                          <a:latin typeface="Cambria Math" panose="02040503050406030204" pitchFamily="18" charset="0"/>
                          <a:ea typeface="Calibri" panose="020F0502020204030204" pitchFamily="34" charset="0"/>
                          <a:cs typeface="Arial" panose="020B0604020202020204" pitchFamily="34" charset="0"/>
                        </a:rPr>
                        <m:t>=4−</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2</m:t>
                          </m:r>
                        </m:num>
                        <m:den>
                          <m:r>
                            <a:rPr lang="en-GB" sz="1800" i="1">
                              <a:effectLst/>
                              <a:latin typeface="Cambria Math" panose="02040503050406030204" pitchFamily="18" charset="0"/>
                              <a:ea typeface="Calibri" panose="020F0502020204030204" pitchFamily="34" charset="0"/>
                              <a:cs typeface="Arial" panose="020B0604020202020204" pitchFamily="34" charset="0"/>
                            </a:rPr>
                            <m:t>5</m:t>
                          </m:r>
                        </m:den>
                      </m:f>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 0</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 10</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Arial" panose="020B0604020202020204" pitchFamily="34" charset="0"/>
                  </a:rPr>
                  <a:t>The tax revenue maximising rate of the tax is 10. </a:t>
                </a:r>
              </a:p>
              <a:p>
                <a:pPr marL="0" indent="0">
                  <a:buNone/>
                </a:pPr>
                <a:endParaRPr lang="en-GB" dirty="0"/>
              </a:p>
            </p:txBody>
          </p:sp>
        </mc:Choice>
        <mc:Fallback xmlns="">
          <p:sp>
            <p:nvSpPr>
              <p:cNvPr id="3" name="Zástupný obsah 2">
                <a:extLst>
                  <a:ext uri="{FF2B5EF4-FFF2-40B4-BE49-F238E27FC236}">
                    <a16:creationId xmlns:a16="http://schemas.microsoft.com/office/drawing/2014/main" id="{1541628F-6111-AC8E-5B57-0FEF5DA4AE36}"/>
                  </a:ext>
                </a:extLst>
              </p:cNvPr>
              <p:cNvSpPr>
                <a:spLocks noGrp="1" noRot="1" noChangeAspect="1" noMove="1" noResize="1" noEditPoints="1" noAdjustHandles="1" noChangeArrowheads="1" noChangeShapeType="1" noTextEdit="1"/>
              </p:cNvSpPr>
              <p:nvPr>
                <p:ph idx="1"/>
              </p:nvPr>
            </p:nvSpPr>
            <p:spPr>
              <a:blipFill>
                <a:blip r:embed="rId2"/>
                <a:stretch>
                  <a:fillRect l="-522" t="-560" r="-870"/>
                </a:stretch>
              </a:blipFill>
            </p:spPr>
            <p:txBody>
              <a:bodyPr/>
              <a:lstStyle/>
              <a:p>
                <a:r>
                  <a:rPr lang="en-GB">
                    <a:noFill/>
                  </a:rPr>
                  <a:t> </a:t>
                </a:r>
              </a:p>
            </p:txBody>
          </p:sp>
        </mc:Fallback>
      </mc:AlternateContent>
    </p:spTree>
    <p:extLst>
      <p:ext uri="{BB962C8B-B14F-4D97-AF65-F5344CB8AC3E}">
        <p14:creationId xmlns:p14="http://schemas.microsoft.com/office/powerpoint/2010/main" val="11051464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11175D-08B5-EB62-8193-EF9F3C917359}"/>
              </a:ext>
            </a:extLst>
          </p:cNvPr>
          <p:cNvSpPr>
            <a:spLocks noGrp="1"/>
          </p:cNvSpPr>
          <p:nvPr>
            <p:ph type="title"/>
          </p:nvPr>
        </p:nvSpPr>
        <p:spPr/>
        <p:txBody>
          <a:bodyPr/>
          <a:lstStyle/>
          <a:p>
            <a:r>
              <a:rPr lang="cs-CZ" dirty="0" err="1"/>
              <a:t>Alternative</a:t>
            </a:r>
            <a:r>
              <a:rPr lang="cs-CZ" dirty="0"/>
              <a:t> </a:t>
            </a:r>
            <a:r>
              <a:rPr lang="cs-CZ" dirty="0" err="1"/>
              <a:t>way</a:t>
            </a:r>
            <a:endParaRPr lang="en-GB" dirty="0"/>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40029CB-C278-B8FF-DB83-AD64F450F2FA}"/>
                  </a:ext>
                </a:extLst>
              </p:cNvPr>
              <p:cNvSpPr>
                <a:spLocks noGrp="1"/>
              </p:cNvSpPr>
              <p:nvPr>
                <p:ph idx="1"/>
              </p:nvPr>
            </p:nvSpPr>
            <p:spPr/>
            <p:txBody>
              <a:bodyPr/>
              <a:lstStyle/>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Arial" panose="020B0604020202020204" pitchFamily="34" charset="0"/>
                  </a:rPr>
                  <a:t>F</a:t>
                </a:r>
                <a:r>
                  <a:rPr lang="en-GB" sz="1800" dirty="0" err="1">
                    <a:effectLst/>
                    <a:latin typeface="Calibri" panose="020F0502020204030204" pitchFamily="34" charset="0"/>
                    <a:ea typeface="Calibri" panose="020F0502020204030204" pitchFamily="34" charset="0"/>
                    <a:cs typeface="Arial" panose="020B0604020202020204" pitchFamily="34" charset="0"/>
                  </a:rPr>
                  <a:t>ind</a:t>
                </a:r>
                <a:r>
                  <a:rPr lang="en-GB" sz="1800" dirty="0">
                    <a:effectLst/>
                    <a:latin typeface="Calibri" panose="020F0502020204030204" pitchFamily="34" charset="0"/>
                    <a:ea typeface="Calibri" panose="020F0502020204030204" pitchFamily="34" charset="0"/>
                    <a:cs typeface="Arial" panose="020B0604020202020204" pitchFamily="34" charset="0"/>
                  </a:rPr>
                  <a:t> the intersection of the Laffer curve with the horizontal axis we find </a:t>
                </a:r>
                <a14:m>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𝑇</m:t>
                    </m:r>
                  </m:oMath>
                </a14:m>
                <a:r>
                  <a:rPr lang="en-GB" sz="1800" dirty="0">
                    <a:effectLst/>
                    <a:latin typeface="Calibri" panose="020F0502020204030204" pitchFamily="34" charset="0"/>
                    <a:ea typeface="Calibri" panose="020F0502020204030204" pitchFamily="34" charset="0"/>
                    <a:cs typeface="Arial" panose="020B0604020202020204" pitchFamily="34" charset="0"/>
                  </a:rPr>
                  <a:t> at which tax revenue is zero. </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m:t>
                      </m:r>
                      <m:r>
                        <a:rPr lang="en-GB" sz="1800" i="1">
                          <a:effectLst/>
                          <a:latin typeface="Cambria Math" panose="02040503050406030204" pitchFamily="18" charset="0"/>
                          <a:ea typeface="Calibri" panose="020F0502020204030204" pitchFamily="34" charset="0"/>
                          <a:cs typeface="Arial" panose="020B0604020202020204" pitchFamily="34" charset="0"/>
                        </a:rPr>
                        <m:t>𝑄</m:t>
                      </m:r>
                      <m:r>
                        <a:rPr lang="en-GB" sz="1800" i="1">
                          <a:effectLst/>
                          <a:latin typeface="Cambria Math" panose="02040503050406030204" pitchFamily="18" charset="0"/>
                          <a:ea typeface="Calibri" panose="020F0502020204030204" pitchFamily="34" charset="0"/>
                          <a:cs typeface="Arial" panose="020B0604020202020204" pitchFamily="34" charset="0"/>
                        </a:rPr>
                        <m:t>=4</m:t>
                      </m:r>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1</m:t>
                          </m:r>
                        </m:num>
                        <m:den>
                          <m:r>
                            <a:rPr lang="en-GB" sz="1800" i="1">
                              <a:effectLst/>
                              <a:latin typeface="Cambria Math" panose="02040503050406030204" pitchFamily="18" charset="0"/>
                              <a:ea typeface="Calibri" panose="020F0502020204030204" pitchFamily="34" charset="0"/>
                              <a:cs typeface="Arial" panose="020B0604020202020204" pitchFamily="34" charset="0"/>
                            </a:rPr>
                            <m:t>5</m:t>
                          </m:r>
                        </m:den>
                      </m:f>
                      <m:sSup>
                        <m:sSupPr>
                          <m:ctrlPr>
                            <a:rPr lang="en-GB" sz="1800" i="1">
                              <a:effectLst/>
                              <a:latin typeface="Cambria Math" panose="02040503050406030204" pitchFamily="18" charset="0"/>
                              <a:ea typeface="Calibri" panose="020F0502020204030204" pitchFamily="34" charset="0"/>
                              <a:cs typeface="Arial" panose="020B0604020202020204" pitchFamily="34" charset="0"/>
                            </a:rPr>
                          </m:ctrlPr>
                        </m:sSupPr>
                        <m:e>
                          <m:r>
                            <a:rPr lang="en-GB" sz="1800" i="1">
                              <a:effectLst/>
                              <a:latin typeface="Cambria Math" panose="02040503050406030204" pitchFamily="18" charset="0"/>
                              <a:ea typeface="Calibri" panose="020F0502020204030204" pitchFamily="34" charset="0"/>
                              <a:cs typeface="Arial" panose="020B0604020202020204" pitchFamily="34" charset="0"/>
                            </a:rPr>
                            <m:t>𝑇</m:t>
                          </m:r>
                        </m:e>
                        <m:sup>
                          <m:r>
                            <a:rPr lang="en-GB" sz="1800" i="1">
                              <a:effectLst/>
                              <a:latin typeface="Cambria Math" panose="02040503050406030204" pitchFamily="18" charset="0"/>
                              <a:ea typeface="Calibri" panose="020F0502020204030204" pitchFamily="34" charset="0"/>
                              <a:cs typeface="Arial" panose="020B0604020202020204" pitchFamily="34" charset="0"/>
                            </a:rPr>
                            <m:t>2</m:t>
                          </m:r>
                        </m:sup>
                      </m:sSup>
                      <m:r>
                        <a:rPr lang="en-GB" sz="1800" i="1">
                          <a:effectLst/>
                          <a:latin typeface="Cambria Math" panose="02040503050406030204" pitchFamily="18" charset="0"/>
                          <a:ea typeface="Calibri" panose="020F0502020204030204" pitchFamily="34" charset="0"/>
                          <a:cs typeface="Arial" panose="020B0604020202020204" pitchFamily="34" charset="0"/>
                        </a:rPr>
                        <m:t>=0</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800" dirty="0" err="1">
                    <a:effectLst/>
                    <a:latin typeface="Calibri" panose="020F0502020204030204" pitchFamily="34" charset="0"/>
                    <a:ea typeface="Times New Roman" panose="02020603050405020304" pitchFamily="18" charset="0"/>
                    <a:cs typeface="Arial" panose="020B0604020202020204" pitchFamily="34" charset="0"/>
                  </a:rPr>
                  <a:t>This</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is</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zero</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for</a:t>
                </a:r>
                <a:r>
                  <a:rPr lang="cs-CZ" sz="1800" dirty="0">
                    <a:effectLst/>
                    <a:latin typeface="Calibri" panose="020F0502020204030204" pitchFamily="34" charset="0"/>
                    <a:ea typeface="Times New Roman" panose="02020603050405020304" pitchFamily="18" charset="0"/>
                    <a:cs typeface="Arial" panose="020B0604020202020204" pitchFamily="34" charset="0"/>
                  </a:rPr>
                  <a:t> T=0 and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also</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for</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one</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ore</a:t>
                </a:r>
                <a:r>
                  <a:rPr lang="cs-CZ" sz="1800" dirty="0">
                    <a:effectLst/>
                    <a:latin typeface="Calibri" panose="020F0502020204030204" pitchFamily="34" charset="0"/>
                    <a:ea typeface="Times New Roman" panose="02020603050405020304" pitchFamily="18" charset="0"/>
                    <a:cs typeface="Arial" panose="020B0604020202020204" pitchFamily="34" charset="0"/>
                  </a:rPr>
                  <a:t> </a:t>
                </a:r>
                <a:r>
                  <a:rPr lang="cs-CZ" sz="1800" dirty="0" err="1">
                    <a:effectLst/>
                    <a:latin typeface="Calibri" panose="020F0502020204030204" pitchFamily="34" charset="0"/>
                    <a:ea typeface="Times New Roman" panose="02020603050405020304" pitchFamily="18" charset="0"/>
                    <a:cs typeface="Arial" panose="020B0604020202020204" pitchFamily="34" charset="0"/>
                  </a:rPr>
                  <a:t>value</a:t>
                </a:r>
                <a:r>
                  <a:rPr lang="cs-CZ" sz="1800" dirty="0">
                    <a:latin typeface="Calibri" panose="020F0502020204030204" pitchFamily="34" charset="0"/>
                    <a:ea typeface="Times New Roman" panose="02020603050405020304" pitchFamily="18" charset="0"/>
                    <a:cs typeface="Arial" panose="020B0604020202020204" pitchFamily="34" charset="0"/>
                  </a:rPr>
                  <a:t>:</a:t>
                </a:r>
                <a:endParaRPr lang="cs-CZ"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lnSpc>
                    <a:spcPct val="107000"/>
                  </a:lnSpc>
                  <a:spcAft>
                    <a:spcPts val="800"/>
                  </a:spcAft>
                  <a:buNone/>
                </a:pPr>
                <a:r>
                  <a:rPr lang="en-GB" sz="1800" dirty="0">
                    <a:effectLst/>
                    <a:latin typeface="Calibri" panose="020F0502020204030204" pitchFamily="34" charset="0"/>
                    <a:ea typeface="Times New Roman" panose="02020603050405020304" pitchFamily="18" charset="0"/>
                    <a:cs typeface="Arial" panose="020B0604020202020204" pitchFamily="34" charset="0"/>
                  </a:rPr>
                  <a:t>Dividing both sides of the equation with </a:t>
                </a:r>
                <a14:m>
                  <m:oMath xmlns:m="http://schemas.openxmlformats.org/officeDocument/2006/math">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1</m:t>
                        </m:r>
                      </m:num>
                      <m:den>
                        <m:r>
                          <a:rPr lang="en-GB" sz="1800" i="1">
                            <a:effectLst/>
                            <a:latin typeface="Cambria Math" panose="02040503050406030204" pitchFamily="18" charset="0"/>
                            <a:ea typeface="Calibri" panose="020F0502020204030204" pitchFamily="34" charset="0"/>
                            <a:cs typeface="Arial" panose="020B0604020202020204" pitchFamily="34" charset="0"/>
                          </a:rPr>
                          <m:t>5</m:t>
                        </m:r>
                      </m:den>
                    </m:f>
                    <m:r>
                      <a:rPr lang="en-GB" sz="1800" i="1">
                        <a:effectLst/>
                        <a:latin typeface="Cambria Math" panose="02040503050406030204" pitchFamily="18" charset="0"/>
                        <a:ea typeface="Calibri" panose="020F0502020204030204" pitchFamily="34" charset="0"/>
                        <a:cs typeface="Arial" panose="020B0604020202020204" pitchFamily="34" charset="0"/>
                      </a:rPr>
                      <m:t>𝑇</m:t>
                    </m:r>
                  </m:oMath>
                </a14:m>
                <a:r>
                  <a:rPr lang="en-GB" sz="1800" dirty="0">
                    <a:effectLst/>
                    <a:latin typeface="Calibri" panose="020F0502020204030204" pitchFamily="34" charset="0"/>
                    <a:ea typeface="Times New Roman" panose="02020603050405020304" pitchFamily="18" charset="0"/>
                    <a:cs typeface="Arial" panose="020B0604020202020204" pitchFamily="34" charset="0"/>
                  </a:rPr>
                  <a:t> gives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Arial" panose="020B0604020202020204" pitchFamily="34" charset="0"/>
                        </a:rPr>
                        <m:t>20−</m:t>
                      </m:r>
                      <m:r>
                        <a:rPr lang="en-GB" sz="1800" i="1">
                          <a:effectLst/>
                          <a:latin typeface="Cambria Math" panose="02040503050406030204" pitchFamily="18" charset="0"/>
                          <a:ea typeface="Calibri" panose="020F0502020204030204" pitchFamily="34" charset="0"/>
                          <a:cs typeface="Arial" panose="020B0604020202020204" pitchFamily="34" charset="0"/>
                        </a:rPr>
                        <m:t>𝑇</m:t>
                      </m:r>
                      <m:r>
                        <a:rPr lang="en-GB" sz="1800" i="1">
                          <a:effectLst/>
                          <a:latin typeface="Cambria Math" panose="02040503050406030204" pitchFamily="18" charset="0"/>
                          <a:ea typeface="Calibri" panose="020F0502020204030204" pitchFamily="34" charset="0"/>
                          <a:cs typeface="Arial" panose="020B0604020202020204" pitchFamily="34" charset="0"/>
                        </a:rPr>
                        <m:t>=0</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cs-CZ" sz="1800" i="1">
                          <a:effectLst/>
                          <a:latin typeface="Cambria Math" panose="02040503050406030204" pitchFamily="18" charset="0"/>
                          <a:ea typeface="Calibri" panose="020F0502020204030204" pitchFamily="34" charset="0"/>
                          <a:cs typeface="Arial" panose="020B0604020202020204" pitchFamily="34" charset="0"/>
                        </a:rPr>
                        <m:t>𝑇</m:t>
                      </m:r>
                      <m:r>
                        <a:rPr lang="cs-CZ" sz="1800" i="1">
                          <a:effectLst/>
                          <a:latin typeface="Cambria Math" panose="02040503050406030204" pitchFamily="18" charset="0"/>
                          <a:ea typeface="Calibri" panose="020F0502020204030204" pitchFamily="34" charset="0"/>
                          <a:cs typeface="Arial" panose="020B0604020202020204" pitchFamily="34" charset="0"/>
                        </a:rPr>
                        <m:t>=20</m:t>
                      </m:r>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cs-CZ" dirty="0" err="1"/>
                  <a:t>The</a:t>
                </a:r>
                <a:r>
                  <a:rPr lang="cs-CZ" dirty="0"/>
                  <a:t> tax </a:t>
                </a:r>
                <a:r>
                  <a:rPr lang="cs-CZ" dirty="0" err="1"/>
                  <a:t>maximazing</a:t>
                </a:r>
                <a:r>
                  <a:rPr lang="cs-CZ" dirty="0"/>
                  <a:t> </a:t>
                </a:r>
                <a:r>
                  <a:rPr lang="cs-CZ" dirty="0" err="1"/>
                  <a:t>rate</a:t>
                </a:r>
                <a:r>
                  <a:rPr lang="cs-CZ" dirty="0"/>
                  <a:t> </a:t>
                </a:r>
                <a:r>
                  <a:rPr lang="cs-CZ" dirty="0" err="1"/>
                  <a:t>for</a:t>
                </a:r>
                <a:r>
                  <a:rPr lang="cs-CZ" dirty="0"/>
                  <a:t> a parabola </a:t>
                </a:r>
                <a:r>
                  <a:rPr lang="cs-CZ" dirty="0" err="1"/>
                  <a:t>lies</a:t>
                </a:r>
                <a:r>
                  <a:rPr lang="cs-CZ" dirty="0"/>
                  <a:t> </a:t>
                </a:r>
                <a:r>
                  <a:rPr lang="cs-CZ" dirty="0" err="1"/>
                  <a:t>exactly</a:t>
                </a:r>
                <a:r>
                  <a:rPr lang="cs-CZ" dirty="0"/>
                  <a:t> in </a:t>
                </a:r>
                <a:r>
                  <a:rPr lang="cs-CZ" dirty="0" err="1"/>
                  <a:t>the</a:t>
                </a:r>
                <a:r>
                  <a:rPr lang="cs-CZ" dirty="0"/>
                  <a:t> </a:t>
                </a:r>
                <a:r>
                  <a:rPr lang="cs-CZ" dirty="0" err="1"/>
                  <a:t>middle</a:t>
                </a:r>
                <a:r>
                  <a:rPr lang="cs-CZ" dirty="0"/>
                  <a:t> </a:t>
                </a:r>
                <a:r>
                  <a:rPr lang="cs-CZ" dirty="0" err="1"/>
                  <a:t>between</a:t>
                </a:r>
                <a:r>
                  <a:rPr lang="cs-CZ" dirty="0"/>
                  <a:t> </a:t>
                </a:r>
                <a:r>
                  <a:rPr lang="cs-CZ" dirty="0" err="1"/>
                  <a:t>zero</a:t>
                </a:r>
                <a:r>
                  <a:rPr lang="cs-CZ" dirty="0"/>
                  <a:t> and 20, </a:t>
                </a:r>
                <a:r>
                  <a:rPr lang="cs-CZ" dirty="0" err="1"/>
                  <a:t>that</a:t>
                </a:r>
                <a:r>
                  <a:rPr lang="cs-CZ" dirty="0"/>
                  <a:t> </a:t>
                </a:r>
                <a:r>
                  <a:rPr lang="cs-CZ" dirty="0" err="1"/>
                  <a:t>is</a:t>
                </a:r>
                <a:r>
                  <a:rPr lang="cs-CZ" dirty="0"/>
                  <a:t> </a:t>
                </a:r>
                <a:r>
                  <a:rPr lang="cs-CZ" dirty="0" err="1"/>
                  <a:t>at</a:t>
                </a:r>
                <a:r>
                  <a:rPr lang="cs-CZ" dirty="0"/>
                  <a:t> 10.</a:t>
                </a:r>
                <a:endParaRPr lang="en-GB" dirty="0"/>
              </a:p>
            </p:txBody>
          </p:sp>
        </mc:Choice>
        <mc:Fallback xmlns="">
          <p:sp>
            <p:nvSpPr>
              <p:cNvPr id="3" name="Zástupný obsah 2">
                <a:extLst>
                  <a:ext uri="{FF2B5EF4-FFF2-40B4-BE49-F238E27FC236}">
                    <a16:creationId xmlns:a16="http://schemas.microsoft.com/office/drawing/2014/main" id="{440029CB-C278-B8FF-DB83-AD64F450F2FA}"/>
                  </a:ext>
                </a:extLst>
              </p:cNvPr>
              <p:cNvSpPr>
                <a:spLocks noGrp="1" noRot="1" noChangeAspect="1" noMove="1" noResize="1" noEditPoints="1" noAdjustHandles="1" noChangeArrowheads="1" noChangeShapeType="1" noTextEdit="1"/>
              </p:cNvSpPr>
              <p:nvPr>
                <p:ph idx="1"/>
              </p:nvPr>
            </p:nvSpPr>
            <p:spPr>
              <a:blipFill>
                <a:blip r:embed="rId2"/>
                <a:stretch>
                  <a:fillRect l="-1217" t="-560"/>
                </a:stretch>
              </a:blipFill>
            </p:spPr>
            <p:txBody>
              <a:bodyPr/>
              <a:lstStyle/>
              <a:p>
                <a:r>
                  <a:rPr lang="en-GB">
                    <a:noFill/>
                  </a:rPr>
                  <a:t> </a:t>
                </a:r>
              </a:p>
            </p:txBody>
          </p:sp>
        </mc:Fallback>
      </mc:AlternateContent>
    </p:spTree>
    <p:extLst>
      <p:ext uri="{BB962C8B-B14F-4D97-AF65-F5344CB8AC3E}">
        <p14:creationId xmlns:p14="http://schemas.microsoft.com/office/powerpoint/2010/main" val="937467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3F2FA-A148-2A88-7D8D-57F624C99E13}"/>
              </a:ext>
            </a:extLst>
          </p:cNvPr>
          <p:cNvSpPr>
            <a:spLocks noGrp="1"/>
          </p:cNvSpPr>
          <p:nvPr>
            <p:ph type="title"/>
          </p:nvPr>
        </p:nvSpPr>
        <p:spPr/>
        <p:txBody>
          <a:bodyPr/>
          <a:lstStyle/>
          <a:p>
            <a:endParaRPr lang="en-GB"/>
          </a:p>
        </p:txBody>
      </p:sp>
      <p:grpSp>
        <p:nvGrpSpPr>
          <p:cNvPr id="4" name="Plátno 517">
            <a:extLst>
              <a:ext uri="{FF2B5EF4-FFF2-40B4-BE49-F238E27FC236}">
                <a16:creationId xmlns:a16="http://schemas.microsoft.com/office/drawing/2014/main" id="{DF9BDD7B-1309-32C6-5C87-68B40662A3F5}"/>
              </a:ext>
            </a:extLst>
          </p:cNvPr>
          <p:cNvGrpSpPr/>
          <p:nvPr/>
        </p:nvGrpSpPr>
        <p:grpSpPr>
          <a:xfrm>
            <a:off x="2718033" y="2235467"/>
            <a:ext cx="7273255" cy="3754271"/>
            <a:chOff x="0" y="0"/>
            <a:chExt cx="4277360" cy="2420620"/>
          </a:xfrm>
        </p:grpSpPr>
        <p:sp>
          <p:nvSpPr>
            <p:cNvPr id="5" name="Obdélník 4">
              <a:extLst>
                <a:ext uri="{FF2B5EF4-FFF2-40B4-BE49-F238E27FC236}">
                  <a16:creationId xmlns:a16="http://schemas.microsoft.com/office/drawing/2014/main" id="{263FCB65-CF4F-2D0A-D2C7-FB0A6AB5D639}"/>
                </a:ext>
              </a:extLst>
            </p:cNvPr>
            <p:cNvSpPr/>
            <p:nvPr/>
          </p:nvSpPr>
          <p:spPr>
            <a:xfrm>
              <a:off x="0" y="0"/>
              <a:ext cx="4277360" cy="2420620"/>
            </a:xfrm>
            <a:prstGeom prst="rect">
              <a:avLst/>
            </a:prstGeom>
            <a:solidFill>
              <a:prstClr val="white"/>
            </a:solidFill>
          </p:spPr>
          <p:txBody>
            <a:bodyPr/>
            <a:lstStyle/>
            <a:p>
              <a:endParaRPr lang="en-GB" sz="2000"/>
            </a:p>
          </p:txBody>
        </p:sp>
        <p:sp>
          <p:nvSpPr>
            <p:cNvPr id="6" name="Textové pole 262">
              <a:extLst>
                <a:ext uri="{FF2B5EF4-FFF2-40B4-BE49-F238E27FC236}">
                  <a16:creationId xmlns:a16="http://schemas.microsoft.com/office/drawing/2014/main" id="{B28E3BBD-8C17-B8CB-D270-1E44AB9716EF}"/>
                </a:ext>
              </a:extLst>
            </p:cNvPr>
            <p:cNvSpPr txBox="1"/>
            <p:nvPr/>
          </p:nvSpPr>
          <p:spPr>
            <a:xfrm>
              <a:off x="2334491" y="2127742"/>
              <a:ext cx="457200" cy="2654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2000">
                  <a:effectLst/>
                  <a:latin typeface="Calibri" panose="020F0502020204030204" pitchFamily="34" charset="0"/>
                  <a:ea typeface="Calibri" panose="020F0502020204030204" pitchFamily="34" charset="0"/>
                  <a:cs typeface="Arial" panose="020B0604020202020204" pitchFamily="34" charset="0"/>
                </a:rPr>
                <a:t>20</a:t>
              </a:r>
              <a:endParaRPr lang="en-GB" sz="20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ové pole 262">
              <a:extLst>
                <a:ext uri="{FF2B5EF4-FFF2-40B4-BE49-F238E27FC236}">
                  <a16:creationId xmlns:a16="http://schemas.microsoft.com/office/drawing/2014/main" id="{55C55993-C606-115C-8C43-9BD96602F288}"/>
                </a:ext>
              </a:extLst>
            </p:cNvPr>
            <p:cNvSpPr txBox="1"/>
            <p:nvPr/>
          </p:nvSpPr>
          <p:spPr>
            <a:xfrm>
              <a:off x="1443248" y="2135529"/>
              <a:ext cx="412750" cy="2660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2000">
                  <a:effectLst/>
                  <a:latin typeface="Calibri" panose="020F0502020204030204" pitchFamily="34" charset="0"/>
                  <a:ea typeface="Calibri" panose="020F0502020204030204" pitchFamily="34" charset="0"/>
                  <a:cs typeface="Times New Roman" panose="02020603050405020304" pitchFamily="18" charset="0"/>
                </a:rPr>
                <a:t>10</a:t>
              </a:r>
              <a:endParaRPr lang="en-GB" sz="2000">
                <a:effectLst/>
                <a:latin typeface="Times New Roman" panose="02020603050405020304" pitchFamily="18" charset="0"/>
                <a:ea typeface="Times New Roman" panose="02020603050405020304" pitchFamily="18" charset="0"/>
              </a:endParaRPr>
            </a:p>
          </p:txBody>
        </p:sp>
        <p:sp>
          <p:nvSpPr>
            <p:cNvPr id="8" name="Textové pole 262">
              <a:extLst>
                <a:ext uri="{FF2B5EF4-FFF2-40B4-BE49-F238E27FC236}">
                  <a16:creationId xmlns:a16="http://schemas.microsoft.com/office/drawing/2014/main" id="{6A8283AD-7D04-FD0E-3B5D-E3A5CB9B18D1}"/>
                </a:ext>
              </a:extLst>
            </p:cNvPr>
            <p:cNvSpPr txBox="1"/>
            <p:nvPr/>
          </p:nvSpPr>
          <p:spPr>
            <a:xfrm>
              <a:off x="2593215" y="2135529"/>
              <a:ext cx="46864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2000" b="1">
                  <a:effectLst/>
                  <a:latin typeface="Calibri" panose="020F0502020204030204" pitchFamily="34" charset="0"/>
                  <a:ea typeface="Calibri" panose="020F0502020204030204" pitchFamily="34" charset="0"/>
                  <a:cs typeface="Arial" panose="020B0604020202020204" pitchFamily="34" charset="0"/>
                </a:rPr>
                <a:t>T</a:t>
              </a:r>
              <a:endParaRPr lang="en-GB" sz="200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ové pole 262">
              <a:extLst>
                <a:ext uri="{FF2B5EF4-FFF2-40B4-BE49-F238E27FC236}">
                  <a16:creationId xmlns:a16="http://schemas.microsoft.com/office/drawing/2014/main" id="{0B9589DD-8999-F29E-D9C6-C4CD60B7E2D5}"/>
                </a:ext>
              </a:extLst>
            </p:cNvPr>
            <p:cNvSpPr txBox="1"/>
            <p:nvPr/>
          </p:nvSpPr>
          <p:spPr>
            <a:xfrm>
              <a:off x="1386870" y="266780"/>
              <a:ext cx="559918"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2000" b="1">
                  <a:effectLst/>
                  <a:latin typeface="Calibri" panose="020F0502020204030204" pitchFamily="34" charset="0"/>
                  <a:ea typeface="Calibri" panose="020F0502020204030204" pitchFamily="34" charset="0"/>
                  <a:cs typeface="Arial" panose="020B0604020202020204" pitchFamily="34" charset="0"/>
                </a:rPr>
                <a:t>MAX</a:t>
              </a:r>
              <a:endParaRPr lang="en-GB" sz="20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493">
              <a:extLst>
                <a:ext uri="{FF2B5EF4-FFF2-40B4-BE49-F238E27FC236}">
                  <a16:creationId xmlns:a16="http://schemas.microsoft.com/office/drawing/2014/main" id="{B7332BFC-785A-50BF-6F5C-03BA7B68E1BF}"/>
                </a:ext>
              </a:extLst>
            </p:cNvPr>
            <p:cNvSpPr txBox="1"/>
            <p:nvPr/>
          </p:nvSpPr>
          <p:spPr>
            <a:xfrm>
              <a:off x="320442" y="94381"/>
              <a:ext cx="770131" cy="5010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2000" b="1">
                  <a:effectLst/>
                  <a:latin typeface="Calibri" panose="020F0502020204030204" pitchFamily="34" charset="0"/>
                  <a:ea typeface="Calibri" panose="020F0502020204030204" pitchFamily="34" charset="0"/>
                  <a:cs typeface="Arial" panose="020B0604020202020204" pitchFamily="34" charset="0"/>
                </a:rPr>
                <a:t>T</a:t>
              </a:r>
              <a:r>
                <a:rPr lang="cs-CZ" sz="2000" b="1">
                  <a:effectLst/>
                  <a:latin typeface="Calibri" panose="020F0502020204030204" pitchFamily="34" charset="0"/>
                  <a:ea typeface="Calibri" panose="020F0502020204030204" pitchFamily="34" charset="0"/>
                  <a:cs typeface="Calibri" panose="020F0502020204030204" pitchFamily="34" charset="0"/>
                </a:rPr>
                <a:t>∙</a:t>
              </a:r>
              <a:r>
                <a:rPr lang="cs-CZ" sz="2000" b="1">
                  <a:effectLst/>
                  <a:latin typeface="Calibri" panose="020F0502020204030204" pitchFamily="34" charset="0"/>
                  <a:ea typeface="Calibri" panose="020F0502020204030204" pitchFamily="34" charset="0"/>
                  <a:cs typeface="Arial" panose="020B0604020202020204" pitchFamily="34" charset="0"/>
                </a:rPr>
                <a:t>Q</a:t>
              </a:r>
              <a:endParaRPr lang="en-GB" sz="200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Přímá spojnice se šipkou 10">
              <a:extLst>
                <a:ext uri="{FF2B5EF4-FFF2-40B4-BE49-F238E27FC236}">
                  <a16:creationId xmlns:a16="http://schemas.microsoft.com/office/drawing/2014/main" id="{F1779295-7AC8-9DDC-9CFE-522F9A0D0C14}"/>
                </a:ext>
              </a:extLst>
            </p:cNvPr>
            <p:cNvCxnSpPr/>
            <p:nvPr/>
          </p:nvCxnSpPr>
          <p:spPr>
            <a:xfrm flipH="1" flipV="1">
              <a:off x="718712" y="5370"/>
              <a:ext cx="502" cy="212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8CF4DF92-AA44-DC1F-42D5-1131AC484EE6}"/>
                </a:ext>
              </a:extLst>
            </p:cNvPr>
            <p:cNvCxnSpPr/>
            <p:nvPr/>
          </p:nvCxnSpPr>
          <p:spPr>
            <a:xfrm>
              <a:off x="718155" y="2128013"/>
              <a:ext cx="2110587" cy="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643">
              <a:extLst>
                <a:ext uri="{FF2B5EF4-FFF2-40B4-BE49-F238E27FC236}">
                  <a16:creationId xmlns:a16="http://schemas.microsoft.com/office/drawing/2014/main" id="{8342A7C0-DF16-DC7B-9918-AD24988206B2}"/>
                </a:ext>
              </a:extLst>
            </p:cNvPr>
            <p:cNvSpPr/>
            <p:nvPr/>
          </p:nvSpPr>
          <p:spPr>
            <a:xfrm>
              <a:off x="722732" y="512133"/>
              <a:ext cx="1830189" cy="1615952"/>
            </a:xfrm>
            <a:custGeom>
              <a:avLst/>
              <a:gdLst>
                <a:gd name="connsiteX0" fmla="*/ 0 w 1898650"/>
                <a:gd name="connsiteY0" fmla="*/ 1746250 h 1746250"/>
                <a:gd name="connsiteX1" fmla="*/ 908050 w 1898650"/>
                <a:gd name="connsiteY1" fmla="*/ 0 h 1746250"/>
                <a:gd name="connsiteX2" fmla="*/ 1898650 w 1898650"/>
                <a:gd name="connsiteY2" fmla="*/ 1746250 h 1746250"/>
              </a:gdLst>
              <a:ahLst/>
              <a:cxnLst>
                <a:cxn ang="0">
                  <a:pos x="connsiteX0" y="connsiteY0"/>
                </a:cxn>
                <a:cxn ang="0">
                  <a:pos x="connsiteX1" y="connsiteY1"/>
                </a:cxn>
                <a:cxn ang="0">
                  <a:pos x="connsiteX2" y="connsiteY2"/>
                </a:cxn>
              </a:cxnLst>
              <a:rect l="l" t="t" r="r" b="b"/>
              <a:pathLst>
                <a:path w="1898650" h="1746250">
                  <a:moveTo>
                    <a:pt x="0" y="1746250"/>
                  </a:moveTo>
                  <a:cubicBezTo>
                    <a:pt x="295804" y="873125"/>
                    <a:pt x="591608" y="0"/>
                    <a:pt x="908050" y="0"/>
                  </a:cubicBezTo>
                  <a:cubicBezTo>
                    <a:pt x="1224492" y="0"/>
                    <a:pt x="1561571" y="873125"/>
                    <a:pt x="1898650" y="174625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000"/>
            </a:p>
          </p:txBody>
        </p:sp>
        <p:cxnSp>
          <p:nvCxnSpPr>
            <p:cNvPr id="14" name="Straight Connector 649">
              <a:extLst>
                <a:ext uri="{FF2B5EF4-FFF2-40B4-BE49-F238E27FC236}">
                  <a16:creationId xmlns:a16="http://schemas.microsoft.com/office/drawing/2014/main" id="{39A21750-1934-41C1-948D-0B0442666A21}"/>
                </a:ext>
              </a:extLst>
            </p:cNvPr>
            <p:cNvCxnSpPr/>
            <p:nvPr/>
          </p:nvCxnSpPr>
          <p:spPr>
            <a:xfrm flipH="1">
              <a:off x="1586445" y="512099"/>
              <a:ext cx="11553" cy="1621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4703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EF6F14-571B-5755-AAF6-FBC7431D1B60}"/>
              </a:ext>
            </a:extLst>
          </p:cNvPr>
          <p:cNvSpPr>
            <a:spLocks noGrp="1"/>
          </p:cNvSpPr>
          <p:nvPr>
            <p:ph type="title"/>
          </p:nvPr>
        </p:nvSpPr>
        <p:spPr>
          <a:xfrm>
            <a:off x="0" y="386146"/>
            <a:ext cx="10515600" cy="1325563"/>
          </a:xfrm>
          <a:solidFill>
            <a:schemeClr val="accent2">
              <a:lumMod val="60000"/>
              <a:lumOff val="40000"/>
            </a:schemeClr>
          </a:solidFill>
        </p:spPr>
        <p:txBody>
          <a:bodyPr/>
          <a:lstStyle/>
          <a:p>
            <a:r>
              <a:rPr lang="cs-CZ" b="1" dirty="0"/>
              <a:t>5. </a:t>
            </a:r>
            <a:r>
              <a:rPr lang="cs-CZ" b="1" dirty="0" err="1"/>
              <a:t>Price</a:t>
            </a:r>
            <a:r>
              <a:rPr lang="cs-CZ" b="1" dirty="0"/>
              <a:t> </a:t>
            </a:r>
            <a:r>
              <a:rPr lang="cs-CZ" b="1" dirty="0" err="1"/>
              <a:t>regulation</a:t>
            </a:r>
            <a:endParaRPr lang="en-GB" b="1" dirty="0"/>
          </a:p>
        </p:txBody>
      </p:sp>
      <p:sp>
        <p:nvSpPr>
          <p:cNvPr id="3" name="Zástupný obsah 2">
            <a:extLst>
              <a:ext uri="{FF2B5EF4-FFF2-40B4-BE49-F238E27FC236}">
                <a16:creationId xmlns:a16="http://schemas.microsoft.com/office/drawing/2014/main" id="{575EA527-C557-5493-5964-ECE6858A9B52}"/>
              </a:ext>
            </a:extLst>
          </p:cNvPr>
          <p:cNvSpPr>
            <a:spLocks noGrp="1"/>
          </p:cNvSpPr>
          <p:nvPr>
            <p:ph idx="1"/>
          </p:nvPr>
        </p:nvSpPr>
        <p:spPr/>
        <p:txBody>
          <a:bodyPr/>
          <a:lstStyle/>
          <a:p>
            <a:pPr marL="0" indent="0">
              <a:buNone/>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Price allocation mechanism. Alternative allocation mechanisms. Price regulation and shortages. Minimum wage.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694235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B05DF2-7158-43E6-5287-B8FA8EA14C7B}"/>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price</a:t>
            </a:r>
            <a:endParaRPr lang="en-GB" dirty="0"/>
          </a:p>
        </p:txBody>
      </p:sp>
      <p:sp>
        <p:nvSpPr>
          <p:cNvPr id="3" name="Zástupný obsah 2">
            <a:extLst>
              <a:ext uri="{FF2B5EF4-FFF2-40B4-BE49-F238E27FC236}">
                <a16:creationId xmlns:a16="http://schemas.microsoft.com/office/drawing/2014/main" id="{D3BAA4A2-31EA-6B61-6775-D8711BBBCF9A}"/>
              </a:ext>
            </a:extLst>
          </p:cNvPr>
          <p:cNvSpPr>
            <a:spLocks noGrp="1"/>
          </p:cNvSpPr>
          <p:nvPr>
            <p:ph idx="1"/>
          </p:nvPr>
        </p:nvSpPr>
        <p:spPr/>
        <p:txBody>
          <a:bodyPr/>
          <a:lstStyle/>
          <a:p>
            <a:r>
              <a:rPr lang="cs-CZ" dirty="0" err="1"/>
              <a:t>Price</a:t>
            </a:r>
            <a:r>
              <a:rPr lang="cs-CZ" dirty="0"/>
              <a:t> „</a:t>
            </a:r>
            <a:r>
              <a:rPr lang="cs-CZ" dirty="0" err="1"/>
              <a:t>clears</a:t>
            </a:r>
            <a:r>
              <a:rPr lang="cs-CZ" dirty="0"/>
              <a:t>“ </a:t>
            </a:r>
            <a:r>
              <a:rPr lang="cs-CZ" dirty="0" err="1"/>
              <a:t>the</a:t>
            </a:r>
            <a:r>
              <a:rPr lang="cs-CZ" dirty="0"/>
              <a:t> market</a:t>
            </a:r>
          </a:p>
          <a:p>
            <a:endParaRPr lang="cs-CZ" dirty="0"/>
          </a:p>
          <a:p>
            <a:r>
              <a:rPr lang="cs-CZ" dirty="0" err="1"/>
              <a:t>The</a:t>
            </a:r>
            <a:r>
              <a:rPr lang="cs-CZ" dirty="0"/>
              <a:t> </a:t>
            </a:r>
            <a:r>
              <a:rPr lang="cs-CZ" dirty="0" err="1"/>
              <a:t>Price</a:t>
            </a:r>
            <a:r>
              <a:rPr lang="cs-CZ" dirty="0"/>
              <a:t> </a:t>
            </a:r>
            <a:r>
              <a:rPr lang="cs-CZ" dirty="0" err="1"/>
              <a:t>allocation</a:t>
            </a:r>
            <a:r>
              <a:rPr lang="cs-CZ" dirty="0"/>
              <a:t> </a:t>
            </a:r>
            <a:r>
              <a:rPr lang="cs-CZ" dirty="0" err="1"/>
              <a:t>mechanims</a:t>
            </a:r>
            <a:r>
              <a:rPr lang="cs-CZ" dirty="0"/>
              <a:t> (</a:t>
            </a:r>
            <a:r>
              <a:rPr lang="cs-CZ" dirty="0" err="1"/>
              <a:t>Allocation</a:t>
            </a:r>
            <a:r>
              <a:rPr lang="cs-CZ" dirty="0"/>
              <a:t> </a:t>
            </a:r>
            <a:r>
              <a:rPr lang="cs-CZ" dirty="0" err="1"/>
              <a:t>of</a:t>
            </a:r>
            <a:r>
              <a:rPr lang="cs-CZ" dirty="0"/>
              <a:t> </a:t>
            </a:r>
            <a:r>
              <a:rPr lang="cs-CZ" dirty="0" err="1"/>
              <a:t>goods</a:t>
            </a:r>
            <a:r>
              <a:rPr lang="cs-CZ" dirty="0"/>
              <a:t> (to </a:t>
            </a:r>
            <a:r>
              <a:rPr lang="cs-CZ" dirty="0" err="1"/>
              <a:t>whome</a:t>
            </a:r>
            <a:r>
              <a:rPr lang="cs-CZ" dirty="0"/>
              <a:t>) </a:t>
            </a:r>
            <a:r>
              <a:rPr lang="cs-CZ" dirty="0" err="1"/>
              <a:t>based</a:t>
            </a:r>
            <a:r>
              <a:rPr lang="cs-CZ" dirty="0"/>
              <a:t> on </a:t>
            </a:r>
            <a:r>
              <a:rPr lang="cs-CZ" dirty="0" err="1"/>
              <a:t>prices</a:t>
            </a:r>
            <a:r>
              <a:rPr lang="cs-CZ" dirty="0"/>
              <a:t>): </a:t>
            </a:r>
          </a:p>
          <a:p>
            <a:pPr lvl="1"/>
            <a:r>
              <a:rPr lang="cs-CZ" dirty="0" err="1"/>
              <a:t>Those</a:t>
            </a:r>
            <a:r>
              <a:rPr lang="cs-CZ" dirty="0"/>
              <a:t> </a:t>
            </a:r>
            <a:r>
              <a:rPr lang="cs-CZ" dirty="0" err="1"/>
              <a:t>willing</a:t>
            </a:r>
            <a:r>
              <a:rPr lang="cs-CZ" dirty="0"/>
              <a:t> to </a:t>
            </a:r>
            <a:r>
              <a:rPr lang="cs-CZ" dirty="0" err="1"/>
              <a:t>pay</a:t>
            </a:r>
            <a:r>
              <a:rPr lang="cs-CZ" dirty="0"/>
              <a:t> </a:t>
            </a:r>
            <a:r>
              <a:rPr lang="cs-CZ" dirty="0" err="1"/>
              <a:t>the</a:t>
            </a:r>
            <a:r>
              <a:rPr lang="cs-CZ" dirty="0"/>
              <a:t> </a:t>
            </a:r>
            <a:r>
              <a:rPr lang="cs-CZ" dirty="0" err="1"/>
              <a:t>price</a:t>
            </a:r>
            <a:r>
              <a:rPr lang="cs-CZ" dirty="0"/>
              <a:t> </a:t>
            </a:r>
            <a:r>
              <a:rPr lang="cs-CZ" dirty="0" err="1"/>
              <a:t>or</a:t>
            </a:r>
            <a:r>
              <a:rPr lang="cs-CZ" dirty="0"/>
              <a:t> </a:t>
            </a:r>
            <a:r>
              <a:rPr lang="cs-CZ" dirty="0" err="1"/>
              <a:t>higher</a:t>
            </a:r>
            <a:r>
              <a:rPr lang="cs-CZ" dirty="0"/>
              <a:t> </a:t>
            </a:r>
            <a:r>
              <a:rPr lang="cs-CZ" dirty="0" err="1"/>
              <a:t>get</a:t>
            </a:r>
            <a:r>
              <a:rPr lang="cs-CZ" dirty="0"/>
              <a:t> </a:t>
            </a:r>
            <a:r>
              <a:rPr lang="cs-CZ" dirty="0" err="1"/>
              <a:t>the</a:t>
            </a:r>
            <a:r>
              <a:rPr lang="cs-CZ" dirty="0"/>
              <a:t> </a:t>
            </a:r>
            <a:r>
              <a:rPr lang="cs-CZ" dirty="0" err="1"/>
              <a:t>good</a:t>
            </a:r>
            <a:r>
              <a:rPr lang="cs-CZ" dirty="0"/>
              <a:t>.</a:t>
            </a:r>
          </a:p>
          <a:p>
            <a:pPr lvl="1"/>
            <a:r>
              <a:rPr lang="cs-CZ" dirty="0" err="1"/>
              <a:t>Those</a:t>
            </a:r>
            <a:r>
              <a:rPr lang="cs-CZ" dirty="0"/>
              <a:t> </a:t>
            </a:r>
            <a:r>
              <a:rPr lang="cs-CZ" dirty="0" err="1"/>
              <a:t>willing</a:t>
            </a:r>
            <a:r>
              <a:rPr lang="cs-CZ" dirty="0"/>
              <a:t> to </a:t>
            </a:r>
            <a:r>
              <a:rPr lang="cs-CZ" dirty="0" err="1"/>
              <a:t>pay</a:t>
            </a:r>
            <a:r>
              <a:rPr lang="cs-CZ" dirty="0"/>
              <a:t> </a:t>
            </a:r>
            <a:r>
              <a:rPr lang="cs-CZ" dirty="0" err="1"/>
              <a:t>less</a:t>
            </a:r>
            <a:r>
              <a:rPr lang="cs-CZ" dirty="0"/>
              <a:t> </a:t>
            </a:r>
            <a:r>
              <a:rPr lang="cs-CZ" dirty="0" err="1"/>
              <a:t>than</a:t>
            </a:r>
            <a:r>
              <a:rPr lang="cs-CZ" dirty="0"/>
              <a:t> </a:t>
            </a:r>
            <a:r>
              <a:rPr lang="cs-CZ" dirty="0" err="1"/>
              <a:t>the</a:t>
            </a:r>
            <a:r>
              <a:rPr lang="cs-CZ" dirty="0"/>
              <a:t> market </a:t>
            </a:r>
            <a:r>
              <a:rPr lang="cs-CZ" dirty="0" err="1"/>
              <a:t>price</a:t>
            </a:r>
            <a:r>
              <a:rPr lang="cs-CZ" dirty="0"/>
              <a:t> do not </a:t>
            </a:r>
            <a:r>
              <a:rPr lang="cs-CZ" dirty="0" err="1"/>
              <a:t>get</a:t>
            </a:r>
            <a:r>
              <a:rPr lang="cs-CZ" dirty="0"/>
              <a:t> </a:t>
            </a:r>
            <a:r>
              <a:rPr lang="cs-CZ" dirty="0" err="1"/>
              <a:t>the</a:t>
            </a:r>
            <a:r>
              <a:rPr lang="cs-CZ" dirty="0"/>
              <a:t> </a:t>
            </a:r>
            <a:r>
              <a:rPr lang="cs-CZ" dirty="0" err="1"/>
              <a:t>good</a:t>
            </a:r>
            <a:endParaRPr lang="cs-CZ" dirty="0"/>
          </a:p>
          <a:p>
            <a:pPr lvl="1"/>
            <a:r>
              <a:rPr lang="cs-CZ" dirty="0"/>
              <a:t>So, </a:t>
            </a:r>
            <a:r>
              <a:rPr lang="cs-CZ" dirty="0" err="1"/>
              <a:t>obviously</a:t>
            </a:r>
            <a:r>
              <a:rPr lang="cs-CZ" dirty="0"/>
              <a:t>, </a:t>
            </a:r>
            <a:r>
              <a:rPr lang="cs-CZ" dirty="0" err="1"/>
              <a:t>some</a:t>
            </a:r>
            <a:r>
              <a:rPr lang="cs-CZ" dirty="0"/>
              <a:t> </a:t>
            </a:r>
            <a:r>
              <a:rPr lang="cs-CZ" dirty="0" err="1"/>
              <a:t>people</a:t>
            </a:r>
            <a:r>
              <a:rPr lang="cs-CZ" dirty="0"/>
              <a:t> </a:t>
            </a:r>
            <a:r>
              <a:rPr lang="cs-CZ" dirty="0" err="1"/>
              <a:t>cannot</a:t>
            </a:r>
            <a:r>
              <a:rPr lang="cs-CZ" dirty="0"/>
              <a:t> </a:t>
            </a:r>
            <a:r>
              <a:rPr lang="cs-CZ" dirty="0" err="1"/>
              <a:t>afford</a:t>
            </a:r>
            <a:r>
              <a:rPr lang="cs-CZ" dirty="0"/>
              <a:t> </a:t>
            </a:r>
            <a:r>
              <a:rPr lang="cs-CZ" dirty="0" err="1"/>
              <a:t>it</a:t>
            </a:r>
            <a:r>
              <a:rPr lang="cs-CZ" dirty="0"/>
              <a:t> (so </a:t>
            </a:r>
            <a:r>
              <a:rPr lang="cs-CZ" dirty="0" err="1"/>
              <a:t>what</a:t>
            </a:r>
            <a:r>
              <a:rPr lang="cs-CZ" dirty="0"/>
              <a:t> </a:t>
            </a:r>
            <a:r>
              <a:rPr lang="cs-CZ" dirty="0" err="1"/>
              <a:t>can</a:t>
            </a:r>
            <a:r>
              <a:rPr lang="cs-CZ" dirty="0"/>
              <a:t> </a:t>
            </a:r>
            <a:r>
              <a:rPr lang="cs-CZ" dirty="0" err="1"/>
              <a:t>economic</a:t>
            </a:r>
            <a:r>
              <a:rPr lang="cs-CZ" dirty="0"/>
              <a:t> </a:t>
            </a:r>
            <a:r>
              <a:rPr lang="cs-CZ" dirty="0" err="1"/>
              <a:t>policy</a:t>
            </a:r>
            <a:r>
              <a:rPr lang="cs-CZ" dirty="0"/>
              <a:t> do?)</a:t>
            </a:r>
          </a:p>
        </p:txBody>
      </p:sp>
    </p:spTree>
    <p:extLst>
      <p:ext uri="{BB962C8B-B14F-4D97-AF65-F5344CB8AC3E}">
        <p14:creationId xmlns:p14="http://schemas.microsoft.com/office/powerpoint/2010/main" val="364140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4108</TotalTime>
  <Words>14744</Words>
  <Application>Microsoft Office PowerPoint</Application>
  <PresentationFormat>Širokoúhlá obrazovka</PresentationFormat>
  <Paragraphs>2000</Paragraphs>
  <Slides>313</Slides>
  <Notes>0</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313</vt:i4>
      </vt:variant>
    </vt:vector>
  </HeadingPairs>
  <TitlesOfParts>
    <vt:vector size="326" baseType="lpstr">
      <vt:lpstr>-apple-system</vt:lpstr>
      <vt:lpstr>Arial</vt:lpstr>
      <vt:lpstr>Calibri</vt:lpstr>
      <vt:lpstr>Calibri Light</vt:lpstr>
      <vt:lpstr>Cambria Math</vt:lpstr>
      <vt:lpstr>Google Sans</vt:lpstr>
      <vt:lpstr>Inherit</vt:lpstr>
      <vt:lpstr>Open Sans</vt:lpstr>
      <vt:lpstr>Symbol</vt:lpstr>
      <vt:lpstr>Times New Roman</vt:lpstr>
      <vt:lpstr>TimesNewRoman</vt:lpstr>
      <vt:lpstr>Wingdings</vt:lpstr>
      <vt:lpstr>Motiv Office</vt:lpstr>
      <vt:lpstr>Prezentace aplikace PowerPoint</vt:lpstr>
      <vt:lpstr>Every even Tuesday     Room D-236</vt:lpstr>
      <vt:lpstr>About the teacher</vt:lpstr>
      <vt:lpstr>Prezentace aplikace PowerPoint</vt:lpstr>
      <vt:lpstr>Completion</vt:lpstr>
      <vt:lpstr>Student‘s presentation</vt:lpstr>
      <vt:lpstr>Literature</vt:lpstr>
      <vt:lpstr>Prezentace aplikace PowerPoint</vt:lpstr>
      <vt:lpstr>The goal of the course</vt:lpstr>
      <vt:lpstr>Content:</vt:lpstr>
      <vt:lpstr>1. Economics and economic policy</vt:lpstr>
      <vt:lpstr>Definitions</vt:lpstr>
      <vt:lpstr>Economy</vt:lpstr>
      <vt:lpstr>Economics</vt:lpstr>
      <vt:lpstr>Economic policy</vt:lpstr>
      <vt:lpstr>Economic policy</vt:lpstr>
      <vt:lpstr>Prezentace aplikace PowerPoint</vt:lpstr>
      <vt:lpstr>Instruments of economic policies</vt:lpstr>
      <vt:lpstr>The scope of economics</vt:lpstr>
      <vt:lpstr>Prezentace aplikace PowerPoint</vt:lpstr>
      <vt:lpstr>Adam Smith – Invisible hand</vt:lpstr>
      <vt:lpstr>What is seen and what is not seen</vt:lpstr>
      <vt:lpstr>Prezentace aplikace PowerPoint</vt:lpstr>
      <vt:lpstr>Prezentace aplikace PowerPoint</vt:lpstr>
      <vt:lpstr>Prezentace aplikace PowerPoint</vt:lpstr>
      <vt:lpstr>Bastiat – gardener example</vt:lpstr>
      <vt:lpstr>Pareto improvement</vt:lpstr>
      <vt:lpstr>A voluntary contract</vt:lpstr>
      <vt:lpstr>Trade increases utility</vt:lpstr>
      <vt:lpstr>Find the difference</vt:lpstr>
      <vt:lpstr>Why don‘t most people steal? </vt:lpstr>
      <vt:lpstr>Legal plunder (=legalized looting)</vt:lpstr>
      <vt:lpstr>There is no eleventh commandment</vt:lpstr>
      <vt:lpstr>2. Market failure and government failure</vt:lpstr>
      <vt:lpstr>Rationale of economic policies</vt:lpstr>
      <vt:lpstr>Market failure</vt:lpstr>
      <vt:lpstr>Government failure</vt:lpstr>
      <vt:lpstr>Monopoly  competition policies</vt:lpstr>
      <vt:lpstr>Arguments against economic policies</vt:lpstr>
      <vt:lpstr>Public goods</vt:lpstr>
      <vt:lpstr>Two properties</vt:lpstr>
      <vt:lpstr>Prezentace aplikace PowerPoint</vt:lpstr>
      <vt:lpstr>Prezentace aplikace PowerPoint</vt:lpstr>
      <vt:lpstr>Prezentace aplikace PowerPoint</vt:lpstr>
      <vt:lpstr>Prezentace aplikace PowerPoint</vt:lpstr>
      <vt:lpstr>Quantity of public goods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Redistribution of wealth</vt:lpstr>
      <vt:lpstr>Equality</vt:lpstr>
      <vt:lpstr>Trade-off Efficiency vs Equality (or rather regulation and the redistribution of wealth)</vt:lpstr>
      <vt:lpstr>UTILITARISM</vt:lpstr>
      <vt:lpstr>Economics of redistribution</vt:lpstr>
      <vt:lpstr>Prezentace aplikace PowerPoint</vt:lpstr>
      <vt:lpstr>Corruption</vt:lpstr>
      <vt:lpstr>If you want to cut corrpution, cut government</vt:lpstr>
      <vt:lpstr>Friedman‘s 4 ways of spending money</vt:lpstr>
      <vt:lpstr>Prezentace aplikace PowerPoint</vt:lpstr>
      <vt:lpstr>Prezentace aplikace PowerPoint</vt:lpstr>
      <vt:lpstr>The economic problem of voting</vt:lpstr>
      <vt:lpstr>Supply-side economics: Laffer curve</vt:lpstr>
      <vt:lpstr>Economic freedom</vt:lpstr>
      <vt:lpstr>Reading:</vt:lpstr>
      <vt:lpstr>3. Taxation</vt:lpstr>
      <vt:lpstr>The EU</vt:lpstr>
      <vt:lpstr>Prezentace aplikace PowerPoint</vt:lpstr>
      <vt:lpstr>Prezentace aplikace PowerPoint</vt:lpstr>
      <vt:lpstr>Two types of indirect taxes </vt:lpstr>
      <vt:lpstr>Prezentace aplikace PowerPoint</vt:lpstr>
      <vt:lpstr>Prezentace aplikace PowerPoint</vt:lpstr>
      <vt:lpstr>Specific tax</vt:lpstr>
      <vt:lpstr>Ad valorem tax</vt:lpstr>
      <vt:lpstr>Very elastic demand</vt:lpstr>
      <vt:lpstr>Very inelastic demand</vt:lpstr>
      <vt:lpstr>Specific tax</vt:lpstr>
      <vt:lpstr>Deadweight loss</vt:lpstr>
      <vt:lpstr>Prezentace aplikace PowerPoint</vt:lpstr>
      <vt:lpstr>Exercise</vt:lpstr>
      <vt:lpstr>Equilibrium</vt:lpstr>
      <vt:lpstr>Prezentace aplikace PowerPoint</vt:lpstr>
      <vt:lpstr>4. Laffer curve</vt:lpstr>
      <vt:lpstr>Laffer curve</vt:lpstr>
      <vt:lpstr>Adam Smith, 1776</vt:lpstr>
      <vt:lpstr>Prezentace aplikace PowerPoint</vt:lpstr>
      <vt:lpstr>Prezentace aplikace PowerPoint</vt:lpstr>
      <vt:lpstr>Prezentace aplikace PowerPoint</vt:lpstr>
      <vt:lpstr>Prezentace aplikace PowerPoint</vt:lpstr>
      <vt:lpstr>Reasons:</vt:lpstr>
      <vt:lpstr>Find the Laffer curve</vt:lpstr>
      <vt:lpstr>Prezentace aplikace PowerPoint</vt:lpstr>
      <vt:lpstr>Find its maximum using the derivative</vt:lpstr>
      <vt:lpstr>Alternative way</vt:lpstr>
      <vt:lpstr>Prezentace aplikace PowerPoint</vt:lpstr>
      <vt:lpstr>5. Price regulation</vt:lpstr>
      <vt:lpstr>The role of price</vt:lpstr>
      <vt:lpstr>Market equilibrium</vt:lpstr>
      <vt:lpstr>Arguments for government intervention</vt:lpstr>
      <vt:lpstr>Price clears the market</vt:lpstr>
      <vt:lpstr>Prezentace aplikace PowerPoint</vt:lpstr>
      <vt:lpstr>Price floor</vt:lpstr>
      <vt:lpstr>Price floor</vt:lpstr>
      <vt:lpstr>Price ceiling</vt:lpstr>
      <vt:lpstr>Price ceiling</vt:lpstr>
      <vt:lpstr>Intervention purchases/sales</vt:lpstr>
      <vt:lpstr>Intervention purchases</vt:lpstr>
      <vt:lpstr>In the foreign exchange market</vt:lpstr>
      <vt:lpstr>Alternative allocation</vt:lpstr>
      <vt:lpstr>Prezentace aplikace PowerPoint</vt:lpstr>
      <vt:lpstr>Free goods – consider roads</vt:lpstr>
      <vt:lpstr>Exercise</vt:lpstr>
      <vt:lpstr>5. Keynesianism</vt:lpstr>
      <vt:lpstr>Prezentace aplikace PowerPoint</vt:lpstr>
      <vt:lpstr>Context</vt:lpstr>
      <vt:lpstr>Business cycle</vt:lpstr>
      <vt:lpstr>Prezentace aplikace PowerPoint</vt:lpstr>
      <vt:lpstr>AD function</vt:lpstr>
      <vt:lpstr>Aggregate demand</vt:lpstr>
      <vt:lpstr>Prezentace aplikace PowerPoint</vt:lpstr>
      <vt:lpstr>Aggregate supply</vt:lpstr>
      <vt:lpstr>Y=Y_a </vt:lpstr>
      <vt:lpstr>Demand-pulled inflation</vt:lpstr>
      <vt:lpstr>Prezentace aplikace PowerPoint</vt:lpstr>
      <vt:lpstr>Supply-pushed inflation</vt:lpstr>
      <vt:lpstr>Prezentace aplikace PowerPoint</vt:lpstr>
      <vt:lpstr>Why recessions take place?</vt:lpstr>
      <vt:lpstr>Classical economics</vt:lpstr>
      <vt:lpstr>Keynesian economics</vt:lpstr>
      <vt:lpstr>Paradox of Thrift</vt:lpstr>
      <vt:lpstr>Motives to hold cash</vt:lpstr>
      <vt:lpstr>Preference of liquidity</vt:lpstr>
      <vt:lpstr>Demand for cash holdings</vt:lpstr>
      <vt:lpstr>Prezentace aplikace PowerPoint</vt:lpstr>
      <vt:lpstr>Keynes’s consumption function</vt:lpstr>
      <vt:lpstr>Aggregate expenditure</vt:lpstr>
      <vt:lpstr>Keynes believed:</vt:lpstr>
      <vt:lpstr>What can the government do?</vt:lpstr>
      <vt:lpstr>Exercise</vt:lpstr>
      <vt:lpstr>Exercise</vt:lpstr>
      <vt:lpstr>Exercise</vt:lpstr>
      <vt:lpstr>Exercise</vt:lpstr>
      <vt:lpstr>Exercise</vt:lpstr>
      <vt:lpstr>6. Fiscal policy</vt:lpstr>
      <vt:lpstr>Fiscal policy</vt:lpstr>
      <vt:lpstr>Mechanism of fiscal policy</vt:lpstr>
      <vt:lpstr>AE=C+I+G+NX</vt:lpstr>
      <vt:lpstr>Prezentace aplikace PowerPoint</vt:lpstr>
      <vt:lpstr>Public debt</vt:lpstr>
      <vt:lpstr>Debt-to-GDP ratio</vt:lpstr>
      <vt:lpstr>Debt and deficit</vt:lpstr>
      <vt:lpstr>Deficit and debt (2022)</vt:lpstr>
      <vt:lpstr>Czech Rep.</vt:lpstr>
      <vt:lpstr>Czech public debt</vt:lpstr>
      <vt:lpstr>Debt is an alternative to taxes</vt:lpstr>
      <vt:lpstr>Problems associated with debt</vt:lpstr>
      <vt:lpstr>Debt and interest</vt:lpstr>
      <vt:lpstr>Czech government interest expenditure</vt:lpstr>
      <vt:lpstr>Crowding-out effect</vt:lpstr>
      <vt:lpstr>Crowding out</vt:lpstr>
      <vt:lpstr>Stabilisation policy</vt:lpstr>
      <vt:lpstr>Default</vt:lpstr>
      <vt:lpstr>Policy lags</vt:lpstr>
      <vt:lpstr>Stabilisation policy</vt:lpstr>
      <vt:lpstr>Prezentace aplikace PowerPoint</vt:lpstr>
      <vt:lpstr>Exercise</vt:lpstr>
      <vt:lpstr>Exercise</vt:lpstr>
      <vt:lpstr>Example</vt:lpstr>
      <vt:lpstr>Prezentace aplikace PowerPoint</vt:lpstr>
      <vt:lpstr>Prezentace aplikace PowerPoint</vt:lpstr>
      <vt:lpstr>Prezentace aplikace PowerPoint</vt:lpstr>
      <vt:lpstr>Example</vt:lpstr>
      <vt:lpstr>Prezentace aplikace PowerPoint</vt:lpstr>
      <vt:lpstr>Prezentace aplikace PowerPoint</vt:lpstr>
      <vt:lpstr>Prezentace aplikace PowerPoint</vt:lpstr>
      <vt:lpstr>Exercise – crowding out effect</vt:lpstr>
      <vt:lpstr>Exercise – Public Debt</vt:lpstr>
      <vt:lpstr>Prezentace aplikace PowerPoint</vt:lpstr>
      <vt:lpstr>7. Monetary policy</vt:lpstr>
      <vt:lpstr>Prezentace aplikace PowerPoint</vt:lpstr>
      <vt:lpstr>Long run – The quantity theory of money</vt:lpstr>
      <vt:lpstr>Short run – positively sloped AS</vt:lpstr>
      <vt:lpstr>Central banks objectives</vt:lpstr>
      <vt:lpstr>Bank of England</vt:lpstr>
      <vt:lpstr>People‘s bank of China</vt:lpstr>
      <vt:lpstr>Prezentace aplikace PowerPoint</vt:lpstr>
      <vt:lpstr>Objective x Target</vt:lpstr>
      <vt:lpstr>Meaning of price stability?</vt:lpstr>
      <vt:lpstr>Meaning of price stability</vt:lpstr>
      <vt:lpstr>Prezentace aplikace PowerPoint</vt:lpstr>
      <vt:lpstr>Possible objectives:</vt:lpstr>
      <vt:lpstr>Trade-off in moentary policy</vt:lpstr>
      <vt:lpstr>Methods</vt:lpstr>
      <vt:lpstr>Recall the equation of Exchange:</vt:lpstr>
      <vt:lpstr>Prezentace aplikace PowerPoint</vt:lpstr>
      <vt:lpstr>Prezentace aplikace PowerPoint</vt:lpstr>
      <vt:lpstr>Exercise</vt:lpstr>
      <vt:lpstr>Exercise</vt:lpstr>
      <vt:lpstr>Exercise</vt:lpstr>
      <vt:lpstr>Exercise</vt:lpstr>
      <vt:lpstr>Exercise</vt:lpstr>
      <vt:lpstr>Exercise</vt:lpstr>
      <vt:lpstr>Prezentace aplikace PowerPoint</vt:lpstr>
      <vt:lpstr>8. Monetary policy 2</vt:lpstr>
      <vt:lpstr>Main instruments</vt:lpstr>
      <vt:lpstr>Transmission mechanism</vt:lpstr>
      <vt:lpstr>Transmission mechanism</vt:lpstr>
      <vt:lpstr>Transmission mechanism of ECB</vt:lpstr>
      <vt:lpstr>Restrictive vs Expansionary</vt:lpstr>
      <vt:lpstr>ER as an objective</vt:lpstr>
      <vt:lpstr>Intervention against apreciation</vt:lpstr>
      <vt:lpstr>Intervention against depreciation</vt:lpstr>
      <vt:lpstr>Effects of ER interventions:</vt:lpstr>
      <vt:lpstr>Interest rates</vt:lpstr>
      <vt:lpstr>M as an objective</vt:lpstr>
      <vt:lpstr>P or P% as an objective</vt:lpstr>
      <vt:lpstr>Inflation targeting</vt:lpstr>
      <vt:lpstr>Target and reality</vt:lpstr>
      <vt:lpstr>2-week repo rate</vt:lpstr>
      <vt:lpstr>Exercise</vt:lpstr>
      <vt:lpstr>Exercise</vt:lpstr>
      <vt:lpstr>Exercise</vt:lpstr>
      <vt:lpstr>Exercise</vt:lpstr>
      <vt:lpstr>Exercise</vt:lpstr>
      <vt:lpstr>9. Welfare</vt:lpstr>
      <vt:lpstr>Merit Goods</vt:lpstr>
      <vt:lpstr>Why underconsumed</vt:lpstr>
      <vt:lpstr>Prezentace aplikace PowerPoint</vt:lpstr>
      <vt:lpstr>Prezentace aplikace PowerPoint</vt:lpstr>
      <vt:lpstr>„Demerit“ goods</vt:lpstr>
      <vt:lpstr>Prezentace aplikace PowerPoint</vt:lpstr>
      <vt:lpstr>Prezentace aplikace PowerPoint</vt:lpstr>
      <vt:lpstr>Instruments of welfare policy</vt:lpstr>
      <vt:lpstr>Examples of obligatory merit goods</vt:lpstr>
      <vt:lpstr>Exercise - allowances</vt:lpstr>
      <vt:lpstr>Pension system</vt:lpstr>
      <vt:lpstr>Problem of population ageing</vt:lpstr>
      <vt:lpstr>Balance of the pension system</vt:lpstr>
      <vt:lpstr>10. Trade policy and integration</vt:lpstr>
      <vt:lpstr>Levels of international economic integration</vt:lpstr>
      <vt:lpstr>Protectionism</vt:lpstr>
      <vt:lpstr>Free trade vs protectionism</vt:lpstr>
      <vt:lpstr>Comparative advantage</vt:lpstr>
      <vt:lpstr>Who benefits from tariffs</vt:lpstr>
      <vt:lpstr>Further integration</vt:lpstr>
      <vt:lpstr>Number of currencies in Europe</vt:lpstr>
      <vt:lpstr>Robert Mundell</vt:lpstr>
      <vt:lpstr>Prezentace aplikace PowerPoint</vt:lpstr>
      <vt:lpstr>Optimum currency area</vt:lpstr>
      <vt:lpstr>Benefits of sharing a currency with others</vt:lpstr>
      <vt:lpstr>Optimum – where marginal benefits equal marginal cost</vt:lpstr>
      <vt:lpstr>With labour mobility having a currency area does not cause problems </vt:lpstr>
      <vt:lpstr>Arguments against</vt:lpstr>
      <vt:lpstr>Arguments for joining currency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10. Public choice theory</vt:lpstr>
      <vt:lpstr>Prezentace aplikace PowerPoint</vt:lpstr>
      <vt:lpstr>Prezentace aplikace PowerPoint</vt:lpstr>
      <vt:lpstr>Utility functions</vt:lpstr>
      <vt:lpstr>Example</vt:lpstr>
      <vt:lpstr>Prezentace aplikace PowerPoint</vt:lpstr>
      <vt:lpstr>Prezentace aplikace PowerPoint</vt:lpstr>
      <vt:lpstr>Political spectrum</vt:lpstr>
      <vt:lpstr>Prezentace aplikace PowerPoint</vt:lpstr>
      <vt:lpstr>Median voter theorem</vt:lpstr>
      <vt:lpstr>11. Lobbying</vt:lpstr>
      <vt:lpstr>Lobbying</vt:lpstr>
      <vt:lpstr>Result of a smart plan or lobbying?</vt:lpstr>
      <vt:lpstr>83% perceive lobbying negativly</vt:lpstr>
      <vt:lpstr>Cynical view</vt:lpstr>
      <vt:lpstr>Expected profit / Expected return</vt:lpstr>
      <vt:lpstr>Exercise</vt:lpstr>
      <vt:lpstr>Lobbyists „buying“ legislators</vt:lpstr>
      <vt:lpstr>Lobbying does not make sense</vt:lpstr>
      <vt:lpstr>Prezentace aplikace PowerPoint</vt:lpstr>
      <vt:lpstr>Lobby or not to lobby, that‘s the question</vt:lpstr>
      <vt:lpstr>Game theory – prisoner‘s dilemma</vt:lpstr>
      <vt:lpstr>What Prisoner‘s dilemma is</vt:lpstr>
      <vt:lpstr>Election campaing game</vt:lpstr>
      <vt:lpstr>Pork-barrel politics</vt:lpstr>
      <vt:lpstr>Rent-seeking</vt:lpstr>
      <vt:lpstr>Prezentace aplikace PowerPoint</vt:lpstr>
      <vt:lpstr>Prezentace aplikace PowerPoint</vt:lpstr>
      <vt:lpstr>Lobbying</vt:lpstr>
      <vt:lpstr>Rent-seeking game</vt:lpstr>
      <vt:lpstr>Prezentace aplikace PowerPoint</vt:lpstr>
      <vt:lpstr>Rule for quotient derivatives</vt:lpstr>
      <vt:lpstr>Prezentace aplikace PowerPoint</vt:lpstr>
      <vt:lpstr>Rent-seeking game</vt:lpstr>
      <vt:lpstr>Prezentace aplikace PowerPoint</vt:lpstr>
      <vt:lpstr>Prezentace aplikace PowerPoint</vt:lpstr>
      <vt:lpstr>Application of Game theory</vt:lpstr>
      <vt:lpstr>Tax exemptions</vt:lpstr>
      <vt:lpstr>Pork-barrel politics</vt:lpstr>
      <vt:lpstr>Prezentace aplikace PowerPoint</vt:lpstr>
      <vt:lpstr>12. Constitutional economics</vt:lpstr>
      <vt:lpstr>Prezentace aplikace PowerPoint</vt:lpstr>
      <vt:lpstr>Thomas Hobbes (1651): LEVIATHAN</vt:lpstr>
      <vt:lpstr>Ways to raise money</vt:lpstr>
      <vt:lpstr>Laffer curve – Leviathan government</vt:lpstr>
      <vt:lpstr>Prezentace aplikace PowerPoint</vt:lpstr>
      <vt:lpstr>Prezentace aplikace PowerPoint</vt:lpstr>
      <vt:lpstr>Prezentace aplikace PowerPoint</vt:lpstr>
      <vt:lpstr>Prezentace aplikace PowerPoint</vt:lpstr>
      <vt:lpstr>Poland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policies</dc:title>
  <dc:creator>Petr Mach</dc:creator>
  <cp:lastModifiedBy>Petr Mach</cp:lastModifiedBy>
  <cp:revision>15</cp:revision>
  <cp:lastPrinted>2023-12-08T08:09:38Z</cp:lastPrinted>
  <dcterms:created xsi:type="dcterms:W3CDTF">2023-09-27T05:25:42Z</dcterms:created>
  <dcterms:modified xsi:type="dcterms:W3CDTF">2025-09-29T16:23:59Z</dcterms:modified>
</cp:coreProperties>
</file>