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1"/>
  </p:notesMasterIdLst>
  <p:handoutMasterIdLst>
    <p:handoutMasterId r:id="rId32"/>
  </p:handoutMasterIdLst>
  <p:sldIdLst>
    <p:sldId id="1181" r:id="rId2"/>
    <p:sldId id="326" r:id="rId3"/>
    <p:sldId id="327" r:id="rId4"/>
    <p:sldId id="324" r:id="rId5"/>
    <p:sldId id="325" r:id="rId6"/>
    <p:sldId id="279" r:id="rId7"/>
    <p:sldId id="298" r:id="rId8"/>
    <p:sldId id="300" r:id="rId9"/>
    <p:sldId id="299" r:id="rId10"/>
    <p:sldId id="320" r:id="rId11"/>
    <p:sldId id="302" r:id="rId12"/>
    <p:sldId id="307" r:id="rId13"/>
    <p:sldId id="304" r:id="rId14"/>
    <p:sldId id="1205" r:id="rId15"/>
    <p:sldId id="1194" r:id="rId16"/>
    <p:sldId id="1189" r:id="rId17"/>
    <p:sldId id="1197" r:id="rId18"/>
    <p:sldId id="1193" r:id="rId19"/>
    <p:sldId id="1183" r:id="rId20"/>
    <p:sldId id="1184" r:id="rId21"/>
    <p:sldId id="1185" r:id="rId22"/>
    <p:sldId id="1187" r:id="rId23"/>
    <p:sldId id="1186" r:id="rId24"/>
    <p:sldId id="1188" r:id="rId25"/>
    <p:sldId id="1190" r:id="rId26"/>
    <p:sldId id="1191" r:id="rId27"/>
    <p:sldId id="478" r:id="rId28"/>
    <p:sldId id="269" r:id="rId29"/>
    <p:sldId id="1204" r:id="rId30"/>
  </p:sldIdLst>
  <p:sldSz cx="9144000" cy="6858000" type="screen4x3"/>
  <p:notesSz cx="6858000" cy="9144000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12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orient="horz" pos="2803">
          <p15:clr>
            <a:srgbClr val="A4A3A4"/>
          </p15:clr>
        </p15:guide>
        <p15:guide id="8" orient="horz" pos="3824">
          <p15:clr>
            <a:srgbClr val="A4A3A4"/>
          </p15:clr>
        </p15:guide>
        <p15:guide id="9" pos="2933">
          <p15:clr>
            <a:srgbClr val="A4A3A4"/>
          </p15:clr>
        </p15:guide>
        <p15:guide id="10" pos="5495">
          <p15:clr>
            <a:srgbClr val="A4A3A4"/>
          </p15:clr>
        </p15:guide>
        <p15:guide id="11" pos="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l Müller" initials="K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D5A"/>
    <a:srgbClr val="C6876B"/>
    <a:srgbClr val="002251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5E5076-3810-47DD-B79F-674D7AD40C01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Tmavý styl 1 – zvýraznění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 Tmavá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2" autoAdjust="0"/>
    <p:restoredTop sz="94700" autoAdjust="0"/>
  </p:normalViewPr>
  <p:slideViewPr>
    <p:cSldViewPr snapToGrid="0" showGuides="1">
      <p:cViewPr varScale="1">
        <p:scale>
          <a:sx n="107" d="100"/>
          <a:sy n="107" d="100"/>
        </p:scale>
        <p:origin x="2070" y="102"/>
      </p:cViewPr>
      <p:guideLst>
        <p:guide orient="horz" pos="944"/>
        <p:guide orient="horz" pos="2112"/>
        <p:guide orient="horz" pos="3974"/>
        <p:guide orient="horz" pos="362"/>
        <p:guide orient="horz" pos="2812"/>
        <p:guide orient="horz" pos="713"/>
        <p:guide orient="horz" pos="2803"/>
        <p:guide orient="horz" pos="3824"/>
        <p:guide pos="2933"/>
        <p:guide pos="5495"/>
        <p:guide pos="26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-310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270A7-F4A3-4291-A38F-326A65F23D10}" type="datetimeFigureOut">
              <a:rPr lang="cs-CZ" smtClean="0"/>
              <a:pPr/>
              <a:t>27.11.2025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687CB-1607-4078-9782-374AC23F7C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173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4041B-4A88-4AB7-8015-8135885F0592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77715-F804-4F28-A689-125F03CBA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21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7" y="0"/>
            <a:ext cx="9204296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59" y="2048376"/>
            <a:ext cx="6858000" cy="2387600"/>
          </a:xfrm>
        </p:spPr>
        <p:txBody>
          <a:bodyPr anchor="b">
            <a:normAutofit/>
          </a:bodyPr>
          <a:lstStyle>
            <a:lvl1pPr algn="l">
              <a:defRPr sz="2475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59" y="4712600"/>
            <a:ext cx="6858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9" y="678864"/>
            <a:ext cx="2572785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219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5981" y="1485900"/>
            <a:ext cx="485775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275">
                <a:solidFill>
                  <a:schemeClr val="accent1"/>
                </a:solidFill>
              </a:defRPr>
            </a:lvl2pPr>
            <a:lvl3pPr marL="0" indent="0">
              <a:buNone/>
              <a:defRPr sz="1275"/>
            </a:lvl3pPr>
            <a:lvl4pPr marL="267300" indent="-132300">
              <a:defRPr/>
            </a:lvl4pPr>
            <a:lvl5pPr marL="399600" indent="-1323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6561"/>
            <a:ext cx="1028146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304401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6561"/>
            <a:ext cx="1028146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925095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925277"/>
            <a:ext cx="20574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27.11.2025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6561"/>
            <a:ext cx="1028146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183235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60" y="1968500"/>
            <a:ext cx="4284466" cy="4359776"/>
          </a:xfrm>
        </p:spPr>
        <p:txBody>
          <a:bodyPr anchor="b">
            <a:normAutofit/>
          </a:bodyPr>
          <a:lstStyle>
            <a:lvl1pPr algn="l">
              <a:defRPr sz="2475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3102" y="6275383"/>
            <a:ext cx="1028146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052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60" y="1968500"/>
            <a:ext cx="4284466" cy="4359776"/>
          </a:xfrm>
        </p:spPr>
        <p:txBody>
          <a:bodyPr anchor="b">
            <a:normAutofit/>
          </a:bodyPr>
          <a:lstStyle>
            <a:lvl1pPr algn="l">
              <a:defRPr sz="2475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8263"/>
            <a:ext cx="1028146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183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59" y="1692776"/>
            <a:ext cx="6858000" cy="1304424"/>
          </a:xfrm>
        </p:spPr>
        <p:txBody>
          <a:bodyPr anchor="t">
            <a:normAutofit/>
          </a:bodyPr>
          <a:lstStyle>
            <a:lvl1pPr algn="l">
              <a:defRPr sz="2475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59" y="3849000"/>
            <a:ext cx="6858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8263"/>
            <a:ext cx="1028146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1065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7926"/>
            <a:ext cx="1028146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2340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 marL="133350" indent="-133350">
              <a:lnSpc>
                <a:spcPct val="100000"/>
              </a:lnSpc>
              <a:defRPr/>
            </a:lvl3pPr>
            <a:lvl4pPr marL="266700" indent="-133350">
              <a:lnSpc>
                <a:spcPct val="100000"/>
              </a:lnSpc>
              <a:defRPr/>
            </a:lvl4pPr>
            <a:lvl5pPr marL="400050" indent="-13335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7926"/>
            <a:ext cx="1028146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41940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4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7926"/>
            <a:ext cx="1028146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149814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4" y="1825625"/>
            <a:ext cx="38862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32300" indent="-132300">
              <a:defRPr/>
            </a:lvl3pPr>
            <a:lvl4pPr marL="267300" indent="-132300">
              <a:defRPr/>
            </a:lvl4pPr>
            <a:lvl5pPr marL="399600" indent="-1323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825625"/>
            <a:ext cx="38862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32300" indent="-132300">
              <a:defRPr/>
            </a:lvl3pPr>
            <a:lvl4pPr marL="267300" indent="-132300">
              <a:defRPr/>
            </a:lvl4pPr>
            <a:lvl5pPr marL="399600" indent="-1323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7926"/>
            <a:ext cx="1028146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094626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4" y="647701"/>
            <a:ext cx="62484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32300" indent="-132300">
              <a:defRPr/>
            </a:lvl3pPr>
            <a:lvl4pPr marL="267300" indent="-132300">
              <a:defRPr/>
            </a:lvl4pPr>
            <a:lvl5pPr marL="399600" indent="-1323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50" y="1825625"/>
            <a:ext cx="1781175" cy="4351338"/>
          </a:xfrm>
        </p:spPr>
        <p:txBody>
          <a:bodyPr anchor="b">
            <a:normAutofit/>
          </a:bodyPr>
          <a:lstStyle>
            <a:lvl1pPr marL="0" indent="0">
              <a:buNone/>
              <a:defRPr sz="1125" b="0"/>
            </a:lvl1pPr>
            <a:lvl2pPr marL="0" indent="0">
              <a:buNone/>
              <a:defRPr sz="1125"/>
            </a:lvl2pPr>
            <a:lvl3pPr marL="132300" indent="-132300">
              <a:defRPr sz="1125"/>
            </a:lvl3pPr>
            <a:lvl4pPr marL="267300" indent="-132300">
              <a:defRPr sz="1125"/>
            </a:lvl4pPr>
            <a:lvl5pPr marL="399600" indent="-132300">
              <a:defRPr sz="1125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9114" y="6456561"/>
            <a:ext cx="1028146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241452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717551"/>
            <a:ext cx="8029574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775" y="1825625"/>
            <a:ext cx="8029575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25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1" y="6420492"/>
            <a:ext cx="20432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25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252874" y="6498434"/>
            <a:ext cx="27252" cy="1269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825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99746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ransition spd="slow">
    <p:push dir="u"/>
  </p:transition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325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65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75" kern="1200">
          <a:solidFill>
            <a:schemeClr val="tx2"/>
          </a:solidFill>
          <a:latin typeface="+mn-lt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125" kern="1200">
          <a:solidFill>
            <a:schemeClr val="tx2"/>
          </a:solidFill>
          <a:latin typeface="+mn-lt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93403" y="1147481"/>
            <a:ext cx="8082700" cy="408790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/>
              <a:t>Co jsme ještě neprobrali?</a:t>
            </a:r>
            <a:br>
              <a:rPr lang="pl-PL" sz="4000" b="1" dirty="0"/>
            </a:br>
            <a:r>
              <a:rPr lang="pl-PL" sz="4000" b="1" dirty="0"/>
              <a:t>Trochu historie </a:t>
            </a:r>
            <a:br>
              <a:rPr lang="pl-PL" sz="4000" b="1" dirty="0"/>
            </a:br>
            <a:r>
              <a:rPr lang="pl-PL" sz="4000" b="1" dirty="0"/>
              <a:t>hodně současnosti</a:t>
            </a:r>
            <a:br>
              <a:rPr lang="pl-PL" sz="2700" b="1" dirty="0"/>
            </a:br>
            <a:br>
              <a:rPr lang="pl-PL" sz="2700" b="1" dirty="0"/>
            </a:br>
            <a:br>
              <a:rPr lang="pl-PL" sz="2700" b="1" i="1" dirty="0">
                <a:solidFill>
                  <a:srgbClr val="CA8A64"/>
                </a:solidFill>
              </a:rPr>
            </a:br>
            <a:br>
              <a:rPr lang="pl-PL" sz="2700" b="1" i="1" dirty="0">
                <a:solidFill>
                  <a:srgbClr val="CA8A64"/>
                </a:solidFill>
              </a:rPr>
            </a:br>
            <a:br>
              <a:rPr lang="pl-PL" sz="2700" b="1" i="1" dirty="0">
                <a:solidFill>
                  <a:srgbClr val="CA8A64"/>
                </a:solidFill>
              </a:rPr>
            </a:br>
            <a:br>
              <a:rPr lang="pl-PL" sz="2700" b="1" i="1" dirty="0">
                <a:solidFill>
                  <a:srgbClr val="CA8A64"/>
                </a:solidFill>
              </a:rPr>
            </a:br>
            <a:br>
              <a:rPr lang="pl-PL" sz="2700" b="1" i="1" dirty="0">
                <a:solidFill>
                  <a:srgbClr val="CA8A64"/>
                </a:solidFill>
              </a:rPr>
            </a:br>
            <a:r>
              <a:rPr lang="pl-PL" sz="2700" b="1" dirty="0">
                <a:solidFill>
                  <a:srgbClr val="CA8A64"/>
                </a:solidFill>
              </a:rPr>
              <a:t>9. týden, lokalní a rehgionální politika</a:t>
            </a:r>
            <a:br>
              <a:rPr lang="pl-PL" sz="1600" b="1" dirty="0">
                <a:solidFill>
                  <a:srgbClr val="CA8A64"/>
                </a:solidFill>
              </a:rPr>
            </a:br>
            <a:r>
              <a:rPr lang="pl-PL" sz="1650" b="1" dirty="0"/>
              <a:t>www.karelmuller.eu</a:t>
            </a:r>
            <a:br>
              <a:rPr lang="pl-PL" sz="1650" b="1" dirty="0"/>
            </a:br>
            <a:endParaRPr lang="cs-CZ" sz="1650" dirty="0"/>
          </a:p>
        </p:txBody>
      </p:sp>
    </p:spTree>
    <p:extLst>
      <p:ext uri="{BB962C8B-B14F-4D97-AF65-F5344CB8AC3E}">
        <p14:creationId xmlns:p14="http://schemas.microsoft.com/office/powerpoint/2010/main" val="133984263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20"/>
            <a:ext cx="9144000" cy="5779295"/>
          </a:xfrm>
        </p:spPr>
      </p:pic>
    </p:spTree>
    <p:extLst>
      <p:ext uri="{BB962C8B-B14F-4D97-AF65-F5344CB8AC3E}">
        <p14:creationId xmlns:p14="http://schemas.microsoft.com/office/powerpoint/2010/main" val="289789913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8DC16F-4729-40CA-B19A-76BB602D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21C2594-8F09-4AB9-A912-E426C89EB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153"/>
            <a:ext cx="6179322" cy="282480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80CE6F-CF4C-4FF6-8A55-057D9F946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6" y="3348165"/>
            <a:ext cx="6430993" cy="290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0643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27CDB-6ABE-4293-8C30-18F0BBD3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131C7EE-F474-4D72-B38D-9C6A5B710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507" t="18080" r="6784" b="5406"/>
          <a:stretch/>
        </p:blipFill>
        <p:spPr>
          <a:xfrm>
            <a:off x="0" y="0"/>
            <a:ext cx="9144000" cy="620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0666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C9AF6D9-670A-49A4-B296-524FB698D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7" y="857250"/>
            <a:ext cx="4127740" cy="34568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CF9DAF-84E7-4B94-AE27-403373EF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89" y="2286490"/>
            <a:ext cx="4755311" cy="371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6623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7700" y="423634"/>
            <a:ext cx="8204275" cy="117752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sz="3675" dirty="0"/>
              <a:t>The Concept of Civil </a:t>
            </a:r>
            <a:r>
              <a:rPr lang="cs-CZ" sz="3675" dirty="0"/>
              <a:t>Society </a:t>
            </a:r>
            <a:br>
              <a:rPr lang="cs-CZ" sz="3675" dirty="0"/>
            </a:br>
            <a:r>
              <a:rPr lang="en-GB" i="1" dirty="0"/>
              <a:t>Complementary </a:t>
            </a:r>
            <a:r>
              <a:rPr lang="cs-CZ" i="1" dirty="0" err="1"/>
              <a:t>Giddens</a:t>
            </a:r>
            <a:r>
              <a:rPr lang="cs-CZ" i="1" dirty="0"/>
              <a:t> </a:t>
            </a:r>
            <a:r>
              <a:rPr lang="en-GB" i="1" dirty="0"/>
              <a:t>Perspective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Tocqueville</a:t>
            </a:r>
            <a:br>
              <a:rPr lang="cs-CZ" sz="1200" i="1" dirty="0"/>
            </a:br>
            <a:r>
              <a:rPr lang="en-GB" sz="1200" b="1" i="1" dirty="0"/>
              <a:t>Müller</a:t>
            </a:r>
            <a:r>
              <a:rPr lang="cs-CZ" sz="1200" b="1" i="1" dirty="0"/>
              <a:t> KB</a:t>
            </a:r>
            <a:r>
              <a:rPr lang="en-GB" sz="1200" b="1" i="1" dirty="0"/>
              <a:t> (2006), </a:t>
            </a:r>
            <a:r>
              <a:rPr lang="cs-CZ" sz="1050" dirty="0" err="1"/>
              <a:t>The</a:t>
            </a:r>
            <a:r>
              <a:rPr lang="cs-CZ" sz="1050" dirty="0"/>
              <a:t> Civil Society-</a:t>
            </a:r>
            <a:r>
              <a:rPr lang="cs-CZ" sz="1050" dirty="0" err="1"/>
              <a:t>State</a:t>
            </a:r>
            <a:r>
              <a:rPr lang="cs-CZ" sz="1050" dirty="0"/>
              <a:t> </a:t>
            </a:r>
            <a:r>
              <a:rPr lang="cs-CZ" sz="1050" dirty="0" err="1"/>
              <a:t>Relationship</a:t>
            </a:r>
            <a:r>
              <a:rPr lang="cs-CZ" sz="1050" dirty="0"/>
              <a:t> in </a:t>
            </a:r>
            <a:r>
              <a:rPr lang="cs-CZ" sz="1050" dirty="0" err="1"/>
              <a:t>Contemporary</a:t>
            </a:r>
            <a:r>
              <a:rPr lang="cs-CZ" sz="1050" dirty="0"/>
              <a:t> </a:t>
            </a:r>
            <a:r>
              <a:rPr lang="cs-CZ" sz="1050" dirty="0" err="1"/>
              <a:t>Discourse</a:t>
            </a:r>
            <a:r>
              <a:rPr lang="cs-CZ" sz="1050" dirty="0"/>
              <a:t>: A </a:t>
            </a:r>
            <a:r>
              <a:rPr lang="cs-CZ" sz="1050" dirty="0" err="1"/>
              <a:t>Complementary</a:t>
            </a:r>
            <a:r>
              <a:rPr lang="cs-CZ" sz="1050" dirty="0"/>
              <a:t> </a:t>
            </a:r>
            <a:r>
              <a:rPr lang="cs-CZ" sz="1050" dirty="0" err="1"/>
              <a:t>Account</a:t>
            </a:r>
            <a:r>
              <a:rPr lang="cs-CZ" sz="1050" dirty="0"/>
              <a:t> </a:t>
            </a:r>
            <a:r>
              <a:rPr lang="cs-CZ" sz="1050" dirty="0" err="1"/>
              <a:t>from</a:t>
            </a:r>
            <a:r>
              <a:rPr lang="cs-CZ" sz="1050" dirty="0"/>
              <a:t> </a:t>
            </a:r>
            <a:r>
              <a:rPr lang="cs-CZ" sz="1050" dirty="0" err="1"/>
              <a:t>Giddens</a:t>
            </a:r>
            <a:r>
              <a:rPr lang="cs-CZ" sz="1050" dirty="0"/>
              <a:t> </a:t>
            </a:r>
            <a:r>
              <a:rPr lang="cs-CZ" sz="1050" dirty="0" err="1"/>
              <a:t>Perspective</a:t>
            </a:r>
            <a:r>
              <a:rPr lang="cs-CZ" sz="1050" dirty="0"/>
              <a:t>. </a:t>
            </a:r>
            <a:r>
              <a:rPr lang="en-GB" sz="1200" b="1" i="1" dirty="0"/>
              <a:t>The British Journal of Politics and International Relations, 8 (2), 311-330. </a:t>
            </a:r>
            <a:br>
              <a:rPr lang="cs-CZ" sz="1200" b="1" i="1" dirty="0"/>
            </a:br>
            <a:endParaRPr lang="cs-CZ" sz="1200" dirty="0"/>
          </a:p>
        </p:txBody>
      </p:sp>
      <p:pic>
        <p:nvPicPr>
          <p:cNvPr id="31748" name="Picture 5" descr="Scheme 1 fi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37700" y="2474173"/>
            <a:ext cx="4412615" cy="3960193"/>
          </a:xfrm>
          <a:noFill/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850315" y="2956792"/>
            <a:ext cx="4038600" cy="3312900"/>
          </a:xfrm>
        </p:spPr>
        <p:txBody>
          <a:bodyPr/>
          <a:lstStyle/>
          <a:p>
            <a:r>
              <a:rPr lang="en-US" sz="2400" dirty="0"/>
              <a:t>Passivity, apathy</a:t>
            </a:r>
          </a:p>
          <a:p>
            <a:r>
              <a:rPr lang="en-US" sz="2400" dirty="0"/>
              <a:t>Abuses of power</a:t>
            </a:r>
          </a:p>
          <a:p>
            <a:r>
              <a:rPr lang="en-US" sz="2400" dirty="0"/>
              <a:t>Crisis of legitimacy, low trust to institutions</a:t>
            </a:r>
          </a:p>
          <a:p>
            <a:r>
              <a:rPr lang="en-US" sz="2400" dirty="0"/>
              <a:t>Fragmentation/anomy, low trust to others</a:t>
            </a:r>
          </a:p>
        </p:txBody>
      </p:sp>
    </p:spTree>
    <p:extLst>
      <p:ext uri="{BB962C8B-B14F-4D97-AF65-F5344CB8AC3E}">
        <p14:creationId xmlns:p14="http://schemas.microsoft.com/office/powerpoint/2010/main" val="151685678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A7DC6A-0B45-47DF-8D7C-778A4C34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375065-04B4-4B6C-BAAF-1C0D5D548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282"/>
            <a:ext cx="9144000" cy="489472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D9ABB77-4B39-4E2E-BE8E-5A89F87F1E73}"/>
              </a:ext>
            </a:extLst>
          </p:cNvPr>
          <p:cNvSpPr txBox="1"/>
          <p:nvPr/>
        </p:nvSpPr>
        <p:spPr>
          <a:xfrm>
            <a:off x="564777" y="412392"/>
            <a:ext cx="6203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Transparency International</a:t>
            </a:r>
            <a:r>
              <a:rPr lang="cs-CZ" sz="3200" dirty="0">
                <a:solidFill>
                  <a:schemeClr val="accent4">
                    <a:lumMod val="75000"/>
                  </a:schemeClr>
                </a:solidFill>
              </a:rPr>
              <a:t>, CPI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547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9CBB88-F8B3-4D50-A58B-3982ADFE9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C33D5-370F-41B8-A640-BF6DFA2E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361950"/>
            <a:ext cx="687705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4075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AF589C-AE23-46FB-90EA-9071C46E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ED3D78-9986-452A-9F21-F784CCC59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1414462"/>
            <a:ext cx="721042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7881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B8C989-FF64-4856-930B-B662778D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18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EC3D80-0F25-43CD-9D42-D75CCF5D7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92" y="682514"/>
            <a:ext cx="6645216" cy="54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6740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A74ECD-236E-43FD-B01A-72599D9C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52E299-A375-46A0-82BE-8A44EC8B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1181100"/>
            <a:ext cx="778192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9182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D0623-41A4-4F52-A5E5-E54C77A9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liberalismus a nacionalismus (vlastenectví) po 1848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E67E599-AB61-4A62-9C2F-6075A1819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95" t="22919" r="67610" b="13787"/>
          <a:stretch/>
        </p:blipFill>
        <p:spPr>
          <a:xfrm>
            <a:off x="284915" y="2125267"/>
            <a:ext cx="5000921" cy="34781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284C1F-E629-4528-AAD2-E206A9821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115561"/>
            <a:ext cx="28003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9372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E4AEFA-D425-44B5-86CE-2E1950805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74A6328-89DD-480F-9AC8-D1A2B3E48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5" y="1300162"/>
            <a:ext cx="8997429" cy="34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7139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BBD8B6-3F91-43B2-9AC2-EEE1E80D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DBEE0E-90CF-4784-A97F-57BD149DD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2" y="1938337"/>
            <a:ext cx="9110788" cy="227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7077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22E2A6-68BA-4708-B98F-A430A8EEE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22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62F6A5-0F4F-47D2-AAB7-9DECC5928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872"/>
            <a:ext cx="9144000" cy="43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8649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E985EA-B023-4932-9FF4-2CD283C67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23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B0A8E8-B2B9-4AD0-BAF0-2E1B734E4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818"/>
            <a:ext cx="9144000" cy="401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0427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440C95-4B13-4819-BA50-C18E20EA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24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63DEDA-B71C-48E9-BB46-9B0A823A6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423301"/>
            <a:ext cx="7962900" cy="26765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7A625EC-74D0-4E3E-B8D5-E5726D70A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3" y="3324225"/>
            <a:ext cx="8424824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2667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2F5179-A8B0-4BAB-80E9-34B5DA46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25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29057B-583E-447E-8AEB-68CB807F8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928687"/>
            <a:ext cx="69342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8486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3ACE0C-5961-42A5-8302-39000244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26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72EB3C-0325-45C2-8F03-B85F37F2D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790575"/>
            <a:ext cx="674370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961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EABFA-20C1-4A50-9263-696A7C5B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Formování české (Občanské, národní) společnosti (etapizace)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07BA49-D096-436F-A88C-C9946C0FC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825624"/>
            <a:ext cx="8029575" cy="4933763"/>
          </a:xfrm>
        </p:spPr>
        <p:txBody>
          <a:bodyPr/>
          <a:lstStyle/>
          <a:p>
            <a:r>
              <a:rPr lang="cs-CZ" sz="2800" dirty="0"/>
              <a:t>Současnost – sametová revoluce (36)</a:t>
            </a:r>
          </a:p>
          <a:p>
            <a:r>
              <a:rPr lang="cs-CZ" sz="2800" dirty="0"/>
              <a:t>1989 – 1968 normalizace (21)</a:t>
            </a:r>
          </a:p>
          <a:p>
            <a:r>
              <a:rPr lang="cs-CZ" sz="2800" dirty="0"/>
              <a:t>1948 – 1968 kult osobnosti a uvolnění (20)</a:t>
            </a:r>
          </a:p>
          <a:p>
            <a:r>
              <a:rPr lang="cs-CZ" sz="2800" dirty="0"/>
              <a:t>1948 – 1938 válka a její důsledky (10)</a:t>
            </a:r>
          </a:p>
          <a:p>
            <a:r>
              <a:rPr lang="cs-CZ" sz="2800" dirty="0"/>
              <a:t>1938 – 1918 slavná 1. republika (20)</a:t>
            </a:r>
          </a:p>
          <a:p>
            <a:r>
              <a:rPr lang="cs-CZ" sz="2800" dirty="0"/>
              <a:t>1861 – 1918 habsburský stát (57)</a:t>
            </a:r>
          </a:p>
          <a:p>
            <a:r>
              <a:rPr lang="cs-CZ" sz="2800" dirty="0"/>
              <a:t>1850 – 1860 Bachův absolutismus (12)</a:t>
            </a:r>
          </a:p>
          <a:p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39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17" y="224493"/>
            <a:ext cx="8029574" cy="867861"/>
          </a:xfrm>
        </p:spPr>
        <p:txBody>
          <a:bodyPr>
            <a:normAutofit/>
          </a:bodyPr>
          <a:lstStyle/>
          <a:p>
            <a:r>
              <a:rPr lang="cs-CZ" dirty="0"/>
              <a:t>Aloisie Müllerová </a:t>
            </a:r>
            <a:br>
              <a:rPr lang="cs-CZ" dirty="0"/>
            </a:br>
            <a:r>
              <a:rPr lang="cs-CZ" sz="3300" dirty="0"/>
              <a:t>(*1909 – †2011)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654" y="1395413"/>
            <a:ext cx="7010146" cy="5301222"/>
          </a:xfrm>
        </p:spPr>
        <p:txBody>
          <a:bodyPr>
            <a:normAutofit/>
          </a:bodyPr>
          <a:lstStyle/>
          <a:p>
            <a:r>
              <a:rPr lang="en-US" dirty="0" err="1"/>
              <a:t>Aloisie</a:t>
            </a:r>
            <a:r>
              <a:rPr lang="en-US" dirty="0"/>
              <a:t> </a:t>
            </a:r>
            <a:r>
              <a:rPr lang="en-US" dirty="0" err="1"/>
              <a:t>Sommerová</a:t>
            </a:r>
            <a:r>
              <a:rPr lang="en-US" dirty="0"/>
              <a:t> (</a:t>
            </a:r>
            <a:r>
              <a:rPr lang="en-US" dirty="0" err="1"/>
              <a:t>Ludvík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, shopkeeper, her father died in the WWI)</a:t>
            </a:r>
          </a:p>
          <a:p>
            <a:r>
              <a:rPr lang="en-US" dirty="0"/>
              <a:t>1909 (born in Hapsburg Empire in Moravia)</a:t>
            </a:r>
          </a:p>
          <a:p>
            <a:r>
              <a:rPr lang="en-US" dirty="0"/>
              <a:t>1918 (10 years old – Czechoslovakia)</a:t>
            </a:r>
          </a:p>
          <a:p>
            <a:r>
              <a:rPr lang="en-US" dirty="0"/>
              <a:t>1938 (30 years old – 1st break up of Czechoslovakia)</a:t>
            </a:r>
          </a:p>
          <a:p>
            <a:r>
              <a:rPr lang="en-US" dirty="0"/>
              <a:t>1939 (Annexation – Protectorate </a:t>
            </a:r>
            <a:r>
              <a:rPr lang="en-US" dirty="0" err="1"/>
              <a:t>Böhmen</a:t>
            </a:r>
            <a:r>
              <a:rPr lang="en-US" dirty="0"/>
              <a:t> und </a:t>
            </a:r>
            <a:r>
              <a:rPr lang="en-US" dirty="0" err="1"/>
              <a:t>Mahren</a:t>
            </a:r>
            <a:r>
              <a:rPr lang="en-US" dirty="0"/>
              <a:t>)</a:t>
            </a:r>
          </a:p>
          <a:p>
            <a:r>
              <a:rPr lang="en-US" dirty="0"/>
              <a:t>1945 (36 year old – Renewal of Czechoslovakia)</a:t>
            </a:r>
          </a:p>
          <a:p>
            <a:r>
              <a:rPr lang="en-US" dirty="0"/>
              <a:t>1948 (Communist Coup)</a:t>
            </a:r>
          </a:p>
          <a:p>
            <a:r>
              <a:rPr lang="en-US" dirty="0"/>
              <a:t>1968 (60 years old – Prague Spring)</a:t>
            </a:r>
          </a:p>
          <a:p>
            <a:r>
              <a:rPr lang="en-US" dirty="0"/>
              <a:t>1989 (80 years old – Velvet Revolution)</a:t>
            </a:r>
          </a:p>
          <a:p>
            <a:r>
              <a:rPr lang="en-US" dirty="0"/>
              <a:t>1993 (2nd Break up Czechoslovakia)</a:t>
            </a:r>
          </a:p>
          <a:p>
            <a:r>
              <a:rPr lang="en-US" dirty="0"/>
              <a:t>2004 (</a:t>
            </a:r>
            <a:r>
              <a:rPr lang="en-US" dirty="0" err="1"/>
              <a:t>Czechia</a:t>
            </a:r>
            <a:r>
              <a:rPr lang="en-US" dirty="0"/>
              <a:t> joined the EU)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/>
          <a:srcRect l="15233" t="42990" r="71333" b="25846"/>
          <a:stretch/>
        </p:blipFill>
        <p:spPr>
          <a:xfrm>
            <a:off x="5611687" y="3633235"/>
            <a:ext cx="3234051" cy="24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39C4D4-BF0E-4B83-A16D-092D17274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29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82142C-7A9F-477C-8E5B-CBFB16DE4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08589" cy="41761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83957D8-E347-4B96-AC7B-C863FD27E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276" y="-1"/>
            <a:ext cx="2969009" cy="41761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253B68F-B60C-491E-9531-443F16747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581" y="0"/>
            <a:ext cx="3474419" cy="4176122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8DC5953-DD99-40F8-9A0F-CB7191BEB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72966"/>
            <a:ext cx="2008094" cy="28125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D4D838A-12E2-413C-A454-8F996059C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033" y="4176121"/>
            <a:ext cx="1787263" cy="26094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3A60AAE-27A1-411E-90F8-1F2BF7CFF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076" y="4005783"/>
            <a:ext cx="1942958" cy="27978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96EC026-8E4F-4DF9-ACF3-B92E8AF937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3295" y="4176120"/>
            <a:ext cx="2022795" cy="260940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26C3DF0-A88A-4AB0-B968-C21070F90A17}"/>
              </a:ext>
            </a:extLst>
          </p:cNvPr>
          <p:cNvSpPr txBox="1"/>
          <p:nvPr/>
        </p:nvSpPr>
        <p:spPr>
          <a:xfrm>
            <a:off x="7282045" y="4917580"/>
            <a:ext cx="228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Díky </a:t>
            </a:r>
          </a:p>
          <a:p>
            <a:pPr algn="ctr"/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za </a:t>
            </a:r>
          </a:p>
          <a:p>
            <a:pPr algn="ctr"/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pozornost</a:t>
            </a:r>
          </a:p>
        </p:txBody>
      </p:sp>
    </p:spTree>
    <p:extLst>
      <p:ext uri="{BB962C8B-B14F-4D97-AF65-F5344CB8AC3E}">
        <p14:creationId xmlns:p14="http://schemas.microsoft.com/office/powerpoint/2010/main" val="420142933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A33E1-B399-4F7A-AC2A-632F3361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Obecní samospráva v roce 1846 v reflexi článku KHB „Co jest obec?“ </a:t>
            </a:r>
            <a:r>
              <a:rPr lang="cs-CZ" i="1" dirty="0"/>
              <a:t>Pražské noviny (5. 11. až 31. 12. 1846)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087BAF-5376-41C4-999B-B31A8D849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70311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cs-CZ" dirty="0"/>
              <a:t>„</a:t>
            </a:r>
            <a:r>
              <a:rPr lang="cs-CZ" sz="2325" dirty="0"/>
              <a:t>Obec je místo plotem </a:t>
            </a:r>
            <a:r>
              <a:rPr lang="cs-CZ" sz="2325" dirty="0" err="1"/>
              <a:t>ohražené</a:t>
            </a:r>
            <a:r>
              <a:rPr lang="cs-CZ" sz="2325" dirty="0"/>
              <a:t>, nad každými dveřmi jest </a:t>
            </a:r>
            <a:r>
              <a:rPr lang="cs-CZ" sz="2325" i="1" dirty="0"/>
              <a:t>numero</a:t>
            </a:r>
            <a:r>
              <a:rPr lang="cs-CZ" sz="2325" dirty="0"/>
              <a:t>, v jednom domě bydlí rychtář, v jednom </a:t>
            </a:r>
            <a:r>
              <a:rPr lang="cs-CZ" sz="2325" i="1" dirty="0"/>
              <a:t>servus</a:t>
            </a:r>
            <a:r>
              <a:rPr lang="cs-CZ" sz="2325" dirty="0"/>
              <a:t>, v jednom slouha a v prostředku je louže. Nic víc? Nic. A proč tedy jsou ty chalupy pohromadě? Nevím věru, leda snad proto, aby když jedna chytne, i ostatní lehce shořeti mohly... Pouhé pohromadě bytí, vedle sebe bytí beze všelikého, bez vzájemnosti není ještě obec vědomí …obec jest společnost, aby co jednotlivý sám dovésti nemůže, spojené síly dokázaly: pásti se může každé zvíře samo, k tomu </a:t>
            </a:r>
            <a:r>
              <a:rPr lang="cs-CZ" sz="2325" dirty="0" err="1"/>
              <a:t>nepotřebí</a:t>
            </a:r>
            <a:r>
              <a:rPr lang="cs-CZ" sz="2325" dirty="0"/>
              <a:t> stáda. Stádo jest jenom pro pohodlí, pro zisk pastýře, ale obec má býti pro pohodlí, pro zisk všech.“</a:t>
            </a:r>
          </a:p>
        </p:txBody>
      </p:sp>
    </p:spTree>
    <p:extLst>
      <p:ext uri="{BB962C8B-B14F-4D97-AF65-F5344CB8AC3E}">
        <p14:creationId xmlns:p14="http://schemas.microsoft.com/office/powerpoint/2010/main" val="25382116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6C597-03BA-46DD-998B-791495D5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1949"/>
            <a:ext cx="7886700" cy="1203318"/>
          </a:xfrm>
        </p:spPr>
        <p:txBody>
          <a:bodyPr/>
          <a:lstStyle/>
          <a:p>
            <a:r>
              <a:rPr lang="cs-CZ" dirty="0"/>
              <a:t>Deficit státotvornosti (stát, obec, instituce) 1846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F51A17-12F2-4A0F-9947-AF0E3F12F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8195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/>
              <a:t>„Občan neznajíce účelu a zřízení obce své, nevědoucí, co se v ní děje, jak se řídí, nechápající celé ústrojenství její nemůže ani také dobře znáti své povinnosti, tak jako ani svých práv nezná. Taková nevědomost a slepota občanů jest však k největší škodě celé obce, ovšem i všech jednotlivých občanů…Každému z nás budou následky té nevědomosti známy ze zkušenosti. Jak často vidíme muže </a:t>
            </a:r>
            <a:r>
              <a:rPr lang="cs-CZ" dirty="0" err="1"/>
              <a:t>jinák</a:t>
            </a:r>
            <a:r>
              <a:rPr lang="cs-CZ" dirty="0"/>
              <a:t> v privátním život svědomité, kteří by žádným způsobem nikomu ze sousedů svých ani o nejmenší věc neošidili, proti státu jednati lstivě a velmi ošemetně. </a:t>
            </a:r>
            <a:r>
              <a:rPr lang="cs-CZ" dirty="0" err="1"/>
              <a:t>Patřme</a:t>
            </a:r>
            <a:r>
              <a:rPr lang="cs-CZ" dirty="0"/>
              <a:t> na veřejné stavby, na silnice, železnice, na pachty, odvody k veřejným zemským potřebám a vůbec na všechno, co obec na své útraty koná, jaké se tu často dějí podvody! … tak dalece jest v tomto ohledu cit skleslý, otupělý (neb vlastně neprobuzený), že takové podvody obce ani ve veřejném mínění hanebné nejsou.“</a:t>
            </a:r>
          </a:p>
        </p:txBody>
      </p:sp>
    </p:spTree>
    <p:extLst>
      <p:ext uri="{BB962C8B-B14F-4D97-AF65-F5344CB8AC3E}">
        <p14:creationId xmlns:p14="http://schemas.microsoft.com/office/powerpoint/2010/main" val="32815397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B93C3F-1244-454F-B628-F6184190F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18" y="1025466"/>
            <a:ext cx="8133632" cy="556403"/>
          </a:xfrm>
        </p:spPr>
        <p:txBody>
          <a:bodyPr>
            <a:normAutofit/>
          </a:bodyPr>
          <a:lstStyle/>
          <a:p>
            <a:r>
              <a:rPr lang="cs-CZ" dirty="0"/>
              <a:t>Duch občanství jest pravé vlastenectví (1846)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64BA5A-99F6-4F4C-A6FB-402B78561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61" y="1730674"/>
            <a:ext cx="7886700" cy="353932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dirty="0"/>
              <a:t>„Duch občanský, občanské smýšlení chybí v takových obcích, ve kterých občané ve správě obecní žádného podílu a ohlasu nemají, o zřízení a účelech obce nic nevědí, kde se správa veřejně a všem před očima nekoná. Tak zůstává taková obec vždy jen v zakrnělosti, a občané nemají v ní důvěru, nejsou jí oddáni, lehce se proti ní popuditi dají…“</a:t>
            </a:r>
          </a:p>
          <a:p>
            <a:pPr marL="0" indent="0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/>
              <a:t>„Zcela </a:t>
            </a:r>
            <a:r>
              <a:rPr lang="cs-CZ" dirty="0" err="1"/>
              <a:t>jinák</a:t>
            </a:r>
            <a:r>
              <a:rPr lang="cs-CZ" dirty="0"/>
              <a:t> stojí obec, ve které občan sám své povinnosti a práva, zřízení a správu obce zná, kde se všechno přede všemi a veřejně jedná a kde každý sám v řízení obce jisté přiměřené má účastenství… Tam panuje duch občanský. Daně každý rád platí, nahlížeje potřebnost jich a jsa přesvědčen o dobrém hospodářství s nimi… každý věda, že co obci náleží, také zčásti i jest jeho … naučí se jí vážiti … obětuje se pro ni v čas potřeby, jako se obětuje přítel za přítele. To jest patriotismus, vlastenectví.“</a:t>
            </a:r>
          </a:p>
        </p:txBody>
      </p:sp>
    </p:spTree>
    <p:extLst>
      <p:ext uri="{BB962C8B-B14F-4D97-AF65-F5344CB8AC3E}">
        <p14:creationId xmlns:p14="http://schemas.microsoft.com/office/powerpoint/2010/main" val="416222326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6AEF59-0F2B-4994-A813-D2D1616DD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3A657DB-2F1B-48E2-9DF3-668B15855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471" t="25264" r="7313" b="3532"/>
          <a:stretch/>
        </p:blipFill>
        <p:spPr>
          <a:xfrm>
            <a:off x="153520" y="122144"/>
            <a:ext cx="8990479" cy="59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814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CD42B-052A-4980-92AC-1EC89756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40DB890-0C2D-47BF-B5E4-7C0348AB5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840" t="8599" r="8420" b="7299"/>
          <a:stretch/>
        </p:blipFill>
        <p:spPr>
          <a:xfrm>
            <a:off x="188260" y="170329"/>
            <a:ext cx="8803340" cy="617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7821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9C2900-E27A-4A7D-94B0-4CE44F2F0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35" y="6061051"/>
            <a:ext cx="5925671" cy="994172"/>
          </a:xfrm>
        </p:spPr>
        <p:txBody>
          <a:bodyPr>
            <a:normAutofit/>
          </a:bodyPr>
          <a:lstStyle/>
          <a:p>
            <a:r>
              <a:rPr lang="cs-CZ" dirty="0"/>
              <a:t>Správní členění 1949 -1960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E7B3720-722C-4D36-8094-BAD1423A8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769" t="21827" r="7139" b="7904"/>
          <a:stretch/>
        </p:blipFill>
        <p:spPr>
          <a:xfrm>
            <a:off x="107577" y="69985"/>
            <a:ext cx="9036424" cy="57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812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9EC2C5-4FA5-4BAF-850B-ADB949DF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AF0D2D0-1F5F-4C8D-8E14-3A64BDEB6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786" t="25506" r="10603" b="10457"/>
          <a:stretch/>
        </p:blipFill>
        <p:spPr>
          <a:xfrm>
            <a:off x="242047" y="502025"/>
            <a:ext cx="8839200" cy="537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6192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9829</TotalTime>
  <Words>828</Words>
  <Application>Microsoft Office PowerPoint</Application>
  <PresentationFormat>Předvádění na obrazovce (4:3)</PresentationFormat>
  <Paragraphs>53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2" baseType="lpstr">
      <vt:lpstr>Arial</vt:lpstr>
      <vt:lpstr>Calibri</vt:lpstr>
      <vt:lpstr>Motiv Office</vt:lpstr>
      <vt:lpstr>Co jsme ještě neprobrali? Trochu historie  hodně současnosti       9. týden, lokalní a rehgionální politika www.karelmuller.eu </vt:lpstr>
      <vt:lpstr>Český liberalismus a nacionalismus (vlastenectví) po 1848</vt:lpstr>
      <vt:lpstr>Obecní samospráva v roce 1846 v reflexi článku KHB „Co jest obec?“ Pražské noviny (5. 11. až 31. 12. 1846)</vt:lpstr>
      <vt:lpstr>Deficit státotvornosti (stát, obec, instituce) 1846</vt:lpstr>
      <vt:lpstr>Duch občanství jest pravé vlastenectví (1846) </vt:lpstr>
      <vt:lpstr>Prezentace aplikace PowerPoint</vt:lpstr>
      <vt:lpstr>Prezentace aplikace PowerPoint</vt:lpstr>
      <vt:lpstr>Správní členění 1949 -1960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The Concept of Civil Society  Complementary Giddens Perspective of Tocqueville Müller KB (2006), The Civil Society-State Relationship in Contemporary Discourse: A Complementary Account from Giddens Perspective. The British Journal of Politics and International Relations, 8 (2), 311-330.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Formování české (Občanské, národní) společnosti (etapizace)</vt:lpstr>
      <vt:lpstr>Aloisie Müllerová  (*1909 – †2011)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461</cp:revision>
  <dcterms:created xsi:type="dcterms:W3CDTF">2015-06-02T07:24:49Z</dcterms:created>
  <dcterms:modified xsi:type="dcterms:W3CDTF">2025-11-27T12:42:34Z</dcterms:modified>
</cp:coreProperties>
</file>