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19"/>
  </p:notesMasterIdLst>
  <p:handoutMasterIdLst>
    <p:handoutMasterId r:id="rId20"/>
  </p:handoutMasterIdLst>
  <p:sldIdLst>
    <p:sldId id="1181" r:id="rId3"/>
    <p:sldId id="786" r:id="rId4"/>
    <p:sldId id="1178" r:id="rId5"/>
    <p:sldId id="1179" r:id="rId6"/>
    <p:sldId id="1172" r:id="rId7"/>
    <p:sldId id="850" r:id="rId8"/>
    <p:sldId id="852" r:id="rId9"/>
    <p:sldId id="834" r:id="rId10"/>
    <p:sldId id="806" r:id="rId11"/>
    <p:sldId id="790" r:id="rId12"/>
    <p:sldId id="816" r:id="rId13"/>
    <p:sldId id="831" r:id="rId14"/>
    <p:sldId id="815" r:id="rId15"/>
    <p:sldId id="1177" r:id="rId16"/>
    <p:sldId id="813" r:id="rId17"/>
    <p:sldId id="848" r:id="rId18"/>
  </p:sldIdLst>
  <p:sldSz cx="9144000" cy="6858000" type="screen4x3"/>
  <p:notesSz cx="6858000" cy="9144000"/>
  <p:defaultTextStyle>
    <a:defPPr>
      <a:defRPr lang="cs-CZ"/>
    </a:defPPr>
    <a:lvl1pPr marL="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6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9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1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4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7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2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2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4">
          <p15:clr>
            <a:srgbClr val="A4A3A4"/>
          </p15:clr>
        </p15:guide>
        <p15:guide id="2" orient="horz" pos="211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362">
          <p15:clr>
            <a:srgbClr val="A4A3A4"/>
          </p15:clr>
        </p15:guide>
        <p15:guide id="5" orient="horz" pos="2812">
          <p15:clr>
            <a:srgbClr val="A4A3A4"/>
          </p15:clr>
        </p15:guide>
        <p15:guide id="6" orient="horz" pos="713">
          <p15:clr>
            <a:srgbClr val="A4A3A4"/>
          </p15:clr>
        </p15:guide>
        <p15:guide id="7" orient="horz" pos="2803">
          <p15:clr>
            <a:srgbClr val="A4A3A4"/>
          </p15:clr>
        </p15:guide>
        <p15:guide id="8" orient="horz" pos="3824">
          <p15:clr>
            <a:srgbClr val="A4A3A4"/>
          </p15:clr>
        </p15:guide>
        <p15:guide id="9" pos="2933">
          <p15:clr>
            <a:srgbClr val="A4A3A4"/>
          </p15:clr>
        </p15:guide>
        <p15:guide id="10" pos="5495">
          <p15:clr>
            <a:srgbClr val="A4A3A4"/>
          </p15:clr>
        </p15:guide>
        <p15:guide id="11" pos="2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l Müller" initials="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D5A"/>
    <a:srgbClr val="C6876B"/>
    <a:srgbClr val="002251"/>
    <a:srgbClr val="CA8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700" autoAdjust="0"/>
  </p:normalViewPr>
  <p:slideViewPr>
    <p:cSldViewPr snapToGrid="0" showGuides="1">
      <p:cViewPr varScale="1">
        <p:scale>
          <a:sx n="107" d="100"/>
          <a:sy n="107" d="100"/>
        </p:scale>
        <p:origin x="1476" y="102"/>
      </p:cViewPr>
      <p:guideLst>
        <p:guide orient="horz" pos="944"/>
        <p:guide orient="horz" pos="2112"/>
        <p:guide orient="horz" pos="3974"/>
        <p:guide orient="horz" pos="362"/>
        <p:guide orient="horz" pos="2812"/>
        <p:guide orient="horz" pos="713"/>
        <p:guide orient="horz" pos="2803"/>
        <p:guide orient="horz" pos="3824"/>
        <p:guide pos="2933"/>
        <p:guide pos="5495"/>
        <p:guide pos="26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arel%20M&#252;ller\Downloads\Graf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491317893704201E-2"/>
          <c:y val="3.1533928091357646E-2"/>
          <c:w val="0.92186211025904419"/>
          <c:h val="0.778583519425644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List1!$B$24:$B$32</c:f>
              <c:strCache>
                <c:ptCount val="9"/>
                <c:pt idx="0">
                  <c:v>Language barrier</c:v>
                </c:pt>
                <c:pt idx="1">
                  <c:v>Administrative barriers</c:v>
                </c:pt>
                <c:pt idx="2">
                  <c:v>Mutual ingmorance and a lack of information exchange</c:v>
                </c:pt>
                <c:pt idx="3">
                  <c:v>Economic asymmetries</c:v>
                </c:pt>
                <c:pt idx="4">
                  <c:v>Legislative barriers (e.g. Lack of capacity to form shared institutions)</c:v>
                </c:pt>
                <c:pt idx="5">
                  <c:v>Insufficient transport infrastructure</c:v>
                </c:pt>
                <c:pt idx="6">
                  <c:v>Distrust based on historical experience </c:v>
                </c:pt>
                <c:pt idx="7">
                  <c:v>Different national interests and political systems </c:v>
                </c:pt>
                <c:pt idx="8">
                  <c:v>Different mentalities and political cultures </c:v>
                </c:pt>
              </c:strCache>
            </c:strRef>
          </c:cat>
          <c:val>
            <c:numRef>
              <c:f>List1!$D$24:$D$32</c:f>
              <c:numCache>
                <c:formatCode>0%</c:formatCode>
                <c:ptCount val="9"/>
                <c:pt idx="0">
                  <c:v>0.79746835443037978</c:v>
                </c:pt>
                <c:pt idx="1">
                  <c:v>0.379746835443038</c:v>
                </c:pt>
                <c:pt idx="2">
                  <c:v>0.34177215189873417</c:v>
                </c:pt>
                <c:pt idx="3">
                  <c:v>0.25316455696202533</c:v>
                </c:pt>
                <c:pt idx="4">
                  <c:v>0.20253164556962025</c:v>
                </c:pt>
                <c:pt idx="5">
                  <c:v>0.189873417721519</c:v>
                </c:pt>
                <c:pt idx="6">
                  <c:v>0.17721518987341772</c:v>
                </c:pt>
                <c:pt idx="7">
                  <c:v>0.13924050632911392</c:v>
                </c:pt>
                <c:pt idx="8">
                  <c:v>0.12658227848101267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1A-48A9-94E6-BAE9B6836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713728"/>
        <c:axId val="158715264"/>
      </c:barChart>
      <c:catAx>
        <c:axId val="15871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715264"/>
        <c:crosses val="autoZero"/>
        <c:auto val="1"/>
        <c:lblAlgn val="ctr"/>
        <c:lblOffset val="100"/>
        <c:noMultiLvlLbl val="0"/>
      </c:catAx>
      <c:valAx>
        <c:axId val="15871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71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270A7-F4A3-4291-A38F-326A65F23D10}" type="datetimeFigureOut">
              <a:rPr lang="cs-CZ" smtClean="0"/>
              <a:pPr/>
              <a:t>13.11.2025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687CB-1607-4078-9782-374AC23F7C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173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4041B-4A88-4AB7-8015-8135885F0592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77715-F804-4F28-A689-125F03CBA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21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incentives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municipality to </a:t>
            </a:r>
            <a:r>
              <a:rPr lang="cs-CZ" dirty="0" err="1"/>
              <a:t>be</a:t>
            </a:r>
            <a:r>
              <a:rPr lang="cs-CZ" dirty="0"/>
              <a:t> a </a:t>
            </a:r>
            <a:r>
              <a:rPr lang="cs-CZ" dirty="0" err="1"/>
              <a:t>member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Euroregion?</a:t>
            </a:r>
          </a:p>
          <a:p>
            <a:endParaRPr lang="cs-CZ" dirty="0"/>
          </a:p>
          <a:p>
            <a:r>
              <a:rPr lang="cs-CZ" dirty="0"/>
              <a:t>Starostové byli vyzváni k uvedení tří nejdůležitějších motivací, proto je součet procent vyšší než 100 %. Zároveň však ne všichni uvedli všechny tři motivace, někteří méně a někteří i více.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704F-6889-45FC-8DCE-D8AB605FBE5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83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 userDrawn="1"/>
        </p:nvSpPr>
        <p:spPr>
          <a:xfrm>
            <a:off x="5395596" y="-1"/>
            <a:ext cx="3749252" cy="1131889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0"/>
          </p:nvPr>
        </p:nvSpPr>
        <p:spPr>
          <a:xfrm>
            <a:off x="419100" y="1498600"/>
            <a:ext cx="8304213" cy="29511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11"/>
          </p:nvPr>
        </p:nvSpPr>
        <p:spPr>
          <a:xfrm>
            <a:off x="419100" y="4515325"/>
            <a:ext cx="8304213" cy="831851"/>
          </a:xfrm>
        </p:spPr>
        <p:txBody>
          <a:bodyPr wrap="square" lIns="0" tIns="0" rIns="0" bIns="0" anchor="ctr" anchorCtr="0">
            <a:normAutofit/>
          </a:bodyPr>
          <a:lstStyle>
            <a:lvl1pPr>
              <a:buFontTx/>
              <a:buNone/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9" name="Zástupný symbol pro text 16"/>
          <p:cNvSpPr>
            <a:spLocks noGrp="1"/>
          </p:cNvSpPr>
          <p:nvPr>
            <p:ph type="body" sz="quarter" idx="12"/>
          </p:nvPr>
        </p:nvSpPr>
        <p:spPr>
          <a:xfrm>
            <a:off x="419100" y="5385277"/>
            <a:ext cx="8304213" cy="545506"/>
          </a:xfrm>
        </p:spPr>
        <p:txBody>
          <a:bodyPr wrap="square" lIns="0" tIns="0" rIns="0" bIns="0" anchor="ctr" anchorCtr="0">
            <a:normAutofit/>
          </a:bodyPr>
          <a:lstStyle>
            <a:lvl1pPr>
              <a:buFontTx/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23" name="Zástupný symbol pro text 21"/>
          <p:cNvSpPr>
            <a:spLocks noGrp="1"/>
          </p:cNvSpPr>
          <p:nvPr>
            <p:ph type="body" sz="quarter" idx="13" hasCustomPrompt="1"/>
          </p:nvPr>
        </p:nvSpPr>
        <p:spPr>
          <a:xfrm>
            <a:off x="4656138" y="5972175"/>
            <a:ext cx="4067175" cy="346075"/>
          </a:xfrm>
        </p:spPr>
        <p:txBody>
          <a:bodyPr wrap="none" lIns="0" tIns="0" rIns="0" bIns="0" anchor="ctr" anchorCtr="0">
            <a:noAutofit/>
          </a:bodyPr>
          <a:lstStyle>
            <a:lvl1pPr algn="r"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cs-CZ" dirty="0"/>
              <a:t>Klepnutím vložte datum</a:t>
            </a:r>
          </a:p>
        </p:txBody>
      </p:sp>
      <p:pic>
        <p:nvPicPr>
          <p:cNvPr id="11" name="Obrázek 10" descr="16_06_Cevro_NEWinv_logo_rgb_en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33632" y="287906"/>
            <a:ext cx="2953201" cy="60982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0000"/>
            <a:ext cx="4038600" cy="441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0000"/>
            <a:ext cx="4038600" cy="441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4AD6-8E19-4F22-9A62-EBDAC876EE60}" type="datetime1">
              <a:rPr lang="cs-CZ" smtClean="0"/>
              <a:pPr/>
              <a:t>13.11.2025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43AD-B776-4FBA-B324-CCB161653B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6434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3529-0F75-44F4-89D9-89A2CEE3A0CC}" type="datetime1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43AD-B776-4FBA-B324-CCB161653B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49177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6588557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925277"/>
            <a:ext cx="20574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13.11.2025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6561"/>
            <a:ext cx="1028146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874346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540E11-6C50-40B5-ED84-651C0E2EB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47" y="0"/>
            <a:ext cx="9204296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59" y="2048376"/>
            <a:ext cx="6858000" cy="2387600"/>
          </a:xfrm>
        </p:spPr>
        <p:txBody>
          <a:bodyPr anchor="b">
            <a:normAutofit/>
          </a:bodyPr>
          <a:lstStyle>
            <a:lvl1pPr algn="l">
              <a:defRPr sz="2475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59" y="4712600"/>
            <a:ext cx="6858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:a16="http://schemas.microsoft.com/office/drawing/2014/main" id="{4917296F-2561-2C95-0483-5A5B579659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9" y="678864"/>
            <a:ext cx="2572785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2219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60" y="1968500"/>
            <a:ext cx="4284466" cy="4359776"/>
          </a:xfrm>
        </p:spPr>
        <p:txBody>
          <a:bodyPr anchor="b">
            <a:normAutofit/>
          </a:bodyPr>
          <a:lstStyle>
            <a:lvl1pPr algn="l">
              <a:defRPr sz="2475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CF39BF-5858-1FA2-AE20-3D3663541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3102" y="6275383"/>
            <a:ext cx="1028146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052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60" y="1968500"/>
            <a:ext cx="4284466" cy="4359776"/>
          </a:xfrm>
        </p:spPr>
        <p:txBody>
          <a:bodyPr anchor="b">
            <a:normAutofit/>
          </a:bodyPr>
          <a:lstStyle>
            <a:lvl1pPr algn="l">
              <a:defRPr sz="2475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CBBC27-DDEA-6C5A-8ACF-67EDD56D8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8263"/>
            <a:ext cx="1028146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1833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59" y="1692776"/>
            <a:ext cx="6858000" cy="1304424"/>
          </a:xfrm>
        </p:spPr>
        <p:txBody>
          <a:bodyPr anchor="t">
            <a:normAutofit/>
          </a:bodyPr>
          <a:lstStyle>
            <a:lvl1pPr algn="l">
              <a:defRPr sz="2475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59" y="3849000"/>
            <a:ext cx="6858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2BB669-96AF-C460-0644-D9B33EBD9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8263"/>
            <a:ext cx="1028146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1065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8885C40-6A50-FFD6-B978-4E000D35B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7926"/>
            <a:ext cx="1028146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2340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133350" indent="-133350">
              <a:lnSpc>
                <a:spcPct val="100000"/>
              </a:lnSpc>
              <a:defRPr/>
            </a:lvl3pPr>
            <a:lvl4pPr marL="266700" indent="-133350">
              <a:lnSpc>
                <a:spcPct val="100000"/>
              </a:lnSpc>
              <a:defRPr/>
            </a:lvl4pPr>
            <a:lvl5pPr marL="400050" indent="-13335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564D70-284F-88A1-FC08-29E63F831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7926"/>
            <a:ext cx="1028146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1940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zdělov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5"/>
          <p:cNvSpPr>
            <a:spLocks noGrp="1"/>
          </p:cNvSpPr>
          <p:nvPr>
            <p:ph type="pic" sz="quarter" idx="10"/>
          </p:nvPr>
        </p:nvSpPr>
        <p:spPr>
          <a:xfrm>
            <a:off x="419100" y="1498600"/>
            <a:ext cx="8304213" cy="2951163"/>
          </a:xfrm>
        </p:spPr>
        <p:txBody>
          <a:bodyPr/>
          <a:lstStyle/>
          <a:p>
            <a:endParaRPr lang="cs-CZ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11"/>
          </p:nvPr>
        </p:nvSpPr>
        <p:spPr>
          <a:xfrm>
            <a:off x="419100" y="4464049"/>
            <a:ext cx="8304213" cy="1844676"/>
          </a:xfrm>
        </p:spPr>
        <p:txBody>
          <a:bodyPr wrap="square" lIns="0" tIns="360000" rIns="0" bIns="10800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Volný tvar 10"/>
          <p:cNvSpPr/>
          <p:nvPr userDrawn="1"/>
        </p:nvSpPr>
        <p:spPr>
          <a:xfrm>
            <a:off x="7114540" y="6308726"/>
            <a:ext cx="2030307" cy="549274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2030307"/>
              <a:gd name="connsiteY0" fmla="*/ 705485 h 705485"/>
              <a:gd name="connsiteX1" fmla="*/ 149225 w 2030307"/>
              <a:gd name="connsiteY1" fmla="*/ 76835 h 705485"/>
              <a:gd name="connsiteX2" fmla="*/ 2029460 w 2030307"/>
              <a:gd name="connsiteY2" fmla="*/ 0 h 705485"/>
              <a:gd name="connsiteX3" fmla="*/ 1968500 w 2030307"/>
              <a:gd name="connsiteY3" fmla="*/ 705485 h 705485"/>
              <a:gd name="connsiteX4" fmla="*/ 0 w 2030307"/>
              <a:gd name="connsiteY4" fmla="*/ 705485 h 705485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6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31031 h 631031"/>
              <a:gd name="connsiteX1" fmla="*/ 149225 w 2030307"/>
              <a:gd name="connsiteY1" fmla="*/ 2381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631031 h 631031"/>
              <a:gd name="connsiteX1" fmla="*/ 132556 w 2030307"/>
              <a:gd name="connsiteY1" fmla="*/ 81757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549274 h 549274"/>
              <a:gd name="connsiteX1" fmla="*/ 132556 w 2030307"/>
              <a:gd name="connsiteY1" fmla="*/ 0 h 549274"/>
              <a:gd name="connsiteX2" fmla="*/ 2029460 w 2030307"/>
              <a:gd name="connsiteY2" fmla="*/ 0 h 549274"/>
              <a:gd name="connsiteX3" fmla="*/ 2029460 w 2030307"/>
              <a:gd name="connsiteY3" fmla="*/ 549274 h 549274"/>
              <a:gd name="connsiteX4" fmla="*/ 0 w 2030307"/>
              <a:gd name="connsiteY4" fmla="*/ 549274 h 5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307" h="549274">
                <a:moveTo>
                  <a:pt x="0" y="549274"/>
                </a:moveTo>
                <a:lnTo>
                  <a:pt x="132556" y="0"/>
                </a:lnTo>
                <a:lnTo>
                  <a:pt x="2029460" y="0"/>
                </a:lnTo>
                <a:cubicBezTo>
                  <a:pt x="2030307" y="207433"/>
                  <a:pt x="2028613" y="341841"/>
                  <a:pt x="2029460" y="549274"/>
                </a:cubicBezTo>
                <a:lnTo>
                  <a:pt x="0" y="54927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CEVRO_we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02865" y="6519270"/>
            <a:ext cx="1617310" cy="162518"/>
          </a:xfrm>
          <a:prstGeom prst="rect">
            <a:avLst/>
          </a:prstGeom>
        </p:spPr>
      </p:pic>
      <p:sp>
        <p:nvSpPr>
          <p:cNvPr id="14" name="Nadpis 1"/>
          <p:cNvSpPr>
            <a:spLocks noGrp="1"/>
          </p:cNvSpPr>
          <p:nvPr userDrawn="1">
            <p:ph type="title"/>
          </p:nvPr>
        </p:nvSpPr>
        <p:spPr>
          <a:xfrm>
            <a:off x="419099" y="574674"/>
            <a:ext cx="8304213" cy="9239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grpSp>
        <p:nvGrpSpPr>
          <p:cNvPr id="17" name="Skupina 16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9" name="Volný tvar 8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6" name="Obrázek 15" descr="16_06_Cevro_NEWinv_logo_rgb_en.e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546182" y="147412"/>
              <a:ext cx="1477146" cy="30502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4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F45EE8-2365-24C4-6E7D-F72C293D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7926"/>
            <a:ext cx="1028146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149814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4" y="1825625"/>
            <a:ext cx="38862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32300" indent="-132300">
              <a:defRPr/>
            </a:lvl3pPr>
            <a:lvl4pPr marL="267300" indent="-132300">
              <a:defRPr/>
            </a:lvl4pPr>
            <a:lvl5pPr marL="399600" indent="-1323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38862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32300" indent="-132300">
              <a:defRPr/>
            </a:lvl3pPr>
            <a:lvl4pPr marL="267300" indent="-132300">
              <a:defRPr/>
            </a:lvl4pPr>
            <a:lvl5pPr marL="399600" indent="-1323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CCBA954-9BEE-4D3C-C0ED-19047D66F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7926"/>
            <a:ext cx="1028146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94626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4" y="647701"/>
            <a:ext cx="62484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32300" indent="-132300">
              <a:defRPr/>
            </a:lvl3pPr>
            <a:lvl4pPr marL="267300" indent="-132300">
              <a:defRPr/>
            </a:lvl4pPr>
            <a:lvl5pPr marL="399600" indent="-1323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50" y="1825625"/>
            <a:ext cx="1781175" cy="4351338"/>
          </a:xfrm>
        </p:spPr>
        <p:txBody>
          <a:bodyPr anchor="b">
            <a:normAutofit/>
          </a:bodyPr>
          <a:lstStyle>
            <a:lvl1pPr marL="0" indent="0">
              <a:buNone/>
              <a:defRPr sz="1125" b="0"/>
            </a:lvl1pPr>
            <a:lvl2pPr marL="0" indent="0">
              <a:buNone/>
              <a:defRPr sz="1125"/>
            </a:lvl2pPr>
            <a:lvl3pPr marL="132300" indent="-132300">
              <a:defRPr sz="1125"/>
            </a:lvl3pPr>
            <a:lvl4pPr marL="267300" indent="-132300">
              <a:defRPr sz="1125"/>
            </a:lvl4pPr>
            <a:lvl5pPr marL="399600" indent="-132300">
              <a:defRPr sz="1125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ECC450-B476-55C6-13E7-241DFDEEE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114" y="6456561"/>
            <a:ext cx="1028146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241452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5981" y="1485900"/>
            <a:ext cx="485775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275">
                <a:solidFill>
                  <a:schemeClr val="accent1"/>
                </a:solidFill>
              </a:defRPr>
            </a:lvl2pPr>
            <a:lvl3pPr marL="0" indent="0">
              <a:buNone/>
              <a:defRPr sz="1275"/>
            </a:lvl3pPr>
            <a:lvl4pPr marL="267300" indent="-132300">
              <a:defRPr/>
            </a:lvl4pPr>
            <a:lvl5pPr marL="399600" indent="-1323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896127-A932-05AF-19AA-A3EF7B49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6561"/>
            <a:ext cx="1028146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044013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12DFB0-A8C7-0073-6389-FF363AEF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6561"/>
            <a:ext cx="1028146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25095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925277"/>
            <a:ext cx="20574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13.11.2025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6561"/>
            <a:ext cx="1028146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8323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 umístění obráz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419100" y="1498600"/>
            <a:ext cx="4237038" cy="4810125"/>
          </a:xfrm>
        </p:spPr>
        <p:txBody>
          <a:bodyPr rIns="360000" b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1"/>
          </p:nvPr>
        </p:nvSpPr>
        <p:spPr>
          <a:xfrm>
            <a:off x="4656138" y="1498600"/>
            <a:ext cx="4067175" cy="4561200"/>
          </a:xfrm>
        </p:spPr>
        <p:txBody>
          <a:bodyPr/>
          <a:lstStyle/>
          <a:p>
            <a:endParaRPr lang="cs-CZ"/>
          </a:p>
        </p:txBody>
      </p:sp>
      <p:grpSp>
        <p:nvGrpSpPr>
          <p:cNvPr id="14" name="Skupina 13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5" name="Volný tvar 14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6" name="Obrázek 15" descr="CEVRO_web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  <p:grpSp>
        <p:nvGrpSpPr>
          <p:cNvPr id="17" name="Skupina 16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18" name="Volný tvar 17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9" name="Obrázek 18" descr="16_06_Cevro_NEWinv_logo_rgb_en.e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546182" y="147412"/>
              <a:ext cx="1477146" cy="30502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>
          <a:xfrm>
            <a:off x="419100" y="1498600"/>
            <a:ext cx="4237038" cy="4810125"/>
          </a:xfrm>
        </p:spPr>
        <p:txBody>
          <a:bodyPr rIns="360000" b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1"/>
          </p:nvPr>
        </p:nvSpPr>
        <p:spPr>
          <a:xfrm>
            <a:off x="4656138" y="1498600"/>
            <a:ext cx="4067175" cy="4810125"/>
          </a:xfrm>
        </p:spPr>
        <p:txBody>
          <a:bodyPr rIns="360000" b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13" name="Skupina 12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4" name="Volný tvar 13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5" name="Obrázek 14" descr="CEVRO_web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  <p:grpSp>
        <p:nvGrpSpPr>
          <p:cNvPr id="16" name="Skupina 15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17" name="Volný tvar 16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8" name="Obrázek 17" descr="16_06_Cevro_NEWinv_logo_rgb_en.e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546182" y="147412"/>
              <a:ext cx="1477146" cy="30502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 jeden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>
          <a:xfrm>
            <a:off x="419100" y="1498600"/>
            <a:ext cx="8304213" cy="4810125"/>
          </a:xfrm>
        </p:spPr>
        <p:txBody>
          <a:bodyPr rIns="360000" b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3" name="Volný tvar 12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4" name="Obrázek 13" descr="CEVRO_web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  <p:grpSp>
        <p:nvGrpSpPr>
          <p:cNvPr id="15" name="Skupina 14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16" name="Volný tvar 15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7" name="Obrázek 16" descr="16_06_Cevro_NEWinv_logo_rgb_en.e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546182" y="147412"/>
              <a:ext cx="1477146" cy="30502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Zvýrazněný text,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419100" y="1498600"/>
            <a:ext cx="4237038" cy="4810125"/>
          </a:xfrm>
          <a:solidFill>
            <a:srgbClr val="002251"/>
          </a:solidFill>
        </p:spPr>
        <p:txBody>
          <a:bodyPr lIns="360000" tIns="180000" rIns="360000" bIns="180000"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4656138" y="1498600"/>
            <a:ext cx="4067175" cy="4810125"/>
          </a:xfrm>
        </p:spPr>
        <p:txBody>
          <a:bodyPr lIns="360000" tIns="180000" rIns="360000" bIns="180000"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13" name="Skupina 12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4" name="Volný tvar 13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5" name="Obrázek 14" descr="CEVRO_web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  <p:grpSp>
        <p:nvGrpSpPr>
          <p:cNvPr id="16" name="Skupina 15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17" name="Volný tvar 16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8" name="Obrázek 17" descr="16_06_Cevro_NEWinv_logo_rgb_en.e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546182" y="147412"/>
              <a:ext cx="1477146" cy="30502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abulka a její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" name="Zástupný symbol pro tabulku 3"/>
          <p:cNvSpPr>
            <a:spLocks noGrp="1"/>
          </p:cNvSpPr>
          <p:nvPr>
            <p:ph type="tbl" sz="quarter" idx="10"/>
          </p:nvPr>
        </p:nvSpPr>
        <p:spPr>
          <a:xfrm>
            <a:off x="419100" y="1498601"/>
            <a:ext cx="8304213" cy="2965450"/>
          </a:xfrm>
        </p:spPr>
        <p:txBody>
          <a:bodyPr/>
          <a:lstStyle/>
          <a:p>
            <a:endParaRPr lang="cs-CZ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/>
          </p:nvPr>
        </p:nvSpPr>
        <p:spPr>
          <a:xfrm>
            <a:off x="419100" y="4464050"/>
            <a:ext cx="8304213" cy="1844675"/>
          </a:xfrm>
        </p:spPr>
        <p:txBody>
          <a:bodyPr tIns="180000" bIns="180000"/>
          <a:lstStyle>
            <a:lvl1pPr marL="266400" indent="-266400">
              <a:lnSpc>
                <a:spcPct val="110000"/>
              </a:lnSpc>
              <a:spcBef>
                <a:spcPts val="0"/>
              </a:spcBef>
              <a:buClr>
                <a:srgbClr val="002D5A"/>
              </a:buClr>
              <a:buFont typeface="Calibri" pitchFamily="34" charset="0"/>
              <a:buChar char="–"/>
              <a:defRPr sz="1600" b="0">
                <a:solidFill>
                  <a:schemeClr val="tx1"/>
                </a:solidFill>
              </a:defRPr>
            </a:lvl1pPr>
            <a:lvl2pPr marL="266400"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3" name="Skupina 12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4" name="Volný tvar 13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5" name="Obrázek 14" descr="CEVRO_web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  <p:grpSp>
        <p:nvGrpSpPr>
          <p:cNvPr id="16" name="Skupina 15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17" name="Volný tvar 16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8" name="Obrázek 17" descr="16_06_Cevro_NEWinv_logo_rgb_en.e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546182" y="147412"/>
              <a:ext cx="1477146" cy="30502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0"/>
          </p:nvPr>
        </p:nvSpPr>
        <p:spPr>
          <a:xfrm>
            <a:off x="419100" y="1498600"/>
            <a:ext cx="8304213" cy="4603097"/>
          </a:xfrm>
        </p:spPr>
        <p:txBody>
          <a:bodyPr/>
          <a:lstStyle/>
          <a:p>
            <a:endParaRPr lang="cs-CZ"/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3" name="Volný tvar 12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4" name="Obrázek 13" descr="CEVRO_web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  <p:grpSp>
        <p:nvGrpSpPr>
          <p:cNvPr id="15" name="Skupina 14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16" name="Volný tvar 15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7" name="Obrázek 16" descr="16_06_Cevro_NEWinv_logo_rgb_en.e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546182" y="147412"/>
              <a:ext cx="1477146" cy="30502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7"/>
          <p:cNvSpPr>
            <a:spLocks noGrp="1"/>
          </p:cNvSpPr>
          <p:nvPr>
            <p:ph type="pic" sz="quarter" idx="10"/>
          </p:nvPr>
        </p:nvSpPr>
        <p:spPr>
          <a:xfrm>
            <a:off x="419100" y="574676"/>
            <a:ext cx="8304213" cy="3100388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3650730"/>
            <a:ext cx="8304213" cy="773395"/>
          </a:xfrm>
        </p:spPr>
        <p:txBody>
          <a:bodyPr wrap="square" lIns="0" tIns="0" rIns="0" bIns="0" anchor="b" anchorCtr="0">
            <a:normAutofit/>
          </a:bodyPr>
          <a:lstStyle>
            <a:lvl1pPr>
              <a:buFontTx/>
              <a:buNone/>
              <a:defRPr sz="3600" b="1">
                <a:solidFill>
                  <a:schemeClr val="tx1"/>
                </a:solidFill>
              </a:defRPr>
            </a:lvl1pPr>
            <a:lvl2pPr>
              <a:defRPr sz="2800" b="1"/>
            </a:lvl2pPr>
          </a:lstStyle>
          <a:p>
            <a:pPr lvl="0"/>
            <a:r>
              <a:rPr lang="cs-CZ" dirty="0"/>
              <a:t>Poděkování</a:t>
            </a:r>
          </a:p>
        </p:txBody>
      </p:sp>
      <p:sp>
        <p:nvSpPr>
          <p:cNvPr id="18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4523872"/>
            <a:ext cx="8304213" cy="432689"/>
          </a:xfrm>
        </p:spPr>
        <p:txBody>
          <a:bodyPr anchor="b" anchorCtr="0"/>
          <a:lstStyle>
            <a:lvl1pPr>
              <a:defRPr sz="2800"/>
            </a:lvl1pPr>
          </a:lstStyle>
          <a:p>
            <a:pPr lvl="0"/>
            <a:r>
              <a:rPr lang="cs-CZ" dirty="0"/>
              <a:t>Jméno</a:t>
            </a:r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19100" y="5127625"/>
            <a:ext cx="8304213" cy="1181100"/>
          </a:xfrm>
        </p:spPr>
        <p:txBody>
          <a:bodyPr bIns="180000">
            <a:noAutofit/>
          </a:bodyPr>
          <a:lstStyle>
            <a:lvl1pPr>
              <a:spcBef>
                <a:spcPts val="0"/>
              </a:spcBef>
              <a:defRPr sz="1600" b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0"/>
              </a:spcBef>
              <a:defRPr sz="1600" b="1">
                <a:solidFill>
                  <a:schemeClr val="tx2"/>
                </a:solidFill>
                <a:latin typeface="+mn-lt"/>
              </a:defRPr>
            </a:lvl2pPr>
            <a:lvl3pPr>
              <a:defRPr sz="16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2" name="Volný tvar 11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3" name="Obrázek 12" descr="CEVRO_web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19099" y="1600200"/>
            <a:ext cx="8304213" cy="4708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  <a:p>
            <a:pPr lvl="5"/>
            <a:r>
              <a:rPr lang="cs-CZ" dirty="0"/>
              <a:t>Šestá úroveň</a:t>
            </a:r>
          </a:p>
          <a:p>
            <a:pPr lvl="6"/>
            <a:r>
              <a:rPr lang="cs-CZ" dirty="0"/>
              <a:t>Sedmá úroveň</a:t>
            </a:r>
          </a:p>
          <a:p>
            <a:pPr lvl="7"/>
            <a:r>
              <a:rPr lang="cs-CZ" dirty="0"/>
              <a:t>Osmá úroveň</a:t>
            </a:r>
          </a:p>
          <a:p>
            <a:pPr lvl="8"/>
            <a:r>
              <a:rPr lang="cs-CZ" dirty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92" r:id="rId13"/>
  </p:sldLayoutIdLst>
  <p:transition spd="slow">
    <p:push dir="u"/>
  </p:transition>
  <p:txStyles>
    <p:titleStyle>
      <a:lvl1pPr algn="l" defTabSz="914206" rtl="0" eaLnBrk="1" latinLnBrk="0" hangingPunct="1">
        <a:spcBef>
          <a:spcPct val="0"/>
        </a:spcBef>
        <a:buNone/>
        <a:defRPr sz="3600" b="1" kern="1200">
          <a:solidFill>
            <a:srgbClr val="C6876B"/>
          </a:solidFill>
          <a:latin typeface="+mj-lt"/>
          <a:ea typeface="+mj-ea"/>
          <a:cs typeface="+mj-cs"/>
        </a:defRPr>
      </a:lvl1pPr>
    </p:titleStyle>
    <p:bodyStyle>
      <a:lvl1pPr marL="0" indent="0" algn="l" defTabSz="914206" rtl="0" eaLnBrk="1" latinLnBrk="0" hangingPunct="1">
        <a:spcBef>
          <a:spcPts val="2600"/>
        </a:spcBef>
        <a:buFontTx/>
        <a:buNone/>
        <a:defRPr sz="2600" b="1" kern="1200">
          <a:solidFill>
            <a:srgbClr val="002251"/>
          </a:solidFill>
          <a:latin typeface="+mn-lt"/>
          <a:ea typeface="+mn-ea"/>
          <a:cs typeface="+mn-cs"/>
        </a:defRPr>
      </a:lvl1pPr>
      <a:lvl2pPr marL="0" indent="0" algn="l" defTabSz="914206" rtl="0" eaLnBrk="1" latinLnBrk="0" hangingPunct="1">
        <a:spcBef>
          <a:spcPts val="6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66400" indent="-266400" algn="l" defTabSz="914206" rtl="0" eaLnBrk="1" latinLnBrk="0" hangingPunct="1">
        <a:spcBef>
          <a:spcPts val="600"/>
        </a:spcBef>
        <a:buClr>
          <a:schemeClr val="tx2"/>
        </a:buClr>
        <a:buFont typeface="Calibri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6400" indent="0" algn="l" defTabSz="914206" rtl="0" eaLnBrk="1" latinLnBrk="0" hangingPunct="1">
        <a:spcBef>
          <a:spcPts val="600"/>
        </a:spcBef>
        <a:buClr>
          <a:srgbClr val="CA8A64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66400" indent="-266400" algn="l" defTabSz="914206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‒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66400" indent="0" algn="l" defTabSz="914206" rtl="0" eaLnBrk="1" latinLnBrk="0" hangingPunct="1">
        <a:spcBef>
          <a:spcPts val="600"/>
        </a:spcBef>
        <a:buFontTx/>
        <a:buNone/>
        <a:defRPr sz="2000" b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66400" indent="-266400" algn="l" defTabSz="914206" rtl="0" eaLnBrk="1" latinLnBrk="0" hangingPunct="1">
        <a:spcBef>
          <a:spcPts val="600"/>
        </a:spcBef>
        <a:buClr>
          <a:schemeClr val="tx1"/>
        </a:buClr>
        <a:buFont typeface="Calibri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266400" indent="0" algn="l" defTabSz="914206" rtl="0" eaLnBrk="1" latinLnBrk="0" hangingPunct="1">
        <a:spcBef>
          <a:spcPts val="60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400" indent="-266400" algn="l" defTabSz="914206" rtl="0" eaLnBrk="1" latinLnBrk="0" hangingPunct="1">
        <a:spcBef>
          <a:spcPts val="600"/>
        </a:spcBef>
        <a:buClr>
          <a:srgbClr val="C6876B"/>
        </a:buClr>
        <a:buFont typeface="Calibri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7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717551"/>
            <a:ext cx="8029574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775" y="1825625"/>
            <a:ext cx="8029575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1" y="6420492"/>
            <a:ext cx="20432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 b="1"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52155B1-7D35-8CBF-21B4-8799EABA85C0}"/>
              </a:ext>
            </a:extLst>
          </p:cNvPr>
          <p:cNvSpPr txBox="1"/>
          <p:nvPr userDrawn="1"/>
        </p:nvSpPr>
        <p:spPr>
          <a:xfrm>
            <a:off x="252874" y="6498434"/>
            <a:ext cx="27252" cy="1269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825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99746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spd="slow">
    <p:push dir="u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325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5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+mn-lt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125" kern="1200">
          <a:solidFill>
            <a:schemeClr val="tx2"/>
          </a:solidFill>
          <a:latin typeface="+mn-lt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7559" y="1918446"/>
            <a:ext cx="6858000" cy="4087907"/>
          </a:xfrm>
        </p:spPr>
        <p:txBody>
          <a:bodyPr>
            <a:normAutofit/>
          </a:bodyPr>
          <a:lstStyle/>
          <a:p>
            <a:r>
              <a:rPr lang="pl-PL" sz="2700" b="1" dirty="0"/>
              <a:t>Lokální a regionální Politika</a:t>
            </a:r>
            <a:br>
              <a:rPr lang="pl-PL" sz="2700" b="1" i="1" dirty="0">
                <a:solidFill>
                  <a:srgbClr val="CA8A64"/>
                </a:solidFill>
              </a:rPr>
            </a:br>
            <a:br>
              <a:rPr lang="pl-PL" sz="2700" b="1" i="1" dirty="0">
                <a:solidFill>
                  <a:srgbClr val="CA8A64"/>
                </a:solidFill>
              </a:rPr>
            </a:br>
            <a:br>
              <a:rPr lang="pl-PL" sz="5400" b="1" dirty="0">
                <a:solidFill>
                  <a:srgbClr val="CA8A64"/>
                </a:solidFill>
              </a:rPr>
            </a:br>
            <a:r>
              <a:rPr lang="pl-PL" sz="5400" b="1" dirty="0">
                <a:solidFill>
                  <a:srgbClr val="CA8A64"/>
                </a:solidFill>
              </a:rPr>
              <a:t>Aktivní hranice</a:t>
            </a:r>
            <a:br>
              <a:rPr lang="pl-PL" sz="5400" b="1" dirty="0">
                <a:solidFill>
                  <a:srgbClr val="CA8A64"/>
                </a:solidFill>
              </a:rPr>
            </a:br>
            <a:br>
              <a:rPr lang="pl-PL" sz="5400" b="1" dirty="0">
                <a:solidFill>
                  <a:srgbClr val="CA8A64"/>
                </a:solidFill>
              </a:rPr>
            </a:br>
            <a:r>
              <a:rPr lang="pl-PL" sz="1650" b="1" dirty="0"/>
              <a:t>7. týden, www.karelmuller.eu</a:t>
            </a:r>
            <a:br>
              <a:rPr lang="pl-PL" sz="1650" b="1" dirty="0"/>
            </a:br>
            <a:endParaRPr lang="cs-CZ" sz="1650" dirty="0"/>
          </a:p>
        </p:txBody>
      </p:sp>
    </p:spTree>
    <p:extLst>
      <p:ext uri="{BB962C8B-B14F-4D97-AF65-F5344CB8AC3E}">
        <p14:creationId xmlns:p14="http://schemas.microsoft.com/office/powerpoint/2010/main" val="133984263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 noChangeArrowheads="1"/>
          </p:cNvSpPr>
          <p:nvPr>
            <p:ph type="title"/>
          </p:nvPr>
        </p:nvSpPr>
        <p:spPr>
          <a:xfrm>
            <a:off x="108535" y="375553"/>
            <a:ext cx="8447087" cy="7112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6700" dirty="0"/>
              <a:t>CBC </a:t>
            </a:r>
            <a:r>
              <a:rPr lang="cs-CZ" altLang="cs-CZ" sz="6700" dirty="0" err="1"/>
              <a:t>Barriers</a:t>
            </a:r>
            <a:r>
              <a:rPr lang="cs-CZ" altLang="cs-CZ" sz="6700" dirty="0"/>
              <a:t> </a:t>
            </a:r>
            <a:br>
              <a:rPr lang="cs-CZ" altLang="cs-CZ" sz="1800" dirty="0"/>
            </a:br>
            <a:endParaRPr lang="cs-CZ" altLang="cs-CZ" sz="1800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00545204"/>
              </p:ext>
            </p:extLst>
          </p:nvPr>
        </p:nvGraphicFramePr>
        <p:xfrm>
          <a:off x="77002" y="1155032"/>
          <a:ext cx="9144000" cy="5582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374079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709A4D-1F29-4F12-9702-01E95465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5315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MAIN </a:t>
            </a:r>
            <a:r>
              <a:rPr lang="en-US" sz="3200" dirty="0"/>
              <a:t>INCENTIVES FOR MEMBERSHIP OF  MUNICIPALITY IN THE EUROREGION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FB2DC234-FF4E-4B9A-837E-358972DFDA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494624"/>
              </p:ext>
            </p:extLst>
          </p:nvPr>
        </p:nvGraphicFramePr>
        <p:xfrm>
          <a:off x="323528" y="2078072"/>
          <a:ext cx="8705062" cy="4065278"/>
        </p:xfrm>
        <a:graphic>
          <a:graphicData uri="http://schemas.openxmlformats.org/drawingml/2006/table">
            <a:tbl>
              <a:tblPr firstRow="1" firstCol="1" bandRow="1"/>
              <a:tblGrid>
                <a:gridCol w="7815872">
                  <a:extLst>
                    <a:ext uri="{9D8B030D-6E8A-4147-A177-3AD203B41FA5}">
                      <a16:colId xmlns:a16="http://schemas.microsoft.com/office/drawing/2014/main" val="2424811137"/>
                    </a:ext>
                  </a:extLst>
                </a:gridCol>
                <a:gridCol w="889190">
                  <a:extLst>
                    <a:ext uri="{9D8B030D-6E8A-4147-A177-3AD203B41FA5}">
                      <a16:colId xmlns:a16="http://schemas.microsoft.com/office/drawing/2014/main" val="1060693719"/>
                    </a:ext>
                  </a:extLst>
                </a:gridCol>
              </a:tblGrid>
              <a:tr h="304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/>
                        <a:t>Mayors of Cross Border </a:t>
                      </a:r>
                      <a:r>
                        <a:rPr lang="en-GB" sz="1800" dirty="0" err="1"/>
                        <a:t>Euroregions</a:t>
                      </a:r>
                      <a:r>
                        <a:rPr lang="en-GB" sz="1800" dirty="0"/>
                        <a:t>, 2018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407667"/>
                  </a:ext>
                </a:extLst>
              </a:tr>
              <a:tr h="543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Cultural enrichment and strengthening of mutual understanding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69,7 %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265258"/>
                  </a:ext>
                </a:extLst>
              </a:tr>
              <a:tr h="608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Overcoming the disadvantages given by the periphery </a:t>
                      </a:r>
                      <a:r>
                        <a:rPr lang="cs-CZ" sz="1800" noProof="0" dirty="0" err="1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position</a:t>
                      </a:r>
                      <a:r>
                        <a:rPr lang="cs-CZ" sz="1800" noProof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noProof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the municipality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55,7 %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497679"/>
                  </a:ext>
                </a:extLst>
              </a:tr>
              <a:tr h="543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 opportunities for economic development of the municipality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52,3 %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944003"/>
                  </a:ext>
                </a:extLst>
              </a:tr>
              <a:tr h="608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Mutual Exchange of information and sharing experience in the field of municipality administration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25,7 %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371357"/>
                  </a:ext>
                </a:extLst>
              </a:tr>
              <a:tr h="543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Solution of problems and fulfillment of the tasks of municipalities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18,8 %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708813"/>
                  </a:ext>
                </a:extLst>
              </a:tr>
              <a:tr h="608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increase in job opportunities for the inhabitants of the municipality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8,9 %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490036"/>
                  </a:ext>
                </a:extLst>
              </a:tr>
              <a:tr h="304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6 %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84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7718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C506E-154D-495F-BA87-A21641B1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05EEBF-012B-4323-B31E-415C377D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99C9FE-6455-495E-9BCC-52912592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11FEFF3-A4D7-4C18-AB76-5673A00DB5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EFC36CB-3EDE-4F1B-A229-818FD0B4C5DD}"/>
              </a:ext>
            </a:extLst>
          </p:cNvPr>
          <p:cNvSpPr txBox="1"/>
          <p:nvPr/>
        </p:nvSpPr>
        <p:spPr>
          <a:xfrm>
            <a:off x="-1" y="318687"/>
            <a:ext cx="6893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dirty="0"/>
              <a:t>Starostové členských obcí </a:t>
            </a:r>
            <a:r>
              <a:rPr lang="cs-CZ" dirty="0" err="1"/>
              <a:t>Euregionů</a:t>
            </a:r>
            <a:r>
              <a:rPr lang="cs-CZ" dirty="0"/>
              <a:t>, Nisa a Šumava, 2018</a:t>
            </a:r>
          </a:p>
        </p:txBody>
      </p:sp>
    </p:spTree>
    <p:extLst>
      <p:ext uri="{BB962C8B-B14F-4D97-AF65-F5344CB8AC3E}">
        <p14:creationId xmlns:p14="http://schemas.microsoft.com/office/powerpoint/2010/main" val="263051080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F0B7237E-2D81-4AA2-A71D-B57F74412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131" y="0"/>
            <a:ext cx="7816104" cy="626282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9CA3811-66DB-44FE-BA5C-C9FE4AF9D05F}"/>
              </a:ext>
            </a:extLst>
          </p:cNvPr>
          <p:cNvSpPr txBox="1"/>
          <p:nvPr/>
        </p:nvSpPr>
        <p:spPr>
          <a:xfrm>
            <a:off x="4572000" y="58311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/>
            <a:r>
              <a:rPr lang="cs-CZ" dirty="0"/>
              <a:t>Starostové členských obcí </a:t>
            </a:r>
            <a:r>
              <a:rPr lang="cs-CZ" dirty="0" err="1"/>
              <a:t>Euregionů</a:t>
            </a:r>
            <a:r>
              <a:rPr lang="cs-CZ" dirty="0"/>
              <a:t> </a:t>
            </a:r>
          </a:p>
          <a:p>
            <a:pPr lvl="1" algn="r"/>
            <a:r>
              <a:rPr lang="cs-CZ" dirty="0"/>
              <a:t>Nisa a Šumava, 2018</a:t>
            </a:r>
          </a:p>
        </p:txBody>
      </p:sp>
    </p:spTree>
    <p:extLst>
      <p:ext uri="{BB962C8B-B14F-4D97-AF65-F5344CB8AC3E}">
        <p14:creationId xmlns:p14="http://schemas.microsoft.com/office/powerpoint/2010/main" val="270439902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19F3E3-26E9-4364-86DF-E22D570B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Vypořádání se s minulostí?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A7296D-3BA1-40BE-8F54-220F89DC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470212"/>
            <a:ext cx="8029575" cy="4706751"/>
          </a:xfrm>
        </p:spPr>
        <p:txBody>
          <a:bodyPr/>
          <a:lstStyle/>
          <a:p>
            <a:pPr marL="200025" marR="0" lvl="0" indent="-200025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6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00025" marR="0" lvl="0" indent="-200025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Vergangenheitsbewältigung</a:t>
            </a:r>
            <a:r>
              <a:rPr lang="cs-CZ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cs-CZ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Dealing</a:t>
            </a:r>
            <a:r>
              <a:rPr lang="cs-CZ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with</a:t>
            </a:r>
            <a:r>
              <a:rPr lang="cs-CZ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</a:t>
            </a:r>
            <a:r>
              <a:rPr lang="cs-CZ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Past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00025" marR="0" lvl="0" indent="-200025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Historické paměť – co to je? Hrozí její ztráta?</a:t>
            </a:r>
          </a:p>
          <a:p>
            <a:pPr marL="200025" marR="0" lvl="0" indent="-200025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Paměťové organizace podmínka nutná, nikoli dostačující</a:t>
            </a:r>
          </a:p>
          <a:p>
            <a:pPr marL="200025" marR="0" lvl="0" indent="-200025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Potřeba institucionalizace vzpomínkové kultury </a:t>
            </a:r>
            <a:r>
              <a:rPr kumimoji="0" lang="cs-CZ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dialogického vzpomínání</a:t>
            </a:r>
          </a:p>
          <a:p>
            <a:pPr marL="200025" marR="0" lvl="0" indent="-200025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CZ x DE, rozdílní míra institucionalizace CBC aktivit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cs-CZ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habitualizace</a:t>
            </a:r>
            <a:r>
              <a:rPr kumimoji="0" lang="cs-CZ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typizace, institucionalizace) </a:t>
            </a:r>
          </a:p>
          <a:p>
            <a:pPr marL="200025" marR="0" lvl="0" indent="-200025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 CZ spíše zárodečná institucionalizace (z EU peněž)</a:t>
            </a: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DCAA10-3DDF-4EC3-A281-1AF57914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4086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 noChangeArrowheads="1"/>
          </p:cNvSpPr>
          <p:nvPr>
            <p:ph type="title"/>
          </p:nvPr>
        </p:nvSpPr>
        <p:spPr>
          <a:xfrm>
            <a:off x="422275" y="259977"/>
            <a:ext cx="8304213" cy="923926"/>
          </a:xfrm>
        </p:spPr>
        <p:txBody>
          <a:bodyPr>
            <a:noAutofit/>
          </a:bodyPr>
          <a:lstStyle/>
          <a:p>
            <a:r>
              <a:rPr lang="cs-CZ" altLang="cs-CZ" sz="2800" dirty="0"/>
              <a:t>4 formy vypořádávání se s minulostí</a:t>
            </a:r>
            <a:br>
              <a:rPr lang="cs-CZ" altLang="cs-CZ" sz="2800" dirty="0"/>
            </a:br>
            <a:r>
              <a:rPr lang="cs-CZ" altLang="cs-CZ" sz="2800" dirty="0"/>
              <a:t>(</a:t>
            </a:r>
            <a:r>
              <a:rPr lang="cs-CZ" altLang="cs-CZ" sz="2800" dirty="0" err="1"/>
              <a:t>Aleida</a:t>
            </a:r>
            <a:r>
              <a:rPr lang="cs-CZ" altLang="cs-CZ" sz="2800" dirty="0"/>
              <a:t> </a:t>
            </a:r>
            <a:r>
              <a:rPr lang="cs-CZ" altLang="cs-CZ" sz="2800" dirty="0" err="1"/>
              <a:t>Assman</a:t>
            </a:r>
            <a:r>
              <a:rPr lang="cs-CZ" altLang="cs-CZ" sz="2800" dirty="0"/>
              <a:t>) – holocaust/trauma</a:t>
            </a:r>
          </a:p>
        </p:txBody>
      </p:sp>
      <p:sp>
        <p:nvSpPr>
          <p:cNvPr id="30723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279400" y="1730188"/>
            <a:ext cx="8447088" cy="4867835"/>
          </a:xfrm>
        </p:spPr>
        <p:txBody>
          <a:bodyPr>
            <a:normAutofit lnSpcReduction="10000"/>
          </a:bodyPr>
          <a:lstStyle/>
          <a:p>
            <a:r>
              <a:rPr lang="cs-CZ" altLang="cs-CZ" sz="2100" u="sng" dirty="0"/>
              <a:t>Vytěsnění/selekce, připomenutí, přijetí, vyrovnání</a:t>
            </a:r>
          </a:p>
          <a:p>
            <a:r>
              <a:rPr lang="cs-CZ" altLang="cs-CZ" sz="2100" u="sng" dirty="0"/>
              <a:t>Dialogické zapomnění</a:t>
            </a:r>
            <a:r>
              <a:rPr lang="cs-CZ" altLang="cs-CZ" sz="2100" dirty="0"/>
              <a:t>, ne-reflexivní ztráta paměti (amnézie), sdílené mlčení</a:t>
            </a:r>
          </a:p>
          <a:p>
            <a:r>
              <a:rPr lang="cs-CZ" altLang="cs-CZ" sz="2100" u="sng" dirty="0"/>
              <a:t>Vzpomínání jako překážka zapomnění</a:t>
            </a:r>
            <a:r>
              <a:rPr lang="cs-CZ" altLang="cs-CZ" sz="2100" dirty="0"/>
              <a:t>, monologické, ne-reflexivní (anamnéza): selektivní oživování paměti, tzv. poučení z minulosti, orientace na minulost, stigmatizace druhých, mít se na pozoru (my x oni)</a:t>
            </a:r>
          </a:p>
          <a:p>
            <a:r>
              <a:rPr lang="cs-CZ" altLang="cs-CZ" sz="2100" u="sng" dirty="0"/>
              <a:t>Vzpomínání jako vyrovnání se s minulostí</a:t>
            </a:r>
            <a:r>
              <a:rPr lang="cs-CZ" altLang="cs-CZ" sz="2100" dirty="0"/>
              <a:t>, monologický, reflexivní (katarze): objektivní posouzení historiky, potrestání viníků, odškodnění obětí, orientace na budoucnost, katarze, nový počátek</a:t>
            </a:r>
          </a:p>
          <a:p>
            <a:r>
              <a:rPr lang="cs-CZ" altLang="cs-CZ" sz="2100" u="sng" dirty="0"/>
              <a:t>Dialogické vzpomínání</a:t>
            </a:r>
            <a:r>
              <a:rPr lang="cs-CZ" altLang="cs-CZ" sz="2100" dirty="0"/>
              <a:t>, reflexivní (synkreze): uznání vzájemného podílu na traumatické minulosti, utrpení druhých součástí naší kolektivní paměti </a:t>
            </a:r>
          </a:p>
        </p:txBody>
      </p:sp>
    </p:spTree>
    <p:extLst>
      <p:ext uri="{BB962C8B-B14F-4D97-AF65-F5344CB8AC3E}">
        <p14:creationId xmlns:p14="http://schemas.microsoft.com/office/powerpoint/2010/main" val="58229973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CAB1C2-1E7F-44C2-9F03-F9FC29896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Active</a:t>
            </a:r>
            <a:r>
              <a:rPr lang="cs-CZ" sz="3200" dirty="0"/>
              <a:t> </a:t>
            </a:r>
            <a:r>
              <a:rPr lang="cs-CZ" sz="3200" dirty="0" err="1"/>
              <a:t>border</a:t>
            </a:r>
            <a:r>
              <a:rPr lang="cs-CZ" sz="3200" dirty="0"/>
              <a:t> – </a:t>
            </a:r>
            <a:r>
              <a:rPr lang="cs-CZ" sz="3200" dirty="0" err="1"/>
              <a:t>Summary</a:t>
            </a:r>
            <a:endParaRPr lang="cs-CZ" sz="32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64B5D90-6A53-4178-A5A7-E39372A9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AB9FA31B-AECA-440A-8AFB-830627CDF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825625"/>
            <a:ext cx="8029575" cy="4351338"/>
          </a:xfrm>
        </p:spPr>
        <p:txBody>
          <a:bodyPr>
            <a:noAutofit/>
          </a:bodyPr>
          <a:lstStyle/>
          <a:p>
            <a:r>
              <a:rPr lang="en-GB" sz="2400" dirty="0"/>
              <a:t>Very </a:t>
            </a:r>
            <a:r>
              <a:rPr lang="en-GB" sz="2400" u="sng" dirty="0"/>
              <a:t>porous</a:t>
            </a:r>
            <a:r>
              <a:rPr lang="en-GB" sz="2400" dirty="0"/>
              <a:t>, open but still </a:t>
            </a:r>
            <a:r>
              <a:rPr lang="en-GB" sz="2400" u="sng" dirty="0"/>
              <a:t>discernible</a:t>
            </a:r>
            <a:r>
              <a:rPr lang="en-GB" sz="2400" dirty="0"/>
              <a:t> border, border as an opportunity, as a discursive space</a:t>
            </a:r>
          </a:p>
          <a:p>
            <a:r>
              <a:rPr lang="en-GB" sz="2400" dirty="0"/>
              <a:t>Generates the </a:t>
            </a:r>
            <a:r>
              <a:rPr lang="en-GB" sz="2400" u="sng" dirty="0"/>
              <a:t>feeling of unity </a:t>
            </a:r>
            <a:r>
              <a:rPr lang="en-GB" sz="2400" dirty="0"/>
              <a:t>(attachment) and at the same time allows communicating/understanding </a:t>
            </a:r>
            <a:r>
              <a:rPr lang="en-GB" sz="2400" u="sng" dirty="0"/>
              <a:t>diversity and plurality</a:t>
            </a:r>
          </a:p>
          <a:p>
            <a:r>
              <a:rPr lang="en-GB" sz="2400" dirty="0"/>
              <a:t>Deters</a:t>
            </a:r>
            <a:r>
              <a:rPr lang="cs-CZ" sz="2400" dirty="0"/>
              <a:t>/</a:t>
            </a:r>
            <a:r>
              <a:rPr lang="en-GB" sz="2400" dirty="0"/>
              <a:t>alleviates polarisation between „us“ and „them“</a:t>
            </a:r>
          </a:p>
          <a:p>
            <a:r>
              <a:rPr lang="en-GB" sz="2400" dirty="0"/>
              <a:t>Constitute cognitive </a:t>
            </a:r>
            <a:r>
              <a:rPr lang="en-GB" sz="2400" u="sng" dirty="0"/>
              <a:t>resources for public learning</a:t>
            </a:r>
            <a:r>
              <a:rPr lang="en-GB" sz="2400" dirty="0"/>
              <a:t>, and for dialog-like dealing with the past</a:t>
            </a:r>
          </a:p>
          <a:p>
            <a:r>
              <a:rPr lang="en-GB" sz="2400" dirty="0"/>
              <a:t>Strengthens a </a:t>
            </a:r>
            <a:r>
              <a:rPr lang="en-GB" sz="2400" u="sng" dirty="0"/>
              <a:t>European</a:t>
            </a:r>
            <a:r>
              <a:rPr lang="en-GB" sz="2400" dirty="0"/>
              <a:t> (civil/inclusive, positive ) </a:t>
            </a:r>
            <a:r>
              <a:rPr lang="en-GB" sz="2400" u="sng" dirty="0"/>
              <a:t>identity</a:t>
            </a:r>
          </a:p>
          <a:p>
            <a:r>
              <a:rPr lang="en-GB" sz="2400" dirty="0"/>
              <a:t>Requires </a:t>
            </a:r>
            <a:r>
              <a:rPr lang="cs-CZ" sz="2400" dirty="0"/>
              <a:t>a </a:t>
            </a:r>
            <a:r>
              <a:rPr lang="en-GB" sz="2400" u="sng" dirty="0"/>
              <a:t>thick infrastructure </a:t>
            </a:r>
            <a:r>
              <a:rPr lang="en-GB" sz="2400" dirty="0"/>
              <a:t>of CBC</a:t>
            </a:r>
            <a:r>
              <a:rPr lang="cs-CZ" sz="2400" dirty="0"/>
              <a:t> and </a:t>
            </a:r>
            <a:r>
              <a:rPr lang="cs-CZ" sz="2400" dirty="0" err="1"/>
              <a:t>forms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institutionalization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82887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9893" y="235868"/>
            <a:ext cx="8304213" cy="923926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Borders</a:t>
            </a:r>
            <a:r>
              <a:rPr lang="cs-CZ" dirty="0"/>
              <a:t> x </a:t>
            </a:r>
            <a:r>
              <a:rPr lang="cs-CZ" dirty="0" err="1"/>
              <a:t>Passive</a:t>
            </a:r>
            <a:r>
              <a:rPr lang="cs-CZ" dirty="0"/>
              <a:t> </a:t>
            </a:r>
            <a:r>
              <a:rPr lang="cs-CZ" dirty="0" err="1"/>
              <a:t>Borders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23" y="1395662"/>
            <a:ext cx="3114277" cy="4177366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5663"/>
            <a:ext cx="2969322" cy="417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58" y="1395662"/>
            <a:ext cx="3142831" cy="417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2750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280FB0-8EEC-45B1-B221-996C71EE1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9392806-07AE-4239-A3AC-D1E38B463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2906"/>
            <a:ext cx="9144000" cy="411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436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833033-818D-47C4-81A5-A14544081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FAFB4E-8CBA-4E9C-BC81-71B313669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417"/>
            <a:ext cx="9144000" cy="555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7335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675" y="1033463"/>
            <a:ext cx="8029574" cy="650896"/>
          </a:xfrm>
        </p:spPr>
        <p:txBody>
          <a:bodyPr>
            <a:normAutofit fontScale="90000"/>
          </a:bodyPr>
          <a:lstStyle/>
          <a:p>
            <a:r>
              <a:rPr lang="cs-CZ" sz="1650" dirty="0"/>
              <a:t>Významné odlišnosti mezi zkoumanými případy v závislosti na rozdílném mocenském diferenciálu, tedy vzdělanostním, případně prostorovém i časovém kontextu zkoumaných případů</a:t>
            </a:r>
            <a:br>
              <a:rPr lang="cs-CZ" sz="1650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5" y="1206820"/>
            <a:ext cx="7794489" cy="577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32736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BE4291-F151-46BD-A716-7615664FB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421375"/>
            <a:ext cx="8029574" cy="867861"/>
          </a:xfrm>
        </p:spPr>
        <p:txBody>
          <a:bodyPr>
            <a:normAutofit fontScale="90000"/>
          </a:bodyPr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6876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Reflexive Relationships of Borders, Collective Identities, Dynamics of Social Inclusion/Exclusion and Knowledge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7E08B52-9364-43E1-B853-DCBE0BC20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226" y="1825625"/>
            <a:ext cx="7114673" cy="4351338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BFBF31-F32B-48F3-91B2-52273145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20999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E82BA-0B67-4881-820E-20AD2D42E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ACTIVE BORDERS 			PASSIVE BORDERS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043881-F86A-4D7D-AB28-A4C6DFDA5D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FF0000"/>
                </a:solidFill>
              </a:rPr>
              <a:t>BORDER as BARRIER, THREAT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FF0000"/>
                </a:solidFill>
              </a:rPr>
              <a:t>IGNORANCE, INDIFERENCE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FF0000"/>
                </a:solidFill>
              </a:rPr>
              <a:t>BORDERING, POLARIZATION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FF0000"/>
                </a:solidFill>
              </a:rPr>
              <a:t>CONFORMITY, PAROCHIALISM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FF0000"/>
                </a:solidFill>
              </a:rPr>
              <a:t>STEREOTYPING, BIAS/LABELLING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FF0000"/>
                </a:solidFill>
              </a:rPr>
              <a:t>PERIPHERIZATION, STAGNATION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FF0000"/>
                </a:solidFill>
              </a:rPr>
              <a:t>ETHNIC CLEAVAGE, ALIENATION 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FF0000"/>
                </a:solidFill>
              </a:rPr>
              <a:t>MONOPOLIZATION OF MEMORY</a:t>
            </a:r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B604E7-F603-4CB7-B0E9-14E7443A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7" name="Zástupný symbol pro text 2">
            <a:extLst>
              <a:ext uri="{FF2B5EF4-FFF2-40B4-BE49-F238E27FC236}">
                <a16:creationId xmlns:a16="http://schemas.microsoft.com/office/drawing/2014/main" id="{EF0F7B2C-A184-4F69-BD88-5E34C402A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38862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B050"/>
                </a:solidFill>
              </a:rPr>
              <a:t>BORDER as OPPORTUNITY, CBC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B050"/>
                </a:solidFill>
              </a:rPr>
              <a:t>CULTURAL ENRICHING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B050"/>
                </a:solidFill>
              </a:rPr>
              <a:t>TOLERANCE, PLURALITY 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B050"/>
                </a:solidFill>
              </a:rPr>
              <a:t>MULTICULTURAL COMPETENCE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B050"/>
                </a:solidFill>
              </a:rPr>
              <a:t>PUBLIC LEARNING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B050"/>
                </a:solidFill>
              </a:rPr>
              <a:t>REGIONAL DEVELOPMENT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B050"/>
                </a:solidFill>
              </a:rPr>
              <a:t>INTEGRATION, EUROPEANIZ.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B050"/>
                </a:solidFill>
              </a:rPr>
              <a:t>DEALING WITH THE PAST</a:t>
            </a:r>
          </a:p>
        </p:txBody>
      </p:sp>
    </p:spTree>
    <p:extLst>
      <p:ext uri="{BB962C8B-B14F-4D97-AF65-F5344CB8AC3E}">
        <p14:creationId xmlns:p14="http://schemas.microsoft.com/office/powerpoint/2010/main" val="153064080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4B1FD0-9439-4474-85B4-4697FC38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449E6A-7907-4F7D-928C-ABA2AA9B0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03" y="902590"/>
            <a:ext cx="3017782" cy="53588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9EBC82A-26D2-46FC-8BD8-4464CD761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3" y="3268043"/>
            <a:ext cx="5334462" cy="299339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EAA09F2-FB36-4B55-8C80-D3D649DF83C7}"/>
              </a:ext>
            </a:extLst>
          </p:cNvPr>
          <p:cNvSpPr txBox="1"/>
          <p:nvPr/>
        </p:nvSpPr>
        <p:spPr>
          <a:xfrm>
            <a:off x="269919" y="532092"/>
            <a:ext cx="5169815" cy="1997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600" b="0" dirty="0" err="1"/>
              <a:t>Multi</a:t>
            </a:r>
            <a:r>
              <a:rPr lang="cs-CZ" sz="3600" b="0" dirty="0"/>
              <a:t>-perspektivismus</a:t>
            </a:r>
            <a:br>
              <a:rPr lang="cs-CZ" sz="1600" b="0" dirty="0"/>
            </a:br>
            <a:r>
              <a:rPr lang="cs-CZ" b="0" dirty="0"/>
              <a:t>Die </a:t>
            </a:r>
            <a:r>
              <a:rPr lang="de-DE" b="0" dirty="0"/>
              <a:t>Ansicht von fünf Seiten? </a:t>
            </a:r>
            <a:br>
              <a:rPr lang="cs-CZ" b="0" dirty="0"/>
            </a:br>
            <a:r>
              <a:rPr lang="de-DE" b="0" dirty="0"/>
              <a:t>Horizontale Europäisierung</a:t>
            </a:r>
            <a:br>
              <a:rPr lang="cs-CZ" b="0" dirty="0"/>
            </a:br>
            <a:r>
              <a:rPr lang="cs-CZ" sz="1200" b="0" dirty="0"/>
              <a:t>Hrádek nad Nisou,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593130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7EF4C-1AF4-41CF-BBF2-2CFED848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41" y="336237"/>
            <a:ext cx="8304213" cy="923926"/>
          </a:xfrm>
        </p:spPr>
        <p:txBody>
          <a:bodyPr/>
          <a:lstStyle/>
          <a:p>
            <a:r>
              <a:rPr lang="cs-CZ" dirty="0" err="1"/>
              <a:t>BORDERing</a:t>
            </a:r>
            <a:r>
              <a:rPr lang="cs-CZ" dirty="0"/>
              <a:t>, </a:t>
            </a:r>
            <a:r>
              <a:rPr lang="cs-CZ" dirty="0" err="1"/>
              <a:t>ORDERing</a:t>
            </a:r>
            <a:r>
              <a:rPr lang="cs-CZ" dirty="0"/>
              <a:t>, </a:t>
            </a:r>
            <a:r>
              <a:rPr lang="cs-CZ" dirty="0" err="1"/>
              <a:t>OTHERing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CE5BDC-B3BF-4DAE-9976-6D5F97FA40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WHY BORDERS?</a:t>
            </a:r>
          </a:p>
          <a:p>
            <a:r>
              <a:rPr lang="cs-CZ" dirty="0"/>
              <a:t>BORDERS (CZ/DE)</a:t>
            </a:r>
          </a:p>
          <a:p>
            <a:pPr lvl="1"/>
            <a:r>
              <a:rPr lang="cs-CZ" dirty="0"/>
              <a:t>POLARISATION, BARRIERS, THREAT,</a:t>
            </a:r>
          </a:p>
          <a:p>
            <a:pPr lvl="1"/>
            <a:r>
              <a:rPr lang="cs-CZ" dirty="0"/>
              <a:t>INSTABILITY </a:t>
            </a:r>
          </a:p>
          <a:p>
            <a:r>
              <a:rPr lang="cs-CZ" dirty="0"/>
              <a:t>ACTIVE BORDERS</a:t>
            </a:r>
          </a:p>
          <a:p>
            <a:pPr lvl="1"/>
            <a:r>
              <a:rPr lang="cs-CZ" dirty="0"/>
              <a:t>POST WWII</a:t>
            </a:r>
          </a:p>
          <a:p>
            <a:pPr lvl="1"/>
            <a:r>
              <a:rPr lang="cs-CZ" dirty="0"/>
              <a:t>STABILITY &amp; DEVELOPMENT</a:t>
            </a:r>
          </a:p>
          <a:p>
            <a:pPr lvl="1"/>
            <a:r>
              <a:rPr lang="cs-CZ" dirty="0"/>
              <a:t>DIFFERANTIATION WITHOUT POLARIZATION</a:t>
            </a:r>
          </a:p>
          <a:p>
            <a:pPr lvl="1"/>
            <a:endParaRPr lang="cs-CZ" dirty="0"/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38C23526-E4DB-4F3F-AFBF-6EB00B3880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5" name="Picture 2" descr="(PDF) Generations and the ‘Development’ of Border Studies">
            <a:extLst>
              <a:ext uri="{FF2B5EF4-FFF2-40B4-BE49-F238E27FC236}">
                <a16:creationId xmlns:a16="http://schemas.microsoft.com/office/drawing/2014/main" id="{C0BE0069-ABA4-4828-B3EC-882B00DD6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82" y="1161501"/>
            <a:ext cx="3457697" cy="492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7800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iv sady Office">
  <a:themeElements>
    <a:clrScheme name="CEVRO02">
      <a:dk1>
        <a:srgbClr val="002251"/>
      </a:dk1>
      <a:lt1>
        <a:srgbClr val="FFFFFF"/>
      </a:lt1>
      <a:dk2>
        <a:srgbClr val="C6876B"/>
      </a:dk2>
      <a:lt2>
        <a:srgbClr val="FFFFFF"/>
      </a:lt2>
      <a:accent1>
        <a:srgbClr val="C6876B"/>
      </a:accent1>
      <a:accent2>
        <a:srgbClr val="002251"/>
      </a:accent2>
      <a:accent3>
        <a:srgbClr val="C8C8C8"/>
      </a:accent3>
      <a:accent4>
        <a:srgbClr val="005EBB"/>
      </a:accent4>
      <a:accent5>
        <a:srgbClr val="A56641"/>
      </a:accent5>
      <a:accent6>
        <a:srgbClr val="48A8FF"/>
      </a:accent6>
      <a:hlink>
        <a:srgbClr val="C6876B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VRO_prezentace" id="{485F1B51-4886-4BEE-9303-EA422C81D8B6}" vid="{D8B64059-E0AD-44A6-B997-6DC8C4E5589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2D5A"/>
    </a:dk1>
    <a:lt1>
      <a:srgbClr val="FFFFFF"/>
    </a:lt1>
    <a:dk2>
      <a:srgbClr val="FFFFFF"/>
    </a:dk2>
    <a:lt2>
      <a:srgbClr val="B2B2B2"/>
    </a:lt2>
    <a:accent1>
      <a:srgbClr val="759EBD"/>
    </a:accent1>
    <a:accent2>
      <a:srgbClr val="D2A078"/>
    </a:accent2>
    <a:accent3>
      <a:srgbClr val="FFFFFF"/>
    </a:accent3>
    <a:accent4>
      <a:srgbClr val="00254C"/>
    </a:accent4>
    <a:accent5>
      <a:srgbClr val="BDCCDB"/>
    </a:accent5>
    <a:accent6>
      <a:srgbClr val="BE916C"/>
    </a:accent6>
    <a:hlink>
      <a:srgbClr val="33577A"/>
    </a:hlink>
    <a:folHlink>
      <a:srgbClr val="DBBC9D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19490</TotalTime>
  <Words>634</Words>
  <Application>Microsoft Office PowerPoint</Application>
  <PresentationFormat>Předvádění na obrazovce (4:3)</PresentationFormat>
  <Paragraphs>90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Roboto</vt:lpstr>
      <vt:lpstr>Motiv sady Office</vt:lpstr>
      <vt:lpstr>Motiv Office</vt:lpstr>
      <vt:lpstr>Lokální a regionální Politika   Aktivní hranice  7. týden, www.karelmuller.eu </vt:lpstr>
      <vt:lpstr>Active Borders x Passive Borders</vt:lpstr>
      <vt:lpstr>Prezentace aplikace PowerPoint</vt:lpstr>
      <vt:lpstr>Prezentace aplikace PowerPoint</vt:lpstr>
      <vt:lpstr>Významné odlišnosti mezi zkoumanými případy v závislosti na rozdílném mocenském diferenciálu, tedy vzdělanostním, případně prostorovém i časovém kontextu zkoumaných případů  </vt:lpstr>
      <vt:lpstr>Reflexive Relationships of Borders, Collective Identities, Dynamics of Social Inclusion/Exclusion and Knowledge</vt:lpstr>
      <vt:lpstr>ACTIVE BORDERS    PASSIVE BORDERS</vt:lpstr>
      <vt:lpstr>Prezentace aplikace PowerPoint</vt:lpstr>
      <vt:lpstr>BORDERing, ORDERing, OTHERing</vt:lpstr>
      <vt:lpstr>CBC Barriers  </vt:lpstr>
      <vt:lpstr>MAIN INCENTIVES FOR MEMBERSHIP OF  MUNICIPALITY IN THE EUROREGION</vt:lpstr>
      <vt:lpstr>Prezentace aplikace PowerPoint</vt:lpstr>
      <vt:lpstr>Prezentace aplikace PowerPoint</vt:lpstr>
      <vt:lpstr>Vypořádání se s minulostí?</vt:lpstr>
      <vt:lpstr>4 formy vypořádávání se s minulostí (Aleida Assman) – holocaust/trauma</vt:lpstr>
      <vt:lpstr>Active border –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xmas</dc:creator>
  <cp:lastModifiedBy>Karel Müller</cp:lastModifiedBy>
  <cp:revision>434</cp:revision>
  <dcterms:created xsi:type="dcterms:W3CDTF">2015-06-02T07:24:49Z</dcterms:created>
  <dcterms:modified xsi:type="dcterms:W3CDTF">2025-11-20T12:15:02Z</dcterms:modified>
</cp:coreProperties>
</file>