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</p:sldMasterIdLst>
  <p:notesMasterIdLst>
    <p:notesMasterId r:id="rId19"/>
  </p:notesMasterIdLst>
  <p:handoutMasterIdLst>
    <p:handoutMasterId r:id="rId20"/>
  </p:handoutMasterIdLst>
  <p:sldIdLst>
    <p:sldId id="1153" r:id="rId4"/>
    <p:sldId id="1168" r:id="rId5"/>
    <p:sldId id="1170" r:id="rId6"/>
    <p:sldId id="1171" r:id="rId7"/>
    <p:sldId id="1169" r:id="rId8"/>
    <p:sldId id="1173" r:id="rId9"/>
    <p:sldId id="1175" r:id="rId10"/>
    <p:sldId id="1180" r:id="rId11"/>
    <p:sldId id="1174" r:id="rId12"/>
    <p:sldId id="1176" r:id="rId13"/>
    <p:sldId id="1177" r:id="rId14"/>
    <p:sldId id="1181" r:id="rId15"/>
    <p:sldId id="1178" r:id="rId16"/>
    <p:sldId id="1172" r:id="rId17"/>
    <p:sldId id="310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82" autoAdjust="0"/>
    <p:restoredTop sz="95928"/>
  </p:normalViewPr>
  <p:slideViewPr>
    <p:cSldViewPr snapToGrid="0">
      <p:cViewPr varScale="1">
        <p:scale>
          <a:sx n="113" d="100"/>
          <a:sy n="113" d="100"/>
        </p:scale>
        <p:origin x="606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76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69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GACR%202014-2016\DOTAZNIK%20Ipsos\vystup-srovnani%20Ond&#345;ej%20&#352;pa&#269;ek_prevazeno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'p8'!$A$5</c:f>
              <c:strCache>
                <c:ptCount val="1"/>
                <c:pt idx="0">
                  <c:v>Celkem (ČR)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'p8'!$B$4:$G$4</c:f>
              <c:strCache>
                <c:ptCount val="6"/>
                <c:pt idx="0">
                  <c:v>občanské sdružení</c:v>
                </c:pt>
                <c:pt idx="1">
                  <c:v>nadace, charita</c:v>
                </c:pt>
                <c:pt idx="2">
                  <c:v>profesní sdružení</c:v>
                </c:pt>
                <c:pt idx="3">
                  <c:v>politická strana</c:v>
                </c:pt>
                <c:pt idx="4">
                  <c:v>obecní samospráva</c:v>
                </c:pt>
                <c:pt idx="5">
                  <c:v>sportovní organizace</c:v>
                </c:pt>
              </c:strCache>
            </c:strRef>
          </c:cat>
          <c:val>
            <c:numRef>
              <c:f>'p8'!$B$5:$G$5</c:f>
              <c:numCache>
                <c:formatCode>0</c:formatCode>
                <c:ptCount val="6"/>
                <c:pt idx="0">
                  <c:v>26</c:v>
                </c:pt>
                <c:pt idx="1">
                  <c:v>15.000000000000002</c:v>
                </c:pt>
                <c:pt idx="2">
                  <c:v>10.000000000000009</c:v>
                </c:pt>
                <c:pt idx="3">
                  <c:v>3.0000000000000031</c:v>
                </c:pt>
                <c:pt idx="4">
                  <c:v>8.0000000000000071</c:v>
                </c:pt>
                <c:pt idx="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14-4B5D-8F5F-359DE07A5351}"/>
            </c:ext>
          </c:extLst>
        </c:ser>
        <c:ser>
          <c:idx val="1"/>
          <c:order val="1"/>
          <c:tx>
            <c:strRef>
              <c:f>'p8'!$A$6</c:f>
              <c:strCache>
                <c:ptCount val="1"/>
                <c:pt idx="0">
                  <c:v>obce 5 000 - 14 999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invertIfNegative val="0"/>
          <c:cat>
            <c:strRef>
              <c:f>'p8'!$B$4:$G$4</c:f>
              <c:strCache>
                <c:ptCount val="6"/>
                <c:pt idx="0">
                  <c:v>občanské sdružení</c:v>
                </c:pt>
                <c:pt idx="1">
                  <c:v>nadace, charita</c:v>
                </c:pt>
                <c:pt idx="2">
                  <c:v>profesní sdružení</c:v>
                </c:pt>
                <c:pt idx="3">
                  <c:v>politická strana</c:v>
                </c:pt>
                <c:pt idx="4">
                  <c:v>obecní samospráva</c:v>
                </c:pt>
                <c:pt idx="5">
                  <c:v>sportovní organizace</c:v>
                </c:pt>
              </c:strCache>
            </c:strRef>
          </c:cat>
          <c:val>
            <c:numRef>
              <c:f>'p8'!$B$6:$G$6</c:f>
              <c:numCache>
                <c:formatCode>0</c:formatCode>
                <c:ptCount val="6"/>
                <c:pt idx="0">
                  <c:v>31.000000000000007</c:v>
                </c:pt>
                <c:pt idx="1">
                  <c:v>17.999999999999989</c:v>
                </c:pt>
                <c:pt idx="2">
                  <c:v>7.0000000000000062</c:v>
                </c:pt>
                <c:pt idx="3">
                  <c:v>3.0000000000000031</c:v>
                </c:pt>
                <c:pt idx="4">
                  <c:v>6.0000000000000053</c:v>
                </c:pt>
                <c:pt idx="5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14-4B5D-8F5F-359DE07A5351}"/>
            </c:ext>
          </c:extLst>
        </c:ser>
        <c:ser>
          <c:idx val="2"/>
          <c:order val="2"/>
          <c:tx>
            <c:strRef>
              <c:f>'p8'!$A$7</c:f>
              <c:strCache>
                <c:ptCount val="1"/>
              </c:strCache>
            </c:strRef>
          </c:tx>
          <c:invertIfNegative val="0"/>
          <c:cat>
            <c:strRef>
              <c:f>'p8'!$B$4:$G$4</c:f>
              <c:strCache>
                <c:ptCount val="6"/>
                <c:pt idx="0">
                  <c:v>občanské sdružení</c:v>
                </c:pt>
                <c:pt idx="1">
                  <c:v>nadace, charita</c:v>
                </c:pt>
                <c:pt idx="2">
                  <c:v>profesní sdružení</c:v>
                </c:pt>
                <c:pt idx="3">
                  <c:v>politická strana</c:v>
                </c:pt>
                <c:pt idx="4">
                  <c:v>obecní samospráva</c:v>
                </c:pt>
                <c:pt idx="5">
                  <c:v>sportovní organizace</c:v>
                </c:pt>
              </c:strCache>
            </c:strRef>
          </c:cat>
          <c:val>
            <c:numRef>
              <c:f>'p8'!$B$7:$G$7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3D14-4B5D-8F5F-359DE07A5351}"/>
            </c:ext>
          </c:extLst>
        </c:ser>
        <c:ser>
          <c:idx val="3"/>
          <c:order val="3"/>
          <c:tx>
            <c:strRef>
              <c:f>'p8'!$A$8</c:f>
              <c:strCache>
                <c:ptCount val="1"/>
                <c:pt idx="0">
                  <c:v>Černošice</c:v>
                </c:pt>
              </c:strCache>
            </c:strRef>
          </c:tx>
          <c:invertIfNegative val="0"/>
          <c:cat>
            <c:strRef>
              <c:f>'p8'!$B$4:$G$4</c:f>
              <c:strCache>
                <c:ptCount val="6"/>
                <c:pt idx="0">
                  <c:v>občanské sdružení</c:v>
                </c:pt>
                <c:pt idx="1">
                  <c:v>nadace, charita</c:v>
                </c:pt>
                <c:pt idx="2">
                  <c:v>profesní sdružení</c:v>
                </c:pt>
                <c:pt idx="3">
                  <c:v>politická strana</c:v>
                </c:pt>
                <c:pt idx="4">
                  <c:v>obecní samospráva</c:v>
                </c:pt>
                <c:pt idx="5">
                  <c:v>sportovní organizace</c:v>
                </c:pt>
              </c:strCache>
            </c:strRef>
          </c:cat>
          <c:val>
            <c:numRef>
              <c:f>'p8'!$B$8:$G$8</c:f>
              <c:numCache>
                <c:formatCode>0</c:formatCode>
                <c:ptCount val="6"/>
                <c:pt idx="0">
                  <c:v>27</c:v>
                </c:pt>
                <c:pt idx="1">
                  <c:v>25</c:v>
                </c:pt>
                <c:pt idx="2">
                  <c:v>19</c:v>
                </c:pt>
                <c:pt idx="3">
                  <c:v>16</c:v>
                </c:pt>
                <c:pt idx="4">
                  <c:v>20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14-4B5D-8F5F-359DE07A5351}"/>
            </c:ext>
          </c:extLst>
        </c:ser>
        <c:ser>
          <c:idx val="4"/>
          <c:order val="4"/>
          <c:tx>
            <c:strRef>
              <c:f>'p8'!$A$9</c:f>
              <c:strCache>
                <c:ptCount val="1"/>
                <c:pt idx="0">
                  <c:v>Hrádek nad Nisou</c:v>
                </c:pt>
              </c:strCache>
            </c:strRef>
          </c:tx>
          <c:invertIfNegative val="0"/>
          <c:cat>
            <c:strRef>
              <c:f>'p8'!$B$4:$G$4</c:f>
              <c:strCache>
                <c:ptCount val="6"/>
                <c:pt idx="0">
                  <c:v>občanské sdružení</c:v>
                </c:pt>
                <c:pt idx="1">
                  <c:v>nadace, charita</c:v>
                </c:pt>
                <c:pt idx="2">
                  <c:v>profesní sdružení</c:v>
                </c:pt>
                <c:pt idx="3">
                  <c:v>politická strana</c:v>
                </c:pt>
                <c:pt idx="4">
                  <c:v>obecní samospráva</c:v>
                </c:pt>
                <c:pt idx="5">
                  <c:v>sportovní organizace</c:v>
                </c:pt>
              </c:strCache>
            </c:strRef>
          </c:cat>
          <c:val>
            <c:numRef>
              <c:f>'p8'!$B$9:$G$9</c:f>
              <c:numCache>
                <c:formatCode>0</c:formatCode>
                <c:ptCount val="6"/>
                <c:pt idx="0">
                  <c:v>23</c:v>
                </c:pt>
                <c:pt idx="1">
                  <c:v>14</c:v>
                </c:pt>
                <c:pt idx="2">
                  <c:v>11.700000000000001</c:v>
                </c:pt>
                <c:pt idx="3">
                  <c:v>4</c:v>
                </c:pt>
                <c:pt idx="4">
                  <c:v>8</c:v>
                </c:pt>
                <c:pt idx="5">
                  <c:v>20.21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14-4B5D-8F5F-359DE07A5351}"/>
            </c:ext>
          </c:extLst>
        </c:ser>
        <c:ser>
          <c:idx val="5"/>
          <c:order val="5"/>
          <c:tx>
            <c:strRef>
              <c:f>'p8'!$A$10</c:f>
              <c:strCache>
                <c:ptCount val="1"/>
                <c:pt idx="0">
                  <c:v>Semily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'p8'!$B$4:$G$4</c:f>
              <c:strCache>
                <c:ptCount val="6"/>
                <c:pt idx="0">
                  <c:v>občanské sdružení</c:v>
                </c:pt>
                <c:pt idx="1">
                  <c:v>nadace, charita</c:v>
                </c:pt>
                <c:pt idx="2">
                  <c:v>profesní sdružení</c:v>
                </c:pt>
                <c:pt idx="3">
                  <c:v>politická strana</c:v>
                </c:pt>
                <c:pt idx="4">
                  <c:v>obecní samospráva</c:v>
                </c:pt>
                <c:pt idx="5">
                  <c:v>sportovní organizace</c:v>
                </c:pt>
              </c:strCache>
            </c:strRef>
          </c:cat>
          <c:val>
            <c:numRef>
              <c:f>'p8'!$B$10:$G$10</c:f>
              <c:numCache>
                <c:formatCode>0</c:formatCode>
                <c:ptCount val="6"/>
                <c:pt idx="0">
                  <c:v>14</c:v>
                </c:pt>
                <c:pt idx="1">
                  <c:v>10.16</c:v>
                </c:pt>
                <c:pt idx="2">
                  <c:v>4.55</c:v>
                </c:pt>
                <c:pt idx="3">
                  <c:v>0.53</c:v>
                </c:pt>
                <c:pt idx="4">
                  <c:v>0.8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D14-4B5D-8F5F-359DE07A53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1117056"/>
        <c:axId val="241118592"/>
      </c:barChart>
      <c:catAx>
        <c:axId val="2411170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1118592"/>
        <c:crosses val="autoZero"/>
        <c:auto val="1"/>
        <c:lblAlgn val="ctr"/>
        <c:lblOffset val="100"/>
        <c:noMultiLvlLbl val="0"/>
      </c:catAx>
      <c:valAx>
        <c:axId val="241118592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241117056"/>
        <c:crosses val="autoZero"/>
        <c:crossBetween val="between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84205450280379734"/>
          <c:y val="0.24945074612628126"/>
          <c:w val="0.14871877520472243"/>
          <c:h val="0.5510864564610523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56630913262263E-2"/>
          <c:y val="0.16360972270517288"/>
          <c:w val="0.72581895963791931"/>
          <c:h val="0.7660173247615806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Politika je důležitá</c:v>
                </c:pt>
              </c:strCache>
            </c:strRef>
          </c:tx>
          <c:spPr>
            <a:solidFill>
              <a:srgbClr val="008BC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52.770208900999229</c:v>
                </c:pt>
                <c:pt idx="1">
                  <c:v>56.125356125356163</c:v>
                </c:pt>
                <c:pt idx="2">
                  <c:v>49.468085106382979</c:v>
                </c:pt>
                <c:pt idx="3">
                  <c:v>52.941176470588225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A3-46ED-9C0C-2884CC01501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Od politiky je lepší dát ruce pryč / politika je špinavá</c:v>
                </c:pt>
              </c:strCache>
            </c:strRef>
          </c:tx>
          <c:spPr>
            <a:solidFill>
              <a:srgbClr val="FBB04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47.229791099000913</c:v>
                </c:pt>
                <c:pt idx="1">
                  <c:v>43.874643874643667</c:v>
                </c:pt>
                <c:pt idx="2">
                  <c:v>50.531914893616914</c:v>
                </c:pt>
                <c:pt idx="3">
                  <c:v>47.058823529411754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A3-46ED-9C0C-2884CC0150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43499776"/>
        <c:axId val="243501312"/>
      </c:barChart>
      <c:catAx>
        <c:axId val="243499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43501312"/>
        <c:crosses val="autoZero"/>
        <c:auto val="1"/>
        <c:lblAlgn val="ctr"/>
        <c:lblOffset val="0"/>
        <c:tickLblSkip val="1"/>
        <c:noMultiLvlLbl val="0"/>
      </c:catAx>
      <c:valAx>
        <c:axId val="243501312"/>
        <c:scaling>
          <c:orientation val="minMax"/>
          <c:max val="1"/>
          <c:min val="0"/>
        </c:scaling>
        <c:delete val="0"/>
        <c:axPos val="l"/>
        <c:numFmt formatCode="0%" sourceLinked="1"/>
        <c:majorTickMark val="in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43499776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82052030504060958"/>
          <c:y val="0.14199528452814286"/>
          <c:w val="0.16368367536735068"/>
          <c:h val="0.75113382239480209"/>
        </c:manualLayout>
      </c:layout>
      <c:overlay val="0"/>
      <c:txPr>
        <a:bodyPr/>
        <a:lstStyle/>
        <a:p>
          <a:pPr>
            <a:defRPr sz="110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0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+mn-lt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456630913262207E-2"/>
          <c:y val="0.16360972270517288"/>
          <c:w val="0.72581895963791931"/>
          <c:h val="0.7660173247615806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rgbClr val="008BC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9.4459582198001808</c:v>
                </c:pt>
                <c:pt idx="1">
                  <c:v>12.535612535612536</c:v>
                </c:pt>
                <c:pt idx="2">
                  <c:v>7.7127659574468055</c:v>
                </c:pt>
                <c:pt idx="3">
                  <c:v>8.2887700534759219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0F-40C1-9C82-241075FE3BD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FBB04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90.55404178019981</c:v>
                </c:pt>
                <c:pt idx="1">
                  <c:v>87.464387464387627</c:v>
                </c:pt>
                <c:pt idx="2">
                  <c:v>92.28723404255318</c:v>
                </c:pt>
                <c:pt idx="3">
                  <c:v>91.711229946524227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0F-40C1-9C82-241075FE3B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90983936"/>
        <c:axId val="290985472"/>
      </c:barChart>
      <c:catAx>
        <c:axId val="290983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90985472"/>
        <c:crosses val="autoZero"/>
        <c:auto val="1"/>
        <c:lblAlgn val="ctr"/>
        <c:lblOffset val="0"/>
        <c:tickLblSkip val="1"/>
        <c:noMultiLvlLbl val="0"/>
      </c:catAx>
      <c:valAx>
        <c:axId val="290985472"/>
        <c:scaling>
          <c:orientation val="minMax"/>
          <c:max val="1"/>
          <c:min val="0"/>
        </c:scaling>
        <c:delete val="0"/>
        <c:axPos val="l"/>
        <c:numFmt formatCode="0%" sourceLinked="1"/>
        <c:majorTickMark val="in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90983936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79374871847026163"/>
          <c:y val="0.16630096428684207"/>
          <c:w val="0.19045532891065767"/>
          <c:h val="0.82352893065659194"/>
        </c:manualLayout>
      </c:layout>
      <c:overlay val="0"/>
      <c:txPr>
        <a:bodyPr/>
        <a:lstStyle/>
        <a:p>
          <a:pPr>
            <a:defRPr sz="110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0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+mn-lt"/>
        </a:defRPr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759116196763948E-2"/>
          <c:y val="0.1340026439726428"/>
          <c:w val="0.59859871666409503"/>
          <c:h val="0.712176442608233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BABAB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13.055303717135086</c:v>
                </c:pt>
                <c:pt idx="1">
                  <c:v>11.363636363636402</c:v>
                </c:pt>
                <c:pt idx="2">
                  <c:v>14.588859416445624</c:v>
                </c:pt>
                <c:pt idx="3">
                  <c:v>13.101604278074866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87-4C19-B529-2C167CCC4596}"/>
            </c:ext>
          </c:extLst>
        </c:ser>
        <c:ser>
          <c:idx val="4"/>
          <c:order val="1"/>
          <c:tx>
            <c:strRef>
              <c:f>List1!$A$3</c:f>
              <c:strCache>
                <c:ptCount val="1"/>
                <c:pt idx="0">
                  <c:v>Naprosto nepravděpodobné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10.970081595648274</c:v>
                </c:pt>
                <c:pt idx="1">
                  <c:v>5.9659090909090908</c:v>
                </c:pt>
                <c:pt idx="2">
                  <c:v>7.957559681697612</c:v>
                </c:pt>
                <c:pt idx="3">
                  <c:v>18.716577540106929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87-4C19-B529-2C167CCC4596}"/>
            </c:ext>
          </c:extLst>
        </c:ser>
        <c:ser>
          <c:idx val="5"/>
          <c:order val="2"/>
          <c:tx>
            <c:strRef>
              <c:f>List1!$A$4</c:f>
              <c:strCache>
                <c:ptCount val="1"/>
                <c:pt idx="0">
                  <c:v>Spíše nepravděpodobné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35.086128739800543</c:v>
                </c:pt>
                <c:pt idx="1">
                  <c:v>28.97727272727273</c:v>
                </c:pt>
                <c:pt idx="2">
                  <c:v>37.135278514589018</c:v>
                </c:pt>
                <c:pt idx="3">
                  <c:v>38.770053475935832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87-4C19-B529-2C167CCC4596}"/>
            </c:ext>
          </c:extLst>
        </c:ser>
        <c:ser>
          <c:idx val="8"/>
          <c:order val="3"/>
          <c:tx>
            <c:strRef>
              <c:f>List1!$A$5</c:f>
              <c:strCache>
                <c:ptCount val="1"/>
                <c:pt idx="0">
                  <c:v>Spíše pravděpodobné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35.992747053490348</c:v>
                </c:pt>
                <c:pt idx="1">
                  <c:v>48.295454545454561</c:v>
                </c:pt>
                <c:pt idx="2">
                  <c:v>35.013262599469407</c:v>
                </c:pt>
                <c:pt idx="3">
                  <c:v>25.401069518716593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C87-4C19-B529-2C167CCC4596}"/>
            </c:ext>
          </c:extLst>
        </c:ser>
        <c:ser>
          <c:idx val="10"/>
          <c:order val="4"/>
          <c:tx>
            <c:strRef>
              <c:f>List1!$A$6</c:f>
              <c:strCache>
                <c:ptCount val="1"/>
                <c:pt idx="0">
                  <c:v>Velmi pravděpodobné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4.8957388939256576</c:v>
                </c:pt>
                <c:pt idx="1">
                  <c:v>5.3977272727272645</c:v>
                </c:pt>
                <c:pt idx="2">
                  <c:v>5.3050397877984086</c:v>
                </c:pt>
                <c:pt idx="3">
                  <c:v>4.0106951871657754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87-4C19-B529-2C167CCC4596}"/>
            </c:ext>
          </c:extLst>
        </c:ser>
        <c:ser>
          <c:idx val="12"/>
          <c:order val="5"/>
          <c:tx>
            <c:strRef>
              <c:f>List1!$A$7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1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0</c:formatCode>
                <c:ptCount val="4"/>
                <c:pt idx="0">
                  <c:v>40.888485947416051</c:v>
                </c:pt>
                <c:pt idx="1">
                  <c:v>53.693181818181976</c:v>
                </c:pt>
                <c:pt idx="2">
                  <c:v>40.318302387267906</c:v>
                </c:pt>
                <c:pt idx="3">
                  <c:v>29.411764705882355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C87-4C19-B529-2C167CCC45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292444416"/>
        <c:axId val="292499456"/>
      </c:barChart>
      <c:catAx>
        <c:axId val="292444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0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92499456"/>
        <c:crosses val="autoZero"/>
        <c:auto val="1"/>
        <c:lblAlgn val="ctr"/>
        <c:lblOffset val="100"/>
        <c:noMultiLvlLbl val="0"/>
      </c:catAx>
      <c:valAx>
        <c:axId val="292499456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92444416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sz="1000" b="1" i="1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</c:legendEntry>
      <c:layout>
        <c:manualLayout>
          <c:xMode val="edge"/>
          <c:yMode val="edge"/>
          <c:x val="0.74016387540581563"/>
          <c:y val="0.15580175491332279"/>
          <c:w val="0.24418439171250261"/>
          <c:h val="0.80016673348798151"/>
        </c:manualLayout>
      </c:layout>
      <c:overlay val="0"/>
      <c:txPr>
        <a:bodyPr/>
        <a:lstStyle/>
        <a:p>
          <a:pPr>
            <a:defRPr sz="100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672104124676434E-2"/>
          <c:y val="5.7933921514165924E-2"/>
          <c:w val="0.51431644346006156"/>
          <c:h val="0.7383143049514505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Ano, důkladně</c:v>
                </c:pt>
              </c:strCache>
            </c:strRef>
          </c:tx>
          <c:spPr>
            <a:solidFill>
              <a:srgbClr val="008BCA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Sheet1!$B$2:$E$2</c:f>
              <c:numCache>
                <c:formatCode>0</c:formatCode>
                <c:ptCount val="4"/>
                <c:pt idx="0">
                  <c:v>22.636363636363626</c:v>
                </c:pt>
                <c:pt idx="1">
                  <c:v>26.210826210826209</c:v>
                </c:pt>
                <c:pt idx="2">
                  <c:v>19.680851063829795</c:v>
                </c:pt>
                <c:pt idx="3">
                  <c:v>22.25201072386059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D3-415A-AF97-5F83017CFFA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Ano, ale jen je letmo prolistuji</c:v>
                </c:pt>
              </c:strCache>
            </c:strRef>
          </c:tx>
          <c:spPr>
            <a:solidFill>
              <a:srgbClr val="FBB040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Sheet1!$B$3:$E$3</c:f>
              <c:numCache>
                <c:formatCode>0</c:formatCode>
                <c:ptCount val="4"/>
                <c:pt idx="0">
                  <c:v>38.272727272727273</c:v>
                </c:pt>
                <c:pt idx="1">
                  <c:v>41.880341880341874</c:v>
                </c:pt>
                <c:pt idx="2">
                  <c:v>36.968085106382979</c:v>
                </c:pt>
                <c:pt idx="3">
                  <c:v>36.193029490616453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D3-415A-AF97-5F83017CFFA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</c:v>
                </c:pt>
              </c:strCache>
            </c:strRef>
          </c:tx>
          <c:spPr>
            <a:solidFill>
              <a:srgbClr val="993366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Sheet1!$B$4:$E$4</c:f>
              <c:numCache>
                <c:formatCode>0</c:formatCode>
                <c:ptCount val="4"/>
                <c:pt idx="0">
                  <c:v>35.818181818181863</c:v>
                </c:pt>
                <c:pt idx="1">
                  <c:v>27.635327635327577</c:v>
                </c:pt>
                <c:pt idx="2">
                  <c:v>40.691489361701997</c:v>
                </c:pt>
                <c:pt idx="3">
                  <c:v>38.605898123324401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D3-415A-AF97-5F83017CFFA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Ne, nevím, že nějaké vycházejí</c:v>
                </c:pt>
              </c:strCache>
            </c:strRef>
          </c:tx>
          <c:spPr>
            <a:solidFill>
              <a:srgbClr val="18922E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Sheet1!$B$5:$E$5</c:f>
              <c:numCache>
                <c:formatCode>0</c:formatCode>
                <c:ptCount val="4"/>
                <c:pt idx="0">
                  <c:v>3.2727272727272823</c:v>
                </c:pt>
                <c:pt idx="1">
                  <c:v>4.2735042735042725</c:v>
                </c:pt>
                <c:pt idx="2">
                  <c:v>2.6595744680851072</c:v>
                </c:pt>
                <c:pt idx="3">
                  <c:v>2.9490616621983916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D3-415A-AF97-5F83017CFFA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242465408"/>
        <c:axId val="242467200"/>
      </c:barChart>
      <c:catAx>
        <c:axId val="242465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0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42467200"/>
        <c:crosses val="autoZero"/>
        <c:auto val="1"/>
        <c:lblAlgn val="ctr"/>
        <c:lblOffset val="0"/>
        <c:tickLblSkip val="1"/>
        <c:noMultiLvlLbl val="0"/>
      </c:catAx>
      <c:valAx>
        <c:axId val="242467200"/>
        <c:scaling>
          <c:orientation val="minMax"/>
          <c:max val="1"/>
          <c:min val="0"/>
        </c:scaling>
        <c:delete val="0"/>
        <c:axPos val="l"/>
        <c:numFmt formatCode="0%" sourceLinked="1"/>
        <c:majorTickMark val="in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42465408"/>
        <c:crosses val="autoZero"/>
        <c:crossBetween val="between"/>
        <c:majorUnit val="0.2"/>
      </c:valAx>
    </c:plotArea>
    <c:legend>
      <c:legendPos val="t"/>
      <c:layout>
        <c:manualLayout>
          <c:xMode val="edge"/>
          <c:yMode val="edge"/>
          <c:x val="0.62108434300301263"/>
          <c:y val="6.0010538199519084E-2"/>
          <c:w val="0.22144453933723199"/>
          <c:h val="0.82352893065659194"/>
        </c:manualLayout>
      </c:layout>
      <c:overlay val="0"/>
      <c:txPr>
        <a:bodyPr/>
        <a:lstStyle/>
        <a:p>
          <a:pPr>
            <a:defRPr sz="100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0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+mn-lt"/>
        </a:defRPr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56630913262943E-2"/>
          <c:y val="0.16456903281448529"/>
          <c:w val="0.44017948557905845"/>
          <c:h val="0.71217644260823365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List1!$A$2</c:f>
              <c:strCache>
                <c:ptCount val="1"/>
                <c:pt idx="0">
                  <c:v>Rozhodně ne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3.1818181818181777</c:v>
                </c:pt>
                <c:pt idx="1">
                  <c:v>1.7094017094017093</c:v>
                </c:pt>
                <c:pt idx="2">
                  <c:v>3.4574468085106385</c:v>
                </c:pt>
                <c:pt idx="3">
                  <c:v>4.2895442359249332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D3-45E3-8CB5-F2CB83984B64}"/>
            </c:ext>
          </c:extLst>
        </c:ser>
        <c:ser>
          <c:idx val="5"/>
          <c:order val="1"/>
          <c:tx>
            <c:strRef>
              <c:f>List1!$A$3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24.72727272727273</c:v>
                </c:pt>
                <c:pt idx="1">
                  <c:v>25.071225071225072</c:v>
                </c:pt>
                <c:pt idx="2">
                  <c:v>22.87234042553186</c:v>
                </c:pt>
                <c:pt idx="3">
                  <c:v>26.27345844504023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D3-45E3-8CB5-F2CB83984B64}"/>
            </c:ext>
          </c:extLst>
        </c:ser>
        <c:ser>
          <c:idx val="8"/>
          <c:order val="2"/>
          <c:tx>
            <c:strRef>
              <c:f>List1!$A$4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57.727272727272762</c:v>
                </c:pt>
                <c:pt idx="1">
                  <c:v>55.555555555555557</c:v>
                </c:pt>
                <c:pt idx="2">
                  <c:v>60.638297872340395</c:v>
                </c:pt>
                <c:pt idx="3">
                  <c:v>56.836461126005354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D3-45E3-8CB5-F2CB83984B64}"/>
            </c:ext>
          </c:extLst>
        </c:ser>
        <c:ser>
          <c:idx val="10"/>
          <c:order val="3"/>
          <c:tx>
            <c:strRef>
              <c:f>List1!$A$5</c:f>
              <c:strCache>
                <c:ptCount val="1"/>
                <c:pt idx="0">
                  <c:v>Rozhodně ano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14.363636363636406</c:v>
                </c:pt>
                <c:pt idx="1">
                  <c:v>17.663817663817721</c:v>
                </c:pt>
                <c:pt idx="2">
                  <c:v>13.031914893617023</c:v>
                </c:pt>
                <c:pt idx="3">
                  <c:v>12.600536193029525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D3-45E3-8CB5-F2CB83984B64}"/>
            </c:ext>
          </c:extLst>
        </c:ser>
        <c:ser>
          <c:idx val="12"/>
          <c:order val="4"/>
          <c:tx>
            <c:strRef>
              <c:f>List1!$A$6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 i="1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72.090909090909093</c:v>
                </c:pt>
                <c:pt idx="1">
                  <c:v>73.219373219373225</c:v>
                </c:pt>
                <c:pt idx="2">
                  <c:v>73.670212765957444</c:v>
                </c:pt>
                <c:pt idx="3">
                  <c:v>69.436997319034788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D3-45E3-8CB5-F2CB83984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251011456"/>
        <c:axId val="251012992"/>
      </c:barChart>
      <c:catAx>
        <c:axId val="25101145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51012992"/>
        <c:crosses val="autoZero"/>
        <c:auto val="1"/>
        <c:lblAlgn val="ctr"/>
        <c:lblOffset val="100"/>
        <c:noMultiLvlLbl val="0"/>
      </c:catAx>
      <c:valAx>
        <c:axId val="251012992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51011456"/>
        <c:crosses val="autoZero"/>
        <c:crossBetween val="between"/>
        <c:majorUnit val="1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57672828290152189"/>
          <c:y val="0.1658046936343307"/>
          <c:w val="0.26124331252283872"/>
          <c:h val="0.8341953063656693"/>
        </c:manualLayout>
      </c:layout>
      <c:overlay val="0"/>
      <c:txPr>
        <a:bodyPr/>
        <a:lstStyle/>
        <a:p>
          <a:pPr>
            <a:defRPr sz="105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5663091326329E-2"/>
          <c:y val="0.16456903281448587"/>
          <c:w val="0.66423715926090554"/>
          <c:h val="0.731607424852601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BABAB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7.8039927404718714</c:v>
                </c:pt>
                <c:pt idx="1">
                  <c:v>9.3750000000000266</c:v>
                </c:pt>
                <c:pt idx="2">
                  <c:v>8</c:v>
                </c:pt>
                <c:pt idx="3">
                  <c:v>6.1333333333333524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FC-4037-B95C-1CA8632ECCA8}"/>
            </c:ext>
          </c:extLst>
        </c:ser>
        <c:ser>
          <c:idx val="4"/>
          <c:order val="1"/>
          <c:tx>
            <c:strRef>
              <c:f>List1!$A$3</c:f>
              <c:strCache>
                <c:ptCount val="1"/>
                <c:pt idx="0">
                  <c:v>Rozhodně ne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13.793103448275792</c:v>
                </c:pt>
                <c:pt idx="1">
                  <c:v>11.931818181818082</c:v>
                </c:pt>
                <c:pt idx="2">
                  <c:v>11.2</c:v>
                </c:pt>
                <c:pt idx="3">
                  <c:v>18.133333333333173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FC-4037-B95C-1CA8632ECCA8}"/>
            </c:ext>
          </c:extLst>
        </c:ser>
        <c:ser>
          <c:idx val="5"/>
          <c:order val="2"/>
          <c:tx>
            <c:strRef>
              <c:f>List1!$A$4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22.232304900181489</c:v>
                </c:pt>
                <c:pt idx="1">
                  <c:v>17.045454545454547</c:v>
                </c:pt>
                <c:pt idx="2">
                  <c:v>25.333333333333144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FC-4037-B95C-1CA8632ECCA8}"/>
            </c:ext>
          </c:extLst>
        </c:ser>
        <c:ser>
          <c:idx val="8"/>
          <c:order val="3"/>
          <c:tx>
            <c:strRef>
              <c:f>List1!$A$5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28.584392014519029</c:v>
                </c:pt>
                <c:pt idx="1">
                  <c:v>41.477272727272727</c:v>
                </c:pt>
                <c:pt idx="2">
                  <c:v>23.733333333333103</c:v>
                </c:pt>
                <c:pt idx="3">
                  <c:v>21.333333333333144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FC-4037-B95C-1CA8632ECCA8}"/>
            </c:ext>
          </c:extLst>
        </c:ser>
        <c:ser>
          <c:idx val="10"/>
          <c:order val="4"/>
          <c:tx>
            <c:strRef>
              <c:f>List1!$A$6</c:f>
              <c:strCache>
                <c:ptCount val="1"/>
                <c:pt idx="0">
                  <c:v>Rozhodně ano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27.58620689655157</c:v>
                </c:pt>
                <c:pt idx="1">
                  <c:v>20.170454545454668</c:v>
                </c:pt>
                <c:pt idx="2">
                  <c:v>31.733333333333103</c:v>
                </c:pt>
                <c:pt idx="3">
                  <c:v>30.4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FC-4037-B95C-1CA8632ECCA8}"/>
            </c:ext>
          </c:extLst>
        </c:ser>
        <c:ser>
          <c:idx val="12"/>
          <c:order val="5"/>
          <c:tx>
            <c:strRef>
              <c:f>List1!$A$7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57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FFC-4037-B95C-1CA8632ECCA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61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6FFC-4037-B95C-1CA8632ECCA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56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6FFC-4037-B95C-1CA8632ECCA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51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6FFC-4037-B95C-1CA8632ECCA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 i="1" baseline="0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0</c:formatCode>
                <c:ptCount val="4"/>
                <c:pt idx="0">
                  <c:v>56.170598911071124</c:v>
                </c:pt>
                <c:pt idx="1">
                  <c:v>61.647727272727245</c:v>
                </c:pt>
                <c:pt idx="2">
                  <c:v>55.466666666666164</c:v>
                </c:pt>
                <c:pt idx="3">
                  <c:v>51.733333333333363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FC-4037-B95C-1CA8632EC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313688448"/>
        <c:axId val="376045952"/>
      </c:barChart>
      <c:catAx>
        <c:axId val="313688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="1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376045952"/>
        <c:crosses val="autoZero"/>
        <c:auto val="1"/>
        <c:lblAlgn val="ctr"/>
        <c:lblOffset val="100"/>
        <c:noMultiLvlLbl val="0"/>
      </c:catAx>
      <c:valAx>
        <c:axId val="376045952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313688448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sz="1300" b="1" i="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</c:legendEntry>
      <c:layout>
        <c:manualLayout>
          <c:xMode val="edge"/>
          <c:yMode val="edge"/>
          <c:x val="0.78339981717653728"/>
          <c:y val="7.9014826143877184E-2"/>
          <c:w val="0.21295522530604169"/>
          <c:h val="0.89454567311632893"/>
        </c:manualLayout>
      </c:layout>
      <c:overlay val="0"/>
      <c:txPr>
        <a:bodyPr/>
        <a:lstStyle/>
        <a:p>
          <a:pPr>
            <a:defRPr sz="1300" b="1" i="0" baseline="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399830520006746"/>
          <c:y val="0.15453032331466365"/>
          <c:w val="0.73014529507456705"/>
          <c:h val="0.701424742990044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BABAB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11.242067089755214</c:v>
                </c:pt>
                <c:pt idx="1">
                  <c:v>11.647727272727273</c:v>
                </c:pt>
                <c:pt idx="2">
                  <c:v>11.733333333333333</c:v>
                </c:pt>
                <c:pt idx="3">
                  <c:v>10.37234042553192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DE-4255-9CE3-891885394971}"/>
            </c:ext>
          </c:extLst>
        </c:ser>
        <c:ser>
          <c:idx val="4"/>
          <c:order val="1"/>
          <c:tx>
            <c:strRef>
              <c:f>List1!$A$3</c:f>
              <c:strCache>
                <c:ptCount val="1"/>
                <c:pt idx="0">
                  <c:v>Rozhodně ne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13.055303717135086</c:v>
                </c:pt>
                <c:pt idx="1">
                  <c:v>3.4090909090909087</c:v>
                </c:pt>
                <c:pt idx="2">
                  <c:v>16</c:v>
                </c:pt>
                <c:pt idx="3">
                  <c:v>19.148936170212767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DE-4255-9CE3-891885394971}"/>
            </c:ext>
          </c:extLst>
        </c:ser>
        <c:ser>
          <c:idx val="5"/>
          <c:order val="2"/>
          <c:tx>
            <c:strRef>
              <c:f>List1!$A$4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16.591115140525829</c:v>
                </c:pt>
                <c:pt idx="1">
                  <c:v>23.295454545454547</c:v>
                </c:pt>
                <c:pt idx="2">
                  <c:v>11.733333333333333</c:v>
                </c:pt>
                <c:pt idx="3">
                  <c:v>15.159574468085104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DE-4255-9CE3-891885394971}"/>
            </c:ext>
          </c:extLst>
        </c:ser>
        <c:ser>
          <c:idx val="8"/>
          <c:order val="3"/>
          <c:tx>
            <c:strRef>
              <c:f>List1!$A$5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33.454215775158644</c:v>
                </c:pt>
                <c:pt idx="1">
                  <c:v>35.511363636363363</c:v>
                </c:pt>
                <c:pt idx="2">
                  <c:v>34.133333333333333</c:v>
                </c:pt>
                <c:pt idx="3">
                  <c:v>30.851063829787233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DE-4255-9CE3-891885394971}"/>
            </c:ext>
          </c:extLst>
        </c:ser>
        <c:ser>
          <c:idx val="10"/>
          <c:order val="4"/>
          <c:tx>
            <c:strRef>
              <c:f>List1!$A$6</c:f>
              <c:strCache>
                <c:ptCount val="1"/>
                <c:pt idx="0">
                  <c:v>Rozhodně ano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25.657298277425202</c:v>
                </c:pt>
                <c:pt idx="1">
                  <c:v>26.136363636363626</c:v>
                </c:pt>
                <c:pt idx="2">
                  <c:v>26.400000000000002</c:v>
                </c:pt>
                <c:pt idx="3">
                  <c:v>24.468085106382979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DE-4255-9CE3-891885394971}"/>
            </c:ext>
          </c:extLst>
        </c:ser>
        <c:ser>
          <c:idx val="12"/>
          <c:order val="5"/>
          <c:tx>
            <c:strRef>
              <c:f>List1!$A$7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60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0DE-4255-9CE3-89188539497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 i="1" baseline="0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0</c:formatCode>
                <c:ptCount val="4"/>
                <c:pt idx="0">
                  <c:v>59.111514052583864</c:v>
                </c:pt>
                <c:pt idx="1">
                  <c:v>61.647727272727245</c:v>
                </c:pt>
                <c:pt idx="2">
                  <c:v>60.533333333333331</c:v>
                </c:pt>
                <c:pt idx="3">
                  <c:v>55.319148936170436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0DE-4255-9CE3-8918853949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154618496"/>
        <c:axId val="154640768"/>
      </c:barChart>
      <c:catAx>
        <c:axId val="154618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 b="1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54640768"/>
        <c:crosses val="autoZero"/>
        <c:auto val="1"/>
        <c:lblAlgn val="ctr"/>
        <c:lblOffset val="100"/>
        <c:noMultiLvlLbl val="0"/>
      </c:catAx>
      <c:valAx>
        <c:axId val="154640768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54618496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5663091326329E-2"/>
          <c:y val="0.16456903281448587"/>
          <c:w val="0.65717789098114865"/>
          <c:h val="0.713132245752516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BABAB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7.9162875341219294</c:v>
                </c:pt>
                <c:pt idx="1">
                  <c:v>10.857142857142966</c:v>
                </c:pt>
                <c:pt idx="2">
                  <c:v>6.9333333333333842</c:v>
                </c:pt>
                <c:pt idx="3">
                  <c:v>6.1497326203208553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DE-459A-85B8-B754D06E6492}"/>
            </c:ext>
          </c:extLst>
        </c:ser>
        <c:ser>
          <c:idx val="4"/>
          <c:order val="1"/>
          <c:tx>
            <c:strRef>
              <c:f>List1!$A$3</c:f>
              <c:strCache>
                <c:ptCount val="1"/>
                <c:pt idx="0">
                  <c:v>Rozhodně ne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15.286624203821656</c:v>
                </c:pt>
                <c:pt idx="1">
                  <c:v>8.2857142857142865</c:v>
                </c:pt>
                <c:pt idx="2">
                  <c:v>17.600000000000001</c:v>
                </c:pt>
                <c:pt idx="3">
                  <c:v>19.518716577539902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DE-459A-85B8-B754D06E6492}"/>
            </c:ext>
          </c:extLst>
        </c:ser>
        <c:ser>
          <c:idx val="5"/>
          <c:order val="2"/>
          <c:tx>
            <c:strRef>
              <c:f>List1!$A$4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26.660600545950789</c:v>
                </c:pt>
                <c:pt idx="1">
                  <c:v>24.857142857142829</c:v>
                </c:pt>
                <c:pt idx="2">
                  <c:v>27.466666666666669</c:v>
                </c:pt>
                <c:pt idx="3">
                  <c:v>27.540106951871589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DE-459A-85B8-B754D06E6492}"/>
            </c:ext>
          </c:extLst>
        </c:ser>
        <c:ser>
          <c:idx val="8"/>
          <c:order val="3"/>
          <c:tx>
            <c:strRef>
              <c:f>List1!$A$5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36.305732484076437</c:v>
                </c:pt>
                <c:pt idx="1">
                  <c:v>38.857142857142463</c:v>
                </c:pt>
                <c:pt idx="2">
                  <c:v>36.533333333333331</c:v>
                </c:pt>
                <c:pt idx="3">
                  <c:v>33.689839572192227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DE-459A-85B8-B754D06E6492}"/>
            </c:ext>
          </c:extLst>
        </c:ser>
        <c:ser>
          <c:idx val="10"/>
          <c:order val="4"/>
          <c:tx>
            <c:strRef>
              <c:f>List1!$A$6</c:f>
              <c:strCache>
                <c:ptCount val="1"/>
                <c:pt idx="0">
                  <c:v>Rozhodně ano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13.830755232029126</c:v>
                </c:pt>
                <c:pt idx="1">
                  <c:v>17.142857142857231</c:v>
                </c:pt>
                <c:pt idx="2">
                  <c:v>11.466666666666748</c:v>
                </c:pt>
                <c:pt idx="3">
                  <c:v>13.101604278074866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DE-459A-85B8-B754D06E6492}"/>
            </c:ext>
          </c:extLst>
        </c:ser>
        <c:ser>
          <c:idx val="12"/>
          <c:order val="5"/>
          <c:tx>
            <c:strRef>
              <c:f>List1!$A$7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 i="1" baseline="0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0</c:formatCode>
                <c:ptCount val="4"/>
                <c:pt idx="0">
                  <c:v>50.136487716105556</c:v>
                </c:pt>
                <c:pt idx="1">
                  <c:v>56</c:v>
                </c:pt>
                <c:pt idx="2">
                  <c:v>48</c:v>
                </c:pt>
                <c:pt idx="3">
                  <c:v>46.79144385026715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BDE-459A-85B8-B754D06E64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241075712"/>
        <c:axId val="241077248"/>
      </c:barChart>
      <c:catAx>
        <c:axId val="241075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200" b="1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41077248"/>
        <c:crosses val="autoZero"/>
        <c:auto val="1"/>
        <c:lblAlgn val="ctr"/>
        <c:lblOffset val="100"/>
        <c:noMultiLvlLbl val="0"/>
      </c:catAx>
      <c:valAx>
        <c:axId val="241077248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41075712"/>
        <c:crosses val="autoZero"/>
        <c:crossBetween val="between"/>
        <c:majorUnit val="10"/>
      </c:valAx>
    </c:plotArea>
    <c:legend>
      <c:legendPos val="r"/>
      <c:legendEntry>
        <c:idx val="0"/>
        <c:txPr>
          <a:bodyPr/>
          <a:lstStyle/>
          <a:p>
            <a:pPr>
              <a:defRPr sz="1200" b="1" i="0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</c:legendEntry>
      <c:layout>
        <c:manualLayout>
          <c:xMode val="edge"/>
          <c:yMode val="edge"/>
          <c:x val="0.76807586042352605"/>
          <c:y val="9.1196837389545968E-2"/>
          <c:w val="0.22199241067932396"/>
          <c:h val="0.86670051568085604"/>
        </c:manualLayout>
      </c:layout>
      <c:overlay val="0"/>
      <c:txPr>
        <a:bodyPr/>
        <a:lstStyle/>
        <a:p>
          <a:pPr>
            <a:defRPr sz="1200" b="1" i="0" baseline="0">
              <a:solidFill>
                <a:srgbClr val="003399"/>
              </a:solidFill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45663091326329E-2"/>
          <c:y val="0.16456903281448587"/>
          <c:w val="0.84012172869593182"/>
          <c:h val="0.712176442608233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List1!$A$2</c:f>
              <c:strCache>
                <c:ptCount val="1"/>
                <c:pt idx="0">
                  <c:v>Neví</c:v>
                </c:pt>
              </c:strCache>
            </c:strRef>
          </c:tx>
          <c:spPr>
            <a:solidFill>
              <a:srgbClr val="BABAB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List1!$B$2:$E$2</c:f>
              <c:numCache>
                <c:formatCode>0</c:formatCode>
                <c:ptCount val="4"/>
                <c:pt idx="0">
                  <c:v>7.8039927404718714</c:v>
                </c:pt>
                <c:pt idx="1">
                  <c:v>12</c:v>
                </c:pt>
                <c:pt idx="2">
                  <c:v>5.8355437665782475</c:v>
                </c:pt>
                <c:pt idx="3">
                  <c:v>5.8666666666666663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01-4574-ABB3-71AB56F1507C}"/>
            </c:ext>
          </c:extLst>
        </c:ser>
        <c:ser>
          <c:idx val="4"/>
          <c:order val="1"/>
          <c:tx>
            <c:strRef>
              <c:f>List1!$A$3</c:f>
              <c:strCache>
                <c:ptCount val="1"/>
                <c:pt idx="0">
                  <c:v>Rozhodně ne</c:v>
                </c:pt>
              </c:strCache>
            </c:strRef>
          </c:tx>
          <c:spPr>
            <a:solidFill>
              <a:srgbClr val="ED6737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List1!$B$3:$E$3</c:f>
              <c:numCache>
                <c:formatCode>0</c:formatCode>
                <c:ptCount val="4"/>
                <c:pt idx="0">
                  <c:v>19.691470054446611</c:v>
                </c:pt>
                <c:pt idx="1">
                  <c:v>20.285714285714075</c:v>
                </c:pt>
                <c:pt idx="2">
                  <c:v>17.506631299734689</c:v>
                </c:pt>
                <c:pt idx="3">
                  <c:v>21.333333333333144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01-4574-ABB3-71AB56F1507C}"/>
            </c:ext>
          </c:extLst>
        </c:ser>
        <c:ser>
          <c:idx val="5"/>
          <c:order val="2"/>
          <c:tx>
            <c:strRef>
              <c:f>List1!$A$4</c:f>
              <c:strCache>
                <c:ptCount val="1"/>
                <c:pt idx="0">
                  <c:v>Spíše ne</c:v>
                </c:pt>
              </c:strCache>
            </c:strRef>
          </c:tx>
          <c:spPr>
            <a:solidFill>
              <a:srgbClr val="FBB04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List1!$B$4:$E$4</c:f>
              <c:numCache>
                <c:formatCode>0</c:formatCode>
                <c:ptCount val="4"/>
                <c:pt idx="0">
                  <c:v>21.506352087114326</c:v>
                </c:pt>
                <c:pt idx="1">
                  <c:v>26.857142857142829</c:v>
                </c:pt>
                <c:pt idx="2">
                  <c:v>19.098143236074087</c:v>
                </c:pt>
                <c:pt idx="3">
                  <c:v>18.933333333333088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01-4574-ABB3-71AB56F1507C}"/>
            </c:ext>
          </c:extLst>
        </c:ser>
        <c:ser>
          <c:idx val="8"/>
          <c:order val="3"/>
          <c:tx>
            <c:strRef>
              <c:f>List1!$A$5</c:f>
              <c:strCache>
                <c:ptCount val="1"/>
                <c:pt idx="0">
                  <c:v>Spíše ano</c:v>
                </c:pt>
              </c:strCache>
            </c:strRef>
          </c:tx>
          <c:spPr>
            <a:solidFill>
              <a:srgbClr val="008BCA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List1!$B$5:$E$5</c:f>
              <c:numCache>
                <c:formatCode>0</c:formatCode>
                <c:ptCount val="4"/>
                <c:pt idx="0">
                  <c:v>27.767695099818535</c:v>
                </c:pt>
                <c:pt idx="1">
                  <c:v>33.142857142857153</c:v>
                </c:pt>
                <c:pt idx="2">
                  <c:v>27.320954907161806</c:v>
                </c:pt>
                <c:pt idx="3">
                  <c:v>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01-4574-ABB3-71AB56F1507C}"/>
            </c:ext>
          </c:extLst>
        </c:ser>
        <c:ser>
          <c:idx val="10"/>
          <c:order val="4"/>
          <c:tx>
            <c:strRef>
              <c:f>List1!$A$6</c:f>
              <c:strCache>
                <c:ptCount val="1"/>
                <c:pt idx="0">
                  <c:v>Rozhodně ano</c:v>
                </c:pt>
              </c:strCache>
            </c:strRef>
          </c:tx>
          <c:spPr>
            <a:solidFill>
              <a:srgbClr val="28105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List1!$B$6:$E$6</c:f>
              <c:numCache>
                <c:formatCode>0</c:formatCode>
                <c:ptCount val="4"/>
                <c:pt idx="0">
                  <c:v>23.230490018148821</c:v>
                </c:pt>
                <c:pt idx="1">
                  <c:v>7.7142857142857055</c:v>
                </c:pt>
                <c:pt idx="2">
                  <c:v>30.238726790450929</c:v>
                </c:pt>
                <c:pt idx="3">
                  <c:v>30.666666666666671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B01-4574-ABB3-71AB56F1507C}"/>
            </c:ext>
          </c:extLst>
        </c:ser>
        <c:ser>
          <c:idx val="12"/>
          <c:order val="5"/>
          <c:tx>
            <c:strRef>
              <c:f>List1!$A$7</c:f>
              <c:strCache>
                <c:ptCount val="1"/>
                <c:pt idx="0">
                  <c:v>Top Boxes</c:v>
                </c:pt>
              </c:strCache>
            </c:strRef>
          </c:tx>
          <c:spPr>
            <a:noFill/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57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B01-4574-ABB3-71AB56F1507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1" i="1" baseline="0">
                    <a:solidFill>
                      <a:srgbClr val="003399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List1!$B$1:$E$1</c:f>
              <c:strCache>
                <c:ptCount val="4"/>
                <c:pt idx="0">
                  <c:v>Total (n=1101)</c:v>
                </c:pt>
                <c:pt idx="1">
                  <c:v>Černošice (n=351)</c:v>
                </c:pt>
                <c:pt idx="2">
                  <c:v>Hrádek (n=376)</c:v>
                </c:pt>
                <c:pt idx="3">
                  <c:v>Semily (n=374)</c:v>
                </c:pt>
              </c:strCache>
            </c:strRef>
          </c:cat>
          <c:val>
            <c:numRef>
              <c:f>List1!$B$7:$E$7</c:f>
              <c:numCache>
                <c:formatCode>0</c:formatCode>
                <c:ptCount val="4"/>
                <c:pt idx="0">
                  <c:v>50.998185117967331</c:v>
                </c:pt>
                <c:pt idx="1">
                  <c:v>40.857142857142463</c:v>
                </c:pt>
                <c:pt idx="2">
                  <c:v>57.559681697612</c:v>
                </c:pt>
                <c:pt idx="3">
                  <c:v>53.866666666666127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B01-4574-ABB3-71AB56F150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100"/>
        <c:axId val="241898240"/>
        <c:axId val="241899776"/>
      </c:barChart>
      <c:catAx>
        <c:axId val="241898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200" b="1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41899776"/>
        <c:crosses val="autoZero"/>
        <c:auto val="1"/>
        <c:lblAlgn val="ctr"/>
        <c:lblOffset val="100"/>
        <c:noMultiLvlLbl val="0"/>
      </c:catAx>
      <c:valAx>
        <c:axId val="241899776"/>
        <c:scaling>
          <c:orientation val="minMax"/>
          <c:max val="101"/>
          <c:min val="0"/>
        </c:scaling>
        <c:delete val="0"/>
        <c:axPos val="l"/>
        <c:numFmt formatCode="#,##0&quot;%&quot;;\-#,##0" sourceLinked="0"/>
        <c:majorTickMark val="out"/>
        <c:minorTickMark val="none"/>
        <c:tickLblPos val="nextTo"/>
        <c:spPr>
          <a:ln>
            <a:solidFill>
              <a:srgbClr val="003399"/>
            </a:solidFill>
          </a:ln>
        </c:spPr>
        <c:txPr>
          <a:bodyPr/>
          <a:lstStyle/>
          <a:p>
            <a:pPr>
              <a:defRPr sz="110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241898240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69481172-56BA-6C88-168E-D96C21B47D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C878F87-09B6-0DE1-6A0A-D3E83B35E1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439F6-3E71-9744-A5FD-F8360DC2B55B}" type="datetimeFigureOut">
              <a:rPr lang="cs-CZ" smtClean="0"/>
              <a:t>23.10.2025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E02C864-4460-15D6-DE8C-0E643C3EE1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25D8B96-87C9-2E0D-8058-68FEE7E1CC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E44AF-43CC-394B-BC78-30B75A4562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2791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F23E5-E723-4485-9A71-51DD2E0513A0}" type="datetimeFigureOut">
              <a:rPr lang="cs-CZ" smtClean="0"/>
              <a:t>23.10.2025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EC3DE-2A43-4B52-8ED0-7B171497C0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447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1540E11-6C50-40B5-ED84-651C0E2EBF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96" y="0"/>
            <a:ext cx="12272394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2048376"/>
            <a:ext cx="9144000" cy="2387600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A880A5-CC4C-E83E-2A77-2EAA9E5DF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079" y="4712599"/>
            <a:ext cx="9144000" cy="11294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10" name="Obrázek 9" descr="Obsah obrázku Písmo, Grafika, text, grafický design&#10;&#10;Popis byl vytvořen automaticky">
            <a:extLst>
              <a:ext uri="{FF2B5EF4-FFF2-40B4-BE49-F238E27FC236}">
                <a16:creationId xmlns:a16="http://schemas.microsoft.com/office/drawing/2014/main" id="{4917296F-2561-2C95-0483-5A5B579659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79" y="678863"/>
            <a:ext cx="3430380" cy="70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2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á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47975" y="1485900"/>
            <a:ext cx="6477000" cy="4643438"/>
          </a:xfrm>
        </p:spPr>
        <p:txBody>
          <a:bodyPr/>
          <a:lstStyle>
            <a:lvl1pPr marL="0" indent="0">
              <a:lnSpc>
                <a:spcPct val="108000"/>
              </a:lnSpc>
              <a:buNone/>
              <a:defRPr/>
            </a:lvl1pPr>
            <a:lvl2pPr marL="0" indent="0">
              <a:buNone/>
              <a:defRPr sz="1700">
                <a:solidFill>
                  <a:schemeClr val="accent1"/>
                </a:solidFill>
              </a:defRPr>
            </a:lvl2pPr>
            <a:lvl3pPr marL="0" indent="0">
              <a:buNone/>
              <a:defRPr sz="1700"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6896127-A932-05AF-19AA-A3EF7B493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3090B9CC-DBE2-DF80-DD04-267F4BDD3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201E28EC-073B-84AF-FF8E-979B5D3D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589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7ABA3B-E3F6-9A92-9135-4EE08586C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812DFB0-A8C7-0073-6389-FF363AEF1D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011D1AA5-5182-C810-225E-97E45E4FD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BFC91CA1-2364-05B0-0F04-690A1C5B0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4423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9438A86-4A25-73CF-7171-B61A241DD7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25276"/>
            <a:ext cx="2743200" cy="365125"/>
          </a:xfrm>
          <a:prstGeom prst="rect">
            <a:avLst/>
          </a:prstGeom>
        </p:spPr>
        <p:txBody>
          <a:bodyPr/>
          <a:lstStyle/>
          <a:p>
            <a:fld id="{1A945517-90B0-4E61-B5DD-AC2B75BAD2CB}" type="datetime1">
              <a:rPr lang="cs-CZ" smtClean="0"/>
              <a:t>23.10.2025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1D3696-2239-C380-C5DC-7A40F1D888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6560"/>
            <a:ext cx="1370861" cy="286357"/>
          </a:xfrm>
          <a:prstGeom prst="rect">
            <a:avLst/>
          </a:prstGeom>
        </p:spPr>
      </p:pic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CA22F0A3-7A6F-26D0-F7E4-38F90D636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70A463D7-59BA-DD1A-EE96-881BA846F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490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obsah - 1 radek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03445" y="188641"/>
            <a:ext cx="10561507" cy="44884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cs-CZ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11424" y="1340768"/>
            <a:ext cx="10753527" cy="4825082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152000" y="764704"/>
            <a:ext cx="10512951" cy="344128"/>
          </a:xfrm>
        </p:spPr>
        <p:txBody>
          <a:bodyPr wrap="square" lIns="36000" tIns="0" rIns="36000" bIns="36000" anchor="t" anchorCtr="0">
            <a:spAutoFit/>
          </a:bodyPr>
          <a:lstStyle>
            <a:lvl1pPr marL="0" indent="0" defTabSz="216000">
              <a:spcBef>
                <a:spcPts val="0"/>
              </a:spcBef>
              <a:buNone/>
              <a:defRPr sz="1000" i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br>
              <a:rPr lang="cs-CZ" dirty="0"/>
            </a:br>
            <a:r>
              <a:rPr lang="en-US" dirty="0"/>
              <a:t>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912001" y="6213600"/>
            <a:ext cx="10512951" cy="166712"/>
          </a:xfrm>
        </p:spPr>
        <p:txBody>
          <a:bodyPr wrap="square" lIns="36000" tIns="0" rIns="36000" bIns="0" anchor="t" anchorCtr="0">
            <a:spAutoFit/>
          </a:bodyPr>
          <a:lstStyle>
            <a:lvl1pPr marL="0" indent="0">
              <a:lnSpc>
                <a:spcPts val="1300"/>
              </a:lnSpc>
              <a:buNone/>
              <a:defRPr sz="1000" i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 i="1">
                <a:solidFill>
                  <a:schemeClr val="bg1">
                    <a:lumMod val="65000"/>
                  </a:schemeClr>
                </a:solidFill>
              </a:defRPr>
            </a:lvl2pPr>
            <a:lvl3pPr>
              <a:defRPr sz="1200" i="1">
                <a:solidFill>
                  <a:schemeClr val="bg1">
                    <a:lumMod val="65000"/>
                  </a:schemeClr>
                </a:solidFill>
              </a:defRPr>
            </a:lvl3pPr>
            <a:lvl4pPr>
              <a:defRPr sz="1200" i="1">
                <a:solidFill>
                  <a:schemeClr val="bg1">
                    <a:lumMod val="65000"/>
                  </a:schemeClr>
                </a:solidFill>
              </a:defRPr>
            </a:lvl4pPr>
            <a:lvl5pPr>
              <a:defRPr sz="1200" i="1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0860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85982E2-936D-4DA1-AE60-3A199EE28B04}" type="datetime1">
              <a:rPr lang="cs-CZ" smtClean="0"/>
              <a:pPr>
                <a:defRPr/>
              </a:pPr>
              <a:t>23.10.2025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8739B-0960-4821-BC35-0FE7312277B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34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968500"/>
            <a:ext cx="5712621" cy="4359776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3CF39BF-5858-1FA2-AE20-3D36635417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0802" y="627538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2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968500"/>
            <a:ext cx="5712621" cy="4359776"/>
          </a:xfrm>
        </p:spPr>
        <p:txBody>
          <a:bodyPr anchor="b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ACBBC27-DDEA-6C5A-8ACF-67EDD56D8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826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1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Závě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C8328B-5CE4-7A03-03BD-AA46BAACA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79" y="1692776"/>
            <a:ext cx="9144000" cy="1304424"/>
          </a:xfrm>
        </p:spPr>
        <p:txBody>
          <a:bodyPr anchor="t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3A880A5-CC4C-E83E-2A77-2EAA9E5DF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079" y="3848999"/>
            <a:ext cx="9144000" cy="8246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B2BB669-96AF-C460-0644-D9B33EBD9D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8262"/>
            <a:ext cx="1370861" cy="2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97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78FD6-2722-2821-10E5-2E697D7B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97FA54-5776-58AE-AEC4-FAE86FE9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B1D0EC9-522E-7760-9533-ED823A8D6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A7BEC56-EE77-297B-48FC-43CFAD8E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78885C40-6A50-FFD6-B978-4E000D35B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2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C78FD6-2722-2821-10E5-2E697D7B0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97FA54-5776-58AE-AEC4-FAE86FE9D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ct val="100000"/>
              </a:lnSpc>
              <a:buFontTx/>
              <a:buNone/>
              <a:defRPr/>
            </a:lvl1pPr>
            <a:lvl2pPr marL="0" indent="0">
              <a:lnSpc>
                <a:spcPct val="100000"/>
              </a:lnSpc>
              <a:spcBef>
                <a:spcPts val="800"/>
              </a:spcBef>
              <a:buNone/>
              <a:defRPr/>
            </a:lvl2pPr>
            <a:lvl3pPr marL="177800" indent="-177800">
              <a:lnSpc>
                <a:spcPct val="100000"/>
              </a:lnSpc>
              <a:defRPr/>
            </a:lvl3pPr>
            <a:lvl4pPr marL="355600" indent="-177800">
              <a:lnSpc>
                <a:spcPct val="100000"/>
              </a:lnSpc>
              <a:defRPr/>
            </a:lvl4pPr>
            <a:lvl5pPr marL="533400" indent="-177800">
              <a:lnSpc>
                <a:spcPct val="100000"/>
              </a:lnSpc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3564D70-284F-88A1-FC08-29E63F831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B1E62B60-5FB1-9381-00CF-C665EB008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D7E0B353-40A5-48F9-C049-D884C8120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907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898E9-BDDF-2C46-A65A-B5D157FB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8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BF45EE8-2365-24C4-6E7D-F72C293DBA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77ECF020-D996-697F-4779-13801850A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D1159978-FAB9-CBE7-228C-DA9796E0D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567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6898E9-BDDF-2C46-A65A-B5D157FBF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9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8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CCBA954-9BEE-4D3C-C0ED-19047D66F1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7962" y="6457926"/>
            <a:ext cx="1370861" cy="283626"/>
          </a:xfrm>
          <a:prstGeom prst="rect">
            <a:avLst/>
          </a:prstGeom>
        </p:spPr>
      </p:pic>
      <p:sp>
        <p:nvSpPr>
          <p:cNvPr id="9" name="Zástupný symbol pro zápatí 4">
            <a:extLst>
              <a:ext uri="{FF2B5EF4-FFF2-40B4-BE49-F238E27FC236}">
                <a16:creationId xmlns:a16="http://schemas.microsoft.com/office/drawing/2014/main" id="{406CC1D3-5C60-B944-EDE9-26381902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0D240CD1-21EB-CFB6-BC30-937FEEE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690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ek a popi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BEF76-B4E5-F95D-2B21-2DE64B7C25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7698" y="647700"/>
            <a:ext cx="8331201" cy="5529263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176400" indent="-176400">
              <a:defRPr/>
            </a:lvl3pPr>
            <a:lvl4pPr marL="356400" indent="-176400">
              <a:defRPr/>
            </a:lvl4pPr>
            <a:lvl5pPr marL="532800" indent="-176400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6D9E3CA-86C1-4CCA-2FC2-451A03D05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71000" y="1825625"/>
            <a:ext cx="2374900" cy="4351338"/>
          </a:xfrm>
        </p:spPr>
        <p:txBody>
          <a:bodyPr anchor="b">
            <a:normAutofit/>
          </a:bodyPr>
          <a:lstStyle>
            <a:lvl1pPr marL="0" indent="0">
              <a:buNone/>
              <a:defRPr sz="1500" b="0"/>
            </a:lvl1pPr>
            <a:lvl2pPr marL="0" indent="0">
              <a:buNone/>
              <a:defRPr sz="1500"/>
            </a:lvl2pPr>
            <a:lvl3pPr marL="176400" indent="-176400">
              <a:defRPr sz="1500"/>
            </a:lvl3pPr>
            <a:lvl4pPr marL="356400" indent="-176400">
              <a:defRPr sz="1500"/>
            </a:lvl4pPr>
            <a:lvl5pPr marL="532800" indent="-176400">
              <a:defRPr sz="15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8ECC450-B476-55C6-13E7-241DFDEEE9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78818" y="6456560"/>
            <a:ext cx="1370861" cy="286357"/>
          </a:xfrm>
          <a:prstGeom prst="rect">
            <a:avLst/>
          </a:prstGeom>
        </p:spPr>
      </p:pic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F0E1EB24-A4FD-400D-F98D-FB4FA8304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5C645297-7913-9A99-1FD0-28864B281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57" y="6421831"/>
            <a:ext cx="27243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46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1818620-6694-CE30-09D5-0385EC1E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99" y="717550"/>
            <a:ext cx="10706099" cy="86786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A359F36-CC92-C5E0-1D93-EB04F26AA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825625"/>
            <a:ext cx="107061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416615-ACE9-1166-FF1A-B39597AF46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1162" y="6417177"/>
            <a:ext cx="109426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Short name of the </a:t>
            </a:r>
            <a:r>
              <a:rPr lang="en-US" dirty="0" err="1"/>
              <a:t>powerpoint</a:t>
            </a:r>
            <a:r>
              <a:rPr lang="en-US" dirty="0"/>
              <a:t> presentation, maximum length two thirds of the page</a:t>
            </a:r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62E3233-1704-433C-8B0E-4C03A48D4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00" y="6420491"/>
            <a:ext cx="27243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1">
                <a:solidFill>
                  <a:schemeClr val="accent3"/>
                </a:solidFill>
              </a:defRPr>
            </a:lvl1pPr>
          </a:lstStyle>
          <a:p>
            <a:fld id="{5E608FB1-680A-4E9D-A95E-8C4CFA1B47E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B52155B1-7D35-8CBF-21B4-8799EABA85C0}"/>
              </a:ext>
            </a:extLst>
          </p:cNvPr>
          <p:cNvSpPr txBox="1"/>
          <p:nvPr userDrawn="1"/>
        </p:nvSpPr>
        <p:spPr>
          <a:xfrm>
            <a:off x="337165" y="6498434"/>
            <a:ext cx="36870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cs-CZ" sz="1100" dirty="0">
                <a:solidFill>
                  <a:schemeClr val="tx2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03397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6" r:id="rId4"/>
    <p:sldLayoutId id="2147483650" r:id="rId5"/>
    <p:sldLayoutId id="2147483660" r:id="rId6"/>
    <p:sldLayoutId id="2147483652" r:id="rId7"/>
    <p:sldLayoutId id="2147483661" r:id="rId8"/>
    <p:sldLayoutId id="2147483662" r:id="rId9"/>
    <p:sldLayoutId id="2147483663" r:id="rId10"/>
    <p:sldLayoutId id="2147483654" r:id="rId11"/>
    <p:sldLayoutId id="2147483655" r:id="rId12"/>
    <p:sldLayoutId id="2147483669" r:id="rId13"/>
    <p:sldLayoutId id="2147483670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1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2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82345" y="0"/>
            <a:ext cx="9144000" cy="1304424"/>
          </a:xfrm>
        </p:spPr>
        <p:txBody>
          <a:bodyPr>
            <a:normAutofit fontScale="90000"/>
          </a:bodyPr>
          <a:lstStyle/>
          <a:p>
            <a:br>
              <a:rPr lang="pl-PL" sz="3600" b="1" i="1" dirty="0">
                <a:solidFill>
                  <a:srgbClr val="CA8A64"/>
                </a:solidFill>
              </a:rPr>
            </a:br>
            <a:br>
              <a:rPr lang="pl-PL" sz="3600" b="1" i="1" dirty="0">
                <a:solidFill>
                  <a:srgbClr val="CA8A64"/>
                </a:solidFill>
              </a:rPr>
            </a:br>
            <a:br>
              <a:rPr lang="pl-PL" sz="3600" b="1" i="1" dirty="0">
                <a:solidFill>
                  <a:srgbClr val="CA8A64"/>
                </a:solidFill>
              </a:rPr>
            </a:br>
            <a:r>
              <a:rPr lang="pl-PL" sz="7300" b="1" dirty="0">
                <a:solidFill>
                  <a:srgbClr val="CA8A64"/>
                </a:solidFill>
              </a:rPr>
              <a:t>Případy dobrého vládnutí</a:t>
            </a:r>
            <a:br>
              <a:rPr lang="pl-PL" sz="7300" b="1" dirty="0">
                <a:solidFill>
                  <a:srgbClr val="CA8A64"/>
                </a:solidFill>
              </a:rPr>
            </a:br>
            <a:r>
              <a:rPr lang="pl-PL" sz="4000" b="1" i="1" dirty="0">
                <a:solidFill>
                  <a:srgbClr val="CA8A64"/>
                </a:solidFill>
              </a:rPr>
              <a:t>zpráva  výzkumu výzvy </a:t>
            </a:r>
            <a:br>
              <a:rPr lang="pl-PL" sz="7200" b="1" dirty="0">
                <a:solidFill>
                  <a:srgbClr val="CA8A64"/>
                </a:solidFill>
              </a:rPr>
            </a:br>
            <a:br>
              <a:rPr lang="pl-PL" sz="7200" b="1" dirty="0">
                <a:solidFill>
                  <a:srgbClr val="CA8A64"/>
                </a:solidFill>
              </a:rPr>
            </a:br>
            <a:br>
              <a:rPr lang="pl-PL" sz="7200" b="1" dirty="0">
                <a:solidFill>
                  <a:srgbClr val="CA8A64"/>
                </a:solidFill>
              </a:rPr>
            </a:br>
            <a:r>
              <a:rPr lang="pl-PL" sz="2200" b="1" dirty="0"/>
              <a:t>karelmuller.eu</a:t>
            </a:r>
            <a:br>
              <a:rPr lang="pl-PL" sz="2200" b="1" dirty="0"/>
            </a:br>
            <a:r>
              <a:rPr lang="pl-PL" sz="2200" b="1" dirty="0"/>
              <a:t>4. týden 23. 10. 2025</a:t>
            </a:r>
            <a:br>
              <a:rPr lang="pl-PL" sz="2200" b="1" dirty="0"/>
            </a:br>
            <a:endParaRPr lang="cs-CZ" sz="2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82345" y="4292600"/>
            <a:ext cx="9144000" cy="2080023"/>
          </a:xfrm>
        </p:spPr>
        <p:txBody>
          <a:bodyPr>
            <a:normAutofit/>
          </a:bodyPr>
          <a:lstStyle/>
          <a:p>
            <a:r>
              <a:rPr lang="pl-PL" sz="2800" b="1" dirty="0"/>
              <a:t>LOKÁLNÍ A REGIONÁLNÍ POLITIKA</a:t>
            </a:r>
          </a:p>
          <a:p>
            <a:endParaRPr lang="pl-PL" sz="2800" b="1" dirty="0"/>
          </a:p>
          <a:p>
            <a:endParaRPr lang="pl-PL" sz="2800" b="1" dirty="0"/>
          </a:p>
          <a:p>
            <a:endParaRPr lang="pl-PL" sz="2800" b="1" dirty="0"/>
          </a:p>
          <a:p>
            <a:endParaRPr lang="pl-PL" sz="2800" b="1" dirty="0"/>
          </a:p>
          <a:p>
            <a:endParaRPr lang="pl-PL" sz="2800" b="1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244630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972800" cy="1143000"/>
          </a:xfrm>
        </p:spPr>
        <p:txBody>
          <a:bodyPr/>
          <a:lstStyle/>
          <a:p>
            <a:pPr algn="l"/>
            <a:r>
              <a:rPr lang="cs-CZ" sz="4000" dirty="0"/>
              <a:t>Diskursivní kultura, veřejný zájem …</a:t>
            </a:r>
            <a:br>
              <a:rPr lang="cs-CZ" sz="4000" dirty="0"/>
            </a:br>
            <a:r>
              <a:rPr lang="cs-CZ" sz="2000" dirty="0"/>
              <a:t>IPSOS 2014</a:t>
            </a:r>
          </a:p>
        </p:txBody>
      </p:sp>
      <p:sp>
        <p:nvSpPr>
          <p:cNvPr id="9" name="Zástupný symbol pro text 8"/>
          <p:cNvSpPr txBox="1">
            <a:spLocks noGrp="1"/>
          </p:cNvSpPr>
          <p:nvPr>
            <p:ph type="body" idx="1"/>
          </p:nvPr>
        </p:nvSpPr>
        <p:spPr>
          <a:xfrm>
            <a:off x="766865" y="2028909"/>
            <a:ext cx="5386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</a:rPr>
              <a:t>„</a:t>
            </a:r>
            <a:r>
              <a:rPr lang="cs-CZ" sz="2000" b="1" i="1" dirty="0">
                <a:solidFill>
                  <a:srgbClr val="FF0000"/>
                </a:solidFill>
              </a:rPr>
              <a:t>Veřejná diskuze je dobrou cestou pro řešení obecních problémů</a:t>
            </a:r>
            <a:r>
              <a:rPr lang="cs-CZ" sz="2000" b="1" dirty="0">
                <a:solidFill>
                  <a:srgbClr val="FF0000"/>
                </a:solidFill>
              </a:rPr>
              <a:t>“</a:t>
            </a:r>
          </a:p>
        </p:txBody>
      </p:sp>
      <p:graphicFrame>
        <p:nvGraphicFramePr>
          <p:cNvPr id="7" name="Zástupný symbol pro obsah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40020960"/>
              </p:ext>
            </p:extLst>
          </p:nvPr>
        </p:nvGraphicFramePr>
        <p:xfrm>
          <a:off x="609600" y="3062719"/>
          <a:ext cx="6254485" cy="3795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Zástupný symbol pro text 9"/>
          <p:cNvSpPr txBox="1">
            <a:spLocks noGrp="1"/>
          </p:cNvSpPr>
          <p:nvPr>
            <p:ph type="body" sz="quarter" idx="3"/>
          </p:nvPr>
        </p:nvSpPr>
        <p:spPr>
          <a:xfrm>
            <a:off x="6480044" y="2028909"/>
            <a:ext cx="5389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solidFill>
                  <a:srgbClr val="FF0000"/>
                </a:solidFill>
              </a:rPr>
              <a:t>„</a:t>
            </a:r>
            <a:r>
              <a:rPr lang="cs-CZ" sz="2000" b="1" i="1" dirty="0">
                <a:solidFill>
                  <a:srgbClr val="FF0000"/>
                </a:solidFill>
              </a:rPr>
              <a:t>Pokud má člověk dobrý záměr, je dobré ho realizovat rovnou, bez dlouhého schůzování</a:t>
            </a:r>
            <a:r>
              <a:rPr lang="cs-CZ" sz="2000" b="1" dirty="0">
                <a:solidFill>
                  <a:srgbClr val="FF0000"/>
                </a:solidFill>
              </a:rPr>
              <a:t>“</a:t>
            </a:r>
          </a:p>
        </p:txBody>
      </p:sp>
      <p:graphicFrame>
        <p:nvGraphicFramePr>
          <p:cNvPr id="8" name="Zástupný symbol pro obsah 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27684602"/>
              </p:ext>
            </p:extLst>
          </p:nvPr>
        </p:nvGraphicFramePr>
        <p:xfrm>
          <a:off x="6614282" y="3062719"/>
          <a:ext cx="5389033" cy="3795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576812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392" y="476672"/>
            <a:ext cx="10972800" cy="1143000"/>
          </a:xfrm>
        </p:spPr>
        <p:txBody>
          <a:bodyPr/>
          <a:lstStyle/>
          <a:p>
            <a:pPr algn="l"/>
            <a:r>
              <a:rPr lang="cs-CZ" dirty="0"/>
              <a:t>Management konfliktnosti …</a:t>
            </a:r>
            <a:br>
              <a:rPr lang="cs-CZ" i="1" dirty="0"/>
            </a:br>
            <a:r>
              <a:rPr lang="cs-CZ" sz="2000" dirty="0"/>
              <a:t>IPSOS 2014</a:t>
            </a:r>
          </a:p>
        </p:txBody>
      </p:sp>
      <p:sp>
        <p:nvSpPr>
          <p:cNvPr id="9" name="Zástupný symbol pro text 8"/>
          <p:cNvSpPr txBox="1">
            <a:spLocks noGrp="1"/>
          </p:cNvSpPr>
          <p:nvPr>
            <p:ph type="body" idx="1"/>
          </p:nvPr>
        </p:nvSpPr>
        <p:spPr>
          <a:xfrm>
            <a:off x="431371" y="1973247"/>
            <a:ext cx="5386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i="1" dirty="0">
                <a:solidFill>
                  <a:srgbClr val="FF0000"/>
                </a:solidFill>
              </a:rPr>
              <a:t>„Konfliktní diskuze je zásadní překážkou při pokusech řešit problémy“</a:t>
            </a:r>
          </a:p>
        </p:txBody>
      </p:sp>
      <p:graphicFrame>
        <p:nvGraphicFramePr>
          <p:cNvPr id="7" name="Zástupný symbol pro obsah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17063284"/>
              </p:ext>
            </p:extLst>
          </p:nvPr>
        </p:nvGraphicFramePr>
        <p:xfrm>
          <a:off x="431371" y="2699792"/>
          <a:ext cx="6240693" cy="4158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Zástupný symbol pro text 11"/>
          <p:cNvSpPr txBox="1">
            <a:spLocks noGrp="1"/>
          </p:cNvSpPr>
          <p:nvPr>
            <p:ph type="body" sz="quarter" idx="3"/>
          </p:nvPr>
        </p:nvSpPr>
        <p:spPr>
          <a:xfrm>
            <a:off x="6480044" y="1973246"/>
            <a:ext cx="5389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i="1" dirty="0">
                <a:solidFill>
                  <a:srgbClr val="FF0000"/>
                </a:solidFill>
              </a:rPr>
              <a:t>„Jsou-li lidé slušní a rozumní, dojdou vždy k jednomyslnému stanovisku“</a:t>
            </a:r>
          </a:p>
        </p:txBody>
      </p:sp>
      <p:graphicFrame>
        <p:nvGraphicFramePr>
          <p:cNvPr id="8" name="Zástupný symbol pro obsah 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64526671"/>
              </p:ext>
            </p:extLst>
          </p:nvPr>
        </p:nvGraphicFramePr>
        <p:xfrm>
          <a:off x="6768075" y="2720697"/>
          <a:ext cx="5386917" cy="4137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373434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5D00A1-A284-403B-B8A6-6F70001C3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65" y="150283"/>
            <a:ext cx="10706099" cy="867861"/>
          </a:xfrm>
        </p:spPr>
        <p:txBody>
          <a:bodyPr>
            <a:normAutofit fontScale="90000"/>
          </a:bodyPr>
          <a:lstStyle/>
          <a:p>
            <a:r>
              <a:rPr lang="cs-CZ" sz="5400" dirty="0"/>
              <a:t>Opozice jako veřejný statek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968E02D-5AF9-43B4-87D0-EB547A0FA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3EEB90D-1107-4518-AF82-B21CCDF33F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537" t="16401" r="17247" b="52402"/>
          <a:stretch/>
        </p:blipFill>
        <p:spPr>
          <a:xfrm>
            <a:off x="-14568" y="776030"/>
            <a:ext cx="12206568" cy="6081970"/>
          </a:xfrm>
          <a:prstGeom prst="rect">
            <a:avLst/>
          </a:prstGeom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815DBF9F-50D4-42A0-B1C0-17D0A8A6E28F}"/>
              </a:ext>
            </a:extLst>
          </p:cNvPr>
          <p:cNvCxnSpPr>
            <a:cxnSpLocks/>
          </p:cNvCxnSpPr>
          <p:nvPr/>
        </p:nvCxnSpPr>
        <p:spPr>
          <a:xfrm>
            <a:off x="9554368" y="2107456"/>
            <a:ext cx="0" cy="1044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687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3445" y="476672"/>
            <a:ext cx="10561507" cy="1296144"/>
          </a:xfrm>
        </p:spPr>
        <p:txBody>
          <a:bodyPr>
            <a:normAutofit/>
          </a:bodyPr>
          <a:lstStyle/>
          <a:p>
            <a:pPr algn="l"/>
            <a:br>
              <a:rPr lang="cs-CZ" sz="2200" i="1" dirty="0">
                <a:solidFill>
                  <a:srgbClr val="FF0000"/>
                </a:solidFill>
              </a:rPr>
            </a:br>
            <a:r>
              <a:rPr lang="cs-CZ" dirty="0"/>
              <a:t>Vysoká stigmatizace politické činnosti </a:t>
            </a:r>
            <a:r>
              <a:rPr lang="cs-CZ" sz="2200" dirty="0"/>
              <a:t>IPSOS 2014 </a:t>
            </a:r>
            <a:br>
              <a:rPr lang="cs-CZ" dirty="0">
                <a:solidFill>
                  <a:srgbClr val="002060"/>
                </a:solidFill>
              </a:rPr>
            </a:br>
            <a:endParaRPr lang="cs-CZ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10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0315680"/>
              </p:ext>
            </p:extLst>
          </p:nvPr>
        </p:nvGraphicFramePr>
        <p:xfrm>
          <a:off x="912284" y="2131047"/>
          <a:ext cx="10752667" cy="4034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1152000" y="1988840"/>
            <a:ext cx="10512951" cy="190240"/>
          </a:xfrm>
        </p:spPr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P5. Jaký je váš postoj k politice – k jakému z následujících výroků se přikláníte?</a:t>
            </a:r>
          </a:p>
        </p:txBody>
      </p:sp>
    </p:spTree>
    <p:extLst>
      <p:ext uri="{BB962C8B-B14F-4D97-AF65-F5344CB8AC3E}">
        <p14:creationId xmlns:p14="http://schemas.microsoft.com/office/powerpoint/2010/main" val="813102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7566" y="234950"/>
            <a:ext cx="10706099" cy="867861"/>
          </a:xfrm>
        </p:spPr>
        <p:txBody>
          <a:bodyPr>
            <a:normAutofit fontScale="90000"/>
          </a:bodyPr>
          <a:lstStyle/>
          <a:p>
            <a:r>
              <a:rPr lang="cs-CZ" sz="2200" dirty="0"/>
              <a:t>Významné odlišnosti mezi zkoumanými případy v závislosti na rozdílném mocenském diferenciálu, tedy vzdělanostním, případně prostorovém i časovém kontextu zkoumaných případů</a:t>
            </a:r>
            <a:br>
              <a:rPr lang="cs-CZ" sz="2200" dirty="0"/>
            </a:br>
            <a:br>
              <a:rPr lang="cs-CZ" dirty="0"/>
            </a:b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14</a:t>
            </a:fld>
            <a:endParaRPr lang="cs-C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206" y="1099599"/>
            <a:ext cx="7672861" cy="568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327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4200" y="245533"/>
            <a:ext cx="8229600" cy="1143000"/>
          </a:xfrm>
        </p:spPr>
        <p:txBody>
          <a:bodyPr/>
          <a:lstStyle/>
          <a:p>
            <a:r>
              <a:rPr lang="cs-CZ" dirty="0"/>
              <a:t>Klíčové Závěry – hypotézy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88533"/>
            <a:ext cx="9753600" cy="4505159"/>
          </a:xfrm>
        </p:spPr>
        <p:txBody>
          <a:bodyPr>
            <a:normAutofit lnSpcReduction="10000"/>
          </a:bodyPr>
          <a:lstStyle/>
          <a:p>
            <a:r>
              <a:rPr lang="cs-CZ" sz="2800" dirty="0"/>
              <a:t>Politické angažmá jako forma sociální exkluze</a:t>
            </a:r>
            <a:endParaRPr lang="en-GB" sz="2800" dirty="0"/>
          </a:p>
          <a:p>
            <a:r>
              <a:rPr lang="cs-CZ" sz="2800" dirty="0"/>
              <a:t>Klíčová role „politické stranictví“</a:t>
            </a:r>
          </a:p>
          <a:p>
            <a:r>
              <a:rPr lang="cs-CZ" sz="2800" dirty="0"/>
              <a:t>Nezřejmá korelace mezi vzděláním a diskursivní kulturou dobrého vládnutí na straně občanské veřejnosti</a:t>
            </a:r>
          </a:p>
          <a:p>
            <a:r>
              <a:rPr lang="cs-CZ" sz="2800" dirty="0"/>
              <a:t>Vysokoškolské vzdělání jako katalyzátor protestní participace</a:t>
            </a:r>
            <a:r>
              <a:rPr lang="en-GB" sz="2800" dirty="0"/>
              <a:t> (NIMBY), </a:t>
            </a:r>
            <a:r>
              <a:rPr lang="cs-CZ" sz="2800" dirty="0"/>
              <a:t>překážka spíše než garant dobrého vládnutí</a:t>
            </a:r>
            <a:endParaRPr lang="en-GB" sz="2800" dirty="0"/>
          </a:p>
          <a:p>
            <a:r>
              <a:rPr lang="cs-CZ" sz="2800" dirty="0"/>
              <a:t>Rodiče malých dětí (maminky) jako základ aktivní občanské veřejnosti – kočárkový aktivismus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2</a:t>
            </a:fld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715963"/>
            <a:ext cx="487045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8940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Výzkum: </a:t>
            </a:r>
            <a:r>
              <a:rPr lang="cs-CZ" dirty="0" err="1"/>
              <a:t>přípADOVÉ</a:t>
            </a:r>
            <a:r>
              <a:rPr lang="cs-CZ" dirty="0"/>
              <a:t> STUDIE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7699" y="1585411"/>
            <a:ext cx="10706101" cy="5103256"/>
          </a:xfrm>
        </p:spPr>
        <p:txBody>
          <a:bodyPr/>
          <a:lstStyle/>
          <a:p>
            <a:r>
              <a:rPr lang="cs-CZ" sz="2000" dirty="0"/>
              <a:t>Identifikace zkoumaného jevu (dobré vládnutí)</a:t>
            </a:r>
          </a:p>
          <a:p>
            <a:r>
              <a:rPr lang="cs-CZ" sz="2000" dirty="0"/>
              <a:t>Výběr případů: pečlivý předvýzkum</a:t>
            </a:r>
          </a:p>
          <a:p>
            <a:r>
              <a:rPr lang="cs-CZ" sz="2000" dirty="0"/>
              <a:t>Teorie: (A) občanská veřejnost (</a:t>
            </a:r>
            <a:r>
              <a:rPr lang="cs-CZ" sz="2000" dirty="0" err="1"/>
              <a:t>Tocqueville</a:t>
            </a:r>
            <a:r>
              <a:rPr lang="cs-CZ" sz="2000" dirty="0"/>
              <a:t>), </a:t>
            </a:r>
          </a:p>
          <a:p>
            <a:r>
              <a:rPr lang="cs-CZ" sz="2000" dirty="0"/>
              <a:t>	(B) sociální změny: aktéři, instituce, mocenský  diferenciál (</a:t>
            </a:r>
            <a:r>
              <a:rPr lang="cs-CZ" sz="2000" dirty="0" err="1"/>
              <a:t>Giddens</a:t>
            </a:r>
            <a:r>
              <a:rPr lang="cs-CZ" sz="2000" dirty="0"/>
              <a:t>)</a:t>
            </a:r>
          </a:p>
          <a:p>
            <a:r>
              <a:rPr lang="cs-CZ" sz="2000" dirty="0"/>
              <a:t>2002 (Hrádek), 2006 (Semily), 2010 (Černošice) (</a:t>
            </a:r>
            <a:r>
              <a:rPr lang="en-US" sz="2000" dirty="0"/>
              <a:t>spillover</a:t>
            </a:r>
            <a:r>
              <a:rPr lang="cs-CZ" sz="2000" dirty="0"/>
              <a:t> efekty)</a:t>
            </a:r>
          </a:p>
          <a:p>
            <a:r>
              <a:rPr lang="cs-CZ" sz="2000" dirty="0"/>
              <a:t>IPSOS (1101 respondentů, CAPI, list. 2014) – kvalitativní výzkum</a:t>
            </a:r>
          </a:p>
          <a:p>
            <a:r>
              <a:rPr lang="cs-CZ" sz="2000" dirty="0"/>
              <a:t>18 polo/strukturovaných rozhovorů (vláda, opozice, občané) – kvantitativní výzkum</a:t>
            </a:r>
          </a:p>
          <a:p>
            <a:r>
              <a:rPr lang="cs-CZ" sz="2000" dirty="0"/>
              <a:t>Zúčastněné pozorování/akční výzkum (Černošice 2009 – 2018) – kvantitativní výzkum</a:t>
            </a:r>
          </a:p>
          <a:p>
            <a:r>
              <a:rPr lang="cs-CZ" sz="2000" dirty="0"/>
              <a:t>Analýza (obsahová) RP a volebních výsledků – kvantitativní výzkum</a:t>
            </a:r>
          </a:p>
          <a:p>
            <a:r>
              <a:rPr lang="cs-CZ" sz="2000" dirty="0"/>
              <a:t>Metodologická triangulace</a:t>
            </a:r>
          </a:p>
          <a:p>
            <a:r>
              <a:rPr lang="cs-CZ" sz="2000" dirty="0"/>
              <a:t>Interpretace: rozdílné kontexty případů, návrh typologie/teorie (</a:t>
            </a:r>
            <a:r>
              <a:rPr lang="cs-CZ" sz="2000" dirty="0" err="1"/>
              <a:t>theory</a:t>
            </a:r>
            <a:r>
              <a:rPr lang="cs-CZ" sz="2000" dirty="0"/>
              <a:t> </a:t>
            </a:r>
            <a:r>
              <a:rPr lang="cs-CZ" sz="2000" dirty="0" err="1"/>
              <a:t>building</a:t>
            </a:r>
            <a:r>
              <a:rPr lang="cs-CZ" sz="2000" dirty="0"/>
              <a:t>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A115CE5-7B8A-4B0A-9BF8-992ED7182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DFD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900" b="0" i="0" u="none" strike="noStrike" cap="none" normalizeH="0" baseline="0">
                <a:ln>
                  <a:noFill/>
                </a:ln>
                <a:solidFill>
                  <a:srgbClr val="0A0A0A"/>
                </a:solidFill>
                <a:effectLst/>
                <a:latin typeface="Arial Unicode MS"/>
              </a:rPr>
              <a:t>https://vscicz-my.sharepoint.com/:w:/g/personal/karel_muller_cevro_cz/EdexlM3yBuVAn2oYf0tyx_EBTXEPkTjQwhpanlHVG-NaHg?e=6DVPnu </a:t>
            </a:r>
            <a:br>
              <a:rPr kumimoji="0" lang="cs-CZ" altLang="cs-CZ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591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7700" y="462105"/>
            <a:ext cx="10706099" cy="867861"/>
          </a:xfrm>
        </p:spPr>
        <p:txBody>
          <a:bodyPr>
            <a:normAutofit/>
          </a:bodyPr>
          <a:lstStyle/>
          <a:p>
            <a:pPr algn="ctr"/>
            <a:r>
              <a:rPr lang="cs-CZ" sz="1600" b="1" dirty="0"/>
              <a:t>Občanská veřejnost, </a:t>
            </a:r>
            <a:r>
              <a:rPr lang="cs-CZ" sz="1600" b="1" dirty="0" err="1"/>
              <a:t>Tocquevillovsko-giddensovská</a:t>
            </a:r>
            <a:r>
              <a:rPr lang="cs-CZ" sz="1600" b="1" dirty="0"/>
              <a:t> perspektiva</a:t>
            </a:r>
            <a:br>
              <a:rPr lang="cs-CZ" sz="1600" b="1" dirty="0"/>
            </a:br>
            <a:r>
              <a:rPr lang="cs-CZ" sz="1600" b="1" dirty="0"/>
              <a:t> Müller, KB (2006), </a:t>
            </a:r>
            <a:r>
              <a:rPr lang="cs-CZ" sz="1600" b="1" dirty="0" err="1"/>
              <a:t>The</a:t>
            </a:r>
            <a:r>
              <a:rPr lang="cs-CZ" sz="1600" b="1" dirty="0"/>
              <a:t> </a:t>
            </a:r>
            <a:r>
              <a:rPr lang="cs-CZ" sz="1600" b="1" dirty="0" err="1"/>
              <a:t>British</a:t>
            </a:r>
            <a:r>
              <a:rPr lang="cs-CZ" sz="1600" b="1" dirty="0"/>
              <a:t> </a:t>
            </a:r>
            <a:r>
              <a:rPr lang="cs-CZ" sz="1600" b="1" dirty="0" err="1"/>
              <a:t>Journal</a:t>
            </a:r>
            <a:r>
              <a:rPr lang="cs-CZ" sz="1600" b="1" dirty="0"/>
              <a:t> </a:t>
            </a:r>
            <a:r>
              <a:rPr lang="cs-CZ" sz="1600" b="1" dirty="0" err="1"/>
              <a:t>of</a:t>
            </a:r>
            <a:r>
              <a:rPr lang="cs-CZ" sz="1600" b="1" dirty="0"/>
              <a:t> </a:t>
            </a:r>
            <a:r>
              <a:rPr lang="cs-CZ" sz="1600" b="1" dirty="0" err="1"/>
              <a:t>Politics</a:t>
            </a:r>
            <a:r>
              <a:rPr lang="cs-CZ" sz="1600" b="1" dirty="0"/>
              <a:t> and International Relations, 8 (2), 311-330</a:t>
            </a:r>
            <a:r>
              <a:rPr lang="cs-CZ" b="1" dirty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4</a:t>
            </a:fld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1" y="1666565"/>
            <a:ext cx="4473886" cy="4473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091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5</a:t>
            </a:fld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66813"/>
            <a:ext cx="822960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429933" y="474303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dirty="0"/>
              <a:t>Spokojenost se životem v místě bydliště </a:t>
            </a:r>
            <a:br>
              <a:rPr lang="cs-CZ" sz="2400" dirty="0"/>
            </a:br>
            <a:r>
              <a:rPr lang="cs-CZ" dirty="0"/>
              <a:t>ČR 2012 – 2015: 15,7 % velmi spokojených, zdroj CVVM a IPSOS </a:t>
            </a:r>
          </a:p>
        </p:txBody>
      </p:sp>
    </p:spTree>
    <p:extLst>
      <p:ext uri="{BB962C8B-B14F-4D97-AF65-F5344CB8AC3E}">
        <p14:creationId xmlns:p14="http://schemas.microsoft.com/office/powerpoint/2010/main" val="3912097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8FB1-680A-4E9D-A95E-8C4CFA1B47E3}" type="slidenum">
              <a:rPr lang="cs-CZ" smtClean="0"/>
              <a:pPr/>
              <a:t>6</a:t>
            </a:fld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1266825"/>
            <a:ext cx="8066087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867" y="1136121"/>
            <a:ext cx="792480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692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Participace tří měst </a:t>
            </a:r>
            <a:br>
              <a:rPr lang="cs-CZ" dirty="0"/>
            </a:br>
            <a:r>
              <a:rPr lang="cs-CZ" sz="2000" dirty="0"/>
              <a:t>zdroj: CVVM a IPSOS, 2014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0714120"/>
              </p:ext>
            </p:extLst>
          </p:nvPr>
        </p:nvGraphicFramePr>
        <p:xfrm>
          <a:off x="168739" y="1837797"/>
          <a:ext cx="11809312" cy="4319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9426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9845" y="84667"/>
            <a:ext cx="10561507" cy="406401"/>
          </a:xfrm>
        </p:spPr>
        <p:txBody>
          <a:bodyPr>
            <a:normAutofit fontScale="90000"/>
          </a:bodyPr>
          <a:lstStyle/>
          <a:p>
            <a:br>
              <a:rPr lang="cs-CZ" dirty="0">
                <a:latin typeface="+mj-lt"/>
              </a:rPr>
            </a:br>
            <a:r>
              <a:rPr lang="cs-CZ" i="1" dirty="0">
                <a:solidFill>
                  <a:srgbClr val="FF0000"/>
                </a:solidFill>
              </a:rPr>
              <a:t> </a:t>
            </a:r>
            <a:br>
              <a:rPr lang="cs-CZ" dirty="0"/>
            </a:br>
            <a:r>
              <a:rPr lang="cs-CZ" dirty="0">
                <a:latin typeface="+mj-lt"/>
              </a:rPr>
              <a:t>Aktivita v místní samosprávě</a:t>
            </a:r>
            <a:endParaRPr lang="cs-CZ" sz="2800" dirty="0">
              <a:latin typeface="+mj-lt"/>
            </a:endParaRPr>
          </a:p>
        </p:txBody>
      </p:sp>
      <p:graphicFrame>
        <p:nvGraphicFramePr>
          <p:cNvPr id="10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07070498"/>
              </p:ext>
            </p:extLst>
          </p:nvPr>
        </p:nvGraphicFramePr>
        <p:xfrm>
          <a:off x="307578" y="1582191"/>
          <a:ext cx="9739379" cy="2422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1103446" y="1340768"/>
            <a:ext cx="10512951" cy="190240"/>
          </a:xfrm>
        </p:spPr>
        <p:txBody>
          <a:bodyPr/>
          <a:lstStyle/>
          <a:p>
            <a:r>
              <a:rPr lang="cs-CZ" b="1" dirty="0">
                <a:solidFill>
                  <a:srgbClr val="002060"/>
                </a:solidFill>
              </a:rPr>
              <a:t>P11. </a:t>
            </a:r>
            <a:r>
              <a:rPr lang="cs-CZ" dirty="0">
                <a:solidFill>
                  <a:srgbClr val="002060"/>
                </a:solidFill>
              </a:rPr>
              <a:t>Zvažoval/a jste někdy, že byste kandidoval/a v místních komunálních volbách?</a:t>
            </a:r>
          </a:p>
        </p:txBody>
      </p:sp>
      <p:graphicFrame>
        <p:nvGraphicFramePr>
          <p:cNvPr id="7" name="Zástupný symbol pro obsah 5"/>
          <p:cNvGraphicFramePr>
            <a:graphicFrameLocks/>
          </p:cNvGraphicFramePr>
          <p:nvPr/>
        </p:nvGraphicFramePr>
        <p:xfrm>
          <a:off x="527381" y="4221089"/>
          <a:ext cx="10999251" cy="2232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bdélník 2"/>
          <p:cNvSpPr/>
          <p:nvPr/>
        </p:nvSpPr>
        <p:spPr>
          <a:xfrm>
            <a:off x="307578" y="6304167"/>
            <a:ext cx="81609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P12. Představte si, že chcete, aby místní správa něco ve vaší obci či městě zlepšila. Jak je pravděpodobné, že s tím budete schopen/a něco udělat? (CZ průměr  = 40%, 2/2014, CVVM)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0032438" y="4549190"/>
            <a:ext cx="1194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srgbClr val="003399"/>
                </a:solidFill>
              </a:rPr>
              <a:t>Velmi a spíše pravděpodobné</a:t>
            </a:r>
          </a:p>
        </p:txBody>
      </p:sp>
    </p:spTree>
    <p:extLst>
      <p:ext uri="{BB962C8B-B14F-4D97-AF65-F5344CB8AC3E}">
        <p14:creationId xmlns:p14="http://schemas.microsoft.com/office/powerpoint/2010/main" val="2992966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326" y="120704"/>
            <a:ext cx="11329592" cy="974940"/>
          </a:xfrm>
        </p:spPr>
        <p:txBody>
          <a:bodyPr>
            <a:normAutofit fontScale="90000"/>
          </a:bodyPr>
          <a:lstStyle/>
          <a:p>
            <a:br>
              <a:rPr lang="cs-CZ" dirty="0">
                <a:latin typeface="+mj-lt"/>
              </a:rPr>
            </a:br>
            <a:br>
              <a:rPr lang="cs-CZ" sz="2200" i="1" dirty="0">
                <a:solidFill>
                  <a:srgbClr val="FF0000"/>
                </a:solidFill>
              </a:rPr>
            </a:br>
            <a:br>
              <a:rPr lang="cs-CZ" dirty="0"/>
            </a:br>
            <a:r>
              <a:rPr lang="cs-CZ" dirty="0">
                <a:latin typeface="+mj-lt"/>
              </a:rPr>
              <a:t>Informovanost obyvatel o dění v obci</a:t>
            </a:r>
            <a:endParaRPr lang="cs-CZ" sz="2800" dirty="0">
              <a:latin typeface="+mj-lt"/>
            </a:endParaRPr>
          </a:p>
        </p:txBody>
      </p:sp>
      <p:graphicFrame>
        <p:nvGraphicFramePr>
          <p:cNvPr id="12" name="Content Placeholder 4"/>
          <p:cNvGraphicFramePr>
            <a:graphicFrameLocks noGrp="1"/>
          </p:cNvGraphicFramePr>
          <p:nvPr>
            <p:ph sz="quarter" idx="13"/>
          </p:nvPr>
        </p:nvGraphicFramePr>
        <p:xfrm>
          <a:off x="6096000" y="2172562"/>
          <a:ext cx="7103533" cy="1897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Zástupný symbol pro text 3"/>
          <p:cNvSpPr>
            <a:spLocks noGrp="1"/>
          </p:cNvSpPr>
          <p:nvPr>
            <p:ph type="body" sz="quarter" idx="12"/>
          </p:nvPr>
        </p:nvSpPr>
        <p:spPr>
          <a:xfrm>
            <a:off x="143339" y="1880090"/>
            <a:ext cx="10753527" cy="190240"/>
          </a:xfrm>
        </p:spPr>
        <p:txBody>
          <a:bodyPr/>
          <a:lstStyle/>
          <a:p>
            <a:r>
              <a:rPr lang="cs-CZ" dirty="0">
                <a:solidFill>
                  <a:srgbClr val="002060"/>
                </a:solidFill>
              </a:rPr>
              <a:t>P16. Máte dostatek informací o politickém dění v obci?</a:t>
            </a:r>
          </a:p>
        </p:txBody>
      </p:sp>
      <p:sp>
        <p:nvSpPr>
          <p:cNvPr id="3" name="Obdélník 2"/>
          <p:cNvSpPr/>
          <p:nvPr/>
        </p:nvSpPr>
        <p:spPr>
          <a:xfrm>
            <a:off x="6480043" y="181724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P18. Čtete pravidelně radniční noviny / noviny, které vydává radnice?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463819" y="2132856"/>
            <a:ext cx="15786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solidFill>
                  <a:srgbClr val="003399"/>
                </a:solidFill>
              </a:rPr>
              <a:t>Rozhodně a spíše ano  </a:t>
            </a:r>
          </a:p>
        </p:txBody>
      </p:sp>
      <p:graphicFrame>
        <p:nvGraphicFramePr>
          <p:cNvPr id="11" name="Zástupný symbol pro obsah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1490001"/>
              </p:ext>
            </p:extLst>
          </p:nvPr>
        </p:nvGraphicFramePr>
        <p:xfrm>
          <a:off x="0" y="1994880"/>
          <a:ext cx="7392424" cy="2144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Tabulka 12"/>
          <p:cNvGraphicFramePr>
            <a:graphicFrameLocks noGrp="1"/>
          </p:cNvGraphicFramePr>
          <p:nvPr/>
        </p:nvGraphicFramePr>
        <p:xfrm>
          <a:off x="0" y="4437114"/>
          <a:ext cx="12192004" cy="24208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3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8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8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8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89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9469">
                <a:tc>
                  <a:txBody>
                    <a:bodyPr/>
                    <a:lstStyle/>
                    <a:p>
                      <a:pPr algn="r"/>
                      <a:r>
                        <a:rPr lang="cs-CZ" sz="1050" dirty="0">
                          <a:solidFill>
                            <a:schemeClr val="bg1"/>
                          </a:solidFill>
                          <a:latin typeface="+mn-lt"/>
                        </a:rPr>
                        <a:t>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cs-CZ" sz="1050" dirty="0" err="1">
                          <a:solidFill>
                            <a:schemeClr val="bg1"/>
                          </a:solidFill>
                          <a:latin typeface="+mn-lt"/>
                        </a:rPr>
                        <a:t>Total</a:t>
                      </a:r>
                      <a:r>
                        <a:rPr lang="cs-CZ" sz="1050" baseline="0" dirty="0">
                          <a:solidFill>
                            <a:schemeClr val="bg1"/>
                          </a:solidFill>
                          <a:latin typeface="+mn-lt"/>
                        </a:rPr>
                        <a:t> (n=1101)</a:t>
                      </a:r>
                      <a:endParaRPr lang="cs-CZ" sz="105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cs-CZ" sz="1050" dirty="0">
                          <a:solidFill>
                            <a:schemeClr val="bg1"/>
                          </a:solidFill>
                          <a:latin typeface="+mn-lt"/>
                        </a:rPr>
                        <a:t>Černošice (n=351)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cs-CZ" sz="1050" dirty="0">
                          <a:solidFill>
                            <a:schemeClr val="bg1"/>
                          </a:solidFill>
                          <a:latin typeface="+mn-lt"/>
                        </a:rPr>
                        <a:t>Hrádek (n=376)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cs-CZ" sz="1050" dirty="0">
                          <a:solidFill>
                            <a:schemeClr val="bg1"/>
                          </a:solidFill>
                          <a:latin typeface="+mn-lt"/>
                        </a:rPr>
                        <a:t>Semily (n=374)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30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Rodinní příslušníci a příbuzní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58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70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73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30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Známí, přátelé, sousedi, spolupracovníci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54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61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66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30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Média (rozhlas, noviny, vývěsky apod.)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45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30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Schůze, různá shromáždění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30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kern="120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Restaurace, kavárny, vinárny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15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Jiní, dobře informovaní lidé, kterým věříte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30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Členové městského či obecního zastupitelstva, úřadu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sng" strike="noStrike" dirty="0">
                          <a:solidFill>
                            <a:srgbClr val="0070C0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15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kern="120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Návštěvy kulturních a společenských akcí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730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050" b="0" i="0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Politické strany či organizace, jichž jste členem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5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3048000" y="4183196"/>
            <a:ext cx="6096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 sz="1050" b="0" i="0" u="none" strike="noStrike" kern="1200" baseline="0">
                <a:solidFill>
                  <a:srgbClr val="003399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cs-CZ" sz="10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P19. Vyberte prosím 3 nejdůležitější zdroje informací o dění ve Vaší obci.</a:t>
            </a:r>
          </a:p>
        </p:txBody>
      </p:sp>
    </p:spTree>
    <p:extLst>
      <p:ext uri="{BB962C8B-B14F-4D97-AF65-F5344CB8AC3E}">
        <p14:creationId xmlns:p14="http://schemas.microsoft.com/office/powerpoint/2010/main" val="228266252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CEVRO">
      <a:dk1>
        <a:srgbClr val="000000"/>
      </a:dk1>
      <a:lt1>
        <a:srgbClr val="FFFFFF"/>
      </a:lt1>
      <a:dk2>
        <a:srgbClr val="575756"/>
      </a:dk2>
      <a:lt2>
        <a:srgbClr val="E7E6E6"/>
      </a:lt2>
      <a:accent1>
        <a:srgbClr val="50386F"/>
      </a:accent1>
      <a:accent2>
        <a:srgbClr val="50386F"/>
      </a:accent2>
      <a:accent3>
        <a:srgbClr val="EA8B2D"/>
      </a:accent3>
      <a:accent4>
        <a:srgbClr val="EA8B2D"/>
      </a:accent4>
      <a:accent5>
        <a:srgbClr val="E9E9E9"/>
      </a:accent5>
      <a:accent6>
        <a:srgbClr val="D2D2D2"/>
      </a:accent6>
      <a:hlink>
        <a:srgbClr val="0563C1"/>
      </a:hlink>
      <a:folHlink>
        <a:srgbClr val="954F72"/>
      </a:folHlink>
    </a:clrScheme>
    <a:fontScheme name="Cev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VRO_prezentace" id="{485F1B51-4886-4BEE-9303-EA422C81D8B6}" vid="{D8B64059-E0AD-44A6-B997-6DC8C4E5589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AB6EA75DC9234BB8F7FC7985B6540D" ma:contentTypeVersion="17" ma:contentTypeDescription="Vytvoří nový dokument" ma:contentTypeScope="" ma:versionID="802e1200a6f1edf4a5c0acec655da554">
  <xsd:schema xmlns:xsd="http://www.w3.org/2001/XMLSchema" xmlns:xs="http://www.w3.org/2001/XMLSchema" xmlns:p="http://schemas.microsoft.com/office/2006/metadata/properties" xmlns:ns2="08506671-b2d8-4009-9f63-6b725a8908a0" xmlns:ns3="c96b063f-72a7-4d2b-b06d-4ecda669bddf" targetNamespace="http://schemas.microsoft.com/office/2006/metadata/properties" ma:root="true" ma:fieldsID="643927d2b1d20851b2bc9ade87ce8cba" ns2:_="" ns3:_="">
    <xsd:import namespace="08506671-b2d8-4009-9f63-6b725a8908a0"/>
    <xsd:import namespace="c96b063f-72a7-4d2b-b06d-4ecda669bd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506671-b2d8-4009-9f63-6b725a8908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b6f0447c-396c-41cb-bb8f-c4232058b8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b063f-72a7-4d2b-b06d-4ecda669bdd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366da5d-a729-4ea0-a3c6-0f5c6526b4ca}" ma:internalName="TaxCatchAll" ma:showField="CatchAllData" ma:web="c96b063f-72a7-4d2b-b06d-4ecda669bd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2CE057-8B81-4FF9-B431-B5860F0462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506671-b2d8-4009-9f63-6b725a8908a0"/>
    <ds:schemaRef ds:uri="c96b063f-72a7-4d2b-b06d-4ecda669bd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F6AD68-1977-4ED0-9D33-7965F88689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Words>679</Words>
  <Application>Microsoft Office PowerPoint</Application>
  <PresentationFormat>Širokoúhlá obrazovka</PresentationFormat>
  <Paragraphs>109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Aptos</vt:lpstr>
      <vt:lpstr>Arial</vt:lpstr>
      <vt:lpstr>Arial Unicode MS</vt:lpstr>
      <vt:lpstr>Calibri</vt:lpstr>
      <vt:lpstr>Motiv Office</vt:lpstr>
      <vt:lpstr>   Případy dobrého vládnutí zpráva  výzkumu výzvy    karelmuller.eu 4. týden 23. 10. 2025 </vt:lpstr>
      <vt:lpstr>Prezentace aplikace PowerPoint</vt:lpstr>
      <vt:lpstr>Výzkum: přípADOVÉ STUDIE</vt:lpstr>
      <vt:lpstr>Občanská veřejnost, Tocquevillovsko-giddensovská perspektiva  Müller, KB (2006), The British Journal of Politics and International Relations, 8 (2), 311-330.</vt:lpstr>
      <vt:lpstr>Prezentace aplikace PowerPoint</vt:lpstr>
      <vt:lpstr>Prezentace aplikace PowerPoint</vt:lpstr>
      <vt:lpstr>Participace tří měst  zdroj: CVVM a IPSOS, 2014</vt:lpstr>
      <vt:lpstr>   Aktivita v místní samosprávě</vt:lpstr>
      <vt:lpstr>   Informovanost obyvatel o dění v obci</vt:lpstr>
      <vt:lpstr>Diskursivní kultura, veřejný zájem … IPSOS 2014</vt:lpstr>
      <vt:lpstr>Management konfliktnosti … IPSOS 2014</vt:lpstr>
      <vt:lpstr>Opozice jako veřejný statek</vt:lpstr>
      <vt:lpstr> Vysoká stigmatizace politické činnosti IPSOS 2014  </vt:lpstr>
      <vt:lpstr>Významné odlišnosti mezi zkoumanými případy v závislosti na rozdílném mocenském diferenciálu, tedy vzdělanostním, případně prostorovém i časovém kontextu zkoumaných případů  </vt:lpstr>
      <vt:lpstr>Klíčové Závěry – hypotézy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PRESENTATION TITLE,  MAXIMUM FIVE LINES,   LIGNED BOTTOM LEFT,  NO HYPHENATION</dc:title>
  <dc:creator>OBROVÁ Michaela</dc:creator>
  <cp:lastModifiedBy>Karel Müller</cp:lastModifiedBy>
  <cp:revision>32</cp:revision>
  <dcterms:created xsi:type="dcterms:W3CDTF">2025-01-18T09:44:04Z</dcterms:created>
  <dcterms:modified xsi:type="dcterms:W3CDTF">2025-10-23T07:57:44Z</dcterms:modified>
</cp:coreProperties>
</file>