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22"/>
  </p:notesMasterIdLst>
  <p:handoutMasterIdLst>
    <p:handoutMasterId r:id="rId23"/>
  </p:handoutMasterIdLst>
  <p:sldIdLst>
    <p:sldId id="306" r:id="rId4"/>
    <p:sldId id="307" r:id="rId5"/>
    <p:sldId id="308" r:id="rId6"/>
    <p:sldId id="309" r:id="rId7"/>
    <p:sldId id="321" r:id="rId8"/>
    <p:sldId id="311" r:id="rId9"/>
    <p:sldId id="315" r:id="rId10"/>
    <p:sldId id="316" r:id="rId11"/>
    <p:sldId id="317" r:id="rId12"/>
    <p:sldId id="312" r:id="rId13"/>
    <p:sldId id="313" r:id="rId14"/>
    <p:sldId id="318" r:id="rId15"/>
    <p:sldId id="320" r:id="rId16"/>
    <p:sldId id="319" r:id="rId17"/>
    <p:sldId id="322" r:id="rId18"/>
    <p:sldId id="323" r:id="rId19"/>
    <p:sldId id="324" r:id="rId20"/>
    <p:sldId id="325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2" autoAdjust="0"/>
    <p:restoredTop sz="95928"/>
  </p:normalViewPr>
  <p:slideViewPr>
    <p:cSldViewPr snapToGrid="0">
      <p:cViewPr varScale="1">
        <p:scale>
          <a:sx n="112" d="100"/>
          <a:sy n="112" d="100"/>
        </p:scale>
        <p:origin x="-522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76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6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69481172-56BA-6C88-168E-D96C21B47D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0C878F87-09B6-0DE1-6A0A-D3E83B35E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439F6-3E71-9744-A5FD-F8360DC2B55B}" type="datetimeFigureOut">
              <a:rPr lang="cs-CZ" smtClean="0"/>
              <a:t>01.10.2025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7E02C864-4460-15D6-DE8C-0E643C3EE1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25D8B96-87C9-2E0D-8058-68FEE7E1C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E44AF-43CC-394B-BC78-30B75A456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279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F23E5-E723-4485-9A71-51DD2E0513A0}" type="datetimeFigureOut">
              <a:rPr lang="cs-CZ" smtClean="0"/>
              <a:t>01.10.2025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EC3DE-2A43-4B52-8ED0-7B171497C0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44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1540E11-6C50-40B5-ED84-651C0E2EBF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96" y="0"/>
            <a:ext cx="12272394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2048376"/>
            <a:ext cx="9144000" cy="2387600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4712599"/>
            <a:ext cx="9144000" cy="11294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0" name="Obrázek 9" descr="Obsah obrázku Písmo, Grafika, text, grafický design&#10;&#10;Popis byl vytvořen automaticky">
            <a:extLst>
              <a:ext uri="{FF2B5EF4-FFF2-40B4-BE49-F238E27FC236}">
                <a16:creationId xmlns:a16="http://schemas.microsoft.com/office/drawing/2014/main" xmlns="" id="{4917296F-2561-2C95-0483-5A5B579659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9" y="678863"/>
            <a:ext cx="3430380" cy="7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á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7975" y="1485900"/>
            <a:ext cx="6477000" cy="4643438"/>
          </a:xfrm>
        </p:spPr>
        <p:txBody>
          <a:bodyPr/>
          <a:lstStyle>
            <a:lvl1pPr marL="0" indent="0">
              <a:lnSpc>
                <a:spcPct val="108000"/>
              </a:lnSpc>
              <a:buNone/>
              <a:defRPr/>
            </a:lvl1pPr>
            <a:lvl2pPr marL="0" indent="0">
              <a:buNone/>
              <a:defRPr sz="1700">
                <a:solidFill>
                  <a:schemeClr val="accent1"/>
                </a:solidFill>
              </a:defRPr>
            </a:lvl2pPr>
            <a:lvl3pPr marL="0" indent="0">
              <a:buNone/>
              <a:defRPr sz="1700"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6896127-A932-05AF-19AA-A3EF7B493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xmlns="" id="{3090B9CC-DBE2-DF80-DD04-267F4BDD3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xmlns="" id="{201E28EC-073B-84AF-FF8E-979B5D3D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58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B7ABA3B-E3F6-9A92-9135-4EE08586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A812DFB0-A8C7-0073-6389-FF363AEF1D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xmlns="" id="{011D1AA5-5182-C810-225E-97E45E4F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xmlns="" id="{BFC91CA1-2364-05B0-0F04-690A1C5B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442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79438A86-4A25-73CF-7171-B61A241D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25276"/>
            <a:ext cx="2743200" cy="365125"/>
          </a:xfrm>
          <a:prstGeom prst="rect">
            <a:avLst/>
          </a:prstGeom>
        </p:spPr>
        <p:txBody>
          <a:bodyPr/>
          <a:lstStyle/>
          <a:p>
            <a:fld id="{1A945517-90B0-4E61-B5DD-AC2B75BAD2CB}" type="datetime1">
              <a:rPr lang="cs-CZ" smtClean="0"/>
              <a:t>01.10.2025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01D3696-2239-C380-C5DC-7A40F1D888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xmlns="" id="{CA22F0A3-7A6F-26D0-F7E4-38F90D63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xmlns="" id="{70A463D7-59BA-DD1A-EE96-881BA846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9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D3CF39BF-5858-1FA2-AE20-3D3663541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0802" y="627538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2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5ACBBC27-DDEA-6C5A-8ACF-67EDD56D8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1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ávě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692776"/>
            <a:ext cx="9144000" cy="1304424"/>
          </a:xfrm>
        </p:spPr>
        <p:txBody>
          <a:bodyPr anchor="t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3848999"/>
            <a:ext cx="9144000" cy="8246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B2BB669-96AF-C460-0644-D9B33EBD9D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9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B1D0EC9-522E-7760-9533-ED823A8D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A7BEC56-EE77-297B-48FC-43CFAD8E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78885C40-6A50-FFD6-B978-4E000D35B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2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  <a:lvl2pPr marL="0" indent="0">
              <a:lnSpc>
                <a:spcPct val="100000"/>
              </a:lnSpc>
              <a:spcBef>
                <a:spcPts val="800"/>
              </a:spcBef>
              <a:buNone/>
              <a:defRPr/>
            </a:lvl2pPr>
            <a:lvl3pPr marL="177800" indent="-177800">
              <a:lnSpc>
                <a:spcPct val="100000"/>
              </a:lnSpc>
              <a:defRPr/>
            </a:lvl3pPr>
            <a:lvl4pPr marL="355600" indent="-177800">
              <a:lnSpc>
                <a:spcPct val="100000"/>
              </a:lnSpc>
              <a:defRPr/>
            </a:lvl4pPr>
            <a:lvl5pPr marL="533400" indent="-177800">
              <a:lnSpc>
                <a:spcPct val="100000"/>
              </a:lnSpc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3564D70-284F-88A1-FC08-29E63F831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xmlns="" id="{B1E62B60-5FB1-9381-00CF-C665EB00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xmlns="" id="{D7E0B353-40A5-48F9-C049-D884C8120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07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9BF45EE8-2365-24C4-6E7D-F72C293DBA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xmlns="" id="{77ECF020-D996-697F-4779-13801850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xmlns="" id="{D1159978-FAB9-CBE7-228C-DA9796E0D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567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8CCBA954-9BEE-4D3C-C0ED-19047D66F1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xmlns="" id="{406CC1D3-5C60-B944-EDE9-26381902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xmlns="" id="{0D240CD1-21EB-CFB6-BC30-937FEEE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690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ek a pop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8" y="647700"/>
            <a:ext cx="8331201" cy="5529263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71000" y="1825625"/>
            <a:ext cx="2374900" cy="4351338"/>
          </a:xfrm>
        </p:spPr>
        <p:txBody>
          <a:bodyPr anchor="b">
            <a:normAutofit/>
          </a:bodyPr>
          <a:lstStyle>
            <a:lvl1pPr marL="0" indent="0">
              <a:buNone/>
              <a:defRPr sz="1500" b="0"/>
            </a:lvl1pPr>
            <a:lvl2pPr marL="0" indent="0">
              <a:buNone/>
              <a:defRPr sz="1500"/>
            </a:lvl2pPr>
            <a:lvl3pPr marL="176400" indent="-176400">
              <a:defRPr sz="1500"/>
            </a:lvl3pPr>
            <a:lvl4pPr marL="356400" indent="-176400">
              <a:defRPr sz="1500"/>
            </a:lvl4pPr>
            <a:lvl5pPr marL="532800" indent="-176400"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8ECC450-B476-55C6-13E7-241DFDEEE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18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xmlns="" id="{F0E1EB24-A4FD-400D-F98D-FB4FA830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xmlns="" id="{5C645297-7913-9A99-1FD0-28864B28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6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61818620-6694-CE30-09D5-0385EC1E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717550"/>
            <a:ext cx="10706099" cy="8678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4A359F36-CC92-C5E0-1D93-EB04F26AA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825625"/>
            <a:ext cx="107061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D416615-ACE9-1166-FF1A-B39597AF4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62E3233-1704-433C-8B0E-4C03A48D4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20491"/>
            <a:ext cx="2724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xmlns="" id="{B52155B1-7D35-8CBF-21B4-8799EABA85C0}"/>
              </a:ext>
            </a:extLst>
          </p:cNvPr>
          <p:cNvSpPr txBox="1"/>
          <p:nvPr userDrawn="1"/>
        </p:nvSpPr>
        <p:spPr>
          <a:xfrm>
            <a:off x="337165" y="6498434"/>
            <a:ext cx="3687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1100" dirty="0">
                <a:solidFill>
                  <a:schemeClr val="tx2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03397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50" r:id="rId5"/>
    <p:sldLayoutId id="2147483660" r:id="rId6"/>
    <p:sldLayoutId id="2147483652" r:id="rId7"/>
    <p:sldLayoutId id="2147483661" r:id="rId8"/>
    <p:sldLayoutId id="2147483662" r:id="rId9"/>
    <p:sldLayoutId id="2147483663" r:id="rId10"/>
    <p:sldLayoutId id="2147483654" r:id="rId11"/>
    <p:sldLayoutId id="214748365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t%C3%A1tn%C3%AD_spr%C3%A1va" TargetMode="External"/><Relationship Id="rId2" Type="http://schemas.openxmlformats.org/officeDocument/2006/relationships/hyperlink" Target="https://cs.wikipedia.org/wiki/P%C5%99enesen%C3%A1_p%C5%AFsobnost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s.wikipedia.org/wiki/M%C4%9Bsto" TargetMode="External"/><Relationship Id="rId5" Type="http://schemas.openxmlformats.org/officeDocument/2006/relationships/hyperlink" Target="https://cs.wikipedia.org/wiki/Seznam_obc%C3%AD_s_roz%C5%A1%C3%AD%C5%99enou_p%C5%AFsobnost%C3%AD" TargetMode="External"/><Relationship Id="rId4" Type="http://schemas.openxmlformats.org/officeDocument/2006/relationships/hyperlink" Target="https://cs.wikipedia.org/wiki/Okresy_v_%C4%8Cesk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/>
              <a:t>Lokální a regionální </a:t>
            </a:r>
            <a:r>
              <a:rPr lang="pl-PL" sz="3600" b="1" dirty="0" smtClean="0"/>
              <a:t>Politika</a:t>
            </a:r>
            <a:r>
              <a:rPr lang="pl-PL" sz="3600" b="1" i="1" dirty="0">
                <a:solidFill>
                  <a:srgbClr val="CA8A64"/>
                </a:solidFill>
              </a:rPr>
              <a:t/>
            </a:r>
            <a:br>
              <a:rPr lang="pl-PL" sz="3600" b="1" i="1" dirty="0">
                <a:solidFill>
                  <a:srgbClr val="CA8A64"/>
                </a:solidFill>
              </a:rPr>
            </a:br>
            <a:r>
              <a:rPr lang="pl-PL" sz="3600" b="1" i="1" dirty="0">
                <a:solidFill>
                  <a:srgbClr val="CA8A64"/>
                </a:solidFill>
              </a:rPr>
              <a:t/>
            </a:r>
            <a:br>
              <a:rPr lang="pl-PL" sz="3600" b="1" i="1" dirty="0">
                <a:solidFill>
                  <a:srgbClr val="CA8A64"/>
                </a:solidFill>
              </a:rPr>
            </a:br>
            <a:r>
              <a:rPr lang="pl-PL" sz="7200" b="1" dirty="0" smtClean="0">
                <a:solidFill>
                  <a:srgbClr val="CA8A64"/>
                </a:solidFill>
              </a:rPr>
              <a:t>Problémy</a:t>
            </a:r>
            <a:br>
              <a:rPr lang="pl-PL" sz="7200" b="1" dirty="0" smtClean="0">
                <a:solidFill>
                  <a:srgbClr val="CA8A64"/>
                </a:solidFill>
              </a:rPr>
            </a:br>
            <a:r>
              <a:rPr lang="pl-PL" sz="7200" b="1" dirty="0" smtClean="0">
                <a:solidFill>
                  <a:srgbClr val="CA8A64"/>
                </a:solidFill>
              </a:rPr>
              <a:t>Instituce</a:t>
            </a:r>
            <a:br>
              <a:rPr lang="pl-PL" sz="7200" b="1" dirty="0" smtClean="0">
                <a:solidFill>
                  <a:srgbClr val="CA8A64"/>
                </a:solidFill>
              </a:rPr>
            </a:br>
            <a:r>
              <a:rPr lang="pl-PL" sz="7200" b="1" dirty="0" smtClean="0">
                <a:solidFill>
                  <a:srgbClr val="CA8A64"/>
                </a:solidFill>
              </a:rPr>
              <a:t>výzvy </a:t>
            </a:r>
            <a:r>
              <a:rPr lang="pl-PL" sz="7200" b="1" dirty="0">
                <a:solidFill>
                  <a:srgbClr val="CA8A64"/>
                </a:solidFill>
              </a:rPr>
              <a:t/>
            </a:r>
            <a:br>
              <a:rPr lang="pl-PL" sz="7200" b="1" dirty="0">
                <a:solidFill>
                  <a:srgbClr val="CA8A64"/>
                </a:solidFill>
              </a:rPr>
            </a:br>
            <a:r>
              <a:rPr lang="pl-PL" sz="7200" b="1" dirty="0" smtClean="0">
                <a:solidFill>
                  <a:srgbClr val="CA8A64"/>
                </a:solidFill>
              </a:rPr>
              <a:t/>
            </a:r>
            <a:br>
              <a:rPr lang="pl-PL" sz="7200" b="1" dirty="0" smtClean="0">
                <a:solidFill>
                  <a:srgbClr val="CA8A64"/>
                </a:solidFill>
              </a:rPr>
            </a:br>
            <a:r>
              <a:rPr lang="pl-PL" sz="2200" b="1" dirty="0" smtClean="0"/>
              <a:t>1</a:t>
            </a:r>
            <a:r>
              <a:rPr lang="pl-PL" sz="2200" b="1" dirty="0"/>
              <a:t>. týden</a:t>
            </a:r>
            <a:br>
              <a:rPr lang="pl-PL" sz="2200" b="1" dirty="0"/>
            </a:br>
            <a:endParaRPr lang="cs-CZ" sz="2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9824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10</a:t>
            </a:fld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335" y="388937"/>
            <a:ext cx="7335837" cy="593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742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11</a:t>
            </a:fld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54" y="672042"/>
            <a:ext cx="8555037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888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Typy obcí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827" lvl="0" indent="-342827" defTabSz="914206">
              <a:spcBef>
                <a:spcPct val="20000"/>
              </a:spcBef>
            </a:pPr>
            <a:r>
              <a:rPr lang="cs-CZ" sz="3000" dirty="0">
                <a:solidFill>
                  <a:prstClr val="black"/>
                </a:solidFill>
                <a:latin typeface="Calibri"/>
              </a:rPr>
              <a:t>Město</a:t>
            </a:r>
            <a:r>
              <a:rPr lang="cs-CZ" sz="3000" b="0" dirty="0">
                <a:solidFill>
                  <a:prstClr val="black"/>
                </a:solidFill>
                <a:latin typeface="Calibri"/>
              </a:rPr>
              <a:t>: obec, která má alespoň 3 000 obyvatel, je městem, pokud tak na návrh obce stanoví předseda Poslanecké sněmovny po vyjádření </a:t>
            </a:r>
            <a:r>
              <a:rPr lang="cs-CZ" sz="3000" b="0" dirty="0" smtClean="0">
                <a:solidFill>
                  <a:prstClr val="black"/>
                </a:solidFill>
                <a:latin typeface="Calibri"/>
              </a:rPr>
              <a:t>vlády, 610</a:t>
            </a:r>
          </a:p>
          <a:p>
            <a:pPr marL="342827" lvl="0" indent="-342827" defTabSz="914206">
              <a:spcBef>
                <a:spcPct val="20000"/>
              </a:spcBef>
            </a:pPr>
            <a:r>
              <a:rPr lang="cs-CZ" sz="3000" dirty="0" smtClean="0">
                <a:solidFill>
                  <a:prstClr val="black"/>
                </a:solidFill>
                <a:latin typeface="Calibri"/>
              </a:rPr>
              <a:t>Statutární město</a:t>
            </a:r>
            <a:r>
              <a:rPr lang="cs-CZ" sz="3000" b="0" dirty="0" smtClean="0">
                <a:solidFill>
                  <a:prstClr val="black"/>
                </a:solidFill>
                <a:latin typeface="Calibri"/>
              </a:rPr>
              <a:t>: 27</a:t>
            </a:r>
            <a:endParaRPr lang="cs-CZ" sz="3000" b="0" dirty="0">
              <a:solidFill>
                <a:prstClr val="black"/>
              </a:solidFill>
              <a:latin typeface="Calibri"/>
            </a:endParaRPr>
          </a:p>
          <a:p>
            <a:pPr marL="342827" lvl="0" indent="-342827" defTabSz="914206">
              <a:spcBef>
                <a:spcPct val="20000"/>
              </a:spcBef>
            </a:pPr>
            <a:r>
              <a:rPr lang="cs-CZ" sz="3000" dirty="0">
                <a:solidFill>
                  <a:prstClr val="black"/>
                </a:solidFill>
                <a:latin typeface="Calibri"/>
              </a:rPr>
              <a:t>Městys</a:t>
            </a:r>
            <a:r>
              <a:rPr lang="cs-CZ" sz="3000" b="0" dirty="0">
                <a:solidFill>
                  <a:prstClr val="black"/>
                </a:solidFill>
                <a:latin typeface="Calibri"/>
              </a:rPr>
              <a:t>: obec je městysem, pokud tak na návrh obce stanoví předseda Poslanecké sněmovny po vyjádření </a:t>
            </a:r>
            <a:r>
              <a:rPr lang="cs-CZ" sz="3000" b="0" dirty="0" smtClean="0">
                <a:solidFill>
                  <a:prstClr val="black"/>
                </a:solidFill>
                <a:latin typeface="Calibri"/>
              </a:rPr>
              <a:t>vlády, 388.</a:t>
            </a:r>
            <a:endParaRPr lang="cs-CZ" sz="3000" b="0" dirty="0">
              <a:solidFill>
                <a:prstClr val="black"/>
              </a:solidFill>
              <a:latin typeface="Calibri"/>
            </a:endParaRPr>
          </a:p>
          <a:p>
            <a:pPr marL="342827" lvl="0" indent="-342827" defTabSz="914206">
              <a:spcBef>
                <a:spcPct val="20000"/>
              </a:spcBef>
            </a:pPr>
            <a:r>
              <a:rPr lang="cs-CZ" sz="3000" b="0" dirty="0">
                <a:solidFill>
                  <a:prstClr val="black"/>
                </a:solidFill>
                <a:latin typeface="Calibri"/>
              </a:rPr>
              <a:t>Vesnice, osada, samota</a:t>
            </a:r>
          </a:p>
          <a:p>
            <a:pPr marL="342827" lvl="0" indent="-342827" defTabSz="914206">
              <a:spcBef>
                <a:spcPct val="20000"/>
              </a:spcBef>
            </a:pPr>
            <a:r>
              <a:rPr lang="cs-CZ" sz="3000" b="0" dirty="0">
                <a:solidFill>
                  <a:prstClr val="black"/>
                </a:solidFill>
                <a:latin typeface="Calibri"/>
              </a:rPr>
              <a:t>Nejmenší města: Přebuz (76 obyvatel), Loučná pod Klínovcem (198), Rejštejn (242), Boží Dar (263)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30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obcí </a:t>
            </a:r>
            <a:r>
              <a:rPr lang="cs-CZ" dirty="0" smtClean="0"/>
              <a:t> </a:t>
            </a:r>
            <a:r>
              <a:rPr lang="cs-CZ" dirty="0"/>
              <a:t>I. až III. stupně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206">
              <a:spcBef>
                <a:spcPct val="20000"/>
              </a:spcBef>
              <a:buNone/>
            </a:pPr>
            <a:r>
              <a:rPr lang="cs-CZ" sz="2500" b="0" dirty="0">
                <a:solidFill>
                  <a:prstClr val="black"/>
                </a:solidFill>
                <a:latin typeface="Calibri"/>
              </a:rPr>
              <a:t>I. stupeň je každá obec (6254)</a:t>
            </a:r>
          </a:p>
          <a:p>
            <a:pPr marL="0" lvl="0" indent="0" algn="just" defTabSz="914206">
              <a:spcBef>
                <a:spcPct val="20000"/>
              </a:spcBef>
              <a:buNone/>
            </a:pPr>
            <a:r>
              <a:rPr lang="cs-CZ" sz="2500" b="0" dirty="0">
                <a:solidFill>
                  <a:prstClr val="black"/>
                </a:solidFill>
                <a:latin typeface="Calibri"/>
              </a:rPr>
              <a:t>II. stupeň: </a:t>
            </a:r>
            <a:r>
              <a:rPr lang="cs-CZ" sz="2500" dirty="0">
                <a:solidFill>
                  <a:prstClr val="black"/>
                </a:solidFill>
                <a:latin typeface="Calibri"/>
              </a:rPr>
              <a:t>obec s pověřeným obecním úřadem</a:t>
            </a:r>
            <a:r>
              <a:rPr lang="cs-CZ" sz="2500" b="0" dirty="0">
                <a:solidFill>
                  <a:prstClr val="black"/>
                </a:solidFill>
                <a:latin typeface="Calibri"/>
              </a:rPr>
              <a:t>, kterých je celkem </a:t>
            </a:r>
            <a:r>
              <a:rPr lang="cs-CZ" sz="2500" b="0" u="sng" dirty="0" smtClean="0">
                <a:solidFill>
                  <a:srgbClr val="0070C0"/>
                </a:solidFill>
                <a:latin typeface="Calibri"/>
              </a:rPr>
              <a:t>393</a:t>
            </a:r>
            <a:r>
              <a:rPr lang="cs-CZ" sz="2500" b="0" dirty="0" smtClean="0">
                <a:solidFill>
                  <a:prstClr val="black"/>
                </a:solidFill>
                <a:latin typeface="Calibri"/>
              </a:rPr>
              <a:t>.</a:t>
            </a:r>
            <a:r>
              <a:rPr lang="cs-CZ" sz="2500" b="0" dirty="0">
                <a:solidFill>
                  <a:prstClr val="black"/>
                </a:solidFill>
                <a:latin typeface="Calibri"/>
              </a:rPr>
              <a:t> Pověřený obecní úřad v rámci </a:t>
            </a:r>
            <a:r>
              <a:rPr lang="cs-CZ" sz="2500" b="0" dirty="0">
                <a:solidFill>
                  <a:prstClr val="black"/>
                </a:solidFill>
                <a:latin typeface="Calibri"/>
                <a:hlinkClick r:id="rId2" tooltip="Přenesená působnost"/>
              </a:rPr>
              <a:t>přenesené působnosti</a:t>
            </a:r>
            <a:r>
              <a:rPr lang="cs-CZ" sz="2500" b="0" dirty="0">
                <a:solidFill>
                  <a:prstClr val="black"/>
                </a:solidFill>
                <a:latin typeface="Calibri"/>
              </a:rPr>
              <a:t> vykonává na svém území </a:t>
            </a:r>
            <a:r>
              <a:rPr lang="cs-CZ" sz="2500" b="0" dirty="0">
                <a:solidFill>
                  <a:prstClr val="black"/>
                </a:solidFill>
                <a:latin typeface="Calibri"/>
                <a:hlinkClick r:id="rId3" tooltip="Státní správa"/>
              </a:rPr>
              <a:t>státní správu</a:t>
            </a:r>
            <a:r>
              <a:rPr lang="cs-CZ" sz="2500" b="0" dirty="0">
                <a:solidFill>
                  <a:prstClr val="black"/>
                </a:solidFill>
                <a:latin typeface="Calibri"/>
              </a:rPr>
              <a:t> (např. matrika, stavební úřad). Obvykle tuto státní správu vykonává také pro ostatní obce v okolí. Většina obcí s pověřeným obecním úřadem jsou městy, výjimkami jsou dva městysy a sedm obcí. </a:t>
            </a:r>
          </a:p>
          <a:p>
            <a:pPr marL="0" lvl="0" indent="0" algn="just" defTabSz="914206">
              <a:spcBef>
                <a:spcPct val="20000"/>
              </a:spcBef>
              <a:buNone/>
            </a:pPr>
            <a:r>
              <a:rPr lang="cs-CZ" sz="2500" b="0" dirty="0">
                <a:solidFill>
                  <a:prstClr val="black"/>
                </a:solidFill>
                <a:latin typeface="Calibri"/>
              </a:rPr>
              <a:t>III. stupeň: </a:t>
            </a:r>
            <a:r>
              <a:rPr lang="cs-CZ" sz="2500" dirty="0">
                <a:solidFill>
                  <a:prstClr val="black"/>
                </a:solidFill>
                <a:latin typeface="Calibri"/>
              </a:rPr>
              <a:t>obec s rozšířenou působností</a:t>
            </a:r>
            <a:r>
              <a:rPr lang="cs-CZ" sz="2500" b="0" dirty="0">
                <a:solidFill>
                  <a:prstClr val="black"/>
                </a:solidFill>
                <a:latin typeface="Calibri"/>
              </a:rPr>
              <a:t> (ORP) - po zrušení okresních úřadů (</a:t>
            </a:r>
            <a:r>
              <a:rPr lang="cs-CZ" sz="2500" b="0" dirty="0">
                <a:solidFill>
                  <a:prstClr val="black"/>
                </a:solidFill>
                <a:latin typeface="Calibri"/>
                <a:hlinkClick r:id="rId4" tooltip="Okresy v Česku"/>
              </a:rPr>
              <a:t>okresy</a:t>
            </a:r>
            <a:r>
              <a:rPr lang="cs-CZ" sz="2500" b="0" dirty="0">
                <a:solidFill>
                  <a:prstClr val="black"/>
                </a:solidFill>
                <a:latin typeface="Calibri"/>
              </a:rPr>
              <a:t> jako územně-orientační a statistické jednotky stále existují) převzalo 1. ledna 2003 podle Zákona č. 314/2002 Sb. zhruba 80 % jejich působnosti, ORP je </a:t>
            </a:r>
            <a:r>
              <a:rPr lang="cs-CZ" sz="2500" b="0" dirty="0">
                <a:solidFill>
                  <a:prstClr val="black"/>
                </a:solidFill>
                <a:latin typeface="Calibri"/>
                <a:hlinkClick r:id="rId5" tooltip="Seznam obcí s rozšířenou působností"/>
              </a:rPr>
              <a:t>205</a:t>
            </a:r>
            <a:r>
              <a:rPr lang="cs-CZ" sz="2500" b="0" dirty="0">
                <a:solidFill>
                  <a:prstClr val="black"/>
                </a:solidFill>
                <a:latin typeface="Calibri"/>
              </a:rPr>
              <a:t>, všechny z nich jsou </a:t>
            </a:r>
            <a:r>
              <a:rPr lang="cs-CZ" sz="2500" b="0" dirty="0">
                <a:solidFill>
                  <a:prstClr val="black"/>
                </a:solidFill>
                <a:latin typeface="Calibri"/>
                <a:hlinkClick r:id="rId6" tooltip="Město"/>
              </a:rPr>
              <a:t>města</a:t>
            </a:r>
            <a:r>
              <a:rPr lang="cs-CZ" sz="2500" b="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1933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14</a:t>
            </a:fld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2826" y="-13265150"/>
            <a:ext cx="15275876" cy="10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-877889"/>
            <a:ext cx="12384088" cy="862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895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Komunální volby 2018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15</a:t>
            </a:fld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01" y="1413933"/>
            <a:ext cx="7776766" cy="536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057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7632" y="251884"/>
            <a:ext cx="11256435" cy="1145116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Pojetí obce a Občanství v článku </a:t>
            </a:r>
            <a:r>
              <a:rPr lang="cs-CZ" sz="3200" b="1" dirty="0" smtClean="0"/>
              <a:t>Karla Havlíčka Borovského</a:t>
            </a:r>
            <a:r>
              <a:rPr lang="cs-CZ" sz="3200" dirty="0" smtClean="0"/>
              <a:t> </a:t>
            </a:r>
            <a:r>
              <a:rPr lang="cs-CZ" sz="3200" dirty="0"/>
              <a:t>„Co jest obec?“ </a:t>
            </a:r>
            <a:r>
              <a:rPr lang="cs-CZ" sz="3200" i="1" dirty="0"/>
              <a:t>Pražské noviny </a:t>
            </a:r>
            <a:r>
              <a:rPr lang="cs-CZ" sz="3200" i="1" dirty="0" smtClean="0"/>
              <a:t/>
            </a:r>
            <a:br>
              <a:rPr lang="cs-CZ" sz="3200" i="1" dirty="0" smtClean="0"/>
            </a:br>
            <a:r>
              <a:rPr lang="cs-CZ" sz="3200" i="1" dirty="0" smtClean="0"/>
              <a:t>(</a:t>
            </a:r>
            <a:r>
              <a:rPr lang="cs-CZ" sz="3200" i="1" dirty="0"/>
              <a:t>5. 11. až 31. 12. 1846)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3999" y="1879599"/>
            <a:ext cx="11599333" cy="47667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800" b="0" dirty="0" smtClean="0"/>
              <a:t>Obec </a:t>
            </a:r>
            <a:r>
              <a:rPr lang="cs-CZ" sz="2800" b="0" dirty="0"/>
              <a:t>je místo plotem </a:t>
            </a:r>
            <a:r>
              <a:rPr lang="cs-CZ" sz="2800" b="0" dirty="0" err="1"/>
              <a:t>ohražené</a:t>
            </a:r>
            <a:r>
              <a:rPr lang="cs-CZ" sz="2800" b="0" dirty="0"/>
              <a:t>, nad každými dveřmi jest </a:t>
            </a:r>
            <a:r>
              <a:rPr lang="cs-CZ" sz="2800" b="0" i="1" dirty="0"/>
              <a:t>numero</a:t>
            </a:r>
            <a:r>
              <a:rPr lang="cs-CZ" sz="2800" b="0" dirty="0"/>
              <a:t>, v jednom domě bydlí rychtář, v jednom </a:t>
            </a:r>
            <a:r>
              <a:rPr lang="cs-CZ" sz="2800" b="0" i="1" dirty="0"/>
              <a:t>servus</a:t>
            </a:r>
            <a:r>
              <a:rPr lang="cs-CZ" sz="2800" b="0" dirty="0"/>
              <a:t>, v jednom slouha a v prostředku je louže. Nic víc? Nic. A proč tedy jsou ty chalupy pohromadě? Nevím věru, leda snad proto, aby když jedna chytne, i ostatní lehce shořeti mohly... Pouhé pohromadě bytí, vedle sebe bytí beze všelikého, bez vzájemnosti není ještě obec vědomí …obec jest společnost, aby co jednotlivý sám dovésti nemůže, spojené síly dokázaly: pásti se může každé zvíře samo, k tomu </a:t>
            </a:r>
            <a:r>
              <a:rPr lang="cs-CZ" sz="2800" b="0" dirty="0" err="1"/>
              <a:t>nepotřebí</a:t>
            </a:r>
            <a:r>
              <a:rPr lang="cs-CZ" sz="2800" b="0" dirty="0"/>
              <a:t> stáda. Stádo jest jenom pro pohodlí, pro zisk pastýře, ale obec má býti pro pohodlí, pro zisk všech</a:t>
            </a:r>
            <a:r>
              <a:rPr lang="cs-CZ" sz="2800" b="0" dirty="0" smtClean="0"/>
              <a:t>.</a:t>
            </a:r>
            <a:endParaRPr lang="cs-CZ" sz="2800" b="0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249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69333" y="287867"/>
            <a:ext cx="1189566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 smtClean="0"/>
              <a:t>Občan </a:t>
            </a:r>
            <a:r>
              <a:rPr lang="cs-CZ" sz="2800" dirty="0"/>
              <a:t>neznajíce účelu a zřízení obce své, nevědoucí, co se v ní děje, jak se řídí, nechápající celé ústrojenství její nemůže ani také dobře znáti své povinnosti, tak jako ani svých práv nezná. Taková nevědomost a slepota občanů jest však k největší škodě celé obce, ovšem i všech jednotlivých občanů…Každému z nás budou následky té nevědomosti známy ze zkušenosti. Jak často vidíme muže </a:t>
            </a:r>
            <a:r>
              <a:rPr lang="cs-CZ" sz="2800" dirty="0" err="1"/>
              <a:t>jinák</a:t>
            </a:r>
            <a:r>
              <a:rPr lang="cs-CZ" sz="2800" dirty="0"/>
              <a:t> v privátním život svědomité, kteří by žádným způsobem nikomu ze sousedů svých ani o nejmenší věc neošidili, proti státu jednati lstivě a velmi ošemetně. </a:t>
            </a:r>
            <a:r>
              <a:rPr lang="cs-CZ" sz="2800" dirty="0" err="1"/>
              <a:t>Patřme</a:t>
            </a:r>
            <a:r>
              <a:rPr lang="cs-CZ" sz="2800" dirty="0"/>
              <a:t> na veřejné stavby, na silnice, železnice, na pachty, odvody k veřejným zemským potřebám a vůbec na všechno, co obec na své útraty koná, jaké se tu často dějí podvody! … tak dalece jest v tomto ohledu cit skleslý, otupělý (neb vlastně neprobuzený), že takové podvody obce ani ve veřejném mínění hanebné nejsou</a:t>
            </a:r>
            <a:r>
              <a:rPr lang="cs-CZ" sz="2800" dirty="0" smtClean="0"/>
              <a:t>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6007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04799" y="143933"/>
            <a:ext cx="1148926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/>
              <a:t>Duch občanský, občanské smýšlení chybí v takových obcích, ve kterých občané ve správě obecní žádného podílu a ohlasu nemají, o zřízení a účelech obce nic nevědí, kde se správa veřejně a všem před očima nekoná. Tak zůstává taková obec vždy jen v zakrnělosti, a občané nemají v ní důvěru, nejsou jí oddáni, lehce se proti ní popuditi </a:t>
            </a:r>
            <a:r>
              <a:rPr lang="cs-CZ" sz="2800" dirty="0" smtClean="0"/>
              <a:t>dají… Zcela </a:t>
            </a:r>
            <a:r>
              <a:rPr lang="cs-CZ" sz="2800" dirty="0" err="1"/>
              <a:t>jinák</a:t>
            </a:r>
            <a:r>
              <a:rPr lang="cs-CZ" sz="2800" dirty="0"/>
              <a:t> stojí obec, ve které občan sám své povinnosti a práva, zřízení a správu obce zná, kde se všechno přede všemi a veřejně jedná a kde každý sám v řízení obce jisté přiměřené má účastenství… Tam panuje duch občanský. Daně každý rád platí, nahlížeje potřebnost jich a jsa přesvědčen o dobrém hospodářství s nimi… každý věda, že co obci náleží, také zčásti i jest jeho … naučí se jí vážiti … obětuje se pro ni v čas potřeby, jako se obětuje přítel za přítele. To jest patriotismus, vlastenectví.</a:t>
            </a:r>
          </a:p>
        </p:txBody>
      </p:sp>
    </p:spTree>
    <p:extLst>
      <p:ext uri="{BB962C8B-B14F-4D97-AF65-F5344CB8AC3E}">
        <p14:creationId xmlns:p14="http://schemas.microsoft.com/office/powerpoint/2010/main" val="99111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>Podmínky splnění kurzu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 dirty="0"/>
              <a:t>Závěrečný test: 41%</a:t>
            </a:r>
          </a:p>
          <a:p>
            <a:pPr lvl="0"/>
            <a:r>
              <a:rPr lang="cs-CZ" sz="2800" dirty="0" smtClean="0"/>
              <a:t>Prezentace </a:t>
            </a:r>
            <a:r>
              <a:rPr lang="cs-CZ" sz="2800" dirty="0"/>
              <a:t>krátké případové studie </a:t>
            </a:r>
            <a:r>
              <a:rPr lang="cs-CZ" sz="2800" dirty="0" smtClean="0"/>
              <a:t>např. dobrého/špatného </a:t>
            </a:r>
            <a:r>
              <a:rPr lang="cs-CZ" sz="2800" dirty="0"/>
              <a:t>vládnutí ve vybrané </a:t>
            </a:r>
            <a:r>
              <a:rPr lang="cs-CZ" sz="2800" dirty="0" smtClean="0"/>
              <a:t>obci/městě/kraji, indexu kvality života, návrhu reformy veřejné správy či jiného zajímavého fenoménu lokální či regionální politiky: </a:t>
            </a:r>
            <a:r>
              <a:rPr lang="cs-CZ" sz="2800" dirty="0"/>
              <a:t>25%</a:t>
            </a:r>
          </a:p>
          <a:p>
            <a:pPr lvl="0"/>
            <a:r>
              <a:rPr lang="cs-CZ" sz="2800" dirty="0"/>
              <a:t>Seminární aktivity: 22%</a:t>
            </a:r>
          </a:p>
          <a:p>
            <a:pPr lvl="0"/>
            <a:r>
              <a:rPr lang="cs-CZ" sz="2800" dirty="0"/>
              <a:t>Aktivní účast na přednáškách: 12%</a:t>
            </a:r>
          </a:p>
          <a:p>
            <a:pPr lvl="0"/>
            <a:r>
              <a:rPr lang="cs-CZ" sz="2800" dirty="0"/>
              <a:t>Sledování lokální a regionální politiky, např. ve své obci, v ČR, v EU (-: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28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Demokratická transformace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90. léta</a:t>
            </a:r>
          </a:p>
          <a:p>
            <a:r>
              <a:rPr lang="cs-CZ" sz="2800" dirty="0"/>
              <a:t>Subsidiarita</a:t>
            </a:r>
          </a:p>
          <a:p>
            <a:r>
              <a:rPr lang="cs-CZ" sz="2800" dirty="0"/>
              <a:t>Decentralizace x dekoncentrace</a:t>
            </a:r>
          </a:p>
          <a:p>
            <a:r>
              <a:rPr lang="cs-CZ" sz="2800" dirty="0"/>
              <a:t>Veřejná správa, res-publica</a:t>
            </a:r>
          </a:p>
          <a:p>
            <a:r>
              <a:rPr lang="cs-CZ" sz="2800" dirty="0"/>
              <a:t>Samospráva x státní správa</a:t>
            </a:r>
          </a:p>
          <a:p>
            <a:r>
              <a:rPr lang="cs-CZ" sz="2800" dirty="0"/>
              <a:t>Obce, kraje (rada) x stát (vláda)</a:t>
            </a:r>
          </a:p>
          <a:p>
            <a:r>
              <a:rPr lang="cs-CZ" sz="2800" dirty="0"/>
              <a:t>Samostatná působnost x přenesená působnost</a:t>
            </a:r>
          </a:p>
          <a:p>
            <a:r>
              <a:rPr lang="cs-CZ" sz="2800" dirty="0"/>
              <a:t>Politická kultura: prokapávání a vzlínání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0973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4" name="Picture 2" descr="Reforma veřejné správy">
            <a:extLst>
              <a:ext uri="{FF2B5EF4-FFF2-40B4-BE49-F238E27FC236}">
                <a16:creationId xmlns="" xmlns:a16="http://schemas.microsoft.com/office/drawing/2014/main" id="{EF80B684-5B6A-4E09-8A00-2869A7047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96" y="1294185"/>
            <a:ext cx="8161880" cy="379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20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25"/>
            <a:ext cx="10258425" cy="673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772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6</a:t>
            </a:fld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B47E16BA-2FC3-432C-B135-F9A941DE8D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04" t="28178" r="67385" b="14369"/>
          <a:stretch/>
        </p:blipFill>
        <p:spPr>
          <a:xfrm>
            <a:off x="2138516" y="615882"/>
            <a:ext cx="8182351" cy="513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45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7</a:t>
            </a:fld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87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84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273050"/>
            <a:ext cx="9156700" cy="631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864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9</a:t>
            </a:fld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3509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EVRO">
      <a:dk1>
        <a:srgbClr val="000000"/>
      </a:dk1>
      <a:lt1>
        <a:srgbClr val="FFFFFF"/>
      </a:lt1>
      <a:dk2>
        <a:srgbClr val="575756"/>
      </a:dk2>
      <a:lt2>
        <a:srgbClr val="E7E6E6"/>
      </a:lt2>
      <a:accent1>
        <a:srgbClr val="50386F"/>
      </a:accent1>
      <a:accent2>
        <a:srgbClr val="50386F"/>
      </a:accent2>
      <a:accent3>
        <a:srgbClr val="EA8B2D"/>
      </a:accent3>
      <a:accent4>
        <a:srgbClr val="EA8B2D"/>
      </a:accent4>
      <a:accent5>
        <a:srgbClr val="E9E9E9"/>
      </a:accent5>
      <a:accent6>
        <a:srgbClr val="D2D2D2"/>
      </a:accent6>
      <a:hlink>
        <a:srgbClr val="0563C1"/>
      </a:hlink>
      <a:folHlink>
        <a:srgbClr val="954F72"/>
      </a:folHlink>
    </a:clrScheme>
    <a:fontScheme name="Cev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VRO_prezentace" id="{485F1B51-4886-4BEE-9303-EA422C81D8B6}" vid="{D8B64059-E0AD-44A6-B997-6DC8C4E5589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AB6EA75DC9234BB8F7FC7985B6540D" ma:contentTypeVersion="17" ma:contentTypeDescription="Vytvoří nový dokument" ma:contentTypeScope="" ma:versionID="802e1200a6f1edf4a5c0acec655da554">
  <xsd:schema xmlns:xsd="http://www.w3.org/2001/XMLSchema" xmlns:xs="http://www.w3.org/2001/XMLSchema" xmlns:p="http://schemas.microsoft.com/office/2006/metadata/properties" xmlns:ns2="08506671-b2d8-4009-9f63-6b725a8908a0" xmlns:ns3="c96b063f-72a7-4d2b-b06d-4ecda669bddf" targetNamespace="http://schemas.microsoft.com/office/2006/metadata/properties" ma:root="true" ma:fieldsID="643927d2b1d20851b2bc9ade87ce8cba" ns2:_="" ns3:_="">
    <xsd:import namespace="08506671-b2d8-4009-9f63-6b725a8908a0"/>
    <xsd:import namespace="c96b063f-72a7-4d2b-b06d-4ecda669bd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06671-b2d8-4009-9f63-6b725a8908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b6f0447c-396c-41cb-bb8f-c4232058b8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b063f-72a7-4d2b-b06d-4ecda669bdd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66da5d-a729-4ea0-a3c6-0f5c6526b4ca}" ma:internalName="TaxCatchAll" ma:showField="CatchAllData" ma:web="c96b063f-72a7-4d2b-b06d-4ecda669bd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F6AD68-1977-4ED0-9D33-7965F88689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2CE057-8B81-4FF9-B431-B5860F0462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506671-b2d8-4009-9f63-6b725a8908a0"/>
    <ds:schemaRef ds:uri="c96b063f-72a7-4d2b-b06d-4ecda669bd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728</Words>
  <Application>Microsoft Office PowerPoint</Application>
  <PresentationFormat>Vlastní</PresentationFormat>
  <Paragraphs>52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Office</vt:lpstr>
      <vt:lpstr>Lokální a regionální Politika  Problémy Instituce výzvy   1. týden </vt:lpstr>
      <vt:lpstr>Podmínky splnění kurzu </vt:lpstr>
      <vt:lpstr>Demokratická transformace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Typy obcí</vt:lpstr>
      <vt:lpstr>Typy obcí  I. až III. stupně</vt:lpstr>
      <vt:lpstr>Prezentace aplikace PowerPoint</vt:lpstr>
      <vt:lpstr>Komunální volby 2018</vt:lpstr>
      <vt:lpstr>Pojetí obce a Občanství v článku Karla Havlíčka Borovského „Co jest obec?“ Pražské noviny  (5. 11. až 31. 12. 1846)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PRESENTATION TITLE,  MAXIMUM FIVE LINES,   LIGNED BOTTOM LEFT,  NO HYPHENATION</dc:title>
  <dc:creator>OBROVÁ Michaela</dc:creator>
  <cp:lastModifiedBy>Karel Müller</cp:lastModifiedBy>
  <cp:revision>36</cp:revision>
  <dcterms:created xsi:type="dcterms:W3CDTF">2025-01-18T09:44:04Z</dcterms:created>
  <dcterms:modified xsi:type="dcterms:W3CDTF">2025-10-01T18:06:04Z</dcterms:modified>
</cp:coreProperties>
</file>