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67" r:id="rId4"/>
    <p:sldId id="294" r:id="rId5"/>
    <p:sldId id="292" r:id="rId6"/>
    <p:sldId id="293" r:id="rId7"/>
    <p:sldId id="290" r:id="rId8"/>
    <p:sldId id="291" r:id="rId9"/>
    <p:sldId id="283" r:id="rId10"/>
    <p:sldId id="284" r:id="rId11"/>
    <p:sldId id="296" r:id="rId12"/>
    <p:sldId id="295" r:id="rId13"/>
    <p:sldId id="297" r:id="rId14"/>
    <p:sldId id="298" r:id="rId15"/>
    <p:sldId id="299" r:id="rId16"/>
    <p:sldId id="26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5928"/>
  </p:normalViewPr>
  <p:slideViewPr>
    <p:cSldViewPr snapToGrid="0">
      <p:cViewPr varScale="1">
        <p:scale>
          <a:sx n="102" d="100"/>
          <a:sy n="102" d="100"/>
        </p:scale>
        <p:origin x="138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02.10.2025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63" y="1476131"/>
            <a:ext cx="10199629" cy="4359776"/>
          </a:xfrm>
        </p:spPr>
        <p:txBody>
          <a:bodyPr/>
          <a:lstStyle/>
          <a:p>
            <a:r>
              <a:rPr lang="cs-CZ" dirty="0"/>
              <a:t>Odpovědné občanství a občanské vzdělávání</a:t>
            </a:r>
            <a:br>
              <a:rPr lang="cs-CZ" dirty="0"/>
            </a:br>
            <a:br>
              <a:rPr lang="cs-CZ" dirty="0"/>
            </a:br>
            <a:r>
              <a:rPr lang="cs-CZ" dirty="0">
                <a:hlinkClick r:id="rId2"/>
              </a:rPr>
              <a:t>www.karelmuller.eu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1. týden (2. 10. 2025)</a:t>
            </a:r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zapamatování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Občanství. Co si s tím spojujeme?</a:t>
            </a:r>
          </a:p>
          <a:p>
            <a:r>
              <a:rPr lang="cs-CZ" dirty="0"/>
              <a:t>Identita, kolektivní identita, politika identity </a:t>
            </a:r>
          </a:p>
          <a:p>
            <a:r>
              <a:rPr lang="cs-CZ" dirty="0"/>
              <a:t>Rasové (</a:t>
            </a:r>
            <a:r>
              <a:rPr lang="cs-CZ" dirty="0" err="1"/>
              <a:t>primordial</a:t>
            </a:r>
            <a:r>
              <a:rPr lang="cs-CZ" dirty="0"/>
              <a:t>), kulturní (</a:t>
            </a:r>
            <a:r>
              <a:rPr lang="cs-CZ" dirty="0" err="1"/>
              <a:t>sacred</a:t>
            </a:r>
            <a:r>
              <a:rPr lang="cs-CZ" dirty="0"/>
              <a:t>), politické/občanské (civil) pojetí</a:t>
            </a:r>
          </a:p>
          <a:p>
            <a:r>
              <a:rPr lang="cs-CZ" dirty="0"/>
              <a:t>Rok 1848</a:t>
            </a:r>
          </a:p>
          <a:p>
            <a:r>
              <a:rPr lang="cs-CZ" dirty="0"/>
              <a:t>Karel Havlíček Borovský, Co jest obec? (1846)</a:t>
            </a:r>
          </a:p>
          <a:p>
            <a:r>
              <a:rPr lang="cs-CZ" dirty="0"/>
              <a:t>1811 ABGB </a:t>
            </a:r>
          </a:p>
          <a:p>
            <a:r>
              <a:rPr lang="cs-CZ" dirty="0"/>
              <a:t>Proč potřebujeme občanské vzdělávání? A jak na to?</a:t>
            </a:r>
          </a:p>
          <a:p>
            <a:r>
              <a:rPr lang="cs-CZ" dirty="0"/>
              <a:t>Pojetí občanství a výchovy k občanství v programech a praxi politických stran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307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632" y="251884"/>
            <a:ext cx="11256435" cy="1145116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Pojetí obce a Občanství v článku </a:t>
            </a:r>
            <a:r>
              <a:rPr lang="cs-CZ" sz="3200" b="1" dirty="0"/>
              <a:t>Karla Havlíčka Borovského</a:t>
            </a:r>
            <a:r>
              <a:rPr lang="cs-CZ" sz="3200" dirty="0"/>
              <a:t> „Co jest obec?“ </a:t>
            </a:r>
            <a:r>
              <a:rPr lang="cs-CZ" sz="3200" i="1" dirty="0"/>
              <a:t>Pražské noviny </a:t>
            </a:r>
            <a:br>
              <a:rPr lang="cs-CZ" sz="3200" i="1" dirty="0"/>
            </a:br>
            <a:r>
              <a:rPr lang="cs-CZ" sz="3200" i="1" dirty="0"/>
              <a:t>(5. 11. až 31. 12. 1846)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999" y="1879599"/>
            <a:ext cx="11599333" cy="47667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b="0" dirty="0"/>
              <a:t>Obec je místo plotem </a:t>
            </a:r>
            <a:r>
              <a:rPr lang="cs-CZ" sz="2800" b="0" dirty="0" err="1"/>
              <a:t>ohražené</a:t>
            </a:r>
            <a:r>
              <a:rPr lang="cs-CZ" sz="2800" b="0" dirty="0"/>
              <a:t>, nad každými dveřmi jest </a:t>
            </a:r>
            <a:r>
              <a:rPr lang="cs-CZ" sz="2800" b="0" i="1" dirty="0"/>
              <a:t>numero</a:t>
            </a:r>
            <a:r>
              <a:rPr lang="cs-CZ" sz="2800" b="0" dirty="0"/>
              <a:t>, v jednom domě bydlí rychtář, v jednom </a:t>
            </a:r>
            <a:r>
              <a:rPr lang="cs-CZ" sz="2800" b="0" i="1" dirty="0"/>
              <a:t>servus</a:t>
            </a:r>
            <a:r>
              <a:rPr lang="cs-CZ" sz="2800" b="0" dirty="0"/>
              <a:t>, v jednom slouha a v prostředku je louže. Nic víc? Nic. A proč tedy jsou ty chalupy pohromadě? Nevím věru, leda snad proto, aby když jedna chytne, i ostatní lehce shořeti mohly... Pouhé pohromadě bytí, vedle sebe bytí beze všelikého, bez vzájemnosti není ještě obec vědomí …obec jest společnost, aby co jednotlivý sám dovésti nemůže, spojené síly dokázaly: pásti se může každé zvíře samo, k tomu </a:t>
            </a:r>
            <a:r>
              <a:rPr lang="cs-CZ" sz="2800" b="0" dirty="0" err="1"/>
              <a:t>nepotřebí</a:t>
            </a:r>
            <a:r>
              <a:rPr lang="cs-CZ" sz="2800" b="0" dirty="0"/>
              <a:t> stáda. Stádo jest jenom pro pohodlí, pro zisk pastýře, ale obec má býti pro pohodlí, pro zisk všech.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462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333" y="287867"/>
            <a:ext cx="118956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/>
              <a:t>Občan neznajíce účelu a zřízení obce své, nevědoucí, co se v ní děje, jak se řídí, nechápající celé ústrojenství její nemůže ani také dobře znáti své povinnosti, tak jako ani svých práv nezná. Taková nevědomost a slepota občanů jest však k největší škodě celé obce, ovšem i všech jednotlivých občanů…Každému z nás budou následky té nevědomosti známy ze zkušenosti. Jak často vidíme muže </a:t>
            </a:r>
            <a:r>
              <a:rPr lang="cs-CZ" sz="2800" dirty="0" err="1"/>
              <a:t>jinák</a:t>
            </a:r>
            <a:r>
              <a:rPr lang="cs-CZ" sz="2800" dirty="0"/>
              <a:t> v privátním život svědomité, kteří by žádným způsobem nikomu ze sousedů svých ani o nejmenší věc neošidili, proti státu jednati lstivě a velmi ošemetně. </a:t>
            </a:r>
            <a:r>
              <a:rPr lang="cs-CZ" sz="2800" dirty="0" err="1"/>
              <a:t>Patřme</a:t>
            </a:r>
            <a:r>
              <a:rPr lang="cs-CZ" sz="2800" dirty="0"/>
              <a:t> na veřejné stavby, na silnice, železnice, na pachty, odvody k veřejným zemským potřebám a vůbec na všechno, co obec na své útraty koná, jaké se tu často dějí podvody! … tak dalece jest v tomto ohledu cit skleslý, otupělý (neb vlastně neprobuzený), že takové podvody obce ani ve veřejném mínění hanebné nejsou.</a:t>
            </a:r>
          </a:p>
        </p:txBody>
      </p:sp>
    </p:spTree>
    <p:extLst>
      <p:ext uri="{BB962C8B-B14F-4D97-AF65-F5344CB8AC3E}">
        <p14:creationId xmlns:p14="http://schemas.microsoft.com/office/powerpoint/2010/main" val="33779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04799" y="143933"/>
            <a:ext cx="114892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/>
              <a:t>Duch občanský, občanské smýšlení chybí v takových obcích, ve kterých občané ve správě obecní žádného podílu a ohlasu nemají, o zřízení a účelech obce nic nevědí, kde se správa veřejně a všem před očima nekoná. Tak zůstává taková obec vždy jen v zakrnělosti, a občané nemají v ní důvěru, nejsou jí oddáni, lehce se proti ní popuditi dají… Zcela </a:t>
            </a:r>
            <a:r>
              <a:rPr lang="cs-CZ" sz="2800" dirty="0" err="1"/>
              <a:t>jinák</a:t>
            </a:r>
            <a:r>
              <a:rPr lang="cs-CZ" sz="2800" dirty="0"/>
              <a:t> stojí obec, ve které občan sám své povinnosti a práva, zřízení a správu obce zná, kde se všechno přede všemi a veřejně jedná a kde každý sám v řízení obce jisté přiměřené má účastenství… Tam panuje duch občanský. Daně každý rád platí, nahlížeje potřebnost jich a jsa přesvědčen o dobrém hospodářství s nimi… každý věda, že co obci náleží, také zčásti i jest jeho … naučí se jí vážiti … obětuje se pro ni v čas potřeby, jako se obětuje přítel za přítele. To jest patriotismus, vlastenectví.</a:t>
            </a:r>
          </a:p>
        </p:txBody>
      </p:sp>
    </p:spTree>
    <p:extLst>
      <p:ext uri="{BB962C8B-B14F-4D97-AF65-F5344CB8AC3E}">
        <p14:creationId xmlns:p14="http://schemas.microsoft.com/office/powerpoint/2010/main" val="345349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14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5774146" y="219849"/>
            <a:ext cx="4680520" cy="63813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95448"/>
            <a:ext cx="10399143" cy="1499616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	Source: EB, </a:t>
            </a:r>
            <a:r>
              <a:rPr lang="cs-CZ" sz="2800" dirty="0" err="1"/>
              <a:t>Spring</a:t>
            </a:r>
            <a:r>
              <a:rPr lang="cs-CZ" sz="2800" dirty="0"/>
              <a:t> 2019</a:t>
            </a:r>
          </a:p>
        </p:txBody>
      </p:sp>
      <p:cxnSp>
        <p:nvCxnSpPr>
          <p:cNvPr id="11" name="Přímá spojovací šipka 6"/>
          <p:cNvCxnSpPr/>
          <p:nvPr/>
        </p:nvCxnSpPr>
        <p:spPr>
          <a:xfrm>
            <a:off x="8108683" y="108949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8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29" y="115600"/>
            <a:ext cx="7594744" cy="657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77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93" y="0"/>
            <a:ext cx="8876289" cy="670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35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A5472-8F72-4654-ABE8-42DF734D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1800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4F01F6-4A93-4295-8ECB-A9CCA72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945" y="409431"/>
            <a:ext cx="7567794" cy="6039138"/>
          </a:xfrm>
        </p:spPr>
      </p:pic>
    </p:spTree>
    <p:extLst>
      <p:ext uri="{BB962C8B-B14F-4D97-AF65-F5344CB8AC3E}">
        <p14:creationId xmlns:p14="http://schemas.microsoft.com/office/powerpoint/2010/main" val="167718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1900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B4AFDE-AD99-4614-9517-CE7F2EB4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343" y="383165"/>
            <a:ext cx="7380429" cy="5889619"/>
          </a:xfrm>
        </p:spPr>
      </p:pic>
    </p:spTree>
    <p:extLst>
      <p:ext uri="{BB962C8B-B14F-4D97-AF65-F5344CB8AC3E}">
        <p14:creationId xmlns:p14="http://schemas.microsoft.com/office/powerpoint/2010/main" val="81837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" y="0"/>
            <a:ext cx="6303816" cy="378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55" y="0"/>
            <a:ext cx="5852745" cy="44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2" y="3086099"/>
            <a:ext cx="5487390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38" y="3086100"/>
            <a:ext cx="6784462" cy="387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1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192524"/>
            <a:ext cx="8983295" cy="61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451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</TotalTime>
  <Words>619</Words>
  <Application>Microsoft Office PowerPoint</Application>
  <PresentationFormat>Širokoúhlá obrazovka</PresentationFormat>
  <Paragraphs>26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Aptos</vt:lpstr>
      <vt:lpstr>Arial</vt:lpstr>
      <vt:lpstr>Calibri</vt:lpstr>
      <vt:lpstr>Motiv Office</vt:lpstr>
      <vt:lpstr>Odpovědné občanství a občanské vzdělávání  www.karelmuller.eu  1. týden (2. 10. 2025)</vt:lpstr>
      <vt:lpstr> Source: EB, Spring 2019</vt:lpstr>
      <vt:lpstr>Prezentace aplikace PowerPoint</vt:lpstr>
      <vt:lpstr>Prezentace aplikace PowerPoint</vt:lpstr>
      <vt:lpstr>Europe 1800</vt:lpstr>
      <vt:lpstr>Europe 1900</vt:lpstr>
      <vt:lpstr>Prezentace aplikace PowerPoint</vt:lpstr>
      <vt:lpstr>Prezentace aplikace PowerPoint</vt:lpstr>
      <vt:lpstr>Prezentace aplikace PowerPoint</vt:lpstr>
      <vt:lpstr>K zapamatování</vt:lpstr>
      <vt:lpstr>Pojetí obce a Občanství v článku Karla Havlíčka Borovského „Co jest obec?“ Pražské noviny  (5. 11. až 31. 12. 1846)</vt:lpstr>
      <vt:lpstr>Prezentace aplikace PowerPoint</vt:lpstr>
      <vt:lpstr>Prezentace aplikace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31</cp:revision>
  <dcterms:created xsi:type="dcterms:W3CDTF">2025-01-18T09:44:04Z</dcterms:created>
  <dcterms:modified xsi:type="dcterms:W3CDTF">2025-10-02T07:03:32Z</dcterms:modified>
</cp:coreProperties>
</file>