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73"/>
  </p:notesMasterIdLst>
  <p:sldIdLst>
    <p:sldId id="256" r:id="rId2"/>
    <p:sldId id="287" r:id="rId3"/>
    <p:sldId id="463" r:id="rId4"/>
    <p:sldId id="465" r:id="rId5"/>
    <p:sldId id="470" r:id="rId6"/>
    <p:sldId id="466" r:id="rId7"/>
    <p:sldId id="360" r:id="rId8"/>
    <p:sldId id="876" r:id="rId9"/>
    <p:sldId id="877" r:id="rId10"/>
    <p:sldId id="878" r:id="rId11"/>
    <p:sldId id="879" r:id="rId12"/>
    <p:sldId id="880" r:id="rId13"/>
    <p:sldId id="882" r:id="rId14"/>
    <p:sldId id="883" r:id="rId15"/>
    <p:sldId id="884" r:id="rId16"/>
    <p:sldId id="885" r:id="rId17"/>
    <p:sldId id="886" r:id="rId18"/>
    <p:sldId id="1118" r:id="rId19"/>
    <p:sldId id="1109" r:id="rId20"/>
    <p:sldId id="1110" r:id="rId21"/>
    <p:sldId id="1111" r:id="rId22"/>
    <p:sldId id="1112" r:id="rId23"/>
    <p:sldId id="1113" r:id="rId24"/>
    <p:sldId id="1114" r:id="rId25"/>
    <p:sldId id="1115" r:id="rId26"/>
    <p:sldId id="1116" r:id="rId27"/>
    <p:sldId id="1117" r:id="rId28"/>
    <p:sldId id="1119" r:id="rId29"/>
    <p:sldId id="1120" r:id="rId30"/>
    <p:sldId id="1121" r:id="rId31"/>
    <p:sldId id="1122" r:id="rId32"/>
    <p:sldId id="1123" r:id="rId33"/>
    <p:sldId id="888" r:id="rId34"/>
    <p:sldId id="890" r:id="rId35"/>
    <p:sldId id="889" r:id="rId36"/>
    <p:sldId id="891" r:id="rId37"/>
    <p:sldId id="892" r:id="rId38"/>
    <p:sldId id="893" r:id="rId39"/>
    <p:sldId id="894" r:id="rId40"/>
    <p:sldId id="895" r:id="rId41"/>
    <p:sldId id="896" r:id="rId42"/>
    <p:sldId id="897" r:id="rId43"/>
    <p:sldId id="1124" r:id="rId44"/>
    <p:sldId id="1125" r:id="rId45"/>
    <p:sldId id="1126" r:id="rId46"/>
    <p:sldId id="1127" r:id="rId47"/>
    <p:sldId id="1128" r:id="rId48"/>
    <p:sldId id="1129" r:id="rId49"/>
    <p:sldId id="1134" r:id="rId50"/>
    <p:sldId id="1130" r:id="rId51"/>
    <p:sldId id="1135" r:id="rId52"/>
    <p:sldId id="1131" r:id="rId53"/>
    <p:sldId id="1136" r:id="rId54"/>
    <p:sldId id="1132" r:id="rId55"/>
    <p:sldId id="1137" r:id="rId56"/>
    <p:sldId id="1133" r:id="rId57"/>
    <p:sldId id="1138" r:id="rId58"/>
    <p:sldId id="1169" r:id="rId59"/>
    <p:sldId id="1140" r:id="rId60"/>
    <p:sldId id="1141" r:id="rId61"/>
    <p:sldId id="1142" r:id="rId62"/>
    <p:sldId id="1143" r:id="rId63"/>
    <p:sldId id="881" r:id="rId64"/>
    <p:sldId id="1144" r:id="rId65"/>
    <p:sldId id="1145" r:id="rId66"/>
    <p:sldId id="1146" r:id="rId67"/>
    <p:sldId id="1147" r:id="rId68"/>
    <p:sldId id="1148" r:id="rId69"/>
    <p:sldId id="887" r:id="rId70"/>
    <p:sldId id="1149" r:id="rId71"/>
    <p:sldId id="1150" r:id="rId72"/>
    <p:sldId id="1151" r:id="rId73"/>
    <p:sldId id="1152" r:id="rId74"/>
    <p:sldId id="1153" r:id="rId75"/>
    <p:sldId id="1154" r:id="rId76"/>
    <p:sldId id="1155" r:id="rId77"/>
    <p:sldId id="1156" r:id="rId78"/>
    <p:sldId id="1157" r:id="rId79"/>
    <p:sldId id="1158" r:id="rId80"/>
    <p:sldId id="1159" r:id="rId81"/>
    <p:sldId id="1160" r:id="rId82"/>
    <p:sldId id="1161" r:id="rId83"/>
    <p:sldId id="1162" r:id="rId84"/>
    <p:sldId id="1163" r:id="rId85"/>
    <p:sldId id="1164" r:id="rId86"/>
    <p:sldId id="1165" r:id="rId87"/>
    <p:sldId id="1166" r:id="rId88"/>
    <p:sldId id="1167" r:id="rId89"/>
    <p:sldId id="1168" r:id="rId90"/>
    <p:sldId id="1170" r:id="rId91"/>
    <p:sldId id="1171" r:id="rId92"/>
    <p:sldId id="1172" r:id="rId93"/>
    <p:sldId id="1173" r:id="rId94"/>
    <p:sldId id="1174" r:id="rId95"/>
    <p:sldId id="1176" r:id="rId96"/>
    <p:sldId id="1177" r:id="rId97"/>
    <p:sldId id="1178" r:id="rId98"/>
    <p:sldId id="1179" r:id="rId99"/>
    <p:sldId id="1180" r:id="rId100"/>
    <p:sldId id="1181" r:id="rId101"/>
    <p:sldId id="1182" r:id="rId102"/>
    <p:sldId id="1183" r:id="rId103"/>
    <p:sldId id="1184" r:id="rId104"/>
    <p:sldId id="1185" r:id="rId105"/>
    <p:sldId id="1186" r:id="rId106"/>
    <p:sldId id="1187" r:id="rId107"/>
    <p:sldId id="1188" r:id="rId108"/>
    <p:sldId id="1189" r:id="rId109"/>
    <p:sldId id="1190" r:id="rId110"/>
    <p:sldId id="1191" r:id="rId111"/>
    <p:sldId id="1192" r:id="rId112"/>
    <p:sldId id="1193" r:id="rId113"/>
    <p:sldId id="1194" r:id="rId114"/>
    <p:sldId id="1195" r:id="rId115"/>
    <p:sldId id="1196" r:id="rId116"/>
    <p:sldId id="1197" r:id="rId117"/>
    <p:sldId id="1200" r:id="rId118"/>
    <p:sldId id="1198" r:id="rId119"/>
    <p:sldId id="1199" r:id="rId120"/>
    <p:sldId id="1201" r:id="rId121"/>
    <p:sldId id="1202" r:id="rId122"/>
    <p:sldId id="1203" r:id="rId123"/>
    <p:sldId id="1204" r:id="rId124"/>
    <p:sldId id="1205" r:id="rId125"/>
    <p:sldId id="1206" r:id="rId126"/>
    <p:sldId id="1207" r:id="rId127"/>
    <p:sldId id="1208" r:id="rId128"/>
    <p:sldId id="1209" r:id="rId129"/>
    <p:sldId id="1210" r:id="rId130"/>
    <p:sldId id="1215" r:id="rId131"/>
    <p:sldId id="1211" r:id="rId132"/>
    <p:sldId id="1212" r:id="rId133"/>
    <p:sldId id="1213" r:id="rId134"/>
    <p:sldId id="1214" r:id="rId135"/>
    <p:sldId id="1257" r:id="rId136"/>
    <p:sldId id="1258" r:id="rId137"/>
    <p:sldId id="1259" r:id="rId138"/>
    <p:sldId id="1260" r:id="rId139"/>
    <p:sldId id="1261" r:id="rId140"/>
    <p:sldId id="1262" r:id="rId141"/>
    <p:sldId id="1263" r:id="rId142"/>
    <p:sldId id="1264" r:id="rId143"/>
    <p:sldId id="1265" r:id="rId144"/>
    <p:sldId id="1266" r:id="rId145"/>
    <p:sldId id="1267" r:id="rId146"/>
    <p:sldId id="1268" r:id="rId147"/>
    <p:sldId id="1269" r:id="rId148"/>
    <p:sldId id="1270" r:id="rId149"/>
    <p:sldId id="1271" r:id="rId150"/>
    <p:sldId id="1272" r:id="rId151"/>
    <p:sldId id="1273" r:id="rId152"/>
    <p:sldId id="1274" r:id="rId153"/>
    <p:sldId id="1275" r:id="rId154"/>
    <p:sldId id="1276" r:id="rId155"/>
    <p:sldId id="1277" r:id="rId156"/>
    <p:sldId id="1278" r:id="rId157"/>
    <p:sldId id="1279" r:id="rId158"/>
    <p:sldId id="1280" r:id="rId159"/>
    <p:sldId id="1281" r:id="rId160"/>
    <p:sldId id="1282" r:id="rId161"/>
    <p:sldId id="1283" r:id="rId162"/>
    <p:sldId id="1284" r:id="rId163"/>
    <p:sldId id="1285" r:id="rId164"/>
    <p:sldId id="1286" r:id="rId165"/>
    <p:sldId id="1287" r:id="rId166"/>
    <p:sldId id="1288" r:id="rId167"/>
    <p:sldId id="1289" r:id="rId168"/>
    <p:sldId id="1290" r:id="rId169"/>
    <p:sldId id="1291" r:id="rId170"/>
    <p:sldId id="1292" r:id="rId171"/>
    <p:sldId id="1293" r:id="rId172"/>
    <p:sldId id="1294" r:id="rId173"/>
    <p:sldId id="1295" r:id="rId174"/>
    <p:sldId id="1296" r:id="rId175"/>
    <p:sldId id="1297" r:id="rId176"/>
    <p:sldId id="1298" r:id="rId177"/>
    <p:sldId id="1299" r:id="rId178"/>
    <p:sldId id="1300" r:id="rId179"/>
    <p:sldId id="1301" r:id="rId180"/>
    <p:sldId id="1302" r:id="rId181"/>
    <p:sldId id="1303" r:id="rId182"/>
    <p:sldId id="1304" r:id="rId183"/>
    <p:sldId id="1305" r:id="rId184"/>
    <p:sldId id="1306" r:id="rId185"/>
    <p:sldId id="1081" r:id="rId186"/>
    <p:sldId id="1082" r:id="rId187"/>
    <p:sldId id="1083" r:id="rId188"/>
    <p:sldId id="1084" r:id="rId189"/>
    <p:sldId id="1085" r:id="rId190"/>
    <p:sldId id="1086" r:id="rId191"/>
    <p:sldId id="1087" r:id="rId192"/>
    <p:sldId id="1088" r:id="rId193"/>
    <p:sldId id="1089" r:id="rId194"/>
    <p:sldId id="1092" r:id="rId195"/>
    <p:sldId id="1091" r:id="rId196"/>
    <p:sldId id="1076" r:id="rId197"/>
    <p:sldId id="1077" r:id="rId198"/>
    <p:sldId id="1078" r:id="rId199"/>
    <p:sldId id="1079" r:id="rId200"/>
    <p:sldId id="1080" r:id="rId201"/>
    <p:sldId id="1090" r:id="rId202"/>
    <p:sldId id="1093" r:id="rId203"/>
    <p:sldId id="1094" r:id="rId204"/>
    <p:sldId id="1095" r:id="rId205"/>
    <p:sldId id="1096" r:id="rId206"/>
    <p:sldId id="1097" r:id="rId207"/>
    <p:sldId id="1098" r:id="rId208"/>
    <p:sldId id="1099" r:id="rId209"/>
    <p:sldId id="1100" r:id="rId210"/>
    <p:sldId id="1101" r:id="rId211"/>
    <p:sldId id="1102" r:id="rId212"/>
    <p:sldId id="1103" r:id="rId213"/>
    <p:sldId id="1104" r:id="rId214"/>
    <p:sldId id="1105" r:id="rId215"/>
    <p:sldId id="1307" r:id="rId216"/>
    <p:sldId id="1216" r:id="rId217"/>
    <p:sldId id="1246" r:id="rId218"/>
    <p:sldId id="1217" r:id="rId219"/>
    <p:sldId id="1247" r:id="rId220"/>
    <p:sldId id="1218" r:id="rId221"/>
    <p:sldId id="1248" r:id="rId222"/>
    <p:sldId id="1219" r:id="rId223"/>
    <p:sldId id="1249" r:id="rId224"/>
    <p:sldId id="1220" r:id="rId225"/>
    <p:sldId id="1250" r:id="rId226"/>
    <p:sldId id="1221" r:id="rId227"/>
    <p:sldId id="1251" r:id="rId228"/>
    <p:sldId id="1222" r:id="rId229"/>
    <p:sldId id="1252" r:id="rId230"/>
    <p:sldId id="1223" r:id="rId231"/>
    <p:sldId id="1253" r:id="rId232"/>
    <p:sldId id="1224" r:id="rId233"/>
    <p:sldId id="1254" r:id="rId234"/>
    <p:sldId id="1225" r:id="rId235"/>
    <p:sldId id="1255" r:id="rId236"/>
    <p:sldId id="1226" r:id="rId237"/>
    <p:sldId id="1227" r:id="rId238"/>
    <p:sldId id="1228" r:id="rId239"/>
    <p:sldId id="1229" r:id="rId240"/>
    <p:sldId id="1230" r:id="rId241"/>
    <p:sldId id="1231" r:id="rId242"/>
    <p:sldId id="1232" r:id="rId243"/>
    <p:sldId id="1233" r:id="rId244"/>
    <p:sldId id="1234" r:id="rId245"/>
    <p:sldId id="1235" r:id="rId246"/>
    <p:sldId id="1236" r:id="rId247"/>
    <p:sldId id="1237" r:id="rId248"/>
    <p:sldId id="1238" r:id="rId249"/>
    <p:sldId id="1239" r:id="rId250"/>
    <p:sldId id="1240" r:id="rId251"/>
    <p:sldId id="1241" r:id="rId252"/>
    <p:sldId id="1242" r:id="rId253"/>
    <p:sldId id="1243" r:id="rId254"/>
    <p:sldId id="1244" r:id="rId255"/>
    <p:sldId id="1245" r:id="rId256"/>
    <p:sldId id="1308" r:id="rId257"/>
    <p:sldId id="1309" r:id="rId258"/>
    <p:sldId id="1311" r:id="rId259"/>
    <p:sldId id="1310" r:id="rId260"/>
    <p:sldId id="1313" r:id="rId261"/>
    <p:sldId id="1312" r:id="rId262"/>
    <p:sldId id="1315" r:id="rId263"/>
    <p:sldId id="1314" r:id="rId264"/>
    <p:sldId id="1316" r:id="rId265"/>
    <p:sldId id="1317" r:id="rId266"/>
    <p:sldId id="1319" r:id="rId267"/>
    <p:sldId id="1318" r:id="rId268"/>
    <p:sldId id="1321" r:id="rId269"/>
    <p:sldId id="1320" r:id="rId270"/>
    <p:sldId id="1322" r:id="rId271"/>
    <p:sldId id="1323" r:id="rId272"/>
    <p:sldId id="1324" r:id="rId273"/>
    <p:sldId id="1325" r:id="rId274"/>
    <p:sldId id="1327" r:id="rId275"/>
    <p:sldId id="1326" r:id="rId276"/>
    <p:sldId id="1328" r:id="rId277"/>
    <p:sldId id="1329" r:id="rId278"/>
    <p:sldId id="1331" r:id="rId279"/>
    <p:sldId id="1330" r:id="rId280"/>
    <p:sldId id="1332" r:id="rId281"/>
    <p:sldId id="1333" r:id="rId282"/>
    <p:sldId id="1334" r:id="rId283"/>
    <p:sldId id="1335" r:id="rId284"/>
    <p:sldId id="1336" r:id="rId285"/>
    <p:sldId id="1337" r:id="rId286"/>
    <p:sldId id="1339" r:id="rId287"/>
    <p:sldId id="1338" r:id="rId288"/>
    <p:sldId id="1341" r:id="rId289"/>
    <p:sldId id="1340" r:id="rId290"/>
    <p:sldId id="1342" r:id="rId291"/>
    <p:sldId id="1343" r:id="rId292"/>
    <p:sldId id="1345" r:id="rId293"/>
    <p:sldId id="1344" r:id="rId294"/>
    <p:sldId id="1347" r:id="rId295"/>
    <p:sldId id="1346" r:id="rId296"/>
    <p:sldId id="1256" r:id="rId297"/>
    <p:sldId id="1348" r:id="rId298"/>
    <p:sldId id="1349" r:id="rId299"/>
    <p:sldId id="1350" r:id="rId300"/>
    <p:sldId id="1351" r:id="rId301"/>
    <p:sldId id="1352" r:id="rId302"/>
    <p:sldId id="1353" r:id="rId303"/>
    <p:sldId id="1354" r:id="rId304"/>
    <p:sldId id="1355" r:id="rId305"/>
    <p:sldId id="1356" r:id="rId306"/>
    <p:sldId id="1357" r:id="rId307"/>
    <p:sldId id="1358" r:id="rId308"/>
    <p:sldId id="1359" r:id="rId309"/>
    <p:sldId id="1360" r:id="rId310"/>
    <p:sldId id="1361" r:id="rId311"/>
    <p:sldId id="1362" r:id="rId312"/>
    <p:sldId id="1363" r:id="rId313"/>
    <p:sldId id="1364" r:id="rId314"/>
    <p:sldId id="1365" r:id="rId315"/>
    <p:sldId id="1366" r:id="rId316"/>
    <p:sldId id="1367" r:id="rId317"/>
    <p:sldId id="1368" r:id="rId318"/>
    <p:sldId id="1371" r:id="rId319"/>
    <p:sldId id="1372" r:id="rId320"/>
    <p:sldId id="1373" r:id="rId321"/>
    <p:sldId id="1374" r:id="rId322"/>
    <p:sldId id="1375" r:id="rId323"/>
    <p:sldId id="1376" r:id="rId324"/>
    <p:sldId id="1377" r:id="rId325"/>
    <p:sldId id="1378" r:id="rId326"/>
    <p:sldId id="1379" r:id="rId327"/>
    <p:sldId id="1380" r:id="rId328"/>
    <p:sldId id="1381" r:id="rId329"/>
    <p:sldId id="1382" r:id="rId330"/>
    <p:sldId id="1383" r:id="rId331"/>
    <p:sldId id="1384" r:id="rId332"/>
    <p:sldId id="1369" r:id="rId333"/>
    <p:sldId id="1370" r:id="rId334"/>
    <p:sldId id="1385" r:id="rId335"/>
    <p:sldId id="1386" r:id="rId336"/>
    <p:sldId id="1387" r:id="rId337"/>
    <p:sldId id="1388" r:id="rId338"/>
    <p:sldId id="1389" r:id="rId339"/>
    <p:sldId id="1390" r:id="rId340"/>
    <p:sldId id="1391" r:id="rId341"/>
    <p:sldId id="1392" r:id="rId342"/>
    <p:sldId id="1393" r:id="rId343"/>
    <p:sldId id="1394" r:id="rId344"/>
    <p:sldId id="1395" r:id="rId345"/>
    <p:sldId id="1397" r:id="rId346"/>
    <p:sldId id="1396" r:id="rId347"/>
    <p:sldId id="1398" r:id="rId348"/>
    <p:sldId id="1399" r:id="rId349"/>
    <p:sldId id="1400" r:id="rId350"/>
    <p:sldId id="1401" r:id="rId351"/>
    <p:sldId id="1402" r:id="rId352"/>
    <p:sldId id="1403" r:id="rId353"/>
    <p:sldId id="1404" r:id="rId354"/>
    <p:sldId id="1405" r:id="rId355"/>
    <p:sldId id="1406" r:id="rId356"/>
    <p:sldId id="1407" r:id="rId357"/>
    <p:sldId id="1408" r:id="rId358"/>
    <p:sldId id="1409" r:id="rId359"/>
    <p:sldId id="1410" r:id="rId360"/>
    <p:sldId id="1411" r:id="rId361"/>
    <p:sldId id="1412" r:id="rId362"/>
    <p:sldId id="1413" r:id="rId363"/>
    <p:sldId id="1414" r:id="rId364"/>
    <p:sldId id="1415" r:id="rId365"/>
    <p:sldId id="1418" r:id="rId366"/>
    <p:sldId id="1416" r:id="rId367"/>
    <p:sldId id="1417" r:id="rId368"/>
    <p:sldId id="1419" r:id="rId369"/>
    <p:sldId id="1420" r:id="rId370"/>
    <p:sldId id="1421" r:id="rId371"/>
    <p:sldId id="1422" r:id="rId3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3"/>
    <p:restoredTop sz="94539"/>
  </p:normalViewPr>
  <p:slideViewPr>
    <p:cSldViewPr snapToGrid="0">
      <p:cViewPr varScale="1">
        <p:scale>
          <a:sx n="142" d="100"/>
          <a:sy n="142" d="100"/>
        </p:scale>
        <p:origin x="16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1" i="0" u="none">
                <a:solidFill>
                  <a:srgbClr val="000000"/>
                </a:solidFill>
                <a:latin typeface="Arial"/>
                <a:ea typeface="Arial"/>
                <a:cs typeface="Arial"/>
                <a:sym typeface="Arial"/>
              </a:rPr>
              <a:t>1</a:t>
            </a:fld>
            <a:endParaRPr/>
          </a:p>
        </p:txBody>
      </p:sp>
      <p:sp>
        <p:nvSpPr>
          <p:cNvPr id="62" name="Google Shape;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7A4D56F-BF89-D48A-B1BF-AE292C7620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B69C31F-1E4D-D61A-8EFE-77A2182ABC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BD00837-7C49-EEC4-6BF5-563D384244D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9936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E29F9A-30CB-ED44-A65B-13010A082EF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133C15-3EC3-F4A7-CF12-39824F50945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314A3B-3132-F409-9003-6A2D080DC0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9380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25F65DE-EF9E-4010-BCE0-AD1DAB4769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E3EE132-57DD-FA56-F0FB-2F95719978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BE4E0B6-97B3-4DC9-6DE6-C3F9FBA82A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7961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946882-38B0-91F6-1DA7-4979CAEB62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CECA36F-1BD3-82B3-2E20-41F22A3C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C45D62E-A14C-1628-50A6-0B4FAFDA35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9168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730E51-48B0-A9B9-8862-A45741B922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C6CAC90-B58F-67C4-4D7C-12A8207FE9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9BA55A7-DAC1-C4D1-0002-AA7A71378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5515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61FFFF-5937-C1B9-2D63-11E822E8A3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F83A23-21A6-785E-DCE8-4F7E428C226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9108DA-13FB-89DF-A38C-EAF134F02B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763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8BC8F03-6B06-B589-C136-C55A4EBC11E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05756-F4B2-0360-35B2-50EF910417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E376D24-5378-FF9D-9741-FC4D27ED70B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802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4DF967-D580-69F3-C948-06FBB6F789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041A5B-B3F3-EECE-15F8-1654A48F6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101377-CFEA-09FE-57D6-546BCBBEB0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641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A7C03C-35D9-EEB5-B187-8FB02A5B38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2588EC9-7EFA-3075-C062-C68DA5FF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F5E670-1B5A-F829-1F59-0AB7F840F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0832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484FD5-81D3-6341-4C32-268C0DD3FD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52D4963-0DDF-F4DD-DD58-01B28AC9605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053D6B-AC96-B2B6-1F14-2FF56A7186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5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E792325-4635-2FAE-740B-D2850C732B9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1184F1E-EEA9-11C0-7773-7FD220470F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B218309-E5B1-DD86-A949-23974F8393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3876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99C5723-FF87-68F9-ABC9-E542D84CAB6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91FC9F-9EEA-D4FC-EE24-56E4C50957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C716B3-4F7C-2FCB-CB04-F15E57ED2A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8019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6A53E8-6C41-2636-C1B0-97353F2D46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9E532FE-1E36-0DA9-5555-C5BF915749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AC43246-1A45-0BCD-3578-9124DD8B1A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149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28DC42-3D40-13FF-FFC1-A86AE00AA92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FD4292-427C-3287-E8AB-DD1A3B21E1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4ACF81-3843-4FF0-2D5C-982D5953590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4513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01BECA5-F1E5-67F1-1166-BBF3AB6B96C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8F0580-B2FA-7743-B5CA-B3B667EBB5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4F671E-3863-BCFD-C9D8-AACD3E8F0C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2902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4A39ED-7D99-9812-6F0D-3E82A4C5F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D24C690-C4CD-0D67-9235-CBE3394914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4A666FC-4EF6-00AE-EA8A-CF680A04A4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637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C30E05-8445-D18D-F776-6417A0DD611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6AEB92-4BF8-FCDE-41F5-F806ADC852D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959FA21-6373-7E70-F44A-318E5C80BF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3131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5DC804-D415-4EF9-0F37-4102BE7F7B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CBC2C6-AEF7-B2A1-E255-CCAB0D6DA5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EAEE19D-9C7E-009E-FACE-BE07F2FDAB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667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71648C6-777B-65C8-3A2B-239567E460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EC3887-65F9-4950-E509-1EB65CEF06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91B985-C747-1AFA-4441-3CDCA4443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5583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FFDD7D3-8752-3968-03AB-A35ADE1FC6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C1F572D-F49D-B43E-94D4-23456B99F6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006B1E3-3244-89FB-3940-DCB3B678C5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23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00A5EC-8779-5E0F-961D-502DA0EE257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1008EEB-80C8-80A1-2EFE-C847F7FC1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F720AAC-2827-F695-90C4-52715485DB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9249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C33351-855F-CE4B-858A-C97DA739DC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FB2194-DB82-0DB0-111B-977482AB8CB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A6746B-B59F-889E-731E-422A41ADD67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8901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FC5D0F-6D0C-090B-21D8-51D896DE42D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5CC95F-99ED-E996-0653-AEA5C3D07BF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C6F509-D622-5BE6-6087-B0E940A2170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841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3AEBC32-B4ED-290D-C294-1582C1CCDF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245AC5-B39C-28CC-12D5-8690D1C432A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EFF763-1AEA-AE58-A4C2-A546B71958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6305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083F8A-4AA8-69CA-4901-1F5B5E6E5BC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2B9064-0C54-14EC-927D-3C77067E93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3CDFF0D-7851-E8A4-7338-C285C238A2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6237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158D96-93CE-F75D-B316-71D288257EC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9BA14C0-8FBE-4E4E-47FF-949C00F8F4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1495BE6-A542-E5E5-1B51-10A6D02F166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810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B710D67-9127-3AA1-02F7-4417CA1A0A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AD4E30-1C6A-15A9-8DCA-B39023AE9E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47948F-A343-BB5E-9176-94B7D34662D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087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09E60B-6D16-22D0-0725-962B13E2003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510D77-F51F-C84F-B368-57D2B1AC2BC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A46AD0-A144-5813-343E-66530D10FF9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3678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A19D8F-B90A-2442-DA79-AD852F34B2A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CF46C8-0417-B559-4B5D-D7048A10A8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E0E53F6-ABDD-D8F8-8115-A1B5A11ADD9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1055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232D5A5-7050-0B1A-ADE2-21AA60B78D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A1A1CE6-C56E-3EE5-E515-CB92D89B722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36E1DD-2770-7F2E-B17A-73ABD7D296C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4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137E46-3B7F-7C81-0746-2D6BF1745D1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206607F-5261-C7E2-B662-06ED187038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EC71AC-9134-3E3D-6A78-34FB2785E73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4221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C20AFB-1606-025A-4243-AEE022102BD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0B845E-FE28-5DFD-4848-9FDEBA52C8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F27A53-F9B4-70E4-FAD1-BD9F1E0A7A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05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1B339D9-69FF-6F55-8A06-8F07F1248A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CDF505-BAB8-A672-6477-91764FE84E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862CA88-0E93-A9DF-EB3E-7D7B717A08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0338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AEADDC-C4D7-39CA-947C-09232972D0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5BF2C-BEBA-7790-A2B6-45CED4483A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1D39F-0924-5AA7-B6B7-AD674A84BD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9041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C7F131C-C447-832C-7835-4C331E44FBF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312DC0F-96ED-ED91-4CE2-B5DFD2B78A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0DBCDF-636B-4A84-A5FF-90DDE419C3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989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F1EC112-62CA-5DEE-6574-463F1FDBAF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CC20B6E-0A48-DC5B-2C5D-C66ACE8E337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4FD4DA-4FDA-6606-F566-786DCFDD49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550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466750-12E2-006F-BC41-63848DBA1C8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8B3269-86EB-8D86-27DE-D4954DAFEA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880A4B-F1D8-95C0-3D63-B25E773568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718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E78EC57-171E-332F-C66B-A1AB4EF220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4591B69-2D59-529A-CD81-60EDB0026A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CB95A9B-A136-45DE-B284-979E20FD37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9023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E2A2B6-73AA-D989-868B-1949C28CCF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0A2A95-5B3F-EECE-D291-0B851923E8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3E687C-EC45-A690-98A9-329CE24BB9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1353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BDE9F28-B196-8364-6B0A-6477CA4E50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C6AB742-B350-CF47-56DB-AD5594F49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4D3EF8D-53B2-A632-D6BB-F275EAB6AF8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28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ABCCCAF-49F3-29DE-0C53-E4F4E23068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071D1F-AB68-EF45-F737-1BD44AA783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E522088-CF9F-0575-9218-02DBDB2410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184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2EC7A8-A788-6662-E199-FE19A75EB42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4C7282-AA93-591E-25AE-41C3F4599ED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7D5467-1B67-53AB-2316-78D91AC3D6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7311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B3BA3D-47A0-08AD-9488-A179903772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AAD101C-9993-B5AB-F4B3-0CDD98958E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CF259B6-689D-3D5B-6AAB-4E8FBE7B4D0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7420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4BCE7B-AC68-6194-731B-0C62762F97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39A402-E521-A56C-5E4C-97D6AA7B94D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311207-36CF-ECEB-B933-68E4295FB4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7650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6D14BC-2739-D0EF-553F-E3E4333D509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F48720-BF32-7AB6-59E9-9CA3B73F78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D8173D2-1254-1413-E207-3A22C43E0B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057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087C9F-5C44-78FF-8503-68F4C6E1FA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45CC06-DB1D-91B3-88F8-ACE0F2FE70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C5AB20-2B8E-1EFC-1EBD-4FFB6879C2E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670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8376F0-C10B-B6DA-2F96-1A5DAF4EE1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294304-E064-4C1D-AD98-A0340DB4D9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3281E3-B67D-33B7-CEEF-D7419349FF6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5101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C617A37-2668-9D53-2A13-F98EA9661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0ED90B2-9F8C-0F25-2F86-CB117C5BF02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4146E-30AF-5B78-7E5A-B6B61189DA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9702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1F960AB-37AF-547E-A0D7-8A0FF68AD57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883674-935F-0E04-D40C-011157C6C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2580C2-7D60-8FF3-2A62-38BAE06049D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5137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C594C-4318-0144-6FDF-8E23A8146F5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D19312-187B-381E-6A62-BE09798138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FC35AE-ACF7-60BC-A712-03C409C747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5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875042C-2697-A27F-33F8-CD390811CDB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720B04-BB2B-5F8F-8BF4-35489C49E6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7E1FE40-4930-0160-D0E0-AAA30A6FCC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9350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304B6F6-BF3C-3349-6412-60FFFA78FD0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B9FB74-1378-2D1F-881E-215DAEBE9E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108E6A-030E-4324-9362-F7EAD05BFE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232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C4E85B1-B1A7-6039-91D1-2EF6E528B1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235A503-CAD8-9B97-442D-3D6E3043BC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28D928A-018E-EBE6-0668-652BC3F526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5020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DE7E11-BD9E-ED5B-800C-6318D4D6D7C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2423D5-5374-9777-A848-D238BAFD9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80E042A-23CF-5477-85D8-8C00C1C375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23876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E7A442-F0AD-F8C3-B3FC-E8E3B1EFC4C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B37437-9C9E-A3D3-E378-4321CB3780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4887F-5011-E22D-389C-A2FE3E12E92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5559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D4619F5-F4D3-E3D6-A71C-F2D61F4BDB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118E8F-1001-7456-CF1F-2CD246E4DBA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5EBECA0-DDC9-E75C-795A-9250FF34AC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7107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E35E6F-68AE-2FA8-2DDC-9B36AD67A0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240246A-01F6-1E85-9D23-D6A5CE52841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C2FD15-83C1-E349-B64A-AB438C853C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478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421F3F-7B2C-E157-A80A-FEE29F75B07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FC68B4-B619-A0A0-72D8-733B4EEBCE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B8E91C0-B8F4-A5A1-4401-089811766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2318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93255C-518A-0AD4-C215-5D5BDEAFF7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18802C-210E-7EE7-C0DA-E7F51303E6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9C4F65-9D29-15A6-408A-3FC2BF7D970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3452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F42EFD-2FD8-90C9-FAC5-CCA9677957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5D55AD2-D7D6-D708-E558-32FD303366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D1B5B6C-57F4-23EB-128A-0F0AC784C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6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4D3FF63-9552-FEAF-2C33-6DF5D7259DF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DDCE26B-A5EC-C8BB-E265-CAC1D29E47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C089F7-BE26-C8B0-9C1D-AEA652C255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8430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B2F00E-F9A3-E759-921D-99A65F0290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81EC63-A84B-A1AB-C37C-2B54A17684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DA5C56-C4A7-E4B6-F44B-8EA1077E096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7852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5B634A4-1668-BF30-BB92-A9317394BD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27CA73-1C67-6CC9-1493-0F385968B7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915B2C5-7DC6-79CA-6571-9FD99181A6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0154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547D1AE-FA06-6627-4A6F-C390A21F260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FD7687-9FB3-5BB7-D8BD-380C47EE45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94A583-B57E-92A0-4F58-04F20D33196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08701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C0CEED-75DF-1745-6F6B-73D6F97574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F3CCE82-ACAC-391D-2AE7-C62AAA6CBC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2C799C-F983-7BDF-ED34-6FCA18A852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35178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0A2553-7D53-9E7E-C40B-BD4A34455D2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93628F-F471-AAC6-F112-AF02766B11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B764308-B0DE-7A45-CD34-29E11C3F34E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71808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3E171E8-3335-2CF8-37AD-D6105AF0CEC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2898FF-1BBC-A453-D534-BAAA1B91B8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8059EB-6EB4-BE16-BE36-5880D799ABD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412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DBEDD3-FFEF-4F11-8897-E080055E91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756239A-BE2B-43F6-3992-DED3449FA41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117180-F367-E2D9-4DEB-C7ED2C880A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2A11C5-4AD0-8ED4-666D-848D461856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AD03CE3-2C04-9B3D-C1EF-A409F4982E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E2FF58-6184-29B7-AD71-717CA1A078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1698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5C443C-7C4A-28EE-35FC-8E267EE183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5A3F90-C41A-4557-3BE3-09F6F08AF1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07B022B-464E-0E3B-7D5A-DDCD1299781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C0F4E1-0176-5CB5-9EA9-74EB183F973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C347E2-6043-8B38-9486-75646E9D7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6CA5A22-4078-9BAB-57F6-F33C9EF089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70448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2528388-2076-EB62-677A-83557D94E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3BB30-1A69-D6A3-F61D-767938BE390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BDA3771-81F7-9D8D-E6CD-048F6D25BB1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669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53C624F-9CE8-12D5-1E6A-3D483476CD9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B3EE8F-44FD-1429-EE86-C40333274F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186D88E-AE91-5789-E1DA-29AEED5EAD7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008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D7A74CF-D7C1-FDA8-A6AF-089E46A31B8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B9BEBDC-B5B8-CFC3-B520-383BCEEA92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FE17329-B453-CC76-34B6-FD83C4444F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0449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4FF455-5410-758C-A77D-E023CB83037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D2A95C-1C12-B854-BF2A-C218B6533B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1F67EE-032C-8951-5298-57842ACBEF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7597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925B8B-D38E-9E9F-682A-1C4C84556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B18B22-7CF5-25B7-0EC8-1CDF233CA0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1EE73A-C90C-1A5C-9EBB-A8A002EDE0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53601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42BD2-9DC9-5F3D-9F6D-98AA99BC26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DD433E-8FB9-A85A-921A-01869C2C231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4F1D77-19EF-A952-0DC8-EC774305D8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55537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F3638A2-3B71-7ABE-5EE0-BA1042C7B8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373CD4-8381-846B-CDE9-83A73E8656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01F504-2E48-1D75-7003-735E0B191E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11636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230DD3-FCAA-6C8F-218A-B98D143FC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570E202-8035-C45E-AAF3-7177A86BF29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79BC643-80B9-6A77-FE3E-E99E8F498D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3675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2BEABB-007F-2B62-45D9-0215398278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4646F6-1F60-5416-6360-76EC232A41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E763A9-8A24-032A-9293-049C8AAE3F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60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C08AC1-9F66-12BA-1F7C-F1AD6A5399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C0B6A65-B1B1-FBCD-B598-0909F402DC4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A75FEA-FE63-8D53-2D99-F3205A45C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5781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B332A7-DB85-3EE6-BE9D-6BFCAA07E69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5CFEFE3-8E80-A628-4379-139B0118CC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6642BF4-2C1E-4466-CF33-4166E42C7C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4020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DFE6FA-6A64-E2ED-75DD-C336117D94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48205BB-F932-731F-F3FA-3AC5931F35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C7A3D6E-3AF3-AA26-028E-C71CC29F82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86615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31BED91-1678-FB57-957B-EE563402774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7D7853-541A-CF01-BA56-76C0EF0A15B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12EAF4-A24F-E937-4FFB-73961B142D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65031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DF2A643-92F3-9308-F8E2-2BC89AF8492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576059-48E0-E190-6E88-BB78DF1053B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4B9138-F5A6-AB15-CA70-E6256E6B2B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6639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F8624BA-05AD-F6EE-B017-8FECC93AD9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613A6B-B3B6-BA3F-919C-9D6D0E62E0A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EF876-EB70-1BB2-3E16-29CD51F346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13895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8C45C8-1178-3C60-CBBE-2A65407FAEA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86F3C63-5071-0EDB-173F-DA3422D539F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094C6DA-B3C6-7899-7C4B-B52191414F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95361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D34FAC-C7B0-3540-456C-0808A06192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1A217A6-39F7-E2A8-22BE-C70C9D27A3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FF635C6-C106-9839-16F3-C3967C267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66297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FD5268-EF97-75A4-F4B2-6521113F128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A6CDB1-4A1F-8D5F-FAD9-72341865F6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04CA838-4504-563F-B345-79B35A4A21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3775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3362D31-4611-DDBF-74E4-8F0D05308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3ACB7AF-A621-0A1D-C34F-9C611CEC77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DAADECE-53AD-1075-5616-0CDEDB4E59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77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EDFCE3-98E1-616B-482F-0DEF5CD9E11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740651-677D-A8D6-3424-2F9E198C364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94276A9-F887-4593-158A-B63260A9AB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81243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437AF5A-9AA7-488C-A046-75719481E8A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D11EF-C620-6E83-EE3F-20D757EDB1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A78057-AA8D-9EF8-BDDB-67BC27BC038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1037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CA8534-8EB6-AD5F-F2FE-D91D79A87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CF723B-E7EE-51EF-E309-81F4227763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FC5BEF-E5FD-13ED-4D6A-230607751BD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6537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9D2B33-0CB8-E60E-3310-6A2D3A34E17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786484-C13A-B76D-10DC-2BD3CD1DDE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F260AB-2CBC-A590-DA18-E473107BC54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442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4802B07-B00B-21DA-94A5-E25AF6F687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AD2791-0630-6807-35B3-99F4BA3AC1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2759E53-D85D-05B2-C20D-A3673F46F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02996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011FB9-4B24-4B4D-AC32-E0EBAAAD0B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CE9CE-A19F-271C-6675-3A9B620CB3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690BFF-59CE-D268-1EDB-227CA7A1D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4073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DDD326B-E945-AD7A-1C8E-12A6DCC52C8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294CBB-B233-D9D2-4155-DAEFF3A56D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2034D7A-37B7-01B2-7DA2-31C181D736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70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626AAA-EA09-8829-A773-E9773936651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C3FE5B-A7F6-4015-A423-B25C7C0A8C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800E16-BC56-DA1C-06C8-2DC5DACD372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1708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F1246C-DE36-2CCF-AC6B-C1BE1FF025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CEA00E-5A00-98F9-7581-7B1368F75C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EA1B83B-78D0-8F19-1407-7BAA3C7644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2724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C6208F-4F3E-54F1-F49C-685E434CDE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1A67A0-27A0-30CB-2F53-B3DD99655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CF9D21B-726C-7B9E-4B2C-03113D514E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95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B3940BA-EC15-8082-03DA-648B8ABADC3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83AA5-BED3-87A9-25BB-7154F45F83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14F66B-C1A7-413A-9FE7-02AF9C2E50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378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3184330-5818-D345-E688-F9AF9E76B4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CF7BD1B-4DD1-D8D0-BC88-BCC79E0F8B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F993FB-3BDA-9356-BEC7-FACCAEB3EC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1500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8A72B4-7A26-19ED-04D7-EDF8932E4A9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E33463-7B37-BDF6-0509-B9BA676A0D8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233858-F1AA-8F5E-09D2-110FAE43C6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5617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6614560-3EF2-6FC9-63C6-B08C38C6658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62F890-EFFA-8C1E-4427-45E8876AB7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550FB68-3153-9BC1-91B0-2BF5B5C9BA5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5031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86385D-4725-A032-C7F5-38F111C3326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B27265-106F-0184-BD60-6E6548FB8F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6ABA343-F6B2-A5B5-B485-9C1BB10A97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82452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C4F7AB-3687-020F-DFC3-8C83B4FCCB4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F7D116-47A7-8857-0BCE-807E17634B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7CA9D7-F4D8-CFE3-7900-71F81AFE459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0005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7E99D-8D97-D380-A1A8-56AA5B8E0B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68BD011-4560-BCA9-F05D-F6B547BD8F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4B85BED-5BF3-F965-DEFD-6B56EE38DAB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7352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328F1-5B12-D85B-74D1-1B5AF302D4A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33EB355-E41A-2763-7922-973B73208A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2EEB40-F9A9-AEFA-D32A-864E3B0578B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7702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9C2490-CD04-B148-7850-8528F7C588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334605-3FFA-CDB5-833F-6F035E685D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749C0F-2324-D1F0-44B3-D69188CE171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07141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036F27-2D65-2D2E-3867-7F87FAB2E49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361BDC9-1C7D-321F-D940-D0767B256C7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72FA7D-1133-0D25-6D32-FFBC29F320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4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E13950-75FD-2D7F-9E9E-87FEA00E9D0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F61273-FA93-EE90-3473-96AEAAA217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EF47656-1D4B-9FD2-BA33-6013DC82E31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1078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6E5A9E-7BE5-EE1A-3350-44EE96BC10E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34B558-C4BE-FE38-1A2B-D7AF1B7752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25DCB9D-414C-D068-C285-B4231DEA17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02258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6D19B3-1B07-F333-E159-7E5CB2397E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CECAB-BA5A-3D7F-8982-9A78090598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5C7F45-5086-BEA3-8F48-4DA8CA899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2172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2A34EAF-4316-1EC8-AEBE-AEA540D45DD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86545F-646C-919A-2C78-B67CCA25FF1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4B6C8D-EC27-54EA-505B-CD19252E17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0389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90A9CC-FF86-E1A1-A37A-6EFEE7C4C4A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90D7DC-16E6-16FD-2AAA-C7157FB2167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3A33E9D-284B-2F1E-9BD1-FC6D4BE21D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8685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4CF89E1-BA0B-9D44-4A4E-D9F781FC105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05B10-DFFD-9B0F-D7C8-008E5C80EDE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C13E8C-88D0-6162-D205-95F5335405D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87099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3E17F49-642B-D782-8DB9-EC5D587B6A8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3A4C91-E996-A63F-A8BD-7E24D0EC0A8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7454C3-0528-D14A-D8E2-F706A1FBEE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47412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07313F0-FE9D-614E-0FFF-8EDDE2B199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4E39E8-4BE7-B10E-2CDD-BA5C53C520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6C5B83-20CE-2551-3EDD-7E5C9C6046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5513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6644F3-0429-838F-BB78-2D61FC2063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2F2AF88-1B8C-60FC-60AE-13DC3B4778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9FD7C3-A00B-5111-6A16-90BC2C968A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00252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E1BC67-7355-1A4B-1DAB-12B0ABDEC87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26475FF-CADC-671A-9F9D-57363CECB6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0A260ED-F903-4B55-F013-534859E61B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48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7F5B60A-4BDE-357F-C142-DFC6D3D647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BABA0A-F2B3-B2A7-AF37-6600B39D60F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675C5-C9FC-C609-DD73-B4BA764A91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32075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8B0F6D6-07B3-2CCB-0F27-F74717A6A9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581FA8C-D961-1270-D56E-ABFA7E8C4D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0ABA57-0299-FF1E-7B86-F8446648990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7597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C78A6DB-5C2B-BC03-9525-2CDE8DC8401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9F0D67-683A-CF29-BF0B-C34DAF94AA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5DE2CDA-75E4-FE14-2546-DEE85390A6D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361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64591E-1F76-1FA8-2A81-FCCE3031DAE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ADAD95-4F2D-8A30-1FDF-F7999E711D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9EE834-DE6D-7C31-19AC-A30E14A8648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3553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1DD0D3-44AB-0868-B9D0-6819647215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771E04E-9EA6-18C3-4311-9074192A05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DA3E9C-E6EA-0FB7-D81B-D23B25F868A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86073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7278625-BC87-F9C4-294F-E19B0360D66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FAE91A-A850-F6B3-9495-521B14C67E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EA7EAFD-3A43-9395-2BD4-A211841334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9424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F761EB-90CF-F36D-F114-495A42907CD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712ABB4-B59B-627A-A0F3-4FD7D5AF5A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1717949-07D5-5210-1408-0D45A72104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01787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09929E9-6DFA-C2C5-2699-10D71662CE1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FDB51DF-1CFB-581C-CB3E-F18858545FD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F8D09FF-0907-DEFD-AEEA-BF85074D98B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99792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BDBB73-C1D4-8D69-FB24-A3FEB037206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0A88B11-90A7-4DFB-8268-313C5F2950F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7C7326B-BCE2-CB78-80BE-EFDF14FF71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55999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E01E202-3BB9-10AF-D6CD-B541066AF12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947521-CF6B-E1FF-6E5F-23DECFFFAA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4EB936-7EBC-9A2A-8412-333E435740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43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A6F5932-F79E-8904-C6F2-BD7DC606F7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8168660-602E-8DFA-7C48-8A72DF61CA9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5ACF69E-84B9-D788-CFEF-31B07EF80F7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08267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E97D2F2-99C1-0626-E91B-C6A8C44795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7876C9-C7C7-53C3-8DD6-E3FC41BFD7B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F71665-AE11-C698-9D9A-0938C47810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44805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9311C7-E014-3782-F2D0-A895ABF577B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1A54F6-73F1-2001-3449-45119B4CB2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8EF973-83F3-5867-04DE-BDB838A7909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66017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56415D-A4E1-0394-88D3-967878AB8E9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7B9FA4A-62D0-560A-0938-F45CCC8D41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ED8430E-BE52-FFB3-DF33-3590E8D08F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5722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37E47C-75AB-CAAB-B550-FB4C4E226F5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2C467CF-CF91-0370-D90B-ACB29E2A04A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1E80701-9C4A-5555-7056-DDA9CB54334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9839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8DD2B31-CBC5-546E-CD22-24584BA9E9D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D6FDCC0-75F7-24D6-544F-01B6B070EA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D9B50BC-A693-7D4B-8C11-7CA51E4667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47275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7713588-B1D5-0F28-1CC1-E942D061A9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17201F-342B-EF0A-3A66-D76649C455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08F2FD-FD43-2FA9-A315-2742094CCF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08940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7A0FFB3-8B3D-292E-7696-F40BACB002C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CAE0281-9DF0-57E0-F0F5-FC416A1F52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A9E6D5-2836-F771-370B-734C142BE2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9770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9C703EB-A537-5795-91A4-1D7E897BAD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D66825-1AAE-3D35-48D0-8107755E9B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7275A3-F5F9-7BEB-284D-209C9BC69C5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64000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0AB05E-5F45-60A4-EB8D-3B58D7A2315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96635B7-45B7-5FAC-4664-585D0C105EA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E55A58-0E8F-DC85-EC1B-F468D057004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90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43FAA38-E0BD-A4DB-84CA-EBD61F46598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59CA1A9-A4DF-BC71-D9CA-B38993EA0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BA5396-5923-A66B-B119-AE4621E5E4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69703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99DA217-C78F-2AE2-0D83-2D6695FEE1F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2271D6-4033-0202-2262-88C75ECED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B837767-E298-AE8F-DC4F-B971D06966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30332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00886FF-4886-EFD9-C34F-233027CC7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45A5D32-E4E4-2EAF-06F3-0EC713B8EB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60DA694-A0CD-5DBA-61D8-3048555F6E7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88010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971A179-6C4D-560D-4C26-6A83AD211DC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D0570C5-ABD2-87F4-6C3E-615E6F7E92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7309B26-728A-9208-0DC9-41CA05F5E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84253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071A401-3F39-FBF5-62C7-6A608124E14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601B2B6-3DE7-3388-8FCF-2A8244CFAD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77BE235-7FEE-309F-4E7F-18588807EF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06080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6E73E7-AA0D-0BD7-A25C-3AD5B1AAC7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8F68EA-0E6D-58A4-131C-72304BB0C6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50972E9-FFD2-2806-05A9-ED4D556FCF4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16165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ECB50A-92BC-D398-C4BA-58AE326CF5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C01D48-58EC-4919-86F8-4D784B771D3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7D350B-532D-D1A0-9CCC-7E8826C03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88344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91C5A3-2C4C-C51C-4DB1-615650057A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B5ABA5-0C91-CFAE-F7A9-BF9D4320AB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632B3F9-07A9-3368-8101-A24910A3755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91664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C8E528-1DAA-374E-6B74-9EB5434E4A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DB6DB7-A9F8-B9DE-5AAA-7F9A43C54D2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D6C0CA-6EF0-7859-8974-C0F6F9536D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2687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454B898-535D-E39A-D1C8-D6CA6C9FD4F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59DFA8-7DBA-55ED-644A-5ABC55C843C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E8CD513-8120-9BED-4ECE-B91F042B4A0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19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3A0EF96-15C1-9A4B-F053-B62650A5A4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36E843-C841-3034-A490-713D1375A0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98EF8A-6D28-18F7-52F6-87122A18FB4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3355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8C4D0C-6DDA-CAA1-96AE-2F1F27CE370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7A34AA-350E-3E03-B691-ED730724E1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94DFB5-ED58-A943-0CA7-B6B82F051FF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38090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0AE6D5-5E76-087C-E288-28773328F2E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E8665A-3981-6E53-F3FC-C25CDEB647E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E69C3CC-0AA9-D8B6-6C49-1F54C136B6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5509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4A65E1-72D1-9256-60AE-3F138E9DC06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9819539-312E-236D-B475-2E15DD7F04C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06F5255-4E4D-BA95-99FD-87CD4AF92F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56110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A9C50E-97A0-687F-6C5A-9DE79AE38A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99FF8E-D053-932D-E192-C08070174A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84E94-F21E-180B-B52A-C82D32EFC5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1390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4C20B44-81EB-BEF8-80C6-51B76498D4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B7E7247-BC3B-0FA0-AFA1-2F2933F784D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B33DD6E-6DFD-4DCC-A50B-72081A82B2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3989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227D8D-A8D6-25B1-20CC-63B202A5F6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E0442D7-4A3C-9DAE-6398-09D1F33B51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39FE30-897D-A9ED-7392-1B3CDBB45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04259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D8B90A7-E632-E44B-878E-55063292A4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FE9AF02-6B26-8AFD-47BC-E1EF69D58A6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19B94E-CDF7-6291-3C7E-2E0D82676F1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28876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336CBE2-7F42-9BF2-64BD-E33ADCB55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1DD0D29-1B20-5C06-6EE5-0734044A8A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D6715DF-304D-0DB7-9812-185DED97A5B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53206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7BCA44-2BEA-0548-3D2F-A8F8AD54D1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2A9FD2A-D18B-7956-54BA-AD2E3F4471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4ACC9A-4C3C-CA32-0419-A38DF61920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179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B033E5-F6D8-99AB-A140-1F54648A38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1D6CA4C-C839-F403-37F7-58257A49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D9D712-08E9-7897-BFFC-DDF762ED5B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02726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94A2DE-B736-26E4-8A00-FAC9FE2F46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CB18C5-266D-5105-8F07-F1A4334593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1BAD199-79F6-14E7-3622-8F9BCBBACD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65271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C0803A-2900-79AF-807D-91935302278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285622-CD1C-3F8A-11CF-6F7C2B75B58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CBF7201-F0CF-35B8-1C0D-FC4A185169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7172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46FD95-4604-39DC-E050-7BFC4BCAAF4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6DC473-FA3D-2593-2CAF-46B8D67632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423B56-D51D-5053-3471-65F08787E5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49278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68F5759-DC57-969D-82C5-273D9604EA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12C632-EA7B-5833-1F79-843451C7078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AA8F298-719C-C361-DEAA-21B2F47D92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24702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1C8967-9093-8BDC-5169-32CB5357A6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99074E7-362A-3D74-1DD2-39596A8C8C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EE857B-6B0F-131D-EA4D-EDB989B627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26243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8C3CDD-17FA-CB3B-E81B-A666BBF4A7C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3CAF18-561E-1E78-B3CD-2BE7EFE98F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A7395F-5EF8-91D6-3604-22D86C3B1CC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775474"/>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06820F-7BBE-2C65-BF47-8DBF26CEFF9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4EF483-FF9B-7A57-FF66-7188E9538B0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20869E-F47F-60CF-994C-F05CF0353D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9737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2EF6A9-28A2-C61C-0BAC-A91EF9D9DE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2EE4B4-D95B-CD06-9EB6-4085C39BB53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DE4D64-CB0F-1A14-A6E9-7C7CC39F23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5941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6209FA-92AE-7E42-CF11-EAB31A783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AA8B10-3EA7-BDDD-69C1-1B1CAEBF9C6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DD6325-6F72-5EBE-F8DB-B66B1F9B5DC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34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0FBFA29-1512-D22C-A03F-33E6CB9F254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137DFA-2B6B-71AE-AAE1-3D1C5F89BC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7A3F94-C5E2-1FDD-E17E-4B0780A931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38429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190C75A-9551-0379-6F75-4651C72D4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8168F1B-F7D0-5AB9-7543-E7E22F2C1C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0EE7CFD-4327-1DCA-0136-F26C5161C7D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90212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0E4B95-24DD-D841-C2A8-85A33A2D41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942282-7E06-99ED-C946-26683F17C4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70BAB0-B1D2-8C31-B273-E5FA4E6337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765128"/>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5DDEB-7538-C4D5-2657-BF9982C3D95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551142-F534-7F64-80CA-7334A702CB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88686B1-CCCB-5721-CF95-2D0F5801DA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72563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00EABF-0878-DD67-48E8-B1684246A86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EB34DC-D642-E588-F00C-5DD15C3CDB3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99C80F2-06AC-E898-2160-C2762D794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40133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949D414-2CD7-44E8-25AD-C11771865E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D96516-7436-B891-98F1-2CDB232E93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6ADA7C6-E82D-3412-72EE-6E2ED08C71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454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253FB0-CE59-15ED-BB9C-4D8BCE826E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5B60719-9889-5FD2-C7A8-A66FCA2E5DD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7764E5-12AF-8995-01D7-295100181D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69686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B2CBFE-FE7F-4B5E-6BF9-F005EAF55B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7F2DC0-C87F-ED0D-2B7D-E9C702646F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4263C7-A118-A5CB-263A-4E8508C2017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8982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1184BBE-879B-95A8-61D5-BF9FDE9EB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AB9E58-8B64-DBCC-06F7-C9390F5E3D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DB505BB-A53C-B192-E73E-A2EB94BDDD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44951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A143D07-1DF6-F1F3-B684-7BE7F00FD69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D12A977-7E56-D536-7C2A-04E7D9471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A402BA-FF5F-2B31-663D-F7171FF283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459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98CB25-BA4A-D904-484D-EF06CC4FFAE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41262F-ED96-F5E7-ADB9-8D8607285A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B88E7C-BB12-D787-8C86-C6D6E1CE42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144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D780588-AF29-F6AD-540D-8099ABE8902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84F542-D6C1-76BC-496C-DD5086109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138BF84-11BE-BEE3-7C0F-3EC1EA27AE7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39443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069D8C-E595-5662-805F-9B398DFECF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F0534C-7B50-D438-4592-77C928F8917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5905DB-2223-04FF-D83C-793681DFAA7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73944"/>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81050C-BF76-0726-095C-6BD61D24E71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001D71-921E-F456-E280-6B16DEEEEE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F5E85E-7808-6171-90DA-E2ED2F94C39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22050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CD8B367-F97D-7A5A-8EEF-55447432EA6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D24859-25E0-BDDB-ABAD-93226470DF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98CD36-DBDD-E77F-C11B-CA0A36B163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776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BE1141F-B6DD-67AE-4EED-D905FCF2981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49665E-4BFC-D53B-4B92-9A817BE4CA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D9A2F5-D6D7-9046-D244-3D29C49C44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36523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A67C311-2EE6-8F55-8B47-C2E0C0E3589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154C44-1319-5E08-1978-4485A14D06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D5A4F-AC67-1054-1167-B25233C085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30379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29D2778-D354-6D8C-AEDA-538C61D84E7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49FA8E-E1BE-0B78-33CE-7BE5431A8B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C0CB9C4-641A-2965-B45B-6A279CAFA2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86804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7F2E14-B8FD-520A-CEBC-DED544AA930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0D57C5-2F08-732D-8752-CC3A8EB8BD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4681EE-C84E-3FB8-6840-944C0D1BA7E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57735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BCDB9B9-7D6F-A3AD-53C1-41FB699676B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6F1992-4BC3-CEFE-02B1-F53CA259DC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6463F1-15F4-F288-44E9-11325752C4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36160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29D0FEC-B1ED-99C1-96F4-C8B066B12E8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B77BDC-9E34-22F4-4609-EEEFE63B430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B8AE7E-452C-22A8-AEFC-670E4C87320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27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A21AB4-320D-CA5F-3760-1EFAAE0834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09E8A4-B952-A249-FA23-8E3F5E8A73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B43F930-8761-DA60-4A2C-B5208D34F3D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29220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CC79CD8-1DE7-909F-05A9-67EF418A67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4E86721-1258-1D98-F597-0389A35D4A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314C678-2E28-E9D4-2EDD-5505D55EF2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81329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BE8BD1-54B6-60FF-72C3-D43A28B392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A9E19-CA0D-3DDA-E30F-56422871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0DB60F7-AA80-48A1-D972-C4CA36D8ED0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46913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383FD6F-FB06-DCD3-8B68-F7F7CC947A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8B4435-BF8F-B769-B7F8-5252670C12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2A15BCE-772C-D740-74D6-9AD3BA3BBF5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4312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AB3429C-DB8F-9D79-369F-8ADA5F359BF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372314-6A38-0BAF-AA67-096EF19A52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856A93-80F0-C7DA-6F98-2243200C565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77841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887FE0D-4F30-5002-3C7B-86B98AC68F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86E4BD-C59B-5F7C-30BD-FF55D95592B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1FBEA3-7D39-5460-0101-9160C1BD4AB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66400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E2FA7D4-621B-E8C5-6238-31534F5668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C21BE1E-AB30-D104-85C7-59F43040B7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DDBE1C-D8EB-7AE6-613F-2E51ECF239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9863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F22CEA-839F-8001-83CA-141A18FAEB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BB72806-5A0A-A860-0317-DB6500A39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A71E5B0-C1FD-3532-695C-EA2385087C9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12797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DEFAAB0-CDF0-5BAE-96A5-3FC0C9EDDFA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8AE9175-76D4-7D0A-8A82-DCADD09E4E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5780B07-CE56-0C60-1589-DBDEA2473C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4887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C6B208-B135-55BE-F4A7-E6762C14187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DE867AE-8B57-4EF6-740D-1382C8A4FF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8E29671-2272-FF46-9C7C-9CC0AE89EC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60933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5A4D6FB-D592-65ED-C1D5-08128D04D06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43AEE41-62C1-A456-5683-7FC3411A9F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EB742C2-2416-B4CA-6374-D74045EACCA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3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112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EFE184-F905-E2E4-1820-3AF8CC2C740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92E8D9-A6D1-9115-5FBA-2872AA0C28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54E9B2-0D43-2680-2F9F-5D4B176E805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31924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F37FFD3-76B4-DEF4-C742-794C1A55FE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3A04A25-D95B-272C-73DF-0F7BF23E5D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034CD8D-C579-65FF-001C-85DBB38A93E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20410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35F53CC-0AEB-F55C-AD0D-983641FD4A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3A1BFAD-9936-84DF-ADBC-201B1C57E0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B63B3AB-B781-3DDE-C8C7-4BB02749E0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37912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BF0536C-4813-F12A-D921-938EEAF5C2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847BF16-4AB1-7E52-1AF0-BEC93472BF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3EDE5F0-6409-E853-DE18-DF71C826E10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2096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2518729-66F6-E1C9-ECFC-BF8AEFF586F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4803F9C-2E27-4FD1-C096-613F1B83C93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1952AB5-5190-45BB-6393-3F1EAB6C87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80638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67747-9B40-744F-8C8F-BE54B77DF25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C9998A6-77F3-431B-7D9E-9857BC5772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AF310B6-799D-ADE9-85A1-3C632422FDE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25687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1ABD85-10FC-FDDC-0E72-A4D79061425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21CCAB0-C192-1E86-435E-46F1563F45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CE7E3E7-F423-25F9-C49F-9B26C5431C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50419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31A5AB-A9BD-D167-B077-2750E6FA70E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17409CB-EFA5-DE80-ACB2-E5E9FF3144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7BF9A7B-DC8F-2907-2885-699F9EA441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52774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015BEA9-F155-86F2-A2F3-E2B1A7BC7D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0E20345-5B37-4867-9DF3-FE756E5C98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07B2939-BB73-7289-4FD4-FDD1D86FF19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06198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CEAA937-27C5-EE59-4CF6-47C14DC2A71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AC108F-FCA4-CB90-5224-68586F7D97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5E0800-C091-9B18-204F-9C499EBCEDD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25495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12DF690-5232-A467-74D0-B6D3F0C9BB0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1BA1EBB-C175-23FA-F78E-493F46DED6F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C5B0A0-FB65-DC97-8CA4-B50B8AD0C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900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198DED-D1F4-B64C-1FA2-78A653355FA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49ED521-BC59-41C3-D7EA-D75C9A719F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26D3A0-3FEA-C78F-F5B4-7CC32C190AE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77382"/>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B5219F1-254D-1F2E-90C4-074116159F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8FB0584-5817-5B24-643A-66EB30D49B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9F6FBA1-2544-6F88-A0CE-8AB533F6EA1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3461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C95C403-853B-7D80-5F86-B73C6E52925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F0A5A5A-7D76-A3D4-798C-F741AA09DB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11F0A6-DBDC-786C-4FEF-5BC3361ED6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26292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BFFD8EB-4068-97D3-FDB5-79EC42C1E2C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395904-78F8-B854-73BF-45B8FD432D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8034CA7-A4C3-1EA2-E5DA-80231C9F6C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856397"/>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27A15B6-90AF-3B4A-C7CA-900AC13182D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8DE9579-6400-295B-6496-EC1E8046D0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410673D-094A-6B5D-9414-17C4EC4305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22077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B90CDA1-3829-7C5C-D22E-716FF90E0F4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65FE87-0080-5B82-03DB-E9768829A2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46D5D79-5471-113C-06E8-6F681410AF6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20629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50958B8-D00E-9D31-4205-973C204F8DA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6DE2DBF-9BE8-8380-20A6-0C0C6782D9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83626A-3C1B-D020-EE78-F8614905ED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92817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64A74C-B6C0-28E9-C20D-ABC56E287C6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C064D8-756E-FC17-4B2D-DFEC5250C3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BF2075-87FE-4208-32EA-EFB13974A49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96893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3B5962-33F8-2B26-F283-D12C8E32B96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4ECF544-411B-695B-E409-58C50E788F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1DE37CE-648C-277A-6288-5385F72A6FF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72375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E4051AC-A07F-4C6A-852C-38DCD412CF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67A320-8551-7F1F-9DDF-6D995F05E7D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F23C389-9AD3-2318-948D-C8BFFC296B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2844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16598F6-2D24-A583-734C-96A9923820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8F9EDBC-009C-2127-6A18-89E2D713D2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41DCE9E-559D-5356-F4CD-000F3ECCE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713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023CB6A-5F4D-09FF-07F9-B0EC05ECDC2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D318F8C-9A81-B656-C7A9-DA17904514C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BF1442-70F7-CA98-3E60-9B8753431D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49413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F24B926-A301-D8F0-F9DD-CA4BC595446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521F6C-8EE8-4D3C-F968-5D0068F32B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1B59401-D98E-25EF-F86B-5EBC2ACDE4C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818033"/>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80377F8-F0A2-5DCF-4BC7-D34F4AD1054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DA9A44B-DED7-7996-70AA-1E5E71313DF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4168001-7F7B-86A7-1822-97945B55789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12228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FDF1027-EF20-99EB-791B-D79838E831C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ACD7D69-F053-7C78-03A6-416E68FFB1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7735432-91AE-21F6-65C5-930987BE2B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13006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38B8AD-2675-CED5-0354-DA4F076EB9A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3FBAFE8-A9A0-DDFC-C09E-ADD888AB1C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E7D587-1A72-8E0D-C3EF-568739736E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54190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D2A6B63-41E7-E541-C3E5-2D80FCEA144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6F451A-3093-D384-76B1-6BD32AA3BF0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41270E-A142-A6ED-6948-4E3AAB3973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399929"/>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5C014CB-8D7B-6531-2E73-88480217CE3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8F688AD-1C2F-5A12-4A77-86E92BCC20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D401C1C-8E04-6273-74ED-A48D14B894C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062720"/>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8B46D45-C961-F95E-46DD-2E0B8252E26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6E87192-CEF2-1E49-1B54-37EBAD5FB7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9D8DC89-A3CB-4957-3B02-CE1092062D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550468"/>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546BD4B-FC08-E022-1320-462B300EFE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9DB12E-7AED-657B-9DBA-B5093E77B2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99A222B-5AF7-AF99-923A-306D1A1753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63142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5E57A86-6B9C-0FD6-48EC-6B49826D44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CB22C0-841B-4000-CF0B-6816B508B5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3DDF11A-277C-0ECF-BD17-0DE28569DF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57798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BDE4CE-7363-A1EC-3421-C54DE02BD4A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85A7668-B4FD-65A1-E75C-4EABA34CD6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F5DE5D-7518-903D-1EE5-47883751125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491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FE86AC-39D7-4681-B0BD-2319F66A089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384C3D-0DF7-8BD7-E262-456D6E0AA7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70734E-088C-E988-75A5-0D772C40A7B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31117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7C5111C-2E18-60E3-5222-398CAE68495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F417CAC-DD9D-20D8-42ED-7B89178004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700ED5A-B3CE-1ED0-8A65-BDF8E70C714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91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891A1BD-11CE-0E68-EF15-D439A97311E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8D867B0-88CC-1E33-DF69-82E1D70364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44A46F7-75A0-2297-17E9-4437C7DB08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60401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8F92707-2874-9EA3-A0BE-B08659EFB44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5768DC9-A8F5-4AE9-7F11-7AC4E9CE1CB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ADED031-9976-85A8-5B31-99340D278F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622198"/>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0AAC78B-2B76-B0C5-F405-21CF1BD7BEA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7F995A7-C4F9-A9BB-7345-7CDF49AAA9D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E67FA4A-9F04-8C7F-DCD2-4A4265E5F2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515392"/>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D45E0B-3476-8D0E-A595-15174621A1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9744D44-2109-EC4D-8E18-BB4AC7A26D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F3E993D-9FE0-3218-4084-BB8743ABC36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812128"/>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C52598-F4DA-9DA6-4B54-FE0EBFB2FE5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3521673-F8DA-CA7A-00D0-6AF40B36DEA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FD47DF0-B196-613A-CA3B-0F32049A208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43148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D97DB4-22F7-9A76-2B5C-E6FAB675FD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BA7DC18-A488-D104-73DF-E6E78432A70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5532657-EB6D-1F8F-FF3C-E887D215F0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67329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5074C4-0360-757D-95DD-7B6DD81780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4006B7-D72E-3C8F-060E-B2CA495F36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82DE89C-EFDB-EA7F-66E3-7468CF1A57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79043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16A2F87-4255-530A-A73A-6BFD157F0B4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9600A4-C77B-AAB3-FE74-764193B9EE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27908C0-5947-00C0-93B6-10D5C96686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162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931514A-F45A-1009-412E-B456069586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ECF322A-5E20-2769-4F1D-9B00C1AA58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A845267-8CAD-FC4B-A3A7-52FA0212623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667992"/>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5F50BD-79D3-C594-A370-2BD2108B39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31A032A-0935-1F71-DA8F-B985CA353F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D29997A-4DE8-AB92-11C3-CEC4514DE5D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4260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DC075FC-D3DC-5EFC-851E-0F59C0441EE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F506F28-C0B3-37BA-D579-82AA2B05DF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37239B4-FBAE-DD58-1FDE-44224B5FB6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52041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5D0729-F711-6EA2-3940-716CC90ADF4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90791CB-2A39-E733-1761-BAD69B02F6F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36EEADB-C601-BD59-4B06-920F34A0D47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14217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93A215B-5297-2661-CEE4-CE44D31F626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6D11E8E-CBC7-A3F4-D89D-19F5C2B67B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6BE3F72-4B35-BA50-8CC1-B4F977109DC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69295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94FC2CF-6A6C-F430-41C9-D2557C776E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039100E-5C96-ED28-9030-A15599C0C4A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98B03C-9A7A-4EFD-5A76-DC77AA9E52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24817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210888B-5379-CC18-3E5A-DA32FA29978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306A1E5-B147-B193-B370-3C0E1927EB0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2168B8-11F7-A976-FF19-F8ACAD8A4E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20811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7DE22CD-1BB9-D585-9558-B5BBCE79ED0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66EF927-6A93-9E17-CD29-976B20EF619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D19A0DD-7983-C0AB-F201-CCDCD6AA583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76393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D9CE23B-5585-38BF-6705-EC5832D78ED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9AE380C-0FDA-0461-0AB3-65438460AF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7B61BED-E837-6620-6823-1089E921D10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443459"/>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B4E81B3-75D9-D0B1-45F2-3936593C144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3193481-1B29-D98E-F0BA-0B39B0C648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596E491-B521-494E-523C-F2B7DA673A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862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865B87B-CB60-2FF3-5E84-960DD48BAA3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A01F5D-A965-D578-F174-528DA4FA542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49062AF-A561-8085-157B-C10FE8B4B9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36561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59E1218-DA04-D8C8-2075-AEEEB77AD52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C3D2A5E-3B7B-005D-BCF8-D362F900AF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282051C-5985-B357-B14B-0F08F4AEE71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83784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E5CCF83-C5D1-A765-6037-A674AA28DBE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AD14206-3F1A-D2D2-A2C0-A1A33DBFE87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9790C5-4E60-85A3-B12C-A60755759B5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0709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B85467E-A1AB-F7DA-BA80-78AF9039D8C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0535527-FA5C-6D63-5A3D-6BD18509ED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CA69343-A78F-717B-AFA5-21DCDA52B04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27478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BA5E2AF-D26F-3185-352E-C80F7DD073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E09D03C-1D23-E5A2-77D8-F7FE5CDED3F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F850E75-4DC1-CA72-1B69-F56C897E17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756320"/>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C7DB72C-D167-4ADE-54FF-6549C5C226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91A030E-F32C-2813-80AC-F8259F27FDC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892E53D-27B0-3A72-BC16-B49D120735A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532580"/>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8BFC42-6409-07B4-1B5E-5ED771A99ED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347711E-6184-EAA5-FE7F-F5A31C049D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5E1659-72F7-E13D-124D-0E7B4B461A5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428302"/>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ACE8D59-AFE2-7539-48C9-4556609D98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FA7B28-E607-93CA-50B4-B9047602872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37DFC9-2E80-41D7-C35A-75B74A71F45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156454"/>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91D6EAB-E754-706E-DC40-00B182BA8B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2A17649-5D24-42AF-EC03-964CB384B8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39545C5-DF75-0F5D-F50B-8F18C57AC74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88829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2B677E0-99D1-243A-880E-33A636E8747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244A42-5D2A-4F89-D39A-497AA1E3B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13B2538-BF5C-6FD8-FA06-724D655F57F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39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EB448C1-1877-DDBD-422F-28E21943A7A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850D02-56DC-20AD-7721-EB05571BE1F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2C1EEA6-4DB4-46E2-A7DC-86B688AB029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638332"/>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BAB398C-0C43-6094-8215-48B9C0C2553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92FD07-8AF7-E7C0-8B54-2CCBDA23D8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22E23AF-9650-8956-0D1C-2A9A9A20F79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94752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6A31AA3-FA19-149A-D265-1C163165C85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40F26D-088B-468A-C145-3E853D6C60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8BBE571-146C-9CAE-BE56-B4C8EE9C7D1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091574"/>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C5FA070-DF81-78CF-4F72-7AF952E8F12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157A8A3-555B-BA3B-CE9E-5143CE4F871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78C11D3-17BB-103E-CE55-5D6680AADF0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523318"/>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9BC152-7732-CC50-30C2-8A25E905579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3987690-6542-759A-EA16-6C296AFF74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35B7F26-8A6D-B456-1F34-3B8E9BB449D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814539"/>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F1ECF01-CC94-D9D7-B6C1-3F7058E0A3F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D5DBDBC-3D51-C3E5-D0D6-2CB8914302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AAC8420-D828-B93B-74F3-4274CA922A5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52813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8180824-6C50-5433-B19B-D373E8E194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21254DD-B9D6-EC46-72EE-E895C31242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0918A18-47DE-4500-6A41-9A1FC9E56E0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54416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A6B70E-AD0D-35A6-2D80-BCA8553C11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D8A177A-AD47-92E9-03DB-59D281555F8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AA978E-1F2C-696E-C6EB-A027D87CBD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33289"/>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45DC015-2AE2-4DEE-C7CE-A31B54067D8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7DCB08E-51DE-80B1-157A-E4AD7EBBB81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ADFF7C8-E912-AFCA-E479-2D3A6BFBD9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222058"/>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96EC57F-CCBB-A2E6-6BD3-D4EF220DEAB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D297783-B73E-822B-3CC8-FC1D2FE7FFD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3AD425F-3926-D52D-2B95-0926AC683CF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55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794EB3F-1850-5697-33F4-3473ED4A3DC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09930C-CF7F-121F-F5C0-37963B24871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01B1D9F-124E-4380-D542-B2EA73C7A4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243331"/>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A444A59-7E3D-599E-928E-D7A1924364F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1910D90-50D9-802B-7829-01F29E65A1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31452DE-0F8C-265F-DD34-9D97432AE7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391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767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F3881D-7923-27AE-165D-B04A45E2DF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0C0C240-BE2E-DCBD-6941-17080BD69C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E81CF52-7A27-E948-B4D8-DBB9598426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72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5A2ACF1-F63F-AD76-E7EC-A1608DFA2CD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E6269BC-DA5A-DB9D-2EE5-5FD0274E2B9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67BFEFD-06D7-FF6E-8A6A-289150F969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235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712E21-26C7-586C-3CD2-43E298D146F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D52537-227F-37EF-7079-A48DFE02D1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2CF698-4F7D-57F4-9FDD-064210D98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686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4B38BD-3EB9-F2F6-3979-BBC252153D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46FD4C-591F-783D-EE03-E64489AA6A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D24823-7E66-3912-592A-8281C3AE3C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479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F8EA91-5AA7-4CB4-2372-44B78A0A16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2FF3A75-D1DC-F38F-E6BD-B2B443ECB23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B96F202-F416-0D01-25EA-E3F856478DF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131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950420-424F-036D-7411-09CDF52B81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2D39D2-89EC-9887-576F-A00759C40C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9BE6D-5FCF-FC1D-651B-B38FF059F6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93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47EC7A-45DC-D6C6-BDA0-27070CDC04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D05E7C5-E240-08E3-8CF2-F541636C99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2F3AD0-699F-99C4-9D7D-25392F41674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3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663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A6446A-808C-5ED2-914B-4FBAE20624E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6072B3-675B-B60C-B3FE-D27ED71386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0BFF1DA-28BB-34A6-4D50-BAEE46B885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66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4B20A8F-32C3-5BBB-027A-561DF20EFF1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73F368E-5B0B-F936-98DA-E2BAE76194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7FEAFC3-E713-17FB-B8B9-3A530E7A7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747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5CA99B-DCD0-ADF6-37F4-761D1E11402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CA7AEE1-A809-B566-033D-F63E0D281F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98A201-3AB1-50AD-3E3E-F4431120C9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412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4FA677-5B8E-FE1A-A371-6A3FDC5343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070B6F-5EB1-19B2-4E6C-204AA375F4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79390B1-13E6-CBCF-FDF1-18BA11632EF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476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8390E6-5AD5-024D-8673-CF0543C3608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3BA70C8-71EA-C69F-A715-4681C3F6C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92B6DEB-3EFF-D788-BBDE-54FBDEE814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29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F995744-7D8F-AD0D-49ED-EC002EBA285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FE5889-CC95-F357-DDC1-20E617C784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719DD0D-2EDF-4B03-BD90-3E1CA804FD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25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1A71B8-4E90-10E6-020C-20F82749B2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F1B134-1B88-465D-67B0-F568E420A9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27800E3-3BA6-F1A9-0478-3725C359A8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897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A2630-F4A9-71EB-62E3-4CE44EC8CF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362AEC-262A-010D-C1ED-1CA4CE58E2A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CA45B1B-F003-CFD5-B93B-33175934C92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509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050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378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7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040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8683DD-0B29-387D-7C84-409D477FB2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9BCC8CB-9549-B4AA-3F4B-678DB4A7A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53650-E18B-9941-D580-316B31C923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9591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D639505-24DC-42CF-E907-0F52E1721B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78CDCE-B8FB-8573-7790-84C674E89B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B8DFB3A-2815-AE6C-50C7-4F59D72E18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8603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1DC951-1CB4-FE58-62D4-C7443060B75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ECE847F-7E4B-9962-07C0-53268FBA2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7DE1513-F222-B4E2-522B-DE5C2F614B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143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70B3A-E01A-492F-F10C-08FDFBE7A0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272CCB9-2B8F-4EF4-4CDC-9CE53BE9F3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3119F-BDC7-1687-46D6-ECDC0664590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387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B126805-1FBB-EE40-1AC3-4A376EDB61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6C8DB2-ACAD-CF3B-C3B6-A3F2DAC556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52718E-DE20-1C4D-C473-94676342D39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4834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9B8916F-5EF9-7701-499B-4FD052E0FD0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F4898F0-F656-0CD7-B570-FF2AE64D91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43954D6-7412-8028-888C-70BC2A89CD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0084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95046C-ACE1-B28E-2123-782AD1916A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DCA7862-50A5-F6A7-4004-54E6A37293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94600F7-1F0B-7C06-0E99-850FF888045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851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2B9A339-42B7-B20A-53D6-C223A9BACBF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B116D2-488B-89DB-A813-0C46943C18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17DB93B-25C2-C758-145A-7E3E8E12F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749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59A237-44A6-2233-F7DF-FE581F0A857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B654EC-5334-5979-40C2-6134867FF6E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AA077D9-B28E-00E0-FC31-C1E35D8F96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4479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2FDD7-DAAC-5393-6081-23A81FDE76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952561-CE60-52E5-9AE6-B4189F5559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380A5E-06CA-0DA6-E9AE-F4AAE42FE3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69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Úvodní snímek" type="title">
  <p:cSld name="Úvodní snímek">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6" name="Google Shape;16;p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extLst>
      <p:ext uri="{BB962C8B-B14F-4D97-AF65-F5344CB8AC3E}">
        <p14:creationId xmlns:p14="http://schemas.microsoft.com/office/powerpoint/2010/main" val="28543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9" name="Google Shape;29;p5"/>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3" name="Google Shape;3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4" name="Google Shape;34;p6"/>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9"/>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0" name="Google Shape;5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1" name="Google Shape;51;p10"/>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55" name="Google Shape;55;p1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0.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0.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0.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0.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0.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0.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0.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0.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0.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0.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0.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0.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0.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0.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0.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0.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0.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0.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0.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0.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0.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0.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0.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0.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0.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0.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0.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0.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0.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0.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0.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0.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0.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0.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0.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0.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0.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0.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0.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0.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0.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0.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0.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0.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0.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0.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0.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0.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0.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0.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0.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0.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0.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0.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0.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0.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0.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0.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0.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0.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0.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0.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0.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0.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0.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0.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0.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0.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0.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0.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0.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0.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0.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0.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0.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0.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0.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0.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0.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0.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0.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0.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0.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0.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0.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0.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0.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0.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0.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0.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0.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0.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0.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0.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0.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0.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0.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0.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0.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0.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0.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0.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0.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0.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0.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0.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0.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0.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0.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0.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0.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0.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0.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0.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0.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0.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0.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0.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0.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0.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0.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0.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0.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0.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0.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0.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0.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0.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0.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0.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0.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0.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0.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0.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0.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0.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0.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0.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0.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0.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0" y="0"/>
            <a:ext cx="9144000" cy="33591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r>
              <a:rPr lang="cs-CZ" sz="3600" b="1" dirty="0">
                <a:solidFill>
                  <a:schemeClr val="lt1"/>
                </a:solidFill>
              </a:rPr>
              <a:t>Správa obchodní korporace v úpadku</a:t>
            </a:r>
            <a:endParaRPr dirty="0"/>
          </a:p>
        </p:txBody>
      </p:sp>
      <p:sp>
        <p:nvSpPr>
          <p:cNvPr id="67" name="Google Shape;67;p13"/>
          <p:cNvSpPr txBox="1"/>
          <p:nvPr/>
        </p:nvSpPr>
        <p:spPr>
          <a:xfrm>
            <a:off x="0" y="6597650"/>
            <a:ext cx="9144000" cy="2603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cxnSp>
        <p:nvCxnSpPr>
          <p:cNvPr id="68" name="Google Shape;68;p13"/>
          <p:cNvCxnSpPr/>
          <p:nvPr/>
        </p:nvCxnSpPr>
        <p:spPr>
          <a:xfrm>
            <a:off x="0" y="4313954"/>
            <a:ext cx="9144000" cy="0"/>
          </a:xfrm>
          <a:prstGeom prst="straightConnector1">
            <a:avLst/>
          </a:prstGeom>
          <a:noFill/>
          <a:ln w="15875" cap="flat" cmpd="sng">
            <a:solidFill>
              <a:srgbClr val="991F36"/>
            </a:solidFill>
            <a:prstDash val="solid"/>
            <a:miter lim="800000"/>
            <a:headEnd type="none" w="med" len="med"/>
            <a:tailEnd type="none" w="med" len="med"/>
          </a:ln>
        </p:spPr>
      </p:cxnSp>
      <p:cxnSp>
        <p:nvCxnSpPr>
          <p:cNvPr id="69" name="Google Shape;69;p13"/>
          <p:cNvCxnSpPr/>
          <p:nvPr/>
        </p:nvCxnSpPr>
        <p:spPr>
          <a:xfrm>
            <a:off x="0" y="6596062"/>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0" name="Google Shape;70;p13"/>
          <p:cNvSpPr txBox="1"/>
          <p:nvPr/>
        </p:nvSpPr>
        <p:spPr>
          <a:xfrm>
            <a:off x="162839" y="4601400"/>
            <a:ext cx="5912284" cy="1662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chemeClr val="dk1"/>
                </a:solidFill>
              </a:rPr>
              <a:t>JUDr. Dominik Králik, LL.M., Ph.D. </a:t>
            </a:r>
            <a:endParaRPr lang="en-US" dirty="0"/>
          </a:p>
          <a:p>
            <a:pPr marL="0" marR="0" lvl="0" indent="0" algn="l" rtl="0">
              <a:lnSpc>
                <a:spcPct val="100000"/>
              </a:lnSpc>
              <a:spcBef>
                <a:spcPts val="0"/>
              </a:spcBef>
              <a:spcAft>
                <a:spcPts val="0"/>
              </a:spcAft>
              <a:buClr>
                <a:schemeClr val="dk1"/>
              </a:buClr>
              <a:buSzPts val="24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Praha 2025</a:t>
            </a:r>
            <a:endParaRPr dirty="0"/>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71" name="Google Shape;71;p13"/>
          <p:cNvSpPr txBox="1"/>
          <p:nvPr/>
        </p:nvSpPr>
        <p:spPr>
          <a:xfrm>
            <a:off x="8412162" y="6110287"/>
            <a:ext cx="720725" cy="420687"/>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72" name="Google Shape;72;p13"/>
          <p:cNvSpPr txBox="1"/>
          <p:nvPr/>
        </p:nvSpPr>
        <p:spPr>
          <a:xfrm>
            <a:off x="1079500" y="3752850"/>
            <a:ext cx="895350" cy="4619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jede nadměrnou rychlostí po venkovské silnici, takže civilní hlídka ho začne pronásledovat a chystá se ho předjet. Protože si myslí, že se jedná o „nohsledy“ jeho věřitele G, kterému dluží velkou částku peněz, vytlačí civilní hlídkové vozidlo z vozovky, takže narazí do stromu. Policisté utrpěli těžká zranění. Jaký trestný čin/jaké trestné činy tím spáchal? Co by se změnilo, kdyby situaci správně vyhodnotil?</a:t>
            </a:r>
          </a:p>
          <a:p>
            <a:pPr marL="114300" indent="0">
              <a:buNone/>
            </a:pPr>
            <a:endParaRPr lang="cs-CZ" sz="2000" dirty="0"/>
          </a:p>
          <a:p>
            <a:pPr marL="114300" indent="0">
              <a:buNone/>
            </a:pPr>
            <a:r>
              <a:rPr lang="cs-CZ" sz="2000" dirty="0" err="1"/>
              <a:t>Translated</a:t>
            </a:r>
            <a:r>
              <a:rPr lang="cs-CZ" sz="2000" dirty="0"/>
              <a:t> </a:t>
            </a:r>
            <a:r>
              <a:rPr lang="cs-CZ" sz="2000" dirty="0" err="1"/>
              <a:t>with</a:t>
            </a:r>
            <a:r>
              <a:rPr lang="cs-CZ" sz="2000" dirty="0"/>
              <a:t> </a:t>
            </a:r>
            <a:r>
              <a:rPr lang="cs-CZ" sz="2000" dirty="0" err="1"/>
              <a:t>DeepL.com</a:t>
            </a:r>
            <a:r>
              <a:rPr lang="cs-CZ" sz="2000" dirty="0"/>
              <a:t> (free </a:t>
            </a:r>
            <a:r>
              <a:rPr lang="cs-CZ" sz="2000" dirty="0" err="1"/>
              <a:t>version</a:t>
            </a:r>
            <a:r>
              <a:rPr lang="cs-CZ" sz="2000" dirty="0"/>
              <a:t>)</a:t>
            </a:r>
          </a:p>
          <a:p>
            <a:pPr marL="114300" indent="0">
              <a:buNone/>
            </a:pPr>
            <a:endParaRPr lang="cs-CZ" sz="2000" dirty="0"/>
          </a:p>
        </p:txBody>
      </p:sp>
    </p:spTree>
    <p:extLst>
      <p:ext uri="{BB962C8B-B14F-4D97-AF65-F5344CB8AC3E}">
        <p14:creationId xmlns:p14="http://schemas.microsoft.com/office/powerpoint/2010/main" val="518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D3D622-5E43-3A75-0566-2454B4378D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8063A6-4152-B3F7-12A6-47ADFC6B44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DD8D98-A9E6-F61C-423B-D48281342A3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A0D6F3B-2B32-00AB-C849-C493DB615B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846D3AA-D5EA-F2F1-2511-C71146BC450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BD94DD-E5BF-6A01-F1B4-3F0FF663FD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58439B-FBD6-1EFE-408D-6EAA6CB2FB60}"/>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3C69756-FCF0-E925-6E5F-67CDFE059D0F}"/>
              </a:ext>
            </a:extLst>
          </p:cNvPr>
          <p:cNvSpPr>
            <a:spLocks noGrp="1"/>
          </p:cNvSpPr>
          <p:nvPr>
            <p:ph type="body" idx="1"/>
          </p:nvPr>
        </p:nvSpPr>
        <p:spPr/>
        <p:txBody>
          <a:bodyPr/>
          <a:lstStyle/>
          <a:p>
            <a:pPr marL="114300" indent="0">
              <a:buNone/>
            </a:pPr>
            <a:r>
              <a:rPr lang="cs-CZ" sz="2000" b="1" dirty="0"/>
              <a:t>1. Osobní společnost v úpadku</a:t>
            </a:r>
            <a:br>
              <a:rPr lang="cs-CZ" sz="2000" dirty="0"/>
            </a:br>
            <a:r>
              <a:rPr lang="cs-CZ" sz="2000" dirty="0"/>
              <a:t>Společníci veřejné obchodní společnosti </a:t>
            </a:r>
            <a:r>
              <a:rPr lang="cs-CZ" sz="2000" i="1" dirty="0"/>
              <a:t>Novák &amp; Kučera v.o.s.</a:t>
            </a:r>
            <a:r>
              <a:rPr lang="cs-CZ" sz="2000" dirty="0"/>
              <a:t> podnikají v oboru stavebnictví. Po sérii neúspěšných zakázek firma dluží třem dodavatelům více než 1 mil. Kč, přičemž závazky jsou více než tři měsíce po splatnosti. Společnost přestala hradit faktury a jeden ze společníků navrhuje insolvenční řízení. Druhý společník tvrdí, že jejich osobní majetek nemůže být postižen, protože šlo o podnikání „na společnost“.</a:t>
            </a:r>
            <a:br>
              <a:rPr lang="cs-CZ" sz="2000" dirty="0"/>
            </a:br>
            <a:r>
              <a:rPr lang="cs-CZ" sz="2000" b="1" dirty="0"/>
              <a:t>Otázka:</a:t>
            </a:r>
            <a:r>
              <a:rPr lang="cs-CZ" sz="2000" dirty="0"/>
              <a:t> Nesou společníci osobní odpovědnost za dluhy společnosti po vyhlášení úpadku v.o.s.?</a:t>
            </a:r>
          </a:p>
        </p:txBody>
      </p:sp>
    </p:spTree>
    <p:extLst>
      <p:ext uri="{BB962C8B-B14F-4D97-AF65-F5344CB8AC3E}">
        <p14:creationId xmlns:p14="http://schemas.microsoft.com/office/powerpoint/2010/main" val="27742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80A4FFE-E23F-1CEA-32D0-F7CB642DDB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FD134A-0BF5-EE38-0260-FAB006FA533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109911-F4FA-75A0-54AC-9228351CB7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45C09F0-3F1A-18F8-3702-B118F50FA3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56924A-32E5-56E3-7354-C7EB886813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D8E36C-25AE-3C54-C56D-349E7023A9C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2DC0386-783A-0ABB-C542-D2B27E82B35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D845907B-E48E-1A20-7210-F18016B1581F}"/>
              </a:ext>
            </a:extLst>
          </p:cNvPr>
          <p:cNvSpPr>
            <a:spLocks noGrp="1"/>
          </p:cNvSpPr>
          <p:nvPr>
            <p:ph type="body" idx="1"/>
          </p:nvPr>
        </p:nvSpPr>
        <p:spPr/>
        <p:txBody>
          <a:bodyPr/>
          <a:lstStyle/>
          <a:p>
            <a:r>
              <a:rPr lang="cs-CZ" sz="2000" b="1" dirty="0"/>
              <a:t>2. Komanditní společnost a ručení komanditisty</a:t>
            </a:r>
            <a:br>
              <a:rPr lang="cs-CZ" sz="2000" dirty="0"/>
            </a:br>
            <a:r>
              <a:rPr lang="cs-CZ" sz="2000" dirty="0"/>
              <a:t>Komanditní společnost </a:t>
            </a:r>
            <a:r>
              <a:rPr lang="cs-CZ" sz="2000" i="1" dirty="0" err="1"/>
              <a:t>BioZelen</a:t>
            </a:r>
            <a:r>
              <a:rPr lang="cs-CZ" sz="2000" i="1" dirty="0"/>
              <a:t> s.r.o. k.s.</a:t>
            </a:r>
            <a:r>
              <a:rPr lang="cs-CZ" sz="2000" dirty="0"/>
              <a:t> vyrábí ekologická hnojiva. Komanditista vložil 50 000 Kč, ale vystupoval veřejně jako jednatel, podepisoval smlouvy a uzavíral úvěry. Po úpadku společnosti věřitelé požadují uspokojení i z jeho osobního majetku.</a:t>
            </a:r>
            <a:br>
              <a:rPr lang="cs-CZ" sz="2000" dirty="0"/>
            </a:br>
            <a:r>
              <a:rPr lang="cs-CZ" sz="2000" b="1" dirty="0"/>
              <a:t>Otázka:</a:t>
            </a:r>
            <a:r>
              <a:rPr lang="cs-CZ" sz="2000" dirty="0"/>
              <a:t> Ztrácí komanditista omezené ručení, pokud vystupuje jako statutární zástupce společnosti?</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42723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A11B0C0-D68D-485D-B6E5-3809751C4B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35A4474-A4CC-57F9-3482-1B7EFE37EA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510B3-86CB-4B2F-BE4B-36225D67DC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706032-E532-7DCB-B2C6-DB5DCD784EB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2D2FE48-D8D8-0A81-1F3F-269F7B2C6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774977-BD2C-AF5D-7197-EB7943A601D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D8AD7-5954-318D-E2D6-C67CC553C082}"/>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D6C95C7-B4B0-AFDE-4143-9252C0651CE5}"/>
              </a:ext>
            </a:extLst>
          </p:cNvPr>
          <p:cNvSpPr>
            <a:spLocks noGrp="1"/>
          </p:cNvSpPr>
          <p:nvPr>
            <p:ph type="body" idx="1"/>
          </p:nvPr>
        </p:nvSpPr>
        <p:spPr/>
        <p:txBody>
          <a:bodyPr/>
          <a:lstStyle/>
          <a:p>
            <a:pPr marL="114300" indent="0">
              <a:buNone/>
            </a:pPr>
            <a:r>
              <a:rPr lang="cs-CZ" sz="2000" b="1" dirty="0"/>
              <a:t>3. Kapitálová společnost a rozvahový test</a:t>
            </a:r>
            <a:br>
              <a:rPr lang="cs-CZ" sz="2000" dirty="0"/>
            </a:br>
            <a:r>
              <a:rPr lang="cs-CZ" sz="2000" dirty="0"/>
              <a:t>Společnost </a:t>
            </a:r>
            <a:r>
              <a:rPr lang="cs-CZ" sz="2000" i="1" dirty="0" err="1"/>
              <a:t>AlfaTech</a:t>
            </a:r>
            <a:r>
              <a:rPr lang="cs-CZ" sz="2000" i="1" dirty="0"/>
              <a:t> a.s.</a:t>
            </a:r>
            <a:r>
              <a:rPr lang="cs-CZ" sz="2000" dirty="0"/>
              <a:t> plánuje vyplatit akcionářům mimořádnou dividendu, přestože její závazky přesahují krátkodobé pohledávky a rezervy. Auditor upozornil představenstvo, že by vyplacení dividendy mohlo ohrozit schopnost hradit dluhy.</a:t>
            </a:r>
            <a:br>
              <a:rPr lang="cs-CZ" sz="2000" dirty="0"/>
            </a:br>
            <a:r>
              <a:rPr lang="cs-CZ" sz="2000" b="1" dirty="0"/>
              <a:t>Otázka:</a:t>
            </a:r>
            <a:r>
              <a:rPr lang="cs-CZ" sz="2000" dirty="0"/>
              <a:t> Je rozhodnutí o vyplacení dividendy v rozporu s rozvahovým testem podle § 40 ZOK a může být napadeno věřiteli?</a:t>
            </a:r>
          </a:p>
        </p:txBody>
      </p:sp>
    </p:spTree>
    <p:extLst>
      <p:ext uri="{BB962C8B-B14F-4D97-AF65-F5344CB8AC3E}">
        <p14:creationId xmlns:p14="http://schemas.microsoft.com/office/powerpoint/2010/main" val="39778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780A5F-6465-6B29-7B53-3325D2A85F7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5A8535F-8961-023C-571C-6D81BE9EF6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2465DBB-8CD7-4B79-F6E8-C7F366F5E9F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B4B59D8-10CB-C627-B1F0-0FE34C2AAB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DFE8346-1DF6-FAAE-FBA6-A3DC3F6A0B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4876C3-EDED-8BF7-DAE4-AB7409D329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3B4B76-4601-82E2-C7A6-AF64569E3599}"/>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222FE5B-2C71-8990-BEFE-DFEC14D8568F}"/>
              </a:ext>
            </a:extLst>
          </p:cNvPr>
          <p:cNvSpPr>
            <a:spLocks noGrp="1"/>
          </p:cNvSpPr>
          <p:nvPr>
            <p:ph type="body" idx="1"/>
          </p:nvPr>
        </p:nvSpPr>
        <p:spPr/>
        <p:txBody>
          <a:bodyPr/>
          <a:lstStyle/>
          <a:p>
            <a:pPr marL="114300" indent="0">
              <a:buNone/>
            </a:pPr>
            <a:r>
              <a:rPr lang="cs-CZ" sz="2000" b="1" dirty="0"/>
              <a:t>4. Fundace podnikající mimo svůj účel</a:t>
            </a:r>
            <a:br>
              <a:rPr lang="cs-CZ" sz="2000" dirty="0"/>
            </a:br>
            <a:r>
              <a:rPr lang="cs-CZ" sz="2000" dirty="0"/>
              <a:t>Nadace </a:t>
            </a:r>
            <a:r>
              <a:rPr lang="cs-CZ" sz="2000" i="1" dirty="0" err="1"/>
              <a:t>ProBudoucnost</a:t>
            </a:r>
            <a:r>
              <a:rPr lang="cs-CZ" sz="2000" dirty="0"/>
              <a:t> byla zřízena za účelem podpory vzdělávání, ale rozhodla se investovat značnou část svého majetku do developerského projektu. Po neúspěchu projektu čelí žalobám věřitelů.</a:t>
            </a:r>
            <a:br>
              <a:rPr lang="cs-CZ" sz="2000" dirty="0"/>
            </a:br>
            <a:r>
              <a:rPr lang="cs-CZ" sz="2000" b="1" dirty="0"/>
              <a:t>Otázka:</a:t>
            </a:r>
            <a:r>
              <a:rPr lang="cs-CZ" sz="2000" dirty="0"/>
              <a:t> Je podnikání nadace mimo rámec jejího účelu v souladu s § 303 OZ, a jaké právní důsledky to může mít?</a:t>
            </a:r>
          </a:p>
        </p:txBody>
      </p:sp>
    </p:spTree>
    <p:extLst>
      <p:ext uri="{BB962C8B-B14F-4D97-AF65-F5344CB8AC3E}">
        <p14:creationId xmlns:p14="http://schemas.microsoft.com/office/powerpoint/2010/main" val="23179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5353326-36A8-0921-3CFC-1F75A62A5C2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CCF972-E664-54FE-03EF-C150DC29C62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7C6E51-72E1-3319-DAA3-B47A934AD7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3C6770F-A49A-7DCB-A2A8-7B160B61691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9F2A73C-A05A-9DA9-411F-307C1899866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FA9BD-DA01-063B-099A-306829B83C8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7E3F376-B263-2E1E-7040-1D842EB3CB3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45E7D03C-76CE-3F41-0938-3242804E1089}"/>
              </a:ext>
            </a:extLst>
          </p:cNvPr>
          <p:cNvSpPr>
            <a:spLocks noGrp="1"/>
          </p:cNvSpPr>
          <p:nvPr>
            <p:ph type="body" idx="1"/>
          </p:nvPr>
        </p:nvSpPr>
        <p:spPr/>
        <p:txBody>
          <a:bodyPr/>
          <a:lstStyle/>
          <a:p>
            <a:pPr marL="114300" indent="0">
              <a:buNone/>
            </a:pPr>
            <a:r>
              <a:rPr lang="cs-CZ" sz="2000" b="1" dirty="0"/>
              <a:t>5. Joint venture v úpadku jednoho partnera</a:t>
            </a:r>
            <a:br>
              <a:rPr lang="cs-CZ" sz="2000" dirty="0"/>
            </a:br>
            <a:r>
              <a:rPr lang="cs-CZ" sz="2000" dirty="0"/>
              <a:t>Společnosti </a:t>
            </a:r>
            <a:r>
              <a:rPr lang="cs-CZ" sz="2000" i="1" dirty="0" err="1"/>
              <a:t>CzechSteel</a:t>
            </a:r>
            <a:r>
              <a:rPr lang="cs-CZ" sz="2000" i="1" dirty="0"/>
              <a:t> a.s.</a:t>
            </a:r>
            <a:r>
              <a:rPr lang="cs-CZ" sz="2000" dirty="0"/>
              <a:t> a </a:t>
            </a:r>
            <a:r>
              <a:rPr lang="cs-CZ" sz="2000" i="1" dirty="0" err="1"/>
              <a:t>GermanIron</a:t>
            </a:r>
            <a:r>
              <a:rPr lang="cs-CZ" sz="2000" i="1" dirty="0"/>
              <a:t> </a:t>
            </a:r>
            <a:r>
              <a:rPr lang="cs-CZ" sz="2000" i="1" dirty="0" err="1"/>
              <a:t>GmbH</a:t>
            </a:r>
            <a:r>
              <a:rPr lang="cs-CZ" sz="2000" dirty="0"/>
              <a:t> založily joint venture </a:t>
            </a:r>
            <a:r>
              <a:rPr lang="cs-CZ" sz="2000" i="1" dirty="0" err="1"/>
              <a:t>EuroSteel</a:t>
            </a:r>
            <a:r>
              <a:rPr lang="cs-CZ" sz="2000" i="1" dirty="0"/>
              <a:t> s.r.o.</a:t>
            </a:r>
            <a:r>
              <a:rPr lang="cs-CZ" sz="2000" dirty="0"/>
              <a:t> pro výrobu komponentů. Po úpadku českého partnera chce insolvenční správce zpeněžit jeho podíl v joint venture, zatímco německý partner se dovolává klauzule o přednostním odkupu.</a:t>
            </a:r>
            <a:br>
              <a:rPr lang="cs-CZ" sz="2000" dirty="0"/>
            </a:br>
            <a:r>
              <a:rPr lang="cs-CZ" sz="2000" b="1" dirty="0"/>
              <a:t>Otázka:</a:t>
            </a:r>
            <a:r>
              <a:rPr lang="cs-CZ" sz="2000" dirty="0"/>
              <a:t> Může insolvenční správce obejít předkupní právo druhého společníka v rámci zpeněžení majetku dlužníka?</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6360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D322CD-C6AA-5D6D-4281-282157CAAF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EF3CFBF-1884-C2CC-D317-3F7DD201F39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6E221CF-7878-B6AC-A518-67BF56EB7F5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3C7F7D-362F-5621-C623-7BEC3D5A98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140027E-3160-87DE-E86B-8605F0DBDE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9DD60C-F71B-1827-CD6D-6371C7C1C6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845FF7A-78C5-C4C1-B48E-57CF96A5B52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2E3C012-DC20-1098-1D85-4F2CC3A4E70D}"/>
              </a:ext>
            </a:extLst>
          </p:cNvPr>
          <p:cNvSpPr>
            <a:spLocks noGrp="1"/>
          </p:cNvSpPr>
          <p:nvPr>
            <p:ph type="body" idx="1"/>
          </p:nvPr>
        </p:nvSpPr>
        <p:spPr/>
        <p:txBody>
          <a:bodyPr/>
          <a:lstStyle/>
          <a:p>
            <a:pPr marL="114300" indent="0">
              <a:buNone/>
            </a:pPr>
            <a:r>
              <a:rPr lang="cs-CZ" sz="2000" b="1" dirty="0"/>
              <a:t>6. Test insolvence a likviditní mezera</a:t>
            </a:r>
            <a:br>
              <a:rPr lang="cs-CZ" sz="2000" dirty="0"/>
            </a:br>
            <a:r>
              <a:rPr lang="cs-CZ" sz="2000" dirty="0"/>
              <a:t>Podnikatel </a:t>
            </a:r>
            <a:r>
              <a:rPr lang="cs-CZ" sz="2000" i="1" dirty="0"/>
              <a:t>Marek Dvořák</a:t>
            </a:r>
            <a:r>
              <a:rPr lang="cs-CZ" sz="2000" dirty="0"/>
              <a:t> vede účetnictví a má více věřitelů. Jeho závazky po splatnosti činí 5 mil. Kč, avšak výkaz likvidity potvrzuje, že „mezera krytí“ je nižší než 10 % splatných závazků. Jeden z věřitelů přesto podává insolvenční návrh.</a:t>
            </a:r>
            <a:br>
              <a:rPr lang="cs-CZ" sz="2000" dirty="0"/>
            </a:br>
            <a:r>
              <a:rPr lang="cs-CZ" sz="2000" b="1" dirty="0"/>
              <a:t>Otázka:</a:t>
            </a:r>
            <a:r>
              <a:rPr lang="cs-CZ" sz="2000" dirty="0"/>
              <a:t> Může soud zamítnout insolvenční návrh, pokud výkaz stavu likvidity prokazuje schopnost dlužníka plnit závazky podle § 3 odst. 3 IZ?</a:t>
            </a:r>
          </a:p>
        </p:txBody>
      </p:sp>
    </p:spTree>
    <p:extLst>
      <p:ext uri="{BB962C8B-B14F-4D97-AF65-F5344CB8AC3E}">
        <p14:creationId xmlns:p14="http://schemas.microsoft.com/office/powerpoint/2010/main" val="11434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4A6C128-F05F-3A7B-83DC-4EBADD503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472E1AC-8FF0-B835-F333-915326A1010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0C26F1-99D5-B038-72F2-BBB1C0972DD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116277-FA61-E080-297D-D61EC014E6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FED878E-C9F3-36BE-DDBC-072337BC93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DF690C-1EA0-18A1-8E5F-8DB8E907B0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81BE5D8-9E22-B129-01C7-43098DE8234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379DF74-11E9-F236-CC2D-3F6CE3F4068C}"/>
              </a:ext>
            </a:extLst>
          </p:cNvPr>
          <p:cNvSpPr>
            <a:spLocks noGrp="1"/>
          </p:cNvSpPr>
          <p:nvPr>
            <p:ph type="body" idx="1"/>
          </p:nvPr>
        </p:nvSpPr>
        <p:spPr/>
        <p:txBody>
          <a:bodyPr/>
          <a:lstStyle/>
          <a:p>
            <a:pPr marL="114300" indent="0">
              <a:buNone/>
            </a:pPr>
            <a:r>
              <a:rPr lang="cs-CZ" sz="2000" b="1" dirty="0"/>
              <a:t>7. Konflikt společného zájmu věřitelů a zvláštního postavení zajištěného věřitele</a:t>
            </a:r>
            <a:br>
              <a:rPr lang="cs-CZ" sz="2000" dirty="0"/>
            </a:br>
            <a:r>
              <a:rPr lang="cs-CZ" sz="2000" dirty="0"/>
              <a:t>V insolvenčním řízení dlužníka </a:t>
            </a:r>
            <a:r>
              <a:rPr lang="cs-CZ" sz="2000" i="1" dirty="0" err="1"/>
              <a:t>TechServis</a:t>
            </a:r>
            <a:r>
              <a:rPr lang="cs-CZ" sz="2000" i="1" dirty="0"/>
              <a:t> s.r.o.</a:t>
            </a:r>
            <a:r>
              <a:rPr lang="cs-CZ" sz="2000" dirty="0"/>
              <a:t> navrhují věřitelé reorganizaci, která by vedla k vyššímu uspokojení většiny věřitelů. Zajištěný věřitel – banka – trvá na likvidaci majetku a okamžitém zpeněžení zástavy.</a:t>
            </a:r>
            <a:br>
              <a:rPr lang="cs-CZ" sz="2000" dirty="0"/>
            </a:br>
            <a:r>
              <a:rPr lang="cs-CZ" sz="2000" b="1" dirty="0"/>
              <a:t>Otázka:</a:t>
            </a:r>
            <a:r>
              <a:rPr lang="cs-CZ" sz="2000" dirty="0"/>
              <a:t> Který zájem má přednost: společný zájem věřitelů nebo zvláštní postavení zajištěného věřitele dle § 2 písm. j) IZ?</a:t>
            </a:r>
          </a:p>
          <a:p>
            <a:pPr marL="114300" indent="0">
              <a:buNone/>
            </a:pPr>
            <a:endParaRPr lang="cs-CZ" sz="2000" dirty="0"/>
          </a:p>
        </p:txBody>
      </p:sp>
    </p:spTree>
    <p:extLst>
      <p:ext uri="{BB962C8B-B14F-4D97-AF65-F5344CB8AC3E}">
        <p14:creationId xmlns:p14="http://schemas.microsoft.com/office/powerpoint/2010/main" val="9056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9525DC-26DD-A798-F959-1ED56EBA19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985D75-6B94-6EC6-A764-7DE5D84BEB8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60FE99-F6F2-DE8B-36CA-57721D3209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571CDB-596D-ADFC-815C-1616407C5F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302DABB-3157-B9E1-2E64-8AA1B37E95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D5FFBED-DE0C-1CB9-2984-7479B03637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ACA438-E6A4-38D6-D2DF-91F5B3377AF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2B12718-DE65-7E00-1BCB-61A30BCA70DB}"/>
              </a:ext>
            </a:extLst>
          </p:cNvPr>
          <p:cNvSpPr>
            <a:spLocks noGrp="1"/>
          </p:cNvSpPr>
          <p:nvPr>
            <p:ph type="body" idx="1"/>
          </p:nvPr>
        </p:nvSpPr>
        <p:spPr/>
        <p:txBody>
          <a:bodyPr/>
          <a:lstStyle/>
          <a:p>
            <a:pPr marL="114300" indent="0">
              <a:buNone/>
            </a:pPr>
            <a:r>
              <a:rPr lang="cs-CZ" sz="2000" b="1" dirty="0"/>
              <a:t>8. Neoprávněné oddálení insolvenčního návrhu</a:t>
            </a:r>
            <a:br>
              <a:rPr lang="cs-CZ" sz="2000" dirty="0"/>
            </a:br>
            <a:r>
              <a:rPr lang="cs-CZ" sz="2000" dirty="0"/>
              <a:t>Jednatel </a:t>
            </a:r>
            <a:r>
              <a:rPr lang="cs-CZ" sz="2000" i="1" dirty="0" err="1"/>
              <a:t>DeltaPrint</a:t>
            </a:r>
            <a:r>
              <a:rPr lang="cs-CZ" sz="2000" i="1" dirty="0"/>
              <a:t> s.r.o.</a:t>
            </a:r>
            <a:r>
              <a:rPr lang="cs-CZ" sz="2000" dirty="0"/>
              <a:t> věděl, že firma má závazky po splatnosti delší než tři měsíce, ale nepodal insolvenční návrh v naději na budoucí zakázku. Věřitelé utrpěli další škodu.</a:t>
            </a:r>
            <a:br>
              <a:rPr lang="cs-CZ" sz="2000" dirty="0"/>
            </a:br>
            <a:r>
              <a:rPr lang="cs-CZ" sz="2000" b="1" dirty="0"/>
              <a:t>Otázka:</a:t>
            </a:r>
            <a:r>
              <a:rPr lang="cs-CZ" sz="2000" dirty="0"/>
              <a:t> Odpovídá jednatel za škodu věřitelům podle zásady péče řádného hospodáře, pokud zdržel podání insolvenčního návrhu?</a:t>
            </a:r>
          </a:p>
          <a:p>
            <a:pPr marL="114300" indent="0">
              <a:buNone/>
            </a:pPr>
            <a:endParaRPr lang="cs-CZ" sz="2000" dirty="0"/>
          </a:p>
        </p:txBody>
      </p:sp>
    </p:spTree>
    <p:extLst>
      <p:ext uri="{BB962C8B-B14F-4D97-AF65-F5344CB8AC3E}">
        <p14:creationId xmlns:p14="http://schemas.microsoft.com/office/powerpoint/2010/main" val="3610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2A6C4AD-EE41-DC6E-D8C6-A4902AE6B4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9D8A0B-5121-DEE8-B99F-BA0A8E669E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F6F4D33-794D-2445-6752-ACDDB4DF05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1052DF0-452B-243C-504B-C81EAE8F8F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BD1FF0-FE93-DCB2-7119-E85C754D6A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32F2E8-26D9-321E-ABF8-3D556773308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84C79E-56DF-8B32-C7B9-EE41CE32FFBB}"/>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A1144C36-AAF0-BE5B-6AA5-C6D8D97696CC}"/>
              </a:ext>
            </a:extLst>
          </p:cNvPr>
          <p:cNvSpPr>
            <a:spLocks noGrp="1"/>
          </p:cNvSpPr>
          <p:nvPr>
            <p:ph type="body" idx="1"/>
          </p:nvPr>
        </p:nvSpPr>
        <p:spPr/>
        <p:txBody>
          <a:bodyPr/>
          <a:lstStyle/>
          <a:p>
            <a:pPr marL="114300" indent="0">
              <a:buNone/>
            </a:pPr>
            <a:r>
              <a:rPr lang="cs-CZ" sz="2000" b="1" dirty="0"/>
              <a:t>9. Převod majetku před úpadkem</a:t>
            </a:r>
            <a:br>
              <a:rPr lang="cs-CZ" sz="2000" dirty="0"/>
            </a:br>
            <a:r>
              <a:rPr lang="cs-CZ" sz="2000" dirty="0"/>
              <a:t>Týden před podáním insolvenčního návrhu prodal dlužník </a:t>
            </a:r>
            <a:r>
              <a:rPr lang="cs-CZ" sz="2000" i="1" dirty="0"/>
              <a:t>Omega </a:t>
            </a:r>
            <a:r>
              <a:rPr lang="cs-CZ" sz="2000" i="1" dirty="0" err="1"/>
              <a:t>Trade</a:t>
            </a:r>
            <a:r>
              <a:rPr lang="cs-CZ" sz="2000" i="1" dirty="0"/>
              <a:t> a.s.</a:t>
            </a:r>
            <a:r>
              <a:rPr lang="cs-CZ" sz="2000" dirty="0"/>
              <a:t> svůj stroj dceřiné společnosti za cenu výrazně nižší než tržní. Správce považuje transakci za neúčinnou.</a:t>
            </a:r>
            <a:br>
              <a:rPr lang="cs-CZ" sz="2000" dirty="0"/>
            </a:br>
            <a:r>
              <a:rPr lang="cs-CZ" sz="2000" b="1" dirty="0"/>
              <a:t>Otázka:</a:t>
            </a:r>
            <a:r>
              <a:rPr lang="cs-CZ" sz="2000" dirty="0"/>
              <a:t> Může být takový převod majetku napaden jako neúčinný právní úkon podle § 235 násl. IZ?</a:t>
            </a:r>
          </a:p>
        </p:txBody>
      </p:sp>
    </p:spTree>
    <p:extLst>
      <p:ext uri="{BB962C8B-B14F-4D97-AF65-F5344CB8AC3E}">
        <p14:creationId xmlns:p14="http://schemas.microsoft.com/office/powerpoint/2010/main" val="741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2EF5F6-5227-394B-3981-7670227242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FC80D0-F5DC-9620-38E2-2DA8FE0EE30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653BB6-745C-A61A-BB65-2FD5F5DA96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55CD57-AE9F-F5E2-D087-6EF040A535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051D04-C748-6F0A-5113-3692EBB012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25FAA-C77F-0105-01E8-003DBD3F3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678730C-4E60-5C91-24A6-1F936CCFD6C4}"/>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E9543A5-5355-05F0-5375-D9DED22BCCF9}"/>
              </a:ext>
            </a:extLst>
          </p:cNvPr>
          <p:cNvSpPr>
            <a:spLocks noGrp="1"/>
          </p:cNvSpPr>
          <p:nvPr>
            <p:ph type="body" idx="1"/>
          </p:nvPr>
        </p:nvSpPr>
        <p:spPr/>
        <p:txBody>
          <a:bodyPr/>
          <a:lstStyle/>
          <a:p>
            <a:pPr marL="114300" indent="0">
              <a:buNone/>
            </a:pPr>
            <a:r>
              <a:rPr lang="cs-CZ" sz="2000" b="1" dirty="0"/>
              <a:t>10. Společníci a residuální vlastník</a:t>
            </a:r>
            <a:br>
              <a:rPr lang="cs-CZ" sz="2000" dirty="0"/>
            </a:br>
            <a:r>
              <a:rPr lang="cs-CZ" sz="2000" dirty="0"/>
              <a:t>Společnost </a:t>
            </a:r>
            <a:r>
              <a:rPr lang="cs-CZ" sz="2000" i="1" dirty="0" err="1"/>
              <a:t>GreenPower</a:t>
            </a:r>
            <a:r>
              <a:rPr lang="cs-CZ" sz="2000" i="1" dirty="0"/>
              <a:t> s.r.o.</a:t>
            </a:r>
            <a:r>
              <a:rPr lang="cs-CZ" sz="2000" dirty="0"/>
              <a:t> se dostala do úpadku. Společníci tvrdí, že i v průběhu insolvence zůstávají „vlastníky“ majetku společnosti a mají rozhodovací práva. Insolvenční správce oponuje, že ekonomické zájmy přecházejí na věřitele.</a:t>
            </a:r>
            <a:br>
              <a:rPr lang="cs-CZ" sz="2000" dirty="0"/>
            </a:br>
            <a:r>
              <a:rPr lang="cs-CZ" sz="2000" b="1" dirty="0"/>
              <a:t>Otázka:</a:t>
            </a:r>
            <a:r>
              <a:rPr lang="cs-CZ" sz="2000" dirty="0"/>
              <a:t> Kdo je považován za residuálního vlastníka při řešení úpadku obchodní korporace?</a:t>
            </a:r>
          </a:p>
        </p:txBody>
      </p:sp>
    </p:spTree>
    <p:extLst>
      <p:ext uri="{BB962C8B-B14F-4D97-AF65-F5344CB8AC3E}">
        <p14:creationId xmlns:p14="http://schemas.microsoft.com/office/powerpoint/2010/main" val="38543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předjíždí cyklistu </a:t>
            </a:r>
            <a:r>
              <a:rPr lang="cs-CZ" sz="2000" dirty="0" err="1"/>
              <a:t>R</a:t>
            </a:r>
            <a:r>
              <a:rPr lang="cs-CZ" sz="2000" dirty="0"/>
              <a:t> s příliš malou boční vzdáleností, takže ten spadne, ale A si toho nevšimne a bez povšimnutí pokračuje v jízdě. Asi o půl hodiny později projíždí znovu místem nehody, kde si všimne zraněného </a:t>
            </a:r>
            <a:r>
              <a:rPr lang="cs-CZ" sz="2000" dirty="0" err="1"/>
              <a:t>R</a:t>
            </a:r>
            <a:r>
              <a:rPr lang="cs-CZ" sz="2000" dirty="0"/>
              <a:t> sedícího na kraji silnice. Protože však A spěchá, jede dál. Jaký trestný čin spáchal?</a:t>
            </a:r>
          </a:p>
        </p:txBody>
      </p:sp>
    </p:spTree>
    <p:extLst>
      <p:ext uri="{BB962C8B-B14F-4D97-AF65-F5344CB8AC3E}">
        <p14:creationId xmlns:p14="http://schemas.microsoft.com/office/powerpoint/2010/main" val="4607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F35BA9-E57F-64DF-199B-67BB6071C0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805070E-8E94-DF99-4E8F-C4F96FF5F83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9D17BBB-7FA9-17F5-CD55-1210D390D6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34D735A-9A5D-8C55-3A6B-A440EA40AB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E43F063-AA99-0396-3FD0-E9CB41C301A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FED13-B660-46C5-1041-633CD10508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44A4AAE-F9CF-B067-1C56-467414DEC0D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D3A12E9-169E-B7B5-555B-8CFD09184B14}"/>
              </a:ext>
            </a:extLst>
          </p:cNvPr>
          <p:cNvSpPr>
            <a:spLocks noGrp="1"/>
          </p:cNvSpPr>
          <p:nvPr>
            <p:ph type="body" idx="1"/>
          </p:nvPr>
        </p:nvSpPr>
        <p:spPr/>
        <p:txBody>
          <a:bodyPr/>
          <a:lstStyle/>
          <a:p>
            <a:pPr marL="114300" indent="0">
              <a:buNone/>
            </a:pPr>
            <a:r>
              <a:rPr lang="cs-CZ" sz="2000" b="1" dirty="0"/>
              <a:t>11. Neplatnost rozhodnutí valné hromady v době hrozícího úpadku</a:t>
            </a:r>
            <a:br>
              <a:rPr lang="cs-CZ" sz="2000" dirty="0"/>
            </a:br>
            <a:r>
              <a:rPr lang="cs-CZ" sz="2000" dirty="0"/>
              <a:t>Společnost </a:t>
            </a:r>
            <a:r>
              <a:rPr lang="cs-CZ" sz="2000" i="1" dirty="0"/>
              <a:t>Helios Invest a.s.</a:t>
            </a:r>
            <a:r>
              <a:rPr lang="cs-CZ" sz="2000" dirty="0"/>
              <a:t> čelí dlouhodobým finančním potížím. Navzdory tomu valná hromada rozhodla o snížení základního kapitálu a vyplacení části volných prostředků akcionářům. Auditorka upozornila, že by tím došlo k ohrožení schopnosti splácet závazky vůči dodavatelům. Správní rada odmítla doporučení ignorovat. O dva měsíce později společnost vstoupila do insolvence a věřitelé napadají platnost rozhodnutí valné hromady.</a:t>
            </a:r>
            <a:br>
              <a:rPr lang="cs-CZ" sz="2000" dirty="0"/>
            </a:br>
            <a:r>
              <a:rPr lang="cs-CZ" sz="2000" b="1" dirty="0"/>
              <a:t>Otázka:</a:t>
            </a:r>
            <a:r>
              <a:rPr lang="cs-CZ" sz="2000" dirty="0"/>
              <a:t> Může být usnesení valné hromady, které zjevně ohrožuje solventnost společnosti, prohlášeno za neplatné z důvodu rozporu se zásadou péče řádného hospodáře?</a:t>
            </a:r>
          </a:p>
        </p:txBody>
      </p:sp>
    </p:spTree>
    <p:extLst>
      <p:ext uri="{BB962C8B-B14F-4D97-AF65-F5344CB8AC3E}">
        <p14:creationId xmlns:p14="http://schemas.microsoft.com/office/powerpoint/2010/main" val="37416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864584-CD44-743A-3CB6-54C71A1D70D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90DC001-FA4A-CC5D-DC45-FD7DD5DA79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42E876-200A-6FEC-CA26-77E9B4D0DC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A213EFC-5B81-9B15-7AE7-26A8580FBB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73EE0BD-383C-5145-5686-67C1537E29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69B1B3-6642-49B8-6EA9-F29DE65568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E8C08FC-3F84-CF62-075D-29086DB393BA}"/>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C33741C-95C2-D330-1E73-98CEBEE6263C}"/>
              </a:ext>
            </a:extLst>
          </p:cNvPr>
          <p:cNvSpPr>
            <a:spLocks noGrp="1"/>
          </p:cNvSpPr>
          <p:nvPr>
            <p:ph type="body" idx="1"/>
          </p:nvPr>
        </p:nvSpPr>
        <p:spPr/>
        <p:txBody>
          <a:bodyPr/>
          <a:lstStyle/>
          <a:p>
            <a:pPr marL="114300" indent="0">
              <a:buNone/>
            </a:pPr>
            <a:r>
              <a:rPr lang="cs-CZ" sz="2000" b="1" dirty="0"/>
              <a:t> 12. Zneužití společného zájmu věřitelů</a:t>
            </a:r>
            <a:br>
              <a:rPr lang="cs-CZ" sz="2000" dirty="0"/>
            </a:br>
            <a:r>
              <a:rPr lang="cs-CZ" sz="2000" dirty="0"/>
              <a:t>V insolvenčním řízení dlužníka </a:t>
            </a:r>
            <a:r>
              <a:rPr lang="cs-CZ" sz="2000" i="1" dirty="0" err="1"/>
              <a:t>EcoBuild</a:t>
            </a:r>
            <a:r>
              <a:rPr lang="cs-CZ" sz="2000" i="1" dirty="0"/>
              <a:t> s.r.o.</a:t>
            </a:r>
            <a:r>
              <a:rPr lang="cs-CZ" sz="2000" dirty="0"/>
              <a:t> vystupuje skupina menších věřitelů, kteří společně ovládají věřitelský výbor. Tato skupina prosazuje reorganizaci, která jim zaručí vyšší výnos na úkor velkého zajištěného věřitele – banky. Insolvenční správce namítá, že takový postup odporuje smyslu společného zájmu věřitelů podle § 2 písm. j) IZ. Věřitelé argumentují, že jejich návrh přinese vyšší celkový výnos.</a:t>
            </a:r>
            <a:br>
              <a:rPr lang="cs-CZ" sz="2000" dirty="0"/>
            </a:br>
            <a:r>
              <a:rPr lang="cs-CZ" sz="2000" b="1" dirty="0"/>
              <a:t>Otázka:</a:t>
            </a:r>
            <a:r>
              <a:rPr lang="cs-CZ" sz="2000" dirty="0"/>
              <a:t> Lze považovat rozhodnutí většiny věřitelů za vyjádření „společného zájmu“, i když zjevně poškozuje zajištěného věřitele?</a:t>
            </a:r>
          </a:p>
        </p:txBody>
      </p:sp>
    </p:spTree>
    <p:extLst>
      <p:ext uri="{BB962C8B-B14F-4D97-AF65-F5344CB8AC3E}">
        <p14:creationId xmlns:p14="http://schemas.microsoft.com/office/powerpoint/2010/main" val="20862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9A901EF-9856-9E8F-7290-BED87D8E2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DDC769-DE26-54E3-01EF-A079ECCE97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D29708D-2B0D-C65F-BE43-3A39A5A6AB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49C276-A262-7BF0-9ED7-D73FCE7E8F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E39D1976-D00D-8537-6DEE-794D1A9A8BC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A05E367-55F3-241C-D5D8-BF95078F63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058CA0-1F99-5288-292C-93DF2A833BBF}"/>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5F7234B-7DEA-DE3B-68D6-4C1D95586888}"/>
              </a:ext>
            </a:extLst>
          </p:cNvPr>
          <p:cNvSpPr>
            <a:spLocks noGrp="1"/>
          </p:cNvSpPr>
          <p:nvPr>
            <p:ph type="body" idx="1"/>
          </p:nvPr>
        </p:nvSpPr>
        <p:spPr/>
        <p:txBody>
          <a:bodyPr/>
          <a:lstStyle/>
          <a:p>
            <a:pPr marL="114300" indent="0">
              <a:buNone/>
            </a:pPr>
            <a:r>
              <a:rPr lang="cs-CZ" sz="2000" b="1" dirty="0"/>
              <a:t>13. Osobní ručení člena statutárního orgánu</a:t>
            </a:r>
            <a:br>
              <a:rPr lang="cs-CZ" sz="2000" dirty="0"/>
            </a:br>
            <a:r>
              <a:rPr lang="cs-CZ" sz="2000" dirty="0"/>
              <a:t>Jednatel </a:t>
            </a:r>
            <a:r>
              <a:rPr lang="cs-CZ" sz="2000" i="1" dirty="0"/>
              <a:t>Silver Line s.r.o.</a:t>
            </a:r>
            <a:r>
              <a:rPr lang="cs-CZ" sz="2000" dirty="0"/>
              <a:t> podepsal několik smluv o dodávkách materiálu, ačkoli věděl, že společnost již není schopna plnit své závazky. Věřitelé následně přihlásili pohledávky do insolvence, ale uspokojení se nedočkali. Insolvenční správce zjistil, že jednatel v době uzavření smluv měl povinnost podat insolvenční návrh, avšak neučinil tak.</a:t>
            </a:r>
            <a:br>
              <a:rPr lang="cs-CZ" sz="2000" dirty="0"/>
            </a:br>
            <a:r>
              <a:rPr lang="cs-CZ" sz="2000" b="1" dirty="0"/>
              <a:t>Otázka:</a:t>
            </a:r>
            <a:r>
              <a:rPr lang="cs-CZ" sz="2000" dirty="0"/>
              <a:t> Může být jednatel osobně povinen nahradit škodu věřitelům za uzavírání závazků v době hrozícího úpadku společnosti?</a:t>
            </a:r>
            <a:r>
              <a:rPr lang="cs-CZ" sz="2000" b="1" dirty="0"/>
              <a:t> </a:t>
            </a:r>
            <a:endParaRPr lang="cs-CZ" sz="2000" dirty="0"/>
          </a:p>
        </p:txBody>
      </p:sp>
    </p:spTree>
    <p:extLst>
      <p:ext uri="{BB962C8B-B14F-4D97-AF65-F5344CB8AC3E}">
        <p14:creationId xmlns:p14="http://schemas.microsoft.com/office/powerpoint/2010/main" val="15438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A4CECEC-CC98-D9E8-54F1-32AB81989D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7C9132-1833-707C-9D50-9724CB6E4E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4092D1-3F51-9017-CF3D-FAAEF72A3B0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A855B36-5074-6D26-724C-F7342AD5B5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678C2C0-CD24-96F7-7BC3-F20F082F73B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8AC398F-E322-C1BB-5F8F-0F30FE2F739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4D1B4F-3915-5DF0-9B22-08EE136D15C3}"/>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8C49CDE-B4EB-3747-8C2B-595702DC4644}"/>
              </a:ext>
            </a:extLst>
          </p:cNvPr>
          <p:cNvSpPr>
            <a:spLocks noGrp="1"/>
          </p:cNvSpPr>
          <p:nvPr>
            <p:ph type="body" idx="1"/>
          </p:nvPr>
        </p:nvSpPr>
        <p:spPr/>
        <p:txBody>
          <a:bodyPr/>
          <a:lstStyle/>
          <a:p>
            <a:pPr marL="114300" indent="0">
              <a:buNone/>
            </a:pPr>
            <a:r>
              <a:rPr lang="cs-CZ" sz="2000" b="1" dirty="0"/>
              <a:t>14. Přeměna společnosti těsně před úpadkem</a:t>
            </a:r>
            <a:br>
              <a:rPr lang="cs-CZ" sz="2000" dirty="0"/>
            </a:br>
            <a:r>
              <a:rPr lang="cs-CZ" sz="2000" dirty="0"/>
              <a:t>Kapitálová společnost </a:t>
            </a:r>
            <a:r>
              <a:rPr lang="cs-CZ" sz="2000" i="1" dirty="0" err="1"/>
              <a:t>TechnoData</a:t>
            </a:r>
            <a:r>
              <a:rPr lang="cs-CZ" sz="2000" i="1" dirty="0"/>
              <a:t> a.s.</a:t>
            </a:r>
            <a:r>
              <a:rPr lang="cs-CZ" sz="2000" dirty="0"/>
              <a:t> se rozhodla přeměnit na společnost s ručením omezeným, a to v době, kdy měla více než tři měsíce po splatnosti závazky vůči pěti dodavatelům. Přeměna byla dokončena krátce před zahájením insolvenčního řízení. Insolvenční správce tvrdí, že šlo o účelový krok, který měl omezit odpovědnost akcionářů.</a:t>
            </a:r>
            <a:br>
              <a:rPr lang="cs-CZ" sz="2000" dirty="0"/>
            </a:br>
            <a:r>
              <a:rPr lang="cs-CZ" sz="2000" b="1" dirty="0"/>
              <a:t>Otázka:</a:t>
            </a:r>
            <a:r>
              <a:rPr lang="cs-CZ" sz="2000" dirty="0"/>
              <a:t> Může být přeměna kapitálové společnosti na jinou právní formu napadena jako zneužití práva s cílem vyhnout se insolvenční odpovědnosti?</a:t>
            </a:r>
          </a:p>
          <a:p>
            <a:pPr marL="114300" indent="0">
              <a:buNone/>
            </a:pPr>
            <a:r>
              <a:rPr lang="cs-CZ" sz="2000" b="1" dirty="0"/>
              <a:t> </a:t>
            </a:r>
            <a:endParaRPr lang="cs-CZ" sz="2000" dirty="0"/>
          </a:p>
        </p:txBody>
      </p:sp>
    </p:spTree>
    <p:extLst>
      <p:ext uri="{BB962C8B-B14F-4D97-AF65-F5344CB8AC3E}">
        <p14:creationId xmlns:p14="http://schemas.microsoft.com/office/powerpoint/2010/main" val="25188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D88B81-B86C-18D9-8D8A-BA21E1ABCDF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A78B473-58A2-AE45-3A3A-76D6A6510C7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75682DE-8B2F-28A4-756A-765977F4C23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96A387-B936-EA4D-1870-1A9FF67771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0E37975-B702-D12C-A6DC-35C7B1B27F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04B39F-E29C-50C3-D6BF-FEAD843A6E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2566F6-5979-E672-4D51-6CCFC6BC105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50F1B312-44E5-2D6C-A49D-06FEBEE9A163}"/>
              </a:ext>
            </a:extLst>
          </p:cNvPr>
          <p:cNvSpPr>
            <a:spLocks noGrp="1"/>
          </p:cNvSpPr>
          <p:nvPr>
            <p:ph type="body" idx="1"/>
          </p:nvPr>
        </p:nvSpPr>
        <p:spPr/>
        <p:txBody>
          <a:bodyPr/>
          <a:lstStyle/>
          <a:p>
            <a:pPr marL="114300" indent="0">
              <a:buNone/>
            </a:pPr>
            <a:r>
              <a:rPr lang="cs-CZ" sz="2000" b="1" dirty="0"/>
              <a:t>15. Konflikt mezi věřiteli a veřejným zájmem</a:t>
            </a:r>
            <a:br>
              <a:rPr lang="cs-CZ" sz="2000" dirty="0"/>
            </a:br>
            <a:r>
              <a:rPr lang="cs-CZ" sz="2000" dirty="0"/>
              <a:t>Společnost </a:t>
            </a:r>
            <a:r>
              <a:rPr lang="cs-CZ" sz="2000" i="1" dirty="0" err="1"/>
              <a:t>HydroEnergy</a:t>
            </a:r>
            <a:r>
              <a:rPr lang="cs-CZ" sz="2000" i="1" dirty="0"/>
              <a:t> s.r.o.</a:t>
            </a:r>
            <a:r>
              <a:rPr lang="cs-CZ" sz="2000" dirty="0"/>
              <a:t> provozuje malé vodní elektrárny, ale dostala se do úpadku. Reorganizace by umožnila zachovat provoz a zaměstnanost, avšak věřitelé preferují likvidaci majetku a okamžité uspokojení pohledávek. Ministerstvo životního prostředí upozornilo, že zrušení provozu by poškodilo lokální infrastrukturu.</a:t>
            </a:r>
            <a:br>
              <a:rPr lang="cs-CZ" sz="2000" dirty="0"/>
            </a:br>
            <a:r>
              <a:rPr lang="cs-CZ" sz="2000" b="1" dirty="0"/>
              <a:t>Otázka:</a:t>
            </a:r>
            <a:r>
              <a:rPr lang="cs-CZ" sz="2000" dirty="0"/>
              <a:t> Má při rozhodování o způsobu řešení úpadku (konkurs vs. reorganizace) insolvenční soud zohlednit i širší veřejný zájem, nebo jen společný zájem věřitelů?</a:t>
            </a:r>
          </a:p>
        </p:txBody>
      </p:sp>
    </p:spTree>
    <p:extLst>
      <p:ext uri="{BB962C8B-B14F-4D97-AF65-F5344CB8AC3E}">
        <p14:creationId xmlns:p14="http://schemas.microsoft.com/office/powerpoint/2010/main" val="6986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D3B28D4-B3A2-C011-B6EE-1CD4674A5A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2CA1FA-3256-B49C-0D72-D44C52F899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FC6D7D-D47B-61C8-A897-4D7EA12277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014534B-97FB-2A33-FE8C-D3358335941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4F35087-2B83-A397-F326-04C16ADCD0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8AA7107-06A1-A51F-3EE4-0B99A099F8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188824-C7F3-3F22-76DC-523154FA06BD}"/>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AE87E76-BCD6-2F46-A18A-5B164FCE71FE}"/>
              </a:ext>
            </a:extLst>
          </p:cNvPr>
          <p:cNvSpPr>
            <a:spLocks noGrp="1"/>
          </p:cNvSpPr>
          <p:nvPr>
            <p:ph type="body" idx="1"/>
          </p:nvPr>
        </p:nvSpPr>
        <p:spPr/>
        <p:txBody>
          <a:bodyPr/>
          <a:lstStyle/>
          <a:p>
            <a:pPr marL="114300" indent="0">
              <a:buNone/>
            </a:pPr>
            <a:r>
              <a:rPr lang="cs-CZ" sz="2000" b="1" dirty="0"/>
              <a:t> 1. Hrozící úpadek a odpovědnost jednatele</a:t>
            </a:r>
            <a:br>
              <a:rPr lang="cs-CZ" sz="2000" dirty="0"/>
            </a:br>
            <a:r>
              <a:rPr lang="cs-CZ" sz="2000" dirty="0"/>
              <a:t>Jednatel společnosti </a:t>
            </a:r>
            <a:r>
              <a:rPr lang="cs-CZ" sz="2000" i="1" dirty="0" err="1"/>
              <a:t>Meditec</a:t>
            </a:r>
            <a:r>
              <a:rPr lang="cs-CZ" sz="2000" i="1" dirty="0"/>
              <a:t> s.r.o.</a:t>
            </a:r>
            <a:r>
              <a:rPr lang="cs-CZ" sz="2000" dirty="0"/>
              <a:t> zjistil, že firma ztrácí zakázky a výhledově nebude schopna splnit závazky vůči dodavatelům. Přesto rozhodl o vyplacení odměn managementu a uzavření další smlouvy o úvěru. Krátce poté se podnik dostal do insolvence. Věřitelé tvrdí, že jednatel měl už dříve rozpoznat hrozící úpadek a přijmout opatření ke zmírnění rizik.</a:t>
            </a:r>
            <a:br>
              <a:rPr lang="cs-CZ" sz="2000" dirty="0"/>
            </a:br>
            <a:r>
              <a:rPr lang="cs-CZ" sz="2000" b="1" dirty="0"/>
              <a:t>Otázka:</a:t>
            </a:r>
            <a:r>
              <a:rPr lang="cs-CZ" sz="2000" dirty="0"/>
              <a:t> Jaké povinnosti má statutární orgán při existenci hrozícího úpadku podle § 3 odst. 5 insolvenčního zákona?</a:t>
            </a:r>
          </a:p>
          <a:p>
            <a:pPr marL="114300" indent="0">
              <a:buNone/>
            </a:pPr>
            <a:endParaRPr lang="cs-CZ" sz="2000" dirty="0"/>
          </a:p>
        </p:txBody>
      </p:sp>
    </p:spTree>
    <p:extLst>
      <p:ext uri="{BB962C8B-B14F-4D97-AF65-F5344CB8AC3E}">
        <p14:creationId xmlns:p14="http://schemas.microsoft.com/office/powerpoint/2010/main" val="21232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429C81A-F3CD-FB4A-8D90-48702E98DE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795FBA-3EB0-BE1C-1B8C-645A851772F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934199-3122-3C6D-1A6A-ECCC82C366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338279-09E3-87E1-D5BD-4CAC39B1E5E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39C0E5-5525-9C81-FB70-36FDEC780DF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EF40BE-C2AA-3F15-DC79-9F4347B335A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F83926F-D1CD-E8F1-0BB7-07F06C67BE2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FB841A3-4ABD-6F7D-47A4-A5D9FBD4ACDC}"/>
              </a:ext>
            </a:extLst>
          </p:cNvPr>
          <p:cNvSpPr>
            <a:spLocks noGrp="1"/>
          </p:cNvSpPr>
          <p:nvPr>
            <p:ph type="body" idx="1"/>
          </p:nvPr>
        </p:nvSpPr>
        <p:spPr/>
        <p:txBody>
          <a:bodyPr/>
          <a:lstStyle/>
          <a:p>
            <a:pPr marL="114300" indent="0">
              <a:buNone/>
            </a:pPr>
            <a:r>
              <a:rPr lang="cs-CZ" sz="2000" b="1" dirty="0"/>
              <a:t>2. Hospodářská nedostatečnost versus úpadek</a:t>
            </a:r>
            <a:br>
              <a:rPr lang="cs-CZ" sz="2000" dirty="0"/>
            </a:br>
            <a:r>
              <a:rPr lang="cs-CZ" sz="2000" dirty="0"/>
              <a:t>Společnost </a:t>
            </a:r>
            <a:r>
              <a:rPr lang="cs-CZ" sz="2000" i="1" dirty="0" err="1"/>
              <a:t>GreenFood</a:t>
            </a:r>
            <a:r>
              <a:rPr lang="cs-CZ" sz="2000" i="1" dirty="0"/>
              <a:t> a.s.</a:t>
            </a:r>
            <a:r>
              <a:rPr lang="cs-CZ" sz="2000" dirty="0"/>
              <a:t> zaznamenala pokles poptávky a dlouhodobě hospodaří se ztrátou. Přesto je stále schopna hradit své splatné závazky. Členové představenstva se neshodnou, zda se již jedná o stav hrozícího úpadku, nebo pouze o hospodářskou nedostatečnost.</a:t>
            </a:r>
            <a:br>
              <a:rPr lang="cs-CZ" sz="2000" dirty="0"/>
            </a:br>
            <a:r>
              <a:rPr lang="cs-CZ" sz="2000" b="1" dirty="0"/>
              <a:t>Otázka:</a:t>
            </a:r>
            <a:r>
              <a:rPr lang="cs-CZ" sz="2000" dirty="0"/>
              <a:t> Jak lze právně odlišit hospodářskou nedostatečnost od hrozícího úpadku a jaké důsledky z toho vyplývají pro rozhodování orgánů společnosti?</a:t>
            </a:r>
          </a:p>
          <a:p>
            <a:pPr marL="114300" indent="0">
              <a:buNone/>
            </a:pPr>
            <a:endParaRPr lang="cs-CZ" sz="2000" dirty="0"/>
          </a:p>
        </p:txBody>
      </p:sp>
    </p:spTree>
    <p:extLst>
      <p:ext uri="{BB962C8B-B14F-4D97-AF65-F5344CB8AC3E}">
        <p14:creationId xmlns:p14="http://schemas.microsoft.com/office/powerpoint/2010/main" val="892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92A537-7C32-5152-B3EB-E9B6426E0F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A778D0-BF15-B23D-B0CE-E99E8DDA2E6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8382B2-B92E-7B14-2583-5213355FAB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21022F1-1DEA-83E6-1DF6-FCDE431541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6A7610-7560-B630-041F-03B45AF223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CA9DB2-5F20-1F63-F3B8-76B3029D91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A321C2-D998-2B5B-EA6E-EEE146D7275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71DFED4-8D8D-D465-0BE9-FB2B966D00EA}"/>
              </a:ext>
            </a:extLst>
          </p:cNvPr>
          <p:cNvSpPr>
            <a:spLocks noGrp="1"/>
          </p:cNvSpPr>
          <p:nvPr>
            <p:ph type="body" idx="1"/>
          </p:nvPr>
        </p:nvSpPr>
        <p:spPr/>
        <p:txBody>
          <a:bodyPr/>
          <a:lstStyle/>
          <a:p>
            <a:pPr marL="114300" indent="0">
              <a:buNone/>
            </a:pPr>
            <a:r>
              <a:rPr lang="cs-CZ" sz="2000" b="1" dirty="0"/>
              <a:t>3. Opožděný návrh na moratorium</a:t>
            </a:r>
            <a:br>
              <a:rPr lang="cs-CZ" sz="2000" dirty="0"/>
            </a:br>
            <a:r>
              <a:rPr lang="cs-CZ" sz="2000" dirty="0"/>
              <a:t>Dlužník </a:t>
            </a:r>
            <a:r>
              <a:rPr lang="cs-CZ" sz="2000" i="1" dirty="0" err="1"/>
              <a:t>TechGlass</a:t>
            </a:r>
            <a:r>
              <a:rPr lang="cs-CZ" sz="2000" i="1" dirty="0"/>
              <a:t> s.r.o.</a:t>
            </a:r>
            <a:r>
              <a:rPr lang="cs-CZ" sz="2000" dirty="0"/>
              <a:t> obdržel insolvenční návrh věřitele a po třech týdnech se rozhodl podat návrh na vyhlášení moratoria. Insolvenční soud návrh odmítl s odkazem na zmeškání lhůty. Dlužník namítá, že se o návrhu dozvěděl pozdě kvůli doručovací chybě.</a:t>
            </a:r>
            <a:br>
              <a:rPr lang="cs-CZ" sz="2000" dirty="0"/>
            </a:br>
            <a:r>
              <a:rPr lang="cs-CZ" sz="2000" b="1" dirty="0"/>
              <a:t>Otázka:</a:t>
            </a:r>
            <a:r>
              <a:rPr lang="cs-CZ" sz="2000" dirty="0"/>
              <a:t> Může soud vyhlásit moratorium, pokud dlužník podá návrh po lhůtě 15 dnů stanovené v § 115 insolvenčního zákona?</a:t>
            </a:r>
          </a:p>
        </p:txBody>
      </p:sp>
    </p:spTree>
    <p:extLst>
      <p:ext uri="{BB962C8B-B14F-4D97-AF65-F5344CB8AC3E}">
        <p14:creationId xmlns:p14="http://schemas.microsoft.com/office/powerpoint/2010/main" val="25588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ED746D-A18D-C27A-9D93-1B28156BEF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EB3863A-FA60-D5DF-6D02-65E3EC9267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9FBB44-C3EA-0F54-017A-921482E2AD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71A7BB-C881-6F0F-B819-076CD6E5D4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B636DE9-7E1A-ED5C-2EE3-9286EEC2E7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FA3855-7D18-F7D2-B236-E9AC0B86719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DFE130-C98B-554B-F3F7-B385D1AFF002}"/>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1D0DA44-8906-FB66-2493-193907879069}"/>
              </a:ext>
            </a:extLst>
          </p:cNvPr>
          <p:cNvSpPr>
            <a:spLocks noGrp="1"/>
          </p:cNvSpPr>
          <p:nvPr>
            <p:ph type="body" idx="1"/>
          </p:nvPr>
        </p:nvSpPr>
        <p:spPr/>
        <p:txBody>
          <a:bodyPr/>
          <a:lstStyle/>
          <a:p>
            <a:pPr marL="114300" indent="0">
              <a:buNone/>
            </a:pPr>
            <a:r>
              <a:rPr lang="cs-CZ" sz="2000" b="1" dirty="0"/>
              <a:t>4. Falešné prohlášení věřitelů při návrhu na moratorium</a:t>
            </a:r>
            <a:br>
              <a:rPr lang="cs-CZ" sz="2000" dirty="0"/>
            </a:br>
            <a:r>
              <a:rPr lang="cs-CZ" sz="2000" dirty="0"/>
              <a:t>Společnost </a:t>
            </a:r>
            <a:r>
              <a:rPr lang="cs-CZ" sz="2000" i="1" dirty="0" err="1"/>
              <a:t>DeltaTech</a:t>
            </a:r>
            <a:r>
              <a:rPr lang="cs-CZ" sz="2000" i="1" dirty="0"/>
              <a:t> a.s.</a:t>
            </a:r>
            <a:r>
              <a:rPr lang="cs-CZ" sz="2000" dirty="0"/>
              <a:t> připojila k návrhu na moratorium prohlášení několika věřitelů, že s vyhlášením souhlasí. Později se ukázalo, že podpisy nebyly úředně ověřeny a někteří věřitelé popřeli, že by souhlas udělili. Insolvenční soud moratorium nevyhlásil.</a:t>
            </a:r>
            <a:br>
              <a:rPr lang="cs-CZ" sz="2000" dirty="0"/>
            </a:br>
            <a:r>
              <a:rPr lang="cs-CZ" sz="2000" b="1" dirty="0"/>
              <a:t>Otázka:</a:t>
            </a:r>
            <a:r>
              <a:rPr lang="cs-CZ" sz="2000" dirty="0"/>
              <a:t> Jaké jsou formální a materiální náležitosti prohlášení věřitelů podle § 116 odst. 2 insolvenčního zákona a jaký má jejich nedodržení právní následek?</a:t>
            </a:r>
          </a:p>
        </p:txBody>
      </p:sp>
    </p:spTree>
    <p:extLst>
      <p:ext uri="{BB962C8B-B14F-4D97-AF65-F5344CB8AC3E}">
        <p14:creationId xmlns:p14="http://schemas.microsoft.com/office/powerpoint/2010/main" val="28746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7D3C52-7DE9-8A72-EDF5-0D3E44CBA2E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D504A7-2F27-C2BC-7143-FDA8B4D327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92CB8F-1FCE-9799-9D12-04C6CE247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9C0967F-451D-B62F-9D2A-2EFBA17129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C6585B2-B616-FC52-7078-6551B3865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FE5485-7908-8853-200D-DD074BA657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2F3FF1-2BA4-1EDA-F35F-1DFA6B27AC5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D242B4C1-439A-0161-8E71-D3DCD88C907E}"/>
              </a:ext>
            </a:extLst>
          </p:cNvPr>
          <p:cNvSpPr>
            <a:spLocks noGrp="1"/>
          </p:cNvSpPr>
          <p:nvPr>
            <p:ph type="body" idx="1"/>
          </p:nvPr>
        </p:nvSpPr>
        <p:spPr/>
        <p:txBody>
          <a:bodyPr/>
          <a:lstStyle/>
          <a:p>
            <a:pPr marL="114300" indent="0">
              <a:buNone/>
            </a:pPr>
            <a:r>
              <a:rPr lang="cs-CZ" sz="2000" b="1" dirty="0"/>
              <a:t>5. Zajištěný věřitel a moratorium</a:t>
            </a:r>
            <a:br>
              <a:rPr lang="cs-CZ" sz="2000" dirty="0"/>
            </a:br>
            <a:r>
              <a:rPr lang="cs-CZ" sz="2000" dirty="0"/>
              <a:t>Dlužník </a:t>
            </a:r>
            <a:r>
              <a:rPr lang="cs-CZ" sz="2000" i="1" dirty="0" err="1"/>
              <a:t>HydroBuild</a:t>
            </a:r>
            <a:r>
              <a:rPr lang="cs-CZ" sz="2000" i="1" dirty="0"/>
              <a:t> s.r.o.</a:t>
            </a:r>
            <a:r>
              <a:rPr lang="cs-CZ" sz="2000" dirty="0"/>
              <a:t> podal návrh na vyhlášení moratoria. Většina nezajištěných věřitelů souhlasila, avšak hlavní banka – zajištěný věřitel – byla proti. Dlužník tvrdí, že její nesouhlas nemá vliv na platnost návrhu, neboť rozhoduje většina pohledávek.</a:t>
            </a:r>
            <a:br>
              <a:rPr lang="cs-CZ" sz="2000" dirty="0"/>
            </a:br>
            <a:r>
              <a:rPr lang="cs-CZ" sz="2000" b="1" dirty="0"/>
              <a:t>Otázka:</a:t>
            </a:r>
            <a:r>
              <a:rPr lang="cs-CZ" sz="2000" dirty="0"/>
              <a:t> Je pro účinnost návrhu na moratorium nutný souhlas všech věřitelů, včetně zajištěných, nebo postačí většina počítaná podle výše pohledávek?</a:t>
            </a:r>
          </a:p>
        </p:txBody>
      </p:sp>
    </p:spTree>
    <p:extLst>
      <p:ext uri="{BB962C8B-B14F-4D97-AF65-F5344CB8AC3E}">
        <p14:creationId xmlns:p14="http://schemas.microsoft.com/office/powerpoint/2010/main" val="35675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nepozorovaném okamžiku A vezme kolo X (hodnota: 700 €) a chystá se s ním odjet. V poslední chvíli se X podaří kolo uchopit. A upadne a utrpí zranění, což X akceptoval. V průběhu řízení A (v souladu se skutečností) uvádí, že chtěl kolo pouze vyzkoušet a poté vrátit. Může se X dovolávat sebeobrany?</a:t>
            </a:r>
          </a:p>
        </p:txBody>
      </p:sp>
    </p:spTree>
    <p:extLst>
      <p:ext uri="{BB962C8B-B14F-4D97-AF65-F5344CB8AC3E}">
        <p14:creationId xmlns:p14="http://schemas.microsoft.com/office/powerpoint/2010/main" val="3816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C2F81EF-5DA4-F7D9-C715-C32D92BAA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8B5E2B-DA57-D88E-7155-A2B2B74799A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B7CDD95-A6B6-4158-237C-A33AABC2077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DE980B9-C49F-C1BA-C2E6-175405297A5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B353EF-0C2C-6F6E-2562-420E7F8553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88FFB9-23A6-8E05-5256-AEEA1C46CB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ED204D2-1450-B34F-5894-CC04B3A20A79}"/>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CF935F16-5775-0B0E-8DAF-8022EF44DF02}"/>
              </a:ext>
            </a:extLst>
          </p:cNvPr>
          <p:cNvSpPr>
            <a:spLocks noGrp="1"/>
          </p:cNvSpPr>
          <p:nvPr>
            <p:ph type="body" idx="1"/>
          </p:nvPr>
        </p:nvSpPr>
        <p:spPr/>
        <p:txBody>
          <a:bodyPr/>
          <a:lstStyle/>
          <a:p>
            <a:pPr marL="114300" indent="0">
              <a:buNone/>
            </a:pPr>
            <a:r>
              <a:rPr lang="cs-CZ" sz="2000" b="1" dirty="0"/>
              <a:t>6. Vyhlášení moratoria bez splnění zákonných podmínek</a:t>
            </a:r>
            <a:br>
              <a:rPr lang="cs-CZ" sz="2000" dirty="0"/>
            </a:br>
            <a:r>
              <a:rPr lang="cs-CZ" sz="2000" dirty="0"/>
              <a:t>Podnikatel </a:t>
            </a:r>
            <a:r>
              <a:rPr lang="cs-CZ" sz="2000" i="1" dirty="0"/>
              <a:t>Ladislav Říha</a:t>
            </a:r>
            <a:r>
              <a:rPr lang="cs-CZ" sz="2000" dirty="0"/>
              <a:t> podal návrh na moratorium, ale nepřipojil účetní závěrku ani seznam věřitelů. Soud přesto moratorium vyhlásil, aby mu „dal šanci na stabilizaci“. Poškození věřitelé podali námitku.</a:t>
            </a:r>
            <a:br>
              <a:rPr lang="cs-CZ" sz="2000" dirty="0"/>
            </a:br>
            <a:r>
              <a:rPr lang="cs-CZ" sz="2000" b="1" dirty="0"/>
              <a:t>Otázka:</a:t>
            </a:r>
            <a:r>
              <a:rPr lang="cs-CZ" sz="2000" dirty="0"/>
              <a:t> Může soud vyhlásit moratorium, pokud dlužník nesplní povinné náležitosti návrhu podle § 116 IZ?</a:t>
            </a:r>
          </a:p>
        </p:txBody>
      </p:sp>
    </p:spTree>
    <p:extLst>
      <p:ext uri="{BB962C8B-B14F-4D97-AF65-F5344CB8AC3E}">
        <p14:creationId xmlns:p14="http://schemas.microsoft.com/office/powerpoint/2010/main" val="6605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B56FDCC-A6B0-FE47-9779-513870F345E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F24A92E-7CCA-A4C5-FEAE-C4295CD1F84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EFB28A-715C-11D9-C023-306C95385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E171C4-A080-A66D-9105-5521864A626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7E90CF-37F5-D65C-EE4F-5ED88599B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8C5222E-900B-784C-25DB-AC349950789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2B0B84-225A-939C-D76A-AFBE00C03A9A}"/>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0440CEF-3864-0D13-CC3C-C1E4A5DF9F8C}"/>
              </a:ext>
            </a:extLst>
          </p:cNvPr>
          <p:cNvSpPr>
            <a:spLocks noGrp="1"/>
          </p:cNvSpPr>
          <p:nvPr>
            <p:ph type="body" idx="1"/>
          </p:nvPr>
        </p:nvSpPr>
        <p:spPr/>
        <p:txBody>
          <a:bodyPr/>
          <a:lstStyle/>
          <a:p>
            <a:pPr marL="114300" indent="0">
              <a:buNone/>
            </a:pPr>
            <a:r>
              <a:rPr lang="cs-CZ" sz="2000" b="1" dirty="0"/>
              <a:t>7. Zajištění pohledávky a hrozící úpadek</a:t>
            </a:r>
            <a:br>
              <a:rPr lang="cs-CZ" sz="2000" dirty="0"/>
            </a:br>
            <a:r>
              <a:rPr lang="cs-CZ" sz="2000" dirty="0"/>
              <a:t>Společnost </a:t>
            </a:r>
            <a:r>
              <a:rPr lang="cs-CZ" sz="2000" i="1" dirty="0"/>
              <a:t>Omega </a:t>
            </a:r>
            <a:r>
              <a:rPr lang="cs-CZ" sz="2000" i="1" dirty="0" err="1"/>
              <a:t>Logistics</a:t>
            </a:r>
            <a:r>
              <a:rPr lang="cs-CZ" sz="2000" i="1" dirty="0"/>
              <a:t> s.r.o.</a:t>
            </a:r>
            <a:r>
              <a:rPr lang="cs-CZ" sz="2000" dirty="0"/>
              <a:t> má vysoké zadlužení, ale zatím zvládá splácet úvěry. Banka trvá na dodatečném zajištění novým zástavním právem k nemovitosti, s odkazem na hrozící úpadek dlužníka. Společníci namítají, že takové zajištění je neodůvodněné.</a:t>
            </a:r>
            <a:br>
              <a:rPr lang="cs-CZ" sz="2000" dirty="0"/>
            </a:br>
            <a:r>
              <a:rPr lang="cs-CZ" sz="2000" b="1" dirty="0"/>
              <a:t>Otázka:</a:t>
            </a:r>
            <a:r>
              <a:rPr lang="cs-CZ" sz="2000" dirty="0"/>
              <a:t> Může věřitel požadovat nové zajištění pohledávky pouze na základě existence hrozícího úpadku dlužníka?</a:t>
            </a:r>
          </a:p>
        </p:txBody>
      </p:sp>
    </p:spTree>
    <p:extLst>
      <p:ext uri="{BB962C8B-B14F-4D97-AF65-F5344CB8AC3E}">
        <p14:creationId xmlns:p14="http://schemas.microsoft.com/office/powerpoint/2010/main" val="7177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1FE6DB-A044-B329-EA39-375BB20625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0B31FD-1C4C-C805-2F89-7C7DB74E58A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4ECA8D-FD6C-18E6-6495-23B8179D77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B3B0589-5179-2FFB-EE5F-EDBBEE20878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1F9981E-299E-8EB9-15FE-985E2334836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FA563FD-5235-85FB-20DF-16E7740243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92B77D-0634-C193-152D-137EEB13E66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E05BACD5-D7EC-8AB9-1601-26331016C1A8}"/>
              </a:ext>
            </a:extLst>
          </p:cNvPr>
          <p:cNvSpPr>
            <a:spLocks noGrp="1"/>
          </p:cNvSpPr>
          <p:nvPr>
            <p:ph type="body" idx="1"/>
          </p:nvPr>
        </p:nvSpPr>
        <p:spPr/>
        <p:txBody>
          <a:bodyPr/>
          <a:lstStyle/>
          <a:p>
            <a:pPr marL="114300" indent="0">
              <a:buNone/>
            </a:pPr>
            <a:r>
              <a:rPr lang="cs-CZ" sz="2000" b="1" dirty="0"/>
              <a:t>8. Využití moratoria ke zneužití práv věřitelů</a:t>
            </a:r>
            <a:br>
              <a:rPr lang="cs-CZ" sz="2000" dirty="0"/>
            </a:br>
            <a:r>
              <a:rPr lang="cs-CZ" sz="2000" dirty="0"/>
              <a:t>Firma </a:t>
            </a:r>
            <a:r>
              <a:rPr lang="cs-CZ" sz="2000" i="1" dirty="0" err="1"/>
              <a:t>UrbanSteel</a:t>
            </a:r>
            <a:r>
              <a:rPr lang="cs-CZ" sz="2000" i="1" dirty="0"/>
              <a:t> s.r.o.</a:t>
            </a:r>
            <a:r>
              <a:rPr lang="cs-CZ" sz="2000" dirty="0"/>
              <a:t> požádala o moratorium, přestože měla zřejmý úpadek. Cílem bylo oddálit rozhodnutí o úpadku a převést část majetku na spřízněnou osobu. Věřitelé tvrdí, že dlužník využil institut moratoria k obcházení zákona.</a:t>
            </a:r>
            <a:br>
              <a:rPr lang="cs-CZ" sz="2000" dirty="0"/>
            </a:br>
            <a:r>
              <a:rPr lang="cs-CZ" sz="2000" b="1" dirty="0"/>
              <a:t>Otázka:</a:t>
            </a:r>
            <a:r>
              <a:rPr lang="cs-CZ" sz="2000" dirty="0"/>
              <a:t> Jaké má právní důsledky zneužití moratoria dlužníkem a jak může soud nebo věřitelé reagovat na jeho účelové využití?</a:t>
            </a:r>
          </a:p>
        </p:txBody>
      </p:sp>
    </p:spTree>
    <p:extLst>
      <p:ext uri="{BB962C8B-B14F-4D97-AF65-F5344CB8AC3E}">
        <p14:creationId xmlns:p14="http://schemas.microsoft.com/office/powerpoint/2010/main" val="33465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BA7284C-06F4-E2E0-C677-CE7AE91A8B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02B0EB-27C3-DC44-3905-04C0AA2E7F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EC0821-857F-FF40-FA32-16905063C87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20D57-5907-AB74-F149-72380598FD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6B2D4C8-B188-EFD1-55D6-EB6F7F62F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C7517A-19AD-B317-755C-2D0AC27224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735AF-5BB9-B8F9-EB5D-FACEBD24E7D1}"/>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BBE36D9-6B26-8909-1CEA-02F083179773}"/>
              </a:ext>
            </a:extLst>
          </p:cNvPr>
          <p:cNvSpPr>
            <a:spLocks noGrp="1"/>
          </p:cNvSpPr>
          <p:nvPr>
            <p:ph type="body" idx="1"/>
          </p:nvPr>
        </p:nvSpPr>
        <p:spPr/>
        <p:txBody>
          <a:bodyPr/>
          <a:lstStyle/>
          <a:p>
            <a:pPr marL="114300" indent="0">
              <a:buNone/>
            </a:pPr>
            <a:r>
              <a:rPr lang="cs-CZ" sz="2000" b="1" dirty="0"/>
              <a:t>9. Hrozící úpadek a povinnost auditu</a:t>
            </a:r>
            <a:br>
              <a:rPr lang="cs-CZ" sz="2000" dirty="0"/>
            </a:br>
            <a:r>
              <a:rPr lang="cs-CZ" sz="2000" dirty="0"/>
              <a:t>Akciová společnost </a:t>
            </a:r>
            <a:r>
              <a:rPr lang="cs-CZ" sz="2000" i="1" dirty="0" err="1"/>
              <a:t>CaroTech</a:t>
            </a:r>
            <a:r>
              <a:rPr lang="cs-CZ" sz="2000" i="1" dirty="0"/>
              <a:t> a.s.</a:t>
            </a:r>
            <a:r>
              <a:rPr lang="cs-CZ" sz="2000" dirty="0"/>
              <a:t> zaznamenala pokles obratu o 60 % a auditorská zpráva upozornila na významné nejistoty ohledně pokračování podniku. Přesto vedení společnosti nepřijalo žádná opatření a neinformovalo věřitele.</a:t>
            </a:r>
            <a:br>
              <a:rPr lang="cs-CZ" sz="2000" dirty="0"/>
            </a:br>
            <a:r>
              <a:rPr lang="cs-CZ" sz="2000" b="1" dirty="0"/>
              <a:t>Otázka:</a:t>
            </a:r>
            <a:r>
              <a:rPr lang="cs-CZ" sz="2000" dirty="0"/>
              <a:t> Jaký význam má auditorské varování při posuzování existence hrozícího úpadku a povinnosti managementu konat?</a:t>
            </a:r>
          </a:p>
          <a:p>
            <a:pPr marL="114300" indent="0">
              <a:buNone/>
            </a:pPr>
            <a:endParaRPr lang="cs-CZ" sz="2000" dirty="0"/>
          </a:p>
        </p:txBody>
      </p:sp>
    </p:spTree>
    <p:extLst>
      <p:ext uri="{BB962C8B-B14F-4D97-AF65-F5344CB8AC3E}">
        <p14:creationId xmlns:p14="http://schemas.microsoft.com/office/powerpoint/2010/main" val="25348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FD4F626-2431-BD8F-971F-F9A7AA2B87A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C66EB5-8268-7841-1204-14ABB6FFE20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324616-70D9-26DF-8C3B-69BD9E0AF0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1370D-8EBB-863D-F89A-56748AD2D9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1AE715-33ED-9C54-9889-4F1FE74C10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F4045E-9420-0ABD-BC31-3B65346F65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562C99F-0FF0-FAF2-9911-F31A6124E22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BF8413A-94AD-DDFA-8045-46F8A5E41218}"/>
              </a:ext>
            </a:extLst>
          </p:cNvPr>
          <p:cNvSpPr>
            <a:spLocks noGrp="1"/>
          </p:cNvSpPr>
          <p:nvPr>
            <p:ph type="body" idx="1"/>
          </p:nvPr>
        </p:nvSpPr>
        <p:spPr/>
        <p:txBody>
          <a:bodyPr/>
          <a:lstStyle/>
          <a:p>
            <a:pPr marL="114300" indent="0">
              <a:buNone/>
            </a:pPr>
            <a:r>
              <a:rPr lang="cs-CZ" sz="2000" b="1" dirty="0"/>
              <a:t>10. Vliv moratoria na probíhající exekuce</a:t>
            </a:r>
            <a:br>
              <a:rPr lang="cs-CZ" sz="2000" dirty="0"/>
            </a:br>
            <a:r>
              <a:rPr lang="cs-CZ" sz="2000" dirty="0"/>
              <a:t>Dlužník </a:t>
            </a:r>
            <a:r>
              <a:rPr lang="cs-CZ" sz="2000" i="1" dirty="0" err="1"/>
              <a:t>SolarHome</a:t>
            </a:r>
            <a:r>
              <a:rPr lang="cs-CZ" sz="2000" i="1" dirty="0"/>
              <a:t> s.r.o.</a:t>
            </a:r>
            <a:r>
              <a:rPr lang="cs-CZ" sz="2000" dirty="0"/>
              <a:t> požádal o moratorium, které soud vyhlásil. Věřitel však pokračuje ve výkonu rozhodnutí, tvrdíce, že moratorium se nevztahuje na jeho exekuci, protože ta byla zahájena dříve.</a:t>
            </a:r>
            <a:br>
              <a:rPr lang="cs-CZ" sz="2000" dirty="0"/>
            </a:br>
            <a:r>
              <a:rPr lang="cs-CZ" sz="2000" b="1" dirty="0"/>
              <a:t>Otázka:</a:t>
            </a:r>
            <a:r>
              <a:rPr lang="cs-CZ" sz="2000" dirty="0"/>
              <a:t> Jaký má vyhlášení moratoria vliv na již zahájené exekuční řízení a může věřitel pokračovat ve výkonu rozhodnutí?</a:t>
            </a:r>
          </a:p>
        </p:txBody>
      </p:sp>
    </p:spTree>
    <p:extLst>
      <p:ext uri="{BB962C8B-B14F-4D97-AF65-F5344CB8AC3E}">
        <p14:creationId xmlns:p14="http://schemas.microsoft.com/office/powerpoint/2010/main" val="22994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40AEEC1-5971-B956-431F-6AA4EEB0EB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C52864C-D6CB-AC27-A055-3E2CFDBD0CC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7DC4C9-E78B-9675-BCCF-5AC844A6E6E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FBEB98-A679-CB4E-06B7-73FBBCA6D1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FCA0A9F-4980-AB3F-25FE-765AD5C83C1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2A9D8C8-A9DD-5870-CBA3-9A54422845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9BF6BD2-72D1-9109-08D7-8DD87DE4B76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1F385AE5-FDB9-FB26-F6D2-FBCE88EC31A8}"/>
              </a:ext>
            </a:extLst>
          </p:cNvPr>
          <p:cNvSpPr>
            <a:spLocks noGrp="1"/>
          </p:cNvSpPr>
          <p:nvPr>
            <p:ph type="body" idx="1"/>
          </p:nvPr>
        </p:nvSpPr>
        <p:spPr/>
        <p:txBody>
          <a:bodyPr/>
          <a:lstStyle/>
          <a:p>
            <a:pPr marL="114300" indent="0">
              <a:buNone/>
            </a:pPr>
            <a:r>
              <a:rPr lang="cs-CZ" sz="2000" b="1" dirty="0"/>
              <a:t>11. Povinnost varovat společníky o hrozícím úpadku</a:t>
            </a:r>
            <a:br>
              <a:rPr lang="cs-CZ" sz="2000" dirty="0"/>
            </a:br>
            <a:r>
              <a:rPr lang="cs-CZ" sz="2000" dirty="0"/>
              <a:t>Jednatel společnosti </a:t>
            </a:r>
            <a:r>
              <a:rPr lang="cs-CZ" sz="2000" i="1" dirty="0" err="1"/>
              <a:t>EcoTrans</a:t>
            </a:r>
            <a:r>
              <a:rPr lang="cs-CZ" sz="2000" i="1" dirty="0"/>
              <a:t> s.r.o.</a:t>
            </a:r>
            <a:r>
              <a:rPr lang="cs-CZ" sz="2000" dirty="0"/>
              <a:t> si byl vědom, že společnost má zpožděné platby vůči třem klíčovým dodavatelům a že její závazky již výrazně převyšují aktiva. Přesto o situaci neinformoval valnou hromadu ani společníky. Když se později společnost dostala do insolvence, společníci tvrdili, že byli uvedeni v omyl.</a:t>
            </a:r>
            <a:br>
              <a:rPr lang="cs-CZ" sz="2000" dirty="0"/>
            </a:br>
            <a:r>
              <a:rPr lang="cs-CZ" sz="2000" b="1" dirty="0"/>
              <a:t>Otázka:</a:t>
            </a:r>
            <a:r>
              <a:rPr lang="cs-CZ" sz="2000" dirty="0"/>
              <a:t> Má statutární orgán povinnost informovat společníky o existenci hrozícího úpadku a jaké důsledky má její porušení?</a:t>
            </a:r>
          </a:p>
          <a:p>
            <a:pPr marL="114300" indent="0">
              <a:buNone/>
            </a:pPr>
            <a:endParaRPr lang="cs-CZ" sz="2000" dirty="0"/>
          </a:p>
        </p:txBody>
      </p:sp>
    </p:spTree>
    <p:extLst>
      <p:ext uri="{BB962C8B-B14F-4D97-AF65-F5344CB8AC3E}">
        <p14:creationId xmlns:p14="http://schemas.microsoft.com/office/powerpoint/2010/main" val="2896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511CA2-6349-34FB-5C05-E28955D72E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1A9D006-0B92-0B26-42CB-DD932A86CF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CCF639-6481-8B94-776D-44D326CB36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F18DBD-8A30-FB2F-37C9-62B484B45A3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7BF53D8-2BD5-8AB5-71A9-BF717F3246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4117DF-3E00-5C74-0A37-7C0A1EB17B4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12D872F-423D-AC0E-1AB2-6EDFD6F9CE6E}"/>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49E2967-D802-8F19-CA5A-3D1600F44F69}"/>
              </a:ext>
            </a:extLst>
          </p:cNvPr>
          <p:cNvSpPr>
            <a:spLocks noGrp="1"/>
          </p:cNvSpPr>
          <p:nvPr>
            <p:ph type="body" idx="1"/>
          </p:nvPr>
        </p:nvSpPr>
        <p:spPr/>
        <p:txBody>
          <a:bodyPr/>
          <a:lstStyle/>
          <a:p>
            <a:pPr marL="114300" indent="0">
              <a:buNone/>
            </a:pPr>
            <a:r>
              <a:rPr lang="cs-CZ" sz="2000" b="1" dirty="0"/>
              <a:t>12. Účelové zajištění pohledávky před úpadkem</a:t>
            </a:r>
            <a:br>
              <a:rPr lang="cs-CZ" sz="2000" dirty="0"/>
            </a:br>
            <a:r>
              <a:rPr lang="cs-CZ" sz="2000" dirty="0"/>
              <a:t>Dlužník </a:t>
            </a:r>
            <a:r>
              <a:rPr lang="cs-CZ" sz="2000" i="1" dirty="0" err="1"/>
              <a:t>Metallum</a:t>
            </a:r>
            <a:r>
              <a:rPr lang="cs-CZ" sz="2000" i="1" dirty="0"/>
              <a:t> s.r.o.</a:t>
            </a:r>
            <a:r>
              <a:rPr lang="cs-CZ" sz="2000" dirty="0"/>
              <a:t> poskytl krátce před podáním insolvenčního návrhu zajištění svému spřízněnému věřiteli formou zástavního práva na nemovitost. Ostatní věřitelé tvrdí, že tím došlo ke zvýhodnění jednoho z nich. Dlužník argumentuje, že šlo jen o „zajištění proti hrozícímu úpadku“.</a:t>
            </a:r>
            <a:br>
              <a:rPr lang="cs-CZ" sz="2000" dirty="0"/>
            </a:br>
            <a:r>
              <a:rPr lang="cs-CZ" sz="2000" b="1" dirty="0"/>
              <a:t>Otázka:</a:t>
            </a:r>
            <a:r>
              <a:rPr lang="cs-CZ" sz="2000" dirty="0"/>
              <a:t> Je možné, aby bylo zajištění poskytnuté krátce před úpadkem považováno za neúčinný právní úkon podle § 241 insolvenčního zákona?</a:t>
            </a:r>
          </a:p>
        </p:txBody>
      </p:sp>
    </p:spTree>
    <p:extLst>
      <p:ext uri="{BB962C8B-B14F-4D97-AF65-F5344CB8AC3E}">
        <p14:creationId xmlns:p14="http://schemas.microsoft.com/office/powerpoint/2010/main" val="17307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A89383B-0832-EDA9-D39C-F521FF8E9D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09EDB2-8B03-0C67-AD6E-857E62BF167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68C424-A983-CBB9-71D0-C0358C5DF62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A970-A0F9-99E3-0F98-91280B96D23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334631-8B81-4C63-9B54-47AA811D7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F1C3B2-4E71-7902-47FA-0FB36E66B0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8B94741-88F0-2D90-B4E1-D9504CA0A397}"/>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5872152-5367-A117-D264-FA6DF33F0C19}"/>
              </a:ext>
            </a:extLst>
          </p:cNvPr>
          <p:cNvSpPr>
            <a:spLocks noGrp="1"/>
          </p:cNvSpPr>
          <p:nvPr>
            <p:ph type="body" idx="1"/>
          </p:nvPr>
        </p:nvSpPr>
        <p:spPr/>
        <p:txBody>
          <a:bodyPr/>
          <a:lstStyle/>
          <a:p>
            <a:pPr marL="114300" indent="0">
              <a:buNone/>
            </a:pPr>
            <a:r>
              <a:rPr lang="cs-CZ" sz="2000" b="1" dirty="0"/>
              <a:t>13. Hrozící úpadek a bankovní financování</a:t>
            </a:r>
            <a:br>
              <a:rPr lang="cs-CZ" sz="2000" dirty="0"/>
            </a:br>
            <a:r>
              <a:rPr lang="cs-CZ" sz="2000" dirty="0"/>
              <a:t>Společnost </a:t>
            </a:r>
            <a:r>
              <a:rPr lang="cs-CZ" sz="2000" i="1" dirty="0" err="1"/>
              <a:t>NordicTrade</a:t>
            </a:r>
            <a:r>
              <a:rPr lang="cs-CZ" sz="2000" i="1" dirty="0"/>
              <a:t> a.s.</a:t>
            </a:r>
            <a:r>
              <a:rPr lang="cs-CZ" sz="2000" dirty="0"/>
              <a:t> požádala banku o restrukturalizaci úvěru. Banka vyhodnotila podnik jako „rizikový“, protože se nachází ve stavu hrozícího úpadku. Společnost nesouhlasí s tímto hodnocením a tvrdí, že banka neoprávněně ukončila čerpání úvěrové linky.</a:t>
            </a:r>
            <a:br>
              <a:rPr lang="cs-CZ" sz="2000" dirty="0"/>
            </a:br>
            <a:r>
              <a:rPr lang="cs-CZ" sz="2000" b="1" dirty="0"/>
              <a:t>Otázka:</a:t>
            </a:r>
            <a:r>
              <a:rPr lang="cs-CZ" sz="2000" dirty="0"/>
              <a:t> Může banka legitimně omezit nebo ukončit financování dlužníka s odkazem na zjištěný stav hrozícího úpadku, i když ještě nenastal faktický úpadek?</a:t>
            </a:r>
          </a:p>
        </p:txBody>
      </p:sp>
    </p:spTree>
    <p:extLst>
      <p:ext uri="{BB962C8B-B14F-4D97-AF65-F5344CB8AC3E}">
        <p14:creationId xmlns:p14="http://schemas.microsoft.com/office/powerpoint/2010/main" val="37505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3F79CF-6416-81E7-94ED-F41606B76B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F89D066-AEF9-076A-8AEE-4CC0D8FCC6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2EC3F0-5B02-59E3-A68D-48585F1021E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AB0235-83F7-7D41-2BF5-9E63A08C51F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D1D354E-8E50-06E6-9577-16E7293A76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42F2AB9-8C20-1DB7-503F-532206D2EB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F56584-C1C3-5B96-A355-BDC54A59CD24}"/>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4A04154-603D-B6C5-8108-E9BFE510CE96}"/>
              </a:ext>
            </a:extLst>
          </p:cNvPr>
          <p:cNvSpPr>
            <a:spLocks noGrp="1"/>
          </p:cNvSpPr>
          <p:nvPr>
            <p:ph type="body" idx="1"/>
          </p:nvPr>
        </p:nvSpPr>
        <p:spPr/>
        <p:txBody>
          <a:bodyPr/>
          <a:lstStyle/>
          <a:p>
            <a:pPr marL="114300" indent="0">
              <a:buNone/>
            </a:pPr>
            <a:r>
              <a:rPr lang="cs-CZ" sz="2000" b="1" dirty="0"/>
              <a:t>14. Moratorium a smluvní sankce</a:t>
            </a:r>
            <a:br>
              <a:rPr lang="cs-CZ" sz="2000" dirty="0"/>
            </a:br>
            <a:r>
              <a:rPr lang="cs-CZ" sz="2000" dirty="0"/>
              <a:t>Po vyhlášení moratoria vůči dlužníku </a:t>
            </a:r>
            <a:r>
              <a:rPr lang="cs-CZ" sz="2000" i="1" dirty="0" err="1"/>
              <a:t>Stavmont</a:t>
            </a:r>
            <a:r>
              <a:rPr lang="cs-CZ" sz="2000" i="1" dirty="0"/>
              <a:t> s.r.o.</a:t>
            </a:r>
            <a:r>
              <a:rPr lang="cs-CZ" sz="2000" dirty="0"/>
              <a:t> jeho dodavatelé uplatnili smluvní pokuty za prodlení s platbou. Dlužník se brání, že po dobu moratoria nelze uplatňovat sankce ani úroky. Věřitelé tvrdí, že moratorium chrání jen před exekucí, nikoli před vznikem sankčních nároků.</a:t>
            </a:r>
            <a:br>
              <a:rPr lang="cs-CZ" sz="2000" dirty="0"/>
            </a:br>
            <a:r>
              <a:rPr lang="cs-CZ" sz="2000" b="1" dirty="0"/>
              <a:t>Otázka:</a:t>
            </a:r>
            <a:r>
              <a:rPr lang="cs-CZ" sz="2000" dirty="0"/>
              <a:t> Brání moratorium vzniku a uplatňování smluvních sankcí za prodlení s plněním dlužníka?</a:t>
            </a:r>
          </a:p>
        </p:txBody>
      </p:sp>
    </p:spTree>
    <p:extLst>
      <p:ext uri="{BB962C8B-B14F-4D97-AF65-F5344CB8AC3E}">
        <p14:creationId xmlns:p14="http://schemas.microsoft.com/office/powerpoint/2010/main" val="2415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07F6-9588-0B2E-25BC-3A6A9AE64ED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3754B8-ACA0-5C87-EF57-6B674170327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A640E6A-BCD2-8E4A-B50C-BA089068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68C2C6-CE2B-5409-9EF0-701D112644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8623F2B-6D54-E994-E462-59C7E05FCF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020AC3-847D-9DC1-6F1A-BDD1EB2AAC0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DA6106C-4BF5-97DB-6D46-4548FD1CC2A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DE59C46-C44A-755E-D1EB-3EA3DCFAC27C}"/>
              </a:ext>
            </a:extLst>
          </p:cNvPr>
          <p:cNvSpPr>
            <a:spLocks noGrp="1"/>
          </p:cNvSpPr>
          <p:nvPr>
            <p:ph type="body" idx="1"/>
          </p:nvPr>
        </p:nvSpPr>
        <p:spPr/>
        <p:txBody>
          <a:bodyPr/>
          <a:lstStyle/>
          <a:p>
            <a:pPr marL="114300" indent="0">
              <a:buNone/>
            </a:pPr>
            <a:r>
              <a:rPr lang="cs-CZ" sz="2000" b="1" dirty="0"/>
              <a:t>15. Zajištěný věřitel a reorganizační snaha dlužníka</a:t>
            </a:r>
            <a:br>
              <a:rPr lang="cs-CZ" sz="2000" dirty="0"/>
            </a:br>
            <a:r>
              <a:rPr lang="cs-CZ" sz="2000" dirty="0"/>
              <a:t>Společnost </a:t>
            </a:r>
            <a:r>
              <a:rPr lang="cs-CZ" sz="2000" i="1" dirty="0" err="1"/>
              <a:t>BioPharm</a:t>
            </a:r>
            <a:r>
              <a:rPr lang="cs-CZ" sz="2000" i="1" dirty="0"/>
              <a:t> a.s.</a:t>
            </a:r>
            <a:r>
              <a:rPr lang="cs-CZ" sz="2000" dirty="0"/>
              <a:t> podala návrh na moratorium s cílem připravit reorganizační plán. Zajištěný věřitel – investiční fond – odmítá spolupracovat a usiluje o zpeněžení své zástavy. Dlužník se domáhá, aby soud jeho postup považoval za zneužití práva.</a:t>
            </a:r>
            <a:br>
              <a:rPr lang="cs-CZ" sz="2000" dirty="0"/>
            </a:br>
            <a:r>
              <a:rPr lang="cs-CZ" sz="2000" b="1" dirty="0"/>
              <a:t>Otázka:</a:t>
            </a:r>
            <a:r>
              <a:rPr lang="cs-CZ" sz="2000" dirty="0"/>
              <a:t> Má dlužník během trvání moratoria právo požadovat, aby zajištěný věřitel zdržel výkon svých práv, pokud to brání účelu restrukturalizace?</a:t>
            </a:r>
          </a:p>
        </p:txBody>
      </p:sp>
    </p:spTree>
    <p:extLst>
      <p:ext uri="{BB962C8B-B14F-4D97-AF65-F5344CB8AC3E}">
        <p14:creationId xmlns:p14="http://schemas.microsoft.com/office/powerpoint/2010/main" val="10940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X odjel na dovolenou a dal A najevo, že za žádných okolností nechce, aby vstoupil do jeho domu. Následující den si A všimne, že pod vstupními dveřmi domu X vytéká voda. A by mohl vyrazit dveře, aby se dostal do domu, uzavřel přívod vody a zabránil tak větším škodám. Byl by oprávněn k poškození dveří?</a:t>
            </a:r>
          </a:p>
        </p:txBody>
      </p:sp>
    </p:spTree>
    <p:extLst>
      <p:ext uri="{BB962C8B-B14F-4D97-AF65-F5344CB8AC3E}">
        <p14:creationId xmlns:p14="http://schemas.microsoft.com/office/powerpoint/2010/main" val="921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654071-5115-CFED-073E-CCDF8A1334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5257962-AAE6-741B-BE3B-F0C3745066E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6BBD5A3-30BB-B572-1C3D-D85CDE23C3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EEFBD20-0B5D-BDCC-7063-EC209F8F8B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A184DBF3-CEA7-86DB-7976-C16F92AFA0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A31647-6855-6B5D-1421-69A75844E0C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E2D4032-015B-94D4-B991-CF9455DC6966}"/>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10FB040B-4216-E5D7-235F-47F093FD804F}"/>
              </a:ext>
            </a:extLst>
          </p:cNvPr>
          <p:cNvSpPr>
            <a:spLocks noGrp="1"/>
          </p:cNvSpPr>
          <p:nvPr>
            <p:ph type="body" idx="1"/>
          </p:nvPr>
        </p:nvSpPr>
        <p:spPr/>
        <p:txBody>
          <a:bodyPr/>
          <a:lstStyle/>
          <a:p>
            <a:pPr marL="114300" indent="0">
              <a:buNone/>
            </a:pPr>
            <a:r>
              <a:rPr lang="cs-CZ" sz="2000" b="1" dirty="0"/>
              <a:t>1. Insolvence „U tří dluhů“ s.r.o.</a:t>
            </a:r>
            <a:br>
              <a:rPr lang="cs-CZ" sz="2000" dirty="0"/>
            </a:br>
            <a:r>
              <a:rPr lang="cs-CZ" sz="2000" dirty="0"/>
              <a:t>Společnost </a:t>
            </a:r>
            <a:r>
              <a:rPr lang="cs-CZ" sz="2000" i="1" dirty="0"/>
              <a:t>U tří dluhů s.r.o.</a:t>
            </a:r>
            <a:r>
              <a:rPr lang="cs-CZ" sz="2000" dirty="0"/>
              <a:t> provozuje bar, kde se pravidelně schází i její tři hlavní věřitelé – pivovar, pronajímatel a daňový poradce. Když podnik přestal platit účty, všichni tři věřitelé se shodli, že se „nejdřív domluví po </a:t>
            </a:r>
            <a:r>
              <a:rPr lang="cs-CZ" sz="2000" dirty="0" err="1"/>
              <a:t>lidsku</a:t>
            </a:r>
            <a:r>
              <a:rPr lang="cs-CZ" sz="2000" dirty="0"/>
              <a:t>“. Po třech měsících a patnácti pivech později podali společný insolvenční návrh – jen každý jiný den.</a:t>
            </a:r>
            <a:br>
              <a:rPr lang="cs-CZ" sz="2000" dirty="0"/>
            </a:br>
            <a:r>
              <a:rPr lang="cs-CZ" sz="2000" b="1" dirty="0"/>
              <a:t>Otázka:</a:t>
            </a:r>
            <a:r>
              <a:rPr lang="cs-CZ" sz="2000" dirty="0"/>
              <a:t> Může soud spojit insolvenční návrhy těchto tří věřitelů, když každý tvrdí, že právě jeho pohledávka je „ta rozhodující“?</a:t>
            </a:r>
          </a:p>
        </p:txBody>
      </p:sp>
    </p:spTree>
    <p:extLst>
      <p:ext uri="{BB962C8B-B14F-4D97-AF65-F5344CB8AC3E}">
        <p14:creationId xmlns:p14="http://schemas.microsoft.com/office/powerpoint/2010/main" val="13338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A6592D8-7D37-D3D1-4A33-AE63825609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F6F00E-A482-14CB-EFA3-0F0EE36B93D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D6571C6-8764-B330-583C-EBDB51028C8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DC6ED05-2BBE-53E4-AB20-AC398D41D7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56EAD5-C329-E2AB-3A51-2CA20EA41D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C2D5A5A-9C48-E74A-3B17-43C13335846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C1B0000-59DB-BC18-F3D2-20C4044E1C85}"/>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0DC825E8-646D-14CC-10FF-864E98CF0B9A}"/>
              </a:ext>
            </a:extLst>
          </p:cNvPr>
          <p:cNvSpPr>
            <a:spLocks noGrp="1"/>
          </p:cNvSpPr>
          <p:nvPr>
            <p:ph type="body" idx="1"/>
          </p:nvPr>
        </p:nvSpPr>
        <p:spPr/>
        <p:txBody>
          <a:bodyPr/>
          <a:lstStyle/>
          <a:p>
            <a:pPr marL="114300" indent="0">
              <a:buNone/>
            </a:pPr>
            <a:r>
              <a:rPr lang="cs-CZ" sz="2000" b="1" dirty="0"/>
              <a:t>2. Moratorium na dovolené</a:t>
            </a:r>
            <a:br>
              <a:rPr lang="cs-CZ" sz="2000" dirty="0"/>
            </a:br>
            <a:r>
              <a:rPr lang="cs-CZ" sz="2000" dirty="0"/>
              <a:t>Jednatel společnosti </a:t>
            </a:r>
            <a:r>
              <a:rPr lang="cs-CZ" sz="2000" i="1" dirty="0"/>
              <a:t>Relax </a:t>
            </a:r>
            <a:r>
              <a:rPr lang="cs-CZ" sz="2000" i="1" dirty="0" err="1"/>
              <a:t>Travel</a:t>
            </a:r>
            <a:r>
              <a:rPr lang="cs-CZ" sz="2000" i="1" dirty="0"/>
              <a:t> s.r.o.</a:t>
            </a:r>
            <a:r>
              <a:rPr lang="cs-CZ" sz="2000" dirty="0"/>
              <a:t> zjistil, že jeho firma má vážné finanční problémy – zhruba pět minut před odletem na Maledivy. Rychle poslal návrh na moratorium z letištní Wi-Fi, přičemž k návrhu připojil „souhlasy věřitelů“, které podepsali jeho spolucestující. Po návratu domů ho čekalo nejen odmítnutí návrhu, ale i žaloba za padělání podpisů.</a:t>
            </a:r>
            <a:br>
              <a:rPr lang="cs-CZ" sz="2000" dirty="0"/>
            </a:br>
            <a:r>
              <a:rPr lang="cs-CZ" sz="2000" b="1" dirty="0"/>
              <a:t>Otázka:</a:t>
            </a:r>
            <a:r>
              <a:rPr lang="cs-CZ" sz="2000" dirty="0"/>
              <a:t> Lze považovat návrh na moratorium s neověřenými „podpisy“ spolucestujících za řádný, pokud dlužník jednal v dobré víře „na poslední chvíli“?</a:t>
            </a:r>
          </a:p>
          <a:p>
            <a:pPr marL="114300" indent="0">
              <a:buNone/>
            </a:pPr>
            <a:endParaRPr lang="cs-CZ" sz="2000" dirty="0"/>
          </a:p>
        </p:txBody>
      </p:sp>
    </p:spTree>
    <p:extLst>
      <p:ext uri="{BB962C8B-B14F-4D97-AF65-F5344CB8AC3E}">
        <p14:creationId xmlns:p14="http://schemas.microsoft.com/office/powerpoint/2010/main" val="42534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D8EC36-4A47-D47D-BFFA-B01BC05992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FB6D84-3BCF-ED3B-71F8-37E4F29987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A9B60C-7C01-C79E-3C59-EC1FC4F55B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436A1B6-1535-CD28-D1F5-91031364018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A56D49D-C6A5-7173-0B94-79A98F556AA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3E1DA2-AC8F-D48A-79C7-22F4431ED8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25290D-4FC9-BF46-0060-ABF439C535E4}"/>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B5F418B-5011-5FF8-1973-287C665004F6}"/>
              </a:ext>
            </a:extLst>
          </p:cNvPr>
          <p:cNvSpPr>
            <a:spLocks noGrp="1"/>
          </p:cNvSpPr>
          <p:nvPr>
            <p:ph type="body" idx="1"/>
          </p:nvPr>
        </p:nvSpPr>
        <p:spPr/>
        <p:txBody>
          <a:bodyPr/>
          <a:lstStyle/>
          <a:p>
            <a:pPr marL="114300" indent="0">
              <a:buNone/>
            </a:pPr>
            <a:r>
              <a:rPr lang="cs-CZ" sz="2000" b="1" dirty="0"/>
              <a:t>3. Hrozící úpadek a účetní ve stresu</a:t>
            </a:r>
            <a:br>
              <a:rPr lang="cs-CZ" sz="2000" dirty="0"/>
            </a:br>
            <a:r>
              <a:rPr lang="cs-CZ" sz="2000" dirty="0"/>
              <a:t>Ve společnosti </a:t>
            </a:r>
            <a:r>
              <a:rPr lang="cs-CZ" sz="2000" i="1" dirty="0" err="1"/>
              <a:t>Coffeeland</a:t>
            </a:r>
            <a:r>
              <a:rPr lang="cs-CZ" sz="2000" i="1" dirty="0"/>
              <a:t> s.r.o.</a:t>
            </a:r>
            <a:r>
              <a:rPr lang="cs-CZ" sz="2000" dirty="0"/>
              <a:t> se účetní Jana začala obávat hrozícího úpadku, když zjistila, že firemní účet obsahuje 2,47 Kč. Na poradě upozornila jednatele, že „toto vypadá na § 3 odst. 5 IZ“. Jednatel reagoval slovy, že „peníze jsou přece v oběhu“ – a vytáhl firemní věrnostní kartičku z kavárny.</a:t>
            </a:r>
            <a:br>
              <a:rPr lang="cs-CZ" sz="2000" dirty="0"/>
            </a:br>
            <a:r>
              <a:rPr lang="cs-CZ" sz="2000" b="1" dirty="0"/>
              <a:t>Otázka:</a:t>
            </a:r>
            <a:r>
              <a:rPr lang="cs-CZ" sz="2000" dirty="0"/>
              <a:t> Jak se právně určuje hrozící úpadek, pokud firma sice nevykazuje zisk, ale tvrdí, že „cash </a:t>
            </a:r>
            <a:r>
              <a:rPr lang="cs-CZ" sz="2000" dirty="0" err="1"/>
              <a:t>flow</a:t>
            </a:r>
            <a:r>
              <a:rPr lang="cs-CZ" sz="2000" dirty="0"/>
              <a:t> má v srdci“?</a:t>
            </a:r>
          </a:p>
        </p:txBody>
      </p:sp>
    </p:spTree>
    <p:extLst>
      <p:ext uri="{BB962C8B-B14F-4D97-AF65-F5344CB8AC3E}">
        <p14:creationId xmlns:p14="http://schemas.microsoft.com/office/powerpoint/2010/main" val="33093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F23A9-E21B-DEA9-EE5F-371AEDD7076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A8EDE23-58D3-CDB0-EFFD-A4FFCF66FE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76BE1A3-2615-EFEB-DC51-CE043F54D74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7795668-E558-6E21-EAD5-2A8E1B1F4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56D1368-AFB3-7F30-7335-D500B5DEE4D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2A4142-7AB7-A7FB-641A-63CA4E3A27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99EA3E-2E28-EB6B-D3B3-82C4F357340A}"/>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5EA8ACB-FD14-F35E-3E31-44ABB2675D31}"/>
              </a:ext>
            </a:extLst>
          </p:cNvPr>
          <p:cNvSpPr>
            <a:spLocks noGrp="1"/>
          </p:cNvSpPr>
          <p:nvPr>
            <p:ph type="body" idx="1"/>
          </p:nvPr>
        </p:nvSpPr>
        <p:spPr/>
        <p:txBody>
          <a:bodyPr/>
          <a:lstStyle/>
          <a:p>
            <a:pPr marL="114300" indent="0">
              <a:buNone/>
            </a:pPr>
            <a:r>
              <a:rPr lang="cs-CZ" sz="2000" b="1" dirty="0"/>
              <a:t>4. Zajištění v rodinném stylu</a:t>
            </a:r>
            <a:br>
              <a:rPr lang="cs-CZ" sz="2000" dirty="0"/>
            </a:br>
            <a:r>
              <a:rPr lang="cs-CZ" sz="2000" dirty="0"/>
              <a:t>Rodinná firma </a:t>
            </a:r>
            <a:r>
              <a:rPr lang="cs-CZ" sz="2000" i="1" dirty="0"/>
              <a:t>Pekárna U babičky v.o.s.</a:t>
            </a:r>
            <a:r>
              <a:rPr lang="cs-CZ" sz="2000" dirty="0"/>
              <a:t> požádala o úvěr. Banka požadovala zajištění – a babička navrhla, že „přepíše chalupu“. Po dvou letech pekárna zkrachovala a babička zjistila, že její chalupa byla prodána. Od té doby peče jen pro věřitele.</a:t>
            </a:r>
            <a:br>
              <a:rPr lang="cs-CZ" sz="2000" dirty="0"/>
            </a:br>
            <a:r>
              <a:rPr lang="cs-CZ" sz="2000" b="1" dirty="0"/>
              <a:t>Otázka:</a:t>
            </a:r>
            <a:r>
              <a:rPr lang="cs-CZ" sz="2000" dirty="0"/>
              <a:t> Je možné, aby zajištění bylo považováno za neúčinný právní úkon, pokud bylo poskytnuto zjevně pod tlakem rodinných emocí, nikoli ekonomického rozumu?</a:t>
            </a:r>
          </a:p>
        </p:txBody>
      </p:sp>
    </p:spTree>
    <p:extLst>
      <p:ext uri="{BB962C8B-B14F-4D97-AF65-F5344CB8AC3E}">
        <p14:creationId xmlns:p14="http://schemas.microsoft.com/office/powerpoint/2010/main" val="39722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4727AE-9C7F-4796-5FAA-4355C1A465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901F39-A65C-5AEE-276D-7E15DD1885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C85F9D-E4AD-43FD-D54B-99057083C3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3C1CDBA-AD87-57B3-B037-26B8D911DFB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BD41C8B-6D43-16B0-AA9F-C9A619F489F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F46CA3-B9C3-203B-AD1E-B539D2C5ED4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7ED2163-4D8A-6C96-7F0B-460EA2ECA13F}"/>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F0D81310-372E-96A1-3CA6-6D9A6795940D}"/>
              </a:ext>
            </a:extLst>
          </p:cNvPr>
          <p:cNvSpPr>
            <a:spLocks noGrp="1"/>
          </p:cNvSpPr>
          <p:nvPr>
            <p:ph type="body" idx="1"/>
          </p:nvPr>
        </p:nvSpPr>
        <p:spPr/>
        <p:txBody>
          <a:bodyPr/>
          <a:lstStyle/>
          <a:p>
            <a:pPr marL="114300" indent="0">
              <a:buNone/>
            </a:pPr>
            <a:r>
              <a:rPr lang="cs-CZ" sz="2000" b="1" dirty="0"/>
              <a:t>5. Insolvenční správce v chaosu</a:t>
            </a:r>
            <a:br>
              <a:rPr lang="cs-CZ" sz="2000" dirty="0"/>
            </a:br>
            <a:r>
              <a:rPr lang="cs-CZ" sz="2000" dirty="0"/>
              <a:t>Insolvenční správce </a:t>
            </a:r>
            <a:r>
              <a:rPr lang="cs-CZ" sz="2000" i="1" dirty="0"/>
              <a:t>Ing. Chaos</a:t>
            </a:r>
            <a:r>
              <a:rPr lang="cs-CZ" sz="2000" dirty="0"/>
              <a:t> převzal případ společnosti </a:t>
            </a:r>
            <a:r>
              <a:rPr lang="cs-CZ" sz="2000" i="1" dirty="0" err="1"/>
              <a:t>StartUpX</a:t>
            </a:r>
            <a:r>
              <a:rPr lang="cs-CZ" sz="2000" i="1" dirty="0"/>
              <a:t> a.s.</a:t>
            </a:r>
            <a:r>
              <a:rPr lang="cs-CZ" sz="2000" dirty="0"/>
              <a:t>, která měla tolik věřitelů, že seznam připomínal telefonní seznam Prahy. Když se snažil zjistit, kdo je vlastně „residuální vlastník“, všichni společníci tvrdili, že „všechno řídí umělá inteligence“. Správce proto pozval AI na schůzi věřitelů, ale ta odmítla účast s odkazem na „ztrátu signálu“.</a:t>
            </a:r>
            <a:br>
              <a:rPr lang="cs-CZ" sz="2000" dirty="0"/>
            </a:br>
            <a:r>
              <a:rPr lang="cs-CZ" sz="2000" b="1" dirty="0"/>
              <a:t>Otázka:</a:t>
            </a:r>
            <a:r>
              <a:rPr lang="cs-CZ" sz="2000" dirty="0"/>
              <a:t> Může být za residuálního vlastníka považován algoritmus, pokud dlužník tvrdí, že rozhodnutí činí „na základě dat, nikoli lidí“?</a:t>
            </a:r>
          </a:p>
          <a:p>
            <a:pPr marL="114300" indent="0">
              <a:buNone/>
            </a:pPr>
            <a:endParaRPr lang="cs-CZ" sz="2000" dirty="0"/>
          </a:p>
        </p:txBody>
      </p:sp>
    </p:spTree>
    <p:extLst>
      <p:ext uri="{BB962C8B-B14F-4D97-AF65-F5344CB8AC3E}">
        <p14:creationId xmlns:p14="http://schemas.microsoft.com/office/powerpoint/2010/main" val="7231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85428ED-43CC-40A7-DDAE-6FB6B69FCE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BCE7EF-6B31-6B82-6EC6-6653B94EBA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E2351B-3A9B-FC46-C35F-0DE07BDD5E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F8D9BA-4BD3-BD80-3125-D810D9ACD3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BB9F277-283B-94C8-0F63-B23D847EB1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9A505D2-69C4-25A9-F27F-81B985C517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3603FD-D0AA-EA99-145C-9E048AAD949C}"/>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CF19B1A2-9142-838C-B58C-40895C6F89F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Porušil povinnost podle </a:t>
            </a:r>
            <a:r>
              <a:rPr lang="cs-CZ" sz="1800" b="1" dirty="0"/>
              <a:t>§ 98 odst. 1 a 2 IZ</a:t>
            </a:r>
            <a:r>
              <a:rPr lang="cs-CZ" sz="1800" dirty="0"/>
              <a:t>, neboť nepodal insolvenční návrh „bez zbytečného odkladu“. Odpovídá věřitelům za škodu dle </a:t>
            </a:r>
            <a:r>
              <a:rPr lang="cs-CZ" sz="1800" b="1" dirty="0"/>
              <a:t>§ 99 IZ</a:t>
            </a:r>
            <a:r>
              <a:rPr lang="cs-CZ" sz="1800" dirty="0"/>
              <a:t> – rozdíl mezi přihlášenou a skutečně uspokojenou pohledávkou. Současně mohl porušit </a:t>
            </a:r>
            <a:r>
              <a:rPr lang="cs-CZ" sz="1800" b="1" dirty="0"/>
              <a:t>péči řádného hospodáře (§ 159 NOZ)</a:t>
            </a:r>
            <a:r>
              <a:rPr lang="cs-CZ" sz="1800" dirty="0"/>
              <a:t>, a soud jej může i </a:t>
            </a:r>
            <a:r>
              <a:rPr lang="cs-CZ" sz="1800" b="1" dirty="0"/>
              <a:t>vyloučit z výkonu funkce (§ 63 ZOK)</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428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31B9F5-9CA9-052F-EE15-FAA629C157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3C92995-A804-750E-DA86-F2E07DF3F2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BA30C5-6522-74D2-4623-5F45776363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79B6DED-E7AD-8092-BACA-0956600C99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06F1B-0494-4755-39FA-6728B1B5A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CA3027-F180-0B31-675A-D093BD50B4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581B2C-34FA-31A6-8301-0291DCD80B34}"/>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49BE865B-EDFC-6040-7394-B678E3A966B8}"/>
              </a:ext>
            </a:extLst>
          </p:cNvPr>
          <p:cNvSpPr>
            <a:spLocks noGrp="1"/>
          </p:cNvSpPr>
          <p:nvPr>
            <p:ph type="body" idx="1"/>
          </p:nvPr>
        </p:nvSpPr>
        <p:spPr/>
        <p:txBody>
          <a:bodyPr/>
          <a:lstStyle/>
          <a:p>
            <a:r>
              <a:rPr lang="cs-CZ" sz="1800" b="1" dirty="0"/>
              <a:t>2. Vydání odměny po úpadku</a:t>
            </a:r>
          </a:p>
          <a:p>
            <a:r>
              <a:rPr lang="cs-CZ" sz="1800" b="1" dirty="0"/>
              <a:t>Situace:</a:t>
            </a:r>
            <a:br>
              <a:rPr lang="cs-CZ" sz="1800" dirty="0"/>
            </a:br>
            <a:r>
              <a:rPr lang="cs-CZ" sz="1800" dirty="0"/>
              <a:t>Jednatel společnosti BETA a.s. pobíral měsíční odměnu i v době, kdy byla společnost zjevně předlužena a neplnila své závazky. Po prohlášení konkursu insolvenční správce požaduje vrácení těchto částek.</a:t>
            </a:r>
          </a:p>
          <a:p>
            <a:r>
              <a:rPr lang="cs-CZ" sz="1800" b="1" dirty="0"/>
              <a:t>Otázka:</a:t>
            </a:r>
            <a:br>
              <a:rPr lang="cs-CZ" sz="1800" dirty="0"/>
            </a:br>
            <a:r>
              <a:rPr lang="cs-CZ" sz="1800" dirty="0"/>
              <a:t>Je jednatel povinen vydat obdržené odměny?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24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69E58C-B813-B80C-2986-DD8CEB5C56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B8D203-EE1E-73D7-4B99-6622491463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CEDBAB-6AA3-F115-C5AC-5DA071E850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166EB14-0471-6EAC-BBFB-80EC084177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345D32-CC5B-7FA5-44C6-4A0CEB5AF6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9DB92D-34C5-AFC3-E51F-AF6380DAC8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C53EE8-13C1-D33C-19F4-244BD2327508}"/>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0413D7DB-ADC6-5FDD-9178-BF7062650D4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pokud porušením povinností přispěl k úpadku. Podle </a:t>
            </a:r>
            <a:r>
              <a:rPr lang="cs-CZ" sz="1800" b="1" dirty="0"/>
              <a:t>§ 66 odst. 1 písm. a ZOK</a:t>
            </a:r>
            <a:r>
              <a:rPr lang="cs-CZ" sz="1800" dirty="0"/>
              <a:t> může insolvenční soud rozhodnout, že musí </a:t>
            </a:r>
            <a:r>
              <a:rPr lang="cs-CZ" sz="1800" b="1" dirty="0"/>
              <a:t>vydat prospěch</a:t>
            </a:r>
            <a:r>
              <a:rPr lang="cs-CZ" sz="1800" dirty="0"/>
              <a:t> ze smlouvy o výkonu funkce za období až </a:t>
            </a:r>
            <a:r>
              <a:rPr lang="cs-CZ" sz="1800" b="1" dirty="0"/>
              <a:t>dvou let před zahájením řízení</a:t>
            </a:r>
            <a:r>
              <a:rPr lang="cs-CZ" sz="1800" dirty="0"/>
              <a:t>. Pokud vydání není možné, nahradí jej v penězích.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39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F70641-F80C-372A-90F1-E270E951B5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BDDC3AF-7606-A5E6-EFB8-CD9B9A63FE6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1FDC980-0DC0-D2A5-F4DC-CD5D0835AD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69080E4-8E95-0D46-AA9A-A82A6816A3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39CBE0E-F940-14B6-0386-C1AA06A587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4E65DD-E939-7550-E483-446A6965EE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EFC5A-07E3-E612-AE78-7B0651E647F3}"/>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3D60AE10-5B2B-E682-3283-B43D303082B1}"/>
              </a:ext>
            </a:extLst>
          </p:cNvPr>
          <p:cNvSpPr>
            <a:spLocks noGrp="1"/>
          </p:cNvSpPr>
          <p:nvPr>
            <p:ph type="body" idx="1"/>
          </p:nvPr>
        </p:nvSpPr>
        <p:spPr/>
        <p:txBody>
          <a:bodyPr/>
          <a:lstStyle/>
          <a:p>
            <a:r>
              <a:rPr lang="cs-CZ" sz="1800" b="1" dirty="0"/>
              <a:t>3. Ručení člena orgánu po zrušení § 68 ZOK</a:t>
            </a:r>
          </a:p>
          <a:p>
            <a:r>
              <a:rPr lang="cs-CZ" sz="1800" b="1" dirty="0"/>
              <a:t>Situace:</a:t>
            </a:r>
            <a:br>
              <a:rPr lang="cs-CZ" sz="1800" dirty="0"/>
            </a:br>
            <a:r>
              <a:rPr lang="cs-CZ" sz="1800" dirty="0"/>
              <a:t>Po zrušení § 68 ZOK (ručení člena statutárního orgánu za dluhy společnosti při úpadku) se věřitel domáhá, aby jednatel společnosti GAMA s.r.o. ručil osobně za závazky společnosti, která je v insolvenci.</a:t>
            </a:r>
          </a:p>
          <a:p>
            <a:r>
              <a:rPr lang="cs-CZ" sz="1800" b="1" dirty="0"/>
              <a:t>Otázka:</a:t>
            </a:r>
            <a:br>
              <a:rPr lang="cs-CZ" sz="1800" dirty="0"/>
            </a:br>
            <a:r>
              <a:rPr lang="cs-CZ" sz="1800" dirty="0"/>
              <a:t>Může být jednatel i nadále činěn odpovědným?</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738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7421287-618E-DE49-3071-53416AF1F93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B1888-17AD-A885-CCDC-5E81D26C98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D46A72-77E0-CE7A-F179-BA987E198B9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3BE81B1-71E0-28FA-E6E3-B26D0BAF18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14572C2-4976-A1C1-4D95-160FDF7D79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9B5413-CF71-B98E-8041-9AC712A212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5A17AE-3FA2-D832-571D-0D9C30E2AC42}"/>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23A0EC3E-4609-1140-E579-079D92415EB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byť ručení dle § 68 ZOK bylo zrušeno, </a:t>
            </a:r>
            <a:r>
              <a:rPr lang="cs-CZ" sz="1800" b="1" dirty="0"/>
              <a:t>§ 66 ZOK</a:t>
            </a:r>
            <a:r>
              <a:rPr lang="cs-CZ" sz="1800" dirty="0"/>
              <a:t> nadále umožňuje </a:t>
            </a:r>
            <a:r>
              <a:rPr lang="cs-CZ" sz="1800" b="1" dirty="0"/>
              <a:t>přímou majetkovou sankci</a:t>
            </a:r>
            <a:r>
              <a:rPr lang="cs-CZ" sz="1800" dirty="0"/>
              <a:t> – povinnost vydat prospěch nebo poskytnout plnění do majetkové podstaty. Věřitel může dále uplatnit </a:t>
            </a:r>
            <a:r>
              <a:rPr lang="cs-CZ" sz="1800" b="1" dirty="0"/>
              <a:t>obecnou odpovědnost za škodu (§ 159 NOZ, §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06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16letý A se údajně dopustil několika krádeží. V průběhu vyšetřování se zjistilo, že jeho mentální úroveň odpovídá 12letému dítěti. Jaký význam může mít tato skutečnost z hlediska trestního práva? Co by se změnilo, kdyby A spáchal trestné činy ve věku 19 let? Co platí, pokud nelze s jistotou určit, zda je A ještě mladistvý, nebo ne?</a:t>
            </a:r>
          </a:p>
        </p:txBody>
      </p:sp>
    </p:spTree>
    <p:extLst>
      <p:ext uri="{BB962C8B-B14F-4D97-AF65-F5344CB8AC3E}">
        <p14:creationId xmlns:p14="http://schemas.microsoft.com/office/powerpoint/2010/main" val="38320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7483D7-875A-2FDC-FDE3-7C687F3503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FBDB32-5F31-2C24-E6CD-A1F663B137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34A501-CDC4-03FD-0223-73823F11FF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4FD972-84C3-4263-6B69-C08F7AB0539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C36BF7F-76CB-807A-A259-5247D89973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DE4D61-A716-3E5B-6059-36AD4FC4F8F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342F0A0-EA62-309D-5AB3-84848E171590}"/>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6D37CDC2-EFEF-4FB0-D3D8-1FB616F77872}"/>
              </a:ext>
            </a:extLst>
          </p:cNvPr>
          <p:cNvSpPr>
            <a:spLocks noGrp="1"/>
          </p:cNvSpPr>
          <p:nvPr>
            <p:ph type="body" idx="1"/>
          </p:nvPr>
        </p:nvSpPr>
        <p:spPr/>
        <p:txBody>
          <a:bodyPr/>
          <a:lstStyle/>
          <a:p>
            <a:r>
              <a:rPr lang="cs-CZ" sz="1800" b="1" dirty="0"/>
              <a:t>4. Vyloučení z výkonu funkce</a:t>
            </a:r>
          </a:p>
          <a:p>
            <a:r>
              <a:rPr lang="cs-CZ" sz="1800" b="1" dirty="0"/>
              <a:t>Situace:</a:t>
            </a:r>
            <a:br>
              <a:rPr lang="cs-CZ" sz="1800" dirty="0"/>
            </a:br>
            <a:r>
              <a:rPr lang="cs-CZ" sz="1800" dirty="0"/>
              <a:t>Člen představenstva společnosti DELTA a.s. byl již v minulosti dvakrát uznán odpovědným za porušení péče řádného hospodáře. Nyní v jiné společnosti opět hrubě zanedbal své povinnosti a způsobil úpadek.</a:t>
            </a:r>
          </a:p>
          <a:p>
            <a:r>
              <a:rPr lang="cs-CZ" sz="1800" b="1" dirty="0"/>
              <a:t>Otázka:</a:t>
            </a:r>
            <a:br>
              <a:rPr lang="cs-CZ" sz="1800" dirty="0"/>
            </a:br>
            <a:r>
              <a:rPr lang="cs-CZ" sz="1800" dirty="0"/>
              <a:t>Může soud rozhodnout o jeho vyloučení z výkonu funkce?</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689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DF461-8FAC-8DFB-89DE-9D0CF63F084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FA99D4D-3882-342B-7B8C-E2D0405AB5A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B05E90-AE4E-799A-D5FD-E735424BAA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720BA2-56BD-FD00-6B56-9D2DD1E0A3C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640DCD-C27A-DE7C-18BE-7F65D36086E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D1C1F64-0739-8D95-CD78-B0149D34734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317E68-48C7-FE83-D45A-7DF2DD7A12AF}"/>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78B5F09B-19C5-6BCF-CC53-EF904CF9BB5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Podle </a:t>
            </a:r>
            <a:r>
              <a:rPr lang="cs-CZ" sz="1800" b="1" dirty="0"/>
              <a:t>§ 63 odst. 1 ZOK</a:t>
            </a:r>
            <a:r>
              <a:rPr lang="cs-CZ" sz="1800" dirty="0"/>
              <a:t> může soud i </a:t>
            </a:r>
            <a:r>
              <a:rPr lang="cs-CZ" sz="1800" b="1" dirty="0"/>
              <a:t>bez návrhu</a:t>
            </a:r>
            <a:r>
              <a:rPr lang="cs-CZ" sz="1800" dirty="0"/>
              <a:t> vyloučit člena statutárního orgánu až na 3 roky, pokud opakovaně či závažně porušil své povinnosti. Cílem je ochrana podnikatelského prostředí před nekompetentními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93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57CB4D-68C9-B967-039F-731D23AF90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400BF9-6327-3E65-97BB-E0EA474DE77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AAB5C5-3AB9-DBB2-858C-7A7851ED784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49C862-02F5-DECC-F9D9-CBDB8CA0EA5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2EB0AC-F4E4-BE7A-F1C3-6FE8535599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5906EEC-715D-E90F-A29C-675D5AF70DF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7F3C32A-C2C2-E94E-C84B-13638D700CCD}"/>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CAD62E51-05ED-98E4-B0A4-B1508496E9B0}"/>
              </a:ext>
            </a:extLst>
          </p:cNvPr>
          <p:cNvSpPr>
            <a:spLocks noGrp="1"/>
          </p:cNvSpPr>
          <p:nvPr>
            <p:ph type="body" idx="1"/>
          </p:nvPr>
        </p:nvSpPr>
        <p:spPr/>
        <p:txBody>
          <a:bodyPr/>
          <a:lstStyle/>
          <a:p>
            <a:r>
              <a:rPr lang="cs-CZ" sz="1800" b="1" dirty="0"/>
              <a:t>5. Insolvenční návrh podaný likvidátorem</a:t>
            </a:r>
          </a:p>
          <a:p>
            <a:r>
              <a:rPr lang="cs-CZ" sz="1800" b="1" dirty="0"/>
              <a:t>Situace:</a:t>
            </a:r>
            <a:br>
              <a:rPr lang="cs-CZ" sz="1800" dirty="0"/>
            </a:br>
            <a:r>
              <a:rPr lang="cs-CZ" sz="1800" dirty="0"/>
              <a:t>Společnost EPSILON s.r.o. je v likvidaci. Likvidátor zjistí, že majetek nepokryje závazky.</a:t>
            </a:r>
          </a:p>
          <a:p>
            <a:r>
              <a:rPr lang="cs-CZ" sz="1800" b="1" dirty="0"/>
              <a:t>Otázka:</a:t>
            </a:r>
            <a:br>
              <a:rPr lang="cs-CZ" sz="1800" dirty="0"/>
            </a:br>
            <a:r>
              <a:rPr lang="cs-CZ" sz="1800" dirty="0"/>
              <a:t>Kdo je povinen podat insolvenční návrh a kdy?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76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1F3F4BF-4949-8E8B-A961-19148B7FAD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0C4404-8E36-A737-BBCE-63AF98092D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19AB1-B3B0-4FD3-441A-A3F54A513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0AC748-FACE-8625-89A1-FDAD94E799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3508A2-9F7B-3825-4639-C044FD4C1A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01C264-17EC-CD52-BF62-0EBFEFFF4BD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17F2D6F-A3B5-FB64-E01B-DC6648877966}"/>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0901ED01-420B-67E5-8A75-B964294D339C}"/>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Likvidátor sám. Podle </a:t>
            </a:r>
            <a:r>
              <a:rPr lang="cs-CZ" sz="1800" b="1" dirty="0"/>
              <a:t>§ 98 odst. 2 IZ</a:t>
            </a:r>
            <a:r>
              <a:rPr lang="cs-CZ" sz="1800" dirty="0"/>
              <a:t> má tuto povinnost každý, kdo je statutárním orgánem nebo likvidátorem právnické osoby. Musí tak učinit </a:t>
            </a:r>
            <a:r>
              <a:rPr lang="cs-CZ" sz="1800" b="1" dirty="0"/>
              <a:t>bez zbytečného odkladu</a:t>
            </a:r>
            <a:r>
              <a:rPr lang="cs-CZ" sz="1800" dirty="0"/>
              <a:t>, jakmile zjistí úpadek.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CC6F57-8745-AE09-2411-F1C8063BF9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CC05CD7-9730-5E13-A194-D00E5569179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D1E4A00-F428-2F17-783A-FFC0D43A20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0D4C22-A59F-7EDD-E316-C9786365E54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57D298-8FC2-4DAC-AFBE-3C0CFB497B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F13BB7-1806-597E-D85F-5E182F266B7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8E1546-0948-4482-5C90-0960FC132397}"/>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09DC2F4B-49E4-A6AC-FDB9-4269E6AD3295}"/>
              </a:ext>
            </a:extLst>
          </p:cNvPr>
          <p:cNvSpPr>
            <a:spLocks noGrp="1"/>
          </p:cNvSpPr>
          <p:nvPr>
            <p:ph type="body" idx="1"/>
          </p:nvPr>
        </p:nvSpPr>
        <p:spPr/>
        <p:txBody>
          <a:bodyPr/>
          <a:lstStyle/>
          <a:p>
            <a:r>
              <a:rPr lang="cs-CZ" sz="1800" b="1" dirty="0"/>
              <a:t>6. Odpovědnost více jednatelů</a:t>
            </a:r>
          </a:p>
          <a:p>
            <a:r>
              <a:rPr lang="cs-CZ" sz="1800" b="1" dirty="0"/>
              <a:t>Situace:</a:t>
            </a:r>
            <a:br>
              <a:rPr lang="cs-CZ" sz="1800" dirty="0"/>
            </a:br>
            <a:r>
              <a:rPr lang="cs-CZ" sz="1800" dirty="0"/>
              <a:t>Společnost ZETA s.r.o. má tři jednateli s individuálním oprávněním jednat. Společnost je v úpadku, ale žádný z jednatelů insolvenční návrh nepodal.</a:t>
            </a:r>
          </a:p>
          <a:p>
            <a:r>
              <a:rPr lang="cs-CZ" sz="1800" b="1" dirty="0"/>
              <a:t>Otázka:</a:t>
            </a:r>
            <a:br>
              <a:rPr lang="cs-CZ" sz="1800" dirty="0"/>
            </a:br>
            <a:r>
              <a:rPr lang="cs-CZ" sz="1800" dirty="0"/>
              <a:t>Kdo odpovídá za škodu?</a:t>
            </a:r>
          </a:p>
        </p:txBody>
      </p:sp>
    </p:spTree>
    <p:extLst>
      <p:ext uri="{BB962C8B-B14F-4D97-AF65-F5344CB8AC3E}">
        <p14:creationId xmlns:p14="http://schemas.microsoft.com/office/powerpoint/2010/main" val="42575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7FB5C44-9499-F837-FEC4-A528EE7FAA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F9E26E9-BEC9-749C-894C-3D6D5AC864F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59087F-AE40-C9E4-556D-0F3CB4DD5D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89F216-3111-1E7D-9F08-9A5FCE84785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74B102-F434-DC78-2DE8-D923B7F682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A40ECA-B4DF-DA9C-7822-AC43587767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B9226F-F7A1-E6B1-FCFF-5A48BF5D8ECD}"/>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33216AA3-92B9-E535-5B9A-1CEE0C20CDB1}"/>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Každý z jednatelů individuálně. </a:t>
            </a:r>
            <a:r>
              <a:rPr lang="cs-CZ" sz="1800" b="1" dirty="0"/>
              <a:t>§ 98 odst. 2 IZ</a:t>
            </a:r>
            <a:r>
              <a:rPr lang="cs-CZ" sz="1800" dirty="0"/>
              <a:t> stanoví, že pokud mohou jednat samostatně, má každý povinnost podat návrh. Odpovědnost je tedy </a:t>
            </a:r>
            <a:r>
              <a:rPr lang="cs-CZ" sz="1800" b="1" dirty="0"/>
              <a:t>solidární</a:t>
            </a:r>
            <a:r>
              <a:rPr lang="cs-CZ" sz="1800" dirty="0"/>
              <a:t> dle </a:t>
            </a:r>
            <a:r>
              <a:rPr lang="cs-CZ" sz="1800" b="1" dirty="0"/>
              <a:t>§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001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10D8A-ABC2-533B-282B-D81C3B945B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96862E-A9CF-C566-A7CB-42E91EB10B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439A548-6C95-6BCD-E7AF-56D8DDA3B9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4DFEFC-D586-537B-B64A-E579D0B552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487A59D-D7C3-B922-59B1-63BB26B473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D2EFC8D-2EDA-012B-D3E0-96C4D43C1C4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B3C9B-2BC3-B8BC-3244-D86C958901C3}"/>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CF4A8317-2A71-CFC1-C80B-D83BC6C83AD4}"/>
              </a:ext>
            </a:extLst>
          </p:cNvPr>
          <p:cNvSpPr>
            <a:spLocks noGrp="1"/>
          </p:cNvSpPr>
          <p:nvPr>
            <p:ph type="body" idx="1"/>
          </p:nvPr>
        </p:nvSpPr>
        <p:spPr/>
        <p:txBody>
          <a:bodyPr/>
          <a:lstStyle/>
          <a:p>
            <a:r>
              <a:rPr lang="cs-CZ" sz="1800" b="1" dirty="0"/>
              <a:t>7. Trestní odpovědnost – způsobení úpadku</a:t>
            </a:r>
          </a:p>
          <a:p>
            <a:r>
              <a:rPr lang="cs-CZ" sz="1800" b="1" dirty="0"/>
              <a:t>Situace:</a:t>
            </a:r>
            <a:br>
              <a:rPr lang="cs-CZ" sz="1800" dirty="0"/>
            </a:br>
            <a:r>
              <a:rPr lang="cs-CZ" sz="1800" dirty="0"/>
              <a:t>Ředitel společnosti OMEGA s.r.o. vyvedl část majetku společnosti do jiné firmy, čímž způsobil její úpadek.</a:t>
            </a:r>
          </a:p>
          <a:p>
            <a:r>
              <a:rPr lang="cs-CZ" sz="1800" b="1" dirty="0"/>
              <a:t>Otázka:</a:t>
            </a:r>
            <a:br>
              <a:rPr lang="cs-CZ" sz="1800" dirty="0"/>
            </a:br>
            <a:r>
              <a:rPr lang="cs-CZ" sz="1800" dirty="0"/>
              <a:t>Jaký trestný čin připadá v úvahu?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547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CA1919-9379-5AEC-150E-FC1AC4C08B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A5AFFC-C672-0C52-156E-64304C25919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9AF19E-CC9C-2ADD-4E60-C129302411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AED73B-31DC-129C-7ADE-9687161C22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AC9068-3F94-BE51-7126-A213E2C2FF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1C5589-92FE-851C-7D8B-0DB71E2344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0DF3A8-4722-E5C8-0CD3-9AC3EF4F69C9}"/>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F08EB077-EA5D-9F42-9FA5-B22186E9D48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trestný čin způsobení úpadku (§ 224 TZ)</a:t>
            </a:r>
            <a:r>
              <a:rPr lang="cs-CZ" sz="1800" dirty="0"/>
              <a:t>, popř. o </a:t>
            </a:r>
            <a:r>
              <a:rPr lang="cs-CZ" sz="1800" b="1" dirty="0"/>
              <a:t>porušení povinnosti při správě cizího majetku (§ 220 TZ)</a:t>
            </a:r>
            <a:r>
              <a:rPr lang="cs-CZ" sz="1800" dirty="0"/>
              <a:t>. Trestní odpovědnost se vztahuje i na členy statutárního orgánu, pokud jednali úmyslně či z hrubé nedbalosti.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363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657F022-7480-69CA-601F-A75DAAA4421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905654D-483C-73B3-CEFF-61107ABC3DE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AF80D-597B-9DF5-84E6-2DCF10725C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42FD37E-C284-1096-F679-F35D94A0CFB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4ECE573-FA07-1936-189A-A5E642C94AC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67288E5-25E0-0400-482F-10F03114456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669688-E7ED-0D90-2D07-115CCC40CDFF}"/>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DDEB19EB-DEB2-3813-FD52-3F809E71679C}"/>
              </a:ext>
            </a:extLst>
          </p:cNvPr>
          <p:cNvSpPr>
            <a:spLocks noGrp="1"/>
          </p:cNvSpPr>
          <p:nvPr>
            <p:ph type="body" idx="1"/>
          </p:nvPr>
        </p:nvSpPr>
        <p:spPr/>
        <p:txBody>
          <a:bodyPr/>
          <a:lstStyle/>
          <a:p>
            <a:r>
              <a:rPr lang="cs-CZ" sz="1800" b="1" dirty="0"/>
              <a:t>8. Zvýhodnění věřitele</a:t>
            </a:r>
          </a:p>
          <a:p>
            <a:r>
              <a:rPr lang="cs-CZ" sz="1800" b="1" dirty="0"/>
              <a:t>Situace:</a:t>
            </a:r>
            <a:br>
              <a:rPr lang="cs-CZ" sz="1800" dirty="0"/>
            </a:br>
            <a:r>
              <a:rPr lang="cs-CZ" sz="1800" dirty="0"/>
              <a:t>Před prohlášením konkursu společnost SIGMA s.r.o. uhradila v plné výši pohledávku jednoho „spřízněného“ věřitele, zatímco ostatní neobdrželi nic.</a:t>
            </a:r>
          </a:p>
          <a:p>
            <a:r>
              <a:rPr lang="cs-CZ" sz="1800" b="1" dirty="0"/>
              <a:t>Otázka:</a:t>
            </a:r>
            <a:br>
              <a:rPr lang="cs-CZ" sz="1800" dirty="0"/>
            </a:br>
            <a:r>
              <a:rPr lang="cs-CZ" sz="1800" dirty="0"/>
              <a:t>Jaké právní důsledky má takové 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1112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AF0B7C-525F-A10A-87A4-E52508BE4F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DF29FF-C492-8F49-A958-487AF016A3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94A62E-74B6-B419-1FD5-CFCEECA3131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190B252-DB20-B434-4CEE-199E25DD43A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8905B6E-925C-9EBA-4E39-F51D44E453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0076D4-4F94-30C6-DB3E-724322852B8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283681-DD14-4D36-DFF6-FC5C40C1F0A2}"/>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82DE8D10-BB3A-5859-CC33-E2F9DC34CAE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zvýhodnění věřitele (§ 223 TZ)</a:t>
            </a:r>
            <a:r>
              <a:rPr lang="cs-CZ" sz="1800" dirty="0"/>
              <a:t>, tedy úpadkový trestný čin. Současně může jít o odporovatelný právní úkon podle </a:t>
            </a:r>
            <a:r>
              <a:rPr lang="cs-CZ" sz="1800" b="1" dirty="0"/>
              <a:t>§ 241 IZ</a:t>
            </a:r>
            <a:r>
              <a:rPr lang="cs-CZ" sz="1800" dirty="0"/>
              <a:t>. Statutární orgán tím porušil péči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996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chce upozornit na klimatické změny a za tímto účelem chce postříkat obraz v Albertině oranžovou barvou. Aby se povzbudil, vypije předtím v restauraci několik alkoholických nápojů. Zároveň se však, aby neohrozil svou akci, rozhodne, že se neopije do bezvědomí. Nakonec opouští restauraci s 3,5 promile alkoholu v krvi a uskuteční svou akci. Náklady na úklid činí 2 500 EUR. Jaký trest má být A uložen? Platí něco jiného, pokud A vypil pouze malé pivo, ale B, který nevěděl o </a:t>
            </a:r>
            <a:r>
              <a:rPr lang="cs-CZ" sz="2000" dirty="0" err="1"/>
              <a:t>Aově</a:t>
            </a:r>
            <a:r>
              <a:rPr lang="cs-CZ" sz="2000" dirty="0"/>
              <a:t> záměru, mu do něj přimíchal nechutnou a vizuálně nenápadnou látku, která vedla k </a:t>
            </a:r>
            <a:r>
              <a:rPr lang="cs-CZ" sz="2000" dirty="0" err="1"/>
              <a:t>Aově</a:t>
            </a:r>
            <a:r>
              <a:rPr lang="cs-CZ" sz="2000" dirty="0"/>
              <a:t> opilosti?</a:t>
            </a:r>
          </a:p>
        </p:txBody>
      </p:sp>
    </p:spTree>
    <p:extLst>
      <p:ext uri="{BB962C8B-B14F-4D97-AF65-F5344CB8AC3E}">
        <p14:creationId xmlns:p14="http://schemas.microsoft.com/office/powerpoint/2010/main" val="15778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A4047B0-8237-FC84-B4E5-50D9C3DA1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232508-3AE0-6864-0027-233A1A91DA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F8302C-116C-EA1C-48D0-5C1C5A3CE8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721593-C129-9717-7C51-AF985D54222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EFCE2A-2272-87C9-225D-C76948779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92985B3-FA2A-0C80-1B57-FDFEFC7B8C3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FAE075-74AE-1F20-3582-39C841DC7165}"/>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4C5659D-33B1-C084-9CE0-714E45C6BF4A}"/>
              </a:ext>
            </a:extLst>
          </p:cNvPr>
          <p:cNvSpPr>
            <a:spLocks noGrp="1"/>
          </p:cNvSpPr>
          <p:nvPr>
            <p:ph type="body" idx="1"/>
          </p:nvPr>
        </p:nvSpPr>
        <p:spPr/>
        <p:txBody>
          <a:bodyPr/>
          <a:lstStyle/>
          <a:p>
            <a:r>
              <a:rPr lang="cs-CZ" sz="1800" b="1" dirty="0"/>
              <a:t>9. Odpovědnost bývalého jednatele</a:t>
            </a:r>
          </a:p>
          <a:p>
            <a:r>
              <a:rPr lang="cs-CZ" sz="1800" b="1" dirty="0"/>
              <a:t>Situace:</a:t>
            </a:r>
            <a:br>
              <a:rPr lang="cs-CZ" sz="1800" dirty="0"/>
            </a:br>
            <a:r>
              <a:rPr lang="cs-CZ" sz="1800" dirty="0"/>
              <a:t>Jednatel společnosti PHI s.r.o. rezignoval měsíc před tím, než byl zjištěn úpadek. Tvrdí, že již nenese žádnou odpovědnost.</a:t>
            </a:r>
          </a:p>
          <a:p>
            <a:r>
              <a:rPr lang="cs-CZ" sz="1800" b="1" dirty="0"/>
              <a:t>Otázka:</a:t>
            </a:r>
            <a:br>
              <a:rPr lang="cs-CZ" sz="1800" dirty="0"/>
            </a:br>
            <a:r>
              <a:rPr lang="cs-CZ" sz="1800" dirty="0"/>
              <a:t>Je to pravda?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821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46DF-C4E6-2E4A-19AA-4E821C8DBD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78E8D40-24F7-3C82-00D7-66A44C51198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17CBD2-FF2D-E501-E4D2-E250581BC7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2647E9-53D8-CC57-9345-D318371767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0DED77-6454-01CE-37A1-17EB56B9C7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ACD93-8C37-DABA-E19F-9B9657C5DE6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8F82C69-9639-79B5-68E0-BE4B41D596F9}"/>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382FC84-6E6B-605B-2DB5-0EC641A71C8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Ne. Pokud porušil povinnosti </a:t>
            </a:r>
            <a:r>
              <a:rPr lang="cs-CZ" sz="1800" b="1" dirty="0"/>
              <a:t>v době výkonu funkce</a:t>
            </a:r>
            <a:r>
              <a:rPr lang="cs-CZ" sz="1800" dirty="0"/>
              <a:t> a tím </a:t>
            </a:r>
            <a:r>
              <a:rPr lang="cs-CZ" sz="1800" b="1" dirty="0"/>
              <a:t>přispěl k úpadku</a:t>
            </a:r>
            <a:r>
              <a:rPr lang="cs-CZ" sz="1800" dirty="0"/>
              <a:t>, nese odpovědnost i po svém odstoupení. Insolvenční soud může dle </a:t>
            </a:r>
            <a:r>
              <a:rPr lang="cs-CZ" sz="1800" b="1" dirty="0"/>
              <a:t>§ 66 ZOK</a:t>
            </a:r>
            <a:r>
              <a:rPr lang="cs-CZ" sz="1800" dirty="0"/>
              <a:t> rozhodnout o vydání prospěchu nebo o vyloučení z výkonu funkce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34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CF4BC9-8410-A6B4-D4B0-205D59A1391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FEBFBEA-302A-5E62-34DC-42A7135C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F6F2C4-16A9-67F3-0417-F0EBE017998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23D9DD0-FA5F-FCFA-053A-2EEBEAA3DB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7947D8-EF1E-E5DC-9638-D660F6B1E56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D443D7-E071-6726-2B4B-159874013F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28667BD-45E8-68CA-C719-3FBF5E7CF679}"/>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1777D3C1-7CC5-FE70-B25F-341D40CC73D9}"/>
              </a:ext>
            </a:extLst>
          </p:cNvPr>
          <p:cNvSpPr>
            <a:spLocks noGrp="1"/>
          </p:cNvSpPr>
          <p:nvPr>
            <p:ph type="body" idx="1"/>
          </p:nvPr>
        </p:nvSpPr>
        <p:spPr/>
        <p:txBody>
          <a:bodyPr/>
          <a:lstStyle/>
          <a:p>
            <a:r>
              <a:rPr lang="cs-CZ" sz="1800" b="1" dirty="0"/>
              <a:t>10. Objektivní odpovědnost vs. exkulpace</a:t>
            </a:r>
          </a:p>
          <a:p>
            <a:r>
              <a:rPr lang="cs-CZ" sz="1800" b="1" dirty="0"/>
              <a:t>Situace:</a:t>
            </a:r>
            <a:br>
              <a:rPr lang="cs-CZ" sz="1800" dirty="0"/>
            </a:br>
            <a:r>
              <a:rPr lang="cs-CZ" sz="1800" dirty="0"/>
              <a:t>Jednatel společnosti RHO s.r.o. tvrdí, že nepodal insolvenční návrh včas, protože se spoléhal na externí účetní, která chybně vyhodnotila hospodářskou situaci.</a:t>
            </a:r>
          </a:p>
          <a:p>
            <a:r>
              <a:rPr lang="cs-CZ" sz="1800" b="1" dirty="0"/>
              <a:t>Otázka:</a:t>
            </a:r>
            <a:br>
              <a:rPr lang="cs-CZ" sz="1800" dirty="0"/>
            </a:br>
            <a:r>
              <a:rPr lang="cs-CZ" sz="1800" dirty="0"/>
              <a:t>Může se zprostit odpovědnosti?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64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D671C26-7B5A-5A25-2BBF-1F0D836200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2EEE68F-340B-169F-6BD5-FF87145F0B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E76E09-8ACE-3FE3-DEFF-E0272136227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F2D358A-C414-672D-1B2C-C77FDF50C9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DA7C220-63F2-C092-E455-DF2A610218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3A81F0-31EC-9787-275A-21E9A408D9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05D54D-4D3B-71DF-6921-56039A1ED19D}"/>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7E97BB3D-87C7-188A-3B82-0DACEF0A9EB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ale jen výjimečně. Podle </a:t>
            </a:r>
            <a:r>
              <a:rPr lang="cs-CZ" sz="1800" b="1" dirty="0"/>
              <a:t>§ 99 odst. 3 IZ</a:t>
            </a:r>
            <a:r>
              <a:rPr lang="cs-CZ" sz="1800" dirty="0"/>
              <a:t> se může zprostit, </a:t>
            </a:r>
            <a:r>
              <a:rPr lang="cs-CZ" sz="1800" b="1" dirty="0"/>
              <a:t>prokáže-li</a:t>
            </a:r>
            <a:r>
              <a:rPr lang="cs-CZ" sz="1800" dirty="0"/>
              <a:t>, že jeho opomenutí </a:t>
            </a:r>
            <a:r>
              <a:rPr lang="cs-CZ" sz="1800" b="1" dirty="0"/>
              <a:t>nemělo vliv na rozsah újmy věřitelů</a:t>
            </a:r>
            <a:r>
              <a:rPr lang="cs-CZ" sz="1800" dirty="0"/>
              <a:t>, nebo že </a:t>
            </a:r>
            <a:r>
              <a:rPr lang="cs-CZ" sz="1800" b="1" dirty="0"/>
              <a:t>povinnost nesplnil z objektivních důvodů, které nemohl ovlivnit</a:t>
            </a:r>
            <a:r>
              <a:rPr lang="cs-CZ" sz="1800" dirty="0"/>
              <a:t> ani při vynaložení veškerého úsilí. Pouhé spoléhání na účetní obvykle nestačí – šlo by o porušení péče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836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38BFA3-6E48-4166-CDC4-51A89700EA0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CF2A38-B2BB-6B51-2A3A-D9B77A45C18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8CB9B82-B547-D73D-D98B-47023DF5ADC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747527C-C484-F73D-35C6-82ED6BE1DA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0842F6E-7ECC-205C-341B-625F8A2C0E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15E114-CBAC-C5B4-01B0-4CA0267F06A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C4B475D-2686-53AF-E0FC-5D1963E5DE1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BDB1A8D-8B98-4871-F975-67ED08A6FBD9}"/>
              </a:ext>
            </a:extLst>
          </p:cNvPr>
          <p:cNvSpPr>
            <a:spLocks noGrp="1"/>
          </p:cNvSpPr>
          <p:nvPr>
            <p:ph type="body" idx="1"/>
          </p:nvPr>
        </p:nvSpPr>
        <p:spPr/>
        <p:txBody>
          <a:bodyPr/>
          <a:lstStyle/>
          <a:p>
            <a:r>
              <a:rPr lang="cs-CZ" sz="1800" b="1" dirty="0"/>
              <a:t>1. případ</a:t>
            </a:r>
          </a:p>
          <a:p>
            <a:r>
              <a:rPr lang="cs-CZ" sz="1800" dirty="0"/>
              <a:t>Společnost Alfa s.r.o. je v platební neschopnosti, ale jednatel nepodá insolvenční návrh, i když má o situaci prokazatelnou vědomost.</a:t>
            </a:r>
            <a:br>
              <a:rPr lang="cs-CZ" sz="1800" dirty="0"/>
            </a:br>
            <a:r>
              <a:rPr lang="cs-CZ" sz="1800" dirty="0"/>
              <a:t>Jaký následek může jednatele postihnout?</a:t>
            </a:r>
          </a:p>
          <a:p>
            <a:r>
              <a:rPr lang="cs-CZ" sz="1800" dirty="0"/>
              <a:t>A) Žádný, pokud úpadek nebyl zaviněn úmyslně.</a:t>
            </a:r>
            <a:br>
              <a:rPr lang="cs-CZ" sz="1800" dirty="0"/>
            </a:br>
            <a:r>
              <a:rPr lang="cs-CZ" sz="1800" dirty="0"/>
              <a:t>B) Odpovědnost za škodu podle § 99 </a:t>
            </a:r>
            <a:r>
              <a:rPr lang="cs-CZ" sz="1800" dirty="0" err="1"/>
              <a:t>InsZ</a:t>
            </a:r>
            <a:r>
              <a:rPr lang="cs-CZ" sz="1800" dirty="0"/>
              <a:t>.</a:t>
            </a:r>
            <a:br>
              <a:rPr lang="cs-CZ" sz="1800" dirty="0"/>
            </a:br>
            <a:r>
              <a:rPr lang="cs-CZ" sz="1800" dirty="0"/>
              <a:t>C) Pouze ručení za dluhy podle § 68 ZOK.</a:t>
            </a:r>
            <a:br>
              <a:rPr lang="cs-CZ" sz="1800" dirty="0"/>
            </a:br>
            <a:r>
              <a:rPr lang="cs-CZ" sz="1800" dirty="0"/>
              <a:t>D) Automatické vyloučení z funkce podle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464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0163EA9-D1A6-B0F6-C91B-F5E10693F4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9C417-27D4-F4A1-9996-D4B2604118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618E3A2-5298-6B38-3294-B31358EBD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05CF5DD-749A-39C8-A29B-8B7FA3C436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B31765-262D-FDF8-6F1A-E60CDEF96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BD8DCDC-6F17-B0A3-F7CB-205476A4B3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FD9E6F-4C39-B879-E7D0-59887E2CC43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0380FE0-D3E6-4591-15AC-8A5A56456674}"/>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podle § 99 </a:t>
            </a:r>
            <a:r>
              <a:rPr lang="cs-CZ" sz="1800" dirty="0" err="1"/>
              <a:t>InsZ</a:t>
            </a:r>
            <a:r>
              <a:rPr lang="cs-CZ" sz="1800" dirty="0"/>
              <a:t> odpovídá člen statutárního orgánu za škodu, kterou věřitelům způsobí porušením povinnosti podat insolvenční návrh včas.</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1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9374EE-B3B0-6C1C-1B7C-93E9CF2E91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47B2D-58D9-FF34-EB10-15EAFBEAFB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430C1B-4D5C-EFAB-811C-EAEAE77D12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F762D53-A7BD-4A82-5E5B-B0399619086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A48C95C-00C5-F82F-E422-9CAFEDBC990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39B021-EF03-70F2-5C04-899490F1D7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6C551B-2F3C-5AFF-A7A0-B9610F55EF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46867654-572B-6589-9DBD-DC39AC970B3C}"/>
              </a:ext>
            </a:extLst>
          </p:cNvPr>
          <p:cNvSpPr>
            <a:spLocks noGrp="1"/>
          </p:cNvSpPr>
          <p:nvPr>
            <p:ph type="body" idx="1"/>
          </p:nvPr>
        </p:nvSpPr>
        <p:spPr/>
        <p:txBody>
          <a:bodyPr/>
          <a:lstStyle/>
          <a:p>
            <a:r>
              <a:rPr lang="cs-CZ" sz="1800" b="1" dirty="0"/>
              <a:t>2. případ</a:t>
            </a:r>
          </a:p>
          <a:p>
            <a:r>
              <a:rPr lang="cs-CZ" sz="1800" dirty="0"/>
              <a:t>Insolvenční soud rozhodne, že jednatel společnosti Beta s.r.o. musí vydat část svého majetkového prospěchu.</a:t>
            </a:r>
            <a:br>
              <a:rPr lang="cs-CZ" sz="1800" dirty="0"/>
            </a:br>
            <a:r>
              <a:rPr lang="cs-CZ" sz="1800" dirty="0"/>
              <a:t>Toto rozhodnutí se opírá o které ustanovení ZOK?</a:t>
            </a:r>
          </a:p>
          <a:p>
            <a:r>
              <a:rPr lang="cs-CZ" sz="1800" dirty="0"/>
              <a:t>A) § 63 ZOK</a:t>
            </a:r>
            <a:br>
              <a:rPr lang="cs-CZ" sz="1800" dirty="0"/>
            </a:br>
            <a:r>
              <a:rPr lang="cs-CZ" sz="1800" dirty="0"/>
              <a:t>B) § 66 ZOK</a:t>
            </a:r>
            <a:br>
              <a:rPr lang="cs-CZ" sz="1800" dirty="0"/>
            </a:br>
            <a:r>
              <a:rPr lang="cs-CZ" sz="1800" dirty="0"/>
              <a:t>C) § 68 ZOK</a:t>
            </a:r>
            <a:br>
              <a:rPr lang="cs-CZ" sz="1800" dirty="0"/>
            </a:br>
            <a:r>
              <a:rPr lang="cs-CZ" sz="1800" dirty="0"/>
              <a:t>D) § 159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322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B516CE-67FB-A798-C49B-2643A63B61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49F5C4-CFAF-C681-053A-5014F5B004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C219A3-BBAC-034C-B750-E40B96CF835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DBB2CCD-FBBD-8D41-9EFE-B49CFF5F181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371828C-D3FD-6E2A-E2C6-24ECA20799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B6024DD-3B46-A96A-49EB-8509E91140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DD3F9-CEDC-F725-BABC-58DA91C95F4A}"/>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514DCA7-F5FC-ECB9-CFFA-D0FDC0578B9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66 ZOK upravuje možnost soudu uložit členovi orgánu vydání prospěchu, který získal porušením povinností vedoucím k úpadku.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47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F79869F-44A5-F754-CB36-30ABA720F06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A1017CA-4E5F-5013-B12F-BA83B05191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E11C33-FC86-E5EC-405C-40C1AAF370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0E7D13D-310A-5477-3294-64B9D5F16B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36453B0-B977-5874-9D40-E22DD1C0615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5E047E-BCC0-A03D-3EAB-111B2E5C9F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6FFCE-520C-61EE-CA28-8108786CA05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C116B94-6930-5062-A68B-C196E337A3AC}"/>
              </a:ext>
            </a:extLst>
          </p:cNvPr>
          <p:cNvSpPr>
            <a:spLocks noGrp="1"/>
          </p:cNvSpPr>
          <p:nvPr>
            <p:ph type="body" idx="1"/>
          </p:nvPr>
        </p:nvSpPr>
        <p:spPr/>
        <p:txBody>
          <a:bodyPr/>
          <a:lstStyle/>
          <a:p>
            <a:r>
              <a:rPr lang="cs-CZ" sz="1800" b="1" dirty="0"/>
              <a:t>3. případ</a:t>
            </a:r>
          </a:p>
          <a:p>
            <a:r>
              <a:rPr lang="cs-CZ" sz="1800" dirty="0"/>
              <a:t>Jaké jsou podmínky, aby soud mohl člena statutárního orgánu vyloučit z výkonu funkce?</a:t>
            </a:r>
          </a:p>
          <a:p>
            <a:r>
              <a:rPr lang="cs-CZ" sz="1800" dirty="0"/>
              <a:t>A) Jednorázové porušení povinnosti péče řádného hospodáře.</a:t>
            </a:r>
            <a:br>
              <a:rPr lang="cs-CZ" sz="1800" dirty="0"/>
            </a:br>
            <a:r>
              <a:rPr lang="cs-CZ" sz="1800" dirty="0"/>
              <a:t>B) Opakované nebo závažné porušení povinnosti při výkonu funkce.</a:t>
            </a:r>
            <a:br>
              <a:rPr lang="cs-CZ" sz="1800" dirty="0"/>
            </a:br>
            <a:r>
              <a:rPr lang="cs-CZ" sz="1800" dirty="0"/>
              <a:t>C) Pouze pravomocné odsouzení za trestný čin.</a:t>
            </a:r>
            <a:br>
              <a:rPr lang="cs-CZ" sz="1800" dirty="0"/>
            </a:br>
            <a:r>
              <a:rPr lang="cs-CZ" sz="1800" dirty="0"/>
              <a:t>D) Nepodání insolvenčního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63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9D07E59-1602-BA95-6501-2D61FF1F30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50EA20-5198-76BD-D142-2C45E7A082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92C2FF-3A93-E5A3-5ACE-10F04C43159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0F2B701-FBB2-895C-84BB-123FA42A50F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F0CCCAB-1540-67EC-8D0D-6D23E8CED7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BC1943-5C03-D745-44A4-9F117F29E3D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B5E7590-B695-F62D-A601-5890637AAA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C04D893-237B-629C-398B-7B533085D7C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63 ZOK umožňuje vyloučení při opakovaném či závažném porušení povinností člena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0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v noci neopatrným pohybem strčil X, který neuměl plavat, z party lodi. Jelikož si incident pravděpodobně nikdo z ostatních hostů nevšiml a A se chce vyhnout nepříjemnostem, nic nepodniká, ale předpokládá, že X se bude moci zachránit plaváním k blízkému břehu. L, partner X, který byl rovněž na palubě, si však situaci uvědomil, ale stejně se chtěl s X rozejít, a proto ho nechal svému osudu. X se utopil. Jakou odpovědnost nesou A a L?</a:t>
            </a:r>
          </a:p>
          <a:p>
            <a:pPr marL="114300" indent="0">
              <a:buNone/>
            </a:pPr>
            <a:endParaRPr lang="cs-CZ" sz="2000" dirty="0"/>
          </a:p>
        </p:txBody>
      </p:sp>
    </p:spTree>
    <p:extLst>
      <p:ext uri="{BB962C8B-B14F-4D97-AF65-F5344CB8AC3E}">
        <p14:creationId xmlns:p14="http://schemas.microsoft.com/office/powerpoint/2010/main" val="644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5E92F84-1A8F-9912-6531-DFF59B6E11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96E3B9F-4D48-9E75-E237-9842B78B303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8BC213-E164-4441-8A77-43A2974477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BF2860-562D-6469-8DD5-FE56BA20797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C69739E-9822-FDDF-BEF8-8541088EB37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429A43-D900-4A12-6ABE-1882174722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EE68AB-266C-EC7A-7C87-8C6098E3783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B6EA32D-F516-3141-B8E9-70E6694199BF}"/>
              </a:ext>
            </a:extLst>
          </p:cNvPr>
          <p:cNvSpPr>
            <a:spLocks noGrp="1"/>
          </p:cNvSpPr>
          <p:nvPr>
            <p:ph type="body" idx="1"/>
          </p:nvPr>
        </p:nvSpPr>
        <p:spPr/>
        <p:txBody>
          <a:bodyPr/>
          <a:lstStyle/>
          <a:p>
            <a:r>
              <a:rPr lang="cs-CZ" sz="1800" b="1" dirty="0"/>
              <a:t>4. případ</a:t>
            </a:r>
          </a:p>
          <a:p>
            <a:r>
              <a:rPr lang="cs-CZ" sz="1800" dirty="0"/>
              <a:t>Jednatel společnosti </a:t>
            </a:r>
            <a:r>
              <a:rPr lang="cs-CZ" sz="1800" dirty="0" err="1"/>
              <a:t>Gamma</a:t>
            </a:r>
            <a:r>
              <a:rPr lang="cs-CZ" sz="1800" dirty="0"/>
              <a:t> s.r.o. převedl krátce před prohlášením úpadku značnou část majetku společnosti na spřízněnou osobu.</a:t>
            </a:r>
            <a:br>
              <a:rPr lang="cs-CZ" sz="1800" dirty="0"/>
            </a:br>
            <a:r>
              <a:rPr lang="cs-CZ" sz="1800" dirty="0"/>
              <a:t>O jaký trestný čin může jít?</a:t>
            </a:r>
          </a:p>
          <a:p>
            <a:r>
              <a:rPr lang="cs-CZ" sz="1800" dirty="0"/>
              <a:t>A) Zneužití informace v obchodním styku (§ 255 TZ)</a:t>
            </a:r>
            <a:br>
              <a:rPr lang="cs-CZ" sz="1800" dirty="0"/>
            </a:br>
            <a:r>
              <a:rPr lang="cs-CZ" sz="1800" dirty="0"/>
              <a:t>B) Poškození věřitele (§ 222 TZ)</a:t>
            </a:r>
            <a:br>
              <a:rPr lang="cs-CZ" sz="1800" dirty="0"/>
            </a:br>
            <a:r>
              <a:rPr lang="cs-CZ" sz="1800" dirty="0"/>
              <a:t>C) Porušení povinnosti při správě cizího majetku (§ 220 TZ)</a:t>
            </a:r>
            <a:br>
              <a:rPr lang="cs-CZ" sz="1800" dirty="0"/>
            </a:br>
            <a:r>
              <a:rPr lang="cs-CZ" sz="1800" dirty="0"/>
              <a:t>D) Neoprávněné podnikání (§ 251 TZ)</a:t>
            </a:r>
          </a:p>
          <a:p>
            <a:pPr marL="114300" indent="0">
              <a:buNone/>
            </a:pP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80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1EDED8F-F9DF-A3B0-5EC3-170F05B50C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853D6C-D64C-2723-5289-4677C2ED8C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387FE2-BF27-E8B4-8C8B-34E514B0B3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48F11FB-5AEF-78A5-1B2C-8D672444296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DBA1E96-F759-9348-738D-E4E7AC84A9E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69FE717-94E1-E10F-415B-F5631FCBAF3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BC9A5E-1418-E3BF-7B9A-05F0D71DCEF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A914231-CD59-082E-2741-FAB4C401B78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převedením majetku ke zmenšení uspokojení věřitelů může být naplněna skutková podstata poškození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517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074B278-070B-2C1C-8B95-CAF0216D3A9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4604FFE-D86D-EDCD-6085-2E4D83ABCFD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24FD12D-988B-610D-FC76-8F0E7167D3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F2F4F4-0D07-547B-C6AE-0C857EDE9A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EC8C9EB-9EC6-C7BB-A203-EC903BFF0B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078AFE-3BD3-158C-9B05-BF25A456E6B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1444CD-8ABA-BFA5-0D46-4BC63A6A61A6}"/>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81A0709-F873-A3ED-1C74-DA8EA012A7C1}"/>
              </a:ext>
            </a:extLst>
          </p:cNvPr>
          <p:cNvSpPr>
            <a:spLocks noGrp="1"/>
          </p:cNvSpPr>
          <p:nvPr>
            <p:ph type="body" idx="1"/>
          </p:nvPr>
        </p:nvSpPr>
        <p:spPr/>
        <p:txBody>
          <a:bodyPr/>
          <a:lstStyle/>
          <a:p>
            <a:r>
              <a:rPr lang="cs-CZ" sz="1800" b="1" dirty="0"/>
              <a:t>5. případ</a:t>
            </a:r>
          </a:p>
          <a:p>
            <a:r>
              <a:rPr lang="cs-CZ" sz="1800" dirty="0"/>
              <a:t>Soud rozhodne o vyloučení jednatele z výkonu funkce na 3 roky.</a:t>
            </a:r>
            <a:br>
              <a:rPr lang="cs-CZ" sz="1800" dirty="0"/>
            </a:br>
            <a:r>
              <a:rPr lang="cs-CZ" sz="1800" dirty="0"/>
              <a:t>Může tato osoba po dobu zákazu působit jako člen dozorčí rady jiné společnosti?</a:t>
            </a:r>
          </a:p>
          <a:p>
            <a:r>
              <a:rPr lang="cs-CZ" sz="1800" dirty="0"/>
              <a:t>A) Ano, zákaz se vztahuje jen na statutární funkce.</a:t>
            </a:r>
            <a:br>
              <a:rPr lang="cs-CZ" sz="1800" dirty="0"/>
            </a:br>
            <a:r>
              <a:rPr lang="cs-CZ" sz="1800" dirty="0"/>
              <a:t>B) Ne, zákaz se vztahuje i na orgány kontrolní.</a:t>
            </a:r>
            <a:br>
              <a:rPr lang="cs-CZ" sz="1800" dirty="0"/>
            </a:br>
            <a:r>
              <a:rPr lang="cs-CZ" sz="1800" dirty="0"/>
              <a:t>C) Ano, pokud jde o jiný právní typ společnosti.</a:t>
            </a:r>
            <a:br>
              <a:rPr lang="cs-CZ" sz="1800" dirty="0"/>
            </a:br>
            <a:r>
              <a:rPr lang="cs-CZ" sz="1800" dirty="0"/>
              <a:t>D) Pouze se souhlasem insolvenčního soudu.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68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690EAF7-48D9-4C35-DA36-CA99107105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73E29C5-38FE-C8E2-8D5C-B79B50B866E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AAD06B4-6756-B29C-76A3-1BAE32BE68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B8B7C31-78BD-10EC-5815-AC93506F9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E0D7F8-185F-AEE2-870F-84AB0E4A8C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5C12A8-899B-B953-89A1-5EAC75902D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CCAC04-3071-1835-6F9F-4AC6676329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2FA9DD-FE98-11C1-C9D9-AD43E3456F9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zákaz výkonu funkce podle § 63 ZOK se vztahuje na jakoukoli funkci v orgánech obchodní korporace.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66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4707E1-E8C0-0666-785D-9AEBC9E3AB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51E11E-BC45-E73A-A9C9-DD48C6CB2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3C3B44-B82C-31BA-F747-5B227A1403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EC75788-0869-8DE2-157A-36EEC967BB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566C9C3-B590-B90B-31CF-30EAA69F00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A675A1-B039-2254-8AD5-5883918E764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A9B3BC0-4942-5A1D-662A-23E9CED1E01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32419C52-517D-0881-884B-62539CEF4F29}"/>
              </a:ext>
            </a:extLst>
          </p:cNvPr>
          <p:cNvSpPr>
            <a:spLocks noGrp="1"/>
          </p:cNvSpPr>
          <p:nvPr>
            <p:ph type="body" idx="1"/>
          </p:nvPr>
        </p:nvSpPr>
        <p:spPr/>
        <p:txBody>
          <a:bodyPr/>
          <a:lstStyle/>
          <a:p>
            <a:r>
              <a:rPr lang="cs-CZ" sz="1800" b="1" dirty="0"/>
              <a:t>6. případ</a:t>
            </a:r>
          </a:p>
          <a:p>
            <a:r>
              <a:rPr lang="cs-CZ" sz="1800" dirty="0"/>
              <a:t>Člen představenstva akciové společnosti dlouhodobě vyplácí sobě vysoké odměny, přestože společnost je již předlužena.</a:t>
            </a:r>
            <a:br>
              <a:rPr lang="cs-CZ" sz="1800" dirty="0"/>
            </a:br>
            <a:r>
              <a:rPr lang="cs-CZ" sz="1800" dirty="0"/>
              <a:t>Jaký postup může uplatnit insolvenční soud?</a:t>
            </a:r>
          </a:p>
          <a:p>
            <a:r>
              <a:rPr lang="cs-CZ" sz="1800" dirty="0"/>
              <a:t>A) Uložit členovi vrátit část odměny podle § 66 ZOK.</a:t>
            </a:r>
            <a:br>
              <a:rPr lang="cs-CZ" sz="1800" dirty="0"/>
            </a:br>
            <a:r>
              <a:rPr lang="cs-CZ" sz="1800" dirty="0"/>
              <a:t>B) Odejmout mu mandát podle § 63 ZOK.</a:t>
            </a:r>
            <a:br>
              <a:rPr lang="cs-CZ" sz="1800" dirty="0"/>
            </a:br>
            <a:r>
              <a:rPr lang="cs-CZ" sz="1800" dirty="0"/>
              <a:t>C) Uložit trestní sankci podle § 99 </a:t>
            </a:r>
            <a:r>
              <a:rPr lang="cs-CZ" sz="1800" dirty="0" err="1"/>
              <a:t>InsZ</a:t>
            </a:r>
            <a:r>
              <a:rPr lang="cs-CZ" sz="1800" dirty="0"/>
              <a:t>.</a:t>
            </a:r>
            <a:br>
              <a:rPr lang="cs-CZ" sz="1800" dirty="0"/>
            </a:br>
            <a:r>
              <a:rPr lang="cs-CZ" sz="1800" dirty="0"/>
              <a:t>D) Prohlásit jeho odměnu za neplatnou podle § 580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226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34631F3-478B-17FD-9ECB-D9BF1B35D16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B5D01E-4615-E36B-59C6-D5D8647A804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47D3BB2-14CF-81D5-C3DD-7167ADDA15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76E6ACB-A677-B654-00FF-EA260C9A1D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CDE7B5-282B-B0C3-3ED6-7F23E2B85A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58E9E2B-DF7B-3477-354D-1F86800BC76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0D5ED1C-9B96-502A-CCB3-2BE67AD61CD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54BED23-A21D-D863-3014-1738B9F8631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soud může uložit vydání majetkového prospěchu získaného v souvislosti s porušením povinností (§ 66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493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CDF1693-68B5-3C0B-C61D-F1943BC68C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7E16A6D-3190-C217-99BE-79DDCE0F59B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281431-0E70-C282-4B39-9908713BD4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30C486-1DD2-E71D-926D-A7CFC216AB4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3AD56EF-AD9F-DF6C-B1EF-1C2CA69F64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92AE4C7-7F42-D8BF-6B1B-486899CF9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437D26A-589E-3225-9CEE-E652C5640CF1}"/>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417E4ED-C207-444F-F4F7-47E01751F2D1}"/>
              </a:ext>
            </a:extLst>
          </p:cNvPr>
          <p:cNvSpPr>
            <a:spLocks noGrp="1"/>
          </p:cNvSpPr>
          <p:nvPr>
            <p:ph type="body" idx="1"/>
          </p:nvPr>
        </p:nvSpPr>
        <p:spPr/>
        <p:txBody>
          <a:bodyPr/>
          <a:lstStyle/>
          <a:p>
            <a:r>
              <a:rPr lang="cs-CZ" sz="1800" b="1" dirty="0"/>
              <a:t>7. případ</a:t>
            </a:r>
          </a:p>
          <a:p>
            <a:r>
              <a:rPr lang="cs-CZ" sz="1800" dirty="0"/>
              <a:t>Jednatel společnosti Delta s.r.o. nevede účetnictví řádně, a tím ztěžuje určení úpadku.</a:t>
            </a:r>
            <a:br>
              <a:rPr lang="cs-CZ" sz="1800" dirty="0"/>
            </a:br>
            <a:r>
              <a:rPr lang="cs-CZ" sz="1800" dirty="0"/>
              <a:t>Jaké jsou možné právní následky?</a:t>
            </a:r>
          </a:p>
          <a:p>
            <a:r>
              <a:rPr lang="cs-CZ" sz="1800" dirty="0"/>
              <a:t>A) Žádné, pokud nebyl úpadek vyhlášen.</a:t>
            </a:r>
            <a:br>
              <a:rPr lang="cs-CZ" sz="1800" dirty="0"/>
            </a:br>
            <a:r>
              <a:rPr lang="cs-CZ" sz="1800" dirty="0"/>
              <a:t>B) Odpovědnost za škodu a možnost trestního postihu za porušení povinnosti v insolvenčním řízení (§ 225 TZ).</a:t>
            </a:r>
            <a:br>
              <a:rPr lang="cs-CZ" sz="1800" dirty="0"/>
            </a:br>
            <a:r>
              <a:rPr lang="cs-CZ" sz="1800" dirty="0"/>
              <a:t>C) Pouze pokuta podle živnostenského zákona.</a:t>
            </a:r>
            <a:br>
              <a:rPr lang="cs-CZ" sz="1800" dirty="0"/>
            </a:br>
            <a:r>
              <a:rPr lang="cs-CZ" sz="1800" dirty="0"/>
              <a:t>D) Odebrání živnostenského oprávnění.</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B41366-B385-3FE6-E434-5131133C91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93EF0F1-9BE2-3C62-E24F-6C4D9F15399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55EFD0-0892-AB25-A473-CE273AFE4B0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F23827B-A3E1-0739-9F69-7855D6B35A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26E438-A116-2F90-3F6A-D9DCF9D0404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3DFE0BB-38EE-9B56-35A1-B731D68B84A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BA936A0-9BBE-9B28-7AB6-ADD45187D98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A6BD4F85-4FB2-E75C-056D-52EA8B7872DC}"/>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nevedení účetnictví může naplnit skutkovou podstatu úpadkového trestného činu.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145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1378AE-D572-A964-9257-500D168687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AC3B4C-011C-D4F5-563E-062AB72ACD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0796B47-4654-EA35-E1D0-28270F99391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F8B5009-8BB3-D5FE-8BD3-4141C1D7F9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4B63CD-D12B-EE9B-3DE3-00AC2405B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773877A-726C-33A8-E79E-81C3B93126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9C0D4E-AB7B-B28F-5FA7-D9EF25FF32E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588C0908-6263-06E4-4CDF-224363BA6CFF}"/>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120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08F1E3D-E1DD-7836-C924-550BD5F974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04300E-B928-C188-A1D7-42267CBE1AC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185E1A-6D50-9BFB-084A-5C86D2B6089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B928D9-17D9-7786-7940-B4A2A8A9CC2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56C2A9-67EC-E7D2-40FC-F72E13ED9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174FBE7-95B6-0600-CC14-17FBD0F1254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2128D4-5369-7191-7211-5B436C5A296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701C528-73A4-A9C8-6EC8-7D8BB3B1410E}"/>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246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NK-</a:t>
            </a:r>
            <a:r>
              <a:rPr lang="cs-CZ" sz="2000" dirty="0" err="1"/>
              <a:t>GmbH</a:t>
            </a:r>
            <a:r>
              <a:rPr lang="cs-CZ" sz="2000" dirty="0"/>
              <a:t> je vlastníkem obytného domu. Aby splnila povinnost odklízet sníh, pověřila jednatelka G syna své známé H, aby v případě sněžení odklízel sníh. G ví, že H není příliš spolehlivý. H se skutečně nedostaví, přestože hustě sněží. P upadne a utrpí zlomeninu. Nese za to odpovědnost společnost </a:t>
            </a:r>
            <a:r>
              <a:rPr lang="cs-CZ" sz="2000" dirty="0" err="1"/>
              <a:t>GmbH</a:t>
            </a:r>
            <a:r>
              <a:rPr lang="cs-CZ" sz="2000" dirty="0"/>
              <a:t>? Co by se změnilo, kdyby zakázku zadala obec G? Mohl by být osobně zodpovědný také G? Bylo by nutné vést řízení společně?</a:t>
            </a:r>
          </a:p>
        </p:txBody>
      </p:sp>
    </p:spTree>
    <p:extLst>
      <p:ext uri="{BB962C8B-B14F-4D97-AF65-F5344CB8AC3E}">
        <p14:creationId xmlns:p14="http://schemas.microsoft.com/office/powerpoint/2010/main" val="38231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21068E8-12F9-9DB0-0E76-93199BE65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6FF1A2-B149-42A5-C7F9-3BB532AE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283C9B-EB22-1A75-4EF2-48304FD436B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9A5B67B-1898-8924-A168-B44964D806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195863E-300C-3735-2A6A-44A4AD93774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E5DEC68-FED9-3CD0-7BED-2F6BEB6B50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58E840-A8D9-A3EB-44B6-2DDE8EBF501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7911A1D-E766-B554-293E-97012BBD1C3E}"/>
              </a:ext>
            </a:extLst>
          </p:cNvPr>
          <p:cNvSpPr>
            <a:spLocks noGrp="1"/>
          </p:cNvSpPr>
          <p:nvPr>
            <p:ph type="body" idx="1"/>
          </p:nvPr>
        </p:nvSpPr>
        <p:spPr/>
        <p:txBody>
          <a:bodyPr/>
          <a:lstStyle/>
          <a:p>
            <a:r>
              <a:rPr lang="cs-CZ" sz="1800" b="1" dirty="0"/>
              <a:t>9. případ</a:t>
            </a:r>
          </a:p>
          <a:p>
            <a:r>
              <a:rPr lang="cs-CZ" sz="1800" dirty="0"/>
              <a:t>Jednatel podá insolvenční návrh včas, ale poté z účtu společnosti vyvede peníze na svůj účet.</a:t>
            </a:r>
            <a:br>
              <a:rPr lang="cs-CZ" sz="1800" dirty="0"/>
            </a:br>
            <a:r>
              <a:rPr lang="cs-CZ" sz="1800" dirty="0"/>
              <a:t>Jaký právní následek nastane?</a:t>
            </a:r>
          </a:p>
          <a:p>
            <a:r>
              <a:rPr lang="cs-CZ" sz="1800" dirty="0"/>
              <a:t>A) Porušení § 98 </a:t>
            </a:r>
            <a:r>
              <a:rPr lang="cs-CZ" sz="1800" dirty="0" err="1"/>
              <a:t>InsZ</a:t>
            </a:r>
            <a:r>
              <a:rPr lang="cs-CZ" sz="1800" dirty="0"/>
              <a:t>, trestní odpovědnost za poškození věřitele.</a:t>
            </a:r>
            <a:br>
              <a:rPr lang="cs-CZ" sz="1800" dirty="0"/>
            </a:br>
            <a:r>
              <a:rPr lang="cs-CZ" sz="1800" dirty="0"/>
              <a:t>B) Pouhé zneužití obchodního tajemství.</a:t>
            </a:r>
            <a:br>
              <a:rPr lang="cs-CZ" sz="1800" dirty="0"/>
            </a:br>
            <a:r>
              <a:rPr lang="cs-CZ" sz="1800" dirty="0"/>
              <a:t>C) Neplatnost právního úkonu.</a:t>
            </a:r>
            <a:br>
              <a:rPr lang="cs-CZ" sz="1800" dirty="0"/>
            </a:br>
            <a:r>
              <a:rPr lang="cs-CZ" sz="1800" dirty="0"/>
              <a:t>D) Zproštění odpovědnosti díky včasnému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67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70BC07-EEAB-B117-6407-7E5F0EBFFB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FB384F-A410-EC8A-7BFA-5488D0A58C6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DEE9BA-92E8-6278-FF8F-FEB63FD49DB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C8518F-B1EB-F961-787B-A7C83A56A1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9CC0A00-0EBD-6C4E-77F3-5D8B65F3A09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DC5E26-35E0-D008-FE2A-E832B38E3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15C07-CE88-4369-4031-798A9CB9F80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0929C912-0084-95A6-7C7E-3CBDFE2E919D}"/>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včasný návrh jej nezbavuje odpovědnosti za další porušení povinností a poškození věřitelů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68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5DDC85-D99B-DA40-22D3-BFD46DB78C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16245D-BC1F-EA9B-13A8-9F882F97AA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0330CC4-3ED5-D4B1-E0E2-590A131551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F6E28A-8594-21A6-5BF2-4F6CE24917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489DB4-3880-F423-F860-E4EDC0B4729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BC5F271-C714-56E2-BBD3-4EE16C8D7A7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A7FF24-C58B-2191-D3BF-A05906ED465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4264B-B2BF-3D1F-D253-3ADBFF094AE3}"/>
              </a:ext>
            </a:extLst>
          </p:cNvPr>
          <p:cNvSpPr>
            <a:spLocks noGrp="1"/>
          </p:cNvSpPr>
          <p:nvPr>
            <p:ph type="body" idx="1"/>
          </p:nvPr>
        </p:nvSpPr>
        <p:spPr/>
        <p:txBody>
          <a:bodyPr/>
          <a:lstStyle/>
          <a:p>
            <a:r>
              <a:rPr lang="cs-CZ" sz="1800" b="1" dirty="0"/>
              <a:t>10. případ</a:t>
            </a:r>
          </a:p>
          <a:p>
            <a:r>
              <a:rPr lang="cs-CZ" sz="1800" dirty="0"/>
              <a:t>Soud zjistí, že člen představenstva společnosti Epsilon a.s. porušil povinnost péče řádného hospodáře, čímž způsobil úpadek.</a:t>
            </a:r>
            <a:br>
              <a:rPr lang="cs-CZ" sz="1800" dirty="0"/>
            </a:br>
            <a:r>
              <a:rPr lang="cs-CZ" sz="1800" dirty="0"/>
              <a:t>Jaký druh odpovědnosti může nést?</a:t>
            </a:r>
          </a:p>
          <a:p>
            <a:r>
              <a:rPr lang="cs-CZ" sz="1800" dirty="0"/>
              <a:t>A) Pouze občanskoprávní.</a:t>
            </a:r>
            <a:br>
              <a:rPr lang="cs-CZ" sz="1800" dirty="0"/>
            </a:br>
            <a:r>
              <a:rPr lang="cs-CZ" sz="1800" dirty="0"/>
              <a:t>B) Občanskoprávní, správní i trestní.</a:t>
            </a:r>
            <a:br>
              <a:rPr lang="cs-CZ" sz="1800" dirty="0"/>
            </a:br>
            <a:r>
              <a:rPr lang="cs-CZ" sz="1800" dirty="0"/>
              <a:t>C) Jen trestní, pokud vznikla škoda.</a:t>
            </a:r>
            <a:br>
              <a:rPr lang="cs-CZ" sz="1800" dirty="0"/>
            </a:br>
            <a:r>
              <a:rPr lang="cs-CZ" sz="1800" dirty="0"/>
              <a:t>D) Žádnou, pokud je společnost akciová.</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204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016648-92FC-22B4-22DA-BD18B2EC3E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520D09-C811-F388-7FA6-F33356C1507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35F24F7-BFAA-FA9A-AEF3-D9C63403E5C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6959A04-B7ED-30F7-8D94-0225B11E35F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95537BB-31CF-2C58-8AC8-AA0A35A7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0E1227-E117-504B-0B0C-751C51FD26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936B65-1CE0-6BB8-A66B-48DF8A1E77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15C4B664-9457-BEC5-0192-42B64EF00D0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člen orgánu může nést </a:t>
            </a:r>
            <a:r>
              <a:rPr lang="cs-CZ" sz="1800" b="1" dirty="0"/>
              <a:t>občanskoprávní odpovědnost</a:t>
            </a:r>
            <a:r>
              <a:rPr lang="cs-CZ" sz="1800" dirty="0"/>
              <a:t> (§ 159 OZ), </a:t>
            </a:r>
            <a:r>
              <a:rPr lang="cs-CZ" sz="1800" b="1" dirty="0"/>
              <a:t>veřejnoprávní</a:t>
            </a:r>
            <a:r>
              <a:rPr lang="cs-CZ" sz="1800" dirty="0"/>
              <a:t> (vyloučení podle § 63 ZOK) i </a:t>
            </a:r>
            <a:r>
              <a:rPr lang="cs-CZ" sz="1800" b="1" dirty="0"/>
              <a:t>trestní</a:t>
            </a:r>
            <a:r>
              <a:rPr lang="cs-CZ" sz="1800" dirty="0"/>
              <a:t> (např. § 220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264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EE0A21A-4AD3-8E36-D71D-862FD016D19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30139F-459D-063B-E613-F48B249F3F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2DE066-40EB-0935-F75B-6851B070A2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A1236F9-683D-78BB-C97F-D7D23C9B6E6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2A389F-2309-895E-CFE7-9E313E278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D580E65-8872-DDEB-028E-F061A8D58EC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8E4ACDD-5838-6D1D-4249-98F0AAC8FD4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183A4-FA51-15BD-476A-F3E1B77B9D0F}"/>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5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BC68B4A-CB78-0487-23B5-50BEDC09B6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4AD4D4-DCC2-E1D1-5386-956C80F4E9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C2FC43C-D1C1-C10D-DDCD-B213914DD0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02563A-C55C-C240-647C-739E78BEF3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983A1C6-52FC-29C2-CDF2-622EF2AD3C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E69C3F-3A93-FA74-D76D-D7684D23E0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C53DFF-00A6-3DA2-2ED2-CD18FAF1E2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DFEE56EF-930E-2071-FAC3-7608BAD7F8BD}"/>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r>
              <a:rPr lang="cs-CZ" sz="1800" b="1" dirty="0"/>
              <a:t>Řešení:</a:t>
            </a:r>
            <a:r>
              <a:rPr lang="cs-CZ" sz="1800" dirty="0"/>
              <a:t> </a:t>
            </a:r>
            <a:r>
              <a:rPr lang="cs-CZ" sz="1800" b="1" dirty="0"/>
              <a:t>B)</a:t>
            </a:r>
            <a:r>
              <a:rPr lang="cs-CZ" sz="1800" dirty="0"/>
              <a:t> – podle § 99 </a:t>
            </a:r>
            <a:r>
              <a:rPr lang="cs-CZ" sz="1800" dirty="0" err="1"/>
              <a:t>InsZ</a:t>
            </a:r>
            <a:r>
              <a:rPr lang="cs-CZ" sz="1800" dirty="0"/>
              <a:t> člen statutárního orgánu odpovídá za škodu věřitelům, pokud insolvenční návrh nepodal včas.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171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20CA0A-A65B-2FA1-2623-8F0FF5225F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DB3BE7-9EFC-4665-B9A8-D24111282A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BE25FB-6657-EDB9-5AFA-24B418A301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D6388F5-412B-0DCB-D41B-0A0B6BB87A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2EB56FC-7A64-A2C7-CE27-F54ECDC182A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D381EBF-9F9B-CCED-F64F-91C6E4A5ADD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F779B9-6C65-9ADB-6565-5189A39B432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2CEB9AF7-3C77-9840-3C43-15EA52F652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299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935064-12E1-4F17-518A-3BED1FF362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970EBF1-DE3A-89FB-996B-EC284BDE17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E1E26D-8432-9636-C541-5DBA138262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FA8787-9925-CF58-A182-35D75F70BF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693790-F3AF-1DC5-015E-82C85FDA95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34CD61-CCFB-C8B7-5814-0D8A9267CA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E97579-5D72-EAF9-D79C-4AFDA4B45AC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E5BAEB3-C9D1-83D3-B85A-2CD3A14AB4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r>
              <a:rPr lang="cs-CZ" sz="1800" b="1" dirty="0"/>
              <a:t>Řešení:</a:t>
            </a:r>
            <a:r>
              <a:rPr lang="cs-CZ" sz="1800" dirty="0"/>
              <a:t> </a:t>
            </a:r>
            <a:r>
              <a:rPr lang="cs-CZ" sz="1800" b="1" dirty="0"/>
              <a:t>A)</a:t>
            </a:r>
            <a:r>
              <a:rPr lang="cs-CZ" sz="1800" dirty="0"/>
              <a:t> – osoba s uloženým zákazem podle § 63 ZOK nemůže být členem orgánu žádné obchodní korporace, volba by byla </a:t>
            </a:r>
            <a:r>
              <a:rPr lang="cs-CZ" sz="1800" b="1" dirty="0"/>
              <a:t>neplatná</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665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9FEBAD-CD02-081F-F858-EF3131E572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810FA2-C20D-F817-2D2A-EAA30977BF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127104B-E680-FA70-95B9-6B8EE57A28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38D3D6F-0F78-B5FF-86A2-AE35835599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955664-255F-0396-CCD3-0E0DFFB09C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A50C2EE-0C05-0200-1B39-AD8148C634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86783-8D23-58DA-2F5C-38072614F648}"/>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8FB0404-BE57-AF91-9A0C-9781CA915AC5}"/>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536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A921B1-4E6C-C7CA-F070-5E6129083C2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CE399D-2707-D3A1-D553-CD49ED88513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E584D72-2272-55BC-2DD4-7C3FE71F4F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59E1E4-96CD-A51D-C69C-4517E2FEA99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3EFA82-5938-4D1C-6FBC-7B1502DB43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35A459A-2FC8-C7E9-EACF-9E48F604DB2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9C162B-235B-D4A9-B31D-70D822D79B5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7FB95D8-77F6-8123-35F1-1429EC5FCF92}"/>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r>
              <a:rPr lang="cs-CZ" sz="1800" dirty="0"/>
              <a:t> </a:t>
            </a:r>
            <a:r>
              <a:rPr lang="cs-CZ" sz="1800" b="1" dirty="0"/>
              <a:t>Řešení:</a:t>
            </a:r>
            <a:r>
              <a:rPr lang="cs-CZ" sz="1800" dirty="0"/>
              <a:t> </a:t>
            </a:r>
            <a:r>
              <a:rPr lang="cs-CZ" sz="1800" b="1" dirty="0"/>
              <a:t>A)</a:t>
            </a:r>
            <a:r>
              <a:rPr lang="cs-CZ" sz="1800" dirty="0"/>
              <a:t> – porušení povinnosti péče řádného hospodáře v úpadku zakládá možnost </a:t>
            </a:r>
            <a:r>
              <a:rPr lang="cs-CZ" sz="1800" b="1" dirty="0"/>
              <a:t>vydání prospěchu</a:t>
            </a:r>
            <a:r>
              <a:rPr lang="cs-CZ" sz="1800" dirty="0"/>
              <a:t> (§ 66 ZOK) a zároveň může naplnit znaky </a:t>
            </a:r>
            <a:r>
              <a:rPr lang="cs-CZ" sz="1800" b="1" dirty="0"/>
              <a:t>trestného činu poškození věřitele</a:t>
            </a:r>
            <a:r>
              <a:rPr lang="cs-CZ" sz="1800" dirty="0"/>
              <a:t>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73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se z obavy o své pracovní místo opakovaně podílel ve prospěch svého zaměstnavatele, společnosti B (dědicové X a </a:t>
            </a:r>
            <a:r>
              <a:rPr lang="cs-CZ" sz="2000" dirty="0" err="1"/>
              <a:t>Y</a:t>
            </a:r>
            <a:r>
              <a:rPr lang="cs-CZ" sz="2000" dirty="0"/>
              <a:t>, každý s podílem 50 %), na uvádění vín s příměsí </a:t>
            </a:r>
            <a:r>
              <a:rPr lang="cs-CZ" sz="2000" dirty="0" err="1"/>
              <a:t>diethylenglykolu</a:t>
            </a:r>
            <a:r>
              <a:rPr lang="cs-CZ" sz="2000" dirty="0"/>
              <a:t> na trh (výnos z prodeje činil přibližně 3 500 EUR). Vzhledem k tomu, že B v době vynesení rozsudku již zemřel, soud na základě § 20 prohlásil částku 3 500 EUR za propadlou vůči X a </a:t>
            </a:r>
            <a:r>
              <a:rPr lang="cs-CZ" sz="2000" dirty="0" err="1"/>
              <a:t>Y</a:t>
            </a:r>
            <a:r>
              <a:rPr lang="cs-CZ" sz="2000" dirty="0"/>
              <a:t>. X a </a:t>
            </a:r>
            <a:r>
              <a:rPr lang="cs-CZ" sz="2000" dirty="0" err="1"/>
              <a:t>Y</a:t>
            </a:r>
            <a:r>
              <a:rPr lang="cs-CZ" sz="2000" dirty="0"/>
              <a:t> to nechtějí akceptovat a chtějí se odvolat. Jak by mohli své odvolání odůvodnit?</a:t>
            </a:r>
          </a:p>
        </p:txBody>
      </p:sp>
    </p:spTree>
    <p:extLst>
      <p:ext uri="{BB962C8B-B14F-4D97-AF65-F5344CB8AC3E}">
        <p14:creationId xmlns:p14="http://schemas.microsoft.com/office/powerpoint/2010/main" val="13030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E0B7903-2C4E-BAC8-C496-1A53D772D3E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32B799-84C4-67E2-7A2D-3B2F2CA86C2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3F3CD3-30AB-A16D-407D-AACB86BD91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F7E912-E455-0DC2-3734-6F1056BDF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A855402-284F-D62D-AA78-D67F8E9A80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334BCAB-8FDC-F32E-C212-53BA903F333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6476C3-0C74-5ACF-5440-97181DD91047}"/>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2BD2CE0-4210-CB10-8EDF-CE32421E9CA4}"/>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5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48188F2-5461-8C82-A330-23142ADE18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FE2F90E-629A-7215-205E-345A6334D00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1C0B0B-8B19-9AC4-C507-05F5D3CB89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DE5938-3F01-154C-7913-2DC45BACED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DB9EC00-0AEE-CE96-3739-E9857EA1CC3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573E4A3-2939-E028-13C6-72F10FA88B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B1F26C5-A2B4-0BFE-2D97-9E230845FDE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12BFF8D-54D1-4547-B422-88DB3F1065E8}"/>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r>
              <a:rPr lang="cs-CZ" sz="1800" b="1" dirty="0"/>
              <a:t>Řešení:</a:t>
            </a:r>
            <a:r>
              <a:rPr lang="cs-CZ" sz="1800" dirty="0"/>
              <a:t> </a:t>
            </a:r>
            <a:r>
              <a:rPr lang="cs-CZ" sz="1800" b="1" dirty="0"/>
              <a:t>B)</a:t>
            </a:r>
            <a:r>
              <a:rPr lang="cs-CZ" sz="1800" dirty="0"/>
              <a:t> – soud může rozhodnout až </a:t>
            </a:r>
            <a:r>
              <a:rPr lang="cs-CZ" sz="1800" b="1" dirty="0"/>
              <a:t>po zjištění úpadku</a:t>
            </a:r>
            <a:r>
              <a:rPr lang="cs-CZ" sz="1800" dirty="0"/>
              <a:t> a určení způsobu jeho řešení, protože teprve tehdy je zřejmé, zda porušení povinností přispělo k úpadku.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6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D064A1B-A3B7-8A45-864D-454D3555D12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270B30-DEE9-D7FD-CAFF-54A2885FBE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4DD7B1-4EE3-6F66-7AEC-06D83C2C8B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2BE6E5-FF43-541B-6BF2-975F3C1819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311ECD0-450C-E2C4-3987-0BCAED2AFC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B2B2184-7E11-37DA-23FA-360D906B78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38B27A2-C80F-C8BE-FE3B-387C543AD7A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8F392CB-AD98-69A9-5BBF-39A7801A7680}"/>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94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403CFD9-E267-8346-4914-3D83BF57C1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29496F5-63CB-140C-56FE-E3194BC4B9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92D542-CBEA-DC46-B01D-08D4D783376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40041AD-43CD-F638-E481-AD289E3678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74776FA-2BAD-6B64-0815-D2CF0B55CD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2221031-7ECC-CB3A-6BB6-6F651BFB217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5B6325F-F3AC-43B2-0CC2-0A1B5678C4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C43BE1D-0B07-00D2-4E10-986882981215}"/>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r>
              <a:rPr lang="cs-CZ" sz="1800" b="1" dirty="0"/>
              <a:t>Řešení:</a:t>
            </a:r>
            <a:r>
              <a:rPr lang="cs-CZ" sz="1800" dirty="0"/>
              <a:t> </a:t>
            </a:r>
            <a:r>
              <a:rPr lang="cs-CZ" sz="1800" b="1" dirty="0"/>
              <a:t>D)</a:t>
            </a:r>
            <a:r>
              <a:rPr lang="cs-CZ" sz="1800" dirty="0"/>
              <a:t> – uzavírání nových smluv a přijímání plnění, o kterém pachatel ví, že nebude uhrazeno, naplňuje </a:t>
            </a:r>
            <a:r>
              <a:rPr lang="cs-CZ" sz="1800" b="1" dirty="0"/>
              <a:t>skutkovou podstatu poškození věřitele</a:t>
            </a:r>
            <a:r>
              <a:rPr lang="cs-CZ" sz="1800" dirty="0"/>
              <a:t> podle § 222 trestního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062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EC830B-1169-14C1-B8C1-B57A286DF6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AF1E7E-A3DA-B061-A128-E855259307E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CF9C53A-374F-9352-36A6-55F2E2631C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A94861-AE62-A98F-ED53-CB87D85482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45B08F-7489-7F7B-A47F-EEC54A3FA6C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876E607-2D3E-9C04-90CB-3BCAA12C6A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CDA1F61-1F69-79E9-5602-CEF304A1D1FC}"/>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EDAF08-B99B-3EA2-CBBD-80C1B0C1114D}"/>
              </a:ext>
            </a:extLst>
          </p:cNvPr>
          <p:cNvSpPr>
            <a:spLocks noGrp="1"/>
          </p:cNvSpPr>
          <p:nvPr>
            <p:ph type="body" idx="1"/>
          </p:nvPr>
        </p:nvSpPr>
        <p:spPr/>
        <p:txBody>
          <a:bodyPr/>
          <a:lstStyle/>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51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6BAB70-E0DE-D534-5A33-71546AFBA6C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5EAC51B-F985-2731-9599-9D86CC3216D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68CFB4-BF31-E6F9-F531-8FD253AEA0E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E3BF3DA-AAA1-4EC6-155D-7909CF58300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89F0947-E84A-54CC-1DE7-3D47E82E9B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E1DAF-B4E4-E287-A2F0-C588EE75D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1477B8-A4D5-9D79-BB80-90931451410F}"/>
              </a:ext>
            </a:extLst>
          </p:cNvPr>
          <p:cNvSpPr>
            <a:spLocks noGrp="1"/>
          </p:cNvSpPr>
          <p:nvPr>
            <p:ph type="title"/>
          </p:nvPr>
        </p:nvSpPr>
        <p:spPr>
          <a:xfrm>
            <a:off x="457200" y="773113"/>
            <a:ext cx="8229600" cy="644524"/>
          </a:xfrm>
        </p:spPr>
        <p:txBody>
          <a:bodyPr/>
          <a:lstStyle/>
          <a:p>
            <a:r>
              <a:rPr lang="cs-CZ" dirty="0"/>
              <a:t>CASE 01</a:t>
            </a:r>
          </a:p>
        </p:txBody>
      </p:sp>
      <p:sp>
        <p:nvSpPr>
          <p:cNvPr id="3" name="Zástupný text 2">
            <a:extLst>
              <a:ext uri="{FF2B5EF4-FFF2-40B4-BE49-F238E27FC236}">
                <a16:creationId xmlns:a16="http://schemas.microsoft.com/office/drawing/2014/main" id="{FBF58AC0-2BF6-9144-7944-09D1242F8C6B}"/>
              </a:ext>
            </a:extLst>
          </p:cNvPr>
          <p:cNvSpPr>
            <a:spLocks noGrp="1"/>
          </p:cNvSpPr>
          <p:nvPr>
            <p:ph type="body" idx="1"/>
          </p:nvPr>
        </p:nvSpPr>
        <p:spPr/>
        <p:txBody>
          <a:bodyPr/>
          <a:lstStyle/>
          <a:p>
            <a:r>
              <a:rPr lang="cs-CZ" sz="1800" dirty="0">
                <a:latin typeface="Times New Roman" panose="02020603050405020304" pitchFamily="18" charset="0"/>
              </a:rPr>
              <a:t>A v Bavorsku v rozporu s tam platnými právními předpisy vypustil do vodního toku látku, která mohla v Česku způsobit značné ohrožení živočišné a rostlinné říše. Byla v tomto případě příslušná česká trestní soudní pravomoc (§ 180 odst. 1 bod 2 trestního zákoníku)?</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52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FB8038E-36C9-9910-8EA1-68B94C60A1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1BA34C2-B822-A36D-B3DF-5AD52F827A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0BB8AC-ED3C-887E-39FC-0813BB1AF98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6400A-2049-2DFF-B8EB-B5DF473D35A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1E51CC-A1A5-55FD-BC8C-18AEF94E5B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DFC4AE5-D26B-6A5B-9A29-85D04A3E72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EA848F-F683-1BF4-4586-7F6304854AB7}"/>
              </a:ext>
            </a:extLst>
          </p:cNvPr>
          <p:cNvSpPr>
            <a:spLocks noGrp="1"/>
          </p:cNvSpPr>
          <p:nvPr>
            <p:ph type="title"/>
          </p:nvPr>
        </p:nvSpPr>
        <p:spPr>
          <a:xfrm>
            <a:off x="457200" y="773113"/>
            <a:ext cx="8229600" cy="644524"/>
          </a:xfrm>
        </p:spPr>
        <p:txBody>
          <a:bodyPr/>
          <a:lstStyle/>
          <a:p>
            <a:r>
              <a:rPr lang="cs-CZ" dirty="0"/>
              <a:t>CASE 02</a:t>
            </a:r>
          </a:p>
        </p:txBody>
      </p:sp>
      <p:sp>
        <p:nvSpPr>
          <p:cNvPr id="3" name="Zástupný text 2">
            <a:extLst>
              <a:ext uri="{FF2B5EF4-FFF2-40B4-BE49-F238E27FC236}">
                <a16:creationId xmlns:a16="http://schemas.microsoft.com/office/drawing/2014/main" id="{8FB0808E-A71C-EF1D-DD89-70A7545540E4}"/>
              </a:ext>
            </a:extLst>
          </p:cNvPr>
          <p:cNvSpPr>
            <a:spLocks noGrp="1"/>
          </p:cNvSpPr>
          <p:nvPr>
            <p:ph type="body" idx="1"/>
          </p:nvPr>
        </p:nvSpPr>
        <p:spPr/>
        <p:txBody>
          <a:bodyPr/>
          <a:lstStyle/>
          <a:p>
            <a:r>
              <a:rPr lang="cs-CZ" sz="1800" dirty="0">
                <a:latin typeface="Times New Roman" panose="02020603050405020304" pitchFamily="18" charset="0"/>
              </a:rPr>
              <a:t>A se vydal na cestu domů autem. Kvůli úplné únavě na chvíli usnul. Po bodnutí hmyzem do oka strhl volant a přejel čáru. Srazil se s protijedoucím vozidlem, jehož řidič byl zraněn. Může být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798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61F446-1A9D-CAC2-DD56-D4926EC3178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2EC3D8-09FA-3A40-DB89-60A3C8F0B9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B2B7EB-A9B8-B93E-640B-A2E3F1C695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032A08D-79AF-1D8F-5E75-A9EEDB5ACBB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D94042-78C6-AC8D-61DB-5C7E8BDE652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C54AF99-BC3E-88FC-D7E2-272902689E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A46EBA2-710D-2429-78BF-9D49AAA2F61A}"/>
              </a:ext>
            </a:extLst>
          </p:cNvPr>
          <p:cNvSpPr>
            <a:spLocks noGrp="1"/>
          </p:cNvSpPr>
          <p:nvPr>
            <p:ph type="title"/>
          </p:nvPr>
        </p:nvSpPr>
        <p:spPr>
          <a:xfrm>
            <a:off x="457200" y="773113"/>
            <a:ext cx="8229600" cy="644524"/>
          </a:xfrm>
        </p:spPr>
        <p:txBody>
          <a:bodyPr/>
          <a:lstStyle/>
          <a:p>
            <a:r>
              <a:rPr lang="cs-CZ" dirty="0"/>
              <a:t>CASE 03</a:t>
            </a:r>
          </a:p>
        </p:txBody>
      </p:sp>
      <p:sp>
        <p:nvSpPr>
          <p:cNvPr id="3" name="Zástupný text 2">
            <a:extLst>
              <a:ext uri="{FF2B5EF4-FFF2-40B4-BE49-F238E27FC236}">
                <a16:creationId xmlns:a16="http://schemas.microsoft.com/office/drawing/2014/main" id="{93B8EA7B-0BF2-E30A-234B-B51E2D74EFE8}"/>
              </a:ext>
            </a:extLst>
          </p:cNvPr>
          <p:cNvSpPr>
            <a:spLocks noGrp="1"/>
          </p:cNvSpPr>
          <p:nvPr>
            <p:ph type="body" idx="1"/>
          </p:nvPr>
        </p:nvSpPr>
        <p:spPr/>
        <p:txBody>
          <a:bodyPr/>
          <a:lstStyle/>
          <a:p>
            <a:r>
              <a:rPr lang="cs-CZ" sz="1800" dirty="0">
                <a:latin typeface="Times New Roman" panose="02020603050405020304" pitchFamily="18" charset="0"/>
              </a:rPr>
              <a:t>S chce spáchat sebevraždu a skočí z vysoké budovy. V 15. patře A nesprávně zachází se střelnou zbraní, takže se zbraň spustí a zasáhne </a:t>
            </a:r>
            <a:r>
              <a:rPr lang="cs-CZ" sz="1800" dirty="0" err="1">
                <a:latin typeface="Times New Roman" panose="02020603050405020304" pitchFamily="18" charset="0"/>
              </a:rPr>
              <a:t>Stödliho</a:t>
            </a:r>
            <a:r>
              <a:rPr lang="cs-CZ" sz="1800" dirty="0">
                <a:latin typeface="Times New Roman" panose="02020603050405020304" pitchFamily="18" charset="0"/>
              </a:rPr>
              <a:t>. Byl výstřel příčinou smrti? Bude A za zabití S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9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A691C18-8AD2-34DE-CD75-66106104C5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D54244-8A72-243D-DB35-50A0E8D70C9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9E1A36-339A-D9FC-0262-DDC8EED622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7E6613-BB13-0F56-79FF-83E0FEA67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FCDC5EC-AD2F-8EAF-9882-94B665DC9D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689CA5F-AB48-BA2A-0DF1-698784302A0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645890-B2F5-0A37-5F63-116D4D9AA3A2}"/>
              </a:ext>
            </a:extLst>
          </p:cNvPr>
          <p:cNvSpPr>
            <a:spLocks noGrp="1"/>
          </p:cNvSpPr>
          <p:nvPr>
            <p:ph type="title"/>
          </p:nvPr>
        </p:nvSpPr>
        <p:spPr>
          <a:xfrm>
            <a:off x="457200" y="773113"/>
            <a:ext cx="8229600" cy="644524"/>
          </a:xfrm>
        </p:spPr>
        <p:txBody>
          <a:bodyPr/>
          <a:lstStyle/>
          <a:p>
            <a:r>
              <a:rPr lang="cs-CZ" dirty="0"/>
              <a:t>CASE 04</a:t>
            </a:r>
          </a:p>
        </p:txBody>
      </p:sp>
      <p:sp>
        <p:nvSpPr>
          <p:cNvPr id="3" name="Zástupný text 2">
            <a:extLst>
              <a:ext uri="{FF2B5EF4-FFF2-40B4-BE49-F238E27FC236}">
                <a16:creationId xmlns:a16="http://schemas.microsoft.com/office/drawing/2014/main" id="{5108EC74-54C2-4696-E559-73F42A47F97D}"/>
              </a:ext>
            </a:extLst>
          </p:cNvPr>
          <p:cNvSpPr>
            <a:spLocks noGrp="1"/>
          </p:cNvSpPr>
          <p:nvPr>
            <p:ph type="body" idx="1"/>
          </p:nvPr>
        </p:nvSpPr>
        <p:spPr/>
        <p:txBody>
          <a:bodyPr/>
          <a:lstStyle/>
          <a:p>
            <a:r>
              <a:rPr lang="cs-CZ" sz="1800" dirty="0">
                <a:latin typeface="Times New Roman" panose="02020603050405020304" pitchFamily="18" charset="0"/>
              </a:rPr>
              <a:t>A je obviněn podle §§ 181, 180 odst. 1 bod 2 trestního zákoníku, protože v rozporu s vodohospodářskými předpisy vypustil do obecního potoka kapalinu, která měla za následek úhyn ryb. V hlavním líčení znalec vypověděl, že tato kapalina sama o sobě byla způsobilá k úhynu ryb. V konkrétním případě však ryby uhynuly v důsledku napadení parazity. A proto požaduje zproštění obžaloby, protože jeho jednání nebylo příčinou úhynu ryb. Je to pravda?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35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C91AAC-1E37-1E8C-886E-C6EF37F59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7BE088-FDF7-ADB1-2B91-0BF722FC391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614801B-4214-D201-2832-9743E5B919B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A73B927-B4F6-7D5F-C562-76AC727F65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904365-448E-F12A-E513-802E50F7CF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A2B771-3D73-2B6F-1515-E7843BFC18A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F8460-B246-7581-C6A1-88CA300A2715}"/>
              </a:ext>
            </a:extLst>
          </p:cNvPr>
          <p:cNvSpPr>
            <a:spLocks noGrp="1"/>
          </p:cNvSpPr>
          <p:nvPr>
            <p:ph type="title"/>
          </p:nvPr>
        </p:nvSpPr>
        <p:spPr>
          <a:xfrm>
            <a:off x="457200" y="773113"/>
            <a:ext cx="8229600" cy="644524"/>
          </a:xfrm>
        </p:spPr>
        <p:txBody>
          <a:bodyPr/>
          <a:lstStyle/>
          <a:p>
            <a:r>
              <a:rPr lang="cs-CZ" dirty="0"/>
              <a:t>CASE 05</a:t>
            </a:r>
          </a:p>
        </p:txBody>
      </p:sp>
      <p:sp>
        <p:nvSpPr>
          <p:cNvPr id="3" name="Zástupný text 2">
            <a:extLst>
              <a:ext uri="{FF2B5EF4-FFF2-40B4-BE49-F238E27FC236}">
                <a16:creationId xmlns:a16="http://schemas.microsoft.com/office/drawing/2014/main" id="{AD9E3D37-D5BC-A812-1AA9-098D2A105B54}"/>
              </a:ext>
            </a:extLst>
          </p:cNvPr>
          <p:cNvSpPr>
            <a:spLocks noGrp="1"/>
          </p:cNvSpPr>
          <p:nvPr>
            <p:ph type="body" idx="1"/>
          </p:nvPr>
        </p:nvSpPr>
        <p:spPr/>
        <p:txBody>
          <a:bodyPr/>
          <a:lstStyle/>
          <a:p>
            <a:r>
              <a:rPr lang="cs-CZ" sz="1800" dirty="0">
                <a:latin typeface="Times New Roman" panose="02020603050405020304" pitchFamily="18" charset="0"/>
              </a:rPr>
              <a:t>A najme profesionálního vraha K, aby zabil X </a:t>
            </a:r>
            <a:r>
              <a:rPr lang="cs-CZ" sz="1800" dirty="0" err="1">
                <a:latin typeface="Times New Roman" panose="02020603050405020304" pitchFamily="18" charset="0"/>
              </a:rPr>
              <a:t>nožem.a</a:t>
            </a:r>
            <a:r>
              <a:rPr lang="cs-CZ" sz="1800" dirty="0">
                <a:latin typeface="Times New Roman" panose="02020603050405020304" pitchFamily="18" charset="0"/>
              </a:rPr>
              <a:t>. Kvůli omylu K se však obětí atentátu stane </a:t>
            </a:r>
            <a:r>
              <a:rPr lang="cs-CZ" sz="1800" dirty="0" err="1">
                <a:latin typeface="Times New Roman" panose="02020603050405020304" pitchFamily="18" charset="0"/>
              </a:rPr>
              <a:t>Y.b</a:t>
            </a:r>
            <a:r>
              <a:rPr lang="cs-CZ" sz="1800" dirty="0">
                <a:latin typeface="Times New Roman" panose="02020603050405020304" pitchFamily="18" charset="0"/>
              </a:rPr>
              <a:t>. Aby si K pojistil úspěch, zastřelí X.</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29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 zveřejňuje na svém facebookovém profilu dvě fotografie </a:t>
            </a:r>
            <a:r>
              <a:rPr lang="cs-CZ" sz="2000" dirty="0" err="1"/>
              <a:t>Pasterze</a:t>
            </a:r>
            <a:r>
              <a:rPr lang="cs-CZ" sz="2000" dirty="0"/>
              <a:t>, jednu z roku 1939 a druhou z roku 2024, a opatřuje je popiskem „Tehdy byl svět ještě v pořádku!“ Kvůli hákovému kříži v popředí první fotografie je J obviněn a podle § 3g odst. 1 zákona o zákazu nacismu odsouzen k trestu odnětí svobody na 6 měsíců. Soud sice nevěří J. ospravedlnění, že špatně vidí a vlajku přehlédl, ale považuje podmínky pro podmíněné odpuštění trestu za splněné. J se s tímto trestem smíří, ale obává se ztráty zaměstnání, protože je smluvním zaměstnancem ministerstva. Jsou tyto obavy oprávněné? Pokud ano, mohl by být takový právní důsledek podmíněně prominut?</a:t>
            </a:r>
          </a:p>
        </p:txBody>
      </p:sp>
    </p:spTree>
    <p:extLst>
      <p:ext uri="{BB962C8B-B14F-4D97-AF65-F5344CB8AC3E}">
        <p14:creationId xmlns:p14="http://schemas.microsoft.com/office/powerpoint/2010/main" val="4102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233DAB-539C-0D60-C303-17A6FF819B5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247EA6-9708-126B-D1E3-678ACE18F3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7B6F238-C451-2BE0-2404-FC6B32C01E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0CF97A-A674-61D1-3984-8AB2F0FBDC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A5A4F2-F4A8-7270-3D7E-A6B829E09F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241807-B13D-7FAB-C3B5-17CAB381D74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473B6B-627B-5EE6-FFA0-1E3AB8C3FCC7}"/>
              </a:ext>
            </a:extLst>
          </p:cNvPr>
          <p:cNvSpPr>
            <a:spLocks noGrp="1"/>
          </p:cNvSpPr>
          <p:nvPr>
            <p:ph type="title"/>
          </p:nvPr>
        </p:nvSpPr>
        <p:spPr>
          <a:xfrm>
            <a:off x="457200" y="773113"/>
            <a:ext cx="8229600" cy="644524"/>
          </a:xfrm>
        </p:spPr>
        <p:txBody>
          <a:bodyPr/>
          <a:lstStyle/>
          <a:p>
            <a:r>
              <a:rPr lang="cs-CZ" dirty="0"/>
              <a:t>CASE 06</a:t>
            </a:r>
          </a:p>
        </p:txBody>
      </p:sp>
      <p:sp>
        <p:nvSpPr>
          <p:cNvPr id="3" name="Zástupný text 2">
            <a:extLst>
              <a:ext uri="{FF2B5EF4-FFF2-40B4-BE49-F238E27FC236}">
                <a16:creationId xmlns:a16="http://schemas.microsoft.com/office/drawing/2014/main" id="{8016B9A6-BB41-06FC-9939-5021C4C4CC82}"/>
              </a:ext>
            </a:extLst>
          </p:cNvPr>
          <p:cNvSpPr>
            <a:spLocks noGrp="1"/>
          </p:cNvSpPr>
          <p:nvPr>
            <p:ph type="body" idx="1"/>
          </p:nvPr>
        </p:nvSpPr>
        <p:spPr/>
        <p:txBody>
          <a:bodyPr/>
          <a:lstStyle/>
          <a:p>
            <a:r>
              <a:rPr lang="cs-CZ" sz="1800" dirty="0">
                <a:latin typeface="Times New Roman" panose="02020603050405020304" pitchFamily="18" charset="0"/>
              </a:rPr>
              <a:t>A v rozporu s rozhodnutím úřadu vypouštěl do potoka odpadní vody, které mohly v značné míře ohrozit živočišné a rostlinné druhy. Přestože si byl této skutečnosti vědom, tvrdí – nepopiratelně – že o rozhodnutí úřadu nevěděl. Podle jakého ustanovení nese odpovědnost?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6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709BE3E-93D5-04AD-EFAA-7D4FEA87EB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F0695DA-A9A5-032C-274F-0D3A59A1824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CCF9CD-053E-AD19-6800-5C53A5E8231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21CEF-5AA2-568B-0EAB-F2BDABD3B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6234E81-B272-1273-F1D8-A9312AC73A4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4FDAFD6-9B13-EE19-4692-425C41992EC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DB2FF1-6F01-FC66-583B-9B0F12B25DE6}"/>
              </a:ext>
            </a:extLst>
          </p:cNvPr>
          <p:cNvSpPr>
            <a:spLocks noGrp="1"/>
          </p:cNvSpPr>
          <p:nvPr>
            <p:ph type="title"/>
          </p:nvPr>
        </p:nvSpPr>
        <p:spPr>
          <a:xfrm>
            <a:off x="457200" y="773113"/>
            <a:ext cx="8229600" cy="644524"/>
          </a:xfrm>
        </p:spPr>
        <p:txBody>
          <a:bodyPr/>
          <a:lstStyle/>
          <a:p>
            <a:r>
              <a:rPr lang="cs-CZ" dirty="0"/>
              <a:t>CASE 07</a:t>
            </a:r>
          </a:p>
        </p:txBody>
      </p:sp>
      <p:sp>
        <p:nvSpPr>
          <p:cNvPr id="3" name="Zástupný text 2">
            <a:extLst>
              <a:ext uri="{FF2B5EF4-FFF2-40B4-BE49-F238E27FC236}">
                <a16:creationId xmlns:a16="http://schemas.microsoft.com/office/drawing/2014/main" id="{4799F60B-A6ED-5638-CB6B-E3C239FD7087}"/>
              </a:ext>
            </a:extLst>
          </p:cNvPr>
          <p:cNvSpPr>
            <a:spLocks noGrp="1"/>
          </p:cNvSpPr>
          <p:nvPr>
            <p:ph type="body" idx="1"/>
          </p:nvPr>
        </p:nvSpPr>
        <p:spPr/>
        <p:txBody>
          <a:bodyPr/>
          <a:lstStyle/>
          <a:p>
            <a:r>
              <a:rPr lang="cs-CZ" sz="1800" dirty="0">
                <a:latin typeface="Times New Roman" panose="02020603050405020304" pitchFamily="18" charset="0"/>
              </a:rPr>
              <a:t>A souhlasil, že daruje ledvinu svému bratrovi. Navzdory průměrnému operačnímu riziku však v průběhu transplantace orgánu zemřel. Je chirurg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37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CBD890-B976-EF6A-B69C-A17D8456AB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876E8C-E7E5-E44C-E6D3-287BF041015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8559F2-BF45-58BB-F70D-9FFD5F02B2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15AB4BB-E4CE-1388-56E0-E236DEEC60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C3164F-176F-FE3A-8233-4633E30489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CC5570-41A9-D654-2E47-DA70D20C95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406B54-FDEE-0F30-4ABF-7DDA0282DE45}"/>
              </a:ext>
            </a:extLst>
          </p:cNvPr>
          <p:cNvSpPr>
            <a:spLocks noGrp="1"/>
          </p:cNvSpPr>
          <p:nvPr>
            <p:ph type="title"/>
          </p:nvPr>
        </p:nvSpPr>
        <p:spPr>
          <a:xfrm>
            <a:off x="457200" y="773113"/>
            <a:ext cx="8229600" cy="644524"/>
          </a:xfrm>
        </p:spPr>
        <p:txBody>
          <a:bodyPr/>
          <a:lstStyle/>
          <a:p>
            <a:r>
              <a:rPr lang="cs-CZ" dirty="0"/>
              <a:t>CASE 08</a:t>
            </a:r>
          </a:p>
        </p:txBody>
      </p:sp>
      <p:sp>
        <p:nvSpPr>
          <p:cNvPr id="3" name="Zástupný text 2">
            <a:extLst>
              <a:ext uri="{FF2B5EF4-FFF2-40B4-BE49-F238E27FC236}">
                <a16:creationId xmlns:a16="http://schemas.microsoft.com/office/drawing/2014/main" id="{BE04C399-95DF-B338-6BD2-13E852594B20}"/>
              </a:ext>
            </a:extLst>
          </p:cNvPr>
          <p:cNvSpPr>
            <a:spLocks noGrp="1"/>
          </p:cNvSpPr>
          <p:nvPr>
            <p:ph type="body" idx="1"/>
          </p:nvPr>
        </p:nvSpPr>
        <p:spPr/>
        <p:txBody>
          <a:bodyPr/>
          <a:lstStyle/>
          <a:p>
            <a:r>
              <a:rPr lang="cs-CZ" sz="1800" dirty="0">
                <a:latin typeface="Times New Roman" panose="02020603050405020304" pitchFamily="18" charset="0"/>
              </a:rPr>
              <a:t>V průběhu hádky v hospodě udeří A X do hlavy džbánem na víno, načež X upadne na zem s 4 cm dlouhou tržnou ránou. Když si toho A všimne, skloní se – náhle vystřízlivělý – nad X, aby mu pomohl, přičemž stále drží v ruce sklenici na víno. B, vyděšená manželka X, vyloží tento pohyb jako přípravu na nový útok na svého manžela a z pistole, kterou je oprávněna nosit, vystřelí cílený výstřel na A a těžce ho zraní (§ 84 odst. 4). Posuďte trestnost jednání B.</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133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83FD9-A921-B3C8-0006-1BD8CB28C28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C77A8-590F-3F4E-6BE5-C13BCBA1C74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1F4534-2868-A4F7-E7C5-5AF01A0F7F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36-F782-388D-481E-0258E561691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18EBF9C-5CA9-0678-89F6-C6C5F3BEE4D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F642E8E-5B2A-938B-0EDB-5FA0330875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69D76-28F1-C9E6-4B3C-C00C688BBBDC}"/>
              </a:ext>
            </a:extLst>
          </p:cNvPr>
          <p:cNvSpPr>
            <a:spLocks noGrp="1"/>
          </p:cNvSpPr>
          <p:nvPr>
            <p:ph type="title"/>
          </p:nvPr>
        </p:nvSpPr>
        <p:spPr>
          <a:xfrm>
            <a:off x="457200" y="773113"/>
            <a:ext cx="8229600" cy="644524"/>
          </a:xfrm>
        </p:spPr>
        <p:txBody>
          <a:bodyPr/>
          <a:lstStyle/>
          <a:p>
            <a:r>
              <a:rPr lang="cs-CZ" dirty="0"/>
              <a:t>CASE 09</a:t>
            </a:r>
          </a:p>
        </p:txBody>
      </p:sp>
      <p:sp>
        <p:nvSpPr>
          <p:cNvPr id="3" name="Zástupný text 2">
            <a:extLst>
              <a:ext uri="{FF2B5EF4-FFF2-40B4-BE49-F238E27FC236}">
                <a16:creationId xmlns:a16="http://schemas.microsoft.com/office/drawing/2014/main" id="{603DB609-F2C4-BBC3-9B8C-292944A85773}"/>
              </a:ext>
            </a:extLst>
          </p:cNvPr>
          <p:cNvSpPr>
            <a:spLocks noGrp="1"/>
          </p:cNvSpPr>
          <p:nvPr>
            <p:ph type="body" idx="1"/>
          </p:nvPr>
        </p:nvSpPr>
        <p:spPr/>
        <p:txBody>
          <a:bodyPr/>
          <a:lstStyle/>
          <a:p>
            <a:r>
              <a:rPr lang="cs-CZ" sz="1800" dirty="0">
                <a:latin typeface="Times New Roman" panose="02020603050405020304" pitchFamily="18" charset="0"/>
              </a:rPr>
              <a:t>A má s B nevyřízené účty. Aby mu dal lekci, číhá na něj se svou vzduchovou puškou. Když se B přiblíží k zaparkovanému autu a vytáhne svazek klíčů, aby ho otevřel, A vystřelí cíleně na svazek klíčů a lehce B zraní. B uteče. A nemohl vědět, že B chtěl auto ukrást. Posuďte trestnost jednání 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322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C4974E-ADFF-2B40-902C-46D5F10854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7D6DFD-5A88-2061-49DD-967DDD7B0F1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B2D268D-6F6D-3F47-7A40-E8A033AACC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3A9C8D-0AEB-EDC1-8503-472F8E56A6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0EA0B5-AB17-769F-2477-F7965C0BBB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197FDB4-3B8D-EB2C-710A-989B24734D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7EE9B-B3A1-F745-F9EA-1C0781DA70C9}"/>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82E135EA-5CD8-1BBE-F879-6DE8BBB7B43E}"/>
              </a:ext>
            </a:extLst>
          </p:cNvPr>
          <p:cNvSpPr>
            <a:spLocks noGrp="1"/>
          </p:cNvSpPr>
          <p:nvPr>
            <p:ph type="body" idx="1"/>
          </p:nvPr>
        </p:nvSpPr>
        <p:spPr/>
        <p:txBody>
          <a:bodyPr/>
          <a:lstStyle/>
          <a:p>
            <a:r>
              <a:rPr lang="cs-CZ" sz="1800" dirty="0">
                <a:latin typeface="Times New Roman" panose="02020603050405020304" pitchFamily="18" charset="0"/>
              </a:rPr>
              <a:t>Když A právě prochází kolem obchodu, X z něj rychle odchází. Současně se spustí alarm proti krádeži. A s pohotovou reakcí se vydává za X, který nyní běží směrem k metru, srazí ho k zemi a zadrží, aby „zloděje“ předal policii. Náhodou kolem projíždějící hlídka si všimla A a X. Ukázalo se, že alarm byl spuštěn náhodou a X nespáchal žádný trestný čin. Je jednání A oprávněné?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103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FD005-1A36-0DB9-CD79-5809425AF9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8DE74C-A55D-816E-59F3-42CB9EEA95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07F901-3923-0D7F-0982-C73BDD758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D78EB0-9E8C-7431-A34F-4B3946473F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8527720-D2AF-6281-71F0-8575451B5D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5A988E-95A5-BD0A-DD0E-4A9DB14335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00725F-D4C2-7491-2E9B-4311536EC937}"/>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7105D45A-F69E-D3FA-0693-270694AB7A08}"/>
              </a:ext>
            </a:extLst>
          </p:cNvPr>
          <p:cNvSpPr>
            <a:spLocks noGrp="1"/>
          </p:cNvSpPr>
          <p:nvPr>
            <p:ph type="body" idx="1"/>
          </p:nvPr>
        </p:nvSpPr>
        <p:spPr/>
        <p:txBody>
          <a:bodyPr/>
          <a:lstStyle/>
          <a:p>
            <a:r>
              <a:rPr lang="cs-CZ" sz="1800" dirty="0">
                <a:latin typeface="Times New Roman" panose="02020603050405020304" pitchFamily="18" charset="0"/>
              </a:rPr>
              <a:t>A umístil ve své zahradě past na kuny. Když se o tom dozví držitel loveckého oprávnění a podá trestní oznámení, je proti němu zahájeno trestní řízení podle § 137 trestního zákoníku. V něm tvrdí, že nevěděl, že kuny jsou lovná zvěř. Pokud mu soud uvěří, je A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3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6EEA40B-C84C-4871-1290-11361BE853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937503B-2929-5DC3-BD75-C92BB0FC431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64309E-0315-D5AB-7189-475B850240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BEFF5A8-4867-1CF6-231A-8300BCCE62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518004-C595-DF66-C502-D026A72959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84A007-0868-1B03-8D76-9322027CEA1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1CD8EE-D66A-75A2-4082-7ECECF248837}"/>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78BFC0CF-CFE6-4CE8-2774-28295B05F722}"/>
              </a:ext>
            </a:extLst>
          </p:cNvPr>
          <p:cNvSpPr>
            <a:spLocks noGrp="1"/>
          </p:cNvSpPr>
          <p:nvPr>
            <p:ph type="body" idx="1"/>
          </p:nvPr>
        </p:nvSpPr>
        <p:spPr/>
        <p:txBody>
          <a:bodyPr/>
          <a:lstStyle/>
          <a:p>
            <a:r>
              <a:rPr lang="cs-CZ" sz="1800" dirty="0">
                <a:latin typeface="Times New Roman" panose="02020603050405020304" pitchFamily="18" charset="0"/>
              </a:rPr>
              <a:t>Jelikož A již není schopen splácet své dluhy z hazardu, požádá svého bohatého švagra o „půjčku“ ve výši 10 000 EUR. A si je přitom vědom, že takovou částku pravděpodobně nebude schopen X splatit. X souhlasí, že požadovanou částku připraví pro A jako „překlenovací pomoc na 3 měsíce“ k vyzvednutí od příštího týdne. Když se A po několika velmi úspěšných večerech v kasinu zbaví všech svých finančních starostí, sdělí X telefonicky, že půjčku již nepotřebuje. Je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023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720808-DAB4-3F50-54E2-BEC855D737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13DF36-97E4-164A-D99A-5C6DBB7CD5C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8FB523-5B24-C9FD-D663-4BC967EAE2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11B7557-A3E3-C32E-9AC2-C7C04E4B07C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E0C72B-E6F6-4A06-277F-04E26F16531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D0B6BE-BE09-FD3D-4D99-DF1D3D8B9BF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EB6037-D152-9E40-149E-2ADA3D0C566E}"/>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E88CD3E4-BC3D-C0C7-89AB-46EB352CFAA4}"/>
              </a:ext>
            </a:extLst>
          </p:cNvPr>
          <p:cNvSpPr>
            <a:spLocks noGrp="1"/>
          </p:cNvSpPr>
          <p:nvPr>
            <p:ph type="body" idx="1"/>
          </p:nvPr>
        </p:nvSpPr>
        <p:spPr/>
        <p:txBody>
          <a:bodyPr/>
          <a:lstStyle/>
          <a:p>
            <a:r>
              <a:rPr lang="cs-CZ" sz="1800" dirty="0">
                <a:latin typeface="Times New Roman" panose="02020603050405020304" pitchFamily="18" charset="0"/>
              </a:rPr>
              <a:t>V nepozorovaném okamžiku si A v bytě svého přítele F vezme prsten, který považuje za velmi cenný (22 000 €). Doma však A při bližším prozkoumání prstenu s rozčarováním zjistí, že se jedná pouze o dobře provedenou napodobeninu, jejíž hodnota nepřesahuje 200 eur. Jaký trest mu má být uložen? Poté, co si uvědomí svůj omyl, vrátí prsten do bytu F; F si ztrátu prstenu nevšiml.</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124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94AAD96-46D5-A18C-CCB4-83EE26A36E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4523756-1E9B-9CCE-3966-6CAA371093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58E823-5485-917F-1E47-D757E99B17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B439CC-5C50-0E1F-3E7E-0C062B7C48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B902ADE-1345-E9A6-1DC5-086E959C67C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C5BFD3-3264-49B0-B952-75192CC7D6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1BD0224-DA4A-C7FF-C5FE-0EBF3DA8B09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C962564B-1AFF-9ADB-CDB0-C65CA2CDB669}"/>
              </a:ext>
            </a:extLst>
          </p:cNvPr>
          <p:cNvSpPr>
            <a:spLocks noGrp="1"/>
          </p:cNvSpPr>
          <p:nvPr>
            <p:ph type="body" idx="1"/>
          </p:nvPr>
        </p:nvSpPr>
        <p:spPr/>
        <p:txBody>
          <a:bodyPr/>
          <a:lstStyle/>
          <a:p>
            <a:r>
              <a:rPr lang="cs-CZ" sz="1800" dirty="0">
                <a:latin typeface="Times New Roman" panose="02020603050405020304" pitchFamily="18" charset="0"/>
              </a:rPr>
              <a:t>A vykonává svou každodenní práci jako kapsář. Nezpozorován X, sáhne do kapsy kabátu, aby ukradl peníze, které se tam nacházejí. Musí však konstatovat, že kapsa je prázdná.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692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85A073B-D352-C802-6B8C-0E949423B7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D999E8D-481D-547A-8B8D-49F048C651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C41761-CEA5-2431-015F-EC9AA7727E8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E25E845-5426-9300-1D21-F85D2A90EB9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EC02A2B-1B90-CBB7-7015-44EC2C10A96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D0B87F-F72D-C392-B4F2-74F4E47B72D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4B1569-E91E-2AD9-3439-76FBCD64D1B8}"/>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E0B04524-EB7A-153F-73DB-A6C1FB08681A}"/>
              </a:ext>
            </a:extLst>
          </p:cNvPr>
          <p:cNvSpPr>
            <a:spLocks noGrp="1"/>
          </p:cNvSpPr>
          <p:nvPr>
            <p:ph type="body" idx="1"/>
          </p:nvPr>
        </p:nvSpPr>
        <p:spPr/>
        <p:txBody>
          <a:bodyPr/>
          <a:lstStyle/>
          <a:p>
            <a:r>
              <a:rPr lang="cs-CZ" sz="1800" dirty="0">
                <a:latin typeface="Times New Roman" panose="02020603050405020304" pitchFamily="18" charset="0"/>
              </a:rPr>
              <a:t>A nainstaloval v domě X výbušnou past, aby ho zabil. Po nějaké době ho přepadne výčitky svědomí a anonymně o tom informuje policii. Když na místo dorazí odborníci, zjistí, že výbušná past nemohla explodovat kvůli konstrukční chybě. Je to trestné?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886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4" name="Nadpis 3">
            <a:extLst>
              <a:ext uri="{FF2B5EF4-FFF2-40B4-BE49-F238E27FC236}">
                <a16:creationId xmlns:a16="http://schemas.microsoft.com/office/drawing/2014/main" id="{04C10611-79ED-89C7-E844-F55BE186C55E}"/>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a:xfrm>
            <a:off x="-301083" y="1600200"/>
            <a:ext cx="6222381" cy="4525963"/>
          </a:xfrm>
        </p:spPr>
        <p:txBody>
          <a:bodyPr/>
          <a:lstStyle/>
          <a:p>
            <a:endParaRPr lang="cs-CZ" dirty="0"/>
          </a:p>
          <a:p>
            <a:pPr marL="114300" indent="0" algn="ctr">
              <a:buNone/>
            </a:pPr>
            <a:endParaRPr lang="cs-CZ" b="1" dirty="0"/>
          </a:p>
          <a:p>
            <a:pPr marL="114300" indent="0" algn="ctr">
              <a:buNone/>
            </a:pPr>
            <a:endParaRPr lang="cs-CZ" b="1" dirty="0"/>
          </a:p>
          <a:p>
            <a:pPr marL="114300" indent="0" algn="ctr">
              <a:buNone/>
            </a:pPr>
            <a:r>
              <a:rPr lang="cs-CZ" sz="2000" b="1" dirty="0"/>
              <a:t>JUDr. Dominik Králik, LL.M.EUR. et Ph.D.</a:t>
            </a:r>
          </a:p>
          <a:p>
            <a:pPr marL="114300" indent="0" algn="ctr">
              <a:buNone/>
            </a:pPr>
            <a:r>
              <a:rPr lang="cs-CZ" i="1" dirty="0"/>
              <a:t>Odborný asistent</a:t>
            </a:r>
          </a:p>
          <a:p>
            <a:pPr marL="114300" indent="0">
              <a:buNone/>
            </a:pPr>
            <a:endParaRPr lang="cs-CZ" dirty="0"/>
          </a:p>
          <a:p>
            <a:pPr marL="114300" indent="0">
              <a:buNone/>
            </a:pPr>
            <a:endParaRPr lang="cs-CZ" dirty="0"/>
          </a:p>
        </p:txBody>
      </p:sp>
      <p:pic>
        <p:nvPicPr>
          <p:cNvPr id="7" name="Obrázek 6" descr="Obsah obrázku osoba, oblečení, Lidská tvář, obojek&#10;&#10;Popis byl vytvořen automaticky">
            <a:extLst>
              <a:ext uri="{FF2B5EF4-FFF2-40B4-BE49-F238E27FC236}">
                <a16:creationId xmlns:a16="http://schemas.microsoft.com/office/drawing/2014/main" id="{2CEC59BB-8808-E5AA-A3FD-9265C7DAC6E1}"/>
              </a:ext>
            </a:extLst>
          </p:cNvPr>
          <p:cNvPicPr>
            <a:picLocks noChangeAspect="1"/>
          </p:cNvPicPr>
          <p:nvPr/>
        </p:nvPicPr>
        <p:blipFill>
          <a:blip r:embed="rId3"/>
          <a:stretch>
            <a:fillRect/>
          </a:stretch>
        </p:blipFill>
        <p:spPr>
          <a:xfrm>
            <a:off x="5302250" y="1591469"/>
            <a:ext cx="3340100" cy="4457700"/>
          </a:xfrm>
          <a:prstGeom prst="rect">
            <a:avLst/>
          </a:prstGeom>
        </p:spPr>
      </p:pic>
    </p:spTree>
    <p:extLst>
      <p:ext uri="{BB962C8B-B14F-4D97-AF65-F5344CB8AC3E}">
        <p14:creationId xmlns:p14="http://schemas.microsoft.com/office/powerpoint/2010/main" val="11868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komplikované hospodářské trestní věci poskytla spolupachatelka státnímu zastupitelství klíčové informace, které podstatně přispěly k objasnění skutkového stavu. Jak lze toto jednání z hlediska trestního práva zohlednit?</a:t>
            </a:r>
          </a:p>
        </p:txBody>
      </p:sp>
    </p:spTree>
    <p:extLst>
      <p:ext uri="{BB962C8B-B14F-4D97-AF65-F5344CB8AC3E}">
        <p14:creationId xmlns:p14="http://schemas.microsoft.com/office/powerpoint/2010/main" val="26758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1D44B7-C40A-F983-3B82-03699499C1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8258E53-5B25-C6C1-B462-A09FFC6B2E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227384C-80E5-FF64-5DF9-A47E59FA81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28EAC9-007D-A0C0-96A5-7ECFE90B4C9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D6D423B-EA4D-C24F-6C10-4B47DF20C88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CB5B0B-E215-C26B-3AC9-B520FE2D49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7B13DE-3477-7D82-64E6-A73540699193}"/>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F64B6C57-9C87-73D4-2477-D7D8D5CD5373}"/>
              </a:ext>
            </a:extLst>
          </p:cNvPr>
          <p:cNvSpPr>
            <a:spLocks noGrp="1"/>
          </p:cNvSpPr>
          <p:nvPr>
            <p:ph type="body" idx="1"/>
          </p:nvPr>
        </p:nvSpPr>
        <p:spPr/>
        <p:txBody>
          <a:bodyPr/>
          <a:lstStyle/>
          <a:p>
            <a:r>
              <a:rPr lang="cs-CZ" sz="1800" dirty="0">
                <a:latin typeface="Times New Roman" panose="02020603050405020304" pitchFamily="18" charset="0"/>
              </a:rPr>
              <a:t>A nabízí turistům sjíždění divoké vody. Když se turista T rozhodne pro takovouto aktivitu, A ho upozorní na nutnost nasadit si ochranné vybavení. T to odmítne. Po delší diskusi A přesto zahájí sjíždění. Loď se převrhne a T se zraní. Je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334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8D0C54-50EE-A50A-F004-7E1368F108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79F7A13-E135-01B3-3B9B-19B7563A620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D214B-401A-A73C-F1EC-55FAE1297D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53A6FF-22C0-6561-BDFF-1CC6C98E083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2BFFE1D-50EB-3850-DFB2-92B571663D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0A948A3-949F-674F-EACF-D5621413B61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282362-F61F-D173-E046-79096A6A7261}"/>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4774693E-C46B-27E9-F694-EF98BF6A83DD}"/>
              </a:ext>
            </a:extLst>
          </p:cNvPr>
          <p:cNvSpPr>
            <a:spLocks noGrp="1"/>
          </p:cNvSpPr>
          <p:nvPr>
            <p:ph type="body" idx="1"/>
          </p:nvPr>
        </p:nvSpPr>
        <p:spPr/>
        <p:txBody>
          <a:bodyPr/>
          <a:lstStyle/>
          <a:p>
            <a:r>
              <a:rPr lang="cs-CZ" sz="1800" dirty="0">
                <a:latin typeface="Times New Roman" panose="02020603050405020304" pitchFamily="18" charset="0"/>
              </a:rPr>
              <a:t>Jezero S je zamrzlé, ale led je tenký. Jako jediný se A odváží vyrazit na bruslích a hlasitě volá: „Nikdo jiný?“ Pak se odváží i X, ale uprostřed jezera se propadne a nakonec zemře. A je podle § 80 obviněn. Může A proti tomu úspěšně něco podniknout?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793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22E2DCA-825F-1404-74E4-283948E418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F0F705-DE05-CA9E-62B3-1DFA45B1C4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7D59D7B-F77F-E23E-48CA-84200DE041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29BFCB-8D10-ECBC-3A28-DFCA6CA6F34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91E415F-2706-E890-1EC1-84F43AD0247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A29236-ACE0-BA1A-05DE-AD740A19EA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779DBBF-B525-C625-50AA-EBF53FB72E0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DD56A6F9-2450-5E1F-3CF8-849132415802}"/>
              </a:ext>
            </a:extLst>
          </p:cNvPr>
          <p:cNvSpPr>
            <a:spLocks noGrp="1"/>
          </p:cNvSpPr>
          <p:nvPr>
            <p:ph type="body" idx="1"/>
          </p:nvPr>
        </p:nvSpPr>
        <p:spPr/>
        <p:txBody>
          <a:bodyPr/>
          <a:lstStyle/>
          <a:p>
            <a:r>
              <a:rPr lang="cs-CZ" sz="1800" dirty="0">
                <a:latin typeface="Times New Roman" panose="02020603050405020304" pitchFamily="18" charset="0"/>
              </a:rPr>
              <a:t>A si půjčil auto. Když v noci jede po silnici, oslní protijedoucího řidiče dálkovými světly tak, že ten sjede ze silnice a těžce se zraní. Policii uvede, že nevěděl, jak se dálková světla vypínají.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1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3685D-C71C-792E-8B16-C6CD920CFC2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34C3921-F598-2F5B-74E9-7D8206C589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E82C092-8406-BC47-3C44-FE2E80EA9EC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D1906B-8B6C-BD3F-879B-6990193FFF5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0508F-A52C-1349-6C64-614374CBEF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DE21D9E-1C5E-33D6-E0BB-9F33DA859DF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EFCC9E-3A9A-9F36-1B2C-E71FC01A7863}"/>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D14133EF-C900-21C7-E48F-5EDCFB45481D}"/>
              </a:ext>
            </a:extLst>
          </p:cNvPr>
          <p:cNvSpPr>
            <a:spLocks noGrp="1"/>
          </p:cNvSpPr>
          <p:nvPr>
            <p:ph type="body" idx="1"/>
          </p:nvPr>
        </p:nvSpPr>
        <p:spPr/>
        <p:txBody>
          <a:bodyPr/>
          <a:lstStyle/>
          <a:p>
            <a:r>
              <a:rPr lang="cs-CZ" sz="1800" dirty="0">
                <a:latin typeface="Times New Roman" panose="02020603050405020304" pitchFamily="18" charset="0"/>
              </a:rPr>
              <a:t>A se hádá se svým sousedem X. Když policie pátrá po pachateli, který se velmi podobá X, vidí svou šanci. Bez váhání podá (proti svému lepšímu vědomí) oznámení, že hledaný se právě nachází v parku. Krátce nato je X zatčen. Po půl hodině se ukáže, že X není hledanou osobou. Je propuštěn. Za co bude A potrestán?</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11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13C6F9-D802-7F97-1A74-25B15EBC32D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2CEE70-2D8F-6871-8A29-83C0CFE50A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0A2D888-6C73-AAE7-2C7E-1312A49AEB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3F4DEF-14A3-6899-B4F0-C183C72B77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4BED4D-799B-4CEB-18BA-658997029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A30F55-FF5A-C597-6E23-1A382497F6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0F03764-3FEE-DA70-4294-26B569F2FABA}"/>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57BBDDA5-B295-83B4-7B09-BCCF09122AC1}"/>
              </a:ext>
            </a:extLst>
          </p:cNvPr>
          <p:cNvSpPr>
            <a:spLocks noGrp="1"/>
          </p:cNvSpPr>
          <p:nvPr>
            <p:ph type="body" idx="1"/>
          </p:nvPr>
        </p:nvSpPr>
        <p:spPr/>
        <p:txBody>
          <a:bodyPr/>
          <a:lstStyle/>
          <a:p>
            <a:r>
              <a:rPr lang="cs-CZ" sz="1800" dirty="0">
                <a:latin typeface="Times New Roman" panose="02020603050405020304" pitchFamily="18" charset="0"/>
              </a:rPr>
              <a:t>E chce přepadnout banku s nenabitou pistolí. Zeptá se svého známého G, zda by mu s tím pomohl a půjčil mu svou pistoli; jako odměnu by dostal 1/3 kořisti. G odmítne. O něco později G řekne E, že si to rozmyslel a že mu nakonec pomůže, ale mezitím E změnil plány a </a:t>
            </a:r>
            <a:r>
              <a:rPr lang="cs-CZ" sz="1800" dirty="0" err="1">
                <a:latin typeface="Times New Roman" panose="02020603050405020304" pitchFamily="18" charset="0"/>
              </a:rPr>
              <a:t>Govi</a:t>
            </a:r>
            <a:r>
              <a:rPr lang="cs-CZ" sz="1800" dirty="0">
                <a:latin typeface="Times New Roman" panose="02020603050405020304" pitchFamily="18" charset="0"/>
              </a:rPr>
              <a:t> oznámí, že jeho služby již nepotřebuje. K samotnému přepadení E nedojde. Z jakého důvodu jsou G a E trestně odpovědní?</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91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6B9072-EE4F-CF82-5AB4-B2B4433E3D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418BFE-9C3C-3D11-2E2C-E5CA0D86BD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036FEE-6D9E-6B3A-EF26-BFB8BB1420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901FA22-50CF-032E-4075-024BD7879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D359699-759E-9700-CE1B-7C832E87AE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7EBA576-5DE9-1D36-72F5-826736CF069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A9966C-9591-7C85-BFF9-2F0C4926BDD9}"/>
              </a:ext>
            </a:extLst>
          </p:cNvPr>
          <p:cNvSpPr>
            <a:spLocks noGrp="1"/>
          </p:cNvSpPr>
          <p:nvPr>
            <p:ph type="title"/>
          </p:nvPr>
        </p:nvSpPr>
        <p:spPr>
          <a:xfrm>
            <a:off x="457200" y="773113"/>
            <a:ext cx="8229600" cy="644524"/>
          </a:xfrm>
        </p:spPr>
        <p:txBody>
          <a:bodyPr/>
          <a:lstStyle/>
          <a:p>
            <a:r>
              <a:rPr lang="cs-CZ" dirty="0"/>
              <a:t>CASE 21</a:t>
            </a:r>
          </a:p>
        </p:txBody>
      </p:sp>
      <p:sp>
        <p:nvSpPr>
          <p:cNvPr id="3" name="Zástupný text 2">
            <a:extLst>
              <a:ext uri="{FF2B5EF4-FFF2-40B4-BE49-F238E27FC236}">
                <a16:creationId xmlns:a16="http://schemas.microsoft.com/office/drawing/2014/main" id="{0251C7D2-DE3C-7E63-B492-30E85F91E5C9}"/>
              </a:ext>
            </a:extLst>
          </p:cNvPr>
          <p:cNvSpPr>
            <a:spLocks noGrp="1"/>
          </p:cNvSpPr>
          <p:nvPr>
            <p:ph type="body" idx="1"/>
          </p:nvPr>
        </p:nvSpPr>
        <p:spPr/>
        <p:txBody>
          <a:bodyPr/>
          <a:lstStyle/>
          <a:p>
            <a:r>
              <a:rPr lang="cs-CZ" sz="1800" dirty="0">
                <a:latin typeface="Times New Roman" panose="02020603050405020304" pitchFamily="18" charset="0"/>
              </a:rPr>
              <a:t>A požádal o podporu a na formuláři žádosti nezaškrtl políčko, podle kterého by v dané věci obdržel pojistné plnění. V trestním řízení podle § 146 namítá, že toto dosažení úspěchu opomenutím nebylo rovnocenné s dosažením úspěchu aktivním jednáním. S úspěchem?</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654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063EF5-B2B4-575B-60EB-74FC19E5987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EB9E48-73F1-0BEB-04FD-3E77394766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C76D1A-319C-9022-3732-243BBF7CAA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C763296-B50F-415C-488F-112488AE49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4EF168-42C1-C7F3-EEB6-9F98B82CC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1554C77-994A-5C73-5F47-07FCFD7F4B4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BED895E-F0AB-5A56-420D-CA591988D53F}"/>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FEF0A43E-BED3-9CD0-6370-55C7771C4919}"/>
              </a:ext>
            </a:extLst>
          </p:cNvPr>
          <p:cNvSpPr>
            <a:spLocks noGrp="1"/>
          </p:cNvSpPr>
          <p:nvPr>
            <p:ph type="body" idx="1"/>
          </p:nvPr>
        </p:nvSpPr>
        <p:spPr/>
        <p:txBody>
          <a:bodyPr/>
          <a:lstStyle/>
          <a:p>
            <a:r>
              <a:rPr lang="cs-CZ" sz="1800" dirty="0">
                <a:latin typeface="Times New Roman" panose="02020603050405020304" pitchFamily="18" charset="0"/>
              </a:rPr>
              <a:t>Na </a:t>
            </a:r>
            <a:r>
              <a:rPr lang="cs-CZ" sz="1800" dirty="0" err="1">
                <a:latin typeface="Times New Roman" panose="02020603050405020304" pitchFamily="18" charset="0"/>
              </a:rPr>
              <a:t>après</a:t>
            </a:r>
            <a:r>
              <a:rPr lang="cs-CZ" sz="1800" dirty="0">
                <a:latin typeface="Times New Roman" panose="02020603050405020304" pitchFamily="18" charset="0"/>
              </a:rPr>
              <a:t>-ski party si viditelně opilý X stěžuje na nevolnost. Jeho přátelé A a B se shodnou, že by mu (správně) prospělo trochu čerstvého vzduchu, odvedou ho před horskou chatu a posadí ho tam na židli. A a B se vrátí do chaty a kvůli dobré náladě na svého přítele X zapomenou. Když si na něj v pokročilou hodinu vzpomenou, má již těžké omrzliny. Jsou A a B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383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009681-5FC6-E490-8E8C-CAD8595DED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30B1F81-9D2D-D14A-425D-038DBDF870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39AF69-2BE6-E06B-8076-04AA581BD0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2039865-7988-9AB5-50EF-FBBF265590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917E15-61FE-2622-0648-FA6BA30544B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B7B31E-F992-D0F6-79C6-0C665B0FE18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D7769DC-F23F-BC75-5815-219FBB1574E0}"/>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98F34260-C039-B486-DD88-AFBB5446D26D}"/>
              </a:ext>
            </a:extLst>
          </p:cNvPr>
          <p:cNvSpPr>
            <a:spLocks noGrp="1"/>
          </p:cNvSpPr>
          <p:nvPr>
            <p:ph type="body" idx="1"/>
          </p:nvPr>
        </p:nvSpPr>
        <p:spPr/>
        <p:txBody>
          <a:bodyPr/>
          <a:lstStyle/>
          <a:p>
            <a:r>
              <a:rPr lang="cs-CZ" sz="1800" dirty="0">
                <a:latin typeface="Times New Roman" panose="02020603050405020304" pitchFamily="18" charset="0"/>
              </a:rPr>
              <a:t>V továrně společnosti G-</a:t>
            </a:r>
            <a:r>
              <a:rPr lang="cs-CZ" sz="1800" dirty="0" err="1">
                <a:latin typeface="Times New Roman" panose="02020603050405020304" pitchFamily="18" charset="0"/>
              </a:rPr>
              <a:t>GmbH</a:t>
            </a:r>
            <a:r>
              <a:rPr lang="cs-CZ" sz="1800" dirty="0">
                <a:latin typeface="Times New Roman" panose="02020603050405020304" pitchFamily="18" charset="0"/>
              </a:rPr>
              <a:t> se v důsledku nesprávného tankování motorových vozidel dostal benzín do půdy. Lze konstatovat, že po řadu let nebyly dodržovány správní předpisy týkající se ochrany životního prostředí. Ačkoli již nelze zjistit, který zaměstnanec provozovny čerpací stanice tankování provedl, je obchodní ředitel A odsouzen za protiprávní provozování podle §§ 181iVm 180 odst. 1 bod 2. Současně chce soud za tyto incidenty pohnat k odpovědnosti také společnost G-</a:t>
            </a:r>
            <a:r>
              <a:rPr lang="cs-CZ" sz="1800" dirty="0" err="1">
                <a:latin typeface="Times New Roman" panose="02020603050405020304" pitchFamily="18" charset="0"/>
              </a:rPr>
              <a:t>GmbH</a:t>
            </a:r>
            <a:r>
              <a:rPr lang="cs-CZ" sz="1800" dirty="0">
                <a:latin typeface="Times New Roman" panose="02020603050405020304" pitchFamily="18" charset="0"/>
              </a:rPr>
              <a:t>. Je to v zásadě možné?</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8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33E2AA-E508-39AF-52F8-1BDB17A542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72601BB-6A60-66B3-790C-3DFDF2A18D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4C8323-BF31-517F-9A7D-B14AF163A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231688-BCFB-0D78-0947-D398D4B1A52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C654CDC-A268-9CED-4B57-0236ED51C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AF28A6-8384-D023-9F80-F9B2E6B88E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C09170-5FED-7334-E70F-415D22438EE8}"/>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44EF209E-B422-7E32-A91E-F69B6C6CF923}"/>
              </a:ext>
            </a:extLst>
          </p:cNvPr>
          <p:cNvSpPr>
            <a:spLocks noGrp="1"/>
          </p:cNvSpPr>
          <p:nvPr>
            <p:ph type="body" idx="1"/>
          </p:nvPr>
        </p:nvSpPr>
        <p:spPr/>
        <p:txBody>
          <a:bodyPr/>
          <a:lstStyle/>
          <a:p>
            <a:r>
              <a:rPr lang="cs-CZ" sz="1800" dirty="0">
                <a:latin typeface="Times New Roman" panose="02020603050405020304" pitchFamily="18" charset="0"/>
              </a:rPr>
              <a:t>A se chce zbavit svého rivala N. Po večírku požádá B, který je zjevně pod vlivem alkoholu, aby odvezl N domů svým autem. Vzhledem k tomu, že na trase se nachází místo s častými nehodami, A doufá, že B tam havaruje a N zemře. To se skutečně stane. Za co nese A odpovědnost?</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173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31B048B-BD75-398C-6045-C4ED86409E4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2CB24D-4189-0440-6267-3FAC8E61CA7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BE884F0-C2A0-CE71-3AAE-F84DE82B6D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18E1A6-44C0-5C7A-6F87-722853A996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3DD25B1-B683-D09E-3C98-5C9227B0A5D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2038F7-686E-5CBC-CCE5-272AE9F28E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8A3958A-3EB7-A494-1037-25AB335E27FB}"/>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2114EB0E-DA13-AC2A-2D95-C3AC1444253A}"/>
              </a:ext>
            </a:extLst>
          </p:cNvPr>
          <p:cNvSpPr>
            <a:spLocks noGrp="1"/>
          </p:cNvSpPr>
          <p:nvPr>
            <p:ph type="body" idx="1"/>
          </p:nvPr>
        </p:nvSpPr>
        <p:spPr/>
        <p:txBody>
          <a:bodyPr/>
          <a:lstStyle/>
          <a:p>
            <a:r>
              <a:rPr lang="cs-CZ" sz="1800" dirty="0">
                <a:latin typeface="Times New Roman" panose="02020603050405020304" pitchFamily="18" charset="0"/>
              </a:rPr>
              <a:t>A má leasingové auto a finanční problémy. Když o tom řekne svému příteli B, ten má řešení: kontaktuje C, který vlastní autoservis a zasvětí ho do věci. Na příkaz B přelakuje auto, odstraní číslo motoru a podvozku a prodá vozidlo. Výtěžek z prodeje dostane A. Za co jsou A, B a C (v jaké formě pachatelství)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95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Je to pravda: Pokud byl někdo v jiné evropské zemi (např. v Německu) pravomocně osvobozen v případě přeshraničního (podvodného) jednání, nemůže být za něj v Česku již stíhán.</a:t>
            </a:r>
          </a:p>
        </p:txBody>
      </p:sp>
    </p:spTree>
    <p:extLst>
      <p:ext uri="{BB962C8B-B14F-4D97-AF65-F5344CB8AC3E}">
        <p14:creationId xmlns:p14="http://schemas.microsoft.com/office/powerpoint/2010/main" val="2706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D5D715C-53B4-9FE9-88ED-8FBB16D9B2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15219D-A917-4273-3FED-A41C4168A87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1512D73-57F6-62A7-73F8-3B883F3619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6F2C74A-6525-7FB5-D6E1-98C7BFE24F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0517B54-A40D-FE40-E732-D56F7FEA6D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430F2C-09A0-A356-BC80-37DF499571A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241744-B1A6-A9DD-BCC5-4868048B7144}"/>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31853C59-929F-E9C8-281C-936C2205CEA3}"/>
              </a:ext>
            </a:extLst>
          </p:cNvPr>
          <p:cNvSpPr>
            <a:spLocks noGrp="1"/>
          </p:cNvSpPr>
          <p:nvPr>
            <p:ph type="body" idx="1"/>
          </p:nvPr>
        </p:nvSpPr>
        <p:spPr/>
        <p:txBody>
          <a:bodyPr/>
          <a:lstStyle/>
          <a:p>
            <a:r>
              <a:rPr lang="cs-CZ" sz="1800" dirty="0">
                <a:latin typeface="Times New Roman" panose="02020603050405020304" pitchFamily="18" charset="0"/>
              </a:rPr>
              <a:t>A potřebuje pro nelegální stavbu stavební povolení. Jelikož nejsou splněny podmínky pro vydání povolení, nabídne svému příteli, starostovi B, za vydání povolení větší částku peněz. B chce na nabídku přistoupit. Ještě než však stačí jednat, dohoda vyjde najevo. A je obviněn podle §§ 15 odst. 1, 302 odst. 1 a § 12 2. případ, 304. Je to správné?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790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08B9035-481C-7D37-8068-FEF89CC89C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AF053F-A524-3D8E-0BF2-3D86848B86B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077432-AE9F-1A72-DC69-3BEDD5A21F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79A059-E72A-ED48-3FEB-2AE362E42C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95C3A18-F49E-BEAE-8F04-55598EEEB4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0A9CE4-EE74-DADF-326E-3A706270BF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A252B1-712E-5179-EAEA-0532448736BC}"/>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CA153509-EF3B-0797-0E32-08FB18C12BE8}"/>
              </a:ext>
            </a:extLst>
          </p:cNvPr>
          <p:cNvSpPr>
            <a:spLocks noGrp="1"/>
          </p:cNvSpPr>
          <p:nvPr>
            <p:ph type="body" idx="1"/>
          </p:nvPr>
        </p:nvSpPr>
        <p:spPr/>
        <p:txBody>
          <a:bodyPr/>
          <a:lstStyle/>
          <a:p>
            <a:r>
              <a:rPr lang="cs-CZ" sz="1800" dirty="0">
                <a:latin typeface="Times New Roman" panose="02020603050405020304" pitchFamily="18" charset="0"/>
              </a:rPr>
              <a:t>V předvolební kampani P tvrdí o svém politickém protivníkovi G, bývalém starostovi malé obce, že G nelze volit, protože si jako starosta nechal „podplácet“ za stavební povolení. Ve skutečnosti se ukazuje, že G přijal částku 10 000 eur jako protihodnotu za vydání zákonného stavebního povolení pro X. Na dotaz novináře G odpovídá: „Ano, je to pravda. Ale bylo to – pokud chcete – mládí; koneckonců se to stalo před 10 lety a já jsem se z toho poučil. Formálně se omlouvám. Dnes bych něco takového už neudělal.“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36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1697DC-D50F-1C88-A2C2-5930B2070FF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551401-A452-6165-6F1F-0EB22B04A26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0E8059-09A4-EAD9-67B4-8CC601C771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3B89A49-2DD0-DAC8-09F3-BE1422480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1C6C5E7-C0E8-1418-A740-EF31031C25E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F57C2A7-F01D-722A-68D7-D8D2AD8029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934BA8A-D00B-DD5F-E362-8C4CAF772A95}"/>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86344B67-8B05-F171-DF17-6215D518FFC4}"/>
              </a:ext>
            </a:extLst>
          </p:cNvPr>
          <p:cNvSpPr>
            <a:spLocks noGrp="1"/>
          </p:cNvSpPr>
          <p:nvPr>
            <p:ph type="body" idx="1"/>
          </p:nvPr>
        </p:nvSpPr>
        <p:spPr/>
        <p:txBody>
          <a:bodyPr/>
          <a:lstStyle/>
          <a:p>
            <a:r>
              <a:rPr lang="cs-CZ" sz="1800" dirty="0">
                <a:latin typeface="Times New Roman" panose="02020603050405020304" pitchFamily="18" charset="0"/>
              </a:rPr>
              <a:t>Aby si mohl jednou vyspat v luxusu, vnikne A do vily milionáře </a:t>
            </a:r>
            <a:r>
              <a:rPr lang="cs-CZ" sz="1800" dirty="0" err="1">
                <a:latin typeface="Times New Roman" panose="02020603050405020304" pitchFamily="18" charset="0"/>
              </a:rPr>
              <a:t>Xeina</a:t>
            </a:r>
            <a:r>
              <a:rPr lang="cs-CZ" sz="1800" dirty="0">
                <a:latin typeface="Times New Roman" panose="02020603050405020304" pitchFamily="18" charset="0"/>
              </a:rPr>
              <a:t> tak, že diamantovým řezačem vyřízne otvor do skla terasových dveří a otevře je. Po klidné noci se rozhodne vzít si s sebou ještě několik uměleckých předmětů (v hodnotě cca 1 000). Jaké skutkové okolnosti splnil?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83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CBA1256-476B-D200-4AC5-4F412460D75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5C7FA6-4A74-0E79-DA44-CDC76FF884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3F2F35-4B21-D122-AD63-605731F22C3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4D7D5A6-B715-0EF3-FE95-E8799743C6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2F1A4D-D331-14D0-EA0C-993AF80249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FC33A64-1063-32D0-0CC1-E8F1FBDEB1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9D4536-68F4-CF79-1C97-0EBA19DA23F3}"/>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BB7E6AF0-B452-6F1F-2881-FA8FC185C326}"/>
              </a:ext>
            </a:extLst>
          </p:cNvPr>
          <p:cNvSpPr>
            <a:spLocks noGrp="1"/>
          </p:cNvSpPr>
          <p:nvPr>
            <p:ph type="body" idx="1"/>
          </p:nvPr>
        </p:nvSpPr>
        <p:spPr/>
        <p:txBody>
          <a:bodyPr/>
          <a:lstStyle/>
          <a:p>
            <a:r>
              <a:rPr lang="cs-CZ" sz="1800" dirty="0">
                <a:latin typeface="Times New Roman" panose="02020603050405020304" pitchFamily="18" charset="0"/>
              </a:rPr>
              <a:t>Po divoké honičce je podezřelý z loupeže zatčen. Hned po zatčení ho policista vyzve, aby se úplně svlékl. Chtějí zjistit, zda má B na těle schované nějaké nebezpečné předměty. Je to oprávněné?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741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1E40D46-ACB7-F31B-292F-34FF15AE53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9E4CC1D-232D-1688-8965-0DAEF2033E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FAC4F59-1E38-CB43-8FE0-0DD813DE756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CB03B82-E86A-21D9-CB44-4853722A3D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2A67073-A777-12FE-8672-1E04325839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A73063C-F100-4E16-5B23-B90150C3F9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F4D1E5D-4371-FA7E-FF7C-48C1241050C5}"/>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C0C662EE-7725-1681-ECB8-CBAC5458AF65}"/>
              </a:ext>
            </a:extLst>
          </p:cNvPr>
          <p:cNvSpPr>
            <a:spLocks noGrp="1"/>
          </p:cNvSpPr>
          <p:nvPr>
            <p:ph type="body" idx="1"/>
          </p:nvPr>
        </p:nvSpPr>
        <p:spPr/>
        <p:txBody>
          <a:bodyPr/>
          <a:lstStyle/>
          <a:p>
            <a:r>
              <a:rPr lang="cs-CZ" sz="1800" dirty="0">
                <a:latin typeface="Times New Roman" panose="02020603050405020304" pitchFamily="18" charset="0"/>
              </a:rPr>
              <a:t>A si 1. 4. 2025 přivezl ze zahraničí produkt obsahující </a:t>
            </a:r>
            <a:r>
              <a:rPr lang="cs-CZ" sz="1800" dirty="0" err="1">
                <a:latin typeface="Times New Roman" panose="02020603050405020304" pitchFamily="18" charset="0"/>
              </a:rPr>
              <a:t>etazén</a:t>
            </a:r>
            <a:r>
              <a:rPr lang="cs-CZ" sz="1800" dirty="0">
                <a:latin typeface="Times New Roman" panose="02020603050405020304" pitchFamily="18" charset="0"/>
              </a:rPr>
              <a:t>. Nařízením BMSGPK zveřejněným 28. 3. 2025 byla tato látka definována jako látka ve smyslu § 2 odst. 1 SMG. V trestním řízení tvrdí, že v době spáchání činu o tom nic nevěděl. Jednal A zaviněně? Co by se změnilo, kdyby měl sice pochybnosti, ale nakonec by předpokládal, že je to přípustné?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7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BBCB6EA-71D7-9B5D-DEBA-B607C89387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9043AD-AEF9-D68A-D057-84BEEBF712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12C1CA-0783-6309-F432-034041E4A1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D7EEE5-2336-4052-3B54-C8E614E757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593209D-37B8-19EB-95CB-16BC966203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A9182E2-68E6-62C0-BAD8-7FEE519744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1C21368-933A-055F-9921-0A2B9DC028F1}"/>
              </a:ext>
            </a:extLst>
          </p:cNvPr>
          <p:cNvSpPr>
            <a:spLocks noGrp="1"/>
          </p:cNvSpPr>
          <p:nvPr>
            <p:ph type="title"/>
          </p:nvPr>
        </p:nvSpPr>
        <p:spPr>
          <a:xfrm>
            <a:off x="457200" y="773113"/>
            <a:ext cx="8229600" cy="644524"/>
          </a:xfrm>
        </p:spPr>
        <p:txBody>
          <a:bodyPr/>
          <a:lstStyle/>
          <a:p>
            <a:endParaRPr lang="cs-CZ" dirty="0"/>
          </a:p>
        </p:txBody>
      </p:sp>
      <p:sp>
        <p:nvSpPr>
          <p:cNvPr id="3" name="Zástupný text 2">
            <a:extLst>
              <a:ext uri="{FF2B5EF4-FFF2-40B4-BE49-F238E27FC236}">
                <a16:creationId xmlns:a16="http://schemas.microsoft.com/office/drawing/2014/main" id="{D85C7255-9D15-085C-0057-66B9B82AE3CA}"/>
              </a:ext>
            </a:extLst>
          </p:cNvPr>
          <p:cNvSpPr>
            <a:spLocks noGrp="1"/>
          </p:cNvSpPr>
          <p:nvPr>
            <p:ph type="body" idx="1"/>
          </p:nvPr>
        </p:nvSpPr>
        <p:spPr/>
        <p:txBody>
          <a:bodyPr/>
          <a:lstStyle/>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r>
              <a:rPr lang="cs-CZ" sz="1800" b="1" dirty="0">
                <a:effectLst/>
                <a:highlight>
                  <a:srgbClr val="FFFF00"/>
                </a:highlight>
                <a:latin typeface="Times New Roman" panose="02020603050405020304" pitchFamily="18" charset="0"/>
              </a:rPr>
              <a:t>OBCHODNÍ PRÁVO</a:t>
            </a:r>
          </a:p>
        </p:txBody>
      </p:sp>
    </p:spTree>
    <p:extLst>
      <p:ext uri="{BB962C8B-B14F-4D97-AF65-F5344CB8AC3E}">
        <p14:creationId xmlns:p14="http://schemas.microsoft.com/office/powerpoint/2010/main" val="914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C79719D-DB88-5B81-CEA5-C2C73D1D6A5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ECC5B6-EFC2-44BF-574F-49456EC0B6B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EC579-1C81-7D0F-E2F1-A9A3C23938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A5DBA8-1DA5-77B8-9C5C-89E4E2EE57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0035CC-5133-8DF8-2744-761FEE769A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F510FB-26D2-92E7-A351-4DED45D7B0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DEB8C19-6B35-F85B-2565-3179ED720F58}"/>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233B553B-9699-553E-DACD-7DC72433B126}"/>
              </a:ext>
            </a:extLst>
          </p:cNvPr>
          <p:cNvSpPr>
            <a:spLocks noGrp="1"/>
          </p:cNvSpPr>
          <p:nvPr>
            <p:ph type="body" idx="1"/>
          </p:nvPr>
        </p:nvSpPr>
        <p:spPr/>
        <p:txBody>
          <a:bodyPr/>
          <a:lstStyle/>
          <a:p>
            <a:r>
              <a:rPr lang="cs-CZ" sz="1800" b="1" dirty="0"/>
              <a:t>1. Kartel dodavatelů cementu</a:t>
            </a:r>
          </a:p>
          <a:p>
            <a:r>
              <a:rPr lang="cs-CZ" sz="1800" b="1" dirty="0"/>
              <a:t>Popis:</a:t>
            </a:r>
            <a:r>
              <a:rPr lang="cs-CZ" sz="1800" dirty="0"/>
              <a:t> Pět výrobců cementu v ČR se setkává v rámci „pracovní skupiny“ Svazu stavebních podnikatelů. Dohodnou se, že nebudou nabízet cement pod určitou cenovou hranicí.</a:t>
            </a:r>
            <a:br>
              <a:rPr lang="cs-CZ" sz="1800" dirty="0"/>
            </a:br>
            <a:r>
              <a:rPr lang="cs-CZ" sz="1800" b="1" dirty="0"/>
              <a:t>Právní problém:</a:t>
            </a:r>
            <a:r>
              <a:rPr lang="cs-CZ" sz="1800" dirty="0"/>
              <a:t> Jde o zakázanou dohodu o cenách podle čl. 101 SFEU a § 3 zákona č. 143/2001 Sb.?</a:t>
            </a:r>
            <a:br>
              <a:rPr lang="cs-CZ" sz="1800" dirty="0"/>
            </a:br>
            <a:r>
              <a:rPr lang="cs-CZ" sz="1800" b="1" dirty="0"/>
              <a:t>Otázky:</a:t>
            </a:r>
            <a:endParaRPr lang="cs-CZ" sz="1800" dirty="0"/>
          </a:p>
          <a:p>
            <a:r>
              <a:rPr lang="cs-CZ" sz="1800" dirty="0"/>
              <a:t>Je nutné prokázat výslovnou písemnou dohodu?</a:t>
            </a:r>
          </a:p>
          <a:p>
            <a:r>
              <a:rPr lang="cs-CZ" sz="1800" dirty="0"/>
              <a:t>Spadá jejich jednání pod tzv. „</a:t>
            </a:r>
            <a:r>
              <a:rPr lang="cs-CZ" sz="1800" dirty="0" err="1"/>
              <a:t>gentlemen’s</a:t>
            </a:r>
            <a:r>
              <a:rPr lang="cs-CZ" sz="1800" dirty="0"/>
              <a:t> </a:t>
            </a:r>
            <a:r>
              <a:rPr lang="cs-CZ" sz="1800" dirty="0" err="1"/>
              <a:t>agreement</a:t>
            </a:r>
            <a:r>
              <a:rPr lang="cs-CZ" sz="1800" dirty="0"/>
              <a:t>“?</a:t>
            </a:r>
          </a:p>
          <a:p>
            <a:r>
              <a:rPr lang="cs-CZ" sz="1800" dirty="0"/>
              <a:t>Může ÚOHS uložit pokutu, i když se členové hájí, že chtěli „stabilizovat trh“?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24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8AE954-53A9-A3A1-7D95-D8F0989847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CFFA2F1-0CDF-E423-D355-1D62642B052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73E64CB-9310-0011-B04D-2BEF324022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DB1D55-4EA3-0CF9-42FE-011EFE7D02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AFC952-3CAE-7017-DE9F-7012FB50B9B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0573E6F-FCB8-9BB3-C47F-A45EBA3136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D6D1E96-C6FE-2AB6-FBE3-E99AF4B13AD0}"/>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C5DED180-D728-BD25-59BE-8700764DB7E0}"/>
              </a:ext>
            </a:extLst>
          </p:cNvPr>
          <p:cNvSpPr>
            <a:spLocks noGrp="1"/>
          </p:cNvSpPr>
          <p:nvPr>
            <p:ph type="body" idx="1"/>
          </p:nvPr>
        </p:nvSpPr>
        <p:spPr/>
        <p:txBody>
          <a:bodyPr/>
          <a:lstStyle/>
          <a:p>
            <a:r>
              <a:rPr lang="cs-CZ" sz="1800" b="1" dirty="0"/>
              <a:t>Popis:</a:t>
            </a:r>
            <a:r>
              <a:rPr lang="cs-CZ" sz="1800" dirty="0"/>
              <a:t> Pět výrobců cementu se dohodlo, že nebudou nabízet cement pod určitou cenou.</a:t>
            </a:r>
            <a:br>
              <a:rPr lang="cs-CZ" sz="1800" dirty="0"/>
            </a:br>
            <a:r>
              <a:rPr lang="cs-CZ" sz="1800" b="1" dirty="0"/>
              <a:t>Právní problém:</a:t>
            </a:r>
            <a:r>
              <a:rPr lang="cs-CZ" sz="1800" dirty="0"/>
              <a:t> Zakázaná dohoda o cenách (</a:t>
            </a:r>
            <a:r>
              <a:rPr lang="cs-CZ" sz="1800" dirty="0" err="1"/>
              <a:t>price</a:t>
            </a:r>
            <a:r>
              <a:rPr lang="cs-CZ" sz="1800" dirty="0"/>
              <a:t> </a:t>
            </a:r>
            <a:r>
              <a:rPr lang="cs-CZ" sz="1800" dirty="0" err="1"/>
              <a:t>fixing</a:t>
            </a:r>
            <a:r>
              <a:rPr lang="cs-CZ" sz="1800" dirty="0"/>
              <a:t>).</a:t>
            </a:r>
            <a:br>
              <a:rPr lang="cs-CZ" sz="1800" dirty="0"/>
            </a:br>
            <a:r>
              <a:rPr lang="cs-CZ" sz="1800" b="1" dirty="0"/>
              <a:t>Řešení:</a:t>
            </a:r>
            <a:br>
              <a:rPr lang="cs-CZ" sz="1800" dirty="0"/>
            </a:br>
            <a:r>
              <a:rPr lang="cs-CZ" sz="1800" dirty="0"/>
              <a:t>→ Jedná se o </a:t>
            </a:r>
            <a:r>
              <a:rPr lang="cs-CZ" sz="1800" b="1" dirty="0"/>
              <a:t>tvrdé omezení soutěže (hardcore </a:t>
            </a:r>
            <a:r>
              <a:rPr lang="cs-CZ" sz="1800" b="1" dirty="0" err="1"/>
              <a:t>cartel</a:t>
            </a:r>
            <a:r>
              <a:rPr lang="cs-CZ" sz="1800" b="1" dirty="0"/>
              <a:t>)</a:t>
            </a:r>
            <a:r>
              <a:rPr lang="cs-CZ" sz="1800" dirty="0"/>
              <a:t> podle </a:t>
            </a:r>
            <a:r>
              <a:rPr lang="cs-CZ" sz="1800" b="1" dirty="0"/>
              <a:t>čl. 101 odst. 1 písm. a) SFEU</a:t>
            </a:r>
            <a:r>
              <a:rPr lang="cs-CZ" sz="1800" dirty="0"/>
              <a:t> a </a:t>
            </a:r>
            <a:r>
              <a:rPr lang="cs-CZ" sz="1800" b="1" dirty="0"/>
              <a:t>§ 3 odst. 2 písm. a) ZOHS</a:t>
            </a:r>
            <a:r>
              <a:rPr lang="cs-CZ" sz="1800" dirty="0"/>
              <a:t>.</a:t>
            </a:r>
            <a:br>
              <a:rPr lang="cs-CZ" sz="1800" dirty="0"/>
            </a:br>
            <a:r>
              <a:rPr lang="cs-CZ" sz="1800" dirty="0"/>
              <a:t>→ Není nutné prokazovat účinky na trh – postačí účel omezit soutěž.</a:t>
            </a:r>
            <a:br>
              <a:rPr lang="cs-CZ" sz="1800" dirty="0"/>
            </a:br>
            <a:r>
              <a:rPr lang="cs-CZ" sz="1800" dirty="0"/>
              <a:t>→ „</a:t>
            </a:r>
            <a:r>
              <a:rPr lang="cs-CZ" sz="1800" dirty="0" err="1"/>
              <a:t>Gentlemen’s</a:t>
            </a:r>
            <a:r>
              <a:rPr lang="cs-CZ" sz="1800" dirty="0"/>
              <a:t> </a:t>
            </a:r>
            <a:r>
              <a:rPr lang="cs-CZ" sz="1800" dirty="0" err="1"/>
              <a:t>agreement</a:t>
            </a:r>
            <a:r>
              <a:rPr lang="cs-CZ" sz="1800" dirty="0"/>
              <a:t>“ má stejný právní účinek jako formální dohoda.</a:t>
            </a:r>
            <a:br>
              <a:rPr lang="cs-CZ" sz="1800" dirty="0"/>
            </a:br>
            <a:r>
              <a:rPr lang="cs-CZ" sz="1800" dirty="0"/>
              <a:t>→ Pokuta může dosáhnout až 10 % ročního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79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D993A2F-0244-FAE9-0BB3-F5367BF41C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3FABA8-2922-36E3-8E6F-563AF2E371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E654A03-873E-997F-7341-76417185997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BFA89DA-898D-6728-22CB-F00F8D16D22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2418376-093C-916A-048F-1B7988AF5B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FBE927F-1DD4-5F09-181C-4B7D4706F5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E72FE78-CF97-09B8-F4FF-1F53DBBF2002}"/>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05D4AE7E-BC1C-F6A1-B5F2-F85F2F0A68DC}"/>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Mobilní operátor s 65% podílem na trhu účtuje svým konkurentům za přístup do sítě výrazně vyšší ceny než vlastním dceřiným společnostem.</a:t>
            </a:r>
            <a:br>
              <a:rPr lang="cs-CZ" sz="1800" dirty="0"/>
            </a:br>
            <a:r>
              <a:rPr lang="cs-CZ" sz="1800" b="1" dirty="0"/>
              <a:t>Právní problém:</a:t>
            </a:r>
            <a:r>
              <a:rPr lang="cs-CZ" sz="1800" dirty="0"/>
              <a:t> Zneužití dominantního postavení podle čl. 102 SFEU / § 11 ZOHS.</a:t>
            </a:r>
            <a:br>
              <a:rPr lang="cs-CZ" sz="1800" dirty="0"/>
            </a:br>
            <a:r>
              <a:rPr lang="cs-CZ" sz="1800" b="1" dirty="0"/>
              <a:t>Otázky:</a:t>
            </a:r>
            <a:endParaRPr lang="cs-CZ" sz="1800" dirty="0"/>
          </a:p>
          <a:p>
            <a:r>
              <a:rPr lang="cs-CZ" sz="1800" dirty="0"/>
              <a:t>Jak se definuje relevantní trh?</a:t>
            </a:r>
          </a:p>
          <a:p>
            <a:r>
              <a:rPr lang="cs-CZ" sz="1800" dirty="0"/>
              <a:t>Kdy je cenová diskriminace zneužitím dominance?</a:t>
            </a:r>
          </a:p>
          <a:p>
            <a:r>
              <a:rPr lang="cs-CZ" sz="1800" dirty="0"/>
              <a:t>Jaký význam má pojem „objektivní ospravedlnění“?</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420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821EAE-B33B-A4E7-4E87-DA6FC0A4949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2B0751-C9CD-CC5F-9035-4F4D4372FAD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47E9C44-1C66-02F0-4164-5231C78F2A5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8A0046-C17F-099A-056D-4D0A45F64CA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DF89B1-F864-4ABF-D26F-A6AF2BF593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7D6F0C3-AE5D-49E2-3C5F-BE83B9FF97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5951CB-3DA4-5F15-B95B-584224086C13}"/>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6CBA6045-B81E-779E-10A9-6ED58DF9990D}"/>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Operátor účtuje konkurentům vyšší ceny za přístup do sítě než vlastním dceřiným firmám.</a:t>
            </a:r>
            <a:br>
              <a:rPr lang="cs-CZ" sz="1800" dirty="0"/>
            </a:br>
            <a:r>
              <a:rPr lang="cs-CZ" sz="1800" b="1" dirty="0"/>
              <a:t>Právní problém:</a:t>
            </a:r>
            <a:r>
              <a:rPr lang="cs-CZ" sz="1800" dirty="0"/>
              <a:t> Cenová diskriminace a zneužití dominance.</a:t>
            </a:r>
            <a:br>
              <a:rPr lang="cs-CZ" sz="1800" dirty="0"/>
            </a:br>
            <a:r>
              <a:rPr lang="cs-CZ" sz="1800" b="1" dirty="0"/>
              <a:t>Řešení:</a:t>
            </a:r>
            <a:br>
              <a:rPr lang="cs-CZ" sz="1800" dirty="0"/>
            </a:br>
            <a:r>
              <a:rPr lang="cs-CZ" sz="1800" dirty="0"/>
              <a:t>→ Spadá pod </a:t>
            </a:r>
            <a:r>
              <a:rPr lang="cs-CZ" sz="1800" b="1" dirty="0"/>
              <a:t>čl. 102 písm. c) SFEU</a:t>
            </a:r>
            <a:r>
              <a:rPr lang="cs-CZ" sz="1800" dirty="0"/>
              <a:t> a </a:t>
            </a:r>
            <a:r>
              <a:rPr lang="cs-CZ" sz="1800" b="1" dirty="0"/>
              <a:t>§ 11 odst. 1 písm. d) ZOHS</a:t>
            </a:r>
            <a:r>
              <a:rPr lang="cs-CZ" sz="1800" dirty="0"/>
              <a:t>.</a:t>
            </a:r>
            <a:br>
              <a:rPr lang="cs-CZ" sz="1800" dirty="0"/>
            </a:br>
            <a:r>
              <a:rPr lang="cs-CZ" sz="1800" dirty="0"/>
              <a:t>→ Relevantní trh = trh mobilních služeb / přístupové infrastruktury.</a:t>
            </a:r>
            <a:br>
              <a:rPr lang="cs-CZ" sz="1800" dirty="0"/>
            </a:br>
            <a:r>
              <a:rPr lang="cs-CZ" sz="1800" dirty="0"/>
              <a:t>→ Zneužitím je diskriminace bez objektivního odůvodnění (např. rozdílné náklady).</a:t>
            </a:r>
            <a:br>
              <a:rPr lang="cs-CZ" sz="1800" dirty="0"/>
            </a:br>
            <a:r>
              <a:rPr lang="cs-CZ" sz="1800" dirty="0"/>
              <a:t>→ Komise by mohla uložit strukturální opatření či povinnost nediskriminace.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787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Policie při vlastní prohlídce bytu A najde tiskové formy, pomocí kterých A vyráběl padělané peníze. Jak má postupovat v případě těchto tiskových forem? Policie postupuje správně. V následujícím trestním řízení jsou tiskové formy 3 měsíce poté prohlášeny za zabavené. A chce proti postupu policie, která následující den (na žádost A ve smyslu § 115 odst. 3) nařídila zabavení a konfiskaci RM, podat opravný prostředek. Který z nich zvolí? </a:t>
            </a:r>
          </a:p>
        </p:txBody>
      </p:sp>
    </p:spTree>
    <p:extLst>
      <p:ext uri="{BB962C8B-B14F-4D97-AF65-F5344CB8AC3E}">
        <p14:creationId xmlns:p14="http://schemas.microsoft.com/office/powerpoint/2010/main" val="21989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A9F60F1-931E-4DDF-D321-17F2C5CF4E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2DFA07F-991C-2927-DF25-8DF0C44A44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2782A93-D024-187E-5984-C423DA789E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41158E1-0E11-3D91-8C89-A5482DA9222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489590-E3CB-342D-7DB9-10870596C52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12FFD0-D778-E79B-04E4-35D6623818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5943C4-2A4A-34CD-97A3-694F32A87208}"/>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C84AFCE3-9E5F-296B-DE0C-20816E2CA504}"/>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Několik konkurentů si vyměňuje informace o svých plánovaných nabídkách do veřejných zakázek. Tvrdí, že jde jen o „benchmarking“.</a:t>
            </a:r>
            <a:br>
              <a:rPr lang="cs-CZ" sz="1800" dirty="0"/>
            </a:br>
            <a:r>
              <a:rPr lang="cs-CZ" sz="1800" b="1" dirty="0"/>
              <a:t>Právní problém:</a:t>
            </a:r>
            <a:r>
              <a:rPr lang="cs-CZ" sz="1800" dirty="0"/>
              <a:t> Skrytá forma koordinace soutěžního chování (tzv. výměna citlivých informací).</a:t>
            </a:r>
            <a:br>
              <a:rPr lang="cs-CZ" sz="1800" dirty="0"/>
            </a:br>
            <a:r>
              <a:rPr lang="cs-CZ" sz="1800" b="1" dirty="0"/>
              <a:t>Otázky:</a:t>
            </a:r>
            <a:endParaRPr lang="cs-CZ" sz="1800" dirty="0"/>
          </a:p>
          <a:p>
            <a:r>
              <a:rPr lang="cs-CZ" sz="1800" dirty="0"/>
              <a:t>Jak odlišit legitimní benchmarking od kartelové dohody?</a:t>
            </a:r>
          </a:p>
          <a:p>
            <a:r>
              <a:rPr lang="cs-CZ" sz="1800" dirty="0"/>
              <a:t>Jaké informace jsou považovány za „citlivé“?</a:t>
            </a:r>
          </a:p>
          <a:p>
            <a:r>
              <a:rPr lang="cs-CZ" sz="1800" dirty="0"/>
              <a:t>Jak rozhodovala Komise ve věci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846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4AEF5D-0EBB-C4EC-A8B8-B454612F7B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6CED117-00A3-A377-7CA9-F5E9F35EF4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3959AA-434F-576D-2B1B-DA6F79CFE8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F6B1DF-B846-0B0C-E445-809603744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2F3C71F-14A0-28FC-5A28-7D53709648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1342CA5-B0B1-916E-C3FF-5339F822DFB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8C26B0-BC63-3B47-A068-1A698BC8AC25}"/>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07675A42-F08F-A26C-91E4-8A12E68579BD}"/>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Firmy si vyměňují informace o plánovaných nabídkách do veřejných zakázek.</a:t>
            </a:r>
            <a:br>
              <a:rPr lang="cs-CZ" sz="1800" dirty="0"/>
            </a:br>
            <a:r>
              <a:rPr lang="cs-CZ" sz="1800" b="1" dirty="0"/>
              <a:t>Právní problém:</a:t>
            </a:r>
            <a:r>
              <a:rPr lang="cs-CZ" sz="1800" dirty="0"/>
              <a:t> Koordinace soutěžního chování – výměna citlivých informací.</a:t>
            </a:r>
            <a:br>
              <a:rPr lang="cs-CZ" sz="1800" dirty="0"/>
            </a:br>
            <a:r>
              <a:rPr lang="cs-CZ" sz="1800" b="1" dirty="0"/>
              <a:t>Řešení:</a:t>
            </a:r>
            <a:br>
              <a:rPr lang="cs-CZ" sz="1800" dirty="0"/>
            </a:br>
            <a:r>
              <a:rPr lang="cs-CZ" sz="1800" dirty="0"/>
              <a:t>→ Takové jednání má </a:t>
            </a:r>
            <a:r>
              <a:rPr lang="cs-CZ" sz="1800" b="1" dirty="0"/>
              <a:t>proti-soutěžní účel</a:t>
            </a:r>
            <a:r>
              <a:rPr lang="cs-CZ" sz="1800" dirty="0"/>
              <a:t> – usnadňuje koluzi.</a:t>
            </a:r>
            <a:br>
              <a:rPr lang="cs-CZ" sz="1800" dirty="0"/>
            </a:br>
            <a:r>
              <a:rPr lang="cs-CZ" sz="1800" dirty="0"/>
              <a:t>→ Zakázáno dle </a:t>
            </a:r>
            <a:r>
              <a:rPr lang="cs-CZ" sz="1800" b="1" dirty="0"/>
              <a:t>čl. 101 odst. 1 SFEU</a:t>
            </a:r>
            <a:r>
              <a:rPr lang="cs-CZ" sz="1800" dirty="0"/>
              <a:t> i bez formální dohody.</a:t>
            </a:r>
            <a:br>
              <a:rPr lang="cs-CZ" sz="1800" dirty="0"/>
            </a:br>
            <a:r>
              <a:rPr lang="cs-CZ" sz="1800" dirty="0"/>
              <a:t>→ Relevantní judikát: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 (C-8/08).</a:t>
            </a:r>
            <a:br>
              <a:rPr lang="cs-CZ" sz="1800" dirty="0"/>
            </a:br>
            <a:r>
              <a:rPr lang="cs-CZ" sz="1800" dirty="0"/>
              <a:t>→ Sankce: pokuta a zákaz účasti ve veřejných zakázkách.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45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488C96-B61A-B98C-38BD-6ACE93D5D30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DA7B47-A7B0-BF70-E4BE-9EFAFD1D3F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C6DFA5-A756-1EBC-0B4A-F60A8DDBE6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6F4718B-43CD-E312-FC46-7850C3B23BD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0D7F2D-7287-1FA6-6848-47DB99A5C7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CCE3794-C1F9-CDB9-B349-C72275A1DC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9AA533-739D-9A62-0D12-01E1EB406FBD}"/>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1041AF0B-4A30-D22C-65DD-249BBF8F6168}"/>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vydá interní metodiku s doporučenými koncovými cenami léků.</a:t>
            </a:r>
            <a:br>
              <a:rPr lang="cs-CZ" sz="1800" dirty="0"/>
            </a:br>
            <a:r>
              <a:rPr lang="cs-CZ" sz="1800" b="1" dirty="0"/>
              <a:t>Právní problém:</a:t>
            </a:r>
            <a:r>
              <a:rPr lang="cs-CZ" sz="1800" dirty="0"/>
              <a:t> Je takové „doporučení“ zakázanou dohodou?</a:t>
            </a:r>
            <a:br>
              <a:rPr lang="cs-CZ" sz="1800" dirty="0"/>
            </a:br>
            <a:r>
              <a:rPr lang="cs-CZ" sz="1800" b="1" dirty="0"/>
              <a:t>Otázky:</a:t>
            </a:r>
            <a:endParaRPr lang="cs-CZ" sz="1800" dirty="0"/>
          </a:p>
          <a:p>
            <a:r>
              <a:rPr lang="cs-CZ" sz="1800" dirty="0"/>
              <a:t>Jakou roli hraje skutečnost, že členové se metodikou fakticky řídí?</a:t>
            </a:r>
          </a:p>
          <a:p>
            <a:r>
              <a:rPr lang="cs-CZ" sz="1800" dirty="0"/>
              <a:t>Může být sankcionováno i samotné sdružení?</a:t>
            </a:r>
          </a:p>
          <a:p>
            <a:r>
              <a:rPr lang="cs-CZ" sz="1800" dirty="0"/>
              <a:t>Jak by posoudila věc Komise 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5762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CC6F01-CF68-AF41-4629-11363DDAF9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AEBBDF-947D-5B4E-8196-C4431D81AE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B508701-62E6-640A-91AE-323E34F62BA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AD12B7-62BE-FA9F-5ED0-029119B457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9D04CE-217C-FA1E-D7AE-9535E81EB95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1C2BA8-78FA-42BD-06F6-605FCCFF078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1C1D546-76B2-7092-1395-CF18756B4641}"/>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5E9F7546-4C7F-D67E-8EC9-43ED0CA87FD5}"/>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vydalo metodiku s „doporučenými“ koncovými cenami léků.</a:t>
            </a:r>
            <a:br>
              <a:rPr lang="cs-CZ" sz="1800" dirty="0"/>
            </a:br>
            <a:r>
              <a:rPr lang="cs-CZ" sz="1800" b="1" dirty="0"/>
              <a:t>Právní problém:</a:t>
            </a:r>
            <a:r>
              <a:rPr lang="cs-CZ" sz="1800" dirty="0"/>
              <a:t> Rozhodnutí sdružení podniků.</a:t>
            </a:r>
            <a:br>
              <a:rPr lang="cs-CZ" sz="1800" dirty="0"/>
            </a:br>
            <a:r>
              <a:rPr lang="cs-CZ" sz="1800" b="1" dirty="0"/>
              <a:t>Řešení:</a:t>
            </a:r>
            <a:br>
              <a:rPr lang="cs-CZ" sz="1800" dirty="0"/>
            </a:br>
            <a:r>
              <a:rPr lang="cs-CZ" sz="1800" dirty="0"/>
              <a:t>→ Rozhodnutí sdružení, které má dopad na ceny, je </a:t>
            </a:r>
            <a:r>
              <a:rPr lang="cs-CZ" sz="1800" b="1" dirty="0"/>
              <a:t>zakázané dle čl. 101 odst. 1</a:t>
            </a:r>
            <a:r>
              <a:rPr lang="cs-CZ" sz="1800" dirty="0"/>
              <a:t>.</a:t>
            </a:r>
            <a:br>
              <a:rPr lang="cs-CZ" sz="1800" dirty="0"/>
            </a:br>
            <a:r>
              <a:rPr lang="cs-CZ" sz="1800" dirty="0"/>
              <a:t>→ Pokud se členové metodikou fakticky řídí, jde o </a:t>
            </a:r>
            <a:r>
              <a:rPr lang="cs-CZ" sz="1800" b="1" dirty="0"/>
              <a:t>nepřímé určování cen</a:t>
            </a:r>
            <a:r>
              <a:rPr lang="cs-CZ" sz="1800" dirty="0"/>
              <a:t>.</a:t>
            </a:r>
            <a:br>
              <a:rPr lang="cs-CZ" sz="1800" dirty="0"/>
            </a:br>
            <a:r>
              <a:rPr lang="cs-CZ" sz="1800" dirty="0"/>
              <a:t>→ Odpovědnost nese i sdružení jako právnická osoba.</a:t>
            </a:r>
            <a:br>
              <a:rPr lang="cs-CZ" sz="1800" dirty="0"/>
            </a:br>
            <a:r>
              <a:rPr lang="cs-CZ" sz="1800" dirty="0"/>
              <a:t>→ ÚOHS již podobně rozhodl např. ve věci „Sdružení taxislužeb Praha“.</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535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43B338-F2B9-F041-2ABC-3E0A879C0B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93C3432-461D-61E4-FFFA-7C01BEB6DF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4547E3-8C71-D59A-6F5C-EA38C9FD0B4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47B16C1-005A-C9EC-60A5-0AC97F1158E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DF76419-7CD6-1D9F-E173-00CA03B9F7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726D21-0755-9CBD-4009-2298D9D810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515913-4BDB-8588-B736-4C26FFE5AB35}"/>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7ACDF089-C4BA-4B51-4487-B767B4AA0476}"/>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velcí distributoři automobilů si neformálně rozdělí trh – jeden bude působit na Moravě, druhý v Čechách.</a:t>
            </a:r>
            <a:br>
              <a:rPr lang="cs-CZ" sz="1800" dirty="0"/>
            </a:br>
            <a:r>
              <a:rPr lang="cs-CZ" sz="1800" b="1" dirty="0"/>
              <a:t>Právní problém:</a:t>
            </a:r>
            <a:r>
              <a:rPr lang="cs-CZ" sz="1800" dirty="0"/>
              <a:t> Zakázaná dohoda o rozdělení trhu.</a:t>
            </a:r>
            <a:br>
              <a:rPr lang="cs-CZ" sz="1800" dirty="0"/>
            </a:br>
            <a:r>
              <a:rPr lang="cs-CZ" sz="1800" b="1" dirty="0"/>
              <a:t>Otázky:</a:t>
            </a:r>
            <a:endParaRPr lang="cs-CZ" sz="1800" dirty="0"/>
          </a:p>
          <a:p>
            <a:r>
              <a:rPr lang="cs-CZ" sz="1800" dirty="0"/>
              <a:t>Stačí ústní ujednání?</a:t>
            </a:r>
          </a:p>
          <a:p>
            <a:r>
              <a:rPr lang="cs-CZ" sz="1800" dirty="0"/>
              <a:t>Jaký je rozdíl mezi rozdělením zákazníků a územním rozdělením trhu?</a:t>
            </a:r>
          </a:p>
          <a:p>
            <a:r>
              <a:rPr lang="cs-CZ" sz="1800" dirty="0"/>
              <a:t>Jaký je dopad na spotřebitele?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34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7D64FF-E179-ABAE-B46C-C77C778D671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2AA307-4CBA-EC4D-EB3B-AF60DC862FC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D066A17-890A-4AA2-3611-5320965D48D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55F499-18B9-EE66-E4BC-E99941DA62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AA07908-D327-FBBC-4956-7C661A62F6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C742B2-B7B4-EF53-64D6-5DDD8FB5AA2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BE7D49-C016-51EC-841F-E20190BAFC19}"/>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02B15E4E-FCF5-8CC0-01C0-D499EAF5B2CD}"/>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distributoři aut si rozdělili trh – jeden Čechy, druhý Moravu.</a:t>
            </a:r>
            <a:br>
              <a:rPr lang="cs-CZ" sz="1800" dirty="0"/>
            </a:br>
            <a:r>
              <a:rPr lang="cs-CZ" sz="1800" b="1" dirty="0"/>
              <a:t>Právní problém:</a:t>
            </a:r>
            <a:r>
              <a:rPr lang="cs-CZ" sz="1800" dirty="0"/>
              <a:t> Zakázaná horizontální dohoda o rozdělení trhu.</a:t>
            </a:r>
            <a:br>
              <a:rPr lang="cs-CZ" sz="1800" dirty="0"/>
            </a:br>
            <a:r>
              <a:rPr lang="cs-CZ" sz="1800" b="1" dirty="0"/>
              <a:t>Řešení:</a:t>
            </a:r>
            <a:br>
              <a:rPr lang="cs-CZ" sz="1800" dirty="0"/>
            </a:br>
            <a:r>
              <a:rPr lang="cs-CZ" sz="1800" dirty="0"/>
              <a:t>→ Jde o </a:t>
            </a:r>
            <a:r>
              <a:rPr lang="cs-CZ" sz="1800" b="1" dirty="0"/>
              <a:t>tvrdé omezení soutěže</a:t>
            </a:r>
            <a:r>
              <a:rPr lang="cs-CZ" sz="1800" dirty="0"/>
              <a:t> podle </a:t>
            </a:r>
            <a:r>
              <a:rPr lang="cs-CZ" sz="1800" b="1" dirty="0"/>
              <a:t>§ 3 odst. 2 písm. c) ZOHS</a:t>
            </a:r>
            <a:r>
              <a:rPr lang="cs-CZ" sz="1800" dirty="0"/>
              <a:t> a </a:t>
            </a:r>
            <a:r>
              <a:rPr lang="cs-CZ" sz="1800" b="1" dirty="0"/>
              <a:t>čl. 101 odst. 1 písm. c) SFEU</a:t>
            </a:r>
            <a:r>
              <a:rPr lang="cs-CZ" sz="1800" dirty="0"/>
              <a:t>.</a:t>
            </a:r>
            <a:br>
              <a:rPr lang="cs-CZ" sz="1800" dirty="0"/>
            </a:br>
            <a:r>
              <a:rPr lang="cs-CZ" sz="1800" dirty="0"/>
              <a:t>→ Ústní dohoda postačí – forma nerozhoduje.</a:t>
            </a:r>
            <a:br>
              <a:rPr lang="cs-CZ" sz="1800" dirty="0"/>
            </a:br>
            <a:r>
              <a:rPr lang="cs-CZ" sz="1800" dirty="0"/>
              <a:t>→ Neexistuje žádná výjimka dle čl. 101 odst. 3, jelikož dohoda nemá pro-spotřebitelský efekt.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797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3C0AAD9-72F9-D707-D60E-C536B5E729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70C5C5-B3BB-D904-F9E4-8DF56AD19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0C1B9DF-3B52-063A-55C1-22DC75B49CD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41FA87-CCFF-978F-7375-2599809529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CB9CA2-69BE-32E0-E976-DCC72085C64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27587AB-11FF-55DD-D404-48F5592FCA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FAB1D35-48D5-32CB-4A9F-16A3C025F668}"/>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B1491553-33AA-44A7-D71F-1AA0199579A3}"/>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Pět největších bank vyměňuje informace o bonitě klientů, aby předešly špatným úvěrům.</a:t>
            </a:r>
            <a:br>
              <a:rPr lang="cs-CZ" sz="1800" dirty="0"/>
            </a:br>
            <a:r>
              <a:rPr lang="cs-CZ" sz="1800" b="1" dirty="0"/>
              <a:t>Právní problém:</a:t>
            </a:r>
            <a:r>
              <a:rPr lang="cs-CZ" sz="1800" dirty="0"/>
              <a:t> Kolize mezi soutěžním právem a regulací finanční stability.</a:t>
            </a:r>
            <a:br>
              <a:rPr lang="cs-CZ" sz="1800" dirty="0"/>
            </a:br>
            <a:r>
              <a:rPr lang="cs-CZ" sz="1800" b="1" dirty="0"/>
              <a:t>Otázky:</a:t>
            </a:r>
            <a:endParaRPr lang="cs-CZ" sz="1800" dirty="0"/>
          </a:p>
          <a:p>
            <a:r>
              <a:rPr lang="cs-CZ" sz="1800" dirty="0"/>
              <a:t>Kdy je výměna informací odůvodněna veřejným zájmem?</a:t>
            </a:r>
          </a:p>
          <a:p>
            <a:r>
              <a:rPr lang="cs-CZ" sz="1800" dirty="0"/>
              <a:t>Jak se uplatní zásada proporcionality?</a:t>
            </a:r>
          </a:p>
          <a:p>
            <a:r>
              <a:rPr lang="cs-CZ" sz="1800" dirty="0"/>
              <a:t>Jak by věc posoudila Komise vs.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071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9371-9EBC-8856-AEDE-F09079E8F4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214567-D860-8646-DD16-96C7506A68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043E25-BDD2-BF24-B9F0-BA6FCF6797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85F98A-D40D-4FD2-58D8-CD744AAD84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054DD5-E481-ABD7-9E29-622B670B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4182AD-D3C3-D1D6-B2E6-2EB5D7CACB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FA2CFF7-D43A-3C58-74F8-C59C885B38C6}"/>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5F457721-128D-C00C-5801-B8B11E2DC5D2}"/>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Banky sdílejí údaje o bonitě klientů.</a:t>
            </a:r>
            <a:br>
              <a:rPr lang="cs-CZ" sz="1800" dirty="0"/>
            </a:br>
            <a:r>
              <a:rPr lang="cs-CZ" sz="1800" b="1" dirty="0"/>
              <a:t>Právní problém:</a:t>
            </a:r>
            <a:r>
              <a:rPr lang="cs-CZ" sz="1800" dirty="0"/>
              <a:t> Výměna citlivých informací mezi konkurenty.</a:t>
            </a:r>
            <a:br>
              <a:rPr lang="cs-CZ" sz="1800" dirty="0"/>
            </a:br>
            <a:r>
              <a:rPr lang="cs-CZ" sz="1800" b="1" dirty="0"/>
              <a:t>Řešení:</a:t>
            </a:r>
            <a:br>
              <a:rPr lang="cs-CZ" sz="1800" dirty="0"/>
            </a:br>
            <a:r>
              <a:rPr lang="cs-CZ" sz="1800" dirty="0"/>
              <a:t>→ Potenciálně proti-soutěžní, pokud umožňuje koordinaci obchodní politiky.</a:t>
            </a:r>
            <a:br>
              <a:rPr lang="cs-CZ" sz="1800" dirty="0"/>
            </a:br>
            <a:r>
              <a:rPr lang="cs-CZ" sz="1800" dirty="0"/>
              <a:t>→ Nicméně může být </a:t>
            </a:r>
            <a:r>
              <a:rPr lang="cs-CZ" sz="1800" b="1" dirty="0"/>
              <a:t>ospravedlněno veřejným zájmem</a:t>
            </a:r>
            <a:r>
              <a:rPr lang="cs-CZ" sz="1800" dirty="0"/>
              <a:t> (finanční stabilita, prevence rizika).</a:t>
            </a:r>
            <a:br>
              <a:rPr lang="cs-CZ" sz="1800" dirty="0"/>
            </a:br>
            <a:r>
              <a:rPr lang="cs-CZ" sz="1800" dirty="0"/>
              <a:t>→ Posuzuje se proporcionalita – zda výměna přesahuje nezbytný rozsah.</a:t>
            </a:r>
            <a:br>
              <a:rPr lang="cs-CZ" sz="1800" dirty="0"/>
            </a:br>
            <a:r>
              <a:rPr lang="cs-CZ" sz="1800" dirty="0"/>
              <a:t>→ Pokud data anonymizována a sdílena prostřednictvím nezávislé třetí strany, je přípustná.</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219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1BB400-47CE-6801-3ECA-36D5E2C2CD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BDA77C9-A939-8D59-009F-0D9E5AE97A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90FB8C0-1282-CF50-71A4-3360F038F8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01AE3BB-A6CC-1AFF-9C2E-2FD9B7CE45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A7659B-6964-DCE5-35D0-3D805EF0FC9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77A50E2-3F5A-3A77-EAF5-2225A9C4CF5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FD01D2-33A6-B668-4870-78B79B47B4D0}"/>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C8807101-0C8F-1537-F12B-F43F5CAF3FA6}"/>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nealkoholických nápojů stanoví distributorům minimální ceny, za které mohou prodávat v maloobchodě.</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Otázky:</a:t>
            </a:r>
            <a:endParaRPr lang="cs-CZ" sz="1800" dirty="0"/>
          </a:p>
          <a:p>
            <a:r>
              <a:rPr lang="cs-CZ" sz="1800" dirty="0"/>
              <a:t>Je možné, aby šlo o „de minimis“ výjimku?</a:t>
            </a:r>
          </a:p>
          <a:p>
            <a:r>
              <a:rPr lang="cs-CZ" sz="1800" dirty="0"/>
              <a:t>Jaké jsou rozdíly mezi doporučenou a pevně stanovenou cenou?</a:t>
            </a:r>
          </a:p>
          <a:p>
            <a:r>
              <a:rPr lang="cs-CZ" sz="1800" dirty="0"/>
              <a:t>Jak se uplatní bloková výjimka pro vertikální dohody (nařízení 2022/720)?</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49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C1143B-ABC3-D4B8-5AB2-632CE5C6618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C36A114-F2AE-DFED-8753-B71D53E7CB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4EF56-70FF-F7B7-A75F-46A29F41E9F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DA785D9-954C-345B-3BC6-37860814D1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5FA263-B061-AB17-2112-DC657EC8E67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8FFC549-F01F-1033-E09A-F2963751EA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B62322-596F-2305-880D-F2F1BFB43342}"/>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ACE7368A-B716-23A6-A1A2-22132000BEB8}"/>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stanoví distributorům minimální prodejní ceny.</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Řešení:</a:t>
            </a:r>
            <a:br>
              <a:rPr lang="cs-CZ" sz="1800" dirty="0"/>
            </a:br>
            <a:r>
              <a:rPr lang="cs-CZ" sz="1800" dirty="0"/>
              <a:t>→ Zakázané omezení soutěže dle </a:t>
            </a:r>
            <a:r>
              <a:rPr lang="cs-CZ" sz="1800" b="1" dirty="0"/>
              <a:t>čl. 101 odst. 1 SFEU</a:t>
            </a:r>
            <a:r>
              <a:rPr lang="cs-CZ" sz="1800" dirty="0"/>
              <a:t>.</a:t>
            </a:r>
            <a:br>
              <a:rPr lang="cs-CZ" sz="1800" dirty="0"/>
            </a:br>
            <a:r>
              <a:rPr lang="cs-CZ" sz="1800" dirty="0"/>
              <a:t>→ Výjimka („de minimis“) se neuplatní – cenové určení je tvrdé omezení.</a:t>
            </a:r>
            <a:br>
              <a:rPr lang="cs-CZ" sz="1800" dirty="0"/>
            </a:br>
            <a:r>
              <a:rPr lang="cs-CZ" sz="1800" dirty="0"/>
              <a:t>→ Nařízení Komise (EU) 2022/720 stanoví, že minimální ceny jsou vždy vyloučeny z blokové výjimky.</a:t>
            </a:r>
            <a:br>
              <a:rPr lang="cs-CZ" sz="1800" dirty="0"/>
            </a:br>
            <a:r>
              <a:rPr lang="cs-CZ" sz="1800" dirty="0"/>
              <a:t>→ „Doporučené ceny“ jsou přípustné jen, pokud nejsou fakticky závazné.</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051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Proti E existuje silné podezření ze spáchání těžkého podvodu podle § 146, 147 odst. 1 trestního zákoníku. Dne 2. 4. 2025 je na něj uvalena vazba z důvodu nebezpečí spáchání trestného činu. Po druhém prodloužení vazby dne 16. 5. 2025 je nakonec dne 10. 7. 2025 vzneseno obvinění a hlavní líčení je stanoveno na 10. 10. 2025. E zůstává do té doby ve vazbě; mezi těmito dvěma posledně uvedenými daty se již nekoná žádné jednání o vazbě. Je tento postup správný?</a:t>
            </a:r>
          </a:p>
        </p:txBody>
      </p:sp>
    </p:spTree>
    <p:extLst>
      <p:ext uri="{BB962C8B-B14F-4D97-AF65-F5344CB8AC3E}">
        <p14:creationId xmlns:p14="http://schemas.microsoft.com/office/powerpoint/2010/main" val="10495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6D02E5-7BB0-0A9A-82A8-F72C9046BD8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9EF923-820C-7FE1-3EC7-6CF77BFEB55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463A3C-3122-44FA-ABF1-5B8D1FABE3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6C5404-8B21-277E-D8CD-5621A345926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B6A1BE-4B80-8B7B-C734-6BB5AE7C53D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F3107C-87BE-BEA0-68C1-F9EF1B8140D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4121F-E7A5-3310-5379-5392B51103EA}"/>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06D88E0C-0E5D-FB18-6F5C-1DE06E6987EB}"/>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krajské nemocnice uzavřou dohodu o společném nákupu léků za nižší cenu.</a:t>
            </a:r>
            <a:br>
              <a:rPr lang="cs-CZ" sz="1800" dirty="0"/>
            </a:br>
            <a:r>
              <a:rPr lang="cs-CZ" sz="1800" b="1" dirty="0"/>
              <a:t>Právní problém:</a:t>
            </a:r>
            <a:r>
              <a:rPr lang="cs-CZ" sz="1800" dirty="0"/>
              <a:t> Společný nákup – kolektivní vyjednávání vs. koordinace soutěžního chování.</a:t>
            </a:r>
            <a:br>
              <a:rPr lang="cs-CZ" sz="1800" dirty="0"/>
            </a:br>
            <a:r>
              <a:rPr lang="cs-CZ" sz="1800" b="1" dirty="0"/>
              <a:t>Otázky:</a:t>
            </a:r>
            <a:endParaRPr lang="cs-CZ" sz="1800" dirty="0"/>
          </a:p>
          <a:p>
            <a:r>
              <a:rPr lang="cs-CZ" sz="1800" dirty="0"/>
              <a:t>Může jít o pro-soutěžní efekt (úspora nákladů)?</a:t>
            </a:r>
          </a:p>
          <a:p>
            <a:r>
              <a:rPr lang="cs-CZ" sz="1800" dirty="0"/>
              <a:t>Jaké podmínky musí být splněny pro výjimku podle čl. 101 odst. 3 SFEU?</a:t>
            </a:r>
          </a:p>
          <a:p>
            <a:r>
              <a:rPr lang="cs-CZ" sz="1800" dirty="0"/>
              <a:t>Jaké faktory posuzuje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27FA93-0D4D-2840-1CEE-9EF99BB3CEB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945BBC-D525-02D6-8477-806AFE1EC95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5B541F-6037-CCDE-75F4-F0CC0F610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0B6084D-0822-2695-F0CB-1B04429790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972904B-47B3-93A6-21B5-60B9651F3E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8F73A2-85C3-49AE-2B53-CB4057E014F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5EC3DD9-5EF6-BAA0-9407-A5C55D8D8FF3}"/>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A845B791-D414-40A3-029A-DBDC2A87CEB0}"/>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nemocnice společně nakupují léky za nižší cenu.</a:t>
            </a:r>
            <a:br>
              <a:rPr lang="cs-CZ" sz="1800" dirty="0"/>
            </a:br>
            <a:r>
              <a:rPr lang="cs-CZ" sz="1800" b="1" dirty="0"/>
              <a:t>Právní problém:</a:t>
            </a:r>
            <a:r>
              <a:rPr lang="cs-CZ" sz="1800" dirty="0"/>
              <a:t> Spolupráce soutěžitelů.</a:t>
            </a:r>
            <a:br>
              <a:rPr lang="cs-CZ" sz="1800" dirty="0"/>
            </a:br>
            <a:r>
              <a:rPr lang="cs-CZ" sz="1800" b="1" dirty="0"/>
              <a:t>Řešení:</a:t>
            </a:r>
            <a:br>
              <a:rPr lang="cs-CZ" sz="1800" dirty="0"/>
            </a:br>
            <a:r>
              <a:rPr lang="cs-CZ" sz="1800" dirty="0"/>
              <a:t>→ Může být přípustná podle </a:t>
            </a:r>
            <a:r>
              <a:rPr lang="cs-CZ" sz="1800" b="1" dirty="0"/>
              <a:t>čl. 101 odst. 3 SFEU</a:t>
            </a:r>
            <a:r>
              <a:rPr lang="cs-CZ" sz="1800" dirty="0"/>
              <a:t>, pokud vede k úsporám nákladů a zlepšení distribuce.</a:t>
            </a:r>
            <a:br>
              <a:rPr lang="cs-CZ" sz="1800" dirty="0"/>
            </a:br>
            <a:r>
              <a:rPr lang="cs-CZ" sz="1800" dirty="0"/>
              <a:t>→ Musí být prokázáno, že pozitivní efekty převažují nad omezujícími.</a:t>
            </a:r>
            <a:br>
              <a:rPr lang="cs-CZ" sz="1800" dirty="0"/>
            </a:br>
            <a:r>
              <a:rPr lang="cs-CZ" sz="1800" dirty="0"/>
              <a:t>→ Zakázané by bylo, pokud by dohoda vyloučila jiné dodavatele z trhu.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1547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4E7671-EA71-EF35-3858-4481795B9E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B1755F-6644-2525-ECD2-96849169B5F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7E012A-8C4F-C65A-0434-8C0223615E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BE56AB1-B3E2-37FC-8DC9-C1F276DCF6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507FE3C-4784-60FC-BA53-2B9235C019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0A16C1-5361-16EC-7C63-9A453E525F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025A6ED-F35D-E3AA-8273-DF2B89CF545C}"/>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1D49743C-8866-1CA3-A14F-E3E2F6016062}"/>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 na základě dohody s výrobcem.</a:t>
            </a:r>
            <a:br>
              <a:rPr lang="cs-CZ" sz="1800" dirty="0"/>
            </a:br>
            <a:r>
              <a:rPr lang="cs-CZ" sz="1800" b="1" dirty="0"/>
              <a:t>Právní problém:</a:t>
            </a:r>
            <a:r>
              <a:rPr lang="cs-CZ" sz="1800" dirty="0"/>
              <a:t> Zakázané omezení pasivních prodejů v rámci EU.</a:t>
            </a:r>
            <a:br>
              <a:rPr lang="cs-CZ" sz="1800" dirty="0"/>
            </a:br>
            <a:r>
              <a:rPr lang="cs-CZ" sz="1800" b="1" dirty="0"/>
              <a:t>Otázky:</a:t>
            </a:r>
            <a:endParaRPr lang="cs-CZ" sz="1800" dirty="0"/>
          </a:p>
          <a:p>
            <a:r>
              <a:rPr lang="cs-CZ" sz="1800" dirty="0"/>
              <a:t>Jak se uplatní zásada jednotného vnitřního trhu?</a:t>
            </a:r>
          </a:p>
          <a:p>
            <a:r>
              <a:rPr lang="cs-CZ" sz="1800" dirty="0"/>
              <a:t>Jaký je rozdíl mezi aktivním a pasivním prodejem?</a:t>
            </a:r>
          </a:p>
          <a:p>
            <a:r>
              <a:rPr lang="cs-CZ" sz="1800" dirty="0"/>
              <a:t>Jaké sankce hrozí za porušení čl. 101 SFEU?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33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6FA7E7A-F1E0-E1D1-D3B1-201AD7E75A6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325AA2F-9782-B9D2-9945-1F13F4F3C5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942A86-D4FB-59A0-C124-581626F2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34F4B3D-4FA8-4A55-294F-BEBA106115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55F071-FA7A-1148-429C-1278D5210C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5B57A0-07EA-D362-F019-C8D082F757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17356CE-7BED-5ABB-F028-F192C0763904}"/>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E6AC4412-A028-6B3E-F20E-8986BC21E3CD}"/>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a:t>
            </a:r>
            <a:br>
              <a:rPr lang="cs-CZ" sz="1800" dirty="0"/>
            </a:br>
            <a:r>
              <a:rPr lang="cs-CZ" sz="1800" b="1" dirty="0"/>
              <a:t>Právní problém:</a:t>
            </a:r>
            <a:r>
              <a:rPr lang="cs-CZ" sz="1800" dirty="0"/>
              <a:t> Omezení pasivních prodejů v rámci EU.</a:t>
            </a:r>
            <a:br>
              <a:rPr lang="cs-CZ" sz="1800" dirty="0"/>
            </a:br>
            <a:r>
              <a:rPr lang="cs-CZ" sz="1800" b="1" dirty="0"/>
              <a:t>Řešení:</a:t>
            </a:r>
            <a:br>
              <a:rPr lang="cs-CZ" sz="1800" dirty="0"/>
            </a:br>
            <a:r>
              <a:rPr lang="cs-CZ" sz="1800" dirty="0"/>
              <a:t>→ Porušení zásady </a:t>
            </a:r>
            <a:r>
              <a:rPr lang="cs-CZ" sz="1800" b="1" dirty="0"/>
              <a:t>jednotného vnitřního trhu</a:t>
            </a:r>
            <a:r>
              <a:rPr lang="cs-CZ" sz="1800" dirty="0"/>
              <a:t> (čl. 101 odst. 1 SFEU).</a:t>
            </a:r>
            <a:br>
              <a:rPr lang="cs-CZ" sz="1800" dirty="0"/>
            </a:br>
            <a:r>
              <a:rPr lang="cs-CZ" sz="1800" dirty="0"/>
              <a:t>→ Aktivní prodej lze omezit (např. exkluzivní území), pasivní nikoli.</a:t>
            </a:r>
            <a:br>
              <a:rPr lang="cs-CZ" sz="1800" dirty="0"/>
            </a:br>
            <a:r>
              <a:rPr lang="cs-CZ" sz="1800" dirty="0"/>
              <a:t>→ Zakázané tzv. „</a:t>
            </a:r>
            <a:r>
              <a:rPr lang="cs-CZ" sz="1800" dirty="0" err="1"/>
              <a:t>geoblocking</a:t>
            </a:r>
            <a:r>
              <a:rPr lang="cs-CZ" sz="1800" dirty="0"/>
              <a:t>“ dohody.</a:t>
            </a:r>
            <a:br>
              <a:rPr lang="cs-CZ" sz="1800" dirty="0"/>
            </a:br>
            <a:r>
              <a:rPr lang="cs-CZ" sz="1800" dirty="0"/>
              <a:t>→ Relevantní: rozsudek SDEU </a:t>
            </a:r>
            <a:r>
              <a:rPr lang="cs-CZ" sz="1800" i="1" dirty="0" err="1"/>
              <a:t>Coty</a:t>
            </a:r>
            <a:r>
              <a:rPr lang="cs-CZ" sz="1800" i="1" dirty="0"/>
              <a:t> Germany </a:t>
            </a:r>
            <a:r>
              <a:rPr lang="cs-CZ" sz="1800" i="1" dirty="0" err="1"/>
              <a:t>GmbH</a:t>
            </a:r>
            <a:r>
              <a:rPr lang="cs-CZ" sz="1800" dirty="0"/>
              <a:t> (C-230/16).</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106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B4D743-2680-B7C8-85D5-8CF7E41F1F0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02E95E4-83D3-D132-BBAB-FAE8214E05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9F93AE-E8DC-B38E-130E-AF79B80BBA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9908E6-A539-C543-49C7-5D1330CFC6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E8052-11D3-0709-26E2-4EA815CDC0C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E4714C5-0A95-72EF-5F1D-C88F640AA0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6F5D37-A5FD-46F3-D988-30A4A584B4C6}"/>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91041B03-7E45-92C0-B952-D72EB43702C0}"/>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 Soukromá firma se domáhá vstupu na trh.</a:t>
            </a:r>
            <a:br>
              <a:rPr lang="cs-CZ" sz="1800" dirty="0"/>
            </a:br>
            <a:r>
              <a:rPr lang="cs-CZ" sz="1800" b="1" dirty="0"/>
              <a:t>Právní problém:</a:t>
            </a:r>
            <a:r>
              <a:rPr lang="cs-CZ" sz="1800" dirty="0"/>
              <a:t> Uplatnění soutěžního práva na podniky vykonávající služby obecného hospodářského zájmu (čl. 106 SFEU).</a:t>
            </a:r>
            <a:br>
              <a:rPr lang="cs-CZ" sz="1800" dirty="0"/>
            </a:br>
            <a:r>
              <a:rPr lang="cs-CZ" sz="1800" b="1" dirty="0"/>
              <a:t>Otázky:</a:t>
            </a:r>
            <a:endParaRPr lang="cs-CZ" sz="1800" dirty="0"/>
          </a:p>
          <a:p>
            <a:r>
              <a:rPr lang="cs-CZ" sz="1800" dirty="0"/>
              <a:t>Je činnost obce soutěžní činností?</a:t>
            </a:r>
          </a:p>
          <a:p>
            <a:r>
              <a:rPr lang="cs-CZ" sz="1800" dirty="0"/>
              <a:t>Jak se vykládá pojem „podnik“ v unijním právu?</a:t>
            </a:r>
          </a:p>
          <a:p>
            <a:r>
              <a:rPr lang="cs-CZ" sz="1800" dirty="0"/>
              <a:t>Lze monopol ospravedlnit veřejnou službou?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878EB4C-55FD-7FDA-3AB5-7716A73EEC3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B3CFC9F-0A5D-D929-4810-20BD2AE4F68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C2F5DD9-4255-57B5-7030-41CEB450A6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AD2B86-EDE2-7971-E104-BF16BF8AB4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2284A9D-56BD-470D-32DB-B114BF8EF37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8FD36-F2A2-F1C2-6504-E1FC4F3BAED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409391-60BE-8CF1-8775-2B9C18850438}"/>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5B8C258B-D277-69E6-6625-66A2414DF108}"/>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a:t>
            </a:r>
            <a:br>
              <a:rPr lang="cs-CZ" sz="1800" dirty="0"/>
            </a:br>
            <a:r>
              <a:rPr lang="cs-CZ" sz="1800" b="1" dirty="0"/>
              <a:t>Právní problém:</a:t>
            </a:r>
            <a:r>
              <a:rPr lang="cs-CZ" sz="1800" dirty="0"/>
              <a:t> Uplatnění soutěžního práva na veřejný podnik.</a:t>
            </a:r>
            <a:br>
              <a:rPr lang="cs-CZ" sz="1800" dirty="0"/>
            </a:br>
            <a:r>
              <a:rPr lang="cs-CZ" sz="1800" b="1" dirty="0"/>
              <a:t>Řešení:</a:t>
            </a:r>
            <a:br>
              <a:rPr lang="cs-CZ" sz="1800" dirty="0"/>
            </a:br>
            <a:r>
              <a:rPr lang="cs-CZ" sz="1800" dirty="0"/>
              <a:t>→ Obecní podnik je „podnikem“ podle judikatury SDEU (</a:t>
            </a:r>
            <a:r>
              <a:rPr lang="cs-CZ" sz="1800" i="1" dirty="0" err="1"/>
              <a:t>Höfner</a:t>
            </a:r>
            <a:r>
              <a:rPr lang="cs-CZ" sz="1800" i="1" dirty="0"/>
              <a:t> &amp; </a:t>
            </a:r>
            <a:r>
              <a:rPr lang="cs-CZ" sz="1800" i="1" dirty="0" err="1"/>
              <a:t>Elser</a:t>
            </a:r>
            <a:r>
              <a:rPr lang="cs-CZ" sz="1800" dirty="0"/>
              <a:t>).</a:t>
            </a:r>
            <a:br>
              <a:rPr lang="cs-CZ" sz="1800" dirty="0"/>
            </a:br>
            <a:r>
              <a:rPr lang="cs-CZ" sz="1800" dirty="0"/>
              <a:t>→ Čl. 106 odst. 2 SFEU umožňuje výjimku pro podniky poskytující služby obecného hospodářského zájmu.</a:t>
            </a:r>
            <a:br>
              <a:rPr lang="cs-CZ" sz="1800" dirty="0"/>
            </a:br>
            <a:r>
              <a:rPr lang="cs-CZ" sz="1800" dirty="0"/>
              <a:t>→ Monopol je přípustný, pokud je </a:t>
            </a:r>
            <a:r>
              <a:rPr lang="cs-CZ" sz="1800" b="1" dirty="0"/>
              <a:t>nezbytný</a:t>
            </a:r>
            <a:r>
              <a:rPr lang="cs-CZ" sz="1800" dirty="0"/>
              <a:t> k zajištění služby a </a:t>
            </a:r>
            <a:r>
              <a:rPr lang="cs-CZ" sz="1800" b="1" dirty="0"/>
              <a:t>nedochází k nepřiměřenému narušení soutěže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145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C8CA3CB-7AD1-91FA-BE8C-2C76F57500A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2BC320-A156-C1EA-E39A-52DA440F8C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E01AE9-BBE1-A48E-2A7B-87BC1FC623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537FD3-F7B3-3E6A-CCC5-7875F27CFA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A9FDD10-B963-310A-3E5E-58599499B21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8AD90F5-2015-426F-4DFC-D39D779F2A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D158B0-7161-5CBF-6005-FD62E9F0ADF2}"/>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2A572386-47F8-5B3C-FDCE-5599D16E9A6C}"/>
              </a:ext>
            </a:extLst>
          </p:cNvPr>
          <p:cNvSpPr>
            <a:spLocks noGrp="1"/>
          </p:cNvSpPr>
          <p:nvPr>
            <p:ph type="body" idx="1"/>
          </p:nvPr>
        </p:nvSpPr>
        <p:spPr/>
        <p:txBody>
          <a:bodyPr/>
          <a:lstStyle/>
          <a:p>
            <a:r>
              <a:rPr lang="cs-CZ" sz="1800" b="1" dirty="0"/>
              <a:t>1. „Regionální pekárna“</a:t>
            </a:r>
          </a:p>
          <a:p>
            <a:r>
              <a:rPr lang="cs-CZ" sz="1800" b="1" dirty="0"/>
              <a:t>Popis:</a:t>
            </a:r>
            <a:r>
              <a:rPr lang="cs-CZ" sz="1800" dirty="0"/>
              <a:t> Tři menší pekárny v jednom kraji se dohodnou, že si rozdělí trh – každá bude zásobovat jiné okresy, aby se „nepřetahovaly“ o zákazníky.</a:t>
            </a:r>
            <a:br>
              <a:rPr lang="cs-CZ" sz="1800" dirty="0"/>
            </a:br>
            <a:r>
              <a:rPr lang="cs-CZ" sz="1800" b="1" dirty="0"/>
              <a:t>Právní problém:</a:t>
            </a:r>
            <a:r>
              <a:rPr lang="cs-CZ" sz="1800" dirty="0"/>
              <a:t> Zakázaná horizontální dohoda o rozdělení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7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EA4DD-0769-05AF-0392-A4C0237824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DD84A75-BA01-A29E-A4DB-470417D95FC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44E080-29A2-00B6-449C-B34F192E315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2C4286-92C1-1B85-DC5F-28B435794C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B4A5E95-D510-28EF-F646-ABA3758796C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50B27-CC0D-DA62-1A71-4724F036BB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8A6114-5D1C-73E4-9088-6162C6F787C5}"/>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8FAF2F1F-16EE-6EF8-1CE9-6046578A044D}"/>
              </a:ext>
            </a:extLst>
          </p:cNvPr>
          <p:cNvSpPr>
            <a:spLocks noGrp="1"/>
          </p:cNvSpPr>
          <p:nvPr>
            <p:ph type="body" idx="1"/>
          </p:nvPr>
        </p:nvSpPr>
        <p:spPr/>
        <p:txBody>
          <a:bodyPr/>
          <a:lstStyle/>
          <a:p>
            <a:br>
              <a:rPr lang="cs-CZ" sz="1800" dirty="0"/>
            </a:br>
            <a:r>
              <a:rPr lang="cs-CZ" sz="1800" b="1" dirty="0"/>
              <a:t>Odpověď:</a:t>
            </a:r>
            <a:br>
              <a:rPr lang="cs-CZ" sz="1800" dirty="0"/>
            </a:br>
            <a:r>
              <a:rPr lang="cs-CZ" sz="1800" dirty="0"/>
              <a:t>Jedná se o </a:t>
            </a:r>
            <a:r>
              <a:rPr lang="cs-CZ" sz="1800" b="1" dirty="0"/>
              <a:t>tvrdé omezení soutěže (hardcore </a:t>
            </a:r>
            <a:r>
              <a:rPr lang="cs-CZ" sz="1800" b="1" dirty="0" err="1"/>
              <a:t>restriction</a:t>
            </a:r>
            <a:r>
              <a:rPr lang="cs-CZ" sz="1800" b="1" dirty="0"/>
              <a:t>)</a:t>
            </a:r>
            <a:r>
              <a:rPr lang="cs-CZ" sz="1800" dirty="0"/>
              <a:t> dle čl. 101 odst. 1 SFEU a § 3 odst. 2 písm. c) zákona o ochraně hospodářské soutěže (ZOHS).</a:t>
            </a:r>
            <a:br>
              <a:rPr lang="cs-CZ" sz="1800" dirty="0"/>
            </a:br>
            <a:r>
              <a:rPr lang="cs-CZ" sz="1800" dirty="0"/>
              <a:t>Dohoda má </a:t>
            </a:r>
            <a:r>
              <a:rPr lang="cs-CZ" sz="1800" b="1" dirty="0"/>
              <a:t>proti-soutěžní účel</a:t>
            </a:r>
            <a:r>
              <a:rPr lang="cs-CZ" sz="1800" dirty="0"/>
              <a:t>, není třeba zkoumat účinky.</a:t>
            </a:r>
            <a:br>
              <a:rPr lang="cs-CZ" sz="1800" dirty="0"/>
            </a:br>
            <a:r>
              <a:rPr lang="cs-CZ" sz="1800" dirty="0"/>
              <a:t>Neexistuje možnost výjimky dle čl. 101 odst. 3, neboť dohoda nemá žádné pro-spotřebitelské efekty.</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976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4EDF9E-ACE1-F433-6A4E-54074D2444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DE0D9C-0C03-6E2C-061C-DFFF77A115A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CED4B0-BB17-C245-6A01-94CA4010D2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A30F82-215F-E3E6-CEAF-31FA968E9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213BE5-1A31-BDBB-3E3C-A26705B865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D8D5EC2-5CD5-88BC-09ED-D5EA580329F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91D542-CF75-6149-6ED6-72A511639E2F}"/>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B00195EC-8B1E-48E8-DB65-6215052FE3C3}"/>
              </a:ext>
            </a:extLst>
          </p:cNvPr>
          <p:cNvSpPr>
            <a:spLocks noGrp="1"/>
          </p:cNvSpPr>
          <p:nvPr>
            <p:ph type="body" idx="1"/>
          </p:nvPr>
        </p:nvSpPr>
        <p:spPr/>
        <p:txBody>
          <a:bodyPr/>
          <a:lstStyle/>
          <a:p>
            <a:r>
              <a:rPr lang="cs-CZ" sz="1800" b="1" dirty="0"/>
              <a:t>2. „Městská dopravní společnost“</a:t>
            </a:r>
          </a:p>
          <a:p>
            <a:r>
              <a:rPr lang="cs-CZ" sz="1800" b="1" dirty="0"/>
              <a:t>Popis:</a:t>
            </a:r>
            <a:r>
              <a:rPr lang="cs-CZ" sz="1800" dirty="0"/>
              <a:t> Město udělilo své dopravní společnosti výhradní právo provozovat MHD. Soukromý dopravce tvrdí, že jde o monopol porušující soutěžní právo.</a:t>
            </a:r>
            <a:br>
              <a:rPr lang="cs-CZ" sz="1800" dirty="0"/>
            </a:br>
            <a:r>
              <a:rPr lang="cs-CZ" sz="1800" b="1" dirty="0"/>
              <a:t>Právní problém:</a:t>
            </a:r>
            <a:r>
              <a:rPr lang="cs-CZ" sz="1800" dirty="0"/>
              <a:t> Činnost podniku se zvláštními právy a čl. 106 SFEU.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93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E17F1A2-F5F6-281A-26D7-46D1E145F5F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764B746-8571-D146-6F51-3AD42518C0B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CE2C25F-B8DA-E454-C1C5-113E185C2F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FDAF5-F802-62BC-0D3D-7A689D597E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07965F-8FCB-EF93-35E4-1DE9F17FB28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C5CF20A-4777-6314-10B3-81340A4EB0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9BC6B0-B58E-4BEE-5947-6F175D5E6214}"/>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6CBDCA1B-E652-E77E-5560-FE99860B688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Podnik s výhradními právy </a:t>
            </a:r>
            <a:r>
              <a:rPr lang="cs-CZ" sz="1800" b="1" dirty="0"/>
              <a:t>není vyloučen ze soutěžního práva</a:t>
            </a:r>
            <a:r>
              <a:rPr lang="cs-CZ" sz="1800" dirty="0"/>
              <a:t>, ale podle čl. 106 odst. 2 SFEU lze výjimku připustit, pokud je to </a:t>
            </a:r>
            <a:r>
              <a:rPr lang="cs-CZ" sz="1800" b="1" dirty="0"/>
              <a:t>nezbytné k výkonu služby obecného hospodářského zájmu (SGEI)</a:t>
            </a:r>
            <a:r>
              <a:rPr lang="cs-CZ" sz="1800" dirty="0"/>
              <a:t>.</a:t>
            </a:r>
            <a:br>
              <a:rPr lang="cs-CZ" sz="1800" dirty="0"/>
            </a:br>
            <a:r>
              <a:rPr lang="cs-CZ" sz="1800" dirty="0"/>
              <a:t>Pokud by soukromý dopravce mohl narušit ekonomickou rovnováhu veřejné služby, výjimka obstojí.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47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použil přezdívku a v příspěvcích X použil vulgární výrazy. Příspěvek je viditelný pro všechny „přátele“ X (cca 80). X chce neznámého uživatele trestně stíhat. Existuje možnost ho vypátrat? Jaké lhůty musí A dodržet?</a:t>
            </a:r>
          </a:p>
        </p:txBody>
      </p:sp>
    </p:spTree>
    <p:extLst>
      <p:ext uri="{BB962C8B-B14F-4D97-AF65-F5344CB8AC3E}">
        <p14:creationId xmlns:p14="http://schemas.microsoft.com/office/powerpoint/2010/main" val="37445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B964804-84E1-124C-F59B-9F2B42A7F0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A3681F4-250F-78E9-2676-E6120B97C2E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DD31A1-2502-05B9-296C-164126E49F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2BAF260-86F5-A363-2825-2D89E8BA684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CE47496-F9C0-0F3A-64C8-F6600E406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584C306-B44A-A1AD-0066-CED5EC03752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033E7F3-BA9D-D07C-7A70-19D08ECCAD28}"/>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AAC02F97-73A5-1287-F9E8-0EEABDEC8D8E}"/>
              </a:ext>
            </a:extLst>
          </p:cNvPr>
          <p:cNvSpPr>
            <a:spLocks noGrp="1"/>
          </p:cNvSpPr>
          <p:nvPr>
            <p:ph type="body" idx="1"/>
          </p:nvPr>
        </p:nvSpPr>
        <p:spPr/>
        <p:txBody>
          <a:bodyPr/>
          <a:lstStyle/>
          <a:p>
            <a:r>
              <a:rPr lang="cs-CZ" sz="1800" b="1" dirty="0"/>
              <a:t>3. „Výrobce nářadí a exkluzivní distributor“</a:t>
            </a:r>
          </a:p>
          <a:p>
            <a:r>
              <a:rPr lang="cs-CZ" sz="1800" b="1" dirty="0"/>
              <a:t>Popis:</a:t>
            </a:r>
            <a:r>
              <a:rPr lang="cs-CZ" sz="1800" dirty="0"/>
              <a:t> Výrobce nářadí uzavírá s distributorem smlouvu, že nebude dodávat konkurenčním prodejcům.</a:t>
            </a:r>
            <a:br>
              <a:rPr lang="cs-CZ" sz="1800" dirty="0"/>
            </a:br>
            <a:r>
              <a:rPr lang="cs-CZ" sz="1800" b="1" dirty="0"/>
              <a:t>Právní problém:</a:t>
            </a:r>
            <a:r>
              <a:rPr lang="cs-CZ" sz="1800" dirty="0"/>
              <a:t> Vertikální dohoda o výhradní distribuci.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386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940271-C160-BDB9-3746-9833F83D290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C72B7A-B348-8025-C202-461F1096241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4D52DF-FA9F-68A5-4F44-9A377AAA142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FD11B7C-BED7-56AD-5E9B-01B1DFA27CE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2DFA753-55AF-340F-F54C-E3E7A317D66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86F44D-EB5D-F2EC-D47E-0AA623EB739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C69052-F85F-C1C7-F713-CB220E7BDDBD}"/>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68DEED8D-38F1-28AB-5297-D770FC190CD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Taková dohoda je </a:t>
            </a:r>
            <a:r>
              <a:rPr lang="cs-CZ" sz="1800" b="1" dirty="0"/>
              <a:t>přípustná</a:t>
            </a:r>
            <a:r>
              <a:rPr lang="cs-CZ" sz="1800" dirty="0"/>
              <a:t>, pokud podíl stran na trhu nepřesahuje </a:t>
            </a:r>
            <a:r>
              <a:rPr lang="cs-CZ" sz="1800" b="1" dirty="0"/>
              <a:t>30 %</a:t>
            </a:r>
            <a:r>
              <a:rPr lang="cs-CZ" sz="1800" dirty="0"/>
              <a:t> a nejsou sjednána tzv. tvrdá omezení (čl. 4 nařízení 2022/720/EU).</a:t>
            </a:r>
            <a:br>
              <a:rPr lang="cs-CZ" sz="1800" dirty="0"/>
            </a:br>
            <a:r>
              <a:rPr lang="cs-CZ" sz="1800" dirty="0"/>
              <a:t>Pokud je zákaz dodávek absolutní a vylučuje veškeré jiné odběratele, mohlo by jít o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73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FA1C7D-17D3-C5DB-0F07-97CD8358CB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73F133-385A-E1C3-6B00-7632CEC341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046AD67-2DE1-F8E2-47D7-42AB16AFF49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413AA6-66FF-28F3-F9A8-1B2CD10AA6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F373182-F568-9FB5-2B29-6A82CD2BEB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CEBF3BC-0254-4809-CA65-B9853D99CF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157114-0C10-1F4B-DACE-C55A4073B5EC}"/>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EBC864D3-296C-5668-44B6-85A94E432106}"/>
              </a:ext>
            </a:extLst>
          </p:cNvPr>
          <p:cNvSpPr>
            <a:spLocks noGrp="1"/>
          </p:cNvSpPr>
          <p:nvPr>
            <p:ph type="body" idx="1"/>
          </p:nvPr>
        </p:nvSpPr>
        <p:spPr/>
        <p:txBody>
          <a:bodyPr/>
          <a:lstStyle/>
          <a:p>
            <a:r>
              <a:rPr lang="cs-CZ" sz="1800" b="1" dirty="0"/>
              <a:t>4. „Sdružení soukromých škol“</a:t>
            </a:r>
          </a:p>
          <a:p>
            <a:r>
              <a:rPr lang="cs-CZ" sz="1800" b="1" dirty="0"/>
              <a:t>Popis:</a:t>
            </a:r>
            <a:r>
              <a:rPr lang="cs-CZ" sz="1800" dirty="0"/>
              <a:t> Sdružení soukromých škol vydává pravidla, podle nichž školy musí účtovat jednotné školné.</a:t>
            </a:r>
            <a:br>
              <a:rPr lang="cs-CZ" sz="1800" dirty="0"/>
            </a:br>
            <a:r>
              <a:rPr lang="cs-CZ" sz="1800" b="1" dirty="0"/>
              <a:t>Právní problém:</a:t>
            </a:r>
            <a:r>
              <a:rPr lang="cs-CZ" sz="1800" dirty="0"/>
              <a:t> Zakázaná rozhodnutí sdružení podniků.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3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B36D31-868E-D641-F194-8ED73026F06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835ADA-768D-3177-DAFF-E7B4FCC3DE9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662CB5-1CA7-308B-D0B3-6FD8CB962D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1F072E4-AC49-E138-5C51-DF822DDD81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243BBBF-42BA-D62A-FFFD-EDDB72DC9BC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58BF7C5-9E78-DBD3-805B-5B7387A77DB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B328B5C-A52B-8A02-2DFD-76C7B59053C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B6A4D488-9E87-DC05-9389-A107405236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Jednotné školné představuje </a:t>
            </a:r>
            <a:r>
              <a:rPr lang="cs-CZ" sz="1800" b="1" dirty="0"/>
              <a:t>přímé určení cen</a:t>
            </a:r>
            <a:r>
              <a:rPr lang="cs-CZ" sz="1800" dirty="0"/>
              <a:t>, které je v rozporu s čl. 101 odst. 1 SFEU.</a:t>
            </a:r>
            <a:br>
              <a:rPr lang="cs-CZ" sz="1800" dirty="0"/>
            </a:br>
            <a:r>
              <a:rPr lang="cs-CZ" sz="1800" dirty="0"/>
              <a:t>Sdružení nese </a:t>
            </a:r>
            <a:r>
              <a:rPr lang="cs-CZ" sz="1800" b="1" dirty="0"/>
              <a:t>odpovědnost jako podnikatelské sdružení</a:t>
            </a:r>
            <a:r>
              <a:rPr lang="cs-CZ" sz="1800" dirty="0"/>
              <a:t>, a jeho rozhodnutí jsou posuzována stejně jako dohody soutěžitelů.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01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BD743FB-7B25-C4BE-3BC4-0EFA02A5B2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12F71E3-4AAC-AD52-C470-E662F13863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6FC2AD-4982-6210-472D-AB40D0CD4F9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E1BDDEF-46CD-2518-402D-73A83993E72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90AE78E-B6ED-D400-ABD0-9752872BC49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B15272-8EFC-E934-962E-E423637A3F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7AC2103-26BE-605E-6401-26A0221FFEF2}"/>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C317F90C-4C13-BDA7-1288-9CC420D66465}"/>
              </a:ext>
            </a:extLst>
          </p:cNvPr>
          <p:cNvSpPr>
            <a:spLocks noGrp="1"/>
          </p:cNvSpPr>
          <p:nvPr>
            <p:ph type="body" idx="1"/>
          </p:nvPr>
        </p:nvSpPr>
        <p:spPr/>
        <p:txBody>
          <a:bodyPr/>
          <a:lstStyle/>
          <a:p>
            <a:r>
              <a:rPr lang="cs-CZ" sz="1800" b="1" dirty="0"/>
              <a:t>5. „Koordinace nabídek u veřejné zakázky“</a:t>
            </a:r>
          </a:p>
          <a:p>
            <a:r>
              <a:rPr lang="cs-CZ" sz="1800" b="1" dirty="0"/>
              <a:t>Popis:</a:t>
            </a:r>
            <a:r>
              <a:rPr lang="cs-CZ" sz="1800" dirty="0"/>
              <a:t> Dva stavební podniky si vzájemně sdělí, jaké nabídky podají do tendru.</a:t>
            </a:r>
            <a:br>
              <a:rPr lang="cs-CZ" sz="1800" dirty="0"/>
            </a:br>
            <a:r>
              <a:rPr lang="cs-CZ" sz="1800" b="1" dirty="0"/>
              <a:t>Právní problém:</a:t>
            </a:r>
            <a:r>
              <a:rPr lang="cs-CZ" sz="1800" dirty="0"/>
              <a:t> </a:t>
            </a:r>
            <a:r>
              <a:rPr lang="cs-CZ" sz="1800" dirty="0" err="1"/>
              <a:t>Bid-rigging</a:t>
            </a:r>
            <a:r>
              <a:rPr lang="cs-CZ" sz="1800" dirty="0"/>
              <a:t> (koordinace nabídek).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13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901941-63E9-5C0A-FC79-956ECD9576D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C03AC43-281D-35DA-40DB-E95C7EA999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A94C262-A342-2D10-CDDC-9C8324F2F0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5C6F4B-7B5D-BC63-4ECC-88F198F011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4FDEED-92EE-5DA3-C534-312FDB4424C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DD68DB-9760-0E96-415D-12298F3CEB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77163F-5BFA-8478-E004-FE701A9EE977}"/>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D63229B0-D6D9-5615-8D7A-5B7EDFAE6E2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nejzávažnější formu kartelu</a:t>
            </a:r>
            <a:r>
              <a:rPr lang="cs-CZ" sz="1800" dirty="0"/>
              <a:t>, zakázanou bez ohledu na účinky.</a:t>
            </a:r>
            <a:br>
              <a:rPr lang="cs-CZ" sz="1800" dirty="0"/>
            </a:br>
            <a:r>
              <a:rPr lang="cs-CZ" sz="1800" dirty="0"/>
              <a:t>ÚOHS i Komise EU považují tento typ dohod za </a:t>
            </a:r>
            <a:r>
              <a:rPr lang="cs-CZ" sz="1800" b="1" dirty="0"/>
              <a:t>hardcore </a:t>
            </a:r>
            <a:r>
              <a:rPr lang="cs-CZ" sz="1800" b="1" dirty="0" err="1"/>
              <a:t>restriction</a:t>
            </a:r>
            <a:r>
              <a:rPr lang="cs-CZ" sz="1800" dirty="0"/>
              <a:t>, pokuta může dosáhnout až </a:t>
            </a:r>
            <a:r>
              <a:rPr lang="cs-CZ" sz="1800" b="1" dirty="0"/>
              <a:t>10 %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48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7EE37-4848-1F97-5B9B-047F347E08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8E9740-DB47-71AA-F38D-2694D29A8FF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75426A2-037C-B84D-177A-74AA534E67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9EAE15-F243-A9FB-B90E-763F383739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8692CB-2037-BA82-10D0-DC66F2A995D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0799C7-BC65-BADC-6A08-5158DE3961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42C9F56-E319-E2D2-7A11-A4E816B87A6E}"/>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9E4753E-66F1-7FE4-D723-16DD2823F8DB}"/>
              </a:ext>
            </a:extLst>
          </p:cNvPr>
          <p:cNvSpPr>
            <a:spLocks noGrp="1"/>
          </p:cNvSpPr>
          <p:nvPr>
            <p:ph type="body" idx="1"/>
          </p:nvPr>
        </p:nvSpPr>
        <p:spPr/>
        <p:txBody>
          <a:bodyPr/>
          <a:lstStyle/>
          <a:p>
            <a:r>
              <a:rPr lang="cs-CZ" sz="1800" b="1" dirty="0"/>
              <a:t>6. „Cenová shoda u paliv“</a:t>
            </a:r>
          </a:p>
          <a:p>
            <a:r>
              <a:rPr lang="cs-CZ" sz="1800" b="1" dirty="0"/>
              <a:t>Popis:</a:t>
            </a:r>
            <a:r>
              <a:rPr lang="cs-CZ" sz="1800" dirty="0"/>
              <a:t> Všichni provozovatelé čerpacích stanic ve městě začnou v jeden den účtovat stejnou cenu benzinu, aniž by existovala přímá dohoda.</a:t>
            </a:r>
            <a:br>
              <a:rPr lang="cs-CZ" sz="1800" dirty="0"/>
            </a:br>
            <a:r>
              <a:rPr lang="cs-CZ" sz="1800" b="1" dirty="0"/>
              <a:t>Právní problém:</a:t>
            </a:r>
            <a:r>
              <a:rPr lang="cs-CZ" sz="1800" dirty="0"/>
              <a:t> Jednání ve vzájemné shodě.</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02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347C3D-E27D-1808-15D1-D413BC15016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1951E51-16B2-FFEC-37DC-F62833ECA11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D58DD64-F0B6-FE82-0331-32A9C64BA5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F2DEC1-577B-AB4B-DC3E-B6D26D156B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009DA-75C9-9C78-30A5-7FCBAD48E2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9397D71-FA3B-B625-8064-0F6842C9D29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21266-1EF5-7525-94F9-14DF3DD7AA90}"/>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3A29C2F-D576-F401-1B15-E7D3570C855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existují </a:t>
            </a:r>
            <a:r>
              <a:rPr lang="cs-CZ" sz="1800" b="1" dirty="0"/>
              <a:t>nepřímé důkazy o koordinaci</a:t>
            </a:r>
            <a:r>
              <a:rPr lang="cs-CZ" sz="1800" dirty="0"/>
              <a:t> (např. společné setkání, výměna informací), může jít o porušení čl. 101 SFEU.</a:t>
            </a:r>
            <a:br>
              <a:rPr lang="cs-CZ" sz="1800" dirty="0"/>
            </a:br>
            <a:r>
              <a:rPr lang="cs-CZ" sz="1800" dirty="0"/>
              <a:t>Samotná paralelní cenová politika není zakázaná, pokud vznikla </a:t>
            </a:r>
            <a:r>
              <a:rPr lang="cs-CZ" sz="1800" b="1" dirty="0"/>
              <a:t>nezávisle</a:t>
            </a:r>
            <a:r>
              <a:rPr lang="cs-CZ" sz="1800" dirty="0"/>
              <a:t> na soutěžitelích (tzv. „</a:t>
            </a:r>
            <a:r>
              <a:rPr lang="cs-CZ" sz="1800" dirty="0" err="1"/>
              <a:t>conscious</a:t>
            </a:r>
            <a:r>
              <a:rPr lang="cs-CZ" sz="1800" dirty="0"/>
              <a:t> </a:t>
            </a:r>
            <a:r>
              <a:rPr lang="cs-CZ" sz="1800" dirty="0" err="1"/>
              <a:t>parallelism</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310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B3FD785-314E-35AB-7205-AB7AEA7FF4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EB27A36-84FA-0983-2534-812E497466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58B968-CCC0-9A15-C83C-5F086ACCB2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A6CB83-BCED-2A3A-286F-32463A4BD3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C0D92CD-059B-218E-053F-5B5C6ED52E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294D63B-0FC5-2066-C42A-3E8DB26F6A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2818F-7163-3781-5629-21C9546A1324}"/>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073FFD62-B18D-7F63-9BCA-05340007836F}"/>
              </a:ext>
            </a:extLst>
          </p:cNvPr>
          <p:cNvSpPr>
            <a:spLocks noGrp="1"/>
          </p:cNvSpPr>
          <p:nvPr>
            <p:ph type="body" idx="1"/>
          </p:nvPr>
        </p:nvSpPr>
        <p:spPr/>
        <p:txBody>
          <a:bodyPr/>
          <a:lstStyle/>
          <a:p>
            <a:r>
              <a:rPr lang="cs-CZ" sz="1800" b="1" dirty="0"/>
              <a:t>7. „Výrobce nápojů a doporučené ceny“</a:t>
            </a:r>
          </a:p>
          <a:p>
            <a:r>
              <a:rPr lang="cs-CZ" sz="1800" b="1" dirty="0"/>
              <a:t>Popis:</a:t>
            </a:r>
            <a:r>
              <a:rPr lang="cs-CZ" sz="1800" dirty="0"/>
              <a:t> Výrobce zasílá distributorům seznam „doporučených“ maloobchodních cen. Distributoři je v praxi všichni dodržují.</a:t>
            </a:r>
            <a:br>
              <a:rPr lang="cs-CZ" sz="1800" dirty="0"/>
            </a:br>
            <a:r>
              <a:rPr lang="cs-CZ" sz="1800" b="1" dirty="0"/>
              <a:t>Právní problém:</a:t>
            </a:r>
            <a:r>
              <a:rPr lang="cs-CZ" sz="1800" dirty="0"/>
              <a:t> Skrytá vertikální dohoda o cenách.</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803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252230B-226B-42B5-F1D7-40839794B68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3C80B6-A767-3E9E-1F07-4C225B0CDEF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803402E-CF3E-1286-C2E1-23A7275466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31641A2-EFC5-7A3D-468C-DC97F9C6940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8AF22-B842-0362-85B6-D913E58D1D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1DF395-B1C9-611F-9B72-27053169E0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3E8BC57-7AF6-7ECF-08DA-AF964FE30DE2}"/>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62842009-3FF5-060A-0BCD-D51F531EBED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je „doporučení“ fakticky </a:t>
            </a:r>
            <a:r>
              <a:rPr lang="cs-CZ" sz="1800" b="1" dirty="0"/>
              <a:t>vynucováno nebo kontrolováno</a:t>
            </a:r>
            <a:r>
              <a:rPr lang="cs-CZ" sz="1800" dirty="0"/>
              <a:t>, jde o </a:t>
            </a:r>
            <a:r>
              <a:rPr lang="cs-CZ" sz="1800" b="1" dirty="0"/>
              <a:t>zakázané určování cen pro další prodej</a:t>
            </a:r>
            <a:r>
              <a:rPr lang="cs-CZ" sz="1800" dirty="0"/>
              <a:t>.</a:t>
            </a:r>
            <a:br>
              <a:rPr lang="cs-CZ" sz="1800" dirty="0"/>
            </a:br>
            <a:r>
              <a:rPr lang="cs-CZ" sz="1800" dirty="0"/>
              <a:t>Dle § 3 odst. 2 písm. a) ZOHS a čl. 101 odst. 1 SFEU se jedná o zakázané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57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D tajně odcizí auto (v hodnotě 8000 €) svého bratra, se kterým je již dlouho v rozporu, a prodá ho X, který nemá tušení o nelegálním původu vozidla. Státní zastupitelství podá žalobu. Mohlo by být řízení ukončeno smírnou dohodou? Může A podniknout nějaké kroky proti odsouzení podle obžaloby?</a:t>
            </a:r>
          </a:p>
        </p:txBody>
      </p:sp>
    </p:spTree>
    <p:extLst>
      <p:ext uri="{BB962C8B-B14F-4D97-AF65-F5344CB8AC3E}">
        <p14:creationId xmlns:p14="http://schemas.microsoft.com/office/powerpoint/2010/main" val="24737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DE9C255-6FD9-3083-8BD6-D499D8A33A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B51396-447D-6DB1-35C0-A5A067C37E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1D3543-D8DD-9888-F415-B99B3232F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8552E17-993F-D876-7A51-A2550FF914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A4759-07B3-0D13-FED0-A166203BFE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C55E03-267B-5689-B235-77E159E575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2BD702B-AD4F-7D9B-4C3F-9146EDDBC12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4A1317B3-27C2-C05A-606D-89A998942A63}"/>
              </a:ext>
            </a:extLst>
          </p:cNvPr>
          <p:cNvSpPr>
            <a:spLocks noGrp="1"/>
          </p:cNvSpPr>
          <p:nvPr>
            <p:ph type="body" idx="1"/>
          </p:nvPr>
        </p:nvSpPr>
        <p:spPr/>
        <p:txBody>
          <a:bodyPr/>
          <a:lstStyle/>
          <a:p>
            <a:r>
              <a:rPr lang="cs-CZ" sz="1800" b="1" dirty="0"/>
              <a:t>8. „Sdílení skladů mezi konkurenty“</a:t>
            </a:r>
          </a:p>
          <a:p>
            <a:r>
              <a:rPr lang="cs-CZ" sz="1800" b="1" dirty="0"/>
              <a:t>Popis:</a:t>
            </a:r>
            <a:r>
              <a:rPr lang="cs-CZ" sz="1800" dirty="0"/>
              <a:t> Tři logistické firmy sdílí společné sklady, aby snížily náklady.</a:t>
            </a:r>
            <a:br>
              <a:rPr lang="cs-CZ" sz="1800" dirty="0"/>
            </a:br>
            <a:r>
              <a:rPr lang="cs-CZ" sz="1800" b="1" dirty="0"/>
              <a:t>Právní problém:</a:t>
            </a:r>
            <a:r>
              <a:rPr lang="cs-CZ" sz="1800" dirty="0"/>
              <a:t> Spolupráce mezi konkurenty – horizontální kooperace.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438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98CB0D3-D1B1-E254-81E5-2B47606A57C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8D4534C-F16C-7402-D426-D8ED9934DD1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5B3CB68-911E-4F85-33FB-37BA46878C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EE4DBF-467A-472A-3B6E-BE756D31A8A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C58D034-42B3-C68C-B00D-F14C118D9D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86F50DE-49A3-55E0-038B-A3B619A0CE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203EEF-BAB9-9607-B832-5EF33590C4C2}"/>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788FF6E6-D36D-58BD-01AE-81799B3DC0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spolupráce </a:t>
            </a:r>
            <a:r>
              <a:rPr lang="cs-CZ" sz="1800" b="1" dirty="0"/>
              <a:t>nevede k výměně citlivých informací</a:t>
            </a:r>
            <a:r>
              <a:rPr lang="cs-CZ" sz="1800" dirty="0"/>
              <a:t> a má prokazatelný </a:t>
            </a:r>
            <a:r>
              <a:rPr lang="cs-CZ" sz="1800" b="1" dirty="0"/>
              <a:t>efekt zefektivnění</a:t>
            </a:r>
            <a:r>
              <a:rPr lang="cs-CZ" sz="1800" dirty="0"/>
              <a:t>, může být přípustná dle čl. 101 odst. 3 SFEU.</a:t>
            </a:r>
            <a:br>
              <a:rPr lang="cs-CZ" sz="1800" dirty="0"/>
            </a:br>
            <a:r>
              <a:rPr lang="cs-CZ" sz="1800" dirty="0"/>
              <a:t>Důležité je, aby si firmy zachovaly </a:t>
            </a:r>
            <a:r>
              <a:rPr lang="cs-CZ" sz="1800" b="1" dirty="0"/>
              <a:t>nezávislost v obchodní politice</a:t>
            </a:r>
            <a:r>
              <a:rPr lang="cs-CZ" sz="1800" dirty="0"/>
              <a:t> (např. v cenách).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94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2A7975-B93E-32DB-E17F-648FC448AD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9C112CE-3260-C6B9-3044-58DD66FFC2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EF6727-FE8D-159C-121B-555FF422D37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0FBF3-5AF2-6F09-B248-8165871188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59FBE28-906C-EEF3-9912-44D01C014D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2C51D-CC9B-0BFE-EF68-985E49C2881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74DC68-8C75-2FB3-59F3-FA1A3A9F52EA}"/>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A48E25D1-A1EA-1F22-055F-0BDA2E5D2631}"/>
              </a:ext>
            </a:extLst>
          </p:cNvPr>
          <p:cNvSpPr>
            <a:spLocks noGrp="1"/>
          </p:cNvSpPr>
          <p:nvPr>
            <p:ph type="body" idx="1"/>
          </p:nvPr>
        </p:nvSpPr>
        <p:spPr/>
        <p:txBody>
          <a:bodyPr/>
          <a:lstStyle/>
          <a:p>
            <a:r>
              <a:rPr lang="cs-CZ" sz="1800" b="1" dirty="0"/>
              <a:t>9. „Přístup k platebnímu systému“</a:t>
            </a:r>
          </a:p>
          <a:p>
            <a:r>
              <a:rPr lang="cs-CZ" sz="1800" b="1" dirty="0"/>
              <a:t>Popis:</a:t>
            </a:r>
            <a:r>
              <a:rPr lang="cs-CZ" sz="1800" dirty="0"/>
              <a:t> Dominantní banka odmítne poskytnout přístup k platebnímu systému nové fintech firmě.</a:t>
            </a:r>
            <a:br>
              <a:rPr lang="cs-CZ" sz="1800" dirty="0"/>
            </a:br>
            <a:r>
              <a:rPr lang="cs-CZ" sz="1800" b="1" dirty="0"/>
              <a:t>Právní problém:</a:t>
            </a:r>
            <a:r>
              <a:rPr lang="cs-CZ" sz="1800" dirty="0"/>
              <a:t> Zneužití dominance odmítnutím přístupu k nezbytné infrastruktuře (</a:t>
            </a:r>
            <a:r>
              <a:rPr lang="cs-CZ" sz="1800" dirty="0" err="1"/>
              <a:t>essential</a:t>
            </a:r>
            <a:r>
              <a:rPr lang="cs-CZ" sz="1800" dirty="0"/>
              <a:t> facility).</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399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47F1BDE-8F35-8D3A-8AC0-4A0F8FA1124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A38BF1-D5D5-7594-38C4-0BB20D3A25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C922F-4EDA-3FEB-FA76-655EF0D5A7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FFEC1-9F3E-AB21-4426-B6781FB4C9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020126B-29DB-2A60-6F35-EDB6FB3C157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1AC01E2-CF96-0305-4A49-75385D77342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9FA7F9-1829-2A2F-C7D7-A5AC0E25E73C}"/>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9C3242EC-5F25-53B8-6FC9-469793940249}"/>
              </a:ext>
            </a:extLst>
          </p:cNvPr>
          <p:cNvSpPr>
            <a:spLocks noGrp="1"/>
          </p:cNvSpPr>
          <p:nvPr>
            <p:ph type="body" idx="1"/>
          </p:nvPr>
        </p:nvSpPr>
        <p:spPr/>
        <p:txBody>
          <a:bodyPr/>
          <a:lstStyle/>
          <a:p>
            <a:r>
              <a:rPr lang="cs-CZ" sz="1800" b="1" dirty="0"/>
              <a:t>Odpověď:</a:t>
            </a:r>
            <a:br>
              <a:rPr lang="cs-CZ" sz="1800" dirty="0"/>
            </a:br>
            <a:r>
              <a:rPr lang="cs-CZ" sz="1800" dirty="0"/>
              <a:t>Podle judikatury SDEU (</a:t>
            </a:r>
            <a:r>
              <a:rPr lang="cs-CZ" sz="1800" i="1" dirty="0" err="1"/>
              <a:t>Bronner</a:t>
            </a:r>
            <a:r>
              <a:rPr lang="cs-CZ" sz="1800" dirty="0"/>
              <a:t>, </a:t>
            </a:r>
            <a:r>
              <a:rPr lang="cs-CZ" sz="1800" i="1" dirty="0"/>
              <a:t>Microsoft</a:t>
            </a:r>
            <a:r>
              <a:rPr lang="cs-CZ" sz="1800" dirty="0"/>
              <a:t>) je odmítnutí zneužitím, pokud:</a:t>
            </a:r>
          </a:p>
          <a:p>
            <a:r>
              <a:rPr lang="cs-CZ" sz="1800" dirty="0"/>
              <a:t>přístup je objektivně nezbytný;</a:t>
            </a:r>
          </a:p>
          <a:p>
            <a:r>
              <a:rPr lang="cs-CZ" sz="1800" dirty="0"/>
              <a:t>odmítnutí vylučuje účinnou soutěž;</a:t>
            </a:r>
          </a:p>
          <a:p>
            <a:r>
              <a:rPr lang="cs-CZ" sz="1800" dirty="0"/>
              <a:t>nelze jej objektivně ospravedlnit.</a:t>
            </a:r>
            <a:br>
              <a:rPr lang="cs-CZ" sz="1800" dirty="0"/>
            </a:br>
            <a:r>
              <a:rPr lang="cs-CZ" sz="1800" dirty="0"/>
              <a:t>Pokud systém není nahraditelný a banka nemá legitimní důvod, jde o zneužití dominance.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74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4815F58-EFDF-0364-CFDF-E685C044CAE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59B9A8-F7B9-7AFA-D5DA-E3AAE53FD8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3219EC2-8C61-4400-982D-400C22BA87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C25AB6C-2389-A3ED-35F0-9EED7D035F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BE9DB3E-8AEF-AD74-D76E-4FC3E225B4F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EF5EDF0-FB38-DAB8-9083-B59F9C6A60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CCEAF43-775B-0C44-C678-DA816BD751E7}"/>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C8CD28B3-1FCA-E019-58B8-3E6DFF95E78B}"/>
              </a:ext>
            </a:extLst>
          </p:cNvPr>
          <p:cNvSpPr>
            <a:spLocks noGrp="1"/>
          </p:cNvSpPr>
          <p:nvPr>
            <p:ph type="body" idx="1"/>
          </p:nvPr>
        </p:nvSpPr>
        <p:spPr/>
        <p:txBody>
          <a:bodyPr/>
          <a:lstStyle/>
          <a:p>
            <a:r>
              <a:rPr lang="cs-CZ" sz="1800" b="1" dirty="0"/>
              <a:t>10. „Sdružení energetických podniků“</a:t>
            </a:r>
          </a:p>
          <a:p>
            <a:r>
              <a:rPr lang="cs-CZ" sz="1800" b="1" dirty="0"/>
              <a:t>Popis:</a:t>
            </a:r>
            <a:r>
              <a:rPr lang="cs-CZ" sz="1800" dirty="0"/>
              <a:t> Sdružení energetických společností vydává stanovisko, že doporučuje omezit investice do obnovitelných zdrojů, aby se „stabilizoval trh“.</a:t>
            </a:r>
            <a:br>
              <a:rPr lang="cs-CZ" sz="1800" dirty="0"/>
            </a:br>
            <a:r>
              <a:rPr lang="cs-CZ" sz="1800" b="1" dirty="0"/>
              <a:t>Právní problém:</a:t>
            </a:r>
            <a:r>
              <a:rPr lang="cs-CZ" sz="1800" dirty="0"/>
              <a:t> Kolektivní doporučení omezující inovace.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09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3273A6-A61B-3D34-661D-B8D01B8984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7B4107-17C0-0DFC-5C84-DE8E354F58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4D39DF-1EB3-3983-8957-A9C6FFF208E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B24118B-9A0F-4402-8C19-3FCC1E092BB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040337E-19E2-37D3-F908-7354EA10150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39658A0-9F5E-DEB5-EE5E-5A03B30038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97B80A-89E3-A86D-DB20-0477D4C922FE}"/>
              </a:ext>
            </a:extLst>
          </p:cNvPr>
          <p:cNvSpPr>
            <a:spLocks noGrp="1"/>
          </p:cNvSpPr>
          <p:nvPr>
            <p:ph type="title"/>
          </p:nvPr>
        </p:nvSpPr>
        <p:spPr>
          <a:xfrm>
            <a:off x="457200" y="773113"/>
            <a:ext cx="8229600" cy="644524"/>
          </a:xfrm>
        </p:spPr>
        <p:txBody>
          <a:bodyPr/>
          <a:lstStyle/>
          <a:p>
            <a:r>
              <a:rPr lang="cs-CZ"/>
              <a:t>CASE 20</a:t>
            </a:r>
            <a:endParaRPr lang="cs-CZ" dirty="0"/>
          </a:p>
        </p:txBody>
      </p:sp>
      <p:sp>
        <p:nvSpPr>
          <p:cNvPr id="3" name="Zástupný text 2">
            <a:extLst>
              <a:ext uri="{FF2B5EF4-FFF2-40B4-BE49-F238E27FC236}">
                <a16:creationId xmlns:a16="http://schemas.microsoft.com/office/drawing/2014/main" id="{19E4A758-9BF9-974E-822A-C9A86B014CBE}"/>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koordinační rozhodnutí sdružení podniků</a:t>
            </a:r>
            <a:r>
              <a:rPr lang="cs-CZ" sz="1800" dirty="0"/>
              <a:t>, které má </a:t>
            </a:r>
            <a:r>
              <a:rPr lang="cs-CZ" sz="1800" b="1" dirty="0"/>
              <a:t>proti-soutěžní účel</a:t>
            </a:r>
            <a:r>
              <a:rPr lang="cs-CZ" sz="1800" dirty="0"/>
              <a:t> – omezování technologického rozvoje (čl. 101 odst. 1 písm. b) SFEU).</a:t>
            </a:r>
            <a:br>
              <a:rPr lang="cs-CZ" sz="1800" dirty="0"/>
            </a:br>
            <a:r>
              <a:rPr lang="cs-CZ" sz="1800" dirty="0"/>
              <a:t>Není možné ospravedlnit hospodářskou stabilitou, neboť ohrožuje efektivní soutěž.</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942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521655-23B1-AE1A-B1A4-8E50877D7A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2AD06A5-1977-D6B1-DB33-D1FD054D1C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B868BE-6ECC-DAB9-7F99-7525A5FA6BE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430287-F06C-1A6B-D027-56C8A74B15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8560D2-FB90-0672-4989-72AFB2CEC74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40877FD-D692-182B-A273-90B9A6D94C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AF6AD93-BA7E-CD68-EC7E-7D71015680FF}"/>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9733A0E2-A6FF-04BF-4FE0-118F171A035B}"/>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204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F95A8DC-E5F7-154C-2EC7-ED44DCBE8D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9C6B29F-8932-6328-AD5B-A7589C3B024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DC5E7F-63F2-7BA0-9E08-2929F96E72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611E79-6746-45CC-7A74-C22BED1674D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DDB374-DE0B-0B75-3312-89305697A7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C6CBB8-25FD-3739-0E22-5510E9C322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7B7046-A10E-B4C3-DA83-185AFD74E383}"/>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0FB8B117-7F32-3C05-04A1-D2C43DC28649}"/>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podle § 3 odst. 1 zákona č. 143/2001 Sb. (cenový kartel). K naplnění skutkové podstaty není nutná formální písemná dohoda; postačí </a:t>
            </a:r>
            <a:r>
              <a:rPr lang="cs-CZ" sz="1800" b="1" dirty="0"/>
              <a:t>jednání ve vzájemné shodě</a:t>
            </a:r>
            <a:r>
              <a:rPr lang="cs-CZ" sz="1800" dirty="0"/>
              <a:t> (§ 3 odst. 2 písm. a)). Takové chování narušuje soutěž na relevantním trhu a je považováno za </a:t>
            </a:r>
            <a:r>
              <a:rPr lang="cs-CZ" sz="1800" b="1" dirty="0"/>
              <a:t>hardcore kartel</a:t>
            </a:r>
            <a:r>
              <a:rPr lang="cs-CZ" sz="1800" dirty="0"/>
              <a:t>, na který se nevztahují výjimky de minimis. Důsledkem je absolutní neplatnost dohody a hrozí sankce až do výše 10 % obratu.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635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63E27F-4B74-97A6-676A-C92F4355B6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F04BBF-E45D-0EDB-9F9E-F2CBE57BB9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68B2D-C54A-61DB-DB74-32B4672DEBD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5D30B6C-4662-FD4E-2BDF-F38A4847772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026B8A7-141B-EFDC-82EB-8A8C540EFFD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061E00-67D0-DAEB-DCC1-7E00EB0075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6D1C3BF-50BE-CDF3-BA80-C037FF35C45D}"/>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05661451-D41B-C241-F961-809C86989E37}"/>
              </a:ext>
            </a:extLst>
          </p:cNvPr>
          <p:cNvSpPr>
            <a:spLocks noGrp="1"/>
          </p:cNvSpPr>
          <p:nvPr>
            <p:ph type="body" idx="1"/>
          </p:nvPr>
        </p:nvSpPr>
        <p:spPr/>
        <p:txBody>
          <a:bodyPr/>
          <a:lstStyle/>
          <a:p>
            <a:r>
              <a:rPr lang="cs-CZ" sz="1800" b="1" dirty="0"/>
              <a:t>2. Vertikální omezení prodejních cen</a:t>
            </a:r>
          </a:p>
          <a:p>
            <a:r>
              <a:rPr lang="cs-CZ" sz="1800" b="1" dirty="0"/>
              <a:t>Zadání:</a:t>
            </a:r>
            <a:br>
              <a:rPr lang="cs-CZ" sz="1800" dirty="0"/>
            </a:br>
            <a:r>
              <a:rPr lang="cs-CZ" sz="1800" dirty="0"/>
              <a:t>Výrobce sportovní obuvi „RUNA s.r.o.“ stanoví ve smlouvách s maloobchodními prodejci minimální maloobchodní cenu svých bot, pod kterou nesmí prodávat. Pokud prodejce poruší cenovou politiku, výrobce mu hrozí ukončením dodávek. Firma argumentuje, že jednotná cena je nezbytná pro „ochranu značky“.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25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74B4997-CADD-FE07-A9DF-DE74AD19389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093F3C9-900A-684E-9895-373BF39FE26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A048AF-32E5-4EE2-124A-036456DC89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A0A63-075E-22E3-6BC0-D263FE0D9FF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E627A4D-01D2-2DBF-BD45-9DB1575D6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F1B4DE-A75C-2847-6BC9-0EF81DD023E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CDE99D-C1CE-AA54-0C2D-98EC831C02DC}"/>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C3D18E95-2DE7-B993-84A5-771A9B52E8A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vertikální zakázanou dohodu omezující soutěž</a:t>
            </a:r>
            <a:r>
              <a:rPr lang="cs-CZ" sz="1800" dirty="0"/>
              <a:t>, konkrétně o </a:t>
            </a:r>
            <a:r>
              <a:rPr lang="cs-CZ" sz="1800" b="1" dirty="0"/>
              <a:t>stanovení minimální ceny pro další prodej</a:t>
            </a:r>
            <a:r>
              <a:rPr lang="cs-CZ" sz="1800" dirty="0"/>
              <a:t>. Takové dohody jsou zakázány podle § 3 odst. 2 písm. a) zákona č. 143/2001 Sb. i čl. 101 SFEU, neboť vedou ke </a:t>
            </a:r>
            <a:r>
              <a:rPr lang="cs-CZ" sz="1800" b="1" dirty="0"/>
              <a:t>koordinaci cenové politiky</a:t>
            </a:r>
            <a:r>
              <a:rPr lang="cs-CZ" sz="1800" dirty="0"/>
              <a:t> mezi různými články distribučního řetězce. Na tyto praktiky se </a:t>
            </a:r>
            <a:r>
              <a:rPr lang="cs-CZ" sz="1800" b="1" dirty="0"/>
              <a:t>nevztahuje bloková výjimka</a:t>
            </a:r>
            <a:r>
              <a:rPr lang="cs-CZ" sz="1800" dirty="0"/>
              <a:t> dle nařízení Komise (EU) č. 330/2010, jelikož se jedná o „tvrdé omezení“. ÚOHS by mohl uložit pokutu a zakázat plnění takové smlouvy.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952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Úředník B je odpovědný za přidělování dotací v určité oblasti. Přizná Z dotaci, pro kterou Z nesplňuje kritéria pro její získání. Z mu však na oplátku za přiznání dotace slíbil bezplatné dodávky palivového dřeva na rok 2023. Dotace je skutečně vyplacena. Zkontrolujte trestnost činu úředníka Z!</a:t>
            </a:r>
          </a:p>
        </p:txBody>
      </p:sp>
    </p:spTree>
    <p:extLst>
      <p:ext uri="{BB962C8B-B14F-4D97-AF65-F5344CB8AC3E}">
        <p14:creationId xmlns:p14="http://schemas.microsoft.com/office/powerpoint/2010/main" val="2316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697325-99E5-7948-0C30-D9CA6EF5FDB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D27BCEA-7DDC-5A0D-0FA3-02B9876C331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33928-5DF1-ED0D-2DFD-8C6C718817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E63892-4E2C-392E-D15C-6202EED9C41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63D8B63-26D9-A161-011E-BE0D291C09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36CC52A-6EB8-7467-283F-C916D6E6EA1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1A6EC1E-2F15-F2D0-78CF-B5744E674124}"/>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666C5281-AA3C-CC01-F938-C94DD859DFC2}"/>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712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BBA529-722C-64CD-3F16-7E4AF2385A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115C464-6F52-05A8-F906-46A2D6163C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38CE334-8CA3-33D8-BB90-C4989CA01C1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B28E3B-F147-7EE7-94F1-2011F31101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98D154-1CFC-7080-37EB-8CC542EA5D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6EAB44-71D6-215E-25EA-170E47E4B67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030AFD-DB3F-3025-C7A8-FAD1ACC7279C}"/>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43CD54EA-F903-6514-694E-D51FF4724D93}"/>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r>
              <a:rPr lang="cs-CZ" sz="1800" b="1" dirty="0"/>
              <a:t>Odpověď:</a:t>
            </a:r>
            <a:br>
              <a:rPr lang="cs-CZ" sz="1800" dirty="0"/>
            </a:br>
            <a:r>
              <a:rPr lang="cs-CZ" sz="1800" dirty="0"/>
              <a:t>Jde o </a:t>
            </a:r>
            <a:r>
              <a:rPr lang="cs-CZ" sz="1800" b="1" dirty="0"/>
              <a:t>zneužití dominantního postavení</a:t>
            </a:r>
            <a:r>
              <a:rPr lang="cs-CZ" sz="1800" dirty="0"/>
              <a:t> podle § 11 odst. 1 zákona č. 143/2001 Sb. a čl. 102 SFEU. Konkrétní formou zneužití jsou </a:t>
            </a:r>
            <a:r>
              <a:rPr lang="cs-CZ" sz="1800" b="1" dirty="0"/>
              <a:t>predátorské ceny</a:t>
            </a:r>
            <a:r>
              <a:rPr lang="cs-CZ" sz="1800" dirty="0"/>
              <a:t>, které slouží k vyloučení konkurence. Dominance sama o sobě není zakázána, zákaz dopadá pouze na její </a:t>
            </a:r>
            <a:r>
              <a:rPr lang="cs-CZ" sz="1800" b="1" dirty="0"/>
              <a:t>zneužití</a:t>
            </a:r>
            <a:r>
              <a:rPr lang="cs-CZ" sz="1800" dirty="0"/>
              <a:t>. Důsledkem může být zákaz jednání, pokuta a v krajním případě i strukturální opatření.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087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20B0B-C24E-3D5C-66DD-BD17AD51749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CC0E20-2D3B-3C91-03D7-2C6C4ABB35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C0066-A175-A897-3F17-12E4D9BEA1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B5D5973-AC7F-B26F-83FF-5767093D7D0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7E4E637-7270-A5A6-842D-95568120BC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6F79A-5E59-D515-AC2D-DCC5330C00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86292D-DA63-70EE-37BC-A76AE45B4A37}"/>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D46288A3-E9DF-84EF-65FA-A6A313CF3B1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718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93247C-1729-B7E4-35AC-4158D062337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E0F4EB-EF2E-2CA6-F5FC-0EB4FAB6011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5D802-B275-7B73-83A9-61B4F901695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DB2176-6FFA-6570-3695-4A5C0F9F3F3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C9EB8F-C8AC-2B74-CFE9-0A81F7A2001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B2FE99-04B7-5F38-F68F-BDDA72D25CE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93DF510-59C3-AC6A-2EEB-7AF34BFC7501}"/>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867F69F6-4170-CE41-9C5C-9112CC30D85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r>
              <a:rPr lang="cs-CZ" sz="1800" b="1" dirty="0"/>
              <a:t>Odpověď:</a:t>
            </a:r>
            <a:br>
              <a:rPr lang="cs-CZ" sz="1800" dirty="0"/>
            </a:br>
            <a:r>
              <a:rPr lang="cs-CZ" sz="1800" dirty="0"/>
              <a:t>Tento případ představuje </a:t>
            </a:r>
            <a:r>
              <a:rPr lang="cs-CZ" sz="1800" b="1" dirty="0"/>
              <a:t>zneužití dominantního postavení formou věrnostních rabatů</a:t>
            </a:r>
            <a:r>
              <a:rPr lang="cs-CZ" sz="1800" dirty="0"/>
              <a:t>. Tyto rabaty vytvářejí </a:t>
            </a:r>
            <a:r>
              <a:rPr lang="cs-CZ" sz="1800" b="1" dirty="0"/>
              <a:t>vázanost odběratele na dodavatele</a:t>
            </a:r>
            <a:r>
              <a:rPr lang="cs-CZ" sz="1800" dirty="0"/>
              <a:t> a vedou k omezení přístupu konkurentů na trh. Jde o porušení čl. 102 písm. d) SFEU, neboť sleva není založena na úsporách efektivity, ale na </a:t>
            </a:r>
            <a:r>
              <a:rPr lang="cs-CZ" sz="1800" b="1" dirty="0"/>
              <a:t>vyloučení soutěže</a:t>
            </a:r>
            <a:r>
              <a:rPr lang="cs-CZ" sz="1800" dirty="0"/>
              <a:t>. ÚOHS nebo Evropská komise by mohla uložit pokutu a zakázat plnění dohody.</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088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37FF7D-4CB1-CB91-87D3-3D60BEB5BB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C04AA11-C39C-9082-4D9F-5D912DBDA1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04411C-3421-0112-88F2-42B5557AD6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CEBCAAF-257B-7EB7-8642-22A6E3E090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0E2CFBB-EA53-8ADC-9E1E-D976CE0302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B945A1-E7D5-CBB4-31C8-8E33A0896E5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14B37C-9130-CAA4-55ED-99728815F025}"/>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6ACC50F-C601-AF31-3933-D5DD2B7E421B}"/>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447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E14BF3C-82DA-87DB-9E5B-B7CE162A604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47FAD8-FD7F-36D0-3F6E-FEC6886E4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A1C159-19DF-1716-DB53-929DB3DDDC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760C90-2DBF-82FB-71C8-90D902DA561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E316BB7-6720-5BCF-11FE-65665FF540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921C39-7012-1742-2F2F-28B52DF137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FA34CE7-BB30-16CB-F25D-86B87C06ED33}"/>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AB57C81-21F0-A04E-DB6B-9A5C71A108C4}"/>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r>
              <a:rPr lang="cs-CZ" sz="1800" b="1" dirty="0"/>
              <a:t>Odpověď:</a:t>
            </a:r>
            <a:br>
              <a:rPr lang="cs-CZ" sz="1800" dirty="0"/>
            </a:br>
            <a:r>
              <a:rPr lang="cs-CZ" sz="1800" dirty="0"/>
              <a:t>Jde o </a:t>
            </a:r>
            <a:r>
              <a:rPr lang="cs-CZ" sz="1800" b="1" dirty="0"/>
              <a:t>ekonomickou koncentraci</a:t>
            </a:r>
            <a:r>
              <a:rPr lang="cs-CZ" sz="1800" dirty="0"/>
              <a:t> podle § 12 odst. 1 zákona č. 143/2001 Sb., která </a:t>
            </a:r>
            <a:r>
              <a:rPr lang="cs-CZ" sz="1800" b="1" dirty="0"/>
              <a:t>podléhá předchozí notifikaci</a:t>
            </a:r>
            <a:r>
              <a:rPr lang="cs-CZ" sz="1800" dirty="0"/>
              <a:t> ÚOHS. Nerealizovatelná bez jeho povolení (</a:t>
            </a:r>
            <a:r>
              <a:rPr lang="cs-CZ" sz="1800" dirty="0" err="1"/>
              <a:t>standstill</a:t>
            </a:r>
            <a:r>
              <a:rPr lang="cs-CZ" sz="1800" dirty="0"/>
              <a:t> </a:t>
            </a:r>
            <a:r>
              <a:rPr lang="cs-CZ" sz="1800" dirty="0" err="1"/>
              <a:t>obligation</a:t>
            </a:r>
            <a:r>
              <a:rPr lang="cs-CZ" sz="1800" dirty="0"/>
              <a:t>). Spojení překračuje obratové prahy a má výrazný dopad na trh. Porušení této povinnosti znamená </a:t>
            </a:r>
            <a:r>
              <a:rPr lang="cs-CZ" sz="1800" b="1" dirty="0"/>
              <a:t>správní delikt</a:t>
            </a:r>
            <a:r>
              <a:rPr lang="cs-CZ" sz="1800" dirty="0"/>
              <a:t>, sankce může dosáhnout až 10 % z obratu podniků.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182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04697E-A1E3-8E4B-D1CF-BEF8A02CAC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402B64F-688F-A0D0-BB71-7E04D9D7F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775C07-C893-2636-FAAB-8B481820078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58CB77-9CDA-ACCC-5CC3-CEB64549D8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E523F5-E327-C0E2-C511-E599BDE4AD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7FEAB3-BF07-E754-7D14-09C6427853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F51897-02FC-BB69-DD64-DD8F9DF86727}"/>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A96C56C7-8152-CA1A-811C-C4239EC4385A}"/>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22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97B7B8F-6E6E-5661-A08B-78B3EA4A6AD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B34E57-E1AE-78C2-5872-3D1B8B9D98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8831FD-F5FB-6E2E-81CB-251CABB150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0D8B816-6E4C-3E57-6661-594CA359775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985E4F-3315-881C-7732-3F7BE3B60A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A47396-C1BA-DC84-2E08-EFD5216EA75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A5E7A-C3E4-B75E-A98F-BB5144095C61}"/>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DBBCE4A0-8894-9A5D-BB84-3FB7AC85C47D}"/>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r>
              <a:rPr lang="cs-CZ" sz="1800" b="1" dirty="0"/>
              <a:t>Odpověď:</a:t>
            </a:r>
            <a:br>
              <a:rPr lang="cs-CZ" sz="1800" dirty="0"/>
            </a:br>
            <a:r>
              <a:rPr lang="cs-CZ" sz="1800" dirty="0"/>
              <a:t>Tato podpora naplňuje znaky </a:t>
            </a:r>
            <a:r>
              <a:rPr lang="cs-CZ" sz="1800" b="1" dirty="0"/>
              <a:t>zakázané veřejné podpory</a:t>
            </a:r>
            <a:r>
              <a:rPr lang="cs-CZ" sz="1800" dirty="0"/>
              <a:t> dle čl. 107 odst. 1 SFEU, neboť jde o selektivní hospodářské zvýhodnění poskytnuté z veřejných prostředků, které může narušit soutěž a ovlivnit obchod mezi státy. Stát měl povinnost ji </a:t>
            </a:r>
            <a:r>
              <a:rPr lang="cs-CZ" sz="1800" b="1" dirty="0"/>
              <a:t>předem notifikovat</a:t>
            </a:r>
            <a:r>
              <a:rPr lang="cs-CZ" sz="1800" dirty="0"/>
              <a:t> Komisi (porušení </a:t>
            </a:r>
            <a:r>
              <a:rPr lang="cs-CZ" sz="1800" dirty="0" err="1"/>
              <a:t>standstill</a:t>
            </a:r>
            <a:r>
              <a:rPr lang="cs-CZ" sz="1800" dirty="0"/>
              <a:t>). Komise může uložit povinnost </a:t>
            </a:r>
            <a:r>
              <a:rPr lang="cs-CZ" sz="1800" b="1" dirty="0"/>
              <a:t>vrácení podpory</a:t>
            </a:r>
            <a:r>
              <a:rPr lang="cs-CZ" sz="1800" dirty="0"/>
              <a:t> a sankce za neoprávněné poskytnutí.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8095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E295ACB-AEDC-BC83-6EDF-2EBA51E241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A7DD43A-1434-3E34-E1D9-5E30B652204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F55E278-E17A-9004-60B2-CBB2C9AAEE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852049-92D9-8A91-7663-86C28CD44B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DDAAA6-44AB-0E2F-7632-C592DBB8C6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D946CBF-434B-FAA5-49A9-B1A06A22520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D7E4E7-AEDB-95AB-9AD6-CC1089C8AC9A}"/>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56F90C1A-F83D-5334-F126-64DB55573EC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75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85BD84-F64D-FBB9-D521-F96411297F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7E4617D-A15E-2884-3C9A-BFDFA37AF5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0F95A-0E29-0D30-CA72-483B32B27A4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86EA9EB-A5EB-5E55-5799-C91CEADF0A5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DE3E6B-53D7-0733-DBA1-34893C650FB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41E280-ADBB-0785-779A-7AEAAC88AB3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474F2C-7A31-387F-DEC7-D433436CE7F1}"/>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41AA85C3-72D9-410C-3CFA-C947AEC8F27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r>
              <a:rPr lang="cs-CZ" sz="1800" b="1" dirty="0"/>
              <a:t>Odpověď:</a:t>
            </a:r>
            <a:br>
              <a:rPr lang="cs-CZ" sz="1800" dirty="0"/>
            </a:br>
            <a:r>
              <a:rPr lang="cs-CZ" sz="1800" dirty="0"/>
              <a:t>Jde o využití </a:t>
            </a:r>
            <a:r>
              <a:rPr lang="cs-CZ" sz="1800" b="1" dirty="0"/>
              <a:t>programu shovívavosti (</a:t>
            </a:r>
            <a:r>
              <a:rPr lang="cs-CZ" sz="1800" b="1" dirty="0" err="1"/>
              <a:t>leniency</a:t>
            </a:r>
            <a:r>
              <a:rPr lang="cs-CZ" sz="1800" b="1" dirty="0"/>
              <a:t> program)</a:t>
            </a:r>
            <a:r>
              <a:rPr lang="cs-CZ" sz="1800" dirty="0"/>
              <a:t>, který umožňuje soutěžiteli zcela nebo částečně se vyhnout pokutě, pokud s úřadem aktivně spolupracuje a přispěje k odhalení kartelu. Tento institut je upraven ve veřejném právu hospodářské soutěže a má </a:t>
            </a:r>
            <a:r>
              <a:rPr lang="cs-CZ" sz="1800" b="1" dirty="0"/>
              <a:t>preventivně-represivní funkci</a:t>
            </a:r>
            <a:r>
              <a:rPr lang="cs-CZ" sz="1800" dirty="0"/>
              <a:t>. Společnost může být od sankce zcela osvobozena, pokud podá přiznání jako první.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37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musí šetřit, a tak se rozhodne prolomit heslo k (neomezenému) přístupu k Wi-Fi, aby se mohl takto připojit. Skutečně se mu to podaří. Majitel, I, se o tom náhodou dozví a chce, aby byl A trestně stíhán. Je to možné?</a:t>
            </a:r>
          </a:p>
        </p:txBody>
      </p:sp>
    </p:spTree>
    <p:extLst>
      <p:ext uri="{BB962C8B-B14F-4D97-AF65-F5344CB8AC3E}">
        <p14:creationId xmlns:p14="http://schemas.microsoft.com/office/powerpoint/2010/main" val="5214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FDB9D5E-9DDE-5C7F-F86B-89EAABD202F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A2A210-A0A9-1D4D-46CF-E840CDC718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1023B4-6C14-0752-3DF8-82BCCE9D6A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F85B023-20EC-AC66-9003-256BA46CFB9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63AF51-8DBB-A387-1F21-98C9581803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26987AC-ED5D-6030-864F-610849ECD27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600F9B-D214-2164-50D4-BA874B72E0CF}"/>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1E9EE657-DD5C-1BFD-9553-F51BC90CF422}"/>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771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BAF71-2687-7E9A-5934-0596FB5C8F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51103CE-D6B9-289E-08FA-E079997F144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19FE55-DBCA-3007-B045-7DF80C749F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712FDB4-9DF4-6038-B9B2-5CDA4C148EE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03F07F5-1AF4-F76C-EDB6-56A1D4379C1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28911CA-CAF4-DC7A-C602-30A6773D73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7254D1-BAB0-DF31-4BA3-001D48F8B7B3}"/>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DBDEA348-13F6-95E0-A038-8A853AFB8981}"/>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r>
              <a:rPr lang="cs-CZ" sz="1800" b="1" dirty="0"/>
              <a:t>Odpověď:</a:t>
            </a:r>
            <a:br>
              <a:rPr lang="cs-CZ" sz="1800" dirty="0"/>
            </a:br>
            <a:r>
              <a:rPr lang="cs-CZ" sz="1800" dirty="0"/>
              <a:t>Jedná se o </a:t>
            </a:r>
            <a:r>
              <a:rPr lang="cs-CZ" sz="1800" b="1" dirty="0"/>
              <a:t>zneužití významné tržní síly</a:t>
            </a:r>
            <a:r>
              <a:rPr lang="cs-CZ" sz="1800" dirty="0"/>
              <a:t> podle zákona č. 395/2009 Sb. Řetězec využívá své silné vyjednávací pozice, aby si </a:t>
            </a:r>
            <a:r>
              <a:rPr lang="cs-CZ" sz="1800" b="1" dirty="0"/>
              <a:t>vynutil neoprávněné výhody</a:t>
            </a:r>
            <a:r>
              <a:rPr lang="cs-CZ" sz="1800" dirty="0"/>
              <a:t> vůči slabším dodavatelům. Takové jednání je v rozporu se zásadou poctivého obchodního styku a ohrožuje rovnováhu dodavatelsko-odběratelských vztahů. ÚOHS může uložit pokutu a přikázat nápravu.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434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F907CA4-19C2-C15C-FFC8-009A3C7CA05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A98B8A-63C0-77EA-98B7-27B50013DF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E029E14-802F-EE73-CD73-C0EFA14379C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2C-3A6A-4B74-D3E4-DFD4E1604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362173-4747-4958-0E24-29730EB025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8BB13-FD3B-5085-11D1-3475C35691B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777C54B-888C-59AD-E6F8-01371610827F}"/>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45EFBB5C-C1B0-236A-EA60-118B77882751}"/>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745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BF35B-32E3-3D8A-85CD-B1AC1A289E3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DE8771-A1DD-D9A5-623A-E74EDBD8362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4DD7B2-7D38-F386-7ED2-4AC08694787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C938BF4-C5FC-CE01-0013-8001F5A91E9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DBD2F7-60B9-1F34-E915-749DFD47FB8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0C8F57-5F16-BCFC-C842-3936F1859A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9F4B5C6-CDE2-F842-43F4-A2D433FC36E5}"/>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77861DD2-5667-B942-9098-8A7E3919C819}"/>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r>
              <a:rPr lang="cs-CZ" sz="1800" b="1" dirty="0"/>
              <a:t>Odpověď:</a:t>
            </a:r>
            <a:br>
              <a:rPr lang="cs-CZ" sz="1800" dirty="0"/>
            </a:br>
            <a:r>
              <a:rPr lang="cs-CZ" sz="1800" dirty="0"/>
              <a:t>Jde o </a:t>
            </a:r>
            <a:r>
              <a:rPr lang="cs-CZ" sz="1800" b="1" dirty="0"/>
              <a:t>nekalou obchodní praktiku</a:t>
            </a:r>
            <a:r>
              <a:rPr lang="cs-CZ" sz="1800" dirty="0"/>
              <a:t> podle směrnice (EU) 2019/633 a zákona č. 395/2009 Sb. Takové jednání je výslovně zakázáno, protože </a:t>
            </a:r>
            <a:r>
              <a:rPr lang="cs-CZ" sz="1800" b="1" dirty="0"/>
              <a:t>umožňuje jednostranné změny smlouvy</a:t>
            </a:r>
            <a:r>
              <a:rPr lang="cs-CZ" sz="1800" dirty="0"/>
              <a:t> a přenáší neúměrné riziko na dodavatele. ÚOHS může uložit pokutu a přikázat změnu smluvních ujednání.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567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190AF46-5AE1-59AA-5AB6-11E1988310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55E6F-8F52-EF4B-B428-6BB06B2164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F03CF32-87AE-84F0-582F-B082261440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A86E9F5-BA3C-3C6C-BDEC-7E6785B7D5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64C320B-F213-FF72-069D-00E6A19C4A8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AA81F5-C1CD-BA9B-2F23-4FBAA5FF08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5A05CAA-7382-63C6-D98A-EF88DF1579CF}"/>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402E0D26-8C2E-BF44-6083-64E03B901600}"/>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11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161BC-0017-D2DE-62F0-F1A5B2C4A7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6AA9FD-D4FC-15A4-B43B-506FC4DE9B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034CB5-724B-34A5-273A-ED5224F50DA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D7236D-96EF-D9BE-747F-AF8F9C9527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B004B9B-F38B-72D6-C3D0-6673E2EAD04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A565C53-BA31-62E0-E757-3DBEB0046D2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AE8BE97-DE28-AF12-EB50-7C5878B84459}"/>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945727EA-D078-A8FF-D1F2-DA66BEF9E42D}"/>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r>
              <a:rPr lang="cs-CZ" sz="1800" b="1" dirty="0"/>
              <a:t>Odpověď:</a:t>
            </a:r>
            <a:br>
              <a:rPr lang="cs-CZ" sz="1800" dirty="0"/>
            </a:br>
            <a:r>
              <a:rPr lang="cs-CZ" sz="1800" dirty="0"/>
              <a:t>Jedná se o </a:t>
            </a:r>
            <a:r>
              <a:rPr lang="cs-CZ" sz="1800" b="1" dirty="0"/>
              <a:t>zneužití dominantního postavení výkonem práva duševního vlastnictví</a:t>
            </a:r>
            <a:r>
              <a:rPr lang="cs-CZ" sz="1800" dirty="0"/>
              <a:t>, jak připustil i Nejvyšší soud (23 </a:t>
            </a:r>
            <a:r>
              <a:rPr lang="cs-CZ" sz="1800" dirty="0" err="1"/>
              <a:t>Cdo</a:t>
            </a:r>
            <a:r>
              <a:rPr lang="cs-CZ" sz="1800" dirty="0"/>
              <a:t> 5955/2017). Jde o výjimečné případy, kdy výkon práv z ochranné známky vede k </a:t>
            </a:r>
            <a:r>
              <a:rPr lang="cs-CZ" sz="1800" b="1" dirty="0"/>
              <a:t>potlačení soutěže</a:t>
            </a:r>
            <a:r>
              <a:rPr lang="cs-CZ" sz="1800" dirty="0"/>
              <a:t> a nemá objektivní hospodářské zdůvodnění. Takové jednání může být sankcionováno jako porušení čl. 102 SFEU.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12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8A1AF2D-28C7-EEA0-F74C-737E9AA2308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162258-FB54-B79F-25F3-F5EB0120B02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35A7D7-C2EE-EEFA-C636-0062A0A56C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9DD1427-1512-C5FB-31B4-FAAC745D08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0E15754-3692-6D39-88E1-D432C7F9CB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B80B05-0ADC-91C6-6A17-6C65DA4DC3F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6139B16-E51F-7DAD-6266-CF3CFD1242D4}"/>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ABF6F273-042B-A1CB-3FF3-07EDE5BC47DD}"/>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64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ED2C233-AC2D-019C-C414-AE6E53B283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80E40-E895-DFC6-7E5A-504E0447FF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039A3-9286-6790-34E5-3472F6C25F8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F461FB-1631-CAEF-1A13-4C3089E5DE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F1918BC-8EE4-CA79-E8EF-9592574FD11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D16BC4-1DE2-E62D-29A1-F0AEC79DC6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43C6E8-58F1-BBBB-5D76-66748DFE8F3A}"/>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8E3A5CFB-CC61-A387-05F4-DDAA07F41CC6}"/>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r>
              <a:rPr lang="cs-CZ" sz="1800" b="1" dirty="0"/>
              <a:t>Odpověď:</a:t>
            </a:r>
            <a:br>
              <a:rPr lang="cs-CZ" sz="1800" dirty="0"/>
            </a:br>
            <a:r>
              <a:rPr lang="cs-CZ" sz="1800" dirty="0"/>
              <a:t>Jedná se o </a:t>
            </a:r>
            <a:r>
              <a:rPr lang="cs-CZ" sz="1800" b="1" dirty="0"/>
              <a:t>zakázanou horizontální dohodu mezi soutěžiteli</a:t>
            </a:r>
            <a:r>
              <a:rPr lang="cs-CZ" sz="1800" dirty="0"/>
              <a:t> – cenový i tržní kartel podle § 3 zákona č. 143/2001 Sb. a čl. 101 SFEU. Tato koordinace eliminuje nezávislé chování soutěžitelů a nahrazuje tržní mechanismus umělým uspořádáním. Jde o </a:t>
            </a:r>
            <a:r>
              <a:rPr lang="cs-CZ" sz="1800" b="1" dirty="0"/>
              <a:t>hardcore kartel</a:t>
            </a:r>
            <a:r>
              <a:rPr lang="cs-CZ" sz="1800" dirty="0"/>
              <a:t>, na který se nevztahuje žádná výjimka. ÚOHS by mohl uložit vysoké pokuty a zneplatnit dohody od počátku.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7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04AFA2-5B8F-79C9-D67A-E9FCF784D2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BE8F00-3B3F-CA48-2D93-4ADB950EFD9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418FD5-1E8E-8CDB-F353-2E0F87DFEE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B741D1-707A-D978-488C-0D725A830FA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E904B1-1982-827D-E8E7-FFA1BF610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1A177AA-B660-CC5D-F460-E22D5BDB47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7508247-32CC-4CF8-8F81-A35BF883BF7D}"/>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11EBC2D1-0881-B381-7BAF-2916BE28BC67}"/>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732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192C978-C6D0-6DB3-6333-2A835C0276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6AA761-41D4-1B26-11D1-2D9950EE0D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974417-DA7C-DEEB-B95F-CDBF40DB434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56E333-D746-01CD-8B48-A81ABB6EB2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C3965BD-42EE-804C-DB4E-8BD54A027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8204C2C-7395-7110-23E4-D6EFDB5DB3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C370A8-8045-7053-9976-42F12FE84B38}"/>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CD94D783-2D07-36C0-D32C-D6544B1E85AA}"/>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br>
              <a:rPr lang="cs-CZ" sz="1800" dirty="0"/>
            </a:br>
            <a:r>
              <a:rPr lang="cs-CZ" sz="1800" b="1" dirty="0"/>
              <a:t>Odpověď:</a:t>
            </a:r>
            <a:br>
              <a:rPr lang="cs-CZ" sz="1800" dirty="0"/>
            </a:br>
            <a:r>
              <a:rPr lang="cs-CZ" sz="1800" dirty="0"/>
              <a:t>Případ představuje </a:t>
            </a:r>
            <a:r>
              <a:rPr lang="cs-CZ" sz="1800" b="1" dirty="0"/>
              <a:t>vertikální zakázanou dohodu o výhradním odběru</a:t>
            </a:r>
            <a:r>
              <a:rPr lang="cs-CZ" sz="1800" dirty="0"/>
              <a:t>, která může vést k vyloučení jiných výrobců z trhu. Jedná se o omezení soutěže podle § 3 odst. 2 písm. c) zákona č. 143/2001 Sb. Pokud tržní podíl stran přesahuje 30 %, nelze aplikovat blokovou výjimku dle nařízení (EU) č. 330/2010. ÚOHS by mohl uložit pokutu a zakázat plnění takových smluv.</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96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5254BD-7084-E997-1B09-D40DFFFEEF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35ECA11-89D0-9D62-6333-50563DD9D1B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C1E69DF-5FC7-3174-2954-1A610C5AEA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F4A6F5-904E-6EC7-338D-7BA20095DA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B82F9D2-CF4A-D265-BFEB-D7E55DABD9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F3A002-84E6-9763-E95A-DCF8BC4CEB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6D0CAB-BB96-7B00-E3A9-CF2D88A11B59}"/>
              </a:ext>
            </a:extLst>
          </p:cNvPr>
          <p:cNvSpPr>
            <a:spLocks noGrp="1"/>
          </p:cNvSpPr>
          <p:nvPr>
            <p:ph type="title"/>
          </p:nvPr>
        </p:nvSpPr>
        <p:spPr>
          <a:xfrm>
            <a:off x="457200" y="773113"/>
            <a:ext cx="8229600" cy="644524"/>
          </a:xfrm>
        </p:spPr>
        <p:txBody>
          <a:bodyPr/>
          <a:lstStyle/>
          <a:p>
            <a:r>
              <a:rPr lang="cs-CZ" b="1" dirty="0">
                <a:highlight>
                  <a:srgbClr val="008080"/>
                </a:highlight>
              </a:rPr>
              <a:t>JEDENÁCTÝ CASE</a:t>
            </a:r>
            <a:endParaRPr lang="cs-CZ" dirty="0">
              <a:highlight>
                <a:srgbClr val="008080"/>
              </a:highlight>
            </a:endParaRPr>
          </a:p>
        </p:txBody>
      </p:sp>
      <p:sp>
        <p:nvSpPr>
          <p:cNvPr id="3" name="Zástupný text 2">
            <a:extLst>
              <a:ext uri="{FF2B5EF4-FFF2-40B4-BE49-F238E27FC236}">
                <a16:creationId xmlns:a16="http://schemas.microsoft.com/office/drawing/2014/main" id="{7F5AE3CA-27B5-9C3D-39FA-02878AE08C2B}"/>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7291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201F261-4C94-7498-6B70-C752220607D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B7394A-B74C-5A64-73C2-0E5231CAE4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2289855-4519-C8F5-8B1E-991C6EC8586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D8D7943-5710-9281-BFE5-6D4402E27AC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6A1757F-EA73-A94C-7D72-191D818BF9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B715F62-A4F7-29F9-9749-F2DBDBA107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D25CB8-AABA-5764-FEB9-F792BFAB677E}"/>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10122152-B7D6-F046-2574-99EE2B7CB03F}"/>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73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C96DE1-1048-A73B-7F33-4B4382ECA6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EA6996-499D-F1A2-75FD-18364FC7AC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FDDE35-865F-34A1-B612-FA936EF0787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537D55-A7AC-E701-3176-36DFE908E9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8C3F3BB-16F3-0219-A530-BC53A72D433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1481B2-F841-6461-191A-DFE2BA9DE15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8F5C51-6473-76D4-05BB-1F97ECBD5525}"/>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F7F854B2-27C4-CF10-FC9F-BD2FD8131C73}"/>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 </a:t>
            </a:r>
            <a:r>
              <a:rPr lang="cs-CZ" sz="1800" b="1" dirty="0"/>
              <a:t>cenovou i informační koordinaci</a:t>
            </a:r>
            <a:r>
              <a:rPr lang="cs-CZ" sz="1800" dirty="0"/>
              <a:t>, která omezuje hospodářskou soutěž. Postačuje existence koordinace, nikoliv písemná smlouva. Porušuje § 3 zákona o ochraně hospodářské soutěže. ÚOHS by mohl zahájit řízení a uložit pokuty, případně trestní odpovědnost při prokázání kartelu.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0037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F25C0A-E5A3-E90D-5F04-E952DF25FDB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FAA6668-36BC-3003-9B82-69A1AE9D42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2CD81B2-E8C9-054A-7BBE-3AB1F8614E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470BBC-2225-2E48-F92C-C074B238267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F7C210-6710-74BA-8E6D-DC91744BCF8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D9300B-E7BC-FDAE-84E4-0E2F58E04E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152758-ACDA-67AF-4157-7DCB368D9B5D}"/>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46C5962E-6187-D60B-6884-AD590BF11625}"/>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33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C8426A9-8FD2-543C-0BD8-95833FDBF9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71C4EF-B18E-F794-C885-2D6F68D19C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CE72291-5659-B4E3-103B-904FDC9B94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08B177-74B7-9D4B-0389-A1124532CB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50F93D-A96F-15E4-0807-ECAEB6EBC0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D4844E3-D0EC-C241-B895-917580047F3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C47ED4-5E30-ABC7-7CC3-DE282C3B2808}"/>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6677DC40-3096-7FE2-9F44-6838C62D8D5D}"/>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r>
              <a:rPr lang="cs-CZ" sz="1800" b="1" dirty="0"/>
              <a:t>Odpověď:</a:t>
            </a:r>
            <a:br>
              <a:rPr lang="cs-CZ" sz="1800" dirty="0"/>
            </a:br>
            <a:r>
              <a:rPr lang="cs-CZ" sz="1800" dirty="0"/>
              <a:t>Jedná se o </a:t>
            </a:r>
            <a:r>
              <a:rPr lang="cs-CZ" sz="1800" b="1" dirty="0"/>
              <a:t>zneužití dominantního postavení</a:t>
            </a:r>
            <a:r>
              <a:rPr lang="cs-CZ" sz="1800" dirty="0"/>
              <a:t> podle § 11 zákona č. 143/2001 Sb. a čl. 102 SFEU – kombinace </a:t>
            </a:r>
            <a:r>
              <a:rPr lang="cs-CZ" sz="1800" b="1" dirty="0"/>
              <a:t>predátorských slev</a:t>
            </a:r>
            <a:r>
              <a:rPr lang="cs-CZ" sz="1800" dirty="0"/>
              <a:t> a </a:t>
            </a:r>
            <a:r>
              <a:rPr lang="cs-CZ" sz="1800" b="1" dirty="0"/>
              <a:t>diskreditační kampaně</a:t>
            </a:r>
            <a:r>
              <a:rPr lang="cs-CZ" sz="1800" dirty="0"/>
              <a:t>. Dominance sama není zakázána, avšak její zneužití má </a:t>
            </a:r>
            <a:r>
              <a:rPr lang="cs-CZ" sz="1800" b="1" dirty="0"/>
              <a:t>vylučovací účinek</a:t>
            </a:r>
            <a:r>
              <a:rPr lang="cs-CZ" sz="1800" dirty="0"/>
              <a:t>. ÚOHS by mohl uložit pokutu a zakázat konkrétní praktiky.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593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5323A8E-A9D6-F508-FFBD-DEE9114D11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D771F64-AC14-8055-F0E3-B73AB6B25CB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55C4E-3CCE-8C68-C0FC-0D52970AA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9C05710-C501-AD54-7AF3-655A991C23B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EF98850-72E0-ECBD-1EEF-8908DD89B09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C84F3D-E3B3-236C-A3E0-9EAACD24DA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B2DDA9E-3A48-E1A1-0E5D-C85DD6EFA7A4}"/>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427FB12B-A13A-340A-E834-13847277A387}"/>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351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30E9C0-3B22-32F4-F1C5-869220F932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DD0729-009B-A6A6-112E-7A61B79E7D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6B7D51-1DF0-236B-72C7-28030DE28C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C2FA87-1673-830D-A0C4-495712ACFA5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4DCDCE5-434B-543D-5386-589AF588BF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C1967B-ADB2-B064-2660-536EFA2BA45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5E6D0AD-9795-5BA9-C7AD-3AA63EFAF656}"/>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B4EC91E9-EBE2-BD91-023A-40BED05AE326}"/>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br>
              <a:rPr lang="cs-CZ" sz="1800" dirty="0"/>
            </a:br>
            <a:r>
              <a:rPr lang="cs-CZ" sz="1800" b="1" dirty="0"/>
              <a:t>Odpověď:</a:t>
            </a:r>
            <a:br>
              <a:rPr lang="cs-CZ" sz="1800" dirty="0"/>
            </a:br>
            <a:r>
              <a:rPr lang="cs-CZ" sz="1800" dirty="0"/>
              <a:t>Jde o </a:t>
            </a:r>
            <a:r>
              <a:rPr lang="cs-CZ" sz="1800" b="1" dirty="0"/>
              <a:t>cenový kartel</a:t>
            </a:r>
            <a:r>
              <a:rPr lang="cs-CZ" sz="1800" dirty="0"/>
              <a:t>, tedy zakázanou horizontální dohodu podle § 3 zákona č. 143/2001 Sb. První spolupracující soutěžitel však může využít </a:t>
            </a:r>
            <a:r>
              <a:rPr lang="cs-CZ" sz="1800" b="1" dirty="0"/>
              <a:t>program shovívavosti (</a:t>
            </a:r>
            <a:r>
              <a:rPr lang="cs-CZ" sz="1800" b="1" dirty="0" err="1"/>
              <a:t>leniency</a:t>
            </a:r>
            <a:r>
              <a:rPr lang="cs-CZ" sz="1800" b="1" dirty="0"/>
              <a:t>)</a:t>
            </a:r>
            <a:r>
              <a:rPr lang="cs-CZ" sz="1800" dirty="0"/>
              <a:t> a být od pokuty osvobozen. Ostatní účastníci kartelu zůstanou odpovědní v plném rozsahu.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89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FD17197-560D-C5F8-4CE2-03286E82C2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3E22F41-12B1-78CC-3F76-453AA1901B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F8962F3-8A1F-F315-B08F-6C13DF73A1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ECB2CE6-D7F8-7CFE-F3C0-54DB7CAECE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A869FE-CF93-B19E-2080-1EDE22BCE4A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257F3F5-C043-19B5-00BB-DB47123339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5168E2-6EA7-B415-E5E1-B15DECA5257D}"/>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F1A0F119-8237-340E-41A8-2780981EC20C}"/>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6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324C86B-B4D5-C56D-F7FF-98317B209C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E99CC0-2761-A5C8-E6D4-6AF364A5B67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50971E-0A8D-747F-2858-AEA64398D7F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864058A-3D44-1B8B-5101-7264B79D0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9CF59E7-BB94-DE7D-D43F-602CE630354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40D3E1A-7EFD-1B93-EB55-765F3BEF0C5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581010-C29E-6D71-BC66-660E08073A57}"/>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9A63B726-B432-1AFB-083C-06B9B4B3E948}"/>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br>
              <a:rPr lang="cs-CZ" sz="1800" dirty="0"/>
            </a:br>
            <a:r>
              <a:rPr lang="cs-CZ" sz="1800" b="1" dirty="0"/>
              <a:t>Odpověď:</a:t>
            </a:r>
            <a:br>
              <a:rPr lang="cs-CZ" sz="1800" dirty="0"/>
            </a:br>
            <a:r>
              <a:rPr lang="cs-CZ" sz="1800" dirty="0"/>
              <a:t>Jde o </a:t>
            </a:r>
            <a:r>
              <a:rPr lang="cs-CZ" sz="1800" b="1" dirty="0"/>
              <a:t>ekonomickou koncentraci</a:t>
            </a:r>
            <a:r>
              <a:rPr lang="cs-CZ" sz="1800" dirty="0"/>
              <a:t> dle § 12 násl. zákona č. 143/2001 Sb., která </a:t>
            </a:r>
            <a:r>
              <a:rPr lang="cs-CZ" sz="1800" b="1" dirty="0"/>
              <a:t>podléhá povinné notifikaci</a:t>
            </a:r>
            <a:r>
              <a:rPr lang="cs-CZ" sz="1800" dirty="0"/>
              <a:t> ÚOHS. Nerealizovat ji bez povolení je porušením </a:t>
            </a:r>
            <a:r>
              <a:rPr lang="cs-CZ" sz="1800" dirty="0" err="1"/>
              <a:t>standstill</a:t>
            </a:r>
            <a:r>
              <a:rPr lang="cs-CZ" sz="1800" dirty="0"/>
              <a:t> </a:t>
            </a:r>
            <a:r>
              <a:rPr lang="cs-CZ" sz="1800" dirty="0" err="1"/>
              <a:t>obligation</a:t>
            </a:r>
            <a:r>
              <a:rPr lang="cs-CZ" sz="1800" dirty="0"/>
              <a:t>. Argument o „bratrském sepětí“ není právně relevantní. ÚOHS by mohl transakci zablokovat a uložit pokutu.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199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EB1963-E9BD-8894-294F-DB762E0A01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0D0C433-3818-284E-DA07-E933FC931A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9A11A39-475E-1B54-8561-172090EBA4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A18E1-2CD9-389F-C72D-028A2672CAC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2EAD5E7-A380-8E5E-4427-3E0CC0CE4C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478A53-4E13-EE35-8C4B-D0CAF5B6E7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84921DC-9B3F-1476-B8EF-70D12296E3D5}"/>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0239DBF8-E317-6EF0-79DE-296A8F9B84AC}"/>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61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E4DA47-6756-D661-2238-90DDA7FED7E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5B2C8EB-0A2A-EC7C-BB3E-B589FC1A3D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2D0F6-AE44-939D-4E3E-13DC2542EB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1054CD1-9B14-6FBD-C4D7-49EDCBC02D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69A918-3000-6160-2432-A8E7868072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68EA10-363A-D2CE-71C9-80A0B6835D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AAAADF-D2F1-94EE-77F2-EA8729818117}"/>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9633C384-C811-4660-3898-BF8BC3B6864A}"/>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br>
              <a:rPr lang="cs-CZ" sz="1800" dirty="0"/>
            </a:br>
            <a:r>
              <a:rPr lang="cs-CZ" sz="1800" b="1" dirty="0"/>
              <a:t>Odpověď:</a:t>
            </a:r>
            <a:br>
              <a:rPr lang="cs-CZ" sz="1800" dirty="0"/>
            </a:br>
            <a:r>
              <a:rPr lang="cs-CZ" sz="1800" dirty="0"/>
              <a:t>Případ naplňuje znaky </a:t>
            </a:r>
            <a:r>
              <a:rPr lang="cs-CZ" sz="1800" b="1" dirty="0"/>
              <a:t>zakázané veřejné podpory</a:t>
            </a:r>
            <a:r>
              <a:rPr lang="cs-CZ" sz="1800" dirty="0"/>
              <a:t> dle čl. 107 SFEU, neboť jde o selektivní zvýhodnění poskytnuté ze státních prostředků podnikateli, které může narušit soutěž. Podpora nebyla notifikována Evropské komisi a není slučitelná s vnitřním trhem. Komise by mohla nařídit </a:t>
            </a:r>
            <a:r>
              <a:rPr lang="cs-CZ" sz="1800" b="1" dirty="0"/>
              <a:t>vrácení podpory</a:t>
            </a:r>
            <a:r>
              <a:rPr lang="cs-CZ" sz="1800" dirty="0"/>
              <a:t> a sankce vůči státu.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65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12BEAD-33A9-B9B3-9487-56E3E4B10E6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D3FAC9-6B3D-DF79-4B41-74B511A5156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1CC910-C3B8-F71E-9238-2B914A97B2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D350C1E-ACDD-075D-028C-B6FF80B103C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017D8EE-DF2C-C6D5-696F-D924DD44C8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3A10D6-4534-4B6C-F7B7-FA08610ED72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10FC885-EA24-6483-AB56-0720592BA1E0}"/>
              </a:ext>
            </a:extLst>
          </p:cNvPr>
          <p:cNvSpPr>
            <a:spLocks noGrp="1"/>
          </p:cNvSpPr>
          <p:nvPr>
            <p:ph type="title"/>
          </p:nvPr>
        </p:nvSpPr>
        <p:spPr>
          <a:xfrm>
            <a:off x="457200" y="773113"/>
            <a:ext cx="8229600" cy="644524"/>
          </a:xfrm>
        </p:spPr>
        <p:txBody>
          <a:bodyPr/>
          <a:lstStyle/>
          <a:p>
            <a:r>
              <a:rPr lang="cs-CZ" b="1" dirty="0">
                <a:highlight>
                  <a:srgbClr val="008080"/>
                </a:highlight>
              </a:rPr>
              <a:t>DVANÁCTÝ CASE</a:t>
            </a:r>
            <a:endParaRPr lang="cs-CZ" dirty="0">
              <a:highlight>
                <a:srgbClr val="008080"/>
              </a:highlight>
            </a:endParaRPr>
          </a:p>
        </p:txBody>
      </p:sp>
      <p:sp>
        <p:nvSpPr>
          <p:cNvPr id="3" name="Zástupný text 2">
            <a:extLst>
              <a:ext uri="{FF2B5EF4-FFF2-40B4-BE49-F238E27FC236}">
                <a16:creationId xmlns:a16="http://schemas.microsoft.com/office/drawing/2014/main" id="{2354F003-F35A-2732-CA1B-BFD01C3F2AAC}"/>
              </a:ext>
            </a:extLst>
          </p:cNvPr>
          <p:cNvSpPr>
            <a:spLocks noGrp="1"/>
          </p:cNvSpPr>
          <p:nvPr>
            <p:ph type="body" idx="1"/>
          </p:nvPr>
        </p:nvSpPr>
        <p:spPr/>
        <p:txBody>
          <a:bodyPr/>
          <a:lstStyle/>
          <a:p>
            <a:pPr marL="114300" indent="0">
              <a:buNone/>
            </a:pPr>
            <a:r>
              <a:rPr lang="cs-CZ" sz="2000" dirty="0"/>
              <a:t>Na </a:t>
            </a:r>
            <a:r>
              <a:rPr lang="cs-CZ" sz="2000" dirty="0" err="1"/>
              <a:t>Oktoberfestu</a:t>
            </a:r>
            <a:r>
              <a:rPr lang="cs-CZ" sz="2000" dirty="0"/>
              <a:t> v Mnichově se A zamiloval do X. Aby zdůraznil své přednosti, uvažuje, že X pošle fotografie svého „nejlepšího kousku“. Zatímco X se již vydala na cestu domů do Salcburku a dorazila domů, A zůstává na festivalu. Nakonec jí posílá fotku přes WhatsApp. Kvůli technickým problémům se však fotka k X nedostane. Dopustil se A trestného činu?</a:t>
            </a:r>
          </a:p>
        </p:txBody>
      </p:sp>
    </p:spTree>
    <p:extLst>
      <p:ext uri="{BB962C8B-B14F-4D97-AF65-F5344CB8AC3E}">
        <p14:creationId xmlns:p14="http://schemas.microsoft.com/office/powerpoint/2010/main" val="40206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E0EDC9-4287-73A0-1392-66C3ED0C6E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FEC90A-B388-A749-734A-CA2B117E55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65AF281-18DE-563D-50AB-6824DBC8A2A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7BB8A8-9328-1C47-D6E0-B33E0FBE3C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3E657B-75FE-A39E-2396-AD6D9FD873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2B78113-3B2F-8224-7296-3778968068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4E0B787-9AE6-447D-7077-8E21ACB6D121}"/>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B2A86868-1E54-1C16-18FC-1269E87F7783}"/>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971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F4E376-55CB-A122-9521-460E0158EE2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915A916-6DDA-AECB-6CD5-921E12D5DC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DF14338-B8E7-DA03-A34B-6A23BA5D2E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A104BB-8215-B6FE-1C22-CC068BDF0A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C576D06-F512-8575-DF48-FAE6337EBF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2CA879-F64D-F9BD-311C-034356BAD2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E84BB9-B23B-C86F-5918-5D5F3A96BD82}"/>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0E825177-091E-CA4E-F25A-BF74AFF822EA}"/>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r>
              <a:rPr lang="cs-CZ" sz="1800" b="1" dirty="0"/>
              <a:t>Odpověď:</a:t>
            </a:r>
            <a:br>
              <a:rPr lang="cs-CZ" sz="1800" dirty="0"/>
            </a:br>
            <a:r>
              <a:rPr lang="cs-CZ" sz="1800" dirty="0"/>
              <a:t>Jde o </a:t>
            </a:r>
            <a:r>
              <a:rPr lang="cs-CZ" sz="1800" b="1" dirty="0"/>
              <a:t>zneužití významné tržní síly</a:t>
            </a:r>
            <a:r>
              <a:rPr lang="cs-CZ" sz="1800" dirty="0"/>
              <a:t> podle zákona č. 395/2009 Sb. Řetězec využívá svého silného postavení, aby si </a:t>
            </a:r>
            <a:r>
              <a:rPr lang="cs-CZ" sz="1800" b="1" dirty="0"/>
              <a:t>vynutil neoprávněné plnění</a:t>
            </a:r>
            <a:r>
              <a:rPr lang="cs-CZ" sz="1800" dirty="0"/>
              <a:t> od dodavatelů. Takové jednání je v rozporu se zásadou poctivého obchodního styku a zakládá odpovědnost za správní delikt. ÚOHS by mohl uložit pokutu a nařídit ukončení praxe.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583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124F5B-110A-80D7-F358-E238E6DF71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47BC7F9-395F-6EC6-E7DA-46992AB80B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34AF9D-A385-21EB-8E55-3461349117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7A23F8-699A-819A-C242-4E642CE43D7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8DBEFE8-97E7-A6D0-8134-AD597506DB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475DCB-088C-968F-8A0B-BBBF6C4E33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9AF32F-F852-8B6C-C34E-5E916B8CBDFE}"/>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0CDAD0FC-FB53-F8B5-F755-F8F894918FAB}"/>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553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72313F-1F1E-8E2E-125A-D3B30BA660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850780-DBAE-94C1-F8F7-22C128C41DE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F9DE142-A14F-815C-008E-D88A3EACC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7D406B-3F13-7A57-AA14-3945AB6C7E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461BCA8-1DE3-021A-D9AB-32684491E7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A37A3E-E18F-82FA-AC50-28E28824A1E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FC99FC-9484-899D-25FF-1EB2DD6D9CED}"/>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6F4A6628-AE4B-70FC-1078-1A9EC5F50F86}"/>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br>
              <a:rPr lang="cs-CZ" sz="1800" dirty="0"/>
            </a:br>
            <a:r>
              <a:rPr lang="cs-CZ" sz="1800" b="1" dirty="0"/>
              <a:t>Odpověď:</a:t>
            </a:r>
            <a:br>
              <a:rPr lang="cs-CZ" sz="1800" dirty="0"/>
            </a:br>
            <a:r>
              <a:rPr lang="cs-CZ" sz="1800" dirty="0"/>
              <a:t>Tento případ představuje </a:t>
            </a:r>
            <a:r>
              <a:rPr lang="cs-CZ" sz="1800" b="1" dirty="0"/>
              <a:t>zakázanou dohodu mezi soutěžiteli</a:t>
            </a:r>
            <a:r>
              <a:rPr lang="cs-CZ" sz="1800" dirty="0"/>
              <a:t> o ceně – kartel maskovaný ekologickým argumentem. Ekologická motivace není relevantní obhajobou, pokud má opatření </a:t>
            </a:r>
            <a:r>
              <a:rPr lang="cs-CZ" sz="1800" b="1" dirty="0"/>
              <a:t>protisoutěžní účinek</a:t>
            </a:r>
            <a:r>
              <a:rPr lang="cs-CZ" sz="1800" dirty="0"/>
              <a:t>. Jde o porušení § 3 zákona č. 143/2001 Sb., </a:t>
            </a:r>
            <a:r>
              <a:rPr lang="cs-CZ" sz="1800" dirty="0" err="1"/>
              <a:t>sankcionovatelné</a:t>
            </a:r>
            <a:r>
              <a:rPr lang="cs-CZ" sz="1800" dirty="0"/>
              <a:t> ÚOHS.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141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944265-3AE7-B7B4-320F-6E4BBE39402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A1C90A-5122-8A6F-6C5A-DEB10F172A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1A16BF-E195-9F8A-B8BA-706A18CA95F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173034-9363-2A91-F09B-E5DB52ADE4A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C183E8-9FEA-E4CB-F7B9-7A35328C58C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47BEE4-ADE4-23AD-7871-F40065F5D18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39112A-36D3-3058-3F7A-34B473B4C4D1}"/>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AE75EF1A-5896-2AC0-787B-153FBB49C34B}"/>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841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E5CF2B-BF56-5FC7-A048-2BEF520082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6E35C6-2CCE-F031-EB4E-A5AC059705F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45B1CCA-1A2C-184F-4751-E733E1FBC7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44BB3-993B-33C4-1F75-E11C3BEBB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7AF1727-0BF8-D044-0EAD-2E0CE8DDBB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2571B6-57DE-AA28-4597-9917162800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5F29142-5800-6F21-0346-C93D316610ED}"/>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7804EDD9-F473-312E-1A90-F0FC549DC0E6}"/>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br>
              <a:rPr lang="cs-CZ" sz="1800" dirty="0"/>
            </a:br>
            <a:r>
              <a:rPr lang="cs-CZ" sz="1800" b="1" dirty="0"/>
              <a:t>Odpověď:</a:t>
            </a:r>
            <a:br>
              <a:rPr lang="cs-CZ" sz="1800" dirty="0"/>
            </a:br>
            <a:r>
              <a:rPr lang="cs-CZ" sz="1800" dirty="0"/>
              <a:t>Jedná se o </a:t>
            </a:r>
            <a:r>
              <a:rPr lang="cs-CZ" sz="1800" b="1" dirty="0"/>
              <a:t>vertikální dohodu o rozdělení trhu</a:t>
            </a:r>
            <a:r>
              <a:rPr lang="cs-CZ" sz="1800" dirty="0"/>
              <a:t>, která představuje </a:t>
            </a:r>
            <a:r>
              <a:rPr lang="cs-CZ" sz="1800" b="1" dirty="0"/>
              <a:t>tvrdé omezení soutěže</a:t>
            </a:r>
            <a:r>
              <a:rPr lang="cs-CZ" sz="1800" dirty="0"/>
              <a:t> ve smyslu čl. 101 SFEU a § 3 zákona č. 143/2001 Sb. Nejde o legitimní selektivní distribuci, protože účelem není kvalita, ale </a:t>
            </a:r>
            <a:r>
              <a:rPr lang="cs-CZ" sz="1800" b="1" dirty="0"/>
              <a:t>vyloučení paralelního obchodu</a:t>
            </a:r>
            <a:r>
              <a:rPr lang="cs-CZ" sz="1800" dirty="0"/>
              <a:t>. ÚOHS by mohl uložit pokutu a prohlásit dohodu za neplatnou.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720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A31F4F-3804-E16B-D751-2D81DA42683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1799DA-736D-3C03-925F-1B97600F9A8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65B2A9-507B-41B5-5926-EEE8C8A7086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AF3D0EF-25EA-3563-9348-1F80EEA0F0B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D955E6F-E543-EAF6-8C96-FD0233F21C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7DC57F-5D4B-618F-1EB7-54F9AFBFC4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230A5B-618E-B115-0A55-4BDABF9EE44D}"/>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111CAFDC-6F75-E093-8303-AD6E9736899F}"/>
              </a:ext>
            </a:extLst>
          </p:cNvPr>
          <p:cNvSpPr>
            <a:spLocks noGrp="1"/>
          </p:cNvSpPr>
          <p:nvPr>
            <p:ph type="body" idx="1"/>
          </p:nvPr>
        </p:nvSpPr>
        <p:spPr/>
        <p:txBody>
          <a:bodyPr/>
          <a:lstStyle/>
          <a:p>
            <a:r>
              <a:rPr lang="cs-CZ" sz="1800" b="1" dirty="0"/>
              <a:t>1. Zpožděné podání insolvenčního návrhu</a:t>
            </a:r>
          </a:p>
          <a:p>
            <a:r>
              <a:rPr lang="cs-CZ" sz="1800" b="1" dirty="0"/>
              <a:t>Situace:</a:t>
            </a:r>
            <a:br>
              <a:rPr lang="cs-CZ" sz="1800" dirty="0"/>
            </a:br>
            <a:r>
              <a:rPr lang="cs-CZ" sz="1800" dirty="0"/>
              <a:t>Jednatel společnosti ALFA s.r.o. věděl, že společnost neplatí závazky déle než tři měsíce a nemá dostatek prostředků k jejich úhradě. Insolvenční návrh však podal až po půl roce, kdy již byla většina věřitelů neuspokojena.</a:t>
            </a:r>
          </a:p>
          <a:p>
            <a:r>
              <a:rPr lang="cs-CZ" sz="1800" b="1" dirty="0"/>
              <a:t>Otázka:</a:t>
            </a:r>
            <a:br>
              <a:rPr lang="cs-CZ" sz="1800" dirty="0"/>
            </a:br>
            <a:r>
              <a:rPr lang="cs-CZ" sz="1800" dirty="0"/>
              <a:t>Porušil jednatel svou zákonnou povinnost? Jaké to má následky?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97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BF4081A-12A0-F413-F81D-5AA2F913939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EA84CAB-5FC9-2007-9D47-98275FCF20E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B57E63-D6CC-9230-DB74-5A0C224ABDA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14F8AE2-0485-3691-B38E-4CEE12A5F4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DFFB313-4DBA-98DA-906A-565C5D484D8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64C2CD-7F07-4802-6641-FC7C0B48D8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2F70407-4AF3-A9E5-A471-A4446C813617}"/>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92793F29-DD3A-DF51-B5D2-5395FB88D012}"/>
              </a:ext>
            </a:extLst>
          </p:cNvPr>
          <p:cNvSpPr>
            <a:spLocks noGrp="1"/>
          </p:cNvSpPr>
          <p:nvPr>
            <p:ph type="body" idx="1"/>
          </p:nvPr>
        </p:nvSpPr>
        <p:spPr/>
        <p:txBody>
          <a:bodyPr/>
          <a:lstStyle/>
          <a:p>
            <a:r>
              <a:rPr lang="cs-CZ" sz="1800" b="1" dirty="0"/>
              <a:t>Případ 1 – Dispoziční oprávnění po prohlášení konkursu</a:t>
            </a:r>
          </a:p>
          <a:p>
            <a:r>
              <a:rPr lang="cs-CZ" sz="1800" dirty="0"/>
              <a:t>Společnost </a:t>
            </a:r>
            <a:r>
              <a:rPr lang="cs-CZ" sz="1800" b="1" dirty="0"/>
              <a:t>Alfa s.r.o.</a:t>
            </a:r>
            <a:r>
              <a:rPr lang="cs-CZ" sz="1800" dirty="0"/>
              <a:t>, výrobce kancelářského nábytku, se dostala do úpadku z důvodu dlouhodobé platební neschopnosti. Insolvenční soud prohlásil konkurs a ustanovil insolvenčním správcem JUDr. Karla R. Krátce poté jeden z jednatelů společnosti podepsal novou nájemní smlouvu na skladové prostory, aby prý „zachoval provozní kontinuitu“. O uzavření smlouvy insolvenční správce nevěděl a neudělil k ní souhlas. Pronajímatel nyní požaduje úhradu dlužného nájemného z majetkové podstaty.</a:t>
            </a:r>
          </a:p>
          <a:p>
            <a:r>
              <a:rPr lang="cs-CZ" sz="1800" b="1" dirty="0"/>
              <a:t>Otázka:</a:t>
            </a:r>
            <a:r>
              <a:rPr lang="cs-CZ" sz="1800" dirty="0"/>
              <a:t> Je smlouva platná a zavazuje majetkovou podstatu?</a:t>
            </a:r>
          </a:p>
        </p:txBody>
      </p:sp>
    </p:spTree>
    <p:extLst>
      <p:ext uri="{BB962C8B-B14F-4D97-AF65-F5344CB8AC3E}">
        <p14:creationId xmlns:p14="http://schemas.microsoft.com/office/powerpoint/2010/main" val="16169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89252D6-F40A-941F-6348-03253E770D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1ED234F-5A14-7CCA-B079-5EA58A63FB9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4CDEE42-5106-48B5-E993-D275D5DAFF2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5A47A77-0E22-E7A4-8B47-A9F9D7BF07A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6348BB6-F8AE-64B9-FCEA-70A041F4F4E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DFFDE3F-2ACE-10DD-1521-4859B60B79E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1F1D1E-3559-238E-FD39-3ECA92FA8350}"/>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38C7A7AB-4710-13AE-3BFA-BF998904BFEA}"/>
              </a:ext>
            </a:extLst>
          </p:cNvPr>
          <p:cNvSpPr>
            <a:spLocks noGrp="1"/>
          </p:cNvSpPr>
          <p:nvPr>
            <p:ph type="body" idx="1"/>
          </p:nvPr>
        </p:nvSpPr>
        <p:spPr/>
        <p:txBody>
          <a:bodyPr/>
          <a:lstStyle/>
          <a:p>
            <a:r>
              <a:rPr lang="cs-CZ" sz="1800" b="1" dirty="0"/>
              <a:t>Případ 1 – Dispoziční oprávnění po prohlášení konkursu</a:t>
            </a:r>
          </a:p>
          <a:p>
            <a:r>
              <a:rPr lang="cs-CZ" sz="1800" dirty="0"/>
              <a:t>Společnost </a:t>
            </a:r>
            <a:r>
              <a:rPr lang="cs-CZ" sz="1800" b="1" dirty="0"/>
              <a:t>Alfa s.r.o.</a:t>
            </a:r>
            <a:r>
              <a:rPr lang="cs-CZ" sz="1800" dirty="0"/>
              <a:t>, výrobce kancelářského nábytku, se dostala do úpadku z důvodu dlouhodobé platební neschopnosti. Insolvenční soud prohlásil konkurs a ustanovil insolvenčním správcem JUDr. Karla R. Krátce poté jeden z jednatelů společnosti podepsal novou nájemní smlouvu na skladové prostory, aby prý „zachoval provozní kontinuitu“. O uzavření smlouvy insolvenční správce nevěděl a neudělil k ní souhlas. Pronajímatel nyní požaduje úhradu dlužného nájemného z majetkové podstaty.</a:t>
            </a:r>
          </a:p>
          <a:p>
            <a:r>
              <a:rPr lang="cs-CZ" sz="1800" b="1" dirty="0"/>
              <a:t>Otázka:</a:t>
            </a:r>
            <a:r>
              <a:rPr lang="cs-CZ" sz="1800" dirty="0"/>
              <a:t> Je smlouva platná a zavazuje majetkovou podstatu?</a:t>
            </a:r>
          </a:p>
          <a:p>
            <a:r>
              <a:rPr lang="cs-CZ" sz="1800" b="1" dirty="0"/>
              <a:t>Odpověď:</a:t>
            </a:r>
            <a:r>
              <a:rPr lang="cs-CZ" sz="1800" dirty="0"/>
              <a:t> Po prohlášení konkursu přechází veškeré dispoziční oprávnění na insolvenčního správce (§ 229 odst. 3 IZ). Jednatel již není oprávněn právně jednat jménem společnosti v otázkách, které se týkají majetku náležejícího do majetkové podstaty. Uzavřená smlouva je vůči majetkové podstatě </a:t>
            </a:r>
            <a:r>
              <a:rPr lang="cs-CZ" sz="1800" b="1" dirty="0"/>
              <a:t>neúčinná</a:t>
            </a:r>
            <a:r>
              <a:rPr lang="cs-CZ" sz="1800" dirty="0"/>
              <a:t>, resp. </a:t>
            </a:r>
            <a:r>
              <a:rPr lang="cs-CZ" sz="1800" b="1" dirty="0"/>
              <a:t>relativně neplatná</a:t>
            </a:r>
            <a:r>
              <a:rPr lang="cs-CZ" sz="1800" dirty="0"/>
              <a:t>, a insolvenční správce jí není vázán. Pronajímatel se tedy nemůže domáhat plnění z majetkové podstaty.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721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2043478-AC7D-FD89-8A93-54DA06641A5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03B577E-568C-7F3F-7D87-C2B6CE9798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CC49DD-3471-9B48-23A8-B86464B1947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13E87D-3A04-952A-2FEF-3652FA1FAC2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BB22AEA-7F20-704D-16EF-8D93E58F4A2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EA36395-2E03-787E-530F-58690161571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6686D0E-282C-7E79-A668-7691481568E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0458A46-DF3F-3454-3A93-98316FB066A4}"/>
              </a:ext>
            </a:extLst>
          </p:cNvPr>
          <p:cNvSpPr>
            <a:spLocks noGrp="1"/>
          </p:cNvSpPr>
          <p:nvPr>
            <p:ph type="body" idx="1"/>
          </p:nvPr>
        </p:nvSpPr>
        <p:spPr/>
        <p:txBody>
          <a:bodyPr/>
          <a:lstStyle/>
          <a:p>
            <a:r>
              <a:rPr lang="cs-CZ" sz="1800" b="1" dirty="0"/>
              <a:t>Případ 2 – Součinnost bývalého statutárního orgánu</a:t>
            </a:r>
          </a:p>
          <a:p>
            <a:r>
              <a:rPr lang="cs-CZ" sz="1800" dirty="0"/>
              <a:t>Dlužníkem je společnost </a:t>
            </a:r>
            <a:r>
              <a:rPr lang="cs-CZ" sz="1800" b="1" dirty="0"/>
              <a:t>Beta a.s.</a:t>
            </a:r>
            <a:r>
              <a:rPr lang="cs-CZ" sz="1800" dirty="0"/>
              <a:t>, která provozovala síť maloobchodních prodejen. Po zahájení insolvenčního řízení insolvenční správce vyzval bývalého generálního ředitele, aby předal účetní záznamy, seznam skladových zásob a pohledávek. Ředitel to odmítl s tím, že jeho pracovní poměr skončil již měsíc před zahájením insolvence, a že odpovědnost má nynější představenstvo. Insolvenční správce požádal soud o součinnost.</a:t>
            </a:r>
          </a:p>
          <a:p>
            <a:r>
              <a:rPr lang="cs-CZ" sz="1800" b="1" dirty="0"/>
              <a:t>Otázka:</a:t>
            </a:r>
            <a:r>
              <a:rPr lang="cs-CZ" sz="1800" dirty="0"/>
              <a:t> Musí bývalý ředitel spolupracovat se správcem?</a:t>
            </a:r>
          </a:p>
        </p:txBody>
      </p:sp>
    </p:spTree>
    <p:extLst>
      <p:ext uri="{BB962C8B-B14F-4D97-AF65-F5344CB8AC3E}">
        <p14:creationId xmlns:p14="http://schemas.microsoft.com/office/powerpoint/2010/main" val="31155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UNIVERSITY OF VIENNA</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Grafik 7" descr="Ein Bild, das Himmel, draußen, Gebäude, Verwaltungsgebäude enthält.&#10;&#10;Automatisch generierte Beschreibung">
            <a:extLst>
              <a:ext uri="{FF2B5EF4-FFF2-40B4-BE49-F238E27FC236}">
                <a16:creationId xmlns:a16="http://schemas.microsoft.com/office/drawing/2014/main" id="{59E86780-D8DC-E5FB-907C-522C3ECFD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357"/>
            <a:ext cx="9144000" cy="5384006"/>
          </a:xfrm>
          <a:prstGeom prst="rect">
            <a:avLst/>
          </a:prstGeom>
        </p:spPr>
      </p:pic>
    </p:spTree>
    <p:extLst>
      <p:ext uri="{BB962C8B-B14F-4D97-AF65-F5344CB8AC3E}">
        <p14:creationId xmlns:p14="http://schemas.microsoft.com/office/powerpoint/2010/main" val="1117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6B8FD0-F89F-2126-2134-529DB18F07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B63409C-3D4F-6B96-4E94-2B8575549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E0601FE-9ED6-4929-425A-7B51D7A3EEE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B24C92E-B1DB-5C02-AC22-048EA0A7E2D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111F499-F63B-4AB7-4EBF-CDA4EBCB83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F03E20A-4FD0-A227-30C2-5D5ADC3480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ACB416-E115-1436-8848-6A4D45071E0F}"/>
              </a:ext>
            </a:extLst>
          </p:cNvPr>
          <p:cNvSpPr>
            <a:spLocks noGrp="1"/>
          </p:cNvSpPr>
          <p:nvPr>
            <p:ph type="title"/>
          </p:nvPr>
        </p:nvSpPr>
        <p:spPr>
          <a:xfrm>
            <a:off x="457200" y="773113"/>
            <a:ext cx="8229600" cy="644524"/>
          </a:xfrm>
        </p:spPr>
        <p:txBody>
          <a:bodyPr/>
          <a:lstStyle/>
          <a:p>
            <a:r>
              <a:rPr lang="cs-CZ" b="1" dirty="0">
                <a:highlight>
                  <a:srgbClr val="008080"/>
                </a:highlight>
              </a:rPr>
              <a:t>TŘINÁCTÝ CASE</a:t>
            </a:r>
            <a:endParaRPr lang="cs-CZ" dirty="0">
              <a:highlight>
                <a:srgbClr val="008080"/>
              </a:highlight>
            </a:endParaRPr>
          </a:p>
        </p:txBody>
      </p:sp>
      <p:sp>
        <p:nvSpPr>
          <p:cNvPr id="3" name="Zástupný text 2">
            <a:extLst>
              <a:ext uri="{FF2B5EF4-FFF2-40B4-BE49-F238E27FC236}">
                <a16:creationId xmlns:a16="http://schemas.microsoft.com/office/drawing/2014/main" id="{90591C23-BC18-575C-B848-67EED174E458}"/>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34125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CC3151D-5407-739B-1774-97A68F8CD9C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CCAB99D-39B7-646F-3582-3F23FA519F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2EC23F3-40EE-CD60-A748-15188ED12E9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232474-1571-BA9E-A92E-99D05CEE9BC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A83A458-7E34-663A-F9C7-A62E8CA6969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55AD77D-14E0-9E49-90F6-782765A078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3D93A36-628B-EBFE-C122-DC1FB3A1734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F10048B-F608-E467-C283-42870EBE88A5}"/>
              </a:ext>
            </a:extLst>
          </p:cNvPr>
          <p:cNvSpPr>
            <a:spLocks noGrp="1"/>
          </p:cNvSpPr>
          <p:nvPr>
            <p:ph type="body" idx="1"/>
          </p:nvPr>
        </p:nvSpPr>
        <p:spPr/>
        <p:txBody>
          <a:bodyPr/>
          <a:lstStyle/>
          <a:p>
            <a:r>
              <a:rPr lang="cs-CZ" sz="1800" b="1" dirty="0"/>
              <a:t>Případ 2 – Součinnost bývalého statutárního orgánu</a:t>
            </a:r>
          </a:p>
          <a:p>
            <a:r>
              <a:rPr lang="cs-CZ" sz="1800" dirty="0"/>
              <a:t>Dlužníkem je společnost </a:t>
            </a:r>
            <a:r>
              <a:rPr lang="cs-CZ" sz="1800" b="1" dirty="0"/>
              <a:t>Beta a.s.</a:t>
            </a:r>
            <a:r>
              <a:rPr lang="cs-CZ" sz="1800" dirty="0"/>
              <a:t>, která provozovala síť maloobchodních prodejen. Po zahájení insolvenčního řízení insolvenční správce vyzval bývalého generálního ředitele, aby předal účetní záznamy, seznam skladových zásob a pohledávek. Ředitel to odmítl s tím, že jeho pracovní poměr skončil již měsíc před zahájením insolvence, a že odpovědnost má nynější představenstvo. Insolvenční správce požádal soud o součinnost.</a:t>
            </a:r>
          </a:p>
          <a:p>
            <a:r>
              <a:rPr lang="cs-CZ" sz="1800" b="1" dirty="0"/>
              <a:t>Otázka:</a:t>
            </a:r>
            <a:r>
              <a:rPr lang="cs-CZ" sz="1800" dirty="0"/>
              <a:t> Musí bývalý ředitel spolupracovat se správcem?</a:t>
            </a:r>
          </a:p>
          <a:p>
            <a:r>
              <a:rPr lang="cs-CZ" sz="1800" b="1" dirty="0"/>
              <a:t>Odpověď:</a:t>
            </a:r>
            <a:r>
              <a:rPr lang="cs-CZ" sz="1800" dirty="0"/>
              <a:t> Ano. Podle § 210 odst. 2 IZ mají povinnost součinnosti i osoby, jejichž funkce statutárního orgánu </a:t>
            </a:r>
            <a:r>
              <a:rPr lang="cs-CZ" sz="1800" b="1" dirty="0"/>
              <a:t>zanikla v posledních třech měsících</a:t>
            </a:r>
            <a:r>
              <a:rPr lang="cs-CZ" sz="1800" dirty="0"/>
              <a:t> před zahájením insolvenčního řízení. Povinnost spolupracovat se správce vztahuje i na osoby, které měly možnost jednat za dlužníka. Pokud bývalý ředitel odmítá, může mu insolvenční soud uložit pořádkovou pokutu a případně i odpovědnost za škodu.</a:t>
            </a:r>
          </a:p>
          <a:p>
            <a:endParaRPr lang="cs-CZ" sz="1800" dirty="0"/>
          </a:p>
        </p:txBody>
      </p:sp>
    </p:spTree>
    <p:extLst>
      <p:ext uri="{BB962C8B-B14F-4D97-AF65-F5344CB8AC3E}">
        <p14:creationId xmlns:p14="http://schemas.microsoft.com/office/powerpoint/2010/main" val="30462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1DDE2E9-A8B5-9A0C-DADB-C6193D56C4B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DA34F25-89A4-94FB-9994-D8E24ABF04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E232BAF-13A2-548F-F06A-77B697D2FF5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FD80312-D216-B409-BAFE-6FA732A9A4A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3EEC384-35BB-3A83-1DF1-7E90C9596E7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B9AF621-3C37-8D2C-3C93-717B710F10B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BDF3821-5EC2-0932-F0CC-4E197CE5FCD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839DDA9-BD5B-361B-6F9F-65E9CF9ED48E}"/>
              </a:ext>
            </a:extLst>
          </p:cNvPr>
          <p:cNvSpPr>
            <a:spLocks noGrp="1"/>
          </p:cNvSpPr>
          <p:nvPr>
            <p:ph type="body" idx="1"/>
          </p:nvPr>
        </p:nvSpPr>
        <p:spPr/>
        <p:txBody>
          <a:bodyPr/>
          <a:lstStyle/>
          <a:p>
            <a:r>
              <a:rPr lang="cs-CZ" sz="1800" b="1" dirty="0"/>
              <a:t>Případ 3 – Samostatná působnost dlužníka před rozhodnutím o úpadku</a:t>
            </a:r>
          </a:p>
          <a:p>
            <a:r>
              <a:rPr lang="cs-CZ" sz="1800" dirty="0"/>
              <a:t>Podnikatelka </a:t>
            </a:r>
            <a:r>
              <a:rPr lang="cs-CZ" sz="1800" b="1" dirty="0"/>
              <a:t>Jana N.</a:t>
            </a:r>
            <a:r>
              <a:rPr lang="cs-CZ" sz="1800" dirty="0"/>
              <a:t> podala sama na sebe insolvenční návrh, neboť není schopna splácet závazky vůči dodavatelům. Po zahájení insolvenčního řízení, avšak před rozhodnutím o úpadku, požádala finanční úřad o vrácení přeplatku na DPH, aby mohla uhradit mzdy zaměstnanců. Insolvenční správce (zatím pouze předběžný) s tím nesouhlasil, tvrdíce, že dlužnice již nemá dispoziční oprávnění.</a:t>
            </a:r>
          </a:p>
          <a:p>
            <a:r>
              <a:rPr lang="cs-CZ" sz="1800" b="1" dirty="0"/>
              <a:t>Otázka:</a:t>
            </a:r>
            <a:r>
              <a:rPr lang="cs-CZ" sz="1800" dirty="0"/>
              <a:t> Kdo je v této fázi oprávněn nakládat s majetkem?</a:t>
            </a:r>
          </a:p>
        </p:txBody>
      </p:sp>
    </p:spTree>
    <p:extLst>
      <p:ext uri="{BB962C8B-B14F-4D97-AF65-F5344CB8AC3E}">
        <p14:creationId xmlns:p14="http://schemas.microsoft.com/office/powerpoint/2010/main" val="21792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BBDAEF1-4277-4A27-E36D-96989A1F649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F4241CF-2730-F750-7A01-43F5DE9DB83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9709A4D-60AE-CB4C-AF0C-4E39889D709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AD06D16-941A-4442-999B-22354D1039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46789BC-5367-39B4-4BD2-26C313485D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6B092B-14CE-2A61-124E-FB0F565486C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8D9ECD6-CEE8-F781-3A38-433A2B09753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5C2E30-44BD-7CE9-DE91-A1955504DD69}"/>
              </a:ext>
            </a:extLst>
          </p:cNvPr>
          <p:cNvSpPr>
            <a:spLocks noGrp="1"/>
          </p:cNvSpPr>
          <p:nvPr>
            <p:ph type="body" idx="1"/>
          </p:nvPr>
        </p:nvSpPr>
        <p:spPr/>
        <p:txBody>
          <a:bodyPr/>
          <a:lstStyle/>
          <a:p>
            <a:r>
              <a:rPr lang="cs-CZ" sz="1800" b="1" dirty="0"/>
              <a:t>Případ 3 – Samostatná působnost dlužníka před rozhodnutím o úpadku</a:t>
            </a:r>
          </a:p>
          <a:p>
            <a:r>
              <a:rPr lang="cs-CZ" sz="1800" dirty="0"/>
              <a:t>Podnikatelka </a:t>
            </a:r>
            <a:r>
              <a:rPr lang="cs-CZ" sz="1800" b="1" dirty="0"/>
              <a:t>Jana N.</a:t>
            </a:r>
            <a:r>
              <a:rPr lang="cs-CZ" sz="1800" dirty="0"/>
              <a:t> podala sama na sebe insolvenční návrh, neboť není schopna splácet závazky vůči dodavatelům. Po zahájení insolvenčního řízení, avšak před rozhodnutím o úpadku, požádala finanční úřad o vrácení přeplatku na DPH, aby mohla uhradit mzdy zaměstnanců. Insolvenční správce (zatím pouze předběžný) s tím nesouhlasil, tvrdíce, že dlužnice již nemá dispoziční oprávnění.</a:t>
            </a:r>
          </a:p>
          <a:p>
            <a:r>
              <a:rPr lang="cs-CZ" sz="1800" b="1" dirty="0"/>
              <a:t>Otázka:</a:t>
            </a:r>
            <a:r>
              <a:rPr lang="cs-CZ" sz="1800" dirty="0"/>
              <a:t> Kdo je v této fázi oprávněn nakládat s majetkem?</a:t>
            </a:r>
          </a:p>
          <a:p>
            <a:r>
              <a:rPr lang="cs-CZ" sz="1800" b="1" dirty="0"/>
              <a:t>Odpověď:</a:t>
            </a:r>
            <a:r>
              <a:rPr lang="cs-CZ" sz="1800" dirty="0"/>
              <a:t> Do vydání rozhodnutí o úpadku si dispoziční oprávnění zachovává dlužník (§ 111 IZ). Dlužnice tedy jedná oprávněně, ovšem s vědomím, že její úkony nesmí směřovat k </a:t>
            </a:r>
            <a:r>
              <a:rPr lang="cs-CZ" sz="1800" b="1" dirty="0"/>
              <a:t>zkrácení uspokojení věřitelů</a:t>
            </a:r>
            <a:r>
              <a:rPr lang="cs-CZ" sz="1800" dirty="0"/>
              <a:t> (§ 111 odst. 2 IZ). Insolvenční soud může v případě pochybností uložit předběžnému správci kontrolní pravomoci, nikoliv však plné dispoziční právo.</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633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0BF4E9-0271-93AB-8FBB-44AA9D1403F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5B96AF-59FE-A8CE-9A4A-079DF4F72BA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90DFAD-25EB-C2AE-36FC-F84DDF0078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8264CF5-C98A-F303-926E-984249D9C83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73CBD47-D61D-7466-0291-EFAA2A8A5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FE94DD6-15A8-D2B2-F18C-AF91E0FB8A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A48FF66-4F7B-E5E4-98C5-F987CB34E10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4B9360B-F721-38BC-2CA2-CD8E443FA2C7}"/>
              </a:ext>
            </a:extLst>
          </p:cNvPr>
          <p:cNvSpPr>
            <a:spLocks noGrp="1"/>
          </p:cNvSpPr>
          <p:nvPr>
            <p:ph type="body" idx="1"/>
          </p:nvPr>
        </p:nvSpPr>
        <p:spPr/>
        <p:txBody>
          <a:bodyPr/>
          <a:lstStyle/>
          <a:p>
            <a:r>
              <a:rPr lang="cs-CZ" sz="1800" b="1" dirty="0"/>
              <a:t>Případ 4 – Schůze věřitelů a odvolání správce</a:t>
            </a:r>
          </a:p>
          <a:p>
            <a:r>
              <a:rPr lang="cs-CZ" sz="1800" dirty="0"/>
              <a:t>V rámci insolvenčního řízení společnosti </a:t>
            </a:r>
            <a:r>
              <a:rPr lang="cs-CZ" sz="1800" b="1" dirty="0"/>
              <a:t>Delta s.r.o.</a:t>
            </a:r>
            <a:r>
              <a:rPr lang="cs-CZ" sz="1800" dirty="0"/>
              <a:t> svolal soud první schůzi věřitelů. Několik věřitelů vyjádřilo nespokojenost s činností insolvenčního správce, který prý jednal ve prospěch dlužníka. Na schůzi bylo navrženo jeho odvolání. Pro návrh hlasovalo 75 % přítomných věřitelů, přičemž zápis o hlasování byl zveřejněn v insolvenčním rejstříku.</a:t>
            </a:r>
          </a:p>
          <a:p>
            <a:r>
              <a:rPr lang="cs-CZ" sz="1800" b="1" dirty="0"/>
              <a:t>Otázka:</a:t>
            </a:r>
            <a:r>
              <a:rPr lang="cs-CZ" sz="1800" dirty="0"/>
              <a:t> Je rozhodnutí o odvolání správce platné a závazné pro soud?</a:t>
            </a:r>
          </a:p>
        </p:txBody>
      </p:sp>
    </p:spTree>
    <p:extLst>
      <p:ext uri="{BB962C8B-B14F-4D97-AF65-F5344CB8AC3E}">
        <p14:creationId xmlns:p14="http://schemas.microsoft.com/office/powerpoint/2010/main" val="16787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72B9BB9-7D3B-7164-8D9E-E7D0F3E0208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D7D276-17B9-A912-5A9D-7A2CCE55446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E731CDF-FE28-F4EE-7EC1-DF7BE0B3A89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DC9150-8831-2F3D-0EBA-8BE6B11429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91F20D6-44E9-7BD1-B369-F8DDB5995C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131B8E-157D-E662-4F23-E3C829B9D89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EF69C7-D346-36F9-BA9E-9D2A2BC85FE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6200693-4785-B1B1-DDC1-4D1A56C1A5BB}"/>
              </a:ext>
            </a:extLst>
          </p:cNvPr>
          <p:cNvSpPr>
            <a:spLocks noGrp="1"/>
          </p:cNvSpPr>
          <p:nvPr>
            <p:ph type="body" idx="1"/>
          </p:nvPr>
        </p:nvSpPr>
        <p:spPr/>
        <p:txBody>
          <a:bodyPr/>
          <a:lstStyle/>
          <a:p>
            <a:r>
              <a:rPr lang="cs-CZ" sz="1800" b="1" dirty="0"/>
              <a:t>Případ 4 – Schůze věřitelů a odvolání správce</a:t>
            </a:r>
          </a:p>
          <a:p>
            <a:r>
              <a:rPr lang="cs-CZ" sz="1800" dirty="0"/>
              <a:t>V rámci insolvenčního řízení společnosti </a:t>
            </a:r>
            <a:r>
              <a:rPr lang="cs-CZ" sz="1800" b="1" dirty="0"/>
              <a:t>Delta s.r.o.</a:t>
            </a:r>
            <a:r>
              <a:rPr lang="cs-CZ" sz="1800" dirty="0"/>
              <a:t> svolal soud první schůzi věřitelů. Několik věřitelů vyjádřilo nespokojenost s činností insolvenčního správce, který prý jednal ve prospěch dlužníka. Na schůzi bylo navrženo jeho odvolání. Pro návrh hlasovalo 75 % přítomných věřitelů, přičemž zápis o hlasování byl zveřejněn v insolvenčním rejstříku.</a:t>
            </a:r>
          </a:p>
          <a:p>
            <a:r>
              <a:rPr lang="cs-CZ" sz="1800" b="1" dirty="0"/>
              <a:t>Otázka:</a:t>
            </a:r>
            <a:r>
              <a:rPr lang="cs-CZ" sz="1800" dirty="0"/>
              <a:t> Je rozhodnutí o odvolání správce platné a závazné pro soud?</a:t>
            </a:r>
          </a:p>
          <a:p>
            <a:r>
              <a:rPr lang="cs-CZ" sz="1800" b="1" dirty="0"/>
              <a:t>Odpověď:</a:t>
            </a:r>
            <a:r>
              <a:rPr lang="cs-CZ" sz="1800" dirty="0"/>
              <a:t> Schůze věřitelů je oprávněna odvolat insolvenčního správce, pokud rozhodne kvalifikovanou většinou (§ 46 IZ). Usnesení je </a:t>
            </a:r>
            <a:r>
              <a:rPr lang="cs-CZ" sz="1800" b="1" dirty="0"/>
              <a:t>návrhem</a:t>
            </a:r>
            <a:r>
              <a:rPr lang="cs-CZ" sz="1800" dirty="0"/>
              <a:t> pro soud, který zkoumá, zda jsou dány důvody pro odvolání podle § 31 IZ. Soud rozhodne samostatným usnesením; není tedy pouhým „notářem“ vůle věřitelů, ale jejich rozhodnutí má významné váhové postavení.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644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10B1E05-6939-FBA4-9453-683251C6667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4D54AFF-B2DA-1337-0739-FD13BEEE7A2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6EC8468-DD7B-2ED3-F4B6-C37DD7D16F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9674181-7670-1D36-418A-97155D02A5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99D0CCE-CF5A-AC17-B1C8-5ED8990BC45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4F5B13F-49EA-CBC4-0B9D-1BF184AF9ED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125F54A-791F-B386-5C3F-7269801AC8E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BDA183C-68C2-9475-2DC2-98477636969D}"/>
              </a:ext>
            </a:extLst>
          </p:cNvPr>
          <p:cNvSpPr>
            <a:spLocks noGrp="1"/>
          </p:cNvSpPr>
          <p:nvPr>
            <p:ph type="body" idx="1"/>
          </p:nvPr>
        </p:nvSpPr>
        <p:spPr/>
        <p:txBody>
          <a:bodyPr/>
          <a:lstStyle/>
          <a:p>
            <a:r>
              <a:rPr lang="cs-CZ" sz="1800" b="1" dirty="0"/>
              <a:t>Případ 5 – Hlasování věřitele v koncernu</a:t>
            </a:r>
          </a:p>
          <a:p>
            <a:r>
              <a:rPr lang="cs-CZ" sz="1800" dirty="0"/>
              <a:t>Společnost </a:t>
            </a:r>
            <a:r>
              <a:rPr lang="cs-CZ" sz="1800" b="1" dirty="0"/>
              <a:t>Epsilon s.r.o.</a:t>
            </a:r>
            <a:r>
              <a:rPr lang="cs-CZ" sz="1800" dirty="0"/>
              <a:t> je dlužníkem. Jejím jediným společníkem a zároveň věřitelem je mateřská společnost </a:t>
            </a:r>
            <a:r>
              <a:rPr lang="cs-CZ" sz="1800" b="1" dirty="0"/>
              <a:t>Epsilon Holding SE</a:t>
            </a:r>
            <a:r>
              <a:rPr lang="cs-CZ" sz="1800" dirty="0"/>
              <a:t>, která má vůči dlužníku pohledávku z půjčky ve výši 10 mil. Kč. Na schůzi věřitelů se rozhoduje o prodeji části majetku, přičemž mateřská společnost hlasuje pro odkup. Menší věřitelé protestují s tím, že její hlas by měl být vyloučen.</a:t>
            </a:r>
          </a:p>
          <a:p>
            <a:r>
              <a:rPr lang="cs-CZ" sz="1800" b="1" dirty="0"/>
              <a:t>Otázka:</a:t>
            </a:r>
            <a:r>
              <a:rPr lang="cs-CZ" sz="1800" dirty="0"/>
              <a:t> Může věřitel z koncernu hlasovat?</a:t>
            </a:r>
          </a:p>
        </p:txBody>
      </p:sp>
    </p:spTree>
    <p:extLst>
      <p:ext uri="{BB962C8B-B14F-4D97-AF65-F5344CB8AC3E}">
        <p14:creationId xmlns:p14="http://schemas.microsoft.com/office/powerpoint/2010/main" val="35048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F921BF6-CE6A-DC4B-A13F-D21CC8AE5A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3A8B5FC-AD60-681E-E65E-FC6CBA216C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166D38-830B-E070-353F-049735102E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70C8020-7B53-3A16-DE8F-7C3CD235E61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6B4C44-8FE4-989A-F173-037E3CD6438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C22B844-913A-4720-9168-AEA1D6703FA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6AA2CF3-6DE4-CDF2-64C6-E590B75F483F}"/>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C073D10-58F7-D341-810E-E6B4E21A7D6A}"/>
              </a:ext>
            </a:extLst>
          </p:cNvPr>
          <p:cNvSpPr>
            <a:spLocks noGrp="1"/>
          </p:cNvSpPr>
          <p:nvPr>
            <p:ph type="body" idx="1"/>
          </p:nvPr>
        </p:nvSpPr>
        <p:spPr/>
        <p:txBody>
          <a:bodyPr/>
          <a:lstStyle/>
          <a:p>
            <a:r>
              <a:rPr lang="cs-CZ" sz="1800" b="1" dirty="0"/>
              <a:t>Případ 5 – Hlasování věřitele v koncernu</a:t>
            </a:r>
          </a:p>
          <a:p>
            <a:r>
              <a:rPr lang="cs-CZ" sz="1800" dirty="0"/>
              <a:t>Společnost </a:t>
            </a:r>
            <a:r>
              <a:rPr lang="cs-CZ" sz="1800" b="1" dirty="0"/>
              <a:t>Epsilon s.r.o.</a:t>
            </a:r>
            <a:r>
              <a:rPr lang="cs-CZ" sz="1800" dirty="0"/>
              <a:t> je dlužníkem. Jejím jediným společníkem a zároveň věřitelem je mateřská společnost </a:t>
            </a:r>
            <a:r>
              <a:rPr lang="cs-CZ" sz="1800" b="1" dirty="0"/>
              <a:t>Epsilon Holding SE</a:t>
            </a:r>
            <a:r>
              <a:rPr lang="cs-CZ" sz="1800" dirty="0"/>
              <a:t>, která má vůči dlužníku pohledávku z půjčky ve výši 10 mil. Kč. Na schůzi věřitelů se rozhoduje o prodeji části majetku, přičemž mateřská společnost hlasuje pro odkup. Menší věřitelé protestují s tím, že její hlas by měl být vyloučen.</a:t>
            </a:r>
          </a:p>
          <a:p>
            <a:r>
              <a:rPr lang="cs-CZ" sz="1800" b="1" dirty="0"/>
              <a:t>Otázka:</a:t>
            </a:r>
            <a:r>
              <a:rPr lang="cs-CZ" sz="1800" dirty="0"/>
              <a:t> Může věřitel z koncernu hlasovat?</a:t>
            </a:r>
          </a:p>
          <a:p>
            <a:r>
              <a:rPr lang="cs-CZ" sz="1800" b="1" dirty="0"/>
              <a:t>Odpověď:</a:t>
            </a:r>
            <a:r>
              <a:rPr lang="cs-CZ" sz="1800" dirty="0"/>
              <a:t> Podle § 53 IZ nemůže věřitel, který tvoří s dlužníkem koncern, hlasovat o otázkách, které se týkají </a:t>
            </a:r>
            <a:r>
              <a:rPr lang="cs-CZ" sz="1800" b="1" dirty="0"/>
              <a:t>vzájemných vztahů</a:t>
            </a:r>
            <a:r>
              <a:rPr lang="cs-CZ" sz="1800" dirty="0"/>
              <a:t> koncernových osob. Pokud schůze hlasuje o obecných otázkách správy majetkové podstaty (např. prodeji třetí osobě), může hlasovat. Pokud však rozhoduje o záležitosti, v níž má koncernový věřitel přímý zájem (např. prodej jemu samotnému), je jeho hlas </a:t>
            </a:r>
            <a:r>
              <a:rPr lang="cs-CZ" sz="1800" b="1" dirty="0"/>
              <a:t>vyloučen</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415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51B246-79C4-1A01-0879-84270DC9E40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BAFB2AC-5B58-8397-05F8-D8FF4C0771A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BA59D5B-F7B9-AC28-1F18-E285F06E86C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AF17C36-12F0-59A6-C710-3572DD2EDCC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4C63982-A3F8-D513-32D5-C14CF4A6ED4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BEEA49-56F1-FC56-8678-DF4948D37B8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710C465-4EBC-5D62-C3B5-24F03B433E3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716F59C-B19B-DB1F-BE04-3A6EACB2D3B6}"/>
              </a:ext>
            </a:extLst>
          </p:cNvPr>
          <p:cNvSpPr>
            <a:spLocks noGrp="1"/>
          </p:cNvSpPr>
          <p:nvPr>
            <p:ph type="body" idx="1"/>
          </p:nvPr>
        </p:nvSpPr>
        <p:spPr/>
        <p:txBody>
          <a:bodyPr/>
          <a:lstStyle/>
          <a:p>
            <a:r>
              <a:rPr lang="cs-CZ" sz="1800" b="1" dirty="0"/>
              <a:t>Případ 6 – Vyhrazení působnosti schůzí věřitelů</a:t>
            </a:r>
          </a:p>
          <a:p>
            <a:r>
              <a:rPr lang="cs-CZ" sz="1800" dirty="0"/>
              <a:t>V insolvenčním řízení dlužníka </a:t>
            </a:r>
            <a:r>
              <a:rPr lang="cs-CZ" sz="1800" b="1" dirty="0" err="1"/>
              <a:t>Gamma</a:t>
            </a:r>
            <a:r>
              <a:rPr lang="cs-CZ" sz="1800" b="1" dirty="0"/>
              <a:t> </a:t>
            </a:r>
            <a:r>
              <a:rPr lang="cs-CZ" sz="1800" b="1" dirty="0" err="1"/>
              <a:t>Trade</a:t>
            </a:r>
            <a:r>
              <a:rPr lang="cs-CZ" sz="1800" b="1" dirty="0"/>
              <a:t> a.s.</a:t>
            </a:r>
            <a:r>
              <a:rPr lang="cs-CZ" sz="1800" dirty="0"/>
              <a:t> se schůze věřitelů rozhodla, že si vyhrazuje pravomoc rozhodovat o všech prodejích majetku s hodnotou přesahující 2 mil. Kč. Usnesení bylo přijato většinou 70 % přítomných věřitelů. Insolvenční správce později uzavřel kupní smlouvu na prodej skladu bez svolání nové schůze.</a:t>
            </a:r>
          </a:p>
          <a:p>
            <a:r>
              <a:rPr lang="cs-CZ" sz="1800" b="1" dirty="0"/>
              <a:t>Otázka:</a:t>
            </a:r>
            <a:r>
              <a:rPr lang="cs-CZ" sz="1800" dirty="0"/>
              <a:t> Měl správce právo smlouvu uzavřít?</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033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016759-08BA-76E0-B5D3-7AC814AB43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4E6A959-B2FB-7E30-8306-E41CDEB56E5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74F783F-F6E1-38EF-A601-52E577F3AF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C9EFE1-8E0B-D70B-1920-D3EF8448A13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2094BF-36B8-6D0B-4542-0195D514195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9759235-819F-9341-CA35-EC826368C6F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4D75C06-2B3C-E82C-DA46-F65534AAE0D3}"/>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BBF4CEE-1611-3364-C7A3-A83A3BE65683}"/>
              </a:ext>
            </a:extLst>
          </p:cNvPr>
          <p:cNvSpPr>
            <a:spLocks noGrp="1"/>
          </p:cNvSpPr>
          <p:nvPr>
            <p:ph type="body" idx="1"/>
          </p:nvPr>
        </p:nvSpPr>
        <p:spPr/>
        <p:txBody>
          <a:bodyPr/>
          <a:lstStyle/>
          <a:p>
            <a:r>
              <a:rPr lang="cs-CZ" sz="1800" b="1" dirty="0"/>
              <a:t>Případ 6 – Vyhrazení působnosti schůzí věřitelů</a:t>
            </a:r>
          </a:p>
          <a:p>
            <a:r>
              <a:rPr lang="cs-CZ" sz="1800" dirty="0"/>
              <a:t>V insolvenčním řízení dlužníka </a:t>
            </a:r>
            <a:r>
              <a:rPr lang="cs-CZ" sz="1800" b="1" dirty="0" err="1"/>
              <a:t>Gamma</a:t>
            </a:r>
            <a:r>
              <a:rPr lang="cs-CZ" sz="1800" b="1" dirty="0"/>
              <a:t> </a:t>
            </a:r>
            <a:r>
              <a:rPr lang="cs-CZ" sz="1800" b="1" dirty="0" err="1"/>
              <a:t>Trade</a:t>
            </a:r>
            <a:r>
              <a:rPr lang="cs-CZ" sz="1800" b="1" dirty="0"/>
              <a:t> a.s.</a:t>
            </a:r>
            <a:r>
              <a:rPr lang="cs-CZ" sz="1800" dirty="0"/>
              <a:t> se schůze věřitelů rozhodla, že si vyhrazuje pravomoc rozhodovat o všech prodejích majetku s hodnotou přesahující 2 mil. Kč. Usnesení bylo přijato většinou 70 % přítomných věřitelů. Insolvenční správce později uzavřel kupní smlouvu na prodej skladu bez svolání nové schůze.</a:t>
            </a:r>
          </a:p>
          <a:p>
            <a:r>
              <a:rPr lang="cs-CZ" sz="1800" b="1" dirty="0"/>
              <a:t>Otázka:</a:t>
            </a:r>
            <a:r>
              <a:rPr lang="cs-CZ" sz="1800" dirty="0"/>
              <a:t> Měl správce právo smlouvu uzavřít?</a:t>
            </a:r>
          </a:p>
          <a:p>
            <a:r>
              <a:rPr lang="cs-CZ" sz="1800" b="1" dirty="0"/>
              <a:t>Odpověď:</a:t>
            </a:r>
            <a:r>
              <a:rPr lang="cs-CZ" sz="1800" dirty="0"/>
              <a:t> Neměl. Podle § 46 odst. 2 IZ si schůze věřitelů může vyhradit jakoukoli působnost, která jinak náleží věřitelským orgánům. Pokud si tuto působnost výslovně vyhradila, je správce povinen postupovat podle jejího usnesení. Prodej majetku bez souhlasu schůze by mohl být považován za </a:t>
            </a:r>
            <a:r>
              <a:rPr lang="cs-CZ" sz="1800" b="1" dirty="0"/>
              <a:t>porušení povinnosti správce</a:t>
            </a:r>
            <a:r>
              <a:rPr lang="cs-CZ" sz="1800" dirty="0"/>
              <a:t> a vést k jeho odvolání.</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791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CEE18E8-DDDA-BB32-FBE0-55EBA178803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EDD588D-0CD3-6D1E-5280-27F503CD33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5B8660F-0436-4B88-54AD-81396DD14B5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B6E315D-D69E-154A-FFB9-3EE3E0A35A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9121285-636A-CCE2-19BB-791CCE37BD4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08DB2E-71A6-7864-8393-82303544EB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F634D0-54A2-E8B6-1E3C-E5729AC61A2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6EAFA38-60DB-C40B-C6D7-75FF175B0D0E}"/>
              </a:ext>
            </a:extLst>
          </p:cNvPr>
          <p:cNvSpPr>
            <a:spLocks noGrp="1"/>
          </p:cNvSpPr>
          <p:nvPr>
            <p:ph type="body" idx="1"/>
          </p:nvPr>
        </p:nvSpPr>
        <p:spPr/>
        <p:txBody>
          <a:bodyPr/>
          <a:lstStyle/>
          <a:p>
            <a:r>
              <a:rPr lang="cs-CZ" sz="1800" b="1" dirty="0"/>
              <a:t>Případ 7 – Součinnost zaměstnance dlužníka</a:t>
            </a:r>
          </a:p>
          <a:p>
            <a:r>
              <a:rPr lang="cs-CZ" sz="1800" dirty="0"/>
              <a:t>Správce v řízení společnosti </a:t>
            </a:r>
            <a:r>
              <a:rPr lang="cs-CZ" sz="1800" b="1" dirty="0"/>
              <a:t>Hotel Praha s.r.o.</a:t>
            </a:r>
            <a:r>
              <a:rPr lang="cs-CZ" sz="1800" dirty="0"/>
              <a:t> vyzval hlavní účetní, aby předala faktury a přehled závazků. Účetní odmítla s tím, že pracovní poměr ukončila týden po vyhlášení úpadku. Správce se obrátil na soud se žádostí o uložení povinnosti součinnosti.</a:t>
            </a:r>
          </a:p>
          <a:p>
            <a:r>
              <a:rPr lang="cs-CZ" sz="1800" b="1" dirty="0"/>
              <a:t>Otázka:</a:t>
            </a:r>
            <a:r>
              <a:rPr lang="cs-CZ" sz="1800" dirty="0"/>
              <a:t> Je soud oprávněn bývalé účetní tuto povinnost uložit?</a:t>
            </a:r>
          </a:p>
        </p:txBody>
      </p:sp>
    </p:spTree>
    <p:extLst>
      <p:ext uri="{BB962C8B-B14F-4D97-AF65-F5344CB8AC3E}">
        <p14:creationId xmlns:p14="http://schemas.microsoft.com/office/powerpoint/2010/main" val="12881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3ABAF1-5E6B-9397-FEB5-86D069010F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7798E-C16A-646B-4876-1D52468A01D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A2F803-2704-1C9F-3FA5-4589764FBD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F59D282-5D27-3C5B-8E0F-E2558F073A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94970F5-8738-3B92-C0D0-B583E2673E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C9329A-158C-B480-84C4-20A91A2463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D15AE5-18EC-86CB-13A8-434BE5996A20}"/>
              </a:ext>
            </a:extLst>
          </p:cNvPr>
          <p:cNvSpPr>
            <a:spLocks noGrp="1"/>
          </p:cNvSpPr>
          <p:nvPr>
            <p:ph type="title"/>
          </p:nvPr>
        </p:nvSpPr>
        <p:spPr>
          <a:xfrm>
            <a:off x="457200" y="773113"/>
            <a:ext cx="8229600" cy="644524"/>
          </a:xfrm>
        </p:spPr>
        <p:txBody>
          <a:bodyPr/>
          <a:lstStyle/>
          <a:p>
            <a:r>
              <a:rPr lang="cs-CZ" b="1" dirty="0">
                <a:highlight>
                  <a:srgbClr val="008080"/>
                </a:highlight>
              </a:rPr>
              <a:t>ČTRNÁCTÝ CASE</a:t>
            </a:r>
            <a:endParaRPr lang="cs-CZ" dirty="0">
              <a:highlight>
                <a:srgbClr val="008080"/>
              </a:highlight>
            </a:endParaRPr>
          </a:p>
        </p:txBody>
      </p:sp>
      <p:sp>
        <p:nvSpPr>
          <p:cNvPr id="3" name="Zástupný text 2">
            <a:extLst>
              <a:ext uri="{FF2B5EF4-FFF2-40B4-BE49-F238E27FC236}">
                <a16:creationId xmlns:a16="http://schemas.microsoft.com/office/drawing/2014/main" id="{0053475F-85A0-B7D2-12D6-CD818A9F47D0}"/>
              </a:ext>
            </a:extLst>
          </p:cNvPr>
          <p:cNvSpPr>
            <a:spLocks noGrp="1"/>
          </p:cNvSpPr>
          <p:nvPr>
            <p:ph type="body" idx="1"/>
          </p:nvPr>
        </p:nvSpPr>
        <p:spPr/>
        <p:txBody>
          <a:bodyPr/>
          <a:lstStyle/>
          <a:p>
            <a:pPr marL="114300" indent="0">
              <a:buNone/>
            </a:pPr>
            <a:r>
              <a:rPr lang="cs-CZ" sz="2000" dirty="0"/>
              <a:t>A jede na svém motocyklu závod s časem na klikaté, nepřehledné silnici, kterou však rádi využívají cyklisté. Nejprve kvůli protijedoucím vozidlům předjel skupinu šesti cyklistů v příliš malé vzdálenosti, poté asi 500 m dále, hned za ostré zatáčkou, další skupinu šesti osob. Zázrakem nikdo nespadl, i přes efekt sání. Kdo nese odpovědnost?</a:t>
            </a:r>
          </a:p>
        </p:txBody>
      </p:sp>
    </p:spTree>
    <p:extLst>
      <p:ext uri="{BB962C8B-B14F-4D97-AF65-F5344CB8AC3E}">
        <p14:creationId xmlns:p14="http://schemas.microsoft.com/office/powerpoint/2010/main" val="16591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6CA33D6-05BB-24CE-6176-F0A269380C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D72CB7A-A7BE-FB08-04B0-E2A41C76CE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AA7AB1C-948F-2644-216F-193736D9CCC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3D56DB2-F70A-7857-8196-DCE142275BF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C94631-A4DE-2FE3-6965-311148B824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FCF2C10-C976-55C3-3F98-9BED47FA4D6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181561-BB1F-E95F-3C81-9BCFF63D58B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FFAC210-D9C7-DFF2-9CD1-9ED1A43B48C4}"/>
              </a:ext>
            </a:extLst>
          </p:cNvPr>
          <p:cNvSpPr>
            <a:spLocks noGrp="1"/>
          </p:cNvSpPr>
          <p:nvPr>
            <p:ph type="body" idx="1"/>
          </p:nvPr>
        </p:nvSpPr>
        <p:spPr/>
        <p:txBody>
          <a:bodyPr/>
          <a:lstStyle/>
          <a:p>
            <a:r>
              <a:rPr lang="cs-CZ" sz="1800" b="1" dirty="0"/>
              <a:t>Případ 7 – Součinnost zaměstnance dlužníka</a:t>
            </a:r>
          </a:p>
          <a:p>
            <a:r>
              <a:rPr lang="cs-CZ" sz="1800" dirty="0"/>
              <a:t>Správce v řízení společnosti </a:t>
            </a:r>
            <a:r>
              <a:rPr lang="cs-CZ" sz="1800" b="1" dirty="0"/>
              <a:t>Hotel Praha s.r.o.</a:t>
            </a:r>
            <a:r>
              <a:rPr lang="cs-CZ" sz="1800" dirty="0"/>
              <a:t> vyzval hlavní účetní, aby předala faktury a přehled závazků. Účetní odmítla s tím, že pracovní poměr ukončila týden po vyhlášení úpadku. Správce se obrátil na soud se žádostí o uložení povinnosti součinnosti.</a:t>
            </a:r>
          </a:p>
          <a:p>
            <a:r>
              <a:rPr lang="cs-CZ" sz="1800" b="1" dirty="0"/>
              <a:t>Otázka:</a:t>
            </a:r>
            <a:r>
              <a:rPr lang="cs-CZ" sz="1800" dirty="0"/>
              <a:t> Je soud oprávněn bývalé účetní tuto povinnost uložit?</a:t>
            </a:r>
          </a:p>
          <a:p>
            <a:r>
              <a:rPr lang="cs-CZ" sz="1800" b="1" dirty="0"/>
              <a:t>Odpověď:</a:t>
            </a:r>
            <a:r>
              <a:rPr lang="cs-CZ" sz="1800" dirty="0"/>
              <a:t> Ano, podle § 210 odst. 3 IZ může insolvenční soud uložit povinnost součinnosti i osobám, které jsou </a:t>
            </a:r>
            <a:r>
              <a:rPr lang="cs-CZ" sz="1800" b="1" dirty="0"/>
              <a:t>zaměstnanci dlužníka</a:t>
            </a:r>
            <a:r>
              <a:rPr lang="cs-CZ" sz="1800" dirty="0"/>
              <a:t>, a to v rozsahu, v němž mohly jednat jeho jménem. Pokud účetní zajišťovala vedení účetnictví, soud může uložit povinnost k předání dokumentů a informací; za nesplnění hrozí pořádková pokuta.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526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A5B6F81-D065-A7B5-AC91-45FB734021D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B975CD-DB49-B43C-6C5A-16883E80F1E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435053-57DA-015F-75F0-4DC69626D4A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6B83566-5D91-E3AD-DAB8-3F71DC52FF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F0475CA-2CFE-C8BD-4C12-99918B0F225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72DE59C-1A28-C91D-5E76-4ABF71E09F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E42B2D4-A715-4904-C810-B1EA1F970BB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763A77A8-E08F-751E-538C-53B8799D44BF}"/>
              </a:ext>
            </a:extLst>
          </p:cNvPr>
          <p:cNvSpPr>
            <a:spLocks noGrp="1"/>
          </p:cNvSpPr>
          <p:nvPr>
            <p:ph type="body" idx="1"/>
          </p:nvPr>
        </p:nvSpPr>
        <p:spPr/>
        <p:txBody>
          <a:bodyPr/>
          <a:lstStyle/>
          <a:p>
            <a:r>
              <a:rPr lang="cs-CZ" sz="1800" b="1" dirty="0"/>
              <a:t>Případ 8 – Dispoziční oprávnění při reorganizaci</a:t>
            </a:r>
          </a:p>
          <a:p>
            <a:r>
              <a:rPr lang="cs-CZ" sz="1800" dirty="0"/>
              <a:t>Dlužník </a:t>
            </a:r>
            <a:r>
              <a:rPr lang="cs-CZ" sz="1800" b="1" dirty="0"/>
              <a:t>Omega </a:t>
            </a:r>
            <a:r>
              <a:rPr lang="cs-CZ" sz="1800" b="1" dirty="0" err="1"/>
              <a:t>Industries</a:t>
            </a:r>
            <a:r>
              <a:rPr lang="cs-CZ" sz="1800" b="1" dirty="0"/>
              <a:t> a.s.</a:t>
            </a:r>
            <a:r>
              <a:rPr lang="cs-CZ" sz="1800" dirty="0"/>
              <a:t> požádal o povolení reorganizace, kterou soud následně schválil. Společnost dále uzavírá nové smlouvy na dodávky materiálu a pokračuje ve výrobě. Jeden z věřitelů podal námitku, že smlouvy jsou neplatné, neboť jediným oprávněným k nakládání s majetkem je správce.</a:t>
            </a:r>
          </a:p>
          <a:p>
            <a:r>
              <a:rPr lang="cs-CZ" sz="1800" b="1" dirty="0"/>
              <a:t>Otázka:</a:t>
            </a:r>
            <a:r>
              <a:rPr lang="cs-CZ" sz="1800" dirty="0"/>
              <a:t> Má dlužník v reorganizaci dispoziční oprávnění?</a:t>
            </a:r>
          </a:p>
        </p:txBody>
      </p:sp>
    </p:spTree>
    <p:extLst>
      <p:ext uri="{BB962C8B-B14F-4D97-AF65-F5344CB8AC3E}">
        <p14:creationId xmlns:p14="http://schemas.microsoft.com/office/powerpoint/2010/main" val="3043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450EF5A-B38B-AC53-A65D-EC7881CE5D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09167E-1C50-08F8-A288-32AC2EE2CF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5E5A0A7-E632-9A21-20AA-7E1B2F7612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2CD4837-1387-1595-BCCD-4BEDF6ED50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E24612-19DF-AE9F-2C3D-253BAD6586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BF6B935-17B9-3B99-D155-E66847BDE6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F207F50-CE76-EF35-FBD4-EDE4940D9E1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CB46D6E-EE10-84DF-882B-53E3EAD54D23}"/>
              </a:ext>
            </a:extLst>
          </p:cNvPr>
          <p:cNvSpPr>
            <a:spLocks noGrp="1"/>
          </p:cNvSpPr>
          <p:nvPr>
            <p:ph type="body" idx="1"/>
          </p:nvPr>
        </p:nvSpPr>
        <p:spPr/>
        <p:txBody>
          <a:bodyPr/>
          <a:lstStyle/>
          <a:p>
            <a:r>
              <a:rPr lang="cs-CZ" sz="1800" b="1" dirty="0"/>
              <a:t>Případ 8 – Dispoziční oprávnění při reorganizaci</a:t>
            </a:r>
          </a:p>
          <a:p>
            <a:r>
              <a:rPr lang="cs-CZ" sz="1800" dirty="0"/>
              <a:t>Dlužník </a:t>
            </a:r>
            <a:r>
              <a:rPr lang="cs-CZ" sz="1800" b="1" dirty="0"/>
              <a:t>Omega </a:t>
            </a:r>
            <a:r>
              <a:rPr lang="cs-CZ" sz="1800" b="1" dirty="0" err="1"/>
              <a:t>Industries</a:t>
            </a:r>
            <a:r>
              <a:rPr lang="cs-CZ" sz="1800" b="1" dirty="0"/>
              <a:t> a.s.</a:t>
            </a:r>
            <a:r>
              <a:rPr lang="cs-CZ" sz="1800" dirty="0"/>
              <a:t> požádal o povolení reorganizace, kterou soud následně schválil. Společnost dále uzavírá nové smlouvy na dodávky materiálu a pokračuje ve výrobě. Jeden z věřitelů podal námitku, že smlouvy jsou neplatné, neboť jediným oprávněným k nakládání s majetkem je správce.</a:t>
            </a:r>
          </a:p>
          <a:p>
            <a:r>
              <a:rPr lang="cs-CZ" sz="1800" b="1" dirty="0"/>
              <a:t>Otázka:</a:t>
            </a:r>
            <a:r>
              <a:rPr lang="cs-CZ" sz="1800" dirty="0"/>
              <a:t> Má dlužník v reorganizaci dispoziční oprávnění?</a:t>
            </a:r>
          </a:p>
          <a:p>
            <a:r>
              <a:rPr lang="cs-CZ" sz="1800" b="1" dirty="0"/>
              <a:t>Odpověď:</a:t>
            </a:r>
            <a:r>
              <a:rPr lang="cs-CZ" sz="1800" dirty="0"/>
              <a:t> Ano. Podle § 229 odst. 1 písm. a IZ má v reorganizaci dispoziční oprávnění </a:t>
            </a:r>
            <a:r>
              <a:rPr lang="cs-CZ" sz="1800" b="1" dirty="0"/>
              <a:t>dlužník</a:t>
            </a:r>
            <a:r>
              <a:rPr lang="cs-CZ" sz="1800" dirty="0"/>
              <a:t>, nikoli správce, který zde plní spíše dohledovou funkci. Dlužník však musí jednat v souladu se schváleným reorganizačním plánem a pod dohledem věřitelského výboru. Pokud by tyto hranice překročil, mohl by soud reorganizaci zrušit.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12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D5FD74F-CFD0-41DF-6F67-164D1B27CB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088E6B-A8A1-A92B-0B52-FFA83793237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23FFBF-25C9-EB06-F19A-8A0E99611C0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B3EE4A8-13B3-AF2F-7EDE-C249C0AD9D2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4C0E14-8E71-3894-197A-935EC850B45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67B4799-DC0D-559C-718F-8B92BB91B4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783509B-526C-8F3A-3DFE-83BCFC853DD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A8956D7-51D5-7E5D-F482-C794FE17D017}"/>
              </a:ext>
            </a:extLst>
          </p:cNvPr>
          <p:cNvSpPr>
            <a:spLocks noGrp="1"/>
          </p:cNvSpPr>
          <p:nvPr>
            <p:ph type="body" idx="1"/>
          </p:nvPr>
        </p:nvSpPr>
        <p:spPr/>
        <p:txBody>
          <a:bodyPr/>
          <a:lstStyle/>
          <a:p>
            <a:r>
              <a:rPr lang="cs-CZ" sz="1800" b="1" dirty="0"/>
              <a:t>Případ 9 – Porušení povinnosti statutárního orgánu</a:t>
            </a:r>
          </a:p>
          <a:p>
            <a:r>
              <a:rPr lang="cs-CZ" sz="1800" dirty="0"/>
              <a:t>Jednatel společnosti </a:t>
            </a:r>
            <a:r>
              <a:rPr lang="cs-CZ" sz="1800" b="1" dirty="0"/>
              <a:t>Nova </a:t>
            </a:r>
            <a:r>
              <a:rPr lang="cs-CZ" sz="1800" b="1" dirty="0" err="1"/>
              <a:t>Print</a:t>
            </a:r>
            <a:r>
              <a:rPr lang="cs-CZ" sz="1800" b="1" dirty="0"/>
              <a:t> s.r.o.</a:t>
            </a:r>
            <a:r>
              <a:rPr lang="cs-CZ" sz="1800" dirty="0"/>
              <a:t> ignoroval opakované výzvy insolvenčního správce k předání účetních knih. Tvrdil, že dokumenty zůstaly v sídle firmy, kam má přístup pouze nový nájemce. Správce se obrátil na soud a navrhl uložení sankce.</a:t>
            </a:r>
          </a:p>
          <a:p>
            <a:r>
              <a:rPr lang="cs-CZ" sz="1800" b="1" dirty="0"/>
              <a:t>Otázka:</a:t>
            </a:r>
            <a:r>
              <a:rPr lang="cs-CZ" sz="1800" dirty="0"/>
              <a:t> Jaké důsledky může mít jednání jednatele?</a:t>
            </a:r>
          </a:p>
        </p:txBody>
      </p:sp>
    </p:spTree>
    <p:extLst>
      <p:ext uri="{BB962C8B-B14F-4D97-AF65-F5344CB8AC3E}">
        <p14:creationId xmlns:p14="http://schemas.microsoft.com/office/powerpoint/2010/main" val="17077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10BECED-7301-1218-A46A-D1FA4AF6805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864C7A4-E002-7D12-42E4-64980A9FE79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F4C7069-8713-0ABD-1AC5-64AFA6E110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84284E9-A55B-28BF-3A96-20F3A3C3D97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544AC19-F6F9-D02E-D8C2-E2D541071A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4621C8-8B76-BABD-990E-C2846B25A3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E5E1271-B2D1-1EA6-51C1-469F1C3C859A}"/>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9121D747-774A-1CE6-AD75-8DA236377B1A}"/>
              </a:ext>
            </a:extLst>
          </p:cNvPr>
          <p:cNvSpPr>
            <a:spLocks noGrp="1"/>
          </p:cNvSpPr>
          <p:nvPr>
            <p:ph type="body" idx="1"/>
          </p:nvPr>
        </p:nvSpPr>
        <p:spPr/>
        <p:txBody>
          <a:bodyPr/>
          <a:lstStyle/>
          <a:p>
            <a:r>
              <a:rPr lang="cs-CZ" sz="1800" b="1" dirty="0"/>
              <a:t>Případ 9 – Porušení povinnosti statutárního orgánu</a:t>
            </a:r>
          </a:p>
          <a:p>
            <a:r>
              <a:rPr lang="cs-CZ" sz="1800" dirty="0"/>
              <a:t>Jednatel společnosti </a:t>
            </a:r>
            <a:r>
              <a:rPr lang="cs-CZ" sz="1800" b="1" dirty="0"/>
              <a:t>Nova </a:t>
            </a:r>
            <a:r>
              <a:rPr lang="cs-CZ" sz="1800" b="1" dirty="0" err="1"/>
              <a:t>Print</a:t>
            </a:r>
            <a:r>
              <a:rPr lang="cs-CZ" sz="1800" b="1" dirty="0"/>
              <a:t> s.r.o.</a:t>
            </a:r>
            <a:r>
              <a:rPr lang="cs-CZ" sz="1800" dirty="0"/>
              <a:t> ignoroval opakované výzvy insolvenčního správce k předání účetních knih. Tvrdil, že dokumenty zůstaly v sídle firmy, kam má přístup pouze nový nájemce. Správce se obrátil na soud a navrhl uložení sankce.</a:t>
            </a:r>
          </a:p>
          <a:p>
            <a:r>
              <a:rPr lang="cs-CZ" sz="1800" b="1" dirty="0"/>
              <a:t>Otázka:</a:t>
            </a:r>
            <a:r>
              <a:rPr lang="cs-CZ" sz="1800" dirty="0"/>
              <a:t> Jaké důsledky může mít jednání jednatele?</a:t>
            </a:r>
          </a:p>
          <a:p>
            <a:r>
              <a:rPr lang="cs-CZ" sz="1800" b="1" dirty="0"/>
              <a:t>Odpověď:</a:t>
            </a:r>
            <a:r>
              <a:rPr lang="cs-CZ" sz="1800" dirty="0"/>
              <a:t> Podle § 36 IZ může být jednatel sankcionován pořádkovou pokutou a může nést i </a:t>
            </a:r>
            <a:r>
              <a:rPr lang="cs-CZ" sz="1800" b="1" dirty="0"/>
              <a:t>odpovědnost za škodu</a:t>
            </a:r>
            <a:r>
              <a:rPr lang="cs-CZ" sz="1800" dirty="0"/>
              <a:t>, kterou svým jednáním způsobil majetkové podstatě. Závažné maření činnosti insolvenčního správce může být kvalifikováno jako </a:t>
            </a:r>
            <a:r>
              <a:rPr lang="cs-CZ" sz="1800" b="1" dirty="0"/>
              <a:t>trestný čin maření insolvenčního řízení</a:t>
            </a:r>
            <a:r>
              <a:rPr lang="cs-CZ" sz="1800" dirty="0"/>
              <a:t> podle § 226 TZ. Jednatel je tedy povinen plně spolupracovat.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113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D0BD2AD-F867-93AA-272B-09BAEC08BE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8F2F07E-9A5C-A7A3-9E63-CFF909EBDCE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ACBBD6-4638-9B82-FA69-E25D865DECA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43BAA6C-3866-940A-38B4-57397808524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7BA3443-1EF5-1830-1015-C1F0214D496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BA4E171-AA45-77EF-ED32-FD5B1A246A9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7D2163-6D79-9403-78BD-01BAE1A2807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498B4BBF-9D07-4D30-FAEB-3CB81D858600}"/>
              </a:ext>
            </a:extLst>
          </p:cNvPr>
          <p:cNvSpPr>
            <a:spLocks noGrp="1"/>
          </p:cNvSpPr>
          <p:nvPr>
            <p:ph type="body" idx="1"/>
          </p:nvPr>
        </p:nvSpPr>
        <p:spPr/>
        <p:txBody>
          <a:bodyPr/>
          <a:lstStyle/>
          <a:p>
            <a:r>
              <a:rPr lang="cs-CZ" sz="1800" b="1" dirty="0"/>
              <a:t>Případ 10 – Zánik věřitelského výboru</a:t>
            </a:r>
          </a:p>
          <a:p>
            <a:r>
              <a:rPr lang="cs-CZ" sz="1800" dirty="0"/>
              <a:t>V řízení společnosti </a:t>
            </a:r>
            <a:r>
              <a:rPr lang="cs-CZ" sz="1800" b="1" dirty="0"/>
              <a:t>Sigma </a:t>
            </a:r>
            <a:r>
              <a:rPr lang="cs-CZ" sz="1800" b="1" dirty="0" err="1"/>
              <a:t>Energy</a:t>
            </a:r>
            <a:r>
              <a:rPr lang="cs-CZ" sz="1800" b="1" dirty="0"/>
              <a:t> s.r.o.</a:t>
            </a:r>
            <a:r>
              <a:rPr lang="cs-CZ" sz="1800" dirty="0"/>
              <a:t> odstoupili dva členové tříčlenného věřitelského výboru. Insolvenční správce potřebuje schválit prodej části majetku, ale výbor již není usnášeníschopný.</a:t>
            </a:r>
          </a:p>
          <a:p>
            <a:r>
              <a:rPr lang="cs-CZ" sz="1800" b="1" dirty="0"/>
              <a:t>Otázka:</a:t>
            </a:r>
            <a:r>
              <a:rPr lang="cs-CZ" sz="1800" dirty="0"/>
              <a:t> Kdo nyní vykonává působnost výboru?</a:t>
            </a:r>
          </a:p>
        </p:txBody>
      </p:sp>
    </p:spTree>
    <p:extLst>
      <p:ext uri="{BB962C8B-B14F-4D97-AF65-F5344CB8AC3E}">
        <p14:creationId xmlns:p14="http://schemas.microsoft.com/office/powerpoint/2010/main" val="8171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536F33-4C99-1756-42BC-E5C3B1D105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5548BEE-5E2E-4C04-ED55-578DBAE46A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D3C711-CE73-8DBE-B564-FC40D4F267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CA13AE0-3799-E8D2-4708-3EBA7F24A71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0EB33F9-1646-3835-DA14-9426B86DD0B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DB0AA5-8FFF-9A04-512B-900B6C93E66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C32788B-590B-4E22-E787-D5899F2F740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5936E2B-0EF8-8211-9685-A8E9D9FD5556}"/>
              </a:ext>
            </a:extLst>
          </p:cNvPr>
          <p:cNvSpPr>
            <a:spLocks noGrp="1"/>
          </p:cNvSpPr>
          <p:nvPr>
            <p:ph type="body" idx="1"/>
          </p:nvPr>
        </p:nvSpPr>
        <p:spPr/>
        <p:txBody>
          <a:bodyPr/>
          <a:lstStyle/>
          <a:p>
            <a:r>
              <a:rPr lang="cs-CZ" sz="1800" b="1" dirty="0"/>
              <a:t>Případ 10 – Zánik věřitelského výboru</a:t>
            </a:r>
          </a:p>
          <a:p>
            <a:r>
              <a:rPr lang="cs-CZ" sz="1800" dirty="0"/>
              <a:t>V řízení společnosti </a:t>
            </a:r>
            <a:r>
              <a:rPr lang="cs-CZ" sz="1800" b="1" dirty="0"/>
              <a:t>Sigma </a:t>
            </a:r>
            <a:r>
              <a:rPr lang="cs-CZ" sz="1800" b="1" dirty="0" err="1"/>
              <a:t>Energy</a:t>
            </a:r>
            <a:r>
              <a:rPr lang="cs-CZ" sz="1800" b="1" dirty="0"/>
              <a:t> s.r.o.</a:t>
            </a:r>
            <a:r>
              <a:rPr lang="cs-CZ" sz="1800" dirty="0"/>
              <a:t> odstoupili dva členové tříčlenného věřitelského výboru. Insolvenční správce potřebuje schválit prodej části majetku, ale výbor již není usnášeníschopný.</a:t>
            </a:r>
          </a:p>
          <a:p>
            <a:r>
              <a:rPr lang="cs-CZ" sz="1800" b="1" dirty="0"/>
              <a:t>Otázka:</a:t>
            </a:r>
            <a:r>
              <a:rPr lang="cs-CZ" sz="1800" dirty="0"/>
              <a:t> Kdo nyní vykonává působnost výboru?</a:t>
            </a:r>
          </a:p>
          <a:p>
            <a:r>
              <a:rPr lang="cs-CZ" sz="1800" b="1" dirty="0"/>
              <a:t>Odpověď:</a:t>
            </a:r>
            <a:r>
              <a:rPr lang="cs-CZ" sz="1800" dirty="0"/>
              <a:t> Podle § 46 odst. 3 IZ, není-li ustanoven věřitelský výbor ani zástupce věřitelů, vykonává jejich působnost </a:t>
            </a:r>
            <a:r>
              <a:rPr lang="cs-CZ" sz="1800" b="1" dirty="0"/>
              <a:t>schůze věřitelů</a:t>
            </a:r>
            <a:r>
              <a:rPr lang="cs-CZ" sz="1800" dirty="0"/>
              <a:t>. Správce by měl požádat soud o svolání nové schůze, na níž bude zvolen nový výbor nebo zástupce věřitelů. Do té doby správce nemůže činit úkony vyžadující souhlas výboru.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58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119FA67-4298-F69C-280D-325404A17E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B29BC18-E241-B971-3858-84E078331C7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886651A-5073-A940-CE41-3ED071416D4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C07FF8-9C03-8EB5-1000-B652CC841A7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F77215A-282E-97C8-7DAD-CEC5EDA283B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9129239-40A6-D242-01CB-19C49FA77B3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E398503-CA5B-3F29-E310-C8C00E4A453D}"/>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3307C79-8F52-E3ED-CCD6-F4E26B6259E4}"/>
              </a:ext>
            </a:extLst>
          </p:cNvPr>
          <p:cNvSpPr>
            <a:spLocks noGrp="1"/>
          </p:cNvSpPr>
          <p:nvPr>
            <p:ph type="body" idx="1"/>
          </p:nvPr>
        </p:nvSpPr>
        <p:spPr/>
        <p:txBody>
          <a:bodyPr/>
          <a:lstStyle/>
          <a:p>
            <a:r>
              <a:rPr lang="cs-CZ" sz="1800" b="1" dirty="0"/>
              <a:t>Případ 11 – Odmítnutí součinnosti společníkem</a:t>
            </a:r>
          </a:p>
          <a:p>
            <a:r>
              <a:rPr lang="cs-CZ" sz="1800" dirty="0"/>
              <a:t>Společnost </a:t>
            </a:r>
            <a:r>
              <a:rPr lang="cs-CZ" sz="1800" b="1" dirty="0" err="1"/>
              <a:t>RotaSteel</a:t>
            </a:r>
            <a:r>
              <a:rPr lang="cs-CZ" sz="1800" b="1" dirty="0"/>
              <a:t> s.r.o.</a:t>
            </a:r>
            <a:r>
              <a:rPr lang="cs-CZ" sz="1800" dirty="0"/>
              <a:t> se dostala do úpadku. Insolvenční správce požádal jednoho ze společníků, který zároveň vedl skladovou evidenci, aby vydal podklady o zásobách. Společník tvrdí, že není členem statutárního orgánu, a proto nemá povinnost správci nic poskytovat. Správce podal návrh k soudu na uložení povinnosti součinnosti.</a:t>
            </a:r>
          </a:p>
          <a:p>
            <a:r>
              <a:rPr lang="cs-CZ" sz="1800" b="1" dirty="0"/>
              <a:t>Otázka:</a:t>
            </a:r>
            <a:r>
              <a:rPr lang="cs-CZ" sz="1800" dirty="0"/>
              <a:t> Je společník povinen spolupracovat s insolvenčním správcem?</a:t>
            </a:r>
          </a:p>
          <a:p>
            <a:r>
              <a:rPr lang="cs-CZ" sz="1800" dirty="0"/>
              <a:t>A) Ne, povinnost součinnosti má pouze statutární orgán, nikoli společník.</a:t>
            </a:r>
            <a:br>
              <a:rPr lang="cs-CZ" sz="1800" dirty="0"/>
            </a:br>
            <a:r>
              <a:rPr lang="cs-CZ" sz="1800" dirty="0"/>
              <a:t>B) Ano, pokud je společník oprávněn jednat jménem společnosti, může soud uložit povinnost i jemu (§ 210 odst. 3 IZ).</a:t>
            </a:r>
            <a:br>
              <a:rPr lang="cs-CZ" sz="1800" dirty="0"/>
            </a:br>
            <a:r>
              <a:rPr lang="cs-CZ" sz="1800" dirty="0"/>
              <a:t>C) Ne, povinnost se vztahuje jen na zaměstnance dlužníka.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536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F991AC-D0D7-290A-102C-F8BD3E9111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B4ACC3A-B696-E859-5F85-3874128817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61C5176-97A0-7D18-08C1-F342B97FDD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73C27AC-48EB-EBD7-5F87-309952365F8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44404A-1CC1-2B1D-7A81-6074EBD62C8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D87918F-9393-4A7B-4A85-E9537E8369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CA478F5-7BB2-57E8-A49F-46B7A111A73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C8E38D2-31A1-D3F1-6F55-2367D741AA41}"/>
              </a:ext>
            </a:extLst>
          </p:cNvPr>
          <p:cNvSpPr>
            <a:spLocks noGrp="1"/>
          </p:cNvSpPr>
          <p:nvPr>
            <p:ph type="body" idx="1"/>
          </p:nvPr>
        </p:nvSpPr>
        <p:spPr/>
        <p:txBody>
          <a:bodyPr/>
          <a:lstStyle/>
          <a:p>
            <a:pPr marL="114300" indent="0">
              <a:buNone/>
            </a:pPr>
            <a:r>
              <a:rPr lang="cs-CZ" sz="1800" dirty="0"/>
              <a:t>⭐ </a:t>
            </a:r>
            <a:r>
              <a:rPr lang="cs-CZ" sz="1800" b="1" dirty="0"/>
              <a:t>B) Ano, pokud je společník oprávněn jednat jménem společnosti, může soud uložit povinnost i jemu (§ 210 odst. 3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084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9151332-B361-6CFC-CB36-1A085E9EC2C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8978B80-424C-319F-1E24-3F576DEA1A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72A3C27-EEE8-DE55-6149-D77D6511BBF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D9DF6FF-88FE-1647-5E05-571A30D2336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4E2F5C1-7C6B-7C59-C8BF-E05DEF1A141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E2B890-9259-2566-4D75-B4A1B216A86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5B44B1A-46D2-7E43-13F8-CBDC8C76473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027BD551-ABFB-D996-E46E-C1D610075949}"/>
              </a:ext>
            </a:extLst>
          </p:cNvPr>
          <p:cNvSpPr>
            <a:spLocks noGrp="1"/>
          </p:cNvSpPr>
          <p:nvPr>
            <p:ph type="body" idx="1"/>
          </p:nvPr>
        </p:nvSpPr>
        <p:spPr/>
        <p:txBody>
          <a:bodyPr/>
          <a:lstStyle/>
          <a:p>
            <a:r>
              <a:rPr lang="cs-CZ" sz="1800" b="1" dirty="0"/>
              <a:t>Případ 12 – Schválení reorganizačního plánu</a:t>
            </a:r>
          </a:p>
          <a:p>
            <a:r>
              <a:rPr lang="cs-CZ" sz="1800" dirty="0"/>
              <a:t>Dlužník </a:t>
            </a:r>
            <a:r>
              <a:rPr lang="cs-CZ" sz="1800" b="1" dirty="0" err="1"/>
              <a:t>TechnoServis</a:t>
            </a:r>
            <a:r>
              <a:rPr lang="cs-CZ" sz="1800" b="1" dirty="0"/>
              <a:t> a.s.</a:t>
            </a:r>
            <a:r>
              <a:rPr lang="cs-CZ" sz="1800" dirty="0"/>
              <a:t> předložil reorganizační plán, který věřitelský výbor většinově schválil. Jeden z věřitelů namítá, že schůze věřitelů měla rozhodnout sama, nikoli výbor. Tvrdí, že výbor překročil své pravomoci.</a:t>
            </a:r>
          </a:p>
          <a:p>
            <a:r>
              <a:rPr lang="cs-CZ" sz="1800" b="1" dirty="0"/>
              <a:t>Otázka:</a:t>
            </a:r>
            <a:r>
              <a:rPr lang="cs-CZ" sz="1800" dirty="0"/>
              <a:t> Kdo schvaluje reorganizační plán?</a:t>
            </a:r>
          </a:p>
          <a:p>
            <a:r>
              <a:rPr lang="cs-CZ" sz="1800" dirty="0"/>
              <a:t>A) Pouze insolvenční správce.</a:t>
            </a:r>
            <a:br>
              <a:rPr lang="cs-CZ" sz="1800" dirty="0"/>
            </a:br>
            <a:r>
              <a:rPr lang="cs-CZ" sz="1800" dirty="0"/>
              <a:t>B) Schůze věřitelů, nikoli věřitelský výbor (§ 347 IZ). Výbor může jen doporučit schválení.</a:t>
            </a:r>
            <a:br>
              <a:rPr lang="cs-CZ" sz="1800" dirty="0"/>
            </a:br>
            <a:r>
              <a:rPr lang="cs-CZ" sz="1800" dirty="0"/>
              <a:t>C) Soud bez účasti věřitelů.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981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9F0A48-2630-75C6-D6FD-AFF8D9DCE2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DF0BCA-D173-440C-0446-5AAB2A5D369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D7A3B-1125-C440-92C0-D02B18A782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9517EF-C827-AAAD-DAC9-43A8537DA6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F91531A-4746-A691-9F2A-E0FB8B9C01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EA2050-17BB-6585-2E62-FAC7A42F21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3CBE74B-0926-C667-0026-F68858C95705}"/>
              </a:ext>
            </a:extLst>
          </p:cNvPr>
          <p:cNvSpPr>
            <a:spLocks noGrp="1"/>
          </p:cNvSpPr>
          <p:nvPr>
            <p:ph type="title"/>
          </p:nvPr>
        </p:nvSpPr>
        <p:spPr>
          <a:xfrm>
            <a:off x="457200" y="773113"/>
            <a:ext cx="8229600" cy="644524"/>
          </a:xfrm>
        </p:spPr>
        <p:txBody>
          <a:bodyPr/>
          <a:lstStyle/>
          <a:p>
            <a:r>
              <a:rPr lang="cs-CZ" b="1" dirty="0">
                <a:highlight>
                  <a:srgbClr val="008080"/>
                </a:highlight>
              </a:rPr>
              <a:t>PATNÁCTÝ CASE</a:t>
            </a:r>
            <a:endParaRPr lang="cs-CZ" dirty="0">
              <a:highlight>
                <a:srgbClr val="008080"/>
              </a:highlight>
            </a:endParaRPr>
          </a:p>
        </p:txBody>
      </p:sp>
      <p:sp>
        <p:nvSpPr>
          <p:cNvPr id="3" name="Zástupný text 2">
            <a:extLst>
              <a:ext uri="{FF2B5EF4-FFF2-40B4-BE49-F238E27FC236}">
                <a16:creationId xmlns:a16="http://schemas.microsoft.com/office/drawing/2014/main" id="{41FABDA7-DE48-D510-3DE0-25399FDE52BB}"/>
              </a:ext>
            </a:extLst>
          </p:cNvPr>
          <p:cNvSpPr>
            <a:spLocks noGrp="1"/>
          </p:cNvSpPr>
          <p:nvPr>
            <p:ph type="body" idx="1"/>
          </p:nvPr>
        </p:nvSpPr>
        <p:spPr/>
        <p:txBody>
          <a:bodyPr/>
          <a:lstStyle/>
          <a:p>
            <a:pPr marL="114300" indent="0">
              <a:buNone/>
            </a:pPr>
            <a:r>
              <a:rPr lang="cs-CZ" sz="2000" dirty="0"/>
              <a:t>V hlavním líčení kvůli krádeži B. výřečně říká: „Za celý svůj život jsem nikdy neporušil zákon, až na jednu výjimku minulý týden: v supermarketu jsem dostal jako nazpět několik bankovek a až doma jsem mezi nimi objevil padělanou dvacetidolarovou bankovku. Tímto bankovkou jsem druhý den úspěšně zaplatil v pekárně.“ Byla by tato skutečnost trestně relevantní? Jak by se mělo postupovat v hlavním líčení? V hlavním líčení na to nereagoval ani státní zástupce, ani soud a v rozsudku se o tom nic neuvádí. O dva měsíce později je B za tuto skutečnost obviněn a podle obžaloby odsouzen. Správně?</a:t>
            </a:r>
          </a:p>
        </p:txBody>
      </p:sp>
    </p:spTree>
    <p:extLst>
      <p:ext uri="{BB962C8B-B14F-4D97-AF65-F5344CB8AC3E}">
        <p14:creationId xmlns:p14="http://schemas.microsoft.com/office/powerpoint/2010/main" val="708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67F4DA1-42D0-84E7-9EA8-5B956EF8621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E6B5559-67A2-EF05-C855-271B04AB08B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58D7173-B79A-DE5D-6B04-503D6F090B4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B263A5A-8AF4-1682-9432-8D12E0A0416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7C26D49-2C38-706D-8FD0-912B9212BD3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76DED0A-A40C-813D-3B4C-992DEB50AF1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0F7348E-6820-1711-4E89-109402E3A4B9}"/>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2F50A4C-954D-716E-0671-982C33FC2899}"/>
              </a:ext>
            </a:extLst>
          </p:cNvPr>
          <p:cNvSpPr>
            <a:spLocks noGrp="1"/>
          </p:cNvSpPr>
          <p:nvPr>
            <p:ph type="body" idx="1"/>
          </p:nvPr>
        </p:nvSpPr>
        <p:spPr/>
        <p:txBody>
          <a:bodyPr/>
          <a:lstStyle/>
          <a:p>
            <a:pPr marL="114300" indent="0">
              <a:buNone/>
            </a:pPr>
            <a:r>
              <a:rPr lang="cs-CZ" sz="1800" dirty="0"/>
              <a:t>⭐ </a:t>
            </a:r>
            <a:r>
              <a:rPr lang="cs-CZ" sz="1800" b="1" dirty="0"/>
              <a:t>B) Schůze věřitelů, nikoli věřitelský výbor (§ 347 IZ). Výbor může jen doporučit schválení.</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950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F27694-E186-1936-B81D-D3A53678F81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0F98D8-5F38-1DE0-BBF9-46CC74FC77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E3395C-1DA4-BFC8-E4BB-C41EB16F489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3B118B-AE17-95CF-B0E3-3E4322EDA3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630168B-CA28-4754-F101-47593C3AD70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00031B4-E594-9AAD-DC13-06395924E04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2433D03-FE39-3FC4-E373-B2EE6A99B24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33F5125-4528-B0CB-359A-D96DEDB136EE}"/>
              </a:ext>
            </a:extLst>
          </p:cNvPr>
          <p:cNvSpPr>
            <a:spLocks noGrp="1"/>
          </p:cNvSpPr>
          <p:nvPr>
            <p:ph type="body" idx="1"/>
          </p:nvPr>
        </p:nvSpPr>
        <p:spPr/>
        <p:txBody>
          <a:bodyPr/>
          <a:lstStyle/>
          <a:p>
            <a:r>
              <a:rPr lang="cs-CZ" sz="1800" b="1" dirty="0"/>
              <a:t>Případ 13 – Zpeněžení majetku bez souhlasu výboru</a:t>
            </a:r>
          </a:p>
          <a:p>
            <a:r>
              <a:rPr lang="cs-CZ" sz="1800" dirty="0"/>
              <a:t>Insolvenční správce společnosti </a:t>
            </a:r>
            <a:r>
              <a:rPr lang="cs-CZ" sz="1800" b="1" dirty="0" err="1"/>
              <a:t>GlassPoint</a:t>
            </a:r>
            <a:r>
              <a:rPr lang="cs-CZ" sz="1800" b="1" dirty="0"/>
              <a:t> s.r.o.</a:t>
            </a:r>
            <a:r>
              <a:rPr lang="cs-CZ" sz="1800" dirty="0"/>
              <a:t> prodal automobil dlužníka přímým prodejem bez souhlasu věřitelského výboru. Tvrdí, že šlo o naléhavou situaci a že cena odpovídala tržní hodnotě.</a:t>
            </a:r>
          </a:p>
          <a:p>
            <a:r>
              <a:rPr lang="cs-CZ" sz="1800" b="1" dirty="0"/>
              <a:t>Otázka:</a:t>
            </a:r>
            <a:r>
              <a:rPr lang="cs-CZ" sz="1800" dirty="0"/>
              <a:t> Postupoval správce správně?</a:t>
            </a:r>
          </a:p>
          <a:p>
            <a:r>
              <a:rPr lang="cs-CZ" sz="1800" dirty="0"/>
              <a:t>A) Ano, může zpeněžit jakýkoli majetek bez souhlasu výboru, pokud jde o běžnou správu.</a:t>
            </a:r>
            <a:br>
              <a:rPr lang="cs-CZ" sz="1800" dirty="0"/>
            </a:br>
            <a:r>
              <a:rPr lang="cs-CZ" sz="1800" dirty="0"/>
              <a:t>B) Ne, u zpeněžení je zpravidla nutný souhlas věřitelského výboru (§ 289 IZ), ledaže výbor neexistuje a rozhoduje schůze věřitelů.</a:t>
            </a:r>
            <a:br>
              <a:rPr lang="cs-CZ" sz="1800" dirty="0"/>
            </a:br>
            <a:r>
              <a:rPr lang="cs-CZ" sz="1800" dirty="0"/>
              <a:t>C) Ano, stačí pouze zveřejnit prodej v insolvenčním rejstříku.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051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FBAD62F-D56E-D3E5-16F5-CBC0A39CA3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CB25FBE-E11C-9FC7-83A0-E6D6725C377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01226F-0194-E6BA-9F41-728D11D75AA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E927E0A-0C21-19C7-BD05-69575D6D1B3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8A77DD2-62E7-6D31-8430-C9867E3021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CB1C586-6BC7-F860-8BD4-DF64DBCD595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DAF92FC-251A-B7E1-F278-43E80722549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18FDE1A1-8A0B-DEFA-3B7D-E123AB030022}"/>
              </a:ext>
            </a:extLst>
          </p:cNvPr>
          <p:cNvSpPr>
            <a:spLocks noGrp="1"/>
          </p:cNvSpPr>
          <p:nvPr>
            <p:ph type="body" idx="1"/>
          </p:nvPr>
        </p:nvSpPr>
        <p:spPr/>
        <p:txBody>
          <a:bodyPr/>
          <a:lstStyle/>
          <a:p>
            <a:pPr marL="114300" indent="0">
              <a:buNone/>
            </a:pPr>
            <a:r>
              <a:rPr lang="cs-CZ" sz="1800" dirty="0"/>
              <a:t>⭐ </a:t>
            </a:r>
            <a:r>
              <a:rPr lang="cs-CZ" sz="1800" b="1" dirty="0"/>
              <a:t>B) Ne, u zpeněžení je zpravidla nutný souhlas věřitelského výboru (§ 289 IZ), ledaže výbor neexistuje a rozhoduje schůze věřitelů.</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867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4E609A-0D23-8055-C472-7558A52E46B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8791FE2-104A-2DB0-5D18-C3A2629664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B307C17-DCDC-CA10-6040-9F6705C2F8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113B31E-3067-E582-DB74-E987D41AE85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33B2B9F-35C7-F43C-8DB5-BCB9F7907C1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DAA1321-D627-369D-E403-7569B440CCF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83C9D84-4C92-64CE-F095-EB24DF1EB6B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AF40D47-6DC8-A94B-3670-2AC9CD4448FA}"/>
              </a:ext>
            </a:extLst>
          </p:cNvPr>
          <p:cNvSpPr>
            <a:spLocks noGrp="1"/>
          </p:cNvSpPr>
          <p:nvPr>
            <p:ph type="body" idx="1"/>
          </p:nvPr>
        </p:nvSpPr>
        <p:spPr/>
        <p:txBody>
          <a:bodyPr/>
          <a:lstStyle/>
          <a:p>
            <a:r>
              <a:rPr lang="cs-CZ" sz="1800" b="1" dirty="0"/>
              <a:t>Případ 14 – Rozhodnutí o způsobu řešení úpadku</a:t>
            </a:r>
          </a:p>
          <a:p>
            <a:r>
              <a:rPr lang="cs-CZ" sz="1800" dirty="0"/>
              <a:t>Dlužník </a:t>
            </a:r>
            <a:r>
              <a:rPr lang="cs-CZ" sz="1800" b="1" dirty="0"/>
              <a:t>Moravia </a:t>
            </a:r>
            <a:r>
              <a:rPr lang="cs-CZ" sz="1800" b="1" dirty="0" err="1"/>
              <a:t>Logistics</a:t>
            </a:r>
            <a:r>
              <a:rPr lang="cs-CZ" sz="1800" b="1" dirty="0"/>
              <a:t> a.s.</a:t>
            </a:r>
            <a:r>
              <a:rPr lang="cs-CZ" sz="1800" dirty="0"/>
              <a:t> navrhl reorganizaci. Na schůzi věřitelů hlasovala většina pro konkurs. Menšina se domáhá, aby soud rozhodl jinak, neboť reorganizace by přinesla větší uspokojení.</a:t>
            </a:r>
          </a:p>
          <a:p>
            <a:r>
              <a:rPr lang="cs-CZ" sz="1800" b="1" dirty="0"/>
              <a:t>Otázka:</a:t>
            </a:r>
            <a:r>
              <a:rPr lang="cs-CZ" sz="1800" dirty="0"/>
              <a:t> Musí soud respektovat vůli schůze věřitelů?</a:t>
            </a:r>
          </a:p>
          <a:p>
            <a:r>
              <a:rPr lang="cs-CZ" sz="1800" dirty="0"/>
              <a:t>A) Ano, soud je rozhodnutím schůze vždy vázán.</a:t>
            </a:r>
            <a:br>
              <a:rPr lang="cs-CZ" sz="1800" dirty="0"/>
            </a:br>
            <a:r>
              <a:rPr lang="cs-CZ" sz="1800" dirty="0"/>
              <a:t>B) Ne, soud sice přihlíží k vůli schůze, ale může rozhodnout jinak, pokud reorganizace slibuje vyšší uspokojení věřitelů (§ 148 IZ).</a:t>
            </a:r>
            <a:br>
              <a:rPr lang="cs-CZ" sz="1800" dirty="0"/>
            </a:br>
            <a:r>
              <a:rPr lang="cs-CZ" sz="1800" dirty="0"/>
              <a:t>C) Ano, pokud hlasovala alespoň jedna třetina věřitelů.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209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471DE6D-3A86-D2F5-14D5-611FFD5E23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762978-CD61-359D-22FA-05F98A482AC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0E43B60-D300-8EF3-F325-B7CC2D2D065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6BF41F4-D36A-10AE-A3E1-37292030B15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4FF1CD0-143F-DE8A-C36B-D6452290B85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C6BF533-0DBB-D0B3-0DC7-4FE5EF2ECD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BD6CD05-0608-02FB-80D0-10D1F717F96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22A61EC6-93F7-04CB-C2EE-B3E3119D7CA2}"/>
              </a:ext>
            </a:extLst>
          </p:cNvPr>
          <p:cNvSpPr>
            <a:spLocks noGrp="1"/>
          </p:cNvSpPr>
          <p:nvPr>
            <p:ph type="body" idx="1"/>
          </p:nvPr>
        </p:nvSpPr>
        <p:spPr/>
        <p:txBody>
          <a:bodyPr/>
          <a:lstStyle/>
          <a:p>
            <a:pPr marL="114300" indent="0">
              <a:buNone/>
            </a:pPr>
            <a:r>
              <a:rPr lang="cs-CZ" sz="1800" dirty="0"/>
              <a:t>⭐ </a:t>
            </a:r>
            <a:r>
              <a:rPr lang="cs-CZ" sz="1800" b="1" dirty="0"/>
              <a:t>B) Ne, soud sice přihlíží k vůli schůze, ale může rozhodnout jinak, pokud reorganizace slibuje vyšší uspokojení věřitelů (§ 148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73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49C62B6-7D67-49AF-F28C-8A04B62B6B9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88F1109-5176-13C7-A80C-0E37A9DCE4D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387A69-90E2-6CA2-1DE7-6C1BAACFD3F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937C8D3-203F-1003-7D6B-53261ADC7C6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16A6762-3466-2C76-46F5-C16AC849937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8FA083B-0126-38D1-2C94-39939DC5266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036D13F-B55D-9AD1-8085-E987E2D3AF8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2E26C4CF-4007-137C-B9F3-71C1D9EDA8DA}"/>
              </a:ext>
            </a:extLst>
          </p:cNvPr>
          <p:cNvSpPr>
            <a:spLocks noGrp="1"/>
          </p:cNvSpPr>
          <p:nvPr>
            <p:ph type="body" idx="1"/>
          </p:nvPr>
        </p:nvSpPr>
        <p:spPr/>
        <p:txBody>
          <a:bodyPr/>
          <a:lstStyle/>
          <a:p>
            <a:r>
              <a:rPr lang="cs-CZ" sz="1800" b="1" dirty="0"/>
              <a:t>Případ 15 – Dispoziční oprávnění po schválení oddlužení</a:t>
            </a:r>
          </a:p>
          <a:p>
            <a:r>
              <a:rPr lang="cs-CZ" sz="1800" dirty="0"/>
              <a:t>Fyzická osoba – dlužník </a:t>
            </a:r>
            <a:r>
              <a:rPr lang="cs-CZ" sz="1800" b="1" dirty="0"/>
              <a:t>Pavel Z.</a:t>
            </a:r>
            <a:r>
              <a:rPr lang="cs-CZ" sz="1800" dirty="0"/>
              <a:t> uspěl se schválením oddlužení plněním splátkového kalendáře. Následně prodal svůj automobil bez vědomí insolvenčního správce. Správce požaduje, aby výtěžek z prodeje byl vydán do majetkové podstaty.</a:t>
            </a:r>
          </a:p>
          <a:p>
            <a:r>
              <a:rPr lang="cs-CZ" sz="1800" b="1" dirty="0"/>
              <a:t>Otázka:</a:t>
            </a:r>
            <a:r>
              <a:rPr lang="cs-CZ" sz="1800" dirty="0"/>
              <a:t> Měl dlužník právo s vozidlem nakládat?</a:t>
            </a:r>
          </a:p>
          <a:p>
            <a:r>
              <a:rPr lang="cs-CZ" sz="1800" dirty="0"/>
              <a:t>A) Ano, po schválení oddlužení je plně samostatný.</a:t>
            </a:r>
            <a:br>
              <a:rPr lang="cs-CZ" sz="1800" dirty="0"/>
            </a:br>
            <a:r>
              <a:rPr lang="cs-CZ" sz="1800" dirty="0"/>
              <a:t>B) Ne, po schválení oddlužení veškerá práva přechází na soud.</a:t>
            </a:r>
            <a:br>
              <a:rPr lang="cs-CZ" sz="1800" dirty="0"/>
            </a:br>
            <a:r>
              <a:rPr lang="cs-CZ" sz="1800" dirty="0"/>
              <a:t>C) Ne, dispoziční oprávnění má po schválení oddlužení stále insolvenční správce (§ 409 IZ). Dlužník smí nakládat s majetkem jen s jeho souhlasem.</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288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A64F7D-0DD6-2C3B-BEDF-F851B3561B6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6B1B54F-7D56-D829-DC73-CF33490AF70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05E7941-BF47-D088-1EE6-824B9754D00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B70DFE9-E362-CE75-A87C-AE442D439A4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9288E5-B36B-5F23-30CE-17F69BBD053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2F3728-283A-507F-B3D2-56A569A99D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64BB4F0-6442-A958-9392-FAA086170592}"/>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64E57F5-759E-32D1-B3FE-C895890A648D}"/>
              </a:ext>
            </a:extLst>
          </p:cNvPr>
          <p:cNvSpPr>
            <a:spLocks noGrp="1"/>
          </p:cNvSpPr>
          <p:nvPr>
            <p:ph type="body" idx="1"/>
          </p:nvPr>
        </p:nvSpPr>
        <p:spPr/>
        <p:txBody>
          <a:bodyPr/>
          <a:lstStyle/>
          <a:p>
            <a:pPr marL="114300" indent="0">
              <a:buNone/>
            </a:pPr>
            <a:r>
              <a:rPr lang="cs-CZ" sz="1800" dirty="0"/>
              <a:t>⭐ </a:t>
            </a:r>
            <a:r>
              <a:rPr lang="cs-CZ" sz="1800" b="1" dirty="0"/>
              <a:t>C) Ne, dispoziční oprávnění má po schválení oddlužení stále insolvenční správce (§ 409 IZ). Dlužník smí nakládat s majetkem jen s jeho souhlasem.</a:t>
            </a: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13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4120EEC-8529-8C87-15AB-B37B56FC50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D740890-2B4D-D93E-48C8-0F6F62689FB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6F38A1D-0027-6D15-6834-1B417DEABFA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5D4BA5C-6901-25A5-0AF0-489BC9076FE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2EFE48A-37E9-4E63-E793-F31C46D56D2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FCC21D2-5BDB-1425-1CE7-E2F117B63C4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00660A6-ED06-2345-9AE0-EC57BFAB85A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F1EED27-BAC5-A6DB-331A-14E1AD72C731}"/>
              </a:ext>
            </a:extLst>
          </p:cNvPr>
          <p:cNvSpPr>
            <a:spLocks noGrp="1"/>
          </p:cNvSpPr>
          <p:nvPr>
            <p:ph type="body" idx="1"/>
          </p:nvPr>
        </p:nvSpPr>
        <p:spPr/>
        <p:txBody>
          <a:bodyPr/>
          <a:lstStyle/>
          <a:p>
            <a:r>
              <a:rPr lang="cs-CZ" sz="1800" b="1" dirty="0"/>
              <a:t>Případ 16 – Povinnost informovat správce</a:t>
            </a:r>
          </a:p>
          <a:p>
            <a:r>
              <a:rPr lang="cs-CZ" sz="1800" dirty="0"/>
              <a:t>Dlužník </a:t>
            </a:r>
            <a:r>
              <a:rPr lang="cs-CZ" sz="1800" b="1" dirty="0"/>
              <a:t>Omega </a:t>
            </a:r>
            <a:r>
              <a:rPr lang="cs-CZ" sz="1800" b="1" dirty="0" err="1"/>
              <a:t>Print</a:t>
            </a:r>
            <a:r>
              <a:rPr lang="cs-CZ" sz="1800" b="1" dirty="0"/>
              <a:t> s.r.o.</a:t>
            </a:r>
            <a:r>
              <a:rPr lang="cs-CZ" sz="1800" dirty="0"/>
              <a:t> obdržel po zahájení insolvenčního řízení vratku pojistného z pojišťovny. O tom insolvenčního správce neinformoval. Správce se o platbě dozvěděl až z účetnictví a požaduje její vydání.</a:t>
            </a:r>
          </a:p>
          <a:p>
            <a:r>
              <a:rPr lang="cs-CZ" sz="1800" b="1" dirty="0"/>
              <a:t>Otázka:</a:t>
            </a:r>
            <a:r>
              <a:rPr lang="cs-CZ" sz="1800" dirty="0"/>
              <a:t> Jak měl dlužník správně postupovat?</a:t>
            </a:r>
          </a:p>
          <a:p>
            <a:r>
              <a:rPr lang="cs-CZ" sz="1800" dirty="0"/>
              <a:t>A) Měl neprodleně informovat insolvenčního správce a částku vydat do majetkové podstaty (§ 111 odst. 2 IZ).</a:t>
            </a:r>
            <a:br>
              <a:rPr lang="cs-CZ" sz="1800" dirty="0"/>
            </a:br>
            <a:r>
              <a:rPr lang="cs-CZ" sz="1800" dirty="0"/>
              <a:t>B) Mohl si vratku ponechat, protože vznikla po zahájení řízení.</a:t>
            </a:r>
            <a:br>
              <a:rPr lang="cs-CZ" sz="1800" dirty="0"/>
            </a:br>
            <a:r>
              <a:rPr lang="cs-CZ" sz="1800" dirty="0"/>
              <a:t>C) Nemusel správce informovat, protože šlo o běžnou platbu.</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312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D8E43C3-8200-8293-9AF0-470C7BD80DF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13BAD7A-40B4-BD39-EC1D-CBE6818F825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E6648C8-97F2-084A-2F2B-70A080FAA53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51D697-67A6-EE41-6F8A-78ACC6036D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ACE7EED-D580-E5B6-A023-B8BC07F97BE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7F3360-2FDC-82DB-9A56-862DB24039A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50FE26A-CEF5-CD49-2329-2820786E1F3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D2CA61E8-AEF2-7C96-4BFD-2FAC8CA03BB3}"/>
              </a:ext>
            </a:extLst>
          </p:cNvPr>
          <p:cNvSpPr>
            <a:spLocks noGrp="1"/>
          </p:cNvSpPr>
          <p:nvPr>
            <p:ph type="body" idx="1"/>
          </p:nvPr>
        </p:nvSpPr>
        <p:spPr/>
        <p:txBody>
          <a:bodyPr/>
          <a:lstStyle/>
          <a:p>
            <a:pPr marL="114300" indent="0">
              <a:buNone/>
            </a:pPr>
            <a:r>
              <a:rPr lang="cs-CZ" sz="1800" dirty="0"/>
              <a:t>⭐ </a:t>
            </a:r>
            <a:r>
              <a:rPr lang="cs-CZ" sz="1800" b="1" dirty="0"/>
              <a:t>A) Měl neprodleně informovat insolvenčního správce a částku vydat do majetkové podstaty (§ 111 odst. 2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217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5E1C63-24D3-4C6E-FA68-8003FC29222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168FA99-1D9F-CBE7-FD13-B4DA7B6736A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504763-21C8-203A-9FF6-92C3927302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2482205-7FE7-35BE-3E41-AD865F1A4A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CDB272F-CBAA-5110-F930-31C8744386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5639F0B-ADCB-9847-6D89-4675A39381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C9D692-2CEF-C4FF-A222-C62C233F8292}"/>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76699B6-5E04-EC06-8922-90654A3E19E8}"/>
              </a:ext>
            </a:extLst>
          </p:cNvPr>
          <p:cNvSpPr>
            <a:spLocks noGrp="1"/>
          </p:cNvSpPr>
          <p:nvPr>
            <p:ph type="body" idx="1"/>
          </p:nvPr>
        </p:nvSpPr>
        <p:spPr/>
        <p:txBody>
          <a:bodyPr/>
          <a:lstStyle/>
          <a:p>
            <a:r>
              <a:rPr lang="cs-CZ" sz="1800" b="1" dirty="0"/>
              <a:t>Případ 17 – Odpovědnost insolvenčního správce</a:t>
            </a:r>
          </a:p>
          <a:p>
            <a:r>
              <a:rPr lang="cs-CZ" sz="1800" dirty="0"/>
              <a:t>Insolvenční správce dlužníka </a:t>
            </a:r>
            <a:r>
              <a:rPr lang="cs-CZ" sz="1800" b="1" dirty="0" err="1"/>
              <a:t>AutoParts</a:t>
            </a:r>
            <a:r>
              <a:rPr lang="cs-CZ" sz="1800" b="1" dirty="0"/>
              <a:t> s.r.o.</a:t>
            </a:r>
            <a:r>
              <a:rPr lang="cs-CZ" sz="1800" dirty="0"/>
              <a:t> omylem prodal majetek, který do majetkové podstaty nepatřil. Majitel se domáhá náhrady škody.</a:t>
            </a:r>
          </a:p>
          <a:p>
            <a:r>
              <a:rPr lang="cs-CZ" sz="1800" b="1" dirty="0"/>
              <a:t>Otázka:</a:t>
            </a:r>
            <a:r>
              <a:rPr lang="cs-CZ" sz="1800" dirty="0"/>
              <a:t> Jaká je odpovědnost insolvenčního správce?</a:t>
            </a:r>
          </a:p>
          <a:p>
            <a:r>
              <a:rPr lang="cs-CZ" sz="1800" dirty="0"/>
              <a:t>A) Žádná, jedná se o chybu soudu.</a:t>
            </a:r>
            <a:br>
              <a:rPr lang="cs-CZ" sz="1800" dirty="0"/>
            </a:br>
            <a:r>
              <a:rPr lang="cs-CZ" sz="1800" dirty="0"/>
              <a:t>B) Insolvenční správce odpovídá za škodu způsobenou porušením svých povinností (§ 37 IZ).</a:t>
            </a:r>
            <a:br>
              <a:rPr lang="cs-CZ" sz="1800" dirty="0"/>
            </a:br>
            <a:r>
              <a:rPr lang="cs-CZ" sz="1800" dirty="0"/>
              <a:t>C) Odpovědnost přechází na věřitelský výbor, který měl prodej schválit.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012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Jsou tyto osoby podnikateli ve smyslu zákona o dani z přidané hodnoty? a) Christina prodává své použité kolo prostřednictvím online prodejního portálu pro soukromé osoby. b) Architekt Michael pěstuje ve své soukromé zahradě dýně a každoročně prodává přibližně 30 dýňových rostlin prostřednictvím online prodejního portálu pro soukromé osoby. c) Hans jako prodejce automobilů prodává Stefanie nový Porsche.</a:t>
            </a:r>
          </a:p>
        </p:txBody>
      </p:sp>
    </p:spTree>
    <p:extLst>
      <p:ext uri="{BB962C8B-B14F-4D97-AF65-F5344CB8AC3E}">
        <p14:creationId xmlns:p14="http://schemas.microsoft.com/office/powerpoint/2010/main" val="12560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7A1604-DECF-6596-8586-D56937D46FC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31B7E36-43DC-B607-3920-ADA3279144E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BB748AD-F93B-47CF-A8FD-DAFAD3FEA3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E4FD4A-4F61-8FF8-1052-AF27F3E66B2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4ADFF59-6117-9F2C-08C1-B3AFC6C270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E668D35-E6DD-5999-1D29-781067BDB5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5FB0FBF-79F3-B6F5-80F7-3BC5193E7C5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1F857F06-C788-1147-A2D7-7B66D1AFB34C}"/>
              </a:ext>
            </a:extLst>
          </p:cNvPr>
          <p:cNvSpPr>
            <a:spLocks noGrp="1"/>
          </p:cNvSpPr>
          <p:nvPr>
            <p:ph type="body" idx="1"/>
          </p:nvPr>
        </p:nvSpPr>
        <p:spPr/>
        <p:txBody>
          <a:bodyPr/>
          <a:lstStyle/>
          <a:p>
            <a:pPr marL="114300" indent="0">
              <a:buNone/>
            </a:pPr>
            <a:r>
              <a:rPr lang="cs-CZ" sz="1800" dirty="0"/>
              <a:t>⭐ </a:t>
            </a:r>
            <a:r>
              <a:rPr lang="cs-CZ" sz="1800" b="1" dirty="0"/>
              <a:t>B) Insolvenční správce odpovídá za škodu způsobenou porušením svých povinností (§ 37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752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F2193AE-ED8C-355A-0095-27019043B8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ED76EB8-C4CE-80E6-758B-9DE5609B7CD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BFDA87E-2B03-27E8-2F5C-5B0C2BB0917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D2FFB93-1751-ED6B-DE8E-59F7CB4874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17A2FE2-6CCF-17D4-A440-A7A81F72AD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AC969D-5484-826D-6914-0EED4897482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3811482-21C7-35F5-D05E-411E0FCBA26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50D0E225-4C50-8E99-272D-48650E35E829}"/>
              </a:ext>
            </a:extLst>
          </p:cNvPr>
          <p:cNvSpPr>
            <a:spLocks noGrp="1"/>
          </p:cNvSpPr>
          <p:nvPr>
            <p:ph type="body" idx="1"/>
          </p:nvPr>
        </p:nvSpPr>
        <p:spPr/>
        <p:txBody>
          <a:bodyPr/>
          <a:lstStyle/>
          <a:p>
            <a:r>
              <a:rPr lang="cs-CZ" sz="1800" b="1" dirty="0"/>
              <a:t>Případ 18 – Neplatnost hlasování schůze věřitelů</a:t>
            </a:r>
          </a:p>
          <a:p>
            <a:r>
              <a:rPr lang="cs-CZ" sz="1800" dirty="0"/>
              <a:t>Schůze věřitelů dlužníka </a:t>
            </a:r>
            <a:r>
              <a:rPr lang="cs-CZ" sz="1800" b="1" dirty="0" err="1"/>
              <a:t>Konstrukta</a:t>
            </a:r>
            <a:r>
              <a:rPr lang="cs-CZ" sz="1800" b="1" dirty="0"/>
              <a:t> s.r.o.</a:t>
            </a:r>
            <a:r>
              <a:rPr lang="cs-CZ" sz="1800" dirty="0"/>
              <a:t> byla svolána oznámením na úřední desce, avšak bez zveřejnění v insolvenčním rejstříku. Na schůzi se hlasovalo o odvolání správce. Menšina namítá neplatnost schůze.</a:t>
            </a:r>
          </a:p>
          <a:p>
            <a:r>
              <a:rPr lang="cs-CZ" sz="1800" b="1" dirty="0"/>
              <a:t>Otázka:</a:t>
            </a:r>
            <a:r>
              <a:rPr lang="cs-CZ" sz="1800" dirty="0"/>
              <a:t> Je schůze věřitelů řádně svolaná?</a:t>
            </a:r>
          </a:p>
          <a:p>
            <a:r>
              <a:rPr lang="cs-CZ" sz="1800" dirty="0"/>
              <a:t>A) Ano, zveřejnění na úřední desce stačí.</a:t>
            </a:r>
            <a:br>
              <a:rPr lang="cs-CZ" sz="1800" dirty="0"/>
            </a:br>
            <a:r>
              <a:rPr lang="cs-CZ" sz="1800" dirty="0"/>
              <a:t>B) Ne, oznámení o svolání musí být zveřejněno v insolvenčním rejstříku (§ 71 IZ).</a:t>
            </a:r>
            <a:br>
              <a:rPr lang="cs-CZ" sz="1800" dirty="0"/>
            </a:br>
            <a:r>
              <a:rPr lang="cs-CZ" sz="1800" dirty="0"/>
              <a:t>C) Ano, pokud všichni věřitelé byli pozváni individuálně.</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98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30E4D8E-30E2-44B7-20A0-159ADE30814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FD7BB57-8CEE-2856-352A-D73F9A1EEEC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B20E94-5302-DAD9-64B3-6D0F5C0BBA5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3076350-01B8-233A-F8BA-CD311D7DB0A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0E828F6-5BAB-B497-0188-2F54B13EC9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7EDA7CC-582E-A219-135A-38201A3CAF6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A7BF98-02B3-90F1-8D2F-93528DF2DB2C}"/>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86982144-E27F-0247-6369-057C20E15C3B}"/>
              </a:ext>
            </a:extLst>
          </p:cNvPr>
          <p:cNvSpPr>
            <a:spLocks noGrp="1"/>
          </p:cNvSpPr>
          <p:nvPr>
            <p:ph type="body" idx="1"/>
          </p:nvPr>
        </p:nvSpPr>
        <p:spPr/>
        <p:txBody>
          <a:bodyPr/>
          <a:lstStyle/>
          <a:p>
            <a:pPr marL="114300" indent="0">
              <a:buNone/>
            </a:pPr>
            <a:r>
              <a:rPr lang="cs-CZ" sz="1800" dirty="0"/>
              <a:t>⭐ </a:t>
            </a:r>
            <a:r>
              <a:rPr lang="cs-CZ" sz="1800" b="1" dirty="0"/>
              <a:t>B) Ne, oznámení o svolání musí být zveřejněno v insolvenčním rejstříku (§ 71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21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29CA100-ADD1-FCA8-DB12-7D12E1B8BF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CA1EBA-F163-22A7-4AFE-FE1B14AFC90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4999F7-2992-2FD9-CDD1-AF5A5FCE050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66E5003-3E5A-512A-39F5-5F5CC593DD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082AEED-ABEA-8AFB-28CC-2BD2AB9B14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A123CEC-BDB9-BB1A-D6D6-0F87C9BF28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45A6284-32E9-27E0-7AF5-B0E6B8BE9E3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B7B1DA9F-C931-005A-1454-DF80F2687DBF}"/>
              </a:ext>
            </a:extLst>
          </p:cNvPr>
          <p:cNvSpPr>
            <a:spLocks noGrp="1"/>
          </p:cNvSpPr>
          <p:nvPr>
            <p:ph type="body" idx="1"/>
          </p:nvPr>
        </p:nvSpPr>
        <p:spPr/>
        <p:txBody>
          <a:bodyPr/>
          <a:lstStyle/>
          <a:p>
            <a:r>
              <a:rPr lang="cs-CZ" sz="1800" b="1" dirty="0"/>
              <a:t>Případ 19 – Konflikt mezi věřitelským výborem a schůzí věřitelů</a:t>
            </a:r>
          </a:p>
          <a:p>
            <a:r>
              <a:rPr lang="cs-CZ" sz="1800" dirty="0"/>
              <a:t>Věřitelský výbor dlužníka </a:t>
            </a:r>
            <a:r>
              <a:rPr lang="cs-CZ" sz="1800" b="1" dirty="0"/>
              <a:t>Delta Holding s.r.o.</a:t>
            </a:r>
            <a:r>
              <a:rPr lang="cs-CZ" sz="1800" dirty="0"/>
              <a:t> rozhodl o prodeji výrobního závodu. Schůze věřitelů však přijala usnesení, jímž si tuto působnost vyhradila a prodej zakázala.</a:t>
            </a:r>
          </a:p>
          <a:p>
            <a:r>
              <a:rPr lang="cs-CZ" sz="1800" b="1" dirty="0"/>
              <a:t>Otázka:</a:t>
            </a:r>
            <a:r>
              <a:rPr lang="cs-CZ" sz="1800" dirty="0"/>
              <a:t> Které rozhodnutí má přednost?</a:t>
            </a:r>
          </a:p>
          <a:p>
            <a:r>
              <a:rPr lang="cs-CZ" sz="1800" dirty="0"/>
              <a:t>A) Usnesení schůze věřitelů, která může rozhodnout o vyhrazení působnosti jiných věřitelských orgánů (§ 46 odst. 2 IZ).</a:t>
            </a:r>
            <a:br>
              <a:rPr lang="cs-CZ" sz="1800" dirty="0"/>
            </a:br>
            <a:r>
              <a:rPr lang="cs-CZ" sz="1800" dirty="0"/>
              <a:t>B) Rozhodnutí věřitelského výboru, protože má běžně operativní pravomoci.</a:t>
            </a:r>
            <a:br>
              <a:rPr lang="cs-CZ" sz="1800" dirty="0"/>
            </a:br>
            <a:r>
              <a:rPr lang="cs-CZ" sz="1800" dirty="0"/>
              <a:t>C) Obojí, rozhoduje insolvenční soud podle uvážení.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808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802657E-B92F-0075-66D9-793DA3EAA8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1A5821-5297-6D06-467B-35548ECA079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1C524F9-83A0-05BA-C3A0-63BC14C79D6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1125867-B5D2-F1D8-DB73-DEA19B176FE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269909-FD0F-E553-2FC6-D59C10F010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72F79D-81D6-6824-8379-61FE40EA387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1549D76-0D40-A4B3-69A2-DE6BF70D0525}"/>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A3DD35CE-4188-5B20-D801-6C44E45B5AFE}"/>
              </a:ext>
            </a:extLst>
          </p:cNvPr>
          <p:cNvSpPr>
            <a:spLocks noGrp="1"/>
          </p:cNvSpPr>
          <p:nvPr>
            <p:ph type="body" idx="1"/>
          </p:nvPr>
        </p:nvSpPr>
        <p:spPr/>
        <p:txBody>
          <a:bodyPr/>
          <a:lstStyle/>
          <a:p>
            <a:pPr marL="114300" indent="0">
              <a:buNone/>
            </a:pPr>
            <a:r>
              <a:rPr lang="cs-CZ" sz="1800" dirty="0"/>
              <a:t>⭐ </a:t>
            </a:r>
            <a:r>
              <a:rPr lang="cs-CZ" sz="1800" b="1" dirty="0"/>
              <a:t>A) Usnesení schůze věřitelů, která může rozhodnout o vyhrazení působnosti jiných věřitelských orgánů (§ 46 odst. 2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227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6EA435A-4045-DE36-7883-DA1AD9FF1A7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19569F6-CE89-28BD-9057-F362E324890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8FAF274-DD05-848D-2E54-3DDA797EFB0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A68092A-DEA3-988F-03A7-E99BE1A6149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D01A47D-6BE5-476D-289A-ED45523CA3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BB50C18-FE55-90B6-B517-E38981A73C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1A4351-DD78-3D2D-BE2A-98629686A44B}"/>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0BBFF5E-0EAE-CFC1-33B9-224C1973CF8B}"/>
              </a:ext>
            </a:extLst>
          </p:cNvPr>
          <p:cNvSpPr>
            <a:spLocks noGrp="1"/>
          </p:cNvSpPr>
          <p:nvPr>
            <p:ph type="body" idx="1"/>
          </p:nvPr>
        </p:nvSpPr>
        <p:spPr/>
        <p:txBody>
          <a:bodyPr/>
          <a:lstStyle/>
          <a:p>
            <a:r>
              <a:rPr lang="cs-CZ" sz="1800" b="1" dirty="0"/>
              <a:t>Případ 20 – Povinnost vydání účetnictví</a:t>
            </a:r>
          </a:p>
          <a:p>
            <a:r>
              <a:rPr lang="cs-CZ" sz="1800" dirty="0"/>
              <a:t>Správce vyzval bývalého likvidátora společnosti </a:t>
            </a:r>
            <a:r>
              <a:rPr lang="cs-CZ" sz="1800" b="1" dirty="0" err="1"/>
              <a:t>NeoPlast</a:t>
            </a:r>
            <a:r>
              <a:rPr lang="cs-CZ" sz="1800" b="1" dirty="0"/>
              <a:t> s.r.o.</a:t>
            </a:r>
            <a:r>
              <a:rPr lang="cs-CZ" sz="1800" dirty="0"/>
              <a:t>, aby vydal účetnictví. Likvidátor argumentuje, že po svém odvolání již nemá k dokumentům přístup a není povinen nic předávat.</a:t>
            </a:r>
          </a:p>
          <a:p>
            <a:r>
              <a:rPr lang="cs-CZ" sz="1800" b="1" dirty="0"/>
              <a:t>Otázka:</a:t>
            </a:r>
            <a:r>
              <a:rPr lang="cs-CZ" sz="1800" dirty="0"/>
              <a:t> Je bývalý likvidátor povinen poskytnout součinnost?</a:t>
            </a:r>
          </a:p>
          <a:p>
            <a:r>
              <a:rPr lang="cs-CZ" sz="1800" dirty="0"/>
              <a:t>A) Ne, jeho funkce skončila, takže není povinnou osobou.</a:t>
            </a:r>
            <a:br>
              <a:rPr lang="cs-CZ" sz="1800" dirty="0"/>
            </a:br>
            <a:r>
              <a:rPr lang="cs-CZ" sz="1800" dirty="0"/>
              <a:t>B) Ano, podle § 210 odst. 2 IZ mají povinnost součinnosti i osoby, jejichž funkce zanikla do 3 měsíců před zahájením insolvenčního řízení.</a:t>
            </a:r>
            <a:br>
              <a:rPr lang="cs-CZ" sz="1800" dirty="0"/>
            </a:br>
            <a:r>
              <a:rPr lang="cs-CZ" sz="1800" dirty="0"/>
              <a:t>C) Ne, povinnost má pouze aktuální statutární orgán.</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195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76A5EE-52A2-DA1B-19F3-0D4F254C85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D027ECD-F8BC-FA1F-02D6-62D2EDEF3E3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4E14668-75F8-4AA7-EC4D-25ADC5E0B56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B54293E-E484-3BED-4DD4-7511924D959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BFADA36-48C2-34EE-FFD8-81035FB93C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3E2046A-2102-64B8-B077-C3329B9D0A4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38A485F-ECAE-4D9C-ACD3-7327802F369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CD92F81-5335-376C-A03A-9FC73108BF13}"/>
              </a:ext>
            </a:extLst>
          </p:cNvPr>
          <p:cNvSpPr>
            <a:spLocks noGrp="1"/>
          </p:cNvSpPr>
          <p:nvPr>
            <p:ph type="body" idx="1"/>
          </p:nvPr>
        </p:nvSpPr>
        <p:spPr/>
        <p:txBody>
          <a:bodyPr/>
          <a:lstStyle/>
          <a:p>
            <a:pPr marL="114300" indent="0">
              <a:buNone/>
            </a:pPr>
            <a:r>
              <a:rPr lang="cs-CZ" sz="1800" dirty="0"/>
              <a:t>⭐ </a:t>
            </a:r>
            <a:r>
              <a:rPr lang="cs-CZ" sz="1800" b="1" dirty="0"/>
              <a:t>B) Ano, podle § 210 odst. 2 IZ mají povinnost součinnosti i osoby, jejichž funkce zanikla do 3 měsíců před zahájením insolvenčního řízení.</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602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BEC11A1-255F-22CC-2E9C-97788D21752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35C70E-D986-4136-5790-D30C9E76F90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677554D-C31F-44DE-135D-91DF7D5951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B0E843-0CDF-3868-017A-DB4B2D8C0C6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A0F5036-060A-6B2F-D273-EB3EBA06DB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29C86B0-C007-4B85-87E1-A9BAD24FD51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797B6B-0C27-2F64-DB50-C95AA0886E78}"/>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3251712E-876E-3416-B8EB-A5AC60CC7BB1}"/>
              </a:ext>
            </a:extLst>
          </p:cNvPr>
          <p:cNvSpPr>
            <a:spLocks noGrp="1"/>
          </p:cNvSpPr>
          <p:nvPr>
            <p:ph type="body" idx="1"/>
          </p:nvPr>
        </p:nvSpPr>
        <p:spPr/>
        <p:txBody>
          <a:bodyPr/>
          <a:lstStyle/>
          <a:p>
            <a:r>
              <a:rPr lang="cs-CZ" sz="1800" b="1" dirty="0"/>
              <a:t>Případ 21 – Insolvence na Marsu</a:t>
            </a:r>
          </a:p>
          <a:p>
            <a:r>
              <a:rPr lang="cs-CZ" sz="1800" dirty="0"/>
              <a:t>Společnost </a:t>
            </a:r>
            <a:r>
              <a:rPr lang="cs-CZ" sz="1800" b="1" dirty="0" err="1"/>
              <a:t>SpaceKebab</a:t>
            </a:r>
            <a:r>
              <a:rPr lang="cs-CZ" sz="1800" b="1" dirty="0"/>
              <a:t> s.r.o.</a:t>
            </a:r>
            <a:r>
              <a:rPr lang="cs-CZ" sz="1800" dirty="0"/>
              <a:t> vyrábí kebaby pro vesmírné turisty. Po neúspěšném letu s </a:t>
            </a:r>
            <a:r>
              <a:rPr lang="cs-CZ" sz="1800" dirty="0" err="1"/>
              <a:t>Elonem</a:t>
            </a:r>
            <a:r>
              <a:rPr lang="cs-CZ" sz="1800" dirty="0"/>
              <a:t> M. zkrachovala. Jednatel poslal insolvenčnímu správci e-mail, že majetek předá „hned, jak se vrátí z Marsu“. Správce se obává, že se nedočká.</a:t>
            </a:r>
          </a:p>
          <a:p>
            <a:r>
              <a:rPr lang="cs-CZ" sz="1800" b="1" dirty="0"/>
              <a:t>Otázka:</a:t>
            </a:r>
            <a:r>
              <a:rPr lang="cs-CZ" sz="1800" dirty="0"/>
              <a:t> Co může správce udělat, když jednatel ignoruje povinnost součinnosti?</a:t>
            </a:r>
          </a:p>
          <a:p>
            <a:r>
              <a:rPr lang="cs-CZ" sz="1800" dirty="0"/>
              <a:t>A) Požádat NASA o mezinárodní právní pomoc.</a:t>
            </a:r>
            <a:br>
              <a:rPr lang="cs-CZ" sz="1800" dirty="0"/>
            </a:br>
            <a:r>
              <a:rPr lang="cs-CZ" sz="1800" dirty="0"/>
              <a:t>B) Poslat výzvu prostřednictvím Messengeru, aby bylo doručeno elektronicky.</a:t>
            </a:r>
            <a:br>
              <a:rPr lang="cs-CZ" sz="1800" dirty="0"/>
            </a:br>
            <a:r>
              <a:rPr lang="cs-CZ" sz="1800" dirty="0"/>
              <a:t>C) Navrhnout insolvenčnímu soudu, aby uložil pořádkovou pokutu (§ 210 odst. 2 a § 53 IZ).</a:t>
            </a:r>
            <a:br>
              <a:rPr lang="cs-CZ" sz="1800" dirty="0"/>
            </a:br>
            <a:r>
              <a:rPr lang="cs-CZ" sz="1800" dirty="0"/>
              <a:t>D) Počkat do příštího letu </a:t>
            </a:r>
            <a:r>
              <a:rPr lang="cs-CZ" sz="1800" dirty="0" err="1"/>
              <a:t>Falconu</a:t>
            </a:r>
            <a:r>
              <a:rPr lang="cs-CZ" sz="1800" dirty="0"/>
              <a:t> 12, protože vesmírná doručení se nepočítají.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827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814D750-21C1-14AD-C7A9-7DA5CC39D89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A0C1C43-1CFC-8879-513A-C8DD4E0221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24AF279-E62A-83CE-4040-7F070883F2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8582CD-E7D4-D8A6-C0B9-BD4013AF9F2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F7316F5-CF9B-D235-0203-F74846E6B3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0DF7575-9A44-D079-5E08-3F82DCE8573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E819734-986E-9F73-0ABF-C8B830ADD9DD}"/>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9202A1-5F34-55F0-3689-D5C738ACE638}"/>
              </a:ext>
            </a:extLst>
          </p:cNvPr>
          <p:cNvSpPr>
            <a:spLocks noGrp="1"/>
          </p:cNvSpPr>
          <p:nvPr>
            <p:ph type="body" idx="1"/>
          </p:nvPr>
        </p:nvSpPr>
        <p:spPr/>
        <p:txBody>
          <a:bodyPr/>
          <a:lstStyle/>
          <a:p>
            <a:pPr marL="114300" indent="0">
              <a:buNone/>
            </a:pPr>
            <a:r>
              <a:rPr lang="cs-CZ" sz="1800" dirty="0"/>
              <a:t>⭐ </a:t>
            </a:r>
            <a:r>
              <a:rPr lang="cs-CZ" sz="1800" b="1" dirty="0"/>
              <a:t>C) Navrhnout insolvenčnímu soudu, aby uložil pořádkovou pokutu (§ 210 odst. 2 a § 53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45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22A759-35AC-B033-C2F4-D0EB5E8FA2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27BD5E-6BEC-3E88-EFFB-83A8CE4D93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37891E3-AAA6-EF28-9B73-9F38BEC14F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B9FF679-1ADF-F3A7-796B-A4A822297B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8605669-033A-1680-559A-2D23159B73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B277029-76FE-0146-5CFE-4561583E600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8560B0-06A4-458A-AAD7-1CEA046CB154}"/>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7734EE6F-47D9-2F56-80AB-D5479A8F15E7}"/>
              </a:ext>
            </a:extLst>
          </p:cNvPr>
          <p:cNvSpPr>
            <a:spLocks noGrp="1"/>
          </p:cNvSpPr>
          <p:nvPr>
            <p:ph type="body" idx="1"/>
          </p:nvPr>
        </p:nvSpPr>
        <p:spPr/>
        <p:txBody>
          <a:bodyPr/>
          <a:lstStyle/>
          <a:p>
            <a:r>
              <a:rPr lang="cs-CZ" sz="1800" b="1" dirty="0"/>
              <a:t>Případ 22 – Ztracený účetní program</a:t>
            </a:r>
          </a:p>
          <a:p>
            <a:r>
              <a:rPr lang="cs-CZ" sz="1800" dirty="0"/>
              <a:t>Insolvenční správce společnosti </a:t>
            </a:r>
            <a:r>
              <a:rPr lang="cs-CZ" sz="1800" b="1" dirty="0"/>
              <a:t>IT Chaos a.s.</a:t>
            </a:r>
            <a:r>
              <a:rPr lang="cs-CZ" sz="1800" dirty="0"/>
              <a:t> zjistil, že účetní systém běží na počítači, který účetní omylem prodala na bazaru. Kupující tvrdí, že počítač již „resetoval“ a hesla změnil.</a:t>
            </a:r>
          </a:p>
          <a:p>
            <a:r>
              <a:rPr lang="cs-CZ" sz="1800" b="1" dirty="0"/>
              <a:t>Otázka:</a:t>
            </a:r>
            <a:r>
              <a:rPr lang="cs-CZ" sz="1800" dirty="0"/>
              <a:t> Jaká povinnost dopadá na bývalou účetní?</a:t>
            </a:r>
          </a:p>
          <a:p>
            <a:r>
              <a:rPr lang="cs-CZ" sz="1800" dirty="0"/>
              <a:t>A) Žádná, nový vlastník počítače má plná práva.</a:t>
            </a:r>
            <a:br>
              <a:rPr lang="cs-CZ" sz="1800" dirty="0"/>
            </a:br>
            <a:r>
              <a:rPr lang="cs-CZ" sz="1800" dirty="0"/>
              <a:t>B) Musí koupit nový počítač a nainstalovat účetní program znovu.</a:t>
            </a:r>
            <a:br>
              <a:rPr lang="cs-CZ" sz="1800" dirty="0"/>
            </a:br>
            <a:r>
              <a:rPr lang="cs-CZ" sz="1800" dirty="0"/>
              <a:t>C) Má povinnost poskytnout správci součinnost a vydat data, pokud k nim má přístup (§ 210 IZ).</a:t>
            </a:r>
            <a:br>
              <a:rPr lang="cs-CZ" sz="1800" dirty="0"/>
            </a:br>
            <a:r>
              <a:rPr lang="cs-CZ" sz="1800" dirty="0"/>
              <a:t>D) Může se hájit tím, že „už to stejně zálohoval cloud“.</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125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a:t>
            </a:r>
            <a:r>
              <a:rPr lang="cs-CZ" sz="2000" dirty="0" err="1"/>
              <a:t>Erdöl</a:t>
            </a:r>
            <a:r>
              <a:rPr lang="cs-CZ" sz="2000" dirty="0"/>
              <a:t>-AG provádí na poli farmáře Heinricha průzkum půdy za účelem nalezení případných ložisek ropy. Aby získala souhlas Heinricha s tímto průzkumem, vyplácí společnost </a:t>
            </a:r>
            <a:r>
              <a:rPr lang="cs-CZ" sz="2000" dirty="0" err="1"/>
              <a:t>Erdöl</a:t>
            </a:r>
            <a:r>
              <a:rPr lang="cs-CZ" sz="2000" dirty="0"/>
              <a:t>-AG Heinrichovi částku ve výši 20 000 EUR jako „kompenzaci za vzniklé obtíže při obhospodařování a ztráty úrody“. Podléhá tato transakce dani z přidané hodnoty? Pokud ano, jedná se o dodávku nebo o jinou službu?</a:t>
            </a:r>
          </a:p>
        </p:txBody>
      </p:sp>
    </p:spTree>
    <p:extLst>
      <p:ext uri="{BB962C8B-B14F-4D97-AF65-F5344CB8AC3E}">
        <p14:creationId xmlns:p14="http://schemas.microsoft.com/office/powerpoint/2010/main" val="9107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5F113B1-FC68-0ED0-2EE8-3FCD47E0598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4224BF-BC90-6636-9AA8-32728D03EE6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6E83EA-11B1-4768-A0B2-C821B6D15CA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E2249F8-16B5-18B6-8ED3-C09A9C02D77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4FA643E-18F9-8E24-3F90-38C68B66F59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BA4134B-54AE-4E85-C808-B1914D176E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688A13-58F3-0FAF-FCA7-6F2158F1A32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6DA3422-DB35-B3FA-C267-3C039F65F83C}"/>
              </a:ext>
            </a:extLst>
          </p:cNvPr>
          <p:cNvSpPr>
            <a:spLocks noGrp="1"/>
          </p:cNvSpPr>
          <p:nvPr>
            <p:ph type="body" idx="1"/>
          </p:nvPr>
        </p:nvSpPr>
        <p:spPr/>
        <p:txBody>
          <a:bodyPr/>
          <a:lstStyle/>
          <a:p>
            <a:pPr marL="114300" indent="0">
              <a:buNone/>
            </a:pPr>
            <a:r>
              <a:rPr lang="cs-CZ" sz="1800" dirty="0"/>
              <a:t>⭐ </a:t>
            </a:r>
            <a:r>
              <a:rPr lang="cs-CZ" sz="1800" b="1" dirty="0"/>
              <a:t>C) Má povinnost poskytnout správci součinnost a vydat data, pokud k nim má přístup (§ 210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587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63BCE9C-D822-9F70-7761-5674C5FEF06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11CD1C-C47E-F3F8-8D43-82557A8E8E1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C18B719-FA49-6AAA-715A-28267B264A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1D8D80-C55C-3186-5B1D-9369789BC7A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987F8ED-3CDC-A65A-1259-E6DDA450E87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B1EF2D-2D0B-572F-AAA2-858F07E929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3618340-A8D7-702B-FE26-E6A57CDD0D4E}"/>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E4473E31-6FAE-F440-D0A8-092E820E9A04}"/>
              </a:ext>
            </a:extLst>
          </p:cNvPr>
          <p:cNvSpPr>
            <a:spLocks noGrp="1"/>
          </p:cNvSpPr>
          <p:nvPr>
            <p:ph type="body" idx="1"/>
          </p:nvPr>
        </p:nvSpPr>
        <p:spPr/>
        <p:txBody>
          <a:bodyPr/>
          <a:lstStyle/>
          <a:p>
            <a:r>
              <a:rPr lang="cs-CZ" sz="1800" b="1" dirty="0"/>
              <a:t>Případ 23 – Věřitelé v hospodě</a:t>
            </a:r>
          </a:p>
          <a:p>
            <a:r>
              <a:rPr lang="cs-CZ" sz="1800" dirty="0"/>
              <a:t>Po skončení schůze věřitelů dlužníka </a:t>
            </a:r>
            <a:r>
              <a:rPr lang="cs-CZ" sz="1800" b="1" dirty="0"/>
              <a:t>Pivní sen s.r.o.</a:t>
            </a:r>
            <a:r>
              <a:rPr lang="cs-CZ" sz="1800" dirty="0"/>
              <a:t> se věřitelé přesunuli do hospody, kde se při třetím pivu rozhodli „neformálně“ odvolat insolvenčního správce. Jeden z nich to druhý den zapsal do protokolu jako oficiální usnesení.</a:t>
            </a:r>
          </a:p>
          <a:p>
            <a:r>
              <a:rPr lang="cs-CZ" sz="1800" b="1" dirty="0"/>
              <a:t>Otázka:</a:t>
            </a:r>
            <a:r>
              <a:rPr lang="cs-CZ" sz="1800" dirty="0"/>
              <a:t> Je usnesení platné?</a:t>
            </a:r>
          </a:p>
          <a:p>
            <a:r>
              <a:rPr lang="cs-CZ" sz="1800" dirty="0"/>
              <a:t>A) Ano, pokud byla přítomna většina věřitelů a všichni si přiťukli.</a:t>
            </a:r>
            <a:br>
              <a:rPr lang="cs-CZ" sz="1800" dirty="0"/>
            </a:br>
            <a:r>
              <a:rPr lang="cs-CZ" sz="1800" dirty="0"/>
              <a:t>B) Ne, rozhodnutí musí být přijato na řádně svolané schůzi věřitelů podle § 46 IZ.</a:t>
            </a:r>
            <a:br>
              <a:rPr lang="cs-CZ" sz="1800" dirty="0"/>
            </a:br>
            <a:r>
              <a:rPr lang="cs-CZ" sz="1800" dirty="0"/>
              <a:t>C) Ano, pokud bylo potvrzeno razítkem z účtenky hospody.</a:t>
            </a:r>
            <a:br>
              <a:rPr lang="cs-CZ" sz="1800" dirty="0"/>
            </a:br>
            <a:r>
              <a:rPr lang="cs-CZ" sz="1800" dirty="0"/>
              <a:t>D) Ano, pokud insolvenční soud souhlasí s pivní formou komunikace.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385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C9FD61C-53F9-C163-F8A1-16F332583A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44A04AB-C316-38A3-8AC6-4CDD29AA40A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EE7BFC6-6720-029F-A564-4C578D07600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322C61-3D04-449E-4471-0ABFC812E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8F0EC4-80BC-08EF-1AD3-EAD741D7610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56D00C3-8033-7F3E-3EC3-3EEF165BCDA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03528F-15F3-69F8-0773-E0C074A21021}"/>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EC158FB-1C21-E86E-5CDE-4B71D38E2C24}"/>
              </a:ext>
            </a:extLst>
          </p:cNvPr>
          <p:cNvSpPr>
            <a:spLocks noGrp="1"/>
          </p:cNvSpPr>
          <p:nvPr>
            <p:ph type="body" idx="1"/>
          </p:nvPr>
        </p:nvSpPr>
        <p:spPr/>
        <p:txBody>
          <a:bodyPr/>
          <a:lstStyle/>
          <a:p>
            <a:pPr marL="114300" indent="0">
              <a:buNone/>
            </a:pPr>
            <a:r>
              <a:rPr lang="cs-CZ" sz="1800" dirty="0"/>
              <a:t>⭐ </a:t>
            </a:r>
            <a:r>
              <a:rPr lang="cs-CZ" sz="1800" b="1" dirty="0"/>
              <a:t>B) Ne, rozhodnutí musí být přijato na řádně svolané schůzi věřitelů podle § 46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562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B53CCA0-8FC2-75A2-98AD-A5DD89C34D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30E3EDE-E12B-9EA9-4B0B-40783901C1F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B392D42-5C0F-A44B-11DB-BE631721E23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EDF3294-887B-7E90-9D82-8C653E06617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C9D9444-3FB7-8CA4-A254-EBF443B35EF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D62987C-F140-C5F9-70C2-5FE1D2D94E4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35B8EB4-0293-1725-C67E-027C3DEDEA2A}"/>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D6B1C678-50CA-59AD-79A3-CB84076017AA}"/>
              </a:ext>
            </a:extLst>
          </p:cNvPr>
          <p:cNvSpPr>
            <a:spLocks noGrp="1"/>
          </p:cNvSpPr>
          <p:nvPr>
            <p:ph type="body" idx="1"/>
          </p:nvPr>
        </p:nvSpPr>
        <p:spPr/>
        <p:txBody>
          <a:bodyPr/>
          <a:lstStyle/>
          <a:p>
            <a:r>
              <a:rPr lang="cs-CZ" sz="1800" b="1" dirty="0"/>
              <a:t>Případ 24 – Ztracený věřitelský výbor</a:t>
            </a:r>
          </a:p>
          <a:p>
            <a:r>
              <a:rPr lang="cs-CZ" sz="1800" dirty="0"/>
              <a:t>Věřitelský výbor dlužníka </a:t>
            </a:r>
            <a:r>
              <a:rPr lang="cs-CZ" sz="1800" b="1" dirty="0" err="1"/>
              <a:t>Mystic</a:t>
            </a:r>
            <a:r>
              <a:rPr lang="cs-CZ" sz="1800" b="1" dirty="0"/>
              <a:t> Finance s.r.o.</a:t>
            </a:r>
            <a:r>
              <a:rPr lang="cs-CZ" sz="1800" dirty="0"/>
              <a:t> měl tři členy. Dva odcestovali na spirituální pobyt v Tibetu a třetí se stal mnichem. Insolvenční správce potřebuje jejich souhlas k prodeji nemovitosti.</a:t>
            </a:r>
          </a:p>
          <a:p>
            <a:r>
              <a:rPr lang="cs-CZ" sz="1800" b="1" dirty="0"/>
              <a:t>Otázka:</a:t>
            </a:r>
            <a:r>
              <a:rPr lang="cs-CZ" sz="1800" dirty="0"/>
              <a:t> Kdo nyní vykonává působnost věřitelského výboru?</a:t>
            </a:r>
          </a:p>
          <a:p>
            <a:r>
              <a:rPr lang="cs-CZ" sz="1800" dirty="0"/>
              <a:t>A) Tibetský lama jako duchovní zástupce věřitelů.</a:t>
            </a:r>
            <a:br>
              <a:rPr lang="cs-CZ" sz="1800" dirty="0"/>
            </a:br>
            <a:r>
              <a:rPr lang="cs-CZ" sz="1800" dirty="0"/>
              <a:t>B) Insolvenční správce sám.</a:t>
            </a:r>
            <a:br>
              <a:rPr lang="cs-CZ" sz="1800" dirty="0"/>
            </a:br>
            <a:r>
              <a:rPr lang="cs-CZ" sz="1800" dirty="0"/>
              <a:t>C) Schůze věřitelů podle § 46 odst. 2 IZ, dokud nebude zvolen nový výbor</a:t>
            </a:r>
            <a:r>
              <a:rPr lang="cs-CZ" sz="1800" b="1" dirty="0"/>
              <a:t>.</a:t>
            </a:r>
            <a:br>
              <a:rPr lang="cs-CZ" sz="1800" dirty="0"/>
            </a:br>
            <a:r>
              <a:rPr lang="cs-CZ" sz="1800" dirty="0"/>
              <a:t>D) Ministerstvo vnitra, protože jde o mezinárodní případ.</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34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63F1B7-98DB-A1C4-A32E-D13DB4688A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99F1C6D-4755-1FDE-7632-F92FDB6E7CD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13308A4-98E0-84AB-B391-A7990043593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2B79CA1-1296-6F4B-1B4A-0AA568B3E5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AA8EAC-72A2-0BCB-BEBB-A7DADED7370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46B0D3-76CD-2D49-59C7-6128A871E5C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6B847DF-1EE9-3E44-7DEF-A24F362E944F}"/>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CFDE8EB6-359F-CD66-EFD6-967C28720314}"/>
              </a:ext>
            </a:extLst>
          </p:cNvPr>
          <p:cNvSpPr>
            <a:spLocks noGrp="1"/>
          </p:cNvSpPr>
          <p:nvPr>
            <p:ph type="body" idx="1"/>
          </p:nvPr>
        </p:nvSpPr>
        <p:spPr/>
        <p:txBody>
          <a:bodyPr/>
          <a:lstStyle/>
          <a:p>
            <a:pPr marL="114300" indent="0">
              <a:buNone/>
            </a:pPr>
            <a:r>
              <a:rPr lang="cs-CZ" sz="1800" dirty="0"/>
              <a:t>⭐ </a:t>
            </a:r>
            <a:r>
              <a:rPr lang="cs-CZ" sz="1800" b="1" dirty="0"/>
              <a:t>C) Schůze věřitelů podle § 46 odst. 2 IZ, dokud nebude zvolen nový výbor.</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525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7FA6D0C-6C32-60AE-5EEF-125FDE3A57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BEFD5C6-5413-2D50-E2B1-39555F7EC9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BB60EA4-505E-BE17-39E7-04A4798E794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3114A24-2AF5-D11D-AFF6-7073353DC5F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06870BF-779F-9086-6D5E-863D7D4BC03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91F9748-DC07-8F6A-D797-67AD7C4476E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1EE800-9D2A-AD81-9392-BB921291FE77}"/>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FD7D8D71-3B79-A941-828B-B6582DDBBDCD}"/>
              </a:ext>
            </a:extLst>
          </p:cNvPr>
          <p:cNvSpPr>
            <a:spLocks noGrp="1"/>
          </p:cNvSpPr>
          <p:nvPr>
            <p:ph type="body" idx="1"/>
          </p:nvPr>
        </p:nvSpPr>
        <p:spPr/>
        <p:txBody>
          <a:bodyPr/>
          <a:lstStyle/>
          <a:p>
            <a:r>
              <a:rPr lang="cs-CZ" sz="1800" b="1" dirty="0"/>
              <a:t>Případ 25 – Insolvenční jednatel na </a:t>
            </a:r>
            <a:r>
              <a:rPr lang="cs-CZ" sz="1800" b="1" dirty="0" err="1"/>
              <a:t>TikToku</a:t>
            </a:r>
            <a:endParaRPr lang="cs-CZ" sz="1800" b="1" dirty="0"/>
          </a:p>
          <a:p>
            <a:r>
              <a:rPr lang="cs-CZ" sz="1800" dirty="0"/>
              <a:t>Jednatel dlužníka </a:t>
            </a:r>
            <a:r>
              <a:rPr lang="cs-CZ" sz="1800" b="1" dirty="0" err="1"/>
              <a:t>InfluBank</a:t>
            </a:r>
            <a:r>
              <a:rPr lang="cs-CZ" sz="1800" b="1" dirty="0"/>
              <a:t> s.r.o.</a:t>
            </a:r>
            <a:r>
              <a:rPr lang="cs-CZ" sz="1800" dirty="0"/>
              <a:t> místo spolupráce se správcem natáčí videa na </a:t>
            </a:r>
            <a:r>
              <a:rPr lang="cs-CZ" sz="1800" dirty="0" err="1"/>
              <a:t>TikTok</a:t>
            </a:r>
            <a:r>
              <a:rPr lang="cs-CZ" sz="1800" dirty="0"/>
              <a:t>, kde tvrdí, že „insolvence je jen </a:t>
            </a:r>
            <a:r>
              <a:rPr lang="cs-CZ" sz="1800" dirty="0" err="1"/>
              <a:t>vibe</a:t>
            </a:r>
            <a:r>
              <a:rPr lang="cs-CZ" sz="1800" dirty="0"/>
              <a:t>“ a že žádné papíry nebude podepisovat. Insolvenční správce sleduje jeho </a:t>
            </a:r>
            <a:r>
              <a:rPr lang="cs-CZ" sz="1800" dirty="0" err="1"/>
              <a:t>livestream</a:t>
            </a:r>
            <a:r>
              <a:rPr lang="cs-CZ" sz="1800" dirty="0"/>
              <a:t> a rozhoduje se, jak reagovat.</a:t>
            </a:r>
          </a:p>
          <a:p>
            <a:r>
              <a:rPr lang="cs-CZ" sz="1800" b="1" dirty="0"/>
              <a:t>Otázka:</a:t>
            </a:r>
            <a:r>
              <a:rPr lang="cs-CZ" sz="1800" dirty="0"/>
              <a:t> Jak může správce efektivně zajistit součinnost?</a:t>
            </a:r>
          </a:p>
          <a:p>
            <a:r>
              <a:rPr lang="cs-CZ" sz="1800" dirty="0"/>
              <a:t>A) Založit si profil a komentovat: „#</a:t>
            </a:r>
            <a:r>
              <a:rPr lang="cs-CZ" sz="1800" dirty="0" err="1"/>
              <a:t>povinnostsoučinnosti</a:t>
            </a:r>
            <a:r>
              <a:rPr lang="cs-CZ" sz="1800" dirty="0"/>
              <a:t>“.</a:t>
            </a:r>
            <a:br>
              <a:rPr lang="cs-CZ" sz="1800" dirty="0"/>
            </a:br>
            <a:r>
              <a:rPr lang="cs-CZ" sz="1800" dirty="0"/>
              <a:t>B) Požádat soud, aby jednatele vyzval ke splnění povinnosti pod hrozbou sankce (§ 210 IZ).</a:t>
            </a:r>
            <a:br>
              <a:rPr lang="cs-CZ" sz="1800" dirty="0"/>
            </a:br>
            <a:r>
              <a:rPr lang="cs-CZ" sz="1800" dirty="0"/>
              <a:t>C) Odpovědět duetem, že přebírá správu nad účtem.</a:t>
            </a:r>
            <a:br>
              <a:rPr lang="cs-CZ" sz="1800" dirty="0"/>
            </a:br>
            <a:r>
              <a:rPr lang="cs-CZ" sz="1800" dirty="0"/>
              <a:t>D) Předat věc Ministerstvu kultury, protože jde o veřejné vystoupení.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46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167C45E-3875-6582-E143-E3C2379514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1A2DC1E-406D-55D3-27A3-C335CF206E3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D366204-D803-C59F-D15D-0E96EF06807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5491D5D-3D13-277E-C837-08890A2B37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CBDB4BA-B97E-044B-A554-06D7A80DCE6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60D9A05-FAA9-C1E2-5A32-39C61A2D258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CC637D5-C5F1-5D13-EFA6-A8893CBDAEB6}"/>
              </a:ext>
            </a:extLst>
          </p:cNvPr>
          <p:cNvSpPr>
            <a:spLocks noGrp="1"/>
          </p:cNvSpPr>
          <p:nvPr>
            <p:ph type="title"/>
          </p:nvPr>
        </p:nvSpPr>
        <p:spPr>
          <a:xfrm>
            <a:off x="457200" y="773113"/>
            <a:ext cx="8229600" cy="644524"/>
          </a:xfrm>
        </p:spPr>
        <p:txBody>
          <a:bodyPr/>
          <a:lstStyle/>
          <a:p>
            <a:r>
              <a:rPr lang="cs-CZ" dirty="0">
                <a:highlight>
                  <a:srgbClr val="FF00FF"/>
                </a:highlight>
              </a:rPr>
              <a:t>CASE úpadek</a:t>
            </a:r>
          </a:p>
        </p:txBody>
      </p:sp>
      <p:sp>
        <p:nvSpPr>
          <p:cNvPr id="3" name="Zástupný text 2">
            <a:extLst>
              <a:ext uri="{FF2B5EF4-FFF2-40B4-BE49-F238E27FC236}">
                <a16:creationId xmlns:a16="http://schemas.microsoft.com/office/drawing/2014/main" id="{6B03CEDD-BF52-CF90-C582-CCFF00945E2F}"/>
              </a:ext>
            </a:extLst>
          </p:cNvPr>
          <p:cNvSpPr>
            <a:spLocks noGrp="1"/>
          </p:cNvSpPr>
          <p:nvPr>
            <p:ph type="body" idx="1"/>
          </p:nvPr>
        </p:nvSpPr>
        <p:spPr/>
        <p:txBody>
          <a:bodyPr/>
          <a:lstStyle/>
          <a:p>
            <a:pPr marL="114300" indent="0">
              <a:buNone/>
            </a:pPr>
            <a:r>
              <a:rPr lang="cs-CZ" sz="1800" dirty="0"/>
              <a:t>⭐ </a:t>
            </a:r>
            <a:r>
              <a:rPr lang="cs-CZ" sz="1800" b="1" dirty="0"/>
              <a:t>B) Požádat soud, aby jednatele vyzval ke splnění povinnosti pod hrozbou sankce (§ 210 IZ).</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085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BA2A75-3CE6-AD7E-AB72-F4254629C4F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7DFF92-169E-0BE9-CB0D-A9A97E8D0F2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BD4D81E-3853-32FC-CE93-EF901D53A1B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34D38E8-E536-0502-F0C7-569573271D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B01178-8A10-DA13-7990-9565CB0F365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D9F2E3-26F4-4916-ED26-34B7E25537C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6CC2B2F-CA0C-E1F3-5076-FB4969E7FED4}"/>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804233EC-751B-D4D8-A976-EE916AABB50B}"/>
              </a:ext>
            </a:extLst>
          </p:cNvPr>
          <p:cNvSpPr>
            <a:spLocks noGrp="1"/>
          </p:cNvSpPr>
          <p:nvPr>
            <p:ph type="body" idx="1"/>
          </p:nvPr>
        </p:nvSpPr>
        <p:spPr/>
        <p:txBody>
          <a:bodyPr/>
          <a:lstStyle/>
          <a:p>
            <a:r>
              <a:rPr lang="cs-CZ" sz="1800" b="1" dirty="0"/>
              <a:t>CASE STUDY 1: Nesplnění součinnosti při zjišťování majetkové podstaty</a:t>
            </a:r>
          </a:p>
          <a:p>
            <a:r>
              <a:rPr lang="cs-CZ" sz="1800" dirty="0"/>
              <a:t>Společnost </a:t>
            </a:r>
            <a:r>
              <a:rPr lang="cs-CZ" sz="1800" b="1" dirty="0"/>
              <a:t>ALFA s.r.o.</a:t>
            </a:r>
            <a:r>
              <a:rPr lang="cs-CZ" sz="1800" dirty="0"/>
              <a:t> je v úpadku a probíhá vůči ní insolvenční řízení s povoleným </a:t>
            </a:r>
            <a:r>
              <a:rPr lang="cs-CZ" sz="1800" b="1" dirty="0"/>
              <a:t>oddlužením</a:t>
            </a:r>
            <a:r>
              <a:rPr lang="cs-CZ" sz="1800" dirty="0"/>
              <a:t> formou splátkového kalendáře. Insolvenční správce vyzval jednatele společnosti k předložení aktuálního </a:t>
            </a:r>
            <a:r>
              <a:rPr lang="cs-CZ" sz="1800" b="1" dirty="0"/>
              <a:t>seznamu majetku</a:t>
            </a:r>
            <a:r>
              <a:rPr lang="cs-CZ" sz="1800" dirty="0"/>
              <a:t>, který byl povinen předložit již při podání návrhu. Jednatel však tvrdí, že veškeré podklady byly již odevzdány a odmítá správci umožnit přístup do skladovacích prostor, kde se nachází majetek společnosti. Správce proto požádal soud o povolení </a:t>
            </a:r>
            <a:r>
              <a:rPr lang="cs-CZ" sz="1800" b="1" dirty="0"/>
              <a:t>prohlídky prostor</a:t>
            </a:r>
            <a:r>
              <a:rPr lang="cs-CZ" sz="1800" dirty="0"/>
              <a:t> podle § 212 IZ. Jednatel se proti rozhodnutí brání tvrzením, že jde o zásah do jeho vlastnického práva a že insolvenční správce překračuje své pravomoci.</a:t>
            </a:r>
            <a:br>
              <a:rPr lang="cs-CZ" sz="1800" dirty="0"/>
            </a:br>
            <a:r>
              <a:rPr lang="cs-CZ" sz="1800" dirty="0"/>
              <a:t>→ Posuď oprávnění správce a povinnost součinnosti statutárního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255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579B21-8C15-A88A-6FC9-33C135AE981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91AFD21-E19A-EDFB-94BF-463D611EAC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C80357-75D1-380D-1153-5FAFC87CC70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DEDC125-58EE-D973-67AC-49799E5FB67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3CFB035-C03E-D666-893A-E7A6A07EE82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0BD1755-B0EC-BEF7-BAA3-E780C666F65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D481B9-67E2-7342-0F76-BB4BBE549ECA}"/>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54E35999-8A4C-76BD-9DA2-07FC7FB1FEB7}"/>
              </a:ext>
            </a:extLst>
          </p:cNvPr>
          <p:cNvSpPr>
            <a:spLocks noGrp="1"/>
          </p:cNvSpPr>
          <p:nvPr>
            <p:ph type="body" idx="1"/>
          </p:nvPr>
        </p:nvSpPr>
        <p:spPr/>
        <p:txBody>
          <a:bodyPr/>
          <a:lstStyle/>
          <a:p>
            <a:r>
              <a:rPr lang="cs-CZ" sz="1800" b="1" dirty="0"/>
              <a:t>CASE STUDY 2: Součinnost bývalých členů statutárního orgánu</a:t>
            </a:r>
          </a:p>
          <a:p>
            <a:r>
              <a:rPr lang="cs-CZ" sz="1800" dirty="0"/>
              <a:t>V řízení o </a:t>
            </a:r>
            <a:r>
              <a:rPr lang="cs-CZ" sz="1800" b="1" dirty="0"/>
              <a:t>reorganizaci společnosti DELTA, a.s.</a:t>
            </a:r>
            <a:r>
              <a:rPr lang="cs-CZ" sz="1800" dirty="0"/>
              <a:t> insolvenční správce zjistil, že účetnictví společnosti není kompletní. Společnost prošla před třemi měsíci </a:t>
            </a:r>
            <a:r>
              <a:rPr lang="cs-CZ" sz="1800" b="1" dirty="0"/>
              <a:t>změnou představenstva</a:t>
            </a:r>
            <a:r>
              <a:rPr lang="cs-CZ" sz="1800" dirty="0"/>
              <a:t>, přičemž bývalí členové odmítají předat elektronické účetní záznamy s tím, že již nemají žádné povinnosti vůči společnosti. Správce se obrací na soud s návrhem, aby soud uložil bývalým členům představenstva povinnost spolupracovat.</a:t>
            </a:r>
            <a:br>
              <a:rPr lang="cs-CZ" sz="1800" dirty="0"/>
            </a:br>
            <a:r>
              <a:rPr lang="cs-CZ" sz="1800" dirty="0"/>
              <a:t>→ Posuď právní rámec povinností bývalých členů orgánů podle § 210 odst. 2 IZ a možnost soudního zásahu.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052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3C92280-8206-EF06-419C-A6C09911FE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268F7B0-96EC-55B1-FC98-5CD8F8DAD4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2E6F6E-F0BC-F3AE-E926-0D1D2ED5FAC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2F5A380-77CE-D5B5-2933-BBBA8AD9B30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C026EF5-ED9A-4996-C110-0F41FB991D5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730DFB5-A23A-BB52-54E4-0C40BC44B94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565887-AB7C-6C76-1EC7-8B13721A5BC8}"/>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21D1DFEB-2393-29C3-2531-A2683FCF0CEC}"/>
              </a:ext>
            </a:extLst>
          </p:cNvPr>
          <p:cNvSpPr>
            <a:spLocks noGrp="1"/>
          </p:cNvSpPr>
          <p:nvPr>
            <p:ph type="body" idx="1"/>
          </p:nvPr>
        </p:nvSpPr>
        <p:spPr/>
        <p:txBody>
          <a:bodyPr/>
          <a:lstStyle/>
          <a:p>
            <a:r>
              <a:rPr lang="cs-CZ" sz="1800" b="1" dirty="0"/>
              <a:t>CASE STUDY 3: Odmítnutí součinnosti zaměstnancem dlužníka</a:t>
            </a:r>
          </a:p>
          <a:p>
            <a:r>
              <a:rPr lang="cs-CZ" sz="1800" dirty="0"/>
              <a:t>V rámci </a:t>
            </a:r>
            <a:r>
              <a:rPr lang="cs-CZ" sz="1800" b="1" dirty="0"/>
              <a:t>reorganizace</a:t>
            </a:r>
            <a:r>
              <a:rPr lang="cs-CZ" sz="1800" dirty="0"/>
              <a:t> společnosti </a:t>
            </a:r>
            <a:r>
              <a:rPr lang="cs-CZ" sz="1800" b="1" dirty="0"/>
              <a:t>TECHBUILD s.r.o.</a:t>
            </a:r>
            <a:r>
              <a:rPr lang="cs-CZ" sz="1800" dirty="0"/>
              <a:t> požádal insolvenční správce hlavního účetního o přístup do mzdové databáze. Účetní odmítl s tvrzením, že jde o osobní údaje zaměstnanců a nemá pověření k jejich zpřístupnění. Správce tvrdí, že údaje jsou nezbytné pro zjištění majetkové podstaty a vyčíslení pohledávek.</a:t>
            </a:r>
            <a:br>
              <a:rPr lang="cs-CZ" sz="1800" dirty="0"/>
            </a:br>
            <a:r>
              <a:rPr lang="cs-CZ" sz="1800" dirty="0"/>
              <a:t>→ Posuď hranice povinnosti součinnosti zaměstnanců právnické osoby vůči insolvenčnímu správci a vztah k ochraně osobních údajů.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8037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rámci silničních stavebních prací prováděných stavební firmou B-AG poškodil nepozorný zaměstnanec firmy B-AG vedle stojící auto A. Na základě soudního rozhodnutí musí firma B-AG uhradit A náklady na opravu ve výši 3 000 EUR. Podléhá tato transakce dani z přidané hodnoty? Pokud ano, jedná se o dodávku nebo jinou službu? [1]</a:t>
            </a:r>
          </a:p>
        </p:txBody>
      </p:sp>
    </p:spTree>
    <p:extLst>
      <p:ext uri="{BB962C8B-B14F-4D97-AF65-F5344CB8AC3E}">
        <p14:creationId xmlns:p14="http://schemas.microsoft.com/office/powerpoint/2010/main" val="3248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9527AC6-5D85-A525-55CC-973C1928016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7FFD6D-D44A-449D-2C74-4BF796768F0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3B9B6E0-DF10-F149-4333-9D7B03F1E75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A00FB40-D19E-EEA3-E2E0-D581F8783FE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8C19FBB-BC71-ADFD-F5A9-6522EC8DFA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91BF51-CC87-5E02-58BB-F4B4C2E504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F19FC77-C7FA-7C38-7208-F30B537D93C4}"/>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D36092E2-425A-5349-8DF7-FACE62B96236}"/>
              </a:ext>
            </a:extLst>
          </p:cNvPr>
          <p:cNvSpPr>
            <a:spLocks noGrp="1"/>
          </p:cNvSpPr>
          <p:nvPr>
            <p:ph type="body" idx="1"/>
          </p:nvPr>
        </p:nvSpPr>
        <p:spPr/>
        <p:txBody>
          <a:bodyPr/>
          <a:lstStyle/>
          <a:p>
            <a:r>
              <a:rPr lang="cs-CZ" sz="1800" b="1" dirty="0"/>
              <a:t>CASE STUDY 4: Oprávnění statutárního orgánu po schválení reorganizačního plánu</a:t>
            </a:r>
          </a:p>
          <a:p>
            <a:r>
              <a:rPr lang="cs-CZ" sz="1800" dirty="0"/>
              <a:t>Společnost </a:t>
            </a:r>
            <a:r>
              <a:rPr lang="cs-CZ" sz="1800" b="1" dirty="0"/>
              <a:t>MECATRONIC a.s.</a:t>
            </a:r>
            <a:r>
              <a:rPr lang="cs-CZ" sz="1800" dirty="0"/>
              <a:t> má schválený </a:t>
            </a:r>
            <a:r>
              <a:rPr lang="cs-CZ" sz="1800" b="1" dirty="0"/>
              <a:t>reorganizační plán</a:t>
            </a:r>
            <a:r>
              <a:rPr lang="cs-CZ" sz="1800" dirty="0"/>
              <a:t>, podle kterého dochází k částečné výměně členů představenstva. Stávající členové představenstva tvrdí, že po schválení reorganizačního plánu jejich oprávnění zanikla, zatímco insolvenční správce je stále považuje za povinné poskytovat součinnost.</a:t>
            </a:r>
            <a:br>
              <a:rPr lang="cs-CZ" sz="1800" dirty="0"/>
            </a:br>
            <a:r>
              <a:rPr lang="cs-CZ" sz="1800" dirty="0"/>
              <a:t>→ Posuď, v jakém okamžiku přechází oprávnění k řízení dlužníka při reorganizaci a jaké má důsledky odmítnutí součinnosti „odstupujícího“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095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74A727-21B5-8CEB-CF0F-1DC9BD4F98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C6D6C30-4356-05C9-D708-B43BDC23105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D0A6406-EF4E-4A46-9C02-4F95CA80872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4D8F832-9CB3-455F-C1A3-C777D35CC9F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260AC03-21E9-7B22-EF1A-CA1271ADF3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19DF859-A973-AD84-09E1-9623A1BDE0E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695B546-FA2D-CDF8-8B4D-31A3B212E96C}"/>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C6E6EA7A-326C-8933-2986-844E21412A74}"/>
              </a:ext>
            </a:extLst>
          </p:cNvPr>
          <p:cNvSpPr>
            <a:spLocks noGrp="1"/>
          </p:cNvSpPr>
          <p:nvPr>
            <p:ph type="body" idx="1"/>
          </p:nvPr>
        </p:nvSpPr>
        <p:spPr/>
        <p:txBody>
          <a:bodyPr/>
          <a:lstStyle/>
          <a:p>
            <a:r>
              <a:rPr lang="cs-CZ" sz="1800" b="1" dirty="0"/>
              <a:t>CASE STUDY 5: Nedodržení pokynů insolvenčního správce při oddlužení</a:t>
            </a:r>
          </a:p>
          <a:p>
            <a:r>
              <a:rPr lang="cs-CZ" sz="1800" dirty="0"/>
              <a:t>Fyzická osoba </a:t>
            </a:r>
            <a:r>
              <a:rPr lang="cs-CZ" sz="1800" b="1" dirty="0"/>
              <a:t>Lucie K.</a:t>
            </a:r>
            <a:r>
              <a:rPr lang="cs-CZ" sz="1800" dirty="0"/>
              <a:t> je v řízení o </a:t>
            </a:r>
            <a:r>
              <a:rPr lang="cs-CZ" sz="1800" b="1" dirty="0"/>
              <a:t>oddlužení plněním splátkového kalendáře</a:t>
            </a:r>
            <a:r>
              <a:rPr lang="cs-CZ" sz="1800" dirty="0"/>
              <a:t>. Insolvenční správce jí uložil, aby se zdržela převodu svého automobilu, který má být zpeněžen. Lucie K. vozidlo prodala své sestře. Správce upozornil soud na porušení povinností dlužnice a navrhl zrušení schváleného oddlužení. Dlužnice tvrdí, že automobil nebyl zahrnut do majetkové podstaty, neboť šlo o věc nezbytnou pro výkon povolání.</a:t>
            </a:r>
            <a:br>
              <a:rPr lang="cs-CZ" sz="1800" dirty="0"/>
            </a:br>
            <a:r>
              <a:rPr lang="cs-CZ" sz="1800" dirty="0"/>
              <a:t>→ Posuď, zda správce jednal v mezích své pravomoci a jaké důsledky má porušení pokynů insolvenčního správce.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289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A67AEC-2AFB-0711-B4BE-8760212E5D2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BD66D7-CB08-B6FE-D5DA-9961A16E781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9D8D2AB-7BBC-D6E6-906E-1A53C27D17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53BA785-D345-D894-973C-8FD800E62B3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5BF8CE-E7C0-086F-9198-32BFC9AB3A8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23C12EB-E625-5F0F-0C2F-87C45D41C71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08A0DAF-D324-E3AF-5A74-FAAAEB291817}"/>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04C54FDA-D7DF-D79A-DF71-5DCBA7E62A4C}"/>
              </a:ext>
            </a:extLst>
          </p:cNvPr>
          <p:cNvSpPr>
            <a:spLocks noGrp="1"/>
          </p:cNvSpPr>
          <p:nvPr>
            <p:ph type="body" idx="1"/>
          </p:nvPr>
        </p:nvSpPr>
        <p:spPr/>
        <p:txBody>
          <a:bodyPr/>
          <a:lstStyle/>
          <a:p>
            <a:r>
              <a:rPr lang="cs-CZ" sz="1800" b="1" dirty="0"/>
              <a:t>CASE STUDY 6: Rozsah součinnosti při zpeněžování majetku v oddlužení</a:t>
            </a:r>
          </a:p>
          <a:p>
            <a:r>
              <a:rPr lang="cs-CZ" sz="1800" dirty="0"/>
              <a:t>V průběhu oddlužení fyzické osoby </a:t>
            </a:r>
            <a:r>
              <a:rPr lang="cs-CZ" sz="1800" b="1" dirty="0"/>
              <a:t>Tomáše R.</a:t>
            </a:r>
            <a:r>
              <a:rPr lang="cs-CZ" sz="1800" dirty="0"/>
              <a:t> insolvenční správce zjistil, že dlužník vlastní rekreační chatu, kterou neuvedl v seznamu majetku. Dlužník tvrdí, že nemá klíče a že objekt patří jeho bývalé partnerce. Správce navrhl soudu prohlídku nemovitosti, aby mohl ověřit vlastnictví a ocenit majetek. Dlužník se odmítá prohlídky účastnit.</a:t>
            </a:r>
            <a:br>
              <a:rPr lang="cs-CZ" sz="1800" dirty="0"/>
            </a:br>
            <a:r>
              <a:rPr lang="cs-CZ" sz="1800" dirty="0"/>
              <a:t>→ Posuď, zda je postup správce oprávněný a jaký je rozsah povinnosti dlužníka poskytovat součinnost při zpeněžování majetku.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30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DF6A2F7-E918-A70C-631B-1624051679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7DC542-9C3C-BDBC-3FAA-B786E25E01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D3137C6-817A-D241-F20C-5C2510FA7E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589AA6-C4E7-5271-7CFF-831A3F7C5D0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EEC2387-E06F-01E2-15C7-CC518F4AE1B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63D748-F8C6-4C70-A615-CD695CA5FB5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468B552-51BD-C757-D0BB-F3EC1A773147}"/>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03240027-3525-6755-5A5A-92A1E5F21FCF}"/>
              </a:ext>
            </a:extLst>
          </p:cNvPr>
          <p:cNvSpPr>
            <a:spLocks noGrp="1"/>
          </p:cNvSpPr>
          <p:nvPr>
            <p:ph type="body" idx="1"/>
          </p:nvPr>
        </p:nvSpPr>
        <p:spPr/>
        <p:txBody>
          <a:bodyPr/>
          <a:lstStyle/>
          <a:p>
            <a:r>
              <a:rPr lang="cs-CZ" sz="1800" b="1" dirty="0"/>
              <a:t>CASE STUDY 7: Konflikt mezi insolvenčním správcem a věřitelským výborem</a:t>
            </a:r>
          </a:p>
          <a:p>
            <a:r>
              <a:rPr lang="cs-CZ" sz="1800" dirty="0"/>
              <a:t>Při </a:t>
            </a:r>
            <a:r>
              <a:rPr lang="cs-CZ" sz="1800" b="1" dirty="0"/>
              <a:t>reorganizaci</a:t>
            </a:r>
            <a:r>
              <a:rPr lang="cs-CZ" sz="1800" dirty="0"/>
              <a:t> společnosti </a:t>
            </a:r>
            <a:r>
              <a:rPr lang="cs-CZ" sz="1800" b="1" dirty="0"/>
              <a:t>CONSTRUPLAN s.r.o.</a:t>
            </a:r>
            <a:r>
              <a:rPr lang="cs-CZ" sz="1800" dirty="0"/>
              <a:t> se věřitelský výbor dostal do sporu s insolvenčním správcem ohledně způsobu správy majetku a uzavírání smluv o dodávkách. Správce tvrdí, že věřitelský výbor překračuje své kompetence a zasahuje do jeho oprávnění, zatímco výbor argumentuje, že správce jedná v rozporu se zájmy věřitelů.</a:t>
            </a:r>
            <a:br>
              <a:rPr lang="cs-CZ" sz="1800" dirty="0"/>
            </a:br>
            <a:r>
              <a:rPr lang="cs-CZ" sz="1800" dirty="0"/>
              <a:t>→ Posuď rozdělení oprávnění a povinností správce a věřitelského orgánu a možnosti řešení sporu podle insolvenčního zákona.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854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AC0DD1-E733-4E5A-4909-73CCE4E80F7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2FDDAC2-43D2-A752-4225-4F422DB8E6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02651E-87B4-6C79-6B61-A5ACC002913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7FE4C28-E2A1-4E61-5789-FDC534C350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D06A46C-C22B-71E1-1721-2B2C94CB0E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7A09DE-31D1-5671-2C69-64EEAD994E0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C58305-87CD-05D6-C0E5-858E55235842}"/>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0A1D056F-4B50-6470-1769-6FB2ABD346A5}"/>
              </a:ext>
            </a:extLst>
          </p:cNvPr>
          <p:cNvSpPr>
            <a:spLocks noGrp="1"/>
          </p:cNvSpPr>
          <p:nvPr>
            <p:ph type="body" idx="1"/>
          </p:nvPr>
        </p:nvSpPr>
        <p:spPr/>
        <p:txBody>
          <a:bodyPr/>
          <a:lstStyle/>
          <a:p>
            <a:r>
              <a:rPr lang="cs-CZ" sz="1800" b="1" dirty="0"/>
              <a:t>CASE STUDY 8: Součinnost při vypracování reorganizačního plánu</a:t>
            </a:r>
          </a:p>
          <a:p>
            <a:r>
              <a:rPr lang="cs-CZ" sz="1800" dirty="0"/>
              <a:t>Společnost </a:t>
            </a:r>
            <a:r>
              <a:rPr lang="cs-CZ" sz="1800" b="1" dirty="0"/>
              <a:t>BIOENERGIA s.r.o.</a:t>
            </a:r>
            <a:r>
              <a:rPr lang="cs-CZ" sz="1800" dirty="0"/>
              <a:t> požádala o povolení reorganizace. Insolvenční správce vyzval statutární orgán, aby mu poskytl aktuální podnikatelský plán a údaje o budoucích kontraktech. Jednatelé odmítli s odůvodněním, že tyto informace jsou obchodním tajemstvím a že správce není oprávněn je požadovat před schválením reorganizačního plánu.</a:t>
            </a:r>
            <a:br>
              <a:rPr lang="cs-CZ" sz="1800" dirty="0"/>
            </a:br>
            <a:r>
              <a:rPr lang="cs-CZ" sz="1800" dirty="0"/>
              <a:t>→ Posuď oprávnění insolvenčního správce k požadování podkladů a povinnost součinnosti dlužníka při přípravě reorganizačního plánu.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49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0633FDF-54E2-2308-A126-6D797F3F7A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F697938-E60E-9764-F9C9-CC8068A72B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F0FD91D-DA55-489F-DC76-4939FFB2600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C89A3E6-AC39-8977-CC2A-766F5F301D8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EA0DD78-1701-AB71-D6EF-288B3B613FA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653B745-A085-70CA-71F9-D12B4D0D4A6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ED31440-43A1-7C34-D2B0-F53FD59286E3}"/>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90CBDC90-367A-A358-2097-8B8DE1DCED4C}"/>
              </a:ext>
            </a:extLst>
          </p:cNvPr>
          <p:cNvSpPr>
            <a:spLocks noGrp="1"/>
          </p:cNvSpPr>
          <p:nvPr>
            <p:ph type="body" idx="1"/>
          </p:nvPr>
        </p:nvSpPr>
        <p:spPr/>
        <p:txBody>
          <a:bodyPr/>
          <a:lstStyle/>
          <a:p>
            <a:r>
              <a:rPr lang="cs-CZ" sz="1800" b="1" dirty="0"/>
              <a:t>CASE STUDY 9: Odpovědnost za nepravdivé informace</a:t>
            </a:r>
          </a:p>
          <a:p>
            <a:r>
              <a:rPr lang="cs-CZ" sz="1800" dirty="0"/>
              <a:t>V řízení o </a:t>
            </a:r>
            <a:r>
              <a:rPr lang="cs-CZ" sz="1800" b="1" dirty="0"/>
              <a:t>reorganizaci společnosti TRANSPORTLOG s.r.o.</a:t>
            </a:r>
            <a:r>
              <a:rPr lang="cs-CZ" sz="1800" dirty="0"/>
              <a:t> statutární orgány poskytly insolvenčnímu správci neúplné údaje o leasingových závazcích. Na základě těchto údajů byl schválen reorganizační plán, který se následně ukázal jako neproveditelný. Správce tvrdí, že členové statutárního orgánu porušili svou povinnost součinnosti a způsobili škodu věřitelům.</a:t>
            </a:r>
            <a:br>
              <a:rPr lang="cs-CZ" sz="1800" dirty="0"/>
            </a:br>
            <a:r>
              <a:rPr lang="cs-CZ" sz="1800" dirty="0"/>
              <a:t>→ Posuď právní důsledky uvedení nepravdivých informací a rozsah odpovědnosti statutárního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534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2CCF8F1-9AC0-7F11-BB47-3DD643B5FA2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FF735BB-08D4-9B2A-51E0-6F86D478A30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DC51DA3-6C4C-B03C-B6CB-E738B6E78F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350333C-EC5C-ED2E-4A3C-24E79645F36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B198984-999D-FBBD-4A23-C686ABAEB8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D179EDC-B7C4-B842-0A40-805F46FDB82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6CB29E5-E317-0901-4454-41DAA026181D}"/>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A93B43BE-27DE-7850-D0F7-846238F85845}"/>
              </a:ext>
            </a:extLst>
          </p:cNvPr>
          <p:cNvSpPr>
            <a:spLocks noGrp="1"/>
          </p:cNvSpPr>
          <p:nvPr>
            <p:ph type="body" idx="1"/>
          </p:nvPr>
        </p:nvSpPr>
        <p:spPr/>
        <p:txBody>
          <a:bodyPr/>
          <a:lstStyle/>
          <a:p>
            <a:r>
              <a:rPr lang="cs-CZ" sz="1800" b="1" dirty="0"/>
              <a:t>CASE STUDY 10: Zánik povinnosti součinnosti po skončení řízení</a:t>
            </a:r>
          </a:p>
          <a:p>
            <a:r>
              <a:rPr lang="cs-CZ" sz="1800" dirty="0"/>
              <a:t>Po úspěšném </a:t>
            </a:r>
            <a:r>
              <a:rPr lang="cs-CZ" sz="1800" b="1" dirty="0"/>
              <a:t>splnění oddlužení</a:t>
            </a:r>
            <a:r>
              <a:rPr lang="cs-CZ" sz="1800" dirty="0"/>
              <a:t> a vydání rozhodnutí o osvobození od placení zbytku dluhů vyzval insolvenční správce bývalého dlužníka </a:t>
            </a:r>
            <a:r>
              <a:rPr lang="cs-CZ" sz="1800" b="1" dirty="0"/>
              <a:t>Josefa P.</a:t>
            </a:r>
            <a:r>
              <a:rPr lang="cs-CZ" sz="1800" dirty="0"/>
              <a:t>, aby mu poskytl součinnost při doplnění účetních dokladů pro konečnou zprávu. Dlužník odmítl s tím, že insolvenční řízení již skončilo a povinnost součinnosti zanikla.</a:t>
            </a:r>
            <a:br>
              <a:rPr lang="cs-CZ" sz="1800" dirty="0"/>
            </a:br>
            <a:r>
              <a:rPr lang="cs-CZ" sz="1800" dirty="0"/>
              <a:t>→ Posuď, zda má dlužník povinnost součinnosti i po skončení řízení a jaký je právní význam lhůty k podání konečné zprávy.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607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72BA34-F6B4-E004-07CA-80593B6380F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281481-E066-D053-1332-A5D0D86C63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20EB3C8-31E5-8188-8E51-0CE89309980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15122AF-B03A-4A2D-3089-0E8B1101855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C64883-EB56-D4F7-A103-33A472BE4AB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3B9A5C-FBBC-4681-0622-917F4B26A6E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290C46-86F0-A555-FED9-3F36D5F517BF}"/>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10BF1A19-8C74-1B11-59A3-94649297F4D1}"/>
              </a:ext>
            </a:extLst>
          </p:cNvPr>
          <p:cNvSpPr>
            <a:spLocks noGrp="1"/>
          </p:cNvSpPr>
          <p:nvPr>
            <p:ph type="body" idx="1"/>
          </p:nvPr>
        </p:nvSpPr>
        <p:spPr/>
        <p:txBody>
          <a:bodyPr/>
          <a:lstStyle/>
          <a:p>
            <a:r>
              <a:rPr lang="cs-CZ" sz="1800" b="1" dirty="0"/>
              <a:t>1. Případ: „Káva, koláček a kopírka v úpadku“</a:t>
            </a:r>
          </a:p>
          <a:p>
            <a:r>
              <a:rPr lang="cs-CZ" sz="1800" dirty="0"/>
              <a:t>Společnost </a:t>
            </a:r>
            <a:r>
              <a:rPr lang="cs-CZ" sz="1800" b="1" dirty="0"/>
              <a:t>Bohužel s.r.o.</a:t>
            </a:r>
            <a:r>
              <a:rPr lang="cs-CZ" sz="1800" dirty="0"/>
              <a:t> provozovala kavárenský řetězec, který se dostal do platební neschopnosti. Po zahájení insolvenčního řízení odmítl jednatel zpřístupnit insolvenčnímu správci firemní účetnictví, neboť „kopírka nefunguje a sekretářka je na dovolené“. Správce proto požádal soud o nařízení prohlídky kanceláří.</a:t>
            </a:r>
            <a:br>
              <a:rPr lang="cs-CZ" sz="1800" dirty="0"/>
            </a:br>
            <a:r>
              <a:rPr lang="cs-CZ" sz="1800" dirty="0"/>
              <a:t>Když správce s usnesením přišel, jednatel jej přivítal kávou, ale odmítl otevřít trezor s účetními doklady. Tvrdil, že „v trezoru je cukr, a to spadá do obchodního tajemství“.</a:t>
            </a:r>
          </a:p>
          <a:p>
            <a:r>
              <a:rPr lang="cs-CZ" sz="1800" b="1" dirty="0"/>
              <a:t>Otázka:</a:t>
            </a:r>
            <a:r>
              <a:rPr lang="cs-CZ" sz="1800" dirty="0"/>
              <a:t> Kde končí povinnost součinnosti orgánů dlužníka a začíná jejich právo na ochranu obchodního tajemství?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26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8A13C77-ACC3-81EE-AECC-454A0CD92B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036EB53-3B2B-3685-1E35-B88B2C1F59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EDDE2EF-9F1B-B690-79D5-8B6776BF2AC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F20D75B-F03E-1C09-DEE8-BEF729A11E1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CDD504A-9BA6-42EC-08E7-F79DF4816D2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BC3EC24-7B05-9DF0-4797-3BD1ACBFF3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C9CE26B-C49A-2DA2-1307-36C1DCA2D4FE}"/>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BA6DDAC1-3E4A-EE35-3687-6499146DE0AC}"/>
              </a:ext>
            </a:extLst>
          </p:cNvPr>
          <p:cNvSpPr>
            <a:spLocks noGrp="1"/>
          </p:cNvSpPr>
          <p:nvPr>
            <p:ph type="body" idx="1"/>
          </p:nvPr>
        </p:nvSpPr>
        <p:spPr/>
        <p:txBody>
          <a:bodyPr/>
          <a:lstStyle/>
          <a:p>
            <a:r>
              <a:rPr lang="cs-CZ" sz="1800" b="1" dirty="0"/>
              <a:t>2. Případ: „Reorganizace po italsku“</a:t>
            </a:r>
          </a:p>
          <a:p>
            <a:r>
              <a:rPr lang="cs-CZ" sz="1800" dirty="0"/>
              <a:t>Společnost </a:t>
            </a:r>
            <a:r>
              <a:rPr lang="cs-CZ" sz="1800" b="1" dirty="0"/>
              <a:t>Pasta Moderna a.s.</a:t>
            </a:r>
            <a:r>
              <a:rPr lang="cs-CZ" sz="1800" dirty="0"/>
              <a:t> podala návrh na povolení reorganizace. Představenstvo předložilo reorganizační plán, který spočíval v tom, že „všichni zaměstnanci budou rok pracovat zdarma, ale s nadějí na zisk po roce 2030“.</a:t>
            </a:r>
            <a:br>
              <a:rPr lang="cs-CZ" sz="1800" dirty="0"/>
            </a:br>
            <a:r>
              <a:rPr lang="cs-CZ" sz="1800" dirty="0"/>
              <a:t>Insolvenční správce plán odmítl jako zjevně nereálný, zatímco předseda představenstva jej hájil slovy: „My Italové jsme optimisté!“</a:t>
            </a:r>
          </a:p>
          <a:p>
            <a:r>
              <a:rPr lang="cs-CZ" sz="1800" b="1" dirty="0"/>
              <a:t>Otázka:</a:t>
            </a:r>
            <a:r>
              <a:rPr lang="cs-CZ" sz="1800" dirty="0"/>
              <a:t> Jak daleko sahá oprávnění insolvenčního správce odmítnout plán dlužníka a kdy už překračuje rámec své dozorové role?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75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1A3C537-013F-EA02-87C4-59DB74D3A85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D36707E-9173-CB75-11E8-C446E519BA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36CD801-8B34-EB4C-7D18-58A5465C2F1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78B4B42-5428-400F-4BF3-72DF560C1F2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2959B0C-FDAC-E79B-A757-C0A547A78C1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B12E44C-542F-1ED0-0414-9ACC36EED2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CB36E0-EB35-B9F0-C6C7-632347E91829}"/>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C84F90E2-ED57-6F2B-C7DB-569A0B4E7804}"/>
              </a:ext>
            </a:extLst>
          </p:cNvPr>
          <p:cNvSpPr>
            <a:spLocks noGrp="1"/>
          </p:cNvSpPr>
          <p:nvPr>
            <p:ph type="body" idx="1"/>
          </p:nvPr>
        </p:nvSpPr>
        <p:spPr/>
        <p:txBody>
          <a:bodyPr/>
          <a:lstStyle/>
          <a:p>
            <a:r>
              <a:rPr lang="cs-CZ" sz="1800" b="1" dirty="0"/>
              <a:t>3. Případ: „Likvidátor v utajení“</a:t>
            </a:r>
          </a:p>
          <a:p>
            <a:r>
              <a:rPr lang="cs-CZ" sz="1800" dirty="0"/>
              <a:t>Po zahájení insolvenčního řízení proti </a:t>
            </a:r>
            <a:r>
              <a:rPr lang="cs-CZ" sz="1800" b="1" dirty="0"/>
              <a:t>Likvida Invest s.r.o.</a:t>
            </a:r>
            <a:r>
              <a:rPr lang="cs-CZ" sz="1800" dirty="0"/>
              <a:t> vyšlo najevo, že likvidátor společnosti se odstěhoval do Thajska a odmítá komunikovat s insolvenčním správcem, neboť „tamní internet je drahý“. Správce požádal soud o uložení pořádkové pokuty, ale soud zvažuje, zda ji lze uložit osobě, která už de facto funkci nevykonává.</a:t>
            </a:r>
          </a:p>
          <a:p>
            <a:r>
              <a:rPr lang="cs-CZ" sz="1800" b="1" dirty="0"/>
              <a:t>Otázka:</a:t>
            </a:r>
            <a:r>
              <a:rPr lang="cs-CZ" sz="1800" dirty="0"/>
              <a:t> Má likvidátor, který „zmizel z povrchu zemského“, stále povinnost součinnosti dle § 210 IZ?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158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Tesař T opravuje pro zákazníka K viklavou nohu stolu a používá k tomu přinesené lepidlo. Jedná se o dodávku díla nebo o poskytnutí služby?</a:t>
            </a:r>
          </a:p>
        </p:txBody>
      </p:sp>
    </p:spTree>
    <p:extLst>
      <p:ext uri="{BB962C8B-B14F-4D97-AF65-F5344CB8AC3E}">
        <p14:creationId xmlns:p14="http://schemas.microsoft.com/office/powerpoint/2010/main" val="27815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22B0AB5-BC80-3288-95C0-FFFA2579A69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CF6F0DF-CE9B-8548-7DD3-86EC20D089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8AAD42-DBB7-145B-9988-E99BC241A01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D7D659F-6C8A-0CAB-783F-9B20EE1D577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659DC85-C07B-E02C-4D6B-8E1B417250C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1EB9FE5-CFC2-42F6-C5F7-00C7EFF2240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08BA34A-CAEF-7747-B256-30A88B6C5D5D}"/>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8346E4ED-16F0-8C1C-7752-2086C673165B}"/>
              </a:ext>
            </a:extLst>
          </p:cNvPr>
          <p:cNvSpPr>
            <a:spLocks noGrp="1"/>
          </p:cNvSpPr>
          <p:nvPr>
            <p:ph type="body" idx="1"/>
          </p:nvPr>
        </p:nvSpPr>
        <p:spPr/>
        <p:txBody>
          <a:bodyPr/>
          <a:lstStyle/>
          <a:p>
            <a:r>
              <a:rPr lang="cs-CZ" sz="1800" b="1" dirty="0"/>
              <a:t>4. Případ: „Korporátní detox“</a:t>
            </a:r>
          </a:p>
          <a:p>
            <a:r>
              <a:rPr lang="cs-CZ" sz="1800" dirty="0"/>
              <a:t>Společnost </a:t>
            </a:r>
            <a:r>
              <a:rPr lang="cs-CZ" sz="1800" b="1" dirty="0"/>
              <a:t>Green </a:t>
            </a:r>
            <a:r>
              <a:rPr lang="cs-CZ" sz="1800" b="1" dirty="0" err="1"/>
              <a:t>Future</a:t>
            </a:r>
            <a:r>
              <a:rPr lang="cs-CZ" sz="1800" b="1" dirty="0"/>
              <a:t> s.r.o.</a:t>
            </a:r>
            <a:r>
              <a:rPr lang="cs-CZ" sz="1800" dirty="0"/>
              <a:t> byla v reorganizaci, ale jednatel odmítl spolupracovat s insolvenčním správcem s odůvodněním, že „toxická energie úpadku“ brání růstu firmy. Správce proto převzal část rozhodovací agendy a zakázal manažerovi přístup do účetního systému.</a:t>
            </a:r>
            <a:br>
              <a:rPr lang="cs-CZ" sz="1800" dirty="0"/>
            </a:br>
            <a:r>
              <a:rPr lang="cs-CZ" sz="1800" dirty="0"/>
              <a:t>Ten se bránil s tím, že „správce nemá právo mu čistit čakry ani majetkovou podstatu“.</a:t>
            </a:r>
          </a:p>
          <a:p>
            <a:r>
              <a:rPr lang="cs-CZ" sz="1800" b="1" dirty="0"/>
              <a:t>Otázka:</a:t>
            </a:r>
            <a:r>
              <a:rPr lang="cs-CZ" sz="1800" dirty="0"/>
              <a:t> Kdy může insolvenční správce fakticky převzít řízení korporace a kdy tím překračuje rámec součinnosti?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922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B7BF9D6-5779-50E9-36CD-06E8810DCD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9C191F3-42A3-DB72-1047-C919EA745E9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03B28C-C0F5-43D8-A958-5015A8461FF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47EAF66-3E8D-9D5B-CE00-9B07946A625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AE05A67-C211-5BF8-AE14-4E9CE66F751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7A8D2F-5609-5BC2-4FF7-15490E47994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479390F-A75D-4BD5-6232-04D48DA67F57}"/>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6E3D6E2E-F993-54C7-FD7B-60691D67F4D0}"/>
              </a:ext>
            </a:extLst>
          </p:cNvPr>
          <p:cNvSpPr>
            <a:spLocks noGrp="1"/>
          </p:cNvSpPr>
          <p:nvPr>
            <p:ph type="body" idx="1"/>
          </p:nvPr>
        </p:nvSpPr>
        <p:spPr/>
        <p:txBody>
          <a:bodyPr/>
          <a:lstStyle/>
          <a:p>
            <a:r>
              <a:rPr lang="cs-CZ" sz="1800" b="1" dirty="0"/>
              <a:t>5. Případ: „Oddlužení po </a:t>
            </a:r>
            <a:r>
              <a:rPr lang="cs-CZ" sz="1800" b="1" dirty="0" err="1"/>
              <a:t>rodinnu</a:t>
            </a:r>
            <a:r>
              <a:rPr lang="cs-CZ" sz="1800" b="1" dirty="0"/>
              <a:t>“</a:t>
            </a:r>
          </a:p>
          <a:p>
            <a:r>
              <a:rPr lang="cs-CZ" sz="1800" dirty="0"/>
              <a:t>Fyzická osoba podnikatel </a:t>
            </a:r>
            <a:r>
              <a:rPr lang="cs-CZ" sz="1800" b="1" dirty="0"/>
              <a:t>Pan Novák</a:t>
            </a:r>
            <a:r>
              <a:rPr lang="cs-CZ" sz="1800" dirty="0"/>
              <a:t> předložil seznam majetku, ale zapomněl uvést luxusní veterána „pro rekreační účely rodiny“. Když jej správce vyzval k doplnění, Novák reagoval: „Auto patří manželce, jenom ho mám napsané na sebe.“</a:t>
            </a:r>
            <a:br>
              <a:rPr lang="cs-CZ" sz="1800" dirty="0"/>
            </a:br>
            <a:r>
              <a:rPr lang="cs-CZ" sz="1800" dirty="0"/>
              <a:t>Správce pochybuje o jeho pravdomluvnosti, manželka se cítí dotčena a soud hrozí pořádkovou pokutou.</a:t>
            </a:r>
          </a:p>
          <a:p>
            <a:r>
              <a:rPr lang="cs-CZ" sz="1800" b="1" dirty="0"/>
              <a:t>Otázka:</a:t>
            </a:r>
            <a:r>
              <a:rPr lang="cs-CZ" sz="1800" dirty="0"/>
              <a:t> Jak má správce postupovat, když se osobní a majetkové sféry dlužníka překrývají a rodina brání poskytnutí součinnosti?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948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523B138-D9F3-F992-B34E-583A09F1CD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3FA2A89-58DA-F19C-8BAC-F3C0115A5EF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B237DF-14A2-3CA7-622B-A19CA05DE4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BC17109-2DB0-5514-BD8C-A780AB4E782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42985B-F733-7D29-687B-E8BFEA768EC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7D093B-1A7B-07E8-5473-57D41CF362F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86A663D-D8E2-4523-0EA7-8336B7504DE5}"/>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DC29209A-F71B-B94D-B425-5C31935D8D94}"/>
              </a:ext>
            </a:extLst>
          </p:cNvPr>
          <p:cNvSpPr>
            <a:spLocks noGrp="1"/>
          </p:cNvSpPr>
          <p:nvPr>
            <p:ph type="body" idx="1"/>
          </p:nvPr>
        </p:nvSpPr>
        <p:spPr/>
        <p:txBody>
          <a:bodyPr/>
          <a:lstStyle/>
          <a:p>
            <a:r>
              <a:rPr lang="cs-CZ" sz="1800" b="1" dirty="0"/>
              <a:t>6. Případ: „Restart po restartu“</a:t>
            </a:r>
          </a:p>
          <a:p>
            <a:r>
              <a:rPr lang="cs-CZ" sz="1800" dirty="0"/>
              <a:t>Společnost </a:t>
            </a:r>
            <a:r>
              <a:rPr lang="cs-CZ" sz="1800" b="1" dirty="0"/>
              <a:t>Start </a:t>
            </a:r>
            <a:r>
              <a:rPr lang="cs-CZ" sz="1800" b="1" dirty="0" err="1"/>
              <a:t>Again</a:t>
            </a:r>
            <a:r>
              <a:rPr lang="cs-CZ" sz="1800" b="1" dirty="0"/>
              <a:t> a.s.</a:t>
            </a:r>
            <a:r>
              <a:rPr lang="cs-CZ" sz="1800" dirty="0"/>
              <a:t> prošla úspěšnou reorganizací, ale členové představenstva bez vědomí insolvenčního správce převedli klíčová aktiva na nově založenou firmu „Restart </a:t>
            </a:r>
            <a:r>
              <a:rPr lang="cs-CZ" sz="1800" dirty="0" err="1"/>
              <a:t>Again</a:t>
            </a:r>
            <a:r>
              <a:rPr lang="cs-CZ" sz="1800" dirty="0"/>
              <a:t> s.r.o.“. Tvrdí, že šlo o „strategické vyvedení majetku do čistého prostředí“.</a:t>
            </a:r>
            <a:br>
              <a:rPr lang="cs-CZ" sz="1800" dirty="0"/>
            </a:br>
            <a:r>
              <a:rPr lang="cs-CZ" sz="1800" dirty="0"/>
              <a:t>Správce požaduje zneplatnění úkonu a hrozí podáním trestního oznámení.</a:t>
            </a:r>
          </a:p>
          <a:p>
            <a:r>
              <a:rPr lang="cs-CZ" sz="1800" b="1" dirty="0"/>
              <a:t>Otázka:</a:t>
            </a:r>
            <a:r>
              <a:rPr lang="cs-CZ" sz="1800" dirty="0"/>
              <a:t> Jaký je rozsah oprávnění správce zasahovat do obchodních rozhodnutí statutárního orgánu v průběhu reorganizace?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047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ABE722C-CB28-412A-0DA7-3BFEA8C890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9018470-FC64-09C5-305B-583D3829056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A22FD2E-DCA0-EA5A-3ADA-A8DB7C5692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00530A4-5762-DD10-603E-D0FDD28829C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5893AD-8B25-252A-FAE0-5B9F141DDCD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29A38F-4F27-86BB-4E27-EA3C2496E3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384BAE-8B57-4BEE-8A4C-16E7FD4B0295}"/>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0B80268F-5602-8DB0-38A5-66C9162BAE55}"/>
              </a:ext>
            </a:extLst>
          </p:cNvPr>
          <p:cNvSpPr>
            <a:spLocks noGrp="1"/>
          </p:cNvSpPr>
          <p:nvPr>
            <p:ph type="body" idx="1"/>
          </p:nvPr>
        </p:nvSpPr>
        <p:spPr/>
        <p:txBody>
          <a:bodyPr/>
          <a:lstStyle/>
          <a:p>
            <a:r>
              <a:rPr lang="cs-CZ" sz="1800" b="1" dirty="0"/>
              <a:t>7. Případ: „Insolvenční romantika“</a:t>
            </a:r>
          </a:p>
          <a:p>
            <a:r>
              <a:rPr lang="cs-CZ" sz="1800" dirty="0"/>
              <a:t>Správce </a:t>
            </a:r>
            <a:r>
              <a:rPr lang="cs-CZ" sz="1800" b="1" dirty="0"/>
              <a:t>JUDr. Srdíčko</a:t>
            </a:r>
            <a:r>
              <a:rPr lang="cs-CZ" sz="1800" dirty="0"/>
              <a:t> se zamiloval do jednatelky dlužnické společnosti </a:t>
            </a:r>
            <a:r>
              <a:rPr lang="cs-CZ" sz="1800" b="1" dirty="0"/>
              <a:t>Láska Group s.r.o.</a:t>
            </a:r>
            <a:r>
              <a:rPr lang="cs-CZ" sz="1800" dirty="0"/>
              <a:t>. Veškeré pokyny začal podepisovat s dodatkem „S úctou a city“. Věřitelský výbor má pocit, že správce upřednostňuje osobní vztah před objektivním výkonem funkce.</a:t>
            </a:r>
          </a:p>
          <a:p>
            <a:r>
              <a:rPr lang="cs-CZ" sz="1800" b="1" dirty="0"/>
              <a:t>Otázka:</a:t>
            </a:r>
            <a:r>
              <a:rPr lang="cs-CZ" sz="1800" dirty="0"/>
              <a:t> Kdy už ztrácí insolvenční správce nezávislost, a co s tím může soud nebo věřitelský výbor udělat?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572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951A5DF-D08F-8EF3-51F2-CFA2638B9E7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4EF3537-73D0-BA96-387E-4FDF9B4D317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38505DA-59B3-14A2-A1C7-EA539EA5AFB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17C78B3-DAA6-D33F-172C-665CD8AE6A2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DA9AB9F-C604-DA21-B784-AF30843F04B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00A319C-768A-7723-430D-CD8FB42DFC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92E76F5-2B25-4B75-561D-D1DA949941C2}"/>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749DDD8F-6DB9-2991-EE5E-D890335BF9F9}"/>
              </a:ext>
            </a:extLst>
          </p:cNvPr>
          <p:cNvSpPr>
            <a:spLocks noGrp="1"/>
          </p:cNvSpPr>
          <p:nvPr>
            <p:ph type="body" idx="1"/>
          </p:nvPr>
        </p:nvSpPr>
        <p:spPr/>
        <p:txBody>
          <a:bodyPr/>
          <a:lstStyle/>
          <a:p>
            <a:r>
              <a:rPr lang="cs-CZ" sz="1800" b="1" dirty="0"/>
              <a:t>8. Případ: „Prohlídka se psem“</a:t>
            </a:r>
          </a:p>
          <a:p>
            <a:r>
              <a:rPr lang="cs-CZ" sz="1800" dirty="0"/>
              <a:t>Insolvenční soud nařídil prohlídku sídla dlužníka </a:t>
            </a:r>
            <a:r>
              <a:rPr lang="cs-CZ" sz="1800" b="1" dirty="0" err="1"/>
              <a:t>DogFood</a:t>
            </a:r>
            <a:r>
              <a:rPr lang="cs-CZ" sz="1800" b="1" dirty="0"/>
              <a:t> s.r.o.</a:t>
            </a:r>
            <a:r>
              <a:rPr lang="cs-CZ" sz="1800" dirty="0"/>
              <a:t>. Správce dorazil s exekutorem, ale uvnitř sídlilo deset rozzlobených německých ovčáků. Jednatel prohlásil, že psi jsou součástí zajištění majetkové podstaty.</a:t>
            </a:r>
            <a:br>
              <a:rPr lang="cs-CZ" sz="1800" dirty="0"/>
            </a:br>
            <a:r>
              <a:rPr lang="cs-CZ" sz="1800" dirty="0"/>
              <a:t>Správce váhá, zda použít klíče, nebo klobásu.</a:t>
            </a:r>
          </a:p>
          <a:p>
            <a:r>
              <a:rPr lang="cs-CZ" sz="1800" b="1" dirty="0"/>
              <a:t>Otázka:</a:t>
            </a:r>
            <a:r>
              <a:rPr lang="cs-CZ" sz="1800" dirty="0"/>
              <a:t> Do jaké míry je správce oprávněn použít donucovací prostředky k provedení prohlídky majetku, když mu dlužník fakticky brání výkonu práva?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196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5DA3719-3535-004E-126A-2707A2EC97E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177E4AF-81D4-F28F-30DB-5437DC89298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39CC9A-64EC-DC0A-419D-412AB3CFCA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91DDF6D-0169-E86C-2C5F-A6AFD02E5D2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D6F51C6-F0E3-C532-2E6A-51A29FEEDE0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A32FEE-82FC-16F6-9561-8B25314DC8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084EBDE-83FF-3333-F20F-1132EB9132BA}"/>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C2C50D47-060B-A214-A6A2-F42E1C9CC9A4}"/>
              </a:ext>
            </a:extLst>
          </p:cNvPr>
          <p:cNvSpPr>
            <a:spLocks noGrp="1"/>
          </p:cNvSpPr>
          <p:nvPr>
            <p:ph type="body" idx="1"/>
          </p:nvPr>
        </p:nvSpPr>
        <p:spPr/>
        <p:txBody>
          <a:bodyPr/>
          <a:lstStyle/>
          <a:p>
            <a:r>
              <a:rPr lang="cs-CZ" sz="1800" b="1" dirty="0"/>
              <a:t>9. Případ: „Virtuální majetková podstata“</a:t>
            </a:r>
          </a:p>
          <a:p>
            <a:r>
              <a:rPr lang="cs-CZ" sz="1800" dirty="0"/>
              <a:t>Startup </a:t>
            </a:r>
            <a:r>
              <a:rPr lang="cs-CZ" sz="1800" b="1" dirty="0" err="1"/>
              <a:t>CryptoVision</a:t>
            </a:r>
            <a:r>
              <a:rPr lang="cs-CZ" sz="1800" b="1" dirty="0"/>
              <a:t> s.r.o.</a:t>
            </a:r>
            <a:r>
              <a:rPr lang="cs-CZ" sz="1800" dirty="0"/>
              <a:t> v úpadku tvrdí, že majetková podstata je „uložena v cloudu“. Insolvenční správce zjistil, že společnost vlastní pouze USB klíčenku s nápisem „Do not </a:t>
            </a:r>
            <a:r>
              <a:rPr lang="cs-CZ" sz="1800" dirty="0" err="1"/>
              <a:t>touch</a:t>
            </a:r>
            <a:r>
              <a:rPr lang="cs-CZ" sz="1800" dirty="0"/>
              <a:t>“. Když ji zapojil, zjistil, že obsahuje digitální peněženku s neznámým heslem. Jednatel tvrdí, že „heslo si pamatuje jen blockchain“.</a:t>
            </a:r>
          </a:p>
          <a:p>
            <a:r>
              <a:rPr lang="cs-CZ" sz="1800" b="1" dirty="0"/>
              <a:t>Otázka:</a:t>
            </a:r>
            <a:r>
              <a:rPr lang="cs-CZ" sz="1800" dirty="0"/>
              <a:t> Jak zajistit součinnost v případě digitálního majetku, který je fakticky nedostupný a dlužník odmítá spolupracovat?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334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4206A18-0011-9ECC-F2E7-C7B36B91309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7B92A2-F59B-5CFD-40FE-03F38F1CE69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AA9E05E-A4ED-3383-461B-4312EC9B8E3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1940B2-DD58-0CDC-4569-F3996A4A763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89B27C-AB6E-01A3-F7F1-730D341CCA4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A6C87E-A077-F1F1-1A9B-D51EF56216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825F651-F197-77AA-D3C4-FC2B48ED3191}"/>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2CCE5E85-4A56-D9E0-40EC-6FB522B3DBBF}"/>
              </a:ext>
            </a:extLst>
          </p:cNvPr>
          <p:cNvSpPr>
            <a:spLocks noGrp="1"/>
          </p:cNvSpPr>
          <p:nvPr>
            <p:ph type="body" idx="1"/>
          </p:nvPr>
        </p:nvSpPr>
        <p:spPr/>
        <p:txBody>
          <a:bodyPr/>
          <a:lstStyle/>
          <a:p>
            <a:r>
              <a:rPr lang="cs-CZ" sz="1800" b="1" dirty="0"/>
              <a:t>10. Případ: „Oddlužení po smrti“</a:t>
            </a:r>
          </a:p>
          <a:p>
            <a:r>
              <a:rPr lang="cs-CZ" sz="1800" dirty="0"/>
              <a:t>Dlužník – společnost </a:t>
            </a:r>
            <a:r>
              <a:rPr lang="cs-CZ" sz="1800" b="1" dirty="0" err="1"/>
              <a:t>Eternal</a:t>
            </a:r>
            <a:r>
              <a:rPr lang="cs-CZ" sz="1800" b="1" dirty="0"/>
              <a:t> </a:t>
            </a:r>
            <a:r>
              <a:rPr lang="cs-CZ" sz="1800" b="1" dirty="0" err="1"/>
              <a:t>Life</a:t>
            </a:r>
            <a:r>
              <a:rPr lang="cs-CZ" sz="1800" b="1" dirty="0"/>
              <a:t> s.r.o.</a:t>
            </a:r>
            <a:r>
              <a:rPr lang="cs-CZ" sz="1800" dirty="0"/>
              <a:t> – byla v oddlužení, když její jediný jednatel zemřel. Dědicové tvrdí, že nemají klíče od sídla ani přístup k dokumentům. Správce potřebuje účetnictví k sestavení zprávy o činnosti, soud hrozí zastavením řízení.</a:t>
            </a:r>
          </a:p>
          <a:p>
            <a:r>
              <a:rPr lang="cs-CZ" sz="1800" b="1" dirty="0"/>
              <a:t>Otázka:</a:t>
            </a:r>
            <a:r>
              <a:rPr lang="cs-CZ" sz="1800" dirty="0"/>
              <a:t> Kdo a v jakém rozsahu přebírá povinnost součinnosti, když statutární orgán právnické osoby zanikne bez právního nástupce?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3079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E3472B-6C30-58AC-D222-7DA1CFE88B8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9531F2D-94BC-649A-25CB-0692CDC9C4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2BF45F6-2A9C-B977-4097-EA8A1D123A2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BFC8502-A36B-8877-2CCD-3785251BE9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33C5605-00DE-BB77-7790-0EE2C3D97F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E81C77F-5132-A6B7-C1E0-5A854F40E01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9F50D6-E83E-CCCC-40AC-274DDF3E0841}"/>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C0CE8307-0C0E-26BB-D9C1-BFC07C77EBC8}"/>
              </a:ext>
            </a:extLst>
          </p:cNvPr>
          <p:cNvSpPr>
            <a:spLocks noGrp="1"/>
          </p:cNvSpPr>
          <p:nvPr>
            <p:ph type="body" idx="1"/>
          </p:nvPr>
        </p:nvSpPr>
        <p:spPr/>
        <p:txBody>
          <a:bodyPr/>
          <a:lstStyle/>
          <a:p>
            <a:r>
              <a:rPr lang="cs-CZ" sz="1800" b="1" dirty="0"/>
              <a:t>1. Kdo má podle § 210 odst. 2 insolvenčního zákona povinnost poskytnout součinnost insolvenčnímu správci, je-li dlužníkem právnická osoba?</a:t>
            </a:r>
          </a:p>
          <a:p>
            <a:r>
              <a:rPr lang="cs-CZ" sz="1800" dirty="0"/>
              <a:t>A) Pouze předseda představenstva, a to i po zániku funkce.</a:t>
            </a:r>
            <a:br>
              <a:rPr lang="cs-CZ" sz="1800" dirty="0"/>
            </a:br>
            <a:r>
              <a:rPr lang="cs-CZ" sz="1800" dirty="0"/>
              <a:t>B) Všichni členové statutárního orgánu, i ti, jejichž funkce zanikla do 3 měsíců před zahájením řízení.</a:t>
            </a:r>
            <a:br>
              <a:rPr lang="cs-CZ" sz="1800" dirty="0"/>
            </a:br>
            <a:r>
              <a:rPr lang="cs-CZ" sz="1800" dirty="0"/>
              <a:t>C) Pouze účetní společnosti, pokud vede podvojné účetnictví.</a:t>
            </a:r>
            <a:br>
              <a:rPr lang="cs-CZ" sz="1800" dirty="0"/>
            </a:br>
            <a:r>
              <a:rPr lang="cs-CZ" sz="1800" dirty="0"/>
              <a:t>D) Věřitelský výbor, pokud se konal alespoň jednou.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894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C5351F2-219C-5BDF-0555-43B74FA3477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BCEB1C7-0DE8-2123-819F-D9F5CC7E7E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2DDE252-DDE4-9B6D-0845-059D88C3755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5C008D-2B19-5724-5DF9-F197B25E65C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C4EB666-BCF7-AC5F-9A71-7E6DCE3A5C7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E65DD1-D614-58CA-97D8-40C97C7847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F505432-B5AD-F56A-45D5-58B7534F8638}"/>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C3156F8B-D010-C142-56C4-94EC4BBC62BE}"/>
              </a:ext>
            </a:extLst>
          </p:cNvPr>
          <p:cNvSpPr>
            <a:spLocks noGrp="1"/>
          </p:cNvSpPr>
          <p:nvPr>
            <p:ph type="body" idx="1"/>
          </p:nvPr>
        </p:nvSpPr>
        <p:spPr/>
        <p:txBody>
          <a:bodyPr/>
          <a:lstStyle/>
          <a:p>
            <a:r>
              <a:rPr lang="cs-CZ" sz="1800" b="1" dirty="0"/>
              <a:t>2. Kdy může insolvenční soud nařídit prohlídku bytu, sídla nebo jiných místností dlužníka podle § 212 IZ?</a:t>
            </a:r>
          </a:p>
          <a:p>
            <a:r>
              <a:rPr lang="cs-CZ" sz="1800" dirty="0"/>
              <a:t>A) Kdykoli, pokud má správce klíče.</a:t>
            </a:r>
            <a:br>
              <a:rPr lang="cs-CZ" sz="1800" dirty="0"/>
            </a:br>
            <a:r>
              <a:rPr lang="cs-CZ" sz="1800" dirty="0"/>
              <a:t>B) Pouze tehdy, neposkytuje-li dlužník správci součinnost potřebnou ke zjištění majetkové podstaty.</a:t>
            </a:r>
            <a:br>
              <a:rPr lang="cs-CZ" sz="1800" dirty="0"/>
            </a:br>
            <a:r>
              <a:rPr lang="cs-CZ" sz="1800" dirty="0"/>
              <a:t>C) Pokud o to požádá alespoň tři věřitelé.</a:t>
            </a:r>
            <a:br>
              <a:rPr lang="cs-CZ" sz="1800" dirty="0"/>
            </a:br>
            <a:r>
              <a:rPr lang="cs-CZ" sz="1800" dirty="0"/>
              <a:t>D) Až po skončení přezkumného 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1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601A4D-4094-9734-0CA6-FABC3FE1DF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69C6F98-6F35-B13F-829B-AA8D8A41289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A2FA8B3-44FF-C369-4A85-58014F0EB30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455A9EE-FBDA-E29F-88A6-133F71000B7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2F2708C-5CE3-09CB-B056-B2F726C6E61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8C4B0A6-16A9-7F6D-0A26-09CC13F9A01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AD8DDE-14BB-6B8B-7DD1-C525B6E6BB42}"/>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D24011CA-2AF0-0CD1-3545-73FF34C155E0}"/>
              </a:ext>
            </a:extLst>
          </p:cNvPr>
          <p:cNvSpPr>
            <a:spLocks noGrp="1"/>
          </p:cNvSpPr>
          <p:nvPr>
            <p:ph type="body" idx="1"/>
          </p:nvPr>
        </p:nvSpPr>
        <p:spPr/>
        <p:txBody>
          <a:bodyPr/>
          <a:lstStyle/>
          <a:p>
            <a:r>
              <a:rPr lang="cs-CZ" sz="1800" b="1" dirty="0"/>
              <a:t>3. Jaký je hlavní rozdíl mezi součinností dlužníka v oddlužení a v reorganizaci?</a:t>
            </a:r>
          </a:p>
          <a:p>
            <a:r>
              <a:rPr lang="cs-CZ" sz="1800" dirty="0"/>
              <a:t>A) V oddlužení dlužník spolupracuje z donucení, v reorganizaci z nadšení.</a:t>
            </a:r>
            <a:br>
              <a:rPr lang="cs-CZ" sz="1800" dirty="0"/>
            </a:br>
            <a:r>
              <a:rPr lang="cs-CZ" sz="1800" dirty="0"/>
              <a:t>B) V oddlužení dlužník poskytuje správci informace, v reorganizaci aktivně naplňuje schválený plán.</a:t>
            </a:r>
            <a:br>
              <a:rPr lang="cs-CZ" sz="1800" dirty="0"/>
            </a:br>
            <a:r>
              <a:rPr lang="cs-CZ" sz="1800" dirty="0"/>
              <a:t>C) V oddlužení se součinnost týká věřitelského výboru, v reorganizaci jen insolvenčního soudu.</a:t>
            </a:r>
            <a:br>
              <a:rPr lang="cs-CZ" sz="1800" dirty="0"/>
            </a:br>
            <a:r>
              <a:rPr lang="cs-CZ" sz="1800" dirty="0"/>
              <a:t>D) Žádný — zákon stanoví totožný režim v obou způsobech řešení úpadku.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4904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Pražský klenotník daruje své ženě k výročí svatby diamantový prsten ze svého obchodu! Podléhá tento úkon dani z obratu? Pokud ano, jedná se o dodávku nebo jinou službu? </a:t>
            </a:r>
          </a:p>
          <a:p>
            <a:pPr marL="114300" indent="0">
              <a:buNone/>
            </a:pPr>
            <a:endParaRPr lang="cs-CZ" sz="2000" dirty="0"/>
          </a:p>
        </p:txBody>
      </p:sp>
    </p:spTree>
    <p:extLst>
      <p:ext uri="{BB962C8B-B14F-4D97-AF65-F5344CB8AC3E}">
        <p14:creationId xmlns:p14="http://schemas.microsoft.com/office/powerpoint/2010/main" val="174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F637F99-3B25-3EA1-C93E-4E84516E736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14023D1-8851-B899-F002-D3305DF7161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F81E68C-41F7-51EE-FD17-3D649AC52ED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C1395EC-912D-132E-AE8A-09376DAFDD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FB584CA-0417-7991-F66B-AD72D54ECED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6ABC97D-2D82-C7CD-F36B-32745E10F61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17011F2-D356-8206-9A00-9015C4CAFB7A}"/>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34EFB339-E689-FC87-69A1-79BFD7092886}"/>
              </a:ext>
            </a:extLst>
          </p:cNvPr>
          <p:cNvSpPr>
            <a:spLocks noGrp="1"/>
          </p:cNvSpPr>
          <p:nvPr>
            <p:ph type="body" idx="1"/>
          </p:nvPr>
        </p:nvSpPr>
        <p:spPr/>
        <p:txBody>
          <a:bodyPr/>
          <a:lstStyle/>
          <a:p>
            <a:r>
              <a:rPr lang="cs-CZ" sz="1800" b="1" dirty="0"/>
              <a:t>4. Jaké oprávnění má insolvenční správce, pokud dlužník odmítne předat seznam majetku a klíče od sídla?</a:t>
            </a:r>
          </a:p>
          <a:p>
            <a:r>
              <a:rPr lang="cs-CZ" sz="1800" dirty="0"/>
              <a:t>A) Může požádat soud o pořádkovou pokutu a nařídit prohlídku prostor.</a:t>
            </a:r>
            <a:br>
              <a:rPr lang="cs-CZ" sz="1800" dirty="0"/>
            </a:br>
            <a:r>
              <a:rPr lang="cs-CZ" sz="1800" dirty="0"/>
              <a:t>B) Může dlužníka okamžitě zprostit funkce jednatele.</a:t>
            </a:r>
            <a:br>
              <a:rPr lang="cs-CZ" sz="1800" dirty="0"/>
            </a:br>
            <a:r>
              <a:rPr lang="cs-CZ" sz="1800" dirty="0"/>
              <a:t>C) Musí vyčkat na souhlas věřitelského výboru.</a:t>
            </a:r>
            <a:br>
              <a:rPr lang="cs-CZ" sz="1800" dirty="0"/>
            </a:br>
            <a:r>
              <a:rPr lang="cs-CZ" sz="1800" dirty="0"/>
              <a:t>D) Nemá žádné oprávnění — odpovědnost nese soud.</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815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B241456-9628-6376-1F95-3CB42CBE09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4CCBCAB-EA9A-DA35-FF25-79ED8949B56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A26F86C-D6CD-ED03-D54E-E6C69A8138A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34C88CA-8E90-D030-069F-97B0DDE79BA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508333D-B356-02AE-4C3A-B6F777B5D08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0AEF74-D51C-7971-E428-CD58A68BCB1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183F6D5-5A92-17CA-9709-DBE756707BA3}"/>
              </a:ext>
            </a:extLst>
          </p:cNvPr>
          <p:cNvSpPr>
            <a:spLocks noGrp="1"/>
          </p:cNvSpPr>
          <p:nvPr>
            <p:ph type="title"/>
          </p:nvPr>
        </p:nvSpPr>
        <p:spPr>
          <a:xfrm>
            <a:off x="457200" y="773113"/>
            <a:ext cx="8229600" cy="644524"/>
          </a:xfrm>
        </p:spPr>
        <p:txBody>
          <a:bodyPr/>
          <a:lstStyle/>
          <a:p>
            <a:r>
              <a:rPr lang="cs-CZ" dirty="0">
                <a:highlight>
                  <a:srgbClr val="00FF00"/>
                </a:highlight>
              </a:rPr>
              <a:t>CASE úpadek</a:t>
            </a:r>
          </a:p>
        </p:txBody>
      </p:sp>
      <p:sp>
        <p:nvSpPr>
          <p:cNvPr id="3" name="Zástupný text 2">
            <a:extLst>
              <a:ext uri="{FF2B5EF4-FFF2-40B4-BE49-F238E27FC236}">
                <a16:creationId xmlns:a16="http://schemas.microsoft.com/office/drawing/2014/main" id="{89B6C03E-5E56-8951-9C43-26C37AD8E045}"/>
              </a:ext>
            </a:extLst>
          </p:cNvPr>
          <p:cNvSpPr>
            <a:spLocks noGrp="1"/>
          </p:cNvSpPr>
          <p:nvPr>
            <p:ph type="body" idx="1"/>
          </p:nvPr>
        </p:nvSpPr>
        <p:spPr/>
        <p:txBody>
          <a:bodyPr/>
          <a:lstStyle/>
          <a:p>
            <a:r>
              <a:rPr lang="cs-CZ" sz="1800" b="1" dirty="0"/>
              <a:t>5. Kdy může insolvenční správce ztratit nezávislost při výkonu své funkce?</a:t>
            </a:r>
          </a:p>
          <a:p>
            <a:r>
              <a:rPr lang="cs-CZ" sz="1800" dirty="0"/>
              <a:t>A) Pokud je zároveň členem statutárního orgánu dlužníka.</a:t>
            </a:r>
            <a:br>
              <a:rPr lang="cs-CZ" sz="1800" dirty="0"/>
            </a:br>
            <a:r>
              <a:rPr lang="cs-CZ" sz="1800" dirty="0"/>
              <a:t>B) Pokud naváže osobní nebo obchodní vztah s osobou jednající za dlužníka.</a:t>
            </a:r>
            <a:br>
              <a:rPr lang="cs-CZ" sz="1800" dirty="0"/>
            </a:br>
            <a:r>
              <a:rPr lang="cs-CZ" sz="1800" dirty="0"/>
              <a:t>C) Pokud nedodá zprávu o činnosti včas.</a:t>
            </a:r>
            <a:br>
              <a:rPr lang="cs-CZ" sz="1800" dirty="0"/>
            </a:br>
            <a:r>
              <a:rPr lang="cs-CZ" sz="1800"/>
              <a:t>D) Pokud má na stole víc než tři insolvenční případy najednou.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349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Česká společnost </a:t>
            </a:r>
            <a:r>
              <a:rPr lang="cs-CZ" sz="2000" dirty="0" err="1"/>
              <a:t>Hightech</a:t>
            </a:r>
            <a:r>
              <a:rPr lang="cs-CZ" sz="2000" dirty="0"/>
              <a:t>-AG objednává automobilové díly od německé společnosti D-</a:t>
            </a:r>
            <a:r>
              <a:rPr lang="cs-CZ" sz="2000" dirty="0" err="1"/>
              <a:t>GmbH</a:t>
            </a:r>
            <a:r>
              <a:rPr lang="cs-CZ" sz="2000" dirty="0"/>
              <a:t> z Německa. Tyto díly jsou zasílány z Německa do Česka. Uveďte informace o zdanitelnosti, daňovém poplatníkovi a možném odpočtu daně na vstupu společnosti </a:t>
            </a:r>
            <a:r>
              <a:rPr lang="cs-CZ" sz="2000" dirty="0" err="1"/>
              <a:t>Hightech</a:t>
            </a:r>
            <a:r>
              <a:rPr lang="cs-CZ" sz="2000" dirty="0"/>
              <a:t>-AG! </a:t>
            </a:r>
          </a:p>
        </p:txBody>
      </p:sp>
    </p:spTree>
    <p:extLst>
      <p:ext uri="{BB962C8B-B14F-4D97-AF65-F5344CB8AC3E}">
        <p14:creationId xmlns:p14="http://schemas.microsoft.com/office/powerpoint/2010/main" val="5180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Seniorka Jitka z  Mostu se nedávno seznámila s „video </a:t>
            </a:r>
            <a:r>
              <a:rPr lang="cs-CZ" sz="2000" dirty="0" err="1"/>
              <a:t>streamingem</a:t>
            </a:r>
            <a:r>
              <a:rPr lang="cs-CZ" sz="2000" dirty="0"/>
              <a:t>“ od své vnučky Anny z Vídně. Je z něj tak nadšená, že si u společnosti </a:t>
            </a:r>
            <a:r>
              <a:rPr lang="cs-CZ" sz="2000" dirty="0" err="1"/>
              <a:t>Streaming</a:t>
            </a:r>
            <a:r>
              <a:rPr lang="cs-CZ" sz="2000" dirty="0"/>
              <a:t>-Ltd. se sídlem v Irsku objednala rodinné předplatné pro svou vnučku Annu na jejich platformu pro streamování filmů a platí za něj měsíční poplatek. Rozhodněte, zda se jedná o místo plnění! </a:t>
            </a:r>
          </a:p>
        </p:txBody>
      </p:sp>
    </p:spTree>
    <p:extLst>
      <p:ext uri="{BB962C8B-B14F-4D97-AF65-F5344CB8AC3E}">
        <p14:creationId xmlns:p14="http://schemas.microsoft.com/office/powerpoint/2010/main" val="21021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STAY IN TOUCH WITH ME</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de-DE" b="1" dirty="0"/>
              <a:t>mail: </a:t>
            </a:r>
            <a:r>
              <a:rPr lang="de-DE" b="1" dirty="0" err="1"/>
              <a:t>kralikdominik@gmail.com</a:t>
            </a:r>
            <a:endParaRPr lang="de-DE" dirty="0"/>
          </a:p>
          <a:p>
            <a:r>
              <a:rPr lang="de-DE" b="1" dirty="0"/>
              <a:t>Instagram: </a:t>
            </a:r>
            <a:r>
              <a:rPr lang="de-DE" b="1" dirty="0" err="1"/>
              <a:t>dr_kralikdominik</a:t>
            </a:r>
            <a:endParaRPr lang="de-DE" b="1" dirty="0"/>
          </a:p>
          <a:p>
            <a:r>
              <a:rPr lang="de-DE" b="1" dirty="0"/>
              <a:t>Facebook: Dominik Králik</a:t>
            </a:r>
          </a:p>
          <a:p>
            <a:r>
              <a:rPr lang="de-DE" b="1" dirty="0"/>
              <a:t>Telefon: 733 222 700 </a:t>
            </a:r>
          </a:p>
          <a:p>
            <a:endParaRPr lang="cs-CZ" dirty="0"/>
          </a:p>
        </p:txBody>
      </p:sp>
    </p:spTree>
    <p:extLst>
      <p:ext uri="{BB962C8B-B14F-4D97-AF65-F5344CB8AC3E}">
        <p14:creationId xmlns:p14="http://schemas.microsoft.com/office/powerpoint/2010/main" val="41151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Gustav provozuje úklidovou firmu a uzavřel s několika uklízečkami „smlouvy o dílo“. Gustav určuje místo výkonu práce a poskytuje uklízečkám potřebný úklidový materiál. Pokud si uklízečky přejí, aby je zastupovaly pomocné síly, musí s tím Gustav souhlasit. Neexistuje pevná pracovní doba ani náhrada za nemoc a dovolenou. Odměna úklidových pracovníků se vyplácí „podle výkonu“ (počet úklidů), ale rozvrh práce stanoví Gustav. Kromě toho smlouva mezi Gustavem a úklidovými pracovníky stanoví zkušební měsíc a výpovědní lhůtu. Příjmy úklidových pracovníků jsou deklarovány jako příjmy z podnikání. Finanční úřad však zastává názor, že uklízečky jsou daňovými zaměstnanci, a jedná se tedy o příjmy z nezávislé výdělečné činnosti. Jak byste jako soudce v tomto případě rozhodli? Uveďte příslušné právní předpisy! Uveďte argumenty pro své řešení a podrobně zdůvodněte svou odpověď!</a:t>
            </a:r>
          </a:p>
        </p:txBody>
      </p:sp>
    </p:spTree>
    <p:extLst>
      <p:ext uri="{BB962C8B-B14F-4D97-AF65-F5344CB8AC3E}">
        <p14:creationId xmlns:p14="http://schemas.microsoft.com/office/powerpoint/2010/main" val="398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Kateřina je majitelkou domu v Mostě, ve kterém také bydlí. Jelikož je dům dostatečně velký, provozuje v suterénu svého domu penzion s snídaní. Celkem je k dispozici pět pokojů, každý se dvěma lůžky, které se pronajímají hostům na krátkodobé pobyty. Mezi služby penzionu patří podávání snídaní, poskytování kabelové televize v pokojích, správa klíčů pro hosty a denní úklid pokojů. Kateřina navíc zajišťuje roznášku pošty hostům a (na požádání) nabízí v omezeném rozsahu také studená jídla a nápoje během dne. Příjmy z pronájmu pokojů Kateřina deklaruje jako příjmy z pronájmu a pronájmu. Finanční úřad však zastává názor, že se jedná o příjmy z podnikání. Jak byste jako soudce v tomto případě rozhodli? Uveďte příslušné právní předpisy! Uveďte argumenty pro své řešení a podrobně zdůvodněte svou odpověď! </a:t>
            </a:r>
          </a:p>
        </p:txBody>
      </p:sp>
    </p:spTree>
    <p:extLst>
      <p:ext uri="{BB962C8B-B14F-4D97-AF65-F5344CB8AC3E}">
        <p14:creationId xmlns:p14="http://schemas.microsoft.com/office/powerpoint/2010/main" val="1977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Stavební podnikatel Karl (dobrovolné stanovení zisku podle § 4 odst. 1 zákona o dani z příjmu) staví bytový komplex ve Vídni. V průběhu stavebních prací byla dne 2. května 2024 zraněna kolemjdoucí žena. Jelikož si žena vyhledala právní pomoc a podala na stavebního podnikatele Karla žalobu, Karl počítá s náhradou škody ve výši přibližně 10 000 EUR. Do data uzavření účetní závěrky se ještě nekonalo žádné soudní jednání. Musí Karl vytvořit rezervy?</a:t>
            </a:r>
          </a:p>
        </p:txBody>
      </p:sp>
    </p:spTree>
    <p:extLst>
      <p:ext uri="{BB962C8B-B14F-4D97-AF65-F5344CB8AC3E}">
        <p14:creationId xmlns:p14="http://schemas.microsoft.com/office/powerpoint/2010/main" val="29350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29EF77E-0670-3682-7433-4BC347CDD9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FD7996-75CE-8A34-B96C-33354F8BF59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6EE4582-3D73-6BBE-A7F5-8416BE32342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989FDD-035D-9287-52AB-856A277F82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C22F8EC-6F1D-78F6-2D1C-10523AFF8CD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26E8AD-D2A3-EE73-E7B9-90EFBAE7CA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100F9B-FCE5-3DDA-5E62-5E309E97F492}"/>
              </a:ext>
            </a:extLst>
          </p:cNvPr>
          <p:cNvSpPr>
            <a:spLocks noGrp="1"/>
          </p:cNvSpPr>
          <p:nvPr>
            <p:ph type="title"/>
          </p:nvPr>
        </p:nvSpPr>
        <p:spPr>
          <a:xfrm>
            <a:off x="457200" y="773113"/>
            <a:ext cx="8229600" cy="644524"/>
          </a:xfrm>
        </p:spPr>
        <p:txBody>
          <a:bodyPr/>
          <a:lstStyle/>
          <a:p>
            <a:r>
              <a:rPr lang="cs-CZ" b="1" dirty="0">
                <a:highlight>
                  <a:srgbClr val="00FFFF"/>
                </a:highlight>
              </a:rPr>
              <a:t>JEDENÁCTÝ CASE</a:t>
            </a:r>
            <a:endParaRPr lang="cs-CZ" dirty="0">
              <a:highlight>
                <a:srgbClr val="00FFFF"/>
              </a:highlight>
            </a:endParaRPr>
          </a:p>
        </p:txBody>
      </p:sp>
      <p:sp>
        <p:nvSpPr>
          <p:cNvPr id="3" name="Zástupný text 2">
            <a:extLst>
              <a:ext uri="{FF2B5EF4-FFF2-40B4-BE49-F238E27FC236}">
                <a16:creationId xmlns:a16="http://schemas.microsoft.com/office/drawing/2014/main" id="{84C56FB6-A22B-D45A-1A08-DBCA9B340AC6}"/>
              </a:ext>
            </a:extLst>
          </p:cNvPr>
          <p:cNvSpPr>
            <a:spLocks noGrp="1"/>
          </p:cNvSpPr>
          <p:nvPr>
            <p:ph type="body" idx="1"/>
          </p:nvPr>
        </p:nvSpPr>
        <p:spPr/>
        <p:txBody>
          <a:bodyPr/>
          <a:lstStyle/>
          <a:p>
            <a:pPr marL="114300" indent="0">
              <a:buNone/>
            </a:pPr>
            <a:r>
              <a:rPr lang="cs-CZ" sz="2000" dirty="0" err="1"/>
              <a:t>R</a:t>
            </a:r>
            <a:r>
              <a:rPr lang="cs-CZ" sz="2000" dirty="0"/>
              <a:t> je advokátním koncipientem v renomované pražské advokátní kanceláři. • Aby byl vždy a všude v obraze, pořídí si </a:t>
            </a:r>
            <a:r>
              <a:rPr lang="cs-CZ" sz="2000" dirty="0" err="1"/>
              <a:t>R</a:t>
            </a:r>
            <a:r>
              <a:rPr lang="cs-CZ" sz="2000" dirty="0"/>
              <a:t> aktuální komentář </a:t>
            </a:r>
            <a:r>
              <a:rPr lang="cs-CZ" sz="2000" dirty="0" err="1"/>
              <a:t>Doralt</a:t>
            </a:r>
            <a:r>
              <a:rPr lang="cs-CZ" sz="2000" dirty="0"/>
              <a:t> k dani z příjmu. • Kromě toho chce být vždy informován o aktuálním dění, a proto si předplatí noviny P-</a:t>
            </a:r>
            <a:r>
              <a:rPr lang="cs-CZ" sz="2000" dirty="0" err="1"/>
              <a:t>Zeitung</a:t>
            </a:r>
            <a:r>
              <a:rPr lang="cs-CZ" sz="2000" dirty="0"/>
              <a:t>. • Aby ho jeho klienti brali vážně, koupil si oblek Armani za 3 000 EUR. • Za svou fotografii do životopisu zaplatil </a:t>
            </a:r>
            <a:r>
              <a:rPr lang="cs-CZ" sz="2000" dirty="0" err="1"/>
              <a:t>R</a:t>
            </a:r>
            <a:r>
              <a:rPr lang="cs-CZ" sz="2000" dirty="0"/>
              <a:t> 300 EUR špičkovému fotografovi. • </a:t>
            </a:r>
            <a:r>
              <a:rPr lang="cs-CZ" sz="2000" dirty="0" err="1"/>
              <a:t>R</a:t>
            </a:r>
            <a:r>
              <a:rPr lang="cs-CZ" sz="2000" dirty="0"/>
              <a:t> je v kanceláři obzvláště oblíbený, protože si koupil kávovar s sítkem a vždy zásobuje své kolegy čerstvou kávou. • Jako mladý svobodný otec je </a:t>
            </a:r>
            <a:r>
              <a:rPr lang="cs-CZ" sz="2000" dirty="0" err="1"/>
              <a:t>R</a:t>
            </a:r>
            <a:r>
              <a:rPr lang="cs-CZ" sz="2000" dirty="0"/>
              <a:t> nucen dávat svého syna během pracovní doby do školky. Jaké výdaje lze uplatnit jako náklady na získání příjmu?</a:t>
            </a:r>
          </a:p>
        </p:txBody>
      </p:sp>
    </p:spTree>
    <p:extLst>
      <p:ext uri="{BB962C8B-B14F-4D97-AF65-F5344CB8AC3E}">
        <p14:creationId xmlns:p14="http://schemas.microsoft.com/office/powerpoint/2010/main" val="29872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52ABA6-EF13-1EA2-E981-0FE914E3DE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A7DD1BD-2C70-B0F1-1345-F63703F93EE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FB102-9A12-C79D-67E3-F30169CDCF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9493D6E-3B3F-735B-643B-196C0D4609E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B60B0C-FE15-96D3-E4BD-4387AD48E9B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041AC74-FCAD-ACF3-48F6-1CB6E7D812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EE2674B-FFE9-D9FF-294C-B37AFA2B9506}"/>
              </a:ext>
            </a:extLst>
          </p:cNvPr>
          <p:cNvSpPr>
            <a:spLocks noGrp="1"/>
          </p:cNvSpPr>
          <p:nvPr>
            <p:ph type="title"/>
          </p:nvPr>
        </p:nvSpPr>
        <p:spPr>
          <a:xfrm>
            <a:off x="457200" y="773113"/>
            <a:ext cx="8229600" cy="644524"/>
          </a:xfrm>
        </p:spPr>
        <p:txBody>
          <a:bodyPr/>
          <a:lstStyle/>
          <a:p>
            <a:r>
              <a:rPr lang="cs-CZ" b="1" dirty="0">
                <a:highlight>
                  <a:srgbClr val="00FFFF"/>
                </a:highlight>
              </a:rPr>
              <a:t>DVANÁCTÝ CASE</a:t>
            </a:r>
            <a:endParaRPr lang="cs-CZ" dirty="0">
              <a:highlight>
                <a:srgbClr val="00FFFF"/>
              </a:highlight>
            </a:endParaRPr>
          </a:p>
        </p:txBody>
      </p:sp>
      <p:sp>
        <p:nvSpPr>
          <p:cNvPr id="3" name="Zástupný text 2">
            <a:extLst>
              <a:ext uri="{FF2B5EF4-FFF2-40B4-BE49-F238E27FC236}">
                <a16:creationId xmlns:a16="http://schemas.microsoft.com/office/drawing/2014/main" id="{CCF1CB2E-7C62-069C-F9AD-676CA60312B0}"/>
              </a:ext>
            </a:extLst>
          </p:cNvPr>
          <p:cNvSpPr>
            <a:spLocks noGrp="1"/>
          </p:cNvSpPr>
          <p:nvPr>
            <p:ph type="body" idx="1"/>
          </p:nvPr>
        </p:nvSpPr>
        <p:spPr/>
        <p:txBody>
          <a:bodyPr/>
          <a:lstStyle/>
          <a:p>
            <a:pPr marL="114300" indent="0">
              <a:buNone/>
            </a:pPr>
            <a:r>
              <a:rPr lang="cs-CZ" sz="2000" dirty="0"/>
              <a:t>Sdružení „Kultur </a:t>
            </a:r>
            <a:r>
              <a:rPr lang="cs-CZ" sz="2000" dirty="0" err="1"/>
              <a:t>im</a:t>
            </a:r>
            <a:r>
              <a:rPr lang="cs-CZ" sz="2000" dirty="0"/>
              <a:t> Ort!“ si ve svých stanovách stanovilo za cíl „prosazování kulturních a sociálních zájmů obyvatel obce“. V případě likvidace má podle stanov o použití majetku rozhodnout představenstvo. Posuďte tuto skutečnost z hlediska zákona o dani z příjmů právnických osob a zdůvodněte své řešení.</a:t>
            </a:r>
          </a:p>
        </p:txBody>
      </p:sp>
    </p:spTree>
    <p:extLst>
      <p:ext uri="{BB962C8B-B14F-4D97-AF65-F5344CB8AC3E}">
        <p14:creationId xmlns:p14="http://schemas.microsoft.com/office/powerpoint/2010/main" val="42710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4ECB756-737A-B6C4-12FC-A1594A48EE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28C48F4-30F6-F462-A61B-B8141F3F05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4D52871-E043-367A-EA53-54BC52AF8A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E94A04E-B69B-9411-FDA0-A2B7EAA1011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6641A3-5000-1EFB-CBC1-6FAD1CC1A54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EFD77F6-BF90-E5F6-CE87-C0E97240922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DEA4E1-116A-345B-7263-CD7D8D07DB55}"/>
              </a:ext>
            </a:extLst>
          </p:cNvPr>
          <p:cNvSpPr>
            <a:spLocks noGrp="1"/>
          </p:cNvSpPr>
          <p:nvPr>
            <p:ph type="title"/>
          </p:nvPr>
        </p:nvSpPr>
        <p:spPr>
          <a:xfrm>
            <a:off x="457200" y="773113"/>
            <a:ext cx="8229600" cy="644524"/>
          </a:xfrm>
        </p:spPr>
        <p:txBody>
          <a:bodyPr/>
          <a:lstStyle/>
          <a:p>
            <a:r>
              <a:rPr lang="cs-CZ" b="1" dirty="0">
                <a:highlight>
                  <a:srgbClr val="00FFFF"/>
                </a:highlight>
              </a:rPr>
              <a:t>TŘINÁCTÝ CASE</a:t>
            </a:r>
            <a:endParaRPr lang="cs-CZ" dirty="0">
              <a:highlight>
                <a:srgbClr val="00FFFF"/>
              </a:highlight>
            </a:endParaRPr>
          </a:p>
        </p:txBody>
      </p:sp>
      <p:sp>
        <p:nvSpPr>
          <p:cNvPr id="3" name="Zástupný text 2">
            <a:extLst>
              <a:ext uri="{FF2B5EF4-FFF2-40B4-BE49-F238E27FC236}">
                <a16:creationId xmlns:a16="http://schemas.microsoft.com/office/drawing/2014/main" id="{5D37E36B-4EF2-0CFF-B814-63F805C3711A}"/>
              </a:ext>
            </a:extLst>
          </p:cNvPr>
          <p:cNvSpPr>
            <a:spLocks noGrp="1"/>
          </p:cNvSpPr>
          <p:nvPr>
            <p:ph type="body" idx="1"/>
          </p:nvPr>
        </p:nvSpPr>
        <p:spPr/>
        <p:txBody>
          <a:bodyPr/>
          <a:lstStyle/>
          <a:p>
            <a:pPr marL="114300" indent="0">
              <a:buNone/>
            </a:pPr>
            <a:r>
              <a:rPr lang="cs-CZ" sz="2000" dirty="0"/>
              <a:t>Jaké daňové dopady mají následující transakce na úrovni společnosti/společníka? a) Společník společnosti s ručením omezeným hradí náklady na daňové poradenství své společnosti ze svého soukromého účtu. [1,5] b) Společnost hradí společníkovi-jednateli cestovní výdaje, které vznikly v souvislosti s jeho soukromou dovolenou s rodinou.</a:t>
            </a:r>
          </a:p>
        </p:txBody>
      </p:sp>
    </p:spTree>
    <p:extLst>
      <p:ext uri="{BB962C8B-B14F-4D97-AF65-F5344CB8AC3E}">
        <p14:creationId xmlns:p14="http://schemas.microsoft.com/office/powerpoint/2010/main" val="9206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C21A40-2D95-E12B-B214-89FCB23A48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91D3768-6060-A0A7-592C-497A62B7702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13DA265-1E80-AA4C-1E18-6EBD4C975CA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AB51CA-7A6B-17DD-27EF-EDCA239E9A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419549A-3FAD-683E-5660-407F357C2A7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290FBA-50F6-219E-4B1A-DC0D6EB46C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09337C-D299-2586-B6F8-2C17754CD2F3}"/>
              </a:ext>
            </a:extLst>
          </p:cNvPr>
          <p:cNvSpPr>
            <a:spLocks noGrp="1"/>
          </p:cNvSpPr>
          <p:nvPr>
            <p:ph type="title"/>
          </p:nvPr>
        </p:nvSpPr>
        <p:spPr>
          <a:xfrm>
            <a:off x="457200" y="773113"/>
            <a:ext cx="8229600" cy="644524"/>
          </a:xfrm>
        </p:spPr>
        <p:txBody>
          <a:bodyPr/>
          <a:lstStyle/>
          <a:p>
            <a:r>
              <a:rPr lang="cs-CZ" b="1" dirty="0">
                <a:highlight>
                  <a:srgbClr val="00FFFF"/>
                </a:highlight>
              </a:rPr>
              <a:t>ČTRNÁCTÝ CASE</a:t>
            </a:r>
            <a:endParaRPr lang="cs-CZ" dirty="0">
              <a:highlight>
                <a:srgbClr val="00FFFF"/>
              </a:highlight>
            </a:endParaRPr>
          </a:p>
        </p:txBody>
      </p:sp>
      <p:sp>
        <p:nvSpPr>
          <p:cNvPr id="3" name="Zástupný text 2">
            <a:extLst>
              <a:ext uri="{FF2B5EF4-FFF2-40B4-BE49-F238E27FC236}">
                <a16:creationId xmlns:a16="http://schemas.microsoft.com/office/drawing/2014/main" id="{9DB66FD7-C00B-9DBD-CD8A-E89CB6DDE194}"/>
              </a:ext>
            </a:extLst>
          </p:cNvPr>
          <p:cNvSpPr>
            <a:spLocks noGrp="1"/>
          </p:cNvSpPr>
          <p:nvPr>
            <p:ph type="body" idx="1"/>
          </p:nvPr>
        </p:nvSpPr>
        <p:spPr/>
        <p:txBody>
          <a:bodyPr/>
          <a:lstStyle/>
          <a:p>
            <a:pPr marL="114300" indent="0">
              <a:buNone/>
            </a:pPr>
            <a:r>
              <a:rPr lang="cs-CZ" sz="2000" dirty="0"/>
              <a:t>Společnost A-</a:t>
            </a:r>
            <a:r>
              <a:rPr lang="cs-CZ" sz="2000" dirty="0" err="1"/>
              <a:t>GmbH</a:t>
            </a:r>
            <a:r>
              <a:rPr lang="cs-CZ" sz="2000" dirty="0"/>
              <a:t> kupuje společnost B-</a:t>
            </a:r>
            <a:r>
              <a:rPr lang="cs-CZ" sz="2000" dirty="0" err="1"/>
              <a:t>GmbH</a:t>
            </a:r>
            <a:r>
              <a:rPr lang="cs-CZ" sz="2000" dirty="0"/>
              <a:t>, která ukončuje svou dosavadní činnost. Daňová bilance společnosti </a:t>
            </a:r>
            <a:r>
              <a:rPr lang="cs-CZ" sz="2000" dirty="0" err="1"/>
              <a:t>BGmbH</a:t>
            </a:r>
            <a:r>
              <a:rPr lang="cs-CZ" sz="2000" dirty="0"/>
              <a:t> vykazuje ztrátu ve výši 5 milionů EUR. Společnost A-</a:t>
            </a:r>
            <a:r>
              <a:rPr lang="cs-CZ" sz="2000" dirty="0" err="1"/>
              <a:t>GmbH</a:t>
            </a:r>
            <a:r>
              <a:rPr lang="cs-CZ" sz="2000" dirty="0"/>
              <a:t> plánuje propustit vedení a většinu zaměstnanců společnosti B-</a:t>
            </a:r>
            <a:r>
              <a:rPr lang="cs-CZ" sz="2000" dirty="0" err="1"/>
              <a:t>GmbH</a:t>
            </a:r>
            <a:r>
              <a:rPr lang="cs-CZ" sz="2000" dirty="0"/>
              <a:t>.</a:t>
            </a:r>
          </a:p>
        </p:txBody>
      </p:sp>
    </p:spTree>
    <p:extLst>
      <p:ext uri="{BB962C8B-B14F-4D97-AF65-F5344CB8AC3E}">
        <p14:creationId xmlns:p14="http://schemas.microsoft.com/office/powerpoint/2010/main" val="15631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DA3893-50FE-EEF1-8A63-4AF037EF3CA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24FD76-8F35-511A-36AE-EBF0A40621F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ADEA66-8A49-A6D7-F338-835903B0B9B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9D85691-1EA1-487A-58F9-BC2FEDE640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AAA2ECD-3875-A87F-84D0-CDF3E702961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C6D2A5-0124-4584-FDE8-41D60124FAA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693EBC-7458-AE0A-A104-A3EA50407410}"/>
              </a:ext>
            </a:extLst>
          </p:cNvPr>
          <p:cNvSpPr>
            <a:spLocks noGrp="1"/>
          </p:cNvSpPr>
          <p:nvPr>
            <p:ph type="title"/>
          </p:nvPr>
        </p:nvSpPr>
        <p:spPr>
          <a:xfrm>
            <a:off x="457200" y="773113"/>
            <a:ext cx="8229600" cy="644524"/>
          </a:xfrm>
        </p:spPr>
        <p:txBody>
          <a:bodyPr/>
          <a:lstStyle/>
          <a:p>
            <a:r>
              <a:rPr lang="cs-CZ" b="1" dirty="0">
                <a:highlight>
                  <a:srgbClr val="00FFFF"/>
                </a:highlight>
              </a:rPr>
              <a:t>PATNÁCTÝ CASE</a:t>
            </a:r>
            <a:endParaRPr lang="cs-CZ" dirty="0">
              <a:highlight>
                <a:srgbClr val="00FFFF"/>
              </a:highlight>
            </a:endParaRPr>
          </a:p>
        </p:txBody>
      </p:sp>
      <p:sp>
        <p:nvSpPr>
          <p:cNvPr id="3" name="Zástupný text 2">
            <a:extLst>
              <a:ext uri="{FF2B5EF4-FFF2-40B4-BE49-F238E27FC236}">
                <a16:creationId xmlns:a16="http://schemas.microsoft.com/office/drawing/2014/main" id="{FDFD91B4-BA64-5528-7C56-B7E7EAB8300D}"/>
              </a:ext>
            </a:extLst>
          </p:cNvPr>
          <p:cNvSpPr>
            <a:spLocks noGrp="1"/>
          </p:cNvSpPr>
          <p:nvPr>
            <p:ph type="body" idx="1"/>
          </p:nvPr>
        </p:nvSpPr>
        <p:spPr/>
        <p:txBody>
          <a:bodyPr/>
          <a:lstStyle/>
          <a:p>
            <a:pPr marL="114300" indent="0">
              <a:buNone/>
            </a:pPr>
            <a:r>
              <a:rPr lang="cs-CZ" sz="2000" dirty="0"/>
              <a:t>Společnost </a:t>
            </a:r>
            <a:r>
              <a:rPr lang="cs-CZ" sz="2000" dirty="0" err="1"/>
              <a:t>Steuerspar-GmbH</a:t>
            </a:r>
            <a:r>
              <a:rPr lang="cs-CZ" sz="2000" dirty="0"/>
              <a:t> má dceřinou společnost (</a:t>
            </a:r>
            <a:r>
              <a:rPr lang="cs-CZ" sz="2000" dirty="0" err="1"/>
              <a:t>Lizenz</a:t>
            </a:r>
            <a:r>
              <a:rPr lang="cs-CZ" sz="2000" dirty="0"/>
              <a:t>-S.L.) na </a:t>
            </a:r>
            <a:r>
              <a:rPr lang="cs-CZ" sz="2000" dirty="0" err="1"/>
              <a:t>Tenerife</a:t>
            </a:r>
            <a:r>
              <a:rPr lang="cs-CZ" sz="2000" dirty="0"/>
              <a:t> (sazba daně z příjmů právnických osob 4 %). Společnost </a:t>
            </a:r>
            <a:r>
              <a:rPr lang="cs-CZ" sz="2000" dirty="0" err="1"/>
              <a:t>Lizenz</a:t>
            </a:r>
            <a:r>
              <a:rPr lang="cs-CZ" sz="2000" dirty="0"/>
              <a:t>-S.L. je vlastníkem patentu a za přiměřenou odměnu jej poskytuje společnosti </a:t>
            </a:r>
            <a:r>
              <a:rPr lang="cs-CZ" sz="2000" dirty="0" err="1"/>
              <a:t>Steuerspar-GmbH</a:t>
            </a:r>
            <a:r>
              <a:rPr lang="cs-CZ" sz="2000" dirty="0"/>
              <a:t>. Společnost </a:t>
            </a:r>
            <a:r>
              <a:rPr lang="cs-CZ" sz="2000" dirty="0" err="1"/>
              <a:t>Steuerspar-GmbH</a:t>
            </a:r>
            <a:r>
              <a:rPr lang="cs-CZ" sz="2000" dirty="0"/>
              <a:t> uplatňuje výdaje na licenci jako provozní náklady a tím přesouvá část svého zdanitelného zisku na </a:t>
            </a:r>
            <a:r>
              <a:rPr lang="cs-CZ" sz="2000" dirty="0" err="1"/>
              <a:t>Tenerife</a:t>
            </a:r>
            <a:r>
              <a:rPr lang="cs-CZ" sz="2000" dirty="0"/>
              <a:t>. Je to přípustné?</a:t>
            </a:r>
          </a:p>
        </p:txBody>
      </p:sp>
    </p:spTree>
    <p:extLst>
      <p:ext uri="{BB962C8B-B14F-4D97-AF65-F5344CB8AC3E}">
        <p14:creationId xmlns:p14="http://schemas.microsoft.com/office/powerpoint/2010/main" val="26262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2703F8-FBE5-C81A-18CF-6DF1581538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8C1E69-1129-4801-3485-F7E80B0309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02B949-CB89-2CF0-F436-C9635B577E5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DF5667-51B6-8660-70C4-88D572A276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7677BC9-9D35-8B7B-C71A-0423AE83419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B5FF99-80D0-1D85-FD10-D1E87AA933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96C3F1-8354-75F2-4DDF-0D939D66F1D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38387E5-0FE7-6AF2-E0C8-388970DF66B8}"/>
              </a:ext>
            </a:extLst>
          </p:cNvPr>
          <p:cNvSpPr>
            <a:spLocks noGrp="1"/>
          </p:cNvSpPr>
          <p:nvPr>
            <p:ph type="body" idx="1"/>
          </p:nvPr>
        </p:nvSpPr>
        <p:spPr/>
        <p:txBody>
          <a:bodyPr/>
          <a:lstStyle/>
          <a:p>
            <a:r>
              <a:rPr lang="cs-CZ" sz="2000" b="1" dirty="0"/>
              <a:t>Kurzové rozdíly</a:t>
            </a:r>
            <a:br>
              <a:rPr lang="cs-CZ" sz="2000" dirty="0"/>
            </a:br>
            <a:r>
              <a:rPr lang="cs-CZ" sz="2000" dirty="0"/>
              <a:t>Rakouská společnost má k rozvahovému dni pohledávky v USD, jejichž hodnota v EUR výrazně vzrostla, a zároveň závazky v USD, jejichž hodnota v EUR také vzrostla. Jak se projeví rozdíl v bilanci podle zásady opatrnosti?</a:t>
            </a:r>
          </a:p>
          <a:p>
            <a:r>
              <a:rPr lang="cs-CZ" sz="2000" b="1" dirty="0"/>
              <a:t>Investice do akcií</a:t>
            </a:r>
            <a:br>
              <a:rPr lang="cs-CZ" sz="2000" dirty="0"/>
            </a:br>
            <a:r>
              <a:rPr lang="cs-CZ" sz="2000" dirty="0"/>
              <a:t>Společnost investovala 5 mil. EUR do akciového portfolia. Na rozvahový den hodnota stoupla na 6 mil. EUR. Jak se mají ocenit aktiva v bilanci, pokud zisky ještě nejsou realizovány?</a:t>
            </a:r>
          </a:p>
          <a:p>
            <a:r>
              <a:rPr lang="cs-CZ" sz="2000" b="1" dirty="0"/>
              <a:t>Nájemní smlouva</a:t>
            </a:r>
            <a:br>
              <a:rPr lang="cs-CZ" sz="2000" dirty="0"/>
            </a:br>
            <a:r>
              <a:rPr lang="cs-CZ" sz="2000" dirty="0"/>
              <a:t>Společnost má dlouhodobou nájemní smlouvu na kanceláře, kterou nelze vypovědět 10 let. Musí se v rozvaze vykázat závazek ve výši budoucích nájmů?</a:t>
            </a:r>
          </a:p>
          <a:p>
            <a:pPr marL="114300" indent="0">
              <a:buNone/>
            </a:pPr>
            <a:endParaRPr lang="cs-CZ" sz="2000" dirty="0"/>
          </a:p>
        </p:txBody>
      </p:sp>
    </p:spTree>
    <p:extLst>
      <p:ext uri="{BB962C8B-B14F-4D97-AF65-F5344CB8AC3E}">
        <p14:creationId xmlns:p14="http://schemas.microsoft.com/office/powerpoint/2010/main" val="28462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D24569D-76EA-B772-52FA-10258D6C82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C4B097-0FC8-AF48-4133-1A46C2A09C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CBB37E-DAE7-1025-AB85-75B6833E608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30801B-E716-F2E2-5B7D-2A0391B990D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D97445D-3B53-7D28-A596-8FEA10C19A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F0CDA0-F514-218C-D2C8-320AF712FB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E0D89CF-9FC3-4E46-B2B6-1FFDD553ACC1}"/>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10F30D7-85A9-0FB3-DEEE-145F5FC80F08}"/>
              </a:ext>
            </a:extLst>
          </p:cNvPr>
          <p:cNvSpPr>
            <a:spLocks noGrp="1"/>
          </p:cNvSpPr>
          <p:nvPr>
            <p:ph type="body" idx="1"/>
          </p:nvPr>
        </p:nvSpPr>
        <p:spPr/>
        <p:txBody>
          <a:bodyPr/>
          <a:lstStyle/>
          <a:p>
            <a:r>
              <a:rPr lang="cs-CZ" sz="2000" b="1" dirty="0"/>
              <a:t>1. Kurzové rozdíly</a:t>
            </a:r>
          </a:p>
          <a:p>
            <a:r>
              <a:rPr lang="cs-CZ" sz="2000" dirty="0"/>
              <a:t>Účtují se jen kurzové ztráty, kurzové zisky se neberou v úvahu.</a:t>
            </a:r>
          </a:p>
          <a:p>
            <a:r>
              <a:rPr lang="cs-CZ" sz="2000" b="1" dirty="0"/>
              <a:t>2. Investice do akcií</a:t>
            </a:r>
          </a:p>
          <a:p>
            <a:r>
              <a:rPr lang="cs-CZ" sz="2000" dirty="0"/>
              <a:t>Nezrealizované ztráty se musí zohlednit, nezrealizované zisky se neúčtují.</a:t>
            </a:r>
          </a:p>
          <a:p>
            <a:r>
              <a:rPr lang="cs-CZ" sz="2000" b="1" dirty="0"/>
              <a:t>3. Nájemní smlouva</a:t>
            </a:r>
          </a:p>
          <a:p>
            <a:r>
              <a:rPr lang="cs-CZ" sz="2000" dirty="0"/>
              <a:t>Dlouhodobý nájem s běžným užíváním se v bilanci nevykazuje jako závazek. Pokud by prostory nebyly využívány, musela by se vytvořit rezerva.</a:t>
            </a:r>
          </a:p>
          <a:p>
            <a:pPr marL="114300" indent="0">
              <a:buNone/>
            </a:pPr>
            <a:endParaRPr lang="cs-CZ" sz="2000" dirty="0"/>
          </a:p>
        </p:txBody>
      </p:sp>
    </p:spTree>
    <p:extLst>
      <p:ext uri="{BB962C8B-B14F-4D97-AF65-F5344CB8AC3E}">
        <p14:creationId xmlns:p14="http://schemas.microsoft.com/office/powerpoint/2010/main" val="8097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Obrázek 3">
            <a:extLst>
              <a:ext uri="{FF2B5EF4-FFF2-40B4-BE49-F238E27FC236}">
                <a16:creationId xmlns:a16="http://schemas.microsoft.com/office/drawing/2014/main" id="{FC3495A4-B378-B4D4-D325-E57851921746}"/>
              </a:ext>
            </a:extLst>
          </p:cNvPr>
          <p:cNvPicPr>
            <a:picLocks noChangeAspect="1"/>
          </p:cNvPicPr>
          <p:nvPr/>
        </p:nvPicPr>
        <p:blipFill>
          <a:blip r:embed="rId3"/>
          <a:stretch>
            <a:fillRect/>
          </a:stretch>
        </p:blipFill>
        <p:spPr>
          <a:xfrm>
            <a:off x="2474475" y="1316037"/>
            <a:ext cx="3324159" cy="4819283"/>
          </a:xfrm>
          <a:prstGeom prst="rect">
            <a:avLst/>
          </a:prstGeom>
        </p:spPr>
      </p:pic>
    </p:spTree>
    <p:extLst>
      <p:ext uri="{BB962C8B-B14F-4D97-AF65-F5344CB8AC3E}">
        <p14:creationId xmlns:p14="http://schemas.microsoft.com/office/powerpoint/2010/main" val="3576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71F903-E6FB-DBEE-F59A-9433DA6DC99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1D9F9A-2FD3-5E79-D4B7-AB8A29B059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A4C8B2B-232E-CE1D-0037-3CAD6B7D42B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ADE46-FD11-BDDB-062E-9FFBD5A77C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F5A663D-B52B-CF45-48FF-05FA0618C3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3F69BD-1DB1-8CA6-43FB-D6D87A4F397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B757CA-70A1-9F7F-3077-4BF0DEEBC62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DC4A55F-8D9F-C752-9B04-9FCF0BE690B0}"/>
              </a:ext>
            </a:extLst>
          </p:cNvPr>
          <p:cNvSpPr>
            <a:spLocks noGrp="1"/>
          </p:cNvSpPr>
          <p:nvPr>
            <p:ph type="body" idx="1"/>
          </p:nvPr>
        </p:nvSpPr>
        <p:spPr/>
        <p:txBody>
          <a:bodyPr/>
          <a:lstStyle/>
          <a:p>
            <a:r>
              <a:rPr lang="cs-CZ" sz="2000" b="1" dirty="0"/>
              <a:t>Veselý truhlář – FIFO</a:t>
            </a:r>
            <a:br>
              <a:rPr lang="cs-CZ" sz="2000" dirty="0"/>
            </a:br>
            <a:r>
              <a:rPr lang="cs-CZ" sz="2000" dirty="0"/>
              <a:t>Truhlář má k 31.12. sklad šroubů. Po celý rok nakupoval za různé ceny. Jak bude oceněn sklad při použití metody FIFO?</a:t>
            </a:r>
          </a:p>
          <a:p>
            <a:r>
              <a:rPr lang="cs-CZ" sz="2000" b="1" dirty="0"/>
              <a:t>Riziko soudního sporu</a:t>
            </a:r>
            <a:br>
              <a:rPr lang="cs-CZ" sz="2000" dirty="0"/>
            </a:br>
            <a:r>
              <a:rPr lang="cs-CZ" sz="2000" dirty="0"/>
              <a:t>Společnost čelí žalobě na 100 000 EUR, přičemž právník očekává smír za 50 000 EUR. Jak vysoká rezerva má být vytvořena?</a:t>
            </a:r>
          </a:p>
          <a:p>
            <a:pPr marL="114300" indent="0">
              <a:buNone/>
            </a:pPr>
            <a:endParaRPr lang="cs-CZ" sz="2000" dirty="0"/>
          </a:p>
        </p:txBody>
      </p:sp>
    </p:spTree>
    <p:extLst>
      <p:ext uri="{BB962C8B-B14F-4D97-AF65-F5344CB8AC3E}">
        <p14:creationId xmlns:p14="http://schemas.microsoft.com/office/powerpoint/2010/main" val="3502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E871F-460E-9C00-3BD8-62DD45AF55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8DAFA4-D692-3850-83FB-9E6CCC7411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4E5827-EAA8-C35F-2C6D-3ED937CBE3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22D1DA5-4AB1-9BAD-DDE8-5AB14AD69AF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337E609-825D-B9F1-3D92-CF93C938CC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BBCC2C-A597-1D5A-993C-F93E3916464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7B88BB9-1073-2F26-CD95-3B3F3B12FEB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0D4C7450-938F-D33B-1612-FD3D1818814D}"/>
              </a:ext>
            </a:extLst>
          </p:cNvPr>
          <p:cNvSpPr>
            <a:spLocks noGrp="1"/>
          </p:cNvSpPr>
          <p:nvPr>
            <p:ph type="body" idx="1"/>
          </p:nvPr>
        </p:nvSpPr>
        <p:spPr/>
        <p:txBody>
          <a:bodyPr/>
          <a:lstStyle/>
          <a:p>
            <a:r>
              <a:rPr lang="cs-CZ" sz="2000" b="1" dirty="0"/>
              <a:t>4. Veselý truhlář – FIFO</a:t>
            </a:r>
          </a:p>
          <a:p>
            <a:r>
              <a:rPr lang="cs-CZ" sz="2000" dirty="0"/>
              <a:t>Na skladě zůstávají nejnovější nákupy – konečný stav se ocení cenami z prosince a září.</a:t>
            </a:r>
          </a:p>
          <a:p>
            <a:r>
              <a:rPr lang="cs-CZ" sz="2000" b="1" dirty="0"/>
              <a:t>5. Riziko soudního sporu</a:t>
            </a:r>
          </a:p>
          <a:p>
            <a:r>
              <a:rPr lang="cs-CZ" sz="2000" dirty="0"/>
              <a:t>Rezerva se vytvoří ve výši pravděpodobného výsledku sporu, tedy 50 000 EUR.</a:t>
            </a:r>
          </a:p>
          <a:p>
            <a:pPr marL="114300" indent="0">
              <a:buNone/>
            </a:pPr>
            <a:endParaRPr lang="cs-CZ" sz="2000" dirty="0"/>
          </a:p>
        </p:txBody>
      </p:sp>
    </p:spTree>
    <p:extLst>
      <p:ext uri="{BB962C8B-B14F-4D97-AF65-F5344CB8AC3E}">
        <p14:creationId xmlns:p14="http://schemas.microsoft.com/office/powerpoint/2010/main" val="21224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75B554-BAC2-7603-FF01-39ADD54125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48F203-271C-D335-95EB-8296CA4838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55F579E-17D3-DDB5-FC97-3CDC479806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F241F9C-2109-6B1B-3647-7C52FEB3D87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DD6DC16-EEB6-B980-4EDF-FFC28E7F32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12A474D-8016-D8E7-9E7A-18CACBE2831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FDAD40-0C28-6E57-A6D1-EED6B849B98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BE876CA3-9D5B-BDB1-F0D6-83FA3AA3EFC9}"/>
              </a:ext>
            </a:extLst>
          </p:cNvPr>
          <p:cNvSpPr>
            <a:spLocks noGrp="1"/>
          </p:cNvSpPr>
          <p:nvPr>
            <p:ph type="body" idx="1"/>
          </p:nvPr>
        </p:nvSpPr>
        <p:spPr/>
        <p:txBody>
          <a:bodyPr/>
          <a:lstStyle/>
          <a:p>
            <a:r>
              <a:rPr lang="cs-CZ" sz="2000" b="1" dirty="0"/>
              <a:t>Goodwill</a:t>
            </a:r>
            <a:br>
              <a:rPr lang="cs-CZ" sz="2000" dirty="0"/>
            </a:br>
            <a:r>
              <a:rPr lang="cs-CZ" sz="2000" dirty="0"/>
              <a:t>Společnost A koupila podnik B, jehož účetní hodnota vlastního kapitálu byla 2 mil. EUR, za 3 mil. EUR. Jak se rozdíl projeví v bilanci kupující společnosti?</a:t>
            </a:r>
          </a:p>
          <a:p>
            <a:r>
              <a:rPr lang="cs-CZ" sz="2000" b="1" dirty="0"/>
              <a:t>Oceňování zásob</a:t>
            </a:r>
            <a:br>
              <a:rPr lang="cs-CZ" sz="2000" dirty="0"/>
            </a:br>
            <a:r>
              <a:rPr lang="cs-CZ" sz="2000" dirty="0"/>
              <a:t>Obchodní společnost má k rozvahovému dni zboží v pořizovací ceně 500 000 EUR, tržní cena však klesla na 400 000 EUR. Jaký princip se uplatní při oceňování?</a:t>
            </a:r>
          </a:p>
          <a:p>
            <a:r>
              <a:rPr lang="cs-CZ" sz="2000" b="1" dirty="0"/>
              <a:t>Výstavba budovy</a:t>
            </a:r>
            <a:br>
              <a:rPr lang="cs-CZ" sz="2000" dirty="0"/>
            </a:br>
            <a:r>
              <a:rPr lang="cs-CZ" sz="2000" dirty="0"/>
              <a:t>Firma staví budovu financovanou úvěrem. Na úrocích během výstavby zaplatila 100 000 EUR. Má být tento náklad ihned zaúčtován, nebo může být kapitalizován?</a:t>
            </a:r>
          </a:p>
          <a:p>
            <a:pPr marL="114300" indent="0">
              <a:buNone/>
            </a:pPr>
            <a:endParaRPr lang="cs-CZ" sz="2000" dirty="0"/>
          </a:p>
        </p:txBody>
      </p:sp>
    </p:spTree>
    <p:extLst>
      <p:ext uri="{BB962C8B-B14F-4D97-AF65-F5344CB8AC3E}">
        <p14:creationId xmlns:p14="http://schemas.microsoft.com/office/powerpoint/2010/main" val="861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ADB2B7-36DE-DA6D-5CB0-43C59DDCF5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41737C-A8BB-60F1-B2AD-6E8061E2CC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73580EF-58A5-3C75-DF4B-8211DB897E2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EA73851-BAA2-701A-CA2C-772FA760EAB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D25D2AF-112C-8151-807C-E86FD2EE062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9A330-FD50-E46A-047B-F307D21E021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2799AD-BBD7-BE3C-E50E-1A0FB68E193B}"/>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47726097-5D62-D1B2-E98A-08CB6FB7B5F2}"/>
              </a:ext>
            </a:extLst>
          </p:cNvPr>
          <p:cNvSpPr>
            <a:spLocks noGrp="1"/>
          </p:cNvSpPr>
          <p:nvPr>
            <p:ph type="body" idx="1"/>
          </p:nvPr>
        </p:nvSpPr>
        <p:spPr/>
        <p:txBody>
          <a:bodyPr/>
          <a:lstStyle/>
          <a:p>
            <a:r>
              <a:rPr lang="cs-CZ" sz="2000" b="1" dirty="0"/>
              <a:t>6. Goodwill</a:t>
            </a:r>
          </a:p>
          <a:p>
            <a:r>
              <a:rPr lang="cs-CZ" sz="2000" dirty="0"/>
              <a:t>Rozdíl mezi kupní cenou a čistými aktivy se vykáže jako goodwill a postupně se odepisuje.</a:t>
            </a:r>
          </a:p>
          <a:p>
            <a:r>
              <a:rPr lang="cs-CZ" sz="2000" b="1" dirty="0"/>
              <a:t>7. Oceňování zásob</a:t>
            </a:r>
          </a:p>
          <a:p>
            <a:r>
              <a:rPr lang="cs-CZ" sz="2000" dirty="0"/>
              <a:t>Zásoby se musí přeceňovat dolů, pokud jejich tržní hodnota klesla pod pořizovací cenu.</a:t>
            </a:r>
          </a:p>
          <a:p>
            <a:r>
              <a:rPr lang="cs-CZ" sz="2000" b="1" dirty="0"/>
              <a:t>8. Výstavba budovy – úroky</a:t>
            </a:r>
          </a:p>
          <a:p>
            <a:r>
              <a:rPr lang="cs-CZ" sz="2000" dirty="0"/>
              <a:t>Úroky z úvěru mohou být buď zaúčtovány hned jako náklad, nebo připočteny k pořizovací ceně budovy.</a:t>
            </a:r>
          </a:p>
          <a:p>
            <a:pPr marL="114300" indent="0">
              <a:buNone/>
            </a:pPr>
            <a:endParaRPr lang="cs-CZ" sz="2000" dirty="0"/>
          </a:p>
        </p:txBody>
      </p:sp>
    </p:spTree>
    <p:extLst>
      <p:ext uri="{BB962C8B-B14F-4D97-AF65-F5344CB8AC3E}">
        <p14:creationId xmlns:p14="http://schemas.microsoft.com/office/powerpoint/2010/main" val="29108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CE75E72-A087-B6A9-2001-21D408F7891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C4B85B-7553-2C94-AEA7-0B7480F203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2FCA73-4D9B-B2D5-6732-CE315932C2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9B3C2B-85DA-99D0-C2A4-C6F8FB6EFBF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F7244B0-A2A7-F9A7-56AF-8698962A3F7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E23725-51BE-B4AE-DE7D-610B4F6D03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F6F9AE-9805-DF37-340F-24F47018931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8AF81821-B627-BB60-666D-9EA4AB187780}"/>
              </a:ext>
            </a:extLst>
          </p:cNvPr>
          <p:cNvSpPr>
            <a:spLocks noGrp="1"/>
          </p:cNvSpPr>
          <p:nvPr>
            <p:ph type="body" idx="1"/>
          </p:nvPr>
        </p:nvSpPr>
        <p:spPr/>
        <p:txBody>
          <a:bodyPr/>
          <a:lstStyle/>
          <a:p>
            <a:r>
              <a:rPr lang="cs-CZ" sz="2000" b="1" dirty="0"/>
              <a:t>Událost po rozvahovém dni</a:t>
            </a:r>
            <a:br>
              <a:rPr lang="cs-CZ" sz="2000" dirty="0"/>
            </a:br>
            <a:r>
              <a:rPr lang="cs-CZ" sz="2000" dirty="0"/>
              <a:t>Společnosti k 31.12. nevznikla povinnost k náhradě škody. V lednu následujícího roku vyhořel sklad. Jak se tato skutečnost zohlední v účetní závěrce?</a:t>
            </a:r>
          </a:p>
          <a:p>
            <a:r>
              <a:rPr lang="cs-CZ" sz="2000" b="1" dirty="0"/>
              <a:t>Dividendy a kapitálová ochrana</a:t>
            </a:r>
            <a:br>
              <a:rPr lang="cs-CZ" sz="2000" dirty="0"/>
            </a:br>
            <a:r>
              <a:rPr lang="cs-CZ" sz="2000" dirty="0"/>
              <a:t>Společnost s ručením omezeným dosáhla zisku, ale po rozvahovém dni vyšlo najevo, že část aktiv výrazně ztratila na hodnotě. Mohou být přesto vyplaceny dividendy?</a:t>
            </a:r>
          </a:p>
          <a:p>
            <a:pPr marL="114300" indent="0">
              <a:buNone/>
            </a:pPr>
            <a:endParaRPr lang="cs-CZ" sz="2000" dirty="0"/>
          </a:p>
        </p:txBody>
      </p:sp>
    </p:spTree>
    <p:extLst>
      <p:ext uri="{BB962C8B-B14F-4D97-AF65-F5344CB8AC3E}">
        <p14:creationId xmlns:p14="http://schemas.microsoft.com/office/powerpoint/2010/main" val="376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FBAEB7-4FC3-04AD-6BA2-BCE7880D0F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AD19E8-26FE-53CD-525B-DE698D91747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FBD4F84-EF29-F93E-4643-4CCBA2A114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87291A-853A-5C26-1F36-7185748F299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3562F7D-CA9F-25B6-1EF0-46F299DDBE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9989A-A70A-6B6C-FBC4-D13DFA84D95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216716-3620-E509-9632-8C208A988206}"/>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FD6EA737-DE20-E987-ECE2-AB4CAFBA5E06}"/>
              </a:ext>
            </a:extLst>
          </p:cNvPr>
          <p:cNvSpPr>
            <a:spLocks noGrp="1"/>
          </p:cNvSpPr>
          <p:nvPr>
            <p:ph type="body" idx="1"/>
          </p:nvPr>
        </p:nvSpPr>
        <p:spPr/>
        <p:txBody>
          <a:bodyPr/>
          <a:lstStyle/>
          <a:p>
            <a:r>
              <a:rPr lang="cs-CZ" sz="2000" b="1" dirty="0"/>
              <a:t>9. Událost po rozvahovém dni</a:t>
            </a:r>
          </a:p>
          <a:p>
            <a:r>
              <a:rPr lang="cs-CZ" sz="2000" dirty="0"/>
              <a:t>Požár skladu po konci roku se do závěrky nezahrnuje, jen se o něm informuje v příloze.</a:t>
            </a:r>
          </a:p>
          <a:p>
            <a:r>
              <a:rPr lang="cs-CZ" sz="2000" b="1" dirty="0"/>
              <a:t>10. Dividendy a kapitálová ochrana</a:t>
            </a:r>
          </a:p>
          <a:p>
            <a:r>
              <a:rPr lang="cs-CZ" sz="2000" dirty="0"/>
              <a:t>Pokud se po roce zjistí, že aktiva ztratila na hodnotě, část zisku se nesmí rozdělit a dividendy se vyplatit nemohou.</a:t>
            </a:r>
          </a:p>
          <a:p>
            <a:pPr marL="114300" indent="0">
              <a:buNone/>
            </a:pPr>
            <a:endParaRPr lang="cs-CZ" sz="2000" dirty="0"/>
          </a:p>
        </p:txBody>
      </p:sp>
    </p:spTree>
    <p:extLst>
      <p:ext uri="{BB962C8B-B14F-4D97-AF65-F5344CB8AC3E}">
        <p14:creationId xmlns:p14="http://schemas.microsoft.com/office/powerpoint/2010/main" val="13043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817134-AC3F-651A-55AD-D4FDA4CB2A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EFF5C4-36DA-5B71-DDC3-DD0F39C3A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EE1623-FB7D-82DC-769C-76024F9B64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138A8-B63D-4C05-C9B3-0B698EEAC4A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1CBEAFD-43A6-C5E0-43E5-C4D9959BBB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2D3B1-CF8E-49FA-12AC-51ECE18596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3976F33-6C90-3FA9-7780-2D8D9FC7FE3F}"/>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738707B-14BF-DE46-F671-E85ED6E56DC7}"/>
              </a:ext>
            </a:extLst>
          </p:cNvPr>
          <p:cNvSpPr>
            <a:spLocks noGrp="1"/>
          </p:cNvSpPr>
          <p:nvPr>
            <p:ph type="body" idx="1"/>
          </p:nvPr>
        </p:nvSpPr>
        <p:spPr/>
        <p:txBody>
          <a:bodyPr/>
          <a:lstStyle/>
          <a:p>
            <a:r>
              <a:rPr lang="cs-CZ" sz="2000" b="1" dirty="0"/>
              <a:t>Zásada </a:t>
            </a:r>
            <a:r>
              <a:rPr lang="cs-CZ" sz="2000" b="1" dirty="0" err="1"/>
              <a:t>going</a:t>
            </a:r>
            <a:r>
              <a:rPr lang="cs-CZ" sz="2000" b="1" dirty="0"/>
              <a:t> </a:t>
            </a:r>
            <a:r>
              <a:rPr lang="cs-CZ" sz="2000" b="1" dirty="0" err="1"/>
              <a:t>concern</a:t>
            </a:r>
            <a:br>
              <a:rPr lang="cs-CZ" sz="2000" dirty="0"/>
            </a:br>
            <a:r>
              <a:rPr lang="cs-CZ" sz="2000" dirty="0"/>
              <a:t>Společnost má k 31.12. značné ztráty a záporný vlastní kapitál. Jednatelé však vypracovali plán restrukturalizace a mají závazný příslib financování od banky na další rok. Má být závěrka sestavena v režimu „</a:t>
            </a:r>
            <a:r>
              <a:rPr lang="cs-CZ" sz="2000" dirty="0" err="1"/>
              <a:t>going</a:t>
            </a:r>
            <a:r>
              <a:rPr lang="cs-CZ" sz="2000" dirty="0"/>
              <a:t> </a:t>
            </a:r>
            <a:r>
              <a:rPr lang="cs-CZ" sz="2000" dirty="0" err="1"/>
              <a:t>concern</a:t>
            </a:r>
            <a:r>
              <a:rPr lang="cs-CZ" sz="2000" dirty="0"/>
              <a:t>“ nebo v likvidačních hodnotách?</a:t>
            </a:r>
          </a:p>
          <a:p>
            <a:r>
              <a:rPr lang="cs-CZ" sz="2000" b="1" dirty="0"/>
              <a:t>Rezerva na opravy</a:t>
            </a:r>
            <a:br>
              <a:rPr lang="cs-CZ" sz="2000" dirty="0"/>
            </a:br>
            <a:r>
              <a:rPr lang="cs-CZ" sz="2000" dirty="0"/>
              <a:t>Výrobní podnik dlouhodobě zanedbával údržbu strojů. V roce 2025 je nutné provést generální opravu, i když k tomu neexistuje právní povinnost. Má podnik vytvořit rezervu na tyto budoucí náklady už k rozvahovému dni 31.12.2024?</a:t>
            </a:r>
          </a:p>
          <a:p>
            <a:pPr marL="114300" indent="0">
              <a:buNone/>
            </a:pPr>
            <a:endParaRPr lang="cs-CZ" sz="2000" dirty="0"/>
          </a:p>
        </p:txBody>
      </p:sp>
    </p:spTree>
    <p:extLst>
      <p:ext uri="{BB962C8B-B14F-4D97-AF65-F5344CB8AC3E}">
        <p14:creationId xmlns:p14="http://schemas.microsoft.com/office/powerpoint/2010/main" val="13792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0B96F-DE0A-6925-CB53-F2EADAA3F48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62777B-6A71-46E7-D813-F746217F8C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46FBC9-384F-A5EA-97C5-FAEED0840C3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4C4D5C-D0BF-2BE9-6BE4-B595312C06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3823919-C8F5-235C-5A0B-C306B2DCD8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E68AE8-3984-C323-2D96-76F8D1F8BC4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D79BE79-87A7-1989-8C9F-FC9BD601633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B65FC61-9610-B92C-9365-2FC62C22153E}"/>
              </a:ext>
            </a:extLst>
          </p:cNvPr>
          <p:cNvSpPr>
            <a:spLocks noGrp="1"/>
          </p:cNvSpPr>
          <p:nvPr>
            <p:ph type="body" idx="1"/>
          </p:nvPr>
        </p:nvSpPr>
        <p:spPr/>
        <p:txBody>
          <a:bodyPr/>
          <a:lstStyle/>
          <a:p>
            <a:r>
              <a:rPr lang="cs-CZ" sz="2000" b="1" dirty="0"/>
              <a:t>11. </a:t>
            </a:r>
            <a:r>
              <a:rPr lang="cs-CZ" sz="2000" b="1" dirty="0" err="1"/>
              <a:t>Going</a:t>
            </a:r>
            <a:r>
              <a:rPr lang="cs-CZ" sz="2000" b="1" dirty="0"/>
              <a:t> </a:t>
            </a:r>
            <a:r>
              <a:rPr lang="cs-CZ" sz="2000" b="1" dirty="0" err="1"/>
              <a:t>concern</a:t>
            </a:r>
            <a:endParaRPr lang="cs-CZ" sz="2000" b="1" dirty="0"/>
          </a:p>
          <a:p>
            <a:r>
              <a:rPr lang="cs-CZ" sz="2000" dirty="0"/>
              <a:t>Pokud je podnik schopný pokračovat (např. díky financování), účtuje se dál běžným způsobem, nikoli v likvidačních hodnotách.</a:t>
            </a:r>
          </a:p>
          <a:p>
            <a:r>
              <a:rPr lang="cs-CZ" sz="2000" b="1" dirty="0"/>
              <a:t>12. Rezerva na opravy</a:t>
            </a:r>
          </a:p>
          <a:p>
            <a:r>
              <a:rPr lang="cs-CZ" sz="2000" dirty="0"/>
              <a:t>Na budoucí opravy bez právní povinnosti se rezerva netvoří.</a:t>
            </a:r>
          </a:p>
          <a:p>
            <a:pPr marL="114300" indent="0">
              <a:buNone/>
            </a:pPr>
            <a:endParaRPr lang="cs-CZ" sz="2000" dirty="0"/>
          </a:p>
        </p:txBody>
      </p:sp>
    </p:spTree>
    <p:extLst>
      <p:ext uri="{BB962C8B-B14F-4D97-AF65-F5344CB8AC3E}">
        <p14:creationId xmlns:p14="http://schemas.microsoft.com/office/powerpoint/2010/main" val="4905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a B jsou vlastníci dvou sousedních pozemků v obytné oblasti. B drží na svém pozemku pávy, které jsou hlučné celý den vydávají pisklavé zvuky, přičemž se </a:t>
            </a:r>
            <a:r>
              <a:rPr lang="cs-CZ" sz="2000" dirty="0" err="1"/>
              <a:t>Zdenda</a:t>
            </a:r>
            <a:r>
              <a:rPr lang="cs-CZ" sz="2000" dirty="0"/>
              <a:t> už přes deset let pravidelně na to stěžuje. Vzhledem k tomu, že oplocení pávů není ideální, občas si </a:t>
            </a:r>
            <a:r>
              <a:rPr lang="cs-CZ" sz="2000" dirty="0" err="1"/>
              <a:t>poběhují</a:t>
            </a:r>
            <a:r>
              <a:rPr lang="cs-CZ" sz="2000" dirty="0"/>
              <a:t> po pozemku </a:t>
            </a:r>
            <a:r>
              <a:rPr lang="cs-CZ" sz="2000" dirty="0" err="1"/>
              <a:t>Zdendy</a:t>
            </a:r>
            <a:r>
              <a:rPr lang="cs-CZ" sz="2000" dirty="0"/>
              <a: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23371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nemovitosti. Na vedlejší nemovitosti zřídí B úředně povolenou autodílnu. Provoz autodílny zapříčiňují zvukové imise, přičemž průměrná hladina zvuku je značně překročena. </a:t>
            </a:r>
            <a:r>
              <a:rPr lang="cs-CZ" sz="2000" dirty="0" err="1"/>
              <a:t>Zdenda</a:t>
            </a:r>
            <a:r>
              <a:rPr lang="cs-CZ" sz="2000" dirty="0"/>
              <a:t> nebyl nijak přizván v rámci povolovacího řízení se k věci vyjádřit.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33831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MODE OF COMMUNICATION</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cs-CZ" dirty="0"/>
              <a:t>budeme se oslovovat křestním jménem</a:t>
            </a:r>
          </a:p>
          <a:p>
            <a:r>
              <a:rPr lang="cs-CZ" dirty="0"/>
              <a:t>obvykle je publikum proti právníkovi (před soudem atd.) - to není tento případ: jsme zde přátelé - neváhejte prosím odpovědět na mé otázky</a:t>
            </a:r>
          </a:p>
        </p:txBody>
      </p:sp>
    </p:spTree>
    <p:extLst>
      <p:ext uri="{BB962C8B-B14F-4D97-AF65-F5344CB8AC3E}">
        <p14:creationId xmlns:p14="http://schemas.microsoft.com/office/powerpoint/2010/main" val="22090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většinový a B je menšinový vlastník nemovitosti včetně nemovitosti na ní. </a:t>
            </a:r>
            <a:r>
              <a:rPr lang="cs-CZ" sz="2000" dirty="0" err="1"/>
              <a:t>Zdenda</a:t>
            </a:r>
            <a:r>
              <a:rPr lang="cs-CZ" sz="2000" dirty="0"/>
              <a:t> pronajímá jako spoluvlastník 400 m2  podkroví budovy za 100 EUR měsíčně C, který ji využívá jako sklad starých aktů. B nebyl o tomto nijak </a:t>
            </a:r>
            <a:r>
              <a:rPr lang="cs-CZ" sz="2000" dirty="0" err="1"/>
              <a:t>uvědoměn</a:t>
            </a:r>
            <a:r>
              <a:rPr lang="cs-CZ" sz="2000" dirty="0"/>
              <a:t>.</a:t>
            </a:r>
          </a:p>
          <a:p>
            <a:pPr marL="114300" indent="0">
              <a:buNone/>
            </a:pPr>
            <a:endParaRPr lang="cs-CZ" sz="2000" dirty="0"/>
          </a:p>
          <a:p>
            <a:pPr marL="114300" indent="0">
              <a:buNone/>
            </a:pPr>
            <a:r>
              <a:rPr lang="cs-CZ" sz="2000" dirty="0"/>
              <a:t>Váš úkol: Poraďte panu B, zda lze se situací něco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1167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koupil v květnu ojetý vůz od A na úvěr. V kupní smlouvě bylo ujednáno, že vůz zůstává až do úplného zaplacení ceny ve vlastnictví A. Kromě toho si do té doby ponechává A technický průkaz vozu. </a:t>
            </a:r>
          </a:p>
          <a:p>
            <a:pPr marL="114300" indent="0">
              <a:buNone/>
            </a:pPr>
            <a:endParaRPr lang="cs-CZ" sz="2000" dirty="0"/>
          </a:p>
          <a:p>
            <a:pPr marL="114300" indent="0">
              <a:buNone/>
            </a:pPr>
            <a:r>
              <a:rPr lang="cs-CZ" sz="2000" dirty="0" err="1"/>
              <a:t>Zdenda</a:t>
            </a:r>
            <a:r>
              <a:rPr lang="cs-CZ" sz="2000" dirty="0"/>
              <a:t> není schopen dále splácet úvěr, zajde do autobazaru C 12.8. a nabídne svůj vůz. C má o vůz zájem, ale vyžaduje technický průkaz. </a:t>
            </a:r>
            <a:r>
              <a:rPr lang="cs-CZ" sz="2000" dirty="0" err="1"/>
              <a:t>Zdenda</a:t>
            </a:r>
            <a:r>
              <a:rPr lang="cs-CZ" sz="2000" dirty="0"/>
              <a:t> zajde na úřad, kde nahlásí ztrátu dokladu a požádá o vydání nového. Dostane duplikát datovaný k 12.8., a C od </a:t>
            </a:r>
            <a:r>
              <a:rPr lang="cs-CZ" sz="2000" dirty="0" err="1"/>
              <a:t>Zdendy</a:t>
            </a:r>
            <a:r>
              <a:rPr lang="cs-CZ" sz="2000" dirty="0"/>
              <a:t> koupí auťák. 18.8 prodá C auťák D. </a:t>
            </a:r>
          </a:p>
          <a:p>
            <a:pPr marL="114300" indent="0">
              <a:buNone/>
            </a:pPr>
            <a:endParaRPr lang="cs-CZ" sz="2000" dirty="0"/>
          </a:p>
          <a:p>
            <a:pPr marL="114300" indent="0">
              <a:buNone/>
            </a:pPr>
            <a:r>
              <a:rPr lang="cs-CZ" sz="2000" dirty="0"/>
              <a:t>Váš úkol: Poraďte </a:t>
            </a:r>
            <a:r>
              <a:rPr lang="cs-CZ" sz="2000" dirty="0" err="1"/>
              <a:t>Zdendovi</a:t>
            </a:r>
            <a:r>
              <a:rPr lang="cs-CZ" sz="2000" dirty="0"/>
              <a:t>, zda je „všechno v </a:t>
            </a:r>
            <a:r>
              <a:rPr lang="cs-CZ" sz="2000" dirty="0" err="1"/>
              <a:t>cajku</a:t>
            </a:r>
            <a:r>
              <a:rPr lang="cs-CZ" sz="2000" dirty="0"/>
              <a:t>“. </a:t>
            </a:r>
          </a:p>
          <a:p>
            <a:pPr marL="114300" indent="0">
              <a:buNone/>
            </a:pPr>
            <a:endParaRPr lang="cs-CZ" sz="2000" dirty="0"/>
          </a:p>
        </p:txBody>
      </p:sp>
    </p:spTree>
    <p:extLst>
      <p:ext uri="{BB962C8B-B14F-4D97-AF65-F5344CB8AC3E}">
        <p14:creationId xmlns:p14="http://schemas.microsoft.com/office/powerpoint/2010/main" val="2086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 lednu 2017 prodá </a:t>
            </a:r>
            <a:r>
              <a:rPr lang="cs-CZ" sz="2000" dirty="0" err="1"/>
              <a:t>Zdenda</a:t>
            </a:r>
            <a:r>
              <a:rPr lang="cs-CZ" sz="2000" dirty="0"/>
              <a:t> jeho nemovitost B, který je následně zapsán do katastru nemovitostí. V dubnu 2023 chce </a:t>
            </a:r>
            <a:r>
              <a:rPr lang="cs-CZ" sz="2000" dirty="0" err="1"/>
              <a:t>Zdenda</a:t>
            </a:r>
            <a:r>
              <a:rPr lang="cs-CZ" sz="2000" dirty="0"/>
              <a:t> tuto nemovitost zpátky. B měl znát jeho finanční tíseň a právě proto nabídnul příliš nízkou cenu.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3902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Varianta: B prodal tuto nemovitost C, který byl následně zapsán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1149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dvou sousedních nemovitostí. 1973 prodal jednu z těchto nemovitostí B. B následně postaví na svém pozemku dům. V roce 2014 prodá </a:t>
            </a:r>
            <a:r>
              <a:rPr lang="cs-CZ" sz="2000" dirty="0" err="1"/>
              <a:t>Zdenda</a:t>
            </a:r>
            <a:r>
              <a:rPr lang="cs-CZ" sz="2000" dirty="0"/>
              <a:t> svůj pozemek na A. Následně se ukáže, že plot postavený v roce 1980 prochází pozemkem A. A chce odstranit tento plot.</a:t>
            </a:r>
          </a:p>
          <a:p>
            <a:pPr marL="114300" indent="0">
              <a:buNone/>
            </a:pPr>
            <a:endParaRPr lang="cs-CZ" sz="2000" dirty="0"/>
          </a:p>
          <a:p>
            <a:pPr marL="114300" indent="0">
              <a:buNone/>
            </a:pPr>
            <a:r>
              <a:rPr lang="cs-CZ" sz="2000" dirty="0"/>
              <a:t>Váš úkol: Poraďte A, jaké jsou jeho možnosti. </a:t>
            </a:r>
          </a:p>
        </p:txBody>
      </p:sp>
    </p:spTree>
    <p:extLst>
      <p:ext uri="{BB962C8B-B14F-4D97-AF65-F5344CB8AC3E}">
        <p14:creationId xmlns:p14="http://schemas.microsoft.com/office/powerpoint/2010/main" val="718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koupí od A látky. Domluvili se, že až do úplného splacení všech objednávek, zůstává materiál ve vlastnictví A. </a:t>
            </a:r>
            <a:r>
              <a:rPr lang="cs-CZ" sz="2000" dirty="0" err="1"/>
              <a:t>Zdenda</a:t>
            </a:r>
            <a:r>
              <a:rPr lang="cs-CZ" sz="2000" dirty="0"/>
              <a:t> sice může materiál zpracovat, ale vlastníkem i těchto výrobků bude až do zaplacení ceny za látky A. </a:t>
            </a:r>
            <a:r>
              <a:rPr lang="cs-CZ" sz="2000" dirty="0" err="1"/>
              <a:t>Zdenda</a:t>
            </a:r>
            <a:r>
              <a:rPr lang="cs-CZ" sz="2000" dirty="0"/>
              <a:t> ušije z těchto látek halenky. Kupní cenu však nezaplatí. A žádá vydání halenek. Hodnota látek je 10 000 EUR, hodnota halenek je 15 000 EUR.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38349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obdrží od B fakturu na 10 000 EUR za poskytnuté služby dílny. </a:t>
            </a:r>
            <a:r>
              <a:rPr lang="cs-CZ" sz="2000" dirty="0" err="1"/>
              <a:t>Zdenda</a:t>
            </a:r>
            <a:r>
              <a:rPr lang="cs-CZ" sz="2000" dirty="0"/>
              <a:t> si na ni následně vzpomene poslední den splatnosti a rozhodne se, že přinese cash sám v hotovosti. Nicméně si spletl věřitele, a přinesl cash do firmy C, kde ho uložili do kasy. Když to </a:t>
            </a:r>
            <a:r>
              <a:rPr lang="cs-CZ" sz="2000" dirty="0" err="1"/>
              <a:t>Zdenda</a:t>
            </a:r>
            <a:r>
              <a:rPr lang="cs-CZ" sz="2000" dirty="0"/>
              <a:t> zjistil, chce cash zpět. C prozatím nijak s kasou dále nedisponoval, žádné peníze z ní nevybíral ani nepřidával.  </a:t>
            </a:r>
          </a:p>
          <a:p>
            <a:pPr marL="114300" indent="0">
              <a:buNone/>
            </a:pPr>
            <a:endParaRPr lang="cs-CZ" sz="2000" dirty="0"/>
          </a:p>
          <a:p>
            <a:pPr marL="114300" indent="0">
              <a:buNone/>
            </a:pPr>
            <a:r>
              <a:rPr lang="cs-CZ" sz="2000" dirty="0"/>
              <a:t>Váš úkol: Poraďte </a:t>
            </a:r>
            <a:r>
              <a:rPr lang="cs-CZ" sz="2000" dirty="0" err="1"/>
              <a:t>Zdendovi</a:t>
            </a:r>
            <a:r>
              <a:rPr lang="cs-CZ" sz="2000" dirty="0"/>
              <a:t>, co lze v této situaci dělat. </a:t>
            </a:r>
          </a:p>
          <a:p>
            <a:pPr marL="114300" indent="0">
              <a:buNone/>
            </a:pPr>
            <a:endParaRPr lang="cs-CZ" sz="2000" dirty="0"/>
          </a:p>
        </p:txBody>
      </p:sp>
    </p:spTree>
    <p:extLst>
      <p:ext uri="{BB962C8B-B14F-4D97-AF65-F5344CB8AC3E}">
        <p14:creationId xmlns:p14="http://schemas.microsoft.com/office/powerpoint/2010/main" val="33490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Vlastník nemovitosti </a:t>
            </a:r>
            <a:r>
              <a:rPr lang="cs-CZ" sz="2000" dirty="0" err="1"/>
              <a:t>Zdenda</a:t>
            </a:r>
            <a:r>
              <a:rPr lang="cs-CZ" sz="2000" dirty="0"/>
              <a:t> si vzal v roce 2018 u B úvěr, který </a:t>
            </a:r>
            <a:r>
              <a:rPr lang="cs-CZ" sz="2000" dirty="0" err="1"/>
              <a:t>zajištil</a:t>
            </a:r>
            <a:r>
              <a:rPr lang="cs-CZ" sz="2000" dirty="0"/>
              <a:t> hypotékou na jeho nemovitost.  Na společnost B byla rovněž postoupena pohledávka společnosti D-AG z úvěru vůči společnosti E, která byla rovněž zajištěna hypotékou. Na obě hypotéky byl B zapsán jako hypoteční věřitel. </a:t>
            </a:r>
            <a:r>
              <a:rPr lang="cs-CZ" sz="2000" dirty="0" err="1"/>
              <a:t>Zdenda</a:t>
            </a:r>
            <a:r>
              <a:rPr lang="cs-CZ" sz="2000" dirty="0"/>
              <a:t> byl však kvůli duševního </a:t>
            </a:r>
            <a:r>
              <a:rPr lang="cs-CZ" sz="2000" dirty="0" err="1"/>
              <a:t>oněmocnění</a:t>
            </a:r>
            <a:r>
              <a:rPr lang="cs-CZ" sz="2000" dirty="0"/>
              <a:t> omezen na svéprávnosti. V roce 2023 mu byl udělen soudní opatrovník, který žádá výmaz zástavy z katastru. B  argumentuje, že alespoň ta druhá hypotéka je zapsána v pořádku.</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9653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err="1"/>
              <a:t>Zdenda</a:t>
            </a:r>
            <a:r>
              <a:rPr lang="cs-CZ" sz="2000" dirty="0"/>
              <a:t> koupí budovu s pozemek od banky X za 300 000 EUR. Banka si vyžádala zřízení zajištění. </a:t>
            </a:r>
            <a:r>
              <a:rPr lang="cs-CZ" sz="2000" dirty="0" err="1"/>
              <a:t>Zdenda</a:t>
            </a:r>
            <a:r>
              <a:rPr lang="cs-CZ" sz="2000" dirty="0"/>
              <a:t> nabídnul zajištění jeho partnerky </a:t>
            </a:r>
            <a:r>
              <a:rPr lang="cs-CZ" sz="2000" dirty="0" err="1"/>
              <a:t>Vepřunky</a:t>
            </a:r>
            <a:r>
              <a:rPr lang="cs-CZ" sz="2000" dirty="0"/>
              <a:t>, která má pozemek po rodičích. Měsíc </a:t>
            </a:r>
            <a:r>
              <a:rPr lang="cs-CZ" sz="2000" dirty="0" err="1"/>
              <a:t>pozdějí</a:t>
            </a:r>
            <a:r>
              <a:rPr lang="cs-CZ" sz="2000" dirty="0"/>
              <a:t> postoupí banka X pohledávku Z SRO, přičemž se nic v katastru nezmění. O rok později se zjistí, že pozemek má kontaminovanou půdu a jeho hodnota je pouze 120 000 EUR. </a:t>
            </a:r>
            <a:r>
              <a:rPr lang="cs-CZ" sz="2000" dirty="0" err="1"/>
              <a:t>Vepřunka</a:t>
            </a:r>
            <a:r>
              <a:rPr lang="cs-CZ" sz="2000" dirty="0"/>
              <a:t> žádá výmaz zástavního práva.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75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a:t>Změnila by se situace, kdyby Z SRO byla zapsána jako zástavní věřitel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514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5D187-83C4-931C-F6AE-6ACA9BB59B94}"/>
              </a:ext>
            </a:extLst>
          </p:cNvPr>
          <p:cNvSpPr>
            <a:spLocks noGrp="1"/>
          </p:cNvSpPr>
          <p:nvPr>
            <p:ph type="title"/>
          </p:nvPr>
        </p:nvSpPr>
        <p:spPr/>
        <p:txBody>
          <a:bodyPr/>
          <a:lstStyle/>
          <a:p>
            <a:r>
              <a:rPr lang="cs-CZ" b="1" dirty="0"/>
              <a:t>MOOT COURT </a:t>
            </a:r>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p:txBody>
          <a:bodyPr/>
          <a:lstStyle/>
          <a:p>
            <a:r>
              <a:rPr lang="cs-CZ" sz="1800" dirty="0"/>
              <a:t>Na přednášce vám zprostředkuji znalosti nezbytné pro zvládnutí zápočtu a zkoušky. </a:t>
            </a:r>
          </a:p>
          <a:p>
            <a:endParaRPr lang="cs-CZ" sz="1800" dirty="0"/>
          </a:p>
          <a:p>
            <a:r>
              <a:rPr lang="cs-CZ" sz="1800" dirty="0"/>
              <a:t>Na semináři se budeme bavit o konkrétním case-</a:t>
            </a:r>
            <a:r>
              <a:rPr lang="cs-CZ" sz="1800" dirty="0" err="1"/>
              <a:t>law</a:t>
            </a:r>
            <a:r>
              <a:rPr lang="cs-CZ" sz="1800" dirty="0"/>
              <a:t>, přičemž předposlední seminář bude přípravou pro </a:t>
            </a:r>
            <a:r>
              <a:rPr lang="cs-CZ" sz="1800" dirty="0" err="1"/>
              <a:t>moot-court</a:t>
            </a:r>
            <a:r>
              <a:rPr lang="cs-CZ" sz="1800" dirty="0"/>
              <a:t> a poslední seminář bude věnován našemu </a:t>
            </a:r>
            <a:r>
              <a:rPr lang="cs-CZ" sz="1800" dirty="0" err="1"/>
              <a:t>moot-courtu</a:t>
            </a:r>
            <a:r>
              <a:rPr lang="cs-CZ" sz="1800" dirty="0"/>
              <a:t>. </a:t>
            </a:r>
          </a:p>
        </p:txBody>
      </p:sp>
    </p:spTree>
    <p:extLst>
      <p:ext uri="{BB962C8B-B14F-4D97-AF65-F5344CB8AC3E}">
        <p14:creationId xmlns:p14="http://schemas.microsoft.com/office/powerpoint/2010/main" val="279093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nad tím, co je podnikání a kdo je podnikatel. Neví, zda </a:t>
            </a:r>
            <a:r>
              <a:rPr lang="cs-CZ" sz="2000" dirty="0" err="1"/>
              <a:t>ikdyž</a:t>
            </a:r>
            <a:r>
              <a:rPr lang="cs-CZ" sz="2000" dirty="0"/>
              <a:t> bude ve ztrátě, tudíž bez zisku, bude mít postavení podnikatele anebo ne. </a:t>
            </a:r>
          </a:p>
          <a:p>
            <a:pPr marL="114300" indent="0">
              <a:buNone/>
            </a:pPr>
            <a:endParaRPr lang="cs-CZ" sz="2000" dirty="0"/>
          </a:p>
          <a:p>
            <a:pPr marL="114300" indent="0">
              <a:buNone/>
            </a:pPr>
            <a:r>
              <a:rPr lang="cs-CZ" sz="2000" dirty="0"/>
              <a:t>Váš úkol: Poraďte Zdeňkovi.</a:t>
            </a:r>
          </a:p>
        </p:txBody>
      </p:sp>
    </p:spTree>
    <p:extLst>
      <p:ext uri="{BB962C8B-B14F-4D97-AF65-F5344CB8AC3E}">
        <p14:creationId xmlns:p14="http://schemas.microsoft.com/office/powerpoint/2010/main" val="20212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jeho fotr říká, že podnikání je v pohodě, protože dnes je v EU silná ochrana spotřebitele a že se na něj také  bude vztahovat. </a:t>
            </a:r>
            <a:r>
              <a:rPr lang="cs-CZ" sz="2000" dirty="0" err="1"/>
              <a:t>Zdenda</a:t>
            </a:r>
            <a:r>
              <a:rPr lang="cs-CZ" sz="2000" dirty="0"/>
              <a:t> neví, jak tohle přesně v praxi funguje.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125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podnikat jako živnostník. Jeho partnerka </a:t>
            </a:r>
            <a:r>
              <a:rPr lang="cs-CZ" sz="2000" dirty="0" err="1"/>
              <a:t>Vepřunka</a:t>
            </a:r>
            <a:r>
              <a:rPr lang="cs-CZ" sz="2000" dirty="0"/>
              <a:t> mu však radí, že v Blesku četla, že dnes se už všechno dělá přes SRO.</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538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se chce nechat zapsat jako fyzická osoba do obchodního rejstříku. </a:t>
            </a:r>
            <a:r>
              <a:rPr lang="cs-CZ" sz="2000" dirty="0" err="1"/>
              <a:t>Vepřunka</a:t>
            </a:r>
            <a:r>
              <a:rPr lang="cs-CZ" sz="2000" dirty="0"/>
              <a:t> mu říká, že si to plete, a že se musí zapsat jako fyzická osoba do živnostenského rejstříku. </a:t>
            </a:r>
            <a:r>
              <a:rPr lang="cs-CZ" sz="2000" dirty="0" err="1"/>
              <a:t>Zdenda</a:t>
            </a:r>
            <a:r>
              <a:rPr lang="cs-CZ" sz="2000" dirty="0"/>
              <a:t> zatím nepodniká, ale rád by.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238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by rád podnikal. Má nápad, že by koupil fotbalový klub v obci a tam prodával klobásy „pouze členům klubu“. Vyhnul by se tak daním a také by nemusel řešit podnikatelské předpisy, myslí si. </a:t>
            </a:r>
            <a:r>
              <a:rPr lang="cs-CZ" sz="2000" dirty="0" err="1"/>
              <a:t>Prosichr</a:t>
            </a:r>
            <a:r>
              <a:rPr lang="cs-CZ" sz="2000" dirty="0"/>
              <a:t> se obrátil na studenty </a:t>
            </a:r>
            <a:r>
              <a:rPr lang="cs-CZ" sz="2000" dirty="0" err="1"/>
              <a:t>všfs</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0192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SRO je činné po celé ČR a podporuje mladé lidi při hledání práce. Je financováno pouze členskými příspěvky. Jde o podnikatele?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1068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nabídnul jeho </a:t>
            </a:r>
            <a:r>
              <a:rPr lang="cs-CZ" sz="2000" dirty="0" err="1"/>
              <a:t>fotrík</a:t>
            </a:r>
            <a:r>
              <a:rPr lang="cs-CZ" sz="2000" dirty="0"/>
              <a:t> Franta, že může být tichým společníkem jeho SRO. </a:t>
            </a:r>
            <a:r>
              <a:rPr lang="cs-CZ" sz="2000" dirty="0" err="1"/>
              <a:t>Zdenda</a:t>
            </a:r>
            <a:r>
              <a:rPr lang="cs-CZ" sz="2000" dirty="0"/>
              <a:t> ale nechci mít dalšího podnikatele v rodině.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9339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začne 1.1 s přípravami na otevření kavárny, které plánuje na 1.5. </a:t>
            </a:r>
            <a:r>
              <a:rPr lang="cs-CZ" sz="2000" dirty="0" err="1"/>
              <a:t>Zdenda</a:t>
            </a:r>
            <a:r>
              <a:rPr lang="cs-CZ" sz="2000" dirty="0"/>
              <a:t> je však velmi netrpělivý a chtěl by už 1.2. nechat zapsat SRO do obchodního rejstříku a udělit prokuru </a:t>
            </a:r>
            <a:r>
              <a:rPr lang="cs-CZ" sz="2000" dirty="0" err="1"/>
              <a:t>Vepřunce</a:t>
            </a:r>
            <a:r>
              <a:rPr lang="cs-CZ" sz="2000" dirty="0"/>
              <a:t>, ať maká.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270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založí SRO a chce ho zapsat do obchodního </a:t>
            </a:r>
            <a:r>
              <a:rPr lang="cs-CZ" sz="2000" dirty="0" err="1"/>
              <a:t>resjtříku</a:t>
            </a:r>
            <a:r>
              <a:rPr lang="cs-CZ" sz="2000" dirty="0"/>
              <a:t>. Bydlí ve městě Most. Ke kterému soudu se má obrátit?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442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pod oknem vyrostla konkurence. Chtěl by zjistit, kdo za tím stojí.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7920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Wilhelm T se považuje za nadaného střelce, což je pravda. Uzavřel sázku, že z velké vzdálenosti trefí kuší jablko na hlavě svého syna. Kvůli náhlému poryvu větru se šíp odkloní a zraní syna. Bylo to úmyslné? Pokud ne, o jakou formu nedbalosti se jedná?</a:t>
            </a:r>
          </a:p>
        </p:txBody>
      </p:sp>
    </p:spTree>
    <p:extLst>
      <p:ext uri="{BB962C8B-B14F-4D97-AF65-F5344CB8AC3E}">
        <p14:creationId xmlns:p14="http://schemas.microsoft.com/office/powerpoint/2010/main" val="25099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slyšel, že všichni top kluci v </a:t>
            </a:r>
            <a:r>
              <a:rPr lang="cs-CZ" sz="2000" dirty="0" err="1"/>
              <a:t>biznisu</a:t>
            </a:r>
            <a:r>
              <a:rPr lang="cs-CZ" sz="2000" dirty="0"/>
              <a:t> dělají na SRO. Neví však, co to je za zkratku.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8627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tvrdí, že SRO je s omezeným ručením. Jeden student </a:t>
            </a:r>
            <a:r>
              <a:rPr lang="cs-CZ" sz="2000" dirty="0" err="1"/>
              <a:t>všfs</a:t>
            </a:r>
            <a:r>
              <a:rPr lang="cs-CZ" sz="2000" dirty="0"/>
              <a:t> mu řekl, že to vůbec tak není.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024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mít SRO. Neví však, co všechno může mít jako předmět činnosti.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42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neví, kolik osob musí mít jako společníky v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92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nemá moc cash-u. Ale student </a:t>
            </a:r>
            <a:r>
              <a:rPr lang="cs-CZ" sz="2000" dirty="0" err="1"/>
              <a:t>všfs</a:t>
            </a:r>
            <a:r>
              <a:rPr lang="cs-CZ" sz="2000" dirty="0"/>
              <a:t> mu poradil, že to je fuk, že prý stačí i menší základní kapitál. </a:t>
            </a:r>
            <a:r>
              <a:rPr lang="cs-CZ" sz="2000" dirty="0" err="1"/>
              <a:t>Zdenda</a:t>
            </a:r>
            <a:r>
              <a:rPr lang="cs-CZ" sz="2000" dirty="0"/>
              <a:t> však neví, co přesně tím, student myslel.</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253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chce založit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6088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orgány musí </a:t>
            </a:r>
            <a:r>
              <a:rPr lang="cs-CZ" sz="2000" dirty="0" err="1"/>
              <a:t>Zdenda</a:t>
            </a:r>
            <a:r>
              <a:rPr lang="cs-CZ" sz="2000" dirty="0"/>
              <a:t> SRO povinně zřídit?</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845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jmenovat jako jednatele svého </a:t>
            </a:r>
            <a:r>
              <a:rPr lang="cs-CZ" sz="2000" dirty="0" err="1"/>
              <a:t>fotríka</a:t>
            </a:r>
            <a:r>
              <a:rPr lang="cs-CZ" sz="2000" dirty="0"/>
              <a:t>. Jako společníka ho ale nechce.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142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nakonec založil SRO se svou partnerkou </a:t>
            </a:r>
            <a:r>
              <a:rPr lang="cs-CZ" sz="2000" dirty="0" err="1"/>
              <a:t>Vepřunkou</a:t>
            </a:r>
            <a:r>
              <a:rPr lang="cs-CZ" sz="2000" dirty="0"/>
              <a:t>. </a:t>
            </a:r>
            <a:r>
              <a:rPr lang="cs-CZ" sz="2000" dirty="0" err="1"/>
              <a:t>Zdenda</a:t>
            </a:r>
            <a:r>
              <a:rPr lang="cs-CZ" sz="2000" dirty="0"/>
              <a:t> však není </a:t>
            </a:r>
            <a:r>
              <a:rPr lang="cs-CZ" sz="2000" dirty="0" err="1"/>
              <a:t>spoko</a:t>
            </a:r>
            <a:r>
              <a:rPr lang="cs-CZ" sz="2000" dirty="0"/>
              <a:t> se svým </a:t>
            </a:r>
            <a:r>
              <a:rPr lang="cs-CZ" sz="2000" dirty="0" err="1"/>
              <a:t>fotríkem</a:t>
            </a:r>
            <a:r>
              <a:rPr lang="cs-CZ" sz="2000" dirty="0"/>
              <a:t> jako jednatelem. Naopak </a:t>
            </a:r>
            <a:r>
              <a:rPr lang="cs-CZ" sz="2000" dirty="0" err="1"/>
              <a:t>Vepřunka</a:t>
            </a:r>
            <a:r>
              <a:rPr lang="cs-CZ" sz="2000" dirty="0"/>
              <a:t> je supr </a:t>
            </a:r>
            <a:r>
              <a:rPr lang="cs-CZ" sz="2000" dirty="0" err="1"/>
              <a:t>spoko</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8186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kompetence má </a:t>
            </a:r>
            <a:r>
              <a:rPr lang="cs-CZ" sz="2000" dirty="0" err="1"/>
              <a:t>Zdendův</a:t>
            </a:r>
            <a:r>
              <a:rPr lang="cs-CZ" sz="2000" dirty="0"/>
              <a:t> fotr Franta jako jednatel? </a:t>
            </a:r>
            <a:r>
              <a:rPr lang="cs-CZ" sz="2000" dirty="0" err="1"/>
              <a:t>Vepřunka</a:t>
            </a:r>
            <a:r>
              <a:rPr lang="cs-CZ" sz="2000" dirty="0"/>
              <a:t> mu přesně říká, co má dělat. A on poslouchá. Naopak nápady svého synátora mu přijdou jako šílenost. Zdeněk mu však říká, že jako společník ho může vyhodit na podlahu kdykoli se mu zachce, tak ať nepindá. Zdeněk však pouze blafuje, obrátil se na vás.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16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a B, kteří se oba považují za nadané závodníky, pořádají v centru Vídně pouliční závod. Když se vysokou rychlostí blíží ke křižovatce, A příliš pozdě si všimne vozidla C, které vjíždí zprava, a srazí se s ním. C je smrtelně zraněn. Je A zodpovědný za vraždu?</a:t>
            </a:r>
          </a:p>
        </p:txBody>
      </p:sp>
    </p:spTree>
    <p:extLst>
      <p:ext uri="{BB962C8B-B14F-4D97-AF65-F5344CB8AC3E}">
        <p14:creationId xmlns:p14="http://schemas.microsoft.com/office/powerpoint/2010/main" val="26775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1AB7F3-CF70-2FAF-0050-27D7013041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DAC758-6AF9-C225-1AB3-7305CFE4F6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57D87-EFD9-1981-93E7-277F231A6E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68711C-484A-67D5-9182-B31DCC89D40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4CA160-D49A-47B5-867C-AB5E8FE92B6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65390D-98CE-EBA2-E291-95FDEC9A1F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C3CF5B-7B3B-516E-790C-381FA0596057}"/>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907AC8A1-3197-305C-8F58-66868E52BB7E}"/>
              </a:ext>
            </a:extLst>
          </p:cNvPr>
          <p:cNvSpPr>
            <a:spLocks noGrp="1"/>
          </p:cNvSpPr>
          <p:nvPr>
            <p:ph type="body" idx="1"/>
          </p:nvPr>
        </p:nvSpPr>
        <p:spPr/>
        <p:txBody>
          <a:bodyPr/>
          <a:lstStyle/>
          <a:p>
            <a:r>
              <a:rPr lang="cs-CZ" sz="2000" b="1" dirty="0"/>
              <a:t>Case 1: Nevčasný insolvenční návrh</a:t>
            </a:r>
            <a:br>
              <a:rPr lang="cs-CZ" sz="2000" dirty="0"/>
            </a:br>
            <a:r>
              <a:rPr lang="cs-CZ" sz="2000" dirty="0"/>
              <a:t>Společnost Alfa s.r.o. se už delší dobu potýká s problémy. Závazky po splatnosti přesahují 15 mil. Kč a přestože to účetní jednatelovi opakovaně hlásila, návrh na zahájení insolvenčního řízení nebyl podán. Nakonec se k soudu obrátil věřitel.</a:t>
            </a:r>
          </a:p>
          <a:p>
            <a:r>
              <a:rPr lang="cs-CZ" sz="2000" dirty="0"/>
              <a:t>A) Jednatel měl povinnost podat insolvenční návrh bez zbytečného odkladu; za porušení odpovídá za škodu. </a:t>
            </a:r>
          </a:p>
          <a:p>
            <a:r>
              <a:rPr lang="cs-CZ" sz="2000" dirty="0"/>
              <a:t>B) Jednatel neměl žádnou povinnost, protože insolvenční návrh mohl podat kdokoliv. </a:t>
            </a:r>
          </a:p>
          <a:p>
            <a:pPr marL="114300" indent="0">
              <a:buNone/>
            </a:pPr>
            <a:endParaRPr lang="cs-CZ" sz="2000" dirty="0"/>
          </a:p>
        </p:txBody>
      </p:sp>
    </p:spTree>
    <p:extLst>
      <p:ext uri="{BB962C8B-B14F-4D97-AF65-F5344CB8AC3E}">
        <p14:creationId xmlns:p14="http://schemas.microsoft.com/office/powerpoint/2010/main" val="34914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54BFB7-5C85-E6AD-896B-B6BB943F20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27F9B2-F79B-A9F3-E482-4ECA2CCB95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4DA1EA8-7914-A2D7-D857-2B3C0A2393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3FA0-2E76-7920-74FE-EAB7DE1F25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442C378-9701-F6D1-33FE-DF7D271319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389A03F-978A-3282-1600-7FBB80BFCB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F92E5DB-1EDF-62B9-EA18-1A74C5304CA8}"/>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68AF89C0-CDFA-072C-5D64-A41A9D252FB2}"/>
              </a:ext>
            </a:extLst>
          </p:cNvPr>
          <p:cNvSpPr>
            <a:spLocks noGrp="1"/>
          </p:cNvSpPr>
          <p:nvPr>
            <p:ph type="body" idx="1"/>
          </p:nvPr>
        </p:nvSpPr>
        <p:spPr/>
        <p:txBody>
          <a:bodyPr/>
          <a:lstStyle/>
          <a:p>
            <a:r>
              <a:rPr lang="cs-CZ" sz="2000" b="1" dirty="0"/>
              <a:t>Case 2: Nové smlouvy v úpadku</a:t>
            </a:r>
            <a:br>
              <a:rPr lang="cs-CZ" sz="2000" dirty="0"/>
            </a:br>
            <a:r>
              <a:rPr lang="cs-CZ" sz="2000" dirty="0"/>
              <a:t>Akciová společnost Beta měla prokazatelně více věřitelů a nebyla schopna hradit jejich pohledávky. Představenstvo přesto podepsalo několik nových smluv o dodávkách, čímž ještě zvýšilo zadlužení společnosti.</a:t>
            </a:r>
          </a:p>
          <a:p>
            <a:r>
              <a:rPr lang="cs-CZ" sz="2000" dirty="0"/>
              <a:t>A) Představenstvo jedná v rozporu s péčí řádného hospodáře, protože po úpadku nesmí podnikání dál prohlubovat. </a:t>
            </a:r>
          </a:p>
          <a:p>
            <a:r>
              <a:rPr lang="cs-CZ" sz="2000" dirty="0"/>
              <a:t>B) Postup představenstva je v pořádku, protože uzavírání nových smluv může přinést firmě zisk. </a:t>
            </a:r>
          </a:p>
          <a:p>
            <a:pPr marL="114300" indent="0">
              <a:buNone/>
            </a:pPr>
            <a:endParaRPr lang="cs-CZ" sz="2000" dirty="0"/>
          </a:p>
        </p:txBody>
      </p:sp>
    </p:spTree>
    <p:extLst>
      <p:ext uri="{BB962C8B-B14F-4D97-AF65-F5344CB8AC3E}">
        <p14:creationId xmlns:p14="http://schemas.microsoft.com/office/powerpoint/2010/main" val="20973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160AAA9-08B0-0CF4-0DE0-6B35D5DC0E0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6F912BC-647D-E258-322F-4E961BCDA0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971CAE-7C9C-2017-7AA1-F7BD3EE2E5D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C01A80F-C4B0-49A7-D3F8-4CA56AB015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826AADE-1D6E-CC0A-3217-D607C1A8DB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8C11FF-49E5-5C6D-26A3-D53DDC6EF91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08E2845-A26B-13F2-A523-8ED9B7924184}"/>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7CC5E738-34E0-7346-5999-F686208DAFAF}"/>
              </a:ext>
            </a:extLst>
          </p:cNvPr>
          <p:cNvSpPr>
            <a:spLocks noGrp="1"/>
          </p:cNvSpPr>
          <p:nvPr>
            <p:ph type="body" idx="1"/>
          </p:nvPr>
        </p:nvSpPr>
        <p:spPr/>
        <p:txBody>
          <a:bodyPr/>
          <a:lstStyle/>
          <a:p>
            <a:pPr marL="114300" indent="0">
              <a:buNone/>
            </a:pPr>
            <a:endParaRPr lang="cs-CZ" sz="2000" dirty="0"/>
          </a:p>
          <a:p>
            <a:r>
              <a:rPr lang="cs-CZ" sz="2000" b="1" dirty="0"/>
              <a:t>Case 3: Rozdělení zisku</a:t>
            </a:r>
            <a:br>
              <a:rPr lang="cs-CZ" sz="2000" dirty="0"/>
            </a:br>
            <a:r>
              <a:rPr lang="cs-CZ" sz="2000" dirty="0"/>
              <a:t>Valná hromada společnosti </a:t>
            </a:r>
            <a:r>
              <a:rPr lang="cs-CZ" sz="2000" dirty="0" err="1"/>
              <a:t>Gamma</a:t>
            </a:r>
            <a:r>
              <a:rPr lang="cs-CZ" sz="2000" dirty="0"/>
              <a:t> rozhodla o rozdělení zisku a vyplacení podílů společníkům. Přitom měla firma dlouhodobě závazky po splatnosti, které nebyla schopna plnit.</a:t>
            </a:r>
          </a:p>
          <a:p>
            <a:r>
              <a:rPr lang="cs-CZ" sz="2000" dirty="0"/>
              <a:t>A) Rozdělení zisku je v rozporu se zákonem; společníci mohou být povinni peníze vrátit.</a:t>
            </a:r>
          </a:p>
          <a:p>
            <a:r>
              <a:rPr lang="cs-CZ" sz="2000" dirty="0"/>
              <a:t>B) Rozdělení zisku je možné vždy, pokud se společníci usnesou.</a:t>
            </a:r>
          </a:p>
          <a:p>
            <a:pPr marL="114300" indent="0">
              <a:buNone/>
            </a:pPr>
            <a:endParaRPr lang="cs-CZ" sz="2000" dirty="0"/>
          </a:p>
        </p:txBody>
      </p:sp>
    </p:spTree>
    <p:extLst>
      <p:ext uri="{BB962C8B-B14F-4D97-AF65-F5344CB8AC3E}">
        <p14:creationId xmlns:p14="http://schemas.microsoft.com/office/powerpoint/2010/main" val="41098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24B9DC-0943-0A56-5E3A-C55282EDE3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76473-BEE1-7BC7-32A6-0759DA127E0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2272035-1852-9943-F8C2-7662EA3795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AE0D46-0866-0E04-6F82-2CFB5883997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903686F-6AF7-F317-B0A3-E6962DC4C3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2E13EB-3764-E44A-7469-13B69D91E69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F57137-FEDC-FAC0-8D2D-64F5E8D4E420}"/>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D65EA211-0892-2501-1A28-3AD56BDB2DBB}"/>
              </a:ext>
            </a:extLst>
          </p:cNvPr>
          <p:cNvSpPr>
            <a:spLocks noGrp="1"/>
          </p:cNvSpPr>
          <p:nvPr>
            <p:ph type="body" idx="1"/>
          </p:nvPr>
        </p:nvSpPr>
        <p:spPr/>
        <p:txBody>
          <a:bodyPr/>
          <a:lstStyle/>
          <a:p>
            <a:r>
              <a:rPr lang="cs-CZ" sz="2000" b="1" dirty="0"/>
              <a:t>Case 4: Prodej majetku rodině</a:t>
            </a:r>
            <a:br>
              <a:rPr lang="cs-CZ" sz="2000" dirty="0"/>
            </a:br>
            <a:r>
              <a:rPr lang="cs-CZ" sz="2000" dirty="0"/>
              <a:t>Jednatel společnosti Delta s.r.o. krátce před podáním insolvenčního návrhu prodal firemní halu své manželce za třetinovou cenu. Insolvenční správce chce halu zpět do majetku společnosti.</a:t>
            </a:r>
          </a:p>
          <a:p>
            <a:r>
              <a:rPr lang="cs-CZ" sz="2000" dirty="0"/>
              <a:t>A) Správce může úkon napadnout jako neúčinný a požadovat vrácení majetku.</a:t>
            </a:r>
          </a:p>
          <a:p>
            <a:r>
              <a:rPr lang="cs-CZ" sz="2000" dirty="0"/>
              <a:t>B) Protože kupující byla manželka jednatele, je úkon vždy automaticky platný a nezpochybnitelný.</a:t>
            </a:r>
          </a:p>
          <a:p>
            <a:pPr marL="114300" indent="0">
              <a:buNone/>
            </a:pPr>
            <a:endParaRPr lang="cs-CZ" sz="2000" dirty="0"/>
          </a:p>
        </p:txBody>
      </p:sp>
    </p:spTree>
    <p:extLst>
      <p:ext uri="{BB962C8B-B14F-4D97-AF65-F5344CB8AC3E}">
        <p14:creationId xmlns:p14="http://schemas.microsoft.com/office/powerpoint/2010/main" val="2545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9541E7-8768-56BB-B577-2968A386056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3A5AAFA-F47E-A588-5A9F-7B76C3C889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827AAF-0C97-90BE-AF0A-668020C112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83D02A-6FB6-3848-9304-E62B7D4A39B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E406BA-2335-8CC9-247C-E34C18F24EA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51FF9A-3AEA-D850-B2E8-3683D0728B5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EE6EAE9-A953-2F16-E10E-09706106E158}"/>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23AFC3B-4263-D0AE-8E08-903EA5293B03}"/>
              </a:ext>
            </a:extLst>
          </p:cNvPr>
          <p:cNvSpPr>
            <a:spLocks noGrp="1"/>
          </p:cNvSpPr>
          <p:nvPr>
            <p:ph type="body" idx="1"/>
          </p:nvPr>
        </p:nvSpPr>
        <p:spPr/>
        <p:txBody>
          <a:bodyPr/>
          <a:lstStyle/>
          <a:p>
            <a:r>
              <a:rPr lang="cs-CZ" sz="2000" b="1" dirty="0"/>
              <a:t>Case 5: Zvýhodnění banky</a:t>
            </a:r>
            <a:br>
              <a:rPr lang="cs-CZ" sz="2000" dirty="0"/>
            </a:br>
            <a:r>
              <a:rPr lang="cs-CZ" sz="2000" dirty="0"/>
              <a:t>Představenstvo společnosti Epsilon rozhodlo o splacení úvěru bance, kde působí jeden z členů představenstva, ačkoliv ostatním věřitelům firma nic nezaplatila.</a:t>
            </a:r>
          </a:p>
          <a:p>
            <a:r>
              <a:rPr lang="cs-CZ" sz="2000" dirty="0"/>
              <a:t>A) Jde o zvýhodnění věřitele; insolvenční správce může platbu napadnout.</a:t>
            </a:r>
          </a:p>
          <a:p>
            <a:r>
              <a:rPr lang="cs-CZ" sz="2000" dirty="0"/>
              <a:t>B) Společnost mohla libovolně vybrat, kterého věřitele zaplatí, a nelze to zpochybnit.</a:t>
            </a:r>
          </a:p>
          <a:p>
            <a:pPr marL="114300" indent="0">
              <a:buNone/>
            </a:pPr>
            <a:endParaRPr lang="cs-CZ" sz="2000" dirty="0"/>
          </a:p>
        </p:txBody>
      </p:sp>
    </p:spTree>
    <p:extLst>
      <p:ext uri="{BB962C8B-B14F-4D97-AF65-F5344CB8AC3E}">
        <p14:creationId xmlns:p14="http://schemas.microsoft.com/office/powerpoint/2010/main" val="36681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48CD5FD-5851-77DF-2C22-CFAE820617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9BEF29-FA8C-7BB1-184B-5991A9F0FAC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8168596-53DA-89CA-7199-90508539112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7ACE04-EA5B-97BA-9962-3DAD55F497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FA733F-F8A7-2ED1-D755-89B6806010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6DF815-0CB7-F27C-43B5-596C6360213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F804603-7370-4178-606E-E280CC282A03}"/>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0ADB1124-70C4-2857-4C58-544885EDA0E8}"/>
              </a:ext>
            </a:extLst>
          </p:cNvPr>
          <p:cNvSpPr>
            <a:spLocks noGrp="1"/>
          </p:cNvSpPr>
          <p:nvPr>
            <p:ph type="body" idx="1"/>
          </p:nvPr>
        </p:nvSpPr>
        <p:spPr/>
        <p:txBody>
          <a:bodyPr/>
          <a:lstStyle/>
          <a:p>
            <a:r>
              <a:rPr lang="cs-CZ" sz="2000" b="1" dirty="0"/>
              <a:t>Case 6: Likvidace místo insolvence</a:t>
            </a:r>
            <a:br>
              <a:rPr lang="cs-CZ" sz="2000" dirty="0"/>
            </a:br>
            <a:r>
              <a:rPr lang="cs-CZ" sz="2000" dirty="0"/>
              <a:t>Společníci společnosti Zeta s.r.o. odhlasovali likvidaci, přestože firma byla zjevně v úpadku – měla více věřitelů a nebyla schopna hradit své závazky.</a:t>
            </a:r>
          </a:p>
          <a:p>
            <a:r>
              <a:rPr lang="cs-CZ" sz="2000" dirty="0"/>
              <a:t>A) V úpadku musí být podán insolvenční návrh, nikoliv rozhodnuto o likvidaci. </a:t>
            </a:r>
          </a:p>
          <a:p>
            <a:r>
              <a:rPr lang="cs-CZ" sz="2000" dirty="0"/>
              <a:t>B) Společníci mohou vždy zvolit likvidaci, i když je společnost v úpadku. </a:t>
            </a:r>
          </a:p>
          <a:p>
            <a:pPr marL="114300" indent="0">
              <a:buNone/>
            </a:pPr>
            <a:endParaRPr lang="cs-CZ" sz="2000" dirty="0"/>
          </a:p>
        </p:txBody>
      </p:sp>
    </p:spTree>
    <p:extLst>
      <p:ext uri="{BB962C8B-B14F-4D97-AF65-F5344CB8AC3E}">
        <p14:creationId xmlns:p14="http://schemas.microsoft.com/office/powerpoint/2010/main" val="14624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0042ACF-527E-5E1E-4F2B-EFE711D2B3E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654D751-026B-F096-3B64-29ACE7951D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27D73EF-F7CB-E20C-4B02-3C5E3B3796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9A92FC-8266-C843-7EBF-74E44B5C85E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B862B8D-1634-EE65-730B-3ED025B9AB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B4173-6D99-49BD-C937-D212FFF982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03ACBE-C719-A9AE-2327-AC9035CA981B}"/>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1D85D8AE-6ADC-CFE2-1A38-F7C38BC0817E}"/>
              </a:ext>
            </a:extLst>
          </p:cNvPr>
          <p:cNvSpPr>
            <a:spLocks noGrp="1"/>
          </p:cNvSpPr>
          <p:nvPr>
            <p:ph type="body" idx="1"/>
          </p:nvPr>
        </p:nvSpPr>
        <p:spPr/>
        <p:txBody>
          <a:bodyPr/>
          <a:lstStyle/>
          <a:p>
            <a:r>
              <a:rPr lang="cs-CZ" sz="2000" b="1" dirty="0"/>
              <a:t>Case 7: Odpovědnost jednatele</a:t>
            </a:r>
            <a:br>
              <a:rPr lang="cs-CZ" sz="2000" dirty="0"/>
            </a:br>
            <a:r>
              <a:rPr lang="cs-CZ" sz="2000" dirty="0"/>
              <a:t>Firma Eta s.r.o. zkrachovala a věřitel se obrátil přímo na jednatele, že chce zaplacení dluhu, protože jednatel podle něj špatně spravoval společnost.</a:t>
            </a:r>
          </a:p>
          <a:p>
            <a:r>
              <a:rPr lang="cs-CZ" sz="2000" dirty="0"/>
              <a:t>A) Věřitel může uspět, pokud prokáže, že jednatel porušil povinnost péče řádného hospodáře (např. nepodal insolvenční návrh včas). </a:t>
            </a:r>
          </a:p>
          <a:p>
            <a:r>
              <a:rPr lang="cs-CZ" sz="2000" dirty="0"/>
              <a:t>B) Věřitel nikdy nemůže požadovat plnění přímo po jednateli, i kdyby porušil své povinnosti. </a:t>
            </a:r>
          </a:p>
          <a:p>
            <a:pPr marL="114300" indent="0">
              <a:buNone/>
            </a:pPr>
            <a:endParaRPr lang="cs-CZ" sz="2000" dirty="0"/>
          </a:p>
        </p:txBody>
      </p:sp>
    </p:spTree>
    <p:extLst>
      <p:ext uri="{BB962C8B-B14F-4D97-AF65-F5344CB8AC3E}">
        <p14:creationId xmlns:p14="http://schemas.microsoft.com/office/powerpoint/2010/main" val="16158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DB8C4F-9358-41BD-720B-0FD6AF4C88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D58F2A3-BC6B-1D64-F5BC-AF4DFDA449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681AD6-66B3-C13B-00D9-19C2186E97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D0F33B1-B470-360F-320F-C12B9325E2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29B5170-1EFB-2AB7-0D68-0B4946EA67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A9D2FD6-A1AB-3DCB-F132-FF57CBB037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72FC8E-48DE-FC7B-5107-56C27B7618D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5D015F6C-BBDA-6B52-1406-0C7080BF8B2D}"/>
              </a:ext>
            </a:extLst>
          </p:cNvPr>
          <p:cNvSpPr>
            <a:spLocks noGrp="1"/>
          </p:cNvSpPr>
          <p:nvPr>
            <p:ph type="body" idx="1"/>
          </p:nvPr>
        </p:nvSpPr>
        <p:spPr/>
        <p:txBody>
          <a:bodyPr/>
          <a:lstStyle/>
          <a:p>
            <a:r>
              <a:rPr lang="cs-CZ" sz="2000" b="1" dirty="0"/>
              <a:t>Case 8: Mateřská a dceřiná firma</a:t>
            </a:r>
            <a:br>
              <a:rPr lang="cs-CZ" sz="2000" dirty="0"/>
            </a:br>
            <a:r>
              <a:rPr lang="cs-CZ" sz="2000" dirty="0"/>
              <a:t>Mateřská společnost </a:t>
            </a:r>
            <a:r>
              <a:rPr lang="cs-CZ" sz="2000" dirty="0" err="1"/>
              <a:t>Invesco</a:t>
            </a:r>
            <a:r>
              <a:rPr lang="cs-CZ" sz="2000" dirty="0"/>
              <a:t> Holding nutila dceru </a:t>
            </a:r>
            <a:r>
              <a:rPr lang="cs-CZ" sz="2000" dirty="0" err="1"/>
              <a:t>Invesco</a:t>
            </a:r>
            <a:r>
              <a:rPr lang="cs-CZ" sz="2000" dirty="0"/>
              <a:t> </a:t>
            </a:r>
            <a:r>
              <a:rPr lang="cs-CZ" sz="2000" dirty="0" err="1"/>
              <a:t>Energy</a:t>
            </a:r>
            <a:r>
              <a:rPr lang="cs-CZ" sz="2000" dirty="0"/>
              <a:t> k nevýhodným kontraktům. Dcera se tak dostala do úpadku a její insolvenční správce zvažuje žalobu na náhradu škody proti mateřské.</a:t>
            </a:r>
          </a:p>
          <a:p>
            <a:r>
              <a:rPr lang="cs-CZ" sz="2000" dirty="0"/>
              <a:t>A) Mateřská společnost může být odpovědná za škodu způsobenou dceři, pokud zneužila svého vlivu.</a:t>
            </a:r>
          </a:p>
          <a:p>
            <a:r>
              <a:rPr lang="cs-CZ" sz="2000" dirty="0"/>
              <a:t>B) Mateřská nikdy nenese odpovědnost za dceřinou společnost, protože jde o dva oddělené subjekty.</a:t>
            </a:r>
          </a:p>
          <a:p>
            <a:pPr marL="114300" indent="0">
              <a:buNone/>
            </a:pPr>
            <a:endParaRPr lang="cs-CZ" sz="2000" b="1" dirty="0"/>
          </a:p>
        </p:txBody>
      </p:sp>
    </p:spTree>
    <p:extLst>
      <p:ext uri="{BB962C8B-B14F-4D97-AF65-F5344CB8AC3E}">
        <p14:creationId xmlns:p14="http://schemas.microsoft.com/office/powerpoint/2010/main" val="21537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D8B2ED-CE7F-3DA0-01ED-687AE78FEF5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382FD4-EAF8-C1E1-73EB-0DB673EBD35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7AB269-0A92-DE67-B297-5B233047750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D871D1C-0C58-84A8-60EC-A4AA5863F8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1B47DA2B-B9B0-141D-753A-1D65D4E69B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CDAF40-C856-83F9-29D7-213E05F9FC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82B8F18-8E67-70E6-F63C-7C2CD4D9BFCA}"/>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325377F6-84CE-1655-63EF-E9F35D9951FB}"/>
              </a:ext>
            </a:extLst>
          </p:cNvPr>
          <p:cNvSpPr>
            <a:spLocks noGrp="1"/>
          </p:cNvSpPr>
          <p:nvPr>
            <p:ph type="body" idx="1"/>
          </p:nvPr>
        </p:nvSpPr>
        <p:spPr/>
        <p:txBody>
          <a:bodyPr/>
          <a:lstStyle/>
          <a:p>
            <a:r>
              <a:rPr lang="cs-CZ" sz="2000" b="1" dirty="0"/>
              <a:t>Case 9: Dividenda před krachem</a:t>
            </a:r>
            <a:br>
              <a:rPr lang="cs-CZ" sz="2000" dirty="0"/>
            </a:br>
            <a:r>
              <a:rPr lang="cs-CZ" sz="2000" dirty="0"/>
              <a:t>Akciová společnost Kappa vyplatila dividendu akcionářům, i když měla značné dluhy a auditní zpráva varovala před úpadkem.</a:t>
            </a:r>
          </a:p>
          <a:p>
            <a:r>
              <a:rPr lang="cs-CZ" sz="2000" dirty="0"/>
              <a:t>A) Vyplacená dividenda se může požadovat zpět a představenstvo nese odpovědnost.</a:t>
            </a:r>
          </a:p>
          <a:p>
            <a:r>
              <a:rPr lang="cs-CZ" sz="2000" dirty="0"/>
              <a:t>B) Rozhodnutí o dividendě je vždy vázáno jen na vůli akcionářů a nelze ho zpochybnit.</a:t>
            </a:r>
          </a:p>
          <a:p>
            <a:pPr marL="114300" indent="0">
              <a:buNone/>
            </a:pPr>
            <a:endParaRPr lang="cs-CZ" sz="2000" dirty="0"/>
          </a:p>
        </p:txBody>
      </p:sp>
    </p:spTree>
    <p:extLst>
      <p:ext uri="{BB962C8B-B14F-4D97-AF65-F5344CB8AC3E}">
        <p14:creationId xmlns:p14="http://schemas.microsoft.com/office/powerpoint/2010/main" val="17264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D39A-862E-BB62-79B7-4758FDA013B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C7A4D0A-B4C8-50CB-C981-64A3ECA3A0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9B9DB62-950E-285F-ACE7-480630EFE07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7A8294-6923-1A86-500F-C1FCF58194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D33B651-576A-88EB-662B-35D773D393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87C35-E8E8-31ED-AF5C-AC6F34BDDEB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6AFF24C-13FE-7112-761A-A8FB42EE27DA}"/>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EB0E1CAA-9215-C16E-C5AF-A667B003765C}"/>
              </a:ext>
            </a:extLst>
          </p:cNvPr>
          <p:cNvSpPr>
            <a:spLocks noGrp="1"/>
          </p:cNvSpPr>
          <p:nvPr>
            <p:ph type="body" idx="1"/>
          </p:nvPr>
        </p:nvSpPr>
        <p:spPr/>
        <p:txBody>
          <a:bodyPr/>
          <a:lstStyle/>
          <a:p>
            <a:r>
              <a:rPr lang="cs-CZ" sz="2000" b="1" dirty="0" err="1"/>
              <a:t>ase</a:t>
            </a:r>
            <a:r>
              <a:rPr lang="cs-CZ" sz="2000" b="1" dirty="0"/>
              <a:t> 10: Nečinná dozorčí rada</a:t>
            </a:r>
            <a:br>
              <a:rPr lang="cs-CZ" sz="2000" dirty="0"/>
            </a:br>
            <a:r>
              <a:rPr lang="cs-CZ" sz="2000" dirty="0"/>
              <a:t>Dozorčí rada společnosti Lambda věděla, že firma má vážné finanční potíže a směřuje k úpadku. Přesto nepodnikla žádné kroky a nechala představenstvo jednat dál.</a:t>
            </a:r>
          </a:p>
          <a:p>
            <a:r>
              <a:rPr lang="cs-CZ" sz="2000" dirty="0"/>
              <a:t>A) Dozorčí rada měla konat (odvolat představenstvo nebo upozornit na nutnost insolvence); za nečinnost může být odpovědná.</a:t>
            </a:r>
          </a:p>
          <a:p>
            <a:r>
              <a:rPr lang="cs-CZ" sz="2000" dirty="0"/>
              <a:t>B) Dozorčí rada nemá žádnou roli při řešení finančních problémů společnosti, vše je jen na představenstvu.</a:t>
            </a:r>
          </a:p>
          <a:p>
            <a:pPr marL="114300" indent="0">
              <a:buNone/>
            </a:pPr>
            <a:endParaRPr lang="cs-CZ" sz="2000" dirty="0"/>
          </a:p>
        </p:txBody>
      </p:sp>
    </p:spTree>
    <p:extLst>
      <p:ext uri="{BB962C8B-B14F-4D97-AF65-F5344CB8AC3E}">
        <p14:creationId xmlns:p14="http://schemas.microsoft.com/office/powerpoint/2010/main" val="10124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27328</Words>
  <Application>Microsoft Macintosh PowerPoint</Application>
  <PresentationFormat>Předvádění na obrazovce (4:3)</PresentationFormat>
  <Paragraphs>1617</Paragraphs>
  <Slides>371</Slides>
  <Notes>371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371</vt:i4>
      </vt:variant>
    </vt:vector>
  </HeadingPairs>
  <TitlesOfParts>
    <vt:vector size="374" baseType="lpstr">
      <vt:lpstr>Arial</vt:lpstr>
      <vt:lpstr>Times New Roman</vt:lpstr>
      <vt:lpstr>Výchozí návrh</vt:lpstr>
      <vt:lpstr>Prezentace aplikace PowerPoint</vt:lpstr>
      <vt:lpstr>Prezentace aplikace PowerPoint</vt:lpstr>
      <vt:lpstr>UNIVERSITY OF VIENNA</vt:lpstr>
      <vt:lpstr>STAY IN TOUCH WITH ME</vt:lpstr>
      <vt:lpstr>Prezentace aplikace PowerPoint</vt:lpstr>
      <vt:lpstr>MODE OF COMMUNICATION</vt:lpstr>
      <vt:lpstr>MOOT COURT </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CASES</vt:lpstr>
      <vt:lpstr>CASES</vt:lpstr>
      <vt:lpstr>CASES</vt:lpstr>
      <vt:lpstr>CASES</vt:lpstr>
      <vt:lpstr>CASES</vt:lpstr>
      <vt:lpstr>CASES</vt:lpstr>
      <vt:lpstr>CASES</vt:lpstr>
      <vt:lpstr>CASES</vt:lpstr>
      <vt:lpstr>CASES</vt:lpstr>
      <vt:lpstr>CASES</vt:lpstr>
      <vt:lpstr>PRVNÍ CASE</vt:lpstr>
      <vt:lpstr>DRUHÝ CASE</vt:lpstr>
      <vt:lpstr>TŘETÍ CASE</vt:lpstr>
      <vt:lpstr>ČTVRTÝ CASE</vt:lpstr>
      <vt:lpstr>PÁTÝ CASE</vt:lpstr>
      <vt:lpstr>PÁTÝ CASE</vt:lpstr>
      <vt:lpstr>ŠESTÝ CASE</vt:lpstr>
      <vt:lpstr>SEDMÝ CASE</vt:lpstr>
      <vt:lpstr>OSMÝ CASE</vt:lpstr>
      <vt:lpstr>DEVÁTÝ CASE</vt:lpstr>
      <vt:lpstr>DESÁTÝ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 FR</vt:lpstr>
      <vt:lpstr>CASE FR</vt:lpstr>
      <vt:lpstr>CASE FR</vt:lpstr>
      <vt:lpstr>CASE FR</vt:lpstr>
      <vt:lpstr>CASE FR</vt:lpstr>
      <vt:lpstr>CASE úpadek1</vt:lpstr>
      <vt:lpstr>CASE úpadek2</vt:lpstr>
      <vt:lpstr>CASE úpadek2</vt:lpstr>
      <vt:lpstr>CASE úpadek3</vt:lpstr>
      <vt:lpstr>CASE úpadek3</vt:lpstr>
      <vt:lpstr>CASE úpadek4</vt:lpstr>
      <vt:lpstr>CASE úpadek4</vt:lpstr>
      <vt:lpstr>CASE úpadek5</vt:lpstr>
      <vt:lpstr>CASE úpadek5</vt:lpstr>
      <vt:lpstr>CASE úpadek6</vt:lpstr>
      <vt:lpstr>CASE úpadek6</vt:lpstr>
      <vt:lpstr>CASE úpadek7</vt:lpstr>
      <vt:lpstr>CASE úpadek7</vt:lpstr>
      <vt:lpstr>CASE úpadek8</vt:lpstr>
      <vt:lpstr>CASE úpadek8</vt:lpstr>
      <vt:lpstr>CASE úpadek9</vt:lpstr>
      <vt:lpstr>CASE úpadek9</vt:lpstr>
      <vt:lpstr>CASE úpadek10</vt:lpstr>
      <vt:lpstr>CASE úpadek10</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01</vt:lpstr>
      <vt:lpstr>CASE 02</vt:lpstr>
      <vt:lpstr>CASE 03</vt:lpstr>
      <vt:lpstr>CASE 04</vt:lpstr>
      <vt:lpstr>CASE 05</vt:lpstr>
      <vt:lpstr>CASE 06</vt:lpstr>
      <vt:lpstr>CASE 07</vt:lpstr>
      <vt:lpstr>CASE 08</vt:lpstr>
      <vt:lpstr>CASE 09</vt:lpstr>
      <vt:lpstr>CASE 10</vt:lpstr>
      <vt:lpstr>CASE 11</vt:lpstr>
      <vt:lpstr>CASE 12</vt:lpstr>
      <vt:lpstr>CASE 13</vt:lpstr>
      <vt:lpstr>CASE 14</vt:lpstr>
      <vt:lpstr>CASE 15</vt:lpstr>
      <vt:lpstr>CASE 16</vt:lpstr>
      <vt:lpstr>CASE 17</vt:lpstr>
      <vt:lpstr>CASE 18</vt:lpstr>
      <vt:lpstr>CASE 19</vt:lpstr>
      <vt:lpstr>CASE 20</vt:lpstr>
      <vt:lpstr>CASE 21</vt:lpstr>
      <vt:lpstr>CASE 22</vt:lpstr>
      <vt:lpstr>CASE 23</vt:lpstr>
      <vt:lpstr>CASE 24</vt:lpstr>
      <vt:lpstr>CASE 25</vt:lpstr>
      <vt:lpstr>CASE 26</vt:lpstr>
      <vt:lpstr>CASE 27</vt:lpstr>
      <vt:lpstr>CASE 28</vt:lpstr>
      <vt:lpstr>CASE 29</vt:lpstr>
      <vt:lpstr>CASE 30</vt:lpstr>
      <vt:lpstr>Prezentace aplikace PowerPoint</vt:lpstr>
      <vt:lpstr>CASE 1</vt:lpstr>
      <vt:lpstr>CASE 1</vt:lpstr>
      <vt:lpstr>CASE 2</vt:lpstr>
      <vt:lpstr>CASE 2</vt:lpstr>
      <vt:lpstr>CASE 3</vt:lpstr>
      <vt:lpstr>CASE 3</vt:lpstr>
      <vt:lpstr>CASE 4</vt:lpstr>
      <vt:lpstr>CASE 4</vt:lpstr>
      <vt:lpstr>CASE 5</vt:lpstr>
      <vt:lpstr>CASE 5</vt:lpstr>
      <vt:lpstr>CASE 6</vt:lpstr>
      <vt:lpstr>CASE 6</vt:lpstr>
      <vt:lpstr>CASE 7</vt:lpstr>
      <vt:lpstr>CASE 7</vt:lpstr>
      <vt:lpstr>CASE 8</vt:lpstr>
      <vt:lpstr>CASE 8</vt:lpstr>
      <vt:lpstr>CASE 9</vt:lpstr>
      <vt:lpstr>CASE 9</vt:lpstr>
      <vt:lpstr>CASE 10</vt:lpstr>
      <vt:lpstr>CASE 10</vt:lpstr>
      <vt:lpstr>CASE 11</vt:lpstr>
      <vt:lpstr>CASE 11</vt:lpstr>
      <vt:lpstr>CASE 12</vt:lpstr>
      <vt:lpstr>CASE 12</vt:lpstr>
      <vt:lpstr>CASE 13</vt:lpstr>
      <vt:lpstr>CASE 13</vt:lpstr>
      <vt:lpstr>CASE 14</vt:lpstr>
      <vt:lpstr>CASE 14</vt:lpstr>
      <vt:lpstr>CASE 15</vt:lpstr>
      <vt:lpstr>CASE 15</vt:lpstr>
      <vt:lpstr>CASE 16</vt:lpstr>
      <vt:lpstr>CASE 16</vt:lpstr>
      <vt:lpstr>CASE 17</vt:lpstr>
      <vt:lpstr>CASE 17</vt:lpstr>
      <vt:lpstr>CASE 18</vt:lpstr>
      <vt:lpstr>CASE 18</vt:lpstr>
      <vt:lpstr>CASE 19</vt:lpstr>
      <vt:lpstr>CASE 19</vt:lpstr>
      <vt:lpstr>CASE 20</vt:lpstr>
      <vt:lpstr>CASE 20</vt:lpstr>
      <vt:lpstr>CASE 21</vt:lpstr>
      <vt:lpstr>CASE 21</vt:lpstr>
      <vt:lpstr>CASE 22</vt:lpstr>
      <vt:lpstr>CASE 22</vt:lpstr>
      <vt:lpstr>CASE 23</vt:lpstr>
      <vt:lpstr>CASE 23</vt:lpstr>
      <vt:lpstr>CASE 24</vt:lpstr>
      <vt:lpstr>CASE 24</vt:lpstr>
      <vt:lpstr>CASE 25</vt:lpstr>
      <vt:lpstr>CASE 25</vt:lpstr>
      <vt:lpstr>CASE 26</vt:lpstr>
      <vt:lpstr>CASE 26</vt:lpstr>
      <vt:lpstr>CASE 27</vt:lpstr>
      <vt:lpstr>CASE 27</vt:lpstr>
      <vt:lpstr>CASE 28</vt:lpstr>
      <vt:lpstr>CASE 28</vt:lpstr>
      <vt:lpstr>CASE 29</vt:lpstr>
      <vt:lpstr>CASE 29</vt:lpstr>
      <vt:lpstr>CASE 30</vt:lpstr>
      <vt:lpstr>CASE 30</vt:lpstr>
      <vt:lpstr>CASE 31</vt:lpstr>
      <vt:lpstr>CASE 31</vt:lpstr>
      <vt:lpstr>CASE 32</vt:lpstr>
      <vt:lpstr>CASE 32</vt:lpstr>
      <vt:lpstr>CASE 33</vt:lpstr>
      <vt:lpstr>CASE 33</vt:lpstr>
      <vt:lpstr>CASE 34</vt:lpstr>
      <vt:lpstr>CASE 34</vt:lpstr>
      <vt:lpstr>CASE 35</vt:lpstr>
      <vt:lpstr>CASE 35</vt:lpstr>
      <vt:lpstr>CASE 36</vt:lpstr>
      <vt:lpstr>CASE 36</vt:lpstr>
      <vt:lpstr>CASE 37</vt:lpstr>
      <vt:lpstr>CASE 37</vt:lpstr>
      <vt:lpstr>CASE 38</vt:lpstr>
      <vt:lpstr>CASE 38</vt:lpstr>
      <vt:lpstr>CASE 39</vt:lpstr>
      <vt:lpstr>CASE 39</vt:lpstr>
      <vt:lpstr>CASE 40</vt:lpstr>
      <vt:lpstr>CASE 40</vt:lpstr>
      <vt:lpstr>CASE úpadek1</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Kralik, Dominik</cp:lastModifiedBy>
  <cp:revision>2256</cp:revision>
  <dcterms:modified xsi:type="dcterms:W3CDTF">2025-11-13T07:51:10Z</dcterms:modified>
</cp:coreProperties>
</file>