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1338" r:id="rId3"/>
    <p:sldId id="1402" r:id="rId4"/>
    <p:sldId id="665" r:id="rId5"/>
    <p:sldId id="952" r:id="rId6"/>
    <p:sldId id="954" r:id="rId7"/>
    <p:sldId id="286" r:id="rId8"/>
    <p:sldId id="1393" r:id="rId9"/>
    <p:sldId id="1394" r:id="rId10"/>
    <p:sldId id="1395" r:id="rId11"/>
    <p:sldId id="1400"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21" autoAdjust="0"/>
    <p:restoredTop sz="74210" autoAdjust="0"/>
  </p:normalViewPr>
  <p:slideViewPr>
    <p:cSldViewPr snapToGrid="0">
      <p:cViewPr varScale="1">
        <p:scale>
          <a:sx n="60" d="100"/>
          <a:sy n="60" d="100"/>
        </p:scale>
        <p:origin x="1824"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060E2DB-1FFD-4E92-AA31-D3692A37C1F9}" type="datetimeFigureOut">
              <a:rPr lang="cs-CZ" smtClean="0"/>
              <a:t>30.10.2025</a:t>
            </a:fld>
            <a:endParaRPr lang="cs-CZ"/>
          </a:p>
        </p:txBody>
      </p:sp>
      <p:sp>
        <p:nvSpPr>
          <p:cNvPr id="4" name="Zástupný symbol pro obrázek snímk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99D3BD-C3AF-4BC5-8529-B3A385810700}" type="slidenum">
              <a:rPr lang="cs-CZ" smtClean="0"/>
              <a:t>‹#›</a:t>
            </a:fld>
            <a:endParaRPr lang="cs-CZ"/>
          </a:p>
        </p:txBody>
      </p:sp>
    </p:spTree>
    <p:extLst>
      <p:ext uri="{BB962C8B-B14F-4D97-AF65-F5344CB8AC3E}">
        <p14:creationId xmlns:p14="http://schemas.microsoft.com/office/powerpoint/2010/main" val="19363638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s://advokatnidenik.cz/2018/07/23/diskutovane-otazky-zaniku-zavazku-v-obcanskem-zakoniku/"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---Právní úprava postoupení pohledávky v 1879 a násl. OZ je jednotná. Zvláštní druhy postoupení pohledávky se realizují </a:t>
            </a:r>
          </a:p>
          <a:p>
            <a:pPr indent="0">
              <a:lnSpc>
                <a:spcPct val="100000"/>
              </a:lnSpc>
              <a:spcBef>
                <a:spcPts val="0"/>
              </a:spcBef>
              <a:spcAft>
                <a:spcPts val="0"/>
              </a:spcAft>
            </a:pPr>
            <a:r>
              <a:rPr lang="cs-CZ" dirty="0"/>
              <a:t>Jednota úpravy postoupení pohledávky v § 1879 a násl. OZ = úprava výslovně neodlišuje zvláštní druhy postoupení pohledávky; ty ale vytváří praxe; potom spadají buď do úpravy postoupení pohledávky, nebo do jiné úpravy.</a:t>
            </a:r>
          </a:p>
        </p:txBody>
      </p:sp>
      <p:sp>
        <p:nvSpPr>
          <p:cNvPr id="4" name="Zástupný symbol pro číslo snímku 3"/>
          <p:cNvSpPr>
            <a:spLocks noGrp="1"/>
          </p:cNvSpPr>
          <p:nvPr>
            <p:ph type="sldNum" sz="quarter" idx="5"/>
          </p:nvPr>
        </p:nvSpPr>
        <p:spPr/>
        <p:txBody>
          <a:bodyPr/>
          <a:lstStyle/>
          <a:p>
            <a:fld id="{6BBEF571-9550-4B4D-96DC-987D252B2577}" type="slidenum">
              <a:rPr lang="cs-CZ" smtClean="0"/>
              <a:t>4</a:t>
            </a:fld>
            <a:endParaRPr lang="cs-CZ"/>
          </a:p>
        </p:txBody>
      </p:sp>
    </p:spTree>
    <p:extLst>
      <p:ext uri="{BB962C8B-B14F-4D97-AF65-F5344CB8AC3E}">
        <p14:creationId xmlns:p14="http://schemas.microsoft.com/office/powerpoint/2010/main" val="8372013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***B</a:t>
            </a:r>
          </a:p>
        </p:txBody>
      </p:sp>
      <p:sp>
        <p:nvSpPr>
          <p:cNvPr id="4" name="Zástupný symbol pro číslo snímku 3"/>
          <p:cNvSpPr>
            <a:spLocks noGrp="1"/>
          </p:cNvSpPr>
          <p:nvPr>
            <p:ph type="sldNum" sz="quarter" idx="5"/>
          </p:nvPr>
        </p:nvSpPr>
        <p:spPr/>
        <p:txBody>
          <a:bodyPr/>
          <a:lstStyle/>
          <a:p>
            <a:fld id="{6BBEF571-9550-4B4D-96DC-987D252B2577}" type="slidenum">
              <a:rPr lang="cs-CZ" smtClean="0"/>
              <a:t>5</a:t>
            </a:fld>
            <a:endParaRPr lang="cs-CZ"/>
          </a:p>
        </p:txBody>
      </p:sp>
    </p:spTree>
    <p:extLst>
      <p:ext uri="{BB962C8B-B14F-4D97-AF65-F5344CB8AC3E}">
        <p14:creationId xmlns:p14="http://schemas.microsoft.com/office/powerpoint/2010/main" val="1392274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***B</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---Základní skutková podstata</a:t>
            </a:r>
          </a:p>
          <a:p>
            <a:r>
              <a:rPr lang="cs-CZ" dirty="0"/>
              <a:t>„</a:t>
            </a:r>
            <a:r>
              <a:rPr lang="cs-CZ" i="1" dirty="0"/>
              <a:t>Základní skutkovou podstatu převzetí plnění obsahuje až poslední věta komentovaného ustanovení. K převzetí plnění dochází pravidelně na základě smlouvy mezi dlužníkem a třetí osobou (přejímatelem plnění). Jejím nutným obsahem je shora (§ 1889 4) zmíněný závazek třetí osoby zařídit, aby dlužník nemusel plnit věřiteli. Není však vyloučeno, aby smlouvou založený právní vztah měl </a:t>
            </a:r>
            <a:r>
              <a:rPr lang="cs-CZ" i="1" dirty="0" err="1"/>
              <a:t>synallagmatickou</a:t>
            </a:r>
            <a:r>
              <a:rPr lang="cs-CZ" i="1" dirty="0"/>
              <a:t> povahu, tj. aby stanovil určitou povinnost rovněž dlužníkovi. Záležet bude na kauze smlouvy, jež sice nemusí být výslovně vyjádřena (§ 1791), které je však i zde zapotřebí.</a:t>
            </a:r>
            <a:r>
              <a:rPr lang="cs-CZ" dirty="0"/>
              <a:t>“ [</a:t>
            </a:r>
            <a:r>
              <a:rPr lang="cs-CZ" cap="small" baseline="0" dirty="0"/>
              <a:t>Dvořák B. in </a:t>
            </a:r>
            <a:r>
              <a:rPr lang="cs-CZ" cap="small" baseline="0" dirty="0" err="1"/>
              <a:t>Hulmák</a:t>
            </a:r>
            <a:r>
              <a:rPr lang="cs-CZ" cap="small" baseline="0" dirty="0"/>
              <a:t> a kol.: Občanský zákoník V, 2014</a:t>
            </a:r>
            <a:r>
              <a:rPr lang="cs-CZ" dirty="0"/>
              <a:t>]</a:t>
            </a:r>
          </a:p>
        </p:txBody>
      </p:sp>
      <p:sp>
        <p:nvSpPr>
          <p:cNvPr id="4" name="Zástupný symbol pro číslo snímku 3"/>
          <p:cNvSpPr>
            <a:spLocks noGrp="1"/>
          </p:cNvSpPr>
          <p:nvPr>
            <p:ph type="sldNum" sz="quarter" idx="5"/>
          </p:nvPr>
        </p:nvSpPr>
        <p:spPr/>
        <p:txBody>
          <a:bodyPr/>
          <a:lstStyle/>
          <a:p>
            <a:fld id="{A0B8F7AC-82E8-4558-BF07-9BB9DB6B138C}" type="slidenum">
              <a:rPr lang="cs-CZ" smtClean="0"/>
              <a:t>6</a:t>
            </a:fld>
            <a:endParaRPr lang="cs-CZ"/>
          </a:p>
        </p:txBody>
      </p:sp>
    </p:spTree>
    <p:extLst>
      <p:ext uri="{BB962C8B-B14F-4D97-AF65-F5344CB8AC3E}">
        <p14:creationId xmlns:p14="http://schemas.microsoft.com/office/powerpoint/2010/main" val="2686678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---Skutková podstata „nepravého převzetí dluhu“ (§ 1891):</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Úpravu lze obecně vysvětlit; její praktický význam už hůře (viz poznámku doc. </a:t>
            </a:r>
            <a:r>
              <a:rPr lang="cs-CZ" dirty="0" err="1"/>
              <a:t>Hulmáka</a:t>
            </a:r>
            <a:r>
              <a:rPr lang="cs-CZ" dirty="0"/>
              <a:t> ze zápisků z jeho přednášek, že neví, k čemu je to dobré).</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K obecnému vysvětlení:</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 Tato skutková podstata vychází ze § 1410.</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 Jde o situaci, kdy se mění obsah závazku, součástí je i změna dlužníka, přičemž nový dlužník nemá být nástupcem původního.</a:t>
            </a:r>
          </a:p>
          <a:p>
            <a:pPr marL="0" marR="0" lvl="0" indent="0" algn="l" defTabSz="914400" rtl="0" eaLnBrk="1" fontAlgn="auto" latinLnBrk="0" hangingPunct="1">
              <a:lnSpc>
                <a:spcPct val="100000"/>
              </a:lnSpc>
              <a:spcBef>
                <a:spcPts val="0"/>
              </a:spcBef>
              <a:spcAft>
                <a:spcPts val="0"/>
              </a:spcAft>
              <a:buClrTx/>
              <a:buSzTx/>
              <a:buFontTx/>
              <a:buNone/>
              <a:tabLst/>
              <a:defRPr/>
            </a:pPr>
            <a:r>
              <a:rPr lang="cs-CZ" dirty="0"/>
              <a:t>• Otázka je, zda tato situace vyžaduje trojstrannou dohodu (věřitel, původní dlužník, nový dlužník). Podle některých ano [</a:t>
            </a:r>
            <a:r>
              <a:rPr lang="cs-CZ" dirty="0" err="1"/>
              <a:t>Guričová</a:t>
            </a:r>
            <a:r>
              <a:rPr lang="cs-CZ" dirty="0"/>
              <a:t> in Petrov, Výtisk, Beran a kol.: Občanský zákoník, 2017]; podle jiných ne &lt;</a:t>
            </a:r>
            <a:r>
              <a:rPr lang="cs-CZ" dirty="0" err="1"/>
              <a:t>Hulmák</a:t>
            </a:r>
            <a:r>
              <a:rPr lang="cs-CZ" dirty="0"/>
              <a:t> a kol.: Občanský zákoník V, 2015&gt;.</a:t>
            </a:r>
          </a:p>
        </p:txBody>
      </p:sp>
      <p:sp>
        <p:nvSpPr>
          <p:cNvPr id="4" name="Zástupný symbol pro číslo snímku 3"/>
          <p:cNvSpPr>
            <a:spLocks noGrp="1"/>
          </p:cNvSpPr>
          <p:nvPr>
            <p:ph type="sldNum" sz="quarter" idx="5"/>
          </p:nvPr>
        </p:nvSpPr>
        <p:spPr/>
        <p:txBody>
          <a:bodyPr/>
          <a:lstStyle/>
          <a:p>
            <a:fld id="{6BBEF571-9550-4B4D-96DC-987D252B2577}" type="slidenum">
              <a:rPr lang="cs-CZ" smtClean="0"/>
              <a:t>7</a:t>
            </a:fld>
            <a:endParaRPr lang="cs-CZ"/>
          </a:p>
        </p:txBody>
      </p:sp>
    </p:spTree>
    <p:extLst>
      <p:ext uri="{BB962C8B-B14F-4D97-AF65-F5344CB8AC3E}">
        <p14:creationId xmlns:p14="http://schemas.microsoft.com/office/powerpoint/2010/main" val="2629813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a:t>
            </a:r>
          </a:p>
          <a:p>
            <a:r>
              <a:rPr lang="cs-CZ" b="1" dirty="0"/>
              <a:t>---Úkoly:</a:t>
            </a:r>
          </a:p>
          <a:p>
            <a:pPr lvl="0"/>
            <a:r>
              <a:rPr lang="cs-CZ" dirty="0"/>
              <a:t>---Byla pohledávka postoupena platně?</a:t>
            </a:r>
          </a:p>
          <a:p>
            <a:pPr lvl="0"/>
            <a:r>
              <a:rPr lang="cs-CZ" dirty="0"/>
              <a:t>Odpověď: Nebyla.</a:t>
            </a:r>
          </a:p>
          <a:p>
            <a:pPr lvl="0"/>
            <a:r>
              <a:rPr lang="cs-CZ" dirty="0"/>
              <a:t>Odůvodnění: Postoupení pohledávky ve výši 450.000 Kč za cenu 100.000 Kč je, s ohledem na využití situace postupitele, zřejmou lichvou (§ 1796 OZ); ta způsobuje neplatnost postoupení.</a:t>
            </a:r>
          </a:p>
          <a:p>
            <a:pPr lvl="0"/>
            <a:r>
              <a:rPr lang="cs-CZ" dirty="0"/>
              <a:t>---Mělo zaplacení pohledávky účinek splnění dluhu?</a:t>
            </a:r>
          </a:p>
          <a:p>
            <a:pPr lvl="0"/>
            <a:r>
              <a:rPr lang="cs-CZ" dirty="0"/>
              <a:t>Odpověď: Mělo.</a:t>
            </a:r>
          </a:p>
          <a:p>
            <a:pPr lvl="0"/>
            <a:r>
              <a:rPr lang="cs-CZ" dirty="0"/>
              <a:t>Odůvodnění: Dlužníkovi oznámil postoupení pohledávky původní věřitel. Dlužník tedy nemůže postoupení zkoumat, neví, že je neplatné. Jeho plnění má proto účinek splnění dluhu.</a:t>
            </a:r>
          </a:p>
          <a:p>
            <a:r>
              <a:rPr lang="cs-CZ" dirty="0"/>
              <a:t>Judikatura – </a:t>
            </a:r>
            <a:r>
              <a:rPr lang="pt-BR" dirty="0"/>
              <a:t>NS 29 Odo 606/2003</a:t>
            </a:r>
            <a:r>
              <a:rPr lang="cs-CZ" dirty="0"/>
              <a:t>:</a:t>
            </a:r>
            <a:r>
              <a:rPr lang="pt-BR" dirty="0"/>
              <a:t> </a:t>
            </a:r>
            <a:r>
              <a:rPr lang="cs-CZ" dirty="0"/>
              <a:t>„</a:t>
            </a:r>
            <a:r>
              <a:rPr lang="cs-CZ" i="1" dirty="0"/>
              <a:t>je otázka platnosti smlouvy o postoupení pohledávky nerozhodná z hlediska účinku splnění závazků dlužníkem postupníkovi, oznámí-li dlužníku postoupení pohledávky postupitel. Za této situace, kdy dlužník není oprávněn dožadovat se prokázání smlouvy o postoupení pohledávky, zaniká jeho závazek splněním postupníkovi i v případě, že smlouva o postoupení pohledávky neexistuje (z jakéhokoli důvodu).</a:t>
            </a:r>
            <a:r>
              <a:rPr lang="cs-CZ" dirty="0"/>
              <a:t>“</a:t>
            </a:r>
          </a:p>
        </p:txBody>
      </p:sp>
      <p:sp>
        <p:nvSpPr>
          <p:cNvPr id="4" name="Zástupný symbol pro číslo snímku 3"/>
          <p:cNvSpPr>
            <a:spLocks noGrp="1"/>
          </p:cNvSpPr>
          <p:nvPr>
            <p:ph type="sldNum" sz="quarter" idx="5"/>
          </p:nvPr>
        </p:nvSpPr>
        <p:spPr/>
        <p:txBody>
          <a:bodyPr/>
          <a:lstStyle/>
          <a:p>
            <a:fld id="{A0B8F7AC-82E8-4558-BF07-9BB9DB6B138C}" type="slidenum">
              <a:rPr lang="cs-CZ" smtClean="0"/>
              <a:t>8</a:t>
            </a:fld>
            <a:endParaRPr lang="cs-CZ"/>
          </a:p>
        </p:txBody>
      </p:sp>
    </p:spTree>
    <p:extLst>
      <p:ext uri="{BB962C8B-B14F-4D97-AF65-F5344CB8AC3E}">
        <p14:creationId xmlns:p14="http://schemas.microsoft.com/office/powerpoint/2010/main" val="15799607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a:t>
            </a:r>
          </a:p>
          <a:p>
            <a:r>
              <a:rPr lang="cs-CZ" b="1" dirty="0"/>
              <a:t>---Úkoly:</a:t>
            </a:r>
          </a:p>
          <a:p>
            <a:pPr lvl="0"/>
            <a:r>
              <a:rPr lang="cs-CZ" dirty="0"/>
              <a:t>---Byla pohledávka postoupena platně?</a:t>
            </a:r>
          </a:p>
          <a:p>
            <a:pPr lvl="0"/>
            <a:r>
              <a:rPr lang="cs-CZ" dirty="0"/>
              <a:t>Odpověď: Nebyla.</a:t>
            </a:r>
          </a:p>
          <a:p>
            <a:pPr lvl="0"/>
            <a:r>
              <a:rPr lang="cs-CZ" dirty="0"/>
              <a:t>Odůvodnění: Postoupení pohledávky ve výši 450.000 Kč za cenu 100.000 Kč je, s ohledem na využití situace postupitele, zřejmou lichvou (§ 1796 OZ); ta způsobuje neplatnost postoupení.</a:t>
            </a:r>
          </a:p>
          <a:p>
            <a:pPr lvl="0"/>
            <a:r>
              <a:rPr lang="cs-CZ" dirty="0"/>
              <a:t>---Mělo zaplacení pohledávky účinek splnění dluhu?</a:t>
            </a:r>
          </a:p>
          <a:p>
            <a:pPr lvl="0"/>
            <a:r>
              <a:rPr lang="cs-CZ" dirty="0"/>
              <a:t>Odpověď: Nemělo.</a:t>
            </a:r>
          </a:p>
          <a:p>
            <a:pPr lvl="0"/>
            <a:r>
              <a:rPr lang="cs-CZ" dirty="0"/>
              <a:t>Odůvodnění: Dlužníkovi prokázal postoupení pohledávky nový věřitel. Lze dovodit, že z předložené postupní smlouvy dlužník mohl poznat lichvu, tedy mohl poznat, že postupní smlouva je neplatná, a postupník se tudíž nestal novým věřitelem.</a:t>
            </a:r>
          </a:p>
          <a:p>
            <a:r>
              <a:rPr lang="cs-CZ" dirty="0"/>
              <a:t>Judikatura – </a:t>
            </a:r>
            <a:r>
              <a:rPr lang="pt-BR" dirty="0"/>
              <a:t>NS 29 Odo 606/2003</a:t>
            </a:r>
            <a:r>
              <a:rPr lang="cs-CZ" dirty="0"/>
              <a:t>:</a:t>
            </a:r>
            <a:r>
              <a:rPr lang="pt-BR" dirty="0"/>
              <a:t> </a:t>
            </a:r>
            <a:r>
              <a:rPr lang="cs-CZ" dirty="0"/>
              <a:t>„</a:t>
            </a:r>
            <a:r>
              <a:rPr lang="cs-CZ" i="1" dirty="0"/>
              <a:t>je otázka platnosti smlouvy o postoupení pohledávky nerozhodná z hlediska účinku splnění závazků dlužníkem postupníkovi, oznámí-li dlužníku postoupení pohledávky postupitel. Za této situace, kdy dlužník není oprávněn dožadovat se prokázání smlouvy o postoupení pohledávky, zaniká jeho závazek splněním postupníkovi i v případě, že smlouva o postoupení pohledávky neexistuje (z jakéhokoli důvodu).</a:t>
            </a:r>
            <a:r>
              <a:rPr lang="cs-CZ" dirty="0"/>
              <a:t>“</a:t>
            </a:r>
          </a:p>
        </p:txBody>
      </p:sp>
      <p:sp>
        <p:nvSpPr>
          <p:cNvPr id="4" name="Zástupný symbol pro číslo snímku 3"/>
          <p:cNvSpPr>
            <a:spLocks noGrp="1"/>
          </p:cNvSpPr>
          <p:nvPr>
            <p:ph type="sldNum" sz="quarter" idx="5"/>
          </p:nvPr>
        </p:nvSpPr>
        <p:spPr/>
        <p:txBody>
          <a:bodyPr/>
          <a:lstStyle/>
          <a:p>
            <a:fld id="{A0B8F7AC-82E8-4558-BF07-9BB9DB6B138C}" type="slidenum">
              <a:rPr lang="cs-CZ" smtClean="0"/>
              <a:t>9</a:t>
            </a:fld>
            <a:endParaRPr lang="cs-CZ"/>
          </a:p>
        </p:txBody>
      </p:sp>
    </p:spTree>
    <p:extLst>
      <p:ext uri="{BB962C8B-B14F-4D97-AF65-F5344CB8AC3E}">
        <p14:creationId xmlns:p14="http://schemas.microsoft.com/office/powerpoint/2010/main" val="30440455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a:t>
            </a:r>
          </a:p>
          <a:p>
            <a:pPr marL="0" marR="0" lvl="0" indent="0" algn="l" defTabSz="914400" rtl="0" eaLnBrk="1" fontAlgn="auto" latinLnBrk="0" hangingPunct="1">
              <a:lnSpc>
                <a:spcPct val="100000"/>
              </a:lnSpc>
              <a:spcBef>
                <a:spcPts val="0"/>
              </a:spcBef>
              <a:spcAft>
                <a:spcPts val="0"/>
              </a:spcAft>
              <a:buClrTx/>
              <a:buSzTx/>
              <a:buFontTx/>
              <a:buNone/>
              <a:tabLst/>
              <a:defRPr/>
            </a:pPr>
            <a:r>
              <a:rPr lang="cs-CZ" b="1" dirty="0"/>
              <a:t>---Úkol: Je slečna Potůčková povinna splnit dluh?</a:t>
            </a:r>
          </a:p>
          <a:p>
            <a:r>
              <a:rPr lang="cs-CZ" dirty="0"/>
              <a:t>Odpověď: Je povinna.</a:t>
            </a:r>
          </a:p>
          <a:p>
            <a:r>
              <a:rPr lang="cs-CZ" dirty="0"/>
              <a:t>Odůvodnění: Slečna Potůčková má pravdu, že převzetí dluhu podle OZ nespočívá v dohodě mezi věřitelem a přejímatelem; dohodu uzavírá dosavadní dlužník s přejímatelem a k tomu se vyžaduje souhlas věřitele (§ 1888 odst. 1 OZ). To je však splněno i v daném případě, jen v jiném pořadí. Slečna Potůčková proto převzala dluh a je povinna ho splnit. Okolnost, že se s dlužníkem rozešla, nemá na uvedené vliv.</a:t>
            </a:r>
          </a:p>
        </p:txBody>
      </p:sp>
      <p:sp>
        <p:nvSpPr>
          <p:cNvPr id="4" name="Zástupný symbol pro číslo snímku 3"/>
          <p:cNvSpPr>
            <a:spLocks noGrp="1"/>
          </p:cNvSpPr>
          <p:nvPr>
            <p:ph type="sldNum" sz="quarter" idx="5"/>
          </p:nvPr>
        </p:nvSpPr>
        <p:spPr/>
        <p:txBody>
          <a:bodyPr/>
          <a:lstStyle/>
          <a:p>
            <a:fld id="{A0B8F7AC-82E8-4558-BF07-9BB9DB6B138C}" type="slidenum">
              <a:rPr lang="cs-CZ" smtClean="0"/>
              <a:t>10</a:t>
            </a:fld>
            <a:endParaRPr lang="cs-CZ"/>
          </a:p>
        </p:txBody>
      </p:sp>
    </p:spTree>
    <p:extLst>
      <p:ext uri="{BB962C8B-B14F-4D97-AF65-F5344CB8AC3E}">
        <p14:creationId xmlns:p14="http://schemas.microsoft.com/office/powerpoint/2010/main" val="40147535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a:t>***D</a:t>
            </a:r>
          </a:p>
          <a:p>
            <a:r>
              <a:rPr lang="cs-CZ" b="1" dirty="0"/>
              <a:t>---Úkol: Došlo k převzetí ručení?</a:t>
            </a:r>
          </a:p>
          <a:p>
            <a:r>
              <a:rPr lang="cs-CZ" dirty="0"/>
              <a:t>Odpověď: Nedošlo.</a:t>
            </a:r>
          </a:p>
          <a:p>
            <a:r>
              <a:rPr lang="cs-CZ" dirty="0"/>
              <a:t>Odůvodnění: Převzetí ručení je obecně možné; použije se úprava převzetí dluhu (§ 1888 </a:t>
            </a:r>
            <a:r>
              <a:rPr lang="cs-CZ" dirty="0" err="1"/>
              <a:t>an</a:t>
            </a:r>
            <a:r>
              <a:rPr lang="cs-CZ" dirty="0"/>
              <a:t>. OZ). Ručitelské prohlášení ale vyžaduje ze zákona písemnou formu (§ 2018 odst. 2 OZ); potom je třeba řešit formu převzetí ručení. Podle § 574 právní jednání, jehož písemnou formu předepisuje zákon, lze změnit zase jen písemně. Ustanovení se týká jen změn obsahu; zde jde o změnu subjektů. Přesto ale lze dovodit, že minimálně projev nového ručitele vyžaduje písemnou formu. Argumenty jsou dva: 1. nový ručitel bude mít stejné postavení jako předchozí, takže by pro jeho ručení měly platit i stejné formální podmínky (Petrov a kol.), 2. </a:t>
            </a:r>
          </a:p>
          <a:p>
            <a:r>
              <a:rPr lang="cs-CZ" dirty="0"/>
              <a:t>Literatura: </a:t>
            </a:r>
            <a:r>
              <a:rPr lang="cs-CZ" dirty="0" err="1"/>
              <a:t>Banyaiová</a:t>
            </a:r>
            <a:r>
              <a:rPr lang="cs-CZ" dirty="0"/>
              <a:t> píše, že 574 OZ, o změně, platí a </a:t>
            </a:r>
            <a:r>
              <a:rPr lang="cs-CZ" dirty="0" err="1"/>
              <a:t>fortiori</a:t>
            </a:r>
            <a:r>
              <a:rPr lang="cs-CZ" dirty="0"/>
              <a:t> i pro zrušení. Takže když platí pro obsah, neměl by podobnou logikou platit i pro subjekty? &lt;</a:t>
            </a:r>
            <a:r>
              <a:rPr lang="cs-CZ" dirty="0">
                <a:hlinkClick r:id="rId3">
                  <a:extLst>
                    <a:ext uri="{A12FA001-AC4F-418D-AE19-62706E023703}">
                      <ahyp:hlinkClr xmlns:ahyp="http://schemas.microsoft.com/office/drawing/2018/hyperlinkcolor" val="tx"/>
                    </a:ext>
                  </a:extLst>
                </a:hlinkClick>
              </a:rPr>
              <a:t>https://advokatnidenik.cz/2018/07/23/</a:t>
            </a:r>
            <a:r>
              <a:rPr lang="cs-CZ" dirty="0" err="1">
                <a:hlinkClick r:id="rId3">
                  <a:extLst>
                    <a:ext uri="{A12FA001-AC4F-418D-AE19-62706E023703}">
                      <ahyp:hlinkClr xmlns:ahyp="http://schemas.microsoft.com/office/drawing/2018/hyperlinkcolor" val="tx"/>
                    </a:ext>
                  </a:extLst>
                </a:hlinkClick>
              </a:rPr>
              <a:t>diskutovane</a:t>
            </a:r>
            <a:r>
              <a:rPr lang="cs-CZ" dirty="0">
                <a:hlinkClick r:id="rId3">
                  <a:extLst>
                    <a:ext uri="{A12FA001-AC4F-418D-AE19-62706E023703}">
                      <ahyp:hlinkClr xmlns:ahyp="http://schemas.microsoft.com/office/drawing/2018/hyperlinkcolor" val="tx"/>
                    </a:ext>
                  </a:extLst>
                </a:hlinkClick>
              </a:rPr>
              <a:t>-</a:t>
            </a:r>
            <a:r>
              <a:rPr lang="cs-CZ" dirty="0" err="1">
                <a:hlinkClick r:id="rId3">
                  <a:extLst>
                    <a:ext uri="{A12FA001-AC4F-418D-AE19-62706E023703}">
                      <ahyp:hlinkClr xmlns:ahyp="http://schemas.microsoft.com/office/drawing/2018/hyperlinkcolor" val="tx"/>
                    </a:ext>
                  </a:extLst>
                </a:hlinkClick>
              </a:rPr>
              <a:t>otazky</a:t>
            </a:r>
            <a:r>
              <a:rPr lang="cs-CZ" dirty="0">
                <a:hlinkClick r:id="rId3">
                  <a:extLst>
                    <a:ext uri="{A12FA001-AC4F-418D-AE19-62706E023703}">
                      <ahyp:hlinkClr xmlns:ahyp="http://schemas.microsoft.com/office/drawing/2018/hyperlinkcolor" val="tx"/>
                    </a:ext>
                  </a:extLst>
                </a:hlinkClick>
              </a:rPr>
              <a:t>-</a:t>
            </a:r>
            <a:r>
              <a:rPr lang="cs-CZ" dirty="0" err="1">
                <a:hlinkClick r:id="rId3">
                  <a:extLst>
                    <a:ext uri="{A12FA001-AC4F-418D-AE19-62706E023703}">
                      <ahyp:hlinkClr xmlns:ahyp="http://schemas.microsoft.com/office/drawing/2018/hyperlinkcolor" val="tx"/>
                    </a:ext>
                  </a:extLst>
                </a:hlinkClick>
              </a:rPr>
              <a:t>zaniku</a:t>
            </a:r>
            <a:r>
              <a:rPr lang="cs-CZ" dirty="0">
                <a:hlinkClick r:id="rId3">
                  <a:extLst>
                    <a:ext uri="{A12FA001-AC4F-418D-AE19-62706E023703}">
                      <ahyp:hlinkClr xmlns:ahyp="http://schemas.microsoft.com/office/drawing/2018/hyperlinkcolor" val="tx"/>
                    </a:ext>
                  </a:extLst>
                </a:hlinkClick>
              </a:rPr>
              <a:t>-</a:t>
            </a:r>
            <a:r>
              <a:rPr lang="cs-CZ" dirty="0" err="1">
                <a:hlinkClick r:id="rId3">
                  <a:extLst>
                    <a:ext uri="{A12FA001-AC4F-418D-AE19-62706E023703}">
                      <ahyp:hlinkClr xmlns:ahyp="http://schemas.microsoft.com/office/drawing/2018/hyperlinkcolor" val="tx"/>
                    </a:ext>
                  </a:extLst>
                </a:hlinkClick>
              </a:rPr>
              <a:t>zavazku</a:t>
            </a:r>
            <a:r>
              <a:rPr lang="cs-CZ" dirty="0">
                <a:hlinkClick r:id="rId3">
                  <a:extLst>
                    <a:ext uri="{A12FA001-AC4F-418D-AE19-62706E023703}">
                      <ahyp:hlinkClr xmlns:ahyp="http://schemas.microsoft.com/office/drawing/2018/hyperlinkcolor" val="tx"/>
                    </a:ext>
                  </a:extLst>
                </a:hlinkClick>
              </a:rPr>
              <a:t>-v-</a:t>
            </a:r>
            <a:r>
              <a:rPr lang="cs-CZ" dirty="0" err="1">
                <a:hlinkClick r:id="rId3">
                  <a:extLst>
                    <a:ext uri="{A12FA001-AC4F-418D-AE19-62706E023703}">
                      <ahyp:hlinkClr xmlns:ahyp="http://schemas.microsoft.com/office/drawing/2018/hyperlinkcolor" val="tx"/>
                    </a:ext>
                  </a:extLst>
                </a:hlinkClick>
              </a:rPr>
              <a:t>obcanskem</a:t>
            </a:r>
            <a:r>
              <a:rPr lang="cs-CZ" dirty="0">
                <a:hlinkClick r:id="rId3">
                  <a:extLst>
                    <a:ext uri="{A12FA001-AC4F-418D-AE19-62706E023703}">
                      <ahyp:hlinkClr xmlns:ahyp="http://schemas.microsoft.com/office/drawing/2018/hyperlinkcolor" val="tx"/>
                    </a:ext>
                  </a:extLst>
                </a:hlinkClick>
              </a:rPr>
              <a:t>-</a:t>
            </a:r>
            <a:r>
              <a:rPr lang="cs-CZ" dirty="0" err="1">
                <a:hlinkClick r:id="rId3">
                  <a:extLst>
                    <a:ext uri="{A12FA001-AC4F-418D-AE19-62706E023703}">
                      <ahyp:hlinkClr xmlns:ahyp="http://schemas.microsoft.com/office/drawing/2018/hyperlinkcolor" val="tx"/>
                    </a:ext>
                  </a:extLst>
                </a:hlinkClick>
              </a:rPr>
              <a:t>zakoniku</a:t>
            </a:r>
            <a:r>
              <a:rPr lang="cs-CZ" dirty="0">
                <a:hlinkClick r:id="rId3">
                  <a:extLst>
                    <a:ext uri="{A12FA001-AC4F-418D-AE19-62706E023703}">
                      <ahyp:hlinkClr xmlns:ahyp="http://schemas.microsoft.com/office/drawing/2018/hyperlinkcolor" val="tx"/>
                    </a:ext>
                  </a:extLst>
                </a:hlinkClick>
              </a:rPr>
              <a:t>/</a:t>
            </a:r>
            <a:r>
              <a:rPr lang="cs-CZ" dirty="0"/>
              <a:t>&gt;</a:t>
            </a:r>
          </a:p>
        </p:txBody>
      </p:sp>
      <p:sp>
        <p:nvSpPr>
          <p:cNvPr id="4" name="Zástupný symbol pro číslo snímku 3"/>
          <p:cNvSpPr>
            <a:spLocks noGrp="1"/>
          </p:cNvSpPr>
          <p:nvPr>
            <p:ph type="sldNum" sz="quarter" idx="5"/>
          </p:nvPr>
        </p:nvSpPr>
        <p:spPr/>
        <p:txBody>
          <a:bodyPr/>
          <a:lstStyle/>
          <a:p>
            <a:fld id="{A0B8F7AC-82E8-4558-BF07-9BB9DB6B138C}" type="slidenum">
              <a:rPr lang="cs-CZ" smtClean="0"/>
              <a:t>11</a:t>
            </a:fld>
            <a:endParaRPr lang="cs-CZ"/>
          </a:p>
        </p:txBody>
      </p:sp>
    </p:spTree>
    <p:extLst>
      <p:ext uri="{BB962C8B-B14F-4D97-AF65-F5344CB8AC3E}">
        <p14:creationId xmlns:p14="http://schemas.microsoft.com/office/powerpoint/2010/main" val="13095087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_1">
    <p:spTree>
      <p:nvGrpSpPr>
        <p:cNvPr id="1" name=""/>
        <p:cNvGrpSpPr/>
        <p:nvPr/>
      </p:nvGrpSpPr>
      <p:grpSpPr>
        <a:xfrm>
          <a:off x="0" y="0"/>
          <a:ext cx="0" cy="0"/>
          <a:chOff x="0" y="0"/>
          <a:chExt cx="0" cy="0"/>
        </a:xfrm>
      </p:grpSpPr>
      <p:sp>
        <p:nvSpPr>
          <p:cNvPr id="2" name="Title 1"/>
          <p:cNvSpPr>
            <a:spLocks noGrp="1"/>
          </p:cNvSpPr>
          <p:nvPr>
            <p:ph type="ctrTitle"/>
          </p:nvPr>
        </p:nvSpPr>
        <p:spPr>
          <a:xfrm>
            <a:off x="360000" y="1080000"/>
            <a:ext cx="8424000" cy="2160000"/>
          </a:xfrm>
        </p:spPr>
        <p:txBody>
          <a:bodyPr anchor="b">
            <a:normAutofit/>
          </a:bodyPr>
          <a:lstStyle>
            <a:lvl1pPr algn="ctr">
              <a:defRPr sz="6000"/>
            </a:lvl1pPr>
          </a:lstStyle>
          <a:p>
            <a:r>
              <a:rPr lang="cs-CZ"/>
              <a:t>Kliknutím lze upravit styl.</a:t>
            </a:r>
            <a:endParaRPr lang="en-US" dirty="0"/>
          </a:p>
        </p:txBody>
      </p:sp>
      <p:sp>
        <p:nvSpPr>
          <p:cNvPr id="3" name="Subtitle 2"/>
          <p:cNvSpPr>
            <a:spLocks noGrp="1"/>
          </p:cNvSpPr>
          <p:nvPr>
            <p:ph type="subTitle" idx="1"/>
          </p:nvPr>
        </p:nvSpPr>
        <p:spPr>
          <a:xfrm>
            <a:off x="360000" y="3420000"/>
            <a:ext cx="8424000" cy="2160000"/>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můžete upravit styl předlohy.</a:t>
            </a:r>
            <a:endParaRPr lang="en-US" dirty="0"/>
          </a:p>
        </p:txBody>
      </p:sp>
    </p:spTree>
    <p:extLst>
      <p:ext uri="{BB962C8B-B14F-4D97-AF65-F5344CB8AC3E}">
        <p14:creationId xmlns:p14="http://schemas.microsoft.com/office/powerpoint/2010/main" val="39305820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_2">
    <p:spTree>
      <p:nvGrpSpPr>
        <p:cNvPr id="1" name=""/>
        <p:cNvGrpSpPr/>
        <p:nvPr/>
      </p:nvGrpSpPr>
      <p:grpSpPr>
        <a:xfrm>
          <a:off x="0" y="0"/>
          <a:ext cx="0" cy="0"/>
          <a:chOff x="0" y="0"/>
          <a:chExt cx="0" cy="0"/>
        </a:xfrm>
      </p:grpSpPr>
      <p:sp>
        <p:nvSpPr>
          <p:cNvPr id="2" name="Title 1"/>
          <p:cNvSpPr>
            <a:spLocks noGrp="1"/>
          </p:cNvSpPr>
          <p:nvPr>
            <p:ph type="title"/>
          </p:nvPr>
        </p:nvSpPr>
        <p:spPr>
          <a:xfrm>
            <a:off x="360000" y="1080000"/>
            <a:ext cx="8424000" cy="2160000"/>
          </a:xfrm>
        </p:spPr>
        <p:txBody>
          <a:bodyPr anchor="b">
            <a:normAutofit/>
          </a:bodyPr>
          <a:lstStyle>
            <a:lvl1pPr>
              <a:defRPr sz="4800"/>
            </a:lvl1pPr>
          </a:lstStyle>
          <a:p>
            <a:r>
              <a:rPr lang="cs-CZ"/>
              <a:t>Kliknutím lze upravit styl.</a:t>
            </a:r>
            <a:endParaRPr lang="en-US" dirty="0"/>
          </a:p>
        </p:txBody>
      </p:sp>
      <p:sp>
        <p:nvSpPr>
          <p:cNvPr id="3" name="Text Placeholder 2"/>
          <p:cNvSpPr>
            <a:spLocks noGrp="1"/>
          </p:cNvSpPr>
          <p:nvPr>
            <p:ph type="body" idx="1"/>
          </p:nvPr>
        </p:nvSpPr>
        <p:spPr>
          <a:xfrm>
            <a:off x="360000" y="3420000"/>
            <a:ext cx="8424000" cy="2160000"/>
          </a:xfrm>
        </p:spPr>
        <p:txBody>
          <a:bodyPr>
            <a:normAutofit/>
          </a:bodyPr>
          <a:lstStyle>
            <a:lvl1pPr marL="0" indent="0" algn="ctr">
              <a:buNone/>
              <a:defRPr sz="28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Tree>
    <p:extLst>
      <p:ext uri="{BB962C8B-B14F-4D97-AF65-F5344CB8AC3E}">
        <p14:creationId xmlns:p14="http://schemas.microsoft.com/office/powerpoint/2010/main" val="3736860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S_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p:txBody>
      </p:sp>
    </p:spTree>
    <p:extLst>
      <p:ext uri="{BB962C8B-B14F-4D97-AF65-F5344CB8AC3E}">
        <p14:creationId xmlns:p14="http://schemas.microsoft.com/office/powerpoint/2010/main" val="27564557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S_3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dirty="0"/>
          </a:p>
        </p:txBody>
      </p:sp>
      <p:sp>
        <p:nvSpPr>
          <p:cNvPr id="3" name="Content Placeholder 2"/>
          <p:cNvSpPr>
            <a:spLocks noGrp="1"/>
          </p:cNvSpPr>
          <p:nvPr>
            <p:ph sz="half" idx="1"/>
          </p:nvPr>
        </p:nvSpPr>
        <p:spPr>
          <a:xfrm>
            <a:off x="360000" y="1340434"/>
            <a:ext cx="4032000" cy="5040000"/>
          </a:xfrm>
        </p:spPr>
        <p:txBody>
          <a:bodyPr/>
          <a:lstStyle/>
          <a:p>
            <a:pPr lvl="0"/>
            <a:r>
              <a:rPr lang="cs-CZ"/>
              <a:t>Po kliknutí můžete upravovat styly textu v předloze.</a:t>
            </a:r>
          </a:p>
          <a:p>
            <a:pPr lvl="1"/>
            <a:r>
              <a:rPr lang="cs-CZ"/>
              <a:t>Druhá úroveň</a:t>
            </a:r>
          </a:p>
          <a:p>
            <a:pPr lvl="2"/>
            <a:r>
              <a:rPr lang="cs-CZ"/>
              <a:t>Třetí úroveň</a:t>
            </a:r>
          </a:p>
        </p:txBody>
      </p:sp>
      <p:sp>
        <p:nvSpPr>
          <p:cNvPr id="4" name="Content Placeholder 3"/>
          <p:cNvSpPr>
            <a:spLocks noGrp="1"/>
          </p:cNvSpPr>
          <p:nvPr>
            <p:ph sz="half" idx="2"/>
          </p:nvPr>
        </p:nvSpPr>
        <p:spPr>
          <a:xfrm>
            <a:off x="4752000" y="1355921"/>
            <a:ext cx="4032000" cy="5040000"/>
          </a:xfrm>
        </p:spPr>
        <p:txBody>
          <a:bodyPr/>
          <a:lstStyle/>
          <a:p>
            <a:pPr lvl="0"/>
            <a:r>
              <a:rPr lang="cs-CZ"/>
              <a:t>Po kliknutí můžete upravovat styly textu v předloze.</a:t>
            </a:r>
          </a:p>
          <a:p>
            <a:pPr lvl="1"/>
            <a:r>
              <a:rPr lang="cs-CZ"/>
              <a:t>Druhá úroveň</a:t>
            </a:r>
          </a:p>
          <a:p>
            <a:pPr lvl="2"/>
            <a:r>
              <a:rPr lang="cs-CZ"/>
              <a:t>Třetí úroveň</a:t>
            </a:r>
          </a:p>
        </p:txBody>
      </p:sp>
    </p:spTree>
    <p:extLst>
      <p:ext uri="{BB962C8B-B14F-4D97-AF65-F5344CB8AC3E}">
        <p14:creationId xmlns:p14="http://schemas.microsoft.com/office/powerpoint/2010/main" val="2955483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S_4">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i="1"/>
            </a:lvl1pPr>
          </a:lstStyle>
          <a:p>
            <a:r>
              <a:rPr lang="cs-CZ"/>
              <a:t>Kliknutím lze upravit styl.</a:t>
            </a:r>
            <a:endParaRPr lang="en-US" dirty="0"/>
          </a:p>
        </p:txBody>
      </p:sp>
      <p:sp>
        <p:nvSpPr>
          <p:cNvPr id="3" name="Content Placeholder 2"/>
          <p:cNvSpPr>
            <a:spLocks noGrp="1"/>
          </p:cNvSpPr>
          <p:nvPr>
            <p:ph idx="1"/>
          </p:nvPr>
        </p:nvSpPr>
        <p:spPr/>
        <p:txBody>
          <a:bodyPr/>
          <a:lstStyle>
            <a:lvl1pPr>
              <a:defRPr i="1"/>
            </a:lvl1pPr>
            <a:lvl2pPr>
              <a:defRPr i="1"/>
            </a:lvl2pPr>
            <a:lvl3pPr>
              <a:defRPr i="1"/>
            </a:lvl3pPr>
          </a:lstStyle>
          <a:p>
            <a:pPr lvl="0"/>
            <a:r>
              <a:rPr lang="cs-CZ"/>
              <a:t>Po kliknutí můžete upravovat styly textu v předloze.</a:t>
            </a:r>
          </a:p>
          <a:p>
            <a:pPr lvl="1"/>
            <a:r>
              <a:rPr lang="cs-CZ"/>
              <a:t>Druhá úroveň</a:t>
            </a:r>
          </a:p>
          <a:p>
            <a:pPr lvl="2"/>
            <a:r>
              <a:rPr lang="cs-CZ"/>
              <a:t>Třetí úroveň</a:t>
            </a:r>
          </a:p>
        </p:txBody>
      </p:sp>
    </p:spTree>
    <p:extLst>
      <p:ext uri="{BB962C8B-B14F-4D97-AF65-F5344CB8AC3E}">
        <p14:creationId xmlns:p14="http://schemas.microsoft.com/office/powerpoint/2010/main" val="335380649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8424000" cy="720000"/>
          </a:xfrm>
          <a:prstGeom prst="rect">
            <a:avLst/>
          </a:prstGeom>
        </p:spPr>
        <p:txBody>
          <a:bodyPr vert="horz" lIns="91440" tIns="45720" rIns="91440" bIns="45720" rtlCol="0" anchor="ctr">
            <a:normAutofit/>
          </a:bodyPr>
          <a:lstStyle/>
          <a:p>
            <a:r>
              <a:rPr lang="cs-CZ" dirty="0"/>
              <a:t>Kliknutím lze upravit styl.</a:t>
            </a:r>
            <a:endParaRPr lang="en-US" dirty="0"/>
          </a:p>
        </p:txBody>
      </p:sp>
      <p:sp>
        <p:nvSpPr>
          <p:cNvPr id="3" name="Text Placeholder 2"/>
          <p:cNvSpPr>
            <a:spLocks noGrp="1"/>
          </p:cNvSpPr>
          <p:nvPr>
            <p:ph type="body" idx="1"/>
          </p:nvPr>
        </p:nvSpPr>
        <p:spPr>
          <a:xfrm>
            <a:off x="360000" y="1260000"/>
            <a:ext cx="8424000" cy="5040000"/>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p:txBody>
      </p:sp>
    </p:spTree>
    <p:extLst>
      <p:ext uri="{BB962C8B-B14F-4D97-AF65-F5344CB8AC3E}">
        <p14:creationId xmlns:p14="http://schemas.microsoft.com/office/powerpoint/2010/main" val="457078201"/>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2" r:id="rId3"/>
    <p:sldLayoutId id="2147483664" r:id="rId4"/>
    <p:sldLayoutId id="2147483665" r:id="rId5"/>
  </p:sldLayoutIdLst>
  <p:txStyles>
    <p:titleStyle>
      <a:lvl1pPr algn="ctr" defTabSz="914400" rtl="0" eaLnBrk="1" latinLnBrk="0" hangingPunct="1">
        <a:lnSpc>
          <a:spcPct val="90000"/>
        </a:lnSpc>
        <a:spcBef>
          <a:spcPct val="0"/>
        </a:spcBef>
        <a:buNone/>
        <a:defRPr sz="3200" kern="1200">
          <a:solidFill>
            <a:schemeClr val="tx1"/>
          </a:solidFill>
          <a:latin typeface="+mn-lt"/>
          <a:ea typeface="+mj-ea"/>
          <a:cs typeface="+mj-cs"/>
        </a:defRPr>
      </a:lvl1pPr>
    </p:titleStyle>
    <p:bodyStyle>
      <a:lvl1pPr marL="354013" indent="-354013" algn="l" defTabSz="914400" rtl="0" eaLnBrk="1" latinLnBrk="0" hangingPunct="1">
        <a:lnSpc>
          <a:spcPct val="90000"/>
        </a:lnSpc>
        <a:spcBef>
          <a:spcPts val="1000"/>
        </a:spcBef>
        <a:buFont typeface="Calibri" panose="020F0502020204030204" pitchFamily="34" charset="0"/>
        <a:buChar char="•"/>
        <a:defRPr sz="2800" kern="1200">
          <a:solidFill>
            <a:schemeClr val="tx1"/>
          </a:solidFill>
          <a:latin typeface="+mn-lt"/>
          <a:ea typeface="+mn-ea"/>
          <a:cs typeface="+mn-cs"/>
        </a:defRPr>
      </a:lvl1pPr>
      <a:lvl2pPr marL="895350" indent="-354013" algn="l" defTabSz="914400" rtl="0" eaLnBrk="1" latinLnBrk="0" hangingPunct="1">
        <a:lnSpc>
          <a:spcPct val="90000"/>
        </a:lnSpc>
        <a:spcBef>
          <a:spcPts val="500"/>
        </a:spcBef>
        <a:buFont typeface="Calibri" panose="020F0502020204030204" pitchFamily="34" charset="0"/>
        <a:buChar char="–"/>
        <a:defRPr sz="2600" kern="1200">
          <a:solidFill>
            <a:schemeClr val="tx1"/>
          </a:solidFill>
          <a:latin typeface="+mn-lt"/>
          <a:ea typeface="+mn-ea"/>
          <a:cs typeface="+mn-cs"/>
        </a:defRPr>
      </a:lvl2pPr>
      <a:lvl3pPr marL="1436688" indent="-354013" algn="l" defTabSz="914400" rtl="0" eaLnBrk="1" latinLnBrk="0" hangingPunct="1">
        <a:lnSpc>
          <a:spcPct val="90000"/>
        </a:lnSpc>
        <a:spcBef>
          <a:spcPts val="500"/>
        </a:spcBef>
        <a:buFont typeface="Calibri" panose="020F0502020204030204" pitchFamily="34" charset="0"/>
        <a:buChar char="•"/>
        <a:defRPr sz="24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Nadpis 11">
            <a:extLst>
              <a:ext uri="{FF2B5EF4-FFF2-40B4-BE49-F238E27FC236}">
                <a16:creationId xmlns:a16="http://schemas.microsoft.com/office/drawing/2014/main" id="{9D1E1DD5-D21F-76F9-529B-21A25AB57DA6}"/>
              </a:ext>
            </a:extLst>
          </p:cNvPr>
          <p:cNvSpPr>
            <a:spLocks noGrp="1"/>
          </p:cNvSpPr>
          <p:nvPr>
            <p:ph type="title"/>
          </p:nvPr>
        </p:nvSpPr>
        <p:spPr>
          <a:xfrm>
            <a:off x="360000" y="1080000"/>
            <a:ext cx="8424000" cy="2160000"/>
          </a:xfrm>
        </p:spPr>
        <p:txBody>
          <a:bodyPr>
            <a:normAutofit/>
          </a:bodyPr>
          <a:lstStyle/>
          <a:p>
            <a:r>
              <a:rPr lang="cs-CZ" dirty="0"/>
              <a:t>Změny závazků</a:t>
            </a:r>
          </a:p>
        </p:txBody>
      </p:sp>
      <p:sp>
        <p:nvSpPr>
          <p:cNvPr id="6" name="Zástupný text 5">
            <a:extLst>
              <a:ext uri="{FF2B5EF4-FFF2-40B4-BE49-F238E27FC236}">
                <a16:creationId xmlns:a16="http://schemas.microsoft.com/office/drawing/2014/main" id="{B5FA6517-0576-E8CA-FB65-467509B80CBD}"/>
              </a:ext>
            </a:extLst>
          </p:cNvPr>
          <p:cNvSpPr>
            <a:spLocks noGrp="1"/>
          </p:cNvSpPr>
          <p:nvPr>
            <p:ph type="body" idx="1"/>
          </p:nvPr>
        </p:nvSpPr>
        <p:spPr/>
        <p:txBody>
          <a:bodyPr/>
          <a:lstStyle/>
          <a:p>
            <a:endParaRPr lang="cs-CZ"/>
          </a:p>
        </p:txBody>
      </p:sp>
    </p:spTree>
    <p:extLst>
      <p:ext uri="{BB962C8B-B14F-4D97-AF65-F5344CB8AC3E}">
        <p14:creationId xmlns:p14="http://schemas.microsoft.com/office/powerpoint/2010/main" val="902039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C7C3C2F-9CD1-4317-83E7-03E6A0AE3D54}"/>
              </a:ext>
            </a:extLst>
          </p:cNvPr>
          <p:cNvSpPr>
            <a:spLocks noGrp="1"/>
          </p:cNvSpPr>
          <p:nvPr>
            <p:ph type="title"/>
          </p:nvPr>
        </p:nvSpPr>
        <p:spPr>
          <a:xfrm>
            <a:off x="360000" y="360000"/>
            <a:ext cx="8424000" cy="720000"/>
          </a:xfrm>
        </p:spPr>
        <p:txBody>
          <a:bodyPr/>
          <a:lstStyle/>
          <a:p>
            <a:r>
              <a:rPr lang="cs-CZ" dirty="0"/>
              <a:t>Příklady</a:t>
            </a:r>
          </a:p>
        </p:txBody>
      </p:sp>
      <p:sp>
        <p:nvSpPr>
          <p:cNvPr id="3" name="Zástupný obsah 2">
            <a:extLst>
              <a:ext uri="{FF2B5EF4-FFF2-40B4-BE49-F238E27FC236}">
                <a16:creationId xmlns:a16="http://schemas.microsoft.com/office/drawing/2014/main" id="{156503AD-5790-4003-8BB6-A9D17C3B02A8}"/>
              </a:ext>
            </a:extLst>
          </p:cNvPr>
          <p:cNvSpPr>
            <a:spLocks noGrp="1"/>
          </p:cNvSpPr>
          <p:nvPr>
            <p:ph idx="1"/>
          </p:nvPr>
        </p:nvSpPr>
        <p:spPr>
          <a:xfrm>
            <a:off x="360000" y="1260000"/>
            <a:ext cx="8424000" cy="5040000"/>
          </a:xfrm>
        </p:spPr>
        <p:txBody>
          <a:bodyPr>
            <a:normAutofit fontScale="92500" lnSpcReduction="10000"/>
          </a:bodyPr>
          <a:lstStyle/>
          <a:p>
            <a:r>
              <a:rPr lang="cs-CZ" dirty="0"/>
              <a:t>Pan Kopeček pojal podezření, že jeho dlužník, pan Loučka, bude mít potíže se splněním svého dluhu. Pan Loučka totiž nějakou dobu nebyl k zastižení; poté za něho ale začala komunikovat jeho přítelkyně, slečna Potůčková, která se nabídla, že dluh převezme. Pan Kopeček tedy o tom se slečnou Potůčkovou sepsal jednoduchou smlouvu; na ni o několik dní později připsal svůj souhlas i pan Loučka. Když ale pan Kopeček později vyzval slečnu Potůčkovou ke splnění dluhu, odmítla ho s tím, že nedošlo k platnému převzetí dluhu, neboť to podle občanského zákoníku nespočívá v dohodě mezi věřitelem a přejímatelem; na okraj poznamenala, že se s panem Loučkou nedávno rozešla.</a:t>
            </a:r>
          </a:p>
          <a:p>
            <a:r>
              <a:rPr lang="cs-CZ" dirty="0"/>
              <a:t>Úkol: Je slečna Potůčková povinna splnit dluh?</a:t>
            </a:r>
          </a:p>
        </p:txBody>
      </p:sp>
    </p:spTree>
    <p:extLst>
      <p:ext uri="{BB962C8B-B14F-4D97-AF65-F5344CB8AC3E}">
        <p14:creationId xmlns:p14="http://schemas.microsoft.com/office/powerpoint/2010/main" val="887594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F0AF9E3-5EB9-45C4-B492-C14416082D93}"/>
              </a:ext>
            </a:extLst>
          </p:cNvPr>
          <p:cNvSpPr>
            <a:spLocks noGrp="1"/>
          </p:cNvSpPr>
          <p:nvPr>
            <p:ph type="title"/>
          </p:nvPr>
        </p:nvSpPr>
        <p:spPr>
          <a:xfrm>
            <a:off x="360000" y="360000"/>
            <a:ext cx="8424000" cy="720000"/>
          </a:xfrm>
        </p:spPr>
        <p:txBody>
          <a:bodyPr/>
          <a:lstStyle/>
          <a:p>
            <a:r>
              <a:rPr lang="cs-CZ" dirty="0"/>
              <a:t>Příklady</a:t>
            </a:r>
          </a:p>
        </p:txBody>
      </p:sp>
      <p:sp>
        <p:nvSpPr>
          <p:cNvPr id="3" name="Zástupný obsah 2">
            <a:extLst>
              <a:ext uri="{FF2B5EF4-FFF2-40B4-BE49-F238E27FC236}">
                <a16:creationId xmlns:a16="http://schemas.microsoft.com/office/drawing/2014/main" id="{84521C93-3550-400A-BDB0-B09FBF661A3E}"/>
              </a:ext>
            </a:extLst>
          </p:cNvPr>
          <p:cNvSpPr>
            <a:spLocks noGrp="1"/>
          </p:cNvSpPr>
          <p:nvPr>
            <p:ph idx="1"/>
          </p:nvPr>
        </p:nvSpPr>
        <p:spPr>
          <a:xfrm>
            <a:off x="360000" y="1260000"/>
            <a:ext cx="8424000" cy="5040000"/>
          </a:xfrm>
        </p:spPr>
        <p:txBody>
          <a:bodyPr>
            <a:normAutofit/>
          </a:bodyPr>
          <a:lstStyle/>
          <a:p>
            <a:r>
              <a:rPr lang="cs-CZ" dirty="0"/>
              <a:t>Pan Skála se písemně zaručil za dluh pana </a:t>
            </a:r>
            <a:r>
              <a:rPr lang="cs-CZ" dirty="0" err="1"/>
              <a:t>Balvana</a:t>
            </a:r>
            <a:r>
              <a:rPr lang="cs-CZ" dirty="0"/>
              <a:t>; věřitel ručení přijal a to platně vzniklo. Poté se však pan Skála dostal do finančních potíží, a tak přemluvil svého známého, pana Horu, aby ručení převzal. Takto se dohodli ústně s tím, že „si to ještě potvrdí písemně“; u ústní dohody byl i věřitel, který s ní vyjádřil ústně souhlas. Krátce nato ale pan Hora všem zúčastněným poslal e-mail, že si to rozmyslel, že ústní jednání k převzetí ručení nestačí a že písemně nedá nikomu nic.</a:t>
            </a:r>
          </a:p>
          <a:p>
            <a:r>
              <a:rPr lang="cs-CZ" dirty="0"/>
              <a:t>Úkol: Došlo k převzetí ručení?</a:t>
            </a:r>
          </a:p>
        </p:txBody>
      </p:sp>
    </p:spTree>
    <p:extLst>
      <p:ext uri="{BB962C8B-B14F-4D97-AF65-F5344CB8AC3E}">
        <p14:creationId xmlns:p14="http://schemas.microsoft.com/office/powerpoint/2010/main" val="1394788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5AAB4E-F351-3B0A-62AB-70E1E228512B}"/>
              </a:ext>
            </a:extLst>
          </p:cNvPr>
          <p:cNvSpPr>
            <a:spLocks noGrp="1"/>
          </p:cNvSpPr>
          <p:nvPr>
            <p:ph type="title"/>
          </p:nvPr>
        </p:nvSpPr>
        <p:spPr>
          <a:xfrm>
            <a:off x="360000" y="360000"/>
            <a:ext cx="8424000" cy="720000"/>
          </a:xfrm>
        </p:spPr>
        <p:txBody>
          <a:bodyPr/>
          <a:lstStyle/>
          <a:p>
            <a:r>
              <a:rPr lang="cs-CZ" dirty="0"/>
              <a:t>A	Kontrolní otázky</a:t>
            </a:r>
          </a:p>
        </p:txBody>
      </p:sp>
      <p:sp>
        <p:nvSpPr>
          <p:cNvPr id="3" name="Zástupný obsah 2">
            <a:extLst>
              <a:ext uri="{FF2B5EF4-FFF2-40B4-BE49-F238E27FC236}">
                <a16:creationId xmlns:a16="http://schemas.microsoft.com/office/drawing/2014/main" id="{AAC58924-C794-E527-86CB-68F21561380E}"/>
              </a:ext>
            </a:extLst>
          </p:cNvPr>
          <p:cNvSpPr>
            <a:spLocks noGrp="1"/>
          </p:cNvSpPr>
          <p:nvPr>
            <p:ph idx="1"/>
          </p:nvPr>
        </p:nvSpPr>
        <p:spPr>
          <a:xfrm>
            <a:off x="360000" y="1260000"/>
            <a:ext cx="8424000" cy="5040000"/>
          </a:xfrm>
        </p:spPr>
        <p:txBody>
          <a:bodyPr>
            <a:normAutofit/>
          </a:bodyPr>
          <a:lstStyle/>
          <a:p>
            <a:r>
              <a:rPr lang="cs-CZ"/>
              <a:t>Jak </a:t>
            </a:r>
            <a:r>
              <a:rPr lang="cs-CZ" dirty="0"/>
              <a:t>lze obecně vymezit změnu závazku? Popište systém institutů změny závazků.</a:t>
            </a:r>
          </a:p>
          <a:p>
            <a:r>
              <a:rPr lang="cs-CZ" dirty="0"/>
              <a:t>V čem spočívá postoupení pohledávky, včetně toho, kdo s kým jedná a kdo je třetí a vyžaduje se jeho souhlas? Jaké jsou podmínky postoupení pohledávky?</a:t>
            </a:r>
          </a:p>
          <a:p>
            <a:r>
              <a:rPr lang="cs-CZ" dirty="0"/>
              <a:t>V čem spočívá převzetí dluhu, včetně toho, kdo s kým jedná a kdo je třetí a vyžaduje se jeho souhlas? Které tři skutkové podstaty jsou upraveny pod převzetím dluhu s tím, že nejde o převzetí dluhu?</a:t>
            </a:r>
          </a:p>
          <a:p>
            <a:r>
              <a:rPr lang="cs-CZ" dirty="0"/>
              <a:t>V čem spočívá přistoupení ke dluhu, včetně toho, kdo s kým jedná a kdo je třetí a vyžaduje se jeho souhlas?</a:t>
            </a:r>
          </a:p>
        </p:txBody>
      </p:sp>
    </p:spTree>
    <p:extLst>
      <p:ext uri="{BB962C8B-B14F-4D97-AF65-F5344CB8AC3E}">
        <p14:creationId xmlns:p14="http://schemas.microsoft.com/office/powerpoint/2010/main" val="3138183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A5AAB4E-F351-3B0A-62AB-70E1E228512B}"/>
              </a:ext>
            </a:extLst>
          </p:cNvPr>
          <p:cNvSpPr>
            <a:spLocks noGrp="1"/>
          </p:cNvSpPr>
          <p:nvPr>
            <p:ph type="title"/>
          </p:nvPr>
        </p:nvSpPr>
        <p:spPr>
          <a:xfrm>
            <a:off x="360000" y="360000"/>
            <a:ext cx="8424000" cy="720000"/>
          </a:xfrm>
        </p:spPr>
        <p:txBody>
          <a:bodyPr/>
          <a:lstStyle/>
          <a:p>
            <a:r>
              <a:rPr lang="cs-CZ" dirty="0"/>
              <a:t>A	Kontrolní otázky</a:t>
            </a:r>
          </a:p>
        </p:txBody>
      </p:sp>
      <p:sp>
        <p:nvSpPr>
          <p:cNvPr id="3" name="Zástupný obsah 2">
            <a:extLst>
              <a:ext uri="{FF2B5EF4-FFF2-40B4-BE49-F238E27FC236}">
                <a16:creationId xmlns:a16="http://schemas.microsoft.com/office/drawing/2014/main" id="{AAC58924-C794-E527-86CB-68F21561380E}"/>
              </a:ext>
            </a:extLst>
          </p:cNvPr>
          <p:cNvSpPr>
            <a:spLocks noGrp="1"/>
          </p:cNvSpPr>
          <p:nvPr>
            <p:ph idx="1"/>
          </p:nvPr>
        </p:nvSpPr>
        <p:spPr>
          <a:xfrm>
            <a:off x="360000" y="1260000"/>
            <a:ext cx="8424000" cy="5040000"/>
          </a:xfrm>
        </p:spPr>
        <p:txBody>
          <a:bodyPr>
            <a:normAutofit/>
          </a:bodyPr>
          <a:lstStyle/>
          <a:p>
            <a:r>
              <a:rPr lang="cs-CZ" dirty="0"/>
              <a:t>V čem spočívá převzetí majetku? Za jakých podmínek a v jakém rozsahu nastane tento následek?</a:t>
            </a:r>
          </a:p>
          <a:p>
            <a:r>
              <a:rPr lang="cs-CZ" dirty="0"/>
              <a:t>V čem spočívá postoupení smlouvy? Jaké jsou jeho podmínky?</a:t>
            </a:r>
          </a:p>
          <a:p>
            <a:r>
              <a:rPr lang="cs-CZ" dirty="0"/>
              <a:t>V čem spočívá prostá dohoda o změně obsahu závazku a jak se od ní liší novace kumulativní, resp. privativní? Jak se posoudí povaha novace v pochybnostech?</a:t>
            </a:r>
          </a:p>
          <a:p>
            <a:r>
              <a:rPr lang="cs-CZ" dirty="0"/>
              <a:t>V čem spočívá narovnání?</a:t>
            </a:r>
          </a:p>
        </p:txBody>
      </p:sp>
    </p:spTree>
    <p:extLst>
      <p:ext uri="{BB962C8B-B14F-4D97-AF65-F5344CB8AC3E}">
        <p14:creationId xmlns:p14="http://schemas.microsoft.com/office/powerpoint/2010/main" val="1717624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418F42-0379-440C-9FAE-D3A54D2834EE}"/>
              </a:ext>
            </a:extLst>
          </p:cNvPr>
          <p:cNvSpPr>
            <a:spLocks noGrp="1"/>
          </p:cNvSpPr>
          <p:nvPr>
            <p:ph type="title"/>
          </p:nvPr>
        </p:nvSpPr>
        <p:spPr>
          <a:xfrm>
            <a:off x="360000" y="360000"/>
            <a:ext cx="8424000" cy="720000"/>
          </a:xfrm>
        </p:spPr>
        <p:txBody>
          <a:bodyPr>
            <a:normAutofit fontScale="90000"/>
          </a:bodyPr>
          <a:lstStyle/>
          <a:p>
            <a:r>
              <a:rPr lang="cs-CZ" dirty="0"/>
              <a:t>B	Které jsou zvláštní druhy postoupení pohledávky</a:t>
            </a:r>
          </a:p>
        </p:txBody>
      </p:sp>
      <p:sp>
        <p:nvSpPr>
          <p:cNvPr id="3" name="Zástupný obsah 2">
            <a:extLst>
              <a:ext uri="{FF2B5EF4-FFF2-40B4-BE49-F238E27FC236}">
                <a16:creationId xmlns:a16="http://schemas.microsoft.com/office/drawing/2014/main" id="{8FAAD547-66B4-444F-8743-21A027FFF779}"/>
              </a:ext>
            </a:extLst>
          </p:cNvPr>
          <p:cNvSpPr>
            <a:spLocks noGrp="1"/>
          </p:cNvSpPr>
          <p:nvPr>
            <p:ph idx="1"/>
          </p:nvPr>
        </p:nvSpPr>
        <p:spPr>
          <a:xfrm>
            <a:off x="360000" y="1260000"/>
            <a:ext cx="8424000" cy="5040000"/>
          </a:xfrm>
        </p:spPr>
        <p:txBody>
          <a:bodyPr>
            <a:normAutofit/>
          </a:bodyPr>
          <a:lstStyle/>
          <a:p>
            <a:r>
              <a:rPr lang="cs-CZ" dirty="0"/>
              <a:t>Právní úprava postoupení pohledávky v 1879 a násl. OZ je jednotná. Zvláštní druhy postoupení pohledávky se realizují </a:t>
            </a:r>
          </a:p>
          <a:p>
            <a:pPr lvl="1"/>
            <a:r>
              <a:rPr lang="cs-CZ" dirty="0"/>
              <a:t>buď v jejím rámci, </a:t>
            </a:r>
          </a:p>
          <a:p>
            <a:pPr lvl="1"/>
            <a:r>
              <a:rPr lang="cs-CZ" dirty="0"/>
              <a:t>nebo v rámci jiné úpravy.</a:t>
            </a:r>
          </a:p>
          <a:p>
            <a:r>
              <a:rPr lang="cs-CZ" dirty="0"/>
              <a:t>V případě tzv. tiché cese věřitel postupuje svou pohledávku postupníkovi, přičemž se dohodnou, že dlužníkovi nebude postoupení (prozatím) oznámeno; do té doby věřitel může vybrat od dlužníka plnění a následně je vydává postupníkovi.</a:t>
            </a:r>
          </a:p>
          <a:p>
            <a:pPr lvl="1"/>
            <a:r>
              <a:rPr lang="cs-CZ" dirty="0"/>
              <a:t>To se řídí úpravou postoupení pohledávky (konkrétně § 1886 odst. 2 OZ).</a:t>
            </a:r>
          </a:p>
        </p:txBody>
      </p:sp>
    </p:spTree>
    <p:extLst>
      <p:ext uri="{BB962C8B-B14F-4D97-AF65-F5344CB8AC3E}">
        <p14:creationId xmlns:p14="http://schemas.microsoft.com/office/powerpoint/2010/main" val="24844859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D418F42-0379-440C-9FAE-D3A54D2834EE}"/>
              </a:ext>
            </a:extLst>
          </p:cNvPr>
          <p:cNvSpPr>
            <a:spLocks noGrp="1"/>
          </p:cNvSpPr>
          <p:nvPr>
            <p:ph type="title"/>
          </p:nvPr>
        </p:nvSpPr>
        <p:spPr>
          <a:xfrm>
            <a:off x="360000" y="360000"/>
            <a:ext cx="8424000" cy="720000"/>
          </a:xfrm>
        </p:spPr>
        <p:txBody>
          <a:bodyPr>
            <a:normAutofit fontScale="90000"/>
          </a:bodyPr>
          <a:lstStyle/>
          <a:p>
            <a:r>
              <a:rPr lang="cs-CZ" dirty="0"/>
              <a:t>B	Které jsou zvláštní druhy postoupení pohledávky</a:t>
            </a:r>
          </a:p>
        </p:txBody>
      </p:sp>
      <p:sp>
        <p:nvSpPr>
          <p:cNvPr id="3" name="Zástupný obsah 2">
            <a:extLst>
              <a:ext uri="{FF2B5EF4-FFF2-40B4-BE49-F238E27FC236}">
                <a16:creationId xmlns:a16="http://schemas.microsoft.com/office/drawing/2014/main" id="{8FAAD547-66B4-444F-8743-21A027FFF779}"/>
              </a:ext>
            </a:extLst>
          </p:cNvPr>
          <p:cNvSpPr>
            <a:spLocks noGrp="1"/>
          </p:cNvSpPr>
          <p:nvPr>
            <p:ph idx="1"/>
          </p:nvPr>
        </p:nvSpPr>
        <p:spPr>
          <a:xfrm>
            <a:off x="360000" y="1260000"/>
            <a:ext cx="8424000" cy="5040000"/>
          </a:xfrm>
        </p:spPr>
        <p:txBody>
          <a:bodyPr>
            <a:normAutofit/>
          </a:bodyPr>
          <a:lstStyle/>
          <a:p>
            <a:r>
              <a:rPr lang="cs-CZ" dirty="0"/>
              <a:t>V případě postoupení pohledávky za účelem placení věřitel postupuje svou pohledávku postupníkovi jenž je jeho věřitelem, místo plnění. (Jde tedy o tzv. </a:t>
            </a:r>
            <a:r>
              <a:rPr lang="cs-CZ" dirty="0" err="1"/>
              <a:t>datio</a:t>
            </a:r>
            <a:r>
              <a:rPr lang="cs-CZ" dirty="0"/>
              <a:t> in </a:t>
            </a:r>
            <a:r>
              <a:rPr lang="cs-CZ" dirty="0" err="1"/>
              <a:t>solutum</a:t>
            </a:r>
            <a:r>
              <a:rPr lang="cs-CZ" dirty="0"/>
              <a:t>.)</a:t>
            </a:r>
          </a:p>
          <a:p>
            <a:pPr lvl="1"/>
            <a:r>
              <a:rPr lang="cs-CZ" dirty="0"/>
              <a:t>To se řídí úpravou postoupení pohledávky.</a:t>
            </a:r>
          </a:p>
          <a:p>
            <a:r>
              <a:rPr lang="cs-CZ" dirty="0"/>
              <a:t>V případě postoupení pohledávky za účelem zajištění věřitel postupuje svou pohledávku postupníkovi, a to „jen“ za účelem zajištění postupníkovy pohledávky vůči tomuto věřiteli nebo třetí osobě.</a:t>
            </a:r>
          </a:p>
          <a:p>
            <a:pPr lvl="1"/>
            <a:r>
              <a:rPr lang="cs-CZ" dirty="0"/>
              <a:t>To se řídí úpravou zajišťovacího převodu práva (§ 2040 a násl. OZ).</a:t>
            </a:r>
          </a:p>
        </p:txBody>
      </p:sp>
    </p:spTree>
    <p:extLst>
      <p:ext uri="{BB962C8B-B14F-4D97-AF65-F5344CB8AC3E}">
        <p14:creationId xmlns:p14="http://schemas.microsoft.com/office/powerpoint/2010/main" val="11475688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2C4D5A-A44A-4305-8EE7-7A50B79248CF}"/>
              </a:ext>
            </a:extLst>
          </p:cNvPr>
          <p:cNvSpPr>
            <a:spLocks noGrp="1"/>
          </p:cNvSpPr>
          <p:nvPr>
            <p:ph type="title"/>
          </p:nvPr>
        </p:nvSpPr>
        <p:spPr>
          <a:xfrm>
            <a:off x="360000" y="360000"/>
            <a:ext cx="8424000" cy="720000"/>
          </a:xfrm>
        </p:spPr>
        <p:txBody>
          <a:bodyPr>
            <a:normAutofit fontScale="90000"/>
          </a:bodyPr>
          <a:lstStyle/>
          <a:p>
            <a:r>
              <a:rPr lang="cs-CZ" dirty="0"/>
              <a:t>C	Které případy jsou upraveny pod převzetím dluhu s tím, že nejde o převzetí dluhu</a:t>
            </a:r>
          </a:p>
        </p:txBody>
      </p:sp>
      <p:sp>
        <p:nvSpPr>
          <p:cNvPr id="3" name="Zástupný obsah 2">
            <a:extLst>
              <a:ext uri="{FF2B5EF4-FFF2-40B4-BE49-F238E27FC236}">
                <a16:creationId xmlns:a16="http://schemas.microsoft.com/office/drawing/2014/main" id="{32873535-1CC1-483C-B06C-50553ED69029}"/>
              </a:ext>
            </a:extLst>
          </p:cNvPr>
          <p:cNvSpPr>
            <a:spLocks noGrp="1"/>
          </p:cNvSpPr>
          <p:nvPr>
            <p:ph idx="1"/>
          </p:nvPr>
        </p:nvSpPr>
        <p:spPr>
          <a:xfrm>
            <a:off x="360000" y="1260000"/>
            <a:ext cx="8424000" cy="5040000"/>
          </a:xfrm>
        </p:spPr>
        <p:txBody>
          <a:bodyPr>
            <a:normAutofit/>
          </a:bodyPr>
          <a:lstStyle/>
          <a:p>
            <a:r>
              <a:rPr lang="cs-CZ" dirty="0"/>
              <a:t>Viz: § 1889 a 1891 OZ.</a:t>
            </a:r>
          </a:p>
          <a:p>
            <a:pPr lvl="1"/>
            <a:r>
              <a:rPr lang="cs-CZ" dirty="0"/>
              <a:t>Zde jsou upraveny tři skutkové podstaty,</a:t>
            </a:r>
          </a:p>
          <a:p>
            <a:pPr lvl="1"/>
            <a:r>
              <a:rPr lang="cs-CZ" dirty="0"/>
              <a:t>které mají dvojí povahu (převzetí plnění, nepravé převzetí dluhu).</a:t>
            </a:r>
          </a:p>
          <a:p>
            <a:r>
              <a:rPr lang="cs-CZ" dirty="0"/>
              <a:t>Skutkové podstaty „převzetí plnění“ (§ 1889):</a:t>
            </a:r>
          </a:p>
          <a:p>
            <a:pPr lvl="1"/>
            <a:r>
              <a:rPr lang="cs-CZ" dirty="0"/>
              <a:t>1. Převezme-li třetí osoba dluh a věřitel k tomu nepřivolí nebo odmítne dát souhlas (věta první), nebo</a:t>
            </a:r>
          </a:p>
          <a:p>
            <a:pPr lvl="1"/>
            <a:r>
              <a:rPr lang="cs-CZ" dirty="0"/>
              <a:t>2. zaváže-li se třetí osoba dlužníkovi, že opatří plnění pro jeho věřitele (věta druhá, tato skutková podstata je základní),</a:t>
            </a:r>
          </a:p>
          <a:p>
            <a:pPr lvl="1"/>
            <a:r>
              <a:rPr lang="cs-CZ" dirty="0"/>
              <a:t>věřiteli vůči třetí osobě nevzniká přímé právo; třetí osoba však musí zařídit, aby dlužník nemusel plnit.</a:t>
            </a:r>
          </a:p>
        </p:txBody>
      </p:sp>
    </p:spTree>
    <p:extLst>
      <p:ext uri="{BB962C8B-B14F-4D97-AF65-F5344CB8AC3E}">
        <p14:creationId xmlns:p14="http://schemas.microsoft.com/office/powerpoint/2010/main" val="2713358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12C4D5A-A44A-4305-8EE7-7A50B79248CF}"/>
              </a:ext>
            </a:extLst>
          </p:cNvPr>
          <p:cNvSpPr>
            <a:spLocks noGrp="1"/>
          </p:cNvSpPr>
          <p:nvPr>
            <p:ph type="title"/>
          </p:nvPr>
        </p:nvSpPr>
        <p:spPr>
          <a:xfrm>
            <a:off x="360000" y="360000"/>
            <a:ext cx="8424000" cy="720000"/>
          </a:xfrm>
        </p:spPr>
        <p:txBody>
          <a:bodyPr>
            <a:normAutofit fontScale="90000"/>
          </a:bodyPr>
          <a:lstStyle/>
          <a:p>
            <a:r>
              <a:rPr lang="cs-CZ" dirty="0"/>
              <a:t>C	Které případy jsou upraveny pod převzetím dluhu s tím, že nejde o převzetí dluhu</a:t>
            </a:r>
          </a:p>
        </p:txBody>
      </p:sp>
      <p:sp>
        <p:nvSpPr>
          <p:cNvPr id="3" name="Zástupný obsah 2">
            <a:extLst>
              <a:ext uri="{FF2B5EF4-FFF2-40B4-BE49-F238E27FC236}">
                <a16:creationId xmlns:a16="http://schemas.microsoft.com/office/drawing/2014/main" id="{32873535-1CC1-483C-B06C-50553ED69029}"/>
              </a:ext>
            </a:extLst>
          </p:cNvPr>
          <p:cNvSpPr>
            <a:spLocks noGrp="1"/>
          </p:cNvSpPr>
          <p:nvPr>
            <p:ph idx="1"/>
          </p:nvPr>
        </p:nvSpPr>
        <p:spPr>
          <a:xfrm>
            <a:off x="360000" y="1260000"/>
            <a:ext cx="8424000" cy="5040000"/>
          </a:xfrm>
        </p:spPr>
        <p:txBody>
          <a:bodyPr>
            <a:normAutofit/>
          </a:bodyPr>
          <a:lstStyle/>
          <a:p>
            <a:r>
              <a:rPr lang="cs-CZ" dirty="0"/>
              <a:t>Skutková podstata „nepravého převzetí dluhu“ (§ 1891):</a:t>
            </a:r>
          </a:p>
          <a:p>
            <a:pPr lvl="1"/>
            <a:r>
              <a:rPr lang="cs-CZ" dirty="0"/>
              <a:t>3. Ujedná-li se, že na místo dosavadního dlužníka, jehož dluh se ruší, vstupuje nový dlužník s dluhem ze samostatného právního poměru nebo s povinností plnit jiný předmět, </a:t>
            </a:r>
          </a:p>
          <a:p>
            <a:pPr lvl="1"/>
            <a:r>
              <a:rPr lang="cs-CZ" dirty="0"/>
              <a:t>toto nevyvolá následky převzetí dluhu a posoudí se jako novace.</a:t>
            </a:r>
          </a:p>
        </p:txBody>
      </p:sp>
    </p:spTree>
    <p:extLst>
      <p:ext uri="{BB962C8B-B14F-4D97-AF65-F5344CB8AC3E}">
        <p14:creationId xmlns:p14="http://schemas.microsoft.com/office/powerpoint/2010/main" val="1479405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23DC24A-481B-411E-9796-831804F4196D}"/>
              </a:ext>
            </a:extLst>
          </p:cNvPr>
          <p:cNvSpPr>
            <a:spLocks noGrp="1"/>
          </p:cNvSpPr>
          <p:nvPr>
            <p:ph type="title"/>
          </p:nvPr>
        </p:nvSpPr>
        <p:spPr>
          <a:xfrm>
            <a:off x="360000" y="360000"/>
            <a:ext cx="8424000" cy="720000"/>
          </a:xfrm>
        </p:spPr>
        <p:txBody>
          <a:bodyPr/>
          <a:lstStyle/>
          <a:p>
            <a:r>
              <a:rPr lang="cs-CZ" dirty="0"/>
              <a:t>Příklady</a:t>
            </a:r>
          </a:p>
        </p:txBody>
      </p:sp>
      <p:sp>
        <p:nvSpPr>
          <p:cNvPr id="3" name="Zástupný obsah 2">
            <a:extLst>
              <a:ext uri="{FF2B5EF4-FFF2-40B4-BE49-F238E27FC236}">
                <a16:creationId xmlns:a16="http://schemas.microsoft.com/office/drawing/2014/main" id="{15B813BB-7AB8-4090-87BE-34AD837E31FF}"/>
              </a:ext>
            </a:extLst>
          </p:cNvPr>
          <p:cNvSpPr>
            <a:spLocks noGrp="1"/>
          </p:cNvSpPr>
          <p:nvPr>
            <p:ph idx="1"/>
          </p:nvPr>
        </p:nvSpPr>
        <p:spPr>
          <a:xfrm>
            <a:off x="360000" y="1260000"/>
            <a:ext cx="8424000" cy="5040000"/>
          </a:xfrm>
        </p:spPr>
        <p:txBody>
          <a:bodyPr>
            <a:normAutofit fontScale="92500"/>
          </a:bodyPr>
          <a:lstStyle/>
          <a:p>
            <a:r>
              <a:rPr lang="cs-CZ" dirty="0"/>
              <a:t>Pan Vorel se rozhodl využít složité situace pana Vrabce, jenž nutně potřebuje částku 100.000 Kč, aby uchránil svého syna před exekucí. Pan Vrabec volné peníze nemá; má sice splatnou pohledávku na částku 450.000 Kč za panem Holubem, ale nedokáže ho přimět k placení. Pan Vorel tedy navrhl panu Vrabcovi, aby mu pohledávku za panem Holubem postoupil za cenu 100.000 Kč. Pan Vrabec tak učinil a následně oznámil panu Holubovi, že jeho novým věřitelem je pan Vorel. Ten záhy nekompromisně vyzval pana Holuba k zaplacení dlužné částky a ten tak učinil.</a:t>
            </a:r>
          </a:p>
          <a:p>
            <a:r>
              <a:rPr lang="cs-CZ" dirty="0"/>
              <a:t>Úkoly:</a:t>
            </a:r>
          </a:p>
          <a:p>
            <a:pPr lvl="1"/>
            <a:r>
              <a:rPr lang="cs-CZ" dirty="0"/>
              <a:t>Byla pohledávka postoupena platně?</a:t>
            </a:r>
          </a:p>
          <a:p>
            <a:pPr lvl="1"/>
            <a:r>
              <a:rPr lang="cs-CZ" dirty="0"/>
              <a:t>Mělo zaplacení pohledávky účinek splnění dluhu?</a:t>
            </a:r>
          </a:p>
          <a:p>
            <a:pPr lvl="1"/>
            <a:endParaRPr lang="cs-CZ" dirty="0"/>
          </a:p>
          <a:p>
            <a:endParaRPr lang="cs-CZ" dirty="0"/>
          </a:p>
        </p:txBody>
      </p:sp>
    </p:spTree>
    <p:extLst>
      <p:ext uri="{BB962C8B-B14F-4D97-AF65-F5344CB8AC3E}">
        <p14:creationId xmlns:p14="http://schemas.microsoft.com/office/powerpoint/2010/main" val="34648732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DA75F28-39F9-4609-B1EB-FFB68A2D36CE}"/>
              </a:ext>
            </a:extLst>
          </p:cNvPr>
          <p:cNvSpPr>
            <a:spLocks noGrp="1"/>
          </p:cNvSpPr>
          <p:nvPr>
            <p:ph type="title"/>
          </p:nvPr>
        </p:nvSpPr>
        <p:spPr>
          <a:xfrm>
            <a:off x="360000" y="360000"/>
            <a:ext cx="8424000" cy="720000"/>
          </a:xfrm>
        </p:spPr>
        <p:txBody>
          <a:bodyPr/>
          <a:lstStyle/>
          <a:p>
            <a:r>
              <a:rPr lang="cs-CZ" dirty="0"/>
              <a:t>Příklady</a:t>
            </a:r>
          </a:p>
        </p:txBody>
      </p:sp>
      <p:sp>
        <p:nvSpPr>
          <p:cNvPr id="3" name="Zástupný obsah 2">
            <a:extLst>
              <a:ext uri="{FF2B5EF4-FFF2-40B4-BE49-F238E27FC236}">
                <a16:creationId xmlns:a16="http://schemas.microsoft.com/office/drawing/2014/main" id="{C30852A3-2EC5-4753-ABAC-9B1F699D9C68}"/>
              </a:ext>
            </a:extLst>
          </p:cNvPr>
          <p:cNvSpPr>
            <a:spLocks noGrp="1"/>
          </p:cNvSpPr>
          <p:nvPr>
            <p:ph idx="1"/>
          </p:nvPr>
        </p:nvSpPr>
        <p:spPr>
          <a:xfrm>
            <a:off x="360000" y="1260000"/>
            <a:ext cx="8424000" cy="5040000"/>
          </a:xfrm>
        </p:spPr>
        <p:txBody>
          <a:bodyPr/>
          <a:lstStyle/>
          <a:p>
            <a:r>
              <a:rPr lang="cs-CZ" dirty="0"/>
              <a:t>Okolnosti jsou stejné jako v předchozím příkladu až na to, že postoupení pohledávky panu Holubovi nebylo oznámeno panem Vrabcem, ale bylo prokázáno předložením postupní smlouvy panem Vorlem.</a:t>
            </a:r>
          </a:p>
          <a:p>
            <a:r>
              <a:rPr lang="cs-CZ" dirty="0"/>
              <a:t>Úkoly:</a:t>
            </a:r>
          </a:p>
          <a:p>
            <a:pPr lvl="1"/>
            <a:r>
              <a:rPr lang="cs-CZ" dirty="0"/>
              <a:t>Byla pohledávka postoupena platně?</a:t>
            </a:r>
          </a:p>
          <a:p>
            <a:pPr lvl="1"/>
            <a:r>
              <a:rPr lang="cs-CZ" dirty="0"/>
              <a:t>Mělo zaplacení pohledávky účinek splnění dluhu?</a:t>
            </a:r>
          </a:p>
        </p:txBody>
      </p:sp>
    </p:spTree>
    <p:extLst>
      <p:ext uri="{BB962C8B-B14F-4D97-AF65-F5344CB8AC3E}">
        <p14:creationId xmlns:p14="http://schemas.microsoft.com/office/powerpoint/2010/main" val="1059662383"/>
      </p:ext>
    </p:extLst>
  </p:cSld>
  <p:clrMapOvr>
    <a:masterClrMapping/>
  </p:clrMapOvr>
</p:sld>
</file>

<file path=ppt/theme/theme1.xml><?xml version="1.0" encoding="utf-8"?>
<a:theme xmlns:a="http://schemas.openxmlformats.org/drawingml/2006/main" name="Motiv Office">
  <a:themeElements>
    <a:clrScheme name="Motiv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otiv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i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1" id="{A607ABC7-FF06-4722-8579-470E34A48A45}" vid="{7BC0525B-2AE6-4561-96E7-03A6A4DB32BC}"/>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Prezentace - nova sablona</Template>
  <TotalTime>1705</TotalTime>
  <Words>1858</Words>
  <Application>Microsoft Office PowerPoint</Application>
  <PresentationFormat>Předvádění na obrazovce (4:3)</PresentationFormat>
  <Paragraphs>97</Paragraphs>
  <Slides>11</Slides>
  <Notes>8</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11</vt:i4>
      </vt:variant>
    </vt:vector>
  </HeadingPairs>
  <TitlesOfParts>
    <vt:vector size="14" baseType="lpstr">
      <vt:lpstr>Arial</vt:lpstr>
      <vt:lpstr>Calibri</vt:lpstr>
      <vt:lpstr>Motiv Office</vt:lpstr>
      <vt:lpstr>Změny závazků</vt:lpstr>
      <vt:lpstr>A Kontrolní otázky</vt:lpstr>
      <vt:lpstr>A Kontrolní otázky</vt:lpstr>
      <vt:lpstr>B Které jsou zvláštní druhy postoupení pohledávky</vt:lpstr>
      <vt:lpstr>B Které jsou zvláštní druhy postoupení pohledávky</vt:lpstr>
      <vt:lpstr>C Které případy jsou upraveny pod převzetím dluhu s tím, že nejde o převzetí dluhu</vt:lpstr>
      <vt:lpstr>C Které případy jsou upraveny pod převzetím dluhu s tím, že nejde o převzetí dluhu</vt:lpstr>
      <vt:lpstr>Příklady</vt:lpstr>
      <vt:lpstr>Příklady</vt:lpstr>
      <vt:lpstr>Příklady</vt:lpstr>
      <vt:lpstr>Příklady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Václav Pilík</dc:creator>
  <cp:lastModifiedBy>Václav Pilík</cp:lastModifiedBy>
  <cp:revision>17</cp:revision>
  <dcterms:created xsi:type="dcterms:W3CDTF">2024-07-20T13:02:53Z</dcterms:created>
  <dcterms:modified xsi:type="dcterms:W3CDTF">2025-10-31T08:04:28Z</dcterms:modified>
</cp:coreProperties>
</file>