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77" r:id="rId3"/>
    <p:sldId id="287" r:id="rId4"/>
    <p:sldId id="288" r:id="rId5"/>
    <p:sldId id="291" r:id="rId6"/>
    <p:sldId id="293" r:id="rId7"/>
    <p:sldId id="257" r:id="rId8"/>
    <p:sldId id="279" r:id="rId9"/>
    <p:sldId id="276" r:id="rId10"/>
    <p:sldId id="280" r:id="rId11"/>
    <p:sldId id="259" r:id="rId12"/>
    <p:sldId id="260" r:id="rId13"/>
    <p:sldId id="281" r:id="rId14"/>
    <p:sldId id="261" r:id="rId15"/>
    <p:sldId id="282" r:id="rId16"/>
    <p:sldId id="262" r:id="rId17"/>
    <p:sldId id="283" r:id="rId18"/>
    <p:sldId id="263" r:id="rId19"/>
    <p:sldId id="284" r:id="rId20"/>
    <p:sldId id="264" r:id="rId21"/>
    <p:sldId id="285" r:id="rId22"/>
    <p:sldId id="265" r:id="rId23"/>
    <p:sldId id="286" r:id="rId24"/>
    <p:sldId id="266" r:id="rId25"/>
    <p:sldId id="267" r:id="rId26"/>
    <p:sldId id="278" r:id="rId27"/>
    <p:sldId id="290" r:id="rId28"/>
    <p:sldId id="292" r:id="rId29"/>
    <p:sldId id="275" r:id="rId30"/>
    <p:sldId id="289" r:id="rId31"/>
  </p:sldIdLst>
  <p:sldSz cx="12192000" cy="6858000"/>
  <p:notesSz cx="10234613" cy="710406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6" d="100"/>
          <a:sy n="76" d="100"/>
        </p:scale>
        <p:origin x="7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748E89-E223-4E5A-8AAB-EA47A4931E40}" type="doc">
      <dgm:prSet loTypeId="urn:microsoft.com/office/officeart/2005/8/layout/default" loCatId="list" qsTypeId="urn:microsoft.com/office/officeart/2005/8/quickstyle/simple1" qsCatId="simple" csTypeId="urn:microsoft.com/office/officeart/2005/8/colors/accent5_1" csCatId="accent5" phldr="1"/>
      <dgm:spPr/>
      <dgm:t>
        <a:bodyPr/>
        <a:lstStyle/>
        <a:p>
          <a:endParaRPr lang="cs-CZ"/>
        </a:p>
      </dgm:t>
    </dgm:pt>
    <dgm:pt modelId="{EF7B0571-107A-4883-B077-B6CB108191A5}">
      <dgm:prSet phldrT="[Text]"/>
      <dgm:spPr>
        <a:ln w="28575">
          <a:solidFill>
            <a:srgbClr val="00B0F0"/>
          </a:solidFill>
        </a:ln>
      </dgm:spPr>
      <dgm:t>
        <a:bodyPr/>
        <a:lstStyle/>
        <a:p>
          <a:r>
            <a:rPr lang="cs-CZ" dirty="0"/>
            <a:t>Klamavé praktiky:</a:t>
          </a:r>
        </a:p>
      </dgm:t>
    </dgm:pt>
    <dgm:pt modelId="{83E1546F-4AAD-48D7-882E-6E2861854B9E}" type="parTrans" cxnId="{B173ED09-5336-44D7-8304-E518C7F66E18}">
      <dgm:prSet/>
      <dgm:spPr/>
      <dgm:t>
        <a:bodyPr/>
        <a:lstStyle/>
        <a:p>
          <a:endParaRPr lang="cs-CZ"/>
        </a:p>
      </dgm:t>
    </dgm:pt>
    <dgm:pt modelId="{20CFFB37-6D1C-440E-A52F-C30EFA6A31F2}" type="sibTrans" cxnId="{B173ED09-5336-44D7-8304-E518C7F66E18}">
      <dgm:prSet/>
      <dgm:spPr/>
      <dgm:t>
        <a:bodyPr/>
        <a:lstStyle/>
        <a:p>
          <a:endParaRPr lang="cs-CZ"/>
        </a:p>
      </dgm:t>
    </dgm:pt>
    <dgm:pt modelId="{4254F868-DD0D-415C-B2F5-B0031255E815}">
      <dgm:prSet phldrT="[Text]" phldr="0"/>
      <dgm:spPr>
        <a:ln w="28575">
          <a:solidFill>
            <a:schemeClr val="bg1">
              <a:lumMod val="75000"/>
            </a:schemeClr>
          </a:solidFill>
        </a:ln>
      </dgm:spPr>
      <dgm:t>
        <a:bodyPr/>
        <a:lstStyle/>
        <a:p>
          <a:r>
            <a:rPr lang="cs-CZ" dirty="0"/>
            <a:t>Parazitní praktiky:</a:t>
          </a:r>
        </a:p>
      </dgm:t>
    </dgm:pt>
    <dgm:pt modelId="{CBEA7BC1-3004-4A99-9FC0-D084867E2D2E}" type="parTrans" cxnId="{184A5A71-0D9B-4B7E-ABCF-A220FC7A11B9}">
      <dgm:prSet/>
      <dgm:spPr/>
      <dgm:t>
        <a:bodyPr/>
        <a:lstStyle/>
        <a:p>
          <a:endParaRPr lang="cs-CZ"/>
        </a:p>
      </dgm:t>
    </dgm:pt>
    <dgm:pt modelId="{DA285427-955D-4F64-BB98-2E72E5758D74}" type="sibTrans" cxnId="{184A5A71-0D9B-4B7E-ABCF-A220FC7A11B9}">
      <dgm:prSet/>
      <dgm:spPr/>
      <dgm:t>
        <a:bodyPr/>
        <a:lstStyle/>
        <a:p>
          <a:endParaRPr lang="cs-CZ"/>
        </a:p>
      </dgm:t>
    </dgm:pt>
    <dgm:pt modelId="{F40084B7-38B5-49F2-8B81-4E765BF5356E}">
      <dgm:prSet phldrT="[Text]" phldr="0"/>
      <dgm:spPr>
        <a:ln w="28575">
          <a:solidFill>
            <a:schemeClr val="tx1"/>
          </a:solidFill>
        </a:ln>
      </dgm:spPr>
      <dgm:t>
        <a:bodyPr/>
        <a:lstStyle/>
        <a:p>
          <a:r>
            <a:rPr lang="cs-CZ" dirty="0"/>
            <a:t>Agresivní praktiky:</a:t>
          </a:r>
        </a:p>
      </dgm:t>
    </dgm:pt>
    <dgm:pt modelId="{35DEA7A8-1CA3-4047-A0EA-14EE98D81A50}" type="parTrans" cxnId="{78426D3B-F240-4464-B58F-547E2C8F6083}">
      <dgm:prSet/>
      <dgm:spPr/>
      <dgm:t>
        <a:bodyPr/>
        <a:lstStyle/>
        <a:p>
          <a:endParaRPr lang="cs-CZ"/>
        </a:p>
      </dgm:t>
    </dgm:pt>
    <dgm:pt modelId="{E87510C2-A333-46F0-828B-CCEC006310E9}" type="sibTrans" cxnId="{78426D3B-F240-4464-B58F-547E2C8F6083}">
      <dgm:prSet/>
      <dgm:spPr/>
      <dgm:t>
        <a:bodyPr/>
        <a:lstStyle/>
        <a:p>
          <a:endParaRPr lang="cs-CZ"/>
        </a:p>
      </dgm:t>
    </dgm:pt>
    <dgm:pt modelId="{C94FF8E5-6D5E-4A97-B6B3-3EF1909B11FF}">
      <dgm:prSet/>
      <dgm:spPr>
        <a:ln w="28575">
          <a:solidFill>
            <a:srgbClr val="00B0F0"/>
          </a:solidFill>
        </a:ln>
      </dgm:spPr>
      <dgm:t>
        <a:bodyPr/>
        <a:lstStyle/>
        <a:p>
          <a:r>
            <a:rPr lang="cs-CZ" dirty="0"/>
            <a:t>klamavá reklama (§ 2977)</a:t>
          </a:r>
        </a:p>
      </dgm:t>
    </dgm:pt>
    <dgm:pt modelId="{E2845CC2-7903-4410-9B14-4F7AE48939C8}" type="parTrans" cxnId="{643A2B1E-D122-404F-9196-E065E0FA0D4B}">
      <dgm:prSet/>
      <dgm:spPr/>
      <dgm:t>
        <a:bodyPr/>
        <a:lstStyle/>
        <a:p>
          <a:endParaRPr lang="cs-CZ"/>
        </a:p>
      </dgm:t>
    </dgm:pt>
    <dgm:pt modelId="{B44B20FA-D070-47B6-8E9B-4386241F1F14}" type="sibTrans" cxnId="{643A2B1E-D122-404F-9196-E065E0FA0D4B}">
      <dgm:prSet/>
      <dgm:spPr/>
      <dgm:t>
        <a:bodyPr/>
        <a:lstStyle/>
        <a:p>
          <a:endParaRPr lang="cs-CZ"/>
        </a:p>
      </dgm:t>
    </dgm:pt>
    <dgm:pt modelId="{E280C9B9-F69E-4A9F-A7E2-CDD109923404}">
      <dgm:prSet/>
      <dgm:spPr>
        <a:ln w="28575">
          <a:solidFill>
            <a:srgbClr val="00B0F0"/>
          </a:solidFill>
        </a:ln>
      </dgm:spPr>
      <dgm:t>
        <a:bodyPr/>
        <a:lstStyle/>
        <a:p>
          <a:r>
            <a:rPr lang="cs-CZ" dirty="0"/>
            <a:t>klamavé označení zboží nebo služby (§ 2978)</a:t>
          </a:r>
        </a:p>
      </dgm:t>
    </dgm:pt>
    <dgm:pt modelId="{9DCF1159-C37E-4151-B582-3EDEF7F067EA}" type="parTrans" cxnId="{8F091642-1D6F-45F3-B43A-CE7C07EBAF03}">
      <dgm:prSet/>
      <dgm:spPr/>
      <dgm:t>
        <a:bodyPr/>
        <a:lstStyle/>
        <a:p>
          <a:endParaRPr lang="cs-CZ"/>
        </a:p>
      </dgm:t>
    </dgm:pt>
    <dgm:pt modelId="{293D050B-036B-415E-A39D-DCC11361F460}" type="sibTrans" cxnId="{8F091642-1D6F-45F3-B43A-CE7C07EBAF03}">
      <dgm:prSet/>
      <dgm:spPr/>
      <dgm:t>
        <a:bodyPr/>
        <a:lstStyle/>
        <a:p>
          <a:endParaRPr lang="cs-CZ"/>
        </a:p>
      </dgm:t>
    </dgm:pt>
    <dgm:pt modelId="{EEA6D42E-EA2F-488C-B3FA-84FC1C585810}">
      <dgm:prSet/>
      <dgm:spPr>
        <a:ln w="28575">
          <a:solidFill>
            <a:srgbClr val="00B0F0"/>
          </a:solidFill>
        </a:ln>
      </dgm:spPr>
      <dgm:t>
        <a:bodyPr/>
        <a:lstStyle/>
        <a:p>
          <a:r>
            <a:rPr lang="cs-CZ" dirty="0"/>
            <a:t>vyvolání nebezpečí záměny (§ 2981)</a:t>
          </a:r>
        </a:p>
      </dgm:t>
    </dgm:pt>
    <dgm:pt modelId="{EF06E22A-2AF9-4552-AB9A-609F0DD95F3A}" type="parTrans" cxnId="{AA7F599E-C1C8-45ED-B6C2-BEB5F0941A12}">
      <dgm:prSet/>
      <dgm:spPr/>
      <dgm:t>
        <a:bodyPr/>
        <a:lstStyle/>
        <a:p>
          <a:endParaRPr lang="cs-CZ"/>
        </a:p>
      </dgm:t>
    </dgm:pt>
    <dgm:pt modelId="{73CA15BB-CCDF-4ED3-827C-21DAEC39454E}" type="sibTrans" cxnId="{AA7F599E-C1C8-45ED-B6C2-BEB5F0941A12}">
      <dgm:prSet/>
      <dgm:spPr/>
      <dgm:t>
        <a:bodyPr/>
        <a:lstStyle/>
        <a:p>
          <a:endParaRPr lang="cs-CZ"/>
        </a:p>
      </dgm:t>
    </dgm:pt>
    <dgm:pt modelId="{238D7CE4-93AA-4157-97F7-18595625E1A6}">
      <dgm:prSet phldrT="[Text]" phldr="0"/>
      <dgm:spPr>
        <a:ln w="28575">
          <a:solidFill>
            <a:schemeClr val="bg1">
              <a:lumMod val="75000"/>
            </a:schemeClr>
          </a:solidFill>
        </a:ln>
      </dgm:spPr>
      <dgm:t>
        <a:bodyPr/>
        <a:lstStyle/>
        <a:p>
          <a:r>
            <a:rPr lang="cs-CZ" dirty="0"/>
            <a:t>parazitování na pověsti (§ 2982)</a:t>
          </a:r>
        </a:p>
      </dgm:t>
    </dgm:pt>
    <dgm:pt modelId="{15483815-DE45-40D1-B37C-733BF230A95C}" type="parTrans" cxnId="{E19B3000-DBC0-4F87-9C6D-D7346138423B}">
      <dgm:prSet/>
      <dgm:spPr/>
      <dgm:t>
        <a:bodyPr/>
        <a:lstStyle/>
        <a:p>
          <a:endParaRPr lang="cs-CZ"/>
        </a:p>
      </dgm:t>
    </dgm:pt>
    <dgm:pt modelId="{0E63FD25-0D20-4731-9D48-BE0DB9915140}" type="sibTrans" cxnId="{E19B3000-DBC0-4F87-9C6D-D7346138423B}">
      <dgm:prSet/>
      <dgm:spPr/>
      <dgm:t>
        <a:bodyPr/>
        <a:lstStyle/>
        <a:p>
          <a:endParaRPr lang="cs-CZ"/>
        </a:p>
      </dgm:t>
    </dgm:pt>
    <dgm:pt modelId="{CAA939B3-AB1E-447D-B64E-D0FB0A917A05}">
      <dgm:prSet/>
      <dgm:spPr>
        <a:ln w="28575">
          <a:solidFill>
            <a:schemeClr val="bg1">
              <a:lumMod val="75000"/>
            </a:schemeClr>
          </a:solidFill>
        </a:ln>
      </dgm:spPr>
      <dgm:t>
        <a:bodyPr/>
        <a:lstStyle/>
        <a:p>
          <a:r>
            <a:rPr lang="cs-CZ" dirty="0"/>
            <a:t>podplácení (§ 2983)</a:t>
          </a:r>
        </a:p>
      </dgm:t>
    </dgm:pt>
    <dgm:pt modelId="{B4DEC3B7-EEBB-4B46-B4E8-882B3D1471A7}" type="parTrans" cxnId="{0903B717-1951-4064-BC7B-9879B989605B}">
      <dgm:prSet/>
      <dgm:spPr/>
      <dgm:t>
        <a:bodyPr/>
        <a:lstStyle/>
        <a:p>
          <a:endParaRPr lang="cs-CZ"/>
        </a:p>
      </dgm:t>
    </dgm:pt>
    <dgm:pt modelId="{9135B7F5-810E-4A25-82F6-D4EB15870F22}" type="sibTrans" cxnId="{0903B717-1951-4064-BC7B-9879B989605B}">
      <dgm:prSet/>
      <dgm:spPr/>
      <dgm:t>
        <a:bodyPr/>
        <a:lstStyle/>
        <a:p>
          <a:endParaRPr lang="cs-CZ"/>
        </a:p>
      </dgm:t>
    </dgm:pt>
    <dgm:pt modelId="{4D9DF9F2-5294-4CCD-A662-CE2C8194F165}">
      <dgm:prSet phldrT="[Text]" phldr="0"/>
      <dgm:spPr>
        <a:ln w="28575">
          <a:solidFill>
            <a:schemeClr val="tx1"/>
          </a:solidFill>
        </a:ln>
      </dgm:spPr>
      <dgm:t>
        <a:bodyPr/>
        <a:lstStyle/>
        <a:p>
          <a:r>
            <a:rPr lang="cs-CZ" dirty="0"/>
            <a:t>nepřípustná srovnávací reklama (§ 2980)</a:t>
          </a:r>
        </a:p>
      </dgm:t>
    </dgm:pt>
    <dgm:pt modelId="{A79A4860-B58F-452E-8EF4-9164FA1B9F55}" type="parTrans" cxnId="{D05EBD07-65B5-4D2C-8034-4FE9848FFF7F}">
      <dgm:prSet/>
      <dgm:spPr/>
      <dgm:t>
        <a:bodyPr/>
        <a:lstStyle/>
        <a:p>
          <a:endParaRPr lang="cs-CZ"/>
        </a:p>
      </dgm:t>
    </dgm:pt>
    <dgm:pt modelId="{275D004A-6FC1-411E-B333-EC31906CE012}" type="sibTrans" cxnId="{D05EBD07-65B5-4D2C-8034-4FE9848FFF7F}">
      <dgm:prSet/>
      <dgm:spPr/>
      <dgm:t>
        <a:bodyPr/>
        <a:lstStyle/>
        <a:p>
          <a:endParaRPr lang="cs-CZ"/>
        </a:p>
      </dgm:t>
    </dgm:pt>
    <dgm:pt modelId="{80367381-C4AD-436D-8951-A39D4857EA38}">
      <dgm:prSet/>
      <dgm:spPr>
        <a:ln w="28575">
          <a:solidFill>
            <a:schemeClr val="tx1"/>
          </a:solidFill>
        </a:ln>
      </dgm:spPr>
      <dgm:t>
        <a:bodyPr/>
        <a:lstStyle/>
        <a:p>
          <a:r>
            <a:rPr lang="cs-CZ" dirty="0"/>
            <a:t>zlehčování (§ 2984)</a:t>
          </a:r>
        </a:p>
      </dgm:t>
    </dgm:pt>
    <dgm:pt modelId="{2D964EBC-F806-40F0-967A-7EF3DCF95666}" type="parTrans" cxnId="{43E49C30-3B38-4AC4-995C-7FA53B4DDEFF}">
      <dgm:prSet/>
      <dgm:spPr/>
      <dgm:t>
        <a:bodyPr/>
        <a:lstStyle/>
        <a:p>
          <a:endParaRPr lang="cs-CZ"/>
        </a:p>
      </dgm:t>
    </dgm:pt>
    <dgm:pt modelId="{E8A3F1FD-035E-49EA-9C3A-1BF3B3BDC79E}" type="sibTrans" cxnId="{43E49C30-3B38-4AC4-995C-7FA53B4DDEFF}">
      <dgm:prSet/>
      <dgm:spPr/>
      <dgm:t>
        <a:bodyPr/>
        <a:lstStyle/>
        <a:p>
          <a:endParaRPr lang="cs-CZ"/>
        </a:p>
      </dgm:t>
    </dgm:pt>
    <dgm:pt modelId="{D816FB7A-0EC6-4B00-9E31-0116E6338ECD}">
      <dgm:prSet/>
      <dgm:spPr>
        <a:ln w="28575">
          <a:solidFill>
            <a:schemeClr val="tx1"/>
          </a:solidFill>
        </a:ln>
      </dgm:spPr>
      <dgm:t>
        <a:bodyPr/>
        <a:lstStyle/>
        <a:p>
          <a:r>
            <a:rPr lang="cs-CZ" dirty="0"/>
            <a:t>porušení obchodního tajemství (§ 2985)</a:t>
          </a:r>
        </a:p>
      </dgm:t>
    </dgm:pt>
    <dgm:pt modelId="{6A445FC5-274B-48F8-8983-E2CD5021A7F2}" type="parTrans" cxnId="{3D459BE4-2007-481E-B1D8-CE6676BC7F67}">
      <dgm:prSet/>
      <dgm:spPr/>
      <dgm:t>
        <a:bodyPr/>
        <a:lstStyle/>
        <a:p>
          <a:endParaRPr lang="cs-CZ"/>
        </a:p>
      </dgm:t>
    </dgm:pt>
    <dgm:pt modelId="{8B91E24F-D630-450C-A64E-06EE2812B0A8}" type="sibTrans" cxnId="{3D459BE4-2007-481E-B1D8-CE6676BC7F67}">
      <dgm:prSet/>
      <dgm:spPr/>
      <dgm:t>
        <a:bodyPr/>
        <a:lstStyle/>
        <a:p>
          <a:endParaRPr lang="cs-CZ"/>
        </a:p>
      </dgm:t>
    </dgm:pt>
    <dgm:pt modelId="{6DA99246-EC22-46B9-882F-C553C377BDD9}">
      <dgm:prSet/>
      <dgm:spPr>
        <a:ln w="28575">
          <a:solidFill>
            <a:schemeClr val="tx1"/>
          </a:solidFill>
        </a:ln>
      </dgm:spPr>
      <dgm:t>
        <a:bodyPr/>
        <a:lstStyle/>
        <a:p>
          <a:r>
            <a:rPr lang="cs-CZ" dirty="0"/>
            <a:t>dotěrné obtěžování (§ 2986)</a:t>
          </a:r>
        </a:p>
      </dgm:t>
    </dgm:pt>
    <dgm:pt modelId="{55739C94-A8FB-4197-9A1C-03CE1CE4E740}" type="parTrans" cxnId="{2A0675D2-A4E3-47BB-9167-8F311EE826A7}">
      <dgm:prSet/>
      <dgm:spPr/>
      <dgm:t>
        <a:bodyPr/>
        <a:lstStyle/>
        <a:p>
          <a:endParaRPr lang="cs-CZ"/>
        </a:p>
      </dgm:t>
    </dgm:pt>
    <dgm:pt modelId="{25B9236C-B9C4-40C8-BDDB-498A90DC9ACD}" type="sibTrans" cxnId="{2A0675D2-A4E3-47BB-9167-8F311EE826A7}">
      <dgm:prSet/>
      <dgm:spPr/>
      <dgm:t>
        <a:bodyPr/>
        <a:lstStyle/>
        <a:p>
          <a:endParaRPr lang="cs-CZ"/>
        </a:p>
      </dgm:t>
    </dgm:pt>
    <dgm:pt modelId="{ED98D387-2C34-4190-9722-98038683CAFC}">
      <dgm:prSet/>
      <dgm:spPr>
        <a:ln w="28575">
          <a:solidFill>
            <a:schemeClr val="tx1"/>
          </a:solidFill>
        </a:ln>
      </dgm:spPr>
      <dgm:t>
        <a:bodyPr/>
        <a:lstStyle/>
        <a:p>
          <a:r>
            <a:rPr lang="cs-CZ" dirty="0"/>
            <a:t>ohrožení zdraví nebo životního prostředí (§ 2987)</a:t>
          </a:r>
        </a:p>
      </dgm:t>
    </dgm:pt>
    <dgm:pt modelId="{1694D9C7-3176-4C60-9316-6AD94B250902}" type="parTrans" cxnId="{B3F5429C-C340-4C63-9220-6E40F513BFAF}">
      <dgm:prSet/>
      <dgm:spPr/>
      <dgm:t>
        <a:bodyPr/>
        <a:lstStyle/>
        <a:p>
          <a:endParaRPr lang="cs-CZ"/>
        </a:p>
      </dgm:t>
    </dgm:pt>
    <dgm:pt modelId="{3E141278-3C8B-431F-A89B-77C165C30002}" type="sibTrans" cxnId="{B3F5429C-C340-4C63-9220-6E40F513BFAF}">
      <dgm:prSet/>
      <dgm:spPr/>
      <dgm:t>
        <a:bodyPr/>
        <a:lstStyle/>
        <a:p>
          <a:endParaRPr lang="cs-CZ"/>
        </a:p>
      </dgm:t>
    </dgm:pt>
    <dgm:pt modelId="{31D4182C-2283-410F-9C16-E319C7CD1815}" type="pres">
      <dgm:prSet presAssocID="{EF748E89-E223-4E5A-8AAB-EA47A4931E40}" presName="diagram" presStyleCnt="0">
        <dgm:presLayoutVars>
          <dgm:dir/>
          <dgm:resizeHandles val="exact"/>
        </dgm:presLayoutVars>
      </dgm:prSet>
      <dgm:spPr/>
    </dgm:pt>
    <dgm:pt modelId="{AC134FF5-2CA5-4B84-A081-7612B122BA86}" type="pres">
      <dgm:prSet presAssocID="{EF7B0571-107A-4883-B077-B6CB108191A5}" presName="node" presStyleLbl="node1" presStyleIdx="0" presStyleCnt="3">
        <dgm:presLayoutVars>
          <dgm:bulletEnabled val="1"/>
        </dgm:presLayoutVars>
      </dgm:prSet>
      <dgm:spPr/>
    </dgm:pt>
    <dgm:pt modelId="{E21AF067-5177-4DD2-95D5-F0EF96A4C3F1}" type="pres">
      <dgm:prSet presAssocID="{20CFFB37-6D1C-440E-A52F-C30EFA6A31F2}" presName="sibTrans" presStyleCnt="0"/>
      <dgm:spPr/>
    </dgm:pt>
    <dgm:pt modelId="{F9BE8834-2577-4B6B-867F-1F42A5E80D3C}" type="pres">
      <dgm:prSet presAssocID="{4254F868-DD0D-415C-B2F5-B0031255E815}" presName="node" presStyleLbl="node1" presStyleIdx="1" presStyleCnt="3">
        <dgm:presLayoutVars>
          <dgm:bulletEnabled val="1"/>
        </dgm:presLayoutVars>
      </dgm:prSet>
      <dgm:spPr/>
    </dgm:pt>
    <dgm:pt modelId="{30C0AE3A-23C7-4078-A6CB-FD1E7CE6DF6C}" type="pres">
      <dgm:prSet presAssocID="{DA285427-955D-4F64-BB98-2E72E5758D74}" presName="sibTrans" presStyleCnt="0"/>
      <dgm:spPr/>
    </dgm:pt>
    <dgm:pt modelId="{45B9E889-B297-4730-97C1-9096BF8E3F8B}" type="pres">
      <dgm:prSet presAssocID="{F40084B7-38B5-49F2-8B81-4E765BF5356E}" presName="node" presStyleLbl="node1" presStyleIdx="2" presStyleCnt="3">
        <dgm:presLayoutVars>
          <dgm:bulletEnabled val="1"/>
        </dgm:presLayoutVars>
      </dgm:prSet>
      <dgm:spPr/>
    </dgm:pt>
  </dgm:ptLst>
  <dgm:cxnLst>
    <dgm:cxn modelId="{E19B3000-DBC0-4F87-9C6D-D7346138423B}" srcId="{4254F868-DD0D-415C-B2F5-B0031255E815}" destId="{238D7CE4-93AA-4157-97F7-18595625E1A6}" srcOrd="0" destOrd="0" parTransId="{15483815-DE45-40D1-B37C-733BF230A95C}" sibTransId="{0E63FD25-0D20-4731-9D48-BE0DB9915140}"/>
    <dgm:cxn modelId="{D05EBD07-65B5-4D2C-8034-4FE9848FFF7F}" srcId="{F40084B7-38B5-49F2-8B81-4E765BF5356E}" destId="{4D9DF9F2-5294-4CCD-A662-CE2C8194F165}" srcOrd="0" destOrd="0" parTransId="{A79A4860-B58F-452E-8EF4-9164FA1B9F55}" sibTransId="{275D004A-6FC1-411E-B333-EC31906CE012}"/>
    <dgm:cxn modelId="{B173ED09-5336-44D7-8304-E518C7F66E18}" srcId="{EF748E89-E223-4E5A-8AAB-EA47A4931E40}" destId="{EF7B0571-107A-4883-B077-B6CB108191A5}" srcOrd="0" destOrd="0" parTransId="{83E1546F-4AAD-48D7-882E-6E2861854B9E}" sibTransId="{20CFFB37-6D1C-440E-A52F-C30EFA6A31F2}"/>
    <dgm:cxn modelId="{9A4E7011-92E4-449C-8B49-528654BAAE19}" type="presOf" srcId="{F40084B7-38B5-49F2-8B81-4E765BF5356E}" destId="{45B9E889-B297-4730-97C1-9096BF8E3F8B}" srcOrd="0" destOrd="0" presId="urn:microsoft.com/office/officeart/2005/8/layout/default"/>
    <dgm:cxn modelId="{DB68A211-AE40-4E3F-B6AD-FB7E8D470D48}" type="presOf" srcId="{C94FF8E5-6D5E-4A97-B6B3-3EF1909B11FF}" destId="{AC134FF5-2CA5-4B84-A081-7612B122BA86}" srcOrd="0" destOrd="1" presId="urn:microsoft.com/office/officeart/2005/8/layout/default"/>
    <dgm:cxn modelId="{0903B717-1951-4064-BC7B-9879B989605B}" srcId="{4254F868-DD0D-415C-B2F5-B0031255E815}" destId="{CAA939B3-AB1E-447D-B64E-D0FB0A917A05}" srcOrd="1" destOrd="0" parTransId="{B4DEC3B7-EEBB-4B46-B4E8-882B3D1471A7}" sibTransId="{9135B7F5-810E-4A25-82F6-D4EB15870F22}"/>
    <dgm:cxn modelId="{643A2B1E-D122-404F-9196-E065E0FA0D4B}" srcId="{EF7B0571-107A-4883-B077-B6CB108191A5}" destId="{C94FF8E5-6D5E-4A97-B6B3-3EF1909B11FF}" srcOrd="0" destOrd="0" parTransId="{E2845CC2-7903-4410-9B14-4F7AE48939C8}" sibTransId="{B44B20FA-D070-47B6-8E9B-4386241F1F14}"/>
    <dgm:cxn modelId="{624AB826-99CB-4CF6-BD81-F96223127786}" type="presOf" srcId="{4D9DF9F2-5294-4CCD-A662-CE2C8194F165}" destId="{45B9E889-B297-4730-97C1-9096BF8E3F8B}" srcOrd="0" destOrd="1" presId="urn:microsoft.com/office/officeart/2005/8/layout/default"/>
    <dgm:cxn modelId="{43E49C30-3B38-4AC4-995C-7FA53B4DDEFF}" srcId="{F40084B7-38B5-49F2-8B81-4E765BF5356E}" destId="{80367381-C4AD-436D-8951-A39D4857EA38}" srcOrd="1" destOrd="0" parTransId="{2D964EBC-F806-40F0-967A-7EF3DCF95666}" sibTransId="{E8A3F1FD-035E-49EA-9C3A-1BF3B3BDC79E}"/>
    <dgm:cxn modelId="{78426D3B-F240-4464-B58F-547E2C8F6083}" srcId="{EF748E89-E223-4E5A-8AAB-EA47A4931E40}" destId="{F40084B7-38B5-49F2-8B81-4E765BF5356E}" srcOrd="2" destOrd="0" parTransId="{35DEA7A8-1CA3-4047-A0EA-14EE98D81A50}" sibTransId="{E87510C2-A333-46F0-828B-CCEC006310E9}"/>
    <dgm:cxn modelId="{4B03305B-AF63-436C-95D9-6B2E2E243362}" type="presOf" srcId="{D816FB7A-0EC6-4B00-9E31-0116E6338ECD}" destId="{45B9E889-B297-4730-97C1-9096BF8E3F8B}" srcOrd="0" destOrd="3" presId="urn:microsoft.com/office/officeart/2005/8/layout/default"/>
    <dgm:cxn modelId="{89073641-DDBA-4D3F-8636-AE04D9F96F9A}" type="presOf" srcId="{EEA6D42E-EA2F-488C-B3FA-84FC1C585810}" destId="{AC134FF5-2CA5-4B84-A081-7612B122BA86}" srcOrd="0" destOrd="3" presId="urn:microsoft.com/office/officeart/2005/8/layout/default"/>
    <dgm:cxn modelId="{8F091642-1D6F-45F3-B43A-CE7C07EBAF03}" srcId="{EF7B0571-107A-4883-B077-B6CB108191A5}" destId="{E280C9B9-F69E-4A9F-A7E2-CDD109923404}" srcOrd="1" destOrd="0" parTransId="{9DCF1159-C37E-4151-B582-3EDEF7F067EA}" sibTransId="{293D050B-036B-415E-A39D-DCC11361F460}"/>
    <dgm:cxn modelId="{F28E674A-5C40-4537-9EE9-90CD462A46BE}" type="presOf" srcId="{80367381-C4AD-436D-8951-A39D4857EA38}" destId="{45B9E889-B297-4730-97C1-9096BF8E3F8B}" srcOrd="0" destOrd="2" presId="urn:microsoft.com/office/officeart/2005/8/layout/default"/>
    <dgm:cxn modelId="{184A5A71-0D9B-4B7E-ABCF-A220FC7A11B9}" srcId="{EF748E89-E223-4E5A-8AAB-EA47A4931E40}" destId="{4254F868-DD0D-415C-B2F5-B0031255E815}" srcOrd="1" destOrd="0" parTransId="{CBEA7BC1-3004-4A99-9FC0-D084867E2D2E}" sibTransId="{DA285427-955D-4F64-BB98-2E72E5758D74}"/>
    <dgm:cxn modelId="{8E33E258-F79C-497E-81BC-C2AFFA2BD092}" type="presOf" srcId="{238D7CE4-93AA-4157-97F7-18595625E1A6}" destId="{F9BE8834-2577-4B6B-867F-1F42A5E80D3C}" srcOrd="0" destOrd="1" presId="urn:microsoft.com/office/officeart/2005/8/layout/default"/>
    <dgm:cxn modelId="{2A670184-35BF-4E92-85E7-702F6C96E59F}" type="presOf" srcId="{EF748E89-E223-4E5A-8AAB-EA47A4931E40}" destId="{31D4182C-2283-410F-9C16-E319C7CD1815}" srcOrd="0" destOrd="0" presId="urn:microsoft.com/office/officeart/2005/8/layout/default"/>
    <dgm:cxn modelId="{EFAC7E9B-0803-49E1-84FF-FD9C46CB57A3}" type="presOf" srcId="{6DA99246-EC22-46B9-882F-C553C377BDD9}" destId="{45B9E889-B297-4730-97C1-9096BF8E3F8B}" srcOrd="0" destOrd="4" presId="urn:microsoft.com/office/officeart/2005/8/layout/default"/>
    <dgm:cxn modelId="{B3F5429C-C340-4C63-9220-6E40F513BFAF}" srcId="{F40084B7-38B5-49F2-8B81-4E765BF5356E}" destId="{ED98D387-2C34-4190-9722-98038683CAFC}" srcOrd="4" destOrd="0" parTransId="{1694D9C7-3176-4C60-9316-6AD94B250902}" sibTransId="{3E141278-3C8B-431F-A89B-77C165C30002}"/>
    <dgm:cxn modelId="{F8D6D19C-175D-4903-BD61-72C1C55366AA}" type="presOf" srcId="{CAA939B3-AB1E-447D-B64E-D0FB0A917A05}" destId="{F9BE8834-2577-4B6B-867F-1F42A5E80D3C}" srcOrd="0" destOrd="2" presId="urn:microsoft.com/office/officeart/2005/8/layout/default"/>
    <dgm:cxn modelId="{AA7F599E-C1C8-45ED-B6C2-BEB5F0941A12}" srcId="{EF7B0571-107A-4883-B077-B6CB108191A5}" destId="{EEA6D42E-EA2F-488C-B3FA-84FC1C585810}" srcOrd="2" destOrd="0" parTransId="{EF06E22A-2AF9-4552-AB9A-609F0DD95F3A}" sibTransId="{73CA15BB-CCDF-4ED3-827C-21DAEC39454E}"/>
    <dgm:cxn modelId="{7AEB8CB6-2E8C-4440-BBE6-E7A5377D6287}" type="presOf" srcId="{4254F868-DD0D-415C-B2F5-B0031255E815}" destId="{F9BE8834-2577-4B6B-867F-1F42A5E80D3C}" srcOrd="0" destOrd="0" presId="urn:microsoft.com/office/officeart/2005/8/layout/default"/>
    <dgm:cxn modelId="{84D3A0B8-F267-464C-A49D-FF60700CFDC3}" type="presOf" srcId="{ED98D387-2C34-4190-9722-98038683CAFC}" destId="{45B9E889-B297-4730-97C1-9096BF8E3F8B}" srcOrd="0" destOrd="5" presId="urn:microsoft.com/office/officeart/2005/8/layout/default"/>
    <dgm:cxn modelId="{9BEDE6CD-7483-4B1B-B473-1EF49454ABB2}" type="presOf" srcId="{EF7B0571-107A-4883-B077-B6CB108191A5}" destId="{AC134FF5-2CA5-4B84-A081-7612B122BA86}" srcOrd="0" destOrd="0" presId="urn:microsoft.com/office/officeart/2005/8/layout/default"/>
    <dgm:cxn modelId="{2A0675D2-A4E3-47BB-9167-8F311EE826A7}" srcId="{F40084B7-38B5-49F2-8B81-4E765BF5356E}" destId="{6DA99246-EC22-46B9-882F-C553C377BDD9}" srcOrd="3" destOrd="0" parTransId="{55739C94-A8FB-4197-9A1C-03CE1CE4E740}" sibTransId="{25B9236C-B9C4-40C8-BDDB-498A90DC9ACD}"/>
    <dgm:cxn modelId="{4C6687DD-9AE6-46BF-9E54-9AFEFFCB7318}" type="presOf" srcId="{E280C9B9-F69E-4A9F-A7E2-CDD109923404}" destId="{AC134FF5-2CA5-4B84-A081-7612B122BA86}" srcOrd="0" destOrd="2" presId="urn:microsoft.com/office/officeart/2005/8/layout/default"/>
    <dgm:cxn modelId="{3D459BE4-2007-481E-B1D8-CE6676BC7F67}" srcId="{F40084B7-38B5-49F2-8B81-4E765BF5356E}" destId="{D816FB7A-0EC6-4B00-9E31-0116E6338ECD}" srcOrd="2" destOrd="0" parTransId="{6A445FC5-274B-48F8-8983-E2CD5021A7F2}" sibTransId="{8B91E24F-D630-450C-A64E-06EE2812B0A8}"/>
    <dgm:cxn modelId="{70C6B461-6080-436F-AF43-4E7BF266ECEE}" type="presParOf" srcId="{31D4182C-2283-410F-9C16-E319C7CD1815}" destId="{AC134FF5-2CA5-4B84-A081-7612B122BA86}" srcOrd="0" destOrd="0" presId="urn:microsoft.com/office/officeart/2005/8/layout/default"/>
    <dgm:cxn modelId="{3F2DF487-5C88-4699-954E-DCDB09DD4F42}" type="presParOf" srcId="{31D4182C-2283-410F-9C16-E319C7CD1815}" destId="{E21AF067-5177-4DD2-95D5-F0EF96A4C3F1}" srcOrd="1" destOrd="0" presId="urn:microsoft.com/office/officeart/2005/8/layout/default"/>
    <dgm:cxn modelId="{CC232CEE-16F1-40DD-B284-69F24C517547}" type="presParOf" srcId="{31D4182C-2283-410F-9C16-E319C7CD1815}" destId="{F9BE8834-2577-4B6B-867F-1F42A5E80D3C}" srcOrd="2" destOrd="0" presId="urn:microsoft.com/office/officeart/2005/8/layout/default"/>
    <dgm:cxn modelId="{4CF0A4EF-11F8-4D15-A225-48D4E7A4443D}" type="presParOf" srcId="{31D4182C-2283-410F-9C16-E319C7CD1815}" destId="{30C0AE3A-23C7-4078-A6CB-FD1E7CE6DF6C}" srcOrd="3" destOrd="0" presId="urn:microsoft.com/office/officeart/2005/8/layout/default"/>
    <dgm:cxn modelId="{040C0963-9904-4DA9-B687-23348A878508}" type="presParOf" srcId="{31D4182C-2283-410F-9C16-E319C7CD1815}" destId="{45B9E889-B297-4730-97C1-9096BF8E3F8B}" srcOrd="4" destOrd="0" presId="urn:microsoft.com/office/officeart/2005/8/layout/default"/>
  </dgm:cxnLst>
  <dgm:bg/>
  <dgm:whole>
    <a:ln w="28575"/>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134FF5-2CA5-4B84-A081-7612B122BA86}">
      <dsp:nvSpPr>
        <dsp:cNvPr id="0" name=""/>
        <dsp:cNvSpPr/>
      </dsp:nvSpPr>
      <dsp:spPr>
        <a:xfrm>
          <a:off x="1748064" y="2975"/>
          <a:ext cx="3342605" cy="2005563"/>
        </a:xfrm>
        <a:prstGeom prst="rect">
          <a:avLst/>
        </a:prstGeom>
        <a:solidFill>
          <a:schemeClr val="lt1">
            <a:hueOff val="0"/>
            <a:satOff val="0"/>
            <a:lumOff val="0"/>
            <a:alphaOff val="0"/>
          </a:schemeClr>
        </a:solidFill>
        <a:ln w="28575" cap="flat" cmpd="sng" algn="ctr">
          <a:solidFill>
            <a:srgbClr val="00B0F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cs-CZ" sz="1800" kern="1200" dirty="0"/>
            <a:t>Klamavé praktiky:</a:t>
          </a:r>
        </a:p>
        <a:p>
          <a:pPr marL="114300" lvl="1" indent="-114300" algn="l" defTabSz="622300">
            <a:lnSpc>
              <a:spcPct val="90000"/>
            </a:lnSpc>
            <a:spcBef>
              <a:spcPct val="0"/>
            </a:spcBef>
            <a:spcAft>
              <a:spcPct val="15000"/>
            </a:spcAft>
            <a:buChar char="•"/>
          </a:pPr>
          <a:r>
            <a:rPr lang="cs-CZ" sz="1400" kern="1200" dirty="0"/>
            <a:t>klamavá reklama (§ 2977)</a:t>
          </a:r>
        </a:p>
        <a:p>
          <a:pPr marL="114300" lvl="1" indent="-114300" algn="l" defTabSz="622300">
            <a:lnSpc>
              <a:spcPct val="90000"/>
            </a:lnSpc>
            <a:spcBef>
              <a:spcPct val="0"/>
            </a:spcBef>
            <a:spcAft>
              <a:spcPct val="15000"/>
            </a:spcAft>
            <a:buChar char="•"/>
          </a:pPr>
          <a:r>
            <a:rPr lang="cs-CZ" sz="1400" kern="1200" dirty="0"/>
            <a:t>klamavé označení zboží nebo služby (§ 2978)</a:t>
          </a:r>
        </a:p>
        <a:p>
          <a:pPr marL="114300" lvl="1" indent="-114300" algn="l" defTabSz="622300">
            <a:lnSpc>
              <a:spcPct val="90000"/>
            </a:lnSpc>
            <a:spcBef>
              <a:spcPct val="0"/>
            </a:spcBef>
            <a:spcAft>
              <a:spcPct val="15000"/>
            </a:spcAft>
            <a:buChar char="•"/>
          </a:pPr>
          <a:r>
            <a:rPr lang="cs-CZ" sz="1400" kern="1200" dirty="0"/>
            <a:t>vyvolání nebezpečí záměny (§ 2981)</a:t>
          </a:r>
        </a:p>
      </dsp:txBody>
      <dsp:txXfrm>
        <a:off x="1748064" y="2975"/>
        <a:ext cx="3342605" cy="2005563"/>
      </dsp:txXfrm>
    </dsp:sp>
    <dsp:sp modelId="{F9BE8834-2577-4B6B-867F-1F42A5E80D3C}">
      <dsp:nvSpPr>
        <dsp:cNvPr id="0" name=""/>
        <dsp:cNvSpPr/>
      </dsp:nvSpPr>
      <dsp:spPr>
        <a:xfrm>
          <a:off x="5424930" y="2975"/>
          <a:ext cx="3342605" cy="2005563"/>
        </a:xfrm>
        <a:prstGeom prst="rect">
          <a:avLst/>
        </a:prstGeom>
        <a:solidFill>
          <a:schemeClr val="lt1">
            <a:hueOff val="0"/>
            <a:satOff val="0"/>
            <a:lumOff val="0"/>
            <a:alphaOff val="0"/>
          </a:schemeClr>
        </a:solidFill>
        <a:ln w="28575" cap="flat" cmpd="sng" algn="ctr">
          <a:solidFill>
            <a:schemeClr val="bg1">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cs-CZ" sz="1800" kern="1200" dirty="0"/>
            <a:t>Parazitní praktiky:</a:t>
          </a:r>
        </a:p>
        <a:p>
          <a:pPr marL="114300" lvl="1" indent="-114300" algn="l" defTabSz="622300">
            <a:lnSpc>
              <a:spcPct val="90000"/>
            </a:lnSpc>
            <a:spcBef>
              <a:spcPct val="0"/>
            </a:spcBef>
            <a:spcAft>
              <a:spcPct val="15000"/>
            </a:spcAft>
            <a:buChar char="•"/>
          </a:pPr>
          <a:r>
            <a:rPr lang="cs-CZ" sz="1400" kern="1200" dirty="0"/>
            <a:t>parazitování na pověsti (§ 2982)</a:t>
          </a:r>
        </a:p>
        <a:p>
          <a:pPr marL="114300" lvl="1" indent="-114300" algn="l" defTabSz="622300">
            <a:lnSpc>
              <a:spcPct val="90000"/>
            </a:lnSpc>
            <a:spcBef>
              <a:spcPct val="0"/>
            </a:spcBef>
            <a:spcAft>
              <a:spcPct val="15000"/>
            </a:spcAft>
            <a:buChar char="•"/>
          </a:pPr>
          <a:r>
            <a:rPr lang="cs-CZ" sz="1400" kern="1200" dirty="0"/>
            <a:t>podplácení (§ 2983)</a:t>
          </a:r>
        </a:p>
      </dsp:txBody>
      <dsp:txXfrm>
        <a:off x="5424930" y="2975"/>
        <a:ext cx="3342605" cy="2005563"/>
      </dsp:txXfrm>
    </dsp:sp>
    <dsp:sp modelId="{45B9E889-B297-4730-97C1-9096BF8E3F8B}">
      <dsp:nvSpPr>
        <dsp:cNvPr id="0" name=""/>
        <dsp:cNvSpPr/>
      </dsp:nvSpPr>
      <dsp:spPr>
        <a:xfrm>
          <a:off x="3586497" y="2342799"/>
          <a:ext cx="3342605" cy="2005563"/>
        </a:xfrm>
        <a:prstGeom prst="rect">
          <a:avLst/>
        </a:prstGeom>
        <a:solidFill>
          <a:schemeClr val="lt1">
            <a:hueOff val="0"/>
            <a:satOff val="0"/>
            <a:lumOff val="0"/>
            <a:alphaOff val="0"/>
          </a:schemeClr>
        </a:solidFill>
        <a:ln w="28575"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cs-CZ" sz="1800" kern="1200" dirty="0"/>
            <a:t>Agresivní praktiky:</a:t>
          </a:r>
        </a:p>
        <a:p>
          <a:pPr marL="114300" lvl="1" indent="-114300" algn="l" defTabSz="622300">
            <a:lnSpc>
              <a:spcPct val="90000"/>
            </a:lnSpc>
            <a:spcBef>
              <a:spcPct val="0"/>
            </a:spcBef>
            <a:spcAft>
              <a:spcPct val="15000"/>
            </a:spcAft>
            <a:buChar char="•"/>
          </a:pPr>
          <a:r>
            <a:rPr lang="cs-CZ" sz="1400" kern="1200" dirty="0"/>
            <a:t>nepřípustná srovnávací reklama (§ 2980)</a:t>
          </a:r>
        </a:p>
        <a:p>
          <a:pPr marL="114300" lvl="1" indent="-114300" algn="l" defTabSz="622300">
            <a:lnSpc>
              <a:spcPct val="90000"/>
            </a:lnSpc>
            <a:spcBef>
              <a:spcPct val="0"/>
            </a:spcBef>
            <a:spcAft>
              <a:spcPct val="15000"/>
            </a:spcAft>
            <a:buChar char="•"/>
          </a:pPr>
          <a:r>
            <a:rPr lang="cs-CZ" sz="1400" kern="1200" dirty="0"/>
            <a:t>zlehčování (§ 2984)</a:t>
          </a:r>
        </a:p>
        <a:p>
          <a:pPr marL="114300" lvl="1" indent="-114300" algn="l" defTabSz="622300">
            <a:lnSpc>
              <a:spcPct val="90000"/>
            </a:lnSpc>
            <a:spcBef>
              <a:spcPct val="0"/>
            </a:spcBef>
            <a:spcAft>
              <a:spcPct val="15000"/>
            </a:spcAft>
            <a:buChar char="•"/>
          </a:pPr>
          <a:r>
            <a:rPr lang="cs-CZ" sz="1400" kern="1200" dirty="0"/>
            <a:t>porušení obchodního tajemství (§ 2985)</a:t>
          </a:r>
        </a:p>
        <a:p>
          <a:pPr marL="114300" lvl="1" indent="-114300" algn="l" defTabSz="622300">
            <a:lnSpc>
              <a:spcPct val="90000"/>
            </a:lnSpc>
            <a:spcBef>
              <a:spcPct val="0"/>
            </a:spcBef>
            <a:spcAft>
              <a:spcPct val="15000"/>
            </a:spcAft>
            <a:buChar char="•"/>
          </a:pPr>
          <a:r>
            <a:rPr lang="cs-CZ" sz="1400" kern="1200" dirty="0"/>
            <a:t>dotěrné obtěžování (§ 2986)</a:t>
          </a:r>
        </a:p>
        <a:p>
          <a:pPr marL="114300" lvl="1" indent="-114300" algn="l" defTabSz="622300">
            <a:lnSpc>
              <a:spcPct val="90000"/>
            </a:lnSpc>
            <a:spcBef>
              <a:spcPct val="0"/>
            </a:spcBef>
            <a:spcAft>
              <a:spcPct val="15000"/>
            </a:spcAft>
            <a:buChar char="•"/>
          </a:pPr>
          <a:r>
            <a:rPr lang="cs-CZ" sz="1400" kern="1200" dirty="0"/>
            <a:t>ohrožení zdraví nebo životního prostředí (§ 2987)</a:t>
          </a:r>
        </a:p>
      </dsp:txBody>
      <dsp:txXfrm>
        <a:off x="3586497" y="2342799"/>
        <a:ext cx="3342605" cy="200556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3" y="0"/>
            <a:ext cx="4434999" cy="356437"/>
          </a:xfrm>
          <a:prstGeom prst="rect">
            <a:avLst/>
          </a:prstGeom>
        </p:spPr>
        <p:txBody>
          <a:bodyPr vert="horz" lIns="99064" tIns="49532" rIns="99064" bIns="49532" rtlCol="0"/>
          <a:lstStyle>
            <a:lvl1pPr algn="l">
              <a:defRPr sz="1300"/>
            </a:lvl1pPr>
          </a:lstStyle>
          <a:p>
            <a:endParaRPr lang="cs-CZ"/>
          </a:p>
        </p:txBody>
      </p:sp>
      <p:sp>
        <p:nvSpPr>
          <p:cNvPr id="3" name="Zástupný symbol pro datum 2"/>
          <p:cNvSpPr>
            <a:spLocks noGrp="1"/>
          </p:cNvSpPr>
          <p:nvPr>
            <p:ph type="dt" idx="1"/>
          </p:nvPr>
        </p:nvSpPr>
        <p:spPr>
          <a:xfrm>
            <a:off x="5797249" y="0"/>
            <a:ext cx="4434999" cy="356437"/>
          </a:xfrm>
          <a:prstGeom prst="rect">
            <a:avLst/>
          </a:prstGeom>
        </p:spPr>
        <p:txBody>
          <a:bodyPr vert="horz" lIns="99064" tIns="49532" rIns="99064" bIns="49532" rtlCol="0"/>
          <a:lstStyle>
            <a:lvl1pPr algn="r">
              <a:defRPr sz="1300"/>
            </a:lvl1pPr>
          </a:lstStyle>
          <a:p>
            <a:fld id="{9A09A7E1-8F29-46A5-B8CD-BEA454477FC6}" type="datetimeFigureOut">
              <a:rPr lang="cs-CZ" smtClean="0"/>
              <a:t>29.10.2025</a:t>
            </a:fld>
            <a:endParaRPr lang="cs-CZ"/>
          </a:p>
        </p:txBody>
      </p:sp>
      <p:sp>
        <p:nvSpPr>
          <p:cNvPr id="4" name="Zástupný symbol pro obrázek snímku 3"/>
          <p:cNvSpPr>
            <a:spLocks noGrp="1" noRot="1" noChangeAspect="1"/>
          </p:cNvSpPr>
          <p:nvPr>
            <p:ph type="sldImg" idx="2"/>
          </p:nvPr>
        </p:nvSpPr>
        <p:spPr>
          <a:xfrm>
            <a:off x="2984500" y="887413"/>
            <a:ext cx="4265613" cy="2398712"/>
          </a:xfrm>
          <a:prstGeom prst="rect">
            <a:avLst/>
          </a:prstGeom>
          <a:noFill/>
          <a:ln w="12700">
            <a:solidFill>
              <a:prstClr val="black"/>
            </a:solidFill>
          </a:ln>
        </p:spPr>
        <p:txBody>
          <a:bodyPr vert="horz" lIns="99064" tIns="49532" rIns="99064" bIns="49532" rtlCol="0" anchor="ctr"/>
          <a:lstStyle/>
          <a:p>
            <a:endParaRPr lang="cs-CZ"/>
          </a:p>
        </p:txBody>
      </p:sp>
      <p:sp>
        <p:nvSpPr>
          <p:cNvPr id="5" name="Zástupný symbol pro poznámky 4"/>
          <p:cNvSpPr>
            <a:spLocks noGrp="1"/>
          </p:cNvSpPr>
          <p:nvPr>
            <p:ph type="body" sz="quarter" idx="3"/>
          </p:nvPr>
        </p:nvSpPr>
        <p:spPr>
          <a:xfrm>
            <a:off x="1023462" y="3418830"/>
            <a:ext cx="8187690" cy="2797225"/>
          </a:xfrm>
          <a:prstGeom prst="rect">
            <a:avLst/>
          </a:prstGeom>
        </p:spPr>
        <p:txBody>
          <a:bodyPr vert="horz" lIns="99064" tIns="49532" rIns="99064" bIns="49532"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3" y="6747629"/>
            <a:ext cx="4434999" cy="356436"/>
          </a:xfrm>
          <a:prstGeom prst="rect">
            <a:avLst/>
          </a:prstGeom>
        </p:spPr>
        <p:txBody>
          <a:bodyPr vert="horz" lIns="99064" tIns="49532" rIns="99064" bIns="49532" rtlCol="0" anchor="b"/>
          <a:lstStyle>
            <a:lvl1pPr algn="l">
              <a:defRPr sz="1300"/>
            </a:lvl1pPr>
          </a:lstStyle>
          <a:p>
            <a:endParaRPr lang="cs-CZ"/>
          </a:p>
        </p:txBody>
      </p:sp>
      <p:sp>
        <p:nvSpPr>
          <p:cNvPr id="7" name="Zástupný symbol pro číslo snímku 6"/>
          <p:cNvSpPr>
            <a:spLocks noGrp="1"/>
          </p:cNvSpPr>
          <p:nvPr>
            <p:ph type="sldNum" sz="quarter" idx="5"/>
          </p:nvPr>
        </p:nvSpPr>
        <p:spPr>
          <a:xfrm>
            <a:off x="5797249" y="6747629"/>
            <a:ext cx="4434999" cy="356436"/>
          </a:xfrm>
          <a:prstGeom prst="rect">
            <a:avLst/>
          </a:prstGeom>
        </p:spPr>
        <p:txBody>
          <a:bodyPr vert="horz" lIns="99064" tIns="49532" rIns="99064" bIns="49532" rtlCol="0" anchor="b"/>
          <a:lstStyle>
            <a:lvl1pPr algn="r">
              <a:defRPr sz="1300"/>
            </a:lvl1pPr>
          </a:lstStyle>
          <a:p>
            <a:fld id="{4B8EA0D5-C123-4271-AA39-88427093B0AB}" type="slidenum">
              <a:rPr lang="cs-CZ" smtClean="0"/>
              <a:t>‹#›</a:t>
            </a:fld>
            <a:endParaRPr lang="cs-CZ"/>
          </a:p>
        </p:txBody>
      </p:sp>
    </p:spTree>
    <p:extLst>
      <p:ext uri="{BB962C8B-B14F-4D97-AF65-F5344CB8AC3E}">
        <p14:creationId xmlns:p14="http://schemas.microsoft.com/office/powerpoint/2010/main" val="649894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90A4B4-4EC7-CBAD-CF23-CD2032900DAF}"/>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ED3BED6F-687A-6C28-2856-400932B5F4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cxnSp>
        <p:nvCxnSpPr>
          <p:cNvPr id="7" name="Přímá spojnice 6">
            <a:extLst>
              <a:ext uri="{FF2B5EF4-FFF2-40B4-BE49-F238E27FC236}">
                <a16:creationId xmlns:a16="http://schemas.microsoft.com/office/drawing/2014/main" id="{7B77FC1B-244B-1029-EA04-571774C04231}"/>
              </a:ext>
            </a:extLst>
          </p:cNvPr>
          <p:cNvCxnSpPr>
            <a:cxnSpLocks/>
          </p:cNvCxnSpPr>
          <p:nvPr userDrawn="1"/>
        </p:nvCxnSpPr>
        <p:spPr>
          <a:xfrm>
            <a:off x="838200" y="3556805"/>
            <a:ext cx="10515600"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422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B552E2-D6B8-29A5-4126-85BCB12823E8}"/>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78805A36-F8E3-1437-8971-B04AE4ABF885}"/>
              </a:ext>
            </a:extLst>
          </p:cNvPr>
          <p:cNvSpPr>
            <a:spLocks noGrp="1"/>
          </p:cNvSpPr>
          <p:nvPr>
            <p:ph type="body" idx="1"/>
          </p:nvPr>
        </p:nvSpPr>
        <p:spPr>
          <a:xfrm>
            <a:off x="831850" y="4589463"/>
            <a:ext cx="10515600" cy="1500187"/>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dirty="0"/>
              <a:t>Po kliknutí můžete upravovat styly textu v předloze.</a:t>
            </a:r>
          </a:p>
        </p:txBody>
      </p:sp>
      <p:cxnSp>
        <p:nvCxnSpPr>
          <p:cNvPr id="7" name="Přímá spojnice 6">
            <a:extLst>
              <a:ext uri="{FF2B5EF4-FFF2-40B4-BE49-F238E27FC236}">
                <a16:creationId xmlns:a16="http://schemas.microsoft.com/office/drawing/2014/main" id="{F5665D26-6509-10C0-6692-21D3BEE3F798}"/>
              </a:ext>
            </a:extLst>
          </p:cNvPr>
          <p:cNvCxnSpPr>
            <a:cxnSpLocks/>
          </p:cNvCxnSpPr>
          <p:nvPr userDrawn="1"/>
        </p:nvCxnSpPr>
        <p:spPr>
          <a:xfrm>
            <a:off x="838200" y="4571685"/>
            <a:ext cx="10515600"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133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FEDF76-A1F6-663D-E0A4-0CCE97E4A72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61FB6BFB-CC92-03D8-3801-B6E75CB20940}"/>
              </a:ext>
            </a:extLst>
          </p:cNvPr>
          <p:cNvSpPr>
            <a:spLocks noGrp="1"/>
          </p:cNvSpPr>
          <p:nvPr>
            <p:ph idx="1"/>
          </p:nvPr>
        </p:nvSpPr>
        <p:spPr/>
        <p:txBody>
          <a:bodyPr/>
          <a:lstStyle/>
          <a:p>
            <a:pPr lvl="0"/>
            <a:r>
              <a:rPr lang="cs-CZ" dirty="0"/>
              <a:t>Po kliknutí můžete upravovat styly textu v předloze.</a:t>
            </a:r>
          </a:p>
          <a:p>
            <a:pPr lvl="1"/>
            <a:r>
              <a:rPr lang="cs-CZ" dirty="0"/>
              <a:t>Druhá úroveň</a:t>
            </a:r>
          </a:p>
          <a:p>
            <a:pPr lvl="2"/>
            <a:r>
              <a:rPr lang="cs-CZ" dirty="0"/>
              <a:t>Třetí úroveň</a:t>
            </a:r>
          </a:p>
        </p:txBody>
      </p:sp>
      <p:cxnSp>
        <p:nvCxnSpPr>
          <p:cNvPr id="7" name="Přímá spojnice 6">
            <a:extLst>
              <a:ext uri="{FF2B5EF4-FFF2-40B4-BE49-F238E27FC236}">
                <a16:creationId xmlns:a16="http://schemas.microsoft.com/office/drawing/2014/main" id="{0EF5433B-3BB6-3ADC-B346-47310C3AAB6B}"/>
              </a:ext>
            </a:extLst>
          </p:cNvPr>
          <p:cNvCxnSpPr>
            <a:cxnSpLocks/>
          </p:cNvCxnSpPr>
          <p:nvPr userDrawn="1"/>
        </p:nvCxnSpPr>
        <p:spPr>
          <a:xfrm>
            <a:off x="838200" y="1728000"/>
            <a:ext cx="10515600"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8" name="TextovéPole 7">
            <a:extLst>
              <a:ext uri="{FF2B5EF4-FFF2-40B4-BE49-F238E27FC236}">
                <a16:creationId xmlns:a16="http://schemas.microsoft.com/office/drawing/2014/main" id="{51A45323-C74C-FFAF-8B59-93584BFE5618}"/>
              </a:ext>
            </a:extLst>
          </p:cNvPr>
          <p:cNvSpPr txBox="1"/>
          <p:nvPr userDrawn="1"/>
        </p:nvSpPr>
        <p:spPr>
          <a:xfrm>
            <a:off x="4247103" y="6320413"/>
            <a:ext cx="3697793" cy="400110"/>
          </a:xfrm>
          <a:prstGeom prst="rect">
            <a:avLst/>
          </a:prstGeom>
          <a:noFill/>
        </p:spPr>
        <p:txBody>
          <a:bodyPr wrap="square" rtlCol="0">
            <a:spAutoFit/>
          </a:bodyPr>
          <a:lstStyle/>
          <a:p>
            <a:pPr algn="ctr"/>
            <a:fld id="{84DA3BD3-9059-4187-82E3-53D5ACA995C0}" type="slidenum">
              <a:rPr lang="cs-CZ" sz="2000" smtClean="0"/>
              <a:pPr algn="ctr"/>
              <a:t>‹#›</a:t>
            </a:fld>
            <a:endParaRPr lang="cs-CZ" sz="2000" dirty="0"/>
          </a:p>
        </p:txBody>
      </p:sp>
      <p:cxnSp>
        <p:nvCxnSpPr>
          <p:cNvPr id="4" name="Přímá spojnice 3">
            <a:extLst>
              <a:ext uri="{FF2B5EF4-FFF2-40B4-BE49-F238E27FC236}">
                <a16:creationId xmlns:a16="http://schemas.microsoft.com/office/drawing/2014/main" id="{91AC9BBE-42E0-F70F-489F-D855F574E1F4}"/>
              </a:ext>
            </a:extLst>
          </p:cNvPr>
          <p:cNvCxnSpPr>
            <a:cxnSpLocks/>
          </p:cNvCxnSpPr>
          <p:nvPr userDrawn="1"/>
        </p:nvCxnSpPr>
        <p:spPr>
          <a:xfrm>
            <a:off x="838200" y="6228000"/>
            <a:ext cx="105156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755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1191E8-EDC6-4AE0-0B62-9E1B3FEEE598}"/>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81D34528-9777-FE49-154B-7CE65A0CC0C1}"/>
              </a:ext>
            </a:extLst>
          </p:cNvPr>
          <p:cNvSpPr>
            <a:spLocks noGrp="1"/>
          </p:cNvSpPr>
          <p:nvPr>
            <p:ph sz="half" idx="1"/>
          </p:nvPr>
        </p:nvSpPr>
        <p:spPr>
          <a:xfrm>
            <a:off x="838200" y="1825625"/>
            <a:ext cx="5181600" cy="4351338"/>
          </a:xfrm>
        </p:spPr>
        <p:txBody>
          <a:bodyPr/>
          <a:lstStyle>
            <a:lvl4pPr marL="1371600" indent="0">
              <a:buNone/>
              <a:defRPr/>
            </a:lvl4pPr>
          </a:lstStyle>
          <a:p>
            <a:pPr lvl="0"/>
            <a:r>
              <a:rPr lang="cs-CZ" dirty="0"/>
              <a:t>Po kliknutí můžete upravovat styly textu v předloze.</a:t>
            </a:r>
          </a:p>
          <a:p>
            <a:pPr lvl="1"/>
            <a:r>
              <a:rPr lang="cs-CZ" dirty="0"/>
              <a:t>Druhá úroveň</a:t>
            </a:r>
          </a:p>
          <a:p>
            <a:pPr lvl="2"/>
            <a:r>
              <a:rPr lang="cs-CZ" dirty="0"/>
              <a:t>Třetí úroveň</a:t>
            </a:r>
          </a:p>
        </p:txBody>
      </p:sp>
      <p:sp>
        <p:nvSpPr>
          <p:cNvPr id="4" name="Zástupný obsah 3">
            <a:extLst>
              <a:ext uri="{FF2B5EF4-FFF2-40B4-BE49-F238E27FC236}">
                <a16:creationId xmlns:a16="http://schemas.microsoft.com/office/drawing/2014/main" id="{4DB344AE-9AE1-458A-8406-3E1AC2B8FE76}"/>
              </a:ext>
            </a:extLst>
          </p:cNvPr>
          <p:cNvSpPr>
            <a:spLocks noGrp="1"/>
          </p:cNvSpPr>
          <p:nvPr>
            <p:ph sz="half" idx="2"/>
          </p:nvPr>
        </p:nvSpPr>
        <p:spPr>
          <a:xfrm>
            <a:off x="6172200" y="1825625"/>
            <a:ext cx="5181600" cy="4351338"/>
          </a:xfrm>
        </p:spPr>
        <p:txBody>
          <a:bodyPr/>
          <a:lstStyle/>
          <a:p>
            <a:pPr lvl="0"/>
            <a:r>
              <a:rPr lang="cs-CZ" dirty="0"/>
              <a:t>Po kliknutí můžete upravovat styly textu v předloze.</a:t>
            </a:r>
          </a:p>
          <a:p>
            <a:pPr lvl="1"/>
            <a:r>
              <a:rPr lang="cs-CZ" dirty="0"/>
              <a:t>Druhá úroveň</a:t>
            </a:r>
          </a:p>
          <a:p>
            <a:pPr lvl="2"/>
            <a:r>
              <a:rPr lang="cs-CZ" dirty="0"/>
              <a:t>Třetí úroveň</a:t>
            </a:r>
          </a:p>
        </p:txBody>
      </p:sp>
      <p:cxnSp>
        <p:nvCxnSpPr>
          <p:cNvPr id="8" name="Přímá spojnice 7">
            <a:extLst>
              <a:ext uri="{FF2B5EF4-FFF2-40B4-BE49-F238E27FC236}">
                <a16:creationId xmlns:a16="http://schemas.microsoft.com/office/drawing/2014/main" id="{451F2ED1-5579-1E96-F330-68DD59F4DD0D}"/>
              </a:ext>
            </a:extLst>
          </p:cNvPr>
          <p:cNvCxnSpPr>
            <a:cxnSpLocks/>
          </p:cNvCxnSpPr>
          <p:nvPr userDrawn="1"/>
        </p:nvCxnSpPr>
        <p:spPr>
          <a:xfrm>
            <a:off x="838200" y="1728000"/>
            <a:ext cx="10515600"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9" name="TextovéPole 8">
            <a:extLst>
              <a:ext uri="{FF2B5EF4-FFF2-40B4-BE49-F238E27FC236}">
                <a16:creationId xmlns:a16="http://schemas.microsoft.com/office/drawing/2014/main" id="{04A8295E-8ED4-3966-4544-D9680ABF14EC}"/>
              </a:ext>
            </a:extLst>
          </p:cNvPr>
          <p:cNvSpPr txBox="1"/>
          <p:nvPr userDrawn="1"/>
        </p:nvSpPr>
        <p:spPr>
          <a:xfrm>
            <a:off x="4247103" y="6320413"/>
            <a:ext cx="3697793" cy="400110"/>
          </a:xfrm>
          <a:prstGeom prst="rect">
            <a:avLst/>
          </a:prstGeom>
          <a:noFill/>
        </p:spPr>
        <p:txBody>
          <a:bodyPr wrap="square" rtlCol="0">
            <a:spAutoFit/>
          </a:bodyPr>
          <a:lstStyle/>
          <a:p>
            <a:pPr algn="ctr"/>
            <a:fld id="{84DA3BD3-9059-4187-82E3-53D5ACA995C0}" type="slidenum">
              <a:rPr lang="cs-CZ" sz="2000" smtClean="0"/>
              <a:pPr algn="ctr"/>
              <a:t>‹#›</a:t>
            </a:fld>
            <a:endParaRPr lang="cs-CZ" sz="2000" dirty="0"/>
          </a:p>
        </p:txBody>
      </p:sp>
      <p:cxnSp>
        <p:nvCxnSpPr>
          <p:cNvPr id="5" name="Přímá spojnice 4">
            <a:extLst>
              <a:ext uri="{FF2B5EF4-FFF2-40B4-BE49-F238E27FC236}">
                <a16:creationId xmlns:a16="http://schemas.microsoft.com/office/drawing/2014/main" id="{722ABACC-7280-8ED8-21DF-313E861AA2F3}"/>
              </a:ext>
            </a:extLst>
          </p:cNvPr>
          <p:cNvCxnSpPr>
            <a:cxnSpLocks/>
          </p:cNvCxnSpPr>
          <p:nvPr userDrawn="1"/>
        </p:nvCxnSpPr>
        <p:spPr>
          <a:xfrm>
            <a:off x="838200" y="6228000"/>
            <a:ext cx="105156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9340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14AF17-AE37-A8E6-175B-F88A3B1DAF72}"/>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18F4DE27-2BF6-C78A-1D98-C68C1C0DDF50}"/>
              </a:ext>
            </a:extLst>
          </p:cNvPr>
          <p:cNvSpPr>
            <a:spLocks noGrp="1"/>
          </p:cNvSpPr>
          <p:nvPr>
            <p:ph type="body" idx="1"/>
          </p:nvPr>
        </p:nvSpPr>
        <p:spPr>
          <a:xfrm>
            <a:off x="839788" y="1765313"/>
            <a:ext cx="5157787" cy="7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dirty="0"/>
              <a:t>Po kliknutí můžete upravovat styly textu v předloze.</a:t>
            </a:r>
          </a:p>
        </p:txBody>
      </p:sp>
      <p:sp>
        <p:nvSpPr>
          <p:cNvPr id="4" name="Zástupný obsah 3">
            <a:extLst>
              <a:ext uri="{FF2B5EF4-FFF2-40B4-BE49-F238E27FC236}">
                <a16:creationId xmlns:a16="http://schemas.microsoft.com/office/drawing/2014/main" id="{09E103B3-A76B-57AF-24FB-059C08751544}"/>
              </a:ext>
            </a:extLst>
          </p:cNvPr>
          <p:cNvSpPr>
            <a:spLocks noGrp="1"/>
          </p:cNvSpPr>
          <p:nvPr>
            <p:ph sz="half" idx="2"/>
          </p:nvPr>
        </p:nvSpPr>
        <p:spPr>
          <a:xfrm>
            <a:off x="839788" y="2505075"/>
            <a:ext cx="5157787" cy="3684588"/>
          </a:xfrm>
        </p:spPr>
        <p:txBody>
          <a:bodyPr/>
          <a:lstStyle/>
          <a:p>
            <a:pPr lvl="0"/>
            <a:r>
              <a:rPr lang="cs-CZ" dirty="0"/>
              <a:t>Po kliknutí můžete upravovat styly textu v předloze.</a:t>
            </a:r>
          </a:p>
          <a:p>
            <a:pPr lvl="1"/>
            <a:r>
              <a:rPr lang="cs-CZ" dirty="0"/>
              <a:t>Druhá úroveň</a:t>
            </a:r>
          </a:p>
          <a:p>
            <a:pPr lvl="2"/>
            <a:r>
              <a:rPr lang="cs-CZ" dirty="0"/>
              <a:t>Třetí úroveň</a:t>
            </a:r>
          </a:p>
        </p:txBody>
      </p:sp>
      <p:sp>
        <p:nvSpPr>
          <p:cNvPr id="5" name="Zástupný text 4">
            <a:extLst>
              <a:ext uri="{FF2B5EF4-FFF2-40B4-BE49-F238E27FC236}">
                <a16:creationId xmlns:a16="http://schemas.microsoft.com/office/drawing/2014/main" id="{5B0B974C-E4EB-27C6-5A6A-D4B9C7D23A63}"/>
              </a:ext>
            </a:extLst>
          </p:cNvPr>
          <p:cNvSpPr>
            <a:spLocks noGrp="1"/>
          </p:cNvSpPr>
          <p:nvPr>
            <p:ph type="body" sz="quarter" idx="3"/>
          </p:nvPr>
        </p:nvSpPr>
        <p:spPr>
          <a:xfrm>
            <a:off x="6172200" y="1765311"/>
            <a:ext cx="5183188" cy="7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AF5B4DA5-D7A9-0FAD-35EF-7363B56D8BB1}"/>
              </a:ext>
            </a:extLst>
          </p:cNvPr>
          <p:cNvSpPr>
            <a:spLocks noGrp="1"/>
          </p:cNvSpPr>
          <p:nvPr>
            <p:ph sz="quarter" idx="4"/>
          </p:nvPr>
        </p:nvSpPr>
        <p:spPr>
          <a:xfrm>
            <a:off x="6172200" y="2505075"/>
            <a:ext cx="5183188" cy="3684588"/>
          </a:xfrm>
        </p:spPr>
        <p:txBody>
          <a:bodyPr/>
          <a:lstStyle/>
          <a:p>
            <a:pPr lvl="0"/>
            <a:r>
              <a:rPr lang="cs-CZ" dirty="0"/>
              <a:t>Po kliknutí můžete upravovat styly textu v předloze.</a:t>
            </a:r>
          </a:p>
          <a:p>
            <a:pPr lvl="1"/>
            <a:r>
              <a:rPr lang="cs-CZ" dirty="0"/>
              <a:t>Druhá úroveň</a:t>
            </a:r>
          </a:p>
          <a:p>
            <a:pPr lvl="2"/>
            <a:r>
              <a:rPr lang="cs-CZ" dirty="0"/>
              <a:t>Třetí úroveň</a:t>
            </a:r>
          </a:p>
        </p:txBody>
      </p:sp>
      <p:cxnSp>
        <p:nvCxnSpPr>
          <p:cNvPr id="10" name="Přímá spojnice 9">
            <a:extLst>
              <a:ext uri="{FF2B5EF4-FFF2-40B4-BE49-F238E27FC236}">
                <a16:creationId xmlns:a16="http://schemas.microsoft.com/office/drawing/2014/main" id="{90763DAB-54C2-7AB8-8F06-D2951AAD76A0}"/>
              </a:ext>
            </a:extLst>
          </p:cNvPr>
          <p:cNvCxnSpPr>
            <a:cxnSpLocks/>
          </p:cNvCxnSpPr>
          <p:nvPr userDrawn="1"/>
        </p:nvCxnSpPr>
        <p:spPr>
          <a:xfrm>
            <a:off x="838200" y="1728000"/>
            <a:ext cx="10515600"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1" name="TextovéPole 10">
            <a:extLst>
              <a:ext uri="{FF2B5EF4-FFF2-40B4-BE49-F238E27FC236}">
                <a16:creationId xmlns:a16="http://schemas.microsoft.com/office/drawing/2014/main" id="{87D11D84-8D7F-DFF1-B22E-ED69DF4D21B0}"/>
              </a:ext>
            </a:extLst>
          </p:cNvPr>
          <p:cNvSpPr txBox="1"/>
          <p:nvPr userDrawn="1"/>
        </p:nvSpPr>
        <p:spPr>
          <a:xfrm>
            <a:off x="4247103" y="6320413"/>
            <a:ext cx="3697793" cy="400110"/>
          </a:xfrm>
          <a:prstGeom prst="rect">
            <a:avLst/>
          </a:prstGeom>
          <a:noFill/>
        </p:spPr>
        <p:txBody>
          <a:bodyPr wrap="square" rtlCol="0">
            <a:spAutoFit/>
          </a:bodyPr>
          <a:lstStyle/>
          <a:p>
            <a:pPr algn="ctr"/>
            <a:fld id="{84DA3BD3-9059-4187-82E3-53D5ACA995C0}" type="slidenum">
              <a:rPr lang="cs-CZ" sz="2000" smtClean="0"/>
              <a:pPr algn="ctr"/>
              <a:t>‹#›</a:t>
            </a:fld>
            <a:endParaRPr lang="cs-CZ" sz="2000" dirty="0"/>
          </a:p>
        </p:txBody>
      </p:sp>
      <p:cxnSp>
        <p:nvCxnSpPr>
          <p:cNvPr id="7" name="Přímá spojnice 6">
            <a:extLst>
              <a:ext uri="{FF2B5EF4-FFF2-40B4-BE49-F238E27FC236}">
                <a16:creationId xmlns:a16="http://schemas.microsoft.com/office/drawing/2014/main" id="{5A7E7CE9-87F0-474D-C4B3-25872056C96B}"/>
              </a:ext>
            </a:extLst>
          </p:cNvPr>
          <p:cNvCxnSpPr>
            <a:cxnSpLocks/>
          </p:cNvCxnSpPr>
          <p:nvPr userDrawn="1"/>
        </p:nvCxnSpPr>
        <p:spPr>
          <a:xfrm>
            <a:off x="838200" y="6228000"/>
            <a:ext cx="105156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4670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Nadpis a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B9E562-F495-0AC7-99DF-0002A1496AEF}"/>
              </a:ext>
            </a:extLst>
          </p:cNvPr>
          <p:cNvSpPr>
            <a:spLocks noGrp="1"/>
          </p:cNvSpPr>
          <p:nvPr>
            <p:ph type="title"/>
          </p:nvPr>
        </p:nvSpPr>
        <p:spPr/>
        <p:txBody>
          <a:bodyPr/>
          <a:lstStyle/>
          <a:p>
            <a:r>
              <a:rPr lang="cs-CZ"/>
              <a:t>Kliknutím lze upravit styl.</a:t>
            </a:r>
          </a:p>
        </p:txBody>
      </p:sp>
      <p:sp>
        <p:nvSpPr>
          <p:cNvPr id="3" name="Zástupný text 2">
            <a:extLst>
              <a:ext uri="{FF2B5EF4-FFF2-40B4-BE49-F238E27FC236}">
                <a16:creationId xmlns:a16="http://schemas.microsoft.com/office/drawing/2014/main" id="{48F707C8-4C27-8C72-F522-3C505AB53638}"/>
              </a:ext>
            </a:extLst>
          </p:cNvPr>
          <p:cNvSpPr>
            <a:spLocks noGrp="1"/>
          </p:cNvSpPr>
          <p:nvPr>
            <p:ph type="body"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31883C4-77B8-E9D1-CC28-BDE572EB6666}"/>
              </a:ext>
            </a:extLst>
          </p:cNvPr>
          <p:cNvSpPr>
            <a:spLocks noGrp="1"/>
          </p:cNvSpPr>
          <p:nvPr>
            <p:ph type="dt" sz="half" idx="10"/>
          </p:nvPr>
        </p:nvSpPr>
        <p:spPr/>
        <p:txBody>
          <a:bodyPr/>
          <a:lstStyle/>
          <a:p>
            <a:fld id="{0915CD91-8D83-4EC6-A17F-B7BF48A3ADED}" type="datetimeFigureOut">
              <a:rPr lang="cs-CZ" smtClean="0"/>
              <a:t>29.10.2025</a:t>
            </a:fld>
            <a:endParaRPr lang="cs-CZ"/>
          </a:p>
        </p:txBody>
      </p:sp>
      <p:sp>
        <p:nvSpPr>
          <p:cNvPr id="5" name="Zástupný symbol pro zápatí 4">
            <a:extLst>
              <a:ext uri="{FF2B5EF4-FFF2-40B4-BE49-F238E27FC236}">
                <a16:creationId xmlns:a16="http://schemas.microsoft.com/office/drawing/2014/main" id="{DA7527E8-C539-231D-2755-126AA7AAA3A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2AD95A8-2BAC-8994-338D-B3D999315656}"/>
              </a:ext>
            </a:extLst>
          </p:cNvPr>
          <p:cNvSpPr>
            <a:spLocks noGrp="1"/>
          </p:cNvSpPr>
          <p:nvPr>
            <p:ph type="sldNum" sz="quarter" idx="12"/>
          </p:nvPr>
        </p:nvSpPr>
        <p:spPr/>
        <p:txBody>
          <a:bodyPr/>
          <a:lstStyle/>
          <a:p>
            <a:fld id="{EB38C3B7-A3F3-4281-9AFF-90D84BAB234F}" type="slidenum">
              <a:rPr lang="cs-CZ" smtClean="0"/>
              <a:t>‹#›</a:t>
            </a:fld>
            <a:endParaRPr lang="cs-CZ"/>
          </a:p>
        </p:txBody>
      </p:sp>
    </p:spTree>
    <p:extLst>
      <p:ext uri="{BB962C8B-B14F-4D97-AF65-F5344CB8AC3E}">
        <p14:creationId xmlns:p14="http://schemas.microsoft.com/office/powerpoint/2010/main" val="23786805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85BDEE23-28FA-DFBD-BF06-0F82CDC98EC2}"/>
              </a:ext>
            </a:extLst>
          </p:cNvPr>
          <p:cNvSpPr>
            <a:spLocks noGrp="1"/>
          </p:cNvSpPr>
          <p:nvPr>
            <p:ph type="title"/>
          </p:nvPr>
        </p:nvSpPr>
        <p:spPr>
          <a:xfrm>
            <a:off x="838200" y="365125"/>
            <a:ext cx="10515600" cy="1325563"/>
          </a:xfrm>
          <a:prstGeom prst="rect">
            <a:avLst/>
          </a:prstGeom>
        </p:spPr>
        <p:txBody>
          <a:bodyPr vert="horz" lIns="91440" tIns="45720" rIns="91440" bIns="45720" rtlCol="0" anchor="b">
            <a:normAutofit/>
          </a:bodyPr>
          <a:lstStyle/>
          <a:p>
            <a:r>
              <a:rPr lang="cs-CZ" dirty="0"/>
              <a:t>Kliknutím lze upravit styl.</a:t>
            </a:r>
          </a:p>
        </p:txBody>
      </p:sp>
      <p:sp>
        <p:nvSpPr>
          <p:cNvPr id="3" name="Zástupný text 2">
            <a:extLst>
              <a:ext uri="{FF2B5EF4-FFF2-40B4-BE49-F238E27FC236}">
                <a16:creationId xmlns:a16="http://schemas.microsoft.com/office/drawing/2014/main" id="{5A79C2AF-55BA-9160-6520-0FE78EB088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dirty="0"/>
              <a:t>Po kliknutí můžete upravovat styly textu v předloze.</a:t>
            </a:r>
          </a:p>
          <a:p>
            <a:pPr lvl="1"/>
            <a:r>
              <a:rPr lang="cs-CZ" dirty="0"/>
              <a:t>Druhá úroveň</a:t>
            </a:r>
          </a:p>
          <a:p>
            <a:pPr lvl="2"/>
            <a:r>
              <a:rPr lang="cs-CZ" dirty="0"/>
              <a:t>Třetí úroveň</a:t>
            </a:r>
          </a:p>
        </p:txBody>
      </p:sp>
    </p:spTree>
    <p:extLst>
      <p:ext uri="{BB962C8B-B14F-4D97-AF65-F5344CB8AC3E}">
        <p14:creationId xmlns:p14="http://schemas.microsoft.com/office/powerpoint/2010/main" val="3465079628"/>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4" r:id="rId6"/>
  </p:sldLayoutIdLst>
  <p:txStyles>
    <p:title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Calibri" panose="020F0502020204030204" pitchFamily="34" charset="0"/>
        <a:buChar char=" "/>
        <a:defRPr sz="2800" kern="1200">
          <a:solidFill>
            <a:schemeClr val="tx1"/>
          </a:solidFill>
          <a:latin typeface="+mn-lt"/>
          <a:ea typeface="+mn-ea"/>
          <a:cs typeface="+mn-cs"/>
        </a:defRPr>
      </a:lvl1pPr>
      <a:lvl2pPr marL="541338" indent="-360000" algn="l" defTabSz="914400" rtl="0" eaLnBrk="1" latinLnBrk="0" hangingPunct="1">
        <a:lnSpc>
          <a:spcPct val="90000"/>
        </a:lnSpc>
        <a:spcBef>
          <a:spcPts val="500"/>
        </a:spcBef>
        <a:buClr>
          <a:srgbClr val="00B0F0"/>
        </a:buClr>
        <a:buFont typeface="Wingdings" panose="05000000000000000000" pitchFamily="2" charset="2"/>
        <a:buChar char="§"/>
        <a:defRPr sz="2400" kern="1200">
          <a:solidFill>
            <a:schemeClr val="tx1"/>
          </a:solidFill>
          <a:latin typeface="+mn-lt"/>
          <a:ea typeface="+mn-ea"/>
          <a:cs typeface="+mn-cs"/>
        </a:defRPr>
      </a:lvl2pPr>
      <a:lvl3pPr marL="1080000" indent="-360000" algn="l" defTabSz="914400" rtl="0" eaLnBrk="1" latinLnBrk="0" hangingPunct="1">
        <a:lnSpc>
          <a:spcPct val="90000"/>
        </a:lnSpc>
        <a:spcBef>
          <a:spcPts val="500"/>
        </a:spcBef>
        <a:buClr>
          <a:srgbClr val="00B0F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1798E2-9FD5-0D33-E226-C95730D751A0}"/>
              </a:ext>
            </a:extLst>
          </p:cNvPr>
          <p:cNvSpPr>
            <a:spLocks noGrp="1"/>
          </p:cNvSpPr>
          <p:nvPr>
            <p:ph type="title"/>
          </p:nvPr>
        </p:nvSpPr>
        <p:spPr/>
        <p:txBody>
          <a:bodyPr/>
          <a:lstStyle/>
          <a:p>
            <a:r>
              <a:rPr lang="cs-CZ" dirty="0"/>
              <a:t>Právo proti nekalé soutěži – zvláštní skutkové podstaty</a:t>
            </a:r>
          </a:p>
        </p:txBody>
      </p:sp>
      <p:sp>
        <p:nvSpPr>
          <p:cNvPr id="8" name="Zástupný text 7">
            <a:extLst>
              <a:ext uri="{FF2B5EF4-FFF2-40B4-BE49-F238E27FC236}">
                <a16:creationId xmlns:a16="http://schemas.microsoft.com/office/drawing/2014/main" id="{FDA33EE6-3B6B-387B-D8EA-47BC8C8C62A9}"/>
              </a:ext>
            </a:extLst>
          </p:cNvPr>
          <p:cNvSpPr>
            <a:spLocks noGrp="1"/>
          </p:cNvSpPr>
          <p:nvPr>
            <p:ph type="body" idx="1"/>
          </p:nvPr>
        </p:nvSpPr>
        <p:spPr/>
        <p:txBody>
          <a:bodyPr/>
          <a:lstStyle/>
          <a:p>
            <a:endParaRPr lang="cs-CZ" dirty="0"/>
          </a:p>
        </p:txBody>
      </p:sp>
    </p:spTree>
    <p:extLst>
      <p:ext uri="{BB962C8B-B14F-4D97-AF65-F5344CB8AC3E}">
        <p14:creationId xmlns:p14="http://schemas.microsoft.com/office/powerpoint/2010/main" val="285545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F1F410-3909-C080-BAA7-1C048CCAB2D9}"/>
              </a:ext>
            </a:extLst>
          </p:cNvPr>
          <p:cNvSpPr>
            <a:spLocks noGrp="1"/>
          </p:cNvSpPr>
          <p:nvPr>
            <p:ph type="title"/>
          </p:nvPr>
        </p:nvSpPr>
        <p:spPr/>
        <p:txBody>
          <a:bodyPr/>
          <a:lstStyle/>
          <a:p>
            <a:r>
              <a:rPr lang="cs-CZ" dirty="0"/>
              <a:t>Klamavé označení zboží nebo služby</a:t>
            </a:r>
          </a:p>
        </p:txBody>
      </p:sp>
      <p:sp>
        <p:nvSpPr>
          <p:cNvPr id="3" name="Zástupný obsah 2">
            <a:extLst>
              <a:ext uri="{FF2B5EF4-FFF2-40B4-BE49-F238E27FC236}">
                <a16:creationId xmlns:a16="http://schemas.microsoft.com/office/drawing/2014/main" id="{068E9AA6-5647-2CBE-7FB7-6C2EBAFEC458}"/>
              </a:ext>
            </a:extLst>
          </p:cNvPr>
          <p:cNvSpPr>
            <a:spLocks noGrp="1"/>
          </p:cNvSpPr>
          <p:nvPr>
            <p:ph idx="1"/>
          </p:nvPr>
        </p:nvSpPr>
        <p:spPr/>
        <p:txBody>
          <a:bodyPr>
            <a:normAutofit/>
          </a:bodyPr>
          <a:lstStyle/>
          <a:p>
            <a:r>
              <a:rPr lang="cs-CZ" dirty="0"/>
              <a:t>Judikatura k této skutkové podstatě:</a:t>
            </a:r>
          </a:p>
          <a:p>
            <a:pPr lvl="1"/>
            <a:r>
              <a:rPr lang="cs-CZ" dirty="0"/>
              <a:t>„Průměrný spotřebitel vnímá sousloví „horké jablko“ nebo „horké jablíčko“ jako druhové označení, nikoliv jako fantazijní označení, které by mělo být samo o sobě příznačné pro výrobky a služby žalobkyně. Průměrný spotřebitel vnímá spojení „HOT APPLE“ jako dominantní prvek, zatímco další sousloví (např. „Horké jablko“, „Horká brusinka“ aj.) vnímá jako druh nápoje, který si každý může vybrat z řady nabízených nápojů „HOT APPLE“).“ (usnesení Nejvyššího soudu </a:t>
            </a:r>
            <a:r>
              <a:rPr lang="pl-PL" dirty="0"/>
              <a:t>ze dne 29. 5. 2012, sp. zn. 23 Cdo 3773/2010</a:t>
            </a:r>
            <a:r>
              <a:rPr lang="cs-CZ" dirty="0"/>
              <a:t>).</a:t>
            </a:r>
            <a:endParaRPr lang="pl-PL" dirty="0"/>
          </a:p>
        </p:txBody>
      </p:sp>
    </p:spTree>
    <p:extLst>
      <p:ext uri="{BB962C8B-B14F-4D97-AF65-F5344CB8AC3E}">
        <p14:creationId xmlns:p14="http://schemas.microsoft.com/office/powerpoint/2010/main" val="3982130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A9F8F4-4038-2A6B-0398-C4B2FD84BD79}"/>
              </a:ext>
            </a:extLst>
          </p:cNvPr>
          <p:cNvSpPr>
            <a:spLocks noGrp="1"/>
          </p:cNvSpPr>
          <p:nvPr>
            <p:ph type="title"/>
          </p:nvPr>
        </p:nvSpPr>
        <p:spPr>
          <a:xfrm>
            <a:off x="838200" y="365125"/>
            <a:ext cx="10515600" cy="1325563"/>
          </a:xfrm>
        </p:spPr>
        <p:txBody>
          <a:bodyPr/>
          <a:lstStyle/>
          <a:p>
            <a:r>
              <a:rPr lang="cs-CZ"/>
              <a:t>Společně ke KR a KOZS: způsobilost klamat</a:t>
            </a:r>
          </a:p>
        </p:txBody>
      </p:sp>
      <p:sp>
        <p:nvSpPr>
          <p:cNvPr id="3" name="Zástupný text 2">
            <a:extLst>
              <a:ext uri="{FF2B5EF4-FFF2-40B4-BE49-F238E27FC236}">
                <a16:creationId xmlns:a16="http://schemas.microsoft.com/office/drawing/2014/main" id="{BE7EABB7-A533-5240-DA2B-94F4D4690849}"/>
              </a:ext>
            </a:extLst>
          </p:cNvPr>
          <p:cNvSpPr>
            <a:spLocks noGrp="1"/>
          </p:cNvSpPr>
          <p:nvPr>
            <p:ph idx="1"/>
          </p:nvPr>
        </p:nvSpPr>
        <p:spPr>
          <a:xfrm>
            <a:off x="838200" y="1825625"/>
            <a:ext cx="10515600" cy="4351338"/>
          </a:xfrm>
        </p:spPr>
        <p:txBody>
          <a:bodyPr/>
          <a:lstStyle/>
          <a:p>
            <a:r>
              <a:rPr lang="cs-CZ" dirty="0"/>
              <a:t>Způsobilost oklamat může mít i údaj sám o sobě správný, může-li uvést v omyl vzhledem k okolnostem a souvislostem, za nichž byl učiněn.</a:t>
            </a:r>
          </a:p>
          <a:p>
            <a:r>
              <a:rPr lang="cs-CZ" dirty="0"/>
              <a:t>Při posouzení klamavosti se přihlédne rovněž k dodatkům, zejména k použití výrazů jako „druh“, „typ“, „způsob“, jakož i k výpustkám, zkratkám a celkové vnější úpravě.</a:t>
            </a:r>
          </a:p>
        </p:txBody>
      </p:sp>
    </p:spTree>
    <p:extLst>
      <p:ext uri="{BB962C8B-B14F-4D97-AF65-F5344CB8AC3E}">
        <p14:creationId xmlns:p14="http://schemas.microsoft.com/office/powerpoint/2010/main" val="2511642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C39427-4B3F-D78B-E35B-59B493343357}"/>
              </a:ext>
            </a:extLst>
          </p:cNvPr>
          <p:cNvSpPr>
            <a:spLocks noGrp="1"/>
          </p:cNvSpPr>
          <p:nvPr>
            <p:ph type="title"/>
          </p:nvPr>
        </p:nvSpPr>
        <p:spPr>
          <a:xfrm>
            <a:off x="838200" y="365125"/>
            <a:ext cx="10515600" cy="1325563"/>
          </a:xfrm>
        </p:spPr>
        <p:txBody>
          <a:bodyPr/>
          <a:lstStyle/>
          <a:p>
            <a:r>
              <a:rPr lang="cs-CZ"/>
              <a:t>Srovnávací reklama</a:t>
            </a:r>
          </a:p>
        </p:txBody>
      </p:sp>
      <p:sp>
        <p:nvSpPr>
          <p:cNvPr id="3" name="Zástupný text 2">
            <a:extLst>
              <a:ext uri="{FF2B5EF4-FFF2-40B4-BE49-F238E27FC236}">
                <a16:creationId xmlns:a16="http://schemas.microsoft.com/office/drawing/2014/main" id="{E3B51D9D-5923-B844-E305-1B0288E79047}"/>
              </a:ext>
            </a:extLst>
          </p:cNvPr>
          <p:cNvSpPr>
            <a:spLocks noGrp="1"/>
          </p:cNvSpPr>
          <p:nvPr>
            <p:ph idx="1"/>
          </p:nvPr>
        </p:nvSpPr>
        <p:spPr>
          <a:xfrm>
            <a:off x="838200" y="1825625"/>
            <a:ext cx="10515600" cy="4351338"/>
          </a:xfrm>
        </p:spPr>
        <p:txBody>
          <a:bodyPr>
            <a:normAutofit fontScale="92500" lnSpcReduction="20000"/>
          </a:bodyPr>
          <a:lstStyle/>
          <a:p>
            <a:r>
              <a:rPr lang="cs-CZ" dirty="0"/>
              <a:t>Srovnávací reklama přímo nebo nepřímo označuje jiného soutěžitele nebo jeho zboží či službu. </a:t>
            </a:r>
          </a:p>
          <a:p>
            <a:pPr lvl="1"/>
            <a:r>
              <a:rPr lang="cs-CZ" dirty="0"/>
              <a:t>Na rozdíl od ostatních skutkových podstat srovnávací reklama není zakázána sama o sobě; jde o zákaz nepřípustné srovnávací reklamy.</a:t>
            </a:r>
          </a:p>
          <a:p>
            <a:pPr lvl="0"/>
            <a:r>
              <a:rPr lang="cs-CZ" dirty="0"/>
              <a:t>Srovnávací reklama je přípustná, pokud se srovnání týče,</a:t>
            </a:r>
          </a:p>
          <a:p>
            <a:pPr lvl="1"/>
            <a:r>
              <a:rPr lang="cs-CZ" dirty="0"/>
              <a:t>není-li klamavá,</a:t>
            </a:r>
          </a:p>
          <a:p>
            <a:pPr lvl="1"/>
            <a:r>
              <a:rPr lang="cs-CZ" dirty="0"/>
              <a:t>srovnává-li jen zboží a službu uspokojující stejnou potřebu nebo určené ke stejnému účelu,</a:t>
            </a:r>
          </a:p>
          <a:p>
            <a:pPr lvl="1"/>
            <a:r>
              <a:rPr lang="cs-CZ" dirty="0"/>
              <a:t>srovnává-li objektivně jednu nebo více podstatných, důležitých, ověřitelných a příznačných vlastností zboží nebo služeb včetně ceny,</a:t>
            </a:r>
          </a:p>
          <a:p>
            <a:pPr lvl="1"/>
            <a:r>
              <a:rPr lang="cs-CZ" dirty="0"/>
              <a:t>srovnává-li zboží s označením původu pouze se zbožím stejného označení,</a:t>
            </a:r>
          </a:p>
          <a:p>
            <a:pPr lvl="1"/>
            <a:r>
              <a:rPr lang="cs-CZ" dirty="0"/>
              <a:t>nezlehčuje-li soutěžitele, jeho postavení, jeho činnost nebo její výsledky nebo jejich označení ani z nich nekalým způsobem netěží, a</a:t>
            </a:r>
          </a:p>
          <a:p>
            <a:pPr lvl="1"/>
            <a:r>
              <a:rPr lang="cs-CZ" dirty="0"/>
              <a:t>nenabízí-li zboží nebo službu jako napodobení či reprodukci zboží nebo služby označovaných ochrannou známkou soutěžitele nebo jeho názvem.</a:t>
            </a:r>
          </a:p>
        </p:txBody>
      </p:sp>
    </p:spTree>
    <p:extLst>
      <p:ext uri="{BB962C8B-B14F-4D97-AF65-F5344CB8AC3E}">
        <p14:creationId xmlns:p14="http://schemas.microsoft.com/office/powerpoint/2010/main" val="3663398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AFA5C-B0C2-81C2-7A47-BD154335378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BA14EC72-66AD-9AD3-FB5B-E3CD0DA5C996}"/>
              </a:ext>
            </a:extLst>
          </p:cNvPr>
          <p:cNvSpPr>
            <a:spLocks noGrp="1"/>
          </p:cNvSpPr>
          <p:nvPr>
            <p:ph type="title"/>
          </p:nvPr>
        </p:nvSpPr>
        <p:spPr>
          <a:xfrm>
            <a:off x="838200" y="365125"/>
            <a:ext cx="10515600" cy="1325563"/>
          </a:xfrm>
        </p:spPr>
        <p:txBody>
          <a:bodyPr/>
          <a:lstStyle/>
          <a:p>
            <a:r>
              <a:rPr lang="cs-CZ"/>
              <a:t>Srovnávací reklama</a:t>
            </a:r>
          </a:p>
        </p:txBody>
      </p:sp>
      <p:sp>
        <p:nvSpPr>
          <p:cNvPr id="3" name="Zástupný text 2">
            <a:extLst>
              <a:ext uri="{FF2B5EF4-FFF2-40B4-BE49-F238E27FC236}">
                <a16:creationId xmlns:a16="http://schemas.microsoft.com/office/drawing/2014/main" id="{BA3AC9D4-03ED-B93C-0941-AE10252AAADF}"/>
              </a:ext>
            </a:extLst>
          </p:cNvPr>
          <p:cNvSpPr>
            <a:spLocks noGrp="1"/>
          </p:cNvSpPr>
          <p:nvPr>
            <p:ph idx="1"/>
          </p:nvPr>
        </p:nvSpPr>
        <p:spPr>
          <a:xfrm>
            <a:off x="838200" y="1825625"/>
            <a:ext cx="10515600" cy="4351338"/>
          </a:xfrm>
        </p:spPr>
        <p:txBody>
          <a:bodyPr>
            <a:normAutofit fontScale="92500" lnSpcReduction="10000"/>
          </a:bodyPr>
          <a:lstStyle/>
          <a:p>
            <a:r>
              <a:rPr lang="cs-CZ" dirty="0"/>
              <a:t>Judikatura k této skutkové podstatě:</a:t>
            </a:r>
          </a:p>
          <a:p>
            <a:pPr lvl="1"/>
            <a:r>
              <a:rPr lang="cs-CZ" dirty="0"/>
              <a:t>„klamavá srovnávací reklama ve smyslu § 2980 odst. 2 písm. a) o. z. může v řadě případů souviset rovněž s neobjektivním srovnáním vlastností zboží nebo služeb ve smyslu § 2980 odst. 2 písm. c) o. z. (k tomu srov. též např. usnesení Nejvyššího soudu ze dne 2. 5. 2013, </a:t>
            </a:r>
            <a:r>
              <a:rPr lang="cs-CZ" dirty="0" err="1"/>
              <a:t>sp</a:t>
            </a:r>
            <a:r>
              <a:rPr lang="cs-CZ" dirty="0"/>
              <a:t>. zn. 23 </a:t>
            </a:r>
            <a:r>
              <a:rPr lang="cs-CZ" dirty="0" err="1"/>
              <a:t>Cdo</a:t>
            </a:r>
            <a:r>
              <a:rPr lang="cs-CZ" dirty="0"/>
              <a:t> 2205/2012). </a:t>
            </a:r>
          </a:p>
          <a:p>
            <a:pPr lvl="2"/>
            <a:r>
              <a:rPr lang="cs-CZ" dirty="0"/>
              <a:t>V tomto směru lze rovněž poukázat na přiléhavě formulovaný názor právní vědy, podle kterého vyžaduje-li text zákona, aby ve srovnávací reklamě bylo postupováno objektivně, jde o náročný požadavek, neboť ke slovu srovnání jsou použity dva přívlastky (reklamní a objektivní), mezi nimiž existuje přirozené napětí (viz HAJN, P.: § 2980. In Švestka, J., Dvořák, J., Fiala, J. a kol.: Občanský zákoník. Komentář. Svazek VI. Praha: </a:t>
            </a:r>
            <a:r>
              <a:rPr lang="cs-CZ" dirty="0" err="1"/>
              <a:t>Wolters</a:t>
            </a:r>
            <a:r>
              <a:rPr lang="cs-CZ" dirty="0"/>
              <a:t> </a:t>
            </a:r>
            <a:r>
              <a:rPr lang="cs-CZ" dirty="0" err="1"/>
              <a:t>Kluwer</a:t>
            </a:r>
            <a:r>
              <a:rPr lang="cs-CZ" dirty="0"/>
              <a:t>, 2014, str. 1189).</a:t>
            </a:r>
          </a:p>
          <a:p>
            <a:pPr lvl="1"/>
            <a:r>
              <a:rPr lang="cs-CZ" dirty="0"/>
              <a:t>… dle rozhodovací praxe Soudního dvora musí být požadavky kladené na srovnávací reklamu vykládány způsobem co nejpříznivějším pro tuto reklamu (srov. zejm. rozsudek Soudního dvora ze dne 25. 10. 2001, ve věci Toshiba </a:t>
            </a:r>
            <a:r>
              <a:rPr lang="cs-CZ" dirty="0" err="1"/>
              <a:t>Europe</a:t>
            </a:r>
            <a:r>
              <a:rPr lang="cs-CZ" dirty="0"/>
              <a:t> </a:t>
            </a:r>
            <a:r>
              <a:rPr lang="cs-CZ" dirty="0" err="1"/>
              <a:t>GmbH</a:t>
            </a:r>
            <a:r>
              <a:rPr lang="cs-CZ" dirty="0"/>
              <a:t> v </a:t>
            </a:r>
            <a:r>
              <a:rPr lang="cs-CZ" dirty="0" err="1"/>
              <a:t>Katun</a:t>
            </a:r>
            <a:r>
              <a:rPr lang="cs-CZ" dirty="0"/>
              <a:t> Germany </a:t>
            </a:r>
            <a:r>
              <a:rPr lang="cs-CZ" dirty="0" err="1"/>
              <a:t>GmbH</a:t>
            </a:r>
            <a:r>
              <a:rPr lang="cs-CZ" dirty="0"/>
              <a:t>, C-112/99).“ (usnesení Nejvyšší soud ze dne 31. 8. 2022, </a:t>
            </a:r>
            <a:r>
              <a:rPr lang="cs-CZ" dirty="0" err="1"/>
              <a:t>sp</a:t>
            </a:r>
            <a:r>
              <a:rPr lang="cs-CZ" dirty="0"/>
              <a:t>. zn. 23 </a:t>
            </a:r>
            <a:r>
              <a:rPr lang="cs-CZ" dirty="0" err="1"/>
              <a:t>Cdo</a:t>
            </a:r>
            <a:r>
              <a:rPr lang="cs-CZ" dirty="0"/>
              <a:t> 3024/2021).</a:t>
            </a:r>
          </a:p>
        </p:txBody>
      </p:sp>
    </p:spTree>
    <p:extLst>
      <p:ext uri="{BB962C8B-B14F-4D97-AF65-F5344CB8AC3E}">
        <p14:creationId xmlns:p14="http://schemas.microsoft.com/office/powerpoint/2010/main" val="197740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653E8D-C7C7-6FAB-33A5-D67EF232E010}"/>
              </a:ext>
            </a:extLst>
          </p:cNvPr>
          <p:cNvSpPr>
            <a:spLocks noGrp="1"/>
          </p:cNvSpPr>
          <p:nvPr>
            <p:ph type="title"/>
          </p:nvPr>
        </p:nvSpPr>
        <p:spPr>
          <a:xfrm>
            <a:off x="838200" y="365125"/>
            <a:ext cx="10515600" cy="1325563"/>
          </a:xfrm>
        </p:spPr>
        <p:txBody>
          <a:bodyPr/>
          <a:lstStyle/>
          <a:p>
            <a:r>
              <a:rPr lang="cs-CZ"/>
              <a:t>Vyvolání nebezpečí záměny</a:t>
            </a:r>
          </a:p>
        </p:txBody>
      </p:sp>
      <p:sp>
        <p:nvSpPr>
          <p:cNvPr id="3" name="Zástupný text 2">
            <a:extLst>
              <a:ext uri="{FF2B5EF4-FFF2-40B4-BE49-F238E27FC236}">
                <a16:creationId xmlns:a16="http://schemas.microsoft.com/office/drawing/2014/main" id="{051A8E87-EFF6-B19C-03C6-102E4B450832}"/>
              </a:ext>
            </a:extLst>
          </p:cNvPr>
          <p:cNvSpPr>
            <a:spLocks noGrp="1"/>
          </p:cNvSpPr>
          <p:nvPr>
            <p:ph idx="1"/>
          </p:nvPr>
        </p:nvSpPr>
        <p:spPr>
          <a:xfrm>
            <a:off x="838200" y="1825625"/>
            <a:ext cx="10515600" cy="4351338"/>
          </a:xfrm>
        </p:spPr>
        <p:txBody>
          <a:bodyPr>
            <a:normAutofit fontScale="92500" lnSpcReduction="10000"/>
          </a:bodyPr>
          <a:lstStyle/>
          <a:p>
            <a:pPr lvl="0"/>
            <a:r>
              <a:rPr lang="cs-CZ"/>
              <a:t>Nebezpečí záměny vyvolá ten, kdo</a:t>
            </a:r>
          </a:p>
          <a:p>
            <a:pPr lvl="1"/>
            <a:r>
              <a:rPr lang="cs-CZ"/>
              <a:t>užije jména osoby nebo </a:t>
            </a:r>
          </a:p>
          <a:p>
            <a:pPr lvl="1"/>
            <a:r>
              <a:rPr lang="cs-CZ"/>
              <a:t>zvláštního označení závodu užívaného již po právu jiným soutěžitelem.</a:t>
            </a:r>
          </a:p>
          <a:p>
            <a:pPr lvl="0"/>
            <a:r>
              <a:rPr lang="cs-CZ"/>
              <a:t>Dále ten, kdo užije zvláštního označení závodu nebo zvláštního označení či úpravy výrobku, výkonu nebo obchodního materiálu závodu, které v zákaznických kruzích platí pro určitý závod za příznačné.</a:t>
            </a:r>
          </a:p>
          <a:p>
            <a:pPr lvl="0"/>
            <a:r>
              <a:rPr lang="cs-CZ"/>
              <a:t>Stejně tak ten, kdo napodobí cizí výrobek, jeho obal nebo výkon, </a:t>
            </a:r>
          </a:p>
          <a:p>
            <a:pPr lvl="1"/>
            <a:r>
              <a:rPr lang="cs-CZ"/>
              <a:t>ledaže se jedná o napodobení v prvcích, které jsou již z povahy výrobku funkčně, technicky nebo esteticky předurčeny, a napodobitel učinil veškerá opatření, která lze na něm požadovat, aby nebezpečí záměny vyloučil nebo alespoň podstatně omezil,</a:t>
            </a:r>
          </a:p>
          <a:p>
            <a:pPr lvl="1"/>
            <a:r>
              <a:rPr lang="cs-CZ"/>
              <a:t> pokud jsou tato jednání způsobilá vyvolat nebezpečí záměny nebo klamnou představu o spojení se soutěžitelem, jeho závodem, pojmenováním, zvláštním označením nebo s výrobkem či výkonem jiného soutěžitele.</a:t>
            </a:r>
          </a:p>
        </p:txBody>
      </p:sp>
    </p:spTree>
    <p:extLst>
      <p:ext uri="{BB962C8B-B14F-4D97-AF65-F5344CB8AC3E}">
        <p14:creationId xmlns:p14="http://schemas.microsoft.com/office/powerpoint/2010/main" val="3612943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6B65D-508B-D9FB-5A00-97F5ADCEB5F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30E1D2F-6AC8-8B83-B701-31E76B6EC8F5}"/>
              </a:ext>
            </a:extLst>
          </p:cNvPr>
          <p:cNvSpPr>
            <a:spLocks noGrp="1"/>
          </p:cNvSpPr>
          <p:nvPr>
            <p:ph type="title"/>
          </p:nvPr>
        </p:nvSpPr>
        <p:spPr>
          <a:xfrm>
            <a:off x="838200" y="365125"/>
            <a:ext cx="10515600" cy="1325563"/>
          </a:xfrm>
        </p:spPr>
        <p:txBody>
          <a:bodyPr/>
          <a:lstStyle/>
          <a:p>
            <a:r>
              <a:rPr lang="cs-CZ"/>
              <a:t>Vyvolání nebezpečí záměny</a:t>
            </a:r>
          </a:p>
        </p:txBody>
      </p:sp>
      <p:sp>
        <p:nvSpPr>
          <p:cNvPr id="3" name="Zástupný text 2">
            <a:extLst>
              <a:ext uri="{FF2B5EF4-FFF2-40B4-BE49-F238E27FC236}">
                <a16:creationId xmlns:a16="http://schemas.microsoft.com/office/drawing/2014/main" id="{AEA4531A-0F79-1A24-A19A-C80FF28ACA36}"/>
              </a:ext>
            </a:extLst>
          </p:cNvPr>
          <p:cNvSpPr>
            <a:spLocks noGrp="1"/>
          </p:cNvSpPr>
          <p:nvPr>
            <p:ph idx="1"/>
          </p:nvPr>
        </p:nvSpPr>
        <p:spPr>
          <a:xfrm>
            <a:off x="838200" y="1825625"/>
            <a:ext cx="10515600" cy="4351338"/>
          </a:xfrm>
        </p:spPr>
        <p:txBody>
          <a:bodyPr>
            <a:normAutofit fontScale="92500" lnSpcReduction="10000"/>
          </a:bodyPr>
          <a:lstStyle/>
          <a:p>
            <a:r>
              <a:rPr lang="cs-CZ" dirty="0"/>
              <a:t>Judikatura k této skutkové podstatě:</a:t>
            </a:r>
          </a:p>
          <a:p>
            <a:pPr lvl="1"/>
            <a:r>
              <a:rPr lang="cs-CZ" dirty="0"/>
              <a:t>Zákaz vyvolání nebezpečí záměny v hospodářském styku vyplývá ze samé logiky tržní konkurence. Zákazník musí mít možnost volby a hodnocení totožných nebo podobných výrobků různých prodávajících. Výrobky proto musí být označeny tak, aby se daly odlišit a takovou vědomou volbu umožňovaly. Pokud tomu tak není a některý ze soutěžitelů vyvolá dojem, že jeho výrobek je vlastně výrobek jiného soutěžitele, popírá základní vlastnost trhu - možnost svobodné volby z nabídky výrobků různých prodávajících. </a:t>
            </a:r>
          </a:p>
          <a:p>
            <a:pPr lvl="1"/>
            <a:r>
              <a:rPr lang="cs-CZ" dirty="0"/>
              <a:t>Předpokladem nekalého jednání vyvoláním nebezpečí záměny je buď skutečnost, že se daný výrobek stal pro závod určitého soutěžitele příznačný, nebo je nemravnost jednání soutěžitele dána tím, že při napodobení cizího výrobku neučinil veškerá opatření, která na něm lze požadovat, aby nebezpečí záměny vyloučil nebo alespoň podstatně omezil (srov. obdobně podle právní úpravy účinné do 31. 12. 2013 rozsudek Nejvyššího soudu ze dne 28. 7. 2010, </a:t>
            </a:r>
            <a:r>
              <a:rPr lang="cs-CZ" dirty="0" err="1"/>
              <a:t>sp</a:t>
            </a:r>
            <a:r>
              <a:rPr lang="cs-CZ" dirty="0"/>
              <a:t>. zn. 23 </a:t>
            </a:r>
            <a:r>
              <a:rPr lang="cs-CZ" dirty="0" err="1"/>
              <a:t>Cdo</a:t>
            </a:r>
            <a:r>
              <a:rPr lang="cs-CZ" dirty="0"/>
              <a:t> 2962/2009).“ (</a:t>
            </a:r>
            <a:r>
              <a:rPr lang="pl-PL" dirty="0"/>
              <a:t>rozsudek Nejvyššího soudu ze dne 31. 8. 2020, sp. zn. 23 Cdo 2027/2020</a:t>
            </a:r>
            <a:r>
              <a:rPr lang="cs-CZ" dirty="0"/>
              <a:t>).</a:t>
            </a:r>
          </a:p>
        </p:txBody>
      </p:sp>
    </p:spTree>
    <p:extLst>
      <p:ext uri="{BB962C8B-B14F-4D97-AF65-F5344CB8AC3E}">
        <p14:creationId xmlns:p14="http://schemas.microsoft.com/office/powerpoint/2010/main" val="408034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1D8633-186C-C548-DA29-92F29D07FE3B}"/>
              </a:ext>
            </a:extLst>
          </p:cNvPr>
          <p:cNvSpPr>
            <a:spLocks noGrp="1"/>
          </p:cNvSpPr>
          <p:nvPr>
            <p:ph type="title"/>
          </p:nvPr>
        </p:nvSpPr>
        <p:spPr>
          <a:xfrm>
            <a:off x="838200" y="365125"/>
            <a:ext cx="10515600" cy="1325563"/>
          </a:xfrm>
        </p:spPr>
        <p:txBody>
          <a:bodyPr/>
          <a:lstStyle/>
          <a:p>
            <a:r>
              <a:rPr lang="cs-CZ"/>
              <a:t>Parazitování na pověsti</a:t>
            </a:r>
          </a:p>
        </p:txBody>
      </p:sp>
      <p:sp>
        <p:nvSpPr>
          <p:cNvPr id="3" name="Zástupný text 2">
            <a:extLst>
              <a:ext uri="{FF2B5EF4-FFF2-40B4-BE49-F238E27FC236}">
                <a16:creationId xmlns:a16="http://schemas.microsoft.com/office/drawing/2014/main" id="{0D066CED-D28D-A8FB-249D-69848301EA97}"/>
              </a:ext>
            </a:extLst>
          </p:cNvPr>
          <p:cNvSpPr>
            <a:spLocks noGrp="1"/>
          </p:cNvSpPr>
          <p:nvPr>
            <p:ph idx="1"/>
          </p:nvPr>
        </p:nvSpPr>
        <p:spPr>
          <a:xfrm>
            <a:off x="838200" y="1825625"/>
            <a:ext cx="10515600" cy="4351338"/>
          </a:xfrm>
        </p:spPr>
        <p:txBody>
          <a:bodyPr/>
          <a:lstStyle/>
          <a:p>
            <a:pPr lvl="0"/>
            <a:r>
              <a:rPr lang="cs-CZ" dirty="0"/>
              <a:t>Parazitováním je </a:t>
            </a:r>
          </a:p>
          <a:p>
            <a:pPr lvl="1"/>
            <a:r>
              <a:rPr lang="cs-CZ" dirty="0"/>
              <a:t>zneužití pověsti závodu, výrobku nebo služby jiného soutěžitele </a:t>
            </a:r>
          </a:p>
          <a:p>
            <a:pPr lvl="1"/>
            <a:r>
              <a:rPr lang="cs-CZ" dirty="0"/>
              <a:t>umožňující získat pro výsledky vlastního nebo cizího podnikání prospěch, </a:t>
            </a:r>
          </a:p>
          <a:p>
            <a:pPr lvl="1"/>
            <a:r>
              <a:rPr lang="cs-CZ" dirty="0"/>
              <a:t>jehož by soutěžitel jinak nedosáhl.</a:t>
            </a:r>
          </a:p>
        </p:txBody>
      </p:sp>
    </p:spTree>
    <p:extLst>
      <p:ext uri="{BB962C8B-B14F-4D97-AF65-F5344CB8AC3E}">
        <p14:creationId xmlns:p14="http://schemas.microsoft.com/office/powerpoint/2010/main" val="3562695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EC1EA-8793-9382-B38E-306EC446454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0846939-2942-63AC-2528-A17FA2E31B08}"/>
              </a:ext>
            </a:extLst>
          </p:cNvPr>
          <p:cNvSpPr>
            <a:spLocks noGrp="1"/>
          </p:cNvSpPr>
          <p:nvPr>
            <p:ph type="title"/>
          </p:nvPr>
        </p:nvSpPr>
        <p:spPr>
          <a:xfrm>
            <a:off x="838200" y="365125"/>
            <a:ext cx="10515600" cy="1325563"/>
          </a:xfrm>
        </p:spPr>
        <p:txBody>
          <a:bodyPr/>
          <a:lstStyle/>
          <a:p>
            <a:r>
              <a:rPr lang="cs-CZ"/>
              <a:t>Parazitování na pověsti</a:t>
            </a:r>
          </a:p>
        </p:txBody>
      </p:sp>
      <p:sp>
        <p:nvSpPr>
          <p:cNvPr id="3" name="Zástupný text 2">
            <a:extLst>
              <a:ext uri="{FF2B5EF4-FFF2-40B4-BE49-F238E27FC236}">
                <a16:creationId xmlns:a16="http://schemas.microsoft.com/office/drawing/2014/main" id="{A0062B61-409B-D74B-0C7F-083838B8BCF2}"/>
              </a:ext>
            </a:extLst>
          </p:cNvPr>
          <p:cNvSpPr>
            <a:spLocks noGrp="1"/>
          </p:cNvSpPr>
          <p:nvPr>
            <p:ph idx="1"/>
          </p:nvPr>
        </p:nvSpPr>
        <p:spPr>
          <a:xfrm>
            <a:off x="838200" y="1825625"/>
            <a:ext cx="10515600" cy="4351338"/>
          </a:xfrm>
        </p:spPr>
        <p:txBody>
          <a:bodyPr>
            <a:normAutofit fontScale="85000" lnSpcReduction="20000"/>
          </a:bodyPr>
          <a:lstStyle/>
          <a:p>
            <a:r>
              <a:rPr lang="cs-CZ" dirty="0"/>
              <a:t>Judikatura k této skutkové podstatě:</a:t>
            </a:r>
          </a:p>
          <a:p>
            <a:pPr lvl="1"/>
            <a:r>
              <a:rPr lang="cs-CZ" dirty="0"/>
              <a:t>„Žalovaná tím, že zahájila svoji podnikatelskou aktivitu pod firmou „R. D. H.“ v oboru nakládání s odpady ve stejné provozovně, kde měla před ní provozovnu žalobkyně (H.), a tím, že její jednatel (D.) dříve působil jako vedoucí provozovny žalobkyně a jednal často se zákazníky žalobkyně, hodlala získat pro sebe prospěch a kořistila tak z cizí pověsti, tj. z pověsti žalobkyně.“ (rozsudek Nejvyššího soudu ze dne 27.11.2007, </a:t>
            </a:r>
            <a:r>
              <a:rPr lang="cs-CZ" dirty="0" err="1"/>
              <a:t>sp</a:t>
            </a:r>
            <a:r>
              <a:rPr lang="cs-CZ" dirty="0"/>
              <a:t>. zn. 32 Odo 1125/2006).</a:t>
            </a:r>
          </a:p>
          <a:p>
            <a:pPr lvl="1"/>
            <a:r>
              <a:rPr lang="cs-CZ" dirty="0"/>
              <a:t>„</a:t>
            </a:r>
            <a:r>
              <a:rPr lang="cs-CZ" dirty="0" err="1"/>
              <a:t>Nekalosoutěžní</a:t>
            </a:r>
            <a:r>
              <a:rPr lang="cs-CZ" dirty="0"/>
              <a:t> jednání parazitováním na soutěžních výkonech (v širším slova smyslu) jiného soutěžitele, ať již v podobě typové skutkové podstaty parazitování na pověsti podle § 2982 o. z. či jiného jednání v hospodářském styku v rozporu s dobrými mravy soutěže způsobilého přivodit újmu soutěžitelům nebo zákazníkům podle § 2976 odst. 1 o. z., předpokládá, že soutěžitel těží z úsilí a nákladů jiného soutěžitele a získává tak soutěžní výhodu spočívající v tom, že sám nemusí takové náklady vynakládat. Soutěžiteli z tohoto důvodu však nenáleží kupříkladu právo výlučného užívání určitého nového řešení výrobku v předstihu před ostatními soutěžiteli a právo bránit se proti všem ostatním na trhu v převzetí a užívání tohoto řešení bez jeho souhlasu jednou provždy, ale pouze po dobu odpovídající zhodnocení postavení tohoto soutěžitele na trhu tak, aby náklady, jež bylo třeba k prosazení tohoto řešení vynaložit, byly vyrovnány, a aby přínos nového řešení byl oceněn v jeho určitém postavení na trhu.“(</a:t>
            </a:r>
            <a:r>
              <a:rPr lang="pl-PL" dirty="0"/>
              <a:t>rozsudek Nejvyššího soudu ze dne 31. 8. 2020, sp. zn. 23 Cdo 2027/2020</a:t>
            </a:r>
            <a:r>
              <a:rPr lang="cs-CZ" dirty="0"/>
              <a:t>).</a:t>
            </a:r>
          </a:p>
        </p:txBody>
      </p:sp>
    </p:spTree>
    <p:extLst>
      <p:ext uri="{BB962C8B-B14F-4D97-AF65-F5344CB8AC3E}">
        <p14:creationId xmlns:p14="http://schemas.microsoft.com/office/powerpoint/2010/main" val="3304294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F1603B-A069-B88F-568D-7DDCAB33FEF4}"/>
              </a:ext>
            </a:extLst>
          </p:cNvPr>
          <p:cNvSpPr>
            <a:spLocks noGrp="1"/>
          </p:cNvSpPr>
          <p:nvPr>
            <p:ph type="title"/>
          </p:nvPr>
        </p:nvSpPr>
        <p:spPr>
          <a:xfrm>
            <a:off x="838200" y="365125"/>
            <a:ext cx="10515600" cy="1325563"/>
          </a:xfrm>
        </p:spPr>
        <p:txBody>
          <a:bodyPr/>
          <a:lstStyle/>
          <a:p>
            <a:r>
              <a:rPr lang="cs-CZ" dirty="0"/>
              <a:t>Podplácení</a:t>
            </a:r>
          </a:p>
        </p:txBody>
      </p:sp>
      <p:sp>
        <p:nvSpPr>
          <p:cNvPr id="3" name="Zástupný text 2">
            <a:extLst>
              <a:ext uri="{FF2B5EF4-FFF2-40B4-BE49-F238E27FC236}">
                <a16:creationId xmlns:a16="http://schemas.microsoft.com/office/drawing/2014/main" id="{8AD83B39-6F9B-2EBC-5B2C-915820334980}"/>
              </a:ext>
            </a:extLst>
          </p:cNvPr>
          <p:cNvSpPr>
            <a:spLocks noGrp="1"/>
          </p:cNvSpPr>
          <p:nvPr>
            <p:ph idx="1"/>
          </p:nvPr>
        </p:nvSpPr>
        <p:spPr>
          <a:xfrm>
            <a:off x="838200" y="1825625"/>
            <a:ext cx="10515600" cy="4351338"/>
          </a:xfrm>
        </p:spPr>
        <p:txBody>
          <a:bodyPr/>
          <a:lstStyle/>
          <a:p>
            <a:pPr lvl="0"/>
            <a:r>
              <a:rPr lang="cs-CZ" dirty="0"/>
              <a:t>Podplácení se rozlišuje</a:t>
            </a:r>
          </a:p>
          <a:p>
            <a:pPr lvl="1"/>
            <a:r>
              <a:rPr lang="cs-CZ" dirty="0"/>
              <a:t>Aktivní, tj. jednání, jímž soutěžitel </a:t>
            </a:r>
          </a:p>
          <a:p>
            <a:pPr lvl="2"/>
            <a:r>
              <a:rPr lang="cs-CZ" dirty="0"/>
              <a:t>osobě, která je členem statutárního nebo jiného orgánu jiného soutěžitele nebo je v pracovním poměru k jinému soutěžiteli, přímo nebo nepřímo nabídne, slíbí či poskytne jakýkoliv prospěch </a:t>
            </a:r>
          </a:p>
          <a:p>
            <a:pPr lvl="2"/>
            <a:r>
              <a:rPr lang="cs-CZ" dirty="0"/>
              <a:t>za tím účelem, aby jejím nekalým postupem docílil na úkor jiných soutěžitelů pro sebe nebo jiného soutěžitele přednost nebo jinou neoprávněnou výhodu v soutěži, anebo</a:t>
            </a:r>
          </a:p>
          <a:p>
            <a:pPr lvl="1"/>
            <a:r>
              <a:rPr lang="cs-CZ" dirty="0"/>
              <a:t>pasivní, tj. jednání, jímž osoba uvedená výše </a:t>
            </a:r>
          </a:p>
          <a:p>
            <a:pPr lvl="2"/>
            <a:r>
              <a:rPr lang="cs-CZ" dirty="0"/>
              <a:t>přímo či nepřímo žádá, dá si slíbit nebo přijme jakýkoliv prospěch</a:t>
            </a:r>
          </a:p>
          <a:p>
            <a:pPr lvl="2"/>
            <a:r>
              <a:rPr lang="cs-CZ" dirty="0"/>
              <a:t>za stejným účelem.</a:t>
            </a:r>
          </a:p>
        </p:txBody>
      </p:sp>
    </p:spTree>
    <p:extLst>
      <p:ext uri="{BB962C8B-B14F-4D97-AF65-F5344CB8AC3E}">
        <p14:creationId xmlns:p14="http://schemas.microsoft.com/office/powerpoint/2010/main" val="3801733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2DE65-F45D-4D41-6A48-A50B55BC755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6B583DE-D726-4005-D542-4641DFAC04CE}"/>
              </a:ext>
            </a:extLst>
          </p:cNvPr>
          <p:cNvSpPr>
            <a:spLocks noGrp="1"/>
          </p:cNvSpPr>
          <p:nvPr>
            <p:ph type="title"/>
          </p:nvPr>
        </p:nvSpPr>
        <p:spPr>
          <a:xfrm>
            <a:off x="838200" y="365125"/>
            <a:ext cx="10515600" cy="1325563"/>
          </a:xfrm>
        </p:spPr>
        <p:txBody>
          <a:bodyPr/>
          <a:lstStyle/>
          <a:p>
            <a:r>
              <a:rPr lang="cs-CZ" dirty="0"/>
              <a:t>Podplácení</a:t>
            </a:r>
          </a:p>
        </p:txBody>
      </p:sp>
      <p:sp>
        <p:nvSpPr>
          <p:cNvPr id="3" name="Zástupný text 2">
            <a:extLst>
              <a:ext uri="{FF2B5EF4-FFF2-40B4-BE49-F238E27FC236}">
                <a16:creationId xmlns:a16="http://schemas.microsoft.com/office/drawing/2014/main" id="{4B34AB9A-5E1E-1742-9FF6-333F740DBD11}"/>
              </a:ext>
            </a:extLst>
          </p:cNvPr>
          <p:cNvSpPr>
            <a:spLocks noGrp="1"/>
          </p:cNvSpPr>
          <p:nvPr>
            <p:ph idx="1"/>
          </p:nvPr>
        </p:nvSpPr>
        <p:spPr>
          <a:xfrm>
            <a:off x="838200" y="1825625"/>
            <a:ext cx="10515600" cy="4351338"/>
          </a:xfrm>
        </p:spPr>
        <p:txBody>
          <a:bodyPr/>
          <a:lstStyle/>
          <a:p>
            <a:r>
              <a:rPr lang="cs-CZ" dirty="0"/>
              <a:t>Judikatura k této skutkové podstatě:</a:t>
            </a:r>
          </a:p>
          <a:p>
            <a:pPr lvl="1"/>
            <a:r>
              <a:rPr lang="cs-CZ" dirty="0"/>
              <a:t>„Právo na svobodné podnikání podle čl. 26 Listiny, jež v tomto případě působí jako objektivní hodnota ovlivňující výklad </a:t>
            </a:r>
            <a:r>
              <a:rPr lang="cs-CZ" dirty="0" err="1"/>
              <a:t>podústavního</a:t>
            </a:r>
            <a:r>
              <a:rPr lang="cs-CZ" dirty="0"/>
              <a:t> práva, je navíc nutné vykládat spolu se zásadou materiálního právního státu zakotvenou v čl. 1 odst. 1 Ústavy. Takto vyloženo dává uvedené ustanovení obecným soudům povinnost poskytnout ochranu podnikatelské činnosti, pokud je do ní zasaženo způsobem, který se příčí elementárním pravidlům férovosti a dobrým mravům soutěže. Ústavně konformní výklad ustanovení § 44 obchodního zákoníku (aktuálně § 2976 – pozn. </a:t>
            </a:r>
            <a:r>
              <a:rPr lang="cs-CZ" dirty="0" err="1"/>
              <a:t>zprac</a:t>
            </a:r>
            <a:r>
              <a:rPr lang="cs-CZ" dirty="0"/>
              <a:t>.) by totiž měl podnikateli v co možná nejvyšší míře zaručit právo na podnikání v prostředí nezatíženém korupcí a klientelismem“ (nález Ústavního soudu </a:t>
            </a:r>
            <a:r>
              <a:rPr lang="pl-PL" dirty="0"/>
              <a:t>ze dne 11. 9. 2009, sp. zn. IV.ÚS 27/09).</a:t>
            </a:r>
            <a:endParaRPr lang="cs-CZ" dirty="0"/>
          </a:p>
        </p:txBody>
      </p:sp>
    </p:spTree>
    <p:extLst>
      <p:ext uri="{BB962C8B-B14F-4D97-AF65-F5344CB8AC3E}">
        <p14:creationId xmlns:p14="http://schemas.microsoft.com/office/powerpoint/2010/main" val="1141542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FF6A46-53F8-4BB5-0460-0F681747D4B8}"/>
              </a:ext>
            </a:extLst>
          </p:cNvPr>
          <p:cNvSpPr>
            <a:spLocks noGrp="1"/>
          </p:cNvSpPr>
          <p:nvPr>
            <p:ph type="title"/>
          </p:nvPr>
        </p:nvSpPr>
        <p:spPr/>
        <p:txBody>
          <a:bodyPr/>
          <a:lstStyle/>
          <a:p>
            <a:r>
              <a:rPr lang="cs-CZ" dirty="0"/>
              <a:t>Právní úprava</a:t>
            </a:r>
          </a:p>
        </p:txBody>
      </p:sp>
      <p:sp>
        <p:nvSpPr>
          <p:cNvPr id="3" name="Zástupný obsah 2">
            <a:extLst>
              <a:ext uri="{FF2B5EF4-FFF2-40B4-BE49-F238E27FC236}">
                <a16:creationId xmlns:a16="http://schemas.microsoft.com/office/drawing/2014/main" id="{B7DD8394-0A9F-2E17-92EA-297616565800}"/>
              </a:ext>
            </a:extLst>
          </p:cNvPr>
          <p:cNvSpPr>
            <a:spLocks noGrp="1"/>
          </p:cNvSpPr>
          <p:nvPr>
            <p:ph idx="1"/>
          </p:nvPr>
        </p:nvSpPr>
        <p:spPr/>
        <p:txBody>
          <a:bodyPr/>
          <a:lstStyle/>
          <a:p>
            <a:r>
              <a:rPr lang="cs-CZ" dirty="0"/>
              <a:t>Zákon č. 89/2012 Sb., občanský zákoník:</a:t>
            </a:r>
          </a:p>
          <a:p>
            <a:pPr lvl="1"/>
            <a:r>
              <a:rPr lang="cs-CZ" dirty="0"/>
              <a:t>část čtvrtá hlava III díl 2, zejm. oddíl 2 „Nekalá soutěž“ (§ 2976 až 2990), pojmenované zvláštní skutkové podstaty viz ve výčtu v § 2976 odst. 2 a v dalších ustanoveních.</a:t>
            </a:r>
          </a:p>
          <a:p>
            <a:r>
              <a:rPr lang="cs-CZ" dirty="0"/>
              <a:t>V právu EU:</a:t>
            </a:r>
          </a:p>
          <a:p>
            <a:pPr lvl="1"/>
            <a:r>
              <a:rPr lang="cs-CZ" dirty="0"/>
              <a:t>zejm. směrnice EP a R 2006/114/ES o klamavé a srovnávací reklamě.</a:t>
            </a:r>
          </a:p>
        </p:txBody>
      </p:sp>
    </p:spTree>
    <p:extLst>
      <p:ext uri="{BB962C8B-B14F-4D97-AF65-F5344CB8AC3E}">
        <p14:creationId xmlns:p14="http://schemas.microsoft.com/office/powerpoint/2010/main" val="2324013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EBDB95-8096-06B4-5FED-81DB7DD695D6}"/>
              </a:ext>
            </a:extLst>
          </p:cNvPr>
          <p:cNvSpPr>
            <a:spLocks noGrp="1"/>
          </p:cNvSpPr>
          <p:nvPr>
            <p:ph type="title"/>
          </p:nvPr>
        </p:nvSpPr>
        <p:spPr>
          <a:xfrm>
            <a:off x="838200" y="365125"/>
            <a:ext cx="10515600" cy="1325563"/>
          </a:xfrm>
        </p:spPr>
        <p:txBody>
          <a:bodyPr/>
          <a:lstStyle/>
          <a:p>
            <a:r>
              <a:rPr lang="cs-CZ"/>
              <a:t>Zlehčování</a:t>
            </a:r>
          </a:p>
        </p:txBody>
      </p:sp>
      <p:sp>
        <p:nvSpPr>
          <p:cNvPr id="3" name="Zástupný text 2">
            <a:extLst>
              <a:ext uri="{FF2B5EF4-FFF2-40B4-BE49-F238E27FC236}">
                <a16:creationId xmlns:a16="http://schemas.microsoft.com/office/drawing/2014/main" id="{9D25E434-26B5-16AC-36A1-6230EBE6AF2B}"/>
              </a:ext>
            </a:extLst>
          </p:cNvPr>
          <p:cNvSpPr>
            <a:spLocks noGrp="1"/>
          </p:cNvSpPr>
          <p:nvPr>
            <p:ph idx="1"/>
          </p:nvPr>
        </p:nvSpPr>
        <p:spPr>
          <a:xfrm>
            <a:off x="838200" y="1825625"/>
            <a:ext cx="10515600" cy="4351338"/>
          </a:xfrm>
        </p:spPr>
        <p:txBody>
          <a:bodyPr/>
          <a:lstStyle/>
          <a:p>
            <a:pPr lvl="0"/>
            <a:r>
              <a:rPr lang="cs-CZ"/>
              <a:t>Zlehčováním je jednání, jímž soutěžitel uvede nebo rozšiřuje o poměrech, výkonech nebo výrobku jiného soutěžitele nepravdivý údaj způsobilý tomuto soutěžiteli přivodit újmu.</a:t>
            </a:r>
          </a:p>
          <a:p>
            <a:pPr lvl="0"/>
            <a:r>
              <a:rPr lang="cs-CZ"/>
              <a:t>Zlehčováním je i uvedení a rozšiřování pravdivého údaje o poměrech, výkonech nebo výrobku jiného soutěžitele, pokud jsou způsobilé tomuto soutěžiteli přivodit újmu. Nekalou soutěží však není, byl-li soutěžitel k takovému jednání okolnostmi donucen (oprávněná obrana).</a:t>
            </a:r>
          </a:p>
        </p:txBody>
      </p:sp>
    </p:spTree>
    <p:extLst>
      <p:ext uri="{BB962C8B-B14F-4D97-AF65-F5344CB8AC3E}">
        <p14:creationId xmlns:p14="http://schemas.microsoft.com/office/powerpoint/2010/main" val="533117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FAA0B-4FC0-1CB2-D4C1-BA2F5220709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D67E7AB-8BFD-7CAF-7996-5FE8D2C191F7}"/>
              </a:ext>
            </a:extLst>
          </p:cNvPr>
          <p:cNvSpPr>
            <a:spLocks noGrp="1"/>
          </p:cNvSpPr>
          <p:nvPr>
            <p:ph type="title"/>
          </p:nvPr>
        </p:nvSpPr>
        <p:spPr>
          <a:xfrm>
            <a:off x="838200" y="365125"/>
            <a:ext cx="10515600" cy="1325563"/>
          </a:xfrm>
        </p:spPr>
        <p:txBody>
          <a:bodyPr/>
          <a:lstStyle/>
          <a:p>
            <a:r>
              <a:rPr lang="cs-CZ"/>
              <a:t>Zlehčování</a:t>
            </a:r>
          </a:p>
        </p:txBody>
      </p:sp>
      <p:sp>
        <p:nvSpPr>
          <p:cNvPr id="3" name="Zástupný text 2">
            <a:extLst>
              <a:ext uri="{FF2B5EF4-FFF2-40B4-BE49-F238E27FC236}">
                <a16:creationId xmlns:a16="http://schemas.microsoft.com/office/drawing/2014/main" id="{273DC85E-F193-6FD5-BBBD-7346FCAE5CDD}"/>
              </a:ext>
            </a:extLst>
          </p:cNvPr>
          <p:cNvSpPr>
            <a:spLocks noGrp="1"/>
          </p:cNvSpPr>
          <p:nvPr>
            <p:ph idx="1"/>
          </p:nvPr>
        </p:nvSpPr>
        <p:spPr>
          <a:xfrm>
            <a:off x="838200" y="1825625"/>
            <a:ext cx="10515600" cy="4351338"/>
          </a:xfrm>
        </p:spPr>
        <p:txBody>
          <a:bodyPr>
            <a:normAutofit fontScale="92500" lnSpcReduction="10000"/>
          </a:bodyPr>
          <a:lstStyle/>
          <a:p>
            <a:r>
              <a:rPr lang="cs-CZ" dirty="0"/>
              <a:t>Judikatura k této skutkové podstatě:</a:t>
            </a:r>
          </a:p>
          <a:p>
            <a:pPr lvl="1"/>
            <a:r>
              <a:rPr lang="cs-CZ" dirty="0"/>
              <a:t>„V daném případě žalovaný v reklamě označoval výrobky žalobců (sekery </a:t>
            </a:r>
            <a:r>
              <a:rPr lang="cs-CZ" dirty="0" err="1"/>
              <a:t>Fiskars</a:t>
            </a:r>
            <a:r>
              <a:rPr lang="cs-CZ" dirty="0"/>
              <a:t>) jako „skvělé sekery starší generace“ a konkurenční výrobky (sekery Patriot) jako „špičkové sekery nové generace“. Platí, že označení „nová generace“ je obecně spojeno s představou výrobku technicky či technologicky vylepšeného, inovovaného či zdokonaleného, a to ve vztahu k výrobkům vyráběným dříve, tj. výrobkům „starší“ generace. Nové generace výrobků jsou na trh uváděny právě proto, aby nahradily výrobky starší, tohoto cíle dosahují pravidelně vylepšenou kvalitou, novými vlastnostmi či dalšími inovacemi. Označení výrobku jiného soutěžitele údajem „starší generace“ při srovnání se srovnatelným konkurenčním výrobkem označeným údajem „nová generace“ vyvolává u průměrného spotřebitele představu, že první z výrobků je technicky překonaný či zaostalejší, proto je i takové označení způsobilé přivodit dotčenému soutěžiteli újmu.“ (rozsudek Nejvyššího soudu ze dne 29. 5. 2019, </a:t>
            </a:r>
            <a:r>
              <a:rPr lang="cs-CZ" dirty="0" err="1"/>
              <a:t>sp</a:t>
            </a:r>
            <a:r>
              <a:rPr lang="cs-CZ" dirty="0"/>
              <a:t>. zn. 23 </a:t>
            </a:r>
            <a:r>
              <a:rPr lang="cs-CZ" dirty="0" err="1"/>
              <a:t>Cdo</a:t>
            </a:r>
            <a:r>
              <a:rPr lang="cs-CZ" dirty="0"/>
              <a:t> 5955/2017).</a:t>
            </a:r>
          </a:p>
        </p:txBody>
      </p:sp>
    </p:spTree>
    <p:extLst>
      <p:ext uri="{BB962C8B-B14F-4D97-AF65-F5344CB8AC3E}">
        <p14:creationId xmlns:p14="http://schemas.microsoft.com/office/powerpoint/2010/main" val="25983088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790FC1-659A-1EDA-1FEA-73B4DE1CF392}"/>
              </a:ext>
            </a:extLst>
          </p:cNvPr>
          <p:cNvSpPr>
            <a:spLocks noGrp="1"/>
          </p:cNvSpPr>
          <p:nvPr>
            <p:ph type="title"/>
          </p:nvPr>
        </p:nvSpPr>
        <p:spPr>
          <a:xfrm>
            <a:off x="838200" y="365125"/>
            <a:ext cx="10515600" cy="1325563"/>
          </a:xfrm>
        </p:spPr>
        <p:txBody>
          <a:bodyPr/>
          <a:lstStyle/>
          <a:p>
            <a:r>
              <a:rPr lang="cs-CZ"/>
              <a:t>Porušení obchodního tajemství</a:t>
            </a:r>
          </a:p>
        </p:txBody>
      </p:sp>
      <p:sp>
        <p:nvSpPr>
          <p:cNvPr id="3" name="Zástupný text 2">
            <a:extLst>
              <a:ext uri="{FF2B5EF4-FFF2-40B4-BE49-F238E27FC236}">
                <a16:creationId xmlns:a16="http://schemas.microsoft.com/office/drawing/2014/main" id="{D902E675-7E01-7FD5-1B35-9B4411DDC258}"/>
              </a:ext>
            </a:extLst>
          </p:cNvPr>
          <p:cNvSpPr>
            <a:spLocks noGrp="1"/>
          </p:cNvSpPr>
          <p:nvPr>
            <p:ph idx="1"/>
          </p:nvPr>
        </p:nvSpPr>
        <p:spPr>
          <a:xfrm>
            <a:off x="838200" y="1825625"/>
            <a:ext cx="10515600" cy="4351338"/>
          </a:xfrm>
        </p:spPr>
        <p:txBody>
          <a:bodyPr/>
          <a:lstStyle/>
          <a:p>
            <a:pPr lvl="0"/>
            <a:r>
              <a:rPr lang="cs-CZ"/>
              <a:t>Porušením obchodního tajemství je jednání, jímž jednající jiné osobě neoprávněně sdělí, zpřístupní, pro sebe nebo pro jiného využije obchodní tajemství, které může být využito v soutěži a o němž se dověděl</a:t>
            </a:r>
          </a:p>
          <a:p>
            <a:pPr lvl="1"/>
            <a:r>
              <a:rPr lang="cs-CZ"/>
              <a:t>tím, že mu tajemství bylo svěřeno nebo jinak se stalo přístupným na základě jeho pracovního poměru k soutěžiteli nebo na základě jiného vztahu k němu, popřípadě v rámci výkonu funkce, k níž byl soudem nebo jiným orgánem povolán, nebo</a:t>
            </a:r>
          </a:p>
          <a:p>
            <a:pPr lvl="1"/>
            <a:r>
              <a:rPr lang="cs-CZ"/>
              <a:t>vlastním nebo cizím jednáním příčícím se zákonu.</a:t>
            </a:r>
          </a:p>
        </p:txBody>
      </p:sp>
    </p:spTree>
    <p:extLst>
      <p:ext uri="{BB962C8B-B14F-4D97-AF65-F5344CB8AC3E}">
        <p14:creationId xmlns:p14="http://schemas.microsoft.com/office/powerpoint/2010/main" val="33366390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BD698-F744-F7F2-2EBB-420D62E84B5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83FF4EA-9A39-7657-BFDD-A5985453CCAA}"/>
              </a:ext>
            </a:extLst>
          </p:cNvPr>
          <p:cNvSpPr>
            <a:spLocks noGrp="1"/>
          </p:cNvSpPr>
          <p:nvPr>
            <p:ph type="title"/>
          </p:nvPr>
        </p:nvSpPr>
        <p:spPr>
          <a:xfrm>
            <a:off x="838200" y="365125"/>
            <a:ext cx="10515600" cy="1325563"/>
          </a:xfrm>
        </p:spPr>
        <p:txBody>
          <a:bodyPr/>
          <a:lstStyle/>
          <a:p>
            <a:r>
              <a:rPr lang="cs-CZ"/>
              <a:t>Porušení obchodního tajemství</a:t>
            </a:r>
          </a:p>
        </p:txBody>
      </p:sp>
      <p:sp>
        <p:nvSpPr>
          <p:cNvPr id="3" name="Zástupný text 2">
            <a:extLst>
              <a:ext uri="{FF2B5EF4-FFF2-40B4-BE49-F238E27FC236}">
                <a16:creationId xmlns:a16="http://schemas.microsoft.com/office/drawing/2014/main" id="{9FB9839A-8855-4D03-CFD9-2093C05CBE54}"/>
              </a:ext>
            </a:extLst>
          </p:cNvPr>
          <p:cNvSpPr>
            <a:spLocks noGrp="1"/>
          </p:cNvSpPr>
          <p:nvPr>
            <p:ph idx="1"/>
          </p:nvPr>
        </p:nvSpPr>
        <p:spPr>
          <a:xfrm>
            <a:off x="838200" y="1825625"/>
            <a:ext cx="10515600" cy="4351338"/>
          </a:xfrm>
        </p:spPr>
        <p:txBody>
          <a:bodyPr>
            <a:normAutofit lnSpcReduction="10000"/>
          </a:bodyPr>
          <a:lstStyle/>
          <a:p>
            <a:r>
              <a:rPr lang="cs-CZ" dirty="0"/>
              <a:t>Judikatura k této skutkové podstatě:</a:t>
            </a:r>
          </a:p>
          <a:p>
            <a:pPr lvl="1"/>
            <a:r>
              <a:rPr lang="cs-CZ" dirty="0"/>
              <a:t>„Mezi účastnicemi existuje soutěžní vztah, jednání žalované lze kvalifikovat jako jednání, které je v rozporu s dobrými mravy soutěže, neboť žalovaná neoprávněně využila projektovou a technickou dokumentaci žalobkyně, přičemž následně uzavřela s významným zákazníkem žalobkyně smlouvy o dílo, v rámci nichž neoprávněně získanou dokumentaci žalobkyně (a z ní plynoucí know-how) využila. Jednání žalované bylo rovněž způsobilé přivodit žalobkyni újmu. Kromě naplnění podmínek generální klauzule nekalé soutěže odvolací soud konstatoval, že skutečnosti obsažené v předmětné dokumentaci splňují znaky obchodního tajemství podle § 504 o. z. a byla tak naplněna i speciální skutková podstata nekalé soutěže porušení obchodního tajemství ve smyslu § 2985 o. z.“ (usnesení Nejvyššího soudu </a:t>
            </a:r>
            <a:r>
              <a:rPr lang="pl-PL" dirty="0"/>
              <a:t>ze dne 31. 7. 2025, sp. zn. 23 Cdo 2736/2024</a:t>
            </a:r>
            <a:r>
              <a:rPr lang="cs-CZ" dirty="0"/>
              <a:t>).</a:t>
            </a:r>
            <a:endParaRPr lang="pl-PL" dirty="0"/>
          </a:p>
        </p:txBody>
      </p:sp>
    </p:spTree>
    <p:extLst>
      <p:ext uri="{BB962C8B-B14F-4D97-AF65-F5344CB8AC3E}">
        <p14:creationId xmlns:p14="http://schemas.microsoft.com/office/powerpoint/2010/main" val="3794878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CAF0C0-B182-E6C5-B717-C3419DA8F801}"/>
              </a:ext>
            </a:extLst>
          </p:cNvPr>
          <p:cNvSpPr>
            <a:spLocks noGrp="1"/>
          </p:cNvSpPr>
          <p:nvPr>
            <p:ph type="title"/>
          </p:nvPr>
        </p:nvSpPr>
        <p:spPr>
          <a:xfrm>
            <a:off x="838200" y="365125"/>
            <a:ext cx="10515600" cy="1325563"/>
          </a:xfrm>
        </p:spPr>
        <p:txBody>
          <a:bodyPr>
            <a:normAutofit/>
          </a:bodyPr>
          <a:lstStyle/>
          <a:p>
            <a:r>
              <a:rPr lang="cs-CZ" dirty="0"/>
              <a:t>Dotěrné obtěžování</a:t>
            </a:r>
          </a:p>
        </p:txBody>
      </p:sp>
      <p:sp>
        <p:nvSpPr>
          <p:cNvPr id="3" name="Zástupný text 2">
            <a:extLst>
              <a:ext uri="{FF2B5EF4-FFF2-40B4-BE49-F238E27FC236}">
                <a16:creationId xmlns:a16="http://schemas.microsoft.com/office/drawing/2014/main" id="{0520CC90-14B3-7CDB-4475-748AF48374CD}"/>
              </a:ext>
            </a:extLst>
          </p:cNvPr>
          <p:cNvSpPr>
            <a:spLocks noGrp="1"/>
          </p:cNvSpPr>
          <p:nvPr>
            <p:ph idx="1"/>
          </p:nvPr>
        </p:nvSpPr>
        <p:spPr>
          <a:xfrm>
            <a:off x="838200" y="1825625"/>
            <a:ext cx="10515600" cy="4351338"/>
          </a:xfrm>
        </p:spPr>
        <p:txBody>
          <a:bodyPr>
            <a:normAutofit fontScale="92500"/>
          </a:bodyPr>
          <a:lstStyle/>
          <a:p>
            <a:pPr lvl="0"/>
            <a:r>
              <a:rPr lang="cs-CZ" dirty="0"/>
              <a:t>Dotěrné obtěžování je </a:t>
            </a:r>
          </a:p>
          <a:p>
            <a:pPr lvl="1"/>
            <a:r>
              <a:rPr lang="cs-CZ" dirty="0"/>
              <a:t>sdělování údajů o soutěžiteli, zboží nebo službách, jakož i nabídka zboží nebo služeb s využitím telefonu, faxového přístroje, elektronické pošty nebo podobných prostředků, ačkoli si takovou činnost příjemce zjevně nepřeje, nebo sdělování reklamy, </a:t>
            </a:r>
          </a:p>
          <a:p>
            <a:pPr lvl="1"/>
            <a:r>
              <a:rPr lang="cs-CZ" dirty="0"/>
              <a:t>při kterém její původce utají nebo zastře údaje, podle nichž ho lze zjistit, a neuvede, kde příjemce může bez zvláštních nákladů přikázat ukončení reklamy.</a:t>
            </a:r>
          </a:p>
          <a:p>
            <a:pPr lvl="0"/>
            <a:r>
              <a:rPr lang="cs-CZ" dirty="0"/>
              <a:t>Rozesílá-li se reklama na elektronickou adresu, kterou podnikatel získal v souvislosti s prodejem zboží nebo poskytnutím služby, nejde o dotěrné obtěžování, pokud podnikatel tuto adresu používá k přímé reklamě pro vlastní zboží nebo služby a druhá strana reklamu nezakázala, ačkoli ji podnikatel při získání adresy i při každém jejím použití k reklamě zřetelně upozornil na právo přikázat bez zvláštních nákladů ukončení reklamy.</a:t>
            </a:r>
          </a:p>
        </p:txBody>
      </p:sp>
    </p:spTree>
    <p:extLst>
      <p:ext uri="{BB962C8B-B14F-4D97-AF65-F5344CB8AC3E}">
        <p14:creationId xmlns:p14="http://schemas.microsoft.com/office/powerpoint/2010/main" val="21042621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97D18D-FBF4-7537-023F-C511A0DFDF61}"/>
              </a:ext>
            </a:extLst>
          </p:cNvPr>
          <p:cNvSpPr>
            <a:spLocks noGrp="1"/>
          </p:cNvSpPr>
          <p:nvPr>
            <p:ph type="title"/>
          </p:nvPr>
        </p:nvSpPr>
        <p:spPr>
          <a:xfrm>
            <a:off x="838200" y="365125"/>
            <a:ext cx="10515600" cy="1325563"/>
          </a:xfrm>
        </p:spPr>
        <p:txBody>
          <a:bodyPr/>
          <a:lstStyle/>
          <a:p>
            <a:r>
              <a:rPr lang="cs-CZ"/>
              <a:t>Ohrožení zdraví nebo životního prostředí</a:t>
            </a:r>
          </a:p>
        </p:txBody>
      </p:sp>
      <p:sp>
        <p:nvSpPr>
          <p:cNvPr id="3" name="Zástupný text 2">
            <a:extLst>
              <a:ext uri="{FF2B5EF4-FFF2-40B4-BE49-F238E27FC236}">
                <a16:creationId xmlns:a16="http://schemas.microsoft.com/office/drawing/2014/main" id="{69098347-5929-37B5-8D72-3EED69937228}"/>
              </a:ext>
            </a:extLst>
          </p:cNvPr>
          <p:cNvSpPr>
            <a:spLocks noGrp="1"/>
          </p:cNvSpPr>
          <p:nvPr>
            <p:ph idx="1"/>
          </p:nvPr>
        </p:nvSpPr>
        <p:spPr>
          <a:xfrm>
            <a:off x="838200" y="1825625"/>
            <a:ext cx="10515600" cy="4351338"/>
          </a:xfrm>
        </p:spPr>
        <p:txBody>
          <a:bodyPr/>
          <a:lstStyle/>
          <a:p>
            <a:pPr lvl="0"/>
            <a:r>
              <a:rPr lang="cs-CZ" dirty="0"/>
              <a:t>Ohrožení zdraví nebo životního prostředí je jednání, </a:t>
            </a:r>
          </a:p>
          <a:p>
            <a:pPr lvl="1"/>
            <a:r>
              <a:rPr lang="cs-CZ" dirty="0"/>
              <a:t>jímž soutěžitel zkresluje podmínky hospodářské soutěže tím, že </a:t>
            </a:r>
          </a:p>
          <a:p>
            <a:pPr lvl="2"/>
            <a:r>
              <a:rPr lang="cs-CZ" dirty="0"/>
              <a:t>provozuje výrobu, uvádí na trh výrobek nebo </a:t>
            </a:r>
          </a:p>
          <a:p>
            <a:pPr lvl="2"/>
            <a:r>
              <a:rPr lang="cs-CZ" dirty="0"/>
              <a:t>provádí výkon ohrožující zájem na ochraně zdraví nebo životního prostředí chráněný zákonem, </a:t>
            </a:r>
          </a:p>
          <a:p>
            <a:pPr lvl="1"/>
            <a:r>
              <a:rPr lang="cs-CZ" dirty="0"/>
              <a:t>aby tak získal pro sebe nebo pro jiného prospěch na úkor jiného soutěžitele nebo zákazníků.</a:t>
            </a:r>
          </a:p>
        </p:txBody>
      </p:sp>
    </p:spTree>
    <p:extLst>
      <p:ext uri="{BB962C8B-B14F-4D97-AF65-F5344CB8AC3E}">
        <p14:creationId xmlns:p14="http://schemas.microsoft.com/office/powerpoint/2010/main" val="312840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81BF7-115D-BE71-1043-DDA1CDE83F4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8DD0C47-F6CB-1858-5F23-ED992F16FCA3}"/>
              </a:ext>
            </a:extLst>
          </p:cNvPr>
          <p:cNvSpPr>
            <a:spLocks noGrp="1"/>
          </p:cNvSpPr>
          <p:nvPr>
            <p:ph type="title"/>
          </p:nvPr>
        </p:nvSpPr>
        <p:spPr>
          <a:xfrm>
            <a:off x="838200" y="365125"/>
            <a:ext cx="10515600" cy="1325563"/>
          </a:xfrm>
        </p:spPr>
        <p:txBody>
          <a:bodyPr/>
          <a:lstStyle/>
          <a:p>
            <a:r>
              <a:rPr lang="cs-CZ"/>
              <a:t>Ohrožení zdraví nebo životního prostředí</a:t>
            </a:r>
          </a:p>
        </p:txBody>
      </p:sp>
      <p:sp>
        <p:nvSpPr>
          <p:cNvPr id="3" name="Zástupný text 2">
            <a:extLst>
              <a:ext uri="{FF2B5EF4-FFF2-40B4-BE49-F238E27FC236}">
                <a16:creationId xmlns:a16="http://schemas.microsoft.com/office/drawing/2014/main" id="{427B2D78-9FB4-1274-0F89-C2C797514601}"/>
              </a:ext>
            </a:extLst>
          </p:cNvPr>
          <p:cNvSpPr>
            <a:spLocks noGrp="1"/>
          </p:cNvSpPr>
          <p:nvPr>
            <p:ph idx="1"/>
          </p:nvPr>
        </p:nvSpPr>
        <p:spPr>
          <a:xfrm>
            <a:off x="838200" y="1825625"/>
            <a:ext cx="10515600" cy="4351338"/>
          </a:xfrm>
        </p:spPr>
        <p:txBody>
          <a:bodyPr/>
          <a:lstStyle/>
          <a:p>
            <a:pPr lvl="0"/>
            <a:r>
              <a:rPr lang="cs-CZ" dirty="0"/>
              <a:t>Judikatura k této skutkové podstatě:</a:t>
            </a:r>
          </a:p>
          <a:p>
            <a:pPr lvl="1"/>
            <a:r>
              <a:rPr lang="cs-CZ" dirty="0"/>
              <a:t>„Jednání žalované jeví znaky zakázaného ohrožování zdraví dle § 2987 občanského zákoníku, když zkresluje žalobkyni podmínky, aby jí bránila přeložit vodoměr a chránit ho uvnitř objektu, když zhoršená bezpečnostní situace znemožňuje jeho umístění venku. Nelze proto napájet požární vodou požární zařízení, které ze zákona o požární ochraně chrání zájem na ochraně zdraví, životního prostředí a majetku. Získává pro sebe prospěch na úkor žalobkyně tím, že snižuje riziko újmy v případě vady přípojky a zlepšuje si profil hospodaření.“ (rozsudek Okresního soudu v Ostravě ze dne 18. 4. 2023, č.j. 62 C 377/2021-242).</a:t>
            </a:r>
          </a:p>
        </p:txBody>
      </p:sp>
    </p:spTree>
    <p:extLst>
      <p:ext uri="{BB962C8B-B14F-4D97-AF65-F5344CB8AC3E}">
        <p14:creationId xmlns:p14="http://schemas.microsoft.com/office/powerpoint/2010/main" val="21648376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79779-2E30-40DC-DF98-BD15D28C739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B412262-FFE3-2B8A-BD36-7B860915E255}"/>
              </a:ext>
            </a:extLst>
          </p:cNvPr>
          <p:cNvSpPr>
            <a:spLocks noGrp="1"/>
          </p:cNvSpPr>
          <p:nvPr>
            <p:ph type="title"/>
          </p:nvPr>
        </p:nvSpPr>
        <p:spPr/>
        <p:txBody>
          <a:bodyPr/>
          <a:lstStyle/>
          <a:p>
            <a:r>
              <a:rPr lang="cs-CZ" dirty="0"/>
              <a:t>Zvláštní skutkové podstaty nepojmenované</a:t>
            </a:r>
          </a:p>
        </p:txBody>
      </p:sp>
      <p:sp>
        <p:nvSpPr>
          <p:cNvPr id="8" name="Zástupný obsah 7">
            <a:extLst>
              <a:ext uri="{FF2B5EF4-FFF2-40B4-BE49-F238E27FC236}">
                <a16:creationId xmlns:a16="http://schemas.microsoft.com/office/drawing/2014/main" id="{E2581588-C071-269A-74BB-B7841F454138}"/>
              </a:ext>
            </a:extLst>
          </p:cNvPr>
          <p:cNvSpPr>
            <a:spLocks noGrp="1"/>
          </p:cNvSpPr>
          <p:nvPr>
            <p:ph sz="half" idx="1"/>
          </p:nvPr>
        </p:nvSpPr>
        <p:spPr/>
        <p:txBody>
          <a:bodyPr>
            <a:normAutofit lnSpcReduction="10000"/>
          </a:bodyPr>
          <a:lstStyle/>
          <a:p>
            <a:r>
              <a:rPr lang="cs-CZ" dirty="0"/>
              <a:t>Vyvozuje je judikatura, popř. literatura; jsou to např. (někdy mají populární označení):</a:t>
            </a:r>
          </a:p>
          <a:p>
            <a:pPr lvl="1"/>
            <a:r>
              <a:rPr lang="cs-CZ" dirty="0"/>
              <a:t>lavina (pyramida, hydra, sněhová koule),</a:t>
            </a:r>
          </a:p>
          <a:p>
            <a:pPr lvl="1"/>
            <a:r>
              <a:rPr lang="cs-CZ" dirty="0"/>
              <a:t>bojkotování,</a:t>
            </a:r>
          </a:p>
          <a:p>
            <a:pPr lvl="1"/>
            <a:r>
              <a:rPr lang="cs-CZ" dirty="0"/>
              <a:t>zabraňovací soutěž,</a:t>
            </a:r>
          </a:p>
          <a:p>
            <a:pPr lvl="1"/>
            <a:r>
              <a:rPr lang="cs-CZ" dirty="0"/>
              <a:t>porušování předpisů soukromého a/nebo veřejného práva,</a:t>
            </a:r>
          </a:p>
          <a:p>
            <a:pPr lvl="1"/>
            <a:r>
              <a:rPr lang="cs-CZ" dirty="0"/>
              <a:t>prémiování,</a:t>
            </a:r>
          </a:p>
          <a:p>
            <a:pPr lvl="1"/>
            <a:r>
              <a:rPr lang="cs-CZ" dirty="0"/>
              <a:t>šikanózní uplatňování nároků z nekalé soutěže.</a:t>
            </a:r>
          </a:p>
        </p:txBody>
      </p:sp>
      <p:sp>
        <p:nvSpPr>
          <p:cNvPr id="9" name="Zástupný obsah 8">
            <a:extLst>
              <a:ext uri="{FF2B5EF4-FFF2-40B4-BE49-F238E27FC236}">
                <a16:creationId xmlns:a16="http://schemas.microsoft.com/office/drawing/2014/main" id="{3421C79F-D841-B7E4-415C-D62EF584F8FA}"/>
              </a:ext>
            </a:extLst>
          </p:cNvPr>
          <p:cNvSpPr>
            <a:spLocks noGrp="1"/>
          </p:cNvSpPr>
          <p:nvPr>
            <p:ph sz="half" idx="2"/>
          </p:nvPr>
        </p:nvSpPr>
        <p:spPr/>
        <p:txBody>
          <a:bodyPr>
            <a:normAutofit lnSpcReduction="10000"/>
          </a:bodyPr>
          <a:lstStyle/>
          <a:p>
            <a:r>
              <a:rPr lang="cs-CZ" dirty="0"/>
              <a:t>K těmto společně:</a:t>
            </a:r>
          </a:p>
          <a:p>
            <a:pPr lvl="1"/>
            <a:r>
              <a:rPr lang="cs-CZ" dirty="0"/>
              <a:t>Musejí projít testem generální klauzule.</a:t>
            </a:r>
          </a:p>
          <a:p>
            <a:pPr lvl="1"/>
            <a:r>
              <a:rPr lang="cs-CZ" dirty="0"/>
              <a:t>Na rozdíl od pojmenovaných nemohou modifikovat její podmínky.</a:t>
            </a:r>
          </a:p>
          <a:p>
            <a:pPr lvl="1"/>
            <a:r>
              <a:rPr lang="cs-CZ" dirty="0"/>
              <a:t>Někdy jde o praktiky, které v některých případech jsou, a v jiných nejsou nekalou soutěží – podle testu generální klauzulí.</a:t>
            </a:r>
          </a:p>
          <a:p>
            <a:pPr lvl="1"/>
            <a:r>
              <a:rPr lang="cs-CZ" dirty="0"/>
              <a:t>Někdy se mohou prolínat s jednou nebo více pojmenovanými skutkovými podstatami nekalé soutěže.</a:t>
            </a:r>
          </a:p>
        </p:txBody>
      </p:sp>
    </p:spTree>
    <p:extLst>
      <p:ext uri="{BB962C8B-B14F-4D97-AF65-F5344CB8AC3E}">
        <p14:creationId xmlns:p14="http://schemas.microsoft.com/office/powerpoint/2010/main" val="32487552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853B00-CB73-04AD-8C09-EADEB170B6AD}"/>
              </a:ext>
            </a:extLst>
          </p:cNvPr>
          <p:cNvSpPr>
            <a:spLocks noGrp="1"/>
          </p:cNvSpPr>
          <p:nvPr>
            <p:ph type="title"/>
          </p:nvPr>
        </p:nvSpPr>
        <p:spPr/>
        <p:txBody>
          <a:bodyPr/>
          <a:lstStyle/>
          <a:p>
            <a:r>
              <a:rPr lang="cs-CZ" dirty="0"/>
              <a:t>Zvláštní skutkové podstaty nepojmenované</a:t>
            </a:r>
          </a:p>
        </p:txBody>
      </p:sp>
      <p:sp>
        <p:nvSpPr>
          <p:cNvPr id="3" name="Zástupný obsah 2">
            <a:extLst>
              <a:ext uri="{FF2B5EF4-FFF2-40B4-BE49-F238E27FC236}">
                <a16:creationId xmlns:a16="http://schemas.microsoft.com/office/drawing/2014/main" id="{FA0E0926-5D34-F687-F160-7A5466BFA400}"/>
              </a:ext>
            </a:extLst>
          </p:cNvPr>
          <p:cNvSpPr>
            <a:spLocks noGrp="1"/>
          </p:cNvSpPr>
          <p:nvPr>
            <p:ph idx="1"/>
          </p:nvPr>
        </p:nvSpPr>
        <p:spPr/>
        <p:txBody>
          <a:bodyPr>
            <a:normAutofit/>
          </a:bodyPr>
          <a:lstStyle/>
          <a:p>
            <a:r>
              <a:rPr lang="cs-CZ" dirty="0"/>
              <a:t>Z judikatury k šikanóznímu uplatňování nároků z nekalé soutěže:</a:t>
            </a:r>
          </a:p>
          <a:p>
            <a:pPr lvl="1"/>
            <a:r>
              <a:rPr lang="cs-CZ" dirty="0"/>
              <a:t>„podání žaloby na ochranu práv k průmyslovému vzoru samo o sobě nemůže být ani nekalou soutěží, neboť samotné podání žaloby nemůže být v rozporu s dobrými mravy soutěže. V této souvislosti je třeba uvést, že se samotnou žalobou není spojeno žádné bezprostřední omezení žalovaného nebo jiných osob (např. oproti insolvenčním návrhům). Aby podání žaloby bylo možno považovat za šikanózní (tedy zneužívající ve smyslu § 2 o. s. ř.), bylo by nutné, aby žalovaná tvrdila a prokázala konkrétní skutečnosti, ze kterých by na zneužití žalobního práva bylo možno usoudit.“ (rozsudek Nejvyššího soudu ze dne 15. 12. 2015, </a:t>
            </a:r>
            <a:r>
              <a:rPr lang="cs-CZ" dirty="0" err="1"/>
              <a:t>sp</a:t>
            </a:r>
            <a:r>
              <a:rPr lang="cs-CZ" dirty="0"/>
              <a:t>. zn. 23 </a:t>
            </a:r>
            <a:r>
              <a:rPr lang="cs-CZ" dirty="0" err="1"/>
              <a:t>Cdo</a:t>
            </a:r>
            <a:r>
              <a:rPr lang="cs-CZ" dirty="0"/>
              <a:t> 4219/2013).</a:t>
            </a:r>
          </a:p>
        </p:txBody>
      </p:sp>
    </p:spTree>
    <p:extLst>
      <p:ext uri="{BB962C8B-B14F-4D97-AF65-F5344CB8AC3E}">
        <p14:creationId xmlns:p14="http://schemas.microsoft.com/office/powerpoint/2010/main" val="178910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3F2D1B-813E-1564-BEE4-02E718BEA31C}"/>
              </a:ext>
            </a:extLst>
          </p:cNvPr>
          <p:cNvSpPr>
            <a:spLocks noGrp="1"/>
          </p:cNvSpPr>
          <p:nvPr>
            <p:ph type="title"/>
          </p:nvPr>
        </p:nvSpPr>
        <p:spPr/>
        <p:txBody>
          <a:bodyPr/>
          <a:lstStyle/>
          <a:p>
            <a:r>
              <a:rPr lang="cs-CZ" dirty="0"/>
              <a:t>SHRNUTÍ</a:t>
            </a:r>
          </a:p>
        </p:txBody>
      </p:sp>
      <p:sp>
        <p:nvSpPr>
          <p:cNvPr id="3" name="Zástupný obsah 2">
            <a:extLst>
              <a:ext uri="{FF2B5EF4-FFF2-40B4-BE49-F238E27FC236}">
                <a16:creationId xmlns:a16="http://schemas.microsoft.com/office/drawing/2014/main" id="{6E2786E0-B277-92B1-D7C9-02E7AB466BA9}"/>
              </a:ext>
            </a:extLst>
          </p:cNvPr>
          <p:cNvSpPr>
            <a:spLocks noGrp="1"/>
          </p:cNvSpPr>
          <p:nvPr>
            <p:ph idx="1"/>
          </p:nvPr>
        </p:nvSpPr>
        <p:spPr/>
        <p:txBody>
          <a:bodyPr>
            <a:normAutofit fontScale="85000" lnSpcReduction="20000"/>
          </a:bodyPr>
          <a:lstStyle/>
          <a:p>
            <a:r>
              <a:rPr lang="cs-CZ" dirty="0"/>
              <a:t>Zvláštní skutkové podstaty nekalé soutěže jsou typizované situace spadající do generální klauzule nekalé soutěže.</a:t>
            </a:r>
          </a:p>
          <a:p>
            <a:r>
              <a:rPr lang="cs-CZ" dirty="0"/>
              <a:t>Občanský zákoník je stanoví demonstrativně (§ 2976 odst. 2 a násl. </a:t>
            </a:r>
            <a:r>
              <a:rPr lang="cs-CZ" dirty="0" err="1"/>
              <a:t>ust</a:t>
            </a:r>
            <a:r>
              <a:rPr lang="cs-CZ" dirty="0"/>
              <a:t>.) – tzv. pojmenované; to umožňuje na základě zkušeností z praxe vyvozovat další (v judikatuře, popř. doktríně) – tzv. nepojmenované.</a:t>
            </a:r>
          </a:p>
          <a:p>
            <a:pPr lvl="1"/>
            <a:r>
              <a:rPr lang="cs-CZ" dirty="0"/>
              <a:t>Jak pojmenované, tak nepojmenované skutkové podstaty musí vyhovět testu znaků generální klauzule.</a:t>
            </a:r>
          </a:p>
          <a:p>
            <a:r>
              <a:rPr lang="cs-CZ" dirty="0"/>
              <a:t>Pojmenované jsou konkrétně a) klamavá reklama, b) klamavé označování zboží a služeb, c) vyvolání nebezpečí záměny, d) parazitování na pověsti závodu, výrobku či služeb jiného soutěžitele, e) podplácení, f) zlehčování, g) srovnávací reklama, pokud není dovolena jako přípustná, h) porušení obchodního tajemství, i) dotěrné obtěžování a j) ohrožení zdraví a životního prostředí.</a:t>
            </a:r>
          </a:p>
          <a:p>
            <a:pPr lvl="1"/>
            <a:r>
              <a:rPr lang="cs-CZ" dirty="0"/>
              <a:t>Srovnávací reklama není skutkovou podstatou nekalé soutěže sama o sobě, ale jen tehdy, pokud nedodrží podmínky přípustnosti.</a:t>
            </a:r>
          </a:p>
        </p:txBody>
      </p:sp>
    </p:spTree>
    <p:extLst>
      <p:ext uri="{BB962C8B-B14F-4D97-AF65-F5344CB8AC3E}">
        <p14:creationId xmlns:p14="http://schemas.microsoft.com/office/powerpoint/2010/main" val="1610552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BF5C37-F4ED-7D13-21C8-ABDD75F49EA2}"/>
              </a:ext>
            </a:extLst>
          </p:cNvPr>
          <p:cNvSpPr>
            <a:spLocks noGrp="1"/>
          </p:cNvSpPr>
          <p:nvPr>
            <p:ph type="title"/>
          </p:nvPr>
        </p:nvSpPr>
        <p:spPr/>
        <p:txBody>
          <a:bodyPr/>
          <a:lstStyle/>
          <a:p>
            <a:r>
              <a:rPr lang="cs-CZ" dirty="0"/>
              <a:t>Zvláštní skutkové podstaty nekalé soutěže</a:t>
            </a:r>
          </a:p>
        </p:txBody>
      </p:sp>
      <p:sp>
        <p:nvSpPr>
          <p:cNvPr id="3" name="Zástupný obsah 2">
            <a:extLst>
              <a:ext uri="{FF2B5EF4-FFF2-40B4-BE49-F238E27FC236}">
                <a16:creationId xmlns:a16="http://schemas.microsoft.com/office/drawing/2014/main" id="{EB96DFFD-39BE-8718-8F30-B4DCC2C0A77E}"/>
              </a:ext>
            </a:extLst>
          </p:cNvPr>
          <p:cNvSpPr>
            <a:spLocks noGrp="1"/>
          </p:cNvSpPr>
          <p:nvPr>
            <p:ph idx="1"/>
          </p:nvPr>
        </p:nvSpPr>
        <p:spPr/>
        <p:txBody>
          <a:bodyPr/>
          <a:lstStyle/>
          <a:p>
            <a:r>
              <a:rPr lang="cs-CZ" dirty="0"/>
              <a:t>Zvláštní skutkové podstaty nekalé soutěže jsou typizované situace spadající do generální klauzule nekalé soutěže.</a:t>
            </a:r>
          </a:p>
          <a:p>
            <a:r>
              <a:rPr lang="cs-CZ" dirty="0"/>
              <a:t>Zvláštní skutkové podstaty nekalé soutěže stanovené zákonem (§ 2977 a násl. občanského zákoníku) – tzv. pojmenované – jsou takto stanoveny toliko demonstrativně (srov. již § 2976 odst. 2 </a:t>
            </a:r>
            <a:r>
              <a:rPr lang="cs-CZ" dirty="0" err="1"/>
              <a:t>návětí</a:t>
            </a:r>
            <a:r>
              <a:rPr lang="cs-CZ" dirty="0"/>
              <a:t>, „zejména“).</a:t>
            </a:r>
          </a:p>
          <a:p>
            <a:r>
              <a:rPr lang="cs-CZ" dirty="0"/>
              <a:t>To umožňuje vyvozovat na základě zkušeností z praxe další – tzv. nepojmenované – skutkové podstaty (někdy též „soudcovské“, popř. „profesorské“).</a:t>
            </a:r>
          </a:p>
        </p:txBody>
      </p:sp>
    </p:spTree>
    <p:extLst>
      <p:ext uri="{BB962C8B-B14F-4D97-AF65-F5344CB8AC3E}">
        <p14:creationId xmlns:p14="http://schemas.microsoft.com/office/powerpoint/2010/main" val="28496066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AB449-DA7B-FCF3-5202-D451EFC4BA3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9E83F7F-8C06-1086-49BD-26B65FE80D3C}"/>
              </a:ext>
            </a:extLst>
          </p:cNvPr>
          <p:cNvSpPr>
            <a:spLocks noGrp="1"/>
          </p:cNvSpPr>
          <p:nvPr>
            <p:ph type="title"/>
          </p:nvPr>
        </p:nvSpPr>
        <p:spPr/>
        <p:txBody>
          <a:bodyPr/>
          <a:lstStyle/>
          <a:p>
            <a:r>
              <a:rPr lang="cs-CZ" dirty="0"/>
              <a:t>SHRNUTÍ</a:t>
            </a:r>
          </a:p>
        </p:txBody>
      </p:sp>
      <p:sp>
        <p:nvSpPr>
          <p:cNvPr id="3" name="Zástupný obsah 2">
            <a:extLst>
              <a:ext uri="{FF2B5EF4-FFF2-40B4-BE49-F238E27FC236}">
                <a16:creationId xmlns:a16="http://schemas.microsoft.com/office/drawing/2014/main" id="{4FC93CEA-7CEE-D052-03C8-0738EAFCA03A}"/>
              </a:ext>
            </a:extLst>
          </p:cNvPr>
          <p:cNvSpPr>
            <a:spLocks noGrp="1"/>
          </p:cNvSpPr>
          <p:nvPr>
            <p:ph idx="1"/>
          </p:nvPr>
        </p:nvSpPr>
        <p:spPr/>
        <p:txBody>
          <a:bodyPr>
            <a:normAutofit/>
          </a:bodyPr>
          <a:lstStyle/>
          <a:p>
            <a:r>
              <a:rPr lang="cs-CZ" dirty="0"/>
              <a:t>Nepojmenované jsou např. lavina (pyramida, hydra, sněhová koule), bojkotování, zabraňovací soutěž, porušování předpisů soukromého a/nebo veřejného práva, prémiování, šikanózní uplatňování nároků z nekalé soutěže.</a:t>
            </a:r>
          </a:p>
          <a:p>
            <a:pPr lvl="1"/>
            <a:r>
              <a:rPr lang="cs-CZ" dirty="0"/>
              <a:t>Některé nemusí mít a priori povahu </a:t>
            </a:r>
            <a:r>
              <a:rPr lang="cs-CZ" dirty="0" err="1"/>
              <a:t>nekalosoutěžní</a:t>
            </a:r>
            <a:r>
              <a:rPr lang="cs-CZ" dirty="0"/>
              <a:t> praktiky a mohou představovat hraniční praktiky, u nichž je uvedená povaha výrazně závisí na testu generální klauzulí nekalé soutěže podle okolností případu.</a:t>
            </a:r>
          </a:p>
        </p:txBody>
      </p:sp>
    </p:spTree>
    <p:extLst>
      <p:ext uri="{BB962C8B-B14F-4D97-AF65-F5344CB8AC3E}">
        <p14:creationId xmlns:p14="http://schemas.microsoft.com/office/powerpoint/2010/main" val="3988700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A95B50-2B61-F584-D2EF-968984B9BDAF}"/>
              </a:ext>
            </a:extLst>
          </p:cNvPr>
          <p:cNvSpPr>
            <a:spLocks noGrp="1"/>
          </p:cNvSpPr>
          <p:nvPr>
            <p:ph type="title"/>
          </p:nvPr>
        </p:nvSpPr>
        <p:spPr>
          <a:xfrm>
            <a:off x="838200" y="365125"/>
            <a:ext cx="10515600" cy="1325563"/>
          </a:xfrm>
        </p:spPr>
        <p:txBody>
          <a:bodyPr/>
          <a:lstStyle/>
          <a:p>
            <a:r>
              <a:rPr lang="cs-CZ" dirty="0"/>
              <a:t>Zvláštní skutkové podstaty pojmenované</a:t>
            </a:r>
          </a:p>
        </p:txBody>
      </p:sp>
      <p:sp>
        <p:nvSpPr>
          <p:cNvPr id="8" name="Zástupný obsah 7">
            <a:extLst>
              <a:ext uri="{FF2B5EF4-FFF2-40B4-BE49-F238E27FC236}">
                <a16:creationId xmlns:a16="http://schemas.microsoft.com/office/drawing/2014/main" id="{AA12F302-D71D-929D-422F-99AB0AB22F73}"/>
              </a:ext>
            </a:extLst>
          </p:cNvPr>
          <p:cNvSpPr>
            <a:spLocks noGrp="1"/>
          </p:cNvSpPr>
          <p:nvPr>
            <p:ph sz="half" idx="1"/>
          </p:nvPr>
        </p:nvSpPr>
        <p:spPr>
          <a:xfrm>
            <a:off x="838200" y="1825625"/>
            <a:ext cx="5181600" cy="4351338"/>
          </a:xfrm>
        </p:spPr>
        <p:txBody>
          <a:bodyPr>
            <a:normAutofit fontScale="85000" lnSpcReduction="20000"/>
          </a:bodyPr>
          <a:lstStyle/>
          <a:p>
            <a:r>
              <a:rPr lang="cs-CZ" dirty="0"/>
              <a:t>Podle § 2976 odst. 2 občanského zákoníku to jsou:</a:t>
            </a:r>
          </a:p>
          <a:p>
            <a:pPr lvl="1"/>
            <a:r>
              <a:rPr lang="cs-CZ" dirty="0"/>
              <a:t>klamavá reklama,</a:t>
            </a:r>
          </a:p>
          <a:p>
            <a:pPr lvl="1"/>
            <a:r>
              <a:rPr lang="cs-CZ" dirty="0"/>
              <a:t>klamavé označování zboží a služeb,</a:t>
            </a:r>
          </a:p>
          <a:p>
            <a:pPr lvl="1"/>
            <a:r>
              <a:rPr lang="cs-CZ" dirty="0"/>
              <a:t>vyvolání nebezpečí záměny,</a:t>
            </a:r>
          </a:p>
          <a:p>
            <a:pPr lvl="1"/>
            <a:r>
              <a:rPr lang="cs-CZ" dirty="0"/>
              <a:t>parazitování na pověsti závodu, výrobku či služeb jiného soutěžitele,</a:t>
            </a:r>
          </a:p>
          <a:p>
            <a:pPr lvl="1"/>
            <a:r>
              <a:rPr lang="cs-CZ" dirty="0"/>
              <a:t>podplácení,</a:t>
            </a:r>
          </a:p>
          <a:p>
            <a:pPr lvl="1"/>
            <a:r>
              <a:rPr lang="cs-CZ" dirty="0"/>
              <a:t>zlehčování,</a:t>
            </a:r>
          </a:p>
          <a:p>
            <a:pPr lvl="1"/>
            <a:r>
              <a:rPr lang="cs-CZ" dirty="0"/>
              <a:t>srovnávací reklama, pokud není dovolena jako přípustná,</a:t>
            </a:r>
          </a:p>
          <a:p>
            <a:pPr lvl="1"/>
            <a:r>
              <a:rPr lang="cs-CZ" dirty="0"/>
              <a:t>porušení obchodního tajemství,</a:t>
            </a:r>
          </a:p>
          <a:p>
            <a:pPr lvl="1"/>
            <a:r>
              <a:rPr lang="cs-CZ" dirty="0"/>
              <a:t>dotěrné obtěžování a</a:t>
            </a:r>
          </a:p>
          <a:p>
            <a:pPr lvl="1"/>
            <a:r>
              <a:rPr lang="cs-CZ" dirty="0"/>
              <a:t>ohrožení zdraví a životního prostředí.</a:t>
            </a:r>
          </a:p>
          <a:p>
            <a:endParaRPr lang="cs-CZ" dirty="0"/>
          </a:p>
        </p:txBody>
      </p:sp>
      <p:sp>
        <p:nvSpPr>
          <p:cNvPr id="9" name="Zástupný obsah 8">
            <a:extLst>
              <a:ext uri="{FF2B5EF4-FFF2-40B4-BE49-F238E27FC236}">
                <a16:creationId xmlns:a16="http://schemas.microsoft.com/office/drawing/2014/main" id="{B755FB27-3147-F8F8-A6DD-10C67ED4DD3C}"/>
              </a:ext>
            </a:extLst>
          </p:cNvPr>
          <p:cNvSpPr>
            <a:spLocks noGrp="1"/>
          </p:cNvSpPr>
          <p:nvPr>
            <p:ph sz="half" idx="2"/>
          </p:nvPr>
        </p:nvSpPr>
        <p:spPr>
          <a:xfrm>
            <a:off x="6172200" y="1825625"/>
            <a:ext cx="5181600" cy="4351338"/>
          </a:xfrm>
        </p:spPr>
        <p:txBody>
          <a:bodyPr>
            <a:normAutofit fontScale="85000" lnSpcReduction="20000"/>
          </a:bodyPr>
          <a:lstStyle/>
          <a:p>
            <a:r>
              <a:rPr lang="cs-CZ" dirty="0"/>
              <a:t>K těmto společně:</a:t>
            </a:r>
          </a:p>
          <a:p>
            <a:pPr lvl="1"/>
            <a:r>
              <a:rPr lang="cs-CZ" dirty="0"/>
              <a:t>Musejí projít testem generální klauzule – zvláštní skutková podstata jej nenahrazuje.</a:t>
            </a:r>
          </a:p>
          <a:p>
            <a:pPr lvl="1"/>
            <a:r>
              <a:rPr lang="cs-CZ" dirty="0"/>
              <a:t>Příp. ale mohou modifikovat znaky generální klauzule (např. vyžadovat získání prospěchu rušitelem).</a:t>
            </a:r>
          </a:p>
          <a:p>
            <a:pPr lvl="1"/>
            <a:r>
              <a:rPr lang="cs-CZ" dirty="0"/>
              <a:t>Srovnávací reklama není sama o sobě </a:t>
            </a:r>
            <a:r>
              <a:rPr lang="cs-CZ" dirty="0" err="1"/>
              <a:t>nekalosoutěžní</a:t>
            </a:r>
            <a:r>
              <a:rPr lang="cs-CZ" dirty="0"/>
              <a:t>; to jen tehdy, nedodrží-li podmínky přípustnosti.</a:t>
            </a:r>
          </a:p>
          <a:p>
            <a:pPr lvl="1"/>
            <a:r>
              <a:rPr lang="cs-CZ" dirty="0"/>
              <a:t>Mohou se částečně prolínat (např. jednu praktiku bude možno kvalifikovat podle dvou).</a:t>
            </a:r>
          </a:p>
          <a:p>
            <a:r>
              <a:rPr lang="cs-CZ" dirty="0"/>
              <a:t>Ještě: v teorii (např. P. Hajn) jsou někdy seskupovány dle převažujících principu do praktik klamavých, parazitních nebo agresivních. </a:t>
            </a:r>
            <a:r>
              <a:rPr lang="cs-CZ" dirty="0">
                <a:latin typeface="Calibri" panose="020F0502020204030204" pitchFamily="34" charset="0"/>
                <a:ea typeface="Calibri" panose="020F0502020204030204" pitchFamily="34" charset="0"/>
                <a:cs typeface="Calibri" panose="020F0502020204030204" pitchFamily="34" charset="0"/>
              </a:rPr>
              <a:t>∙/∙</a:t>
            </a:r>
            <a:endParaRPr lang="cs-CZ" dirty="0"/>
          </a:p>
        </p:txBody>
      </p:sp>
    </p:spTree>
    <p:extLst>
      <p:ext uri="{BB962C8B-B14F-4D97-AF65-F5344CB8AC3E}">
        <p14:creationId xmlns:p14="http://schemas.microsoft.com/office/powerpoint/2010/main" val="815599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a:extLst>
            <a:ext uri="{FF2B5EF4-FFF2-40B4-BE49-F238E27FC236}">
              <a16:creationId xmlns:a16="http://schemas.microsoft.com/office/drawing/2014/main" id="{BEA0AE15-C6EA-91DB-9341-A406F00FA42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76723A5-0224-7A9F-3E3C-A14603BE14C6}"/>
              </a:ext>
            </a:extLst>
          </p:cNvPr>
          <p:cNvSpPr>
            <a:spLocks noGrp="1"/>
          </p:cNvSpPr>
          <p:nvPr>
            <p:ph type="title"/>
          </p:nvPr>
        </p:nvSpPr>
        <p:spPr/>
        <p:txBody>
          <a:bodyPr/>
          <a:lstStyle/>
          <a:p>
            <a:r>
              <a:rPr lang="cs-CZ" dirty="0"/>
              <a:t>Zvláštní skutkové podstaty pojmenované</a:t>
            </a:r>
          </a:p>
        </p:txBody>
      </p:sp>
      <p:graphicFrame>
        <p:nvGraphicFramePr>
          <p:cNvPr id="11" name="Zástupný obsah 10">
            <a:extLst>
              <a:ext uri="{FF2B5EF4-FFF2-40B4-BE49-F238E27FC236}">
                <a16:creationId xmlns:a16="http://schemas.microsoft.com/office/drawing/2014/main" id="{D341AE45-CC4D-D9AC-97E3-BEB41867260E}"/>
              </a:ext>
            </a:extLst>
          </p:cNvPr>
          <p:cNvGraphicFramePr>
            <a:graphicFrameLocks noGrp="1"/>
          </p:cNvGraphicFramePr>
          <p:nvPr>
            <p:ph idx="1"/>
            <p:extLst>
              <p:ext uri="{D42A27DB-BD31-4B8C-83A1-F6EECF244321}">
                <p14:modId xmlns:p14="http://schemas.microsoft.com/office/powerpoint/2010/main" val="13733099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2087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33B47-6544-24FE-7813-41655355193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6CED4CC-40A7-515A-CF46-EE076C5E68DE}"/>
              </a:ext>
            </a:extLst>
          </p:cNvPr>
          <p:cNvSpPr>
            <a:spLocks noGrp="1"/>
          </p:cNvSpPr>
          <p:nvPr>
            <p:ph type="title"/>
          </p:nvPr>
        </p:nvSpPr>
        <p:spPr/>
        <p:txBody>
          <a:bodyPr/>
          <a:lstStyle/>
          <a:p>
            <a:r>
              <a:rPr lang="cs-CZ" dirty="0"/>
              <a:t>Zvláštní skutkové podstaty pojmenované</a:t>
            </a:r>
          </a:p>
        </p:txBody>
      </p:sp>
      <p:pic>
        <p:nvPicPr>
          <p:cNvPr id="6" name="Zástupný obsah 5">
            <a:extLst>
              <a:ext uri="{FF2B5EF4-FFF2-40B4-BE49-F238E27FC236}">
                <a16:creationId xmlns:a16="http://schemas.microsoft.com/office/drawing/2014/main" id="{A52BCFA6-730B-FA4C-CBBE-B521E3A5E683}"/>
              </a:ext>
            </a:extLst>
          </p:cNvPr>
          <p:cNvPicPr>
            <a:picLocks noGrp="1" noChangeAspect="1"/>
          </p:cNvPicPr>
          <p:nvPr>
            <p:ph idx="1"/>
          </p:nvPr>
        </p:nvPicPr>
        <p:blipFill>
          <a:blip r:embed="rId2"/>
          <a:stretch>
            <a:fillRect/>
          </a:stretch>
        </p:blipFill>
        <p:spPr>
          <a:xfrm>
            <a:off x="897899" y="1825625"/>
            <a:ext cx="10396202" cy="4351338"/>
          </a:xfrm>
          <a:prstGeom prst="rect">
            <a:avLst/>
          </a:prstGeom>
        </p:spPr>
      </p:pic>
    </p:spTree>
    <p:extLst>
      <p:ext uri="{BB962C8B-B14F-4D97-AF65-F5344CB8AC3E}">
        <p14:creationId xmlns:p14="http://schemas.microsoft.com/office/powerpoint/2010/main" val="3324672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39030D-9693-6327-EEE3-A8324F870444}"/>
              </a:ext>
            </a:extLst>
          </p:cNvPr>
          <p:cNvSpPr>
            <a:spLocks noGrp="1"/>
          </p:cNvSpPr>
          <p:nvPr>
            <p:ph type="title"/>
          </p:nvPr>
        </p:nvSpPr>
        <p:spPr>
          <a:xfrm>
            <a:off x="838200" y="365125"/>
            <a:ext cx="10515600" cy="1325563"/>
          </a:xfrm>
        </p:spPr>
        <p:txBody>
          <a:bodyPr/>
          <a:lstStyle/>
          <a:p>
            <a:r>
              <a:rPr lang="cs-CZ" dirty="0"/>
              <a:t>Klamavá reklama</a:t>
            </a:r>
          </a:p>
        </p:txBody>
      </p:sp>
      <p:sp>
        <p:nvSpPr>
          <p:cNvPr id="3" name="Zástupný text 2">
            <a:extLst>
              <a:ext uri="{FF2B5EF4-FFF2-40B4-BE49-F238E27FC236}">
                <a16:creationId xmlns:a16="http://schemas.microsoft.com/office/drawing/2014/main" id="{84D12C6A-27D3-7CBB-7279-54F974D0BCF8}"/>
              </a:ext>
            </a:extLst>
          </p:cNvPr>
          <p:cNvSpPr>
            <a:spLocks noGrp="1"/>
          </p:cNvSpPr>
          <p:nvPr>
            <p:ph idx="1"/>
          </p:nvPr>
        </p:nvSpPr>
        <p:spPr>
          <a:xfrm>
            <a:off x="838200" y="1825625"/>
            <a:ext cx="10515600" cy="4351338"/>
          </a:xfrm>
        </p:spPr>
        <p:txBody>
          <a:bodyPr>
            <a:normAutofit fontScale="77500" lnSpcReduction="20000"/>
          </a:bodyPr>
          <a:lstStyle/>
          <a:p>
            <a:pPr lvl="0"/>
            <a:r>
              <a:rPr lang="pl-PL" dirty="0"/>
              <a:t>Klamavá reklama je taková reklama, která </a:t>
            </a:r>
          </a:p>
          <a:p>
            <a:pPr lvl="1"/>
            <a:r>
              <a:rPr lang="pt-BR" dirty="0"/>
              <a:t>souvisí s podnikáním nebo povoláním, </a:t>
            </a:r>
          </a:p>
          <a:p>
            <a:pPr lvl="1"/>
            <a:r>
              <a:rPr lang="cs-CZ" dirty="0"/>
              <a:t>sleduje podpořit odbyt movitých nebo nemovitých věcí nebo poskytování služeb, včetně práv a povinností, </a:t>
            </a:r>
          </a:p>
          <a:p>
            <a:pPr lvl="1"/>
            <a:r>
              <a:rPr lang="cs-CZ" dirty="0"/>
              <a:t>klame nebo je způsobilá klamat podáním nebo jakýmkoli jiným způsobem osoby, jimž je určena nebo k nimž dospěje, </a:t>
            </a:r>
          </a:p>
          <a:p>
            <a:pPr lvl="1"/>
            <a:r>
              <a:rPr lang="cs-CZ" dirty="0"/>
              <a:t>a tím i zřejmě způsobilá ovlivnit hospodářské chování takových osob.</a:t>
            </a:r>
          </a:p>
          <a:p>
            <a:pPr lvl="0"/>
            <a:r>
              <a:rPr lang="cs-CZ" dirty="0"/>
              <a:t>Při posuzování, zda je reklama klamavá, se přihlédne ke všem jejím výrazným znakům. Zvláště se přihlédne k údajům, které reklama obsahuje ohledně</a:t>
            </a:r>
          </a:p>
          <a:p>
            <a:pPr lvl="1"/>
            <a:r>
              <a:rPr lang="cs-CZ" dirty="0"/>
              <a:t>znaků zboží (jako dostupnosti, povahy, provedení, složení, výrobního postupu, data výroby nebo poskytnutí, způsobilosti k určenému účelu, použitelnosti, množství, zeměpisného či obchodního původu předpokládaných výsledků použití nebo výsledků a podstatných znaků provedených zkoušek či prověrek),</a:t>
            </a:r>
          </a:p>
          <a:p>
            <a:pPr lvl="1"/>
            <a:r>
              <a:rPr lang="cs-CZ" dirty="0"/>
              <a:t>ceny nebo způsobu jejího určení,</a:t>
            </a:r>
          </a:p>
          <a:p>
            <a:pPr lvl="1"/>
            <a:r>
              <a:rPr lang="cs-CZ" dirty="0"/>
              <a:t>podmínek, za nichž se zboží dodává nebo služba poskytuje, a</a:t>
            </a:r>
          </a:p>
          <a:p>
            <a:pPr lvl="1"/>
            <a:r>
              <a:rPr lang="cs-CZ" dirty="0"/>
              <a:t>povahy, vlastností a práv zadavatele reklamy, jako jsou zejména jeho totožnost, majetek, odborná způsobilost, jeho práva duševního vlastnictví nebo jeho vyznamenání a pocty.</a:t>
            </a:r>
          </a:p>
        </p:txBody>
      </p:sp>
    </p:spTree>
    <p:extLst>
      <p:ext uri="{BB962C8B-B14F-4D97-AF65-F5344CB8AC3E}">
        <p14:creationId xmlns:p14="http://schemas.microsoft.com/office/powerpoint/2010/main" val="1533101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46710E-BEB4-B78D-FD83-65D8B0AB8D57}"/>
              </a:ext>
            </a:extLst>
          </p:cNvPr>
          <p:cNvSpPr>
            <a:spLocks noGrp="1"/>
          </p:cNvSpPr>
          <p:nvPr>
            <p:ph type="title"/>
          </p:nvPr>
        </p:nvSpPr>
        <p:spPr/>
        <p:txBody>
          <a:bodyPr/>
          <a:lstStyle/>
          <a:p>
            <a:r>
              <a:rPr lang="cs-CZ" dirty="0"/>
              <a:t>Klamavá reklama</a:t>
            </a:r>
          </a:p>
        </p:txBody>
      </p:sp>
      <p:sp>
        <p:nvSpPr>
          <p:cNvPr id="3" name="Zástupný obsah 2">
            <a:extLst>
              <a:ext uri="{FF2B5EF4-FFF2-40B4-BE49-F238E27FC236}">
                <a16:creationId xmlns:a16="http://schemas.microsoft.com/office/drawing/2014/main" id="{8ACFAA17-B6D7-6CE7-50DE-9EBA0A3AD61F}"/>
              </a:ext>
            </a:extLst>
          </p:cNvPr>
          <p:cNvSpPr>
            <a:spLocks noGrp="1"/>
          </p:cNvSpPr>
          <p:nvPr>
            <p:ph idx="1"/>
          </p:nvPr>
        </p:nvSpPr>
        <p:spPr/>
        <p:txBody>
          <a:bodyPr/>
          <a:lstStyle/>
          <a:p>
            <a:r>
              <a:rPr lang="cs-CZ" dirty="0"/>
              <a:t>Judikatura k této skutkové podstatě:</a:t>
            </a:r>
          </a:p>
          <a:p>
            <a:pPr lvl="1"/>
            <a:r>
              <a:rPr lang="cs-CZ" dirty="0"/>
              <a:t>„Žalovaný volbou doménového jména mesenger.cz a užíváním jednal v rozporu s dobrými mravy a přivodil žalobci (messenger.cz) újmu. Průměrný spotřebitel, který zná fonetickou podobu firmy, nemusí znát její transkripční podobu a může snadno zadat mesenger.cz místo messenger.cz, což jej přesměruje na konkurenční službu. Používání domény s drobnou a přehlédnutelnou odchylkou lze proto považovat za klamavou reklamu a jednání žalovaného za tzv. </a:t>
            </a:r>
            <a:r>
              <a:rPr lang="cs-CZ" dirty="0" err="1"/>
              <a:t>typosquatting</a:t>
            </a:r>
            <a:r>
              <a:rPr lang="cs-CZ" dirty="0"/>
              <a:t>, při němž držitel domény spoléhá na to, že uživatelé dělají chyby v pravopise, překlepy či jsou nepozorní.“ (podle rozsudku Vrchního soudu v Praze ze dne 24. 10. 2011, </a:t>
            </a:r>
            <a:r>
              <a:rPr lang="cs-CZ" dirty="0" err="1"/>
              <a:t>sp</a:t>
            </a:r>
            <a:r>
              <a:rPr lang="cs-CZ" dirty="0"/>
              <a:t>. zn. 3 </a:t>
            </a:r>
            <a:r>
              <a:rPr lang="cs-CZ" dirty="0" err="1"/>
              <a:t>Cmo</a:t>
            </a:r>
            <a:r>
              <a:rPr lang="cs-CZ" dirty="0"/>
              <a:t> 167/2011).</a:t>
            </a:r>
          </a:p>
        </p:txBody>
      </p:sp>
    </p:spTree>
    <p:extLst>
      <p:ext uri="{BB962C8B-B14F-4D97-AF65-F5344CB8AC3E}">
        <p14:creationId xmlns:p14="http://schemas.microsoft.com/office/powerpoint/2010/main" val="3580574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1957DC-55BA-EC98-4B88-5BA8C3560A20}"/>
              </a:ext>
            </a:extLst>
          </p:cNvPr>
          <p:cNvSpPr>
            <a:spLocks noGrp="1"/>
          </p:cNvSpPr>
          <p:nvPr>
            <p:ph type="title"/>
          </p:nvPr>
        </p:nvSpPr>
        <p:spPr>
          <a:xfrm>
            <a:off x="838200" y="365125"/>
            <a:ext cx="10515600" cy="1325563"/>
          </a:xfrm>
        </p:spPr>
        <p:txBody>
          <a:bodyPr/>
          <a:lstStyle/>
          <a:p>
            <a:r>
              <a:rPr lang="cs-CZ" dirty="0"/>
              <a:t>Klamavé označení zboží nebo služby</a:t>
            </a:r>
          </a:p>
        </p:txBody>
      </p:sp>
      <p:sp>
        <p:nvSpPr>
          <p:cNvPr id="3" name="Zástupný text 2">
            <a:extLst>
              <a:ext uri="{FF2B5EF4-FFF2-40B4-BE49-F238E27FC236}">
                <a16:creationId xmlns:a16="http://schemas.microsoft.com/office/drawing/2014/main" id="{3E9385E2-4A99-89F5-895F-F265E30CB5CF}"/>
              </a:ext>
            </a:extLst>
          </p:cNvPr>
          <p:cNvSpPr>
            <a:spLocks noGrp="1"/>
          </p:cNvSpPr>
          <p:nvPr>
            <p:ph idx="1"/>
          </p:nvPr>
        </p:nvSpPr>
        <p:spPr>
          <a:xfrm>
            <a:off x="838200" y="1825625"/>
            <a:ext cx="10515600" cy="4351338"/>
          </a:xfrm>
        </p:spPr>
        <p:txBody>
          <a:bodyPr>
            <a:normAutofit fontScale="92500" lnSpcReduction="10000"/>
          </a:bodyPr>
          <a:lstStyle/>
          <a:p>
            <a:pPr lvl="0"/>
            <a:r>
              <a:rPr lang="cs-CZ" dirty="0"/>
              <a:t>Klamavé označení zboží nebo služby </a:t>
            </a:r>
          </a:p>
          <a:p>
            <a:pPr lvl="1"/>
            <a:r>
              <a:rPr lang="cs-CZ" dirty="0"/>
              <a:t>je takové označení, které je způsobilé vyvolat v hospodářském styku mylnou domněnku, že jím označené zboží nebo služba pocházejí z určité oblasti či místa nebo od určitého výrobce, anebo že vykazují zvláštní charakteristický znak nebo zvláštní jakost. </a:t>
            </a:r>
          </a:p>
          <a:p>
            <a:pPr lvl="1"/>
            <a:r>
              <a:rPr lang="cs-CZ" dirty="0"/>
              <a:t>Nerozhodné je, </a:t>
            </a:r>
          </a:p>
          <a:p>
            <a:pPr lvl="2"/>
            <a:r>
              <a:rPr lang="cs-CZ" dirty="0"/>
              <a:t>zda označení bylo uvedeno bezprostředně na zboží, na obalu, obchodní písemnosti nebo jinde;</a:t>
            </a:r>
          </a:p>
          <a:p>
            <a:pPr lvl="2"/>
            <a:r>
              <a:rPr lang="cs-CZ" dirty="0"/>
              <a:t>zda ke klamavému označení došlo přímo nebo nepřímo a jakým prostředkem se tak stalo.</a:t>
            </a:r>
          </a:p>
          <a:p>
            <a:pPr lvl="0"/>
            <a:r>
              <a:rPr lang="cs-CZ" dirty="0"/>
              <a:t>Klamavost působí i údaj všeobecně vžitý v hospodářském styku k označení druhu nebo jakosti, je-li k němu připojen dodatek způsobilý klamat, zejména s použitím výrazu „pravý“, „skutečný“ nebo „původní“.</a:t>
            </a:r>
          </a:p>
          <a:p>
            <a:pPr lvl="0"/>
            <a:r>
              <a:rPr lang="cs-CZ" dirty="0"/>
              <a:t>Nejsou dotčeny jiné právní předpisy o ochraně průmyslového nebo jiného duševního vlastnictví!</a:t>
            </a:r>
          </a:p>
        </p:txBody>
      </p:sp>
    </p:spTree>
    <p:extLst>
      <p:ext uri="{BB962C8B-B14F-4D97-AF65-F5344CB8AC3E}">
        <p14:creationId xmlns:p14="http://schemas.microsoft.com/office/powerpoint/2010/main" val="3169225407"/>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TotalTime>
  <Words>3571</Words>
  <Application>Microsoft Office PowerPoint</Application>
  <PresentationFormat>Širokoúhlá obrazovka</PresentationFormat>
  <Paragraphs>170</Paragraphs>
  <Slides>30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30</vt:i4>
      </vt:variant>
    </vt:vector>
  </HeadingPairs>
  <TitlesOfParts>
    <vt:vector size="35" baseType="lpstr">
      <vt:lpstr>Arial</vt:lpstr>
      <vt:lpstr>Calibri</vt:lpstr>
      <vt:lpstr>Calibri Light</vt:lpstr>
      <vt:lpstr>Wingdings</vt:lpstr>
      <vt:lpstr>Motiv Office</vt:lpstr>
      <vt:lpstr>Právo proti nekalé soutěži – zvláštní skutkové podstaty</vt:lpstr>
      <vt:lpstr>Právní úprava</vt:lpstr>
      <vt:lpstr>Zvláštní skutkové podstaty nekalé soutěže</vt:lpstr>
      <vt:lpstr>Zvláštní skutkové podstaty pojmenované</vt:lpstr>
      <vt:lpstr>Zvláštní skutkové podstaty pojmenované</vt:lpstr>
      <vt:lpstr>Zvláštní skutkové podstaty pojmenované</vt:lpstr>
      <vt:lpstr>Klamavá reklama</vt:lpstr>
      <vt:lpstr>Klamavá reklama</vt:lpstr>
      <vt:lpstr>Klamavé označení zboží nebo služby</vt:lpstr>
      <vt:lpstr>Klamavé označení zboží nebo služby</vt:lpstr>
      <vt:lpstr>Společně ke KR a KOZS: způsobilost klamat</vt:lpstr>
      <vt:lpstr>Srovnávací reklama</vt:lpstr>
      <vt:lpstr>Srovnávací reklama</vt:lpstr>
      <vt:lpstr>Vyvolání nebezpečí záměny</vt:lpstr>
      <vt:lpstr>Vyvolání nebezpečí záměny</vt:lpstr>
      <vt:lpstr>Parazitování na pověsti</vt:lpstr>
      <vt:lpstr>Parazitování na pověsti</vt:lpstr>
      <vt:lpstr>Podplácení</vt:lpstr>
      <vt:lpstr>Podplácení</vt:lpstr>
      <vt:lpstr>Zlehčování</vt:lpstr>
      <vt:lpstr>Zlehčování</vt:lpstr>
      <vt:lpstr>Porušení obchodního tajemství</vt:lpstr>
      <vt:lpstr>Porušení obchodního tajemství</vt:lpstr>
      <vt:lpstr>Dotěrné obtěžování</vt:lpstr>
      <vt:lpstr>Ohrožení zdraví nebo životního prostředí</vt:lpstr>
      <vt:lpstr>Ohrožení zdraví nebo životního prostředí</vt:lpstr>
      <vt:lpstr>Zvláštní skutkové podstaty nepojmenované</vt:lpstr>
      <vt:lpstr>Zvláštní skutkové podstaty nepojmenované</vt:lpstr>
      <vt:lpstr>SHRNUTÍ</vt:lpstr>
      <vt:lpstr>SHRNUTÍ</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Václav Pilík</dc:creator>
  <cp:lastModifiedBy>Václav Pilík</cp:lastModifiedBy>
  <cp:revision>8</cp:revision>
  <dcterms:created xsi:type="dcterms:W3CDTF">2025-10-12T13:13:15Z</dcterms:created>
  <dcterms:modified xsi:type="dcterms:W3CDTF">2025-10-29T13:22:39Z</dcterms:modified>
</cp:coreProperties>
</file>