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4" r:id="rId33"/>
    <p:sldId id="295" r:id="rId34"/>
    <p:sldId id="296" r:id="rId35"/>
    <p:sldId id="297" r:id="rId36"/>
    <p:sldId id="298" r:id="rId37"/>
    <p:sldId id="299" r:id="rId38"/>
    <p:sldId id="306" r:id="rId39"/>
    <p:sldId id="300" r:id="rId40"/>
    <p:sldId id="301" r:id="rId41"/>
    <p:sldId id="303" r:id="rId42"/>
    <p:sldId id="304" r:id="rId43"/>
    <p:sldId id="30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62DE3-54DC-4969-9084-A57DA5B16B85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DF627-6E3A-4C06-AF55-3170062A1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35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135E9-FF27-22B2-6AB9-48D02E054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47191A-757E-CE5A-0EFC-EE7FC6B5C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6AC83-4625-3342-74D9-079FDA11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2924F3-CD54-08D2-FB8E-76E747BE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48FE3-F661-7C47-E415-9A855AD6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5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C0BBD-1C35-2768-464C-29B1A05A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A27761-55E0-C5C9-0132-6E0317EA2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4B2242-79DA-DF24-C662-EA190BC2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8E4FB-6FF0-CEA2-D39C-830E13D9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CC3088-521F-12ED-50BC-49A6BD56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7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28D363-FBB5-DEE9-9706-5708047D0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8FE384-3EB5-7D8D-C905-BDDE46EAA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BECD06-CA3C-5FC2-210A-0D9289FF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F52CD3-B0EF-DC99-89C8-E0610205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D4B31C-91E7-B130-BD59-F6D5B7966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0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CF6D5-7694-5074-0262-715EFF44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7E8F0-7822-925C-255D-656CC978D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4282F3-0418-DECA-0CA6-D9DCD95DB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B6B88-FBF4-C1C3-A491-619D89BA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C0886-D5A0-99EB-3DA6-521C11CB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84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3C62C-6BB7-3720-4BEE-115FF6DF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337732-ED7C-165F-A61A-488E334E8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68DFAD-9F3B-524E-8119-FA63587E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E0A89F-F2ED-3EED-4244-76E811174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CC830-1344-35E8-AEC2-879D0F48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4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E4E55-9254-2D3D-D2CD-84F44D10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F2B4F-4B96-2261-009E-47CBF4D57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B3301B-5E7C-3AD5-C9A0-71C9F627D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A62F0F-8D27-F7E4-8B3D-9272C5FC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260705-B610-5DC0-9224-029FA2C7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7DD630-99E5-D7B2-7A24-33A6F9D7E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73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105C0-D1DA-422B-45E5-1F541743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02A425-A5A3-2B1E-A4AA-9F8B436E4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236719-9589-C529-6739-F195BC643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A533EA-01A2-9BBC-6B0D-67A8B7525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A6069A-DF77-DE5A-3D4B-79DD4D1A2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B3453F-45E1-802E-CE1D-C391DEC96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A73885-C665-2C29-213B-9E4BAA0B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E79824-D66C-351D-638E-7DAD70A5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5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209D0-D388-76DA-A34F-22800ED26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B01522-F93A-7E7A-19EB-3D9E8386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64B3EA-BD68-81B1-8B76-2D03F29D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66BB6C-2C39-B7E7-C099-5D16C0D81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7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01B96D-1370-A434-FA39-5A4AF89AC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808670-6F26-0A17-1516-23F9B30A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563561-5270-C3F9-85B7-110EB791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63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EE62B-39F8-4C47-9C18-324612A0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D892A-3547-EAB6-F2F2-02B2CBD8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E40E54-C56B-9438-4883-4042664FE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83DE87-F084-9ABC-D6B0-FCB6A6F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ED971A-8BD4-8685-5B21-D293BBF7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54ECE0-CA55-5DA9-E2C1-D9423952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8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B945F-E4C3-4091-10DA-59485260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8F59A7-057E-C727-C090-67967ADE0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959220-1ABC-91F1-C1D6-773AA80C0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F4B5F0-1A4C-BCBA-CA32-9D832AD77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9D6858-1EDC-5B83-0CEF-39932C8F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DFACC1-800E-09A4-B049-9512A10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74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37C66A-EB64-0410-81A1-5A48CC23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E70981-290D-B132-CFE8-397783DC8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2BD704-49EE-47E3-8C84-2F7201677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1E72-002F-4443-AB6B-903734E4C22B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1EA595-148E-2D1E-F898-EB98482DD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6836C8-3045-CA47-088F-DD1766558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D229C-843E-4796-9F71-CFD7CCDB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E303B-9B3D-4C4D-BFFB-0A908CF249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ze smluv příkazního typu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B450FD-F00E-E6F3-3E44-D9AECCAD0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015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C2E05-047E-5B18-B9A4-38A7AF5B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DD3D4-14E7-48AF-4A4D-A9853B798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úprava - §2445 až 2454 OZ</a:t>
            </a:r>
          </a:p>
          <a:p>
            <a:r>
              <a:rPr lang="cs-CZ" dirty="0"/>
              <a:t> Smlouvou o zprostředkování se zprostředkovatel zavazuje, že zájemci zprostředkuje uzavření určité smlouvy s třetí osobou, a zájemce se zavazuje zaplatit zprostředkovateli provizi</a:t>
            </a:r>
          </a:p>
          <a:p>
            <a:r>
              <a:rPr lang="cs-CZ" dirty="0"/>
              <a:t>Je-li již při uzavření smlouvy, kterou se jedna strana zaváže obstarat druhé straně příležitost k uzavření smlouvy s třetí osobou, z okolností zřejmé, že za obstarání bude požadována odměna, má se za to, že byla uzavřena smlouva o zprostředkování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61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AA88A-D86C-5F84-30BE-E5343981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E03A7C-587F-77D8-E331-640AB9DD9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Závazek zprostředkovatele k zprostředkování (příležitosti) uzavření smlouvy</a:t>
            </a:r>
          </a:p>
          <a:p>
            <a:r>
              <a:rPr lang="cs-CZ" dirty="0"/>
              <a:t>Uvedení (přesné označení) určité zprostředkovávané smlouvy</a:t>
            </a:r>
          </a:p>
          <a:p>
            <a:r>
              <a:rPr lang="cs-CZ" dirty="0"/>
              <a:t>Závazek zájemce zaplatit zprostředkovateli provizi</a:t>
            </a:r>
          </a:p>
          <a:p>
            <a:r>
              <a:rPr lang="cs-CZ" dirty="0"/>
              <a:t>Úplatná smlouva</a:t>
            </a:r>
          </a:p>
          <a:p>
            <a:r>
              <a:rPr lang="cs-CZ" dirty="0"/>
              <a:t>Konsenzuální kontrakt</a:t>
            </a:r>
          </a:p>
        </p:txBody>
      </p:sp>
    </p:spTree>
    <p:extLst>
      <p:ext uri="{BB962C8B-B14F-4D97-AF65-F5344CB8AC3E}">
        <p14:creationId xmlns:p14="http://schemas.microsoft.com/office/powerpoint/2010/main" val="1288050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A1B38-1188-84C9-3518-473C9FCB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63FBA-DEA8-CA0A-3635-CB4693B4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Informační povinnost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Zprostředkovatel sdělí zájemci bez zbytečného odkladu vše, co má význam pro jeho rozhodování o uzavření zprostředkovávané smlouvy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Zájemce sdělí zprostředkovateli vše, co pro něho má rozhodný význam pro uzavření této smlouvy</a:t>
            </a:r>
          </a:p>
          <a:p>
            <a:r>
              <a:rPr lang="cs-CZ" dirty="0"/>
              <a:t>Povinnost zprostředkovatele být činný pouze pro zájemce a ne pro druhou stranu (lze ujednat)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08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E4806-2CE0-AFE9-1DF9-1E03DB59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72A9F-7BA9-92B9-960E-0785D9BEE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Splatnost dle ujednání</a:t>
            </a:r>
          </a:p>
          <a:p>
            <a:pPr lvl="1"/>
            <a:r>
              <a:rPr lang="cs-CZ" dirty="0"/>
              <a:t>Dnem uzavření zprostředkovávané smlouvy; byla-li tato smlouva uzavřena s odkládací podmínkou, je provize splatná až splněním podmínky</a:t>
            </a:r>
          </a:p>
          <a:p>
            <a:pPr lvl="1"/>
            <a:r>
              <a:rPr lang="cs-CZ" dirty="0"/>
              <a:t>Obstaráním příležitosti - bylo-li ujednáno, že zprostředkovatel pro zájemce obstará příležitost uzavřít s třetí osobou smlouvu s určitým obsahem</a:t>
            </a:r>
          </a:p>
          <a:p>
            <a:pPr lvl="1"/>
            <a:r>
              <a:rPr lang="cs-CZ" dirty="0"/>
              <a:t>Splněním povinnosti třetí osobou ze zprostředkovávané smlouvy, zájemce zaplatí provizi i tehdy, oddálilo-li se, či zmařilo-li se splnění této povinnosti z důvodů, za něž zájemce odpovídá. Má-li být výše provize určena podle rozsahu plnění třetí osoby, započte se do základu i plnění neuskutečněné z důvodů, za něž odpovídá zájemce</a:t>
            </a:r>
          </a:p>
          <a:p>
            <a:r>
              <a:rPr lang="cs-CZ" dirty="0"/>
              <a:t>Výše provize – dle ujednání, jinak obvyklá u obdobných smluv</a:t>
            </a:r>
          </a:p>
          <a:p>
            <a:r>
              <a:rPr lang="cs-CZ" dirty="0"/>
              <a:t>Zprostředkovatel nemá právo na provizi, byl-li v rozporu se smlouvou činný také pro druhou stranu zprostředkovávané smlouvy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30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A69BE-1901-9289-209C-41AA75BE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 po zániku závazku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4D856B-913D-9437-D1E8-F68541D53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zprostředkovatele má právo na provizi i tehdy, byla-li smlouva, k níž se vztahovala činnost zprostředkovatele, uzavřena nebo splněna až po zániku závazku ze zprostředkovatelské smlouvy</a:t>
            </a:r>
          </a:p>
        </p:txBody>
      </p:sp>
    </p:spTree>
    <p:extLst>
      <p:ext uri="{BB962C8B-B14F-4D97-AF65-F5344CB8AC3E}">
        <p14:creationId xmlns:p14="http://schemas.microsoft.com/office/powerpoint/2010/main" val="3994248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B1BAD-6EB1-A300-207D-AF400DF42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EF25CA-1DF8-47AF-8B7E-E91B4659D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Zprostředkovatel má právo na náhradu nákladů spojených se zprostředkováním, pokud nebyla ujednána provize. Byla-li provize ujednána, má se za to, že provize zahrnuje i tyto náklady</a:t>
            </a:r>
          </a:p>
          <a:p>
            <a:r>
              <a:rPr lang="cs-CZ" dirty="0"/>
              <a:t>Zprostředkovatel nemá právo na úhradu nákladů, byl-li v rozporu se smlouvou činný také pro druhou stranu zprostředkovávané smlouvy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724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1144-0BA1-8E13-AE87-A1BCBC24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povinnosti zprostředkovatele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BDE61-F7C2-DFE9-B86D-C7E9FC07C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uschová doklady nabyté v souvislosti se zprostředkovatelskou činností po dobu, po kterou mohou být významné pro ochranu zájmů zájemce</a:t>
            </a:r>
          </a:p>
          <a:p>
            <a:r>
              <a:rPr lang="cs-CZ" dirty="0"/>
              <a:t>nesmí navrhnout zájemci uzavření smlouvy s osobou, o které má důvodnou pochybnost, zda povinnosti ze zprostředkované smlouvy řádně a včas splní, nebo o které vzhledem k okolnostem takovou pochybnost mít měl. Požádá-li o to zájemce, sdělí mu zprostředkovatel údaje potřebné k posouzení důvěryhodnosti osoby, s níž mu uzavření smlouvy navrhuje</a:t>
            </a:r>
          </a:p>
        </p:txBody>
      </p:sp>
    </p:spTree>
    <p:extLst>
      <p:ext uri="{BB962C8B-B14F-4D97-AF65-F5344CB8AC3E}">
        <p14:creationId xmlns:p14="http://schemas.microsoft.com/office/powerpoint/2010/main" val="1577616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AE75A-3B16-C47A-BDBD-2417331D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9E45C-BAED-B0A1-6CAE-C20977B54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Obvyklé způsoby zániku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Zvláštní způsob</a:t>
            </a:r>
          </a:p>
          <a:p>
            <a:pPr lvl="1"/>
            <a:r>
              <a:rPr lang="cs-CZ" dirty="0"/>
              <a:t>Závazek zaniká, není-li zprostředkovávaná smlouva uzavřena v ujednané době. Není-li doba ujednána, může kterákoli strana závazek zrušit oznámením druhé straně.</a:t>
            </a:r>
          </a:p>
        </p:txBody>
      </p:sp>
    </p:spTree>
    <p:extLst>
      <p:ext uri="{BB962C8B-B14F-4D97-AF65-F5344CB8AC3E}">
        <p14:creationId xmlns:p14="http://schemas.microsoft.com/office/powerpoint/2010/main" val="2385247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5460B-8F92-1F0E-192A-C75FEE52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4507C5-3B49-6C53-6C9F-0D3254A4F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2455 až 2470 OZ</a:t>
            </a:r>
          </a:p>
          <a:p>
            <a:r>
              <a:rPr lang="cs-CZ" dirty="0"/>
              <a:t>Komisionářskou smlouvou se komisionář zavazuje obstarat pro komitenta na jeho účet vlastním jménem určitou záležitost, a komitent se zavazuje zaplatit mu odměnu</a:t>
            </a:r>
          </a:p>
          <a:p>
            <a:r>
              <a:rPr lang="cs-CZ" dirty="0"/>
              <a:t>Pojmové znaky:</a:t>
            </a:r>
          </a:p>
          <a:p>
            <a:pPr lvl="1"/>
            <a:r>
              <a:rPr lang="cs-CZ" dirty="0"/>
              <a:t>Závazek komisionáře obstarat pro komitenta na jeho účet vlastním jménem určitou záležitost</a:t>
            </a:r>
          </a:p>
          <a:p>
            <a:pPr lvl="1"/>
            <a:r>
              <a:rPr lang="cs-CZ" dirty="0"/>
              <a:t>Závazek komitenta </a:t>
            </a:r>
            <a:r>
              <a:rPr lang="pl-PL" dirty="0"/>
              <a:t>zaplatit mu odměnu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218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2F27C-4267-F2CF-790E-C9DBC16E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komisionářského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F2A9C-3168-B3B4-DFC9-F886BE296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roviny vztahů</a:t>
            </a:r>
          </a:p>
          <a:p>
            <a:pPr lvl="1"/>
            <a:r>
              <a:rPr lang="cs-CZ" dirty="0"/>
              <a:t>Mezi komisionářem a komitentem – komisionářská smlouva</a:t>
            </a:r>
          </a:p>
          <a:p>
            <a:pPr lvl="1"/>
            <a:r>
              <a:rPr lang="cs-CZ" dirty="0"/>
              <a:t>Mezi komisionářem a třetí osobou – vztah, jehož předmětem je obstarání povinnosti z komisionářské smlouvy</a:t>
            </a:r>
          </a:p>
          <a:p>
            <a:pPr lvl="1"/>
            <a:endParaRPr lang="cs-CZ" dirty="0"/>
          </a:p>
          <a:p>
            <a:r>
              <a:rPr lang="cs-CZ" dirty="0"/>
              <a:t>Při obstarávání záležitosti jedná komisionář vlastním jménem a na účet komitenta (nepřímé zastoupení). Z právního jednání učiněného komisionářem vůči třetí osobě nevznikají práva ani povinnosti komitentovi, nýbrž komisionáři samotnému.</a:t>
            </a:r>
          </a:p>
        </p:txBody>
      </p:sp>
    </p:spTree>
    <p:extLst>
      <p:ext uri="{BB962C8B-B14F-4D97-AF65-F5344CB8AC3E}">
        <p14:creationId xmlns:p14="http://schemas.microsoft.com/office/powerpoint/2010/main" val="80173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94246-534C-0B22-A78F-0C6BCB699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0CD2-1A17-B74A-4F9B-A5AD3811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Pžíkaz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12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461B1-3A25-57B5-8C9A-55746D4BF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AD0F9-7153-B8F8-0C89-5C40A89E6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Konsenzuální kontrakt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Písemná forma není předepsána (zvláštní právní předpisy obsahují požadavek písemné formy např. z.p.k.t.)</a:t>
            </a:r>
          </a:p>
        </p:txBody>
      </p:sp>
    </p:spTree>
    <p:extLst>
      <p:ext uri="{BB962C8B-B14F-4D97-AF65-F5344CB8AC3E}">
        <p14:creationId xmlns:p14="http://schemas.microsoft.com/office/powerpoint/2010/main" val="2719281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E0238-618A-10A4-A926-353DE85B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BC44E-7E00-EE19-94D2-9985EE739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Komisionář</a:t>
            </a:r>
          </a:p>
          <a:p>
            <a:pPr lvl="1"/>
            <a:r>
              <a:rPr lang="cs-CZ" dirty="0"/>
              <a:t>Dodržovat pokyny komitenta - od pokynů se může komisionář odchýlit, je-li to v zájmu komitenta a nemůže-li si vyžádat jeho včasný souhlas; jinak komitent nemusí uznat jednání za provedené na svůj účet, odmítne-li účinky jednání pro sebe bez zbytečného odkladu poté, co se o obsahu jednání dozvěděl</a:t>
            </a:r>
          </a:p>
          <a:p>
            <a:pPr lvl="1"/>
            <a:r>
              <a:rPr lang="cs-CZ" dirty="0"/>
              <a:t>Komisionář zpraví komitenta o plnění jeho příkazu</a:t>
            </a:r>
          </a:p>
          <a:p>
            <a:pPr lvl="1"/>
            <a:r>
              <a:rPr lang="cs-CZ" dirty="0"/>
              <a:t>Prodal-li komisionář věc za nižší cenu, než jakou určil komitent, nahradí mu rozdíl v ceně. To neplatí, prokáže-li, že prodej za určenou cenu nemohl být proveden a že prodejem věci odvrátil škodu komitentovi hrozící</a:t>
            </a:r>
          </a:p>
          <a:p>
            <a:pPr lvl="1"/>
            <a:r>
              <a:rPr lang="cs-CZ" dirty="0"/>
              <a:t>Koupil-li komisionář věc za vyšší cenu, než jakou určil komitent, může komitent odmítnout koupi, jako by se nebyla stala na jeho účet, pokud se mu komisionář zároveň s podáním zprávy o koupi nezavázal zaplatit rozdíl v ceně. Neodmítne-li komitent koupi bez zbytečného odkladu po obdržení zprávy o koupi, platí, že ji schválil</a:t>
            </a:r>
          </a:p>
          <a:p>
            <a:pPr lvl="1"/>
            <a:r>
              <a:rPr lang="cs-CZ" dirty="0"/>
              <a:t>Obstará-li komisionář záležitost komitenta za výhodnějších podmínek, než jaké mu komitent určil, náleží prospěch jen komitentovi.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854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6265D-00D3-A141-EF9F-71FC12FDA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8ABBF5-3D22-D814-B236-B5CC99A7C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Komisionář</a:t>
            </a:r>
          </a:p>
          <a:p>
            <a:pPr lvl="1"/>
            <a:r>
              <a:rPr lang="cs-CZ" dirty="0"/>
              <a:t>Po obstarání záležitosti provede vyúčtování, postoupí komitentovi práva nabytá v souvislosti s obstaráním záležitosti a vydá mu vše, co při tom získal</a:t>
            </a:r>
          </a:p>
          <a:p>
            <a:pPr lvl="1"/>
            <a:r>
              <a:rPr lang="cs-CZ" dirty="0"/>
              <a:t>Obstarat záležitost osobně. Nemůže-li komisionář povinnost ze smlouvy splnit sám, použije ke splnění smlouvy jinou osobu.</a:t>
            </a:r>
          </a:p>
          <a:p>
            <a:pPr lvl="1"/>
            <a:r>
              <a:rPr lang="cs-CZ" dirty="0"/>
              <a:t>Ručí za splnění povinnosti. Porušil-li komisionář příkaz komitenta ohledně osoby, s níž měla být smlouva uzavřena, ručí za splnění povinnosti osobou, se kterou smlouvu uzavřel.</a:t>
            </a:r>
          </a:p>
          <a:p>
            <a:pPr lvl="1"/>
            <a:r>
              <a:rPr lang="cs-CZ" dirty="0"/>
              <a:t>Vymáhat plnění smluvní povinnosti třetí osobou. Neplní-li třetí osoba povinnost ze smlouvy, kterou s ní komisionář uzavřel, vymůže komisionář na účet komitenta splnění této povinnosti. Právo, které tomu odpovídá, může komisionář komitentovi postoupit, pokud s tím komitent souhlasí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486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0C03C-C399-F2A1-64D1-937AA296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762576-8BA0-155F-B0FC-75917E9BA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Komitent</a:t>
            </a:r>
          </a:p>
          <a:p>
            <a:pPr lvl="1"/>
            <a:r>
              <a:rPr lang="cs-CZ" dirty="0"/>
              <a:t>Zaplatit komisionáři odměnu. Nebyla-li výše odměny ujednána, náleží komisionáři odměna přiměřená vykonané činnosti a dosaženému výsledku</a:t>
            </a:r>
          </a:p>
          <a:p>
            <a:pPr lvl="1"/>
            <a:r>
              <a:rPr lang="cs-CZ" dirty="0"/>
              <a:t>Uhradit účelně vynaložené náklady, nejsou-li zahrnuty v odměně a zprostit komisionáře povinností, které při plnění smlouvy převzal (Má se za to, že náklady jsou v odměně zahrnuty)</a:t>
            </a:r>
          </a:p>
          <a:p>
            <a:pPr lvl="1"/>
            <a:r>
              <a:rPr lang="cs-CZ" dirty="0"/>
              <a:t>Komitent může požadovat na třetí osobě plnění, které pro něho komisionář opatřil, není-li komisionář z příčin na své straně s to sám zařídit, aby třetí osoba komitentovi plnila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05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8736C-E2D9-6C77-DF3F-2996A9C3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obstarání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B5812-CD1A-3404-4BCA-37B733F6F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Věc svěřená komisionáři k prodeji zůstává ve vlastnictví komitenta, dokud vlastnické právo nenabude třetí osoba</a:t>
            </a:r>
          </a:p>
          <a:p>
            <a:r>
              <a:rPr lang="cs-CZ" dirty="0"/>
              <a:t>Na pohledávku ze smlouvy, kterou komisionář pro komitenta uzavřel, se v poměru komitenta ke komisionáři nebo jeho věřiteli hledí jako na komitentovu pohledávku</a:t>
            </a:r>
          </a:p>
          <a:p>
            <a:r>
              <a:rPr lang="cs-CZ" dirty="0"/>
              <a:t>Po dobu, kdy má komisionář u sebe věci převzaté od komitenta nebo pro komitenta, má povinnosti jako skladovatel. Hrozí-li na věci škoda nebo opomene-li komitent s věcí naložit, ač byl k tomu povinen, může komisionář věc prodat</a:t>
            </a:r>
          </a:p>
          <a:p>
            <a:r>
              <a:rPr lang="cs-CZ" dirty="0"/>
              <a:t>Komisionář má k věci, dokud se u něho nachází nebo dokud s ní může jinak nakládat, zadržovací právo k zajištění dluhů vyplývajících ze smlouvy</a:t>
            </a:r>
          </a:p>
        </p:txBody>
      </p:sp>
    </p:spTree>
    <p:extLst>
      <p:ext uri="{BB962C8B-B14F-4D97-AF65-F5344CB8AC3E}">
        <p14:creationId xmlns:p14="http://schemas.microsoft.com/office/powerpoint/2010/main" val="118054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7AE3C-8867-EDDF-8CED-836574FD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998A77-ED28-5A9B-BCC6-AF12D63B3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Obvyklé způsoby zániku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Zvláštní způsoby zániku</a:t>
            </a:r>
          </a:p>
          <a:p>
            <a:pPr lvl="1"/>
            <a:r>
              <a:rPr lang="cs-CZ" dirty="0"/>
              <a:t>Komitent má právo odvolat příkaz jen do doby, než vznikne závazek komisionáře vůči třetí osobě.</a:t>
            </a:r>
          </a:p>
        </p:txBody>
      </p:sp>
    </p:spTree>
    <p:extLst>
      <p:ext uri="{BB962C8B-B14F-4D97-AF65-F5344CB8AC3E}">
        <p14:creationId xmlns:p14="http://schemas.microsoft.com/office/powerpoint/2010/main" val="4066413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57FD2-F5A0-FEE0-85AC-85847895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Zasilatelství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EADEB-F819-E477-CDF2-102346780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Právní úprava § 2471 až 2482 OZ</a:t>
            </a:r>
          </a:p>
          <a:p>
            <a:endParaRPr lang="cs-CZ" dirty="0"/>
          </a:p>
          <a:p>
            <a:r>
              <a:rPr lang="cs-CZ" dirty="0"/>
              <a:t>Zasílatelskou smlouvou se zasílatel zavazuje příkazci obstarat mu vlastním jménem a na jeho účet přepravu zásilky z určitého místa do jiného určitého místa, případně i obstarat nebo provést úkony s přepravou související, a příkazce se zavazuje zaplatit zasílateli odměnu.</a:t>
            </a:r>
          </a:p>
          <a:p>
            <a:endParaRPr lang="cs-CZ" dirty="0"/>
          </a:p>
          <a:p>
            <a:r>
              <a:rPr lang="cs-CZ" dirty="0"/>
              <a:t>Je-li ujednáno, že zasílatel obstará pro příkazce od příjemce zásilky přijetí peněžních prostředků nebo že uskuteční jiný inkasní úkon dříve, než příjemci vydá zásilku nebo doklad umožňující se zásilkou nakládat, použijí se přiměřeně i ustanovení o dokumentárním inkasu.</a:t>
            </a:r>
          </a:p>
        </p:txBody>
      </p:sp>
    </p:spTree>
    <p:extLst>
      <p:ext uri="{BB962C8B-B14F-4D97-AF65-F5344CB8AC3E}">
        <p14:creationId xmlns:p14="http://schemas.microsoft.com/office/powerpoint/2010/main" val="3509587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1ED79-2F25-E6CD-02AC-66FB84968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Zasilatelství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5C319-DB8E-9851-1450-6E8AB99CC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Pojmové znaky</a:t>
            </a:r>
          </a:p>
          <a:p>
            <a:pPr lvl="1"/>
            <a:r>
              <a:rPr lang="cs-CZ" dirty="0"/>
              <a:t>Závazek zasílatele obstarat příkazci vlastním jménem a na jeho účet přepravu zásilky z určitého místa do jiného určitého místa, případně i obstarat nebo provést úkony s přepravou související, a </a:t>
            </a:r>
          </a:p>
          <a:p>
            <a:pPr lvl="1"/>
            <a:r>
              <a:rPr lang="cs-CZ" dirty="0"/>
              <a:t>Závazek příkazce zaplatit zasílateli odměnu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Je-li ujednáno, že zasílatel obstará pro příkazce od příjemce zásilky přijetí peněžních prostředků nebo že uskuteční jiný inkasní úkon dříve, než příjemci vydá zásilku nebo doklad umožňující se zásilkou nakládat, použijí se přiměřeně i ustanovení o dokumentárním inkasu</a:t>
            </a:r>
          </a:p>
        </p:txBody>
      </p:sp>
    </p:spTree>
    <p:extLst>
      <p:ext uri="{BB962C8B-B14F-4D97-AF65-F5344CB8AC3E}">
        <p14:creationId xmlns:p14="http://schemas.microsoft.com/office/powerpoint/2010/main" val="1546724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D4EE9-B0CB-5567-864F-8487DAD4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1B8F0-3030-7015-9102-2938BE332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Konsenzuální kontrakt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smlouvu není předepsána forma. Není-li smlouva uzavřena v písemné formě, má zasílatel právo žádat, aby mu příkazce doručil příkaz k obstarání přepravy (zasílatelský příkaz).</a:t>
            </a:r>
          </a:p>
        </p:txBody>
      </p:sp>
    </p:spTree>
    <p:extLst>
      <p:ext uri="{BB962C8B-B14F-4D97-AF65-F5344CB8AC3E}">
        <p14:creationId xmlns:p14="http://schemas.microsoft.com/office/powerpoint/2010/main" val="1218068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F3D242-C1EB-5F00-E4D6-3D90F1F0A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901A4-0347-7D1D-B082-314E23490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Zasílatel</a:t>
            </a:r>
          </a:p>
          <a:p>
            <a:pPr lvl="1"/>
            <a:r>
              <a:rPr lang="cs-CZ" dirty="0"/>
              <a:t>Může užít k obstarání přepravy dalšího zasílatele (mezizasílatele);</a:t>
            </a:r>
          </a:p>
          <a:p>
            <a:pPr lvl="1"/>
            <a:r>
              <a:rPr lang="cs-CZ" dirty="0"/>
              <a:t>Může sám provést přepravu, kterou má obstarat, neodporuje-li to smlouvě nebo nezakáže-li to příkazce nejpozději do začátku uskutečňování přepravy </a:t>
            </a:r>
          </a:p>
          <a:p>
            <a:pPr lvl="1"/>
            <a:r>
              <a:rPr lang="cs-CZ" dirty="0"/>
              <a:t>Musí ujednat způsob a podmínky přepravy s vynaložením potřebné péče tak, aby co nejlépe vyhovovaly zájmům příkazce, které zasílatel zná</a:t>
            </a:r>
          </a:p>
          <a:p>
            <a:pPr lvl="1"/>
            <a:r>
              <a:rPr lang="cs-CZ" dirty="0"/>
              <a:t>Povinnost pojistit zásilku má, jen bylo-li to ujednáno</a:t>
            </a:r>
          </a:p>
          <a:p>
            <a:pPr lvl="1"/>
            <a:r>
              <a:rPr lang="cs-CZ" dirty="0"/>
              <a:t>Musí podat příkazci zprávu o škodě, která zásilce hrozí nebo na ní již vznikla, jakmile se o tom dozví, jinak nahradí příkazci škodu způsobenou tím, že příkazce takto nezpravil</a:t>
            </a:r>
          </a:p>
          <a:p>
            <a:pPr lvl="1"/>
            <a:r>
              <a:rPr lang="pl-PL" dirty="0"/>
              <a:t>Může prodat zásilku h</a:t>
            </a:r>
            <a:r>
              <a:rPr lang="cs-CZ" dirty="0"/>
              <a:t>rozí-</a:t>
            </a:r>
            <a:r>
              <a:rPr lang="cs-CZ" dirty="0" err="1"/>
              <a:t>li</a:t>
            </a:r>
            <a:r>
              <a:rPr lang="cs-CZ" dirty="0"/>
              <a:t> podstatná škoda na zásilce bezprostředně a není-li čas vyžádat si pokyny příkazce nebo prodlévá-li příkazce s nimi</a:t>
            </a:r>
          </a:p>
        </p:txBody>
      </p:sp>
    </p:spTree>
    <p:extLst>
      <p:ext uri="{BB962C8B-B14F-4D97-AF65-F5344CB8AC3E}">
        <p14:creationId xmlns:p14="http://schemas.microsoft.com/office/powerpoint/2010/main" val="91374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36EB8-5D71-190E-0C02-6E0D2D38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D68D6-E1B8-733A-B960-AD3D77160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úprava § 2430 až 2444 OZ</a:t>
            </a:r>
          </a:p>
          <a:p>
            <a:r>
              <a:rPr lang="cs-CZ" dirty="0"/>
              <a:t>Ustanovení o příkazu se použijí přiměřeně i na případy, kdy má někdo podle smlouvy nebo jiných ustanovení zákona povinnost zařídit záležitost na účet jiného (smlouva o úschově, smlouva o otevření akreditivu, smlouva o inkasu, smlouva o zprostředkování, smlouva komisionářská, smlouva zasilatelská a smlouva o obchodním zastoupení)</a:t>
            </a:r>
          </a:p>
          <a:p>
            <a:r>
              <a:rPr lang="cs-CZ" dirty="0"/>
              <a:t>Příkazní smlouvou se příkazník zavazuje obstarat záležitost příkazce.</a:t>
            </a:r>
          </a:p>
        </p:txBody>
      </p:sp>
    </p:spTree>
    <p:extLst>
      <p:ext uri="{BB962C8B-B14F-4D97-AF65-F5344CB8AC3E}">
        <p14:creationId xmlns:p14="http://schemas.microsoft.com/office/powerpoint/2010/main" val="302672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09060-6594-99E2-5CAC-C9F0268B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4E975-AFF2-56DD-34DD-F98D535F8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Zasílatel</a:t>
            </a:r>
          </a:p>
          <a:p>
            <a:pPr lvl="1"/>
            <a:r>
              <a:rPr lang="cs-CZ" dirty="0"/>
              <a:t>Nahradit škodu, vznikne-li na převzaté zásilce při obstarávání přepravy, neprokáže-li, že škodu nemohl odvrátit</a:t>
            </a:r>
          </a:p>
          <a:p>
            <a:pPr lvl="1"/>
            <a:r>
              <a:rPr lang="cs-CZ" dirty="0"/>
              <a:t>Zasílatel má k zásilce, dokud je zásilka u něho nebo dokud má listiny, které ho opravňují se zásilkou nakládat, zástavní právo k zajištění dluhů příkazce vyplývajících ze smlouvy. To platí i v případě, že zásilka nebo listiny jsou u někoho, kdo je má u sebe zasílatelovým jménem.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Příkazce</a:t>
            </a:r>
          </a:p>
          <a:p>
            <a:pPr lvl="1"/>
            <a:r>
              <a:rPr lang="cs-CZ" dirty="0"/>
              <a:t>Uhradit zasílateli odměnu. Nebyla-li výše odměny ujednána, náleží zasílateli přiměřená odměna, jaká se v době uzavření smlouvy a za obdobných smluvních podmínek obvykle poskytuje </a:t>
            </a:r>
          </a:p>
          <a:p>
            <a:pPr lvl="1"/>
            <a:r>
              <a:rPr lang="cs-CZ" dirty="0"/>
              <a:t>Nahradit náklady účelně vynaložené při plnění smlouvy</a:t>
            </a:r>
          </a:p>
        </p:txBody>
      </p:sp>
    </p:spTree>
    <p:extLst>
      <p:ext uri="{BB962C8B-B14F-4D97-AF65-F5344CB8AC3E}">
        <p14:creationId xmlns:p14="http://schemas.microsoft.com/office/powerpoint/2010/main" val="2474251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D2F4A-F445-5637-D851-6977A391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třetích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D9E9D-F07F-44AD-5D7E-DB56EC828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Mezizasílatel uplatní na žádost dřívějších zasílatelů všechna práva, která jim přísluší z jejich zástavního práva, a má právo i povinnost jejich práva uspokojit. Uspokojí-li je, přecházejí na něho spolu se zástavním právem, které je zajišťuje</a:t>
            </a:r>
          </a:p>
          <a:p>
            <a:endParaRPr lang="cs-CZ" dirty="0"/>
          </a:p>
          <a:p>
            <a:r>
              <a:rPr lang="cs-CZ" dirty="0"/>
              <a:t>Příjemce zásilky. Věděl-li příjemce zásilky o pohledávce zasílatele ze zasílatelské smlouvy vůči příkazci, anebo musel-li o ní vědět, stává se přijetím zásilky ručitelem za tuto pohledávku</a:t>
            </a:r>
          </a:p>
        </p:txBody>
      </p:sp>
    </p:spTree>
    <p:extLst>
      <p:ext uri="{BB962C8B-B14F-4D97-AF65-F5344CB8AC3E}">
        <p14:creationId xmlns:p14="http://schemas.microsoft.com/office/powerpoint/2010/main" val="177254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6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/>
              <a:t>OBCHODNÍ ZASTOUPENÍ</a:t>
            </a:r>
            <a:endParaRPr/>
          </a:p>
        </p:txBody>
      </p:sp>
      <p:sp>
        <p:nvSpPr>
          <p:cNvPr id="246" name="Google Shape;246;p16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cs-CZ" dirty="0"/>
              <a:t>PRÁVNÍ ÚPRAVA § 2483 – 2520 OZ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cs-CZ" dirty="0"/>
              <a:t>SMLOUVOU O OBCHODNÍM ZASTOUPENÍ SE OBCHODNÍ ZÁSTUPCE JAKO NEZÁVISLÝ PODNIKATEL ZAVAZUJE DLOUHODOBĚ VYVÍJET PRO ZASTOUPENÉHO ČINNOST SMĚŘUJÍCÍ K UZAVÍRÁNÍ URČITÉHO DRUHU OBCHODŮ ZASTOUPENÝM NEBO K UJEDNÁNÍ OBCHODŮ JMÉNEM ZASTOUPENÉHO A NA JEHO ÚČET A ZASTOUPENÝ SE ZAVAZUJE PLATIT OBCHODNÍMU ZÁSTUPCI PROVIZI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cs-CZ" dirty="0"/>
              <a:t>STRANY SMLOUVY PODNIKATELÉ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cs-CZ" dirty="0"/>
              <a:t>SMLOUVA ÚPLATNÁ - PROVIZE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cs-CZ" dirty="0"/>
              <a:t>SMLOUVA O OBCHODNÍM ZASTOUPENÍ VYŽADUJE PÍSEMNOU FORMU</a:t>
            </a:r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/>
              <a:t>PODMÍNKY OBCHODNÍHO ZASTOUPENÍ</a:t>
            </a:r>
            <a:endParaRPr/>
          </a:p>
        </p:txBody>
      </p:sp>
      <p:sp>
        <p:nvSpPr>
          <p:cNvPr id="252" name="Google Shape;252;p17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cs-CZ"/>
              <a:t>OBCHODNÍ ZÁSTUPCE – NEZÁVISLÝ PODNIKATEL, SE ZVÝŠENOU PRÁVNÍ OCHRANOU PŘED ZNEUŽITÍM ZÁVISLOSTI NA ZASTOUPENÉM 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/>
              <a:t>EVROPSKÁ  SMĚRNICE Č. 86/653/EHS O KOORDINACI PRÁVNÍ ÚPRAVY ČLENSKÝCH STÁTŮ TÝKAJÍCÍ SE NEZÁVISLÝCH OBCHODNÍCH ZÁSTUPCŮ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/>
              <a:t>KOGENTNÍ ÚPRAVA - § 2489,2495,2496 ODST. 1, 2497 NEBO 2498 OZ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/>
              <a:t>ZÁKAZ PŘIHLÉDNUTÍ K ODCHYLNÝM UJEDNÁNÍM V NEPROSPĚCH OBCHODNÍHO ZÁSTUPCE (ZDÁNLIVÉ PRÁVNÍ JEDNÁNÍ) - § 2504 ODST. 2, 2505, 2506, 2507, 2514, 2515, 2516, A 2517 OZ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/>
              <a:t>KONFLIKT ZÁJMŮ, ROZHODNÉ ÚZEMÍ, DOBA TRVÁNÍ</a:t>
            </a:r>
            <a:endParaRPr/>
          </a:p>
        </p:txBody>
      </p:sp>
      <p:sp>
        <p:nvSpPr>
          <p:cNvPr id="258" name="Google Shape;258;p18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cs-CZ" dirty="0"/>
              <a:t>VYLOUČENÍ URČITÝCH OSOB: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OPRÁVNĚNÝCH ZAVAZOVAT ZASTOUPENÉHO NEBO OSOBU, S NÍŽ MÁ BÝT OBCHOD UZAVŘEN, JAKO ČLEN ORGÁNU, NUCENÝ SPRÁVCE NEBO INSOLVENČNÍ SPRÁVCE</a:t>
            </a:r>
            <a:endParaRPr dirty="0"/>
          </a:p>
          <a:p>
            <a:pPr marL="685800" lvl="1" indent="-1143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dirty="0"/>
              <a:t>ROZHODNÉ ÚZEMÍ – URČENÉ PRO VYVÍJENÍ ČINNOSTI OBCHODNÍHO ZÁSTUPCE</a:t>
            </a:r>
            <a:endParaRPr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dirty="0"/>
              <a:t>DOBA TRVÁNÍ – ZPRAVIDLA VE SMLOUVĚ, JINAK NEVYVRATITELNÁ DOMNĚNKA NA DOBU NEURČITOU</a:t>
            </a:r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9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/>
              <a:t>VÝHRADNÍ ZASTOUPENÍ</a:t>
            </a:r>
            <a:endParaRPr/>
          </a:p>
        </p:txBody>
      </p:sp>
      <p:sp>
        <p:nvSpPr>
          <p:cNvPr id="264" name="Google Shape;264;p19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dirty="0"/>
              <a:t>VÝHRADNÍ ZASTOUPENÍ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buSzPts val="2000"/>
            </a:pPr>
            <a:r>
              <a:rPr lang="cs-CZ" dirty="0"/>
              <a:t>ZASTOUPENÝ NEMÁ PRÁVO NA ROZHODNÉM ÚZEMÍ NEBO PRO URČENÝ OKRUH OSOB VYUŽÍVAT JINÉHO OBCHODNÍHO ZÁSTUPCE A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buSzPts val="2000"/>
            </a:pPr>
            <a:r>
              <a:rPr lang="cs-CZ" dirty="0"/>
              <a:t>OBCHODNÍ ZÁSTUPCE NEMÁ PRÁVO VYKONÁVAT NA ROZHODNÉM ÚZEMÍ NEBO PRO URČENÝ OKRUH OSOB  OBCHODNÍ ZASTOUPENÍ PRO JINÉ OSOBY ANI UZAVÍRAT OBCHODY NA VLASTNÍ ÚČET NEBO ÚČET JINÉ OSOBY,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buSzPts val="2000"/>
            </a:pPr>
            <a:r>
              <a:rPr lang="cs-CZ" dirty="0"/>
              <a:t>ZASTOUPENÝ MŮŽE UZAVÍRAT SMLOUVY SÁM, ALE JE POVINEN VYPLATIT PROVIZI ZÁSTUPCI</a:t>
            </a:r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0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/>
              <a:t>NEVÝHRADNÍ ZASTOUPENÍ</a:t>
            </a:r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/>
              <a:t>MOŽNOST ZASTOUPENÉHO POVĚŘIT NA ROZHODNÉM ÚZEMÍ NEBO PRO URČENÝ OKRUH OSOB OBCHODNÍM ZASTOUPENÍM VÍCE OSOB, A MOŽNOST OBCHODNÍHO ZÁSTUPCE VYKONÁVAT ČINNOST I PRO JINÉ OSOBY NEŽ ZASTOUPENÉHO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1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cs-CZ" dirty="0"/>
              <a:t>POVINNOSTI OBCHODNÍHO ZÁSTUPCE</a:t>
            </a:r>
            <a:endParaRPr dirty="0"/>
          </a:p>
        </p:txBody>
      </p:sp>
      <p:sp>
        <p:nvSpPr>
          <p:cNvPr id="276" name="Google Shape;276;p21"/>
          <p:cNvSpPr txBox="1">
            <a:spLocks noGrp="1"/>
          </p:cNvSpPr>
          <p:nvPr>
            <p:ph type="body" idx="1"/>
          </p:nvPr>
        </p:nvSpPr>
        <p:spPr>
          <a:xfrm>
            <a:off x="914111" y="2493567"/>
            <a:ext cx="10363800" cy="34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spcBef>
                <a:spcPts val="0"/>
              </a:spcBef>
            </a:pPr>
            <a:r>
              <a:rPr lang="cs-CZ" dirty="0"/>
              <a:t>VYKONÁVAT ČINNOST S ODBORNOU PÉČÍ</a:t>
            </a:r>
          </a:p>
          <a:p>
            <a:pPr marL="114300" indent="0">
              <a:spcBef>
                <a:spcPts val="0"/>
              </a:spcBef>
              <a:buNone/>
            </a:pPr>
            <a:endParaRPr lang="cs-CZ" dirty="0"/>
          </a:p>
          <a:p>
            <a:pPr marL="342900">
              <a:spcBef>
                <a:spcPts val="0"/>
              </a:spcBef>
            </a:pPr>
            <a:r>
              <a:rPr lang="cs-CZ" dirty="0"/>
              <a:t>POSTUPOVAT VE SHODĚ S POVĚŘENÍM A ROZUMNÝMI POKYNY</a:t>
            </a:r>
          </a:p>
          <a:p>
            <a:pPr marL="114300" indent="0">
              <a:spcBef>
                <a:spcPts val="0"/>
              </a:spcBef>
              <a:buNone/>
            </a:pPr>
            <a:endParaRPr lang="cs-CZ" dirty="0"/>
          </a:p>
          <a:p>
            <a:pPr marL="342900">
              <a:spcBef>
                <a:spcPts val="0"/>
              </a:spcBef>
            </a:pPr>
            <a:r>
              <a:rPr lang="cs-CZ" dirty="0"/>
              <a:t>DBÁT ZÁJMŮ ZASTOUPENÉHO</a:t>
            </a:r>
          </a:p>
          <a:p>
            <a:pPr marL="114300" indent="0">
              <a:spcBef>
                <a:spcPts val="0"/>
              </a:spcBef>
              <a:buNone/>
            </a:pPr>
            <a:endParaRPr lang="cs-CZ" dirty="0"/>
          </a:p>
          <a:p>
            <a:pPr marL="342900">
              <a:spcBef>
                <a:spcPts val="0"/>
              </a:spcBef>
            </a:pPr>
            <a:r>
              <a:rPr lang="cs-CZ" dirty="0"/>
              <a:t>INFORMOVAT ZASTOUPENÉHO </a:t>
            </a:r>
          </a:p>
          <a:p>
            <a:pPr marL="114300" indent="0">
              <a:spcBef>
                <a:spcPts val="0"/>
              </a:spcBef>
              <a:buNone/>
            </a:pPr>
            <a:endParaRPr lang="cs-CZ" dirty="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9811F-97A7-669A-2529-9F92E849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POVINNOSTI OBCHODNÍHO ZÁSTUPCE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A30A0-D5AA-06A3-370B-2B177D1C9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UZAVÍRAT OBCHODY JMÉNEM ZASTOUPENÉHO PODLE OBCHODNÍCH PODMÍNEK URČENÝCH ZASTOUPENÝM (JINAK NA ZÁKLADĚ JEHO SOUHLASU)</a:t>
            </a:r>
          </a:p>
          <a:p>
            <a:endParaRPr lang="cs-CZ" dirty="0"/>
          </a:p>
          <a:p>
            <a:r>
              <a:rPr lang="cs-CZ" dirty="0"/>
              <a:t>PO SKONČENÍ ZASTOUPENÍ VRÁTIT PODKLADY A VĚCI URČENÉ PRO PLNĚNÍ POVINNOSTÍ</a:t>
            </a:r>
          </a:p>
          <a:p>
            <a:endParaRPr lang="cs-CZ" dirty="0"/>
          </a:p>
          <a:p>
            <a:r>
              <a:rPr lang="cs-CZ" dirty="0"/>
              <a:t>DODRŽOVAT ZÁKAZ SDĚLOVÁNÍ ÚDAJŮ TŘETÍM OSOBÁM V ROZPORU SE ZÁJMY ZASTOUPENÉHO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3081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59DF6-7301-45BF-8EB3-EFF8FE78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POVINNOSTI ZASTOUPENÉHO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D37077-7F8D-407A-A3FB-92C51CADD0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OBSTARAT A SDĚLIT VŠECHNY ÚDAJE NEZBYTNÉ K PLNĚNÍ POVINNOSTÍ ZÁSTUPCE</a:t>
            </a:r>
          </a:p>
          <a:p>
            <a:endParaRPr lang="cs-CZ" dirty="0"/>
          </a:p>
          <a:p>
            <a:r>
              <a:rPr lang="cs-CZ" dirty="0"/>
              <a:t>PŘEDAT PODKLADY A VĚCI POTŘEBNÉ PRO PLNĚNÍ POVINNOSTÍ ZÁSTUPCE</a:t>
            </a:r>
          </a:p>
          <a:p>
            <a:endParaRPr lang="cs-CZ" dirty="0"/>
          </a:p>
          <a:p>
            <a:r>
              <a:rPr lang="cs-CZ" dirty="0"/>
              <a:t>SDĚLIT BEZ ZBYTEČNÉHO ODKLADU ZÁSTUPCI, ZDA PŘIJAL NEBO ODMÍTL OBCHOD, KTERÝ ZÁSTUPCE OBSTARAL, NEBO ŽE JEJ NESPLNIL</a:t>
            </a:r>
          </a:p>
        </p:txBody>
      </p:sp>
    </p:spTree>
    <p:extLst>
      <p:ext uri="{BB962C8B-B14F-4D97-AF65-F5344CB8AC3E}">
        <p14:creationId xmlns:p14="http://schemas.microsoft.com/office/powerpoint/2010/main" val="327979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96277-B426-6EBA-71F1-5EE01AA6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strany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D3F1C2-8BBA-FA5D-8FC3-2CA786C6F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Příkazce – osoba, jejíž záležitost je obstarávána</a:t>
            </a:r>
          </a:p>
          <a:p>
            <a:endParaRPr lang="cs-CZ" dirty="0"/>
          </a:p>
          <a:p>
            <a:r>
              <a:rPr lang="cs-CZ" dirty="0"/>
              <a:t>Příkazník – osoba, která záležitost obstarává</a:t>
            </a:r>
          </a:p>
          <a:p>
            <a:endParaRPr lang="cs-CZ" dirty="0"/>
          </a:p>
          <a:p>
            <a:r>
              <a:rPr lang="cs-CZ" dirty="0"/>
              <a:t>Obě strany FO i PO</a:t>
            </a:r>
          </a:p>
          <a:p>
            <a:endParaRPr lang="cs-CZ" dirty="0"/>
          </a:p>
          <a:p>
            <a:r>
              <a:rPr lang="cs-CZ" dirty="0"/>
              <a:t>Obstarává-li někdo určité záležitosti jako podnikatel, má povinnost, byl-li o obstarání takové záležitosti požádán, dát druhé straně bez zbytečného odkladu výslovně najevo, zda na sebe obstarání záležitosti bere nebo ne; jinak nahradí škodu tím způsobenou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156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F7A0A-86C1-4B50-8DB4-1B846980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	PROVIZE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E3C45-9689-43B1-9FA4-FC3AF74EFF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VÝŠE URČENA DOHODOU</a:t>
            </a:r>
          </a:p>
          <a:p>
            <a:r>
              <a:rPr lang="cs-CZ" dirty="0"/>
              <a:t>JINAK ODPOVÍDAJÍCÍ ZVYKLOSTEM V MÍSTĚ JEHO ČINNOSTI VZHLEDEM K DRUHU ZBOŽÍ NEBO SLUŽEB, KTERÉ JSOU PŘEDMĚTEM OBCHODU, NEBO V ROZUMNÉ VÝŠI</a:t>
            </a:r>
          </a:p>
          <a:p>
            <a:r>
              <a:rPr lang="cs-CZ" dirty="0"/>
              <a:t>VYVRATITELNÁ PRÁVNÍ DOMNĚNKA – PROVIZE ZAHRNUJE NÁKLADY SPOJENÉ S OBCHODNÍM ZASTOUPENÍM</a:t>
            </a:r>
          </a:p>
          <a:p>
            <a:r>
              <a:rPr lang="cs-CZ" dirty="0"/>
              <a:t>PRÁVO NA PROVIZI – OBCHOD UZAVŘEN V DŮSLEDKU ČINNOSTI OBCHODNÍHO ZÁSTUPCE NEBO S OSOBOU, KTEROU ZÍSKAL ZA ÚČELEM USKUTEČNĚNÍ PŘED ÚČINNOSTÍ SMLOUVY</a:t>
            </a:r>
          </a:p>
        </p:txBody>
      </p:sp>
    </p:spTree>
    <p:extLst>
      <p:ext uri="{BB962C8B-B14F-4D97-AF65-F5344CB8AC3E}">
        <p14:creationId xmlns:p14="http://schemas.microsoft.com/office/powerpoint/2010/main" val="2302015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4012C-0188-4567-9B18-016ED1CF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PROVIZE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C595D7-1CEA-4066-A4CA-A683515921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PRÁVO OBCHODNÍHO ZÁSTUPCE NA PROVIZI I PO ZÁNIKU OBCHODNÍHO ZASTOUPENÍ, POKUD BYL OBCHOD USKUTEČNĚN</a:t>
            </a:r>
          </a:p>
          <a:p>
            <a:pPr lvl="1"/>
            <a:r>
              <a:rPr lang="cs-CZ" dirty="0"/>
              <a:t>PŘEDEVŠÍM V DŮSLEDKU JEHO ČINNOSTI V PŘIMĚŘENÉ DOBĚ PO ZÁNIKU OBCHODNÍHO ZASTOUPENÍ, NEBO </a:t>
            </a:r>
          </a:p>
          <a:p>
            <a:pPr lvl="1"/>
            <a:r>
              <a:rPr lang="cs-CZ" dirty="0"/>
              <a:t>BYLA UČINĚNA OBJEDNÁVKA TŘETÍ OSOBOU ZA PODMÍNEK STANOVENÝCH ZÁKONEM VŮČI OBCHODNÍMU ZÁSTUPCI NEBO ZASTOUPENÉMU  PŘED ZÁNIKEM OBCHODNÍHO ZASTOUPENÍ</a:t>
            </a:r>
          </a:p>
          <a:p>
            <a:endParaRPr lang="cs-CZ" dirty="0"/>
          </a:p>
          <a:p>
            <a:r>
              <a:rPr lang="cs-CZ" dirty="0"/>
              <a:t>KE VZNIKU PRÁVA NA PROVIZI POSTAČÍ JEN OBSTARÁNÍ PŘÍLEŽITOST K UZAVŘENÍ OBCHODU, JE-LI TO SJEDNÁNO</a:t>
            </a:r>
          </a:p>
        </p:txBody>
      </p:sp>
    </p:spTree>
    <p:extLst>
      <p:ext uri="{BB962C8B-B14F-4D97-AF65-F5344CB8AC3E}">
        <p14:creationId xmlns:p14="http://schemas.microsoft.com/office/powerpoint/2010/main" val="32301569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BB4D0-7A2E-4A59-9D80-460995B40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OBCHODNÍHO ZASTOUPENÍ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6DED3D-0246-4E7A-9F50-EBE3C32D1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DOHODA NA DOBU NEURČITOU – MOŽNOST VÝPOVĚDI (NELZE SJEDNAT KRATŠÍ)</a:t>
            </a:r>
          </a:p>
          <a:p>
            <a:pPr lvl="1"/>
            <a:r>
              <a:rPr lang="cs-CZ" dirty="0"/>
              <a:t>1. ROK TRVÁNÍ - 1 MĚSÍC VÝPOVĚDNÍ DOBA</a:t>
            </a:r>
          </a:p>
          <a:p>
            <a:pPr lvl="1"/>
            <a:r>
              <a:rPr lang="cs-CZ" dirty="0"/>
              <a:t>2. ROK TRVÁNÍ – 2 MĚSÍCE</a:t>
            </a:r>
          </a:p>
          <a:p>
            <a:pPr lvl="1"/>
            <a:r>
              <a:rPr lang="cs-CZ" dirty="0"/>
              <a:t>3. A NÁSLEDUJÍCÍ ROKY – 3 MĚSÍCE</a:t>
            </a:r>
          </a:p>
          <a:p>
            <a:r>
              <a:rPr lang="cs-CZ" dirty="0"/>
              <a:t>ZVLÁŠTNÍ VÝPOVĚDNÍ DŮVODY PRO VÝHRADNÍ ZASTOUPENÍ</a:t>
            </a:r>
          </a:p>
          <a:p>
            <a:pPr lvl="1"/>
            <a:r>
              <a:rPr lang="cs-CZ" dirty="0"/>
              <a:t>PORUŠENÍ PODMÍNEK EXLUZIVITY BEZ VÝPOVĚDNÍ DOBY</a:t>
            </a:r>
          </a:p>
          <a:p>
            <a:r>
              <a:rPr lang="cs-CZ" dirty="0"/>
              <a:t>PRÁVO NA ZVLÁŠTNÍ ODMĚNU ZÁSTUPCI – POKUD ZÍSKAL NOVÉ ZÁKAZNÍKY NEBO ROZVINUL OBCHOD S DOSAVDNÍMI A ZASTOUPENÝ MÁ PODSTATNÉ VÝHODY Z TOHO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5974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A14E-D9BD-4B21-8AC9-B7B04764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DOLOŽKA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D7440B-F101-41F6-9E7C-D48DC3EE1E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ZÁSTUPCE NESMÍ PO ZÁNIKU OBCHODNÍHO ZASTOUPENÍNA URČENÉM ÚZEMÍ NEBO VŮČI URČENÉMU OKRUHU OSOB NA TOMTO ÚZEMÍ VYKONÁVAT NA VLASTNÍ NEBO CIZÍ ÚČET  ČINNOST MAJÍCÍ SOUTĚŽNÍ POVAHU K PODNIKÁNÍ ZASTOUPENÉHO</a:t>
            </a:r>
          </a:p>
          <a:p>
            <a:endParaRPr lang="cs-CZ" dirty="0"/>
          </a:p>
          <a:p>
            <a:r>
              <a:rPr lang="cs-CZ" dirty="0"/>
              <a:t>KONKURENČNÍ DOLOŽKA POUZE DO DVOU LET</a:t>
            </a:r>
          </a:p>
        </p:txBody>
      </p:sp>
    </p:spTree>
    <p:extLst>
      <p:ext uri="{BB962C8B-B14F-4D97-AF65-F5344CB8AC3E}">
        <p14:creationId xmlns:p14="http://schemas.microsoft.com/office/powerpoint/2010/main" val="34160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6B5CA-68F8-56A0-7374-A597039D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8BBB8-023C-8CAB-9FD2-CE0971116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Konsenzuální</a:t>
            </a:r>
          </a:p>
          <a:p>
            <a:endParaRPr lang="cs-CZ" dirty="0"/>
          </a:p>
          <a:p>
            <a:r>
              <a:rPr lang="cs-CZ" dirty="0"/>
              <a:t>Není předepsána písemná forma</a:t>
            </a:r>
          </a:p>
          <a:p>
            <a:endParaRPr lang="cs-CZ" dirty="0"/>
          </a:p>
          <a:p>
            <a:r>
              <a:rPr lang="cs-CZ" dirty="0"/>
              <a:t>Vyžaduje-li obstarání záležitosti, aby příkazník za příkazce právně jednal, vystaví příkazce příkazníkovi včas plnou moc. Není-li plná moc ve smlouvě obsažena, nenahrazuje ji ujednané převzetí povinnosti příkazce jednat jménem příkazníka; to platí i v případě, že třetí osoba, se kterou příkazník právně jedná, o této povinnosti ví</a:t>
            </a:r>
          </a:p>
        </p:txBody>
      </p:sp>
    </p:spTree>
    <p:extLst>
      <p:ext uri="{BB962C8B-B14F-4D97-AF65-F5344CB8AC3E}">
        <p14:creationId xmlns:p14="http://schemas.microsoft.com/office/powerpoint/2010/main" val="388331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DBA22-145D-7834-7F9A-2A379007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ACB543-05E7-7B25-3071-CB05B5873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Příkazník</a:t>
            </a:r>
          </a:p>
          <a:p>
            <a:pPr lvl="1"/>
            <a:r>
              <a:rPr lang="cs-CZ" dirty="0"/>
              <a:t>Jedná na účet příkazce. Příkazník plní příkaz poctivě a pečlivě podle svých schopností; použije přitom každého prostředku, kterého vyžaduje povaha obstarávané záležitosti, jakož i takového, který se shoduje s vůlí příkazce. </a:t>
            </a:r>
          </a:p>
          <a:p>
            <a:pPr lvl="1"/>
            <a:r>
              <a:rPr lang="cs-CZ" dirty="0"/>
              <a:t>Od příkazcových pokynů se příkazník může odchýlit, pokud to je nezbytné v zájmu příkazce a pokud nemůže včas obdržet jeho souhlas. Obdrží-li příkazník od příkazce pokyn zřejmě nesprávný, upozorní ho na to a splní takový pokyn jen tehdy, když na něm příkazce trvá.</a:t>
            </a:r>
          </a:p>
          <a:p>
            <a:pPr lvl="1"/>
            <a:r>
              <a:rPr lang="cs-CZ" dirty="0"/>
              <a:t>Provede příkaz osobně. Svěří-li provedení příkazu jinému, odpovídá, jako by příkaz prováděl sám; dovolil-li však příkazce, aby si ustanovil náhradníka, nebo byl-li tento nezbytně nutný, nahradí škodu, kterou způsobil chybnou volbou náhradníka.</a:t>
            </a:r>
          </a:p>
        </p:txBody>
      </p:sp>
    </p:spTree>
    <p:extLst>
      <p:ext uri="{BB962C8B-B14F-4D97-AF65-F5344CB8AC3E}">
        <p14:creationId xmlns:p14="http://schemas.microsoft.com/office/powerpoint/2010/main" val="104644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F4D9C-22A6-A51A-300D-14E26DD9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72ECE-2BCE-5A4D-74E8-2D12434B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Příkazník</a:t>
            </a:r>
          </a:p>
          <a:p>
            <a:pPr lvl="1"/>
            <a:r>
              <a:rPr lang="cs-CZ" dirty="0"/>
              <a:t>Příkazník přenechá příkazci veškerý užitek z obstarané záležitosti</a:t>
            </a:r>
          </a:p>
          <a:p>
            <a:pPr lvl="1"/>
            <a:r>
              <a:rPr lang="cs-CZ" dirty="0"/>
              <a:t>Příkazník podá příkazci na jeho žádost zprávy o postupu plnění příkazu a převede na příkazce užitek z prováděného příkazu; po provedení příkazu předloží příkazci vyúčtování</a:t>
            </a:r>
          </a:p>
          <a:p>
            <a:pPr lvl="1"/>
            <a:endParaRPr lang="cs-CZ" dirty="0"/>
          </a:p>
          <a:p>
            <a:r>
              <a:rPr lang="cs-CZ" dirty="0"/>
              <a:t>Příkazce</a:t>
            </a:r>
          </a:p>
          <a:p>
            <a:pPr lvl="1"/>
            <a:r>
              <a:rPr lang="cs-CZ" dirty="0"/>
              <a:t>Příkazce složí na žádost příkazníkovi zálohu k úhradě hotových výdajů a nahradí mu náklady účelně vynaložené při provádění příkazu, byť se výsledek nedostavil</a:t>
            </a:r>
          </a:p>
          <a:p>
            <a:pPr lvl="1"/>
            <a:r>
              <a:rPr lang="cs-CZ" dirty="0"/>
              <a:t>Příkazce nahradí příkazníkovi i tu škodu, která mu vznikla v souvislosti s plněním příkazu</a:t>
            </a:r>
          </a:p>
          <a:p>
            <a:pPr lvl="1"/>
            <a:r>
              <a:rPr lang="cs-CZ" dirty="0"/>
              <a:t>Zavázal-li se příkazník provést příkaz bezplatně, nahradí mu příkazce škodu, kterou příkazník utrpěl při plnění příkazu náhodou. Příkazníkovi však nenáleží více, než by mu bylo náleželo jako obvyklá odměna, která byla ujednána</a:t>
            </a:r>
          </a:p>
        </p:txBody>
      </p:sp>
    </p:spTree>
    <p:extLst>
      <p:ext uri="{BB962C8B-B14F-4D97-AF65-F5344CB8AC3E}">
        <p14:creationId xmlns:p14="http://schemas.microsoft.com/office/powerpoint/2010/main" val="401876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65E80-3529-915A-307D-6A431B51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B75275-3927-45D8-89D1-B021775E4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Příkazce</a:t>
            </a:r>
          </a:p>
          <a:p>
            <a:pPr lvl="1"/>
            <a:r>
              <a:rPr lang="cs-CZ" dirty="0"/>
              <a:t>Příkazce poskytne příkazníkovi odměnu, byla-li ujednána nebo je-li obvyklá, zejména vzhledem k příkazcovu podnikání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Příkazce poskytne odměnu, i když výsledek nenastal, ledaže byl nezdar způsoben tím, že příkazník porušil své povinnosti. To platí i v případě, že splnění příkazu zmařila náhoda, ke které příkazník nedal podnět</a:t>
            </a:r>
          </a:p>
        </p:txBody>
      </p:sp>
    </p:spTree>
    <p:extLst>
      <p:ext uri="{BB962C8B-B14F-4D97-AF65-F5344CB8AC3E}">
        <p14:creationId xmlns:p14="http://schemas.microsoft.com/office/powerpoint/2010/main" val="1763570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B210A-A3FF-293A-7F8E-756D4BCEE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80637-F235-F9AB-1B66-E0E61814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Obvyklé způsoby zániku</a:t>
            </a:r>
          </a:p>
          <a:p>
            <a:r>
              <a:rPr lang="cs-CZ" dirty="0"/>
              <a:t>Zvláštní způsoby zániku</a:t>
            </a:r>
          </a:p>
          <a:p>
            <a:pPr lvl="1"/>
            <a:r>
              <a:rPr lang="cs-CZ" dirty="0"/>
              <a:t>Příkazník může příkaz vypovědět nejdříve ke konci měsíce následujícího po měsíci, v němž byla výpověď doručena. Vypoví-li příkazník příkaz před obstaráním záležitosti, kterou byl zvlášť pověřen, nebo s jejímž obstaráním začal podle všeobecného pověření, nahradí škodu z toho vzešlou podle obecných ustanovení</a:t>
            </a:r>
          </a:p>
          <a:p>
            <a:pPr lvl="1"/>
            <a:r>
              <a:rPr lang="cs-CZ" dirty="0"/>
              <a:t>Závazek z příkazu zaniká smrtí příkazce i smrtí příkazníka. To platí i tehdy, zanikne-li právnická osoba, aniž má právního nástupce</a:t>
            </a:r>
          </a:p>
          <a:p>
            <a:pPr lvl="1"/>
            <a:r>
              <a:rPr lang="cs-CZ" dirty="0"/>
              <a:t>Příkazce může příkaz odvolat podle libosti, nahradí však příkazníkovi náklady, které do té doby měl, a škodu, pokud ji utrpěl, jakož i část odměny přiměřenou vynaložené námaze příkazníka</a:t>
            </a:r>
          </a:p>
          <a:p>
            <a:pPr lvl="1"/>
            <a:r>
              <a:rPr lang="cs-CZ" dirty="0"/>
              <a:t>Při zániku příkazu odvoláním, výpovědí, anebo smrtí zařídí příkazník vše, co nesnese odkladu, dokud příkazce nebo jeho právní nástupce neprojeví jinou vůli</a:t>
            </a:r>
          </a:p>
        </p:txBody>
      </p:sp>
    </p:spTree>
    <p:extLst>
      <p:ext uri="{BB962C8B-B14F-4D97-AF65-F5344CB8AC3E}">
        <p14:creationId xmlns:p14="http://schemas.microsoft.com/office/powerpoint/2010/main" val="824254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2933</Words>
  <Application>Microsoft Office PowerPoint</Application>
  <PresentationFormat>Širokoúhlá obrazovka</PresentationFormat>
  <Paragraphs>246</Paragraphs>
  <Slides>43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Twentieth Century</vt:lpstr>
      <vt:lpstr>Motiv Office</vt:lpstr>
      <vt:lpstr>Závazky ze smluv příkazního typu</vt:lpstr>
      <vt:lpstr>Závazky</vt:lpstr>
      <vt:lpstr>Příkaz</vt:lpstr>
      <vt:lpstr>Smluvní strany</vt:lpstr>
      <vt:lpstr>Smlouva</vt:lpstr>
      <vt:lpstr>Práva a povinnosti stran</vt:lpstr>
      <vt:lpstr>Práva a povinnosti stran</vt:lpstr>
      <vt:lpstr>Práva a povinnosti stran</vt:lpstr>
      <vt:lpstr>Zánik závazku</vt:lpstr>
      <vt:lpstr>Zprostředkování</vt:lpstr>
      <vt:lpstr>Smlouva</vt:lpstr>
      <vt:lpstr>Práva a povinnosti stran</vt:lpstr>
      <vt:lpstr>Provize</vt:lpstr>
      <vt:lpstr>Provize po zániku závazku</vt:lpstr>
      <vt:lpstr>Náhrada nákladů</vt:lpstr>
      <vt:lpstr>Další povinnosti zprostředkovatele</vt:lpstr>
      <vt:lpstr>Zánik závazku</vt:lpstr>
      <vt:lpstr>Komise</vt:lpstr>
      <vt:lpstr>Model komisionářského obchodu</vt:lpstr>
      <vt:lpstr>Smlouva</vt:lpstr>
      <vt:lpstr>Práva a povinnosti stran</vt:lpstr>
      <vt:lpstr>Práva a povinnosti stran</vt:lpstr>
      <vt:lpstr>Práva a povinnosti stran</vt:lpstr>
      <vt:lpstr>Předmět obstarání</vt:lpstr>
      <vt:lpstr>Zánik závazku</vt:lpstr>
      <vt:lpstr>Zasilatelství</vt:lpstr>
      <vt:lpstr>Zasilatelství</vt:lpstr>
      <vt:lpstr>Smlouva</vt:lpstr>
      <vt:lpstr>Práva a povinnosti stran</vt:lpstr>
      <vt:lpstr>Práva a povinnosti stran</vt:lpstr>
      <vt:lpstr>Práva a povinnosti třetích osob</vt:lpstr>
      <vt:lpstr>OBCHODNÍ ZASTOUPENÍ</vt:lpstr>
      <vt:lpstr>PODMÍNKY OBCHODNÍHO ZASTOUPENÍ</vt:lpstr>
      <vt:lpstr>KONFLIKT ZÁJMŮ, ROZHODNÉ ÚZEMÍ, DOBA TRVÁNÍ</vt:lpstr>
      <vt:lpstr>VÝHRADNÍ ZASTOUPENÍ</vt:lpstr>
      <vt:lpstr>NEVÝHRADNÍ ZASTOUPENÍ</vt:lpstr>
      <vt:lpstr>POVINNOSTI OBCHODNÍHO ZÁSTUPCE</vt:lpstr>
      <vt:lpstr>POVINNOSTI OBCHODNÍHO ZÁSTUPCE</vt:lpstr>
      <vt:lpstr>POVINNOSTI ZASTOUPENÉHO</vt:lpstr>
      <vt:lpstr> PROVIZE</vt:lpstr>
      <vt:lpstr>PROVIZE</vt:lpstr>
      <vt:lpstr>UKONČENÍ OBCHODNÍHO ZASTOUPENÍ</vt:lpstr>
      <vt:lpstr>KONKURENČNÍ DOLOŽKA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Liska</dc:creator>
  <cp:lastModifiedBy>Petr Liska</cp:lastModifiedBy>
  <cp:revision>1</cp:revision>
  <dcterms:created xsi:type="dcterms:W3CDTF">2024-11-07T12:04:37Z</dcterms:created>
  <dcterms:modified xsi:type="dcterms:W3CDTF">2024-11-07T13:56:33Z</dcterms:modified>
</cp:coreProperties>
</file>