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4B782A-D8CA-B372-3668-9CC7E563F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1CD8B3-690B-CB98-DD76-C58B61413D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534F4D-13C4-9070-C686-90784D29D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E6AAFB-ECEC-8C23-EA2E-BDB98A29D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1EE8AF-AB74-641E-47A3-8100F401F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12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8D2F39-6ABF-76B8-44A7-EAA37DCC9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0B078B7-AF6C-A09D-7686-F9E8FFE1E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89634B-1937-F7BD-C655-E130FCF79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4F2550-56B1-1B7A-5B6E-2267F14C7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5328AA-FBD9-2C64-BF77-2DDAF4CB4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75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73B9C8A-C2CD-E8BA-B44D-E0FB7424C4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AE657BC-6371-AD33-2EB5-00DF00DE2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C5BB67F-7493-48A5-10B2-E8C577B5E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4B7418-A210-B3CC-1E67-A8EC2E88C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C1DB74-A74E-2DBC-F43B-7D5A2423D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306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533687-EF10-1AE2-DD5C-843F067A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B7293-6748-88D4-8536-77F8B1ACC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DD216A-77F3-E228-A0AA-672959632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BF6238-29A7-EAC3-BD78-A4204D479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140C8C-CBDC-96E3-E2AF-E10A10934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2512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3F811F-2727-2525-2862-F6FCA229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2A97D7E-6DA2-BFA4-190A-1FDEEDA43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E196E7-3E6C-5DA4-2F74-EDADC8004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7B8CA8-CBE4-8B06-C4C9-799173134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4919B6-82B1-89E5-0210-A9F71CB38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092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20662A-FE32-D597-1190-E473F2E10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E1E58B-33B4-39B3-0C11-E0CE656F7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922AAB1-4C24-28CE-B4F1-993FF731C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4A2F0C-EC01-3E49-85F1-87C4E2D64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CDADC55-FAB3-A29A-B36E-E636C376E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440D4C4-6DC1-263F-885B-0F4E52E5E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024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03C3E8-D00A-353C-07EF-843EB921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F7C91B0-7380-2792-7F14-9DC1DEC9C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9DCAC70-334A-1AC7-B7A4-9D24DE652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B70E03A-8BC4-D1F3-53FF-B77F17FFFA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1C1C4E8-2206-B541-4D51-5297D50543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2116EA7-FAE0-DB4E-CE33-0172F09B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D58710F-C2FB-17A2-F741-9BF9BD66C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7995922-71DD-1A30-4BBA-F39B5AE9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652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FBC12C-1D9E-0D02-47F4-46E030E58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477CA12-F79D-14CB-2070-B62018D87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A1B53D-828D-CCB0-3FC5-89DC433E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F5F5BD-0008-C10D-D5E8-26D6B180B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60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461AED7-E990-CAAF-6D86-FB99B61F2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580FC9A-4E52-51DA-40BB-6DD9132FB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93358BB-08B9-5FC5-4B67-83D826712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00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19757C-A0E5-E139-D75F-D0A4E680E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E20092-B40B-7ECE-69FA-CD4820D62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AA21DFB-C242-D037-28B6-2A5EBD3A3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501F718-6419-8DA1-8073-2A11ABBFA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8F1839E-CCDD-06AB-A015-6F86DCE29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0C7753A-F236-DE11-91AF-53689132C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61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47DF72-1E81-ECE1-EA2A-675987FD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3085716-9799-F554-FEED-9CF3739C87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8A26C50-BBD9-29EB-2937-8DC660195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84391EA-9486-A375-A30E-81F2F1B70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B783C7D-1F36-FD47-DD44-0FDD47CC9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CF5E614-6374-9051-14CF-A96CB03CE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3200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586B625-4EE6-D9D9-CF04-0BCCF84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0B90EB9-452D-8ECE-EC4A-CD46DE405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D41374D-391C-3AB4-0A73-83700B093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ED4BF-49CD-40C3-8F6A-5A8BFDABAEE7}" type="datetimeFigureOut">
              <a:rPr lang="cs-CZ" smtClean="0"/>
              <a:t>08.11.2024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004D65-9F38-E9B8-8C52-9E3900A19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1875CC-E4ED-44E2-4D13-1C33F921E3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90FAB-93B6-4B84-A22F-F3675BFCDB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83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0CE884-132C-F99F-F7E6-4C78443579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Závazky z přepravních smluv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A7AA66F-A19E-0925-A8CD-B95BB8FC1E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1983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011785-09D7-BE74-3EF8-AAC94FFCE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Náhrada škody na zásilce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5253A3-C916-77DB-1B47-1F96076C5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Dopravce je povinen nahradit škodu vzniklo na zásilce (od převzetí do vydání)</a:t>
            </a:r>
          </a:p>
          <a:p>
            <a:r>
              <a:rPr lang="cs-CZ" dirty="0"/>
              <a:t>Objektivní odpovědnost (zavinění se nezkoumá)</a:t>
            </a:r>
          </a:p>
          <a:p>
            <a:r>
              <a:rPr lang="cs-CZ" dirty="0"/>
              <a:t>Připuštěna liberace:</a:t>
            </a:r>
          </a:p>
          <a:p>
            <a:pPr lvl="1"/>
            <a:r>
              <a:rPr lang="cs-CZ" dirty="0"/>
              <a:t>Dopravce škodu nemohl odvrátit ani při vynaložení odborné péče (tzv. vyšší moc)</a:t>
            </a:r>
          </a:p>
          <a:p>
            <a:pPr lvl="1"/>
            <a:r>
              <a:rPr lang="cs-CZ" dirty="0"/>
              <a:t>Škodu způsobil odesílatel, příjemce nebo vlastník zásilky</a:t>
            </a:r>
          </a:p>
          <a:p>
            <a:pPr lvl="1"/>
            <a:r>
              <a:rPr lang="cs-CZ" dirty="0"/>
              <a:t>Škodu způsobila vada či přirozená povaha zásilky, včetně obvyklého úbytku</a:t>
            </a:r>
          </a:p>
          <a:p>
            <a:pPr lvl="1"/>
            <a:r>
              <a:rPr lang="cs-CZ" dirty="0"/>
              <a:t>Škoda byla způsobena vadným obalem, na který odesílatele dopravce upozornil nebo jehož vadu nemohl dopravce při převzatí poznat</a:t>
            </a:r>
          </a:p>
        </p:txBody>
      </p:sp>
    </p:spTree>
    <p:extLst>
      <p:ext uri="{BB962C8B-B14F-4D97-AF65-F5344CB8AC3E}">
        <p14:creationId xmlns:p14="http://schemas.microsoft.com/office/powerpoint/2010/main" val="2703272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D95F27-41DE-639D-89A8-A89D39EA3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Zástavní právo, zadržovací právo a ručení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46A5A1-16F3-2B77-08AA-6B34E37AD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Dopravce má k zásilce (dokud s ní může nakládat) zástavní právo k zajištění dluhů vyplývajících  ze smlouvy (§ 2571 OZ)</a:t>
            </a:r>
          </a:p>
          <a:p>
            <a:endParaRPr lang="cs-CZ" dirty="0"/>
          </a:p>
          <a:p>
            <a:r>
              <a:rPr lang="cs-CZ" dirty="0"/>
              <a:t>Dopravce může mít i zadržovací právo (§ 1359 OZ) k zásilce k zajištění splatného dluhu osoby, jíž by jinak měl věc vydat</a:t>
            </a:r>
          </a:p>
          <a:p>
            <a:endParaRPr lang="cs-CZ" dirty="0"/>
          </a:p>
          <a:p>
            <a:r>
              <a:rPr lang="cs-CZ" dirty="0"/>
              <a:t>Přijetím zásilky se stává příjemce ručitelem odesílatele za pohledávky dopravce ze smlouvy týkající se přepravy převzaté zásilky (může se ručitelského závazku zprostit – o pohledávkách nevěděl a nemusel vědět)</a:t>
            </a:r>
          </a:p>
        </p:txBody>
      </p:sp>
    </p:spTree>
    <p:extLst>
      <p:ext uri="{BB962C8B-B14F-4D97-AF65-F5344CB8AC3E}">
        <p14:creationId xmlns:p14="http://schemas.microsoft.com/office/powerpoint/2010/main" val="1054524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E9A90-D281-E84C-361D-7B3B62FD7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Svépomocný prodej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7EB6A7-B84E-83B4-162C-1CE28F276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Prevence vzniku škody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Dopravce může zásilku na účet odesílatele prodat při bezprostřední hrozbě podstatné škody na zásilce, není-li čas vyžádat si pokyny odesílatele, anebo prodlévá-li odesílatel s nimi.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6100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148A67-274C-6A3A-5110-8488D1C8D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Náložný list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B69BDE-52C8-03CD-C825-C9846F452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Cenný papír, který lze fakultativně vydat při přepravě věci</a:t>
            </a:r>
          </a:p>
          <a:p>
            <a:r>
              <a:rPr lang="cs-CZ" dirty="0"/>
              <a:t>Vtěleno právo požadovat na dopravci vydání zásilky za podmínek uvedených v náložném listu</a:t>
            </a:r>
          </a:p>
          <a:p>
            <a:r>
              <a:rPr lang="cs-CZ" dirty="0"/>
              <a:t>Na jméno – převoditelný smlouvou k okamžiku její účinnosti</a:t>
            </a:r>
          </a:p>
          <a:p>
            <a:r>
              <a:rPr lang="cs-CZ" dirty="0"/>
              <a:t>Na řad – převoditelný smlouvou a rubopisem k okamžiku předání cenného papíru nabyvateli</a:t>
            </a:r>
          </a:p>
          <a:p>
            <a:r>
              <a:rPr lang="cs-CZ" dirty="0"/>
              <a:t>Na doručitele – převoditelný smlouvou k okamžiku předání cenného papíru nabyvateli</a:t>
            </a:r>
          </a:p>
          <a:p>
            <a:r>
              <a:rPr lang="cs-CZ" dirty="0"/>
              <a:t>Dopravce může vůči držiteli CP uplatnit pouze námitky plynoucí z obsahu náložného listu a obsahu smlouvy se může dovolávat jen jsou-li ujednání v náložném listu obsažena nebo se na ně odkazuje výslovně (§ 2577 OZ)</a:t>
            </a:r>
          </a:p>
        </p:txBody>
      </p:sp>
    </p:spTree>
    <p:extLst>
      <p:ext uri="{BB962C8B-B14F-4D97-AF65-F5344CB8AC3E}">
        <p14:creationId xmlns:p14="http://schemas.microsoft.com/office/powerpoint/2010/main" val="2967455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733EF9-BBF7-93FA-5F0B-CB61AD839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Provoz dopravního prostředku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318C7E-18E1-4E42-4B18-0A9C343FD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Smlouvou o provozu dopravního prostředku se provozce zavazuje přepravit náklad určený objednatelem a k tomu účelu vykonat alespoň jednu předem určenou cestu, anebo vykonat ve smluvené době větší počet cest, jak to objednatel určí, a objednatel se zavazuje zaplatit provozci odměnu (§ 2582 OZ)</a:t>
            </a:r>
          </a:p>
          <a:p>
            <a:r>
              <a:rPr lang="cs-CZ" dirty="0"/>
              <a:t>Jde o plnohodnotný smluvní typ – minimalistická smluvní úprava</a:t>
            </a:r>
          </a:p>
          <a:p>
            <a:r>
              <a:rPr lang="cs-CZ" dirty="0"/>
              <a:t>Pojmové znaky</a:t>
            </a:r>
          </a:p>
          <a:p>
            <a:pPr lvl="1"/>
            <a:r>
              <a:rPr lang="cs-CZ" dirty="0"/>
              <a:t>Závazek provozce přepravit náklad určený objednatelem a k tomu účelu vykonat alespoň jednu předem určenou cestu, anebo vykonat ve smluvené době větší počet cest, jak to objednatel určí</a:t>
            </a:r>
          </a:p>
          <a:p>
            <a:pPr lvl="1"/>
            <a:r>
              <a:rPr lang="cs-CZ" dirty="0"/>
              <a:t>Závazek objednatele zaplatit provozci odměnu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5610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F9805C-3187-6349-D6DD-1A9AC23D2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Smlouva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D0D68D-D311-9F71-E562-D357747DE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Není předepsána písemná forma smlouvy</a:t>
            </a:r>
          </a:p>
          <a:p>
            <a:endParaRPr lang="cs-CZ" dirty="0"/>
          </a:p>
          <a:p>
            <a:r>
              <a:rPr lang="cs-CZ" dirty="0"/>
              <a:t>Tzv. </a:t>
            </a:r>
            <a:r>
              <a:rPr lang="cs-CZ" dirty="0" err="1"/>
              <a:t>trip</a:t>
            </a:r>
            <a:r>
              <a:rPr lang="cs-CZ" dirty="0"/>
              <a:t> charter (dopředu sjednané cesty) nebo tzv. </a:t>
            </a:r>
            <a:r>
              <a:rPr lang="cs-CZ" dirty="0" err="1"/>
              <a:t>time</a:t>
            </a:r>
            <a:r>
              <a:rPr lang="cs-CZ" dirty="0"/>
              <a:t> charter (doba, po kterou bude dopravní prostředek objednateli k dispozici)</a:t>
            </a:r>
          </a:p>
          <a:p>
            <a:endParaRPr lang="cs-CZ" dirty="0"/>
          </a:p>
          <a:p>
            <a:r>
              <a:rPr lang="cs-CZ" dirty="0"/>
              <a:t>Odlišení od smlouvy o přepravě - obtížné</a:t>
            </a:r>
          </a:p>
          <a:p>
            <a:pPr lvl="1"/>
            <a:r>
              <a:rPr lang="cs-CZ" dirty="0"/>
              <a:t>Určení konkrétního  individualizovaného vozidla (typ, spz apod.)</a:t>
            </a:r>
          </a:p>
          <a:p>
            <a:r>
              <a:rPr lang="cs-CZ" dirty="0"/>
              <a:t>Přejímá-li provozce k přepravě náklad, použije se pro určení práv a povinností stran přiměřeně ustanovení upravující smlouvu o přepravě, pokud to povaha smlouvy o provozu dopravního prostředku připouští.</a:t>
            </a:r>
          </a:p>
        </p:txBody>
      </p:sp>
    </p:spTree>
    <p:extLst>
      <p:ext uri="{BB962C8B-B14F-4D97-AF65-F5344CB8AC3E}">
        <p14:creationId xmlns:p14="http://schemas.microsoft.com/office/powerpoint/2010/main" val="2964214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0050E8-B308-A7A9-0432-6703B5D32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Přeprava nákladu a povinnosti provozce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6F3025-E66E-61C3-6B89-B5DDEE46C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Provozce dopravního prostředku je povinen přepravit náklad určený objednatelem pomocí svého dopravního prostředku vykonáním jedné nebo více cest.</a:t>
            </a:r>
          </a:p>
          <a:p>
            <a:r>
              <a:rPr lang="cs-CZ" dirty="0"/>
              <a:t>Náklad provozce převezme nebo je  náklad doprovázen objednatelem (zástupcem)</a:t>
            </a:r>
          </a:p>
          <a:p>
            <a:r>
              <a:rPr lang="cs-CZ" dirty="0"/>
              <a:t>Cesty</a:t>
            </a:r>
          </a:p>
          <a:p>
            <a:pPr lvl="1"/>
            <a:r>
              <a:rPr lang="cs-CZ" dirty="0"/>
              <a:t>Předem určeny</a:t>
            </a:r>
          </a:p>
          <a:p>
            <a:pPr lvl="1"/>
            <a:r>
              <a:rPr lang="cs-CZ" dirty="0"/>
              <a:t>Vykonány dle pokynu objednatele</a:t>
            </a:r>
          </a:p>
        </p:txBody>
      </p:sp>
    </p:spTree>
    <p:extLst>
      <p:ext uri="{BB962C8B-B14F-4D97-AF65-F5344CB8AC3E}">
        <p14:creationId xmlns:p14="http://schemas.microsoft.com/office/powerpoint/2010/main" val="4156365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A7B2BC-75E1-4E92-C082-F83D29594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provozce – dopravní prostředek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1D7C6-C377-C205-32FF-8BA01DD0A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Dopravní prostředek</a:t>
            </a:r>
          </a:p>
          <a:p>
            <a:pPr lvl="1"/>
            <a:r>
              <a:rPr lang="cs-CZ" dirty="0"/>
              <a:t>Zůstane v rukou provozce </a:t>
            </a:r>
          </a:p>
          <a:p>
            <a:pPr lvl="1"/>
            <a:r>
              <a:rPr lang="cs-CZ" dirty="0"/>
              <a:t>Zajistí způsobilost ke smluvené cestě</a:t>
            </a:r>
          </a:p>
          <a:p>
            <a:pPr lvl="1"/>
            <a:r>
              <a:rPr lang="cs-CZ" dirty="0"/>
              <a:t>Použitelnost pro dohodnutou přepravu</a:t>
            </a:r>
          </a:p>
          <a:p>
            <a:pPr lvl="1"/>
            <a:r>
              <a:rPr lang="cs-CZ" dirty="0"/>
              <a:t>Zajištění posádky, PHM a další (navigace, dálniční známka apod.)</a:t>
            </a:r>
          </a:p>
          <a:p>
            <a:pPr lvl="1"/>
            <a:r>
              <a:rPr lang="cs-CZ" dirty="0"/>
              <a:t>Není-li dopravní prostředek způsobilý, nahradí provozce objednateli škodu z toho vzniklou, ledaže prokáže, že tuto nezpůsobilost nemohl ani při zachování potřebné péče předvídat – objektivní odpovědnost s možností liberace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6578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462BBD-FD16-E2EA-AF27-BDE0B42B5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Odměna provozce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40E93D-3DC3-C805-08C6-DB92300F7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Vždy úplatná smlouva</a:t>
            </a:r>
          </a:p>
          <a:p>
            <a:endParaRPr lang="cs-CZ" dirty="0"/>
          </a:p>
          <a:p>
            <a:r>
              <a:rPr lang="cs-CZ" dirty="0"/>
              <a:t>Určení odměny </a:t>
            </a:r>
          </a:p>
          <a:p>
            <a:pPr lvl="1"/>
            <a:r>
              <a:rPr lang="cs-CZ" dirty="0"/>
              <a:t>Dohodou (např. paušál na km nebo časovou jednotku)</a:t>
            </a:r>
          </a:p>
          <a:p>
            <a:pPr lvl="1"/>
            <a:r>
              <a:rPr lang="cs-CZ" dirty="0"/>
              <a:t>Cena obvyklá (§ 2564 OZ)</a:t>
            </a:r>
          </a:p>
          <a:p>
            <a:pPr lvl="1"/>
            <a:r>
              <a:rPr lang="cs-CZ" dirty="0"/>
              <a:t>Náhrada jiných náklady musí být výslovně ujednána</a:t>
            </a:r>
          </a:p>
        </p:txBody>
      </p:sp>
    </p:spTree>
    <p:extLst>
      <p:ext uri="{BB962C8B-B14F-4D97-AF65-F5344CB8AC3E}">
        <p14:creationId xmlns:p14="http://schemas.microsoft.com/office/powerpoint/2010/main" val="773454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B6F5D7-3E53-430D-8764-65BED0D83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Postoupení práva ze smlouvy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7ADDE4-2512-6270-AD19-0449B55F7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Právo požadovat smluvený provoz dopravního prostředku může objednatel postoupit jiné osobě (není třeba souhlasu provozce)</a:t>
            </a:r>
          </a:p>
          <a:p>
            <a:endParaRPr lang="cs-CZ" dirty="0"/>
          </a:p>
          <a:p>
            <a:r>
              <a:rPr lang="cs-CZ" dirty="0"/>
              <a:t>Jde o postoupení práva na smluvený provoz dopravního prostředku, tj. služby přepravce  - objednatelem zavázaným k úhradě odměny zůstává </a:t>
            </a:r>
            <a:r>
              <a:rPr lang="cs-CZ"/>
              <a:t>původní smluvní strana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633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174ABC-9A73-5B19-E7F0-75E3A79A7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FF31D9-E3B4-67AA-93B0-99F22A456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Předmětem se úzce týkají vztahů vznikajících při přepravě věcí či osob</a:t>
            </a:r>
          </a:p>
          <a:p>
            <a:endParaRPr lang="cs-CZ" dirty="0"/>
          </a:p>
          <a:p>
            <a:r>
              <a:rPr lang="cs-CZ" dirty="0"/>
              <a:t>Netvoří zvlášť ucelenou skupinu (odlišnosti)</a:t>
            </a:r>
          </a:p>
          <a:p>
            <a:endParaRPr lang="cs-CZ" dirty="0"/>
          </a:p>
          <a:p>
            <a:r>
              <a:rPr lang="cs-CZ" dirty="0"/>
              <a:t>Řešení logistických problémů</a:t>
            </a:r>
          </a:p>
          <a:p>
            <a:endParaRPr lang="cs-CZ" dirty="0"/>
          </a:p>
          <a:p>
            <a:r>
              <a:rPr lang="cs-CZ" dirty="0"/>
              <a:t>Společný vztah k přepravě</a:t>
            </a:r>
          </a:p>
        </p:txBody>
      </p:sp>
    </p:spTree>
    <p:extLst>
      <p:ext uri="{BB962C8B-B14F-4D97-AF65-F5344CB8AC3E}">
        <p14:creationId xmlns:p14="http://schemas.microsoft.com/office/powerpoint/2010/main" val="2305218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0FEB5F-5B29-145C-B9AB-482BFB1B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61B024-8CE5-7636-04AC-5F7CF0C7E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Přeprava osob a věcí § 2550 až 2581 OZ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Provoz dopravního prostředku § 2582 až 2585 OZ</a:t>
            </a:r>
          </a:p>
        </p:txBody>
      </p:sp>
    </p:spTree>
    <p:extLst>
      <p:ext uri="{BB962C8B-B14F-4D97-AF65-F5344CB8AC3E}">
        <p14:creationId xmlns:p14="http://schemas.microsoft.com/office/powerpoint/2010/main" val="2308881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08D4C9-6DD0-90F4-6279-E5A837737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 přepravy osob a věcí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80B943-7D10-9FCF-4854-23C7E7179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Smlouvou o přepravě osoby se dopravce zavazuje přepravit cestujícího do místa určení a cestující se zavazuje zaplatit jízdné. (§ 2550 OZ)</a:t>
            </a:r>
          </a:p>
          <a:p>
            <a:endParaRPr lang="cs-CZ" dirty="0"/>
          </a:p>
          <a:p>
            <a:r>
              <a:rPr lang="cs-CZ" dirty="0"/>
              <a:t>Smlouvou o přepravě věci se dopravce zavazuje odesílateli, že přepraví věc jako zásilku z místa odeslání do místa určení, a odesílatel se zavazuje zaplatit dopravci přepravné.(§ 2555 OZ)</a:t>
            </a:r>
          </a:p>
          <a:p>
            <a:endParaRPr lang="cs-CZ" dirty="0"/>
          </a:p>
          <a:p>
            <a:r>
              <a:rPr lang="cs-CZ" dirty="0"/>
              <a:t>Společná ustanovení (§ 2578 až 2581 OZ) – jinak jsou obě formy regulovány samostatně</a:t>
            </a:r>
          </a:p>
        </p:txBody>
      </p:sp>
    </p:spTree>
    <p:extLst>
      <p:ext uri="{BB962C8B-B14F-4D97-AF65-F5344CB8AC3E}">
        <p14:creationId xmlns:p14="http://schemas.microsoft.com/office/powerpoint/2010/main" val="1077708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5094B0-7256-A7CD-948B-196332C78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Sektorová regulace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6C2FB7-BF18-F4B0-892B-D3B9FC02C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Zákon č. 266/1994 Sb., o drahách</a:t>
            </a:r>
          </a:p>
          <a:p>
            <a:r>
              <a:rPr lang="cs-CZ" dirty="0"/>
              <a:t>Nařízení vlády č. 1/2000 Sb., o přepravním řádu pro veřejnou drážní nákladní dopravu atp.</a:t>
            </a:r>
          </a:p>
          <a:p>
            <a:r>
              <a:rPr lang="cs-CZ" dirty="0"/>
              <a:t>Přepravní řády (§ 2553 OZ) – podzákonné předpisy</a:t>
            </a:r>
          </a:p>
          <a:p>
            <a:r>
              <a:rPr lang="cs-CZ" dirty="0"/>
              <a:t>Smluvní přepravní podmínky (forma obchodních podmínek) – vyhlašované přepravcem</a:t>
            </a:r>
          </a:p>
          <a:p>
            <a:r>
              <a:rPr lang="cs-CZ" dirty="0"/>
              <a:t>Mezinárodní úmluvy – CMR, COTIF, CVR, TIR, CMNI, INTER-BUS atp.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6210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EE906-BDAF-3764-3B15-F397D6F32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Přeprava osob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019257-E042-1CE1-487D-A527FC1D5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Dvoustranný konsenzuální a úplatný kontrakt</a:t>
            </a:r>
          </a:p>
          <a:p>
            <a:r>
              <a:rPr lang="cs-CZ" dirty="0"/>
              <a:t>Subjekty</a:t>
            </a:r>
          </a:p>
          <a:p>
            <a:pPr lvl="1"/>
            <a:r>
              <a:rPr lang="cs-CZ" dirty="0"/>
              <a:t>Dopravce a cestující</a:t>
            </a:r>
          </a:p>
          <a:p>
            <a:r>
              <a:rPr lang="cs-CZ" dirty="0"/>
              <a:t>Pojmové znaky:</a:t>
            </a:r>
          </a:p>
          <a:p>
            <a:pPr lvl="1"/>
            <a:r>
              <a:rPr lang="cs-CZ" dirty="0"/>
              <a:t>Závazek dopravce přepravit cestujícího do místa určení,</a:t>
            </a:r>
          </a:p>
          <a:p>
            <a:pPr lvl="1"/>
            <a:r>
              <a:rPr lang="cs-CZ" dirty="0"/>
              <a:t>Závazek cestujícího zaplatit jízdné</a:t>
            </a:r>
          </a:p>
          <a:p>
            <a:r>
              <a:rPr lang="cs-CZ" dirty="0"/>
              <a:t>Není předepsána písemná forma smlouvy</a:t>
            </a:r>
          </a:p>
        </p:txBody>
      </p:sp>
    </p:spTree>
    <p:extLst>
      <p:ext uri="{BB962C8B-B14F-4D97-AF65-F5344CB8AC3E}">
        <p14:creationId xmlns:p14="http://schemas.microsoft.com/office/powerpoint/2010/main" val="2448825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FC742B-A162-01BF-14D4-56094D9B1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 dopravce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01A750-980B-B59A-59A7-915237DA2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Postarat se o bezpečnost a pohodlí cestujícího</a:t>
            </a:r>
          </a:p>
          <a:p>
            <a:r>
              <a:rPr lang="cs-CZ" dirty="0"/>
              <a:t>Zavazadla je možno přepravovat společně s cestujícími, tak i odděleně</a:t>
            </a:r>
          </a:p>
          <a:p>
            <a:r>
              <a:rPr lang="cs-CZ" dirty="0"/>
              <a:t>Je-li zavazadlo přepravováno odděleně, dbá dopravce na to, aby bylo přepraveno do místa určení nejpozději ve stejnou dobu jako cestující</a:t>
            </a:r>
          </a:p>
          <a:p>
            <a:r>
              <a:rPr lang="cs-CZ" dirty="0"/>
              <a:t>Újmu na zdraví cestujícího nebo škodu na zavazadle přepravovaném spolu s ním, nebo škodu na věci, kterou měl cestující u sebe, nahradí dopravce podle </a:t>
            </a:r>
            <a:r>
              <a:rPr lang="cs-CZ" dirty="0" err="1"/>
              <a:t>ust</a:t>
            </a:r>
            <a:r>
              <a:rPr lang="cs-CZ" dirty="0"/>
              <a:t>. o náhradě škody způsobené provozem dopravních prostředků (§ 2927 OZ)</a:t>
            </a:r>
          </a:p>
          <a:p>
            <a:r>
              <a:rPr lang="cs-CZ" dirty="0"/>
              <a:t>Škodu na zavazadle přepravovaném odděleně od cestujícího dopravce nahradí  podle </a:t>
            </a:r>
            <a:r>
              <a:rPr lang="cs-CZ" dirty="0" err="1"/>
              <a:t>ust</a:t>
            </a:r>
            <a:r>
              <a:rPr lang="cs-CZ" dirty="0"/>
              <a:t>. o náhradě škody při přepravě věci (§ 2566 a násl. OZ)</a:t>
            </a:r>
          </a:p>
        </p:txBody>
      </p:sp>
    </p:spTree>
    <p:extLst>
      <p:ext uri="{BB962C8B-B14F-4D97-AF65-F5344CB8AC3E}">
        <p14:creationId xmlns:p14="http://schemas.microsoft.com/office/powerpoint/2010/main" val="3728461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A58994-3163-0F26-0E95-F9FB60273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Přeprava věci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CBB463-73FB-E153-6084-E525FA831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Smlouva o přepravě věci – dvoustranný konsenzuální a úplatný kontrakt</a:t>
            </a:r>
          </a:p>
          <a:p>
            <a:r>
              <a:rPr lang="cs-CZ" dirty="0"/>
              <a:t>Pojmové znaky:</a:t>
            </a:r>
          </a:p>
          <a:p>
            <a:pPr lvl="1"/>
            <a:r>
              <a:rPr lang="cs-CZ" dirty="0"/>
              <a:t>Závazek dopravce přepravit věc jako zásilku z místa odeslání do místa určení</a:t>
            </a:r>
          </a:p>
          <a:p>
            <a:pPr lvl="1"/>
            <a:r>
              <a:rPr lang="cs-CZ" dirty="0"/>
              <a:t>Závazek odesílatele zaplatit přepravné</a:t>
            </a:r>
          </a:p>
          <a:p>
            <a:r>
              <a:rPr lang="cs-CZ" dirty="0"/>
              <a:t>Pro smlouvu není předepsána písemná forma</a:t>
            </a:r>
          </a:p>
          <a:p>
            <a:r>
              <a:rPr lang="cs-CZ" dirty="0"/>
              <a:t>Odesílatel potvrdí dopravci na jeho žádost objednávku přepravy. Dopravce potvrdí odesílateli na jeho žádost převzetí zásilky. Potvrzení vyžadují písemnou formu.</a:t>
            </a:r>
          </a:p>
          <a:p>
            <a:r>
              <a:rPr lang="cs-CZ" dirty="0"/>
              <a:t>Smlouva je časově omezená - Nepožádá-li odesílatel dopravce o převzetí zásilky v ujednané době a není-li ujednána do šesti měsíců od uzavření smlouvy, práva a povinnosti ze smlouvy zaniknou.</a:t>
            </a:r>
          </a:p>
        </p:txBody>
      </p:sp>
    </p:spTree>
    <p:extLst>
      <p:ext uri="{BB962C8B-B14F-4D97-AF65-F5344CB8AC3E}">
        <p14:creationId xmlns:p14="http://schemas.microsoft.com/office/powerpoint/2010/main" val="1433863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DAB2C8-2ED3-27AB-6244-8B442ACE0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Přepravné a způsob přepravy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172546-E613-E8AB-0211-BF2DEEB28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Přepravné – odměna za přepravu věci</a:t>
            </a:r>
          </a:p>
          <a:p>
            <a:pPr lvl="1"/>
            <a:r>
              <a:rPr lang="cs-CZ" dirty="0"/>
              <a:t>Ujednané</a:t>
            </a:r>
          </a:p>
          <a:p>
            <a:pPr lvl="1"/>
            <a:r>
              <a:rPr lang="cs-CZ" dirty="0"/>
              <a:t>Obvyklé, není-li ujednáno</a:t>
            </a:r>
          </a:p>
          <a:p>
            <a:pPr lvl="1"/>
            <a:r>
              <a:rPr lang="cs-CZ" dirty="0"/>
              <a:t>Splatné bez zbytečného odkladu po provedení přepravy do místa určení</a:t>
            </a:r>
          </a:p>
          <a:p>
            <a:r>
              <a:rPr lang="cs-CZ" dirty="0"/>
              <a:t>Nárok na přepravné – za uskutečněnou přepravu (část přepravy – krácení přepravného)</a:t>
            </a:r>
          </a:p>
          <a:p>
            <a:r>
              <a:rPr lang="cs-CZ" dirty="0"/>
              <a:t>Náhrada vynaložených nákladů – pouze pokud je ujednána</a:t>
            </a:r>
          </a:p>
          <a:p>
            <a:r>
              <a:rPr lang="cs-CZ" dirty="0"/>
              <a:t>Odborná péče při přepravě</a:t>
            </a:r>
          </a:p>
          <a:p>
            <a:r>
              <a:rPr lang="cs-CZ" dirty="0"/>
              <a:t>Způsob ujednán, nebo zvolí dopravce</a:t>
            </a:r>
          </a:p>
          <a:p>
            <a:r>
              <a:rPr lang="cs-CZ" dirty="0"/>
              <a:t>Bez zbytečného odkladu od převzetí zásilky, možnost přerušení přepravy odesílatelem (úhrada vícenákladů)</a:t>
            </a:r>
          </a:p>
        </p:txBody>
      </p:sp>
    </p:spTree>
    <p:extLst>
      <p:ext uri="{BB962C8B-B14F-4D97-AF65-F5344CB8AC3E}">
        <p14:creationId xmlns:p14="http://schemas.microsoft.com/office/powerpoint/2010/main" val="21771788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1142</Words>
  <Application>Microsoft Office PowerPoint</Application>
  <PresentationFormat>Širokoúhlá obrazovka</PresentationFormat>
  <Paragraphs>125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Motiv Office</vt:lpstr>
      <vt:lpstr>Závazky z přepravních smluv</vt:lpstr>
      <vt:lpstr>Přehled</vt:lpstr>
      <vt:lpstr>Členění</vt:lpstr>
      <vt:lpstr>Právní úprava přepravy osob a věcí</vt:lpstr>
      <vt:lpstr>Sektorová regulace</vt:lpstr>
      <vt:lpstr>Přeprava osob</vt:lpstr>
      <vt:lpstr>Povinnost dopravce</vt:lpstr>
      <vt:lpstr>Přeprava věci</vt:lpstr>
      <vt:lpstr>Přepravné a způsob přepravy</vt:lpstr>
      <vt:lpstr>Náhrada škody na zásilce</vt:lpstr>
      <vt:lpstr>Zástavní právo, zadržovací právo a ručení příjemce</vt:lpstr>
      <vt:lpstr>Svépomocný prodej</vt:lpstr>
      <vt:lpstr>Náložný list</vt:lpstr>
      <vt:lpstr>Provoz dopravního prostředku</vt:lpstr>
      <vt:lpstr>Smlouva</vt:lpstr>
      <vt:lpstr>Přeprava nákladu a povinnosti provozce</vt:lpstr>
      <vt:lpstr>Povinnosti provozce – dopravní prostředek</vt:lpstr>
      <vt:lpstr>Odměna provozce</vt:lpstr>
      <vt:lpstr>Postoupení práva ze smlouvy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 Liska</dc:creator>
  <cp:lastModifiedBy>Petr Liska</cp:lastModifiedBy>
  <cp:revision>2</cp:revision>
  <dcterms:created xsi:type="dcterms:W3CDTF">2024-11-05T18:40:12Z</dcterms:created>
  <dcterms:modified xsi:type="dcterms:W3CDTF">2024-11-08T19:41:18Z</dcterms:modified>
</cp:coreProperties>
</file>