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C788E9-6796-375D-C0C9-1CA5898892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A9973D7-C7B7-0E72-5AFA-DAE2125F1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D437A4-31DA-F9A9-13A2-9191DDDBD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301A-4599-40FA-AC0D-40C7698CF87D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7B80920-4307-6599-E152-87656666B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350C674-D24B-5077-26DF-1D7FFCBB1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EB6-A283-4633-BB47-B100340E66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40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9F838D-2283-7A91-9CF6-CC0CE0545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571B05E-7A0E-5709-9B6F-A80FDF451B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4017030-639D-A3D0-8498-C74D62E89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301A-4599-40FA-AC0D-40C7698CF87D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FEFB7C-833C-EA49-2ADD-F8A109F0E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CE2F4B8-FDE5-B82A-D91A-993E07B34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EB6-A283-4633-BB47-B100340E66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2450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0B5C992-A0AD-CC80-6087-6DC0F0EE95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3F77EF2-505A-194F-6204-B4EA1D9BF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6C05FF7-75AD-0277-A5CB-BBD26537C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301A-4599-40FA-AC0D-40C7698CF87D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0BD8CF3-E1D2-7A4E-D042-6FFA29E40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7934984-0D83-08D4-62B4-42E8903C8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EB6-A283-4633-BB47-B100340E66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2934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6F6E94-FBFF-1B45-0372-4C92816AD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9B6AA4-B24C-8097-0DFC-2BEB6B407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387235C-C373-12C1-94B7-3868E33F2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301A-4599-40FA-AC0D-40C7698CF87D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5CB29A-E5FE-0656-E818-902BE4C4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4F86B1B-4860-4E72-34A9-DB9CA391D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EB6-A283-4633-BB47-B100340E66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110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F4B1F3-5733-EF43-EFE3-2F6107206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7ECBF01-6E3F-EB1A-DBC1-41F203E2E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14E997-47BF-73A1-9128-3ABE49611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301A-4599-40FA-AC0D-40C7698CF87D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D339A99-F229-77B0-A2FA-1D67AB86A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7DE4CE1-92E6-3994-F2A4-F78E56849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EB6-A283-4633-BB47-B100340E66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10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1111BB-CB54-0CCB-75E5-1C2AA3A9B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05BF4D-2B45-5497-D618-D4D60D48DE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DF6EBCE-FE28-36AC-86CE-A0DBD1E41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29FB8E7-161B-7A81-F454-3C85F0E8E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301A-4599-40FA-AC0D-40C7698CF87D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5CB73F0-345D-2F73-569F-46147C2DA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9610106-6D0B-3006-280B-E1D5CFE4E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EB6-A283-4633-BB47-B100340E66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0559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72B62-1E8E-B1C2-5062-C6248234B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340DF3B-6B1E-7F8C-6E27-91709F81B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2823414-6A8E-1246-21A4-062CBF46B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CCAE191-8A2A-A066-4E29-541B303795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202CAE7-5397-7EF6-99AB-25653D410B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6D892ED-4D79-7E9C-4583-F9427A010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301A-4599-40FA-AC0D-40C7698CF87D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FF0C358-D0F2-EFD0-8266-D7617EF33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AE9E3EC-0AB5-6AD1-C33F-36AD0BE92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EB6-A283-4633-BB47-B100340E66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7483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DF2A44-394C-5B2F-F56F-E6EE7335D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AEF62B9-0ECA-F7C5-DB0C-5946D751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301A-4599-40FA-AC0D-40C7698CF87D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D19BE80-1B43-5B44-F8DC-0AEEFD49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6006043-06FA-2190-4CC7-9DAC51116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EB6-A283-4633-BB47-B100340E66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636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2ADAC0F-161E-C49D-FB9E-E76E16DF7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301A-4599-40FA-AC0D-40C7698CF87D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08BB0AC-B78A-0735-09B7-5D9B0236E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C010AF7-B8DC-1688-4CB5-4987A4B88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EB6-A283-4633-BB47-B100340E66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7988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C15D48-C903-6F0C-341D-7D5D6993F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328792-CCCB-D237-4821-D2F69C109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9BAEBE4-9DAB-6E5D-577A-CD224BEC3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0BA50D5-3D65-B5B8-A238-37E79FFB4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301A-4599-40FA-AC0D-40C7698CF87D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79F9403-9AF6-EA4A-4342-79E37578C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DFCD33-727D-3A96-E7F0-36F287079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EB6-A283-4633-BB47-B100340E66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234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C8E7CE-6B4B-02DE-CC32-AE15F9935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CF4DE81-BBF9-5B88-CF24-4D1A0FF463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B81F28B-CF24-4067-020C-1E867987C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92587B5-2564-1618-E2E7-2D4CF33A0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301A-4599-40FA-AC0D-40C7698CF87D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BD72C85-D596-AA8E-7C1B-5DE1606B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0FE9CB0-E130-D897-7098-9B93BDDED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98EB6-A283-4633-BB47-B100340E66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846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99A0628-9ECA-9BBD-A0C8-F46B47BDA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BCC6CA9-D0CC-48DB-0AE8-799B0A148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8F8076-4A9C-6E7D-B084-99C31DBCBC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7301A-4599-40FA-AC0D-40C7698CF87D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334D8F-B41B-4F6C-7B20-49A4A4B6CA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EF2B71-C215-A3FF-8DAA-F9F98D1D8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98EB6-A283-4633-BB47-B100340E66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053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F3ECDE-D9D9-3033-63DF-BAD9810C38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Závazky z bankovních smluv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FB3156C-94E2-F9F1-2E67-5E3DC7B3FF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0461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Vkladní knížka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Druh účtu – opatřen zvláštním potvrzením (vkladní knížka)</a:t>
            </a:r>
          </a:p>
          <a:p>
            <a:r>
              <a:rPr lang="cs-CZ" sz="2800" dirty="0"/>
              <a:t>Strany smlouvy – výstavce vkladní knížky a majitel vkladní knížky</a:t>
            </a:r>
          </a:p>
          <a:p>
            <a:r>
              <a:rPr lang="cs-CZ" sz="2800" dirty="0"/>
              <a:t>Bez předložení vkladní knížky nelze s vkladem nakládat</a:t>
            </a:r>
          </a:p>
          <a:p>
            <a:r>
              <a:rPr lang="cs-CZ" sz="2800" dirty="0"/>
              <a:t>Vkladní knížky na jméno (na doručitele)</a:t>
            </a:r>
          </a:p>
          <a:p>
            <a:r>
              <a:rPr lang="cs-CZ" sz="2800" dirty="0"/>
              <a:t>Hotovostní platební styk</a:t>
            </a:r>
          </a:p>
          <a:p>
            <a:r>
              <a:rPr lang="cs-CZ" sz="2800" dirty="0"/>
              <a:t>Vinkulace vkladu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379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8215"/>
    </mc:Choice>
    <mc:Fallback xmlns="">
      <p:transition spd="slow" advTm="368215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Smlouva o jednorázovém vkladu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Smlouvou o jednorázovém vkladu se </a:t>
            </a:r>
            <a:r>
              <a:rPr lang="cs-CZ" sz="2400" b="1" dirty="0"/>
              <a:t>vkladatel </a:t>
            </a:r>
            <a:r>
              <a:rPr lang="cs-CZ" sz="2400" dirty="0"/>
              <a:t>zavazuje poskytnout </a:t>
            </a:r>
            <a:r>
              <a:rPr lang="cs-CZ" sz="2400" b="1" dirty="0"/>
              <a:t>příjemci vkladu </a:t>
            </a:r>
            <a:r>
              <a:rPr lang="cs-CZ" sz="2400" dirty="0"/>
              <a:t>pevný jednorázový vklad v určité výši a </a:t>
            </a:r>
            <a:r>
              <a:rPr lang="cs-CZ" sz="2400" b="1" dirty="0"/>
              <a:t>příjemce vkladu </a:t>
            </a:r>
            <a:r>
              <a:rPr lang="cs-CZ" sz="2400" dirty="0"/>
              <a:t>se zavazuje tento vklad přijmout, po zániku závazku vrátit a zaplatit vkladateli úrok (§ 2680 OZ)</a:t>
            </a:r>
            <a:endParaRPr lang="cs-CZ" sz="2400" b="1" dirty="0"/>
          </a:p>
          <a:p>
            <a:r>
              <a:rPr lang="cs-CZ" sz="2400" dirty="0"/>
              <a:t>Možnost zhodnocení – peněžní prostředky /jiné komodity? </a:t>
            </a:r>
          </a:p>
          <a:p>
            <a:r>
              <a:rPr lang="cs-CZ" sz="2400" dirty="0"/>
              <a:t>Konsensuální kontrakt</a:t>
            </a:r>
          </a:p>
          <a:p>
            <a:r>
              <a:rPr lang="cs-CZ" sz="2400" dirty="0"/>
              <a:t>Forma není předepsána</a:t>
            </a:r>
          </a:p>
          <a:p>
            <a:r>
              <a:rPr lang="cs-CZ" sz="2400" dirty="0"/>
              <a:t>Vkladní list – potvrzení pevného jednorázového vkladu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43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7777"/>
    </mc:Choice>
    <mc:Fallback xmlns="">
      <p:transition spd="slow" advTm="277777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Akreditiv</a:t>
            </a:r>
            <a:br>
              <a:rPr lang="cs-CZ" dirty="0"/>
            </a:br>
            <a:r>
              <a:rPr lang="cs-CZ" dirty="0"/>
              <a:t>Podstata a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Smlouvou o otevření akreditivu se </a:t>
            </a:r>
            <a:r>
              <a:rPr lang="cs-CZ" sz="2800" b="1" dirty="0"/>
              <a:t>výstavce akreditivu</a:t>
            </a:r>
            <a:r>
              <a:rPr lang="cs-CZ" sz="2800" dirty="0"/>
              <a:t> zavazuje vůči </a:t>
            </a:r>
            <a:r>
              <a:rPr lang="cs-CZ" sz="2800" b="1" dirty="0"/>
              <a:t>příkazci </a:t>
            </a:r>
            <a:r>
              <a:rPr lang="cs-CZ" sz="2800" dirty="0"/>
              <a:t>vystavit na jeho žádost a účet ve prospěch </a:t>
            </a:r>
            <a:r>
              <a:rPr lang="cs-CZ" sz="2800" b="1" dirty="0"/>
              <a:t>třetí osoby </a:t>
            </a:r>
            <a:r>
              <a:rPr lang="cs-CZ" sz="2800" dirty="0"/>
              <a:t>(oprávněného) akreditiv a </a:t>
            </a:r>
            <a:r>
              <a:rPr lang="cs-CZ" sz="2800" b="1" dirty="0"/>
              <a:t>příkazce </a:t>
            </a:r>
            <a:r>
              <a:rPr lang="cs-CZ" sz="2800" dirty="0"/>
              <a:t>se zavazuje zaplatit výstavci akreditivu odměnu (§ 2682 OZ)</a:t>
            </a:r>
          </a:p>
          <a:p>
            <a:r>
              <a:rPr lang="cs-CZ" sz="2800" dirty="0"/>
              <a:t>Platební nástroj – úhrada kupní ceny nebo ceny za dílo</a:t>
            </a:r>
          </a:p>
          <a:p>
            <a:r>
              <a:rPr lang="cs-CZ" sz="2800" dirty="0"/>
              <a:t>Zajišťovací a platební funkce</a:t>
            </a:r>
          </a:p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97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8609"/>
    </mc:Choice>
    <mc:Fallback xmlns="">
      <p:transition spd="slow" advTm="258609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Smlouva o otevření akreditivu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Konsenzuální kontrakt</a:t>
            </a:r>
          </a:p>
          <a:p>
            <a:r>
              <a:rPr lang="cs-CZ" sz="2000" dirty="0"/>
              <a:t>Forma není předepsána</a:t>
            </a:r>
          </a:p>
          <a:p>
            <a:r>
              <a:rPr lang="cs-CZ" sz="2000" dirty="0"/>
              <a:t>Akreditivní podmínky – smlouva + akreditiv</a:t>
            </a:r>
          </a:p>
          <a:p>
            <a:r>
              <a:rPr lang="cs-CZ" sz="2000" dirty="0"/>
              <a:t>Odvolatelnost akreditivu</a:t>
            </a:r>
          </a:p>
          <a:p>
            <a:r>
              <a:rPr lang="cs-CZ" sz="2000" dirty="0"/>
              <a:t>Nezávislost závazku z akreditivu</a:t>
            </a:r>
          </a:p>
          <a:p>
            <a:r>
              <a:rPr lang="cs-CZ" sz="2000" dirty="0"/>
              <a:t>Potvrzení a oznámení akreditivu</a:t>
            </a:r>
          </a:p>
          <a:p>
            <a:r>
              <a:rPr lang="cs-CZ" sz="2000" dirty="0"/>
              <a:t>Dokumentární akreditiv – Jednotné zvyklosti a pravidla pro dokumentární akreditivy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035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2316"/>
    </mc:Choice>
    <mc:Fallback xmlns="">
      <p:transition spd="slow" advTm="472316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Smlouva o inkasu</a:t>
            </a:r>
            <a:br>
              <a:rPr lang="cs-CZ" dirty="0"/>
            </a:br>
            <a:r>
              <a:rPr lang="cs-CZ" dirty="0"/>
              <a:t>podstata a funkce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Smlouvou o inkasu se </a:t>
            </a:r>
            <a:r>
              <a:rPr lang="cs-CZ" sz="2800" b="1" dirty="0"/>
              <a:t>obstaravatel inkasa </a:t>
            </a:r>
            <a:r>
              <a:rPr lang="cs-CZ" sz="2800" dirty="0"/>
              <a:t>zavazuje obstarat pro </a:t>
            </a:r>
            <a:r>
              <a:rPr lang="cs-CZ" sz="2800" b="1" dirty="0"/>
              <a:t>příkazce </a:t>
            </a:r>
            <a:r>
              <a:rPr lang="cs-CZ" sz="2800" dirty="0"/>
              <a:t>přijetí peněžní částky nebo jiný inkasní úkon od třetí osoby a </a:t>
            </a:r>
            <a:r>
              <a:rPr lang="cs-CZ" sz="2800" b="1" dirty="0"/>
              <a:t>příkazce </a:t>
            </a:r>
            <a:r>
              <a:rPr lang="cs-CZ" sz="2800" dirty="0"/>
              <a:t>se zavazuje zaplatit obstaravateli inkasa odměnu (§ 2694 OZ)</a:t>
            </a:r>
          </a:p>
          <a:p>
            <a:r>
              <a:rPr lang="cs-CZ" sz="2800" dirty="0"/>
              <a:t>Závazek k obstarání záležitosti jiné osoby, zvláštní druh příkazu</a:t>
            </a:r>
          </a:p>
          <a:p>
            <a:r>
              <a:rPr lang="cs-CZ" sz="2800" dirty="0"/>
              <a:t>Předmět obstarání – peněžní plnění nebo jiné </a:t>
            </a:r>
          </a:p>
          <a:p>
            <a:r>
              <a:rPr lang="cs-CZ" sz="2800" dirty="0"/>
              <a:t>Jednotná pravidla pro inkasa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836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4691"/>
    </mc:Choice>
    <mc:Fallback xmlns="">
      <p:transition spd="slow" advTm="31469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Smlouva o inkasu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Konsensuální kontrakt</a:t>
            </a:r>
          </a:p>
          <a:p>
            <a:r>
              <a:rPr lang="cs-CZ" sz="2400" dirty="0"/>
              <a:t>Není předepsána forma</a:t>
            </a:r>
          </a:p>
          <a:p>
            <a:r>
              <a:rPr lang="cs-CZ" sz="2400" dirty="0"/>
              <a:t>Inkasní instrukce – pokyny příkazce</a:t>
            </a:r>
          </a:p>
          <a:p>
            <a:r>
              <a:rPr lang="cs-CZ" sz="2400" dirty="0"/>
              <a:t>Postup s odbornou péčí</a:t>
            </a:r>
          </a:p>
          <a:p>
            <a:r>
              <a:rPr lang="cs-CZ" sz="2400" dirty="0"/>
              <a:t>Výzva k provedení inkasa nebo inkasního úkonu</a:t>
            </a:r>
          </a:p>
          <a:p>
            <a:r>
              <a:rPr lang="cs-CZ" sz="2400" dirty="0"/>
              <a:t>Dokumentární inkaso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24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388"/>
    </mc:Choice>
    <mc:Fallback xmlns="">
      <p:transition spd="slow" advTm="10038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Bankovní smlouvy, bankovní obchody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Dřívější úprava – obligatorní stranou smlouvy banka/peněžní ústav</a:t>
            </a:r>
          </a:p>
          <a:p>
            <a:r>
              <a:rPr lang="cs-CZ" sz="2800" dirty="0"/>
              <a:t>Současná úprava – smluvní strana kterákoli osoba, nejde-li o podnikání</a:t>
            </a:r>
          </a:p>
          <a:p>
            <a:r>
              <a:rPr lang="cs-CZ" sz="2800" dirty="0"/>
              <a:t>Smlouva – součástí je odkaz na obchodní podmínky (§ 1751 OZ), uzavírána adhezním způsobem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054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758"/>
    </mc:Choice>
    <mc:Fallback xmlns="">
      <p:transition spd="slow" advTm="10475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Smlouva o účtu</a:t>
            </a:r>
            <a:br>
              <a:rPr lang="cs-CZ" dirty="0"/>
            </a:br>
            <a:r>
              <a:rPr lang="cs-CZ" dirty="0"/>
              <a:t>podstata a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§ 2662 až 2679 OZ</a:t>
            </a:r>
          </a:p>
          <a:p>
            <a:r>
              <a:rPr lang="cs-CZ" sz="2400" dirty="0"/>
              <a:t>Smlouvou o účtu se </a:t>
            </a:r>
            <a:r>
              <a:rPr lang="cs-CZ" sz="2400" b="1" dirty="0"/>
              <a:t>ten, kdo vede účet, </a:t>
            </a:r>
            <a:r>
              <a:rPr lang="cs-CZ" sz="2400" dirty="0"/>
              <a:t>zavazuje zřídit od určité doby v určité měně účet pro jeho </a:t>
            </a:r>
            <a:r>
              <a:rPr lang="cs-CZ" sz="2400" b="1" dirty="0"/>
              <a:t>majitele</a:t>
            </a:r>
            <a:r>
              <a:rPr lang="cs-CZ" sz="2400" dirty="0"/>
              <a:t>, umožnit vložení hotovosti na účet nebo výběr hotovosti z účtu nebo provádět převody peněžních prostředků z účtu či na účet</a:t>
            </a:r>
          </a:p>
          <a:p>
            <a:r>
              <a:rPr lang="cs-CZ" sz="2400" dirty="0"/>
              <a:t>Způsob evidence dluhu toho, kdo vede účet, vůči majiteli účtu </a:t>
            </a:r>
          </a:p>
          <a:p>
            <a:r>
              <a:rPr lang="cs-CZ" sz="2400" dirty="0"/>
              <a:t>Účet:</a:t>
            </a:r>
          </a:p>
          <a:p>
            <a:pPr marL="666900" lvl="1" indent="-342900">
              <a:buFont typeface="+mj-lt"/>
              <a:buAutoNum type="arabicPeriod"/>
            </a:pPr>
            <a:r>
              <a:rPr lang="cs-CZ" sz="2400" dirty="0"/>
              <a:t>Platební</a:t>
            </a:r>
          </a:p>
          <a:p>
            <a:pPr marL="666900" lvl="1" indent="-342900">
              <a:buFont typeface="+mj-lt"/>
              <a:buAutoNum type="arabicPeriod"/>
            </a:pPr>
            <a:r>
              <a:rPr lang="cs-CZ" sz="2400" dirty="0"/>
              <a:t>Jiný než platební</a:t>
            </a:r>
          </a:p>
          <a:p>
            <a:pPr marL="666900" lvl="1" indent="-342900">
              <a:buFont typeface="+mj-lt"/>
              <a:buAutoNum type="arabicPeriod"/>
            </a:pPr>
            <a:r>
              <a:rPr lang="cs-CZ" sz="2400" dirty="0"/>
              <a:t>Vkladní knížka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618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5644"/>
    </mc:Choice>
    <mc:Fallback xmlns="">
      <p:transition spd="slow" advTm="19564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Smlouva o účtu</a:t>
            </a:r>
            <a:br>
              <a:rPr lang="cs-CZ" dirty="0"/>
            </a:br>
            <a:r>
              <a:rPr lang="cs-CZ" dirty="0"/>
              <a:t>Vklad, forma smlouvy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800" dirty="0"/>
          </a:p>
          <a:p>
            <a:endParaRPr lang="cs-CZ" dirty="0"/>
          </a:p>
          <a:p>
            <a:r>
              <a:rPr lang="cs-CZ" sz="2800" dirty="0"/>
              <a:t>Pojem vklad – svěřené peněžní prostředky, které představují závazek vůči vkladateli na jejich výplatu. Bez bankovní licence nesmí nikdo přijímat vklady od veřejnosti, pokud zvláštní zákon nestanoví jinak</a:t>
            </a:r>
          </a:p>
          <a:p>
            <a:r>
              <a:rPr lang="cs-CZ" sz="2800" dirty="0"/>
              <a:t>Forma smlouvy – není předepsána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480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4847"/>
    </mc:Choice>
    <mc:Fallback xmlns="">
      <p:transition spd="slow" advTm="21484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Smlouva o účtu</a:t>
            </a:r>
            <a:br>
              <a:rPr lang="cs-CZ" dirty="0"/>
            </a:br>
            <a:r>
              <a:rPr lang="cs-CZ" dirty="0"/>
              <a:t>nakládání s účtem, nakládání s peněžními prostředky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3200" dirty="0"/>
          </a:p>
          <a:p>
            <a:r>
              <a:rPr lang="cs-CZ" sz="3200" dirty="0"/>
              <a:t>Nakládání s účtem – právní jednání týkající se účtu/ majitel, zmocněnec na základě písemné plné moci</a:t>
            </a:r>
          </a:p>
          <a:p>
            <a:r>
              <a:rPr lang="cs-CZ" sz="3200" dirty="0"/>
              <a:t>Nakládání s peněžními prostředky na účtu – majitel účtu/ zmocněnec – zmocnění nezaniká smrtí majitele účtu, pokud není uvedeno ve zmocnění jinak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39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0163"/>
    </mc:Choice>
    <mc:Fallback xmlns="">
      <p:transition spd="slow" advTm="220163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Smlouva o účtu</a:t>
            </a:r>
            <a:br>
              <a:rPr lang="cs-CZ" dirty="0"/>
            </a:br>
            <a:r>
              <a:rPr lang="cs-CZ" dirty="0"/>
              <a:t>kontokorent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/>
          </a:p>
          <a:p>
            <a:r>
              <a:rPr lang="cs-CZ" sz="3200" dirty="0"/>
              <a:t>Smlouva o kontokorentu – umožnění nakládání s peněžními prostředky i v případě, že na účtu není dost peněz. Platí ustanovení o úvěru (§ 2395 – 2400 OZ)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17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671"/>
    </mc:Choice>
    <mc:Fallback xmlns="">
      <p:transition spd="slow" advTm="11267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Zánik závazku ze smlouvy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800" dirty="0"/>
          </a:p>
          <a:p>
            <a:endParaRPr lang="cs-CZ" dirty="0"/>
          </a:p>
          <a:p>
            <a:r>
              <a:rPr lang="cs-CZ" sz="2800" dirty="0"/>
              <a:t>Obecné způsoby – dohoda, výpověď</a:t>
            </a:r>
          </a:p>
          <a:p>
            <a:endParaRPr lang="cs-CZ" sz="2800" dirty="0"/>
          </a:p>
          <a:p>
            <a:r>
              <a:rPr lang="cs-CZ" sz="2800" dirty="0"/>
              <a:t>Smrtí majitele účtu závazek nezaniká</a:t>
            </a:r>
          </a:p>
          <a:p>
            <a:endParaRPr lang="cs-CZ" sz="2800" dirty="0"/>
          </a:p>
          <a:p>
            <a:r>
              <a:rPr lang="cs-CZ" sz="2800" dirty="0"/>
              <a:t>Zrušení účtu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106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265"/>
    </mc:Choice>
    <mc:Fallback xmlns="">
      <p:transition spd="slow" advTm="149265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Platební účet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Druh účtu – slouží k provádění platebních transakcí</a:t>
            </a:r>
          </a:p>
          <a:p>
            <a:endParaRPr lang="cs-CZ" sz="2800" dirty="0"/>
          </a:p>
          <a:p>
            <a:r>
              <a:rPr lang="cs-CZ" sz="2800" dirty="0"/>
              <a:t>Zákon č. 370/2017 Sb., o platebním styku</a:t>
            </a:r>
          </a:p>
          <a:p>
            <a:endParaRPr lang="cs-CZ" sz="2800" dirty="0"/>
          </a:p>
          <a:p>
            <a:r>
              <a:rPr lang="cs-CZ" sz="2800" dirty="0"/>
              <a:t>Rámcová smlouva o platebních službách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793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2623"/>
    </mc:Choice>
    <mc:Fallback xmlns="">
      <p:transition spd="slow" advTm="172623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Jiný než platební účet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Druh účtu – neslouží k provádění platebních transakcí</a:t>
            </a:r>
          </a:p>
          <a:p>
            <a:r>
              <a:rPr lang="cs-CZ" sz="2800" dirty="0"/>
              <a:t>Úprava v OZ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518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007"/>
    </mc:Choice>
    <mc:Fallback xmlns="">
      <p:transition spd="slow" advTm="87007"/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604</Words>
  <Application>Microsoft Office PowerPoint</Application>
  <PresentationFormat>Širokoúhlá obrazovka</PresentationFormat>
  <Paragraphs>94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Motiv Office</vt:lpstr>
      <vt:lpstr>Závazky z bankovních smluv</vt:lpstr>
      <vt:lpstr>Bankovní smlouvy, bankovní obchody</vt:lpstr>
      <vt:lpstr>Smlouva o účtu podstata a funkce</vt:lpstr>
      <vt:lpstr>Smlouva o účtu Vklad, forma smlouvy</vt:lpstr>
      <vt:lpstr>Smlouva o účtu nakládání s účtem, nakládání s peněžními prostředky</vt:lpstr>
      <vt:lpstr>Smlouva o účtu kontokorent</vt:lpstr>
      <vt:lpstr>Zánik závazku ze smlouvy</vt:lpstr>
      <vt:lpstr>Platební účet</vt:lpstr>
      <vt:lpstr>Jiný než platební účet</vt:lpstr>
      <vt:lpstr>Vkladní knížka</vt:lpstr>
      <vt:lpstr>Smlouva o jednorázovém vkladu</vt:lpstr>
      <vt:lpstr>Akreditiv Podstata a funkce</vt:lpstr>
      <vt:lpstr>Smlouva o otevření akreditivu</vt:lpstr>
      <vt:lpstr>Smlouva o inkasu podstata a funkce </vt:lpstr>
      <vt:lpstr>Smlouva o inkasu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 Liska</dc:creator>
  <cp:lastModifiedBy>Petr Liska</cp:lastModifiedBy>
  <cp:revision>1</cp:revision>
  <dcterms:created xsi:type="dcterms:W3CDTF">2024-11-08T13:05:40Z</dcterms:created>
  <dcterms:modified xsi:type="dcterms:W3CDTF">2024-11-08T14:48:57Z</dcterms:modified>
</cp:coreProperties>
</file>