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4" r:id="rId3"/>
    <p:sldId id="275" r:id="rId4"/>
    <p:sldId id="276" r:id="rId5"/>
    <p:sldId id="277" r:id="rId6"/>
    <p:sldId id="278" r:id="rId7"/>
    <p:sldId id="279" r:id="rId8"/>
    <p:sldId id="280" r:id="rId9"/>
    <p:sldId id="257" r:id="rId10"/>
    <p:sldId id="258" r:id="rId11"/>
    <p:sldId id="259" r:id="rId12"/>
    <p:sldId id="260" r:id="rId13"/>
    <p:sldId id="261" r:id="rId14"/>
    <p:sldId id="262" r:id="rId15"/>
    <p:sldId id="263" r:id="rId16"/>
    <p:sldId id="264" r:id="rId17"/>
    <p:sldId id="265" r:id="rId18"/>
    <p:sldId id="266" r:id="rId19"/>
    <p:sldId id="267" r:id="rId20"/>
    <p:sldId id="268" r:id="rId21"/>
    <p:sldId id="269" r:id="rId22"/>
    <p:sldId id="270" r:id="rId23"/>
    <p:sldId id="271" r:id="rId24"/>
    <p:sldId id="272" r:id="rId25"/>
    <p:sldId id="273" r:id="rId26"/>
    <p:sldId id="281" r:id="rId27"/>
    <p:sldId id="282" r:id="rId28"/>
    <p:sldId id="283" r:id="rId29"/>
    <p:sldId id="284" r:id="rId30"/>
    <p:sldId id="285" r:id="rId31"/>
    <p:sldId id="287" r:id="rId32"/>
    <p:sldId id="288" r:id="rId33"/>
    <p:sldId id="289" r:id="rId34"/>
    <p:sldId id="290" r:id="rId35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660"/>
  </p:normalViewPr>
  <p:slideViewPr>
    <p:cSldViewPr snapToGrid="0">
      <p:cViewPr varScale="1">
        <p:scale>
          <a:sx n="109" d="100"/>
          <a:sy n="109" d="100"/>
        </p:scale>
        <p:origin x="61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7226707-B30A-FE79-7633-8B3CD34E8CE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C832A8B1-DDD2-952E-7578-C5429BDC904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CB73311-F54A-9B77-AC0B-560884F91C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7D7AC-92AA-421C-8D09-077937C8A5E7}" type="datetimeFigureOut">
              <a:rPr lang="cs-CZ" smtClean="0"/>
              <a:t>08.11.2024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1F23B15-73D3-74FA-DD39-DD3336C06A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BE9A1F7-66AE-0E50-2FCF-FE4314F806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53E22-0F44-48F1-97EB-087825EFF74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477631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9F59AC6-5D44-3D63-4014-532675E26B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27A89B3C-8AA7-6FB9-D81D-86280F404BE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706ED7E-CF4C-EC74-C149-2EF908C852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7D7AC-92AA-421C-8D09-077937C8A5E7}" type="datetimeFigureOut">
              <a:rPr lang="cs-CZ" smtClean="0"/>
              <a:t>08.11.2024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F239FF8-EECD-A275-C3E6-4347BCFF2B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6E715AF-E2D5-2298-CB47-A4EA985D29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53E22-0F44-48F1-97EB-087825EFF74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788027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DA9BADD2-6EA0-B1B3-822A-8DAED14E3FC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1FD8FB64-4B47-51AF-B343-56C43932EA4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7E82A4B-9CF1-412D-FC25-68139C2555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7D7AC-92AA-421C-8D09-077937C8A5E7}" type="datetimeFigureOut">
              <a:rPr lang="cs-CZ" smtClean="0"/>
              <a:t>08.11.2024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2F3D9D7-0CF7-4B65-D08E-85056AE2AE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9DD980D-ECAA-57D0-52DD-12F9F531DD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53E22-0F44-48F1-97EB-087825EFF74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565750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64770E3-A634-05A9-BF8B-26CA36FAA1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48EA8D4-EB08-08DB-B6CB-2701AA7DC6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7F94E84-B5B0-A572-DA18-3A3CC20396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7D7AC-92AA-421C-8D09-077937C8A5E7}" type="datetimeFigureOut">
              <a:rPr lang="cs-CZ" smtClean="0"/>
              <a:t>08.11.2024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BFF6D3F-3CDE-13B4-580A-551F4692B5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6A6C60F-C9D4-9C3E-3676-DE6A17E47B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53E22-0F44-48F1-97EB-087825EFF74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822036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3F08E1A-CEBB-6A6E-E328-4362602A8F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CAA41494-60FC-648E-38DA-95D1F5BA89D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22C11A1-7521-1735-AF10-40034AD845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7D7AC-92AA-421C-8D09-077937C8A5E7}" type="datetimeFigureOut">
              <a:rPr lang="cs-CZ" smtClean="0"/>
              <a:t>08.11.2024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65CC0A7-E53B-923C-9233-EE39960129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A9E57D8-E01D-2AC0-500A-ADF5784055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53E22-0F44-48F1-97EB-087825EFF74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946938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93081B8-5D3C-AFAC-5116-948FE3ED5D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FD293B4-6D7E-2735-C1F4-68804C8BCF9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160F5F75-1494-6EC3-C108-3ED76AA43BF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ADFBF37A-0A6F-96AD-3309-9CF573877A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7D7AC-92AA-421C-8D09-077937C8A5E7}" type="datetimeFigureOut">
              <a:rPr lang="cs-CZ" smtClean="0"/>
              <a:t>08.11.2024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1B3AE49E-5A61-C1BF-357C-7F0A752D20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B268AB57-E46A-163E-F5F6-B43A70DB92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53E22-0F44-48F1-97EB-087825EFF74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276970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3F4D4A6-55E9-EF57-8450-EC7A02914D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F85A3513-9980-EB51-8F08-18A79B3E6D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3C4A541D-0181-82A9-CD73-A7C88671CD7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225D1D90-2B0C-279A-B919-FD48C8A9C6D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E66AAE5A-F9F6-5455-87C2-7300E36DB9C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88C0CFB4-3160-1E0F-E9A0-59BA97F321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7D7AC-92AA-421C-8D09-077937C8A5E7}" type="datetimeFigureOut">
              <a:rPr lang="cs-CZ" smtClean="0"/>
              <a:t>08.11.2024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9B990DF1-AA6B-B28D-E82F-D9E8AC01F7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4DDFC4DD-F7C8-1306-9BC8-6B2DE299A5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53E22-0F44-48F1-97EB-087825EFF74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728555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E921CF9-07A6-BF9F-689C-2A6E24B9B7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E7AACB53-2C0C-362D-2163-E439D6367B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7D7AC-92AA-421C-8D09-077937C8A5E7}" type="datetimeFigureOut">
              <a:rPr lang="cs-CZ" smtClean="0"/>
              <a:t>08.11.2024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08E81353-BF4E-AE2B-314A-D0EBE67139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7DE7CFD3-670F-35B3-43F9-4FFD207ED4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53E22-0F44-48F1-97EB-087825EFF74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513582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7A6A3924-B0B4-FC92-275F-28719A7897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7D7AC-92AA-421C-8D09-077937C8A5E7}" type="datetimeFigureOut">
              <a:rPr lang="cs-CZ" smtClean="0"/>
              <a:t>08.11.2024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A3CE15A8-4DA9-F9AE-5810-FC530831B6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80AA692-63FE-D3EB-FCF7-D5C7CA67A1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53E22-0F44-48F1-97EB-087825EFF74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266587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ACB1A82-EE2B-5128-4FB7-0DD5121439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84E0B74-4EC3-1F83-832D-4DCA935089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566A284F-365F-7942-0126-87CF9B3ED77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4125A0A3-1A1C-01A3-FB43-AA6A720D24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7D7AC-92AA-421C-8D09-077937C8A5E7}" type="datetimeFigureOut">
              <a:rPr lang="cs-CZ" smtClean="0"/>
              <a:t>08.11.2024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E4686D48-89A9-43FA-4060-7117F6361B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930A7FCA-116E-1FDD-297B-E6EB14783E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53E22-0F44-48F1-97EB-087825EFF74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990250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31E0993-318C-42C6-1BDE-F02061B672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C34B5C76-64DD-DB6A-C90A-39D2BE90FC6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6B50D2D2-1A1D-1E55-4B80-1B4047B987C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5DD421F3-EA6A-FCC6-D3CB-74860E66A0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7D7AC-92AA-421C-8D09-077937C8A5E7}" type="datetimeFigureOut">
              <a:rPr lang="cs-CZ" smtClean="0"/>
              <a:t>08.11.2024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CC2DE189-AF39-02C1-CDAB-64B273E62C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A70F92EF-B168-3CDC-7732-96467EE7B6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53E22-0F44-48F1-97EB-087825EFF74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024610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A75B251E-C21C-4EE1-1FE0-6328C78C0A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B27E377E-9738-C78E-235A-FF75E73EF2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24BA885-0FF1-DE90-0DB1-EAC3BD8081C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C7D7AC-92AA-421C-8D09-077937C8A5E7}" type="datetimeFigureOut">
              <a:rPr lang="cs-CZ" smtClean="0"/>
              <a:t>08.11.2024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A954F53-19D4-9222-3449-66E7ED219F7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3B8C1DB-D0EE-457B-4226-BF7F4C0424C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C53E22-0F44-48F1-97EB-087825EFF74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977904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6B7162D-F5D7-E8B5-7E99-8DC147F89E7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Přenechání věci k užití jinému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37F9C0B2-2C9C-C4CC-8D91-C87A02AB06C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3795073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3E817BF-6493-4C1B-B6BD-D85AF5B01E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Obecná úprava nájmu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5EAFCB7-8F76-41D3-91F7-B3D5759DFA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§ 2201 až 2331 OZ</a:t>
            </a:r>
          </a:p>
          <a:p>
            <a:r>
              <a:rPr lang="cs-CZ" dirty="0"/>
              <a:t>Právo dočasně užívat pronajatou věc za úplatu</a:t>
            </a:r>
          </a:p>
          <a:p>
            <a:r>
              <a:rPr lang="cs-CZ" dirty="0"/>
              <a:t>Pojmové znaky nájemní smlouvy:</a:t>
            </a:r>
          </a:p>
          <a:p>
            <a:pPr lvl="1"/>
            <a:r>
              <a:rPr lang="cs-CZ" dirty="0"/>
              <a:t>Předmět nájmu</a:t>
            </a:r>
          </a:p>
          <a:p>
            <a:pPr lvl="1"/>
            <a:r>
              <a:rPr lang="cs-CZ" dirty="0"/>
              <a:t>Dočasnost nájmu</a:t>
            </a:r>
          </a:p>
          <a:p>
            <a:pPr lvl="1"/>
            <a:r>
              <a:rPr lang="cs-CZ" dirty="0"/>
              <a:t>Úplatnost </a:t>
            </a:r>
          </a:p>
        </p:txBody>
      </p:sp>
    </p:spTree>
    <p:extLst>
      <p:ext uri="{BB962C8B-B14F-4D97-AF65-F5344CB8AC3E}">
        <p14:creationId xmlns:p14="http://schemas.microsoft.com/office/powerpoint/2010/main" val="10247401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0312"/>
    </mc:Choice>
    <mc:Fallback xmlns="">
      <p:transition spd="slow" advTm="50312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4C18B24-217C-43EA-BE5F-A5D46643BC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Předmět nájmu, Dočasnost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172626B-9D8C-4395-9B09-5A1B4B0F56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Věc</a:t>
            </a:r>
          </a:p>
          <a:p>
            <a:pPr lvl="1"/>
            <a:r>
              <a:rPr lang="cs-CZ" dirty="0"/>
              <a:t>Nemovitá nebo její část</a:t>
            </a:r>
          </a:p>
          <a:p>
            <a:pPr lvl="1"/>
            <a:r>
              <a:rPr lang="cs-CZ" dirty="0"/>
              <a:t>Movitá nezuživatelná (zuživatelná jen pokud nebude narušena její podstata a bude vrácena) a nezastupitelná</a:t>
            </a:r>
          </a:p>
          <a:p>
            <a:pPr marL="457200" lvl="1" indent="0">
              <a:buNone/>
            </a:pPr>
            <a:endParaRPr lang="cs-CZ" dirty="0"/>
          </a:p>
          <a:p>
            <a:r>
              <a:rPr lang="cs-CZ" dirty="0"/>
              <a:t>Dočasnost</a:t>
            </a:r>
          </a:p>
          <a:p>
            <a:pPr lvl="1"/>
            <a:r>
              <a:rPr lang="cs-CZ" dirty="0"/>
              <a:t>Na dobu určitou či neurčitou</a:t>
            </a:r>
          </a:p>
          <a:p>
            <a:pPr lvl="1"/>
            <a:r>
              <a:rPr lang="cs-CZ" dirty="0"/>
              <a:t>Doba delší 50 let – nájem byl sjednán na dobu neurčitou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262638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26641"/>
    </mc:Choice>
    <mc:Fallback xmlns="">
      <p:transition spd="slow" advTm="126641"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F1E93B4-533C-4D29-9D4B-4A820EB600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Úplatnost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23C6933-20F5-47A9-A28B-E6E731C079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Úplatná smlouva</a:t>
            </a:r>
          </a:p>
          <a:p>
            <a:r>
              <a:rPr lang="cs-CZ" dirty="0"/>
              <a:t>Úplata = nájemné</a:t>
            </a:r>
          </a:p>
          <a:p>
            <a:r>
              <a:rPr lang="cs-CZ" dirty="0"/>
              <a:t>Nájemné – peníze, služby nebo zboží apod.</a:t>
            </a:r>
          </a:p>
          <a:p>
            <a:r>
              <a:rPr lang="cs-CZ" dirty="0"/>
              <a:t>Výše nájemného – dohoda, obvyklé nájemné</a:t>
            </a:r>
          </a:p>
        </p:txBody>
      </p:sp>
    </p:spTree>
    <p:extLst>
      <p:ext uri="{BB962C8B-B14F-4D97-AF65-F5344CB8AC3E}">
        <p14:creationId xmlns:p14="http://schemas.microsoft.com/office/powerpoint/2010/main" val="3939312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5654"/>
    </mc:Choice>
    <mc:Fallback xmlns="">
      <p:transition spd="slow" advTm="55654"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6D29BD7-1367-4570-8235-95A307EA91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Nájemní smlouva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AE7DC31-3EE7-4393-92A5-E28ED49538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Smlouva konsensuální</a:t>
            </a:r>
          </a:p>
          <a:p>
            <a:r>
              <a:rPr lang="cs-CZ" dirty="0"/>
              <a:t>Synallagmatický závazek</a:t>
            </a:r>
          </a:p>
          <a:p>
            <a:r>
              <a:rPr lang="cs-CZ" dirty="0"/>
              <a:t>Není předepsána forma (výjimkou nájem bytu nebo domu pro bydlení)</a:t>
            </a:r>
          </a:p>
        </p:txBody>
      </p:sp>
    </p:spTree>
    <p:extLst>
      <p:ext uri="{BB962C8B-B14F-4D97-AF65-F5344CB8AC3E}">
        <p14:creationId xmlns:p14="http://schemas.microsoft.com/office/powerpoint/2010/main" val="38182543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7980"/>
    </mc:Choice>
    <mc:Fallback xmlns="">
      <p:transition spd="slow" advTm="37980"/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6E8B052-1583-45ED-B91D-7F862B7EBD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Nájem x pacht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58AD2E9-0420-469D-9071-47E626F867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Nájem – právo věc užívat</a:t>
            </a:r>
          </a:p>
          <a:p>
            <a:endParaRPr lang="cs-CZ" dirty="0"/>
          </a:p>
          <a:p>
            <a:r>
              <a:rPr lang="cs-CZ" dirty="0"/>
              <a:t>Pacht – právo věc užívat a brát z ní i užitky (požívat)</a:t>
            </a:r>
          </a:p>
        </p:txBody>
      </p:sp>
    </p:spTree>
    <p:extLst>
      <p:ext uri="{BB962C8B-B14F-4D97-AF65-F5344CB8AC3E}">
        <p14:creationId xmlns:p14="http://schemas.microsoft.com/office/powerpoint/2010/main" val="34398499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9902"/>
    </mc:Choice>
    <mc:Fallback xmlns="">
      <p:transition spd="slow" advTm="79902"/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9D74FAB-7483-474A-BFAE-184C2A9F57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Pronajímatel, nájemce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F740A4B-BC84-452B-8041-045BDFAD99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Pronajímatel</a:t>
            </a:r>
          </a:p>
          <a:p>
            <a:r>
              <a:rPr lang="cs-CZ" dirty="0"/>
              <a:t>Vlastník věci nebo osoba mající právo s věcí disponovat (např. pachtýř)</a:t>
            </a:r>
          </a:p>
          <a:p>
            <a:r>
              <a:rPr lang="cs-CZ" dirty="0"/>
              <a:t>Základní povinnosti: odevzdat věc nájemci, udržovat ji v řádném stavu a nerušit nájemce v užívání</a:t>
            </a:r>
          </a:p>
          <a:p>
            <a:pPr marL="0" indent="0">
              <a:buNone/>
            </a:pPr>
            <a:r>
              <a:rPr lang="cs-CZ" dirty="0"/>
              <a:t>Nájemce</a:t>
            </a:r>
          </a:p>
          <a:p>
            <a:r>
              <a:rPr lang="cs-CZ" dirty="0"/>
              <a:t>Základní povinnosti: užívat věc smluveným, resp. obvyklým způsobem, platit nájemné, vrátit věc po skončení nájmu v dobrém stavu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547646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80198"/>
    </mc:Choice>
    <mc:Fallback xmlns="">
      <p:transition spd="slow" advTm="80198"/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02E802C-3155-4EF2-A025-216BA7ACA6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Nájem prostoru sloužícího k podnikání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33CC85A-6C1E-46CC-BE40-D6F5D18909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Zvláštní úprava § 2302 – 2315 OZ – dispozitivní úprava</a:t>
            </a:r>
          </a:p>
          <a:p>
            <a:r>
              <a:rPr lang="cs-CZ" dirty="0"/>
              <a:t>Nájem prostoru nebo místnosti, je-li účelem nájmu provozování podnikatelské činnosti v tomto prostoru nebo místnosti a slouží-li pak prostor  nebo místnost převážně podnikání, bez ohledu a to, zda byl účel nájmu v nájemní smlouvě vyjádřen</a:t>
            </a:r>
          </a:p>
          <a:p>
            <a:r>
              <a:rPr lang="cs-CZ" dirty="0"/>
              <a:t>Nejde o zvláštní smluvní typ</a:t>
            </a:r>
          </a:p>
        </p:txBody>
      </p:sp>
    </p:spTree>
    <p:extLst>
      <p:ext uri="{BB962C8B-B14F-4D97-AF65-F5344CB8AC3E}">
        <p14:creationId xmlns:p14="http://schemas.microsoft.com/office/powerpoint/2010/main" val="14336241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9341"/>
    </mc:Choice>
    <mc:Fallback xmlns="">
      <p:transition spd="slow" advTm="69341"/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A09248C-CAC5-44D6-AECE-6EC7C347FD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Předmět nájmu, poskytování služeb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20BFC23-17AA-4252-BE5A-19F9991AA7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Prostor sloužící k podnikání – není definován</a:t>
            </a:r>
          </a:p>
          <a:p>
            <a:r>
              <a:rPr lang="cs-CZ" dirty="0"/>
              <a:t>Nájem může být zapsán do katastru nemovitostí (§ 2203 OZ)</a:t>
            </a:r>
          </a:p>
          <a:p>
            <a:endParaRPr lang="cs-CZ" dirty="0"/>
          </a:p>
          <a:p>
            <a:r>
              <a:rPr lang="cs-CZ" dirty="0"/>
              <a:t>Povinnost pronajímatele zajistit poskytování služeb v rozsahu určeném pro nájem bytu (dodávky vody, tepla, plynu, elektřiny, odvoz odpadu, úklid společných částí apod.)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248009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9148"/>
    </mc:Choice>
    <mc:Fallback xmlns="">
      <p:transition spd="slow" advTm="79148"/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F90A8EA-84DC-4ED6-B01A-4FF3D074D3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Práva nájemce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75E4342-6523-422F-8D6E-566BF356CB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Možnost změny činnosti v pronajatém prostoru</a:t>
            </a:r>
          </a:p>
          <a:p>
            <a:pPr lvl="1"/>
            <a:r>
              <a:rPr lang="cs-CZ" dirty="0"/>
              <a:t>Nepodstatná změna, nebo</a:t>
            </a:r>
          </a:p>
          <a:p>
            <a:pPr lvl="1"/>
            <a:r>
              <a:rPr lang="cs-CZ" dirty="0"/>
              <a:t>Nedojde ke zhoršení poměrů v nemovité věci, ani</a:t>
            </a:r>
          </a:p>
          <a:p>
            <a:pPr lvl="1"/>
            <a:r>
              <a:rPr lang="cs-CZ" dirty="0"/>
              <a:t>Nedojde k poškozování pronajímatele nebo ostatních uživatelů nemovité věci nad přiměřenou míru</a:t>
            </a:r>
          </a:p>
          <a:p>
            <a:pPr lvl="1"/>
            <a:endParaRPr lang="cs-CZ" dirty="0"/>
          </a:p>
          <a:p>
            <a:r>
              <a:rPr lang="cs-CZ" dirty="0"/>
              <a:t>Štíty a jiná znamení – právo nájemce opatřit nemovitost znamením za podmínek § 2305 OZ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78414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36589"/>
    </mc:Choice>
    <mc:Fallback xmlns="">
      <p:transition spd="slow" advTm="136589"/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BC2A13E-C61B-4E2D-AC86-E11FF87B17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Převod, skončení nájmu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A4CACE3-D59F-4B0E-A948-CEDBF8671F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Převod na jiného se souhlasem pronajímatele</a:t>
            </a:r>
          </a:p>
          <a:p>
            <a:r>
              <a:rPr lang="cs-CZ" dirty="0"/>
              <a:t>Písemná smlouva o převodu</a:t>
            </a:r>
          </a:p>
          <a:p>
            <a:endParaRPr lang="cs-CZ" dirty="0"/>
          </a:p>
          <a:p>
            <a:r>
              <a:rPr lang="cs-CZ" dirty="0"/>
              <a:t>Obecná úprava skončení nájmu (§ 2225 a násl. OZ) + zvláštní úprava skončení nájmu na dobu určitou (§ 2308 – 2309)</a:t>
            </a:r>
          </a:p>
          <a:p>
            <a:endParaRPr lang="cs-CZ" dirty="0"/>
          </a:p>
          <a:p>
            <a:r>
              <a:rPr lang="cs-CZ" dirty="0"/>
              <a:t>Náhrada za převzetí klientely – v důsledku výpovědi pronajímatele nebo uplynutím doby</a:t>
            </a:r>
          </a:p>
        </p:txBody>
      </p:sp>
    </p:spTree>
    <p:extLst>
      <p:ext uri="{BB962C8B-B14F-4D97-AF65-F5344CB8AC3E}">
        <p14:creationId xmlns:p14="http://schemas.microsoft.com/office/powerpoint/2010/main" val="30098843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50934"/>
    </mc:Choice>
    <mc:Fallback xmlns="">
      <p:transition spd="slow" advTm="150934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F3827F4-8B14-544C-D1A8-E63DA6C21A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Výprosa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8A63D1C-F262-9D31-6A35-1F1474DCB6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§ 2189 až 2192 OZ</a:t>
            </a:r>
          </a:p>
          <a:p>
            <a:r>
              <a:rPr lang="cs-CZ" dirty="0"/>
              <a:t>Přenechá-li půjčitel někomu bezplatně věc k užívání, aniž se ujedná doba, po kterou se má věc užívat, ani účel, ke kterému se má věc užívat, vzniká výprosa.</a:t>
            </a:r>
          </a:p>
          <a:p>
            <a:r>
              <a:rPr lang="cs-CZ" dirty="0"/>
              <a:t>Smluvní strany půjčitel a </a:t>
            </a:r>
            <a:r>
              <a:rPr lang="cs-CZ" dirty="0" err="1"/>
              <a:t>výprosník</a:t>
            </a:r>
            <a:endParaRPr lang="cs-CZ" dirty="0"/>
          </a:p>
          <a:p>
            <a:r>
              <a:rPr lang="cs-CZ" dirty="0"/>
              <a:t>Pojmové znaky:</a:t>
            </a:r>
          </a:p>
          <a:p>
            <a:pPr lvl="1"/>
            <a:r>
              <a:rPr lang="cs-CZ" dirty="0"/>
              <a:t>Přenechání individuálně určené věci</a:t>
            </a:r>
          </a:p>
          <a:p>
            <a:pPr lvl="1"/>
            <a:r>
              <a:rPr lang="cs-CZ" dirty="0"/>
              <a:t>K užití jinému</a:t>
            </a:r>
          </a:p>
          <a:p>
            <a:pPr lvl="1"/>
            <a:r>
              <a:rPr lang="cs-CZ" dirty="0" err="1"/>
              <a:t>Bezúplatnost</a:t>
            </a:r>
            <a:endParaRPr lang="cs-CZ" dirty="0"/>
          </a:p>
          <a:p>
            <a:pPr lvl="1"/>
            <a:r>
              <a:rPr lang="cs-CZ" dirty="0"/>
              <a:t>Absence sjednání doby či účelu užití (odlišení od výpůjčky)</a:t>
            </a:r>
          </a:p>
          <a:p>
            <a:pPr lvl="1"/>
            <a:r>
              <a:rPr lang="cs-CZ" dirty="0"/>
              <a:t>Dočasnost </a:t>
            </a:r>
          </a:p>
        </p:txBody>
      </p:sp>
    </p:spTree>
    <p:extLst>
      <p:ext uri="{BB962C8B-B14F-4D97-AF65-F5344CB8AC3E}">
        <p14:creationId xmlns:p14="http://schemas.microsoft.com/office/powerpoint/2010/main" val="25474075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8CC379F-982F-4920-AD54-554BA94857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Podnikatelský pronájem věcí movitých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2354E73-9970-4314-819A-F2AB288F51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§ 2316 – 2320 – dispozitivní úprava</a:t>
            </a:r>
          </a:p>
          <a:p>
            <a:r>
              <a:rPr lang="cs-CZ" dirty="0"/>
              <a:t>§ 2316 OZ – přenechání movité věci do užívání jinému za úplatu na dobu určitou pronajímatelem, který je podnikatelem a jehož podnikání spočívá v pronajímání věci</a:t>
            </a:r>
          </a:p>
          <a:p>
            <a:r>
              <a:rPr lang="cs-CZ" dirty="0"/>
              <a:t>Nejde o smluvní typ</a:t>
            </a:r>
          </a:p>
          <a:p>
            <a:r>
              <a:rPr lang="cs-CZ" dirty="0"/>
              <a:t>Předmět nájmu – nezuživatelná movitá věc</a:t>
            </a:r>
          </a:p>
          <a:p>
            <a:r>
              <a:rPr lang="cs-CZ" dirty="0"/>
              <a:t>Dočasnost</a:t>
            </a:r>
          </a:p>
          <a:p>
            <a:r>
              <a:rPr lang="cs-CZ" dirty="0"/>
              <a:t>Zvláštní pravidla - § 2317, 2318 OZ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244811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49186"/>
    </mc:Choice>
    <mc:Fallback xmlns="">
      <p:transition spd="slow" advTm="149186"/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E6A2602-A1F6-7903-C1DA-E8CBF89854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Nájem dopravního prostředku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D1B2CBB-27C5-0A66-1136-043D09AACE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Dopravní prostředek</a:t>
            </a:r>
          </a:p>
          <a:p>
            <a:pPr lvl="1"/>
            <a:r>
              <a:rPr lang="cs-CZ" dirty="0"/>
              <a:t>Věc způsobilá k přepravě osob, nákladu nebo obojího</a:t>
            </a:r>
          </a:p>
          <a:p>
            <a:pPr lvl="1"/>
            <a:r>
              <a:rPr lang="cs-CZ" dirty="0"/>
              <a:t>Nemusí jít o motorové vozidlo</a:t>
            </a:r>
          </a:p>
          <a:p>
            <a:pPr lvl="1"/>
            <a:r>
              <a:rPr lang="cs-CZ" dirty="0"/>
              <a:t>Stroje – zdvihadla (lanovka, eskalátor), produktovody, pneumatické přepravníky(?)</a:t>
            </a:r>
          </a:p>
          <a:p>
            <a:pPr lvl="1"/>
            <a:r>
              <a:rPr lang="cs-CZ" dirty="0"/>
              <a:t>Víceúčelové použití (smluvený účel) – kůň (dopravní prostředek, chovný subjekt)</a:t>
            </a:r>
          </a:p>
        </p:txBody>
      </p:sp>
    </p:spTree>
    <p:extLst>
      <p:ext uri="{BB962C8B-B14F-4D97-AF65-F5344CB8AC3E}">
        <p14:creationId xmlns:p14="http://schemas.microsoft.com/office/powerpoint/2010/main" val="382395543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3B11E60-F87F-AC3A-FE91-D09937EEAE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Nájem - smlouva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A801BEA-F05F-71D8-A718-DA9133AF62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Konsenzuální kontrakt</a:t>
            </a:r>
          </a:p>
          <a:p>
            <a:r>
              <a:rPr lang="cs-CZ" dirty="0"/>
              <a:t>Smluvní strany:</a:t>
            </a:r>
          </a:p>
          <a:p>
            <a:pPr lvl="1"/>
            <a:r>
              <a:rPr lang="cs-CZ" dirty="0"/>
              <a:t>Pronajímatel</a:t>
            </a:r>
          </a:p>
          <a:p>
            <a:pPr lvl="1"/>
            <a:r>
              <a:rPr lang="cs-CZ" dirty="0"/>
              <a:t>Nájemce</a:t>
            </a:r>
          </a:p>
          <a:p>
            <a:pPr lvl="1"/>
            <a:endParaRPr lang="cs-CZ" dirty="0"/>
          </a:p>
          <a:p>
            <a:r>
              <a:rPr lang="cs-CZ" dirty="0"/>
              <a:t>Pojmové znaky smlouvy o nájmu</a:t>
            </a:r>
          </a:p>
          <a:p>
            <a:pPr lvl="1"/>
            <a:r>
              <a:rPr lang="cs-CZ" dirty="0"/>
              <a:t>Závazek pronajímatele přenechat nájemci věc k dočasnému užívání</a:t>
            </a:r>
          </a:p>
          <a:p>
            <a:pPr lvl="1"/>
            <a:r>
              <a:rPr lang="cs-CZ" dirty="0"/>
              <a:t>Závaze nájemce platit pronajímateli nájemné</a:t>
            </a:r>
          </a:p>
          <a:p>
            <a:r>
              <a:rPr lang="cs-CZ" dirty="0"/>
              <a:t>Nejde o zvláštní smluvní typ – pouze zvláštní případ nájmu (§ 2321 až 2325 OZ), podpůrně (§ 2201 a násl. OZ), příp. (§ 2316 až 2320 OZ)</a:t>
            </a:r>
          </a:p>
        </p:txBody>
      </p:sp>
    </p:spTree>
    <p:extLst>
      <p:ext uri="{BB962C8B-B14F-4D97-AF65-F5344CB8AC3E}">
        <p14:creationId xmlns:p14="http://schemas.microsoft.com/office/powerpoint/2010/main" val="330069390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C3411D2-8092-1848-1F7A-0556C881AC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Předání a způsobilost dopravního prostředku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62251F4-11F7-BBD9-186F-9548069B40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Povinnost předat</a:t>
            </a:r>
          </a:p>
          <a:p>
            <a:pPr lvl="1"/>
            <a:r>
              <a:rPr lang="cs-CZ" dirty="0"/>
              <a:t>V době sjednané nebo</a:t>
            </a:r>
          </a:p>
          <a:p>
            <a:pPr lvl="1"/>
            <a:r>
              <a:rPr lang="cs-CZ" dirty="0"/>
              <a:t>Není-li sjednána, bez zbytečného odkladu po uzavření smlouvy</a:t>
            </a:r>
          </a:p>
          <a:p>
            <a:pPr lvl="1"/>
            <a:endParaRPr lang="cs-CZ" dirty="0"/>
          </a:p>
          <a:p>
            <a:r>
              <a:rPr lang="cs-CZ" dirty="0"/>
              <a:t>Předání </a:t>
            </a:r>
          </a:p>
          <a:p>
            <a:pPr lvl="1"/>
            <a:r>
              <a:rPr lang="cs-CZ" dirty="0"/>
              <a:t>Umožnění nakládat s dopravním prostředkem (klíčky apod.)</a:t>
            </a:r>
          </a:p>
          <a:p>
            <a:pPr lvl="1"/>
            <a:r>
              <a:rPr lang="cs-CZ" dirty="0"/>
              <a:t>Potřebné doklady</a:t>
            </a:r>
          </a:p>
          <a:p>
            <a:pPr lvl="1"/>
            <a:endParaRPr lang="cs-CZ" dirty="0"/>
          </a:p>
          <a:p>
            <a:r>
              <a:rPr lang="cs-CZ" dirty="0"/>
              <a:t>Způsobilost k provozu a ujednanému způsobu užívání (obvyklému)</a:t>
            </a:r>
          </a:p>
          <a:p>
            <a:pPr lvl="1"/>
            <a:r>
              <a:rPr lang="cs-CZ" dirty="0"/>
              <a:t>vybavení vozidla, platné osvědčení o STK </a:t>
            </a:r>
          </a:p>
        </p:txBody>
      </p:sp>
    </p:spTree>
    <p:extLst>
      <p:ext uri="{BB962C8B-B14F-4D97-AF65-F5344CB8AC3E}">
        <p14:creationId xmlns:p14="http://schemas.microsoft.com/office/powerpoint/2010/main" val="274085275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DCC774F-2A44-9765-90EA-799DC79247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Užívací právo, údržba a opravy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7048FE3-F823-CA23-98CA-215462920D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Právo nájemce dopravní prostředek dočasně užívat</a:t>
            </a:r>
          </a:p>
          <a:p>
            <a:pPr lvl="1"/>
            <a:r>
              <a:rPr lang="cs-CZ" dirty="0"/>
              <a:t>Na dobu určitou i neurčitou </a:t>
            </a:r>
          </a:p>
          <a:p>
            <a:pPr lvl="1"/>
            <a:endParaRPr lang="cs-CZ" dirty="0"/>
          </a:p>
          <a:p>
            <a:r>
              <a:rPr lang="cs-CZ" dirty="0"/>
              <a:t>Povinnost nájemce provádět údržbu po dobu trvání smlouvy</a:t>
            </a:r>
          </a:p>
          <a:p>
            <a:pPr lvl="1"/>
            <a:r>
              <a:rPr lang="cs-CZ" dirty="0"/>
              <a:t>Právo nájemce na náhradu vynaložených nákladů do 3 měsíců od vynaložení (prekluze) (§ 2325 OZ)</a:t>
            </a:r>
          </a:p>
          <a:p>
            <a:r>
              <a:rPr lang="cs-CZ" dirty="0"/>
              <a:t>Povinnost nájemce vrátit dopravní prostředek ve stavu, v jakém jej převzal, s přihlédnutím k obvyklému opotřebení (§ 2225 OZ)</a:t>
            </a:r>
          </a:p>
          <a:p>
            <a:r>
              <a:rPr lang="cs-CZ" dirty="0"/>
              <a:t>Povinnost pojistit dopravní prostředek může založit smlouva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3261754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776638D-A346-7B4C-7F9D-D1184AE1B4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Nájemné, provozní náklady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1A3E0A7-FD4B-C2FB-BBD5-87C16736F3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Nájemce je povinen platit nájemné (bezúplatně = výpůjčka)</a:t>
            </a:r>
          </a:p>
          <a:p>
            <a:pPr lvl="1"/>
            <a:r>
              <a:rPr lang="cs-CZ" dirty="0"/>
              <a:t>Smluvené, nebo obvyklé</a:t>
            </a:r>
          </a:p>
          <a:p>
            <a:pPr lvl="1"/>
            <a:r>
              <a:rPr lang="cs-CZ" dirty="0"/>
              <a:t>Splatnost podle trvání nájmu</a:t>
            </a:r>
          </a:p>
          <a:p>
            <a:pPr lvl="2"/>
            <a:r>
              <a:rPr lang="cs-CZ" dirty="0"/>
              <a:t>Po ukončení užívání</a:t>
            </a:r>
          </a:p>
          <a:p>
            <a:pPr lvl="2"/>
            <a:r>
              <a:rPr lang="cs-CZ" dirty="0"/>
              <a:t>Je-li nájem delší 3 měsíců </a:t>
            </a:r>
            <a:r>
              <a:rPr lang="cs-CZ"/>
              <a:t>, ke </a:t>
            </a:r>
            <a:r>
              <a:rPr lang="cs-CZ" dirty="0"/>
              <a:t>konci každého kalendářního měsíce</a:t>
            </a:r>
          </a:p>
          <a:p>
            <a:pPr lvl="2"/>
            <a:endParaRPr lang="cs-CZ" dirty="0"/>
          </a:p>
          <a:p>
            <a:r>
              <a:rPr lang="cs-CZ" dirty="0"/>
              <a:t>Provozní náklady (PHM, posádku atd.) – povinnost nájemce</a:t>
            </a:r>
          </a:p>
        </p:txBody>
      </p:sp>
    </p:spTree>
    <p:extLst>
      <p:ext uri="{BB962C8B-B14F-4D97-AF65-F5344CB8AC3E}">
        <p14:creationId xmlns:p14="http://schemas.microsoft.com/office/powerpoint/2010/main" val="329475095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FB672CF-EE46-0326-7069-D646A3C6C4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Zápůjčka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884B053-33DB-5B8A-256F-AA62BE2871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§ 2390 až 2394 OZ</a:t>
            </a:r>
          </a:p>
          <a:p>
            <a:r>
              <a:rPr lang="cs-CZ" dirty="0"/>
              <a:t>Přenechá-li zapůjčitel vydlužiteli zastupitelnou věc tak, aby ji užil podle libosti a po čase vrátil věc stejného druhu, vznikne smlouva o zápůjčce.</a:t>
            </a:r>
          </a:p>
          <a:p>
            <a:r>
              <a:rPr lang="cs-CZ" dirty="0"/>
              <a:t>Smluvní strany zapůjčitel a vydlužitel</a:t>
            </a:r>
          </a:p>
          <a:p>
            <a:r>
              <a:rPr lang="cs-CZ" dirty="0"/>
              <a:t>Reálný kontrakt</a:t>
            </a:r>
          </a:p>
          <a:p>
            <a:r>
              <a:rPr lang="cs-CZ" dirty="0"/>
              <a:t>Přenechání věci </a:t>
            </a:r>
          </a:p>
          <a:p>
            <a:pPr lvl="1"/>
            <a:r>
              <a:rPr lang="cs-CZ" dirty="0"/>
              <a:t>Přímé – tradicí</a:t>
            </a:r>
          </a:p>
          <a:p>
            <a:pPr lvl="1"/>
            <a:r>
              <a:rPr lang="cs-CZ" dirty="0"/>
              <a:t>Nepřímé 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4206951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42AF1A6-5040-AEE4-0A44-B6C5AB1757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Zápůjčka - práva a povinnosti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2E7D4B9-19E3-D8EC-385C-0369BAB4D0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Vrácení věci – smluvní ujednání</a:t>
            </a:r>
          </a:p>
          <a:p>
            <a:pPr lvl="1"/>
            <a:r>
              <a:rPr lang="cs-CZ" dirty="0"/>
              <a:t>Jde o zastupitelnou věc</a:t>
            </a:r>
          </a:p>
          <a:p>
            <a:pPr lvl="1"/>
            <a:r>
              <a:rPr lang="cs-CZ" dirty="0"/>
              <a:t>Vydlužitel je povinen vrátit věc </a:t>
            </a:r>
            <a:r>
              <a:rPr lang="cs-CZ" b="1" dirty="0"/>
              <a:t>stejného druhu</a:t>
            </a:r>
            <a:r>
              <a:rPr lang="cs-CZ" dirty="0"/>
              <a:t>, ale </a:t>
            </a:r>
            <a:r>
              <a:rPr lang="cs-CZ" b="1" dirty="0"/>
              <a:t>nemusí se jednat o stejnou kvalitu</a:t>
            </a:r>
          </a:p>
          <a:p>
            <a:pPr lvl="1"/>
            <a:r>
              <a:rPr lang="cs-CZ" dirty="0"/>
              <a:t>Možnost i jiných vlastností věci</a:t>
            </a:r>
          </a:p>
          <a:p>
            <a:r>
              <a:rPr lang="cs-CZ" dirty="0"/>
              <a:t>Užití věci</a:t>
            </a:r>
          </a:p>
          <a:p>
            <a:pPr lvl="1"/>
            <a:r>
              <a:rPr lang="cs-CZ" dirty="0"/>
              <a:t>Nabyvatel se stává vlastníkem zapůjčené věci</a:t>
            </a:r>
          </a:p>
          <a:p>
            <a:r>
              <a:rPr lang="cs-CZ" dirty="0"/>
              <a:t>Maximální doba zápůjčky – bez omezení</a:t>
            </a:r>
          </a:p>
          <a:p>
            <a:r>
              <a:rPr lang="cs-CZ" dirty="0"/>
              <a:t>Úplatnost – bezúplatná (</a:t>
            </a:r>
            <a:r>
              <a:rPr lang="cs-CZ" dirty="0" err="1"/>
              <a:t>mutuum</a:t>
            </a:r>
            <a:r>
              <a:rPr lang="cs-CZ" dirty="0"/>
              <a:t>), ale úplata může být sjednána (</a:t>
            </a:r>
            <a:r>
              <a:rPr lang="cs-CZ" dirty="0" err="1"/>
              <a:t>foenus</a:t>
            </a:r>
            <a:r>
              <a:rPr lang="cs-CZ" dirty="0"/>
              <a:t>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0222138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80C7260-BF0C-D2EE-074A-22A0AAAD54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Peněžitá zápůjčka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9039C7B-6192-81B7-3036-62D5AE4774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Předmětem peníze jako zákonné platidlo</a:t>
            </a:r>
          </a:p>
          <a:p>
            <a:endParaRPr lang="cs-CZ" dirty="0"/>
          </a:p>
          <a:p>
            <a:r>
              <a:rPr lang="cs-CZ" dirty="0"/>
              <a:t>Má-li se peněžitá zápůjčka vrátit v jiné měně, než v jaké byla dána, splatí vydlužitel zápůjčku tak, aby se to, co se vrací, hodnotou rovnalo tomu, co bylo dáno. Zápůjčka se splácí v měně místa plnění.</a:t>
            </a:r>
          </a:p>
          <a:p>
            <a:r>
              <a:rPr lang="cs-CZ" dirty="0"/>
              <a:t>Při peněžité zápůjčce lze ujednat úroky. Totéž platí o zápůjčce poskytnuté v cenných papírech.</a:t>
            </a:r>
          </a:p>
        </p:txBody>
      </p:sp>
    </p:spTree>
    <p:extLst>
      <p:ext uri="{BB962C8B-B14F-4D97-AF65-F5344CB8AC3E}">
        <p14:creationId xmlns:p14="http://schemas.microsoft.com/office/powerpoint/2010/main" val="162622218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36A81E0-F556-5343-C178-C3317262EA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Nepeněžitá zápůjčka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0F882F7-CD98-D3C0-4F5D-EB3B5D80B7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Při nepeněžité zápůjčce se vrací věc stejného druhu, jaká byla zápůjčkou dána; nezáleží na tom, zda její cena mezitím stoupla nebo klesla.</a:t>
            </a:r>
          </a:p>
          <a:p>
            <a:endParaRPr lang="cs-CZ" dirty="0"/>
          </a:p>
          <a:p>
            <a:r>
              <a:rPr lang="cs-CZ" dirty="0"/>
              <a:t> Při nepeněžité zápůjčce lze ujednat místo úroků plnění přiměřeného většího množství nebo věcí lepší jakosti, ale téhož druhu.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928351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7D576CC-057D-E48A-E283-13047511D2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Předmět výprosy, vrácení zpět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E8A9748-F3B2-0A7C-F6C8-4089D47736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cs-CZ" dirty="0"/>
          </a:p>
          <a:p>
            <a:pPr marL="0" indent="0">
              <a:buNone/>
            </a:pPr>
            <a:r>
              <a:rPr lang="cs-CZ" dirty="0"/>
              <a:t>Předmět výprosy</a:t>
            </a:r>
          </a:p>
          <a:p>
            <a:r>
              <a:rPr lang="cs-CZ" dirty="0"/>
              <a:t>Individuálně určená věc (movitá i nemovitá) nezuživatelná (účel nedovoluje – potravina na výstavě)</a:t>
            </a:r>
          </a:p>
          <a:p>
            <a:pPr marL="0" indent="0">
              <a:buNone/>
            </a:pPr>
            <a:r>
              <a:rPr lang="cs-CZ" dirty="0"/>
              <a:t>Vrácení předmětu</a:t>
            </a:r>
          </a:p>
          <a:p>
            <a:r>
              <a:rPr lang="cs-CZ" dirty="0"/>
              <a:t>Kdo věc </a:t>
            </a:r>
            <a:r>
              <a:rPr lang="cs-CZ" dirty="0" err="1"/>
              <a:t>výprosníkovi</a:t>
            </a:r>
            <a:r>
              <a:rPr lang="cs-CZ" dirty="0"/>
              <a:t> přenechal, může požadovat její vrácení podle libosti.</a:t>
            </a:r>
          </a:p>
          <a:p>
            <a:r>
              <a:rPr lang="cs-CZ" dirty="0"/>
              <a:t>Výprosník nemůže věc vrátit v době, kdy by tím způsobil půjčiteli obtíže, ledaže s tím půjčitel souhlasí (např. vrácení koně bez možnosti ustájení)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2207949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22CDF49-3FF3-3E09-158A-D9FCD03E25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Výpověď a mimořádní výpověď zápůjčky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00F998C-8FA8-5A5D-3F7A-7F07910898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Splatnost – ujednání ve smlouvě</a:t>
            </a:r>
          </a:p>
          <a:p>
            <a:endParaRPr lang="cs-CZ" dirty="0"/>
          </a:p>
          <a:p>
            <a:r>
              <a:rPr lang="cs-CZ" dirty="0"/>
              <a:t>Výpovědní doba – 6 týdnů</a:t>
            </a:r>
          </a:p>
          <a:p>
            <a:endParaRPr lang="cs-CZ" dirty="0"/>
          </a:p>
          <a:p>
            <a:r>
              <a:rPr lang="cs-CZ" dirty="0"/>
              <a:t>Nejsou-li ujednány úroky, může vydlužitel zápůjčku splatit i bez výpovědi</a:t>
            </a:r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  <a:p>
            <a:r>
              <a:rPr lang="cs-CZ" dirty="0"/>
              <a:t>Bylo-li ujednáno vrácení zápůjčky ve splátkách, může zapůjčitel od smlouvy odstoupit a požadovat splnění dluhu i s úroky při prodlení vydlužitele s vrácením více než dvou splátek nebo jedné splátky po dobu delší než tři měsíce</a:t>
            </a:r>
          </a:p>
        </p:txBody>
      </p:sp>
    </p:spTree>
    <p:extLst>
      <p:ext uri="{BB962C8B-B14F-4D97-AF65-F5344CB8AC3E}">
        <p14:creationId xmlns:p14="http://schemas.microsoft.com/office/powerpoint/2010/main" val="33548825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Úvěr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cs-CZ" sz="2400" dirty="0"/>
              <a:t>§ 23195 až 2400</a:t>
            </a:r>
          </a:p>
          <a:p>
            <a:r>
              <a:rPr lang="cs-CZ" sz="2400" dirty="0"/>
              <a:t>Smlouvou o úvěru se </a:t>
            </a:r>
            <a:r>
              <a:rPr lang="cs-CZ" sz="2400" b="1" dirty="0"/>
              <a:t>úvěrující </a:t>
            </a:r>
            <a:r>
              <a:rPr lang="cs-CZ" sz="2400" dirty="0"/>
              <a:t>zavazuje, že úvěrovanému</a:t>
            </a:r>
            <a:r>
              <a:rPr lang="cs-CZ" sz="2400" b="1" dirty="0"/>
              <a:t> </a:t>
            </a:r>
            <a:r>
              <a:rPr lang="cs-CZ" sz="2400" dirty="0"/>
              <a:t>poskytne na jeho požádání a v jeho prospěch peněžní prostředky do určité částky, a </a:t>
            </a:r>
            <a:r>
              <a:rPr lang="cs-CZ" sz="2400" b="1" dirty="0"/>
              <a:t>úvěrovaný</a:t>
            </a:r>
            <a:r>
              <a:rPr lang="cs-CZ" sz="2400" dirty="0"/>
              <a:t> se zavazuje poskytnuté peněžní prostředky vrátit a zaplatit úroky (§ 2395 OZ)</a:t>
            </a:r>
          </a:p>
          <a:p>
            <a:r>
              <a:rPr lang="cs-CZ" sz="2400" dirty="0"/>
              <a:t>Konsensuální kontrakt</a:t>
            </a:r>
          </a:p>
          <a:p>
            <a:r>
              <a:rPr lang="cs-CZ" sz="2400" dirty="0"/>
              <a:t>Smluvní strany úvěrující a úvěrovaný</a:t>
            </a:r>
          </a:p>
          <a:p>
            <a:r>
              <a:rPr lang="cs-CZ" sz="2400" dirty="0"/>
              <a:t>Dočasnost, návratnost, zúročení/ odlišnost od zápůjčky </a:t>
            </a:r>
          </a:p>
          <a:p>
            <a:r>
              <a:rPr lang="cs-CZ" sz="2400" dirty="0"/>
              <a:t>Peněžní prostředky</a:t>
            </a:r>
          </a:p>
          <a:p>
            <a:r>
              <a:rPr lang="cs-CZ" sz="2400" dirty="0"/>
              <a:t>Není stanovena forma (zvl. zákon pro spotřebitelský úvěr)</a:t>
            </a:r>
          </a:p>
          <a:p>
            <a:r>
              <a:rPr lang="cs-CZ" sz="2400" dirty="0"/>
              <a:t>Vrácení peněžních prostředků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31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20815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91012"/>
    </mc:Choice>
    <mc:Fallback xmlns="">
      <p:transition spd="slow" advTm="191012"/>
    </mc:Fallback>
  </mc:AlternateContent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ABA3295-965C-CC2A-9E8C-002A99328F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Úvěr – měna, čerpání 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561CEE6-6058-4A28-E980-C7C6775A46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Úvěrovaný vrátí úvěrujícímu peněžní prostředky v měně, ve které mu byly poskytnuty. V téže měně platí i úroky</a:t>
            </a:r>
          </a:p>
          <a:p>
            <a:r>
              <a:rPr lang="cs-CZ" dirty="0"/>
              <a:t>Úvěrovaný může uplatnit právo na poskytnutí peněz ve lhůtě určené ve smlouvě. Není-li lhůta ujednána, může právo uplatnit, dokud závazek ze smlouvy trvá</a:t>
            </a:r>
          </a:p>
          <a:p>
            <a:r>
              <a:rPr lang="cs-CZ" dirty="0"/>
              <a:t>Úvěrující poskytne úvěrovanému peněžní prostředky na jeho žádost v době určené v žádosti; neurčí-li úvěrovaný dobu plnění v žádosti, poskytne je úvěrující bez zbytečného odkladu</a:t>
            </a:r>
          </a:p>
        </p:txBody>
      </p:sp>
    </p:spTree>
    <p:extLst>
      <p:ext uri="{BB962C8B-B14F-4D97-AF65-F5344CB8AC3E}">
        <p14:creationId xmlns:p14="http://schemas.microsoft.com/office/powerpoint/2010/main" val="242223201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A20871B-F754-E3C0-A2BD-947CD119D0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Úvěr – účel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BA741C8-3927-A8A2-C241-52FEE909BE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Váže-li smlouva použití úvěru jen na určitý účel, může úvěrující omezit poskytnutí peněz pouze na plnění povinností úvěrovaného vzniklých v souvislosti s tímto účelem</a:t>
            </a:r>
          </a:p>
          <a:p>
            <a:endParaRPr lang="cs-CZ" dirty="0"/>
          </a:p>
          <a:p>
            <a:r>
              <a:rPr lang="cs-CZ" dirty="0"/>
              <a:t>Mají-li být peněžní prostředky použity podle smlouvy pouze na určitý účel a úvěrovaný je použije na jiný účel, </a:t>
            </a:r>
            <a:r>
              <a:rPr lang="cs-CZ" b="1" dirty="0"/>
              <a:t>může úvěrující od smlouvy odstoupit</a:t>
            </a:r>
            <a:r>
              <a:rPr lang="cs-CZ" dirty="0"/>
              <a:t> a požadovat, aby úvěrovaný bez zbytečného odkladu vrátil, co od něho získal, i s úroky. To platí i tehdy, je-li použití peněz k smluvenému účelu nemožné.</a:t>
            </a:r>
          </a:p>
        </p:txBody>
      </p:sp>
    </p:spTree>
    <p:extLst>
      <p:ext uri="{BB962C8B-B14F-4D97-AF65-F5344CB8AC3E}">
        <p14:creationId xmlns:p14="http://schemas.microsoft.com/office/powerpoint/2010/main" val="33324079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02ABCEC-6C31-43D1-051B-334B0C8AA5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Úvěr – vrácení </a:t>
            </a:r>
            <a:r>
              <a:rPr lang="cs-CZ"/>
              <a:t>peněžních prostředků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1941CCE-09F0-CB91-7D41-F4BA6307B8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Úvěrovaný vrátí úvěrujícímu poskytnuté peněžní prostředky v dohodnuté době, jinak do měsíce ode dne, kdy byl o vrácení požádán.</a:t>
            </a:r>
          </a:p>
          <a:p>
            <a:endParaRPr lang="cs-CZ" dirty="0"/>
          </a:p>
          <a:p>
            <a:r>
              <a:rPr lang="cs-CZ" dirty="0"/>
              <a:t>Úvěrovaný může vrátit úvěrujícímu peněžní prostředky před smluvenou dobou. Úroky zaplatí jen za dobu od poskytnutí do vrácení peněžních prostředků.</a:t>
            </a:r>
          </a:p>
        </p:txBody>
      </p:sp>
    </p:spTree>
    <p:extLst>
      <p:ext uri="{BB962C8B-B14F-4D97-AF65-F5344CB8AC3E}">
        <p14:creationId xmlns:p14="http://schemas.microsoft.com/office/powerpoint/2010/main" val="5691088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54866EA-9BEA-86A5-2423-3450EAA8F7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Škoda na věci, ztráta věci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8CD7874-0814-8748-6E10-50795C9BDA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Škodu na věci </a:t>
            </a:r>
            <a:r>
              <a:rPr lang="cs-CZ" dirty="0" err="1"/>
              <a:t>výprosník</a:t>
            </a:r>
            <a:r>
              <a:rPr lang="cs-CZ" dirty="0"/>
              <a:t> půjčiteli nahradí, ledaže prokáže, že věc užíval způsobem přiměřeným její povaze.</a:t>
            </a:r>
          </a:p>
          <a:p>
            <a:endParaRPr lang="cs-CZ" dirty="0"/>
          </a:p>
          <a:p>
            <a:r>
              <a:rPr lang="cs-CZ" dirty="0"/>
              <a:t>Dovolil-li </a:t>
            </a:r>
            <a:r>
              <a:rPr lang="cs-CZ" dirty="0" err="1"/>
              <a:t>výprosník</a:t>
            </a:r>
            <a:r>
              <a:rPr lang="cs-CZ" dirty="0"/>
              <a:t> bez souhlasu půjčitele, aby věc užíval někdo jiný, nahradí půjčiteli škodu z toho vzniklou, ledaže by ke škodě došlo i jinak.</a:t>
            </a:r>
          </a:p>
          <a:p>
            <a:endParaRPr lang="cs-CZ" dirty="0"/>
          </a:p>
          <a:p>
            <a:r>
              <a:rPr lang="cs-CZ" dirty="0"/>
              <a:t>Nalezne-li se ztracená věc, za niž </a:t>
            </a:r>
            <a:r>
              <a:rPr lang="cs-CZ" dirty="0" err="1"/>
              <a:t>výprosník</a:t>
            </a:r>
            <a:r>
              <a:rPr lang="cs-CZ" dirty="0"/>
              <a:t> již dal náhradu, nenabude tím právo věc si proti vůli půjčitele ponechat, nýbrž věc půjčiteli proti vrácení náhrady vrátí.</a:t>
            </a:r>
          </a:p>
        </p:txBody>
      </p:sp>
    </p:spTree>
    <p:extLst>
      <p:ext uri="{BB962C8B-B14F-4D97-AF65-F5344CB8AC3E}">
        <p14:creationId xmlns:p14="http://schemas.microsoft.com/office/powerpoint/2010/main" val="12959066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D7B90CA-4F82-87DD-9008-23E90058A6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Výpůjčka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F803D7C-AF0B-8B00-13A6-0EE6DBE72B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§ 2193 až 2200 OZ</a:t>
            </a:r>
          </a:p>
          <a:p>
            <a:r>
              <a:rPr lang="cs-CZ" dirty="0"/>
              <a:t>Smlouvou o výpůjčce půjčitel přenechává vypůjčiteli nezuživatelnou věc a zavazuje se mu umožnit její bezplatné dočasné užívání.</a:t>
            </a:r>
          </a:p>
          <a:p>
            <a:r>
              <a:rPr lang="cs-CZ" dirty="0"/>
              <a:t>Smluvní strany: půjčitel a vypůjčitel</a:t>
            </a:r>
          </a:p>
          <a:p>
            <a:r>
              <a:rPr lang="cs-CZ" dirty="0"/>
              <a:t>Reálný kontrakt</a:t>
            </a:r>
          </a:p>
          <a:p>
            <a:r>
              <a:rPr lang="cs-CZ" dirty="0"/>
              <a:t>Odlišení od </a:t>
            </a:r>
          </a:p>
          <a:p>
            <a:pPr lvl="1"/>
            <a:r>
              <a:rPr lang="cs-CZ" dirty="0"/>
              <a:t>Nájmu - bezplatností</a:t>
            </a:r>
          </a:p>
        </p:txBody>
      </p:sp>
    </p:spTree>
    <p:extLst>
      <p:ext uri="{BB962C8B-B14F-4D97-AF65-F5344CB8AC3E}">
        <p14:creationId xmlns:p14="http://schemas.microsoft.com/office/powerpoint/2010/main" val="14957648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F2C1398-FC8A-60BC-7C83-47DE6A0A75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Výpůjčka – užívání věci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A8C0A9D-D806-EABF-CF95-E192A98FA1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Půjčitel přenechá vypůjčiteli věc ve stavu způsobilém k užívání. Způsobí-li škodu vada věci, kterou půjčitel zatajil, nahradí půjčitel škodu vypůjčiteli z toho vzniklou.</a:t>
            </a:r>
          </a:p>
          <a:p>
            <a:r>
              <a:rPr lang="cs-CZ" dirty="0"/>
              <a:t>Půjčitel poučí vypůjčitele, jak věc užívat, nejedná-li se o pravidla obecně známá, anebo neplyne-li z okolností, že toho není zapotřebí. Neučiní-li to, nahradí vypůjčiteli škodu z toho vzniklou.</a:t>
            </a:r>
          </a:p>
          <a:p>
            <a:r>
              <a:rPr lang="cs-CZ" dirty="0"/>
              <a:t>Vypůjčitel nabývá právo věc užívat ujednaným způsobem, a nebyl-li ujednán, způsobem přiměřeným povaze věci. Vypůjčitel není oprávněn věc přenechat jiné osobě bez svolení půjčitele</a:t>
            </a:r>
          </a:p>
        </p:txBody>
      </p:sp>
    </p:spTree>
    <p:extLst>
      <p:ext uri="{BB962C8B-B14F-4D97-AF65-F5344CB8AC3E}">
        <p14:creationId xmlns:p14="http://schemas.microsoft.com/office/powerpoint/2010/main" val="22144482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A95D84E-3618-1A0F-1D77-D780CD3930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Výpůjčka – doba užívání věci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E53A7EA-5DF5-5E8A-E2B2-8DAF369806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Doba užívání může být určena přímo ve smlouvě nebo nepřímo účelem užívání věci</a:t>
            </a:r>
          </a:p>
          <a:p>
            <a:r>
              <a:rPr lang="cs-CZ" dirty="0"/>
              <a:t>Byl-li ujednán jen účel, k němuž se má věc užívat, zařídí se vypůjčitel tak, aby začal věc užívat bez zbytečného odkladu a aby ji po splnění účelu bez zbytečného odkladu vrátil.</a:t>
            </a:r>
          </a:p>
          <a:p>
            <a:r>
              <a:rPr lang="cs-CZ" dirty="0"/>
              <a:t>Půjčitel se nemůže domáhat předčasného vrácení věci; to neplatí, užije-li vypůjčitel věc v rozporu se smlouvou.</a:t>
            </a:r>
          </a:p>
          <a:p>
            <a:r>
              <a:rPr lang="cs-CZ" dirty="0"/>
              <a:t>Potřebuje-li půjčitel věc nevyhnutelně dříve z důvodu, který nemohl při uzavření smlouvy předvídat, může se domáhat jejího předčasného vrácení, jen bylo-li to ujednáno.</a:t>
            </a:r>
          </a:p>
        </p:txBody>
      </p:sp>
    </p:spTree>
    <p:extLst>
      <p:ext uri="{BB962C8B-B14F-4D97-AF65-F5344CB8AC3E}">
        <p14:creationId xmlns:p14="http://schemas.microsoft.com/office/powerpoint/2010/main" val="17202590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2C6D124-A996-6363-A29B-E40DD9ACE0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Výpůjčka – předčasné vrácení vypůjčitelem,</a:t>
            </a:r>
            <a:br>
              <a:rPr lang="cs-CZ" dirty="0"/>
            </a:br>
            <a:r>
              <a:rPr lang="cs-CZ" dirty="0"/>
              <a:t>náklady na věc, uplatnění nároků stran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49ABCC8-FDF6-FC51-B282-859AB9AC6E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endParaRPr lang="cs-CZ" dirty="0"/>
          </a:p>
          <a:p>
            <a:r>
              <a:rPr lang="cs-CZ" dirty="0"/>
              <a:t>Vypůjčitel má právo vrátit věc předčasně; kdyby však z toho vznikly půjčiteli obtíže, nemůže věc vrátit bez jeho souhlasu</a:t>
            </a:r>
          </a:p>
          <a:p>
            <a:r>
              <a:rPr lang="cs-CZ" dirty="0"/>
              <a:t>Obvyklé náklady (řádné užívání a opatrování věci) - nese vypůjčitel</a:t>
            </a:r>
          </a:p>
          <a:p>
            <a:r>
              <a:rPr lang="cs-CZ" dirty="0"/>
              <a:t>Mimořádné náklady - může vypůjčitel věc předat půjčiteli, aby je vynaložil sám. Nechce-li nebo nemůže-li půjčitel tak učinit a vynaloží-li mimořádné náklady v nezbytném rozsahu sám vypůjčitel, náleží mu náhrada jako nepřikázanému jednateli</a:t>
            </a:r>
          </a:p>
          <a:p>
            <a:r>
              <a:rPr lang="cs-CZ" dirty="0"/>
              <a:t>Práva půjčitele a vypůjčitele musí být uplatněna do tří měsíců od vrácení věci, jinak je soud nepřizná, namítne-li druhá strana opožděné uplatnění práva (promlčení)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919160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9848853-C236-4BD0-A3FB-E05E5AF0633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cs-CZ" dirty="0"/>
              <a:t>Nájem  v podnikání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F05FF784-C65C-4D40-A7CC-287A7E116A4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46278470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132</TotalTime>
  <Words>1863</Words>
  <Application>Microsoft Office PowerPoint</Application>
  <PresentationFormat>Širokoúhlá obrazovka</PresentationFormat>
  <Paragraphs>217</Paragraphs>
  <Slides>34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34</vt:i4>
      </vt:variant>
    </vt:vector>
  </HeadingPairs>
  <TitlesOfParts>
    <vt:vector size="38" baseType="lpstr">
      <vt:lpstr>Arial</vt:lpstr>
      <vt:lpstr>Calibri</vt:lpstr>
      <vt:lpstr>Calibri Light</vt:lpstr>
      <vt:lpstr>Motiv Office</vt:lpstr>
      <vt:lpstr>Přenechání věci k užití jinému</vt:lpstr>
      <vt:lpstr>Výprosa</vt:lpstr>
      <vt:lpstr>Předmět výprosy, vrácení zpět</vt:lpstr>
      <vt:lpstr>Škoda na věci, ztráta věci</vt:lpstr>
      <vt:lpstr>Výpůjčka</vt:lpstr>
      <vt:lpstr>Výpůjčka – užívání věci</vt:lpstr>
      <vt:lpstr>Výpůjčka – doba užívání věci</vt:lpstr>
      <vt:lpstr>Výpůjčka – předčasné vrácení vypůjčitelem, náklady na věc, uplatnění nároků stran</vt:lpstr>
      <vt:lpstr>Nájem  v podnikání</vt:lpstr>
      <vt:lpstr>Obecná úprava nájmu</vt:lpstr>
      <vt:lpstr>Předmět nájmu, Dočasnost</vt:lpstr>
      <vt:lpstr>Úplatnost</vt:lpstr>
      <vt:lpstr>Nájemní smlouva</vt:lpstr>
      <vt:lpstr>Nájem x pacht</vt:lpstr>
      <vt:lpstr>Pronajímatel, nájemce</vt:lpstr>
      <vt:lpstr>Nájem prostoru sloužícího k podnikání</vt:lpstr>
      <vt:lpstr>Předmět nájmu, poskytování služeb</vt:lpstr>
      <vt:lpstr>Práva nájemce</vt:lpstr>
      <vt:lpstr>Převod, skončení nájmu</vt:lpstr>
      <vt:lpstr>Podnikatelský pronájem věcí movitých</vt:lpstr>
      <vt:lpstr>Nájem dopravního prostředku</vt:lpstr>
      <vt:lpstr>Nájem - smlouva</vt:lpstr>
      <vt:lpstr>Předání a způsobilost dopravního prostředku </vt:lpstr>
      <vt:lpstr>Užívací právo, údržba a opravy</vt:lpstr>
      <vt:lpstr>Nájemné, provozní náklady</vt:lpstr>
      <vt:lpstr>Zápůjčka </vt:lpstr>
      <vt:lpstr>Zápůjčka - práva a povinnosti</vt:lpstr>
      <vt:lpstr>Peněžitá zápůjčka</vt:lpstr>
      <vt:lpstr>Nepeněžitá zápůjčka</vt:lpstr>
      <vt:lpstr>Výpověď a mimořádní výpověď zápůjčky</vt:lpstr>
      <vt:lpstr>Úvěr</vt:lpstr>
      <vt:lpstr>Úvěr – měna, čerpání  </vt:lpstr>
      <vt:lpstr>Úvěr – účel </vt:lpstr>
      <vt:lpstr>Úvěr – vrácení peněžních prostředků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Petr Liska</dc:creator>
  <cp:lastModifiedBy>Petr Liska</cp:lastModifiedBy>
  <cp:revision>2</cp:revision>
  <dcterms:created xsi:type="dcterms:W3CDTF">2024-11-07T14:24:35Z</dcterms:created>
  <dcterms:modified xsi:type="dcterms:W3CDTF">2024-11-08T14:48:27Z</dcterms:modified>
</cp:coreProperties>
</file>