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3"/>
  </p:sldMasterIdLst>
  <p:notesMasterIdLst>
    <p:notesMasterId r:id="rId66"/>
  </p:notesMasterIdLst>
  <p:sldIdLst>
    <p:sldId id="264" r:id="rId4"/>
    <p:sldId id="275"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303" r:id="rId20"/>
    <p:sldId id="291" r:id="rId21"/>
    <p:sldId id="292" r:id="rId22"/>
    <p:sldId id="293" r:id="rId23"/>
    <p:sldId id="294" r:id="rId24"/>
    <p:sldId id="295" r:id="rId25"/>
    <p:sldId id="296" r:id="rId26"/>
    <p:sldId id="297" r:id="rId27"/>
    <p:sldId id="298" r:id="rId28"/>
    <p:sldId id="299" r:id="rId29"/>
    <p:sldId id="300" r:id="rId30"/>
    <p:sldId id="301" r:id="rId31"/>
    <p:sldId id="276" r:id="rId32"/>
    <p:sldId id="304" r:id="rId33"/>
    <p:sldId id="305" r:id="rId34"/>
    <p:sldId id="306" r:id="rId35"/>
    <p:sldId id="307" r:id="rId36"/>
    <p:sldId id="308" r:id="rId37"/>
    <p:sldId id="309" r:id="rId38"/>
    <p:sldId id="310" r:id="rId39"/>
    <p:sldId id="311" r:id="rId40"/>
    <p:sldId id="312" r:id="rId41"/>
    <p:sldId id="313" r:id="rId42"/>
    <p:sldId id="314" r:id="rId43"/>
    <p:sldId id="315" r:id="rId44"/>
    <p:sldId id="316" r:id="rId45"/>
    <p:sldId id="317" r:id="rId46"/>
    <p:sldId id="318" r:id="rId47"/>
    <p:sldId id="319" r:id="rId48"/>
    <p:sldId id="320" r:id="rId49"/>
    <p:sldId id="321" r:id="rId50"/>
    <p:sldId id="322" r:id="rId51"/>
    <p:sldId id="323" r:id="rId52"/>
    <p:sldId id="324" r:id="rId53"/>
    <p:sldId id="325" r:id="rId54"/>
    <p:sldId id="326" r:id="rId55"/>
    <p:sldId id="327" r:id="rId56"/>
    <p:sldId id="328" r:id="rId57"/>
    <p:sldId id="329" r:id="rId58"/>
    <p:sldId id="330" r:id="rId59"/>
    <p:sldId id="331" r:id="rId60"/>
    <p:sldId id="332" r:id="rId61"/>
    <p:sldId id="333" r:id="rId62"/>
    <p:sldId id="334" r:id="rId63"/>
    <p:sldId id="335" r:id="rId64"/>
    <p:sldId id="268" r:id="rId6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1" d="100"/>
          <a:sy n="61" d="100"/>
        </p:scale>
        <p:origin x="8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notesMaster" Target="notesMasters/notesMaster1.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7F23E5-E723-4485-9A71-51DD2E0513A0}" type="datetimeFigureOut">
              <a:rPr lang="cs-CZ" smtClean="0"/>
              <a:t>25.10.2024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0EC3DE-2A43-4B52-8ED0-7B171497C052}" type="slidenum">
              <a:rPr lang="cs-CZ" smtClean="0"/>
              <a:t>‹#›</a:t>
            </a:fld>
            <a:endParaRPr lang="cs-CZ"/>
          </a:p>
        </p:txBody>
      </p:sp>
    </p:spTree>
    <p:extLst>
      <p:ext uri="{BB962C8B-B14F-4D97-AF65-F5344CB8AC3E}">
        <p14:creationId xmlns:p14="http://schemas.microsoft.com/office/powerpoint/2010/main" val="1613447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14.svg"/><Relationship Id="rId4" Type="http://schemas.openxmlformats.org/officeDocument/2006/relationships/image" Target="../media/image1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1"/>
        </a:solidFill>
        <a:effectLst/>
      </p:bgPr>
    </p:bg>
    <p:spTree>
      <p:nvGrpSpPr>
        <p:cNvPr id="1" name=""/>
        <p:cNvGrpSpPr/>
        <p:nvPr/>
      </p:nvGrpSpPr>
      <p:grpSpPr>
        <a:xfrm>
          <a:off x="0" y="0"/>
          <a:ext cx="0" cy="0"/>
          <a:chOff x="0" y="0"/>
          <a:chExt cx="0" cy="0"/>
        </a:xfrm>
      </p:grpSpPr>
      <p:pic>
        <p:nvPicPr>
          <p:cNvPr id="12" name="Grafický objekt 11">
            <a:extLst>
              <a:ext uri="{FF2B5EF4-FFF2-40B4-BE49-F238E27FC236}">
                <a16:creationId xmlns:a16="http://schemas.microsoft.com/office/drawing/2014/main" id="{74943E4D-8A63-F619-3F24-35F2497CF21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1714500"/>
            <a:ext cx="12192000" cy="5143500"/>
          </a:xfrm>
          <a:prstGeom prst="rect">
            <a:avLst/>
          </a:prstGeom>
        </p:spPr>
      </p:pic>
      <p:sp>
        <p:nvSpPr>
          <p:cNvPr id="2" name="Nadpis 1">
            <a:extLst>
              <a:ext uri="{FF2B5EF4-FFF2-40B4-BE49-F238E27FC236}">
                <a16:creationId xmlns:a16="http://schemas.microsoft.com/office/drawing/2014/main" id="{18C8328B-5CE4-7A03-03BD-AA46BAACABC4}"/>
              </a:ext>
            </a:extLst>
          </p:cNvPr>
          <p:cNvSpPr>
            <a:spLocks noGrp="1"/>
          </p:cNvSpPr>
          <p:nvPr>
            <p:ph type="ctrTitle"/>
          </p:nvPr>
        </p:nvSpPr>
        <p:spPr>
          <a:xfrm>
            <a:off x="650079" y="2048376"/>
            <a:ext cx="9144000" cy="2387600"/>
          </a:xfrm>
        </p:spPr>
        <p:txBody>
          <a:bodyPr anchor="b">
            <a:normAutofit/>
          </a:bodyPr>
          <a:lstStyle>
            <a:lvl1pPr algn="l">
              <a:defRPr sz="3300">
                <a:solidFill>
                  <a:schemeClr val="bg1"/>
                </a:solidFill>
              </a:defRPr>
            </a:lvl1pPr>
          </a:lstStyle>
          <a:p>
            <a:r>
              <a:rPr lang="cs-CZ"/>
              <a:t>Kliknutím lze upravit styl.</a:t>
            </a:r>
            <a:endParaRPr lang="cs-CZ" dirty="0"/>
          </a:p>
        </p:txBody>
      </p:sp>
      <p:sp>
        <p:nvSpPr>
          <p:cNvPr id="3" name="Podnadpis 2">
            <a:extLst>
              <a:ext uri="{FF2B5EF4-FFF2-40B4-BE49-F238E27FC236}">
                <a16:creationId xmlns:a16="http://schemas.microsoft.com/office/drawing/2014/main" id="{33A880A5-CC4C-E83E-2A77-2EAA9E5DFE92}"/>
              </a:ext>
            </a:extLst>
          </p:cNvPr>
          <p:cNvSpPr>
            <a:spLocks noGrp="1"/>
          </p:cNvSpPr>
          <p:nvPr>
            <p:ph type="subTitle" idx="1"/>
          </p:nvPr>
        </p:nvSpPr>
        <p:spPr>
          <a:xfrm>
            <a:off x="650079" y="4712599"/>
            <a:ext cx="9144000" cy="1129401"/>
          </a:xfrm>
        </p:spPr>
        <p:txBody>
          <a:bodyPr>
            <a:normAutofit/>
          </a:bodyPr>
          <a:lstStyle>
            <a:lvl1pPr marL="0" indent="0" algn="l">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8" name="Grafický objekt 7">
            <a:extLst>
              <a:ext uri="{FF2B5EF4-FFF2-40B4-BE49-F238E27FC236}">
                <a16:creationId xmlns:a16="http://schemas.microsoft.com/office/drawing/2014/main" id="{9459865A-A9AB-E049-728C-E993AC93B69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88179" y="562768"/>
            <a:ext cx="2381250" cy="581025"/>
          </a:xfrm>
          <a:prstGeom prst="rect">
            <a:avLst/>
          </a:prstGeom>
        </p:spPr>
      </p:pic>
    </p:spTree>
    <p:extLst>
      <p:ext uri="{BB962C8B-B14F-4D97-AF65-F5344CB8AC3E}">
        <p14:creationId xmlns:p14="http://schemas.microsoft.com/office/powerpoint/2010/main" val="672982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itát">
    <p:bg>
      <p:bgPr>
        <a:solidFill>
          <a:schemeClr val="bg1"/>
        </a:solidFill>
        <a:effectLst/>
      </p:bgPr>
    </p:bg>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78BEF76-B4E5-F95D-2B21-2DE64B7C25B0}"/>
              </a:ext>
            </a:extLst>
          </p:cNvPr>
          <p:cNvSpPr>
            <a:spLocks noGrp="1"/>
          </p:cNvSpPr>
          <p:nvPr>
            <p:ph sz="half" idx="1"/>
          </p:nvPr>
        </p:nvSpPr>
        <p:spPr>
          <a:xfrm>
            <a:off x="2847975" y="1485900"/>
            <a:ext cx="6477000" cy="4643438"/>
          </a:xfrm>
        </p:spPr>
        <p:txBody>
          <a:bodyPr/>
          <a:lstStyle>
            <a:lvl1pPr marL="0" indent="0">
              <a:lnSpc>
                <a:spcPct val="108000"/>
              </a:lnSpc>
              <a:buNone/>
              <a:defRPr/>
            </a:lvl1pPr>
            <a:lvl2pPr marL="0" indent="0">
              <a:buNone/>
              <a:defRPr sz="1700">
                <a:solidFill>
                  <a:schemeClr val="accent1"/>
                </a:solidFill>
              </a:defRPr>
            </a:lvl2pPr>
            <a:lvl3pPr marL="0" indent="0">
              <a:buNone/>
              <a:defRPr sz="1700"/>
            </a:lvl3pPr>
            <a:lvl4pPr marL="356400" indent="-176400">
              <a:defRPr/>
            </a:lvl4pPr>
            <a:lvl5pPr marL="532800" indent="-176400">
              <a:defRPr/>
            </a:lvl5pPr>
          </a:lstStyle>
          <a:p>
            <a:pPr lvl="0"/>
            <a:r>
              <a:rPr lang="cs-CZ"/>
              <a:t>Po kliknutí můžete upravovat styly textu v předloze.</a:t>
            </a:r>
          </a:p>
          <a:p>
            <a:pPr lvl="1"/>
            <a:r>
              <a:rPr lang="cs-CZ"/>
              <a:t>Druhá úroveň</a:t>
            </a:r>
          </a:p>
          <a:p>
            <a:pPr lvl="2"/>
            <a:r>
              <a:rPr lang="cs-CZ"/>
              <a:t>Třetí úroveň</a:t>
            </a:r>
          </a:p>
        </p:txBody>
      </p:sp>
      <p:sp>
        <p:nvSpPr>
          <p:cNvPr id="6" name="Zástupný symbol pro zápatí 5">
            <a:extLst>
              <a:ext uri="{FF2B5EF4-FFF2-40B4-BE49-F238E27FC236}">
                <a16:creationId xmlns:a16="http://schemas.microsoft.com/office/drawing/2014/main" id="{566E8FFF-2AFB-218F-ABCC-56BEA5AADDAC}"/>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7" name="Zástupný symbol pro číslo snímku 6">
            <a:extLst>
              <a:ext uri="{FF2B5EF4-FFF2-40B4-BE49-F238E27FC236}">
                <a16:creationId xmlns:a16="http://schemas.microsoft.com/office/drawing/2014/main" id="{89BCEC3A-02B4-2A9D-87F4-16045F235B66}"/>
              </a:ext>
            </a:extLst>
          </p:cNvPr>
          <p:cNvSpPr>
            <a:spLocks noGrp="1"/>
          </p:cNvSpPr>
          <p:nvPr>
            <p:ph type="sldNum" sz="quarter" idx="12"/>
          </p:nvPr>
        </p:nvSpPr>
        <p:spPr/>
        <p:txBody>
          <a:bodyPr/>
          <a:lstStyle/>
          <a:p>
            <a:fld id="{5E608FB1-680A-4E9D-A95E-8C4CFA1B47E3}" type="slidenum">
              <a:rPr lang="cs-CZ" smtClean="0"/>
              <a:t>‹#›</a:t>
            </a:fld>
            <a:endParaRPr lang="cs-CZ"/>
          </a:p>
        </p:txBody>
      </p:sp>
      <p:pic>
        <p:nvPicPr>
          <p:cNvPr id="2" name="Grafický objekt 1">
            <a:extLst>
              <a:ext uri="{FF2B5EF4-FFF2-40B4-BE49-F238E27FC236}">
                <a16:creationId xmlns:a16="http://schemas.microsoft.com/office/drawing/2014/main" id="{EB1C8CC5-AD72-B1B5-FAD7-63ABE9022B3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637169" y="6332536"/>
            <a:ext cx="342900" cy="342900"/>
          </a:xfrm>
          <a:prstGeom prst="rect">
            <a:avLst/>
          </a:prstGeom>
        </p:spPr>
      </p:pic>
      <p:pic>
        <p:nvPicPr>
          <p:cNvPr id="8" name="Grafický objekt 7">
            <a:extLst>
              <a:ext uri="{FF2B5EF4-FFF2-40B4-BE49-F238E27FC236}">
                <a16:creationId xmlns:a16="http://schemas.microsoft.com/office/drawing/2014/main" id="{F5A2A8B0-2544-1C17-9214-4E99EA00306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919154"/>
            <a:ext cx="2247900" cy="828675"/>
          </a:xfrm>
          <a:prstGeom prst="rect">
            <a:avLst/>
          </a:prstGeom>
        </p:spPr>
      </p:pic>
    </p:spTree>
    <p:extLst>
      <p:ext uri="{BB962C8B-B14F-4D97-AF65-F5344CB8AC3E}">
        <p14:creationId xmlns:p14="http://schemas.microsoft.com/office/powerpoint/2010/main" val="3649589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7ABA3B-E3F6-9A92-9135-4EE08586C3C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E69147A-9341-6F01-8FA2-4E16F6AB5848}"/>
              </a:ext>
            </a:extLst>
          </p:cNvPr>
          <p:cNvSpPr>
            <a:spLocks noGrp="1"/>
          </p:cNvSpPr>
          <p:nvPr>
            <p:ph type="dt" sz="half" idx="10"/>
          </p:nvPr>
        </p:nvSpPr>
        <p:spPr>
          <a:xfrm>
            <a:off x="838200" y="6356350"/>
            <a:ext cx="2743200" cy="365125"/>
          </a:xfrm>
          <a:prstGeom prst="rect">
            <a:avLst/>
          </a:prstGeom>
        </p:spPr>
        <p:txBody>
          <a:bodyPr/>
          <a:lstStyle/>
          <a:p>
            <a:fld id="{BFA560BD-710C-43EC-BF4E-953066F916F9}" type="datetime1">
              <a:rPr lang="cs-CZ" smtClean="0"/>
              <a:t>25.10.2024</a:t>
            </a:fld>
            <a:endParaRPr lang="cs-CZ"/>
          </a:p>
        </p:txBody>
      </p:sp>
      <p:sp>
        <p:nvSpPr>
          <p:cNvPr id="4" name="Zástupný symbol pro zápatí 3">
            <a:extLst>
              <a:ext uri="{FF2B5EF4-FFF2-40B4-BE49-F238E27FC236}">
                <a16:creationId xmlns:a16="http://schemas.microsoft.com/office/drawing/2014/main" id="{3AB3D4C9-700C-E263-2AAF-E10CD38190AF}"/>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5" name="Zástupný symbol pro číslo snímku 4">
            <a:extLst>
              <a:ext uri="{FF2B5EF4-FFF2-40B4-BE49-F238E27FC236}">
                <a16:creationId xmlns:a16="http://schemas.microsoft.com/office/drawing/2014/main" id="{408544A3-E625-888D-0D21-EEF35ED99522}"/>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1224423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9438A86-4A25-73CF-7171-B61A241DD7A7}"/>
              </a:ext>
            </a:extLst>
          </p:cNvPr>
          <p:cNvSpPr>
            <a:spLocks noGrp="1"/>
          </p:cNvSpPr>
          <p:nvPr>
            <p:ph type="dt" sz="half" idx="10"/>
          </p:nvPr>
        </p:nvSpPr>
        <p:spPr>
          <a:xfrm>
            <a:off x="838200" y="6356350"/>
            <a:ext cx="2743200" cy="365125"/>
          </a:xfrm>
          <a:prstGeom prst="rect">
            <a:avLst/>
          </a:prstGeom>
        </p:spPr>
        <p:txBody>
          <a:bodyPr/>
          <a:lstStyle/>
          <a:p>
            <a:fld id="{1A945517-90B0-4E61-B5DD-AC2B75BAD2CB}" type="datetime1">
              <a:rPr lang="cs-CZ" smtClean="0"/>
              <a:t>25.10.2024</a:t>
            </a:fld>
            <a:endParaRPr lang="cs-CZ"/>
          </a:p>
        </p:txBody>
      </p:sp>
      <p:sp>
        <p:nvSpPr>
          <p:cNvPr id="3" name="Zástupný symbol pro zápatí 2">
            <a:extLst>
              <a:ext uri="{FF2B5EF4-FFF2-40B4-BE49-F238E27FC236}">
                <a16:creationId xmlns:a16="http://schemas.microsoft.com/office/drawing/2014/main" id="{1E7BFAF4-B07E-8F6C-CEC7-D199D64C2B2E}"/>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4" name="Zástupný symbol pro číslo snímku 3">
            <a:extLst>
              <a:ext uri="{FF2B5EF4-FFF2-40B4-BE49-F238E27FC236}">
                <a16:creationId xmlns:a16="http://schemas.microsoft.com/office/drawing/2014/main" id="{0250244E-576B-B41B-B59D-93F9DACDA80E}"/>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187490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ředěl 1">
    <p:bg>
      <p:bgPr>
        <a:blipFill dpi="0" rotWithShape="1">
          <a:blip r:embed="rId2">
            <a:lum/>
            <a:extLst>
              <a:ext uri="{96DAC541-7B7A-43D3-8B79-37D633B846F1}">
                <asvg:svgBlip xmlns:asvg="http://schemas.microsoft.com/office/drawing/2016/SVG/main" r:embed="rId3"/>
              </a:ext>
            </a:extLst>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C8328B-5CE4-7A03-03BD-AA46BAACABC4}"/>
              </a:ext>
            </a:extLst>
          </p:cNvPr>
          <p:cNvSpPr>
            <a:spLocks noGrp="1"/>
          </p:cNvSpPr>
          <p:nvPr>
            <p:ph type="ctrTitle"/>
          </p:nvPr>
        </p:nvSpPr>
        <p:spPr>
          <a:xfrm>
            <a:off x="650079" y="1968500"/>
            <a:ext cx="5712621" cy="4359776"/>
          </a:xfrm>
        </p:spPr>
        <p:txBody>
          <a:bodyPr anchor="b">
            <a:normAutofit/>
          </a:bodyPr>
          <a:lstStyle>
            <a:lvl1pPr algn="l">
              <a:defRPr sz="3300">
                <a:solidFill>
                  <a:schemeClr val="bg1"/>
                </a:solidFill>
              </a:defRPr>
            </a:lvl1pPr>
          </a:lstStyle>
          <a:p>
            <a:r>
              <a:rPr lang="cs-CZ"/>
              <a:t>Kliknutím lze upravit styl.</a:t>
            </a:r>
            <a:endParaRPr lang="cs-CZ" dirty="0"/>
          </a:p>
        </p:txBody>
      </p:sp>
    </p:spTree>
    <p:extLst>
      <p:ext uri="{BB962C8B-B14F-4D97-AF65-F5344CB8AC3E}">
        <p14:creationId xmlns:p14="http://schemas.microsoft.com/office/powerpoint/2010/main" val="165502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ředěl 2">
    <p:bg>
      <p:bgPr>
        <a:blipFill dpi="0" rotWithShape="1">
          <a:blip r:embed="rId2">
            <a:lum/>
            <a:extLst>
              <a:ext uri="{96DAC541-7B7A-43D3-8B79-37D633B846F1}">
                <asvg:svgBlip xmlns:asvg="http://schemas.microsoft.com/office/drawing/2016/SVG/main" r:embed="rId3"/>
              </a:ext>
            </a:extLst>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C8328B-5CE4-7A03-03BD-AA46BAACABC4}"/>
              </a:ext>
            </a:extLst>
          </p:cNvPr>
          <p:cNvSpPr>
            <a:spLocks noGrp="1"/>
          </p:cNvSpPr>
          <p:nvPr>
            <p:ph type="ctrTitle"/>
          </p:nvPr>
        </p:nvSpPr>
        <p:spPr>
          <a:xfrm>
            <a:off x="650079" y="1968500"/>
            <a:ext cx="5712621" cy="4359776"/>
          </a:xfrm>
        </p:spPr>
        <p:txBody>
          <a:bodyPr anchor="b">
            <a:normAutofit/>
          </a:bodyPr>
          <a:lstStyle>
            <a:lvl1pPr algn="l">
              <a:defRPr sz="3300">
                <a:solidFill>
                  <a:schemeClr val="bg1"/>
                </a:solidFill>
              </a:defRPr>
            </a:lvl1pPr>
          </a:lstStyle>
          <a:p>
            <a:r>
              <a:rPr lang="cs-CZ"/>
              <a:t>Kliknutím lze upravit styl.</a:t>
            </a:r>
            <a:endParaRPr lang="cs-CZ" dirty="0"/>
          </a:p>
        </p:txBody>
      </p:sp>
    </p:spTree>
    <p:extLst>
      <p:ext uri="{BB962C8B-B14F-4D97-AF65-F5344CB8AC3E}">
        <p14:creationId xmlns:p14="http://schemas.microsoft.com/office/powerpoint/2010/main" val="3251615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Závěr">
    <p:bg>
      <p:bgPr>
        <a:blipFill dpi="0" rotWithShape="1">
          <a:blip r:embed="rId2">
            <a:lum/>
            <a:extLst>
              <a:ext uri="{96DAC541-7B7A-43D3-8B79-37D633B846F1}">
                <asvg:svgBlip xmlns:asvg="http://schemas.microsoft.com/office/drawing/2016/SVG/main" r:embed="rId3"/>
              </a:ext>
            </a:extLst>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C8328B-5CE4-7A03-03BD-AA46BAACABC4}"/>
              </a:ext>
            </a:extLst>
          </p:cNvPr>
          <p:cNvSpPr>
            <a:spLocks noGrp="1"/>
          </p:cNvSpPr>
          <p:nvPr>
            <p:ph type="ctrTitle"/>
          </p:nvPr>
        </p:nvSpPr>
        <p:spPr>
          <a:xfrm>
            <a:off x="650079" y="1692776"/>
            <a:ext cx="9144000" cy="1304424"/>
          </a:xfrm>
        </p:spPr>
        <p:txBody>
          <a:bodyPr anchor="t">
            <a:normAutofit/>
          </a:bodyPr>
          <a:lstStyle>
            <a:lvl1pPr algn="l">
              <a:defRPr sz="3300">
                <a:solidFill>
                  <a:schemeClr val="accent1"/>
                </a:solidFill>
              </a:defRPr>
            </a:lvl1pPr>
          </a:lstStyle>
          <a:p>
            <a:r>
              <a:rPr lang="cs-CZ"/>
              <a:t>Kliknutím lze upravit styl.</a:t>
            </a:r>
            <a:endParaRPr lang="cs-CZ" dirty="0"/>
          </a:p>
        </p:txBody>
      </p:sp>
      <p:sp>
        <p:nvSpPr>
          <p:cNvPr id="3" name="Podnadpis 2">
            <a:extLst>
              <a:ext uri="{FF2B5EF4-FFF2-40B4-BE49-F238E27FC236}">
                <a16:creationId xmlns:a16="http://schemas.microsoft.com/office/drawing/2014/main" id="{33A880A5-CC4C-E83E-2A77-2EAA9E5DFE92}"/>
              </a:ext>
            </a:extLst>
          </p:cNvPr>
          <p:cNvSpPr>
            <a:spLocks noGrp="1"/>
          </p:cNvSpPr>
          <p:nvPr>
            <p:ph type="subTitle" idx="1"/>
          </p:nvPr>
        </p:nvSpPr>
        <p:spPr>
          <a:xfrm>
            <a:off x="650079" y="3848999"/>
            <a:ext cx="9144000" cy="824601"/>
          </a:xfrm>
        </p:spPr>
        <p:txBody>
          <a:bodyPr>
            <a:normAutofit/>
          </a:bodyPr>
          <a:lstStyle>
            <a:lvl1pPr marL="0" indent="0" algn="l">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Tree>
    <p:extLst>
      <p:ext uri="{BB962C8B-B14F-4D97-AF65-F5344CB8AC3E}">
        <p14:creationId xmlns:p14="http://schemas.microsoft.com/office/powerpoint/2010/main" val="1134297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C78FD6-2722-2821-10E5-2E697D7B0CD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497FA54-5776-58AE-AEC4-FAE86FE9D78B}"/>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zápatí 4">
            <a:extLst>
              <a:ext uri="{FF2B5EF4-FFF2-40B4-BE49-F238E27FC236}">
                <a16:creationId xmlns:a16="http://schemas.microsoft.com/office/drawing/2014/main" id="{5B1D0EC9-522E-7760-9533-ED823A8D61AC}"/>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6" name="Zástupný symbol pro číslo snímku 5">
            <a:extLst>
              <a:ext uri="{FF2B5EF4-FFF2-40B4-BE49-F238E27FC236}">
                <a16:creationId xmlns:a16="http://schemas.microsoft.com/office/drawing/2014/main" id="{5A7BEC56-EE77-297B-48FC-43CFAD8E116B}"/>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1742429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Nadpis a obsah 2">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C78FD6-2722-2821-10E5-2E697D7B0CD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497FA54-5776-58AE-AEC4-FAE86FE9D78B}"/>
              </a:ext>
            </a:extLst>
          </p:cNvPr>
          <p:cNvSpPr>
            <a:spLocks noGrp="1"/>
          </p:cNvSpPr>
          <p:nvPr>
            <p:ph idx="1"/>
          </p:nvPr>
        </p:nvSpPr>
        <p:spPr/>
        <p:txBody>
          <a:bodyPr/>
          <a:lstStyle>
            <a:lvl1pPr marL="0" indent="0">
              <a:lnSpc>
                <a:spcPct val="100000"/>
              </a:lnSpc>
              <a:buFontTx/>
              <a:buNone/>
              <a:defRPr/>
            </a:lvl1pPr>
            <a:lvl2pPr marL="0" indent="0">
              <a:lnSpc>
                <a:spcPct val="100000"/>
              </a:lnSpc>
              <a:spcBef>
                <a:spcPts val="800"/>
              </a:spcBef>
              <a:buNone/>
              <a:defRPr/>
            </a:lvl2pPr>
            <a:lvl3pPr marL="177800" indent="-177800">
              <a:lnSpc>
                <a:spcPct val="100000"/>
              </a:lnSpc>
              <a:defRPr/>
            </a:lvl3pPr>
            <a:lvl4pPr marL="355600" indent="-177800">
              <a:lnSpc>
                <a:spcPct val="100000"/>
              </a:lnSpc>
              <a:defRPr/>
            </a:lvl4pPr>
            <a:lvl5pPr marL="533400" indent="-177800">
              <a:lnSpc>
                <a:spcPct val="100000"/>
              </a:lnSpc>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zápatí 4">
            <a:extLst>
              <a:ext uri="{FF2B5EF4-FFF2-40B4-BE49-F238E27FC236}">
                <a16:creationId xmlns:a16="http://schemas.microsoft.com/office/drawing/2014/main" id="{5B1D0EC9-522E-7760-9533-ED823A8D61AC}"/>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6" name="Zástupný symbol pro číslo snímku 5">
            <a:extLst>
              <a:ext uri="{FF2B5EF4-FFF2-40B4-BE49-F238E27FC236}">
                <a16:creationId xmlns:a16="http://schemas.microsoft.com/office/drawing/2014/main" id="{5A7BEC56-EE77-297B-48FC-43CFAD8E116B}"/>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2409072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6898E9-BDDF-2C46-A65A-B5D157FBFAE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78BEF76-B4E5-F95D-2B21-2DE64B7C25B0}"/>
              </a:ext>
            </a:extLst>
          </p:cNvPr>
          <p:cNvSpPr>
            <a:spLocks noGrp="1"/>
          </p:cNvSpPr>
          <p:nvPr>
            <p:ph sz="half" idx="1"/>
          </p:nvPr>
        </p:nvSpPr>
        <p:spPr>
          <a:xfrm>
            <a:off x="647699"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obsah 3">
            <a:extLst>
              <a:ext uri="{FF2B5EF4-FFF2-40B4-BE49-F238E27FC236}">
                <a16:creationId xmlns:a16="http://schemas.microsoft.com/office/drawing/2014/main" id="{B6D9E3CA-86C1-4CCA-2FC2-451A03D057C1}"/>
              </a:ext>
            </a:extLst>
          </p:cNvPr>
          <p:cNvSpPr>
            <a:spLocks noGrp="1"/>
          </p:cNvSpPr>
          <p:nvPr>
            <p:ph sz="half" idx="2"/>
          </p:nvPr>
        </p:nvSpPr>
        <p:spPr>
          <a:xfrm>
            <a:off x="6172198"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6" name="Zástupný symbol pro zápatí 5">
            <a:extLst>
              <a:ext uri="{FF2B5EF4-FFF2-40B4-BE49-F238E27FC236}">
                <a16:creationId xmlns:a16="http://schemas.microsoft.com/office/drawing/2014/main" id="{566E8FFF-2AFB-218F-ABCC-56BEA5AADDAC}"/>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7" name="Zástupný symbol pro číslo snímku 6">
            <a:extLst>
              <a:ext uri="{FF2B5EF4-FFF2-40B4-BE49-F238E27FC236}">
                <a16:creationId xmlns:a16="http://schemas.microsoft.com/office/drawing/2014/main" id="{89BCEC3A-02B4-2A9D-87F4-16045F235B66}"/>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1815676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6898E9-BDDF-2C46-A65A-B5D157FBFAE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78BEF76-B4E5-F95D-2B21-2DE64B7C25B0}"/>
              </a:ext>
            </a:extLst>
          </p:cNvPr>
          <p:cNvSpPr>
            <a:spLocks noGrp="1"/>
          </p:cNvSpPr>
          <p:nvPr>
            <p:ph sz="half" idx="1"/>
          </p:nvPr>
        </p:nvSpPr>
        <p:spPr>
          <a:xfrm>
            <a:off x="647699" y="1825625"/>
            <a:ext cx="5181600" cy="4351338"/>
          </a:xfrm>
        </p:spPr>
        <p:txBody>
          <a:bodyPr/>
          <a:lstStyle>
            <a:lvl1pPr marL="0" indent="0">
              <a:buNone/>
              <a:defRPr/>
            </a:lvl1pPr>
            <a:lvl2pPr marL="0" indent="0">
              <a:buNone/>
              <a:defRPr/>
            </a:lvl2pPr>
            <a:lvl3pPr marL="176400" indent="-176400">
              <a:defRPr/>
            </a:lvl3pPr>
            <a:lvl4pPr marL="356400" indent="-176400">
              <a:defRPr/>
            </a:lvl4pPr>
            <a:lvl5pPr marL="532800" indent="-17640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obsah 3">
            <a:extLst>
              <a:ext uri="{FF2B5EF4-FFF2-40B4-BE49-F238E27FC236}">
                <a16:creationId xmlns:a16="http://schemas.microsoft.com/office/drawing/2014/main" id="{B6D9E3CA-86C1-4CCA-2FC2-451A03D057C1}"/>
              </a:ext>
            </a:extLst>
          </p:cNvPr>
          <p:cNvSpPr>
            <a:spLocks noGrp="1"/>
          </p:cNvSpPr>
          <p:nvPr>
            <p:ph sz="half" idx="2"/>
          </p:nvPr>
        </p:nvSpPr>
        <p:spPr>
          <a:xfrm>
            <a:off x="6172198" y="1825625"/>
            <a:ext cx="5181600" cy="4351338"/>
          </a:xfrm>
        </p:spPr>
        <p:txBody>
          <a:bodyPr/>
          <a:lstStyle>
            <a:lvl1pPr marL="0" indent="0">
              <a:buNone/>
              <a:defRPr/>
            </a:lvl1pPr>
            <a:lvl2pPr marL="0" indent="0">
              <a:buNone/>
              <a:defRPr/>
            </a:lvl2pPr>
            <a:lvl3pPr marL="176400" indent="-176400">
              <a:defRPr/>
            </a:lvl3pPr>
            <a:lvl4pPr marL="356400" indent="-176400">
              <a:defRPr/>
            </a:lvl4pPr>
            <a:lvl5pPr marL="532800" indent="-17640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6" name="Zástupný symbol pro zápatí 5">
            <a:extLst>
              <a:ext uri="{FF2B5EF4-FFF2-40B4-BE49-F238E27FC236}">
                <a16:creationId xmlns:a16="http://schemas.microsoft.com/office/drawing/2014/main" id="{566E8FFF-2AFB-218F-ABCC-56BEA5AADDAC}"/>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7" name="Zástupný symbol pro číslo snímku 6">
            <a:extLst>
              <a:ext uri="{FF2B5EF4-FFF2-40B4-BE49-F238E27FC236}">
                <a16:creationId xmlns:a16="http://schemas.microsoft.com/office/drawing/2014/main" id="{89BCEC3A-02B4-2A9D-87F4-16045F235B66}"/>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3626902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rázek a popis">
    <p:bg>
      <p:bgPr>
        <a:solidFill>
          <a:schemeClr val="bg1"/>
        </a:solidFill>
        <a:effectLst/>
      </p:bgPr>
    </p:bg>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78BEF76-B4E5-F95D-2B21-2DE64B7C25B0}"/>
              </a:ext>
            </a:extLst>
          </p:cNvPr>
          <p:cNvSpPr>
            <a:spLocks noGrp="1"/>
          </p:cNvSpPr>
          <p:nvPr>
            <p:ph sz="half" idx="1"/>
          </p:nvPr>
        </p:nvSpPr>
        <p:spPr>
          <a:xfrm>
            <a:off x="647698" y="647700"/>
            <a:ext cx="8331201" cy="5529263"/>
          </a:xfrm>
        </p:spPr>
        <p:txBody>
          <a:bodyPr/>
          <a:lstStyle>
            <a:lvl1pPr marL="0" indent="0">
              <a:buNone/>
              <a:defRPr/>
            </a:lvl1pPr>
            <a:lvl2pPr marL="0" indent="0">
              <a:buNone/>
              <a:defRPr/>
            </a:lvl2pPr>
            <a:lvl3pPr marL="176400" indent="-176400">
              <a:defRPr/>
            </a:lvl3pPr>
            <a:lvl4pPr marL="356400" indent="-176400">
              <a:defRPr/>
            </a:lvl4pPr>
            <a:lvl5pPr marL="532800" indent="-17640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obsah 3">
            <a:extLst>
              <a:ext uri="{FF2B5EF4-FFF2-40B4-BE49-F238E27FC236}">
                <a16:creationId xmlns:a16="http://schemas.microsoft.com/office/drawing/2014/main" id="{B6D9E3CA-86C1-4CCA-2FC2-451A03D057C1}"/>
              </a:ext>
            </a:extLst>
          </p:cNvPr>
          <p:cNvSpPr>
            <a:spLocks noGrp="1"/>
          </p:cNvSpPr>
          <p:nvPr>
            <p:ph sz="half" idx="2"/>
          </p:nvPr>
        </p:nvSpPr>
        <p:spPr>
          <a:xfrm>
            <a:off x="9271000" y="1825625"/>
            <a:ext cx="2374900" cy="4351338"/>
          </a:xfrm>
        </p:spPr>
        <p:txBody>
          <a:bodyPr anchor="b">
            <a:normAutofit/>
          </a:bodyPr>
          <a:lstStyle>
            <a:lvl1pPr marL="0" indent="0">
              <a:buNone/>
              <a:defRPr sz="1500" b="0"/>
            </a:lvl1pPr>
            <a:lvl2pPr marL="0" indent="0">
              <a:buNone/>
              <a:defRPr sz="1500"/>
            </a:lvl2pPr>
            <a:lvl3pPr marL="176400" indent="-176400">
              <a:defRPr sz="1500"/>
            </a:lvl3pPr>
            <a:lvl4pPr marL="356400" indent="-176400">
              <a:defRPr sz="1500"/>
            </a:lvl4pPr>
            <a:lvl5pPr marL="532800" indent="-176400">
              <a:defRPr sz="1500"/>
            </a:lvl5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566E8FFF-2AFB-218F-ABCC-56BEA5AADDAC}"/>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7" name="Zástupný symbol pro číslo snímku 6">
            <a:extLst>
              <a:ext uri="{FF2B5EF4-FFF2-40B4-BE49-F238E27FC236}">
                <a16:creationId xmlns:a16="http://schemas.microsoft.com/office/drawing/2014/main" id="{89BCEC3A-02B4-2A9D-87F4-16045F235B66}"/>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365465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1818620-6694-CE30-09D5-0385EC1EA19F}"/>
              </a:ext>
            </a:extLst>
          </p:cNvPr>
          <p:cNvSpPr>
            <a:spLocks noGrp="1"/>
          </p:cNvSpPr>
          <p:nvPr>
            <p:ph type="title"/>
          </p:nvPr>
        </p:nvSpPr>
        <p:spPr>
          <a:xfrm>
            <a:off x="647699" y="717550"/>
            <a:ext cx="10706099" cy="867861"/>
          </a:xfrm>
          <a:prstGeom prst="rect">
            <a:avLst/>
          </a:prstGeom>
        </p:spPr>
        <p:txBody>
          <a:bodyPr vert="horz" lIns="0" tIns="0" rIns="0" bIns="0" rtlCol="0" anchor="t">
            <a:normAutofit/>
          </a:bodyPr>
          <a:lstStyle/>
          <a:p>
            <a:r>
              <a:rPr lang="cs-CZ" dirty="0"/>
              <a:t>Kliknutím lze upravit styl.</a:t>
            </a:r>
          </a:p>
        </p:txBody>
      </p:sp>
      <p:sp>
        <p:nvSpPr>
          <p:cNvPr id="3" name="Zástupný text 2">
            <a:extLst>
              <a:ext uri="{FF2B5EF4-FFF2-40B4-BE49-F238E27FC236}">
                <a16:creationId xmlns:a16="http://schemas.microsoft.com/office/drawing/2014/main" id="{4A359F36-CC92-C5E0-1D93-EB04F26AAC30}"/>
              </a:ext>
            </a:extLst>
          </p:cNvPr>
          <p:cNvSpPr>
            <a:spLocks noGrp="1"/>
          </p:cNvSpPr>
          <p:nvPr>
            <p:ph type="body" idx="1"/>
          </p:nvPr>
        </p:nvSpPr>
        <p:spPr>
          <a:xfrm>
            <a:off x="647700" y="1825625"/>
            <a:ext cx="10706100" cy="4351338"/>
          </a:xfrm>
          <a:prstGeom prst="rect">
            <a:avLst/>
          </a:prstGeom>
        </p:spPr>
        <p:txBody>
          <a:bodyPr vert="horz" lIns="0" tIns="0" rIns="0" bIns="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zápatí 4">
            <a:extLst>
              <a:ext uri="{FF2B5EF4-FFF2-40B4-BE49-F238E27FC236}">
                <a16:creationId xmlns:a16="http://schemas.microsoft.com/office/drawing/2014/main" id="{DD416615-ACE9-1166-FF1A-B39597AF460A}"/>
              </a:ext>
            </a:extLst>
          </p:cNvPr>
          <p:cNvSpPr>
            <a:spLocks noGrp="1"/>
          </p:cNvSpPr>
          <p:nvPr>
            <p:ph type="ftr" sz="quarter" idx="3"/>
          </p:nvPr>
        </p:nvSpPr>
        <p:spPr>
          <a:xfrm>
            <a:off x="411162" y="6417177"/>
            <a:ext cx="10942637" cy="365125"/>
          </a:xfrm>
          <a:prstGeom prst="rect">
            <a:avLst/>
          </a:prstGeom>
        </p:spPr>
        <p:txBody>
          <a:bodyPr vert="horz" lIns="0" tIns="0" rIns="0" bIns="0" rtlCol="0" anchor="ctr"/>
          <a:lstStyle>
            <a:lvl1pPr algn="l">
              <a:defRPr sz="1100">
                <a:solidFill>
                  <a:schemeClr val="accent2"/>
                </a:solidFill>
              </a:defRPr>
            </a:lvl1pPr>
          </a:lstStyle>
          <a:p>
            <a:r>
              <a:rPr lang="en-US"/>
              <a:t>Short name of the powerpoint presentation, maximum length two thirds of the page</a:t>
            </a:r>
            <a:endParaRPr lang="cs-CZ" dirty="0"/>
          </a:p>
        </p:txBody>
      </p:sp>
      <p:sp>
        <p:nvSpPr>
          <p:cNvPr id="6" name="Zástupný symbol pro číslo snímku 5">
            <a:extLst>
              <a:ext uri="{FF2B5EF4-FFF2-40B4-BE49-F238E27FC236}">
                <a16:creationId xmlns:a16="http://schemas.microsoft.com/office/drawing/2014/main" id="{762E3233-1704-433C-8B0E-4C03A48D495B}"/>
              </a:ext>
            </a:extLst>
          </p:cNvPr>
          <p:cNvSpPr>
            <a:spLocks noGrp="1"/>
          </p:cNvSpPr>
          <p:nvPr>
            <p:ph type="sldNum" sz="quarter" idx="4"/>
          </p:nvPr>
        </p:nvSpPr>
        <p:spPr>
          <a:xfrm>
            <a:off x="27602" y="6417177"/>
            <a:ext cx="272435" cy="365125"/>
          </a:xfrm>
          <a:prstGeom prst="rect">
            <a:avLst/>
          </a:prstGeom>
        </p:spPr>
        <p:txBody>
          <a:bodyPr vert="horz" lIns="0" tIns="0" rIns="0" bIns="0" rtlCol="0" anchor="ctr"/>
          <a:lstStyle>
            <a:lvl1pPr algn="r">
              <a:defRPr sz="1100" b="1">
                <a:solidFill>
                  <a:schemeClr val="accent2"/>
                </a:solidFill>
              </a:defRPr>
            </a:lvl1pPr>
          </a:lstStyle>
          <a:p>
            <a:fld id="{5E608FB1-680A-4E9D-A95E-8C4CFA1B47E3}" type="slidenum">
              <a:rPr lang="cs-CZ" smtClean="0"/>
              <a:pPr/>
              <a:t>‹#›</a:t>
            </a:fld>
            <a:endParaRPr lang="cs-CZ" dirty="0"/>
          </a:p>
        </p:txBody>
      </p:sp>
      <p:pic>
        <p:nvPicPr>
          <p:cNvPr id="25" name="Grafický objekt 24">
            <a:extLst>
              <a:ext uri="{FF2B5EF4-FFF2-40B4-BE49-F238E27FC236}">
                <a16:creationId xmlns:a16="http://schemas.microsoft.com/office/drawing/2014/main" id="{20A4219D-845A-0B44-D2E6-FE3B644EF777}"/>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11637169" y="6332536"/>
            <a:ext cx="342900" cy="342900"/>
          </a:xfrm>
          <a:prstGeom prst="rect">
            <a:avLst/>
          </a:prstGeom>
        </p:spPr>
      </p:pic>
      <p:sp>
        <p:nvSpPr>
          <p:cNvPr id="32" name="Obdélník 31">
            <a:extLst>
              <a:ext uri="{FF2B5EF4-FFF2-40B4-BE49-F238E27FC236}">
                <a16:creationId xmlns:a16="http://schemas.microsoft.com/office/drawing/2014/main" id="{D7335CFA-CF9E-C58E-DC8B-E528D93AB763}"/>
              </a:ext>
            </a:extLst>
          </p:cNvPr>
          <p:cNvSpPr/>
          <p:nvPr userDrawn="1"/>
        </p:nvSpPr>
        <p:spPr>
          <a:xfrm>
            <a:off x="221456" y="0"/>
            <a:ext cx="122400" cy="1044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3" name="TextovéPole 32">
            <a:extLst>
              <a:ext uri="{FF2B5EF4-FFF2-40B4-BE49-F238E27FC236}">
                <a16:creationId xmlns:a16="http://schemas.microsoft.com/office/drawing/2014/main" id="{B52155B1-7D35-8CBF-21B4-8799EABA85C0}"/>
              </a:ext>
            </a:extLst>
          </p:cNvPr>
          <p:cNvSpPr txBox="1"/>
          <p:nvPr userDrawn="1"/>
        </p:nvSpPr>
        <p:spPr>
          <a:xfrm>
            <a:off x="337165" y="6498434"/>
            <a:ext cx="36870" cy="169277"/>
          </a:xfrm>
          <a:prstGeom prst="rect">
            <a:avLst/>
          </a:prstGeom>
          <a:noFill/>
        </p:spPr>
        <p:txBody>
          <a:bodyPr wrap="none" lIns="0" tIns="0" rIns="0" bIns="0" rtlCol="0">
            <a:spAutoFit/>
          </a:bodyPr>
          <a:lstStyle/>
          <a:p>
            <a:r>
              <a:rPr lang="cs-CZ" sz="1100" dirty="0">
                <a:solidFill>
                  <a:schemeClr val="tx2"/>
                </a:solidFill>
              </a:rPr>
              <a:t>|</a:t>
            </a:r>
          </a:p>
        </p:txBody>
      </p:sp>
    </p:spTree>
    <p:extLst>
      <p:ext uri="{BB962C8B-B14F-4D97-AF65-F5344CB8AC3E}">
        <p14:creationId xmlns:p14="http://schemas.microsoft.com/office/powerpoint/2010/main" val="1033977603"/>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5" r:id="rId3"/>
    <p:sldLayoutId id="2147483666" r:id="rId4"/>
    <p:sldLayoutId id="2147483650" r:id="rId5"/>
    <p:sldLayoutId id="2147483660" r:id="rId6"/>
    <p:sldLayoutId id="2147483652" r:id="rId7"/>
    <p:sldLayoutId id="2147483661" r:id="rId8"/>
    <p:sldLayoutId id="2147483662" r:id="rId9"/>
    <p:sldLayoutId id="2147483663" r:id="rId10"/>
    <p:sldLayoutId id="2147483654" r:id="rId11"/>
    <p:sldLayoutId id="2147483655" r:id="rId12"/>
  </p:sldLayoutIdLst>
  <p:hf hdr="0" dt="0"/>
  <p:txStyles>
    <p:titleStyle>
      <a:lvl1pPr algn="l" defTabSz="914400" rtl="0" eaLnBrk="1" latinLnBrk="0" hangingPunct="1">
        <a:lnSpc>
          <a:spcPct val="90000"/>
        </a:lnSpc>
        <a:spcBef>
          <a:spcPct val="0"/>
        </a:spcBef>
        <a:buNone/>
        <a:defRPr sz="3100" kern="1200" cap="all" baseline="0">
          <a:solidFill>
            <a:schemeClr val="accent1"/>
          </a:solidFill>
          <a:latin typeface="+mj-lt"/>
          <a:ea typeface="+mj-ea"/>
          <a:cs typeface="+mj-cs"/>
        </a:defRPr>
      </a:lvl1pPr>
    </p:titleStyle>
    <p:bodyStyle>
      <a:lvl1pPr marL="266700" indent="-266700" algn="l" defTabSz="914400" rtl="0" eaLnBrk="1" latinLnBrk="0" hangingPunct="1">
        <a:lnSpc>
          <a:spcPct val="100000"/>
        </a:lnSpc>
        <a:spcBef>
          <a:spcPts val="1000"/>
        </a:spcBef>
        <a:buFont typeface="Arial" panose="020B0604020202020204" pitchFamily="34" charset="0"/>
        <a:buChar char="•"/>
        <a:defRPr sz="2200" b="1" kern="1200">
          <a:solidFill>
            <a:schemeClr val="accent2"/>
          </a:solidFill>
          <a:latin typeface="+mn-lt"/>
          <a:ea typeface="+mn-ea"/>
          <a:cs typeface="+mn-cs"/>
        </a:defRPr>
      </a:lvl1pPr>
      <a:lvl2pPr marL="542925" indent="-276225" algn="l" defTabSz="914400" rtl="0" eaLnBrk="1" latinLnBrk="0" hangingPunct="1">
        <a:lnSpc>
          <a:spcPct val="100000"/>
        </a:lnSpc>
        <a:spcBef>
          <a:spcPts val="800"/>
        </a:spcBef>
        <a:buFont typeface="Arial" panose="020B0604020202020204" pitchFamily="34" charset="0"/>
        <a:buChar char="•"/>
        <a:defRPr sz="2000" kern="1200">
          <a:solidFill>
            <a:schemeClr val="tx2"/>
          </a:solidFill>
          <a:latin typeface="+mn-lt"/>
          <a:ea typeface="+mn-ea"/>
          <a:cs typeface="+mn-cs"/>
        </a:defRPr>
      </a:lvl2pPr>
      <a:lvl3pPr marL="809625" indent="-266700" algn="l" defTabSz="914400" rtl="0" eaLnBrk="1" latinLnBrk="0" hangingPunct="1">
        <a:lnSpc>
          <a:spcPct val="100000"/>
        </a:lnSpc>
        <a:spcBef>
          <a:spcPts val="500"/>
        </a:spcBef>
        <a:buFont typeface="Arial" panose="020B0604020202020204" pitchFamily="34" charset="0"/>
        <a:buChar char="•"/>
        <a:defRPr sz="1700" kern="1200">
          <a:solidFill>
            <a:schemeClr val="tx2"/>
          </a:solidFill>
          <a:latin typeface="+mn-lt"/>
          <a:ea typeface="+mn-ea"/>
          <a:cs typeface="+mn-cs"/>
        </a:defRPr>
      </a:lvl3pPr>
      <a:lvl4pPr marL="1076325" indent="-266700" algn="l" defTabSz="914400" rtl="0" eaLnBrk="1" latinLnBrk="0" hangingPunct="1">
        <a:lnSpc>
          <a:spcPct val="100000"/>
        </a:lnSpc>
        <a:spcBef>
          <a:spcPts val="1000"/>
        </a:spcBef>
        <a:buFont typeface="Arial" panose="020B0604020202020204" pitchFamily="34" charset="0"/>
        <a:buChar char="•"/>
        <a:defRPr sz="1500" kern="1200">
          <a:solidFill>
            <a:schemeClr val="tx2"/>
          </a:solidFill>
          <a:latin typeface="+mn-lt"/>
          <a:ea typeface="+mn-ea"/>
          <a:cs typeface="+mn-cs"/>
        </a:defRPr>
      </a:lvl4pPr>
      <a:lvl5pPr marL="1343025" indent="-266700" algn="l" defTabSz="914400" rtl="0" eaLnBrk="1" latinLnBrk="0" hangingPunct="1">
        <a:lnSpc>
          <a:spcPct val="10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A5984E-E41E-58BC-4CEB-5BDB04E6BD89}"/>
              </a:ext>
            </a:extLst>
          </p:cNvPr>
          <p:cNvSpPr>
            <a:spLocks noGrp="1"/>
          </p:cNvSpPr>
          <p:nvPr>
            <p:ph type="ctrTitle"/>
          </p:nvPr>
        </p:nvSpPr>
        <p:spPr>
          <a:xfrm>
            <a:off x="650079" y="2048376"/>
            <a:ext cx="9144000" cy="1884432"/>
          </a:xfrm>
        </p:spPr>
        <p:txBody>
          <a:bodyPr/>
          <a:lstStyle/>
          <a:p>
            <a:r>
              <a:rPr lang="cs-CZ" dirty="0"/>
              <a:t>Právní řád a systém práva</a:t>
            </a:r>
            <a:br>
              <a:rPr lang="cs-CZ" dirty="0"/>
            </a:br>
            <a:r>
              <a:rPr lang="cs-CZ" dirty="0"/>
              <a:t>Úvod do trestního práva hmotného a procesního</a:t>
            </a:r>
          </a:p>
        </p:txBody>
      </p:sp>
      <p:sp>
        <p:nvSpPr>
          <p:cNvPr id="9" name="Podnadpis 8">
            <a:extLst>
              <a:ext uri="{FF2B5EF4-FFF2-40B4-BE49-F238E27FC236}">
                <a16:creationId xmlns:a16="http://schemas.microsoft.com/office/drawing/2014/main" id="{F730C0B0-4C35-7DDE-5DBA-E74C469D9BDC}"/>
              </a:ext>
            </a:extLst>
          </p:cNvPr>
          <p:cNvSpPr>
            <a:spLocks noGrp="1"/>
          </p:cNvSpPr>
          <p:nvPr>
            <p:ph type="subTitle" idx="1"/>
          </p:nvPr>
        </p:nvSpPr>
        <p:spPr>
          <a:xfrm>
            <a:off x="649288" y="4713288"/>
            <a:ext cx="9144000" cy="1128712"/>
          </a:xfrm>
        </p:spPr>
        <p:txBody>
          <a:bodyPr/>
          <a:lstStyle/>
          <a:p>
            <a:r>
              <a:rPr lang="cs-CZ" dirty="0"/>
              <a:t>JUDr. Barbora Košinárová, Ph.D. </a:t>
            </a:r>
          </a:p>
        </p:txBody>
      </p:sp>
    </p:spTree>
    <p:extLst>
      <p:ext uri="{BB962C8B-B14F-4D97-AF65-F5344CB8AC3E}">
        <p14:creationId xmlns:p14="http://schemas.microsoft.com/office/powerpoint/2010/main" val="2478625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Subjektivní stránka trestného činu</a:t>
            </a:r>
            <a:br>
              <a:rPr lang="cs-CZ" dirty="0"/>
            </a:b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a:bodyPr>
          <a:lstStyle/>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rPr>
              <a:t>Zavinění</a:t>
            </a: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a:p>
            <a:pPr marL="74295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vnitřní (psychický) vztah člověka k určitým skutečnostem, které zakládají TČ, ať již vytvořeným pachatelem nebo objektivně bez jeho přičinění již v době činu  </a:t>
            </a:r>
          </a:p>
          <a:p>
            <a:pPr marL="457200" marR="0" lvl="0" indent="-4572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AutoNum type="arabicParenR"/>
              <a:tabLst/>
              <a:defRPr/>
            </a:pPr>
            <a:r>
              <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rPr>
              <a:t>úmysl </a:t>
            </a: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(úmysl je těžší zavinění než nedbalost)</a:t>
            </a:r>
          </a:p>
          <a:p>
            <a:pPr marL="857250" marR="0" lvl="1" indent="-457200" algn="just" defTabSz="914400" rtl="0" eaLnBrk="1" fontAlgn="auto" latinLnBrk="0" hangingPunct="1">
              <a:lnSpc>
                <a:spcPct val="100000"/>
              </a:lnSpc>
              <a:spcBef>
                <a:spcPct val="20000"/>
              </a:spcBef>
              <a:spcAft>
                <a:spcPts val="0"/>
              </a:spcAft>
              <a:buClr>
                <a:srgbClr val="92191C"/>
              </a:buClr>
              <a:buSzTx/>
              <a:buFont typeface="+mj-lt"/>
              <a:buAutoNum type="alphaLcParenR"/>
              <a:tabLst/>
              <a:defRPr/>
            </a:pPr>
            <a:r>
              <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rPr>
              <a:t>přímý </a:t>
            </a: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a:p>
            <a:pPr marL="800100" marR="0" lvl="2"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 pachatel </a:t>
            </a:r>
            <a:r>
              <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rPr>
              <a:t>věděl</a:t>
            </a: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 že svým jednáním ohrozí/poruší/může porušit nebo ohrozit zájem chráněný TZ, a </a:t>
            </a:r>
            <a:r>
              <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rPr>
              <a:t>chtěl </a:t>
            </a: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takové porušení/ohrožení způsobit</a:t>
            </a:r>
            <a:r>
              <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rPr>
              <a:t> </a:t>
            </a:r>
          </a:p>
          <a:p>
            <a:pPr marL="400050" marR="0" lvl="1"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en-US" sz="2000" b="1" i="0" u="none" strike="noStrike" kern="1200" cap="none" spc="0" normalizeH="0" baseline="0" noProof="0" dirty="0">
                <a:ln>
                  <a:noFill/>
                </a:ln>
                <a:solidFill>
                  <a:srgbClr val="404040"/>
                </a:solidFill>
                <a:effectLst/>
                <a:uLnTx/>
                <a:uFillTx/>
                <a:latin typeface="Palatino Linotype"/>
                <a:ea typeface="+mn-ea"/>
                <a:cs typeface="Palatino Linotype"/>
              </a:rPr>
              <a:t>b)	n</a:t>
            </a:r>
            <a:r>
              <a:rPr kumimoji="0" lang="cs-CZ" sz="2000" b="1" i="0" u="none" strike="noStrike" kern="1200" cap="none" spc="0" normalizeH="0" baseline="0" noProof="0" dirty="0" err="1">
                <a:ln>
                  <a:noFill/>
                </a:ln>
                <a:solidFill>
                  <a:srgbClr val="404040"/>
                </a:solidFill>
                <a:effectLst/>
                <a:uLnTx/>
                <a:uFillTx/>
                <a:latin typeface="Palatino Linotype"/>
                <a:ea typeface="+mn-ea"/>
                <a:cs typeface="Palatino Linotype"/>
              </a:rPr>
              <a:t>epřímý</a:t>
            </a: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	- </a:t>
            </a:r>
            <a:r>
              <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rPr>
              <a:t>věděl</a:t>
            </a: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 že svým jednáním může porušit/ohrozit zájem chráněný TZ, a pro případ, že jej způsobí, byl s tím </a:t>
            </a:r>
            <a:r>
              <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rPr>
              <a:t>srozuměn</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10</a:t>
            </a:fld>
            <a:endParaRPr lang="cs-CZ"/>
          </a:p>
        </p:txBody>
      </p:sp>
    </p:spTree>
    <p:extLst>
      <p:ext uri="{BB962C8B-B14F-4D97-AF65-F5344CB8AC3E}">
        <p14:creationId xmlns:p14="http://schemas.microsoft.com/office/powerpoint/2010/main" val="345189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Subjektivní stránka trestného činu</a:t>
            </a:r>
            <a:br>
              <a:rPr lang="cs-CZ" dirty="0"/>
            </a:b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a:bodyPr>
          <a:lstStyle/>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0" i="0" u="none" strike="noStrike" kern="1200" cap="none" spc="0" normalizeH="0" baseline="0" noProof="0" dirty="0">
                <a:ln>
                  <a:noFill/>
                </a:ln>
                <a:solidFill>
                  <a:prstClr val="black"/>
                </a:solidFill>
                <a:effectLst/>
                <a:uLnTx/>
                <a:uFillTx/>
                <a:latin typeface="Palatino Linotype"/>
                <a:ea typeface="+mn-ea"/>
                <a:cs typeface="Palatino Linotype"/>
              </a:rPr>
              <a:t>2) </a:t>
            </a:r>
            <a:r>
              <a:rPr kumimoji="0" lang="en-US" sz="2000" b="1" i="0" u="none" strike="noStrike" kern="1200" cap="none" spc="0" normalizeH="0" baseline="0" noProof="0" dirty="0">
                <a:ln>
                  <a:noFill/>
                </a:ln>
                <a:solidFill>
                  <a:prstClr val="black"/>
                </a:solidFill>
                <a:effectLst/>
                <a:uLnTx/>
                <a:uFillTx/>
                <a:latin typeface="Palatino Linotype"/>
                <a:ea typeface="+mn-ea"/>
                <a:cs typeface="Palatino Linotype"/>
              </a:rPr>
              <a:t>n</a:t>
            </a:r>
            <a:r>
              <a:rPr kumimoji="0" lang="cs-CZ" sz="2000" b="1" i="0" u="none" strike="noStrike" kern="1200" cap="none" spc="0" normalizeH="0" baseline="0" noProof="0" dirty="0" err="1">
                <a:ln>
                  <a:noFill/>
                </a:ln>
                <a:solidFill>
                  <a:prstClr val="black"/>
                </a:solidFill>
                <a:effectLst/>
                <a:uLnTx/>
                <a:uFillTx/>
                <a:latin typeface="Palatino Linotype"/>
                <a:ea typeface="+mn-ea"/>
                <a:cs typeface="Palatino Linotype"/>
              </a:rPr>
              <a:t>edbalost</a:t>
            </a:r>
            <a:r>
              <a:rPr kumimoji="0" lang="cs-CZ" sz="2000" b="1" i="0" u="none" strike="noStrike" kern="1200" cap="none" spc="0" normalizeH="0" baseline="0" noProof="0" dirty="0">
                <a:ln>
                  <a:noFill/>
                </a:ln>
                <a:solidFill>
                  <a:prstClr val="black"/>
                </a:solidFill>
                <a:effectLst/>
                <a:uLnTx/>
                <a:uFillTx/>
                <a:latin typeface="Palatino Linotype"/>
                <a:ea typeface="+mn-ea"/>
                <a:cs typeface="Palatino Linotype"/>
              </a:rPr>
              <a:t> </a:t>
            </a:r>
            <a:endParaRPr kumimoji="0" lang="cs-CZ" sz="2000" b="0" i="0" u="none" strike="noStrike" kern="1200" cap="none" spc="0" normalizeH="0" baseline="0" noProof="0" dirty="0">
              <a:ln>
                <a:noFill/>
              </a:ln>
              <a:solidFill>
                <a:prstClr val="black"/>
              </a:solidFill>
              <a:effectLst/>
              <a:uLnTx/>
              <a:uFillTx/>
              <a:latin typeface="Palatino Linotype"/>
              <a:ea typeface="+mn-ea"/>
              <a:cs typeface="Palatino Linotype"/>
            </a:endParaRPr>
          </a:p>
          <a:p>
            <a:pPr marL="742950" marR="0" lvl="1"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AutoNum type="alphaLcParenR"/>
              <a:tabLst/>
              <a:defRPr/>
            </a:pPr>
            <a:r>
              <a:rPr kumimoji="0" lang="cs-CZ" sz="2000" b="1" i="0" u="none" strike="noStrike" kern="1200" cap="none" spc="0" normalizeH="0" baseline="0" noProof="0" dirty="0">
                <a:ln>
                  <a:noFill/>
                </a:ln>
                <a:solidFill>
                  <a:prstClr val="black"/>
                </a:solidFill>
                <a:effectLst/>
                <a:uLnTx/>
                <a:uFillTx/>
                <a:latin typeface="Palatino Linotype"/>
                <a:ea typeface="+mn-ea"/>
                <a:cs typeface="Palatino Linotype"/>
              </a:rPr>
              <a:t>vědomá</a:t>
            </a:r>
            <a:endParaRPr kumimoji="0" lang="cs-CZ" sz="2000" b="0" i="0" u="none" strike="noStrike" kern="1200" cap="none" spc="0" normalizeH="0" baseline="0" noProof="0" dirty="0">
              <a:ln>
                <a:noFill/>
              </a:ln>
              <a:solidFill>
                <a:prstClr val="black"/>
              </a:solidFill>
              <a:effectLst/>
              <a:uLnTx/>
              <a:uFillTx/>
              <a:latin typeface="Palatino Linotype"/>
              <a:ea typeface="+mn-ea"/>
              <a:cs typeface="Palatino Linotype"/>
            </a:endParaRPr>
          </a:p>
          <a:p>
            <a:pPr marL="1143000" marR="0" lvl="2" indent="-342900" algn="l" defTabSz="914400" rtl="0" eaLnBrk="1" fontAlgn="auto" latinLnBrk="0" hangingPunct="1">
              <a:lnSpc>
                <a:spcPct val="100000"/>
              </a:lnSpc>
              <a:spcBef>
                <a:spcPct val="20000"/>
              </a:spcBef>
              <a:spcAft>
                <a:spcPts val="0"/>
              </a:spcAft>
              <a:buClr>
                <a:srgbClr val="92191C"/>
              </a:buClr>
              <a:buSzTx/>
              <a:buFontTx/>
              <a:buChar char="-"/>
              <a:tabLst/>
              <a:defRPr/>
            </a:pPr>
            <a:r>
              <a:rPr kumimoji="0" lang="cs-CZ" sz="2000" b="1" i="0" u="none" strike="noStrike" kern="1200" cap="none" spc="0" normalizeH="0" baseline="0" noProof="0" dirty="0">
                <a:ln>
                  <a:noFill/>
                </a:ln>
                <a:solidFill>
                  <a:prstClr val="black"/>
                </a:solidFill>
                <a:effectLst/>
                <a:uLnTx/>
                <a:uFillTx/>
                <a:latin typeface="Palatino Linotype"/>
                <a:ea typeface="+mn-ea"/>
                <a:cs typeface="Palatino Linotype"/>
              </a:rPr>
              <a:t>věděl, </a:t>
            </a:r>
            <a:r>
              <a:rPr kumimoji="0" lang="cs-CZ" sz="2000" b="0" i="0" u="none" strike="noStrike" kern="1200" cap="none" spc="0" normalizeH="0" baseline="0" noProof="0" dirty="0">
                <a:ln>
                  <a:noFill/>
                </a:ln>
                <a:solidFill>
                  <a:prstClr val="black"/>
                </a:solidFill>
                <a:effectLst/>
                <a:uLnTx/>
                <a:uFillTx/>
                <a:latin typeface="Palatino Linotype"/>
                <a:ea typeface="+mn-ea"/>
                <a:cs typeface="Palatino Linotype"/>
              </a:rPr>
              <a:t>že může způsobem v TZ uvedeným porušit/ohrozit zájem chráněný TZ, ale </a:t>
            </a:r>
            <a:r>
              <a:rPr kumimoji="0" lang="cs-CZ" sz="2000" b="1" i="0" u="none" strike="noStrike" kern="1200" cap="none" spc="0" normalizeH="0" baseline="0" noProof="0" dirty="0">
                <a:ln>
                  <a:noFill/>
                </a:ln>
                <a:solidFill>
                  <a:prstClr val="black"/>
                </a:solidFill>
                <a:effectLst/>
                <a:uLnTx/>
                <a:uFillTx/>
                <a:latin typeface="Palatino Linotype"/>
                <a:ea typeface="+mn-ea"/>
                <a:cs typeface="Palatino Linotype"/>
              </a:rPr>
              <a:t>bez přiměřených důvodů spoléhal</a:t>
            </a:r>
            <a:r>
              <a:rPr kumimoji="0" lang="cs-CZ" sz="2000" b="0" i="0" u="none" strike="noStrike" kern="1200" cap="none" spc="0" normalizeH="0" baseline="0" noProof="0" dirty="0">
                <a:ln>
                  <a:noFill/>
                </a:ln>
                <a:solidFill>
                  <a:prstClr val="black"/>
                </a:solidFill>
                <a:effectLst/>
                <a:uLnTx/>
                <a:uFillTx/>
                <a:latin typeface="Palatino Linotype"/>
                <a:ea typeface="+mn-ea"/>
                <a:cs typeface="Palatino Linotype"/>
              </a:rPr>
              <a:t>, že se tak nestane </a:t>
            </a:r>
          </a:p>
          <a:p>
            <a:pPr marL="400050" marR="0" lvl="1"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Palatino Linotype"/>
                <a:ea typeface="+mn-ea"/>
                <a:cs typeface="Palatino Linotype"/>
              </a:rPr>
              <a:t>b</a:t>
            </a:r>
            <a:r>
              <a:rPr kumimoji="0" lang="cs-CZ" sz="2000" b="1" i="0" u="none" strike="noStrike" kern="1200" cap="none" spc="0" normalizeH="0" baseline="0" noProof="0" dirty="0">
                <a:ln>
                  <a:noFill/>
                </a:ln>
                <a:solidFill>
                  <a:prstClr val="black"/>
                </a:solidFill>
                <a:effectLst/>
                <a:uLnTx/>
                <a:uFillTx/>
                <a:latin typeface="Palatino Linotype"/>
                <a:ea typeface="+mn-ea"/>
                <a:cs typeface="Palatino Linotype"/>
              </a:rPr>
              <a:t>) </a:t>
            </a:r>
            <a:r>
              <a:rPr kumimoji="0" lang="en-US" sz="2000" b="1" i="0" u="none" strike="noStrike" kern="1200" cap="none" spc="0" normalizeH="0" baseline="0" noProof="0" dirty="0">
                <a:ln>
                  <a:noFill/>
                </a:ln>
                <a:solidFill>
                  <a:prstClr val="black"/>
                </a:solidFill>
                <a:effectLst/>
                <a:uLnTx/>
                <a:uFillTx/>
                <a:latin typeface="Palatino Linotype"/>
                <a:ea typeface="+mn-ea"/>
                <a:cs typeface="Palatino Linotype"/>
              </a:rPr>
              <a:t>n</a:t>
            </a:r>
            <a:r>
              <a:rPr kumimoji="0" lang="cs-CZ" sz="2000" b="1" i="0" u="none" strike="noStrike" kern="1200" cap="none" spc="0" normalizeH="0" baseline="0" noProof="0" dirty="0" err="1">
                <a:ln>
                  <a:noFill/>
                </a:ln>
                <a:solidFill>
                  <a:prstClr val="black"/>
                </a:solidFill>
                <a:effectLst/>
                <a:uLnTx/>
                <a:uFillTx/>
                <a:latin typeface="Palatino Linotype"/>
                <a:ea typeface="+mn-ea"/>
                <a:cs typeface="Palatino Linotype"/>
              </a:rPr>
              <a:t>evědomá</a:t>
            </a:r>
            <a:endParaRPr kumimoji="0" lang="cs-CZ" sz="2000" b="0" i="0" u="none" strike="noStrike" kern="1200" cap="none" spc="0" normalizeH="0" baseline="0" noProof="0" dirty="0">
              <a:ln>
                <a:noFill/>
              </a:ln>
              <a:solidFill>
                <a:prstClr val="black"/>
              </a:solidFill>
              <a:effectLst/>
              <a:uLnTx/>
              <a:uFillTx/>
              <a:latin typeface="Palatino Linotype"/>
              <a:ea typeface="+mn-ea"/>
              <a:cs typeface="Palatino Linotype"/>
            </a:endParaRPr>
          </a:p>
          <a:p>
            <a:pPr marL="1143000" marR="0" lvl="2" indent="-342900" algn="l" defTabSz="914400" rtl="0" eaLnBrk="1" fontAlgn="auto" latinLnBrk="0" hangingPunct="1">
              <a:lnSpc>
                <a:spcPct val="100000"/>
              </a:lnSpc>
              <a:spcBef>
                <a:spcPct val="20000"/>
              </a:spcBef>
              <a:spcAft>
                <a:spcPts val="0"/>
              </a:spcAft>
              <a:buClr>
                <a:srgbClr val="92191C"/>
              </a:buClr>
              <a:buSzTx/>
              <a:buFontTx/>
              <a:buChar char="-"/>
              <a:tabLst/>
              <a:defRPr/>
            </a:pPr>
            <a:r>
              <a:rPr kumimoji="0" lang="cs-CZ" sz="2000" b="1" i="0" u="none" strike="noStrike" kern="1200" cap="none" spc="0" normalizeH="0" baseline="0" noProof="0" dirty="0">
                <a:ln>
                  <a:noFill/>
                </a:ln>
                <a:solidFill>
                  <a:prstClr val="black"/>
                </a:solidFill>
                <a:effectLst/>
                <a:uLnTx/>
                <a:uFillTx/>
                <a:latin typeface="Palatino Linotype"/>
                <a:ea typeface="+mn-ea"/>
                <a:cs typeface="Palatino Linotype"/>
              </a:rPr>
              <a:t>nevěděl</a:t>
            </a:r>
            <a:r>
              <a:rPr kumimoji="0" lang="cs-CZ" sz="2000" b="0" i="0" u="none" strike="noStrike" kern="1200" cap="none" spc="0" normalizeH="0" baseline="0" noProof="0" dirty="0">
                <a:ln>
                  <a:noFill/>
                </a:ln>
                <a:solidFill>
                  <a:prstClr val="black"/>
                </a:solidFill>
                <a:effectLst/>
                <a:uLnTx/>
                <a:uFillTx/>
                <a:latin typeface="Palatino Linotype"/>
                <a:ea typeface="+mn-ea"/>
                <a:cs typeface="Palatino Linotype"/>
              </a:rPr>
              <a:t>, že svým jednáním může takové porušení/ohrožená způsobit, ač o tom vzhledem k okolnostem a k svým osobním poměrům </a:t>
            </a:r>
            <a:r>
              <a:rPr kumimoji="0" lang="cs-CZ" sz="2000" b="1" i="0" u="none" strike="noStrike" kern="1200" cap="none" spc="0" normalizeH="0" baseline="0" noProof="0" dirty="0">
                <a:ln>
                  <a:noFill/>
                </a:ln>
                <a:solidFill>
                  <a:prstClr val="black"/>
                </a:solidFill>
                <a:effectLst/>
                <a:uLnTx/>
                <a:uFillTx/>
                <a:latin typeface="Palatino Linotype"/>
                <a:ea typeface="+mn-ea"/>
                <a:cs typeface="Palatino Linotype"/>
              </a:rPr>
              <a:t>vědět měl a mohl</a:t>
            </a:r>
            <a:endParaRPr kumimoji="0" lang="en-US" sz="2000" b="1" i="0" u="none" strike="noStrike" kern="1200" cap="none" spc="0" normalizeH="0" baseline="0" noProof="0" dirty="0">
              <a:ln>
                <a:noFill/>
              </a:ln>
              <a:solidFill>
                <a:prstClr val="black"/>
              </a:solidFill>
              <a:effectLst/>
              <a:uLnTx/>
              <a:uFillTx/>
              <a:latin typeface="Palatino Linotype"/>
              <a:ea typeface="+mn-ea"/>
              <a:cs typeface="Palatino Linotype"/>
            </a:endParaRP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11</a:t>
            </a:fld>
            <a:endParaRPr lang="cs-CZ"/>
          </a:p>
        </p:txBody>
      </p:sp>
    </p:spTree>
    <p:extLst>
      <p:ext uri="{BB962C8B-B14F-4D97-AF65-F5344CB8AC3E}">
        <p14:creationId xmlns:p14="http://schemas.microsoft.com/office/powerpoint/2010/main" val="3645892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Okolnosti vylučující protiprávnost</a:t>
            </a:r>
            <a:br>
              <a:rPr lang="cs-CZ" dirty="0"/>
            </a:b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lnSpcReduction="10000"/>
          </a:bodyPr>
          <a:lstStyle/>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TZ uvádí 5 okolností vylučujících protiprávnost:</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rPr>
              <a:t>1. krajní nouze</a:t>
            </a:r>
          </a:p>
          <a:p>
            <a:pPr marL="742950" marR="0" lvl="1" indent="-285750" algn="just" defTabSz="914400" rtl="0" eaLnBrk="1" fontAlgn="auto" latinLnBrk="0" hangingPunct="1">
              <a:lnSpc>
                <a:spcPct val="100000"/>
              </a:lnSpc>
              <a:spcBef>
                <a:spcPct val="20000"/>
              </a:spcBef>
              <a:spcAft>
                <a:spcPts val="0"/>
              </a:spcAft>
              <a:buClr>
                <a:srgbClr val="92191C"/>
              </a:buClr>
              <a:buSzTx/>
              <a:buFontTx/>
              <a:buChar char="-"/>
              <a:tabLst/>
              <a:defRPr/>
            </a:pPr>
            <a:r>
              <a:rPr kumimoji="0" lang="cs-CZ" sz="1800" b="0" i="0" u="none" strike="noStrike" kern="1200" cap="none" spc="0" normalizeH="0" baseline="0" noProof="0" dirty="0">
                <a:ln>
                  <a:noFill/>
                </a:ln>
                <a:solidFill>
                  <a:srgbClr val="404040"/>
                </a:solidFill>
                <a:effectLst/>
                <a:uLnTx/>
                <a:uFillTx/>
                <a:latin typeface="Palatino Linotype"/>
                <a:ea typeface="+mn-ea"/>
                <a:cs typeface="Palatino Linotype"/>
              </a:rPr>
              <a:t>pacient v nemocnici má zástavu srdce, lékař mu při poskytování zevní masáže srdce zlomí žebra – lékař nebude odpovídat za ublížení na zdraví</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rPr>
              <a:t>2. nutná obrana</a:t>
            </a:r>
          </a:p>
          <a:p>
            <a:pPr marL="742950" marR="0" lvl="1" indent="-285750" algn="just" defTabSz="914400" rtl="0" eaLnBrk="1" fontAlgn="auto" latinLnBrk="0" hangingPunct="1">
              <a:lnSpc>
                <a:spcPct val="100000"/>
              </a:lnSpc>
              <a:spcBef>
                <a:spcPct val="20000"/>
              </a:spcBef>
              <a:spcAft>
                <a:spcPts val="0"/>
              </a:spcAft>
              <a:buClr>
                <a:srgbClr val="92191C"/>
              </a:buClr>
              <a:buSzTx/>
              <a:buFontTx/>
              <a:buChar char="-"/>
              <a:tabLst/>
              <a:defRPr/>
            </a:pPr>
            <a:r>
              <a:rPr kumimoji="0" lang="cs-CZ" sz="1800" b="0" i="0" u="none" strike="noStrike" kern="1200" cap="none" spc="0" normalizeH="0" baseline="0" noProof="0" dirty="0">
                <a:ln>
                  <a:noFill/>
                </a:ln>
                <a:solidFill>
                  <a:srgbClr val="404040"/>
                </a:solidFill>
                <a:effectLst/>
                <a:uLnTx/>
                <a:uFillTx/>
                <a:latin typeface="Palatino Linotype"/>
                <a:ea typeface="+mn-ea"/>
                <a:cs typeface="Palatino Linotype"/>
              </a:rPr>
              <a:t>muž přepadne na ulici ženu, ta mu v sebeobraně vstříkne do očí slzotvornou látku – žena jedná v nutné obraně, tudíž nebude odpovídat za ublížení na zdraví</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rPr>
              <a:t>3. svolení poškozeného </a:t>
            </a:r>
          </a:p>
          <a:p>
            <a:pPr marL="742950" marR="0" lvl="1" indent="-285750" algn="just" defTabSz="914400" rtl="0" eaLnBrk="1" fontAlgn="auto" latinLnBrk="0" hangingPunct="1">
              <a:lnSpc>
                <a:spcPct val="100000"/>
              </a:lnSpc>
              <a:spcBef>
                <a:spcPct val="20000"/>
              </a:spcBef>
              <a:spcAft>
                <a:spcPts val="0"/>
              </a:spcAft>
              <a:buClr>
                <a:srgbClr val="92191C"/>
              </a:buClr>
              <a:buSzTx/>
              <a:buFontTx/>
              <a:buChar char="-"/>
              <a:tabLst/>
              <a:defRPr/>
            </a:pPr>
            <a:r>
              <a:rPr kumimoji="0" lang="cs-CZ" sz="1800" b="0" i="0" u="none" strike="noStrike" kern="1200" cap="none" spc="0" normalizeH="0" baseline="0" noProof="0" dirty="0">
                <a:ln>
                  <a:noFill/>
                </a:ln>
                <a:solidFill>
                  <a:srgbClr val="404040"/>
                </a:solidFill>
                <a:effectLst/>
                <a:uLnTx/>
                <a:uFillTx/>
                <a:latin typeface="Palatino Linotype"/>
                <a:ea typeface="+mn-ea"/>
                <a:cs typeface="Palatino Linotype"/>
              </a:rPr>
              <a:t>např. svolení k lékařským zákrokům </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rPr>
              <a:t>4. přípustné riziko</a:t>
            </a:r>
          </a:p>
          <a:p>
            <a:pPr marL="742950" marR="0" lvl="1" indent="-285750" algn="just" defTabSz="914400" rtl="0" eaLnBrk="1" fontAlgn="auto" latinLnBrk="0" hangingPunct="1">
              <a:lnSpc>
                <a:spcPct val="100000"/>
              </a:lnSpc>
              <a:spcBef>
                <a:spcPct val="20000"/>
              </a:spcBef>
              <a:spcAft>
                <a:spcPts val="0"/>
              </a:spcAft>
              <a:buClr>
                <a:srgbClr val="92191C"/>
              </a:buClr>
              <a:buSzTx/>
              <a:buFontTx/>
              <a:buChar char="-"/>
              <a:tabLst/>
              <a:defRPr/>
            </a:pPr>
            <a:r>
              <a:rPr kumimoji="0" lang="cs-CZ" sz="1800" b="0" i="0" u="none" strike="noStrike" kern="1200" cap="none" spc="0" normalizeH="0" baseline="0" noProof="0" dirty="0">
                <a:ln>
                  <a:noFill/>
                </a:ln>
                <a:solidFill>
                  <a:srgbClr val="404040"/>
                </a:solidFill>
                <a:effectLst/>
                <a:uLnTx/>
                <a:uFillTx/>
                <a:latin typeface="Palatino Linotype"/>
                <a:ea typeface="+mn-ea"/>
                <a:cs typeface="Palatino Linotype"/>
              </a:rPr>
              <a:t>při zavádění nové techniky nebo při zkoušení nových výrobků je třeba v zájmu vědeckotechnického pokroku vystavit zájmy chráněné TZ nebezpečí</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rPr>
              <a:t>5. oprávněné použití zbraně</a:t>
            </a:r>
          </a:p>
          <a:p>
            <a:pPr marL="742950" marR="0" lvl="1" indent="-285750" algn="just" defTabSz="914400" rtl="0" eaLnBrk="1" fontAlgn="auto" latinLnBrk="0" hangingPunct="1">
              <a:lnSpc>
                <a:spcPct val="100000"/>
              </a:lnSpc>
              <a:spcBef>
                <a:spcPct val="20000"/>
              </a:spcBef>
              <a:spcAft>
                <a:spcPts val="0"/>
              </a:spcAft>
              <a:buClr>
                <a:srgbClr val="92191C"/>
              </a:buClr>
              <a:buSzTx/>
              <a:buFontTx/>
              <a:buChar char="-"/>
              <a:tabLst/>
              <a:defRPr/>
            </a:pPr>
            <a:r>
              <a:rPr kumimoji="0" lang="cs-CZ" sz="1800" b="0" i="0" u="none" strike="noStrike" kern="1200" cap="none" spc="0" normalizeH="0" baseline="0" noProof="0" dirty="0">
                <a:ln>
                  <a:noFill/>
                </a:ln>
                <a:solidFill>
                  <a:srgbClr val="404040"/>
                </a:solidFill>
                <a:effectLst/>
                <a:uLnTx/>
                <a:uFillTx/>
                <a:latin typeface="Palatino Linotype"/>
                <a:ea typeface="+mn-ea"/>
                <a:cs typeface="Palatino Linotype"/>
              </a:rPr>
              <a:t>použití zbraně policistou při výkonu jeho činnosti</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12</a:t>
            </a:fld>
            <a:endParaRPr lang="cs-CZ"/>
          </a:p>
        </p:txBody>
      </p:sp>
    </p:spTree>
    <p:extLst>
      <p:ext uri="{BB962C8B-B14F-4D97-AF65-F5344CB8AC3E}">
        <p14:creationId xmlns:p14="http://schemas.microsoft.com/office/powerpoint/2010/main" val="3886698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Trestná součinnost</a:t>
            </a:r>
            <a:br>
              <a:rPr lang="cs-CZ" dirty="0"/>
            </a:br>
            <a:br>
              <a:rPr lang="cs-CZ" dirty="0"/>
            </a:b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0" i="0" u="none" strike="noStrike" kern="1200" cap="none" spc="0" normalizeH="0" baseline="0" noProof="0" dirty="0">
                <a:ln>
                  <a:noFill/>
                </a:ln>
                <a:solidFill>
                  <a:prstClr val="black"/>
                </a:solidFill>
                <a:effectLst/>
                <a:uLnTx/>
                <a:uFillTx/>
                <a:latin typeface="Calibri"/>
                <a:ea typeface="+mn-ea"/>
                <a:cs typeface="+mn-cs"/>
              </a:rPr>
              <a:t>mnohost pachatelů trestného činu</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1" i="0" u="none" strike="noStrike" kern="1200" cap="none" spc="0" normalizeH="0" baseline="0" noProof="0" dirty="0">
                <a:ln>
                  <a:noFill/>
                </a:ln>
                <a:solidFill>
                  <a:prstClr val="black"/>
                </a:solidFill>
                <a:effectLst/>
                <a:uLnTx/>
                <a:uFillTx/>
                <a:latin typeface="Calibri"/>
                <a:ea typeface="+mn-ea"/>
                <a:cs typeface="+mn-cs"/>
              </a:rPr>
              <a:t>spolupachatelství</a:t>
            </a:r>
            <a:r>
              <a:rPr kumimoji="0" lang="cs-CZ" sz="2600" b="0" i="0" u="none" strike="noStrike" kern="1200" cap="none" spc="0" normalizeH="0" baseline="0" noProof="0" dirty="0">
                <a:ln>
                  <a:noFill/>
                </a:ln>
                <a:solidFill>
                  <a:prstClr val="black"/>
                </a:solidFill>
                <a:effectLst/>
                <a:uLnTx/>
                <a:uFillTx/>
                <a:latin typeface="Calibri"/>
                <a:ea typeface="+mn-ea"/>
                <a:cs typeface="+mn-cs"/>
              </a:rPr>
              <a:t> (subjektivní a objektivní podmínka) </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1" i="0" u="none" strike="noStrike" kern="1200" cap="none" spc="0" normalizeH="0" baseline="0" noProof="0" dirty="0">
                <a:ln>
                  <a:noFill/>
                </a:ln>
                <a:solidFill>
                  <a:prstClr val="black"/>
                </a:solidFill>
                <a:effectLst/>
                <a:uLnTx/>
                <a:uFillTx/>
                <a:latin typeface="Calibri"/>
                <a:ea typeface="+mn-ea"/>
                <a:cs typeface="+mn-cs"/>
              </a:rPr>
              <a:t>účastenství</a:t>
            </a:r>
            <a:r>
              <a:rPr kumimoji="0" lang="cs-CZ" sz="2600" b="0" i="0" u="none" strike="noStrike" kern="1200" cap="none" spc="0" normalizeH="0" baseline="0" noProof="0" dirty="0">
                <a:ln>
                  <a:noFill/>
                </a:ln>
                <a:solidFill>
                  <a:prstClr val="black"/>
                </a:solidFill>
                <a:effectLst/>
                <a:uLnTx/>
                <a:uFillTx/>
                <a:latin typeface="Calibri"/>
                <a:ea typeface="+mn-ea"/>
                <a:cs typeface="+mn-cs"/>
              </a:rPr>
              <a:t> – zásada </a:t>
            </a:r>
            <a:r>
              <a:rPr kumimoji="0" lang="cs-CZ" sz="2600" b="0" i="0" u="none" strike="noStrike" kern="1200" cap="none" spc="0" normalizeH="0" baseline="0" noProof="0" dirty="0" err="1">
                <a:ln>
                  <a:noFill/>
                </a:ln>
                <a:solidFill>
                  <a:prstClr val="black"/>
                </a:solidFill>
                <a:effectLst/>
                <a:uLnTx/>
                <a:uFillTx/>
                <a:latin typeface="Calibri"/>
                <a:ea typeface="+mn-ea"/>
                <a:cs typeface="+mn-cs"/>
              </a:rPr>
              <a:t>akcesority</a:t>
            </a:r>
            <a:r>
              <a:rPr kumimoji="0" lang="cs-CZ" sz="2600" b="0" i="0" u="none" strike="noStrike" kern="1200" cap="none" spc="0" normalizeH="0" baseline="0" noProof="0" dirty="0">
                <a:ln>
                  <a:noFill/>
                </a:ln>
                <a:solidFill>
                  <a:prstClr val="black"/>
                </a:solidFill>
                <a:effectLst/>
                <a:uLnTx/>
                <a:uFillTx/>
                <a:latin typeface="Calibri"/>
                <a:ea typeface="+mn-ea"/>
                <a:cs typeface="+mn-cs"/>
              </a:rPr>
              <a:t> účastenství [§ 24 TZ]</a:t>
            </a:r>
          </a:p>
          <a:p>
            <a:pPr marL="742950" marR="0" lvl="1" indent="-28575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organizátorství </a:t>
            </a:r>
          </a:p>
          <a:p>
            <a:pPr marL="742950" marR="0" lvl="1" indent="-28575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návod</a:t>
            </a:r>
          </a:p>
          <a:p>
            <a:pPr marL="742950" marR="0" lvl="1" indent="-28575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pomoc</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0" i="0" u="none" strike="noStrike" kern="1200" cap="none" spc="0" normalizeH="0" baseline="0" noProof="0" dirty="0">
                <a:ln>
                  <a:noFill/>
                </a:ln>
                <a:solidFill>
                  <a:prstClr val="black"/>
                </a:solidFill>
                <a:effectLst/>
                <a:uLnTx/>
                <a:uFillTx/>
                <a:latin typeface="Calibri"/>
                <a:ea typeface="+mn-ea"/>
                <a:cs typeface="+mn-cs"/>
              </a:rPr>
              <a:t>organizovaná skupina [např. § 42 písm. o) TZ]</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0" i="0" u="none" strike="noStrike" kern="1200" cap="none" spc="0" normalizeH="0" baseline="0" noProof="0" dirty="0">
                <a:ln>
                  <a:noFill/>
                </a:ln>
                <a:solidFill>
                  <a:prstClr val="black"/>
                </a:solidFill>
                <a:effectLst/>
                <a:uLnTx/>
                <a:uFillTx/>
                <a:latin typeface="Calibri"/>
                <a:ea typeface="+mn-ea"/>
                <a:cs typeface="+mn-cs"/>
              </a:rPr>
              <a:t>organizovaná zločinecká skupina [§ 129 TZ]</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0" i="0" u="none" strike="noStrike" kern="1200" cap="none" spc="0" normalizeH="0" baseline="0" noProof="0" dirty="0">
                <a:ln>
                  <a:noFill/>
                </a:ln>
                <a:solidFill>
                  <a:prstClr val="black"/>
                </a:solidFill>
                <a:effectLst/>
                <a:uLnTx/>
                <a:uFillTx/>
                <a:latin typeface="Calibri"/>
                <a:ea typeface="+mn-ea"/>
                <a:cs typeface="+mn-cs"/>
              </a:rPr>
              <a:t>teroristická skupina [§ 129a TZ]</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0" i="0" u="none" strike="noStrike" kern="1200" cap="none" spc="0" normalizeH="0" baseline="0" noProof="0" dirty="0">
                <a:ln>
                  <a:noFill/>
                </a:ln>
                <a:solidFill>
                  <a:prstClr val="black"/>
                </a:solidFill>
                <a:effectLst/>
                <a:uLnTx/>
                <a:uFillTx/>
                <a:latin typeface="Calibri"/>
                <a:ea typeface="+mn-ea"/>
                <a:cs typeface="+mn-cs"/>
              </a:rPr>
              <a:t>legalizace výnosů z trestné činnosti [§ 216 TZ]</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0" i="0" u="none" strike="noStrike" kern="1200" cap="none" spc="0" normalizeH="0" baseline="0" noProof="0" dirty="0">
                <a:ln>
                  <a:noFill/>
                </a:ln>
                <a:solidFill>
                  <a:prstClr val="black"/>
                </a:solidFill>
                <a:effectLst/>
                <a:uLnTx/>
                <a:uFillTx/>
                <a:latin typeface="Calibri"/>
                <a:ea typeface="+mn-ea"/>
                <a:cs typeface="+mn-cs"/>
              </a:rPr>
              <a:t>přípravná jednání</a:t>
            </a:r>
          </a:p>
          <a:p>
            <a:pPr marL="742950" marR="0" lvl="1" indent="-28575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spolčení</a:t>
            </a:r>
          </a:p>
          <a:p>
            <a:pPr marL="742950" marR="0" lvl="1" indent="-28575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srocení</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13</a:t>
            </a:fld>
            <a:endParaRPr lang="cs-CZ"/>
          </a:p>
        </p:txBody>
      </p:sp>
    </p:spTree>
    <p:extLst>
      <p:ext uri="{BB962C8B-B14F-4D97-AF65-F5344CB8AC3E}">
        <p14:creationId xmlns:p14="http://schemas.microsoft.com/office/powerpoint/2010/main" val="988452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Vývojová stádia trestné činnosti</a:t>
            </a:r>
            <a:br>
              <a:rPr lang="cs-CZ" dirty="0"/>
            </a:br>
            <a:br>
              <a:rPr lang="cs-CZ" dirty="0"/>
            </a:b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a:bodyPr>
          <a:lstStyle/>
          <a:p>
            <a:pPr marL="457200" marR="0" lvl="0" indent="-4572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AutoNum type="alphaLcParenR"/>
              <a:tabLst/>
              <a:defRPr/>
            </a:pPr>
            <a:r>
              <a:rPr kumimoji="0" lang="en-US" sz="2000" b="1" i="0" u="none" strike="noStrike" kern="1200" cap="none" spc="0" normalizeH="0" baseline="0" noProof="0" dirty="0">
                <a:ln>
                  <a:noFill/>
                </a:ln>
                <a:solidFill>
                  <a:srgbClr val="404040"/>
                </a:solidFill>
                <a:effectLst/>
                <a:uLnTx/>
                <a:uFillTx/>
                <a:latin typeface="Palatino Linotype"/>
                <a:ea typeface="+mn-ea"/>
                <a:cs typeface="Palatino Linotype"/>
              </a:rPr>
              <a:t>p</a:t>
            </a:r>
            <a:r>
              <a:rPr kumimoji="0" lang="cs-CZ" sz="2000" b="1" i="0" u="none" strike="noStrike" kern="1200" cap="none" spc="0" normalizeH="0" baseline="0" noProof="0" dirty="0" err="1">
                <a:ln>
                  <a:noFill/>
                </a:ln>
                <a:solidFill>
                  <a:srgbClr val="404040"/>
                </a:solidFill>
                <a:effectLst/>
                <a:uLnTx/>
                <a:uFillTx/>
                <a:latin typeface="Palatino Linotype"/>
                <a:ea typeface="+mn-ea"/>
                <a:cs typeface="Palatino Linotype"/>
              </a:rPr>
              <a:t>říprava</a:t>
            </a: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a:p>
            <a:pPr marL="857250" marR="0" lvl="1" indent="-4572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úmyslné vytváření podmínek pro spáchání zvl. </a:t>
            </a:r>
            <a:r>
              <a:rPr kumimoji="0" lang="en-US" sz="2000" b="0" i="0" u="none" strike="noStrike" kern="1200" cap="none" spc="0" normalizeH="0" baseline="0" noProof="0" dirty="0">
                <a:ln>
                  <a:noFill/>
                </a:ln>
                <a:solidFill>
                  <a:srgbClr val="404040"/>
                </a:solidFill>
                <a:effectLst/>
                <a:uLnTx/>
                <a:uFillTx/>
                <a:latin typeface="Palatino Linotype"/>
                <a:ea typeface="+mn-ea"/>
                <a:cs typeface="Palatino Linotype"/>
              </a:rPr>
              <a:t>z</a:t>
            </a:r>
            <a:r>
              <a:rPr kumimoji="0" lang="cs-CZ" sz="2000" b="0" i="0" u="none" strike="noStrike" kern="1200" cap="none" spc="0" normalizeH="0" baseline="0" noProof="0" dirty="0" err="1">
                <a:ln>
                  <a:noFill/>
                </a:ln>
                <a:solidFill>
                  <a:srgbClr val="404040"/>
                </a:solidFill>
                <a:effectLst/>
                <a:uLnTx/>
                <a:uFillTx/>
                <a:latin typeface="Palatino Linotype"/>
                <a:ea typeface="+mn-ea"/>
                <a:cs typeface="Palatino Linotype"/>
              </a:rPr>
              <a:t>ávažného</a:t>
            </a: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 zločinu </a:t>
            </a:r>
          </a:p>
          <a:p>
            <a:pPr marL="857250" marR="0" lvl="1" indent="-4572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trestní jen u zvlášť závažných zločinů, pokud tak TZ stanoví </a:t>
            </a:r>
          </a:p>
          <a:p>
            <a:pPr marL="457200" marR="0" lvl="1" indent="-457200" algn="just" defTabSz="914400" rtl="0" eaLnBrk="1" fontAlgn="auto" latinLnBrk="0" hangingPunct="1">
              <a:lnSpc>
                <a:spcPct val="100000"/>
              </a:lnSpc>
              <a:spcBef>
                <a:spcPct val="20000"/>
              </a:spcBef>
              <a:spcAft>
                <a:spcPts val="0"/>
              </a:spcAft>
              <a:buClr>
                <a:srgbClr val="92191C"/>
              </a:buClr>
              <a:buSzTx/>
              <a:buFont typeface="+mj-lt"/>
              <a:buAutoNum type="alphaLcParenR" startAt="2"/>
              <a:tabLst/>
              <a:defRPr/>
            </a:pPr>
            <a:r>
              <a:rPr kumimoji="0" lang="en-US" sz="2000" b="1" i="0" u="none" strike="noStrike" kern="1200" cap="none" spc="0" normalizeH="0" baseline="0" noProof="0" dirty="0">
                <a:ln>
                  <a:noFill/>
                </a:ln>
                <a:solidFill>
                  <a:srgbClr val="404040"/>
                </a:solidFill>
                <a:effectLst/>
                <a:uLnTx/>
                <a:uFillTx/>
                <a:latin typeface="Palatino Linotype"/>
                <a:ea typeface="+mn-ea"/>
                <a:cs typeface="Palatino Linotype"/>
              </a:rPr>
              <a:t>p</a:t>
            </a:r>
            <a:r>
              <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rPr>
              <a:t>okus</a:t>
            </a:r>
          </a:p>
          <a:p>
            <a:pPr marL="68580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jednání, které bezprostředně směřuje k dokonání TČ</a:t>
            </a:r>
          </a:p>
          <a:p>
            <a:pPr marL="68580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pachatel trestně odpovědný přesto, že nenaplnil všechny znaky skutkové podstaty TČ</a:t>
            </a:r>
            <a:endPar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endParaRPr>
          </a:p>
          <a:p>
            <a:pPr marL="457200" marR="0" lvl="0" indent="-457200" algn="l" defTabSz="914400" rtl="0" eaLnBrk="1" fontAlgn="auto" latinLnBrk="0" hangingPunct="1">
              <a:lnSpc>
                <a:spcPct val="100000"/>
              </a:lnSpc>
              <a:spcBef>
                <a:spcPct val="20000"/>
              </a:spcBef>
              <a:spcAft>
                <a:spcPts val="0"/>
              </a:spcAft>
              <a:buClr>
                <a:srgbClr val="92191C"/>
              </a:buClr>
              <a:buSzTx/>
              <a:buFont typeface="+mj-lt"/>
              <a:buAutoNum type="alphaLcParenR" startAt="2"/>
              <a:tabLst/>
              <a:defRPr/>
            </a:pPr>
            <a:r>
              <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rPr>
              <a:t>dokonaný TČ</a:t>
            </a:r>
            <a:b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b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 naplňuje všechny znaky skutkové podstaty TČ</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14</a:t>
            </a:fld>
            <a:endParaRPr lang="cs-CZ"/>
          </a:p>
        </p:txBody>
      </p:sp>
    </p:spTree>
    <p:extLst>
      <p:ext uri="{BB962C8B-B14F-4D97-AF65-F5344CB8AC3E}">
        <p14:creationId xmlns:p14="http://schemas.microsoft.com/office/powerpoint/2010/main" val="2371949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tresty</a:t>
            </a:r>
            <a:br>
              <a:rPr lang="cs-CZ" dirty="0"/>
            </a:br>
            <a:br>
              <a:rPr lang="cs-CZ" dirty="0"/>
            </a:b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a:bodyPr>
          <a:lstStyle/>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Taxativní výčet trestů: </a:t>
            </a:r>
          </a:p>
          <a:p>
            <a:pPr marL="914400" marR="0" lvl="1" indent="-457200" algn="l" defTabSz="914400" rtl="0" eaLnBrk="1" fontAlgn="auto" latinLnBrk="0" hangingPunct="1">
              <a:lnSpc>
                <a:spcPct val="100000"/>
              </a:lnSpc>
              <a:spcBef>
                <a:spcPct val="20000"/>
              </a:spcBef>
              <a:spcAft>
                <a:spcPts val="0"/>
              </a:spcAft>
              <a:buClr>
                <a:srgbClr val="92191C"/>
              </a:buClr>
              <a:buSzTx/>
              <a:buFont typeface="+mj-lt"/>
              <a:buAutoNum type="arabicPeriod"/>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Odnětí svobody </a:t>
            </a:r>
          </a:p>
          <a:p>
            <a:pPr marL="914400" marR="0" lvl="1" indent="-457200" algn="l" defTabSz="914400" rtl="0" eaLnBrk="1" fontAlgn="auto" latinLnBrk="0" hangingPunct="1">
              <a:lnSpc>
                <a:spcPct val="100000"/>
              </a:lnSpc>
              <a:spcBef>
                <a:spcPct val="20000"/>
              </a:spcBef>
              <a:spcAft>
                <a:spcPts val="0"/>
              </a:spcAft>
              <a:buClr>
                <a:srgbClr val="92191C"/>
              </a:buClr>
              <a:buSzTx/>
              <a:buFont typeface="+mj-lt"/>
              <a:buAutoNum type="arabicPeriod"/>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Domácí vězení</a:t>
            </a:r>
          </a:p>
          <a:p>
            <a:pPr marL="914400" marR="0" lvl="1" indent="-457200" algn="l" defTabSz="914400" rtl="0" eaLnBrk="1" fontAlgn="auto" latinLnBrk="0" hangingPunct="1">
              <a:lnSpc>
                <a:spcPct val="100000"/>
              </a:lnSpc>
              <a:spcBef>
                <a:spcPct val="20000"/>
              </a:spcBef>
              <a:spcAft>
                <a:spcPts val="0"/>
              </a:spcAft>
              <a:buClr>
                <a:srgbClr val="92191C"/>
              </a:buClr>
              <a:buSzTx/>
              <a:buFont typeface="+mj-lt"/>
              <a:buAutoNum type="arabicPeriod"/>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Obecně prospěšné práce</a:t>
            </a:r>
          </a:p>
          <a:p>
            <a:pPr marL="914400" marR="0" lvl="1" indent="-457200" algn="l" defTabSz="914400" rtl="0" eaLnBrk="1" fontAlgn="auto" latinLnBrk="0" hangingPunct="1">
              <a:lnSpc>
                <a:spcPct val="100000"/>
              </a:lnSpc>
              <a:spcBef>
                <a:spcPct val="20000"/>
              </a:spcBef>
              <a:spcAft>
                <a:spcPts val="0"/>
              </a:spcAft>
              <a:buClr>
                <a:srgbClr val="92191C"/>
              </a:buClr>
              <a:buSzTx/>
              <a:buFont typeface="+mj-lt"/>
              <a:buAutoNum type="arabicPeriod"/>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Propadnutí majetku</a:t>
            </a:r>
          </a:p>
          <a:p>
            <a:pPr marL="914400" marR="0" lvl="1" indent="-457200" algn="l" defTabSz="914400" rtl="0" eaLnBrk="1" fontAlgn="auto" latinLnBrk="0" hangingPunct="1">
              <a:lnSpc>
                <a:spcPct val="100000"/>
              </a:lnSpc>
              <a:spcBef>
                <a:spcPct val="20000"/>
              </a:spcBef>
              <a:spcAft>
                <a:spcPts val="0"/>
              </a:spcAft>
              <a:buClr>
                <a:srgbClr val="92191C"/>
              </a:buClr>
              <a:buSzTx/>
              <a:buFont typeface="+mj-lt"/>
              <a:buAutoNum type="arabicPeriod"/>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Peněžitý trest</a:t>
            </a:r>
          </a:p>
          <a:p>
            <a:pPr marL="914400" marR="0" lvl="1" indent="-457200" algn="l" defTabSz="914400" rtl="0" eaLnBrk="1" fontAlgn="auto" latinLnBrk="0" hangingPunct="1">
              <a:lnSpc>
                <a:spcPct val="100000"/>
              </a:lnSpc>
              <a:spcBef>
                <a:spcPct val="20000"/>
              </a:spcBef>
              <a:spcAft>
                <a:spcPts val="0"/>
              </a:spcAft>
              <a:buClr>
                <a:srgbClr val="92191C"/>
              </a:buClr>
              <a:buSzTx/>
              <a:buFont typeface="+mj-lt"/>
              <a:buAutoNum type="arabicPeriod"/>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Propadnutí věci </a:t>
            </a:r>
          </a:p>
          <a:p>
            <a:pPr marL="914400" marR="0" lvl="1" indent="-457200" algn="l" defTabSz="914400" rtl="0" eaLnBrk="1" fontAlgn="auto" latinLnBrk="0" hangingPunct="1">
              <a:lnSpc>
                <a:spcPct val="100000"/>
              </a:lnSpc>
              <a:spcBef>
                <a:spcPct val="20000"/>
              </a:spcBef>
              <a:spcAft>
                <a:spcPts val="0"/>
              </a:spcAft>
              <a:buClr>
                <a:srgbClr val="92191C"/>
              </a:buClr>
              <a:buSzTx/>
              <a:buFont typeface="+mj-lt"/>
              <a:buAutoNum type="arabicPeriod"/>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Zákaz činnosti</a:t>
            </a:r>
          </a:p>
          <a:p>
            <a:pPr marL="914400" marR="0" lvl="1" indent="-457200" algn="l" defTabSz="914400" rtl="0" eaLnBrk="1" fontAlgn="auto" latinLnBrk="0" hangingPunct="1">
              <a:lnSpc>
                <a:spcPct val="100000"/>
              </a:lnSpc>
              <a:spcBef>
                <a:spcPct val="20000"/>
              </a:spcBef>
              <a:spcAft>
                <a:spcPts val="0"/>
              </a:spcAft>
              <a:buClr>
                <a:srgbClr val="92191C"/>
              </a:buClr>
              <a:buSzTx/>
              <a:buFont typeface="+mj-lt"/>
              <a:buAutoNum type="arabicPeriod"/>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Zákaz pobytu</a:t>
            </a:r>
          </a:p>
          <a:p>
            <a:pPr marL="914400" marR="0" lvl="1" indent="-457200" algn="l" defTabSz="914400" rtl="0" eaLnBrk="1" fontAlgn="auto" latinLnBrk="0" hangingPunct="1">
              <a:lnSpc>
                <a:spcPct val="100000"/>
              </a:lnSpc>
              <a:spcBef>
                <a:spcPct val="20000"/>
              </a:spcBef>
              <a:spcAft>
                <a:spcPts val="0"/>
              </a:spcAft>
              <a:buClr>
                <a:srgbClr val="92191C"/>
              </a:buClr>
              <a:buSzTx/>
              <a:buFont typeface="+mj-lt"/>
              <a:buAutoNum type="arabicPeriod"/>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Zákaz vstupu na sportovní, kulturní a jiné společenské akce</a:t>
            </a:r>
          </a:p>
          <a:p>
            <a:pPr marL="914400" marR="0" lvl="1" indent="-457200" algn="l" defTabSz="914400" rtl="0" eaLnBrk="1" fontAlgn="auto" latinLnBrk="0" hangingPunct="1">
              <a:lnSpc>
                <a:spcPct val="100000"/>
              </a:lnSpc>
              <a:spcBef>
                <a:spcPct val="20000"/>
              </a:spcBef>
              <a:spcAft>
                <a:spcPts val="0"/>
              </a:spcAft>
              <a:buClr>
                <a:srgbClr val="92191C"/>
              </a:buClr>
              <a:buSzTx/>
              <a:buFont typeface="+mj-lt"/>
              <a:buAutoNum type="arabicPeriod"/>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Ztráta čestných titulů a vyznamenání a ztráta vojenské hodnosti</a:t>
            </a:r>
          </a:p>
          <a:p>
            <a:pPr marL="914400" marR="0" lvl="1" indent="-457200" algn="l" defTabSz="914400" rtl="0" eaLnBrk="1" fontAlgn="auto" latinLnBrk="0" hangingPunct="1">
              <a:lnSpc>
                <a:spcPct val="100000"/>
              </a:lnSpc>
              <a:spcBef>
                <a:spcPct val="20000"/>
              </a:spcBef>
              <a:spcAft>
                <a:spcPts val="0"/>
              </a:spcAft>
              <a:buClr>
                <a:srgbClr val="92191C"/>
              </a:buClr>
              <a:buSzTx/>
              <a:buFont typeface="+mj-lt"/>
              <a:buAutoNum type="arabicPeriod"/>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Vyhoštění</a:t>
            </a:r>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15</a:t>
            </a:fld>
            <a:endParaRPr lang="cs-CZ"/>
          </a:p>
        </p:txBody>
      </p:sp>
    </p:spTree>
    <p:extLst>
      <p:ext uri="{BB962C8B-B14F-4D97-AF65-F5344CB8AC3E}">
        <p14:creationId xmlns:p14="http://schemas.microsoft.com/office/powerpoint/2010/main" val="1936838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Trestní odpovědnost právnických osob</a:t>
            </a:r>
            <a:br>
              <a:rPr lang="cs-CZ" dirty="0"/>
            </a:br>
            <a:br>
              <a:rPr lang="cs-CZ" dirty="0"/>
            </a:b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a:bodyPr>
          <a:lstStyle/>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Calibri"/>
                <a:ea typeface="+mn-ea"/>
                <a:cs typeface="+mn-cs"/>
              </a:rPr>
              <a:t>zavedena zákonem č. 418/2011 Sb. – od 1. 1. 2012</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Calibri"/>
                <a:ea typeface="+mn-ea"/>
                <a:cs typeface="+mn-cs"/>
              </a:rPr>
              <a:t>zásada souběžné a nezávislé odpovědnosti FO a PO</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1" i="0" u="none" strike="noStrike" kern="1200" cap="none" spc="0" normalizeH="0" baseline="0" noProof="0" dirty="0">
                <a:ln>
                  <a:noFill/>
                </a:ln>
                <a:solidFill>
                  <a:prstClr val="black"/>
                </a:solidFill>
                <a:effectLst/>
                <a:uLnTx/>
                <a:uFillTx/>
                <a:latin typeface="Calibri"/>
                <a:ea typeface="+mn-ea"/>
                <a:cs typeface="+mn-cs"/>
              </a:rPr>
              <a:t>přičitatelnost</a:t>
            </a:r>
            <a:r>
              <a:rPr kumimoji="0" lang="cs-CZ" sz="2800" b="0" i="0" u="none" strike="noStrike" kern="1200" cap="none" spc="0" normalizeH="0" baseline="0" noProof="0" dirty="0">
                <a:ln>
                  <a:noFill/>
                </a:ln>
                <a:solidFill>
                  <a:prstClr val="black"/>
                </a:solidFill>
                <a:effectLst/>
                <a:uLnTx/>
                <a:uFillTx/>
                <a:latin typeface="Calibri"/>
                <a:ea typeface="+mn-ea"/>
                <a:cs typeface="+mn-cs"/>
              </a:rPr>
              <a:t> trestného činu právnické osobě </a:t>
            </a:r>
          </a:p>
          <a:p>
            <a:pPr marL="742950" marR="0" lvl="1" indent="-28575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400" b="0" i="0" u="none" strike="noStrike" kern="1200" cap="none" spc="0" normalizeH="0" baseline="0" noProof="0" dirty="0">
                <a:ln>
                  <a:noFill/>
                </a:ln>
                <a:solidFill>
                  <a:prstClr val="black"/>
                </a:solidFill>
                <a:effectLst/>
                <a:uLnTx/>
                <a:uFillTx/>
                <a:latin typeface="Calibri"/>
                <a:ea typeface="+mn-ea"/>
                <a:cs typeface="+mn-cs"/>
              </a:rPr>
              <a:t>protiprávní čin</a:t>
            </a:r>
          </a:p>
          <a:p>
            <a:pPr marL="742950" marR="0" lvl="1" indent="-28575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400" b="0" i="0" u="none" strike="noStrike" kern="1200" cap="none" spc="0" normalizeH="0" baseline="0" noProof="0" dirty="0">
                <a:ln>
                  <a:noFill/>
                </a:ln>
                <a:solidFill>
                  <a:prstClr val="black"/>
                </a:solidFill>
                <a:effectLst/>
                <a:uLnTx/>
                <a:uFillTx/>
                <a:latin typeface="Calibri"/>
                <a:ea typeface="+mn-ea"/>
                <a:cs typeface="+mn-cs"/>
              </a:rPr>
              <a:t>spáchaný v zájmu PO nebo v rámci její činnosti</a:t>
            </a:r>
          </a:p>
          <a:p>
            <a:pPr marL="742950" marR="0" lvl="1" indent="-28575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400" b="0" i="0" u="none" strike="noStrike" kern="1200" cap="none" spc="0" normalizeH="0" baseline="0" noProof="0" dirty="0">
                <a:ln>
                  <a:noFill/>
                </a:ln>
                <a:solidFill>
                  <a:prstClr val="black"/>
                </a:solidFill>
                <a:effectLst/>
                <a:uLnTx/>
                <a:uFillTx/>
                <a:latin typeface="Calibri"/>
                <a:ea typeface="+mn-ea"/>
                <a:cs typeface="+mn-cs"/>
              </a:rPr>
              <a:t>vyjmenovanými osobami</a:t>
            </a:r>
          </a:p>
          <a:p>
            <a:pPr marL="742950" marR="0" lvl="1" indent="-28575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400" b="0" i="0" u="none" strike="noStrike" kern="1200" cap="none" spc="0" normalizeH="0" baseline="0" noProof="0" dirty="0">
                <a:ln>
                  <a:noFill/>
                </a:ln>
                <a:solidFill>
                  <a:prstClr val="black"/>
                </a:solidFill>
                <a:effectLst/>
                <a:uLnTx/>
                <a:uFillTx/>
                <a:latin typeface="Calibri"/>
                <a:ea typeface="+mn-ea"/>
                <a:cs typeface="+mn-cs"/>
              </a:rPr>
              <a:t>lze ho PO přičítat </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Calibri"/>
                <a:ea typeface="+mn-ea"/>
                <a:cs typeface="+mn-cs"/>
              </a:rPr>
              <a:t>§ 8 odst. 5 TOPO – exkulpace</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err="1">
                <a:ln>
                  <a:noFill/>
                </a:ln>
                <a:solidFill>
                  <a:prstClr val="black"/>
                </a:solidFill>
                <a:effectLst/>
                <a:uLnTx/>
                <a:uFillTx/>
                <a:latin typeface="Calibri"/>
                <a:ea typeface="+mn-ea"/>
                <a:cs typeface="+mn-cs"/>
              </a:rPr>
              <a:t>compliance</a:t>
            </a:r>
            <a:r>
              <a:rPr kumimoji="0" lang="cs-CZ" sz="2800" b="0" i="0" u="none" strike="noStrike" kern="1200" cap="none" spc="0" normalizeH="0" baseline="0" noProof="0" dirty="0">
                <a:ln>
                  <a:noFill/>
                </a:ln>
                <a:solidFill>
                  <a:prstClr val="black"/>
                </a:solidFill>
                <a:effectLst/>
                <a:uLnTx/>
                <a:uFillTx/>
                <a:latin typeface="Calibri"/>
                <a:ea typeface="+mn-ea"/>
                <a:cs typeface="+mn-cs"/>
              </a:rPr>
              <a:t> programy </a:t>
            </a:r>
            <a:endParaRPr kumimoji="0" lang="cs-CZ"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16</a:t>
            </a:fld>
            <a:endParaRPr lang="cs-CZ"/>
          </a:p>
        </p:txBody>
      </p:sp>
    </p:spTree>
    <p:extLst>
      <p:ext uri="{BB962C8B-B14F-4D97-AF65-F5344CB8AC3E}">
        <p14:creationId xmlns:p14="http://schemas.microsoft.com/office/powerpoint/2010/main" val="3077591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Okolnosti způsobující zánik trestnosti</a:t>
            </a:r>
            <a:br>
              <a:rPr lang="cs-CZ" dirty="0"/>
            </a:br>
            <a:br>
              <a:rPr lang="cs-CZ" dirty="0"/>
            </a:b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fontScale="85000" lnSpcReduction="20000"/>
          </a:bodyPr>
          <a:lstStyle/>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i="0" u="none" strike="noStrike" kern="1200" cap="none" spc="0" normalizeH="0" baseline="0" noProof="0" dirty="0">
                <a:ln>
                  <a:noFill/>
                </a:ln>
                <a:solidFill>
                  <a:srgbClr val="404040"/>
                </a:solidFill>
                <a:effectLst/>
                <a:uLnTx/>
                <a:uFillTx/>
                <a:latin typeface="Palatino Linotype"/>
                <a:ea typeface="+mn-ea"/>
                <a:cs typeface="Palatino Linotype"/>
              </a:rPr>
              <a:t>Zánik trestnosti </a:t>
            </a: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nastává za zákonem stanovených okolnosti, které způsobí, že trestnost činu, který byl v době svého spáchání trestným činem zanikne, tedy že zanikne vztah mezi státem a pachatelem trestného činu, vůči kterému již nadále nemohou být vyvozeny důsledky spojené s jeho spácháním. K okolnostem způsobujícím zánik trestnosti se přihlíží z úřední povinnosti. Nastanou-li, je trestnost činu vyloučena. Okolnosti způsobující zánik trestnosti mohou nastat teprve poté, co byl trestný čin dokonán.</a:t>
            </a: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i="0" u="none" strike="noStrike" kern="1200" cap="none" spc="0" normalizeH="0" baseline="0" noProof="0" dirty="0">
                <a:ln>
                  <a:noFill/>
                </a:ln>
                <a:solidFill>
                  <a:srgbClr val="404040"/>
                </a:solidFill>
                <a:effectLst/>
                <a:uLnTx/>
                <a:uFillTx/>
                <a:latin typeface="Palatino Linotype"/>
                <a:ea typeface="+mn-ea"/>
                <a:cs typeface="Palatino Linotype"/>
              </a:rPr>
              <a:t>Okolnostmi způsobujícími zánik trestnosti uvedenými v trestním zákoníku jsou:</a:t>
            </a: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účinná lítost </a:t>
            </a: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promlčení trestní odpovědnosti </a:t>
            </a: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zánik trestnosti přípravy trestného činu</a:t>
            </a: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 zánik trestnosti pokusu trestného činu </a:t>
            </a: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lang="cs-CZ" sz="2000" b="0" dirty="0">
              <a:solidFill>
                <a:srgbClr val="404040"/>
              </a:solidFill>
              <a:latin typeface="Palatino Linotype"/>
              <a:cs typeface="Palatino Linotype"/>
            </a:endParaRP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i="0" u="none" strike="noStrike" kern="1200" cap="none" spc="0" normalizeH="0" baseline="0" noProof="0" dirty="0">
                <a:ln>
                  <a:noFill/>
                </a:ln>
                <a:solidFill>
                  <a:srgbClr val="404040"/>
                </a:solidFill>
                <a:effectLst/>
                <a:uLnTx/>
                <a:uFillTx/>
                <a:latin typeface="Palatino Linotype"/>
                <a:ea typeface="+mn-ea"/>
                <a:cs typeface="Palatino Linotype"/>
              </a:rPr>
              <a:t>Okolnostmi způsobujícími zánik trestnosti neuvedenými v trestním zákoníku jsou:</a:t>
            </a: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smrt pachatele trestného činu</a:t>
            </a: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milost prezidenta republiky</a:t>
            </a: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i="0" u="none" strike="noStrike" kern="1200" cap="none" spc="0" normalizeH="0" baseline="0" noProof="0" dirty="0">
                <a:ln>
                  <a:noFill/>
                </a:ln>
                <a:solidFill>
                  <a:srgbClr val="404040"/>
                </a:solidFill>
                <a:effectLst/>
                <a:uLnTx/>
                <a:uFillTx/>
                <a:latin typeface="Palatino Linotype"/>
                <a:ea typeface="+mn-ea"/>
                <a:cs typeface="Palatino Linotype"/>
              </a:rPr>
              <a:t>Okolnost způsobující zánik trestnosti uvedená v zákonu o soudnictví ve věcech mládeže jsou:</a:t>
            </a: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 účinná lítost </a:t>
            </a: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 promlčení trestního stíhání </a:t>
            </a:r>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17</a:t>
            </a:fld>
            <a:endParaRPr lang="cs-CZ"/>
          </a:p>
        </p:txBody>
      </p:sp>
    </p:spTree>
    <p:extLst>
      <p:ext uri="{BB962C8B-B14F-4D97-AF65-F5344CB8AC3E}">
        <p14:creationId xmlns:p14="http://schemas.microsoft.com/office/powerpoint/2010/main" val="3710855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Rozsah kriminalizace </a:t>
            </a:r>
            <a:r>
              <a:rPr lang="cs-CZ" dirty="0" err="1"/>
              <a:t>ztopo</a:t>
            </a:r>
            <a:r>
              <a:rPr lang="cs-CZ" dirty="0"/>
              <a:t> (§ 7)</a:t>
            </a:r>
            <a:br>
              <a:rPr lang="cs-CZ" dirty="0"/>
            </a:br>
            <a:br>
              <a:rPr lang="cs-CZ" dirty="0"/>
            </a:b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a:bodyPr>
          <a:lstStyle/>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1000" b="0" i="0" u="none" strike="noStrike" kern="1200" cap="none" spc="0" normalizeH="0" baseline="0" noProof="0" dirty="0">
                <a:ln>
                  <a:noFill/>
                </a:ln>
                <a:solidFill>
                  <a:prstClr val="black"/>
                </a:solidFill>
                <a:effectLst/>
                <a:uLnTx/>
                <a:uFillTx/>
                <a:latin typeface="Calibri"/>
                <a:ea typeface="+mn-ea"/>
                <a:cs typeface="+mn-cs"/>
              </a:rPr>
              <a:t>Právnická osoba může spáchat všechny trestné činy s výjimkou trestných činů:</a:t>
            </a: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1000" b="0" i="0" u="none" strike="noStrike" kern="1200" cap="none" spc="0" normalizeH="0" baseline="0" noProof="0" dirty="0">
                <a:ln>
                  <a:noFill/>
                </a:ln>
                <a:solidFill>
                  <a:prstClr val="black"/>
                </a:solidFill>
                <a:effectLst/>
                <a:uLnTx/>
                <a:uFillTx/>
                <a:latin typeface="Calibri"/>
                <a:ea typeface="+mn-ea"/>
                <a:cs typeface="+mn-cs"/>
              </a:rPr>
              <a:t>zabití (§ 141 trestního zákoníku), </a:t>
            </a: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1000" b="0" i="0" u="none" strike="noStrike" kern="1200" cap="none" spc="0" normalizeH="0" baseline="0" noProof="0" dirty="0">
                <a:ln>
                  <a:noFill/>
                </a:ln>
                <a:solidFill>
                  <a:prstClr val="black"/>
                </a:solidFill>
                <a:effectLst/>
                <a:uLnTx/>
                <a:uFillTx/>
                <a:latin typeface="Calibri"/>
                <a:ea typeface="+mn-ea"/>
                <a:cs typeface="+mn-cs"/>
              </a:rPr>
              <a:t>vraždy novorozeného dítěte matkou (§ 142 trestního zákoníku), </a:t>
            </a: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1000" b="0" i="0" u="none" strike="noStrike" kern="1200" cap="none" spc="0" normalizeH="0" baseline="0" noProof="0" dirty="0">
                <a:ln>
                  <a:noFill/>
                </a:ln>
                <a:solidFill>
                  <a:prstClr val="black"/>
                </a:solidFill>
                <a:effectLst/>
                <a:uLnTx/>
                <a:uFillTx/>
                <a:latin typeface="Calibri"/>
                <a:ea typeface="+mn-ea"/>
                <a:cs typeface="+mn-cs"/>
              </a:rPr>
              <a:t>účasti na sebevraždě (§ 144 trestního zákoníku), </a:t>
            </a: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1000" b="0" i="0" u="none" strike="noStrike" kern="1200" cap="none" spc="0" normalizeH="0" baseline="0" noProof="0" dirty="0">
                <a:ln>
                  <a:noFill/>
                </a:ln>
                <a:solidFill>
                  <a:prstClr val="black"/>
                </a:solidFill>
                <a:effectLst/>
                <a:uLnTx/>
                <a:uFillTx/>
                <a:latin typeface="Calibri"/>
                <a:ea typeface="+mn-ea"/>
                <a:cs typeface="+mn-cs"/>
              </a:rPr>
              <a:t>rvačky (§ 158 trestního zákoníku), </a:t>
            </a: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1000" b="0" i="0" u="none" strike="noStrike" kern="1200" cap="none" spc="0" normalizeH="0" baseline="0" noProof="0" dirty="0">
                <a:ln>
                  <a:noFill/>
                </a:ln>
                <a:solidFill>
                  <a:prstClr val="black"/>
                </a:solidFill>
                <a:effectLst/>
                <a:uLnTx/>
                <a:uFillTx/>
                <a:latin typeface="Calibri"/>
                <a:ea typeface="+mn-ea"/>
                <a:cs typeface="+mn-cs"/>
              </a:rPr>
              <a:t>soulože mezi příbuznými (§ 188 trestního zákoníku), </a:t>
            </a: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1000" b="0" i="0" u="none" strike="noStrike" kern="1200" cap="none" spc="0" normalizeH="0" baseline="0" noProof="0" dirty="0">
                <a:ln>
                  <a:noFill/>
                </a:ln>
                <a:solidFill>
                  <a:prstClr val="black"/>
                </a:solidFill>
                <a:effectLst/>
                <a:uLnTx/>
                <a:uFillTx/>
                <a:latin typeface="Calibri"/>
                <a:ea typeface="+mn-ea"/>
                <a:cs typeface="+mn-cs"/>
              </a:rPr>
              <a:t>dvojího manželství (§ 194 trestního zákoníku), </a:t>
            </a: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1000" b="0" i="0" u="none" strike="noStrike" kern="1200" cap="none" spc="0" normalizeH="0" baseline="0" noProof="0" dirty="0">
                <a:ln>
                  <a:noFill/>
                </a:ln>
                <a:solidFill>
                  <a:prstClr val="black"/>
                </a:solidFill>
                <a:effectLst/>
                <a:uLnTx/>
                <a:uFillTx/>
                <a:latin typeface="Calibri"/>
                <a:ea typeface="+mn-ea"/>
                <a:cs typeface="+mn-cs"/>
              </a:rPr>
              <a:t>opuštění dítěte nebo svěřené osoby (§ 195 trestního zákoníku), </a:t>
            </a: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1000" b="0" i="0" u="none" strike="noStrike" kern="1200" cap="none" spc="0" normalizeH="0" baseline="0" noProof="0" dirty="0">
                <a:ln>
                  <a:noFill/>
                </a:ln>
                <a:solidFill>
                  <a:prstClr val="black"/>
                </a:solidFill>
                <a:effectLst/>
                <a:uLnTx/>
                <a:uFillTx/>
                <a:latin typeface="Calibri"/>
                <a:ea typeface="+mn-ea"/>
                <a:cs typeface="+mn-cs"/>
              </a:rPr>
              <a:t>zanedbání povinné výživy (§ 196 trestního zákoníku),</a:t>
            </a: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1000" b="0" i="0" u="none" strike="noStrike" kern="1200" cap="none" spc="0" normalizeH="0" baseline="0" noProof="0" dirty="0">
                <a:ln>
                  <a:noFill/>
                </a:ln>
                <a:solidFill>
                  <a:prstClr val="black"/>
                </a:solidFill>
                <a:effectLst/>
                <a:uLnTx/>
                <a:uFillTx/>
                <a:latin typeface="Calibri"/>
                <a:ea typeface="+mn-ea"/>
                <a:cs typeface="+mn-cs"/>
              </a:rPr>
              <a:t>týrání osoby žijící ve společném obydlí (§ 199 trestního zákoníku), </a:t>
            </a: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1000" b="0" i="0" u="none" strike="noStrike" kern="1200" cap="none" spc="0" normalizeH="0" baseline="0" noProof="0" dirty="0">
                <a:ln>
                  <a:noFill/>
                </a:ln>
                <a:solidFill>
                  <a:prstClr val="black"/>
                </a:solidFill>
                <a:effectLst/>
                <a:uLnTx/>
                <a:uFillTx/>
                <a:latin typeface="Calibri"/>
                <a:ea typeface="+mn-ea"/>
                <a:cs typeface="+mn-cs"/>
              </a:rPr>
              <a:t>porušení předpisů o pravidlech hospodářské soutěže podle § 248 odst. 2 trestního zákoníku, </a:t>
            </a: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1000" b="0" i="0" u="none" strike="noStrike" kern="1200" cap="none" spc="0" normalizeH="0" baseline="0" noProof="0" dirty="0">
                <a:ln>
                  <a:noFill/>
                </a:ln>
                <a:solidFill>
                  <a:prstClr val="black"/>
                </a:solidFill>
                <a:effectLst/>
                <a:uLnTx/>
                <a:uFillTx/>
                <a:latin typeface="Calibri"/>
                <a:ea typeface="+mn-ea"/>
                <a:cs typeface="+mn-cs"/>
              </a:rPr>
              <a:t>vlastizrady (§ 309 trestního zákoníku), </a:t>
            </a: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1000" b="0" i="0" u="none" strike="noStrike" kern="1200" cap="none" spc="0" normalizeH="0" baseline="0" noProof="0" dirty="0">
                <a:ln>
                  <a:noFill/>
                </a:ln>
                <a:solidFill>
                  <a:prstClr val="black"/>
                </a:solidFill>
                <a:effectLst/>
                <a:uLnTx/>
                <a:uFillTx/>
                <a:latin typeface="Calibri"/>
                <a:ea typeface="+mn-ea"/>
                <a:cs typeface="+mn-cs"/>
              </a:rPr>
              <a:t>zneužití zastupování státu a mezinárodní organizace (§ 315 trestního zákoníku), spolupráce s nepřítelem (§ 319 trestního zákoníku), válečné zrady (§ 320 trestního zákoníku), služby v cizích ozbrojených silách (§ 321 trestního zákoníku), </a:t>
            </a: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1000" b="0" i="0" u="none" strike="noStrike" kern="1200" cap="none" spc="0" normalizeH="0" baseline="0" noProof="0" dirty="0">
                <a:ln>
                  <a:noFill/>
                </a:ln>
                <a:solidFill>
                  <a:prstClr val="black"/>
                </a:solidFill>
                <a:effectLst/>
                <a:uLnTx/>
                <a:uFillTx/>
                <a:latin typeface="Calibri"/>
                <a:ea typeface="+mn-ea"/>
                <a:cs typeface="+mn-cs"/>
              </a:rPr>
              <a:t>osvobození vězně (§ 338 trestního zákoníku), násilného překročení státní hranice (§ 339 trestního zákoníku), vzpoury vězňů (§ 344 trestního zákoníku), nebezpečného pronásledování (§ 354 trestního zákoníku), opilství (§ 360 trestního zákoníku), </a:t>
            </a: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1000" b="0" i="0" u="none" strike="noStrike" kern="1200" cap="none" spc="0" normalizeH="0" baseline="0" noProof="0" dirty="0">
                <a:ln>
                  <a:noFill/>
                </a:ln>
                <a:solidFill>
                  <a:prstClr val="black"/>
                </a:solidFill>
                <a:effectLst/>
                <a:uLnTx/>
                <a:uFillTx/>
                <a:latin typeface="Calibri"/>
                <a:ea typeface="+mn-ea"/>
                <a:cs typeface="+mn-cs"/>
              </a:rPr>
              <a:t>proti branné povinnosti uvedených ve zvláštní části hlavě jedenácté trestního zákoníku, </a:t>
            </a: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1000" b="0" i="0" u="none" strike="noStrike" kern="1200" cap="none" spc="0" normalizeH="0" baseline="0" noProof="0" dirty="0">
                <a:ln>
                  <a:noFill/>
                </a:ln>
                <a:solidFill>
                  <a:prstClr val="black"/>
                </a:solidFill>
                <a:effectLst/>
                <a:uLnTx/>
                <a:uFillTx/>
                <a:latin typeface="Calibri"/>
                <a:ea typeface="+mn-ea"/>
                <a:cs typeface="+mn-cs"/>
              </a:rPr>
              <a:t>vojenských uvedených ve zvláštní části hlavě dvanácté trestního zákoníku,</a:t>
            </a: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1000" b="0" i="0" u="none" strike="noStrike" kern="1200" cap="none" spc="0" normalizeH="0" baseline="0" noProof="0" dirty="0">
                <a:ln>
                  <a:noFill/>
                </a:ln>
                <a:solidFill>
                  <a:prstClr val="black"/>
                </a:solidFill>
                <a:effectLst/>
                <a:uLnTx/>
                <a:uFillTx/>
                <a:latin typeface="Calibri"/>
                <a:ea typeface="+mn-ea"/>
                <a:cs typeface="+mn-cs"/>
              </a:rPr>
              <a:t>použití zakázaného bojového prostředku a nedovoleného vedení boje (§ 411 trestního zákoníku).</a:t>
            </a: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18</a:t>
            </a:fld>
            <a:endParaRPr lang="cs-CZ"/>
          </a:p>
        </p:txBody>
      </p:sp>
    </p:spTree>
    <p:extLst>
      <p:ext uri="{BB962C8B-B14F-4D97-AF65-F5344CB8AC3E}">
        <p14:creationId xmlns:p14="http://schemas.microsoft.com/office/powerpoint/2010/main" val="1478870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přičitatelnost (§ 8)</a:t>
            </a:r>
            <a:br>
              <a:rPr lang="cs-CZ" dirty="0"/>
            </a:br>
            <a:br>
              <a:rPr lang="cs-CZ" dirty="0"/>
            </a:b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lnSpcReduction="10000"/>
          </a:bodyPr>
          <a:lstStyle/>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2000" b="0" i="0" u="none" strike="noStrike" kern="1200" cap="none" spc="0" normalizeH="0" baseline="0" noProof="0" dirty="0">
                <a:ln>
                  <a:noFill/>
                </a:ln>
                <a:solidFill>
                  <a:prstClr val="black"/>
                </a:solidFill>
                <a:effectLst/>
                <a:uLnTx/>
                <a:uFillTx/>
                <a:latin typeface="Calibri"/>
                <a:ea typeface="+mn-ea"/>
                <a:cs typeface="+mn-cs"/>
              </a:rPr>
              <a:t>Trestným činem je protiprávný čin uvedený v trestním zákoníku, který je spáchán </a:t>
            </a:r>
          </a:p>
          <a:p>
            <a:pPr marL="342900" marR="0" lvl="0" indent="-34290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prstClr val="black"/>
                </a:solidFill>
                <a:effectLst/>
                <a:uLnTx/>
                <a:uFillTx/>
                <a:latin typeface="Calibri"/>
                <a:ea typeface="+mn-ea"/>
                <a:cs typeface="+mn-cs"/>
              </a:rPr>
              <a:t>v zájmu právnické osoby nebo </a:t>
            </a:r>
          </a:p>
          <a:p>
            <a:pPr marL="342900" marR="0" lvl="0" indent="-34290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prstClr val="black"/>
                </a:solidFill>
                <a:effectLst/>
                <a:uLnTx/>
                <a:uFillTx/>
                <a:latin typeface="Calibri"/>
                <a:ea typeface="+mn-ea"/>
                <a:cs typeface="+mn-cs"/>
              </a:rPr>
              <a:t>v rámci její činnosti:</a:t>
            </a:r>
          </a:p>
          <a:p>
            <a:pPr marL="342900" marR="0" lvl="0" indent="-34290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Char char="•"/>
              <a:tabLst/>
              <a:defRPr/>
            </a:pPr>
            <a:endParaRPr kumimoji="0" lang="cs-CZ" sz="2000" b="0" i="0" u="none" strike="noStrike" kern="1200" cap="none" spc="0" normalizeH="0" baseline="0" noProof="0" dirty="0">
              <a:ln>
                <a:noFill/>
              </a:ln>
              <a:solidFill>
                <a:prstClr val="black"/>
              </a:solidFill>
              <a:effectLst/>
              <a:uLnTx/>
              <a:uFillTx/>
              <a:latin typeface="Calibri"/>
              <a:ea typeface="+mn-ea"/>
              <a:cs typeface="+mn-cs"/>
            </a:endParaRPr>
          </a:p>
          <a:p>
            <a:pPr marL="514350" marR="0" lvl="0" indent="-514350" algn="l" defTabSz="914400" rtl="0" eaLnBrk="1" fontAlgn="auto" latinLnBrk="0" hangingPunct="1">
              <a:lnSpc>
                <a:spcPct val="150000"/>
              </a:lnSpc>
              <a:spcBef>
                <a:spcPct val="20000"/>
              </a:spcBef>
              <a:spcAft>
                <a:spcPts val="0"/>
              </a:spcAft>
              <a:buClr>
                <a:srgbClr val="92191C"/>
              </a:buClr>
              <a:buSzTx/>
              <a:buFont typeface="+mj-lt"/>
              <a:buAutoNum type="arabicPeriod"/>
              <a:tabLst/>
              <a:defRPr/>
            </a:pPr>
            <a:r>
              <a:rPr kumimoji="0" lang="cs-CZ" sz="2000" b="0" i="0" u="none" strike="noStrike" kern="1200" cap="none" spc="0" normalizeH="0" baseline="0" noProof="0" dirty="0">
                <a:ln>
                  <a:noFill/>
                </a:ln>
                <a:solidFill>
                  <a:prstClr val="black"/>
                </a:solidFill>
                <a:effectLst/>
                <a:uLnTx/>
                <a:uFillTx/>
                <a:latin typeface="Calibri"/>
                <a:ea typeface="+mn-ea"/>
                <a:cs typeface="+mn-cs"/>
              </a:rPr>
              <a:t>statutárním orgánem nebo členem statutárního orgánu právnické osoby,</a:t>
            </a:r>
          </a:p>
          <a:p>
            <a:pPr marL="514350" marR="0" lvl="0" indent="-514350" algn="l" defTabSz="914400" rtl="0" eaLnBrk="1" fontAlgn="auto" latinLnBrk="0" hangingPunct="1">
              <a:lnSpc>
                <a:spcPct val="150000"/>
              </a:lnSpc>
              <a:spcBef>
                <a:spcPct val="20000"/>
              </a:spcBef>
              <a:spcAft>
                <a:spcPts val="0"/>
              </a:spcAft>
              <a:buClr>
                <a:srgbClr val="92191C"/>
              </a:buClr>
              <a:buSzTx/>
              <a:buFont typeface="+mj-lt"/>
              <a:buAutoNum type="arabicPeriod"/>
              <a:tabLst/>
              <a:defRPr/>
            </a:pPr>
            <a:r>
              <a:rPr kumimoji="0" lang="cs-CZ" sz="2000" b="0" i="0" u="none" strike="noStrike" kern="1200" cap="none" spc="0" normalizeH="0" baseline="0" noProof="0" dirty="0">
                <a:ln>
                  <a:noFill/>
                </a:ln>
                <a:solidFill>
                  <a:prstClr val="black"/>
                </a:solidFill>
                <a:effectLst/>
                <a:uLnTx/>
                <a:uFillTx/>
                <a:latin typeface="Calibri"/>
                <a:ea typeface="+mn-ea"/>
                <a:cs typeface="+mn-cs"/>
              </a:rPr>
              <a:t>jinou osobou ve vedoucím postavení PO, která je oprávněná jménem nebo za právnickou osobu jednat,</a:t>
            </a:r>
          </a:p>
          <a:p>
            <a:pPr marL="514350" marR="0" lvl="0" indent="-514350" algn="l" defTabSz="914400" rtl="0" eaLnBrk="1" fontAlgn="auto" latinLnBrk="0" hangingPunct="1">
              <a:lnSpc>
                <a:spcPct val="150000"/>
              </a:lnSpc>
              <a:spcBef>
                <a:spcPct val="20000"/>
              </a:spcBef>
              <a:spcAft>
                <a:spcPts val="0"/>
              </a:spcAft>
              <a:buClr>
                <a:srgbClr val="92191C"/>
              </a:buClr>
              <a:buSzTx/>
              <a:buFont typeface="+mj-lt"/>
              <a:buAutoNum type="arabicPeriod"/>
              <a:tabLst/>
              <a:defRPr/>
            </a:pPr>
            <a:r>
              <a:rPr kumimoji="0" lang="cs-CZ" sz="2000" b="0" i="0" u="none" strike="noStrike" kern="1200" cap="none" spc="0" normalizeH="0" baseline="0" noProof="0" dirty="0">
                <a:ln>
                  <a:noFill/>
                </a:ln>
                <a:solidFill>
                  <a:prstClr val="black"/>
                </a:solidFill>
                <a:effectLst/>
                <a:uLnTx/>
                <a:uFillTx/>
                <a:latin typeface="Calibri"/>
                <a:ea typeface="+mn-ea"/>
                <a:cs typeface="+mn-cs"/>
              </a:rPr>
              <a:t>osobou ve vedoucím postavení PO, která v PO vykonává řídící nebo kontrolní funkci,</a:t>
            </a:r>
          </a:p>
          <a:p>
            <a:pPr marL="514350" marR="0" lvl="0" indent="-514350" algn="l" defTabSz="914400" rtl="0" eaLnBrk="1" fontAlgn="auto" latinLnBrk="0" hangingPunct="1">
              <a:lnSpc>
                <a:spcPct val="150000"/>
              </a:lnSpc>
              <a:spcBef>
                <a:spcPct val="20000"/>
              </a:spcBef>
              <a:spcAft>
                <a:spcPts val="0"/>
              </a:spcAft>
              <a:buClr>
                <a:srgbClr val="92191C"/>
              </a:buClr>
              <a:buSzTx/>
              <a:buFont typeface="+mj-lt"/>
              <a:buAutoNum type="arabicPeriod"/>
              <a:tabLst/>
              <a:defRPr/>
            </a:pPr>
            <a:r>
              <a:rPr kumimoji="0" lang="cs-CZ" sz="2000" b="0" i="0" u="none" strike="noStrike" kern="1200" cap="none" spc="0" normalizeH="0" baseline="0" noProof="0" dirty="0">
                <a:ln>
                  <a:noFill/>
                </a:ln>
                <a:solidFill>
                  <a:prstClr val="black"/>
                </a:solidFill>
                <a:effectLst/>
                <a:uLnTx/>
                <a:uFillTx/>
                <a:latin typeface="Calibri"/>
                <a:ea typeface="+mn-ea"/>
                <a:cs typeface="+mn-cs"/>
              </a:rPr>
              <a:t>osobou, která vykonává rozhodující vliv na řízení právnické osoby,</a:t>
            </a:r>
          </a:p>
          <a:p>
            <a:pPr marL="514350" marR="0" lvl="0" indent="-514350" algn="l" defTabSz="914400" rtl="0" eaLnBrk="1" fontAlgn="auto" latinLnBrk="0" hangingPunct="1">
              <a:lnSpc>
                <a:spcPct val="150000"/>
              </a:lnSpc>
              <a:spcBef>
                <a:spcPct val="20000"/>
              </a:spcBef>
              <a:spcAft>
                <a:spcPts val="0"/>
              </a:spcAft>
              <a:buClr>
                <a:srgbClr val="92191C"/>
              </a:buClr>
              <a:buSzTx/>
              <a:buFont typeface="+mj-lt"/>
              <a:buAutoNum type="arabicPeriod"/>
              <a:tabLst/>
              <a:defRPr/>
            </a:pPr>
            <a:r>
              <a:rPr kumimoji="0" lang="cs-CZ" sz="2000" b="0" i="0" u="none" strike="noStrike" kern="1200" cap="none" spc="0" normalizeH="0" baseline="0" noProof="0" dirty="0">
                <a:ln>
                  <a:noFill/>
                </a:ln>
                <a:solidFill>
                  <a:prstClr val="black"/>
                </a:solidFill>
                <a:effectLst/>
                <a:uLnTx/>
                <a:uFillTx/>
                <a:latin typeface="Calibri"/>
                <a:ea typeface="+mn-ea"/>
                <a:cs typeface="+mn-cs"/>
              </a:rPr>
              <a:t>zaměstnancem právnické osoby při plnění pracovních úkolů.</a:t>
            </a: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19</a:t>
            </a:fld>
            <a:endParaRPr lang="cs-CZ"/>
          </a:p>
        </p:txBody>
      </p:sp>
    </p:spTree>
    <p:extLst>
      <p:ext uri="{BB962C8B-B14F-4D97-AF65-F5344CB8AC3E}">
        <p14:creationId xmlns:p14="http://schemas.microsoft.com/office/powerpoint/2010/main" val="3416033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Úvod do trestního práva</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lnSpcReduction="10000"/>
          </a:bodyPr>
          <a:lstStyle/>
          <a:p>
            <a:r>
              <a:rPr lang="cs-CZ" dirty="0"/>
              <a:t>Prameny trestního práva</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Calibri"/>
                <a:ea typeface="+mn-ea"/>
                <a:cs typeface="+mn-cs"/>
              </a:rPr>
              <a:t>ústavní východiska: Ústava, Listina zákl. práv a svobod</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Calibri"/>
                <a:ea typeface="+mn-ea"/>
                <a:cs typeface="+mn-cs"/>
              </a:rPr>
              <a:t>zákon č. 40/2009 Sb., </a:t>
            </a:r>
            <a:r>
              <a:rPr kumimoji="0" lang="cs-CZ" sz="2800" b="1" i="0" u="none" strike="noStrike" kern="1200" cap="none" spc="0" normalizeH="0" baseline="0" noProof="0" dirty="0">
                <a:ln>
                  <a:noFill/>
                </a:ln>
                <a:solidFill>
                  <a:prstClr val="black"/>
                </a:solidFill>
                <a:effectLst/>
                <a:uLnTx/>
                <a:uFillTx/>
                <a:latin typeface="Calibri"/>
                <a:ea typeface="+mn-ea"/>
                <a:cs typeface="+mn-cs"/>
              </a:rPr>
              <a:t>trestní zákoník</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Calibri"/>
                <a:ea typeface="+mn-ea"/>
                <a:cs typeface="+mn-cs"/>
              </a:rPr>
              <a:t>zákon č. 141/1961 Sb., o trestním řízení soudním (</a:t>
            </a:r>
            <a:r>
              <a:rPr kumimoji="0" lang="cs-CZ" sz="2800" b="1" i="0" u="none" strike="noStrike" kern="1200" cap="none" spc="0" normalizeH="0" baseline="0" noProof="0" dirty="0">
                <a:ln>
                  <a:noFill/>
                </a:ln>
                <a:solidFill>
                  <a:prstClr val="black"/>
                </a:solidFill>
                <a:effectLst/>
                <a:uLnTx/>
                <a:uFillTx/>
                <a:latin typeface="Calibri"/>
                <a:ea typeface="+mn-ea"/>
                <a:cs typeface="+mn-cs"/>
              </a:rPr>
              <a:t>trestní řád</a:t>
            </a:r>
            <a:r>
              <a:rPr kumimoji="0" lang="cs-CZ" sz="2800" b="0" i="0" u="none" strike="noStrike" kern="1200" cap="none" spc="0" normalizeH="0" baseline="0" noProof="0" dirty="0">
                <a:ln>
                  <a:noFill/>
                </a:ln>
                <a:solidFill>
                  <a:prstClr val="black"/>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Calibri"/>
                <a:ea typeface="+mn-ea"/>
                <a:cs typeface="+mn-cs"/>
              </a:rPr>
              <a:t>zákon č. 218/2003 Sb., o odpovědnosti mládeže za protiprávní činy a soudnictví ve věcech mládeže</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Calibri"/>
                <a:ea typeface="+mn-ea"/>
                <a:cs typeface="+mn-cs"/>
              </a:rPr>
              <a:t>zákon č. 418/2011 Sb., o trestní odpovědnosti právnických osob a řízení proti nim</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Calibri"/>
                <a:ea typeface="+mn-ea"/>
                <a:cs typeface="+mn-cs"/>
              </a:rPr>
              <a:t>zákon č. 104/2013 Sb., o mezinárodní justiční spolupráci ve věcech trestních </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Calibri"/>
                <a:ea typeface="+mn-ea"/>
                <a:cs typeface="+mn-cs"/>
              </a:rPr>
              <a:t>zákon č. 45/2013 Sb., o obětech trestných činů </a:t>
            </a:r>
          </a:p>
          <a:p>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2</a:t>
            </a:fld>
            <a:endParaRPr lang="cs-CZ"/>
          </a:p>
        </p:txBody>
      </p:sp>
    </p:spTree>
    <p:extLst>
      <p:ext uri="{BB962C8B-B14F-4D97-AF65-F5344CB8AC3E}">
        <p14:creationId xmlns:p14="http://schemas.microsoft.com/office/powerpoint/2010/main" val="3275814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Vyvinění resp. zproštění</a:t>
            </a:r>
            <a:br>
              <a:rPr lang="cs-CZ" dirty="0"/>
            </a:br>
            <a:br>
              <a:rPr lang="cs-CZ" dirty="0"/>
            </a:b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a:bodyPr>
          <a:lstStyle/>
          <a:p>
            <a:pPr marL="0" marR="0" lvl="0" indent="0" algn="just"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Právnická osoba se může za jednání svých nejvyšších představitelů </a:t>
            </a:r>
            <a:r>
              <a:rPr kumimoji="0" lang="cs-CZ" sz="2200" b="1" i="0" u="none" strike="noStrike" kern="1200" cap="none" spc="0" normalizeH="0" baseline="0" noProof="0" dirty="0">
                <a:ln>
                  <a:noFill/>
                </a:ln>
                <a:solidFill>
                  <a:prstClr val="black"/>
                </a:solidFill>
                <a:effectLst/>
                <a:uLnTx/>
                <a:uFillTx/>
                <a:latin typeface="Calibri"/>
                <a:ea typeface="+mn-ea"/>
                <a:cs typeface="+mn-cs"/>
              </a:rPr>
              <a:t>trestní odpovědnosti zprostit </a:t>
            </a:r>
            <a:r>
              <a:rPr kumimoji="0" lang="cs-CZ" sz="2200" b="0" i="0" u="none" strike="noStrike" kern="1200" cap="none" spc="0" normalizeH="0" baseline="0" noProof="0" dirty="0">
                <a:ln>
                  <a:noFill/>
                </a:ln>
                <a:solidFill>
                  <a:prstClr val="black"/>
                </a:solidFill>
                <a:effectLst/>
                <a:uLnTx/>
                <a:uFillTx/>
                <a:latin typeface="Calibri"/>
                <a:ea typeface="+mn-ea"/>
                <a:cs typeface="+mn-cs"/>
              </a:rPr>
              <a:t>(kategorie 1-4) či vůbec </a:t>
            </a:r>
            <a:r>
              <a:rPr kumimoji="0" lang="cs-CZ" sz="2200" b="1" i="0" u="none" strike="noStrike" kern="1200" cap="none" spc="0" normalizeH="0" baseline="0" noProof="0" dirty="0">
                <a:ln>
                  <a:noFill/>
                </a:ln>
                <a:solidFill>
                  <a:prstClr val="black"/>
                </a:solidFill>
                <a:effectLst/>
                <a:uLnTx/>
                <a:uFillTx/>
                <a:latin typeface="Calibri"/>
                <a:ea typeface="+mn-ea"/>
                <a:cs typeface="+mn-cs"/>
              </a:rPr>
              <a:t>nedojde k přičtení trestní odpovědnosti </a:t>
            </a:r>
            <a:r>
              <a:rPr kumimoji="0" lang="cs-CZ" sz="2200" b="0" i="0" u="none" strike="noStrike" kern="1200" cap="none" spc="0" normalizeH="0" baseline="0" noProof="0" dirty="0">
                <a:ln>
                  <a:noFill/>
                </a:ln>
                <a:solidFill>
                  <a:prstClr val="black"/>
                </a:solidFill>
                <a:effectLst/>
                <a:uLnTx/>
                <a:uFillTx/>
                <a:latin typeface="Calibri"/>
                <a:ea typeface="+mn-ea"/>
                <a:cs typeface="+mn-cs"/>
              </a:rPr>
              <a:t>(kategorie 5) za předpokladu, že zjednodušeně řečeno učinila: </a:t>
            </a: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endParaRPr kumimoji="0" lang="cs-CZ" sz="2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2200" b="1" i="0" u="none" strike="noStrike" kern="1200" cap="none" spc="0" normalizeH="0" baseline="0" noProof="0" dirty="0">
                <a:ln>
                  <a:noFill/>
                </a:ln>
                <a:solidFill>
                  <a:prstClr val="black"/>
                </a:solidFill>
                <a:effectLst/>
                <a:uLnTx/>
                <a:uFillTx/>
                <a:latin typeface="Calibri"/>
                <a:ea typeface="+mn-ea"/>
                <a:cs typeface="+mn-cs"/>
              </a:rPr>
              <a:t>a) „učinila vše co po ní lze spravedlivě požadovat“, resp.</a:t>
            </a: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2200" b="1" i="0" u="none" strike="noStrike" kern="1200" cap="none" spc="0" normalizeH="0" baseline="0" noProof="0" dirty="0">
                <a:ln>
                  <a:noFill/>
                </a:ln>
                <a:solidFill>
                  <a:prstClr val="black"/>
                </a:solidFill>
                <a:effectLst/>
                <a:uLnTx/>
                <a:uFillTx/>
                <a:latin typeface="Calibri"/>
                <a:ea typeface="+mn-ea"/>
                <a:cs typeface="+mn-cs"/>
              </a:rPr>
              <a:t>b) „vynaložila veškeré úsilí, které na ní bylo možno spravedlivě požadovat“.</a:t>
            </a: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endParaRPr kumimoji="0" lang="cs-CZ" sz="2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50000"/>
              </a:lnSpc>
              <a:spcBef>
                <a:spcPct val="20000"/>
              </a:spcBef>
              <a:spcAft>
                <a:spcPts val="0"/>
              </a:spcAft>
              <a:buClr>
                <a:srgbClr val="92191C"/>
              </a:buClr>
              <a:buSzTx/>
              <a:buFont typeface="Arial" panose="020B0604020202020204" pitchFamily="34" charset="0"/>
              <a:buNone/>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Uvedené obsahuje tzv. </a:t>
            </a:r>
            <a:r>
              <a:rPr kumimoji="0" lang="cs-CZ" sz="2200" b="0" i="0" u="none" strike="noStrike" kern="1200" cap="none" spc="0" normalizeH="0" baseline="0" noProof="0" dirty="0" err="1">
                <a:ln>
                  <a:noFill/>
                </a:ln>
                <a:solidFill>
                  <a:prstClr val="black"/>
                </a:solidFill>
                <a:effectLst/>
                <a:uLnTx/>
                <a:uFillTx/>
                <a:latin typeface="Calibri"/>
                <a:ea typeface="+mn-ea"/>
                <a:cs typeface="+mn-cs"/>
              </a:rPr>
              <a:t>Compliance</a:t>
            </a:r>
            <a:r>
              <a:rPr kumimoji="0" lang="cs-CZ" sz="2200" b="0" i="0" u="none" strike="noStrike" kern="1200" cap="none" spc="0" normalizeH="0" baseline="0" noProof="0" dirty="0">
                <a:ln>
                  <a:noFill/>
                </a:ln>
                <a:solidFill>
                  <a:prstClr val="black"/>
                </a:solidFill>
                <a:effectLst/>
                <a:uLnTx/>
                <a:uFillTx/>
                <a:latin typeface="Calibri"/>
                <a:ea typeface="+mn-ea"/>
                <a:cs typeface="+mn-cs"/>
              </a:rPr>
              <a:t> program.</a:t>
            </a: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20</a:t>
            </a:fld>
            <a:endParaRPr lang="cs-CZ"/>
          </a:p>
        </p:txBody>
      </p:sp>
    </p:spTree>
    <p:extLst>
      <p:ext uri="{BB962C8B-B14F-4D97-AF65-F5344CB8AC3E}">
        <p14:creationId xmlns:p14="http://schemas.microsoft.com/office/powerpoint/2010/main" val="4271913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Trestní právo hmotné</a:t>
            </a:r>
            <a:br>
              <a:rPr lang="cs-CZ" dirty="0"/>
            </a:br>
            <a:br>
              <a:rPr lang="cs-CZ" dirty="0"/>
            </a:b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a:bodyPr>
          <a:lstStyle/>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4000" i="0" u="none" strike="noStrike" kern="1200" cap="none" spc="0" normalizeH="0" baseline="0" noProof="0" dirty="0">
                <a:ln>
                  <a:noFill/>
                </a:ln>
                <a:solidFill>
                  <a:srgbClr val="404040"/>
                </a:solidFill>
                <a:effectLst/>
                <a:uLnTx/>
                <a:uFillTx/>
                <a:latin typeface="Palatino Linotype"/>
                <a:ea typeface="+mn-ea"/>
                <a:cs typeface="Palatino Linotype"/>
              </a:rPr>
              <a:t>			</a:t>
            </a: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lang="cs-CZ" sz="4000" dirty="0">
              <a:solidFill>
                <a:srgbClr val="404040"/>
              </a:solidFill>
              <a:latin typeface="Palatino Linotype"/>
              <a:cs typeface="Palatino Linotype"/>
            </a:endParaRP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kumimoji="0" lang="cs-CZ" sz="4000" i="0" u="none" strike="noStrike" kern="1200" cap="none" spc="0" normalizeH="0" baseline="0" noProof="0" dirty="0">
              <a:ln>
                <a:noFill/>
              </a:ln>
              <a:solidFill>
                <a:srgbClr val="404040"/>
              </a:solidFill>
              <a:effectLst/>
              <a:uLnTx/>
              <a:uFillTx/>
              <a:latin typeface="Palatino Linotype"/>
              <a:ea typeface="+mn-ea"/>
              <a:cs typeface="Palatino Linotype"/>
            </a:endParaRP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lang="cs-CZ" sz="4000" dirty="0">
                <a:solidFill>
                  <a:srgbClr val="404040"/>
                </a:solidFill>
                <a:latin typeface="Palatino Linotype"/>
                <a:cs typeface="Palatino Linotype"/>
              </a:rPr>
              <a:t>		</a:t>
            </a:r>
            <a:r>
              <a:rPr lang="cs-CZ" sz="4000" dirty="0">
                <a:solidFill>
                  <a:schemeClr val="accent2">
                    <a:lumMod val="75000"/>
                  </a:schemeClr>
                </a:solidFill>
                <a:latin typeface="Palatino Linotype"/>
                <a:cs typeface="Palatino Linotype"/>
              </a:rPr>
              <a:t>		</a:t>
            </a:r>
            <a:r>
              <a:rPr kumimoji="0" lang="cs-CZ" sz="4000" i="0" u="none" strike="noStrike" kern="1200" cap="none" spc="0" normalizeH="0" baseline="0" noProof="0" dirty="0">
                <a:ln>
                  <a:noFill/>
                </a:ln>
                <a:solidFill>
                  <a:schemeClr val="accent2">
                    <a:lumMod val="75000"/>
                  </a:schemeClr>
                </a:solidFill>
                <a:effectLst/>
                <a:uLnTx/>
                <a:uFillTx/>
                <a:latin typeface="Palatino Linotype"/>
                <a:ea typeface="+mn-ea"/>
                <a:cs typeface="Palatino Linotype"/>
              </a:rPr>
              <a:t>II. Zvláštní část</a:t>
            </a:r>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21</a:t>
            </a:fld>
            <a:endParaRPr lang="cs-CZ"/>
          </a:p>
        </p:txBody>
      </p:sp>
    </p:spTree>
    <p:extLst>
      <p:ext uri="{BB962C8B-B14F-4D97-AF65-F5344CB8AC3E}">
        <p14:creationId xmlns:p14="http://schemas.microsoft.com/office/powerpoint/2010/main" val="768387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úvod</a:t>
            </a:r>
            <a:br>
              <a:rPr lang="cs-CZ" dirty="0"/>
            </a:br>
            <a:br>
              <a:rPr lang="cs-CZ" dirty="0"/>
            </a:b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1" i="0" u="none" strike="noStrike" kern="1200" cap="none" spc="0" normalizeH="0" baseline="0" noProof="0" dirty="0">
                <a:ln>
                  <a:noFill/>
                </a:ln>
                <a:solidFill>
                  <a:prstClr val="black"/>
                </a:solidFill>
                <a:effectLst/>
                <a:uLnTx/>
                <a:uFillTx/>
                <a:latin typeface="Calibri"/>
                <a:ea typeface="+mn-ea"/>
                <a:cs typeface="+mn-cs"/>
              </a:rPr>
              <a:t>13 hlav trestního zákoníku, TČ rozděleny podle druhového objektu</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TČ proti životu a zdraví</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TČ proti svobodě a právům na ochranu osobnosti, soukromí </a:t>
            </a:r>
            <a:br>
              <a:rPr kumimoji="0" lang="cs-CZ" sz="2200" b="0" i="0" u="none" strike="noStrike" kern="1200" cap="none" spc="0" normalizeH="0" baseline="0" noProof="0" dirty="0">
                <a:ln>
                  <a:noFill/>
                </a:ln>
                <a:solidFill>
                  <a:prstClr val="black"/>
                </a:solidFill>
                <a:effectLst/>
                <a:uLnTx/>
                <a:uFillTx/>
                <a:latin typeface="Calibri"/>
                <a:ea typeface="+mn-ea"/>
                <a:cs typeface="+mn-cs"/>
              </a:rPr>
            </a:br>
            <a:r>
              <a:rPr kumimoji="0" lang="cs-CZ" sz="2200" b="0" i="0" u="none" strike="noStrike" kern="1200" cap="none" spc="0" normalizeH="0" baseline="0" noProof="0" dirty="0">
                <a:ln>
                  <a:noFill/>
                </a:ln>
                <a:solidFill>
                  <a:prstClr val="black"/>
                </a:solidFill>
                <a:effectLst/>
                <a:uLnTx/>
                <a:uFillTx/>
                <a:latin typeface="Calibri"/>
                <a:ea typeface="+mn-ea"/>
                <a:cs typeface="+mn-cs"/>
              </a:rPr>
              <a:t>a listovního tajemství </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TČ proti lidské důstojnosti v sexuální oblasti </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TČ proti rodině a dětem</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TČ proti majetku</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TČ hospodářské </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TČ obecně nebezpečné </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TČ proti životnímu prostředí </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TČ proti ČR, cizímu státu a mezinárodní organizaci </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TČ proti pořádku ve věcech veřejných</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TČ proti branné povinnosti </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TČ vojenské</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TČ proti lidskosti, proti míru, válečné trestné činy </a:t>
            </a: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22</a:t>
            </a:fld>
            <a:endParaRPr lang="cs-CZ"/>
          </a:p>
        </p:txBody>
      </p:sp>
    </p:spTree>
    <p:extLst>
      <p:ext uri="{BB962C8B-B14F-4D97-AF65-F5344CB8AC3E}">
        <p14:creationId xmlns:p14="http://schemas.microsoft.com/office/powerpoint/2010/main" val="2628230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Vražda (§ 140)</a:t>
            </a:r>
            <a:br>
              <a:rPr lang="cs-CZ" dirty="0"/>
            </a:br>
            <a:br>
              <a:rPr lang="cs-CZ" dirty="0"/>
            </a:b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a:bodyPr>
          <a:lstStyle/>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1500" b="0" i="0" u="none" strike="noStrike" kern="1200" cap="none" spc="0" normalizeH="0" baseline="0" noProof="0" dirty="0">
                <a:ln>
                  <a:noFill/>
                </a:ln>
                <a:solidFill>
                  <a:prstClr val="black"/>
                </a:solidFill>
                <a:effectLst/>
                <a:uLnTx/>
                <a:uFillTx/>
                <a:latin typeface="Calibri"/>
                <a:ea typeface="+mn-ea"/>
                <a:cs typeface="+mn-cs"/>
              </a:rPr>
              <a:t>(1) Kdo jiného úmyslně usmrtí, bude potrestán odnětím svobody na deset až osmnáct let.</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1500" b="0" i="0" u="none" strike="noStrike" kern="1200" cap="none" spc="0" normalizeH="0" baseline="0" noProof="0" dirty="0">
                <a:ln>
                  <a:noFill/>
                </a:ln>
                <a:solidFill>
                  <a:prstClr val="black"/>
                </a:solidFill>
                <a:effectLst/>
                <a:uLnTx/>
                <a:uFillTx/>
                <a:latin typeface="Calibri"/>
                <a:ea typeface="+mn-ea"/>
                <a:cs typeface="+mn-cs"/>
              </a:rPr>
              <a:t>(2) Kdo jiného úmyslně usmrtí s rozmyslem nebo po předchozím uvážení, bude potrestán odnětím svobody na dvanáct až dvacet let.</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1500" b="0" i="0" u="none" strike="noStrike" kern="1200" cap="none" spc="0" normalizeH="0" baseline="0" noProof="0" dirty="0">
                <a:ln>
                  <a:noFill/>
                </a:ln>
                <a:solidFill>
                  <a:prstClr val="black"/>
                </a:solidFill>
                <a:effectLst/>
                <a:uLnTx/>
                <a:uFillTx/>
                <a:latin typeface="Calibri"/>
                <a:ea typeface="+mn-ea"/>
                <a:cs typeface="+mn-cs"/>
              </a:rPr>
              <a:t>(3) Odnětím svobody na patnáct až dvacet let nebo výjimečným trestem bude pachatel potrestán, spáchá-li čin uvedený v odstavci 1 nebo 2</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1500" b="0" i="0" u="none" strike="noStrike" kern="1200" cap="none" spc="0" normalizeH="0" baseline="0" noProof="0" dirty="0">
                <a:ln>
                  <a:noFill/>
                </a:ln>
                <a:solidFill>
                  <a:prstClr val="black"/>
                </a:solidFill>
                <a:effectLst/>
                <a:uLnTx/>
                <a:uFillTx/>
                <a:latin typeface="Calibri"/>
                <a:ea typeface="+mn-ea"/>
                <a:cs typeface="+mn-cs"/>
              </a:rPr>
              <a:t>a) na dvou nebo více osobách,</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1500" b="0" i="0" u="none" strike="noStrike" kern="1200" cap="none" spc="0" normalizeH="0" baseline="0" noProof="0" dirty="0">
                <a:ln>
                  <a:noFill/>
                </a:ln>
                <a:solidFill>
                  <a:prstClr val="black"/>
                </a:solidFill>
                <a:effectLst/>
                <a:uLnTx/>
                <a:uFillTx/>
                <a:latin typeface="Calibri"/>
                <a:ea typeface="+mn-ea"/>
                <a:cs typeface="+mn-cs"/>
              </a:rPr>
              <a:t>b) na těhotné ženě,</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1500" b="0" i="0" u="none" strike="noStrike" kern="1200" cap="none" spc="0" normalizeH="0" baseline="0" noProof="0" dirty="0">
                <a:ln>
                  <a:noFill/>
                </a:ln>
                <a:solidFill>
                  <a:prstClr val="black"/>
                </a:solidFill>
                <a:effectLst/>
                <a:uLnTx/>
                <a:uFillTx/>
                <a:latin typeface="Calibri"/>
                <a:ea typeface="+mn-ea"/>
                <a:cs typeface="+mn-cs"/>
              </a:rPr>
              <a:t>c) na dítěti mladším patnácti let,</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1500" b="0" i="0" u="none" strike="noStrike" kern="1200" cap="none" spc="0" normalizeH="0" baseline="0" noProof="0" dirty="0">
                <a:ln>
                  <a:noFill/>
                </a:ln>
                <a:solidFill>
                  <a:prstClr val="black"/>
                </a:solidFill>
                <a:effectLst/>
                <a:uLnTx/>
                <a:uFillTx/>
                <a:latin typeface="Calibri"/>
                <a:ea typeface="+mn-ea"/>
                <a:cs typeface="+mn-cs"/>
              </a:rPr>
              <a:t>d) na úřední osobě při výkonu nebo pro výkon její pravomoci,</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1500" b="0" i="0" u="none" strike="noStrike" kern="1200" cap="none" spc="0" normalizeH="0" baseline="0" noProof="0" dirty="0">
                <a:ln>
                  <a:noFill/>
                </a:ln>
                <a:solidFill>
                  <a:prstClr val="black"/>
                </a:solidFill>
                <a:effectLst/>
                <a:uLnTx/>
                <a:uFillTx/>
                <a:latin typeface="Calibri"/>
                <a:ea typeface="+mn-ea"/>
                <a:cs typeface="+mn-cs"/>
              </a:rPr>
              <a:t>e) na svědkovi, znalci nebo tlumočníkovi v souvislosti s výkonem jejich povinnosti,</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1500" b="0" i="0" u="none" strike="noStrike" kern="1200" cap="none" spc="0" normalizeH="0" baseline="0" noProof="0" dirty="0">
                <a:ln>
                  <a:noFill/>
                </a:ln>
                <a:solidFill>
                  <a:prstClr val="black"/>
                </a:solidFill>
                <a:effectLst/>
                <a:uLnTx/>
                <a:uFillTx/>
                <a:latin typeface="Calibri"/>
                <a:ea typeface="+mn-ea"/>
                <a:cs typeface="+mn-cs"/>
              </a:rPr>
              <a:t>f) na zdravotnickém pracovníkovi při výkonu zdravotnického zaměstnání nebo povolání směřujícího k záchraně života nebo ochraně zdraví, nebo na jiném, který plnil svoji obdobnou povinnost při ochraně života, zdraví nebo majetku vyplývající z jeho zaměstnání, povolání, postavení nebo funkce nebo uloženou mu podle zákona,</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1500" b="0" i="0" u="none" strike="noStrike" kern="1200" cap="none" spc="0" normalizeH="0" baseline="0" noProof="0" dirty="0">
                <a:ln>
                  <a:noFill/>
                </a:ln>
                <a:solidFill>
                  <a:prstClr val="black"/>
                </a:solidFill>
                <a:effectLst/>
                <a:uLnTx/>
                <a:uFillTx/>
                <a:latin typeface="Calibri"/>
                <a:ea typeface="+mn-ea"/>
                <a:cs typeface="+mn-cs"/>
              </a:rPr>
              <a:t>g) na jiném pro jeho skutečnou nebo domnělou rasu, příslušnost k etnické skupině, národnost, politické přesvědčení, vyznání nebo proto, že je skutečně nebo domněle bez vyznání,</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1500" b="0" i="0" u="none" strike="noStrike" kern="1200" cap="none" spc="0" normalizeH="0" baseline="0" noProof="0" dirty="0">
                <a:ln>
                  <a:noFill/>
                </a:ln>
                <a:solidFill>
                  <a:prstClr val="black"/>
                </a:solidFill>
                <a:effectLst/>
                <a:uLnTx/>
                <a:uFillTx/>
                <a:latin typeface="Calibri"/>
                <a:ea typeface="+mn-ea"/>
                <a:cs typeface="+mn-cs"/>
              </a:rPr>
              <a:t>h) opětovně,</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1500" b="0" i="0" u="none" strike="noStrike" kern="1200" cap="none" spc="0" normalizeH="0" baseline="0" noProof="0" dirty="0">
                <a:ln>
                  <a:noFill/>
                </a:ln>
                <a:solidFill>
                  <a:prstClr val="black"/>
                </a:solidFill>
                <a:effectLst/>
                <a:uLnTx/>
                <a:uFillTx/>
                <a:latin typeface="Calibri"/>
                <a:ea typeface="+mn-ea"/>
                <a:cs typeface="+mn-cs"/>
              </a:rPr>
              <a:t>i) zvlášť surovým nebo trýznivým způsobem, nebo</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1500" b="0" i="0" u="none" strike="noStrike" kern="1200" cap="none" spc="0" normalizeH="0" baseline="0" noProof="0" dirty="0">
                <a:ln>
                  <a:noFill/>
                </a:ln>
                <a:solidFill>
                  <a:prstClr val="black"/>
                </a:solidFill>
                <a:effectLst/>
                <a:uLnTx/>
                <a:uFillTx/>
                <a:latin typeface="Calibri"/>
                <a:ea typeface="+mn-ea"/>
                <a:cs typeface="+mn-cs"/>
              </a:rPr>
              <a:t>j) v úmyslu získat pro sebe nebo pro jiného majetkový prospěch nebo ve snaze zakrýt nebo usnadnit jiný trestný čin nebo z jiné zavrženíhodné pohnutky.</a:t>
            </a: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23</a:t>
            </a:fld>
            <a:endParaRPr lang="cs-CZ"/>
          </a:p>
        </p:txBody>
      </p:sp>
    </p:spTree>
    <p:extLst>
      <p:ext uri="{BB962C8B-B14F-4D97-AF65-F5344CB8AC3E}">
        <p14:creationId xmlns:p14="http://schemas.microsoft.com/office/powerpoint/2010/main" val="3681792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Usmrcení z nedbalosti (§ 143)</a:t>
            </a:r>
            <a:br>
              <a:rPr lang="cs-CZ" dirty="0"/>
            </a:br>
            <a:br>
              <a:rPr lang="cs-CZ" dirty="0"/>
            </a:b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a:bodyPr>
          <a:lstStyle/>
          <a:p>
            <a:pPr marL="0" marR="0" lvl="0" indent="0" algn="just" defTabSz="914400" rtl="0" eaLnBrk="1" fontAlgn="ctr"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500" b="0" i="0" u="none" strike="noStrike" kern="1200" cap="none" spc="0" normalizeH="0" baseline="0" noProof="0" dirty="0">
                <a:ln>
                  <a:noFill/>
                </a:ln>
                <a:solidFill>
                  <a:prstClr val="black"/>
                </a:solidFill>
                <a:effectLst/>
                <a:uLnTx/>
                <a:uFillTx/>
                <a:latin typeface="Calibri"/>
                <a:ea typeface="+mn-ea"/>
                <a:cs typeface="+mn-cs"/>
              </a:rPr>
              <a:t>(1) Kdo jinému z nedbalosti způsobí smrt, bude potrestán odnětím svobody až na tři léta nebo zákazem činnosti.</a:t>
            </a:r>
          </a:p>
          <a:p>
            <a:pPr marL="0" marR="0" lvl="0" indent="0" algn="just" defTabSz="914400" rtl="0" eaLnBrk="1" fontAlgn="ctr"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500" b="0" i="0" u="none" strike="noStrike" kern="1200" cap="none" spc="0" normalizeH="0" baseline="0" noProof="0" dirty="0">
                <a:ln>
                  <a:noFill/>
                </a:ln>
                <a:solidFill>
                  <a:prstClr val="black"/>
                </a:solidFill>
                <a:effectLst/>
                <a:uLnTx/>
                <a:uFillTx/>
                <a:latin typeface="Calibri"/>
                <a:ea typeface="+mn-ea"/>
                <a:cs typeface="+mn-cs"/>
              </a:rPr>
              <a:t>(2) Odnětím svobody na jeden rok až šest let bude pachatel potrestán, spáchá-li čin uvedený v odstavci 1 proto, že porušil důležitou povinnost vyplývající z jeho zaměstnání, povolání, postavení nebo funkce nebo uloženou mu podle zákona.</a:t>
            </a:r>
          </a:p>
          <a:p>
            <a:pPr marL="0" marR="0" lvl="0" indent="0" algn="just" defTabSz="914400" rtl="0" eaLnBrk="1" fontAlgn="ctr"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500" b="0" i="0" u="none" strike="noStrike" kern="1200" cap="none" spc="0" normalizeH="0" baseline="0" noProof="0" dirty="0">
                <a:ln>
                  <a:noFill/>
                </a:ln>
                <a:solidFill>
                  <a:prstClr val="black"/>
                </a:solidFill>
                <a:effectLst/>
                <a:uLnTx/>
                <a:uFillTx/>
                <a:latin typeface="Calibri"/>
                <a:ea typeface="+mn-ea"/>
                <a:cs typeface="+mn-cs"/>
              </a:rPr>
              <a:t>(3) Odnětím svobody na dvě léta až osm bude pachatel potrestán, spáchá-li čin uvedený v odstavci 1 proto, že hrubě porušil zákony o ochraně životního prostředí nebo zákony o bezpečnosti práce nebo dopravy anebo hygienické zákony.</a:t>
            </a:r>
          </a:p>
          <a:p>
            <a:pPr marL="0" marR="0" lvl="0" indent="0" algn="just" defTabSz="914400" rtl="0" eaLnBrk="1" fontAlgn="ctr"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500" b="0" i="0" u="none" strike="noStrike" kern="1200" cap="none" spc="0" normalizeH="0" baseline="0" noProof="0" dirty="0">
                <a:ln>
                  <a:noFill/>
                </a:ln>
                <a:solidFill>
                  <a:prstClr val="black"/>
                </a:solidFill>
                <a:effectLst/>
                <a:uLnTx/>
                <a:uFillTx/>
                <a:latin typeface="Calibri"/>
                <a:ea typeface="+mn-ea"/>
                <a:cs typeface="+mn-cs"/>
              </a:rPr>
              <a:t>(4) Odnětím svobody na tři léta až deset let bude pachatel potrestán, způsobí-li činem uvedeným v odstavci 3 smrt nejméně dvou osob.</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24</a:t>
            </a:fld>
            <a:endParaRPr lang="cs-CZ"/>
          </a:p>
        </p:txBody>
      </p:sp>
    </p:spTree>
    <p:extLst>
      <p:ext uri="{BB962C8B-B14F-4D97-AF65-F5344CB8AC3E}">
        <p14:creationId xmlns:p14="http://schemas.microsoft.com/office/powerpoint/2010/main" val="2188218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Loupež (§ 173)</a:t>
            </a:r>
            <a:br>
              <a:rPr lang="cs-CZ" dirty="0"/>
            </a:br>
            <a:br>
              <a:rPr lang="cs-CZ" dirty="0"/>
            </a:b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a:bodyPr>
          <a:lstStyle/>
          <a:p>
            <a:pPr marL="0" marR="0" lvl="0" indent="0" algn="just" defTabSz="914400" rtl="0" eaLnBrk="1" fontAlgn="ctr"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(1) Kdo proti jinému užije násilí nebo pohrůžky bezprostředního násilí v úmyslu zmocnit se cizí věci, bude potrestán odnětím svobody na dvě léta až deset let.</a:t>
            </a:r>
          </a:p>
          <a:p>
            <a:pPr marL="0" marR="0" lvl="0" indent="0" algn="just" defTabSz="914400" rtl="0" eaLnBrk="1" fontAlgn="ctr"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(2) Odnětím svobody na pět až dvanáct let bude pachatel potrestán,</a:t>
            </a:r>
          </a:p>
          <a:p>
            <a:pPr marL="0" marR="0" lvl="0" indent="0" algn="just" defTabSz="914400" rtl="0" eaLnBrk="1" fontAlgn="ctr"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a) spáchá-li čin uvedený v odstavci 1 jako člen organizované skupiny,</a:t>
            </a:r>
          </a:p>
          <a:p>
            <a:pPr marL="0" marR="0" lvl="0" indent="0" algn="just" defTabSz="914400" rtl="0" eaLnBrk="1" fontAlgn="ctr"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b) způsobí-li takovým činem těžkou újmu na zdraví,</a:t>
            </a:r>
          </a:p>
          <a:p>
            <a:pPr marL="0" marR="0" lvl="0" indent="0" algn="just" defTabSz="914400" rtl="0" eaLnBrk="1" fontAlgn="ctr"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c) způsobí-li takovým činem značnou škodu, nebo</a:t>
            </a:r>
          </a:p>
          <a:p>
            <a:pPr marL="0" marR="0" lvl="0" indent="0" algn="just" defTabSz="914400" rtl="0" eaLnBrk="1" fontAlgn="ctr"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d) spáchá-li takový čin v úmyslu umožnit nebo usnadnit spáchání trestného činu vlastizrady (§ 309), teroristického útoku (§ 311) nebo teroru (§ 312).</a:t>
            </a:r>
          </a:p>
          <a:p>
            <a:pPr marL="0" marR="0" lvl="0" indent="0" algn="just" defTabSz="914400" rtl="0" eaLnBrk="1" fontAlgn="ctr"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(3) Odnětím svobody na osm až patnáct let bude pachatel potrestán, způsobí-li činem uvedeným v odstavci 1 škodu velkého rozsahu.</a:t>
            </a:r>
          </a:p>
          <a:p>
            <a:pPr marL="0" marR="0" lvl="0" indent="0" algn="just" defTabSz="914400" rtl="0" eaLnBrk="1" fontAlgn="ctr"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200" b="0" i="0" u="none" strike="noStrike" kern="1200" cap="none" spc="0" normalizeH="0" baseline="0" noProof="0" dirty="0">
                <a:ln>
                  <a:noFill/>
                </a:ln>
                <a:solidFill>
                  <a:prstClr val="black"/>
                </a:solidFill>
                <a:effectLst/>
                <a:uLnTx/>
                <a:uFillTx/>
                <a:latin typeface="Calibri"/>
                <a:ea typeface="+mn-ea"/>
                <a:cs typeface="+mn-cs"/>
              </a:rPr>
              <a:t>(4) Odnětím svobody na deset až osmnáct let bude pachatel potrestán, způsobí-li činem uvedeným v odstavci 1 smrt.</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25</a:t>
            </a:fld>
            <a:endParaRPr lang="cs-CZ"/>
          </a:p>
        </p:txBody>
      </p:sp>
    </p:spTree>
    <p:extLst>
      <p:ext uri="{BB962C8B-B14F-4D97-AF65-F5344CB8AC3E}">
        <p14:creationId xmlns:p14="http://schemas.microsoft.com/office/powerpoint/2010/main" val="1554500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Loupež (§ 175)</a:t>
            </a:r>
            <a:br>
              <a:rPr lang="cs-CZ" dirty="0"/>
            </a:br>
            <a:br>
              <a:rPr lang="cs-CZ" dirty="0"/>
            </a:b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a:bodyPr>
          <a:lstStyle/>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800" b="0" i="1" u="none" strike="noStrike" kern="1200" cap="none" spc="0" normalizeH="0" baseline="0" noProof="0" dirty="0">
                <a:ln>
                  <a:noFill/>
                </a:ln>
                <a:solidFill>
                  <a:prstClr val="black"/>
                </a:solidFill>
                <a:effectLst/>
                <a:uLnTx/>
                <a:uFillTx/>
                <a:latin typeface="Calibri"/>
                <a:ea typeface="+mn-ea"/>
                <a:cs typeface="+mn-cs"/>
              </a:rPr>
              <a:t>Kdo jiného násilím, pohrůžkou násilí nebo pohrůžkou jiné těžké újmy nutí, aby něco konal, opominul nebo trpěl, bude potrestán odnětím svobody na šest měsíců až čtyři léta nebo peněžitým trestem.</a:t>
            </a: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Calibri"/>
                <a:ea typeface="+mn-ea"/>
                <a:cs typeface="+mn-cs"/>
              </a:rPr>
              <a:t>vyhrožování něčím neoprávněným</a:t>
            </a: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Calibri"/>
                <a:ea typeface="+mn-ea"/>
                <a:cs typeface="+mn-cs"/>
              </a:rPr>
              <a:t>ale i legálním, pokud vynucované takto nelze požadovat (např. podáním TO) </a:t>
            </a: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Calibri"/>
                <a:ea typeface="+mn-ea"/>
                <a:cs typeface="+mn-cs"/>
              </a:rPr>
              <a:t>také působení na 3. osobu (nikoliv jen poškozeného)</a:t>
            </a: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Calibri"/>
                <a:ea typeface="+mn-ea"/>
                <a:cs typeface="+mn-cs"/>
              </a:rPr>
              <a:t>v praxi nejčastěji vynucování majetkového prospěchu</a:t>
            </a:r>
          </a:p>
          <a:p>
            <a:pPr marL="0" marR="0" lvl="0" indent="0" algn="just" defTabSz="914400" rtl="0" eaLnBrk="1" fontAlgn="ctr" latinLnBrk="0" hangingPunct="1">
              <a:lnSpc>
                <a:spcPct val="100000"/>
              </a:lnSpc>
              <a:spcBef>
                <a:spcPct val="20000"/>
              </a:spcBef>
              <a:spcAft>
                <a:spcPts val="0"/>
              </a:spcAft>
              <a:buClr>
                <a:srgbClr val="92191C"/>
              </a:buClr>
              <a:buSzTx/>
              <a:buFont typeface="Arial" panose="020B0604020202020204" pitchFamily="34" charset="0"/>
              <a:buNone/>
              <a:tabLst/>
              <a:defRPr/>
            </a:pP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26</a:t>
            </a:fld>
            <a:endParaRPr lang="cs-CZ"/>
          </a:p>
        </p:txBody>
      </p:sp>
    </p:spTree>
    <p:extLst>
      <p:ext uri="{BB962C8B-B14F-4D97-AF65-F5344CB8AC3E}">
        <p14:creationId xmlns:p14="http://schemas.microsoft.com/office/powerpoint/2010/main" val="23713746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Podvodná jednání</a:t>
            </a:r>
            <a:br>
              <a:rPr lang="cs-CZ" dirty="0"/>
            </a:br>
            <a:br>
              <a:rPr lang="cs-CZ" dirty="0"/>
            </a:b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a:bodyPr>
          <a:lstStyle/>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0" i="0" u="none" strike="noStrike" kern="1200" cap="none" spc="0" normalizeH="0" baseline="0" noProof="0" dirty="0">
                <a:ln>
                  <a:noFill/>
                </a:ln>
                <a:solidFill>
                  <a:prstClr val="black"/>
                </a:solidFill>
                <a:effectLst/>
                <a:uLnTx/>
                <a:uFillTx/>
                <a:latin typeface="Calibri"/>
                <a:ea typeface="+mn-ea"/>
                <a:cs typeface="+mn-cs"/>
              </a:rPr>
              <a:t> 209-212 TZ: </a:t>
            </a:r>
            <a:r>
              <a:rPr kumimoji="0" lang="cs-CZ" sz="2600" b="1" i="0" u="none" strike="noStrike" kern="1200" cap="none" spc="0" normalizeH="0" baseline="0" noProof="0" dirty="0">
                <a:ln>
                  <a:noFill/>
                </a:ln>
                <a:solidFill>
                  <a:prstClr val="black"/>
                </a:solidFill>
                <a:effectLst/>
                <a:uLnTx/>
                <a:uFillTx/>
                <a:latin typeface="Calibri"/>
                <a:ea typeface="+mn-ea"/>
                <a:cs typeface="+mn-cs"/>
              </a:rPr>
              <a:t>podvod, pojistný podvod, úvěrový podvod, dotační podvod </a:t>
            </a: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0" i="0" u="none" strike="noStrike" kern="1200" cap="none" spc="0" normalizeH="0" baseline="0" noProof="0" dirty="0">
                <a:ln>
                  <a:noFill/>
                </a:ln>
                <a:solidFill>
                  <a:prstClr val="black"/>
                </a:solidFill>
                <a:effectLst/>
                <a:uLnTx/>
                <a:uFillTx/>
                <a:latin typeface="Calibri"/>
                <a:ea typeface="+mn-ea"/>
                <a:cs typeface="+mn-cs"/>
              </a:rPr>
              <a:t>§ 209 TZ: </a:t>
            </a:r>
            <a:r>
              <a:rPr kumimoji="0" lang="cs-CZ" sz="2600" b="0" i="1" u="none" strike="noStrike" kern="1200" cap="none" spc="0" normalizeH="0" baseline="0" noProof="0" dirty="0">
                <a:ln>
                  <a:noFill/>
                </a:ln>
                <a:solidFill>
                  <a:prstClr val="black"/>
                </a:solidFill>
                <a:effectLst/>
                <a:uLnTx/>
                <a:uFillTx/>
                <a:latin typeface="Calibri"/>
                <a:ea typeface="+mn-ea"/>
                <a:cs typeface="+mn-cs"/>
              </a:rPr>
              <a:t>Kdo sebe nebo jiného obohatí tím, že uvede někoho v </a:t>
            </a:r>
            <a:r>
              <a:rPr kumimoji="0" lang="cs-CZ" sz="2600" b="0" i="1" u="sng" strike="noStrike" kern="1200" cap="none" spc="0" normalizeH="0" baseline="0" noProof="0" dirty="0">
                <a:ln>
                  <a:noFill/>
                </a:ln>
                <a:solidFill>
                  <a:prstClr val="black"/>
                </a:solidFill>
                <a:effectLst/>
                <a:uLnTx/>
                <a:uFillTx/>
                <a:latin typeface="Calibri"/>
                <a:ea typeface="+mn-ea"/>
                <a:cs typeface="+mn-cs"/>
              </a:rPr>
              <a:t>omyl</a:t>
            </a:r>
            <a:r>
              <a:rPr kumimoji="0" lang="cs-CZ" sz="2600" b="0" i="1" u="none" strike="noStrike" kern="1200" cap="none" spc="0" normalizeH="0" baseline="0" noProof="0" dirty="0">
                <a:ln>
                  <a:noFill/>
                </a:ln>
                <a:solidFill>
                  <a:prstClr val="black"/>
                </a:solidFill>
                <a:effectLst/>
                <a:uLnTx/>
                <a:uFillTx/>
                <a:latin typeface="Calibri"/>
                <a:ea typeface="+mn-ea"/>
                <a:cs typeface="+mn-cs"/>
              </a:rPr>
              <a:t>, využije něčího omylu nebo zamlčí podstatné skutečnosti, a způsobí tak na cizím majetku </a:t>
            </a:r>
            <a:r>
              <a:rPr kumimoji="0" lang="cs-CZ" sz="2600" b="0" i="1" u="sng" strike="noStrike" kern="1200" cap="none" spc="0" normalizeH="0" baseline="0" noProof="0" dirty="0">
                <a:ln>
                  <a:noFill/>
                </a:ln>
                <a:solidFill>
                  <a:prstClr val="black"/>
                </a:solidFill>
                <a:effectLst/>
                <a:uLnTx/>
                <a:uFillTx/>
                <a:latin typeface="Calibri"/>
                <a:ea typeface="+mn-ea"/>
                <a:cs typeface="+mn-cs"/>
              </a:rPr>
              <a:t>škodu nikoli nepatrnou</a:t>
            </a:r>
            <a:r>
              <a:rPr kumimoji="0" lang="cs-CZ" sz="2600" b="0" i="1" u="none" strike="noStrike" kern="1200" cap="none" spc="0" normalizeH="0" baseline="0" noProof="0" dirty="0">
                <a:ln>
                  <a:noFill/>
                </a:ln>
                <a:solidFill>
                  <a:prstClr val="black"/>
                </a:solidFill>
                <a:effectLst/>
                <a:uLnTx/>
                <a:uFillTx/>
                <a:latin typeface="Calibri"/>
                <a:ea typeface="+mn-ea"/>
                <a:cs typeface="+mn-cs"/>
              </a:rPr>
              <a:t>, bude potrestán odnětím svobody až na dvě léta, zákazem činnosti nebo propadnutím věci.</a:t>
            </a: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0" i="0" u="none" strike="noStrike" kern="1200" cap="none" spc="0" normalizeH="0" baseline="0" noProof="0" dirty="0">
                <a:ln>
                  <a:noFill/>
                </a:ln>
                <a:solidFill>
                  <a:prstClr val="black"/>
                </a:solidFill>
                <a:effectLst/>
                <a:uLnTx/>
                <a:uFillTx/>
                <a:latin typeface="Calibri"/>
                <a:ea typeface="+mn-ea"/>
                <a:cs typeface="+mn-cs"/>
              </a:rPr>
              <a:t>§ 212 TZ: </a:t>
            </a:r>
            <a:r>
              <a:rPr kumimoji="0" lang="cs-CZ" sz="2600" b="0" i="1" u="none" strike="noStrike" kern="1200" cap="none" spc="0" normalizeH="0" baseline="0" noProof="0" dirty="0">
                <a:ln>
                  <a:noFill/>
                </a:ln>
                <a:solidFill>
                  <a:prstClr val="black"/>
                </a:solidFill>
                <a:effectLst/>
                <a:uLnTx/>
                <a:uFillTx/>
                <a:latin typeface="Calibri"/>
                <a:ea typeface="+mn-ea"/>
                <a:cs typeface="+mn-cs"/>
              </a:rPr>
              <a:t>Kdo </a:t>
            </a:r>
            <a:r>
              <a:rPr kumimoji="0" lang="cs-CZ" sz="2600" b="0" i="1" u="sng" strike="noStrike" kern="1200" cap="none" spc="0" normalizeH="0" baseline="0" noProof="0" dirty="0">
                <a:ln>
                  <a:noFill/>
                </a:ln>
                <a:solidFill>
                  <a:prstClr val="black"/>
                </a:solidFill>
                <a:effectLst/>
                <a:uLnTx/>
                <a:uFillTx/>
                <a:latin typeface="Calibri"/>
                <a:ea typeface="+mn-ea"/>
                <a:cs typeface="+mn-cs"/>
              </a:rPr>
              <a:t>v žádosti o poskytnutí dotace, subvence nebo návratné finanční výpomoci nebo příspěvku </a:t>
            </a:r>
            <a:r>
              <a:rPr kumimoji="0" lang="cs-CZ" sz="2600" b="0" i="1" u="none" strike="noStrike" kern="1200" cap="none" spc="0" normalizeH="0" baseline="0" noProof="0" dirty="0">
                <a:ln>
                  <a:noFill/>
                </a:ln>
                <a:solidFill>
                  <a:prstClr val="black"/>
                </a:solidFill>
                <a:effectLst/>
                <a:uLnTx/>
                <a:uFillTx/>
                <a:latin typeface="Calibri"/>
                <a:ea typeface="+mn-ea"/>
                <a:cs typeface="+mn-cs"/>
              </a:rPr>
              <a:t>uvede nepravdivé nebo hrubě zkreslené údaje nebo podstatné údaje zamlčí, bude potrestán odnětím svobody až na dvě léta nebo zákazem činnosti.</a:t>
            </a:r>
          </a:p>
          <a:p>
            <a:pPr marL="0" marR="0" lvl="0" indent="0" algn="just" defTabSz="914400" rtl="0" eaLnBrk="1" fontAlgn="ctr" latinLnBrk="0" hangingPunct="1">
              <a:lnSpc>
                <a:spcPct val="100000"/>
              </a:lnSpc>
              <a:spcBef>
                <a:spcPct val="20000"/>
              </a:spcBef>
              <a:spcAft>
                <a:spcPts val="0"/>
              </a:spcAft>
              <a:buClr>
                <a:srgbClr val="92191C"/>
              </a:buClr>
              <a:buSzTx/>
              <a:buFont typeface="Arial" panose="020B0604020202020204" pitchFamily="34" charset="0"/>
              <a:buNone/>
              <a:tabLst/>
              <a:defRPr/>
            </a:pPr>
            <a:endParaRPr kumimoji="0" lang="cs-CZ" sz="25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ctr" latinLnBrk="0" hangingPunct="1">
              <a:lnSpc>
                <a:spcPct val="100000"/>
              </a:lnSpc>
              <a:spcBef>
                <a:spcPct val="20000"/>
              </a:spcBef>
              <a:spcAft>
                <a:spcPts val="0"/>
              </a:spcAft>
              <a:buClr>
                <a:srgbClr val="92191C"/>
              </a:buClr>
              <a:buSzTx/>
              <a:buFont typeface="Arial" panose="020B0604020202020204" pitchFamily="34" charset="0"/>
              <a:buNone/>
              <a:tabLst/>
              <a:defRPr/>
            </a:pP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27</a:t>
            </a:fld>
            <a:endParaRPr lang="cs-CZ"/>
          </a:p>
        </p:txBody>
      </p:sp>
    </p:spTree>
    <p:extLst>
      <p:ext uri="{BB962C8B-B14F-4D97-AF65-F5344CB8AC3E}">
        <p14:creationId xmlns:p14="http://schemas.microsoft.com/office/powerpoint/2010/main" val="1182827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korupce</a:t>
            </a:r>
            <a:br>
              <a:rPr lang="cs-CZ" dirty="0"/>
            </a:br>
            <a:br>
              <a:rPr lang="cs-CZ" dirty="0"/>
            </a:b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a:bodyPr>
          <a:lstStyle/>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Calibri"/>
                <a:ea typeface="+mn-ea"/>
                <a:cs typeface="+mn-cs"/>
              </a:rPr>
              <a:t>legální definice </a:t>
            </a:r>
            <a:r>
              <a:rPr kumimoji="0" lang="cs-CZ" sz="2800" b="1" i="0" u="none" strike="noStrike" kern="1200" cap="none" spc="0" normalizeH="0" baseline="0" noProof="0" dirty="0">
                <a:ln>
                  <a:noFill/>
                </a:ln>
                <a:solidFill>
                  <a:prstClr val="black"/>
                </a:solidFill>
                <a:effectLst/>
                <a:uLnTx/>
                <a:uFillTx/>
                <a:latin typeface="Calibri"/>
                <a:ea typeface="+mn-ea"/>
                <a:cs typeface="+mn-cs"/>
              </a:rPr>
              <a:t>úplatku</a:t>
            </a:r>
            <a:r>
              <a:rPr kumimoji="0" lang="cs-CZ" sz="2800" b="0" i="0" u="none" strike="noStrike" kern="1200" cap="none" spc="0" normalizeH="0" baseline="0" noProof="0" dirty="0">
                <a:ln>
                  <a:noFill/>
                </a:ln>
                <a:solidFill>
                  <a:prstClr val="black"/>
                </a:solidFill>
                <a:effectLst/>
                <a:uLnTx/>
                <a:uFillTx/>
                <a:latin typeface="Calibri"/>
                <a:ea typeface="+mn-ea"/>
                <a:cs typeface="+mn-cs"/>
              </a:rPr>
              <a:t>: </a:t>
            </a:r>
            <a:r>
              <a:rPr kumimoji="0" lang="cs-CZ" sz="2800" b="0" i="1" u="none" strike="noStrike" kern="1200" cap="none" spc="0" normalizeH="0" baseline="0" noProof="0" dirty="0">
                <a:ln>
                  <a:noFill/>
                </a:ln>
                <a:solidFill>
                  <a:prstClr val="black"/>
                </a:solidFill>
                <a:effectLst/>
                <a:uLnTx/>
                <a:uFillTx/>
                <a:latin typeface="Calibri"/>
                <a:ea typeface="+mn-ea"/>
                <a:cs typeface="+mn-cs"/>
              </a:rPr>
              <a:t>neoprávněná výhoda spočívající v přímém majetkovém obohacení nebo jiném zvýhodnění, které se dostává nebo má dostat uplácené osobě nebo s jejím souhlasem jiné osobě, </a:t>
            </a:r>
            <a:br>
              <a:rPr kumimoji="0" lang="cs-CZ" sz="2800" b="0" i="1" u="none" strike="noStrike" kern="1200" cap="none" spc="0" normalizeH="0" baseline="0" noProof="0" dirty="0">
                <a:ln>
                  <a:noFill/>
                </a:ln>
                <a:solidFill>
                  <a:prstClr val="black"/>
                </a:solidFill>
                <a:effectLst/>
                <a:uLnTx/>
                <a:uFillTx/>
                <a:latin typeface="Calibri"/>
                <a:ea typeface="+mn-ea"/>
                <a:cs typeface="+mn-cs"/>
              </a:rPr>
            </a:br>
            <a:r>
              <a:rPr kumimoji="0" lang="cs-CZ" sz="2800" b="0" i="1" u="none" strike="noStrike" kern="1200" cap="none" spc="0" normalizeH="0" baseline="0" noProof="0" dirty="0">
                <a:ln>
                  <a:noFill/>
                </a:ln>
                <a:solidFill>
                  <a:prstClr val="black"/>
                </a:solidFill>
                <a:effectLst/>
                <a:uLnTx/>
                <a:uFillTx/>
                <a:latin typeface="Calibri"/>
                <a:ea typeface="+mn-ea"/>
                <a:cs typeface="+mn-cs"/>
              </a:rPr>
              <a:t>a na kterou není nárok</a:t>
            </a: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Calibri"/>
                <a:ea typeface="+mn-ea"/>
                <a:cs typeface="+mn-cs"/>
              </a:rPr>
              <a:t>§ 331 TZ: přijetí úplatku</a:t>
            </a: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Calibri"/>
                <a:ea typeface="+mn-ea"/>
                <a:cs typeface="+mn-cs"/>
              </a:rPr>
              <a:t>§ 332 TZ: podplacení</a:t>
            </a: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Calibri"/>
                <a:ea typeface="+mn-ea"/>
                <a:cs typeface="+mn-cs"/>
              </a:rPr>
              <a:t>§ 333 TZ: nepřímé úplatkářství</a:t>
            </a: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endParaRPr kumimoji="0" lang="cs-CZ" sz="2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800" b="0" i="0" u="none" strike="noStrike" kern="1200" cap="none" spc="0" normalizeH="0" baseline="0" noProof="0" dirty="0">
                <a:ln>
                  <a:noFill/>
                </a:ln>
                <a:solidFill>
                  <a:prstClr val="black"/>
                </a:solidFill>
                <a:effectLst/>
                <a:uLnTx/>
                <a:uFillTx/>
                <a:latin typeface="Calibri"/>
                <a:ea typeface="+mn-ea"/>
                <a:cs typeface="+mn-cs"/>
              </a:rPr>
              <a:t>obstarávání věcí obecného zájmu </a:t>
            </a:r>
          </a:p>
          <a:p>
            <a:pPr marL="0" marR="0" lvl="0" indent="0" algn="just" defTabSz="914400" rtl="0" eaLnBrk="1" fontAlgn="ctr" latinLnBrk="0" hangingPunct="1">
              <a:lnSpc>
                <a:spcPct val="100000"/>
              </a:lnSpc>
              <a:spcBef>
                <a:spcPct val="20000"/>
              </a:spcBef>
              <a:spcAft>
                <a:spcPts val="0"/>
              </a:spcAft>
              <a:buClr>
                <a:srgbClr val="92191C"/>
              </a:buClr>
              <a:buSzTx/>
              <a:buFont typeface="Arial" panose="020B0604020202020204" pitchFamily="34" charset="0"/>
              <a:buNone/>
              <a:tabLst/>
              <a:defRPr/>
            </a:pPr>
            <a:endParaRPr kumimoji="0" lang="cs-CZ" sz="25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ctr" latinLnBrk="0" hangingPunct="1">
              <a:lnSpc>
                <a:spcPct val="100000"/>
              </a:lnSpc>
              <a:spcBef>
                <a:spcPct val="20000"/>
              </a:spcBef>
              <a:spcAft>
                <a:spcPts val="0"/>
              </a:spcAft>
              <a:buClr>
                <a:srgbClr val="92191C"/>
              </a:buClr>
              <a:buSzTx/>
              <a:buFont typeface="Arial" panose="020B0604020202020204" pitchFamily="34" charset="0"/>
              <a:buNone/>
              <a:tabLst/>
              <a:defRPr/>
            </a:pPr>
            <a:endPar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endParaRPr>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28</a:t>
            </a:fld>
            <a:endParaRPr lang="cs-CZ"/>
          </a:p>
        </p:txBody>
      </p:sp>
    </p:spTree>
    <p:extLst>
      <p:ext uri="{BB962C8B-B14F-4D97-AF65-F5344CB8AC3E}">
        <p14:creationId xmlns:p14="http://schemas.microsoft.com/office/powerpoint/2010/main" val="24377472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Základní charakteristika</a:t>
            </a:r>
          </a:p>
          <a:p>
            <a:endParaRPr lang="cs-CZ" dirty="0"/>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2000" b="0" i="0" u="none" strike="noStrike" kern="0" cap="none" spc="0" normalizeH="0" baseline="0" noProof="0" dirty="0">
                <a:ln>
                  <a:noFill/>
                </a:ln>
                <a:solidFill>
                  <a:srgbClr val="000000"/>
                </a:solidFill>
                <a:effectLst/>
                <a:uLnTx/>
                <a:uFillTx/>
                <a:latin typeface="Arial"/>
                <a:ea typeface="+mn-ea"/>
                <a:cs typeface="+mn-cs"/>
              </a:rPr>
              <a:t>trestním řízením se rozumí zákonem stanovený postup OČTŘ a dalších subjektů podílejících se na tomto postupu s cílem zjištění  trestných činů a jejich pachatelů a jejich spravedlivého potrestání, jakož  i zajištění výkonu  rozhodnutí  o potrestání </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Wingdings" panose="05000000000000000000" pitchFamily="2" charset="2"/>
              <a:buNone/>
              <a:tabLst/>
              <a:defRPr/>
            </a:pPr>
            <a:endParaRPr kumimoji="0" lang="cs-CZ" altLang="cs-CZ" sz="20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rPr>
              <a:t>jedná se fakticky o účel trestního řízení upravený v § 1 </a:t>
            </a:r>
            <a:r>
              <a:rPr kumimoji="0" lang="cs-CZ" altLang="cs-CZ" sz="1800" b="0" i="0" u="none" strike="noStrike" kern="0" cap="none" spc="0" normalizeH="0" baseline="0" noProof="0" dirty="0" err="1">
                <a:ln>
                  <a:noFill/>
                </a:ln>
                <a:solidFill>
                  <a:srgbClr val="000000"/>
                </a:solidFill>
                <a:effectLst/>
                <a:uLnTx/>
                <a:uFillTx/>
                <a:latin typeface="Arial"/>
              </a:rPr>
              <a:t>TrŘ</a:t>
            </a:r>
            <a:endParaRPr kumimoji="0" lang="cs-CZ" altLang="cs-CZ" sz="18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Wingdings" panose="05000000000000000000" pitchFamily="2" charset="2"/>
              <a:buNone/>
              <a:tabLst/>
              <a:defRPr/>
            </a:pPr>
            <a:endParaRPr kumimoji="0" lang="cs-CZ" altLang="cs-CZ" sz="18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rPr>
              <a:t>účelem trestního řízení však není jen potírání kriminality, ale i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Wingdings" panose="05000000000000000000" pitchFamily="2" charset="2"/>
              <a:buNone/>
              <a:tabLst/>
              <a:defRPr/>
            </a:pPr>
            <a:endParaRPr kumimoji="0" lang="cs-CZ" altLang="cs-CZ" sz="1800" b="0" i="0" u="none" strike="noStrike" kern="0" cap="none" spc="0" normalizeH="0" baseline="0" noProof="0" dirty="0">
              <a:ln>
                <a:noFill/>
              </a:ln>
              <a:solidFill>
                <a:srgbClr val="000000"/>
              </a:solidFill>
              <a:effectLst/>
              <a:uLnTx/>
              <a:uFillTx/>
              <a:latin typeface="Arial"/>
            </a:endParaRPr>
          </a:p>
          <a:p>
            <a:pPr marL="1200150" marR="0" lvl="2" indent="-285750" algn="just"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500" b="0" i="0" u="none" strike="noStrike" kern="0" cap="none" spc="0" normalizeH="0" baseline="0" noProof="0" dirty="0">
                <a:ln>
                  <a:noFill/>
                </a:ln>
                <a:solidFill>
                  <a:srgbClr val="000000"/>
                </a:solidFill>
                <a:effectLst/>
                <a:uLnTx/>
                <a:uFillTx/>
                <a:latin typeface="Arial"/>
              </a:rPr>
              <a:t>právo odepřít výpověď dle  § 100 </a:t>
            </a:r>
            <a:r>
              <a:rPr kumimoji="0" lang="cs-CZ" altLang="cs-CZ" sz="1500" b="0" i="0" u="none" strike="noStrike" kern="0" cap="none" spc="0" normalizeH="0" baseline="0" noProof="0" dirty="0" err="1">
                <a:ln>
                  <a:noFill/>
                </a:ln>
                <a:solidFill>
                  <a:srgbClr val="000000"/>
                </a:solidFill>
                <a:effectLst/>
                <a:uLnTx/>
                <a:uFillTx/>
                <a:latin typeface="Arial"/>
              </a:rPr>
              <a:t>TrŘ</a:t>
            </a:r>
            <a:endParaRPr kumimoji="0" lang="cs-CZ" altLang="cs-CZ" sz="1500" b="0" i="0" u="none" strike="noStrike" kern="0" cap="none" spc="0" normalizeH="0" baseline="0" noProof="0" dirty="0">
              <a:ln>
                <a:noFill/>
              </a:ln>
              <a:solidFill>
                <a:srgbClr val="000000"/>
              </a:solidFill>
              <a:effectLst/>
              <a:uLnTx/>
              <a:uFillTx/>
              <a:latin typeface="Arial"/>
            </a:endParaRPr>
          </a:p>
          <a:p>
            <a:pPr marL="1200150" marR="0" lvl="2" indent="-285750" algn="just"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500" b="0" i="0" u="none" strike="noStrike" kern="0" cap="none" spc="0" normalizeH="0" baseline="0" noProof="0" dirty="0">
                <a:ln>
                  <a:noFill/>
                </a:ln>
                <a:solidFill>
                  <a:srgbClr val="000000"/>
                </a:solidFill>
                <a:effectLst/>
                <a:uLnTx/>
                <a:uFillTx/>
                <a:latin typeface="Arial"/>
              </a:rPr>
              <a:t>důvěra občanů  v trestní řízení a v činnost OČTŘ - viz právo na spravedlivý proces (fair </a:t>
            </a:r>
            <a:r>
              <a:rPr kumimoji="0" lang="cs-CZ" altLang="cs-CZ" sz="1500" b="0" i="0" u="none" strike="noStrike" kern="0" cap="none" spc="0" normalizeH="0" baseline="0" noProof="0" dirty="0" err="1">
                <a:ln>
                  <a:noFill/>
                </a:ln>
                <a:solidFill>
                  <a:srgbClr val="000000"/>
                </a:solidFill>
                <a:effectLst/>
                <a:uLnTx/>
                <a:uFillTx/>
                <a:latin typeface="Arial"/>
              </a:rPr>
              <a:t>trail</a:t>
            </a:r>
            <a:r>
              <a:rPr kumimoji="0" lang="cs-CZ" altLang="cs-CZ" sz="1500" b="0" i="0" u="none" strike="noStrike" kern="0" cap="none" spc="0" normalizeH="0" baseline="0" noProof="0" dirty="0">
                <a:ln>
                  <a:noFill/>
                </a:ln>
                <a:solidFill>
                  <a:srgbClr val="000000"/>
                </a:solidFill>
                <a:effectLst/>
                <a:uLnTx/>
                <a:uFillTx/>
                <a:latin typeface="Arial"/>
              </a:rPr>
              <a:t>) atd. </a:t>
            </a:r>
          </a:p>
          <a:p>
            <a:pPr marL="1200150" marR="0" lvl="2" indent="-285750" algn="just"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500" b="0" i="0" u="none" strike="noStrike" kern="0" cap="none" spc="0" normalizeH="0" baseline="0" noProof="0" dirty="0">
                <a:ln>
                  <a:noFill/>
                </a:ln>
                <a:solidFill>
                  <a:srgbClr val="000000"/>
                </a:solidFill>
                <a:effectLst/>
                <a:uLnTx/>
                <a:uFillTx/>
                <a:latin typeface="Arial"/>
              </a:rPr>
              <a:t>výchovné působení  ve vztahu ke společnosti  - délka trestního řízení </a:t>
            </a:r>
            <a:r>
              <a:rPr kumimoji="0" lang="cs-CZ" altLang="cs-CZ" sz="1500" b="0" i="0" u="none" strike="noStrike" kern="0" cap="none" spc="0" normalizeH="0" baseline="0" noProof="0" dirty="0">
                <a:ln>
                  <a:noFill/>
                </a:ln>
                <a:solidFill>
                  <a:srgbClr val="000000"/>
                </a:solidFill>
                <a:effectLst/>
                <a:uLnTx/>
                <a:uFillTx/>
                <a:latin typeface="Arial"/>
                <a:sym typeface="Wingdings" panose="05000000000000000000" pitchFamily="2" charset="2"/>
              </a:rPr>
              <a:t></a:t>
            </a:r>
            <a:endParaRPr kumimoji="0" lang="cs-CZ" altLang="cs-CZ" sz="1500" b="0" i="0" u="none" strike="noStrike" kern="0" cap="none" spc="0" normalizeH="0" baseline="0" noProof="0" dirty="0">
              <a:ln>
                <a:noFill/>
              </a:ln>
              <a:solidFill>
                <a:srgbClr val="000000"/>
              </a:solidFill>
              <a:effectLst/>
              <a:uLnTx/>
              <a:uFillTx/>
              <a:latin typeface="Arial"/>
            </a:endParaRPr>
          </a:p>
          <a:p>
            <a:pPr marL="1200150" marR="0" lvl="2" indent="-285750" algn="just"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500" b="0" i="0" u="none" strike="noStrike" kern="0" cap="none" spc="0" normalizeH="0" baseline="0" noProof="0" dirty="0">
                <a:ln>
                  <a:noFill/>
                </a:ln>
                <a:solidFill>
                  <a:srgbClr val="000000"/>
                </a:solidFill>
                <a:effectLst/>
                <a:uLnTx/>
                <a:uFillTx/>
                <a:latin typeface="Arial"/>
              </a:rPr>
              <a:t>předcházení a zamezování kriminality  - úcta k právu</a:t>
            </a:r>
          </a:p>
          <a:p>
            <a:pPr marL="342900" lvl="1" indent="-342900" algn="just">
              <a:buFont typeface="Arial" panose="020B0604020202020204" pitchFamily="34" charset="0"/>
              <a:buChar cha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29</a:t>
            </a:fld>
            <a:endParaRPr lang="cs-CZ"/>
          </a:p>
        </p:txBody>
      </p:sp>
    </p:spTree>
    <p:extLst>
      <p:ext uri="{BB962C8B-B14F-4D97-AF65-F5344CB8AC3E}">
        <p14:creationId xmlns:p14="http://schemas.microsoft.com/office/powerpoint/2010/main" val="763891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Úvod do trestního práva</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a:bodyPr>
          <a:lstStyle/>
          <a:p>
            <a:endParaRPr lang="cs-CZ" dirty="0"/>
          </a:p>
          <a:p>
            <a:endParaRPr lang="cs-CZ" dirty="0"/>
          </a:p>
          <a:p>
            <a:endParaRPr lang="cs-CZ" dirty="0"/>
          </a:p>
          <a:p>
            <a:endParaRPr lang="cs-CZ" dirty="0"/>
          </a:p>
          <a:p>
            <a:r>
              <a:rPr lang="cs-CZ" dirty="0"/>
              <a:t>			</a:t>
            </a:r>
            <a:r>
              <a:rPr lang="cs-CZ" sz="4400" dirty="0"/>
              <a:t>I. Obecná část</a:t>
            </a:r>
          </a:p>
          <a:p>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3</a:t>
            </a:fld>
            <a:endParaRPr lang="cs-CZ"/>
          </a:p>
        </p:txBody>
      </p:sp>
    </p:spTree>
    <p:extLst>
      <p:ext uri="{BB962C8B-B14F-4D97-AF65-F5344CB8AC3E}">
        <p14:creationId xmlns:p14="http://schemas.microsoft.com/office/powerpoint/2010/main" val="5758838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Základní charakteristika</a:t>
            </a:r>
          </a:p>
          <a:p>
            <a:endParaRPr lang="cs-CZ" dirty="0"/>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trestní řízení je kontradiktorní, tj. „spor“ mezi obžalobou a obhajobou (§ 89/2 </a:t>
            </a:r>
            <a:r>
              <a:rPr kumimoji="0" lang="cs-CZ" altLang="cs-CZ" sz="1800" b="0" i="0" u="none" strike="noStrike" kern="0" cap="none" spc="0" normalizeH="0" baseline="0" noProof="0" dirty="0" err="1">
                <a:ln>
                  <a:noFill/>
                </a:ln>
                <a:solidFill>
                  <a:srgbClr val="000000"/>
                </a:solidFill>
                <a:effectLst/>
                <a:uLnTx/>
                <a:uFillTx/>
                <a:latin typeface="Arial"/>
                <a:ea typeface="+mn-ea"/>
                <a:cs typeface="+mn-cs"/>
              </a:rPr>
              <a:t>TrŘ</a:t>
            </a:r>
            <a:r>
              <a:rPr kumimoji="0" lang="cs-CZ" altLang="cs-CZ" sz="1800" b="0" i="0" u="none" strike="noStrike" kern="0" cap="none" spc="0" normalizeH="0" baseline="0" noProof="0" dirty="0">
                <a:ln>
                  <a:noFill/>
                </a:ln>
                <a:solidFill>
                  <a:srgbClr val="000000"/>
                </a:solidFill>
                <a:effectLst/>
                <a:uLnTx/>
                <a:uFillTx/>
                <a:latin typeface="Arial"/>
                <a:ea typeface="+mn-ea"/>
                <a:cs typeface="+mn-cs"/>
              </a:rPr>
              <a:t> - provedení důkazu)</a:t>
            </a: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Wingdings" panose="05000000000000000000" pitchFamily="2" charset="2"/>
              <a:buNone/>
              <a:tabLst/>
              <a:defRPr/>
            </a:pPr>
            <a:endParaRPr kumimoji="0" lang="cs-CZ" altLang="cs-CZ" sz="18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vina musí být dokázána (právo mlčet) - nedokázaná  vina je dokázaná nevina (§ 2/5 </a:t>
            </a:r>
            <a:r>
              <a:rPr kumimoji="0" lang="cs-CZ" altLang="cs-CZ" sz="1800" b="0" i="0" u="none" strike="noStrike" kern="0" cap="none" spc="0" normalizeH="0" baseline="0" noProof="0" dirty="0" err="1">
                <a:ln>
                  <a:noFill/>
                </a:ln>
                <a:solidFill>
                  <a:srgbClr val="000000"/>
                </a:solidFill>
                <a:effectLst/>
                <a:uLnTx/>
                <a:uFillTx/>
                <a:latin typeface="Arial"/>
                <a:ea typeface="+mn-ea"/>
                <a:cs typeface="+mn-cs"/>
              </a:rPr>
              <a:t>TrŘ</a:t>
            </a:r>
            <a:r>
              <a:rPr kumimoji="0" lang="cs-CZ" altLang="cs-CZ" sz="1800" b="0" i="0" u="none" strike="noStrike" kern="0" cap="none" spc="0" normalizeH="0" baseline="0" noProof="0" dirty="0">
                <a:ln>
                  <a:noFill/>
                </a:ln>
                <a:solidFill>
                  <a:srgbClr val="000000"/>
                </a:solidFill>
                <a:effectLst/>
                <a:uLnTx/>
                <a:uFillTx/>
                <a:latin typeface="Arial"/>
                <a:ea typeface="+mn-ea"/>
                <a:cs typeface="+mn-cs"/>
              </a:rPr>
              <a:t> - SZ je povinen dokazovat vinu, obviněný nemusí dokazovat nevinu)</a:t>
            </a: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endParaRPr kumimoji="0" lang="cs-CZ" altLang="cs-CZ" sz="18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de lege </a:t>
            </a:r>
            <a:r>
              <a:rPr kumimoji="0" lang="cs-CZ" altLang="cs-CZ" sz="1800" b="0" i="0" u="none" strike="noStrike" kern="0" cap="none" spc="0" normalizeH="0" baseline="0" noProof="0" dirty="0" err="1">
                <a:ln>
                  <a:noFill/>
                </a:ln>
                <a:solidFill>
                  <a:srgbClr val="000000"/>
                </a:solidFill>
                <a:effectLst/>
                <a:uLnTx/>
                <a:uFillTx/>
                <a:latin typeface="Arial"/>
                <a:ea typeface="+mn-ea"/>
                <a:cs typeface="+mn-cs"/>
              </a:rPr>
              <a:t>ferenda</a:t>
            </a:r>
            <a:r>
              <a:rPr kumimoji="0" lang="cs-CZ" altLang="cs-CZ" sz="1800" b="0" i="0" u="none" strike="noStrike" kern="0" cap="none" spc="0" normalizeH="0" baseline="0" noProof="0" dirty="0">
                <a:ln>
                  <a:noFill/>
                </a:ln>
                <a:solidFill>
                  <a:srgbClr val="000000"/>
                </a:solidFill>
                <a:effectLst/>
                <a:uLnTx/>
                <a:uFillTx/>
                <a:latin typeface="Arial"/>
                <a:ea typeface="+mn-ea"/>
                <a:cs typeface="+mn-cs"/>
              </a:rPr>
              <a:t> úvahy o zavedení tzv. důkazního břemene státního zástupce – otázka jeho „unesení, neunesení“</a:t>
            </a:r>
          </a:p>
          <a:p>
            <a:pPr marL="342900" lvl="1" indent="-342900" algn="just">
              <a:buFont typeface="Arial" panose="020B0604020202020204" pitchFamily="34" charset="0"/>
              <a:buChar cha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30</a:t>
            </a:fld>
            <a:endParaRPr lang="cs-CZ"/>
          </a:p>
        </p:txBody>
      </p:sp>
    </p:spTree>
    <p:extLst>
      <p:ext uri="{BB962C8B-B14F-4D97-AF65-F5344CB8AC3E}">
        <p14:creationId xmlns:p14="http://schemas.microsoft.com/office/powerpoint/2010/main" val="18593272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Základní zásady trestního řízení</a:t>
            </a:r>
          </a:p>
          <a:p>
            <a:endParaRPr lang="cs-CZ" dirty="0"/>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pravidla (principy), která jsou výslovně či mlčky  zpravidla vyjádřená v </a:t>
            </a:r>
            <a:r>
              <a:rPr kumimoji="0" lang="cs-CZ" altLang="cs-CZ" sz="1800" b="0" i="0" u="none" strike="noStrike" kern="0" cap="none" spc="0" normalizeH="0" baseline="0" noProof="0" dirty="0" err="1">
                <a:ln>
                  <a:noFill/>
                </a:ln>
                <a:solidFill>
                  <a:srgbClr val="000000"/>
                </a:solidFill>
                <a:effectLst/>
                <a:uLnTx/>
                <a:uFillTx/>
                <a:latin typeface="Arial"/>
                <a:ea typeface="+mn-ea"/>
                <a:cs typeface="+mn-cs"/>
              </a:rPr>
              <a:t>TrŘ</a:t>
            </a:r>
            <a:endParaRPr kumimoji="0" lang="cs-CZ" altLang="cs-CZ" sz="18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Wingdings" panose="05000000000000000000" pitchFamily="2" charset="2"/>
              <a:buNone/>
              <a:tabLst/>
              <a:defRPr/>
            </a:pPr>
            <a:endParaRPr kumimoji="0" lang="cs-CZ" altLang="cs-CZ" sz="18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představují východiska pro tvorbu (zákonodárce), interpretaci a aplikaci (orgány činné v trestním řízení) systému trestněprávně procesních norem </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altLang="cs-CZ" sz="18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jedná se o určité právní principy, vůdčí právní ideje jimiž je ovládáno trestní řízení  a které musí být vykládány a aplikovány v souladu s Ústavou, LZPS, popř. v jejich duchu </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Wingdings" panose="05000000000000000000" pitchFamily="2" charset="2"/>
              <a:buNone/>
              <a:tabLst/>
              <a:defRPr/>
            </a:pPr>
            <a:endParaRPr kumimoji="0" lang="cs-CZ" altLang="cs-CZ" sz="18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jsou typické pro trestní řízení jako celek nebo jen např. pro některé jeho stadia (zásady typické pro dokazování, hlavní líčení atd.). </a:t>
            </a:r>
          </a:p>
          <a:p>
            <a:pPr marL="342900" lvl="1" indent="-342900" algn="just">
              <a:buFont typeface="Arial" panose="020B0604020202020204" pitchFamily="34" charset="0"/>
              <a:buChar cha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31</a:t>
            </a:fld>
            <a:endParaRPr lang="cs-CZ"/>
          </a:p>
        </p:txBody>
      </p:sp>
    </p:spTree>
    <p:extLst>
      <p:ext uri="{BB962C8B-B14F-4D97-AF65-F5344CB8AC3E}">
        <p14:creationId xmlns:p14="http://schemas.microsoft.com/office/powerpoint/2010/main" val="2423815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Základní zásady trestního řízení - funkce</a:t>
            </a:r>
          </a:p>
          <a:p>
            <a:endParaRPr lang="cs-CZ" dirty="0"/>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funkce interpretační - spočívá v tom, že prostřednictvím zásad trestního řízení provádí orgány činné v trestním řízení interpretaci příslušného ustanovení a tím zajišťují jednotnou interpretaci zákona</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Wingdings" panose="05000000000000000000" pitchFamily="2" charset="2"/>
              <a:buNone/>
              <a:tabLst/>
              <a:defRPr/>
            </a:pPr>
            <a:endParaRPr kumimoji="0" lang="cs-CZ" altLang="cs-CZ" sz="18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funkce poznávací - spočívá v tom, že z charakteru základních zásad a jejich uplatnění v trestním procesu můžeme usuzovat na charakter trestního procesu, tj. zda je inkviziční, kontradiktorní, smíšený</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Wingdings" panose="05000000000000000000" pitchFamily="2" charset="2"/>
              <a:buNone/>
              <a:tabLst/>
              <a:defRPr/>
            </a:pPr>
            <a:endParaRPr kumimoji="0" lang="cs-CZ" altLang="cs-CZ" sz="18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funkce aplikační - projevuje se v rozhodovacím procesu orgánů činných v trestním řízení</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Wingdings" panose="05000000000000000000" pitchFamily="2" charset="2"/>
              <a:buNone/>
              <a:tabLst/>
              <a:defRPr/>
            </a:pPr>
            <a:r>
              <a:rPr kumimoji="0" lang="cs-CZ" altLang="cs-CZ" sz="18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funkce tvorby práva  - spočívá v tom, že zákonodárce musí vycházet důsledně ze základních zásad, na nichž je norma vybudována</a:t>
            </a:r>
          </a:p>
          <a:p>
            <a:pPr marL="342900" lvl="1" indent="-342900" algn="just">
              <a:buFont typeface="Arial" panose="020B0604020202020204" pitchFamily="34" charset="0"/>
              <a:buChar cha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32</a:t>
            </a:fld>
            <a:endParaRPr lang="cs-CZ"/>
          </a:p>
        </p:txBody>
      </p:sp>
    </p:spTree>
    <p:extLst>
      <p:ext uri="{BB962C8B-B14F-4D97-AF65-F5344CB8AC3E}">
        <p14:creationId xmlns:p14="http://schemas.microsoft.com/office/powerpoint/2010/main" val="4203650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Právo na spravedlivý proces</a:t>
            </a:r>
          </a:p>
          <a:p>
            <a:endParaRPr lang="cs-CZ" dirty="0"/>
          </a:p>
          <a:p>
            <a:pPr marL="533400" marR="0" lvl="0" indent="-5334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čl. 6 Evropské úmluvy o ochraně základních práv a svobod </a:t>
            </a:r>
          </a:p>
          <a:p>
            <a:pPr marL="533400" marR="0" lvl="0" indent="-5334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None/>
              <a:tabLst/>
              <a:defRPr/>
            </a:pPr>
            <a:endParaRPr kumimoji="0" lang="cs-CZ" altLang="cs-CZ" sz="1800" b="0" i="0" u="none" strike="noStrike" kern="0" cap="none" spc="0" normalizeH="0" baseline="0" noProof="0" dirty="0">
              <a:ln>
                <a:noFill/>
              </a:ln>
              <a:solidFill>
                <a:srgbClr val="000000"/>
              </a:solidFill>
              <a:effectLst/>
              <a:uLnTx/>
              <a:uFillTx/>
              <a:latin typeface="Arial"/>
              <a:ea typeface="+mn-ea"/>
              <a:cs typeface="+mn-cs"/>
            </a:endParaRPr>
          </a:p>
          <a:p>
            <a:pPr marL="533400" marR="0" lvl="0" indent="-5334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každý má právo, aby jeho věc byla projednána veřejně, spravedlivě a v přiměřené době nezávislým a nestranným soudem zřízeným zákonem, který rozhodne o oprávněnosti jakéhokoli trestního obvinění  (tj. trestný čin, přestupek, či správní delikt) proti němu</a:t>
            </a:r>
          </a:p>
          <a:p>
            <a:pPr marL="533400" marR="0" lvl="0" indent="-5334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altLang="cs-CZ" sz="1800" b="0" i="0" u="none" strike="noStrike" kern="0" cap="none" spc="0" normalizeH="0" baseline="0" noProof="0" dirty="0">
              <a:ln>
                <a:noFill/>
              </a:ln>
              <a:solidFill>
                <a:srgbClr val="000000"/>
              </a:solidFill>
              <a:effectLst/>
              <a:uLnTx/>
              <a:uFillTx/>
              <a:latin typeface="Arial"/>
              <a:ea typeface="+mn-ea"/>
              <a:cs typeface="+mn-cs"/>
            </a:endParaRPr>
          </a:p>
          <a:p>
            <a:pPr marL="533400" marR="0" lvl="0" indent="-5334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uvedené právo se netýká jen trestního řízení </a:t>
            </a:r>
          </a:p>
          <a:p>
            <a:pPr marL="533400" marR="0" lvl="0" indent="-5334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None/>
              <a:tabLst/>
              <a:defRPr/>
            </a:pPr>
            <a:endParaRPr kumimoji="0" lang="cs-CZ" altLang="cs-CZ" sz="1800" b="0" i="0" u="none" strike="noStrike" kern="0" cap="none" spc="0" normalizeH="0" baseline="0" noProof="0" dirty="0">
              <a:ln>
                <a:noFill/>
              </a:ln>
              <a:solidFill>
                <a:srgbClr val="000000"/>
              </a:solidFill>
              <a:effectLst/>
              <a:uLnTx/>
              <a:uFillTx/>
              <a:latin typeface="Arial"/>
              <a:ea typeface="+mn-ea"/>
              <a:cs typeface="+mn-cs"/>
            </a:endParaRPr>
          </a:p>
          <a:p>
            <a:pPr marL="533400" marR="0" lvl="0" indent="-5334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spravedlivým (řádným/férovým) je ten proces, který je veřejný, spravedlivý a  rozhodnutý v přiměřené době nezávislým a nestranným soudem </a:t>
            </a:r>
          </a:p>
          <a:p>
            <a:pPr marL="342900" lvl="1" indent="-342900" algn="just">
              <a:buFont typeface="Arial" panose="020B0604020202020204" pitchFamily="34" charset="0"/>
              <a:buChar cha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33</a:t>
            </a:fld>
            <a:endParaRPr lang="cs-CZ"/>
          </a:p>
        </p:txBody>
      </p:sp>
    </p:spTree>
    <p:extLst>
      <p:ext uri="{BB962C8B-B14F-4D97-AF65-F5344CB8AC3E}">
        <p14:creationId xmlns:p14="http://schemas.microsoft.com/office/powerpoint/2010/main" val="645389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Právo na spravedlivý proces</a:t>
            </a:r>
          </a:p>
          <a:p>
            <a:endParaRPr lang="cs-CZ" dirty="0"/>
          </a:p>
          <a:p>
            <a:pPr marL="533400" marR="0" lvl="0" indent="-5334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čl. 6 Evropské úmluvy o ochraně základních práv a svobod </a:t>
            </a:r>
          </a:p>
          <a:p>
            <a:pPr marL="533400" marR="0" lvl="0" indent="-5334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None/>
              <a:tabLst/>
              <a:defRPr/>
            </a:pPr>
            <a:endParaRPr kumimoji="0" lang="cs-CZ" altLang="cs-CZ" sz="1800" b="0" i="0" u="none" strike="noStrike" kern="0" cap="none" spc="0" normalizeH="0" baseline="0" noProof="0" dirty="0">
              <a:ln>
                <a:noFill/>
              </a:ln>
              <a:solidFill>
                <a:srgbClr val="000000"/>
              </a:solidFill>
              <a:effectLst/>
              <a:uLnTx/>
              <a:uFillTx/>
              <a:latin typeface="Arial"/>
              <a:ea typeface="+mn-ea"/>
              <a:cs typeface="+mn-cs"/>
            </a:endParaRPr>
          </a:p>
          <a:p>
            <a:pPr marL="533400" marR="0" lvl="0" indent="-5334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každý má právo, aby jeho věc byla projednána veřejně, spravedlivě a v přiměřené době nezávislým a nestranným soudem zřízeným zákonem, který rozhodne o oprávněnosti jakéhokoli trestního obvinění  (tj. trestný čin, přestupek, či správní delikt) proti němu</a:t>
            </a:r>
          </a:p>
          <a:p>
            <a:pPr marL="533400" marR="0" lvl="0" indent="-5334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altLang="cs-CZ" sz="1800" b="0" i="0" u="none" strike="noStrike" kern="0" cap="none" spc="0" normalizeH="0" baseline="0" noProof="0" dirty="0">
              <a:ln>
                <a:noFill/>
              </a:ln>
              <a:solidFill>
                <a:srgbClr val="000000"/>
              </a:solidFill>
              <a:effectLst/>
              <a:uLnTx/>
              <a:uFillTx/>
              <a:latin typeface="Arial"/>
              <a:ea typeface="+mn-ea"/>
              <a:cs typeface="+mn-cs"/>
            </a:endParaRPr>
          </a:p>
          <a:p>
            <a:pPr marL="533400" marR="0" lvl="0" indent="-5334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uvedené právo se netýká jen trestního řízení </a:t>
            </a:r>
          </a:p>
          <a:p>
            <a:pPr marL="533400" marR="0" lvl="0" indent="-5334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None/>
              <a:tabLst/>
              <a:defRPr/>
            </a:pPr>
            <a:endParaRPr kumimoji="0" lang="cs-CZ" altLang="cs-CZ" sz="1800" b="0" i="0" u="none" strike="noStrike" kern="0" cap="none" spc="0" normalizeH="0" baseline="0" noProof="0" dirty="0">
              <a:ln>
                <a:noFill/>
              </a:ln>
              <a:solidFill>
                <a:srgbClr val="000000"/>
              </a:solidFill>
              <a:effectLst/>
              <a:uLnTx/>
              <a:uFillTx/>
              <a:latin typeface="Arial"/>
              <a:ea typeface="+mn-ea"/>
              <a:cs typeface="+mn-cs"/>
            </a:endParaRPr>
          </a:p>
          <a:p>
            <a:pPr marL="533400" marR="0" lvl="0" indent="-5334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spravedlivým (řádným/férovým) je ten proces, který je veřejný, spravedlivý a  rozhodnutý v přiměřené době nezávislým a nestranným soudem </a:t>
            </a:r>
          </a:p>
          <a:p>
            <a:pPr marL="342900" lvl="1" indent="-342900" algn="just">
              <a:buFont typeface="Arial" panose="020B0604020202020204" pitchFamily="34" charset="0"/>
              <a:buChar cha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34</a:t>
            </a:fld>
            <a:endParaRPr lang="cs-CZ"/>
          </a:p>
        </p:txBody>
      </p:sp>
    </p:spTree>
    <p:extLst>
      <p:ext uri="{BB962C8B-B14F-4D97-AF65-F5344CB8AC3E}">
        <p14:creationId xmlns:p14="http://schemas.microsoft.com/office/powerpoint/2010/main" val="42586492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Zásada volného hodnocení důkazů</a:t>
            </a:r>
          </a:p>
          <a:p>
            <a:endParaRPr lang="cs-CZ" dirty="0"/>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800" b="0" i="0" u="none" strike="noStrike" kern="0" cap="none" spc="0" normalizeH="0" baseline="0" noProof="0" dirty="0">
                <a:ln>
                  <a:noFill/>
                </a:ln>
                <a:solidFill>
                  <a:srgbClr val="000000"/>
                </a:solidFill>
                <a:effectLst/>
                <a:uLnTx/>
                <a:uFillTx/>
                <a:latin typeface="Arial"/>
                <a:ea typeface="+mn-ea"/>
                <a:cs typeface="+mn-cs"/>
              </a:rPr>
              <a:t>OČTŘ hodnotí důkazy podle svého vnitřního přesvědčení po pečlivém zvážení všech okolností a to nejprve jednotlivě a potom v celkovém souhrnu </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8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600" b="0" i="0" u="none" strike="noStrike" kern="0" cap="none" spc="0" normalizeH="0" baseline="0" noProof="0" dirty="0">
                <a:ln>
                  <a:noFill/>
                </a:ln>
                <a:solidFill>
                  <a:srgbClr val="000000"/>
                </a:solidFill>
                <a:effectLst/>
                <a:uLnTx/>
                <a:uFillTx/>
                <a:latin typeface="Arial"/>
              </a:rPr>
              <a:t>je třeba  posoudit jejich věrohodnost a pravdivost </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Wingdings" panose="05000000000000000000" pitchFamily="2" charset="2"/>
              <a:buNone/>
              <a:tabLst/>
              <a:defRPr/>
            </a:pPr>
            <a:endParaRPr kumimoji="0" lang="cs-CZ" sz="18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800" b="0" i="0" u="none" strike="noStrike" kern="0" cap="none" spc="0" normalizeH="0" baseline="0" noProof="0" dirty="0">
                <a:ln>
                  <a:noFill/>
                </a:ln>
                <a:solidFill>
                  <a:srgbClr val="000000"/>
                </a:solidFill>
                <a:effectLst/>
                <a:uLnTx/>
                <a:uFillTx/>
                <a:latin typeface="Arial"/>
                <a:ea typeface="+mn-ea"/>
                <a:cs typeface="+mn-cs"/>
              </a:rPr>
              <a:t>§ 125 </a:t>
            </a:r>
            <a:r>
              <a:rPr kumimoji="0" lang="cs-CZ" sz="1800" b="0" i="0" u="none" strike="noStrike" kern="0" cap="none" spc="0" normalizeH="0" baseline="0" noProof="0" dirty="0" err="1">
                <a:ln>
                  <a:noFill/>
                </a:ln>
                <a:solidFill>
                  <a:srgbClr val="000000"/>
                </a:solidFill>
                <a:effectLst/>
                <a:uLnTx/>
                <a:uFillTx/>
                <a:latin typeface="Arial"/>
                <a:ea typeface="+mn-ea"/>
                <a:cs typeface="+mn-cs"/>
              </a:rPr>
              <a:t>TrŘ</a:t>
            </a:r>
            <a:r>
              <a:rPr kumimoji="0" lang="cs-CZ" sz="1800" b="0" i="0" u="none" strike="noStrike" kern="0" cap="none" spc="0" normalizeH="0" baseline="0" noProof="0" dirty="0">
                <a:ln>
                  <a:noFill/>
                </a:ln>
                <a:solidFill>
                  <a:srgbClr val="000000"/>
                </a:solidFill>
                <a:effectLst/>
                <a:uLnTx/>
                <a:uFillTx/>
                <a:latin typeface="Arial"/>
                <a:ea typeface="+mn-ea"/>
                <a:cs typeface="+mn-cs"/>
              </a:rPr>
              <a:t> - soud v odůvodnění rozsudku uvede, které skutečnosti vzal za prokázané o která skutková zjištění opřel své úvahy </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800" b="0" i="0" u="none" strike="noStrike" kern="0" cap="none" spc="0" normalizeH="0" baseline="0" noProof="0" dirty="0">
              <a:ln>
                <a:noFill/>
              </a:ln>
              <a:solidFill>
                <a:srgbClr val="000000"/>
              </a:solidFill>
              <a:effectLst/>
              <a:uLnTx/>
              <a:uFillTx/>
              <a:latin typeface="Arial"/>
              <a:ea typeface="+mn-ea"/>
              <a:cs typeface="+mn-cs"/>
            </a:endParaRPr>
          </a:p>
          <a:p>
            <a:pPr marL="342900" marR="0" lvl="1" indent="-3429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800" b="0" i="0" u="none" strike="noStrike" kern="0" cap="none" spc="0" normalizeH="0" baseline="0" noProof="0" dirty="0">
                <a:ln>
                  <a:noFill/>
                </a:ln>
                <a:solidFill>
                  <a:srgbClr val="000000"/>
                </a:solidFill>
                <a:effectLst/>
                <a:uLnTx/>
                <a:uFillTx/>
                <a:latin typeface="Arial"/>
              </a:rPr>
              <a:t>je soudce skutečně vázán jen zákonem? – viz výše</a:t>
            </a:r>
          </a:p>
          <a:p>
            <a:pPr marL="342900" lvl="1" indent="-342900" algn="just">
              <a:buFont typeface="Arial" panose="020B0604020202020204" pitchFamily="34" charset="0"/>
              <a:buChar cha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35</a:t>
            </a:fld>
            <a:endParaRPr lang="cs-CZ"/>
          </a:p>
        </p:txBody>
      </p:sp>
    </p:spTree>
    <p:extLst>
      <p:ext uri="{BB962C8B-B14F-4D97-AF65-F5344CB8AC3E}">
        <p14:creationId xmlns:p14="http://schemas.microsoft.com/office/powerpoint/2010/main" val="28976343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Právo na zákonného soudce</a:t>
            </a:r>
          </a:p>
          <a:p>
            <a:endParaRPr lang="cs-CZ" dirty="0"/>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500" b="0" i="0" u="none" strike="noStrike" kern="0" cap="none" spc="0" normalizeH="0" baseline="0" noProof="0" dirty="0">
                <a:ln>
                  <a:noFill/>
                </a:ln>
                <a:solidFill>
                  <a:srgbClr val="000000"/>
                </a:solidFill>
                <a:effectLst/>
                <a:uLnTx/>
                <a:uFillTx/>
                <a:latin typeface="Arial"/>
              </a:rPr>
              <a:t>rozvrh práce soudu – obsahuje způsob, jakým jsou jednotlivé věci přidělovány konkrétním soudcům  a tím vylučuje možnost, že by po podání nového návrhu obžaloby někdo s tímto návrhem manipuloval podle něčích zájmů a přidělil ho soudci, který by v dané věci mohl být nějak zainteresován</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Wingdings" panose="05000000000000000000" pitchFamily="2" charset="2"/>
              <a:buNone/>
              <a:tabLst/>
              <a:defRPr/>
            </a:pPr>
            <a:endParaRPr kumimoji="0" lang="cs-CZ" altLang="cs-CZ" sz="1600" b="0" i="0" u="none" strike="noStrike" kern="0" cap="none" spc="0" normalizeH="0" baseline="0" noProof="0" dirty="0">
              <a:ln>
                <a:noFill/>
              </a:ln>
              <a:solidFill>
                <a:srgbClr val="000000"/>
              </a:solidFill>
              <a:effectLst/>
              <a:uLnTx/>
              <a:uFillTx/>
              <a:latin typeface="Arial"/>
            </a:endParaRP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600" b="0" i="0" u="none" strike="noStrike" kern="0" cap="none" spc="0" normalizeH="0" baseline="0" noProof="0" dirty="0">
                <a:ln>
                  <a:noFill/>
                </a:ln>
                <a:solidFill>
                  <a:srgbClr val="000000"/>
                </a:solidFill>
                <a:effectLst/>
                <a:uLnTx/>
                <a:uFillTx/>
                <a:latin typeface="Arial"/>
                <a:ea typeface="+mn-ea"/>
                <a:cs typeface="+mn-cs"/>
              </a:rPr>
              <a:t>právo na neměnitelnost senátu  - zásada bezprostřednosti – potřebuji slyšet a vidět, důležitost neverbálních projevů  vyslýchané osoby</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altLang="cs-CZ" sz="16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500" b="0" i="0" u="none" strike="noStrike" kern="0" cap="none" spc="0" normalizeH="0" baseline="0" noProof="0" dirty="0">
                <a:ln>
                  <a:noFill/>
                </a:ln>
                <a:solidFill>
                  <a:srgbClr val="000000"/>
                </a:solidFill>
                <a:effectLst/>
                <a:uLnTx/>
                <a:uFillTx/>
                <a:latin typeface="Arial"/>
              </a:rPr>
              <a:t>soud smí přihlížet jen k těm důkazům, které byly přímo před ním provedeny (co není před soudem, není na světě)</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altLang="cs-CZ" sz="15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 202/1 </a:t>
            </a:r>
            <a:r>
              <a:rPr kumimoji="0" lang="cs-CZ" sz="1500" b="0" i="0" u="none" strike="noStrike" kern="0" cap="none" spc="0" normalizeH="0" baseline="0" noProof="0" dirty="0" err="1">
                <a:ln>
                  <a:noFill/>
                </a:ln>
                <a:solidFill>
                  <a:srgbClr val="000000"/>
                </a:solidFill>
                <a:effectLst/>
                <a:uLnTx/>
                <a:uFillTx/>
                <a:latin typeface="Arial"/>
              </a:rPr>
              <a:t>TrŘ</a:t>
            </a:r>
            <a:r>
              <a:rPr kumimoji="0" lang="cs-CZ" sz="1500" b="0" i="0" u="none" strike="noStrike" kern="0" cap="none" spc="0" normalizeH="0" baseline="0" noProof="0" dirty="0">
                <a:ln>
                  <a:noFill/>
                </a:ln>
                <a:solidFill>
                  <a:srgbClr val="000000"/>
                </a:solidFill>
                <a:effectLst/>
                <a:uLnTx/>
                <a:uFillTx/>
                <a:latin typeface="Arial"/>
              </a:rPr>
              <a:t> - </a:t>
            </a:r>
            <a:r>
              <a:rPr kumimoji="0" lang="cs-CZ" sz="1500" b="0" i="0" u="none" strike="noStrike" kern="0" cap="none" spc="0" normalizeH="0" baseline="0" noProof="0" dirty="0" err="1">
                <a:ln>
                  <a:noFill/>
                </a:ln>
                <a:solidFill>
                  <a:srgbClr val="000000"/>
                </a:solidFill>
                <a:effectLst/>
                <a:uLnTx/>
                <a:uFillTx/>
                <a:latin typeface="Arial"/>
              </a:rPr>
              <a:t>hl.l</a:t>
            </a:r>
            <a:r>
              <a:rPr kumimoji="0" lang="cs-CZ" sz="1500" b="0" i="0" u="none" strike="noStrike" kern="0" cap="none" spc="0" normalizeH="0" baseline="0" noProof="0" dirty="0">
                <a:ln>
                  <a:noFill/>
                </a:ln>
                <a:solidFill>
                  <a:srgbClr val="000000"/>
                </a:solidFill>
                <a:effectLst/>
                <a:uLnTx/>
                <a:uFillTx/>
                <a:latin typeface="Arial"/>
              </a:rPr>
              <a:t>. se koná za stálé přítomnosti všech členů senátu</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 234/1 </a:t>
            </a:r>
            <a:r>
              <a:rPr kumimoji="0" lang="cs-CZ" sz="1500" b="0" i="0" u="none" strike="noStrike" kern="0" cap="none" spc="0" normalizeH="0" baseline="0" noProof="0" dirty="0" err="1">
                <a:ln>
                  <a:noFill/>
                </a:ln>
                <a:solidFill>
                  <a:srgbClr val="000000"/>
                </a:solidFill>
                <a:effectLst/>
                <a:uLnTx/>
                <a:uFillTx/>
                <a:latin typeface="Arial"/>
              </a:rPr>
              <a:t>TrŘ</a:t>
            </a:r>
            <a:r>
              <a:rPr kumimoji="0" lang="cs-CZ" sz="1500" b="0" i="0" u="none" strike="noStrike" kern="0" cap="none" spc="0" normalizeH="0" baseline="0" noProof="0" dirty="0">
                <a:ln>
                  <a:noFill/>
                </a:ln>
                <a:solidFill>
                  <a:srgbClr val="000000"/>
                </a:solidFill>
                <a:effectLst/>
                <a:uLnTx/>
                <a:uFillTx/>
                <a:latin typeface="Arial"/>
              </a:rPr>
              <a:t> - veřejné zasedání se koná za stálé přítomnosti všech členů senátu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 242 </a:t>
            </a:r>
            <a:r>
              <a:rPr kumimoji="0" lang="cs-CZ" sz="1500" b="0" i="0" u="none" strike="noStrike" kern="0" cap="none" spc="0" normalizeH="0" baseline="0" noProof="0" dirty="0" err="1">
                <a:ln>
                  <a:noFill/>
                </a:ln>
                <a:solidFill>
                  <a:srgbClr val="000000"/>
                </a:solidFill>
                <a:effectLst/>
                <a:uLnTx/>
                <a:uFillTx/>
                <a:latin typeface="Arial"/>
              </a:rPr>
              <a:t>TrŘ</a:t>
            </a:r>
            <a:r>
              <a:rPr kumimoji="0" lang="cs-CZ" sz="1500" b="0" i="0" u="none" strike="noStrike" kern="0" cap="none" spc="0" normalizeH="0" baseline="0" noProof="0" dirty="0">
                <a:ln>
                  <a:noFill/>
                </a:ln>
                <a:solidFill>
                  <a:srgbClr val="000000"/>
                </a:solidFill>
                <a:effectLst/>
                <a:uLnTx/>
                <a:uFillTx/>
                <a:latin typeface="Arial"/>
              </a:rPr>
              <a:t> – neveřejné zasedání se koná za stálé přítomnosti všech členů senátu</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 197 </a:t>
            </a:r>
            <a:r>
              <a:rPr kumimoji="0" lang="cs-CZ" sz="1500" b="0" i="0" u="none" strike="noStrike" kern="0" cap="none" spc="0" normalizeH="0" baseline="0" noProof="0" dirty="0" err="1">
                <a:ln>
                  <a:noFill/>
                </a:ln>
                <a:solidFill>
                  <a:srgbClr val="000000"/>
                </a:solidFill>
                <a:effectLst/>
                <a:uLnTx/>
                <a:uFillTx/>
                <a:latin typeface="Arial"/>
              </a:rPr>
              <a:t>TrŘ</a:t>
            </a:r>
            <a:r>
              <a:rPr kumimoji="0" lang="cs-CZ" sz="1500" b="0" i="0" u="none" strike="noStrike" kern="0" cap="none" spc="0" normalizeH="0" baseline="0" noProof="0" dirty="0">
                <a:ln>
                  <a:noFill/>
                </a:ln>
                <a:solidFill>
                  <a:srgbClr val="000000"/>
                </a:solidFill>
                <a:effectLst/>
                <a:uLnTx/>
                <a:uFillTx/>
                <a:latin typeface="Arial"/>
              </a:rPr>
              <a:t> náhradní soudce - účastní se hlavního líčení kromě členů senátu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 219/3 </a:t>
            </a:r>
            <a:r>
              <a:rPr kumimoji="0" lang="cs-CZ" sz="1500" b="0" i="0" u="none" strike="noStrike" kern="0" cap="none" spc="0" normalizeH="0" baseline="0" noProof="0" dirty="0" err="1">
                <a:ln>
                  <a:noFill/>
                </a:ln>
                <a:solidFill>
                  <a:srgbClr val="000000"/>
                </a:solidFill>
                <a:effectLst/>
                <a:uLnTx/>
                <a:uFillTx/>
                <a:latin typeface="Arial"/>
              </a:rPr>
              <a:t>TrŘ</a:t>
            </a:r>
            <a:r>
              <a:rPr kumimoji="0" lang="cs-CZ" sz="1500" b="0" i="0" u="none" strike="noStrike" kern="0" cap="none" spc="0" normalizeH="0" baseline="0" noProof="0" dirty="0">
                <a:ln>
                  <a:noFill/>
                </a:ln>
                <a:solidFill>
                  <a:srgbClr val="000000"/>
                </a:solidFill>
                <a:effectLst/>
                <a:uLnTx/>
                <a:uFillTx/>
                <a:latin typeface="Arial"/>
              </a:rPr>
              <a:t> -  při odročení sdělí předseda senátu podstatný obsah předchozího líčení</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altLang="cs-CZ" sz="14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700" b="0" i="0" u="none" strike="noStrike" kern="0" cap="none" spc="0" normalizeH="0" baseline="0" noProof="0" dirty="0">
                <a:ln>
                  <a:noFill/>
                </a:ln>
                <a:solidFill>
                  <a:srgbClr val="000000"/>
                </a:solidFill>
                <a:effectLst/>
                <a:uLnTx/>
                <a:uFillTx/>
                <a:latin typeface="Arial"/>
              </a:rPr>
              <a:t>výjimkou je rozhodování  trestním příkazem</a:t>
            </a:r>
          </a:p>
          <a:p>
            <a:pPr marL="342900" lvl="1" indent="-342900" algn="just">
              <a:buFont typeface="Arial" panose="020B0604020202020204" pitchFamily="34" charset="0"/>
              <a:buChar cha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36</a:t>
            </a:fld>
            <a:endParaRPr lang="cs-CZ"/>
          </a:p>
        </p:txBody>
      </p:sp>
    </p:spTree>
    <p:extLst>
      <p:ext uri="{BB962C8B-B14F-4D97-AF65-F5344CB8AC3E}">
        <p14:creationId xmlns:p14="http://schemas.microsoft.com/office/powerpoint/2010/main" val="1219573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Zásada zákonnosti</a:t>
            </a:r>
          </a:p>
          <a:p>
            <a:endParaRPr lang="cs-CZ" dirty="0"/>
          </a:p>
          <a:p>
            <a:pPr marL="252000" marR="0" lvl="0"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err="1">
                <a:ln>
                  <a:noFill/>
                </a:ln>
                <a:solidFill>
                  <a:srgbClr val="000000"/>
                </a:solidFill>
                <a:effectLst/>
                <a:uLnTx/>
                <a:uFillTx/>
                <a:latin typeface="Arial"/>
                <a:ea typeface="+mn-ea"/>
                <a:cs typeface="+mn-cs"/>
              </a:rPr>
              <a:t>nullum</a:t>
            </a:r>
            <a:r>
              <a:rPr kumimoji="0" lang="cs-CZ" altLang="cs-CZ" sz="1800" b="0" i="0" u="none" strike="noStrike" kern="0" cap="none" spc="0" normalizeH="0" baseline="0" noProof="0" dirty="0">
                <a:ln>
                  <a:noFill/>
                </a:ln>
                <a:solidFill>
                  <a:srgbClr val="000000"/>
                </a:solidFill>
                <a:effectLst/>
                <a:uLnTx/>
                <a:uFillTx/>
                <a:latin typeface="Arial"/>
                <a:ea typeface="+mn-ea"/>
                <a:cs typeface="+mn-cs"/>
              </a:rPr>
              <a:t> </a:t>
            </a:r>
            <a:r>
              <a:rPr kumimoji="0" lang="cs-CZ" altLang="cs-CZ" sz="1800" b="0" i="0" u="none" strike="noStrike" kern="0" cap="none" spc="0" normalizeH="0" baseline="0" noProof="0" dirty="0" err="1">
                <a:ln>
                  <a:noFill/>
                </a:ln>
                <a:solidFill>
                  <a:srgbClr val="000000"/>
                </a:solidFill>
                <a:effectLst/>
                <a:uLnTx/>
                <a:uFillTx/>
                <a:latin typeface="Arial"/>
                <a:ea typeface="+mn-ea"/>
                <a:cs typeface="+mn-cs"/>
              </a:rPr>
              <a:t>crimen</a:t>
            </a:r>
            <a:r>
              <a:rPr kumimoji="0" lang="cs-CZ" altLang="cs-CZ" sz="1800" b="0" i="0" u="none" strike="noStrike" kern="0" cap="none" spc="0" normalizeH="0" baseline="0" noProof="0" dirty="0">
                <a:ln>
                  <a:noFill/>
                </a:ln>
                <a:solidFill>
                  <a:srgbClr val="000000"/>
                </a:solidFill>
                <a:effectLst/>
                <a:uLnTx/>
                <a:uFillTx/>
                <a:latin typeface="Arial"/>
                <a:ea typeface="+mn-ea"/>
                <a:cs typeface="+mn-cs"/>
              </a:rPr>
              <a:t> sine lege  - není trestného činu bez zákona</a:t>
            </a:r>
          </a:p>
          <a:p>
            <a:pPr marL="252000" marR="0" lvl="0" indent="-180000" algn="l" defTabSz="914400" rtl="0" eaLnBrk="1" fontAlgn="base" latinLnBrk="0" hangingPunct="1">
              <a:lnSpc>
                <a:spcPct val="100000"/>
              </a:lnSpc>
              <a:spcBef>
                <a:spcPts val="0"/>
              </a:spcBef>
              <a:spcAft>
                <a:spcPct val="0"/>
              </a:spcAft>
              <a:buClr>
                <a:srgbClr val="0000DC"/>
              </a:buClr>
              <a:buSzPct val="100000"/>
              <a:buFont typeface="Wingdings" panose="05000000000000000000" pitchFamily="2" charset="2"/>
              <a:buNone/>
              <a:tabLst/>
              <a:defRPr/>
            </a:pPr>
            <a:endParaRPr kumimoji="0" lang="cs-CZ" altLang="cs-CZ" sz="18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err="1">
                <a:ln>
                  <a:noFill/>
                </a:ln>
                <a:solidFill>
                  <a:srgbClr val="000000"/>
                </a:solidFill>
                <a:effectLst/>
                <a:uLnTx/>
                <a:uFillTx/>
                <a:latin typeface="Arial"/>
                <a:ea typeface="+mn-ea"/>
                <a:cs typeface="+mn-cs"/>
              </a:rPr>
              <a:t>nulla</a:t>
            </a:r>
            <a:r>
              <a:rPr kumimoji="0" lang="cs-CZ" altLang="cs-CZ" sz="1800" b="0" i="0" u="none" strike="noStrike" kern="0" cap="none" spc="0" normalizeH="0" baseline="0" noProof="0" dirty="0">
                <a:ln>
                  <a:noFill/>
                </a:ln>
                <a:solidFill>
                  <a:srgbClr val="000000"/>
                </a:solidFill>
                <a:effectLst/>
                <a:uLnTx/>
                <a:uFillTx/>
                <a:latin typeface="Arial"/>
                <a:ea typeface="+mn-ea"/>
                <a:cs typeface="+mn-cs"/>
              </a:rPr>
              <a:t> </a:t>
            </a:r>
            <a:r>
              <a:rPr kumimoji="0" lang="cs-CZ" altLang="cs-CZ" sz="1800" b="0" i="0" u="none" strike="noStrike" kern="0" cap="none" spc="0" normalizeH="0" baseline="0" noProof="0" dirty="0" err="1">
                <a:ln>
                  <a:noFill/>
                </a:ln>
                <a:solidFill>
                  <a:srgbClr val="000000"/>
                </a:solidFill>
                <a:effectLst/>
                <a:uLnTx/>
                <a:uFillTx/>
                <a:latin typeface="Arial"/>
                <a:ea typeface="+mn-ea"/>
                <a:cs typeface="+mn-cs"/>
              </a:rPr>
              <a:t>poena</a:t>
            </a:r>
            <a:r>
              <a:rPr kumimoji="0" lang="cs-CZ" altLang="cs-CZ" sz="1800" b="0" i="0" u="none" strike="noStrike" kern="0" cap="none" spc="0" normalizeH="0" baseline="0" noProof="0" dirty="0">
                <a:ln>
                  <a:noFill/>
                </a:ln>
                <a:solidFill>
                  <a:srgbClr val="000000"/>
                </a:solidFill>
                <a:effectLst/>
                <a:uLnTx/>
                <a:uFillTx/>
                <a:latin typeface="Arial"/>
                <a:ea typeface="+mn-ea"/>
                <a:cs typeface="+mn-cs"/>
              </a:rPr>
              <a:t> sine lege – není trestu bez zákona </a:t>
            </a:r>
          </a:p>
          <a:p>
            <a:pPr marL="252000" marR="0" lvl="0"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altLang="cs-CZ" sz="18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čl. 3/3 Ústavy - státní moc slouží všem občanům a lze ji uplatňovat jen v případech, v mezích a způsoby, které stanoví zákon</a:t>
            </a:r>
          </a:p>
          <a:p>
            <a:pPr marL="252000" marR="0" lvl="0"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altLang="cs-CZ" sz="18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čl. 2/2 LZPS - státní moc lze uplatňovat jen v případech a v mezích stanovených zákonem, a to způsobem, který zákon stanoví</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37</a:t>
            </a:fld>
            <a:endParaRPr lang="cs-CZ"/>
          </a:p>
        </p:txBody>
      </p:sp>
    </p:spTree>
    <p:extLst>
      <p:ext uri="{BB962C8B-B14F-4D97-AF65-F5344CB8AC3E}">
        <p14:creationId xmlns:p14="http://schemas.microsoft.com/office/powerpoint/2010/main" val="39112330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lnSpcReduction="10000"/>
          </a:bodyPr>
          <a:lstStyle/>
          <a:p>
            <a:r>
              <a:rPr lang="cs-CZ" dirty="0"/>
              <a:t>Zásada presumpce neviny</a:t>
            </a:r>
          </a:p>
          <a:p>
            <a:endParaRPr lang="cs-CZ" dirty="0"/>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lang="cs-CZ" dirty="0"/>
              <a:t>účelem je jednak to, aby obviněná osoba nesnášela stejné následky jako odsouzená osoba a jednak, aby průběh vykonaného dokazování umožnil soudu rozhodovat nestranně; má stránku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lang="cs-CZ" dirty="0"/>
              <a:t>hmotněprávní - zákaz vyjadřovat se o obviněném jako o vinném před pravomocným vyjádřením soudu o jeho vině</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lang="cs-CZ" dirty="0"/>
              <a:t>procesněprávní - pravidla soudního dokazování mají být takové, aby soud určil vinu nestranně a na základě zákona</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lang="cs-CZ" dirty="0"/>
              <a:t>vina obviněného musí být dokázána, tj. nedokázaná vina je dokázaná nevina – in </a:t>
            </a:r>
            <a:r>
              <a:rPr lang="cs-CZ" dirty="0" err="1"/>
              <a:t>dubio</a:t>
            </a:r>
            <a:r>
              <a:rPr lang="cs-CZ" dirty="0"/>
              <a:t> pro </a:t>
            </a:r>
            <a:r>
              <a:rPr lang="cs-CZ" dirty="0" err="1"/>
              <a:t>reo</a:t>
            </a:r>
            <a:r>
              <a:rPr lang="cs-CZ" dirty="0"/>
              <a:t>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lang="cs-CZ" dirty="0"/>
              <a:t>presumpce  „viny“ – média, ale i chování OČTŘ vůči obviněnému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38</a:t>
            </a:fld>
            <a:endParaRPr lang="cs-CZ"/>
          </a:p>
        </p:txBody>
      </p:sp>
    </p:spTree>
    <p:extLst>
      <p:ext uri="{BB962C8B-B14F-4D97-AF65-F5344CB8AC3E}">
        <p14:creationId xmlns:p14="http://schemas.microsoft.com/office/powerpoint/2010/main" val="4898650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fontScale="92500" lnSpcReduction="20000"/>
          </a:bodyPr>
          <a:lstStyle/>
          <a:p>
            <a:r>
              <a:rPr lang="cs-CZ" dirty="0"/>
              <a:t>Zásada legality</a:t>
            </a:r>
          </a:p>
          <a:p>
            <a:endParaRPr lang="cs-CZ" dirty="0"/>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lang="cs-CZ" dirty="0"/>
              <a:t>státní zástupce je povinen stíhat všechny trestné činy, o nichž se dozví, pokud zákon, přímo použitelný předpis Evropské unie nebo vyhlášená mezinárodní smlouva, kterou je Česká republika vázána, nestanoví jinak</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lang="cs-CZ" dirty="0"/>
              <a:t>nařízení rady (EU) 2017/1939 ze dne 12. října 2017, kterým se provádí posílená spolupráce za účelem zřízení Úřadu evropského veřejného žalobce  - ochrana finančních zájmů  evropských společenství (zločinné spolčení)</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lang="cs-CZ" dirty="0"/>
              <a:t>551/1992 Sb., Evropská úmluva o předávání trestního řízení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lang="cs-CZ" dirty="0"/>
              <a:t>oportunita je výjimkou ze zásady legality – státní zástupce nemá povinnost stíhat všechny trestné činy o kterých se dozví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lang="cs-CZ" dirty="0"/>
              <a:t>prvky oportunity - § 159a/3 </a:t>
            </a:r>
            <a:r>
              <a:rPr lang="cs-CZ" dirty="0" err="1"/>
              <a:t>TrŘ</a:t>
            </a:r>
            <a:r>
              <a:rPr lang="cs-CZ" dirty="0"/>
              <a:t> fakultativní odložení věci, § 172/2 </a:t>
            </a:r>
            <a:r>
              <a:rPr lang="cs-CZ" dirty="0" err="1"/>
              <a:t>TrŘ</a:t>
            </a:r>
            <a:r>
              <a:rPr lang="cs-CZ" dirty="0"/>
              <a:t> - fakultativní zastavení trestního stíhání; neúčelnost)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lang="cs-CZ" dirty="0"/>
              <a:t>oportunita není zásadou českého trestního řízení</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39</a:t>
            </a:fld>
            <a:endParaRPr lang="cs-CZ"/>
          </a:p>
        </p:txBody>
      </p:sp>
    </p:spTree>
    <p:extLst>
      <p:ext uri="{BB962C8B-B14F-4D97-AF65-F5344CB8AC3E}">
        <p14:creationId xmlns:p14="http://schemas.microsoft.com/office/powerpoint/2010/main" val="3206253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právo hmotné a jeho základy</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lnSpcReduction="10000"/>
          </a:bodyPr>
          <a:lstStyle/>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0" i="0" u="none" strike="noStrike" kern="1200" cap="none" spc="0" normalizeH="0" baseline="0" noProof="0" dirty="0">
                <a:ln>
                  <a:noFill/>
                </a:ln>
                <a:solidFill>
                  <a:prstClr val="black"/>
                </a:solidFill>
                <a:effectLst/>
                <a:uLnTx/>
                <a:uFillTx/>
                <a:latin typeface="Calibri"/>
                <a:ea typeface="+mn-ea"/>
                <a:cs typeface="+mn-cs"/>
              </a:rPr>
              <a:t>odvětví práva veřejného, soubor právních norem </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0" i="0" u="none" strike="noStrike" kern="1200" cap="none" spc="0" normalizeH="0" baseline="0" noProof="0" dirty="0">
                <a:ln>
                  <a:noFill/>
                </a:ln>
                <a:solidFill>
                  <a:prstClr val="black"/>
                </a:solidFill>
                <a:effectLst/>
                <a:uLnTx/>
                <a:uFillTx/>
                <a:latin typeface="Calibri"/>
                <a:ea typeface="+mn-ea"/>
                <a:cs typeface="+mn-cs"/>
              </a:rPr>
              <a:t>úkolem: chránit nejdůležitější právní statky</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0" i="0" u="none" strike="noStrike" kern="1200" cap="none" spc="0" normalizeH="0" baseline="0" noProof="0" dirty="0">
                <a:ln>
                  <a:noFill/>
                </a:ln>
                <a:solidFill>
                  <a:prstClr val="black"/>
                </a:solidFill>
                <a:effectLst/>
                <a:uLnTx/>
                <a:uFillTx/>
                <a:latin typeface="Calibri"/>
                <a:ea typeface="+mn-ea"/>
                <a:cs typeface="+mn-cs"/>
              </a:rPr>
              <a:t>stanoví, která společensky škodlivá jednání jsou trestnými činy a jaké tresty lze uložit jejich pachatelům</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0" i="1" u="none" strike="noStrike" kern="1200" cap="none" spc="0" normalizeH="0" baseline="0" noProof="0" dirty="0">
                <a:ln>
                  <a:noFill/>
                </a:ln>
                <a:solidFill>
                  <a:prstClr val="black"/>
                </a:solidFill>
                <a:effectLst/>
                <a:uLnTx/>
                <a:uFillTx/>
                <a:latin typeface="Calibri"/>
                <a:ea typeface="+mn-ea"/>
                <a:cs typeface="+mn-cs"/>
              </a:rPr>
              <a:t>ultima ratio</a:t>
            </a:r>
            <a:r>
              <a:rPr kumimoji="0" lang="cs-CZ" sz="2600" b="0" i="0" u="none" strike="noStrike" kern="1200" cap="none" spc="0" normalizeH="0" baseline="0" noProof="0" dirty="0">
                <a:ln>
                  <a:noFill/>
                </a:ln>
                <a:solidFill>
                  <a:prstClr val="black"/>
                </a:solidFill>
                <a:effectLst/>
                <a:uLnTx/>
                <a:uFillTx/>
                <a:latin typeface="Calibri"/>
                <a:ea typeface="+mn-ea"/>
                <a:cs typeface="+mn-cs"/>
              </a:rPr>
              <a:t> – </a:t>
            </a:r>
            <a:r>
              <a:rPr kumimoji="0" lang="cs-CZ" sz="2600" b="1" i="0" u="none" strike="noStrike" kern="1200" cap="none" spc="0" normalizeH="0" baseline="0" noProof="0" dirty="0">
                <a:ln>
                  <a:noFill/>
                </a:ln>
                <a:solidFill>
                  <a:prstClr val="black"/>
                </a:solidFill>
                <a:effectLst/>
                <a:uLnTx/>
                <a:uFillTx/>
                <a:latin typeface="Calibri"/>
                <a:ea typeface="+mn-ea"/>
                <a:cs typeface="+mn-cs"/>
              </a:rPr>
              <a:t>subsidiarita trestní represe</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1" i="0" u="none" strike="noStrike" kern="1200" cap="none" spc="0" normalizeH="0" baseline="0" noProof="0" dirty="0">
                <a:ln>
                  <a:noFill/>
                </a:ln>
                <a:solidFill>
                  <a:prstClr val="black"/>
                </a:solidFill>
                <a:effectLst/>
                <a:uLnTx/>
                <a:uFillTx/>
                <a:latin typeface="Calibri"/>
                <a:ea typeface="+mn-ea"/>
                <a:cs typeface="+mn-cs"/>
              </a:rPr>
              <a:t>zásada zákonnosti </a:t>
            </a:r>
            <a:r>
              <a:rPr kumimoji="0" lang="cs-CZ" sz="2600" b="0" i="0" u="none" strike="noStrike" kern="1200" cap="none" spc="0" normalizeH="0" baseline="0" noProof="0" dirty="0">
                <a:ln>
                  <a:noFill/>
                </a:ln>
                <a:solidFill>
                  <a:prstClr val="black"/>
                </a:solidFill>
                <a:effectLst/>
                <a:uLnTx/>
                <a:uFillTx/>
                <a:latin typeface="Calibri"/>
                <a:ea typeface="+mn-ea"/>
                <a:cs typeface="+mn-cs"/>
              </a:rPr>
              <a:t>– </a:t>
            </a:r>
            <a:r>
              <a:rPr kumimoji="0" lang="cs-CZ" sz="2600" b="0" i="1" u="none" strike="noStrike" kern="1200" cap="none" spc="0" normalizeH="0" baseline="0" noProof="0" dirty="0" err="1">
                <a:ln>
                  <a:noFill/>
                </a:ln>
                <a:solidFill>
                  <a:prstClr val="black"/>
                </a:solidFill>
                <a:effectLst/>
                <a:uLnTx/>
                <a:uFillTx/>
                <a:latin typeface="Calibri"/>
                <a:ea typeface="+mn-ea"/>
                <a:cs typeface="+mn-cs"/>
              </a:rPr>
              <a:t>nullum</a:t>
            </a:r>
            <a:r>
              <a:rPr kumimoji="0" lang="cs-CZ" sz="2600" b="0" i="1" u="none" strike="noStrike" kern="1200" cap="none" spc="0" normalizeH="0" baseline="0" noProof="0" dirty="0">
                <a:ln>
                  <a:noFill/>
                </a:ln>
                <a:solidFill>
                  <a:prstClr val="black"/>
                </a:solidFill>
                <a:effectLst/>
                <a:uLnTx/>
                <a:uFillTx/>
                <a:latin typeface="Calibri"/>
                <a:ea typeface="+mn-ea"/>
                <a:cs typeface="+mn-cs"/>
              </a:rPr>
              <a:t> </a:t>
            </a:r>
            <a:r>
              <a:rPr kumimoji="0" lang="cs-CZ" sz="2600" b="0" i="1" u="none" strike="noStrike" kern="1200" cap="none" spc="0" normalizeH="0" baseline="0" noProof="0" dirty="0" err="1">
                <a:ln>
                  <a:noFill/>
                </a:ln>
                <a:solidFill>
                  <a:prstClr val="black"/>
                </a:solidFill>
                <a:effectLst/>
                <a:uLnTx/>
                <a:uFillTx/>
                <a:latin typeface="Calibri"/>
                <a:ea typeface="+mn-ea"/>
                <a:cs typeface="+mn-cs"/>
              </a:rPr>
              <a:t>crimen</a:t>
            </a:r>
            <a:r>
              <a:rPr kumimoji="0" lang="cs-CZ" sz="2600" b="0" i="1" u="none" strike="noStrike" kern="1200" cap="none" spc="0" normalizeH="0" baseline="0" noProof="0" dirty="0">
                <a:ln>
                  <a:noFill/>
                </a:ln>
                <a:solidFill>
                  <a:prstClr val="black"/>
                </a:solidFill>
                <a:effectLst/>
                <a:uLnTx/>
                <a:uFillTx/>
                <a:latin typeface="Calibri"/>
                <a:ea typeface="+mn-ea"/>
                <a:cs typeface="+mn-cs"/>
              </a:rPr>
              <a:t> sine lege - </a:t>
            </a:r>
            <a:r>
              <a:rPr kumimoji="0" lang="cs-CZ" sz="2600" b="0" i="0" u="none" strike="noStrike" kern="1200" cap="none" spc="0" normalizeH="0" baseline="0" noProof="0" dirty="0">
                <a:ln>
                  <a:noFill/>
                </a:ln>
                <a:solidFill>
                  <a:prstClr val="black"/>
                </a:solidFill>
                <a:effectLst/>
                <a:uLnTx/>
                <a:uFillTx/>
                <a:latin typeface="Calibri"/>
                <a:ea typeface="+mn-ea"/>
                <a:cs typeface="+mn-cs"/>
              </a:rPr>
              <a:t>Trestní právo má působit jako poslední možnost reakce na společensky nepřijatelné chování </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0" i="1" u="none" strike="noStrike" kern="1200" cap="none" spc="0" normalizeH="0" baseline="0" noProof="0" dirty="0" err="1">
                <a:ln>
                  <a:noFill/>
                </a:ln>
                <a:solidFill>
                  <a:prstClr val="black"/>
                </a:solidFill>
                <a:effectLst/>
                <a:uLnTx/>
                <a:uFillTx/>
                <a:latin typeface="Calibri"/>
                <a:ea typeface="+mn-ea"/>
                <a:cs typeface="+mn-cs"/>
              </a:rPr>
              <a:t>nulla</a:t>
            </a:r>
            <a:r>
              <a:rPr kumimoji="0" lang="cs-CZ" sz="2600" b="0" i="1" u="none" strike="noStrike" kern="1200" cap="none" spc="0" normalizeH="0" baseline="0" noProof="0" dirty="0">
                <a:ln>
                  <a:noFill/>
                </a:ln>
                <a:solidFill>
                  <a:prstClr val="black"/>
                </a:solidFill>
                <a:effectLst/>
                <a:uLnTx/>
                <a:uFillTx/>
                <a:latin typeface="Calibri"/>
                <a:ea typeface="+mn-ea"/>
                <a:cs typeface="+mn-cs"/>
              </a:rPr>
              <a:t> </a:t>
            </a:r>
            <a:r>
              <a:rPr kumimoji="0" lang="cs-CZ" sz="2600" b="0" i="1" u="none" strike="noStrike" kern="1200" cap="none" spc="0" normalizeH="0" baseline="0" noProof="0" dirty="0" err="1">
                <a:ln>
                  <a:noFill/>
                </a:ln>
                <a:solidFill>
                  <a:prstClr val="black"/>
                </a:solidFill>
                <a:effectLst/>
                <a:uLnTx/>
                <a:uFillTx/>
                <a:latin typeface="Calibri"/>
                <a:ea typeface="+mn-ea"/>
                <a:cs typeface="+mn-cs"/>
              </a:rPr>
              <a:t>poena</a:t>
            </a:r>
            <a:r>
              <a:rPr kumimoji="0" lang="cs-CZ" sz="2600" b="0" i="1" u="none" strike="noStrike" kern="1200" cap="none" spc="0" normalizeH="0" baseline="0" noProof="0" dirty="0">
                <a:ln>
                  <a:noFill/>
                </a:ln>
                <a:solidFill>
                  <a:prstClr val="black"/>
                </a:solidFill>
                <a:effectLst/>
                <a:uLnTx/>
                <a:uFillTx/>
                <a:latin typeface="Calibri"/>
                <a:ea typeface="+mn-ea"/>
                <a:cs typeface="+mn-cs"/>
              </a:rPr>
              <a:t> sine lege </a:t>
            </a:r>
            <a:endParaRPr kumimoji="0" lang="cs-CZ" sz="26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0" i="0" u="none" strike="noStrike" kern="1200" cap="none" spc="0" normalizeH="0" baseline="0" noProof="0" dirty="0">
                <a:ln>
                  <a:noFill/>
                </a:ln>
                <a:solidFill>
                  <a:prstClr val="black"/>
                </a:solidFill>
                <a:effectLst/>
                <a:uLnTx/>
                <a:uFillTx/>
                <a:latin typeface="Calibri"/>
                <a:ea typeface="+mn-ea"/>
                <a:cs typeface="+mn-cs"/>
              </a:rPr>
              <a:t>zásada humanismu </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0" i="0" u="none" strike="noStrike" kern="1200" cap="none" spc="0" normalizeH="0" baseline="0" noProof="0" dirty="0">
                <a:ln>
                  <a:noFill/>
                </a:ln>
                <a:solidFill>
                  <a:prstClr val="black"/>
                </a:solidFill>
                <a:effectLst/>
                <a:uLnTx/>
                <a:uFillTx/>
                <a:latin typeface="Calibri"/>
                <a:ea typeface="+mn-ea"/>
                <a:cs typeface="+mn-cs"/>
              </a:rPr>
              <a:t>zásada individuální trestní odpovědnosti</a:t>
            </a:r>
          </a:p>
          <a:p>
            <a:pPr marL="342900" marR="0" lvl="0" indent="-34290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0" i="0" u="none" strike="noStrike" kern="1200" cap="none" spc="0" normalizeH="0" baseline="0" noProof="0" dirty="0">
                <a:ln>
                  <a:noFill/>
                </a:ln>
                <a:solidFill>
                  <a:prstClr val="black"/>
                </a:solidFill>
                <a:effectLst/>
                <a:uLnTx/>
                <a:uFillTx/>
                <a:latin typeface="Calibri"/>
                <a:ea typeface="+mn-ea"/>
                <a:cs typeface="+mn-cs"/>
              </a:rPr>
              <a:t>zásada subjektivní trestní odpovědnosti – za zavinění</a:t>
            </a:r>
          </a:p>
          <a:p>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4</a:t>
            </a:fld>
            <a:endParaRPr lang="cs-CZ"/>
          </a:p>
        </p:txBody>
      </p:sp>
    </p:spTree>
    <p:extLst>
      <p:ext uri="{BB962C8B-B14F-4D97-AF65-F5344CB8AC3E}">
        <p14:creationId xmlns:p14="http://schemas.microsoft.com/office/powerpoint/2010/main" val="4957667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Zásada legality</a:t>
            </a:r>
          </a:p>
          <a:p>
            <a:endParaRPr lang="cs-CZ" dirty="0"/>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altLang="cs-CZ" sz="1600" b="0" i="0" u="none" strike="noStrike" kern="0" cap="none" spc="0" normalizeH="0" baseline="0" noProof="0" dirty="0">
                <a:ln>
                  <a:noFill/>
                </a:ln>
                <a:solidFill>
                  <a:srgbClr val="000000"/>
                </a:solidFill>
                <a:effectLst/>
                <a:uLnTx/>
                <a:uFillTx/>
                <a:latin typeface="Arial"/>
                <a:ea typeface="+mn-ea"/>
                <a:cs typeface="+mn-cs"/>
              </a:rPr>
              <a:t>souhlas poškozeného  - § 163, § 163a </a:t>
            </a:r>
            <a:r>
              <a:rPr kumimoji="0" lang="cs-CZ" altLang="cs-CZ" sz="1600" b="0" i="0" u="none" strike="noStrike" kern="0" cap="none" spc="0" normalizeH="0" baseline="0" noProof="0" dirty="0" err="1">
                <a:ln>
                  <a:noFill/>
                </a:ln>
                <a:solidFill>
                  <a:srgbClr val="000000"/>
                </a:solidFill>
                <a:effectLst/>
                <a:uLnTx/>
                <a:uFillTx/>
                <a:latin typeface="Arial"/>
                <a:ea typeface="+mn-ea"/>
                <a:cs typeface="+mn-cs"/>
              </a:rPr>
              <a:t>TrŘ</a:t>
            </a:r>
            <a:r>
              <a:rPr kumimoji="0" lang="cs-CZ" altLang="cs-CZ" sz="1600" b="0" i="0" u="none" strike="noStrike" kern="0" cap="none" spc="0" normalizeH="0" baseline="0" noProof="0" dirty="0">
                <a:ln>
                  <a:noFill/>
                </a:ln>
                <a:solidFill>
                  <a:srgbClr val="000000"/>
                </a:solidFill>
                <a:effectLst/>
                <a:uLnTx/>
                <a:uFillTx/>
                <a:latin typeface="Arial"/>
                <a:ea typeface="+mn-ea"/>
                <a:cs typeface="+mn-cs"/>
              </a:rPr>
              <a:t> </a:t>
            </a: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endParaRPr kumimoji="0" lang="cs-CZ" altLang="cs-CZ" sz="16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500" b="0" i="0" u="none" strike="noStrike" kern="0" cap="none" spc="0" normalizeH="0" baseline="0" noProof="0" dirty="0">
                <a:ln>
                  <a:noFill/>
                </a:ln>
                <a:solidFill>
                  <a:srgbClr val="000000"/>
                </a:solidFill>
                <a:effectLst/>
                <a:uLnTx/>
                <a:uFillTx/>
                <a:latin typeface="Arial"/>
              </a:rPr>
              <a:t>u taxativně vyjmenovaných trestných činů v případě, že pachatel je ve vztahu k poškozenému  manželem, partnerem nebo druhem</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altLang="cs-CZ" sz="15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500" b="0" i="0" u="none" strike="noStrike" kern="0" cap="none" spc="0" normalizeH="0" baseline="0" noProof="0" dirty="0">
                <a:ln>
                  <a:noFill/>
                </a:ln>
                <a:solidFill>
                  <a:srgbClr val="000000"/>
                </a:solidFill>
                <a:effectLst/>
                <a:uLnTx/>
                <a:uFillTx/>
                <a:latin typeface="Arial"/>
              </a:rPr>
              <a:t>souhlasu není třeba v případě  smrti, poškozený je mladší 15 let, souhlas byl vzat v tísni</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Wingdings" panose="05000000000000000000" pitchFamily="2" charset="2"/>
              <a:buNone/>
              <a:tabLst/>
              <a:defRPr/>
            </a:pPr>
            <a:endParaRPr kumimoji="0" lang="cs-CZ" altLang="cs-CZ" sz="1600" b="0" i="0" u="none" strike="noStrike" kern="0" cap="none" spc="0" normalizeH="0" baseline="0" noProof="0" dirty="0">
              <a:ln>
                <a:noFill/>
              </a:ln>
              <a:solidFill>
                <a:srgbClr val="000000"/>
              </a:solidFill>
              <a:effectLst/>
              <a:uLnTx/>
              <a:uFillTx/>
              <a:latin typeface="Arial"/>
            </a:endParaRP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altLang="cs-CZ" sz="1600" b="0" i="0" u="none" strike="noStrike" kern="0" cap="none" spc="0" normalizeH="0" baseline="0" noProof="0" dirty="0">
                <a:ln>
                  <a:noFill/>
                </a:ln>
                <a:solidFill>
                  <a:srgbClr val="000000"/>
                </a:solidFill>
                <a:effectLst/>
                <a:uLnTx/>
                <a:uFillTx/>
                <a:latin typeface="Arial"/>
                <a:ea typeface="+mn-ea"/>
                <a:cs typeface="+mn-cs"/>
              </a:rPr>
              <a:t>nepřípustnost trestního stíhání - § 11 </a:t>
            </a:r>
            <a:r>
              <a:rPr kumimoji="0" lang="cs-CZ" altLang="cs-CZ" sz="1600" b="0" i="0" u="none" strike="noStrike" kern="0" cap="none" spc="0" normalizeH="0" baseline="0" noProof="0" dirty="0" err="1">
                <a:ln>
                  <a:noFill/>
                </a:ln>
                <a:solidFill>
                  <a:srgbClr val="000000"/>
                </a:solidFill>
                <a:effectLst/>
                <a:uLnTx/>
                <a:uFillTx/>
                <a:latin typeface="Arial"/>
                <a:ea typeface="+mn-ea"/>
                <a:cs typeface="+mn-cs"/>
              </a:rPr>
              <a:t>TrŘ</a:t>
            </a:r>
            <a:r>
              <a:rPr kumimoji="0" lang="cs-CZ" altLang="cs-CZ" sz="1600" b="0" i="0" u="none" strike="noStrike" kern="0" cap="none" spc="0" normalizeH="0" baseline="0" noProof="0" dirty="0">
                <a:ln>
                  <a:noFill/>
                </a:ln>
                <a:solidFill>
                  <a:srgbClr val="000000"/>
                </a:solidFill>
                <a:effectLst/>
                <a:uLnTx/>
                <a:uFillTx/>
                <a:latin typeface="Arial"/>
                <a:ea typeface="+mn-ea"/>
                <a:cs typeface="+mn-cs"/>
              </a:rPr>
              <a:t> - milost, amnestie, věk, příčetnost, promlčení, smrt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40</a:t>
            </a:fld>
            <a:endParaRPr lang="cs-CZ"/>
          </a:p>
        </p:txBody>
      </p:sp>
    </p:spTree>
    <p:extLst>
      <p:ext uri="{BB962C8B-B14F-4D97-AF65-F5344CB8AC3E}">
        <p14:creationId xmlns:p14="http://schemas.microsoft.com/office/powerpoint/2010/main" val="6497911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Zásada legality</a:t>
            </a:r>
          </a:p>
          <a:p>
            <a:endParaRPr lang="cs-CZ" dirty="0"/>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600" b="0" i="0" u="none" strike="noStrike" kern="0" cap="none" spc="0" normalizeH="0" baseline="0" noProof="0" dirty="0">
                <a:ln>
                  <a:noFill/>
                </a:ln>
                <a:solidFill>
                  <a:srgbClr val="000000"/>
                </a:solidFill>
                <a:effectLst/>
                <a:uLnTx/>
                <a:uFillTx/>
                <a:latin typeface="Arial"/>
              </a:rPr>
              <a:t>hmotněprávní a procesněprávní exempce </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altLang="cs-CZ" sz="1600" b="0" i="0" u="none" strike="noStrike" kern="0" cap="none" spc="0" normalizeH="0" baseline="0" noProof="0" dirty="0">
              <a:ln>
                <a:noFill/>
              </a:ln>
              <a:solidFill>
                <a:srgbClr val="000000"/>
              </a:solidFill>
              <a:effectLst/>
              <a:uLnTx/>
              <a:uFillTx/>
              <a:latin typeface="Arial"/>
            </a:endParaRPr>
          </a:p>
          <a:p>
            <a:pPr marL="342900" marR="0" lvl="1" indent="-3429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600" b="0" i="0" u="none" strike="noStrike" kern="0" cap="none" spc="0" normalizeH="0" baseline="0" noProof="0" dirty="0">
                <a:ln>
                  <a:noFill/>
                </a:ln>
                <a:solidFill>
                  <a:srgbClr val="000000"/>
                </a:solidFill>
                <a:effectLst/>
                <a:uLnTx/>
                <a:uFillTx/>
                <a:latin typeface="Arial"/>
              </a:rPr>
              <a:t>beztrestnost - čl. 27 Ústavy – poslance ani senátora  nelze postihnout pro hlasování a projevy učiněné v PS či Senátu  nebo v jiných orgánech, lze je stíhat jen se souhlasem komory; odepře-li komora souhlas, je  trestní stíhání po dobu trvání mandátu vyloučeno </a:t>
            </a:r>
          </a:p>
          <a:p>
            <a:pPr marL="0" marR="0" lvl="1" indent="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None/>
              <a:tabLst/>
              <a:defRPr/>
            </a:pPr>
            <a:endParaRPr kumimoji="0" lang="cs-CZ" altLang="cs-CZ" sz="1600" b="0" i="0" u="none" strike="noStrike" kern="0" cap="none" spc="0" normalizeH="0" baseline="0" noProof="0" dirty="0">
              <a:ln>
                <a:noFill/>
              </a:ln>
              <a:solidFill>
                <a:srgbClr val="000000"/>
              </a:solidFill>
              <a:effectLst/>
              <a:uLnTx/>
              <a:uFillTx/>
              <a:latin typeface="Arial"/>
            </a:endParaRPr>
          </a:p>
          <a:p>
            <a:pPr marL="742950" marR="0" lvl="2" indent="-342900" algn="just"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400" b="0" i="0" u="none" strike="noStrike" kern="0" cap="none" spc="0" normalizeH="0" baseline="0" noProof="0" dirty="0">
                <a:ln>
                  <a:noFill/>
                </a:ln>
                <a:solidFill>
                  <a:srgbClr val="000000"/>
                </a:solidFill>
                <a:effectLst/>
                <a:uLnTx/>
                <a:uFillTx/>
                <a:latin typeface="Arial"/>
              </a:rPr>
              <a:t>soudce Ústavního soudu nelze trestně stíhat bez souhlasu Senátu; odepře-li Senát souhlas, je  trestní stíhání po dobu  trvání funkce soudce Ústavního soudu vyloučeno</a:t>
            </a:r>
          </a:p>
          <a:p>
            <a:pPr marL="742950" marR="0" lvl="2" indent="-342900" algn="just" defTabSz="914400" rtl="0" eaLnBrk="1" fontAlgn="base" latinLnBrk="0" hangingPunct="1">
              <a:lnSpc>
                <a:spcPts val="1800"/>
              </a:lnSpc>
              <a:spcBef>
                <a:spcPts val="0"/>
              </a:spcBef>
              <a:spcAft>
                <a:spcPct val="0"/>
              </a:spcAft>
              <a:buClr>
                <a:srgbClr val="5AC8AF"/>
              </a:buClr>
              <a:buSzPct val="80000"/>
              <a:buFontTx/>
              <a:buNone/>
              <a:tabLst/>
              <a:defRPr/>
            </a:pPr>
            <a:endParaRPr kumimoji="0" lang="cs-CZ" altLang="cs-CZ" sz="1500" b="0" i="0" u="none" strike="noStrike" kern="0" cap="none" spc="0" normalizeH="0" baseline="0" noProof="0" dirty="0">
              <a:ln>
                <a:noFill/>
              </a:ln>
              <a:solidFill>
                <a:srgbClr val="000000"/>
              </a:solidFill>
              <a:effectLst/>
              <a:uLnTx/>
              <a:uFillTx/>
              <a:latin typeface="Arial"/>
            </a:endParaRPr>
          </a:p>
          <a:p>
            <a:pPr marL="342900" marR="0" lvl="1" indent="-3429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600" b="0" i="0" u="none" strike="noStrike" kern="0" cap="none" spc="0" normalizeH="0" baseline="0" noProof="0" dirty="0">
                <a:ln>
                  <a:noFill/>
                </a:ln>
                <a:solidFill>
                  <a:srgbClr val="000000"/>
                </a:solidFill>
                <a:effectLst/>
                <a:uLnTx/>
                <a:uFillTx/>
                <a:latin typeface="Arial"/>
              </a:rPr>
              <a:t>nestíhatelnost – čl. 62 Ústavy  - prezidenta republiky nelze zadržet, trestně stíhat ani stíhat pro přestupek nebo jiný správní delikt</a:t>
            </a:r>
          </a:p>
          <a:p>
            <a:pPr marL="0" marR="0" lvl="1" indent="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None/>
              <a:tabLst/>
              <a:defRPr/>
            </a:pPr>
            <a:endParaRPr kumimoji="0" lang="cs-CZ" altLang="cs-CZ" sz="1600" b="0" i="0" u="none" strike="noStrike" kern="0" cap="none" spc="0" normalizeH="0" baseline="0" noProof="0" dirty="0">
              <a:ln>
                <a:noFill/>
              </a:ln>
              <a:solidFill>
                <a:srgbClr val="000000"/>
              </a:solidFill>
              <a:effectLst/>
              <a:uLnTx/>
              <a:uFillTx/>
              <a:latin typeface="Arial"/>
            </a:endParaRPr>
          </a:p>
          <a:p>
            <a:pPr marL="742950" marR="0" lvl="2" indent="-342900" algn="just"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500" b="0" i="0" u="none" strike="noStrike" kern="0" cap="none" spc="0" normalizeH="0" baseline="0" noProof="0" dirty="0">
                <a:ln>
                  <a:noFill/>
                </a:ln>
                <a:solidFill>
                  <a:srgbClr val="000000"/>
                </a:solidFill>
                <a:effectLst/>
                <a:uLnTx/>
                <a:uFillTx/>
                <a:latin typeface="Arial"/>
              </a:rPr>
              <a:t>prezident republiky může být stíhán pro velezradu, a to před Ústavním soudem na základě žaloby Senátu; trestem může být ztráta prezidentského úřadu a způsobilosti jej znovu nabýt</a:t>
            </a:r>
          </a:p>
          <a:p>
            <a:pPr marL="400050" marR="0" lvl="2" indent="0" algn="just" defTabSz="914400" rtl="0" eaLnBrk="1" fontAlgn="base" latinLnBrk="0" hangingPunct="1">
              <a:lnSpc>
                <a:spcPts val="1800"/>
              </a:lnSpc>
              <a:spcBef>
                <a:spcPts val="0"/>
              </a:spcBef>
              <a:spcAft>
                <a:spcPct val="0"/>
              </a:spcAft>
              <a:buClr>
                <a:srgbClr val="5AC8AF"/>
              </a:buClr>
              <a:buSzPct val="80000"/>
              <a:buFontTx/>
              <a:buNone/>
              <a:tabLst/>
              <a:defRPr/>
            </a:pPr>
            <a:endParaRPr kumimoji="0" lang="cs-CZ" altLang="cs-CZ" sz="1500" b="0" i="0" u="none" strike="noStrike" kern="0" cap="none" spc="0" normalizeH="0" baseline="0" noProof="0" dirty="0">
              <a:ln>
                <a:noFill/>
              </a:ln>
              <a:solidFill>
                <a:srgbClr val="000000"/>
              </a:solidFill>
              <a:effectLst/>
              <a:uLnTx/>
              <a:uFillTx/>
              <a:latin typeface="Arial"/>
            </a:endParaRPr>
          </a:p>
          <a:p>
            <a:pPr marL="742950" marR="0" lvl="2" indent="-342900" algn="just"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500" b="0" i="0" u="none" strike="noStrike" kern="0" cap="none" spc="0" normalizeH="0" baseline="0" noProof="0" dirty="0">
                <a:ln>
                  <a:noFill/>
                </a:ln>
                <a:solidFill>
                  <a:srgbClr val="000000"/>
                </a:solidFill>
                <a:effectLst/>
                <a:uLnTx/>
                <a:uFillTx/>
                <a:latin typeface="Arial"/>
              </a:rPr>
              <a:t>trestní stíhání pro trestné činy spáchané po dobu výkonu funkce prezidenta republiky je navždy vyloučeno</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41</a:t>
            </a:fld>
            <a:endParaRPr lang="cs-CZ"/>
          </a:p>
        </p:txBody>
      </p:sp>
    </p:spTree>
    <p:extLst>
      <p:ext uri="{BB962C8B-B14F-4D97-AF65-F5344CB8AC3E}">
        <p14:creationId xmlns:p14="http://schemas.microsoft.com/office/powerpoint/2010/main" val="1752509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Tzv. odklony</a:t>
            </a:r>
          </a:p>
          <a:p>
            <a:endParaRPr lang="cs-CZ" dirty="0"/>
          </a:p>
          <a:p>
            <a:pPr marL="504000" marR="0" lvl="1"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600" b="0" i="0" u="none" strike="noStrike" kern="0" cap="none" spc="0" normalizeH="0" baseline="0" noProof="0" dirty="0">
                <a:ln>
                  <a:noFill/>
                </a:ln>
                <a:solidFill>
                  <a:srgbClr val="000000"/>
                </a:solidFill>
                <a:effectLst/>
                <a:uLnTx/>
                <a:uFillTx/>
                <a:latin typeface="Arial"/>
              </a:rPr>
              <a:t>§ 307 </a:t>
            </a:r>
            <a:r>
              <a:rPr kumimoji="0" lang="cs-CZ" altLang="cs-CZ" sz="1600" b="0" i="0" u="none" strike="noStrike" kern="0" cap="none" spc="0" normalizeH="0" baseline="0" noProof="0" dirty="0" err="1">
                <a:ln>
                  <a:noFill/>
                </a:ln>
                <a:solidFill>
                  <a:srgbClr val="000000"/>
                </a:solidFill>
                <a:effectLst/>
                <a:uLnTx/>
                <a:uFillTx/>
                <a:latin typeface="Arial"/>
              </a:rPr>
              <a:t>TrŘ</a:t>
            </a:r>
            <a:r>
              <a:rPr kumimoji="0" lang="cs-CZ" altLang="cs-CZ" sz="1600" b="0" i="0" u="none" strike="noStrike" kern="0" cap="none" spc="0" normalizeH="0" baseline="0" noProof="0" dirty="0">
                <a:ln>
                  <a:noFill/>
                </a:ln>
                <a:solidFill>
                  <a:srgbClr val="000000"/>
                </a:solidFill>
                <a:effectLst/>
                <a:uLnTx/>
                <a:uFillTx/>
                <a:latin typeface="Arial"/>
              </a:rPr>
              <a:t> - podmíněné zastavení trestního stíhání </a:t>
            </a:r>
          </a:p>
          <a:p>
            <a:pPr marL="1200150" marR="0" lvl="2" indent="-285750" algn="l"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400" b="0" i="0" u="none" strike="noStrike" kern="0" cap="none" spc="0" normalizeH="0" baseline="0" noProof="0" dirty="0">
                <a:ln>
                  <a:noFill/>
                </a:ln>
                <a:solidFill>
                  <a:srgbClr val="000000"/>
                </a:solidFill>
                <a:effectLst/>
                <a:uLnTx/>
                <a:uFillTx/>
                <a:latin typeface="Arial"/>
              </a:rPr>
              <a:t>doznal se</a:t>
            </a:r>
          </a:p>
          <a:p>
            <a:pPr marL="1200150" marR="0" lvl="2" indent="-285750" algn="l"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400" b="0" i="0" u="none" strike="noStrike" kern="0" cap="none" spc="0" normalizeH="0" baseline="0" noProof="0" dirty="0">
                <a:ln>
                  <a:noFill/>
                </a:ln>
                <a:solidFill>
                  <a:srgbClr val="000000"/>
                </a:solidFill>
                <a:effectLst/>
                <a:uLnTx/>
                <a:uFillTx/>
                <a:latin typeface="Arial"/>
              </a:rPr>
              <a:t>uhrazení škody  poškozenému </a:t>
            </a:r>
          </a:p>
          <a:p>
            <a:pPr marL="1200150" marR="0" lvl="2" indent="-285750" algn="l"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400" b="0" i="0" u="none" strike="noStrike" kern="0" cap="none" spc="0" normalizeH="0" baseline="0" noProof="0" dirty="0">
                <a:ln>
                  <a:noFill/>
                </a:ln>
                <a:solidFill>
                  <a:srgbClr val="000000"/>
                </a:solidFill>
                <a:effectLst/>
                <a:uLnTx/>
                <a:uFillTx/>
                <a:latin typeface="Arial"/>
              </a:rPr>
              <a:t>vydání bezdůvodného  obohacení </a:t>
            </a:r>
          </a:p>
          <a:p>
            <a:pPr marL="1200150" marR="0" lvl="2" indent="-285750" algn="l"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400" b="0" i="0" u="none" strike="noStrike" kern="0" cap="none" spc="0" normalizeH="0" baseline="0" noProof="0" dirty="0">
                <a:ln>
                  <a:noFill/>
                </a:ln>
                <a:solidFill>
                  <a:srgbClr val="000000"/>
                </a:solidFill>
                <a:effectLst/>
                <a:uLnTx/>
                <a:uFillTx/>
                <a:latin typeface="Arial"/>
              </a:rPr>
              <a:t>dosavadní život  a okolnosti případu </a:t>
            </a:r>
          </a:p>
          <a:p>
            <a:pPr marL="914400" marR="0" lvl="2" indent="0" algn="l" defTabSz="914400" rtl="0" eaLnBrk="1" fontAlgn="base" latinLnBrk="0" hangingPunct="1">
              <a:lnSpc>
                <a:spcPts val="1800"/>
              </a:lnSpc>
              <a:spcBef>
                <a:spcPts val="0"/>
              </a:spcBef>
              <a:spcAft>
                <a:spcPct val="0"/>
              </a:spcAft>
              <a:buClr>
                <a:srgbClr val="5AC8AF"/>
              </a:buClr>
              <a:buSzPct val="80000"/>
              <a:buFontTx/>
              <a:buNone/>
              <a:tabLst/>
              <a:defRPr/>
            </a:pPr>
            <a:endParaRPr kumimoji="0" lang="cs-CZ" altLang="cs-CZ" sz="1400" b="0" i="0" u="none" strike="noStrike" kern="0" cap="none" spc="0" normalizeH="0" baseline="0" noProof="0" dirty="0">
              <a:ln>
                <a:noFill/>
              </a:ln>
              <a:solidFill>
                <a:srgbClr val="000000"/>
              </a:solidFill>
              <a:effectLst/>
              <a:uLnTx/>
              <a:uFillTx/>
              <a:latin typeface="Arial"/>
            </a:endParaRPr>
          </a:p>
          <a:p>
            <a:pPr marL="504000" marR="0" lvl="1"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600" b="0" i="0" u="none" strike="noStrike" kern="0" cap="none" spc="0" normalizeH="0" baseline="0" noProof="0" dirty="0">
                <a:ln>
                  <a:noFill/>
                </a:ln>
                <a:solidFill>
                  <a:srgbClr val="000000"/>
                </a:solidFill>
                <a:effectLst/>
                <a:uLnTx/>
                <a:uFillTx/>
                <a:latin typeface="Arial"/>
              </a:rPr>
              <a:t>§ 309 </a:t>
            </a:r>
            <a:r>
              <a:rPr kumimoji="0" lang="cs-CZ" altLang="cs-CZ" sz="1600" b="0" i="0" u="none" strike="noStrike" kern="0" cap="none" spc="0" normalizeH="0" baseline="0" noProof="0" dirty="0" err="1">
                <a:ln>
                  <a:noFill/>
                </a:ln>
                <a:solidFill>
                  <a:srgbClr val="000000"/>
                </a:solidFill>
                <a:effectLst/>
                <a:uLnTx/>
                <a:uFillTx/>
                <a:latin typeface="Arial"/>
              </a:rPr>
              <a:t>TrŘ</a:t>
            </a:r>
            <a:r>
              <a:rPr kumimoji="0" lang="cs-CZ" altLang="cs-CZ" sz="1600" b="0" i="0" u="none" strike="noStrike" kern="0" cap="none" spc="0" normalizeH="0" baseline="0" noProof="0" dirty="0">
                <a:ln>
                  <a:noFill/>
                </a:ln>
                <a:solidFill>
                  <a:srgbClr val="000000"/>
                </a:solidFill>
                <a:effectLst/>
                <a:uLnTx/>
                <a:uFillTx/>
                <a:latin typeface="Arial"/>
              </a:rPr>
              <a:t> - narovnání </a:t>
            </a:r>
          </a:p>
          <a:p>
            <a:pPr marL="1200150" marR="0" lvl="2" indent="-285750" algn="l"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400" b="0" i="0" u="none" strike="noStrike" kern="0" cap="none" spc="0" normalizeH="0" baseline="0" noProof="0" dirty="0">
                <a:ln>
                  <a:noFill/>
                </a:ln>
                <a:solidFill>
                  <a:srgbClr val="000000"/>
                </a:solidFill>
                <a:effectLst/>
                <a:uLnTx/>
                <a:uFillTx/>
                <a:latin typeface="Arial"/>
              </a:rPr>
              <a:t>prohlášení, že spáchal skutek </a:t>
            </a:r>
          </a:p>
          <a:p>
            <a:pPr marL="1200150" marR="0" lvl="2" indent="-285750" algn="l"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400" b="0" i="0" u="none" strike="noStrike" kern="0" cap="none" spc="0" normalizeH="0" baseline="0" noProof="0" dirty="0">
                <a:ln>
                  <a:noFill/>
                </a:ln>
                <a:solidFill>
                  <a:srgbClr val="000000"/>
                </a:solidFill>
                <a:effectLst/>
                <a:uLnTx/>
                <a:uFillTx/>
                <a:latin typeface="Arial"/>
              </a:rPr>
              <a:t>uhrazení škody  poškozenému </a:t>
            </a:r>
          </a:p>
          <a:p>
            <a:pPr marL="1200150" marR="0" lvl="2" indent="-285750" algn="l"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400" b="0" i="0" u="none" strike="noStrike" kern="0" cap="none" spc="0" normalizeH="0" baseline="0" noProof="0" dirty="0">
                <a:ln>
                  <a:noFill/>
                </a:ln>
                <a:solidFill>
                  <a:srgbClr val="000000"/>
                </a:solidFill>
                <a:effectLst/>
                <a:uLnTx/>
                <a:uFillTx/>
                <a:latin typeface="Arial"/>
              </a:rPr>
              <a:t>vydání bezdůvodného  obohacení </a:t>
            </a:r>
          </a:p>
          <a:p>
            <a:pPr marL="1200150" marR="0" lvl="2" indent="-285750" algn="l"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400" b="0" i="0" u="none" strike="noStrike" kern="0" cap="none" spc="0" normalizeH="0" baseline="0" noProof="0" dirty="0">
                <a:ln>
                  <a:noFill/>
                </a:ln>
                <a:solidFill>
                  <a:srgbClr val="000000"/>
                </a:solidFill>
                <a:effectLst/>
                <a:uLnTx/>
                <a:uFillTx/>
                <a:latin typeface="Arial"/>
              </a:rPr>
              <a:t>složení peněžní částky k obecně prospěšným účelům </a:t>
            </a:r>
          </a:p>
          <a:p>
            <a:pPr marL="504000" marR="0" lvl="1"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altLang="cs-CZ" sz="16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600" b="0" i="0" u="none" strike="noStrike" kern="0" cap="none" spc="0" normalizeH="0" baseline="0" noProof="0" dirty="0">
                <a:ln>
                  <a:noFill/>
                </a:ln>
                <a:solidFill>
                  <a:srgbClr val="000000"/>
                </a:solidFill>
                <a:effectLst/>
                <a:uLnTx/>
                <a:uFillTx/>
                <a:latin typeface="Arial"/>
              </a:rPr>
              <a:t>§ 175a </a:t>
            </a:r>
            <a:r>
              <a:rPr kumimoji="0" lang="cs-CZ" altLang="cs-CZ" sz="1600" b="0" i="0" u="none" strike="noStrike" kern="0" cap="none" spc="0" normalizeH="0" baseline="0" noProof="0" dirty="0" err="1">
                <a:ln>
                  <a:noFill/>
                </a:ln>
                <a:solidFill>
                  <a:srgbClr val="000000"/>
                </a:solidFill>
                <a:effectLst/>
                <a:uLnTx/>
                <a:uFillTx/>
                <a:latin typeface="Arial"/>
              </a:rPr>
              <a:t>TrŘ</a:t>
            </a:r>
            <a:r>
              <a:rPr kumimoji="0" lang="cs-CZ" altLang="cs-CZ" sz="1600" b="0" i="0" u="none" strike="noStrike" kern="0" cap="none" spc="0" normalizeH="0" baseline="0" noProof="0" dirty="0">
                <a:ln>
                  <a:noFill/>
                </a:ln>
                <a:solidFill>
                  <a:srgbClr val="000000"/>
                </a:solidFill>
                <a:effectLst/>
                <a:uLnTx/>
                <a:uFillTx/>
                <a:latin typeface="Arial"/>
              </a:rPr>
              <a:t> - dohoda o vině a trestu - nelze u zvlášť závažného zločinu (de lege </a:t>
            </a:r>
            <a:r>
              <a:rPr kumimoji="0" lang="cs-CZ" altLang="cs-CZ" sz="1600" b="0" i="0" u="none" strike="noStrike" kern="0" cap="none" spc="0" normalizeH="0" baseline="0" noProof="0" dirty="0" err="1">
                <a:ln>
                  <a:noFill/>
                </a:ln>
                <a:solidFill>
                  <a:srgbClr val="000000"/>
                </a:solidFill>
                <a:effectLst/>
                <a:uLnTx/>
                <a:uFillTx/>
                <a:latin typeface="Arial"/>
              </a:rPr>
              <a:t>ferenda</a:t>
            </a:r>
            <a:r>
              <a:rPr kumimoji="0" lang="cs-CZ" altLang="cs-CZ" sz="1600" b="0" i="0" u="none" strike="noStrike" kern="0" cap="none" spc="0" normalizeH="0" baseline="0" noProof="0" dirty="0">
                <a:ln>
                  <a:noFill/>
                </a:ln>
                <a:solidFill>
                  <a:srgbClr val="000000"/>
                </a:solidFill>
                <a:effectLst/>
                <a:uLnTx/>
                <a:uFillTx/>
                <a:latin typeface="Arial"/>
              </a:rPr>
              <a:t> se o tom uvažuje – případ SR – vražda </a:t>
            </a:r>
            <a:r>
              <a:rPr kumimoji="0" lang="cs-CZ" altLang="cs-CZ" sz="1600" b="0" i="0" u="none" strike="noStrike" kern="0" cap="none" spc="0" normalizeH="0" baseline="0" noProof="0" dirty="0" err="1">
                <a:ln>
                  <a:noFill/>
                </a:ln>
                <a:solidFill>
                  <a:srgbClr val="000000"/>
                </a:solidFill>
                <a:effectLst/>
                <a:uLnTx/>
                <a:uFillTx/>
                <a:latin typeface="Arial"/>
              </a:rPr>
              <a:t>Kuciak</a:t>
            </a:r>
            <a:r>
              <a:rPr kumimoji="0" lang="cs-CZ" altLang="cs-CZ" sz="1600" b="0" i="0" u="none" strike="noStrike" kern="0" cap="none" spc="0" normalizeH="0" baseline="0" noProof="0" dirty="0">
                <a:ln>
                  <a:noFill/>
                </a:ln>
                <a:solidFill>
                  <a:srgbClr val="000000"/>
                </a:solidFill>
                <a:effectLst/>
                <a:uLnTx/>
                <a:uFillTx/>
                <a:latin typeface="Arial"/>
              </a:rPr>
              <a:t>, </a:t>
            </a:r>
            <a:r>
              <a:rPr kumimoji="0" lang="cs-CZ" altLang="cs-CZ" sz="1600" b="0" i="0" u="none" strike="noStrike" kern="0" cap="none" spc="0" normalizeH="0" baseline="0" noProof="0" dirty="0" err="1">
                <a:ln>
                  <a:noFill/>
                </a:ln>
                <a:solidFill>
                  <a:srgbClr val="000000"/>
                </a:solidFill>
                <a:effectLst/>
                <a:uLnTx/>
                <a:uFillTx/>
                <a:latin typeface="Arial"/>
              </a:rPr>
              <a:t>Kušnírová</a:t>
            </a:r>
            <a:r>
              <a:rPr kumimoji="0" lang="cs-CZ" altLang="cs-CZ" sz="1600" b="0" i="0" u="none" strike="noStrike" kern="0" cap="none" spc="0" normalizeH="0" baseline="0" noProof="0" dirty="0">
                <a:ln>
                  <a:noFill/>
                </a:ln>
                <a:solidFill>
                  <a:srgbClr val="000000"/>
                </a:solidFill>
                <a:effectLst/>
                <a:uLnTx/>
                <a:uFillTx/>
                <a:latin typeface="Arial"/>
              </a:rPr>
              <a:t>) </a:t>
            </a:r>
          </a:p>
          <a:p>
            <a:pPr marL="1200150" marR="0" lvl="2" indent="-285750" algn="l"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400" b="0" i="0" u="none" strike="noStrike" kern="0" cap="none" spc="0" normalizeH="0" baseline="0" noProof="0" dirty="0">
                <a:ln>
                  <a:noFill/>
                </a:ln>
                <a:solidFill>
                  <a:srgbClr val="000000"/>
                </a:solidFill>
                <a:effectLst/>
                <a:uLnTx/>
                <a:uFillTx/>
                <a:latin typeface="Arial"/>
              </a:rPr>
              <a:t>výsledky vyšetřování dostatečně nasvědčují tomu, že skutek se stal, je trestným činem a spáchal jej  obviněný </a:t>
            </a:r>
          </a:p>
          <a:p>
            <a:pPr marL="1200150" marR="0" lvl="2" indent="-285750" algn="just"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400" b="0" i="0" u="none" strike="noStrike" kern="0" cap="none" spc="0" normalizeH="0" baseline="0" noProof="0" dirty="0">
                <a:ln>
                  <a:noFill/>
                </a:ln>
                <a:solidFill>
                  <a:srgbClr val="000000"/>
                </a:solidFill>
                <a:effectLst/>
                <a:uLnTx/>
                <a:uFillTx/>
                <a:latin typeface="Arial"/>
              </a:rPr>
              <a:t>obviněný prohlásil, že spáchal skutek a nejsou pochybnosti o  pravdivosti jeho prohlášení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42</a:t>
            </a:fld>
            <a:endParaRPr lang="cs-CZ"/>
          </a:p>
        </p:txBody>
      </p:sp>
    </p:spTree>
    <p:extLst>
      <p:ext uri="{BB962C8B-B14F-4D97-AF65-F5344CB8AC3E}">
        <p14:creationId xmlns:p14="http://schemas.microsoft.com/office/powerpoint/2010/main" val="1848803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Zásada oficiality</a:t>
            </a:r>
          </a:p>
          <a:p>
            <a:endParaRPr lang="cs-CZ" dirty="0"/>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povinnost orgánů vystupovat z úřední povinnosti (ex officio), pokud  zákon nestanoví něco jiného </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Wingdings" panose="05000000000000000000" pitchFamily="2" charset="2"/>
              <a:buNone/>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 </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800" b="0" i="0" u="none" strike="noStrike" kern="0" cap="none" spc="0" normalizeH="0" baseline="0" noProof="0" dirty="0">
                <a:ln>
                  <a:noFill/>
                </a:ln>
                <a:solidFill>
                  <a:srgbClr val="000000"/>
                </a:solidFill>
                <a:effectLst/>
                <a:uLnTx/>
                <a:uFillTx/>
                <a:latin typeface="Arial"/>
                <a:ea typeface="+mn-ea"/>
                <a:cs typeface="+mn-cs"/>
              </a:rPr>
              <a:t>výjimky ze zásady oficiality</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Wingdings" panose="05000000000000000000" pitchFamily="2" charset="2"/>
              <a:buNone/>
              <a:tabLst/>
              <a:defRPr/>
            </a:pPr>
            <a:endParaRPr kumimoji="0" lang="cs-CZ" altLang="cs-CZ" sz="18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600" b="0" i="0" u="none" strike="noStrike" kern="0" cap="none" spc="0" normalizeH="0" baseline="0" noProof="0" dirty="0">
                <a:ln>
                  <a:noFill/>
                </a:ln>
                <a:solidFill>
                  <a:srgbClr val="000000"/>
                </a:solidFill>
                <a:effectLst/>
                <a:uLnTx/>
                <a:uFillTx/>
                <a:latin typeface="Arial"/>
              </a:rPr>
              <a:t>souhlas poškozeného - § 163, § 163a </a:t>
            </a:r>
            <a:r>
              <a:rPr kumimoji="0" lang="cs-CZ" altLang="cs-CZ" sz="1600" b="0" i="0" u="none" strike="noStrike" kern="0" cap="none" spc="0" normalizeH="0" baseline="0" noProof="0" dirty="0" err="1">
                <a:ln>
                  <a:noFill/>
                </a:ln>
                <a:solidFill>
                  <a:srgbClr val="000000"/>
                </a:solidFill>
                <a:effectLst/>
                <a:uLnTx/>
                <a:uFillTx/>
                <a:latin typeface="Arial"/>
              </a:rPr>
              <a:t>TrŘ</a:t>
            </a:r>
            <a:endParaRPr kumimoji="0" lang="cs-CZ" altLang="cs-CZ" sz="16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altLang="cs-CZ" sz="16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600" b="0" i="0" u="none" strike="noStrike" kern="0" cap="none" spc="0" normalizeH="0" baseline="0" noProof="0" dirty="0">
                <a:ln>
                  <a:noFill/>
                </a:ln>
                <a:solidFill>
                  <a:srgbClr val="000000"/>
                </a:solidFill>
                <a:effectLst/>
                <a:uLnTx/>
                <a:uFillTx/>
                <a:latin typeface="Arial"/>
              </a:rPr>
              <a:t>opravné řízení se zahajuje podáním opravného prostředku</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altLang="cs-CZ" sz="16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600" b="0" i="0" u="none" strike="noStrike" kern="0" cap="none" spc="0" normalizeH="0" baseline="0" noProof="0" dirty="0">
                <a:ln>
                  <a:noFill/>
                </a:ln>
                <a:solidFill>
                  <a:srgbClr val="000000"/>
                </a:solidFill>
                <a:effectLst/>
                <a:uLnTx/>
                <a:uFillTx/>
                <a:latin typeface="Arial"/>
              </a:rPr>
              <a:t>o nároku na náhradu škody se rozhodne, pokud se poškozený připojí s tímto návrhem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altLang="cs-CZ" sz="16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600" b="0" i="0" u="none" strike="noStrike" kern="0" cap="none" spc="0" normalizeH="0" baseline="0" noProof="0" dirty="0">
                <a:ln>
                  <a:noFill/>
                </a:ln>
                <a:solidFill>
                  <a:srgbClr val="000000"/>
                </a:solidFill>
                <a:effectLst/>
                <a:uLnTx/>
                <a:uFillTx/>
                <a:latin typeface="Arial"/>
              </a:rPr>
              <a:t>o svědečném, znalečném, </a:t>
            </a:r>
            <a:r>
              <a:rPr kumimoji="0" lang="cs-CZ" altLang="cs-CZ" sz="1600" b="0" i="0" u="none" strike="noStrike" kern="0" cap="none" spc="0" normalizeH="0" baseline="0" noProof="0" dirty="0" err="1">
                <a:ln>
                  <a:noFill/>
                </a:ln>
                <a:solidFill>
                  <a:srgbClr val="000000"/>
                </a:solidFill>
                <a:effectLst/>
                <a:uLnTx/>
                <a:uFillTx/>
                <a:latin typeface="Arial"/>
              </a:rPr>
              <a:t>tlumočném</a:t>
            </a:r>
            <a:r>
              <a:rPr kumimoji="0" lang="cs-CZ" altLang="cs-CZ" sz="1600" b="0" i="0" u="none" strike="noStrike" kern="0" cap="none" spc="0" normalizeH="0" baseline="0" noProof="0" dirty="0">
                <a:ln>
                  <a:noFill/>
                </a:ln>
                <a:solidFill>
                  <a:srgbClr val="000000"/>
                </a:solidFill>
                <a:effectLst/>
                <a:uLnTx/>
                <a:uFillTx/>
                <a:latin typeface="Arial"/>
              </a:rPr>
              <a:t> a odměně obhájce se  rozhoduje jen na návrh </a:t>
            </a:r>
          </a:p>
          <a:p>
            <a:pPr marL="504000" marR="0" lvl="1"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43</a:t>
            </a:fld>
            <a:endParaRPr lang="cs-CZ"/>
          </a:p>
        </p:txBody>
      </p:sp>
    </p:spTree>
    <p:extLst>
      <p:ext uri="{BB962C8B-B14F-4D97-AF65-F5344CB8AC3E}">
        <p14:creationId xmlns:p14="http://schemas.microsoft.com/office/powerpoint/2010/main" val="23983558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lnSpcReduction="10000"/>
          </a:bodyPr>
          <a:lstStyle/>
          <a:p>
            <a:r>
              <a:rPr lang="cs-CZ" dirty="0"/>
              <a:t>Zásada přiměřenosti/zdrženlivosti</a:t>
            </a:r>
          </a:p>
          <a:p>
            <a:endParaRPr lang="cs-CZ" dirty="0"/>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trestní věci se musí projednávat  s plným šetřením základních lidských práv a svobod</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Wingdings" panose="05000000000000000000" pitchFamily="2" charset="2"/>
              <a:buNone/>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zásahy jen v odůvodněných případech a v nezbytné míře</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tzv. test proporcionality</a:t>
            </a:r>
          </a:p>
          <a:p>
            <a:pPr marL="72000" marR="0" lvl="0" indent="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None/>
              <a:tabLst/>
              <a:defRPr/>
            </a:pPr>
            <a:endParaRPr kumimoji="0" lang="cs-CZ" sz="18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ea typeface="+mn-ea"/>
                <a:cs typeface="+mn-cs"/>
              </a:rPr>
              <a:t>hodnocení zásahu z hlediska vhodnosti, kdy je posuzována možnost splnění sledovaného účelu </a:t>
            </a:r>
          </a:p>
          <a:p>
            <a:pPr marL="324000" marR="0" lvl="1" indent="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None/>
              <a:tabLst/>
              <a:defRPr/>
            </a:pPr>
            <a:endParaRPr kumimoji="0" lang="cs-CZ" sz="1500" b="0" i="0" u="none" strike="noStrike" kern="0" cap="none" spc="0" normalizeH="0" baseline="0" noProof="0" dirty="0">
              <a:ln>
                <a:noFill/>
              </a:ln>
              <a:solidFill>
                <a:srgbClr val="000000"/>
              </a:solidFill>
              <a:effectLst/>
              <a:uLnTx/>
              <a:uFillTx/>
              <a:latin typeface="Arial"/>
              <a:ea typeface="+mn-ea"/>
              <a:cs typeface="+mn-cs"/>
            </a:endParaRPr>
          </a:p>
          <a:p>
            <a:pPr marL="1200150" marR="0" lvl="2" indent="-285750" algn="just" defTabSz="914400" rtl="0" eaLnBrk="1" fontAlgn="base" latinLnBrk="0" hangingPunct="1">
              <a:lnSpc>
                <a:spcPct val="100000"/>
              </a:lnSpc>
              <a:spcBef>
                <a:spcPts val="0"/>
              </a:spcBef>
              <a:spcAft>
                <a:spcPct val="0"/>
              </a:spcAft>
              <a:buClr>
                <a:srgbClr val="5AC8AF"/>
              </a:buClr>
              <a:buSzPct val="8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ea typeface="+mn-ea"/>
                <a:cs typeface="+mn-cs"/>
              </a:rPr>
              <a:t>není-li daný zásah ani způsobilý sledovaného cíle dosáhnout, jde o projev svévole ze strany zasahujícího orgánu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5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ea typeface="+mn-ea"/>
                <a:cs typeface="+mn-cs"/>
              </a:rPr>
              <a:t>hodnocení zásahu z hlediska potřebnosti, tj. zda je daný zásah vůbec nutný a zda lze sledovaného cíle dosáhnout i jinými prostředky </a:t>
            </a:r>
          </a:p>
          <a:p>
            <a:pPr marL="324000" marR="0" lvl="1" indent="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None/>
              <a:tabLst/>
              <a:defRPr/>
            </a:pPr>
            <a:endParaRPr kumimoji="0" lang="cs-CZ" sz="1500" b="0" i="0" u="none" strike="noStrike" kern="0" cap="none" spc="0" normalizeH="0" baseline="0" noProof="0" dirty="0">
              <a:ln>
                <a:noFill/>
              </a:ln>
              <a:solidFill>
                <a:srgbClr val="000000"/>
              </a:solidFill>
              <a:effectLst/>
              <a:uLnTx/>
              <a:uFillTx/>
              <a:latin typeface="Arial"/>
              <a:ea typeface="+mn-ea"/>
              <a:cs typeface="+mn-cs"/>
            </a:endParaRPr>
          </a:p>
          <a:p>
            <a:pPr marL="1200150" marR="0" lvl="2" indent="-285750" algn="just" defTabSz="914400" rtl="0" eaLnBrk="1" fontAlgn="base" latinLnBrk="0" hangingPunct="1">
              <a:lnSpc>
                <a:spcPct val="100000"/>
              </a:lnSpc>
              <a:spcBef>
                <a:spcPts val="0"/>
              </a:spcBef>
              <a:spcAft>
                <a:spcPct val="0"/>
              </a:spcAft>
              <a:buClr>
                <a:srgbClr val="5AC8AF"/>
              </a:buClr>
              <a:buSzPct val="8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ea typeface="+mn-ea"/>
                <a:cs typeface="+mn-cs"/>
              </a:rPr>
              <a:t>přednost má být dána takovému jednání, které do práv zasáhne v míře nejmenší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5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ea typeface="+mn-ea"/>
                <a:cs typeface="+mn-cs"/>
              </a:rPr>
              <a:t>hodnocení přiměřenosti v užším smyslu, kdy se navzájem poměřují újma a veřejný zájem takového zásahu</a:t>
            </a:r>
            <a:endParaRPr kumimoji="0" lang="cs-CZ" sz="1500" b="0" i="0" u="none" strike="noStrike" kern="0" cap="none" spc="0" normalizeH="0" baseline="0" noProof="0" dirty="0">
              <a:ln>
                <a:noFill/>
              </a:ln>
              <a:solidFill>
                <a:srgbClr val="000000"/>
              </a:solidFill>
              <a:effectLst/>
              <a:uLnTx/>
              <a:uFillTx/>
              <a:latin typeface="Arial"/>
            </a:endParaRPr>
          </a:p>
          <a:p>
            <a:pPr marL="504000" marR="0" lvl="1"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44</a:t>
            </a:fld>
            <a:endParaRPr lang="cs-CZ"/>
          </a:p>
        </p:txBody>
      </p:sp>
    </p:spTree>
    <p:extLst>
      <p:ext uri="{BB962C8B-B14F-4D97-AF65-F5344CB8AC3E}">
        <p14:creationId xmlns:p14="http://schemas.microsoft.com/office/powerpoint/2010/main" val="23625002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Zásada ústnosti</a:t>
            </a:r>
          </a:p>
          <a:p>
            <a:endParaRPr lang="cs-CZ" dirty="0"/>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jednání před soudy je ústní, osoby se vyslýchají</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soud rozhoduje na základě ústně provedených důkazů a ústních přednesů stran</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právo osoby, proti které se vede trestní řízení být slyšen a vyjádřit se ke všem skutečnostem  </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Wingdings" panose="05000000000000000000" pitchFamily="2" charset="2"/>
              <a:buNone/>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co není před soudem není na světě - při rozhodnutí o vině  a trestu  soud nepřihlíží  k tomu, co je ve spisech, ale co zazní před ním </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600" b="0" i="0" u="none" strike="noStrike" kern="0" cap="none" spc="0" normalizeH="0" baseline="0" noProof="0" dirty="0">
                <a:ln>
                  <a:noFill/>
                </a:ln>
                <a:solidFill>
                  <a:srgbClr val="000000"/>
                </a:solidFill>
                <a:effectLst/>
                <a:uLnTx/>
                <a:uFillTx/>
                <a:latin typeface="Arial"/>
              </a:rPr>
              <a:t>přečtení protokolů o dřívější výpovědi obžalovaného - § 207/2 </a:t>
            </a:r>
            <a:r>
              <a:rPr kumimoji="0" lang="cs-CZ" sz="1600" b="0" i="0" u="none" strike="noStrike" kern="0" cap="none" spc="0" normalizeH="0" baseline="0" noProof="0" dirty="0" err="1">
                <a:ln>
                  <a:noFill/>
                </a:ln>
                <a:solidFill>
                  <a:srgbClr val="000000"/>
                </a:solidFill>
                <a:effectLst/>
                <a:uLnTx/>
                <a:uFillTx/>
                <a:latin typeface="Arial"/>
              </a:rPr>
              <a:t>TrŘ</a:t>
            </a:r>
            <a:r>
              <a:rPr kumimoji="0" lang="cs-CZ" sz="1600" b="0" i="0" u="none" strike="noStrike" kern="0" cap="none" spc="0" normalizeH="0" baseline="0" noProof="0" dirty="0">
                <a:ln>
                  <a:noFill/>
                </a:ln>
                <a:solidFill>
                  <a:srgbClr val="000000"/>
                </a:solidFill>
                <a:effectLst/>
                <a:uLnTx/>
                <a:uFillTx/>
                <a:latin typeface="Arial"/>
              </a:rPr>
              <a:t> </a:t>
            </a:r>
          </a:p>
          <a:p>
            <a:pPr marL="0" marR="0" lvl="1" indent="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None/>
              <a:tabLst/>
              <a:defRPr/>
            </a:pPr>
            <a:endParaRPr kumimoji="0" lang="cs-CZ" sz="1600" b="0" i="0" u="none" strike="noStrike" kern="0" cap="none" spc="0" normalizeH="0" baseline="0" noProof="0" dirty="0">
              <a:ln>
                <a:noFill/>
              </a:ln>
              <a:solidFill>
                <a:srgbClr val="000000"/>
              </a:solidFill>
              <a:effectLst/>
              <a:uLnTx/>
              <a:uFillTx/>
              <a:latin typeface="Arial"/>
            </a:endParaRPr>
          </a:p>
          <a:p>
            <a:pPr marL="742950" marR="0" lvl="2" indent="-342900" algn="l" defTabSz="914400" rtl="0" eaLnBrk="1" fontAlgn="base" latinLnBrk="0" hangingPunct="1">
              <a:lnSpc>
                <a:spcPct val="100000"/>
              </a:lnSpc>
              <a:spcBef>
                <a:spcPts val="0"/>
              </a:spcBef>
              <a:spcAft>
                <a:spcPct val="0"/>
              </a:spcAft>
              <a:buClr>
                <a:srgbClr val="5AC8AF"/>
              </a:buClr>
              <a:buSzPct val="8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jedná se v jeho nepřítomnosti</a:t>
            </a:r>
          </a:p>
          <a:p>
            <a:pPr marL="742950" marR="0" lvl="2" indent="-342900" algn="l" defTabSz="914400" rtl="0" eaLnBrk="1" fontAlgn="base" latinLnBrk="0" hangingPunct="1">
              <a:lnSpc>
                <a:spcPct val="100000"/>
              </a:lnSpc>
              <a:spcBef>
                <a:spcPts val="0"/>
              </a:spcBef>
              <a:spcAft>
                <a:spcPct val="0"/>
              </a:spcAft>
              <a:buClr>
                <a:srgbClr val="5AC8AF"/>
              </a:buClr>
              <a:buSzPct val="8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odepře vypovídat</a:t>
            </a:r>
          </a:p>
          <a:p>
            <a:pPr marL="742950" marR="0" lvl="2" indent="-342900" algn="just" defTabSz="914400" rtl="0" eaLnBrk="1" fontAlgn="base" latinLnBrk="0" hangingPunct="1">
              <a:lnSpc>
                <a:spcPct val="100000"/>
              </a:lnSpc>
              <a:spcBef>
                <a:spcPts val="0"/>
              </a:spcBef>
              <a:spcAft>
                <a:spcPct val="0"/>
              </a:spcAft>
              <a:buClr>
                <a:srgbClr val="5AC8AF"/>
              </a:buClr>
              <a:buSzPct val="8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podstatné rozpory – paměťová stopa je nejlepší hned po  popisované události, zapomínat je lidské, snaha zveličovat, přehánět</a:t>
            </a:r>
          </a:p>
          <a:p>
            <a:pPr marL="504000" marR="0" lvl="1"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45</a:t>
            </a:fld>
            <a:endParaRPr lang="cs-CZ"/>
          </a:p>
        </p:txBody>
      </p:sp>
    </p:spTree>
    <p:extLst>
      <p:ext uri="{BB962C8B-B14F-4D97-AF65-F5344CB8AC3E}">
        <p14:creationId xmlns:p14="http://schemas.microsoft.com/office/powerpoint/2010/main" val="5297589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Zásada ústnosti</a:t>
            </a:r>
          </a:p>
          <a:p>
            <a:endParaRPr lang="cs-CZ" dirty="0"/>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700" b="0" i="0" u="none" strike="noStrike" kern="0" cap="none" spc="0" normalizeH="0" baseline="0" noProof="0" dirty="0">
                <a:ln>
                  <a:noFill/>
                </a:ln>
                <a:solidFill>
                  <a:srgbClr val="000000"/>
                </a:solidFill>
                <a:effectLst/>
                <a:uLnTx/>
                <a:uFillTx/>
                <a:latin typeface="Arial"/>
              </a:rPr>
              <a:t>přečtení protokolů o předchozím výslechu svědka  - § 211 </a:t>
            </a:r>
            <a:r>
              <a:rPr kumimoji="0" lang="cs-CZ" altLang="cs-CZ" sz="1700" b="0" i="0" u="none" strike="noStrike" kern="0" cap="none" spc="0" normalizeH="0" baseline="0" noProof="0" dirty="0" err="1">
                <a:ln>
                  <a:noFill/>
                </a:ln>
                <a:solidFill>
                  <a:srgbClr val="000000"/>
                </a:solidFill>
                <a:effectLst/>
                <a:uLnTx/>
                <a:uFillTx/>
                <a:latin typeface="Arial"/>
              </a:rPr>
              <a:t>TrŘ</a:t>
            </a:r>
            <a:r>
              <a:rPr kumimoji="0" lang="cs-CZ" altLang="cs-CZ" sz="1700" b="0" i="0" u="none" strike="noStrike" kern="0" cap="none" spc="0" normalizeH="0" baseline="0" noProof="0" dirty="0">
                <a:ln>
                  <a:noFill/>
                </a:ln>
                <a:solidFill>
                  <a:srgbClr val="000000"/>
                </a:solidFill>
                <a:effectLst/>
                <a:uLnTx/>
                <a:uFillTx/>
                <a:latin typeface="Arial"/>
              </a:rPr>
              <a:t> </a:t>
            </a:r>
          </a:p>
          <a:p>
            <a:pPr marL="0" marR="0" lvl="1" indent="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None/>
              <a:tabLst/>
              <a:defRPr/>
            </a:pPr>
            <a:endParaRPr kumimoji="0" lang="cs-CZ" altLang="cs-CZ" sz="1700" b="0" i="0" u="none" strike="noStrike" kern="0" cap="none" spc="0" normalizeH="0" baseline="0" noProof="0" dirty="0">
              <a:ln>
                <a:noFill/>
              </a:ln>
              <a:solidFill>
                <a:srgbClr val="000000"/>
              </a:solidFill>
              <a:effectLst/>
              <a:uLnTx/>
              <a:uFillTx/>
              <a:latin typeface="Arial"/>
            </a:endParaRPr>
          </a:p>
          <a:p>
            <a:pPr marL="742950" marR="0" lvl="2" indent="-342900" algn="l"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500" b="0" i="0" u="none" strike="noStrike" kern="0" cap="none" spc="0" normalizeH="0" baseline="0" noProof="0" dirty="0">
                <a:ln>
                  <a:noFill/>
                </a:ln>
                <a:solidFill>
                  <a:srgbClr val="000000"/>
                </a:solidFill>
                <a:effectLst/>
                <a:uLnTx/>
                <a:uFillTx/>
                <a:latin typeface="Arial"/>
              </a:rPr>
              <a:t>osobní výslech osoby není nutný-  stejnou věc opakuje více svědků, podané svědectví se netýká předmětu řízení  </a:t>
            </a:r>
          </a:p>
          <a:p>
            <a:pPr marL="742950" marR="0" lvl="2" indent="-342900" algn="l"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500" b="0" i="0" u="none" strike="noStrike" kern="0" cap="none" spc="0" normalizeH="0" baseline="0" noProof="0" dirty="0">
                <a:ln>
                  <a:noFill/>
                </a:ln>
                <a:solidFill>
                  <a:srgbClr val="000000"/>
                </a:solidFill>
                <a:effectLst/>
                <a:uLnTx/>
                <a:uFillTx/>
                <a:latin typeface="Arial"/>
              </a:rPr>
              <a:t>osoba zemřela, stala se nezvěstnou, pro dlouhodobý pobyt v cizině nedosažitelnou (v cizině možno vyslýchat cestou právní pomoci, ale pak stejně čtu)</a:t>
            </a:r>
          </a:p>
          <a:p>
            <a:pPr marL="742950" marR="0" lvl="2" indent="-342900" algn="l"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500" b="0" i="0" u="none" strike="noStrike" kern="0" cap="none" spc="0" normalizeH="0" baseline="0" noProof="0" dirty="0">
                <a:ln>
                  <a:noFill/>
                </a:ln>
                <a:solidFill>
                  <a:srgbClr val="000000"/>
                </a:solidFill>
                <a:effectLst/>
                <a:uLnTx/>
                <a:uFillTx/>
                <a:latin typeface="Arial"/>
              </a:rPr>
              <a:t>svědek odmítnul vypovídat </a:t>
            </a:r>
          </a:p>
          <a:p>
            <a:pPr marL="742950" marR="0" lvl="2" indent="-342900" algn="l"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500" b="0" i="0" u="none" strike="noStrike" kern="0" cap="none" spc="0" normalizeH="0" baseline="0" noProof="0" dirty="0">
                <a:ln>
                  <a:noFill/>
                </a:ln>
                <a:solidFill>
                  <a:srgbClr val="000000"/>
                </a:solidFill>
                <a:effectLst/>
                <a:uLnTx/>
                <a:uFillTx/>
                <a:latin typeface="Arial"/>
              </a:rPr>
              <a:t>svědek se v podstatných bodech odchyluje od své předchozí výpovědi </a:t>
            </a:r>
          </a:p>
          <a:p>
            <a:pPr marL="742950" marR="0" lvl="2" indent="-342900" algn="l" defTabSz="914400" rtl="0" eaLnBrk="1" fontAlgn="base" latinLnBrk="0" hangingPunct="1">
              <a:lnSpc>
                <a:spcPts val="1800"/>
              </a:lnSpc>
              <a:spcBef>
                <a:spcPts val="0"/>
              </a:spcBef>
              <a:spcAft>
                <a:spcPct val="0"/>
              </a:spcAft>
              <a:buClr>
                <a:srgbClr val="5AC8AF"/>
              </a:buClr>
              <a:buSzPct val="80000"/>
              <a:buFont typeface="Arial" panose="020B0604020202020204" pitchFamily="34" charset="0"/>
              <a:buChar char="•"/>
              <a:tabLst/>
              <a:defRPr/>
            </a:pPr>
            <a:r>
              <a:rPr kumimoji="0" lang="cs-CZ" altLang="cs-CZ" sz="1500" b="0" i="0" u="none" strike="noStrike" kern="0" cap="none" spc="0" normalizeH="0" baseline="0" noProof="0" dirty="0">
                <a:ln>
                  <a:noFill/>
                </a:ln>
                <a:solidFill>
                  <a:srgbClr val="000000"/>
                </a:solidFill>
                <a:effectLst/>
                <a:uLnTx/>
                <a:uFillTx/>
                <a:latin typeface="Arial"/>
              </a:rPr>
              <a:t>místo výslechu znalce se čte jeho posudek </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altLang="cs-CZ" sz="1700" b="0" i="0" u="none" strike="noStrike" kern="0" cap="none" spc="0" normalizeH="0" baseline="0" noProof="0" dirty="0">
              <a:ln>
                <a:noFill/>
              </a:ln>
              <a:solidFill>
                <a:srgbClr val="000000"/>
              </a:solidFill>
              <a:effectLst/>
              <a:uLnTx/>
              <a:uFillTx/>
              <a:latin typeface="Arial"/>
            </a:endParaRPr>
          </a:p>
          <a:p>
            <a:pPr marL="342900" marR="0" lvl="1" indent="-3429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700" b="0" i="0" u="none" strike="noStrike" kern="0" cap="none" spc="0" normalizeH="0" baseline="0" noProof="0" dirty="0">
                <a:ln>
                  <a:noFill/>
                </a:ln>
                <a:solidFill>
                  <a:srgbClr val="000000"/>
                </a:solidFill>
                <a:effectLst/>
                <a:uLnTx/>
                <a:uFillTx/>
                <a:latin typeface="Arial"/>
              </a:rPr>
              <a:t>se souhlasem státního zástupce a obžalovaného lze číst  v hl. l. úřední záznamy  o podání vysvětlení a o provedení dalších úkonů  v přípravném řízení </a:t>
            </a:r>
          </a:p>
          <a:p>
            <a:pPr marL="342900" marR="0" lvl="1" indent="-3429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None/>
              <a:tabLst/>
              <a:defRPr/>
            </a:pPr>
            <a:endParaRPr kumimoji="0" lang="cs-CZ" altLang="cs-CZ" sz="1700" b="0" i="0" u="none" strike="noStrike" kern="0" cap="none" spc="0" normalizeH="0" baseline="0" noProof="0" dirty="0">
              <a:ln>
                <a:noFill/>
              </a:ln>
              <a:solidFill>
                <a:srgbClr val="000000"/>
              </a:solidFill>
              <a:effectLst/>
              <a:uLnTx/>
              <a:uFillTx/>
              <a:latin typeface="Arial"/>
            </a:endParaRPr>
          </a:p>
          <a:p>
            <a:pPr marL="342900" marR="0" lvl="1" indent="-3429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altLang="cs-CZ" sz="1700" b="0" i="0" u="none" strike="noStrike" kern="0" cap="none" spc="0" normalizeH="0" baseline="0" noProof="0" dirty="0">
                <a:ln>
                  <a:noFill/>
                </a:ln>
                <a:solidFill>
                  <a:srgbClr val="000000"/>
                </a:solidFill>
                <a:effectLst/>
                <a:uLnTx/>
                <a:uFillTx/>
                <a:latin typeface="Arial"/>
              </a:rPr>
              <a:t>§ 314c  </a:t>
            </a:r>
            <a:r>
              <a:rPr kumimoji="0" lang="cs-CZ" altLang="cs-CZ" sz="1700" b="0" i="0" u="none" strike="noStrike" kern="0" cap="none" spc="0" normalizeH="0" baseline="0" noProof="0" dirty="0" err="1">
                <a:ln>
                  <a:noFill/>
                </a:ln>
                <a:solidFill>
                  <a:srgbClr val="000000"/>
                </a:solidFill>
                <a:effectLst/>
                <a:uLnTx/>
                <a:uFillTx/>
                <a:latin typeface="Arial"/>
              </a:rPr>
              <a:t>TrŘ</a:t>
            </a:r>
            <a:r>
              <a:rPr kumimoji="0" lang="cs-CZ" altLang="cs-CZ" sz="1700" b="0" i="0" u="none" strike="noStrike" kern="0" cap="none" spc="0" normalizeH="0" baseline="0" noProof="0" dirty="0">
                <a:ln>
                  <a:noFill/>
                </a:ln>
                <a:solidFill>
                  <a:srgbClr val="000000"/>
                </a:solidFill>
                <a:effectLst/>
                <a:uLnTx/>
                <a:uFillTx/>
                <a:latin typeface="Arial"/>
              </a:rPr>
              <a:t>  - samosoudce může rozhodnout bez projednávání  („slyšení“) věci – trestní příkaz </a:t>
            </a:r>
          </a:p>
          <a:p>
            <a:pPr marL="504000" marR="0" lvl="1"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46</a:t>
            </a:fld>
            <a:endParaRPr lang="cs-CZ"/>
          </a:p>
        </p:txBody>
      </p:sp>
    </p:spTree>
    <p:extLst>
      <p:ext uri="{BB962C8B-B14F-4D97-AF65-F5344CB8AC3E}">
        <p14:creationId xmlns:p14="http://schemas.microsoft.com/office/powerpoint/2010/main" val="19889031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Předsoudní stádia trestního řízení</a:t>
            </a:r>
          </a:p>
          <a:p>
            <a:endParaRPr lang="cs-CZ" dirty="0"/>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600" b="0" i="0" u="none" strike="noStrike" kern="0" cap="none" spc="0" normalizeH="0" baseline="0" noProof="0" dirty="0">
                <a:ln>
                  <a:noFill/>
                </a:ln>
                <a:solidFill>
                  <a:srgbClr val="000000"/>
                </a:solidFill>
                <a:effectLst/>
                <a:uLnTx/>
                <a:uFillTx/>
                <a:latin typeface="Arial"/>
                <a:ea typeface="+mn-ea"/>
                <a:cs typeface="+mn-cs"/>
              </a:rPr>
              <a:t>jeho účelem je prověřit podezření ze spáchaní trestného činu a opatřit podklad pro podání obžaloby, nebo není-li důvod pro podání obžaloby, slouží jako podklad pro jiné rozhodnutí státního zástupce ve věci samé</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přípravné řízení  (prověřování a vyšetřování)</a:t>
            </a:r>
          </a:p>
          <a:p>
            <a:pPr marL="252000" marR="0" lvl="0" indent="-180000" algn="just" defTabSz="914400" rtl="0" eaLnBrk="1" fontAlgn="base" latinLnBrk="0" hangingPunct="1">
              <a:lnSpc>
                <a:spcPct val="100000"/>
              </a:lnSpc>
              <a:spcBef>
                <a:spcPts val="0"/>
              </a:spcBef>
              <a:spcAft>
                <a:spcPct val="0"/>
              </a:spcAft>
              <a:buClr>
                <a:srgbClr val="0000DC"/>
              </a:buClr>
              <a:buSzPct val="100000"/>
              <a:buFont typeface="Wingdings" pitchFamily="2" charset="2"/>
              <a:buNone/>
              <a:tabLst/>
              <a:defRPr/>
            </a:pPr>
            <a:endParaRPr kumimoji="0" lang="cs-CZ" sz="18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standardní přípravné řízení - § 158/3 až § 158b </a:t>
            </a:r>
            <a:r>
              <a:rPr kumimoji="0" lang="cs-CZ" sz="1500" b="0" i="0" u="none" strike="noStrike" kern="0" cap="none" spc="0" normalizeH="0" baseline="0" noProof="0" dirty="0" err="1">
                <a:ln>
                  <a:noFill/>
                </a:ln>
                <a:solidFill>
                  <a:srgbClr val="000000"/>
                </a:solidFill>
                <a:effectLst/>
                <a:uLnTx/>
                <a:uFillTx/>
                <a:latin typeface="Arial"/>
              </a:rPr>
              <a:t>TrŘ</a:t>
            </a:r>
            <a:r>
              <a:rPr kumimoji="0" lang="cs-CZ" sz="1500" b="0" i="0" u="none" strike="noStrike" kern="0" cap="none" spc="0" normalizeH="0" baseline="0" noProof="0" dirty="0">
                <a:ln>
                  <a:noFill/>
                </a:ln>
                <a:solidFill>
                  <a:srgbClr val="000000"/>
                </a:solidFill>
                <a:effectLst/>
                <a:uLnTx/>
                <a:uFillTx/>
                <a:latin typeface="Arial"/>
              </a:rPr>
              <a:t> (prověřování), § 160 až § 167  </a:t>
            </a:r>
            <a:r>
              <a:rPr kumimoji="0" lang="cs-CZ" sz="1500" b="0" i="0" u="none" strike="noStrike" kern="0" cap="none" spc="0" normalizeH="0" baseline="0" noProof="0" dirty="0" err="1">
                <a:ln>
                  <a:noFill/>
                </a:ln>
                <a:solidFill>
                  <a:srgbClr val="000000"/>
                </a:solidFill>
                <a:effectLst/>
                <a:uLnTx/>
                <a:uFillTx/>
                <a:latin typeface="Arial"/>
              </a:rPr>
              <a:t>TrŘ</a:t>
            </a:r>
            <a:r>
              <a:rPr kumimoji="0" lang="cs-CZ" sz="1500" b="0" i="0" u="none" strike="noStrike" kern="0" cap="none" spc="0" normalizeH="0" baseline="0" noProof="0" dirty="0">
                <a:ln>
                  <a:noFill/>
                </a:ln>
                <a:solidFill>
                  <a:srgbClr val="000000"/>
                </a:solidFill>
                <a:effectLst/>
                <a:uLnTx/>
                <a:uFillTx/>
                <a:latin typeface="Arial"/>
              </a:rPr>
              <a:t> (vyšetřování); v jeho rámci se  důkazy neprovádí </a:t>
            </a:r>
          </a:p>
          <a:p>
            <a:pPr marL="914400" marR="0" lvl="2" indent="0" algn="just" defTabSz="914400" rtl="0" eaLnBrk="1" fontAlgn="base" latinLnBrk="0" hangingPunct="1">
              <a:lnSpc>
                <a:spcPct val="100000"/>
              </a:lnSpc>
              <a:spcBef>
                <a:spcPts val="0"/>
              </a:spcBef>
              <a:spcAft>
                <a:spcPct val="0"/>
              </a:spcAft>
              <a:buClr>
                <a:srgbClr val="5AC8AF"/>
              </a:buClr>
              <a:buSzPct val="80000"/>
              <a:buFont typeface="Wingdings" pitchFamily="2" charset="2"/>
              <a:buNone/>
              <a:tabLst/>
              <a:defRPr/>
            </a:pPr>
            <a:endParaRPr kumimoji="0" lang="cs-CZ" sz="1300" b="0" i="0" u="none" strike="noStrike" kern="0" cap="none" spc="0" normalizeH="0" baseline="0" noProof="0" dirty="0">
              <a:ln>
                <a:noFill/>
              </a:ln>
              <a:solidFill>
                <a:srgbClr val="000000"/>
              </a:solidFill>
              <a:effectLst/>
              <a:uLnTx/>
              <a:uFillTx/>
              <a:latin typeface="Arial"/>
            </a:endParaRPr>
          </a:p>
          <a:p>
            <a:pPr marL="914400" marR="0" lvl="2" indent="0" algn="just" defTabSz="914400" rtl="0" eaLnBrk="1" fontAlgn="base" latinLnBrk="0" hangingPunct="1">
              <a:lnSpc>
                <a:spcPct val="100000"/>
              </a:lnSpc>
              <a:spcBef>
                <a:spcPts val="0"/>
              </a:spcBef>
              <a:spcAft>
                <a:spcPct val="0"/>
              </a:spcAft>
              <a:buClr>
                <a:srgbClr val="5AC8AF"/>
              </a:buClr>
              <a:buSzPct val="80000"/>
              <a:buFont typeface="Wingdings" pitchFamily="2" charset="2"/>
              <a:buNone/>
              <a:tabLst/>
              <a:defRPr/>
            </a:pPr>
            <a:endParaRPr kumimoji="0" lang="cs-CZ" sz="13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rozšířené přípravné řízení - § 158/3 až § 158b </a:t>
            </a:r>
            <a:r>
              <a:rPr kumimoji="0" lang="cs-CZ" sz="1500" b="0" i="0" u="none" strike="noStrike" kern="0" cap="none" spc="0" normalizeH="0" baseline="0" noProof="0" dirty="0" err="1">
                <a:ln>
                  <a:noFill/>
                </a:ln>
                <a:solidFill>
                  <a:srgbClr val="000000"/>
                </a:solidFill>
                <a:effectLst/>
                <a:uLnTx/>
                <a:uFillTx/>
                <a:latin typeface="Arial"/>
              </a:rPr>
              <a:t>TrŘ</a:t>
            </a:r>
            <a:r>
              <a:rPr kumimoji="0" lang="cs-CZ" sz="1500" b="0" i="0" u="none" strike="noStrike" kern="0" cap="none" spc="0" normalizeH="0" baseline="0" noProof="0" dirty="0">
                <a:ln>
                  <a:noFill/>
                </a:ln>
                <a:solidFill>
                  <a:srgbClr val="000000"/>
                </a:solidFill>
                <a:effectLst/>
                <a:uLnTx/>
                <a:uFillTx/>
                <a:latin typeface="Arial"/>
              </a:rPr>
              <a:t> (prověřování), § 168 až § 179 </a:t>
            </a:r>
            <a:r>
              <a:rPr kumimoji="0" lang="cs-CZ" sz="1500" b="0" i="0" u="none" strike="noStrike" kern="0" cap="none" spc="0" normalizeH="0" baseline="0" noProof="0" dirty="0" err="1">
                <a:ln>
                  <a:noFill/>
                </a:ln>
                <a:solidFill>
                  <a:srgbClr val="000000"/>
                </a:solidFill>
                <a:effectLst/>
                <a:uLnTx/>
                <a:uFillTx/>
                <a:latin typeface="Arial"/>
              </a:rPr>
              <a:t>TrŘ</a:t>
            </a:r>
            <a:r>
              <a:rPr kumimoji="0" lang="cs-CZ" sz="1500" b="0" i="0" u="none" strike="noStrike" kern="0" cap="none" spc="0" normalizeH="0" baseline="0" noProof="0" dirty="0">
                <a:ln>
                  <a:noFill/>
                </a:ln>
                <a:solidFill>
                  <a:srgbClr val="000000"/>
                </a:solidFill>
                <a:effectLst/>
                <a:uLnTx/>
                <a:uFillTx/>
                <a:latin typeface="Arial"/>
              </a:rPr>
              <a:t> (vyšetřování); v jeho rámci se důkazy provádí</a:t>
            </a:r>
          </a:p>
          <a:p>
            <a:pPr marL="1200150" marR="0" lvl="2" indent="-285750" algn="just" defTabSz="914400" rtl="0" eaLnBrk="1" fontAlgn="base" latinLnBrk="0" hangingPunct="1">
              <a:lnSpc>
                <a:spcPct val="100000"/>
              </a:lnSpc>
              <a:spcBef>
                <a:spcPts val="0"/>
              </a:spcBef>
              <a:spcAft>
                <a:spcPct val="0"/>
              </a:spcAft>
              <a:buClr>
                <a:srgbClr val="5AC8AF"/>
              </a:buClr>
              <a:buSzPct val="80000"/>
              <a:buFont typeface="Arial" panose="020B0604020202020204" pitchFamily="34" charset="0"/>
              <a:buChar char="•"/>
              <a:tabLst/>
              <a:defRPr/>
            </a:pPr>
            <a:r>
              <a:rPr kumimoji="0" lang="cs-CZ" sz="1300" b="0" i="0" u="none" strike="noStrike" kern="0" cap="none" spc="0" normalizeH="0" baseline="0" noProof="0" dirty="0">
                <a:ln>
                  <a:noFill/>
                </a:ln>
                <a:solidFill>
                  <a:srgbClr val="000000"/>
                </a:solidFill>
                <a:effectLst/>
                <a:uLnTx/>
                <a:uFillTx/>
                <a:latin typeface="Arial"/>
              </a:rPr>
              <a:t>zvláštní ustanovení  o vyšetřování některých trestných činů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Wingdings" pitchFamily="2" charset="2"/>
              <a:buNone/>
              <a:tabLst/>
              <a:defRPr/>
            </a:pPr>
            <a:r>
              <a:rPr kumimoji="0" lang="cs-CZ" sz="1500" b="0" i="0" u="none" strike="noStrike" kern="0" cap="none" spc="0" normalizeH="0" baseline="0" noProof="0" dirty="0">
                <a:ln>
                  <a:noFill/>
                </a:ln>
                <a:solidFill>
                  <a:srgbClr val="000000"/>
                </a:solidFill>
                <a:effectLst/>
                <a:uLnTx/>
                <a:uFillTx/>
                <a:latin typeface="Arial"/>
              </a:rPr>
              <a:t>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zkrácené přípravné řízení, § 179a až § 179h </a:t>
            </a:r>
            <a:r>
              <a:rPr kumimoji="0" lang="cs-CZ" sz="1500" b="0" i="0" u="none" strike="noStrike" kern="0" cap="none" spc="0" normalizeH="0" baseline="0" noProof="0" dirty="0" err="1">
                <a:ln>
                  <a:noFill/>
                </a:ln>
                <a:solidFill>
                  <a:srgbClr val="000000"/>
                </a:solidFill>
                <a:effectLst/>
                <a:uLnTx/>
                <a:uFillTx/>
                <a:latin typeface="Arial"/>
              </a:rPr>
              <a:t>TrŘ</a:t>
            </a:r>
            <a:r>
              <a:rPr kumimoji="0" lang="cs-CZ" sz="1500" b="0" i="0" u="none" strike="noStrike" kern="0" cap="none" spc="0" normalizeH="0" baseline="0" noProof="0" dirty="0">
                <a:ln>
                  <a:noFill/>
                </a:ln>
                <a:solidFill>
                  <a:srgbClr val="000000"/>
                </a:solidFill>
                <a:effectLst/>
                <a:uLnTx/>
                <a:uFillTx/>
                <a:latin typeface="Arial"/>
              </a:rPr>
              <a:t>; koná se v tzv. bagatelních věcech (horní hranice TOS do 5 let)</a:t>
            </a:r>
            <a:r>
              <a:rPr kumimoji="0" lang="cs-CZ" sz="1400" b="0" i="0" u="none" strike="noStrike" kern="0" cap="none" spc="0" normalizeH="0" baseline="0" noProof="0" dirty="0">
                <a:ln>
                  <a:noFill/>
                </a:ln>
                <a:solidFill>
                  <a:srgbClr val="000000"/>
                </a:solidFill>
                <a:effectLst/>
                <a:uLnTx/>
                <a:uFillTx/>
                <a:latin typeface="Arial"/>
              </a:rPr>
              <a:t> </a:t>
            </a:r>
            <a:r>
              <a:rPr kumimoji="0" lang="cs-CZ" sz="1500" b="0" i="0" u="none" strike="noStrike" kern="0" cap="none" spc="0" normalizeH="0" baseline="0" noProof="0" dirty="0">
                <a:ln>
                  <a:noFill/>
                </a:ln>
                <a:solidFill>
                  <a:srgbClr val="000000"/>
                </a:solidFill>
                <a:effectLst/>
                <a:uLnTx/>
                <a:uFillTx/>
                <a:latin typeface="Arial"/>
              </a:rPr>
              <a:t>s lhůtou skončení do dvou týdnů od  sdělení podezření</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47</a:t>
            </a:fld>
            <a:endParaRPr lang="cs-CZ"/>
          </a:p>
        </p:txBody>
      </p:sp>
    </p:spTree>
    <p:extLst>
      <p:ext uri="{BB962C8B-B14F-4D97-AF65-F5344CB8AC3E}">
        <p14:creationId xmlns:p14="http://schemas.microsoft.com/office/powerpoint/2010/main" val="32968865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Policejní orgán</a:t>
            </a:r>
          </a:p>
          <a:p>
            <a:endParaRPr lang="cs-CZ" dirty="0"/>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sz="1800" b="0" i="0" u="none" strike="noStrike" kern="0" cap="none" spc="0" normalizeH="0" baseline="0" noProof="0" dirty="0">
                <a:ln>
                  <a:noFill/>
                </a:ln>
                <a:solidFill>
                  <a:srgbClr val="000000"/>
                </a:solidFill>
                <a:effectLst/>
                <a:uLnTx/>
                <a:uFillTx/>
                <a:latin typeface="Arial"/>
                <a:ea typeface="+mn-ea"/>
                <a:cs typeface="+mn-cs"/>
              </a:rPr>
              <a:t>jde o legislativní zkratku  vymezenou v § 12/2 </a:t>
            </a:r>
            <a:r>
              <a:rPr kumimoji="0" lang="cs-CZ" sz="1800" b="0" i="0" u="none" strike="noStrike" kern="0" cap="none" spc="0" normalizeH="0" baseline="0" noProof="0" dirty="0" err="1">
                <a:ln>
                  <a:noFill/>
                </a:ln>
                <a:solidFill>
                  <a:srgbClr val="000000"/>
                </a:solidFill>
                <a:effectLst/>
                <a:uLnTx/>
                <a:uFillTx/>
                <a:latin typeface="Arial"/>
                <a:ea typeface="+mn-ea"/>
                <a:cs typeface="+mn-cs"/>
              </a:rPr>
              <a:t>TrŘ</a:t>
            </a:r>
            <a:r>
              <a:rPr kumimoji="0" lang="cs-CZ" sz="1800" b="0" i="0" u="none" strike="noStrike" kern="0" cap="none" spc="0" normalizeH="0" baseline="0" noProof="0" dirty="0">
                <a:ln>
                  <a:noFill/>
                </a:ln>
                <a:solidFill>
                  <a:srgbClr val="000000"/>
                </a:solidFill>
                <a:effectLst/>
                <a:uLnTx/>
                <a:uFillTx/>
                <a:latin typeface="Arial"/>
                <a:ea typeface="+mn-ea"/>
                <a:cs typeface="+mn-cs"/>
              </a:rPr>
              <a:t>  - útvary nebo pověřené orgány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6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600" b="0" i="0" u="none" strike="noStrike" kern="0" cap="none" spc="0" normalizeH="0" baseline="0" noProof="0" dirty="0">
                <a:ln>
                  <a:noFill/>
                </a:ln>
                <a:solidFill>
                  <a:srgbClr val="000000"/>
                </a:solidFill>
                <a:effectLst/>
                <a:uLnTx/>
                <a:uFillTx/>
                <a:latin typeface="Arial"/>
                <a:ea typeface="+mn-ea"/>
                <a:cs typeface="+mn-cs"/>
              </a:rPr>
              <a:t>primárně P ČR (primární policejní orgán) + GIBS, VP, VS, BIS, UZIS, VZ (sekundární policejní orgán)</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Wingdings" pitchFamily="2" charset="2"/>
              <a:buNone/>
              <a:tabLst/>
              <a:defRPr/>
            </a:pPr>
            <a:endParaRPr kumimoji="0" lang="cs-CZ" sz="16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sz="1800" b="0" i="0" u="none" strike="noStrike" kern="0" cap="none" spc="0" normalizeH="0" baseline="0" noProof="0" dirty="0">
                <a:ln>
                  <a:noFill/>
                </a:ln>
                <a:solidFill>
                  <a:srgbClr val="000000"/>
                </a:solidFill>
                <a:effectLst/>
                <a:uLnTx/>
                <a:uFillTx/>
                <a:latin typeface="Arial"/>
                <a:ea typeface="+mn-ea"/>
                <a:cs typeface="+mn-cs"/>
              </a:rPr>
              <a:t>policejní orgán je oprávněn konat obecně prověřování</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6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600" b="0" i="0" u="none" strike="noStrike" kern="0" cap="none" spc="0" normalizeH="0" baseline="0" noProof="0" dirty="0">
                <a:ln>
                  <a:noFill/>
                </a:ln>
                <a:solidFill>
                  <a:srgbClr val="000000"/>
                </a:solidFill>
                <a:effectLst/>
                <a:uLnTx/>
                <a:uFillTx/>
                <a:latin typeface="Arial"/>
                <a:ea typeface="+mn-ea"/>
                <a:cs typeface="+mn-cs"/>
              </a:rPr>
              <a:t>konkrétní útvary a pověřené orgány jsou stanoveny konkrétními právními předpisy upravujícími činnost subjektů v postavení policejního orgánu, resp.  interními akty řízení </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48</a:t>
            </a:fld>
            <a:endParaRPr lang="cs-CZ"/>
          </a:p>
        </p:txBody>
      </p:sp>
    </p:spTree>
    <p:extLst>
      <p:ext uri="{BB962C8B-B14F-4D97-AF65-F5344CB8AC3E}">
        <p14:creationId xmlns:p14="http://schemas.microsoft.com/office/powerpoint/2010/main" val="27831395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Státní zástupce</a:t>
            </a:r>
          </a:p>
          <a:p>
            <a:endParaRPr lang="cs-CZ" dirty="0"/>
          </a:p>
          <a:p>
            <a:pPr marL="381000" marR="0" lvl="0" indent="-3810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v přípravném řízení tzv. </a:t>
            </a:r>
            <a:r>
              <a:rPr kumimoji="0" lang="cs-CZ" sz="1700" b="0" i="0" u="none" strike="noStrike" kern="0" cap="none" spc="0" normalizeH="0" baseline="0" noProof="0" dirty="0" err="1">
                <a:ln>
                  <a:noFill/>
                </a:ln>
                <a:solidFill>
                  <a:srgbClr val="000000"/>
                </a:solidFill>
                <a:effectLst/>
                <a:uLnTx/>
                <a:uFillTx/>
                <a:latin typeface="Arial"/>
                <a:ea typeface="+mn-ea"/>
                <a:cs typeface="+mn-cs"/>
              </a:rPr>
              <a:t>dominus</a:t>
            </a:r>
            <a:r>
              <a:rPr kumimoji="0" lang="cs-CZ" sz="1700" b="0" i="0" u="none" strike="noStrike" kern="0" cap="none" spc="0" normalizeH="0" baseline="0" noProof="0" dirty="0">
                <a:ln>
                  <a:noFill/>
                </a:ln>
                <a:solidFill>
                  <a:srgbClr val="000000"/>
                </a:solidFill>
                <a:effectLst/>
                <a:uLnTx/>
                <a:uFillTx/>
                <a:latin typeface="Arial"/>
                <a:ea typeface="+mn-ea"/>
                <a:cs typeface="+mn-cs"/>
              </a:rPr>
              <a:t> </a:t>
            </a:r>
            <a:r>
              <a:rPr kumimoji="0" lang="cs-CZ" sz="1700" b="0" i="0" u="none" strike="noStrike" kern="0" cap="none" spc="0" normalizeH="0" baseline="0" noProof="0" dirty="0" err="1">
                <a:ln>
                  <a:noFill/>
                </a:ln>
                <a:solidFill>
                  <a:srgbClr val="000000"/>
                </a:solidFill>
                <a:effectLst/>
                <a:uLnTx/>
                <a:uFillTx/>
                <a:latin typeface="Arial"/>
                <a:ea typeface="+mn-ea"/>
                <a:cs typeface="+mn-cs"/>
              </a:rPr>
              <a:t>litis</a:t>
            </a: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381000" marR="0" lvl="0" indent="-3810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None/>
              <a:tabLst/>
              <a:defRPr/>
            </a:pPr>
            <a:endParaRPr kumimoji="0" lang="cs-CZ" sz="1800" b="0" i="0" u="none" strike="noStrike" kern="0" cap="none" spc="0" normalizeH="0" baseline="0" noProof="0" dirty="0">
              <a:ln>
                <a:noFill/>
              </a:ln>
              <a:solidFill>
                <a:srgbClr val="000000"/>
              </a:solidFill>
              <a:effectLst/>
              <a:uLnTx/>
              <a:uFillTx/>
              <a:latin typeface="Arial"/>
              <a:ea typeface="+mn-ea"/>
              <a:cs typeface="+mn-cs"/>
            </a:endParaRPr>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orgán činný v trestním řízení</a:t>
            </a:r>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None/>
              <a:tabLst/>
              <a:defRPr/>
            </a:pPr>
            <a:endParaRPr kumimoji="0" lang="cs-CZ" sz="1500" b="0" i="0" u="none" strike="noStrike" kern="0" cap="none" spc="0" normalizeH="0" baseline="0" noProof="0" dirty="0">
              <a:ln>
                <a:noFill/>
              </a:ln>
              <a:solidFill>
                <a:srgbClr val="000000"/>
              </a:solidFill>
              <a:effectLst/>
              <a:uLnTx/>
              <a:uFillTx/>
              <a:latin typeface="Arial"/>
            </a:endParaRPr>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povinnost stíhat všechny trestné činy, o nichž se dozví (zásada legality) </a:t>
            </a:r>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None/>
              <a:tabLst/>
              <a:defRPr/>
            </a:pPr>
            <a:endParaRPr kumimoji="0" lang="cs-CZ" sz="1500" b="0" i="0" u="none" strike="noStrike" kern="0" cap="none" spc="0" normalizeH="0" baseline="0" noProof="0" dirty="0">
              <a:ln>
                <a:noFill/>
              </a:ln>
              <a:solidFill>
                <a:srgbClr val="000000"/>
              </a:solidFill>
              <a:effectLst/>
              <a:uLnTx/>
              <a:uFillTx/>
              <a:latin typeface="Arial"/>
            </a:endParaRPr>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odpovídá za zákonnost průběhu přípravného řízení</a:t>
            </a:r>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None/>
              <a:tabLst/>
              <a:defRPr/>
            </a:pPr>
            <a:endParaRPr kumimoji="0" lang="cs-CZ" sz="1500" b="0" i="0" u="none" strike="noStrike" kern="0" cap="none" spc="0" normalizeH="0" baseline="0" noProof="0" dirty="0">
              <a:ln>
                <a:noFill/>
              </a:ln>
              <a:solidFill>
                <a:srgbClr val="000000"/>
              </a:solidFill>
              <a:effectLst/>
              <a:uLnTx/>
              <a:uFillTx/>
              <a:latin typeface="Arial"/>
            </a:endParaRPr>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dozor v přípravném řízení - § 174 </a:t>
            </a:r>
            <a:r>
              <a:rPr kumimoji="0" lang="cs-CZ" sz="1500" b="0" i="0" u="none" strike="noStrike" kern="0" cap="none" spc="0" normalizeH="0" baseline="0" noProof="0" dirty="0" err="1">
                <a:ln>
                  <a:noFill/>
                </a:ln>
                <a:solidFill>
                  <a:srgbClr val="000000"/>
                </a:solidFill>
                <a:effectLst/>
                <a:uLnTx/>
                <a:uFillTx/>
                <a:latin typeface="Arial"/>
              </a:rPr>
              <a:t>TrŘ</a:t>
            </a:r>
            <a:r>
              <a:rPr kumimoji="0" lang="cs-CZ" sz="1500" b="0" i="0" u="none" strike="noStrike" kern="0" cap="none" spc="0" normalizeH="0" baseline="0" noProof="0" dirty="0">
                <a:ln>
                  <a:noFill/>
                </a:ln>
                <a:solidFill>
                  <a:srgbClr val="000000"/>
                </a:solidFill>
                <a:effectLst/>
                <a:uLnTx/>
                <a:uFillTx/>
                <a:latin typeface="Arial"/>
              </a:rPr>
              <a:t>   </a:t>
            </a:r>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None/>
              <a:tabLst/>
              <a:defRPr/>
            </a:pPr>
            <a:endParaRPr kumimoji="0" lang="cs-CZ" sz="1500" b="0" i="0" u="none" strike="noStrike" kern="0" cap="none" spc="0" normalizeH="0" baseline="0" noProof="0" dirty="0">
              <a:ln>
                <a:noFill/>
              </a:ln>
              <a:solidFill>
                <a:srgbClr val="000000"/>
              </a:solidFill>
              <a:effectLst/>
              <a:uLnTx/>
              <a:uFillTx/>
              <a:latin typeface="Arial"/>
            </a:endParaRPr>
          </a:p>
          <a:p>
            <a:pPr marL="1200150" marR="0" lvl="2" indent="-342900" algn="just" defTabSz="914400" rtl="0" eaLnBrk="1" fontAlgn="base" latinLnBrk="0" hangingPunct="1">
              <a:lnSpc>
                <a:spcPct val="90000"/>
              </a:lnSpc>
              <a:spcBef>
                <a:spcPts val="0"/>
              </a:spcBef>
              <a:spcAft>
                <a:spcPct val="0"/>
              </a:spcAft>
              <a:buClr>
                <a:srgbClr val="5AC8AF"/>
              </a:buClr>
              <a:buSzPct val="80000"/>
              <a:buFont typeface="Arial" panose="020B0604020202020204" pitchFamily="34" charset="0"/>
              <a:buChar char="•"/>
              <a:tabLst/>
              <a:defRPr/>
            </a:pPr>
            <a:r>
              <a:rPr kumimoji="0" lang="cs-CZ" sz="1300" b="0" i="0" u="none" strike="noStrike" kern="0" cap="none" spc="0" normalizeH="0" baseline="0" noProof="0" dirty="0">
                <a:ln>
                  <a:noFill/>
                </a:ln>
                <a:solidFill>
                  <a:srgbClr val="000000"/>
                </a:solidFill>
                <a:effectLst/>
                <a:uLnTx/>
                <a:uFillTx/>
                <a:latin typeface="Arial"/>
              </a:rPr>
              <a:t>dávat závazné pokyny </a:t>
            </a:r>
          </a:p>
          <a:p>
            <a:pPr marL="1200150" marR="0" lvl="2" indent="-342900" algn="just" defTabSz="914400" rtl="0" eaLnBrk="1" fontAlgn="base" latinLnBrk="0" hangingPunct="1">
              <a:lnSpc>
                <a:spcPct val="90000"/>
              </a:lnSpc>
              <a:spcBef>
                <a:spcPts val="0"/>
              </a:spcBef>
              <a:spcAft>
                <a:spcPct val="0"/>
              </a:spcAft>
              <a:buClr>
                <a:srgbClr val="5AC8AF"/>
              </a:buClr>
              <a:buSzPct val="80000"/>
              <a:buFont typeface="Arial" panose="020B0604020202020204" pitchFamily="34" charset="0"/>
              <a:buChar char="•"/>
              <a:tabLst/>
              <a:defRPr/>
            </a:pPr>
            <a:r>
              <a:rPr kumimoji="0" lang="cs-CZ" sz="1300" b="0" i="0" u="none" strike="noStrike" kern="0" cap="none" spc="0" normalizeH="0" baseline="0" noProof="0" dirty="0">
                <a:ln>
                  <a:noFill/>
                </a:ln>
                <a:solidFill>
                  <a:srgbClr val="000000"/>
                </a:solidFill>
                <a:effectLst/>
                <a:uLnTx/>
                <a:uFillTx/>
                <a:latin typeface="Arial"/>
              </a:rPr>
              <a:t>vyžadovat spisy, dokumenty atd. </a:t>
            </a:r>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Char char="̶"/>
              <a:tabLst/>
              <a:defRPr/>
            </a:pPr>
            <a:endParaRPr kumimoji="0" lang="cs-CZ" sz="1500" b="0" i="0" u="none" strike="noStrike" kern="0" cap="none" spc="0" normalizeH="0" baseline="0" noProof="0" dirty="0">
              <a:ln>
                <a:noFill/>
              </a:ln>
              <a:solidFill>
                <a:srgbClr val="000000"/>
              </a:solidFill>
              <a:effectLst/>
              <a:uLnTx/>
              <a:uFillTx/>
              <a:latin typeface="Arial"/>
            </a:endParaRPr>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výlučná návrhová oprávnění - např. </a:t>
            </a:r>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None/>
              <a:tabLst/>
              <a:defRPr/>
            </a:pPr>
            <a:endParaRPr kumimoji="0" lang="cs-CZ" sz="1500" b="0" i="0" u="none" strike="noStrike" kern="0" cap="none" spc="0" normalizeH="0" baseline="0" noProof="0" dirty="0">
              <a:ln>
                <a:noFill/>
              </a:ln>
              <a:solidFill>
                <a:srgbClr val="000000"/>
              </a:solidFill>
              <a:effectLst/>
              <a:uLnTx/>
              <a:uFillTx/>
              <a:latin typeface="Arial"/>
            </a:endParaRPr>
          </a:p>
          <a:p>
            <a:pPr marL="1200150" marR="0" lvl="2" indent="-342900" algn="just" defTabSz="914400" rtl="0" eaLnBrk="1" fontAlgn="base" latinLnBrk="0" hangingPunct="1">
              <a:lnSpc>
                <a:spcPct val="90000"/>
              </a:lnSpc>
              <a:spcBef>
                <a:spcPts val="0"/>
              </a:spcBef>
              <a:spcAft>
                <a:spcPct val="0"/>
              </a:spcAft>
              <a:buClr>
                <a:srgbClr val="5AC8AF"/>
              </a:buClr>
              <a:buSzPct val="80000"/>
              <a:buFont typeface="Arial" panose="020B0604020202020204" pitchFamily="34" charset="0"/>
              <a:buChar char="•"/>
              <a:tabLst/>
              <a:defRPr/>
            </a:pPr>
            <a:r>
              <a:rPr kumimoji="0" lang="cs-CZ" sz="1300" b="0" i="0" u="none" strike="noStrike" kern="0" cap="none" spc="0" normalizeH="0" baseline="0" noProof="0" dirty="0">
                <a:ln>
                  <a:noFill/>
                </a:ln>
                <a:solidFill>
                  <a:srgbClr val="000000"/>
                </a:solidFill>
                <a:effectLst/>
                <a:uLnTx/>
                <a:uFillTx/>
                <a:latin typeface="Arial"/>
              </a:rPr>
              <a:t>návrh  na vydání k příkazu o provedení domovní prohlídky (§  83/1 </a:t>
            </a:r>
            <a:r>
              <a:rPr kumimoji="0" lang="cs-CZ" sz="1300" b="0" i="0" u="none" strike="noStrike" kern="0" cap="none" spc="0" normalizeH="0" baseline="0" noProof="0" dirty="0" err="1">
                <a:ln>
                  <a:noFill/>
                </a:ln>
                <a:solidFill>
                  <a:srgbClr val="000000"/>
                </a:solidFill>
                <a:effectLst/>
                <a:uLnTx/>
                <a:uFillTx/>
                <a:latin typeface="Arial"/>
              </a:rPr>
              <a:t>TrŘ</a:t>
            </a:r>
            <a:r>
              <a:rPr kumimoji="0" lang="cs-CZ" sz="1300" b="0" i="0" u="none" strike="noStrike" kern="0" cap="none" spc="0" normalizeH="0" baseline="0" noProof="0" dirty="0">
                <a:ln>
                  <a:noFill/>
                </a:ln>
                <a:solidFill>
                  <a:srgbClr val="000000"/>
                </a:solidFill>
                <a:effectLst/>
                <a:uLnTx/>
                <a:uFillTx/>
                <a:latin typeface="Arial"/>
              </a:rPr>
              <a:t>) </a:t>
            </a:r>
          </a:p>
          <a:p>
            <a:pPr marL="1200150" marR="0" lvl="2" indent="-342900" algn="just" defTabSz="914400" rtl="0" eaLnBrk="1" fontAlgn="base" latinLnBrk="0" hangingPunct="1">
              <a:lnSpc>
                <a:spcPct val="90000"/>
              </a:lnSpc>
              <a:spcBef>
                <a:spcPts val="0"/>
              </a:spcBef>
              <a:spcAft>
                <a:spcPct val="0"/>
              </a:spcAft>
              <a:buClr>
                <a:srgbClr val="5AC8AF"/>
              </a:buClr>
              <a:buSzPct val="80000"/>
              <a:buFont typeface="Arial" panose="020B0604020202020204" pitchFamily="34" charset="0"/>
              <a:buChar char="•"/>
              <a:tabLst/>
              <a:defRPr/>
            </a:pPr>
            <a:r>
              <a:rPr kumimoji="0" lang="cs-CZ" sz="1300" b="0" i="0" u="none" strike="noStrike" kern="0" cap="none" spc="0" normalizeH="0" baseline="0" noProof="0" dirty="0">
                <a:ln>
                  <a:noFill/>
                </a:ln>
                <a:solidFill>
                  <a:srgbClr val="000000"/>
                </a:solidFill>
                <a:effectLst/>
                <a:uLnTx/>
                <a:uFillTx/>
                <a:latin typeface="Arial"/>
              </a:rPr>
              <a:t>návrh na vydání příkazu k  provedení odposlechu a  záznamu telekomunikačního provozu (§ 88/2 </a:t>
            </a:r>
            <a:r>
              <a:rPr kumimoji="0" lang="cs-CZ" sz="1300" b="0" i="0" u="none" strike="noStrike" kern="0" cap="none" spc="0" normalizeH="0" baseline="0" noProof="0" dirty="0" err="1">
                <a:ln>
                  <a:noFill/>
                </a:ln>
                <a:solidFill>
                  <a:srgbClr val="000000"/>
                </a:solidFill>
                <a:effectLst/>
                <a:uLnTx/>
                <a:uFillTx/>
                <a:latin typeface="Arial"/>
              </a:rPr>
              <a:t>TrŘ</a:t>
            </a:r>
            <a:r>
              <a:rPr kumimoji="0" lang="cs-CZ" sz="1300" b="0" i="0" u="none" strike="noStrike" kern="0" cap="none" spc="0" normalizeH="0" baseline="0" noProof="0" dirty="0">
                <a:ln>
                  <a:noFill/>
                </a:ln>
                <a:solidFill>
                  <a:srgbClr val="000000"/>
                </a:solidFill>
                <a:effectLst/>
                <a:uLnTx/>
                <a:uFillTx/>
                <a:latin typeface="Arial"/>
              </a:rPr>
              <a:t>)</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49</a:t>
            </a:fld>
            <a:endParaRPr lang="cs-CZ"/>
          </a:p>
        </p:txBody>
      </p:sp>
    </p:spTree>
    <p:extLst>
      <p:ext uri="{BB962C8B-B14F-4D97-AF65-F5344CB8AC3E}">
        <p14:creationId xmlns:p14="http://schemas.microsoft.com/office/powerpoint/2010/main" val="2695071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Trestný čin</a:t>
            </a: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a:bodyPr>
          <a:lstStyle/>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 13 TZ</a:t>
            </a: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rPr>
              <a:t>Protiprávní čin, který TZ označuje jako trestný a který vykazuje znaky uvedené v takovém zákoně</a:t>
            </a: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Rozlišujeme 3 kategorie:</a:t>
            </a:r>
          </a:p>
          <a:p>
            <a:pPr marL="74295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rPr>
              <a:t>přečiny</a:t>
            </a: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 – všechny nedbalostní TČ + úmyslné za které TZ stanoví trest odnětí svobody s horní hranicí sazby do 5 let včetně</a:t>
            </a:r>
          </a:p>
          <a:p>
            <a:pPr marL="74295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rPr>
              <a:t>zločiny</a:t>
            </a: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 – vše co není přečin</a:t>
            </a:r>
          </a:p>
          <a:p>
            <a:pPr marL="74295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1" i="0" u="none" strike="noStrike" kern="1200" cap="none" spc="0" normalizeH="0" baseline="0" noProof="0" dirty="0">
                <a:ln>
                  <a:noFill/>
                </a:ln>
                <a:solidFill>
                  <a:srgbClr val="404040"/>
                </a:solidFill>
                <a:effectLst/>
                <a:uLnTx/>
                <a:uFillTx/>
                <a:latin typeface="Palatino Linotype"/>
                <a:ea typeface="+mn-ea"/>
                <a:cs typeface="Palatino Linotype"/>
              </a:rPr>
              <a:t>zvlášť závažné zločiny </a:t>
            </a: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 úmyslné trestné činy, na něž trestní zákon stanoví trest odnětí svobody s horní hranicí trestní sazby nejméně deset let</a:t>
            </a:r>
          </a:p>
          <a:p>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5</a:t>
            </a:fld>
            <a:endParaRPr lang="cs-CZ"/>
          </a:p>
        </p:txBody>
      </p:sp>
    </p:spTree>
    <p:extLst>
      <p:ext uri="{BB962C8B-B14F-4D97-AF65-F5344CB8AC3E}">
        <p14:creationId xmlns:p14="http://schemas.microsoft.com/office/powerpoint/2010/main" val="3867214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Státní zástupce</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výlučná rozhodovací  oprávnění  - zajištění nároku poškozeného - § 47 </a:t>
            </a:r>
            <a:r>
              <a:rPr kumimoji="0" lang="cs-CZ" sz="1500" b="0" i="0" u="none" strike="noStrike" kern="0" cap="none" spc="0" normalizeH="0" baseline="0" noProof="0" dirty="0" err="1">
                <a:ln>
                  <a:noFill/>
                </a:ln>
                <a:solidFill>
                  <a:srgbClr val="000000"/>
                </a:solidFill>
                <a:effectLst/>
                <a:uLnTx/>
                <a:uFillTx/>
                <a:latin typeface="Arial"/>
              </a:rPr>
              <a:t>TrŘ</a:t>
            </a:r>
            <a:r>
              <a:rPr kumimoji="0" lang="cs-CZ" sz="1500" b="0" i="0" u="none" strike="noStrike" kern="0" cap="none" spc="0" normalizeH="0" baseline="0" noProof="0" dirty="0">
                <a:ln>
                  <a:noFill/>
                </a:ln>
                <a:solidFill>
                  <a:srgbClr val="000000"/>
                </a:solidFill>
                <a:effectLst/>
                <a:uLnTx/>
                <a:uFillTx/>
                <a:latin typeface="Arial"/>
              </a:rPr>
              <a:t> </a:t>
            </a:r>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Char char="̶"/>
              <a:tabLst/>
              <a:defRPr/>
            </a:pPr>
            <a:endParaRPr kumimoji="0" lang="cs-CZ" sz="1500" b="0" i="0" u="none" strike="noStrike" kern="0" cap="none" spc="0" normalizeH="0" baseline="0" noProof="0" dirty="0">
              <a:ln>
                <a:noFill/>
              </a:ln>
              <a:solidFill>
                <a:srgbClr val="000000"/>
              </a:solidFill>
              <a:effectLst/>
              <a:uLnTx/>
              <a:uFillTx/>
              <a:latin typeface="Arial"/>
            </a:endParaRPr>
          </a:p>
          <a:p>
            <a:pPr marL="1200150" marR="0" lvl="2" indent="-342900" algn="just" defTabSz="914400" rtl="0" eaLnBrk="1" fontAlgn="base" latinLnBrk="0" hangingPunct="1">
              <a:lnSpc>
                <a:spcPct val="90000"/>
              </a:lnSpc>
              <a:spcBef>
                <a:spcPts val="0"/>
              </a:spcBef>
              <a:spcAft>
                <a:spcPct val="0"/>
              </a:spcAft>
              <a:buClr>
                <a:srgbClr val="5AC8AF"/>
              </a:buClr>
              <a:buSzPct val="80000"/>
              <a:buFont typeface="Arial" panose="020B0604020202020204" pitchFamily="34" charset="0"/>
              <a:buChar char="•"/>
              <a:tabLst/>
              <a:defRPr/>
            </a:pPr>
            <a:r>
              <a:rPr kumimoji="0" lang="cs-CZ" sz="1300" b="0" i="0" u="none" strike="noStrike" kern="0" cap="none" spc="0" normalizeH="0" baseline="0" noProof="0" dirty="0">
                <a:ln>
                  <a:noFill/>
                </a:ln>
                <a:solidFill>
                  <a:srgbClr val="000000"/>
                </a:solidFill>
                <a:effectLst/>
                <a:uLnTx/>
                <a:uFillTx/>
                <a:latin typeface="Arial"/>
              </a:rPr>
              <a:t>zajištění majetku </a:t>
            </a:r>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Char char="̶"/>
              <a:tabLst/>
              <a:defRPr/>
            </a:pPr>
            <a:endParaRPr kumimoji="0" lang="cs-CZ" sz="1500" b="0" i="0" u="none" strike="noStrike" kern="0" cap="none" spc="0" normalizeH="0" baseline="0" noProof="0" dirty="0">
              <a:ln>
                <a:noFill/>
              </a:ln>
              <a:solidFill>
                <a:srgbClr val="000000"/>
              </a:solidFill>
              <a:effectLst/>
              <a:uLnTx/>
              <a:uFillTx/>
              <a:latin typeface="Arial"/>
            </a:endParaRPr>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vydání meritorních rozhodnutí  </a:t>
            </a:r>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None/>
              <a:tabLst/>
              <a:defRPr/>
            </a:pPr>
            <a:r>
              <a:rPr kumimoji="0" lang="cs-CZ" sz="1500" b="0" i="0" u="none" strike="noStrike" kern="0" cap="none" spc="0" normalizeH="0" baseline="0" noProof="0" dirty="0">
                <a:ln>
                  <a:noFill/>
                </a:ln>
                <a:solidFill>
                  <a:srgbClr val="000000"/>
                </a:solidFill>
                <a:effectLst/>
                <a:uLnTx/>
                <a:uFillTx/>
                <a:latin typeface="Arial"/>
              </a:rPr>
              <a:t> </a:t>
            </a:r>
          </a:p>
          <a:p>
            <a:pPr marL="1200150" marR="0" lvl="2" indent="-342900" algn="just" defTabSz="914400" rtl="0" eaLnBrk="1" fontAlgn="base" latinLnBrk="0" hangingPunct="1">
              <a:lnSpc>
                <a:spcPct val="90000"/>
              </a:lnSpc>
              <a:spcBef>
                <a:spcPts val="0"/>
              </a:spcBef>
              <a:spcAft>
                <a:spcPct val="0"/>
              </a:spcAft>
              <a:buClr>
                <a:srgbClr val="5AC8AF"/>
              </a:buClr>
              <a:buSzPct val="80000"/>
              <a:buFont typeface="Arial" panose="020B0604020202020204" pitchFamily="34" charset="0"/>
              <a:buChar char="•"/>
              <a:tabLst/>
              <a:defRPr/>
            </a:pPr>
            <a:r>
              <a:rPr kumimoji="0" lang="cs-CZ" sz="1300" b="0" i="0" u="none" strike="noStrike" kern="0" cap="none" spc="0" normalizeH="0" baseline="0" noProof="0" dirty="0">
                <a:ln>
                  <a:noFill/>
                </a:ln>
                <a:solidFill>
                  <a:srgbClr val="000000"/>
                </a:solidFill>
                <a:effectLst/>
                <a:uLnTx/>
                <a:uFillTx/>
                <a:latin typeface="Arial"/>
              </a:rPr>
              <a:t>zastavení  trestního stíhání  - § 172 </a:t>
            </a:r>
            <a:r>
              <a:rPr kumimoji="0" lang="cs-CZ" sz="1300" b="0" i="0" u="none" strike="noStrike" kern="0" cap="none" spc="0" normalizeH="0" baseline="0" noProof="0" dirty="0" err="1">
                <a:ln>
                  <a:noFill/>
                </a:ln>
                <a:solidFill>
                  <a:srgbClr val="000000"/>
                </a:solidFill>
                <a:effectLst/>
                <a:uLnTx/>
                <a:uFillTx/>
                <a:latin typeface="Arial"/>
              </a:rPr>
              <a:t>TrŘ</a:t>
            </a:r>
            <a:r>
              <a:rPr kumimoji="0" lang="cs-CZ" sz="1300" b="0" i="0" u="none" strike="noStrike" kern="0" cap="none" spc="0" normalizeH="0" baseline="0" noProof="0" dirty="0">
                <a:ln>
                  <a:noFill/>
                </a:ln>
                <a:solidFill>
                  <a:srgbClr val="000000"/>
                </a:solidFill>
                <a:effectLst/>
                <a:uLnTx/>
                <a:uFillTx/>
                <a:latin typeface="Arial"/>
              </a:rPr>
              <a:t> </a:t>
            </a:r>
          </a:p>
          <a:p>
            <a:pPr marL="1200150" marR="0" lvl="2" indent="-342900" algn="just" defTabSz="914400" rtl="0" eaLnBrk="1" fontAlgn="base" latinLnBrk="0" hangingPunct="1">
              <a:lnSpc>
                <a:spcPct val="90000"/>
              </a:lnSpc>
              <a:spcBef>
                <a:spcPts val="0"/>
              </a:spcBef>
              <a:spcAft>
                <a:spcPct val="0"/>
              </a:spcAft>
              <a:buClr>
                <a:srgbClr val="5AC8AF"/>
              </a:buClr>
              <a:buSzPct val="80000"/>
              <a:buFont typeface="Arial" panose="020B0604020202020204" pitchFamily="34" charset="0"/>
              <a:buChar char="•"/>
              <a:tabLst/>
              <a:defRPr/>
            </a:pPr>
            <a:r>
              <a:rPr kumimoji="0" lang="cs-CZ" sz="1300" b="0" i="0" u="none" strike="noStrike" kern="0" cap="none" spc="0" normalizeH="0" baseline="0" noProof="0" dirty="0">
                <a:ln>
                  <a:noFill/>
                </a:ln>
                <a:solidFill>
                  <a:srgbClr val="000000"/>
                </a:solidFill>
                <a:effectLst/>
                <a:uLnTx/>
                <a:uFillTx/>
                <a:latin typeface="Arial"/>
              </a:rPr>
              <a:t>přerušení  trestního stíhání - § 173 </a:t>
            </a:r>
            <a:r>
              <a:rPr kumimoji="0" lang="cs-CZ" sz="1300" b="0" i="0" u="none" strike="noStrike" kern="0" cap="none" spc="0" normalizeH="0" baseline="0" noProof="0" dirty="0" err="1">
                <a:ln>
                  <a:noFill/>
                </a:ln>
                <a:solidFill>
                  <a:srgbClr val="000000"/>
                </a:solidFill>
                <a:effectLst/>
                <a:uLnTx/>
                <a:uFillTx/>
                <a:latin typeface="Arial"/>
              </a:rPr>
              <a:t>TrŘ</a:t>
            </a:r>
            <a:endParaRPr kumimoji="0" lang="cs-CZ" sz="1300" b="0" i="0" u="none" strike="noStrike" kern="0" cap="none" spc="0" normalizeH="0" baseline="0" noProof="0" dirty="0">
              <a:ln>
                <a:noFill/>
              </a:ln>
              <a:solidFill>
                <a:srgbClr val="000000"/>
              </a:solidFill>
              <a:effectLst/>
              <a:uLnTx/>
              <a:uFillTx/>
              <a:latin typeface="Arial"/>
            </a:endParaRPr>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Char char="̶"/>
              <a:tabLst/>
              <a:defRPr/>
            </a:pPr>
            <a:endParaRPr kumimoji="0" lang="cs-CZ" sz="1500" b="0" i="0" u="none" strike="noStrike" kern="0" cap="none" spc="0" normalizeH="0" baseline="0" noProof="0" dirty="0">
              <a:ln>
                <a:noFill/>
              </a:ln>
              <a:solidFill>
                <a:srgbClr val="000000"/>
              </a:solidFill>
              <a:effectLst/>
              <a:uLnTx/>
              <a:uFillTx/>
              <a:latin typeface="Arial"/>
            </a:endParaRPr>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vyjma rozhodnutí uvedených v § 146a </a:t>
            </a:r>
            <a:r>
              <a:rPr kumimoji="0" lang="cs-CZ" sz="1500" b="0" i="0" u="none" strike="noStrike" kern="0" cap="none" spc="0" normalizeH="0" baseline="0" noProof="0" dirty="0" err="1">
                <a:ln>
                  <a:noFill/>
                </a:ln>
                <a:solidFill>
                  <a:srgbClr val="000000"/>
                </a:solidFill>
                <a:effectLst/>
                <a:uLnTx/>
                <a:uFillTx/>
                <a:latin typeface="Arial"/>
              </a:rPr>
              <a:t>TrŘ</a:t>
            </a:r>
            <a:r>
              <a:rPr kumimoji="0" lang="cs-CZ" sz="1500" b="0" i="0" u="none" strike="noStrike" kern="0" cap="none" spc="0" normalizeH="0" baseline="0" noProof="0" dirty="0">
                <a:ln>
                  <a:noFill/>
                </a:ln>
                <a:solidFill>
                  <a:srgbClr val="000000"/>
                </a:solidFill>
                <a:effectLst/>
                <a:uLnTx/>
                <a:uFillTx/>
                <a:latin typeface="Arial"/>
              </a:rPr>
              <a:t> rozhoduje o stížnostech do  rozhodnutí policejního orgánu </a:t>
            </a:r>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Char char="̶"/>
              <a:tabLst/>
              <a:defRPr/>
            </a:pPr>
            <a:endParaRPr kumimoji="0" lang="cs-CZ" sz="1500" b="0" i="0" u="none" strike="noStrike" kern="0" cap="none" spc="0" normalizeH="0" baseline="0" noProof="0" dirty="0">
              <a:ln>
                <a:noFill/>
              </a:ln>
              <a:solidFill>
                <a:srgbClr val="000000"/>
              </a:solidFill>
              <a:effectLst/>
              <a:uLnTx/>
              <a:uFillTx/>
              <a:latin typeface="Arial"/>
            </a:endParaRPr>
          </a:p>
          <a:p>
            <a:pPr marL="800100" marR="0" lvl="1" indent="-342900" algn="just" defTabSz="914400" rtl="0" eaLnBrk="1" fontAlgn="base" latinLnBrk="0" hangingPunct="1">
              <a:lnSpc>
                <a:spcPct val="9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vypracovává a podává obžalobu, návrh na potrestání, návrh na schválení dohody o vině a trestu</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50</a:t>
            </a:fld>
            <a:endParaRPr lang="cs-CZ"/>
          </a:p>
        </p:txBody>
      </p:sp>
    </p:spTree>
    <p:extLst>
      <p:ext uri="{BB962C8B-B14F-4D97-AF65-F5344CB8AC3E}">
        <p14:creationId xmlns:p14="http://schemas.microsoft.com/office/powerpoint/2010/main" val="23195622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Soud v přípravném řízení</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a:p>
            <a:pPr marL="285750" marR="0" lvl="0" indent="-285750" algn="just" defTabSz="914400" rtl="0" eaLnBrk="1" fontAlgn="base" latinLnBrk="0" hangingPunct="1">
              <a:lnSpc>
                <a:spcPct val="100000"/>
              </a:lnSpc>
              <a:spcBef>
                <a:spcPts val="1200"/>
              </a:spcBef>
              <a:spcAft>
                <a:spcPct val="0"/>
              </a:spcAft>
              <a:buClr>
                <a:srgbClr val="0000DC"/>
              </a:buClr>
              <a:buSzPct val="100000"/>
              <a:buFontTx/>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k provádění úkonů v přípravném řízení je příslušný okresní soud, v jehož obvodě je činný státní zástupce, který podal příslušný návrh  (§ 26/1 </a:t>
            </a:r>
            <a:r>
              <a:rPr kumimoji="0" lang="cs-CZ" sz="1700" b="0" i="0" u="none" strike="noStrike" kern="0" cap="none" spc="0" normalizeH="0" baseline="0" noProof="0" dirty="0" err="1">
                <a:ln>
                  <a:noFill/>
                </a:ln>
                <a:solidFill>
                  <a:srgbClr val="000000"/>
                </a:solidFill>
                <a:effectLst/>
                <a:uLnTx/>
                <a:uFillTx/>
                <a:latin typeface="Arial"/>
                <a:ea typeface="+mn-ea"/>
                <a:cs typeface="+mn-cs"/>
              </a:rPr>
              <a:t>TrŘ</a:t>
            </a:r>
            <a:r>
              <a:rPr kumimoji="0" lang="cs-CZ" sz="1700" b="0" i="0" u="none" strike="noStrike" kern="0" cap="none" spc="0" normalizeH="0" baseline="0" noProof="0" dirty="0">
                <a:ln>
                  <a:noFill/>
                </a:ln>
                <a:solidFill>
                  <a:srgbClr val="000000"/>
                </a:solidFill>
                <a:effectLst/>
                <a:uLnTx/>
                <a:uFillTx/>
                <a:latin typeface="Arial"/>
                <a:ea typeface="+mn-ea"/>
                <a:cs typeface="+mn-cs"/>
              </a:rPr>
              <a:t>)</a:t>
            </a:r>
          </a:p>
          <a:p>
            <a:pPr marL="285750" marR="0" lvl="0" indent="-285750" algn="just" defTabSz="914400" rtl="0" eaLnBrk="1" fontAlgn="base" latinLnBrk="0" hangingPunct="1">
              <a:lnSpc>
                <a:spcPct val="100000"/>
              </a:lnSpc>
              <a:spcBef>
                <a:spcPts val="1200"/>
              </a:spcBef>
              <a:spcAft>
                <a:spcPct val="0"/>
              </a:spcAft>
              <a:buClr>
                <a:srgbClr val="0000DC"/>
              </a:buClr>
              <a:buSzPct val="100000"/>
              <a:buFontTx/>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soud, u něhož státní zástupce podal návrh, se stává příslušným k provádění všech úkonů soudu po celé přípravné řízení, pokud nedojde k postoupení věci z důvodu příslušnosti jiného státního zástupce činného mimo obvod tohoto soudu (§ 26/2 </a:t>
            </a:r>
            <a:r>
              <a:rPr kumimoji="0" lang="cs-CZ" sz="1700" b="0" i="0" u="none" strike="noStrike" kern="0" cap="none" spc="0" normalizeH="0" baseline="0" noProof="0" dirty="0" err="1">
                <a:ln>
                  <a:noFill/>
                </a:ln>
                <a:solidFill>
                  <a:srgbClr val="000000"/>
                </a:solidFill>
                <a:effectLst/>
                <a:uLnTx/>
                <a:uFillTx/>
                <a:latin typeface="Arial"/>
                <a:ea typeface="+mn-ea"/>
                <a:cs typeface="+mn-cs"/>
              </a:rPr>
              <a:t>TrŘ</a:t>
            </a:r>
            <a:r>
              <a:rPr kumimoji="0" lang="cs-CZ" sz="1700" b="0" i="0" u="none" strike="noStrike" kern="0" cap="none" spc="0" normalizeH="0" baseline="0" noProof="0" dirty="0">
                <a:ln>
                  <a:noFill/>
                </a:ln>
                <a:solidFill>
                  <a:srgbClr val="000000"/>
                </a:solidFill>
                <a:effectLst/>
                <a:uLnTx/>
                <a:uFillTx/>
                <a:latin typeface="Arial"/>
                <a:ea typeface="+mn-ea"/>
                <a:cs typeface="+mn-cs"/>
              </a:rPr>
              <a:t>)</a:t>
            </a:r>
          </a:p>
          <a:p>
            <a:pPr marL="285750" marR="0" lvl="0" indent="-285750" algn="just" defTabSz="914400" rtl="0" eaLnBrk="1" fontAlgn="base" latinLnBrk="0" hangingPunct="1">
              <a:lnSpc>
                <a:spcPct val="100000"/>
              </a:lnSpc>
              <a:spcBef>
                <a:spcPts val="1200"/>
              </a:spcBef>
              <a:spcAft>
                <a:spcPct val="0"/>
              </a:spcAft>
              <a:buClr>
                <a:srgbClr val="0000DC"/>
              </a:buClr>
              <a:buSzPct val="100000"/>
              <a:buFontTx/>
              <a:buChar char="-"/>
              <a:tabLst/>
              <a:defRPr/>
            </a:pPr>
            <a:r>
              <a:rPr kumimoji="0" lang="cs-CZ" sz="1700" b="0" i="0" u="none" strike="noStrike" kern="0" cap="none" spc="0" normalizeH="0" baseline="0" noProof="0" dirty="0" err="1">
                <a:ln>
                  <a:noFill/>
                </a:ln>
                <a:solidFill>
                  <a:srgbClr val="000000"/>
                </a:solidFill>
                <a:effectLst/>
                <a:uLnTx/>
                <a:uFillTx/>
                <a:latin typeface="Arial"/>
                <a:ea typeface="+mn-ea"/>
                <a:cs typeface="+mn-cs"/>
              </a:rPr>
              <a:t>Pl</a:t>
            </a:r>
            <a:r>
              <a:rPr kumimoji="0" lang="cs-CZ" sz="1700" b="0" i="0" u="none" strike="noStrike" kern="0" cap="none" spc="0" normalizeH="0" baseline="0" noProof="0" dirty="0">
                <a:ln>
                  <a:noFill/>
                </a:ln>
                <a:solidFill>
                  <a:srgbClr val="000000"/>
                </a:solidFill>
                <a:effectLst/>
                <a:uLnTx/>
                <a:uFillTx/>
                <a:latin typeface="Arial"/>
                <a:ea typeface="+mn-ea"/>
                <a:cs typeface="+mn-cs"/>
              </a:rPr>
              <a:t>. ÚS 4/2014 z 19.4.2016 - pokud příslušný návrh podává státní zástupce krajského nebo vrchního státního zastupitelství, je třeba aplikovat obecnou úpravu místní příslušnosti soudů v trestním řádu a místní příslušnost okresního soudu určit podle kritérií stanovených v § 18 </a:t>
            </a:r>
            <a:r>
              <a:rPr kumimoji="0" lang="cs-CZ" sz="1700" b="0" i="0" u="none" strike="noStrike" kern="0" cap="none" spc="0" normalizeH="0" baseline="0" noProof="0" dirty="0" err="1">
                <a:ln>
                  <a:noFill/>
                </a:ln>
                <a:solidFill>
                  <a:srgbClr val="000000"/>
                </a:solidFill>
                <a:effectLst/>
                <a:uLnTx/>
                <a:uFillTx/>
                <a:latin typeface="Arial"/>
                <a:ea typeface="+mn-ea"/>
                <a:cs typeface="+mn-cs"/>
              </a:rPr>
              <a:t>TrŘ</a:t>
            </a:r>
            <a:r>
              <a:rPr kumimoji="0" lang="cs-CZ" sz="1700" b="0" i="0" u="none" strike="noStrike" kern="0" cap="none" spc="0" normalizeH="0" baseline="0" noProof="0" dirty="0">
                <a:ln>
                  <a:noFill/>
                </a:ln>
                <a:solidFill>
                  <a:srgbClr val="000000"/>
                </a:solidFill>
                <a:effectLst/>
                <a:uLnTx/>
                <a:uFillTx/>
                <a:latin typeface="Arial"/>
                <a:ea typeface="+mn-ea"/>
                <a:cs typeface="+mn-cs"/>
              </a:rPr>
              <a:t>, tj. z množiny okresních soudů, v jejichž obvodech krajské nebo vrchní státní zastupitelství působí, zvolit ten, jehož místní příslušnost těmto kritériím odpovídá </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51</a:t>
            </a:fld>
            <a:endParaRPr lang="cs-CZ"/>
          </a:p>
        </p:txBody>
      </p:sp>
    </p:spTree>
    <p:extLst>
      <p:ext uri="{BB962C8B-B14F-4D97-AF65-F5344CB8AC3E}">
        <p14:creationId xmlns:p14="http://schemas.microsoft.com/office/powerpoint/2010/main" val="33829456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Úkony soudu v přípravném řízení</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a:p>
            <a:pPr marL="252000" marR="0" lvl="0" indent="-180000" algn="just" defTabSz="914400" rtl="0" eaLnBrk="1" fontAlgn="base" latinLnBrk="0" hangingPunct="1">
              <a:lnSpc>
                <a:spcPct val="100000"/>
              </a:lnSpc>
              <a:spcBef>
                <a:spcPts val="0"/>
              </a:spcBef>
              <a:spcAft>
                <a:spcPts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Times New Roman"/>
                <a:cs typeface="Times New Roman"/>
              </a:rPr>
              <a:t>ustanovení obhájce obviněnému (§ 39/1 </a:t>
            </a:r>
            <a:r>
              <a:rPr kumimoji="0" lang="cs-CZ" sz="1700" b="0" i="0" u="none" strike="noStrike" kern="0" cap="none" spc="0" normalizeH="0" baseline="0" noProof="0" dirty="0" err="1">
                <a:ln>
                  <a:noFill/>
                </a:ln>
                <a:solidFill>
                  <a:srgbClr val="000000"/>
                </a:solidFill>
                <a:effectLst/>
                <a:uLnTx/>
                <a:uFillTx/>
                <a:latin typeface="Arial"/>
                <a:ea typeface="Times New Roman"/>
                <a:cs typeface="Times New Roman"/>
              </a:rPr>
              <a:t>TrŘ</a:t>
            </a:r>
            <a:r>
              <a:rPr kumimoji="0" lang="cs-CZ" sz="1700" b="0" i="0" u="none" strike="noStrike" kern="0" cap="none" spc="0" normalizeH="0" baseline="0" noProof="0" dirty="0">
                <a:ln>
                  <a:noFill/>
                </a:ln>
                <a:solidFill>
                  <a:srgbClr val="000000"/>
                </a:solidFill>
                <a:effectLst/>
                <a:uLnTx/>
                <a:uFillTx/>
                <a:latin typeface="Arial"/>
                <a:ea typeface="Times New Roman"/>
                <a:cs typeface="Times New Roman"/>
              </a:rPr>
              <a:t>)  </a:t>
            </a:r>
          </a:p>
          <a:p>
            <a:pPr marL="252000" marR="0" lvl="0" indent="-180000" algn="just" defTabSz="914400" rtl="0" eaLnBrk="1" fontAlgn="base" latinLnBrk="0" hangingPunct="1">
              <a:lnSpc>
                <a:spcPct val="100000"/>
              </a:lnSpc>
              <a:spcBef>
                <a:spcPts val="0"/>
              </a:spcBef>
              <a:spcAft>
                <a:spcPts val="0"/>
              </a:spcAft>
              <a:buClr>
                <a:srgbClr val="0000DC"/>
              </a:buClr>
              <a:buSzPct val="100000"/>
              <a:buFont typeface="Arial" panose="020B0604020202020204" pitchFamily="34" charset="0"/>
              <a:buChar char="̶"/>
              <a:tabLst/>
              <a:defRPr/>
            </a:pPr>
            <a:endParaRPr kumimoji="0" lang="cs-CZ" sz="1700" b="0" i="0" u="none" strike="noStrike" kern="0" cap="none" spc="0" normalizeH="0" baseline="0" noProof="0" dirty="0">
              <a:ln>
                <a:noFill/>
              </a:ln>
              <a:solidFill>
                <a:srgbClr val="000000"/>
              </a:solidFill>
              <a:effectLst/>
              <a:uLnTx/>
              <a:uFillTx/>
              <a:latin typeface="Arial"/>
              <a:ea typeface="Times New Roman"/>
              <a:cs typeface="Times New Roman"/>
            </a:endParaRPr>
          </a:p>
          <a:p>
            <a:pPr marL="252000" marR="0" lvl="0" indent="-180000" algn="just" defTabSz="914400" rtl="0" eaLnBrk="1" fontAlgn="base" latinLnBrk="0" hangingPunct="1">
              <a:lnSpc>
                <a:spcPct val="100000"/>
              </a:lnSpc>
              <a:spcBef>
                <a:spcPts val="0"/>
              </a:spcBef>
              <a:spcAft>
                <a:spcPts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Times New Roman"/>
                <a:cs typeface="Times New Roman"/>
              </a:rPr>
              <a:t>rozhodování o vzetí obviněného do vazby (§ 68 a 73b/1 </a:t>
            </a:r>
            <a:r>
              <a:rPr kumimoji="0" lang="cs-CZ" sz="1700" b="0" i="0" u="none" strike="noStrike" kern="0" cap="none" spc="0" normalizeH="0" baseline="0" noProof="0" dirty="0" err="1">
                <a:ln>
                  <a:noFill/>
                </a:ln>
                <a:solidFill>
                  <a:srgbClr val="000000"/>
                </a:solidFill>
                <a:effectLst/>
                <a:uLnTx/>
                <a:uFillTx/>
                <a:latin typeface="Arial"/>
                <a:ea typeface="Times New Roman"/>
                <a:cs typeface="Times New Roman"/>
              </a:rPr>
              <a:t>TrŘ</a:t>
            </a:r>
            <a:r>
              <a:rPr kumimoji="0" lang="cs-CZ" sz="1700" b="0" i="0" u="none" strike="noStrike" kern="0" cap="none" spc="0" normalizeH="0" baseline="0" noProof="0" dirty="0">
                <a:ln>
                  <a:noFill/>
                </a:ln>
                <a:solidFill>
                  <a:srgbClr val="000000"/>
                </a:solidFill>
                <a:effectLst/>
                <a:uLnTx/>
                <a:uFillTx/>
                <a:latin typeface="Arial"/>
                <a:ea typeface="Times New Roman"/>
                <a:cs typeface="Times New Roman"/>
              </a:rPr>
              <a:t>) </a:t>
            </a:r>
          </a:p>
          <a:p>
            <a:pPr marL="252000" marR="0" lvl="0" indent="-180000" algn="just" defTabSz="914400" rtl="0" eaLnBrk="1" fontAlgn="base" latinLnBrk="0" hangingPunct="1">
              <a:lnSpc>
                <a:spcPct val="100000"/>
              </a:lnSpc>
              <a:spcBef>
                <a:spcPts val="0"/>
              </a:spcBef>
              <a:spcAft>
                <a:spcPts val="0"/>
              </a:spcAft>
              <a:buClr>
                <a:srgbClr val="0000DC"/>
              </a:buClr>
              <a:buSzPct val="100000"/>
              <a:buFont typeface="Arial" panose="020B0604020202020204" pitchFamily="34" charset="0"/>
              <a:buChar char="̶"/>
              <a:tabLst/>
              <a:defRPr/>
            </a:pPr>
            <a:endParaRPr kumimoji="0" lang="cs-CZ" sz="1700" b="0" i="0" u="none" strike="noStrike" kern="0" cap="none" spc="0" normalizeH="0" baseline="0" noProof="0" dirty="0">
              <a:ln>
                <a:noFill/>
              </a:ln>
              <a:solidFill>
                <a:srgbClr val="000000"/>
              </a:solidFill>
              <a:effectLst/>
              <a:uLnTx/>
              <a:uFillTx/>
              <a:latin typeface="Arial"/>
              <a:ea typeface="Times New Roman"/>
              <a:cs typeface="Times New Roman"/>
            </a:endParaRPr>
          </a:p>
          <a:p>
            <a:pPr marL="252000" marR="0" lvl="0" indent="-180000" algn="just" defTabSz="914400" rtl="0" eaLnBrk="1" fontAlgn="base" latinLnBrk="0" hangingPunct="1">
              <a:lnSpc>
                <a:spcPct val="100000"/>
              </a:lnSpc>
              <a:spcBef>
                <a:spcPts val="0"/>
              </a:spcBef>
              <a:spcAft>
                <a:spcPts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Times New Roman"/>
                <a:cs typeface="Times New Roman"/>
              </a:rPr>
              <a:t>vydání příkazu k zatčení obviněného (§ 69/1 </a:t>
            </a:r>
            <a:r>
              <a:rPr kumimoji="0" lang="cs-CZ" sz="1700" b="0" i="0" u="none" strike="noStrike" kern="0" cap="none" spc="0" normalizeH="0" baseline="0" noProof="0" dirty="0" err="1">
                <a:ln>
                  <a:noFill/>
                </a:ln>
                <a:solidFill>
                  <a:srgbClr val="000000"/>
                </a:solidFill>
                <a:effectLst/>
                <a:uLnTx/>
                <a:uFillTx/>
                <a:latin typeface="Arial"/>
                <a:ea typeface="Times New Roman"/>
                <a:cs typeface="Times New Roman"/>
              </a:rPr>
              <a:t>TrŘ</a:t>
            </a:r>
            <a:r>
              <a:rPr kumimoji="0" lang="cs-CZ" sz="1700" b="0" i="0" u="none" strike="noStrike" kern="0" cap="none" spc="0" normalizeH="0" baseline="0" noProof="0" dirty="0">
                <a:ln>
                  <a:noFill/>
                </a:ln>
                <a:solidFill>
                  <a:srgbClr val="000000"/>
                </a:solidFill>
                <a:effectLst/>
                <a:uLnTx/>
                <a:uFillTx/>
                <a:latin typeface="Arial"/>
                <a:ea typeface="Times New Roman"/>
                <a:cs typeface="Times New Roman"/>
              </a:rPr>
              <a:t>) </a:t>
            </a:r>
          </a:p>
          <a:p>
            <a:pPr marL="252000" marR="0" lvl="0" indent="-180000" algn="just" defTabSz="914400" rtl="0" eaLnBrk="1" fontAlgn="base" latinLnBrk="0" hangingPunct="1">
              <a:lnSpc>
                <a:spcPct val="100000"/>
              </a:lnSpc>
              <a:spcBef>
                <a:spcPts val="0"/>
              </a:spcBef>
              <a:spcAft>
                <a:spcPts val="0"/>
              </a:spcAft>
              <a:buClr>
                <a:srgbClr val="0000DC"/>
              </a:buClr>
              <a:buSzPct val="100000"/>
              <a:buFont typeface="Arial" panose="020B0604020202020204" pitchFamily="34" charset="0"/>
              <a:buChar char="̶"/>
              <a:tabLst/>
              <a:defRPr/>
            </a:pPr>
            <a:endParaRPr kumimoji="0" lang="cs-CZ" sz="1700" b="0" i="0" u="none" strike="noStrike" kern="0" cap="none" spc="0" normalizeH="0" baseline="0" noProof="0" dirty="0">
              <a:ln>
                <a:noFill/>
              </a:ln>
              <a:solidFill>
                <a:srgbClr val="000000"/>
              </a:solidFill>
              <a:effectLst/>
              <a:uLnTx/>
              <a:uFillTx/>
              <a:latin typeface="Arial"/>
              <a:ea typeface="Times New Roman"/>
              <a:cs typeface="Times New Roman"/>
            </a:endParaRPr>
          </a:p>
          <a:p>
            <a:pPr marL="252000" marR="0" lvl="0" indent="-180000" algn="just" defTabSz="914400" rtl="0" eaLnBrk="1" fontAlgn="base" latinLnBrk="0" hangingPunct="1">
              <a:lnSpc>
                <a:spcPct val="100000"/>
              </a:lnSpc>
              <a:spcBef>
                <a:spcPts val="0"/>
              </a:spcBef>
              <a:spcAft>
                <a:spcPts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Times New Roman"/>
                <a:cs typeface="Times New Roman"/>
              </a:rPr>
              <a:t>vydání příkazu k zadržení podezřelého (§ 76a/1 </a:t>
            </a:r>
            <a:r>
              <a:rPr kumimoji="0" lang="cs-CZ" sz="1700" b="0" i="0" u="none" strike="noStrike" kern="0" cap="none" spc="0" normalizeH="0" baseline="0" noProof="0" dirty="0" err="1">
                <a:ln>
                  <a:noFill/>
                </a:ln>
                <a:solidFill>
                  <a:srgbClr val="000000"/>
                </a:solidFill>
                <a:effectLst/>
                <a:uLnTx/>
                <a:uFillTx/>
                <a:latin typeface="Arial"/>
                <a:ea typeface="Times New Roman"/>
                <a:cs typeface="Times New Roman"/>
              </a:rPr>
              <a:t>TrŘ</a:t>
            </a:r>
            <a:r>
              <a:rPr kumimoji="0" lang="cs-CZ" sz="1700" b="0" i="0" u="none" strike="noStrike" kern="0" cap="none" spc="0" normalizeH="0" baseline="0" noProof="0" dirty="0">
                <a:ln>
                  <a:noFill/>
                </a:ln>
                <a:solidFill>
                  <a:srgbClr val="000000"/>
                </a:solidFill>
                <a:effectLst/>
                <a:uLnTx/>
                <a:uFillTx/>
                <a:latin typeface="Arial"/>
                <a:ea typeface="Times New Roman"/>
                <a:cs typeface="Times New Roman"/>
              </a:rPr>
              <a:t>) </a:t>
            </a:r>
          </a:p>
          <a:p>
            <a:pPr marL="252000" marR="0" lvl="0" indent="-180000" algn="just" defTabSz="914400" rtl="0" eaLnBrk="1" fontAlgn="base" latinLnBrk="0" hangingPunct="1">
              <a:lnSpc>
                <a:spcPct val="100000"/>
              </a:lnSpc>
              <a:spcBef>
                <a:spcPts val="0"/>
              </a:spcBef>
              <a:spcAft>
                <a:spcPts val="0"/>
              </a:spcAft>
              <a:buClr>
                <a:srgbClr val="0000DC"/>
              </a:buClr>
              <a:buSzPct val="100000"/>
              <a:buFont typeface="Arial" panose="020B0604020202020204" pitchFamily="34" charset="0"/>
              <a:buChar char="̶"/>
              <a:tabLst/>
              <a:defRPr/>
            </a:pPr>
            <a:endParaRPr kumimoji="0" lang="cs-CZ" sz="1700" b="0" i="0" u="none" strike="noStrike" kern="0" cap="none" spc="0" normalizeH="0" baseline="0" noProof="0" dirty="0">
              <a:ln>
                <a:noFill/>
              </a:ln>
              <a:solidFill>
                <a:srgbClr val="000000"/>
              </a:solidFill>
              <a:effectLst/>
              <a:uLnTx/>
              <a:uFillTx/>
              <a:latin typeface="Arial"/>
              <a:ea typeface="Times New Roman"/>
              <a:cs typeface="Times New Roman"/>
            </a:endParaRPr>
          </a:p>
          <a:p>
            <a:pPr marL="252000" marR="0" lvl="0" indent="-180000" algn="just" defTabSz="914400" rtl="0" eaLnBrk="1" fontAlgn="base" latinLnBrk="0" hangingPunct="1">
              <a:lnSpc>
                <a:spcPct val="100000"/>
              </a:lnSpc>
              <a:spcBef>
                <a:spcPts val="0"/>
              </a:spcBef>
              <a:spcAft>
                <a:spcPts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Times New Roman"/>
                <a:cs typeface="Times New Roman"/>
              </a:rPr>
              <a:t>vydání příkazu k domovní prohlídce (§ 83/1 </a:t>
            </a:r>
            <a:r>
              <a:rPr kumimoji="0" lang="cs-CZ" sz="1700" b="0" i="0" u="none" strike="noStrike" kern="0" cap="none" spc="0" normalizeH="0" baseline="0" noProof="0" dirty="0" err="1">
                <a:ln>
                  <a:noFill/>
                </a:ln>
                <a:solidFill>
                  <a:srgbClr val="000000"/>
                </a:solidFill>
                <a:effectLst/>
                <a:uLnTx/>
                <a:uFillTx/>
                <a:latin typeface="Arial"/>
                <a:ea typeface="Times New Roman"/>
                <a:cs typeface="Times New Roman"/>
              </a:rPr>
              <a:t>TrŘ</a:t>
            </a:r>
            <a:r>
              <a:rPr kumimoji="0" lang="cs-CZ" sz="1700" b="0" i="0" u="none" strike="noStrike" kern="0" cap="none" spc="0" normalizeH="0" baseline="0" noProof="0" dirty="0">
                <a:ln>
                  <a:noFill/>
                </a:ln>
                <a:solidFill>
                  <a:srgbClr val="000000"/>
                </a:solidFill>
                <a:effectLst/>
                <a:uLnTx/>
                <a:uFillTx/>
                <a:latin typeface="Arial"/>
                <a:ea typeface="Times New Roman"/>
                <a:cs typeface="Times New Roman"/>
              </a:rPr>
              <a:t>) </a:t>
            </a:r>
          </a:p>
          <a:p>
            <a:pPr marL="252000" marR="0" lvl="0" indent="-180000" algn="just" defTabSz="914400" rtl="0" eaLnBrk="1" fontAlgn="base" latinLnBrk="0" hangingPunct="1">
              <a:lnSpc>
                <a:spcPct val="100000"/>
              </a:lnSpc>
              <a:spcBef>
                <a:spcPts val="0"/>
              </a:spcBef>
              <a:spcAft>
                <a:spcPts val="0"/>
              </a:spcAft>
              <a:buClr>
                <a:srgbClr val="0000DC"/>
              </a:buClr>
              <a:buSzPct val="100000"/>
              <a:buFont typeface="Arial" panose="020B0604020202020204" pitchFamily="34" charset="0"/>
              <a:buChar char="̶"/>
              <a:tabLst/>
              <a:defRPr/>
            </a:pPr>
            <a:endParaRPr kumimoji="0" lang="cs-CZ" sz="1700" b="0" i="0" u="none" strike="noStrike" kern="0" cap="none" spc="0" normalizeH="0" baseline="0" noProof="0" dirty="0">
              <a:ln>
                <a:noFill/>
              </a:ln>
              <a:solidFill>
                <a:srgbClr val="000000"/>
              </a:solidFill>
              <a:effectLst/>
              <a:uLnTx/>
              <a:uFillTx/>
              <a:latin typeface="Arial"/>
              <a:ea typeface="Times New Roman"/>
              <a:cs typeface="Times New Roman"/>
            </a:endParaRPr>
          </a:p>
          <a:p>
            <a:pPr marL="252000" marR="0" lvl="0" indent="-180000" algn="just" defTabSz="914400" rtl="0" eaLnBrk="1" fontAlgn="base" latinLnBrk="0" hangingPunct="1">
              <a:lnSpc>
                <a:spcPct val="100000"/>
              </a:lnSpc>
              <a:spcBef>
                <a:spcPts val="0"/>
              </a:spcBef>
              <a:spcAft>
                <a:spcPts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Times New Roman"/>
                <a:cs typeface="Times New Roman"/>
              </a:rPr>
              <a:t>vydání příkazu k prohlídce jiných prostor a pozemků (§ 83a/1 </a:t>
            </a:r>
            <a:r>
              <a:rPr kumimoji="0" lang="cs-CZ" sz="1700" b="0" i="0" u="none" strike="noStrike" kern="0" cap="none" spc="0" normalizeH="0" baseline="0" noProof="0" dirty="0" err="1">
                <a:ln>
                  <a:noFill/>
                </a:ln>
                <a:solidFill>
                  <a:srgbClr val="000000"/>
                </a:solidFill>
                <a:effectLst/>
                <a:uLnTx/>
                <a:uFillTx/>
                <a:latin typeface="Arial"/>
                <a:ea typeface="Times New Roman"/>
                <a:cs typeface="Times New Roman"/>
              </a:rPr>
              <a:t>TrŘ</a:t>
            </a:r>
            <a:r>
              <a:rPr kumimoji="0" lang="cs-CZ" sz="1700" b="0" i="0" u="none" strike="noStrike" kern="0" cap="none" spc="0" normalizeH="0" baseline="0" noProof="0" dirty="0">
                <a:ln>
                  <a:noFill/>
                </a:ln>
                <a:solidFill>
                  <a:srgbClr val="000000"/>
                </a:solidFill>
                <a:effectLst/>
                <a:uLnTx/>
                <a:uFillTx/>
                <a:latin typeface="Arial"/>
                <a:ea typeface="Times New Roman"/>
                <a:cs typeface="Times New Roman"/>
              </a:rPr>
              <a:t>) </a:t>
            </a:r>
          </a:p>
          <a:p>
            <a:pPr marL="252000" marR="0" lvl="0" indent="-180000" algn="just" defTabSz="914400" rtl="0" eaLnBrk="1" fontAlgn="base" latinLnBrk="0" hangingPunct="1">
              <a:lnSpc>
                <a:spcPct val="100000"/>
              </a:lnSpc>
              <a:spcBef>
                <a:spcPts val="0"/>
              </a:spcBef>
              <a:spcAft>
                <a:spcPts val="0"/>
              </a:spcAft>
              <a:buClr>
                <a:srgbClr val="0000DC"/>
              </a:buClr>
              <a:buSzPct val="100000"/>
              <a:buFont typeface="Arial" panose="020B0604020202020204" pitchFamily="34" charset="0"/>
              <a:buChar char="̶"/>
              <a:tabLst/>
              <a:defRPr/>
            </a:pPr>
            <a:endParaRPr kumimoji="0" lang="cs-CZ" sz="1700" b="0" i="0" u="none" strike="noStrike" kern="0" cap="none" spc="0" normalizeH="0" baseline="0" noProof="0" dirty="0">
              <a:ln>
                <a:noFill/>
              </a:ln>
              <a:solidFill>
                <a:srgbClr val="000000"/>
              </a:solidFill>
              <a:effectLst/>
              <a:uLnTx/>
              <a:uFillTx/>
              <a:latin typeface="Arial"/>
              <a:ea typeface="Times New Roman"/>
              <a:cs typeface="Times New Roman"/>
            </a:endParaRPr>
          </a:p>
          <a:p>
            <a:pPr marL="252000" marR="0" lvl="0" indent="-180000" algn="just" defTabSz="914400" rtl="0" eaLnBrk="1" fontAlgn="base" latinLnBrk="0" hangingPunct="1">
              <a:lnSpc>
                <a:spcPct val="100000"/>
              </a:lnSpc>
              <a:spcBef>
                <a:spcPts val="0"/>
              </a:spcBef>
              <a:spcAft>
                <a:spcPts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Times New Roman"/>
                <a:cs typeface="Times New Roman"/>
              </a:rPr>
              <a:t>nařízení odposlechu a záznamu telekomunikačního provozu (§ 88/1, 2 </a:t>
            </a:r>
            <a:r>
              <a:rPr kumimoji="0" lang="cs-CZ" sz="1700" b="0" i="0" u="none" strike="noStrike" kern="0" cap="none" spc="0" normalizeH="0" baseline="0" noProof="0" dirty="0" err="1">
                <a:ln>
                  <a:noFill/>
                </a:ln>
                <a:solidFill>
                  <a:srgbClr val="000000"/>
                </a:solidFill>
                <a:effectLst/>
                <a:uLnTx/>
                <a:uFillTx/>
                <a:latin typeface="Arial"/>
                <a:ea typeface="Times New Roman"/>
                <a:cs typeface="Times New Roman"/>
              </a:rPr>
              <a:t>TrŘ</a:t>
            </a: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52</a:t>
            </a:fld>
            <a:endParaRPr lang="cs-CZ"/>
          </a:p>
        </p:txBody>
      </p:sp>
    </p:spTree>
    <p:extLst>
      <p:ext uri="{BB962C8B-B14F-4D97-AF65-F5344CB8AC3E}">
        <p14:creationId xmlns:p14="http://schemas.microsoft.com/office/powerpoint/2010/main" val="9800738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Úkony soudu v přípravném řízení</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a:p>
            <a:pPr marL="252000" marR="0" lvl="0" indent="-180000" algn="l" defTabSz="914400" rtl="0" eaLnBrk="1" fontAlgn="base" latinLnBrk="0" hangingPunct="1">
              <a:lnSpc>
                <a:spcPct val="115000"/>
              </a:lnSpc>
              <a:spcBef>
                <a:spcPts val="0"/>
              </a:spcBef>
              <a:spcAft>
                <a:spcPts val="0"/>
              </a:spcAft>
              <a:buClr>
                <a:srgbClr val="0000DC"/>
              </a:buClr>
              <a:buSzPct val="100000"/>
              <a:buFont typeface="Arial" panose="020B0604020202020204" pitchFamily="34" charset="0"/>
              <a:buChar char="̶"/>
              <a:tabLst/>
              <a:defRPr/>
            </a:pPr>
            <a:endParaRPr kumimoji="0" lang="cs-CZ" sz="1800" b="0" i="0" u="none" strike="noStrike" kern="0" cap="none" spc="0" normalizeH="0" baseline="0" noProof="0" dirty="0">
              <a:ln>
                <a:noFill/>
              </a:ln>
              <a:solidFill>
                <a:srgbClr val="000000"/>
              </a:solidFill>
              <a:effectLst/>
              <a:uLnTx/>
              <a:uFillTx/>
              <a:latin typeface="Arial"/>
              <a:ea typeface="Times New Roman"/>
              <a:cs typeface="Times New Roman"/>
            </a:endParaRPr>
          </a:p>
          <a:p>
            <a:pPr marL="252000" marR="0" lvl="0" indent="-180000" algn="l" defTabSz="914400" rtl="0" eaLnBrk="1" fontAlgn="base" latinLnBrk="0" hangingPunct="1">
              <a:lnSpc>
                <a:spcPct val="115000"/>
              </a:lnSpc>
              <a:spcBef>
                <a:spcPts val="0"/>
              </a:spcBef>
              <a:spcAft>
                <a:spcPts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Times New Roman"/>
                <a:cs typeface="Times New Roman"/>
              </a:rPr>
              <a:t>nařízení vydání údajů o telekomunikačním provozu (§ 88a/1 </a:t>
            </a:r>
            <a:r>
              <a:rPr kumimoji="0" lang="cs-CZ" sz="1700" b="0" i="0" u="none" strike="noStrike" kern="0" cap="none" spc="0" normalizeH="0" baseline="0" noProof="0" dirty="0" err="1">
                <a:ln>
                  <a:noFill/>
                </a:ln>
                <a:solidFill>
                  <a:srgbClr val="000000"/>
                </a:solidFill>
                <a:effectLst/>
                <a:uLnTx/>
                <a:uFillTx/>
                <a:latin typeface="Arial"/>
                <a:ea typeface="Times New Roman"/>
                <a:cs typeface="Times New Roman"/>
              </a:rPr>
              <a:t>TrŘ</a:t>
            </a:r>
            <a:r>
              <a:rPr kumimoji="0" lang="cs-CZ" sz="1700" b="0" i="0" u="none" strike="noStrike" kern="0" cap="none" spc="0" normalizeH="0" baseline="0" noProof="0" dirty="0">
                <a:ln>
                  <a:noFill/>
                </a:ln>
                <a:solidFill>
                  <a:srgbClr val="000000"/>
                </a:solidFill>
                <a:effectLst/>
                <a:uLnTx/>
                <a:uFillTx/>
                <a:latin typeface="Arial"/>
                <a:ea typeface="Times New Roman"/>
                <a:cs typeface="Times New Roman"/>
              </a:rPr>
              <a:t>)  </a:t>
            </a:r>
          </a:p>
          <a:p>
            <a:pPr marL="252000" marR="0" lvl="0" indent="-180000" algn="just" defTabSz="914400" rtl="0" eaLnBrk="1" fontAlgn="base" latinLnBrk="0" hangingPunct="1">
              <a:lnSpc>
                <a:spcPct val="115000"/>
              </a:lnSpc>
              <a:spcBef>
                <a:spcPts val="0"/>
              </a:spcBef>
              <a:spcAft>
                <a:spcPts val="0"/>
              </a:spcAft>
              <a:buClr>
                <a:srgbClr val="0000DC"/>
              </a:buClr>
              <a:buSzPct val="100000"/>
              <a:buFont typeface="Arial" panose="020B0604020202020204" pitchFamily="34" charset="0"/>
              <a:buChar char="̶"/>
              <a:tabLst/>
              <a:defRPr/>
            </a:pPr>
            <a:endParaRPr kumimoji="0" lang="cs-CZ" sz="1700" b="0" i="0" u="none" strike="noStrike" kern="0" cap="none" spc="0" normalizeH="0" baseline="0" noProof="0" dirty="0">
              <a:ln>
                <a:noFill/>
              </a:ln>
              <a:solidFill>
                <a:srgbClr val="000000"/>
              </a:solidFill>
              <a:effectLst/>
              <a:uLnTx/>
              <a:uFillTx/>
              <a:latin typeface="Arial"/>
              <a:ea typeface="Times New Roman"/>
              <a:cs typeface="Times New Roman"/>
            </a:endParaRPr>
          </a:p>
          <a:p>
            <a:pPr marL="252000" marR="0" lvl="0" indent="-180000" algn="just" defTabSz="914400" rtl="0" eaLnBrk="1" fontAlgn="base" latinLnBrk="0" hangingPunct="1">
              <a:lnSpc>
                <a:spcPct val="115000"/>
              </a:lnSpc>
              <a:spcBef>
                <a:spcPts val="0"/>
              </a:spcBef>
              <a:spcAft>
                <a:spcPts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Times New Roman"/>
                <a:cs typeface="Times New Roman"/>
              </a:rPr>
              <a:t>rozhodování o uložení předběžného opatření (§ 88m/3 </a:t>
            </a:r>
            <a:r>
              <a:rPr kumimoji="0" lang="cs-CZ" sz="1700" b="0" i="0" u="none" strike="noStrike" kern="0" cap="none" spc="0" normalizeH="0" baseline="0" noProof="0" dirty="0" err="1">
                <a:ln>
                  <a:noFill/>
                </a:ln>
                <a:solidFill>
                  <a:srgbClr val="000000"/>
                </a:solidFill>
                <a:effectLst/>
                <a:uLnTx/>
                <a:uFillTx/>
                <a:latin typeface="Arial"/>
                <a:ea typeface="Times New Roman"/>
                <a:cs typeface="Times New Roman"/>
              </a:rPr>
              <a:t>TrŘ</a:t>
            </a:r>
            <a:r>
              <a:rPr kumimoji="0" lang="cs-CZ" sz="1700" b="0" i="0" u="none" strike="noStrike" kern="0" cap="none" spc="0" normalizeH="0" baseline="0" noProof="0" dirty="0">
                <a:ln>
                  <a:noFill/>
                </a:ln>
                <a:solidFill>
                  <a:srgbClr val="000000"/>
                </a:solidFill>
                <a:effectLst/>
                <a:uLnTx/>
                <a:uFillTx/>
                <a:latin typeface="Arial"/>
                <a:ea typeface="Times New Roman"/>
                <a:cs typeface="Times New Roman"/>
              </a:rPr>
              <a:t>)</a:t>
            </a:r>
          </a:p>
          <a:p>
            <a:pPr marL="252000" marR="0" lvl="0" indent="-180000" algn="just" defTabSz="914400" rtl="0" eaLnBrk="1" fontAlgn="base" latinLnBrk="0" hangingPunct="1">
              <a:lnSpc>
                <a:spcPct val="115000"/>
              </a:lnSpc>
              <a:spcBef>
                <a:spcPts val="0"/>
              </a:spcBef>
              <a:spcAft>
                <a:spcPts val="0"/>
              </a:spcAft>
              <a:buClr>
                <a:srgbClr val="0000DC"/>
              </a:buClr>
              <a:buSzPct val="100000"/>
              <a:buFont typeface="Arial" panose="020B0604020202020204" pitchFamily="34" charset="0"/>
              <a:buChar char="̶"/>
              <a:tabLst/>
              <a:defRPr/>
            </a:pPr>
            <a:endParaRPr kumimoji="0" lang="cs-CZ" sz="1700" b="0" i="0" u="none" strike="noStrike" kern="0" cap="none" spc="0" normalizeH="0" baseline="0" noProof="0" dirty="0">
              <a:ln>
                <a:noFill/>
              </a:ln>
              <a:solidFill>
                <a:srgbClr val="000000"/>
              </a:solidFill>
              <a:effectLst/>
              <a:uLnTx/>
              <a:uFillTx/>
              <a:latin typeface="Arial"/>
              <a:ea typeface="Times New Roman"/>
              <a:cs typeface="Times New Roman"/>
            </a:endParaRPr>
          </a:p>
          <a:p>
            <a:pPr marL="252000" marR="0" lvl="0" indent="-180000" algn="just" defTabSz="914400" rtl="0" eaLnBrk="1" fontAlgn="base" latinLnBrk="0" hangingPunct="1">
              <a:lnSpc>
                <a:spcPct val="115000"/>
              </a:lnSpc>
              <a:spcBef>
                <a:spcPts val="0"/>
              </a:spcBef>
              <a:spcAft>
                <a:spcPts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Times New Roman"/>
                <a:cs typeface="Times New Roman"/>
              </a:rPr>
              <a:t>účast při provedení neodkladného nebo neopakovatelného úkonu spočívajícího ve výslechu svědka nebo v rekognici (§ 158a </a:t>
            </a:r>
            <a:r>
              <a:rPr kumimoji="0" lang="cs-CZ" sz="1700" b="0" i="0" u="none" strike="noStrike" kern="0" cap="none" spc="0" normalizeH="0" baseline="0" noProof="0" dirty="0" err="1">
                <a:ln>
                  <a:noFill/>
                </a:ln>
                <a:solidFill>
                  <a:srgbClr val="000000"/>
                </a:solidFill>
                <a:effectLst/>
                <a:uLnTx/>
                <a:uFillTx/>
                <a:latin typeface="Arial"/>
                <a:ea typeface="Times New Roman"/>
                <a:cs typeface="Times New Roman"/>
              </a:rPr>
              <a:t>TrŘ</a:t>
            </a:r>
            <a:r>
              <a:rPr kumimoji="0" lang="cs-CZ" sz="1700" b="0" i="0" u="none" strike="noStrike" kern="0" cap="none" spc="0" normalizeH="0" baseline="0" noProof="0" dirty="0">
                <a:ln>
                  <a:noFill/>
                </a:ln>
                <a:solidFill>
                  <a:srgbClr val="000000"/>
                </a:solidFill>
                <a:effectLst/>
                <a:uLnTx/>
                <a:uFillTx/>
                <a:latin typeface="Arial"/>
                <a:ea typeface="Times New Roman"/>
                <a:cs typeface="Times New Roman"/>
              </a:rPr>
              <a:t>)</a:t>
            </a: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53</a:t>
            </a:fld>
            <a:endParaRPr lang="cs-CZ"/>
          </a:p>
        </p:txBody>
      </p:sp>
    </p:spTree>
    <p:extLst>
      <p:ext uri="{BB962C8B-B14F-4D97-AF65-F5344CB8AC3E}">
        <p14:creationId xmlns:p14="http://schemas.microsoft.com/office/powerpoint/2010/main" val="9596096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Postup před zahájením trestního stíhání - Prověřování</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a:p>
            <a:pPr marL="252000" marR="0" lvl="0" indent="-180000" algn="l" defTabSz="914400" rtl="0" eaLnBrk="1" fontAlgn="base" latinLnBrk="0" hangingPunct="1">
              <a:lnSpc>
                <a:spcPct val="115000"/>
              </a:lnSpc>
              <a:spcBef>
                <a:spcPts val="0"/>
              </a:spcBef>
              <a:spcAft>
                <a:spcPts val="0"/>
              </a:spcAft>
              <a:buClr>
                <a:srgbClr val="0000DC"/>
              </a:buClr>
              <a:buSzPct val="100000"/>
              <a:buFont typeface="Arial" panose="020B0604020202020204" pitchFamily="34" charset="0"/>
              <a:buChar char="̶"/>
              <a:tabLst/>
              <a:defRPr/>
            </a:pPr>
            <a:endParaRPr kumimoji="0" lang="cs-CZ" sz="1800" b="0" i="0" u="none" strike="noStrike" kern="0" cap="none" spc="0" normalizeH="0" baseline="0" noProof="0" dirty="0">
              <a:ln>
                <a:noFill/>
              </a:ln>
              <a:solidFill>
                <a:srgbClr val="000000"/>
              </a:solidFill>
              <a:effectLst/>
              <a:uLnTx/>
              <a:uFillTx/>
              <a:latin typeface="Arial"/>
              <a:ea typeface="Times New Roman"/>
              <a:cs typeface="Times New Roman"/>
            </a:endParaRPr>
          </a:p>
          <a:p>
            <a:pPr marL="252000" marR="0" lvl="0" indent="-18000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policejní orgán je oprávněn dle § 158 </a:t>
            </a:r>
            <a:r>
              <a:rPr kumimoji="0" lang="cs-CZ" sz="1700" b="0" i="0" u="none" strike="noStrike" kern="0" cap="none" spc="0" normalizeH="0" baseline="0" noProof="0" dirty="0" err="1">
                <a:ln>
                  <a:noFill/>
                </a:ln>
                <a:solidFill>
                  <a:srgbClr val="000000"/>
                </a:solidFill>
                <a:effectLst/>
                <a:uLnTx/>
                <a:uFillTx/>
                <a:latin typeface="Arial"/>
                <a:ea typeface="+mn-ea"/>
                <a:cs typeface="+mn-cs"/>
              </a:rPr>
              <a:t>TrŘ</a:t>
            </a:r>
            <a:r>
              <a:rPr kumimoji="0" lang="cs-CZ" sz="1700" b="0" i="0" u="none" strike="noStrike" kern="0" cap="none" spc="0" normalizeH="0" baseline="0" noProof="0" dirty="0">
                <a:ln>
                  <a:noFill/>
                </a:ln>
                <a:solidFill>
                  <a:srgbClr val="000000"/>
                </a:solidFill>
                <a:effectLst/>
                <a:uLnTx/>
                <a:uFillTx/>
                <a:latin typeface="Arial"/>
                <a:ea typeface="+mn-ea"/>
                <a:cs typeface="+mn-cs"/>
              </a:rPr>
              <a:t> např.</a:t>
            </a:r>
          </a:p>
          <a:p>
            <a:pPr marL="252000" marR="0" lvl="0" indent="-180000" algn="l" defTabSz="914400" rtl="0" eaLnBrk="1" fontAlgn="base" latinLnBrk="0" hangingPunct="1">
              <a:lnSpc>
                <a:spcPct val="150000"/>
              </a:lnSpc>
              <a:spcBef>
                <a:spcPts val="0"/>
              </a:spcBef>
              <a:spcAft>
                <a:spcPct val="0"/>
              </a:spcAft>
              <a:buClr>
                <a:srgbClr val="0000DC"/>
              </a:buClr>
              <a:buSzPct val="100000"/>
              <a:buFont typeface="Wingdings" pitchFamily="2" charset="2"/>
              <a:buNone/>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vyžadovat vysvětlení od fyzických a právnických osob a státních orgánů</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Wingdings" pitchFamily="2" charset="2"/>
              <a:buNone/>
              <a:tabLst/>
              <a:defRPr/>
            </a:pPr>
            <a:endParaRPr kumimoji="0" lang="cs-CZ" sz="15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vyžadovat odborné vyjádření od příslušných orgánů, a je-li toho pro posouzení věci třeba, též znalecké posudky</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Wingdings" pitchFamily="2" charset="2"/>
              <a:buNone/>
              <a:tabLst/>
              <a:defRPr/>
            </a:pPr>
            <a:endParaRPr kumimoji="0" lang="cs-CZ" sz="15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obstarávat potřebné podklady, zejména spisy a jiné písemné materiály</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Wingdings" pitchFamily="2" charset="2"/>
              <a:buNone/>
              <a:tabLst/>
              <a:defRPr/>
            </a:pPr>
            <a:endParaRPr kumimoji="0" lang="cs-CZ" sz="15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zadržet osobu podezřelou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Wingdings" pitchFamily="2" charset="2"/>
              <a:buNone/>
              <a:tabLst/>
              <a:defRPr/>
            </a:pPr>
            <a:endParaRPr kumimoji="0" lang="cs-CZ" sz="15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provádět ohledání místa činu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500" b="0" i="0" u="none" strike="noStrike" kern="0" cap="none" spc="0" normalizeH="0" baseline="0" noProof="0" dirty="0">
              <a:ln>
                <a:noFill/>
              </a:ln>
              <a:solidFill>
                <a:srgbClr val="000000"/>
              </a:solidFill>
              <a:effectLst/>
              <a:uLnTx/>
              <a:uFillTx/>
              <a:latin typeface="Arial"/>
            </a:endParaRP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54</a:t>
            </a:fld>
            <a:endParaRPr lang="cs-CZ"/>
          </a:p>
        </p:txBody>
      </p:sp>
    </p:spTree>
    <p:extLst>
      <p:ext uri="{BB962C8B-B14F-4D97-AF65-F5344CB8AC3E}">
        <p14:creationId xmlns:p14="http://schemas.microsoft.com/office/powerpoint/2010/main" val="8072536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Postup po zahájení trestního stíhání - vyšetřování</a:t>
            </a:r>
          </a:p>
          <a:p>
            <a:pPr marL="252000" marR="0" lvl="0" indent="-180000" algn="l" defTabSz="914400" rtl="0" eaLnBrk="1" fontAlgn="base" latinLnBrk="0" hangingPunct="1">
              <a:lnSpc>
                <a:spcPct val="115000"/>
              </a:lnSpc>
              <a:spcBef>
                <a:spcPts val="0"/>
              </a:spcBef>
              <a:spcAft>
                <a:spcPts val="0"/>
              </a:spcAft>
              <a:buClr>
                <a:srgbClr val="0000DC"/>
              </a:buClr>
              <a:buSzPct val="100000"/>
              <a:buFont typeface="Arial" panose="020B0604020202020204" pitchFamily="34" charset="0"/>
              <a:buChar char="̶"/>
              <a:tabLst/>
              <a:defRPr/>
            </a:pPr>
            <a:endParaRPr kumimoji="0" lang="cs-CZ" sz="1800" b="0" i="0" u="none" strike="noStrike" kern="0" cap="none" spc="0" normalizeH="0" baseline="0" noProof="0" dirty="0">
              <a:ln>
                <a:noFill/>
              </a:ln>
              <a:solidFill>
                <a:srgbClr val="000000"/>
              </a:solidFill>
              <a:effectLst/>
              <a:uLnTx/>
              <a:uFillTx/>
              <a:latin typeface="Arial"/>
              <a:ea typeface="Times New Roman"/>
              <a:cs typeface="Times New Roman"/>
            </a:endParaRP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sz="1800" b="0" i="0" u="none" strike="noStrike" kern="0" cap="none" spc="0" normalizeH="0" baseline="0" noProof="0" dirty="0">
                <a:ln>
                  <a:noFill/>
                </a:ln>
                <a:solidFill>
                  <a:srgbClr val="000000"/>
                </a:solidFill>
                <a:effectLst/>
                <a:uLnTx/>
                <a:uFillTx/>
                <a:latin typeface="Arial"/>
                <a:ea typeface="+mn-ea"/>
                <a:cs typeface="+mn-cs"/>
              </a:rPr>
              <a:t>§ 161/2 </a:t>
            </a:r>
            <a:r>
              <a:rPr kumimoji="0" lang="cs-CZ" sz="1800" b="0" i="0" u="none" strike="noStrike" kern="0" cap="none" spc="0" normalizeH="0" baseline="0" noProof="0" dirty="0" err="1">
                <a:ln>
                  <a:noFill/>
                </a:ln>
                <a:solidFill>
                  <a:srgbClr val="000000"/>
                </a:solidFill>
                <a:effectLst/>
                <a:uLnTx/>
                <a:uFillTx/>
                <a:latin typeface="Arial"/>
                <a:ea typeface="+mn-ea"/>
                <a:cs typeface="+mn-cs"/>
              </a:rPr>
              <a:t>TrŘ</a:t>
            </a:r>
            <a:r>
              <a:rPr kumimoji="0" lang="cs-CZ" sz="1800" b="0" i="0" u="none" strike="noStrike" kern="0" cap="none" spc="0" normalizeH="0" baseline="0" noProof="0" dirty="0">
                <a:ln>
                  <a:noFill/>
                </a:ln>
                <a:solidFill>
                  <a:srgbClr val="000000"/>
                </a:solidFill>
                <a:effectLst/>
                <a:uLnTx/>
                <a:uFillTx/>
                <a:latin typeface="Arial"/>
                <a:ea typeface="+mn-ea"/>
                <a:cs typeface="+mn-cs"/>
              </a:rPr>
              <a:t>  - není-li uvedeno jinak, vyšetřování konají útvary P ČR </a:t>
            </a: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Wingdings" pitchFamily="2" charset="2"/>
              <a:buNone/>
              <a:tabLst/>
              <a:defRPr/>
            </a:pPr>
            <a:endParaRPr kumimoji="0" lang="cs-CZ" sz="18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GIBS – TČ spáchané  příslušníky P ČR, VS a celníky + zaměstnanci těchto subjektů v souvislosti  s plněním jejich pracovních úkolů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Wingdings" pitchFamily="2" charset="2"/>
              <a:buNone/>
              <a:tabLst/>
              <a:defRPr/>
            </a:pPr>
            <a:endParaRPr kumimoji="0" lang="cs-CZ" sz="15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státní zástupce  - TČ spáchané příslušníky GIBS, BIS, UZIS, VP, VZ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Wingdings" pitchFamily="2" charset="2"/>
              <a:buNone/>
              <a:tabLst/>
              <a:defRPr/>
            </a:pPr>
            <a:endParaRPr kumimoji="0" lang="cs-CZ" sz="15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kapitán lodi při dálkových plavbách  - TČ spáchané  na této lodi</a:t>
            </a:r>
          </a:p>
          <a:p>
            <a:pPr marL="914400" marR="0" lvl="2" indent="0" algn="just" defTabSz="914400" rtl="0" eaLnBrk="1" fontAlgn="base" latinLnBrk="0" hangingPunct="1">
              <a:lnSpc>
                <a:spcPts val="1800"/>
              </a:lnSpc>
              <a:spcBef>
                <a:spcPts val="0"/>
              </a:spcBef>
              <a:spcAft>
                <a:spcPct val="0"/>
              </a:spcAft>
              <a:buClr>
                <a:srgbClr val="5AC8AF"/>
              </a:buClr>
              <a:buSzPct val="80000"/>
              <a:buFont typeface="Wingdings" pitchFamily="2" charset="2"/>
              <a:buNone/>
              <a:tabLst/>
              <a:defRPr/>
            </a:pPr>
            <a:endParaRPr kumimoji="0" lang="cs-CZ" sz="15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vojenská policie - např. TČ příslušníků ozbrojených sil spáchané při plnění úkolů v zahraničí   (zahraniční mise)</a:t>
            </a:r>
          </a:p>
          <a:p>
            <a:pPr marL="504000" marR="0" lvl="1" indent="-180000" algn="l" defTabSz="914400" rtl="0" eaLnBrk="1" fontAlgn="base" latinLnBrk="0" hangingPunct="1">
              <a:lnSpc>
                <a:spcPct val="100000"/>
              </a:lnSpc>
              <a:spcBef>
                <a:spcPts val="0"/>
              </a:spcBef>
              <a:spcAft>
                <a:spcPct val="0"/>
              </a:spcAft>
              <a:buClr>
                <a:srgbClr val="0000DC"/>
              </a:buClr>
              <a:buSzPct val="100000"/>
              <a:buFont typeface="Wingdings" pitchFamily="2" charset="2"/>
              <a:buNone/>
              <a:tabLst/>
              <a:defRPr/>
            </a:pPr>
            <a:endParaRPr kumimoji="0" lang="cs-CZ" sz="1700" b="0" i="0" u="none" strike="noStrike" kern="0" cap="none" spc="0" normalizeH="0" baseline="0" noProof="0" dirty="0">
              <a:ln>
                <a:noFill/>
              </a:ln>
              <a:solidFill>
                <a:srgbClr val="000000"/>
              </a:solidFill>
              <a:effectLst/>
              <a:uLnTx/>
              <a:uFillTx/>
              <a:latin typeface="Arial"/>
            </a:endParaRP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trestní stíhání se souhlasem poškozeného - § 163, § 163a </a:t>
            </a:r>
            <a:r>
              <a:rPr kumimoji="0" lang="cs-CZ" sz="1700" b="0" i="0" u="none" strike="noStrike" kern="0" cap="none" spc="0" normalizeH="0" baseline="0" noProof="0" dirty="0" err="1">
                <a:ln>
                  <a:noFill/>
                </a:ln>
                <a:solidFill>
                  <a:srgbClr val="000000"/>
                </a:solidFill>
                <a:effectLst/>
                <a:uLnTx/>
                <a:uFillTx/>
                <a:latin typeface="Arial"/>
                <a:ea typeface="+mn-ea"/>
                <a:cs typeface="+mn-cs"/>
              </a:rPr>
              <a:t>TrŘ</a:t>
            </a:r>
            <a:r>
              <a:rPr kumimoji="0" lang="cs-CZ" sz="1700" b="0" i="0" u="none" strike="noStrike" kern="0" cap="none" spc="0" normalizeH="0" baseline="0" noProof="0" dirty="0">
                <a:ln>
                  <a:noFill/>
                </a:ln>
                <a:solidFill>
                  <a:srgbClr val="000000"/>
                </a:solidFill>
                <a:effectLst/>
                <a:uLnTx/>
                <a:uFillTx/>
                <a:latin typeface="Arial"/>
                <a:ea typeface="+mn-ea"/>
                <a:cs typeface="+mn-cs"/>
              </a:rPr>
              <a:t> – výjimka ze zásady legality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500" b="0" i="0" u="none" strike="noStrike" kern="0" cap="none" spc="0" normalizeH="0" baseline="0" noProof="0" dirty="0">
              <a:ln>
                <a:noFill/>
              </a:ln>
              <a:solidFill>
                <a:srgbClr val="000000"/>
              </a:solidFill>
              <a:effectLst/>
              <a:uLnTx/>
              <a:uFillTx/>
              <a:latin typeface="Arial"/>
            </a:endParaRP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55</a:t>
            </a:fld>
            <a:endParaRPr lang="cs-CZ"/>
          </a:p>
        </p:txBody>
      </p:sp>
    </p:spTree>
    <p:extLst>
      <p:ext uri="{BB962C8B-B14F-4D97-AF65-F5344CB8AC3E}">
        <p14:creationId xmlns:p14="http://schemas.microsoft.com/office/powerpoint/2010/main" val="13399943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Soudní stádia – Předběžné projednání obžaloby</a:t>
            </a:r>
          </a:p>
          <a:p>
            <a:pPr marL="252000" marR="0" lvl="0" indent="-180000" algn="l" defTabSz="914400" rtl="0" eaLnBrk="1" fontAlgn="base" latinLnBrk="0" hangingPunct="1">
              <a:lnSpc>
                <a:spcPct val="115000"/>
              </a:lnSpc>
              <a:spcBef>
                <a:spcPts val="0"/>
              </a:spcBef>
              <a:spcAft>
                <a:spcPts val="0"/>
              </a:spcAft>
              <a:buClr>
                <a:srgbClr val="0000DC"/>
              </a:buClr>
              <a:buSzPct val="100000"/>
              <a:buFont typeface="Arial" panose="020B0604020202020204" pitchFamily="34" charset="0"/>
              <a:buChar char="̶"/>
              <a:tabLst/>
              <a:defRPr/>
            </a:pPr>
            <a:endParaRPr kumimoji="0" lang="cs-CZ" sz="1800" b="0" i="0" u="none" strike="noStrike" kern="0" cap="none" spc="0" normalizeH="0" baseline="0" noProof="0" dirty="0">
              <a:ln>
                <a:noFill/>
              </a:ln>
              <a:solidFill>
                <a:srgbClr val="000000"/>
              </a:solidFill>
              <a:effectLst/>
              <a:uLnTx/>
              <a:uFillTx/>
              <a:latin typeface="Arial"/>
              <a:ea typeface="Times New Roman"/>
              <a:cs typeface="Times New Roman"/>
            </a:endParaRP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předběžné projednání obžaloby - jeho účelem je, aby se do trestního řízení  dostaly pouze věci, které tam patří; § 185 a násl. </a:t>
            </a:r>
            <a:r>
              <a:rPr kumimoji="0" lang="cs-CZ" sz="1700" b="0" i="0" u="none" strike="noStrike" kern="0" cap="none" spc="0" normalizeH="0" baseline="0" noProof="0" dirty="0" err="1">
                <a:ln>
                  <a:noFill/>
                </a:ln>
                <a:solidFill>
                  <a:srgbClr val="000000"/>
                </a:solidFill>
                <a:effectLst/>
                <a:uLnTx/>
                <a:uFillTx/>
                <a:latin typeface="Arial"/>
                <a:ea typeface="+mn-ea"/>
                <a:cs typeface="+mn-cs"/>
              </a:rPr>
              <a:t>TrŘ</a:t>
            </a: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None/>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věc patří do příslušnosti jiného soudu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zastavení trestního stíhání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přípravné řízení nebylo provedenou podle zákona</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ve věci nejsou v potřebném rozsahu objasněny všechny okolnosti</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nařízení hlavního líčení </a:t>
            </a: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endParaRPr kumimoji="0" lang="cs-CZ" sz="18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samosoudce předběžné projednání věci neprovádí, ale obžalobu má povinnost „přezkoumat“ ve výše uvedeném duchu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500" b="0" i="0" u="none" strike="noStrike" kern="0" cap="none" spc="0" normalizeH="0" baseline="0" noProof="0" dirty="0">
              <a:ln>
                <a:noFill/>
              </a:ln>
              <a:solidFill>
                <a:srgbClr val="000000"/>
              </a:solidFill>
              <a:effectLst/>
              <a:uLnTx/>
              <a:uFillTx/>
              <a:latin typeface="Arial"/>
            </a:endParaRP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56</a:t>
            </a:fld>
            <a:endParaRPr lang="cs-CZ"/>
          </a:p>
        </p:txBody>
      </p:sp>
    </p:spTree>
    <p:extLst>
      <p:ext uri="{BB962C8B-B14F-4D97-AF65-F5344CB8AC3E}">
        <p14:creationId xmlns:p14="http://schemas.microsoft.com/office/powerpoint/2010/main" val="39846211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Hlavní líčení</a:t>
            </a:r>
          </a:p>
          <a:p>
            <a:pPr marL="252000" marR="0" lvl="0" indent="-180000" algn="l" defTabSz="914400" rtl="0" eaLnBrk="1" fontAlgn="base" latinLnBrk="0" hangingPunct="1">
              <a:lnSpc>
                <a:spcPct val="115000"/>
              </a:lnSpc>
              <a:spcBef>
                <a:spcPts val="0"/>
              </a:spcBef>
              <a:spcAft>
                <a:spcPts val="0"/>
              </a:spcAft>
              <a:buClr>
                <a:srgbClr val="0000DC"/>
              </a:buClr>
              <a:buSzPct val="100000"/>
              <a:buFont typeface="Arial" panose="020B0604020202020204" pitchFamily="34" charset="0"/>
              <a:buChar char="̶"/>
              <a:tabLst/>
              <a:defRPr/>
            </a:pPr>
            <a:endParaRPr kumimoji="0" lang="cs-CZ" sz="1800" b="0" i="0" u="none" strike="noStrike" kern="0" cap="none" spc="0" normalizeH="0" baseline="0" noProof="0" dirty="0">
              <a:ln>
                <a:noFill/>
              </a:ln>
              <a:solidFill>
                <a:srgbClr val="000000"/>
              </a:solidFill>
              <a:effectLst/>
              <a:uLnTx/>
              <a:uFillTx/>
              <a:latin typeface="Arial"/>
              <a:ea typeface="Times New Roman"/>
              <a:cs typeface="Times New Roman"/>
            </a:endParaRP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 196 a násl. </a:t>
            </a:r>
            <a:r>
              <a:rPr kumimoji="0" lang="cs-CZ" sz="1700" b="0" i="0" u="none" strike="noStrike" kern="0" cap="none" spc="0" normalizeH="0" baseline="0" noProof="0" dirty="0" err="1">
                <a:ln>
                  <a:noFill/>
                </a:ln>
                <a:solidFill>
                  <a:srgbClr val="000000"/>
                </a:solidFill>
                <a:effectLst/>
                <a:uLnTx/>
                <a:uFillTx/>
                <a:latin typeface="Arial"/>
                <a:ea typeface="+mn-ea"/>
                <a:cs typeface="+mn-cs"/>
              </a:rPr>
              <a:t>TrŘ</a:t>
            </a:r>
            <a:r>
              <a:rPr kumimoji="0" lang="cs-CZ" sz="1700" b="0" i="0" u="none" strike="noStrike" kern="0" cap="none" spc="0" normalizeH="0" baseline="0" noProof="0" dirty="0">
                <a:ln>
                  <a:noFill/>
                </a:ln>
                <a:solidFill>
                  <a:srgbClr val="000000"/>
                </a:solidFill>
                <a:effectLst/>
                <a:uLnTx/>
                <a:uFillTx/>
                <a:latin typeface="Arial"/>
                <a:ea typeface="+mn-ea"/>
                <a:cs typeface="+mn-cs"/>
              </a:rPr>
              <a:t> </a:t>
            </a: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Wingdings" pitchFamily="2" charset="2"/>
              <a:buNone/>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nejdůležitější  stadium trestního řízení, ve kterém se rozhodují otázky viny, trestu a další otázky </a:t>
            </a: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Wingdings" pitchFamily="2" charset="2"/>
              <a:buNone/>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342900" marR="0" lvl="1" indent="-3429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rPr>
              <a:t>počátek hlavního líčení </a:t>
            </a:r>
          </a:p>
          <a:p>
            <a:pPr marL="742950" marR="0" lvl="2" indent="-342900" algn="just" defTabSz="914400" rtl="0" eaLnBrk="1" fontAlgn="base" latinLnBrk="0" hangingPunct="1">
              <a:lnSpc>
                <a:spcPts val="1800"/>
              </a:lnSpc>
              <a:spcBef>
                <a:spcPts val="0"/>
              </a:spcBef>
              <a:spcAft>
                <a:spcPct val="0"/>
              </a:spcAft>
              <a:buClr>
                <a:srgbClr val="5AC8AF"/>
              </a:buClr>
              <a:buSzPct val="80000"/>
              <a:buFont typeface="Arial"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sdělení věci, která bude projednávána</a:t>
            </a:r>
          </a:p>
          <a:p>
            <a:pPr marL="742950" marR="0" lvl="2" indent="-342900" algn="just" defTabSz="914400" rtl="0" eaLnBrk="1" fontAlgn="base" latinLnBrk="0" hangingPunct="1">
              <a:lnSpc>
                <a:spcPts val="1800"/>
              </a:lnSpc>
              <a:spcBef>
                <a:spcPts val="0"/>
              </a:spcBef>
              <a:spcAft>
                <a:spcPct val="0"/>
              </a:spcAft>
              <a:buClr>
                <a:srgbClr val="5AC8AF"/>
              </a:buClr>
              <a:buSzPct val="80000"/>
              <a:buFont typeface="Arial"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zjištění přítomnosti osob - SZ,  obžalovaný, obhajoba, svědci, znalec, tlumočník</a:t>
            </a:r>
          </a:p>
          <a:p>
            <a:pPr marL="742950" marR="0" lvl="2" indent="-342900" algn="just" defTabSz="914400" rtl="0" eaLnBrk="1" fontAlgn="base" latinLnBrk="0" hangingPunct="1">
              <a:lnSpc>
                <a:spcPts val="1800"/>
              </a:lnSpc>
              <a:spcBef>
                <a:spcPts val="0"/>
              </a:spcBef>
              <a:spcAft>
                <a:spcPct val="0"/>
              </a:spcAft>
              <a:buClr>
                <a:srgbClr val="5AC8AF"/>
              </a:buClr>
              <a:buSzPct val="80000"/>
              <a:buFont typeface="Arial" pitchFamily="34" charset="0"/>
              <a:buChar char="•"/>
              <a:tabLst/>
              <a:defRPr/>
            </a:pPr>
            <a:endParaRPr kumimoji="0" lang="cs-CZ" sz="1400" b="0" i="0" u="none" strike="noStrike" kern="0" cap="none" spc="0" normalizeH="0" baseline="0" noProof="0" dirty="0">
              <a:ln>
                <a:noFill/>
              </a:ln>
              <a:solidFill>
                <a:srgbClr val="000000"/>
              </a:solidFill>
              <a:effectLst/>
              <a:uLnTx/>
              <a:uFillTx/>
              <a:latin typeface="Arial"/>
            </a:endParaRPr>
          </a:p>
          <a:p>
            <a:pPr marL="742950" marR="0" lvl="2" indent="-342900" algn="just" defTabSz="914400" rtl="0" eaLnBrk="1" fontAlgn="base" latinLnBrk="0" hangingPunct="1">
              <a:lnSpc>
                <a:spcPts val="1800"/>
              </a:lnSpc>
              <a:spcBef>
                <a:spcPts val="0"/>
              </a:spcBef>
              <a:spcAft>
                <a:spcPct val="0"/>
              </a:spcAft>
              <a:buClr>
                <a:srgbClr val="5AC8AF"/>
              </a:buClr>
              <a:buSzPct val="80000"/>
              <a:buFont typeface="Arial" pitchFamily="34" charset="0"/>
              <a:buChar char="•"/>
              <a:tabLst/>
              <a:defRPr/>
            </a:pPr>
            <a:r>
              <a:rPr kumimoji="0" lang="cs-CZ" sz="1400" b="0" i="0" u="none" strike="noStrike" kern="0" cap="none" spc="0" normalizeH="0" baseline="0" noProof="0" dirty="0">
                <a:ln>
                  <a:noFill/>
                </a:ln>
                <a:solidFill>
                  <a:srgbClr val="000000"/>
                </a:solidFill>
                <a:effectLst/>
                <a:uLnTx/>
                <a:uFillTx/>
                <a:latin typeface="Arial"/>
              </a:rPr>
              <a:t>lze konat v nepřítomnosti obžalovaného, pokud lze věc spolehlivě rozhodnout i bez něho</a:t>
            </a:r>
          </a:p>
          <a:p>
            <a:pPr marL="742950" marR="0" lvl="2" indent="-342900" algn="just" defTabSz="914400" rtl="0" eaLnBrk="1" fontAlgn="base" latinLnBrk="0" hangingPunct="1">
              <a:lnSpc>
                <a:spcPts val="1800"/>
              </a:lnSpc>
              <a:spcBef>
                <a:spcPts val="0"/>
              </a:spcBef>
              <a:spcAft>
                <a:spcPct val="0"/>
              </a:spcAft>
              <a:buClr>
                <a:srgbClr val="5AC8AF"/>
              </a:buClr>
              <a:buSzPct val="80000"/>
              <a:buFont typeface="Arial" pitchFamily="34" charset="0"/>
              <a:buChar char="•"/>
              <a:tabLst/>
              <a:defRPr/>
            </a:pPr>
            <a:r>
              <a:rPr kumimoji="0" lang="cs-CZ" sz="1400" b="0" i="0" u="none" strike="noStrike" kern="0" cap="none" spc="0" normalizeH="0" baseline="0" noProof="0" dirty="0">
                <a:ln>
                  <a:noFill/>
                </a:ln>
                <a:solidFill>
                  <a:srgbClr val="000000"/>
                </a:solidFill>
                <a:effectLst/>
                <a:uLnTx/>
                <a:uFillTx/>
                <a:latin typeface="Arial"/>
              </a:rPr>
              <a:t>nelze konat v nepřítomnosti obžalovaného v případě vazby, VTOS, TČ s horní hranicí převyšující 5 let  - obžalovaný se může práva účasti vzdát </a:t>
            </a:r>
          </a:p>
          <a:p>
            <a:pPr marL="742950" marR="0" lvl="2" indent="-342900" algn="just" defTabSz="914400" rtl="0" eaLnBrk="1" fontAlgn="base" latinLnBrk="0" hangingPunct="1">
              <a:lnSpc>
                <a:spcPts val="1800"/>
              </a:lnSpc>
              <a:spcBef>
                <a:spcPts val="0"/>
              </a:spcBef>
              <a:spcAft>
                <a:spcPct val="0"/>
              </a:spcAft>
              <a:buClr>
                <a:srgbClr val="5AC8AF"/>
              </a:buClr>
              <a:buSzPct val="80000"/>
              <a:buFont typeface="Arial" pitchFamily="34" charset="0"/>
              <a:buChar char="•"/>
              <a:tabLst/>
              <a:defRPr/>
            </a:pPr>
            <a:endParaRPr kumimoji="0" lang="cs-CZ" sz="1500" b="0" i="0" u="none" strike="noStrike" kern="0" cap="none" spc="0" normalizeH="0" baseline="0" noProof="0" dirty="0">
              <a:ln>
                <a:noFill/>
              </a:ln>
              <a:solidFill>
                <a:srgbClr val="000000"/>
              </a:solidFill>
              <a:effectLst/>
              <a:uLnTx/>
              <a:uFillTx/>
              <a:latin typeface="Arial"/>
            </a:endParaRPr>
          </a:p>
          <a:p>
            <a:pPr marL="742950" marR="0" lvl="2" indent="-342900" algn="just" defTabSz="914400" rtl="0" eaLnBrk="1" fontAlgn="base" latinLnBrk="0" hangingPunct="1">
              <a:lnSpc>
                <a:spcPts val="1800"/>
              </a:lnSpc>
              <a:spcBef>
                <a:spcPts val="0"/>
              </a:spcBef>
              <a:spcAft>
                <a:spcPct val="0"/>
              </a:spcAft>
              <a:buClr>
                <a:srgbClr val="5AC8AF"/>
              </a:buClr>
              <a:buSzPct val="80000"/>
              <a:buFont typeface="Arial"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přednesení obžaloby</a:t>
            </a:r>
          </a:p>
          <a:p>
            <a:pPr marL="742950" marR="0" lvl="2" indent="-342900" algn="just" defTabSz="914400" rtl="0" eaLnBrk="1" fontAlgn="base" latinLnBrk="0" hangingPunct="1">
              <a:lnSpc>
                <a:spcPts val="1800"/>
              </a:lnSpc>
              <a:spcBef>
                <a:spcPts val="0"/>
              </a:spcBef>
              <a:spcAft>
                <a:spcPct val="0"/>
              </a:spcAft>
              <a:buClr>
                <a:srgbClr val="5AC8AF"/>
              </a:buClr>
              <a:buSzPct val="80000"/>
              <a:buFont typeface="Arial"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práva poškozeného a zúčastněné osoby</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500" b="0" i="0" u="none" strike="noStrike" kern="0" cap="none" spc="0" normalizeH="0" baseline="0" noProof="0" dirty="0">
              <a:ln>
                <a:noFill/>
              </a:ln>
              <a:solidFill>
                <a:srgbClr val="000000"/>
              </a:solidFill>
              <a:effectLst/>
              <a:uLnTx/>
              <a:uFillTx/>
              <a:latin typeface="Arial"/>
            </a:endParaRP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57</a:t>
            </a:fld>
            <a:endParaRPr lang="cs-CZ"/>
          </a:p>
        </p:txBody>
      </p:sp>
    </p:spTree>
    <p:extLst>
      <p:ext uri="{BB962C8B-B14F-4D97-AF65-F5344CB8AC3E}">
        <p14:creationId xmlns:p14="http://schemas.microsoft.com/office/powerpoint/2010/main" val="7560323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Hlavní líčení</a:t>
            </a:r>
          </a:p>
          <a:p>
            <a:pPr marL="252000" marR="0" lvl="0" indent="-180000" algn="l" defTabSz="914400" rtl="0" eaLnBrk="1" fontAlgn="base" latinLnBrk="0" hangingPunct="1">
              <a:lnSpc>
                <a:spcPct val="115000"/>
              </a:lnSpc>
              <a:spcBef>
                <a:spcPts val="0"/>
              </a:spcBef>
              <a:spcAft>
                <a:spcPts val="0"/>
              </a:spcAft>
              <a:buClr>
                <a:srgbClr val="0000DC"/>
              </a:buClr>
              <a:buSzPct val="100000"/>
              <a:buFont typeface="Arial" panose="020B0604020202020204" pitchFamily="34" charset="0"/>
              <a:buChar char="̶"/>
              <a:tabLst/>
              <a:defRPr/>
            </a:pPr>
            <a:endParaRPr kumimoji="0" lang="cs-CZ" sz="1800" b="0" i="0" u="none" strike="noStrike" kern="0" cap="none" spc="0" normalizeH="0" baseline="0" noProof="0" dirty="0">
              <a:ln>
                <a:noFill/>
              </a:ln>
              <a:solidFill>
                <a:srgbClr val="000000"/>
              </a:solidFill>
              <a:effectLst/>
              <a:uLnTx/>
              <a:uFillTx/>
              <a:latin typeface="Arial"/>
              <a:ea typeface="Times New Roman"/>
              <a:cs typeface="Times New Roman"/>
            </a:endParaRPr>
          </a:p>
          <a:p>
            <a:pPr marL="252000" marR="0" lvl="0"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provádění dokazování  </a:t>
            </a:r>
          </a:p>
          <a:p>
            <a:pPr marL="252000" marR="0" lvl="0"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tzv. procesní rovnost zbraní, tj. státní zástupce má shodná práva a povinnosti jako obžalovaný  (a naopak)</a:t>
            </a:r>
          </a:p>
          <a:p>
            <a:pPr marL="252000" marR="0" lvl="0"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závěr hlavního líčení </a:t>
            </a:r>
          </a:p>
          <a:p>
            <a:pPr marL="252000" marR="0" lvl="0" indent="-180000" algn="l" defTabSz="914400" rtl="0" eaLnBrk="1" fontAlgn="base" latinLnBrk="0" hangingPunct="1">
              <a:lnSpc>
                <a:spcPct val="100000"/>
              </a:lnSpc>
              <a:spcBef>
                <a:spcPts val="0"/>
              </a:spcBef>
              <a:spcAft>
                <a:spcPct val="0"/>
              </a:spcAft>
              <a:buClr>
                <a:srgbClr val="0000DC"/>
              </a:buClr>
              <a:buSzPct val="100000"/>
              <a:buFont typeface="Wingdings" pitchFamily="2" charset="2"/>
              <a:buNone/>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závěrečná řeč státního zástupce a dalších osob  (obžalovaný, obhájce, poškozený, zmocněnec poškozeného)</a:t>
            </a:r>
          </a:p>
          <a:p>
            <a:pPr marL="504000" marR="0" lvl="1"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právo na poslední slovo obžalovaného </a:t>
            </a:r>
          </a:p>
          <a:p>
            <a:pPr marL="252000" marR="0" lvl="0"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rozhodnutí v hlavním líčení - nejčastěji  rozsudek </a:t>
            </a:r>
          </a:p>
          <a:p>
            <a:pPr marL="252000" marR="0" lvl="0" indent="-180000" algn="l" defTabSz="914400" rtl="0" eaLnBrk="1" fontAlgn="base" latinLnBrk="0" hangingPunct="1">
              <a:lnSpc>
                <a:spcPct val="100000"/>
              </a:lnSpc>
              <a:spcBef>
                <a:spcPts val="0"/>
              </a:spcBef>
              <a:spcAft>
                <a:spcPct val="0"/>
              </a:spcAft>
              <a:buClr>
                <a:srgbClr val="0000DC"/>
              </a:buClr>
              <a:buSzPct val="100000"/>
              <a:buFont typeface="Wingdings" pitchFamily="2" charset="2"/>
              <a:buNone/>
              <a:tabLst/>
              <a:defRPr/>
            </a:pPr>
            <a:endParaRPr kumimoji="0" lang="cs-CZ" sz="18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a:ln>
                  <a:noFill/>
                </a:ln>
                <a:solidFill>
                  <a:srgbClr val="000000"/>
                </a:solidFill>
                <a:effectLst/>
                <a:uLnTx/>
                <a:uFillTx/>
                <a:latin typeface="Arial"/>
              </a:rPr>
              <a:t>odsuzující, zprošťující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500" b="0" i="0" u="none" strike="noStrike" kern="0" cap="none" spc="0" normalizeH="0" baseline="0" noProof="0" dirty="0">
              <a:ln>
                <a:noFill/>
              </a:ln>
              <a:solidFill>
                <a:srgbClr val="000000"/>
              </a:solidFill>
              <a:effectLst/>
              <a:uLnTx/>
              <a:uFillTx/>
              <a:latin typeface="Arial"/>
            </a:endParaRP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58</a:t>
            </a:fld>
            <a:endParaRPr lang="cs-CZ"/>
          </a:p>
        </p:txBody>
      </p:sp>
    </p:spTree>
    <p:extLst>
      <p:ext uri="{BB962C8B-B14F-4D97-AF65-F5344CB8AC3E}">
        <p14:creationId xmlns:p14="http://schemas.microsoft.com/office/powerpoint/2010/main" val="32104606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a:bodyPr>
          <a:lstStyle/>
          <a:p>
            <a:r>
              <a:rPr lang="cs-CZ" dirty="0"/>
              <a:t>Druhy opravných prostředků</a:t>
            </a:r>
          </a:p>
          <a:p>
            <a:pPr marL="252000" marR="0" lvl="0" indent="-180000" algn="l" defTabSz="914400" rtl="0" eaLnBrk="1" fontAlgn="base" latinLnBrk="0" hangingPunct="1">
              <a:lnSpc>
                <a:spcPct val="115000"/>
              </a:lnSpc>
              <a:spcBef>
                <a:spcPts val="0"/>
              </a:spcBef>
              <a:spcAft>
                <a:spcPts val="0"/>
              </a:spcAft>
              <a:buClr>
                <a:srgbClr val="0000DC"/>
              </a:buClr>
              <a:buSzPct val="100000"/>
              <a:buFont typeface="Arial" panose="020B0604020202020204" pitchFamily="34" charset="0"/>
              <a:buChar char="̶"/>
              <a:tabLst/>
              <a:defRPr/>
            </a:pPr>
            <a:endParaRPr kumimoji="0" lang="cs-CZ" sz="1800" b="0" i="0" u="none" strike="noStrike" kern="0" cap="none" spc="0" normalizeH="0" baseline="0" noProof="0" dirty="0">
              <a:ln>
                <a:noFill/>
              </a:ln>
              <a:solidFill>
                <a:srgbClr val="000000"/>
              </a:solidFill>
              <a:effectLst/>
              <a:uLnTx/>
              <a:uFillTx/>
              <a:latin typeface="Arial"/>
              <a:ea typeface="Times New Roman"/>
              <a:cs typeface="Times New Roman"/>
            </a:endParaRPr>
          </a:p>
          <a:p>
            <a:pPr marL="252000" marR="0" lvl="0" indent="-18000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sz="1800" b="0" i="0" u="none" strike="noStrike" kern="0" cap="none" spc="0" normalizeH="0" baseline="0" noProof="0" dirty="0">
                <a:ln>
                  <a:noFill/>
                </a:ln>
                <a:solidFill>
                  <a:srgbClr val="000000"/>
                </a:solidFill>
                <a:effectLst/>
                <a:uLnTx/>
                <a:uFillTx/>
                <a:latin typeface="Arial"/>
                <a:ea typeface="+mn-ea"/>
                <a:cs typeface="+mn-cs"/>
              </a:rPr>
              <a:t>řádné opravné prostředky  </a:t>
            </a:r>
          </a:p>
          <a:p>
            <a:pPr marL="252000" marR="0" lvl="0" indent="-180000" algn="l" defTabSz="914400" rtl="0" eaLnBrk="1" fontAlgn="base" latinLnBrk="0" hangingPunct="1">
              <a:lnSpc>
                <a:spcPct val="150000"/>
              </a:lnSpc>
              <a:spcBef>
                <a:spcPts val="0"/>
              </a:spcBef>
              <a:spcAft>
                <a:spcPct val="0"/>
              </a:spcAft>
              <a:buClr>
                <a:srgbClr val="0000DC"/>
              </a:buClr>
              <a:buSzPct val="100000"/>
              <a:buFont typeface="Wingdings" pitchFamily="2" charset="2"/>
              <a:buNone/>
              <a:tabLst/>
              <a:defRPr/>
            </a:pPr>
            <a:endParaRPr kumimoji="0" lang="cs-CZ" sz="18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600" b="0" i="0" u="none" strike="noStrike" kern="0" cap="none" spc="0" normalizeH="0" baseline="0" noProof="0" dirty="0">
                <a:ln>
                  <a:noFill/>
                </a:ln>
                <a:solidFill>
                  <a:srgbClr val="000000"/>
                </a:solidFill>
                <a:effectLst/>
                <a:uLnTx/>
                <a:uFillTx/>
                <a:latin typeface="Arial"/>
              </a:rPr>
              <a:t>stížnost do usnesení (§ 141 a násl. </a:t>
            </a:r>
            <a:r>
              <a:rPr kumimoji="0" lang="cs-CZ" sz="1600" b="0" i="0" u="none" strike="noStrike" kern="0" cap="none" spc="0" normalizeH="0" baseline="0" noProof="0" dirty="0" err="1">
                <a:ln>
                  <a:noFill/>
                </a:ln>
                <a:solidFill>
                  <a:srgbClr val="000000"/>
                </a:solidFill>
                <a:effectLst/>
                <a:uLnTx/>
                <a:uFillTx/>
                <a:latin typeface="Arial"/>
              </a:rPr>
              <a:t>TrŘ</a:t>
            </a:r>
            <a:r>
              <a:rPr kumimoji="0" lang="cs-CZ" sz="1600" b="0" i="0" u="none" strike="noStrike" kern="0" cap="none" spc="0" normalizeH="0" baseline="0" noProof="0" dirty="0">
                <a:ln>
                  <a:noFill/>
                </a:ln>
                <a:solidFill>
                  <a:srgbClr val="000000"/>
                </a:solidFill>
                <a:effectLst/>
                <a:uLnTx/>
                <a:uFillTx/>
                <a:latin typeface="Arial"/>
              </a:rPr>
              <a:t>) </a:t>
            </a:r>
          </a:p>
          <a:p>
            <a:pPr marL="504000" marR="0" lvl="1"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600" b="0" i="0" u="none" strike="noStrike" kern="0" cap="none" spc="0" normalizeH="0" baseline="0" noProof="0" dirty="0">
                <a:ln>
                  <a:noFill/>
                </a:ln>
                <a:solidFill>
                  <a:srgbClr val="000000"/>
                </a:solidFill>
                <a:effectLst/>
                <a:uLnTx/>
                <a:uFillTx/>
                <a:latin typeface="Arial"/>
              </a:rPr>
              <a:t>odvolání (§ 245 a násl. </a:t>
            </a:r>
            <a:r>
              <a:rPr kumimoji="0" lang="cs-CZ" sz="1600" b="0" i="0" u="none" strike="noStrike" kern="0" cap="none" spc="0" normalizeH="0" baseline="0" noProof="0" dirty="0" err="1">
                <a:ln>
                  <a:noFill/>
                </a:ln>
                <a:solidFill>
                  <a:srgbClr val="000000"/>
                </a:solidFill>
                <a:effectLst/>
                <a:uLnTx/>
                <a:uFillTx/>
                <a:latin typeface="Arial"/>
              </a:rPr>
              <a:t>TrŘ</a:t>
            </a:r>
            <a:r>
              <a:rPr kumimoji="0" lang="cs-CZ" sz="1600" b="0" i="0" u="none" strike="noStrike" kern="0" cap="none" spc="0" normalizeH="0" baseline="0" noProof="0" dirty="0">
                <a:ln>
                  <a:noFill/>
                </a:ln>
                <a:solidFill>
                  <a:srgbClr val="000000"/>
                </a:solidFill>
                <a:effectLst/>
                <a:uLnTx/>
                <a:uFillTx/>
                <a:latin typeface="Arial"/>
              </a:rPr>
              <a:t>)</a:t>
            </a:r>
          </a:p>
          <a:p>
            <a:pPr marL="504000" marR="0" lvl="1"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600" b="0" i="0" u="none" strike="noStrike" kern="0" cap="none" spc="0" normalizeH="0" baseline="0" noProof="0" dirty="0">
                <a:ln>
                  <a:noFill/>
                </a:ln>
                <a:solidFill>
                  <a:srgbClr val="000000"/>
                </a:solidFill>
                <a:effectLst/>
                <a:uLnTx/>
                <a:uFillTx/>
                <a:latin typeface="Arial"/>
              </a:rPr>
              <a:t>odpor do trestního příkazu (§ 314g </a:t>
            </a:r>
            <a:r>
              <a:rPr kumimoji="0" lang="cs-CZ" sz="1600" b="0" i="0" u="none" strike="noStrike" kern="0" cap="none" spc="0" normalizeH="0" baseline="0" noProof="0" dirty="0" err="1">
                <a:ln>
                  <a:noFill/>
                </a:ln>
                <a:solidFill>
                  <a:srgbClr val="000000"/>
                </a:solidFill>
                <a:effectLst/>
                <a:uLnTx/>
                <a:uFillTx/>
                <a:latin typeface="Arial"/>
              </a:rPr>
              <a:t>TrŘ</a:t>
            </a:r>
            <a:r>
              <a:rPr kumimoji="0" lang="cs-CZ" sz="1600" b="0" i="0" u="none" strike="noStrike" kern="0" cap="none" spc="0" normalizeH="0" baseline="0" noProof="0" dirty="0">
                <a:ln>
                  <a:noFill/>
                </a:ln>
                <a:solidFill>
                  <a:srgbClr val="000000"/>
                </a:solidFill>
                <a:effectLst/>
                <a:uLnTx/>
                <a:uFillTx/>
                <a:latin typeface="Arial"/>
              </a:rPr>
              <a:t>)</a:t>
            </a:r>
          </a:p>
          <a:p>
            <a:pPr marL="252000" marR="0" lvl="0" indent="-18000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endParaRPr kumimoji="0" lang="cs-CZ" sz="18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sz="1800" b="0" i="0" u="none" strike="noStrike" kern="0" cap="none" spc="0" normalizeH="0" baseline="0" noProof="0" dirty="0">
                <a:ln>
                  <a:noFill/>
                </a:ln>
                <a:solidFill>
                  <a:srgbClr val="000000"/>
                </a:solidFill>
                <a:effectLst/>
                <a:uLnTx/>
                <a:uFillTx/>
                <a:latin typeface="Arial"/>
                <a:ea typeface="+mn-ea"/>
                <a:cs typeface="+mn-cs"/>
              </a:rPr>
              <a:t>mimořádné opravné prostředky</a:t>
            </a:r>
          </a:p>
          <a:p>
            <a:pPr marL="252000" marR="0" lvl="0" indent="-180000" algn="l" defTabSz="914400" rtl="0" eaLnBrk="1" fontAlgn="base" latinLnBrk="0" hangingPunct="1">
              <a:lnSpc>
                <a:spcPct val="150000"/>
              </a:lnSpc>
              <a:spcBef>
                <a:spcPts val="0"/>
              </a:spcBef>
              <a:spcAft>
                <a:spcPct val="0"/>
              </a:spcAft>
              <a:buClr>
                <a:srgbClr val="0000DC"/>
              </a:buClr>
              <a:buSzPct val="100000"/>
              <a:buFont typeface="Wingdings" pitchFamily="2" charset="2"/>
              <a:buNone/>
              <a:tabLst/>
              <a:defRPr/>
            </a:pPr>
            <a:endParaRPr kumimoji="0" lang="cs-CZ" sz="18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600" b="0" i="0" u="none" strike="noStrike" kern="0" cap="none" spc="0" normalizeH="0" baseline="0" noProof="0" dirty="0">
                <a:ln>
                  <a:noFill/>
                </a:ln>
                <a:solidFill>
                  <a:srgbClr val="000000"/>
                </a:solidFill>
                <a:effectLst/>
                <a:uLnTx/>
                <a:uFillTx/>
                <a:latin typeface="Arial"/>
              </a:rPr>
              <a:t>dovolání  (§ 265a a násl. </a:t>
            </a:r>
            <a:r>
              <a:rPr kumimoji="0" lang="cs-CZ" sz="1600" b="0" i="0" u="none" strike="noStrike" kern="0" cap="none" spc="0" normalizeH="0" baseline="0" noProof="0" dirty="0" err="1">
                <a:ln>
                  <a:noFill/>
                </a:ln>
                <a:solidFill>
                  <a:srgbClr val="000000"/>
                </a:solidFill>
                <a:effectLst/>
                <a:uLnTx/>
                <a:uFillTx/>
                <a:latin typeface="Arial"/>
              </a:rPr>
              <a:t>TrŘ</a:t>
            </a:r>
            <a:r>
              <a:rPr kumimoji="0" lang="cs-CZ" sz="1600" b="0" i="0" u="none" strike="noStrike" kern="0" cap="none" spc="0" normalizeH="0" baseline="0" noProof="0" dirty="0">
                <a:ln>
                  <a:noFill/>
                </a:ln>
                <a:solidFill>
                  <a:srgbClr val="000000"/>
                </a:solidFill>
                <a:effectLst/>
                <a:uLnTx/>
                <a:uFillTx/>
                <a:latin typeface="Arial"/>
              </a:rPr>
              <a:t>)</a:t>
            </a:r>
          </a:p>
          <a:p>
            <a:pPr marL="504000" marR="0" lvl="1"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600" b="0" i="0" u="none" strike="noStrike" kern="0" cap="none" spc="0" normalizeH="0" baseline="0" noProof="0" dirty="0">
                <a:ln>
                  <a:noFill/>
                </a:ln>
                <a:solidFill>
                  <a:srgbClr val="000000"/>
                </a:solidFill>
                <a:effectLst/>
                <a:uLnTx/>
                <a:uFillTx/>
                <a:latin typeface="Arial"/>
              </a:rPr>
              <a:t>obnova řízení (§ 277 a násl. </a:t>
            </a:r>
            <a:r>
              <a:rPr kumimoji="0" lang="cs-CZ" sz="1600" b="0" i="0" u="none" strike="noStrike" kern="0" cap="none" spc="0" normalizeH="0" baseline="0" noProof="0" dirty="0" err="1">
                <a:ln>
                  <a:noFill/>
                </a:ln>
                <a:solidFill>
                  <a:srgbClr val="000000"/>
                </a:solidFill>
                <a:effectLst/>
                <a:uLnTx/>
                <a:uFillTx/>
                <a:latin typeface="Arial"/>
              </a:rPr>
              <a:t>TrŘ</a:t>
            </a:r>
            <a:r>
              <a:rPr kumimoji="0" lang="cs-CZ" sz="1600" b="0" i="0" u="none" strike="noStrike" kern="0" cap="none" spc="0" normalizeH="0" baseline="0" noProof="0" dirty="0">
                <a:ln>
                  <a:noFill/>
                </a:ln>
                <a:solidFill>
                  <a:srgbClr val="000000"/>
                </a:solidFill>
                <a:effectLst/>
                <a:uLnTx/>
                <a:uFillTx/>
                <a:latin typeface="Arial"/>
              </a:rPr>
              <a:t>)  </a:t>
            </a:r>
          </a:p>
          <a:p>
            <a:pPr marL="504000" marR="0" lvl="1" indent="-1800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600" b="0" i="0" u="none" strike="noStrike" kern="0" cap="none" spc="0" normalizeH="0" baseline="0" noProof="0" dirty="0">
                <a:ln>
                  <a:noFill/>
                </a:ln>
                <a:solidFill>
                  <a:srgbClr val="000000"/>
                </a:solidFill>
                <a:effectLst/>
                <a:uLnTx/>
                <a:uFillTx/>
                <a:latin typeface="Arial"/>
              </a:rPr>
              <a:t>stížnost pro porušení zákona (§ 266 a násl. </a:t>
            </a:r>
            <a:r>
              <a:rPr kumimoji="0" lang="cs-CZ" sz="1600" b="0" i="0" u="none" strike="noStrike" kern="0" cap="none" spc="0" normalizeH="0" baseline="0" noProof="0" dirty="0" err="1">
                <a:ln>
                  <a:noFill/>
                </a:ln>
                <a:solidFill>
                  <a:srgbClr val="000000"/>
                </a:solidFill>
                <a:effectLst/>
                <a:uLnTx/>
                <a:uFillTx/>
                <a:latin typeface="Arial"/>
              </a:rPr>
              <a:t>TrŘ</a:t>
            </a:r>
            <a:r>
              <a:rPr kumimoji="0" lang="cs-CZ" sz="1600" b="0" i="0" u="none" strike="noStrike" kern="0" cap="none" spc="0" normalizeH="0" baseline="0" noProof="0" dirty="0">
                <a:ln>
                  <a:noFill/>
                </a:ln>
                <a:solidFill>
                  <a:srgbClr val="000000"/>
                </a:solidFill>
                <a:effectLst/>
                <a:uLnTx/>
                <a:uFillTx/>
                <a:latin typeface="Arial"/>
              </a:rPr>
              <a:t>)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500" b="0" i="0" u="none" strike="noStrike" kern="0" cap="none" spc="0" normalizeH="0" baseline="0" noProof="0" dirty="0">
              <a:ln>
                <a:noFill/>
              </a:ln>
              <a:solidFill>
                <a:srgbClr val="000000"/>
              </a:solidFill>
              <a:effectLst/>
              <a:uLnTx/>
              <a:uFillTx/>
              <a:latin typeface="Arial"/>
            </a:endParaRP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59</a:t>
            </a:fld>
            <a:endParaRPr lang="cs-CZ"/>
          </a:p>
        </p:txBody>
      </p:sp>
    </p:spTree>
    <p:extLst>
      <p:ext uri="{BB962C8B-B14F-4D97-AF65-F5344CB8AC3E}">
        <p14:creationId xmlns:p14="http://schemas.microsoft.com/office/powerpoint/2010/main" val="2441448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Skutková podstata trestného činu</a:t>
            </a: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lnSpcReduction="10000"/>
          </a:bodyPr>
          <a:lstStyle/>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200" b="0" i="0" u="none" strike="noStrike" kern="1200" cap="none" spc="0" normalizeH="0" baseline="0" noProof="0" dirty="0">
                <a:ln>
                  <a:noFill/>
                </a:ln>
                <a:solidFill>
                  <a:srgbClr val="404040"/>
                </a:solidFill>
                <a:effectLst/>
                <a:uLnTx/>
                <a:uFillTx/>
                <a:latin typeface="Palatino Linotype"/>
                <a:ea typeface="+mn-ea"/>
                <a:cs typeface="Palatino Linotype"/>
              </a:rPr>
              <a:t>= souhrn objektivních a subjektivních znaků (resp. skupin znaků, složek), které určují jednotlivé druhy TČ a odlišují je navzájem</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200" b="0" i="0" u="none" strike="noStrike" kern="1200" cap="none" spc="0" normalizeH="0" baseline="0" noProof="0" dirty="0">
                <a:ln>
                  <a:noFill/>
                </a:ln>
                <a:solidFill>
                  <a:srgbClr val="404040"/>
                </a:solidFill>
                <a:effectLst/>
                <a:uLnTx/>
                <a:uFillTx/>
                <a:latin typeface="Palatino Linotype"/>
                <a:ea typeface="+mn-ea"/>
                <a:cs typeface="Palatino Linotype"/>
              </a:rPr>
              <a:t> </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200" b="1" i="0" u="none" strike="noStrike" kern="1200" cap="none" spc="0" normalizeH="0" baseline="0" noProof="0" dirty="0">
                <a:ln>
                  <a:noFill/>
                </a:ln>
                <a:solidFill>
                  <a:srgbClr val="404040"/>
                </a:solidFill>
                <a:effectLst/>
                <a:uLnTx/>
                <a:uFillTx/>
                <a:latin typeface="Palatino Linotype"/>
                <a:ea typeface="+mn-ea"/>
                <a:cs typeface="Palatino Linotype"/>
              </a:rPr>
              <a:t>1.objekt</a:t>
            </a: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srgbClr val="404040"/>
                </a:solidFill>
                <a:effectLst/>
                <a:uLnTx/>
                <a:uFillTx/>
                <a:latin typeface="Palatino Linotype"/>
                <a:ea typeface="+mn-ea"/>
                <a:cs typeface="Palatino Linotype"/>
              </a:rPr>
              <a:t>chráněné zájmy (hodnoty), proti nimž směřuje trestný čin (např. u TČ krádeže = zájem na ochraně majetku) </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200" b="1" i="0" u="none" strike="noStrike" kern="1200" cap="none" spc="0" normalizeH="0" baseline="0" noProof="0" dirty="0">
                <a:ln>
                  <a:noFill/>
                </a:ln>
                <a:solidFill>
                  <a:srgbClr val="404040"/>
                </a:solidFill>
                <a:effectLst/>
                <a:uLnTx/>
                <a:uFillTx/>
                <a:latin typeface="Palatino Linotype"/>
                <a:ea typeface="+mn-ea"/>
                <a:cs typeface="Palatino Linotype"/>
              </a:rPr>
              <a:t>2. objektivní stránka</a:t>
            </a:r>
            <a:endParaRPr kumimoji="0" lang="cs-CZ" sz="2200" b="0" i="0" u="none" strike="noStrike" kern="1200" cap="none" spc="0" normalizeH="0" baseline="0" noProof="0" dirty="0">
              <a:ln>
                <a:noFill/>
              </a:ln>
              <a:solidFill>
                <a:srgbClr val="404040"/>
              </a:solidFill>
              <a:effectLst/>
              <a:uLnTx/>
              <a:uFillTx/>
              <a:latin typeface="Palatino Linotype"/>
              <a:ea typeface="+mn-ea"/>
              <a:cs typeface="Palatino Linotype"/>
            </a:endParaRP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srgbClr val="404040"/>
                </a:solidFill>
                <a:effectLst/>
                <a:uLnTx/>
                <a:uFillTx/>
                <a:latin typeface="Palatino Linotype"/>
                <a:ea typeface="+mn-ea"/>
                <a:cs typeface="Palatino Linotype"/>
              </a:rPr>
              <a:t>způsob provedení činu a jeho následky (jednání, následek a příčinný vztah mezi nimi) </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200" b="1" i="0" u="none" strike="noStrike" kern="1200" cap="none" spc="0" normalizeH="0" baseline="0" noProof="0" dirty="0">
                <a:ln>
                  <a:noFill/>
                </a:ln>
                <a:solidFill>
                  <a:srgbClr val="404040"/>
                </a:solidFill>
                <a:effectLst/>
                <a:uLnTx/>
                <a:uFillTx/>
                <a:latin typeface="Palatino Linotype"/>
                <a:ea typeface="+mn-ea"/>
                <a:cs typeface="Palatino Linotype"/>
              </a:rPr>
              <a:t>3.pachatel (subjekt)</a:t>
            </a: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srgbClr val="404040"/>
                </a:solidFill>
                <a:effectLst/>
                <a:uLnTx/>
                <a:uFillTx/>
                <a:latin typeface="Palatino Linotype"/>
                <a:ea typeface="+mn-ea"/>
                <a:cs typeface="Palatino Linotype"/>
              </a:rPr>
              <a:t>pokud ze zákona nevyplývá něco jiného, může jim být kdokoli, kdo je trestně odpovědný</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200" b="1" i="0" u="none" strike="noStrike" kern="1200" cap="none" spc="0" normalizeH="0" baseline="0" noProof="0" dirty="0">
                <a:ln>
                  <a:noFill/>
                </a:ln>
                <a:solidFill>
                  <a:srgbClr val="404040"/>
                </a:solidFill>
                <a:effectLst/>
                <a:uLnTx/>
                <a:uFillTx/>
                <a:latin typeface="Palatino Linotype"/>
                <a:ea typeface="+mn-ea"/>
                <a:cs typeface="Palatino Linotype"/>
              </a:rPr>
              <a:t>4. subjektivní stránka</a:t>
            </a:r>
            <a:endParaRPr kumimoji="0" lang="cs-CZ" sz="2200" b="0" i="0" u="none" strike="noStrike" kern="1200" cap="none" spc="0" normalizeH="0" baseline="0" noProof="0" dirty="0">
              <a:ln>
                <a:noFill/>
              </a:ln>
              <a:solidFill>
                <a:srgbClr val="404040"/>
              </a:solidFill>
              <a:effectLst/>
              <a:uLnTx/>
              <a:uFillTx/>
              <a:latin typeface="Palatino Linotype"/>
              <a:ea typeface="+mn-ea"/>
              <a:cs typeface="Palatino Linotype"/>
            </a:endParaRP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200" b="0" i="0" u="none" strike="noStrike" kern="1200" cap="none" spc="0" normalizeH="0" baseline="0" noProof="0" dirty="0">
                <a:ln>
                  <a:noFill/>
                </a:ln>
                <a:solidFill>
                  <a:srgbClr val="404040"/>
                </a:solidFill>
                <a:effectLst/>
                <a:uLnTx/>
                <a:uFillTx/>
                <a:latin typeface="Palatino Linotype"/>
                <a:ea typeface="+mn-ea"/>
                <a:cs typeface="Palatino Linotype"/>
              </a:rPr>
              <a:t>charakterizuje vnitřní psychický vztah pachatele k protiprávnímu jednání</a:t>
            </a:r>
          </a:p>
          <a:p>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6</a:t>
            </a:fld>
            <a:endParaRPr lang="cs-CZ"/>
          </a:p>
        </p:txBody>
      </p:sp>
    </p:spTree>
    <p:extLst>
      <p:ext uri="{BB962C8B-B14F-4D97-AF65-F5344CB8AC3E}">
        <p14:creationId xmlns:p14="http://schemas.microsoft.com/office/powerpoint/2010/main" val="41829497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fontScale="92500" lnSpcReduction="20000"/>
          </a:bodyPr>
          <a:lstStyle/>
          <a:p>
            <a:r>
              <a:rPr lang="cs-CZ" dirty="0"/>
              <a:t>Zásady opravného řízení</a:t>
            </a:r>
          </a:p>
          <a:p>
            <a:pPr marL="252000" marR="0" lvl="0" indent="-180000" algn="l" defTabSz="914400" rtl="0" eaLnBrk="1" fontAlgn="base" latinLnBrk="0" hangingPunct="1">
              <a:lnSpc>
                <a:spcPct val="115000"/>
              </a:lnSpc>
              <a:spcBef>
                <a:spcPts val="0"/>
              </a:spcBef>
              <a:spcAft>
                <a:spcPts val="0"/>
              </a:spcAft>
              <a:buClr>
                <a:srgbClr val="0000DC"/>
              </a:buClr>
              <a:buSzPct val="100000"/>
              <a:buFont typeface="Arial" panose="020B0604020202020204" pitchFamily="34" charset="0"/>
              <a:buChar char="̶"/>
              <a:tabLst/>
              <a:defRPr/>
            </a:pPr>
            <a:endParaRPr kumimoji="0" lang="cs-CZ" sz="1800" b="0" i="0" u="none" strike="noStrike" kern="0" cap="none" spc="0" normalizeH="0" baseline="0" noProof="0" dirty="0">
              <a:ln>
                <a:noFill/>
              </a:ln>
              <a:solidFill>
                <a:srgbClr val="000000"/>
              </a:solidFill>
              <a:effectLst/>
              <a:uLnTx/>
              <a:uFillTx/>
              <a:latin typeface="Arial"/>
              <a:ea typeface="Times New Roman"/>
              <a:cs typeface="Times New Roman"/>
            </a:endParaRP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800" b="0" i="0" u="none" strike="noStrike" kern="0" cap="none" spc="0" normalizeH="0" baseline="0" noProof="0" dirty="0">
                <a:ln>
                  <a:noFill/>
                </a:ln>
                <a:solidFill>
                  <a:srgbClr val="000000"/>
                </a:solidFill>
                <a:effectLst/>
                <a:uLnTx/>
                <a:uFillTx/>
                <a:latin typeface="Arial"/>
              </a:rPr>
              <a:t>princip apelace - zruší, odstraní vady a rozhodne</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None/>
              <a:tabLst/>
              <a:defRPr/>
            </a:pPr>
            <a:endParaRPr kumimoji="0" lang="cs-CZ" sz="1800" b="0" i="0" u="none" strike="noStrike" kern="0" cap="none" spc="0" normalizeH="0" baseline="0" noProof="0" dirty="0">
              <a:ln>
                <a:noFill/>
              </a:ln>
              <a:solidFill>
                <a:srgbClr val="000000"/>
              </a:solidFill>
              <a:effectLst/>
              <a:uLnTx/>
              <a:uFillTx/>
              <a:latin typeface="Arial"/>
            </a:endParaRP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800" b="0" i="0" u="none" strike="noStrike" kern="0" cap="none" spc="0" normalizeH="0" baseline="0" noProof="0" dirty="0">
                <a:ln>
                  <a:noFill/>
                </a:ln>
                <a:solidFill>
                  <a:srgbClr val="000000"/>
                </a:solidFill>
                <a:effectLst/>
                <a:uLnTx/>
                <a:uFillTx/>
                <a:latin typeface="Arial"/>
              </a:rPr>
              <a:t>princip kasace - zruší a vrátí </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800" b="0" i="0" u="none" strike="noStrike" kern="0" cap="none" spc="0" normalizeH="0" baseline="0" noProof="0" dirty="0">
              <a:ln>
                <a:noFill/>
              </a:ln>
              <a:solidFill>
                <a:srgbClr val="000000"/>
              </a:solidFill>
              <a:effectLst/>
              <a:uLnTx/>
              <a:uFillTx/>
              <a:latin typeface="Arial"/>
            </a:endParaRP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800" b="0" i="0" u="none" strike="noStrike" kern="0" cap="none" spc="0" normalizeH="0" baseline="0" noProof="0" dirty="0">
                <a:ln>
                  <a:noFill/>
                </a:ln>
                <a:solidFill>
                  <a:srgbClr val="000000"/>
                </a:solidFill>
                <a:effectLst/>
                <a:uLnTx/>
                <a:uFillTx/>
                <a:latin typeface="Arial"/>
              </a:rPr>
              <a:t>zákaz reformace in </a:t>
            </a:r>
            <a:r>
              <a:rPr kumimoji="0" lang="cs-CZ" sz="1800" b="0" i="0" u="none" strike="noStrike" kern="0" cap="none" spc="0" normalizeH="0" baseline="0" noProof="0" dirty="0" err="1">
                <a:ln>
                  <a:noFill/>
                </a:ln>
                <a:solidFill>
                  <a:srgbClr val="000000"/>
                </a:solidFill>
                <a:effectLst/>
                <a:uLnTx/>
                <a:uFillTx/>
                <a:latin typeface="Arial"/>
              </a:rPr>
              <a:t>peius</a:t>
            </a:r>
            <a:r>
              <a:rPr kumimoji="0" lang="cs-CZ" sz="1800" b="0" i="0" u="none" strike="noStrike" kern="0" cap="none" spc="0" normalizeH="0" baseline="0" noProof="0" dirty="0">
                <a:ln>
                  <a:noFill/>
                </a:ln>
                <a:solidFill>
                  <a:srgbClr val="000000"/>
                </a:solidFill>
                <a:effectLst/>
                <a:uLnTx/>
                <a:uFillTx/>
                <a:latin typeface="Arial"/>
              </a:rPr>
              <a:t> - zákaz změny k horšímu</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None/>
              <a:tabLst/>
              <a:defRPr/>
            </a:pPr>
            <a:endParaRPr kumimoji="0" lang="cs-CZ" sz="1800" b="0" i="0" u="none" strike="noStrike" kern="0" cap="none" spc="0" normalizeH="0" baseline="0" noProof="0" dirty="0">
              <a:ln>
                <a:noFill/>
              </a:ln>
              <a:solidFill>
                <a:srgbClr val="000000"/>
              </a:solidFill>
              <a:effectLst/>
              <a:uLnTx/>
              <a:uFillTx/>
              <a:latin typeface="Arial"/>
            </a:endParaRP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800" b="0" i="0" u="none" strike="noStrike" kern="0" cap="none" spc="0" normalizeH="0" baseline="0" noProof="0" dirty="0">
                <a:ln>
                  <a:noFill/>
                </a:ln>
                <a:solidFill>
                  <a:srgbClr val="000000"/>
                </a:solidFill>
                <a:effectLst/>
                <a:uLnTx/>
                <a:uFillTx/>
                <a:latin typeface="Arial"/>
              </a:rPr>
              <a:t>beneficium </a:t>
            </a:r>
            <a:r>
              <a:rPr kumimoji="0" lang="cs-CZ" sz="1800" b="0" i="0" u="none" strike="noStrike" kern="0" cap="none" spc="0" normalizeH="0" baseline="0" noProof="0" dirty="0" err="1">
                <a:ln>
                  <a:noFill/>
                </a:ln>
                <a:solidFill>
                  <a:srgbClr val="000000"/>
                </a:solidFill>
                <a:effectLst/>
                <a:uLnTx/>
                <a:uFillTx/>
                <a:latin typeface="Arial"/>
              </a:rPr>
              <a:t>cohaesionis</a:t>
            </a:r>
            <a:r>
              <a:rPr kumimoji="0" lang="cs-CZ" sz="1800" b="0" i="0" u="none" strike="noStrike" kern="0" cap="none" spc="0" normalizeH="0" baseline="0" noProof="0" dirty="0">
                <a:ln>
                  <a:noFill/>
                </a:ln>
                <a:solidFill>
                  <a:srgbClr val="000000"/>
                </a:solidFill>
                <a:effectLst/>
                <a:uLnTx/>
                <a:uFillTx/>
                <a:latin typeface="Arial"/>
              </a:rPr>
              <a:t> - dobrodiní v souvislostech</a:t>
            </a:r>
            <a:endParaRPr kumimoji="0" lang="cs-CZ" sz="20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500" b="0" i="0" u="none" strike="noStrike" kern="0" cap="none" spc="0" normalizeH="0" baseline="0" noProof="0" dirty="0">
              <a:ln>
                <a:noFill/>
              </a:ln>
              <a:solidFill>
                <a:srgbClr val="000000"/>
              </a:solidFill>
              <a:effectLst/>
              <a:uLnTx/>
              <a:uFillTx/>
              <a:latin typeface="Arial"/>
            </a:endParaRPr>
          </a:p>
          <a:p>
            <a:pPr marL="252000" marR="0" lvl="0" indent="-18000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úplný revizní princip - např. stížnost </a:t>
            </a:r>
          </a:p>
          <a:p>
            <a:pPr marL="252000" marR="0" lvl="0" indent="-180000" algn="l" defTabSz="914400" rtl="0" eaLnBrk="1" fontAlgn="base" latinLnBrk="0" hangingPunct="1">
              <a:lnSpc>
                <a:spcPct val="150000"/>
              </a:lnSpc>
              <a:spcBef>
                <a:spcPts val="0"/>
              </a:spcBef>
              <a:spcAft>
                <a:spcPct val="0"/>
              </a:spcAft>
              <a:buClr>
                <a:srgbClr val="0000DC"/>
              </a:buClr>
              <a:buSzPct val="100000"/>
              <a:buFont typeface="Wingdings" pitchFamily="2" charset="2"/>
              <a:buNone/>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omezený revizní princip - např. odvolání </a:t>
            </a:r>
          </a:p>
          <a:p>
            <a:pPr marL="252000" marR="0" lvl="0" indent="-18000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účinek devolutivní - rozhodnutí o opravném prostředku se přenáší na jiný (zpravidla nadřízený) orgán </a:t>
            </a: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Wingdings" pitchFamily="2" charset="2"/>
              <a:buNone/>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err="1">
                <a:ln>
                  <a:noFill/>
                </a:ln>
                <a:solidFill>
                  <a:srgbClr val="000000"/>
                </a:solidFill>
                <a:effectLst/>
                <a:uLnTx/>
                <a:uFillTx/>
                <a:latin typeface="Arial"/>
              </a:rPr>
              <a:t>autoremedura</a:t>
            </a:r>
            <a:r>
              <a:rPr kumimoji="0" lang="cs-CZ" sz="1500" b="0" i="0" u="none" strike="noStrike" kern="0" cap="none" spc="0" normalizeH="0" baseline="0" noProof="0" dirty="0">
                <a:ln>
                  <a:noFill/>
                </a:ln>
                <a:solidFill>
                  <a:srgbClr val="000000"/>
                </a:solidFill>
                <a:effectLst/>
                <a:uLnTx/>
                <a:uFillTx/>
                <a:latin typeface="Arial"/>
              </a:rPr>
              <a:t> - orgán, který rozhodnutí vydal, sám vyhoví  opravnému prostředku (stížnost) a původní rozhodnutí změní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Wingdings" pitchFamily="2" charset="2"/>
              <a:buNone/>
              <a:tabLst/>
              <a:defRPr/>
            </a:pPr>
            <a:endParaRPr kumimoji="0" lang="cs-CZ" sz="1700" b="0" i="0" u="none" strike="noStrike" kern="0" cap="none" spc="0" normalizeH="0" baseline="0" noProof="0" dirty="0">
              <a:ln>
                <a:noFill/>
              </a:ln>
              <a:solidFill>
                <a:srgbClr val="000000"/>
              </a:solidFill>
              <a:effectLst/>
              <a:uLnTx/>
              <a:uFillTx/>
              <a:latin typeface="Arial"/>
            </a:endParaRP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účinek suspenzivní - odkladný účinek rozhodnutí</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60</a:t>
            </a:fld>
            <a:endParaRPr lang="cs-CZ"/>
          </a:p>
        </p:txBody>
      </p:sp>
    </p:spTree>
    <p:extLst>
      <p:ext uri="{BB962C8B-B14F-4D97-AF65-F5344CB8AC3E}">
        <p14:creationId xmlns:p14="http://schemas.microsoft.com/office/powerpoint/2010/main" val="27319783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Trestní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66345"/>
            <a:ext cx="10706100" cy="4810618"/>
          </a:xfrm>
        </p:spPr>
        <p:txBody>
          <a:bodyPr>
            <a:normAutofit fontScale="92500" lnSpcReduction="20000"/>
          </a:bodyPr>
          <a:lstStyle/>
          <a:p>
            <a:r>
              <a:rPr lang="cs-CZ" dirty="0"/>
              <a:t>Zásady opravného řízení</a:t>
            </a:r>
          </a:p>
          <a:p>
            <a:pPr marL="252000" marR="0" lvl="0" indent="-180000" algn="l" defTabSz="914400" rtl="0" eaLnBrk="1" fontAlgn="base" latinLnBrk="0" hangingPunct="1">
              <a:lnSpc>
                <a:spcPct val="115000"/>
              </a:lnSpc>
              <a:spcBef>
                <a:spcPts val="0"/>
              </a:spcBef>
              <a:spcAft>
                <a:spcPts val="0"/>
              </a:spcAft>
              <a:buClr>
                <a:srgbClr val="0000DC"/>
              </a:buClr>
              <a:buSzPct val="100000"/>
              <a:buFont typeface="Arial" panose="020B0604020202020204" pitchFamily="34" charset="0"/>
              <a:buChar char="̶"/>
              <a:tabLst/>
              <a:defRPr/>
            </a:pPr>
            <a:endParaRPr kumimoji="0" lang="cs-CZ" sz="1800" b="0" i="0" u="none" strike="noStrike" kern="0" cap="none" spc="0" normalizeH="0" baseline="0" noProof="0" dirty="0">
              <a:ln>
                <a:noFill/>
              </a:ln>
              <a:solidFill>
                <a:srgbClr val="000000"/>
              </a:solidFill>
              <a:effectLst/>
              <a:uLnTx/>
              <a:uFillTx/>
              <a:latin typeface="Arial"/>
              <a:ea typeface="Times New Roman"/>
              <a:cs typeface="Times New Roman"/>
            </a:endParaRP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800" b="0" i="0" u="none" strike="noStrike" kern="0" cap="none" spc="0" normalizeH="0" baseline="0" noProof="0" dirty="0">
                <a:ln>
                  <a:noFill/>
                </a:ln>
                <a:solidFill>
                  <a:srgbClr val="000000"/>
                </a:solidFill>
                <a:effectLst/>
                <a:uLnTx/>
                <a:uFillTx/>
                <a:latin typeface="Arial"/>
              </a:rPr>
              <a:t>princip apelace - zruší, odstraní vady a rozhodne</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None/>
              <a:tabLst/>
              <a:defRPr/>
            </a:pPr>
            <a:endParaRPr kumimoji="0" lang="cs-CZ" sz="1800" b="0" i="0" u="none" strike="noStrike" kern="0" cap="none" spc="0" normalizeH="0" baseline="0" noProof="0" dirty="0">
              <a:ln>
                <a:noFill/>
              </a:ln>
              <a:solidFill>
                <a:srgbClr val="000000"/>
              </a:solidFill>
              <a:effectLst/>
              <a:uLnTx/>
              <a:uFillTx/>
              <a:latin typeface="Arial"/>
            </a:endParaRP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800" b="0" i="0" u="none" strike="noStrike" kern="0" cap="none" spc="0" normalizeH="0" baseline="0" noProof="0" dirty="0">
                <a:ln>
                  <a:noFill/>
                </a:ln>
                <a:solidFill>
                  <a:srgbClr val="000000"/>
                </a:solidFill>
                <a:effectLst/>
                <a:uLnTx/>
                <a:uFillTx/>
                <a:latin typeface="Arial"/>
              </a:rPr>
              <a:t>princip kasace - zruší a vrátí </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800" b="0" i="0" u="none" strike="noStrike" kern="0" cap="none" spc="0" normalizeH="0" baseline="0" noProof="0" dirty="0">
              <a:ln>
                <a:noFill/>
              </a:ln>
              <a:solidFill>
                <a:srgbClr val="000000"/>
              </a:solidFill>
              <a:effectLst/>
              <a:uLnTx/>
              <a:uFillTx/>
              <a:latin typeface="Arial"/>
            </a:endParaRP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800" b="0" i="0" u="none" strike="noStrike" kern="0" cap="none" spc="0" normalizeH="0" baseline="0" noProof="0" dirty="0">
                <a:ln>
                  <a:noFill/>
                </a:ln>
                <a:solidFill>
                  <a:srgbClr val="000000"/>
                </a:solidFill>
                <a:effectLst/>
                <a:uLnTx/>
                <a:uFillTx/>
                <a:latin typeface="Arial"/>
              </a:rPr>
              <a:t>zákaz reformace in </a:t>
            </a:r>
            <a:r>
              <a:rPr kumimoji="0" lang="cs-CZ" sz="1800" b="0" i="0" u="none" strike="noStrike" kern="0" cap="none" spc="0" normalizeH="0" baseline="0" noProof="0" dirty="0" err="1">
                <a:ln>
                  <a:noFill/>
                </a:ln>
                <a:solidFill>
                  <a:srgbClr val="000000"/>
                </a:solidFill>
                <a:effectLst/>
                <a:uLnTx/>
                <a:uFillTx/>
                <a:latin typeface="Arial"/>
              </a:rPr>
              <a:t>peius</a:t>
            </a:r>
            <a:r>
              <a:rPr kumimoji="0" lang="cs-CZ" sz="1800" b="0" i="0" u="none" strike="noStrike" kern="0" cap="none" spc="0" normalizeH="0" baseline="0" noProof="0" dirty="0">
                <a:ln>
                  <a:noFill/>
                </a:ln>
                <a:solidFill>
                  <a:srgbClr val="000000"/>
                </a:solidFill>
                <a:effectLst/>
                <a:uLnTx/>
                <a:uFillTx/>
                <a:latin typeface="Arial"/>
              </a:rPr>
              <a:t> - zákaz změny k horšímu</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None/>
              <a:tabLst/>
              <a:defRPr/>
            </a:pPr>
            <a:endParaRPr kumimoji="0" lang="cs-CZ" sz="1800" b="0" i="0" u="none" strike="noStrike" kern="0" cap="none" spc="0" normalizeH="0" baseline="0" noProof="0" dirty="0">
              <a:ln>
                <a:noFill/>
              </a:ln>
              <a:solidFill>
                <a:srgbClr val="000000"/>
              </a:solidFill>
              <a:effectLst/>
              <a:uLnTx/>
              <a:uFillTx/>
              <a:latin typeface="Arial"/>
            </a:endParaRP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800" b="0" i="0" u="none" strike="noStrike" kern="0" cap="none" spc="0" normalizeH="0" baseline="0" noProof="0" dirty="0">
                <a:ln>
                  <a:noFill/>
                </a:ln>
                <a:solidFill>
                  <a:srgbClr val="000000"/>
                </a:solidFill>
                <a:effectLst/>
                <a:uLnTx/>
                <a:uFillTx/>
                <a:latin typeface="Arial"/>
              </a:rPr>
              <a:t>beneficium </a:t>
            </a:r>
            <a:r>
              <a:rPr kumimoji="0" lang="cs-CZ" sz="1800" b="0" i="0" u="none" strike="noStrike" kern="0" cap="none" spc="0" normalizeH="0" baseline="0" noProof="0" dirty="0" err="1">
                <a:ln>
                  <a:noFill/>
                </a:ln>
                <a:solidFill>
                  <a:srgbClr val="000000"/>
                </a:solidFill>
                <a:effectLst/>
                <a:uLnTx/>
                <a:uFillTx/>
                <a:latin typeface="Arial"/>
              </a:rPr>
              <a:t>cohaesionis</a:t>
            </a:r>
            <a:r>
              <a:rPr kumimoji="0" lang="cs-CZ" sz="1800" b="0" i="0" u="none" strike="noStrike" kern="0" cap="none" spc="0" normalizeH="0" baseline="0" noProof="0" dirty="0">
                <a:ln>
                  <a:noFill/>
                </a:ln>
                <a:solidFill>
                  <a:srgbClr val="000000"/>
                </a:solidFill>
                <a:effectLst/>
                <a:uLnTx/>
                <a:uFillTx/>
                <a:latin typeface="Arial"/>
              </a:rPr>
              <a:t> - dobrodiní v souvislostech</a:t>
            </a:r>
            <a:endParaRPr kumimoji="0" lang="cs-CZ" sz="20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cs-CZ" sz="1500" b="0" i="0" u="none" strike="noStrike" kern="0" cap="none" spc="0" normalizeH="0" baseline="0" noProof="0" dirty="0">
              <a:ln>
                <a:noFill/>
              </a:ln>
              <a:solidFill>
                <a:srgbClr val="000000"/>
              </a:solidFill>
              <a:effectLst/>
              <a:uLnTx/>
              <a:uFillTx/>
              <a:latin typeface="Arial"/>
            </a:endParaRPr>
          </a:p>
          <a:p>
            <a:pPr marL="252000" marR="0" lvl="0" indent="-18000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úplný revizní princip - např. stížnost </a:t>
            </a:r>
          </a:p>
          <a:p>
            <a:pPr marL="252000" marR="0" lvl="0" indent="-180000" algn="l" defTabSz="914400" rtl="0" eaLnBrk="1" fontAlgn="base" latinLnBrk="0" hangingPunct="1">
              <a:lnSpc>
                <a:spcPct val="150000"/>
              </a:lnSpc>
              <a:spcBef>
                <a:spcPts val="0"/>
              </a:spcBef>
              <a:spcAft>
                <a:spcPct val="0"/>
              </a:spcAft>
              <a:buClr>
                <a:srgbClr val="0000DC"/>
              </a:buClr>
              <a:buSzPct val="100000"/>
              <a:buFont typeface="Wingdings" pitchFamily="2" charset="2"/>
              <a:buNone/>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omezený revizní princip - např. odvolání </a:t>
            </a:r>
          </a:p>
          <a:p>
            <a:pPr marL="252000" marR="0" lvl="0" indent="-180000" algn="l"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účinek devolutivní - rozhodnutí o opravném prostředku se přenáší na jiný (zpravidla nadřízený) orgán </a:t>
            </a: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Wingdings" pitchFamily="2" charset="2"/>
              <a:buNone/>
              <a:tabLst/>
              <a:defRPr/>
            </a:pPr>
            <a:endParaRPr kumimoji="0" lang="cs-CZ" sz="1700" b="0" i="0" u="none" strike="noStrike" kern="0" cap="none" spc="0" normalizeH="0" baseline="0" noProof="0" dirty="0">
              <a:ln>
                <a:noFill/>
              </a:ln>
              <a:solidFill>
                <a:srgbClr val="000000"/>
              </a:solidFill>
              <a:effectLst/>
              <a:uLnTx/>
              <a:uFillTx/>
              <a:latin typeface="Arial"/>
              <a:ea typeface="+mn-ea"/>
              <a:cs typeface="+mn-cs"/>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cs-CZ" sz="1500" b="0" i="0" u="none" strike="noStrike" kern="0" cap="none" spc="0" normalizeH="0" baseline="0" noProof="0" dirty="0" err="1">
                <a:ln>
                  <a:noFill/>
                </a:ln>
                <a:solidFill>
                  <a:srgbClr val="000000"/>
                </a:solidFill>
                <a:effectLst/>
                <a:uLnTx/>
                <a:uFillTx/>
                <a:latin typeface="Arial"/>
              </a:rPr>
              <a:t>autoremedura</a:t>
            </a:r>
            <a:r>
              <a:rPr kumimoji="0" lang="cs-CZ" sz="1500" b="0" i="0" u="none" strike="noStrike" kern="0" cap="none" spc="0" normalizeH="0" baseline="0" noProof="0" dirty="0">
                <a:ln>
                  <a:noFill/>
                </a:ln>
                <a:solidFill>
                  <a:srgbClr val="000000"/>
                </a:solidFill>
                <a:effectLst/>
                <a:uLnTx/>
                <a:uFillTx/>
                <a:latin typeface="Arial"/>
              </a:rPr>
              <a:t> - orgán, který rozhodnutí vydal, sám vyhoví  opravnému prostředku (stížnost) a původní rozhodnutí změní </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Wingdings" pitchFamily="2" charset="2"/>
              <a:buNone/>
              <a:tabLst/>
              <a:defRPr/>
            </a:pPr>
            <a:endParaRPr kumimoji="0" lang="cs-CZ" sz="1700" b="0" i="0" u="none" strike="noStrike" kern="0" cap="none" spc="0" normalizeH="0" baseline="0" noProof="0" dirty="0">
              <a:ln>
                <a:noFill/>
              </a:ln>
              <a:solidFill>
                <a:srgbClr val="000000"/>
              </a:solidFill>
              <a:effectLst/>
              <a:uLnTx/>
              <a:uFillTx/>
              <a:latin typeface="Arial"/>
            </a:endParaRP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cs-CZ" sz="1700" b="0" i="0" u="none" strike="noStrike" kern="0" cap="none" spc="0" normalizeH="0" baseline="0" noProof="0" dirty="0">
                <a:ln>
                  <a:noFill/>
                </a:ln>
                <a:solidFill>
                  <a:srgbClr val="000000"/>
                </a:solidFill>
                <a:effectLst/>
                <a:uLnTx/>
                <a:uFillTx/>
                <a:latin typeface="Arial"/>
                <a:ea typeface="+mn-ea"/>
                <a:cs typeface="+mn-cs"/>
              </a:rPr>
              <a:t>účinek suspenzivní - odkladný účinek rozhodnutí</a:t>
            </a:r>
          </a:p>
          <a:p>
            <a:pPr marL="342900" marR="0" lvl="1" indent="-342900" algn="l"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61</a:t>
            </a:fld>
            <a:endParaRPr lang="cs-CZ"/>
          </a:p>
        </p:txBody>
      </p:sp>
    </p:spTree>
    <p:extLst>
      <p:ext uri="{BB962C8B-B14F-4D97-AF65-F5344CB8AC3E}">
        <p14:creationId xmlns:p14="http://schemas.microsoft.com/office/powerpoint/2010/main" val="41671481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CEAFB1-E2B8-BA84-0ACB-68B3C350A40A}"/>
              </a:ext>
            </a:extLst>
          </p:cNvPr>
          <p:cNvSpPr>
            <a:spLocks noGrp="1"/>
          </p:cNvSpPr>
          <p:nvPr>
            <p:ph type="ctrTitle"/>
          </p:nvPr>
        </p:nvSpPr>
        <p:spPr/>
        <p:txBody>
          <a:bodyPr/>
          <a:lstStyle/>
          <a:p>
            <a:r>
              <a:rPr lang="cs-CZ" dirty="0"/>
              <a:t>Děkuji za pozornost</a:t>
            </a:r>
          </a:p>
        </p:txBody>
      </p:sp>
      <p:sp>
        <p:nvSpPr>
          <p:cNvPr id="3" name="Podnadpis 2">
            <a:extLst>
              <a:ext uri="{FF2B5EF4-FFF2-40B4-BE49-F238E27FC236}">
                <a16:creationId xmlns:a16="http://schemas.microsoft.com/office/drawing/2014/main" id="{5115C93C-1606-C8BC-24B2-4C9D54334ADA}"/>
              </a:ext>
            </a:extLst>
          </p:cNvPr>
          <p:cNvSpPr>
            <a:spLocks noGrp="1"/>
          </p:cNvSpPr>
          <p:nvPr>
            <p:ph type="subTitle" idx="1"/>
          </p:nvPr>
        </p:nvSpPr>
        <p:spPr/>
        <p:txBody>
          <a:bodyPr/>
          <a:lstStyle/>
          <a:p>
            <a:r>
              <a:rPr lang="cs-CZ" dirty="0"/>
              <a:t>Jungmannova 17 | 110 00 Praha 1</a:t>
            </a:r>
          </a:p>
          <a:p>
            <a:r>
              <a:rPr lang="cs-CZ" dirty="0"/>
              <a:t>| Česká republika</a:t>
            </a:r>
          </a:p>
        </p:txBody>
      </p:sp>
      <p:sp>
        <p:nvSpPr>
          <p:cNvPr id="5" name="Zástupný symbol pro číslo snímku 4">
            <a:extLst>
              <a:ext uri="{FF2B5EF4-FFF2-40B4-BE49-F238E27FC236}">
                <a16:creationId xmlns:a16="http://schemas.microsoft.com/office/drawing/2014/main" id="{53358B16-C9D6-E5F3-7FC0-84FE26E43BE5}"/>
              </a:ext>
            </a:extLst>
          </p:cNvPr>
          <p:cNvSpPr>
            <a:spLocks noGrp="1"/>
          </p:cNvSpPr>
          <p:nvPr>
            <p:ph type="sldNum" sz="quarter" idx="4294967295"/>
          </p:nvPr>
        </p:nvSpPr>
        <p:spPr>
          <a:xfrm>
            <a:off x="27602" y="6417177"/>
            <a:ext cx="272435" cy="365125"/>
          </a:xfrm>
        </p:spPr>
        <p:txBody>
          <a:bodyPr/>
          <a:lstStyle/>
          <a:p>
            <a:fld id="{5E608FB1-680A-4E9D-A95E-8C4CFA1B47E3}" type="slidenum">
              <a:rPr lang="cs-CZ" smtClean="0"/>
              <a:t>62</a:t>
            </a:fld>
            <a:endParaRPr lang="cs-CZ"/>
          </a:p>
        </p:txBody>
      </p:sp>
      <p:sp>
        <p:nvSpPr>
          <p:cNvPr id="6" name="Podnadpis 2">
            <a:extLst>
              <a:ext uri="{FF2B5EF4-FFF2-40B4-BE49-F238E27FC236}">
                <a16:creationId xmlns:a16="http://schemas.microsoft.com/office/drawing/2014/main" id="{E5515805-19B1-86D4-54C2-81A28FFB20B1}"/>
              </a:ext>
            </a:extLst>
          </p:cNvPr>
          <p:cNvSpPr txBox="1">
            <a:spLocks/>
          </p:cNvSpPr>
          <p:nvPr/>
        </p:nvSpPr>
        <p:spPr>
          <a:xfrm>
            <a:off x="928937" y="4910436"/>
            <a:ext cx="9144000" cy="1130441"/>
          </a:xfrm>
          <a:prstGeom prst="rect">
            <a:avLst/>
          </a:prstGeom>
        </p:spPr>
        <p:txBody>
          <a:bodyPr vert="horz" lIns="0" tIns="0" rIns="0" bIns="0" rtlCol="0">
            <a:normAutofit/>
          </a:bodyPr>
          <a:lstStyle>
            <a:lvl1pPr marL="0" indent="0" algn="l" defTabSz="914400" rtl="0" eaLnBrk="1" latinLnBrk="0" hangingPunct="1">
              <a:lnSpc>
                <a:spcPct val="100000"/>
              </a:lnSpc>
              <a:spcBef>
                <a:spcPts val="0"/>
              </a:spcBef>
              <a:buFont typeface="Arial" panose="020B0604020202020204" pitchFamily="34" charset="0"/>
              <a:buNone/>
              <a:defRPr sz="1600" b="0" kern="1200">
                <a:solidFill>
                  <a:schemeClr val="bg1"/>
                </a:solidFill>
                <a:latin typeface="+mn-lt"/>
                <a:ea typeface="+mn-ea"/>
                <a:cs typeface="+mn-cs"/>
              </a:defRPr>
            </a:lvl1pPr>
            <a:lvl2pPr marL="457200" indent="0" algn="ctr" defTabSz="914400" rtl="0" eaLnBrk="1" latinLnBrk="0" hangingPunct="1">
              <a:lnSpc>
                <a:spcPct val="100000"/>
              </a:lnSpc>
              <a:spcBef>
                <a:spcPts val="8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00000"/>
              </a:lnSpc>
              <a:spcBef>
                <a:spcPts val="5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00000"/>
              </a:lnSpc>
              <a:spcBef>
                <a:spcPts val="10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00000"/>
              </a:lnSpc>
              <a:spcBef>
                <a:spcPts val="5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8000"/>
              </a:lnSpc>
            </a:pPr>
            <a:r>
              <a:rPr lang="cs-CZ" dirty="0"/>
              <a:t>+420 221 506 700</a:t>
            </a:r>
          </a:p>
          <a:p>
            <a:pPr>
              <a:lnSpc>
                <a:spcPct val="108000"/>
              </a:lnSpc>
            </a:pPr>
            <a:r>
              <a:rPr lang="cs-CZ" dirty="0"/>
              <a:t>www.cevro.cz</a:t>
            </a:r>
          </a:p>
          <a:p>
            <a:pPr>
              <a:lnSpc>
                <a:spcPct val="108000"/>
              </a:lnSpc>
            </a:pPr>
            <a:r>
              <a:rPr lang="cs-CZ" dirty="0"/>
              <a:t>www.cevro.cz</a:t>
            </a:r>
          </a:p>
        </p:txBody>
      </p:sp>
    </p:spTree>
    <p:extLst>
      <p:ext uri="{BB962C8B-B14F-4D97-AF65-F5344CB8AC3E}">
        <p14:creationId xmlns:p14="http://schemas.microsoft.com/office/powerpoint/2010/main" val="2743970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Objekt trestného činu</a:t>
            </a: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fontScale="92500" lnSpcReduction="10000"/>
          </a:bodyPr>
          <a:lstStyle/>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 chráněné zájmy (hodnoty), proti nimž směřuje trestný čin </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 TZ se dělí na 13 hlav:</a:t>
            </a:r>
          </a:p>
          <a:p>
            <a:pPr marL="74295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TČ proti životu a zdraví</a:t>
            </a:r>
          </a:p>
          <a:p>
            <a:pPr marL="74295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TČ proti svobodě a právům na ochranu osobnosti, soukromí a listovního tajemství</a:t>
            </a:r>
          </a:p>
          <a:p>
            <a:pPr marL="74295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TČ proti lidské důstojnosti v sexuální oblasti</a:t>
            </a:r>
          </a:p>
          <a:p>
            <a:pPr marL="74295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TČ proti rodině a dětem</a:t>
            </a:r>
          </a:p>
          <a:p>
            <a:pPr marL="74295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TČ proti majetku </a:t>
            </a:r>
          </a:p>
          <a:p>
            <a:pPr marL="74295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TČ hospodářské</a:t>
            </a:r>
          </a:p>
          <a:p>
            <a:pPr marL="74295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TČ obecně nebezpečné</a:t>
            </a:r>
          </a:p>
          <a:p>
            <a:pPr marL="74295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TČ proti životnímu prostředí</a:t>
            </a:r>
          </a:p>
          <a:p>
            <a:pPr marL="74295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TČ proti ČR, cizímu státu a mezinárodní organizaci</a:t>
            </a:r>
          </a:p>
          <a:p>
            <a:pPr marL="74295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TČ proti pořádku ve věcech veřejných</a:t>
            </a:r>
          </a:p>
          <a:p>
            <a:pPr marL="74295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TČ proti branné povinnosti</a:t>
            </a:r>
          </a:p>
          <a:p>
            <a:pPr marL="74295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TČ vojenské</a:t>
            </a:r>
          </a:p>
          <a:p>
            <a:pPr marL="74295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000" b="0" i="0" u="none" strike="noStrike" kern="1200" cap="none" spc="0" normalizeH="0" baseline="0" noProof="0" dirty="0">
                <a:ln>
                  <a:noFill/>
                </a:ln>
                <a:solidFill>
                  <a:srgbClr val="404040"/>
                </a:solidFill>
                <a:effectLst/>
                <a:uLnTx/>
                <a:uFillTx/>
                <a:latin typeface="Palatino Linotype"/>
                <a:ea typeface="+mn-ea"/>
                <a:cs typeface="Palatino Linotype"/>
              </a:rPr>
              <a:t>TČ proti lidskosti, proti míru a válečné trestné činy</a:t>
            </a:r>
          </a:p>
          <a:p>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7</a:t>
            </a:fld>
            <a:endParaRPr lang="cs-CZ"/>
          </a:p>
        </p:txBody>
      </p:sp>
    </p:spTree>
    <p:extLst>
      <p:ext uri="{BB962C8B-B14F-4D97-AF65-F5344CB8AC3E}">
        <p14:creationId xmlns:p14="http://schemas.microsoft.com/office/powerpoint/2010/main" val="2133902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Objektivní stránka trestného činu</a:t>
            </a: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a:bodyPr>
          <a:lstStyle/>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600" b="0" i="0" u="none" strike="noStrike" kern="1200" cap="none" spc="0" normalizeH="0" baseline="0" noProof="0" dirty="0">
                <a:ln>
                  <a:noFill/>
                </a:ln>
                <a:solidFill>
                  <a:srgbClr val="404040"/>
                </a:solidFill>
                <a:effectLst/>
                <a:uLnTx/>
                <a:uFillTx/>
                <a:latin typeface="Palatino Linotype"/>
                <a:ea typeface="+mn-ea"/>
                <a:cs typeface="Palatino Linotype"/>
              </a:rPr>
              <a:t>= charakterizuje způsob spáchání TČ a jeho následky </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600" b="0" i="0" u="none" strike="noStrike" kern="1200" cap="none" spc="0" normalizeH="0" baseline="0" noProof="0" dirty="0">
                <a:ln>
                  <a:noFill/>
                </a:ln>
                <a:solidFill>
                  <a:srgbClr val="404040"/>
                </a:solidFill>
                <a:effectLst/>
                <a:uLnTx/>
                <a:uFillTx/>
                <a:latin typeface="Palatino Linotype"/>
                <a:ea typeface="+mn-ea"/>
                <a:cs typeface="Palatino Linotype"/>
              </a:rPr>
              <a:t>a) Jednání</a:t>
            </a:r>
          </a:p>
          <a:p>
            <a:pPr marL="74295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1" i="0" u="none" strike="noStrike" kern="1200" cap="none" spc="0" normalizeH="0" baseline="0" noProof="0" dirty="0">
                <a:ln>
                  <a:noFill/>
                </a:ln>
                <a:solidFill>
                  <a:srgbClr val="404040"/>
                </a:solidFill>
                <a:effectLst/>
                <a:uLnTx/>
                <a:uFillTx/>
                <a:latin typeface="Palatino Linotype"/>
                <a:ea typeface="+mn-ea"/>
                <a:cs typeface="Palatino Linotype"/>
              </a:rPr>
              <a:t>Komisivní</a:t>
            </a:r>
            <a:r>
              <a:rPr kumimoji="0" lang="cs-CZ" sz="2600" b="0" i="0" u="none" strike="noStrike" kern="1200" cap="none" spc="0" normalizeH="0" baseline="0" noProof="0" dirty="0">
                <a:ln>
                  <a:noFill/>
                </a:ln>
                <a:solidFill>
                  <a:srgbClr val="404040"/>
                </a:solidFill>
                <a:effectLst/>
                <a:uLnTx/>
                <a:uFillTx/>
                <a:latin typeface="Palatino Linotype"/>
                <a:ea typeface="+mn-ea"/>
                <a:cs typeface="Palatino Linotype"/>
              </a:rPr>
              <a:t> – činnostní (např. TČ pozměňování veřejné listiny)</a:t>
            </a:r>
          </a:p>
          <a:p>
            <a:pPr marL="742950" marR="0" lvl="1" indent="-28575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2600" b="1" i="0" u="none" strike="noStrike" kern="1200" cap="none" spc="0" normalizeH="0" baseline="0" noProof="0" dirty="0">
                <a:ln>
                  <a:noFill/>
                </a:ln>
                <a:solidFill>
                  <a:srgbClr val="404040"/>
                </a:solidFill>
                <a:effectLst/>
                <a:uLnTx/>
                <a:uFillTx/>
                <a:latin typeface="Palatino Linotype"/>
                <a:ea typeface="+mn-ea"/>
                <a:cs typeface="Palatino Linotype"/>
              </a:rPr>
              <a:t>Omisivní</a:t>
            </a:r>
            <a:r>
              <a:rPr kumimoji="0" lang="cs-CZ" sz="2600" b="0" i="0" u="none" strike="noStrike" kern="1200" cap="none" spc="0" normalizeH="0" baseline="0" noProof="0" dirty="0">
                <a:ln>
                  <a:noFill/>
                </a:ln>
                <a:solidFill>
                  <a:srgbClr val="404040"/>
                </a:solidFill>
                <a:effectLst/>
                <a:uLnTx/>
                <a:uFillTx/>
                <a:latin typeface="Palatino Linotype"/>
                <a:ea typeface="+mn-ea"/>
                <a:cs typeface="Palatino Linotype"/>
              </a:rPr>
              <a:t> – nečinnostní (např. TČ neposkytnutí pomoci)</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600" b="0" i="0" u="none" strike="noStrike" kern="1200" cap="none" spc="0" normalizeH="0" baseline="0" noProof="0" dirty="0">
                <a:ln>
                  <a:noFill/>
                </a:ln>
                <a:solidFill>
                  <a:srgbClr val="404040"/>
                </a:solidFill>
                <a:effectLst/>
                <a:uLnTx/>
                <a:uFillTx/>
                <a:latin typeface="Palatino Linotype"/>
                <a:ea typeface="+mn-ea"/>
                <a:cs typeface="Palatino Linotype"/>
              </a:rPr>
              <a:t>b) Následek</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2600" b="0" i="0" u="none" strike="noStrike" kern="1200" cap="none" spc="0" normalizeH="0" baseline="0" noProof="0" dirty="0">
                <a:ln>
                  <a:noFill/>
                </a:ln>
                <a:solidFill>
                  <a:srgbClr val="404040"/>
                </a:solidFill>
                <a:effectLst/>
                <a:uLnTx/>
                <a:uFillTx/>
                <a:latin typeface="Palatino Linotype"/>
                <a:ea typeface="+mn-ea"/>
                <a:cs typeface="Palatino Linotype"/>
              </a:rPr>
              <a:t>c) Příčinná souvislost</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8</a:t>
            </a:fld>
            <a:endParaRPr lang="cs-CZ"/>
          </a:p>
        </p:txBody>
      </p:sp>
    </p:spTree>
    <p:extLst>
      <p:ext uri="{BB962C8B-B14F-4D97-AF65-F5344CB8AC3E}">
        <p14:creationId xmlns:p14="http://schemas.microsoft.com/office/powerpoint/2010/main" val="1808343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dirty="0"/>
              <a:t>Pachatel trestného činu</a:t>
            </a:r>
            <a:br>
              <a:rPr lang="cs-CZ" dirty="0"/>
            </a:br>
            <a:br>
              <a:rPr lang="cs-CZ" dirty="0"/>
            </a:br>
            <a:br>
              <a:rPr lang="cs-CZ" dirty="0"/>
            </a:b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229710"/>
            <a:ext cx="10706100" cy="4947253"/>
          </a:xfrm>
        </p:spPr>
        <p:txBody>
          <a:bodyPr>
            <a:normAutofit/>
          </a:bodyPr>
          <a:lstStyle/>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3000" b="1" i="0" u="none" strike="noStrike" kern="1200" cap="none" spc="0" normalizeH="0" baseline="0" noProof="0" dirty="0">
                <a:ln>
                  <a:noFill/>
                </a:ln>
                <a:solidFill>
                  <a:srgbClr val="404040"/>
                </a:solidFill>
                <a:effectLst/>
                <a:uLnTx/>
                <a:uFillTx/>
                <a:latin typeface="Palatino Linotype"/>
                <a:ea typeface="+mn-ea"/>
                <a:cs typeface="Palatino Linotype"/>
              </a:rPr>
              <a:t>pachatelem TČ </a:t>
            </a:r>
            <a:r>
              <a:rPr kumimoji="0" lang="cs-CZ" sz="3000" b="0" i="0" u="none" strike="noStrike" kern="1200" cap="none" spc="0" normalizeH="0" baseline="0" noProof="0" dirty="0">
                <a:ln>
                  <a:noFill/>
                </a:ln>
                <a:solidFill>
                  <a:srgbClr val="404040"/>
                </a:solidFill>
                <a:effectLst/>
                <a:uLnTx/>
                <a:uFillTx/>
                <a:latin typeface="Palatino Linotype"/>
                <a:ea typeface="+mn-ea"/>
                <a:cs typeface="Palatino Linotype"/>
              </a:rPr>
              <a:t>= trestně odpovědná osoba, která svým jednáním uskutečnila všechny znaky TČ</a:t>
            </a: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cs-CZ" sz="3000" b="1" i="0" u="none" strike="noStrike" kern="1200" cap="none" spc="0" normalizeH="0" baseline="0" noProof="0" dirty="0">
                <a:ln>
                  <a:noFill/>
                </a:ln>
                <a:solidFill>
                  <a:srgbClr val="404040"/>
                </a:solidFill>
                <a:effectLst/>
                <a:uLnTx/>
                <a:uFillTx/>
                <a:latin typeface="Palatino Linotype"/>
                <a:ea typeface="+mn-ea"/>
                <a:cs typeface="Palatino Linotype"/>
              </a:rPr>
              <a:t>pachatelem je FO, která je v době činu: </a:t>
            </a:r>
            <a:endParaRPr kumimoji="0" lang="cs-CZ" sz="3000" b="0" i="0" u="none" strike="noStrike" kern="1200" cap="none" spc="0" normalizeH="0" baseline="0" noProof="0" dirty="0">
              <a:ln>
                <a:noFill/>
              </a:ln>
              <a:solidFill>
                <a:srgbClr val="404040"/>
              </a:solidFill>
              <a:effectLst/>
              <a:uLnTx/>
              <a:uFillTx/>
              <a:latin typeface="Palatino Linotype"/>
              <a:ea typeface="+mn-ea"/>
              <a:cs typeface="Palatino Linotype"/>
            </a:endParaRP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3000" b="0" i="0" u="none" strike="noStrike" kern="1200" cap="none" spc="0" normalizeH="0" baseline="0" noProof="0" dirty="0">
                <a:ln>
                  <a:noFill/>
                </a:ln>
                <a:solidFill>
                  <a:srgbClr val="404040"/>
                </a:solidFill>
                <a:effectLst/>
                <a:uLnTx/>
                <a:uFillTx/>
                <a:latin typeface="Palatino Linotype"/>
                <a:ea typeface="+mn-ea"/>
                <a:cs typeface="Palatino Linotype"/>
              </a:rPr>
              <a:t>	a) příčetná</a:t>
            </a: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3000" b="0" i="0" u="none" strike="noStrike" kern="1200" cap="none" spc="0" normalizeH="0" baseline="0" noProof="0" dirty="0">
                <a:ln>
                  <a:noFill/>
                </a:ln>
                <a:solidFill>
                  <a:srgbClr val="404040"/>
                </a:solidFill>
                <a:effectLst/>
                <a:uLnTx/>
                <a:uFillTx/>
                <a:latin typeface="Palatino Linotype"/>
                <a:ea typeface="+mn-ea"/>
                <a:cs typeface="Palatino Linotype"/>
              </a:rPr>
              <a:t>	b) dovršila 15. rok věku</a:t>
            </a:r>
          </a:p>
          <a:p>
            <a:pPr marL="0" marR="0" lvl="0" indent="0" algn="l"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r>
              <a:rPr kumimoji="0" lang="cs-CZ" sz="3000" b="0" i="0" u="none" strike="noStrike" kern="1200" cap="none" spc="0" normalizeH="0" baseline="0" noProof="0" dirty="0">
                <a:ln>
                  <a:noFill/>
                </a:ln>
                <a:solidFill>
                  <a:srgbClr val="404040"/>
                </a:solidFill>
                <a:effectLst/>
                <a:uLnTx/>
                <a:uFillTx/>
                <a:latin typeface="Palatino Linotype"/>
                <a:ea typeface="+mn-ea"/>
                <a:cs typeface="Palatino Linotype"/>
              </a:rPr>
              <a:t>	c) je rozumově a mravně vyspělá, jde-li o 	mladistvého </a:t>
            </a: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endParaRPr kumimoji="0" lang="cs-CZ" sz="3000" b="0" i="0" u="none" strike="noStrike" kern="1200" cap="none" spc="0" normalizeH="0" baseline="0" noProof="0" dirty="0">
              <a:ln>
                <a:noFill/>
              </a:ln>
              <a:solidFill>
                <a:srgbClr val="404040"/>
              </a:solidFill>
              <a:effectLst/>
              <a:uLnTx/>
              <a:uFillTx/>
              <a:latin typeface="Palatino Linotype"/>
              <a:ea typeface="+mn-ea"/>
              <a:cs typeface="Palatino Linotype"/>
            </a:endParaRPr>
          </a:p>
          <a:p>
            <a:pPr marL="342900" marR="0" lvl="0" indent="-34290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Char char="•"/>
              <a:tabLst/>
              <a:defRPr/>
            </a:pPr>
            <a:r>
              <a:rPr kumimoji="0" lang="en-US" sz="3000" b="0" i="0" u="none" strike="noStrike" kern="1200" cap="none" spc="0" normalizeH="0" baseline="0" noProof="0" dirty="0">
                <a:ln>
                  <a:noFill/>
                </a:ln>
                <a:solidFill>
                  <a:srgbClr val="404040"/>
                </a:solidFill>
                <a:effectLst/>
                <a:uLnTx/>
                <a:uFillTx/>
                <a:latin typeface="Palatino Linotype"/>
                <a:ea typeface="+mn-ea"/>
                <a:cs typeface="Palatino Linotype"/>
              </a:rPr>
              <a:t>P</a:t>
            </a:r>
            <a:r>
              <a:rPr kumimoji="0" lang="cs-CZ" sz="3000" b="0" i="0" u="none" strike="noStrike" kern="1200" cap="none" spc="0" normalizeH="0" baseline="0" noProof="0" dirty="0" err="1">
                <a:ln>
                  <a:noFill/>
                </a:ln>
                <a:solidFill>
                  <a:srgbClr val="404040"/>
                </a:solidFill>
                <a:effectLst/>
                <a:uLnTx/>
                <a:uFillTx/>
                <a:latin typeface="Palatino Linotype"/>
                <a:ea typeface="+mn-ea"/>
                <a:cs typeface="Palatino Linotype"/>
              </a:rPr>
              <a:t>odmínky</a:t>
            </a:r>
            <a:r>
              <a:rPr kumimoji="0" lang="cs-CZ" sz="3000" b="0" i="0" u="none" strike="noStrike" kern="1200" cap="none" spc="0" normalizeH="0" baseline="0" noProof="0" dirty="0">
                <a:ln>
                  <a:noFill/>
                </a:ln>
                <a:solidFill>
                  <a:srgbClr val="404040"/>
                </a:solidFill>
                <a:effectLst/>
                <a:uLnTx/>
                <a:uFillTx/>
                <a:latin typeface="Palatino Linotype"/>
                <a:ea typeface="+mn-ea"/>
                <a:cs typeface="Palatino Linotype"/>
              </a:rPr>
              <a:t> a) - c) musí být splněny současně </a:t>
            </a:r>
          </a:p>
          <a:p>
            <a:pPr marL="0" marR="0" lvl="0" indent="0" algn="just" defTabSz="914400" rtl="0" eaLnBrk="1" fontAlgn="auto" latinLnBrk="0" hangingPunct="1">
              <a:lnSpc>
                <a:spcPct val="100000"/>
              </a:lnSpc>
              <a:spcBef>
                <a:spcPct val="20000"/>
              </a:spcBef>
              <a:spcAft>
                <a:spcPts val="0"/>
              </a:spcAft>
              <a:buClr>
                <a:srgbClr val="92191C"/>
              </a:buClr>
              <a:buSzTx/>
              <a:buFont typeface="Arial" panose="020B0604020202020204" pitchFamily="34" charset="0"/>
              <a:buNone/>
              <a:tabLst/>
              <a:defRP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9</a:t>
            </a:fld>
            <a:endParaRPr lang="cs-CZ"/>
          </a:p>
        </p:txBody>
      </p:sp>
    </p:spTree>
    <p:extLst>
      <p:ext uri="{BB962C8B-B14F-4D97-AF65-F5344CB8AC3E}">
        <p14:creationId xmlns:p14="http://schemas.microsoft.com/office/powerpoint/2010/main" val="84083618"/>
      </p:ext>
    </p:extLst>
  </p:cSld>
  <p:clrMapOvr>
    <a:masterClrMapping/>
  </p:clrMapOvr>
</p:sld>
</file>

<file path=ppt/theme/theme1.xml><?xml version="1.0" encoding="utf-8"?>
<a:theme xmlns:a="http://schemas.openxmlformats.org/drawingml/2006/main" name="Motiv Office">
  <a:themeElements>
    <a:clrScheme name="Cevro_ppt">
      <a:dk1>
        <a:sysClr val="windowText" lastClr="000000"/>
      </a:dk1>
      <a:lt1>
        <a:sysClr val="window" lastClr="FFFFFF"/>
      </a:lt1>
      <a:dk2>
        <a:srgbClr val="575756"/>
      </a:dk2>
      <a:lt2>
        <a:srgbClr val="E7E6E6"/>
      </a:lt2>
      <a:accent1>
        <a:srgbClr val="CB8967"/>
      </a:accent1>
      <a:accent2>
        <a:srgbClr val="123274"/>
      </a:accent2>
      <a:accent3>
        <a:srgbClr val="E5C5B1"/>
      </a:accent3>
      <a:accent4>
        <a:srgbClr val="6972A7"/>
      </a:accent4>
      <a:accent5>
        <a:srgbClr val="E9E9E9"/>
      </a:accent5>
      <a:accent6>
        <a:srgbClr val="D2D2D2"/>
      </a:accent6>
      <a:hlink>
        <a:srgbClr val="0563C1"/>
      </a:hlink>
      <a:folHlink>
        <a:srgbClr val="954F72"/>
      </a:folHlink>
    </a:clrScheme>
    <a:fontScheme name="Cevr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vro_prezentace.potx" id="{00BCA482-89F5-4CEA-B5B4-AEC03DD4EC48}" vid="{9DF0CF68-6C33-4965-AA42-F2AEEE183637}"/>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BAB6EA75DC9234BB8F7FC7985B6540D" ma:contentTypeVersion="17" ma:contentTypeDescription="Vytvoří nový dokument" ma:contentTypeScope="" ma:versionID="802e1200a6f1edf4a5c0acec655da554">
  <xsd:schema xmlns:xsd="http://www.w3.org/2001/XMLSchema" xmlns:xs="http://www.w3.org/2001/XMLSchema" xmlns:p="http://schemas.microsoft.com/office/2006/metadata/properties" xmlns:ns2="08506671-b2d8-4009-9f63-6b725a8908a0" xmlns:ns3="c96b063f-72a7-4d2b-b06d-4ecda669bddf" targetNamespace="http://schemas.microsoft.com/office/2006/metadata/properties" ma:root="true" ma:fieldsID="643927d2b1d20851b2bc9ade87ce8cba" ns2:_="" ns3:_="">
    <xsd:import namespace="08506671-b2d8-4009-9f63-6b725a8908a0"/>
    <xsd:import namespace="c96b063f-72a7-4d2b-b06d-4ecda669bdd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506671-b2d8-4009-9f63-6b725a8908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Značky obrázků" ma:readOnly="false" ma:fieldId="{5cf76f15-5ced-4ddc-b409-7134ff3c332f}" ma:taxonomyMulti="true" ma:sspId="b6f0447c-396c-41cb-bb8f-c4232058b85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6b063f-72a7-4d2b-b06d-4ecda669bddf" elementFormDefault="qualified">
    <xsd:import namespace="http://schemas.microsoft.com/office/2006/documentManagement/types"/>
    <xsd:import namespace="http://schemas.microsoft.com/office/infopath/2007/PartnerControls"/>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element name="TaxCatchAll" ma:index="23" nillable="true" ma:displayName="Taxonomy Catch All Column" ma:hidden="true" ma:list="{a366da5d-a729-4ea0-a3c6-0f5c6526b4ca}" ma:internalName="TaxCatchAll" ma:showField="CatchAllData" ma:web="c96b063f-72a7-4d2b-b06d-4ecda669bdd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2CE057-8B81-4FF9-B431-B5860F0462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506671-b2d8-4009-9f63-6b725a8908a0"/>
    <ds:schemaRef ds:uri="c96b063f-72a7-4d2b-b06d-4ecda669bd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F6AD68-1977-4ED0-9D33-7965F88689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Cevro_prezentace</Template>
  <TotalTime>424</TotalTime>
  <Words>5862</Words>
  <Application>Microsoft Office PowerPoint</Application>
  <PresentationFormat>Širokoúhlá obrazovka</PresentationFormat>
  <Paragraphs>774</Paragraphs>
  <Slides>62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62</vt:i4>
      </vt:variant>
    </vt:vector>
  </HeadingPairs>
  <TitlesOfParts>
    <vt:vector size="67" baseType="lpstr">
      <vt:lpstr>Arial</vt:lpstr>
      <vt:lpstr>Calibri</vt:lpstr>
      <vt:lpstr>Palatino Linotype</vt:lpstr>
      <vt:lpstr>Wingdings</vt:lpstr>
      <vt:lpstr>Motiv Office</vt:lpstr>
      <vt:lpstr>Právní řád a systém práva Úvod do trestního práva hmotného a procesního</vt:lpstr>
      <vt:lpstr>Úvod do trestního práva</vt:lpstr>
      <vt:lpstr>Úvod do trestního práva</vt:lpstr>
      <vt:lpstr>Trestní právo hmotné a jeho základy</vt:lpstr>
      <vt:lpstr>Trestný čin </vt:lpstr>
      <vt:lpstr>Skutková podstata trestného činu  </vt:lpstr>
      <vt:lpstr>Objekt trestného činu   </vt:lpstr>
      <vt:lpstr>Objektivní stránka trestného činu   </vt:lpstr>
      <vt:lpstr>Pachatel trestného činu   </vt:lpstr>
      <vt:lpstr>Subjektivní stránka trestného činu    </vt:lpstr>
      <vt:lpstr>Subjektivní stránka trestného činu    </vt:lpstr>
      <vt:lpstr>Okolnosti vylučující protiprávnost    </vt:lpstr>
      <vt:lpstr>Trestná součinnost     </vt:lpstr>
      <vt:lpstr>Vývojová stádia trestné činnosti     </vt:lpstr>
      <vt:lpstr>tresty     </vt:lpstr>
      <vt:lpstr>Trestní odpovědnost právnických osob     </vt:lpstr>
      <vt:lpstr>Okolnosti způsobující zánik trestnosti     </vt:lpstr>
      <vt:lpstr>Rozsah kriminalizace ztopo (§ 7)     </vt:lpstr>
      <vt:lpstr>přičitatelnost (§ 8)     </vt:lpstr>
      <vt:lpstr>Vyvinění resp. zproštění     </vt:lpstr>
      <vt:lpstr>Trestní právo hmotné     </vt:lpstr>
      <vt:lpstr>úvod     </vt:lpstr>
      <vt:lpstr>Vražda (§ 140)     </vt:lpstr>
      <vt:lpstr>Usmrcení z nedbalosti (§ 143)     </vt:lpstr>
      <vt:lpstr>Loupež (§ 173)     </vt:lpstr>
      <vt:lpstr>Loupež (§ 175)     </vt:lpstr>
      <vt:lpstr>Podvodná jednání     </vt:lpstr>
      <vt:lpstr>korupce     </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Trestní řízení</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Výzvy AI v oblasti silniční dopravy</dc:title>
  <dc:creator>Kosinarova Barbora</dc:creator>
  <cp:lastModifiedBy>Kosinarova Barbora</cp:lastModifiedBy>
  <cp:revision>4</cp:revision>
  <dcterms:created xsi:type="dcterms:W3CDTF">2024-04-18T13:44:15Z</dcterms:created>
  <dcterms:modified xsi:type="dcterms:W3CDTF">2024-10-25T10:14:10Z</dcterms:modified>
</cp:coreProperties>
</file>