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66"/>
  </p:notesMasterIdLst>
  <p:sldIdLst>
    <p:sldId id="264" r:id="rId4"/>
    <p:sldId id="275"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303" r:id="rId20"/>
    <p:sldId id="291" r:id="rId21"/>
    <p:sldId id="292" r:id="rId22"/>
    <p:sldId id="293" r:id="rId23"/>
    <p:sldId id="294" r:id="rId24"/>
    <p:sldId id="295" r:id="rId25"/>
    <p:sldId id="296" r:id="rId26"/>
    <p:sldId id="297" r:id="rId27"/>
    <p:sldId id="298" r:id="rId28"/>
    <p:sldId id="299" r:id="rId29"/>
    <p:sldId id="300" r:id="rId30"/>
    <p:sldId id="301" r:id="rId31"/>
    <p:sldId id="276"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4" r:id="rId63"/>
    <p:sldId id="335" r:id="rId64"/>
    <p:sldId id="268" r:id="rId6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F23E5-E723-4485-9A71-51DD2E0513A0}" type="datetimeFigureOut">
              <a:rPr lang="cs-CZ" smtClean="0"/>
              <a:t>25.10.2024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EC3DE-2A43-4B52-8ED0-7B171497C052}" type="slidenum">
              <a:rPr lang="cs-CZ" smtClean="0"/>
              <a:t>‹#›</a:t>
            </a:fld>
            <a:endParaRPr lang="cs-CZ"/>
          </a:p>
        </p:txBody>
      </p:sp>
    </p:spTree>
    <p:extLst>
      <p:ext uri="{BB962C8B-B14F-4D97-AF65-F5344CB8AC3E}">
        <p14:creationId xmlns:p14="http://schemas.microsoft.com/office/powerpoint/2010/main" val="1613447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1"/>
        </a:solidFill>
        <a:effectLst/>
      </p:bgPr>
    </p:bg>
    <p:spTree>
      <p:nvGrpSpPr>
        <p:cNvPr id="1" name=""/>
        <p:cNvGrpSpPr/>
        <p:nvPr/>
      </p:nvGrpSpPr>
      <p:grpSpPr>
        <a:xfrm>
          <a:off x="0" y="0"/>
          <a:ext cx="0" cy="0"/>
          <a:chOff x="0" y="0"/>
          <a:chExt cx="0" cy="0"/>
        </a:xfrm>
      </p:grpSpPr>
      <p:pic>
        <p:nvPicPr>
          <p:cNvPr id="12" name="Grafický objekt 11">
            <a:extLst>
              <a:ext uri="{FF2B5EF4-FFF2-40B4-BE49-F238E27FC236}">
                <a16:creationId xmlns:a16="http://schemas.microsoft.com/office/drawing/2014/main" id="{74943E4D-8A63-F619-3F24-35F2497CF2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714500"/>
            <a:ext cx="12192000" cy="5143500"/>
          </a:xfrm>
          <a:prstGeom prst="rect">
            <a:avLst/>
          </a:prstGeom>
        </p:spPr>
      </p:pic>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2048376"/>
            <a:ext cx="9144000" cy="2387600"/>
          </a:xfrm>
        </p:spPr>
        <p:txBody>
          <a:bodyPr anchor="b">
            <a:normAutofit/>
          </a:bodyPr>
          <a:lstStyle>
            <a:lvl1pPr algn="l">
              <a:defRPr sz="3300">
                <a:solidFill>
                  <a:schemeClr val="bg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4712599"/>
            <a:ext cx="9144000" cy="11294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8" name="Grafický objekt 7">
            <a:extLst>
              <a:ext uri="{FF2B5EF4-FFF2-40B4-BE49-F238E27FC236}">
                <a16:creationId xmlns:a16="http://schemas.microsoft.com/office/drawing/2014/main" id="{9459865A-A9AB-E049-728C-E993AC93B69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8179" y="562768"/>
            <a:ext cx="2381250" cy="581025"/>
          </a:xfrm>
          <a:prstGeom prst="rect">
            <a:avLst/>
          </a:prstGeom>
        </p:spPr>
      </p:pic>
    </p:spTree>
    <p:extLst>
      <p:ext uri="{BB962C8B-B14F-4D97-AF65-F5344CB8AC3E}">
        <p14:creationId xmlns:p14="http://schemas.microsoft.com/office/powerpoint/2010/main" val="672982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itát">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2847975" y="1485900"/>
            <a:ext cx="6477000" cy="4643438"/>
          </a:xfrm>
        </p:spPr>
        <p:txBody>
          <a:bodyPr/>
          <a:lstStyle>
            <a:lvl1pPr marL="0" indent="0">
              <a:lnSpc>
                <a:spcPct val="108000"/>
              </a:lnSpc>
              <a:buNone/>
              <a:defRPr/>
            </a:lvl1pPr>
            <a:lvl2pPr marL="0" indent="0">
              <a:buNone/>
              <a:defRPr sz="1700">
                <a:solidFill>
                  <a:schemeClr val="accent1"/>
                </a:solidFill>
              </a:defRPr>
            </a:lvl2pPr>
            <a:lvl3pPr marL="0" indent="0">
              <a:buNone/>
              <a:defRPr sz="1700"/>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pic>
        <p:nvPicPr>
          <p:cNvPr id="2" name="Grafický objekt 1">
            <a:extLst>
              <a:ext uri="{FF2B5EF4-FFF2-40B4-BE49-F238E27FC236}">
                <a16:creationId xmlns:a16="http://schemas.microsoft.com/office/drawing/2014/main" id="{EB1C8CC5-AD72-B1B5-FAD7-63ABE9022B3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37169" y="6332536"/>
            <a:ext cx="342900" cy="342900"/>
          </a:xfrm>
          <a:prstGeom prst="rect">
            <a:avLst/>
          </a:prstGeom>
        </p:spPr>
      </p:pic>
      <p:pic>
        <p:nvPicPr>
          <p:cNvPr id="8" name="Grafický objekt 7">
            <a:extLst>
              <a:ext uri="{FF2B5EF4-FFF2-40B4-BE49-F238E27FC236}">
                <a16:creationId xmlns:a16="http://schemas.microsoft.com/office/drawing/2014/main" id="{F5A2A8B0-2544-1C17-9214-4E99EA00306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919154"/>
            <a:ext cx="2247900" cy="828675"/>
          </a:xfrm>
          <a:prstGeom prst="rect">
            <a:avLst/>
          </a:prstGeom>
        </p:spPr>
      </p:pic>
    </p:spTree>
    <p:extLst>
      <p:ext uri="{BB962C8B-B14F-4D97-AF65-F5344CB8AC3E}">
        <p14:creationId xmlns:p14="http://schemas.microsoft.com/office/powerpoint/2010/main" val="364958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7ABA3B-E3F6-9A92-9135-4EE08586C3C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E69147A-9341-6F01-8FA2-4E16F6AB5848}"/>
              </a:ext>
            </a:extLst>
          </p:cNvPr>
          <p:cNvSpPr>
            <a:spLocks noGrp="1"/>
          </p:cNvSpPr>
          <p:nvPr>
            <p:ph type="dt" sz="half" idx="10"/>
          </p:nvPr>
        </p:nvSpPr>
        <p:spPr>
          <a:xfrm>
            <a:off x="838200" y="6356350"/>
            <a:ext cx="2743200" cy="365125"/>
          </a:xfrm>
          <a:prstGeom prst="rect">
            <a:avLst/>
          </a:prstGeom>
        </p:spPr>
        <p:txBody>
          <a:bodyPr/>
          <a:lstStyle/>
          <a:p>
            <a:fld id="{BFA560BD-710C-43EC-BF4E-953066F916F9}" type="datetime1">
              <a:rPr lang="cs-CZ" smtClean="0"/>
              <a:t>25.10.2024</a:t>
            </a:fld>
            <a:endParaRPr lang="cs-CZ"/>
          </a:p>
        </p:txBody>
      </p:sp>
      <p:sp>
        <p:nvSpPr>
          <p:cNvPr id="4" name="Zástupný symbol pro zápatí 3">
            <a:extLst>
              <a:ext uri="{FF2B5EF4-FFF2-40B4-BE49-F238E27FC236}">
                <a16:creationId xmlns:a16="http://schemas.microsoft.com/office/drawing/2014/main" id="{3AB3D4C9-700C-E263-2AAF-E10CD38190AF}"/>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5" name="Zástupný symbol pro číslo snímku 4">
            <a:extLst>
              <a:ext uri="{FF2B5EF4-FFF2-40B4-BE49-F238E27FC236}">
                <a16:creationId xmlns:a16="http://schemas.microsoft.com/office/drawing/2014/main" id="{408544A3-E625-888D-0D21-EEF35ED99522}"/>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22442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438A86-4A25-73CF-7171-B61A241DD7A7}"/>
              </a:ext>
            </a:extLst>
          </p:cNvPr>
          <p:cNvSpPr>
            <a:spLocks noGrp="1"/>
          </p:cNvSpPr>
          <p:nvPr>
            <p:ph type="dt" sz="half" idx="10"/>
          </p:nvPr>
        </p:nvSpPr>
        <p:spPr>
          <a:xfrm>
            <a:off x="838200" y="6356350"/>
            <a:ext cx="2743200" cy="365125"/>
          </a:xfrm>
          <a:prstGeom prst="rect">
            <a:avLst/>
          </a:prstGeom>
        </p:spPr>
        <p:txBody>
          <a:bodyPr/>
          <a:lstStyle/>
          <a:p>
            <a:fld id="{1A945517-90B0-4E61-B5DD-AC2B75BAD2CB}" type="datetime1">
              <a:rPr lang="cs-CZ" smtClean="0"/>
              <a:t>25.10.2024</a:t>
            </a:fld>
            <a:endParaRPr lang="cs-CZ"/>
          </a:p>
        </p:txBody>
      </p:sp>
      <p:sp>
        <p:nvSpPr>
          <p:cNvPr id="3" name="Zástupný symbol pro zápatí 2">
            <a:extLst>
              <a:ext uri="{FF2B5EF4-FFF2-40B4-BE49-F238E27FC236}">
                <a16:creationId xmlns:a16="http://schemas.microsoft.com/office/drawing/2014/main" id="{1E7BFAF4-B07E-8F6C-CEC7-D199D64C2B2E}"/>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4" name="Zástupný symbol pro číslo snímku 3">
            <a:extLst>
              <a:ext uri="{FF2B5EF4-FFF2-40B4-BE49-F238E27FC236}">
                <a16:creationId xmlns:a16="http://schemas.microsoft.com/office/drawing/2014/main" id="{0250244E-576B-B41B-B59D-93F9DACDA80E}"/>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749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ředěl 1">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16550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ředěl 2">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325161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Závěr">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692776"/>
            <a:ext cx="9144000" cy="1304424"/>
          </a:xfrm>
        </p:spPr>
        <p:txBody>
          <a:bodyPr anchor="t">
            <a:normAutofit/>
          </a:bodyPr>
          <a:lstStyle>
            <a:lvl1pPr algn="l">
              <a:defRPr sz="3300">
                <a:solidFill>
                  <a:schemeClr val="accent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3848999"/>
            <a:ext cx="9144000" cy="8246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113429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74242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Nadpis a obsah 2">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lvl1pPr marL="0" indent="0">
              <a:lnSpc>
                <a:spcPct val="100000"/>
              </a:lnSpc>
              <a:buFontTx/>
              <a:buNone/>
              <a:defRPr/>
            </a:lvl1pPr>
            <a:lvl2pPr marL="0" indent="0">
              <a:lnSpc>
                <a:spcPct val="100000"/>
              </a:lnSpc>
              <a:spcBef>
                <a:spcPts val="800"/>
              </a:spcBef>
              <a:buNone/>
              <a:defRPr/>
            </a:lvl2pPr>
            <a:lvl3pPr marL="177800" indent="-177800">
              <a:lnSpc>
                <a:spcPct val="100000"/>
              </a:lnSpc>
              <a:defRPr/>
            </a:lvl3pPr>
            <a:lvl4pPr marL="355600" indent="-177800">
              <a:lnSpc>
                <a:spcPct val="100000"/>
              </a:lnSpc>
              <a:defRPr/>
            </a:lvl4pPr>
            <a:lvl5pPr marL="533400" indent="-177800">
              <a:lnSpc>
                <a:spcPct val="100000"/>
              </a:lnSpc>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240907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1567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2690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ázek a popis">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8" y="647700"/>
            <a:ext cx="8331201" cy="5529263"/>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9271000" y="1825625"/>
            <a:ext cx="2374900" cy="4351338"/>
          </a:xfrm>
        </p:spPr>
        <p:txBody>
          <a:bodyPr anchor="b">
            <a:normAutofit/>
          </a:bodyPr>
          <a:lstStyle>
            <a:lvl1pPr marL="0" indent="0">
              <a:buNone/>
              <a:defRPr sz="1500" b="0"/>
            </a:lvl1pPr>
            <a:lvl2pPr marL="0" indent="0">
              <a:buNone/>
              <a:defRPr sz="1500"/>
            </a:lvl2pPr>
            <a:lvl3pPr marL="176400" indent="-176400">
              <a:defRPr sz="1500"/>
            </a:lvl3pPr>
            <a:lvl4pPr marL="356400" indent="-176400">
              <a:defRPr sz="1500"/>
            </a:lvl4pPr>
            <a:lvl5pPr marL="532800" indent="-176400">
              <a:defRPr sz="1500"/>
            </a:lvl5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5465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1818620-6694-CE30-09D5-0385EC1EA19F}"/>
              </a:ext>
            </a:extLst>
          </p:cNvPr>
          <p:cNvSpPr>
            <a:spLocks noGrp="1"/>
          </p:cNvSpPr>
          <p:nvPr>
            <p:ph type="title"/>
          </p:nvPr>
        </p:nvSpPr>
        <p:spPr>
          <a:xfrm>
            <a:off x="647699" y="717550"/>
            <a:ext cx="10706099" cy="867861"/>
          </a:xfrm>
          <a:prstGeom prst="rect">
            <a:avLst/>
          </a:prstGeom>
        </p:spPr>
        <p:txBody>
          <a:bodyPr vert="horz" lIns="0" tIns="0" rIns="0" bIns="0" rtlCol="0" anchor="t">
            <a:normAutofit/>
          </a:bodyPr>
          <a:lstStyle/>
          <a:p>
            <a:r>
              <a:rPr lang="cs-CZ" dirty="0"/>
              <a:t>Kliknutím lze upravit styl.</a:t>
            </a:r>
          </a:p>
        </p:txBody>
      </p:sp>
      <p:sp>
        <p:nvSpPr>
          <p:cNvPr id="3" name="Zástupný text 2">
            <a:extLst>
              <a:ext uri="{FF2B5EF4-FFF2-40B4-BE49-F238E27FC236}">
                <a16:creationId xmlns:a16="http://schemas.microsoft.com/office/drawing/2014/main" id="{4A359F36-CC92-C5E0-1D93-EB04F26AAC30}"/>
              </a:ext>
            </a:extLst>
          </p:cNvPr>
          <p:cNvSpPr>
            <a:spLocks noGrp="1"/>
          </p:cNvSpPr>
          <p:nvPr>
            <p:ph type="body" idx="1"/>
          </p:nvPr>
        </p:nvSpPr>
        <p:spPr>
          <a:xfrm>
            <a:off x="647700" y="1825625"/>
            <a:ext cx="10706100" cy="4351338"/>
          </a:xfrm>
          <a:prstGeom prst="rect">
            <a:avLst/>
          </a:prstGeom>
        </p:spPr>
        <p:txBody>
          <a:bodyPr vert="horz" lIns="0" tIns="0" rIns="0" bIns="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DD416615-ACE9-1166-FF1A-B39597AF460A}"/>
              </a:ext>
            </a:extLst>
          </p:cNvPr>
          <p:cNvSpPr>
            <a:spLocks noGrp="1"/>
          </p:cNvSpPr>
          <p:nvPr>
            <p:ph type="ftr" sz="quarter" idx="3"/>
          </p:nvPr>
        </p:nvSpPr>
        <p:spPr>
          <a:xfrm>
            <a:off x="411162" y="6417177"/>
            <a:ext cx="10942637" cy="365125"/>
          </a:xfrm>
          <a:prstGeom prst="rect">
            <a:avLst/>
          </a:prstGeom>
        </p:spPr>
        <p:txBody>
          <a:bodyPr vert="horz" lIns="0" tIns="0" rIns="0" bIns="0" rtlCol="0" anchor="ctr"/>
          <a:lstStyle>
            <a:lvl1pPr algn="l">
              <a:defRPr sz="1100">
                <a:solidFill>
                  <a:schemeClr val="accent2"/>
                </a:solidFill>
              </a:defRPr>
            </a:lvl1pPr>
          </a:lstStyle>
          <a:p>
            <a:r>
              <a:rPr lang="en-US"/>
              <a:t>Short name of the powerpoint presentation, maximum length two thirds of the page</a:t>
            </a:r>
            <a:endParaRPr lang="cs-CZ" dirty="0"/>
          </a:p>
        </p:txBody>
      </p:sp>
      <p:sp>
        <p:nvSpPr>
          <p:cNvPr id="6" name="Zástupný symbol pro číslo snímku 5">
            <a:extLst>
              <a:ext uri="{FF2B5EF4-FFF2-40B4-BE49-F238E27FC236}">
                <a16:creationId xmlns:a16="http://schemas.microsoft.com/office/drawing/2014/main" id="{762E3233-1704-433C-8B0E-4C03A48D495B}"/>
              </a:ext>
            </a:extLst>
          </p:cNvPr>
          <p:cNvSpPr>
            <a:spLocks noGrp="1"/>
          </p:cNvSpPr>
          <p:nvPr>
            <p:ph type="sldNum" sz="quarter" idx="4"/>
          </p:nvPr>
        </p:nvSpPr>
        <p:spPr>
          <a:xfrm>
            <a:off x="27602" y="6417177"/>
            <a:ext cx="272435" cy="365125"/>
          </a:xfrm>
          <a:prstGeom prst="rect">
            <a:avLst/>
          </a:prstGeom>
        </p:spPr>
        <p:txBody>
          <a:bodyPr vert="horz" lIns="0" tIns="0" rIns="0" bIns="0" rtlCol="0" anchor="ctr"/>
          <a:lstStyle>
            <a:lvl1pPr algn="r">
              <a:defRPr sz="1100" b="1">
                <a:solidFill>
                  <a:schemeClr val="accent2"/>
                </a:solidFill>
              </a:defRPr>
            </a:lvl1pPr>
          </a:lstStyle>
          <a:p>
            <a:fld id="{5E608FB1-680A-4E9D-A95E-8C4CFA1B47E3}" type="slidenum">
              <a:rPr lang="cs-CZ" smtClean="0"/>
              <a:pPr/>
              <a:t>‹#›</a:t>
            </a:fld>
            <a:endParaRPr lang="cs-CZ" dirty="0"/>
          </a:p>
        </p:txBody>
      </p:sp>
      <p:pic>
        <p:nvPicPr>
          <p:cNvPr id="25" name="Grafický objekt 24">
            <a:extLst>
              <a:ext uri="{FF2B5EF4-FFF2-40B4-BE49-F238E27FC236}">
                <a16:creationId xmlns:a16="http://schemas.microsoft.com/office/drawing/2014/main" id="{20A4219D-845A-0B44-D2E6-FE3B644EF777}"/>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11637169" y="6332536"/>
            <a:ext cx="342900" cy="342900"/>
          </a:xfrm>
          <a:prstGeom prst="rect">
            <a:avLst/>
          </a:prstGeom>
        </p:spPr>
      </p:pic>
      <p:sp>
        <p:nvSpPr>
          <p:cNvPr id="32" name="Obdélník 31">
            <a:extLst>
              <a:ext uri="{FF2B5EF4-FFF2-40B4-BE49-F238E27FC236}">
                <a16:creationId xmlns:a16="http://schemas.microsoft.com/office/drawing/2014/main" id="{D7335CFA-CF9E-C58E-DC8B-E528D93AB763}"/>
              </a:ext>
            </a:extLst>
          </p:cNvPr>
          <p:cNvSpPr/>
          <p:nvPr userDrawn="1"/>
        </p:nvSpPr>
        <p:spPr>
          <a:xfrm>
            <a:off x="221456" y="0"/>
            <a:ext cx="122400" cy="1044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TextovéPole 32">
            <a:extLst>
              <a:ext uri="{FF2B5EF4-FFF2-40B4-BE49-F238E27FC236}">
                <a16:creationId xmlns:a16="http://schemas.microsoft.com/office/drawing/2014/main" id="{B52155B1-7D35-8CBF-21B4-8799EABA85C0}"/>
              </a:ext>
            </a:extLst>
          </p:cNvPr>
          <p:cNvSpPr txBox="1"/>
          <p:nvPr userDrawn="1"/>
        </p:nvSpPr>
        <p:spPr>
          <a:xfrm>
            <a:off x="337165" y="6498434"/>
            <a:ext cx="36870" cy="169277"/>
          </a:xfrm>
          <a:prstGeom prst="rect">
            <a:avLst/>
          </a:prstGeom>
          <a:noFill/>
        </p:spPr>
        <p:txBody>
          <a:bodyPr wrap="none" lIns="0" tIns="0" rIns="0" bIns="0" rtlCol="0">
            <a:spAutoFit/>
          </a:bodyPr>
          <a:lstStyle/>
          <a:p>
            <a:r>
              <a:rPr lang="cs-CZ" sz="1100" dirty="0">
                <a:solidFill>
                  <a:schemeClr val="tx2"/>
                </a:solidFill>
              </a:rPr>
              <a:t>|</a:t>
            </a:r>
          </a:p>
        </p:txBody>
      </p:sp>
    </p:spTree>
    <p:extLst>
      <p:ext uri="{BB962C8B-B14F-4D97-AF65-F5344CB8AC3E}">
        <p14:creationId xmlns:p14="http://schemas.microsoft.com/office/powerpoint/2010/main" val="1033977603"/>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6" r:id="rId4"/>
    <p:sldLayoutId id="2147483650" r:id="rId5"/>
    <p:sldLayoutId id="2147483660" r:id="rId6"/>
    <p:sldLayoutId id="2147483652" r:id="rId7"/>
    <p:sldLayoutId id="2147483661" r:id="rId8"/>
    <p:sldLayoutId id="2147483662" r:id="rId9"/>
    <p:sldLayoutId id="2147483663" r:id="rId10"/>
    <p:sldLayoutId id="2147483654" r:id="rId11"/>
    <p:sldLayoutId id="2147483655" r:id="rId12"/>
  </p:sldLayoutIdLst>
  <p:hf hdr="0" dt="0"/>
  <p:txStyles>
    <p:titleStyle>
      <a:lvl1pPr algn="l" defTabSz="914400" rtl="0" eaLnBrk="1" latinLnBrk="0" hangingPunct="1">
        <a:lnSpc>
          <a:spcPct val="90000"/>
        </a:lnSpc>
        <a:spcBef>
          <a:spcPct val="0"/>
        </a:spcBef>
        <a:buNone/>
        <a:defRPr sz="3100" kern="1200" cap="all" baseline="0">
          <a:solidFill>
            <a:schemeClr val="accent1"/>
          </a:solidFill>
          <a:latin typeface="+mj-lt"/>
          <a:ea typeface="+mj-ea"/>
          <a:cs typeface="+mj-cs"/>
        </a:defRPr>
      </a:lvl1pPr>
    </p:titleStyle>
    <p:bodyStyle>
      <a:lvl1pPr marL="266700" indent="-266700" algn="l" defTabSz="914400" rtl="0" eaLnBrk="1" latinLnBrk="0" hangingPunct="1">
        <a:lnSpc>
          <a:spcPct val="100000"/>
        </a:lnSpc>
        <a:spcBef>
          <a:spcPts val="1000"/>
        </a:spcBef>
        <a:buFont typeface="Arial" panose="020B0604020202020204" pitchFamily="34" charset="0"/>
        <a:buChar char="•"/>
        <a:defRPr sz="2200" b="1" kern="1200">
          <a:solidFill>
            <a:schemeClr val="accent2"/>
          </a:solidFill>
          <a:latin typeface="+mn-lt"/>
          <a:ea typeface="+mn-ea"/>
          <a:cs typeface="+mn-cs"/>
        </a:defRPr>
      </a:lvl1pPr>
      <a:lvl2pPr marL="542925" indent="-276225"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2pPr>
      <a:lvl3pPr marL="809625" indent="-266700" algn="l" defTabSz="914400" rtl="0" eaLnBrk="1" latinLnBrk="0" hangingPunct="1">
        <a:lnSpc>
          <a:spcPct val="100000"/>
        </a:lnSpc>
        <a:spcBef>
          <a:spcPts val="500"/>
        </a:spcBef>
        <a:buFont typeface="Arial" panose="020B0604020202020204" pitchFamily="34" charset="0"/>
        <a:buChar char="•"/>
        <a:defRPr sz="1700" kern="1200">
          <a:solidFill>
            <a:schemeClr val="tx2"/>
          </a:solidFill>
          <a:latin typeface="+mn-lt"/>
          <a:ea typeface="+mn-ea"/>
          <a:cs typeface="+mn-cs"/>
        </a:defRPr>
      </a:lvl3pPr>
      <a:lvl4pPr marL="1076325" indent="-266700" algn="l" defTabSz="914400" rtl="0" eaLnBrk="1" latinLnBrk="0" hangingPunct="1">
        <a:lnSpc>
          <a:spcPct val="100000"/>
        </a:lnSpc>
        <a:spcBef>
          <a:spcPts val="1000"/>
        </a:spcBef>
        <a:buFont typeface="Arial" panose="020B0604020202020204" pitchFamily="34" charset="0"/>
        <a:buChar char="•"/>
        <a:defRPr sz="1500" kern="1200">
          <a:solidFill>
            <a:schemeClr val="tx2"/>
          </a:solidFill>
          <a:latin typeface="+mn-lt"/>
          <a:ea typeface="+mn-ea"/>
          <a:cs typeface="+mn-cs"/>
        </a:defRPr>
      </a:lvl4pPr>
      <a:lvl5pPr marL="1343025" indent="-266700" algn="l" defTabSz="914400" rtl="0" eaLnBrk="1" latinLnBrk="0" hangingPunct="1">
        <a:lnSpc>
          <a:spcPct val="10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5984E-E41E-58BC-4CEB-5BDB04E6BD89}"/>
              </a:ext>
            </a:extLst>
          </p:cNvPr>
          <p:cNvSpPr>
            <a:spLocks noGrp="1"/>
          </p:cNvSpPr>
          <p:nvPr>
            <p:ph type="ctrTitle"/>
          </p:nvPr>
        </p:nvSpPr>
        <p:spPr>
          <a:xfrm>
            <a:off x="650079" y="2048376"/>
            <a:ext cx="9144000" cy="1884432"/>
          </a:xfrm>
        </p:spPr>
        <p:txBody>
          <a:bodyPr/>
          <a:lstStyle/>
          <a:p>
            <a:r>
              <a:rPr lang="cs-CZ" dirty="0"/>
              <a:t>Právní řád a systém práva</a:t>
            </a:r>
            <a:br>
              <a:rPr lang="cs-CZ" dirty="0"/>
            </a:br>
            <a:r>
              <a:rPr lang="cs-CZ" dirty="0"/>
              <a:t>Úvod do trestního práva hmotného a procesního</a:t>
            </a:r>
          </a:p>
        </p:txBody>
      </p:sp>
      <p:sp>
        <p:nvSpPr>
          <p:cNvPr id="9" name="Podnadpis 8">
            <a:extLst>
              <a:ext uri="{FF2B5EF4-FFF2-40B4-BE49-F238E27FC236}">
                <a16:creationId xmlns:a16="http://schemas.microsoft.com/office/drawing/2014/main" id="{F730C0B0-4C35-7DDE-5DBA-E74C469D9BDC}"/>
              </a:ext>
            </a:extLst>
          </p:cNvPr>
          <p:cNvSpPr>
            <a:spLocks noGrp="1"/>
          </p:cNvSpPr>
          <p:nvPr>
            <p:ph type="subTitle" idx="1"/>
          </p:nvPr>
        </p:nvSpPr>
        <p:spPr>
          <a:xfrm>
            <a:off x="649288" y="4713288"/>
            <a:ext cx="9144000" cy="1128712"/>
          </a:xfrm>
        </p:spPr>
        <p:txBody>
          <a:bodyPr/>
          <a:lstStyle/>
          <a:p>
            <a:r>
              <a:rPr lang="cs-CZ" dirty="0"/>
              <a:t>JUDr. Barbora Košinárová, Ph.D. </a:t>
            </a:r>
          </a:p>
        </p:txBody>
      </p:sp>
    </p:spTree>
    <p:extLst>
      <p:ext uri="{BB962C8B-B14F-4D97-AF65-F5344CB8AC3E}">
        <p14:creationId xmlns:p14="http://schemas.microsoft.com/office/powerpoint/2010/main" val="2478625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Subjektivní stránka trestného činu</a:t>
            </a: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Zavinění</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vnitřní (psychický) vztah člověka k určitým skutečnostem, které zakládají TČ, ať již vytvořeným pachatelem nebo objektivně bez jeho přičinění již v době činu  </a:t>
            </a:r>
          </a:p>
          <a:p>
            <a:pPr marL="457200" marR="0" lvl="0" indent="-4572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AutoNum type="arabicParen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úmysl </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(úmysl je těžší zavinění než nedbalost)</a:t>
            </a:r>
          </a:p>
          <a:p>
            <a:pPr marL="857250" marR="0" lvl="1" indent="-457200" algn="just" defTabSz="914400" rtl="0" eaLnBrk="1" fontAlgn="auto" latinLnBrk="0" hangingPunct="1">
              <a:lnSpc>
                <a:spcPct val="100000"/>
              </a:lnSpc>
              <a:spcBef>
                <a:spcPct val="20000"/>
              </a:spcBef>
              <a:spcAft>
                <a:spcPts val="0"/>
              </a:spcAft>
              <a:buClr>
                <a:srgbClr val="92191C"/>
              </a:buClr>
              <a:buSzTx/>
              <a:buFont typeface="+mj-lt"/>
              <a:buAutoNum type="alphaLcParen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přímý </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800100" marR="0" lvl="2"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pachatel </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věděl</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že svým jednáním ohrozí/poruší/může porušit nebo ohrozit zájem chráněný TZ, a </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chtěl </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takové porušení/ohrožení způsobit</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 </a:t>
            </a:r>
          </a:p>
          <a:p>
            <a:pPr marL="400050" marR="0" lvl="1"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en-US" sz="2000" b="1" i="0" u="none" strike="noStrike" kern="1200" cap="none" spc="0" normalizeH="0" baseline="0" noProof="0" dirty="0">
                <a:ln>
                  <a:noFill/>
                </a:ln>
                <a:solidFill>
                  <a:srgbClr val="404040"/>
                </a:solidFill>
                <a:effectLst/>
                <a:uLnTx/>
                <a:uFillTx/>
                <a:latin typeface="Palatino Linotype"/>
                <a:ea typeface="+mn-ea"/>
                <a:cs typeface="Palatino Linotype"/>
              </a:rPr>
              <a:t>b)	n</a:t>
            </a:r>
            <a:r>
              <a:rPr kumimoji="0" lang="cs-CZ" sz="2000" b="1" i="0" u="none" strike="noStrike" kern="1200" cap="none" spc="0" normalizeH="0" baseline="0" noProof="0" dirty="0" err="1">
                <a:ln>
                  <a:noFill/>
                </a:ln>
                <a:solidFill>
                  <a:srgbClr val="404040"/>
                </a:solidFill>
                <a:effectLst/>
                <a:uLnTx/>
                <a:uFillTx/>
                <a:latin typeface="Palatino Linotype"/>
                <a:ea typeface="+mn-ea"/>
                <a:cs typeface="Palatino Linotype"/>
              </a:rPr>
              <a:t>epřímý</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 </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věděl</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že svým jednáním může porušit/ohrozit zájem chráněný TZ, a pro případ, že jej způsobí, byl s tím </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srozuměn</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10</a:t>
            </a:fld>
            <a:endParaRPr lang="cs-CZ"/>
          </a:p>
        </p:txBody>
      </p:sp>
    </p:spTree>
    <p:extLst>
      <p:ext uri="{BB962C8B-B14F-4D97-AF65-F5344CB8AC3E}">
        <p14:creationId xmlns:p14="http://schemas.microsoft.com/office/powerpoint/2010/main" val="345189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Subjektivní stránka trestného činu</a:t>
            </a: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rPr>
              <a:t>2) </a:t>
            </a:r>
            <a:r>
              <a:rPr kumimoji="0" lang="en-US" sz="2000" b="1" i="0" u="none" strike="noStrike" kern="1200" cap="none" spc="0" normalizeH="0" baseline="0" noProof="0" dirty="0">
                <a:ln>
                  <a:noFill/>
                </a:ln>
                <a:solidFill>
                  <a:prstClr val="black"/>
                </a:solidFill>
                <a:effectLst/>
                <a:uLnTx/>
                <a:uFillTx/>
                <a:latin typeface="Palatino Linotype"/>
                <a:ea typeface="+mn-ea"/>
                <a:cs typeface="Palatino Linotype"/>
              </a:rPr>
              <a:t>n</a:t>
            </a:r>
            <a:r>
              <a:rPr kumimoji="0" lang="cs-CZ" sz="2000" b="1" i="0" u="none" strike="noStrike" kern="1200" cap="none" spc="0" normalizeH="0" baseline="0" noProof="0" dirty="0" err="1">
                <a:ln>
                  <a:noFill/>
                </a:ln>
                <a:solidFill>
                  <a:prstClr val="black"/>
                </a:solidFill>
                <a:effectLst/>
                <a:uLnTx/>
                <a:uFillTx/>
                <a:latin typeface="Palatino Linotype"/>
                <a:ea typeface="+mn-ea"/>
                <a:cs typeface="Palatino Linotype"/>
              </a:rPr>
              <a:t>edbalost</a:t>
            </a: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 </a:t>
            </a:r>
            <a:endPar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endParaRPr>
          </a:p>
          <a:p>
            <a:pPr marL="742950" marR="0" lvl="1"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AutoNum type="alphaLcParenR"/>
              <a:tabLst/>
              <a:defRPr/>
            </a:pP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vědomá</a:t>
            </a:r>
            <a:endPar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endParaRPr>
          </a:p>
          <a:p>
            <a:pPr marL="1143000" marR="0" lvl="2" indent="-342900" algn="l" defTabSz="914400" rtl="0" eaLnBrk="1" fontAlgn="auto" latinLnBrk="0" hangingPunct="1">
              <a:lnSpc>
                <a:spcPct val="100000"/>
              </a:lnSpc>
              <a:spcBef>
                <a:spcPct val="20000"/>
              </a:spcBef>
              <a:spcAft>
                <a:spcPts val="0"/>
              </a:spcAft>
              <a:buClr>
                <a:srgbClr val="92191C"/>
              </a:buClr>
              <a:buSzTx/>
              <a:buFontTx/>
              <a:buChar char="-"/>
              <a:tabLst/>
              <a:defRPr/>
            </a:pP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věděl, </a:t>
            </a:r>
            <a:r>
              <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rPr>
              <a:t>že může způsobem v TZ uvedeným porušit/ohrozit zájem chráněný TZ, ale </a:t>
            </a: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bez přiměřených důvodů spoléhal</a:t>
            </a:r>
            <a:r>
              <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rPr>
              <a:t>, že se tak nestane </a:t>
            </a:r>
          </a:p>
          <a:p>
            <a:pPr marL="400050" marR="0" lvl="1"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Palatino Linotype"/>
                <a:ea typeface="+mn-ea"/>
                <a:cs typeface="Palatino Linotype"/>
              </a:rPr>
              <a:t>b</a:t>
            </a: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 </a:t>
            </a:r>
            <a:r>
              <a:rPr kumimoji="0" lang="en-US" sz="2000" b="1" i="0" u="none" strike="noStrike" kern="1200" cap="none" spc="0" normalizeH="0" baseline="0" noProof="0" dirty="0">
                <a:ln>
                  <a:noFill/>
                </a:ln>
                <a:solidFill>
                  <a:prstClr val="black"/>
                </a:solidFill>
                <a:effectLst/>
                <a:uLnTx/>
                <a:uFillTx/>
                <a:latin typeface="Palatino Linotype"/>
                <a:ea typeface="+mn-ea"/>
                <a:cs typeface="Palatino Linotype"/>
              </a:rPr>
              <a:t>n</a:t>
            </a:r>
            <a:r>
              <a:rPr kumimoji="0" lang="cs-CZ" sz="2000" b="1" i="0" u="none" strike="noStrike" kern="1200" cap="none" spc="0" normalizeH="0" baseline="0" noProof="0" dirty="0" err="1">
                <a:ln>
                  <a:noFill/>
                </a:ln>
                <a:solidFill>
                  <a:prstClr val="black"/>
                </a:solidFill>
                <a:effectLst/>
                <a:uLnTx/>
                <a:uFillTx/>
                <a:latin typeface="Palatino Linotype"/>
                <a:ea typeface="+mn-ea"/>
                <a:cs typeface="Palatino Linotype"/>
              </a:rPr>
              <a:t>evědomá</a:t>
            </a:r>
            <a:endPar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endParaRPr>
          </a:p>
          <a:p>
            <a:pPr marL="1143000" marR="0" lvl="2" indent="-342900" algn="l" defTabSz="914400" rtl="0" eaLnBrk="1" fontAlgn="auto" latinLnBrk="0" hangingPunct="1">
              <a:lnSpc>
                <a:spcPct val="100000"/>
              </a:lnSpc>
              <a:spcBef>
                <a:spcPct val="20000"/>
              </a:spcBef>
              <a:spcAft>
                <a:spcPts val="0"/>
              </a:spcAft>
              <a:buClr>
                <a:srgbClr val="92191C"/>
              </a:buClr>
              <a:buSzTx/>
              <a:buFontTx/>
              <a:buChar char="-"/>
              <a:tabLst/>
              <a:defRPr/>
            </a:pP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nevěděl</a:t>
            </a:r>
            <a:r>
              <a:rPr kumimoji="0" lang="cs-CZ" sz="2000" b="0" i="0" u="none" strike="noStrike" kern="1200" cap="none" spc="0" normalizeH="0" baseline="0" noProof="0" dirty="0">
                <a:ln>
                  <a:noFill/>
                </a:ln>
                <a:solidFill>
                  <a:prstClr val="black"/>
                </a:solidFill>
                <a:effectLst/>
                <a:uLnTx/>
                <a:uFillTx/>
                <a:latin typeface="Palatino Linotype"/>
                <a:ea typeface="+mn-ea"/>
                <a:cs typeface="Palatino Linotype"/>
              </a:rPr>
              <a:t>, že svým jednáním může takové porušení/ohrožená způsobit, ač o tom vzhledem k okolnostem a k svým osobním poměrům </a:t>
            </a:r>
            <a:r>
              <a:rPr kumimoji="0" lang="cs-CZ" sz="2000" b="1" i="0" u="none" strike="noStrike" kern="1200" cap="none" spc="0" normalizeH="0" baseline="0" noProof="0" dirty="0">
                <a:ln>
                  <a:noFill/>
                </a:ln>
                <a:solidFill>
                  <a:prstClr val="black"/>
                </a:solidFill>
                <a:effectLst/>
                <a:uLnTx/>
                <a:uFillTx/>
                <a:latin typeface="Palatino Linotype"/>
                <a:ea typeface="+mn-ea"/>
                <a:cs typeface="Palatino Linotype"/>
              </a:rPr>
              <a:t>vědět měl a mohl</a:t>
            </a:r>
            <a:endParaRPr kumimoji="0" lang="en-US" sz="2000" b="1" i="0" u="none" strike="noStrike" kern="1200" cap="none" spc="0" normalizeH="0" baseline="0" noProof="0" dirty="0">
              <a:ln>
                <a:noFill/>
              </a:ln>
              <a:solidFill>
                <a:prstClr val="black"/>
              </a:solidFill>
              <a:effectLst/>
              <a:uLnTx/>
              <a:uFillTx/>
              <a:latin typeface="Palatino Linotype"/>
              <a:ea typeface="+mn-ea"/>
              <a:cs typeface="Palatino Linotype"/>
            </a:endParaRP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11</a:t>
            </a:fld>
            <a:endParaRPr lang="cs-CZ"/>
          </a:p>
        </p:txBody>
      </p:sp>
    </p:spTree>
    <p:extLst>
      <p:ext uri="{BB962C8B-B14F-4D97-AF65-F5344CB8AC3E}">
        <p14:creationId xmlns:p14="http://schemas.microsoft.com/office/powerpoint/2010/main" val="364589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Okolnosti vylučující protiprávnost</a:t>
            </a: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lnSpcReduction="10000"/>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TZ uvádí 5 okolností vylučujících protiprávnost: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1. krajní nouze</a:t>
            </a:r>
          </a:p>
          <a:p>
            <a:pPr marL="742950" marR="0" lvl="1" indent="-285750" algn="just" defTabSz="914400" rtl="0" eaLnBrk="1" fontAlgn="auto" latinLnBrk="0" hangingPunct="1">
              <a:lnSpc>
                <a:spcPct val="100000"/>
              </a:lnSpc>
              <a:spcBef>
                <a:spcPct val="20000"/>
              </a:spcBef>
              <a:spcAft>
                <a:spcPts val="0"/>
              </a:spcAft>
              <a:buClr>
                <a:srgbClr val="92191C"/>
              </a:buClr>
              <a:buSzTx/>
              <a:buFontTx/>
              <a:buChar char="-"/>
              <a:tabLst/>
              <a:defRPr/>
            </a:pPr>
            <a:r>
              <a:rPr kumimoji="0" lang="cs-CZ" sz="1800" b="0" i="0" u="none" strike="noStrike" kern="1200" cap="none" spc="0" normalizeH="0" baseline="0" noProof="0" dirty="0">
                <a:ln>
                  <a:noFill/>
                </a:ln>
                <a:solidFill>
                  <a:srgbClr val="404040"/>
                </a:solidFill>
                <a:effectLst/>
                <a:uLnTx/>
                <a:uFillTx/>
                <a:latin typeface="Palatino Linotype"/>
                <a:ea typeface="+mn-ea"/>
                <a:cs typeface="Palatino Linotype"/>
              </a:rPr>
              <a:t>pacient v nemocnici má zástavu srdce, lékař mu při poskytování zevní masáže srdce zlomí žebra – lékař nebude odpovídat za ublížení na zdraví</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2. nutná obrana</a:t>
            </a:r>
          </a:p>
          <a:p>
            <a:pPr marL="742950" marR="0" lvl="1" indent="-285750" algn="just" defTabSz="914400" rtl="0" eaLnBrk="1" fontAlgn="auto" latinLnBrk="0" hangingPunct="1">
              <a:lnSpc>
                <a:spcPct val="100000"/>
              </a:lnSpc>
              <a:spcBef>
                <a:spcPct val="20000"/>
              </a:spcBef>
              <a:spcAft>
                <a:spcPts val="0"/>
              </a:spcAft>
              <a:buClr>
                <a:srgbClr val="92191C"/>
              </a:buClr>
              <a:buSzTx/>
              <a:buFontTx/>
              <a:buChar char="-"/>
              <a:tabLst/>
              <a:defRPr/>
            </a:pPr>
            <a:r>
              <a:rPr kumimoji="0" lang="cs-CZ" sz="1800" b="0" i="0" u="none" strike="noStrike" kern="1200" cap="none" spc="0" normalizeH="0" baseline="0" noProof="0" dirty="0">
                <a:ln>
                  <a:noFill/>
                </a:ln>
                <a:solidFill>
                  <a:srgbClr val="404040"/>
                </a:solidFill>
                <a:effectLst/>
                <a:uLnTx/>
                <a:uFillTx/>
                <a:latin typeface="Palatino Linotype"/>
                <a:ea typeface="+mn-ea"/>
                <a:cs typeface="Palatino Linotype"/>
              </a:rPr>
              <a:t>muž přepadne na ulici ženu, ta mu v sebeobraně vstříkne do očí slzotvornou látku – žena jedná v nutné obraně, tudíž nebude odpovídat za ublížení na zdraví</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3. svolení poškozeného </a:t>
            </a:r>
          </a:p>
          <a:p>
            <a:pPr marL="742950" marR="0" lvl="1" indent="-285750" algn="just" defTabSz="914400" rtl="0" eaLnBrk="1" fontAlgn="auto" latinLnBrk="0" hangingPunct="1">
              <a:lnSpc>
                <a:spcPct val="100000"/>
              </a:lnSpc>
              <a:spcBef>
                <a:spcPct val="20000"/>
              </a:spcBef>
              <a:spcAft>
                <a:spcPts val="0"/>
              </a:spcAft>
              <a:buClr>
                <a:srgbClr val="92191C"/>
              </a:buClr>
              <a:buSzTx/>
              <a:buFontTx/>
              <a:buChar char="-"/>
              <a:tabLst/>
              <a:defRPr/>
            </a:pPr>
            <a:r>
              <a:rPr kumimoji="0" lang="cs-CZ" sz="1800" b="0" i="0" u="none" strike="noStrike" kern="1200" cap="none" spc="0" normalizeH="0" baseline="0" noProof="0" dirty="0">
                <a:ln>
                  <a:noFill/>
                </a:ln>
                <a:solidFill>
                  <a:srgbClr val="404040"/>
                </a:solidFill>
                <a:effectLst/>
                <a:uLnTx/>
                <a:uFillTx/>
                <a:latin typeface="Palatino Linotype"/>
                <a:ea typeface="+mn-ea"/>
                <a:cs typeface="Palatino Linotype"/>
              </a:rPr>
              <a:t>např. svolení k lékařským zákrokům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4. přípustné riziko</a:t>
            </a:r>
          </a:p>
          <a:p>
            <a:pPr marL="742950" marR="0" lvl="1" indent="-285750" algn="just" defTabSz="914400" rtl="0" eaLnBrk="1" fontAlgn="auto" latinLnBrk="0" hangingPunct="1">
              <a:lnSpc>
                <a:spcPct val="100000"/>
              </a:lnSpc>
              <a:spcBef>
                <a:spcPct val="20000"/>
              </a:spcBef>
              <a:spcAft>
                <a:spcPts val="0"/>
              </a:spcAft>
              <a:buClr>
                <a:srgbClr val="92191C"/>
              </a:buClr>
              <a:buSzTx/>
              <a:buFontTx/>
              <a:buChar char="-"/>
              <a:tabLst/>
              <a:defRPr/>
            </a:pPr>
            <a:r>
              <a:rPr kumimoji="0" lang="cs-CZ" sz="1800" b="0" i="0" u="none" strike="noStrike" kern="1200" cap="none" spc="0" normalizeH="0" baseline="0" noProof="0" dirty="0">
                <a:ln>
                  <a:noFill/>
                </a:ln>
                <a:solidFill>
                  <a:srgbClr val="404040"/>
                </a:solidFill>
                <a:effectLst/>
                <a:uLnTx/>
                <a:uFillTx/>
                <a:latin typeface="Palatino Linotype"/>
                <a:ea typeface="+mn-ea"/>
                <a:cs typeface="Palatino Linotype"/>
              </a:rPr>
              <a:t>při zavádění nové techniky nebo při zkoušení nových výrobků je třeba v zájmu vědeckotechnického pokroku vystavit zájmy chráněné TZ nebezpečí</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5. oprávněné použití zbraně</a:t>
            </a:r>
          </a:p>
          <a:p>
            <a:pPr marL="742950" marR="0" lvl="1" indent="-285750" algn="just" defTabSz="914400" rtl="0" eaLnBrk="1" fontAlgn="auto" latinLnBrk="0" hangingPunct="1">
              <a:lnSpc>
                <a:spcPct val="100000"/>
              </a:lnSpc>
              <a:spcBef>
                <a:spcPct val="20000"/>
              </a:spcBef>
              <a:spcAft>
                <a:spcPts val="0"/>
              </a:spcAft>
              <a:buClr>
                <a:srgbClr val="92191C"/>
              </a:buClr>
              <a:buSzTx/>
              <a:buFontTx/>
              <a:buChar char="-"/>
              <a:tabLst/>
              <a:defRPr/>
            </a:pPr>
            <a:r>
              <a:rPr kumimoji="0" lang="cs-CZ" sz="1800" b="0" i="0" u="none" strike="noStrike" kern="1200" cap="none" spc="0" normalizeH="0" baseline="0" noProof="0" dirty="0">
                <a:ln>
                  <a:noFill/>
                </a:ln>
                <a:solidFill>
                  <a:srgbClr val="404040"/>
                </a:solidFill>
                <a:effectLst/>
                <a:uLnTx/>
                <a:uFillTx/>
                <a:latin typeface="Palatino Linotype"/>
                <a:ea typeface="+mn-ea"/>
                <a:cs typeface="Palatino Linotype"/>
              </a:rPr>
              <a:t>použití zbraně policistou při výkonu jeho činnosti</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12</a:t>
            </a:fld>
            <a:endParaRPr lang="cs-CZ"/>
          </a:p>
        </p:txBody>
      </p:sp>
    </p:spTree>
    <p:extLst>
      <p:ext uri="{BB962C8B-B14F-4D97-AF65-F5344CB8AC3E}">
        <p14:creationId xmlns:p14="http://schemas.microsoft.com/office/powerpoint/2010/main" val="3886698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Trestná součinnost</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mnohost pachatelů trestného činu</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1" i="0" u="none" strike="noStrike" kern="1200" cap="none" spc="0" normalizeH="0" baseline="0" noProof="0" dirty="0">
                <a:ln>
                  <a:noFill/>
                </a:ln>
                <a:solidFill>
                  <a:prstClr val="black"/>
                </a:solidFill>
                <a:effectLst/>
                <a:uLnTx/>
                <a:uFillTx/>
                <a:latin typeface="Calibri"/>
                <a:ea typeface="+mn-ea"/>
                <a:cs typeface="+mn-cs"/>
              </a:rPr>
              <a:t>spolupachatelství</a:t>
            </a:r>
            <a:r>
              <a:rPr kumimoji="0" lang="cs-CZ" sz="2600" b="0" i="0" u="none" strike="noStrike" kern="1200" cap="none" spc="0" normalizeH="0" baseline="0" noProof="0" dirty="0">
                <a:ln>
                  <a:noFill/>
                </a:ln>
                <a:solidFill>
                  <a:prstClr val="black"/>
                </a:solidFill>
                <a:effectLst/>
                <a:uLnTx/>
                <a:uFillTx/>
                <a:latin typeface="Calibri"/>
                <a:ea typeface="+mn-ea"/>
                <a:cs typeface="+mn-cs"/>
              </a:rPr>
              <a:t> (subjektivní a objektivní podmínka)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1" i="0" u="none" strike="noStrike" kern="1200" cap="none" spc="0" normalizeH="0" baseline="0" noProof="0" dirty="0">
                <a:ln>
                  <a:noFill/>
                </a:ln>
                <a:solidFill>
                  <a:prstClr val="black"/>
                </a:solidFill>
                <a:effectLst/>
                <a:uLnTx/>
                <a:uFillTx/>
                <a:latin typeface="Calibri"/>
                <a:ea typeface="+mn-ea"/>
                <a:cs typeface="+mn-cs"/>
              </a:rPr>
              <a:t>účastenství</a:t>
            </a:r>
            <a:r>
              <a:rPr kumimoji="0" lang="cs-CZ" sz="2600" b="0" i="0" u="none" strike="noStrike" kern="1200" cap="none" spc="0" normalizeH="0" baseline="0" noProof="0" dirty="0">
                <a:ln>
                  <a:noFill/>
                </a:ln>
                <a:solidFill>
                  <a:prstClr val="black"/>
                </a:solidFill>
                <a:effectLst/>
                <a:uLnTx/>
                <a:uFillTx/>
                <a:latin typeface="Calibri"/>
                <a:ea typeface="+mn-ea"/>
                <a:cs typeface="+mn-cs"/>
              </a:rPr>
              <a:t> – zásada </a:t>
            </a:r>
            <a:r>
              <a:rPr kumimoji="0" lang="cs-CZ" sz="2600" b="0" i="0" u="none" strike="noStrike" kern="1200" cap="none" spc="0" normalizeH="0" baseline="0" noProof="0" dirty="0" err="1">
                <a:ln>
                  <a:noFill/>
                </a:ln>
                <a:solidFill>
                  <a:prstClr val="black"/>
                </a:solidFill>
                <a:effectLst/>
                <a:uLnTx/>
                <a:uFillTx/>
                <a:latin typeface="Calibri"/>
                <a:ea typeface="+mn-ea"/>
                <a:cs typeface="+mn-cs"/>
              </a:rPr>
              <a:t>akcesority</a:t>
            </a:r>
            <a:r>
              <a:rPr kumimoji="0" lang="cs-CZ" sz="2600" b="0" i="0" u="none" strike="noStrike" kern="1200" cap="none" spc="0" normalizeH="0" baseline="0" noProof="0" dirty="0">
                <a:ln>
                  <a:noFill/>
                </a:ln>
                <a:solidFill>
                  <a:prstClr val="black"/>
                </a:solidFill>
                <a:effectLst/>
                <a:uLnTx/>
                <a:uFillTx/>
                <a:latin typeface="Calibri"/>
                <a:ea typeface="+mn-ea"/>
                <a:cs typeface="+mn-cs"/>
              </a:rPr>
              <a:t> účastenství [§ 24 TZ]</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organizátorství </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návod</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pomoc</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organizovaná skupina [např. § 42 písm. o) TZ]</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organizovaná zločinecká skupina [§ 129 TZ]</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teroristická skupina [§ 129a TZ]</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legalizace výnosů z trestné činnosti [§ 216 TZ]</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přípravná jednání</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spolčení</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srocení</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13</a:t>
            </a:fld>
            <a:endParaRPr lang="cs-CZ"/>
          </a:p>
        </p:txBody>
      </p:sp>
    </p:spTree>
    <p:extLst>
      <p:ext uri="{BB962C8B-B14F-4D97-AF65-F5344CB8AC3E}">
        <p14:creationId xmlns:p14="http://schemas.microsoft.com/office/powerpoint/2010/main" val="98845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Vývojová stádia trestné činnosti</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457200" marR="0" lvl="0" indent="-4572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AutoNum type="alphaLcParenR"/>
              <a:tabLst/>
              <a:defRPr/>
            </a:pPr>
            <a:r>
              <a:rPr kumimoji="0" lang="en-US" sz="2000" b="1" i="0" u="none" strike="noStrike" kern="1200" cap="none" spc="0" normalizeH="0" baseline="0" noProof="0" dirty="0">
                <a:ln>
                  <a:noFill/>
                </a:ln>
                <a:solidFill>
                  <a:srgbClr val="404040"/>
                </a:solidFill>
                <a:effectLst/>
                <a:uLnTx/>
                <a:uFillTx/>
                <a:latin typeface="Palatino Linotype"/>
                <a:ea typeface="+mn-ea"/>
                <a:cs typeface="Palatino Linotype"/>
              </a:rPr>
              <a:t>p</a:t>
            </a:r>
            <a:r>
              <a:rPr kumimoji="0" lang="cs-CZ" sz="2000" b="1" i="0" u="none" strike="noStrike" kern="1200" cap="none" spc="0" normalizeH="0" baseline="0" noProof="0" dirty="0" err="1">
                <a:ln>
                  <a:noFill/>
                </a:ln>
                <a:solidFill>
                  <a:srgbClr val="404040"/>
                </a:solidFill>
                <a:effectLst/>
                <a:uLnTx/>
                <a:uFillTx/>
                <a:latin typeface="Palatino Linotype"/>
                <a:ea typeface="+mn-ea"/>
                <a:cs typeface="Palatino Linotype"/>
              </a:rPr>
              <a:t>říprava</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857250" marR="0" lvl="1" indent="-4572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úmyslné vytváření podmínek pro spáchání zvl. </a:t>
            </a:r>
            <a:r>
              <a:rPr kumimoji="0" lang="en-US" sz="2000" b="0" i="0" u="none" strike="noStrike" kern="1200" cap="none" spc="0" normalizeH="0" baseline="0" noProof="0" dirty="0">
                <a:ln>
                  <a:noFill/>
                </a:ln>
                <a:solidFill>
                  <a:srgbClr val="404040"/>
                </a:solidFill>
                <a:effectLst/>
                <a:uLnTx/>
                <a:uFillTx/>
                <a:latin typeface="Palatino Linotype"/>
                <a:ea typeface="+mn-ea"/>
                <a:cs typeface="Palatino Linotype"/>
              </a:rPr>
              <a:t>z</a:t>
            </a:r>
            <a:r>
              <a:rPr kumimoji="0" lang="cs-CZ" sz="2000" b="0" i="0" u="none" strike="noStrike" kern="1200" cap="none" spc="0" normalizeH="0" baseline="0" noProof="0" dirty="0" err="1">
                <a:ln>
                  <a:noFill/>
                </a:ln>
                <a:solidFill>
                  <a:srgbClr val="404040"/>
                </a:solidFill>
                <a:effectLst/>
                <a:uLnTx/>
                <a:uFillTx/>
                <a:latin typeface="Palatino Linotype"/>
                <a:ea typeface="+mn-ea"/>
                <a:cs typeface="Palatino Linotype"/>
              </a:rPr>
              <a:t>ávažného</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zločinu </a:t>
            </a:r>
          </a:p>
          <a:p>
            <a:pPr marL="857250" marR="0" lvl="1" indent="-4572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trestní jen u zvlášť závažných zločinů, pokud tak TZ stanoví </a:t>
            </a:r>
          </a:p>
          <a:p>
            <a:pPr marL="457200" marR="0" lvl="1" indent="-457200" algn="just" defTabSz="914400" rtl="0" eaLnBrk="1" fontAlgn="auto" latinLnBrk="0" hangingPunct="1">
              <a:lnSpc>
                <a:spcPct val="100000"/>
              </a:lnSpc>
              <a:spcBef>
                <a:spcPct val="20000"/>
              </a:spcBef>
              <a:spcAft>
                <a:spcPts val="0"/>
              </a:spcAft>
              <a:buClr>
                <a:srgbClr val="92191C"/>
              </a:buClr>
              <a:buSzTx/>
              <a:buFont typeface="+mj-lt"/>
              <a:buAutoNum type="alphaLcParenR" startAt="2"/>
              <a:tabLst/>
              <a:defRPr/>
            </a:pPr>
            <a:r>
              <a:rPr kumimoji="0" lang="en-US" sz="2000" b="1" i="0" u="none" strike="noStrike" kern="1200" cap="none" spc="0" normalizeH="0" baseline="0" noProof="0" dirty="0">
                <a:ln>
                  <a:noFill/>
                </a:ln>
                <a:solidFill>
                  <a:srgbClr val="404040"/>
                </a:solidFill>
                <a:effectLst/>
                <a:uLnTx/>
                <a:uFillTx/>
                <a:latin typeface="Palatino Linotype"/>
                <a:ea typeface="+mn-ea"/>
                <a:cs typeface="Palatino Linotype"/>
              </a:rPr>
              <a:t>p</a:t>
            </a: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okus</a:t>
            </a:r>
          </a:p>
          <a:p>
            <a:pPr marL="68580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jednání, které bezprostředně směřuje k dokonání TČ</a:t>
            </a:r>
          </a:p>
          <a:p>
            <a:pPr marL="68580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pachatel trestně odpovědný přesto, že nenaplnil všechny znaky skutkové podstaty TČ</a:t>
            </a:r>
            <a:endPar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endParaRPr>
          </a:p>
          <a:p>
            <a:pPr marL="457200" marR="0" lvl="0" indent="-457200" algn="l" defTabSz="914400" rtl="0" eaLnBrk="1" fontAlgn="auto" latinLnBrk="0" hangingPunct="1">
              <a:lnSpc>
                <a:spcPct val="100000"/>
              </a:lnSpc>
              <a:spcBef>
                <a:spcPct val="20000"/>
              </a:spcBef>
              <a:spcAft>
                <a:spcPts val="0"/>
              </a:spcAft>
              <a:buClr>
                <a:srgbClr val="92191C"/>
              </a:buClr>
              <a:buSzTx/>
              <a:buFont typeface="+mj-lt"/>
              <a:buAutoNum type="alphaLcParenR" startAt="2"/>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dokonaný TČ</a:t>
            </a:r>
            <a:b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b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naplňuje všechny znaky skutkové podstaty TČ</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14</a:t>
            </a:fld>
            <a:endParaRPr lang="cs-CZ"/>
          </a:p>
        </p:txBody>
      </p:sp>
    </p:spTree>
    <p:extLst>
      <p:ext uri="{BB962C8B-B14F-4D97-AF65-F5344CB8AC3E}">
        <p14:creationId xmlns:p14="http://schemas.microsoft.com/office/powerpoint/2010/main" val="2371949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tresty</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Taxativní výčet trestů: </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Odnětí svobody </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Domácí vězení</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Obecně prospěšné práce</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Propadnutí majetku</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Peněžitý trest</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Propadnutí věci </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Zákaz činnosti</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Zákaz pobytu</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Zákaz vstupu na sportovní, kulturní a jiné společenské akce</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Ztráta čestných titulů a vyznamenání a ztráta vojenské hodnosti</a:t>
            </a:r>
          </a:p>
          <a:p>
            <a:pPr marL="914400" marR="0" lvl="1" indent="-457200" algn="l" defTabSz="914400" rtl="0" eaLnBrk="1" fontAlgn="auto" latinLnBrk="0" hangingPunct="1">
              <a:lnSpc>
                <a:spcPct val="10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Vyhoštění</a:t>
            </a: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15</a:t>
            </a:fld>
            <a:endParaRPr lang="cs-CZ"/>
          </a:p>
        </p:txBody>
      </p:sp>
    </p:spTree>
    <p:extLst>
      <p:ext uri="{BB962C8B-B14F-4D97-AF65-F5344CB8AC3E}">
        <p14:creationId xmlns:p14="http://schemas.microsoft.com/office/powerpoint/2010/main" val="1936838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Trestní odpovědnost právnických osob</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zavedena zákonem č. 418/2011 Sb. – od 1. 1. 2012</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zásada souběžné a nezávislé odpovědnosti FO a PO</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1" i="0" u="none" strike="noStrike" kern="1200" cap="none" spc="0" normalizeH="0" baseline="0" noProof="0" dirty="0">
                <a:ln>
                  <a:noFill/>
                </a:ln>
                <a:solidFill>
                  <a:prstClr val="black"/>
                </a:solidFill>
                <a:effectLst/>
                <a:uLnTx/>
                <a:uFillTx/>
                <a:latin typeface="Calibri"/>
                <a:ea typeface="+mn-ea"/>
                <a:cs typeface="+mn-cs"/>
              </a:rPr>
              <a:t>přičitatelnost</a:t>
            </a:r>
            <a:r>
              <a:rPr kumimoji="0" lang="cs-CZ" sz="2800" b="0" i="0" u="none" strike="noStrike" kern="1200" cap="none" spc="0" normalizeH="0" baseline="0" noProof="0" dirty="0">
                <a:ln>
                  <a:noFill/>
                </a:ln>
                <a:solidFill>
                  <a:prstClr val="black"/>
                </a:solidFill>
                <a:effectLst/>
                <a:uLnTx/>
                <a:uFillTx/>
                <a:latin typeface="Calibri"/>
                <a:ea typeface="+mn-ea"/>
                <a:cs typeface="+mn-cs"/>
              </a:rPr>
              <a:t> trestného činu právnické osobě </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Calibri"/>
                <a:ea typeface="+mn-ea"/>
                <a:cs typeface="+mn-cs"/>
              </a:rPr>
              <a:t>protiprávní čin</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Calibri"/>
                <a:ea typeface="+mn-ea"/>
                <a:cs typeface="+mn-cs"/>
              </a:rPr>
              <a:t>spáchaný v zájmu PO nebo v rámci její činnosti</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Calibri"/>
                <a:ea typeface="+mn-ea"/>
                <a:cs typeface="+mn-cs"/>
              </a:rPr>
              <a:t>vyjmenovanými osobami</a:t>
            </a:r>
          </a:p>
          <a:p>
            <a:pPr marL="742950" marR="0" lvl="1" indent="-28575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Calibri"/>
                <a:ea typeface="+mn-ea"/>
                <a:cs typeface="+mn-cs"/>
              </a:rPr>
              <a:t>lze ho PO přičítat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 8 odst. 5 TOPO – exkulpace</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err="1">
                <a:ln>
                  <a:noFill/>
                </a:ln>
                <a:solidFill>
                  <a:prstClr val="black"/>
                </a:solidFill>
                <a:effectLst/>
                <a:uLnTx/>
                <a:uFillTx/>
                <a:latin typeface="Calibri"/>
                <a:ea typeface="+mn-ea"/>
                <a:cs typeface="+mn-cs"/>
              </a:rPr>
              <a:t>compliance</a:t>
            </a:r>
            <a:r>
              <a:rPr kumimoji="0" lang="cs-CZ" sz="2800" b="0" i="0" u="none" strike="noStrike" kern="1200" cap="none" spc="0" normalizeH="0" baseline="0" noProof="0" dirty="0">
                <a:ln>
                  <a:noFill/>
                </a:ln>
                <a:solidFill>
                  <a:prstClr val="black"/>
                </a:solidFill>
                <a:effectLst/>
                <a:uLnTx/>
                <a:uFillTx/>
                <a:latin typeface="Calibri"/>
                <a:ea typeface="+mn-ea"/>
                <a:cs typeface="+mn-cs"/>
              </a:rPr>
              <a:t> programy </a:t>
            </a:r>
            <a:endParaRPr kumimoji="0" lang="cs-CZ"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16</a:t>
            </a:fld>
            <a:endParaRPr lang="cs-CZ"/>
          </a:p>
        </p:txBody>
      </p:sp>
    </p:spTree>
    <p:extLst>
      <p:ext uri="{BB962C8B-B14F-4D97-AF65-F5344CB8AC3E}">
        <p14:creationId xmlns:p14="http://schemas.microsoft.com/office/powerpoint/2010/main" val="3077591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Okolnosti způsobující zánik trestnosti</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fontScale="85000" lnSpcReduction="20000"/>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i="0" u="none" strike="noStrike" kern="1200" cap="none" spc="0" normalizeH="0" baseline="0" noProof="0" dirty="0">
                <a:ln>
                  <a:noFill/>
                </a:ln>
                <a:solidFill>
                  <a:srgbClr val="404040"/>
                </a:solidFill>
                <a:effectLst/>
                <a:uLnTx/>
                <a:uFillTx/>
                <a:latin typeface="Palatino Linotype"/>
                <a:ea typeface="+mn-ea"/>
                <a:cs typeface="Palatino Linotype"/>
              </a:rPr>
              <a:t>Zánik trestnosti </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nastává za zákonem stanovených okolnosti, které způsobí, že trestnost činu, který byl v době svého spáchání trestným činem zanikne, tedy že zanikne vztah mezi státem a pachatelem trestného činu, vůči kterému již nadále nemohou být vyvozeny důsledky spojené s jeho spácháním. K okolnostem způsobujícím zánik trestnosti se přihlíží z úřední povinnosti. Nastanou-li, je trestnost činu vyloučena. Okolnosti způsobující zánik trestnosti mohou nastat teprve poté, co byl trestný čin dokonán.</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i="0" u="none" strike="noStrike" kern="1200" cap="none" spc="0" normalizeH="0" baseline="0" noProof="0" dirty="0">
                <a:ln>
                  <a:noFill/>
                </a:ln>
                <a:solidFill>
                  <a:srgbClr val="404040"/>
                </a:solidFill>
                <a:effectLst/>
                <a:uLnTx/>
                <a:uFillTx/>
                <a:latin typeface="Palatino Linotype"/>
                <a:ea typeface="+mn-ea"/>
                <a:cs typeface="Palatino Linotype"/>
              </a:rPr>
              <a:t>Okolnostmi způsobujícími zánik trestnosti uvedenými v trestním zákoníku jsou:</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účinná lítost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promlčení trestní odpovědnosti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zánik trestnosti přípravy trestného činu</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zánik trestnosti pokusu trestného činu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sz="2000" b="0" dirty="0">
              <a:solidFill>
                <a:srgbClr val="404040"/>
              </a:solidFill>
              <a:latin typeface="Palatino Linotype"/>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i="0" u="none" strike="noStrike" kern="1200" cap="none" spc="0" normalizeH="0" baseline="0" noProof="0" dirty="0">
                <a:ln>
                  <a:noFill/>
                </a:ln>
                <a:solidFill>
                  <a:srgbClr val="404040"/>
                </a:solidFill>
                <a:effectLst/>
                <a:uLnTx/>
                <a:uFillTx/>
                <a:latin typeface="Palatino Linotype"/>
                <a:ea typeface="+mn-ea"/>
                <a:cs typeface="Palatino Linotype"/>
              </a:rPr>
              <a:t>Okolnostmi způsobujícími zánik trestnosti neuvedenými v trestním zákoníku jsou:</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smrt pachatele trestného činu</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milost prezidenta republiky</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i="0" u="none" strike="noStrike" kern="1200" cap="none" spc="0" normalizeH="0" baseline="0" noProof="0" dirty="0">
                <a:ln>
                  <a:noFill/>
                </a:ln>
                <a:solidFill>
                  <a:srgbClr val="404040"/>
                </a:solidFill>
                <a:effectLst/>
                <a:uLnTx/>
                <a:uFillTx/>
                <a:latin typeface="Palatino Linotype"/>
                <a:ea typeface="+mn-ea"/>
                <a:cs typeface="Palatino Linotype"/>
              </a:rPr>
              <a:t>Okolnost způsobující zánik trestnosti uvedená v zákonu o soudnictví ve věcech mládeže jsou:</a:t>
            </a: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účinná lítost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promlčení trestního stíhání </a:t>
            </a: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17</a:t>
            </a:fld>
            <a:endParaRPr lang="cs-CZ"/>
          </a:p>
        </p:txBody>
      </p:sp>
    </p:spTree>
    <p:extLst>
      <p:ext uri="{BB962C8B-B14F-4D97-AF65-F5344CB8AC3E}">
        <p14:creationId xmlns:p14="http://schemas.microsoft.com/office/powerpoint/2010/main" val="3710855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Rozsah kriminalizace </a:t>
            </a:r>
            <a:r>
              <a:rPr lang="cs-CZ" dirty="0" err="1"/>
              <a:t>ztopo</a:t>
            </a:r>
            <a:r>
              <a:rPr lang="cs-CZ" dirty="0"/>
              <a:t> (§ 7)</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Právnická osoba může spáchat všechny trestné činy s výjimkou trestných činů:</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zabití (§ 141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vraždy novorozeného dítěte matkou (§ 142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účasti na sebevraždě (§ 144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rvačky (§ 158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soulože mezi příbuznými (§ 188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dvojího manželství (§ 194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opuštění dítěte nebo svěřené osoby (§ 195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zanedbání povinné výživy (§ 196 trestního zákoníku),</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týrání osoby žijící ve společném obydlí (§ 199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porušení předpisů o pravidlech hospodářské soutěže podle § 248 odst. 2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vlastizrady (§ 309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zneužití zastupování státu a mezinárodní organizace (§ 315 trestního zákoníku), spolupráce s nepřítelem (§ 319 trestního zákoníku), válečné zrady (§ 320 trestního zákoníku), služby v cizích ozbrojených silách (§ 321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osvobození vězně (§ 338 trestního zákoníku), násilného překročení státní hranice (§ 339 trestního zákoníku), vzpoury vězňů (§ 344 trestního zákoníku), nebezpečného pronásledování (§ 354 trestního zákoníku), opilství (§ 360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proti branné povinnosti uvedených ve zvláštní části hlavě jedenácté trestního zákoníku,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vojenských uvedených ve zvláštní části hlavě dvanácté trestního zákoníku,</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1000" b="0" i="0" u="none" strike="noStrike" kern="1200" cap="none" spc="0" normalizeH="0" baseline="0" noProof="0" dirty="0">
                <a:ln>
                  <a:noFill/>
                </a:ln>
                <a:solidFill>
                  <a:prstClr val="black"/>
                </a:solidFill>
                <a:effectLst/>
                <a:uLnTx/>
                <a:uFillTx/>
                <a:latin typeface="Calibri"/>
                <a:ea typeface="+mn-ea"/>
                <a:cs typeface="+mn-cs"/>
              </a:rPr>
              <a:t>použití zakázaného bojového prostředku a nedovoleného vedení boje (§ 411 trestního zákoníku).</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18</a:t>
            </a:fld>
            <a:endParaRPr lang="cs-CZ"/>
          </a:p>
        </p:txBody>
      </p:sp>
    </p:spTree>
    <p:extLst>
      <p:ext uri="{BB962C8B-B14F-4D97-AF65-F5344CB8AC3E}">
        <p14:creationId xmlns:p14="http://schemas.microsoft.com/office/powerpoint/2010/main" val="1478870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přičitatelnost (§ 8)</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lnSpcReduction="10000"/>
          </a:bodyPr>
          <a:lstStyle/>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Trestným činem je protiprávný čin uvedený v trestním zákoníku, který je spáchán </a:t>
            </a:r>
          </a:p>
          <a:p>
            <a:pPr marL="342900" marR="0" lvl="0" indent="-34290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v zájmu právnické osoby nebo </a:t>
            </a:r>
          </a:p>
          <a:p>
            <a:pPr marL="342900" marR="0" lvl="0" indent="-34290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v rámci její činnosti:</a:t>
            </a:r>
          </a:p>
          <a:p>
            <a:pPr marL="342900" marR="0" lvl="0" indent="-34290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Char char="•"/>
              <a:tabLst/>
              <a:defRPr/>
            </a:pPr>
            <a:endParaRPr kumimoji="0" lang="cs-CZ" sz="2000" b="0" i="0" u="none" strike="noStrike" kern="1200" cap="none" spc="0" normalizeH="0" baseline="0" noProof="0" dirty="0">
              <a:ln>
                <a:noFill/>
              </a:ln>
              <a:solidFill>
                <a:prstClr val="black"/>
              </a:solidFill>
              <a:effectLst/>
              <a:uLnTx/>
              <a:uFillTx/>
              <a:latin typeface="Calibri"/>
              <a:ea typeface="+mn-ea"/>
              <a:cs typeface="+mn-cs"/>
            </a:endParaRPr>
          </a:p>
          <a:p>
            <a:pPr marL="514350" marR="0" lvl="0" indent="-514350" algn="l" defTabSz="914400" rtl="0" eaLnBrk="1" fontAlgn="auto" latinLnBrk="0" hangingPunct="1">
              <a:lnSpc>
                <a:spcPct val="15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statutárním orgánem nebo členem statutárního orgánu právnické osoby,</a:t>
            </a:r>
          </a:p>
          <a:p>
            <a:pPr marL="514350" marR="0" lvl="0" indent="-514350" algn="l" defTabSz="914400" rtl="0" eaLnBrk="1" fontAlgn="auto" latinLnBrk="0" hangingPunct="1">
              <a:lnSpc>
                <a:spcPct val="15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jinou osobou ve vedoucím postavení PO, která je oprávněná jménem nebo za právnickou osobu jednat,</a:t>
            </a:r>
          </a:p>
          <a:p>
            <a:pPr marL="514350" marR="0" lvl="0" indent="-514350" algn="l" defTabSz="914400" rtl="0" eaLnBrk="1" fontAlgn="auto" latinLnBrk="0" hangingPunct="1">
              <a:lnSpc>
                <a:spcPct val="15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osobou ve vedoucím postavení PO, která v PO vykonává řídící nebo kontrolní funkci,</a:t>
            </a:r>
          </a:p>
          <a:p>
            <a:pPr marL="514350" marR="0" lvl="0" indent="-514350" algn="l" defTabSz="914400" rtl="0" eaLnBrk="1" fontAlgn="auto" latinLnBrk="0" hangingPunct="1">
              <a:lnSpc>
                <a:spcPct val="15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osobou, která vykonává rozhodující vliv na řízení právnické osoby,</a:t>
            </a:r>
          </a:p>
          <a:p>
            <a:pPr marL="514350" marR="0" lvl="0" indent="-514350" algn="l" defTabSz="914400" rtl="0" eaLnBrk="1" fontAlgn="auto" latinLnBrk="0" hangingPunct="1">
              <a:lnSpc>
                <a:spcPct val="150000"/>
              </a:lnSpc>
              <a:spcBef>
                <a:spcPct val="20000"/>
              </a:spcBef>
              <a:spcAft>
                <a:spcPts val="0"/>
              </a:spcAft>
              <a:buClr>
                <a:srgbClr val="92191C"/>
              </a:buClr>
              <a:buSzTx/>
              <a:buFont typeface="+mj-lt"/>
              <a:buAutoNum type="arabicPeriod"/>
              <a:tabLst/>
              <a:defRPr/>
            </a:pPr>
            <a:r>
              <a:rPr kumimoji="0" lang="cs-CZ" sz="2000" b="0" i="0" u="none" strike="noStrike" kern="1200" cap="none" spc="0" normalizeH="0" baseline="0" noProof="0" dirty="0">
                <a:ln>
                  <a:noFill/>
                </a:ln>
                <a:solidFill>
                  <a:prstClr val="black"/>
                </a:solidFill>
                <a:effectLst/>
                <a:uLnTx/>
                <a:uFillTx/>
                <a:latin typeface="Calibri"/>
                <a:ea typeface="+mn-ea"/>
                <a:cs typeface="+mn-cs"/>
              </a:rPr>
              <a:t>zaměstnancem právnické osoby při plnění pracovních úkolů.</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19</a:t>
            </a:fld>
            <a:endParaRPr lang="cs-CZ"/>
          </a:p>
        </p:txBody>
      </p:sp>
    </p:spTree>
    <p:extLst>
      <p:ext uri="{BB962C8B-B14F-4D97-AF65-F5344CB8AC3E}">
        <p14:creationId xmlns:p14="http://schemas.microsoft.com/office/powerpoint/2010/main" val="341603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Úvod do trestního práva</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lnSpcReduction="10000"/>
          </a:bodyPr>
          <a:lstStyle/>
          <a:p>
            <a:r>
              <a:rPr lang="cs-CZ" dirty="0"/>
              <a:t>Prameny trestního práva</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ústavní východiska: Ústava, Listina zákl. práv a svobod</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40/2009 Sb., </a:t>
            </a:r>
            <a:r>
              <a:rPr kumimoji="0" lang="cs-CZ" sz="2800" b="1" i="0" u="none" strike="noStrike" kern="1200" cap="none" spc="0" normalizeH="0" baseline="0" noProof="0" dirty="0">
                <a:ln>
                  <a:noFill/>
                </a:ln>
                <a:solidFill>
                  <a:prstClr val="black"/>
                </a:solidFill>
                <a:effectLst/>
                <a:uLnTx/>
                <a:uFillTx/>
                <a:latin typeface="Calibri"/>
                <a:ea typeface="+mn-ea"/>
                <a:cs typeface="+mn-cs"/>
              </a:rPr>
              <a:t>trestní zákoník</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141/1961 Sb., o trestním řízení soudním (</a:t>
            </a:r>
            <a:r>
              <a:rPr kumimoji="0" lang="cs-CZ" sz="2800" b="1" i="0" u="none" strike="noStrike" kern="1200" cap="none" spc="0" normalizeH="0" baseline="0" noProof="0" dirty="0">
                <a:ln>
                  <a:noFill/>
                </a:ln>
                <a:solidFill>
                  <a:prstClr val="black"/>
                </a:solidFill>
                <a:effectLst/>
                <a:uLnTx/>
                <a:uFillTx/>
                <a:latin typeface="Calibri"/>
                <a:ea typeface="+mn-ea"/>
                <a:cs typeface="+mn-cs"/>
              </a:rPr>
              <a:t>trestní řád</a:t>
            </a:r>
            <a:r>
              <a:rPr kumimoji="0" lang="cs-CZ" sz="2800" b="0" i="0" u="none" strike="noStrike" kern="1200" cap="none" spc="0" normalizeH="0" baseline="0" noProof="0" dirty="0">
                <a:ln>
                  <a:noFill/>
                </a:ln>
                <a:solidFill>
                  <a:prstClr val="black"/>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218/2003 Sb., o odpovědnosti mládeže za protiprávní činy a soudnictví ve věcech mládeže</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418/2011 Sb., o trestní odpovědnosti právnických osob a řízení proti nim</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104/2013 Sb., o mezinárodní justiční spolupráci ve věcech trestních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zákon č. 45/2013 Sb., o obětech trestných činů </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a:t>
            </a:fld>
            <a:endParaRPr lang="cs-CZ"/>
          </a:p>
        </p:txBody>
      </p:sp>
    </p:spTree>
    <p:extLst>
      <p:ext uri="{BB962C8B-B14F-4D97-AF65-F5344CB8AC3E}">
        <p14:creationId xmlns:p14="http://schemas.microsoft.com/office/powerpoint/2010/main" val="3275814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Vyvinění resp. zproštění</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Právnická osoba se může za jednání svých nejvyšších představitelů </a:t>
            </a:r>
            <a:r>
              <a:rPr kumimoji="0" lang="cs-CZ" sz="2200" b="1" i="0" u="none" strike="noStrike" kern="1200" cap="none" spc="0" normalizeH="0" baseline="0" noProof="0" dirty="0">
                <a:ln>
                  <a:noFill/>
                </a:ln>
                <a:solidFill>
                  <a:prstClr val="black"/>
                </a:solidFill>
                <a:effectLst/>
                <a:uLnTx/>
                <a:uFillTx/>
                <a:latin typeface="Calibri"/>
                <a:ea typeface="+mn-ea"/>
                <a:cs typeface="+mn-cs"/>
              </a:rPr>
              <a:t>trestní odpovědnosti zprostit </a:t>
            </a:r>
            <a:r>
              <a:rPr kumimoji="0" lang="cs-CZ" sz="2200" b="0" i="0" u="none" strike="noStrike" kern="1200" cap="none" spc="0" normalizeH="0" baseline="0" noProof="0" dirty="0">
                <a:ln>
                  <a:noFill/>
                </a:ln>
                <a:solidFill>
                  <a:prstClr val="black"/>
                </a:solidFill>
                <a:effectLst/>
                <a:uLnTx/>
                <a:uFillTx/>
                <a:latin typeface="Calibri"/>
                <a:ea typeface="+mn-ea"/>
                <a:cs typeface="+mn-cs"/>
              </a:rPr>
              <a:t>(kategorie 1-4) či vůbec </a:t>
            </a:r>
            <a:r>
              <a:rPr kumimoji="0" lang="cs-CZ" sz="2200" b="1" i="0" u="none" strike="noStrike" kern="1200" cap="none" spc="0" normalizeH="0" baseline="0" noProof="0" dirty="0">
                <a:ln>
                  <a:noFill/>
                </a:ln>
                <a:solidFill>
                  <a:prstClr val="black"/>
                </a:solidFill>
                <a:effectLst/>
                <a:uLnTx/>
                <a:uFillTx/>
                <a:latin typeface="Calibri"/>
                <a:ea typeface="+mn-ea"/>
                <a:cs typeface="+mn-cs"/>
              </a:rPr>
              <a:t>nedojde k přičtení trestní odpovědnosti </a:t>
            </a:r>
            <a:r>
              <a:rPr kumimoji="0" lang="cs-CZ" sz="2200" b="0" i="0" u="none" strike="noStrike" kern="1200" cap="none" spc="0" normalizeH="0" baseline="0" noProof="0" dirty="0">
                <a:ln>
                  <a:noFill/>
                </a:ln>
                <a:solidFill>
                  <a:prstClr val="black"/>
                </a:solidFill>
                <a:effectLst/>
                <a:uLnTx/>
                <a:uFillTx/>
                <a:latin typeface="Calibri"/>
                <a:ea typeface="+mn-ea"/>
                <a:cs typeface="+mn-cs"/>
              </a:rPr>
              <a:t>(kategorie 5) za předpokladu, že zjednodušeně řečeno učinila: </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endParaRPr kumimoji="0" lang="cs-CZ" sz="2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prstClr val="black"/>
                </a:solidFill>
                <a:effectLst/>
                <a:uLnTx/>
                <a:uFillTx/>
                <a:latin typeface="Calibri"/>
                <a:ea typeface="+mn-ea"/>
                <a:cs typeface="+mn-cs"/>
              </a:rPr>
              <a:t>a) „učinila vše co po ní lze spravedlivě požadovat“, resp.</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prstClr val="black"/>
                </a:solidFill>
                <a:effectLst/>
                <a:uLnTx/>
                <a:uFillTx/>
                <a:latin typeface="Calibri"/>
                <a:ea typeface="+mn-ea"/>
                <a:cs typeface="+mn-cs"/>
              </a:rPr>
              <a:t>b) „vynaložila veškeré úsilí, které na ní bylo možno spravedlivě požadovat“.</a:t>
            </a: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endParaRPr kumimoji="0" lang="cs-CZ" sz="2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5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Uvedené obsahuje tzv. </a:t>
            </a:r>
            <a:r>
              <a:rPr kumimoji="0" lang="cs-CZ" sz="2200" b="0" i="0" u="none" strike="noStrike" kern="1200" cap="none" spc="0" normalizeH="0" baseline="0" noProof="0" dirty="0" err="1">
                <a:ln>
                  <a:noFill/>
                </a:ln>
                <a:solidFill>
                  <a:prstClr val="black"/>
                </a:solidFill>
                <a:effectLst/>
                <a:uLnTx/>
                <a:uFillTx/>
                <a:latin typeface="Calibri"/>
                <a:ea typeface="+mn-ea"/>
                <a:cs typeface="+mn-cs"/>
              </a:rPr>
              <a:t>Compliance</a:t>
            </a:r>
            <a:r>
              <a:rPr kumimoji="0" lang="cs-CZ" sz="2200" b="0" i="0" u="none" strike="noStrike" kern="1200" cap="none" spc="0" normalizeH="0" baseline="0" noProof="0" dirty="0">
                <a:ln>
                  <a:noFill/>
                </a:ln>
                <a:solidFill>
                  <a:prstClr val="black"/>
                </a:solidFill>
                <a:effectLst/>
                <a:uLnTx/>
                <a:uFillTx/>
                <a:latin typeface="Calibri"/>
                <a:ea typeface="+mn-ea"/>
                <a:cs typeface="+mn-cs"/>
              </a:rPr>
              <a:t> program.</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20</a:t>
            </a:fld>
            <a:endParaRPr lang="cs-CZ"/>
          </a:p>
        </p:txBody>
      </p:sp>
    </p:spTree>
    <p:extLst>
      <p:ext uri="{BB962C8B-B14F-4D97-AF65-F5344CB8AC3E}">
        <p14:creationId xmlns:p14="http://schemas.microsoft.com/office/powerpoint/2010/main" val="4271913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Trestní právo hmotné</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4000" i="0" u="none" strike="noStrike" kern="1200" cap="none" spc="0" normalizeH="0" baseline="0" noProof="0" dirty="0">
                <a:ln>
                  <a:noFill/>
                </a:ln>
                <a:solidFill>
                  <a:srgbClr val="404040"/>
                </a:solidFill>
                <a:effectLst/>
                <a:uLnTx/>
                <a:uFillTx/>
                <a:latin typeface="Palatino Linotype"/>
                <a:ea typeface="+mn-ea"/>
                <a:cs typeface="Palatino Linotype"/>
              </a:rPr>
              <a:t>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sz="4000" dirty="0">
              <a:solidFill>
                <a:srgbClr val="404040"/>
              </a:solidFill>
              <a:latin typeface="Palatino Linotype"/>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400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lang="cs-CZ" sz="4000" dirty="0">
                <a:solidFill>
                  <a:srgbClr val="404040"/>
                </a:solidFill>
                <a:latin typeface="Palatino Linotype"/>
                <a:cs typeface="Palatino Linotype"/>
              </a:rPr>
              <a:t>		</a:t>
            </a:r>
            <a:r>
              <a:rPr lang="cs-CZ" sz="4000" dirty="0">
                <a:solidFill>
                  <a:schemeClr val="accent2">
                    <a:lumMod val="75000"/>
                  </a:schemeClr>
                </a:solidFill>
                <a:latin typeface="Palatino Linotype"/>
                <a:cs typeface="Palatino Linotype"/>
              </a:rPr>
              <a:t>		</a:t>
            </a:r>
            <a:r>
              <a:rPr kumimoji="0" lang="cs-CZ" sz="4000" i="0" u="none" strike="noStrike" kern="1200" cap="none" spc="0" normalizeH="0" baseline="0" noProof="0" dirty="0">
                <a:ln>
                  <a:noFill/>
                </a:ln>
                <a:solidFill>
                  <a:schemeClr val="accent2">
                    <a:lumMod val="75000"/>
                  </a:schemeClr>
                </a:solidFill>
                <a:effectLst/>
                <a:uLnTx/>
                <a:uFillTx/>
                <a:latin typeface="Palatino Linotype"/>
                <a:ea typeface="+mn-ea"/>
                <a:cs typeface="Palatino Linotype"/>
              </a:rPr>
              <a:t>II. Zvláštní část</a:t>
            </a: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21</a:t>
            </a:fld>
            <a:endParaRPr lang="cs-CZ"/>
          </a:p>
        </p:txBody>
      </p:sp>
    </p:spTree>
    <p:extLst>
      <p:ext uri="{BB962C8B-B14F-4D97-AF65-F5344CB8AC3E}">
        <p14:creationId xmlns:p14="http://schemas.microsoft.com/office/powerpoint/2010/main" val="768387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úvod</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1" i="0" u="none" strike="noStrike" kern="1200" cap="none" spc="0" normalizeH="0" baseline="0" noProof="0" dirty="0">
                <a:ln>
                  <a:noFill/>
                </a:ln>
                <a:solidFill>
                  <a:prstClr val="black"/>
                </a:solidFill>
                <a:effectLst/>
                <a:uLnTx/>
                <a:uFillTx/>
                <a:latin typeface="Calibri"/>
                <a:ea typeface="+mn-ea"/>
                <a:cs typeface="+mn-cs"/>
              </a:rPr>
              <a:t>13 hlav trestního zákoníku, TČ rozděleny podle druhového objektu</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životu a zdraví</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svobodě a právům na ochranu osobnosti, soukromí </a:t>
            </a:r>
            <a:br>
              <a:rPr kumimoji="0" lang="cs-CZ" sz="2200" b="0" i="0" u="none" strike="noStrike" kern="1200" cap="none" spc="0" normalizeH="0" baseline="0" noProof="0" dirty="0">
                <a:ln>
                  <a:noFill/>
                </a:ln>
                <a:solidFill>
                  <a:prstClr val="black"/>
                </a:solidFill>
                <a:effectLst/>
                <a:uLnTx/>
                <a:uFillTx/>
                <a:latin typeface="Calibri"/>
                <a:ea typeface="+mn-ea"/>
                <a:cs typeface="+mn-cs"/>
              </a:rPr>
            </a:br>
            <a:r>
              <a:rPr kumimoji="0" lang="cs-CZ" sz="2200" b="0" i="0" u="none" strike="noStrike" kern="1200" cap="none" spc="0" normalizeH="0" baseline="0" noProof="0" dirty="0">
                <a:ln>
                  <a:noFill/>
                </a:ln>
                <a:solidFill>
                  <a:prstClr val="black"/>
                </a:solidFill>
                <a:effectLst/>
                <a:uLnTx/>
                <a:uFillTx/>
                <a:latin typeface="Calibri"/>
                <a:ea typeface="+mn-ea"/>
                <a:cs typeface="+mn-cs"/>
              </a:rPr>
              <a:t>a listovního tajemství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lidské důstojnosti v sexuální oblasti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rodině a dětem</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majetku</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hospodářské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obecně nebezpečné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životnímu prostředí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ČR, cizímu státu a mezinárodní organizaci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pořádku ve věcech veřejných</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branné povinnosti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vojenské</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TČ proti lidskosti, proti míru, válečné trestné činy </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22</a:t>
            </a:fld>
            <a:endParaRPr lang="cs-CZ"/>
          </a:p>
        </p:txBody>
      </p:sp>
    </p:spTree>
    <p:extLst>
      <p:ext uri="{BB962C8B-B14F-4D97-AF65-F5344CB8AC3E}">
        <p14:creationId xmlns:p14="http://schemas.microsoft.com/office/powerpoint/2010/main" val="2628230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Vražda (§ 140)</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(1) Kdo jiného úmyslně usmrtí, bude potrestán odnětím svobody na deset až osmnáct let.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(2) Kdo jiného úmyslně usmrtí s rozmyslem nebo po předchozím uvážení, bude potrestán odnětím svobody na dvanáct až dvacet let.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(3) Odnětím svobody na patnáct až dvacet let nebo výjimečným trestem bude pachatel potrestán, spáchá-li čin uvedený v odstavci 1 nebo 2</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a) na dvou nebo více osobách,</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b) na těhotné ženě,</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c) na dítěti mladším patnácti let,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d) na úřední osobě při výkonu nebo pro výkon její pravomoci,</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e) na svědkovi, znalci nebo tlumočníkovi v souvislosti s výkonem jejich povinnosti,</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f) na zdravotnickém pracovníkovi při výkonu zdravotnického zaměstnání nebo povolání směřujícího k záchraně života nebo ochraně zdraví, nebo na jiném, který plnil svoji obdobnou povinnost při ochraně života, zdraví nebo majetku vyplývající z jeho zaměstnání, povolání, postavení nebo funkce nebo uloženou mu podle zákona,</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g) na jiném pro jeho skutečnou nebo domnělou rasu, příslušnost k etnické skupině, národnost, politické přesvědčení, vyznání nebo proto, že je skutečně nebo domněle bez vyznání,</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h) opětovně,</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i) zvlášť surovým nebo trýznivým způsobem, nebo</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1500" b="0" i="0" u="none" strike="noStrike" kern="1200" cap="none" spc="0" normalizeH="0" baseline="0" noProof="0" dirty="0">
                <a:ln>
                  <a:noFill/>
                </a:ln>
                <a:solidFill>
                  <a:prstClr val="black"/>
                </a:solidFill>
                <a:effectLst/>
                <a:uLnTx/>
                <a:uFillTx/>
                <a:latin typeface="Calibri"/>
                <a:ea typeface="+mn-ea"/>
                <a:cs typeface="+mn-cs"/>
              </a:rPr>
              <a:t>j) v úmyslu získat pro sebe nebo pro jiného majetkový prospěch nebo ve snaze zakrýt nebo usnadnit jiný trestný čin nebo z jiné zavrženíhodné pohnutky.</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23</a:t>
            </a:fld>
            <a:endParaRPr lang="cs-CZ"/>
          </a:p>
        </p:txBody>
      </p:sp>
    </p:spTree>
    <p:extLst>
      <p:ext uri="{BB962C8B-B14F-4D97-AF65-F5344CB8AC3E}">
        <p14:creationId xmlns:p14="http://schemas.microsoft.com/office/powerpoint/2010/main" val="3681792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Usmrcení z nedbalosti (§ 143)</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500" b="0" i="0" u="none" strike="noStrike" kern="1200" cap="none" spc="0" normalizeH="0" baseline="0" noProof="0" dirty="0">
                <a:ln>
                  <a:noFill/>
                </a:ln>
                <a:solidFill>
                  <a:prstClr val="black"/>
                </a:solidFill>
                <a:effectLst/>
                <a:uLnTx/>
                <a:uFillTx/>
                <a:latin typeface="Calibri"/>
                <a:ea typeface="+mn-ea"/>
                <a:cs typeface="+mn-cs"/>
              </a:rPr>
              <a:t>(1) Kdo jinému z nedbalosti způsobí smrt, bude potrestán odnětím svobody až na tři léta nebo zákazem činnosti.</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500" b="0" i="0" u="none" strike="noStrike" kern="1200" cap="none" spc="0" normalizeH="0" baseline="0" noProof="0" dirty="0">
                <a:ln>
                  <a:noFill/>
                </a:ln>
                <a:solidFill>
                  <a:prstClr val="black"/>
                </a:solidFill>
                <a:effectLst/>
                <a:uLnTx/>
                <a:uFillTx/>
                <a:latin typeface="Calibri"/>
                <a:ea typeface="+mn-ea"/>
                <a:cs typeface="+mn-cs"/>
              </a:rPr>
              <a:t>(2) Odnětím svobody na jeden rok až šest let bude pachatel potrestán, spáchá-li čin uvedený v odstavci 1 proto, že porušil důležitou povinnost vyplývající z jeho zaměstnání, povolání, postavení nebo funkce nebo uloženou mu podle zákona.</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500" b="0" i="0" u="none" strike="noStrike" kern="1200" cap="none" spc="0" normalizeH="0" baseline="0" noProof="0" dirty="0">
                <a:ln>
                  <a:noFill/>
                </a:ln>
                <a:solidFill>
                  <a:prstClr val="black"/>
                </a:solidFill>
                <a:effectLst/>
                <a:uLnTx/>
                <a:uFillTx/>
                <a:latin typeface="Calibri"/>
                <a:ea typeface="+mn-ea"/>
                <a:cs typeface="+mn-cs"/>
              </a:rPr>
              <a:t>(3) Odnětím svobody na dvě léta až osm bude pachatel potrestán, spáchá-li čin uvedený v odstavci 1 proto, že hrubě porušil zákony o ochraně životního prostředí nebo zákony o bezpečnosti práce nebo dopravy anebo hygienické zákony.</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500" b="0" i="0" u="none" strike="noStrike" kern="1200" cap="none" spc="0" normalizeH="0" baseline="0" noProof="0" dirty="0">
                <a:ln>
                  <a:noFill/>
                </a:ln>
                <a:solidFill>
                  <a:prstClr val="black"/>
                </a:solidFill>
                <a:effectLst/>
                <a:uLnTx/>
                <a:uFillTx/>
                <a:latin typeface="Calibri"/>
                <a:ea typeface="+mn-ea"/>
                <a:cs typeface="+mn-cs"/>
              </a:rPr>
              <a:t>(4) Odnětím svobody na tři léta až deset let bude pachatel potrestán, způsobí-li činem uvedeným v odstavci 3 smrt nejméně dvou osob.</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24</a:t>
            </a:fld>
            <a:endParaRPr lang="cs-CZ"/>
          </a:p>
        </p:txBody>
      </p:sp>
    </p:spTree>
    <p:extLst>
      <p:ext uri="{BB962C8B-B14F-4D97-AF65-F5344CB8AC3E}">
        <p14:creationId xmlns:p14="http://schemas.microsoft.com/office/powerpoint/2010/main" val="2188218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Loupež (§ 173)</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(1) Kdo proti jinému užije násilí nebo pohrůžky bezprostředního násilí v úmyslu zmocnit se cizí věci, bude potrestán odnětím svobody na dvě léta až deset let.</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(2) Odnětím svobody na pět až dvanáct let bude pachatel potrestán,</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a) spáchá-li čin uvedený v odstavci 1 jako člen organizované skupiny,</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b) způsobí-li takovým činem těžkou újmu na zdraví,</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c) způsobí-li takovým činem značnou škodu, nebo</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d) spáchá-li takový čin v úmyslu umožnit nebo usnadnit spáchání trestného činu vlastizrady (§ 309), teroristického útoku (§ 311) nebo teroru (§ 312).</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(3) Odnětím svobody na osm až patnáct let bude pachatel potrestán, způsobí-li činem uvedeným v odstavci 1 škodu velkého rozsahu.</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prstClr val="black"/>
                </a:solidFill>
                <a:effectLst/>
                <a:uLnTx/>
                <a:uFillTx/>
                <a:latin typeface="Calibri"/>
                <a:ea typeface="+mn-ea"/>
                <a:cs typeface="+mn-cs"/>
              </a:rPr>
              <a:t>(4) Odnětím svobody na deset až osmnáct let bude pachatel potrestán, způsobí-li činem uvedeným v odstavci 1 smrt.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25</a:t>
            </a:fld>
            <a:endParaRPr lang="cs-CZ"/>
          </a:p>
        </p:txBody>
      </p:sp>
    </p:spTree>
    <p:extLst>
      <p:ext uri="{BB962C8B-B14F-4D97-AF65-F5344CB8AC3E}">
        <p14:creationId xmlns:p14="http://schemas.microsoft.com/office/powerpoint/2010/main" val="1554500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Loupež (§ 175)</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800" b="0" i="1" u="none" strike="noStrike" kern="1200" cap="none" spc="0" normalizeH="0" baseline="0" noProof="0" dirty="0">
                <a:ln>
                  <a:noFill/>
                </a:ln>
                <a:solidFill>
                  <a:prstClr val="black"/>
                </a:solidFill>
                <a:effectLst/>
                <a:uLnTx/>
                <a:uFillTx/>
                <a:latin typeface="Calibri"/>
                <a:ea typeface="+mn-ea"/>
                <a:cs typeface="+mn-cs"/>
              </a:rPr>
              <a:t>Kdo jiného násilím, pohrůžkou násilí nebo pohrůžkou jiné těžké újmy nutí, aby něco konal, opominul nebo trpěl, bude potrestán odnětím svobody na šest měsíců až čtyři léta nebo peněžitým trestem.</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vyhrožování něčím neoprávněným</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ale i legálním, pokud vynucované takto nelze požadovat (např. podáním TO) </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také působení na 3. osobu (nikoliv jen poškozeného)</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v praxi nejčastěji vynucování majetkového prospěchu</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26</a:t>
            </a:fld>
            <a:endParaRPr lang="cs-CZ"/>
          </a:p>
        </p:txBody>
      </p:sp>
    </p:spTree>
    <p:extLst>
      <p:ext uri="{BB962C8B-B14F-4D97-AF65-F5344CB8AC3E}">
        <p14:creationId xmlns:p14="http://schemas.microsoft.com/office/powerpoint/2010/main" val="2371374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Podvodná jednání</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 209-212 TZ: </a:t>
            </a:r>
            <a:r>
              <a:rPr kumimoji="0" lang="cs-CZ" sz="2600" b="1" i="0" u="none" strike="noStrike" kern="1200" cap="none" spc="0" normalizeH="0" baseline="0" noProof="0" dirty="0">
                <a:ln>
                  <a:noFill/>
                </a:ln>
                <a:solidFill>
                  <a:prstClr val="black"/>
                </a:solidFill>
                <a:effectLst/>
                <a:uLnTx/>
                <a:uFillTx/>
                <a:latin typeface="Calibri"/>
                <a:ea typeface="+mn-ea"/>
                <a:cs typeface="+mn-cs"/>
              </a:rPr>
              <a:t>podvod, pojistný podvod, úvěrový podvod, dotační podvod </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 209 TZ: </a:t>
            </a:r>
            <a:r>
              <a:rPr kumimoji="0" lang="cs-CZ" sz="2600" b="0" i="1" u="none" strike="noStrike" kern="1200" cap="none" spc="0" normalizeH="0" baseline="0" noProof="0" dirty="0">
                <a:ln>
                  <a:noFill/>
                </a:ln>
                <a:solidFill>
                  <a:prstClr val="black"/>
                </a:solidFill>
                <a:effectLst/>
                <a:uLnTx/>
                <a:uFillTx/>
                <a:latin typeface="Calibri"/>
                <a:ea typeface="+mn-ea"/>
                <a:cs typeface="+mn-cs"/>
              </a:rPr>
              <a:t>Kdo sebe nebo jiného obohatí tím, že uvede někoho v </a:t>
            </a:r>
            <a:r>
              <a:rPr kumimoji="0" lang="cs-CZ" sz="2600" b="0" i="1" u="sng" strike="noStrike" kern="1200" cap="none" spc="0" normalizeH="0" baseline="0" noProof="0" dirty="0">
                <a:ln>
                  <a:noFill/>
                </a:ln>
                <a:solidFill>
                  <a:prstClr val="black"/>
                </a:solidFill>
                <a:effectLst/>
                <a:uLnTx/>
                <a:uFillTx/>
                <a:latin typeface="Calibri"/>
                <a:ea typeface="+mn-ea"/>
                <a:cs typeface="+mn-cs"/>
              </a:rPr>
              <a:t>omyl</a:t>
            </a:r>
            <a:r>
              <a:rPr kumimoji="0" lang="cs-CZ" sz="2600" b="0" i="1" u="none" strike="noStrike" kern="1200" cap="none" spc="0" normalizeH="0" baseline="0" noProof="0" dirty="0">
                <a:ln>
                  <a:noFill/>
                </a:ln>
                <a:solidFill>
                  <a:prstClr val="black"/>
                </a:solidFill>
                <a:effectLst/>
                <a:uLnTx/>
                <a:uFillTx/>
                <a:latin typeface="Calibri"/>
                <a:ea typeface="+mn-ea"/>
                <a:cs typeface="+mn-cs"/>
              </a:rPr>
              <a:t>, využije něčího omylu nebo zamlčí podstatné skutečnosti, a způsobí tak na cizím majetku </a:t>
            </a:r>
            <a:r>
              <a:rPr kumimoji="0" lang="cs-CZ" sz="2600" b="0" i="1" u="sng" strike="noStrike" kern="1200" cap="none" spc="0" normalizeH="0" baseline="0" noProof="0" dirty="0">
                <a:ln>
                  <a:noFill/>
                </a:ln>
                <a:solidFill>
                  <a:prstClr val="black"/>
                </a:solidFill>
                <a:effectLst/>
                <a:uLnTx/>
                <a:uFillTx/>
                <a:latin typeface="Calibri"/>
                <a:ea typeface="+mn-ea"/>
                <a:cs typeface="+mn-cs"/>
              </a:rPr>
              <a:t>škodu nikoli nepatrnou</a:t>
            </a:r>
            <a:r>
              <a:rPr kumimoji="0" lang="cs-CZ" sz="2600" b="0" i="1" u="none" strike="noStrike" kern="1200" cap="none" spc="0" normalizeH="0" baseline="0" noProof="0" dirty="0">
                <a:ln>
                  <a:noFill/>
                </a:ln>
                <a:solidFill>
                  <a:prstClr val="black"/>
                </a:solidFill>
                <a:effectLst/>
                <a:uLnTx/>
                <a:uFillTx/>
                <a:latin typeface="Calibri"/>
                <a:ea typeface="+mn-ea"/>
                <a:cs typeface="+mn-cs"/>
              </a:rPr>
              <a:t>, bude potrestán odnětím svobody až na dvě léta, zákazem činnosti nebo propadnutím věci.</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 212 TZ: </a:t>
            </a:r>
            <a:r>
              <a:rPr kumimoji="0" lang="cs-CZ" sz="2600" b="0" i="1" u="none" strike="noStrike" kern="1200" cap="none" spc="0" normalizeH="0" baseline="0" noProof="0" dirty="0">
                <a:ln>
                  <a:noFill/>
                </a:ln>
                <a:solidFill>
                  <a:prstClr val="black"/>
                </a:solidFill>
                <a:effectLst/>
                <a:uLnTx/>
                <a:uFillTx/>
                <a:latin typeface="Calibri"/>
                <a:ea typeface="+mn-ea"/>
                <a:cs typeface="+mn-cs"/>
              </a:rPr>
              <a:t>Kdo </a:t>
            </a:r>
            <a:r>
              <a:rPr kumimoji="0" lang="cs-CZ" sz="2600" b="0" i="1" u="sng" strike="noStrike" kern="1200" cap="none" spc="0" normalizeH="0" baseline="0" noProof="0" dirty="0">
                <a:ln>
                  <a:noFill/>
                </a:ln>
                <a:solidFill>
                  <a:prstClr val="black"/>
                </a:solidFill>
                <a:effectLst/>
                <a:uLnTx/>
                <a:uFillTx/>
                <a:latin typeface="Calibri"/>
                <a:ea typeface="+mn-ea"/>
                <a:cs typeface="+mn-cs"/>
              </a:rPr>
              <a:t>v žádosti o poskytnutí dotace, subvence nebo návratné finanční výpomoci nebo příspěvku </a:t>
            </a:r>
            <a:r>
              <a:rPr kumimoji="0" lang="cs-CZ" sz="2600" b="0" i="1" u="none" strike="noStrike" kern="1200" cap="none" spc="0" normalizeH="0" baseline="0" noProof="0" dirty="0">
                <a:ln>
                  <a:noFill/>
                </a:ln>
                <a:solidFill>
                  <a:prstClr val="black"/>
                </a:solidFill>
                <a:effectLst/>
                <a:uLnTx/>
                <a:uFillTx/>
                <a:latin typeface="Calibri"/>
                <a:ea typeface="+mn-ea"/>
                <a:cs typeface="+mn-cs"/>
              </a:rPr>
              <a:t>uvede nepravdivé nebo hrubě zkreslené údaje nebo podstatné údaje zamlčí, bude potrestán odnětím svobody až na dvě léta nebo zákazem činnosti.</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5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27</a:t>
            </a:fld>
            <a:endParaRPr lang="cs-CZ"/>
          </a:p>
        </p:txBody>
      </p:sp>
    </p:spTree>
    <p:extLst>
      <p:ext uri="{BB962C8B-B14F-4D97-AF65-F5344CB8AC3E}">
        <p14:creationId xmlns:p14="http://schemas.microsoft.com/office/powerpoint/2010/main" val="1182827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korupce</a:t>
            </a:r>
            <a:br>
              <a:rPr lang="cs-CZ" dirty="0"/>
            </a:br>
            <a:br>
              <a:rPr lang="cs-CZ" dirty="0"/>
            </a:b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legální definice </a:t>
            </a:r>
            <a:r>
              <a:rPr kumimoji="0" lang="cs-CZ" sz="2800" b="1" i="0" u="none" strike="noStrike" kern="1200" cap="none" spc="0" normalizeH="0" baseline="0" noProof="0" dirty="0">
                <a:ln>
                  <a:noFill/>
                </a:ln>
                <a:solidFill>
                  <a:prstClr val="black"/>
                </a:solidFill>
                <a:effectLst/>
                <a:uLnTx/>
                <a:uFillTx/>
                <a:latin typeface="Calibri"/>
                <a:ea typeface="+mn-ea"/>
                <a:cs typeface="+mn-cs"/>
              </a:rPr>
              <a:t>úplatku</a:t>
            </a:r>
            <a:r>
              <a:rPr kumimoji="0" lang="cs-CZ" sz="2800" b="0" i="0" u="none" strike="noStrike" kern="1200" cap="none" spc="0" normalizeH="0" baseline="0" noProof="0" dirty="0">
                <a:ln>
                  <a:noFill/>
                </a:ln>
                <a:solidFill>
                  <a:prstClr val="black"/>
                </a:solidFill>
                <a:effectLst/>
                <a:uLnTx/>
                <a:uFillTx/>
                <a:latin typeface="Calibri"/>
                <a:ea typeface="+mn-ea"/>
                <a:cs typeface="+mn-cs"/>
              </a:rPr>
              <a:t>: </a:t>
            </a:r>
            <a:r>
              <a:rPr kumimoji="0" lang="cs-CZ" sz="2800" b="0" i="1" u="none" strike="noStrike" kern="1200" cap="none" spc="0" normalizeH="0" baseline="0" noProof="0" dirty="0">
                <a:ln>
                  <a:noFill/>
                </a:ln>
                <a:solidFill>
                  <a:prstClr val="black"/>
                </a:solidFill>
                <a:effectLst/>
                <a:uLnTx/>
                <a:uFillTx/>
                <a:latin typeface="Calibri"/>
                <a:ea typeface="+mn-ea"/>
                <a:cs typeface="+mn-cs"/>
              </a:rPr>
              <a:t>neoprávněná výhoda spočívající v přímém majetkovém obohacení nebo jiném zvýhodnění, které se dostává nebo má dostat uplácené osobě nebo s jejím souhlasem jiné osobě, </a:t>
            </a:r>
            <a:br>
              <a:rPr kumimoji="0" lang="cs-CZ" sz="2800" b="0" i="1" u="none" strike="noStrike" kern="1200" cap="none" spc="0" normalizeH="0" baseline="0" noProof="0" dirty="0">
                <a:ln>
                  <a:noFill/>
                </a:ln>
                <a:solidFill>
                  <a:prstClr val="black"/>
                </a:solidFill>
                <a:effectLst/>
                <a:uLnTx/>
                <a:uFillTx/>
                <a:latin typeface="Calibri"/>
                <a:ea typeface="+mn-ea"/>
                <a:cs typeface="+mn-cs"/>
              </a:rPr>
            </a:br>
            <a:r>
              <a:rPr kumimoji="0" lang="cs-CZ" sz="2800" b="0" i="1" u="none" strike="noStrike" kern="1200" cap="none" spc="0" normalizeH="0" baseline="0" noProof="0" dirty="0">
                <a:ln>
                  <a:noFill/>
                </a:ln>
                <a:solidFill>
                  <a:prstClr val="black"/>
                </a:solidFill>
                <a:effectLst/>
                <a:uLnTx/>
                <a:uFillTx/>
                <a:latin typeface="Calibri"/>
                <a:ea typeface="+mn-ea"/>
                <a:cs typeface="+mn-cs"/>
              </a:rPr>
              <a:t>a na kterou není nárok</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 331 TZ: přijetí úplatku</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 332 TZ: podplacení</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 333 TZ: nepřímé úplatkářství</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endParaRPr kumimoji="0" lang="cs-CZ" sz="2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800" b="0" i="0" u="none" strike="noStrike" kern="1200" cap="none" spc="0" normalizeH="0" baseline="0" noProof="0" dirty="0">
                <a:ln>
                  <a:noFill/>
                </a:ln>
                <a:solidFill>
                  <a:prstClr val="black"/>
                </a:solidFill>
                <a:effectLst/>
                <a:uLnTx/>
                <a:uFillTx/>
                <a:latin typeface="Calibri"/>
                <a:ea typeface="+mn-ea"/>
                <a:cs typeface="+mn-cs"/>
              </a:rPr>
              <a:t>obstarávání věcí obecného zájmu </a:t>
            </a: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5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ctr" latinLnBrk="0" hangingPunct="1">
              <a:lnSpc>
                <a:spcPct val="100000"/>
              </a:lnSpc>
              <a:spcBef>
                <a:spcPct val="20000"/>
              </a:spcBef>
              <a:spcAft>
                <a:spcPts val="0"/>
              </a:spcAft>
              <a:buClr>
                <a:srgbClr val="92191C"/>
              </a:buClr>
              <a:buSzTx/>
              <a:buFont typeface="Arial" panose="020B0604020202020204" pitchFamily="34" charset="0"/>
              <a:buNone/>
              <a:tabLst/>
              <a:defRPr/>
            </a:pPr>
            <a:endPar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endParaRPr>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28</a:t>
            </a:fld>
            <a:endParaRPr lang="cs-CZ"/>
          </a:p>
        </p:txBody>
      </p:sp>
    </p:spTree>
    <p:extLst>
      <p:ext uri="{BB962C8B-B14F-4D97-AF65-F5344CB8AC3E}">
        <p14:creationId xmlns:p14="http://schemas.microsoft.com/office/powerpoint/2010/main" val="2437747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Základní charakteristika</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2000" b="0" i="0" u="none" strike="noStrike" kern="0" cap="none" spc="0" normalizeH="0" baseline="0" noProof="0" dirty="0">
                <a:ln>
                  <a:noFill/>
                </a:ln>
                <a:solidFill>
                  <a:srgbClr val="000000"/>
                </a:solidFill>
                <a:effectLst/>
                <a:uLnTx/>
                <a:uFillTx/>
                <a:latin typeface="Arial"/>
                <a:ea typeface="+mn-ea"/>
                <a:cs typeface="+mn-cs"/>
              </a:rPr>
              <a:t>trestním řízením se rozumí zákonem stanovený postup OČTŘ a dalších subjektů podílejících se na tomto postupu s cílem zjištění  trestných činů a jejich pachatelů a jejich spravedlivého potrestání, jakož  i zajištění výkonu  rozhodnutí  o potrestání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20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rPr>
              <a:t>jedná se fakticky o účel trestního řízení upravený v § 1 </a:t>
            </a:r>
            <a:r>
              <a:rPr kumimoji="0" lang="cs-CZ" altLang="cs-CZ" sz="1800" b="0" i="0" u="none" strike="noStrike" kern="0" cap="none" spc="0" normalizeH="0" baseline="0" noProof="0" dirty="0" err="1">
                <a:ln>
                  <a:noFill/>
                </a:ln>
                <a:solidFill>
                  <a:srgbClr val="000000"/>
                </a:solidFill>
                <a:effectLst/>
                <a:uLnTx/>
                <a:uFillTx/>
                <a:latin typeface="Arial"/>
              </a:rPr>
              <a:t>TrŘ</a:t>
            </a:r>
            <a:endParaRPr kumimoji="0" lang="cs-CZ" altLang="cs-CZ" sz="18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rPr>
              <a:t>účelem trestního řízení však není jen potírání kriminality, ale i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ndParaRPr>
          </a:p>
          <a:p>
            <a:pPr marL="1200150" marR="0" lvl="2" indent="-28575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právo odepřít výpověď dle  § 100 </a:t>
            </a:r>
            <a:r>
              <a:rPr kumimoji="0" lang="cs-CZ" altLang="cs-CZ" sz="1500" b="0" i="0" u="none" strike="noStrike" kern="0" cap="none" spc="0" normalizeH="0" baseline="0" noProof="0" dirty="0" err="1">
                <a:ln>
                  <a:noFill/>
                </a:ln>
                <a:solidFill>
                  <a:srgbClr val="000000"/>
                </a:solidFill>
                <a:effectLst/>
                <a:uLnTx/>
                <a:uFillTx/>
                <a:latin typeface="Arial"/>
              </a:rPr>
              <a:t>TrŘ</a:t>
            </a:r>
            <a:endParaRPr kumimoji="0" lang="cs-CZ" altLang="cs-CZ" sz="1500" b="0" i="0" u="none" strike="noStrike" kern="0" cap="none" spc="0" normalizeH="0" baseline="0" noProof="0" dirty="0">
              <a:ln>
                <a:noFill/>
              </a:ln>
              <a:solidFill>
                <a:srgbClr val="000000"/>
              </a:solidFill>
              <a:effectLst/>
              <a:uLnTx/>
              <a:uFillTx/>
              <a:latin typeface="Arial"/>
            </a:endParaRPr>
          </a:p>
          <a:p>
            <a:pPr marL="1200150" marR="0" lvl="2" indent="-28575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důvěra občanů  v trestní řízení a v činnost OČTŘ - viz právo na spravedlivý proces (fair </a:t>
            </a:r>
            <a:r>
              <a:rPr kumimoji="0" lang="cs-CZ" altLang="cs-CZ" sz="1500" b="0" i="0" u="none" strike="noStrike" kern="0" cap="none" spc="0" normalizeH="0" baseline="0" noProof="0" dirty="0" err="1">
                <a:ln>
                  <a:noFill/>
                </a:ln>
                <a:solidFill>
                  <a:srgbClr val="000000"/>
                </a:solidFill>
                <a:effectLst/>
                <a:uLnTx/>
                <a:uFillTx/>
                <a:latin typeface="Arial"/>
              </a:rPr>
              <a:t>trail</a:t>
            </a:r>
            <a:r>
              <a:rPr kumimoji="0" lang="cs-CZ" altLang="cs-CZ" sz="1500" b="0" i="0" u="none" strike="noStrike" kern="0" cap="none" spc="0" normalizeH="0" baseline="0" noProof="0" dirty="0">
                <a:ln>
                  <a:noFill/>
                </a:ln>
                <a:solidFill>
                  <a:srgbClr val="000000"/>
                </a:solidFill>
                <a:effectLst/>
                <a:uLnTx/>
                <a:uFillTx/>
                <a:latin typeface="Arial"/>
              </a:rPr>
              <a:t>) atd. </a:t>
            </a:r>
          </a:p>
          <a:p>
            <a:pPr marL="1200150" marR="0" lvl="2" indent="-28575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výchovné působení  ve vztahu ke společnosti  - délka trestního řízení </a:t>
            </a:r>
            <a:r>
              <a:rPr kumimoji="0" lang="cs-CZ" altLang="cs-CZ" sz="1500" b="0" i="0" u="none" strike="noStrike" kern="0" cap="none" spc="0" normalizeH="0" baseline="0" noProof="0" dirty="0">
                <a:ln>
                  <a:noFill/>
                </a:ln>
                <a:solidFill>
                  <a:srgbClr val="000000"/>
                </a:solidFill>
                <a:effectLst/>
                <a:uLnTx/>
                <a:uFillTx/>
                <a:latin typeface="Arial"/>
                <a:sym typeface="Wingdings" panose="05000000000000000000" pitchFamily="2" charset="2"/>
              </a:rPr>
              <a:t></a:t>
            </a:r>
            <a:endParaRPr kumimoji="0" lang="cs-CZ" altLang="cs-CZ" sz="1500" b="0" i="0" u="none" strike="noStrike" kern="0" cap="none" spc="0" normalizeH="0" baseline="0" noProof="0" dirty="0">
              <a:ln>
                <a:noFill/>
              </a:ln>
              <a:solidFill>
                <a:srgbClr val="000000"/>
              </a:solidFill>
              <a:effectLst/>
              <a:uLnTx/>
              <a:uFillTx/>
              <a:latin typeface="Arial"/>
            </a:endParaRPr>
          </a:p>
          <a:p>
            <a:pPr marL="1200150" marR="0" lvl="2" indent="-28575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předcházení a zamezování kriminality  - úcta k právu</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29</a:t>
            </a:fld>
            <a:endParaRPr lang="cs-CZ"/>
          </a:p>
        </p:txBody>
      </p:sp>
    </p:spTree>
    <p:extLst>
      <p:ext uri="{BB962C8B-B14F-4D97-AF65-F5344CB8AC3E}">
        <p14:creationId xmlns:p14="http://schemas.microsoft.com/office/powerpoint/2010/main" val="76389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Úvod do trestního práva</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endParaRPr lang="cs-CZ" dirty="0"/>
          </a:p>
          <a:p>
            <a:endParaRPr lang="cs-CZ" dirty="0"/>
          </a:p>
          <a:p>
            <a:endParaRPr lang="cs-CZ" dirty="0"/>
          </a:p>
          <a:p>
            <a:endParaRPr lang="cs-CZ" dirty="0"/>
          </a:p>
          <a:p>
            <a:r>
              <a:rPr lang="cs-CZ" dirty="0"/>
              <a:t>			</a:t>
            </a:r>
            <a:r>
              <a:rPr lang="cs-CZ" sz="4400" dirty="0"/>
              <a:t>I. Obecná část</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a:t>
            </a:fld>
            <a:endParaRPr lang="cs-CZ"/>
          </a:p>
        </p:txBody>
      </p:sp>
    </p:spTree>
    <p:extLst>
      <p:ext uri="{BB962C8B-B14F-4D97-AF65-F5344CB8AC3E}">
        <p14:creationId xmlns:p14="http://schemas.microsoft.com/office/powerpoint/2010/main" val="575883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Základní charakteristika</a:t>
            </a:r>
          </a:p>
          <a:p>
            <a:endParaRPr lang="cs-CZ" dirty="0"/>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trestní řízení je kontradiktorní, tj. „spor“ mezi obžalobou a obhajobou (§ 89/2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TrŘ</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 provedení důkazu)</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vina musí být dokázána (právo mlčet) - nedokázaná  vina je dokázaná nevina (§ 2/5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TrŘ</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 SZ je povinen dokazovat vinu, obviněný nemusí dokazovat nevinu)</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de lege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ferenda</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úvahy o zavedení tzv. důkazního břemene státního zástupce – otázka jeho „unesení, neunesení“</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30</a:t>
            </a:fld>
            <a:endParaRPr lang="cs-CZ"/>
          </a:p>
        </p:txBody>
      </p:sp>
    </p:spTree>
    <p:extLst>
      <p:ext uri="{BB962C8B-B14F-4D97-AF65-F5344CB8AC3E}">
        <p14:creationId xmlns:p14="http://schemas.microsoft.com/office/powerpoint/2010/main" val="1859327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Základní zásady trestního řízení</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pravidla (principy), která jsou výslovně či mlčky  zpravidla vyjádřená v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TrŘ</a:t>
            </a: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představují východiska pro tvorbu (zákonodárce), interpretaci a aplikaci (orgány činné v trestním řízení) systému trestněprávně procesních norem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jedná se o určité právní principy, vůdčí právní ideje jimiž je ovládáno trestní řízení  a které musí být vykládány a aplikovány v souladu s Ústavou, LZPS, popř. v jejich duchu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jsou typické pro trestní řízení jako celek nebo jen např. pro některé jeho stadia (zásady typické pro dokazování, hlavní líčení atd.). </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31</a:t>
            </a:fld>
            <a:endParaRPr lang="cs-CZ"/>
          </a:p>
        </p:txBody>
      </p:sp>
    </p:spTree>
    <p:extLst>
      <p:ext uri="{BB962C8B-B14F-4D97-AF65-F5344CB8AC3E}">
        <p14:creationId xmlns:p14="http://schemas.microsoft.com/office/powerpoint/2010/main" val="242381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Základní zásady trestního řízení - funkce</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funkce interpretační - spočívá v tom, že prostřednictvím zásad trestního řízení provádí orgány činné v trestním řízení interpretaci příslušného ustanovení a tím zajišťují jednotnou interpretaci zákona</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funkce poznávací - spočívá v tom, že z charakteru základních zásad a jejich uplatnění v trestním procesu můžeme usuzovat na charakter trestního procesu, tj. zda je inkviziční, kontradiktorní, smíšený</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funkce aplikační - projevuje se v rozhodovacím procesu orgánů činných v trestním řízení</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r>
              <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funkce tvorby práva  - spočívá v tom, že zákonodárce musí vycházet důsledně ze základních zásad, na nichž je norma vybudována</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32</a:t>
            </a:fld>
            <a:endParaRPr lang="cs-CZ"/>
          </a:p>
        </p:txBody>
      </p:sp>
    </p:spTree>
    <p:extLst>
      <p:ext uri="{BB962C8B-B14F-4D97-AF65-F5344CB8AC3E}">
        <p14:creationId xmlns:p14="http://schemas.microsoft.com/office/powerpoint/2010/main" val="4203650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Právo na spravedlivý proces</a:t>
            </a:r>
          </a:p>
          <a:p>
            <a:endParaRPr lang="cs-CZ" dirty="0"/>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čl. 6 Evropské úmluvy o ochraně základních práv a svobod </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každý má právo, aby jeho věc byla projednána veřejně, spravedlivě a v přiměřené době nezávislým a nestranným soudem zřízeným zákonem, který rozhodne o oprávněnosti jakéhokoli trestního obvinění  (tj. trestný čin, přestupek, či správní delikt) proti němu</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uvedené právo se netýká jen trestního řízení </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spravedlivým (řádným/férovým) je ten proces, který je veřejný, spravedlivý a  rozhodnutý v přiměřené době nezávislým a nestranným soudem </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33</a:t>
            </a:fld>
            <a:endParaRPr lang="cs-CZ"/>
          </a:p>
        </p:txBody>
      </p:sp>
    </p:spTree>
    <p:extLst>
      <p:ext uri="{BB962C8B-B14F-4D97-AF65-F5344CB8AC3E}">
        <p14:creationId xmlns:p14="http://schemas.microsoft.com/office/powerpoint/2010/main" val="645389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Právo na spravedlivý proces</a:t>
            </a:r>
          </a:p>
          <a:p>
            <a:endParaRPr lang="cs-CZ" dirty="0"/>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čl. 6 Evropské úmluvy o ochraně základních práv a svobod </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každý má právo, aby jeho věc byla projednána veřejně, spravedlivě a v přiměřené době nezávislým a nestranným soudem zřízeným zákonem, který rozhodne o oprávněnosti jakéhokoli trestního obvinění  (tj. trestný čin, přestupek, či správní delikt) proti němu</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uvedené právo se netýká jen trestního řízení </a:t>
            </a: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33400" marR="0" lvl="0" indent="-5334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spravedlivým (řádným/férovým) je ten proces, který je veřejný, spravedlivý a  rozhodnutý v přiměřené době nezávislým a nestranným soudem </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34</a:t>
            </a:fld>
            <a:endParaRPr lang="cs-CZ"/>
          </a:p>
        </p:txBody>
      </p:sp>
    </p:spTree>
    <p:extLst>
      <p:ext uri="{BB962C8B-B14F-4D97-AF65-F5344CB8AC3E}">
        <p14:creationId xmlns:p14="http://schemas.microsoft.com/office/powerpoint/2010/main" val="4258649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volného hodnocení důkazů</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OČTŘ hodnotí důkazy podle svého vnitřního přesvědčení po pečlivém zvážení všech okolností a to nejprve jednotlivě a potom v celkovém souhrnu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je třeba  posoudit jejich věrohodnost a pravdivost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 125 </a:t>
            </a:r>
            <a:r>
              <a:rPr kumimoji="0" lang="cs-CZ" sz="1800" b="0" i="0" u="none" strike="noStrike" kern="0" cap="none" spc="0" normalizeH="0" baseline="0" noProof="0" dirty="0" err="1">
                <a:ln>
                  <a:noFill/>
                </a:ln>
                <a:solidFill>
                  <a:srgbClr val="000000"/>
                </a:solidFill>
                <a:effectLst/>
                <a:uLnTx/>
                <a:uFillTx/>
                <a:latin typeface="Arial"/>
                <a:ea typeface="+mn-ea"/>
                <a:cs typeface="+mn-cs"/>
              </a:rPr>
              <a:t>TrŘ</a:t>
            </a:r>
            <a:r>
              <a:rPr kumimoji="0" lang="cs-CZ" sz="1800" b="0" i="0" u="none" strike="noStrike" kern="0" cap="none" spc="0" normalizeH="0" baseline="0" noProof="0" dirty="0">
                <a:ln>
                  <a:noFill/>
                </a:ln>
                <a:solidFill>
                  <a:srgbClr val="000000"/>
                </a:solidFill>
                <a:effectLst/>
                <a:uLnTx/>
                <a:uFillTx/>
                <a:latin typeface="Arial"/>
                <a:ea typeface="+mn-ea"/>
                <a:cs typeface="+mn-cs"/>
              </a:rPr>
              <a:t> - soud v odůvodnění rozsudku uvede, které skutečnosti vzal za prokázané o která skutková zjištění opřel své úvahy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je soudce skutečně vázán jen zákonem? – viz výše</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35</a:t>
            </a:fld>
            <a:endParaRPr lang="cs-CZ"/>
          </a:p>
        </p:txBody>
      </p:sp>
    </p:spTree>
    <p:extLst>
      <p:ext uri="{BB962C8B-B14F-4D97-AF65-F5344CB8AC3E}">
        <p14:creationId xmlns:p14="http://schemas.microsoft.com/office/powerpoint/2010/main" val="2897634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Právo na zákonného soudce</a:t>
            </a:r>
          </a:p>
          <a:p>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rozvrh práce soudu – obsahuje způsob, jakým jsou jednotlivé věci přidělovány konkrétním soudcům  a tím vylučuje možnost, že by po podání nového návrhu obžaloby někdo s tímto návrhem manipuloval podle něčích zájmů a přidělil ho soudci, který by v dané věci mohl být nějak zainteresován</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ea typeface="+mn-ea"/>
                <a:cs typeface="+mn-cs"/>
              </a:rPr>
              <a:t>právo na neměnitelnost senátu  - zásada bezprostřednosti – potřebuji slyšet a vidět, důležitost neverbálních projevů  vyslýchané osoby</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soud smí přihlížet jen k těm důkazům, které byly přímo před ním provedeny (co není před soudem, není na světě)</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 202/1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 </a:t>
            </a:r>
            <a:r>
              <a:rPr kumimoji="0" lang="cs-CZ" sz="1500" b="0" i="0" u="none" strike="noStrike" kern="0" cap="none" spc="0" normalizeH="0" baseline="0" noProof="0" dirty="0" err="1">
                <a:ln>
                  <a:noFill/>
                </a:ln>
                <a:solidFill>
                  <a:srgbClr val="000000"/>
                </a:solidFill>
                <a:effectLst/>
                <a:uLnTx/>
                <a:uFillTx/>
                <a:latin typeface="Arial"/>
              </a:rPr>
              <a:t>hl.l</a:t>
            </a:r>
            <a:r>
              <a:rPr kumimoji="0" lang="cs-CZ" sz="1500" b="0" i="0" u="none" strike="noStrike" kern="0" cap="none" spc="0" normalizeH="0" baseline="0" noProof="0" dirty="0">
                <a:ln>
                  <a:noFill/>
                </a:ln>
                <a:solidFill>
                  <a:srgbClr val="000000"/>
                </a:solidFill>
                <a:effectLst/>
                <a:uLnTx/>
                <a:uFillTx/>
                <a:latin typeface="Arial"/>
              </a:rPr>
              <a:t>. se koná za stálé přítomnosti všech členů senátu</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 234/1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 veřejné zasedání se koná za stálé přítomnosti všech členů senátu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 242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 neveřejné zasedání se koná za stálé přítomnosti všech členů senátu</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 197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náhradní soudce - účastní se hlavního líčení kromě členů senátu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 219/3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  při odročení sdělí předseda senátu podstatný obsah předchozího líčení</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4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700" b="0" i="0" u="none" strike="noStrike" kern="0" cap="none" spc="0" normalizeH="0" baseline="0" noProof="0" dirty="0">
                <a:ln>
                  <a:noFill/>
                </a:ln>
                <a:solidFill>
                  <a:srgbClr val="000000"/>
                </a:solidFill>
                <a:effectLst/>
                <a:uLnTx/>
                <a:uFillTx/>
                <a:latin typeface="Arial"/>
              </a:rPr>
              <a:t>výjimkou je rozhodování  trestním příkazem</a:t>
            </a: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36</a:t>
            </a:fld>
            <a:endParaRPr lang="cs-CZ"/>
          </a:p>
        </p:txBody>
      </p:sp>
    </p:spTree>
    <p:extLst>
      <p:ext uri="{BB962C8B-B14F-4D97-AF65-F5344CB8AC3E}">
        <p14:creationId xmlns:p14="http://schemas.microsoft.com/office/powerpoint/2010/main" val="1219573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zákonnosti</a:t>
            </a:r>
          </a:p>
          <a:p>
            <a:endParaRPr lang="cs-CZ" dirty="0"/>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nullum</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crimen</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sine lege  - není trestného činu bez zákona</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nulla</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a:t>
            </a:r>
            <a:r>
              <a:rPr kumimoji="0" lang="cs-CZ" altLang="cs-CZ" sz="1800" b="0" i="0" u="none" strike="noStrike" kern="0" cap="none" spc="0" normalizeH="0" baseline="0" noProof="0" dirty="0" err="1">
                <a:ln>
                  <a:noFill/>
                </a:ln>
                <a:solidFill>
                  <a:srgbClr val="000000"/>
                </a:solidFill>
                <a:effectLst/>
                <a:uLnTx/>
                <a:uFillTx/>
                <a:latin typeface="Arial"/>
                <a:ea typeface="+mn-ea"/>
                <a:cs typeface="+mn-cs"/>
              </a:rPr>
              <a:t>poena</a:t>
            </a:r>
            <a:r>
              <a:rPr kumimoji="0" lang="cs-CZ" altLang="cs-CZ" sz="1800" b="0" i="0" u="none" strike="noStrike" kern="0" cap="none" spc="0" normalizeH="0" baseline="0" noProof="0" dirty="0">
                <a:ln>
                  <a:noFill/>
                </a:ln>
                <a:solidFill>
                  <a:srgbClr val="000000"/>
                </a:solidFill>
                <a:effectLst/>
                <a:uLnTx/>
                <a:uFillTx/>
                <a:latin typeface="Arial"/>
                <a:ea typeface="+mn-ea"/>
                <a:cs typeface="+mn-cs"/>
              </a:rPr>
              <a:t> sine lege – není trestu bez zákona </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čl. 3/3 Ústavy - státní moc slouží všem občanům a lze ji uplatňovat jen v případech, v mezích a způsoby, které stanoví zákon</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čl. 2/2 LZPS - státní moc lze uplatňovat jen v případech a v mezích stanovených zákonem, a to způsobem, který zákon stanoví</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37</a:t>
            </a:fld>
            <a:endParaRPr lang="cs-CZ"/>
          </a:p>
        </p:txBody>
      </p:sp>
    </p:spTree>
    <p:extLst>
      <p:ext uri="{BB962C8B-B14F-4D97-AF65-F5344CB8AC3E}">
        <p14:creationId xmlns:p14="http://schemas.microsoft.com/office/powerpoint/2010/main" val="3911233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lnSpcReduction="10000"/>
          </a:bodyPr>
          <a:lstStyle/>
          <a:p>
            <a:r>
              <a:rPr lang="cs-CZ" dirty="0"/>
              <a:t>Zásada presumpce neviny</a:t>
            </a:r>
          </a:p>
          <a:p>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účelem je jednak to, aby obviněná osoba nesnášela stejné následky jako odsouzená osoba a jednak, aby průběh vykonaného dokazování umožnil soudu rozhodovat nestranně; má stránku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hmotněprávní - zákaz vyjadřovat se o obviněném jako o vinném před pravomocným vyjádřením soudu o jeho vině</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procesněprávní - pravidla soudního dokazování mají být takové, aby soud určil vinu nestranně a na základě zákona</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vina obviněného musí být dokázána, tj. nedokázaná vina je dokázaná nevina – in </a:t>
            </a:r>
            <a:r>
              <a:rPr lang="cs-CZ" dirty="0" err="1"/>
              <a:t>dubio</a:t>
            </a:r>
            <a:r>
              <a:rPr lang="cs-CZ" dirty="0"/>
              <a:t> pro </a:t>
            </a:r>
            <a:r>
              <a:rPr lang="cs-CZ" dirty="0" err="1"/>
              <a:t>reo</a:t>
            </a:r>
            <a:r>
              <a:rPr lang="cs-CZ" dirty="0"/>
              <a:t>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presumpce  „viny“ – média, ale i chování OČTŘ vůči obviněnému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38</a:t>
            </a:fld>
            <a:endParaRPr lang="cs-CZ"/>
          </a:p>
        </p:txBody>
      </p:sp>
    </p:spTree>
    <p:extLst>
      <p:ext uri="{BB962C8B-B14F-4D97-AF65-F5344CB8AC3E}">
        <p14:creationId xmlns:p14="http://schemas.microsoft.com/office/powerpoint/2010/main" val="489865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fontScale="92500" lnSpcReduction="20000"/>
          </a:bodyPr>
          <a:lstStyle/>
          <a:p>
            <a:r>
              <a:rPr lang="cs-CZ" dirty="0"/>
              <a:t>Zásada legality</a:t>
            </a:r>
          </a:p>
          <a:p>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státní zástupce je povinen stíhat všechny trestné činy, o nichž se dozví, pokud zákon, přímo použitelný předpis Evropské unie nebo vyhlášená mezinárodní smlouva, kterou je Česká republika vázána, nestanoví jinak</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nařízení rady (EU) 2017/1939 ze dne 12. října 2017, kterým se provádí posílená spolupráce za účelem zřízení Úřadu evropského veřejného žalobce  - ochrana finančních zájmů  evropských společenství (zločinné spolčení)</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551/1992 Sb., Evropská úmluva o předávání trestního řízení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oportunita je výjimkou ze zásady legality – státní zástupce nemá povinnost stíhat všechny trestné činy o kterých se dozví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prvky oportunity - § 159a/3 </a:t>
            </a:r>
            <a:r>
              <a:rPr lang="cs-CZ" dirty="0" err="1"/>
              <a:t>TrŘ</a:t>
            </a:r>
            <a:r>
              <a:rPr lang="cs-CZ" dirty="0"/>
              <a:t> fakultativní odložení věci, § 172/2 </a:t>
            </a:r>
            <a:r>
              <a:rPr lang="cs-CZ" dirty="0" err="1"/>
              <a:t>TrŘ</a:t>
            </a:r>
            <a:r>
              <a:rPr lang="cs-CZ" dirty="0"/>
              <a:t> - fakultativní zastavení trestního stíhání; neúčelnost)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cs-CZ" dirty="0"/>
              <a:t>oportunita není zásadou českého trestního řízení</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39</a:t>
            </a:fld>
            <a:endParaRPr lang="cs-CZ"/>
          </a:p>
        </p:txBody>
      </p:sp>
    </p:spTree>
    <p:extLst>
      <p:ext uri="{BB962C8B-B14F-4D97-AF65-F5344CB8AC3E}">
        <p14:creationId xmlns:p14="http://schemas.microsoft.com/office/powerpoint/2010/main" val="320625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právo hmotné a jeho základy</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lnSpcReduction="10000"/>
          </a:bodyPr>
          <a:lstStyle/>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odvětví práva veřejného, soubor právních norem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úkolem: chránit nejdůležitější právní statky</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stanoví, která společensky škodlivá jednání jsou trestnými činy a jaké tresty lze uložit jejich pachatelům</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1" u="none" strike="noStrike" kern="1200" cap="none" spc="0" normalizeH="0" baseline="0" noProof="0" dirty="0">
                <a:ln>
                  <a:noFill/>
                </a:ln>
                <a:solidFill>
                  <a:prstClr val="black"/>
                </a:solidFill>
                <a:effectLst/>
                <a:uLnTx/>
                <a:uFillTx/>
                <a:latin typeface="Calibri"/>
                <a:ea typeface="+mn-ea"/>
                <a:cs typeface="+mn-cs"/>
              </a:rPr>
              <a:t>ultima ratio</a:t>
            </a:r>
            <a:r>
              <a:rPr kumimoji="0" lang="cs-CZ" sz="2600" b="0" i="0" u="none" strike="noStrike" kern="1200" cap="none" spc="0" normalizeH="0" baseline="0" noProof="0" dirty="0">
                <a:ln>
                  <a:noFill/>
                </a:ln>
                <a:solidFill>
                  <a:prstClr val="black"/>
                </a:solidFill>
                <a:effectLst/>
                <a:uLnTx/>
                <a:uFillTx/>
                <a:latin typeface="Calibri"/>
                <a:ea typeface="+mn-ea"/>
                <a:cs typeface="+mn-cs"/>
              </a:rPr>
              <a:t> – </a:t>
            </a:r>
            <a:r>
              <a:rPr kumimoji="0" lang="cs-CZ" sz="2600" b="1" i="0" u="none" strike="noStrike" kern="1200" cap="none" spc="0" normalizeH="0" baseline="0" noProof="0" dirty="0">
                <a:ln>
                  <a:noFill/>
                </a:ln>
                <a:solidFill>
                  <a:prstClr val="black"/>
                </a:solidFill>
                <a:effectLst/>
                <a:uLnTx/>
                <a:uFillTx/>
                <a:latin typeface="Calibri"/>
                <a:ea typeface="+mn-ea"/>
                <a:cs typeface="+mn-cs"/>
              </a:rPr>
              <a:t>subsidiarita trestní represe</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1" i="0" u="none" strike="noStrike" kern="1200" cap="none" spc="0" normalizeH="0" baseline="0" noProof="0" dirty="0">
                <a:ln>
                  <a:noFill/>
                </a:ln>
                <a:solidFill>
                  <a:prstClr val="black"/>
                </a:solidFill>
                <a:effectLst/>
                <a:uLnTx/>
                <a:uFillTx/>
                <a:latin typeface="Calibri"/>
                <a:ea typeface="+mn-ea"/>
                <a:cs typeface="+mn-cs"/>
              </a:rPr>
              <a:t>zásada zákonnosti </a:t>
            </a:r>
            <a:r>
              <a:rPr kumimoji="0" lang="cs-CZ" sz="2600" b="0" i="0" u="none" strike="noStrike" kern="1200" cap="none" spc="0" normalizeH="0" baseline="0" noProof="0" dirty="0">
                <a:ln>
                  <a:noFill/>
                </a:ln>
                <a:solidFill>
                  <a:prstClr val="black"/>
                </a:solidFill>
                <a:effectLst/>
                <a:uLnTx/>
                <a:uFillTx/>
                <a:latin typeface="Calibri"/>
                <a:ea typeface="+mn-ea"/>
                <a:cs typeface="+mn-cs"/>
              </a:rPr>
              <a:t>– </a:t>
            </a:r>
            <a:r>
              <a:rPr kumimoji="0" lang="cs-CZ" sz="2600" b="0" i="1" u="none" strike="noStrike" kern="1200" cap="none" spc="0" normalizeH="0" baseline="0" noProof="0" dirty="0" err="1">
                <a:ln>
                  <a:noFill/>
                </a:ln>
                <a:solidFill>
                  <a:prstClr val="black"/>
                </a:solidFill>
                <a:effectLst/>
                <a:uLnTx/>
                <a:uFillTx/>
                <a:latin typeface="Calibri"/>
                <a:ea typeface="+mn-ea"/>
                <a:cs typeface="+mn-cs"/>
              </a:rPr>
              <a:t>nullum</a:t>
            </a:r>
            <a:r>
              <a:rPr kumimoji="0" lang="cs-CZ" sz="2600" b="0" i="1" u="none" strike="noStrike" kern="1200" cap="none" spc="0" normalizeH="0" baseline="0" noProof="0" dirty="0">
                <a:ln>
                  <a:noFill/>
                </a:ln>
                <a:solidFill>
                  <a:prstClr val="black"/>
                </a:solidFill>
                <a:effectLst/>
                <a:uLnTx/>
                <a:uFillTx/>
                <a:latin typeface="Calibri"/>
                <a:ea typeface="+mn-ea"/>
                <a:cs typeface="+mn-cs"/>
              </a:rPr>
              <a:t> </a:t>
            </a:r>
            <a:r>
              <a:rPr kumimoji="0" lang="cs-CZ" sz="2600" b="0" i="1" u="none" strike="noStrike" kern="1200" cap="none" spc="0" normalizeH="0" baseline="0" noProof="0" dirty="0" err="1">
                <a:ln>
                  <a:noFill/>
                </a:ln>
                <a:solidFill>
                  <a:prstClr val="black"/>
                </a:solidFill>
                <a:effectLst/>
                <a:uLnTx/>
                <a:uFillTx/>
                <a:latin typeface="Calibri"/>
                <a:ea typeface="+mn-ea"/>
                <a:cs typeface="+mn-cs"/>
              </a:rPr>
              <a:t>crimen</a:t>
            </a:r>
            <a:r>
              <a:rPr kumimoji="0" lang="cs-CZ" sz="2600" b="0" i="1" u="none" strike="noStrike" kern="1200" cap="none" spc="0" normalizeH="0" baseline="0" noProof="0" dirty="0">
                <a:ln>
                  <a:noFill/>
                </a:ln>
                <a:solidFill>
                  <a:prstClr val="black"/>
                </a:solidFill>
                <a:effectLst/>
                <a:uLnTx/>
                <a:uFillTx/>
                <a:latin typeface="Calibri"/>
                <a:ea typeface="+mn-ea"/>
                <a:cs typeface="+mn-cs"/>
              </a:rPr>
              <a:t> sine lege - </a:t>
            </a:r>
            <a:r>
              <a:rPr kumimoji="0" lang="cs-CZ" sz="2600" b="0" i="0" u="none" strike="noStrike" kern="1200" cap="none" spc="0" normalizeH="0" baseline="0" noProof="0" dirty="0">
                <a:ln>
                  <a:noFill/>
                </a:ln>
                <a:solidFill>
                  <a:prstClr val="black"/>
                </a:solidFill>
                <a:effectLst/>
                <a:uLnTx/>
                <a:uFillTx/>
                <a:latin typeface="Calibri"/>
                <a:ea typeface="+mn-ea"/>
                <a:cs typeface="+mn-cs"/>
              </a:rPr>
              <a:t>Trestní právo má působit jako poslední možnost reakce na společensky nepřijatelné chování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1" u="none" strike="noStrike" kern="1200" cap="none" spc="0" normalizeH="0" baseline="0" noProof="0" dirty="0" err="1">
                <a:ln>
                  <a:noFill/>
                </a:ln>
                <a:solidFill>
                  <a:prstClr val="black"/>
                </a:solidFill>
                <a:effectLst/>
                <a:uLnTx/>
                <a:uFillTx/>
                <a:latin typeface="Calibri"/>
                <a:ea typeface="+mn-ea"/>
                <a:cs typeface="+mn-cs"/>
              </a:rPr>
              <a:t>nulla</a:t>
            </a:r>
            <a:r>
              <a:rPr kumimoji="0" lang="cs-CZ" sz="2600" b="0" i="1" u="none" strike="noStrike" kern="1200" cap="none" spc="0" normalizeH="0" baseline="0" noProof="0" dirty="0">
                <a:ln>
                  <a:noFill/>
                </a:ln>
                <a:solidFill>
                  <a:prstClr val="black"/>
                </a:solidFill>
                <a:effectLst/>
                <a:uLnTx/>
                <a:uFillTx/>
                <a:latin typeface="Calibri"/>
                <a:ea typeface="+mn-ea"/>
                <a:cs typeface="+mn-cs"/>
              </a:rPr>
              <a:t> </a:t>
            </a:r>
            <a:r>
              <a:rPr kumimoji="0" lang="cs-CZ" sz="2600" b="0" i="1" u="none" strike="noStrike" kern="1200" cap="none" spc="0" normalizeH="0" baseline="0" noProof="0" dirty="0" err="1">
                <a:ln>
                  <a:noFill/>
                </a:ln>
                <a:solidFill>
                  <a:prstClr val="black"/>
                </a:solidFill>
                <a:effectLst/>
                <a:uLnTx/>
                <a:uFillTx/>
                <a:latin typeface="Calibri"/>
                <a:ea typeface="+mn-ea"/>
                <a:cs typeface="+mn-cs"/>
              </a:rPr>
              <a:t>poena</a:t>
            </a:r>
            <a:r>
              <a:rPr kumimoji="0" lang="cs-CZ" sz="2600" b="0" i="1" u="none" strike="noStrike" kern="1200" cap="none" spc="0" normalizeH="0" baseline="0" noProof="0" dirty="0">
                <a:ln>
                  <a:noFill/>
                </a:ln>
                <a:solidFill>
                  <a:prstClr val="black"/>
                </a:solidFill>
                <a:effectLst/>
                <a:uLnTx/>
                <a:uFillTx/>
                <a:latin typeface="Calibri"/>
                <a:ea typeface="+mn-ea"/>
                <a:cs typeface="+mn-cs"/>
              </a:rPr>
              <a:t> sine lege </a:t>
            </a:r>
            <a:endParaRPr kumimoji="0" lang="cs-CZ" sz="26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zásada humanismu </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zásada individuální trestní odpovědnosti</a:t>
            </a:r>
          </a:p>
          <a:p>
            <a:pPr marL="342900" marR="0" lvl="0" indent="-34290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0" i="0" u="none" strike="noStrike" kern="1200" cap="none" spc="0" normalizeH="0" baseline="0" noProof="0" dirty="0">
                <a:ln>
                  <a:noFill/>
                </a:ln>
                <a:solidFill>
                  <a:prstClr val="black"/>
                </a:solidFill>
                <a:effectLst/>
                <a:uLnTx/>
                <a:uFillTx/>
                <a:latin typeface="Calibri"/>
                <a:ea typeface="+mn-ea"/>
                <a:cs typeface="+mn-cs"/>
              </a:rPr>
              <a:t>zásada subjektivní trestní odpovědnosti – za zavinění</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a:t>
            </a:fld>
            <a:endParaRPr lang="cs-CZ"/>
          </a:p>
        </p:txBody>
      </p:sp>
    </p:spTree>
    <p:extLst>
      <p:ext uri="{BB962C8B-B14F-4D97-AF65-F5344CB8AC3E}">
        <p14:creationId xmlns:p14="http://schemas.microsoft.com/office/powerpoint/2010/main" val="4957667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legality</a:t>
            </a:r>
          </a:p>
          <a:p>
            <a:endParaRPr lang="cs-CZ" dirty="0"/>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ea typeface="+mn-ea"/>
                <a:cs typeface="+mn-cs"/>
              </a:rPr>
              <a:t>souhlas poškozeného  - § 163, § 163a </a:t>
            </a:r>
            <a:r>
              <a:rPr kumimoji="0" lang="cs-CZ" altLang="cs-CZ" sz="1600" b="0" i="0" u="none" strike="noStrike" kern="0" cap="none" spc="0" normalizeH="0" baseline="0" noProof="0" dirty="0" err="1">
                <a:ln>
                  <a:noFill/>
                </a:ln>
                <a:solidFill>
                  <a:srgbClr val="000000"/>
                </a:solidFill>
                <a:effectLst/>
                <a:uLnTx/>
                <a:uFillTx/>
                <a:latin typeface="Arial"/>
                <a:ea typeface="+mn-ea"/>
                <a:cs typeface="+mn-cs"/>
              </a:rPr>
              <a:t>TrŘ</a:t>
            </a:r>
            <a:r>
              <a:rPr kumimoji="0" lang="cs-CZ" altLang="cs-CZ" sz="1600" b="0" i="0" u="none" strike="noStrike" kern="0" cap="none" spc="0" normalizeH="0" baseline="0" noProof="0" dirty="0">
                <a:ln>
                  <a:noFill/>
                </a:ln>
                <a:solidFill>
                  <a:srgbClr val="000000"/>
                </a:solidFill>
                <a:effectLst/>
                <a:uLnTx/>
                <a:uFillTx/>
                <a:latin typeface="Arial"/>
                <a:ea typeface="+mn-ea"/>
                <a:cs typeface="+mn-cs"/>
              </a:rPr>
              <a:t>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u taxativně vyjmenovaných trestných činů v případě, že pachatel je ve vztahu k poškozenému  manželem, partnerem nebo druhem</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souhlasu není třeba v případě  smrti, poškozený je mladší 15 let, souhlas byl vzat v tísni</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ea typeface="+mn-ea"/>
                <a:cs typeface="+mn-cs"/>
              </a:rPr>
              <a:t>nepřípustnost trestního stíhání - § 11 </a:t>
            </a:r>
            <a:r>
              <a:rPr kumimoji="0" lang="cs-CZ" altLang="cs-CZ" sz="1600" b="0" i="0" u="none" strike="noStrike" kern="0" cap="none" spc="0" normalizeH="0" baseline="0" noProof="0" dirty="0" err="1">
                <a:ln>
                  <a:noFill/>
                </a:ln>
                <a:solidFill>
                  <a:srgbClr val="000000"/>
                </a:solidFill>
                <a:effectLst/>
                <a:uLnTx/>
                <a:uFillTx/>
                <a:latin typeface="Arial"/>
                <a:ea typeface="+mn-ea"/>
                <a:cs typeface="+mn-cs"/>
              </a:rPr>
              <a:t>TrŘ</a:t>
            </a:r>
            <a:r>
              <a:rPr kumimoji="0" lang="cs-CZ" altLang="cs-CZ" sz="1600" b="0" i="0" u="none" strike="noStrike" kern="0" cap="none" spc="0" normalizeH="0" baseline="0" noProof="0" dirty="0">
                <a:ln>
                  <a:noFill/>
                </a:ln>
                <a:solidFill>
                  <a:srgbClr val="000000"/>
                </a:solidFill>
                <a:effectLst/>
                <a:uLnTx/>
                <a:uFillTx/>
                <a:latin typeface="Arial"/>
                <a:ea typeface="+mn-ea"/>
                <a:cs typeface="+mn-cs"/>
              </a:rPr>
              <a:t> - milost, amnestie, věk, příčetnost, promlčení, smrt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40</a:t>
            </a:fld>
            <a:endParaRPr lang="cs-CZ"/>
          </a:p>
        </p:txBody>
      </p:sp>
    </p:spTree>
    <p:extLst>
      <p:ext uri="{BB962C8B-B14F-4D97-AF65-F5344CB8AC3E}">
        <p14:creationId xmlns:p14="http://schemas.microsoft.com/office/powerpoint/2010/main" val="6497911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legality</a:t>
            </a:r>
          </a:p>
          <a:p>
            <a:endParaRPr lang="cs-CZ" dirty="0"/>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hmotněprávní a procesněprávní exempce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beztrestnost - čl. 27 Ústavy – poslance ani senátora  nelze postihnout pro hlasování a projevy učiněné v PS či Senátu  nebo v jiných orgánech, lze je stíhat jen se souhlasem komory; odepře-li komora souhlas, je  trestní stíhání po dobu trvání mandátu vyloučeno </a:t>
            </a:r>
          </a:p>
          <a:p>
            <a:pPr marL="0" marR="0" lvl="1" indent="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soudce Ústavního soudu nelze trestně stíhat bez souhlasu Senátu; odepře-li Senát souhlas, je  trestní stíhání po dobu  trvání funkce soudce Ústavního soudu vyloučeno</a:t>
            </a:r>
          </a:p>
          <a:p>
            <a:pPr marL="742950" marR="0" lvl="2" indent="-342900" algn="just" defTabSz="914400" rtl="0" eaLnBrk="1" fontAlgn="base" latinLnBrk="0" hangingPunct="1">
              <a:lnSpc>
                <a:spcPts val="1800"/>
              </a:lnSpc>
              <a:spcBef>
                <a:spcPts val="0"/>
              </a:spcBef>
              <a:spcAft>
                <a:spcPct val="0"/>
              </a:spcAft>
              <a:buClr>
                <a:srgbClr val="5AC8AF"/>
              </a:buClr>
              <a:buSzPct val="80000"/>
              <a:buFontTx/>
              <a:buNone/>
              <a:tabLst/>
              <a:defRPr/>
            </a:pPr>
            <a:endParaRPr kumimoji="0" lang="cs-CZ" altLang="cs-CZ" sz="1500" b="0" i="0" u="none" strike="noStrike" kern="0" cap="none" spc="0" normalizeH="0" baseline="0" noProof="0" dirty="0">
              <a:ln>
                <a:noFill/>
              </a:ln>
              <a:solidFill>
                <a:srgbClr val="000000"/>
              </a:solidFill>
              <a:effectLst/>
              <a:uLnTx/>
              <a:uFillTx/>
              <a:latin typeface="Arial"/>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nestíhatelnost – čl. 62 Ústavy  - prezidenta republiky nelze zadržet, trestně stíhat ani stíhat pro přestupek nebo jiný správní delikt</a:t>
            </a:r>
          </a:p>
          <a:p>
            <a:pPr marL="0" marR="0" lvl="1" indent="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prezident republiky může být stíhán pro velezradu, a to před Ústavním soudem na základě žaloby Senátu; trestem může být ztráta prezidentského úřadu a způsobilosti jej znovu nabýt</a:t>
            </a:r>
          </a:p>
          <a:p>
            <a:pPr marL="400050" marR="0" lvl="2" indent="0" algn="just" defTabSz="914400" rtl="0" eaLnBrk="1" fontAlgn="base" latinLnBrk="0" hangingPunct="1">
              <a:lnSpc>
                <a:spcPts val="1800"/>
              </a:lnSpc>
              <a:spcBef>
                <a:spcPts val="0"/>
              </a:spcBef>
              <a:spcAft>
                <a:spcPct val="0"/>
              </a:spcAft>
              <a:buClr>
                <a:srgbClr val="5AC8AF"/>
              </a:buClr>
              <a:buSzPct val="80000"/>
              <a:buFontTx/>
              <a:buNone/>
              <a:tabLst/>
              <a:defRPr/>
            </a:pPr>
            <a:endParaRPr kumimoji="0" lang="cs-CZ" altLang="cs-CZ" sz="1500" b="0" i="0" u="none" strike="noStrike" kern="0" cap="none" spc="0" normalizeH="0" baseline="0" noProof="0" dirty="0">
              <a:ln>
                <a:noFill/>
              </a:ln>
              <a:solidFill>
                <a:srgbClr val="000000"/>
              </a:solidFill>
              <a:effectLst/>
              <a:uLnTx/>
              <a:uFillTx/>
              <a:latin typeface="Arial"/>
            </a:endParaRP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trestní stíhání pro trestné činy spáchané po dobu výkonu funkce prezidenta republiky je navždy vyloučeno</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41</a:t>
            </a:fld>
            <a:endParaRPr lang="cs-CZ"/>
          </a:p>
        </p:txBody>
      </p:sp>
    </p:spTree>
    <p:extLst>
      <p:ext uri="{BB962C8B-B14F-4D97-AF65-F5344CB8AC3E}">
        <p14:creationId xmlns:p14="http://schemas.microsoft.com/office/powerpoint/2010/main" val="1752509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Tzv. odklony</a:t>
            </a:r>
          </a:p>
          <a:p>
            <a:endParaRPr lang="cs-CZ" dirty="0"/>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 307 </a:t>
            </a:r>
            <a:r>
              <a:rPr kumimoji="0" lang="cs-CZ" altLang="cs-CZ" sz="1600" b="0" i="0" u="none" strike="noStrike" kern="0" cap="none" spc="0" normalizeH="0" baseline="0" noProof="0" dirty="0" err="1">
                <a:ln>
                  <a:noFill/>
                </a:ln>
                <a:solidFill>
                  <a:srgbClr val="000000"/>
                </a:solidFill>
                <a:effectLst/>
                <a:uLnTx/>
                <a:uFillTx/>
                <a:latin typeface="Arial"/>
              </a:rPr>
              <a:t>TrŘ</a:t>
            </a:r>
            <a:r>
              <a:rPr kumimoji="0" lang="cs-CZ" altLang="cs-CZ" sz="1600" b="0" i="0" u="none" strike="noStrike" kern="0" cap="none" spc="0" normalizeH="0" baseline="0" noProof="0" dirty="0">
                <a:ln>
                  <a:noFill/>
                </a:ln>
                <a:solidFill>
                  <a:srgbClr val="000000"/>
                </a:solidFill>
                <a:effectLst/>
                <a:uLnTx/>
                <a:uFillTx/>
                <a:latin typeface="Arial"/>
              </a:rPr>
              <a:t> - podmíněné zastavení trestního stíhání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doznal se</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uhrazení škody  poškozenému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vydání bezdůvodného  obohacení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dosavadní život  a okolnosti případu </a:t>
            </a:r>
          </a:p>
          <a:p>
            <a:pPr marL="914400" marR="0" lvl="2" indent="0" algn="l" defTabSz="914400" rtl="0" eaLnBrk="1" fontAlgn="base" latinLnBrk="0" hangingPunct="1">
              <a:lnSpc>
                <a:spcPts val="1800"/>
              </a:lnSpc>
              <a:spcBef>
                <a:spcPts val="0"/>
              </a:spcBef>
              <a:spcAft>
                <a:spcPct val="0"/>
              </a:spcAft>
              <a:buClr>
                <a:srgbClr val="5AC8AF"/>
              </a:buClr>
              <a:buSzPct val="80000"/>
              <a:buFontTx/>
              <a:buNone/>
              <a:tabLst/>
              <a:defRPr/>
            </a:pPr>
            <a:endParaRPr kumimoji="0" lang="cs-CZ" altLang="cs-CZ" sz="1400" b="0" i="0" u="none" strike="noStrike" kern="0" cap="none" spc="0" normalizeH="0" baseline="0" noProof="0" dirty="0">
              <a:ln>
                <a:noFill/>
              </a:ln>
              <a:solidFill>
                <a:srgbClr val="000000"/>
              </a:solidFill>
              <a:effectLst/>
              <a:uLnTx/>
              <a:uFillTx/>
              <a:latin typeface="Arial"/>
            </a:endParaRP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 309 </a:t>
            </a:r>
            <a:r>
              <a:rPr kumimoji="0" lang="cs-CZ" altLang="cs-CZ" sz="1600" b="0" i="0" u="none" strike="noStrike" kern="0" cap="none" spc="0" normalizeH="0" baseline="0" noProof="0" dirty="0" err="1">
                <a:ln>
                  <a:noFill/>
                </a:ln>
                <a:solidFill>
                  <a:srgbClr val="000000"/>
                </a:solidFill>
                <a:effectLst/>
                <a:uLnTx/>
                <a:uFillTx/>
                <a:latin typeface="Arial"/>
              </a:rPr>
              <a:t>TrŘ</a:t>
            </a:r>
            <a:r>
              <a:rPr kumimoji="0" lang="cs-CZ" altLang="cs-CZ" sz="1600" b="0" i="0" u="none" strike="noStrike" kern="0" cap="none" spc="0" normalizeH="0" baseline="0" noProof="0" dirty="0">
                <a:ln>
                  <a:noFill/>
                </a:ln>
                <a:solidFill>
                  <a:srgbClr val="000000"/>
                </a:solidFill>
                <a:effectLst/>
                <a:uLnTx/>
                <a:uFillTx/>
                <a:latin typeface="Arial"/>
              </a:rPr>
              <a:t> - narovnání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prohlášení, že spáchal skutek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uhrazení škody  poškozenému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vydání bezdůvodného  obohacení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složení peněžní částky k obecně prospěšným účelům </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 175a </a:t>
            </a:r>
            <a:r>
              <a:rPr kumimoji="0" lang="cs-CZ" altLang="cs-CZ" sz="1600" b="0" i="0" u="none" strike="noStrike" kern="0" cap="none" spc="0" normalizeH="0" baseline="0" noProof="0" dirty="0" err="1">
                <a:ln>
                  <a:noFill/>
                </a:ln>
                <a:solidFill>
                  <a:srgbClr val="000000"/>
                </a:solidFill>
                <a:effectLst/>
                <a:uLnTx/>
                <a:uFillTx/>
                <a:latin typeface="Arial"/>
              </a:rPr>
              <a:t>TrŘ</a:t>
            </a:r>
            <a:r>
              <a:rPr kumimoji="0" lang="cs-CZ" altLang="cs-CZ" sz="1600" b="0" i="0" u="none" strike="noStrike" kern="0" cap="none" spc="0" normalizeH="0" baseline="0" noProof="0" dirty="0">
                <a:ln>
                  <a:noFill/>
                </a:ln>
                <a:solidFill>
                  <a:srgbClr val="000000"/>
                </a:solidFill>
                <a:effectLst/>
                <a:uLnTx/>
                <a:uFillTx/>
                <a:latin typeface="Arial"/>
              </a:rPr>
              <a:t> - dohoda o vině a trestu - nelze u zvlášť závažného zločinu (de lege </a:t>
            </a:r>
            <a:r>
              <a:rPr kumimoji="0" lang="cs-CZ" altLang="cs-CZ" sz="1600" b="0" i="0" u="none" strike="noStrike" kern="0" cap="none" spc="0" normalizeH="0" baseline="0" noProof="0" dirty="0" err="1">
                <a:ln>
                  <a:noFill/>
                </a:ln>
                <a:solidFill>
                  <a:srgbClr val="000000"/>
                </a:solidFill>
                <a:effectLst/>
                <a:uLnTx/>
                <a:uFillTx/>
                <a:latin typeface="Arial"/>
              </a:rPr>
              <a:t>ferenda</a:t>
            </a:r>
            <a:r>
              <a:rPr kumimoji="0" lang="cs-CZ" altLang="cs-CZ" sz="1600" b="0" i="0" u="none" strike="noStrike" kern="0" cap="none" spc="0" normalizeH="0" baseline="0" noProof="0" dirty="0">
                <a:ln>
                  <a:noFill/>
                </a:ln>
                <a:solidFill>
                  <a:srgbClr val="000000"/>
                </a:solidFill>
                <a:effectLst/>
                <a:uLnTx/>
                <a:uFillTx/>
                <a:latin typeface="Arial"/>
              </a:rPr>
              <a:t> se o tom uvažuje – případ SR – vražda </a:t>
            </a:r>
            <a:r>
              <a:rPr kumimoji="0" lang="cs-CZ" altLang="cs-CZ" sz="1600" b="0" i="0" u="none" strike="noStrike" kern="0" cap="none" spc="0" normalizeH="0" baseline="0" noProof="0" dirty="0" err="1">
                <a:ln>
                  <a:noFill/>
                </a:ln>
                <a:solidFill>
                  <a:srgbClr val="000000"/>
                </a:solidFill>
                <a:effectLst/>
                <a:uLnTx/>
                <a:uFillTx/>
                <a:latin typeface="Arial"/>
              </a:rPr>
              <a:t>Kuciak</a:t>
            </a:r>
            <a:r>
              <a:rPr kumimoji="0" lang="cs-CZ" altLang="cs-CZ" sz="1600" b="0" i="0" u="none" strike="noStrike" kern="0" cap="none" spc="0" normalizeH="0" baseline="0" noProof="0" dirty="0">
                <a:ln>
                  <a:noFill/>
                </a:ln>
                <a:solidFill>
                  <a:srgbClr val="000000"/>
                </a:solidFill>
                <a:effectLst/>
                <a:uLnTx/>
                <a:uFillTx/>
                <a:latin typeface="Arial"/>
              </a:rPr>
              <a:t>, </a:t>
            </a:r>
            <a:r>
              <a:rPr kumimoji="0" lang="cs-CZ" altLang="cs-CZ" sz="1600" b="0" i="0" u="none" strike="noStrike" kern="0" cap="none" spc="0" normalizeH="0" baseline="0" noProof="0" dirty="0" err="1">
                <a:ln>
                  <a:noFill/>
                </a:ln>
                <a:solidFill>
                  <a:srgbClr val="000000"/>
                </a:solidFill>
                <a:effectLst/>
                <a:uLnTx/>
                <a:uFillTx/>
                <a:latin typeface="Arial"/>
              </a:rPr>
              <a:t>Kušnírová</a:t>
            </a:r>
            <a:r>
              <a:rPr kumimoji="0" lang="cs-CZ" altLang="cs-CZ" sz="1600" b="0" i="0" u="none" strike="noStrike" kern="0" cap="none" spc="0" normalizeH="0" baseline="0" noProof="0" dirty="0">
                <a:ln>
                  <a:noFill/>
                </a:ln>
                <a:solidFill>
                  <a:srgbClr val="000000"/>
                </a:solidFill>
                <a:effectLst/>
                <a:uLnTx/>
                <a:uFillTx/>
                <a:latin typeface="Arial"/>
              </a:rPr>
              <a:t>) </a:t>
            </a:r>
          </a:p>
          <a:p>
            <a:pPr marL="1200150" marR="0" lvl="2" indent="-28575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výsledky vyšetřování dostatečně nasvědčují tomu, že skutek se stal, je trestným činem a spáchal jej  obviněný </a:t>
            </a:r>
          </a:p>
          <a:p>
            <a:pPr marL="1200150" marR="0" lvl="2" indent="-285750" algn="just"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400" b="0" i="0" u="none" strike="noStrike" kern="0" cap="none" spc="0" normalizeH="0" baseline="0" noProof="0" dirty="0">
                <a:ln>
                  <a:noFill/>
                </a:ln>
                <a:solidFill>
                  <a:srgbClr val="000000"/>
                </a:solidFill>
                <a:effectLst/>
                <a:uLnTx/>
                <a:uFillTx/>
                <a:latin typeface="Arial"/>
              </a:rPr>
              <a:t>obviněný prohlásil, že spáchal skutek a nejsou pochybnosti o  pravdivosti jeho prohlášení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42</a:t>
            </a:fld>
            <a:endParaRPr lang="cs-CZ"/>
          </a:p>
        </p:txBody>
      </p:sp>
    </p:spTree>
    <p:extLst>
      <p:ext uri="{BB962C8B-B14F-4D97-AF65-F5344CB8AC3E}">
        <p14:creationId xmlns:p14="http://schemas.microsoft.com/office/powerpoint/2010/main" val="1848803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oficiality</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povinnost orgánů vystupovat z úřední povinnosti (ex officio), pokud  zákon nestanoví něco jiného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800" b="0" i="0" u="none" strike="noStrike" kern="0" cap="none" spc="0" normalizeH="0" baseline="0" noProof="0" dirty="0">
                <a:ln>
                  <a:noFill/>
                </a:ln>
                <a:solidFill>
                  <a:srgbClr val="000000"/>
                </a:solidFill>
                <a:effectLst/>
                <a:uLnTx/>
                <a:uFillTx/>
                <a:latin typeface="Arial"/>
                <a:ea typeface="+mn-ea"/>
                <a:cs typeface="+mn-cs"/>
              </a:rPr>
              <a:t>výjimky ze zásady oficiality</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alt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souhlas poškozeného - § 163, § 163a </a:t>
            </a:r>
            <a:r>
              <a:rPr kumimoji="0" lang="cs-CZ" altLang="cs-CZ" sz="1600" b="0" i="0" u="none" strike="noStrike" kern="0" cap="none" spc="0" normalizeH="0" baseline="0" noProof="0" dirty="0" err="1">
                <a:ln>
                  <a:noFill/>
                </a:ln>
                <a:solidFill>
                  <a:srgbClr val="000000"/>
                </a:solidFill>
                <a:effectLst/>
                <a:uLnTx/>
                <a:uFillTx/>
                <a:latin typeface="Arial"/>
              </a:rPr>
              <a:t>TrŘ</a:t>
            </a:r>
            <a:endParaRPr kumimoji="0" lang="cs-CZ" altLang="cs-CZ" sz="16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opravné řízení se zahajuje podáním opravného prostředku</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o nároku na náhradu škody se rozhodne, pokud se poškozený připojí s tímto návrhem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6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600" b="0" i="0" u="none" strike="noStrike" kern="0" cap="none" spc="0" normalizeH="0" baseline="0" noProof="0" dirty="0">
                <a:ln>
                  <a:noFill/>
                </a:ln>
                <a:solidFill>
                  <a:srgbClr val="000000"/>
                </a:solidFill>
                <a:effectLst/>
                <a:uLnTx/>
                <a:uFillTx/>
                <a:latin typeface="Arial"/>
              </a:rPr>
              <a:t>o svědečném, znalečném, </a:t>
            </a:r>
            <a:r>
              <a:rPr kumimoji="0" lang="cs-CZ" altLang="cs-CZ" sz="1600" b="0" i="0" u="none" strike="noStrike" kern="0" cap="none" spc="0" normalizeH="0" baseline="0" noProof="0" dirty="0" err="1">
                <a:ln>
                  <a:noFill/>
                </a:ln>
                <a:solidFill>
                  <a:srgbClr val="000000"/>
                </a:solidFill>
                <a:effectLst/>
                <a:uLnTx/>
                <a:uFillTx/>
                <a:latin typeface="Arial"/>
              </a:rPr>
              <a:t>tlumočném</a:t>
            </a:r>
            <a:r>
              <a:rPr kumimoji="0" lang="cs-CZ" altLang="cs-CZ" sz="1600" b="0" i="0" u="none" strike="noStrike" kern="0" cap="none" spc="0" normalizeH="0" baseline="0" noProof="0" dirty="0">
                <a:ln>
                  <a:noFill/>
                </a:ln>
                <a:solidFill>
                  <a:srgbClr val="000000"/>
                </a:solidFill>
                <a:effectLst/>
                <a:uLnTx/>
                <a:uFillTx/>
                <a:latin typeface="Arial"/>
              </a:rPr>
              <a:t> a odměně obhájce se  rozhoduje jen na návrh </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43</a:t>
            </a:fld>
            <a:endParaRPr lang="cs-CZ"/>
          </a:p>
        </p:txBody>
      </p:sp>
    </p:spTree>
    <p:extLst>
      <p:ext uri="{BB962C8B-B14F-4D97-AF65-F5344CB8AC3E}">
        <p14:creationId xmlns:p14="http://schemas.microsoft.com/office/powerpoint/2010/main" val="2398355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lnSpcReduction="10000"/>
          </a:bodyPr>
          <a:lstStyle/>
          <a:p>
            <a:r>
              <a:rPr lang="cs-CZ" dirty="0"/>
              <a:t>Zásada přiměřenosti/zdrženlivosti</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trestní věci se musí projednávat  s plným šetřením základních lidských práv a svobod</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zásahy jen v odůvodněných případech a v nezbytné míře</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tzv. test proporcionality</a:t>
            </a:r>
          </a:p>
          <a:p>
            <a:pPr marL="72000" marR="0" lvl="0" indent="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ea typeface="+mn-ea"/>
                <a:cs typeface="+mn-cs"/>
              </a:rPr>
              <a:t>hodnocení zásahu z hlediska vhodnosti, kdy je posuzována možnost splnění sledovaného účelu </a:t>
            </a:r>
          </a:p>
          <a:p>
            <a:pPr marL="324000" marR="0" lvl="1" indent="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a typeface="+mn-ea"/>
              <a:cs typeface="+mn-cs"/>
            </a:endParaRPr>
          </a:p>
          <a:p>
            <a:pPr marL="1200150" marR="0" lvl="2" indent="-285750" algn="just"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ea typeface="+mn-ea"/>
                <a:cs typeface="+mn-cs"/>
              </a:rPr>
              <a:t>není-li daný zásah ani způsobilý sledovaného cíle dosáhnout, jde o projev svévole ze strany zasahujícího orgánu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ea typeface="+mn-ea"/>
                <a:cs typeface="+mn-cs"/>
              </a:rPr>
              <a:t>hodnocení zásahu z hlediska potřebnosti, tj. zda je daný zásah vůbec nutný a zda lze sledovaného cíle dosáhnout i jinými prostředky </a:t>
            </a:r>
          </a:p>
          <a:p>
            <a:pPr marL="324000" marR="0" lvl="1" indent="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a typeface="+mn-ea"/>
              <a:cs typeface="+mn-cs"/>
            </a:endParaRPr>
          </a:p>
          <a:p>
            <a:pPr marL="1200150" marR="0" lvl="2" indent="-285750" algn="just"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ea typeface="+mn-ea"/>
                <a:cs typeface="+mn-cs"/>
              </a:rPr>
              <a:t>přednost má být dána takovému jednání, které do práv zasáhne v míře nejmenší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ea typeface="+mn-ea"/>
                <a:cs typeface="+mn-cs"/>
              </a:rPr>
              <a:t>hodnocení přiměřenosti v užším smyslu, kdy se navzájem poměřují újma a veřejný zájem takového zásahu</a:t>
            </a: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44</a:t>
            </a:fld>
            <a:endParaRPr lang="cs-CZ"/>
          </a:p>
        </p:txBody>
      </p:sp>
    </p:spTree>
    <p:extLst>
      <p:ext uri="{BB962C8B-B14F-4D97-AF65-F5344CB8AC3E}">
        <p14:creationId xmlns:p14="http://schemas.microsoft.com/office/powerpoint/2010/main" val="2362500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ústnosti</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jednání před soudy je ústní, osoby se vyslýchají</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soud rozhoduje na základě ústně provedených důkazů a ústních přednesů stran</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právo osoby, proti které se vede trestní řízení být slyšen a vyjádřit se ke všem skutečnostem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anose="05000000000000000000"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co není před soudem není na světě - při rozhodnutí o vině  a trestu  soud nepřihlíží  k tomu, co je ve spisech, ale co zazní před ním </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přečtení protokolů o dřívější výpovědi obžalovaného - § 207/2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 </a:t>
            </a:r>
          </a:p>
          <a:p>
            <a:pPr marL="0" marR="0" lvl="1" indent="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600" b="0" i="0" u="none" strike="noStrike" kern="0" cap="none" spc="0" normalizeH="0" baseline="0" noProof="0" dirty="0">
              <a:ln>
                <a:noFill/>
              </a:ln>
              <a:solidFill>
                <a:srgbClr val="000000"/>
              </a:solidFill>
              <a:effectLst/>
              <a:uLnTx/>
              <a:uFillTx/>
              <a:latin typeface="Arial"/>
            </a:endParaRPr>
          </a:p>
          <a:p>
            <a:pPr marL="742950" marR="0" lvl="2" indent="-342900" algn="l"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jedná se v jeho nepřítomnosti</a:t>
            </a:r>
          </a:p>
          <a:p>
            <a:pPr marL="742950" marR="0" lvl="2" indent="-342900" algn="l"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odepře vypovídat</a:t>
            </a:r>
          </a:p>
          <a:p>
            <a:pPr marL="742950" marR="0" lvl="2" indent="-342900" algn="just"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podstatné rozpory – paměťová stopa je nejlepší hned po  popisované události, zapomínat je lidské, snaha zveličovat, přehánět</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45</a:t>
            </a:fld>
            <a:endParaRPr lang="cs-CZ"/>
          </a:p>
        </p:txBody>
      </p:sp>
    </p:spTree>
    <p:extLst>
      <p:ext uri="{BB962C8B-B14F-4D97-AF65-F5344CB8AC3E}">
        <p14:creationId xmlns:p14="http://schemas.microsoft.com/office/powerpoint/2010/main" val="529758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Zásada ústnosti</a:t>
            </a:r>
          </a:p>
          <a:p>
            <a:endParaRPr lang="cs-CZ" dirty="0"/>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700" b="0" i="0" u="none" strike="noStrike" kern="0" cap="none" spc="0" normalizeH="0" baseline="0" noProof="0" dirty="0">
                <a:ln>
                  <a:noFill/>
                </a:ln>
                <a:solidFill>
                  <a:srgbClr val="000000"/>
                </a:solidFill>
                <a:effectLst/>
                <a:uLnTx/>
                <a:uFillTx/>
                <a:latin typeface="Arial"/>
              </a:rPr>
              <a:t>přečtení protokolů o předchozím výslechu svědka  - § 211 </a:t>
            </a:r>
            <a:r>
              <a:rPr kumimoji="0" lang="cs-CZ" altLang="cs-CZ" sz="1700" b="0" i="0" u="none" strike="noStrike" kern="0" cap="none" spc="0" normalizeH="0" baseline="0" noProof="0" dirty="0" err="1">
                <a:ln>
                  <a:noFill/>
                </a:ln>
                <a:solidFill>
                  <a:srgbClr val="000000"/>
                </a:solidFill>
                <a:effectLst/>
                <a:uLnTx/>
                <a:uFillTx/>
                <a:latin typeface="Arial"/>
              </a:rPr>
              <a:t>TrŘ</a:t>
            </a:r>
            <a:r>
              <a:rPr kumimoji="0" lang="cs-CZ" altLang="cs-CZ" sz="1700" b="0" i="0" u="none" strike="noStrike" kern="0" cap="none" spc="0" normalizeH="0" baseline="0" noProof="0" dirty="0">
                <a:ln>
                  <a:noFill/>
                </a:ln>
                <a:solidFill>
                  <a:srgbClr val="000000"/>
                </a:solidFill>
                <a:effectLst/>
                <a:uLnTx/>
                <a:uFillTx/>
                <a:latin typeface="Arial"/>
              </a:rPr>
              <a:t> </a:t>
            </a:r>
          </a:p>
          <a:p>
            <a:pPr marL="0" marR="0" lvl="1" indent="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700" b="0" i="0" u="none" strike="noStrike" kern="0" cap="none" spc="0" normalizeH="0" baseline="0" noProof="0" dirty="0">
              <a:ln>
                <a:noFill/>
              </a:ln>
              <a:solidFill>
                <a:srgbClr val="000000"/>
              </a:solidFill>
              <a:effectLst/>
              <a:uLnTx/>
              <a:uFillTx/>
              <a:latin typeface="Arial"/>
            </a:endParaRPr>
          </a:p>
          <a:p>
            <a:pPr marL="742950" marR="0" lvl="2" indent="-34290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osobní výslech osoby není nutný-  stejnou věc opakuje více svědků, podané svědectví se netýká předmětu řízení  </a:t>
            </a:r>
          </a:p>
          <a:p>
            <a:pPr marL="742950" marR="0" lvl="2" indent="-34290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osoba zemřela, stala se nezvěstnou, pro dlouhodobý pobyt v cizině nedosažitelnou (v cizině možno vyslýchat cestou právní pomoci, ale pak stejně čtu)</a:t>
            </a:r>
          </a:p>
          <a:p>
            <a:pPr marL="742950" marR="0" lvl="2" indent="-34290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svědek odmítnul vypovídat </a:t>
            </a:r>
          </a:p>
          <a:p>
            <a:pPr marL="742950" marR="0" lvl="2" indent="-34290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svědek se v podstatných bodech odchyluje od své předchozí výpovědi </a:t>
            </a:r>
          </a:p>
          <a:p>
            <a:pPr marL="742950" marR="0" lvl="2" indent="-342900" algn="l" defTabSz="914400" rtl="0" eaLnBrk="1" fontAlgn="base" latinLnBrk="0" hangingPunct="1">
              <a:lnSpc>
                <a:spcPts val="1800"/>
              </a:lnSpc>
              <a:spcBef>
                <a:spcPts val="0"/>
              </a:spcBef>
              <a:spcAft>
                <a:spcPct val="0"/>
              </a:spcAft>
              <a:buClr>
                <a:srgbClr val="5AC8AF"/>
              </a:buClr>
              <a:buSzPct val="80000"/>
              <a:buFont typeface="Arial" panose="020B0604020202020204" pitchFamily="34" charset="0"/>
              <a:buChar char="•"/>
              <a:tabLst/>
              <a:defRPr/>
            </a:pPr>
            <a:r>
              <a:rPr kumimoji="0" lang="cs-CZ" altLang="cs-CZ" sz="1500" b="0" i="0" u="none" strike="noStrike" kern="0" cap="none" spc="0" normalizeH="0" baseline="0" noProof="0" dirty="0">
                <a:ln>
                  <a:noFill/>
                </a:ln>
                <a:solidFill>
                  <a:srgbClr val="000000"/>
                </a:solidFill>
                <a:effectLst/>
                <a:uLnTx/>
                <a:uFillTx/>
                <a:latin typeface="Arial"/>
              </a:rPr>
              <a:t>místo výslechu znalce se čte jeho posudek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altLang="cs-CZ" sz="1700" b="0" i="0" u="none" strike="noStrike" kern="0" cap="none" spc="0" normalizeH="0" baseline="0" noProof="0" dirty="0">
              <a:ln>
                <a:noFill/>
              </a:ln>
              <a:solidFill>
                <a:srgbClr val="000000"/>
              </a:solidFill>
              <a:effectLst/>
              <a:uLnTx/>
              <a:uFillTx/>
              <a:latin typeface="Arial"/>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700" b="0" i="0" u="none" strike="noStrike" kern="0" cap="none" spc="0" normalizeH="0" baseline="0" noProof="0" dirty="0">
                <a:ln>
                  <a:noFill/>
                </a:ln>
                <a:solidFill>
                  <a:srgbClr val="000000"/>
                </a:solidFill>
                <a:effectLst/>
                <a:uLnTx/>
                <a:uFillTx/>
                <a:latin typeface="Arial"/>
              </a:rPr>
              <a:t>se souhlasem státního zástupce a obžalovaného lze číst  v hl. l. úřední záznamy  o podání vysvětlení a o provedení dalších úkonů  v přípravném řízení </a:t>
            </a: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altLang="cs-CZ" sz="1700" b="0" i="0" u="none" strike="noStrike" kern="0" cap="none" spc="0" normalizeH="0" baseline="0" noProof="0" dirty="0">
              <a:ln>
                <a:noFill/>
              </a:ln>
              <a:solidFill>
                <a:srgbClr val="000000"/>
              </a:solidFill>
              <a:effectLst/>
              <a:uLnTx/>
              <a:uFillTx/>
              <a:latin typeface="Arial"/>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altLang="cs-CZ" sz="1700" b="0" i="0" u="none" strike="noStrike" kern="0" cap="none" spc="0" normalizeH="0" baseline="0" noProof="0" dirty="0">
                <a:ln>
                  <a:noFill/>
                </a:ln>
                <a:solidFill>
                  <a:srgbClr val="000000"/>
                </a:solidFill>
                <a:effectLst/>
                <a:uLnTx/>
                <a:uFillTx/>
                <a:latin typeface="Arial"/>
              </a:rPr>
              <a:t>§ 314c  </a:t>
            </a:r>
            <a:r>
              <a:rPr kumimoji="0" lang="cs-CZ" altLang="cs-CZ" sz="1700" b="0" i="0" u="none" strike="noStrike" kern="0" cap="none" spc="0" normalizeH="0" baseline="0" noProof="0" dirty="0" err="1">
                <a:ln>
                  <a:noFill/>
                </a:ln>
                <a:solidFill>
                  <a:srgbClr val="000000"/>
                </a:solidFill>
                <a:effectLst/>
                <a:uLnTx/>
                <a:uFillTx/>
                <a:latin typeface="Arial"/>
              </a:rPr>
              <a:t>TrŘ</a:t>
            </a:r>
            <a:r>
              <a:rPr kumimoji="0" lang="cs-CZ" altLang="cs-CZ" sz="1700" b="0" i="0" u="none" strike="noStrike" kern="0" cap="none" spc="0" normalizeH="0" baseline="0" noProof="0" dirty="0">
                <a:ln>
                  <a:noFill/>
                </a:ln>
                <a:solidFill>
                  <a:srgbClr val="000000"/>
                </a:solidFill>
                <a:effectLst/>
                <a:uLnTx/>
                <a:uFillTx/>
                <a:latin typeface="Arial"/>
              </a:rPr>
              <a:t>  - samosoudce může rozhodnout bez projednávání  („slyšení“) věci – trestní příkaz </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46</a:t>
            </a:fld>
            <a:endParaRPr lang="cs-CZ"/>
          </a:p>
        </p:txBody>
      </p:sp>
    </p:spTree>
    <p:extLst>
      <p:ext uri="{BB962C8B-B14F-4D97-AF65-F5344CB8AC3E}">
        <p14:creationId xmlns:p14="http://schemas.microsoft.com/office/powerpoint/2010/main" val="19889031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Předsoudní stádia trestního řízení</a:t>
            </a:r>
          </a:p>
          <a:p>
            <a:endParaRPr lang="cs-CZ" dirty="0"/>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ea typeface="+mn-ea"/>
                <a:cs typeface="+mn-cs"/>
              </a:rPr>
              <a:t>jeho účelem je prověřit podezření ze spáchaní trestného činu a opatřit podklad pro podání obžaloby, nebo není-li důvod pro podání obžaloby, slouží jako podklad pro jiné rozhodnutí státního zástupce ve věci samé</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přípravné řízení  (prověřování a vyšetřování)</a:t>
            </a:r>
          </a:p>
          <a:p>
            <a:pPr marL="252000" marR="0" lvl="0"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standardní přípravné řízení - § 158/3 až § 158b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(prověřování), § 160 až § 167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(vyšetřování); v jeho rámci se  důkazy neprovádí </a:t>
            </a:r>
          </a:p>
          <a:p>
            <a:pPr marL="914400" marR="0" lvl="2" indent="0" algn="just" defTabSz="914400" rtl="0" eaLnBrk="1" fontAlgn="base" latinLnBrk="0" hangingPunct="1">
              <a:lnSpc>
                <a:spcPct val="100000"/>
              </a:lnSpc>
              <a:spcBef>
                <a:spcPts val="0"/>
              </a:spcBef>
              <a:spcAft>
                <a:spcPct val="0"/>
              </a:spcAft>
              <a:buClr>
                <a:srgbClr val="5AC8AF"/>
              </a:buClr>
              <a:buSzPct val="80000"/>
              <a:buFont typeface="Wingdings" pitchFamily="2" charset="2"/>
              <a:buNone/>
              <a:tabLst/>
              <a:defRPr/>
            </a:pPr>
            <a:endParaRPr kumimoji="0" lang="cs-CZ" sz="1300" b="0" i="0" u="none" strike="noStrike" kern="0" cap="none" spc="0" normalizeH="0" baseline="0" noProof="0" dirty="0">
              <a:ln>
                <a:noFill/>
              </a:ln>
              <a:solidFill>
                <a:srgbClr val="000000"/>
              </a:solidFill>
              <a:effectLst/>
              <a:uLnTx/>
              <a:uFillTx/>
              <a:latin typeface="Arial"/>
            </a:endParaRPr>
          </a:p>
          <a:p>
            <a:pPr marL="914400" marR="0" lvl="2" indent="0" algn="just" defTabSz="914400" rtl="0" eaLnBrk="1" fontAlgn="base" latinLnBrk="0" hangingPunct="1">
              <a:lnSpc>
                <a:spcPct val="100000"/>
              </a:lnSpc>
              <a:spcBef>
                <a:spcPts val="0"/>
              </a:spcBef>
              <a:spcAft>
                <a:spcPct val="0"/>
              </a:spcAft>
              <a:buClr>
                <a:srgbClr val="5AC8AF"/>
              </a:buClr>
              <a:buSzPct val="80000"/>
              <a:buFont typeface="Wingdings" pitchFamily="2" charset="2"/>
              <a:buNone/>
              <a:tabLst/>
              <a:defRPr/>
            </a:pPr>
            <a:endParaRPr kumimoji="0" lang="cs-CZ" sz="13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rozšířené přípravné řízení - § 158/3 až § 158b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(prověřování), § 168 až § 179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(vyšetřování); v jeho rámci se důkazy provádí</a:t>
            </a:r>
          </a:p>
          <a:p>
            <a:pPr marL="1200150" marR="0" lvl="2" indent="-285750" algn="just" defTabSz="914400" rtl="0" eaLnBrk="1" fontAlgn="base" latinLnBrk="0" hangingPunct="1">
              <a:lnSpc>
                <a:spcPct val="10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zvláštní ustanovení  o vyšetřování některých trestných činů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r>
              <a:rPr kumimoji="0" lang="cs-CZ" sz="1500" b="0" i="0" u="none" strike="noStrike" kern="0" cap="none" spc="0" normalizeH="0" baseline="0" noProof="0" dirty="0">
                <a:ln>
                  <a:noFill/>
                </a:ln>
                <a:solidFill>
                  <a:srgbClr val="000000"/>
                </a:solidFill>
                <a:effectLst/>
                <a:uLnTx/>
                <a:uFillTx/>
                <a:latin typeface="Arial"/>
              </a:rPr>
              <a:t>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zkrácené přípravné řízení, § 179a až § 179h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koná se v tzv. bagatelních věcech (horní hranice TOS do 5 let)</a:t>
            </a:r>
            <a:r>
              <a:rPr kumimoji="0" lang="cs-CZ" sz="1400" b="0" i="0" u="none" strike="noStrike" kern="0" cap="none" spc="0" normalizeH="0" baseline="0" noProof="0" dirty="0">
                <a:ln>
                  <a:noFill/>
                </a:ln>
                <a:solidFill>
                  <a:srgbClr val="000000"/>
                </a:solidFill>
                <a:effectLst/>
                <a:uLnTx/>
                <a:uFillTx/>
                <a:latin typeface="Arial"/>
              </a:rPr>
              <a:t> </a:t>
            </a:r>
            <a:r>
              <a:rPr kumimoji="0" lang="cs-CZ" sz="1500" b="0" i="0" u="none" strike="noStrike" kern="0" cap="none" spc="0" normalizeH="0" baseline="0" noProof="0" dirty="0">
                <a:ln>
                  <a:noFill/>
                </a:ln>
                <a:solidFill>
                  <a:srgbClr val="000000"/>
                </a:solidFill>
                <a:effectLst/>
                <a:uLnTx/>
                <a:uFillTx/>
                <a:latin typeface="Arial"/>
              </a:rPr>
              <a:t>s lhůtou skončení do dvou týdnů od  sdělení podezření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47</a:t>
            </a:fld>
            <a:endParaRPr lang="cs-CZ"/>
          </a:p>
        </p:txBody>
      </p:sp>
    </p:spTree>
    <p:extLst>
      <p:ext uri="{BB962C8B-B14F-4D97-AF65-F5344CB8AC3E}">
        <p14:creationId xmlns:p14="http://schemas.microsoft.com/office/powerpoint/2010/main" val="32968865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Policejní orgán</a:t>
            </a:r>
          </a:p>
          <a:p>
            <a:endParaRPr lang="cs-CZ" dirty="0"/>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jde o legislativní zkratku  vymezenou v § 12/2 </a:t>
            </a:r>
            <a:r>
              <a:rPr kumimoji="0" lang="cs-CZ" sz="1800" b="0" i="0" u="none" strike="noStrike" kern="0" cap="none" spc="0" normalizeH="0" baseline="0" noProof="0" dirty="0" err="1">
                <a:ln>
                  <a:noFill/>
                </a:ln>
                <a:solidFill>
                  <a:srgbClr val="000000"/>
                </a:solidFill>
                <a:effectLst/>
                <a:uLnTx/>
                <a:uFillTx/>
                <a:latin typeface="Arial"/>
                <a:ea typeface="+mn-ea"/>
                <a:cs typeface="+mn-cs"/>
              </a:rPr>
              <a:t>TrŘ</a:t>
            </a:r>
            <a:r>
              <a:rPr kumimoji="0" lang="cs-CZ" sz="1800" b="0" i="0" u="none" strike="noStrike" kern="0" cap="none" spc="0" normalizeH="0" baseline="0" noProof="0" dirty="0">
                <a:ln>
                  <a:noFill/>
                </a:ln>
                <a:solidFill>
                  <a:srgbClr val="000000"/>
                </a:solidFill>
                <a:effectLst/>
                <a:uLnTx/>
                <a:uFillTx/>
                <a:latin typeface="Arial"/>
                <a:ea typeface="+mn-ea"/>
                <a:cs typeface="+mn-cs"/>
              </a:rPr>
              <a:t>  - útvary nebo pověřené orgány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6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ea typeface="+mn-ea"/>
                <a:cs typeface="+mn-cs"/>
              </a:rPr>
              <a:t>primárně P ČR (primární policejní orgán) + GIBS, VP, VS, BIS, UZIS, VZ (sekundární policejní orgán)</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6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policejní orgán je oprávněn konat obecně prověřování</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6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ea typeface="+mn-ea"/>
                <a:cs typeface="+mn-cs"/>
              </a:rPr>
              <a:t>konkrétní útvary a pověřené orgány jsou stanoveny konkrétními právními předpisy upravujícími činnost subjektů v postavení policejního orgánu, resp.  interními akty řízení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48</a:t>
            </a:fld>
            <a:endParaRPr lang="cs-CZ"/>
          </a:p>
        </p:txBody>
      </p:sp>
    </p:spTree>
    <p:extLst>
      <p:ext uri="{BB962C8B-B14F-4D97-AF65-F5344CB8AC3E}">
        <p14:creationId xmlns:p14="http://schemas.microsoft.com/office/powerpoint/2010/main" val="27831395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Státní zástupce</a:t>
            </a:r>
          </a:p>
          <a:p>
            <a:endParaRPr lang="cs-CZ" dirty="0"/>
          </a:p>
          <a:p>
            <a:pPr marL="381000" marR="0" lvl="0" indent="-3810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v přípravném řízení tzv. </a:t>
            </a:r>
            <a:r>
              <a:rPr kumimoji="0" lang="cs-CZ" sz="1700" b="0" i="0" u="none" strike="noStrike" kern="0" cap="none" spc="0" normalizeH="0" baseline="0" noProof="0" dirty="0" err="1">
                <a:ln>
                  <a:noFill/>
                </a:ln>
                <a:solidFill>
                  <a:srgbClr val="000000"/>
                </a:solidFill>
                <a:effectLst/>
                <a:uLnTx/>
                <a:uFillTx/>
                <a:latin typeface="Arial"/>
                <a:ea typeface="+mn-ea"/>
                <a:cs typeface="+mn-cs"/>
              </a:rPr>
              <a:t>dominus</a:t>
            </a:r>
            <a:r>
              <a:rPr kumimoji="0" lang="cs-CZ" sz="1700" b="0" i="0" u="none" strike="noStrike" kern="0" cap="none" spc="0" normalizeH="0" baseline="0" noProof="0" dirty="0">
                <a:ln>
                  <a:noFill/>
                </a:ln>
                <a:solidFill>
                  <a:srgbClr val="000000"/>
                </a:solidFill>
                <a:effectLst/>
                <a:uLnTx/>
                <a:uFillTx/>
                <a:latin typeface="Arial"/>
                <a:ea typeface="+mn-ea"/>
                <a:cs typeface="+mn-cs"/>
              </a:rPr>
              <a:t> </a:t>
            </a:r>
            <a:r>
              <a:rPr kumimoji="0" lang="cs-CZ" sz="1700" b="0" i="0" u="none" strike="noStrike" kern="0" cap="none" spc="0" normalizeH="0" baseline="0" noProof="0" dirty="0" err="1">
                <a:ln>
                  <a:noFill/>
                </a:ln>
                <a:solidFill>
                  <a:srgbClr val="000000"/>
                </a:solidFill>
                <a:effectLst/>
                <a:uLnTx/>
                <a:uFillTx/>
                <a:latin typeface="Arial"/>
                <a:ea typeface="+mn-ea"/>
                <a:cs typeface="+mn-cs"/>
              </a:rPr>
              <a:t>litis</a:t>
            </a: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381000" marR="0" lvl="0" indent="-3810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orgán činný v trestním řízení</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povinnost stíhat všechny trestné činy, o nichž se dozví (zásada legality)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odpovídá za zákonnost průběhu přípravného řízení</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dozor v přípravném řízení - § 174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dávat závazné pokyny </a:t>
            </a: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vyžadovat spisy, dokumenty atd.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výlučná návrhová oprávnění - např.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návrh  na vydání k příkazu o provedení domovní prohlídky (§  83/1 </a:t>
            </a:r>
            <a:r>
              <a:rPr kumimoji="0" lang="cs-CZ" sz="1300" b="0" i="0" u="none" strike="noStrike" kern="0" cap="none" spc="0" normalizeH="0" baseline="0" noProof="0" dirty="0" err="1">
                <a:ln>
                  <a:noFill/>
                </a:ln>
                <a:solidFill>
                  <a:srgbClr val="000000"/>
                </a:solidFill>
                <a:effectLst/>
                <a:uLnTx/>
                <a:uFillTx/>
                <a:latin typeface="Arial"/>
              </a:rPr>
              <a:t>TrŘ</a:t>
            </a:r>
            <a:r>
              <a:rPr kumimoji="0" lang="cs-CZ" sz="1300" b="0" i="0" u="none" strike="noStrike" kern="0" cap="none" spc="0" normalizeH="0" baseline="0" noProof="0" dirty="0">
                <a:ln>
                  <a:noFill/>
                </a:ln>
                <a:solidFill>
                  <a:srgbClr val="000000"/>
                </a:solidFill>
                <a:effectLst/>
                <a:uLnTx/>
                <a:uFillTx/>
                <a:latin typeface="Arial"/>
              </a:rPr>
              <a:t>) </a:t>
            </a: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návrh na vydání příkazu k  provedení odposlechu a  záznamu telekomunikačního provozu (§ 88/2 </a:t>
            </a:r>
            <a:r>
              <a:rPr kumimoji="0" lang="cs-CZ" sz="1300" b="0" i="0" u="none" strike="noStrike" kern="0" cap="none" spc="0" normalizeH="0" baseline="0" noProof="0" dirty="0" err="1">
                <a:ln>
                  <a:noFill/>
                </a:ln>
                <a:solidFill>
                  <a:srgbClr val="000000"/>
                </a:solidFill>
                <a:effectLst/>
                <a:uLnTx/>
                <a:uFillTx/>
                <a:latin typeface="Arial"/>
              </a:rPr>
              <a:t>TrŘ</a:t>
            </a:r>
            <a:r>
              <a:rPr kumimoji="0" lang="cs-CZ" sz="1300" b="0" i="0" u="none" strike="noStrike" kern="0" cap="none" spc="0" normalizeH="0" baseline="0" noProof="0" dirty="0">
                <a:ln>
                  <a:noFill/>
                </a:ln>
                <a:solidFill>
                  <a:srgbClr val="000000"/>
                </a:solidFill>
                <a:effectLst/>
                <a:uLnTx/>
                <a:uFillTx/>
                <a:latin typeface="Arial"/>
              </a:rPr>
              <a:t>)</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49</a:t>
            </a:fld>
            <a:endParaRPr lang="cs-CZ"/>
          </a:p>
        </p:txBody>
      </p:sp>
    </p:spTree>
    <p:extLst>
      <p:ext uri="{BB962C8B-B14F-4D97-AF65-F5344CB8AC3E}">
        <p14:creationId xmlns:p14="http://schemas.microsoft.com/office/powerpoint/2010/main" val="2695071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Trestný čin</a:t>
            </a: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13 TZ</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Protiprávní čin, který TZ označuje jako trestný a který vykazuje znaky uvedené v takovém zákoně</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Rozlišujeme 3 kategorie:</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přečiny</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 všechny nedbalostní TČ + úmyslné za které TZ stanoví trest odnětí svobody s horní hranicí sazby do 5 let včetně</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zločiny</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 vše co není přečin</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1" i="0" u="none" strike="noStrike" kern="1200" cap="none" spc="0" normalizeH="0" baseline="0" noProof="0" dirty="0">
                <a:ln>
                  <a:noFill/>
                </a:ln>
                <a:solidFill>
                  <a:srgbClr val="404040"/>
                </a:solidFill>
                <a:effectLst/>
                <a:uLnTx/>
                <a:uFillTx/>
                <a:latin typeface="Palatino Linotype"/>
                <a:ea typeface="+mn-ea"/>
                <a:cs typeface="Palatino Linotype"/>
              </a:rPr>
              <a:t>zvlášť závažné zločiny </a:t>
            </a: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úmyslné trestné činy, na něž trestní zákon stanoví trest odnětí svobody s horní hranicí trestní sazby nejméně deset let</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a:t>
            </a:fld>
            <a:endParaRPr lang="cs-CZ"/>
          </a:p>
        </p:txBody>
      </p:sp>
    </p:spTree>
    <p:extLst>
      <p:ext uri="{BB962C8B-B14F-4D97-AF65-F5344CB8AC3E}">
        <p14:creationId xmlns:p14="http://schemas.microsoft.com/office/powerpoint/2010/main" val="3867214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Státní zástupce</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výlučná rozhodovací  oprávnění  - zajištění nároku poškozeného - § 47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zajištění majetku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vydání meritorních rozhodnutí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None/>
              <a:tabLst/>
              <a:defRPr/>
            </a:pPr>
            <a:r>
              <a:rPr kumimoji="0" lang="cs-CZ" sz="1500" b="0" i="0" u="none" strike="noStrike" kern="0" cap="none" spc="0" normalizeH="0" baseline="0" noProof="0" dirty="0">
                <a:ln>
                  <a:noFill/>
                </a:ln>
                <a:solidFill>
                  <a:srgbClr val="000000"/>
                </a:solidFill>
                <a:effectLst/>
                <a:uLnTx/>
                <a:uFillTx/>
                <a:latin typeface="Arial"/>
              </a:rPr>
              <a:t> </a:t>
            </a: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zastavení  trestního stíhání  - § 172 </a:t>
            </a:r>
            <a:r>
              <a:rPr kumimoji="0" lang="cs-CZ" sz="1300" b="0" i="0" u="none" strike="noStrike" kern="0" cap="none" spc="0" normalizeH="0" baseline="0" noProof="0" dirty="0" err="1">
                <a:ln>
                  <a:noFill/>
                </a:ln>
                <a:solidFill>
                  <a:srgbClr val="000000"/>
                </a:solidFill>
                <a:effectLst/>
                <a:uLnTx/>
                <a:uFillTx/>
                <a:latin typeface="Arial"/>
              </a:rPr>
              <a:t>TrŘ</a:t>
            </a:r>
            <a:r>
              <a:rPr kumimoji="0" lang="cs-CZ" sz="1300" b="0" i="0" u="none" strike="noStrike" kern="0" cap="none" spc="0" normalizeH="0" baseline="0" noProof="0" dirty="0">
                <a:ln>
                  <a:noFill/>
                </a:ln>
                <a:solidFill>
                  <a:srgbClr val="000000"/>
                </a:solidFill>
                <a:effectLst/>
                <a:uLnTx/>
                <a:uFillTx/>
                <a:latin typeface="Arial"/>
              </a:rPr>
              <a:t> </a:t>
            </a:r>
          </a:p>
          <a:p>
            <a:pPr marL="1200150" marR="0" lvl="2" indent="-342900" algn="just" defTabSz="914400" rtl="0" eaLnBrk="1" fontAlgn="base" latinLnBrk="0" hangingPunct="1">
              <a:lnSpc>
                <a:spcPct val="90000"/>
              </a:lnSpc>
              <a:spcBef>
                <a:spcPts val="0"/>
              </a:spcBef>
              <a:spcAft>
                <a:spcPct val="0"/>
              </a:spcAft>
              <a:buClr>
                <a:srgbClr val="5AC8AF"/>
              </a:buClr>
              <a:buSzPct val="80000"/>
              <a:buFont typeface="Arial" panose="020B0604020202020204" pitchFamily="34" charset="0"/>
              <a:buChar char="•"/>
              <a:tabLst/>
              <a:defRPr/>
            </a:pPr>
            <a:r>
              <a:rPr kumimoji="0" lang="cs-CZ" sz="1300" b="0" i="0" u="none" strike="noStrike" kern="0" cap="none" spc="0" normalizeH="0" baseline="0" noProof="0" dirty="0">
                <a:ln>
                  <a:noFill/>
                </a:ln>
                <a:solidFill>
                  <a:srgbClr val="000000"/>
                </a:solidFill>
                <a:effectLst/>
                <a:uLnTx/>
                <a:uFillTx/>
                <a:latin typeface="Arial"/>
              </a:rPr>
              <a:t>přerušení  trestního stíhání - § 173 </a:t>
            </a:r>
            <a:r>
              <a:rPr kumimoji="0" lang="cs-CZ" sz="1300" b="0" i="0" u="none" strike="noStrike" kern="0" cap="none" spc="0" normalizeH="0" baseline="0" noProof="0" dirty="0" err="1">
                <a:ln>
                  <a:noFill/>
                </a:ln>
                <a:solidFill>
                  <a:srgbClr val="000000"/>
                </a:solidFill>
                <a:effectLst/>
                <a:uLnTx/>
                <a:uFillTx/>
                <a:latin typeface="Arial"/>
              </a:rPr>
              <a:t>TrŘ</a:t>
            </a:r>
            <a:endParaRPr kumimoji="0" lang="cs-CZ" sz="13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vyjma rozhodnutí uvedených v § 146a </a:t>
            </a:r>
            <a:r>
              <a:rPr kumimoji="0" lang="cs-CZ" sz="1500" b="0" i="0" u="none" strike="noStrike" kern="0" cap="none" spc="0" normalizeH="0" baseline="0" noProof="0" dirty="0" err="1">
                <a:ln>
                  <a:noFill/>
                </a:ln>
                <a:solidFill>
                  <a:srgbClr val="000000"/>
                </a:solidFill>
                <a:effectLst/>
                <a:uLnTx/>
                <a:uFillTx/>
                <a:latin typeface="Arial"/>
              </a:rPr>
              <a:t>TrŘ</a:t>
            </a:r>
            <a:r>
              <a:rPr kumimoji="0" lang="cs-CZ" sz="1500" b="0" i="0" u="none" strike="noStrike" kern="0" cap="none" spc="0" normalizeH="0" baseline="0" noProof="0" dirty="0">
                <a:ln>
                  <a:noFill/>
                </a:ln>
                <a:solidFill>
                  <a:srgbClr val="000000"/>
                </a:solidFill>
                <a:effectLst/>
                <a:uLnTx/>
                <a:uFillTx/>
                <a:latin typeface="Arial"/>
              </a:rPr>
              <a:t> rozhoduje o stížnostech do  rozhodnutí policejního orgánu </a:t>
            </a: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800100" marR="0" lvl="1" indent="-342900" algn="just" defTabSz="914400" rtl="0" eaLnBrk="1" fontAlgn="base" latinLnBrk="0" hangingPunct="1">
              <a:lnSpc>
                <a:spcPct val="9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vypracovává a podává obžalobu, návrh na potrestání, návrh na schválení dohody o vině a trestu</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50</a:t>
            </a:fld>
            <a:endParaRPr lang="cs-CZ"/>
          </a:p>
        </p:txBody>
      </p:sp>
    </p:spTree>
    <p:extLst>
      <p:ext uri="{BB962C8B-B14F-4D97-AF65-F5344CB8AC3E}">
        <p14:creationId xmlns:p14="http://schemas.microsoft.com/office/powerpoint/2010/main" val="23195622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Soud v přípravném řízení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285750" marR="0" lvl="0" indent="-285750" algn="just" defTabSz="914400" rtl="0" eaLnBrk="1" fontAlgn="base" latinLnBrk="0" hangingPunct="1">
              <a:lnSpc>
                <a:spcPct val="100000"/>
              </a:lnSpc>
              <a:spcBef>
                <a:spcPts val="1200"/>
              </a:spcBef>
              <a:spcAft>
                <a:spcPct val="0"/>
              </a:spcAft>
              <a:buClr>
                <a:srgbClr val="0000DC"/>
              </a:buClr>
              <a:buSzPct val="100000"/>
              <a:buFontTx/>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k provádění úkonů v přípravném řízení je příslušný okresní soud, v jehož obvodě je činný státní zástupce, který podal příslušný návrh  (§ 26/1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a:t>
            </a:r>
          </a:p>
          <a:p>
            <a:pPr marL="285750" marR="0" lvl="0" indent="-285750" algn="just" defTabSz="914400" rtl="0" eaLnBrk="1" fontAlgn="base" latinLnBrk="0" hangingPunct="1">
              <a:lnSpc>
                <a:spcPct val="100000"/>
              </a:lnSpc>
              <a:spcBef>
                <a:spcPts val="1200"/>
              </a:spcBef>
              <a:spcAft>
                <a:spcPct val="0"/>
              </a:spcAft>
              <a:buClr>
                <a:srgbClr val="0000DC"/>
              </a:buClr>
              <a:buSzPct val="100000"/>
              <a:buFontTx/>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soud, u něhož státní zástupce podal návrh, se stává příslušným k provádění všech úkonů soudu po celé přípravné řízení, pokud nedojde k postoupení věci z důvodu příslušnosti jiného státního zástupce činného mimo obvod tohoto soudu (§ 26/2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a:t>
            </a:r>
          </a:p>
          <a:p>
            <a:pPr marL="285750" marR="0" lvl="0" indent="-285750" algn="just" defTabSz="914400" rtl="0" eaLnBrk="1" fontAlgn="base" latinLnBrk="0" hangingPunct="1">
              <a:lnSpc>
                <a:spcPct val="100000"/>
              </a:lnSpc>
              <a:spcBef>
                <a:spcPts val="1200"/>
              </a:spcBef>
              <a:spcAft>
                <a:spcPct val="0"/>
              </a:spcAft>
              <a:buClr>
                <a:srgbClr val="0000DC"/>
              </a:buClr>
              <a:buSzPct val="100000"/>
              <a:buFontTx/>
              <a:buChar char="-"/>
              <a:tabLst/>
              <a:defRPr/>
            </a:pPr>
            <a:r>
              <a:rPr kumimoji="0" lang="cs-CZ" sz="1700" b="0" i="0" u="none" strike="noStrike" kern="0" cap="none" spc="0" normalizeH="0" baseline="0" noProof="0" dirty="0" err="1">
                <a:ln>
                  <a:noFill/>
                </a:ln>
                <a:solidFill>
                  <a:srgbClr val="000000"/>
                </a:solidFill>
                <a:effectLst/>
                <a:uLnTx/>
                <a:uFillTx/>
                <a:latin typeface="Arial"/>
                <a:ea typeface="+mn-ea"/>
                <a:cs typeface="+mn-cs"/>
              </a:rPr>
              <a:t>Pl</a:t>
            </a:r>
            <a:r>
              <a:rPr kumimoji="0" lang="cs-CZ" sz="1700" b="0" i="0" u="none" strike="noStrike" kern="0" cap="none" spc="0" normalizeH="0" baseline="0" noProof="0" dirty="0">
                <a:ln>
                  <a:noFill/>
                </a:ln>
                <a:solidFill>
                  <a:srgbClr val="000000"/>
                </a:solidFill>
                <a:effectLst/>
                <a:uLnTx/>
                <a:uFillTx/>
                <a:latin typeface="Arial"/>
                <a:ea typeface="+mn-ea"/>
                <a:cs typeface="+mn-cs"/>
              </a:rPr>
              <a:t>. ÚS 4/2014 z 19.4.2016 -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 tj. z množiny okresních soudů, v jejichž obvodech krajské nebo vrchní státní zastupitelství působí, zvolit ten, jehož místní příslušnost těmto kritériím odpovídá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51</a:t>
            </a:fld>
            <a:endParaRPr lang="cs-CZ"/>
          </a:p>
        </p:txBody>
      </p:sp>
    </p:spTree>
    <p:extLst>
      <p:ext uri="{BB962C8B-B14F-4D97-AF65-F5344CB8AC3E}">
        <p14:creationId xmlns:p14="http://schemas.microsoft.com/office/powerpoint/2010/main" val="33829456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Úkony soudu v přípravném řízení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ustanovení obhájce obviněnému (§ 39/1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rozhodování o vzetí obviněného do vazby (§ 68 a 73b/1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vydání příkazu k zatčení obviněného (§ 69/1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vydání příkazu k zadržení podezřelého (§ 76a/1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vydání příkazu k domovní prohlídce (§ 83/1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vydání příkazu k prohlídce jiných prostor a pozemků (§ 83a/1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00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nařízení odposlechu a záznamu telekomunikačního provozu (§ 88/1, 2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52</a:t>
            </a:fld>
            <a:endParaRPr lang="cs-CZ"/>
          </a:p>
        </p:txBody>
      </p:sp>
    </p:spTree>
    <p:extLst>
      <p:ext uri="{BB962C8B-B14F-4D97-AF65-F5344CB8AC3E}">
        <p14:creationId xmlns:p14="http://schemas.microsoft.com/office/powerpoint/2010/main" val="9800738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Úkony soudu v přípravném řízení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nařízení vydání údajů o telekomunikačním provozu (§ 88a/1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  </a:t>
            </a:r>
          </a:p>
          <a:p>
            <a:pPr marL="252000" marR="0" lvl="0" indent="-180000" algn="just"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rozhodování o uložení předběžného opatření (§ 88m/3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a:t>
            </a:r>
          </a:p>
          <a:p>
            <a:pPr marL="252000" marR="0" lvl="0" indent="-180000" algn="just"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účast při provedení neodkladného nebo neopakovatelného úkonu spočívajícího ve výslechu svědka nebo v rekognici (§ 158a </a:t>
            </a:r>
            <a:r>
              <a:rPr kumimoji="0" lang="cs-CZ" sz="1700" b="0" i="0" u="none" strike="noStrike" kern="0" cap="none" spc="0" normalizeH="0" baseline="0" noProof="0" dirty="0" err="1">
                <a:ln>
                  <a:noFill/>
                </a:ln>
                <a:solidFill>
                  <a:srgbClr val="000000"/>
                </a:solidFill>
                <a:effectLst/>
                <a:uLnTx/>
                <a:uFillTx/>
                <a:latin typeface="Arial"/>
                <a:ea typeface="Times New Roman"/>
                <a:cs typeface="Times New Roman"/>
              </a:rPr>
              <a:t>TrŘ</a:t>
            </a:r>
            <a:r>
              <a:rPr kumimoji="0" lang="cs-CZ" sz="1700" b="0" i="0" u="none" strike="noStrike" kern="0" cap="none" spc="0" normalizeH="0" baseline="0" noProof="0" dirty="0">
                <a:ln>
                  <a:noFill/>
                </a:ln>
                <a:solidFill>
                  <a:srgbClr val="000000"/>
                </a:solidFill>
                <a:effectLst/>
                <a:uLnTx/>
                <a:uFillTx/>
                <a:latin typeface="Arial"/>
                <a:ea typeface="Times New Roman"/>
                <a:cs typeface="Times New Roman"/>
              </a:rPr>
              <a:t>)</a:t>
            </a: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53</a:t>
            </a:fld>
            <a:endParaRPr lang="cs-CZ"/>
          </a:p>
        </p:txBody>
      </p:sp>
    </p:spTree>
    <p:extLst>
      <p:ext uri="{BB962C8B-B14F-4D97-AF65-F5344CB8AC3E}">
        <p14:creationId xmlns:p14="http://schemas.microsoft.com/office/powerpoint/2010/main" val="959609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Postup před zahájením trestního stíhání - Prověřování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policejní orgán je oprávněn dle § 158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 např.</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vyžadovat vysvětlení od fyzických a právnických osob a státních orgánů</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vyžadovat odborné vyjádření od příslušných orgánů, a je-li toho pro posouzení věci třeba, též znalecké posudky</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obstarávat potřebné podklady, zejména spisy a jiné písemné materiály</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zadržet osobu podezřelou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provádět ohledání místa činu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54</a:t>
            </a:fld>
            <a:endParaRPr lang="cs-CZ"/>
          </a:p>
        </p:txBody>
      </p:sp>
    </p:spTree>
    <p:extLst>
      <p:ext uri="{BB962C8B-B14F-4D97-AF65-F5344CB8AC3E}">
        <p14:creationId xmlns:p14="http://schemas.microsoft.com/office/powerpoint/2010/main" val="8072536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Postup po zahájení trestního stíhání - vyšetřování</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 161/2 </a:t>
            </a:r>
            <a:r>
              <a:rPr kumimoji="0" lang="cs-CZ" sz="1800" b="0" i="0" u="none" strike="noStrike" kern="0" cap="none" spc="0" normalizeH="0" baseline="0" noProof="0" dirty="0" err="1">
                <a:ln>
                  <a:noFill/>
                </a:ln>
                <a:solidFill>
                  <a:srgbClr val="000000"/>
                </a:solidFill>
                <a:effectLst/>
                <a:uLnTx/>
                <a:uFillTx/>
                <a:latin typeface="Arial"/>
                <a:ea typeface="+mn-ea"/>
                <a:cs typeface="+mn-cs"/>
              </a:rPr>
              <a:t>TrŘ</a:t>
            </a:r>
            <a:r>
              <a:rPr kumimoji="0" lang="cs-CZ" sz="1800" b="0" i="0" u="none" strike="noStrike" kern="0" cap="none" spc="0" normalizeH="0" baseline="0" noProof="0" dirty="0">
                <a:ln>
                  <a:noFill/>
                </a:ln>
                <a:solidFill>
                  <a:srgbClr val="000000"/>
                </a:solidFill>
                <a:effectLst/>
                <a:uLnTx/>
                <a:uFillTx/>
                <a:latin typeface="Arial"/>
                <a:ea typeface="+mn-ea"/>
                <a:cs typeface="+mn-cs"/>
              </a:rPr>
              <a:t>  - není-li uvedeno jinak, vyšetřování konají útvary P ČR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GIBS – TČ spáchané  příslušníky P ČR, VS a celníky + zaměstnanci těchto subjektů v souvislosti  s plněním jejich pracovních úkolů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státní zástupce  - TČ spáchané příslušníky GIBS, BIS, UZIS, VP, VZ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kapitán lodi při dálkových plavbách  - TČ spáchané  na této lodi</a:t>
            </a:r>
          </a:p>
          <a:p>
            <a:pPr marL="914400" marR="0" lvl="2" indent="0" algn="just" defTabSz="914400" rtl="0" eaLnBrk="1" fontAlgn="base" latinLnBrk="0" hangingPunct="1">
              <a:lnSpc>
                <a:spcPts val="1800"/>
              </a:lnSpc>
              <a:spcBef>
                <a:spcPts val="0"/>
              </a:spcBef>
              <a:spcAft>
                <a:spcPct val="0"/>
              </a:spcAft>
              <a:buClr>
                <a:srgbClr val="5AC8AF"/>
              </a:buClr>
              <a:buSzPct val="80000"/>
              <a:buFont typeface="Wingdings" pitchFamily="2" charset="2"/>
              <a:buNone/>
              <a:tabLst/>
              <a:defRPr/>
            </a:pPr>
            <a:endParaRPr kumimoji="0" lang="cs-CZ" sz="15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vojenská policie - např. TČ příslušníků ozbrojených sil spáchané při plnění úkolů v zahraničí   (zahraniční mise)</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trestní stíhání se souhlasem poškozeného - § 163, § 163a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 – výjimka ze zásady legality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55</a:t>
            </a:fld>
            <a:endParaRPr lang="cs-CZ"/>
          </a:p>
        </p:txBody>
      </p:sp>
    </p:spTree>
    <p:extLst>
      <p:ext uri="{BB962C8B-B14F-4D97-AF65-F5344CB8AC3E}">
        <p14:creationId xmlns:p14="http://schemas.microsoft.com/office/powerpoint/2010/main" val="13399943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Soudní stádia – Předběžné projednání obžaloby</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předběžné projednání obžaloby - jeho účelem je, aby se do trestního řízení  dostaly pouze věci, které tam patří; § 185 a násl.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věc patří do příslušnosti jiného soudu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zastavení trestního stíhání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přípravné řízení nebylo provedenou podle zákona</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ve věci nejsou v potřebném rozsahu objasněny všechny okolnosti</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nařízení hlavního líčení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samosoudce předběžné projednání věci neprovádí, ale obžalobu má povinnost „přezkoumat“ ve výše uvedeném duchu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56</a:t>
            </a:fld>
            <a:endParaRPr lang="cs-CZ"/>
          </a:p>
        </p:txBody>
      </p:sp>
    </p:spTree>
    <p:extLst>
      <p:ext uri="{BB962C8B-B14F-4D97-AF65-F5344CB8AC3E}">
        <p14:creationId xmlns:p14="http://schemas.microsoft.com/office/powerpoint/2010/main" val="3984621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Hlavní líčení</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 196 a násl. </a:t>
            </a:r>
            <a:r>
              <a:rPr kumimoji="0" lang="cs-CZ" sz="1700" b="0" i="0" u="none" strike="noStrike" kern="0" cap="none" spc="0" normalizeH="0" baseline="0" noProof="0" dirty="0" err="1">
                <a:ln>
                  <a:noFill/>
                </a:ln>
                <a:solidFill>
                  <a:srgbClr val="000000"/>
                </a:solidFill>
                <a:effectLst/>
                <a:uLnTx/>
                <a:uFillTx/>
                <a:latin typeface="Arial"/>
                <a:ea typeface="+mn-ea"/>
                <a:cs typeface="+mn-cs"/>
              </a:rPr>
              <a:t>TrŘ</a:t>
            </a:r>
            <a:r>
              <a:rPr kumimoji="0" lang="cs-CZ" sz="1700" b="0" i="0" u="none" strike="noStrike" kern="0" cap="none" spc="0" normalizeH="0" baseline="0" noProof="0" dirty="0">
                <a:ln>
                  <a:noFill/>
                </a:ln>
                <a:solidFill>
                  <a:srgbClr val="000000"/>
                </a:solidFill>
                <a:effectLst/>
                <a:uLnTx/>
                <a:uFillTx/>
                <a:latin typeface="Arial"/>
                <a:ea typeface="+mn-ea"/>
                <a:cs typeface="+mn-cs"/>
              </a:rPr>
              <a:t>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nejdůležitější  stadium trestního řízení, ve kterém se rozhodují otázky viny, trestu a další otázky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342900" marR="0" lvl="1" indent="-3429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rPr>
              <a:t>počátek hlavního líčení </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sdělení věci, která bude projednávána</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zjištění přítomnosti osob - SZ,  obžalovaný, obhajoba, svědci, znalec, tlumočník</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endParaRPr kumimoji="0" lang="cs-CZ" sz="1400" b="0" i="0" u="none" strike="noStrike" kern="0" cap="none" spc="0" normalizeH="0" baseline="0" noProof="0" dirty="0">
              <a:ln>
                <a:noFill/>
              </a:ln>
              <a:solidFill>
                <a:srgbClr val="000000"/>
              </a:solidFill>
              <a:effectLst/>
              <a:uLnTx/>
              <a:uFillTx/>
              <a:latin typeface="Arial"/>
            </a:endParaRP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400" b="0" i="0" u="none" strike="noStrike" kern="0" cap="none" spc="0" normalizeH="0" baseline="0" noProof="0" dirty="0">
                <a:ln>
                  <a:noFill/>
                </a:ln>
                <a:solidFill>
                  <a:srgbClr val="000000"/>
                </a:solidFill>
                <a:effectLst/>
                <a:uLnTx/>
                <a:uFillTx/>
                <a:latin typeface="Arial"/>
              </a:rPr>
              <a:t>lze konat v nepřítomnosti obžalovaného, pokud lze věc spolehlivě rozhodnout i bez něho</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400" b="0" i="0" u="none" strike="noStrike" kern="0" cap="none" spc="0" normalizeH="0" baseline="0" noProof="0" dirty="0">
                <a:ln>
                  <a:noFill/>
                </a:ln>
                <a:solidFill>
                  <a:srgbClr val="000000"/>
                </a:solidFill>
                <a:effectLst/>
                <a:uLnTx/>
                <a:uFillTx/>
                <a:latin typeface="Arial"/>
              </a:rPr>
              <a:t>nelze konat v nepřítomnosti obžalovaného v případě vazby, VTOS, TČ s horní hranicí převyšující 5 let  - obžalovaný se může práva účasti vzdát </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přednesení obžaloby</a:t>
            </a:r>
          </a:p>
          <a:p>
            <a:pPr marL="742950" marR="0" lvl="2" indent="-342900" algn="just" defTabSz="914400" rtl="0" eaLnBrk="1" fontAlgn="base" latinLnBrk="0" hangingPunct="1">
              <a:lnSpc>
                <a:spcPts val="1800"/>
              </a:lnSpc>
              <a:spcBef>
                <a:spcPts val="0"/>
              </a:spcBef>
              <a:spcAft>
                <a:spcPct val="0"/>
              </a:spcAft>
              <a:buClr>
                <a:srgbClr val="5AC8AF"/>
              </a:buClr>
              <a:buSzPct val="80000"/>
              <a:buFont typeface="Arial"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práva poškozeného a zúčastněné osoby</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57</a:t>
            </a:fld>
            <a:endParaRPr lang="cs-CZ"/>
          </a:p>
        </p:txBody>
      </p:sp>
    </p:spTree>
    <p:extLst>
      <p:ext uri="{BB962C8B-B14F-4D97-AF65-F5344CB8AC3E}">
        <p14:creationId xmlns:p14="http://schemas.microsoft.com/office/powerpoint/2010/main" val="7560323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Hlavní líčení</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provádění dokazování  </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tzv. procesní rovnost zbraní, tj. státní zástupce má shodná práva a povinnosti jako obžalovaný  (a naopak)</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závěr hlavního líčení </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závěrečná řeč státního zástupce a dalších osob  (obžalovaný, obhájce, poškozený, zmocněnec poškozeného)</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právo na poslední slovo obžalovaného </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rozhodnutí v hlavním líčení - nejčastěji  rozsudek </a:t>
            </a:r>
          </a:p>
          <a:p>
            <a:pPr marL="252000" marR="0" lvl="0" indent="-180000" algn="l"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a:ln>
                  <a:noFill/>
                </a:ln>
                <a:solidFill>
                  <a:srgbClr val="000000"/>
                </a:solidFill>
                <a:effectLst/>
                <a:uLnTx/>
                <a:uFillTx/>
                <a:latin typeface="Arial"/>
              </a:rPr>
              <a:t>odsuzující, zprošťující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58</a:t>
            </a:fld>
            <a:endParaRPr lang="cs-CZ"/>
          </a:p>
        </p:txBody>
      </p:sp>
    </p:spTree>
    <p:extLst>
      <p:ext uri="{BB962C8B-B14F-4D97-AF65-F5344CB8AC3E}">
        <p14:creationId xmlns:p14="http://schemas.microsoft.com/office/powerpoint/2010/main" val="32104606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a:bodyPr>
          <a:lstStyle/>
          <a:p>
            <a:r>
              <a:rPr lang="cs-CZ" dirty="0"/>
              <a:t>Druhy opravných prostředků</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řádné opravné prostředky  </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stížnost do usnesení (§ 141 a násl.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 </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odvolání (§ 245 a násl.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odpor do trestního příkazu (§ 314g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ea typeface="+mn-ea"/>
                <a:cs typeface="+mn-cs"/>
              </a:rPr>
              <a:t>mimořádné opravné prostředky</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8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dovolání  (§ 265a a násl.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obnova řízení (§ 277 a násl.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  </a:t>
            </a:r>
          </a:p>
          <a:p>
            <a:pPr marL="504000" marR="0" lvl="1" indent="-1800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600" b="0" i="0" u="none" strike="noStrike" kern="0" cap="none" spc="0" normalizeH="0" baseline="0" noProof="0" dirty="0">
                <a:ln>
                  <a:noFill/>
                </a:ln>
                <a:solidFill>
                  <a:srgbClr val="000000"/>
                </a:solidFill>
                <a:effectLst/>
                <a:uLnTx/>
                <a:uFillTx/>
                <a:latin typeface="Arial"/>
              </a:rPr>
              <a:t>stížnost pro porušení zákona (§ 266 a násl. </a:t>
            </a:r>
            <a:r>
              <a:rPr kumimoji="0" lang="cs-CZ" sz="1600" b="0" i="0" u="none" strike="noStrike" kern="0" cap="none" spc="0" normalizeH="0" baseline="0" noProof="0" dirty="0" err="1">
                <a:ln>
                  <a:noFill/>
                </a:ln>
                <a:solidFill>
                  <a:srgbClr val="000000"/>
                </a:solidFill>
                <a:effectLst/>
                <a:uLnTx/>
                <a:uFillTx/>
                <a:latin typeface="Arial"/>
              </a:rPr>
              <a:t>TrŘ</a:t>
            </a:r>
            <a:r>
              <a:rPr kumimoji="0" lang="cs-CZ" sz="1600" b="0" i="0" u="none" strike="noStrike" kern="0" cap="none" spc="0" normalizeH="0" baseline="0" noProof="0" dirty="0">
                <a:ln>
                  <a:noFill/>
                </a:ln>
                <a:solidFill>
                  <a:srgbClr val="000000"/>
                </a:solidFill>
                <a:effectLst/>
                <a:uLnTx/>
                <a:uFillTx/>
                <a:latin typeface="Arial"/>
              </a:rPr>
              <a:t>)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59</a:t>
            </a:fld>
            <a:endParaRPr lang="cs-CZ"/>
          </a:p>
        </p:txBody>
      </p:sp>
    </p:spTree>
    <p:extLst>
      <p:ext uri="{BB962C8B-B14F-4D97-AF65-F5344CB8AC3E}">
        <p14:creationId xmlns:p14="http://schemas.microsoft.com/office/powerpoint/2010/main" val="244144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Skutková podstata trestného činu</a:t>
            </a: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lnSpcReduction="10000"/>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 souhrn objektivních a subjektivních znaků (resp. skupin znaků, složek), které určují jednotlivé druhy TČ a odlišují je navzájem</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srgbClr val="404040"/>
                </a:solidFill>
                <a:effectLst/>
                <a:uLnTx/>
                <a:uFillTx/>
                <a:latin typeface="Palatino Linotype"/>
                <a:ea typeface="+mn-ea"/>
                <a:cs typeface="Palatino Linotype"/>
              </a:rPr>
              <a:t>1.objekt</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chráněné zájmy (hodnoty), proti nimž směřuje trestný čin (např. u TČ krádeže = zájem na ochraně majetku)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srgbClr val="404040"/>
                </a:solidFill>
                <a:effectLst/>
                <a:uLnTx/>
                <a:uFillTx/>
                <a:latin typeface="Palatino Linotype"/>
                <a:ea typeface="+mn-ea"/>
                <a:cs typeface="Palatino Linotype"/>
              </a:rPr>
              <a:t>2. objektivní stránka</a:t>
            </a:r>
            <a:endPar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způsob provedení činu a jeho následky (jednání, následek a příčinný vztah mezi nimi)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srgbClr val="404040"/>
                </a:solidFill>
                <a:effectLst/>
                <a:uLnTx/>
                <a:uFillTx/>
                <a:latin typeface="Palatino Linotype"/>
                <a:ea typeface="+mn-ea"/>
                <a:cs typeface="Palatino Linotype"/>
              </a:rPr>
              <a:t>3.pachatel (subjekt)</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pokud ze zákona nevyplývá něco jiného, může jim být kdokoli, kdo je trestně odpovědný</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200" b="1" i="0" u="none" strike="noStrike" kern="1200" cap="none" spc="0" normalizeH="0" baseline="0" noProof="0" dirty="0">
                <a:ln>
                  <a:noFill/>
                </a:ln>
                <a:solidFill>
                  <a:srgbClr val="404040"/>
                </a:solidFill>
                <a:effectLst/>
                <a:uLnTx/>
                <a:uFillTx/>
                <a:latin typeface="Palatino Linotype"/>
                <a:ea typeface="+mn-ea"/>
                <a:cs typeface="Palatino Linotype"/>
              </a:rPr>
              <a:t>4. subjektivní stránka</a:t>
            </a:r>
            <a:endPar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200" b="0" i="0" u="none" strike="noStrike" kern="1200" cap="none" spc="0" normalizeH="0" baseline="0" noProof="0" dirty="0">
                <a:ln>
                  <a:noFill/>
                </a:ln>
                <a:solidFill>
                  <a:srgbClr val="404040"/>
                </a:solidFill>
                <a:effectLst/>
                <a:uLnTx/>
                <a:uFillTx/>
                <a:latin typeface="Palatino Linotype"/>
                <a:ea typeface="+mn-ea"/>
                <a:cs typeface="Palatino Linotype"/>
              </a:rPr>
              <a:t>charakterizuje vnitřní psychický vztah pachatele k protiprávnímu jednání</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6</a:t>
            </a:fld>
            <a:endParaRPr lang="cs-CZ"/>
          </a:p>
        </p:txBody>
      </p:sp>
    </p:spTree>
    <p:extLst>
      <p:ext uri="{BB962C8B-B14F-4D97-AF65-F5344CB8AC3E}">
        <p14:creationId xmlns:p14="http://schemas.microsoft.com/office/powerpoint/2010/main" val="41829497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fontScale="92500" lnSpcReduction="20000"/>
          </a:bodyPr>
          <a:lstStyle/>
          <a:p>
            <a:r>
              <a:rPr lang="cs-CZ" dirty="0"/>
              <a:t>Zásady opravného řízení</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princip apelace - zruší, odstraní vady a rozhodne</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princip kasace - zruší a vrátí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zákaz reformace in </a:t>
            </a:r>
            <a:r>
              <a:rPr kumimoji="0" lang="cs-CZ" sz="1800" b="0" i="0" u="none" strike="noStrike" kern="0" cap="none" spc="0" normalizeH="0" baseline="0" noProof="0" dirty="0" err="1">
                <a:ln>
                  <a:noFill/>
                </a:ln>
                <a:solidFill>
                  <a:srgbClr val="000000"/>
                </a:solidFill>
                <a:effectLst/>
                <a:uLnTx/>
                <a:uFillTx/>
                <a:latin typeface="Arial"/>
              </a:rPr>
              <a:t>peius</a:t>
            </a:r>
            <a:r>
              <a:rPr kumimoji="0" lang="cs-CZ" sz="1800" b="0" i="0" u="none" strike="noStrike" kern="0" cap="none" spc="0" normalizeH="0" baseline="0" noProof="0" dirty="0">
                <a:ln>
                  <a:noFill/>
                </a:ln>
                <a:solidFill>
                  <a:srgbClr val="000000"/>
                </a:solidFill>
                <a:effectLst/>
                <a:uLnTx/>
                <a:uFillTx/>
                <a:latin typeface="Arial"/>
              </a:rPr>
              <a:t> - zákaz změny k horšímu</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beneficium </a:t>
            </a:r>
            <a:r>
              <a:rPr kumimoji="0" lang="cs-CZ" sz="1800" b="0" i="0" u="none" strike="noStrike" kern="0" cap="none" spc="0" normalizeH="0" baseline="0" noProof="0" dirty="0" err="1">
                <a:ln>
                  <a:noFill/>
                </a:ln>
                <a:solidFill>
                  <a:srgbClr val="000000"/>
                </a:solidFill>
                <a:effectLst/>
                <a:uLnTx/>
                <a:uFillTx/>
                <a:latin typeface="Arial"/>
              </a:rPr>
              <a:t>cohaesionis</a:t>
            </a:r>
            <a:r>
              <a:rPr kumimoji="0" lang="cs-CZ" sz="1800" b="0" i="0" u="none" strike="noStrike" kern="0" cap="none" spc="0" normalizeH="0" baseline="0" noProof="0" dirty="0">
                <a:ln>
                  <a:noFill/>
                </a:ln>
                <a:solidFill>
                  <a:srgbClr val="000000"/>
                </a:solidFill>
                <a:effectLst/>
                <a:uLnTx/>
                <a:uFillTx/>
                <a:latin typeface="Arial"/>
              </a:rPr>
              <a:t> - dobrodiní v souvislostech</a:t>
            </a:r>
            <a:endParaRPr kumimoji="0" lang="cs-CZ" sz="20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úplný revizní princip - např. stížnost </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omezený revizní princip - např. odvolání </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účinek devolutivní - rozhodnutí o opravném prostředku se přenáší na jiný (zpravidla nadřízený) orgán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err="1">
                <a:ln>
                  <a:noFill/>
                </a:ln>
                <a:solidFill>
                  <a:srgbClr val="000000"/>
                </a:solidFill>
                <a:effectLst/>
                <a:uLnTx/>
                <a:uFillTx/>
                <a:latin typeface="Arial"/>
              </a:rPr>
              <a:t>autoremedura</a:t>
            </a:r>
            <a:r>
              <a:rPr kumimoji="0" lang="cs-CZ" sz="1500" b="0" i="0" u="none" strike="noStrike" kern="0" cap="none" spc="0" normalizeH="0" baseline="0" noProof="0" dirty="0">
                <a:ln>
                  <a:noFill/>
                </a:ln>
                <a:solidFill>
                  <a:srgbClr val="000000"/>
                </a:solidFill>
                <a:effectLst/>
                <a:uLnTx/>
                <a:uFillTx/>
                <a:latin typeface="Arial"/>
              </a:rPr>
              <a:t> - orgán, který rozhodnutí vydal, sám vyhoví  opravnému prostředku (stížnost) a původní rozhodnutí změní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účinek suspenzivní - odkladný účinek rozhodnutí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60</a:t>
            </a:fld>
            <a:endParaRPr lang="cs-CZ"/>
          </a:p>
        </p:txBody>
      </p:sp>
    </p:spTree>
    <p:extLst>
      <p:ext uri="{BB962C8B-B14F-4D97-AF65-F5344CB8AC3E}">
        <p14:creationId xmlns:p14="http://schemas.microsoft.com/office/powerpoint/2010/main" val="27319783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Trestní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66345"/>
            <a:ext cx="10706100" cy="4810618"/>
          </a:xfrm>
        </p:spPr>
        <p:txBody>
          <a:bodyPr>
            <a:normAutofit fontScale="92500" lnSpcReduction="20000"/>
          </a:bodyPr>
          <a:lstStyle/>
          <a:p>
            <a:r>
              <a:rPr lang="cs-CZ" dirty="0"/>
              <a:t>Zásady opravného řízení</a:t>
            </a:r>
          </a:p>
          <a:p>
            <a:pPr marL="252000" marR="0" lvl="0" indent="-180000" algn="l" defTabSz="914400" rtl="0" eaLnBrk="1" fontAlgn="base" latinLnBrk="0" hangingPunct="1">
              <a:lnSpc>
                <a:spcPct val="115000"/>
              </a:lnSpc>
              <a:spcBef>
                <a:spcPts val="0"/>
              </a:spcBef>
              <a:spcAft>
                <a:spcPts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a typeface="Times New Roman"/>
              <a:cs typeface="Times New Roman"/>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princip apelace - zruší, odstraní vady a rozhodne</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princip kasace - zruší a vrátí </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zákaz reformace in </a:t>
            </a:r>
            <a:r>
              <a:rPr kumimoji="0" lang="cs-CZ" sz="1800" b="0" i="0" u="none" strike="noStrike" kern="0" cap="none" spc="0" normalizeH="0" baseline="0" noProof="0" dirty="0" err="1">
                <a:ln>
                  <a:noFill/>
                </a:ln>
                <a:solidFill>
                  <a:srgbClr val="000000"/>
                </a:solidFill>
                <a:effectLst/>
                <a:uLnTx/>
                <a:uFillTx/>
                <a:latin typeface="Arial"/>
              </a:rPr>
              <a:t>peius</a:t>
            </a:r>
            <a:r>
              <a:rPr kumimoji="0" lang="cs-CZ" sz="1800" b="0" i="0" u="none" strike="noStrike" kern="0" cap="none" spc="0" normalizeH="0" baseline="0" noProof="0" dirty="0">
                <a:ln>
                  <a:noFill/>
                </a:ln>
                <a:solidFill>
                  <a:srgbClr val="000000"/>
                </a:solidFill>
                <a:effectLst/>
                <a:uLnTx/>
                <a:uFillTx/>
                <a:latin typeface="Arial"/>
              </a:rPr>
              <a:t> - zákaz změny k horšímu</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None/>
              <a:tabLst/>
              <a:defRPr/>
            </a:pPr>
            <a:endParaRPr kumimoji="0" lang="cs-CZ" sz="1800" b="0" i="0" u="none" strike="noStrike" kern="0" cap="none" spc="0" normalizeH="0" baseline="0" noProof="0" dirty="0">
              <a:ln>
                <a:noFill/>
              </a:ln>
              <a:solidFill>
                <a:srgbClr val="000000"/>
              </a:solidFill>
              <a:effectLst/>
              <a:uLnTx/>
              <a:uFillTx/>
              <a:latin typeface="Arial"/>
            </a:endParaRP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800" b="0" i="0" u="none" strike="noStrike" kern="0" cap="none" spc="0" normalizeH="0" baseline="0" noProof="0" dirty="0">
                <a:ln>
                  <a:noFill/>
                </a:ln>
                <a:solidFill>
                  <a:srgbClr val="000000"/>
                </a:solidFill>
                <a:effectLst/>
                <a:uLnTx/>
                <a:uFillTx/>
                <a:latin typeface="Arial"/>
              </a:rPr>
              <a:t>beneficium </a:t>
            </a:r>
            <a:r>
              <a:rPr kumimoji="0" lang="cs-CZ" sz="1800" b="0" i="0" u="none" strike="noStrike" kern="0" cap="none" spc="0" normalizeH="0" baseline="0" noProof="0" dirty="0" err="1">
                <a:ln>
                  <a:noFill/>
                </a:ln>
                <a:solidFill>
                  <a:srgbClr val="000000"/>
                </a:solidFill>
                <a:effectLst/>
                <a:uLnTx/>
                <a:uFillTx/>
                <a:latin typeface="Arial"/>
              </a:rPr>
              <a:t>cohaesionis</a:t>
            </a:r>
            <a:r>
              <a:rPr kumimoji="0" lang="cs-CZ" sz="1800" b="0" i="0" u="none" strike="noStrike" kern="0" cap="none" spc="0" normalizeH="0" baseline="0" noProof="0" dirty="0">
                <a:ln>
                  <a:noFill/>
                </a:ln>
                <a:solidFill>
                  <a:srgbClr val="000000"/>
                </a:solidFill>
                <a:effectLst/>
                <a:uLnTx/>
                <a:uFillTx/>
                <a:latin typeface="Arial"/>
              </a:rPr>
              <a:t> - dobrodiní v souvislostech</a:t>
            </a:r>
            <a:endParaRPr kumimoji="0" lang="cs-CZ" sz="20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cs-CZ" sz="1500" b="0" i="0" u="none" strike="noStrike" kern="0" cap="none" spc="0" normalizeH="0" baseline="0" noProof="0" dirty="0">
              <a:ln>
                <a:noFill/>
              </a:ln>
              <a:solidFill>
                <a:srgbClr val="000000"/>
              </a:solidFill>
              <a:effectLst/>
              <a:uLnTx/>
              <a:uFillTx/>
              <a:latin typeface="Arial"/>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úplný revizní princip - např. stížnost </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omezený revizní princip - např. odvolání </a:t>
            </a:r>
          </a:p>
          <a:p>
            <a:pPr marL="252000" marR="0" lvl="0" indent="-180000" algn="l"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účinek devolutivní - rozhodnutí o opravném prostředku se přenáší na jiný (zpravidla nadřízený) orgán </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a typeface="+mn-ea"/>
              <a:cs typeface="+mn-cs"/>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cs-CZ" sz="1500" b="0" i="0" u="none" strike="noStrike" kern="0" cap="none" spc="0" normalizeH="0" baseline="0" noProof="0" dirty="0" err="1">
                <a:ln>
                  <a:noFill/>
                </a:ln>
                <a:solidFill>
                  <a:srgbClr val="000000"/>
                </a:solidFill>
                <a:effectLst/>
                <a:uLnTx/>
                <a:uFillTx/>
                <a:latin typeface="Arial"/>
              </a:rPr>
              <a:t>autoremedura</a:t>
            </a:r>
            <a:r>
              <a:rPr kumimoji="0" lang="cs-CZ" sz="1500" b="0" i="0" u="none" strike="noStrike" kern="0" cap="none" spc="0" normalizeH="0" baseline="0" noProof="0" dirty="0">
                <a:ln>
                  <a:noFill/>
                </a:ln>
                <a:solidFill>
                  <a:srgbClr val="000000"/>
                </a:solidFill>
                <a:effectLst/>
                <a:uLnTx/>
                <a:uFillTx/>
                <a:latin typeface="Arial"/>
              </a:rPr>
              <a:t> - orgán, který rozhodnutí vydal, sám vyhoví  opravnému prostředku (stížnost) a původní rozhodnutí změní </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Wingdings" pitchFamily="2" charset="2"/>
              <a:buNone/>
              <a:tabLst/>
              <a:defRPr/>
            </a:pPr>
            <a:endParaRPr kumimoji="0" lang="cs-CZ" sz="1700" b="0" i="0" u="none" strike="noStrike" kern="0" cap="none" spc="0" normalizeH="0" baseline="0" noProof="0" dirty="0">
              <a:ln>
                <a:noFill/>
              </a:ln>
              <a:solidFill>
                <a:srgbClr val="000000"/>
              </a:solidFill>
              <a:effectLst/>
              <a:uLnTx/>
              <a:uFillTx/>
              <a:latin typeface="Arial"/>
            </a:endParaRP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cs-CZ" sz="1700" b="0" i="0" u="none" strike="noStrike" kern="0" cap="none" spc="0" normalizeH="0" baseline="0" noProof="0" dirty="0">
                <a:ln>
                  <a:noFill/>
                </a:ln>
                <a:solidFill>
                  <a:srgbClr val="000000"/>
                </a:solidFill>
                <a:effectLst/>
                <a:uLnTx/>
                <a:uFillTx/>
                <a:latin typeface="Arial"/>
                <a:ea typeface="+mn-ea"/>
                <a:cs typeface="+mn-cs"/>
              </a:rPr>
              <a:t>účinek suspenzivní - odkladný účinek rozhodnutí</a:t>
            </a:r>
          </a:p>
          <a:p>
            <a:pPr marL="342900" marR="0" lvl="1" indent="-342900" algn="l"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61</a:t>
            </a:fld>
            <a:endParaRPr lang="cs-CZ"/>
          </a:p>
        </p:txBody>
      </p:sp>
    </p:spTree>
    <p:extLst>
      <p:ext uri="{BB962C8B-B14F-4D97-AF65-F5344CB8AC3E}">
        <p14:creationId xmlns:p14="http://schemas.microsoft.com/office/powerpoint/2010/main" val="4167148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EAFB1-E2B8-BA84-0ACB-68B3C350A40A}"/>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5115C93C-1606-C8BC-24B2-4C9D54334ADA}"/>
              </a:ext>
            </a:extLst>
          </p:cNvPr>
          <p:cNvSpPr>
            <a:spLocks noGrp="1"/>
          </p:cNvSpPr>
          <p:nvPr>
            <p:ph type="subTitle" idx="1"/>
          </p:nvPr>
        </p:nvSpPr>
        <p:spPr/>
        <p:txBody>
          <a:bodyPr/>
          <a:lstStyle/>
          <a:p>
            <a:r>
              <a:rPr lang="cs-CZ" dirty="0"/>
              <a:t>Jungmannova 17 | 110 00 Praha 1</a:t>
            </a:r>
          </a:p>
          <a:p>
            <a:r>
              <a:rPr lang="cs-CZ" dirty="0"/>
              <a:t>| Česká republika</a:t>
            </a:r>
          </a:p>
        </p:txBody>
      </p:sp>
      <p:sp>
        <p:nvSpPr>
          <p:cNvPr id="5" name="Zástupný symbol pro číslo snímku 4">
            <a:extLst>
              <a:ext uri="{FF2B5EF4-FFF2-40B4-BE49-F238E27FC236}">
                <a16:creationId xmlns:a16="http://schemas.microsoft.com/office/drawing/2014/main" id="{53358B16-C9D6-E5F3-7FC0-84FE26E43BE5}"/>
              </a:ext>
            </a:extLst>
          </p:cNvPr>
          <p:cNvSpPr>
            <a:spLocks noGrp="1"/>
          </p:cNvSpPr>
          <p:nvPr>
            <p:ph type="sldNum" sz="quarter" idx="4294967295"/>
          </p:nvPr>
        </p:nvSpPr>
        <p:spPr>
          <a:xfrm>
            <a:off x="27602" y="6417177"/>
            <a:ext cx="272435" cy="365125"/>
          </a:xfrm>
        </p:spPr>
        <p:txBody>
          <a:bodyPr/>
          <a:lstStyle/>
          <a:p>
            <a:fld id="{5E608FB1-680A-4E9D-A95E-8C4CFA1B47E3}" type="slidenum">
              <a:rPr lang="cs-CZ" smtClean="0"/>
              <a:t>62</a:t>
            </a:fld>
            <a:endParaRPr lang="cs-CZ"/>
          </a:p>
        </p:txBody>
      </p:sp>
      <p:sp>
        <p:nvSpPr>
          <p:cNvPr id="6" name="Podnadpis 2">
            <a:extLst>
              <a:ext uri="{FF2B5EF4-FFF2-40B4-BE49-F238E27FC236}">
                <a16:creationId xmlns:a16="http://schemas.microsoft.com/office/drawing/2014/main" id="{E5515805-19B1-86D4-54C2-81A28FFB20B1}"/>
              </a:ext>
            </a:extLst>
          </p:cNvPr>
          <p:cNvSpPr txBox="1">
            <a:spLocks/>
          </p:cNvSpPr>
          <p:nvPr/>
        </p:nvSpPr>
        <p:spPr>
          <a:xfrm>
            <a:off x="928937" y="4910436"/>
            <a:ext cx="9144000" cy="1130441"/>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1600" b="0" kern="1200">
                <a:solidFill>
                  <a:schemeClr val="bg1"/>
                </a:solidFill>
                <a:latin typeface="+mn-lt"/>
                <a:ea typeface="+mn-ea"/>
                <a:cs typeface="+mn-cs"/>
              </a:defRPr>
            </a:lvl1pPr>
            <a:lvl2pPr marL="457200" indent="0" algn="ctr" defTabSz="914400" rtl="0" eaLnBrk="1" latinLnBrk="0" hangingPunct="1">
              <a:lnSpc>
                <a:spcPct val="100000"/>
              </a:lnSpc>
              <a:spcBef>
                <a:spcPts val="8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10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8000"/>
              </a:lnSpc>
            </a:pPr>
            <a:r>
              <a:rPr lang="cs-CZ" dirty="0"/>
              <a:t>+420 221 506 700</a:t>
            </a:r>
          </a:p>
          <a:p>
            <a:pPr>
              <a:lnSpc>
                <a:spcPct val="108000"/>
              </a:lnSpc>
            </a:pPr>
            <a:r>
              <a:rPr lang="cs-CZ" dirty="0"/>
              <a:t>www.cevro.cz</a:t>
            </a:r>
          </a:p>
          <a:p>
            <a:pPr>
              <a:lnSpc>
                <a:spcPct val="108000"/>
              </a:lnSpc>
            </a:pPr>
            <a:r>
              <a:rPr lang="cs-CZ" dirty="0"/>
              <a:t>www.cevro.cz</a:t>
            </a:r>
          </a:p>
        </p:txBody>
      </p:sp>
    </p:spTree>
    <p:extLst>
      <p:ext uri="{BB962C8B-B14F-4D97-AF65-F5344CB8AC3E}">
        <p14:creationId xmlns:p14="http://schemas.microsoft.com/office/powerpoint/2010/main" val="274397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Objekt trestného činu</a:t>
            </a: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fontScale="92500" lnSpcReduction="10000"/>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chráněné zájmy (hodnoty), proti nimž směřuje trestný čin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 TZ se dělí na 13 hlav:</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životu a zdraví</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svobodě a právům na ochranu osobnosti, soukromí a listovního tajemství</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lidské důstojnosti v sexuální oblasti</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rodině a dětem</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majetku </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hospodářské</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obecně nebezpečné</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životnímu prostředí</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ČR, cizímu státu a mezinárodní organizaci</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pořádku ve věcech veřejných</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branné povinnosti</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vojenské</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000" b="0" i="0" u="none" strike="noStrike" kern="1200" cap="none" spc="0" normalizeH="0" baseline="0" noProof="0" dirty="0">
                <a:ln>
                  <a:noFill/>
                </a:ln>
                <a:solidFill>
                  <a:srgbClr val="404040"/>
                </a:solidFill>
                <a:effectLst/>
                <a:uLnTx/>
                <a:uFillTx/>
                <a:latin typeface="Palatino Linotype"/>
                <a:ea typeface="+mn-ea"/>
                <a:cs typeface="Palatino Linotype"/>
              </a:rPr>
              <a:t>TČ proti lidskosti, proti míru a válečné trestné činy</a:t>
            </a:r>
          </a:p>
          <a:p>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7</a:t>
            </a:fld>
            <a:endParaRPr lang="cs-CZ"/>
          </a:p>
        </p:txBody>
      </p:sp>
    </p:spTree>
    <p:extLst>
      <p:ext uri="{BB962C8B-B14F-4D97-AF65-F5344CB8AC3E}">
        <p14:creationId xmlns:p14="http://schemas.microsoft.com/office/powerpoint/2010/main" val="2133902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Objektivní stránka trestného činu</a:t>
            </a: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 charakterizuje způsob spáchání TČ a jeho následky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a) Jednání</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1" i="0" u="none" strike="noStrike" kern="1200" cap="none" spc="0" normalizeH="0" baseline="0" noProof="0" dirty="0">
                <a:ln>
                  <a:noFill/>
                </a:ln>
                <a:solidFill>
                  <a:srgbClr val="404040"/>
                </a:solidFill>
                <a:effectLst/>
                <a:uLnTx/>
                <a:uFillTx/>
                <a:latin typeface="Palatino Linotype"/>
                <a:ea typeface="+mn-ea"/>
                <a:cs typeface="Palatino Linotype"/>
              </a:rPr>
              <a:t>Komisivní</a:t>
            </a: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 – činnostní (např. TČ pozměňování veřejné listiny)</a:t>
            </a:r>
          </a:p>
          <a:p>
            <a:pPr marL="742950" marR="0" lvl="1" indent="-28575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2600" b="1" i="0" u="none" strike="noStrike" kern="1200" cap="none" spc="0" normalizeH="0" baseline="0" noProof="0" dirty="0">
                <a:ln>
                  <a:noFill/>
                </a:ln>
                <a:solidFill>
                  <a:srgbClr val="404040"/>
                </a:solidFill>
                <a:effectLst/>
                <a:uLnTx/>
                <a:uFillTx/>
                <a:latin typeface="Palatino Linotype"/>
                <a:ea typeface="+mn-ea"/>
                <a:cs typeface="Palatino Linotype"/>
              </a:rPr>
              <a:t>Omisivní</a:t>
            </a: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 – nečinnostní (např. TČ neposkytnutí pomoci)</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b) Následek</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2600" b="0" i="0" u="none" strike="noStrike" kern="1200" cap="none" spc="0" normalizeH="0" baseline="0" noProof="0" dirty="0">
                <a:ln>
                  <a:noFill/>
                </a:ln>
                <a:solidFill>
                  <a:srgbClr val="404040"/>
                </a:solidFill>
                <a:effectLst/>
                <a:uLnTx/>
                <a:uFillTx/>
                <a:latin typeface="Palatino Linotype"/>
                <a:ea typeface="+mn-ea"/>
                <a:cs typeface="Palatino Linotype"/>
              </a:rPr>
              <a:t>c) Příčinná souvislost</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8</a:t>
            </a:fld>
            <a:endParaRPr lang="cs-CZ"/>
          </a:p>
        </p:txBody>
      </p:sp>
    </p:spTree>
    <p:extLst>
      <p:ext uri="{BB962C8B-B14F-4D97-AF65-F5344CB8AC3E}">
        <p14:creationId xmlns:p14="http://schemas.microsoft.com/office/powerpoint/2010/main" val="1808343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dirty="0"/>
              <a:t>Pachatel trestného činu</a:t>
            </a:r>
            <a:br>
              <a:rPr lang="cs-CZ" dirty="0"/>
            </a:br>
            <a:br>
              <a:rPr lang="cs-CZ" dirty="0"/>
            </a:br>
            <a:br>
              <a:rPr lang="cs-CZ" dirty="0"/>
            </a:b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229710"/>
            <a:ext cx="10706100" cy="4947253"/>
          </a:xfrm>
        </p:spPr>
        <p:txBody>
          <a:bodyPr>
            <a:normAutofit/>
          </a:bodyPr>
          <a:lstStyle/>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3000" b="1" i="0" u="none" strike="noStrike" kern="1200" cap="none" spc="0" normalizeH="0" baseline="0" noProof="0" dirty="0">
                <a:ln>
                  <a:noFill/>
                </a:ln>
                <a:solidFill>
                  <a:srgbClr val="404040"/>
                </a:solidFill>
                <a:effectLst/>
                <a:uLnTx/>
                <a:uFillTx/>
                <a:latin typeface="Palatino Linotype"/>
                <a:ea typeface="+mn-ea"/>
                <a:cs typeface="Palatino Linotype"/>
              </a:rPr>
              <a:t>pachatelem TČ </a:t>
            </a:r>
            <a:r>
              <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rPr>
              <a:t>= trestně odpovědná osoba, která svým jednáním uskutečnila všechny znaky TČ</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cs-CZ" sz="3000" b="1" i="0" u="none" strike="noStrike" kern="1200" cap="none" spc="0" normalizeH="0" baseline="0" noProof="0" dirty="0">
                <a:ln>
                  <a:noFill/>
                </a:ln>
                <a:solidFill>
                  <a:srgbClr val="404040"/>
                </a:solidFill>
                <a:effectLst/>
                <a:uLnTx/>
                <a:uFillTx/>
                <a:latin typeface="Palatino Linotype"/>
                <a:ea typeface="+mn-ea"/>
                <a:cs typeface="Palatino Linotype"/>
              </a:rPr>
              <a:t>pachatelem je FO, která je v době činu: </a:t>
            </a:r>
            <a:endPar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rPr>
              <a:t>	a) příčetná</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rPr>
              <a:t>	b) dovršila 15. rok věku</a:t>
            </a:r>
          </a:p>
          <a:p>
            <a:pPr marL="0" marR="0" lvl="0" indent="0" algn="l"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r>
              <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rPr>
              <a:t>	c) je rozumově a mravně vyspělá, jde-li o 	mladistvého </a:t>
            </a: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endPar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endParaRPr>
          </a:p>
          <a:p>
            <a:pPr marL="342900" marR="0" lvl="0" indent="-34290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Char char="•"/>
              <a:tabLst/>
              <a:defRPr/>
            </a:pPr>
            <a:r>
              <a:rPr kumimoji="0" lang="en-US" sz="3000" b="0" i="0" u="none" strike="noStrike" kern="1200" cap="none" spc="0" normalizeH="0" baseline="0" noProof="0" dirty="0">
                <a:ln>
                  <a:noFill/>
                </a:ln>
                <a:solidFill>
                  <a:srgbClr val="404040"/>
                </a:solidFill>
                <a:effectLst/>
                <a:uLnTx/>
                <a:uFillTx/>
                <a:latin typeface="Palatino Linotype"/>
                <a:ea typeface="+mn-ea"/>
                <a:cs typeface="Palatino Linotype"/>
              </a:rPr>
              <a:t>P</a:t>
            </a:r>
            <a:r>
              <a:rPr kumimoji="0" lang="cs-CZ" sz="3000" b="0" i="0" u="none" strike="noStrike" kern="1200" cap="none" spc="0" normalizeH="0" baseline="0" noProof="0" dirty="0" err="1">
                <a:ln>
                  <a:noFill/>
                </a:ln>
                <a:solidFill>
                  <a:srgbClr val="404040"/>
                </a:solidFill>
                <a:effectLst/>
                <a:uLnTx/>
                <a:uFillTx/>
                <a:latin typeface="Palatino Linotype"/>
                <a:ea typeface="+mn-ea"/>
                <a:cs typeface="Palatino Linotype"/>
              </a:rPr>
              <a:t>odmínky</a:t>
            </a:r>
            <a:r>
              <a:rPr kumimoji="0" lang="cs-CZ" sz="3000" b="0" i="0" u="none" strike="noStrike" kern="1200" cap="none" spc="0" normalizeH="0" baseline="0" noProof="0" dirty="0">
                <a:ln>
                  <a:noFill/>
                </a:ln>
                <a:solidFill>
                  <a:srgbClr val="404040"/>
                </a:solidFill>
                <a:effectLst/>
                <a:uLnTx/>
                <a:uFillTx/>
                <a:latin typeface="Palatino Linotype"/>
                <a:ea typeface="+mn-ea"/>
                <a:cs typeface="Palatino Linotype"/>
              </a:rPr>
              <a:t> a) - c) musí být splněny současně </a:t>
            </a:r>
          </a:p>
          <a:p>
            <a:pPr marL="0" marR="0" lvl="0" indent="0" algn="just" defTabSz="914400" rtl="0" eaLnBrk="1" fontAlgn="auto" latinLnBrk="0" hangingPunct="1">
              <a:lnSpc>
                <a:spcPct val="100000"/>
              </a:lnSpc>
              <a:spcBef>
                <a:spcPct val="20000"/>
              </a:spcBef>
              <a:spcAft>
                <a:spcPts val="0"/>
              </a:spcAft>
              <a:buClr>
                <a:srgbClr val="92191C"/>
              </a:buClr>
              <a:buSzTx/>
              <a:buFont typeface="Arial" panose="020B0604020202020204" pitchFamily="34" charset="0"/>
              <a:buNone/>
              <a:tabLst/>
              <a:defRP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9</a:t>
            </a:fld>
            <a:endParaRPr lang="cs-CZ"/>
          </a:p>
        </p:txBody>
      </p:sp>
    </p:spTree>
    <p:extLst>
      <p:ext uri="{BB962C8B-B14F-4D97-AF65-F5344CB8AC3E}">
        <p14:creationId xmlns:p14="http://schemas.microsoft.com/office/powerpoint/2010/main" val="84083618"/>
      </p:ext>
    </p:extLst>
  </p:cSld>
  <p:clrMapOvr>
    <a:masterClrMapping/>
  </p:clrMapOvr>
</p:sld>
</file>

<file path=ppt/theme/theme1.xml><?xml version="1.0" encoding="utf-8"?>
<a:theme xmlns:a="http://schemas.openxmlformats.org/drawingml/2006/main" name="Motiv Office">
  <a:themeElements>
    <a:clrScheme name="Cevro_ppt">
      <a:dk1>
        <a:sysClr val="windowText" lastClr="000000"/>
      </a:dk1>
      <a:lt1>
        <a:sysClr val="window" lastClr="FFFFFF"/>
      </a:lt1>
      <a:dk2>
        <a:srgbClr val="575756"/>
      </a:dk2>
      <a:lt2>
        <a:srgbClr val="E7E6E6"/>
      </a:lt2>
      <a:accent1>
        <a:srgbClr val="CB8967"/>
      </a:accent1>
      <a:accent2>
        <a:srgbClr val="123274"/>
      </a:accent2>
      <a:accent3>
        <a:srgbClr val="E5C5B1"/>
      </a:accent3>
      <a:accent4>
        <a:srgbClr val="6972A7"/>
      </a:accent4>
      <a:accent5>
        <a:srgbClr val="E9E9E9"/>
      </a:accent5>
      <a:accent6>
        <a:srgbClr val="D2D2D2"/>
      </a:accent6>
      <a:hlink>
        <a:srgbClr val="0563C1"/>
      </a:hlink>
      <a:folHlink>
        <a:srgbClr val="954F72"/>
      </a:folHlink>
    </a:clrScheme>
    <a:fontScheme name="Cev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vro_prezentace.potx" id="{00BCA482-89F5-4CEA-B5B4-AEC03DD4EC48}" vid="{9DF0CF68-6C33-4965-AA42-F2AEEE183637}"/>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BAB6EA75DC9234BB8F7FC7985B6540D" ma:contentTypeVersion="17" ma:contentTypeDescription="Vytvoří nový dokument" ma:contentTypeScope="" ma:versionID="802e1200a6f1edf4a5c0acec655da554">
  <xsd:schema xmlns:xsd="http://www.w3.org/2001/XMLSchema" xmlns:xs="http://www.w3.org/2001/XMLSchema" xmlns:p="http://schemas.microsoft.com/office/2006/metadata/properties" xmlns:ns2="08506671-b2d8-4009-9f63-6b725a8908a0" xmlns:ns3="c96b063f-72a7-4d2b-b06d-4ecda669bddf" targetNamespace="http://schemas.microsoft.com/office/2006/metadata/properties" ma:root="true" ma:fieldsID="643927d2b1d20851b2bc9ade87ce8cba" ns2:_="" ns3:_="">
    <xsd:import namespace="08506671-b2d8-4009-9f63-6b725a8908a0"/>
    <xsd:import namespace="c96b063f-72a7-4d2b-b06d-4ecda669bd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506671-b2d8-4009-9f63-6b725a890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b6f0447c-396c-41cb-bb8f-c4232058b8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b063f-72a7-4d2b-b06d-4ecda669bddf"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a366da5d-a729-4ea0-a3c6-0f5c6526b4ca}" ma:internalName="TaxCatchAll" ma:showField="CatchAllData" ma:web="c96b063f-72a7-4d2b-b06d-4ecda669bd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2CE057-8B81-4FF9-B431-B5860F046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506671-b2d8-4009-9f63-6b725a8908a0"/>
    <ds:schemaRef ds:uri="c96b063f-72a7-4d2b-b06d-4ecda669b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F6AD68-1977-4ED0-9D33-7965F88689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Cevro_prezentace</Template>
  <TotalTime>424</TotalTime>
  <Words>5862</Words>
  <Application>Microsoft Office PowerPoint</Application>
  <PresentationFormat>Širokoúhlá obrazovka</PresentationFormat>
  <Paragraphs>774</Paragraphs>
  <Slides>62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Arial</vt:lpstr>
      <vt:lpstr>Calibri</vt:lpstr>
      <vt:lpstr>Palatino Linotype</vt:lpstr>
      <vt:lpstr>Wingdings</vt:lpstr>
      <vt:lpstr>Motiv Office</vt:lpstr>
      <vt:lpstr>Právní řád a systém práva Úvod do trestního práva hmotného a procesního</vt:lpstr>
      <vt:lpstr>Úvod do trestního práva</vt:lpstr>
      <vt:lpstr>Úvod do trestního práva</vt:lpstr>
      <vt:lpstr>Trestní právo hmotné a jeho základy</vt:lpstr>
      <vt:lpstr>Trestný čin </vt:lpstr>
      <vt:lpstr>Skutková podstata trestného činu  </vt:lpstr>
      <vt:lpstr>Objekt trestného činu   </vt:lpstr>
      <vt:lpstr>Objektivní stránka trestného činu   </vt:lpstr>
      <vt:lpstr>Pachatel trestného činu   </vt:lpstr>
      <vt:lpstr>Subjektivní stránka trestného činu    </vt:lpstr>
      <vt:lpstr>Subjektivní stránka trestného činu    </vt:lpstr>
      <vt:lpstr>Okolnosti vylučující protiprávnost    </vt:lpstr>
      <vt:lpstr>Trestná součinnost     </vt:lpstr>
      <vt:lpstr>Vývojová stádia trestné činnosti     </vt:lpstr>
      <vt:lpstr>tresty     </vt:lpstr>
      <vt:lpstr>Trestní odpovědnost právnických osob     </vt:lpstr>
      <vt:lpstr>Okolnosti způsobující zánik trestnosti     </vt:lpstr>
      <vt:lpstr>Rozsah kriminalizace ztopo (§ 7)     </vt:lpstr>
      <vt:lpstr>přičitatelnost (§ 8)     </vt:lpstr>
      <vt:lpstr>Vyvinění resp. zproštění     </vt:lpstr>
      <vt:lpstr>Trestní právo hmotné     </vt:lpstr>
      <vt:lpstr>úvod     </vt:lpstr>
      <vt:lpstr>Vražda (§ 140)     </vt:lpstr>
      <vt:lpstr>Usmrcení z nedbalosti (§ 143)     </vt:lpstr>
      <vt:lpstr>Loupež (§ 173)     </vt:lpstr>
      <vt:lpstr>Loupež (§ 175)     </vt:lpstr>
      <vt:lpstr>Podvodná jednání     </vt:lpstr>
      <vt:lpstr>korupce     </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Trestní řízení</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Výzvy AI v oblasti silniční dopravy</dc:title>
  <dc:creator>Kosinarova Barbora</dc:creator>
  <cp:lastModifiedBy>Kosinarova Barbora</cp:lastModifiedBy>
  <cp:revision>4</cp:revision>
  <dcterms:created xsi:type="dcterms:W3CDTF">2024-04-18T13:44:15Z</dcterms:created>
  <dcterms:modified xsi:type="dcterms:W3CDTF">2024-10-25T10:14:10Z</dcterms:modified>
</cp:coreProperties>
</file>