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23"/>
  </p:notesMasterIdLst>
  <p:sldIdLst>
    <p:sldId id="264" r:id="rId4"/>
    <p:sldId id="261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68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F23E5-E723-4485-9A71-51DD2E0513A0}" type="datetimeFigureOut">
              <a:rPr lang="cs-CZ" smtClean="0"/>
              <a:t>25.10.2024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EC3DE-2A43-4B52-8ED0-7B171497C0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447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74943E4D-8A63-F619-3F24-35F2497CF2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714500"/>
            <a:ext cx="12192000" cy="51435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18C8328B-5CE4-7A03-03BD-AA46BAAC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079" y="2048376"/>
            <a:ext cx="9144000" cy="2387600"/>
          </a:xfr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A880A5-CC4C-E83E-2A77-2EAA9E5DF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079" y="4712599"/>
            <a:ext cx="9144000" cy="1129401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459865A-A9AB-E049-728C-E993AC93B69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8179" y="562768"/>
            <a:ext cx="238125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8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á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EF76-B4E5-F95D-2B21-2DE64B7C2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47975" y="1485900"/>
            <a:ext cx="6477000" cy="4643438"/>
          </a:xfrm>
        </p:spPr>
        <p:txBody>
          <a:bodyPr/>
          <a:lstStyle>
            <a:lvl1pPr marL="0" indent="0">
              <a:lnSpc>
                <a:spcPct val="108000"/>
              </a:lnSpc>
              <a:buNone/>
              <a:defRPr/>
            </a:lvl1pPr>
            <a:lvl2pPr marL="0" indent="0">
              <a:buNone/>
              <a:defRPr sz="1700">
                <a:solidFill>
                  <a:schemeClr val="accent1"/>
                </a:solidFill>
              </a:defRPr>
            </a:lvl2pPr>
            <a:lvl3pPr marL="0" indent="0">
              <a:buNone/>
              <a:defRPr sz="1700"/>
            </a:lvl3pPr>
            <a:lvl4pPr marL="356400" indent="-176400">
              <a:defRPr/>
            </a:lvl4pPr>
            <a:lvl5pPr marL="532800" indent="-176400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6E8FFF-2AFB-218F-ABCC-56BEA5AA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BCEC3A-02B4-2A9D-87F4-16045F2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EB1C8CC5-AD72-B1B5-FAD7-63ABE9022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37169" y="6332536"/>
            <a:ext cx="342900" cy="342900"/>
          </a:xfrm>
          <a:prstGeom prst="rect">
            <a:avLst/>
          </a:prstGeom>
        </p:spPr>
      </p:pic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F5A2A8B0-2544-1C17-9214-4E99EA00306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919154"/>
            <a:ext cx="22479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8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ABA3B-E3F6-9A92-9135-4EE08586C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E69147A-9341-6F01-8FA2-4E16F6AB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FA560BD-710C-43EC-BF4E-953066F916F9}" type="datetime1">
              <a:rPr lang="cs-CZ" smtClean="0"/>
              <a:t>25.10.2024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AB3D4C9-700C-E263-2AAF-E10CD3819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08544A3-E625-888D-0D21-EEF35ED9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423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9438A86-4A25-73CF-7171-B61A241DD7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A945517-90B0-4E61-B5DD-AC2B75BAD2CB}" type="datetime1">
              <a:rPr lang="cs-CZ" smtClean="0"/>
              <a:t>25.10.2024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7BFAF4-B07E-8F6C-CEC7-D199D64C2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50244E-576B-B41B-B59D-93F9DACDA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ředěl 1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8328B-5CE4-7A03-03BD-AA46BAAC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079" y="1968500"/>
            <a:ext cx="5712621" cy="4359776"/>
          </a:xfr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02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ředěl 2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8328B-5CE4-7A03-03BD-AA46BAAC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079" y="1968500"/>
            <a:ext cx="5712621" cy="4359776"/>
          </a:xfrm>
        </p:spPr>
        <p:txBody>
          <a:bodyPr anchor="b">
            <a:normAutofit/>
          </a:bodyPr>
          <a:lstStyle>
            <a:lvl1pPr algn="l">
              <a:defRPr sz="33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161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ávěr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C8328B-5CE4-7A03-03BD-AA46BAAC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079" y="1692776"/>
            <a:ext cx="9144000" cy="1304424"/>
          </a:xfrm>
        </p:spPr>
        <p:txBody>
          <a:bodyPr anchor="t">
            <a:normAutofit/>
          </a:bodyPr>
          <a:lstStyle>
            <a:lvl1pPr algn="l">
              <a:defRPr sz="33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A880A5-CC4C-E83E-2A77-2EAA9E5DF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079" y="3848999"/>
            <a:ext cx="9144000" cy="824601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429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78FD6-2722-2821-10E5-2E697D7B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97FA54-5776-58AE-AEC4-FAE86FE9D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1D0EC9-522E-7760-9533-ED823A8D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7BEC56-EE77-297B-48FC-43CFAD8E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242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78FD6-2722-2821-10E5-2E697D7B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97FA54-5776-58AE-AEC4-FAE86FE9D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100000"/>
              </a:lnSpc>
              <a:buFontTx/>
              <a:buNone/>
              <a:defRPr/>
            </a:lvl1pPr>
            <a:lvl2pPr marL="0" indent="0">
              <a:lnSpc>
                <a:spcPct val="100000"/>
              </a:lnSpc>
              <a:spcBef>
                <a:spcPts val="800"/>
              </a:spcBef>
              <a:buNone/>
              <a:defRPr/>
            </a:lvl2pPr>
            <a:lvl3pPr marL="177800" indent="-177800">
              <a:lnSpc>
                <a:spcPct val="100000"/>
              </a:lnSpc>
              <a:defRPr/>
            </a:lvl3pPr>
            <a:lvl4pPr marL="355600" indent="-177800">
              <a:lnSpc>
                <a:spcPct val="100000"/>
              </a:lnSpc>
              <a:defRPr/>
            </a:lvl4pPr>
            <a:lvl5pPr marL="533400" indent="-177800">
              <a:lnSpc>
                <a:spcPct val="100000"/>
              </a:lnSpc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1D0EC9-522E-7760-9533-ED823A8D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7BEC56-EE77-297B-48FC-43CFAD8E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07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898E9-BDDF-2C46-A65A-B5D157FBF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EF76-B4E5-F95D-2B21-2DE64B7C2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7699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6D9E3CA-86C1-4CCA-2FC2-451A03D05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6E8FFF-2AFB-218F-ABCC-56BEA5AA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BCEC3A-02B4-2A9D-87F4-16045F2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67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898E9-BDDF-2C46-A65A-B5D157FBF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EF76-B4E5-F95D-2B21-2DE64B7C2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7699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  <a:lvl3pPr marL="176400" indent="-176400">
              <a:defRPr/>
            </a:lvl3pPr>
            <a:lvl4pPr marL="356400" indent="-176400">
              <a:defRPr/>
            </a:lvl4pPr>
            <a:lvl5pPr marL="532800" indent="-176400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6D9E3CA-86C1-4CCA-2FC2-451A03D05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  <a:lvl3pPr marL="176400" indent="-176400">
              <a:defRPr/>
            </a:lvl3pPr>
            <a:lvl4pPr marL="356400" indent="-176400">
              <a:defRPr/>
            </a:lvl4pPr>
            <a:lvl5pPr marL="532800" indent="-176400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6E8FFF-2AFB-218F-ABCC-56BEA5AA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BCEC3A-02B4-2A9D-87F4-16045F2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90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a pop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EF76-B4E5-F95D-2B21-2DE64B7C2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7698" y="647700"/>
            <a:ext cx="8331201" cy="5529263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  <a:lvl3pPr marL="176400" indent="-176400">
              <a:defRPr/>
            </a:lvl3pPr>
            <a:lvl4pPr marL="356400" indent="-176400">
              <a:defRPr/>
            </a:lvl4pPr>
            <a:lvl5pPr marL="532800" indent="-176400"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6D9E3CA-86C1-4CCA-2FC2-451A03D05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71000" y="1825625"/>
            <a:ext cx="2374900" cy="4351338"/>
          </a:xfrm>
        </p:spPr>
        <p:txBody>
          <a:bodyPr anchor="b">
            <a:normAutofit/>
          </a:bodyPr>
          <a:lstStyle>
            <a:lvl1pPr marL="0" indent="0">
              <a:buNone/>
              <a:defRPr sz="1500" b="0"/>
            </a:lvl1pPr>
            <a:lvl2pPr marL="0" indent="0">
              <a:buNone/>
              <a:defRPr sz="1500"/>
            </a:lvl2pPr>
            <a:lvl3pPr marL="176400" indent="-176400">
              <a:defRPr sz="1500"/>
            </a:lvl3pPr>
            <a:lvl4pPr marL="356400" indent="-176400">
              <a:defRPr sz="1500"/>
            </a:lvl4pPr>
            <a:lvl5pPr marL="532800" indent="-176400">
              <a:defRPr sz="15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6E8FFF-2AFB-218F-ABCC-56BEA5AAD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Short name of the powerpoint presentation, maximum length two thirds of the page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BCEC3A-02B4-2A9D-87F4-16045F2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65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818620-6694-CE30-09D5-0385EC1EA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9" y="717550"/>
            <a:ext cx="10706099" cy="867861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A359F36-CC92-C5E0-1D93-EB04F26AA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700" y="1825625"/>
            <a:ext cx="107061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416615-ACE9-1166-FF1A-B39597AF4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1162" y="6417177"/>
            <a:ext cx="1094263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accent2"/>
                </a:solidFill>
              </a:defRPr>
            </a:lvl1pPr>
          </a:lstStyle>
          <a:p>
            <a:r>
              <a:rPr lang="en-US"/>
              <a:t>Short name of the powerpoint presentation, maximum length two thirds of the page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62E3233-1704-433C-8B0E-4C03A48D49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02" y="6417177"/>
            <a:ext cx="27243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00" b="1">
                <a:solidFill>
                  <a:schemeClr val="accent2"/>
                </a:solidFill>
              </a:defRPr>
            </a:lvl1pPr>
          </a:lstStyle>
          <a:p>
            <a:fld id="{5E608FB1-680A-4E9D-A95E-8C4CFA1B47E3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25" name="Grafický objekt 24">
            <a:extLst>
              <a:ext uri="{FF2B5EF4-FFF2-40B4-BE49-F238E27FC236}">
                <a16:creationId xmlns:a16="http://schemas.microsoft.com/office/drawing/2014/main" id="{20A4219D-845A-0B44-D2E6-FE3B644EF77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637169" y="6332536"/>
            <a:ext cx="342900" cy="342900"/>
          </a:xfrm>
          <a:prstGeom prst="rect">
            <a:avLst/>
          </a:prstGeom>
        </p:spPr>
      </p:pic>
      <p:sp>
        <p:nvSpPr>
          <p:cNvPr id="32" name="Obdélník 31">
            <a:extLst>
              <a:ext uri="{FF2B5EF4-FFF2-40B4-BE49-F238E27FC236}">
                <a16:creationId xmlns:a16="http://schemas.microsoft.com/office/drawing/2014/main" id="{D7335CFA-CF9E-C58E-DC8B-E528D93AB763}"/>
              </a:ext>
            </a:extLst>
          </p:cNvPr>
          <p:cNvSpPr/>
          <p:nvPr userDrawn="1"/>
        </p:nvSpPr>
        <p:spPr>
          <a:xfrm>
            <a:off x="221456" y="0"/>
            <a:ext cx="122400" cy="10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B52155B1-7D35-8CBF-21B4-8799EABA85C0}"/>
              </a:ext>
            </a:extLst>
          </p:cNvPr>
          <p:cNvSpPr txBox="1"/>
          <p:nvPr userDrawn="1"/>
        </p:nvSpPr>
        <p:spPr>
          <a:xfrm>
            <a:off x="337165" y="6498434"/>
            <a:ext cx="3687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1100" dirty="0">
                <a:solidFill>
                  <a:schemeClr val="tx2"/>
                </a:solidFill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03397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50" r:id="rId5"/>
    <p:sldLayoutId id="2147483660" r:id="rId6"/>
    <p:sldLayoutId id="2147483652" r:id="rId7"/>
    <p:sldLayoutId id="2147483661" r:id="rId8"/>
    <p:sldLayoutId id="2147483662" r:id="rId9"/>
    <p:sldLayoutId id="2147483663" r:id="rId10"/>
    <p:sldLayoutId id="2147483654" r:id="rId11"/>
    <p:sldLayoutId id="2147483655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1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A5984E-E41E-58BC-4CEB-5BDB04E6B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079" y="2048376"/>
            <a:ext cx="9144000" cy="1884432"/>
          </a:xfrm>
        </p:spPr>
        <p:txBody>
          <a:bodyPr/>
          <a:lstStyle/>
          <a:p>
            <a:r>
              <a:rPr lang="cs-CZ" dirty="0"/>
              <a:t>Správní právo Trestní</a:t>
            </a:r>
          </a:p>
        </p:txBody>
      </p:sp>
      <p:sp>
        <p:nvSpPr>
          <p:cNvPr id="9" name="Podnadpis 8">
            <a:extLst>
              <a:ext uri="{FF2B5EF4-FFF2-40B4-BE49-F238E27FC236}">
                <a16:creationId xmlns:a16="http://schemas.microsoft.com/office/drawing/2014/main" id="{F730C0B0-4C35-7DDE-5DBA-E74C469D9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288" y="4713288"/>
            <a:ext cx="9144000" cy="1128712"/>
          </a:xfrm>
        </p:spPr>
        <p:txBody>
          <a:bodyPr/>
          <a:lstStyle/>
          <a:p>
            <a:r>
              <a:rPr lang="cs-CZ" dirty="0"/>
              <a:t>JUDr. Barbora Košinárová, Ph.D. </a:t>
            </a:r>
          </a:p>
        </p:txBody>
      </p:sp>
    </p:spTree>
    <p:extLst>
      <p:ext uri="{BB962C8B-B14F-4D97-AF65-F5344CB8AC3E}">
        <p14:creationId xmlns:p14="http://schemas.microsoft.com/office/powerpoint/2010/main" val="247862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Zásada zákonnosti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Retroaktivita ve prospěch pachatele: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dojde-li k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pozdější změně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právní úpravy tak, že je pro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pachatele výhodnější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je třeba ji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zohlednit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Nejen pro výši sankce, ale celkově (NSS, </a:t>
            </a:r>
            <a:r>
              <a:rPr kumimoji="0" lang="cs-CZ" altLang="cs-C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8 </a:t>
            </a:r>
            <a:r>
              <a:rPr kumimoji="0" lang="cs-CZ" altLang="cs-C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Afs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42/2013,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Liberační důvody …, ve znění účinném od …se mohou uplatnit i na porušení povinností spáchaná před tímto datem, neboť předmětné ustanovení je nutno považovat za právní úpravu, která je pro pachatele správního deliktu příznivější …“)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Jinak platí pravidlo, že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trestnost se posuzuje podle právní úpravy účinné v době spáchání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Zákaz dvojího přičítání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(jednou jako znak skutkové podstaty a dále jako přitěžující okolnost)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71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Zásada proporcionality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Sankce musí být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přiměřená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skutku (okolnostem) a osobě pachatele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Zákaz likvidačních pokut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nicméně pokuta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musí být negativním zásahem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aby plnila funkci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RS NSS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1 As 9/2008, 2092/2010 Sb. NSS)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orgán ukládající pokutu za jiný správní delikt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 povinen přihlédnout k osobním a majetkovým poměrům pachatele tehdy, pokud je podle osoby pachatele a výše pokuty, kterou lze uložit, zřejmé, že by pokuta mohla mít likvidační charakter, a to i v případech, kdy příslušný zákon osobní a majetkové poměry pachatele v taxativním výčtu hledisek rozhodných pro určení výše pokuty neuvádí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Správní orgán vychází při zjišťování osobních a majetkových poměrů z údajů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doložených samotným účastníkem 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řízení, případně z těch, které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vyplynuly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z dosavadního průběhu správního řízení či které si opatří samostatně bez součinnosti s účastníkem řízení. Nelze-li takto získat přesné informace, je správní orgán oprávněn stanovit je v nezbytném rozsahu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odhadem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.“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604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Správní uvážení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uvážení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možnost výběru vhodného řešení na základě zákonného zmocnění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NSS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8 As 5/2005, 1062/2007 Sb. NSS),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Jakkoliv má správní orgán při ukládání pokuty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volnost správního uvážení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 vázán 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základními principy správního rozhodování, včetně povinnosti rozhodovat v obdobných případech obdobným způsobem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.“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NSS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 3 As 24/2004, 739/2006 Sb. NSS),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když správní orgán rozhoduje na základě … volné správní úvahy, musí být jeho rozhodnutí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přezkoumatelné 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musí být zřejmé, že z mezí a hledisek správního uvážení nevybočil. I v těchto případech musí správní orgán respektovat stanovené procesní postupy i elementární právní principy správního rozhodování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“.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163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Správní uvážení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výběr 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druhu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sankce, výběr 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výměry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sankce, 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upustit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od potrestání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VS Praha (</a:t>
            </a:r>
            <a:r>
              <a:rPr kumimoji="0" lang="cs-CZ" altLang="cs-CZ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6 A 82/93), nepostačuje, že stanovená výše je v rozpětí, která zákon připouští; musí být přezkoumatelné také v tom směru, </a:t>
            </a:r>
            <a:r>
              <a:rPr kumimoji="0" lang="cs-CZ" alt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zda a jak byla vzata v úvahu hlediska v zákoně stanovená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Zákaz dvojího přičítání !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(jednou pro trestnost a poté totéž pro sankci jako přitěžující okolnost)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Požadavek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řádného odůvodnění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(viz dále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832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Subsidiarita postihu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 </a:t>
            </a:r>
            <a:r>
              <a:rPr kumimoji="0" lang="cs-CZ" alt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dána společenská nebezpečnost / škodlivost 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</a:t>
            </a:r>
            <a:r>
              <a:rPr kumimoji="0" lang="cs-CZ" alt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nelze řešit jinak</a:t>
            </a:r>
            <a:r>
              <a:rPr kumimoji="0" lang="cs-CZ" alt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(jinými prostředky)</a:t>
            </a:r>
          </a:p>
          <a:p>
            <a:pPr marR="0" lvl="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984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legitimní očekávání – předvídatelnost postihu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§ 2/4 </a:t>
            </a:r>
            <a:r>
              <a:rPr kumimoji="0" lang="cs-CZ" altLang="cs-CZ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SpŘ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– postupovat a rozhodovat podobně ve skutkově a právně podobných případech, aby nevznikaly nedůvodné rozdíly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Zákaz nečekaných, překvapivých rozhodnutí, předvídatelnost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Mohou být důvodné rozdíly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(každý případ je třeba řádně odůvodnit a případně uvést, v čem a proč se vymyká)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Vázanost předchozí rozhodovací praxí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– není absolutní neměnnost, nutnost odůvodnění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Vázanost předchozí činností i nečinností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(NSS,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6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88/2006)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047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zásada materiální pravdy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NSS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5 As 29/2009)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Není na libovůli správního orgánu, jakým způsobem s návrhy účastníků na provedení důkazů naloží, neboť správní orgán sice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není 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 smyslu § 52 správního řádu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povinen všechny důkazy navržené účastníky provést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pokud však některé z nich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neprovede, musí v odůvodnění rozhodnutí uvést, proč se tak stalo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Správní orgán je oprávněn, ale i povinen odpovědně vážit, které důkazy je třeba provést, zda je potřebné stav dokazování doplnit a posuzovat důvodnost návrhů stran na doplnění dokazování. Zásada volného hodnocení důkazů neznamená, že by bylo rozhodujícímu orgánu dáno na výběr, které z provedených důkazů vyhodnotí a které nikoli a o které opře skutkové závěry a které opomene.“</a:t>
            </a:r>
          </a:p>
          <a:p>
            <a:pPr marR="0" lvl="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1751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Spravedlivý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Řádné vymezení skutku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(předmětu řízení) - skutek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Podklady pro vydání rozhodnutí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§ 36/3 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SpŘ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právo být seznámen a vyjádřit se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Volné hodnocení důkazů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nutno přihlížet k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okolnostem ve prospěch i v neprospěch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(§ 50 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SpŘ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Rozhodnutí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výroková část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- musí být vykonatelné, srozumitelné, určité, jasné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Rozhodnutí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odůvodnění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přísné požadavky, zhodnocení, vyjádření, tzv.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přezkoumatelnost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96607D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(stal se skutek, kdo jej spáchal, je správním deliktem, proč sankce, jaký druh a výměra sankce, …)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Arial" panose="020B0604020202020204" pitchFamily="34" charset="0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RS NSS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2 As 34/2006, 1546/2008 Sb. NSS) „</a:t>
            </a:r>
            <a:r>
              <a:rPr kumimoji="0" lang="cs-CZ" altLang="cs-CZ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Výrok rozhodnutí o jiném správním deliktu musí obsahovat </a:t>
            </a:r>
            <a:r>
              <a:rPr kumimoji="0" lang="cs-CZ" altLang="cs-CZ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popis skutku </a:t>
            </a:r>
            <a:r>
              <a:rPr kumimoji="0" lang="cs-CZ" altLang="cs-CZ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uvedením místa, času a způsobu spáchání, popřípadě i uvedením jiných skutečností, jichž je třeba k tomu, aby nemohl být zaměněn s jiným. Neuvede-li správní orgán takové náležitosti do výroku svého rozhodnutí, </a:t>
            </a:r>
            <a:r>
              <a:rPr kumimoji="0" lang="cs-CZ" altLang="cs-CZ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podstatně poruší ustanovení o řízení</a:t>
            </a:r>
            <a:r>
              <a:rPr kumimoji="0" lang="cs-CZ" altLang="cs-CZ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Zjistí-li soud </a:t>
            </a:r>
            <a:r>
              <a:rPr kumimoji="0" lang="cs-CZ" altLang="cs-CZ" sz="1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 námitce účastníka </a:t>
            </a:r>
            <a:r>
              <a:rPr kumimoji="0" lang="cs-CZ" altLang="cs-CZ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řízení existenci této vady, správní rozhodnutí z tohoto důvodu zruší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.“</a:t>
            </a:r>
          </a:p>
          <a:p>
            <a:pPr marR="0" lvl="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888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  <a:br>
              <a:rPr lang="cs-CZ" dirty="0"/>
            </a:br>
            <a:r>
              <a:rPr lang="cs-CZ" dirty="0"/>
              <a:t>Prameny regulace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000" marR="0" lvl="0" indent="0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český právní řád:</a:t>
            </a:r>
            <a:endParaRPr kumimoji="0" lang="cs-CZ" altLang="cs-CZ" sz="1500" b="0" i="1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Listina základních práv a svobod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čl. 36 až 40</a:t>
            </a:r>
            <a:endParaRPr kumimoji="0" lang="cs-CZ" altLang="cs-CZ" sz="1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řád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(zákon č. 500/2004 Sb.)</a:t>
            </a:r>
            <a:endParaRPr kumimoji="0" lang="cs-CZ" altLang="cs-CZ" sz="1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Soudní řád správní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(zákon č. 150/2002 Sb.)</a:t>
            </a:r>
            <a:endParaRPr kumimoji="0" lang="cs-CZ" altLang="cs-CZ" sz="15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Zákon o přestupcích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(č. 200/1990 Sb.) – </a:t>
            </a:r>
            <a:r>
              <a:rPr kumimoji="0" lang="cs-CZ" altLang="cs-CZ" sz="1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 30. 6. 2017, od 1. 7. 2017 zákon č. 250/2016 Sb. o odpovědnosti za přestupky a řízení o nich, zákon č. 251/2016 Sb., o některých přestupcích a zákon č. 183/2017 Sb.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vyhláška č. 520/2005 Sb. </a:t>
            </a:r>
          </a:p>
          <a:p>
            <a:pPr marL="72000" marR="0" lvl="0" indent="0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mezinárodní smlouvy:</a:t>
            </a:r>
            <a:endParaRPr kumimoji="0" lang="cs-CZ" altLang="cs-CZ" sz="1500" b="0" i="1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Evropská úmluva o ochraně lidských práv a základních svobod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(č. 209/1992 Sb.) – čl. 6 a k tomu související judikatura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Evropského soudu pro lidská práva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(zejména </a:t>
            </a:r>
            <a:r>
              <a:rPr kumimoji="0" lang="cs-CZ" altLang="cs-CZ" sz="1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Engel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v. Nizozemí či </a:t>
            </a:r>
            <a:r>
              <a:rPr kumimoji="0" lang="cs-CZ" altLang="cs-CZ" sz="15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Zolotukhin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v. Rusko)</a:t>
            </a:r>
          </a:p>
          <a:p>
            <a:pPr marL="72000" marR="0" lvl="0" indent="0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doporučení Rady Evropy: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Doporučení Výboru ministrů Rady Evropy (91) 1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správních sankcích</a:t>
            </a:r>
            <a:endParaRPr kumimoji="0" lang="cs-CZ" altLang="cs-CZ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Rezoluce Výboru ministrů Rady Evropy (77) 31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ochraně jednotlivců ve vztahu k aktům správy</a:t>
            </a:r>
            <a:endParaRPr kumimoji="0" lang="cs-CZ" altLang="cs-CZ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Doporučení Výboru ministrů Rady Evropy (80) 2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správním uvážení</a:t>
            </a:r>
            <a:endParaRPr kumimoji="0" lang="cs-CZ" altLang="cs-CZ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Doporučení Výboru ministrů Rady Evropy (89) 8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prozatímní soudní ochraně ve věcech správních</a:t>
            </a:r>
            <a:endParaRPr kumimoji="0" lang="cs-CZ" altLang="cs-CZ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Doporučení Výboru ministrů Rady Evropy (2004) 20 </a:t>
            </a:r>
            <a:r>
              <a:rPr kumimoji="0" lang="cs-CZ" altLang="cs-CZ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soudní kontrole správních aktů</a:t>
            </a:r>
            <a:r>
              <a:rPr kumimoji="0" lang="cs-CZ" altLang="cs-CZ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R="0" lvl="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116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CEAFB1-E2B8-BA84-0ACB-68B3C350A4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115C93C-1606-C8BC-24B2-4C9D54334A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Jungmannova 17 | 110 00 Praha 1</a:t>
            </a:r>
          </a:p>
          <a:p>
            <a:r>
              <a:rPr lang="cs-CZ" dirty="0"/>
              <a:t>| Česká republika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358B16-C9D6-E5F3-7FC0-84FE26E43BE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27602" y="6417177"/>
            <a:ext cx="272435" cy="365125"/>
          </a:xfrm>
        </p:spPr>
        <p:txBody>
          <a:bodyPr/>
          <a:lstStyle/>
          <a:p>
            <a:fld id="{5E608FB1-680A-4E9D-A95E-8C4CFA1B47E3}" type="slidenum">
              <a:rPr lang="cs-CZ" smtClean="0"/>
              <a:t>19</a:t>
            </a:fld>
            <a:endParaRPr lang="cs-CZ"/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E5515805-19B1-86D4-54C2-81A28FFB20B1}"/>
              </a:ext>
            </a:extLst>
          </p:cNvPr>
          <p:cNvSpPr txBox="1">
            <a:spLocks/>
          </p:cNvSpPr>
          <p:nvPr/>
        </p:nvSpPr>
        <p:spPr>
          <a:xfrm>
            <a:off x="928937" y="4910436"/>
            <a:ext cx="9144000" cy="113044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8000"/>
              </a:lnSpc>
            </a:pPr>
            <a:r>
              <a:rPr lang="cs-CZ" dirty="0"/>
              <a:t>+420 221 506 700</a:t>
            </a:r>
          </a:p>
          <a:p>
            <a:pPr>
              <a:lnSpc>
                <a:spcPct val="108000"/>
              </a:lnSpc>
            </a:pPr>
            <a:r>
              <a:rPr lang="cs-CZ" dirty="0"/>
              <a:t>www.cevro.cz</a:t>
            </a:r>
          </a:p>
          <a:p>
            <a:pPr>
              <a:lnSpc>
                <a:spcPct val="108000"/>
              </a:lnSpc>
            </a:pPr>
            <a:r>
              <a:rPr lang="cs-CZ" dirty="0"/>
              <a:t>www.cevro.cz</a:t>
            </a:r>
          </a:p>
        </p:txBody>
      </p:sp>
    </p:spTree>
    <p:extLst>
      <p:ext uri="{BB962C8B-B14F-4D97-AF65-F5344CB8AC3E}">
        <p14:creationId xmlns:p14="http://schemas.microsoft.com/office/powerpoint/2010/main" val="274397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Předmětem úpravy je oblast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správně právní odpovědnosti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Součást správního práva, která upravuje protiprávní jednání v oblasti veřejné správy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Zahrnuje předpisy organizační, hmotně právní i procesní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právo zahrnuje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vlastní trestní právo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(oprávnění veřejné správy trestat)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Roztříštěnost, nejednotnost, vazba na správní řád, sjednocovací vliv judikatury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právo trestní (právní základ) a správní trestání (realizace)</a:t>
            </a:r>
          </a:p>
          <a:p>
            <a:endParaRPr lang="cs-CZ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Konference COFOLA 2024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083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Realizace trestního oprávnění v podmínkách a potřebách veřejné správy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(= trestají správní orgány)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VS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stanoví pravidla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chování (OZV či prováděcí předpisy)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VS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kontroluje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dodržování pravidel (realizace kontroly, inspekční orgány) – „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kdo kontroluje, také trestá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“; nebo „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jeden kontroluje a druhý/jiný trestá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VS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sankcionuje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kde jsou pravidla porušena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Projev </a:t>
            </a:r>
            <a:r>
              <a:rPr kumimoji="0" 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správněprávní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odpovědnosti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– odpovědnosti za 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delikty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 oblasti veřejné správy; retrospektivní pojetí (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 post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</a:t>
            </a:r>
          </a:p>
          <a:p>
            <a:endParaRPr lang="cs-CZ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85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Velmi </a:t>
            </a: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rozsáhlá oblast 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(hypertrofie správního trestání)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dopravní přestupky (chodců, řidičů, cyklistů, …), disciplinární přestupky studentů VŠ, přestupky podnikatelů (ČOI, SZPI, ČIŽP), přestupky v oblasti hospodářské soutěže, přestupky fyzických (nepodnikajících osob) – majetek (krádež do 5.000 Kč), občanské soužití, veřejný pořádek, ….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Vyřešení: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Odložení věci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Rozhodnutí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o </a:t>
            </a: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vině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 uložení </a:t>
            </a: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správního trestu 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x </a:t>
            </a: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zastavení řízení</a:t>
            </a:r>
          </a:p>
          <a:p>
            <a:endParaRPr lang="cs-CZ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3138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trestání: 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výkon veřejné správy 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(trestní pravomoc pro podmínky a potřeby veřejné správy), nebo 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cs-CZ" sz="2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výkon trestního oprávnění </a:t>
            </a: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(trestání je z řady důvodů místo soudů svěřeno veřejné správě)?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Konference COFOLA 2024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787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marR="0" lvl="0" indent="-457200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Vztah správních deliktů a soudních deliktů (trestných činů)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Společné znaky: legalita, protiprávnost</a:t>
            </a:r>
          </a:p>
          <a:p>
            <a:pPr marL="457200" marR="0" lvl="0" indent="-457200" algn="just" defTabSz="685891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Rozdílné znaky (?): škodlivost, nebezpečnost, závažnost sankcí a jejich povaha, evidence sankcí, objekt protiprávního jednání, zavinění (úmysl/nedbalost), subjekt (již ne, neboť obojí FO a PO), správní orgán/soud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1167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NSS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6 A 126/2002, 461/2005 Sb. NSS)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také trestání ze správní delikty musí podléhat stejnému režimu jako trestání za trestné činy.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 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NSS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8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Afs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17/2007, 1338/2007 Sb. NSS) „</a:t>
            </a:r>
            <a:r>
              <a:rPr kumimoji="0" lang="cs-CZ" altLang="cs-CZ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trestnost správních deliktů se řídí obdobnými principy jako trestnost trestných činů.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 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Analogie správních deliktů vůči trestným činům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(jde o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trestání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jako takové)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Konkrétně se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analogie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projevila v případě tzv. absorpční zásady (NSS,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6 As 57/2004, 772/2006 Sb. NSS), nebo institutu zahlazení (NSS,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zn. 8 As 82/2010, 2291/2011 Sb. NSS).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075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Při řešení otázek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hmotněprávních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si „půjčovat“ od přestupků a trestných činů (TZ),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je-li to ve prospěch pachatele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Při řešení otázek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procesních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si „půjčovat“ od přestupků a </a:t>
            </a:r>
            <a:r>
              <a:rPr kumimoji="0" lang="cs-CZ" alt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SpŘ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potom z trestního řízení (TŘ),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je-li to ve prospěch pachatele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94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AA8EF-1974-3460-7EA2-EA5A0C6D2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a limity správní odpovědnosti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079D-D9B2-2ED6-07AC-F368E4BD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Zákonnost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retroaktivita ve prospěch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Proporcionalita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majetkové poměry, likvidační pokuty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Správní uvážení 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(výběr druhu sankce, výběr výměry sankce, upustit od potrestání)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Subsidiarita postihu 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(nelze jinak)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Legitimní očekávání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Materiální pravda a podklady pro rozhodnutí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Spravedlivý proces 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 § 36 </a:t>
            </a:r>
            <a:r>
              <a:rPr kumimoji="0" lang="cs-CZ" altLang="cs-CZ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SpŘ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řádné odůvodnění, přezkoumatelnost (materiální znak a společenská nebezpečnost), výklad neurčitých právních pojmů („závažné“ nebo „opětovné“), koncentrace řízení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Rychlost a hospodárnost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– lhůty (k zahájení, k pravomocnému uložení sankce),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 bis in idem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Reformace in </a:t>
            </a:r>
            <a:r>
              <a:rPr kumimoji="0" lang="cs-CZ" altLang="cs-CZ" sz="17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peius</a:t>
            </a:r>
            <a:r>
              <a:rPr kumimoji="0" lang="cs-CZ" altLang="cs-CZ" sz="17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t> </a:t>
            </a: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t>Koncentrace řízení</a:t>
            </a:r>
            <a:endParaRPr kumimoji="0" lang="cs-CZ" altLang="cs-CZ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71473" marR="0" lvl="0" indent="-171473" algn="just" defTabSz="685891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DA1E74-8164-64D2-5C81-E1444E90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B68FB6-D840-5CD0-EEAF-E0C3C044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08FB1-680A-4E9D-A95E-8C4CFA1B47E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1270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evro_ppt">
      <a:dk1>
        <a:sysClr val="windowText" lastClr="000000"/>
      </a:dk1>
      <a:lt1>
        <a:sysClr val="window" lastClr="FFFFFF"/>
      </a:lt1>
      <a:dk2>
        <a:srgbClr val="575756"/>
      </a:dk2>
      <a:lt2>
        <a:srgbClr val="E7E6E6"/>
      </a:lt2>
      <a:accent1>
        <a:srgbClr val="CB8967"/>
      </a:accent1>
      <a:accent2>
        <a:srgbClr val="123274"/>
      </a:accent2>
      <a:accent3>
        <a:srgbClr val="E5C5B1"/>
      </a:accent3>
      <a:accent4>
        <a:srgbClr val="6972A7"/>
      </a:accent4>
      <a:accent5>
        <a:srgbClr val="E9E9E9"/>
      </a:accent5>
      <a:accent6>
        <a:srgbClr val="D2D2D2"/>
      </a:accent6>
      <a:hlink>
        <a:srgbClr val="0563C1"/>
      </a:hlink>
      <a:folHlink>
        <a:srgbClr val="954F72"/>
      </a:folHlink>
    </a:clrScheme>
    <a:fontScheme name="Cev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vro_prezentace.potx" id="{00BCA482-89F5-4CEA-B5B4-AEC03DD4EC48}" vid="{9DF0CF68-6C33-4965-AA42-F2AEEE183637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BAB6EA75DC9234BB8F7FC7985B6540D" ma:contentTypeVersion="17" ma:contentTypeDescription="Vytvoří nový dokument" ma:contentTypeScope="" ma:versionID="802e1200a6f1edf4a5c0acec655da554">
  <xsd:schema xmlns:xsd="http://www.w3.org/2001/XMLSchema" xmlns:xs="http://www.w3.org/2001/XMLSchema" xmlns:p="http://schemas.microsoft.com/office/2006/metadata/properties" xmlns:ns2="08506671-b2d8-4009-9f63-6b725a8908a0" xmlns:ns3="c96b063f-72a7-4d2b-b06d-4ecda669bddf" targetNamespace="http://schemas.microsoft.com/office/2006/metadata/properties" ma:root="true" ma:fieldsID="643927d2b1d20851b2bc9ade87ce8cba" ns2:_="" ns3:_="">
    <xsd:import namespace="08506671-b2d8-4009-9f63-6b725a8908a0"/>
    <xsd:import namespace="c96b063f-72a7-4d2b-b06d-4ecda669bd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06671-b2d8-4009-9f63-6b725a8908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b6f0447c-396c-41cb-bb8f-c4232058b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b063f-72a7-4d2b-b06d-4ecda669bdd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66da5d-a729-4ea0-a3c6-0f5c6526b4ca}" ma:internalName="TaxCatchAll" ma:showField="CatchAllData" ma:web="c96b063f-72a7-4d2b-b06d-4ecda669bd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CE057-8B81-4FF9-B431-B5860F0462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06671-b2d8-4009-9f63-6b725a8908a0"/>
    <ds:schemaRef ds:uri="c96b063f-72a7-4d2b-b06d-4ecda669bd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F6AD68-1977-4ED0-9D33-7965F88689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Cevro_prezentace</Template>
  <TotalTime>378</TotalTime>
  <Words>1793</Words>
  <Application>Microsoft Office PowerPoint</Application>
  <PresentationFormat>Širokoúhlá obrazovka</PresentationFormat>
  <Paragraphs>126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Motiv Office</vt:lpstr>
      <vt:lpstr>Správní právo Trestní</vt:lpstr>
      <vt:lpstr>Základy</vt:lpstr>
      <vt:lpstr>Základy</vt:lpstr>
      <vt:lpstr>Základy</vt:lpstr>
      <vt:lpstr>Základy</vt:lpstr>
      <vt:lpstr>Základy</vt:lpstr>
      <vt:lpstr>Základy</vt:lpstr>
      <vt:lpstr>Základy</vt:lpstr>
      <vt:lpstr>Zásady a limity správní odpovědnosti</vt:lpstr>
      <vt:lpstr>Zásady a limity správní odpovědnosti Zásada zákonnosti</vt:lpstr>
      <vt:lpstr>Zásady a limity správní odpovědnosti Zásada proporcionality</vt:lpstr>
      <vt:lpstr>Zásady a limity správní odpovědnosti Správní uvážení</vt:lpstr>
      <vt:lpstr>Zásady a limity správní odpovědnosti Správní uvážení</vt:lpstr>
      <vt:lpstr>Zásady a limity správní odpovědnosti Subsidiarita postihu</vt:lpstr>
      <vt:lpstr>Zásady a limity správní odpovědnosti legitimní očekávání – předvídatelnost postihu</vt:lpstr>
      <vt:lpstr>Zásady a limity správní odpovědnosti zásada materiální pravdy</vt:lpstr>
      <vt:lpstr>Zásady a limity správní odpovědnosti Spravedlivý proces</vt:lpstr>
      <vt:lpstr>Zásady a limity správní odpovědnosti Prameny regulace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Výzvy AI v oblasti silniční dopravy</dc:title>
  <dc:creator>Kosinarova Barbora</dc:creator>
  <cp:lastModifiedBy>Kosinarova Barbora</cp:lastModifiedBy>
  <cp:revision>4</cp:revision>
  <dcterms:created xsi:type="dcterms:W3CDTF">2024-04-18T13:44:15Z</dcterms:created>
  <dcterms:modified xsi:type="dcterms:W3CDTF">2024-10-25T10:41:44Z</dcterms:modified>
</cp:coreProperties>
</file>