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3"/>
  </p:sldMasterIdLst>
  <p:notesMasterIdLst>
    <p:notesMasterId r:id="rId23"/>
  </p:notesMasterIdLst>
  <p:sldIdLst>
    <p:sldId id="264" r:id="rId4"/>
    <p:sldId id="261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68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7F23E5-E723-4485-9A71-51DD2E0513A0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EC3DE-2A43-4B52-8ED0-7B171497C0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447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cký objekt 11">
            <a:extLst>
              <a:ext uri="{FF2B5EF4-FFF2-40B4-BE49-F238E27FC236}">
                <a16:creationId xmlns:a16="http://schemas.microsoft.com/office/drawing/2014/main" id="{74943E4D-8A63-F619-3F24-35F2497CF2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1714500"/>
            <a:ext cx="12192000" cy="51435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8C8328B-5CE4-7A03-03BD-AA46BAACAB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079" y="2048376"/>
            <a:ext cx="9144000" cy="2387600"/>
          </a:xfrm>
        </p:spPr>
        <p:txBody>
          <a:bodyPr anchor="b"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3A880A5-CC4C-E83E-2A77-2EAA9E5DFE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0079" y="4712599"/>
            <a:ext cx="9144000" cy="1129401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459865A-A9AB-E049-728C-E993AC93B69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8179" y="562768"/>
            <a:ext cx="2381250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982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á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BEF76-B4E5-F95D-2B21-2DE64B7C2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47975" y="1485900"/>
            <a:ext cx="6477000" cy="4643438"/>
          </a:xfrm>
        </p:spPr>
        <p:txBody>
          <a:bodyPr/>
          <a:lstStyle>
            <a:lvl1pPr marL="0" indent="0">
              <a:lnSpc>
                <a:spcPct val="108000"/>
              </a:lnSpc>
              <a:buNone/>
              <a:defRPr/>
            </a:lvl1pPr>
            <a:lvl2pPr marL="0" indent="0">
              <a:buNone/>
              <a:defRPr sz="1700">
                <a:solidFill>
                  <a:schemeClr val="accent1"/>
                </a:solidFill>
              </a:defRPr>
            </a:lvl2pPr>
            <a:lvl3pPr marL="0" indent="0">
              <a:buNone/>
              <a:defRPr sz="1700"/>
            </a:lvl3pPr>
            <a:lvl4pPr marL="356400" indent="-176400">
              <a:defRPr/>
            </a:lvl4pPr>
            <a:lvl5pPr marL="532800" indent="-176400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6E8FFF-2AFB-218F-ABCC-56BEA5AAD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Short name of the powerpoint presentation, maximum length two thirds of the page</a:t>
            </a: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BCEC3A-02B4-2A9D-87F4-16045F235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‹#›</a:t>
            </a:fld>
            <a:endParaRPr lang="cs-CZ"/>
          </a:p>
        </p:txBody>
      </p:sp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EB1C8CC5-AD72-B1B5-FAD7-63ABE9022B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637169" y="6332536"/>
            <a:ext cx="342900" cy="342900"/>
          </a:xfrm>
          <a:prstGeom prst="rect">
            <a:avLst/>
          </a:prstGeom>
        </p:spPr>
      </p:pic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F5A2A8B0-2544-1C17-9214-4E99EA00306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919154"/>
            <a:ext cx="2247900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58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7ABA3B-E3F6-9A92-9135-4EE08586C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E69147A-9341-6F01-8FA2-4E16F6AB58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A560BD-710C-43EC-BF4E-953066F916F9}" type="datetime1">
              <a:rPr lang="cs-CZ" smtClean="0"/>
              <a:t>25.10.2024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AB3D4C9-700C-E263-2AAF-E10CD3819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Short name of the powerpoint presentation, maximum length two thirds of the page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08544A3-E625-888D-0D21-EEF35ED99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423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9438A86-4A25-73CF-7171-B61A241DD7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A945517-90B0-4E61-B5DD-AC2B75BAD2CB}" type="datetime1">
              <a:rPr lang="cs-CZ" smtClean="0"/>
              <a:t>25.10.2024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7BFAF4-B07E-8F6C-CEC7-D199D64C2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Short name of the powerpoint presentation, maximum length two thirds of the page</a:t>
            </a: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250244E-576B-B41B-B59D-93F9DACDA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90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ředěl 1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C8328B-5CE4-7A03-03BD-AA46BAACAB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079" y="1968500"/>
            <a:ext cx="5712621" cy="4359776"/>
          </a:xfrm>
        </p:spPr>
        <p:txBody>
          <a:bodyPr anchor="b"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029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ředěl 2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C8328B-5CE4-7A03-03BD-AA46BAACAB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079" y="1968500"/>
            <a:ext cx="5712621" cy="4359776"/>
          </a:xfrm>
        </p:spPr>
        <p:txBody>
          <a:bodyPr anchor="b"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615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Závěr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C8328B-5CE4-7A03-03BD-AA46BAACAB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079" y="1692776"/>
            <a:ext cx="9144000" cy="1304424"/>
          </a:xfrm>
        </p:spPr>
        <p:txBody>
          <a:bodyPr anchor="t">
            <a:normAutofit/>
          </a:bodyPr>
          <a:lstStyle>
            <a:lvl1pPr algn="l">
              <a:defRPr sz="33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3A880A5-CC4C-E83E-2A77-2EAA9E5DFE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0079" y="3848999"/>
            <a:ext cx="9144000" cy="824601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429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C78FD6-2722-2821-10E5-2E697D7B0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97FA54-5776-58AE-AEC4-FAE86FE9D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1D0EC9-522E-7760-9533-ED823A8D6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Short name of the powerpoint presentation, maximum length two thirds of the page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7BEC56-EE77-297B-48FC-43CFAD8E1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429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C78FD6-2722-2821-10E5-2E697D7B0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97FA54-5776-58AE-AEC4-FAE86FE9D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ct val="100000"/>
              </a:lnSpc>
              <a:buFontTx/>
              <a:buNone/>
              <a:defRPr/>
            </a:lvl1pPr>
            <a:lvl2pPr marL="0" indent="0">
              <a:lnSpc>
                <a:spcPct val="100000"/>
              </a:lnSpc>
              <a:spcBef>
                <a:spcPts val="800"/>
              </a:spcBef>
              <a:buNone/>
              <a:defRPr/>
            </a:lvl2pPr>
            <a:lvl3pPr marL="177800" indent="-177800">
              <a:lnSpc>
                <a:spcPct val="100000"/>
              </a:lnSpc>
              <a:defRPr/>
            </a:lvl3pPr>
            <a:lvl4pPr marL="355600" indent="-177800">
              <a:lnSpc>
                <a:spcPct val="100000"/>
              </a:lnSpc>
              <a:defRPr/>
            </a:lvl4pPr>
            <a:lvl5pPr marL="533400" indent="-177800">
              <a:lnSpc>
                <a:spcPct val="100000"/>
              </a:lnSpc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1D0EC9-522E-7760-9533-ED823A8D6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Short name of the powerpoint presentation, maximum length two thirds of the page</a:t>
            </a: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7BEC56-EE77-297B-48FC-43CFAD8E1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072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6898E9-BDDF-2C46-A65A-B5D157FBF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BEF76-B4E5-F95D-2B21-2DE64B7C2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7699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6D9E3CA-86C1-4CCA-2FC2-451A03D05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8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6E8FFF-2AFB-218F-ABCC-56BEA5AAD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Short name of the powerpoint presentation, maximum length two thirds of the page</a:t>
            </a: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BCEC3A-02B4-2A9D-87F4-16045F235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67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6898E9-BDDF-2C46-A65A-B5D157FBF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BEF76-B4E5-F95D-2B21-2DE64B7C2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7699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  <a:lvl2pPr marL="0" indent="0">
              <a:buNone/>
              <a:defRPr/>
            </a:lvl2pPr>
            <a:lvl3pPr marL="176400" indent="-176400">
              <a:defRPr/>
            </a:lvl3pPr>
            <a:lvl4pPr marL="356400" indent="-176400">
              <a:defRPr/>
            </a:lvl4pPr>
            <a:lvl5pPr marL="532800" indent="-176400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6D9E3CA-86C1-4CCA-2FC2-451A03D05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8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  <a:lvl2pPr marL="0" indent="0">
              <a:buNone/>
              <a:defRPr/>
            </a:lvl2pPr>
            <a:lvl3pPr marL="176400" indent="-176400">
              <a:defRPr/>
            </a:lvl3pPr>
            <a:lvl4pPr marL="356400" indent="-176400">
              <a:defRPr/>
            </a:lvl4pPr>
            <a:lvl5pPr marL="532800" indent="-176400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6E8FFF-2AFB-218F-ABCC-56BEA5AAD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Short name of the powerpoint presentation, maximum length two thirds of the page</a:t>
            </a: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BCEC3A-02B4-2A9D-87F4-16045F235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902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popi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BEF76-B4E5-F95D-2B21-2DE64B7C2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7698" y="647700"/>
            <a:ext cx="8331201" cy="5529263"/>
          </a:xfrm>
        </p:spPr>
        <p:txBody>
          <a:bodyPr/>
          <a:lstStyle>
            <a:lvl1pPr marL="0" indent="0">
              <a:buNone/>
              <a:defRPr/>
            </a:lvl1pPr>
            <a:lvl2pPr marL="0" indent="0">
              <a:buNone/>
              <a:defRPr/>
            </a:lvl2pPr>
            <a:lvl3pPr marL="176400" indent="-176400">
              <a:defRPr/>
            </a:lvl3pPr>
            <a:lvl4pPr marL="356400" indent="-176400">
              <a:defRPr/>
            </a:lvl4pPr>
            <a:lvl5pPr marL="532800" indent="-176400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6D9E3CA-86C1-4CCA-2FC2-451A03D05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71000" y="1825625"/>
            <a:ext cx="2374900" cy="4351338"/>
          </a:xfrm>
        </p:spPr>
        <p:txBody>
          <a:bodyPr anchor="b">
            <a:normAutofit/>
          </a:bodyPr>
          <a:lstStyle>
            <a:lvl1pPr marL="0" indent="0">
              <a:buNone/>
              <a:defRPr sz="1500" b="0"/>
            </a:lvl1pPr>
            <a:lvl2pPr marL="0" indent="0">
              <a:buNone/>
              <a:defRPr sz="1500"/>
            </a:lvl2pPr>
            <a:lvl3pPr marL="176400" indent="-176400">
              <a:defRPr sz="1500"/>
            </a:lvl3pPr>
            <a:lvl4pPr marL="356400" indent="-176400">
              <a:defRPr sz="1500"/>
            </a:lvl4pPr>
            <a:lvl5pPr marL="532800" indent="-176400">
              <a:defRPr sz="15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6E8FFF-2AFB-218F-ABCC-56BEA5AAD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Short name of the powerpoint presentation, maximum length two thirds of the page</a:t>
            </a: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BCEC3A-02B4-2A9D-87F4-16045F235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65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1818620-6694-CE30-09D5-0385EC1EA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699" y="717550"/>
            <a:ext cx="10706099" cy="867861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A359F36-CC92-C5E0-1D93-EB04F26AA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7700" y="1825625"/>
            <a:ext cx="107061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416615-ACE9-1166-FF1A-B39597AF46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1162" y="6417177"/>
            <a:ext cx="10942637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accent2"/>
                </a:solidFill>
              </a:defRPr>
            </a:lvl1pPr>
          </a:lstStyle>
          <a:p>
            <a:r>
              <a:rPr lang="en-US"/>
              <a:t>Short name of the powerpoint presentation, maximum length two thirds of the page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2E3233-1704-433C-8B0E-4C03A48D49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7602" y="6417177"/>
            <a:ext cx="27243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 b="1">
                <a:solidFill>
                  <a:schemeClr val="accent2"/>
                </a:solidFill>
              </a:defRPr>
            </a:lvl1pPr>
          </a:lstStyle>
          <a:p>
            <a:fld id="{5E608FB1-680A-4E9D-A95E-8C4CFA1B47E3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25" name="Grafický objekt 24">
            <a:extLst>
              <a:ext uri="{FF2B5EF4-FFF2-40B4-BE49-F238E27FC236}">
                <a16:creationId xmlns:a16="http://schemas.microsoft.com/office/drawing/2014/main" id="{20A4219D-845A-0B44-D2E6-FE3B644EF77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1637169" y="6332536"/>
            <a:ext cx="342900" cy="342900"/>
          </a:xfrm>
          <a:prstGeom prst="rect">
            <a:avLst/>
          </a:prstGeom>
        </p:spPr>
      </p:pic>
      <p:sp>
        <p:nvSpPr>
          <p:cNvPr id="32" name="Obdélník 31">
            <a:extLst>
              <a:ext uri="{FF2B5EF4-FFF2-40B4-BE49-F238E27FC236}">
                <a16:creationId xmlns:a16="http://schemas.microsoft.com/office/drawing/2014/main" id="{D7335CFA-CF9E-C58E-DC8B-E528D93AB763}"/>
              </a:ext>
            </a:extLst>
          </p:cNvPr>
          <p:cNvSpPr/>
          <p:nvPr userDrawn="1"/>
        </p:nvSpPr>
        <p:spPr>
          <a:xfrm>
            <a:off x="221456" y="0"/>
            <a:ext cx="122400" cy="104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B52155B1-7D35-8CBF-21B4-8799EABA85C0}"/>
              </a:ext>
            </a:extLst>
          </p:cNvPr>
          <p:cNvSpPr txBox="1"/>
          <p:nvPr userDrawn="1"/>
        </p:nvSpPr>
        <p:spPr>
          <a:xfrm>
            <a:off x="337165" y="6498434"/>
            <a:ext cx="36870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sz="1100" dirty="0">
                <a:solidFill>
                  <a:schemeClr val="tx2"/>
                </a:solidFill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033977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5" r:id="rId3"/>
    <p:sldLayoutId id="2147483666" r:id="rId4"/>
    <p:sldLayoutId id="2147483650" r:id="rId5"/>
    <p:sldLayoutId id="2147483660" r:id="rId6"/>
    <p:sldLayoutId id="2147483652" r:id="rId7"/>
    <p:sldLayoutId id="2147483661" r:id="rId8"/>
    <p:sldLayoutId id="2147483662" r:id="rId9"/>
    <p:sldLayoutId id="2147483663" r:id="rId10"/>
    <p:sldLayoutId id="2147483654" r:id="rId11"/>
    <p:sldLayoutId id="2147483655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100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200" b="1" kern="1200">
          <a:solidFill>
            <a:schemeClr val="accent2"/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A5984E-E41E-58BC-4CEB-5BDB04E6BD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079" y="2048376"/>
            <a:ext cx="9144000" cy="1884432"/>
          </a:xfrm>
        </p:spPr>
        <p:txBody>
          <a:bodyPr/>
          <a:lstStyle/>
          <a:p>
            <a:r>
              <a:rPr lang="cs-CZ" dirty="0"/>
              <a:t>Správní právo Trestní</a:t>
            </a:r>
          </a:p>
        </p:txBody>
      </p:sp>
      <p:sp>
        <p:nvSpPr>
          <p:cNvPr id="9" name="Podnadpis 8">
            <a:extLst>
              <a:ext uri="{FF2B5EF4-FFF2-40B4-BE49-F238E27FC236}">
                <a16:creationId xmlns:a16="http://schemas.microsoft.com/office/drawing/2014/main" id="{F730C0B0-4C35-7DDE-5DBA-E74C469D9B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288" y="4713288"/>
            <a:ext cx="9144000" cy="1128712"/>
          </a:xfrm>
        </p:spPr>
        <p:txBody>
          <a:bodyPr/>
          <a:lstStyle/>
          <a:p>
            <a:r>
              <a:rPr lang="cs-CZ" dirty="0"/>
              <a:t>JUDr. Barbora Košinárová, Ph.D. </a:t>
            </a:r>
          </a:p>
        </p:txBody>
      </p:sp>
    </p:spTree>
    <p:extLst>
      <p:ext uri="{BB962C8B-B14F-4D97-AF65-F5344CB8AC3E}">
        <p14:creationId xmlns:p14="http://schemas.microsoft.com/office/powerpoint/2010/main" val="2478625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A8EF-1974-3460-7EA2-EA5A0C6D2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a limity správní odpovědnosti</a:t>
            </a:r>
            <a:br>
              <a:rPr lang="cs-CZ" dirty="0"/>
            </a:br>
            <a:r>
              <a:rPr lang="cs-CZ" dirty="0"/>
              <a:t>Zásada zákonnosti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D079D-D9B2-2ED6-07AC-F368E4BDC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Retroaktivita ve prospěch pachatele: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dojde-li k 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pozdější změně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právní úpravy tak, že je pro 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pachatele výhodnější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, je třeba ji 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zohlednit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Nejen pro výši sankce, ale celkově (NSS, </a:t>
            </a:r>
            <a:r>
              <a:rPr kumimoji="0" lang="cs-CZ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 zn. 8 </a:t>
            </a:r>
            <a:r>
              <a:rPr kumimoji="0" lang="cs-CZ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Afs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42/2013, „</a:t>
            </a:r>
            <a:r>
              <a:rPr kumimoji="0" lang="cs-CZ" altLang="cs-CZ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Liberační důvody …, ve znění účinném od …se mohou uplatnit i na porušení povinností spáchaná před tímto datem, neboť předmětné ustanovení je nutno považovat za právní úpravu, která je pro pachatele správního deliktu příznivější …“)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Jinak platí pravidlo, že 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trestnost se posuzuje podle právní úpravy účinné v době spáchání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Zákaz dvojího přičítání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(jednou jako znak skutkové podstaty a dále jako přitěžující okolnost)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DA1E74-8164-64D2-5C81-E1444E90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B68FB6-D840-5CD0-EEAF-E0C3C044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71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A8EF-1974-3460-7EA2-EA5A0C6D2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a limity správní odpovědnosti</a:t>
            </a:r>
            <a:br>
              <a:rPr lang="cs-CZ" dirty="0"/>
            </a:br>
            <a:r>
              <a:rPr lang="cs-CZ" dirty="0"/>
              <a:t>Zásada proporcionality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D079D-D9B2-2ED6-07AC-F368E4BDC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73" marR="0" lvl="0" indent="-171473" algn="just" defTabSz="685891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Sankce musí být 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přiměřená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skutku (okolnostem) a osobě pachatele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Zákaz likvidačních pokut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, nicméně pokuta 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musí být negativním zásahem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, aby plnila funkci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RS NSS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(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 zn. 1 As 9/2008, 2092/2010 Sb. NSS) „</a:t>
            </a:r>
            <a:r>
              <a:rPr kumimoji="0" lang="cs-CZ" altLang="cs-CZ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Správní orgán ukládající pokutu za jiný správní delikt </a:t>
            </a:r>
            <a:r>
              <a:rPr kumimoji="0" lang="cs-CZ" altLang="cs-CZ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je povinen přihlédnout k osobním a majetkovým poměrům pachatele tehdy, pokud je podle osoby pachatele a výše pokuty, kterou lze uložit, zřejmé, že by pokuta mohla mít likvidační charakter, a to i v případech, kdy příslušný zákon osobní a majetkové poměry pachatele v taxativním výčtu hledisek rozhodných pro určení výše pokuty neuvádí</a:t>
            </a:r>
            <a:r>
              <a:rPr kumimoji="0" lang="cs-CZ" altLang="cs-CZ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 Správní orgán vychází při zjišťování osobních a majetkových poměrů z údajů </a:t>
            </a:r>
            <a:r>
              <a:rPr kumimoji="0" lang="cs-CZ" altLang="cs-CZ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doložených samotným účastníkem </a:t>
            </a:r>
            <a:r>
              <a:rPr kumimoji="0" lang="cs-CZ" altLang="cs-CZ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řízení, případně z těch, které </a:t>
            </a:r>
            <a:r>
              <a:rPr kumimoji="0" lang="cs-CZ" altLang="cs-CZ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vyplynuly</a:t>
            </a:r>
            <a:r>
              <a:rPr kumimoji="0" lang="cs-CZ" altLang="cs-CZ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z dosavadního průběhu správního řízení či které si opatří samostatně bez součinnosti s účastníkem řízení. Nelze-li takto získat přesné informace, je správní orgán oprávněn stanovit je v nezbytném rozsahu </a:t>
            </a:r>
            <a:r>
              <a:rPr kumimoji="0" lang="cs-CZ" altLang="cs-CZ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odhadem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.“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DA1E74-8164-64D2-5C81-E1444E90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B68FB6-D840-5CD0-EEAF-E0C3C044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604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A8EF-1974-3460-7EA2-EA5A0C6D2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a limity správní odpovědnosti</a:t>
            </a:r>
            <a:br>
              <a:rPr lang="cs-CZ" dirty="0"/>
            </a:br>
            <a:r>
              <a:rPr lang="cs-CZ" dirty="0"/>
              <a:t>Správní uvážení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D079D-D9B2-2ED6-07AC-F368E4BDC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Správní uvážení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– možnost výběru vhodného řešení na základě zákonného zmocnění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NSS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(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 zn. 8 As 5/2005, 1062/2007 Sb. NSS), „</a:t>
            </a:r>
            <a:r>
              <a:rPr kumimoji="0" lang="cs-CZ" altLang="cs-CZ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Jakkoliv má správní orgán při ukládání pokuty </a:t>
            </a:r>
            <a:r>
              <a:rPr kumimoji="0" lang="cs-CZ" altLang="cs-CZ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volnost správního uvážení</a:t>
            </a:r>
            <a:r>
              <a:rPr kumimoji="0" lang="cs-CZ" altLang="cs-CZ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, </a:t>
            </a:r>
            <a:r>
              <a:rPr kumimoji="0" lang="cs-CZ" altLang="cs-CZ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je vázán </a:t>
            </a:r>
            <a:r>
              <a:rPr kumimoji="0" lang="cs-CZ" altLang="cs-CZ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základními principy správního rozhodování, včetně povinnosti rozhodovat v obdobných případech obdobným způsobem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.“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NSS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(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 zn 3 As 24/2004, 739/2006 Sb. NSS), „</a:t>
            </a:r>
            <a:r>
              <a:rPr kumimoji="0" lang="cs-CZ" altLang="cs-CZ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 když správní orgán rozhoduje na základě … volné správní úvahy, musí být jeho rozhodnutí </a:t>
            </a:r>
            <a:r>
              <a:rPr kumimoji="0" lang="cs-CZ" altLang="cs-CZ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přezkoumatelné </a:t>
            </a:r>
            <a:r>
              <a:rPr kumimoji="0" lang="cs-CZ" altLang="cs-CZ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 musí být zřejmé, že z mezí a hledisek správního uvážení nevybočil. I v těchto případech musí správní orgán respektovat stanovené procesní postupy i elementární právní principy správního rozhodování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“.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DA1E74-8164-64D2-5C81-E1444E90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B68FB6-D840-5CD0-EEAF-E0C3C044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163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A8EF-1974-3460-7EA2-EA5A0C6D2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a limity správní odpovědnosti</a:t>
            </a:r>
            <a:br>
              <a:rPr lang="cs-CZ" dirty="0"/>
            </a:br>
            <a:r>
              <a:rPr lang="cs-CZ" dirty="0"/>
              <a:t>Správní uvážení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D079D-D9B2-2ED6-07AC-F368E4BDC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výběr </a:t>
            </a:r>
            <a:r>
              <a:rPr kumimoji="0" lang="cs-CZ" altLang="cs-CZ" sz="2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druhu</a:t>
            </a:r>
            <a:r>
              <a:rPr kumimoji="0" lang="cs-CZ" altLang="cs-CZ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sankce, výběr </a:t>
            </a:r>
            <a:r>
              <a:rPr kumimoji="0" lang="cs-CZ" altLang="cs-CZ" sz="2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výměry</a:t>
            </a:r>
            <a:r>
              <a:rPr kumimoji="0" lang="cs-CZ" altLang="cs-CZ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sankce, </a:t>
            </a:r>
            <a:r>
              <a:rPr kumimoji="0" lang="cs-CZ" altLang="cs-CZ" sz="2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upustit</a:t>
            </a:r>
            <a:r>
              <a:rPr kumimoji="0" lang="cs-CZ" altLang="cs-CZ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od potrestání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VS Praha (</a:t>
            </a:r>
            <a:r>
              <a:rPr kumimoji="0" lang="cs-CZ" altLang="cs-CZ" sz="2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</a:t>
            </a:r>
            <a:r>
              <a:rPr kumimoji="0" lang="cs-CZ" altLang="cs-CZ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 zn. 6 A 82/93), nepostačuje, že stanovená výše je v rozpětí, která zákon připouští; musí být přezkoumatelné také v tom směru, </a:t>
            </a:r>
            <a:r>
              <a:rPr kumimoji="0" lang="cs-CZ" altLang="cs-CZ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zda a jak byla vzata v úvahu hlediska v zákoně stanovená</a:t>
            </a:r>
            <a:r>
              <a:rPr kumimoji="0" lang="cs-CZ" altLang="cs-CZ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Zákaz dvojího přičítání ! 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(jednou pro trestnost a poté totéž pro sankci jako přitěžující okolnost)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Požadavek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řádného odůvodnění 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(viz dále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DA1E74-8164-64D2-5C81-E1444E90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B68FB6-D840-5CD0-EEAF-E0C3C044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832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A8EF-1974-3460-7EA2-EA5A0C6D2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a limity správní odpovědnosti</a:t>
            </a:r>
            <a:br>
              <a:rPr lang="cs-CZ" dirty="0"/>
            </a:br>
            <a:r>
              <a:rPr lang="cs-CZ" dirty="0"/>
              <a:t>Subsidiarita postihu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D079D-D9B2-2ED6-07AC-F368E4BDC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Je </a:t>
            </a:r>
            <a:r>
              <a:rPr kumimoji="0" lang="cs-CZ" altLang="cs-CZ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dána společenská nebezpečnost / škodlivost </a:t>
            </a:r>
            <a:r>
              <a:rPr kumimoji="0" lang="cs-CZ" altLang="cs-CZ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 </a:t>
            </a:r>
            <a:r>
              <a:rPr kumimoji="0" lang="cs-CZ" altLang="cs-CZ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nelze řešit jinak</a:t>
            </a:r>
            <a:r>
              <a:rPr kumimoji="0" lang="cs-CZ" altLang="cs-CZ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(jinými prostředky)</a:t>
            </a:r>
          </a:p>
          <a:p>
            <a:pPr marR="0" lvl="0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DA1E74-8164-64D2-5C81-E1444E90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B68FB6-D840-5CD0-EEAF-E0C3C044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984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A8EF-1974-3460-7EA2-EA5A0C6D2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a limity správní odpovědnosti</a:t>
            </a:r>
            <a:br>
              <a:rPr lang="cs-CZ" dirty="0"/>
            </a:br>
            <a:r>
              <a:rPr lang="cs-CZ" dirty="0"/>
              <a:t>legitimní očekávání – předvídatelnost postihu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D079D-D9B2-2ED6-07AC-F368E4BDC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§ 2/4 </a:t>
            </a:r>
            <a:r>
              <a:rPr kumimoji="0" lang="cs-CZ" altLang="cs-CZ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SpŘ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– postupovat a rozhodovat podobně ve skutkově a právně podobných případech, aby nevznikaly nedůvodné rozdíly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Zákaz nečekaných, překvapivých rozhodnutí, předvídatelnost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Mohou být důvodné rozdíly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(každý případ je třeba řádně odůvodnit a případně uvést, v čem a proč se vymyká)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Vázanost předchozí rozhodovací praxí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– není absolutní neměnnost, nutnost odůvodnění 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Vázanost předchozí činností i nečinností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(NSS, 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 zn. 6 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Ads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88/2006)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DA1E74-8164-64D2-5C81-E1444E90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B68FB6-D840-5CD0-EEAF-E0C3C044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047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A8EF-1974-3460-7EA2-EA5A0C6D2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a limity správní odpovědnosti</a:t>
            </a:r>
            <a:br>
              <a:rPr lang="cs-CZ" dirty="0"/>
            </a:br>
            <a:r>
              <a:rPr lang="cs-CZ" dirty="0"/>
              <a:t>zásada materiální pravdy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D079D-D9B2-2ED6-07AC-F368E4BDC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NSS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(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 zn. 5 As 29/2009) „</a:t>
            </a:r>
            <a:r>
              <a:rPr kumimoji="0" lang="cs-CZ" altLang="cs-CZ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Není na libovůli správního orgánu, jakým způsobem s návrhy účastníků na provedení důkazů naloží, neboť správní orgán sice </a:t>
            </a:r>
            <a:r>
              <a:rPr kumimoji="0" lang="cs-CZ" altLang="cs-CZ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není </a:t>
            </a:r>
            <a:r>
              <a:rPr kumimoji="0" lang="cs-CZ" altLang="cs-CZ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ve smyslu § 52 správního řádu </a:t>
            </a:r>
            <a:r>
              <a:rPr kumimoji="0" lang="cs-CZ" altLang="cs-CZ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povinen všechny důkazy navržené účastníky provést</a:t>
            </a:r>
            <a:r>
              <a:rPr kumimoji="0" lang="cs-CZ" altLang="cs-CZ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, pokud však některé z nich </a:t>
            </a:r>
            <a:r>
              <a:rPr kumimoji="0" lang="cs-CZ" altLang="cs-CZ" sz="20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neprovede, musí v odůvodnění rozhodnutí uvést, proč se tak stalo</a:t>
            </a:r>
            <a:r>
              <a:rPr kumimoji="0" lang="cs-CZ" altLang="cs-CZ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 Správní orgán je oprávněn, ale i povinen odpovědně vážit, které důkazy je třeba provést, zda je potřebné stav dokazování doplnit a posuzovat důvodnost návrhů stran na doplnění dokazování. Zásada volného hodnocení důkazů neznamená, že by bylo rozhodujícímu orgánu dáno na výběr, které z provedených důkazů vyhodnotí a které nikoli a o které opře skutkové závěry a které opomene.“</a:t>
            </a:r>
          </a:p>
          <a:p>
            <a:pPr marR="0" lvl="0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DA1E74-8164-64D2-5C81-E1444E90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B68FB6-D840-5CD0-EEAF-E0C3C044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751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A8EF-1974-3460-7EA2-EA5A0C6D2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a limity správní odpovědnosti</a:t>
            </a:r>
            <a:br>
              <a:rPr lang="cs-CZ" dirty="0"/>
            </a:br>
            <a:r>
              <a:rPr lang="cs-CZ" dirty="0"/>
              <a:t>Spravedlivý proces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D079D-D9B2-2ED6-07AC-F368E4BDC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73" marR="0" lvl="0" indent="-171473" algn="just" defTabSz="685891" rtl="0" eaLnBrk="1" fontAlgn="auto" latinLnBrk="0" hangingPunct="1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Řádné vymezení skutku 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(předmětu řízení) - skutek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Podklady pro vydání rozhodnutí 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§ 36/3 </a:t>
            </a:r>
            <a:r>
              <a:rPr kumimoji="0" lang="cs-CZ" alt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SpŘ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– právo být seznámen a vyjádřit se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Volné hodnocení důkazů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, nutno přihlížet k 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okolnostem ve prospěch i v neprospěch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(§ 50 </a:t>
            </a:r>
            <a:r>
              <a:rPr kumimoji="0" lang="cs-CZ" alt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SpŘ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)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Rozhodnutí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– 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výroková část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- musí být vykonatelné, srozumitelné, určité, jasné 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Rozhodnutí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– 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odůvodnění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– přísné požadavky, zhodnocení, vyjádření, tzv. 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přezkoumatelnost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srgbClr val="96607D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(stal se skutek, kdo jej spáchal, je správním deliktem, proč sankce, jaký druh a výměra sankce, …)</a:t>
            </a:r>
            <a:endParaRPr kumimoji="0" lang="cs-CZ" alt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Arial" panose="020B0604020202020204" pitchFamily="34" charset="0"/>
            </a:endParaRPr>
          </a:p>
          <a:p>
            <a:pPr marL="171473" marR="0" lvl="0" indent="-171473" algn="just" defTabSz="685891" rtl="0" eaLnBrk="1" fontAlgn="auto" latinLnBrk="0" hangingPunct="1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RS NSS 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(</a:t>
            </a:r>
            <a:r>
              <a:rPr kumimoji="0" lang="cs-CZ" alt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 zn. 2 As 34/2006, 1546/2008 Sb. NSS) „</a:t>
            </a:r>
            <a:r>
              <a:rPr kumimoji="0" lang="cs-CZ" altLang="cs-CZ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Výrok rozhodnutí o jiném správním deliktu musí obsahovat </a:t>
            </a:r>
            <a:r>
              <a:rPr kumimoji="0" lang="cs-CZ" altLang="cs-CZ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popis skutku </a:t>
            </a:r>
            <a:r>
              <a:rPr kumimoji="0" lang="cs-CZ" altLang="cs-CZ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uvedením místa, času a způsobu spáchání, popřípadě i uvedením jiných skutečností, jichž je třeba k tomu, aby nemohl být zaměněn s jiným. Neuvede-li správní orgán takové náležitosti do výroku svého rozhodnutí, </a:t>
            </a:r>
            <a:r>
              <a:rPr kumimoji="0" lang="cs-CZ" altLang="cs-CZ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podstatně poruší ustanovení o řízení</a:t>
            </a:r>
            <a:r>
              <a:rPr kumimoji="0" lang="cs-CZ" altLang="cs-CZ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 Zjistí-li soud </a:t>
            </a:r>
            <a:r>
              <a:rPr kumimoji="0" lang="cs-CZ" altLang="cs-CZ" sz="1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k námitce účastníka </a:t>
            </a:r>
            <a:r>
              <a:rPr kumimoji="0" lang="cs-CZ" altLang="cs-CZ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řízení existenci této vady, správní rozhodnutí z tohoto důvodu zruší</a:t>
            </a:r>
            <a:r>
              <a:rPr kumimoji="0" lang="cs-CZ" alt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.“</a:t>
            </a:r>
          </a:p>
          <a:p>
            <a:pPr marR="0" lvl="0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DA1E74-8164-64D2-5C81-E1444E90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B68FB6-D840-5CD0-EEAF-E0C3C044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8887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A8EF-1974-3460-7EA2-EA5A0C6D2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a limity správní odpovědnosti</a:t>
            </a:r>
            <a:br>
              <a:rPr lang="cs-CZ" dirty="0"/>
            </a:br>
            <a:r>
              <a:rPr lang="cs-CZ" dirty="0"/>
              <a:t>Prameny regulace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D079D-D9B2-2ED6-07AC-F368E4BDC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2000" marR="0" lvl="0" indent="0" algn="just" defTabSz="685891" rtl="0" eaLnBrk="1" fontAlgn="auto" latinLnBrk="0" hangingPunct="1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15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český právní řád:</a:t>
            </a:r>
            <a:endParaRPr kumimoji="0" lang="cs-CZ" altLang="cs-CZ" sz="1500" b="0" i="1" u="none" strike="noStrike" kern="120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171473" marR="0" lvl="0" indent="-171473" algn="just" defTabSz="685891" rtl="0" eaLnBrk="1" fontAlgn="auto" latinLnBrk="0" hangingPunct="1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Listina základních práv a svobod</a:t>
            </a:r>
            <a:r>
              <a:rPr kumimoji="0" lang="cs-CZ" altLang="cs-CZ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– čl. 36 až 40</a:t>
            </a:r>
            <a:endParaRPr kumimoji="0" lang="cs-CZ" altLang="cs-CZ" sz="15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171473" marR="0" lvl="0" indent="-171473" algn="just" defTabSz="685891" rtl="0" eaLnBrk="1" fontAlgn="auto" latinLnBrk="0" hangingPunct="1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Správní řád</a:t>
            </a:r>
            <a:r>
              <a:rPr kumimoji="0" lang="cs-CZ" altLang="cs-CZ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(zákon č. 500/2004 Sb.)</a:t>
            </a:r>
            <a:endParaRPr kumimoji="0" lang="cs-CZ" altLang="cs-CZ" sz="15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171473" marR="0" lvl="0" indent="-171473" algn="just" defTabSz="685891" rtl="0" eaLnBrk="1" fontAlgn="auto" latinLnBrk="0" hangingPunct="1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Soudní řád správní</a:t>
            </a:r>
            <a:r>
              <a:rPr kumimoji="0" lang="cs-CZ" altLang="cs-CZ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(zákon č. 150/2002 Sb.)</a:t>
            </a:r>
            <a:endParaRPr kumimoji="0" lang="cs-CZ" altLang="cs-CZ" sz="15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171473" marR="0" lvl="0" indent="-171473" algn="just" defTabSz="685891" rtl="0" eaLnBrk="1" fontAlgn="auto" latinLnBrk="0" hangingPunct="1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Zákon o přestupcích</a:t>
            </a:r>
            <a:r>
              <a:rPr kumimoji="0" lang="cs-CZ" altLang="cs-CZ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(č. 200/1990 Sb.) – </a:t>
            </a:r>
            <a:r>
              <a:rPr kumimoji="0" lang="cs-CZ" altLang="cs-CZ" sz="15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do 30. 6. 2017, od 1. 7. 2017 zákon č. 250/2016 Sb. o odpovědnosti za přestupky a řízení o nich, zákon č. 251/2016 Sb., o některých přestupcích a zákon č. 183/2017 Sb.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vyhláška č. 520/2005 Sb. </a:t>
            </a:r>
          </a:p>
          <a:p>
            <a:pPr marL="72000" marR="0" lvl="0" indent="0" algn="just" defTabSz="685891" rtl="0" eaLnBrk="1" fontAlgn="auto" latinLnBrk="0" hangingPunct="1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15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mezinárodní smlouvy:</a:t>
            </a:r>
            <a:endParaRPr kumimoji="0" lang="cs-CZ" altLang="cs-CZ" sz="1500" b="0" i="1" u="none" strike="noStrike" kern="120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171473" marR="0" lvl="0" indent="-171473" algn="just" defTabSz="685891" rtl="0" eaLnBrk="1" fontAlgn="auto" latinLnBrk="0" hangingPunct="1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Evropská úmluva o ochraně lidských práv a základních svobod</a:t>
            </a:r>
            <a:r>
              <a:rPr kumimoji="0" lang="cs-CZ" altLang="cs-CZ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(č. 209/1992 Sb.) – čl. 6 a k tomu související judikatura </a:t>
            </a:r>
            <a:r>
              <a:rPr kumimoji="0" lang="cs-CZ" altLang="cs-CZ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Evropského soudu pro lidská práva</a:t>
            </a:r>
            <a:r>
              <a:rPr kumimoji="0" lang="cs-CZ" altLang="cs-CZ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(zejména </a:t>
            </a:r>
            <a:r>
              <a:rPr kumimoji="0" lang="cs-CZ" altLang="cs-CZ" sz="1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Engel</a:t>
            </a:r>
            <a:r>
              <a:rPr kumimoji="0" lang="cs-CZ" altLang="cs-CZ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v. Nizozemí či </a:t>
            </a:r>
            <a:r>
              <a:rPr kumimoji="0" lang="cs-CZ" altLang="cs-CZ" sz="1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Zolotukhin</a:t>
            </a:r>
            <a:r>
              <a:rPr kumimoji="0" lang="cs-CZ" altLang="cs-CZ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v. Rusko)</a:t>
            </a:r>
          </a:p>
          <a:p>
            <a:pPr marL="72000" marR="0" lvl="0" indent="0" algn="just" defTabSz="685891" rtl="0" eaLnBrk="1" fontAlgn="auto" latinLnBrk="0" hangingPunct="1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15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doporučení Rady Evropy: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Doporučení Výboru ministrů Rady Evropy (91) 1 </a:t>
            </a:r>
            <a:r>
              <a:rPr kumimoji="0" lang="cs-CZ" altLang="cs-CZ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o správních sankcích</a:t>
            </a:r>
            <a:endParaRPr kumimoji="0" lang="cs-CZ" altLang="cs-CZ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171473" marR="0" lvl="0" indent="-171473" algn="just" defTabSz="685891" rtl="0" eaLnBrk="1" fontAlgn="auto" latinLnBrk="0" hangingPunct="1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Rezoluce Výboru ministrů Rady Evropy (77) 31 </a:t>
            </a:r>
            <a:r>
              <a:rPr kumimoji="0" lang="cs-CZ" altLang="cs-CZ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o ochraně jednotlivců ve vztahu k aktům správy</a:t>
            </a:r>
            <a:endParaRPr kumimoji="0" lang="cs-CZ" altLang="cs-CZ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171473" marR="0" lvl="0" indent="-171473" algn="just" defTabSz="685891" rtl="0" eaLnBrk="1" fontAlgn="auto" latinLnBrk="0" hangingPunct="1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Doporučení Výboru ministrů Rady Evropy (80) 2 </a:t>
            </a:r>
            <a:r>
              <a:rPr kumimoji="0" lang="cs-CZ" altLang="cs-CZ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o správním uvážení</a:t>
            </a:r>
            <a:endParaRPr kumimoji="0" lang="cs-CZ" altLang="cs-CZ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171473" marR="0" lvl="0" indent="-171473" algn="just" defTabSz="685891" rtl="0" eaLnBrk="1" fontAlgn="auto" latinLnBrk="0" hangingPunct="1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Doporučení Výboru ministrů Rady Evropy (89) 8 </a:t>
            </a:r>
            <a:r>
              <a:rPr kumimoji="0" lang="cs-CZ" altLang="cs-CZ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o prozatímní soudní ochraně ve věcech správních</a:t>
            </a:r>
            <a:endParaRPr kumimoji="0" lang="cs-CZ" altLang="cs-CZ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171473" marR="0" lvl="0" indent="-171473" algn="just" defTabSz="685891" rtl="0" eaLnBrk="1" fontAlgn="auto" latinLnBrk="0" hangingPunct="1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Doporučení Výboru ministrů Rady Evropy (2004) 20 </a:t>
            </a:r>
            <a:r>
              <a:rPr kumimoji="0" lang="cs-CZ" altLang="cs-CZ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o soudní kontrole správních aktů</a:t>
            </a:r>
            <a:r>
              <a:rPr kumimoji="0" lang="cs-CZ" altLang="cs-CZ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</a:p>
          <a:p>
            <a:pPr marR="0" lvl="0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tabLst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DA1E74-8164-64D2-5C81-E1444E90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B68FB6-D840-5CD0-EEAF-E0C3C044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116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CEAFB1-E2B8-BA84-0ACB-68B3C350A4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115C93C-1606-C8BC-24B2-4C9D54334A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Jungmannova 17 | 110 00 Praha 1</a:t>
            </a:r>
          </a:p>
          <a:p>
            <a:r>
              <a:rPr lang="cs-CZ" dirty="0"/>
              <a:t>| Česká republika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358B16-C9D6-E5F3-7FC0-84FE26E43BE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7602" y="6417177"/>
            <a:ext cx="272435" cy="365125"/>
          </a:xfrm>
        </p:spPr>
        <p:txBody>
          <a:bodyPr/>
          <a:lstStyle/>
          <a:p>
            <a:fld id="{5E608FB1-680A-4E9D-A95E-8C4CFA1B47E3}" type="slidenum">
              <a:rPr lang="cs-CZ" smtClean="0"/>
              <a:t>19</a:t>
            </a:fld>
            <a:endParaRPr lang="cs-CZ"/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E5515805-19B1-86D4-54C2-81A28FFB20B1}"/>
              </a:ext>
            </a:extLst>
          </p:cNvPr>
          <p:cNvSpPr txBox="1">
            <a:spLocks/>
          </p:cNvSpPr>
          <p:nvPr/>
        </p:nvSpPr>
        <p:spPr>
          <a:xfrm>
            <a:off x="928937" y="4910436"/>
            <a:ext cx="9144000" cy="113044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None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8000"/>
              </a:lnSpc>
            </a:pPr>
            <a:r>
              <a:rPr lang="cs-CZ" dirty="0"/>
              <a:t>+420 221 506 700</a:t>
            </a:r>
          </a:p>
          <a:p>
            <a:pPr>
              <a:lnSpc>
                <a:spcPct val="108000"/>
              </a:lnSpc>
            </a:pPr>
            <a:r>
              <a:rPr lang="cs-CZ" dirty="0"/>
              <a:t>www.cevro.cz</a:t>
            </a:r>
          </a:p>
          <a:p>
            <a:pPr>
              <a:lnSpc>
                <a:spcPct val="108000"/>
              </a:lnSpc>
            </a:pPr>
            <a:r>
              <a:rPr lang="cs-CZ" dirty="0"/>
              <a:t>www.cevro.cz</a:t>
            </a:r>
          </a:p>
        </p:txBody>
      </p:sp>
    </p:spTree>
    <p:extLst>
      <p:ext uri="{BB962C8B-B14F-4D97-AF65-F5344CB8AC3E}">
        <p14:creationId xmlns:p14="http://schemas.microsoft.com/office/powerpoint/2010/main" val="2743970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A8EF-1974-3460-7EA2-EA5A0C6D2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D079D-D9B2-2ED6-07AC-F368E4BDC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73" marR="0" lvl="0" indent="-171473" algn="just" defTabSz="685891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Předmětem úpravy je oblast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správně právní odpovědnosti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Součást správního práva, která upravuje protiprávní jednání v oblasti veřejné správy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Zahrnuje předpisy organizační, hmotně právní i procesní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Správní právo zahrnuje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vlastní trestní právo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(oprávnění veřejné správy trestat)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171473" marR="0" lvl="0" indent="-171473" algn="just" defTabSz="685891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Roztříštěnost, nejednotnost, vazba na správní řád, sjednocovací vliv judikatury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Správní právo trestní (právní základ) a správní trestání (realizace)</a:t>
            </a:r>
          </a:p>
          <a:p>
            <a:endParaRPr lang="cs-CZ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DA1E74-8164-64D2-5C81-E1444E90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Konference COFOLA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B68FB6-D840-5CD0-EEAF-E0C3C044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083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A8EF-1974-3460-7EA2-EA5A0C6D2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D079D-D9B2-2ED6-07AC-F368E4BDC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Realizace trestního oprávnění v podmínkách a potřebách veřejné správy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(= trestají správní orgány)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VS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stanoví pravidla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chování (OZV či prováděcí předpisy)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VS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kontroluje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dodržování pravidel (realizace kontroly, inspekční orgány) – „</a:t>
            </a:r>
            <a:r>
              <a:rPr kumimoji="0" lang="cs-CZ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kdo kontroluje, také trestá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“; nebo „</a:t>
            </a:r>
            <a:r>
              <a:rPr kumimoji="0" lang="cs-CZ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jeden kontroluje a druhý/jiný trestá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“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VS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sankcionuje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, kde jsou pravidla porušena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Projev </a:t>
            </a:r>
            <a:r>
              <a:rPr kumimoji="0" lang="cs-CZ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správněprávní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odpovědnosti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– odpovědnosti za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správní delikty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 oblasti veřejné správy; retrospektivní pojetí (</a:t>
            </a:r>
            <a:r>
              <a:rPr kumimoji="0" lang="cs-CZ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ex post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)</a:t>
            </a:r>
          </a:p>
          <a:p>
            <a:endParaRPr lang="cs-CZ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DA1E74-8164-64D2-5C81-E1444E90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B68FB6-D840-5CD0-EEAF-E0C3C044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850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A8EF-1974-3460-7EA2-EA5A0C6D2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D079D-D9B2-2ED6-07AC-F368E4BDC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Velmi </a:t>
            </a:r>
            <a:r>
              <a:rPr kumimoji="0" lang="cs-CZ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rozsáhlá oblast </a:t>
            </a:r>
            <a:r>
              <a:rPr kumimoji="0" lang="cs-CZ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(hypertrofie správního trestání)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dopravní přestupky (chodců, řidičů, cyklistů, …), disciplinární přestupky studentů VŠ, přestupky podnikatelů (ČOI, SZPI, ČIŽP), přestupky v oblasti hospodářské soutěže, přestupky fyzických (nepodnikajících osob) – majetek (krádež do 5.000 Kč), občanské soužití, veřejný pořádek, ….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Vyřešení:</a:t>
            </a:r>
          </a:p>
          <a:p>
            <a:pPr marL="457200" marR="0" lvl="0" indent="-457200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cs-CZ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Odložení věci</a:t>
            </a:r>
          </a:p>
          <a:p>
            <a:pPr marL="457200" marR="0" lvl="0" indent="-457200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cs-CZ" sz="2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Rozhodnutí</a:t>
            </a:r>
            <a:r>
              <a:rPr kumimoji="0" lang="cs-CZ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o </a:t>
            </a:r>
            <a:r>
              <a:rPr kumimoji="0" lang="cs-CZ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vině</a:t>
            </a:r>
            <a:r>
              <a:rPr kumimoji="0" lang="cs-CZ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a uložení </a:t>
            </a:r>
            <a:r>
              <a:rPr kumimoji="0" lang="cs-CZ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správního trestu </a:t>
            </a:r>
            <a:r>
              <a:rPr kumimoji="0" lang="cs-CZ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x </a:t>
            </a:r>
            <a:r>
              <a:rPr kumimoji="0" lang="cs-CZ" sz="2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zastavení řízení</a:t>
            </a:r>
          </a:p>
          <a:p>
            <a:endParaRPr lang="cs-CZ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DA1E74-8164-64D2-5C81-E1444E90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B68FB6-D840-5CD0-EEAF-E0C3C044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138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A8EF-1974-3460-7EA2-EA5A0C6D2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D079D-D9B2-2ED6-07AC-F368E4BDC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Správní trestání: </a:t>
            </a:r>
          </a:p>
          <a:p>
            <a:pPr marL="457200" marR="0" lvl="0" indent="-457200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cs-CZ" sz="2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výkon veřejné správy </a:t>
            </a:r>
            <a:r>
              <a:rPr kumimoji="0" lang="cs-CZ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(trestní pravomoc pro podmínky a potřeby veřejné správy), nebo </a:t>
            </a:r>
          </a:p>
          <a:p>
            <a:pPr marL="457200" marR="0" lvl="0" indent="-457200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cs-CZ" sz="2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výkon trestního oprávnění </a:t>
            </a:r>
            <a:r>
              <a:rPr kumimoji="0" lang="cs-CZ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(trestání je z řady důvodů místo soudů svěřeno veřejné správě)? 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DA1E74-8164-64D2-5C81-E1444E90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Konference COFOLA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B68FB6-D840-5CD0-EEAF-E0C3C044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787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A8EF-1974-3460-7EA2-EA5A0C6D2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D079D-D9B2-2ED6-07AC-F368E4BDC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marR="0" lvl="0" indent="-457200" algn="just" defTabSz="685891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Vztah správních deliktů a soudních deliktů (trestných činů)</a:t>
            </a:r>
          </a:p>
          <a:p>
            <a:pPr marL="457200" marR="0" lvl="0" indent="-457200" algn="just" defTabSz="685891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Společné znaky: legalita, protiprávnost</a:t>
            </a:r>
          </a:p>
          <a:p>
            <a:pPr marL="457200" marR="0" lvl="0" indent="-457200" algn="just" defTabSz="685891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Rozdílné znaky (?): škodlivost, nebezpečnost, závažnost sankcí a jejich povaha, evidence sankcí, objekt protiprávního jednání, zavinění (úmysl/nedbalost), subjekt (již ne, neboť obojí FO a PO), správní orgán/soud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DA1E74-8164-64D2-5C81-E1444E90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B68FB6-D840-5CD0-EEAF-E0C3C044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167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A8EF-1974-3460-7EA2-EA5A0C6D2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D079D-D9B2-2ED6-07AC-F368E4BDC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NSS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(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 zn. 6 A 126/2002, 461/2005 Sb. NSS) „</a:t>
            </a:r>
            <a:r>
              <a:rPr kumimoji="0" lang="cs-CZ" altLang="cs-CZ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také trestání ze správní delikty musí podléhat stejnému režimu jako trestání za trestné činy.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“  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NSS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(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 zn. 8 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Afs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17/2007, 1338/2007 Sb. NSS) „</a:t>
            </a:r>
            <a:r>
              <a:rPr kumimoji="0" lang="cs-CZ" altLang="cs-CZ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trestnost správních deliktů se řídí obdobnými principy jako trestnost trestných činů.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“  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Analogie správních deliktů vůči trestným činům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(jde o 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trestání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jako takové)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Konkrétně se 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analogie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projevila v případě tzv. absorpční zásady (NSS, 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 zn. 6 As 57/2004, 772/2006 Sb. NSS), nebo institutu zahlazení (NSS, 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 zn. 8 As 82/2010, 2291/2011 Sb. NSS). 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DA1E74-8164-64D2-5C81-E1444E90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B68FB6-D840-5CD0-EEAF-E0C3C044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075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A8EF-1974-3460-7EA2-EA5A0C6D2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D079D-D9B2-2ED6-07AC-F368E4BDC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Při řešení otázek 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hmotněprávních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si „půjčovat“ od přestupků a trestných činů (TZ),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je-li to ve prospěch pachatele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Při řešení otázek 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procesních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si „půjčovat“ od přestupků a 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SpŘ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, potom z trestního řízení (TŘ),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je-li to ve prospěch pachatele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DA1E74-8164-64D2-5C81-E1444E90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B68FB6-D840-5CD0-EEAF-E0C3C044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194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A8EF-1974-3460-7EA2-EA5A0C6D2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a limity správní odpovědnosti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D079D-D9B2-2ED6-07AC-F368E4BDC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Zákonnost</a:t>
            </a:r>
            <a:r>
              <a:rPr kumimoji="0" lang="cs-CZ" altLang="cs-CZ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, retroaktivita ve prospěch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Proporcionalita</a:t>
            </a:r>
            <a:r>
              <a:rPr kumimoji="0" lang="cs-CZ" altLang="cs-CZ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– majetkové poměry, likvidační pokuty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Správní uvážení </a:t>
            </a:r>
            <a:r>
              <a:rPr kumimoji="0" lang="cs-CZ" altLang="cs-CZ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(výběr druhu sankce, výběr výměry sankce, upustit od potrestání)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Subsidiarita postihu </a:t>
            </a:r>
            <a:r>
              <a:rPr kumimoji="0" lang="cs-CZ" altLang="cs-CZ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(nelze jinak)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Legitimní očekávání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Materiální pravda a podklady pro rozhodnutí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Spravedlivý proces </a:t>
            </a:r>
            <a:r>
              <a:rPr kumimoji="0" lang="cs-CZ" altLang="cs-CZ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- § 36 </a:t>
            </a:r>
            <a:r>
              <a:rPr kumimoji="0" lang="cs-CZ" altLang="cs-CZ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SpŘ</a:t>
            </a:r>
            <a:r>
              <a:rPr kumimoji="0" lang="cs-CZ" altLang="cs-CZ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, řádné odůvodnění, přezkoumatelnost (materiální znak a společenská nebezpečnost), výklad neurčitých právních pojmů („závažné“ nebo „opětovné“), koncentrace řízení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Rychlost a hospodárnost</a:t>
            </a:r>
            <a:r>
              <a:rPr kumimoji="0" lang="cs-CZ" altLang="cs-CZ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– lhůty (k zahájení, k pravomocnému uložení sankce), 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7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Ne bis in idem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7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Reformace in </a:t>
            </a:r>
            <a:r>
              <a:rPr kumimoji="0" lang="cs-CZ" altLang="cs-CZ" sz="17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peius</a:t>
            </a:r>
            <a:r>
              <a:rPr kumimoji="0" lang="cs-CZ" altLang="cs-CZ" sz="17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</a:t>
            </a:r>
            <a:r>
              <a:rPr kumimoji="0" lang="cs-CZ" altLang="cs-CZ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110004020202020204"/>
                <a:ea typeface="+mn-ea"/>
                <a:cs typeface="Arial" panose="020B0604020202020204" pitchFamily="34" charset="0"/>
              </a:rPr>
              <a:t> </a:t>
            </a: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ptos" panose="02110004020202020204"/>
                <a:ea typeface="+mn-ea"/>
                <a:cs typeface="Arial" panose="020B0604020202020204" pitchFamily="34" charset="0"/>
              </a:rPr>
              <a:t>Koncentrace řízení</a:t>
            </a:r>
            <a:endParaRPr kumimoji="0" lang="cs-CZ" altLang="cs-CZ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171473" marR="0" lvl="0" indent="-171473" algn="just" defTabSz="685891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4DA1E74-8164-64D2-5C81-E1444E900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B68FB6-D840-5CD0-EEAF-E0C3C044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08FB1-680A-4E9D-A95E-8C4CFA1B47E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1270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Cevro_ppt">
      <a:dk1>
        <a:sysClr val="windowText" lastClr="000000"/>
      </a:dk1>
      <a:lt1>
        <a:sysClr val="window" lastClr="FFFFFF"/>
      </a:lt1>
      <a:dk2>
        <a:srgbClr val="575756"/>
      </a:dk2>
      <a:lt2>
        <a:srgbClr val="E7E6E6"/>
      </a:lt2>
      <a:accent1>
        <a:srgbClr val="CB8967"/>
      </a:accent1>
      <a:accent2>
        <a:srgbClr val="123274"/>
      </a:accent2>
      <a:accent3>
        <a:srgbClr val="E5C5B1"/>
      </a:accent3>
      <a:accent4>
        <a:srgbClr val="6972A7"/>
      </a:accent4>
      <a:accent5>
        <a:srgbClr val="E9E9E9"/>
      </a:accent5>
      <a:accent6>
        <a:srgbClr val="D2D2D2"/>
      </a:accent6>
      <a:hlink>
        <a:srgbClr val="0563C1"/>
      </a:hlink>
      <a:folHlink>
        <a:srgbClr val="954F72"/>
      </a:folHlink>
    </a:clrScheme>
    <a:fontScheme name="Cev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vro_prezentace.potx" id="{00BCA482-89F5-4CEA-B5B4-AEC03DD4EC48}" vid="{9DF0CF68-6C33-4965-AA42-F2AEEE18363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BAB6EA75DC9234BB8F7FC7985B6540D" ma:contentTypeVersion="17" ma:contentTypeDescription="Vytvoří nový dokument" ma:contentTypeScope="" ma:versionID="802e1200a6f1edf4a5c0acec655da554">
  <xsd:schema xmlns:xsd="http://www.w3.org/2001/XMLSchema" xmlns:xs="http://www.w3.org/2001/XMLSchema" xmlns:p="http://schemas.microsoft.com/office/2006/metadata/properties" xmlns:ns2="08506671-b2d8-4009-9f63-6b725a8908a0" xmlns:ns3="c96b063f-72a7-4d2b-b06d-4ecda669bddf" targetNamespace="http://schemas.microsoft.com/office/2006/metadata/properties" ma:root="true" ma:fieldsID="643927d2b1d20851b2bc9ade87ce8cba" ns2:_="" ns3:_="">
    <xsd:import namespace="08506671-b2d8-4009-9f63-6b725a8908a0"/>
    <xsd:import namespace="c96b063f-72a7-4d2b-b06d-4ecda669bd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506671-b2d8-4009-9f63-6b725a8908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Značky obrázků" ma:readOnly="false" ma:fieldId="{5cf76f15-5ced-4ddc-b409-7134ff3c332f}" ma:taxonomyMulti="true" ma:sspId="b6f0447c-396c-41cb-bb8f-c4232058b8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6b063f-72a7-4d2b-b06d-4ecda669bdd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366da5d-a729-4ea0-a3c6-0f5c6526b4ca}" ma:internalName="TaxCatchAll" ma:showField="CatchAllData" ma:web="c96b063f-72a7-4d2b-b06d-4ecda669bd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92CE057-8B81-4FF9-B431-B5860F0462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506671-b2d8-4009-9f63-6b725a8908a0"/>
    <ds:schemaRef ds:uri="c96b063f-72a7-4d2b-b06d-4ecda669bd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F6AD68-1977-4ED0-9D33-7965F88689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Cevro_prezentace</Template>
  <TotalTime>378</TotalTime>
  <Words>1793</Words>
  <Application>Microsoft Office PowerPoint</Application>
  <PresentationFormat>Širokoúhlá obrazovka</PresentationFormat>
  <Paragraphs>126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Aptos</vt:lpstr>
      <vt:lpstr>Arial</vt:lpstr>
      <vt:lpstr>Calibri</vt:lpstr>
      <vt:lpstr>Motiv Office</vt:lpstr>
      <vt:lpstr>Správní právo Trestní</vt:lpstr>
      <vt:lpstr>Základy</vt:lpstr>
      <vt:lpstr>Základy</vt:lpstr>
      <vt:lpstr>Základy</vt:lpstr>
      <vt:lpstr>Základy</vt:lpstr>
      <vt:lpstr>Základy</vt:lpstr>
      <vt:lpstr>Základy</vt:lpstr>
      <vt:lpstr>Základy</vt:lpstr>
      <vt:lpstr>Zásady a limity správní odpovědnosti</vt:lpstr>
      <vt:lpstr>Zásady a limity správní odpovědnosti Zásada zákonnosti</vt:lpstr>
      <vt:lpstr>Zásady a limity správní odpovědnosti Zásada proporcionality</vt:lpstr>
      <vt:lpstr>Zásady a limity správní odpovědnosti Správní uvážení</vt:lpstr>
      <vt:lpstr>Zásady a limity správní odpovědnosti Správní uvážení</vt:lpstr>
      <vt:lpstr>Zásady a limity správní odpovědnosti Subsidiarita postihu</vt:lpstr>
      <vt:lpstr>Zásady a limity správní odpovědnosti legitimní očekávání – předvídatelnost postihu</vt:lpstr>
      <vt:lpstr>Zásady a limity správní odpovědnosti zásada materiální pravdy</vt:lpstr>
      <vt:lpstr>Zásady a limity správní odpovědnosti Spravedlivý proces</vt:lpstr>
      <vt:lpstr>Zásady a limity správní odpovědnosti Prameny regulace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Výzvy AI v oblasti silniční dopravy</dc:title>
  <dc:creator>Kosinarova Barbora</dc:creator>
  <cp:lastModifiedBy>Kosinarova Barbora</cp:lastModifiedBy>
  <cp:revision>4</cp:revision>
  <dcterms:created xsi:type="dcterms:W3CDTF">2024-04-18T13:44:15Z</dcterms:created>
  <dcterms:modified xsi:type="dcterms:W3CDTF">2024-10-25T10:41:44Z</dcterms:modified>
</cp:coreProperties>
</file>