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3"/>
  </p:sldMasterIdLst>
  <p:notesMasterIdLst>
    <p:notesMasterId r:id="rId42"/>
  </p:notesMasterIdLst>
  <p:sldIdLst>
    <p:sldId id="264" r:id="rId4"/>
    <p:sldId id="261" r:id="rId5"/>
    <p:sldId id="272" r:id="rId6"/>
    <p:sldId id="277" r:id="rId7"/>
    <p:sldId id="273" r:id="rId8"/>
    <p:sldId id="274" r:id="rId9"/>
    <p:sldId id="278" r:id="rId10"/>
    <p:sldId id="279" r:id="rId11"/>
    <p:sldId id="275" r:id="rId12"/>
    <p:sldId id="280" r:id="rId13"/>
    <p:sldId id="281" r:id="rId14"/>
    <p:sldId id="276" r:id="rId15"/>
    <p:sldId id="282" r:id="rId16"/>
    <p:sldId id="283" r:id="rId17"/>
    <p:sldId id="284" r:id="rId18"/>
    <p:sldId id="285" r:id="rId19"/>
    <p:sldId id="286" r:id="rId20"/>
    <p:sldId id="290" r:id="rId21"/>
    <p:sldId id="288" r:id="rId22"/>
    <p:sldId id="289" r:id="rId23"/>
    <p:sldId id="287" r:id="rId24"/>
    <p:sldId id="291"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304" r:id="rId38"/>
    <p:sldId id="305" r:id="rId39"/>
    <p:sldId id="306" r:id="rId40"/>
    <p:sldId id="268" r:id="rId4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1" d="100"/>
          <a:sy n="61" d="100"/>
        </p:scale>
        <p:origin x="8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F23E5-E723-4485-9A71-51DD2E0513A0}" type="datetimeFigureOut">
              <a:rPr lang="cs-CZ" smtClean="0"/>
              <a:t>24.11.2024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0EC3DE-2A43-4B52-8ED0-7B171497C052}" type="slidenum">
              <a:rPr lang="cs-CZ" smtClean="0"/>
              <a:t>‹#›</a:t>
            </a:fld>
            <a:endParaRPr lang="cs-CZ"/>
          </a:p>
        </p:txBody>
      </p:sp>
    </p:spTree>
    <p:extLst>
      <p:ext uri="{BB962C8B-B14F-4D97-AF65-F5344CB8AC3E}">
        <p14:creationId xmlns:p14="http://schemas.microsoft.com/office/powerpoint/2010/main" val="1613447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14.svg"/><Relationship Id="rId4" Type="http://schemas.openxmlformats.org/officeDocument/2006/relationships/image" Target="../media/image1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1"/>
        </a:solidFill>
        <a:effectLst/>
      </p:bgPr>
    </p:bg>
    <p:spTree>
      <p:nvGrpSpPr>
        <p:cNvPr id="1" name=""/>
        <p:cNvGrpSpPr/>
        <p:nvPr/>
      </p:nvGrpSpPr>
      <p:grpSpPr>
        <a:xfrm>
          <a:off x="0" y="0"/>
          <a:ext cx="0" cy="0"/>
          <a:chOff x="0" y="0"/>
          <a:chExt cx="0" cy="0"/>
        </a:xfrm>
      </p:grpSpPr>
      <p:pic>
        <p:nvPicPr>
          <p:cNvPr id="12" name="Grafický objekt 11">
            <a:extLst>
              <a:ext uri="{FF2B5EF4-FFF2-40B4-BE49-F238E27FC236}">
                <a16:creationId xmlns:a16="http://schemas.microsoft.com/office/drawing/2014/main" id="{74943E4D-8A63-F619-3F24-35F2497CF21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1714500"/>
            <a:ext cx="12192000" cy="5143500"/>
          </a:xfrm>
          <a:prstGeom prst="rect">
            <a:avLst/>
          </a:prstGeom>
        </p:spPr>
      </p:pic>
      <p:sp>
        <p:nvSpPr>
          <p:cNvPr id="2" name="Nadpis 1">
            <a:extLst>
              <a:ext uri="{FF2B5EF4-FFF2-40B4-BE49-F238E27FC236}">
                <a16:creationId xmlns:a16="http://schemas.microsoft.com/office/drawing/2014/main" id="{18C8328B-5CE4-7A03-03BD-AA46BAACABC4}"/>
              </a:ext>
            </a:extLst>
          </p:cNvPr>
          <p:cNvSpPr>
            <a:spLocks noGrp="1"/>
          </p:cNvSpPr>
          <p:nvPr>
            <p:ph type="ctrTitle"/>
          </p:nvPr>
        </p:nvSpPr>
        <p:spPr>
          <a:xfrm>
            <a:off x="650079" y="2048376"/>
            <a:ext cx="9144000" cy="2387600"/>
          </a:xfrm>
        </p:spPr>
        <p:txBody>
          <a:bodyPr anchor="b">
            <a:normAutofit/>
          </a:bodyPr>
          <a:lstStyle>
            <a:lvl1pPr algn="l">
              <a:defRPr sz="3300">
                <a:solidFill>
                  <a:schemeClr val="bg1"/>
                </a:solidFill>
              </a:defRPr>
            </a:lvl1pPr>
          </a:lstStyle>
          <a:p>
            <a:r>
              <a:rPr lang="cs-CZ"/>
              <a:t>Kliknutím lze upravit styl.</a:t>
            </a:r>
            <a:endParaRPr lang="cs-CZ" dirty="0"/>
          </a:p>
        </p:txBody>
      </p:sp>
      <p:sp>
        <p:nvSpPr>
          <p:cNvPr id="3" name="Podnadpis 2">
            <a:extLst>
              <a:ext uri="{FF2B5EF4-FFF2-40B4-BE49-F238E27FC236}">
                <a16:creationId xmlns:a16="http://schemas.microsoft.com/office/drawing/2014/main" id="{33A880A5-CC4C-E83E-2A77-2EAA9E5DFE92}"/>
              </a:ext>
            </a:extLst>
          </p:cNvPr>
          <p:cNvSpPr>
            <a:spLocks noGrp="1"/>
          </p:cNvSpPr>
          <p:nvPr>
            <p:ph type="subTitle" idx="1"/>
          </p:nvPr>
        </p:nvSpPr>
        <p:spPr>
          <a:xfrm>
            <a:off x="650079" y="4712599"/>
            <a:ext cx="9144000" cy="1129401"/>
          </a:xfrm>
        </p:spPr>
        <p:txBody>
          <a:bodyPr>
            <a:normAutofit/>
          </a:bodyPr>
          <a:lstStyle>
            <a:lvl1pPr marL="0" indent="0" algn="l">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8" name="Grafický objekt 7">
            <a:extLst>
              <a:ext uri="{FF2B5EF4-FFF2-40B4-BE49-F238E27FC236}">
                <a16:creationId xmlns:a16="http://schemas.microsoft.com/office/drawing/2014/main" id="{9459865A-A9AB-E049-728C-E993AC93B69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88179" y="562768"/>
            <a:ext cx="2381250" cy="581025"/>
          </a:xfrm>
          <a:prstGeom prst="rect">
            <a:avLst/>
          </a:prstGeom>
        </p:spPr>
      </p:pic>
    </p:spTree>
    <p:extLst>
      <p:ext uri="{BB962C8B-B14F-4D97-AF65-F5344CB8AC3E}">
        <p14:creationId xmlns:p14="http://schemas.microsoft.com/office/powerpoint/2010/main" val="672982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itát">
    <p:bg>
      <p:bgPr>
        <a:solidFill>
          <a:schemeClr val="bg1"/>
        </a:solidFill>
        <a:effectLst/>
      </p:bgPr>
    </p:bg>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78BEF76-B4E5-F95D-2B21-2DE64B7C25B0}"/>
              </a:ext>
            </a:extLst>
          </p:cNvPr>
          <p:cNvSpPr>
            <a:spLocks noGrp="1"/>
          </p:cNvSpPr>
          <p:nvPr>
            <p:ph sz="half" idx="1"/>
          </p:nvPr>
        </p:nvSpPr>
        <p:spPr>
          <a:xfrm>
            <a:off x="2847975" y="1485900"/>
            <a:ext cx="6477000" cy="4643438"/>
          </a:xfrm>
        </p:spPr>
        <p:txBody>
          <a:bodyPr/>
          <a:lstStyle>
            <a:lvl1pPr marL="0" indent="0">
              <a:lnSpc>
                <a:spcPct val="108000"/>
              </a:lnSpc>
              <a:buNone/>
              <a:defRPr/>
            </a:lvl1pPr>
            <a:lvl2pPr marL="0" indent="0">
              <a:buNone/>
              <a:defRPr sz="1700">
                <a:solidFill>
                  <a:schemeClr val="accent1"/>
                </a:solidFill>
              </a:defRPr>
            </a:lvl2pPr>
            <a:lvl3pPr marL="0" indent="0">
              <a:buNone/>
              <a:defRPr sz="1700"/>
            </a:lvl3pPr>
            <a:lvl4pPr marL="356400" indent="-176400">
              <a:defRPr/>
            </a:lvl4pPr>
            <a:lvl5pPr marL="532800" indent="-176400">
              <a:defRPr/>
            </a:lvl5pPr>
          </a:lstStyle>
          <a:p>
            <a:pPr lvl="0"/>
            <a:r>
              <a:rPr lang="cs-CZ"/>
              <a:t>Po kliknutí můžete upravovat styly textu v předloze.</a:t>
            </a:r>
          </a:p>
          <a:p>
            <a:pPr lvl="1"/>
            <a:r>
              <a:rPr lang="cs-CZ"/>
              <a:t>Druhá úroveň</a:t>
            </a:r>
          </a:p>
          <a:p>
            <a:pPr lvl="2"/>
            <a:r>
              <a:rPr lang="cs-CZ"/>
              <a:t>Třetí úroveň</a:t>
            </a:r>
          </a:p>
        </p:txBody>
      </p:sp>
      <p:sp>
        <p:nvSpPr>
          <p:cNvPr id="6" name="Zástupný symbol pro zápatí 5">
            <a:extLst>
              <a:ext uri="{FF2B5EF4-FFF2-40B4-BE49-F238E27FC236}">
                <a16:creationId xmlns:a16="http://schemas.microsoft.com/office/drawing/2014/main" id="{566E8FFF-2AFB-218F-ABCC-56BEA5AADD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7" name="Zástupný symbol pro číslo snímku 6">
            <a:extLst>
              <a:ext uri="{FF2B5EF4-FFF2-40B4-BE49-F238E27FC236}">
                <a16:creationId xmlns:a16="http://schemas.microsoft.com/office/drawing/2014/main" id="{89BCEC3A-02B4-2A9D-87F4-16045F235B66}"/>
              </a:ext>
            </a:extLst>
          </p:cNvPr>
          <p:cNvSpPr>
            <a:spLocks noGrp="1"/>
          </p:cNvSpPr>
          <p:nvPr>
            <p:ph type="sldNum" sz="quarter" idx="12"/>
          </p:nvPr>
        </p:nvSpPr>
        <p:spPr/>
        <p:txBody>
          <a:bodyPr/>
          <a:lstStyle/>
          <a:p>
            <a:fld id="{5E608FB1-680A-4E9D-A95E-8C4CFA1B47E3}" type="slidenum">
              <a:rPr lang="cs-CZ" smtClean="0"/>
              <a:t>‹#›</a:t>
            </a:fld>
            <a:endParaRPr lang="cs-CZ"/>
          </a:p>
        </p:txBody>
      </p:sp>
      <p:pic>
        <p:nvPicPr>
          <p:cNvPr id="2" name="Grafický objekt 1">
            <a:extLst>
              <a:ext uri="{FF2B5EF4-FFF2-40B4-BE49-F238E27FC236}">
                <a16:creationId xmlns:a16="http://schemas.microsoft.com/office/drawing/2014/main" id="{EB1C8CC5-AD72-B1B5-FAD7-63ABE9022B3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637169" y="6332536"/>
            <a:ext cx="342900" cy="342900"/>
          </a:xfrm>
          <a:prstGeom prst="rect">
            <a:avLst/>
          </a:prstGeom>
        </p:spPr>
      </p:pic>
      <p:pic>
        <p:nvPicPr>
          <p:cNvPr id="8" name="Grafický objekt 7">
            <a:extLst>
              <a:ext uri="{FF2B5EF4-FFF2-40B4-BE49-F238E27FC236}">
                <a16:creationId xmlns:a16="http://schemas.microsoft.com/office/drawing/2014/main" id="{F5A2A8B0-2544-1C17-9214-4E99EA00306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919154"/>
            <a:ext cx="2247900" cy="828675"/>
          </a:xfrm>
          <a:prstGeom prst="rect">
            <a:avLst/>
          </a:prstGeom>
        </p:spPr>
      </p:pic>
    </p:spTree>
    <p:extLst>
      <p:ext uri="{BB962C8B-B14F-4D97-AF65-F5344CB8AC3E}">
        <p14:creationId xmlns:p14="http://schemas.microsoft.com/office/powerpoint/2010/main" val="3649589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7ABA3B-E3F6-9A92-9135-4EE08586C3C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E69147A-9341-6F01-8FA2-4E16F6AB5848}"/>
              </a:ext>
            </a:extLst>
          </p:cNvPr>
          <p:cNvSpPr>
            <a:spLocks noGrp="1"/>
          </p:cNvSpPr>
          <p:nvPr>
            <p:ph type="dt" sz="half" idx="10"/>
          </p:nvPr>
        </p:nvSpPr>
        <p:spPr>
          <a:xfrm>
            <a:off x="838200" y="6356350"/>
            <a:ext cx="2743200" cy="365125"/>
          </a:xfrm>
          <a:prstGeom prst="rect">
            <a:avLst/>
          </a:prstGeom>
        </p:spPr>
        <p:txBody>
          <a:bodyPr/>
          <a:lstStyle/>
          <a:p>
            <a:fld id="{BFA560BD-710C-43EC-BF4E-953066F916F9}" type="datetime1">
              <a:rPr lang="cs-CZ" smtClean="0"/>
              <a:t>24.11.2024</a:t>
            </a:fld>
            <a:endParaRPr lang="cs-CZ"/>
          </a:p>
        </p:txBody>
      </p:sp>
      <p:sp>
        <p:nvSpPr>
          <p:cNvPr id="4" name="Zástupný symbol pro zápatí 3">
            <a:extLst>
              <a:ext uri="{FF2B5EF4-FFF2-40B4-BE49-F238E27FC236}">
                <a16:creationId xmlns:a16="http://schemas.microsoft.com/office/drawing/2014/main" id="{3AB3D4C9-700C-E263-2AAF-E10CD38190AF}"/>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5" name="Zástupný symbol pro číslo snímku 4">
            <a:extLst>
              <a:ext uri="{FF2B5EF4-FFF2-40B4-BE49-F238E27FC236}">
                <a16:creationId xmlns:a16="http://schemas.microsoft.com/office/drawing/2014/main" id="{408544A3-E625-888D-0D21-EEF35ED99522}"/>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1224423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9438A86-4A25-73CF-7171-B61A241DD7A7}"/>
              </a:ext>
            </a:extLst>
          </p:cNvPr>
          <p:cNvSpPr>
            <a:spLocks noGrp="1"/>
          </p:cNvSpPr>
          <p:nvPr>
            <p:ph type="dt" sz="half" idx="10"/>
          </p:nvPr>
        </p:nvSpPr>
        <p:spPr>
          <a:xfrm>
            <a:off x="838200" y="6356350"/>
            <a:ext cx="2743200" cy="365125"/>
          </a:xfrm>
          <a:prstGeom prst="rect">
            <a:avLst/>
          </a:prstGeom>
        </p:spPr>
        <p:txBody>
          <a:bodyPr/>
          <a:lstStyle/>
          <a:p>
            <a:fld id="{1A945517-90B0-4E61-B5DD-AC2B75BAD2CB}" type="datetime1">
              <a:rPr lang="cs-CZ" smtClean="0"/>
              <a:t>24.11.2024</a:t>
            </a:fld>
            <a:endParaRPr lang="cs-CZ"/>
          </a:p>
        </p:txBody>
      </p:sp>
      <p:sp>
        <p:nvSpPr>
          <p:cNvPr id="3" name="Zástupný symbol pro zápatí 2">
            <a:extLst>
              <a:ext uri="{FF2B5EF4-FFF2-40B4-BE49-F238E27FC236}">
                <a16:creationId xmlns:a16="http://schemas.microsoft.com/office/drawing/2014/main" id="{1E7BFAF4-B07E-8F6C-CEC7-D199D64C2B2E}"/>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4" name="Zástupný symbol pro číslo snímku 3">
            <a:extLst>
              <a:ext uri="{FF2B5EF4-FFF2-40B4-BE49-F238E27FC236}">
                <a16:creationId xmlns:a16="http://schemas.microsoft.com/office/drawing/2014/main" id="{0250244E-576B-B41B-B59D-93F9DACDA80E}"/>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187490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Předěl 1">
    <p:bg>
      <p:bgPr>
        <a:blipFill dpi="0" rotWithShape="1">
          <a:blip r:embed="rId2">
            <a:lum/>
            <a:extLst>
              <a:ext uri="{96DAC541-7B7A-43D3-8B79-37D633B846F1}">
                <asvg:svgBlip xmlns:asvg="http://schemas.microsoft.com/office/drawing/2016/SVG/main" r:embed="rId3"/>
              </a:ext>
            </a:extLst>
          </a:blip>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C8328B-5CE4-7A03-03BD-AA46BAACABC4}"/>
              </a:ext>
            </a:extLst>
          </p:cNvPr>
          <p:cNvSpPr>
            <a:spLocks noGrp="1"/>
          </p:cNvSpPr>
          <p:nvPr>
            <p:ph type="ctrTitle"/>
          </p:nvPr>
        </p:nvSpPr>
        <p:spPr>
          <a:xfrm>
            <a:off x="650079" y="1968500"/>
            <a:ext cx="5712621" cy="4359776"/>
          </a:xfrm>
        </p:spPr>
        <p:txBody>
          <a:bodyPr anchor="b">
            <a:normAutofit/>
          </a:bodyPr>
          <a:lstStyle>
            <a:lvl1pPr algn="l">
              <a:defRPr sz="3300">
                <a:solidFill>
                  <a:schemeClr val="bg1"/>
                </a:solidFill>
              </a:defRPr>
            </a:lvl1pPr>
          </a:lstStyle>
          <a:p>
            <a:r>
              <a:rPr lang="cs-CZ"/>
              <a:t>Kliknutím lze upravit styl.</a:t>
            </a:r>
            <a:endParaRPr lang="cs-CZ" dirty="0"/>
          </a:p>
        </p:txBody>
      </p:sp>
    </p:spTree>
    <p:extLst>
      <p:ext uri="{BB962C8B-B14F-4D97-AF65-F5344CB8AC3E}">
        <p14:creationId xmlns:p14="http://schemas.microsoft.com/office/powerpoint/2010/main" val="1655029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ředěl 2">
    <p:bg>
      <p:bgPr>
        <a:blipFill dpi="0" rotWithShape="1">
          <a:blip r:embed="rId2">
            <a:lum/>
            <a:extLst>
              <a:ext uri="{96DAC541-7B7A-43D3-8B79-37D633B846F1}">
                <asvg:svgBlip xmlns:asvg="http://schemas.microsoft.com/office/drawing/2016/SVG/main" r:embed="rId3"/>
              </a:ext>
            </a:extLst>
          </a:blip>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C8328B-5CE4-7A03-03BD-AA46BAACABC4}"/>
              </a:ext>
            </a:extLst>
          </p:cNvPr>
          <p:cNvSpPr>
            <a:spLocks noGrp="1"/>
          </p:cNvSpPr>
          <p:nvPr>
            <p:ph type="ctrTitle"/>
          </p:nvPr>
        </p:nvSpPr>
        <p:spPr>
          <a:xfrm>
            <a:off x="650079" y="1968500"/>
            <a:ext cx="5712621" cy="4359776"/>
          </a:xfrm>
        </p:spPr>
        <p:txBody>
          <a:bodyPr anchor="b">
            <a:normAutofit/>
          </a:bodyPr>
          <a:lstStyle>
            <a:lvl1pPr algn="l">
              <a:defRPr sz="3300">
                <a:solidFill>
                  <a:schemeClr val="bg1"/>
                </a:solidFill>
              </a:defRPr>
            </a:lvl1pPr>
          </a:lstStyle>
          <a:p>
            <a:r>
              <a:rPr lang="cs-CZ"/>
              <a:t>Kliknutím lze upravit styl.</a:t>
            </a:r>
            <a:endParaRPr lang="cs-CZ" dirty="0"/>
          </a:p>
        </p:txBody>
      </p:sp>
    </p:spTree>
    <p:extLst>
      <p:ext uri="{BB962C8B-B14F-4D97-AF65-F5344CB8AC3E}">
        <p14:creationId xmlns:p14="http://schemas.microsoft.com/office/powerpoint/2010/main" val="3251615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Závěr">
    <p:bg>
      <p:bgPr>
        <a:blipFill dpi="0" rotWithShape="1">
          <a:blip r:embed="rId2">
            <a:lum/>
            <a:extLst>
              <a:ext uri="{96DAC541-7B7A-43D3-8B79-37D633B846F1}">
                <asvg:svgBlip xmlns:asvg="http://schemas.microsoft.com/office/drawing/2016/SVG/main" r:embed="rId3"/>
              </a:ext>
            </a:extLst>
          </a:blip>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C8328B-5CE4-7A03-03BD-AA46BAACABC4}"/>
              </a:ext>
            </a:extLst>
          </p:cNvPr>
          <p:cNvSpPr>
            <a:spLocks noGrp="1"/>
          </p:cNvSpPr>
          <p:nvPr>
            <p:ph type="ctrTitle"/>
          </p:nvPr>
        </p:nvSpPr>
        <p:spPr>
          <a:xfrm>
            <a:off x="650079" y="1692776"/>
            <a:ext cx="9144000" cy="1304424"/>
          </a:xfrm>
        </p:spPr>
        <p:txBody>
          <a:bodyPr anchor="t">
            <a:normAutofit/>
          </a:bodyPr>
          <a:lstStyle>
            <a:lvl1pPr algn="l">
              <a:defRPr sz="3300">
                <a:solidFill>
                  <a:schemeClr val="accent1"/>
                </a:solidFill>
              </a:defRPr>
            </a:lvl1pPr>
          </a:lstStyle>
          <a:p>
            <a:r>
              <a:rPr lang="cs-CZ"/>
              <a:t>Kliknutím lze upravit styl.</a:t>
            </a:r>
            <a:endParaRPr lang="cs-CZ" dirty="0"/>
          </a:p>
        </p:txBody>
      </p:sp>
      <p:sp>
        <p:nvSpPr>
          <p:cNvPr id="3" name="Podnadpis 2">
            <a:extLst>
              <a:ext uri="{FF2B5EF4-FFF2-40B4-BE49-F238E27FC236}">
                <a16:creationId xmlns:a16="http://schemas.microsoft.com/office/drawing/2014/main" id="{33A880A5-CC4C-E83E-2A77-2EAA9E5DFE92}"/>
              </a:ext>
            </a:extLst>
          </p:cNvPr>
          <p:cNvSpPr>
            <a:spLocks noGrp="1"/>
          </p:cNvSpPr>
          <p:nvPr>
            <p:ph type="subTitle" idx="1"/>
          </p:nvPr>
        </p:nvSpPr>
        <p:spPr>
          <a:xfrm>
            <a:off x="650079" y="3848999"/>
            <a:ext cx="9144000" cy="824601"/>
          </a:xfrm>
        </p:spPr>
        <p:txBody>
          <a:bodyPr>
            <a:normAutofit/>
          </a:bodyPr>
          <a:lstStyle>
            <a:lvl1pPr marL="0" indent="0" algn="l">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1134297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C78FD6-2722-2821-10E5-2E697D7B0CD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497FA54-5776-58AE-AEC4-FAE86FE9D78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zápatí 4">
            <a:extLst>
              <a:ext uri="{FF2B5EF4-FFF2-40B4-BE49-F238E27FC236}">
                <a16:creationId xmlns:a16="http://schemas.microsoft.com/office/drawing/2014/main" id="{5B1D0EC9-522E-7760-9533-ED823A8D61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6" name="Zástupný symbol pro číslo snímku 5">
            <a:extLst>
              <a:ext uri="{FF2B5EF4-FFF2-40B4-BE49-F238E27FC236}">
                <a16:creationId xmlns:a16="http://schemas.microsoft.com/office/drawing/2014/main" id="{5A7BEC56-EE77-297B-48FC-43CFAD8E116B}"/>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1742429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Nadpis a obsah 2">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C78FD6-2722-2821-10E5-2E697D7B0CD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497FA54-5776-58AE-AEC4-FAE86FE9D78B}"/>
              </a:ext>
            </a:extLst>
          </p:cNvPr>
          <p:cNvSpPr>
            <a:spLocks noGrp="1"/>
          </p:cNvSpPr>
          <p:nvPr>
            <p:ph idx="1"/>
          </p:nvPr>
        </p:nvSpPr>
        <p:spPr/>
        <p:txBody>
          <a:bodyPr/>
          <a:lstStyle>
            <a:lvl1pPr marL="0" indent="0">
              <a:lnSpc>
                <a:spcPct val="100000"/>
              </a:lnSpc>
              <a:buFontTx/>
              <a:buNone/>
              <a:defRPr/>
            </a:lvl1pPr>
            <a:lvl2pPr marL="0" indent="0">
              <a:lnSpc>
                <a:spcPct val="100000"/>
              </a:lnSpc>
              <a:spcBef>
                <a:spcPts val="800"/>
              </a:spcBef>
              <a:buNone/>
              <a:defRPr/>
            </a:lvl2pPr>
            <a:lvl3pPr marL="177800" indent="-177800">
              <a:lnSpc>
                <a:spcPct val="100000"/>
              </a:lnSpc>
              <a:defRPr/>
            </a:lvl3pPr>
            <a:lvl4pPr marL="355600" indent="-177800">
              <a:lnSpc>
                <a:spcPct val="100000"/>
              </a:lnSpc>
              <a:defRPr/>
            </a:lvl4pPr>
            <a:lvl5pPr marL="533400" indent="-177800">
              <a:lnSpc>
                <a:spcPct val="100000"/>
              </a:lnSpc>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zápatí 4">
            <a:extLst>
              <a:ext uri="{FF2B5EF4-FFF2-40B4-BE49-F238E27FC236}">
                <a16:creationId xmlns:a16="http://schemas.microsoft.com/office/drawing/2014/main" id="{5B1D0EC9-522E-7760-9533-ED823A8D61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6" name="Zástupný symbol pro číslo snímku 5">
            <a:extLst>
              <a:ext uri="{FF2B5EF4-FFF2-40B4-BE49-F238E27FC236}">
                <a16:creationId xmlns:a16="http://schemas.microsoft.com/office/drawing/2014/main" id="{5A7BEC56-EE77-297B-48FC-43CFAD8E116B}"/>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2409072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6898E9-BDDF-2C46-A65A-B5D157FBFAE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78BEF76-B4E5-F95D-2B21-2DE64B7C25B0}"/>
              </a:ext>
            </a:extLst>
          </p:cNvPr>
          <p:cNvSpPr>
            <a:spLocks noGrp="1"/>
          </p:cNvSpPr>
          <p:nvPr>
            <p:ph sz="half" idx="1"/>
          </p:nvPr>
        </p:nvSpPr>
        <p:spPr>
          <a:xfrm>
            <a:off x="647699"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obsah 3">
            <a:extLst>
              <a:ext uri="{FF2B5EF4-FFF2-40B4-BE49-F238E27FC236}">
                <a16:creationId xmlns:a16="http://schemas.microsoft.com/office/drawing/2014/main" id="{B6D9E3CA-86C1-4CCA-2FC2-451A03D057C1}"/>
              </a:ext>
            </a:extLst>
          </p:cNvPr>
          <p:cNvSpPr>
            <a:spLocks noGrp="1"/>
          </p:cNvSpPr>
          <p:nvPr>
            <p:ph sz="half" idx="2"/>
          </p:nvPr>
        </p:nvSpPr>
        <p:spPr>
          <a:xfrm>
            <a:off x="6172198"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6" name="Zástupný symbol pro zápatí 5">
            <a:extLst>
              <a:ext uri="{FF2B5EF4-FFF2-40B4-BE49-F238E27FC236}">
                <a16:creationId xmlns:a16="http://schemas.microsoft.com/office/drawing/2014/main" id="{566E8FFF-2AFB-218F-ABCC-56BEA5AADD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7" name="Zástupný symbol pro číslo snímku 6">
            <a:extLst>
              <a:ext uri="{FF2B5EF4-FFF2-40B4-BE49-F238E27FC236}">
                <a16:creationId xmlns:a16="http://schemas.microsoft.com/office/drawing/2014/main" id="{89BCEC3A-02B4-2A9D-87F4-16045F235B66}"/>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1815676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6898E9-BDDF-2C46-A65A-B5D157FBFAE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78BEF76-B4E5-F95D-2B21-2DE64B7C25B0}"/>
              </a:ext>
            </a:extLst>
          </p:cNvPr>
          <p:cNvSpPr>
            <a:spLocks noGrp="1"/>
          </p:cNvSpPr>
          <p:nvPr>
            <p:ph sz="half" idx="1"/>
          </p:nvPr>
        </p:nvSpPr>
        <p:spPr>
          <a:xfrm>
            <a:off x="647699" y="1825625"/>
            <a:ext cx="5181600" cy="4351338"/>
          </a:xfrm>
        </p:spPr>
        <p:txBody>
          <a:bodyPr/>
          <a:lstStyle>
            <a:lvl1pPr marL="0" indent="0">
              <a:buNone/>
              <a:defRPr/>
            </a:lvl1pPr>
            <a:lvl2pPr marL="0" indent="0">
              <a:buNone/>
              <a:defRPr/>
            </a:lvl2pPr>
            <a:lvl3pPr marL="176400" indent="-176400">
              <a:defRPr/>
            </a:lvl3pPr>
            <a:lvl4pPr marL="356400" indent="-176400">
              <a:defRPr/>
            </a:lvl4pPr>
            <a:lvl5pPr marL="532800" indent="-17640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obsah 3">
            <a:extLst>
              <a:ext uri="{FF2B5EF4-FFF2-40B4-BE49-F238E27FC236}">
                <a16:creationId xmlns:a16="http://schemas.microsoft.com/office/drawing/2014/main" id="{B6D9E3CA-86C1-4CCA-2FC2-451A03D057C1}"/>
              </a:ext>
            </a:extLst>
          </p:cNvPr>
          <p:cNvSpPr>
            <a:spLocks noGrp="1"/>
          </p:cNvSpPr>
          <p:nvPr>
            <p:ph sz="half" idx="2"/>
          </p:nvPr>
        </p:nvSpPr>
        <p:spPr>
          <a:xfrm>
            <a:off x="6172198" y="1825625"/>
            <a:ext cx="5181600" cy="4351338"/>
          </a:xfrm>
        </p:spPr>
        <p:txBody>
          <a:bodyPr/>
          <a:lstStyle>
            <a:lvl1pPr marL="0" indent="0">
              <a:buNone/>
              <a:defRPr/>
            </a:lvl1pPr>
            <a:lvl2pPr marL="0" indent="0">
              <a:buNone/>
              <a:defRPr/>
            </a:lvl2pPr>
            <a:lvl3pPr marL="176400" indent="-176400">
              <a:defRPr/>
            </a:lvl3pPr>
            <a:lvl4pPr marL="356400" indent="-176400">
              <a:defRPr/>
            </a:lvl4pPr>
            <a:lvl5pPr marL="532800" indent="-17640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6" name="Zástupný symbol pro zápatí 5">
            <a:extLst>
              <a:ext uri="{FF2B5EF4-FFF2-40B4-BE49-F238E27FC236}">
                <a16:creationId xmlns:a16="http://schemas.microsoft.com/office/drawing/2014/main" id="{566E8FFF-2AFB-218F-ABCC-56BEA5AADD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7" name="Zástupný symbol pro číslo snímku 6">
            <a:extLst>
              <a:ext uri="{FF2B5EF4-FFF2-40B4-BE49-F238E27FC236}">
                <a16:creationId xmlns:a16="http://schemas.microsoft.com/office/drawing/2014/main" id="{89BCEC3A-02B4-2A9D-87F4-16045F235B66}"/>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3626902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rázek a popis">
    <p:bg>
      <p:bgPr>
        <a:solidFill>
          <a:schemeClr val="bg1"/>
        </a:solidFill>
        <a:effectLst/>
      </p:bgPr>
    </p:bg>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78BEF76-B4E5-F95D-2B21-2DE64B7C25B0}"/>
              </a:ext>
            </a:extLst>
          </p:cNvPr>
          <p:cNvSpPr>
            <a:spLocks noGrp="1"/>
          </p:cNvSpPr>
          <p:nvPr>
            <p:ph sz="half" idx="1"/>
          </p:nvPr>
        </p:nvSpPr>
        <p:spPr>
          <a:xfrm>
            <a:off x="647698" y="647700"/>
            <a:ext cx="8331201" cy="5529263"/>
          </a:xfrm>
        </p:spPr>
        <p:txBody>
          <a:bodyPr/>
          <a:lstStyle>
            <a:lvl1pPr marL="0" indent="0">
              <a:buNone/>
              <a:defRPr/>
            </a:lvl1pPr>
            <a:lvl2pPr marL="0" indent="0">
              <a:buNone/>
              <a:defRPr/>
            </a:lvl2pPr>
            <a:lvl3pPr marL="176400" indent="-176400">
              <a:defRPr/>
            </a:lvl3pPr>
            <a:lvl4pPr marL="356400" indent="-176400">
              <a:defRPr/>
            </a:lvl4pPr>
            <a:lvl5pPr marL="532800" indent="-17640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obsah 3">
            <a:extLst>
              <a:ext uri="{FF2B5EF4-FFF2-40B4-BE49-F238E27FC236}">
                <a16:creationId xmlns:a16="http://schemas.microsoft.com/office/drawing/2014/main" id="{B6D9E3CA-86C1-4CCA-2FC2-451A03D057C1}"/>
              </a:ext>
            </a:extLst>
          </p:cNvPr>
          <p:cNvSpPr>
            <a:spLocks noGrp="1"/>
          </p:cNvSpPr>
          <p:nvPr>
            <p:ph sz="half" idx="2"/>
          </p:nvPr>
        </p:nvSpPr>
        <p:spPr>
          <a:xfrm>
            <a:off x="9271000" y="1825625"/>
            <a:ext cx="2374900" cy="4351338"/>
          </a:xfrm>
        </p:spPr>
        <p:txBody>
          <a:bodyPr anchor="b">
            <a:normAutofit/>
          </a:bodyPr>
          <a:lstStyle>
            <a:lvl1pPr marL="0" indent="0">
              <a:buNone/>
              <a:defRPr sz="1500" b="0"/>
            </a:lvl1pPr>
            <a:lvl2pPr marL="0" indent="0">
              <a:buNone/>
              <a:defRPr sz="1500"/>
            </a:lvl2pPr>
            <a:lvl3pPr marL="176400" indent="-176400">
              <a:defRPr sz="1500"/>
            </a:lvl3pPr>
            <a:lvl4pPr marL="356400" indent="-176400">
              <a:defRPr sz="1500"/>
            </a:lvl4pPr>
            <a:lvl5pPr marL="532800" indent="-176400">
              <a:defRPr sz="1500"/>
            </a:lvl5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566E8FFF-2AFB-218F-ABCC-56BEA5AADD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7" name="Zástupný symbol pro číslo snímku 6">
            <a:extLst>
              <a:ext uri="{FF2B5EF4-FFF2-40B4-BE49-F238E27FC236}">
                <a16:creationId xmlns:a16="http://schemas.microsoft.com/office/drawing/2014/main" id="{89BCEC3A-02B4-2A9D-87F4-16045F235B66}"/>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3654652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1818620-6694-CE30-09D5-0385EC1EA19F}"/>
              </a:ext>
            </a:extLst>
          </p:cNvPr>
          <p:cNvSpPr>
            <a:spLocks noGrp="1"/>
          </p:cNvSpPr>
          <p:nvPr>
            <p:ph type="title"/>
          </p:nvPr>
        </p:nvSpPr>
        <p:spPr>
          <a:xfrm>
            <a:off x="647699" y="717550"/>
            <a:ext cx="10706099" cy="867861"/>
          </a:xfrm>
          <a:prstGeom prst="rect">
            <a:avLst/>
          </a:prstGeom>
        </p:spPr>
        <p:txBody>
          <a:bodyPr vert="horz" lIns="0" tIns="0" rIns="0" bIns="0" rtlCol="0" anchor="t">
            <a:normAutofit/>
          </a:bodyPr>
          <a:lstStyle/>
          <a:p>
            <a:r>
              <a:rPr lang="cs-CZ" dirty="0"/>
              <a:t>Kliknutím lze upravit styl.</a:t>
            </a:r>
          </a:p>
        </p:txBody>
      </p:sp>
      <p:sp>
        <p:nvSpPr>
          <p:cNvPr id="3" name="Zástupný text 2">
            <a:extLst>
              <a:ext uri="{FF2B5EF4-FFF2-40B4-BE49-F238E27FC236}">
                <a16:creationId xmlns:a16="http://schemas.microsoft.com/office/drawing/2014/main" id="{4A359F36-CC92-C5E0-1D93-EB04F26AAC30}"/>
              </a:ext>
            </a:extLst>
          </p:cNvPr>
          <p:cNvSpPr>
            <a:spLocks noGrp="1"/>
          </p:cNvSpPr>
          <p:nvPr>
            <p:ph type="body" idx="1"/>
          </p:nvPr>
        </p:nvSpPr>
        <p:spPr>
          <a:xfrm>
            <a:off x="647700" y="1825625"/>
            <a:ext cx="10706100" cy="4351338"/>
          </a:xfrm>
          <a:prstGeom prst="rect">
            <a:avLst/>
          </a:prstGeom>
        </p:spPr>
        <p:txBody>
          <a:bodyPr vert="horz" lIns="0" tIns="0" rIns="0" bIns="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zápatí 4">
            <a:extLst>
              <a:ext uri="{FF2B5EF4-FFF2-40B4-BE49-F238E27FC236}">
                <a16:creationId xmlns:a16="http://schemas.microsoft.com/office/drawing/2014/main" id="{DD416615-ACE9-1166-FF1A-B39597AF460A}"/>
              </a:ext>
            </a:extLst>
          </p:cNvPr>
          <p:cNvSpPr>
            <a:spLocks noGrp="1"/>
          </p:cNvSpPr>
          <p:nvPr>
            <p:ph type="ftr" sz="quarter" idx="3"/>
          </p:nvPr>
        </p:nvSpPr>
        <p:spPr>
          <a:xfrm>
            <a:off x="411162" y="6417177"/>
            <a:ext cx="10942637" cy="365125"/>
          </a:xfrm>
          <a:prstGeom prst="rect">
            <a:avLst/>
          </a:prstGeom>
        </p:spPr>
        <p:txBody>
          <a:bodyPr vert="horz" lIns="0" tIns="0" rIns="0" bIns="0" rtlCol="0" anchor="ctr"/>
          <a:lstStyle>
            <a:lvl1pPr algn="l">
              <a:defRPr sz="1100">
                <a:solidFill>
                  <a:schemeClr val="accent2"/>
                </a:solidFill>
              </a:defRPr>
            </a:lvl1pPr>
          </a:lstStyle>
          <a:p>
            <a:r>
              <a:rPr lang="en-US"/>
              <a:t>Short name of the powerpoint presentation, maximum length two thirds of the page</a:t>
            </a:r>
            <a:endParaRPr lang="cs-CZ" dirty="0"/>
          </a:p>
        </p:txBody>
      </p:sp>
      <p:sp>
        <p:nvSpPr>
          <p:cNvPr id="6" name="Zástupný symbol pro číslo snímku 5">
            <a:extLst>
              <a:ext uri="{FF2B5EF4-FFF2-40B4-BE49-F238E27FC236}">
                <a16:creationId xmlns:a16="http://schemas.microsoft.com/office/drawing/2014/main" id="{762E3233-1704-433C-8B0E-4C03A48D495B}"/>
              </a:ext>
            </a:extLst>
          </p:cNvPr>
          <p:cNvSpPr>
            <a:spLocks noGrp="1"/>
          </p:cNvSpPr>
          <p:nvPr>
            <p:ph type="sldNum" sz="quarter" idx="4"/>
          </p:nvPr>
        </p:nvSpPr>
        <p:spPr>
          <a:xfrm>
            <a:off x="27602" y="6417177"/>
            <a:ext cx="272435" cy="365125"/>
          </a:xfrm>
          <a:prstGeom prst="rect">
            <a:avLst/>
          </a:prstGeom>
        </p:spPr>
        <p:txBody>
          <a:bodyPr vert="horz" lIns="0" tIns="0" rIns="0" bIns="0" rtlCol="0" anchor="ctr"/>
          <a:lstStyle>
            <a:lvl1pPr algn="r">
              <a:defRPr sz="1100" b="1">
                <a:solidFill>
                  <a:schemeClr val="accent2"/>
                </a:solidFill>
              </a:defRPr>
            </a:lvl1pPr>
          </a:lstStyle>
          <a:p>
            <a:fld id="{5E608FB1-680A-4E9D-A95E-8C4CFA1B47E3}" type="slidenum">
              <a:rPr lang="cs-CZ" smtClean="0"/>
              <a:pPr/>
              <a:t>‹#›</a:t>
            </a:fld>
            <a:endParaRPr lang="cs-CZ" dirty="0"/>
          </a:p>
        </p:txBody>
      </p:sp>
      <p:pic>
        <p:nvPicPr>
          <p:cNvPr id="25" name="Grafický objekt 24">
            <a:extLst>
              <a:ext uri="{FF2B5EF4-FFF2-40B4-BE49-F238E27FC236}">
                <a16:creationId xmlns:a16="http://schemas.microsoft.com/office/drawing/2014/main" id="{20A4219D-845A-0B44-D2E6-FE3B644EF777}"/>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11637169" y="6332536"/>
            <a:ext cx="342900" cy="342900"/>
          </a:xfrm>
          <a:prstGeom prst="rect">
            <a:avLst/>
          </a:prstGeom>
        </p:spPr>
      </p:pic>
      <p:sp>
        <p:nvSpPr>
          <p:cNvPr id="32" name="Obdélník 31">
            <a:extLst>
              <a:ext uri="{FF2B5EF4-FFF2-40B4-BE49-F238E27FC236}">
                <a16:creationId xmlns:a16="http://schemas.microsoft.com/office/drawing/2014/main" id="{D7335CFA-CF9E-C58E-DC8B-E528D93AB763}"/>
              </a:ext>
            </a:extLst>
          </p:cNvPr>
          <p:cNvSpPr/>
          <p:nvPr userDrawn="1"/>
        </p:nvSpPr>
        <p:spPr>
          <a:xfrm>
            <a:off x="221456" y="0"/>
            <a:ext cx="122400" cy="1044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3" name="TextovéPole 32">
            <a:extLst>
              <a:ext uri="{FF2B5EF4-FFF2-40B4-BE49-F238E27FC236}">
                <a16:creationId xmlns:a16="http://schemas.microsoft.com/office/drawing/2014/main" id="{B52155B1-7D35-8CBF-21B4-8799EABA85C0}"/>
              </a:ext>
            </a:extLst>
          </p:cNvPr>
          <p:cNvSpPr txBox="1"/>
          <p:nvPr userDrawn="1"/>
        </p:nvSpPr>
        <p:spPr>
          <a:xfrm>
            <a:off x="337165" y="6498434"/>
            <a:ext cx="36870" cy="169277"/>
          </a:xfrm>
          <a:prstGeom prst="rect">
            <a:avLst/>
          </a:prstGeom>
          <a:noFill/>
        </p:spPr>
        <p:txBody>
          <a:bodyPr wrap="none" lIns="0" tIns="0" rIns="0" bIns="0" rtlCol="0">
            <a:spAutoFit/>
          </a:bodyPr>
          <a:lstStyle/>
          <a:p>
            <a:r>
              <a:rPr lang="cs-CZ" sz="1100" dirty="0">
                <a:solidFill>
                  <a:schemeClr val="tx2"/>
                </a:solidFill>
              </a:rPr>
              <a:t>|</a:t>
            </a:r>
          </a:p>
        </p:txBody>
      </p:sp>
    </p:spTree>
    <p:extLst>
      <p:ext uri="{BB962C8B-B14F-4D97-AF65-F5344CB8AC3E}">
        <p14:creationId xmlns:p14="http://schemas.microsoft.com/office/powerpoint/2010/main" val="1033977603"/>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5" r:id="rId3"/>
    <p:sldLayoutId id="2147483666" r:id="rId4"/>
    <p:sldLayoutId id="2147483650" r:id="rId5"/>
    <p:sldLayoutId id="2147483660" r:id="rId6"/>
    <p:sldLayoutId id="2147483652" r:id="rId7"/>
    <p:sldLayoutId id="2147483661" r:id="rId8"/>
    <p:sldLayoutId id="2147483662" r:id="rId9"/>
    <p:sldLayoutId id="2147483663" r:id="rId10"/>
    <p:sldLayoutId id="2147483654" r:id="rId11"/>
    <p:sldLayoutId id="2147483655" r:id="rId12"/>
  </p:sldLayoutIdLst>
  <p:hf hdr="0" dt="0"/>
  <p:txStyles>
    <p:titleStyle>
      <a:lvl1pPr algn="l" defTabSz="914400" rtl="0" eaLnBrk="1" latinLnBrk="0" hangingPunct="1">
        <a:lnSpc>
          <a:spcPct val="90000"/>
        </a:lnSpc>
        <a:spcBef>
          <a:spcPct val="0"/>
        </a:spcBef>
        <a:buNone/>
        <a:defRPr sz="3100" kern="1200" cap="all" baseline="0">
          <a:solidFill>
            <a:schemeClr val="accent1"/>
          </a:solidFill>
          <a:latin typeface="+mj-lt"/>
          <a:ea typeface="+mj-ea"/>
          <a:cs typeface="+mj-cs"/>
        </a:defRPr>
      </a:lvl1pPr>
    </p:titleStyle>
    <p:bodyStyle>
      <a:lvl1pPr marL="266700" indent="-266700" algn="l" defTabSz="914400" rtl="0" eaLnBrk="1" latinLnBrk="0" hangingPunct="1">
        <a:lnSpc>
          <a:spcPct val="100000"/>
        </a:lnSpc>
        <a:spcBef>
          <a:spcPts val="1000"/>
        </a:spcBef>
        <a:buFont typeface="Arial" panose="020B0604020202020204" pitchFamily="34" charset="0"/>
        <a:buChar char="•"/>
        <a:defRPr sz="2200" b="1" kern="1200">
          <a:solidFill>
            <a:schemeClr val="accent2"/>
          </a:solidFill>
          <a:latin typeface="+mn-lt"/>
          <a:ea typeface="+mn-ea"/>
          <a:cs typeface="+mn-cs"/>
        </a:defRPr>
      </a:lvl1pPr>
      <a:lvl2pPr marL="542925" indent="-276225" algn="l" defTabSz="914400" rtl="0" eaLnBrk="1" latinLnBrk="0" hangingPunct="1">
        <a:lnSpc>
          <a:spcPct val="100000"/>
        </a:lnSpc>
        <a:spcBef>
          <a:spcPts val="800"/>
        </a:spcBef>
        <a:buFont typeface="Arial" panose="020B0604020202020204" pitchFamily="34" charset="0"/>
        <a:buChar char="•"/>
        <a:defRPr sz="2000" kern="1200">
          <a:solidFill>
            <a:schemeClr val="tx2"/>
          </a:solidFill>
          <a:latin typeface="+mn-lt"/>
          <a:ea typeface="+mn-ea"/>
          <a:cs typeface="+mn-cs"/>
        </a:defRPr>
      </a:lvl2pPr>
      <a:lvl3pPr marL="809625" indent="-266700" algn="l" defTabSz="914400" rtl="0" eaLnBrk="1" latinLnBrk="0" hangingPunct="1">
        <a:lnSpc>
          <a:spcPct val="100000"/>
        </a:lnSpc>
        <a:spcBef>
          <a:spcPts val="500"/>
        </a:spcBef>
        <a:buFont typeface="Arial" panose="020B0604020202020204" pitchFamily="34" charset="0"/>
        <a:buChar char="•"/>
        <a:defRPr sz="1700" kern="1200">
          <a:solidFill>
            <a:schemeClr val="tx2"/>
          </a:solidFill>
          <a:latin typeface="+mn-lt"/>
          <a:ea typeface="+mn-ea"/>
          <a:cs typeface="+mn-cs"/>
        </a:defRPr>
      </a:lvl3pPr>
      <a:lvl4pPr marL="1076325" indent="-266700" algn="l" defTabSz="914400" rtl="0" eaLnBrk="1" latinLnBrk="0" hangingPunct="1">
        <a:lnSpc>
          <a:spcPct val="100000"/>
        </a:lnSpc>
        <a:spcBef>
          <a:spcPts val="1000"/>
        </a:spcBef>
        <a:buFont typeface="Arial" panose="020B0604020202020204" pitchFamily="34" charset="0"/>
        <a:buChar char="•"/>
        <a:defRPr sz="1500" kern="1200">
          <a:solidFill>
            <a:schemeClr val="tx2"/>
          </a:solidFill>
          <a:latin typeface="+mn-lt"/>
          <a:ea typeface="+mn-ea"/>
          <a:cs typeface="+mn-cs"/>
        </a:defRPr>
      </a:lvl4pPr>
      <a:lvl5pPr marL="1343025" indent="-266700" algn="l" defTabSz="914400" rtl="0" eaLnBrk="1" latinLnBrk="0" hangingPunct="1">
        <a:lnSpc>
          <a:spcPct val="100000"/>
        </a:lnSpc>
        <a:spcBef>
          <a:spcPts val="500"/>
        </a:spcBef>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A5984E-E41E-58BC-4CEB-5BDB04E6BD89}"/>
              </a:ext>
            </a:extLst>
          </p:cNvPr>
          <p:cNvSpPr>
            <a:spLocks noGrp="1"/>
          </p:cNvSpPr>
          <p:nvPr>
            <p:ph type="ctrTitle"/>
          </p:nvPr>
        </p:nvSpPr>
        <p:spPr>
          <a:xfrm>
            <a:off x="650079" y="2048376"/>
            <a:ext cx="9144000" cy="1884432"/>
          </a:xfrm>
        </p:spPr>
        <p:txBody>
          <a:bodyPr/>
          <a:lstStyle/>
          <a:p>
            <a:r>
              <a:rPr lang="cs-CZ" dirty="0"/>
              <a:t>Správní právo procesní</a:t>
            </a:r>
          </a:p>
        </p:txBody>
      </p:sp>
      <p:sp>
        <p:nvSpPr>
          <p:cNvPr id="9" name="Podnadpis 8">
            <a:extLst>
              <a:ext uri="{FF2B5EF4-FFF2-40B4-BE49-F238E27FC236}">
                <a16:creationId xmlns:a16="http://schemas.microsoft.com/office/drawing/2014/main" id="{F730C0B0-4C35-7DDE-5DBA-E74C469D9BDC}"/>
              </a:ext>
            </a:extLst>
          </p:cNvPr>
          <p:cNvSpPr>
            <a:spLocks noGrp="1"/>
          </p:cNvSpPr>
          <p:nvPr>
            <p:ph type="subTitle" idx="1"/>
          </p:nvPr>
        </p:nvSpPr>
        <p:spPr>
          <a:xfrm>
            <a:off x="649288" y="4713288"/>
            <a:ext cx="9144000" cy="1128712"/>
          </a:xfrm>
        </p:spPr>
        <p:txBody>
          <a:bodyPr/>
          <a:lstStyle/>
          <a:p>
            <a:r>
              <a:rPr lang="cs-CZ" dirty="0"/>
              <a:t>JUDr. Barbora Košinárová, Ph.D. </a:t>
            </a:r>
          </a:p>
        </p:txBody>
      </p:sp>
    </p:spTree>
    <p:extLst>
      <p:ext uri="{BB962C8B-B14F-4D97-AF65-F5344CB8AC3E}">
        <p14:creationId xmlns:p14="http://schemas.microsoft.com/office/powerpoint/2010/main" val="2478625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AA56FF-7D48-098E-F8EB-6F74138EF5A2}"/>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BD364FE8-BA50-E569-B7EE-DE39FDEFF79D}"/>
              </a:ext>
            </a:extLst>
          </p:cNvPr>
          <p:cNvSpPr>
            <a:spLocks noGrp="1"/>
          </p:cNvSpPr>
          <p:nvPr>
            <p:ph idx="1"/>
          </p:nvPr>
        </p:nvSpPr>
        <p:spPr>
          <a:xfrm>
            <a:off x="647700" y="809298"/>
            <a:ext cx="10706100" cy="5367666"/>
          </a:xfrm>
        </p:spPr>
        <p:txBody>
          <a:bodyPr>
            <a:normAutofit fontScale="85000" lnSpcReduction="20000"/>
          </a:bodyPr>
          <a:lstStyle/>
          <a:p>
            <a:r>
              <a:rPr lang="cs-CZ" sz="3100" dirty="0"/>
              <a:t>Účastníci správního řízení</a:t>
            </a:r>
          </a:p>
          <a:p>
            <a:endParaRPr lang="cs-CZ" dirty="0"/>
          </a:p>
          <a:p>
            <a:pPr algn="just"/>
            <a:r>
              <a:rPr lang="cs-CZ" sz="2800" b="0" dirty="0">
                <a:solidFill>
                  <a:schemeClr val="accent6">
                    <a:lumMod val="25000"/>
                  </a:schemeClr>
                </a:solidFill>
              </a:rPr>
              <a:t>Podmínkou samostatného vystupování ve správním řízení je </a:t>
            </a:r>
            <a:r>
              <a:rPr lang="cs-CZ" sz="2800" dirty="0">
                <a:solidFill>
                  <a:schemeClr val="accent6">
                    <a:lumMod val="25000"/>
                  </a:schemeClr>
                </a:solidFill>
              </a:rPr>
              <a:t>procesní způsobilost</a:t>
            </a:r>
            <a:r>
              <a:rPr lang="cs-CZ" sz="2800" b="0" dirty="0">
                <a:solidFill>
                  <a:schemeClr val="accent6">
                    <a:lumMod val="25000"/>
                  </a:schemeClr>
                </a:solidFill>
              </a:rPr>
              <a:t>. Správní řád vychází pro účely procesní způsobilosti ke správnímu řízení z ustanovení občanského zákoníku o způsobilosti k právnímu jednání. Procesní způsobilost znamená činit právní úkony samostatně, vlastním jménem a nést za ně právní odpovědnost. U </a:t>
            </a:r>
            <a:r>
              <a:rPr lang="cs-CZ" sz="2800" dirty="0">
                <a:solidFill>
                  <a:schemeClr val="accent6">
                    <a:lumMod val="25000"/>
                  </a:schemeClr>
                </a:solidFill>
              </a:rPr>
              <a:t>fyzické osoby </a:t>
            </a:r>
            <a:r>
              <a:rPr lang="cs-CZ" sz="2800" b="0" dirty="0">
                <a:solidFill>
                  <a:schemeClr val="accent6">
                    <a:lumMod val="25000"/>
                  </a:schemeClr>
                </a:solidFill>
              </a:rPr>
              <a:t>je základním předpokladem procesní způsobilosti dosažení určitého věku, a to 18 let, resp. nabytím zletilosti.</a:t>
            </a:r>
          </a:p>
          <a:p>
            <a:pPr algn="just"/>
            <a:r>
              <a:rPr lang="cs-CZ" sz="2800" b="0" dirty="0">
                <a:solidFill>
                  <a:schemeClr val="accent6">
                    <a:lumMod val="25000"/>
                  </a:schemeClr>
                </a:solidFill>
              </a:rPr>
              <a:t>za </a:t>
            </a:r>
            <a:r>
              <a:rPr lang="cs-CZ" sz="2800" dirty="0">
                <a:solidFill>
                  <a:schemeClr val="accent6">
                    <a:lumMod val="25000"/>
                  </a:schemeClr>
                </a:solidFill>
              </a:rPr>
              <a:t>právnickou osobu </a:t>
            </a:r>
            <a:r>
              <a:rPr lang="cs-CZ" sz="2800" b="0" dirty="0">
                <a:solidFill>
                  <a:schemeClr val="accent6">
                    <a:lumMod val="25000"/>
                  </a:schemeClr>
                </a:solidFill>
              </a:rPr>
              <a:t>jedná její statutární orgán, zaměstnanec, vedoucí odštěpného závodu, nebo organizační složky, popřípadě prokurista. Za stát činí právní úkony vedoucí organizační složky, nebo jím pověřený zaměstnanec. V případě územně samosprávných celků se jedná o osobu, která je dle zákona oprávněna zastupovat územně samosprávný celek navenek, tj. zejména starosta, resp. primátor, popřípadě hejtman (ale také pověřený zaměstnanec nebo zastupitel). Osoba jednající za právnickou osobu ve správním řízení je povinna prokázat své oprávnění.</a:t>
            </a:r>
          </a:p>
          <a:p>
            <a:endParaRPr lang="cs-CZ" dirty="0"/>
          </a:p>
          <a:p>
            <a:pPr marL="342900" lvl="1" indent="-342900" algn="just">
              <a:buFont typeface="Arial" panose="020B0604020202020204" pitchFamily="34" charset="0"/>
              <a:buChar char="•"/>
            </a:pPr>
            <a:endParaRPr lang="cs-CZ" dirty="0"/>
          </a:p>
        </p:txBody>
      </p:sp>
      <p:sp>
        <p:nvSpPr>
          <p:cNvPr id="5" name="Zástupný symbol pro číslo snímku 4">
            <a:extLst>
              <a:ext uri="{FF2B5EF4-FFF2-40B4-BE49-F238E27FC236}">
                <a16:creationId xmlns:a16="http://schemas.microsoft.com/office/drawing/2014/main" id="{9F2D8D10-C773-F3B5-BB85-07CAA814DC55}"/>
              </a:ext>
            </a:extLst>
          </p:cNvPr>
          <p:cNvSpPr>
            <a:spLocks noGrp="1"/>
          </p:cNvSpPr>
          <p:nvPr>
            <p:ph type="sldNum" sz="quarter" idx="12"/>
          </p:nvPr>
        </p:nvSpPr>
        <p:spPr/>
        <p:txBody>
          <a:bodyPr/>
          <a:lstStyle/>
          <a:p>
            <a:fld id="{5E608FB1-680A-4E9D-A95E-8C4CFA1B47E3}" type="slidenum">
              <a:rPr lang="cs-CZ" smtClean="0"/>
              <a:t>10</a:t>
            </a:fld>
            <a:endParaRPr lang="cs-CZ"/>
          </a:p>
        </p:txBody>
      </p:sp>
    </p:spTree>
    <p:extLst>
      <p:ext uri="{BB962C8B-B14F-4D97-AF65-F5344CB8AC3E}">
        <p14:creationId xmlns:p14="http://schemas.microsoft.com/office/powerpoint/2010/main" val="3703210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12AAEB-70DA-3DBB-815C-09A838582136}"/>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8BDF10BC-59CA-2C8D-18B3-A3096185FD5A}"/>
              </a:ext>
            </a:extLst>
          </p:cNvPr>
          <p:cNvSpPr>
            <a:spLocks noGrp="1"/>
          </p:cNvSpPr>
          <p:nvPr>
            <p:ph idx="1"/>
          </p:nvPr>
        </p:nvSpPr>
        <p:spPr>
          <a:xfrm>
            <a:off x="647700" y="809298"/>
            <a:ext cx="10706100" cy="5367666"/>
          </a:xfrm>
        </p:spPr>
        <p:txBody>
          <a:bodyPr>
            <a:normAutofit/>
          </a:bodyPr>
          <a:lstStyle/>
          <a:p>
            <a:r>
              <a:rPr lang="cs-CZ" sz="3100" dirty="0"/>
              <a:t>Zastoupení</a:t>
            </a:r>
          </a:p>
          <a:p>
            <a:endParaRPr lang="cs-CZ" dirty="0"/>
          </a:p>
          <a:p>
            <a:pPr algn="just"/>
            <a:r>
              <a:rPr lang="cs-CZ" b="0" dirty="0">
                <a:solidFill>
                  <a:schemeClr val="tx1"/>
                </a:solidFill>
              </a:rPr>
              <a:t>Zástupcem účastníka je zákonný zástupce, opatrovník nebo zmocněnec; zástupcem účastníků, jejichž zájmy si neodporují, může být i společný zmocněnec nebo společný zástupce.</a:t>
            </a:r>
          </a:p>
          <a:p>
            <a:pPr algn="just"/>
            <a:r>
              <a:rPr lang="cs-CZ" b="0" dirty="0">
                <a:solidFill>
                  <a:schemeClr val="tx1"/>
                </a:solidFill>
              </a:rPr>
              <a:t>Ve správním řízení může jít o dva druhy zastoupení:</a:t>
            </a:r>
          </a:p>
          <a:p>
            <a:pPr algn="just"/>
            <a:r>
              <a:rPr lang="cs-CZ" dirty="0">
                <a:solidFill>
                  <a:schemeClr val="tx1"/>
                </a:solidFill>
              </a:rPr>
              <a:t>a) zákonné zastoupení</a:t>
            </a:r>
          </a:p>
          <a:p>
            <a:pPr algn="just"/>
            <a:r>
              <a:rPr lang="cs-CZ" dirty="0">
                <a:solidFill>
                  <a:schemeClr val="tx1"/>
                </a:solidFill>
              </a:rPr>
              <a:t>b) smluvní zastoupení </a:t>
            </a:r>
            <a:r>
              <a:rPr lang="cs-CZ" b="0" dirty="0">
                <a:solidFill>
                  <a:schemeClr val="tx1"/>
                </a:solidFill>
              </a:rPr>
              <a:t>(na základě plné moci).</a:t>
            </a:r>
          </a:p>
          <a:p>
            <a:pPr algn="just"/>
            <a:endParaRPr lang="cs-CZ" dirty="0"/>
          </a:p>
          <a:p>
            <a:pPr marL="342900" lvl="1" indent="-342900" algn="just">
              <a:buFont typeface="Arial" panose="020B0604020202020204" pitchFamily="34" charset="0"/>
              <a:buChar char="•"/>
            </a:pPr>
            <a:endParaRPr lang="cs-CZ" dirty="0"/>
          </a:p>
        </p:txBody>
      </p:sp>
      <p:sp>
        <p:nvSpPr>
          <p:cNvPr id="5" name="Zástupný symbol pro číslo snímku 4">
            <a:extLst>
              <a:ext uri="{FF2B5EF4-FFF2-40B4-BE49-F238E27FC236}">
                <a16:creationId xmlns:a16="http://schemas.microsoft.com/office/drawing/2014/main" id="{C2648468-AB35-B072-1658-9428F62A0A1C}"/>
              </a:ext>
            </a:extLst>
          </p:cNvPr>
          <p:cNvSpPr>
            <a:spLocks noGrp="1"/>
          </p:cNvSpPr>
          <p:nvPr>
            <p:ph type="sldNum" sz="quarter" idx="12"/>
          </p:nvPr>
        </p:nvSpPr>
        <p:spPr/>
        <p:txBody>
          <a:bodyPr/>
          <a:lstStyle/>
          <a:p>
            <a:fld id="{5E608FB1-680A-4E9D-A95E-8C4CFA1B47E3}" type="slidenum">
              <a:rPr lang="cs-CZ" smtClean="0"/>
              <a:t>11</a:t>
            </a:fld>
            <a:endParaRPr lang="cs-CZ"/>
          </a:p>
        </p:txBody>
      </p:sp>
    </p:spTree>
    <p:extLst>
      <p:ext uri="{BB962C8B-B14F-4D97-AF65-F5344CB8AC3E}">
        <p14:creationId xmlns:p14="http://schemas.microsoft.com/office/powerpoint/2010/main" val="1223097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Vedení řízení a úkony správního orgánu</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439917"/>
            <a:ext cx="10706100" cy="4737046"/>
          </a:xfrm>
        </p:spPr>
        <p:txBody>
          <a:bodyPr>
            <a:normAutofit/>
          </a:bodyPr>
          <a:lstStyle/>
          <a:p>
            <a:r>
              <a:rPr lang="cs-CZ" dirty="0"/>
              <a:t>Vedení řízení a úkony správního orgánu</a:t>
            </a:r>
          </a:p>
          <a:p>
            <a:endParaRPr lang="cs-CZ" dirty="0"/>
          </a:p>
          <a:p>
            <a:pPr lvl="1" algn="just"/>
            <a:r>
              <a:rPr lang="cs-CZ" dirty="0"/>
              <a:t>Jednotlivé úkony v řízení se činí písemně, pokud zákon nestanoví jinak nebo pokud to nevylučuje povaha věci. Jednotlivé sdělení v průběhu řízení lze vůči přítomnému účastníku řízení učinit ústně, pokud ten na písemné formě netrvá. Obsah úkonů prováděných jinou než písemnou formou se poznamená do spisu, nestanoví-li zákon jinak. </a:t>
            </a:r>
          </a:p>
          <a:p>
            <a:pPr lvl="1" algn="just"/>
            <a:r>
              <a:rPr lang="cs-CZ" dirty="0"/>
              <a:t>Úkony správního orgánu v řízení provádějí </a:t>
            </a:r>
            <a:r>
              <a:rPr lang="cs-CZ" b="1" dirty="0"/>
              <a:t>úřední osoby oprávněné k tomu podle vnitřních předpisů správního orgánu nebo pověřené vedoucím správního orgánu</a:t>
            </a:r>
            <a:r>
              <a:rPr lang="cs-CZ" dirty="0"/>
              <a:t>. Oprávněné úřední osoby jsou povinny zachovávat </a:t>
            </a:r>
            <a:r>
              <a:rPr lang="cs-CZ" b="1" dirty="0"/>
              <a:t>mlčenlivost </a:t>
            </a:r>
            <a:r>
              <a:rPr lang="cs-CZ" dirty="0"/>
              <a:t>o skutečnostech, o kterých se dozvěděly v souvislosti s řízením a které v zájmu zajištění řádného výkonu veřejné správy nebo v zájmu jiných osob vyžadují, aby zůstaly utajeny, nestanoví-li zákon jinak. Této povinnosti jsou oprávněné úřední osoby zproštěny jen z důvodů stanovených zvláštním zákonem nebo vysloví-li souhlas osoba, jíž se předmětná skutečnost dotýká.</a:t>
            </a:r>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12</a:t>
            </a:fld>
            <a:endParaRPr lang="cs-CZ"/>
          </a:p>
        </p:txBody>
      </p:sp>
    </p:spTree>
    <p:extLst>
      <p:ext uri="{BB962C8B-B14F-4D97-AF65-F5344CB8AC3E}">
        <p14:creationId xmlns:p14="http://schemas.microsoft.com/office/powerpoint/2010/main" val="763891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76FA83-9F80-EAF2-4ADB-F87CA8279279}"/>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0B2A91CA-F991-C191-910F-8D786C83446E}"/>
              </a:ext>
            </a:extLst>
          </p:cNvPr>
          <p:cNvSpPr>
            <a:spLocks noGrp="1"/>
          </p:cNvSpPr>
          <p:nvPr>
            <p:ph idx="1"/>
          </p:nvPr>
        </p:nvSpPr>
        <p:spPr>
          <a:xfrm>
            <a:off x="647700" y="1439917"/>
            <a:ext cx="10706100" cy="4737046"/>
          </a:xfrm>
        </p:spPr>
        <p:txBody>
          <a:bodyPr>
            <a:normAutofit/>
          </a:bodyPr>
          <a:lstStyle/>
          <a:p>
            <a:r>
              <a:rPr lang="cs-CZ" sz="3200" dirty="0"/>
              <a:t>Vedení řízení a úkony správního orgánu</a:t>
            </a:r>
          </a:p>
          <a:p>
            <a:pPr marL="342900" indent="-342900">
              <a:buFont typeface="Arial" panose="020B0604020202020204" pitchFamily="34" charset="0"/>
              <a:buChar char="•"/>
            </a:pPr>
            <a:endParaRPr lang="cs-CZ" dirty="0"/>
          </a:p>
          <a:p>
            <a:pPr marL="342900" indent="-342900">
              <a:buFont typeface="Arial" panose="020B0604020202020204" pitchFamily="34" charset="0"/>
              <a:buChar char="•"/>
            </a:pPr>
            <a:r>
              <a:rPr lang="cs-CZ" sz="2800" b="0" dirty="0">
                <a:solidFill>
                  <a:schemeClr val="tx1"/>
                </a:solidFill>
              </a:rPr>
              <a:t>jednací jazyk</a:t>
            </a:r>
          </a:p>
          <a:p>
            <a:pPr marL="342900" indent="-342900">
              <a:buFont typeface="Arial" panose="020B0604020202020204" pitchFamily="34" charset="0"/>
              <a:buChar char="•"/>
            </a:pPr>
            <a:r>
              <a:rPr lang="cs-CZ" sz="2800" b="0" dirty="0">
                <a:solidFill>
                  <a:schemeClr val="tx1"/>
                </a:solidFill>
              </a:rPr>
              <a:t>spis a protokolace</a:t>
            </a:r>
          </a:p>
          <a:p>
            <a:pPr marL="342900" indent="-342900">
              <a:buFont typeface="Arial" panose="020B0604020202020204" pitchFamily="34" charset="0"/>
              <a:buChar char="•"/>
            </a:pPr>
            <a:r>
              <a:rPr lang="cs-CZ" sz="2800" b="0" dirty="0">
                <a:solidFill>
                  <a:schemeClr val="tx1"/>
                </a:solidFill>
              </a:rPr>
              <a:t>doručování</a:t>
            </a:r>
          </a:p>
          <a:p>
            <a:pPr marL="342900" indent="-342900">
              <a:buFont typeface="Arial" panose="020B0604020202020204" pitchFamily="34" charset="0"/>
              <a:buChar char="•"/>
            </a:pPr>
            <a:r>
              <a:rPr lang="cs-CZ" sz="2800" b="0" dirty="0">
                <a:solidFill>
                  <a:schemeClr val="tx1"/>
                </a:solidFill>
              </a:rPr>
              <a:t>počítání času</a:t>
            </a:r>
          </a:p>
          <a:p>
            <a:pPr marL="342900" indent="-342900">
              <a:buFont typeface="Arial" panose="020B0604020202020204" pitchFamily="34" charset="0"/>
              <a:buChar char="•"/>
            </a:pPr>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8E70A30D-04AC-E780-4161-46DF3FF92525}"/>
              </a:ext>
            </a:extLst>
          </p:cNvPr>
          <p:cNvSpPr>
            <a:spLocks noGrp="1"/>
          </p:cNvSpPr>
          <p:nvPr>
            <p:ph type="sldNum" sz="quarter" idx="12"/>
          </p:nvPr>
        </p:nvSpPr>
        <p:spPr/>
        <p:txBody>
          <a:bodyPr/>
          <a:lstStyle/>
          <a:p>
            <a:fld id="{5E608FB1-680A-4E9D-A95E-8C4CFA1B47E3}" type="slidenum">
              <a:rPr lang="cs-CZ" smtClean="0"/>
              <a:t>13</a:t>
            </a:fld>
            <a:endParaRPr lang="cs-CZ"/>
          </a:p>
        </p:txBody>
      </p:sp>
    </p:spTree>
    <p:extLst>
      <p:ext uri="{BB962C8B-B14F-4D97-AF65-F5344CB8AC3E}">
        <p14:creationId xmlns:p14="http://schemas.microsoft.com/office/powerpoint/2010/main" val="3009287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2FECA1-9830-9FA9-2907-3BD2D6CF30B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8CED30E-F6C7-CAF2-2A55-443938FD7C47}"/>
              </a:ext>
            </a:extLst>
          </p:cNvPr>
          <p:cNvSpPr>
            <a:spLocks noGrp="1"/>
          </p:cNvSpPr>
          <p:nvPr>
            <p:ph type="title"/>
          </p:nvPr>
        </p:nvSpPr>
        <p:spPr/>
        <p:txBody>
          <a:bodyPr/>
          <a:lstStyle/>
          <a:p>
            <a:r>
              <a:rPr lang="cs-CZ" dirty="0"/>
              <a:t>zahájení správního řízení, Nečinnost, Nicotnost</a:t>
            </a:r>
          </a:p>
        </p:txBody>
      </p:sp>
      <p:sp>
        <p:nvSpPr>
          <p:cNvPr id="3" name="Zástupný obsah 2">
            <a:extLst>
              <a:ext uri="{FF2B5EF4-FFF2-40B4-BE49-F238E27FC236}">
                <a16:creationId xmlns:a16="http://schemas.microsoft.com/office/drawing/2014/main" id="{13AF1E96-5FB0-1211-D311-890D4838CF43}"/>
              </a:ext>
            </a:extLst>
          </p:cNvPr>
          <p:cNvSpPr>
            <a:spLocks noGrp="1"/>
          </p:cNvSpPr>
          <p:nvPr>
            <p:ph idx="1"/>
          </p:nvPr>
        </p:nvSpPr>
        <p:spPr>
          <a:xfrm>
            <a:off x="647700" y="1585411"/>
            <a:ext cx="10706100" cy="4591552"/>
          </a:xfrm>
        </p:spPr>
        <p:txBody>
          <a:bodyPr>
            <a:normAutofit/>
          </a:bodyPr>
          <a:lstStyle/>
          <a:p>
            <a:r>
              <a:rPr lang="cs-CZ" dirty="0"/>
              <a:t>Zahájení řízení o žádosti</a:t>
            </a:r>
          </a:p>
          <a:p>
            <a:r>
              <a:rPr lang="cs-CZ" sz="2800" b="0" dirty="0">
                <a:solidFill>
                  <a:schemeClr val="tx1"/>
                </a:solidFill>
              </a:rPr>
              <a:t>Řízení o žádosti je zahájeno dnem, kdy žádost nebo jiný návrh, kterým se zahajuje řízení, došel věcně a místně příslušnému správnímu orgánu. Pokud ze zákona nebo z povahy věci vyplývá, že žádost může podat jen více žadatelů společně, není třeba, aby podání byla učiněna současně. Pro zahájení řízení je rozhodné, kdy tak učinil poslední z nich; správní orgán o zahájení řízení ostatní žadatele vyrozumí. </a:t>
            </a:r>
          </a:p>
          <a:p>
            <a:pPr marL="342900" indent="-342900">
              <a:buFont typeface="Arial" panose="020B0604020202020204" pitchFamily="34" charset="0"/>
              <a:buChar char="•"/>
            </a:pPr>
            <a:r>
              <a:rPr lang="cs-CZ" sz="2800" b="0" dirty="0">
                <a:solidFill>
                  <a:schemeClr val="tx1"/>
                </a:solidFill>
              </a:rPr>
              <a:t>povinné náležitosti žádosti</a:t>
            </a:r>
          </a:p>
          <a:p>
            <a:pPr marL="342900" indent="-342900">
              <a:buFont typeface="Arial" panose="020B0604020202020204" pitchFamily="34" charset="0"/>
              <a:buChar char="•"/>
            </a:pPr>
            <a:r>
              <a:rPr lang="cs-CZ" sz="2800" b="0" dirty="0">
                <a:solidFill>
                  <a:schemeClr val="tx1"/>
                </a:solidFill>
              </a:rPr>
              <a:t>postup při podání vadné žádosti</a:t>
            </a:r>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BE6B3590-B4CC-5695-C78A-94EC6FBDAD24}"/>
              </a:ext>
            </a:extLst>
          </p:cNvPr>
          <p:cNvSpPr>
            <a:spLocks noGrp="1"/>
          </p:cNvSpPr>
          <p:nvPr>
            <p:ph type="sldNum" sz="quarter" idx="12"/>
          </p:nvPr>
        </p:nvSpPr>
        <p:spPr/>
        <p:txBody>
          <a:bodyPr/>
          <a:lstStyle/>
          <a:p>
            <a:fld id="{5E608FB1-680A-4E9D-A95E-8C4CFA1B47E3}" type="slidenum">
              <a:rPr lang="cs-CZ" smtClean="0"/>
              <a:t>14</a:t>
            </a:fld>
            <a:endParaRPr lang="cs-CZ"/>
          </a:p>
        </p:txBody>
      </p:sp>
    </p:spTree>
    <p:extLst>
      <p:ext uri="{BB962C8B-B14F-4D97-AF65-F5344CB8AC3E}">
        <p14:creationId xmlns:p14="http://schemas.microsoft.com/office/powerpoint/2010/main" val="839173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8626CD-4A6E-4209-1042-FC0361FE8AA1}"/>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0FD70C12-F910-0495-AFB9-1F9A05D1A632}"/>
              </a:ext>
            </a:extLst>
          </p:cNvPr>
          <p:cNvSpPr>
            <a:spLocks noGrp="1"/>
          </p:cNvSpPr>
          <p:nvPr>
            <p:ph idx="1"/>
          </p:nvPr>
        </p:nvSpPr>
        <p:spPr>
          <a:xfrm>
            <a:off x="647700" y="357352"/>
            <a:ext cx="10706100" cy="5819611"/>
          </a:xfrm>
        </p:spPr>
        <p:txBody>
          <a:bodyPr>
            <a:normAutofit/>
          </a:bodyPr>
          <a:lstStyle/>
          <a:p>
            <a:r>
              <a:rPr lang="cs-CZ" sz="2400" dirty="0"/>
              <a:t>Zahájení řízení z moci úřední</a:t>
            </a:r>
          </a:p>
          <a:p>
            <a:pPr algn="just"/>
            <a:endParaRPr lang="cs-CZ" b="0" dirty="0">
              <a:solidFill>
                <a:schemeClr val="tx1"/>
              </a:solidFill>
            </a:endParaRPr>
          </a:p>
          <a:p>
            <a:pPr algn="just"/>
            <a:r>
              <a:rPr lang="cs-CZ" b="0" dirty="0">
                <a:solidFill>
                  <a:schemeClr val="tx1"/>
                </a:solidFill>
              </a:rPr>
              <a:t>Řízení z moci úřední je zahájeno dnem, kdy správní orgán oznámil zahájení řízení účastníkovi, kterému má rozhodnutí založit, změnit nebo zrušit právo anebo povinnost, doručením oznámení nebo ústním prohlášením, a není-li správnímu orgánu tento účastník znám, pak kterémukoliv jinému účastníkovi. Oznámení musí obsahovat označení správního orgánu, předmět řízení, jméno, příjmení, funkci nebo služební číslo a podpis oprávněné úřední osoby.</a:t>
            </a:r>
          </a:p>
          <a:p>
            <a:pPr algn="just"/>
            <a:endParaRPr lang="cs-CZ" b="0" dirty="0">
              <a:solidFill>
                <a:schemeClr val="tx1"/>
              </a:solidFill>
            </a:endParaRPr>
          </a:p>
          <a:p>
            <a:pPr algn="just"/>
            <a:r>
              <a:rPr lang="cs-CZ" b="0" dirty="0">
                <a:solidFill>
                  <a:schemeClr val="tx1"/>
                </a:solidFill>
              </a:rPr>
              <a:t>Jestliže je v řízení z moci úřední více účastníků, má pro zahájení řízení význam oznámení o zahájení řízení prvnímu z nich. Těm, kterým se nepodařilo zahájení řízení oznámit, ustanoví správní orgán opatrovníka; usnesení o ustanovení opatrovníka se doručuje veřejnou vyhláškou. Oznámení o zahájení řízení může být spojeno s jiným úkonem v řízení.</a:t>
            </a:r>
          </a:p>
          <a:p>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9911AC50-63BE-939F-BBAA-78F55B1C1E50}"/>
              </a:ext>
            </a:extLst>
          </p:cNvPr>
          <p:cNvSpPr>
            <a:spLocks noGrp="1"/>
          </p:cNvSpPr>
          <p:nvPr>
            <p:ph type="sldNum" sz="quarter" idx="12"/>
          </p:nvPr>
        </p:nvSpPr>
        <p:spPr/>
        <p:txBody>
          <a:bodyPr/>
          <a:lstStyle/>
          <a:p>
            <a:fld id="{5E608FB1-680A-4E9D-A95E-8C4CFA1B47E3}" type="slidenum">
              <a:rPr lang="cs-CZ" smtClean="0"/>
              <a:t>15</a:t>
            </a:fld>
            <a:endParaRPr lang="cs-CZ"/>
          </a:p>
        </p:txBody>
      </p:sp>
    </p:spTree>
    <p:extLst>
      <p:ext uri="{BB962C8B-B14F-4D97-AF65-F5344CB8AC3E}">
        <p14:creationId xmlns:p14="http://schemas.microsoft.com/office/powerpoint/2010/main" val="4030710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45DD30-84D1-BF0A-E43D-65B8BE767056}"/>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B37B5FEC-53E0-3176-0943-668E76370CB7}"/>
              </a:ext>
            </a:extLst>
          </p:cNvPr>
          <p:cNvSpPr>
            <a:spLocks noGrp="1"/>
          </p:cNvSpPr>
          <p:nvPr>
            <p:ph idx="1"/>
          </p:nvPr>
        </p:nvSpPr>
        <p:spPr>
          <a:xfrm>
            <a:off x="647700" y="357352"/>
            <a:ext cx="10706100" cy="5819611"/>
          </a:xfrm>
        </p:spPr>
        <p:txBody>
          <a:bodyPr>
            <a:normAutofit fontScale="70000" lnSpcReduction="20000"/>
          </a:bodyPr>
          <a:lstStyle/>
          <a:p>
            <a:r>
              <a:rPr lang="cs-CZ" sz="2400" dirty="0"/>
              <a:t>Nečinnost</a:t>
            </a:r>
          </a:p>
          <a:p>
            <a:pPr algn="just"/>
            <a:endParaRPr lang="cs-CZ" b="0" dirty="0">
              <a:solidFill>
                <a:schemeClr val="tx1"/>
              </a:solidFill>
            </a:endParaRPr>
          </a:p>
          <a:p>
            <a:pPr algn="just"/>
            <a:r>
              <a:rPr lang="cs-CZ" b="0" dirty="0">
                <a:solidFill>
                  <a:schemeClr val="tx1"/>
                </a:solidFill>
              </a:rPr>
              <a:t>Nečinností je stav, kdy správní orgán, který má podle zákona jednat ve stanovené lhůtě, nekonal. Není přitom rozhodné, zda má účastník řízení na určitý obsah rozhodnutí ve věci právní nárok či nikoli.</a:t>
            </a:r>
          </a:p>
          <a:p>
            <a:pPr algn="just"/>
            <a:endParaRPr lang="cs-CZ" b="0" dirty="0">
              <a:solidFill>
                <a:schemeClr val="tx1"/>
              </a:solidFill>
            </a:endParaRPr>
          </a:p>
          <a:p>
            <a:pPr algn="just"/>
            <a:r>
              <a:rPr lang="cs-CZ" b="0" dirty="0">
                <a:solidFill>
                  <a:schemeClr val="tx1"/>
                </a:solidFill>
              </a:rPr>
              <a:t>Podle § 80 odst. 1 správního řádu platí, že nevydá-li správní orgán rozhodnutí ve věci v zákonem stanovené lhůtě, učiní nadřízený správní orgán z moci úřední některá z opatření proti nečinnosti. Takový postup je na místě, bylo-li řízení zahájeno jak z moci úřední, tak na žádost. </a:t>
            </a:r>
          </a:p>
          <a:p>
            <a:pPr algn="just"/>
            <a:r>
              <a:rPr lang="cs-CZ" dirty="0">
                <a:solidFill>
                  <a:schemeClr val="tx1"/>
                </a:solidFill>
              </a:rPr>
              <a:t>Opatření proti nečinnosti </a:t>
            </a:r>
            <a:r>
              <a:rPr lang="cs-CZ" b="0" dirty="0">
                <a:solidFill>
                  <a:schemeClr val="tx1"/>
                </a:solidFill>
              </a:rPr>
              <a:t>učiní nadřízený správní orgán i tehdy, nezahájí-li příslušný správní orgán řízení ve lhůtě 30 dnů ode dne, kdy se dozvěděl o skutečnostech odůvodňujících zahájení řízení z moci úřední. Opatření proti nečinnosti může nadřízený správní orgán učinit i v případě, kdy je z okolností zjevné, že věcně a místně příslušný správní orgán nedodrží lhůtu stanovenou pro vydání rozhodnutí o žádosti nebo zahájit řízení z moci úřední anebo v řízení řádně pokračovat. Po uplynutí lhůt pro vydání rozhodnutí může žádost o uplatnění opatření proti nečinnosti podat účastník.</a:t>
            </a:r>
          </a:p>
          <a:p>
            <a:pPr algn="just"/>
            <a:endParaRPr lang="cs-CZ" b="0" dirty="0">
              <a:solidFill>
                <a:schemeClr val="tx1"/>
              </a:solidFill>
            </a:endParaRPr>
          </a:p>
          <a:p>
            <a:pPr algn="just"/>
            <a:r>
              <a:rPr lang="cs-CZ" dirty="0">
                <a:solidFill>
                  <a:schemeClr val="tx1"/>
                </a:solidFill>
              </a:rPr>
              <a:t>Mezi konkrétní opatření proti nečinnosti se řadí</a:t>
            </a:r>
          </a:p>
          <a:p>
            <a:pPr algn="just"/>
            <a:r>
              <a:rPr lang="cs-CZ" b="0" dirty="0">
                <a:solidFill>
                  <a:schemeClr val="tx1"/>
                </a:solidFill>
              </a:rPr>
              <a:t>a) přikázat nečinnému správnímu orgánu, aby ve stanovené lhůtě učinil potřebná opatření ke zjednání nápravy nebo vydal rozhodnutí,</a:t>
            </a:r>
          </a:p>
          <a:p>
            <a:pPr algn="just"/>
            <a:r>
              <a:rPr lang="cs-CZ" b="0" dirty="0">
                <a:solidFill>
                  <a:schemeClr val="tx1"/>
                </a:solidFill>
              </a:rPr>
              <a:t>b) usnesením převzít věc a rozhodnout namísto nečinného správního orgánu (atrakce)</a:t>
            </a:r>
          </a:p>
          <a:p>
            <a:pPr algn="just"/>
            <a:r>
              <a:rPr lang="cs-CZ" b="0" dirty="0">
                <a:solidFill>
                  <a:schemeClr val="tx1"/>
                </a:solidFill>
              </a:rPr>
              <a:t>c) usnesením pověřit jiný správní orgán ve svém správním obvodu vedením řízení (delegace), nebo</a:t>
            </a:r>
          </a:p>
          <a:p>
            <a:pPr algn="just"/>
            <a:r>
              <a:rPr lang="cs-CZ" b="0" dirty="0">
                <a:solidFill>
                  <a:schemeClr val="tx1"/>
                </a:solidFill>
              </a:rPr>
              <a:t>d) usnesením přiměřeně prodloužit zákonnou lhůtu pro vydání rozhodnutí, lze-li důvodně předpokládat, že správní orgán v prodloužené lhůtě vydá rozhodnutí ve věci, a je-li takový postup pro účastníky výhodnější (prolongace).</a:t>
            </a:r>
          </a:p>
          <a:p>
            <a:pPr algn="just"/>
            <a:endParaRPr lang="cs-CZ" b="0" dirty="0">
              <a:solidFill>
                <a:schemeClr val="tx1"/>
              </a:solidFill>
            </a:endParaRP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4E75D51E-C117-EDEA-8E6D-A55B51D1EA0F}"/>
              </a:ext>
            </a:extLst>
          </p:cNvPr>
          <p:cNvSpPr>
            <a:spLocks noGrp="1"/>
          </p:cNvSpPr>
          <p:nvPr>
            <p:ph type="sldNum" sz="quarter" idx="12"/>
          </p:nvPr>
        </p:nvSpPr>
        <p:spPr/>
        <p:txBody>
          <a:bodyPr/>
          <a:lstStyle/>
          <a:p>
            <a:fld id="{5E608FB1-680A-4E9D-A95E-8C4CFA1B47E3}" type="slidenum">
              <a:rPr lang="cs-CZ" smtClean="0"/>
              <a:t>16</a:t>
            </a:fld>
            <a:endParaRPr lang="cs-CZ"/>
          </a:p>
        </p:txBody>
      </p:sp>
    </p:spTree>
    <p:extLst>
      <p:ext uri="{BB962C8B-B14F-4D97-AF65-F5344CB8AC3E}">
        <p14:creationId xmlns:p14="http://schemas.microsoft.com/office/powerpoint/2010/main" val="4126441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817075-B692-BBB7-9D40-643DAB494B3B}"/>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E3B03AC7-D306-5903-B375-2E382697C57D}"/>
              </a:ext>
            </a:extLst>
          </p:cNvPr>
          <p:cNvSpPr>
            <a:spLocks noGrp="1"/>
          </p:cNvSpPr>
          <p:nvPr>
            <p:ph idx="1"/>
          </p:nvPr>
        </p:nvSpPr>
        <p:spPr>
          <a:xfrm>
            <a:off x="647700" y="357352"/>
            <a:ext cx="10706100" cy="5819611"/>
          </a:xfrm>
        </p:spPr>
        <p:txBody>
          <a:bodyPr>
            <a:normAutofit fontScale="77500" lnSpcReduction="20000"/>
          </a:bodyPr>
          <a:lstStyle/>
          <a:p>
            <a:r>
              <a:rPr lang="cs-CZ" sz="2400" dirty="0"/>
              <a:t>Nicotnost</a:t>
            </a:r>
          </a:p>
          <a:p>
            <a:pPr algn="just"/>
            <a:endParaRPr lang="cs-CZ" b="0" dirty="0">
              <a:solidFill>
                <a:schemeClr val="tx1"/>
              </a:solidFill>
            </a:endParaRPr>
          </a:p>
          <a:p>
            <a:pPr algn="just"/>
            <a:r>
              <a:rPr lang="cs-CZ" dirty="0">
                <a:solidFill>
                  <a:schemeClr val="tx1"/>
                </a:solidFill>
              </a:rPr>
              <a:t>Nicotné je rozhodnutí, k jehož vydání nebyl správní orgán vůbec věcně příslušný. To neplatí, pokud je vydal správní orgán nadřízený věcně příslušnému správnímu orgánu. </a:t>
            </a:r>
          </a:p>
          <a:p>
            <a:pPr algn="just"/>
            <a:r>
              <a:rPr lang="cs-CZ" dirty="0">
                <a:solidFill>
                  <a:schemeClr val="tx1"/>
                </a:solidFill>
              </a:rPr>
              <a:t>Nicotné je dále rozhodnutí, které trpí vadami, jež je činí zjevně vnitřně rozporným nebo právně či fakticky neuskutečnitelným, anebo jinými vadami, pro něž je nelze vůbec považovat za rozhodnutí správního orgánu.</a:t>
            </a:r>
          </a:p>
          <a:p>
            <a:pPr algn="just"/>
            <a:endParaRPr lang="cs-CZ" b="0" dirty="0">
              <a:solidFill>
                <a:schemeClr val="tx1"/>
              </a:solidFill>
            </a:endParaRPr>
          </a:p>
          <a:p>
            <a:pPr algn="just"/>
            <a:r>
              <a:rPr lang="cs-CZ" b="0" dirty="0">
                <a:solidFill>
                  <a:schemeClr val="tx1"/>
                </a:solidFill>
              </a:rPr>
              <a:t>Nicotnost zjišťuje a </a:t>
            </a:r>
            <a:r>
              <a:rPr lang="cs-CZ" dirty="0">
                <a:solidFill>
                  <a:schemeClr val="tx1"/>
                </a:solidFill>
              </a:rPr>
              <a:t>rozhodnutím prohlašuje správní orgán nadřízený</a:t>
            </a:r>
            <a:r>
              <a:rPr lang="cs-CZ" b="0" dirty="0">
                <a:solidFill>
                  <a:schemeClr val="tx1"/>
                </a:solidFill>
              </a:rPr>
              <a:t> správnímu orgánu, který nicotné rozhodnutí vydal, a to kdykoliv. Jestliže správní orgán dojde k závěru, že jiný správní orgán učinil úkon, který je nicotným rozhodnutím, dá podnět správnímu orgánu příslušnému k prohlášení nicotnosti.</a:t>
            </a:r>
          </a:p>
          <a:p>
            <a:pPr algn="just"/>
            <a:endParaRPr lang="cs-CZ" b="0" dirty="0">
              <a:solidFill>
                <a:schemeClr val="tx1"/>
              </a:solidFill>
            </a:endParaRPr>
          </a:p>
          <a:p>
            <a:pPr algn="just"/>
            <a:r>
              <a:rPr lang="cs-CZ" dirty="0">
                <a:solidFill>
                  <a:schemeClr val="tx1"/>
                </a:solidFill>
              </a:rPr>
              <a:t>Podnět k prohlášení nicotnosti </a:t>
            </a:r>
            <a:r>
              <a:rPr lang="cs-CZ" b="0" dirty="0">
                <a:solidFill>
                  <a:schemeClr val="tx1"/>
                </a:solidFill>
              </a:rPr>
              <a:t>mohou dát účastníci řízení, v němž bylo rozhodnutí vydáno, a dále ti, kteří jsou uvedeni v písemném vyhotovení tohoto rozhodnutí, jakož i právní nástupci těchto osob, pokud by byli rozhodnutím vázáni, mohou. jestliže správní orgán neshledá důvody k zahájení řízení o prohlášení nicotnosti, sdělí tuto skutečnost s uvedením důvodů do 30 dnů podateli.</a:t>
            </a:r>
          </a:p>
          <a:p>
            <a:pPr algn="just"/>
            <a:endParaRPr lang="cs-CZ" b="0" dirty="0">
              <a:solidFill>
                <a:schemeClr val="tx1"/>
              </a:solidFill>
            </a:endParaRPr>
          </a:p>
          <a:p>
            <a:pPr algn="just"/>
            <a:r>
              <a:rPr lang="cs-CZ" b="0" dirty="0">
                <a:solidFill>
                  <a:schemeClr val="tx1"/>
                </a:solidFill>
              </a:rPr>
              <a:t>Pokud se důvod nicotnosti týká jen některého výroku rozhodnutí nebo vedlejšího ustanovení výroku, je nicotná jen tato část, jestliže z povahy věci nevyplývá, že ji nelze oddělit od ostatního obsahu.</a:t>
            </a:r>
          </a:p>
          <a:p>
            <a:pPr algn="just"/>
            <a:endParaRPr lang="cs-CZ" b="0" dirty="0">
              <a:solidFill>
                <a:schemeClr val="tx1"/>
              </a:solidFill>
            </a:endParaRPr>
          </a:p>
          <a:p>
            <a:pPr algn="just"/>
            <a:r>
              <a:rPr lang="cs-CZ" b="0" dirty="0">
                <a:solidFill>
                  <a:schemeClr val="tx1"/>
                </a:solidFill>
              </a:rPr>
              <a:t>Proti rozhodnutí o prohlášení nicotnosti nelze podat odvolání.</a:t>
            </a:r>
          </a:p>
          <a:p>
            <a:pPr algn="just"/>
            <a:endParaRPr lang="cs-CZ" b="0" dirty="0">
              <a:solidFill>
                <a:schemeClr val="tx1"/>
              </a:solidFill>
            </a:endParaRP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95732849-05FF-D72D-5513-AC3C8FAB194B}"/>
              </a:ext>
            </a:extLst>
          </p:cNvPr>
          <p:cNvSpPr>
            <a:spLocks noGrp="1"/>
          </p:cNvSpPr>
          <p:nvPr>
            <p:ph type="sldNum" sz="quarter" idx="12"/>
          </p:nvPr>
        </p:nvSpPr>
        <p:spPr/>
        <p:txBody>
          <a:bodyPr/>
          <a:lstStyle/>
          <a:p>
            <a:fld id="{5E608FB1-680A-4E9D-A95E-8C4CFA1B47E3}" type="slidenum">
              <a:rPr lang="cs-CZ" smtClean="0"/>
              <a:t>17</a:t>
            </a:fld>
            <a:endParaRPr lang="cs-CZ"/>
          </a:p>
        </p:txBody>
      </p:sp>
    </p:spTree>
    <p:extLst>
      <p:ext uri="{BB962C8B-B14F-4D97-AF65-F5344CB8AC3E}">
        <p14:creationId xmlns:p14="http://schemas.microsoft.com/office/powerpoint/2010/main" val="19502680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183444-2978-4D65-C885-51F27E06ECD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D57F86A-6E59-5BBA-7157-D8C4751A2740}"/>
              </a:ext>
            </a:extLst>
          </p:cNvPr>
          <p:cNvSpPr>
            <a:spLocks noGrp="1"/>
          </p:cNvSpPr>
          <p:nvPr>
            <p:ph type="title"/>
          </p:nvPr>
        </p:nvSpPr>
        <p:spPr/>
        <p:txBody>
          <a:bodyPr/>
          <a:lstStyle/>
          <a:p>
            <a:r>
              <a:rPr lang="cs-CZ" dirty="0"/>
              <a:t>Dokazování a důkazní prostředky ve správním řízení</a:t>
            </a:r>
          </a:p>
        </p:txBody>
      </p:sp>
      <p:sp>
        <p:nvSpPr>
          <p:cNvPr id="3" name="Zástupný obsah 2">
            <a:extLst>
              <a:ext uri="{FF2B5EF4-FFF2-40B4-BE49-F238E27FC236}">
                <a16:creationId xmlns:a16="http://schemas.microsoft.com/office/drawing/2014/main" id="{047F98D5-6936-F43A-AD1A-26FCB5594451}"/>
              </a:ext>
            </a:extLst>
          </p:cNvPr>
          <p:cNvSpPr>
            <a:spLocks noGrp="1"/>
          </p:cNvSpPr>
          <p:nvPr>
            <p:ph idx="1"/>
          </p:nvPr>
        </p:nvSpPr>
        <p:spPr>
          <a:xfrm>
            <a:off x="647700" y="1585411"/>
            <a:ext cx="10706100" cy="4591552"/>
          </a:xfrm>
        </p:spPr>
        <p:txBody>
          <a:bodyPr>
            <a:normAutofit/>
          </a:bodyPr>
          <a:lstStyle/>
          <a:p>
            <a:r>
              <a:rPr lang="cs-CZ" dirty="0"/>
              <a:t>Dokazování</a:t>
            </a:r>
          </a:p>
          <a:p>
            <a:pPr algn="just"/>
            <a:r>
              <a:rPr lang="cs-CZ" b="0" dirty="0">
                <a:solidFill>
                  <a:schemeClr val="tx1"/>
                </a:solidFill>
              </a:rPr>
              <a:t>Dokazování je zákonem upravený postup, který musí zákonem stanoveným způsobem také proběhnout, aby bylo zajištěno především právo na spravedlivý proces. </a:t>
            </a:r>
          </a:p>
          <a:p>
            <a:pPr algn="just"/>
            <a:r>
              <a:rPr lang="cs-CZ" b="0" dirty="0">
                <a:solidFill>
                  <a:schemeClr val="tx1"/>
                </a:solidFill>
              </a:rPr>
              <a:t>Dokazování probíhá tak, že důkazy se nejprve vyhledávají, a to jak z úřední povinnosti, tak na návrh účastníka. Následuje vlastní provádění důkazu (např. svědecká výpověď), popřípadě dochází k prověřování údajů dalšími důkazy.</a:t>
            </a:r>
          </a:p>
          <a:p>
            <a:pPr algn="just"/>
            <a:r>
              <a:rPr lang="cs-CZ" b="0" dirty="0">
                <a:solidFill>
                  <a:schemeClr val="tx1"/>
                </a:solidFill>
              </a:rPr>
              <a:t>Všeobecnou podmínkou pro provádění důkazů je, že tyto smí být prováděny pouze v </a:t>
            </a:r>
            <a:r>
              <a:rPr lang="cs-CZ" dirty="0">
                <a:solidFill>
                  <a:schemeClr val="tx1"/>
                </a:solidFill>
              </a:rPr>
              <a:t>souladu se zákonem</a:t>
            </a:r>
            <a:r>
              <a:rPr lang="cs-CZ" b="0" dirty="0">
                <a:solidFill>
                  <a:schemeClr val="tx1"/>
                </a:solidFill>
              </a:rPr>
              <a:t>, tedy pouze tím způsobem, který zákon připouští</a:t>
            </a:r>
          </a:p>
        </p:txBody>
      </p:sp>
      <p:sp>
        <p:nvSpPr>
          <p:cNvPr id="5" name="Zástupný symbol pro číslo snímku 4">
            <a:extLst>
              <a:ext uri="{FF2B5EF4-FFF2-40B4-BE49-F238E27FC236}">
                <a16:creationId xmlns:a16="http://schemas.microsoft.com/office/drawing/2014/main" id="{1C7332DC-E743-E5AC-3B29-0801890DA538}"/>
              </a:ext>
            </a:extLst>
          </p:cNvPr>
          <p:cNvSpPr>
            <a:spLocks noGrp="1"/>
          </p:cNvSpPr>
          <p:nvPr>
            <p:ph type="sldNum" sz="quarter" idx="12"/>
          </p:nvPr>
        </p:nvSpPr>
        <p:spPr/>
        <p:txBody>
          <a:bodyPr/>
          <a:lstStyle/>
          <a:p>
            <a:fld id="{5E608FB1-680A-4E9D-A95E-8C4CFA1B47E3}" type="slidenum">
              <a:rPr lang="cs-CZ" smtClean="0"/>
              <a:t>18</a:t>
            </a:fld>
            <a:endParaRPr lang="cs-CZ"/>
          </a:p>
        </p:txBody>
      </p:sp>
    </p:spTree>
    <p:extLst>
      <p:ext uri="{BB962C8B-B14F-4D97-AF65-F5344CB8AC3E}">
        <p14:creationId xmlns:p14="http://schemas.microsoft.com/office/powerpoint/2010/main" val="29914842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3A1987-04F6-05DF-1457-74D125D7036C}"/>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8EE847AE-8F32-08A1-D4BE-61C1BDC04EED}"/>
              </a:ext>
            </a:extLst>
          </p:cNvPr>
          <p:cNvSpPr>
            <a:spLocks noGrp="1"/>
          </p:cNvSpPr>
          <p:nvPr>
            <p:ph idx="1"/>
          </p:nvPr>
        </p:nvSpPr>
        <p:spPr>
          <a:xfrm>
            <a:off x="647700" y="315310"/>
            <a:ext cx="10706100" cy="5861653"/>
          </a:xfrm>
        </p:spPr>
        <p:txBody>
          <a:bodyPr>
            <a:normAutofit/>
          </a:bodyPr>
          <a:lstStyle/>
          <a:p>
            <a:r>
              <a:rPr lang="cs-CZ" dirty="0"/>
              <a:t>Hodnocení důkazů</a:t>
            </a:r>
          </a:p>
          <a:p>
            <a:pPr algn="just"/>
            <a:r>
              <a:rPr lang="cs-CZ" b="0" dirty="0">
                <a:solidFill>
                  <a:schemeClr val="tx1"/>
                </a:solidFill>
              </a:rPr>
              <a:t>Zásada volného hodnocení důkazů pak působí tak, že pokud zákon nestanoví, že některý podklad je pro správní orgán závazný, hodnotí správní orgán podklady, zejména důkazy, </a:t>
            </a:r>
            <a:r>
              <a:rPr lang="cs-CZ" dirty="0">
                <a:solidFill>
                  <a:schemeClr val="tx1"/>
                </a:solidFill>
              </a:rPr>
              <a:t>podle své úvahy, přitom pečlivě přihlíží ke všemu, co vyšlo v řízení najevo, včetně toho, co uvedli účastníci</a:t>
            </a:r>
            <a:r>
              <a:rPr lang="cs-CZ" b="0" dirty="0">
                <a:solidFill>
                  <a:schemeClr val="tx1"/>
                </a:solidFill>
              </a:rPr>
              <a:t>. Důkazy provádí správní orgán, který je příslušný vydat rozhodnutí ve věci, ale např. i dožádaný správní orgán (§ 13 odst. 1, 2, 3 správního řádu). Hodnocení důkazů však již provádí výhradně správní orgán, který vede správní řízení.</a:t>
            </a:r>
          </a:p>
          <a:p>
            <a:endParaRPr lang="cs-CZ" dirty="0"/>
          </a:p>
        </p:txBody>
      </p:sp>
      <p:sp>
        <p:nvSpPr>
          <p:cNvPr id="5" name="Zástupný symbol pro číslo snímku 4">
            <a:extLst>
              <a:ext uri="{FF2B5EF4-FFF2-40B4-BE49-F238E27FC236}">
                <a16:creationId xmlns:a16="http://schemas.microsoft.com/office/drawing/2014/main" id="{E2FEDE47-8F8D-62AB-3982-3525709E141B}"/>
              </a:ext>
            </a:extLst>
          </p:cNvPr>
          <p:cNvSpPr>
            <a:spLocks noGrp="1"/>
          </p:cNvSpPr>
          <p:nvPr>
            <p:ph type="sldNum" sz="quarter" idx="12"/>
          </p:nvPr>
        </p:nvSpPr>
        <p:spPr/>
        <p:txBody>
          <a:bodyPr/>
          <a:lstStyle/>
          <a:p>
            <a:fld id="{5E608FB1-680A-4E9D-A95E-8C4CFA1B47E3}" type="slidenum">
              <a:rPr lang="cs-CZ" smtClean="0"/>
              <a:t>19</a:t>
            </a:fld>
            <a:endParaRPr lang="cs-CZ"/>
          </a:p>
        </p:txBody>
      </p:sp>
    </p:spTree>
    <p:extLst>
      <p:ext uri="{BB962C8B-B14F-4D97-AF65-F5344CB8AC3E}">
        <p14:creationId xmlns:p14="http://schemas.microsoft.com/office/powerpoint/2010/main" val="1897667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Osnova</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p:txBody>
          <a:bodyPr>
            <a:normAutofit fontScale="92500" lnSpcReduction="20000"/>
          </a:bodyPr>
          <a:lstStyle/>
          <a:p>
            <a:r>
              <a:rPr lang="cs-CZ" dirty="0"/>
              <a:t>1. Správní řízení - pojem, prameny právní úpravy, stadia, fáze, základní principy  </a:t>
            </a:r>
          </a:p>
          <a:p>
            <a:r>
              <a:rPr lang="cs-CZ" dirty="0"/>
              <a:t>2. Správní orgány jako subjekty správního řízení, místní a věcná příslušnost</a:t>
            </a:r>
          </a:p>
          <a:p>
            <a:r>
              <a:rPr lang="cs-CZ" dirty="0"/>
              <a:t>3. Účastníci správního řízení</a:t>
            </a:r>
          </a:p>
          <a:p>
            <a:r>
              <a:rPr lang="cs-CZ" dirty="0"/>
              <a:t>4. Vedení řízení a úkony správních orgánů</a:t>
            </a:r>
          </a:p>
          <a:p>
            <a:r>
              <a:rPr lang="cs-CZ" dirty="0"/>
              <a:t>5. Zahájení správního řízení, Nečinnost, Nicotnost</a:t>
            </a:r>
          </a:p>
          <a:p>
            <a:r>
              <a:rPr lang="cs-CZ" dirty="0"/>
              <a:t>6. Dokazování a důkazní prostředky ve správním řízení</a:t>
            </a:r>
          </a:p>
          <a:p>
            <a:r>
              <a:rPr lang="cs-CZ" dirty="0"/>
              <a:t>7. Zajištění účelu a průběhu správního řízení</a:t>
            </a:r>
          </a:p>
          <a:p>
            <a:r>
              <a:rPr lang="cs-CZ" dirty="0"/>
              <a:t>8. Správní rozhodnutí a jeho druhy</a:t>
            </a:r>
          </a:p>
          <a:p>
            <a:r>
              <a:rPr lang="cs-CZ" dirty="0"/>
              <a:t>9. Správní rozhodnutí a jeho náležitosti. Lhůty pro vydání rozhodnutí. Právní moc a vykonatelnost. Náklady správního řízení.</a:t>
            </a:r>
          </a:p>
          <a:p>
            <a:r>
              <a:rPr lang="cs-CZ" dirty="0"/>
              <a:t>10.  Řádné opravné prostředky</a:t>
            </a:r>
          </a:p>
          <a:p>
            <a:r>
              <a:rPr lang="cs-CZ" dirty="0"/>
              <a:t>11. Mimořádné opravné prostředky</a:t>
            </a:r>
          </a:p>
          <a:p>
            <a:endParaRPr lang="cs-CZ" dirty="0"/>
          </a:p>
          <a:p>
            <a:pPr marL="342900" lvl="1" indent="-342900">
              <a:buFont typeface="Arial" panose="020B0604020202020204" pitchFamily="34" charset="0"/>
              <a:buChar char="•"/>
            </a:pPr>
            <a:endParaRPr lang="cs-CZ" dirty="0"/>
          </a:p>
          <a:p>
            <a:pPr marL="342900" lvl="1" indent="-342900">
              <a:buFont typeface="Arial" panose="020B0604020202020204" pitchFamily="34" charset="0"/>
              <a:buChar char="•"/>
            </a:pPr>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2</a:t>
            </a:fld>
            <a:endParaRPr lang="cs-CZ"/>
          </a:p>
        </p:txBody>
      </p:sp>
    </p:spTree>
    <p:extLst>
      <p:ext uri="{BB962C8B-B14F-4D97-AF65-F5344CB8AC3E}">
        <p14:creationId xmlns:p14="http://schemas.microsoft.com/office/powerpoint/2010/main" val="40260836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7AF4C-98E0-C4A1-D57B-2F474E249FBB}"/>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DA170135-61C6-5461-2DDA-C950918C4EB0}"/>
              </a:ext>
            </a:extLst>
          </p:cNvPr>
          <p:cNvSpPr>
            <a:spLocks noGrp="1"/>
          </p:cNvSpPr>
          <p:nvPr>
            <p:ph idx="1"/>
          </p:nvPr>
        </p:nvSpPr>
        <p:spPr>
          <a:xfrm>
            <a:off x="647700" y="315310"/>
            <a:ext cx="10706100" cy="5861653"/>
          </a:xfrm>
        </p:spPr>
        <p:txBody>
          <a:bodyPr>
            <a:normAutofit/>
          </a:bodyPr>
          <a:lstStyle/>
          <a:p>
            <a:r>
              <a:rPr lang="cs-CZ" sz="3200" dirty="0"/>
              <a:t>Důkazní prostředky</a:t>
            </a:r>
          </a:p>
          <a:p>
            <a:endParaRPr lang="cs-CZ" sz="3200" dirty="0"/>
          </a:p>
          <a:p>
            <a:pPr marL="342900" indent="-342900" algn="just">
              <a:buFont typeface="Arial" panose="020B0604020202020204" pitchFamily="34" charset="0"/>
              <a:buChar char="•"/>
            </a:pPr>
            <a:r>
              <a:rPr lang="cs-CZ" sz="2800" b="0" dirty="0">
                <a:solidFill>
                  <a:schemeClr val="tx1"/>
                </a:solidFill>
              </a:rPr>
              <a:t>důkazní listina</a:t>
            </a:r>
          </a:p>
          <a:p>
            <a:pPr marL="342900" indent="-342900" algn="just">
              <a:buFont typeface="Arial" panose="020B0604020202020204" pitchFamily="34" charset="0"/>
              <a:buChar char="•"/>
            </a:pPr>
            <a:r>
              <a:rPr lang="cs-CZ" sz="2800" b="0" dirty="0">
                <a:solidFill>
                  <a:schemeClr val="tx1"/>
                </a:solidFill>
              </a:rPr>
              <a:t>důkaz ohledáním</a:t>
            </a:r>
          </a:p>
          <a:p>
            <a:pPr marL="342900" indent="-342900" algn="just">
              <a:buFont typeface="Arial" panose="020B0604020202020204" pitchFamily="34" charset="0"/>
              <a:buChar char="•"/>
            </a:pPr>
            <a:r>
              <a:rPr lang="cs-CZ" sz="2800" b="0" dirty="0">
                <a:solidFill>
                  <a:schemeClr val="tx1"/>
                </a:solidFill>
              </a:rPr>
              <a:t>důkaz svědeckou výpovědí</a:t>
            </a:r>
          </a:p>
          <a:p>
            <a:pPr marL="342900" indent="-342900" algn="just">
              <a:buFont typeface="Arial" panose="020B0604020202020204" pitchFamily="34" charset="0"/>
              <a:buChar char="•"/>
            </a:pPr>
            <a:r>
              <a:rPr lang="cs-CZ" sz="2800" b="0" dirty="0">
                <a:solidFill>
                  <a:schemeClr val="tx1"/>
                </a:solidFill>
              </a:rPr>
              <a:t>důkaz znaleckým posudkem</a:t>
            </a:r>
          </a:p>
          <a:p>
            <a:pPr marL="342900" indent="-342900" algn="just">
              <a:buFont typeface="Arial" panose="020B0604020202020204" pitchFamily="34" charset="0"/>
              <a:buChar char="•"/>
            </a:pPr>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1A622923-249E-3DD7-CF40-139FCCF68468}"/>
              </a:ext>
            </a:extLst>
          </p:cNvPr>
          <p:cNvSpPr>
            <a:spLocks noGrp="1"/>
          </p:cNvSpPr>
          <p:nvPr>
            <p:ph type="sldNum" sz="quarter" idx="12"/>
          </p:nvPr>
        </p:nvSpPr>
        <p:spPr/>
        <p:txBody>
          <a:bodyPr/>
          <a:lstStyle/>
          <a:p>
            <a:fld id="{5E608FB1-680A-4E9D-A95E-8C4CFA1B47E3}" type="slidenum">
              <a:rPr lang="cs-CZ" smtClean="0"/>
              <a:t>20</a:t>
            </a:fld>
            <a:endParaRPr lang="cs-CZ"/>
          </a:p>
        </p:txBody>
      </p:sp>
    </p:spTree>
    <p:extLst>
      <p:ext uri="{BB962C8B-B14F-4D97-AF65-F5344CB8AC3E}">
        <p14:creationId xmlns:p14="http://schemas.microsoft.com/office/powerpoint/2010/main" val="2023175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DCB71-F675-BF99-C1B6-9ED8C8E9930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2F86CA99-044C-C971-369C-39AEE935BA1A}"/>
              </a:ext>
            </a:extLst>
          </p:cNvPr>
          <p:cNvSpPr>
            <a:spLocks noGrp="1"/>
          </p:cNvSpPr>
          <p:nvPr>
            <p:ph type="title"/>
          </p:nvPr>
        </p:nvSpPr>
        <p:spPr/>
        <p:txBody>
          <a:bodyPr/>
          <a:lstStyle/>
          <a:p>
            <a:r>
              <a:rPr lang="cs-CZ" dirty="0"/>
              <a:t>Zajištění účelu a průběhu řízení</a:t>
            </a:r>
          </a:p>
        </p:txBody>
      </p:sp>
      <p:sp>
        <p:nvSpPr>
          <p:cNvPr id="3" name="Zástupný obsah 2">
            <a:extLst>
              <a:ext uri="{FF2B5EF4-FFF2-40B4-BE49-F238E27FC236}">
                <a16:creationId xmlns:a16="http://schemas.microsoft.com/office/drawing/2014/main" id="{8C65932F-9004-11BF-6F63-D6802FE23E46}"/>
              </a:ext>
            </a:extLst>
          </p:cNvPr>
          <p:cNvSpPr>
            <a:spLocks noGrp="1"/>
          </p:cNvSpPr>
          <p:nvPr>
            <p:ph idx="1"/>
          </p:nvPr>
        </p:nvSpPr>
        <p:spPr>
          <a:xfrm>
            <a:off x="647700" y="1585411"/>
            <a:ext cx="10706100" cy="4591552"/>
          </a:xfrm>
        </p:spPr>
        <p:txBody>
          <a:bodyPr>
            <a:normAutofit/>
          </a:bodyPr>
          <a:lstStyle/>
          <a:p>
            <a:pPr algn="just"/>
            <a:r>
              <a:rPr lang="cs-CZ" b="0" dirty="0"/>
              <a:t>K zajištění účelu a průběhu řízení správní řád stanoví následující právní instituty: </a:t>
            </a:r>
            <a:r>
              <a:rPr lang="cs-CZ" dirty="0"/>
              <a:t>předvolání, předvedení, předběžné opatření, pořádková pokuta, vykázání z místa konání úkonu.</a:t>
            </a:r>
          </a:p>
          <a:p>
            <a:pPr algn="just"/>
            <a:endParaRPr lang="cs-CZ" dirty="0"/>
          </a:p>
          <a:p>
            <a:pPr algn="just"/>
            <a:r>
              <a:rPr lang="cs-CZ" dirty="0"/>
              <a:t>Předvolání</a:t>
            </a:r>
          </a:p>
          <a:p>
            <a:pPr algn="just"/>
            <a:r>
              <a:rPr lang="cs-CZ" b="0" dirty="0">
                <a:solidFill>
                  <a:schemeClr val="tx1"/>
                </a:solidFill>
              </a:rPr>
              <a:t>Správní orgán předvolá osobu, jejíž osobní účast při úkonu v řízení je k provedení úkonu nutná. Předvolání musí být písemné a doručuje se do vlastních rukou s dostatečným, zpravidla nejméně pětidenním předstihem. V předvolání musí být uvedeno, kdo, kdy, kam, v jaké věci a z jakého důvodu se má dostavit a jaké jsou právní následky v případě, že se nedostaví. </a:t>
            </a:r>
          </a:p>
        </p:txBody>
      </p:sp>
      <p:sp>
        <p:nvSpPr>
          <p:cNvPr id="5" name="Zástupný symbol pro číslo snímku 4">
            <a:extLst>
              <a:ext uri="{FF2B5EF4-FFF2-40B4-BE49-F238E27FC236}">
                <a16:creationId xmlns:a16="http://schemas.microsoft.com/office/drawing/2014/main" id="{AA1C3B68-2B76-E05F-B938-EB5285A06EBA}"/>
              </a:ext>
            </a:extLst>
          </p:cNvPr>
          <p:cNvSpPr>
            <a:spLocks noGrp="1"/>
          </p:cNvSpPr>
          <p:nvPr>
            <p:ph type="sldNum" sz="quarter" idx="12"/>
          </p:nvPr>
        </p:nvSpPr>
        <p:spPr/>
        <p:txBody>
          <a:bodyPr/>
          <a:lstStyle/>
          <a:p>
            <a:fld id="{5E608FB1-680A-4E9D-A95E-8C4CFA1B47E3}" type="slidenum">
              <a:rPr lang="cs-CZ" smtClean="0"/>
              <a:t>21</a:t>
            </a:fld>
            <a:endParaRPr lang="cs-CZ"/>
          </a:p>
        </p:txBody>
      </p:sp>
    </p:spTree>
    <p:extLst>
      <p:ext uri="{BB962C8B-B14F-4D97-AF65-F5344CB8AC3E}">
        <p14:creationId xmlns:p14="http://schemas.microsoft.com/office/powerpoint/2010/main" val="3847091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52247-536A-FD39-D950-D5EAFD18E592}"/>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2411AB22-6897-96BC-A1BF-A70874FBAA32}"/>
              </a:ext>
            </a:extLst>
          </p:cNvPr>
          <p:cNvSpPr>
            <a:spLocks noGrp="1"/>
          </p:cNvSpPr>
          <p:nvPr>
            <p:ph idx="1"/>
          </p:nvPr>
        </p:nvSpPr>
        <p:spPr>
          <a:xfrm>
            <a:off x="647700" y="409903"/>
            <a:ext cx="10706100" cy="5767060"/>
          </a:xfrm>
        </p:spPr>
        <p:txBody>
          <a:bodyPr>
            <a:normAutofit fontScale="92500" lnSpcReduction="20000"/>
          </a:bodyPr>
          <a:lstStyle/>
          <a:p>
            <a:pPr algn="just"/>
            <a:endParaRPr lang="cs-CZ" dirty="0"/>
          </a:p>
          <a:p>
            <a:pPr algn="just"/>
            <a:r>
              <a:rPr lang="cs-CZ" dirty="0"/>
              <a:t>Předvedení</a:t>
            </a:r>
          </a:p>
          <a:p>
            <a:pPr algn="just"/>
            <a:r>
              <a:rPr lang="cs-CZ" b="0" dirty="0">
                <a:solidFill>
                  <a:schemeClr val="tx1"/>
                </a:solidFill>
              </a:rPr>
              <a:t>Pokud se účastník nebo svědek bez náležité omluvy nebo bez dostatečných důvodů na předvolání nedostaví, může správní orgán vydat usnesení, na jehož základě bude účastník nebo svědek předveden. Písemné vyhotovení usnesení se doručuje orgánům, které mají předvedení provést; úřední osoby, které plní úkoly těchto orgánů, doručí usnesení předváděnému. Předvedení na požádání správního orgánu zajišťuje Policie České republiky nebo jiný ozbrojený sbor, o němž to stanoví zvláštní zákon. V řízení před orgány obcí zajišťuje předvedení též obecní policie.</a:t>
            </a:r>
          </a:p>
          <a:p>
            <a:pPr algn="just"/>
            <a:endParaRPr lang="cs-CZ" b="0" dirty="0">
              <a:solidFill>
                <a:schemeClr val="tx1"/>
              </a:solidFill>
            </a:endParaRPr>
          </a:p>
          <a:p>
            <a:pPr algn="just"/>
            <a:r>
              <a:rPr lang="cs-CZ" dirty="0"/>
              <a:t>Předběžné opatření</a:t>
            </a:r>
          </a:p>
          <a:p>
            <a:pPr algn="just"/>
            <a:r>
              <a:rPr lang="cs-CZ" b="0" dirty="0">
                <a:solidFill>
                  <a:schemeClr val="tx1"/>
                </a:solidFill>
              </a:rPr>
              <a:t>Předběžné opatření slouží k ochraně účelu řízení. Správní orgán může z moci úřední nebo na požádání účastníka před skončením řízení rozhodnutím nařídit předběžné opatření, pokud je třeba, aby byly zatímně upraveny poměry účastníků, nebo je-li obava, že by bylo ohroženo provedení exekuce. Předběžným opatřením lze účastníkovi nebo jiné osobě přikázat, aby něco vykonal, něčeho se zdržel nebo něco strpěl, anebo zajistit věc, která může sloužit jako důkazní prostředek, nebo věc, která může být předmětem exekuce.</a:t>
            </a:r>
          </a:p>
          <a:p>
            <a:pPr algn="just"/>
            <a:endParaRPr lang="cs-CZ" b="0" dirty="0">
              <a:solidFill>
                <a:schemeClr val="tx1"/>
              </a:solidFill>
            </a:endParaRPr>
          </a:p>
          <a:p>
            <a:pPr algn="just"/>
            <a:r>
              <a:rPr lang="cs-CZ" b="0" dirty="0">
                <a:solidFill>
                  <a:schemeClr val="tx1"/>
                </a:solidFill>
              </a:rPr>
              <a:t>O předběžném opatření musí být rozhodnuto do </a:t>
            </a:r>
            <a:r>
              <a:rPr lang="cs-CZ" dirty="0">
                <a:solidFill>
                  <a:schemeClr val="tx1"/>
                </a:solidFill>
              </a:rPr>
              <a:t>deseti dnů </a:t>
            </a:r>
            <a:r>
              <a:rPr lang="cs-CZ" b="0" dirty="0">
                <a:solidFill>
                  <a:schemeClr val="tx1"/>
                </a:solidFill>
              </a:rPr>
              <a:t>od podání žádosti. </a:t>
            </a:r>
          </a:p>
          <a:p>
            <a:pPr algn="just"/>
            <a:endParaRPr lang="cs-CZ" b="0" dirty="0">
              <a:solidFill>
                <a:schemeClr val="tx1"/>
              </a:solidFill>
            </a:endParaRP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FB5B6422-14CA-46F1-0B89-7C1B99633EED}"/>
              </a:ext>
            </a:extLst>
          </p:cNvPr>
          <p:cNvSpPr>
            <a:spLocks noGrp="1"/>
          </p:cNvSpPr>
          <p:nvPr>
            <p:ph type="sldNum" sz="quarter" idx="12"/>
          </p:nvPr>
        </p:nvSpPr>
        <p:spPr/>
        <p:txBody>
          <a:bodyPr/>
          <a:lstStyle/>
          <a:p>
            <a:fld id="{5E608FB1-680A-4E9D-A95E-8C4CFA1B47E3}" type="slidenum">
              <a:rPr lang="cs-CZ" smtClean="0"/>
              <a:t>22</a:t>
            </a:fld>
            <a:endParaRPr lang="cs-CZ"/>
          </a:p>
        </p:txBody>
      </p:sp>
    </p:spTree>
    <p:extLst>
      <p:ext uri="{BB962C8B-B14F-4D97-AF65-F5344CB8AC3E}">
        <p14:creationId xmlns:p14="http://schemas.microsoft.com/office/powerpoint/2010/main" val="750360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76157A-B0A5-0475-EF6E-A57AE971FC76}"/>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0A9D69B4-C35A-5233-3C76-D78DCDDE2042}"/>
              </a:ext>
            </a:extLst>
          </p:cNvPr>
          <p:cNvSpPr>
            <a:spLocks noGrp="1"/>
          </p:cNvSpPr>
          <p:nvPr>
            <p:ph idx="1"/>
          </p:nvPr>
        </p:nvSpPr>
        <p:spPr>
          <a:xfrm>
            <a:off x="647700" y="409903"/>
            <a:ext cx="10706100" cy="5767060"/>
          </a:xfrm>
        </p:spPr>
        <p:txBody>
          <a:bodyPr>
            <a:normAutofit/>
          </a:bodyPr>
          <a:lstStyle/>
          <a:p>
            <a:pPr algn="just"/>
            <a:endParaRPr lang="cs-CZ" dirty="0"/>
          </a:p>
          <a:p>
            <a:pPr algn="just"/>
            <a:r>
              <a:rPr lang="cs-CZ" dirty="0"/>
              <a:t>Pořádková pokuta</a:t>
            </a:r>
          </a:p>
          <a:p>
            <a:pPr algn="just"/>
            <a:r>
              <a:rPr lang="cs-CZ" b="0" dirty="0">
                <a:solidFill>
                  <a:schemeClr val="tx1"/>
                </a:solidFill>
              </a:rPr>
              <a:t>Správní orgán může rozhodnutím uložit pořádkovou pokutu až do výše 50 000 Kč tomu, kdo v řízení závažně ztěžuje jeho postup tím, že:</a:t>
            </a:r>
          </a:p>
          <a:p>
            <a:pPr algn="just"/>
            <a:r>
              <a:rPr lang="cs-CZ" b="0" dirty="0">
                <a:solidFill>
                  <a:schemeClr val="tx1"/>
                </a:solidFill>
              </a:rPr>
              <a:t>- se bez náležité omluvy nedostaví na předvolání ke správnímu orgánu,</a:t>
            </a:r>
          </a:p>
          <a:p>
            <a:pPr algn="just"/>
            <a:r>
              <a:rPr lang="cs-CZ" b="0" dirty="0">
                <a:solidFill>
                  <a:schemeClr val="tx1"/>
                </a:solidFill>
              </a:rPr>
              <a:t>- navzdory předchozímu napomenutí ruší pořádek, nebo</a:t>
            </a:r>
          </a:p>
          <a:p>
            <a:pPr algn="just"/>
            <a:r>
              <a:rPr lang="cs-CZ" b="0" dirty="0">
                <a:solidFill>
                  <a:schemeClr val="tx1"/>
                </a:solidFill>
              </a:rPr>
              <a:t>- neuposlechne pokynu úřední osoby.</a:t>
            </a:r>
          </a:p>
          <a:p>
            <a:pPr algn="just"/>
            <a:r>
              <a:rPr lang="cs-CZ" b="0" dirty="0">
                <a:solidFill>
                  <a:schemeClr val="tx1"/>
                </a:solidFill>
              </a:rPr>
              <a:t>Pořádkovou pokutu lze uložit i tomu, kdo učiní hrubě urážlivé podání.</a:t>
            </a:r>
          </a:p>
          <a:p>
            <a:pPr algn="just"/>
            <a:endParaRPr lang="cs-CZ" b="0" dirty="0">
              <a:solidFill>
                <a:schemeClr val="tx1"/>
              </a:solidFill>
            </a:endParaRPr>
          </a:p>
          <a:p>
            <a:pPr algn="just"/>
            <a:r>
              <a:rPr lang="cs-CZ" dirty="0"/>
              <a:t>Vykázání z místa konání úkonu</a:t>
            </a:r>
          </a:p>
          <a:p>
            <a:pPr algn="just"/>
            <a:r>
              <a:rPr lang="cs-CZ" b="0" dirty="0">
                <a:solidFill>
                  <a:schemeClr val="tx1"/>
                </a:solidFill>
              </a:rPr>
              <a:t>Vykázání z místa konání úkonu uplatní správní orgán, po předchozím upozornění, v případech, kdy se koná ústní jednání nebo ohledání na místě a některá osoba i po napomenutí ruší pořádek a průběh jednání. </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2829243E-BD05-D662-1256-555BC7BB034F}"/>
              </a:ext>
            </a:extLst>
          </p:cNvPr>
          <p:cNvSpPr>
            <a:spLocks noGrp="1"/>
          </p:cNvSpPr>
          <p:nvPr>
            <p:ph type="sldNum" sz="quarter" idx="12"/>
          </p:nvPr>
        </p:nvSpPr>
        <p:spPr/>
        <p:txBody>
          <a:bodyPr/>
          <a:lstStyle/>
          <a:p>
            <a:fld id="{5E608FB1-680A-4E9D-A95E-8C4CFA1B47E3}" type="slidenum">
              <a:rPr lang="cs-CZ" smtClean="0"/>
              <a:t>23</a:t>
            </a:fld>
            <a:endParaRPr lang="cs-CZ"/>
          </a:p>
        </p:txBody>
      </p:sp>
    </p:spTree>
    <p:extLst>
      <p:ext uri="{BB962C8B-B14F-4D97-AF65-F5344CB8AC3E}">
        <p14:creationId xmlns:p14="http://schemas.microsoft.com/office/powerpoint/2010/main" val="4238651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28DE7-9B7A-737D-FE66-2197684048E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79C761D-B17C-816C-1DD6-57BD1ED0DE29}"/>
              </a:ext>
            </a:extLst>
          </p:cNvPr>
          <p:cNvSpPr>
            <a:spLocks noGrp="1"/>
          </p:cNvSpPr>
          <p:nvPr>
            <p:ph type="title"/>
          </p:nvPr>
        </p:nvSpPr>
        <p:spPr/>
        <p:txBody>
          <a:bodyPr/>
          <a:lstStyle/>
          <a:p>
            <a:r>
              <a:rPr lang="cs-CZ" dirty="0"/>
              <a:t>Správní rozhodnutí a jeho druhy</a:t>
            </a:r>
          </a:p>
        </p:txBody>
      </p:sp>
      <p:sp>
        <p:nvSpPr>
          <p:cNvPr id="3" name="Zástupný obsah 2">
            <a:extLst>
              <a:ext uri="{FF2B5EF4-FFF2-40B4-BE49-F238E27FC236}">
                <a16:creationId xmlns:a16="http://schemas.microsoft.com/office/drawing/2014/main" id="{A1D5B4CA-C1CF-97DC-89DF-CC680B761CC1}"/>
              </a:ext>
            </a:extLst>
          </p:cNvPr>
          <p:cNvSpPr>
            <a:spLocks noGrp="1"/>
          </p:cNvSpPr>
          <p:nvPr>
            <p:ph idx="1"/>
          </p:nvPr>
        </p:nvSpPr>
        <p:spPr>
          <a:xfrm>
            <a:off x="647700" y="1585411"/>
            <a:ext cx="10706100" cy="4591552"/>
          </a:xfrm>
        </p:spPr>
        <p:txBody>
          <a:bodyPr>
            <a:normAutofit fontScale="92500" lnSpcReduction="10000"/>
          </a:bodyPr>
          <a:lstStyle/>
          <a:p>
            <a:pPr algn="just"/>
            <a:r>
              <a:rPr lang="cs-CZ" dirty="0"/>
              <a:t>Rozhodnutí ve správním řízení</a:t>
            </a:r>
          </a:p>
          <a:p>
            <a:pPr algn="just"/>
            <a:r>
              <a:rPr lang="cs-CZ" b="0" dirty="0">
                <a:solidFill>
                  <a:schemeClr val="tx1"/>
                </a:solidFill>
              </a:rPr>
              <a:t>Rozhodnutím správní orgán v určité věci zakládá, mění nebo ruší práva anebo povinnosti jmenovitě určené osoby nebo v určité věci prohlašuje, že taková osoba práva nebo povinnosti má anebo nemá, nebo v zákonem stanovených případech rozhoduje o procesních otázkách.</a:t>
            </a:r>
          </a:p>
          <a:p>
            <a:pPr algn="just"/>
            <a:endParaRPr lang="cs-CZ" b="0" dirty="0">
              <a:solidFill>
                <a:schemeClr val="tx1"/>
              </a:solidFill>
            </a:endParaRPr>
          </a:p>
          <a:p>
            <a:pPr algn="just"/>
            <a:r>
              <a:rPr lang="cs-CZ" b="0" dirty="0">
                <a:solidFill>
                  <a:schemeClr val="tx1"/>
                </a:solidFill>
              </a:rPr>
              <a:t>Rozhodnutí se vyhotovuje v písemné formě. Rozhodnutí se písemně nevyhotovuje, pokud tak stanoví zákon; výroková část takového rozhodnutí, podstatné části jeho odůvodnění a poučení o opravném prostředku se pouze vyhlásí a do spisu se učiní záznam, který obsahuje výrokovou část, odůvodnění, datum vydání, číslo jednací, datum vyhotovení, otisk úředního razítka, jméno, příjmení, funkci nebo služební číslo a podpis oprávněné úřední osoby.</a:t>
            </a:r>
          </a:p>
          <a:p>
            <a:pPr algn="just"/>
            <a:endParaRPr lang="cs-CZ" b="0" dirty="0">
              <a:solidFill>
                <a:schemeClr val="tx1"/>
              </a:solidFill>
            </a:endParaRPr>
          </a:p>
          <a:p>
            <a:pPr algn="just"/>
            <a:r>
              <a:rPr lang="cs-CZ" b="0" dirty="0">
                <a:solidFill>
                  <a:schemeClr val="tx1"/>
                </a:solidFill>
              </a:rPr>
              <a:t>Povinné náležitosti rozhodnutí předepisuje § 68 a násl. správního řádu. </a:t>
            </a:r>
            <a:r>
              <a:rPr lang="cs-CZ" dirty="0">
                <a:solidFill>
                  <a:schemeClr val="tx1"/>
                </a:solidFill>
              </a:rPr>
              <a:t>Rozhodnutí obsahuje výrokovou část, odůvodnění a poučení účastníků.</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71EFFF8F-1E85-C5AA-6561-171DF6706F1C}"/>
              </a:ext>
            </a:extLst>
          </p:cNvPr>
          <p:cNvSpPr>
            <a:spLocks noGrp="1"/>
          </p:cNvSpPr>
          <p:nvPr>
            <p:ph type="sldNum" sz="quarter" idx="12"/>
          </p:nvPr>
        </p:nvSpPr>
        <p:spPr/>
        <p:txBody>
          <a:bodyPr/>
          <a:lstStyle/>
          <a:p>
            <a:fld id="{5E608FB1-680A-4E9D-A95E-8C4CFA1B47E3}" type="slidenum">
              <a:rPr lang="cs-CZ" smtClean="0"/>
              <a:t>24</a:t>
            </a:fld>
            <a:endParaRPr lang="cs-CZ"/>
          </a:p>
        </p:txBody>
      </p:sp>
    </p:spTree>
    <p:extLst>
      <p:ext uri="{BB962C8B-B14F-4D97-AF65-F5344CB8AC3E}">
        <p14:creationId xmlns:p14="http://schemas.microsoft.com/office/powerpoint/2010/main" val="3014830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28DF9-1652-D785-0B05-E633921074A8}"/>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84E68671-F93B-48C4-C7C0-F9D4017E90DE}"/>
              </a:ext>
            </a:extLst>
          </p:cNvPr>
          <p:cNvSpPr>
            <a:spLocks noGrp="1"/>
          </p:cNvSpPr>
          <p:nvPr>
            <p:ph idx="1"/>
          </p:nvPr>
        </p:nvSpPr>
        <p:spPr>
          <a:xfrm>
            <a:off x="647700" y="315310"/>
            <a:ext cx="10706100" cy="5861653"/>
          </a:xfrm>
        </p:spPr>
        <p:txBody>
          <a:bodyPr>
            <a:normAutofit/>
          </a:bodyPr>
          <a:lstStyle/>
          <a:p>
            <a:pPr algn="just"/>
            <a:r>
              <a:rPr lang="cs-CZ" dirty="0"/>
              <a:t>Druhy rozhodnutí</a:t>
            </a:r>
          </a:p>
          <a:p>
            <a:pPr algn="just"/>
            <a:endParaRPr lang="cs-CZ" b="0" dirty="0">
              <a:solidFill>
                <a:schemeClr val="tx1"/>
              </a:solidFill>
            </a:endParaRPr>
          </a:p>
          <a:p>
            <a:pPr algn="just"/>
            <a:r>
              <a:rPr lang="cs-CZ" b="0" dirty="0">
                <a:solidFill>
                  <a:schemeClr val="tx1"/>
                </a:solidFill>
              </a:rPr>
              <a:t>Rozhodnutí, jako jednostranný projev vůle správního orgánu můžeme ve správním řízení nalézt v několika formách. Především jde o rozhodnutí ve věci, které je konečným a závazným aktem aplikace hmotného práva, a ke kterému správní řízení směřuje. V zákonem stanovených případech, kdy správní orgán rozhoduje v rámci správního řízení o procesních otázkách, se rozhodnutí správního orgánu označuje jako </a:t>
            </a:r>
            <a:r>
              <a:rPr lang="cs-CZ" dirty="0">
                <a:solidFill>
                  <a:schemeClr val="tx1"/>
                </a:solidFill>
              </a:rPr>
              <a:t>usnesení</a:t>
            </a:r>
            <a:r>
              <a:rPr lang="cs-CZ" b="0" dirty="0">
                <a:solidFill>
                  <a:schemeClr val="tx1"/>
                </a:solidFill>
              </a:rPr>
              <a:t> (např. usnesení o zastavení řízení či usnesení o přerušení řízení). Správní řád zná ještě další typy rozhodnutí, například: </a:t>
            </a:r>
            <a:r>
              <a:rPr lang="cs-CZ" dirty="0">
                <a:solidFill>
                  <a:schemeClr val="tx1"/>
                </a:solidFill>
              </a:rPr>
              <a:t>příkaz, příkaz na místě, mezitímní rozhodnutí, rozhodnutí v části věci, rozhodnutí podmíněno závazným stanoviskem, doklad.</a:t>
            </a:r>
          </a:p>
          <a:p>
            <a:pPr marL="342900" indent="-342900" algn="just">
              <a:buFont typeface="Arial" panose="020B0604020202020204" pitchFamily="34" charset="0"/>
              <a:buChar char="•"/>
            </a:pPr>
            <a:r>
              <a:rPr lang="cs-CZ" b="0" dirty="0">
                <a:solidFill>
                  <a:schemeClr val="tx1"/>
                </a:solidFill>
              </a:rPr>
              <a:t>konstitutivní x deklaratorní</a:t>
            </a:r>
          </a:p>
          <a:p>
            <a:pPr marL="342900" indent="-342900" algn="just">
              <a:buFont typeface="Arial" panose="020B0604020202020204" pitchFamily="34" charset="0"/>
              <a:buChar char="•"/>
            </a:pPr>
            <a:r>
              <a:rPr lang="cs-CZ" b="0" dirty="0">
                <a:solidFill>
                  <a:schemeClr val="tx1"/>
                </a:solidFill>
              </a:rPr>
              <a:t>příkaz, příkaz na místě</a:t>
            </a:r>
          </a:p>
          <a:p>
            <a:pPr marL="342900" indent="-342900" algn="just">
              <a:buFont typeface="Arial" panose="020B0604020202020204" pitchFamily="34" charset="0"/>
              <a:buChar char="•"/>
            </a:pPr>
            <a:r>
              <a:rPr lang="cs-CZ" b="0" dirty="0">
                <a:solidFill>
                  <a:schemeClr val="tx1"/>
                </a:solidFill>
              </a:rPr>
              <a:t>rozhodnutí podmíněné závazným stanoviskem</a:t>
            </a:r>
          </a:p>
          <a:p>
            <a:pPr marL="342900" indent="-342900" algn="just">
              <a:buFont typeface="Arial" panose="020B0604020202020204" pitchFamily="34" charset="0"/>
              <a:buChar char="•"/>
            </a:pPr>
            <a:r>
              <a:rPr lang="cs-CZ" b="0" dirty="0">
                <a:solidFill>
                  <a:schemeClr val="tx1"/>
                </a:solidFill>
              </a:rPr>
              <a:t>doklad</a:t>
            </a:r>
          </a:p>
        </p:txBody>
      </p:sp>
      <p:sp>
        <p:nvSpPr>
          <p:cNvPr id="5" name="Zástupný symbol pro číslo snímku 4">
            <a:extLst>
              <a:ext uri="{FF2B5EF4-FFF2-40B4-BE49-F238E27FC236}">
                <a16:creationId xmlns:a16="http://schemas.microsoft.com/office/drawing/2014/main" id="{8806CE6D-AADA-D867-A75C-80E7503424A8}"/>
              </a:ext>
            </a:extLst>
          </p:cNvPr>
          <p:cNvSpPr>
            <a:spLocks noGrp="1"/>
          </p:cNvSpPr>
          <p:nvPr>
            <p:ph type="sldNum" sz="quarter" idx="12"/>
          </p:nvPr>
        </p:nvSpPr>
        <p:spPr/>
        <p:txBody>
          <a:bodyPr/>
          <a:lstStyle/>
          <a:p>
            <a:fld id="{5E608FB1-680A-4E9D-A95E-8C4CFA1B47E3}" type="slidenum">
              <a:rPr lang="cs-CZ" smtClean="0"/>
              <a:t>25</a:t>
            </a:fld>
            <a:endParaRPr lang="cs-CZ"/>
          </a:p>
        </p:txBody>
      </p:sp>
    </p:spTree>
    <p:extLst>
      <p:ext uri="{BB962C8B-B14F-4D97-AF65-F5344CB8AC3E}">
        <p14:creationId xmlns:p14="http://schemas.microsoft.com/office/powerpoint/2010/main" val="18841988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8B4743-4AE8-4A2E-11DA-D597F2BD1B0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D12E145-BAC5-6EBB-A440-470EC4EB90C9}"/>
              </a:ext>
            </a:extLst>
          </p:cNvPr>
          <p:cNvSpPr>
            <a:spLocks noGrp="1"/>
          </p:cNvSpPr>
          <p:nvPr>
            <p:ph type="title"/>
          </p:nvPr>
        </p:nvSpPr>
        <p:spPr/>
        <p:txBody>
          <a:bodyPr>
            <a:normAutofit fontScale="90000"/>
          </a:bodyPr>
          <a:lstStyle/>
          <a:p>
            <a:r>
              <a:rPr lang="cs-CZ" dirty="0"/>
              <a:t>Správní rozhodnutí a jeho náležitosti, Lhůty, Právní moc a vykonatelnost, Náklady správního řízení</a:t>
            </a:r>
          </a:p>
        </p:txBody>
      </p:sp>
      <p:sp>
        <p:nvSpPr>
          <p:cNvPr id="3" name="Zástupný obsah 2">
            <a:extLst>
              <a:ext uri="{FF2B5EF4-FFF2-40B4-BE49-F238E27FC236}">
                <a16:creationId xmlns:a16="http://schemas.microsoft.com/office/drawing/2014/main" id="{E7245095-72C8-1518-CCEA-C08ABE935AAB}"/>
              </a:ext>
            </a:extLst>
          </p:cNvPr>
          <p:cNvSpPr>
            <a:spLocks noGrp="1"/>
          </p:cNvSpPr>
          <p:nvPr>
            <p:ph idx="1"/>
          </p:nvPr>
        </p:nvSpPr>
        <p:spPr>
          <a:xfrm>
            <a:off x="647700" y="1585411"/>
            <a:ext cx="10706100" cy="4591552"/>
          </a:xfrm>
        </p:spPr>
        <p:txBody>
          <a:bodyPr>
            <a:normAutofit fontScale="70000" lnSpcReduction="20000"/>
          </a:bodyPr>
          <a:lstStyle/>
          <a:p>
            <a:pPr algn="just"/>
            <a:r>
              <a:rPr lang="cs-CZ" dirty="0"/>
              <a:t>Náležitosti správního rozhodnutí</a:t>
            </a:r>
          </a:p>
          <a:p>
            <a:pPr algn="just"/>
            <a:r>
              <a:rPr lang="cs-CZ" b="0" dirty="0">
                <a:solidFill>
                  <a:schemeClr val="tx1"/>
                </a:solidFill>
              </a:rPr>
              <a:t>Rozhodnutí obsahuje výrokovou část, odůvodnění a poučení účastníků, jedná se o tzv. obsahové nebo věcné náležitosti rozhodnutí.</a:t>
            </a:r>
          </a:p>
          <a:p>
            <a:pPr algn="just"/>
            <a:endParaRPr lang="cs-CZ" b="0" dirty="0">
              <a:solidFill>
                <a:schemeClr val="tx1"/>
              </a:solidFill>
            </a:endParaRPr>
          </a:p>
          <a:p>
            <a:pPr algn="just"/>
            <a:r>
              <a:rPr lang="cs-CZ" dirty="0">
                <a:solidFill>
                  <a:schemeClr val="tx1"/>
                </a:solidFill>
              </a:rPr>
              <a:t>Výroková část </a:t>
            </a:r>
            <a:r>
              <a:rPr lang="cs-CZ" b="0" dirty="0">
                <a:solidFill>
                  <a:schemeClr val="tx1"/>
                </a:solidFill>
              </a:rPr>
              <a:t>může obsahovat i více výroků. Výrok by však měl být autoritativní, vrchnostenské rozhodnutí ve věci. </a:t>
            </a:r>
          </a:p>
          <a:p>
            <a:pPr algn="just"/>
            <a:endParaRPr lang="cs-CZ" b="0" dirty="0">
              <a:solidFill>
                <a:schemeClr val="tx1"/>
              </a:solidFill>
            </a:endParaRPr>
          </a:p>
          <a:p>
            <a:pPr algn="just"/>
            <a:r>
              <a:rPr lang="cs-CZ" dirty="0">
                <a:solidFill>
                  <a:schemeClr val="tx1"/>
                </a:solidFill>
              </a:rPr>
              <a:t>V odůvodnění </a:t>
            </a:r>
            <a:r>
              <a:rPr lang="cs-CZ" b="0" dirty="0">
                <a:solidFill>
                  <a:schemeClr val="tx1"/>
                </a:solidFill>
              </a:rPr>
              <a:t>se uvedou:</a:t>
            </a:r>
          </a:p>
          <a:p>
            <a:pPr algn="just"/>
            <a:r>
              <a:rPr lang="cs-CZ" b="0" dirty="0">
                <a:solidFill>
                  <a:schemeClr val="tx1"/>
                </a:solidFill>
              </a:rPr>
              <a:t> důvody výroku nebo výroků rozhodnutí,</a:t>
            </a:r>
          </a:p>
          <a:p>
            <a:pPr algn="just"/>
            <a:r>
              <a:rPr lang="cs-CZ" b="0" dirty="0">
                <a:solidFill>
                  <a:schemeClr val="tx1"/>
                </a:solidFill>
              </a:rPr>
              <a:t>- podklady pro jeho vydání, úvahy, kterými se správní orgán řídil při jejich hodnocení a při výkladu právních předpisů, a</a:t>
            </a:r>
          </a:p>
          <a:p>
            <a:pPr algn="just"/>
            <a:r>
              <a:rPr lang="cs-CZ" b="0" dirty="0">
                <a:solidFill>
                  <a:schemeClr val="tx1"/>
                </a:solidFill>
              </a:rPr>
              <a:t>- informace o tom, jak se správní orgán vypořádal s návrhy a námitkami účastníků a s jejich vyjádřením k podkladům rozhodnutí.</a:t>
            </a:r>
          </a:p>
          <a:p>
            <a:pPr algn="just"/>
            <a:endParaRPr lang="cs-CZ" b="0" dirty="0">
              <a:solidFill>
                <a:schemeClr val="tx1"/>
              </a:solidFill>
            </a:endParaRPr>
          </a:p>
          <a:p>
            <a:pPr algn="just"/>
            <a:r>
              <a:rPr lang="cs-CZ" dirty="0">
                <a:solidFill>
                  <a:schemeClr val="tx1"/>
                </a:solidFill>
              </a:rPr>
              <a:t>V poučení </a:t>
            </a:r>
            <a:r>
              <a:rPr lang="cs-CZ" b="0" dirty="0">
                <a:solidFill>
                  <a:schemeClr val="tx1"/>
                </a:solidFill>
              </a:rPr>
              <a:t>se uvede, zda je možné proti rozhodnutí podat odvolání, v jaké lhůtě je možno tak učinit, od kterého dne se tato lhůta počítá, který správní orgán o odvolání rozhoduje a u kterého správního orgánu se odvolání podává. Pokud odvolání nemá odkladný účinek, musí být tato skutečnost v poučení uvedena.</a:t>
            </a:r>
          </a:p>
          <a:p>
            <a:pPr algn="just"/>
            <a:endParaRPr lang="cs-CZ" b="0" dirty="0">
              <a:solidFill>
                <a:schemeClr val="tx1"/>
              </a:solidFill>
            </a:endParaRP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87799BBD-FF9A-E1D8-9D5B-06CA3B96A6B9}"/>
              </a:ext>
            </a:extLst>
          </p:cNvPr>
          <p:cNvSpPr>
            <a:spLocks noGrp="1"/>
          </p:cNvSpPr>
          <p:nvPr>
            <p:ph type="sldNum" sz="quarter" idx="12"/>
          </p:nvPr>
        </p:nvSpPr>
        <p:spPr/>
        <p:txBody>
          <a:bodyPr/>
          <a:lstStyle/>
          <a:p>
            <a:fld id="{5E608FB1-680A-4E9D-A95E-8C4CFA1B47E3}" type="slidenum">
              <a:rPr lang="cs-CZ" smtClean="0"/>
              <a:t>26</a:t>
            </a:fld>
            <a:endParaRPr lang="cs-CZ"/>
          </a:p>
        </p:txBody>
      </p:sp>
    </p:spTree>
    <p:extLst>
      <p:ext uri="{BB962C8B-B14F-4D97-AF65-F5344CB8AC3E}">
        <p14:creationId xmlns:p14="http://schemas.microsoft.com/office/powerpoint/2010/main" val="21250511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005427-C521-FE83-7F31-06D70FCD5D21}"/>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729AF801-A922-1AB1-63B7-188DA227CAC8}"/>
              </a:ext>
            </a:extLst>
          </p:cNvPr>
          <p:cNvSpPr>
            <a:spLocks noGrp="1"/>
          </p:cNvSpPr>
          <p:nvPr>
            <p:ph idx="1"/>
          </p:nvPr>
        </p:nvSpPr>
        <p:spPr>
          <a:xfrm>
            <a:off x="647700" y="714703"/>
            <a:ext cx="10706100" cy="5462260"/>
          </a:xfrm>
        </p:spPr>
        <p:txBody>
          <a:bodyPr>
            <a:normAutofit/>
          </a:bodyPr>
          <a:lstStyle/>
          <a:p>
            <a:pPr algn="just"/>
            <a:r>
              <a:rPr lang="cs-CZ" dirty="0"/>
              <a:t>Lhůty pro vydání rozhodnutí</a:t>
            </a:r>
          </a:p>
          <a:p>
            <a:pPr algn="just"/>
            <a:endParaRPr lang="cs-CZ" dirty="0"/>
          </a:p>
          <a:p>
            <a:pPr algn="just"/>
            <a:r>
              <a:rPr lang="cs-CZ" b="0" dirty="0">
                <a:solidFill>
                  <a:schemeClr val="tx1"/>
                </a:solidFill>
              </a:rPr>
              <a:t>Správní orgán je povinen vydat rozhodnutí bez zbytečného odkladu. Pokud nelze rozhodnutí vydat bezodkladně, je správní orgán povinen vydat rozhodnutí nejpozději </a:t>
            </a:r>
            <a:r>
              <a:rPr lang="cs-CZ" dirty="0">
                <a:solidFill>
                  <a:schemeClr val="tx1"/>
                </a:solidFill>
              </a:rPr>
              <a:t>do 30 dnů od zahájení řízení</a:t>
            </a:r>
            <a:r>
              <a:rPr lang="cs-CZ" b="0" dirty="0">
                <a:solidFill>
                  <a:schemeClr val="tx1"/>
                </a:solidFill>
              </a:rPr>
              <a:t>, k nimž se připočítává doba až 30 dnů, jestliže je zapotřebí nařídit ústní jednání nebo místní šetření, pokud je třeba někoho předvolat, někoho nechat předvést nebo doručovat veřejnou vyhláškou osobám, jimž se prokazatelně nedaří doručovat, nebo jde-li o zvlášť složitý případ. Nedodržení lhůt se nemůže dovolávat ten účastník, který je způsobil.</a:t>
            </a:r>
          </a:p>
          <a:p>
            <a:pPr algn="just"/>
            <a:endParaRPr lang="cs-CZ" b="0" dirty="0">
              <a:solidFill>
                <a:schemeClr val="tx1"/>
              </a:solidFill>
            </a:endParaRP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7B6824BC-4F2E-AC97-A3A2-338DE19F9C0D}"/>
              </a:ext>
            </a:extLst>
          </p:cNvPr>
          <p:cNvSpPr>
            <a:spLocks noGrp="1"/>
          </p:cNvSpPr>
          <p:nvPr>
            <p:ph type="sldNum" sz="quarter" idx="12"/>
          </p:nvPr>
        </p:nvSpPr>
        <p:spPr/>
        <p:txBody>
          <a:bodyPr/>
          <a:lstStyle/>
          <a:p>
            <a:fld id="{5E608FB1-680A-4E9D-A95E-8C4CFA1B47E3}" type="slidenum">
              <a:rPr lang="cs-CZ" smtClean="0"/>
              <a:t>27</a:t>
            </a:fld>
            <a:endParaRPr lang="cs-CZ"/>
          </a:p>
        </p:txBody>
      </p:sp>
    </p:spTree>
    <p:extLst>
      <p:ext uri="{BB962C8B-B14F-4D97-AF65-F5344CB8AC3E}">
        <p14:creationId xmlns:p14="http://schemas.microsoft.com/office/powerpoint/2010/main" val="33410155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71AC57-C2D9-CC76-16DA-D1F62CFE6C68}"/>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26F38C71-BBF5-90E1-ECD3-09DED1077D13}"/>
              </a:ext>
            </a:extLst>
          </p:cNvPr>
          <p:cNvSpPr>
            <a:spLocks noGrp="1"/>
          </p:cNvSpPr>
          <p:nvPr>
            <p:ph idx="1"/>
          </p:nvPr>
        </p:nvSpPr>
        <p:spPr>
          <a:xfrm>
            <a:off x="647700" y="714703"/>
            <a:ext cx="10706100" cy="5462260"/>
          </a:xfrm>
        </p:spPr>
        <p:txBody>
          <a:bodyPr>
            <a:normAutofit/>
          </a:bodyPr>
          <a:lstStyle/>
          <a:p>
            <a:pPr algn="just"/>
            <a:r>
              <a:rPr lang="cs-CZ" dirty="0"/>
              <a:t>Právní moc a vykonatelnost rozhodnutí</a:t>
            </a:r>
          </a:p>
          <a:p>
            <a:pPr algn="just"/>
            <a:endParaRPr lang="cs-CZ" dirty="0"/>
          </a:p>
          <a:p>
            <a:pPr algn="just"/>
            <a:r>
              <a:rPr lang="cs-CZ" b="0" dirty="0">
                <a:solidFill>
                  <a:schemeClr val="tx1"/>
                </a:solidFill>
              </a:rPr>
              <a:t>Právní moc správního rozhodnutí nastává v okamžiku, kdy správní rozhodnutí již nelze změnit nebo zrušit prostřednictvím řádných opravných prostředků. </a:t>
            </a:r>
            <a:r>
              <a:rPr lang="cs-CZ" dirty="0">
                <a:solidFill>
                  <a:schemeClr val="tx1"/>
                </a:solidFill>
              </a:rPr>
              <a:t>To znamená, že správní rozhodnutí již bylo oznámeno a uplynula lhůta pro uplatnění řádného opravného prostředku. </a:t>
            </a:r>
            <a:r>
              <a:rPr lang="cs-CZ" b="0" dirty="0">
                <a:solidFill>
                  <a:schemeClr val="tx1"/>
                </a:solidFill>
              </a:rPr>
              <a:t>Pravomocné rozhodnutí je závazné pro účastníky správního řízení a pro všechny správní orgány.</a:t>
            </a:r>
          </a:p>
          <a:p>
            <a:pPr algn="just"/>
            <a:endParaRPr lang="cs-CZ" b="0" dirty="0">
              <a:solidFill>
                <a:schemeClr val="tx1"/>
              </a:solidFill>
            </a:endParaRPr>
          </a:p>
          <a:p>
            <a:pPr algn="just"/>
            <a:r>
              <a:rPr lang="cs-CZ" b="0" dirty="0">
                <a:solidFill>
                  <a:schemeClr val="tx1"/>
                </a:solidFill>
              </a:rPr>
              <a:t>Rozhodnutí je </a:t>
            </a:r>
            <a:r>
              <a:rPr lang="cs-CZ" dirty="0">
                <a:solidFill>
                  <a:schemeClr val="tx1"/>
                </a:solidFill>
              </a:rPr>
              <a:t>vykonatelné nabytím právní moci nebo pozdějším dnem, který je v jeho výrokové části uveden. </a:t>
            </a:r>
            <a:r>
              <a:rPr lang="cs-CZ" b="0" dirty="0">
                <a:solidFill>
                  <a:schemeClr val="tx1"/>
                </a:solidFill>
              </a:rPr>
              <a:t>Vykonatelnost vyjadřuje, že povinnost, která byla stanovena správním rozhodnutím, lze vynutit prostřednictvím státního donucení.</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C8FE62DA-C6DE-099C-AF4A-812785D52F70}"/>
              </a:ext>
            </a:extLst>
          </p:cNvPr>
          <p:cNvSpPr>
            <a:spLocks noGrp="1"/>
          </p:cNvSpPr>
          <p:nvPr>
            <p:ph type="sldNum" sz="quarter" idx="12"/>
          </p:nvPr>
        </p:nvSpPr>
        <p:spPr/>
        <p:txBody>
          <a:bodyPr/>
          <a:lstStyle/>
          <a:p>
            <a:fld id="{5E608FB1-680A-4E9D-A95E-8C4CFA1B47E3}" type="slidenum">
              <a:rPr lang="cs-CZ" smtClean="0"/>
              <a:t>28</a:t>
            </a:fld>
            <a:endParaRPr lang="cs-CZ"/>
          </a:p>
        </p:txBody>
      </p:sp>
    </p:spTree>
    <p:extLst>
      <p:ext uri="{BB962C8B-B14F-4D97-AF65-F5344CB8AC3E}">
        <p14:creationId xmlns:p14="http://schemas.microsoft.com/office/powerpoint/2010/main" val="10391080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8DB5E-AB2E-5A98-A6C2-1EBDB0E64856}"/>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935BBDCC-03E5-73C1-A85E-B1F0002019CE}"/>
              </a:ext>
            </a:extLst>
          </p:cNvPr>
          <p:cNvSpPr>
            <a:spLocks noGrp="1"/>
          </p:cNvSpPr>
          <p:nvPr>
            <p:ph idx="1"/>
          </p:nvPr>
        </p:nvSpPr>
        <p:spPr>
          <a:xfrm>
            <a:off x="647700" y="714703"/>
            <a:ext cx="10706100" cy="5462260"/>
          </a:xfrm>
        </p:spPr>
        <p:txBody>
          <a:bodyPr>
            <a:normAutofit/>
          </a:bodyPr>
          <a:lstStyle/>
          <a:p>
            <a:pPr algn="just"/>
            <a:r>
              <a:rPr lang="cs-CZ" dirty="0"/>
              <a:t>Náklady správního řízení</a:t>
            </a:r>
          </a:p>
          <a:p>
            <a:pPr algn="just"/>
            <a:endParaRPr lang="cs-CZ" dirty="0"/>
          </a:p>
          <a:p>
            <a:pPr algn="just"/>
            <a:r>
              <a:rPr lang="cs-CZ" b="0" dirty="0">
                <a:solidFill>
                  <a:schemeClr val="tx1"/>
                </a:solidFill>
              </a:rPr>
              <a:t>Náklady řízení jsou zejména </a:t>
            </a:r>
            <a:r>
              <a:rPr lang="cs-CZ" dirty="0">
                <a:solidFill>
                  <a:schemeClr val="tx1"/>
                </a:solidFill>
              </a:rPr>
              <a:t>hotové výdaje účastníků a jejich zástupců, včetně správního poplatku, ušlý výdělek účastníků a jejich zákonných zástupců, náklady důkazů, </a:t>
            </a:r>
            <a:r>
              <a:rPr lang="cs-CZ" dirty="0" err="1">
                <a:solidFill>
                  <a:schemeClr val="tx1"/>
                </a:solidFill>
              </a:rPr>
              <a:t>tlumočné</a:t>
            </a:r>
            <a:r>
              <a:rPr lang="cs-CZ" dirty="0">
                <a:solidFill>
                  <a:schemeClr val="tx1"/>
                </a:solidFill>
              </a:rPr>
              <a:t> a odměna za zastupování. </a:t>
            </a:r>
          </a:p>
          <a:p>
            <a:pPr algn="just"/>
            <a:r>
              <a:rPr lang="cs-CZ" b="0" dirty="0">
                <a:solidFill>
                  <a:schemeClr val="tx1"/>
                </a:solidFill>
              </a:rPr>
              <a:t>Rozhodnutí ve věci nákladů řízení může být ve výrokové části jiného rozhodnutí nebo může být vydáno samostatně, lze je vydat i v průběhu řízení. Rozhodnutí se oznamuje pouze osobám, jichž se týká. Pokud zákon nestanoví jinak, nese správní orgán a účastník své náklady.</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6C0B6BAB-F7F1-C5AD-0BD8-1402AA454449}"/>
              </a:ext>
            </a:extLst>
          </p:cNvPr>
          <p:cNvSpPr>
            <a:spLocks noGrp="1"/>
          </p:cNvSpPr>
          <p:nvPr>
            <p:ph type="sldNum" sz="quarter" idx="12"/>
          </p:nvPr>
        </p:nvSpPr>
        <p:spPr/>
        <p:txBody>
          <a:bodyPr/>
          <a:lstStyle/>
          <a:p>
            <a:fld id="{5E608FB1-680A-4E9D-A95E-8C4CFA1B47E3}" type="slidenum">
              <a:rPr lang="cs-CZ" smtClean="0"/>
              <a:t>29</a:t>
            </a:fld>
            <a:endParaRPr lang="cs-CZ"/>
          </a:p>
        </p:txBody>
      </p:sp>
    </p:spTree>
    <p:extLst>
      <p:ext uri="{BB962C8B-B14F-4D97-AF65-F5344CB8AC3E}">
        <p14:creationId xmlns:p14="http://schemas.microsoft.com/office/powerpoint/2010/main" val="40847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fontScale="90000"/>
          </a:bodyPr>
          <a:lstStyle/>
          <a:p>
            <a:r>
              <a:rPr lang="cs-CZ" sz="3200" kern="0" dirty="0">
                <a:effectLst/>
                <a:latin typeface="Calibri" panose="020F0502020204030204" pitchFamily="34" charset="0"/>
                <a:ea typeface="Times New Roman" panose="02020603050405020304" pitchFamily="18" charset="0"/>
              </a:rPr>
              <a:t>Správní řízení – pojem, prameny právní úpravy, stádia fáze, základní principy</a:t>
            </a: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585412"/>
            <a:ext cx="10706100" cy="5067636"/>
          </a:xfrm>
        </p:spPr>
        <p:txBody>
          <a:bodyPr>
            <a:normAutofit fontScale="77500" lnSpcReduction="20000"/>
          </a:bodyPr>
          <a:lstStyle/>
          <a:p>
            <a:pPr algn="just"/>
            <a:r>
              <a:rPr lang="cs-CZ" dirty="0"/>
              <a:t>Správní právo procesní</a:t>
            </a:r>
          </a:p>
          <a:p>
            <a:pPr algn="just"/>
            <a:endParaRPr lang="cs-CZ" dirty="0"/>
          </a:p>
          <a:p>
            <a:pPr algn="just"/>
            <a:r>
              <a:rPr lang="cs-CZ" b="0" dirty="0">
                <a:solidFill>
                  <a:schemeClr val="tx1"/>
                </a:solidFill>
              </a:rPr>
              <a:t>Správní právo procesní upravuje procesně právní postup při rozhodování o právech, právem chráněných zájmech a povinnostech účastníků správního řízení. Základním právním předpisem je zákon č. 500/2004 Sb., správní řád, ve znění pozdějších předpisů. Některé právní předpisy upravují správní řízení odchylně od správního řádu. V těchto případech jde o zvláštní úpravu správního řízení (např. správní řízení podle stavebního zákona, správní řízení podle daňového řádu, přestupkové řízení apod.).</a:t>
            </a:r>
          </a:p>
          <a:p>
            <a:pPr algn="just"/>
            <a:endParaRPr lang="cs-CZ" dirty="0"/>
          </a:p>
          <a:p>
            <a:pPr algn="just"/>
            <a:r>
              <a:rPr lang="cs-CZ" sz="2500" dirty="0"/>
              <a:t>Správní řád a jeho vymezení</a:t>
            </a:r>
          </a:p>
          <a:p>
            <a:pPr algn="just"/>
            <a:endParaRPr lang="cs-CZ" dirty="0"/>
          </a:p>
          <a:p>
            <a:pPr algn="just"/>
            <a:r>
              <a:rPr lang="cs-CZ" dirty="0"/>
              <a:t>Pozitivní vymezení správního řádu: </a:t>
            </a:r>
            <a:r>
              <a:rPr lang="cs-CZ" b="0" dirty="0">
                <a:solidFill>
                  <a:schemeClr val="tx1"/>
                </a:solidFill>
              </a:rPr>
              <a:t>Správní řád upravuje postup orgánů moci výkonné, orgánů územních samosprávných celků a jiných orgánů, právnických a fyzických osob, pokud vykonávají působnost v oblasti veřejné správy.</a:t>
            </a:r>
          </a:p>
          <a:p>
            <a:pPr algn="just"/>
            <a:endParaRPr lang="cs-CZ" dirty="0"/>
          </a:p>
          <a:p>
            <a:pPr algn="just"/>
            <a:r>
              <a:rPr lang="cs-CZ" dirty="0"/>
              <a:t>Negativní vymezení správního řádu: </a:t>
            </a:r>
            <a:r>
              <a:rPr lang="cs-CZ" b="0" dirty="0">
                <a:solidFill>
                  <a:schemeClr val="tx1"/>
                </a:solidFill>
              </a:rPr>
              <a:t>Správní řád se nevztahuje na právní jednání prováděná správními orgány (jedná se o občanskoprávní jednání, obchodněprávní jednání či jednání v pracovněprávních vztazích) a na vztahy mezi orgány téhož územního samosprávného celku při výkonu samostatné působnosti.</a:t>
            </a:r>
          </a:p>
          <a:p>
            <a:endParaRPr lang="cs-CZ" dirty="0"/>
          </a:p>
          <a:p>
            <a:pPr marL="342900" lvl="1" indent="-342900" algn="just">
              <a:buFont typeface="Arial" panose="020B0604020202020204" pitchFamily="34" charset="0"/>
              <a:buChar char="•"/>
            </a:pPr>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3</a:t>
            </a:fld>
            <a:endParaRPr lang="cs-CZ"/>
          </a:p>
        </p:txBody>
      </p:sp>
    </p:spTree>
    <p:extLst>
      <p:ext uri="{BB962C8B-B14F-4D97-AF65-F5344CB8AC3E}">
        <p14:creationId xmlns:p14="http://schemas.microsoft.com/office/powerpoint/2010/main" val="21292337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5592A4-38A6-02E1-30A3-709B462AB8B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3853DC0-04EC-9327-17F9-32A3FD24B677}"/>
              </a:ext>
            </a:extLst>
          </p:cNvPr>
          <p:cNvSpPr>
            <a:spLocks noGrp="1"/>
          </p:cNvSpPr>
          <p:nvPr>
            <p:ph type="title"/>
          </p:nvPr>
        </p:nvSpPr>
        <p:spPr/>
        <p:txBody>
          <a:bodyPr>
            <a:normAutofit/>
          </a:bodyPr>
          <a:lstStyle/>
          <a:p>
            <a:r>
              <a:rPr lang="cs-CZ" dirty="0"/>
              <a:t>Řádné opravné prostředky</a:t>
            </a:r>
          </a:p>
        </p:txBody>
      </p:sp>
      <p:sp>
        <p:nvSpPr>
          <p:cNvPr id="3" name="Zástupný obsah 2">
            <a:extLst>
              <a:ext uri="{FF2B5EF4-FFF2-40B4-BE49-F238E27FC236}">
                <a16:creationId xmlns:a16="http://schemas.microsoft.com/office/drawing/2014/main" id="{05A687DE-194B-0617-315F-66D3D20F1F02}"/>
              </a:ext>
            </a:extLst>
          </p:cNvPr>
          <p:cNvSpPr>
            <a:spLocks noGrp="1"/>
          </p:cNvSpPr>
          <p:nvPr>
            <p:ph idx="1"/>
          </p:nvPr>
        </p:nvSpPr>
        <p:spPr>
          <a:xfrm>
            <a:off x="647700" y="1585411"/>
            <a:ext cx="10706100" cy="4591552"/>
          </a:xfrm>
        </p:spPr>
        <p:txBody>
          <a:bodyPr>
            <a:normAutofit fontScale="92500" lnSpcReduction="10000"/>
          </a:bodyPr>
          <a:lstStyle/>
          <a:p>
            <a:pPr algn="just"/>
            <a:r>
              <a:rPr lang="cs-CZ" b="0" dirty="0"/>
              <a:t>Řádné opravné prostředky jsou takové, které lze uplatnit pouze před tím, než rozhodnutí nabude právní moc. Mezi řádné opravné prostředky patří </a:t>
            </a:r>
            <a:r>
              <a:rPr lang="cs-CZ" dirty="0"/>
              <a:t>odvolání a rozklad.</a:t>
            </a:r>
          </a:p>
          <a:p>
            <a:pPr algn="just"/>
            <a:endParaRPr lang="cs-CZ" dirty="0"/>
          </a:p>
          <a:p>
            <a:pPr algn="just"/>
            <a:r>
              <a:rPr lang="cs-CZ" dirty="0"/>
              <a:t>Odvolání</a:t>
            </a:r>
          </a:p>
          <a:p>
            <a:pPr algn="just"/>
            <a:r>
              <a:rPr lang="cs-CZ" b="0" dirty="0">
                <a:solidFill>
                  <a:schemeClr val="tx1"/>
                </a:solidFill>
              </a:rPr>
              <a:t>Účastník může proti rozhodnutí podat odvolání, pokud zákon nestanoví jinak. Právo podat odvolání nepřísluší účastníkovi, který se po oznámení rozhodnutí tohoto práva písemně nebo ústně do protokolu vzdal. Jestliže odvolatel vzal podané odvolání zpět, nemůže je podat znovu. Odvoláním lze napadnout výrokovou část rozhodnutí, jednotlivý výrok nebo jeho vedlejší ustanovení. Odvolání jen proti odůvodnění rozhodnutí je nepřípustné.</a:t>
            </a:r>
          </a:p>
          <a:p>
            <a:pPr algn="just"/>
            <a:r>
              <a:rPr lang="cs-CZ" b="0" dirty="0">
                <a:solidFill>
                  <a:schemeClr val="tx1"/>
                </a:solidFill>
              </a:rPr>
              <a:t>Odvolání má obecně </a:t>
            </a:r>
            <a:r>
              <a:rPr lang="cs-CZ" dirty="0">
                <a:solidFill>
                  <a:schemeClr val="tx1"/>
                </a:solidFill>
              </a:rPr>
              <a:t>suspenzivní</a:t>
            </a:r>
            <a:r>
              <a:rPr lang="cs-CZ" b="0" dirty="0">
                <a:solidFill>
                  <a:schemeClr val="tx1"/>
                </a:solidFill>
              </a:rPr>
              <a:t>, resp. odkladný a </a:t>
            </a:r>
            <a:r>
              <a:rPr lang="cs-CZ" dirty="0">
                <a:solidFill>
                  <a:schemeClr val="tx1"/>
                </a:solidFill>
              </a:rPr>
              <a:t>devolutivní</a:t>
            </a:r>
            <a:r>
              <a:rPr lang="cs-CZ" b="0" dirty="0">
                <a:solidFill>
                  <a:schemeClr val="tx1"/>
                </a:solidFill>
              </a:rPr>
              <a:t>, resp. přesunující účinek. Suspenzivní účinek působí tak, že prvostupňové rozhodnutí nenabývá právní moc ani vykonatelnost. Devolutivní účinek způsobuje, že se rozhodování přesouvá na správní orgán, který je instančně nadřízený.</a:t>
            </a:r>
          </a:p>
          <a:p>
            <a:pPr algn="just"/>
            <a:r>
              <a:rPr lang="cs-CZ" dirty="0">
                <a:solidFill>
                  <a:schemeClr val="tx1"/>
                </a:solidFill>
              </a:rPr>
              <a:t>Odvolací lhůta činí 15 dnů ode dne oznámení rozhodnutí.</a:t>
            </a:r>
          </a:p>
          <a:p>
            <a:pPr algn="just"/>
            <a:endParaRPr lang="cs-CZ" b="0" dirty="0">
              <a:solidFill>
                <a:schemeClr val="tx1"/>
              </a:solidFill>
            </a:endParaRP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1BDC9299-DD77-9222-5734-E9978524B60C}"/>
              </a:ext>
            </a:extLst>
          </p:cNvPr>
          <p:cNvSpPr>
            <a:spLocks noGrp="1"/>
          </p:cNvSpPr>
          <p:nvPr>
            <p:ph type="sldNum" sz="quarter" idx="12"/>
          </p:nvPr>
        </p:nvSpPr>
        <p:spPr/>
        <p:txBody>
          <a:bodyPr/>
          <a:lstStyle/>
          <a:p>
            <a:fld id="{5E608FB1-680A-4E9D-A95E-8C4CFA1B47E3}" type="slidenum">
              <a:rPr lang="cs-CZ" smtClean="0"/>
              <a:t>30</a:t>
            </a:fld>
            <a:endParaRPr lang="cs-CZ"/>
          </a:p>
        </p:txBody>
      </p:sp>
    </p:spTree>
    <p:extLst>
      <p:ext uri="{BB962C8B-B14F-4D97-AF65-F5344CB8AC3E}">
        <p14:creationId xmlns:p14="http://schemas.microsoft.com/office/powerpoint/2010/main" val="9974312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E85636-3627-A54C-6060-0C071E709636}"/>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CC0AA1E8-E552-6219-8743-FADA8D623C9E}"/>
              </a:ext>
            </a:extLst>
          </p:cNvPr>
          <p:cNvSpPr>
            <a:spLocks noGrp="1"/>
          </p:cNvSpPr>
          <p:nvPr>
            <p:ph idx="1"/>
          </p:nvPr>
        </p:nvSpPr>
        <p:spPr>
          <a:xfrm>
            <a:off x="647700" y="325821"/>
            <a:ext cx="10706100" cy="5851142"/>
          </a:xfrm>
        </p:spPr>
        <p:txBody>
          <a:bodyPr>
            <a:normAutofit/>
          </a:bodyPr>
          <a:lstStyle/>
          <a:p>
            <a:pPr algn="just"/>
            <a:endParaRPr lang="cs-CZ" dirty="0"/>
          </a:p>
          <a:p>
            <a:pPr algn="just"/>
            <a:r>
              <a:rPr lang="cs-CZ" dirty="0"/>
              <a:t>Rozklad</a:t>
            </a:r>
          </a:p>
          <a:p>
            <a:pPr algn="just"/>
            <a:r>
              <a:rPr lang="cs-CZ" b="0" dirty="0">
                <a:solidFill>
                  <a:schemeClr val="tx1"/>
                </a:solidFill>
              </a:rPr>
              <a:t>Proti rozhodnutí, které vydal </a:t>
            </a:r>
            <a:r>
              <a:rPr lang="cs-CZ" dirty="0">
                <a:solidFill>
                  <a:schemeClr val="tx1"/>
                </a:solidFill>
              </a:rPr>
              <a:t>ústřední správní úřad, ministr nebo vedoucí jiného ústředního správního úřadu v prvním stupni</a:t>
            </a:r>
            <a:r>
              <a:rPr lang="cs-CZ" b="0" dirty="0">
                <a:solidFill>
                  <a:schemeClr val="tx1"/>
                </a:solidFill>
              </a:rPr>
              <a:t>, lze podat rozklad. O rozkladu rozhoduje ministr nebo vedoucí jiného ústředního správního úřadu. Režim pro rozhodování o rozkladu je shodný s odvolacím řízením. Ústřední správní orgán pro tyto účely zřizuje rozkladovou komisi, jejíž členové jsou nezávislí odborníci. Rozkladová komise má nejméně 5 členů. Předsedu a ostatní členy rozkladové komise jmenuje ministr nebo vedoucí jiného ústředního správního úřadu.</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DBF7ACE2-191A-A0A6-18DE-B26A72781585}"/>
              </a:ext>
            </a:extLst>
          </p:cNvPr>
          <p:cNvSpPr>
            <a:spLocks noGrp="1"/>
          </p:cNvSpPr>
          <p:nvPr>
            <p:ph type="sldNum" sz="quarter" idx="12"/>
          </p:nvPr>
        </p:nvSpPr>
        <p:spPr/>
        <p:txBody>
          <a:bodyPr/>
          <a:lstStyle/>
          <a:p>
            <a:fld id="{5E608FB1-680A-4E9D-A95E-8C4CFA1B47E3}" type="slidenum">
              <a:rPr lang="cs-CZ" smtClean="0"/>
              <a:t>31</a:t>
            </a:fld>
            <a:endParaRPr lang="cs-CZ"/>
          </a:p>
        </p:txBody>
      </p:sp>
    </p:spTree>
    <p:extLst>
      <p:ext uri="{BB962C8B-B14F-4D97-AF65-F5344CB8AC3E}">
        <p14:creationId xmlns:p14="http://schemas.microsoft.com/office/powerpoint/2010/main" val="4509197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733493-B434-0579-5CC5-D9FC59DBD1E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4E03CB0-859A-5A80-56BA-D09DCD5E3A6A}"/>
              </a:ext>
            </a:extLst>
          </p:cNvPr>
          <p:cNvSpPr>
            <a:spLocks noGrp="1"/>
          </p:cNvSpPr>
          <p:nvPr>
            <p:ph type="title"/>
          </p:nvPr>
        </p:nvSpPr>
        <p:spPr/>
        <p:txBody>
          <a:bodyPr>
            <a:normAutofit/>
          </a:bodyPr>
          <a:lstStyle/>
          <a:p>
            <a:r>
              <a:rPr lang="cs-CZ" dirty="0" err="1"/>
              <a:t>mimoŘádné</a:t>
            </a:r>
            <a:r>
              <a:rPr lang="cs-CZ" dirty="0"/>
              <a:t> opravné prostředky</a:t>
            </a:r>
          </a:p>
        </p:txBody>
      </p:sp>
      <p:sp>
        <p:nvSpPr>
          <p:cNvPr id="3" name="Zástupný obsah 2">
            <a:extLst>
              <a:ext uri="{FF2B5EF4-FFF2-40B4-BE49-F238E27FC236}">
                <a16:creationId xmlns:a16="http://schemas.microsoft.com/office/drawing/2014/main" id="{6F5F574B-1CA7-3226-B7AF-FF7598F30346}"/>
              </a:ext>
            </a:extLst>
          </p:cNvPr>
          <p:cNvSpPr>
            <a:spLocks noGrp="1"/>
          </p:cNvSpPr>
          <p:nvPr>
            <p:ph idx="1"/>
          </p:nvPr>
        </p:nvSpPr>
        <p:spPr>
          <a:xfrm>
            <a:off x="647700" y="1585411"/>
            <a:ext cx="10706100" cy="4591552"/>
          </a:xfrm>
        </p:spPr>
        <p:txBody>
          <a:bodyPr>
            <a:normAutofit/>
          </a:bodyPr>
          <a:lstStyle/>
          <a:p>
            <a:pPr algn="just"/>
            <a:r>
              <a:rPr lang="cs-CZ" b="0" dirty="0"/>
              <a:t>Mimořádné opravné prostředky se nazývají jako mimořádné z toho důvodu, že znamenají průlom do právní moci, nezměnitelnosti vydaného rozhodnutí. </a:t>
            </a:r>
            <a:r>
              <a:rPr lang="cs-CZ" dirty="0"/>
              <a:t>Ve správním řízení mezi ně řadíme přezkumné řízení, obnovu řízení a nové rozhodnutí.</a:t>
            </a:r>
          </a:p>
          <a:p>
            <a:pPr algn="just"/>
            <a:r>
              <a:rPr lang="cs-CZ" dirty="0"/>
              <a:t>Přezkumné řízení</a:t>
            </a:r>
          </a:p>
          <a:p>
            <a:pPr algn="just"/>
            <a:r>
              <a:rPr lang="cs-CZ" b="0" dirty="0">
                <a:solidFill>
                  <a:schemeClr val="tx1"/>
                </a:solidFill>
              </a:rPr>
              <a:t>V přezkumném řízení správní orgány z moci úřední přezkoumávají pravomocná rozhodnutí v případě, kdy lze důvodně pochybovat o tom, že rozhodnutí je v souladu s právními předpisy. Lze tedy říci, že jde o případy, kdy došlo ze strany správního orgánu k porušení zásady zákonnosti. Účastník může dát podnět k provedení přezkumného řízení. Tento podnět není návrhem na zahájení řízení. Jestliže správní orgán neshledá důvody k zahájení přezkumného řízení, sdělí tuto skutečnost s uvedením důvodů do 30 dnů podateli.</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30D4A279-0C7E-629A-F7BF-1787E412363C}"/>
              </a:ext>
            </a:extLst>
          </p:cNvPr>
          <p:cNvSpPr>
            <a:spLocks noGrp="1"/>
          </p:cNvSpPr>
          <p:nvPr>
            <p:ph type="sldNum" sz="quarter" idx="12"/>
          </p:nvPr>
        </p:nvSpPr>
        <p:spPr/>
        <p:txBody>
          <a:bodyPr/>
          <a:lstStyle/>
          <a:p>
            <a:fld id="{5E608FB1-680A-4E9D-A95E-8C4CFA1B47E3}" type="slidenum">
              <a:rPr lang="cs-CZ" smtClean="0"/>
              <a:t>32</a:t>
            </a:fld>
            <a:endParaRPr lang="cs-CZ"/>
          </a:p>
        </p:txBody>
      </p:sp>
    </p:spTree>
    <p:extLst>
      <p:ext uri="{BB962C8B-B14F-4D97-AF65-F5344CB8AC3E}">
        <p14:creationId xmlns:p14="http://schemas.microsoft.com/office/powerpoint/2010/main" val="17144209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8ABA48-8FD0-FE32-CCCF-DC8A1F820B9B}"/>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CB3D32B0-5CA3-F4DF-7F88-A91890AE8140}"/>
              </a:ext>
            </a:extLst>
          </p:cNvPr>
          <p:cNvSpPr>
            <a:spLocks noGrp="1"/>
          </p:cNvSpPr>
          <p:nvPr>
            <p:ph idx="1"/>
          </p:nvPr>
        </p:nvSpPr>
        <p:spPr>
          <a:xfrm>
            <a:off x="647700" y="430924"/>
            <a:ext cx="10706100" cy="5746039"/>
          </a:xfrm>
        </p:spPr>
        <p:txBody>
          <a:bodyPr>
            <a:normAutofit fontScale="77500" lnSpcReduction="20000"/>
          </a:bodyPr>
          <a:lstStyle/>
          <a:p>
            <a:pPr algn="just"/>
            <a:r>
              <a:rPr lang="cs-CZ" dirty="0"/>
              <a:t>Obnova řízení</a:t>
            </a:r>
          </a:p>
          <a:p>
            <a:pPr algn="just"/>
            <a:r>
              <a:rPr lang="cs-CZ" b="0" dirty="0">
                <a:solidFill>
                  <a:schemeClr val="tx1"/>
                </a:solidFill>
              </a:rPr>
              <a:t>Obnova řízení představuje další mimořádný opravný prostředek proti pravomocnému rozhodnutí, který lze podat ze zákonem stanovených důvodů a to jak na žádost účastníka, tak i z moci úřední. Řízení před správním orgánem ukončené pravomocným rozhodnutím ve věci se na žádost účastníka obnoví, jestliže</a:t>
            </a:r>
          </a:p>
          <a:p>
            <a:pPr algn="just"/>
            <a:endParaRPr lang="cs-CZ" b="0" dirty="0">
              <a:solidFill>
                <a:schemeClr val="tx1"/>
              </a:solidFill>
            </a:endParaRPr>
          </a:p>
          <a:p>
            <a:pPr algn="just"/>
            <a:r>
              <a:rPr lang="cs-CZ" b="0" dirty="0">
                <a:solidFill>
                  <a:schemeClr val="tx1"/>
                </a:solidFill>
              </a:rPr>
              <a:t>a) vyšly najevo </a:t>
            </a:r>
            <a:r>
              <a:rPr lang="cs-CZ" dirty="0">
                <a:solidFill>
                  <a:schemeClr val="tx1"/>
                </a:solidFill>
              </a:rPr>
              <a:t>dříve neznámé skutečnosti nebo důkazy</a:t>
            </a:r>
            <a:r>
              <a:rPr lang="cs-CZ" b="0" dirty="0">
                <a:solidFill>
                  <a:schemeClr val="tx1"/>
                </a:solidFill>
              </a:rPr>
              <a:t>, které existovaly v době původního řízení a které účastník, jemuž jsou ku prospěchu, nemohl v původním řízení uplatnit, anebo se provedené důkazy ukázaly nepravdivými, nebo</a:t>
            </a:r>
          </a:p>
          <a:p>
            <a:pPr algn="just"/>
            <a:r>
              <a:rPr lang="cs-CZ" b="0" dirty="0">
                <a:solidFill>
                  <a:schemeClr val="tx1"/>
                </a:solidFill>
              </a:rPr>
              <a:t>b) bylo </a:t>
            </a:r>
            <a:r>
              <a:rPr lang="cs-CZ" dirty="0">
                <a:solidFill>
                  <a:schemeClr val="tx1"/>
                </a:solidFill>
              </a:rPr>
              <a:t>zrušeno či změněno rozhodnutí</a:t>
            </a:r>
            <a:r>
              <a:rPr lang="cs-CZ" b="0" dirty="0">
                <a:solidFill>
                  <a:schemeClr val="tx1"/>
                </a:solidFill>
              </a:rPr>
              <a:t>, které bylo podkladem rozhodnutí vydaného v řízení, které má být obnoveno,</a:t>
            </a:r>
          </a:p>
          <a:p>
            <a:pPr algn="just"/>
            <a:r>
              <a:rPr lang="cs-CZ" dirty="0">
                <a:solidFill>
                  <a:schemeClr val="tx1"/>
                </a:solidFill>
              </a:rPr>
              <a:t>a pokud tyto skutečnosti, důkazy nebo rozhodnutí mohou odůvodňovat jiné řešení otázky, jež byla předmětem rozhodování.</a:t>
            </a:r>
          </a:p>
          <a:p>
            <a:pPr algn="just"/>
            <a:endParaRPr lang="cs-CZ" b="0" dirty="0">
              <a:solidFill>
                <a:schemeClr val="tx1"/>
              </a:solidFill>
            </a:endParaRPr>
          </a:p>
          <a:p>
            <a:pPr algn="just"/>
            <a:r>
              <a:rPr lang="cs-CZ" b="0" dirty="0">
                <a:solidFill>
                  <a:schemeClr val="tx1"/>
                </a:solidFill>
              </a:rPr>
              <a:t>Účastník může podat žádost o obnovu řízení u kteréhokoliv správního orgánu, který ve věci rozhodoval, a to do </a:t>
            </a:r>
            <a:r>
              <a:rPr lang="cs-CZ" dirty="0">
                <a:solidFill>
                  <a:schemeClr val="tx1"/>
                </a:solidFill>
              </a:rPr>
              <a:t>3 měsíců ode dne, kdy se o důvodu obnovy řízení dozvěděl, nejpozději však do 3 let ode dne právní moci rozhodnutí. </a:t>
            </a:r>
            <a:r>
              <a:rPr lang="cs-CZ" b="0" dirty="0">
                <a:solidFill>
                  <a:schemeClr val="tx1"/>
                </a:solidFill>
              </a:rPr>
              <a:t>Obnovy řízení se nemůže domáhat ten, kdo mohl důvod obnovy uplatnit v odvolacím řízení. O obnově řízení rozhoduje správní orgán, který ve věci rozhodl v posledním stupni.</a:t>
            </a:r>
          </a:p>
          <a:p>
            <a:pPr algn="just"/>
            <a:endParaRPr lang="cs-CZ" b="0" dirty="0">
              <a:solidFill>
                <a:schemeClr val="tx1"/>
              </a:solidFill>
            </a:endParaRPr>
          </a:p>
          <a:p>
            <a:pPr algn="just"/>
            <a:r>
              <a:rPr lang="cs-CZ" b="0" dirty="0">
                <a:solidFill>
                  <a:schemeClr val="tx1"/>
                </a:solidFill>
              </a:rPr>
              <a:t>Ve tříleté lhůtě od právní moci rozhodnutí může o obnově řízení z moci úřední rozhodnout též správní orgán, který ve věci rozhodl v posledním stupni, jestliže je dán některý z důvodů uvedených výše a jestliže je na novém řízení veřejný zájem.</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1F02FE60-6311-5BCF-D878-F5916F1E7166}"/>
              </a:ext>
            </a:extLst>
          </p:cNvPr>
          <p:cNvSpPr>
            <a:spLocks noGrp="1"/>
          </p:cNvSpPr>
          <p:nvPr>
            <p:ph type="sldNum" sz="quarter" idx="12"/>
          </p:nvPr>
        </p:nvSpPr>
        <p:spPr/>
        <p:txBody>
          <a:bodyPr/>
          <a:lstStyle/>
          <a:p>
            <a:fld id="{5E608FB1-680A-4E9D-A95E-8C4CFA1B47E3}" type="slidenum">
              <a:rPr lang="cs-CZ" smtClean="0"/>
              <a:t>33</a:t>
            </a:fld>
            <a:endParaRPr lang="cs-CZ"/>
          </a:p>
        </p:txBody>
      </p:sp>
    </p:spTree>
    <p:extLst>
      <p:ext uri="{BB962C8B-B14F-4D97-AF65-F5344CB8AC3E}">
        <p14:creationId xmlns:p14="http://schemas.microsoft.com/office/powerpoint/2010/main" val="21170496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A0F1F-547E-2CD9-FC8E-0C38A234B2D2}"/>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188FD1FE-BB35-31C8-5B5C-F76AF8EAAC64}"/>
              </a:ext>
            </a:extLst>
          </p:cNvPr>
          <p:cNvSpPr>
            <a:spLocks noGrp="1"/>
          </p:cNvSpPr>
          <p:nvPr>
            <p:ph idx="1"/>
          </p:nvPr>
        </p:nvSpPr>
        <p:spPr>
          <a:xfrm>
            <a:off x="647700" y="430924"/>
            <a:ext cx="10706100" cy="5746039"/>
          </a:xfrm>
        </p:spPr>
        <p:txBody>
          <a:bodyPr>
            <a:normAutofit fontScale="92500"/>
          </a:bodyPr>
          <a:lstStyle/>
          <a:p>
            <a:pPr algn="just"/>
            <a:r>
              <a:rPr lang="cs-CZ" sz="3000" dirty="0"/>
              <a:t>Nové rozhodnutí</a:t>
            </a:r>
          </a:p>
          <a:p>
            <a:pPr algn="just"/>
            <a:endParaRPr lang="cs-CZ" dirty="0"/>
          </a:p>
          <a:p>
            <a:pPr algn="just"/>
            <a:r>
              <a:rPr lang="cs-CZ" b="0" dirty="0">
                <a:solidFill>
                  <a:schemeClr val="tx1"/>
                </a:solidFill>
              </a:rPr>
              <a:t>Provést nové řízení a vydat nové rozhodnutí ve věci lze tehdy, jestliže</a:t>
            </a:r>
          </a:p>
          <a:p>
            <a:pPr algn="just"/>
            <a:r>
              <a:rPr lang="cs-CZ" b="0" dirty="0">
                <a:solidFill>
                  <a:schemeClr val="tx1"/>
                </a:solidFill>
              </a:rPr>
              <a:t>a) je to nezbytné při postupu, kdy správní orgán prominul zmeškaný úkol,</a:t>
            </a:r>
          </a:p>
          <a:p>
            <a:pPr algn="just"/>
            <a:r>
              <a:rPr lang="cs-CZ" b="0" dirty="0">
                <a:solidFill>
                  <a:schemeClr val="tx1"/>
                </a:solidFill>
              </a:rPr>
              <a:t>b) novým rozhodnutím bude vyhověno žádosti, která byla pravomocně zamítnuta,</a:t>
            </a:r>
          </a:p>
          <a:p>
            <a:pPr algn="just"/>
            <a:r>
              <a:rPr lang="cs-CZ" b="0" dirty="0">
                <a:solidFill>
                  <a:schemeClr val="tx1"/>
                </a:solidFill>
              </a:rPr>
              <a:t>c) nové rozhodnutí z vážných důvodů dodatečně stanoví nebo změní dobu platnosti nebo</a:t>
            </a:r>
          </a:p>
          <a:p>
            <a:pPr algn="just"/>
            <a:r>
              <a:rPr lang="cs-CZ" b="0" dirty="0">
                <a:solidFill>
                  <a:schemeClr val="tx1"/>
                </a:solidFill>
              </a:rPr>
              <a:t>účinnosti rozhodnutí anebo lhůtu ke splnění povinnosti nebo dodatečně povolí plnění ve</a:t>
            </a:r>
          </a:p>
          <a:p>
            <a:pPr algn="just"/>
            <a:r>
              <a:rPr lang="cs-CZ" b="0" dirty="0">
                <a:solidFill>
                  <a:schemeClr val="tx1"/>
                </a:solidFill>
              </a:rPr>
              <a:t>splátkách, popřípadě po částech; zkrácení doby platnosti nebo účinnosti rozhodnutí anebo</a:t>
            </a:r>
          </a:p>
          <a:p>
            <a:pPr algn="just"/>
            <a:r>
              <a:rPr lang="cs-CZ" b="0" dirty="0">
                <a:solidFill>
                  <a:schemeClr val="tx1"/>
                </a:solidFill>
              </a:rPr>
              <a:t>lhůty ke splnění povinnosti je možné pouze tehdy, stanoví-li tuto možnost zákon,</a:t>
            </a:r>
          </a:p>
          <a:p>
            <a:pPr algn="just"/>
            <a:r>
              <a:rPr lang="cs-CZ" b="0" dirty="0">
                <a:solidFill>
                  <a:schemeClr val="tx1"/>
                </a:solidFill>
              </a:rPr>
              <a:t>d) rozhodnutí ve věci bylo zrušeno jiným orgánem veřejné moci podle zvláštního zákona,</a:t>
            </a:r>
          </a:p>
          <a:p>
            <a:pPr algn="just"/>
            <a:r>
              <a:rPr lang="cs-CZ" b="0" dirty="0">
                <a:solidFill>
                  <a:schemeClr val="tx1"/>
                </a:solidFill>
              </a:rPr>
              <a:t>nebo</a:t>
            </a:r>
          </a:p>
          <a:p>
            <a:pPr algn="just"/>
            <a:r>
              <a:rPr lang="cs-CZ" b="0" dirty="0">
                <a:solidFill>
                  <a:schemeClr val="tx1"/>
                </a:solidFill>
              </a:rPr>
              <a:t>e) tak stanoví zvláštní zákon.</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9B500D8E-6C06-2AEE-9254-B9110E24C545}"/>
              </a:ext>
            </a:extLst>
          </p:cNvPr>
          <p:cNvSpPr>
            <a:spLocks noGrp="1"/>
          </p:cNvSpPr>
          <p:nvPr>
            <p:ph type="sldNum" sz="quarter" idx="12"/>
          </p:nvPr>
        </p:nvSpPr>
        <p:spPr/>
        <p:txBody>
          <a:bodyPr/>
          <a:lstStyle/>
          <a:p>
            <a:fld id="{5E608FB1-680A-4E9D-A95E-8C4CFA1B47E3}" type="slidenum">
              <a:rPr lang="cs-CZ" smtClean="0"/>
              <a:t>34</a:t>
            </a:fld>
            <a:endParaRPr lang="cs-CZ"/>
          </a:p>
        </p:txBody>
      </p:sp>
    </p:spTree>
    <p:extLst>
      <p:ext uri="{BB962C8B-B14F-4D97-AF65-F5344CB8AC3E}">
        <p14:creationId xmlns:p14="http://schemas.microsoft.com/office/powerpoint/2010/main" val="36792956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DCE72F-8473-E6AF-4FDF-273393A2C07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3BAF139-3DE4-7B21-AF5D-FEAD38E60CC6}"/>
              </a:ext>
            </a:extLst>
          </p:cNvPr>
          <p:cNvSpPr>
            <a:spLocks noGrp="1"/>
          </p:cNvSpPr>
          <p:nvPr>
            <p:ph type="title"/>
          </p:nvPr>
        </p:nvSpPr>
        <p:spPr/>
        <p:txBody>
          <a:bodyPr>
            <a:normAutofit/>
          </a:bodyPr>
          <a:lstStyle/>
          <a:p>
            <a:r>
              <a:rPr lang="cs-CZ" dirty="0"/>
              <a:t>Správní exekuce</a:t>
            </a:r>
          </a:p>
        </p:txBody>
      </p:sp>
      <p:sp>
        <p:nvSpPr>
          <p:cNvPr id="3" name="Zástupný obsah 2">
            <a:extLst>
              <a:ext uri="{FF2B5EF4-FFF2-40B4-BE49-F238E27FC236}">
                <a16:creationId xmlns:a16="http://schemas.microsoft.com/office/drawing/2014/main" id="{61A75F16-AB69-44E0-B694-EB67DC66D15F}"/>
              </a:ext>
            </a:extLst>
          </p:cNvPr>
          <p:cNvSpPr>
            <a:spLocks noGrp="1"/>
          </p:cNvSpPr>
          <p:nvPr>
            <p:ph idx="1"/>
          </p:nvPr>
        </p:nvSpPr>
        <p:spPr>
          <a:xfrm>
            <a:off x="647700" y="1585411"/>
            <a:ext cx="10706100" cy="4591552"/>
          </a:xfrm>
        </p:spPr>
        <p:txBody>
          <a:bodyPr>
            <a:normAutofit/>
          </a:bodyPr>
          <a:lstStyle/>
          <a:p>
            <a:pPr algn="just"/>
            <a:r>
              <a:rPr lang="cs-CZ" dirty="0"/>
              <a:t>Správní exekuce</a:t>
            </a:r>
          </a:p>
          <a:p>
            <a:pPr algn="just"/>
            <a:r>
              <a:rPr lang="cs-CZ" b="0" dirty="0">
                <a:solidFill>
                  <a:schemeClr val="tx1"/>
                </a:solidFill>
              </a:rPr>
              <a:t>Správní exekuce může představovat závěrečné (fakultativní) stadium celého správního řízení, které spočívá v donucení ke splnění povinností uložených ve správním řízení. </a:t>
            </a:r>
          </a:p>
          <a:p>
            <a:pPr algn="just"/>
            <a:r>
              <a:rPr lang="cs-CZ" b="0" dirty="0">
                <a:solidFill>
                  <a:schemeClr val="tx1"/>
                </a:solidFill>
              </a:rPr>
              <a:t>Základním předpokladem pro provedení správní exekuce je existence </a:t>
            </a:r>
            <a:r>
              <a:rPr lang="cs-CZ" dirty="0">
                <a:solidFill>
                  <a:schemeClr val="tx1"/>
                </a:solidFill>
              </a:rPr>
              <a:t>exekučního titulu</a:t>
            </a:r>
            <a:r>
              <a:rPr lang="cs-CZ" b="0" dirty="0">
                <a:solidFill>
                  <a:schemeClr val="tx1"/>
                </a:solidFill>
              </a:rPr>
              <a:t>, kterým může být vykonatelné správní rozhodnutí nebo vykonatelný smír. Hlavním účastníkem řízení, resp. pasivně legitimovaným je povinný. Aktivní legitimaci má správní orgán, který vydal rozhodnutí v prvním stupni, nebo schválil smír nebo osoba oprávněna z exekučního titulu. </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1FAF15BD-09F1-2FE5-0F09-3E953FA0C665}"/>
              </a:ext>
            </a:extLst>
          </p:cNvPr>
          <p:cNvSpPr>
            <a:spLocks noGrp="1"/>
          </p:cNvSpPr>
          <p:nvPr>
            <p:ph type="sldNum" sz="quarter" idx="12"/>
          </p:nvPr>
        </p:nvSpPr>
        <p:spPr/>
        <p:txBody>
          <a:bodyPr/>
          <a:lstStyle/>
          <a:p>
            <a:fld id="{5E608FB1-680A-4E9D-A95E-8C4CFA1B47E3}" type="slidenum">
              <a:rPr lang="cs-CZ" smtClean="0"/>
              <a:t>35</a:t>
            </a:fld>
            <a:endParaRPr lang="cs-CZ"/>
          </a:p>
        </p:txBody>
      </p:sp>
    </p:spTree>
    <p:extLst>
      <p:ext uri="{BB962C8B-B14F-4D97-AF65-F5344CB8AC3E}">
        <p14:creationId xmlns:p14="http://schemas.microsoft.com/office/powerpoint/2010/main" val="27728743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E234DB-D00E-380B-CAEC-FBE80AFA0199}"/>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1C2ADA29-DB00-46C9-C7FA-7D6BB0123668}"/>
              </a:ext>
            </a:extLst>
          </p:cNvPr>
          <p:cNvSpPr>
            <a:spLocks noGrp="1"/>
          </p:cNvSpPr>
          <p:nvPr>
            <p:ph idx="1"/>
          </p:nvPr>
        </p:nvSpPr>
        <p:spPr>
          <a:xfrm>
            <a:off x="647700" y="462455"/>
            <a:ext cx="10706100" cy="5714508"/>
          </a:xfrm>
        </p:spPr>
        <p:txBody>
          <a:bodyPr>
            <a:normAutofit/>
          </a:bodyPr>
          <a:lstStyle/>
          <a:p>
            <a:pPr algn="just"/>
            <a:r>
              <a:rPr lang="cs-CZ" dirty="0"/>
              <a:t>Exekuce na peněžitá plnění</a:t>
            </a:r>
          </a:p>
          <a:p>
            <a:pPr algn="just"/>
            <a:r>
              <a:rPr lang="cs-CZ" b="0" dirty="0">
                <a:solidFill>
                  <a:schemeClr val="tx1"/>
                </a:solidFill>
              </a:rPr>
              <a:t>Pro exekuci, vybírání a evidenci peněžitých plnění se uplatní postup pro správu daní (dle zákona č. 280/2009 Sb., daňový řád).</a:t>
            </a:r>
          </a:p>
          <a:p>
            <a:pPr algn="just"/>
            <a:endParaRPr lang="cs-CZ" b="0" dirty="0">
              <a:solidFill>
                <a:schemeClr val="tx1"/>
              </a:solidFill>
            </a:endParaRPr>
          </a:p>
          <a:p>
            <a:pPr algn="just"/>
            <a:r>
              <a:rPr lang="cs-CZ" b="0" dirty="0">
                <a:solidFill>
                  <a:schemeClr val="tx1"/>
                </a:solidFill>
              </a:rPr>
              <a:t>Daňovou exekuci lze provést pouze těmito způsoby:</a:t>
            </a:r>
          </a:p>
          <a:p>
            <a:pPr algn="just"/>
            <a:r>
              <a:rPr lang="cs-CZ" b="0" dirty="0">
                <a:solidFill>
                  <a:schemeClr val="tx1"/>
                </a:solidFill>
              </a:rPr>
              <a:t>- srážkami ze mzdy,</a:t>
            </a:r>
          </a:p>
          <a:p>
            <a:pPr algn="just"/>
            <a:r>
              <a:rPr lang="cs-CZ" b="0" dirty="0">
                <a:solidFill>
                  <a:schemeClr val="tx1"/>
                </a:solidFill>
              </a:rPr>
              <a:t>- přikázáním pohledávky z účtu u poskytovatele platebních služeb,</a:t>
            </a:r>
          </a:p>
          <a:p>
            <a:pPr algn="just"/>
            <a:r>
              <a:rPr lang="cs-CZ" b="0" dirty="0">
                <a:solidFill>
                  <a:schemeClr val="tx1"/>
                </a:solidFill>
              </a:rPr>
              <a:t>- přikázáním jiné peněžité pohledávky,</a:t>
            </a:r>
          </a:p>
          <a:p>
            <a:pPr algn="just"/>
            <a:r>
              <a:rPr lang="cs-CZ" b="0" dirty="0">
                <a:solidFill>
                  <a:schemeClr val="tx1"/>
                </a:solidFill>
              </a:rPr>
              <a:t>- postižením jiných majetkových práv,</a:t>
            </a:r>
          </a:p>
          <a:p>
            <a:pPr algn="just"/>
            <a:r>
              <a:rPr lang="cs-CZ" b="0" dirty="0">
                <a:solidFill>
                  <a:schemeClr val="tx1"/>
                </a:solidFill>
              </a:rPr>
              <a:t>- prodejem movitých věcí, nebo</a:t>
            </a:r>
          </a:p>
          <a:p>
            <a:pPr algn="just"/>
            <a:r>
              <a:rPr lang="cs-CZ" b="0" dirty="0">
                <a:solidFill>
                  <a:schemeClr val="tx1"/>
                </a:solidFill>
              </a:rPr>
              <a:t>- prodejem nemovitých věcí.</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10CD9CAE-FEDC-42AF-8DBD-72778C717BB0}"/>
              </a:ext>
            </a:extLst>
          </p:cNvPr>
          <p:cNvSpPr>
            <a:spLocks noGrp="1"/>
          </p:cNvSpPr>
          <p:nvPr>
            <p:ph type="sldNum" sz="quarter" idx="12"/>
          </p:nvPr>
        </p:nvSpPr>
        <p:spPr/>
        <p:txBody>
          <a:bodyPr/>
          <a:lstStyle/>
          <a:p>
            <a:fld id="{5E608FB1-680A-4E9D-A95E-8C4CFA1B47E3}" type="slidenum">
              <a:rPr lang="cs-CZ" smtClean="0"/>
              <a:t>36</a:t>
            </a:fld>
            <a:endParaRPr lang="cs-CZ"/>
          </a:p>
        </p:txBody>
      </p:sp>
    </p:spTree>
    <p:extLst>
      <p:ext uri="{BB962C8B-B14F-4D97-AF65-F5344CB8AC3E}">
        <p14:creationId xmlns:p14="http://schemas.microsoft.com/office/powerpoint/2010/main" val="2822870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D8C2F2-D1AB-9B7C-0EA8-2905E395A8DB}"/>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4B45C727-6EDB-C9C2-52B8-2D496F47B8BF}"/>
              </a:ext>
            </a:extLst>
          </p:cNvPr>
          <p:cNvSpPr>
            <a:spLocks noGrp="1"/>
          </p:cNvSpPr>
          <p:nvPr>
            <p:ph idx="1"/>
          </p:nvPr>
        </p:nvSpPr>
        <p:spPr>
          <a:xfrm>
            <a:off x="647700" y="462455"/>
            <a:ext cx="10706100" cy="5714508"/>
          </a:xfrm>
        </p:spPr>
        <p:txBody>
          <a:bodyPr>
            <a:normAutofit/>
          </a:bodyPr>
          <a:lstStyle/>
          <a:p>
            <a:pPr algn="just"/>
            <a:r>
              <a:rPr lang="cs-CZ" dirty="0"/>
              <a:t>Exekuce na nepeněžitá plnění</a:t>
            </a:r>
          </a:p>
          <a:p>
            <a:pPr algn="just"/>
            <a:endParaRPr lang="cs-CZ" b="0" dirty="0">
              <a:solidFill>
                <a:schemeClr val="tx1"/>
              </a:solidFill>
            </a:endParaRPr>
          </a:p>
          <a:p>
            <a:pPr algn="just"/>
            <a:r>
              <a:rPr lang="cs-CZ" b="0" dirty="0">
                <a:solidFill>
                  <a:schemeClr val="tx1"/>
                </a:solidFill>
              </a:rPr>
              <a:t>Exekuce k vymožení nepeněžité povinnosti se řídí povahou uložené povinnosti. Lze ji nařídit a provést těmito způsoby:</a:t>
            </a:r>
          </a:p>
          <a:p>
            <a:pPr algn="just"/>
            <a:r>
              <a:rPr lang="cs-CZ" b="0" dirty="0">
                <a:solidFill>
                  <a:schemeClr val="tx1"/>
                </a:solidFill>
              </a:rPr>
              <a:t>- náhradním výkonem v případě zastupitelných plnění,</a:t>
            </a:r>
          </a:p>
          <a:p>
            <a:pPr algn="just"/>
            <a:r>
              <a:rPr lang="cs-CZ" b="0" dirty="0">
                <a:solidFill>
                  <a:schemeClr val="tx1"/>
                </a:solidFill>
              </a:rPr>
              <a:t>- přímým vynucením v případě nezastupitelných plnění, zejména vyklizením, odebráním movité věci a předvedením, nebo</a:t>
            </a:r>
          </a:p>
          <a:p>
            <a:pPr algn="just"/>
            <a:r>
              <a:rPr lang="cs-CZ" b="0" dirty="0">
                <a:solidFill>
                  <a:schemeClr val="tx1"/>
                </a:solidFill>
              </a:rPr>
              <a:t>- ukládáním donucovacích pokut.</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D5C224AE-25A3-A494-7748-B84EBE523F30}"/>
              </a:ext>
            </a:extLst>
          </p:cNvPr>
          <p:cNvSpPr>
            <a:spLocks noGrp="1"/>
          </p:cNvSpPr>
          <p:nvPr>
            <p:ph type="sldNum" sz="quarter" idx="12"/>
          </p:nvPr>
        </p:nvSpPr>
        <p:spPr/>
        <p:txBody>
          <a:bodyPr/>
          <a:lstStyle/>
          <a:p>
            <a:fld id="{5E608FB1-680A-4E9D-A95E-8C4CFA1B47E3}" type="slidenum">
              <a:rPr lang="cs-CZ" smtClean="0"/>
              <a:t>37</a:t>
            </a:fld>
            <a:endParaRPr lang="cs-CZ"/>
          </a:p>
        </p:txBody>
      </p:sp>
    </p:spTree>
    <p:extLst>
      <p:ext uri="{BB962C8B-B14F-4D97-AF65-F5344CB8AC3E}">
        <p14:creationId xmlns:p14="http://schemas.microsoft.com/office/powerpoint/2010/main" val="21134268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CEAFB1-E2B8-BA84-0ACB-68B3C350A40A}"/>
              </a:ext>
            </a:extLst>
          </p:cNvPr>
          <p:cNvSpPr>
            <a:spLocks noGrp="1"/>
          </p:cNvSpPr>
          <p:nvPr>
            <p:ph type="ctrTitle"/>
          </p:nvPr>
        </p:nvSpPr>
        <p:spPr/>
        <p:txBody>
          <a:bodyPr/>
          <a:lstStyle/>
          <a:p>
            <a:r>
              <a:rPr lang="cs-CZ" dirty="0"/>
              <a:t>Děkuji za pozornost</a:t>
            </a:r>
          </a:p>
        </p:txBody>
      </p:sp>
      <p:sp>
        <p:nvSpPr>
          <p:cNvPr id="3" name="Podnadpis 2">
            <a:extLst>
              <a:ext uri="{FF2B5EF4-FFF2-40B4-BE49-F238E27FC236}">
                <a16:creationId xmlns:a16="http://schemas.microsoft.com/office/drawing/2014/main" id="{5115C93C-1606-C8BC-24B2-4C9D54334ADA}"/>
              </a:ext>
            </a:extLst>
          </p:cNvPr>
          <p:cNvSpPr>
            <a:spLocks noGrp="1"/>
          </p:cNvSpPr>
          <p:nvPr>
            <p:ph type="subTitle" idx="1"/>
          </p:nvPr>
        </p:nvSpPr>
        <p:spPr/>
        <p:txBody>
          <a:bodyPr/>
          <a:lstStyle/>
          <a:p>
            <a:r>
              <a:rPr lang="cs-CZ" dirty="0"/>
              <a:t>Jungmannova 17 | 110 00 Praha 1</a:t>
            </a:r>
          </a:p>
          <a:p>
            <a:r>
              <a:rPr lang="cs-CZ" dirty="0"/>
              <a:t>| Česká republika</a:t>
            </a:r>
          </a:p>
        </p:txBody>
      </p:sp>
      <p:sp>
        <p:nvSpPr>
          <p:cNvPr id="5" name="Zástupný symbol pro číslo snímku 4">
            <a:extLst>
              <a:ext uri="{FF2B5EF4-FFF2-40B4-BE49-F238E27FC236}">
                <a16:creationId xmlns:a16="http://schemas.microsoft.com/office/drawing/2014/main" id="{53358B16-C9D6-E5F3-7FC0-84FE26E43BE5}"/>
              </a:ext>
            </a:extLst>
          </p:cNvPr>
          <p:cNvSpPr>
            <a:spLocks noGrp="1"/>
          </p:cNvSpPr>
          <p:nvPr>
            <p:ph type="sldNum" sz="quarter" idx="4294967295"/>
          </p:nvPr>
        </p:nvSpPr>
        <p:spPr>
          <a:xfrm>
            <a:off x="27602" y="6417177"/>
            <a:ext cx="272435" cy="365125"/>
          </a:xfrm>
        </p:spPr>
        <p:txBody>
          <a:bodyPr/>
          <a:lstStyle/>
          <a:p>
            <a:fld id="{5E608FB1-680A-4E9D-A95E-8C4CFA1B47E3}" type="slidenum">
              <a:rPr lang="cs-CZ" smtClean="0"/>
              <a:t>38</a:t>
            </a:fld>
            <a:endParaRPr lang="cs-CZ"/>
          </a:p>
        </p:txBody>
      </p:sp>
      <p:sp>
        <p:nvSpPr>
          <p:cNvPr id="6" name="Podnadpis 2">
            <a:extLst>
              <a:ext uri="{FF2B5EF4-FFF2-40B4-BE49-F238E27FC236}">
                <a16:creationId xmlns:a16="http://schemas.microsoft.com/office/drawing/2014/main" id="{E5515805-19B1-86D4-54C2-81A28FFB20B1}"/>
              </a:ext>
            </a:extLst>
          </p:cNvPr>
          <p:cNvSpPr txBox="1">
            <a:spLocks/>
          </p:cNvSpPr>
          <p:nvPr/>
        </p:nvSpPr>
        <p:spPr>
          <a:xfrm>
            <a:off x="928937" y="4910436"/>
            <a:ext cx="9144000" cy="1130441"/>
          </a:xfrm>
          <a:prstGeom prst="rect">
            <a:avLst/>
          </a:prstGeom>
        </p:spPr>
        <p:txBody>
          <a:bodyPr vert="horz" lIns="0" tIns="0" rIns="0" bIns="0" rtlCol="0">
            <a:normAutofit/>
          </a:bodyPr>
          <a:lstStyle>
            <a:lvl1pPr marL="0" indent="0" algn="l" defTabSz="914400" rtl="0" eaLnBrk="1" latinLnBrk="0" hangingPunct="1">
              <a:lnSpc>
                <a:spcPct val="100000"/>
              </a:lnSpc>
              <a:spcBef>
                <a:spcPts val="0"/>
              </a:spcBef>
              <a:buFont typeface="Arial" panose="020B0604020202020204" pitchFamily="34" charset="0"/>
              <a:buNone/>
              <a:defRPr sz="1600" b="0" kern="1200">
                <a:solidFill>
                  <a:schemeClr val="bg1"/>
                </a:solidFill>
                <a:latin typeface="+mn-lt"/>
                <a:ea typeface="+mn-ea"/>
                <a:cs typeface="+mn-cs"/>
              </a:defRPr>
            </a:lvl1pPr>
            <a:lvl2pPr marL="457200" indent="0" algn="ctr" defTabSz="914400" rtl="0" eaLnBrk="1" latinLnBrk="0" hangingPunct="1">
              <a:lnSpc>
                <a:spcPct val="100000"/>
              </a:lnSpc>
              <a:spcBef>
                <a:spcPts val="8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00000"/>
              </a:lnSpc>
              <a:spcBef>
                <a:spcPts val="5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00000"/>
              </a:lnSpc>
              <a:spcBef>
                <a:spcPts val="10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00000"/>
              </a:lnSpc>
              <a:spcBef>
                <a:spcPts val="5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8000"/>
              </a:lnSpc>
            </a:pPr>
            <a:r>
              <a:rPr lang="cs-CZ" dirty="0"/>
              <a:t>+420 221 506 700</a:t>
            </a:r>
          </a:p>
          <a:p>
            <a:pPr>
              <a:lnSpc>
                <a:spcPct val="108000"/>
              </a:lnSpc>
            </a:pPr>
            <a:r>
              <a:rPr lang="cs-CZ" dirty="0"/>
              <a:t>www.cevro.cz</a:t>
            </a:r>
          </a:p>
          <a:p>
            <a:pPr>
              <a:lnSpc>
                <a:spcPct val="108000"/>
              </a:lnSpc>
            </a:pPr>
            <a:r>
              <a:rPr lang="cs-CZ" dirty="0"/>
              <a:t>www.cevro.cz</a:t>
            </a:r>
          </a:p>
        </p:txBody>
      </p:sp>
    </p:spTree>
    <p:extLst>
      <p:ext uri="{BB962C8B-B14F-4D97-AF65-F5344CB8AC3E}">
        <p14:creationId xmlns:p14="http://schemas.microsoft.com/office/powerpoint/2010/main" val="2743970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ACE817-2DDE-52FD-E902-9F0DE54B714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11707A0-1D22-7486-09D6-A5FF021F3D5B}"/>
              </a:ext>
            </a:extLst>
          </p:cNvPr>
          <p:cNvSpPr>
            <a:spLocks noGrp="1"/>
          </p:cNvSpPr>
          <p:nvPr>
            <p:ph type="title"/>
          </p:nvPr>
        </p:nvSpPr>
        <p:spPr/>
        <p:txBody>
          <a:bodyPr>
            <a:normAutofit fontScale="90000"/>
          </a:bodyPr>
          <a:lstStyle/>
          <a:p>
            <a:r>
              <a:rPr lang="cs-CZ" sz="3200" kern="0" dirty="0">
                <a:effectLst/>
                <a:latin typeface="Calibri" panose="020F0502020204030204" pitchFamily="34" charset="0"/>
                <a:ea typeface="Times New Roman" panose="02020603050405020304" pitchFamily="18" charset="0"/>
              </a:rPr>
              <a:t>Správní řízení – pojem, prameny právní úpravy, stádia fáze, základní principy</a:t>
            </a:r>
            <a:endParaRPr lang="cs-CZ" dirty="0"/>
          </a:p>
        </p:txBody>
      </p:sp>
      <p:sp>
        <p:nvSpPr>
          <p:cNvPr id="3" name="Zástupný obsah 2">
            <a:extLst>
              <a:ext uri="{FF2B5EF4-FFF2-40B4-BE49-F238E27FC236}">
                <a16:creationId xmlns:a16="http://schemas.microsoft.com/office/drawing/2014/main" id="{4DD5D609-CC62-4184-1945-3CEBA428E015}"/>
              </a:ext>
            </a:extLst>
          </p:cNvPr>
          <p:cNvSpPr>
            <a:spLocks noGrp="1"/>
          </p:cNvSpPr>
          <p:nvPr>
            <p:ph idx="1"/>
          </p:nvPr>
        </p:nvSpPr>
        <p:spPr>
          <a:xfrm>
            <a:off x="647700" y="1585412"/>
            <a:ext cx="10706100" cy="5067636"/>
          </a:xfrm>
        </p:spPr>
        <p:txBody>
          <a:bodyPr>
            <a:normAutofit/>
          </a:bodyPr>
          <a:lstStyle/>
          <a:p>
            <a:endParaRPr lang="cs-CZ" dirty="0"/>
          </a:p>
          <a:p>
            <a:r>
              <a:rPr lang="cs-CZ" sz="2500" dirty="0"/>
              <a:t>Subsidiární použití správního řádu</a:t>
            </a:r>
          </a:p>
          <a:p>
            <a:endParaRPr lang="cs-CZ" dirty="0">
              <a:solidFill>
                <a:schemeClr val="tx1"/>
              </a:solidFill>
            </a:endParaRPr>
          </a:p>
          <a:p>
            <a:pPr algn="just"/>
            <a:r>
              <a:rPr lang="cs-CZ" dirty="0">
                <a:solidFill>
                  <a:schemeClr val="tx1"/>
                </a:solidFill>
              </a:rPr>
              <a:t>Správní řád upravuje subsidiární použití správního řádu, tedy pravidlo, že správní řád se použije v případě, že zvláštní právní předpis správního práva nestanoví jiný postup. Z dikce tohoto ustanovení vyplývá, že pokud zvláštní zákon pro určité správní řízení stanoví procesní odchylky od správního řádu, bude sice správní orgán v takovém správním řízení postupovat podle správního řádu, ale při řešení otázek upravených zvláštním zákonem musí namísto ustanovení správního řádu aplikovat ustanovení zvláštního zákona. Tato ustanovení pak mají přednost před právní úpravou správního řádu. Správní řád má tedy charakter obecného právního předpisu o správním řízení a zvláštní zákony charakter předpisů speciálních upravujících procesní odchylky.</a:t>
            </a:r>
          </a:p>
          <a:p>
            <a:endParaRPr lang="cs-CZ" dirty="0"/>
          </a:p>
          <a:p>
            <a:pPr marL="342900" lvl="1" indent="-342900" algn="just">
              <a:buFont typeface="Arial" panose="020B0604020202020204" pitchFamily="34" charset="0"/>
              <a:buChar char="•"/>
            </a:pPr>
            <a:endParaRPr lang="cs-CZ" dirty="0"/>
          </a:p>
        </p:txBody>
      </p:sp>
      <p:sp>
        <p:nvSpPr>
          <p:cNvPr id="5" name="Zástupný symbol pro číslo snímku 4">
            <a:extLst>
              <a:ext uri="{FF2B5EF4-FFF2-40B4-BE49-F238E27FC236}">
                <a16:creationId xmlns:a16="http://schemas.microsoft.com/office/drawing/2014/main" id="{8214EEAD-A8D9-F26B-D928-646B01912D6E}"/>
              </a:ext>
            </a:extLst>
          </p:cNvPr>
          <p:cNvSpPr>
            <a:spLocks noGrp="1"/>
          </p:cNvSpPr>
          <p:nvPr>
            <p:ph type="sldNum" sz="quarter" idx="12"/>
          </p:nvPr>
        </p:nvSpPr>
        <p:spPr/>
        <p:txBody>
          <a:bodyPr/>
          <a:lstStyle/>
          <a:p>
            <a:fld id="{5E608FB1-680A-4E9D-A95E-8C4CFA1B47E3}" type="slidenum">
              <a:rPr lang="cs-CZ" smtClean="0"/>
              <a:t>4</a:t>
            </a:fld>
            <a:endParaRPr lang="cs-CZ"/>
          </a:p>
        </p:txBody>
      </p:sp>
    </p:spTree>
    <p:extLst>
      <p:ext uri="{BB962C8B-B14F-4D97-AF65-F5344CB8AC3E}">
        <p14:creationId xmlns:p14="http://schemas.microsoft.com/office/powerpoint/2010/main" val="1172784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388883"/>
            <a:ext cx="10706100" cy="5788080"/>
          </a:xfrm>
        </p:spPr>
        <p:txBody>
          <a:bodyPr>
            <a:normAutofit/>
          </a:bodyPr>
          <a:lstStyle/>
          <a:p>
            <a:r>
              <a:rPr lang="cs-CZ" dirty="0"/>
              <a:t>Základní zásady činnosti správních orgánů §§ 2 až 8 </a:t>
            </a:r>
            <a:r>
              <a:rPr lang="cs-CZ" dirty="0" err="1"/>
              <a:t>SpŘ</a:t>
            </a:r>
            <a:endParaRPr lang="cs-CZ" dirty="0"/>
          </a:p>
          <a:p>
            <a:pPr algn="just"/>
            <a:r>
              <a:rPr lang="cs-CZ" sz="1400" b="0" dirty="0">
                <a:solidFill>
                  <a:schemeClr val="tx1"/>
                </a:solidFill>
              </a:rPr>
              <a:t>Správní řad obsahuje v §§ 2 až 8 základní zásady správního řízení neboli základní zásady činnosti správních orgánů. Zásady definují podstatné rysy veškeré činnosti správních orgánů a vytvářejí základní osnovu, jíž jsou správní orgány povinny se bezvýjimečně držet. Základní zásady správního řízení v neposlední řadě slouží jako interpretační vodítko pro aplikaci zvláštních předpisů správního práva. Znalost těchto zásad je pro správné vedení správního řízení naprosto esenciální. Jedná se konkrétně o zásady:</a:t>
            </a:r>
          </a:p>
          <a:p>
            <a:pPr algn="just"/>
            <a:endParaRPr lang="cs-CZ" sz="1400" b="0" dirty="0">
              <a:solidFill>
                <a:schemeClr val="tx1"/>
              </a:solidFill>
            </a:endParaRPr>
          </a:p>
          <a:p>
            <a:pPr marL="285750" indent="-285750" algn="just">
              <a:buFont typeface="Arial" panose="020B0604020202020204" pitchFamily="34" charset="0"/>
              <a:buChar char="•"/>
            </a:pPr>
            <a:r>
              <a:rPr lang="cs-CZ" sz="1800" b="0" dirty="0">
                <a:solidFill>
                  <a:schemeClr val="tx1"/>
                </a:solidFill>
              </a:rPr>
              <a:t>legality § 2 odst. 1</a:t>
            </a:r>
          </a:p>
          <a:p>
            <a:pPr marL="285750" indent="-285750" algn="just">
              <a:buFont typeface="Arial" panose="020B0604020202020204" pitchFamily="34" charset="0"/>
              <a:buChar char="•"/>
            </a:pPr>
            <a:r>
              <a:rPr lang="cs-CZ" sz="1800" b="0" dirty="0">
                <a:solidFill>
                  <a:schemeClr val="tx1"/>
                </a:solidFill>
              </a:rPr>
              <a:t>zákaz zneužití správního uvážení § 2 odst. 2</a:t>
            </a:r>
          </a:p>
          <a:p>
            <a:pPr marL="285750" indent="-285750" algn="just">
              <a:buFont typeface="Arial" panose="020B0604020202020204" pitchFamily="34" charset="0"/>
              <a:buChar char="•"/>
            </a:pPr>
            <a:r>
              <a:rPr lang="cs-CZ" sz="1800" b="0" dirty="0">
                <a:solidFill>
                  <a:schemeClr val="tx1"/>
                </a:solidFill>
              </a:rPr>
              <a:t>ochrany práv nabytých v dobré víře a oprávněných zájmů § 2 odst. 3</a:t>
            </a:r>
          </a:p>
          <a:p>
            <a:pPr marL="285750" indent="-285750" algn="just">
              <a:buFont typeface="Arial" panose="020B0604020202020204" pitchFamily="34" charset="0"/>
              <a:buChar char="•"/>
            </a:pPr>
            <a:r>
              <a:rPr lang="cs-CZ" sz="1800" b="0" dirty="0">
                <a:solidFill>
                  <a:schemeClr val="tx1"/>
                </a:solidFill>
              </a:rPr>
              <a:t>souladu s veřejným zájmem a předvídatelnosti § 2 odst. 4</a:t>
            </a:r>
          </a:p>
          <a:p>
            <a:pPr marL="285750" indent="-285750" algn="just">
              <a:buFont typeface="Arial" panose="020B0604020202020204" pitchFamily="34" charset="0"/>
              <a:buChar char="•"/>
            </a:pPr>
            <a:r>
              <a:rPr lang="cs-CZ" sz="1800" b="0" dirty="0">
                <a:solidFill>
                  <a:schemeClr val="tx1"/>
                </a:solidFill>
              </a:rPr>
              <a:t>materiální pravdy § 3</a:t>
            </a:r>
          </a:p>
          <a:p>
            <a:pPr marL="285750" indent="-285750" algn="just">
              <a:buFont typeface="Arial" panose="020B0604020202020204" pitchFamily="34" charset="0"/>
              <a:buChar char="•"/>
            </a:pPr>
            <a:r>
              <a:rPr lang="cs-CZ" sz="1800" b="0" dirty="0">
                <a:solidFill>
                  <a:schemeClr val="tx1"/>
                </a:solidFill>
              </a:rPr>
              <a:t>rychlosti a procesní ekonomie § 6</a:t>
            </a:r>
          </a:p>
          <a:p>
            <a:pPr marL="285750" indent="-285750" algn="just">
              <a:buFont typeface="Arial" panose="020B0604020202020204" pitchFamily="34" charset="0"/>
              <a:buChar char="•"/>
            </a:pPr>
            <a:r>
              <a:rPr lang="cs-CZ" sz="1800" b="0" dirty="0">
                <a:solidFill>
                  <a:schemeClr val="tx1"/>
                </a:solidFill>
              </a:rPr>
              <a:t>rovnosti účastníků a nestrannosti postupu správních orgánů § 7</a:t>
            </a:r>
          </a:p>
          <a:p>
            <a:pPr marL="285750" indent="-285750" algn="just">
              <a:buFont typeface="Arial" panose="020B0604020202020204" pitchFamily="34" charset="0"/>
              <a:buChar char="•"/>
            </a:pPr>
            <a:r>
              <a:rPr lang="cs-CZ" sz="1800" b="0" dirty="0">
                <a:solidFill>
                  <a:schemeClr val="tx1"/>
                </a:solidFill>
              </a:rPr>
              <a:t>spolupráce správních orgánů a součinnosti § 8</a:t>
            </a:r>
          </a:p>
          <a:p>
            <a:pPr marL="285750" indent="-285750" algn="just">
              <a:buFont typeface="Arial" panose="020B0604020202020204" pitchFamily="34" charset="0"/>
              <a:buChar char="•"/>
            </a:pPr>
            <a:r>
              <a:rPr lang="cs-CZ" sz="1800" b="0" dirty="0">
                <a:solidFill>
                  <a:schemeClr val="tx1"/>
                </a:solidFill>
              </a:rPr>
              <a:t>veřejné správy jako služby veřejnosti § 4</a:t>
            </a:r>
          </a:p>
          <a:p>
            <a:pPr marL="285750" indent="-285750" algn="just">
              <a:buFont typeface="Arial" panose="020B0604020202020204" pitchFamily="34" charset="0"/>
              <a:buChar char="•"/>
            </a:pPr>
            <a:endParaRPr lang="cs-CZ" sz="1400" b="0" dirty="0">
              <a:solidFill>
                <a:schemeClr val="tx1"/>
              </a:solidFill>
            </a:endParaRPr>
          </a:p>
          <a:p>
            <a:endParaRPr lang="cs-CZ" dirty="0"/>
          </a:p>
          <a:p>
            <a:endParaRPr lang="cs-CZ" dirty="0"/>
          </a:p>
          <a:p>
            <a:endParaRPr lang="cs-CZ" dirty="0"/>
          </a:p>
          <a:p>
            <a:endParaRPr lang="cs-CZ" dirty="0"/>
          </a:p>
          <a:p>
            <a:pPr marL="342900" lvl="1" indent="-342900" algn="just">
              <a:buFont typeface="Arial" panose="020B0604020202020204" pitchFamily="34" charset="0"/>
              <a:buChar cha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5</a:t>
            </a:fld>
            <a:endParaRPr lang="cs-CZ"/>
          </a:p>
        </p:txBody>
      </p:sp>
    </p:spTree>
    <p:extLst>
      <p:ext uri="{BB962C8B-B14F-4D97-AF65-F5344CB8AC3E}">
        <p14:creationId xmlns:p14="http://schemas.microsoft.com/office/powerpoint/2010/main" val="1440972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Správní orgány jako subjekty správního řízení, místní a věcná příslušnost</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p:txBody>
          <a:bodyPr>
            <a:normAutofit fontScale="92500" lnSpcReduction="10000"/>
          </a:bodyPr>
          <a:lstStyle/>
          <a:p>
            <a:r>
              <a:rPr lang="cs-CZ" dirty="0"/>
              <a:t>Správní orgány a jejich příslušnost</a:t>
            </a:r>
          </a:p>
          <a:p>
            <a:endParaRPr lang="cs-CZ" dirty="0"/>
          </a:p>
          <a:p>
            <a:pPr algn="just"/>
            <a:r>
              <a:rPr lang="cs-CZ" b="0" dirty="0">
                <a:solidFill>
                  <a:schemeClr val="tx1"/>
                </a:solidFill>
              </a:rPr>
              <a:t>Správní orgány jako vykonavatelé veřejné správy představují subjekty správního řízení, které se účastní procesněprávních vztahů, jejichž druhou stranu představují účastníci správního řízení. Je třeba zdůraznit, že pouze správní orgány, o nichž to stanoví zákon, jsou oprávněny provádět správní řízení a vydávat správní rozhodnutí. Jedná se o orgány moci výkonné, orgány územních samosprávných celků a jiné orgány, právnické a fyzické osoby, pokud vykonávají působnost v oblasti veřejné správy.</a:t>
            </a:r>
          </a:p>
          <a:p>
            <a:pPr algn="just"/>
            <a:endParaRPr lang="cs-CZ" b="0" dirty="0">
              <a:solidFill>
                <a:schemeClr val="tx1"/>
              </a:solidFill>
            </a:endParaRPr>
          </a:p>
          <a:p>
            <a:pPr algn="just"/>
            <a:r>
              <a:rPr lang="cs-CZ" b="0" dirty="0">
                <a:solidFill>
                  <a:schemeClr val="tx1"/>
                </a:solidFill>
              </a:rPr>
              <a:t>Výkon státní správy je činnost svěřena správním orgánům, obdrží-li žádost nebo jiné podání, je jeho povinností zjistit, zda je k jeho vyřízení a vydání rozhodnutí věcně a místně příslušný. Příslušnost ve správním řízení je důležitým institutem vyjadřující vlastnost, kterou je určena oprávněnosti vyřídit a rozhodnout ve věci. Správní řád rozlišuje </a:t>
            </a:r>
            <a:r>
              <a:rPr lang="cs-CZ" u="sng" dirty="0">
                <a:solidFill>
                  <a:schemeClr val="tx1"/>
                </a:solidFill>
              </a:rPr>
              <a:t>věcnou a místní příslušnost </a:t>
            </a:r>
            <a:r>
              <a:rPr lang="cs-CZ" b="0" dirty="0">
                <a:solidFill>
                  <a:schemeClr val="tx1"/>
                </a:solidFill>
              </a:rPr>
              <a:t>správních orgánů při výkonu veřejné správy.</a:t>
            </a:r>
          </a:p>
          <a:p>
            <a:endParaRPr lang="cs-CZ" b="0" dirty="0">
              <a:solidFill>
                <a:schemeClr val="tx1"/>
              </a:solidFill>
            </a:endParaRPr>
          </a:p>
          <a:p>
            <a:pPr marL="342900" lvl="1" indent="-342900" algn="just">
              <a:buFont typeface="Arial" panose="020B0604020202020204" pitchFamily="34" charset="0"/>
              <a:buChar char="•"/>
            </a:pPr>
            <a:endParaRPr lang="cs-CZ" dirty="0"/>
          </a:p>
        </p:txBody>
      </p:sp>
      <p:sp>
        <p:nvSpPr>
          <p:cNvPr id="4" name="Zástupný symbol pro zápatí 3">
            <a:extLst>
              <a:ext uri="{FF2B5EF4-FFF2-40B4-BE49-F238E27FC236}">
                <a16:creationId xmlns:a16="http://schemas.microsoft.com/office/drawing/2014/main" id="{A4DA1E74-8164-64D2-5C81-E1444E900F12}"/>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6</a:t>
            </a:fld>
            <a:endParaRPr lang="cs-CZ"/>
          </a:p>
        </p:txBody>
      </p:sp>
    </p:spTree>
    <p:extLst>
      <p:ext uri="{BB962C8B-B14F-4D97-AF65-F5344CB8AC3E}">
        <p14:creationId xmlns:p14="http://schemas.microsoft.com/office/powerpoint/2010/main" val="3591961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831D87-72DC-4327-6020-922A9DB4B463}"/>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5883B6D5-8D22-A271-C15F-5A8ED151F121}"/>
              </a:ext>
            </a:extLst>
          </p:cNvPr>
          <p:cNvSpPr>
            <a:spLocks noGrp="1"/>
          </p:cNvSpPr>
          <p:nvPr>
            <p:ph idx="1"/>
          </p:nvPr>
        </p:nvSpPr>
        <p:spPr>
          <a:xfrm>
            <a:off x="647700" y="399393"/>
            <a:ext cx="10706100" cy="6017784"/>
          </a:xfrm>
        </p:spPr>
        <p:txBody>
          <a:bodyPr>
            <a:normAutofit fontScale="85000" lnSpcReduction="10000"/>
          </a:bodyPr>
          <a:lstStyle/>
          <a:p>
            <a:r>
              <a:rPr lang="cs-CZ" dirty="0"/>
              <a:t>Věcná příslušnost</a:t>
            </a:r>
          </a:p>
          <a:p>
            <a:endParaRPr lang="cs-CZ" dirty="0"/>
          </a:p>
          <a:p>
            <a:pPr algn="just"/>
            <a:r>
              <a:rPr lang="cs-CZ" sz="1800" b="0" dirty="0">
                <a:solidFill>
                  <a:schemeClr val="tx1"/>
                </a:solidFill>
              </a:rPr>
              <a:t>Kritérium věcné příslušnosti určuje, který druh správního úřadu a jakého stupně je příslušný provést správní řízení a vydat rozhodnutí ve věci. Věcná příslušnost je určena jednotlivými zákony hmotného práva, například podle stavebního zákona, bude oprávněn vydat stavební povolení k výstavbě rodinného domu příslušný stavební úřad. Kdyby takové rozhodnutí vydal věcně nepříslušným správní orgán, šlo by nicotnost tohoto rozhodnutí. Nelze-li věcnou příslušnost při rozhodování v oblasti státní správy určit na základě zvláštního zákona, provede řízení v prvním stupni ústřední správní úřad, do jehož působnosti rozhodovaná věc náleží, popřípadě ústřední správní úřad, jehož obor působnosti je rozhodované věci nejbližší.</a:t>
            </a:r>
          </a:p>
          <a:p>
            <a:pPr algn="just"/>
            <a:r>
              <a:rPr lang="cs-CZ" sz="1800" b="0" dirty="0">
                <a:solidFill>
                  <a:schemeClr val="tx1"/>
                </a:solidFill>
              </a:rPr>
              <a:t>Spory o věcnou příslušnost (pozitivní / negativní) nazýváme jako </a:t>
            </a:r>
            <a:r>
              <a:rPr lang="cs-CZ" sz="1800" dirty="0">
                <a:solidFill>
                  <a:schemeClr val="tx1"/>
                </a:solidFill>
              </a:rPr>
              <a:t>kompetenční konflikty</a:t>
            </a:r>
            <a:r>
              <a:rPr lang="cs-CZ" sz="1800" b="0" dirty="0">
                <a:solidFill>
                  <a:schemeClr val="tx1"/>
                </a:solidFill>
              </a:rPr>
              <a:t>.</a:t>
            </a:r>
          </a:p>
          <a:p>
            <a:pPr algn="just"/>
            <a:endParaRPr lang="cs-CZ" b="0" dirty="0">
              <a:solidFill>
                <a:schemeClr val="tx1"/>
              </a:solidFill>
            </a:endParaRPr>
          </a:p>
          <a:p>
            <a:pPr algn="just"/>
            <a:r>
              <a:rPr lang="cs-CZ" dirty="0"/>
              <a:t>Místní příslušnost</a:t>
            </a:r>
          </a:p>
          <a:p>
            <a:pPr algn="just"/>
            <a:r>
              <a:rPr lang="cs-CZ" sz="1500" b="0" dirty="0">
                <a:solidFill>
                  <a:schemeClr val="tx1"/>
                </a:solidFill>
              </a:rPr>
              <a:t>Místní příslušnost správního orgánu je určena:</a:t>
            </a:r>
          </a:p>
          <a:p>
            <a:pPr algn="just"/>
            <a:endParaRPr lang="cs-CZ" sz="1500" b="0" dirty="0">
              <a:solidFill>
                <a:schemeClr val="tx1"/>
              </a:solidFill>
            </a:endParaRPr>
          </a:p>
          <a:p>
            <a:pPr algn="just"/>
            <a:r>
              <a:rPr lang="cs-CZ" sz="1500" b="0" dirty="0">
                <a:solidFill>
                  <a:schemeClr val="tx1"/>
                </a:solidFill>
              </a:rPr>
              <a:t>- v řízeních týkajících se činnosti účastníka řízení místem činnosti,</a:t>
            </a:r>
          </a:p>
          <a:p>
            <a:pPr algn="just"/>
            <a:r>
              <a:rPr lang="cs-CZ" sz="1500" b="0" dirty="0">
                <a:solidFill>
                  <a:schemeClr val="tx1"/>
                </a:solidFill>
              </a:rPr>
              <a:t>- v řízeních týkajících se nemovitosti místem, kde se nemovitost nachází,</a:t>
            </a:r>
          </a:p>
          <a:p>
            <a:pPr algn="just"/>
            <a:r>
              <a:rPr lang="cs-CZ" sz="1500" b="0" dirty="0">
                <a:solidFill>
                  <a:schemeClr val="tx1"/>
                </a:solidFill>
              </a:rPr>
              <a:t>- v ostatních řízeních týkajících se podnikatelské činnosti účastníka řízení, který je fyzickou osobou, místem podnikání,</a:t>
            </a:r>
          </a:p>
          <a:p>
            <a:pPr algn="just"/>
            <a:r>
              <a:rPr lang="cs-CZ" sz="1500" b="0" dirty="0">
                <a:solidFill>
                  <a:schemeClr val="tx1"/>
                </a:solidFill>
              </a:rPr>
              <a:t>- v ostatních řízeních týkajících se fyzické osoby místem jejího trvalého pobytu, popřípadě místem pobytu na území České republiky podle druhu pobytu cizince; nemá-li fyzická osoba místo trvalého pobytu na území České republiky, je místní příslušnost určena posledním známým místem jejího pobytu na území České republiky,</a:t>
            </a:r>
          </a:p>
          <a:p>
            <a:pPr algn="just"/>
            <a:r>
              <a:rPr lang="cs-CZ" sz="1500" b="0" dirty="0">
                <a:solidFill>
                  <a:schemeClr val="tx1"/>
                </a:solidFill>
              </a:rPr>
              <a:t>- v ostatních řízeních týkajících se právnické osoby místem jejího sídla nebo místem sídla její organizační složky; u zahraniční právnické osoby je místní příslušnost správního orgánu určena sídlem její organizační složky zřízené v České republice; po zrušení organizační složky je místní příslušnost určena posledním sídlem této organizační složky na území České republiky</a:t>
            </a:r>
          </a:p>
          <a:p>
            <a:pPr algn="just"/>
            <a:endParaRPr lang="cs-CZ" sz="1500" b="0" dirty="0">
              <a:solidFill>
                <a:schemeClr val="tx1"/>
              </a:solidFill>
            </a:endParaRPr>
          </a:p>
          <a:p>
            <a:pPr algn="just"/>
            <a:endParaRPr lang="cs-CZ" sz="1400" b="0" dirty="0">
              <a:solidFill>
                <a:schemeClr val="tx1"/>
              </a:solidFill>
            </a:endParaRPr>
          </a:p>
          <a:p>
            <a:pPr algn="just"/>
            <a:endParaRPr lang="cs-CZ" b="0" dirty="0">
              <a:solidFill>
                <a:schemeClr val="tx1"/>
              </a:solidFill>
            </a:endParaRPr>
          </a:p>
          <a:p>
            <a:pPr algn="just"/>
            <a:endParaRPr lang="cs-CZ" b="0" dirty="0">
              <a:solidFill>
                <a:schemeClr val="tx1"/>
              </a:solidFill>
            </a:endParaRPr>
          </a:p>
          <a:p>
            <a:endParaRPr lang="cs-CZ" b="0" dirty="0">
              <a:solidFill>
                <a:schemeClr val="tx1"/>
              </a:solidFill>
            </a:endParaRPr>
          </a:p>
          <a:p>
            <a:pPr marL="342900" lvl="1" indent="-342900" algn="just">
              <a:buFont typeface="Arial" panose="020B0604020202020204" pitchFamily="34" charset="0"/>
              <a:buChar char="•"/>
            </a:pPr>
            <a:endParaRPr lang="cs-CZ" dirty="0"/>
          </a:p>
        </p:txBody>
      </p:sp>
      <p:sp>
        <p:nvSpPr>
          <p:cNvPr id="5" name="Zástupný symbol pro číslo snímku 4">
            <a:extLst>
              <a:ext uri="{FF2B5EF4-FFF2-40B4-BE49-F238E27FC236}">
                <a16:creationId xmlns:a16="http://schemas.microsoft.com/office/drawing/2014/main" id="{8C3118BC-BD4A-04DF-9AD3-0E5C089E80E2}"/>
              </a:ext>
            </a:extLst>
          </p:cNvPr>
          <p:cNvSpPr>
            <a:spLocks noGrp="1"/>
          </p:cNvSpPr>
          <p:nvPr>
            <p:ph type="sldNum" sz="quarter" idx="12"/>
          </p:nvPr>
        </p:nvSpPr>
        <p:spPr/>
        <p:txBody>
          <a:bodyPr/>
          <a:lstStyle/>
          <a:p>
            <a:fld id="{5E608FB1-680A-4E9D-A95E-8C4CFA1B47E3}" type="slidenum">
              <a:rPr lang="cs-CZ" smtClean="0"/>
              <a:t>7</a:t>
            </a:fld>
            <a:endParaRPr lang="cs-CZ"/>
          </a:p>
        </p:txBody>
      </p:sp>
    </p:spTree>
    <p:extLst>
      <p:ext uri="{BB962C8B-B14F-4D97-AF65-F5344CB8AC3E}">
        <p14:creationId xmlns:p14="http://schemas.microsoft.com/office/powerpoint/2010/main" val="1421309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E30DF5-9D58-AA22-87CB-3DB4D8FBFD40}"/>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2CD7CCE7-CEB0-F594-CEF9-75A46FF2135E}"/>
              </a:ext>
            </a:extLst>
          </p:cNvPr>
          <p:cNvSpPr>
            <a:spLocks noGrp="1"/>
          </p:cNvSpPr>
          <p:nvPr>
            <p:ph idx="1"/>
          </p:nvPr>
        </p:nvSpPr>
        <p:spPr>
          <a:xfrm>
            <a:off x="647700" y="399393"/>
            <a:ext cx="10706100" cy="6017784"/>
          </a:xfrm>
        </p:spPr>
        <p:txBody>
          <a:bodyPr>
            <a:normAutofit/>
          </a:bodyPr>
          <a:lstStyle/>
          <a:p>
            <a:r>
              <a:rPr lang="cs-CZ" dirty="0"/>
              <a:t>Změny v příslušnosti správního orgánů</a:t>
            </a:r>
          </a:p>
          <a:p>
            <a:endParaRPr lang="cs-CZ" dirty="0"/>
          </a:p>
          <a:p>
            <a:pPr algn="just"/>
            <a:r>
              <a:rPr lang="cs-CZ" b="0" dirty="0">
                <a:solidFill>
                  <a:schemeClr val="tx1"/>
                </a:solidFill>
              </a:rPr>
              <a:t>Změny příslušnosti jsou upraveny v § 131 a násl. správního řádu, speciální případy změny příslušnosti v důsledku nečinnosti správního orgánu upravuje § 80 správního řádu. Ke způsobům změn v příslušnosti patří: </a:t>
            </a:r>
            <a:r>
              <a:rPr lang="cs-CZ" dirty="0">
                <a:solidFill>
                  <a:schemeClr val="tx1"/>
                </a:solidFill>
              </a:rPr>
              <a:t>atrakce (převzetí), delegace (pověření), postoupení.</a:t>
            </a:r>
          </a:p>
          <a:p>
            <a:pPr algn="just"/>
            <a:endParaRPr lang="cs-CZ" sz="1400" b="0" dirty="0">
              <a:solidFill>
                <a:schemeClr val="tx1"/>
              </a:solidFill>
            </a:endParaRPr>
          </a:p>
          <a:p>
            <a:pPr algn="just"/>
            <a:endParaRPr lang="cs-CZ" b="0" dirty="0">
              <a:solidFill>
                <a:schemeClr val="tx1"/>
              </a:solidFill>
            </a:endParaRPr>
          </a:p>
          <a:p>
            <a:pPr algn="just"/>
            <a:endParaRPr lang="cs-CZ" b="0" dirty="0">
              <a:solidFill>
                <a:schemeClr val="tx1"/>
              </a:solidFill>
            </a:endParaRPr>
          </a:p>
          <a:p>
            <a:endParaRPr lang="cs-CZ" b="0" dirty="0">
              <a:solidFill>
                <a:schemeClr val="tx1"/>
              </a:solidFill>
            </a:endParaRPr>
          </a:p>
          <a:p>
            <a:pPr marL="342900" lvl="1" indent="-342900" algn="just">
              <a:buFont typeface="Arial" panose="020B0604020202020204" pitchFamily="34" charset="0"/>
              <a:buChar char="•"/>
            </a:pPr>
            <a:endParaRPr lang="cs-CZ" dirty="0"/>
          </a:p>
        </p:txBody>
      </p:sp>
      <p:sp>
        <p:nvSpPr>
          <p:cNvPr id="5" name="Zástupný symbol pro číslo snímku 4">
            <a:extLst>
              <a:ext uri="{FF2B5EF4-FFF2-40B4-BE49-F238E27FC236}">
                <a16:creationId xmlns:a16="http://schemas.microsoft.com/office/drawing/2014/main" id="{F18F1203-9D18-5D78-5301-57EE6B76CCF6}"/>
              </a:ext>
            </a:extLst>
          </p:cNvPr>
          <p:cNvSpPr>
            <a:spLocks noGrp="1"/>
          </p:cNvSpPr>
          <p:nvPr>
            <p:ph type="sldNum" sz="quarter" idx="12"/>
          </p:nvPr>
        </p:nvSpPr>
        <p:spPr/>
        <p:txBody>
          <a:bodyPr/>
          <a:lstStyle/>
          <a:p>
            <a:fld id="{5E608FB1-680A-4E9D-A95E-8C4CFA1B47E3}" type="slidenum">
              <a:rPr lang="cs-CZ" smtClean="0"/>
              <a:t>8</a:t>
            </a:fld>
            <a:endParaRPr lang="cs-CZ"/>
          </a:p>
        </p:txBody>
      </p:sp>
    </p:spTree>
    <p:extLst>
      <p:ext uri="{BB962C8B-B14F-4D97-AF65-F5344CB8AC3E}">
        <p14:creationId xmlns:p14="http://schemas.microsoft.com/office/powerpoint/2010/main" val="971343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Účastníci správního řízení</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87366"/>
            <a:ext cx="10706100" cy="4789597"/>
          </a:xfrm>
        </p:spPr>
        <p:txBody>
          <a:bodyPr>
            <a:normAutofit fontScale="77500" lnSpcReduction="20000"/>
          </a:bodyPr>
          <a:lstStyle/>
          <a:p>
            <a:r>
              <a:rPr lang="cs-CZ" dirty="0"/>
              <a:t>Účastníci správního řízení</a:t>
            </a:r>
          </a:p>
          <a:p>
            <a:endParaRPr lang="cs-CZ" dirty="0"/>
          </a:p>
          <a:p>
            <a:pPr algn="just"/>
            <a:r>
              <a:rPr lang="cs-CZ" sz="2800" b="0" dirty="0">
                <a:solidFill>
                  <a:schemeClr val="accent6">
                    <a:lumMod val="25000"/>
                  </a:schemeClr>
                </a:solidFill>
              </a:rPr>
              <a:t>a) v řízení o žádosti žadatel a další dotčené osoby, na které se pro společenství práv nebo povinností s žadatelem musí vztahovat rozhodnutí správního orgánu;</a:t>
            </a:r>
          </a:p>
          <a:p>
            <a:pPr algn="just"/>
            <a:r>
              <a:rPr lang="cs-CZ" sz="2800" b="0" dirty="0">
                <a:solidFill>
                  <a:schemeClr val="accent6">
                    <a:lumMod val="25000"/>
                  </a:schemeClr>
                </a:solidFill>
              </a:rPr>
              <a:t>b) v řízení z moci úřední dotčené osoby, jimž má rozhodnutí založit, změnit nebo zrušit právo anebo povinnost nebo prohlásit, že právo nebo povinnost mají anebo nemají.</a:t>
            </a:r>
          </a:p>
          <a:p>
            <a:pPr algn="just"/>
            <a:r>
              <a:rPr lang="cs-CZ" sz="2800" b="0" dirty="0">
                <a:solidFill>
                  <a:schemeClr val="accent6">
                    <a:lumMod val="25000"/>
                  </a:schemeClr>
                </a:solidFill>
              </a:rPr>
              <a:t>c) Účastníky jsou též další dotčené osoby, pokud mohou být rozhodnutím přímo dotčeny ve svých právech nebo povinnostech, jedná se o vedlejší účastníky.</a:t>
            </a:r>
          </a:p>
          <a:p>
            <a:pPr algn="just"/>
            <a:r>
              <a:rPr lang="cs-CZ" sz="2800" b="0" dirty="0">
                <a:solidFill>
                  <a:schemeClr val="accent6">
                    <a:lumMod val="25000"/>
                  </a:schemeClr>
                </a:solidFill>
              </a:rPr>
              <a:t>d) Účastníky jsou rovněž osoby, o kterých to stanoví zvláštní zákon.</a:t>
            </a:r>
          </a:p>
          <a:p>
            <a:pPr marL="342900" indent="-342900" algn="just">
              <a:buFont typeface="Arial" panose="020B0604020202020204" pitchFamily="34" charset="0"/>
              <a:buChar char="•"/>
            </a:pPr>
            <a:r>
              <a:rPr lang="cs-CZ" sz="2800" b="0" dirty="0">
                <a:solidFill>
                  <a:schemeClr val="accent6">
                    <a:lumMod val="25000"/>
                  </a:schemeClr>
                </a:solidFill>
              </a:rPr>
              <a:t>Za účastníka bude v pochybnostech považován i ten, kdo tvrdí, že je účastníkem, dokud se neprokáže opak. O tom, zda osoba je či není účastníkem, vydá správní orgán usnesení, jež se oznamuje pouze tomu, o jehož účasti v řízení bylo rozhodováno, a ostatní účastníci se o něm vyrozumí.</a:t>
            </a:r>
          </a:p>
          <a:p>
            <a:pPr marL="342900" indent="-342900">
              <a:buFont typeface="Arial" panose="020B0604020202020204" pitchFamily="34" charset="0"/>
              <a:buChar char="•"/>
            </a:pPr>
            <a:endParaRPr lang="cs-CZ" sz="2800" b="0" dirty="0">
              <a:solidFill>
                <a:schemeClr val="accent6">
                  <a:lumMod val="25000"/>
                </a:schemeClr>
              </a:solidFill>
            </a:endParaRPr>
          </a:p>
          <a:p>
            <a:endParaRPr lang="cs-CZ" dirty="0"/>
          </a:p>
          <a:p>
            <a:pPr marL="342900" lvl="1" indent="-342900" algn="just">
              <a:buFont typeface="Arial" panose="020B0604020202020204" pitchFamily="34" charset="0"/>
              <a:buChar char="•"/>
            </a:pPr>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9</a:t>
            </a:fld>
            <a:endParaRPr lang="cs-CZ"/>
          </a:p>
        </p:txBody>
      </p:sp>
    </p:spTree>
    <p:extLst>
      <p:ext uri="{BB962C8B-B14F-4D97-AF65-F5344CB8AC3E}">
        <p14:creationId xmlns:p14="http://schemas.microsoft.com/office/powerpoint/2010/main" val="3275814500"/>
      </p:ext>
    </p:extLst>
  </p:cSld>
  <p:clrMapOvr>
    <a:masterClrMapping/>
  </p:clrMapOvr>
</p:sld>
</file>

<file path=ppt/theme/theme1.xml><?xml version="1.0" encoding="utf-8"?>
<a:theme xmlns:a="http://schemas.openxmlformats.org/drawingml/2006/main" name="Motiv Office">
  <a:themeElements>
    <a:clrScheme name="Cevro_ppt">
      <a:dk1>
        <a:sysClr val="windowText" lastClr="000000"/>
      </a:dk1>
      <a:lt1>
        <a:sysClr val="window" lastClr="FFFFFF"/>
      </a:lt1>
      <a:dk2>
        <a:srgbClr val="575756"/>
      </a:dk2>
      <a:lt2>
        <a:srgbClr val="E7E6E6"/>
      </a:lt2>
      <a:accent1>
        <a:srgbClr val="CB8967"/>
      </a:accent1>
      <a:accent2>
        <a:srgbClr val="123274"/>
      </a:accent2>
      <a:accent3>
        <a:srgbClr val="E5C5B1"/>
      </a:accent3>
      <a:accent4>
        <a:srgbClr val="6972A7"/>
      </a:accent4>
      <a:accent5>
        <a:srgbClr val="E9E9E9"/>
      </a:accent5>
      <a:accent6>
        <a:srgbClr val="D2D2D2"/>
      </a:accent6>
      <a:hlink>
        <a:srgbClr val="0563C1"/>
      </a:hlink>
      <a:folHlink>
        <a:srgbClr val="954F72"/>
      </a:folHlink>
    </a:clrScheme>
    <a:fontScheme name="Cevr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vro_prezentace.potx" id="{00BCA482-89F5-4CEA-B5B4-AEC03DD4EC48}" vid="{9DF0CF68-6C33-4965-AA42-F2AEEE183637}"/>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BAB6EA75DC9234BB8F7FC7985B6540D" ma:contentTypeVersion="17" ma:contentTypeDescription="Vytvoří nový dokument" ma:contentTypeScope="" ma:versionID="802e1200a6f1edf4a5c0acec655da554">
  <xsd:schema xmlns:xsd="http://www.w3.org/2001/XMLSchema" xmlns:xs="http://www.w3.org/2001/XMLSchema" xmlns:p="http://schemas.microsoft.com/office/2006/metadata/properties" xmlns:ns2="08506671-b2d8-4009-9f63-6b725a8908a0" xmlns:ns3="c96b063f-72a7-4d2b-b06d-4ecda669bddf" targetNamespace="http://schemas.microsoft.com/office/2006/metadata/properties" ma:root="true" ma:fieldsID="643927d2b1d20851b2bc9ade87ce8cba" ns2:_="" ns3:_="">
    <xsd:import namespace="08506671-b2d8-4009-9f63-6b725a8908a0"/>
    <xsd:import namespace="c96b063f-72a7-4d2b-b06d-4ecda669bdd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506671-b2d8-4009-9f63-6b725a8908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Značky obrázků" ma:readOnly="false" ma:fieldId="{5cf76f15-5ced-4ddc-b409-7134ff3c332f}" ma:taxonomyMulti="true" ma:sspId="b6f0447c-396c-41cb-bb8f-c4232058b85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96b063f-72a7-4d2b-b06d-4ecda669bddf"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element name="TaxCatchAll" ma:index="23" nillable="true" ma:displayName="Taxonomy Catch All Column" ma:hidden="true" ma:list="{a366da5d-a729-4ea0-a3c6-0f5c6526b4ca}" ma:internalName="TaxCatchAll" ma:showField="CatchAllData" ma:web="c96b063f-72a7-4d2b-b06d-4ecda669bdd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2CE057-8B81-4FF9-B431-B5860F0462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506671-b2d8-4009-9f63-6b725a8908a0"/>
    <ds:schemaRef ds:uri="c96b063f-72a7-4d2b-b06d-4ecda669bd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DF6AD68-1977-4ED0-9D33-7965F88689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Cevro_prezentace</Template>
  <TotalTime>426</TotalTime>
  <Words>4711</Words>
  <Application>Microsoft Office PowerPoint</Application>
  <PresentationFormat>Širokoúhlá obrazovka</PresentationFormat>
  <Paragraphs>312</Paragraphs>
  <Slides>38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38</vt:i4>
      </vt:variant>
    </vt:vector>
  </HeadingPairs>
  <TitlesOfParts>
    <vt:vector size="41" baseType="lpstr">
      <vt:lpstr>Arial</vt:lpstr>
      <vt:lpstr>Calibri</vt:lpstr>
      <vt:lpstr>Motiv Office</vt:lpstr>
      <vt:lpstr>Správní právo procesní</vt:lpstr>
      <vt:lpstr>Osnova</vt:lpstr>
      <vt:lpstr>Správní řízení – pojem, prameny právní úpravy, stádia fáze, základní principy</vt:lpstr>
      <vt:lpstr>Správní řízení – pojem, prameny právní úpravy, stádia fáze, základní principy</vt:lpstr>
      <vt:lpstr>Prezentace aplikace PowerPoint</vt:lpstr>
      <vt:lpstr>Správní orgány jako subjekty správního řízení, místní a věcná příslušnost</vt:lpstr>
      <vt:lpstr>Prezentace aplikace PowerPoint</vt:lpstr>
      <vt:lpstr>Prezentace aplikace PowerPoint</vt:lpstr>
      <vt:lpstr>Účastníci správního řízení</vt:lpstr>
      <vt:lpstr>Prezentace aplikace PowerPoint</vt:lpstr>
      <vt:lpstr>Prezentace aplikace PowerPoint</vt:lpstr>
      <vt:lpstr>Vedení řízení a úkony správního orgánu</vt:lpstr>
      <vt:lpstr>Prezentace aplikace PowerPoint</vt:lpstr>
      <vt:lpstr>zahájení správního řízení, Nečinnost, Nicotnost</vt:lpstr>
      <vt:lpstr>Prezentace aplikace PowerPoint</vt:lpstr>
      <vt:lpstr>Prezentace aplikace PowerPoint</vt:lpstr>
      <vt:lpstr>Prezentace aplikace PowerPoint</vt:lpstr>
      <vt:lpstr>Dokazování a důkazní prostředky ve správním řízení</vt:lpstr>
      <vt:lpstr>Prezentace aplikace PowerPoint</vt:lpstr>
      <vt:lpstr>Prezentace aplikace PowerPoint</vt:lpstr>
      <vt:lpstr>Zajištění účelu a průběhu řízení</vt:lpstr>
      <vt:lpstr>Prezentace aplikace PowerPoint</vt:lpstr>
      <vt:lpstr>Prezentace aplikace PowerPoint</vt:lpstr>
      <vt:lpstr>Správní rozhodnutí a jeho druhy</vt:lpstr>
      <vt:lpstr>Prezentace aplikace PowerPoint</vt:lpstr>
      <vt:lpstr>Správní rozhodnutí a jeho náležitosti, Lhůty, Právní moc a vykonatelnost, Náklady správního řízení</vt:lpstr>
      <vt:lpstr>Prezentace aplikace PowerPoint</vt:lpstr>
      <vt:lpstr>Prezentace aplikace PowerPoint</vt:lpstr>
      <vt:lpstr>Prezentace aplikace PowerPoint</vt:lpstr>
      <vt:lpstr>Řádné opravné prostředky</vt:lpstr>
      <vt:lpstr>Prezentace aplikace PowerPoint</vt:lpstr>
      <vt:lpstr>mimoŘádné opravné prostředky</vt:lpstr>
      <vt:lpstr>Prezentace aplikace PowerPoint</vt:lpstr>
      <vt:lpstr>Prezentace aplikace PowerPoint</vt:lpstr>
      <vt:lpstr>Správní exekuce</vt:lpstr>
      <vt:lpstr>Prezentace aplikace PowerPoint</vt:lpstr>
      <vt:lpstr>Prezentace aplikace PowerPoint</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Výzvy AI v oblasti silniční dopravy</dc:title>
  <dc:creator>Kosinarova Barbora</dc:creator>
  <cp:lastModifiedBy>Kosinarova Barbora</cp:lastModifiedBy>
  <cp:revision>4</cp:revision>
  <dcterms:created xsi:type="dcterms:W3CDTF">2024-04-18T13:44:15Z</dcterms:created>
  <dcterms:modified xsi:type="dcterms:W3CDTF">2024-11-24T20:39:11Z</dcterms:modified>
</cp:coreProperties>
</file>