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256" r:id="rId2"/>
    <p:sldId id="282" r:id="rId3"/>
    <p:sldId id="257" r:id="rId4"/>
    <p:sldId id="275" r:id="rId5"/>
    <p:sldId id="276" r:id="rId6"/>
    <p:sldId id="277" r:id="rId7"/>
    <p:sldId id="278" r:id="rId8"/>
    <p:sldId id="258" r:id="rId9"/>
    <p:sldId id="259" r:id="rId10"/>
    <p:sldId id="260" r:id="rId11"/>
    <p:sldId id="261" r:id="rId12"/>
    <p:sldId id="262" r:id="rId13"/>
    <p:sldId id="263" r:id="rId14"/>
    <p:sldId id="283" r:id="rId15"/>
    <p:sldId id="264" r:id="rId16"/>
    <p:sldId id="265" r:id="rId17"/>
    <p:sldId id="266" r:id="rId18"/>
    <p:sldId id="267" r:id="rId19"/>
    <p:sldId id="268" r:id="rId20"/>
    <p:sldId id="269" r:id="rId21"/>
    <p:sldId id="270" r:id="rId22"/>
    <p:sldId id="271" r:id="rId23"/>
    <p:sldId id="272" r:id="rId24"/>
    <p:sldId id="273" r:id="rId25"/>
    <p:sldId id="274" r:id="rId26"/>
    <p:sldId id="279" r:id="rId27"/>
    <p:sldId id="280" r:id="rId28"/>
    <p:sldId id="281" r:id="rId2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468"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A1C239-E912-4F74-843F-D0EAE453A269}" type="datetimeFigureOut">
              <a:rPr lang="cs-CZ" smtClean="0"/>
              <a:t>27.10.2024</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D9983A-B068-4090-B223-66473FAA3B47}" type="slidenum">
              <a:rPr lang="cs-CZ" smtClean="0"/>
              <a:t>‹#›</a:t>
            </a:fld>
            <a:endParaRPr lang="cs-CZ" dirty="0"/>
          </a:p>
        </p:txBody>
      </p:sp>
    </p:spTree>
    <p:extLst>
      <p:ext uri="{BB962C8B-B14F-4D97-AF65-F5344CB8AC3E}">
        <p14:creationId xmlns:p14="http://schemas.microsoft.com/office/powerpoint/2010/main" val="4141053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D178D71A-E3A4-4D58-B69B-56A7712287BE}" type="datetime1">
              <a:rPr lang="cs-CZ" smtClean="0"/>
              <a:t>27.10.2024</a:t>
            </a:fld>
            <a:endParaRPr lang="cs-CZ" dirty="0"/>
          </a:p>
        </p:txBody>
      </p:sp>
      <p:sp>
        <p:nvSpPr>
          <p:cNvPr id="5" name="Zástupný symbol pro zápatí 4"/>
          <p:cNvSpPr>
            <a:spLocks noGrp="1"/>
          </p:cNvSpPr>
          <p:nvPr>
            <p:ph type="ftr" sz="quarter" idx="11"/>
          </p:nvPr>
        </p:nvSpPr>
        <p:spPr/>
        <p:txBody>
          <a:bodyPr/>
          <a:lstStyle/>
          <a:p>
            <a:r>
              <a:rPr lang="cs-CZ" dirty="0"/>
              <a:t>Organizace veřejné správy, JUDr. Petr Pospíšil, Ph.D., LL.M.</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190DE327-BD03-4C24-8858-6BCA6DF11ABF}" type="datetime1">
              <a:rPr lang="cs-CZ" smtClean="0"/>
              <a:t>27.10.2024</a:t>
            </a:fld>
            <a:endParaRPr lang="cs-CZ" dirty="0"/>
          </a:p>
        </p:txBody>
      </p:sp>
      <p:sp>
        <p:nvSpPr>
          <p:cNvPr id="5" name="Zástupný symbol pro zápatí 4"/>
          <p:cNvSpPr>
            <a:spLocks noGrp="1"/>
          </p:cNvSpPr>
          <p:nvPr>
            <p:ph type="ftr" sz="quarter" idx="11"/>
          </p:nvPr>
        </p:nvSpPr>
        <p:spPr/>
        <p:txBody>
          <a:bodyPr/>
          <a:lstStyle/>
          <a:p>
            <a:r>
              <a:rPr lang="cs-CZ" dirty="0"/>
              <a:t>Organizace veřejné správy, JUDr. Petr Pospíšil, Ph.D., LL.M.</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C16FF215-1F77-4521-9ADD-EC46DE627458}" type="datetime1">
              <a:rPr lang="cs-CZ" smtClean="0"/>
              <a:t>27.10.2024</a:t>
            </a:fld>
            <a:endParaRPr lang="cs-CZ" dirty="0"/>
          </a:p>
        </p:txBody>
      </p:sp>
      <p:sp>
        <p:nvSpPr>
          <p:cNvPr id="5" name="Zástupný symbol pro zápatí 4"/>
          <p:cNvSpPr>
            <a:spLocks noGrp="1"/>
          </p:cNvSpPr>
          <p:nvPr>
            <p:ph type="ftr" sz="quarter" idx="11"/>
          </p:nvPr>
        </p:nvSpPr>
        <p:spPr/>
        <p:txBody>
          <a:bodyPr/>
          <a:lstStyle/>
          <a:p>
            <a:r>
              <a:rPr lang="cs-CZ" dirty="0"/>
              <a:t>Organizace veřejné správy, JUDr. Petr Pospíšil, Ph.D., LL.M.</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0B1294D-AC3A-4A5F-B425-F309DCE33102}" type="datetime1">
              <a:rPr lang="cs-CZ" smtClean="0"/>
              <a:t>27.10.2024</a:t>
            </a:fld>
            <a:endParaRPr lang="cs-CZ" dirty="0"/>
          </a:p>
        </p:txBody>
      </p:sp>
      <p:sp>
        <p:nvSpPr>
          <p:cNvPr id="5" name="Zástupný symbol pro zápatí 4"/>
          <p:cNvSpPr>
            <a:spLocks noGrp="1"/>
          </p:cNvSpPr>
          <p:nvPr>
            <p:ph type="ftr" sz="quarter" idx="11"/>
          </p:nvPr>
        </p:nvSpPr>
        <p:spPr/>
        <p:txBody>
          <a:bodyPr/>
          <a:lstStyle/>
          <a:p>
            <a:r>
              <a:rPr lang="cs-CZ" dirty="0"/>
              <a:t>Organizace veřejné správy, JUDr. Petr Pospíšil, Ph.D., LL.M.</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C3C2DDFE-2F8A-4916-A02F-0267EE696004}" type="datetime1">
              <a:rPr lang="cs-CZ" smtClean="0"/>
              <a:t>27.10.2024</a:t>
            </a:fld>
            <a:endParaRPr lang="cs-CZ" dirty="0"/>
          </a:p>
        </p:txBody>
      </p:sp>
      <p:sp>
        <p:nvSpPr>
          <p:cNvPr id="5" name="Zástupný symbol pro zápatí 4"/>
          <p:cNvSpPr>
            <a:spLocks noGrp="1"/>
          </p:cNvSpPr>
          <p:nvPr>
            <p:ph type="ftr" sz="quarter" idx="11"/>
          </p:nvPr>
        </p:nvSpPr>
        <p:spPr/>
        <p:txBody>
          <a:bodyPr/>
          <a:lstStyle/>
          <a:p>
            <a:r>
              <a:rPr lang="cs-CZ" dirty="0"/>
              <a:t>Organizace veřejné správy, JUDr. Petr Pospíšil, Ph.D., LL.M.</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A24D367E-18FB-4EFE-9C93-0CD92E7635B7}" type="datetime1">
              <a:rPr lang="cs-CZ" smtClean="0"/>
              <a:t>27.10.2024</a:t>
            </a:fld>
            <a:endParaRPr lang="cs-CZ" dirty="0"/>
          </a:p>
        </p:txBody>
      </p:sp>
      <p:sp>
        <p:nvSpPr>
          <p:cNvPr id="6" name="Zástupný symbol pro zápatí 5"/>
          <p:cNvSpPr>
            <a:spLocks noGrp="1"/>
          </p:cNvSpPr>
          <p:nvPr>
            <p:ph type="ftr" sz="quarter" idx="11"/>
          </p:nvPr>
        </p:nvSpPr>
        <p:spPr/>
        <p:txBody>
          <a:bodyPr/>
          <a:lstStyle/>
          <a:p>
            <a:r>
              <a:rPr lang="cs-CZ" dirty="0"/>
              <a:t>Organizace veřejné správy, JUDr. Petr Pospíšil, Ph.D., LL.M.</a:t>
            </a:r>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92D34F79-9DE6-4977-A949-4E6C3276C2E8}" type="datetime1">
              <a:rPr lang="cs-CZ" smtClean="0"/>
              <a:t>27.10.2024</a:t>
            </a:fld>
            <a:endParaRPr lang="cs-CZ" dirty="0"/>
          </a:p>
        </p:txBody>
      </p:sp>
      <p:sp>
        <p:nvSpPr>
          <p:cNvPr id="8" name="Zástupný symbol pro zápatí 7"/>
          <p:cNvSpPr>
            <a:spLocks noGrp="1"/>
          </p:cNvSpPr>
          <p:nvPr>
            <p:ph type="ftr" sz="quarter" idx="11"/>
          </p:nvPr>
        </p:nvSpPr>
        <p:spPr/>
        <p:txBody>
          <a:bodyPr/>
          <a:lstStyle/>
          <a:p>
            <a:r>
              <a:rPr lang="cs-CZ" dirty="0"/>
              <a:t>Organizace veřejné správy, JUDr. Petr Pospíšil, Ph.D., LL.M.</a:t>
            </a:r>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595E14C1-7C57-492C-9A49-F698C6545F05}" type="datetime1">
              <a:rPr lang="cs-CZ" smtClean="0"/>
              <a:t>27.10.2024</a:t>
            </a:fld>
            <a:endParaRPr lang="cs-CZ" dirty="0"/>
          </a:p>
        </p:txBody>
      </p:sp>
      <p:sp>
        <p:nvSpPr>
          <p:cNvPr id="4" name="Zástupný symbol pro zápatí 3"/>
          <p:cNvSpPr>
            <a:spLocks noGrp="1"/>
          </p:cNvSpPr>
          <p:nvPr>
            <p:ph type="ftr" sz="quarter" idx="11"/>
          </p:nvPr>
        </p:nvSpPr>
        <p:spPr/>
        <p:txBody>
          <a:bodyPr/>
          <a:lstStyle/>
          <a:p>
            <a:r>
              <a:rPr lang="cs-CZ" dirty="0"/>
              <a:t>Organizace veřejné správy, JUDr. Petr Pospíšil, Ph.D., LL.M.</a:t>
            </a:r>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4EDB5B4-93C2-4CD4-B878-695E580E1EB5}" type="datetime1">
              <a:rPr lang="cs-CZ" smtClean="0"/>
              <a:t>27.10.2024</a:t>
            </a:fld>
            <a:endParaRPr lang="cs-CZ" dirty="0"/>
          </a:p>
        </p:txBody>
      </p:sp>
      <p:sp>
        <p:nvSpPr>
          <p:cNvPr id="3" name="Zástupný symbol pro zápatí 2"/>
          <p:cNvSpPr>
            <a:spLocks noGrp="1"/>
          </p:cNvSpPr>
          <p:nvPr>
            <p:ph type="ftr" sz="quarter" idx="11"/>
          </p:nvPr>
        </p:nvSpPr>
        <p:spPr/>
        <p:txBody>
          <a:bodyPr/>
          <a:lstStyle/>
          <a:p>
            <a:r>
              <a:rPr lang="cs-CZ" dirty="0"/>
              <a:t>Organizace veřejné správy, JUDr. Petr Pospíšil, Ph.D., LL.M.</a:t>
            </a:r>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8EA9708-F9BD-4717-A9A5-01301A29A9B5}" type="datetime1">
              <a:rPr lang="cs-CZ" smtClean="0"/>
              <a:t>27.10.2024</a:t>
            </a:fld>
            <a:endParaRPr lang="cs-CZ" dirty="0"/>
          </a:p>
        </p:txBody>
      </p:sp>
      <p:sp>
        <p:nvSpPr>
          <p:cNvPr id="6" name="Zástupný symbol pro zápatí 5"/>
          <p:cNvSpPr>
            <a:spLocks noGrp="1"/>
          </p:cNvSpPr>
          <p:nvPr>
            <p:ph type="ftr" sz="quarter" idx="11"/>
          </p:nvPr>
        </p:nvSpPr>
        <p:spPr/>
        <p:txBody>
          <a:bodyPr/>
          <a:lstStyle/>
          <a:p>
            <a:r>
              <a:rPr lang="cs-CZ" dirty="0"/>
              <a:t>Organizace veřejné správy, JUDr. Petr Pospíšil, Ph.D., LL.M.</a:t>
            </a:r>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786909B9-2A07-481F-A7CC-67DE1BAF6A3D}" type="datetime1">
              <a:rPr lang="cs-CZ" smtClean="0"/>
              <a:t>27.10.2024</a:t>
            </a:fld>
            <a:endParaRPr lang="cs-CZ" dirty="0"/>
          </a:p>
        </p:txBody>
      </p:sp>
      <p:sp>
        <p:nvSpPr>
          <p:cNvPr id="6" name="Zástupný symbol pro zápatí 5"/>
          <p:cNvSpPr>
            <a:spLocks noGrp="1"/>
          </p:cNvSpPr>
          <p:nvPr>
            <p:ph type="ftr" sz="quarter" idx="11"/>
          </p:nvPr>
        </p:nvSpPr>
        <p:spPr/>
        <p:txBody>
          <a:bodyPr/>
          <a:lstStyle/>
          <a:p>
            <a:r>
              <a:rPr lang="cs-CZ" dirty="0"/>
              <a:t>Organizace veřejné správy, JUDr. Petr Pospíšil, Ph.D., LL.M.</a:t>
            </a:r>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0D2F28-C3F4-4ED3-A600-0707772991DD}" type="datetime1">
              <a:rPr lang="cs-CZ" smtClean="0"/>
              <a:t>27.10.2024</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dirty="0"/>
              <a:t>Organizace veřejné správy, JUDr. Petr Pospíšil, Ph.D., LL.M.</a:t>
            </a:r>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z/url?sa=i&amp;rct=j&amp;q=&amp;esrc=s&amp;source=images&amp;cd=&amp;cad=rja&amp;uact=8&amp;ved=0CAcQjRxqFQoTCLz72qKjgckCFYaQDwodDzMGNw&amp;url=http://www.paintingstar.com/item-the-forest-stream-s131163.html&amp;psig=AFQjCNHBao4MOkq-oqGBnFGnTD8EUu_LXw&amp;ust=1447087480581861"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ORGANIZACE VEŘEJNÉ SPRÁVY</a:t>
            </a:r>
            <a:endParaRPr lang="cs-CZ" dirty="0"/>
          </a:p>
        </p:txBody>
      </p:sp>
      <p:sp>
        <p:nvSpPr>
          <p:cNvPr id="3" name="Podnadpis 2"/>
          <p:cNvSpPr>
            <a:spLocks noGrp="1"/>
          </p:cNvSpPr>
          <p:nvPr>
            <p:ph type="subTitle" idx="1"/>
          </p:nvPr>
        </p:nvSpPr>
        <p:spPr/>
        <p:txBody>
          <a:bodyPr/>
          <a:lstStyle/>
          <a:p>
            <a:endParaRPr lang="cs-CZ" b="1" dirty="0">
              <a:solidFill>
                <a:schemeClr val="tx1"/>
              </a:solidFill>
            </a:endParaRPr>
          </a:p>
          <a:p>
            <a:endParaRPr lang="cs-CZ" b="1" dirty="0">
              <a:solidFill>
                <a:schemeClr val="tx1"/>
              </a:solidFill>
            </a:endParaRPr>
          </a:p>
          <a:p>
            <a:endParaRPr lang="cs-CZ" dirty="0"/>
          </a:p>
        </p:txBody>
      </p:sp>
    </p:spTree>
    <p:extLst>
      <p:ext uri="{BB962C8B-B14F-4D97-AF65-F5344CB8AC3E}">
        <p14:creationId xmlns:p14="http://schemas.microsoft.com/office/powerpoint/2010/main" val="2405392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10</a:t>
            </a:fld>
            <a:endParaRPr lang="cs-CZ" dirty="0"/>
          </a:p>
        </p:txBody>
      </p:sp>
      <p:sp>
        <p:nvSpPr>
          <p:cNvPr id="4" name="TextovéPole 3"/>
          <p:cNvSpPr txBox="1"/>
          <p:nvPr/>
        </p:nvSpPr>
        <p:spPr>
          <a:xfrm>
            <a:off x="323528" y="548680"/>
            <a:ext cx="8424936" cy="5509200"/>
          </a:xfrm>
          <a:prstGeom prst="rect">
            <a:avLst/>
          </a:prstGeom>
          <a:noFill/>
        </p:spPr>
        <p:txBody>
          <a:bodyPr wrap="square" rtlCol="0">
            <a:spAutoFit/>
          </a:bodyPr>
          <a:lstStyle/>
          <a:p>
            <a:r>
              <a:rPr lang="cs-CZ" sz="2400" b="1" dirty="0"/>
              <a:t>Organizačně – technické systémy veřejné správy</a:t>
            </a:r>
          </a:p>
          <a:p>
            <a:endParaRPr lang="cs-CZ" sz="1000" b="1" dirty="0"/>
          </a:p>
          <a:p>
            <a:pPr algn="just"/>
            <a:r>
              <a:rPr lang="cs-CZ" b="1" dirty="0"/>
              <a:t>Koncentrace veřejné správy </a:t>
            </a:r>
            <a:r>
              <a:rPr lang="cs-CZ" dirty="0"/>
              <a:t>znamená soustředění plnění jejích úkolů v rukou určitého orgánu v rámci organizační struktury jediného subjektu veřejné správy.</a:t>
            </a:r>
          </a:p>
          <a:p>
            <a:pPr algn="just"/>
            <a:endParaRPr lang="cs-CZ" sz="1000" dirty="0"/>
          </a:p>
          <a:p>
            <a:pPr algn="just"/>
            <a:r>
              <a:rPr lang="cs-CZ" b="1" dirty="0"/>
              <a:t>Dekoncentrace</a:t>
            </a:r>
            <a:r>
              <a:rPr lang="cs-CZ" dirty="0"/>
              <a:t> je procesem opačným, tedy rozdělení úkolů v rámci jedné organizační struktury mezi více orgánů.</a:t>
            </a:r>
          </a:p>
          <a:p>
            <a:pPr algn="just"/>
            <a:endParaRPr lang="cs-CZ" sz="1000" dirty="0"/>
          </a:p>
          <a:p>
            <a:pPr algn="just"/>
            <a:r>
              <a:rPr lang="cs-CZ" dirty="0"/>
              <a:t>Můžeme rozlišovat koncentraci a dekoncentraci horizontální a vertikální, a to podle toho, jestli jde o soustředění či rozdělení úkolů veřejné správy mezi nadřízenými a podřízenými orgány (</a:t>
            </a:r>
            <a:r>
              <a:rPr lang="cs-CZ" b="1" i="1" dirty="0"/>
              <a:t>vertikální</a:t>
            </a:r>
            <a:r>
              <a:rPr lang="cs-CZ" dirty="0"/>
              <a:t>) nebo mezi orgány na stejné hierarchické úrovni (</a:t>
            </a:r>
            <a:r>
              <a:rPr lang="cs-CZ" b="1" i="1" dirty="0"/>
              <a:t>horizontální</a:t>
            </a:r>
            <a:r>
              <a:rPr lang="cs-CZ" dirty="0"/>
              <a:t>). Příkladem vertikální dekoncentrace je vztah mezi MPSV a úřady práce; příkladem horizontální dekoncentrace je rozdělení působnosti na jednotlivá ministerstva. Princip dekoncentrace se týká výkonu státní správy a její hierarchie vztahů nadřízenosti a podřízenosti.</a:t>
            </a:r>
          </a:p>
          <a:p>
            <a:pPr algn="just"/>
            <a:endParaRPr lang="cs-CZ" sz="1000" dirty="0"/>
          </a:p>
          <a:p>
            <a:pPr algn="just"/>
            <a:r>
              <a:rPr lang="cs-CZ" dirty="0"/>
              <a:t>Princip </a:t>
            </a:r>
            <a:r>
              <a:rPr lang="cs-CZ" b="1" dirty="0"/>
              <a:t>centralizace</a:t>
            </a:r>
            <a:r>
              <a:rPr lang="cs-CZ" dirty="0"/>
              <a:t> počítá se soustředěním převažujícího rozsahu výkonu veřejné správy u ústředních orgánů státní správy. Princip </a:t>
            </a:r>
            <a:r>
              <a:rPr lang="cs-CZ" b="1" dirty="0"/>
              <a:t>decentralizace</a:t>
            </a:r>
            <a:r>
              <a:rPr lang="cs-CZ" dirty="0"/>
              <a:t> směřuje k samosprávnému výkonu veřejné správy. Princip </a:t>
            </a:r>
            <a:r>
              <a:rPr lang="cs-CZ" b="1" dirty="0"/>
              <a:t>dekoncentrace</a:t>
            </a:r>
            <a:r>
              <a:rPr lang="cs-CZ" dirty="0"/>
              <a:t> předpokládá rozdělení výkonu veřejné správy na více nižších nebo vedle sebe stojících organizačních jednotek v rámci daného hierarchicky uspořádaného organizačního systému.</a:t>
            </a:r>
            <a:endParaRPr lang="cs-CZ" sz="2400" b="1" dirty="0"/>
          </a:p>
        </p:txBody>
      </p:sp>
    </p:spTree>
    <p:extLst>
      <p:ext uri="{BB962C8B-B14F-4D97-AF65-F5344CB8AC3E}">
        <p14:creationId xmlns:p14="http://schemas.microsoft.com/office/powerpoint/2010/main" val="1828126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11</a:t>
            </a:fld>
            <a:endParaRPr lang="cs-CZ" dirty="0"/>
          </a:p>
        </p:txBody>
      </p:sp>
      <p:sp>
        <p:nvSpPr>
          <p:cNvPr id="4" name="TextovéPole 3"/>
          <p:cNvSpPr txBox="1"/>
          <p:nvPr/>
        </p:nvSpPr>
        <p:spPr>
          <a:xfrm>
            <a:off x="251520" y="548680"/>
            <a:ext cx="8568952" cy="369332"/>
          </a:xfrm>
          <a:prstGeom prst="rect">
            <a:avLst/>
          </a:prstGeom>
          <a:noFill/>
        </p:spPr>
        <p:txBody>
          <a:bodyPr wrap="square" rtlCol="0">
            <a:spAutoFit/>
          </a:bodyPr>
          <a:lstStyle/>
          <a:p>
            <a:endParaRPr lang="cs-CZ" dirty="0"/>
          </a:p>
        </p:txBody>
      </p:sp>
      <p:sp>
        <p:nvSpPr>
          <p:cNvPr id="5" name="TextovéPole 4"/>
          <p:cNvSpPr txBox="1"/>
          <p:nvPr/>
        </p:nvSpPr>
        <p:spPr>
          <a:xfrm>
            <a:off x="251520" y="548680"/>
            <a:ext cx="8568952" cy="5355312"/>
          </a:xfrm>
          <a:prstGeom prst="rect">
            <a:avLst/>
          </a:prstGeom>
          <a:noFill/>
        </p:spPr>
        <p:txBody>
          <a:bodyPr wrap="square" rtlCol="0">
            <a:spAutoFit/>
          </a:bodyPr>
          <a:lstStyle/>
          <a:p>
            <a:r>
              <a:rPr lang="cs-CZ" sz="2400" b="1" dirty="0"/>
              <a:t>Organizačně – technické systémy veřejné správy</a:t>
            </a:r>
          </a:p>
          <a:p>
            <a:endParaRPr lang="cs-CZ" sz="2400" b="1" dirty="0"/>
          </a:p>
          <a:p>
            <a:pPr algn="just"/>
            <a:r>
              <a:rPr lang="cs-CZ" b="1" dirty="0"/>
              <a:t>Územní princip </a:t>
            </a:r>
            <a:r>
              <a:rPr lang="cs-CZ" dirty="0"/>
              <a:t>spočívá ve vymezení působnosti správního orgánu určením hranic konkrétního území, na kterém bude působnost a pravomoc vykonávána. Na základě územního principu je vymezena místní působnost krajů a obcí, které na svěřeném území vykonávají samosprávu a veřejnou správu. Územní princip je zpravidla doprovázen tzv. všeobecnou působností a je typický pro územní samosprávu.</a:t>
            </a:r>
          </a:p>
          <a:p>
            <a:pPr algn="just"/>
            <a:endParaRPr lang="cs-CZ" dirty="0"/>
          </a:p>
          <a:p>
            <a:pPr algn="just"/>
            <a:r>
              <a:rPr lang="cs-CZ" b="1" dirty="0"/>
              <a:t>Věcný (odvětvový) princip </a:t>
            </a:r>
            <a:r>
              <a:rPr lang="cs-CZ" dirty="0"/>
              <a:t>vymezuje působnost určitého správního orgánu věcně, tedy podle vykonávaného úseku činnosti veřejné správy. O věcném principu se hovoří jako o rezortním, projevuje se nejvíce v rozdělení úseků státní správy mezi ministerstva. Tento princip je typický pro státní správu.</a:t>
            </a:r>
          </a:p>
          <a:p>
            <a:pPr algn="just"/>
            <a:endParaRPr lang="cs-CZ" dirty="0"/>
          </a:p>
          <a:p>
            <a:pPr algn="just"/>
            <a:r>
              <a:rPr lang="cs-CZ" dirty="0"/>
              <a:t>Mimo uvedené organizační principy mají v organizaci veřejné správy významné uplatnění i takové, od nichž je odvozováno složení orgánů a způsob jejich rozhodování, jakož i principy rozhodné pro způsob ustavování orgánů veřejné správy.</a:t>
            </a:r>
          </a:p>
          <a:p>
            <a:endParaRPr lang="cs-CZ" sz="2400" b="1" dirty="0"/>
          </a:p>
          <a:p>
            <a:endParaRPr lang="cs-CZ" dirty="0"/>
          </a:p>
        </p:txBody>
      </p:sp>
    </p:spTree>
    <p:extLst>
      <p:ext uri="{BB962C8B-B14F-4D97-AF65-F5344CB8AC3E}">
        <p14:creationId xmlns:p14="http://schemas.microsoft.com/office/powerpoint/2010/main" val="1012246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12</a:t>
            </a:fld>
            <a:endParaRPr lang="cs-CZ" dirty="0"/>
          </a:p>
        </p:txBody>
      </p:sp>
      <p:sp>
        <p:nvSpPr>
          <p:cNvPr id="4" name="TextovéPole 3"/>
          <p:cNvSpPr txBox="1"/>
          <p:nvPr/>
        </p:nvSpPr>
        <p:spPr>
          <a:xfrm>
            <a:off x="323528" y="692696"/>
            <a:ext cx="8496944" cy="4955203"/>
          </a:xfrm>
          <a:prstGeom prst="rect">
            <a:avLst/>
          </a:prstGeom>
          <a:noFill/>
        </p:spPr>
        <p:txBody>
          <a:bodyPr wrap="square" rtlCol="0">
            <a:spAutoFit/>
          </a:bodyPr>
          <a:lstStyle/>
          <a:p>
            <a:r>
              <a:rPr lang="cs-CZ" sz="2400" b="1" dirty="0"/>
              <a:t>Organizačně – technické systémy veřejné správy</a:t>
            </a:r>
          </a:p>
          <a:p>
            <a:endParaRPr lang="cs-CZ" b="1" dirty="0"/>
          </a:p>
          <a:p>
            <a:pPr algn="just"/>
            <a:r>
              <a:rPr lang="cs-CZ" b="1" dirty="0"/>
              <a:t>Kolegiální a monokratický princip </a:t>
            </a:r>
            <a:r>
              <a:rPr lang="cs-CZ" dirty="0"/>
              <a:t>souvisí s tím, jak je vytvářena vůle určitého správního orgánu.</a:t>
            </a:r>
          </a:p>
          <a:p>
            <a:pPr algn="just"/>
            <a:endParaRPr lang="cs-CZ" dirty="0"/>
          </a:p>
          <a:p>
            <a:pPr algn="just"/>
            <a:r>
              <a:rPr lang="cs-CZ" b="1" dirty="0"/>
              <a:t>Kolegiálnímu principu </a:t>
            </a:r>
            <a:r>
              <a:rPr lang="cs-CZ" dirty="0"/>
              <a:t>odpovídá tvorba vůle prostřednictvím více osob, které se formou hlasování usnášejí na rozhodnutí. Tento princip je typický spíše pro samosprávu. Příkladem takového orgánu je zastupitelstvo či rada obce/kraje.</a:t>
            </a:r>
          </a:p>
          <a:p>
            <a:pPr algn="just"/>
            <a:endParaRPr lang="cs-CZ" dirty="0"/>
          </a:p>
          <a:p>
            <a:pPr algn="just"/>
            <a:r>
              <a:rPr lang="cs-CZ" b="1" dirty="0"/>
              <a:t>Monokratický princip </a:t>
            </a:r>
            <a:r>
              <a:rPr lang="cs-CZ" dirty="0"/>
              <a:t>je bližší státní správě a představuje koncentraci rozhodovací pravomoci v rukou jediné osoby. Tato osoba může přenést své rozhodovací pravomoci na podřízené, ale navenek zůstává stále sama zodpovědná  za činnost správního orgánu. Příkladem takového orgánu jsou ministerstva v čele s příslušným a jako jediným odpovědným ministrem.</a:t>
            </a:r>
          </a:p>
          <a:p>
            <a:endParaRPr lang="cs-CZ" dirty="0"/>
          </a:p>
          <a:p>
            <a:endParaRPr lang="cs-CZ" b="1" dirty="0"/>
          </a:p>
          <a:p>
            <a:endParaRPr lang="cs-CZ" sz="1400" dirty="0"/>
          </a:p>
        </p:txBody>
      </p:sp>
    </p:spTree>
    <p:extLst>
      <p:ext uri="{BB962C8B-B14F-4D97-AF65-F5344CB8AC3E}">
        <p14:creationId xmlns:p14="http://schemas.microsoft.com/office/powerpoint/2010/main" val="938042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13</a:t>
            </a:fld>
            <a:endParaRPr lang="cs-CZ" dirty="0"/>
          </a:p>
        </p:txBody>
      </p:sp>
      <p:sp>
        <p:nvSpPr>
          <p:cNvPr id="4" name="TextovéPole 3"/>
          <p:cNvSpPr txBox="1"/>
          <p:nvPr/>
        </p:nvSpPr>
        <p:spPr>
          <a:xfrm>
            <a:off x="251520" y="764704"/>
            <a:ext cx="8496944" cy="5447645"/>
          </a:xfrm>
          <a:prstGeom prst="rect">
            <a:avLst/>
          </a:prstGeom>
          <a:noFill/>
        </p:spPr>
        <p:txBody>
          <a:bodyPr wrap="square" rtlCol="0">
            <a:spAutoFit/>
          </a:bodyPr>
          <a:lstStyle/>
          <a:p>
            <a:r>
              <a:rPr lang="cs-CZ" sz="2400" b="1" dirty="0"/>
              <a:t>Organizačně – technické systémy veřejné správy</a:t>
            </a:r>
          </a:p>
          <a:p>
            <a:endParaRPr lang="cs-CZ" b="1" dirty="0"/>
          </a:p>
          <a:p>
            <a:pPr algn="just"/>
            <a:r>
              <a:rPr lang="cs-CZ" dirty="0"/>
              <a:t>Způsob, jak jsou obsazovány funkce ve veřejné správě určuje volební a jmenovací princip.</a:t>
            </a:r>
          </a:p>
          <a:p>
            <a:pPr algn="just"/>
            <a:endParaRPr lang="cs-CZ" dirty="0"/>
          </a:p>
          <a:p>
            <a:pPr algn="just"/>
            <a:r>
              <a:rPr lang="cs-CZ" b="1" dirty="0"/>
              <a:t>Volební princip</a:t>
            </a:r>
            <a:r>
              <a:rPr lang="cs-CZ" dirty="0"/>
              <a:t> je charakteristický pro ustanovování orgánů samosprávy a jeho podstata spočívá v projevení vůle většiny. Příkladem je volba členů zastupitelstva či rady obce/kraje.</a:t>
            </a:r>
          </a:p>
          <a:p>
            <a:pPr algn="just"/>
            <a:endParaRPr lang="cs-CZ" dirty="0"/>
          </a:p>
          <a:p>
            <a:pPr algn="just"/>
            <a:r>
              <a:rPr lang="cs-CZ" dirty="0"/>
              <a:t>Uplatnění </a:t>
            </a:r>
            <a:r>
              <a:rPr lang="cs-CZ" b="1" dirty="0"/>
              <a:t>jmenovacího principu </a:t>
            </a:r>
            <a:r>
              <a:rPr lang="cs-CZ" dirty="0"/>
              <a:t>je příznačné především pro státní správu a je projevem vůle monokratického orgánu jmenovat do funkce konkrétní osobu. Jmenováním se do funkce dosazují např. ministři.</a:t>
            </a:r>
          </a:p>
          <a:p>
            <a:pPr algn="just"/>
            <a:endParaRPr lang="cs-CZ" dirty="0"/>
          </a:p>
          <a:p>
            <a:pPr algn="just"/>
            <a:r>
              <a:rPr lang="cs-CZ" dirty="0"/>
              <a:t>V organizaci </a:t>
            </a:r>
            <a:r>
              <a:rPr lang="cs-CZ" b="1" dirty="0"/>
              <a:t>územní samosprávy </a:t>
            </a:r>
            <a:r>
              <a:rPr lang="cs-CZ" dirty="0"/>
              <a:t>převládá princip územní, decentralizační, kolegiální a volební, zatímco ve </a:t>
            </a:r>
            <a:r>
              <a:rPr lang="cs-CZ" b="1" dirty="0"/>
              <a:t>státní správě </a:t>
            </a:r>
            <a:r>
              <a:rPr lang="cs-CZ" dirty="0"/>
              <a:t>jde především o princip věcný, koncentrace (dekoncentrace), monokratický a jmenovací.</a:t>
            </a:r>
            <a:endParaRPr lang="cs-CZ" b="1" dirty="0"/>
          </a:p>
          <a:p>
            <a:endParaRPr lang="cs-CZ" b="1" dirty="0"/>
          </a:p>
          <a:p>
            <a:pPr algn="just"/>
            <a:r>
              <a:rPr lang="cs-CZ" dirty="0"/>
              <a:t>Konkrétní organizační uspořádání celé organizačné soustavy subjektů veřejné správy, jednotlivých organizačních subsystémů organizace veřejné správy, jakož i toho kterého jednotlivého správního orgánu je podmíněno řadou faktorů.</a:t>
            </a:r>
          </a:p>
        </p:txBody>
      </p:sp>
    </p:spTree>
    <p:extLst>
      <p:ext uri="{BB962C8B-B14F-4D97-AF65-F5344CB8AC3E}">
        <p14:creationId xmlns:p14="http://schemas.microsoft.com/office/powerpoint/2010/main" val="3342551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14</a:t>
            </a:fld>
            <a:endParaRPr lang="cs-CZ" dirty="0"/>
          </a:p>
        </p:txBody>
      </p:sp>
      <p:sp>
        <p:nvSpPr>
          <p:cNvPr id="4" name="TextovéPole 3"/>
          <p:cNvSpPr txBox="1"/>
          <p:nvPr/>
        </p:nvSpPr>
        <p:spPr>
          <a:xfrm>
            <a:off x="395536" y="476672"/>
            <a:ext cx="8208912" cy="5770811"/>
          </a:xfrm>
          <a:prstGeom prst="rect">
            <a:avLst/>
          </a:prstGeom>
          <a:noFill/>
        </p:spPr>
        <p:txBody>
          <a:bodyPr wrap="square" rtlCol="0">
            <a:spAutoFit/>
          </a:bodyPr>
          <a:lstStyle/>
          <a:p>
            <a:r>
              <a:rPr lang="cs-CZ" sz="2400" b="1" dirty="0"/>
              <a:t>Organizačně - technické systémy veřejné správy</a:t>
            </a:r>
          </a:p>
          <a:p>
            <a:endParaRPr lang="cs-CZ" dirty="0"/>
          </a:p>
          <a:p>
            <a:r>
              <a:rPr lang="cs-CZ" dirty="0"/>
              <a:t>Jako </a:t>
            </a:r>
            <a:r>
              <a:rPr lang="cs-CZ" b="1" dirty="0"/>
              <a:t>doplňkové organizační principy veřejné správy </a:t>
            </a:r>
            <a:r>
              <a:rPr lang="cs-CZ" dirty="0"/>
              <a:t>bývají označovány:</a:t>
            </a:r>
          </a:p>
          <a:p>
            <a:endParaRPr lang="cs-CZ" sz="1000" dirty="0"/>
          </a:p>
          <a:p>
            <a:pPr algn="just"/>
            <a:r>
              <a:rPr lang="cs-CZ" b="1" dirty="0"/>
              <a:t>Koordinace a subordinace </a:t>
            </a:r>
            <a:r>
              <a:rPr lang="cs-CZ" dirty="0"/>
              <a:t>→ souvisí s hierarchickým režimem uspořádání organizace veřejné správy.</a:t>
            </a:r>
          </a:p>
          <a:p>
            <a:pPr algn="just"/>
            <a:r>
              <a:rPr lang="cs-CZ" b="1" dirty="0"/>
              <a:t>Koordinace</a:t>
            </a:r>
            <a:r>
              <a:rPr lang="cs-CZ" dirty="0"/>
              <a:t> – je zaměřena na sladění činnosti orgánů veřejné správy, jak ve vztazích vertikálních tak horizontálních …</a:t>
            </a:r>
          </a:p>
          <a:p>
            <a:pPr algn="just"/>
            <a:r>
              <a:rPr lang="cs-CZ" b="1" dirty="0"/>
              <a:t>Subordinace</a:t>
            </a:r>
            <a:r>
              <a:rPr lang="cs-CZ" dirty="0"/>
              <a:t> – je spjata s uplatňováním vztahů nadřízenosti a podřízenosti (typicky ve státní správě) …</a:t>
            </a:r>
          </a:p>
          <a:p>
            <a:pPr algn="just"/>
            <a:endParaRPr lang="cs-CZ" sz="1000" dirty="0"/>
          </a:p>
          <a:p>
            <a:pPr algn="just"/>
            <a:r>
              <a:rPr lang="cs-CZ" b="1" dirty="0"/>
              <a:t>Delegace a atrakce </a:t>
            </a:r>
            <a:r>
              <a:rPr lang="cs-CZ" dirty="0"/>
              <a:t>→ souvisí s přenášením či přebíráním kompetenci v hierarchii orgánů veřejné správy.</a:t>
            </a:r>
          </a:p>
          <a:p>
            <a:pPr algn="just"/>
            <a:r>
              <a:rPr lang="cs-CZ" b="1" dirty="0"/>
              <a:t>Delegace – </a:t>
            </a:r>
            <a:r>
              <a:rPr lang="cs-CZ" dirty="0"/>
              <a:t>přenos kompetencí z hierarchicky výše postaveného orgánu na orgán nižší (nebo vhodnější) …</a:t>
            </a:r>
          </a:p>
          <a:p>
            <a:pPr algn="just"/>
            <a:r>
              <a:rPr lang="cs-CZ" b="1" dirty="0"/>
              <a:t>Atrakce – </a:t>
            </a:r>
            <a:r>
              <a:rPr lang="cs-CZ" dirty="0"/>
              <a:t>hierarchicky výše postavený orgán odebere kompetenci orgánu nižšímu (např. v případě nečinnosti správního orgánu) … </a:t>
            </a:r>
          </a:p>
          <a:p>
            <a:pPr algn="just"/>
            <a:endParaRPr lang="cs-CZ" sz="1000" b="1" dirty="0"/>
          </a:p>
          <a:p>
            <a:pPr algn="just"/>
            <a:r>
              <a:rPr lang="cs-CZ" b="1" dirty="0"/>
              <a:t>Úřední a neúřední zaměření postavení a poslání </a:t>
            </a:r>
            <a:r>
              <a:rPr lang="cs-CZ" dirty="0"/>
              <a:t>→ spočívá v rozlišování správních orgánů na ty úředního typu (tzv. </a:t>
            </a:r>
            <a:r>
              <a:rPr lang="cs-CZ" b="1" i="1" dirty="0"/>
              <a:t>správní úřady </a:t>
            </a:r>
            <a:r>
              <a:rPr lang="cs-CZ" dirty="0"/>
              <a:t>– tj. většina úřadů) a na ty neúředního typu (tzv. </a:t>
            </a:r>
            <a:r>
              <a:rPr lang="cs-CZ" b="1" i="1" dirty="0"/>
              <a:t>jiné správní orgány </a:t>
            </a:r>
            <a:r>
              <a:rPr lang="cs-CZ" dirty="0"/>
              <a:t>– tj. např. volené orgány ÚSC).</a:t>
            </a:r>
            <a:endParaRPr lang="cs-CZ" b="1" dirty="0"/>
          </a:p>
        </p:txBody>
      </p:sp>
    </p:spTree>
    <p:extLst>
      <p:ext uri="{BB962C8B-B14F-4D97-AF65-F5344CB8AC3E}">
        <p14:creationId xmlns:p14="http://schemas.microsoft.com/office/powerpoint/2010/main" val="1142292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15</a:t>
            </a:fld>
            <a:endParaRPr lang="cs-CZ" dirty="0"/>
          </a:p>
        </p:txBody>
      </p:sp>
      <p:sp>
        <p:nvSpPr>
          <p:cNvPr id="4" name="TextovéPole 3"/>
          <p:cNvSpPr txBox="1"/>
          <p:nvPr/>
        </p:nvSpPr>
        <p:spPr>
          <a:xfrm>
            <a:off x="395536" y="476672"/>
            <a:ext cx="8208912" cy="5170646"/>
          </a:xfrm>
          <a:prstGeom prst="rect">
            <a:avLst/>
          </a:prstGeom>
          <a:noFill/>
        </p:spPr>
        <p:txBody>
          <a:bodyPr wrap="square" rtlCol="0">
            <a:spAutoFit/>
          </a:bodyPr>
          <a:lstStyle/>
          <a:p>
            <a:r>
              <a:rPr lang="cs-CZ" sz="2400" b="1" dirty="0"/>
              <a:t>Organizační subsystémy organizace veřejné správy</a:t>
            </a:r>
          </a:p>
          <a:p>
            <a:endParaRPr lang="cs-CZ" b="1" dirty="0"/>
          </a:p>
          <a:p>
            <a:pPr algn="just"/>
            <a:r>
              <a:rPr lang="cs-CZ" dirty="0"/>
              <a:t>V celé organizační soustavě subjektů české veřejné správy lze v současné době lišit následující organizační subsystémy organizace veřejné správy:</a:t>
            </a:r>
          </a:p>
          <a:p>
            <a:pPr algn="just"/>
            <a:endParaRPr lang="cs-CZ" dirty="0"/>
          </a:p>
          <a:p>
            <a:pPr marL="285750" indent="-285750" algn="just">
              <a:buFontTx/>
              <a:buChar char="-"/>
            </a:pPr>
            <a:r>
              <a:rPr lang="cs-CZ" dirty="0"/>
              <a:t>ústřední orgány státní správy,</a:t>
            </a:r>
          </a:p>
          <a:p>
            <a:pPr marL="285750" indent="-285750" algn="just">
              <a:buFontTx/>
              <a:buChar char="-"/>
            </a:pPr>
            <a:r>
              <a:rPr lang="cs-CZ" dirty="0"/>
              <a:t>územní orgány veřejné správy s všeobecnou působností,</a:t>
            </a:r>
          </a:p>
          <a:p>
            <a:pPr marL="285750" indent="-285750" algn="just">
              <a:buFontTx/>
              <a:buChar char="-"/>
            </a:pPr>
            <a:r>
              <a:rPr lang="cs-CZ" dirty="0"/>
              <a:t>územně dekoncentrované (specializované) orgány státní správy,</a:t>
            </a:r>
          </a:p>
          <a:p>
            <a:pPr marL="285750" indent="-285750" algn="just">
              <a:buFontTx/>
              <a:buChar char="-"/>
            </a:pPr>
            <a:r>
              <a:rPr lang="cs-CZ" dirty="0"/>
              <a:t>orgány (subjekty) zájmové samosprávy.</a:t>
            </a:r>
          </a:p>
          <a:p>
            <a:pPr algn="just"/>
            <a:endParaRPr lang="cs-CZ" dirty="0"/>
          </a:p>
          <a:p>
            <a:pPr algn="just"/>
            <a:r>
              <a:rPr lang="cs-CZ" dirty="0"/>
              <a:t>Celý systém orgánů veřejné správy musí být vybudován tak, aby každý orgán měl pokud možno přesně vymezenou pravomoc a působnost. Vnitřní uspořádání jednotlivých orgánů je pak obvykle upraveno v návaznosti na jim příslušející funkce.</a:t>
            </a:r>
          </a:p>
          <a:p>
            <a:pPr algn="just"/>
            <a:endParaRPr lang="cs-CZ" dirty="0"/>
          </a:p>
          <a:p>
            <a:pPr algn="just"/>
            <a:r>
              <a:rPr lang="cs-CZ" dirty="0"/>
              <a:t>Každý subjekt (vykonavatel) veřejné správy musí mít vymezen okruh úkolů, které má řešit v určitém územním prostoru a svěřeny prostředky, jimiž plnění těchto úkolů má dosahovat. Ve správním právu označujeme okruh vymezených úkolů jako </a:t>
            </a:r>
            <a:r>
              <a:rPr lang="cs-CZ" b="1" dirty="0"/>
              <a:t>působnost</a:t>
            </a:r>
            <a:r>
              <a:rPr lang="cs-CZ" dirty="0"/>
              <a:t> a svěřené prostředky, pokud jsou to prostředky právní, jako </a:t>
            </a:r>
            <a:r>
              <a:rPr lang="cs-CZ" b="1" dirty="0"/>
              <a:t>pravomoc</a:t>
            </a:r>
            <a:r>
              <a:rPr lang="cs-CZ" dirty="0"/>
              <a:t>.</a:t>
            </a:r>
            <a:endParaRPr lang="cs-CZ" sz="2400" b="1" dirty="0"/>
          </a:p>
        </p:txBody>
      </p:sp>
    </p:spTree>
    <p:extLst>
      <p:ext uri="{BB962C8B-B14F-4D97-AF65-F5344CB8AC3E}">
        <p14:creationId xmlns:p14="http://schemas.microsoft.com/office/powerpoint/2010/main" val="1133092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16</a:t>
            </a:fld>
            <a:endParaRPr lang="cs-CZ" dirty="0"/>
          </a:p>
        </p:txBody>
      </p:sp>
      <p:sp>
        <p:nvSpPr>
          <p:cNvPr id="4" name="TextovéPole 3"/>
          <p:cNvSpPr txBox="1"/>
          <p:nvPr/>
        </p:nvSpPr>
        <p:spPr>
          <a:xfrm>
            <a:off x="251520" y="476672"/>
            <a:ext cx="8640960" cy="4893647"/>
          </a:xfrm>
          <a:prstGeom prst="rect">
            <a:avLst/>
          </a:prstGeom>
          <a:noFill/>
        </p:spPr>
        <p:txBody>
          <a:bodyPr wrap="square" rtlCol="0">
            <a:spAutoFit/>
          </a:bodyPr>
          <a:lstStyle/>
          <a:p>
            <a:r>
              <a:rPr lang="cs-CZ" sz="2400" b="1" dirty="0"/>
              <a:t>Ústřední orgány státní správy</a:t>
            </a:r>
          </a:p>
          <a:p>
            <a:endParaRPr lang="cs-CZ" b="1" dirty="0"/>
          </a:p>
          <a:p>
            <a:pPr algn="just"/>
            <a:r>
              <a:rPr lang="cs-CZ" dirty="0"/>
              <a:t>Právní postavení ústředních orgánů státní správy je v současné době upraveno v návaznosti na Ústavu ČR, zákonem ČNR č. 2/1969 Sb., o zřízení ministerstev a jiných ústředních orgánů státní správy ČR, ve znění pozdějších předpisů.</a:t>
            </a:r>
          </a:p>
          <a:p>
            <a:pPr algn="just"/>
            <a:endParaRPr lang="cs-CZ" dirty="0"/>
          </a:p>
          <a:p>
            <a:pPr algn="just"/>
            <a:r>
              <a:rPr lang="cs-CZ" dirty="0"/>
              <a:t>Vrcholným ústředním orgánem státní správy je </a:t>
            </a:r>
            <a:r>
              <a:rPr lang="cs-CZ" b="1" dirty="0"/>
              <a:t>Vláda</a:t>
            </a:r>
            <a:r>
              <a:rPr lang="cs-CZ" dirty="0"/>
              <a:t>, která má postavení orgánu státní správy s všeobecnou působností. Ústavní úprava vládu charakterizuje jako </a:t>
            </a:r>
            <a:r>
              <a:rPr lang="cs-CZ" b="1" dirty="0"/>
              <a:t>vrcholný orgán  výkonné moci</a:t>
            </a:r>
            <a:r>
              <a:rPr lang="cs-CZ" dirty="0"/>
              <a:t>.</a:t>
            </a:r>
          </a:p>
          <a:p>
            <a:pPr algn="just"/>
            <a:endParaRPr lang="cs-CZ" dirty="0"/>
          </a:p>
          <a:p>
            <a:pPr algn="just"/>
            <a:r>
              <a:rPr lang="cs-CZ" dirty="0"/>
              <a:t>Vláda se skládá z předsedy, místopředsedů a jednotlivých ministrů vlády. Funkce člena vlády je neslučitelná s funkcí člena Ústavního soudu, mimo to člen vlády nesmí vykonávat ani další činnosti, jejichž povaha odporuje výkonu jeho funkce.</a:t>
            </a:r>
          </a:p>
          <a:p>
            <a:pPr algn="just"/>
            <a:endParaRPr lang="cs-CZ" dirty="0"/>
          </a:p>
          <a:p>
            <a:pPr algn="just"/>
            <a:r>
              <a:rPr lang="cs-CZ" dirty="0"/>
              <a:t>V oblasti působnosti republiky působí dále jako ústřední orgány státní správy na jejích jednotlivých úsecích </a:t>
            </a:r>
            <a:r>
              <a:rPr lang="cs-CZ" b="1" dirty="0"/>
              <a:t>ministerstva</a:t>
            </a:r>
            <a:r>
              <a:rPr lang="cs-CZ" dirty="0"/>
              <a:t>, a to jako ústřední orgány státní správy, v jejichž čele stojí člen vlády, a </a:t>
            </a:r>
            <a:r>
              <a:rPr lang="cs-CZ" b="1" dirty="0"/>
              <a:t>další ústřední orgány státní správy</a:t>
            </a:r>
            <a:r>
              <a:rPr lang="cs-CZ" dirty="0"/>
              <a:t>, v jejichž čele již člen vlády nestojí.</a:t>
            </a:r>
            <a:endParaRPr lang="cs-CZ" sz="2000" dirty="0"/>
          </a:p>
        </p:txBody>
      </p:sp>
    </p:spTree>
    <p:extLst>
      <p:ext uri="{BB962C8B-B14F-4D97-AF65-F5344CB8AC3E}">
        <p14:creationId xmlns:p14="http://schemas.microsoft.com/office/powerpoint/2010/main" val="3706781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17</a:t>
            </a:fld>
            <a:endParaRPr lang="cs-CZ" dirty="0"/>
          </a:p>
        </p:txBody>
      </p:sp>
      <p:sp>
        <p:nvSpPr>
          <p:cNvPr id="4" name="TextovéPole 3"/>
          <p:cNvSpPr txBox="1"/>
          <p:nvPr/>
        </p:nvSpPr>
        <p:spPr>
          <a:xfrm>
            <a:off x="323528" y="188640"/>
            <a:ext cx="8568952" cy="5447645"/>
          </a:xfrm>
          <a:prstGeom prst="rect">
            <a:avLst/>
          </a:prstGeom>
          <a:noFill/>
        </p:spPr>
        <p:txBody>
          <a:bodyPr wrap="square" rtlCol="0">
            <a:spAutoFit/>
          </a:bodyPr>
          <a:lstStyle/>
          <a:p>
            <a:r>
              <a:rPr lang="cs-CZ" sz="2400" b="1" dirty="0"/>
              <a:t>Ústřední orgány státní správy</a:t>
            </a:r>
          </a:p>
          <a:p>
            <a:endParaRPr lang="cs-CZ" b="1" dirty="0"/>
          </a:p>
          <a:p>
            <a:r>
              <a:rPr lang="cs-CZ" dirty="0"/>
              <a:t>Podle současného právního stavu v České republice jsou ústředními orgány státní správy České republiky, v jejichž čele je člen vlády ČR, tato </a:t>
            </a:r>
            <a:r>
              <a:rPr lang="cs-CZ" b="1" dirty="0"/>
              <a:t>ministerstva</a:t>
            </a:r>
            <a:r>
              <a:rPr lang="cs-CZ" dirty="0"/>
              <a:t>:</a:t>
            </a:r>
          </a:p>
          <a:p>
            <a:endParaRPr lang="cs-CZ" dirty="0"/>
          </a:p>
          <a:p>
            <a:r>
              <a:rPr lang="cs-CZ" dirty="0"/>
              <a:t>   1. Ministerstvo financí,</a:t>
            </a:r>
          </a:p>
          <a:p>
            <a:r>
              <a:rPr lang="cs-CZ" dirty="0"/>
              <a:t>   2. Ministerstvo zahraničních věcí,</a:t>
            </a:r>
          </a:p>
          <a:p>
            <a:r>
              <a:rPr lang="cs-CZ" dirty="0"/>
              <a:t>   3. Ministerstvo školství, mládeže a tělovýchovy,</a:t>
            </a:r>
          </a:p>
          <a:p>
            <a:r>
              <a:rPr lang="cs-CZ" dirty="0"/>
              <a:t>   4. Ministerstvo kultury,</a:t>
            </a:r>
          </a:p>
          <a:p>
            <a:r>
              <a:rPr lang="cs-CZ" dirty="0"/>
              <a:t>   5. Ministerstvo práce a sociálních věcí,</a:t>
            </a:r>
          </a:p>
          <a:p>
            <a:r>
              <a:rPr lang="cs-CZ" dirty="0"/>
              <a:t>   6. Ministerstvo zdravotnictví,</a:t>
            </a:r>
          </a:p>
          <a:p>
            <a:r>
              <a:rPr lang="cs-CZ" dirty="0"/>
              <a:t>   7. Ministerstvo spravedlnosti,</a:t>
            </a:r>
          </a:p>
          <a:p>
            <a:r>
              <a:rPr lang="cs-CZ" dirty="0"/>
              <a:t>   8. Ministerstvo vnitra,</a:t>
            </a:r>
          </a:p>
          <a:p>
            <a:r>
              <a:rPr lang="cs-CZ" dirty="0"/>
              <a:t>   9. Ministerstvo průmyslu a obchodu,</a:t>
            </a:r>
          </a:p>
          <a:p>
            <a:r>
              <a:rPr lang="cs-CZ" dirty="0"/>
              <a:t>   10. Ministerstvo pro místní rozvoj,</a:t>
            </a:r>
          </a:p>
          <a:p>
            <a:r>
              <a:rPr lang="cs-CZ" dirty="0"/>
              <a:t>   11. Ministerstvo zemědělství,</a:t>
            </a:r>
          </a:p>
          <a:p>
            <a:r>
              <a:rPr lang="cs-CZ" dirty="0"/>
              <a:t>   12. Ministerstvo obrany,</a:t>
            </a:r>
          </a:p>
          <a:p>
            <a:r>
              <a:rPr lang="cs-CZ" dirty="0"/>
              <a:t>   13. Ministerstvo dopravy,</a:t>
            </a:r>
          </a:p>
          <a:p>
            <a:r>
              <a:rPr lang="cs-CZ" dirty="0"/>
              <a:t>   14. Ministerstvo životního prostředí.</a:t>
            </a:r>
          </a:p>
        </p:txBody>
      </p:sp>
    </p:spTree>
    <p:extLst>
      <p:ext uri="{BB962C8B-B14F-4D97-AF65-F5344CB8AC3E}">
        <p14:creationId xmlns:p14="http://schemas.microsoft.com/office/powerpoint/2010/main" val="311411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18</a:t>
            </a:fld>
            <a:endParaRPr lang="cs-CZ" dirty="0"/>
          </a:p>
        </p:txBody>
      </p:sp>
      <p:sp>
        <p:nvSpPr>
          <p:cNvPr id="4" name="TextovéPole 3"/>
          <p:cNvSpPr txBox="1"/>
          <p:nvPr/>
        </p:nvSpPr>
        <p:spPr>
          <a:xfrm>
            <a:off x="323528" y="548680"/>
            <a:ext cx="8640960" cy="5724644"/>
          </a:xfrm>
          <a:prstGeom prst="rect">
            <a:avLst/>
          </a:prstGeom>
          <a:noFill/>
        </p:spPr>
        <p:txBody>
          <a:bodyPr wrap="square" rtlCol="0">
            <a:spAutoFit/>
          </a:bodyPr>
          <a:lstStyle/>
          <a:p>
            <a:r>
              <a:rPr lang="cs-CZ" sz="2400" b="1" dirty="0"/>
              <a:t>Ústřední orgány státní správy</a:t>
            </a:r>
          </a:p>
          <a:p>
            <a:endParaRPr lang="cs-CZ" dirty="0"/>
          </a:p>
          <a:p>
            <a:pPr algn="just"/>
            <a:r>
              <a:rPr lang="cs-CZ" dirty="0"/>
              <a:t>Podle současného právního stavu v České republice jsou ústřední orgány státní správy České republiky, v jejichž čele nestojí člen vlády ČR, následující:</a:t>
            </a:r>
          </a:p>
          <a:p>
            <a:pPr algn="just"/>
            <a:endParaRPr lang="cs-CZ" dirty="0"/>
          </a:p>
          <a:p>
            <a:pPr algn="just"/>
            <a:r>
              <a:rPr lang="cs-CZ" dirty="0"/>
              <a:t>    1. Český statistický úřad,</a:t>
            </a:r>
          </a:p>
          <a:p>
            <a:pPr algn="just"/>
            <a:r>
              <a:rPr lang="cs-CZ" dirty="0"/>
              <a:t>    2. Český úřad zeměměřický a katastrální,</a:t>
            </a:r>
          </a:p>
          <a:p>
            <a:pPr algn="just"/>
            <a:r>
              <a:rPr lang="cs-CZ" dirty="0"/>
              <a:t>    3. Český báňský úřad,</a:t>
            </a:r>
          </a:p>
          <a:p>
            <a:pPr algn="just"/>
            <a:r>
              <a:rPr lang="cs-CZ" dirty="0"/>
              <a:t>    4. Úřad průmyslového vlastnictví,</a:t>
            </a:r>
          </a:p>
          <a:p>
            <a:pPr algn="just"/>
            <a:r>
              <a:rPr lang="cs-CZ" dirty="0"/>
              <a:t>    5. Úřad pro ochranu hospodářské soutěže,</a:t>
            </a:r>
          </a:p>
          <a:p>
            <a:pPr algn="just"/>
            <a:r>
              <a:rPr lang="cs-CZ" dirty="0"/>
              <a:t>    6. Správa státních hmotných rezerv,</a:t>
            </a:r>
          </a:p>
          <a:p>
            <a:pPr algn="just"/>
            <a:r>
              <a:rPr lang="cs-CZ" dirty="0"/>
              <a:t>    7. Státní úřad pro jadernou bezpečnost,</a:t>
            </a:r>
          </a:p>
          <a:p>
            <a:pPr algn="just"/>
            <a:r>
              <a:rPr lang="cs-CZ" dirty="0"/>
              <a:t>    8. Národní bezpečnostní úřad,</a:t>
            </a:r>
          </a:p>
          <a:p>
            <a:pPr algn="just"/>
            <a:r>
              <a:rPr lang="cs-CZ" dirty="0"/>
              <a:t>    9. Energetický regulační úřad,</a:t>
            </a:r>
          </a:p>
          <a:p>
            <a:pPr algn="just"/>
            <a:r>
              <a:rPr lang="cs-CZ" dirty="0"/>
              <a:t>    10. Úřad vlády České republiky,</a:t>
            </a:r>
          </a:p>
          <a:p>
            <a:pPr algn="just"/>
            <a:r>
              <a:rPr lang="cs-CZ" dirty="0"/>
              <a:t>    11. Český telekomunikační úřad,</a:t>
            </a:r>
          </a:p>
          <a:p>
            <a:pPr algn="just"/>
            <a:r>
              <a:rPr lang="cs-CZ" dirty="0"/>
              <a:t>    12. Úřad pro ochranu osobních údajů,</a:t>
            </a:r>
          </a:p>
          <a:p>
            <a:pPr algn="just"/>
            <a:r>
              <a:rPr lang="cs-CZ" dirty="0"/>
              <a:t>    13. Rada pro rozhlasové a televizní vysílání.</a:t>
            </a:r>
          </a:p>
          <a:p>
            <a:endParaRPr lang="cs-CZ" dirty="0"/>
          </a:p>
          <a:p>
            <a:endParaRPr lang="cs-CZ" dirty="0"/>
          </a:p>
        </p:txBody>
      </p:sp>
    </p:spTree>
    <p:extLst>
      <p:ext uri="{BB962C8B-B14F-4D97-AF65-F5344CB8AC3E}">
        <p14:creationId xmlns:p14="http://schemas.microsoft.com/office/powerpoint/2010/main" val="3921492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19</a:t>
            </a:fld>
            <a:endParaRPr lang="cs-CZ" dirty="0"/>
          </a:p>
        </p:txBody>
      </p:sp>
      <p:sp>
        <p:nvSpPr>
          <p:cNvPr id="4" name="TextovéPole 3"/>
          <p:cNvSpPr txBox="1"/>
          <p:nvPr/>
        </p:nvSpPr>
        <p:spPr>
          <a:xfrm>
            <a:off x="323528" y="548680"/>
            <a:ext cx="8352928" cy="5170646"/>
          </a:xfrm>
          <a:prstGeom prst="rect">
            <a:avLst/>
          </a:prstGeom>
          <a:noFill/>
        </p:spPr>
        <p:txBody>
          <a:bodyPr wrap="square" rtlCol="0">
            <a:spAutoFit/>
          </a:bodyPr>
          <a:lstStyle/>
          <a:p>
            <a:r>
              <a:rPr lang="cs-CZ" sz="2400" b="1" dirty="0"/>
              <a:t>Ústřední orgány státní správy</a:t>
            </a:r>
          </a:p>
          <a:p>
            <a:endParaRPr lang="cs-CZ" dirty="0"/>
          </a:p>
          <a:p>
            <a:pPr algn="just"/>
            <a:r>
              <a:rPr lang="cs-CZ" b="1" dirty="0"/>
              <a:t>Ministerstva</a:t>
            </a:r>
            <a:r>
              <a:rPr lang="cs-CZ" dirty="0"/>
              <a:t> a </a:t>
            </a:r>
            <a:r>
              <a:rPr lang="cs-CZ" b="1" dirty="0"/>
              <a:t>ostatní ústřední orgány státní správy </a:t>
            </a:r>
            <a:r>
              <a:rPr lang="cs-CZ" dirty="0"/>
              <a:t>se při své činnosti spolupodílejí na tvorbě jednotné státní politiky a ve své působnosti také tuto politiku uskutečňují. Jako orgány podřízené vládě plní úkoly stanovené v zákonech a jiných obecně závazných právních předpisech, a navíc se ve veškeré své činnosti řídí ústavními zákony, stejně jako usneseními vlády.</a:t>
            </a:r>
          </a:p>
          <a:p>
            <a:pPr algn="just"/>
            <a:endParaRPr lang="cs-CZ" dirty="0"/>
          </a:p>
          <a:p>
            <a:pPr algn="just"/>
            <a:r>
              <a:rPr lang="cs-CZ" dirty="0"/>
              <a:t>Posláním těchto orgánů je, v souvislosti s plněním jejich úkolů, mj. zpracovávat </a:t>
            </a:r>
            <a:r>
              <a:rPr lang="cs-CZ" b="1" dirty="0"/>
              <a:t>koncepce rozvoje </a:t>
            </a:r>
            <a:r>
              <a:rPr lang="cs-CZ" dirty="0"/>
              <a:t>svěřených odvětví a řešení stěžejních otázek, které předkládají vládě. Za svěřená odvětví předkládají vládě podklady potřebné pro sestavení návrhů státních rozpočtů a pro přípravu jiných opatření širšího dosahu. Zaujímají </a:t>
            </a:r>
            <a:r>
              <a:rPr lang="cs-CZ" b="1" dirty="0"/>
              <a:t>stanoviska</a:t>
            </a:r>
            <a:r>
              <a:rPr lang="cs-CZ" dirty="0"/>
              <a:t> k návrhům předkládaným vládě jinými ministerstvy a ostatními ústředními orgány státní správy, pokud se týkají okruhu jejich působnosti.</a:t>
            </a:r>
          </a:p>
          <a:p>
            <a:pPr algn="just"/>
            <a:endParaRPr lang="cs-CZ" dirty="0"/>
          </a:p>
          <a:p>
            <a:pPr algn="just"/>
            <a:r>
              <a:rPr lang="cs-CZ" dirty="0"/>
              <a:t>Přísluší jim pečovat o náležitou právní úpravu otázek, spadajících do jejich působnosti. Připravují </a:t>
            </a:r>
            <a:r>
              <a:rPr lang="cs-CZ" b="1" dirty="0"/>
              <a:t>návrhy zákonů </a:t>
            </a:r>
            <a:r>
              <a:rPr lang="cs-CZ" dirty="0"/>
              <a:t>a jiných v úvahu přicházejících obecně závazných právních předpisů, na svých úsecích přijímají vlastní </a:t>
            </a:r>
            <a:r>
              <a:rPr lang="cs-CZ" b="1" dirty="0"/>
              <a:t>obecně závazné předpisy </a:t>
            </a:r>
            <a:r>
              <a:rPr lang="cs-CZ" dirty="0"/>
              <a:t>(vyhlášky).</a:t>
            </a:r>
          </a:p>
        </p:txBody>
      </p:sp>
    </p:spTree>
    <p:extLst>
      <p:ext uri="{BB962C8B-B14F-4D97-AF65-F5344CB8AC3E}">
        <p14:creationId xmlns:p14="http://schemas.microsoft.com/office/powerpoint/2010/main" val="1933843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a:t>
            </a:fld>
            <a:endParaRPr lang="cs-CZ" dirty="0"/>
          </a:p>
        </p:txBody>
      </p:sp>
      <p:sp>
        <p:nvSpPr>
          <p:cNvPr id="6" name="TextovéPole 5"/>
          <p:cNvSpPr txBox="1"/>
          <p:nvPr/>
        </p:nvSpPr>
        <p:spPr>
          <a:xfrm>
            <a:off x="323528" y="476672"/>
            <a:ext cx="8352928" cy="5170646"/>
          </a:xfrm>
          <a:prstGeom prst="rect">
            <a:avLst/>
          </a:prstGeom>
          <a:noFill/>
        </p:spPr>
        <p:txBody>
          <a:bodyPr wrap="square" rtlCol="0">
            <a:spAutoFit/>
          </a:bodyPr>
          <a:lstStyle/>
          <a:p>
            <a:r>
              <a:rPr lang="cs-CZ" sz="2400" b="1" dirty="0"/>
              <a:t>Obecně k pojmu organizace</a:t>
            </a:r>
          </a:p>
          <a:p>
            <a:endParaRPr lang="cs-CZ" dirty="0"/>
          </a:p>
          <a:p>
            <a:r>
              <a:rPr lang="cs-CZ" dirty="0"/>
              <a:t>Na pojem „organizace“ můžeme nahlížet jako na:</a:t>
            </a:r>
          </a:p>
          <a:p>
            <a:endParaRPr lang="cs-CZ" dirty="0"/>
          </a:p>
          <a:p>
            <a:pPr marL="285750" indent="-285750" algn="just">
              <a:buFont typeface="Wingdings" panose="05000000000000000000" pitchFamily="2" charset="2"/>
              <a:buChar char="q"/>
            </a:pPr>
            <a:r>
              <a:rPr lang="cs-CZ" b="1" dirty="0"/>
              <a:t>činnost</a:t>
            </a:r>
            <a:r>
              <a:rPr lang="cs-CZ" dirty="0"/>
              <a:t> → jejímž obsahem je proces uspořádání, který vytváří vzájemné vztahy mezi uspořádávanými prvky, tzn. proces vytváření určité organizační struktury.</a:t>
            </a:r>
          </a:p>
          <a:p>
            <a:pPr algn="just"/>
            <a:endParaRPr lang="cs-CZ" dirty="0"/>
          </a:p>
          <a:p>
            <a:pPr marL="285750" indent="-285750" algn="just">
              <a:buFont typeface="Wingdings" panose="05000000000000000000" pitchFamily="2" charset="2"/>
              <a:buChar char="q"/>
            </a:pPr>
            <a:r>
              <a:rPr lang="cs-CZ" b="1" dirty="0"/>
              <a:t>instituce</a:t>
            </a:r>
            <a:r>
              <a:rPr lang="cs-CZ" dirty="0"/>
              <a:t> → tj. cíleně uspořádaný celek složený z prvků věcných a personálních.</a:t>
            </a:r>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r>
              <a:rPr lang="cs-CZ" b="1" dirty="0"/>
              <a:t>struktura</a:t>
            </a:r>
            <a:r>
              <a:rPr lang="cs-CZ" dirty="0"/>
              <a:t> → tj. vnitřní složení určitého celku představované jednotlivými prvky, a to s příslušnými vzájemnými vazbami.</a:t>
            </a:r>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r>
              <a:rPr lang="cs-CZ" b="1" dirty="0"/>
              <a:t>systém</a:t>
            </a:r>
            <a:r>
              <a:rPr lang="cs-CZ" dirty="0"/>
              <a:t> → tj. funkční, vnitřně diferencovaný a strukturovaný celek, jehož kvalita je dána z části sumou kvalit jeho vnitřních prvků a dále pak způsobem jejich vnitřního uspořádání.</a:t>
            </a:r>
          </a:p>
          <a:p>
            <a:pPr algn="just"/>
            <a:endParaRPr lang="cs-CZ" dirty="0"/>
          </a:p>
          <a:p>
            <a:pPr algn="just"/>
            <a:r>
              <a:rPr lang="cs-CZ" dirty="0"/>
              <a:t>Uvedenými náhledy na pojem „organizace“ se zabývá </a:t>
            </a:r>
            <a:r>
              <a:rPr lang="cs-CZ" b="1" dirty="0"/>
              <a:t>obecná teorie organizace</a:t>
            </a:r>
            <a:r>
              <a:rPr lang="cs-CZ" dirty="0"/>
              <a:t> a z jejích poznatků čerpá pro své potřeby také správní věda.</a:t>
            </a:r>
          </a:p>
        </p:txBody>
      </p:sp>
    </p:spTree>
    <p:extLst>
      <p:ext uri="{BB962C8B-B14F-4D97-AF65-F5344CB8AC3E}">
        <p14:creationId xmlns:p14="http://schemas.microsoft.com/office/powerpoint/2010/main" val="196760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20</a:t>
            </a:fld>
            <a:endParaRPr lang="cs-CZ" dirty="0"/>
          </a:p>
        </p:txBody>
      </p:sp>
      <p:sp>
        <p:nvSpPr>
          <p:cNvPr id="4" name="TextovéPole 3"/>
          <p:cNvSpPr txBox="1"/>
          <p:nvPr/>
        </p:nvSpPr>
        <p:spPr>
          <a:xfrm>
            <a:off x="467544" y="620688"/>
            <a:ext cx="8280920" cy="5447645"/>
          </a:xfrm>
          <a:prstGeom prst="rect">
            <a:avLst/>
          </a:prstGeom>
          <a:noFill/>
        </p:spPr>
        <p:txBody>
          <a:bodyPr wrap="square" rtlCol="0">
            <a:spAutoFit/>
          </a:bodyPr>
          <a:lstStyle/>
          <a:p>
            <a:r>
              <a:rPr lang="cs-CZ" sz="2400" b="1" dirty="0"/>
              <a:t>Ústřední orgány státní správy</a:t>
            </a:r>
          </a:p>
          <a:p>
            <a:endParaRPr lang="cs-CZ" dirty="0"/>
          </a:p>
          <a:p>
            <a:pPr algn="just"/>
            <a:r>
              <a:rPr lang="cs-CZ" dirty="0"/>
              <a:t>Řízení, kontrola a sjednocování činnosti ministerstev a ostatních ústředních orgánů státní správy přísluší vládě. Úkoly spojené s odborným, organizačním a technickým zabezpečením činnosti vlády a jejích orgánů plní </a:t>
            </a:r>
            <a:r>
              <a:rPr lang="cs-CZ" b="1" dirty="0"/>
              <a:t>Úřad vlády ČR</a:t>
            </a:r>
            <a:r>
              <a:rPr lang="cs-CZ" dirty="0"/>
              <a:t>. Činnost tohoto úřadu řídí jeho vedoucí, jmenovaný a odvolávaný vládou. Kromě toho vláda může zřídit jako svůj poradní orgán ještě legislativní radu vlády.</a:t>
            </a:r>
          </a:p>
          <a:p>
            <a:endParaRPr lang="cs-CZ" dirty="0"/>
          </a:p>
          <a:p>
            <a:pPr algn="just"/>
            <a:r>
              <a:rPr lang="cs-CZ" dirty="0"/>
              <a:t>V soustavě ústředních orgánů státní správy pak ještě existují </a:t>
            </a:r>
            <a:r>
              <a:rPr lang="cs-CZ" b="1" dirty="0"/>
              <a:t>speciální orgány státní správy</a:t>
            </a:r>
            <a:r>
              <a:rPr lang="cs-CZ" dirty="0"/>
              <a:t>, které jsou konstituovány v působnosti určitého ministerstva a které jsou mu zpravidla také podřízeny, či které vystupují přímo jako jeho složky. V působnosti jednotlivých ministerstev mezi ně patří např. níže uvedené.</a:t>
            </a:r>
          </a:p>
          <a:p>
            <a:pPr algn="just"/>
            <a:endParaRPr lang="cs-CZ" dirty="0"/>
          </a:p>
          <a:p>
            <a:pPr algn="just"/>
            <a:r>
              <a:rPr lang="cs-CZ" dirty="0"/>
              <a:t>V působnosti </a:t>
            </a:r>
            <a:r>
              <a:rPr lang="cs-CZ" b="1" dirty="0"/>
              <a:t>Ministerstva průmyslu a obchodu </a:t>
            </a:r>
            <a:r>
              <a:rPr lang="cs-CZ" dirty="0"/>
              <a:t>– Česká energetická inspekce, Česká obchodní inspekce, Puncovní úřad a licenční úřad.</a:t>
            </a:r>
          </a:p>
          <a:p>
            <a:pPr algn="just"/>
            <a:endParaRPr lang="cs-CZ" dirty="0"/>
          </a:p>
          <a:p>
            <a:pPr algn="just"/>
            <a:r>
              <a:rPr lang="cs-CZ" dirty="0"/>
              <a:t>V působnosti </a:t>
            </a:r>
            <a:r>
              <a:rPr lang="cs-CZ" b="1" dirty="0"/>
              <a:t>Ministerstva školství, mládeže a tělovýchovy </a:t>
            </a:r>
            <a:r>
              <a:rPr lang="cs-CZ" dirty="0"/>
              <a:t>– Česká školní inspekce.</a:t>
            </a:r>
          </a:p>
          <a:p>
            <a:pPr algn="just"/>
            <a:endParaRPr lang="cs-CZ" dirty="0"/>
          </a:p>
          <a:p>
            <a:pPr algn="just"/>
            <a:r>
              <a:rPr lang="cs-CZ" dirty="0"/>
              <a:t>V působnosti M</a:t>
            </a:r>
            <a:r>
              <a:rPr lang="cs-CZ" b="1" dirty="0"/>
              <a:t>inisterstva zdravotnictví </a:t>
            </a:r>
            <a:r>
              <a:rPr lang="cs-CZ" dirty="0"/>
              <a:t>– Český inspektorát lázní a zřídel.</a:t>
            </a:r>
          </a:p>
        </p:txBody>
      </p:sp>
    </p:spTree>
    <p:extLst>
      <p:ext uri="{BB962C8B-B14F-4D97-AF65-F5344CB8AC3E}">
        <p14:creationId xmlns:p14="http://schemas.microsoft.com/office/powerpoint/2010/main" val="3959623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21</a:t>
            </a:fld>
            <a:endParaRPr lang="cs-CZ" dirty="0"/>
          </a:p>
        </p:txBody>
      </p:sp>
      <p:sp>
        <p:nvSpPr>
          <p:cNvPr id="5" name="TextovéPole 4"/>
          <p:cNvSpPr txBox="1"/>
          <p:nvPr/>
        </p:nvSpPr>
        <p:spPr>
          <a:xfrm>
            <a:off x="395536" y="476672"/>
            <a:ext cx="8352928" cy="4893647"/>
          </a:xfrm>
          <a:prstGeom prst="rect">
            <a:avLst/>
          </a:prstGeom>
          <a:noFill/>
        </p:spPr>
        <p:txBody>
          <a:bodyPr wrap="square" rtlCol="0">
            <a:spAutoFit/>
          </a:bodyPr>
          <a:lstStyle/>
          <a:p>
            <a:r>
              <a:rPr lang="cs-CZ" sz="2400" b="1" dirty="0"/>
              <a:t>Ústřední orgány státní správy</a:t>
            </a:r>
          </a:p>
          <a:p>
            <a:endParaRPr lang="cs-CZ" dirty="0"/>
          </a:p>
          <a:p>
            <a:pPr algn="just"/>
            <a:r>
              <a:rPr lang="cs-CZ" dirty="0"/>
              <a:t>V působnosti </a:t>
            </a:r>
            <a:r>
              <a:rPr lang="cs-CZ" b="1" dirty="0"/>
              <a:t>Ministerstva zemědělství </a:t>
            </a:r>
            <a:r>
              <a:rPr lang="cs-CZ" dirty="0"/>
              <a:t>– Česká zemědělská a potravinářská inspekce, Státní veterinární správa ČR, Ústřední kontrolní a zkušební ústav zemědělský, Česká plemenářská inspekce.</a:t>
            </a:r>
          </a:p>
          <a:p>
            <a:pPr algn="just"/>
            <a:endParaRPr lang="cs-CZ" dirty="0"/>
          </a:p>
          <a:p>
            <a:pPr algn="just"/>
            <a:r>
              <a:rPr lang="cs-CZ" dirty="0"/>
              <a:t>V působnosti </a:t>
            </a:r>
            <a:r>
              <a:rPr lang="cs-CZ" b="1" dirty="0"/>
              <a:t>Ministerstva životního prostředí</a:t>
            </a:r>
            <a:r>
              <a:rPr lang="cs-CZ" dirty="0"/>
              <a:t> – Česká inspekce životního prostředí, Český hydrometeorologický ústav. </a:t>
            </a:r>
          </a:p>
          <a:p>
            <a:pPr algn="just"/>
            <a:endParaRPr lang="cs-CZ" dirty="0"/>
          </a:p>
          <a:p>
            <a:pPr algn="just"/>
            <a:r>
              <a:rPr lang="cs-CZ" dirty="0"/>
              <a:t>V působnosti </a:t>
            </a:r>
            <a:r>
              <a:rPr lang="cs-CZ" b="1" dirty="0"/>
              <a:t>Ministerstva práce a sociálních věcí </a:t>
            </a:r>
            <a:r>
              <a:rPr lang="cs-CZ" dirty="0"/>
              <a:t>– Česká správa sociálního zabezpečení, Státní úřad inspekce práce.</a:t>
            </a:r>
          </a:p>
          <a:p>
            <a:pPr algn="just"/>
            <a:endParaRPr lang="cs-CZ" dirty="0"/>
          </a:p>
          <a:p>
            <a:pPr algn="just"/>
            <a:r>
              <a:rPr lang="cs-CZ" dirty="0"/>
              <a:t>Existují také některé </a:t>
            </a:r>
            <a:r>
              <a:rPr lang="cs-CZ" b="1" dirty="0"/>
              <a:t>státní úřady vykonávající státní správu mimo její organizační soustavu</a:t>
            </a:r>
            <a:r>
              <a:rPr lang="cs-CZ" dirty="0"/>
              <a:t>, zpravidla jde o úřady zřízené přímo zákonem – jedná se např. o:</a:t>
            </a:r>
          </a:p>
          <a:p>
            <a:pPr algn="just"/>
            <a:endParaRPr lang="cs-CZ" dirty="0"/>
          </a:p>
          <a:p>
            <a:pPr marL="285750" indent="-285750" algn="just">
              <a:buFontTx/>
              <a:buChar char="-"/>
            </a:pPr>
            <a:r>
              <a:rPr lang="cs-CZ" dirty="0"/>
              <a:t>Úřad pro zastupování státu ve věcech majetkových,</a:t>
            </a:r>
          </a:p>
          <a:p>
            <a:pPr marL="285750" indent="-285750" algn="just">
              <a:buFontTx/>
              <a:buChar char="-"/>
            </a:pPr>
            <a:r>
              <a:rPr lang="cs-CZ" dirty="0"/>
              <a:t>Státní pozemkový úřad.</a:t>
            </a:r>
          </a:p>
        </p:txBody>
      </p:sp>
    </p:spTree>
    <p:extLst>
      <p:ext uri="{BB962C8B-B14F-4D97-AF65-F5344CB8AC3E}">
        <p14:creationId xmlns:p14="http://schemas.microsoft.com/office/powerpoint/2010/main" val="143773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22</a:t>
            </a:fld>
            <a:endParaRPr lang="cs-CZ" dirty="0"/>
          </a:p>
        </p:txBody>
      </p:sp>
      <p:sp>
        <p:nvSpPr>
          <p:cNvPr id="4" name="TextovéPole 3"/>
          <p:cNvSpPr txBox="1"/>
          <p:nvPr/>
        </p:nvSpPr>
        <p:spPr>
          <a:xfrm>
            <a:off x="323528" y="332656"/>
            <a:ext cx="8568952" cy="5601533"/>
          </a:xfrm>
          <a:prstGeom prst="rect">
            <a:avLst/>
          </a:prstGeom>
          <a:noFill/>
        </p:spPr>
        <p:txBody>
          <a:bodyPr wrap="square" rtlCol="0">
            <a:spAutoFit/>
          </a:bodyPr>
          <a:lstStyle/>
          <a:p>
            <a:r>
              <a:rPr lang="cs-CZ" sz="2400" b="1" dirty="0"/>
              <a:t>Orgány územní veřejné správy s všeobecnou působností</a:t>
            </a:r>
          </a:p>
          <a:p>
            <a:endParaRPr lang="cs-CZ" b="1" dirty="0"/>
          </a:p>
          <a:p>
            <a:pPr algn="just"/>
            <a:r>
              <a:rPr lang="cs-CZ" b="1" dirty="0"/>
              <a:t>Územní správou </a:t>
            </a:r>
            <a:r>
              <a:rPr lang="cs-CZ" dirty="0"/>
              <a:t>rozumíme veškeré nižší úrovně správy než úroveň ústřední.</a:t>
            </a:r>
          </a:p>
          <a:p>
            <a:pPr algn="just"/>
            <a:endParaRPr lang="cs-CZ" sz="1000" dirty="0"/>
          </a:p>
          <a:p>
            <a:pPr algn="just"/>
            <a:r>
              <a:rPr lang="cs-CZ" dirty="0"/>
              <a:t>Vedle toho se můžeme setkat s pojmem </a:t>
            </a:r>
            <a:r>
              <a:rPr lang="cs-CZ" b="1" dirty="0"/>
              <a:t>místní správa</a:t>
            </a:r>
            <a:r>
              <a:rPr lang="cs-CZ" dirty="0"/>
              <a:t>, kterou se rozumí místní, tj. nejnižší úroveň územní veřejné správy. Tzn., že územní správa je pojem širší, než místní správa.</a:t>
            </a:r>
          </a:p>
          <a:p>
            <a:pPr algn="just"/>
            <a:endParaRPr lang="cs-CZ" sz="1000" dirty="0"/>
          </a:p>
          <a:p>
            <a:pPr algn="just"/>
            <a:r>
              <a:rPr lang="cs-CZ" dirty="0"/>
              <a:t>Organizace územní správy (s všeobecnou působností) je v současnosti představována jednak </a:t>
            </a:r>
            <a:r>
              <a:rPr lang="cs-CZ" b="1" dirty="0"/>
              <a:t>místní úrovní organizace veřejné správy </a:t>
            </a:r>
            <a:r>
              <a:rPr lang="cs-CZ" dirty="0"/>
              <a:t>(obce) a dále tzv. </a:t>
            </a:r>
            <a:r>
              <a:rPr lang="cs-CZ" b="1" dirty="0"/>
              <a:t>„územní správou“ na krajské úrovni</a:t>
            </a:r>
            <a:r>
              <a:rPr lang="cs-CZ" dirty="0"/>
              <a:t> (územní samospráva ve smyslu tzv. vyšších územních samosprávných celků).</a:t>
            </a:r>
          </a:p>
          <a:p>
            <a:pPr algn="just"/>
            <a:endParaRPr lang="cs-CZ" sz="1000" dirty="0"/>
          </a:p>
          <a:p>
            <a:pPr algn="just"/>
            <a:r>
              <a:rPr lang="cs-CZ" dirty="0"/>
              <a:t>Od ukončení činnosti soustavy národních výborů v roce 1990 byla </a:t>
            </a:r>
            <a:r>
              <a:rPr lang="cs-CZ" b="1" dirty="0"/>
              <a:t>územní správa </a:t>
            </a:r>
            <a:r>
              <a:rPr lang="cs-CZ" dirty="0"/>
              <a:t>představována především </a:t>
            </a:r>
            <a:r>
              <a:rPr lang="cs-CZ" b="1" dirty="0"/>
              <a:t>obcemi</a:t>
            </a:r>
            <a:r>
              <a:rPr lang="cs-CZ" dirty="0"/>
              <a:t>, jako samosprávnými korporacemi územní samosprávy a jejich orgány, a dále </a:t>
            </a:r>
            <a:r>
              <a:rPr lang="cs-CZ" b="1" dirty="0"/>
              <a:t>okresními úřady</a:t>
            </a:r>
            <a:r>
              <a:rPr lang="cs-CZ" dirty="0"/>
              <a:t>, jako územně nejnižšími orgány státní správy s všeobecnou působností.</a:t>
            </a:r>
          </a:p>
          <a:p>
            <a:pPr algn="just"/>
            <a:endParaRPr lang="cs-CZ" sz="1000" dirty="0"/>
          </a:p>
          <a:p>
            <a:pPr algn="just"/>
            <a:r>
              <a:rPr lang="cs-CZ" dirty="0"/>
              <a:t>K „doplnění“ takto koncipované místní správy s všeobecnou působností došlo, v návaznosti na postupný právní vývoj, fakticky až datu voleb do zastupitelstev </a:t>
            </a:r>
            <a:r>
              <a:rPr lang="cs-CZ" b="1" dirty="0"/>
              <a:t>krajů</a:t>
            </a:r>
            <a:r>
              <a:rPr lang="cs-CZ" dirty="0"/>
              <a:t> (12. 11. 2000). Návazně na to pak k 31. 12. 2002 byla </a:t>
            </a:r>
            <a:r>
              <a:rPr lang="cs-CZ" b="1" dirty="0"/>
              <a:t>ukončena činnost okresních úřadů</a:t>
            </a:r>
            <a:r>
              <a:rPr lang="cs-CZ" dirty="0"/>
              <a:t>. Veškerá územní správa s všeobecnou působností je nyní představována pouze </a:t>
            </a:r>
            <a:r>
              <a:rPr lang="cs-CZ" b="1" dirty="0"/>
              <a:t>obcemi a kraji </a:t>
            </a:r>
            <a:r>
              <a:rPr lang="cs-CZ" dirty="0"/>
              <a:t>jako územními samosprávnými korporacemi.</a:t>
            </a:r>
          </a:p>
        </p:txBody>
      </p:sp>
    </p:spTree>
    <p:extLst>
      <p:ext uri="{BB962C8B-B14F-4D97-AF65-F5344CB8AC3E}">
        <p14:creationId xmlns:p14="http://schemas.microsoft.com/office/powerpoint/2010/main" val="25100700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23</a:t>
            </a:fld>
            <a:endParaRPr lang="cs-CZ" dirty="0"/>
          </a:p>
        </p:txBody>
      </p:sp>
      <p:sp>
        <p:nvSpPr>
          <p:cNvPr id="4" name="TextovéPole 3"/>
          <p:cNvSpPr txBox="1"/>
          <p:nvPr/>
        </p:nvSpPr>
        <p:spPr>
          <a:xfrm>
            <a:off x="395536" y="476672"/>
            <a:ext cx="8424936" cy="5724644"/>
          </a:xfrm>
          <a:prstGeom prst="rect">
            <a:avLst/>
          </a:prstGeom>
          <a:noFill/>
        </p:spPr>
        <p:txBody>
          <a:bodyPr wrap="square" rtlCol="0">
            <a:spAutoFit/>
          </a:bodyPr>
          <a:lstStyle/>
          <a:p>
            <a:r>
              <a:rPr lang="cs-CZ" sz="2400" b="1" dirty="0"/>
              <a:t>Územně dekoncentrované (specializované) orgány státní správy</a:t>
            </a:r>
          </a:p>
          <a:p>
            <a:endParaRPr lang="cs-CZ" dirty="0"/>
          </a:p>
          <a:p>
            <a:pPr algn="just"/>
            <a:r>
              <a:rPr lang="cs-CZ" dirty="0"/>
              <a:t>Jde o orgány, které působí v jednotlivých územních jednotkách územní organizace státu, a to na základě ustanovení zvláštních zákonů. Jde o </a:t>
            </a:r>
            <a:r>
              <a:rPr lang="cs-CZ" b="1" dirty="0"/>
              <a:t>specializované orgány </a:t>
            </a:r>
            <a:r>
              <a:rPr lang="cs-CZ" dirty="0"/>
              <a:t>přímo odvozené od některých ústředních orgánů státní správy.</a:t>
            </a:r>
          </a:p>
          <a:p>
            <a:endParaRPr lang="cs-CZ" dirty="0"/>
          </a:p>
          <a:p>
            <a:pPr algn="just"/>
            <a:r>
              <a:rPr lang="cs-CZ" dirty="0"/>
              <a:t>Tyto orgány se specializují jen na </a:t>
            </a:r>
            <a:r>
              <a:rPr lang="cs-CZ" b="1" dirty="0"/>
              <a:t>některý úsek státní správy </a:t>
            </a:r>
            <a:r>
              <a:rPr lang="cs-CZ" dirty="0"/>
              <a:t>nebo jen na část takového úseku, příp. na zvláštní funkci výkonu státní správy (např. inspekci). Zřizují se v případech, kdy vzhledem k jejich úzce specializovaně pojaté působnosti by ji nebylo dobře možné vykonávat obecními či krajskými úřady, a kdy ji současně není možné vykonávat samotnými ústředními orgány státní správy v centru.</a:t>
            </a:r>
          </a:p>
          <a:p>
            <a:pPr algn="just"/>
            <a:endParaRPr lang="cs-CZ" dirty="0"/>
          </a:p>
          <a:p>
            <a:pPr algn="just"/>
            <a:r>
              <a:rPr lang="cs-CZ" dirty="0"/>
              <a:t>V současné době se jedná zejména o tyto </a:t>
            </a:r>
            <a:r>
              <a:rPr lang="cs-CZ" b="1" dirty="0"/>
              <a:t>specializované územní orgány státní správy</a:t>
            </a:r>
            <a:r>
              <a:rPr lang="cs-CZ" dirty="0"/>
              <a:t>:</a:t>
            </a:r>
          </a:p>
          <a:p>
            <a:pPr algn="just"/>
            <a:endParaRPr lang="cs-CZ" dirty="0"/>
          </a:p>
          <a:p>
            <a:pPr marL="285750" indent="-285750" algn="just">
              <a:buFontTx/>
              <a:buChar char="-"/>
            </a:pPr>
            <a:r>
              <a:rPr lang="cs-CZ" dirty="0"/>
              <a:t>územní vojenské správy a velitelství územní obrany,</a:t>
            </a:r>
          </a:p>
          <a:p>
            <a:pPr marL="285750" indent="-285750" algn="just">
              <a:buFontTx/>
              <a:buChar char="-"/>
            </a:pPr>
            <a:r>
              <a:rPr lang="cs-CZ" dirty="0"/>
              <a:t>krajské správy, okresní ředitelství a obvodní oddělení Policie ČR,</a:t>
            </a:r>
          </a:p>
          <a:p>
            <a:pPr marL="285750" indent="-285750" algn="just">
              <a:buFontTx/>
              <a:buChar char="-"/>
            </a:pPr>
            <a:r>
              <a:rPr lang="cs-CZ" dirty="0"/>
              <a:t>zeměměřické a katastrální inspektoráty na území krajů a katastrální úřady na území okresů,</a:t>
            </a:r>
          </a:p>
          <a:p>
            <a:pPr marL="285750" indent="-285750" algn="just">
              <a:buFontTx/>
              <a:buChar char="-"/>
            </a:pPr>
            <a:r>
              <a:rPr lang="cs-CZ" dirty="0"/>
              <a:t>krajské, regionální či oblastní orgány specializovaných státních inspekcí (energetická, obchodní, zemědělská a potravinářská apod.),</a:t>
            </a:r>
          </a:p>
        </p:txBody>
      </p:sp>
    </p:spTree>
    <p:extLst>
      <p:ext uri="{BB962C8B-B14F-4D97-AF65-F5344CB8AC3E}">
        <p14:creationId xmlns:p14="http://schemas.microsoft.com/office/powerpoint/2010/main" val="1666096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24</a:t>
            </a:fld>
            <a:endParaRPr lang="cs-CZ" dirty="0"/>
          </a:p>
        </p:txBody>
      </p:sp>
      <p:sp>
        <p:nvSpPr>
          <p:cNvPr id="4" name="TextovéPole 3"/>
          <p:cNvSpPr txBox="1"/>
          <p:nvPr/>
        </p:nvSpPr>
        <p:spPr>
          <a:xfrm>
            <a:off x="323528" y="692696"/>
            <a:ext cx="8424936" cy="4062651"/>
          </a:xfrm>
          <a:prstGeom prst="rect">
            <a:avLst/>
          </a:prstGeom>
          <a:noFill/>
        </p:spPr>
        <p:txBody>
          <a:bodyPr wrap="square" rtlCol="0">
            <a:spAutoFit/>
          </a:bodyPr>
          <a:lstStyle/>
          <a:p>
            <a:r>
              <a:rPr lang="cs-CZ" sz="2400" b="1" dirty="0"/>
              <a:t>Územně dekoncentrované (specializované) orgány státní správy</a:t>
            </a:r>
          </a:p>
          <a:p>
            <a:endParaRPr lang="cs-CZ" dirty="0"/>
          </a:p>
          <a:p>
            <a:pPr marL="285750" indent="-285750">
              <a:buFontTx/>
              <a:buChar char="-"/>
            </a:pPr>
            <a:r>
              <a:rPr lang="cs-CZ" dirty="0"/>
              <a:t>krajské veterinární správy,</a:t>
            </a:r>
          </a:p>
          <a:p>
            <a:pPr marL="285750" indent="-285750">
              <a:buFontTx/>
              <a:buChar char="-"/>
            </a:pPr>
            <a:r>
              <a:rPr lang="cs-CZ" dirty="0"/>
              <a:t>krajské hygienické stanice,</a:t>
            </a:r>
          </a:p>
          <a:p>
            <a:pPr marL="285750" indent="-285750">
              <a:buFontTx/>
              <a:buChar char="-"/>
            </a:pPr>
            <a:r>
              <a:rPr lang="cs-CZ" dirty="0"/>
              <a:t>inspektoráty Českého úřadu bezpečnosti práce,</a:t>
            </a:r>
          </a:p>
          <a:p>
            <a:pPr marL="285750" indent="-285750">
              <a:buFontTx/>
              <a:buChar char="-"/>
            </a:pPr>
            <a:r>
              <a:rPr lang="cs-CZ" dirty="0"/>
              <a:t>obvodní báňské správy,</a:t>
            </a:r>
          </a:p>
          <a:p>
            <a:pPr marL="285750" indent="-285750">
              <a:buFontTx/>
              <a:buChar char="-"/>
            </a:pPr>
            <a:r>
              <a:rPr lang="cs-CZ" dirty="0"/>
              <a:t>celní ředitelství, pohraniční a vnitrozemské celní úřady,</a:t>
            </a:r>
          </a:p>
          <a:p>
            <a:pPr marL="285750" indent="-285750">
              <a:buFontTx/>
              <a:buChar char="-"/>
            </a:pPr>
            <a:r>
              <a:rPr lang="cs-CZ" dirty="0"/>
              <a:t>okresní správy sociálního zabezpečení,</a:t>
            </a:r>
          </a:p>
          <a:p>
            <a:pPr marL="285750" indent="-285750">
              <a:buFontTx/>
              <a:buChar char="-"/>
            </a:pPr>
            <a:r>
              <a:rPr lang="cs-CZ" dirty="0"/>
              <a:t>úřady práce,</a:t>
            </a:r>
          </a:p>
          <a:p>
            <a:pPr marL="285750" indent="-285750">
              <a:buFontTx/>
              <a:buChar char="-"/>
            </a:pPr>
            <a:r>
              <a:rPr lang="cs-CZ" dirty="0"/>
              <a:t>finanční ředitelství a finanční úřady.</a:t>
            </a:r>
          </a:p>
          <a:p>
            <a:endParaRPr lang="cs-CZ" dirty="0"/>
          </a:p>
          <a:p>
            <a:pPr algn="just"/>
            <a:r>
              <a:rPr lang="cs-CZ" b="1" dirty="0"/>
              <a:t>Územně dekoncentrované (specializované) orgány státní správy</a:t>
            </a:r>
            <a:r>
              <a:rPr lang="cs-CZ" dirty="0"/>
              <a:t>, tak jak jsou pojaty, tedy doplňují strukturu orgánů krajů a obcí jako subjektů státní správy a samosprávy v místech, a spolu s nimi tvoří ucelený systém místní správy.</a:t>
            </a:r>
          </a:p>
        </p:txBody>
      </p:sp>
    </p:spTree>
    <p:extLst>
      <p:ext uri="{BB962C8B-B14F-4D97-AF65-F5344CB8AC3E}">
        <p14:creationId xmlns:p14="http://schemas.microsoft.com/office/powerpoint/2010/main" val="4242862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25</a:t>
            </a:fld>
            <a:endParaRPr lang="cs-CZ" dirty="0"/>
          </a:p>
        </p:txBody>
      </p:sp>
      <p:sp>
        <p:nvSpPr>
          <p:cNvPr id="4" name="TextovéPole 3"/>
          <p:cNvSpPr txBox="1"/>
          <p:nvPr/>
        </p:nvSpPr>
        <p:spPr>
          <a:xfrm>
            <a:off x="323528" y="404664"/>
            <a:ext cx="8424936" cy="4708981"/>
          </a:xfrm>
          <a:prstGeom prst="rect">
            <a:avLst/>
          </a:prstGeom>
          <a:noFill/>
        </p:spPr>
        <p:txBody>
          <a:bodyPr wrap="square" rtlCol="0">
            <a:spAutoFit/>
          </a:bodyPr>
          <a:lstStyle/>
          <a:p>
            <a:r>
              <a:rPr lang="cs-CZ" sz="2400" b="1" dirty="0"/>
              <a:t>Orgány (subjekty) profesní a zájmové samosprávy</a:t>
            </a:r>
          </a:p>
          <a:p>
            <a:endParaRPr lang="cs-CZ" b="1" dirty="0"/>
          </a:p>
          <a:p>
            <a:pPr algn="just"/>
            <a:r>
              <a:rPr lang="cs-CZ" dirty="0"/>
              <a:t>Profesní a zájmová samospráva má u nás bohatou tradici, byla představována nejrůznějšími komorami, svazky, grémii a společenstvy.</a:t>
            </a:r>
          </a:p>
          <a:p>
            <a:pPr algn="just"/>
            <a:endParaRPr lang="cs-CZ" dirty="0"/>
          </a:p>
          <a:p>
            <a:pPr algn="just"/>
            <a:r>
              <a:rPr lang="cs-CZ" dirty="0"/>
              <a:t>V současné době jsou vytvořeny nejrůznější samosprávné veřejnoprávní korporace profesního a zájmového charakteru, zpravidla s postavením </a:t>
            </a:r>
            <a:r>
              <a:rPr lang="cs-CZ" b="1" dirty="0"/>
              <a:t>komor</a:t>
            </a:r>
            <a:r>
              <a:rPr lang="cs-CZ" dirty="0"/>
              <a:t> a </a:t>
            </a:r>
            <a:r>
              <a:rPr lang="cs-CZ" b="1" dirty="0"/>
              <a:t>společenstev</a:t>
            </a:r>
            <a:r>
              <a:rPr lang="cs-CZ" dirty="0"/>
              <a:t> s  vlastními samosprávnými orgány. Zatímco u komor převládá princip povinného členství, u společenstev se uplatňuje princip dobrovolnosti.</a:t>
            </a:r>
          </a:p>
          <a:p>
            <a:pPr algn="just"/>
            <a:endParaRPr lang="cs-CZ" dirty="0"/>
          </a:p>
          <a:p>
            <a:pPr algn="just"/>
            <a:r>
              <a:rPr lang="cs-CZ" dirty="0"/>
              <a:t>Podle současného právního stavu se jedná o: </a:t>
            </a:r>
            <a:r>
              <a:rPr lang="cs-CZ" b="1" i="1" dirty="0"/>
              <a:t>advokátní komoru, lékařskou komoru, stomatologickou komoru, lékárnickou komoru, komoru veterinárních lékařů, komoru patentových zástupců, notářskou komoru, komoru architektů, komoru autorizovaných inženýrů a techniků činných ve výstavbě, komoru daňových poradců, komoru auditorů, hospodářskou komoru a agrární komoru</a:t>
            </a:r>
            <a:r>
              <a:rPr lang="cs-CZ" dirty="0"/>
              <a:t>.</a:t>
            </a:r>
          </a:p>
          <a:p>
            <a:endParaRPr lang="cs-CZ" sz="2400" b="1" dirty="0"/>
          </a:p>
        </p:txBody>
      </p:sp>
    </p:spTree>
    <p:extLst>
      <p:ext uri="{BB962C8B-B14F-4D97-AF65-F5344CB8AC3E}">
        <p14:creationId xmlns:p14="http://schemas.microsoft.com/office/powerpoint/2010/main" val="6491567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26</a:t>
            </a:fld>
            <a:endParaRPr lang="cs-CZ" dirty="0"/>
          </a:p>
        </p:txBody>
      </p:sp>
      <p:sp>
        <p:nvSpPr>
          <p:cNvPr id="4" name="TextovéPole 3"/>
          <p:cNvSpPr txBox="1"/>
          <p:nvPr/>
        </p:nvSpPr>
        <p:spPr>
          <a:xfrm>
            <a:off x="323528" y="476672"/>
            <a:ext cx="8568952" cy="5447645"/>
          </a:xfrm>
          <a:prstGeom prst="rect">
            <a:avLst/>
          </a:prstGeom>
          <a:noFill/>
        </p:spPr>
        <p:txBody>
          <a:bodyPr wrap="square" rtlCol="0">
            <a:spAutoFit/>
          </a:bodyPr>
          <a:lstStyle/>
          <a:p>
            <a:r>
              <a:rPr lang="cs-CZ" sz="2400" b="1" dirty="0"/>
              <a:t>Územní členění státu za účelem výkonu veřejné správy</a:t>
            </a:r>
          </a:p>
          <a:p>
            <a:endParaRPr lang="cs-CZ" dirty="0"/>
          </a:p>
          <a:p>
            <a:pPr algn="just"/>
            <a:r>
              <a:rPr lang="cs-CZ" dirty="0"/>
              <a:t>Ústavní zákon č. 347/1997 Sb., o zřízení vyšších územních samosprávných celků, s účinností od 1. ledna 2000 vytvořil celkem </a:t>
            </a:r>
            <a:r>
              <a:rPr lang="cs-CZ" b="1" dirty="0"/>
              <a:t>14 krajů, jako vyšší územně samosprávné celky</a:t>
            </a:r>
            <a:r>
              <a:rPr lang="cs-CZ" dirty="0"/>
              <a:t>. Jejich území je určeno vymezením okresů podle zákona č. 36/1960 Sb. Je třeba poukázat na skutečnost, že kraje byly zřízeny jako jednotky územní, krajské samosprávy za účelem výkonu veřejné správy v podmínkách jejího tzv. smíšeného modelu. V oblasti samosprávy a pro některé úseky veřejné správy (např. nová soustava orgánů na úseku evidence nemovitostí, správy obrany, ochrany veřejného zdraví) </a:t>
            </a:r>
            <a:r>
              <a:rPr lang="cs-CZ"/>
              <a:t>je tedy území </a:t>
            </a:r>
            <a:r>
              <a:rPr lang="cs-CZ" dirty="0"/>
              <a:t>rozčleněno mezi 14 krajů.</a:t>
            </a:r>
          </a:p>
          <a:p>
            <a:pPr algn="just"/>
            <a:endParaRPr lang="cs-CZ" b="1" dirty="0"/>
          </a:p>
          <a:p>
            <a:pPr algn="just"/>
            <a:r>
              <a:rPr lang="pl-PL" dirty="0"/>
              <a:t>Oproti tomu </a:t>
            </a:r>
            <a:r>
              <a:rPr lang="pl-PL" b="1" dirty="0"/>
              <a:t>kraje podle zákona č. </a:t>
            </a:r>
            <a:r>
              <a:rPr lang="cs-CZ" b="1" dirty="0"/>
              <a:t>36/1960 Sb.</a:t>
            </a:r>
            <a:r>
              <a:rPr lang="cs-CZ" dirty="0"/>
              <a:t> jsou kraji převážně „státněsprávními“, ne však již ve všech odvětvích, přičemž rozsah uplatnění těchto </a:t>
            </a:r>
            <a:r>
              <a:rPr lang="cs-CZ" b="1" dirty="0"/>
              <a:t>7 „superkrajů“ </a:t>
            </a:r>
            <a:r>
              <a:rPr lang="cs-CZ" dirty="0"/>
              <a:t>je širší, než jen pro územní organizaci veřejné správy (např. finanční ředitelství, krajské správy Policie ČR, krajské soudy a krajská státní zastupitelství).</a:t>
            </a:r>
          </a:p>
          <a:p>
            <a:pPr algn="just"/>
            <a:endParaRPr lang="cs-CZ" b="1" dirty="0"/>
          </a:p>
          <a:p>
            <a:pPr algn="just"/>
            <a:r>
              <a:rPr lang="cs-CZ" dirty="0"/>
              <a:t>O důsledku </a:t>
            </a:r>
            <a:r>
              <a:rPr lang="cs-CZ" b="1" dirty="0"/>
              <a:t>vzniku dvojího krajského uspořádání </a:t>
            </a:r>
            <a:r>
              <a:rPr lang="cs-CZ" dirty="0"/>
              <a:t>se vědělo, problém tkvěl v tom, že případným zrušením zákona č. 36/1960 Sb. by některé orgány státní správy a zejména a především soudy ztratily územní základ své působnosti.</a:t>
            </a:r>
            <a:endParaRPr lang="cs-CZ" b="1" dirty="0"/>
          </a:p>
        </p:txBody>
      </p:sp>
    </p:spTree>
    <p:extLst>
      <p:ext uri="{BB962C8B-B14F-4D97-AF65-F5344CB8AC3E}">
        <p14:creationId xmlns:p14="http://schemas.microsoft.com/office/powerpoint/2010/main" val="24124233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27</a:t>
            </a:fld>
            <a:endParaRPr lang="cs-CZ" dirty="0"/>
          </a:p>
        </p:txBody>
      </p:sp>
      <p:sp>
        <p:nvSpPr>
          <p:cNvPr id="4" name="TextovéPole 3"/>
          <p:cNvSpPr txBox="1"/>
          <p:nvPr/>
        </p:nvSpPr>
        <p:spPr>
          <a:xfrm>
            <a:off x="187354" y="476672"/>
            <a:ext cx="8640960" cy="5724644"/>
          </a:xfrm>
          <a:prstGeom prst="rect">
            <a:avLst/>
          </a:prstGeom>
          <a:noFill/>
        </p:spPr>
        <p:txBody>
          <a:bodyPr wrap="square" rtlCol="0">
            <a:spAutoFit/>
          </a:bodyPr>
          <a:lstStyle/>
          <a:p>
            <a:r>
              <a:rPr lang="cs-CZ" sz="2400" b="1" dirty="0"/>
              <a:t>Územní členění státu za účelem výkonu veřejné správy</a:t>
            </a:r>
          </a:p>
          <a:p>
            <a:endParaRPr lang="cs-CZ" dirty="0"/>
          </a:p>
          <a:p>
            <a:pPr algn="just"/>
            <a:r>
              <a:rPr lang="cs-CZ" b="1" dirty="0"/>
              <a:t>Organizace územní správy státu a veřejné správy by měla být pokud možno jednotná a přehledná</a:t>
            </a:r>
            <a:r>
              <a:rPr lang="cs-CZ" dirty="0"/>
              <a:t>, z tohoto hlediska dualita územního vymezení samosprávných a státněsprávních krajů jistě není naplněním principu dobré správy v jeho organizačním pojetí. </a:t>
            </a:r>
          </a:p>
          <a:p>
            <a:pPr algn="just"/>
            <a:endParaRPr lang="cs-CZ" dirty="0"/>
          </a:p>
          <a:p>
            <a:pPr algn="just"/>
            <a:r>
              <a:rPr lang="cs-CZ" b="1" dirty="0"/>
              <a:t>Kraje</a:t>
            </a:r>
            <a:r>
              <a:rPr lang="cs-CZ" dirty="0"/>
              <a:t> jsou odlišně vymezeny pro výkon veřejné správy, a to ani v této části moci výkonné ne jednotně, kvůli množství rozličných odvětví. Jiné je nastavení krajů pro výkon justice a odlišné je rovněž i jejich nastavení z hlediska regionální podpory.</a:t>
            </a:r>
          </a:p>
          <a:p>
            <a:pPr algn="just"/>
            <a:endParaRPr lang="cs-CZ" dirty="0"/>
          </a:p>
          <a:p>
            <a:pPr algn="just"/>
            <a:r>
              <a:rPr lang="cs-CZ" dirty="0"/>
              <a:t>Další prvkem nepřehlednosti je totiž existence tzv. </a:t>
            </a:r>
            <a:r>
              <a:rPr lang="cs-CZ" b="1" dirty="0"/>
              <a:t>regionů soudržnosti</a:t>
            </a:r>
            <a:r>
              <a:rPr lang="cs-CZ" dirty="0"/>
              <a:t>, které jsou vymezeny na základě zákona č. 248/2000 Sb., o podpoře regionálního rozvoje, ve znění pozdějších předpisů. Regionem je územní celek vymezený pomocí administrativních hranic krajů, okresů, správních obvodů obcí s pověřeným obecním úřadem, správních obvodů obcí s rozšířenou působností, obcí nebo sdružení obcí. Kraje jsou totiž ve většině případů svou rozlohou i počtem obyvatelstva poddimenzované ve vztahu k čerpání prostředků věnovaných na podporu politiky soudržnosti Evropskou unií. Na základě tohoto zákona proto došlo k rozčlenění území ČR na </a:t>
            </a:r>
            <a:r>
              <a:rPr lang="cs-CZ" b="1" dirty="0"/>
              <a:t>8 nově vzniklých „nadkrajů“ (regionů soudržnosti)</a:t>
            </a:r>
            <a:r>
              <a:rPr lang="cs-CZ" dirty="0"/>
              <a:t> organizovaných podle euroregionů NUTS 2. Z těchto regionů soudržnosti se pouze Praha, Střední Čechy a </a:t>
            </a:r>
            <a:r>
              <a:rPr lang="cs-CZ" dirty="0" err="1"/>
              <a:t>Moravskoslezsko</a:t>
            </a:r>
            <a:r>
              <a:rPr lang="cs-CZ" dirty="0"/>
              <a:t> územně kryjí se samosprávnými kraji.</a:t>
            </a:r>
          </a:p>
        </p:txBody>
      </p:sp>
    </p:spTree>
    <p:extLst>
      <p:ext uri="{BB962C8B-B14F-4D97-AF65-F5344CB8AC3E}">
        <p14:creationId xmlns:p14="http://schemas.microsoft.com/office/powerpoint/2010/main" val="17197352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28</a:t>
            </a:fld>
            <a:endParaRPr lang="cs-CZ" dirty="0"/>
          </a:p>
        </p:txBody>
      </p:sp>
      <p:sp>
        <p:nvSpPr>
          <p:cNvPr id="4" name="TextovéPole 3"/>
          <p:cNvSpPr txBox="1"/>
          <p:nvPr/>
        </p:nvSpPr>
        <p:spPr>
          <a:xfrm>
            <a:off x="1547664" y="5517232"/>
            <a:ext cx="6419850" cy="584775"/>
          </a:xfrm>
          <a:prstGeom prst="rect">
            <a:avLst/>
          </a:prstGeom>
          <a:noFill/>
        </p:spPr>
        <p:txBody>
          <a:bodyPr wrap="square" rtlCol="0">
            <a:spAutoFit/>
          </a:bodyPr>
          <a:lstStyle/>
          <a:p>
            <a:pPr algn="ctr"/>
            <a:r>
              <a:rPr lang="cs-CZ" sz="3200" b="1" dirty="0"/>
              <a:t>Děkuji za pozornost </a:t>
            </a:r>
            <a:r>
              <a:rPr lang="cs-CZ" sz="3200" b="1" dirty="0">
                <a:sym typeface="Wingdings" panose="05000000000000000000" pitchFamily="2" charset="2"/>
              </a:rPr>
              <a:t></a:t>
            </a:r>
            <a:endParaRPr lang="cs-CZ" dirty="0"/>
          </a:p>
        </p:txBody>
      </p:sp>
      <p:pic>
        <p:nvPicPr>
          <p:cNvPr id="1026" name="Picture 2" descr="http://www.paintingstar.com/static/gallery/2007/03/01/529774739792d.jpg?The%20Forest%20Stream%20Artwork%20by%20Adolf%20Kaufman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332656"/>
            <a:ext cx="4824536" cy="4646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550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p:cNvSpPr txBox="1"/>
          <p:nvPr/>
        </p:nvSpPr>
        <p:spPr>
          <a:xfrm>
            <a:off x="539552" y="673494"/>
            <a:ext cx="8280920" cy="5262979"/>
          </a:xfrm>
          <a:prstGeom prst="rect">
            <a:avLst/>
          </a:prstGeom>
          <a:noFill/>
        </p:spPr>
        <p:txBody>
          <a:bodyPr wrap="square" rtlCol="0">
            <a:spAutoFit/>
          </a:bodyPr>
          <a:lstStyle/>
          <a:p>
            <a:r>
              <a:rPr lang="cs-CZ" sz="2400" b="1" dirty="0"/>
              <a:t>Charakteristika organizace veřejné správy</a:t>
            </a:r>
          </a:p>
          <a:p>
            <a:endParaRPr lang="cs-CZ" sz="1000" b="1" dirty="0"/>
          </a:p>
          <a:p>
            <a:pPr algn="just"/>
            <a:r>
              <a:rPr lang="cs-CZ" b="1" dirty="0"/>
              <a:t>Organizace veřejné správy = </a:t>
            </a:r>
            <a:r>
              <a:rPr lang="cs-CZ" dirty="0"/>
              <a:t>můžeme ji chápat jednak jako instituci veřejné správy, nebo jako soubor těchto institucí, nebo celá organizační soustava struktura, resp. systém soustavy subjektů veřejné správy.</a:t>
            </a:r>
          </a:p>
          <a:p>
            <a:pPr algn="just"/>
            <a:endParaRPr lang="cs-CZ" sz="1000" b="1" dirty="0"/>
          </a:p>
          <a:p>
            <a:pPr algn="just"/>
            <a:r>
              <a:rPr lang="cs-CZ" dirty="0"/>
              <a:t>Pojmem </a:t>
            </a:r>
            <a:r>
              <a:rPr lang="cs-CZ" b="1" dirty="0"/>
              <a:t>organizace veřejné správy </a:t>
            </a:r>
            <a:r>
              <a:rPr lang="cs-CZ" dirty="0"/>
              <a:t>se tedy rozumí </a:t>
            </a:r>
            <a:r>
              <a:rPr lang="cs-CZ" b="1" dirty="0"/>
              <a:t>veřejná správa v </a:t>
            </a:r>
            <a:r>
              <a:rPr lang="cs-CZ" dirty="0"/>
              <a:t>jejím tzv. </a:t>
            </a:r>
            <a:r>
              <a:rPr lang="cs-CZ" b="1" dirty="0"/>
              <a:t>organizačním pojetí</a:t>
            </a:r>
            <a:r>
              <a:rPr lang="cs-CZ" dirty="0"/>
              <a:t>.</a:t>
            </a:r>
          </a:p>
          <a:p>
            <a:pPr algn="just"/>
            <a:endParaRPr lang="cs-CZ" sz="1000" dirty="0"/>
          </a:p>
          <a:p>
            <a:pPr algn="just"/>
            <a:r>
              <a:rPr lang="cs-CZ" dirty="0"/>
              <a:t>Základními subjekty veřejné správy jsou </a:t>
            </a:r>
            <a:r>
              <a:rPr lang="cs-CZ" b="1" dirty="0"/>
              <a:t>stát a veřejnoprávní korporace</a:t>
            </a:r>
            <a:r>
              <a:rPr lang="cs-CZ" dirty="0"/>
              <a:t>, které ve veřejné správě vystupují jako představitelé a nositelé veřejné moci ve státě. Stát a zpravidla i veřejnoprávní korporace realizují svoje postavení ve veřejné správě navenek prostřednictvím svých orgánů, tzv. </a:t>
            </a:r>
            <a:r>
              <a:rPr lang="cs-CZ" b="1" dirty="0"/>
              <a:t>správních orgánů</a:t>
            </a:r>
            <a:r>
              <a:rPr lang="cs-CZ" dirty="0"/>
              <a:t>, a proto je organizace veřejné správy představována orgány státní správy, veřejnoprávními korporacemi a jejich orgány.</a:t>
            </a:r>
          </a:p>
          <a:p>
            <a:pPr algn="just"/>
            <a:endParaRPr lang="cs-CZ" sz="1000" dirty="0"/>
          </a:p>
          <a:p>
            <a:pPr algn="just"/>
            <a:r>
              <a:rPr lang="cs-CZ" dirty="0"/>
              <a:t>Organizace veřejné správy jako celek, stejně jako postavení jejích jednotlivých organizačních subsystémů  i jednotlivých správních orgánů, je výrazem uplatnění </a:t>
            </a:r>
            <a:r>
              <a:rPr lang="cs-CZ" b="1" dirty="0"/>
              <a:t>organizačních principů veřejné správy</a:t>
            </a:r>
            <a:r>
              <a:rPr lang="cs-CZ" dirty="0"/>
              <a:t>, v jejichž smyslu je v organizaci veřejné správy řešena celá řada organizačně - technických otázek.</a:t>
            </a:r>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3</a:t>
            </a:fld>
            <a:endParaRPr lang="cs-CZ" dirty="0"/>
          </a:p>
        </p:txBody>
      </p:sp>
    </p:spTree>
    <p:extLst>
      <p:ext uri="{BB962C8B-B14F-4D97-AF65-F5344CB8AC3E}">
        <p14:creationId xmlns:p14="http://schemas.microsoft.com/office/powerpoint/2010/main" val="3826820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4</a:t>
            </a:fld>
            <a:endParaRPr lang="cs-CZ" dirty="0"/>
          </a:p>
        </p:txBody>
      </p:sp>
      <p:sp>
        <p:nvSpPr>
          <p:cNvPr id="4" name="TextovéPole 3"/>
          <p:cNvSpPr txBox="1"/>
          <p:nvPr/>
        </p:nvSpPr>
        <p:spPr>
          <a:xfrm>
            <a:off x="462810" y="548680"/>
            <a:ext cx="8280920" cy="5793894"/>
          </a:xfrm>
          <a:prstGeom prst="rect">
            <a:avLst/>
          </a:prstGeom>
          <a:noFill/>
        </p:spPr>
        <p:txBody>
          <a:bodyPr wrap="square" rtlCol="0">
            <a:spAutoFit/>
          </a:bodyPr>
          <a:lstStyle/>
          <a:p>
            <a:r>
              <a:rPr lang="cs-CZ" sz="2400" b="1" dirty="0"/>
              <a:t>Druhy veřejné správy z hlediska organizačního uspořádání:</a:t>
            </a:r>
          </a:p>
          <a:p>
            <a:endParaRPr lang="cs-CZ" sz="1000" dirty="0"/>
          </a:p>
          <a:p>
            <a:r>
              <a:rPr lang="cs-CZ" dirty="0"/>
              <a:t>Z </a:t>
            </a:r>
            <a:r>
              <a:rPr lang="cs-CZ" b="1" dirty="0"/>
              <a:t>územního (prostorového) hlediska </a:t>
            </a:r>
            <a:r>
              <a:rPr lang="cs-CZ" dirty="0"/>
              <a:t>můžeme veřejnou správu v ČR rozdělit do 3 úrovní:</a:t>
            </a:r>
          </a:p>
          <a:p>
            <a:endParaRPr lang="cs-CZ" sz="1000" dirty="0"/>
          </a:p>
          <a:p>
            <a:pPr marL="342900" indent="-342900">
              <a:buFontTx/>
              <a:buChar char="-"/>
            </a:pPr>
            <a:r>
              <a:rPr lang="cs-CZ" dirty="0"/>
              <a:t>ústřední</a:t>
            </a:r>
          </a:p>
          <a:p>
            <a:pPr marL="342900" indent="-342900">
              <a:buFontTx/>
              <a:buChar char="-"/>
            </a:pPr>
            <a:r>
              <a:rPr lang="cs-CZ" dirty="0"/>
              <a:t>oblastní (regionální)</a:t>
            </a:r>
          </a:p>
          <a:p>
            <a:pPr marL="342900" indent="-342900">
              <a:buFontTx/>
              <a:buChar char="-"/>
            </a:pPr>
            <a:r>
              <a:rPr lang="cs-CZ" dirty="0"/>
              <a:t>obecní</a:t>
            </a:r>
          </a:p>
          <a:p>
            <a:endParaRPr lang="cs-CZ" sz="1000" dirty="0"/>
          </a:p>
          <a:p>
            <a:r>
              <a:rPr lang="cs-CZ" dirty="0"/>
              <a:t>Z </a:t>
            </a:r>
            <a:r>
              <a:rPr lang="cs-CZ" b="1" dirty="0"/>
              <a:t>věcného hlediska </a:t>
            </a:r>
            <a:r>
              <a:rPr lang="cs-CZ" dirty="0"/>
              <a:t>může být veřejná správa vykonávaná jako:</a:t>
            </a:r>
          </a:p>
          <a:p>
            <a:endParaRPr lang="cs-CZ" sz="1000" dirty="0"/>
          </a:p>
          <a:p>
            <a:pPr marL="285750" indent="-285750">
              <a:buFontTx/>
              <a:buChar char="-"/>
            </a:pPr>
            <a:r>
              <a:rPr lang="cs-CZ" dirty="0"/>
              <a:t>všeobecná (politická)</a:t>
            </a:r>
          </a:p>
          <a:p>
            <a:pPr marL="285750" indent="-285750">
              <a:buFontTx/>
              <a:buChar char="-"/>
            </a:pPr>
            <a:r>
              <a:rPr lang="cs-CZ" dirty="0"/>
              <a:t>specializovaná (odborná)</a:t>
            </a:r>
          </a:p>
          <a:p>
            <a:endParaRPr lang="cs-CZ" sz="1000" dirty="0"/>
          </a:p>
          <a:p>
            <a:pPr algn="just"/>
            <a:r>
              <a:rPr lang="cs-CZ" dirty="0"/>
              <a:t>Pokud se týče subjektů veřejné správy, mohou jimi být stát, jiné subjekty veřejného práva, popř. další subjekty ze zákona oprávněné. V kontinentálním systému práva se vychází převážně z toho, že originárním nositelem veřejné správy jako součásti moci výkonné je stát, který ji může na jiné subjekty delegovat. Z tohoto hlediska se při dělení veřejné správy na druhy uplatňuje názor, že správa vykonávaná orgány státu jako originárního nositele je veřejnou správou </a:t>
            </a:r>
            <a:r>
              <a:rPr lang="cs-CZ" b="1" dirty="0"/>
              <a:t>bezprostřední</a:t>
            </a:r>
            <a:r>
              <a:rPr lang="cs-CZ" dirty="0"/>
              <a:t>, zatímco správa delegovaná na jiné subjekty a vykonávaná jejich orgány je veřejnou správou </a:t>
            </a:r>
            <a:r>
              <a:rPr lang="cs-CZ" b="1" dirty="0"/>
              <a:t>zprostředkovanou</a:t>
            </a:r>
            <a:r>
              <a:rPr lang="cs-CZ" dirty="0"/>
              <a:t>  (paralelní). </a:t>
            </a:r>
          </a:p>
        </p:txBody>
      </p:sp>
    </p:spTree>
    <p:extLst>
      <p:ext uri="{BB962C8B-B14F-4D97-AF65-F5344CB8AC3E}">
        <p14:creationId xmlns:p14="http://schemas.microsoft.com/office/powerpoint/2010/main" val="3063557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5</a:t>
            </a:fld>
            <a:endParaRPr lang="cs-CZ" dirty="0"/>
          </a:p>
        </p:txBody>
      </p:sp>
      <p:sp>
        <p:nvSpPr>
          <p:cNvPr id="4" name="TextovéPole 3"/>
          <p:cNvSpPr txBox="1"/>
          <p:nvPr/>
        </p:nvSpPr>
        <p:spPr>
          <a:xfrm>
            <a:off x="323528" y="692696"/>
            <a:ext cx="8568952" cy="5539978"/>
          </a:xfrm>
          <a:prstGeom prst="rect">
            <a:avLst/>
          </a:prstGeom>
          <a:noFill/>
        </p:spPr>
        <p:txBody>
          <a:bodyPr wrap="square" rtlCol="0">
            <a:spAutoFit/>
          </a:bodyPr>
          <a:lstStyle/>
          <a:p>
            <a:r>
              <a:rPr lang="cs-CZ" sz="2400" b="1" dirty="0"/>
              <a:t>Nepřímí vykonavatelé veřejné správy</a:t>
            </a:r>
          </a:p>
          <a:p>
            <a:endParaRPr lang="cs-CZ" sz="1000" dirty="0"/>
          </a:p>
          <a:p>
            <a:pPr algn="just"/>
            <a:r>
              <a:rPr lang="cs-CZ" dirty="0"/>
              <a:t>Jde o ty jiné (od státu odlišné) právní subjekty, na které byl zákonem nebo rozhodnutím učiněným na základě zákona delegován ve vymezeném rozsahu výkon státní správy.</a:t>
            </a:r>
          </a:p>
          <a:p>
            <a:pPr algn="just"/>
            <a:endParaRPr lang="cs-CZ" sz="1000" dirty="0"/>
          </a:p>
          <a:p>
            <a:pPr algn="just"/>
            <a:r>
              <a:rPr lang="cs-CZ" dirty="0"/>
              <a:t>Nejdůležitějším případem delegace výkonu státní správy na jiný subjekt je </a:t>
            </a:r>
            <a:r>
              <a:rPr lang="cs-CZ" b="1" dirty="0"/>
              <a:t>přenesená působnost vykonávaná orgány obcí a krajů</a:t>
            </a:r>
            <a:r>
              <a:rPr lang="cs-CZ" dirty="0"/>
              <a:t>.</a:t>
            </a:r>
          </a:p>
          <a:p>
            <a:pPr algn="just"/>
            <a:endParaRPr lang="cs-CZ" sz="1000" dirty="0"/>
          </a:p>
          <a:p>
            <a:pPr algn="just"/>
            <a:r>
              <a:rPr lang="cs-CZ" b="1" dirty="0"/>
              <a:t>Přenesená působnost je ve správních obvodech obcí a krajů vykonávána</a:t>
            </a:r>
            <a:r>
              <a:rPr lang="cs-CZ" dirty="0"/>
              <a:t>:</a:t>
            </a:r>
          </a:p>
          <a:p>
            <a:pPr algn="just"/>
            <a:endParaRPr lang="cs-CZ" sz="1000" dirty="0"/>
          </a:p>
          <a:p>
            <a:pPr marL="285750" indent="-285750" algn="just">
              <a:buFontTx/>
              <a:buChar char="-"/>
            </a:pPr>
            <a:r>
              <a:rPr lang="cs-CZ" dirty="0"/>
              <a:t> obecními úřady (městskými úřady, magistráty, úřady městských obvodů/částí),</a:t>
            </a:r>
          </a:p>
          <a:p>
            <a:pPr marL="342900" indent="-342900" algn="just">
              <a:buFontTx/>
              <a:buChar char="-"/>
            </a:pPr>
            <a:r>
              <a:rPr lang="cs-CZ" dirty="0"/>
              <a:t>pověřenými obecními úřady, </a:t>
            </a:r>
          </a:p>
          <a:p>
            <a:pPr marL="342900" indent="-342900" algn="just">
              <a:buFontTx/>
              <a:buChar char="-"/>
            </a:pPr>
            <a:r>
              <a:rPr lang="cs-CZ" dirty="0"/>
              <a:t>obecními úřady obcí s rozšířenou působností,</a:t>
            </a:r>
          </a:p>
          <a:p>
            <a:pPr marL="342900" indent="-342900" algn="just">
              <a:buFontTx/>
              <a:buChar char="-"/>
            </a:pPr>
            <a:r>
              <a:rPr lang="cs-CZ" dirty="0"/>
              <a:t>krajskými úřady,</a:t>
            </a:r>
          </a:p>
          <a:p>
            <a:pPr marL="342900" indent="-342900" algn="just">
              <a:buFontTx/>
              <a:buChar char="-"/>
            </a:pPr>
            <a:r>
              <a:rPr lang="cs-CZ" dirty="0"/>
              <a:t>zvláštními orgány obcí či krajů,</a:t>
            </a:r>
          </a:p>
          <a:p>
            <a:pPr marL="342900" indent="-342900" algn="just">
              <a:buFontTx/>
              <a:buChar char="-"/>
            </a:pPr>
            <a:r>
              <a:rPr lang="cs-CZ" dirty="0"/>
              <a:t>komisemi rad obcí.</a:t>
            </a:r>
          </a:p>
          <a:p>
            <a:pPr algn="just"/>
            <a:endParaRPr lang="cs-CZ" sz="1000" dirty="0"/>
          </a:p>
          <a:p>
            <a:pPr algn="just"/>
            <a:r>
              <a:rPr lang="cs-CZ" dirty="0"/>
              <a:t>Mezi nepřímé vykonavatele státní správy se řadí také </a:t>
            </a:r>
            <a:r>
              <a:rPr lang="cs-CZ" b="1" dirty="0"/>
              <a:t>další subjekty </a:t>
            </a:r>
            <a:r>
              <a:rPr lang="cs-CZ" dirty="0"/>
              <a:t>(soukromoprávního charakteru), kterým je propůjčena vrchnostenská pravomoc nebo výkon určité odborné činnosti – např. STK, úřední úkony lékařů, činnost lesní stráže, činnost autorizovaných architektů, techniků …</a:t>
            </a:r>
          </a:p>
        </p:txBody>
      </p:sp>
    </p:spTree>
    <p:extLst>
      <p:ext uri="{BB962C8B-B14F-4D97-AF65-F5344CB8AC3E}">
        <p14:creationId xmlns:p14="http://schemas.microsoft.com/office/powerpoint/2010/main" val="1431182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6</a:t>
            </a:fld>
            <a:endParaRPr lang="cs-CZ" dirty="0"/>
          </a:p>
        </p:txBody>
      </p:sp>
      <p:sp>
        <p:nvSpPr>
          <p:cNvPr id="4" name="TextovéPole 3"/>
          <p:cNvSpPr txBox="1"/>
          <p:nvPr/>
        </p:nvSpPr>
        <p:spPr>
          <a:xfrm>
            <a:off x="395536" y="476672"/>
            <a:ext cx="8280920" cy="5170646"/>
          </a:xfrm>
          <a:prstGeom prst="rect">
            <a:avLst/>
          </a:prstGeom>
          <a:noFill/>
        </p:spPr>
        <p:txBody>
          <a:bodyPr wrap="square" rtlCol="0">
            <a:spAutoFit/>
          </a:bodyPr>
          <a:lstStyle/>
          <a:p>
            <a:r>
              <a:rPr lang="cs-CZ" sz="2400" b="1" dirty="0"/>
              <a:t>Státní správa x samospráva</a:t>
            </a:r>
          </a:p>
          <a:p>
            <a:endParaRPr lang="cs-CZ" dirty="0"/>
          </a:p>
          <a:p>
            <a:pPr algn="just"/>
            <a:r>
              <a:rPr lang="cs-CZ" b="1" dirty="0"/>
              <a:t>Státní správa </a:t>
            </a:r>
            <a:r>
              <a:rPr lang="cs-CZ" dirty="0"/>
              <a:t>je ta část činnosti veřejné správy, kterou realizuje stát prostřednictvím státních orgánů. Jde o činnost vykonávanou ve veřejném zájmu, která má podzákonný, výkonný a nařizovací charakter.</a:t>
            </a:r>
          </a:p>
          <a:p>
            <a:pPr algn="just"/>
            <a:endParaRPr lang="cs-CZ" dirty="0"/>
          </a:p>
          <a:p>
            <a:pPr algn="just"/>
            <a:r>
              <a:rPr lang="cs-CZ" dirty="0"/>
              <a:t>Za účelem naplnění svých cílů </a:t>
            </a:r>
            <a:r>
              <a:rPr lang="cs-CZ" b="1" dirty="0"/>
              <a:t>stát zřizuje soustavu hierarchicky uspořádaných orgánů</a:t>
            </a:r>
            <a:r>
              <a:rPr lang="cs-CZ" dirty="0"/>
              <a:t>, mezi kterými existují vztahy nadřízenosti a podřízenosti (ústřední státní správa, územní státní správa).</a:t>
            </a:r>
          </a:p>
          <a:p>
            <a:pPr algn="just"/>
            <a:endParaRPr lang="cs-CZ" dirty="0"/>
          </a:p>
          <a:p>
            <a:pPr algn="just"/>
            <a:r>
              <a:rPr lang="cs-CZ" b="1" dirty="0"/>
              <a:t>Samospráva</a:t>
            </a:r>
            <a:r>
              <a:rPr lang="cs-CZ" dirty="0"/>
              <a:t> je veřejná správa vykonávána jinými veřejnoprávními subjekty než státem, pokud je zákonem do jejich odpovědnosti svěřena. Tyto veřejnoprávní korporace vystupují vlastním jménem, ve své působnosti a za účelem naplnění svěřených úkolů zřizují vlastní orgány.</a:t>
            </a:r>
          </a:p>
          <a:p>
            <a:pPr algn="just"/>
            <a:endParaRPr lang="cs-CZ" dirty="0"/>
          </a:p>
          <a:p>
            <a:pPr algn="just"/>
            <a:r>
              <a:rPr lang="cs-CZ" dirty="0"/>
              <a:t>Samospráva je projevem decentralizace vymezených úkolů správy státu na samostatné, státem uznané a na státu nezávislé veřejnoprávní subjekty.</a:t>
            </a:r>
          </a:p>
          <a:p>
            <a:endParaRPr lang="cs-CZ" dirty="0"/>
          </a:p>
        </p:txBody>
      </p:sp>
    </p:spTree>
    <p:extLst>
      <p:ext uri="{BB962C8B-B14F-4D97-AF65-F5344CB8AC3E}">
        <p14:creationId xmlns:p14="http://schemas.microsoft.com/office/powerpoint/2010/main" val="4235719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7</a:t>
            </a:fld>
            <a:endParaRPr lang="cs-CZ" dirty="0"/>
          </a:p>
        </p:txBody>
      </p:sp>
      <p:sp>
        <p:nvSpPr>
          <p:cNvPr id="4" name="TextovéPole 3"/>
          <p:cNvSpPr txBox="1"/>
          <p:nvPr/>
        </p:nvSpPr>
        <p:spPr>
          <a:xfrm>
            <a:off x="323528" y="476672"/>
            <a:ext cx="8352928" cy="5678478"/>
          </a:xfrm>
          <a:prstGeom prst="rect">
            <a:avLst/>
          </a:prstGeom>
          <a:noFill/>
        </p:spPr>
        <p:txBody>
          <a:bodyPr wrap="square" rtlCol="0">
            <a:spAutoFit/>
          </a:bodyPr>
          <a:lstStyle/>
          <a:p>
            <a:r>
              <a:rPr lang="cs-CZ" sz="2400" b="1" dirty="0"/>
              <a:t>Ústavní základy územní samosprávy</a:t>
            </a:r>
          </a:p>
          <a:p>
            <a:endParaRPr lang="cs-CZ" sz="500" dirty="0"/>
          </a:p>
          <a:p>
            <a:r>
              <a:rPr lang="cs-CZ" dirty="0"/>
              <a:t>Čl. 8 Ústavy ČR</a:t>
            </a:r>
            <a:r>
              <a:rPr lang="cs-CZ" b="1" i="1" dirty="0"/>
              <a:t>: Zaručuje se samospráva územních samosprávných celků.</a:t>
            </a:r>
          </a:p>
          <a:p>
            <a:endParaRPr lang="cs-CZ" sz="400" b="1" i="1" dirty="0"/>
          </a:p>
          <a:p>
            <a:r>
              <a:rPr lang="cs-CZ" u="sng" dirty="0"/>
              <a:t>Hlava sedmá Ústavy ČR – Územní samospráva (čl. 99 – 105)</a:t>
            </a:r>
            <a:r>
              <a:rPr lang="cs-CZ" dirty="0"/>
              <a:t>:</a:t>
            </a:r>
          </a:p>
          <a:p>
            <a:endParaRPr lang="cs-CZ" sz="500" dirty="0"/>
          </a:p>
          <a:p>
            <a:pPr algn="just"/>
            <a:r>
              <a:rPr lang="cs-CZ" sz="1700" dirty="0"/>
              <a:t>Česká republika se člení na </a:t>
            </a:r>
            <a:r>
              <a:rPr lang="cs-CZ" sz="1700" b="1" dirty="0"/>
              <a:t>obce</a:t>
            </a:r>
            <a:r>
              <a:rPr lang="cs-CZ" sz="1700" dirty="0"/>
              <a:t>, které jsou základními územními samosprávnými celky, a </a:t>
            </a:r>
            <a:r>
              <a:rPr lang="cs-CZ" sz="1700" b="1" dirty="0"/>
              <a:t>kraje</a:t>
            </a:r>
            <a:r>
              <a:rPr lang="cs-CZ" sz="1700" dirty="0"/>
              <a:t>, které jsou vyššími územními samosprávnými celky. Územní samosprávné celky jsou územními společenstvími občanů, která mají </a:t>
            </a:r>
            <a:r>
              <a:rPr lang="cs-CZ" sz="1700" b="1" dirty="0"/>
              <a:t>právo na samosprávu</a:t>
            </a:r>
            <a:r>
              <a:rPr lang="cs-CZ" sz="1700" dirty="0"/>
              <a:t>. Zákon stanoví, kdy jsou </a:t>
            </a:r>
            <a:r>
              <a:rPr lang="cs-CZ" sz="1700" b="1" dirty="0"/>
              <a:t>správními obvody</a:t>
            </a:r>
            <a:r>
              <a:rPr lang="cs-CZ" sz="1700" dirty="0"/>
              <a:t>. Obec je vždy součástí vyššího územního samosprávného celku. Vytvořit nebo zrušit vyšší územní samosprávný celek lze jen ústavním zákonem. Obec je samostatně spravována zastupitelstvem. Vyšší územní samosprávný celek je samostatně spravován zastupitelstvem. </a:t>
            </a:r>
            <a:r>
              <a:rPr lang="cs-CZ" sz="1700" b="1" dirty="0"/>
              <a:t>Územní samosprávné celky jsou veřejnoprávními korporacemi</a:t>
            </a:r>
            <a:r>
              <a:rPr lang="cs-CZ" sz="1700" dirty="0"/>
              <a:t>, které mohou mít vlastní majetek a hospodaří podle vlastního rozpočtu. Stát může zasahovat do činnosti územních samosprávných celků, jen vyžaduje-li to ochrana zákona, a jen způsobem stanoveným zákonem. Členové zastupitelstev jsou voleni tajným hlasováním na základě všeobecného, rovného a přímého volebního práva. Funkční období </a:t>
            </a:r>
            <a:r>
              <a:rPr lang="cs-CZ" sz="1700" b="1" dirty="0"/>
              <a:t>zastupitelstva</a:t>
            </a:r>
            <a:r>
              <a:rPr lang="cs-CZ" sz="1700" dirty="0"/>
              <a:t> je čtyřleté. Zákon stanoví, za jakých podmínek se vyhlásí nové volby zastupitelstva před uplynutím jeho funkčního období. Působnost zastupitelstev může být stanovena jen zákonem. Zastupitelstvo obce rozhoduje ve věcech samosprávy, pokud nejsou zákonem svěřeny zastupitelstvu vyššího územního samosprávného celku. Zastupitelstva mohou v mezích své působnosti vydávat obecně závazné vyhlášky. Výkon státní správy lze svěřit orgánům samosprávy jen tehdy, stanoví-li to zákon.</a:t>
            </a:r>
          </a:p>
        </p:txBody>
      </p:sp>
    </p:spTree>
    <p:extLst>
      <p:ext uri="{BB962C8B-B14F-4D97-AF65-F5344CB8AC3E}">
        <p14:creationId xmlns:p14="http://schemas.microsoft.com/office/powerpoint/2010/main" val="1278308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8</a:t>
            </a:fld>
            <a:endParaRPr lang="cs-CZ" dirty="0"/>
          </a:p>
        </p:txBody>
      </p:sp>
      <p:sp>
        <p:nvSpPr>
          <p:cNvPr id="4" name="TextovéPole 3"/>
          <p:cNvSpPr txBox="1"/>
          <p:nvPr/>
        </p:nvSpPr>
        <p:spPr>
          <a:xfrm>
            <a:off x="323528" y="476672"/>
            <a:ext cx="8424936" cy="5816977"/>
          </a:xfrm>
          <a:prstGeom prst="rect">
            <a:avLst/>
          </a:prstGeom>
          <a:noFill/>
        </p:spPr>
        <p:txBody>
          <a:bodyPr wrap="square" rtlCol="0">
            <a:spAutoFit/>
          </a:bodyPr>
          <a:lstStyle/>
          <a:p>
            <a:r>
              <a:rPr lang="cs-CZ" sz="2400" b="1" dirty="0"/>
              <a:t>Organizačně – technické systémy veřejné správy</a:t>
            </a:r>
          </a:p>
          <a:p>
            <a:endParaRPr lang="cs-CZ" sz="2400" b="1" dirty="0"/>
          </a:p>
          <a:p>
            <a:pPr algn="just"/>
            <a:r>
              <a:rPr lang="cs-CZ" dirty="0"/>
              <a:t>Uplatnění příslušných organizačních principů ve veřejné správě umožňuje rozlišovat tyto tzv. </a:t>
            </a:r>
            <a:r>
              <a:rPr lang="cs-CZ" b="1" dirty="0"/>
              <a:t>organizačně – technické systémy veřejné správy</a:t>
            </a:r>
            <a:r>
              <a:rPr lang="cs-CZ" dirty="0"/>
              <a:t>:</a:t>
            </a:r>
          </a:p>
          <a:p>
            <a:pPr algn="just"/>
            <a:endParaRPr lang="cs-CZ" dirty="0"/>
          </a:p>
          <a:p>
            <a:pPr marL="285750" indent="-285750" algn="just">
              <a:buFontTx/>
              <a:buChar char="-"/>
            </a:pPr>
            <a:r>
              <a:rPr lang="cs-CZ" dirty="0"/>
              <a:t>systém centralizované, decentralizované, koncentrované a dekoncentrované správy;</a:t>
            </a:r>
          </a:p>
          <a:p>
            <a:pPr marL="285750" indent="-285750" algn="just">
              <a:buFontTx/>
              <a:buChar char="-"/>
            </a:pPr>
            <a:r>
              <a:rPr lang="cs-CZ" dirty="0"/>
              <a:t>systém územní a věcný (odvětvový, rezortní);</a:t>
            </a:r>
          </a:p>
          <a:p>
            <a:pPr marL="285750" indent="-285750" algn="just">
              <a:buFontTx/>
              <a:buChar char="-"/>
            </a:pPr>
            <a:r>
              <a:rPr lang="cs-CZ" dirty="0"/>
              <a:t>systém monokratický a kolegiální;</a:t>
            </a:r>
          </a:p>
          <a:p>
            <a:pPr marL="285750" indent="-285750" algn="just">
              <a:buFontTx/>
              <a:buChar char="-"/>
            </a:pPr>
            <a:r>
              <a:rPr lang="cs-CZ" dirty="0"/>
              <a:t>systém volební a jmenovací.</a:t>
            </a:r>
          </a:p>
          <a:p>
            <a:pPr algn="just"/>
            <a:endParaRPr lang="cs-CZ" dirty="0"/>
          </a:p>
          <a:p>
            <a:pPr algn="just"/>
            <a:r>
              <a:rPr lang="cs-CZ" b="1" dirty="0"/>
              <a:t>Princip centralizace </a:t>
            </a:r>
            <a:r>
              <a:rPr lang="cs-CZ" dirty="0"/>
              <a:t>veřejné správy spočívá v soustředění jejího výkonu v rukou „centra státu“, tedy jeho ústředních orgánů, které mají rozhodující pravomoc ovlivňovat veškerou činnost správy.</a:t>
            </a:r>
          </a:p>
          <a:p>
            <a:pPr algn="just"/>
            <a:endParaRPr lang="cs-CZ" dirty="0"/>
          </a:p>
          <a:p>
            <a:pPr algn="just"/>
            <a:r>
              <a:rPr lang="cs-CZ" b="1" dirty="0"/>
              <a:t>Decentralizace</a:t>
            </a:r>
            <a:r>
              <a:rPr lang="cs-CZ" dirty="0"/>
              <a:t> je procesem přesunu (delegace) části výkonu veřejné správy na jiné subjekty odlišné od státu, tzv. veřejnoprávní korporace. Projevem decentralizace veřejné správy ve státě je zřízení obecní a krajské  samosprávy.</a:t>
            </a:r>
          </a:p>
          <a:p>
            <a:pPr algn="just"/>
            <a:endParaRPr lang="cs-CZ" dirty="0"/>
          </a:p>
          <a:p>
            <a:pPr algn="just"/>
            <a:r>
              <a:rPr lang="cs-CZ" b="1" dirty="0"/>
              <a:t>Decentralizovaný systém</a:t>
            </a:r>
            <a:r>
              <a:rPr lang="cs-CZ" dirty="0"/>
              <a:t> deleguje na nižší stupeň řízení více práv než </a:t>
            </a:r>
            <a:r>
              <a:rPr lang="cs-CZ" b="1" dirty="0"/>
              <a:t>systém centralizovaný</a:t>
            </a:r>
            <a:r>
              <a:rPr lang="cs-CZ" dirty="0"/>
              <a:t>.</a:t>
            </a:r>
          </a:p>
        </p:txBody>
      </p:sp>
    </p:spTree>
    <p:extLst>
      <p:ext uri="{BB962C8B-B14F-4D97-AF65-F5344CB8AC3E}">
        <p14:creationId xmlns:p14="http://schemas.microsoft.com/office/powerpoint/2010/main" val="3774864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2"/>
          </p:nvPr>
        </p:nvSpPr>
        <p:spPr/>
        <p:txBody>
          <a:bodyPr/>
          <a:lstStyle/>
          <a:p>
            <a:fld id="{AC57A5DF-1266-40EA-9282-1E66B9DE06C0}" type="slidenum">
              <a:rPr lang="cs-CZ" smtClean="0"/>
              <a:t>9</a:t>
            </a:fld>
            <a:endParaRPr lang="cs-CZ" dirty="0"/>
          </a:p>
        </p:txBody>
      </p:sp>
      <p:sp>
        <p:nvSpPr>
          <p:cNvPr id="4" name="TextovéPole 3"/>
          <p:cNvSpPr txBox="1"/>
          <p:nvPr/>
        </p:nvSpPr>
        <p:spPr>
          <a:xfrm>
            <a:off x="323528" y="476672"/>
            <a:ext cx="8496944" cy="5816977"/>
          </a:xfrm>
          <a:prstGeom prst="rect">
            <a:avLst/>
          </a:prstGeom>
          <a:noFill/>
        </p:spPr>
        <p:txBody>
          <a:bodyPr wrap="square" rtlCol="0">
            <a:spAutoFit/>
          </a:bodyPr>
          <a:lstStyle/>
          <a:p>
            <a:r>
              <a:rPr lang="cs-CZ" sz="2400" b="1" dirty="0"/>
              <a:t>Organizačně – technické systémy veřejné správy</a:t>
            </a:r>
          </a:p>
          <a:p>
            <a:endParaRPr lang="cs-CZ" sz="1000" dirty="0"/>
          </a:p>
          <a:p>
            <a:pPr algn="just"/>
            <a:r>
              <a:rPr lang="cs-CZ" dirty="0"/>
              <a:t>Ke </a:t>
            </a:r>
            <a:r>
              <a:rPr lang="cs-CZ" b="1" dirty="0"/>
              <a:t>krajní centralizaci </a:t>
            </a:r>
            <a:r>
              <a:rPr lang="cs-CZ" dirty="0"/>
              <a:t>dochází tehdy, jestliže jsou daná rozhodnutí  přijímána výhradně na nejvyšší úrovni řízení a všechny ostatní organizační stupně jen přenášejí rozhodnutí a příkazy centra k místům realizace.</a:t>
            </a:r>
          </a:p>
          <a:p>
            <a:pPr algn="just"/>
            <a:endParaRPr lang="cs-CZ" sz="1000" dirty="0"/>
          </a:p>
          <a:p>
            <a:pPr algn="just"/>
            <a:r>
              <a:rPr lang="cs-CZ" b="1" dirty="0"/>
              <a:t>Krajní decentralizace </a:t>
            </a:r>
            <a:r>
              <a:rPr lang="cs-CZ" dirty="0"/>
              <a:t>by se prakticky rovnala rozpadu instituce, proto je vždy nezbytná určitá míra centralizace.</a:t>
            </a:r>
          </a:p>
          <a:p>
            <a:pPr algn="just"/>
            <a:endParaRPr lang="cs-CZ" sz="1000" dirty="0"/>
          </a:p>
          <a:p>
            <a:pPr algn="just"/>
            <a:r>
              <a:rPr lang="cs-CZ" dirty="0"/>
              <a:t>Decentralizace v organizovaných soustavách má zpravidla dvě stránky, a to </a:t>
            </a:r>
            <a:r>
              <a:rPr lang="cs-CZ" b="1" dirty="0"/>
              <a:t>decentralizaci pravomoci</a:t>
            </a:r>
            <a:r>
              <a:rPr lang="cs-CZ" dirty="0"/>
              <a:t> a </a:t>
            </a:r>
            <a:r>
              <a:rPr lang="cs-CZ" b="1" dirty="0"/>
              <a:t>decentralizaci činností</a:t>
            </a:r>
            <a:r>
              <a:rPr lang="cs-CZ" dirty="0"/>
              <a:t>.</a:t>
            </a:r>
          </a:p>
          <a:p>
            <a:pPr algn="just"/>
            <a:endParaRPr lang="cs-CZ" sz="1000" dirty="0"/>
          </a:p>
          <a:p>
            <a:pPr algn="just"/>
            <a:r>
              <a:rPr lang="cs-CZ" b="1" dirty="0"/>
              <a:t>Decentralizace pravomoci</a:t>
            </a:r>
            <a:r>
              <a:rPr lang="cs-CZ" dirty="0"/>
              <a:t> – vyšší organizační složka postupuje relativně trvale část své pravomoci organizační složce nižší, a to tím, že ji pověřuje rozhodováním některých otázek.</a:t>
            </a:r>
          </a:p>
          <a:p>
            <a:pPr algn="just"/>
            <a:endParaRPr lang="cs-CZ" sz="1000" dirty="0"/>
          </a:p>
          <a:p>
            <a:pPr algn="just"/>
            <a:r>
              <a:rPr lang="cs-CZ" b="1" dirty="0"/>
              <a:t>Decentralizace činnosti</a:t>
            </a:r>
            <a:r>
              <a:rPr lang="cs-CZ" dirty="0"/>
              <a:t> – vyšší organizační složka svěřuje nižší organizační složce jen výkon určité činnosti; tato nižší organizační složka však nedostává pravomoc v daných záležitostech rozhodovat.</a:t>
            </a:r>
          </a:p>
          <a:p>
            <a:pPr algn="just"/>
            <a:endParaRPr lang="cs-CZ" sz="1000" dirty="0"/>
          </a:p>
          <a:p>
            <a:pPr algn="just"/>
            <a:r>
              <a:rPr lang="cs-CZ" dirty="0"/>
              <a:t>Optimální organizační strukturu je nutno hledat </a:t>
            </a:r>
            <a:r>
              <a:rPr lang="cs-CZ" b="1" dirty="0"/>
              <a:t>kompromisním řešením vztahu centralizace a decentralizace</a:t>
            </a:r>
            <a:r>
              <a:rPr lang="cs-CZ" dirty="0"/>
              <a:t>. Účelné stanovení stupně centralizace a decentralizace je jedním z nejzávažnějších problémů při koncipování organizační struktury veřejné správy.</a:t>
            </a:r>
          </a:p>
        </p:txBody>
      </p:sp>
    </p:spTree>
    <p:extLst>
      <p:ext uri="{BB962C8B-B14F-4D97-AF65-F5344CB8AC3E}">
        <p14:creationId xmlns:p14="http://schemas.microsoft.com/office/powerpoint/2010/main" val="1857947111"/>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866</TotalTime>
  <Words>4026</Words>
  <Application>Microsoft Office PowerPoint</Application>
  <PresentationFormat>Předvádění na obrazovce (4:3)</PresentationFormat>
  <Paragraphs>315</Paragraphs>
  <Slides>28</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28</vt:i4>
      </vt:variant>
    </vt:vector>
  </HeadingPairs>
  <TitlesOfParts>
    <vt:vector size="32" baseType="lpstr">
      <vt:lpstr>Arial</vt:lpstr>
      <vt:lpstr>Calibri</vt:lpstr>
      <vt:lpstr>Wingdings</vt:lpstr>
      <vt:lpstr>Motiv sady Office</vt:lpstr>
      <vt:lpstr>ORGANIZACE VEŘEJNÉ SPRÁVY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ORGANIZACE VEŘEJNÉ SPRÁVY</dc:title>
  <dc:creator>Pospíšil Petr</dc:creator>
  <cp:lastModifiedBy>Kosinarova Barbora</cp:lastModifiedBy>
  <cp:revision>69</cp:revision>
  <dcterms:created xsi:type="dcterms:W3CDTF">2015-10-10T17:16:33Z</dcterms:created>
  <dcterms:modified xsi:type="dcterms:W3CDTF">2024-10-27T19:31:06Z</dcterms:modified>
</cp:coreProperties>
</file>