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F6225-AB91-4072-9963-EF27AF5E901B}" type="datetimeFigureOut">
              <a:rPr lang="cs-CZ" smtClean="0"/>
              <a:t>27.10.2024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411BB-1649-4886-8EA7-4C2014E9D4F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9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4724-41E8-4AD0-88C8-9932525697BA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BBFC-8116-479C-AC76-0BB7B16CB7DD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ED5-0029-4173-B08F-89E1ED5D7682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0231-2A09-4A1C-A9A7-C5E5231141EC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1A99-7805-491F-B5E8-562AC7312CF2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788-C9A4-4AF8-AA4C-277E901FAB3E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350-2603-4BC8-B1D2-3F658FD23F73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76BB-D4BE-4812-9AFC-9C154008FB2C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4CF-543B-4D54-A473-DB23FD759B94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5BF-2EBD-4421-A92E-DC86ECD3BAEA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5B6B-A6CC-4C78-9061-CC9486ECBB76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B008-45A3-46BD-8934-BA92B3114C80}" type="datetime1">
              <a:rPr lang="cs-CZ" smtClean="0"/>
              <a:t>27.10.2024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Formy činnosti ve veřejné správě, JUDr. Petr Pospíšil, Ph.D., LL.M.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CAcQjRxqFQoTCP_-zLH36sgCFcfsFAodciMGbA&amp;url=http://www.invaluable.com/artist/kaufmann-adolf-blbnisjbzm&amp;psig=AFQjCNF9XZ8XLZFyvQq3JoUejQCOBbowjw&amp;ust=144631982689740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FORMY ČINNOSTI VE VEŘEJNÉ SPRÁVĚ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65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4249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Zvláštním případem normativních aktů ve veřejné správě jsou tzv. </a:t>
            </a:r>
            <a:r>
              <a:rPr lang="cs-CZ" b="1" u="sng" dirty="0"/>
              <a:t>vnitřní předpisy</a:t>
            </a:r>
            <a:r>
              <a:rPr lang="cs-CZ" dirty="0"/>
              <a:t>, které (zpravidla) nesměřují vůči subjektům stojícím vně systému vztahů organizační nadřízenosti a podřízenosti ve veřejné správě, ale naopak směřují vůči subjektům ovládaným organizační podřízeností ve vztahu ke správnímu orgánu, který tento normativní akt vydal. Většinou slouží k řízení podřízených pracovníků a orgánů. Jedná se o </a:t>
            </a:r>
            <a:r>
              <a:rPr lang="cs-CZ" b="1" dirty="0"/>
              <a:t>abstraktní formy vnitřní činnosti veřejné správy, s povahou interních normativních aktů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 některých specifických případech se vnitřní předpisy stávají závaznými i pro jiné osoby – např. </a:t>
            </a:r>
            <a:r>
              <a:rPr lang="cs-CZ" b="1" dirty="0"/>
              <a:t>provozní řády </a:t>
            </a:r>
            <a:r>
              <a:rPr lang="cs-CZ" dirty="0"/>
              <a:t>nemocnic, knihoven nebo školských zařízení. Pokud je osoba v zařízení přítomna, dobrovolně se podřizuje stanoveným podmínkám.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» obvykle se označují jako </a:t>
            </a:r>
            <a:r>
              <a:rPr lang="cs-CZ" b="1" dirty="0"/>
              <a:t>interní normativní instrukce</a:t>
            </a:r>
            <a:r>
              <a:rPr lang="cs-CZ" dirty="0"/>
              <a:t>, </a:t>
            </a:r>
            <a:r>
              <a:rPr lang="cs-CZ" b="1" dirty="0"/>
              <a:t>pokyny</a:t>
            </a:r>
            <a:r>
              <a:rPr lang="cs-CZ" dirty="0"/>
              <a:t>, </a:t>
            </a:r>
            <a:r>
              <a:rPr lang="cs-CZ" b="1" dirty="0"/>
              <a:t>směrnice</a:t>
            </a:r>
            <a:r>
              <a:rPr lang="cs-CZ" dirty="0"/>
              <a:t> nebo </a:t>
            </a:r>
            <a:r>
              <a:rPr lang="cs-CZ" b="1" dirty="0"/>
              <a:t>normativní akty řízení</a:t>
            </a:r>
            <a:r>
              <a:rPr lang="cs-CZ" dirty="0"/>
              <a:t> apod.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Příkladem vnitřních předpisů ve veřejné správě jsou např. </a:t>
            </a:r>
            <a:r>
              <a:rPr lang="cs-CZ" b="1" dirty="0"/>
              <a:t>organizační řády, spisové řády, skartační řády, jednací řády </a:t>
            </a:r>
            <a:r>
              <a:rPr lang="cs-CZ" dirty="0"/>
              <a:t>kolegiálních orgánů.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Vnitřní předpisy nejsou pramenem práva, jsou však závazné pro své adresáty. Nesmějí být v rozporu se zákonem.</a:t>
            </a:r>
          </a:p>
        </p:txBody>
      </p:sp>
    </p:spTree>
    <p:extLst>
      <p:ext uri="{BB962C8B-B14F-4D97-AF65-F5344CB8AC3E}">
        <p14:creationId xmlns:p14="http://schemas.microsoft.com/office/powerpoint/2010/main" val="340050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sz="1000" b="1" dirty="0"/>
          </a:p>
          <a:p>
            <a:pPr algn="just"/>
            <a:r>
              <a:rPr lang="cs-CZ" dirty="0"/>
              <a:t>Povahu abstraktních aktů ve veřejné správě mají i tzv. </a:t>
            </a:r>
            <a:r>
              <a:rPr lang="cs-CZ" b="1" u="sng" dirty="0"/>
              <a:t>statuty</a:t>
            </a:r>
            <a:r>
              <a:rPr lang="cs-CZ" dirty="0"/>
              <a:t> či </a:t>
            </a:r>
            <a:r>
              <a:rPr lang="cs-CZ" b="1" u="sng" dirty="0"/>
              <a:t>statutární předpisy</a:t>
            </a:r>
            <a:r>
              <a:rPr lang="cs-CZ" dirty="0"/>
              <a:t>. Jsou spojovány zejména se samosprávou, a to územní i zájmovou. Jedná se o </a:t>
            </a:r>
            <a:r>
              <a:rPr lang="cs-CZ" b="1" dirty="0"/>
              <a:t>abstraktní akty</a:t>
            </a:r>
            <a:r>
              <a:rPr lang="cs-CZ" dirty="0"/>
              <a:t>, které se vztahují ke jmenovitě neurčeným adresátům, mohou směřovat jen vůči okruhu osob v daném organizačním rámci – tzn. vůči členům příslušného samosprávného společenství.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Statutární předpisy </a:t>
            </a:r>
            <a:r>
              <a:rPr lang="cs-CZ" b="1" dirty="0"/>
              <a:t>upravují vnitřní vztahy v rámci daného statutárního společenství</a:t>
            </a:r>
            <a:r>
              <a:rPr lang="cs-CZ" dirty="0"/>
              <a:t>. V některých případech je jejich přijetí a vydání právní úpravou výslovně předpokládáno či předepisováno (např. statuty měst, statuty vysokých škol, statutární předpisy Lékařské komory, Advokátní komory).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Statutární předpisy u územní samosprávy</a:t>
            </a:r>
            <a:r>
              <a:rPr lang="cs-CZ" dirty="0"/>
              <a:t> se svou povahou značně blíží jejich samosprávným právním předpisům, tedy obecně závazným vyhláškám obcí a krajů vydávaným ve věcech samosprávy. Pro statutární předpisy územní samosprávy se také obvykle volí forma právního předpisu samosprávy.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Statutární předpisy, podobně jako obecně závazné vyhlášky, nemohou stát mimo zákon, nebo ukládat svým členům povinnosti nad rámec zákona, popř. zasahovat do jejich soukromoprávních vztahů.</a:t>
            </a:r>
          </a:p>
        </p:txBody>
      </p:sp>
    </p:spTree>
    <p:extLst>
      <p:ext uri="{BB962C8B-B14F-4D97-AF65-F5344CB8AC3E}">
        <p14:creationId xmlns:p14="http://schemas.microsoft.com/office/powerpoint/2010/main" val="228378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dirty="0"/>
          </a:p>
          <a:p>
            <a:pPr algn="just"/>
            <a:r>
              <a:rPr lang="cs-CZ" dirty="0"/>
              <a:t>= jsou zpravidla výsledkem rozhodování správního orgánu o jmenovitých (konkrétních) právech, právem chráněných zájmech nebo povinnostech určitého konkrétního (individuálního) subjektu (subjektů).  Jedná se o </a:t>
            </a:r>
            <a:r>
              <a:rPr lang="cs-CZ" b="1" dirty="0"/>
              <a:t>konkrétní formy vnější činnosti veřejné správy</a:t>
            </a:r>
            <a:r>
              <a:rPr lang="cs-CZ" dirty="0"/>
              <a:t>. Individuální správní akty tvoří podstatnou část činnosti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akty jsou chápány jako </a:t>
            </a:r>
            <a:r>
              <a:rPr lang="cs-CZ" b="1" dirty="0"/>
              <a:t>akty aplikace správního práva </a:t>
            </a:r>
            <a:r>
              <a:rPr lang="cs-CZ" dirty="0"/>
              <a:t>– představují použití obecných pravidel chování obsažených v příslušných správněprávních normách na konkrétní případy, a slouží pro „jednorázová“ využití či řešení – převážně se jedná o </a:t>
            </a:r>
            <a:r>
              <a:rPr lang="cs-CZ" b="1" dirty="0"/>
              <a:t>rozhodnutí vydaná ve správním řízení </a:t>
            </a:r>
            <a:r>
              <a:rPr lang="cs-CZ" dirty="0"/>
              <a:t>(stavební povolení, rozhodnutí o přestupku atd.).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Mohou se rozlišovat na </a:t>
            </a:r>
            <a:r>
              <a:rPr lang="cs-CZ" b="1" dirty="0"/>
              <a:t>individuální správní akty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vrchnostenské</a:t>
            </a:r>
            <a:r>
              <a:rPr lang="cs-CZ" dirty="0"/>
              <a:t> – spojené s mocenským působením orgánů veřejné správy, účinky jsou způsobilé adresáty zavazovat, mají exekuovatelné právní účinky;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nevrchnostenské</a:t>
            </a:r>
            <a:r>
              <a:rPr lang="cs-CZ" dirty="0"/>
              <a:t> – u nichž nejde o autoritativní výkon veřejné moci, nejsou způsobilé adresáty zavazovat, ve spojení s jejich účinky nelze hovořit o exekuovatelnosti.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756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b="1" dirty="0"/>
          </a:p>
          <a:p>
            <a:r>
              <a:rPr lang="cs-CZ" dirty="0"/>
              <a:t>Jako </a:t>
            </a:r>
            <a:r>
              <a:rPr lang="cs-CZ" b="1" dirty="0"/>
              <a:t>akty aplikace správního práva </a:t>
            </a:r>
            <a:r>
              <a:rPr lang="cs-CZ" dirty="0"/>
              <a:t>se člení na:</a:t>
            </a:r>
          </a:p>
          <a:p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akty konstitutivní </a:t>
            </a:r>
            <a:r>
              <a:rPr lang="cs-CZ" dirty="0"/>
              <a:t>– jimiž se zakládají, mění, nebo ruší určité správněprávní vztahy,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akty deklaratorní</a:t>
            </a:r>
            <a:r>
              <a:rPr lang="cs-CZ" dirty="0"/>
              <a:t> – jimiž se autoritativně stvrzuje existence či neexistence určitého správněprávně relevantního stavu (tzn. „nalézá se“ právo, které již existuje).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</a:t>
            </a:r>
            <a:r>
              <a:rPr lang="cs-CZ" b="1" dirty="0"/>
              <a:t>konstitutivních správních aktů</a:t>
            </a:r>
            <a:r>
              <a:rPr lang="cs-CZ" dirty="0"/>
              <a:t> mohou být např. rozhodnutí o přestupku, rozhodnutí o vydání stavebního povolení, rozhodnutí o udělení (zrušení) koncese. Právní účinky konstitutivního aktu působí tzv. ex nunc (pro futuro), tj. od okamžiku svého vzniku do budoucna.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</a:t>
            </a:r>
            <a:r>
              <a:rPr lang="cs-CZ" b="1" dirty="0"/>
              <a:t>deklaratorních správních aktů</a:t>
            </a:r>
            <a:r>
              <a:rPr lang="cs-CZ" dirty="0"/>
              <a:t> mohou být např. potvrzení o výsledku zjišťování státního občanství ve sporných případech. Právně působí deklaratorní akt tzv. ex tunc (pro praeterito), tj. od okamžiku vzniku právního stavu v minulosti. Deklaratorní akty osvědčují vždy určitý legální již existující právní stav.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645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sz="2400" b="1" dirty="0"/>
          </a:p>
          <a:p>
            <a:pPr algn="just"/>
            <a:r>
              <a:rPr lang="cs-CZ" dirty="0"/>
              <a:t>Z pohledu obsahového zaměření individuálních správních aktů je možno je členit na: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oprávněnostní</a:t>
            </a:r>
            <a:r>
              <a:rPr lang="cs-CZ" dirty="0"/>
              <a:t> (povolení, koncese),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povinnostní</a:t>
            </a:r>
            <a:r>
              <a:rPr lang="cs-CZ" dirty="0"/>
              <a:t> (s povinností něco splnit, konat, zdržet se určitého jednání, strpět určitý stav),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schvalovací </a:t>
            </a:r>
            <a:r>
              <a:rPr lang="cs-CZ" dirty="0"/>
              <a:t>(jejichž důsledkem je zpravidla možnost využívat určité oprávnění).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hlediska obsahu individuálních správních aktů můžeme uvažovat ještě o tom, zda jde o akt </a:t>
            </a:r>
            <a:r>
              <a:rPr lang="cs-CZ" b="1" dirty="0"/>
              <a:t>materiální </a:t>
            </a:r>
            <a:r>
              <a:rPr lang="cs-CZ" dirty="0"/>
              <a:t>(upravuje hmotněprávní postavení adresátů – např. stavební povolení) nebo </a:t>
            </a:r>
            <a:r>
              <a:rPr lang="cs-CZ" b="1" dirty="0"/>
              <a:t>procesní</a:t>
            </a:r>
            <a:r>
              <a:rPr lang="cs-CZ" dirty="0"/>
              <a:t> (obsahuje rozhodnutí o procesních otázkách – usnesení dle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Individuální správní akty nemusí mít vždy jen povahu </a:t>
            </a:r>
            <a:r>
              <a:rPr lang="cs-CZ" b="1" dirty="0"/>
              <a:t>správních rozhodnutí </a:t>
            </a:r>
            <a:r>
              <a:rPr lang="cs-CZ" dirty="0"/>
              <a:t>vydávaných ve správním řízení. Mohou jimi být také nejrůznější </a:t>
            </a:r>
            <a:r>
              <a:rPr lang="cs-CZ" b="1" dirty="0"/>
              <a:t>opatření</a:t>
            </a:r>
            <a:r>
              <a:rPr lang="cs-CZ" dirty="0"/>
              <a:t>, </a:t>
            </a:r>
            <a:r>
              <a:rPr lang="cs-CZ" b="1" dirty="0"/>
              <a:t>vyjádření</a:t>
            </a:r>
            <a:r>
              <a:rPr lang="cs-CZ" dirty="0"/>
              <a:t>, </a:t>
            </a:r>
            <a:r>
              <a:rPr lang="cs-CZ" b="1" dirty="0"/>
              <a:t>stanoviska</a:t>
            </a:r>
            <a:r>
              <a:rPr lang="cs-CZ" dirty="0"/>
              <a:t>, </a:t>
            </a:r>
            <a:r>
              <a:rPr lang="cs-CZ" b="1" dirty="0"/>
              <a:t>posudky</a:t>
            </a:r>
            <a:r>
              <a:rPr lang="cs-CZ" dirty="0"/>
              <a:t>, </a:t>
            </a:r>
            <a:r>
              <a:rPr lang="cs-CZ" b="1" dirty="0"/>
              <a:t>osvědčení</a:t>
            </a:r>
            <a:r>
              <a:rPr lang="cs-CZ" dirty="0"/>
              <a:t> apod.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22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b="1" dirty="0"/>
          </a:p>
          <a:p>
            <a:pPr algn="just"/>
            <a:r>
              <a:rPr lang="cs-CZ" u="sng" dirty="0"/>
              <a:t>Pro vydávání individuálních správních aktů platí následující zásady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mohou je vydávat jen orgány k tomu příslušné,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musí být zachován zákonem předepsaný postup při jejich vydávání,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musí obsahovat náležitosti předepsané zákonem.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Od individuálních správních aktů, které mají vnější účinky je třeba (obdobně jako u normativních správních aktů) odlišovat takové individuální akty ve sféře veřejné správy, jejichž adresáty jsou jednotlivé organizačně podřízené subjekty, tj. zpravidla jednotlivé úřední osoby.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Jedná se o </a:t>
            </a:r>
            <a:r>
              <a:rPr lang="cs-CZ" b="1" dirty="0"/>
              <a:t>individuální služební akty</a:t>
            </a:r>
            <a:r>
              <a:rPr lang="cs-CZ" dirty="0"/>
              <a:t> obvykle označované jako </a:t>
            </a:r>
            <a:r>
              <a:rPr lang="cs-CZ" b="1" dirty="0"/>
              <a:t>individuální služební pokyny</a:t>
            </a:r>
            <a:r>
              <a:rPr lang="cs-CZ" dirty="0"/>
              <a:t>. Slouží k realizaci řídících pravomocí představitelů správních orgánů vůči jednotlivým pracovníkům v organizačním systému veřejné správy ve vztazích nadřízenosti a podřízenosti.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757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Bývají označována jako </a:t>
            </a:r>
            <a:r>
              <a:rPr lang="cs-CZ" b="1" dirty="0"/>
              <a:t>akty smíšené povahy </a:t>
            </a:r>
            <a:r>
              <a:rPr lang="cs-CZ" dirty="0"/>
              <a:t>vykazující některé znaky normativních správních aktů a některé znaky individuálních správních aktů.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buď o řešení relativně konkrétní správní věci, avšak s dopadem na blíže neurčený okruh adresátů (to je častější případ), nebo půjde (méně často) o řešení obecných otázek se vztahem ke jmenovitě individualizovanému adresátovi či adresátům.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Zvláštnost tohoto institutu spočívá v tom, že: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opatření obecné povahy nemusí splňovat tradiční podmínku abstraktnosti nebo konkrétnosti předmětu a osoby zároveň,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příprava a schvalování těchto opatření se řídí předpisy o správním řízení a nikoli pravidly pro vydávání právních předpisů, čímž se dostává dotčeným osobám práv a informací, které v běžném legislativním procesu nemají.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algn="just"/>
            <a:r>
              <a:rPr lang="cs-CZ" dirty="0"/>
              <a:t>Správní řád </a:t>
            </a:r>
            <a:r>
              <a:rPr lang="cs-CZ" b="1" dirty="0"/>
              <a:t>opatření obecné povahy</a:t>
            </a:r>
            <a:r>
              <a:rPr lang="cs-CZ" dirty="0"/>
              <a:t> definuje jako </a:t>
            </a:r>
            <a:r>
              <a:rPr lang="cs-CZ" b="1" dirty="0"/>
              <a:t>takový závazný akt orgánu veřejné správy, který není ani právním předpisem, ani rozhodnutím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609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endParaRPr lang="cs-CZ" sz="800" b="1" dirty="0"/>
          </a:p>
          <a:p>
            <a:pPr algn="just"/>
            <a:r>
              <a:rPr lang="cs-CZ" dirty="0"/>
              <a:t>Správní řád stanoví, že postup jím předvídaný se pro opatření obecné povahy uplatní tam, kde </a:t>
            </a:r>
            <a:r>
              <a:rPr lang="cs-CZ" i="1" dirty="0"/>
              <a:t>„zvláštní zákon ukládá vydat závazné opatření obecné povahy, které není právním předpisem ani rozhodnutím.“</a:t>
            </a:r>
          </a:p>
          <a:p>
            <a:pPr algn="just"/>
            <a:endParaRPr lang="cs-CZ" sz="800" dirty="0"/>
          </a:p>
          <a:p>
            <a:pPr algn="just"/>
            <a:r>
              <a:rPr lang="cs-CZ" b="1" dirty="0"/>
              <a:t>Návrh opatření obecné povahy s odůvodněním</a:t>
            </a:r>
            <a:r>
              <a:rPr lang="cs-CZ" dirty="0"/>
              <a:t> příslušný  správní orgán poté, co jej projedná s dotčenými orgány, doručí veřejnou vyhláškou, kterou vyvěsí na své úřední desce a na úředních deskách obecních úřadů v obcích, jejichž správních obvodů se má opatření obecné povahy týkat, a vyzve dotčené osoby, aby k návrhu opatření podávaly připomínky nebo námitky. </a:t>
            </a:r>
          </a:p>
          <a:p>
            <a:endParaRPr lang="cs-CZ" sz="800" b="1" dirty="0"/>
          </a:p>
          <a:p>
            <a:pPr algn="just"/>
            <a:r>
              <a:rPr lang="cs-CZ" b="1" dirty="0"/>
              <a:t>Opatření obecné povahy samotné</a:t>
            </a:r>
            <a:r>
              <a:rPr lang="cs-CZ" dirty="0"/>
              <a:t> se pak oznamuje veřejnou vyhláškou, zveřejňovanou na úřední desce správního orgánu, který opatření obecné povahy vydal, přičemž se přijaté opatření obecné povahy současně zveřejní i na úředních deskách obecních úřadů v těch obcích, jejichž správních obvodů se týká.</a:t>
            </a:r>
          </a:p>
          <a:p>
            <a:pPr algn="just"/>
            <a:endParaRPr lang="cs-CZ" sz="800" dirty="0"/>
          </a:p>
          <a:p>
            <a:pPr algn="just"/>
            <a:r>
              <a:rPr lang="cs-CZ" dirty="0"/>
              <a:t>Z právní konstrukce opatření obecné povahy tak, jak je nastavena správním řádem, vyplývá, že samo nemůže stanovit povinnosti, ale může toliko u povinností, které jsou stanoveny zákonem, určit jejich rozsah. </a:t>
            </a:r>
          </a:p>
          <a:p>
            <a:pPr algn="just"/>
            <a:endParaRPr lang="cs-CZ" sz="800" dirty="0"/>
          </a:p>
          <a:p>
            <a:pPr algn="just"/>
            <a:r>
              <a:rPr lang="cs-CZ" dirty="0"/>
              <a:t>Opatření obecné povahy je dále přezkoumatelné ve správním soudnictví za podmínek stanovených soudním řádem správním.</a:t>
            </a:r>
          </a:p>
        </p:txBody>
      </p:sp>
    </p:spTree>
    <p:extLst>
      <p:ext uri="{BB962C8B-B14F-4D97-AF65-F5344CB8AC3E}">
        <p14:creationId xmlns:p14="http://schemas.microsoft.com/office/powerpoint/2010/main" val="1608571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2493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Veřejnoprávní smlouvy</a:t>
            </a:r>
          </a:p>
          <a:p>
            <a:endParaRPr lang="cs-CZ" b="1" dirty="0"/>
          </a:p>
          <a:p>
            <a:pPr algn="just"/>
            <a:r>
              <a:rPr lang="cs-CZ" dirty="0"/>
              <a:t>Někdy jsou označovány jako </a:t>
            </a:r>
            <a:r>
              <a:rPr lang="cs-CZ" b="1" dirty="0"/>
              <a:t>„dohody správněprávního charakteru“</a:t>
            </a:r>
            <a:r>
              <a:rPr lang="cs-CZ" dirty="0"/>
              <a:t> a </a:t>
            </a:r>
            <a:r>
              <a:rPr lang="cs-CZ" b="1" dirty="0"/>
              <a:t>představují</a:t>
            </a:r>
            <a:r>
              <a:rPr lang="cs-CZ" dirty="0"/>
              <a:t> vzhledem k mocenské podstatě veřejné správy a administrativněprávní metodě regulace příslušných společenských vztahů </a:t>
            </a:r>
            <a:r>
              <a:rPr lang="cs-CZ" b="1" dirty="0"/>
              <a:t>atypickou formu realizace veřejné správy</a:t>
            </a:r>
            <a:r>
              <a:rPr lang="cs-CZ" dirty="0"/>
              <a:t>. Jsou tedy průlomem do administrativněsprávních vztahů jako jednostranných vrchnostenských aktů, které dosud ve veřejné správě jasně dominují.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Platí, že alespoň jedním subjektem veřejnoprávní smlouvy musí být nositel veřejné správy (stát, obec, kraj apod.).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Veřejnoprávní smlouvy se v našich podmínkách zpravidla uzavírají navzájem mezi subjekty veřejné správy – jako tzv. </a:t>
            </a:r>
            <a:r>
              <a:rPr lang="cs-CZ" b="1" dirty="0"/>
              <a:t>smlouvy koordinační </a:t>
            </a:r>
            <a:r>
              <a:rPr lang="cs-CZ" dirty="0"/>
              <a:t>– např. dohoda o sloučení obcí, dohoda o vytvoření svazku obcí, veřejnoprávní smlouva o plnění úkolů obecní policie, veřejnoprávní smlouva o transferu přenesené působnosti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Nebo se uzavírají mezi subjektem veřejné správy a od orgánů veřejné správy odlišným subjektem, zpravidla v postavení soukromé právnické, příp. i fyzické osoby, a směřují k plnění úkolů veřejné správy – tzv. </a:t>
            </a:r>
            <a:r>
              <a:rPr lang="cs-CZ" b="1" dirty="0"/>
              <a:t>smlouvy subordinační </a:t>
            </a:r>
            <a:r>
              <a:rPr lang="cs-CZ" dirty="0"/>
              <a:t>– např. smlouva o závazku veřejné služby v dopravě, nově také výslovně smlouva o poskytnutí dotace. </a:t>
            </a:r>
          </a:p>
        </p:txBody>
      </p:sp>
    </p:spTree>
    <p:extLst>
      <p:ext uri="{BB962C8B-B14F-4D97-AF65-F5344CB8AC3E}">
        <p14:creationId xmlns:p14="http://schemas.microsoft.com/office/powerpoint/2010/main" val="2270453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Veřejnoprávní smlouvy</a:t>
            </a:r>
          </a:p>
          <a:p>
            <a:endParaRPr lang="cs-CZ" b="1" dirty="0"/>
          </a:p>
          <a:p>
            <a:pPr algn="just"/>
            <a:r>
              <a:rPr lang="cs-CZ" dirty="0"/>
              <a:t>Při uzavírání smlouvy vystupují její strany v podstatě v rovném postavení, po jejím uzavření se však toto postavení subjektů smlouvy mění na postavení nerovné.</a:t>
            </a:r>
          </a:p>
          <a:p>
            <a:endParaRPr lang="cs-CZ" b="1" dirty="0"/>
          </a:p>
          <a:p>
            <a:pPr algn="just"/>
            <a:r>
              <a:rPr lang="cs-CZ" dirty="0"/>
              <a:t>Nevylučuje-li to povaha a účel veřejnoprávních smluv, </a:t>
            </a:r>
            <a:r>
              <a:rPr lang="cs-CZ" b="1" dirty="0"/>
              <a:t>použijí se přiměřeně ustanovení občanského zákoníku</a:t>
            </a:r>
            <a:r>
              <a:rPr lang="cs-CZ" dirty="0"/>
              <a:t>, s výjimkou ustanovení o neplatnosti právních jednání a relativní neúčinnosti, ustanovení o odstoupení od smlouvy a odstupném, ustanovení o změně v osobě dlužníka nebo věřitele, nejde-li o právní nástupnictví, ustanovení o postoupení smlouvy a o poukázce a ustanovení o započtení.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Veřejnoprávní smlouva </a:t>
            </a:r>
            <a:r>
              <a:rPr lang="cs-CZ" b="1" dirty="0"/>
              <a:t>musí být uzavřena písemně </a:t>
            </a:r>
            <a:r>
              <a:rPr lang="cs-CZ" dirty="0"/>
              <a:t>a projevy vůle všech smluvních stran musí být na téže listině.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Soulad veřejnoprávní smlouvy s právními předpisy lze přezkoumat z moci úřední. Strana veřejnoprávní smlouvy, která není správním orgánem, může dát podnět k provedení přezkumného řízení do 30 dnů ode dne, kdy se o důvodu zahájení přezkumného řízení dozvěděla.</a:t>
            </a:r>
          </a:p>
        </p:txBody>
      </p:sp>
    </p:spTree>
    <p:extLst>
      <p:ext uri="{BB962C8B-B14F-4D97-AF65-F5344CB8AC3E}">
        <p14:creationId xmlns:p14="http://schemas.microsoft.com/office/powerpoint/2010/main" val="7305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548680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/>
          </a:p>
          <a:p>
            <a:r>
              <a:rPr lang="cs-CZ" dirty="0"/>
              <a:t>» jsou konečným, vnějším, výrazem činnosti správních orgánů.</a:t>
            </a:r>
          </a:p>
          <a:p>
            <a:endParaRPr lang="cs-CZ" dirty="0"/>
          </a:p>
          <a:p>
            <a:pPr algn="just"/>
            <a:r>
              <a:rPr lang="cs-CZ" dirty="0"/>
              <a:t>» cílené zprostředkování obsahu činnosti veřejné správy do jejího vnějšího projevu, zprostředkování obsahu činnosti veřejné správy od požadavku a představy výsledku ve výsledek sám.</a:t>
            </a:r>
          </a:p>
          <a:p>
            <a:endParaRPr lang="cs-CZ" dirty="0"/>
          </a:p>
          <a:p>
            <a:pPr algn="just"/>
            <a:r>
              <a:rPr lang="cs-CZ" dirty="0"/>
              <a:t>Činnost veřejné správy nemůže být díky značné různorodosti úkolů veřejné správy vykonávána jediným všeobjímajícím způsobem, ale vyžaduje značnou rozmanitost jednotlivých forem činnosti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Abstraktní formy činnosti</a:t>
            </a:r>
            <a:r>
              <a:rPr lang="cs-CZ" dirty="0"/>
              <a:t> – k plnění úkolů, které vyžadují obecnější věcné řešení a míří na blíže neurčitý okruh adresátů.</a:t>
            </a:r>
          </a:p>
          <a:p>
            <a:pPr algn="just"/>
            <a:r>
              <a:rPr lang="cs-CZ" b="1" dirty="0"/>
              <a:t>Konkrétní formy činnosti </a:t>
            </a:r>
            <a:r>
              <a:rPr lang="cs-CZ" dirty="0"/>
              <a:t>– k plnění úkolů, které vyžadují zcela konkrétní věcná řešení a míří na adresáty jmenovité.</a:t>
            </a:r>
          </a:p>
          <a:p>
            <a:pPr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290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Faktické úkony s přímými právními důsledky</a:t>
            </a:r>
          </a:p>
          <a:p>
            <a:endParaRPr lang="cs-CZ" b="1" dirty="0"/>
          </a:p>
          <a:p>
            <a:pPr algn="just"/>
            <a:r>
              <a:rPr lang="cs-CZ" dirty="0"/>
              <a:t>Jedná se zpravidla o tzv. </a:t>
            </a:r>
            <a:r>
              <a:rPr lang="cs-CZ" b="1" dirty="0"/>
              <a:t>bezprostřední zákroky</a:t>
            </a:r>
            <a:r>
              <a:rPr lang="cs-CZ" dirty="0"/>
              <a:t> orgánů veřejné správy nebo o některé úkony při tzv. výkonu správních rozhodnutí.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úkony přicházejí v úvahu jen tam, kde je pro příslušné situace připouští platné právo, a to jen za podmínek, které jsou právními normami pro jejich uplatnění stanoveny.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Může k nim být přistoupeno jen tehdy, kdy to vyžaduje naléhavost zásahu, či nemožnost jiného právního řešení, a že při nich musí být dodržena tzv. </a:t>
            </a:r>
            <a:r>
              <a:rPr lang="cs-CZ" b="1" dirty="0"/>
              <a:t>zásada přiměřenosti zásahu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Osoba, vůči níž bezprostřední zásah směřuje, je povinna se mu podrobit, tedy strpět donucení. Nutná obrana proti bezprostřednímu zásahu není přípustná, neboť tento úkon je výkonem pravomoci úřední osoby.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148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Neprávní (organizační) formy realizace veřejné správy</a:t>
            </a:r>
          </a:p>
          <a:p>
            <a:endParaRPr lang="cs-CZ" b="1" dirty="0"/>
          </a:p>
          <a:p>
            <a:pPr algn="just"/>
            <a:r>
              <a:rPr lang="cs-CZ" dirty="0"/>
              <a:t>Jde především o </a:t>
            </a:r>
            <a:r>
              <a:rPr lang="cs-CZ" b="1" dirty="0"/>
              <a:t>provádění operativně-organizačních činností</a:t>
            </a:r>
            <a:r>
              <a:rPr lang="cs-CZ" dirty="0"/>
              <a:t>. Jejich prostřednictvím se vytvářejí potřebné organizační předpoklady pro reálnost a plynulost praktického uskutečňování úkolů a funkcí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činnosti mohou směřovat jak vůči vně stojícím adresátům veřejnosprávního působení, tak ve vztahu k organizaci práce pracovníků orgánů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Jde o činnosti spočívající </a:t>
            </a:r>
            <a:r>
              <a:rPr lang="cs-CZ"/>
              <a:t>v </a:t>
            </a:r>
            <a:r>
              <a:rPr lang="cs-CZ" b="1"/>
              <a:t>materiálně - </a:t>
            </a:r>
            <a:r>
              <a:rPr lang="cs-CZ" b="1" dirty="0"/>
              <a:t>technickém zajištění správních orgánů</a:t>
            </a:r>
            <a:r>
              <a:rPr lang="cs-CZ" dirty="0"/>
              <a:t>, které mají ve vztahu k základním úkolům veřejné správy převážně pomocný a přípravný charakter.  Jsou sem zahrnovány nejrůznější běžné agendy materiálně-technického charakteru, které s sebou přináší správní praxe.</a:t>
            </a:r>
          </a:p>
        </p:txBody>
      </p:sp>
    </p:spTree>
    <p:extLst>
      <p:ext uri="{BB962C8B-B14F-4D97-AF65-F5344CB8AC3E}">
        <p14:creationId xmlns:p14="http://schemas.microsoft.com/office/powerpoint/2010/main" val="2019247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 dirty="0"/>
          </a:p>
        </p:txBody>
      </p:sp>
      <p:pic>
        <p:nvPicPr>
          <p:cNvPr id="1026" name="Picture 2" descr="http://image.invaluable.com/housePhotos/Zezula/78/302978/H3931-L2258610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200775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5373216"/>
            <a:ext cx="61206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 </a:t>
            </a:r>
            <a:r>
              <a:rPr lang="cs-CZ" sz="3200" b="1" dirty="0">
                <a:sym typeface="Wingdings" panose="05000000000000000000" pitchFamily="2" charset="2"/>
              </a:rPr>
              <a:t> 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60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dirty="0"/>
          </a:p>
          <a:p>
            <a:pPr algn="just"/>
            <a:r>
              <a:rPr lang="cs-CZ" dirty="0"/>
              <a:t>Některé úkoly vyžadují řešení koncepční, jiné vyžadují operativní přístup. Některá činnost směřuje navenek k adresátům veřejné správy (</a:t>
            </a:r>
            <a:r>
              <a:rPr lang="cs-CZ" b="1" dirty="0"/>
              <a:t>vnější formy realizace</a:t>
            </a:r>
            <a:r>
              <a:rPr lang="cs-CZ" dirty="0"/>
              <a:t>), jiná činnost směřuje dovnitř veřejné správy (</a:t>
            </a:r>
            <a:r>
              <a:rPr lang="cs-CZ" b="1" dirty="0"/>
              <a:t>vnitřní formy realizace</a:t>
            </a:r>
            <a:r>
              <a:rPr lang="cs-CZ" dirty="0"/>
              <a:t>). Z hlediska základního poslání veřejné správy mají rozhodující význam a postavení </a:t>
            </a:r>
            <a:r>
              <a:rPr lang="cs-CZ" b="1" dirty="0"/>
              <a:t>vnější formy činnosti</a:t>
            </a:r>
            <a:r>
              <a:rPr lang="cs-CZ" dirty="0"/>
              <a:t>, zatímco </a:t>
            </a:r>
            <a:r>
              <a:rPr lang="cs-CZ" b="1" dirty="0"/>
              <a:t>vnitřní formy činnosti </a:t>
            </a:r>
            <a:r>
              <a:rPr lang="cs-CZ" dirty="0"/>
              <a:t>mají ve vztahu k nim podpůrné postavení. Význam </a:t>
            </a:r>
            <a:r>
              <a:rPr lang="cs-CZ" b="1" dirty="0"/>
              <a:t>vnitřních forem činnosti</a:t>
            </a:r>
            <a:r>
              <a:rPr lang="cs-CZ" dirty="0"/>
              <a:t> spočívá v tom, že slouží k zabezpečení vlastního chodu veřejné správy a pro její fungování plní nezastupitelnou roli.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Pro většinu úkolů veřejné správy platí, že jejich plnění vyžaduje autoritativní, </a:t>
            </a:r>
            <a:r>
              <a:rPr lang="cs-CZ" b="1" dirty="0"/>
              <a:t>jednostranný přístup</a:t>
            </a:r>
            <a:r>
              <a:rPr lang="cs-CZ" dirty="0"/>
              <a:t>, což je dáno povahou veřejné správy, některé </a:t>
            </a:r>
            <a:r>
              <a:rPr lang="cs-CZ" b="1" dirty="0"/>
              <a:t>vybrané úkoly však lze řešit i smluvně</a:t>
            </a:r>
            <a:r>
              <a:rPr lang="cs-CZ" dirty="0"/>
              <a:t>. </a:t>
            </a:r>
          </a:p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b="1" dirty="0"/>
              <a:t>právní</a:t>
            </a:r>
            <a:r>
              <a:rPr lang="cs-CZ" dirty="0"/>
              <a:t> formy činnosti (mají bezprostřední právní důsledky)</a:t>
            </a:r>
          </a:p>
          <a:p>
            <a:pPr marL="342900" indent="-342900">
              <a:buFontTx/>
              <a:buChar char="-"/>
            </a:pPr>
            <a:r>
              <a:rPr lang="cs-CZ" b="1" dirty="0"/>
              <a:t>neprávní</a:t>
            </a:r>
            <a:r>
              <a:rPr lang="cs-CZ" dirty="0"/>
              <a:t>, resp. organizační formy činnosti (postrádají přímé právní důsledky)</a:t>
            </a:r>
          </a:p>
          <a:p>
            <a:endParaRPr lang="cs-CZ" dirty="0"/>
          </a:p>
          <a:p>
            <a:pPr algn="just"/>
            <a:r>
              <a:rPr lang="cs-CZ" dirty="0"/>
              <a:t>Pro obě tyto skupiny forem činnosti platí, že mají právní podklad, což souvisí s podzákonností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39521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04664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/>
          </a:p>
          <a:p>
            <a:pPr algn="just"/>
            <a:r>
              <a:rPr lang="cs-CZ" b="1" u="sng" dirty="0"/>
              <a:t>Právní formy činnosti</a:t>
            </a:r>
            <a:r>
              <a:rPr lang="cs-CZ" dirty="0"/>
              <a:t> jsou zpravidla využívány pro plnění meritorních úkolů veřejné správy a spočívají zejména v tzv. jednostranných formách  majících povahu </a:t>
            </a:r>
            <a:r>
              <a:rPr lang="cs-CZ" b="1" dirty="0"/>
              <a:t>správních aktů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Jako typické představitele těchto správních aktů známe jednak akty </a:t>
            </a:r>
            <a:r>
              <a:rPr lang="cs-CZ" b="1" dirty="0"/>
              <a:t>normativní </a:t>
            </a:r>
            <a:r>
              <a:rPr lang="cs-CZ" dirty="0"/>
              <a:t>(</a:t>
            </a:r>
            <a:r>
              <a:rPr lang="cs-CZ" b="1" i="1" dirty="0"/>
              <a:t>obecně závazné</a:t>
            </a:r>
            <a:r>
              <a:rPr lang="cs-CZ" dirty="0"/>
              <a:t>) a dále akty </a:t>
            </a:r>
            <a:r>
              <a:rPr lang="cs-CZ" b="1" dirty="0"/>
              <a:t>individuální</a:t>
            </a:r>
            <a:r>
              <a:rPr lang="cs-CZ" dirty="0"/>
              <a:t> (</a:t>
            </a:r>
            <a:r>
              <a:rPr lang="cs-CZ" b="1" i="1" dirty="0"/>
              <a:t>závazné pro jmenovitě určené adresáty</a:t>
            </a:r>
            <a:r>
              <a:rPr lang="cs-CZ" dirty="0"/>
              <a:t>). Ve správních aktech se nejvýrazněji projevuje veřejně mocenský charakter veřejné správy a také výkonná, podzákonná a nařizovací povaha její činnosti.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Mezi </a:t>
            </a:r>
            <a:r>
              <a:rPr lang="cs-CZ" b="1" dirty="0"/>
              <a:t>právními formami činnosti </a:t>
            </a:r>
            <a:r>
              <a:rPr lang="cs-CZ" dirty="0"/>
              <a:t>také stále více nabývají na významu tzv. </a:t>
            </a:r>
            <a:r>
              <a:rPr lang="cs-CZ" b="1" dirty="0"/>
              <a:t>správní dohody </a:t>
            </a:r>
            <a:r>
              <a:rPr lang="cs-CZ" dirty="0"/>
              <a:t>(zejména v podobě tzv.</a:t>
            </a:r>
            <a:r>
              <a:rPr lang="cs-CZ" b="1" dirty="0"/>
              <a:t> veřejnoprávních smluv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jako dvou či vícestranné úkony konstitutivní povahy.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K právním formám činnosti </a:t>
            </a:r>
            <a:r>
              <a:rPr lang="cs-CZ" dirty="0"/>
              <a:t>dále patří také nejrůznější </a:t>
            </a:r>
            <a:r>
              <a:rPr lang="cs-CZ" b="1" dirty="0"/>
              <a:t>faktické úkony</a:t>
            </a:r>
            <a:r>
              <a:rPr lang="cs-CZ" dirty="0"/>
              <a:t> správních orgánů a úředních osob s přímými právními důsledky pro adresáty jejich působení.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19075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04664"/>
            <a:ext cx="8496944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sz="1000" dirty="0"/>
          </a:p>
          <a:p>
            <a:pPr algn="just"/>
            <a:r>
              <a:rPr lang="cs-CZ" b="1" u="sng" dirty="0"/>
              <a:t>Neprávní resp. organizační formy činnosti</a:t>
            </a:r>
            <a:r>
              <a:rPr lang="cs-CZ" dirty="0"/>
              <a:t> mají doplňkový charakter ve vztahu k právním formám. Do této kategorie řadíme zejména nejrůznější: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operativně - organizační činnosti</a:t>
            </a:r>
            <a:r>
              <a:rPr lang="cs-CZ" dirty="0"/>
              <a:t> a 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materiálně-technické operace</a:t>
            </a:r>
            <a:r>
              <a:rPr lang="cs-CZ" dirty="0"/>
              <a:t>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Tyto </a:t>
            </a:r>
            <a:r>
              <a:rPr lang="cs-CZ" b="1" dirty="0"/>
              <a:t>organizační (neprávní) formy činnosti </a:t>
            </a:r>
            <a:r>
              <a:rPr lang="cs-CZ" dirty="0"/>
              <a:t>se využijí především ve stadiu přípravy příslušných právních forem činnosti a ve stadiu činností souvisejících s praktickou realizací těchto právních forem.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Prostřednictvím </a:t>
            </a:r>
            <a:r>
              <a:rPr lang="cs-CZ" b="1" dirty="0"/>
              <a:t>neprávních forem činnosti </a:t>
            </a:r>
            <a:r>
              <a:rPr lang="cs-CZ" dirty="0"/>
              <a:t>se vytváří potřebné organizační předpoklady pro reálnost a plynulost praktického uskutečňování úkolů a funkcí veřejné správy. </a:t>
            </a:r>
            <a:r>
              <a:rPr lang="cs-CZ" b="1" dirty="0"/>
              <a:t>Operativně organizační činnosti</a:t>
            </a:r>
            <a:r>
              <a:rPr lang="cs-CZ" dirty="0"/>
              <a:t> mohou směřovat jak k vně stojícím adresátům veřejno-správního působení, tak je sem nutno zahrnout i činnosti spojené s vnitřní  organizací práce pracovníků orgánů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Činnosti spočívající v materiálně technickém zajištění práce správních orgánů mají ve vztahu k základním úkolům veřejné správy převážně pomocný a přípravný charakter. Jsou zde zahrnovány nejrůznější </a:t>
            </a:r>
            <a:r>
              <a:rPr lang="cs-CZ" b="1" dirty="0"/>
              <a:t>agendy materiálně technického charakteru</a:t>
            </a:r>
            <a:r>
              <a:rPr lang="cs-CZ" dirty="0"/>
              <a:t>, které s sebou  přináší správní praxe.</a:t>
            </a:r>
          </a:p>
        </p:txBody>
      </p:sp>
    </p:spTree>
    <p:extLst>
      <p:ext uri="{BB962C8B-B14F-4D97-AF65-F5344CB8AC3E}">
        <p14:creationId xmlns:p14="http://schemas.microsoft.com/office/powerpoint/2010/main" val="267341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/>
          </a:p>
          <a:p>
            <a:r>
              <a:rPr lang="cs-CZ" b="1" u="sng" dirty="0"/>
              <a:t>Právní formy realizace veřejné správy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normativní správní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individuální správní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interní normativní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individuální služební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opatření obecné povahy,</a:t>
            </a:r>
          </a:p>
          <a:p>
            <a:pPr marL="285750" indent="-285750">
              <a:buFontTx/>
              <a:buChar char="-"/>
            </a:pPr>
            <a:r>
              <a:rPr lang="cs-CZ" dirty="0"/>
              <a:t>veřejnoprávní smlouvy,</a:t>
            </a:r>
          </a:p>
          <a:p>
            <a:pPr marL="285750" indent="-285750">
              <a:buFontTx/>
              <a:buChar char="-"/>
            </a:pPr>
            <a:r>
              <a:rPr lang="cs-CZ" dirty="0"/>
              <a:t>faktické úkony s přímými právními důsledky.</a:t>
            </a:r>
          </a:p>
          <a:p>
            <a:endParaRPr lang="cs-CZ" dirty="0"/>
          </a:p>
          <a:p>
            <a:r>
              <a:rPr lang="cs-CZ" b="1" u="sng" dirty="0"/>
              <a:t>Neprávní, resp. organizační formy realizace veřejné správy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operativně-organizační činnosti,</a:t>
            </a:r>
          </a:p>
          <a:p>
            <a:pPr marL="285750" indent="-285750">
              <a:buFontTx/>
              <a:buChar char="-"/>
            </a:pPr>
            <a:r>
              <a:rPr lang="cs-CZ" dirty="0"/>
              <a:t>materiálně-technické operace.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93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Správní akty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= </a:t>
            </a:r>
            <a:r>
              <a:rPr lang="cs-CZ" b="1" dirty="0"/>
              <a:t>veřejně mocenské akty vydané na základě zákonů orgány veřejné správy v procesu praktické realizace úkolů a funkcí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vztahu k zákonům jsou odvozenými právně závaznými akty.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orgány vydávají správní akty jako orgány státu a veřejnoprávních korporací realizující výkonnou moc ve státě, a to na základě zákonů a k jejich provedení. Správní akty představují </a:t>
            </a:r>
            <a:r>
              <a:rPr lang="cs-CZ" b="1" dirty="0"/>
              <a:t>„rozhodnutí“ </a:t>
            </a:r>
            <a:r>
              <a:rPr lang="cs-CZ" dirty="0"/>
              <a:t>správních orgánů, jimiž dochází k realizaci jejich pravomocí.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Pravomoc správních orgánů má charakter oprávnění nařizovacího, a </a:t>
            </a:r>
            <a:r>
              <a:rPr lang="cs-CZ" b="1" dirty="0"/>
              <a:t>akty veřejné správy proto mají povahu jednostranně zavazujícího pravidla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Jednostranný a zavazující charakter správních aktů je výrazem vztahů mocenské nadřízenosti a podřízenosti mezi subjekty veřejné správy a adresáty jejich působení, tj. projevem </a:t>
            </a:r>
            <a:r>
              <a:rPr lang="cs-CZ" b="1" dirty="0"/>
              <a:t>administrativně správní metody regulace </a:t>
            </a:r>
            <a:r>
              <a:rPr lang="cs-CZ" dirty="0"/>
              <a:t>společenských vztahů ve veřejné správě.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29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sz="1000" dirty="0"/>
          </a:p>
          <a:p>
            <a:pPr algn="just"/>
            <a:r>
              <a:rPr lang="cs-CZ" dirty="0"/>
              <a:t>= jsou výrazem normotvorné činnosti orgánů veřejné správy, s obsahem a formou podzákonných právních předpisů; svým obsahem míří na obecná věcná řešení a zpravidla také na blíže neurčitý okruh adresátů; slouží pro opakovatelné situace.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» jedná se o </a:t>
            </a:r>
            <a:r>
              <a:rPr lang="cs-CZ" b="1" dirty="0"/>
              <a:t>abstraktní </a:t>
            </a:r>
            <a:r>
              <a:rPr lang="cs-CZ" dirty="0"/>
              <a:t>formy </a:t>
            </a:r>
            <a:r>
              <a:rPr lang="cs-CZ" b="1" dirty="0"/>
              <a:t>vnější</a:t>
            </a:r>
            <a:r>
              <a:rPr lang="cs-CZ" dirty="0"/>
              <a:t> činnosti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Obsahují </a:t>
            </a:r>
            <a:r>
              <a:rPr lang="cs-CZ" b="1" dirty="0"/>
              <a:t>obecně závazná pravidla chování</a:t>
            </a:r>
            <a:r>
              <a:rPr lang="cs-CZ" dirty="0"/>
              <a:t> vztahující se na blíže neurčený okruh adresátů a slouží k opakovatelnému využití zpravidla rozdílnými subjekty. Jejich ustanovení jsou </a:t>
            </a:r>
            <a:r>
              <a:rPr lang="cs-CZ" b="1" dirty="0"/>
              <a:t>právně závazná a mocensky vynutitelná</a:t>
            </a:r>
            <a:r>
              <a:rPr lang="cs-CZ" dirty="0"/>
              <a:t>; neplnění a nerespektování v nich obsažených pravidel může být právem stanoveným způsobem sankcionováno.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Jedná se o </a:t>
            </a:r>
            <a:r>
              <a:rPr lang="cs-CZ" b="1" dirty="0"/>
              <a:t>právní předpisy veřejné správy</a:t>
            </a:r>
            <a:r>
              <a:rPr lang="cs-CZ" dirty="0"/>
              <a:t>, vydávané vždy příslušnými orgány veřejné správy na základě zákonného zmocnění k provedení zákonů, jde tedy v tomto případě o </a:t>
            </a:r>
            <a:r>
              <a:rPr lang="cs-CZ" b="1" dirty="0"/>
              <a:t>předpisy prováděcí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Normativní správní akty nemusí mít ve všech případech jen povahu prováděcího právního aktu, ale může se jednat i o tzv. </a:t>
            </a:r>
            <a:r>
              <a:rPr lang="cs-CZ" b="1" dirty="0"/>
              <a:t>akty prvotní – </a:t>
            </a:r>
            <a:r>
              <a:rPr lang="cs-CZ" dirty="0"/>
              <a:t>těmi jsou právní předpisy vydávané obcemi a kraji ve věcech územní samosprávy k zabezpečení úkolů vyplývajících pro samosprávu ze zákona, tj. akty vydávané subjekty veřejné správy jako nositeli vlastní samosprávné moci.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682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b="1" dirty="0"/>
          </a:p>
          <a:p>
            <a:r>
              <a:rPr lang="cs-CZ" dirty="0"/>
              <a:t>» v podmínkách aktuálně platného právního režimu se jedná o:</a:t>
            </a:r>
          </a:p>
          <a:p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nařízení vlády republiky</a:t>
            </a:r>
            <a:r>
              <a:rPr lang="cs-CZ" dirty="0"/>
              <a:t> (vydávají se k provádění zákonů a v jejich mezích, mají povahu prováděcího předpisu);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obecně závazné právní předpisy (vyhlášky) </a:t>
            </a:r>
            <a:r>
              <a:rPr lang="cs-CZ" dirty="0"/>
              <a:t>ministerstev a ostatních ústředních orgánů státní správy (vdávají se k provádění zákonů na základě zákona a v mezích zákona, mají povahu prováděcího předpisu);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obecně závazné vyhlášky krajů</a:t>
            </a:r>
            <a:r>
              <a:rPr lang="cs-CZ" dirty="0"/>
              <a:t> a </a:t>
            </a:r>
            <a:r>
              <a:rPr lang="cs-CZ" b="1" dirty="0"/>
              <a:t>obecně závazné vyhlášky obcí </a:t>
            </a:r>
            <a:r>
              <a:rPr lang="cs-CZ" dirty="0"/>
              <a:t>k plnění jejich úkolů ve věcech patřících do samostatné působnosti (vydávají se na základě ústavního zmocnění a návazné zákonné determinace);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nařízení krajů</a:t>
            </a:r>
            <a:r>
              <a:rPr lang="cs-CZ" dirty="0"/>
              <a:t> a </a:t>
            </a:r>
            <a:r>
              <a:rPr lang="cs-CZ" b="1" dirty="0"/>
              <a:t>nařízení obcí</a:t>
            </a:r>
            <a:r>
              <a:rPr lang="cs-CZ" dirty="0"/>
              <a:t> k plnění jejich úkolů ve věcech patřících do přenesené působnosti (vydávají se k provádění zákonů na základě zákona, resp. zmocnění v zákoně, a v mezích zákona, mají povahu prováděcího předpisu).</a:t>
            </a:r>
          </a:p>
          <a:p>
            <a:endParaRPr lang="cs-CZ" dirty="0"/>
          </a:p>
          <a:p>
            <a:r>
              <a:rPr lang="cs-CZ" dirty="0"/>
              <a:t>Pro normativní správní akty jako právní předpisy veřejné správy je charakteristická jejich</a:t>
            </a:r>
          </a:p>
          <a:p>
            <a:endParaRPr lang="cs-CZ" dirty="0"/>
          </a:p>
          <a:p>
            <a:r>
              <a:rPr lang="cs-CZ" dirty="0"/>
              <a:t> → </a:t>
            </a:r>
            <a:r>
              <a:rPr lang="cs-CZ" b="1" dirty="0"/>
              <a:t>podzákonnost</a:t>
            </a:r>
            <a:r>
              <a:rPr lang="cs-CZ" dirty="0"/>
              <a:t> → </a:t>
            </a:r>
            <a:r>
              <a:rPr lang="cs-CZ" b="1" dirty="0"/>
              <a:t>abstraktnost</a:t>
            </a:r>
            <a:r>
              <a:rPr lang="cs-CZ" dirty="0"/>
              <a:t> → </a:t>
            </a:r>
            <a:r>
              <a:rPr lang="cs-CZ" b="1" dirty="0"/>
              <a:t>obecnost</a:t>
            </a:r>
            <a:r>
              <a:rPr lang="cs-CZ" dirty="0"/>
              <a:t> → </a:t>
            </a:r>
            <a:r>
              <a:rPr lang="cs-CZ" b="1" dirty="0"/>
              <a:t>jednostrannost</a:t>
            </a:r>
          </a:p>
        </p:txBody>
      </p:sp>
    </p:spTree>
    <p:extLst>
      <p:ext uri="{BB962C8B-B14F-4D97-AF65-F5344CB8AC3E}">
        <p14:creationId xmlns:p14="http://schemas.microsoft.com/office/powerpoint/2010/main" val="240798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2927</Words>
  <Application>Microsoft Office PowerPoint</Application>
  <PresentationFormat>Předvádění na obrazovce (4:3)</PresentationFormat>
  <Paragraphs>233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Motiv sady Office</vt:lpstr>
      <vt:lpstr>FORMY ČINNOSTI VE VEŘEJNÉ SPRÁVĚ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ČINNOSTI VE VEŘEJNÉ SPRÁVĚ</dc:title>
  <dc:creator>Pospíšil Petr</dc:creator>
  <cp:lastModifiedBy>Kosinarova Barbora</cp:lastModifiedBy>
  <cp:revision>34</cp:revision>
  <dcterms:created xsi:type="dcterms:W3CDTF">2015-10-30T15:09:02Z</dcterms:created>
  <dcterms:modified xsi:type="dcterms:W3CDTF">2024-10-27T19:32:46Z</dcterms:modified>
</cp:coreProperties>
</file>