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55"/>
  </p:notesMasterIdLst>
  <p:handoutMasterIdLst>
    <p:handoutMasterId r:id="rId56"/>
  </p:handoutMasterIdLst>
  <p:sldIdLst>
    <p:sldId id="284" r:id="rId5"/>
    <p:sldId id="418" r:id="rId6"/>
    <p:sldId id="415" r:id="rId7"/>
    <p:sldId id="424" r:id="rId8"/>
    <p:sldId id="425" r:id="rId9"/>
    <p:sldId id="426" r:id="rId10"/>
    <p:sldId id="427" r:id="rId11"/>
    <p:sldId id="428" r:id="rId12"/>
    <p:sldId id="435" r:id="rId13"/>
    <p:sldId id="429" r:id="rId14"/>
    <p:sldId id="416" r:id="rId15"/>
    <p:sldId id="419" r:id="rId16"/>
    <p:sldId id="420" r:id="rId17"/>
    <p:sldId id="421" r:id="rId18"/>
    <p:sldId id="430" r:id="rId19"/>
    <p:sldId id="280" r:id="rId20"/>
    <p:sldId id="289" r:id="rId21"/>
    <p:sldId id="413" r:id="rId22"/>
    <p:sldId id="386" r:id="rId23"/>
    <p:sldId id="422" r:id="rId24"/>
    <p:sldId id="423" r:id="rId25"/>
    <p:sldId id="364" r:id="rId26"/>
    <p:sldId id="431" r:id="rId27"/>
    <p:sldId id="432" r:id="rId28"/>
    <p:sldId id="334" r:id="rId29"/>
    <p:sldId id="332" r:id="rId30"/>
    <p:sldId id="436" r:id="rId31"/>
    <p:sldId id="411" r:id="rId32"/>
    <p:sldId id="376" r:id="rId33"/>
    <p:sldId id="362" r:id="rId34"/>
    <p:sldId id="434" r:id="rId35"/>
    <p:sldId id="361" r:id="rId36"/>
    <p:sldId id="377" r:id="rId37"/>
    <p:sldId id="433" r:id="rId38"/>
    <p:sldId id="407" r:id="rId39"/>
    <p:sldId id="384" r:id="rId40"/>
    <p:sldId id="437" r:id="rId41"/>
    <p:sldId id="438" r:id="rId42"/>
    <p:sldId id="439" r:id="rId43"/>
    <p:sldId id="440" r:id="rId44"/>
    <p:sldId id="441" r:id="rId45"/>
    <p:sldId id="417" r:id="rId46"/>
    <p:sldId id="442" r:id="rId47"/>
    <p:sldId id="443" r:id="rId48"/>
    <p:sldId id="444" r:id="rId49"/>
    <p:sldId id="446" r:id="rId50"/>
    <p:sldId id="445" r:id="rId51"/>
    <p:sldId id="447" r:id="rId52"/>
    <p:sldId id="448" r:id="rId53"/>
    <p:sldId id="269" r:id="rId54"/>
  </p:sldIdLst>
  <p:sldSz cx="9144000" cy="6858000" type="screen4x3"/>
  <p:notesSz cx="7010400" cy="9296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VCR" initials="MV" lastIdx="13" clrIdx="0"/>
  <p:cmAuthor id="1" name="MVCR" initials="M" lastIdx="3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C0"/>
    <a:srgbClr val="99CCFF"/>
    <a:srgbClr val="5BD4FF"/>
    <a:srgbClr val="66CCFF"/>
    <a:srgbClr val="FF99FF"/>
    <a:srgbClr val="0066FF"/>
    <a:srgbClr val="0000FF"/>
    <a:srgbClr val="33CCFF"/>
    <a:srgbClr val="0080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59342" autoAdjust="0"/>
  </p:normalViewPr>
  <p:slideViewPr>
    <p:cSldViewPr>
      <p:cViewPr varScale="1">
        <p:scale>
          <a:sx n="77" d="100"/>
          <a:sy n="77" d="100"/>
        </p:scale>
        <p:origin x="1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84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commentAuthors" Target="comment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meckaM\Desktop\&#353;kolen&#237;_N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E-FSH-02\HOME\LE\_OAM_OAMP_DPTP\ciprovap\statistik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meckaM\Desktop\Kopie%20-%20Data%20k%20migraci%20do%20&#268;R%20(002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36565364206465E-2"/>
          <c:y val="3.4123442306101426E-2"/>
          <c:w val="0.95754944524843222"/>
          <c:h val="0.884626103555237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List3!$E$3</c:f>
              <c:strCache>
                <c:ptCount val="1"/>
                <c:pt idx="0">
                  <c:v>nelegální pobyt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List3!$D$4:$D$12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List3!$E$4:$E$12</c:f>
              <c:numCache>
                <c:formatCode>General</c:formatCode>
                <c:ptCount val="9"/>
                <c:pt idx="0">
                  <c:v>8323</c:v>
                </c:pt>
                <c:pt idx="1">
                  <c:v>5039</c:v>
                </c:pt>
                <c:pt idx="2">
                  <c:v>4488</c:v>
                </c:pt>
                <c:pt idx="3">
                  <c:v>4653</c:v>
                </c:pt>
                <c:pt idx="4">
                  <c:v>5174</c:v>
                </c:pt>
                <c:pt idx="5">
                  <c:v>6645</c:v>
                </c:pt>
                <c:pt idx="6">
                  <c:v>10835</c:v>
                </c:pt>
                <c:pt idx="7">
                  <c:v>29034</c:v>
                </c:pt>
                <c:pt idx="8">
                  <c:v>13530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C6-4C4C-8D2B-35E69E7ADBBB}"/>
            </c:ext>
          </c:extLst>
        </c:ser>
        <c:ser>
          <c:idx val="1"/>
          <c:order val="1"/>
          <c:tx>
            <c:strRef>
              <c:f>List3!$F$3</c:f>
              <c:strCache>
                <c:ptCount val="1"/>
                <c:pt idx="0">
                  <c:v>nelegální migrace přes vnější schengenskou hranici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5.0829591859756856E-2"/>
                </c:manualLayout>
              </c:layout>
              <c:tx>
                <c:rich>
                  <a:bodyPr/>
                  <a:lstStyle/>
                  <a:p>
                    <a:fld id="{1F44EDEC-5814-47C0-ABD1-356C25D8FF64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9DC6-4C4C-8D2B-35E69E7ADBBB}"/>
                </c:ext>
              </c:extLst>
            </c:dLbl>
            <c:dLbl>
              <c:idx val="1"/>
              <c:layout>
                <c:manualLayout>
                  <c:x val="1.9295706705258256E-3"/>
                  <c:y val="-4.4996653355293341E-2"/>
                </c:manualLayout>
              </c:layout>
              <c:tx>
                <c:rich>
                  <a:bodyPr/>
                  <a:lstStyle/>
                  <a:p>
                    <a:fld id="{F2D2EFB4-517E-4FDB-A099-982B648C9386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9DC6-4C4C-8D2B-35E69E7ADBBB}"/>
                </c:ext>
              </c:extLst>
            </c:dLbl>
            <c:dLbl>
              <c:idx val="2"/>
              <c:layout>
                <c:manualLayout>
                  <c:x val="0"/>
                  <c:y val="-4.8463326038400069E-2"/>
                </c:manualLayout>
              </c:layout>
              <c:tx>
                <c:rich>
                  <a:bodyPr/>
                  <a:lstStyle/>
                  <a:p>
                    <a:fld id="{C52FDDF6-C6F8-4B7E-8FCD-8CBBCA6111EF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9DC6-4C4C-8D2B-35E69E7ADBBB}"/>
                </c:ext>
              </c:extLst>
            </c:dLbl>
            <c:dLbl>
              <c:idx val="3"/>
              <c:layout>
                <c:manualLayout>
                  <c:x val="-1.9295706705258081E-3"/>
                  <c:y val="-4.9578773999955014E-2"/>
                </c:manualLayout>
              </c:layout>
              <c:tx>
                <c:rich>
                  <a:bodyPr/>
                  <a:lstStyle/>
                  <a:p>
                    <a:fld id="{DAA17CCE-2E49-4BA0-BF7E-142BC578D56A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9DC6-4C4C-8D2B-35E69E7ADBBB}"/>
                </c:ext>
              </c:extLst>
            </c:dLbl>
            <c:dLbl>
              <c:idx val="4"/>
              <c:layout>
                <c:manualLayout>
                  <c:x val="-1.9295706705258788E-3"/>
                  <c:y val="-5.4357030586076452E-2"/>
                </c:manualLayout>
              </c:layout>
              <c:tx>
                <c:rich>
                  <a:bodyPr/>
                  <a:lstStyle/>
                  <a:p>
                    <a:fld id="{B90BF2B3-A437-4D9B-8338-AFC7E4703A77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9DC6-4C4C-8D2B-35E69E7ADBBB}"/>
                </c:ext>
              </c:extLst>
            </c:dLbl>
            <c:dLbl>
              <c:idx val="5"/>
              <c:layout>
                <c:manualLayout>
                  <c:x val="-1.9295706705258081E-3"/>
                  <c:y val="-5.3471711451541476E-2"/>
                </c:manualLayout>
              </c:layout>
              <c:tx>
                <c:rich>
                  <a:bodyPr/>
                  <a:lstStyle/>
                  <a:p>
                    <a:fld id="{F4C8EC82-F01E-4118-9EBB-2F78BAF79BAD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9DC6-4C4C-8D2B-35E69E7ADBBB}"/>
                </c:ext>
              </c:extLst>
            </c:dLbl>
            <c:dLbl>
              <c:idx val="6"/>
              <c:layout>
                <c:manualLayout>
                  <c:x val="0"/>
                  <c:y val="-5.8060450180117171E-2"/>
                </c:manualLayout>
              </c:layout>
              <c:tx>
                <c:rich>
                  <a:bodyPr/>
                  <a:lstStyle/>
                  <a:p>
                    <a:fld id="{4A02915D-B88C-48DD-A879-46B2BB2F522C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9DC6-4C4C-8D2B-35E69E7ADBBB}"/>
                </c:ext>
              </c:extLst>
            </c:dLbl>
            <c:dLbl>
              <c:idx val="7"/>
              <c:layout>
                <c:manualLayout>
                  <c:x val="0"/>
                  <c:y val="-4.2891672631830129E-2"/>
                </c:manualLayout>
              </c:layout>
              <c:tx>
                <c:rich>
                  <a:bodyPr/>
                  <a:lstStyle/>
                  <a:p>
                    <a:fld id="{E712FAE5-ECE2-49B2-A22C-F60EF57887DF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9DC6-4C4C-8D2B-35E69E7ADBBB}"/>
                </c:ext>
              </c:extLst>
            </c:dLbl>
            <c:dLbl>
              <c:idx val="8"/>
              <c:layout>
                <c:manualLayout>
                  <c:x val="0"/>
                  <c:y val="-4.6841803865425913E-2"/>
                </c:manualLayout>
              </c:layout>
              <c:tx>
                <c:rich>
                  <a:bodyPr/>
                  <a:lstStyle/>
                  <a:p>
                    <a:fld id="{2C1490B1-314B-4761-9C9C-808AC4C8869E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9DC6-4C4C-8D2B-35E69E7ADBBB}"/>
                </c:ext>
              </c:extLst>
            </c:dLbl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List3!$D$4:$D$12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List3!$F$4:$F$12</c:f>
              <c:numCache>
                <c:formatCode>General</c:formatCode>
                <c:ptCount val="9"/>
                <c:pt idx="0">
                  <c:v>240</c:v>
                </c:pt>
                <c:pt idx="1">
                  <c:v>222</c:v>
                </c:pt>
                <c:pt idx="2">
                  <c:v>250</c:v>
                </c:pt>
                <c:pt idx="3">
                  <c:v>339</c:v>
                </c:pt>
                <c:pt idx="4">
                  <c:v>503</c:v>
                </c:pt>
                <c:pt idx="5">
                  <c:v>448</c:v>
                </c:pt>
                <c:pt idx="6">
                  <c:v>335</c:v>
                </c:pt>
                <c:pt idx="7">
                  <c:v>201</c:v>
                </c:pt>
                <c:pt idx="8">
                  <c:v>368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List3!$I$4:$I$12</c15:f>
                <c15:dlblRangeCache>
                  <c:ptCount val="9"/>
                  <c:pt idx="0">
                    <c:v>8 563</c:v>
                  </c:pt>
                  <c:pt idx="1">
                    <c:v>5 261</c:v>
                  </c:pt>
                  <c:pt idx="2">
                    <c:v>4 738</c:v>
                  </c:pt>
                  <c:pt idx="3">
                    <c:v>4 992</c:v>
                  </c:pt>
                  <c:pt idx="4">
                    <c:v>5 677</c:v>
                  </c:pt>
                  <c:pt idx="5">
                    <c:v>7 093</c:v>
                  </c:pt>
                  <c:pt idx="6">
                    <c:v>11 170</c:v>
                  </c:pt>
                  <c:pt idx="7">
                    <c:v>29 235</c:v>
                  </c:pt>
                  <c:pt idx="8">
                    <c:v>13 898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9DC6-4C4C-8D2B-35E69E7AD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01653440"/>
        <c:axId val="1101651360"/>
      </c:barChart>
      <c:lineChart>
        <c:grouping val="standard"/>
        <c:varyColors val="0"/>
        <c:ser>
          <c:idx val="2"/>
          <c:order val="2"/>
          <c:tx>
            <c:strRef>
              <c:f>List3!$G$3</c:f>
              <c:strCache>
                <c:ptCount val="1"/>
                <c:pt idx="0">
                  <c:v>tranzitní nelegální migrace (% z celkové nelegální migrace)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66FA7F30-35BE-4F69-B3A3-4145577BEBAF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9DC6-4C4C-8D2B-35E69E7ADBB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EBC3272-FB54-441A-8D87-1A07B75A7F9C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9DC6-4C4C-8D2B-35E69E7ADBB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2E47933-5BE8-4FAA-A900-9BBE67CC0074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9DC6-4C4C-8D2B-35E69E7ADBB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9D12FFC-B653-45BE-A9FC-B6277CCDFF4B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9DC6-4C4C-8D2B-35E69E7ADBB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853DB3D-91B6-4F74-9987-D5D1384B2B55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9DC6-4C4C-8D2B-35E69E7ADBB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37FC69A-8292-4610-835A-8F03A51E350A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9DC6-4C4C-8D2B-35E69E7ADBB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346036F-BBF6-40D2-A7A2-FA3285AF9F62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9DC6-4C4C-8D2B-35E69E7ADBB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9BB31B9-A370-49FF-95FD-6974273F6FFA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9DC6-4C4C-8D2B-35E69E7ADBB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4DD379EE-DFD6-44E6-B808-057CC7BE0DC5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9DC6-4C4C-8D2B-35E69E7ADBBB}"/>
                </c:ext>
              </c:extLst>
            </c:dLbl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val>
            <c:numRef>
              <c:f>List3!$G$4:$G$12</c:f>
              <c:numCache>
                <c:formatCode>General</c:formatCode>
                <c:ptCount val="9"/>
                <c:pt idx="0">
                  <c:v>3294</c:v>
                </c:pt>
                <c:pt idx="1">
                  <c:v>511</c:v>
                </c:pt>
                <c:pt idx="2">
                  <c:v>172</c:v>
                </c:pt>
                <c:pt idx="3">
                  <c:v>191</c:v>
                </c:pt>
                <c:pt idx="4">
                  <c:v>266</c:v>
                </c:pt>
                <c:pt idx="5">
                  <c:v>486</c:v>
                </c:pt>
                <c:pt idx="6">
                  <c:v>1330</c:v>
                </c:pt>
                <c:pt idx="7">
                  <c:v>21852</c:v>
                </c:pt>
                <c:pt idx="8">
                  <c:v>4742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List3!$H$4:$H$12</c15:f>
                <c15:dlblRangeCache>
                  <c:ptCount val="9"/>
                  <c:pt idx="0">
                    <c:v>38%</c:v>
                  </c:pt>
                  <c:pt idx="1">
                    <c:v>10%</c:v>
                  </c:pt>
                  <c:pt idx="2">
                    <c:v>4%</c:v>
                  </c:pt>
                  <c:pt idx="3">
                    <c:v>4%</c:v>
                  </c:pt>
                  <c:pt idx="4">
                    <c:v>5%</c:v>
                  </c:pt>
                  <c:pt idx="5">
                    <c:v>7%</c:v>
                  </c:pt>
                  <c:pt idx="6">
                    <c:v>12%</c:v>
                  </c:pt>
                  <c:pt idx="7">
                    <c:v>75%</c:v>
                  </c:pt>
                  <c:pt idx="8">
                    <c:v>34%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4-9DC6-4C4C-8D2B-35E69E7AD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1653440"/>
        <c:axId val="1101651360"/>
      </c:lineChart>
      <c:catAx>
        <c:axId val="110165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01651360"/>
        <c:crosses val="autoZero"/>
        <c:auto val="1"/>
        <c:lblAlgn val="ctr"/>
        <c:lblOffset val="100"/>
        <c:noMultiLvlLbl val="0"/>
      </c:catAx>
      <c:valAx>
        <c:axId val="1101651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0165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295706705258081E-3"/>
          <c:y val="0.1346235588746249"/>
          <c:w val="0.56425462736116028"/>
          <c:h val="0.227545367717287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Realizace</a:t>
            </a:r>
            <a:r>
              <a:rPr lang="en-US" dirty="0"/>
              <a:t> </a:t>
            </a:r>
            <a:r>
              <a:rPr lang="en-US" dirty="0" err="1"/>
              <a:t>dobrovolných</a:t>
            </a:r>
            <a:r>
              <a:rPr lang="en-US" dirty="0"/>
              <a:t> </a:t>
            </a:r>
            <a:r>
              <a:rPr lang="en-US" dirty="0" err="1"/>
              <a:t>návratů</a:t>
            </a:r>
            <a:r>
              <a:rPr lang="en-US" dirty="0"/>
              <a:t> 2017 </a:t>
            </a:r>
            <a:r>
              <a:rPr lang="cs-CZ" dirty="0"/>
              <a:t>– 7/</a:t>
            </a:r>
            <a:r>
              <a:rPr lang="en-US" dirty="0"/>
              <a:t>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8598129842049571"/>
          <c:y val="0.1063106993376407"/>
          <c:w val="0.6088533761679773"/>
          <c:h val="0.8349988327241986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93-4E8B-AF0A-3195E66A3EC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93-4E8B-AF0A-3195E66A3EC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E93-4E8B-AF0A-3195E66A3EC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E93-4E8B-AF0A-3195E66A3EC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E93-4E8B-AF0A-3195E66A3EC9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E93-4E8B-AF0A-3195E66A3EC9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E93-4E8B-AF0A-3195E66A3EC9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E93-4E8B-AF0A-3195E66A3EC9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E93-4E8B-AF0A-3195E66A3EC9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E93-4E8B-AF0A-3195E66A3EC9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E93-4E8B-AF0A-3195E66A3EC9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E93-4E8B-AF0A-3195E66A3EC9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6E93-4E8B-AF0A-3195E66A3EC9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6E93-4E8B-AF0A-3195E66A3EC9}"/>
              </c:ext>
            </c:extLst>
          </c:dPt>
          <c:dPt>
            <c:idx val="1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6E93-4E8B-AF0A-3195E66A3EC9}"/>
              </c:ext>
            </c:extLst>
          </c:dPt>
          <c:dPt>
            <c:idx val="15"/>
            <c:bubble3D val="0"/>
            <c:spPr>
              <a:gradFill rotWithShape="1">
                <a:gsLst>
                  <a:gs pos="0">
                    <a:schemeClr val="accent1">
                      <a:lumMod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6E93-4E8B-AF0A-3195E66A3EC9}"/>
              </c:ext>
            </c:extLst>
          </c:dPt>
          <c:dLbls>
            <c:dLbl>
              <c:idx val="0"/>
              <c:layout>
                <c:manualLayout>
                  <c:x val="0.24494616992320392"/>
                  <c:y val="1.06030473514697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93-4E8B-AF0A-3195E66A3EC9}"/>
                </c:ext>
              </c:extLst>
            </c:dLbl>
            <c:dLbl>
              <c:idx val="1"/>
              <c:layout>
                <c:manualLayout>
                  <c:x val="2.990339749198017E-2"/>
                  <c:y val="4.43428282555557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0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25617283950617"/>
                      <c:h val="6.4538751200573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E93-4E8B-AF0A-3195E66A3EC9}"/>
                </c:ext>
              </c:extLst>
            </c:dLbl>
            <c:dLbl>
              <c:idx val="2"/>
              <c:layout>
                <c:manualLayout>
                  <c:x val="7.0515213376105765E-2"/>
                  <c:y val="3.92013810099640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0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89814814814816"/>
                      <c:h val="5.89266858787842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E93-4E8B-AF0A-3195E66A3EC9}"/>
                </c:ext>
              </c:extLst>
            </c:dLbl>
            <c:dLbl>
              <c:idx val="3"/>
              <c:layout>
                <c:manualLayout>
                  <c:x val="6.6832409837659187E-2"/>
                  <c:y val="-1.213553888973462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93-4E8B-AF0A-3195E66A3EC9}"/>
                </c:ext>
              </c:extLst>
            </c:dLbl>
            <c:dLbl>
              <c:idx val="4"/>
              <c:layout>
                <c:manualLayout>
                  <c:x val="7.1722683970059292E-2"/>
                  <c:y val="7.956096857177135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E93-4E8B-AF0A-3195E66A3EC9}"/>
                </c:ext>
              </c:extLst>
            </c:dLbl>
            <c:dLbl>
              <c:idx val="5"/>
              <c:layout>
                <c:manualLayout>
                  <c:x val="3.7317974142121013E-2"/>
                  <c:y val="-8.079606483747215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E93-4E8B-AF0A-3195E66A3EC9}"/>
                </c:ext>
              </c:extLst>
            </c:dLbl>
            <c:dLbl>
              <c:idx val="6"/>
              <c:layout>
                <c:manualLayout>
                  <c:x val="4.693545251288022E-2"/>
                  <c:y val="-9.653415195837880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E93-4E8B-AF0A-3195E66A3EC9}"/>
                </c:ext>
              </c:extLst>
            </c:dLbl>
            <c:dLbl>
              <c:idx val="7"/>
              <c:layout>
                <c:manualLayout>
                  <c:x val="8.1836784290852421E-2"/>
                  <c:y val="-3.193574494532986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E93-4E8B-AF0A-3195E66A3EC9}"/>
                </c:ext>
              </c:extLst>
            </c:dLbl>
            <c:dLbl>
              <c:idx val="8"/>
              <c:layout>
                <c:manualLayout>
                  <c:x val="4.145389812384552E-2"/>
                  <c:y val="-1.53961709364394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0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58042731926287"/>
                      <c:h val="5.25887627593603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6E93-4E8B-AF0A-3195E66A3EC9}"/>
                </c:ext>
              </c:extLst>
            </c:dLbl>
            <c:dLbl>
              <c:idx val="9"/>
              <c:layout>
                <c:manualLayout>
                  <c:x val="0.11084937299504229"/>
                  <c:y val="-4.175487073137805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E93-4E8B-AF0A-3195E66A3EC9}"/>
                </c:ext>
              </c:extLst>
            </c:dLbl>
            <c:dLbl>
              <c:idx val="10"/>
              <c:layout>
                <c:manualLayout>
                  <c:x val="-8.5794779946080386E-3"/>
                  <c:y val="-2.126433896733141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E93-4E8B-AF0A-3195E66A3EC9}"/>
                </c:ext>
              </c:extLst>
            </c:dLbl>
            <c:dLbl>
              <c:idx val="11"/>
              <c:layout>
                <c:manualLayout>
                  <c:x val="-0.13138966953509121"/>
                  <c:y val="1.43228326317726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E93-4E8B-AF0A-3195E66A3EC9}"/>
                </c:ext>
              </c:extLst>
            </c:dLbl>
            <c:dLbl>
              <c:idx val="12"/>
              <c:layout>
                <c:manualLayout>
                  <c:x val="-0.15032346651113054"/>
                  <c:y val="-2.233756661289542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E93-4E8B-AF0A-3195E66A3EC9}"/>
                </c:ext>
              </c:extLst>
            </c:dLbl>
            <c:dLbl>
              <c:idx val="13"/>
              <c:layout>
                <c:manualLayout>
                  <c:x val="-8.2545081170409249E-2"/>
                  <c:y val="-3.763751493328612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E93-4E8B-AF0A-3195E66A3EC9}"/>
                </c:ext>
              </c:extLst>
            </c:dLbl>
            <c:dLbl>
              <c:idx val="14"/>
              <c:layout>
                <c:manualLayout>
                  <c:x val="-9.9460362593564694E-2"/>
                  <c:y val="-5.98475948654464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E93-4E8B-AF0A-3195E66A3EC9}"/>
                </c:ext>
              </c:extLst>
            </c:dLbl>
            <c:dLbl>
              <c:idx val="15"/>
              <c:layout>
                <c:manualLayout>
                  <c:x val="-2.2566224360843785E-2"/>
                  <c:y val="-2.264490452087218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E93-4E8B-AF0A-3195E66A3E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List1!$E$2:$E$17</c:f>
              <c:strCache>
                <c:ptCount val="16"/>
                <c:pt idx="0">
                  <c:v>Turecko</c:v>
                </c:pt>
                <c:pt idx="1">
                  <c:v>Severní Makedonie</c:v>
                </c:pt>
                <c:pt idx="2">
                  <c:v>Uzbekistán</c:v>
                </c:pt>
                <c:pt idx="3">
                  <c:v>Albánie</c:v>
                </c:pt>
                <c:pt idx="4">
                  <c:v>Ázerbájdžán</c:v>
                </c:pt>
                <c:pt idx="5">
                  <c:v>Mongolsko</c:v>
                </c:pt>
                <c:pt idx="6">
                  <c:v>Rusko</c:v>
                </c:pt>
                <c:pt idx="7">
                  <c:v>Vietnam</c:v>
                </c:pt>
                <c:pt idx="8">
                  <c:v>Kyrgyzstán</c:v>
                </c:pt>
                <c:pt idx="9">
                  <c:v>Moldavsko</c:v>
                </c:pt>
                <c:pt idx="10">
                  <c:v>ostatní</c:v>
                </c:pt>
                <c:pt idx="11">
                  <c:v>Filipíny</c:v>
                </c:pt>
                <c:pt idx="12">
                  <c:v>Gruzie</c:v>
                </c:pt>
                <c:pt idx="13">
                  <c:v>Kazachstán</c:v>
                </c:pt>
                <c:pt idx="14">
                  <c:v>Srbsko</c:v>
                </c:pt>
                <c:pt idx="15">
                  <c:v>Ukrajina</c:v>
                </c:pt>
              </c:strCache>
            </c:strRef>
          </c:cat>
          <c:val>
            <c:numRef>
              <c:f>List1!$F$2:$F$17</c:f>
              <c:numCache>
                <c:formatCode>General</c:formatCode>
                <c:ptCount val="16"/>
                <c:pt idx="0">
                  <c:v>256</c:v>
                </c:pt>
                <c:pt idx="1">
                  <c:v>26</c:v>
                </c:pt>
                <c:pt idx="2">
                  <c:v>231</c:v>
                </c:pt>
                <c:pt idx="3">
                  <c:v>114</c:v>
                </c:pt>
                <c:pt idx="4">
                  <c:v>17</c:v>
                </c:pt>
                <c:pt idx="5">
                  <c:v>194</c:v>
                </c:pt>
                <c:pt idx="6">
                  <c:v>33</c:v>
                </c:pt>
                <c:pt idx="7">
                  <c:v>161</c:v>
                </c:pt>
                <c:pt idx="8">
                  <c:v>20</c:v>
                </c:pt>
                <c:pt idx="9">
                  <c:v>765</c:v>
                </c:pt>
                <c:pt idx="10">
                  <c:v>169</c:v>
                </c:pt>
                <c:pt idx="11">
                  <c:v>35</c:v>
                </c:pt>
                <c:pt idx="12">
                  <c:v>195</c:v>
                </c:pt>
                <c:pt idx="13">
                  <c:v>47</c:v>
                </c:pt>
                <c:pt idx="14">
                  <c:v>55</c:v>
                </c:pt>
                <c:pt idx="15">
                  <c:v>1313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6E93-4E8B-AF0A-3195E66A3EC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CE-40B7-8F8D-53F4CBAE5A48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CE-40B7-8F8D-53F4CBAE5A48}"/>
              </c:ext>
            </c:extLst>
          </c:dPt>
          <c:dLbls>
            <c:dLbl>
              <c:idx val="0"/>
              <c:layout>
                <c:manualLayout>
                  <c:x val="-0.11006453143510204"/>
                  <c:y val="0.217818671554797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CE-40B7-8F8D-53F4CBAE5A48}"/>
                </c:ext>
              </c:extLst>
            </c:dLbl>
            <c:dLbl>
              <c:idx val="1"/>
              <c:layout>
                <c:manualLayout>
                  <c:x val="0.11048388908891474"/>
                  <c:y val="-0.3123452944643261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CE-40B7-8F8D-53F4CBAE5A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List2!$F$45:$F$46</c:f>
              <c:strCache>
                <c:ptCount val="2"/>
                <c:pt idx="0">
                  <c:v>EU</c:v>
                </c:pt>
                <c:pt idx="1">
                  <c:v>občané třetích zemí</c:v>
                </c:pt>
              </c:strCache>
            </c:strRef>
          </c:cat>
          <c:val>
            <c:numRef>
              <c:f>List2!$G$45:$G$46</c:f>
              <c:numCache>
                <c:formatCode>#,##0</c:formatCode>
                <c:ptCount val="2"/>
                <c:pt idx="0" formatCode="General">
                  <c:v>229696</c:v>
                </c:pt>
                <c:pt idx="1">
                  <c:v>836044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CE-40B7-8F8D-53F4CBAE5A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16842767096933"/>
          <c:y val="2.462264450241473E-2"/>
          <c:w val="0.61469983716150312"/>
          <c:h val="0.81311542728652619"/>
        </c:manualLayout>
      </c:layout>
      <c:pieChart>
        <c:varyColors val="1"/>
        <c:ser>
          <c:idx val="0"/>
          <c:order val="0"/>
          <c:spPr>
            <a:ln w="1905">
              <a:solidFill>
                <a:schemeClr val="bg1">
                  <a:alpha val="99000"/>
                </a:schemeClr>
              </a:solidFill>
            </a:ln>
          </c:spPr>
          <c:dPt>
            <c:idx val="0"/>
            <c:bubble3D val="0"/>
            <c:spPr>
              <a:pattFill prst="pct60">
                <a:fgClr>
                  <a:schemeClr val="bg1"/>
                </a:fgClr>
                <a:bgClr>
                  <a:schemeClr val="bg1">
                    <a:lumMod val="65000"/>
                  </a:schemeClr>
                </a:bgClr>
              </a:pattFill>
              <a:ln w="1905">
                <a:solidFill>
                  <a:schemeClr val="bg1">
                    <a:alpha val="99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22-4E2E-BF26-54A356ADFFA5}"/>
              </c:ext>
            </c:extLst>
          </c:dPt>
          <c:dPt>
            <c:idx val="1"/>
            <c:bubble3D val="0"/>
            <c:spPr>
              <a:pattFill prst="pct70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bg1"/>
                </a:bgClr>
              </a:pattFill>
              <a:ln w="1905">
                <a:solidFill>
                  <a:schemeClr val="bg1">
                    <a:alpha val="99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22-4E2E-BF26-54A356ADFFA5}"/>
              </c:ext>
            </c:extLst>
          </c:dPt>
          <c:dPt>
            <c:idx val="2"/>
            <c:bubble3D val="0"/>
            <c:spPr>
              <a:pattFill prst="pct70">
                <a:fgClr>
                  <a:schemeClr val="accent1"/>
                </a:fgClr>
                <a:bgClr>
                  <a:schemeClr val="bg1"/>
                </a:bgClr>
              </a:pattFill>
              <a:ln w="1905">
                <a:solidFill>
                  <a:schemeClr val="bg1">
                    <a:alpha val="99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822-4E2E-BF26-54A356ADFFA5}"/>
              </c:ext>
            </c:extLst>
          </c:dPt>
          <c:dPt>
            <c:idx val="3"/>
            <c:bubble3D val="0"/>
            <c:spPr>
              <a:pattFill prst="pct70">
                <a:fgClr>
                  <a:schemeClr val="bg1"/>
                </a:fgClr>
                <a:bgClr>
                  <a:schemeClr val="tx1">
                    <a:lumMod val="65000"/>
                    <a:lumOff val="35000"/>
                  </a:schemeClr>
                </a:bgClr>
              </a:pattFill>
              <a:ln w="1905">
                <a:solidFill>
                  <a:schemeClr val="bg1">
                    <a:alpha val="99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822-4E2E-BF26-54A356ADFFA5}"/>
              </c:ext>
            </c:extLst>
          </c:dPt>
          <c:dPt>
            <c:idx val="4"/>
            <c:bubble3D val="0"/>
            <c:spPr>
              <a:pattFill prst="pct70">
                <a:fgClr>
                  <a:srgbClr val="FFC000"/>
                </a:fgClr>
                <a:bgClr>
                  <a:schemeClr val="tx1"/>
                </a:bgClr>
              </a:pattFill>
              <a:ln w="1905">
                <a:solidFill>
                  <a:schemeClr val="bg1">
                    <a:alpha val="99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822-4E2E-BF26-54A356ADFFA5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 w="1905">
                <a:solidFill>
                  <a:schemeClr val="bg1">
                    <a:alpha val="99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822-4E2E-BF26-54A356ADFFA5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1905">
                <a:solidFill>
                  <a:schemeClr val="bg1">
                    <a:alpha val="99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822-4E2E-BF26-54A356ADFFA5}"/>
              </c:ext>
            </c:extLst>
          </c:dPt>
          <c:dLbls>
            <c:dLbl>
              <c:idx val="0"/>
              <c:layout>
                <c:manualLayout>
                  <c:x val="0.103871202702533"/>
                  <c:y val="3.3999128653415138E-2"/>
                </c:manualLayout>
              </c:layout>
              <c:tx>
                <c:rich>
                  <a:bodyPr/>
                  <a:lstStyle/>
                  <a:p>
                    <a:fld id="{41F364D8-88ED-4927-BCE3-EAAE0A47038F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0,5%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822-4E2E-BF26-54A356ADFFA5}"/>
                </c:ext>
              </c:extLst>
            </c:dLbl>
            <c:dLbl>
              <c:idx val="1"/>
              <c:layout>
                <c:manualLayout>
                  <c:x val="1.0212359818658992E-2"/>
                  <c:y val="4.1179653547813652E-2"/>
                </c:manualLayout>
              </c:layout>
              <c:tx>
                <c:rich>
                  <a:bodyPr/>
                  <a:lstStyle/>
                  <a:p>
                    <a:fld id="{72694A97-1E53-4E7D-98CE-2C0E07B6533A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822-4E2E-BF26-54A356ADFFA5}"/>
                </c:ext>
              </c:extLst>
            </c:dLbl>
            <c:dLbl>
              <c:idx val="2"/>
              <c:layout>
                <c:manualLayout>
                  <c:x val="5.4604896875928783E-3"/>
                  <c:y val="-4.01840503706545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22-4E2E-BF26-54A356ADFFA5}"/>
                </c:ext>
              </c:extLst>
            </c:dLbl>
            <c:dLbl>
              <c:idx val="3"/>
              <c:layout>
                <c:manualLayout>
                  <c:x val="7.7287613404841471E-2"/>
                  <c:y val="-1.9321911436463352E-2"/>
                </c:manualLayout>
              </c:layout>
              <c:tx>
                <c:rich>
                  <a:bodyPr/>
                  <a:lstStyle/>
                  <a:p>
                    <a:fld id="{B39D337E-90C3-413E-BD96-4DAC71882B7D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0,5%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729968562542122"/>
                      <c:h val="8.780267610160334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822-4E2E-BF26-54A356ADFFA5}"/>
                </c:ext>
              </c:extLst>
            </c:dLbl>
            <c:dLbl>
              <c:idx val="4"/>
              <c:layout>
                <c:manualLayout>
                  <c:x val="5.1585561374206217E-2"/>
                  <c:y val="5.02125097816074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822-4E2E-BF26-54A356ADFFA5}"/>
                </c:ext>
              </c:extLst>
            </c:dLbl>
            <c:dLbl>
              <c:idx val="5"/>
              <c:layout>
                <c:manualLayout>
                  <c:x val="3.3747001720478717E-2"/>
                  <c:y val="-2.746247882820496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822-4E2E-BF26-54A356ADFFA5}"/>
                </c:ext>
              </c:extLst>
            </c:dLbl>
            <c:dLbl>
              <c:idx val="6"/>
              <c:layout>
                <c:manualLayout>
                  <c:x val="1.2232729282045485E-2"/>
                  <c:y val="3.86074756398382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769192128495898"/>
                      <c:h val="8.2176798304085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B822-4E2E-BF26-54A356ADFFA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List1!$A$3:$A$9</c:f>
              <c:strCache>
                <c:ptCount val="7"/>
                <c:pt idx="0">
                  <c:v>podnikání</c:v>
                </c:pt>
                <c:pt idx="1">
                  <c:v>sport a kultura</c:v>
                </c:pt>
                <c:pt idx="2">
                  <c:v>pracovní migrace</c:v>
                </c:pt>
                <c:pt idx="3">
                  <c:v>vědecký výzkum</c:v>
                </c:pt>
                <c:pt idx="4">
                  <c:v>jiné vzdělávání</c:v>
                </c:pt>
                <c:pt idx="5">
                  <c:v>studium</c:v>
                </c:pt>
                <c:pt idx="6">
                  <c:v>sloučení rodiny</c:v>
                </c:pt>
              </c:strCache>
            </c:strRef>
          </c:cat>
          <c:val>
            <c:numRef>
              <c:f>List1!$G$3:$G$9</c:f>
              <c:numCache>
                <c:formatCode>0.0%</c:formatCode>
                <c:ptCount val="7"/>
                <c:pt idx="0">
                  <c:v>8.0033831335643464E-3</c:v>
                </c:pt>
                <c:pt idx="1">
                  <c:v>9.265746403842633E-3</c:v>
                </c:pt>
                <c:pt idx="2">
                  <c:v>0.57839591499245735</c:v>
                </c:pt>
                <c:pt idx="3">
                  <c:v>7.7445986631572965E-3</c:v>
                </c:pt>
                <c:pt idx="4">
                  <c:v>2.9709719565999507E-2</c:v>
                </c:pt>
                <c:pt idx="5">
                  <c:v>0.2430238649776246</c:v>
                </c:pt>
                <c:pt idx="6">
                  <c:v>0.14112590180076121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822-4E2E-BF26-54A356ADF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9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70044402050561E-2"/>
          <c:y val="0"/>
          <c:w val="0.93513492468562998"/>
          <c:h val="0.9966695654154702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9A-4768-B66E-9CCDD6708527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9A-4768-B66E-9CCDD6708527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9A-4768-B66E-9CCDD6708527}"/>
              </c:ext>
            </c:extLst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59A-4768-B66E-9CCDD6708527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9A-4768-B66E-9CCDD6708527}"/>
                </c:ext>
              </c:extLst>
            </c:dLbl>
            <c:dLbl>
              <c:idx val="3"/>
              <c:layout>
                <c:manualLayout>
                  <c:x val="-5.6760558352742293E-3"/>
                  <c:y val="-3.85356055845132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59A-4768-B66E-9CCDD67085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List2!$F$36:$F$39</c:f>
              <c:strCache>
                <c:ptCount val="4"/>
                <c:pt idx="0">
                  <c:v>Ukrajina</c:v>
                </c:pt>
                <c:pt idx="1">
                  <c:v>Slovensko</c:v>
                </c:pt>
                <c:pt idx="2">
                  <c:v>Vietnam</c:v>
                </c:pt>
                <c:pt idx="3">
                  <c:v>Rusko</c:v>
                </c:pt>
              </c:strCache>
            </c:strRef>
          </c:cat>
          <c:val>
            <c:numRef>
              <c:f>List2!$G$36:$G$39</c:f>
              <c:numCache>
                <c:formatCode>#,##0</c:formatCode>
                <c:ptCount val="4"/>
                <c:pt idx="0">
                  <c:v>574447</c:v>
                </c:pt>
                <c:pt idx="1">
                  <c:v>119182</c:v>
                </c:pt>
                <c:pt idx="2">
                  <c:v>67783</c:v>
                </c:pt>
                <c:pt idx="3">
                  <c:v>40990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59A-4768-B66E-9CCDD67085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10CBFF-B7EB-4AD7-A81D-F544CD612A22}" type="doc">
      <dgm:prSet loTypeId="urn:microsoft.com/office/officeart/2005/8/layout/hProcess9" loCatId="process" qsTypeId="urn:microsoft.com/office/officeart/2005/8/quickstyle/simple1" qsCatId="simple" csTypeId="urn:microsoft.com/office/officeart/2005/8/colors/accent5_1" csCatId="accent5" phldr="1"/>
      <dgm:spPr/>
    </dgm:pt>
    <dgm:pt modelId="{66FB1ECF-CB95-490B-AB6C-651291CAEC9D}">
      <dgm:prSet phldrT="[Text]" custT="1"/>
      <dgm:spPr>
        <a:xfrm>
          <a:off x="2731" y="1123324"/>
          <a:ext cx="1774983" cy="1497766"/>
        </a:xfrm>
        <a:solidFill>
          <a:srgbClr val="004F7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06B2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1600" dirty="0">
              <a:solidFill>
                <a:srgbClr val="FFFFFF"/>
              </a:solidFill>
              <a:latin typeface="Gill Sans MT"/>
              <a:ea typeface="+mn-ea"/>
              <a:cs typeface="+mn-cs"/>
            </a:rPr>
            <a:t>Cizinec (již) nedisponuje platným povolením pro vstup do ČR</a:t>
          </a:r>
        </a:p>
      </dgm:t>
    </dgm:pt>
    <dgm:pt modelId="{353EA407-D6FE-42AF-B82E-CCC5071D2FC7}" type="parTrans" cxnId="{52C32862-4FDD-4940-AE0C-4BC501F68799}">
      <dgm:prSet/>
      <dgm:spPr/>
      <dgm:t>
        <a:bodyPr/>
        <a:lstStyle/>
        <a:p>
          <a:endParaRPr lang="cs-CZ"/>
        </a:p>
      </dgm:t>
    </dgm:pt>
    <dgm:pt modelId="{A98908A2-4907-419F-9A85-C2DCA9252998}" type="sibTrans" cxnId="{52C32862-4FDD-4940-AE0C-4BC501F68799}">
      <dgm:prSet/>
      <dgm:spPr/>
      <dgm:t>
        <a:bodyPr/>
        <a:lstStyle/>
        <a:p>
          <a:endParaRPr lang="cs-CZ"/>
        </a:p>
      </dgm:t>
    </dgm:pt>
    <dgm:pt modelId="{CF01127F-AAD8-4D01-B0E8-AC85F6ECE811}">
      <dgm:prSet phldrT="[Text]" custT="1"/>
      <dgm:spPr>
        <a:xfrm>
          <a:off x="2073545" y="1123324"/>
          <a:ext cx="1774983" cy="1497766"/>
        </a:xfrm>
        <a:solidFill>
          <a:srgbClr val="004F7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06B2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1600" dirty="0">
              <a:solidFill>
                <a:srgbClr val="FFFFFF"/>
              </a:solidFill>
              <a:latin typeface="Gill Sans MT"/>
              <a:ea typeface="+mn-ea"/>
              <a:cs typeface="+mn-cs"/>
            </a:rPr>
            <a:t>Nepožádá v ČR o ochranu</a:t>
          </a:r>
        </a:p>
      </dgm:t>
    </dgm:pt>
    <dgm:pt modelId="{D094081A-86CE-40A7-B798-080632CFEDEA}" type="parTrans" cxnId="{CCB8FCE1-7B6F-473C-9C4F-83C702344353}">
      <dgm:prSet/>
      <dgm:spPr/>
      <dgm:t>
        <a:bodyPr/>
        <a:lstStyle/>
        <a:p>
          <a:endParaRPr lang="cs-CZ"/>
        </a:p>
      </dgm:t>
    </dgm:pt>
    <dgm:pt modelId="{C67DED57-08E0-4FE3-93E3-F0053767491A}" type="sibTrans" cxnId="{CCB8FCE1-7B6F-473C-9C4F-83C702344353}">
      <dgm:prSet/>
      <dgm:spPr/>
      <dgm:t>
        <a:bodyPr/>
        <a:lstStyle/>
        <a:p>
          <a:endParaRPr lang="cs-CZ"/>
        </a:p>
      </dgm:t>
    </dgm:pt>
    <dgm:pt modelId="{5AC8F896-6FA4-4671-9498-2840C9A950A8}">
      <dgm:prSet phldrT="[Text]" custT="1"/>
      <dgm:spPr>
        <a:xfrm>
          <a:off x="4144359" y="1123324"/>
          <a:ext cx="1774983" cy="1497766"/>
        </a:xfrm>
        <a:solidFill>
          <a:srgbClr val="004F7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06B2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1600" dirty="0">
              <a:solidFill>
                <a:srgbClr val="FFFFFF"/>
              </a:solidFill>
              <a:latin typeface="Gill Sans MT"/>
              <a:ea typeface="+mn-ea"/>
              <a:cs typeface="+mn-cs"/>
            </a:rPr>
            <a:t>Posouzení možnosti vyhoštění do země původu</a:t>
          </a:r>
        </a:p>
      </dgm:t>
    </dgm:pt>
    <dgm:pt modelId="{0F55B4D5-357D-4ED8-BAEE-7F25E55C7692}" type="parTrans" cxnId="{3615454D-3969-4F17-90E7-593D829C9FCF}">
      <dgm:prSet/>
      <dgm:spPr/>
      <dgm:t>
        <a:bodyPr/>
        <a:lstStyle/>
        <a:p>
          <a:endParaRPr lang="cs-CZ"/>
        </a:p>
      </dgm:t>
    </dgm:pt>
    <dgm:pt modelId="{7FCCCB57-1CB9-4286-BE38-ECDA1E0D14C0}" type="sibTrans" cxnId="{3615454D-3969-4F17-90E7-593D829C9FCF}">
      <dgm:prSet/>
      <dgm:spPr/>
      <dgm:t>
        <a:bodyPr/>
        <a:lstStyle/>
        <a:p>
          <a:endParaRPr lang="cs-CZ"/>
        </a:p>
      </dgm:t>
    </dgm:pt>
    <dgm:pt modelId="{9ACFE8EC-8E5B-437E-AC65-67822FF6A2F9}">
      <dgm:prSet phldrT="[Text]" custT="1"/>
      <dgm:spPr>
        <a:xfrm>
          <a:off x="6215172" y="1123324"/>
          <a:ext cx="1774983" cy="1497766"/>
        </a:xfrm>
        <a:solidFill>
          <a:srgbClr val="004F7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06B2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sz="1600" dirty="0">
              <a:solidFill>
                <a:srgbClr val="FFFFFF"/>
              </a:solidFill>
              <a:latin typeface="Gill Sans MT"/>
              <a:ea typeface="+mn-ea"/>
              <a:cs typeface="+mn-cs"/>
            </a:rPr>
            <a:t>- lze vyhostit (vyhoštění/nucený návrat)</a:t>
          </a:r>
        </a:p>
        <a:p>
          <a:r>
            <a:rPr lang="cs-CZ" sz="1600" dirty="0">
              <a:solidFill>
                <a:srgbClr val="FFFFFF"/>
              </a:solidFill>
              <a:latin typeface="Gill Sans MT"/>
              <a:ea typeface="+mn-ea"/>
              <a:cs typeface="+mn-cs"/>
            </a:rPr>
            <a:t>- nelze vyhostit (vízum za účelem strpění)</a:t>
          </a:r>
        </a:p>
      </dgm:t>
    </dgm:pt>
    <dgm:pt modelId="{13FE9F2A-8128-40C1-8C7C-AD5A0308951A}" type="parTrans" cxnId="{DB432C8C-B21F-413E-BACC-ADD70C3C9344}">
      <dgm:prSet/>
      <dgm:spPr/>
      <dgm:t>
        <a:bodyPr/>
        <a:lstStyle/>
        <a:p>
          <a:endParaRPr lang="cs-CZ"/>
        </a:p>
      </dgm:t>
    </dgm:pt>
    <dgm:pt modelId="{71584B02-15DA-4241-9120-916E117E05B0}" type="sibTrans" cxnId="{DB432C8C-B21F-413E-BACC-ADD70C3C9344}">
      <dgm:prSet/>
      <dgm:spPr/>
      <dgm:t>
        <a:bodyPr/>
        <a:lstStyle/>
        <a:p>
          <a:endParaRPr lang="cs-CZ"/>
        </a:p>
      </dgm:t>
    </dgm:pt>
    <dgm:pt modelId="{7A6ED96D-0DC9-48E1-A866-18CB68E17115}" type="pres">
      <dgm:prSet presAssocID="{E410CBFF-B7EB-4AD7-A81D-F544CD612A22}" presName="CompostProcess" presStyleCnt="0">
        <dgm:presLayoutVars>
          <dgm:dir/>
          <dgm:resizeHandles val="exact"/>
        </dgm:presLayoutVars>
      </dgm:prSet>
      <dgm:spPr/>
    </dgm:pt>
    <dgm:pt modelId="{015B7DCE-6E24-449F-9FAD-9E9B65DEDD98}" type="pres">
      <dgm:prSet presAssocID="{E410CBFF-B7EB-4AD7-A81D-F544CD612A22}" presName="arrow" presStyleLbl="bgShp" presStyleIdx="0" presStyleCnt="1" custScaleX="100729" custScaleY="95932" custLinFactNeighborX="-355" custLinFactNeighborY="6942"/>
      <dgm:spPr>
        <a:xfrm>
          <a:off x="599466" y="0"/>
          <a:ext cx="6793954" cy="3744416"/>
        </a:xfrm>
        <a:prstGeom prst="rightArrow">
          <a:avLst/>
        </a:prstGeom>
        <a:solidFill>
          <a:srgbClr val="D06B2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878C388C-C1E8-4C03-BE02-9AE81F6E8134}" type="pres">
      <dgm:prSet presAssocID="{E410CBFF-B7EB-4AD7-A81D-F544CD612A22}" presName="linearProcess" presStyleCnt="0"/>
      <dgm:spPr/>
    </dgm:pt>
    <dgm:pt modelId="{3325CF1B-FE0F-4D69-9270-ED896C53AC67}" type="pres">
      <dgm:prSet presAssocID="{66FB1ECF-CB95-490B-AB6C-651291CAEC9D}" presName="text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6DDF3C8D-7220-4475-A9DB-0A483727521A}" type="pres">
      <dgm:prSet presAssocID="{A98908A2-4907-419F-9A85-C2DCA9252998}" presName="sibTrans" presStyleCnt="0"/>
      <dgm:spPr/>
    </dgm:pt>
    <dgm:pt modelId="{61D714E2-CACE-41F0-8A9E-66D801E193B4}" type="pres">
      <dgm:prSet presAssocID="{CF01127F-AAD8-4D01-B0E8-AC85F6ECE811}" presName="text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B02E9950-08A6-4B49-89E3-97B26360535B}" type="pres">
      <dgm:prSet presAssocID="{C67DED57-08E0-4FE3-93E3-F0053767491A}" presName="sibTrans" presStyleCnt="0"/>
      <dgm:spPr/>
    </dgm:pt>
    <dgm:pt modelId="{5925585F-03B9-4B3D-A747-7EA4F8374BAE}" type="pres">
      <dgm:prSet presAssocID="{5AC8F896-6FA4-4671-9498-2840C9A950A8}" presName="text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F377F2F5-B876-4E4E-8DB3-132365C91E2D}" type="pres">
      <dgm:prSet presAssocID="{7FCCCB57-1CB9-4286-BE38-ECDA1E0D14C0}" presName="sibTrans" presStyleCnt="0"/>
      <dgm:spPr/>
    </dgm:pt>
    <dgm:pt modelId="{B1C2B534-3115-44E6-9DB1-BDD9BCD793D1}" type="pres">
      <dgm:prSet presAssocID="{9ACFE8EC-8E5B-437E-AC65-67822FF6A2F9}" presName="textNode" presStyleLbl="node1" presStyleIdx="3" presStyleCnt="4" custScaleX="105367" custScaleY="19317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52C32862-4FDD-4940-AE0C-4BC501F68799}" srcId="{E410CBFF-B7EB-4AD7-A81D-F544CD612A22}" destId="{66FB1ECF-CB95-490B-AB6C-651291CAEC9D}" srcOrd="0" destOrd="0" parTransId="{353EA407-D6FE-42AF-B82E-CCC5071D2FC7}" sibTransId="{A98908A2-4907-419F-9A85-C2DCA9252998}"/>
    <dgm:cxn modelId="{3615454D-3969-4F17-90E7-593D829C9FCF}" srcId="{E410CBFF-B7EB-4AD7-A81D-F544CD612A22}" destId="{5AC8F896-6FA4-4671-9498-2840C9A950A8}" srcOrd="2" destOrd="0" parTransId="{0F55B4D5-357D-4ED8-BAEE-7F25E55C7692}" sibTransId="{7FCCCB57-1CB9-4286-BE38-ECDA1E0D14C0}"/>
    <dgm:cxn modelId="{4F27D977-41C4-4B01-A6C0-6645DFA4473F}" type="presOf" srcId="{66FB1ECF-CB95-490B-AB6C-651291CAEC9D}" destId="{3325CF1B-FE0F-4D69-9270-ED896C53AC67}" srcOrd="0" destOrd="0" presId="urn:microsoft.com/office/officeart/2005/8/layout/hProcess9"/>
    <dgm:cxn modelId="{9A8CDB80-1094-4259-BBCA-6C083A09E1D5}" type="presOf" srcId="{CF01127F-AAD8-4D01-B0E8-AC85F6ECE811}" destId="{61D714E2-CACE-41F0-8A9E-66D801E193B4}" srcOrd="0" destOrd="0" presId="urn:microsoft.com/office/officeart/2005/8/layout/hProcess9"/>
    <dgm:cxn modelId="{B9CC5182-D4FE-49C2-8101-C94F428BBB0F}" type="presOf" srcId="{9ACFE8EC-8E5B-437E-AC65-67822FF6A2F9}" destId="{B1C2B534-3115-44E6-9DB1-BDD9BCD793D1}" srcOrd="0" destOrd="0" presId="urn:microsoft.com/office/officeart/2005/8/layout/hProcess9"/>
    <dgm:cxn modelId="{80248987-8049-4FEC-AEF2-A8E91F01297D}" type="presOf" srcId="{5AC8F896-6FA4-4671-9498-2840C9A950A8}" destId="{5925585F-03B9-4B3D-A747-7EA4F8374BAE}" srcOrd="0" destOrd="0" presId="urn:microsoft.com/office/officeart/2005/8/layout/hProcess9"/>
    <dgm:cxn modelId="{DB432C8C-B21F-413E-BACC-ADD70C3C9344}" srcId="{E410CBFF-B7EB-4AD7-A81D-F544CD612A22}" destId="{9ACFE8EC-8E5B-437E-AC65-67822FF6A2F9}" srcOrd="3" destOrd="0" parTransId="{13FE9F2A-8128-40C1-8C7C-AD5A0308951A}" sibTransId="{71584B02-15DA-4241-9120-916E117E05B0}"/>
    <dgm:cxn modelId="{3DB904BE-BFFD-4581-8615-24C1E8ABBA60}" type="presOf" srcId="{E410CBFF-B7EB-4AD7-A81D-F544CD612A22}" destId="{7A6ED96D-0DC9-48E1-A866-18CB68E17115}" srcOrd="0" destOrd="0" presId="urn:microsoft.com/office/officeart/2005/8/layout/hProcess9"/>
    <dgm:cxn modelId="{CCB8FCE1-7B6F-473C-9C4F-83C702344353}" srcId="{E410CBFF-B7EB-4AD7-A81D-F544CD612A22}" destId="{CF01127F-AAD8-4D01-B0E8-AC85F6ECE811}" srcOrd="1" destOrd="0" parTransId="{D094081A-86CE-40A7-B798-080632CFEDEA}" sibTransId="{C67DED57-08E0-4FE3-93E3-F0053767491A}"/>
    <dgm:cxn modelId="{72A4FA44-8974-4852-AB39-299B84B549BF}" type="presParOf" srcId="{7A6ED96D-0DC9-48E1-A866-18CB68E17115}" destId="{015B7DCE-6E24-449F-9FAD-9E9B65DEDD98}" srcOrd="0" destOrd="0" presId="urn:microsoft.com/office/officeart/2005/8/layout/hProcess9"/>
    <dgm:cxn modelId="{E10AEAE0-CF2D-4557-92B4-0F81512041D0}" type="presParOf" srcId="{7A6ED96D-0DC9-48E1-A866-18CB68E17115}" destId="{878C388C-C1E8-4C03-BE02-9AE81F6E8134}" srcOrd="1" destOrd="0" presId="urn:microsoft.com/office/officeart/2005/8/layout/hProcess9"/>
    <dgm:cxn modelId="{89D73CA2-4A72-4CFD-99C5-904E9870E3F7}" type="presParOf" srcId="{878C388C-C1E8-4C03-BE02-9AE81F6E8134}" destId="{3325CF1B-FE0F-4D69-9270-ED896C53AC67}" srcOrd="0" destOrd="0" presId="urn:microsoft.com/office/officeart/2005/8/layout/hProcess9"/>
    <dgm:cxn modelId="{D105BDC0-5A34-459F-BE85-C1F552D000D8}" type="presParOf" srcId="{878C388C-C1E8-4C03-BE02-9AE81F6E8134}" destId="{6DDF3C8D-7220-4475-A9DB-0A483727521A}" srcOrd="1" destOrd="0" presId="urn:microsoft.com/office/officeart/2005/8/layout/hProcess9"/>
    <dgm:cxn modelId="{D92F8618-3E29-481B-9568-E2B6F9F444D8}" type="presParOf" srcId="{878C388C-C1E8-4C03-BE02-9AE81F6E8134}" destId="{61D714E2-CACE-41F0-8A9E-66D801E193B4}" srcOrd="2" destOrd="0" presId="urn:microsoft.com/office/officeart/2005/8/layout/hProcess9"/>
    <dgm:cxn modelId="{F5169E94-4C2C-48D2-AE9F-AA177B3BC31A}" type="presParOf" srcId="{878C388C-C1E8-4C03-BE02-9AE81F6E8134}" destId="{B02E9950-08A6-4B49-89E3-97B26360535B}" srcOrd="3" destOrd="0" presId="urn:microsoft.com/office/officeart/2005/8/layout/hProcess9"/>
    <dgm:cxn modelId="{988DA9F4-963F-46E5-A31F-8CD329F8C6C2}" type="presParOf" srcId="{878C388C-C1E8-4C03-BE02-9AE81F6E8134}" destId="{5925585F-03B9-4B3D-A747-7EA4F8374BAE}" srcOrd="4" destOrd="0" presId="urn:microsoft.com/office/officeart/2005/8/layout/hProcess9"/>
    <dgm:cxn modelId="{69BC3F47-F9FC-44AD-89B5-D79A246BDC66}" type="presParOf" srcId="{878C388C-C1E8-4C03-BE02-9AE81F6E8134}" destId="{F377F2F5-B876-4E4E-8DB3-132365C91E2D}" srcOrd="5" destOrd="0" presId="urn:microsoft.com/office/officeart/2005/8/layout/hProcess9"/>
    <dgm:cxn modelId="{2E5B2265-54E0-4596-B44B-11BE17F4656A}" type="presParOf" srcId="{878C388C-C1E8-4C03-BE02-9AE81F6E8134}" destId="{B1C2B534-3115-44E6-9DB1-BDD9BCD793D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B7DCE-6E24-449F-9FAD-9E9B65DEDD98}">
      <dsp:nvSpPr>
        <dsp:cNvPr id="0" name=""/>
        <dsp:cNvSpPr/>
      </dsp:nvSpPr>
      <dsp:spPr>
        <a:xfrm>
          <a:off x="536415" y="197095"/>
          <a:ext cx="6667380" cy="4647929"/>
        </a:xfrm>
        <a:prstGeom prst="rightArrow">
          <a:avLst/>
        </a:prstGeom>
        <a:solidFill>
          <a:srgbClr val="D06B2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5CF1B-FE0F-4D69-9270-ED896C53AC67}">
      <dsp:nvSpPr>
        <dsp:cNvPr id="0" name=""/>
        <dsp:cNvSpPr/>
      </dsp:nvSpPr>
      <dsp:spPr>
        <a:xfrm>
          <a:off x="3005" y="1453507"/>
          <a:ext cx="1708775" cy="1938010"/>
        </a:xfrm>
        <a:prstGeom prst="roundRect">
          <a:avLst/>
        </a:prstGeom>
        <a:solidFill>
          <a:srgbClr val="004F7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06B2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FFFFFF"/>
              </a:solidFill>
              <a:latin typeface="Gill Sans MT"/>
              <a:ea typeface="+mn-ea"/>
              <a:cs typeface="+mn-cs"/>
            </a:rPr>
            <a:t>Cizinec (již) nedisponuje platným povolením pro vstup do ČR</a:t>
          </a:r>
        </a:p>
      </dsp:txBody>
      <dsp:txXfrm>
        <a:off x="86421" y="1536923"/>
        <a:ext cx="1541943" cy="1771178"/>
      </dsp:txXfrm>
    </dsp:sp>
    <dsp:sp modelId="{61D714E2-CACE-41F0-8A9E-66D801E193B4}">
      <dsp:nvSpPr>
        <dsp:cNvPr id="0" name=""/>
        <dsp:cNvSpPr/>
      </dsp:nvSpPr>
      <dsp:spPr>
        <a:xfrm>
          <a:off x="1996576" y="1453507"/>
          <a:ext cx="1708775" cy="1938010"/>
        </a:xfrm>
        <a:prstGeom prst="roundRect">
          <a:avLst/>
        </a:prstGeom>
        <a:solidFill>
          <a:srgbClr val="004F7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06B2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FFFFFF"/>
              </a:solidFill>
              <a:latin typeface="Gill Sans MT"/>
              <a:ea typeface="+mn-ea"/>
              <a:cs typeface="+mn-cs"/>
            </a:rPr>
            <a:t>Nepožádá v ČR o ochranu</a:t>
          </a:r>
        </a:p>
      </dsp:txBody>
      <dsp:txXfrm>
        <a:off x="2079992" y="1536923"/>
        <a:ext cx="1541943" cy="1771178"/>
      </dsp:txXfrm>
    </dsp:sp>
    <dsp:sp modelId="{5925585F-03B9-4B3D-A747-7EA4F8374BAE}">
      <dsp:nvSpPr>
        <dsp:cNvPr id="0" name=""/>
        <dsp:cNvSpPr/>
      </dsp:nvSpPr>
      <dsp:spPr>
        <a:xfrm>
          <a:off x="3990146" y="1453507"/>
          <a:ext cx="1708775" cy="1938010"/>
        </a:xfrm>
        <a:prstGeom prst="roundRect">
          <a:avLst/>
        </a:prstGeom>
        <a:solidFill>
          <a:srgbClr val="004F7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06B2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FFFFFF"/>
              </a:solidFill>
              <a:latin typeface="Gill Sans MT"/>
              <a:ea typeface="+mn-ea"/>
              <a:cs typeface="+mn-cs"/>
            </a:rPr>
            <a:t>Posouzení možnosti vyhoštění do země původu</a:t>
          </a:r>
        </a:p>
      </dsp:txBody>
      <dsp:txXfrm>
        <a:off x="4073562" y="1536923"/>
        <a:ext cx="1541943" cy="1771178"/>
      </dsp:txXfrm>
    </dsp:sp>
    <dsp:sp modelId="{B1C2B534-3115-44E6-9DB1-BDD9BCD793D1}">
      <dsp:nvSpPr>
        <dsp:cNvPr id="0" name=""/>
        <dsp:cNvSpPr/>
      </dsp:nvSpPr>
      <dsp:spPr>
        <a:xfrm>
          <a:off x="5983717" y="550666"/>
          <a:ext cx="1800484" cy="3743692"/>
        </a:xfrm>
        <a:prstGeom prst="roundRect">
          <a:avLst/>
        </a:prstGeom>
        <a:solidFill>
          <a:srgbClr val="004F7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06B2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FFFFFF"/>
              </a:solidFill>
              <a:latin typeface="Gill Sans MT"/>
              <a:ea typeface="+mn-ea"/>
              <a:cs typeface="+mn-cs"/>
            </a:rPr>
            <a:t>- lze vyhostit (vyhoštění/nucený návrat)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FFFFFF"/>
              </a:solidFill>
              <a:latin typeface="Gill Sans MT"/>
              <a:ea typeface="+mn-ea"/>
              <a:cs typeface="+mn-cs"/>
            </a:rPr>
            <a:t>- nelze vyhostit (vízum za účelem strpění)</a:t>
          </a:r>
        </a:p>
      </dsp:txBody>
      <dsp:txXfrm>
        <a:off x="6071609" y="638558"/>
        <a:ext cx="1624700" cy="3567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0.41561</cdr:x>
      <cdr:y>0.41801</cdr:y>
    </cdr:from>
    <cdr:to>
      <cdr:x>0.62894</cdr:x>
      <cdr:y>0.64336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02D6A792-D057-486B-A097-20A24BC60249}"/>
            </a:ext>
          </a:extLst>
        </cdr:cNvPr>
        <cdr:cNvSpPr txBox="1"/>
      </cdr:nvSpPr>
      <cdr:spPr>
        <a:xfrm xmlns:a="http://schemas.openxmlformats.org/drawingml/2006/main">
          <a:off x="1257635" y="1081908"/>
          <a:ext cx="645547" cy="583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1600" b="1" dirty="0"/>
            <a:t>75%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F31EE-CE30-4B6D-A3FA-FBF3E87E982C}" type="datetimeFigureOut">
              <a:rPr lang="cs-CZ" smtClean="0"/>
              <a:t>10.11.2024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144FA-B4BD-4D6F-8F3B-6A7D5CCFFF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3619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133C4-F54E-4C87-947E-408D95964BBB}" type="datetimeFigureOut">
              <a:rPr lang="cs-CZ" smtClean="0"/>
              <a:pPr/>
              <a:t>10.11.2024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EA101-4DDB-4545-9B5B-EA7FDBC70A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4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A101-4DDB-4545-9B5B-EA7FDBC70A3E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707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EA101-4DDB-4545-9B5B-EA7FDBC70A3E}" type="slidenum">
              <a:rPr lang="cs-CZ" smtClean="0"/>
              <a:pPr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70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/>
              <a:pPr/>
              <a:t>10.11.2024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54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/>
              <a:pPr/>
              <a:t>10.11.2024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8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/>
              <a:pPr/>
              <a:t>10.11.2024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451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10.11.2024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14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10.11.2024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37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10.11.2024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70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10.11.2024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94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10.11.2024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60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10.11.2024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66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10.11.2024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78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10.11.2024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4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/>
              <a:pPr/>
              <a:t>10.11.2024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093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10.11.2024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144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10.11.2024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63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10.11.2024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57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10.11.2024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14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10.11.2024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37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10.11.2024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70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10.11.2024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94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10.11.2024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60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10.11.2024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66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10.11.2024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7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/>
              <a:pPr/>
              <a:t>10.11.2024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344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10.11.2024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489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10.11.2024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144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10.11.2024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633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10.11.2024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57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10.11.2024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141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10.11.2024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373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10.11.2024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700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10.11.2024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943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10.11.2024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606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10.11.2024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6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/>
              <a:pPr/>
              <a:t>10.11.2024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794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10.11.2024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787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10.11.2024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489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10.11.2024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1448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10.11.2024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633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10.11.2024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5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/>
              <a:pPr/>
              <a:t>10.11.2024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328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/>
              <a:pPr/>
              <a:t>10.11.2024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01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/>
              <a:pPr/>
              <a:t>10.11.2024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66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/>
              <a:pPr/>
              <a:t>10.11.2024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957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9E5E-E1C7-423D-99BE-15F6E34296C1}" type="datetimeFigureOut">
              <a:rPr lang="cs-CZ" smtClean="0"/>
              <a:pPr/>
              <a:t>10.11.2024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74D-6898-4445-B7F1-77CCD7F9AF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80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29E5E-E1C7-423D-99BE-15F6E34296C1}" type="datetimeFigureOut">
              <a:rPr lang="cs-CZ" smtClean="0"/>
              <a:pPr/>
              <a:t>10.11.2024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F674D-6898-4445-B7F1-77CCD7F9AF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74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10.11.2024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7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10.11.2024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7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29E5E-E1C7-423D-99BE-15F6E34296C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10.11.2024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F674D-6898-4445-B7F1-77CCD7F9AF9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7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pavla.novotna@mvcr.cz" TargetMode="Externa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693658"/>
            <a:ext cx="9144000" cy="392499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8134672" cy="1872208"/>
          </a:xfrm>
        </p:spPr>
        <p:txBody>
          <a:bodyPr>
            <a:normAutofit fontScale="90000"/>
          </a:bodyPr>
          <a:lstStyle/>
          <a:p>
            <a:br>
              <a:rPr lang="cs-CZ" dirty="0">
                <a:solidFill>
                  <a:schemeClr val="bg1"/>
                </a:solidFill>
              </a:rPr>
            </a:br>
            <a:r>
              <a:rPr lang="cs-CZ" sz="4000" dirty="0">
                <a:solidFill>
                  <a:schemeClr val="bg1"/>
                </a:solidFill>
              </a:rPr>
              <a:t>Migrační a bezpečnost, úvod do migrační teorie a praxe II.</a:t>
            </a:r>
            <a:br>
              <a:rPr lang="cs-CZ" dirty="0">
                <a:solidFill>
                  <a:schemeClr val="bg1"/>
                </a:solidFill>
              </a:rPr>
            </a:b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656154"/>
            <a:ext cx="6400800" cy="1752600"/>
          </a:xfrm>
        </p:spPr>
        <p:txBody>
          <a:bodyPr>
            <a:normAutofit/>
          </a:bodyPr>
          <a:lstStyle/>
          <a:p>
            <a:endParaRPr lang="cs-CZ" sz="9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Mgr. et Mgr. Pavla Novotná</a:t>
            </a:r>
          </a:p>
        </p:txBody>
      </p:sp>
    </p:spTree>
    <p:extLst>
      <p:ext uri="{BB962C8B-B14F-4D97-AF65-F5344CB8AC3E}">
        <p14:creationId xmlns:p14="http://schemas.microsoft.com/office/powerpoint/2010/main" val="3745936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17E0F9-AD3F-4C9D-8967-202B88449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Migrační vlna 2022, 2023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97FDB6-6DBD-4CFF-BEEB-522CF5A1F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Znovuzavedení kontrol na vnitřních hranicích se SLK </a:t>
            </a:r>
          </a:p>
          <a:p>
            <a:pPr lvl="1"/>
            <a:r>
              <a:rPr lang="cs-CZ" dirty="0"/>
              <a:t>Aplikace typového plánu</a:t>
            </a:r>
          </a:p>
          <a:p>
            <a:r>
              <a:rPr lang="cs-CZ" dirty="0"/>
              <a:t>Vztah k Schengenskému kodexu</a:t>
            </a:r>
          </a:p>
          <a:p>
            <a:r>
              <a:rPr lang="cs-CZ" dirty="0"/>
              <a:t>Realita fungování na vnitřních hranicích</a:t>
            </a:r>
          </a:p>
          <a:p>
            <a:r>
              <a:rPr lang="cs-CZ" dirty="0"/>
              <a:t>Doprava</a:t>
            </a:r>
          </a:p>
        </p:txBody>
      </p:sp>
    </p:spTree>
    <p:extLst>
      <p:ext uri="{BB962C8B-B14F-4D97-AF65-F5344CB8AC3E}">
        <p14:creationId xmlns:p14="http://schemas.microsoft.com/office/powerpoint/2010/main" val="4282370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693658"/>
            <a:ext cx="9144000" cy="392499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8640" y="2420888"/>
            <a:ext cx="8566720" cy="2736304"/>
          </a:xfrm>
        </p:spPr>
        <p:txBody>
          <a:bodyPr>
            <a:normAutofit fontScale="90000"/>
          </a:bodyPr>
          <a:lstStyle/>
          <a:p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7. blok 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Ochrana hranic</a:t>
            </a:r>
            <a:br>
              <a:rPr lang="cs-CZ" sz="4000" dirty="0">
                <a:solidFill>
                  <a:schemeClr val="bg1"/>
                </a:solidFill>
              </a:rPr>
            </a:br>
            <a:br>
              <a:rPr lang="cs-CZ" dirty="0">
                <a:solidFill>
                  <a:schemeClr val="bg1"/>
                </a:solidFill>
              </a:rPr>
            </a:b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656154"/>
            <a:ext cx="6400800" cy="1752600"/>
          </a:xfrm>
        </p:spPr>
        <p:txBody>
          <a:bodyPr>
            <a:normAutofit/>
          </a:bodyPr>
          <a:lstStyle/>
          <a:p>
            <a:endParaRPr lang="cs-CZ" sz="9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10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834F31-DEA2-4806-B096-82BC246D3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Vnější hranice EU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997A390-69F5-4603-B6DF-8B10D1801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6086" y="1628800"/>
            <a:ext cx="3645914" cy="452596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66E7DCF-11C2-443E-86DF-A13FB15DE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404664"/>
            <a:ext cx="2736304" cy="66873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1111D2D-661D-4F4B-9D9F-D805A715147E}"/>
              </a:ext>
            </a:extLst>
          </p:cNvPr>
          <p:cNvSpPr txBox="1"/>
          <p:nvPr/>
        </p:nvSpPr>
        <p:spPr>
          <a:xfrm>
            <a:off x="5220072" y="1988840"/>
            <a:ext cx="324036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Sídlí ve </a:t>
            </a:r>
            <a:r>
              <a:rPr lang="cs-CZ" sz="2400" b="1" dirty="0"/>
              <a:t>Varšavě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/>
              <a:t>Frontex</a:t>
            </a:r>
            <a:r>
              <a:rPr lang="cs-CZ" sz="2400" dirty="0"/>
              <a:t> – EBCG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Návratové operace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Monitoring vnější hranice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10 tisíc „</a:t>
            </a:r>
            <a:r>
              <a:rPr lang="cs-CZ" sz="2400" dirty="0" err="1"/>
              <a:t>standing</a:t>
            </a:r>
            <a:r>
              <a:rPr lang="cs-CZ" sz="2400" dirty="0"/>
              <a:t> </a:t>
            </a:r>
            <a:r>
              <a:rPr lang="cs-CZ" sz="2400" dirty="0" err="1"/>
              <a:t>corp</a:t>
            </a:r>
            <a:r>
              <a:rPr lang="cs-CZ" sz="2400" dirty="0"/>
              <a:t>“ – hlavní operace v Řecku, nikdo je nechce, proč?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Politické téma nového cyklu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5967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EAC049-89D8-40AC-A6ED-BA66A350E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Schengenský prostor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3D17281B-116D-4BBB-85C2-C403F7AFC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sz="2900" dirty="0"/>
              <a:t>Vnitřní trh bez kontrol</a:t>
            </a:r>
          </a:p>
          <a:p>
            <a:pPr algn="just"/>
            <a:r>
              <a:rPr lang="cs-CZ" sz="2900" dirty="0"/>
              <a:t>Volný pohyb cizinců </a:t>
            </a:r>
            <a:r>
              <a:rPr lang="cs-CZ" sz="2900" b="1" dirty="0"/>
              <a:t>po dobu 90/180</a:t>
            </a:r>
          </a:p>
          <a:p>
            <a:pPr algn="just"/>
            <a:r>
              <a:rPr lang="cs-CZ" sz="2900" dirty="0"/>
              <a:t>Bezpečnost</a:t>
            </a:r>
          </a:p>
          <a:p>
            <a:pPr algn="just"/>
            <a:r>
              <a:rPr lang="cs-CZ" sz="2900" dirty="0"/>
              <a:t>Rozvoj příhraničních regionů (sociální a kulturní aspekty) </a:t>
            </a:r>
          </a:p>
          <a:p>
            <a:pPr algn="just"/>
            <a:r>
              <a:rPr lang="cs-CZ" sz="2900" b="1" dirty="0" err="1"/>
              <a:t>Schengen</a:t>
            </a:r>
            <a:r>
              <a:rPr lang="cs-CZ" sz="2900" b="1" dirty="0"/>
              <a:t> v číslech</a:t>
            </a:r>
            <a:r>
              <a:rPr lang="cs-CZ" sz="2900" dirty="0"/>
              <a:t>:</a:t>
            </a:r>
          </a:p>
          <a:p>
            <a:pPr lvl="1" algn="just">
              <a:lnSpc>
                <a:spcPct val="120000"/>
              </a:lnSpc>
            </a:pPr>
            <a:r>
              <a:rPr lang="cs-CZ" sz="2900" dirty="0"/>
              <a:t>420 mil. osob </a:t>
            </a:r>
            <a:r>
              <a:rPr lang="cs-CZ" sz="2900" dirty="0" err="1"/>
              <a:t>benefituje</a:t>
            </a:r>
            <a:r>
              <a:rPr lang="cs-CZ" sz="2900" dirty="0"/>
              <a:t> ze Schengenu</a:t>
            </a:r>
          </a:p>
          <a:p>
            <a:pPr lvl="1" algn="just">
              <a:lnSpc>
                <a:spcPct val="120000"/>
              </a:lnSpc>
            </a:pPr>
            <a:r>
              <a:rPr lang="cs-CZ" sz="2900" dirty="0"/>
              <a:t>3,5 mil. osob každodenně překračuje vnitřní hranice (1,25 mld. za rok)</a:t>
            </a:r>
          </a:p>
          <a:p>
            <a:pPr lvl="1" algn="just">
              <a:lnSpc>
                <a:spcPct val="120000"/>
              </a:lnSpc>
            </a:pPr>
            <a:r>
              <a:rPr lang="cs-CZ" sz="2900" dirty="0"/>
              <a:t>887 mil. překročení vnějších hranic v roce 2925 (127 mil. TCN)</a:t>
            </a:r>
          </a:p>
          <a:p>
            <a:pPr lvl="1" algn="just">
              <a:lnSpc>
                <a:spcPct val="120000"/>
              </a:lnSpc>
            </a:pPr>
            <a:r>
              <a:rPr lang="cs-CZ" sz="2900" dirty="0"/>
              <a:t>SIS: 91 mil. záznamů, 15 mld. dotazů, 357 tis. hitů</a:t>
            </a: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9930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3085B1-409B-4F8E-9006-E33151857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Interoperabilita IT systémů</a:t>
            </a:r>
          </a:p>
        </p:txBody>
      </p:sp>
      <p:sp>
        <p:nvSpPr>
          <p:cNvPr id="4" name="Zástupný text 5">
            <a:extLst>
              <a:ext uri="{FF2B5EF4-FFF2-40B4-BE49-F238E27FC236}">
                <a16:creationId xmlns:a16="http://schemas.microsoft.com/office/drawing/2014/main" id="{432FA8BC-CE20-48CD-A96F-C76B5436E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3178696" cy="3993307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285750" lvl="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sz="1400" b="1" dirty="0">
                <a:latin typeface="Source Sans"/>
                <a:ea typeface="Times New Roman" panose="02020603050405020304" pitchFamily="18" charset="0"/>
              </a:rPr>
              <a:t>SIS  </a:t>
            </a:r>
            <a:r>
              <a:rPr lang="cs-CZ" sz="1100" i="1" dirty="0">
                <a:latin typeface="Source Sans"/>
              </a:rPr>
              <a:t>revidovaný Schengenský informační systém</a:t>
            </a:r>
          </a:p>
          <a:p>
            <a:pPr marL="285750" lvl="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sz="1400" b="1" dirty="0">
                <a:latin typeface="Source Sans"/>
              </a:rPr>
              <a:t>VIS 	</a:t>
            </a:r>
            <a:r>
              <a:rPr lang="cs-CZ" sz="1100" i="1" dirty="0">
                <a:latin typeface="Source Sans"/>
              </a:rPr>
              <a:t>Vízový informační systém </a:t>
            </a:r>
          </a:p>
          <a:p>
            <a:pPr marL="285750" lvl="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sz="1400" b="1" dirty="0">
                <a:latin typeface="Source Sans"/>
              </a:rPr>
              <a:t>EUROSUR    </a:t>
            </a:r>
            <a:r>
              <a:rPr lang="cs-CZ" sz="1100" i="1" dirty="0">
                <a:latin typeface="Source Sans"/>
              </a:rPr>
              <a:t>Evropský systém ostrahy hranic</a:t>
            </a:r>
          </a:p>
          <a:p>
            <a:pPr marL="285750" lvl="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sz="1400" b="1" dirty="0" err="1">
                <a:latin typeface="Source Sans"/>
              </a:rPr>
              <a:t>Eurodac</a:t>
            </a:r>
            <a:endParaRPr lang="cs-CZ" sz="1400" b="1" dirty="0">
              <a:latin typeface="Source Sans"/>
            </a:endParaRPr>
          </a:p>
          <a:p>
            <a:pPr lvl="0" algn="just">
              <a:lnSpc>
                <a:spcPct val="120000"/>
              </a:lnSpc>
              <a:spcAft>
                <a:spcPts val="600"/>
              </a:spcAft>
            </a:pPr>
            <a:r>
              <a:rPr lang="cs-CZ" sz="1100" dirty="0">
                <a:latin typeface="Source Sans"/>
              </a:rPr>
              <a:t>…</a:t>
            </a:r>
          </a:p>
          <a:p>
            <a:pPr lvl="0" algn="just">
              <a:lnSpc>
                <a:spcPct val="120000"/>
              </a:lnSpc>
              <a:spcAft>
                <a:spcPts val="600"/>
              </a:spcAft>
            </a:pPr>
            <a:endParaRPr lang="cs-CZ" sz="1100" dirty="0">
              <a:latin typeface="Source Sans"/>
            </a:endParaRPr>
          </a:p>
          <a:p>
            <a:pPr marL="285750" indent="-285750" algn="just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sz="1400" b="1" dirty="0">
                <a:solidFill>
                  <a:srgbClr val="00B050"/>
                </a:solidFill>
                <a:latin typeface="Source Sans"/>
              </a:rPr>
              <a:t>CIS		</a:t>
            </a:r>
            <a:r>
              <a:rPr lang="cs-CZ" sz="1100" i="1" dirty="0">
                <a:solidFill>
                  <a:srgbClr val="00B050"/>
                </a:solidFill>
                <a:latin typeface="Source Sans"/>
              </a:rPr>
              <a:t>Cizinecký informační systém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cs-CZ" sz="1100" i="1" dirty="0">
                <a:latin typeface="Source Sans"/>
              </a:rPr>
              <a:t>…</a:t>
            </a:r>
            <a:endParaRPr lang="cs-CZ" sz="1400" dirty="0">
              <a:latin typeface="Source Sans"/>
            </a:endParaRPr>
          </a:p>
          <a:p>
            <a:pPr marL="285750" indent="-285750" algn="just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cs-CZ" sz="1800" b="1" dirty="0">
              <a:latin typeface="Source Sans"/>
            </a:endParaRPr>
          </a:p>
          <a:p>
            <a:pPr marL="285750" lvl="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cs-CZ" sz="1500" i="1" dirty="0">
              <a:latin typeface="Source Sans"/>
            </a:endParaRPr>
          </a:p>
        </p:txBody>
      </p:sp>
      <p:sp>
        <p:nvSpPr>
          <p:cNvPr id="5" name="Zástupný text 5">
            <a:extLst>
              <a:ext uri="{FF2B5EF4-FFF2-40B4-BE49-F238E27FC236}">
                <a16:creationId xmlns:a16="http://schemas.microsoft.com/office/drawing/2014/main" id="{55F5A603-F566-4CD3-A4F3-EE7127A27B5D}"/>
              </a:ext>
            </a:extLst>
          </p:cNvPr>
          <p:cNvSpPr txBox="1">
            <a:spLocks/>
          </p:cNvSpPr>
          <p:nvPr/>
        </p:nvSpPr>
        <p:spPr>
          <a:xfrm>
            <a:off x="3859441" y="2132856"/>
            <a:ext cx="4889024" cy="450960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sz="1800" b="1" dirty="0">
                <a:latin typeface="Source Sans"/>
                <a:ea typeface="Times New Roman" panose="02020603050405020304" pitchFamily="18" charset="0"/>
              </a:rPr>
              <a:t>EES	           </a:t>
            </a:r>
            <a:r>
              <a:rPr lang="cs-CZ" sz="1800" i="1" dirty="0">
                <a:latin typeface="Source Sans"/>
                <a:ea typeface="Times New Roman" panose="02020603050405020304" pitchFamily="18" charset="0"/>
              </a:rPr>
              <a:t>Systém vstupu/výstupu 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sz="1800" b="1" dirty="0">
                <a:latin typeface="Source Sans"/>
                <a:ea typeface="Times New Roman" panose="02020603050405020304" pitchFamily="18" charset="0"/>
              </a:rPr>
              <a:t>ETIAS	           </a:t>
            </a:r>
            <a:r>
              <a:rPr lang="cs-CZ" sz="1800" i="1" dirty="0">
                <a:latin typeface="Source Sans"/>
                <a:ea typeface="Times New Roman" panose="02020603050405020304" pitchFamily="18" charset="0"/>
              </a:rPr>
              <a:t>Evropský systém pro cestovní povolení a  	             	           	           informace 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sz="1800" b="1" dirty="0">
                <a:latin typeface="Source Sans"/>
                <a:ea typeface="Times New Roman" panose="02020603050405020304" pitchFamily="18" charset="0"/>
              </a:rPr>
              <a:t>VIS </a:t>
            </a:r>
            <a:r>
              <a:rPr lang="cs-CZ" sz="1800" b="1" dirty="0" err="1">
                <a:latin typeface="Source Sans"/>
                <a:ea typeface="Times New Roman" panose="02020603050405020304" pitchFamily="18" charset="0"/>
              </a:rPr>
              <a:t>recast</a:t>
            </a:r>
            <a:r>
              <a:rPr lang="cs-CZ" sz="1800" b="1" dirty="0">
                <a:latin typeface="Source Sans"/>
                <a:ea typeface="Times New Roman" panose="02020603050405020304" pitchFamily="18" charset="0"/>
              </a:rPr>
              <a:t>        </a:t>
            </a:r>
            <a:r>
              <a:rPr lang="cs-CZ" sz="1800" dirty="0">
                <a:latin typeface="Source Sans"/>
                <a:ea typeface="Times New Roman" panose="02020603050405020304" pitchFamily="18" charset="0"/>
              </a:rPr>
              <a:t>  </a:t>
            </a:r>
            <a:r>
              <a:rPr lang="cs-CZ" sz="1800" i="1" dirty="0">
                <a:latin typeface="Source Sans"/>
                <a:ea typeface="Times New Roman" panose="02020603050405020304" pitchFamily="18" charset="0"/>
              </a:rPr>
              <a:t>revidovaný Vízový informační systém 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sz="1800" b="1" dirty="0">
                <a:latin typeface="Source Sans"/>
                <a:ea typeface="Times New Roman" panose="02020603050405020304" pitchFamily="18" charset="0"/>
              </a:rPr>
              <a:t>ECRIS-TCN        </a:t>
            </a:r>
            <a:r>
              <a:rPr lang="cs-CZ" sz="1800" i="1" dirty="0">
                <a:latin typeface="Source Sans"/>
                <a:ea typeface="Times New Roman" panose="02020603050405020304" pitchFamily="18" charset="0"/>
              </a:rPr>
              <a:t>Evropský informační systém rejstříků trestů -   	       	           státní příslušníci třetích zemí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sz="1800" b="1" dirty="0">
                <a:latin typeface="Source Sans"/>
                <a:ea typeface="Times New Roman" panose="02020603050405020304" pitchFamily="18" charset="0"/>
              </a:rPr>
              <a:t>EURODAC </a:t>
            </a:r>
            <a:r>
              <a:rPr lang="cs-CZ" sz="1800" b="1" dirty="0" err="1">
                <a:latin typeface="Source Sans"/>
                <a:ea typeface="Times New Roman" panose="02020603050405020304" pitchFamily="18" charset="0"/>
              </a:rPr>
              <a:t>recast</a:t>
            </a:r>
            <a:r>
              <a:rPr lang="cs-CZ" sz="1800" b="1" dirty="0">
                <a:latin typeface="Source Sans"/>
                <a:ea typeface="Times New Roman" panose="02020603050405020304" pitchFamily="18" charset="0"/>
              </a:rPr>
              <a:t> </a:t>
            </a:r>
            <a:r>
              <a:rPr lang="cs-CZ" sz="1800" i="1" dirty="0">
                <a:latin typeface="Source Sans"/>
                <a:ea typeface="Times New Roman" panose="02020603050405020304" pitchFamily="18" charset="0"/>
              </a:rPr>
              <a:t>Evropský systém pro porovnávání otisků 	               	           	           prstů žadatelů o azyl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sz="1800" b="1" dirty="0">
                <a:latin typeface="Source Sans"/>
                <a:ea typeface="Times New Roman" panose="02020603050405020304" pitchFamily="18" charset="0"/>
              </a:rPr>
              <a:t>EUROSUR 2.0      </a:t>
            </a:r>
            <a:r>
              <a:rPr lang="cs-CZ" sz="1800" i="1" dirty="0">
                <a:latin typeface="Source Sans"/>
              </a:rPr>
              <a:t>revidovaný Evropský systém ostrahy hranic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sz="1800" b="1" dirty="0">
                <a:latin typeface="Source Sans"/>
              </a:rPr>
              <a:t>IO </a:t>
            </a:r>
            <a:r>
              <a:rPr lang="cs-CZ" sz="1800" i="1" dirty="0">
                <a:latin typeface="Source Sans"/>
                <a:ea typeface="Times New Roman" panose="02020603050405020304" pitchFamily="18" charset="0"/>
              </a:rPr>
              <a:t>	          komponenty interoperability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sz="1800" b="1" dirty="0">
                <a:solidFill>
                  <a:srgbClr val="00B050"/>
                </a:solidFill>
                <a:latin typeface="Source Sans"/>
              </a:rPr>
              <a:t>ICAS </a:t>
            </a:r>
            <a:r>
              <a:rPr lang="cs-CZ" sz="1800" dirty="0">
                <a:solidFill>
                  <a:srgbClr val="00B050"/>
                </a:solidFill>
                <a:latin typeface="Source Sans"/>
              </a:rPr>
              <a:t>	           Integrovaný cizinecký agendový systém 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sz="1800" b="1" dirty="0">
                <a:solidFill>
                  <a:srgbClr val="00B050"/>
                </a:solidFill>
                <a:latin typeface="Source Sans"/>
              </a:rPr>
              <a:t>CIS II/RECAMAS </a:t>
            </a:r>
            <a:r>
              <a:rPr lang="cs-CZ" sz="1800" dirty="0">
                <a:solidFill>
                  <a:srgbClr val="00B050"/>
                </a:solidFill>
                <a:latin typeface="Source Sans"/>
              </a:rPr>
              <a:t>revidovaný Cizinecký informační systém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b="1" dirty="0" err="1">
                <a:solidFill>
                  <a:srgbClr val="00B050"/>
                </a:solidFill>
                <a:latin typeface="Source Sans"/>
              </a:rPr>
              <a:t>cBIS</a:t>
            </a:r>
            <a:r>
              <a:rPr lang="cs-CZ" sz="1800" b="1" dirty="0">
                <a:solidFill>
                  <a:srgbClr val="00B050"/>
                </a:solidFill>
                <a:latin typeface="Source Sans"/>
              </a:rPr>
              <a:t>	           </a:t>
            </a:r>
            <a:r>
              <a:rPr lang="cs-CZ" sz="1800" dirty="0">
                <a:solidFill>
                  <a:srgbClr val="00B050"/>
                </a:solidFill>
                <a:latin typeface="Source Sans"/>
              </a:rPr>
              <a:t>Centrální Biometrický informační systém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sz="1800" b="1" dirty="0">
                <a:solidFill>
                  <a:srgbClr val="00B050"/>
                </a:solidFill>
                <a:latin typeface="Source Sans"/>
              </a:rPr>
              <a:t>ELVIS</a:t>
            </a:r>
            <a:r>
              <a:rPr lang="cs-CZ" sz="1800" dirty="0">
                <a:solidFill>
                  <a:srgbClr val="00B050"/>
                </a:solidFill>
                <a:latin typeface="Source Sans"/>
              </a:rPr>
              <a:t> 	           Elektronický vízový systém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cs-CZ" sz="1800" i="1" dirty="0">
                <a:latin typeface="Source Sans"/>
              </a:rPr>
              <a:t>...</a:t>
            </a: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9DE646C-BE8B-495A-810F-74AB6FBADA89}"/>
              </a:ext>
            </a:extLst>
          </p:cNvPr>
          <p:cNvSpPr txBox="1"/>
          <p:nvPr/>
        </p:nvSpPr>
        <p:spPr>
          <a:xfrm>
            <a:off x="539552" y="160020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Současné systémy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5BBEF28-834B-4C7A-91A6-B160D9304327}"/>
              </a:ext>
            </a:extLst>
          </p:cNvPr>
          <p:cNvSpPr txBox="1"/>
          <p:nvPr/>
        </p:nvSpPr>
        <p:spPr>
          <a:xfrm>
            <a:off x="3835144" y="160020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Plánované systémy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76AEAC8-3F83-425A-97D8-91AB252023E3}"/>
              </a:ext>
            </a:extLst>
          </p:cNvPr>
          <p:cNvSpPr txBox="1"/>
          <p:nvPr/>
        </p:nvSpPr>
        <p:spPr>
          <a:xfrm>
            <a:off x="5887372" y="1551870"/>
            <a:ext cx="1944216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cs-CZ" b="1" dirty="0"/>
              <a:t>Program EU-INIS</a:t>
            </a:r>
          </a:p>
        </p:txBody>
      </p:sp>
    </p:spTree>
    <p:extLst>
      <p:ext uri="{BB962C8B-B14F-4D97-AF65-F5344CB8AC3E}">
        <p14:creationId xmlns:p14="http://schemas.microsoft.com/office/powerpoint/2010/main" val="2359437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1C04B4-0326-47D7-B137-A02726633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Společná vízová politika – krátká víza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82DED6-99E3-4F54-81EE-D169E9EEB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Společná politika</a:t>
            </a:r>
          </a:p>
          <a:p>
            <a:pPr lvl="1"/>
            <a:r>
              <a:rPr lang="cs-CZ" dirty="0"/>
              <a:t>Konzultační mechanismus</a:t>
            </a:r>
          </a:p>
          <a:p>
            <a:pPr lvl="1"/>
            <a:r>
              <a:rPr lang="cs-CZ" dirty="0"/>
              <a:t>Bílý seznam – bezvízové dohody (vs. ETIAS)</a:t>
            </a:r>
          </a:p>
          <a:p>
            <a:pPr lvl="1"/>
            <a:r>
              <a:rPr lang="cs-CZ" dirty="0"/>
              <a:t>Lokální schengenská spolupráce (LSC)</a:t>
            </a:r>
          </a:p>
          <a:p>
            <a:r>
              <a:rPr lang="cs-CZ" b="1" dirty="0"/>
              <a:t>Národní kompetence</a:t>
            </a:r>
          </a:p>
          <a:p>
            <a:pPr lvl="1"/>
            <a:r>
              <a:rPr lang="cs-CZ" dirty="0"/>
              <a:t>Národní vízum</a:t>
            </a:r>
          </a:p>
          <a:p>
            <a:pPr lvl="1"/>
            <a:r>
              <a:rPr lang="cs-CZ" dirty="0"/>
              <a:t>Diplomatické a služební pasy</a:t>
            </a:r>
          </a:p>
          <a:p>
            <a:pPr lvl="1"/>
            <a:r>
              <a:rPr lang="cs-CZ" dirty="0"/>
              <a:t>Tranzitní víza (ARM)</a:t>
            </a:r>
          </a:p>
          <a:p>
            <a:pPr lvl="1"/>
            <a:r>
              <a:rPr lang="cs-CZ" dirty="0"/>
              <a:t>Doklady (kauza bio doklady RF)</a:t>
            </a:r>
          </a:p>
          <a:p>
            <a:r>
              <a:rPr lang="cs-CZ" b="1" dirty="0"/>
              <a:t>Diskuze</a:t>
            </a:r>
          </a:p>
          <a:p>
            <a:pPr lvl="1"/>
            <a:r>
              <a:rPr lang="cs-CZ" dirty="0"/>
              <a:t>Vízová politika jako páka na třetí země</a:t>
            </a:r>
          </a:p>
          <a:p>
            <a:pPr lvl="1"/>
            <a:r>
              <a:rPr lang="cs-CZ" dirty="0"/>
              <a:t>Digitalizace</a:t>
            </a:r>
          </a:p>
          <a:p>
            <a:pPr lvl="1"/>
            <a:r>
              <a:rPr lang="cs-CZ" dirty="0"/>
              <a:t>Zneužívání </a:t>
            </a:r>
            <a:r>
              <a:rPr lang="cs-CZ" dirty="0" err="1"/>
              <a:t>bezvízovek</a:t>
            </a:r>
            <a:r>
              <a:rPr lang="cs-CZ" dirty="0"/>
              <a:t> k nelegální migraci (30 % žadatelů o azyl)</a:t>
            </a:r>
          </a:p>
        </p:txBody>
      </p:sp>
    </p:spTree>
    <p:extLst>
      <p:ext uri="{BB962C8B-B14F-4D97-AF65-F5344CB8AC3E}">
        <p14:creationId xmlns:p14="http://schemas.microsoft.com/office/powerpoint/2010/main" val="1797775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>
                <a:solidFill>
                  <a:srgbClr val="008EC0"/>
                </a:solidFill>
                <a:latin typeface="+mn-lt"/>
              </a:rPr>
              <a:t>Budoucnost</a:t>
            </a:r>
            <a:r>
              <a:rPr lang="cs-CZ" b="1" dirty="0">
                <a:latin typeface="+mn-lt"/>
              </a:rPr>
              <a:t> </a:t>
            </a:r>
            <a:r>
              <a:rPr lang="cs-CZ" dirty="0" err="1">
                <a:solidFill>
                  <a:srgbClr val="008EC0"/>
                </a:solidFill>
                <a:latin typeface="+mn-lt"/>
              </a:rPr>
              <a:t>Schengenu</a:t>
            </a:r>
            <a:r>
              <a:rPr lang="cs-CZ" dirty="0">
                <a:solidFill>
                  <a:srgbClr val="008EC0"/>
                </a:solidFill>
                <a:latin typeface="+mn-lt"/>
              </a:rPr>
              <a:t> ? </a:t>
            </a:r>
            <a:r>
              <a:rPr lang="cs-CZ" dirty="0" err="1">
                <a:solidFill>
                  <a:srgbClr val="008EC0"/>
                </a:solidFill>
                <a:latin typeface="+mn-lt"/>
              </a:rPr>
              <a:t>Schengen</a:t>
            </a:r>
            <a:r>
              <a:rPr lang="cs-CZ" dirty="0">
                <a:solidFill>
                  <a:srgbClr val="008EC0"/>
                </a:solidFill>
                <a:latin typeface="+mn-lt"/>
              </a:rPr>
              <a:t> de facto a </a:t>
            </a:r>
            <a:r>
              <a:rPr lang="cs-CZ" dirty="0" err="1">
                <a:solidFill>
                  <a:srgbClr val="008EC0"/>
                </a:solidFill>
                <a:latin typeface="+mn-lt"/>
              </a:rPr>
              <a:t>schengen</a:t>
            </a:r>
            <a:r>
              <a:rPr lang="cs-CZ" dirty="0">
                <a:solidFill>
                  <a:srgbClr val="008EC0"/>
                </a:solidFill>
                <a:latin typeface="+mn-lt"/>
              </a:rPr>
              <a:t> de iure…</a:t>
            </a:r>
            <a:br>
              <a:rPr lang="cs-CZ" b="1" dirty="0">
                <a:latin typeface="+mn-lt"/>
              </a:rPr>
            </a:br>
            <a:endParaRPr lang="cs-CZ" sz="1200" b="1" i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RO a BG – dokončení?</a:t>
            </a:r>
            <a:endParaRPr lang="cs-CZ" b="1" dirty="0"/>
          </a:p>
          <a:p>
            <a:r>
              <a:rPr lang="cs-CZ" b="1" dirty="0"/>
              <a:t>Schengenská rada  a snaha o záchranu </a:t>
            </a:r>
            <a:r>
              <a:rPr lang="cs-CZ" b="1" dirty="0" err="1"/>
              <a:t>Schengenu</a:t>
            </a:r>
            <a:r>
              <a:rPr lang="cs-CZ" b="1" dirty="0"/>
              <a:t> </a:t>
            </a:r>
          </a:p>
          <a:p>
            <a:r>
              <a:rPr lang="cs-CZ" dirty="0"/>
              <a:t>Digitalizace vízového procesu </a:t>
            </a:r>
          </a:p>
          <a:p>
            <a:r>
              <a:rPr lang="cs-CZ" dirty="0"/>
              <a:t>Digitalizace cestovních dokladů</a:t>
            </a:r>
          </a:p>
          <a:p>
            <a:r>
              <a:rPr lang="cs-CZ" dirty="0"/>
              <a:t>Facilitace cestování</a:t>
            </a:r>
          </a:p>
          <a:p>
            <a:r>
              <a:rPr lang="cs-CZ" b="1" dirty="0"/>
              <a:t>Pakt o migraci a azylu </a:t>
            </a:r>
            <a:r>
              <a:rPr lang="cs-CZ" dirty="0"/>
              <a:t>– zavedení pravidle screeningu na hranicích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1280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C6E015-CBE0-494D-8DE5-1814FE15B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Autofit/>
          </a:bodyPr>
          <a:lstStyle/>
          <a:p>
            <a:pPr algn="l"/>
            <a:r>
              <a:rPr lang="cs-CZ" sz="4000" dirty="0">
                <a:solidFill>
                  <a:srgbClr val="008EC0"/>
                </a:solidFill>
              </a:rPr>
              <a:t>Znovuzavedení ochrany státních hranic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2A2E4C5-6187-464F-BB18-6D9BFC839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cs-CZ" sz="2100" dirty="0"/>
              <a:t>V případě </a:t>
            </a:r>
            <a:r>
              <a:rPr lang="cs-CZ" sz="2100" b="1" dirty="0"/>
              <a:t>závažné hrozby pro veřejný pořádek či vnitřní bezpečnost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cs-CZ" sz="2100" dirty="0"/>
              <a:t>Poslední možný krok v případě, že žádná mírnější opatření nejsou dostačující („last resort“)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cs-CZ" sz="2100" dirty="0"/>
              <a:t>Pravidla: Schengenský hraniční kodex + z. o ochraně státních hranic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cs-CZ" sz="2100" b="1" dirty="0"/>
              <a:t>Opatření obecné povahy </a:t>
            </a:r>
            <a:r>
              <a:rPr lang="cs-CZ" sz="2100" dirty="0"/>
              <a:t>(OOP) vlády, pokud nesnese odkladu OOP MV (max 5 dní)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cs-CZ" sz="2100" dirty="0"/>
              <a:t>Volba intenzity -&gt; </a:t>
            </a:r>
            <a:r>
              <a:rPr lang="cs-CZ" sz="2400" dirty="0"/>
              <a:t>≠</a:t>
            </a:r>
            <a:r>
              <a:rPr lang="cs-CZ" sz="2100" dirty="0"/>
              <a:t> automaticky systematické kontroly na hranicích!!!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cs-CZ" sz="2100" dirty="0"/>
              <a:t>ČR má pozemní hranice + vnitřní lety</a:t>
            </a:r>
          </a:p>
          <a:p>
            <a:pPr marL="971550" lvl="2" indent="-285750"/>
            <a:r>
              <a:rPr lang="cs-CZ" sz="1800" dirty="0"/>
              <a:t>Seznam přeshraničních propojení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cs-CZ" sz="2100" dirty="0"/>
              <a:t>Možnost určit místa pro překračování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cs-CZ" sz="2100" dirty="0"/>
              <a:t>V minulosti 3x</a:t>
            </a:r>
          </a:p>
        </p:txBody>
      </p:sp>
    </p:spTree>
    <p:extLst>
      <p:ext uri="{BB962C8B-B14F-4D97-AF65-F5344CB8AC3E}">
        <p14:creationId xmlns:p14="http://schemas.microsoft.com/office/powerpoint/2010/main" val="3306839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693658"/>
            <a:ext cx="9144000" cy="392499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8640" y="2420888"/>
            <a:ext cx="8566720" cy="2736304"/>
          </a:xfrm>
        </p:spPr>
        <p:txBody>
          <a:bodyPr>
            <a:normAutofit fontScale="90000"/>
          </a:bodyPr>
          <a:lstStyle/>
          <a:p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8. blok 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Nelegální migrace  a návratová politika a praxe</a:t>
            </a:r>
            <a:br>
              <a:rPr lang="cs-CZ" sz="4000" dirty="0">
                <a:solidFill>
                  <a:schemeClr val="bg1"/>
                </a:solidFill>
              </a:rPr>
            </a:br>
            <a:br>
              <a:rPr lang="cs-CZ" dirty="0">
                <a:solidFill>
                  <a:schemeClr val="bg1"/>
                </a:solidFill>
              </a:rPr>
            </a:b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656154"/>
            <a:ext cx="6400800" cy="1752600"/>
          </a:xfrm>
        </p:spPr>
        <p:txBody>
          <a:bodyPr>
            <a:normAutofit/>
          </a:bodyPr>
          <a:lstStyle/>
          <a:p>
            <a:endParaRPr lang="cs-CZ" sz="9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76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792088"/>
          </a:xfrm>
        </p:spPr>
        <p:txBody>
          <a:bodyPr>
            <a:normAutofit fontScale="90000"/>
          </a:bodyPr>
          <a:lstStyle/>
          <a:p>
            <a:pPr algn="l"/>
            <a:br>
              <a:rPr lang="cs-CZ" sz="3200" dirty="0">
                <a:solidFill>
                  <a:srgbClr val="008EC0"/>
                </a:solidFill>
              </a:rPr>
            </a:br>
            <a:r>
              <a:rPr lang="cs-CZ" dirty="0">
                <a:solidFill>
                  <a:srgbClr val="008EC0"/>
                </a:solidFill>
              </a:rPr>
              <a:t>Nelegální migrace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7467600" cy="498916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cs-CZ" sz="2000" b="1" dirty="0"/>
              <a:t>Nelegální migrace zahrnuje 2 typy</a:t>
            </a:r>
          </a:p>
          <a:p>
            <a:pPr lvl="1">
              <a:spcBef>
                <a:spcPts val="0"/>
              </a:spcBef>
            </a:pPr>
            <a:r>
              <a:rPr lang="cs-CZ" sz="1600" b="1" dirty="0"/>
              <a:t>Vstup na území</a:t>
            </a:r>
            <a:r>
              <a:rPr lang="cs-CZ" sz="1600" dirty="0"/>
              <a:t> </a:t>
            </a:r>
            <a:r>
              <a:rPr lang="cs-CZ" sz="1600" b="1" dirty="0"/>
              <a:t>bez řádného oprávnění -  </a:t>
            </a:r>
            <a:r>
              <a:rPr lang="cs-CZ" sz="1600" dirty="0"/>
              <a:t>pouze na vnější schengenské hranici</a:t>
            </a:r>
          </a:p>
          <a:p>
            <a:pPr lvl="1">
              <a:spcBef>
                <a:spcPts val="0"/>
              </a:spcBef>
            </a:pPr>
            <a:r>
              <a:rPr lang="cs-CZ" sz="1600" b="1" dirty="0"/>
              <a:t>Nelegální pobyt – </a:t>
            </a:r>
            <a:r>
              <a:rPr lang="cs-CZ" sz="1600" dirty="0"/>
              <a:t>pobyt na území ČR bez řádného oprávnění, do této kategorie spadá i </a:t>
            </a:r>
            <a:r>
              <a:rPr lang="cs-CZ" sz="1600" b="1" dirty="0"/>
              <a:t>tranzitní nelegální migrant (vstupuje z jiné členské země EU bez povolení ke vstupu)</a:t>
            </a:r>
            <a:endParaRPr lang="cs-CZ" sz="2000" b="1" dirty="0"/>
          </a:p>
          <a:p>
            <a:pPr lvl="2">
              <a:spcBef>
                <a:spcPts val="0"/>
              </a:spcBef>
            </a:pPr>
            <a:endParaRPr lang="cs-CZ" sz="1200" dirty="0"/>
          </a:p>
          <a:p>
            <a:pPr>
              <a:lnSpc>
                <a:spcPct val="90000"/>
              </a:lnSpc>
            </a:pPr>
            <a:r>
              <a:rPr lang="cs-CZ" altLang="en-US" sz="1900" dirty="0"/>
              <a:t>nelegální pobyt – dominance UKR</a:t>
            </a:r>
          </a:p>
          <a:p>
            <a:pPr>
              <a:lnSpc>
                <a:spcPct val="90000"/>
              </a:lnSpc>
            </a:pPr>
            <a:r>
              <a:rPr lang="cs-CZ" altLang="en-US" sz="1900" dirty="0"/>
              <a:t>pokračuje </a:t>
            </a:r>
            <a:r>
              <a:rPr lang="cs-CZ" altLang="en-US" sz="1900" b="1" dirty="0"/>
              <a:t>napomáhání k nelegálnímu pobytu </a:t>
            </a:r>
          </a:p>
          <a:p>
            <a:pPr lvl="1">
              <a:lnSpc>
                <a:spcPct val="90000"/>
              </a:lnSpc>
            </a:pPr>
            <a:r>
              <a:rPr lang="cs-CZ" altLang="en-US" sz="1900" dirty="0"/>
              <a:t>účelová sloučení rodiny (sňatky, otcovství)</a:t>
            </a:r>
          </a:p>
          <a:p>
            <a:pPr lvl="1">
              <a:lnSpc>
                <a:spcPct val="90000"/>
              </a:lnSpc>
            </a:pPr>
            <a:r>
              <a:rPr lang="cs-CZ" altLang="en-US" sz="1900" dirty="0"/>
              <a:t>výskyt účelových pozvání</a:t>
            </a:r>
          </a:p>
          <a:p>
            <a:pPr>
              <a:lnSpc>
                <a:spcPct val="90000"/>
              </a:lnSpc>
            </a:pPr>
            <a:r>
              <a:rPr lang="cs-CZ" altLang="en-US" sz="1900" dirty="0"/>
              <a:t>vnější schengenská hranice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cs-CZ" altLang="en-US" sz="1900" dirty="0"/>
              <a:t>v ČR pouze </a:t>
            </a:r>
            <a:r>
              <a:rPr lang="cs-CZ" sz="1900" dirty="0"/>
              <a:t>tranzitní prostor mezinárodního letiště (týká se hlavně letiště Praha-Ruzyně, výjimečně Brno) 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cs-CZ" altLang="en-US" sz="1900" dirty="0"/>
              <a:t>výskyt </a:t>
            </a:r>
            <a:r>
              <a:rPr lang="cs-CZ" altLang="en-US" sz="1900" b="1" dirty="0"/>
              <a:t>padělaných dokladů</a:t>
            </a:r>
          </a:p>
          <a:p>
            <a:pPr>
              <a:lnSpc>
                <a:spcPct val="90000"/>
              </a:lnSpc>
            </a:pPr>
            <a:r>
              <a:rPr lang="cs-CZ" altLang="en-US" sz="1900" dirty="0"/>
              <a:t>propojení s dalšími kriminálními aktivitami</a:t>
            </a:r>
          </a:p>
          <a:p>
            <a:pPr>
              <a:lnSpc>
                <a:spcPct val="90000"/>
              </a:lnSpc>
            </a:pPr>
            <a:r>
              <a:rPr lang="cs-CZ" altLang="en-US" sz="1900" dirty="0"/>
              <a:t>přes ČR nadále vedou trasy tranzitní nelegální migrace  - </a:t>
            </a:r>
            <a:r>
              <a:rPr lang="cs-CZ" altLang="en-US" sz="1900" b="1" dirty="0" err="1"/>
              <a:t>západobalkánská</a:t>
            </a:r>
            <a:r>
              <a:rPr lang="cs-CZ" altLang="en-US" sz="1900" b="1" dirty="0"/>
              <a:t> migrační trasa</a:t>
            </a:r>
          </a:p>
        </p:txBody>
      </p:sp>
    </p:spTree>
    <p:extLst>
      <p:ext uri="{BB962C8B-B14F-4D97-AF65-F5344CB8AC3E}">
        <p14:creationId xmlns:p14="http://schemas.microsoft.com/office/powerpoint/2010/main" val="1096403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D2D5C2-4949-4888-B749-39FF47EC4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>
                <a:solidFill>
                  <a:srgbClr val="008EC0"/>
                </a:solidFill>
              </a:rPr>
              <a:t>Informace k předmětu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7D24-4AD1-487B-8CC3-D25ADF9F1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Termíny</a:t>
            </a:r>
          </a:p>
          <a:p>
            <a:pPr marL="457200" lvl="1" indent="0">
              <a:buNone/>
            </a:pPr>
            <a:r>
              <a:rPr lang="cs-CZ" dirty="0"/>
              <a:t>11.10., 15.11.</a:t>
            </a:r>
          </a:p>
          <a:p>
            <a:pPr lvl="2"/>
            <a:r>
              <a:rPr lang="cs-CZ" dirty="0"/>
              <a:t>9:30 – 14:00</a:t>
            </a:r>
          </a:p>
          <a:p>
            <a:r>
              <a:rPr lang="cs-CZ" dirty="0"/>
              <a:t>PPT</a:t>
            </a:r>
          </a:p>
          <a:p>
            <a:r>
              <a:rPr lang="cs-CZ" b="1" dirty="0"/>
              <a:t>Zápočet</a:t>
            </a:r>
            <a:r>
              <a:rPr lang="cs-CZ" dirty="0"/>
              <a:t> – test- uzavřené otázky (základní)</a:t>
            </a:r>
          </a:p>
          <a:p>
            <a:r>
              <a:rPr lang="cs-CZ" b="1" dirty="0"/>
              <a:t>Kontakt</a:t>
            </a:r>
            <a:r>
              <a:rPr lang="cs-CZ" dirty="0"/>
              <a:t> – </a:t>
            </a:r>
            <a:r>
              <a:rPr lang="cs-CZ" dirty="0">
                <a:hlinkClick r:id="rId2"/>
              </a:rPr>
              <a:t>pavla.novotna@mvcr.cz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5617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7082A-3A6A-494B-A347-3AE6384C0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>
                <a:solidFill>
                  <a:srgbClr val="008EC0"/>
                </a:solidFill>
              </a:rPr>
              <a:t>Nelegální migrace – statistiky a trendy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770940-5D42-4EB4-BB46-0E2F47550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76BA5852-D8CD-4C8D-85B7-F9CFDAC04143}"/>
              </a:ext>
            </a:extLst>
          </p:cNvPr>
          <p:cNvGrpSpPr/>
          <p:nvPr/>
        </p:nvGrpSpPr>
        <p:grpSpPr>
          <a:xfrm>
            <a:off x="1475656" y="2132856"/>
            <a:ext cx="6581775" cy="3392437"/>
            <a:chOff x="1485083" y="2227124"/>
            <a:chExt cx="6581775" cy="3392437"/>
          </a:xfrm>
        </p:grpSpPr>
        <p:graphicFrame>
          <p:nvGraphicFramePr>
            <p:cNvPr id="5" name="Graf 4">
              <a:extLst>
                <a:ext uri="{FF2B5EF4-FFF2-40B4-BE49-F238E27FC236}">
                  <a16:creationId xmlns:a16="http://schemas.microsoft.com/office/drawing/2014/main" id="{E47ACE1C-3CFC-43F2-8D42-95481F6AA84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06710188"/>
                </p:ext>
              </p:extLst>
            </p:nvPr>
          </p:nvGraphicFramePr>
          <p:xfrm>
            <a:off x="1485083" y="2227124"/>
            <a:ext cx="6581775" cy="33924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61AE028A-DFDB-4356-B30D-B4B4DE69963B}"/>
                </a:ext>
              </a:extLst>
            </p:cNvPr>
            <p:cNvSpPr txBox="1"/>
            <p:nvPr/>
          </p:nvSpPr>
          <p:spPr>
            <a:xfrm>
              <a:off x="5058800" y="2571950"/>
              <a:ext cx="1926462" cy="23083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cs-CZ" sz="900" b="1" dirty="0">
                  <a:solidFill>
                    <a:schemeClr val="bg1"/>
                  </a:solidFill>
                </a:rPr>
                <a:t>celková nelegální migrace v ČR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9878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015671-7013-4A66-BAF2-0F2885CE6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>
                <a:solidFill>
                  <a:srgbClr val="008EC0"/>
                </a:solidFill>
              </a:rPr>
              <a:t>Nelegální migrace – statistiky a trendy</a:t>
            </a:r>
            <a:endParaRPr lang="cs-CZ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8D28F846-94EA-4591-AACE-951DBCA2EB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886507"/>
              </p:ext>
            </p:extLst>
          </p:nvPr>
        </p:nvGraphicFramePr>
        <p:xfrm>
          <a:off x="395536" y="2492896"/>
          <a:ext cx="8229598" cy="2746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0832">
                  <a:extLst>
                    <a:ext uri="{9D8B030D-6E8A-4147-A177-3AD203B41FA5}">
                      <a16:colId xmlns:a16="http://schemas.microsoft.com/office/drawing/2014/main" val="520408350"/>
                    </a:ext>
                  </a:extLst>
                </a:gridCol>
                <a:gridCol w="609222">
                  <a:extLst>
                    <a:ext uri="{9D8B030D-6E8A-4147-A177-3AD203B41FA5}">
                      <a16:colId xmlns:a16="http://schemas.microsoft.com/office/drawing/2014/main" val="3205319690"/>
                    </a:ext>
                  </a:extLst>
                </a:gridCol>
                <a:gridCol w="609222">
                  <a:extLst>
                    <a:ext uri="{9D8B030D-6E8A-4147-A177-3AD203B41FA5}">
                      <a16:colId xmlns:a16="http://schemas.microsoft.com/office/drawing/2014/main" val="1203161009"/>
                    </a:ext>
                  </a:extLst>
                </a:gridCol>
                <a:gridCol w="618619">
                  <a:extLst>
                    <a:ext uri="{9D8B030D-6E8A-4147-A177-3AD203B41FA5}">
                      <a16:colId xmlns:a16="http://schemas.microsoft.com/office/drawing/2014/main" val="3354592909"/>
                    </a:ext>
                  </a:extLst>
                </a:gridCol>
                <a:gridCol w="618619">
                  <a:extLst>
                    <a:ext uri="{9D8B030D-6E8A-4147-A177-3AD203B41FA5}">
                      <a16:colId xmlns:a16="http://schemas.microsoft.com/office/drawing/2014/main" val="1750031251"/>
                    </a:ext>
                  </a:extLst>
                </a:gridCol>
                <a:gridCol w="618619">
                  <a:extLst>
                    <a:ext uri="{9D8B030D-6E8A-4147-A177-3AD203B41FA5}">
                      <a16:colId xmlns:a16="http://schemas.microsoft.com/office/drawing/2014/main" val="469274577"/>
                    </a:ext>
                  </a:extLst>
                </a:gridCol>
                <a:gridCol w="616985">
                  <a:extLst>
                    <a:ext uri="{9D8B030D-6E8A-4147-A177-3AD203B41FA5}">
                      <a16:colId xmlns:a16="http://schemas.microsoft.com/office/drawing/2014/main" val="957508830"/>
                    </a:ext>
                  </a:extLst>
                </a:gridCol>
                <a:gridCol w="616985">
                  <a:extLst>
                    <a:ext uri="{9D8B030D-6E8A-4147-A177-3AD203B41FA5}">
                      <a16:colId xmlns:a16="http://schemas.microsoft.com/office/drawing/2014/main" val="249643210"/>
                    </a:ext>
                  </a:extLst>
                </a:gridCol>
                <a:gridCol w="595329">
                  <a:extLst>
                    <a:ext uri="{9D8B030D-6E8A-4147-A177-3AD203B41FA5}">
                      <a16:colId xmlns:a16="http://schemas.microsoft.com/office/drawing/2014/main" val="2984447956"/>
                    </a:ext>
                  </a:extLst>
                </a:gridCol>
                <a:gridCol w="595329">
                  <a:extLst>
                    <a:ext uri="{9D8B030D-6E8A-4147-A177-3AD203B41FA5}">
                      <a16:colId xmlns:a16="http://schemas.microsoft.com/office/drawing/2014/main" val="3181844772"/>
                    </a:ext>
                  </a:extLst>
                </a:gridCol>
                <a:gridCol w="595329">
                  <a:extLst>
                    <a:ext uri="{9D8B030D-6E8A-4147-A177-3AD203B41FA5}">
                      <a16:colId xmlns:a16="http://schemas.microsoft.com/office/drawing/2014/main" val="535895019"/>
                    </a:ext>
                  </a:extLst>
                </a:gridCol>
                <a:gridCol w="582254">
                  <a:extLst>
                    <a:ext uri="{9D8B030D-6E8A-4147-A177-3AD203B41FA5}">
                      <a16:colId xmlns:a16="http://schemas.microsoft.com/office/drawing/2014/main" val="1855068611"/>
                    </a:ext>
                  </a:extLst>
                </a:gridCol>
                <a:gridCol w="582254">
                  <a:extLst>
                    <a:ext uri="{9D8B030D-6E8A-4147-A177-3AD203B41FA5}">
                      <a16:colId xmlns:a16="http://schemas.microsoft.com/office/drawing/2014/main" val="4195376010"/>
                    </a:ext>
                  </a:extLst>
                </a:gridCol>
              </a:tblGrid>
              <a:tr h="405577">
                <a:tc>
                  <a:txBody>
                    <a:bodyPr/>
                    <a:lstStyle/>
                    <a:p>
                      <a:pPr marL="182880" indent="-182880" algn="ctr"/>
                      <a:r>
                        <a:rPr lang="cs-CZ" sz="900">
                          <a:effectLst/>
                        </a:rPr>
                        <a:t>rok: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/>
                      <a:r>
                        <a:rPr lang="cs-CZ" sz="900">
                          <a:effectLst/>
                        </a:rPr>
                        <a:t>2013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/>
                      <a:r>
                        <a:rPr lang="cs-CZ" sz="900">
                          <a:effectLst/>
                        </a:rPr>
                        <a:t>2014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/>
                      <a:r>
                        <a:rPr lang="cs-CZ" sz="900">
                          <a:effectLst/>
                        </a:rPr>
                        <a:t>2015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/>
                      <a:r>
                        <a:rPr lang="cs-CZ" sz="900">
                          <a:effectLst/>
                        </a:rPr>
                        <a:t>2016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/>
                      <a:r>
                        <a:rPr lang="cs-CZ" sz="900">
                          <a:effectLst/>
                        </a:rPr>
                        <a:t>2017 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/>
                      <a:r>
                        <a:rPr lang="cs-CZ" sz="900">
                          <a:effectLst/>
                        </a:rPr>
                        <a:t>2018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/>
                      <a:r>
                        <a:rPr lang="cs-CZ" sz="900">
                          <a:effectLst/>
                        </a:rPr>
                        <a:t>2019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/>
                      <a:r>
                        <a:rPr lang="cs-CZ" sz="900">
                          <a:effectLst/>
                        </a:rPr>
                        <a:t>2020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880" indent="-182880" algn="ctr"/>
                      <a:r>
                        <a:rPr lang="cs-CZ" sz="900">
                          <a:effectLst/>
                        </a:rPr>
                        <a:t>2021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880" indent="-182880" algn="ctr"/>
                      <a:r>
                        <a:rPr lang="cs-CZ" sz="900">
                          <a:effectLst/>
                        </a:rPr>
                        <a:t>2022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880" indent="-182880" algn="ctr"/>
                      <a:r>
                        <a:rPr lang="cs-CZ" sz="900">
                          <a:effectLst/>
                        </a:rPr>
                        <a:t>2023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880" indent="-182880" algn="ctr"/>
                      <a:r>
                        <a:rPr lang="cs-CZ" sz="900">
                          <a:effectLst/>
                        </a:rPr>
                        <a:t>2024</a:t>
                      </a:r>
                      <a:endParaRPr lang="cs-CZ" sz="700">
                        <a:effectLst/>
                      </a:endParaRPr>
                    </a:p>
                    <a:p>
                      <a:pPr marL="182880" indent="-182880" algn="ctr"/>
                      <a:r>
                        <a:rPr lang="cs-CZ" sz="900">
                          <a:effectLst/>
                        </a:rPr>
                        <a:t>(k 30. 9.)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4301276"/>
                  </a:ext>
                </a:extLst>
              </a:tr>
              <a:tr h="280942">
                <a:tc rowSpan="4">
                  <a:txBody>
                    <a:bodyPr/>
                    <a:lstStyle/>
                    <a:p>
                      <a:pPr marL="182880" indent="-182880" algn="ctr"/>
                      <a:r>
                        <a:rPr lang="cs-CZ" sz="900">
                          <a:effectLst/>
                        </a:rPr>
                        <a:t>nelegální pobyt</a:t>
                      </a:r>
                      <a:endParaRPr lang="cs-CZ" sz="700">
                        <a:effectLst/>
                      </a:endParaRPr>
                    </a:p>
                    <a:p>
                      <a:pPr marL="182880" indent="-182880" algn="ctr"/>
                      <a:r>
                        <a:rPr lang="cs-CZ" sz="800">
                          <a:effectLst/>
                        </a:rPr>
                        <a:t>(zahrnuje také tranzitní nelegální migraci)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3 974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4 641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8 323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5 039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4 488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4 653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5 174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6 645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880" indent="-182880" algn="ctr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10 835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880" indent="-182880" algn="ctr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29 034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880" indent="-182880" algn="ctr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13 530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880" indent="-182880" algn="ctr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6 925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180855"/>
                  </a:ext>
                </a:extLst>
              </a:tr>
              <a:tr h="21841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9855" indent="-182880" algn="ctr"/>
                      <a:r>
                        <a:rPr lang="cs-CZ" sz="900">
                          <a:effectLst/>
                        </a:rPr>
                        <a:t>UKR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09855" indent="-182880" algn="ctr"/>
                      <a:r>
                        <a:rPr lang="cs-CZ" sz="900">
                          <a:effectLst/>
                        </a:rPr>
                        <a:t>UKR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09855" indent="-182880" algn="ctr"/>
                      <a:r>
                        <a:rPr lang="cs-CZ" sz="900">
                          <a:effectLst/>
                        </a:rPr>
                        <a:t>SYR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09855" indent="-182880" algn="ctr"/>
                      <a:r>
                        <a:rPr lang="cs-CZ" sz="900">
                          <a:effectLst/>
                        </a:rPr>
                        <a:t>UKR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09855" indent="-182880" algn="ctr"/>
                      <a:r>
                        <a:rPr lang="cs-CZ" sz="900">
                          <a:effectLst/>
                        </a:rPr>
                        <a:t>UKR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09855" indent="-182880" algn="ctr"/>
                      <a:r>
                        <a:rPr lang="cs-CZ" sz="900">
                          <a:effectLst/>
                        </a:rPr>
                        <a:t>UKR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09855" indent="-182880" algn="ctr"/>
                      <a:r>
                        <a:rPr lang="cs-CZ" sz="900">
                          <a:effectLst/>
                        </a:rPr>
                        <a:t>UKR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09855" indent="-182880" algn="ctr"/>
                      <a:r>
                        <a:rPr lang="cs-CZ" sz="900">
                          <a:effectLst/>
                        </a:rPr>
                        <a:t>UKR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9855" indent="-182880" algn="ctr"/>
                      <a:r>
                        <a:rPr lang="cs-CZ" sz="900">
                          <a:effectLst/>
                        </a:rPr>
                        <a:t>UKR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9855" indent="-182880" algn="ctr"/>
                      <a:r>
                        <a:rPr lang="cs-CZ" sz="900">
                          <a:effectLst/>
                        </a:rPr>
                        <a:t>SYR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9855" indent="-182880" algn="ctr"/>
                      <a:r>
                        <a:rPr lang="cs-CZ" sz="900">
                          <a:effectLst/>
                        </a:rPr>
                        <a:t>SYR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9855" indent="-182880" algn="ctr"/>
                      <a:r>
                        <a:rPr lang="cs-CZ" sz="900">
                          <a:effectLst/>
                        </a:rPr>
                        <a:t>UKR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46825031"/>
                  </a:ext>
                </a:extLst>
              </a:tr>
              <a:tr h="21841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9855" indent="-182880" algn="ctr"/>
                      <a:r>
                        <a:rPr lang="cs-CZ" sz="900">
                          <a:effectLst/>
                        </a:rPr>
                        <a:t>RUS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09855" indent="-182880" algn="ctr"/>
                      <a:r>
                        <a:rPr lang="cs-CZ" sz="900">
                          <a:effectLst/>
                        </a:rPr>
                        <a:t>KWT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09855" indent="-182880" algn="ctr"/>
                      <a:r>
                        <a:rPr lang="cs-CZ" sz="900">
                          <a:effectLst/>
                        </a:rPr>
                        <a:t>UKR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09855" indent="-182880" algn="ctr"/>
                      <a:r>
                        <a:rPr lang="cs-CZ" sz="900">
                          <a:effectLst/>
                        </a:rPr>
                        <a:t>RUS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09855" indent="-182880" algn="ctr"/>
                      <a:r>
                        <a:rPr lang="cs-CZ" sz="900">
                          <a:effectLst/>
                        </a:rPr>
                        <a:t>RUS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09855" indent="-182880" algn="ctr"/>
                      <a:r>
                        <a:rPr lang="cs-CZ" sz="900">
                          <a:effectLst/>
                        </a:rPr>
                        <a:t>MDA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09855" indent="-182880" algn="ctr"/>
                      <a:r>
                        <a:rPr lang="cs-CZ" sz="900">
                          <a:effectLst/>
                        </a:rPr>
                        <a:t>MDA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09855" indent="-182880" algn="ctr"/>
                      <a:r>
                        <a:rPr lang="cs-CZ" sz="900">
                          <a:effectLst/>
                        </a:rPr>
                        <a:t>MDA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9855" indent="-182880" algn="ctr"/>
                      <a:r>
                        <a:rPr lang="cs-CZ" sz="900">
                          <a:effectLst/>
                        </a:rPr>
                        <a:t>MDA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9855" indent="-182880" algn="ctr"/>
                      <a:r>
                        <a:rPr lang="cs-CZ" sz="900">
                          <a:effectLst/>
                        </a:rPr>
                        <a:t>UKR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9855" indent="-182880" algn="ctr"/>
                      <a:r>
                        <a:rPr lang="cs-CZ" sz="900">
                          <a:effectLst/>
                        </a:rPr>
                        <a:t>UKR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9855" indent="-182880" algn="ctr"/>
                      <a:r>
                        <a:rPr lang="cs-CZ" sz="900">
                          <a:effectLst/>
                        </a:rPr>
                        <a:t>MDA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05895716"/>
                  </a:ext>
                </a:extLst>
              </a:tr>
              <a:tr h="4681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9855" indent="-182880" algn="ctr">
                        <a:spcAft>
                          <a:spcPts val="600"/>
                        </a:spcAft>
                      </a:pPr>
                      <a:r>
                        <a:rPr lang="cs-CZ" sz="900">
                          <a:effectLst/>
                        </a:rPr>
                        <a:t>VNM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09855" indent="-182880" algn="ctr">
                        <a:spcAft>
                          <a:spcPts val="600"/>
                        </a:spcAft>
                      </a:pPr>
                      <a:r>
                        <a:rPr lang="cs-CZ" sz="900">
                          <a:effectLst/>
                        </a:rPr>
                        <a:t>LBY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09855" indent="-182880" algn="ctr">
                        <a:spcAft>
                          <a:spcPts val="600"/>
                        </a:spcAft>
                      </a:pPr>
                      <a:r>
                        <a:rPr lang="cs-CZ" sz="900">
                          <a:effectLst/>
                        </a:rPr>
                        <a:t>KWT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09855" indent="-182880" algn="ctr">
                        <a:spcAft>
                          <a:spcPts val="600"/>
                        </a:spcAft>
                      </a:pPr>
                      <a:r>
                        <a:rPr lang="cs-CZ" sz="900">
                          <a:effectLst/>
                        </a:rPr>
                        <a:t>KWT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09855" indent="-182880" algn="ctr">
                        <a:spcAft>
                          <a:spcPts val="600"/>
                        </a:spcAft>
                      </a:pPr>
                      <a:r>
                        <a:rPr lang="cs-CZ" sz="900">
                          <a:effectLst/>
                        </a:rPr>
                        <a:t>VNM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09855" indent="-182880" algn="ctr">
                        <a:spcAft>
                          <a:spcPts val="600"/>
                        </a:spcAft>
                      </a:pPr>
                      <a:r>
                        <a:rPr lang="cs-CZ" sz="900">
                          <a:effectLst/>
                        </a:rPr>
                        <a:t>VNM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09855" indent="-182880" algn="ctr">
                        <a:spcAft>
                          <a:spcPts val="600"/>
                        </a:spcAft>
                      </a:pPr>
                      <a:r>
                        <a:rPr lang="cs-CZ" sz="900">
                          <a:effectLst/>
                        </a:rPr>
                        <a:t>VNM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09855" indent="-182880" algn="ctr">
                        <a:spcAft>
                          <a:spcPts val="600"/>
                        </a:spcAft>
                      </a:pPr>
                      <a:r>
                        <a:rPr lang="cs-CZ" sz="900">
                          <a:effectLst/>
                        </a:rPr>
                        <a:t>VNM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9855" indent="-182880" algn="ctr">
                        <a:spcAft>
                          <a:spcPts val="600"/>
                        </a:spcAft>
                      </a:pPr>
                      <a:r>
                        <a:rPr lang="cs-CZ" sz="900">
                          <a:effectLst/>
                        </a:rPr>
                        <a:t>AFG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9855" indent="-182880" algn="ctr">
                        <a:spcAft>
                          <a:spcPts val="600"/>
                        </a:spcAft>
                      </a:pPr>
                      <a:r>
                        <a:rPr lang="cs-CZ" sz="900">
                          <a:effectLst/>
                        </a:rPr>
                        <a:t>MDA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9855" indent="-182880" algn="ctr">
                        <a:spcAft>
                          <a:spcPts val="600"/>
                        </a:spcAft>
                      </a:pPr>
                      <a:r>
                        <a:rPr lang="cs-CZ" sz="900">
                          <a:effectLst/>
                        </a:rPr>
                        <a:t>MDA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9855" indent="-182880" algn="ctr">
                        <a:spcAft>
                          <a:spcPts val="600"/>
                        </a:spcAft>
                      </a:pPr>
                      <a:r>
                        <a:rPr lang="cs-CZ" sz="900">
                          <a:effectLst/>
                        </a:rPr>
                        <a:t>VNM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0060333"/>
                  </a:ext>
                </a:extLst>
              </a:tr>
              <a:tr h="280942">
                <a:tc rowSpan="4">
                  <a:txBody>
                    <a:bodyPr/>
                    <a:lstStyle/>
                    <a:p>
                      <a:pPr marL="182880" indent="-182880" algn="ctr"/>
                      <a:r>
                        <a:rPr lang="cs-CZ" sz="900">
                          <a:effectLst/>
                        </a:rPr>
                        <a:t>nelegální překročení vnější schengenské hranice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179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181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240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222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250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339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503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448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880" indent="-182880" algn="ctr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335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880" indent="-182880" algn="ctr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201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880" indent="-182880" algn="ctr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368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880" indent="-182880" algn="ctr">
                        <a:spcAft>
                          <a:spcPts val="1200"/>
                        </a:spcAft>
                      </a:pPr>
                      <a:r>
                        <a:rPr lang="cs-CZ" sz="1200">
                          <a:effectLst/>
                        </a:rPr>
                        <a:t>213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3255476"/>
                  </a:ext>
                </a:extLst>
              </a:tr>
              <a:tr h="21841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9855" indent="-182880" algn="ctr"/>
                      <a:r>
                        <a:rPr lang="cs-CZ" sz="900">
                          <a:effectLst/>
                        </a:rPr>
                        <a:t>RUS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/>
                      <a:r>
                        <a:rPr lang="cs-CZ" sz="900">
                          <a:effectLst/>
                        </a:rPr>
                        <a:t>RUS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/>
                      <a:r>
                        <a:rPr lang="cs-CZ" sz="900">
                          <a:effectLst/>
                        </a:rPr>
                        <a:t>RUS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/>
                      <a:r>
                        <a:rPr lang="cs-CZ" sz="900">
                          <a:effectLst/>
                        </a:rPr>
                        <a:t>uprchlíci*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/>
                      <a:r>
                        <a:rPr lang="cs-CZ" sz="900">
                          <a:effectLst/>
                        </a:rPr>
                        <a:t>ALB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/>
                      <a:r>
                        <a:rPr lang="cs-CZ" sz="900">
                          <a:effectLst/>
                        </a:rPr>
                        <a:t>GEO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/>
                      <a:r>
                        <a:rPr lang="cs-CZ" sz="900">
                          <a:effectLst/>
                        </a:rPr>
                        <a:t>GEO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/>
                      <a:r>
                        <a:rPr lang="cs-CZ" sz="900">
                          <a:effectLst/>
                        </a:rPr>
                        <a:t>UKR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880" indent="-182880" algn="ctr"/>
                      <a:r>
                        <a:rPr lang="cs-CZ" sz="900">
                          <a:effectLst/>
                        </a:rPr>
                        <a:t>UKR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880" indent="-182880" algn="ctr"/>
                      <a:r>
                        <a:rPr lang="cs-CZ" sz="900">
                          <a:effectLst/>
                        </a:rPr>
                        <a:t>GEO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880" indent="-182880" algn="ctr"/>
                      <a:r>
                        <a:rPr lang="cs-CZ" sz="900">
                          <a:effectLst/>
                        </a:rPr>
                        <a:t>GEO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880" indent="-182880" algn="ctr"/>
                      <a:r>
                        <a:rPr lang="cs-CZ" sz="900">
                          <a:effectLst/>
                        </a:rPr>
                        <a:t>GEO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3325203"/>
                  </a:ext>
                </a:extLst>
              </a:tr>
              <a:tr h="21841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9855" indent="-182880" algn="ctr"/>
                      <a:r>
                        <a:rPr lang="cs-CZ" sz="900">
                          <a:effectLst/>
                        </a:rPr>
                        <a:t>ALB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/>
                      <a:r>
                        <a:rPr lang="cs-CZ" sz="900">
                          <a:effectLst/>
                        </a:rPr>
                        <a:t>uprchlíci*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/>
                      <a:r>
                        <a:rPr lang="cs-CZ" sz="900">
                          <a:effectLst/>
                        </a:rPr>
                        <a:t>uprchlíci*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/>
                      <a:r>
                        <a:rPr lang="cs-CZ" sz="900">
                          <a:effectLst/>
                        </a:rPr>
                        <a:t>UKR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/>
                      <a:r>
                        <a:rPr lang="cs-CZ" sz="900">
                          <a:effectLst/>
                        </a:rPr>
                        <a:t>uprchlíci*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/>
                      <a:r>
                        <a:rPr lang="cs-CZ" sz="900">
                          <a:effectLst/>
                        </a:rPr>
                        <a:t>ALB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/>
                      <a:r>
                        <a:rPr lang="cs-CZ" sz="900">
                          <a:effectLst/>
                        </a:rPr>
                        <a:t>UKR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/>
                      <a:r>
                        <a:rPr lang="cs-CZ" sz="900">
                          <a:effectLst/>
                        </a:rPr>
                        <a:t>GEO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880" indent="-182880" algn="ctr"/>
                      <a:r>
                        <a:rPr lang="cs-CZ" sz="900">
                          <a:effectLst/>
                        </a:rPr>
                        <a:t>RUS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880" indent="-182880" algn="ctr"/>
                      <a:r>
                        <a:rPr lang="cs-CZ" sz="900">
                          <a:effectLst/>
                        </a:rPr>
                        <a:t>RUS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880" indent="-182880" algn="ctr"/>
                      <a:r>
                        <a:rPr lang="cs-CZ" sz="900">
                          <a:effectLst/>
                        </a:rPr>
                        <a:t>RUS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880" indent="-182880" algn="ctr"/>
                      <a:r>
                        <a:rPr lang="cs-CZ" sz="900">
                          <a:effectLst/>
                        </a:rPr>
                        <a:t>GBR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42220292"/>
                  </a:ext>
                </a:extLst>
              </a:tr>
              <a:tr h="43683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9855" indent="-182880" algn="ctr">
                        <a:spcAft>
                          <a:spcPts val="600"/>
                        </a:spcAft>
                      </a:pPr>
                      <a:r>
                        <a:rPr lang="cs-CZ" sz="900">
                          <a:effectLst/>
                        </a:rPr>
                        <a:t>UKR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>
                        <a:spcAft>
                          <a:spcPts val="600"/>
                        </a:spcAft>
                      </a:pPr>
                      <a:r>
                        <a:rPr lang="cs-CZ" sz="900">
                          <a:effectLst/>
                        </a:rPr>
                        <a:t>UKR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>
                        <a:spcAft>
                          <a:spcPts val="600"/>
                        </a:spcAft>
                      </a:pPr>
                      <a:r>
                        <a:rPr lang="cs-CZ" sz="900">
                          <a:effectLst/>
                        </a:rPr>
                        <a:t>UKR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>
                        <a:spcAft>
                          <a:spcPts val="600"/>
                        </a:spcAft>
                      </a:pPr>
                      <a:r>
                        <a:rPr lang="cs-CZ" sz="900">
                          <a:effectLst/>
                        </a:rPr>
                        <a:t>ALB, AZE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>
                        <a:spcAft>
                          <a:spcPts val="600"/>
                        </a:spcAft>
                      </a:pPr>
                      <a:r>
                        <a:rPr lang="cs-CZ" sz="900">
                          <a:effectLst/>
                        </a:rPr>
                        <a:t>RUS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>
                        <a:spcAft>
                          <a:spcPts val="600"/>
                        </a:spcAft>
                      </a:pPr>
                      <a:r>
                        <a:rPr lang="cs-CZ" sz="900">
                          <a:effectLst/>
                        </a:rPr>
                        <a:t>UKR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>
                        <a:spcAft>
                          <a:spcPts val="600"/>
                        </a:spcAft>
                      </a:pPr>
                      <a:r>
                        <a:rPr lang="cs-CZ" sz="900">
                          <a:effectLst/>
                        </a:rPr>
                        <a:t>ALB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8794" marR="28794" marT="6170" marB="0" anchor="ctr"/>
                </a:tc>
                <a:tc>
                  <a:txBody>
                    <a:bodyPr/>
                    <a:lstStyle/>
                    <a:p>
                      <a:pPr marL="182880" indent="-182880" algn="ctr">
                        <a:spcAft>
                          <a:spcPts val="600"/>
                        </a:spcAft>
                      </a:pPr>
                      <a:r>
                        <a:rPr lang="cs-CZ" sz="900">
                          <a:effectLst/>
                        </a:rPr>
                        <a:t>RUS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880" indent="-182880" algn="ctr">
                        <a:spcAft>
                          <a:spcPts val="600"/>
                        </a:spcAft>
                      </a:pPr>
                      <a:r>
                        <a:rPr lang="cs-CZ" sz="900">
                          <a:effectLst/>
                        </a:rPr>
                        <a:t>GBR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880" indent="-182880" algn="ctr">
                        <a:spcAft>
                          <a:spcPts val="600"/>
                        </a:spcAft>
                      </a:pPr>
                      <a:r>
                        <a:rPr lang="cs-CZ" sz="900">
                          <a:effectLst/>
                        </a:rPr>
                        <a:t>UKR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880" indent="-182880" algn="ctr">
                        <a:spcAft>
                          <a:spcPts val="600"/>
                        </a:spcAft>
                      </a:pPr>
                      <a:r>
                        <a:rPr lang="cs-CZ" sz="900">
                          <a:effectLst/>
                        </a:rPr>
                        <a:t>UKR</a:t>
                      </a:r>
                      <a:endParaRPr lang="cs-CZ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880" indent="-182880" algn="ctr">
                        <a:spcAft>
                          <a:spcPts val="600"/>
                        </a:spcAft>
                      </a:pPr>
                      <a:r>
                        <a:rPr lang="cs-CZ" sz="900" dirty="0">
                          <a:effectLst/>
                        </a:rPr>
                        <a:t>TUR</a:t>
                      </a:r>
                      <a:endParaRPr lang="cs-CZ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82997751"/>
                  </a:ext>
                </a:extLst>
              </a:tr>
            </a:tbl>
          </a:graphicData>
        </a:graphic>
      </p:graphicFrame>
      <p:sp>
        <p:nvSpPr>
          <p:cNvPr id="4" name="Ovál 3">
            <a:extLst>
              <a:ext uri="{FF2B5EF4-FFF2-40B4-BE49-F238E27FC236}">
                <a16:creationId xmlns:a16="http://schemas.microsoft.com/office/drawing/2014/main" id="{C221A43D-9BDE-4799-AED0-A6E98295110E}"/>
              </a:ext>
            </a:extLst>
          </p:cNvPr>
          <p:cNvSpPr/>
          <p:nvPr/>
        </p:nvSpPr>
        <p:spPr>
          <a:xfrm>
            <a:off x="6804248" y="2852936"/>
            <a:ext cx="1296144" cy="3410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957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Nelegální migrace - proces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28800"/>
          <a:ext cx="7787208" cy="484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210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6AF0B4-B45B-4364-BB2C-D991CAACE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Návrat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7D6222F-D340-4D2C-A9E3-C61B2F9A5CC7}"/>
              </a:ext>
            </a:extLst>
          </p:cNvPr>
          <p:cNvSpPr txBox="1"/>
          <p:nvPr/>
        </p:nvSpPr>
        <p:spPr>
          <a:xfrm>
            <a:off x="457200" y="1417638"/>
            <a:ext cx="8363272" cy="399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Spontánní vycestování (7- 60 dnů)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Asistovaný dobrovolný návrat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Nucený návrat bez eskorty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Nucený návrat s eskortou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cs-CZ" altLang="cs-CZ" sz="2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ZVLÁŠTNÍ PROJEKTY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Ekonomická krize 2009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NÁVRATY UKRAJINA 2024 </a:t>
            </a:r>
          </a:p>
        </p:txBody>
      </p:sp>
    </p:spTree>
    <p:extLst>
      <p:ext uri="{BB962C8B-B14F-4D97-AF65-F5344CB8AC3E}">
        <p14:creationId xmlns:p14="http://schemas.microsoft.com/office/powerpoint/2010/main" val="3514141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D9C9B1-937C-4541-8E75-599BCAC68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Dobrovolný návrat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46A918B-EC77-494E-A16C-17892287B4E3}"/>
              </a:ext>
            </a:extLst>
          </p:cNvPr>
          <p:cNvSpPr txBox="1"/>
          <p:nvPr/>
        </p:nvSpPr>
        <p:spPr>
          <a:xfrm>
            <a:off x="539552" y="1700808"/>
            <a:ext cx="784887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800" b="1" dirty="0"/>
              <a:t>Vždy preferované řešení </a:t>
            </a:r>
            <a:r>
              <a:rPr lang="cs-CZ" sz="2800" dirty="0"/>
              <a:t>– rychlé, levné, důstojné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800" dirty="0"/>
              <a:t>Svobodné rozhodnutí cizince – silné návratové poradenství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800" dirty="0"/>
              <a:t>Lze u všech cizinců s vydaným návratovým rozhodnutím, i jiných států EU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800" dirty="0"/>
              <a:t>Zajistí asistenci – doklady, transfery na letiště, letenky, refundace (zákaz vstupu, lze se vykoupit, když zaplatí)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800" b="1" dirty="0"/>
              <a:t>Reintegrační asistence </a:t>
            </a:r>
            <a:r>
              <a:rPr lang="cs-CZ" sz="2800" dirty="0"/>
              <a:t>(in </a:t>
            </a:r>
            <a:r>
              <a:rPr lang="cs-CZ" sz="2800" dirty="0" err="1"/>
              <a:t>kind</a:t>
            </a:r>
            <a:r>
              <a:rPr lang="cs-CZ" sz="2800" dirty="0"/>
              <a:t>, peníze?)</a:t>
            </a:r>
          </a:p>
        </p:txBody>
      </p:sp>
    </p:spTree>
    <p:extLst>
      <p:ext uri="{BB962C8B-B14F-4D97-AF65-F5344CB8AC3E}">
        <p14:creationId xmlns:p14="http://schemas.microsoft.com/office/powerpoint/2010/main" val="3025997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872CD6DA-17BB-432B-8912-83B38D7E92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dirty="0">
                <a:solidFill>
                  <a:srgbClr val="008EC0"/>
                </a:solidFill>
              </a:rPr>
              <a:t>Realizace návratu</a:t>
            </a:r>
          </a:p>
        </p:txBody>
      </p:sp>
      <p:sp>
        <p:nvSpPr>
          <p:cNvPr id="29699" name="Zástupný obsah 2">
            <a:extLst>
              <a:ext uri="{FF2B5EF4-FFF2-40B4-BE49-F238E27FC236}">
                <a16:creationId xmlns:a16="http://schemas.microsoft.com/office/drawing/2014/main" id="{3C9F210E-6AC0-415B-A792-130FE18C43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graphicFrame>
        <p:nvGraphicFramePr>
          <p:cNvPr id="29700" name="Graf 3">
            <a:extLst>
              <a:ext uri="{FF2B5EF4-FFF2-40B4-BE49-F238E27FC236}">
                <a16:creationId xmlns:a16="http://schemas.microsoft.com/office/drawing/2014/main" id="{5CCE7092-42AF-4D9B-859E-9A87C8CAB229}"/>
              </a:ext>
            </a:extLst>
          </p:cNvPr>
          <p:cNvGraphicFramePr>
            <a:graphicFrameLocks/>
          </p:cNvGraphicFramePr>
          <p:nvPr/>
        </p:nvGraphicFramePr>
        <p:xfrm>
          <a:off x="439738" y="1366838"/>
          <a:ext cx="8264525" cy="485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hart" r:id="rId3" imgW="8266892" imgH="4858933" progId="Excel.Chart.8">
                  <p:embed/>
                </p:oleObj>
              </mc:Choice>
              <mc:Fallback>
                <p:oleObj name="Chart" r:id="rId3" imgW="8266892" imgH="4858933" progId="Excel.Chart.8">
                  <p:embed/>
                  <p:pic>
                    <p:nvPicPr>
                      <p:cNvPr id="29700" name="Graf 3">
                        <a:extLst>
                          <a:ext uri="{FF2B5EF4-FFF2-40B4-BE49-F238E27FC236}">
                            <a16:creationId xmlns:a16="http://schemas.microsoft.com/office/drawing/2014/main" id="{5CCE7092-42AF-4D9B-859E-9A87C8CAB22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1366838"/>
                        <a:ext cx="8264525" cy="485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B1CCE0F0-67F7-465F-BD5C-FCFBE7255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dirty="0">
                <a:solidFill>
                  <a:srgbClr val="008EC0"/>
                </a:solidFill>
              </a:rPr>
              <a:t>Realizace dobrovolných návratů</a:t>
            </a:r>
          </a:p>
        </p:txBody>
      </p:sp>
      <p:graphicFrame>
        <p:nvGraphicFramePr>
          <p:cNvPr id="7" name="Zástupný obsah 3">
            <a:extLst>
              <a:ext uri="{FF2B5EF4-FFF2-40B4-BE49-F238E27FC236}">
                <a16:creationId xmlns:a16="http://schemas.microsoft.com/office/drawing/2014/main" id="{EBEFF07D-1609-45F2-9515-483C5522A56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8714F2-18AB-43AC-9C3E-146D73920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Proč fungují či nefungují návraty?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3D8A7E-55E1-4E05-BED8-69EBBDCF8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Hlavní problémy</a:t>
            </a:r>
          </a:p>
          <a:p>
            <a:pPr lvl="1"/>
            <a:r>
              <a:rPr lang="cs-CZ" dirty="0"/>
              <a:t>Vnitřní – na straně států EU</a:t>
            </a:r>
          </a:p>
          <a:p>
            <a:pPr lvl="1"/>
            <a:r>
              <a:rPr lang="cs-CZ" dirty="0"/>
              <a:t>Vnější – na straně realizace – třetí země</a:t>
            </a:r>
          </a:p>
          <a:p>
            <a:r>
              <a:rPr lang="cs-CZ" b="1" dirty="0"/>
              <a:t>Možnosti řešení?</a:t>
            </a:r>
          </a:p>
          <a:p>
            <a:pPr lvl="1"/>
            <a:r>
              <a:rPr lang="cs-CZ" dirty="0"/>
              <a:t>Debata o nových konceptech</a:t>
            </a:r>
          </a:p>
          <a:p>
            <a:pPr lvl="1"/>
            <a:r>
              <a:rPr lang="cs-CZ" dirty="0"/>
              <a:t>Rychlost – právní uvolnění</a:t>
            </a:r>
          </a:p>
          <a:p>
            <a:pPr lvl="1"/>
            <a:r>
              <a:rPr lang="cs-CZ" dirty="0"/>
              <a:t>„Return hub“</a:t>
            </a:r>
          </a:p>
          <a:p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9870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693658"/>
            <a:ext cx="9144000" cy="392499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8640" y="2420888"/>
            <a:ext cx="8566720" cy="2736304"/>
          </a:xfrm>
        </p:spPr>
        <p:txBody>
          <a:bodyPr>
            <a:normAutofit fontScale="90000"/>
          </a:bodyPr>
          <a:lstStyle/>
          <a:p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9. blok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Legální migrace  - vstup</a:t>
            </a:r>
            <a:br>
              <a:rPr lang="cs-CZ" sz="4000" dirty="0">
                <a:solidFill>
                  <a:schemeClr val="bg1"/>
                </a:solidFill>
              </a:rPr>
            </a:br>
            <a:br>
              <a:rPr lang="cs-CZ" dirty="0">
                <a:solidFill>
                  <a:schemeClr val="bg1"/>
                </a:solidFill>
              </a:rPr>
            </a:b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656154"/>
            <a:ext cx="6400800" cy="1752600"/>
          </a:xfrm>
        </p:spPr>
        <p:txBody>
          <a:bodyPr>
            <a:normAutofit/>
          </a:bodyPr>
          <a:lstStyle/>
          <a:p>
            <a:endParaRPr lang="cs-CZ" sz="9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391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 descr="C:\Users\DvorakovaE\Documents\IVS schůzka, podklady\migrační řetěze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2656"/>
            <a:ext cx="8599623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719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693658"/>
            <a:ext cx="9144000" cy="392499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8640" y="2420888"/>
            <a:ext cx="8566720" cy="2736304"/>
          </a:xfrm>
        </p:spPr>
        <p:txBody>
          <a:bodyPr>
            <a:normAutofit/>
          </a:bodyPr>
          <a:lstStyle/>
          <a:p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6. blok 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Krizové řízení a migrace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656154"/>
            <a:ext cx="6400800" cy="1752600"/>
          </a:xfrm>
        </p:spPr>
        <p:txBody>
          <a:bodyPr>
            <a:normAutofit/>
          </a:bodyPr>
          <a:lstStyle/>
          <a:p>
            <a:endParaRPr lang="cs-CZ" sz="9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23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pPr algn="l"/>
            <a:r>
              <a:rPr lang="cs-CZ" sz="5300" dirty="0">
                <a:solidFill>
                  <a:srgbClr val="008EC0"/>
                </a:solidFill>
              </a:rPr>
              <a:t>Legální migrace </a:t>
            </a:r>
            <a:br>
              <a:rPr lang="cs-CZ" sz="2800" dirty="0">
                <a:solidFill>
                  <a:srgbClr val="008EC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7467600" cy="48451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Proces řízeného</a:t>
            </a:r>
            <a:r>
              <a:rPr lang="cs-CZ" dirty="0"/>
              <a:t>, státem kontrolovaného </a:t>
            </a:r>
            <a:r>
              <a:rPr lang="cs-CZ" b="1" dirty="0"/>
              <a:t>přistěhovalectví</a:t>
            </a:r>
          </a:p>
          <a:p>
            <a:pPr marL="0" indent="0">
              <a:buNone/>
            </a:pPr>
            <a:r>
              <a:rPr lang="cs-CZ" b="1" dirty="0"/>
              <a:t>Podle státní příslušnosti cizince: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Občané třetích států (migrace)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Občané EU a jejich rodinní příslušníci (volný pohyb osob)</a:t>
            </a:r>
          </a:p>
          <a:p>
            <a:pPr marL="0" indent="0">
              <a:buNone/>
            </a:pPr>
            <a:r>
              <a:rPr lang="cs-CZ" b="1" dirty="0"/>
              <a:t>Podle účelu pobytu: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Vstup a pobyt povolován za určitým účelem (pracovní, sloučení rodiny, studium, věda a výzkum)</a:t>
            </a:r>
          </a:p>
          <a:p>
            <a:pPr marL="0" indent="0">
              <a:buNone/>
            </a:pPr>
            <a:r>
              <a:rPr lang="cs-CZ" b="1" dirty="0"/>
              <a:t>Podle délky pobytu:</a:t>
            </a:r>
          </a:p>
          <a:p>
            <a:pPr marL="342900" lvl="1" indent="-342900">
              <a:spcBef>
                <a:spcPts val="600"/>
              </a:spcBef>
              <a:buSzPct val="70000"/>
              <a:buFont typeface="Arial" panose="020B0604020202020204" pitchFamily="34" charset="0"/>
              <a:buChar char="•"/>
            </a:pPr>
            <a:r>
              <a:rPr lang="cs-CZ" sz="2400" dirty="0"/>
              <a:t>Krátkodobé pobyty (do 90 dnů, dle Vízového kodexu či bezvízově)</a:t>
            </a:r>
          </a:p>
          <a:p>
            <a:pPr marL="342900" lvl="1" indent="-342900">
              <a:spcBef>
                <a:spcPts val="600"/>
              </a:spcBef>
              <a:buSzPct val="70000"/>
              <a:buFont typeface="Arial" panose="020B0604020202020204" pitchFamily="34" charset="0"/>
              <a:buChar char="•"/>
            </a:pPr>
            <a:r>
              <a:rPr lang="cs-CZ" sz="2400" dirty="0"/>
              <a:t>Přechodné pobyty (dlouhodobé vízum, dlouhodobý pobyt, přechodný pobyt občana EU)</a:t>
            </a:r>
          </a:p>
          <a:p>
            <a:pPr marL="342900" lvl="1" indent="-342900">
              <a:spcBef>
                <a:spcPts val="600"/>
              </a:spcBef>
              <a:buSzPct val="70000"/>
              <a:buFont typeface="Arial" panose="020B0604020202020204" pitchFamily="34" charset="0"/>
              <a:buChar char="•"/>
            </a:pPr>
            <a:r>
              <a:rPr lang="cs-CZ" sz="2400" dirty="0"/>
              <a:t>Trvalé pobyty (</a:t>
            </a:r>
            <a:r>
              <a:rPr lang="cs-CZ" dirty="0"/>
              <a:t>perspektiva </a:t>
            </a:r>
            <a:r>
              <a:rPr lang="cs-CZ" b="1" dirty="0"/>
              <a:t>trvalého pobytu - </a:t>
            </a:r>
            <a:r>
              <a:rPr lang="cs-CZ" dirty="0"/>
              <a:t>5 let pobytu,  znalost češtiny A1)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0649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64014E-403B-423C-BF17-D3515DC4B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Volný pohyb osob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70067129-B09E-49AB-9B42-06DC5DA278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9966"/>
              </p:ext>
            </p:extLst>
          </p:nvPr>
        </p:nvGraphicFramePr>
        <p:xfrm>
          <a:off x="5292080" y="1628800"/>
          <a:ext cx="2962672" cy="2913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30F21FCF-B135-4AB1-B6F2-FE32489D4F0E}"/>
              </a:ext>
            </a:extLst>
          </p:cNvPr>
          <p:cNvSpPr txBox="1"/>
          <p:nvPr/>
        </p:nvSpPr>
        <p:spPr>
          <a:xfrm>
            <a:off x="611560" y="1844824"/>
            <a:ext cx="44644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Občané EU a jejich rodinní příslušníci </a:t>
            </a:r>
            <a:r>
              <a:rPr lang="cs-CZ" sz="2400" dirty="0"/>
              <a:t>– zvláštní postavení dle směrnice o volném pohybu osob </a:t>
            </a:r>
            <a:r>
              <a:rPr lang="cs-CZ" sz="2400" b="1" dirty="0"/>
              <a:t>– přechodný pobyt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Nejde o imigraci!!!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Registrační princip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Dobrovolný vs. povinný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Definice rodinných příslušníků…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Rizika?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332002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8EC0"/>
                </a:solidFill>
              </a:rPr>
              <a:t>Legální migrace - proces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388" y="1811699"/>
            <a:ext cx="8035224" cy="410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4071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8EC0"/>
                </a:solidFill>
              </a:rPr>
              <a:t>Legální migrace – účely pobytu</a:t>
            </a:r>
          </a:p>
        </p:txBody>
      </p:sp>
      <p:pic>
        <p:nvPicPr>
          <p:cNvPr id="5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556793"/>
            <a:ext cx="8424936" cy="40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487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0206A5-EAAF-44A4-B09C-F9A61DFA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Struktura migračních toků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E8C6A58C-CC2B-4E54-91AF-21BD0748B8CA}"/>
              </a:ext>
            </a:extLst>
          </p:cNvPr>
          <p:cNvGrpSpPr/>
          <p:nvPr/>
        </p:nvGrpSpPr>
        <p:grpSpPr>
          <a:xfrm>
            <a:off x="1259632" y="1712569"/>
            <a:ext cx="6408712" cy="4524743"/>
            <a:chOff x="949815" y="1777909"/>
            <a:chExt cx="5392869" cy="4301223"/>
          </a:xfrm>
        </p:grpSpPr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0BD0784E-7C54-4032-AB7E-1E4E689977BB}"/>
                </a:ext>
              </a:extLst>
            </p:cNvPr>
            <p:cNvSpPr txBox="1"/>
            <p:nvPr/>
          </p:nvSpPr>
          <p:spPr>
            <a:xfrm>
              <a:off x="949815" y="1777909"/>
              <a:ext cx="2880320" cy="32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Kdo má dostat přednost?</a:t>
              </a:r>
            </a:p>
          </p:txBody>
        </p:sp>
        <p:graphicFrame>
          <p:nvGraphicFramePr>
            <p:cNvPr id="6" name="Graf 5">
              <a:extLst>
                <a:ext uri="{FF2B5EF4-FFF2-40B4-BE49-F238E27FC236}">
                  <a16:creationId xmlns:a16="http://schemas.microsoft.com/office/drawing/2014/main" id="{579DF7EC-875A-46BF-ACD6-744A2222FC08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024128" y="2170616"/>
            <a:ext cx="5318556" cy="39085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647554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Pracovní migrace - proces</a:t>
            </a:r>
          </a:p>
        </p:txBody>
      </p:sp>
      <p:pic>
        <p:nvPicPr>
          <p:cNvPr id="2130" name="Picture 8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435389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5394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7"/>
            <a:ext cx="7911844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rgbClr val="008EC0"/>
                </a:solidFill>
              </a:rPr>
              <a:t>Specifické projekty v oblasti legální migrace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5402" y="1484784"/>
            <a:ext cx="8688597" cy="4896544"/>
          </a:xfrm>
        </p:spPr>
        <p:txBody>
          <a:bodyPr>
            <a:normAutofit fontScale="92500" lnSpcReduction="20000"/>
          </a:bodyPr>
          <a:lstStyle/>
          <a:p>
            <a:pPr marL="288000" lvl="2" indent="0">
              <a:spcBef>
                <a:spcPts val="200"/>
              </a:spcBef>
              <a:buNone/>
            </a:pPr>
            <a:r>
              <a:rPr lang="cs-CZ" sz="2000" b="1" dirty="0"/>
              <a:t>MV	</a:t>
            </a:r>
            <a:r>
              <a:rPr lang="cs-CZ" sz="2000" dirty="0"/>
              <a:t>	</a:t>
            </a:r>
          </a:p>
          <a:p>
            <a:pPr marL="630900" lvl="2" indent="-342900">
              <a:spcBef>
                <a:spcPts val="200"/>
              </a:spcBef>
            </a:pPr>
            <a:r>
              <a:rPr lang="cs-CZ" dirty="0"/>
              <a:t>Program poskytování asistence při přesídlení českým krajanům</a:t>
            </a:r>
          </a:p>
          <a:p>
            <a:pPr marL="288000" lvl="2" indent="0">
              <a:spcBef>
                <a:spcPts val="200"/>
              </a:spcBef>
              <a:buNone/>
            </a:pPr>
            <a:r>
              <a:rPr lang="cs-CZ" sz="2000" b="1" dirty="0"/>
              <a:t>MZV</a:t>
            </a:r>
          </a:p>
          <a:p>
            <a:pPr marL="630900" lvl="2" indent="-342900">
              <a:spcBef>
                <a:spcPts val="200"/>
              </a:spcBef>
            </a:pPr>
            <a:r>
              <a:rPr lang="cs-CZ" sz="2100" dirty="0"/>
              <a:t>Program Občanská společnost</a:t>
            </a:r>
          </a:p>
          <a:p>
            <a:pPr marL="288000" lvl="2" indent="0">
              <a:spcBef>
                <a:spcPts val="200"/>
              </a:spcBef>
              <a:buNone/>
            </a:pPr>
            <a:r>
              <a:rPr lang="cs-CZ" sz="2000" b="1" dirty="0"/>
              <a:t>MPO </a:t>
            </a:r>
          </a:p>
          <a:p>
            <a:pPr marL="630900" lvl="2" indent="-342900">
              <a:spcBef>
                <a:spcPts val="200"/>
              </a:spcBef>
            </a:pPr>
            <a:r>
              <a:rPr lang="cs-CZ" dirty="0"/>
              <a:t>Program vědecký a klíčový personál</a:t>
            </a:r>
          </a:p>
          <a:p>
            <a:pPr marL="630900" lvl="2" indent="-342900">
              <a:spcBef>
                <a:spcPts val="200"/>
              </a:spcBef>
            </a:pPr>
            <a:r>
              <a:rPr lang="cs-CZ" dirty="0"/>
              <a:t>Program vysoce kvalifikovaný zaměstnanec</a:t>
            </a:r>
          </a:p>
          <a:p>
            <a:pPr marL="630900" lvl="2" indent="-342900">
              <a:spcBef>
                <a:spcPts val="200"/>
              </a:spcBef>
            </a:pPr>
            <a:r>
              <a:rPr lang="cs-CZ" dirty="0"/>
              <a:t>Program kvalifikovaný zaměstnanec</a:t>
            </a:r>
          </a:p>
          <a:p>
            <a:pPr marL="630900" lvl="2" indent="-342900">
              <a:spcBef>
                <a:spcPts val="200"/>
              </a:spcBef>
            </a:pPr>
            <a:r>
              <a:rPr lang="cs-CZ" dirty="0"/>
              <a:t>Program digitální nomád</a:t>
            </a:r>
          </a:p>
          <a:p>
            <a:pPr marL="630900" lvl="2" indent="-342900">
              <a:spcBef>
                <a:spcPts val="200"/>
              </a:spcBef>
            </a:pPr>
            <a:r>
              <a:rPr lang="cs-CZ" dirty="0"/>
              <a:t>Ad hoc – Indonésie, Dukovany?</a:t>
            </a:r>
          </a:p>
          <a:p>
            <a:pPr marL="288000" lvl="2" indent="0">
              <a:spcBef>
                <a:spcPts val="200"/>
              </a:spcBef>
              <a:buNone/>
            </a:pPr>
            <a:r>
              <a:rPr lang="cs-CZ" sz="2000" b="1" dirty="0"/>
              <a:t>MŠMT</a:t>
            </a:r>
            <a:endParaRPr lang="cs-CZ" sz="2000" dirty="0"/>
          </a:p>
          <a:p>
            <a:pPr marL="630900" lvl="2" indent="-342900">
              <a:spcBef>
                <a:spcPts val="200"/>
              </a:spcBef>
            </a:pPr>
            <a:r>
              <a:rPr lang="cs-CZ" dirty="0"/>
              <a:t>Zrychlená procedura udělování pobytových oprávnění pro cizince, studenty ze třetích zemí</a:t>
            </a:r>
          </a:p>
          <a:p>
            <a:pPr marL="630900" lvl="2" indent="-342900">
              <a:spcBef>
                <a:spcPts val="200"/>
              </a:spcBef>
            </a:pPr>
            <a:r>
              <a:rPr lang="cs-CZ" dirty="0"/>
              <a:t>Režim Student: koncept pro usnadnění vízové procedury u vybraných studentů</a:t>
            </a:r>
          </a:p>
          <a:p>
            <a:pPr marL="288000" lvl="2" indent="0">
              <a:spcBef>
                <a:spcPts val="200"/>
              </a:spcBef>
              <a:buNone/>
            </a:pPr>
            <a:r>
              <a:rPr lang="cs-CZ" sz="2000" b="1" dirty="0" err="1"/>
              <a:t>MZe</a:t>
            </a:r>
            <a:endParaRPr lang="cs-CZ" sz="2000" b="1" dirty="0"/>
          </a:p>
          <a:p>
            <a:pPr marL="630900" lvl="2" indent="-342900">
              <a:spcBef>
                <a:spcPts val="200"/>
              </a:spcBef>
            </a:pPr>
            <a:r>
              <a:rPr lang="cs-CZ" dirty="0"/>
              <a:t>Program mimořádné pracovní vízum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3574726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EA4CAA-604E-4C5A-996B-7894AE706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Debata o prioritizaci vstupu – mozkovna vs montovna?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CA590E-FF93-4E7C-8172-19EB58205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Objem imigrace jeden z nejvyšších v EU per capita!</a:t>
            </a:r>
          </a:p>
          <a:p>
            <a:r>
              <a:rPr lang="cs-CZ" dirty="0"/>
              <a:t>Rozšiřování kapacit bez ohledu na dopady nebo efektivnější prioritizace – pomyslný trychtýř?</a:t>
            </a:r>
          </a:p>
          <a:p>
            <a:r>
              <a:rPr lang="cs-CZ" dirty="0"/>
              <a:t>Dopady větších objemů na území</a:t>
            </a:r>
          </a:p>
          <a:p>
            <a:pPr lvl="1"/>
            <a:r>
              <a:rPr lang="cs-CZ" dirty="0"/>
              <a:t>Infrastruktura nestačí (školství, zdravotnictví, bydlení)</a:t>
            </a:r>
          </a:p>
          <a:p>
            <a:pPr lvl="1"/>
            <a:r>
              <a:rPr lang="cs-CZ" dirty="0"/>
              <a:t>Dovoz chudoby – bezpečnostní problémy</a:t>
            </a:r>
          </a:p>
        </p:txBody>
      </p:sp>
    </p:spTree>
    <p:extLst>
      <p:ext uri="{BB962C8B-B14F-4D97-AF65-F5344CB8AC3E}">
        <p14:creationId xmlns:p14="http://schemas.microsoft.com/office/powerpoint/2010/main" val="42033831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693658"/>
            <a:ext cx="9144000" cy="392499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8640" y="2420888"/>
            <a:ext cx="8566720" cy="2736304"/>
          </a:xfrm>
        </p:spPr>
        <p:txBody>
          <a:bodyPr>
            <a:normAutofit fontScale="90000"/>
          </a:bodyPr>
          <a:lstStyle/>
          <a:p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10. blok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Legální migrace  - pobyt</a:t>
            </a:r>
            <a:br>
              <a:rPr lang="cs-CZ" sz="4000" dirty="0">
                <a:solidFill>
                  <a:schemeClr val="bg1"/>
                </a:solidFill>
              </a:rPr>
            </a:br>
            <a:br>
              <a:rPr lang="cs-CZ" dirty="0">
                <a:solidFill>
                  <a:schemeClr val="bg1"/>
                </a:solidFill>
              </a:rPr>
            </a:b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656154"/>
            <a:ext cx="6400800" cy="1752600"/>
          </a:xfrm>
        </p:spPr>
        <p:txBody>
          <a:bodyPr>
            <a:normAutofit/>
          </a:bodyPr>
          <a:lstStyle/>
          <a:p>
            <a:endParaRPr lang="cs-CZ" sz="9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9584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A37431-4E9A-4638-A415-838D3AA45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Cizinci s pobytem na území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339E871-E96C-4239-BE3E-90CBB23A0DF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700808"/>
            <a:ext cx="7920879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32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C880C-6628-41D5-96AC-AF55CBD0D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Mezinárodní a evropská úroveň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0CBAAE-B17C-4967-B23B-D9A1198CB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NATO krizové plány</a:t>
            </a:r>
          </a:p>
          <a:p>
            <a:pPr lvl="1"/>
            <a:r>
              <a:rPr lang="cs-CZ" dirty="0"/>
              <a:t>2%</a:t>
            </a:r>
          </a:p>
          <a:p>
            <a:pPr lvl="1"/>
            <a:r>
              <a:rPr lang="cs-CZ" dirty="0"/>
              <a:t>Pravidelná cvičení</a:t>
            </a:r>
          </a:p>
          <a:p>
            <a:r>
              <a:rPr lang="cs-CZ" b="1" dirty="0"/>
              <a:t>EU </a:t>
            </a:r>
            <a:r>
              <a:rPr lang="cs-CZ" b="1" dirty="0" err="1"/>
              <a:t>contingency</a:t>
            </a:r>
            <a:endParaRPr lang="cs-CZ" b="1" dirty="0"/>
          </a:p>
          <a:p>
            <a:pPr lvl="1"/>
            <a:r>
              <a:rPr lang="cs-CZ" dirty="0"/>
              <a:t>IPCR</a:t>
            </a:r>
          </a:p>
          <a:p>
            <a:pPr lvl="2"/>
            <a:r>
              <a:rPr lang="cs-CZ" dirty="0"/>
              <a:t>Covid, Ukrajina, Blízký východ</a:t>
            </a:r>
          </a:p>
          <a:p>
            <a:pPr lvl="1"/>
            <a:r>
              <a:rPr lang="cs-CZ" dirty="0"/>
              <a:t>EUAA </a:t>
            </a:r>
            <a:r>
              <a:rPr lang="cs-CZ" dirty="0" err="1"/>
              <a:t>contingency</a:t>
            </a:r>
            <a:r>
              <a:rPr lang="cs-CZ" dirty="0"/>
              <a:t> </a:t>
            </a:r>
            <a:r>
              <a:rPr lang="cs-CZ" dirty="0" err="1"/>
              <a:t>plans</a:t>
            </a:r>
            <a:r>
              <a:rPr lang="cs-CZ" dirty="0"/>
              <a:t> (</a:t>
            </a:r>
            <a:r>
              <a:rPr lang="cs-CZ" dirty="0" err="1"/>
              <a:t>new</a:t>
            </a:r>
            <a:r>
              <a:rPr lang="cs-CZ" dirty="0"/>
              <a:t>!)</a:t>
            </a:r>
          </a:p>
          <a:p>
            <a:pPr lvl="1"/>
            <a:r>
              <a:rPr lang="cs-CZ" dirty="0"/>
              <a:t>Pravidelná cvičení</a:t>
            </a:r>
          </a:p>
        </p:txBody>
      </p:sp>
    </p:spTree>
    <p:extLst>
      <p:ext uri="{BB962C8B-B14F-4D97-AF65-F5344CB8AC3E}">
        <p14:creationId xmlns:p14="http://schemas.microsoft.com/office/powerpoint/2010/main" val="1888773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921660-D1D4-4B98-936B-B8AF801FE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TOP 10 na území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ADAFFA17-90F2-4C6E-9027-D8A04031F7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639047"/>
              </p:ext>
            </p:extLst>
          </p:nvPr>
        </p:nvGraphicFramePr>
        <p:xfrm>
          <a:off x="6872050" y="1772816"/>
          <a:ext cx="2020429" cy="1963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01FC614E-C777-43CE-9609-BA442FE47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51" y="274638"/>
            <a:ext cx="6464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2D63E810-9D5C-43DB-A2FA-93C8975D69B0}"/>
              </a:ext>
            </a:extLst>
          </p:cNvPr>
          <p:cNvSpPr/>
          <p:nvPr/>
        </p:nvSpPr>
        <p:spPr>
          <a:xfrm>
            <a:off x="5903044" y="548680"/>
            <a:ext cx="1018456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87DD96E1-7A26-4278-869C-9DB377280DBF}"/>
              </a:ext>
            </a:extLst>
          </p:cNvPr>
          <p:cNvSpPr/>
          <p:nvPr/>
        </p:nvSpPr>
        <p:spPr>
          <a:xfrm>
            <a:off x="6012160" y="2060848"/>
            <a:ext cx="93610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5939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74CC58-47CE-4684-A234-4D283B99F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Přechodný vs. Trvalý pobyt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9E2FE0-26D3-4C6C-B837-5F328BE1E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Přechodný</a:t>
            </a:r>
          </a:p>
          <a:p>
            <a:pPr lvl="1"/>
            <a:r>
              <a:rPr lang="cs-CZ" dirty="0"/>
              <a:t>Nutnost prodlužovat, nižší status, snazší zrušení, nižší práva</a:t>
            </a:r>
          </a:p>
          <a:p>
            <a:r>
              <a:rPr lang="cs-CZ" b="1" dirty="0"/>
              <a:t>Trvalý</a:t>
            </a:r>
          </a:p>
          <a:p>
            <a:pPr lvl="1"/>
            <a:r>
              <a:rPr lang="cs-CZ" dirty="0"/>
              <a:t>Na dobu neurčitou, doklad na 10 let</a:t>
            </a:r>
          </a:p>
          <a:p>
            <a:pPr lvl="1"/>
            <a:r>
              <a:rPr lang="cs-CZ" dirty="0"/>
              <a:t>Zrušení – možné, ale složité</a:t>
            </a:r>
          </a:p>
          <a:p>
            <a:pPr lvl="1"/>
            <a:r>
              <a:rPr lang="cs-CZ" dirty="0"/>
              <a:t>Práva a povinnosti – jako občan ČR</a:t>
            </a:r>
          </a:p>
          <a:p>
            <a:pPr lvl="2"/>
            <a:r>
              <a:rPr lang="cs-CZ" dirty="0"/>
              <a:t>X mobilizace, konzulární služba, volební právo</a:t>
            </a:r>
          </a:p>
          <a:p>
            <a:pPr lvl="1"/>
            <a:r>
              <a:rPr lang="cs-CZ" dirty="0"/>
              <a:t>Jak lze získat? – 5 let pobytu na přechodný pobyt, ekonomická soběstačnost, bezúhonnost, zkouška z ČJ (A2)</a:t>
            </a:r>
          </a:p>
        </p:txBody>
      </p:sp>
    </p:spTree>
    <p:extLst>
      <p:ext uri="{BB962C8B-B14F-4D97-AF65-F5344CB8AC3E}">
        <p14:creationId xmlns:p14="http://schemas.microsoft.com/office/powerpoint/2010/main" val="27184793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693658"/>
            <a:ext cx="9144000" cy="392499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8640" y="2420888"/>
            <a:ext cx="8566720" cy="2736304"/>
          </a:xfrm>
        </p:spPr>
        <p:txBody>
          <a:bodyPr>
            <a:normAutofit fontScale="90000"/>
          </a:bodyPr>
          <a:lstStyle/>
          <a:p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11. blok 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Integrace</a:t>
            </a:r>
            <a:br>
              <a:rPr lang="cs-CZ" sz="4000" dirty="0">
                <a:solidFill>
                  <a:schemeClr val="bg1"/>
                </a:solidFill>
              </a:rPr>
            </a:br>
            <a:br>
              <a:rPr lang="cs-CZ" dirty="0">
                <a:solidFill>
                  <a:schemeClr val="bg1"/>
                </a:solidFill>
              </a:rPr>
            </a:b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656154"/>
            <a:ext cx="6400800" cy="1752600"/>
          </a:xfrm>
        </p:spPr>
        <p:txBody>
          <a:bodyPr>
            <a:normAutofit/>
          </a:bodyPr>
          <a:lstStyle/>
          <a:p>
            <a:endParaRPr lang="cs-CZ" sz="9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261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DC8643-EE32-4812-A395-639EF927E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Tři systémy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843AF6-FAF3-4AFE-A980-1126878E2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705275"/>
          </a:xfrm>
        </p:spPr>
        <p:txBody>
          <a:bodyPr>
            <a:normAutofit fontScale="92500" lnSpcReduction="10000"/>
          </a:bodyPr>
          <a:lstStyle/>
          <a:p>
            <a:r>
              <a:rPr lang="cs-CZ" sz="4000" dirty="0"/>
              <a:t>Integrace uprchlíků</a:t>
            </a:r>
          </a:p>
          <a:p>
            <a:r>
              <a:rPr lang="cs-CZ" sz="4000" dirty="0"/>
              <a:t>Integrace cizinců</a:t>
            </a:r>
          </a:p>
          <a:p>
            <a:r>
              <a:rPr lang="cs-CZ" sz="4000" dirty="0"/>
              <a:t>Integrace osob s dočasnou ochranou</a:t>
            </a:r>
          </a:p>
          <a:p>
            <a:endParaRPr lang="cs-CZ" sz="4000" dirty="0"/>
          </a:p>
          <a:p>
            <a:r>
              <a:rPr lang="cs-CZ" sz="4000" b="1" dirty="0"/>
              <a:t>Prevence bezpečnostních rizik, pevná součást bezpečnostní politiky státu!</a:t>
            </a:r>
          </a:p>
        </p:txBody>
      </p:sp>
    </p:spTree>
    <p:extLst>
      <p:ext uri="{BB962C8B-B14F-4D97-AF65-F5344CB8AC3E}">
        <p14:creationId xmlns:p14="http://schemas.microsoft.com/office/powerpoint/2010/main" val="20748373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F0858-C6A0-4990-8142-E4172C4EA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Integrace uprchlíků - SIP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A6F766-6504-4849-BB83-292D93E07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Státní integrační program</a:t>
            </a:r>
          </a:p>
          <a:p>
            <a:pPr lvl="1"/>
            <a:r>
              <a:rPr lang="cs-CZ" dirty="0"/>
              <a:t>Povinný dle zákona o azylu a EU směrnic</a:t>
            </a:r>
          </a:p>
          <a:p>
            <a:pPr lvl="1"/>
            <a:r>
              <a:rPr lang="cs-CZ" dirty="0"/>
              <a:t>Přechodné bydlení – integrační střediska</a:t>
            </a:r>
          </a:p>
          <a:p>
            <a:pPr lvl="1"/>
            <a:r>
              <a:rPr lang="cs-CZ" dirty="0"/>
              <a:t>Výuka českého jazyka</a:t>
            </a:r>
          </a:p>
          <a:p>
            <a:pPr lvl="1"/>
            <a:r>
              <a:rPr lang="cs-CZ" dirty="0"/>
              <a:t>Individuální sociální asistence</a:t>
            </a:r>
          </a:p>
          <a:p>
            <a:r>
              <a:rPr lang="cs-CZ" b="1" dirty="0"/>
              <a:t>Generální poskytovatel </a:t>
            </a:r>
            <a:r>
              <a:rPr lang="cs-CZ" dirty="0"/>
              <a:t>– Správa uprchlických zařízení</a:t>
            </a:r>
          </a:p>
        </p:txBody>
      </p:sp>
    </p:spTree>
    <p:extLst>
      <p:ext uri="{BB962C8B-B14F-4D97-AF65-F5344CB8AC3E}">
        <p14:creationId xmlns:p14="http://schemas.microsoft.com/office/powerpoint/2010/main" val="401977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E6B125-A8F2-46B8-83A6-8CA93A146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Integrace cizinců - KIC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6DD7AD-D820-4EC6-965C-970427DDB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Koncepce integrace cizinců</a:t>
            </a:r>
          </a:p>
          <a:p>
            <a:pPr lvl="1"/>
            <a:r>
              <a:rPr lang="cs-CZ" dirty="0"/>
              <a:t>Koncepce 2000, 2006, 2011, 2016</a:t>
            </a:r>
          </a:p>
          <a:p>
            <a:pPr lvl="1"/>
            <a:r>
              <a:rPr lang="cs-CZ" dirty="0"/>
              <a:t>Další měla přijít 2021, ale COVID, Ukrajina</a:t>
            </a:r>
          </a:p>
          <a:p>
            <a:pPr lvl="1"/>
            <a:r>
              <a:rPr lang="cs-CZ" dirty="0"/>
              <a:t>Roční postupy na vládu</a:t>
            </a:r>
          </a:p>
          <a:p>
            <a:pPr lvl="1"/>
            <a:r>
              <a:rPr lang="cs-CZ" dirty="0"/>
              <a:t>Úkoly pro rezorty – MPSV, MŠMT, </a:t>
            </a:r>
            <a:r>
              <a:rPr lang="cs-CZ" dirty="0" err="1"/>
              <a:t>MZDr</a:t>
            </a:r>
            <a:r>
              <a:rPr lang="cs-CZ" dirty="0"/>
              <a:t>, MPO, MZV, MMR</a:t>
            </a:r>
          </a:p>
          <a:p>
            <a:pPr lvl="1"/>
            <a:r>
              <a:rPr lang="cs-CZ" dirty="0"/>
              <a:t>4 hlavní potřeby – práce, jazyk, sociální integrace, škola (co má přednost?)</a:t>
            </a:r>
          </a:p>
          <a:p>
            <a:pPr lvl="1"/>
            <a:r>
              <a:rPr lang="cs-CZ" dirty="0"/>
              <a:t>Lokální integrace – projekty obcí</a:t>
            </a:r>
          </a:p>
          <a:p>
            <a:pPr lvl="1"/>
            <a:r>
              <a:rPr lang="cs-CZ" dirty="0"/>
              <a:t>Role NNO</a:t>
            </a:r>
          </a:p>
          <a:p>
            <a:r>
              <a:rPr lang="cs-CZ" b="1" dirty="0"/>
              <a:t>Centra na podporu integrace cizinců</a:t>
            </a:r>
          </a:p>
          <a:p>
            <a:pPr lvl="1"/>
            <a:r>
              <a:rPr lang="cs-CZ" dirty="0"/>
              <a:t>Budované od roku 2010, záchytná kostra po celé ČR</a:t>
            </a:r>
          </a:p>
        </p:txBody>
      </p:sp>
    </p:spTree>
    <p:extLst>
      <p:ext uri="{BB962C8B-B14F-4D97-AF65-F5344CB8AC3E}">
        <p14:creationId xmlns:p14="http://schemas.microsoft.com/office/powerpoint/2010/main" val="14967303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07311-FC81-4D89-80EA-F3A3C40BA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Centra na podporu integrace cizinců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1B52A6C-1748-4FF8-A20E-258EEB1351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40" y="1600200"/>
            <a:ext cx="639712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9474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5E51F4-C580-4E8E-ADE4-54EF7E237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Integrace cizinců s DO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3A3FF1-2DF9-4A28-9056-AFDCEE202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Strategie adaptace a integrace cizinců s DO</a:t>
            </a:r>
          </a:p>
          <a:p>
            <a:pPr lvl="1"/>
            <a:r>
              <a:rPr lang="cs-CZ" dirty="0"/>
              <a:t>Samostatný systém vybudovaný pro cizince s DO</a:t>
            </a:r>
          </a:p>
          <a:p>
            <a:pPr lvl="1"/>
            <a:r>
              <a:rPr lang="cs-CZ" dirty="0"/>
              <a:t>Zvláštní usnesení vlády</a:t>
            </a:r>
          </a:p>
          <a:p>
            <a:r>
              <a:rPr lang="cs-CZ" b="1" dirty="0"/>
              <a:t>Grémium a výkonný výbor</a:t>
            </a:r>
          </a:p>
          <a:p>
            <a:pPr lvl="1"/>
            <a:r>
              <a:rPr lang="cs-CZ" dirty="0"/>
              <a:t>Koordinováno MV (krizová fáze), následně zmocněnkyně pro lidská práva a následně ministr práce a sociálních věcí</a:t>
            </a:r>
          </a:p>
          <a:p>
            <a:pPr lvl="1"/>
            <a:r>
              <a:rPr lang="cs-CZ" dirty="0"/>
              <a:t>Grémium ministrů – zásadní otázky</a:t>
            </a:r>
          </a:p>
          <a:p>
            <a:pPr lvl="1"/>
            <a:r>
              <a:rPr lang="cs-CZ" dirty="0"/>
              <a:t>Výkonný výbor grémia - 1x měsíčně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15811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693658"/>
            <a:ext cx="9144000" cy="392499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8640" y="2420888"/>
            <a:ext cx="8566720" cy="2736304"/>
          </a:xfrm>
        </p:spPr>
        <p:txBody>
          <a:bodyPr>
            <a:normAutofit fontScale="90000"/>
          </a:bodyPr>
          <a:lstStyle/>
          <a:p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12. blok 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Diskuze a závěr</a:t>
            </a:r>
            <a:br>
              <a:rPr lang="cs-CZ" sz="4000" dirty="0">
                <a:solidFill>
                  <a:schemeClr val="bg1"/>
                </a:solidFill>
              </a:rPr>
            </a:br>
            <a:br>
              <a:rPr lang="cs-CZ" dirty="0">
                <a:solidFill>
                  <a:schemeClr val="bg1"/>
                </a:solidFill>
              </a:rPr>
            </a:b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656154"/>
            <a:ext cx="6400800" cy="1752600"/>
          </a:xfrm>
        </p:spPr>
        <p:txBody>
          <a:bodyPr>
            <a:normAutofit/>
          </a:bodyPr>
          <a:lstStyle/>
          <a:p>
            <a:endParaRPr lang="cs-CZ" sz="9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79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4623C5-0615-4B60-9287-1CDD87A81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Migrace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B13FEF-AA93-41D2-8E92-1F43FBD61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cs-CZ" dirty="0"/>
              <a:t>Fenomén, který vstupuje téměř </a:t>
            </a:r>
            <a:r>
              <a:rPr lang="cs-CZ" b="1" dirty="0"/>
              <a:t>do všech oblastí fungování státu </a:t>
            </a:r>
            <a:r>
              <a:rPr lang="cs-CZ" dirty="0"/>
              <a:t>a všechny oblasti státu ovlivňují politiku v oblasti migrace (bezpečnostní politika, zahraniční politika, sociální politika, trh práce a zaměstnanost, školství, zdravotnictví).</a:t>
            </a:r>
          </a:p>
          <a:p>
            <a:pPr algn="just"/>
            <a:r>
              <a:rPr lang="cs-CZ" dirty="0"/>
              <a:t>Jedno z TOP 3 témat </a:t>
            </a:r>
            <a:r>
              <a:rPr lang="cs-CZ" b="1" dirty="0"/>
              <a:t>EU agendy na nejvyšší úrovni </a:t>
            </a:r>
            <a:r>
              <a:rPr lang="cs-CZ" dirty="0"/>
              <a:t>(jako obchod (včetně energetiky, green </a:t>
            </a:r>
            <a:r>
              <a:rPr lang="cs-CZ" dirty="0" err="1"/>
              <a:t>dealu</a:t>
            </a:r>
            <a:r>
              <a:rPr lang="cs-CZ" dirty="0"/>
              <a:t>, zemědělství, migrace), poslední dobou stále častěji spojovaný s bezpečností.</a:t>
            </a:r>
          </a:p>
          <a:p>
            <a:pPr algn="just"/>
            <a:r>
              <a:rPr lang="cs-CZ" dirty="0"/>
              <a:t>Specifikum – základní pravidla velmi </a:t>
            </a:r>
            <a:r>
              <a:rPr lang="cs-CZ" b="1" dirty="0"/>
              <a:t>hluboce zakořeněna v základním mezinárodním i ústavním právu</a:t>
            </a:r>
            <a:r>
              <a:rPr lang="cs-CZ" dirty="0"/>
              <a:t>, což významně ovlivňuje možnosti reakcí.</a:t>
            </a:r>
          </a:p>
          <a:p>
            <a:pPr algn="just"/>
            <a:r>
              <a:rPr lang="cs-CZ" dirty="0"/>
              <a:t>TOP tématem </a:t>
            </a:r>
            <a:r>
              <a:rPr lang="cs-CZ" b="1" dirty="0"/>
              <a:t>národních politických debat</a:t>
            </a:r>
            <a:r>
              <a:rPr lang="cs-CZ" dirty="0"/>
              <a:t>, rozpor mezi sliby na politické úrovni a reálnou možností reakce v souvislosti s možnosti práva, ekonomiky či financování.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1908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0CDD49-9881-4687-A9AC-1967A83AF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Národní úroveň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E0AC19-BC32-4E55-BE43-1AD221475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Typový plán migrační vlna velkého rozsahu</a:t>
            </a:r>
          </a:p>
          <a:p>
            <a:pPr lvl="1"/>
            <a:r>
              <a:rPr lang="cs-CZ" dirty="0"/>
              <a:t>Neveřejné, neutajované</a:t>
            </a:r>
          </a:p>
          <a:p>
            <a:pPr lvl="1"/>
            <a:r>
              <a:rPr lang="cs-CZ" dirty="0"/>
              <a:t>Problém osobního rozsahu a počtů</a:t>
            </a:r>
          </a:p>
          <a:p>
            <a:pPr lvl="1"/>
            <a:r>
              <a:rPr lang="cs-CZ" dirty="0"/>
              <a:t>Problém </a:t>
            </a:r>
            <a:r>
              <a:rPr lang="cs-CZ" dirty="0" err="1"/>
              <a:t>pokrizové</a:t>
            </a:r>
            <a:r>
              <a:rPr lang="cs-CZ" dirty="0"/>
              <a:t> fáze</a:t>
            </a:r>
          </a:p>
          <a:p>
            <a:r>
              <a:rPr lang="cs-CZ" b="1" dirty="0"/>
              <a:t>Typové plány znovuzavedení kontrol na hranicích</a:t>
            </a:r>
          </a:p>
          <a:p>
            <a:endParaRPr lang="cs-CZ" dirty="0"/>
          </a:p>
          <a:p>
            <a:r>
              <a:rPr lang="cs-CZ" dirty="0"/>
              <a:t>Problém EU občané a cizinci již pobývající – integrace cizinců do krizového řízení obecně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69008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838200" y="836712"/>
            <a:ext cx="8305800" cy="6021288"/>
          </a:xfrm>
          <a:prstGeom prst="rect">
            <a:avLst/>
          </a:prstGeom>
          <a:solidFill>
            <a:srgbClr val="D9ECF7"/>
          </a:solidFill>
          <a:ln>
            <a:solidFill>
              <a:srgbClr val="D9EC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92494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       </a:t>
            </a:r>
            <a:r>
              <a:rPr lang="cs-CZ" dirty="0">
                <a:solidFill>
                  <a:srgbClr val="008EC0"/>
                </a:solidFill>
              </a:rPr>
              <a:t>DĚKUJI ZA POZORNOST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8191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8478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00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D655FD-ED78-4D12-A6A2-B04D54778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Funguje to? Reálné nasazení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74291B-AE43-433F-AFA0-E8E55D76D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3489251"/>
          </a:xfrm>
        </p:spPr>
        <p:txBody>
          <a:bodyPr>
            <a:normAutofit/>
          </a:bodyPr>
          <a:lstStyle/>
          <a:p>
            <a:r>
              <a:rPr lang="cs-CZ" sz="4400" dirty="0"/>
              <a:t>Covid 2020-2022</a:t>
            </a:r>
          </a:p>
          <a:p>
            <a:r>
              <a:rPr lang="cs-CZ" sz="4400" dirty="0"/>
              <a:t>Ukrajina – 2022 - ?</a:t>
            </a:r>
          </a:p>
          <a:p>
            <a:r>
              <a:rPr lang="cs-CZ" sz="4400" dirty="0"/>
              <a:t>Migrační vlna – SLK hranice, 2022, 2023</a:t>
            </a:r>
          </a:p>
        </p:txBody>
      </p:sp>
    </p:spTree>
    <p:extLst>
      <p:ext uri="{BB962C8B-B14F-4D97-AF65-F5344CB8AC3E}">
        <p14:creationId xmlns:p14="http://schemas.microsoft.com/office/powerpoint/2010/main" val="2147665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9A4F02-1C02-424E-BEAC-8FB244FC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COVID 2020-2022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AC45AA-DB64-47B5-B44D-00CAE019D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Zákaz cestování </a:t>
            </a:r>
            <a:r>
              <a:rPr lang="cs-CZ" dirty="0"/>
              <a:t>– kombinace pravidel zákona o ochraně veřejného zdraví a zákona o pobytu cizinců</a:t>
            </a:r>
          </a:p>
          <a:p>
            <a:r>
              <a:rPr lang="cs-CZ" dirty="0"/>
              <a:t>Nouzový stav</a:t>
            </a:r>
          </a:p>
          <a:p>
            <a:pPr lvl="1"/>
            <a:r>
              <a:rPr lang="cs-CZ" b="1" dirty="0"/>
              <a:t>Zákaz vycestování </a:t>
            </a:r>
            <a:r>
              <a:rPr lang="cs-CZ" dirty="0"/>
              <a:t>?</a:t>
            </a:r>
          </a:p>
          <a:p>
            <a:r>
              <a:rPr lang="cs-CZ" dirty="0"/>
              <a:t>Znovuzavedení kontrol (DE, AT)</a:t>
            </a:r>
          </a:p>
          <a:p>
            <a:pPr lvl="1"/>
            <a:r>
              <a:rPr lang="cs-CZ" dirty="0"/>
              <a:t>Problém dvojího zavedení (AT i CZ) – rakouská hranice</a:t>
            </a:r>
          </a:p>
          <a:p>
            <a:r>
              <a:rPr lang="cs-CZ" dirty="0"/>
              <a:t>Mimořádná opatření dle předpisů MZDR</a:t>
            </a:r>
          </a:p>
          <a:p>
            <a:r>
              <a:rPr lang="cs-CZ" dirty="0"/>
              <a:t>Občané EU na území ČR – velký problém</a:t>
            </a:r>
          </a:p>
          <a:p>
            <a:r>
              <a:rPr lang="cs-CZ" dirty="0"/>
              <a:t>Společná doporučení k cestování v EU</a:t>
            </a:r>
          </a:p>
          <a:p>
            <a:pPr lvl="1"/>
            <a:r>
              <a:rPr lang="cs-CZ" dirty="0"/>
              <a:t>Otázka kompetencí v takové situace, zdravotní ne, ale volný pohyb ano</a:t>
            </a:r>
          </a:p>
          <a:p>
            <a:pPr lvl="1"/>
            <a:r>
              <a:rPr lang="cs-CZ" dirty="0"/>
              <a:t>Green </a:t>
            </a:r>
            <a:r>
              <a:rPr lang="cs-CZ" dirty="0" err="1"/>
              <a:t>lanes</a:t>
            </a:r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5001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9AF604-DE9D-412C-901E-45787A7E6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UKRAJINA 2022- 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BCEB30-4C62-4DBC-B31F-F101B7D69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Příprava – </a:t>
            </a:r>
            <a:r>
              <a:rPr lang="cs-CZ" b="1" dirty="0"/>
              <a:t>BRS – Plán připravenosti</a:t>
            </a:r>
          </a:p>
          <a:p>
            <a:pPr lvl="1"/>
            <a:r>
              <a:rPr lang="cs-CZ" dirty="0"/>
              <a:t>Zelený, oranžový a červený stupeň</a:t>
            </a:r>
          </a:p>
          <a:p>
            <a:r>
              <a:rPr lang="cs-CZ" b="1" dirty="0"/>
              <a:t>Mimořádná situace </a:t>
            </a:r>
          </a:p>
          <a:p>
            <a:pPr lvl="1"/>
            <a:r>
              <a:rPr lang="cs-CZ" dirty="0"/>
              <a:t>pár dní, KACPU</a:t>
            </a:r>
          </a:p>
          <a:p>
            <a:r>
              <a:rPr lang="cs-CZ" b="1" dirty="0"/>
              <a:t>Nouzový stav</a:t>
            </a:r>
          </a:p>
          <a:p>
            <a:pPr lvl="1"/>
            <a:r>
              <a:rPr lang="cs-CZ" dirty="0"/>
              <a:t>Krizová opatření (KACPU, občané RF a Běloruska)</a:t>
            </a:r>
          </a:p>
          <a:p>
            <a:r>
              <a:rPr lang="cs-CZ" b="1" dirty="0"/>
              <a:t>Lex Ukrajina</a:t>
            </a:r>
          </a:p>
          <a:p>
            <a:pPr lvl="1"/>
            <a:r>
              <a:rPr lang="cs-CZ" dirty="0"/>
              <a:t>Nutnost řešit neaktuální zákon o dočasné ochraně a možnost ukončit nouzový stav</a:t>
            </a:r>
          </a:p>
        </p:txBody>
      </p:sp>
    </p:spTree>
    <p:extLst>
      <p:ext uri="{BB962C8B-B14F-4D97-AF65-F5344CB8AC3E}">
        <p14:creationId xmlns:p14="http://schemas.microsoft.com/office/powerpoint/2010/main" val="3107552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0E98D3-EDF5-47B5-820C-BE6E8784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rgbClr val="008EC0"/>
                </a:solidFill>
              </a:rPr>
              <a:t>Dočasná ochrana EU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E46F027-A4BC-4748-AB35-BE33A7632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4730" y="1628800"/>
            <a:ext cx="487454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3502"/>
      </p:ext>
    </p:extLst>
  </p:cSld>
  <p:clrMapOvr>
    <a:masterClrMapping/>
  </p:clrMapOvr>
</p:sld>
</file>

<file path=ppt/theme/theme1.xml><?xml version="1.0" encoding="utf-8"?>
<a:theme xmlns:a="http://schemas.openxmlformats.org/drawingml/2006/main" name="MVCR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6253</TotalTime>
  <Words>2072</Words>
  <Application>Microsoft Office PowerPoint</Application>
  <PresentationFormat>Předvádění na obrazovce (4:3)</PresentationFormat>
  <Paragraphs>444</Paragraphs>
  <Slides>50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4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60" baseType="lpstr">
      <vt:lpstr>Arial</vt:lpstr>
      <vt:lpstr>Calibri</vt:lpstr>
      <vt:lpstr>Gill Sans MT</vt:lpstr>
      <vt:lpstr>Source Sans</vt:lpstr>
      <vt:lpstr>Wingdings</vt:lpstr>
      <vt:lpstr>MVCR</vt:lpstr>
      <vt:lpstr>2_Motiv systému Office</vt:lpstr>
      <vt:lpstr>3_Motiv systému Office</vt:lpstr>
      <vt:lpstr>1_Motiv systému Office</vt:lpstr>
      <vt:lpstr>Chart</vt:lpstr>
      <vt:lpstr> Migrační a bezpečnost, úvod do migrační teorie a praxe II. </vt:lpstr>
      <vt:lpstr>Informace k předmětu</vt:lpstr>
      <vt:lpstr> 6. blok  Krizové řízení a migrace</vt:lpstr>
      <vt:lpstr>Mezinárodní a evropská úroveň</vt:lpstr>
      <vt:lpstr>Národní úroveň</vt:lpstr>
      <vt:lpstr>Funguje to? Reálné nasazení</vt:lpstr>
      <vt:lpstr>COVID 2020-2022</vt:lpstr>
      <vt:lpstr>UKRAJINA 2022- ?</vt:lpstr>
      <vt:lpstr>Dočasná ochrana EU</vt:lpstr>
      <vt:lpstr>Migrační vlna 2022, 2023</vt:lpstr>
      <vt:lpstr> 7. blok  Ochrana hranic  </vt:lpstr>
      <vt:lpstr>Vnější hranice EU</vt:lpstr>
      <vt:lpstr>Schengenský prostor</vt:lpstr>
      <vt:lpstr>Interoperabilita IT systémů</vt:lpstr>
      <vt:lpstr>Společná vízová politika – krátká víza</vt:lpstr>
      <vt:lpstr>Budoucnost Schengenu ? Schengen de facto a schengen de iure… </vt:lpstr>
      <vt:lpstr>Znovuzavedení ochrany státních hranic</vt:lpstr>
      <vt:lpstr> 8. blok  Nelegální migrace  a návratová politika a praxe  </vt:lpstr>
      <vt:lpstr> Nelegální migrace </vt:lpstr>
      <vt:lpstr>Nelegální migrace – statistiky a trendy</vt:lpstr>
      <vt:lpstr>Nelegální migrace – statistiky a trendy</vt:lpstr>
      <vt:lpstr>Nelegální migrace - proces</vt:lpstr>
      <vt:lpstr>Návrat</vt:lpstr>
      <vt:lpstr>Dobrovolný návrat</vt:lpstr>
      <vt:lpstr>Realizace návratu</vt:lpstr>
      <vt:lpstr>Realizace dobrovolných návratů</vt:lpstr>
      <vt:lpstr>Proč fungují či nefungují návraty?</vt:lpstr>
      <vt:lpstr> 9. blok Legální migrace  - vstup  </vt:lpstr>
      <vt:lpstr>Prezentace aplikace PowerPoint</vt:lpstr>
      <vt:lpstr>Legální migrace  </vt:lpstr>
      <vt:lpstr>Volný pohyb osob</vt:lpstr>
      <vt:lpstr>Legální migrace - proces</vt:lpstr>
      <vt:lpstr>Legální migrace – účely pobytu</vt:lpstr>
      <vt:lpstr>Struktura migračních toků</vt:lpstr>
      <vt:lpstr>Pracovní migrace - proces</vt:lpstr>
      <vt:lpstr>Specifické projekty v oblasti legální migrace</vt:lpstr>
      <vt:lpstr>Debata o prioritizaci vstupu – mozkovna vs montovna?</vt:lpstr>
      <vt:lpstr> 10. blok Legální migrace  - pobyt  </vt:lpstr>
      <vt:lpstr>Cizinci s pobytem na území</vt:lpstr>
      <vt:lpstr>TOP 10 na území</vt:lpstr>
      <vt:lpstr>Přechodný vs. Trvalý pobyt</vt:lpstr>
      <vt:lpstr> 11. blok  Integrace  </vt:lpstr>
      <vt:lpstr>Tři systémy</vt:lpstr>
      <vt:lpstr>Integrace uprchlíků - SIP</vt:lpstr>
      <vt:lpstr>Integrace cizinců - KIC</vt:lpstr>
      <vt:lpstr>Centra na podporu integrace cizinců</vt:lpstr>
      <vt:lpstr>Integrace cizinců s DO</vt:lpstr>
      <vt:lpstr> 12. blok  Diskuze a závěr  </vt:lpstr>
      <vt:lpstr>Migrace</vt:lpstr>
      <vt:lpstr>       DĚKUJI ZA POZORNOST</vt:lpstr>
    </vt:vector>
  </TitlesOfParts>
  <Company>MV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 migrační politiky  České republiky</dc:title>
  <dc:creator>MVCR</dc:creator>
  <cp:lastModifiedBy>Novotná Pavla, Mgr.</cp:lastModifiedBy>
  <cp:revision>476</cp:revision>
  <cp:lastPrinted>2019-12-05T14:23:16Z</cp:lastPrinted>
  <dcterms:created xsi:type="dcterms:W3CDTF">2015-08-03T07:13:00Z</dcterms:created>
  <dcterms:modified xsi:type="dcterms:W3CDTF">2024-11-10T14:14:15Z</dcterms:modified>
</cp:coreProperties>
</file>