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67"/>
  </p:notesMasterIdLst>
  <p:handoutMasterIdLst>
    <p:handoutMasterId r:id="rId68"/>
  </p:handoutMasterIdLst>
  <p:sldIdLst>
    <p:sldId id="284" r:id="rId5"/>
    <p:sldId id="418" r:id="rId6"/>
    <p:sldId id="323" r:id="rId7"/>
    <p:sldId id="334" r:id="rId8"/>
    <p:sldId id="425" r:id="rId9"/>
    <p:sldId id="420" r:id="rId10"/>
    <p:sldId id="426" r:id="rId11"/>
    <p:sldId id="427" r:id="rId12"/>
    <p:sldId id="395" r:id="rId13"/>
    <p:sldId id="419" r:id="rId14"/>
    <p:sldId id="430" r:id="rId15"/>
    <p:sldId id="338" r:id="rId16"/>
    <p:sldId id="431" r:id="rId17"/>
    <p:sldId id="432" r:id="rId18"/>
    <p:sldId id="382" r:id="rId19"/>
    <p:sldId id="300" r:id="rId20"/>
    <p:sldId id="301" r:id="rId21"/>
    <p:sldId id="302" r:id="rId22"/>
    <p:sldId id="438" r:id="rId23"/>
    <p:sldId id="304" r:id="rId24"/>
    <p:sldId id="433" r:id="rId25"/>
    <p:sldId id="410" r:id="rId26"/>
    <p:sldId id="421" r:id="rId27"/>
    <p:sldId id="325" r:id="rId28"/>
    <p:sldId id="396" r:id="rId29"/>
    <p:sldId id="422" r:id="rId30"/>
    <p:sldId id="397" r:id="rId31"/>
    <p:sldId id="423" r:id="rId32"/>
    <p:sldId id="424" r:id="rId33"/>
    <p:sldId id="352" r:id="rId34"/>
    <p:sldId id="398" r:id="rId35"/>
    <p:sldId id="399" r:id="rId36"/>
    <p:sldId id="406" r:id="rId37"/>
    <p:sldId id="434" r:id="rId38"/>
    <p:sldId id="400" r:id="rId39"/>
    <p:sldId id="401" r:id="rId40"/>
    <p:sldId id="435" r:id="rId41"/>
    <p:sldId id="379" r:id="rId42"/>
    <p:sldId id="374" r:id="rId43"/>
    <p:sldId id="404" r:id="rId44"/>
    <p:sldId id="403" r:id="rId45"/>
    <p:sldId id="405" r:id="rId46"/>
    <p:sldId id="436" r:id="rId47"/>
    <p:sldId id="324" r:id="rId48"/>
    <p:sldId id="437" r:id="rId49"/>
    <p:sldId id="440" r:id="rId50"/>
    <p:sldId id="257" r:id="rId51"/>
    <p:sldId id="333" r:id="rId52"/>
    <p:sldId id="332" r:id="rId53"/>
    <p:sldId id="347" r:id="rId54"/>
    <p:sldId id="414" r:id="rId55"/>
    <p:sldId id="372" r:id="rId56"/>
    <p:sldId id="378" r:id="rId57"/>
    <p:sldId id="292" r:id="rId58"/>
    <p:sldId id="439" r:id="rId59"/>
    <p:sldId id="337" r:id="rId60"/>
    <p:sldId id="321" r:id="rId61"/>
    <p:sldId id="387" r:id="rId62"/>
    <p:sldId id="388" r:id="rId63"/>
    <p:sldId id="389" r:id="rId64"/>
    <p:sldId id="391" r:id="rId65"/>
    <p:sldId id="269" r:id="rId66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VCR" initials="MV" lastIdx="13" clrIdx="0"/>
  <p:cmAuthor id="1" name="MVCR" initials="M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5BD4FF"/>
    <a:srgbClr val="66CCFF"/>
    <a:srgbClr val="FF99FF"/>
    <a:srgbClr val="008EC0"/>
    <a:srgbClr val="0066FF"/>
    <a:srgbClr val="0000FF"/>
    <a:srgbClr val="33CCFF"/>
    <a:srgbClr val="008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59342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per%20capi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per%20cap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per%20capi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ychta\AppData\Local\Microsoft\Windows\INetCache\Content.Outlook\CKWZ044I\Data%20k%20migraci%20do%20&#268;R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Kopie%20-%20Data%20k%20migraci%20do%20&#268;R%20(00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AppData\Local\Microsoft\Windows\INetCache\Content.Outlook\MEKIH8GE\&#352;kolen&#237;%20-%20data%20azy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AppData\Local\Microsoft\Windows\INetCache\Content.Outlook\MEKIH8GE\&#352;kolen&#237;%20-%20data%20azy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&#353;kolen&#237;_N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0139938847357E-2"/>
          <c:y val="7.6947369703731186E-2"/>
          <c:w val="0.87831120068715784"/>
          <c:h val="0.8934639974221011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16-44BE-89E1-E7A0191F2324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6-44BE-89E1-E7A0191F2324}"/>
              </c:ext>
            </c:extLst>
          </c:dPt>
          <c:dLbls>
            <c:dLbl>
              <c:idx val="0"/>
              <c:layout>
                <c:manualLayout>
                  <c:x val="-0.11006453143510204"/>
                  <c:y val="0.21781867155479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16-44BE-89E1-E7A0191F2324}"/>
                </c:ext>
              </c:extLst>
            </c:dLbl>
            <c:dLbl>
              <c:idx val="1"/>
              <c:layout>
                <c:manualLayout>
                  <c:x val="0.11048388908891474"/>
                  <c:y val="-0.312345294464326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16-44BE-89E1-E7A0191F2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List2!$F$45:$F$46</c:f>
              <c:strCache>
                <c:ptCount val="2"/>
                <c:pt idx="0">
                  <c:v>EU</c:v>
                </c:pt>
                <c:pt idx="1">
                  <c:v>občané třetích zemí</c:v>
                </c:pt>
              </c:strCache>
            </c:strRef>
          </c:cat>
          <c:val>
            <c:numRef>
              <c:f>List2!$G$45:$G$46</c:f>
              <c:numCache>
                <c:formatCode>#,##0</c:formatCode>
                <c:ptCount val="2"/>
                <c:pt idx="0" formatCode="General">
                  <c:v>229696</c:v>
                </c:pt>
                <c:pt idx="1">
                  <c:v>836044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16-44BE-89E1-E7A0191F2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26129449040083E-2"/>
          <c:y val="3.3307440812475738E-3"/>
          <c:w val="0.93513480477566491"/>
          <c:h val="0.9966692559187524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00-4C90-BB17-023E397EFFC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00-4C90-BB17-023E397EFFC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00-4C90-BB17-023E397EFFC4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00-4C90-BB17-023E397EFFC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0-4C90-BB17-023E397EFFC4}"/>
                </c:ext>
              </c:extLst>
            </c:dLbl>
            <c:dLbl>
              <c:idx val="3"/>
              <c:layout>
                <c:manualLayout>
                  <c:x val="-5.6760558352742293E-3"/>
                  <c:y val="-3.8535605584513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00-4C90-BB17-023E397EF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List2!$F$36:$F$39</c:f>
              <c:strCache>
                <c:ptCount val="4"/>
                <c:pt idx="0">
                  <c:v>Ukrajina</c:v>
                </c:pt>
                <c:pt idx="1">
                  <c:v>Slovensko</c:v>
                </c:pt>
                <c:pt idx="2">
                  <c:v>Vietnam</c:v>
                </c:pt>
                <c:pt idx="3">
                  <c:v>Rusko</c:v>
                </c:pt>
              </c:strCache>
            </c:strRef>
          </c:cat>
          <c:val>
            <c:numRef>
              <c:f>List2!$G$36:$G$39</c:f>
              <c:numCache>
                <c:formatCode>#,##0</c:formatCode>
                <c:ptCount val="4"/>
                <c:pt idx="0">
                  <c:v>574447</c:v>
                </c:pt>
                <c:pt idx="1">
                  <c:v>119182</c:v>
                </c:pt>
                <c:pt idx="2">
                  <c:v>67783</c:v>
                </c:pt>
                <c:pt idx="3">
                  <c:v>40990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00-4C90-BB17-023E397EF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13533297383722"/>
          <c:y val="0.13710786257830812"/>
          <c:w val="0.77062018361596185"/>
          <c:h val="0.7750242195465389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6842767096933"/>
          <c:y val="2.462264450241473E-2"/>
          <c:w val="0.61469983716150312"/>
          <c:h val="0.81311542728652619"/>
        </c:manualLayout>
      </c:layout>
      <c:pieChart>
        <c:varyColors val="1"/>
        <c:ser>
          <c:idx val="0"/>
          <c:order val="0"/>
          <c:spPr>
            <a:ln w="1905">
              <a:solidFill>
                <a:schemeClr val="bg1">
                  <a:alpha val="99000"/>
                </a:schemeClr>
              </a:solidFill>
            </a:ln>
          </c:spPr>
          <c:dPt>
            <c:idx val="0"/>
            <c:bubble3D val="0"/>
            <c:spPr>
              <a:pattFill prst="pct60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1-405D-AC03-947B8F81B43B}"/>
              </c:ext>
            </c:extLst>
          </c:dPt>
          <c:dPt>
            <c:idx val="1"/>
            <c:bubble3D val="0"/>
            <c:spPr>
              <a:pattFill prst="pct7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1-405D-AC03-947B8F81B43B}"/>
              </c:ext>
            </c:extLst>
          </c:dPt>
          <c:dPt>
            <c:idx val="2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91-405D-AC03-947B8F81B43B}"/>
              </c:ext>
            </c:extLst>
          </c:dPt>
          <c:dPt>
            <c:idx val="3"/>
            <c:bubble3D val="0"/>
            <c:spPr>
              <a:pattFill prst="pct70">
                <a:fgClr>
                  <a:schemeClr val="bg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91-405D-AC03-947B8F81B43B}"/>
              </c:ext>
            </c:extLst>
          </c:dPt>
          <c:dPt>
            <c:idx val="4"/>
            <c:bubble3D val="0"/>
            <c:spPr>
              <a:pattFill prst="pct70">
                <a:fgClr>
                  <a:srgbClr val="FFC000"/>
                </a:fgClr>
                <a:bgClr>
                  <a:schemeClr val="tx1"/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91-405D-AC03-947B8F81B43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91-405D-AC03-947B8F81B43B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91-405D-AC03-947B8F81B43B}"/>
              </c:ext>
            </c:extLst>
          </c:dPt>
          <c:dLbls>
            <c:dLbl>
              <c:idx val="0"/>
              <c:layout>
                <c:manualLayout>
                  <c:x val="0.103871202702533"/>
                  <c:y val="3.3999128653415138E-2"/>
                </c:manualLayout>
              </c:layout>
              <c:tx>
                <c:rich>
                  <a:bodyPr/>
                  <a:lstStyle/>
                  <a:p>
                    <a:fld id="{41F364D8-88ED-4927-BCE3-EAAE0A47038F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0,5%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91-405D-AC03-947B8F81B43B}"/>
                </c:ext>
              </c:extLst>
            </c:dLbl>
            <c:dLbl>
              <c:idx val="1"/>
              <c:layout>
                <c:manualLayout>
                  <c:x val="1.0212359818658992E-2"/>
                  <c:y val="4.1179653547813652E-2"/>
                </c:manualLayout>
              </c:layout>
              <c:tx>
                <c:rich>
                  <a:bodyPr/>
                  <a:lstStyle/>
                  <a:p>
                    <a:fld id="{72694A97-1E53-4E7D-98CE-2C0E07B6533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91-405D-AC03-947B8F81B43B}"/>
                </c:ext>
              </c:extLst>
            </c:dLbl>
            <c:dLbl>
              <c:idx val="2"/>
              <c:layout>
                <c:manualLayout>
                  <c:x val="5.4604896875928783E-3"/>
                  <c:y val="-4.01840503706545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91-405D-AC03-947B8F81B43B}"/>
                </c:ext>
              </c:extLst>
            </c:dLbl>
            <c:dLbl>
              <c:idx val="3"/>
              <c:layout>
                <c:manualLayout>
                  <c:x val="7.7287613404841471E-2"/>
                  <c:y val="-1.9321911436463352E-2"/>
                </c:manualLayout>
              </c:layout>
              <c:tx>
                <c:rich>
                  <a:bodyPr/>
                  <a:lstStyle/>
                  <a:p>
                    <a:fld id="{B39D337E-90C3-413E-BD96-4DAC71882B7D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0,5%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29968562542122"/>
                      <c:h val="8.78026761016033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91-405D-AC03-947B8F81B43B}"/>
                </c:ext>
              </c:extLst>
            </c:dLbl>
            <c:dLbl>
              <c:idx val="4"/>
              <c:layout>
                <c:manualLayout>
                  <c:x val="5.1585561374206217E-2"/>
                  <c:y val="5.02125097816074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91-405D-AC03-947B8F81B43B}"/>
                </c:ext>
              </c:extLst>
            </c:dLbl>
            <c:dLbl>
              <c:idx val="5"/>
              <c:layout>
                <c:manualLayout>
                  <c:x val="3.3747001720478717E-2"/>
                  <c:y val="-2.74624788282049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91-405D-AC03-947B8F81B43B}"/>
                </c:ext>
              </c:extLst>
            </c:dLbl>
            <c:dLbl>
              <c:idx val="6"/>
              <c:layout>
                <c:manualLayout>
                  <c:x val="1.2232729282045485E-2"/>
                  <c:y val="3.86074756398382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69192128495898"/>
                      <c:h val="8.2176798304085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691-405D-AC03-947B8F81B43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List1!$A$3:$A$9</c:f>
              <c:strCache>
                <c:ptCount val="7"/>
                <c:pt idx="0">
                  <c:v>podnikání</c:v>
                </c:pt>
                <c:pt idx="1">
                  <c:v>sport a kultura</c:v>
                </c:pt>
                <c:pt idx="2">
                  <c:v>pracovní migrace</c:v>
                </c:pt>
                <c:pt idx="3">
                  <c:v>vědecký výzkum</c:v>
                </c:pt>
                <c:pt idx="4">
                  <c:v>jiné vzdělávání</c:v>
                </c:pt>
                <c:pt idx="5">
                  <c:v>studium</c:v>
                </c:pt>
                <c:pt idx="6">
                  <c:v>sloučení rodiny</c:v>
                </c:pt>
              </c:strCache>
            </c:strRef>
          </c:cat>
          <c:val>
            <c:numRef>
              <c:f>List1!$G$3:$G$9</c:f>
              <c:numCache>
                <c:formatCode>0.0%</c:formatCode>
                <c:ptCount val="7"/>
                <c:pt idx="0">
                  <c:v>8.0033831335643464E-3</c:v>
                </c:pt>
                <c:pt idx="1">
                  <c:v>9.265746403842633E-3</c:v>
                </c:pt>
                <c:pt idx="2">
                  <c:v>0.57839591499245735</c:v>
                </c:pt>
                <c:pt idx="3">
                  <c:v>7.7445986631572965E-3</c:v>
                </c:pt>
                <c:pt idx="4">
                  <c:v>2.9709719565999507E-2</c:v>
                </c:pt>
                <c:pt idx="5">
                  <c:v>0.2430238649776246</c:v>
                </c:pt>
                <c:pt idx="6">
                  <c:v>0.14112590180076121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91-405D-AC03-947B8F81B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79281537176273E-2"/>
          <c:y val="0.14852316727514742"/>
          <c:w val="0.96324143692564745"/>
          <c:h val="0.851476832724852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FC09944-89FE-4153-83E5-182A6F73E409}" type="CATEGORYNAME">
                      <a:rPr lang="en-US"/>
                      <a:pPr/>
                      <a:t>[NÁZEV KATEGORIE]</a:t>
                    </a:fld>
                    <a:endParaRPr lang="en-US" baseline="0"/>
                  </a:p>
                  <a:p>
                    <a:fld id="{BDCB6B3A-E6BD-48C7-A7C6-F5B876743C03}" type="VALUE">
                      <a:rPr lang="en-US" sz="1200" b="1"/>
                      <a:pPr/>
                      <a:t>[HODNOTA]</a:t>
                    </a:fld>
                    <a:endParaRPr lang="cs-CZ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17-4A42-89CA-B4FBFC3603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17-4A42-89CA-B4FBFC3603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7-4A42-89CA-B4FBFC3603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7-4A42-89CA-B4FBFC3603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16DC104-75EF-4317-A5B3-C08703A5F11B}" type="CATEGORYNAME">
                      <a:rPr lang="en-US"/>
                      <a:pPr/>
                      <a:t>[NÁZEV KATEGORIE]</a:t>
                    </a:fld>
                    <a:endParaRPr lang="en-US" baseline="0"/>
                  </a:p>
                  <a:p>
                    <a:fld id="{37B2F89E-056D-47FA-B5FB-AFBA9104DE4E}" type="VALUE">
                      <a:rPr lang="en-US" sz="1200" b="1"/>
                      <a:pPr/>
                      <a:t>[HODNOTA]</a:t>
                    </a:fld>
                    <a:endParaRPr lang="cs-CZ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17-4A42-89CA-B4FBFC3603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17-4A42-89CA-B4FBFC36032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CDEDD9-1451-477C-BDD7-E82A0F5B9A1A}" type="CATEGORYNAME">
                      <a:rPr lang="en-US"/>
                      <a:pPr/>
                      <a:t>[NÁZEV KATEGORIE]</a:t>
                    </a:fld>
                    <a:endParaRPr lang="en-US" baseline="0"/>
                  </a:p>
                  <a:p>
                    <a:fld id="{AC46932A-27D8-4F1E-9DAF-AC2CF31D5028}" type="VALUE">
                      <a:rPr lang="en-US" sz="1200" b="1"/>
                      <a:pPr/>
                      <a:t>[HODNOTA]</a:t>
                    </a:fld>
                    <a:endParaRPr lang="cs-CZ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E17-4A42-89CA-B4FBFC3603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17-4A42-89CA-B4FBFC36032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984DCB3-BD0D-428F-9D25-FE12AFA1346F}" type="CATEGORYNAME">
                      <a:rPr lang="en-US"/>
                      <a:pPr/>
                      <a:t>[NÁZEV KATEGORIE]</a:t>
                    </a:fld>
                    <a:endParaRPr lang="en-US" baseline="0"/>
                  </a:p>
                  <a:p>
                    <a:fld id="{CAD7AFFE-03DA-44F9-ABAD-380C2D1BF01C}" type="VALUE">
                      <a:rPr lang="en-US" sz="1200" b="1"/>
                      <a:pPr/>
                      <a:t>[HODNOTA]</a:t>
                    </a:fld>
                    <a:endParaRPr lang="cs-CZ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E17-4A42-89CA-B4FBFC360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ČR!$C$48:$K$48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ČR!$C$49:$K$49</c:f>
              <c:numCache>
                <c:formatCode>#,##0</c:formatCode>
                <c:ptCount val="9"/>
                <c:pt idx="0">
                  <c:v>22336</c:v>
                </c:pt>
                <c:pt idx="1">
                  <c:v>26850</c:v>
                </c:pt>
                <c:pt idx="2">
                  <c:v>39676</c:v>
                </c:pt>
                <c:pt idx="3">
                  <c:v>55787</c:v>
                </c:pt>
                <c:pt idx="4">
                  <c:v>68952</c:v>
                </c:pt>
                <c:pt idx="5">
                  <c:v>44376</c:v>
                </c:pt>
                <c:pt idx="6">
                  <c:v>63779</c:v>
                </c:pt>
                <c:pt idx="7">
                  <c:v>39451</c:v>
                </c:pt>
                <c:pt idx="8">
                  <c:v>31116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17-4A42-89CA-B4FBFC360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8598672"/>
        <c:axId val="1058599504"/>
      </c:lineChart>
      <c:catAx>
        <c:axId val="1058598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8599504"/>
        <c:crosses val="autoZero"/>
        <c:auto val="1"/>
        <c:lblAlgn val="ctr"/>
        <c:lblOffset val="100"/>
        <c:noMultiLvlLbl val="0"/>
      </c:catAx>
      <c:valAx>
        <c:axId val="10585995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585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03546099290781E-2"/>
          <c:y val="0.11224001260452598"/>
          <c:w val="0.96099290780141844"/>
          <c:h val="0.81732640815807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ČR!$B$1</c:f>
              <c:strCache>
                <c:ptCount val="1"/>
                <c:pt idx="0">
                  <c:v>žádosti o mezinárodní ochranu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dist="12700" dir="6000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ČR!$A$3:$A$11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ČR!$B$3:$B$11</c:f>
              <c:numCache>
                <c:formatCode>#,##0</c:formatCode>
                <c:ptCount val="9"/>
                <c:pt idx="0">
                  <c:v>1524</c:v>
                </c:pt>
                <c:pt idx="1">
                  <c:v>1478</c:v>
                </c:pt>
                <c:pt idx="2">
                  <c:v>1450</c:v>
                </c:pt>
                <c:pt idx="3">
                  <c:v>1702</c:v>
                </c:pt>
                <c:pt idx="4">
                  <c:v>1922</c:v>
                </c:pt>
                <c:pt idx="5">
                  <c:v>1164</c:v>
                </c:pt>
                <c:pt idx="6">
                  <c:v>1411</c:v>
                </c:pt>
                <c:pt idx="7">
                  <c:v>1694</c:v>
                </c:pt>
                <c:pt idx="8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B-4E91-BEC8-37E27E8DEF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64872320"/>
        <c:axId val="713165872"/>
      </c:barChart>
      <c:lineChart>
        <c:grouping val="standard"/>
        <c:varyColors val="0"/>
        <c:ser>
          <c:idx val="1"/>
          <c:order val="1"/>
          <c:tx>
            <c:strRef>
              <c:f>ČR!$C$1</c:f>
              <c:strCache>
                <c:ptCount val="1"/>
                <c:pt idx="0">
                  <c:v>uděleno (azyl/doplňková ochrana)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dir="6000000" algn="ctr" rotWithShape="0">
                <a:srgbClr val="000000">
                  <a:alpha val="0"/>
                </a:srgbClr>
              </a:outerShdw>
            </a:effectLst>
          </c:spPr>
          <c:marker>
            <c:symbol val="none"/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ČR!$A$3:$A$11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ČR!$C$3:$C$11</c:f>
              <c:numCache>
                <c:formatCode>General</c:formatCode>
                <c:ptCount val="9"/>
                <c:pt idx="0">
                  <c:v>470</c:v>
                </c:pt>
                <c:pt idx="1">
                  <c:v>450</c:v>
                </c:pt>
                <c:pt idx="2">
                  <c:v>147</c:v>
                </c:pt>
                <c:pt idx="3">
                  <c:v>165</c:v>
                </c:pt>
                <c:pt idx="4">
                  <c:v>147</c:v>
                </c:pt>
                <c:pt idx="5">
                  <c:v>114</c:v>
                </c:pt>
                <c:pt idx="6">
                  <c:v>311</c:v>
                </c:pt>
                <c:pt idx="7">
                  <c:v>479</c:v>
                </c:pt>
                <c:pt idx="8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0B-4E91-BEC8-37E27E8DEF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4872320"/>
        <c:axId val="713165872"/>
      </c:lineChart>
      <c:catAx>
        <c:axId val="4648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3165872"/>
        <c:crosses val="autoZero"/>
        <c:auto val="1"/>
        <c:lblAlgn val="ctr"/>
        <c:lblOffset val="100"/>
        <c:noMultiLvlLbl val="0"/>
      </c:catAx>
      <c:valAx>
        <c:axId val="713165872"/>
        <c:scaling>
          <c:orientation val="minMax"/>
          <c:max val="2000"/>
        </c:scaling>
        <c:delete val="1"/>
        <c:axPos val="l"/>
        <c:numFmt formatCode="#,##0" sourceLinked="1"/>
        <c:majorTickMark val="none"/>
        <c:minorTickMark val="none"/>
        <c:tickLblPos val="nextTo"/>
        <c:crossAx val="46487232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977327302172335E-2"/>
          <c:y val="2.9026675211901443E-2"/>
          <c:w val="0.31929343273580163"/>
          <c:h val="0.12723805762304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36565364206465E-2"/>
          <c:y val="3.4123442306101426E-2"/>
          <c:w val="0.95754944524843222"/>
          <c:h val="0.88462610355523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List3!$E$3</c:f>
              <c:strCache>
                <c:ptCount val="1"/>
                <c:pt idx="0">
                  <c:v>nelegální pobyt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List3!$D$4:$D$12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List3!$E$4:$E$12</c:f>
              <c:numCache>
                <c:formatCode>General</c:formatCode>
                <c:ptCount val="9"/>
                <c:pt idx="0">
                  <c:v>8323</c:v>
                </c:pt>
                <c:pt idx="1">
                  <c:v>5039</c:v>
                </c:pt>
                <c:pt idx="2">
                  <c:v>4488</c:v>
                </c:pt>
                <c:pt idx="3">
                  <c:v>4653</c:v>
                </c:pt>
                <c:pt idx="4">
                  <c:v>5174</c:v>
                </c:pt>
                <c:pt idx="5">
                  <c:v>6645</c:v>
                </c:pt>
                <c:pt idx="6">
                  <c:v>10835</c:v>
                </c:pt>
                <c:pt idx="7">
                  <c:v>29034</c:v>
                </c:pt>
                <c:pt idx="8">
                  <c:v>13530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F9F-8443-F0D6107ADEBD}"/>
            </c:ext>
          </c:extLst>
        </c:ser>
        <c:ser>
          <c:idx val="1"/>
          <c:order val="1"/>
          <c:tx>
            <c:strRef>
              <c:f>List3!$F$3</c:f>
              <c:strCache>
                <c:ptCount val="1"/>
                <c:pt idx="0">
                  <c:v>nelegální migrace přes vnější schengenskou hranici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829591859756856E-2"/>
                </c:manualLayout>
              </c:layout>
              <c:tx>
                <c:rich>
                  <a:bodyPr/>
                  <a:lstStyle/>
                  <a:p>
                    <a:fld id="{FD13E86B-4B93-47D9-8EC8-DC3B8690CD4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3B8-4F9F-8443-F0D6107ADEBD}"/>
                </c:ext>
              </c:extLst>
            </c:dLbl>
            <c:dLbl>
              <c:idx val="1"/>
              <c:layout>
                <c:manualLayout>
                  <c:x val="1.9295706705258256E-3"/>
                  <c:y val="-4.4996653355293341E-2"/>
                </c:manualLayout>
              </c:layout>
              <c:tx>
                <c:rich>
                  <a:bodyPr/>
                  <a:lstStyle/>
                  <a:p>
                    <a:fld id="{8AA9252F-5F00-406B-BAE0-E495FD163AA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3B8-4F9F-8443-F0D6107ADEBD}"/>
                </c:ext>
              </c:extLst>
            </c:dLbl>
            <c:dLbl>
              <c:idx val="2"/>
              <c:layout>
                <c:manualLayout>
                  <c:x val="0"/>
                  <c:y val="-4.8463326038400069E-2"/>
                </c:manualLayout>
              </c:layout>
              <c:tx>
                <c:rich>
                  <a:bodyPr/>
                  <a:lstStyle/>
                  <a:p>
                    <a:fld id="{6EE2EE9F-FD8D-48B2-932A-61845E78D44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3B8-4F9F-8443-F0D6107ADEBD}"/>
                </c:ext>
              </c:extLst>
            </c:dLbl>
            <c:dLbl>
              <c:idx val="3"/>
              <c:layout>
                <c:manualLayout>
                  <c:x val="-1.9295706705258081E-3"/>
                  <c:y val="-4.9578773999955014E-2"/>
                </c:manualLayout>
              </c:layout>
              <c:tx>
                <c:rich>
                  <a:bodyPr/>
                  <a:lstStyle/>
                  <a:p>
                    <a:fld id="{91F91BB2-ACCC-421E-9E13-1AC772C3BFE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3B8-4F9F-8443-F0D6107ADEBD}"/>
                </c:ext>
              </c:extLst>
            </c:dLbl>
            <c:dLbl>
              <c:idx val="4"/>
              <c:layout>
                <c:manualLayout>
                  <c:x val="-1.9295706705258788E-3"/>
                  <c:y val="-5.4357030586076452E-2"/>
                </c:manualLayout>
              </c:layout>
              <c:tx>
                <c:rich>
                  <a:bodyPr/>
                  <a:lstStyle/>
                  <a:p>
                    <a:fld id="{87166053-C0C8-47A3-8749-A5AD900C511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3B8-4F9F-8443-F0D6107ADEBD}"/>
                </c:ext>
              </c:extLst>
            </c:dLbl>
            <c:dLbl>
              <c:idx val="5"/>
              <c:layout>
                <c:manualLayout>
                  <c:x val="-1.9295706705258081E-3"/>
                  <c:y val="-5.3471711451541476E-2"/>
                </c:manualLayout>
              </c:layout>
              <c:tx>
                <c:rich>
                  <a:bodyPr/>
                  <a:lstStyle/>
                  <a:p>
                    <a:fld id="{A4705515-7290-4010-981F-97F20B9A47D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3B8-4F9F-8443-F0D6107ADEBD}"/>
                </c:ext>
              </c:extLst>
            </c:dLbl>
            <c:dLbl>
              <c:idx val="6"/>
              <c:layout>
                <c:manualLayout>
                  <c:x val="0"/>
                  <c:y val="-5.8060450180117171E-2"/>
                </c:manualLayout>
              </c:layout>
              <c:tx>
                <c:rich>
                  <a:bodyPr/>
                  <a:lstStyle/>
                  <a:p>
                    <a:fld id="{D20A7718-EDD8-4E3C-A74F-B165BDDC2F8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3B8-4F9F-8443-F0D6107ADEBD}"/>
                </c:ext>
              </c:extLst>
            </c:dLbl>
            <c:dLbl>
              <c:idx val="7"/>
              <c:layout>
                <c:manualLayout>
                  <c:x val="0"/>
                  <c:y val="-4.2891672631830129E-2"/>
                </c:manualLayout>
              </c:layout>
              <c:tx>
                <c:rich>
                  <a:bodyPr/>
                  <a:lstStyle/>
                  <a:p>
                    <a:fld id="{8AE1DFDA-41BB-4228-AE0B-990C1939FAB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3B8-4F9F-8443-F0D6107ADEBD}"/>
                </c:ext>
              </c:extLst>
            </c:dLbl>
            <c:dLbl>
              <c:idx val="8"/>
              <c:layout>
                <c:manualLayout>
                  <c:x val="0"/>
                  <c:y val="-4.6841803865425913E-2"/>
                </c:manualLayout>
              </c:layout>
              <c:tx>
                <c:rich>
                  <a:bodyPr/>
                  <a:lstStyle/>
                  <a:p>
                    <a:fld id="{21A28188-3EC0-417D-87A7-AF1943404DE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3B8-4F9F-8443-F0D6107ADEBD}"/>
                </c:ext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List3!$D$4:$D$12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List3!$F$4:$F$12</c:f>
              <c:numCache>
                <c:formatCode>General</c:formatCode>
                <c:ptCount val="9"/>
                <c:pt idx="0">
                  <c:v>240</c:v>
                </c:pt>
                <c:pt idx="1">
                  <c:v>222</c:v>
                </c:pt>
                <c:pt idx="2">
                  <c:v>250</c:v>
                </c:pt>
                <c:pt idx="3">
                  <c:v>339</c:v>
                </c:pt>
                <c:pt idx="4">
                  <c:v>503</c:v>
                </c:pt>
                <c:pt idx="5">
                  <c:v>448</c:v>
                </c:pt>
                <c:pt idx="6">
                  <c:v>335</c:v>
                </c:pt>
                <c:pt idx="7">
                  <c:v>201</c:v>
                </c:pt>
                <c:pt idx="8">
                  <c:v>368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List3!$I$4:$I$12</c15:f>
                <c15:dlblRangeCache>
                  <c:ptCount val="9"/>
                  <c:pt idx="0">
                    <c:v>8 563</c:v>
                  </c:pt>
                  <c:pt idx="1">
                    <c:v>5 261</c:v>
                  </c:pt>
                  <c:pt idx="2">
                    <c:v>4 738</c:v>
                  </c:pt>
                  <c:pt idx="3">
                    <c:v>4 992</c:v>
                  </c:pt>
                  <c:pt idx="4">
                    <c:v>5 677</c:v>
                  </c:pt>
                  <c:pt idx="5">
                    <c:v>7 093</c:v>
                  </c:pt>
                  <c:pt idx="6">
                    <c:v>11 170</c:v>
                  </c:pt>
                  <c:pt idx="7">
                    <c:v>29 235</c:v>
                  </c:pt>
                  <c:pt idx="8">
                    <c:v>13 898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C3B8-4F9F-8443-F0D6107AD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01653440"/>
        <c:axId val="1101651360"/>
      </c:barChart>
      <c:lineChart>
        <c:grouping val="standard"/>
        <c:varyColors val="0"/>
        <c:ser>
          <c:idx val="2"/>
          <c:order val="2"/>
          <c:tx>
            <c:strRef>
              <c:f>List3!$G$3</c:f>
              <c:strCache>
                <c:ptCount val="1"/>
                <c:pt idx="0">
                  <c:v>tranzitní nelegální migrace (% z celkové nelegální migrace)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81D5357-01DF-40BB-97A8-62ACCF6335A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3B8-4F9F-8443-F0D6107ADE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8B6AC1-A90F-471E-8405-93F56FCB14B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3B8-4F9F-8443-F0D6107ADE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DE3325-2B3A-4EFC-88CF-51D9B4F1664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3B8-4F9F-8443-F0D6107ADE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206691-F0A7-491C-9419-B4EA7138682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3B8-4F9F-8443-F0D6107ADE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CD773E8-231C-4B62-9166-3E4C6416981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3B8-4F9F-8443-F0D6107ADE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4B86851-A29F-4A72-8D11-FF4B4BF2BE7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3B8-4F9F-8443-F0D6107ADE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68FE1D4-B223-4E14-9457-096F1C1C59B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3B8-4F9F-8443-F0D6107ADE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9219E12-8577-4BC5-8A97-01A804D7023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3B8-4F9F-8443-F0D6107ADEB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C254A16-E33F-44C2-9F2B-5EF120B4425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3B8-4F9F-8443-F0D6107ADEBD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List3!$G$4:$G$12</c:f>
              <c:numCache>
                <c:formatCode>General</c:formatCode>
                <c:ptCount val="9"/>
                <c:pt idx="0">
                  <c:v>3294</c:v>
                </c:pt>
                <c:pt idx="1">
                  <c:v>511</c:v>
                </c:pt>
                <c:pt idx="2">
                  <c:v>172</c:v>
                </c:pt>
                <c:pt idx="3">
                  <c:v>191</c:v>
                </c:pt>
                <c:pt idx="4">
                  <c:v>266</c:v>
                </c:pt>
                <c:pt idx="5">
                  <c:v>486</c:v>
                </c:pt>
                <c:pt idx="6">
                  <c:v>1330</c:v>
                </c:pt>
                <c:pt idx="7">
                  <c:v>21852</c:v>
                </c:pt>
                <c:pt idx="8">
                  <c:v>4742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List3!$H$4:$H$12</c15:f>
                <c15:dlblRangeCache>
                  <c:ptCount val="9"/>
                  <c:pt idx="0">
                    <c:v>38%</c:v>
                  </c:pt>
                  <c:pt idx="1">
                    <c:v>10%</c:v>
                  </c:pt>
                  <c:pt idx="2">
                    <c:v>4%</c:v>
                  </c:pt>
                  <c:pt idx="3">
                    <c:v>4%</c:v>
                  </c:pt>
                  <c:pt idx="4">
                    <c:v>5%</c:v>
                  </c:pt>
                  <c:pt idx="5">
                    <c:v>7%</c:v>
                  </c:pt>
                  <c:pt idx="6">
                    <c:v>12%</c:v>
                  </c:pt>
                  <c:pt idx="7">
                    <c:v>75%</c:v>
                  </c:pt>
                  <c:pt idx="8">
                    <c:v>34%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C3B8-4F9F-8443-F0D6107AD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653440"/>
        <c:axId val="1101651360"/>
      </c:lineChart>
      <c:catAx>
        <c:axId val="11016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1651360"/>
        <c:crosses val="autoZero"/>
        <c:auto val="1"/>
        <c:lblAlgn val="ctr"/>
        <c:lblOffset val="100"/>
        <c:noMultiLvlLbl val="0"/>
      </c:catAx>
      <c:valAx>
        <c:axId val="1101651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16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95706705258081E-3"/>
          <c:y val="0.1346235588746249"/>
          <c:w val="0.56425462736116028"/>
          <c:h val="0.22754536771728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132F1-DEC8-4F3E-9A36-F63B757C7D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FA5C44-51CE-4AF9-9017-0855B3DF8F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cs-CZ" sz="2800" dirty="0"/>
            <a:t>Sahel a severní Afrika</a:t>
          </a:r>
        </a:p>
      </dgm:t>
    </dgm:pt>
    <dgm:pt modelId="{535CD38E-87E7-40C3-9451-AF38AE30BB3D}" type="parTrans" cxnId="{875CF0A8-FD2A-4789-A933-41FD4EAD5D6F}">
      <dgm:prSet/>
      <dgm:spPr/>
      <dgm:t>
        <a:bodyPr/>
        <a:lstStyle/>
        <a:p>
          <a:endParaRPr lang="cs-CZ"/>
        </a:p>
      </dgm:t>
    </dgm:pt>
    <dgm:pt modelId="{2133E3BA-F152-4133-A840-37CBA316C334}" type="sibTrans" cxnId="{875CF0A8-FD2A-4789-A933-41FD4EAD5D6F}">
      <dgm:prSet/>
      <dgm:spPr/>
      <dgm:t>
        <a:bodyPr/>
        <a:lstStyle/>
        <a:p>
          <a:endParaRPr lang="cs-CZ"/>
        </a:p>
      </dgm:t>
    </dgm:pt>
    <dgm:pt modelId="{833C9847-C3E9-4962-BB38-2D2E8D7C7D84}">
      <dgm:prSet phldrT="[Text]" custT="1"/>
      <dgm:spPr>
        <a:solidFill>
          <a:srgbClr val="4DA16F"/>
        </a:solidFill>
      </dgm:spPr>
      <dgm:t>
        <a:bodyPr/>
        <a:lstStyle/>
        <a:p>
          <a:pPr algn="ctr"/>
          <a:r>
            <a:rPr lang="cs-CZ" sz="2800" dirty="0"/>
            <a:t>Blízký východ</a:t>
          </a:r>
        </a:p>
      </dgm:t>
    </dgm:pt>
    <dgm:pt modelId="{64707980-F908-4B8F-8BBE-6284D0DD30FD}" type="parTrans" cxnId="{29EE7F90-5B03-49A2-BDCF-B4506981816A}">
      <dgm:prSet/>
      <dgm:spPr/>
      <dgm:t>
        <a:bodyPr/>
        <a:lstStyle/>
        <a:p>
          <a:endParaRPr lang="cs-CZ"/>
        </a:p>
      </dgm:t>
    </dgm:pt>
    <dgm:pt modelId="{99C1BB76-C9E8-434B-963D-D065F7A65F23}" type="sibTrans" cxnId="{29EE7F90-5B03-49A2-BDCF-B4506981816A}">
      <dgm:prSet/>
      <dgm:spPr/>
      <dgm:t>
        <a:bodyPr/>
        <a:lstStyle/>
        <a:p>
          <a:endParaRPr lang="cs-CZ"/>
        </a:p>
      </dgm:t>
    </dgm:pt>
    <dgm:pt modelId="{74AD5735-6F08-4232-AAD8-2A32E3FACD19}">
      <dgm:prSet phldrT="[Text]" custT="1"/>
      <dgm:spPr/>
      <dgm:t>
        <a:bodyPr/>
        <a:lstStyle/>
        <a:p>
          <a:pPr algn="ctr"/>
          <a:r>
            <a:rPr lang="cs-CZ" sz="2800" dirty="0"/>
            <a:t>Balkán</a:t>
          </a:r>
        </a:p>
      </dgm:t>
    </dgm:pt>
    <dgm:pt modelId="{6C6A8595-660C-4C8E-98C9-12FF41F5C947}" type="sibTrans" cxnId="{A5E7E72F-5DF9-4A36-B722-2A4955607030}">
      <dgm:prSet/>
      <dgm:spPr/>
      <dgm:t>
        <a:bodyPr/>
        <a:lstStyle/>
        <a:p>
          <a:endParaRPr lang="cs-CZ"/>
        </a:p>
      </dgm:t>
    </dgm:pt>
    <dgm:pt modelId="{9B3CA528-273A-41A1-83E1-70952A4A1776}" type="parTrans" cxnId="{A5E7E72F-5DF9-4A36-B722-2A4955607030}">
      <dgm:prSet/>
      <dgm:spPr/>
      <dgm:t>
        <a:bodyPr/>
        <a:lstStyle/>
        <a:p>
          <a:endParaRPr lang="cs-CZ"/>
        </a:p>
      </dgm:t>
    </dgm:pt>
    <dgm:pt modelId="{38A7AE37-0F92-4737-956F-05693A634869}" type="pres">
      <dgm:prSet presAssocID="{2C7132F1-DEC8-4F3E-9A36-F63B757C7DB5}" presName="linear" presStyleCnt="0">
        <dgm:presLayoutVars>
          <dgm:animLvl val="lvl"/>
          <dgm:resizeHandles val="exact"/>
        </dgm:presLayoutVars>
      </dgm:prSet>
      <dgm:spPr/>
    </dgm:pt>
    <dgm:pt modelId="{B788A429-8E01-4DEF-885C-1318C9E43500}" type="pres">
      <dgm:prSet presAssocID="{2FFA5C44-51CE-4AF9-9017-0855B3DF8F2B}" presName="parentText" presStyleLbl="node1" presStyleIdx="0" presStyleCnt="3" custScaleY="69383" custLinFactNeighborX="-862" custLinFactNeighborY="-79570">
        <dgm:presLayoutVars>
          <dgm:chMax val="0"/>
          <dgm:bulletEnabled val="1"/>
        </dgm:presLayoutVars>
      </dgm:prSet>
      <dgm:spPr/>
    </dgm:pt>
    <dgm:pt modelId="{081D4887-A0D0-4BAC-BBBD-4FF7432FAD5D}" type="pres">
      <dgm:prSet presAssocID="{2133E3BA-F152-4133-A840-37CBA316C334}" presName="spacer" presStyleCnt="0"/>
      <dgm:spPr/>
    </dgm:pt>
    <dgm:pt modelId="{4A6A0FBA-2632-45D7-A48A-613C6E47D92D}" type="pres">
      <dgm:prSet presAssocID="{833C9847-C3E9-4962-BB38-2D2E8D7C7D84}" presName="parentText" presStyleLbl="node1" presStyleIdx="1" presStyleCnt="3" custScaleY="71320">
        <dgm:presLayoutVars>
          <dgm:chMax val="0"/>
          <dgm:bulletEnabled val="1"/>
        </dgm:presLayoutVars>
      </dgm:prSet>
      <dgm:spPr/>
    </dgm:pt>
    <dgm:pt modelId="{8B522137-1AAD-4C20-8629-95AE4CE908B1}" type="pres">
      <dgm:prSet presAssocID="{99C1BB76-C9E8-434B-963D-D065F7A65F23}" presName="spacer" presStyleCnt="0"/>
      <dgm:spPr/>
    </dgm:pt>
    <dgm:pt modelId="{60B41A4B-1AA0-4E97-B22B-BD72C27A3D89}" type="pres">
      <dgm:prSet presAssocID="{74AD5735-6F08-4232-AAD8-2A32E3FACD19}" presName="parentText" presStyleLbl="node1" presStyleIdx="2" presStyleCnt="3" custScaleY="64124" custLinFactNeighborX="-862" custLinFactNeighborY="47560">
        <dgm:presLayoutVars>
          <dgm:chMax val="0"/>
          <dgm:bulletEnabled val="1"/>
        </dgm:presLayoutVars>
      </dgm:prSet>
      <dgm:spPr/>
    </dgm:pt>
  </dgm:ptLst>
  <dgm:cxnLst>
    <dgm:cxn modelId="{87059C00-4C3C-4577-ABAC-C9466831FFC3}" type="presOf" srcId="{74AD5735-6F08-4232-AAD8-2A32E3FACD19}" destId="{60B41A4B-1AA0-4E97-B22B-BD72C27A3D89}" srcOrd="0" destOrd="0" presId="urn:microsoft.com/office/officeart/2005/8/layout/vList2"/>
    <dgm:cxn modelId="{B2460E1B-A7B3-471D-BE19-72AF38B48A5F}" type="presOf" srcId="{833C9847-C3E9-4962-BB38-2D2E8D7C7D84}" destId="{4A6A0FBA-2632-45D7-A48A-613C6E47D92D}" srcOrd="0" destOrd="0" presId="urn:microsoft.com/office/officeart/2005/8/layout/vList2"/>
    <dgm:cxn modelId="{A5E7E72F-5DF9-4A36-B722-2A4955607030}" srcId="{2C7132F1-DEC8-4F3E-9A36-F63B757C7DB5}" destId="{74AD5735-6F08-4232-AAD8-2A32E3FACD19}" srcOrd="2" destOrd="0" parTransId="{9B3CA528-273A-41A1-83E1-70952A4A1776}" sibTransId="{6C6A8595-660C-4C8E-98C9-12FF41F5C947}"/>
    <dgm:cxn modelId="{B979A881-18F7-4729-AEA7-38AFA56EDAF6}" type="presOf" srcId="{2C7132F1-DEC8-4F3E-9A36-F63B757C7DB5}" destId="{38A7AE37-0F92-4737-956F-05693A634869}" srcOrd="0" destOrd="0" presId="urn:microsoft.com/office/officeart/2005/8/layout/vList2"/>
    <dgm:cxn modelId="{29EE7F90-5B03-49A2-BDCF-B4506981816A}" srcId="{2C7132F1-DEC8-4F3E-9A36-F63B757C7DB5}" destId="{833C9847-C3E9-4962-BB38-2D2E8D7C7D84}" srcOrd="1" destOrd="0" parTransId="{64707980-F908-4B8F-8BBE-6284D0DD30FD}" sibTransId="{99C1BB76-C9E8-434B-963D-D065F7A65F23}"/>
    <dgm:cxn modelId="{875CF0A8-FD2A-4789-A933-41FD4EAD5D6F}" srcId="{2C7132F1-DEC8-4F3E-9A36-F63B757C7DB5}" destId="{2FFA5C44-51CE-4AF9-9017-0855B3DF8F2B}" srcOrd="0" destOrd="0" parTransId="{535CD38E-87E7-40C3-9451-AF38AE30BB3D}" sibTransId="{2133E3BA-F152-4133-A840-37CBA316C334}"/>
    <dgm:cxn modelId="{984DACB6-A8B3-4CBC-A287-70946A39D5CA}" type="presOf" srcId="{2FFA5C44-51CE-4AF9-9017-0855B3DF8F2B}" destId="{B788A429-8E01-4DEF-885C-1318C9E43500}" srcOrd="0" destOrd="0" presId="urn:microsoft.com/office/officeart/2005/8/layout/vList2"/>
    <dgm:cxn modelId="{DFC8467E-41E6-4F07-A9F8-5954A3F07B92}" type="presParOf" srcId="{38A7AE37-0F92-4737-956F-05693A634869}" destId="{B788A429-8E01-4DEF-885C-1318C9E43500}" srcOrd="0" destOrd="0" presId="urn:microsoft.com/office/officeart/2005/8/layout/vList2"/>
    <dgm:cxn modelId="{74D27DA4-62D3-4E43-8E9B-088D9D9B80ED}" type="presParOf" srcId="{38A7AE37-0F92-4737-956F-05693A634869}" destId="{081D4887-A0D0-4BAC-BBBD-4FF7432FAD5D}" srcOrd="1" destOrd="0" presId="urn:microsoft.com/office/officeart/2005/8/layout/vList2"/>
    <dgm:cxn modelId="{15EA566B-88BB-47DD-9C50-A4AC75893AD4}" type="presParOf" srcId="{38A7AE37-0F92-4737-956F-05693A634869}" destId="{4A6A0FBA-2632-45D7-A48A-613C6E47D92D}" srcOrd="2" destOrd="0" presId="urn:microsoft.com/office/officeart/2005/8/layout/vList2"/>
    <dgm:cxn modelId="{530E7C02-7809-447C-8919-46B732BD2FBF}" type="presParOf" srcId="{38A7AE37-0F92-4737-956F-05693A634869}" destId="{8B522137-1AAD-4C20-8629-95AE4CE908B1}" srcOrd="3" destOrd="0" presId="urn:microsoft.com/office/officeart/2005/8/layout/vList2"/>
    <dgm:cxn modelId="{2CAC4132-68DA-4CBA-8E09-A778B8C93498}" type="presParOf" srcId="{38A7AE37-0F92-4737-956F-05693A634869}" destId="{60B41A4B-1AA0-4E97-B22B-BD72C27A3D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A429-8E01-4DEF-885C-1318C9E43500}">
      <dsp:nvSpPr>
        <dsp:cNvPr id="0" name=""/>
        <dsp:cNvSpPr/>
      </dsp:nvSpPr>
      <dsp:spPr>
        <a:xfrm>
          <a:off x="0" y="0"/>
          <a:ext cx="3312368" cy="68041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Sahel a severní Afrika</a:t>
          </a:r>
        </a:p>
      </dsp:txBody>
      <dsp:txXfrm>
        <a:off x="33215" y="33215"/>
        <a:ext cx="3245938" cy="613983"/>
      </dsp:txXfrm>
    </dsp:sp>
    <dsp:sp modelId="{4A6A0FBA-2632-45D7-A48A-613C6E47D92D}">
      <dsp:nvSpPr>
        <dsp:cNvPr id="0" name=""/>
        <dsp:cNvSpPr/>
      </dsp:nvSpPr>
      <dsp:spPr>
        <a:xfrm>
          <a:off x="0" y="686340"/>
          <a:ext cx="3312368" cy="699409"/>
        </a:xfrm>
        <a:prstGeom prst="roundRect">
          <a:avLst/>
        </a:prstGeom>
        <a:solidFill>
          <a:srgbClr val="4DA1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Blízký východ</a:t>
          </a:r>
        </a:p>
      </dsp:txBody>
      <dsp:txXfrm>
        <a:off x="34142" y="720482"/>
        <a:ext cx="3244084" cy="631125"/>
      </dsp:txXfrm>
    </dsp:sp>
    <dsp:sp modelId="{60B41A4B-1AA0-4E97-B22B-BD72C27A3D89}">
      <dsp:nvSpPr>
        <dsp:cNvPr id="0" name=""/>
        <dsp:cNvSpPr/>
      </dsp:nvSpPr>
      <dsp:spPr>
        <a:xfrm>
          <a:off x="0" y="1391675"/>
          <a:ext cx="3312368" cy="62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Balkán</a:t>
          </a:r>
        </a:p>
      </dsp:txBody>
      <dsp:txXfrm>
        <a:off x="30697" y="1422372"/>
        <a:ext cx="3250974" cy="56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0.41561</cdr:x>
      <cdr:y>0.41801</cdr:y>
    </cdr:from>
    <cdr:to>
      <cdr:x>0.62894</cdr:x>
      <cdr:y>0.64336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2D6A792-D057-486B-A097-20A24BC60249}"/>
            </a:ext>
          </a:extLst>
        </cdr:cNvPr>
        <cdr:cNvSpPr txBox="1"/>
      </cdr:nvSpPr>
      <cdr:spPr>
        <a:xfrm xmlns:a="http://schemas.openxmlformats.org/drawingml/2006/main">
          <a:off x="1257635" y="1081908"/>
          <a:ext cx="645547" cy="58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600" b="1" dirty="0"/>
            <a:t>75%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F31EE-CE30-4B6D-A3FA-FBF3E87E982C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144FA-B4BD-4D6F-8F3B-6A7D5CCFFF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133C4-F54E-4C87-947E-408D95964BBB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EA101-4DDB-4545-9B5B-EA7FDBC70A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>
              <a:spcAft>
                <a:spcPts val="600"/>
              </a:spcAft>
            </a:pPr>
            <a:r>
              <a:rPr lang="cs-CZ" sz="1200" b="1" u="none" strike="noStrike" dirty="0">
                <a:effectLst/>
              </a:rPr>
              <a:t>Definice uprchlíka: "osoba, která se nachází </a:t>
            </a:r>
            <a:r>
              <a:rPr lang="cs-CZ" sz="1200" b="1" u="sng" strike="noStrike" dirty="0">
                <a:effectLst/>
              </a:rPr>
              <a:t>mimo svou vlast </a:t>
            </a:r>
            <a:r>
              <a:rPr lang="cs-CZ" sz="1200" b="1" u="none" strike="noStrike" dirty="0">
                <a:effectLst/>
              </a:rPr>
              <a:t>a má oprávněné obavy z pronásledování z důvodů rasových, náboženských, národnostních, nebo z důvodu příslušnosti k určitým společenským vrstvám nebo zastávání určitých politických názorů a </a:t>
            </a:r>
            <a:r>
              <a:rPr lang="cs-CZ" sz="1200" b="1" u="sng" strike="noStrike" dirty="0">
                <a:effectLst/>
              </a:rPr>
              <a:t>nemůže přijmout ochranu své vlasti</a:t>
            </a:r>
            <a:r>
              <a:rPr lang="cs-CZ" sz="1200" b="1" u="none" strike="noStrike" dirty="0">
                <a:effectLst/>
              </a:rPr>
              <a:t>“ </a:t>
            </a:r>
          </a:p>
          <a:p>
            <a:pPr fontAlgn="b"/>
            <a:r>
              <a:rPr lang="cs-CZ" sz="900" u="none" strike="noStrike" dirty="0">
                <a:effectLst/>
              </a:rPr>
              <a:t>(</a:t>
            </a:r>
            <a:r>
              <a:rPr lang="cs-CZ" sz="900" b="0" i="0" dirty="0">
                <a:solidFill>
                  <a:srgbClr val="000000"/>
                </a:solidFill>
                <a:latin typeface="Calibri" panose="020F0502020204030204" pitchFamily="34" charset="0"/>
              </a:rPr>
              <a:t>Úmluva o právním postavení uprchlíků</a:t>
            </a:r>
            <a:r>
              <a:rPr lang="cs-CZ" sz="900" u="none" strike="noStrike" dirty="0">
                <a:effectLst/>
              </a:rPr>
              <a:t>)</a:t>
            </a:r>
            <a:endParaRPr lang="cs-CZ" sz="7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b="0" baseline="0" dirty="0"/>
              <a:t>nezávazný dokument, obsahující nejznámější katalog lidských práv</a:t>
            </a:r>
          </a:p>
          <a:p>
            <a:pPr marL="171450" indent="-171450">
              <a:buFontTx/>
              <a:buChar char="-"/>
            </a:pPr>
            <a:r>
              <a:rPr lang="cs-CZ" b="0" baseline="0" dirty="0"/>
              <a:t>podle některých teoretiků nabylo toto prohlášení závaznosti jako právní obyčej</a:t>
            </a:r>
          </a:p>
          <a:p>
            <a:pPr marL="171450" indent="-171450">
              <a:buFontTx/>
              <a:buChar char="-"/>
            </a:pPr>
            <a:r>
              <a:rPr lang="cs-CZ" b="0" baseline="0" dirty="0"/>
              <a:t>schválena Valným shromážděním Organizace spojených národů dne 10. prosince 1948 </a:t>
            </a:r>
          </a:p>
          <a:p>
            <a:endParaRPr lang="cs-CZ" b="0" dirty="0"/>
          </a:p>
          <a:p>
            <a:r>
              <a:rPr lang="cs-CZ" b="1" dirty="0"/>
              <a:t>1950 – RE - Úmluva o ochraně lidských práv a základních svobod</a:t>
            </a:r>
          </a:p>
          <a:p>
            <a:pPr marL="171450" indent="-171450">
              <a:buFontTx/>
              <a:buChar char="-"/>
            </a:pPr>
            <a:r>
              <a:rPr lang="cs-CZ" dirty="0"/>
              <a:t>zkráceně Evropská úmluva o lidských právech</a:t>
            </a:r>
          </a:p>
          <a:p>
            <a:pPr marL="171450" indent="-171450">
              <a:buFontTx/>
              <a:buChar char="-"/>
            </a:pPr>
            <a:r>
              <a:rPr lang="cs-CZ" dirty="0"/>
              <a:t>nejdůležitější lidskoprávní úmluvou sjednanou v rámci Rady Evropy</a:t>
            </a:r>
          </a:p>
          <a:p>
            <a:pPr marL="171450" indent="-171450">
              <a:buFontTx/>
              <a:buChar char="-"/>
            </a:pPr>
            <a:r>
              <a:rPr lang="cs-CZ" dirty="0"/>
              <a:t>základ regionální mezinárodněprávní ochrany lidských práv v Evropě</a:t>
            </a:r>
          </a:p>
          <a:p>
            <a:pPr marL="171450" indent="-171450">
              <a:buFontTx/>
              <a:buChar char="-"/>
            </a:pPr>
            <a:r>
              <a:rPr lang="cs-CZ" dirty="0"/>
              <a:t>podepsána v Římě dne 4. listopadu 1950</a:t>
            </a:r>
          </a:p>
          <a:p>
            <a:pPr marL="171450" indent="-171450">
              <a:buFontTx/>
              <a:buChar char="-"/>
            </a:pPr>
            <a:r>
              <a:rPr lang="cs-CZ" dirty="0"/>
              <a:t>Československo bylo roku 1992 vůbec prvním státem střední a východní Evropy, který se stal stranou Úmluvy (úmluva byla ratifikována 18. března 1992 a publikována pod č. 209/1992 Sb.).</a:t>
            </a:r>
          </a:p>
          <a:p>
            <a:pPr marL="171450" indent="-171450">
              <a:buFontTx/>
              <a:buChar char="-"/>
            </a:pPr>
            <a:r>
              <a:rPr lang="cs-CZ" dirty="0"/>
              <a:t>porušení je řešeno v rámci Evropského soudu pro lidská práva (Štrasburk)</a:t>
            </a:r>
          </a:p>
          <a:p>
            <a:endParaRPr lang="cs-CZ" dirty="0"/>
          </a:p>
          <a:p>
            <a:r>
              <a:rPr lang="cs-CZ" b="1" dirty="0"/>
              <a:t>1951 – UNHCR - Úmluva o právním postavení uprchlíků – tzv. Ženevská</a:t>
            </a:r>
            <a:r>
              <a:rPr lang="cs-CZ" b="1" baseline="0" dirty="0"/>
              <a:t> úmluva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přijato</a:t>
            </a:r>
            <a:r>
              <a:rPr lang="cs-CZ" baseline="0" dirty="0"/>
              <a:t> </a:t>
            </a:r>
            <a:r>
              <a:rPr lang="cs-CZ" dirty="0"/>
              <a:t>Valné shromáždění OSN </a:t>
            </a:r>
            <a:r>
              <a:rPr lang="cs-CZ" baseline="0" dirty="0"/>
              <a:t>dne </a:t>
            </a:r>
            <a:r>
              <a:rPr lang="cs-CZ" dirty="0"/>
              <a:t>28. července 1951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úmluva definuje, kdo je uprchlík a jaký druh právní ochrany, jakou další podporu a jaká sociální práva by měly uprchlíkům zaručit smluvní státy Úmluvy. 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uprchlíci nesmějí být navráceni do země, kde jim hrozí pronásledování (princip non-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refoulment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definuje povinnosti uprchlíků vůči jejich hostitelské vládě a stanoví, že určité kategorie lidí, jako například váleční zločinci, nemohou získat status uprchlíka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uznává mezinárodní rozměr uprchlických krizí a potřebu mezinárodní spolupráce a sdílení odpovědnosti jednotlivými státy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b="1" dirty="0"/>
              <a:t>1967</a:t>
            </a:r>
            <a:r>
              <a:rPr lang="cs-CZ" b="1" baseline="0" dirty="0"/>
              <a:t> – UNHCR – Protokol týkající se právního postavení uprchlíků z 31. ledna 1967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tzv. Protokol k Ženevské úmluvě</a:t>
            </a:r>
          </a:p>
          <a:p>
            <a:pPr marL="171450" indent="-171450">
              <a:buFontTx/>
              <a:buChar char="-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 z roku 1967 rozšířil působnost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Úmluvy z roku 1951, která se více méně omezovala na ochranu evropských uprchlíků po 2. světové válce a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odstranil geografické a časové omezení</a:t>
            </a:r>
            <a:endParaRPr lang="cs-CZ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 (2003) – OSN – Mezinárodní úmluva o ochraně práv všech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migrujících pracovníků a jejich rodinných příslušníků</a:t>
            </a:r>
          </a:p>
          <a:p>
            <a:pPr marL="171450" indent="-171450">
              <a:buFontTx/>
              <a:buChar char="-"/>
            </a:pPr>
            <a:r>
              <a:rPr lang="cs-CZ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schválilo Valné shromáždění Organizace spojených národů v rezoluci č. 45/158 ze dne 18. prosince 1990</a:t>
            </a:r>
          </a:p>
          <a:p>
            <a:pPr marL="171450" indent="-171450">
              <a:buFontTx/>
              <a:buChar char="-"/>
            </a:pPr>
            <a:r>
              <a:rPr lang="cs-CZ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vstoupila v platnost dne 1. července 2003</a:t>
            </a:r>
          </a:p>
          <a:p>
            <a:pPr marL="171450" indent="-171450">
              <a:buFontTx/>
              <a:buChar char="-"/>
            </a:pPr>
            <a:r>
              <a:rPr lang="cs-CZ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mezinárodněprávní dokument, který se týká pouze ekonomických migrantů</a:t>
            </a:r>
          </a:p>
          <a:p>
            <a:pPr marL="171450" indent="-171450">
              <a:buFontTx/>
              <a:buChar char="-"/>
            </a:pPr>
            <a:r>
              <a:rPr lang="cs-CZ" dirty="0">
                <a:effectLst/>
              </a:rPr>
              <a:t>V současnosti patří mezi její signatáře 54 převážně rozvojových zemí, tedy států, odkud ekonomičtí migranti přicházejí.</a:t>
            </a:r>
          </a:p>
          <a:p>
            <a:pPr marL="171450" indent="-171450">
              <a:buFontTx/>
              <a:buChar char="-"/>
            </a:pPr>
            <a:r>
              <a:rPr lang="cs-CZ" dirty="0">
                <a:effectLst/>
              </a:rPr>
              <a:t>Z Evropy ji ratifikovaly zatím pouze Albánie, Bosna a Hercegovina a Turecko.</a:t>
            </a:r>
          </a:p>
          <a:p>
            <a:pPr marL="171450" indent="-171450">
              <a:buFontTx/>
              <a:buChar char="-"/>
            </a:pPr>
            <a:r>
              <a:rPr lang="cs-CZ" dirty="0">
                <a:effectLst/>
              </a:rPr>
              <a:t>Vyspělé státy, které jsou často cílovou destinací migrantů, nemají většinou o její ratifikaci dosud zájem. CZ neratifikovala.</a:t>
            </a: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GMG</a:t>
            </a:r>
            <a:r>
              <a:rPr lang="cs-CZ" b="1" baseline="0" dirty="0"/>
              <a:t> – </a:t>
            </a:r>
            <a:r>
              <a:rPr lang="cs-CZ" b="1" baseline="0" dirty="0" err="1"/>
              <a:t>Global</a:t>
            </a:r>
            <a:r>
              <a:rPr lang="cs-CZ" b="1" baseline="0" dirty="0"/>
              <a:t> </a:t>
            </a:r>
            <a:r>
              <a:rPr lang="cs-CZ" b="1" baseline="0" dirty="0" err="1"/>
              <a:t>Migration</a:t>
            </a:r>
            <a:r>
              <a:rPr lang="cs-CZ" b="1" baseline="0" dirty="0"/>
              <a:t> Group – Globální migrační skupina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Spolupráce 14  agentur OSN, skupina Světové banky, IOM, ILO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 ILO, IOM, OHCHR, UNCTAD, UNDESA, UNDP, UNESCO, UNFPA, UNHCR, UNICEF, UNITAR, UNODC, UN </a:t>
            </a:r>
            <a:r>
              <a:rPr lang="cs-CZ" baseline="0" dirty="0" err="1"/>
              <a:t>Regional</a:t>
            </a:r>
            <a:r>
              <a:rPr lang="cs-CZ" baseline="0" dirty="0"/>
              <a:t> </a:t>
            </a:r>
            <a:r>
              <a:rPr lang="cs-CZ" baseline="0" dirty="0" err="1"/>
              <a:t>Commissions</a:t>
            </a:r>
            <a:r>
              <a:rPr lang="cs-CZ" baseline="0" dirty="0"/>
              <a:t> (ECA, ECE, ECLAC, ESCAP, ESCWA), UN </a:t>
            </a:r>
            <a:r>
              <a:rPr lang="cs-CZ" baseline="0" dirty="0" err="1"/>
              <a:t>Women</a:t>
            </a:r>
            <a:r>
              <a:rPr lang="cs-CZ" baseline="0" dirty="0"/>
              <a:t>, Skupina Světové banky, WHO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/>
              <a:t>UN HLD - Dialog OSN na vysoké úrovni – 2006, 2013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/>
              <a:t>-</a:t>
            </a:r>
            <a:r>
              <a:rPr lang="cs-CZ" sz="2600" b="0" baseline="0" dirty="0"/>
              <a:t> 14-15 </a:t>
            </a:r>
            <a:r>
              <a:rPr lang="cs-CZ" sz="2600" b="0" baseline="0" dirty="0" err="1"/>
              <a:t>September</a:t>
            </a:r>
            <a:r>
              <a:rPr lang="cs-CZ" sz="2600" b="0" baseline="0" dirty="0"/>
              <a:t> 2006 – </a:t>
            </a:r>
            <a:r>
              <a:rPr lang="cs-CZ" sz="2600" b="0" baseline="0" dirty="0" err="1"/>
              <a:t>High-level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Dialogue</a:t>
            </a:r>
            <a:r>
              <a:rPr lang="cs-CZ" sz="2600" b="0" baseline="0" dirty="0"/>
              <a:t> on International </a:t>
            </a:r>
            <a:r>
              <a:rPr lang="cs-CZ" sz="2600" b="0" baseline="0" dirty="0" err="1"/>
              <a:t>Migration</a:t>
            </a:r>
            <a:r>
              <a:rPr lang="cs-CZ" sz="2600" b="0" baseline="0" dirty="0"/>
              <a:t> and </a:t>
            </a:r>
            <a:r>
              <a:rPr lang="cs-CZ" sz="2600" b="0" baseline="0" dirty="0" err="1"/>
              <a:t>Development</a:t>
            </a:r>
            <a:endParaRPr lang="cs-CZ" sz="2600" b="1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0" dirty="0"/>
              <a:t>- 3-4 </a:t>
            </a:r>
            <a:r>
              <a:rPr lang="cs-CZ" sz="2600" b="0" dirty="0" err="1"/>
              <a:t>October</a:t>
            </a:r>
            <a:r>
              <a:rPr lang="cs-CZ" sz="2600" b="0" dirty="0"/>
              <a:t> 2013 - </a:t>
            </a:r>
            <a:r>
              <a:rPr lang="cs-CZ" sz="2600" b="0" dirty="0" err="1"/>
              <a:t>High-level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Dialogue</a:t>
            </a:r>
            <a:r>
              <a:rPr lang="cs-CZ" sz="2600" b="0" baseline="0" dirty="0"/>
              <a:t> on International </a:t>
            </a:r>
            <a:r>
              <a:rPr lang="cs-CZ" sz="2600" b="0" baseline="0" dirty="0" err="1"/>
              <a:t>Migration</a:t>
            </a:r>
            <a:r>
              <a:rPr lang="cs-CZ" sz="2600" b="0" baseline="0" dirty="0"/>
              <a:t> and </a:t>
            </a:r>
            <a:r>
              <a:rPr lang="cs-CZ" sz="2600" b="0" baseline="0" dirty="0" err="1"/>
              <a:t>Development</a:t>
            </a:r>
            <a:r>
              <a:rPr lang="cs-CZ" sz="2600" b="0" baseline="0" dirty="0"/>
              <a:t>: „</a:t>
            </a:r>
            <a:r>
              <a:rPr lang="cs-CZ" sz="2600" b="0" baseline="0" dirty="0" err="1"/>
              <a:t>Making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migration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work</a:t>
            </a:r>
            <a:r>
              <a:rPr lang="cs-CZ" sz="2600" b="0" baseline="0" dirty="0"/>
              <a:t>“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0" dirty="0"/>
              <a:t>- zvláštní zpravodaj OSN představil ve zprávě z roku 2013 analýzu fóra GFMD (Globální fórum k migraci a rozvoji), které je nezávazné fórum a představuje nejdůležitější fórum, kde státy diskutují management migrace</a:t>
            </a: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2600" b="0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0" indent="0">
              <a:buFontTx/>
              <a:buNone/>
            </a:pPr>
            <a:r>
              <a:rPr lang="cs-CZ" b="1" dirty="0"/>
              <a:t>GFMD</a:t>
            </a:r>
            <a:r>
              <a:rPr lang="cs-CZ" b="1" baseline="0" dirty="0"/>
              <a:t> – Globální fórum k migraci a rozvoji (</a:t>
            </a:r>
            <a:r>
              <a:rPr lang="cs-CZ" b="1" baseline="0" dirty="0" err="1"/>
              <a:t>Global</a:t>
            </a:r>
            <a:r>
              <a:rPr lang="cs-CZ" b="1" baseline="0" dirty="0"/>
              <a:t> </a:t>
            </a:r>
            <a:r>
              <a:rPr lang="cs-CZ" b="1" baseline="0" dirty="0" err="1"/>
              <a:t>Forum</a:t>
            </a:r>
            <a:r>
              <a:rPr lang="cs-CZ" b="1" baseline="0" dirty="0"/>
              <a:t> on </a:t>
            </a:r>
            <a:r>
              <a:rPr lang="cs-CZ" b="1" baseline="0" dirty="0" err="1"/>
              <a:t>Migration</a:t>
            </a:r>
            <a:r>
              <a:rPr lang="cs-CZ" b="1" baseline="0" dirty="0"/>
              <a:t> and </a:t>
            </a:r>
            <a:r>
              <a:rPr lang="cs-CZ" b="1" baseline="0" dirty="0" err="1"/>
              <a:t>Development</a:t>
            </a:r>
            <a:r>
              <a:rPr lang="cs-CZ" b="1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Vzniklo v roce 2007 z iniciativy členských států OSN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Neformální, nezávazný, dobrovolný program řízený vládou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dirty="0"/>
              <a:t>Brusel 2007, Manila 2008, Athény 2009, </a:t>
            </a:r>
            <a:r>
              <a:rPr lang="cs-CZ" dirty="0" err="1"/>
              <a:t>Mexico</a:t>
            </a:r>
            <a:r>
              <a:rPr lang="cs-CZ" dirty="0"/>
              <a:t> City 2010, Ženeva 2011, Mauricius 2012, Stockholm 2013, Istanbul 2014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GMG</a:t>
            </a:r>
            <a:r>
              <a:rPr lang="cs-CZ" b="1" baseline="0" dirty="0"/>
              <a:t> – </a:t>
            </a:r>
            <a:r>
              <a:rPr lang="cs-CZ" b="1" baseline="0" dirty="0" err="1"/>
              <a:t>Global</a:t>
            </a:r>
            <a:r>
              <a:rPr lang="cs-CZ" b="1" baseline="0" dirty="0"/>
              <a:t> </a:t>
            </a:r>
            <a:r>
              <a:rPr lang="cs-CZ" b="1" baseline="0" dirty="0" err="1"/>
              <a:t>Migration</a:t>
            </a:r>
            <a:r>
              <a:rPr lang="cs-CZ" b="1" baseline="0" dirty="0"/>
              <a:t> Group – Globální migrační skupina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Spolupráce 14  agentur OSN, skupina Světové banky, IOM, ILO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 ILO, IOM, OHCHR, UNCTAD, UNDESA, UNDP, UNESCO, UNFPA, UNHCR, UNICEF, UNITAR, UNODC, UN </a:t>
            </a:r>
            <a:r>
              <a:rPr lang="cs-CZ" baseline="0" dirty="0" err="1"/>
              <a:t>Regional</a:t>
            </a:r>
            <a:r>
              <a:rPr lang="cs-CZ" baseline="0" dirty="0"/>
              <a:t> </a:t>
            </a:r>
            <a:r>
              <a:rPr lang="cs-CZ" baseline="0" dirty="0" err="1"/>
              <a:t>Commissions</a:t>
            </a:r>
            <a:r>
              <a:rPr lang="cs-CZ" baseline="0" dirty="0"/>
              <a:t> (ECA, ECE, ECLAC, ESCAP, ESCWA), UN </a:t>
            </a:r>
            <a:r>
              <a:rPr lang="cs-CZ" baseline="0" dirty="0" err="1"/>
              <a:t>Women</a:t>
            </a:r>
            <a:r>
              <a:rPr lang="cs-CZ" baseline="0" dirty="0"/>
              <a:t>, Skupina Světové banky, WHO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/>
              <a:t>UN HLD - Dialog OSN na vysoké úrovni – 2006, 2013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/>
              <a:t>-</a:t>
            </a:r>
            <a:r>
              <a:rPr lang="cs-CZ" sz="2600" b="0" baseline="0" dirty="0"/>
              <a:t> 14-15 </a:t>
            </a:r>
            <a:r>
              <a:rPr lang="cs-CZ" sz="2600" b="0" baseline="0" dirty="0" err="1"/>
              <a:t>September</a:t>
            </a:r>
            <a:r>
              <a:rPr lang="cs-CZ" sz="2600" b="0" baseline="0" dirty="0"/>
              <a:t> 2006 – </a:t>
            </a:r>
            <a:r>
              <a:rPr lang="cs-CZ" sz="2600" b="0" baseline="0" dirty="0" err="1"/>
              <a:t>High-level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Dialogue</a:t>
            </a:r>
            <a:r>
              <a:rPr lang="cs-CZ" sz="2600" b="0" baseline="0" dirty="0"/>
              <a:t> on International </a:t>
            </a:r>
            <a:r>
              <a:rPr lang="cs-CZ" sz="2600" b="0" baseline="0" dirty="0" err="1"/>
              <a:t>Migration</a:t>
            </a:r>
            <a:r>
              <a:rPr lang="cs-CZ" sz="2600" b="0" baseline="0" dirty="0"/>
              <a:t> and </a:t>
            </a:r>
            <a:r>
              <a:rPr lang="cs-CZ" sz="2600" b="0" baseline="0" dirty="0" err="1"/>
              <a:t>Development</a:t>
            </a:r>
            <a:endParaRPr lang="cs-CZ" sz="2600" b="1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0" dirty="0"/>
              <a:t>- 3-4 </a:t>
            </a:r>
            <a:r>
              <a:rPr lang="cs-CZ" sz="2600" b="0" dirty="0" err="1"/>
              <a:t>October</a:t>
            </a:r>
            <a:r>
              <a:rPr lang="cs-CZ" sz="2600" b="0" dirty="0"/>
              <a:t> 2013 - </a:t>
            </a:r>
            <a:r>
              <a:rPr lang="cs-CZ" sz="2600" b="0" dirty="0" err="1"/>
              <a:t>High-level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Dialogue</a:t>
            </a:r>
            <a:r>
              <a:rPr lang="cs-CZ" sz="2600" b="0" baseline="0" dirty="0"/>
              <a:t> on International </a:t>
            </a:r>
            <a:r>
              <a:rPr lang="cs-CZ" sz="2600" b="0" baseline="0" dirty="0" err="1"/>
              <a:t>Migration</a:t>
            </a:r>
            <a:r>
              <a:rPr lang="cs-CZ" sz="2600" b="0" baseline="0" dirty="0"/>
              <a:t> and </a:t>
            </a:r>
            <a:r>
              <a:rPr lang="cs-CZ" sz="2600" b="0" baseline="0" dirty="0" err="1"/>
              <a:t>Development</a:t>
            </a:r>
            <a:r>
              <a:rPr lang="cs-CZ" sz="2600" b="0" baseline="0" dirty="0"/>
              <a:t>: „</a:t>
            </a:r>
            <a:r>
              <a:rPr lang="cs-CZ" sz="2600" b="0" baseline="0" dirty="0" err="1"/>
              <a:t>Making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migration</a:t>
            </a:r>
            <a:r>
              <a:rPr lang="cs-CZ" sz="2600" b="0" baseline="0" dirty="0"/>
              <a:t> </a:t>
            </a:r>
            <a:r>
              <a:rPr lang="cs-CZ" sz="2600" b="0" baseline="0" dirty="0" err="1"/>
              <a:t>work</a:t>
            </a:r>
            <a:r>
              <a:rPr lang="cs-CZ" sz="2600" b="0" baseline="0" dirty="0"/>
              <a:t>“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0" dirty="0"/>
              <a:t>- zvláštní zpravodaj OSN představil ve zprávě z roku 2013 analýzu fóra GFMD (Globální fórum k migraci a rozvoji), které je nezávazné fórum a představuje nejdůležitější fórum, kde státy diskutují management migrace</a:t>
            </a: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2600" b="0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0" indent="0">
              <a:buFontTx/>
              <a:buNone/>
            </a:pPr>
            <a:r>
              <a:rPr lang="cs-CZ" b="1" dirty="0"/>
              <a:t>GFMD</a:t>
            </a:r>
            <a:r>
              <a:rPr lang="cs-CZ" b="1" baseline="0" dirty="0"/>
              <a:t> – Globální fórum k migraci a rozvoji (</a:t>
            </a:r>
            <a:r>
              <a:rPr lang="cs-CZ" b="1" baseline="0" dirty="0" err="1"/>
              <a:t>Global</a:t>
            </a:r>
            <a:r>
              <a:rPr lang="cs-CZ" b="1" baseline="0" dirty="0"/>
              <a:t> </a:t>
            </a:r>
            <a:r>
              <a:rPr lang="cs-CZ" b="1" baseline="0" dirty="0" err="1"/>
              <a:t>Forum</a:t>
            </a:r>
            <a:r>
              <a:rPr lang="cs-CZ" b="1" baseline="0" dirty="0"/>
              <a:t> on </a:t>
            </a:r>
            <a:r>
              <a:rPr lang="cs-CZ" b="1" baseline="0" dirty="0" err="1"/>
              <a:t>Migration</a:t>
            </a:r>
            <a:r>
              <a:rPr lang="cs-CZ" b="1" baseline="0" dirty="0"/>
              <a:t> and </a:t>
            </a:r>
            <a:r>
              <a:rPr lang="cs-CZ" b="1" baseline="0" dirty="0" err="1"/>
              <a:t>Development</a:t>
            </a:r>
            <a:r>
              <a:rPr lang="cs-CZ" b="1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Vzniklo v roce 2007 z iniciativy členských států OSN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Neformální, nezávazný, dobrovolný program řízený vládou</a:t>
            </a:r>
          </a:p>
          <a:p>
            <a:pPr marL="171450" indent="-171450">
              <a:buFontTx/>
              <a:buChar char="-"/>
            </a:pP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dirty="0"/>
              <a:t>Brusel 2007, Manila 2008, Athény 2009, </a:t>
            </a:r>
            <a:r>
              <a:rPr lang="cs-CZ" dirty="0" err="1"/>
              <a:t>Mexico</a:t>
            </a:r>
            <a:r>
              <a:rPr lang="cs-CZ" dirty="0"/>
              <a:t> City 2010, Ženeva 2011, Mauricius 2012, Stockholm 2013, Istanbul 2014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4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200" lvl="2" indent="-457200">
              <a:buFont typeface="Wingdings" panose="05000000000000000000" pitchFamily="2" charset="2"/>
              <a:buChar char="§"/>
            </a:pPr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200" lvl="2" indent="-457200">
              <a:buFont typeface="Wingdings" panose="05000000000000000000" pitchFamily="2" charset="2"/>
              <a:buChar char="§"/>
            </a:pPr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59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5200" lvl="2" indent="-457200">
              <a:buFont typeface="Wingdings" panose="05000000000000000000" pitchFamily="2" charset="2"/>
              <a:buChar char="§"/>
            </a:pPr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75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Víceleté programy pro oblast spravedlnosti a vnitřních věcí</a:t>
            </a:r>
          </a:p>
          <a:p>
            <a:pPr marL="0" indent="0">
              <a:buFontTx/>
              <a:buNone/>
            </a:pPr>
            <a:r>
              <a:rPr lang="cs-CZ" dirty="0"/>
              <a:t>Program z </a:t>
            </a:r>
            <a:r>
              <a:rPr lang="cs-CZ" dirty="0" err="1"/>
              <a:t>Tampere</a:t>
            </a: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Haagský</a:t>
            </a:r>
            <a:r>
              <a:rPr lang="cs-CZ" baseline="0" dirty="0"/>
              <a:t> program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zaručit základní práva, minimální procesní ochranu a přístup ke spravedlnosti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poskytovat potřebným osobám ochranu v souladu s Ženevskou úmluvou o uprchlících a jinými mezinárodními smlouvami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regulovat migrační toky a kontrolovat vnější hranice Unie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bojovat proti organizovanému mezinárodnímu zločinu a potlačovat hrozbu terorismu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využívat potenciál </a:t>
            </a:r>
            <a:r>
              <a:rPr lang="cs-CZ" baseline="0" dirty="0" err="1"/>
              <a:t>Europolu</a:t>
            </a:r>
            <a:r>
              <a:rPr lang="cs-CZ" baseline="0" dirty="0"/>
              <a:t> a </a:t>
            </a:r>
            <a:r>
              <a:rPr lang="cs-CZ" baseline="0" dirty="0" err="1"/>
              <a:t>Eurojustu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="1" dirty="0">
                <a:effectLst/>
              </a:rPr>
              <a:t>Závěrečná zpráva </a:t>
            </a:r>
            <a:r>
              <a:rPr lang="cs-CZ" b="1" dirty="0" err="1">
                <a:effectLst/>
              </a:rPr>
              <a:t>Future</a:t>
            </a:r>
            <a:r>
              <a:rPr lang="cs-CZ" b="1" baseline="0" dirty="0">
                <a:effectLst/>
              </a:rPr>
              <a:t> Group </a:t>
            </a:r>
            <a:r>
              <a:rPr lang="cs-CZ" baseline="0" dirty="0">
                <a:effectLst/>
              </a:rPr>
              <a:t>(</a:t>
            </a:r>
            <a:r>
              <a:rPr lang="cs-CZ" dirty="0">
                <a:effectLst/>
              </a:rPr>
              <a:t>Zpráva se vyslovuje pro posílení evropského prostoru svobody, bezpečnosti a práva a její obsah tvoří konkrétní témata zabývající se zachováním vnitřní bezpečnosti a vnější stability, řízením migrace a azylu, rozvojem civilní ochrany, využitím nových technologií a informačních sítí a prováděním vnějšího rozměru politiky v oblasti vnitřních věcí.)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dirty="0">
                <a:solidFill>
                  <a:srgbClr val="FF0000"/>
                </a:solidFill>
                <a:effectLst/>
              </a:rPr>
              <a:t>Strategické směry pro oblast spravedlnosti a vnitřních věcí</a:t>
            </a:r>
            <a:r>
              <a:rPr lang="cs-CZ" b="1" baseline="0" dirty="0">
                <a:solidFill>
                  <a:srgbClr val="FF0000"/>
                </a:solidFill>
                <a:effectLst/>
              </a:rPr>
              <a:t> </a:t>
            </a:r>
            <a:r>
              <a:rPr lang="cs-CZ" baseline="0" dirty="0">
                <a:solidFill>
                  <a:srgbClr val="FF0000"/>
                </a:solidFill>
                <a:effectLst/>
              </a:rPr>
              <a:t>(2014-2020) – pilíře: Ochrana a prosazování základních práv; Migrace, azyl a hranice; Bezpečnost: boj proti trestné činnosti a terorismu; Justiční spolupráce; Volný pohyb. </a:t>
            </a:r>
            <a:r>
              <a:rPr lang="cs-CZ" u="sng" baseline="0" dirty="0">
                <a:solidFill>
                  <a:srgbClr val="FF0000"/>
                </a:solidFill>
                <a:effectLst/>
              </a:rPr>
              <a:t>Výsledky </a:t>
            </a:r>
            <a:r>
              <a:rPr lang="cs-CZ" u="sng" baseline="0" dirty="0" err="1">
                <a:solidFill>
                  <a:srgbClr val="FF0000"/>
                </a:solidFill>
                <a:effectLst/>
              </a:rPr>
              <a:t>mid</a:t>
            </a:r>
            <a:r>
              <a:rPr lang="cs-CZ" u="sng" baseline="0" dirty="0">
                <a:solidFill>
                  <a:srgbClr val="FF0000"/>
                </a:solidFill>
                <a:effectLst/>
              </a:rPr>
              <a:t>-term </a:t>
            </a:r>
            <a:r>
              <a:rPr lang="cs-CZ" u="sng" baseline="0" dirty="0" err="1">
                <a:solidFill>
                  <a:srgbClr val="FF0000"/>
                </a:solidFill>
                <a:effectLst/>
              </a:rPr>
              <a:t>review</a:t>
            </a:r>
            <a:r>
              <a:rPr lang="cs-CZ" baseline="0" dirty="0">
                <a:solidFill>
                  <a:srgbClr val="FF0000"/>
                </a:solidFill>
                <a:effectLst/>
              </a:rPr>
              <a:t>: řádná implementace odsouhlaseného, propojování jednotlivých oblastí, spolupráce s dalšími </a:t>
            </a:r>
            <a:r>
              <a:rPr lang="cs-CZ" baseline="0" dirty="0" err="1">
                <a:solidFill>
                  <a:srgbClr val="FF0000"/>
                </a:solidFill>
                <a:effectLst/>
              </a:rPr>
              <a:t>stakeholdery</a:t>
            </a:r>
            <a:r>
              <a:rPr lang="cs-CZ" baseline="0" dirty="0">
                <a:solidFill>
                  <a:srgbClr val="FF0000"/>
                </a:solidFill>
                <a:effectLst/>
              </a:rPr>
              <a:t>.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62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>
                <a:solidFill>
                  <a:prstClr val="black"/>
                </a:solidFill>
              </a:rPr>
              <a:pPr/>
              <a:t>33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11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1800" b="1" i="0" u="none" strike="noStrike" baseline="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76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875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Koordinace migrační</a:t>
            </a:r>
            <a:r>
              <a:rPr lang="cs-CZ" baseline="0" dirty="0"/>
              <a:t> politiky</a:t>
            </a:r>
          </a:p>
          <a:p>
            <a:r>
              <a:rPr lang="cs-CZ" baseline="0" dirty="0"/>
              <a:t>- Úřad (UK), odbor (ČR), ministerstvo (FR, SE, BE, NL)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Leták ke strategii se zásadami.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74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15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84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280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69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b="1" i="0" dirty="0">
                <a:solidFill>
                  <a:srgbClr val="333333"/>
                </a:solidFill>
                <a:effectLst/>
                <a:latin typeface="Arial CE" panose="020B0604020202020204" pitchFamily="34" charset="0"/>
              </a:rPr>
              <a:t>Program MEDEVAC v číslech: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3774 operovaných pacientů v zahraničí,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400 proškolených osob - lékařů a dalšího zdravotnického personálu,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287 zdravotně humanitárních evakuací,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105 vyslaných lékařských týmů,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24 zemí, ve kterých byl realizován,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19 podpořených projektů na posílení zdravotnické infrastruktury,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9 zapojených českých nemocnic.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14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59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16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62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18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59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094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73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5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45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3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9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7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3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4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6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44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4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7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37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4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7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4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3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2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01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6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95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0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08.10.2024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migration-asyl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frontex.europa.eu/publication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aa.europa.eu/lat-myr20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://www.mvcr.cz/migrace/migrace-web-dokumenty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mvcr.cz/clanek/cizinci-s-povolenym-pobytem.aspx" TargetMode="Externa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mezinarodni-ochrana-253352.aspx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avla.novotna@mvcr.cz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informativni-pocty-obyvatel-v-obcich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migrace/migrace-web-dokumenty.aspx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m.int/global-compact-migr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unhcr.org/about-unhcr/overview/global-compact-refugee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-affairs.ec.europa.eu/networks/european-migration-network-emn/emn-asylum-and-migration-glossary_en" TargetMode="External"/><Relationship Id="rId2" Type="http://schemas.openxmlformats.org/officeDocument/2006/relationships/hyperlink" Target="https://www.mvcr.cz/migrace/clanek/slovnicek-pojmu.aspx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iom.int/key-migration-terms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jpeg"/><Relationship Id="rId9" Type="http://schemas.microsoft.com/office/2007/relationships/diagramDrawing" Target="../diagrams/drawing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un.org/development/desa/pd/content/international-migrant-stoc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orldmigrationreport.iom.int/msite/wmr-2024-interactive/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refugee-statistic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134672" cy="1872208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Migrační a bezpečnost, úvod do migrační teorie a praxe</a:t>
            </a: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Mgr. et Mgr. Pavla Novotná</a:t>
            </a:r>
          </a:p>
        </p:txBody>
      </p:sp>
    </p:spTree>
    <p:extLst>
      <p:ext uri="{BB962C8B-B14F-4D97-AF65-F5344CB8AC3E}">
        <p14:creationId xmlns:p14="http://schemas.microsoft.com/office/powerpoint/2010/main" val="374593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728117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</a:t>
            </a:r>
            <a:r>
              <a:rPr lang="cs-CZ" sz="4000" dirty="0">
                <a:solidFill>
                  <a:srgbClr val="008EC0"/>
                </a:solidFill>
              </a:rPr>
              <a:t>Evropská migrace - data EUROSTAT 2023</a:t>
            </a:r>
            <a:endParaRPr lang="cs-CZ" dirty="0">
              <a:solidFill>
                <a:srgbClr val="008E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403" y="1733550"/>
            <a:ext cx="8229600" cy="479179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cs-CZ" sz="2600" b="1" dirty="0" err="1"/>
              <a:t>Eurostat</a:t>
            </a:r>
            <a:r>
              <a:rPr lang="cs-CZ" sz="2600" b="1" dirty="0"/>
              <a:t> data (Nařízení EU)</a:t>
            </a:r>
          </a:p>
          <a:p>
            <a:pPr marL="457200" lvl="1" indent="0">
              <a:buNone/>
            </a:pPr>
            <a:endParaRPr lang="cs-CZ" sz="2600" b="1" dirty="0"/>
          </a:p>
          <a:p>
            <a:pPr fontAlgn="b">
              <a:spcAft>
                <a:spcPts val="1200"/>
              </a:spcAft>
            </a:pPr>
            <a:r>
              <a:rPr lang="cs-CZ" sz="2800" dirty="0">
                <a:solidFill>
                  <a:srgbClr val="000000"/>
                </a:solidFill>
              </a:rPr>
              <a:t>statistiky o migračních tocích (přistěhovalí/vystěhovalí) a obyvatelstvu</a:t>
            </a:r>
          </a:p>
          <a:p>
            <a:pPr fontAlgn="b">
              <a:spcAft>
                <a:spcPts val="1200"/>
              </a:spcAft>
            </a:pPr>
            <a:r>
              <a:rPr lang="cs-CZ" sz="2800" dirty="0">
                <a:solidFill>
                  <a:srgbClr val="000000"/>
                </a:solidFill>
              </a:rPr>
              <a:t>statistiky o povoleních k pobytu</a:t>
            </a:r>
          </a:p>
          <a:p>
            <a:pPr fontAlgn="b">
              <a:spcAft>
                <a:spcPts val="1200"/>
              </a:spcAft>
            </a:pPr>
            <a:r>
              <a:rPr lang="cs-CZ" sz="2800" dirty="0">
                <a:solidFill>
                  <a:srgbClr val="000000"/>
                </a:solidFill>
              </a:rPr>
              <a:t>statistiky k mezinárodní ochraně</a:t>
            </a:r>
          </a:p>
          <a:p>
            <a:pPr fontAlgn="b">
              <a:spcAft>
                <a:spcPts val="1200"/>
              </a:spcAft>
            </a:pPr>
            <a:r>
              <a:rPr lang="cs-CZ" sz="2800" dirty="0">
                <a:solidFill>
                  <a:srgbClr val="000000"/>
                </a:solidFill>
              </a:rPr>
              <a:t>statistiky k vynucování migrační legislativy (nedovolený vstup a pobyt)</a:t>
            </a:r>
          </a:p>
          <a:p>
            <a:pPr fontAlgn="b">
              <a:spcAft>
                <a:spcPts val="1200"/>
              </a:spcAft>
            </a:pPr>
            <a:r>
              <a:rPr lang="cs-CZ" sz="2800" dirty="0">
                <a:solidFill>
                  <a:srgbClr val="000000"/>
                </a:solidFill>
              </a:rPr>
              <a:t>statistiky o návratech </a:t>
            </a:r>
          </a:p>
          <a:p>
            <a:pPr marL="457200" lvl="1" indent="0">
              <a:buNone/>
            </a:pPr>
            <a:endParaRPr lang="cs-CZ" sz="2600" b="1" i="1" dirty="0">
              <a:hlinkClick r:id="rId3"/>
            </a:endParaRPr>
          </a:p>
          <a:p>
            <a:pPr marL="457200" lvl="1" indent="0">
              <a:buNone/>
            </a:pPr>
            <a:r>
              <a:rPr lang="cs-CZ" sz="2100" dirty="0">
                <a:hlinkClick r:id="rId3"/>
              </a:rPr>
              <a:t>https://ec.europa.eu/eurostat/web/migration-asylum</a:t>
            </a:r>
            <a:endParaRPr lang="cs-CZ" sz="2100" dirty="0"/>
          </a:p>
          <a:p>
            <a:pPr marL="457200" lvl="1" indent="0">
              <a:buNone/>
            </a:pPr>
            <a:endParaRPr lang="cs-CZ" i="1" dirty="0"/>
          </a:p>
          <a:p>
            <a:pPr marL="457200" lvl="1" indent="0">
              <a:buNone/>
            </a:pPr>
            <a:endParaRPr lang="cs-CZ" sz="2800" i="1" dirty="0"/>
          </a:p>
          <a:p>
            <a:pPr marL="457200" lvl="1" indent="0">
              <a:buNone/>
            </a:pPr>
            <a:endParaRPr lang="cs-CZ" sz="2600" b="1" dirty="0"/>
          </a:p>
          <a:p>
            <a:pPr marL="457200" lvl="1" indent="0">
              <a:buNone/>
            </a:pPr>
            <a:endParaRPr lang="cs-CZ" sz="2400" b="1" dirty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9689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915C516-2554-46FC-9598-280FB453C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5697368" cy="4049701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969903B-5399-4F2A-9226-5014839E1E4B}"/>
              </a:ext>
            </a:extLst>
          </p:cNvPr>
          <p:cNvSpPr txBox="1">
            <a:spLocks/>
          </p:cNvSpPr>
          <p:nvPr/>
        </p:nvSpPr>
        <p:spPr>
          <a:xfrm>
            <a:off x="457200" y="476672"/>
            <a:ext cx="8147248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>
                <a:solidFill>
                  <a:srgbClr val="008EC0"/>
                </a:solidFill>
              </a:rPr>
              <a:t>Aktuální situace na vnějších hranicích EU</a:t>
            </a:r>
            <a:endParaRPr lang="cs-CZ" sz="3600" dirty="0">
              <a:solidFill>
                <a:srgbClr val="008E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BB5800-CA87-4C18-93C4-C84098711A3B}"/>
              </a:ext>
            </a:extLst>
          </p:cNvPr>
          <p:cNvSpPr txBox="1"/>
          <p:nvPr/>
        </p:nvSpPr>
        <p:spPr>
          <a:xfrm>
            <a:off x="5076056" y="619666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www.frontex.europa.eu/publications/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19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66285" cy="648072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8EC0"/>
                </a:solidFill>
              </a:rPr>
              <a:t>Nelegální migrace do EU – vývoj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6525345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UNHCR + FRONTEX</a:t>
            </a:r>
          </a:p>
        </p:txBody>
      </p:sp>
      <p:pic>
        <p:nvPicPr>
          <p:cNvPr id="1026" name="Obrázek 11">
            <a:extLst>
              <a:ext uri="{FF2B5EF4-FFF2-40B4-BE49-F238E27FC236}">
                <a16:creationId xmlns:a16="http://schemas.microsoft.com/office/drawing/2014/main" id="{CCD444BD-9808-43B0-9056-7BF7658B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8865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0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99325-4511-49D8-897F-FA23AFB7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8EC0"/>
                </a:solidFill>
              </a:rPr>
              <a:t>Aktuální situace – žadatelé o mezinárodní ochranu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CDEB92-4FDE-444B-985D-1B58D68F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40000" lnSpcReduction="20000"/>
          </a:bodyPr>
          <a:lstStyle/>
          <a:p>
            <a:pPr marL="0" indent="0" algn="l" fontAlgn="b">
              <a:spcAft>
                <a:spcPts val="1200"/>
              </a:spcAft>
              <a:buNone/>
            </a:pPr>
            <a:r>
              <a:rPr lang="cs-CZ" sz="3200" b="1" u="none" strike="noStrike" dirty="0">
                <a:effectLst/>
              </a:rPr>
              <a:t>1,1 mil žádostí o mezinárodní ochranu v EU, ALE!</a:t>
            </a:r>
            <a:endParaRPr lang="cs-CZ" sz="3200" u="none" strike="noStrike" dirty="0">
              <a:effectLst/>
            </a:endParaRPr>
          </a:p>
          <a:p>
            <a:pPr algn="l" fontAlgn="b">
              <a:spcAft>
                <a:spcPts val="600"/>
              </a:spcAft>
            </a:pPr>
            <a:r>
              <a:rPr lang="cs-CZ" sz="3200" u="none" strike="noStrike" dirty="0">
                <a:effectLst/>
              </a:rPr>
              <a:t>hlavní zdrojové země: Sýrie, Afghánistán, Turecko</a:t>
            </a:r>
          </a:p>
          <a:p>
            <a:pPr algn="l" fontAlgn="b">
              <a:spcAft>
                <a:spcPts val="600"/>
              </a:spcAft>
            </a:pPr>
            <a:r>
              <a:rPr lang="cs-CZ" sz="3200" dirty="0"/>
              <a:t>hlavní cílové země: Německo (29%), Francie, Španělsko</a:t>
            </a:r>
          </a:p>
          <a:p>
            <a:pPr algn="l" fontAlgn="b">
              <a:spcAft>
                <a:spcPts val="600"/>
              </a:spcAft>
            </a:pPr>
            <a:r>
              <a:rPr lang="cs-CZ" dirty="0"/>
              <a:t>double </a:t>
            </a:r>
            <a:r>
              <a:rPr lang="cs-CZ" dirty="0" err="1"/>
              <a:t>counting</a:t>
            </a:r>
            <a:endParaRPr lang="cs-CZ" dirty="0"/>
          </a:p>
          <a:p>
            <a:pPr algn="l" fontAlgn="b">
              <a:spcAft>
                <a:spcPts val="600"/>
              </a:spcAft>
            </a:pPr>
            <a:r>
              <a:rPr lang="cs-CZ" dirty="0"/>
              <a:t>Co znamená „</a:t>
            </a:r>
            <a:r>
              <a:rPr lang="cs-CZ" dirty="0" err="1"/>
              <a:t>recognition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“?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Latest Asylum Trends - Mid-Year review | European Union Agency for Asylum (europa.eu)</a:t>
            </a:r>
            <a:endParaRPr lang="cs-CZ" dirty="0"/>
          </a:p>
          <a:p>
            <a:pPr marL="171450" indent="-171450" algn="l" fontAlgn="b">
              <a:spcAft>
                <a:spcPts val="600"/>
              </a:spcAft>
              <a:buFontTx/>
              <a:buChar char="-"/>
            </a:pPr>
            <a:endParaRPr lang="cs-CZ" sz="3200" dirty="0"/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FFAEE39-32E6-41AC-9FAF-9C386A87F0E5}"/>
              </a:ext>
            </a:extLst>
          </p:cNvPr>
          <p:cNvGrpSpPr/>
          <p:nvPr/>
        </p:nvGrpSpPr>
        <p:grpSpPr>
          <a:xfrm>
            <a:off x="735552" y="3852731"/>
            <a:ext cx="7108175" cy="2502854"/>
            <a:chOff x="1036584" y="3429000"/>
            <a:chExt cx="7205057" cy="304183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D95E61F-6505-4E4B-87C8-E4E4B069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584" y="3429000"/>
              <a:ext cx="4980201" cy="3041830"/>
            </a:xfrm>
            <a:prstGeom prst="rect">
              <a:avLst/>
            </a:prstGeom>
          </p:spPr>
        </p:pic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11FD3A25-816D-47A6-AC97-25800075F87B}"/>
                </a:ext>
              </a:extLst>
            </p:cNvPr>
            <p:cNvSpPr/>
            <p:nvPr/>
          </p:nvSpPr>
          <p:spPr>
            <a:xfrm>
              <a:off x="5514680" y="5769204"/>
              <a:ext cx="141402" cy="6881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3D13604-5F59-49A2-ABFB-602DE088E59D}"/>
                </a:ext>
              </a:extLst>
            </p:cNvPr>
            <p:cNvSpPr txBox="1"/>
            <p:nvPr/>
          </p:nvSpPr>
          <p:spPr>
            <a:xfrm>
              <a:off x="3526684" y="3458619"/>
              <a:ext cx="471495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">
                <a:spcAft>
                  <a:spcPts val="1200"/>
                </a:spcAft>
              </a:pPr>
              <a:r>
                <a:rPr lang="cs-CZ" sz="1200" dirty="0"/>
                <a:t>Azylové žádosti per capita 2023</a:t>
              </a: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1D8EF7-4EBA-45BB-8DFC-CB66E3A4B1DB}"/>
              </a:ext>
            </a:extLst>
          </p:cNvPr>
          <p:cNvSpPr txBox="1"/>
          <p:nvPr/>
        </p:nvSpPr>
        <p:spPr>
          <a:xfrm>
            <a:off x="1024128" y="6163597"/>
            <a:ext cx="68344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>
              <a:spcAft>
                <a:spcPts val="600"/>
              </a:spcAft>
            </a:pPr>
            <a:r>
              <a:rPr lang="cs-CZ" sz="1400" i="1" dirty="0" err="1"/>
              <a:t>Latest</a:t>
            </a:r>
            <a:r>
              <a:rPr lang="cs-CZ" sz="1400" i="1" dirty="0"/>
              <a:t> </a:t>
            </a:r>
            <a:r>
              <a:rPr lang="cs-CZ" sz="1400" i="1" dirty="0" err="1"/>
              <a:t>Asylum</a:t>
            </a:r>
            <a:r>
              <a:rPr lang="cs-CZ" sz="1400" i="1" dirty="0"/>
              <a:t> </a:t>
            </a:r>
            <a:r>
              <a:rPr lang="cs-CZ" sz="1400" i="1" dirty="0" err="1"/>
              <a:t>Trends</a:t>
            </a:r>
            <a:r>
              <a:rPr lang="cs-CZ" sz="1400" i="1" dirty="0"/>
              <a:t> 2023 (EUAA)</a:t>
            </a:r>
            <a:endParaRPr lang="cs-CZ" sz="1400" i="1" u="none" strike="noStrike" dirty="0">
              <a:effectLst/>
            </a:endParaRPr>
          </a:p>
        </p:txBody>
      </p:sp>
      <p:sp>
        <p:nvSpPr>
          <p:cNvPr id="9" name="Hvězda: sedmicípá 8">
            <a:extLst>
              <a:ext uri="{FF2B5EF4-FFF2-40B4-BE49-F238E27FC236}">
                <a16:creationId xmlns:a16="http://schemas.microsoft.com/office/drawing/2014/main" id="{2A632E41-F16A-46A6-A922-9123CF631731}"/>
              </a:ext>
            </a:extLst>
          </p:cNvPr>
          <p:cNvSpPr/>
          <p:nvPr/>
        </p:nvSpPr>
        <p:spPr>
          <a:xfrm>
            <a:off x="3131840" y="2544763"/>
            <a:ext cx="370483" cy="38716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07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0BB77-945C-4BAE-BE2C-03F80652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8EC0"/>
                </a:solidFill>
              </a:rPr>
              <a:t>Aktuální situace – dočasná ochrana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7F2865-877B-44EB-B256-F2A4FB8A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70" y="3613942"/>
            <a:ext cx="5832648" cy="29694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8691F2A-94D8-46FB-A01E-EF1B4A5960D0}"/>
              </a:ext>
            </a:extLst>
          </p:cNvPr>
          <p:cNvSpPr txBox="1"/>
          <p:nvPr/>
        </p:nvSpPr>
        <p:spPr>
          <a:xfrm>
            <a:off x="683568" y="1643896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4</a:t>
            </a:r>
            <a:r>
              <a:rPr lang="cs-CZ" sz="1800" b="1" u="none" strike="noStrike" dirty="0">
                <a:effectLst/>
              </a:rPr>
              <a:t>,4 mil osob požívajících dočasné ochrany v EU </a:t>
            </a:r>
            <a:r>
              <a:rPr lang="cs-CZ" sz="1800" u="none" strike="noStrike" dirty="0">
                <a:effectLst/>
              </a:rPr>
              <a:t>na konci roku 2023</a:t>
            </a:r>
          </a:p>
          <a:p>
            <a:pPr marL="285750" indent="-285750" algn="l" fontAlgn="b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1" dirty="0"/>
              <a:t>ČR v přepočtu na počet obyvatel na 1. místě</a:t>
            </a:r>
            <a:endParaRPr lang="cs-CZ" sz="1800" u="none" strike="noStrike" dirty="0">
              <a:effectLst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7924A5-D714-4445-87E7-E977F0A921F3}"/>
              </a:ext>
            </a:extLst>
          </p:cNvPr>
          <p:cNvSpPr txBox="1"/>
          <p:nvPr/>
        </p:nvSpPr>
        <p:spPr>
          <a:xfrm>
            <a:off x="4932040" y="3717032"/>
            <a:ext cx="4555077" cy="251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">
              <a:spcAft>
                <a:spcPts val="1200"/>
              </a:spcAft>
            </a:pPr>
            <a:r>
              <a:rPr lang="cs-CZ" sz="1200" dirty="0">
                <a:solidFill>
                  <a:prstClr val="black"/>
                </a:solidFill>
                <a:latin typeface="Segoe UI"/>
              </a:rPr>
              <a:t>Dočasná ochrana per capita 2023</a:t>
            </a:r>
          </a:p>
        </p:txBody>
      </p:sp>
    </p:spTree>
    <p:extLst>
      <p:ext uri="{BB962C8B-B14F-4D97-AF65-F5344CB8AC3E}">
        <p14:creationId xmlns:p14="http://schemas.microsoft.com/office/powerpoint/2010/main" val="352479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2697"/>
            <a:ext cx="7829220" cy="864095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008EC0"/>
                </a:solidFill>
              </a:rPr>
              <a:t>Vývoj počtu žádostí o mezinárodní ochranu v EU</a:t>
            </a:r>
          </a:p>
        </p:txBody>
      </p:sp>
      <p:sp>
        <p:nvSpPr>
          <p:cNvPr id="9" name="Obdélník 4"/>
          <p:cNvSpPr>
            <a:spLocks noChangeArrowheads="1"/>
          </p:cNvSpPr>
          <p:nvPr/>
        </p:nvSpPr>
        <p:spPr bwMode="auto">
          <a:xfrm>
            <a:off x="683568" y="6212513"/>
            <a:ext cx="3445768" cy="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r>
              <a:rPr lang="cs-CZ" altLang="cs-CZ" sz="1600" dirty="0"/>
              <a:t>Zdroj: EUROSTAT + EK</a:t>
            </a:r>
          </a:p>
        </p:txBody>
      </p:sp>
      <p:pic>
        <p:nvPicPr>
          <p:cNvPr id="1026" name="Graf 18">
            <a:extLst>
              <a:ext uri="{FF2B5EF4-FFF2-40B4-BE49-F238E27FC236}">
                <a16:creationId xmlns:a16="http://schemas.microsoft.com/office/drawing/2014/main" id="{4829CC47-E3A8-487E-AAD5-269FAAD5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9" y="2012990"/>
            <a:ext cx="824865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6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E20BD-7DDC-420A-BAEF-57AE63F0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Počet cizinců v ČR (2023)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4EDCCD-161F-4CA4-8AC7-B3EB21AAB3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963" y="2167843"/>
            <a:ext cx="4992082" cy="24817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CE73753-892B-410D-9770-942ABABA0302}"/>
              </a:ext>
            </a:extLst>
          </p:cNvPr>
          <p:cNvSpPr txBox="1"/>
          <p:nvPr/>
        </p:nvSpPr>
        <p:spPr>
          <a:xfrm>
            <a:off x="845867" y="4690158"/>
            <a:ext cx="4570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b="1" dirty="0">
                <a:latin typeface="Calibri" panose="020F0502020204030204" pitchFamily="34" charset="0"/>
                <a:ea typeface="Times New Roman" panose="02020603050405020304" pitchFamily="18" charset="0"/>
              </a:rPr>
              <a:t>2023 - cizinci tvoří 10% populace ČR</a:t>
            </a:r>
            <a:endParaRPr lang="cs-CZ" sz="135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/>
        </p:nvGraphicFramePr>
        <p:xfrm>
          <a:off x="5875255" y="1641844"/>
          <a:ext cx="2613733" cy="248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5875255" y="4114640"/>
          <a:ext cx="2719784" cy="151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/>
        </p:nvGraphicFramePr>
        <p:xfrm>
          <a:off x="6030798" y="2016747"/>
          <a:ext cx="2345106" cy="203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A6DCE28C-8FE3-42A7-95B8-0DC9E3B9C3D8}"/>
              </a:ext>
            </a:extLst>
          </p:cNvPr>
          <p:cNvSpPr txBox="1"/>
          <p:nvPr/>
        </p:nvSpPr>
        <p:spPr>
          <a:xfrm>
            <a:off x="768097" y="5038582"/>
            <a:ext cx="5489075" cy="4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cs-CZ" sz="1050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www.mvcr.cz/clanek/cizinci-s-povolenym-pobytem.aspx</a:t>
            </a:r>
            <a:r>
              <a:rPr lang="cs-CZ" sz="1050" i="1" dirty="0"/>
              <a:t> (statistiky)</a:t>
            </a:r>
          </a:p>
          <a:p>
            <a:r>
              <a:rPr lang="cs-CZ" sz="1050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www.mvcr.cz/migrace/migrace-web-dokumenty.aspx</a:t>
            </a:r>
            <a:r>
              <a:rPr lang="cs-CZ" sz="1050" i="1" dirty="0"/>
              <a:t> (výroční/čtvrtletní zprávy o migraci)</a:t>
            </a:r>
          </a:p>
        </p:txBody>
      </p:sp>
      <p:sp>
        <p:nvSpPr>
          <p:cNvPr id="10" name="Hvězda: sedmicípá 9">
            <a:extLst>
              <a:ext uri="{FF2B5EF4-FFF2-40B4-BE49-F238E27FC236}">
                <a16:creationId xmlns:a16="http://schemas.microsoft.com/office/drawing/2014/main" id="{3A124F0D-C5F6-4FB1-912E-52204D33B86C}"/>
              </a:ext>
            </a:extLst>
          </p:cNvPr>
          <p:cNvSpPr/>
          <p:nvPr/>
        </p:nvSpPr>
        <p:spPr>
          <a:xfrm>
            <a:off x="5362102" y="2767323"/>
            <a:ext cx="288032" cy="2247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2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542D7-0545-447E-8554-B549181F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Imigrace do ČR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DF8CE45-AB30-4D0C-BDA0-95CD0FF65819}"/>
              </a:ext>
            </a:extLst>
          </p:cNvPr>
          <p:cNvGraphicFramePr>
            <a:graphicFrameLocks/>
          </p:cNvGraphicFramePr>
          <p:nvPr/>
        </p:nvGraphicFramePr>
        <p:xfrm>
          <a:off x="628649" y="2589426"/>
          <a:ext cx="3558230" cy="141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E0895B29-D7C8-40B8-8EE4-BD3A16E50BC3}"/>
              </a:ext>
            </a:extLst>
          </p:cNvPr>
          <p:cNvGrpSpPr/>
          <p:nvPr/>
        </p:nvGrpSpPr>
        <p:grpSpPr>
          <a:xfrm>
            <a:off x="4875826" y="4934944"/>
            <a:ext cx="1030709" cy="422111"/>
            <a:chOff x="578655" y="5777826"/>
            <a:chExt cx="1374279" cy="520532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F66933E-7CB2-4997-AD4F-5F58E864561D}"/>
                </a:ext>
              </a:extLst>
            </p:cNvPr>
            <p:cNvSpPr txBox="1"/>
            <p:nvPr/>
          </p:nvSpPr>
          <p:spPr>
            <a:xfrm>
              <a:off x="579790" y="5805472"/>
              <a:ext cx="408441" cy="2419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675" b="1" dirty="0"/>
            </a:p>
          </p:txBody>
        </p:sp>
        <p:sp>
          <p:nvSpPr>
            <p:cNvPr id="6" name="TextovéPole 12">
              <a:extLst>
                <a:ext uri="{FF2B5EF4-FFF2-40B4-BE49-F238E27FC236}">
                  <a16:creationId xmlns:a16="http://schemas.microsoft.com/office/drawing/2014/main" id="{EDD1D11E-2557-4B00-92AC-7887D63E8840}"/>
                </a:ext>
              </a:extLst>
            </p:cNvPr>
            <p:cNvSpPr txBox="1"/>
            <p:nvPr/>
          </p:nvSpPr>
          <p:spPr>
            <a:xfrm>
              <a:off x="578655" y="6056401"/>
              <a:ext cx="409576" cy="241957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675" b="1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D869C67-8A47-4E66-B942-3E781805354C}"/>
                </a:ext>
              </a:extLst>
            </p:cNvPr>
            <p:cNvSpPr txBox="1"/>
            <p:nvPr/>
          </p:nvSpPr>
          <p:spPr>
            <a:xfrm>
              <a:off x="956507" y="5777826"/>
              <a:ext cx="996427" cy="24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75" b="1" dirty="0"/>
                <a:t>Nelze regulovat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14719992-8717-4745-9C95-437EAD00A4EE}"/>
                </a:ext>
              </a:extLst>
            </p:cNvPr>
            <p:cNvSpPr txBox="1"/>
            <p:nvPr/>
          </p:nvSpPr>
          <p:spPr>
            <a:xfrm>
              <a:off x="957055" y="6036305"/>
              <a:ext cx="883148" cy="241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75" b="1" dirty="0"/>
                <a:t>Lze regulovat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0BA9D31-2828-43C6-BA11-AFC55060A8C3}"/>
              </a:ext>
            </a:extLst>
          </p:cNvPr>
          <p:cNvGrpSpPr/>
          <p:nvPr/>
        </p:nvGrpSpPr>
        <p:grpSpPr>
          <a:xfrm>
            <a:off x="4778223" y="2190682"/>
            <a:ext cx="4044652" cy="3225917"/>
            <a:chOff x="949815" y="1777909"/>
            <a:chExt cx="5392869" cy="4301223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12ECCFEB-76CE-4BF8-9B09-02DED8DC198F}"/>
                </a:ext>
              </a:extLst>
            </p:cNvPr>
            <p:cNvSpPr txBox="1"/>
            <p:nvPr/>
          </p:nvSpPr>
          <p:spPr>
            <a:xfrm>
              <a:off x="949815" y="1777909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Struktura migračních toků</a:t>
              </a:r>
            </a:p>
          </p:txBody>
        </p:sp>
        <p:graphicFrame>
          <p:nvGraphicFramePr>
            <p:cNvPr id="11" name="Graf 10">
              <a:extLst>
                <a:ext uri="{FF2B5EF4-FFF2-40B4-BE49-F238E27FC236}">
                  <a16:creationId xmlns:a16="http://schemas.microsoft.com/office/drawing/2014/main" id="{E27FE064-3E5F-41AC-B4C2-BFA67A3FCC9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24128" y="2170616"/>
            <a:ext cx="5318556" cy="39085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4836FC7-0A48-4A17-A8DF-FA3DC4A4A124}"/>
              </a:ext>
            </a:extLst>
          </p:cNvPr>
          <p:cNvGraphicFramePr>
            <a:graphicFrameLocks/>
          </p:cNvGraphicFramePr>
          <p:nvPr/>
        </p:nvGraphicFramePr>
        <p:xfrm>
          <a:off x="628649" y="2459869"/>
          <a:ext cx="3296738" cy="109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9">
            <a:extLst>
              <a:ext uri="{FF2B5EF4-FFF2-40B4-BE49-F238E27FC236}">
                <a16:creationId xmlns:a16="http://schemas.microsoft.com/office/drawing/2014/main" id="{8B78A5B6-6F47-4053-A0CC-696BA6D4727E}"/>
              </a:ext>
            </a:extLst>
          </p:cNvPr>
          <p:cNvSpPr txBox="1"/>
          <p:nvPr/>
        </p:nvSpPr>
        <p:spPr>
          <a:xfrm>
            <a:off x="628649" y="2227541"/>
            <a:ext cx="3886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 b="1" dirty="0"/>
              <a:t>Vývoj počtu žádostí o pobyt na vstupu do ČR (2015 – 2023)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A62451B-A477-4716-BFE7-31FFA6E119FF}"/>
              </a:ext>
            </a:extLst>
          </p:cNvPr>
          <p:cNvSpPr txBox="1"/>
          <p:nvPr/>
        </p:nvSpPr>
        <p:spPr>
          <a:xfrm>
            <a:off x="661074" y="3713498"/>
            <a:ext cx="3648969" cy="1756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cs-CZ" sz="1050" b="1" dirty="0"/>
              <a:t>objem migrace do ČR (kvantitativní aspekt)?  </a:t>
            </a:r>
          </a:p>
          <a:p>
            <a:pPr marL="442462" lvl="1" indent="-1714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absorpční kapacita ČR</a:t>
            </a:r>
          </a:p>
          <a:p>
            <a:pPr marL="442462" lvl="1" indent="-1714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personální a prostorové kapacity zastupitelských úřadů a pracovišť OAMP MV</a:t>
            </a:r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cs-CZ" sz="1050" b="1" dirty="0"/>
              <a:t>struktura migrace/zdrojové země (kvalitativní aspekt)? </a:t>
            </a:r>
          </a:p>
          <a:p>
            <a:pPr marL="441450" indent="-171450" defTabSz="54000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priority vlády</a:t>
            </a:r>
          </a:p>
          <a:p>
            <a:pPr marL="441450" indent="-171450" defTabSz="54000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bezpečnostní rizika</a:t>
            </a:r>
          </a:p>
          <a:p>
            <a:pPr marL="441450" indent="-171450" defTabSz="54000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integrační potenciál</a:t>
            </a:r>
          </a:p>
          <a:p>
            <a:pPr marL="441450" indent="-171450" defTabSz="54000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cs-CZ" sz="900" dirty="0"/>
              <a:t>návratová politika</a:t>
            </a:r>
          </a:p>
        </p:txBody>
      </p:sp>
    </p:spTree>
    <p:extLst>
      <p:ext uri="{BB962C8B-B14F-4D97-AF65-F5344CB8AC3E}">
        <p14:creationId xmlns:p14="http://schemas.microsoft.com/office/powerpoint/2010/main" val="128592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A6DC4-7905-4746-BAC6-84349463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Mezinárodní ochrana v ČR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E2C422-AD19-47BA-B9D2-5C9C4DFCDFC1}"/>
              </a:ext>
            </a:extLst>
          </p:cNvPr>
          <p:cNvSpPr txBox="1"/>
          <p:nvPr/>
        </p:nvSpPr>
        <p:spPr>
          <a:xfrm>
            <a:off x="500210" y="1867912"/>
            <a:ext cx="4747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Vývoj počtu žádostí o mezinárodní ochranu (2015 – 2023)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D9DFFC2-6224-4099-A5F7-28F90B882F40}"/>
              </a:ext>
            </a:extLst>
          </p:cNvPr>
          <p:cNvGraphicFramePr>
            <a:graphicFrameLocks/>
          </p:cNvGraphicFramePr>
          <p:nvPr/>
        </p:nvGraphicFramePr>
        <p:xfrm>
          <a:off x="500210" y="2595186"/>
          <a:ext cx="5372100" cy="246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E5467DF1-8BE3-4FCD-AEA0-F4B139221F3A}"/>
              </a:ext>
            </a:extLst>
          </p:cNvPr>
          <p:cNvSpPr txBox="1"/>
          <p:nvPr/>
        </p:nvSpPr>
        <p:spPr>
          <a:xfrm>
            <a:off x="6252544" y="3669842"/>
            <a:ext cx="226280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fontAlgn="b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</a:rPr>
              <a:t>odlišná skladba žadatelů o mezinárodní ochranu oproti EU</a:t>
            </a:r>
          </a:p>
          <a:p>
            <a:pPr marL="214313" indent="-214313" fontAlgn="b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</a:rPr>
              <a:t>vysoká míra odchodovosti (zastavených řízení) </a:t>
            </a:r>
          </a:p>
          <a:p>
            <a:pPr marL="214313" indent="-214313" fontAlgn="b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cs-CZ" sz="1050" dirty="0">
                <a:solidFill>
                  <a:srgbClr val="000000"/>
                </a:solidFill>
              </a:rPr>
              <a:t>nižší „</a:t>
            </a:r>
            <a:r>
              <a:rPr lang="cs-CZ" sz="1050" dirty="0" err="1">
                <a:solidFill>
                  <a:srgbClr val="000000"/>
                </a:solidFill>
              </a:rPr>
              <a:t>recognition</a:t>
            </a:r>
            <a:r>
              <a:rPr lang="cs-CZ" sz="1050" dirty="0">
                <a:solidFill>
                  <a:srgbClr val="000000"/>
                </a:solidFill>
              </a:rPr>
              <a:t> </a:t>
            </a:r>
            <a:r>
              <a:rPr lang="cs-CZ" sz="1050" dirty="0" err="1">
                <a:solidFill>
                  <a:srgbClr val="000000"/>
                </a:solidFill>
              </a:rPr>
              <a:t>rate</a:t>
            </a:r>
            <a:r>
              <a:rPr lang="cs-CZ" sz="1050" dirty="0">
                <a:solidFill>
                  <a:srgbClr val="000000"/>
                </a:solidFill>
              </a:rPr>
              <a:t>“ oproti EU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13BBB5A-9A04-468B-A278-39F73FCA2A2D}"/>
              </a:ext>
            </a:extLst>
          </p:cNvPr>
          <p:cNvSpPr txBox="1"/>
          <p:nvPr/>
        </p:nvSpPr>
        <p:spPr>
          <a:xfrm>
            <a:off x="5247784" y="5446421"/>
            <a:ext cx="45708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Mezinárodní ochrana - Ministerstvo vnitra České republiky (mvcr.cz)</a:t>
            </a:r>
            <a:endParaRPr lang="cs-CZ" sz="1050" i="1" dirty="0"/>
          </a:p>
        </p:txBody>
      </p:sp>
      <p:sp>
        <p:nvSpPr>
          <p:cNvPr id="8" name="Hvězda: sedmicípá 7">
            <a:extLst>
              <a:ext uri="{FF2B5EF4-FFF2-40B4-BE49-F238E27FC236}">
                <a16:creationId xmlns:a16="http://schemas.microsoft.com/office/drawing/2014/main" id="{7FA0D1A1-0C22-4A1D-9A06-E0534369AB32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31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77B36-5BAC-4052-BE2A-6F19CD1A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Mezinárodní ochrana v ČR - 2024</a:t>
            </a:r>
            <a:endParaRPr lang="cs-CZ" dirty="0"/>
          </a:p>
        </p:txBody>
      </p:sp>
      <p:pic>
        <p:nvPicPr>
          <p:cNvPr id="3074" name="Obrázek 9">
            <a:extLst>
              <a:ext uri="{FF2B5EF4-FFF2-40B4-BE49-F238E27FC236}">
                <a16:creationId xmlns:a16="http://schemas.microsoft.com/office/drawing/2014/main" id="{22123A1B-8C94-4543-921D-389DEDA3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8004"/>
            <a:ext cx="3189801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10">
            <a:extLst>
              <a:ext uri="{FF2B5EF4-FFF2-40B4-BE49-F238E27FC236}">
                <a16:creationId xmlns:a16="http://schemas.microsoft.com/office/drawing/2014/main" id="{646CF6CA-612C-4FE4-ADB6-EDF73755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8965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2D5C2-4949-4888-B749-39FF47EC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8EC0"/>
                </a:solidFill>
              </a:rPr>
              <a:t>Informace k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7D24-4AD1-487B-8CC3-D25ADF9F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Termíny</a:t>
            </a:r>
          </a:p>
          <a:p>
            <a:pPr marL="457200" lvl="1" indent="0">
              <a:buNone/>
            </a:pPr>
            <a:r>
              <a:rPr lang="cs-CZ" dirty="0"/>
              <a:t>11.10., 15.11.</a:t>
            </a:r>
          </a:p>
          <a:p>
            <a:pPr lvl="2"/>
            <a:r>
              <a:rPr lang="cs-CZ" dirty="0"/>
              <a:t>9:30 – 14:00</a:t>
            </a:r>
          </a:p>
          <a:p>
            <a:r>
              <a:rPr lang="cs-CZ" dirty="0"/>
              <a:t>PPT</a:t>
            </a:r>
          </a:p>
          <a:p>
            <a:r>
              <a:rPr lang="cs-CZ" b="1" dirty="0"/>
              <a:t>Zápočet</a:t>
            </a:r>
            <a:r>
              <a:rPr lang="cs-CZ" dirty="0"/>
              <a:t> – test- uzavřené otázky (základní)</a:t>
            </a:r>
          </a:p>
          <a:p>
            <a:r>
              <a:rPr lang="cs-CZ" b="1" dirty="0"/>
              <a:t>Kontakt</a:t>
            </a:r>
            <a:r>
              <a:rPr lang="cs-CZ" dirty="0"/>
              <a:t> – </a:t>
            </a:r>
            <a:r>
              <a:rPr lang="cs-CZ" dirty="0">
                <a:hlinkClick r:id="rId2"/>
              </a:rPr>
              <a:t>pavla.novotna@mvcr.cz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61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24672-C92C-4850-848D-62319833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Dočasná ochrana v ČR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58642C8-7BCC-42EB-844F-6CE52051CDE4}"/>
              </a:ext>
            </a:extLst>
          </p:cNvPr>
          <p:cNvSpPr txBox="1"/>
          <p:nvPr/>
        </p:nvSpPr>
        <p:spPr>
          <a:xfrm>
            <a:off x="801732" y="2303895"/>
            <a:ext cx="6882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ČR patří k zemím s nejvyšším počtem držitelů dočasné ochrany na obyvatele v EU.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7B8467-5798-428F-8B60-A5FF5E6FBB93}"/>
              </a:ext>
            </a:extLst>
          </p:cNvPr>
          <p:cNvSpPr txBox="1"/>
          <p:nvPr/>
        </p:nvSpPr>
        <p:spPr>
          <a:xfrm>
            <a:off x="829492" y="2701676"/>
            <a:ext cx="7228658" cy="253916"/>
          </a:xfrm>
          <a:prstGeom prst="rect">
            <a:avLst/>
          </a:prstGeom>
          <a:solidFill>
            <a:srgbClr val="4179AC"/>
          </a:solidFill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bg1"/>
                </a:solidFill>
              </a:rPr>
              <a:t>376 tisíc držitelů dočasné ochrany bylo v ČR evidováno k září 2024  </a:t>
            </a:r>
            <a:r>
              <a:rPr lang="cs-CZ" sz="1050" dirty="0">
                <a:solidFill>
                  <a:schemeClr val="bg1"/>
                </a:solidFill>
              </a:rPr>
              <a:t>(70% tvoří příchozí z roku 2022).</a:t>
            </a:r>
            <a:endParaRPr lang="cs-CZ" sz="1050" b="1" dirty="0">
              <a:solidFill>
                <a:schemeClr val="bg1"/>
              </a:solidFill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7F06D098-91EA-4EC0-830E-EF9C0F0D23C5}"/>
              </a:ext>
            </a:extLst>
          </p:cNvPr>
          <p:cNvSpPr txBox="1">
            <a:spLocks/>
          </p:cNvSpPr>
          <p:nvPr/>
        </p:nvSpPr>
        <p:spPr>
          <a:xfrm>
            <a:off x="829492" y="3150657"/>
            <a:ext cx="4878960" cy="555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Do ČR stále přicházejí noví uprchlíci – stabilně </a:t>
            </a:r>
            <a:r>
              <a:rPr lang="cs-CZ" sz="1200" b="1" dirty="0">
                <a:latin typeface="Calibri" panose="020F0502020204030204" pitchFamily="34" charset="0"/>
              </a:rPr>
              <a:t>6 – 8 tisíc osob měsíčně.</a:t>
            </a:r>
          </a:p>
          <a:p>
            <a:pPr>
              <a:buNone/>
            </a:pPr>
            <a:r>
              <a:rPr lang="cs-CZ" sz="1200" b="1" dirty="0">
                <a:latin typeface="Calibri" panose="020F0502020204030204" pitchFamily="34" charset="0"/>
              </a:rPr>
              <a:t>Více než polovina uprchlíků chce v ČR zůstat</a:t>
            </a:r>
            <a:r>
              <a:rPr lang="cs-CZ" sz="1200" dirty="0">
                <a:latin typeface="Calibri" panose="020F0502020204030204" pitchFamily="34" charset="0"/>
              </a:rPr>
              <a:t> i po konci dočasné ochrany</a:t>
            </a:r>
            <a:r>
              <a:rPr lang="cs-CZ" sz="1200" b="1" dirty="0">
                <a:latin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US" sz="1200" b="1" dirty="0"/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37DA5992-0FEC-4CF1-9209-15214C84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1" y="3746847"/>
            <a:ext cx="4226603" cy="151799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47AF0C-F165-43EE-9127-5F673831DFDA}"/>
              </a:ext>
            </a:extLst>
          </p:cNvPr>
          <p:cNvSpPr txBox="1"/>
          <p:nvPr/>
        </p:nvSpPr>
        <p:spPr>
          <a:xfrm>
            <a:off x="4355976" y="5446420"/>
            <a:ext cx="53565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>
                <a:hlinkClick r:id="rId3"/>
              </a:rPr>
              <a:t>Informativní počty obyvatel v obcích - Ministerstvo vnitra České republiky (mvcr.cz)</a:t>
            </a:r>
            <a:endParaRPr lang="cs-CZ" sz="1050" i="1" dirty="0"/>
          </a:p>
        </p:txBody>
      </p:sp>
    </p:spTree>
    <p:extLst>
      <p:ext uri="{BB962C8B-B14F-4D97-AF65-F5344CB8AC3E}">
        <p14:creationId xmlns:p14="http://schemas.microsoft.com/office/powerpoint/2010/main" val="3150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D5FE8-105A-4844-8912-7B83ECBB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Nelegální migrace v ČR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350CC5-C30D-4FEA-9891-9CC1E514739E}"/>
              </a:ext>
            </a:extLst>
          </p:cNvPr>
          <p:cNvSpPr txBox="1"/>
          <p:nvPr/>
        </p:nvSpPr>
        <p:spPr>
          <a:xfrm>
            <a:off x="768096" y="2302756"/>
            <a:ext cx="688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Evidovány počty cizinců </a:t>
            </a:r>
            <a:r>
              <a:rPr lang="cs-CZ" sz="1200" b="1" u="sng" dirty="0"/>
              <a:t>zjištěných</a:t>
            </a:r>
            <a:r>
              <a:rPr lang="cs-CZ" sz="1200" b="1" dirty="0"/>
              <a:t> při nelegální migraci.</a:t>
            </a:r>
          </a:p>
          <a:p>
            <a:endParaRPr lang="cs-CZ" sz="12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D909C3-7C95-481F-BEBE-AF08FC169CF9}"/>
              </a:ext>
            </a:extLst>
          </p:cNvPr>
          <p:cNvSpPr txBox="1"/>
          <p:nvPr/>
        </p:nvSpPr>
        <p:spPr>
          <a:xfrm>
            <a:off x="768096" y="2695893"/>
            <a:ext cx="2788920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cs-CZ" sz="1050" dirty="0"/>
              <a:t>2 kategorie nelegální migrace: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nelegální migrace přes vnější schengenskou hranici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nelegální pobyt (součástí tranzitní nelegální migrace)  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8A8B37E-082C-4B8A-BEF5-8BD06AD97776}"/>
              </a:ext>
            </a:extLst>
          </p:cNvPr>
          <p:cNvGrpSpPr/>
          <p:nvPr/>
        </p:nvGrpSpPr>
        <p:grpSpPr>
          <a:xfrm>
            <a:off x="3613546" y="2589857"/>
            <a:ext cx="4936331" cy="2493169"/>
            <a:chOff x="4827487" y="2404410"/>
            <a:chExt cx="6581775" cy="3324225"/>
          </a:xfrm>
        </p:grpSpPr>
        <p:graphicFrame>
          <p:nvGraphicFramePr>
            <p:cNvPr id="4" name="Graf 3">
              <a:extLst>
                <a:ext uri="{FF2B5EF4-FFF2-40B4-BE49-F238E27FC236}">
                  <a16:creationId xmlns:a16="http://schemas.microsoft.com/office/drawing/2014/main" id="{F8F1ABF2-C19A-456C-A502-A4712609900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27487" y="2404410"/>
            <a:ext cx="6581775" cy="3324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052F708-B1FF-4013-974B-ED7ADBE608BC}"/>
                </a:ext>
              </a:extLst>
            </p:cNvPr>
            <p:cNvSpPr txBox="1"/>
            <p:nvPr/>
          </p:nvSpPr>
          <p:spPr>
            <a:xfrm>
              <a:off x="5058800" y="2571950"/>
              <a:ext cx="1926461" cy="26161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cs-CZ" sz="675" b="1" dirty="0">
                  <a:solidFill>
                    <a:schemeClr val="bg1"/>
                  </a:solidFill>
                </a:rPr>
                <a:t>celková nelegální migrace v ČR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3EF94C-2F94-4755-ADFB-65D47DAACADB}"/>
              </a:ext>
            </a:extLst>
          </p:cNvPr>
          <p:cNvSpPr txBox="1"/>
          <p:nvPr/>
        </p:nvSpPr>
        <p:spPr>
          <a:xfrm>
            <a:off x="768096" y="5276535"/>
            <a:ext cx="64080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Policie ČR – ředitelství služby cizinecké policie</a:t>
            </a:r>
          </a:p>
          <a:p>
            <a:r>
              <a:rPr lang="cs-CZ" sz="105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www.mvcr.cz/migrace/migrace-web-dokumenty.aspx</a:t>
            </a:r>
            <a:r>
              <a:rPr lang="cs-CZ" sz="1050" i="1" dirty="0"/>
              <a:t> (výroční zprávy o migraci)</a:t>
            </a:r>
          </a:p>
        </p:txBody>
      </p:sp>
    </p:spTree>
    <p:extLst>
      <p:ext uri="{BB962C8B-B14F-4D97-AF65-F5344CB8AC3E}">
        <p14:creationId xmlns:p14="http://schemas.microsoft.com/office/powerpoint/2010/main" val="90651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6720" cy="2736304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2. blok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Mezinárodní a evropské právo</a:t>
            </a: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A0514-1470-4B71-BD7A-40DB7BC5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8EC0"/>
                </a:solidFill>
              </a:rPr>
              <a:t>Základní matení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E3018-964B-4831-8409-084830D51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Rada Evropy (Štrasburk)</a:t>
            </a:r>
          </a:p>
          <a:p>
            <a:r>
              <a:rPr lang="cs-CZ" dirty="0"/>
              <a:t>Evropská rada (Brusel)</a:t>
            </a:r>
          </a:p>
          <a:p>
            <a:r>
              <a:rPr lang="cs-CZ" dirty="0"/>
              <a:t>Rada EU (Brusel, Lucemburk)</a:t>
            </a:r>
          </a:p>
          <a:p>
            <a:endParaRPr lang="cs-CZ" dirty="0"/>
          </a:p>
          <a:p>
            <a:r>
              <a:rPr lang="cs-CZ" dirty="0"/>
              <a:t>Soudní dvůr Evropské Unie (Lucemburk)</a:t>
            </a:r>
          </a:p>
          <a:p>
            <a:r>
              <a:rPr lang="cs-CZ" dirty="0"/>
              <a:t>Evropský soud pro lidská práva (Štrasburk)</a:t>
            </a:r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6D5BCC0B-EC8F-406F-8CB6-D7FAD5220DE7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49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6561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 Základní mezinárodní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361475" cy="4040485"/>
          </a:xfrm>
        </p:spPr>
        <p:txBody>
          <a:bodyPr>
            <a:normAutofit fontScale="85000" lnSpcReduction="20000"/>
          </a:bodyPr>
          <a:lstStyle/>
          <a:p>
            <a:pPr marL="273050" lvl="1" indent="0">
              <a:buNone/>
            </a:pPr>
            <a:r>
              <a:rPr lang="cs-CZ" sz="2200" b="1" dirty="0"/>
              <a:t>Není všechno evropské právem EU!</a:t>
            </a:r>
          </a:p>
          <a:p>
            <a:pPr marL="273050" lvl="1" indent="0">
              <a:buNone/>
            </a:pPr>
            <a:endParaRPr lang="cs-CZ" sz="2200" b="1" dirty="0"/>
          </a:p>
          <a:p>
            <a:pPr marL="273050" lvl="1" indent="0">
              <a:buNone/>
            </a:pPr>
            <a:r>
              <a:rPr lang="cs-CZ" sz="2200" dirty="0"/>
              <a:t>1948 – OSN	Všeobecná deklarace lidských práv</a:t>
            </a:r>
          </a:p>
          <a:p>
            <a:pPr marL="273050" lvl="1" indent="0">
              <a:buNone/>
            </a:pPr>
            <a:r>
              <a:rPr lang="cs-CZ" sz="2200" dirty="0"/>
              <a:t>1950 – RE (Evropská) </a:t>
            </a:r>
            <a:r>
              <a:rPr lang="cs-CZ" sz="2200" dirty="0">
                <a:highlight>
                  <a:srgbClr val="66CCFF"/>
                </a:highlight>
              </a:rPr>
              <a:t>Úmluva o ochraně lidských práv a základních svobod</a:t>
            </a:r>
          </a:p>
          <a:p>
            <a:pPr marL="273050" lvl="1" indent="0">
              <a:buNone/>
            </a:pPr>
            <a:r>
              <a:rPr lang="cs-CZ" sz="2200" dirty="0"/>
              <a:t>1951 – UNHCR Úmluva o právním postavení uprchlíků (tzv. </a:t>
            </a:r>
            <a:r>
              <a:rPr lang="cs-CZ" sz="2200" b="1" dirty="0">
                <a:highlight>
                  <a:srgbClr val="66CCFF"/>
                </a:highlight>
              </a:rPr>
              <a:t>Ženevská úmluva</a:t>
            </a:r>
            <a:r>
              <a:rPr lang="cs-CZ" sz="2200" dirty="0"/>
              <a:t>)</a:t>
            </a:r>
          </a:p>
          <a:p>
            <a:pPr marL="273050" lvl="1" indent="0">
              <a:buNone/>
            </a:pPr>
            <a:r>
              <a:rPr lang="cs-CZ" sz="2200" dirty="0"/>
              <a:t>1967 – UNHCR Protokol týkající se právního postavení uprchlíků z 31. ledna 1967</a:t>
            </a:r>
          </a:p>
          <a:p>
            <a:pPr marL="273050" lvl="1" indent="0">
              <a:buNone/>
            </a:pPr>
            <a:r>
              <a:rPr lang="cs-CZ" sz="2200" dirty="0"/>
              <a:t>1990 (2003)OSN Mezinárodní úmluva o ochraně práv všech migrujících pracovníků a jejich rodinných příslušníků</a:t>
            </a:r>
          </a:p>
          <a:p>
            <a:pPr marL="273050" lvl="1" indent="0">
              <a:buNone/>
            </a:pPr>
            <a:r>
              <a:rPr lang="cs-CZ" sz="2200" dirty="0"/>
              <a:t>Další úmluvy	ILO, Rada Evropy</a:t>
            </a:r>
          </a:p>
          <a:p>
            <a:pPr marL="273050" lvl="1" indent="0">
              <a:buNone/>
            </a:pPr>
            <a:endParaRPr lang="cs-CZ" sz="2200" dirty="0"/>
          </a:p>
          <a:p>
            <a:pPr marL="273050" lvl="1" indent="0">
              <a:buNone/>
            </a:pPr>
            <a:r>
              <a:rPr lang="cs-CZ" sz="2200" b="1" dirty="0"/>
              <a:t>Readmisní dohody, FTA dohody, dohody o pracovní dovolené</a:t>
            </a:r>
          </a:p>
          <a:p>
            <a:pPr marL="273050" lvl="1" indent="0">
              <a:buNone/>
            </a:pPr>
            <a:endParaRPr lang="cs-CZ" sz="2200" dirty="0"/>
          </a:p>
          <a:p>
            <a:pPr marL="273050" lvl="1" indent="0">
              <a:buNone/>
            </a:pPr>
            <a:r>
              <a:rPr lang="cs-CZ" sz="2200" b="1" dirty="0"/>
              <a:t>Mezinárodní obyčejové právo – co to je? – </a:t>
            </a:r>
            <a:r>
              <a:rPr lang="cs-CZ" sz="2200" b="1" dirty="0">
                <a:highlight>
                  <a:srgbClr val="66CCFF"/>
                </a:highlight>
              </a:rPr>
              <a:t>non-</a:t>
            </a:r>
            <a:r>
              <a:rPr lang="cs-CZ" sz="2200" b="1" dirty="0" err="1">
                <a:highlight>
                  <a:srgbClr val="66CCFF"/>
                </a:highlight>
              </a:rPr>
              <a:t>refoulment</a:t>
            </a:r>
            <a:r>
              <a:rPr lang="cs-CZ" sz="2200" b="1" dirty="0">
                <a:highlight>
                  <a:srgbClr val="66CCFF"/>
                </a:highlight>
              </a:rPr>
              <a:t> princip</a:t>
            </a:r>
          </a:p>
          <a:p>
            <a:pPr marL="273050" lvl="1" indent="0">
              <a:buNone/>
            </a:pPr>
            <a:endParaRPr lang="cs-CZ" sz="2200" dirty="0"/>
          </a:p>
          <a:p>
            <a:pPr marL="914400" lvl="2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43051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6561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 Mezinárodní institucionální zakotvení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700808"/>
            <a:ext cx="7846803" cy="3096344"/>
          </a:xfrm>
        </p:spPr>
        <p:txBody>
          <a:bodyPr>
            <a:normAutofit fontScale="62500" lnSpcReduction="20000"/>
          </a:bodyPr>
          <a:lstStyle/>
          <a:p>
            <a:pPr marL="288000" lvl="2" indent="0">
              <a:buNone/>
            </a:pPr>
            <a:r>
              <a:rPr lang="cs-CZ" sz="2600" b="1" u="sng" dirty="0"/>
              <a:t>SYSTÉM OSN</a:t>
            </a:r>
          </a:p>
          <a:p>
            <a:pPr marL="288000" lvl="2" indent="0">
              <a:buNone/>
            </a:pPr>
            <a:endParaRPr lang="cs-CZ" sz="2600" b="1" dirty="0"/>
          </a:p>
          <a:p>
            <a:pPr marL="630900" lvl="2" indent="-342900"/>
            <a:r>
              <a:rPr lang="cs-CZ" b="1" dirty="0"/>
              <a:t>Mezinárodní organizace pro migraci (IOM) - </a:t>
            </a:r>
            <a:r>
              <a:rPr lang="cs-CZ" sz="2100" dirty="0"/>
              <a:t>mezivládní organizace založená roku 1951, projektová, původně hlavně organizace návratové politiky. </a:t>
            </a:r>
            <a:r>
              <a:rPr lang="pl-PL" sz="2100" dirty="0"/>
              <a:t>Od roku 2016 v rámci systému OSN</a:t>
            </a:r>
          </a:p>
          <a:p>
            <a:pPr marL="630900" lvl="2" indent="-342900"/>
            <a:endParaRPr lang="cs-CZ" sz="2100" dirty="0"/>
          </a:p>
          <a:p>
            <a:pPr marL="630900" lvl="2" indent="-342900"/>
            <a:r>
              <a:rPr lang="cs-CZ" b="1" dirty="0"/>
              <a:t>Úřad vysokého komisaře OSN pro uprchlíky (UNHCR)</a:t>
            </a:r>
            <a:r>
              <a:rPr lang="cs-CZ" sz="2100" dirty="0"/>
              <a:t> - v systému OSN</a:t>
            </a:r>
          </a:p>
          <a:p>
            <a:pPr marL="630900" lvl="2" indent="-342900"/>
            <a:endParaRPr lang="cs-CZ" sz="2100" dirty="0"/>
          </a:p>
          <a:p>
            <a:pPr marL="630900" lvl="2" indent="-342900"/>
            <a:r>
              <a:rPr lang="cs-CZ" b="1" dirty="0"/>
              <a:t>GMG - Globální migrační skupina - </a:t>
            </a:r>
            <a:r>
              <a:rPr lang="cs-CZ" sz="2100" dirty="0"/>
              <a:t>spolupráce 14 agentur OSN (OHCHR, UNDP, UNHCR, UNICEF), 	skupiny Světové banky, IOM, ILO a WHO</a:t>
            </a:r>
          </a:p>
          <a:p>
            <a:pPr marL="630900" lvl="2" indent="-342900"/>
            <a:endParaRPr lang="cs-CZ" sz="2100" dirty="0"/>
          </a:p>
          <a:p>
            <a:pPr marL="630900" lvl="2" indent="-342900"/>
            <a:r>
              <a:rPr lang="cs-CZ" b="1" dirty="0"/>
              <a:t>UN HLD - Dialog OSN na vysoké úrovni – 2006, 2013, 2016, 2019 </a:t>
            </a:r>
            <a:r>
              <a:rPr lang="cs-CZ" dirty="0"/>
              <a:t>(Globální kompakty pro migraci a uprchlictví)</a:t>
            </a:r>
          </a:p>
          <a:p>
            <a:pPr marL="630900" lvl="2" indent="-342900"/>
            <a:endParaRPr lang="cs-CZ" i="1" dirty="0"/>
          </a:p>
          <a:p>
            <a:pPr marL="630900" lvl="2" indent="-342900"/>
            <a:r>
              <a:rPr lang="cs-CZ" b="1" dirty="0"/>
              <a:t>GFMD – Globální fórum k migraci a rozvoji – od 2007</a:t>
            </a:r>
          </a:p>
          <a:p>
            <a:pPr marL="288000" lvl="2" indent="0">
              <a:buNone/>
            </a:pPr>
            <a:endParaRPr lang="cs-CZ" sz="2600" b="1" dirty="0"/>
          </a:p>
          <a:p>
            <a:pPr marL="288000" lvl="2" indent="0">
              <a:buNone/>
            </a:pPr>
            <a:endParaRPr lang="cs-CZ" sz="26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C910F1-748C-4ABF-9DC3-555EE8E5D7D3}"/>
              </a:ext>
            </a:extLst>
          </p:cNvPr>
          <p:cNvSpPr txBox="1"/>
          <p:nvPr/>
        </p:nvSpPr>
        <p:spPr>
          <a:xfrm>
            <a:off x="1763688" y="5013176"/>
            <a:ext cx="7128792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8000" lvl="2" indent="0">
              <a:buNone/>
            </a:pPr>
            <a:r>
              <a:rPr lang="cs-CZ" b="1" dirty="0"/>
              <a:t>Globální kompakt k migraci </a:t>
            </a:r>
            <a:r>
              <a:rPr lang="cs-CZ" dirty="0"/>
              <a:t>– od 2018, ČR proti, vede IOM</a:t>
            </a:r>
          </a:p>
          <a:p>
            <a:pPr marL="288000" lvl="2" indent="0">
              <a:buNone/>
            </a:pPr>
            <a:r>
              <a:rPr lang="cs-CZ" sz="1600" dirty="0" err="1">
                <a:hlinkClick r:id="rId3"/>
              </a:rPr>
              <a:t>Global</a:t>
            </a:r>
            <a:r>
              <a:rPr lang="cs-CZ" sz="1600" dirty="0">
                <a:hlinkClick r:id="rId3"/>
              </a:rPr>
              <a:t> </a:t>
            </a:r>
            <a:r>
              <a:rPr lang="cs-CZ" sz="1600" dirty="0" err="1">
                <a:hlinkClick r:id="rId3"/>
              </a:rPr>
              <a:t>Compact</a:t>
            </a:r>
            <a:r>
              <a:rPr lang="cs-CZ" sz="1600" dirty="0">
                <a:hlinkClick r:id="rId3"/>
              </a:rPr>
              <a:t> </a:t>
            </a:r>
            <a:r>
              <a:rPr lang="cs-CZ" sz="1600" dirty="0" err="1">
                <a:hlinkClick r:id="rId3"/>
              </a:rPr>
              <a:t>for</a:t>
            </a:r>
            <a:r>
              <a:rPr lang="cs-CZ" sz="1600" dirty="0">
                <a:hlinkClick r:id="rId3"/>
              </a:rPr>
              <a:t> </a:t>
            </a:r>
            <a:r>
              <a:rPr lang="cs-CZ" sz="1600" dirty="0" err="1">
                <a:hlinkClick r:id="rId3"/>
              </a:rPr>
              <a:t>Migration</a:t>
            </a:r>
            <a:r>
              <a:rPr lang="cs-CZ" sz="1600" dirty="0">
                <a:hlinkClick r:id="rId3"/>
              </a:rPr>
              <a:t> | IOM, UN </a:t>
            </a:r>
            <a:r>
              <a:rPr lang="cs-CZ" sz="1600" dirty="0" err="1">
                <a:hlinkClick r:id="rId3"/>
              </a:rPr>
              <a:t>Migration</a:t>
            </a:r>
            <a:endParaRPr lang="cs-CZ" dirty="0"/>
          </a:p>
          <a:p>
            <a:pPr marL="288000" lvl="2" indent="0">
              <a:buNone/>
            </a:pPr>
            <a:r>
              <a:rPr lang="cs-CZ" b="1" dirty="0"/>
              <a:t>Globální kompakt k uprchlictví </a:t>
            </a:r>
            <a:r>
              <a:rPr lang="cs-CZ" dirty="0"/>
              <a:t>– od 2018, ČR se zdržela</a:t>
            </a:r>
          </a:p>
          <a:p>
            <a:pPr marL="288000" lvl="2" indent="0">
              <a:buNone/>
            </a:pPr>
            <a:r>
              <a:rPr lang="en-US" sz="1600" dirty="0">
                <a:hlinkClick r:id="rId4"/>
              </a:rPr>
              <a:t>The Global Compact on Refugees | UNHCR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16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656109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8EC0"/>
                </a:solidFill>
              </a:rPr>
              <a:t>   Mezinárodní institucionální zakotvení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700808"/>
            <a:ext cx="7846803" cy="5157192"/>
          </a:xfrm>
        </p:spPr>
        <p:txBody>
          <a:bodyPr>
            <a:normAutofit/>
          </a:bodyPr>
          <a:lstStyle/>
          <a:p>
            <a:pPr marL="745200" lvl="2" indent="-457200"/>
            <a:r>
              <a:rPr lang="cs-CZ" sz="2600" b="1" dirty="0"/>
              <a:t>OECD</a:t>
            </a:r>
          </a:p>
          <a:p>
            <a:pPr marL="745200" lvl="2" indent="-457200"/>
            <a:r>
              <a:rPr lang="cs-CZ" sz="2600" b="1" dirty="0"/>
              <a:t>Regionální procesy (EU) – </a:t>
            </a:r>
            <a:r>
              <a:rPr lang="cs-CZ" sz="2200" dirty="0"/>
              <a:t>Pražský, Budapešťský, Rabatský, Chartúmský, EUROMED, MARRI, </a:t>
            </a:r>
            <a:r>
              <a:rPr lang="cs-CZ" sz="2200" dirty="0" err="1"/>
              <a:t>Colombo</a:t>
            </a:r>
            <a:r>
              <a:rPr lang="cs-CZ" sz="2200" dirty="0"/>
              <a:t>, </a:t>
            </a:r>
            <a:r>
              <a:rPr lang="cs-CZ" sz="2200" dirty="0" err="1"/>
              <a:t>Abu</a:t>
            </a:r>
            <a:r>
              <a:rPr lang="cs-CZ" sz="2200" dirty="0"/>
              <a:t> </a:t>
            </a:r>
            <a:r>
              <a:rPr lang="cs-CZ" sz="2200" dirty="0" err="1"/>
              <a:t>Dhabi</a:t>
            </a:r>
            <a:r>
              <a:rPr lang="cs-CZ" sz="2200" dirty="0"/>
              <a:t>, </a:t>
            </a:r>
            <a:r>
              <a:rPr lang="cs-CZ" sz="2200" dirty="0" err="1"/>
              <a:t>Almaty</a:t>
            </a:r>
            <a:r>
              <a:rPr lang="cs-CZ" sz="2200" dirty="0"/>
              <a:t>, Východní partnerství, Valletta</a:t>
            </a:r>
          </a:p>
          <a:p>
            <a:pPr marL="630900" lvl="2" indent="-342900"/>
            <a:r>
              <a:rPr lang="cs-CZ" sz="2200" dirty="0"/>
              <a:t>Mezinárodní organizace pro rozvoj migračních politik (</a:t>
            </a:r>
            <a:r>
              <a:rPr lang="cs-CZ" sz="2200" b="1" dirty="0"/>
              <a:t>ICMPD</a:t>
            </a:r>
            <a:r>
              <a:rPr lang="cs-CZ" sz="2200" dirty="0"/>
              <a:t>)</a:t>
            </a:r>
          </a:p>
          <a:p>
            <a:pPr marL="630900" lvl="2" indent="-342900"/>
            <a:r>
              <a:rPr lang="cs-CZ" sz="2200" b="1" dirty="0"/>
              <a:t>ICRC</a:t>
            </a:r>
            <a:r>
              <a:rPr lang="cs-CZ" sz="2200" dirty="0"/>
              <a:t> – Červený kříž (doklady Červeného kříže)</a:t>
            </a:r>
          </a:p>
          <a:p>
            <a:pPr marL="288000" lvl="2" indent="0">
              <a:buNone/>
            </a:pPr>
            <a:endParaRPr lang="cs-CZ" sz="2600" b="1" dirty="0"/>
          </a:p>
          <a:p>
            <a:pPr marL="288000" lvl="2" indent="0">
              <a:buNone/>
            </a:pP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2543596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832" y="590550"/>
            <a:ext cx="8229600" cy="7502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Kompetence v rámci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832" y="1484784"/>
            <a:ext cx="8229600" cy="5301208"/>
          </a:xfrm>
        </p:spPr>
        <p:txBody>
          <a:bodyPr>
            <a:normAutofit fontScale="70000" lnSpcReduction="20000"/>
          </a:bodyPr>
          <a:lstStyle/>
          <a:p>
            <a:pPr marL="288000" lvl="2" indent="0">
              <a:buNone/>
            </a:pPr>
            <a:r>
              <a:rPr lang="cs-CZ" sz="2300" b="1" u="sng" dirty="0">
                <a:solidFill>
                  <a:srgbClr val="0070C0"/>
                </a:solidFill>
              </a:rPr>
              <a:t>Politika</a:t>
            </a:r>
          </a:p>
          <a:p>
            <a:pPr marL="288000" lvl="2" indent="0">
              <a:buNone/>
            </a:pPr>
            <a:endParaRPr lang="cs-CZ" sz="2300" b="1" u="sng" dirty="0"/>
          </a:p>
          <a:p>
            <a:pPr marL="288000" lvl="2" indent="0">
              <a:buNone/>
            </a:pPr>
            <a:r>
              <a:rPr lang="cs-CZ" sz="2300" b="1" u="sng" dirty="0"/>
              <a:t>Evropská rada</a:t>
            </a:r>
          </a:p>
          <a:p>
            <a:pPr marL="288000" lvl="2" indent="0">
              <a:buNone/>
            </a:pPr>
            <a:r>
              <a:rPr lang="cs-CZ" sz="2300" dirty="0"/>
              <a:t>	vymezuje obecné politické směry a priority EU (závěry)</a:t>
            </a:r>
          </a:p>
          <a:p>
            <a:pPr marL="288000" lvl="2" indent="0">
              <a:buNone/>
            </a:pPr>
            <a:r>
              <a:rPr lang="cs-CZ" sz="2300" b="1" u="sng" dirty="0"/>
              <a:t>Evropská akce pro vnější činnost </a:t>
            </a:r>
            <a:r>
              <a:rPr lang="cs-CZ" sz="2300" b="1" dirty="0"/>
              <a:t>(ESVA)</a:t>
            </a:r>
            <a:r>
              <a:rPr lang="cs-CZ" sz="2300" dirty="0"/>
              <a:t>  -  Kaja </a:t>
            </a:r>
            <a:r>
              <a:rPr lang="cs-CZ" sz="2300" dirty="0" err="1"/>
              <a:t>Kallas</a:t>
            </a:r>
            <a:r>
              <a:rPr lang="cs-CZ" sz="2300" dirty="0"/>
              <a:t>, Josef </a:t>
            </a:r>
            <a:r>
              <a:rPr lang="cs-CZ" sz="2300" dirty="0" err="1"/>
              <a:t>Síkela</a:t>
            </a:r>
            <a:endParaRPr lang="cs-CZ" sz="2300" dirty="0"/>
          </a:p>
          <a:p>
            <a:pPr marL="288000" lvl="2" indent="0">
              <a:buNone/>
            </a:pPr>
            <a:r>
              <a:rPr lang="cs-CZ" sz="2300" dirty="0"/>
              <a:t>	vnější vztahy EU, partnerství se třetími zeměmi</a:t>
            </a:r>
            <a:endParaRPr lang="cs-CZ" sz="2300" b="1" dirty="0"/>
          </a:p>
          <a:p>
            <a:pPr marL="562320" lvl="3" indent="0">
              <a:buNone/>
            </a:pPr>
            <a:endParaRPr lang="cs-CZ" sz="2300" dirty="0"/>
          </a:p>
          <a:p>
            <a:pPr marL="288000" lvl="2" indent="0">
              <a:buNone/>
            </a:pPr>
            <a:r>
              <a:rPr lang="cs-CZ" sz="2300" b="1" u="sng" dirty="0">
                <a:solidFill>
                  <a:srgbClr val="0070C0"/>
                </a:solidFill>
              </a:rPr>
              <a:t>Legislativa</a:t>
            </a:r>
          </a:p>
          <a:p>
            <a:pPr marL="288000" lvl="2" indent="0">
              <a:buNone/>
            </a:pPr>
            <a:endParaRPr lang="cs-CZ" sz="2200" b="1" u="sng" dirty="0"/>
          </a:p>
          <a:p>
            <a:pPr marL="288000" lvl="2" indent="0">
              <a:buNone/>
            </a:pPr>
            <a:r>
              <a:rPr lang="cs-CZ" sz="2300" b="1" u="sng" dirty="0"/>
              <a:t>Evropská komise </a:t>
            </a:r>
            <a:r>
              <a:rPr lang="cs-CZ" sz="2300" b="1" dirty="0"/>
              <a:t>(EK)</a:t>
            </a:r>
            <a:r>
              <a:rPr lang="cs-CZ" sz="2300" dirty="0"/>
              <a:t> – místopředseda </a:t>
            </a:r>
            <a:r>
              <a:rPr lang="cs-CZ" sz="2300" dirty="0" err="1"/>
              <a:t>Henna</a:t>
            </a:r>
            <a:r>
              <a:rPr lang="cs-CZ" sz="2300" dirty="0"/>
              <a:t> </a:t>
            </a:r>
            <a:r>
              <a:rPr lang="cs-CZ" sz="2300" dirty="0" err="1"/>
              <a:t>Virkkunen</a:t>
            </a:r>
            <a:r>
              <a:rPr lang="cs-CZ" sz="2300" dirty="0"/>
              <a:t> (FI) a komisař </a:t>
            </a:r>
            <a:r>
              <a:rPr lang="cs-CZ" sz="2300" dirty="0" err="1"/>
              <a:t>Magnus</a:t>
            </a:r>
            <a:r>
              <a:rPr lang="cs-CZ" sz="2300" dirty="0"/>
              <a:t> Brunner (AT)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	právo legislativní iniciativy - předkládá návrhy právních předpisů EP a Radě EU</a:t>
            </a:r>
          </a:p>
          <a:p>
            <a:pPr marL="562320" lvl="3" indent="0">
              <a:buNone/>
            </a:pPr>
            <a:r>
              <a:rPr lang="cs-CZ" sz="2300" b="1" u="sng" dirty="0"/>
              <a:t>Evropský parlament (EP) </a:t>
            </a:r>
            <a:r>
              <a:rPr lang="cs-CZ" sz="2300" dirty="0"/>
              <a:t>– předsedkyně Roberta </a:t>
            </a:r>
            <a:r>
              <a:rPr lang="cs-CZ" sz="2300" dirty="0" err="1"/>
              <a:t>Metsola</a:t>
            </a:r>
            <a:r>
              <a:rPr lang="cs-CZ" sz="2300" dirty="0"/>
              <a:t> (MT, EPP)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b="1" dirty="0"/>
              <a:t>	</a:t>
            </a:r>
            <a:r>
              <a:rPr lang="cs-CZ" sz="2300" b="1" dirty="0">
                <a:highlight>
                  <a:srgbClr val="99CCFF"/>
                </a:highlight>
              </a:rPr>
              <a:t>Výbor</a:t>
            </a:r>
            <a:r>
              <a:rPr lang="cs-CZ" sz="2300" dirty="0">
                <a:highlight>
                  <a:srgbClr val="99CCFF"/>
                </a:highlight>
              </a:rPr>
              <a:t> </a:t>
            </a:r>
            <a:r>
              <a:rPr lang="cs-CZ" sz="2300" b="1" dirty="0">
                <a:highlight>
                  <a:srgbClr val="99CCFF"/>
                </a:highlight>
              </a:rPr>
              <a:t>LIBE </a:t>
            </a:r>
            <a:r>
              <a:rPr lang="cs-CZ" sz="2300" dirty="0"/>
              <a:t>– Výbor pro občanské svobody, spravedlnost a vnitřní věci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b="1" dirty="0"/>
              <a:t>Plénum EP</a:t>
            </a:r>
          </a:p>
          <a:p>
            <a:pPr marL="288000" lvl="2" indent="0">
              <a:buNone/>
            </a:pPr>
            <a:r>
              <a:rPr lang="cs-CZ" sz="2300" b="1" u="sng" dirty="0"/>
              <a:t>Rada EU</a:t>
            </a:r>
            <a:r>
              <a:rPr lang="cs-CZ" sz="2300" dirty="0"/>
              <a:t> – předsednická země (7-12/2024 Maďarsko, 1-6/2025 Polsko, 7-12/2025 Dánsko)</a:t>
            </a:r>
            <a:endParaRPr lang="cs-CZ" sz="2300" u="sng" dirty="0"/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	reprezentuje zájmy členských států EU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b="1" dirty="0"/>
              <a:t>	</a:t>
            </a:r>
            <a:r>
              <a:rPr lang="cs-CZ" sz="2300" dirty="0"/>
              <a:t>ministerské</a:t>
            </a:r>
            <a:r>
              <a:rPr lang="cs-CZ" sz="2300" b="1" dirty="0"/>
              <a:t> </a:t>
            </a:r>
            <a:r>
              <a:rPr lang="cs-CZ" sz="2300" dirty="0"/>
              <a:t>formace</a:t>
            </a:r>
          </a:p>
          <a:p>
            <a:pPr marL="1362420" lvl="4" indent="-342900"/>
            <a:r>
              <a:rPr lang="cs-CZ" sz="2300" b="1" dirty="0">
                <a:highlight>
                  <a:srgbClr val="99CCFF"/>
                </a:highlight>
              </a:rPr>
              <a:t>Rada JHA</a:t>
            </a:r>
            <a:r>
              <a:rPr lang="cs-CZ" sz="2300" dirty="0"/>
              <a:t>, Rada GAC, Rada FAC – a technické pracovní skupiny</a:t>
            </a:r>
          </a:p>
          <a:p>
            <a:pPr marL="288000" lvl="2" indent="0">
              <a:buNone/>
            </a:pPr>
            <a:r>
              <a:rPr lang="cs-CZ" sz="2300" b="1" dirty="0"/>
              <a:t>Trialog: EK – Rada – EP</a:t>
            </a:r>
            <a:r>
              <a:rPr lang="cs-CZ" sz="2300" dirty="0"/>
              <a:t> – spolurozhodování</a:t>
            </a:r>
            <a:endParaRPr lang="cs-CZ" sz="2300" b="1" dirty="0"/>
          </a:p>
          <a:p>
            <a:pPr marL="288000" lvl="2" indent="0">
              <a:buNone/>
            </a:pPr>
            <a:endParaRPr lang="cs-CZ" sz="2600" b="1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6327186A-AE1D-4F7F-9B95-4FABAF5C6997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49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832" y="590550"/>
            <a:ext cx="8229600" cy="7502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Kompetence v rámci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832" y="1484784"/>
            <a:ext cx="8229600" cy="4725877"/>
          </a:xfrm>
        </p:spPr>
        <p:txBody>
          <a:bodyPr>
            <a:normAutofit fontScale="92500"/>
          </a:bodyPr>
          <a:lstStyle/>
          <a:p>
            <a:pPr marL="288000" lvl="2" indent="0">
              <a:buNone/>
            </a:pPr>
            <a:r>
              <a:rPr lang="cs-CZ" sz="2300" b="1" u="sng" dirty="0">
                <a:solidFill>
                  <a:srgbClr val="0070C0"/>
                </a:solidFill>
              </a:rPr>
              <a:t>Výkonná moc</a:t>
            </a:r>
            <a:endParaRPr lang="cs-CZ" sz="2300" dirty="0">
              <a:solidFill>
                <a:srgbClr val="0070C0"/>
              </a:solidFill>
            </a:endParaRPr>
          </a:p>
          <a:p>
            <a:pPr marL="288000" lvl="2" indent="0">
              <a:buNone/>
            </a:pPr>
            <a:r>
              <a:rPr lang="cs-CZ" sz="2300" b="1" u="sng" dirty="0"/>
              <a:t>Evropská komise </a:t>
            </a:r>
            <a:r>
              <a:rPr lang="cs-CZ" sz="2300" b="1" dirty="0"/>
              <a:t>(EK)</a:t>
            </a:r>
            <a:r>
              <a:rPr lang="cs-CZ" sz="2300" dirty="0"/>
              <a:t> 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	</a:t>
            </a:r>
            <a:r>
              <a:rPr lang="cs-CZ" sz="2300" b="1" dirty="0">
                <a:highlight>
                  <a:srgbClr val="99CCFF"/>
                </a:highlight>
              </a:rPr>
              <a:t>DG HOME </a:t>
            </a:r>
            <a:r>
              <a:rPr lang="cs-CZ" sz="2300" dirty="0"/>
              <a:t>– </a:t>
            </a:r>
            <a:r>
              <a:rPr lang="cs-CZ" sz="2300" dirty="0" err="1"/>
              <a:t>Migration</a:t>
            </a:r>
            <a:r>
              <a:rPr lang="cs-CZ" sz="2300" dirty="0"/>
              <a:t> and </a:t>
            </a:r>
            <a:r>
              <a:rPr lang="cs-CZ" sz="2300" dirty="0" err="1"/>
              <a:t>Home</a:t>
            </a:r>
            <a:r>
              <a:rPr lang="cs-CZ" sz="2300" dirty="0"/>
              <a:t> Affairs (migrační a azylová politika EU, bezpečnost EU, dialog a spolupráce se státy mimo EU)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Další generální ředitelství (DG) – DG INTPA, DG EMPL, ..</a:t>
            </a:r>
          </a:p>
          <a:p>
            <a:pPr marL="288000" lvl="2" indent="0">
              <a:buNone/>
            </a:pPr>
            <a:r>
              <a:rPr lang="cs-CZ" sz="2300" b="1" u="sng" dirty="0"/>
              <a:t>Evropská akce pro vnější činnost </a:t>
            </a:r>
            <a:r>
              <a:rPr lang="cs-CZ" sz="2300" b="1" dirty="0"/>
              <a:t>(ESVA)</a:t>
            </a:r>
            <a:r>
              <a:rPr lang="cs-CZ" sz="2300" dirty="0"/>
              <a:t> 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Síť „Delegací EU“</a:t>
            </a:r>
          </a:p>
          <a:p>
            <a:pPr marL="288000" lvl="2" indent="0">
              <a:buNone/>
            </a:pPr>
            <a:r>
              <a:rPr lang="cs-CZ" sz="2300" b="1" u="sng" dirty="0"/>
              <a:t>Agentury</a:t>
            </a:r>
            <a:r>
              <a:rPr lang="cs-CZ" sz="2300" b="1" dirty="0"/>
              <a:t>: 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EBCG (</a:t>
            </a:r>
            <a:r>
              <a:rPr lang="cs-CZ" sz="2300" dirty="0" err="1"/>
              <a:t>Frontex</a:t>
            </a:r>
            <a:r>
              <a:rPr lang="cs-CZ" sz="2300" dirty="0"/>
              <a:t>) – Varšava, Polsko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EUAA (EASO) – La </a:t>
            </a:r>
            <a:r>
              <a:rPr lang="cs-CZ" sz="2300" dirty="0" err="1"/>
              <a:t>Valetta</a:t>
            </a:r>
            <a:r>
              <a:rPr lang="cs-CZ" sz="2300" dirty="0"/>
              <a:t>, Malta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pt-BR" sz="2300" dirty="0"/>
              <a:t>EUROPOL</a:t>
            </a:r>
            <a:r>
              <a:rPr lang="cs-CZ" sz="2300" dirty="0"/>
              <a:t> – Den Haag, Nizozemí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pt-BR" sz="2300" dirty="0"/>
              <a:t>eu-LISA</a:t>
            </a:r>
            <a:r>
              <a:rPr lang="cs-CZ" sz="2300" dirty="0"/>
              <a:t> – </a:t>
            </a:r>
            <a:r>
              <a:rPr lang="cs-CZ" sz="2300" dirty="0" err="1"/>
              <a:t>Tallin</a:t>
            </a:r>
            <a:r>
              <a:rPr lang="cs-CZ" sz="2300" dirty="0"/>
              <a:t>, Estonsko</a:t>
            </a:r>
            <a:endParaRPr lang="pt-BR" sz="2300" dirty="0"/>
          </a:p>
          <a:p>
            <a:pPr marL="288000" lvl="2" indent="0">
              <a:buNone/>
            </a:pPr>
            <a:endParaRPr lang="cs-CZ" sz="2600" b="1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781A8D82-0C16-4939-A5CD-324E2717E8D8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114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832" y="590550"/>
            <a:ext cx="8229600" cy="7502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Kompetence v rámci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6832" y="1484784"/>
            <a:ext cx="8229600" cy="4536504"/>
          </a:xfrm>
        </p:spPr>
        <p:txBody>
          <a:bodyPr>
            <a:normAutofit lnSpcReduction="10000"/>
          </a:bodyPr>
          <a:lstStyle/>
          <a:p>
            <a:pPr marL="288000" lvl="2" indent="0">
              <a:buNone/>
            </a:pPr>
            <a:r>
              <a:rPr lang="cs-CZ" sz="2300" b="1" u="sng" dirty="0">
                <a:solidFill>
                  <a:srgbClr val="0070C0"/>
                </a:solidFill>
              </a:rPr>
              <a:t>Soudní moc</a:t>
            </a:r>
            <a:endParaRPr lang="cs-CZ" sz="2300" dirty="0">
              <a:solidFill>
                <a:srgbClr val="0070C0"/>
              </a:solidFill>
            </a:endParaRPr>
          </a:p>
          <a:p>
            <a:pPr marL="288000" lvl="2" indent="0">
              <a:buNone/>
            </a:pPr>
            <a:endParaRPr lang="cs-CZ" sz="2300" b="1" u="sng" dirty="0"/>
          </a:p>
          <a:p>
            <a:pPr marL="288000" lvl="2" indent="0">
              <a:buNone/>
            </a:pPr>
            <a:r>
              <a:rPr lang="cs-CZ" sz="2300" b="1" u="sng" dirty="0"/>
              <a:t>Evropská komise </a:t>
            </a:r>
            <a:r>
              <a:rPr lang="cs-CZ" sz="2300" b="1" dirty="0"/>
              <a:t>(EK)</a:t>
            </a:r>
            <a:r>
              <a:rPr lang="cs-CZ" sz="2300" dirty="0"/>
              <a:t>  - podává žaloby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pilot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	</a:t>
            </a:r>
            <a:r>
              <a:rPr lang="cs-CZ" sz="2300" dirty="0" err="1"/>
              <a:t>infrigement</a:t>
            </a:r>
            <a:endParaRPr lang="cs-CZ" sz="2300" dirty="0"/>
          </a:p>
          <a:p>
            <a:pPr marL="562320" lvl="3" indent="0">
              <a:buNone/>
            </a:pPr>
            <a:endParaRPr lang="cs-CZ" sz="2300" dirty="0"/>
          </a:p>
          <a:p>
            <a:pPr marL="288000" lvl="2" indent="0">
              <a:buNone/>
            </a:pPr>
            <a:r>
              <a:rPr lang="cs-CZ" sz="2300" b="1" u="sng" dirty="0"/>
              <a:t>Evropský soudní dvůr (ESD) v Lucemburku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generální advokát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	judikatura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předběžné otázky</a:t>
            </a:r>
          </a:p>
          <a:p>
            <a:pPr marL="905220" lvl="3" indent="-342900">
              <a:buFont typeface="Arial" panose="020B0604020202020204" pitchFamily="34" charset="0"/>
              <a:buChar char="•"/>
            </a:pPr>
            <a:r>
              <a:rPr lang="cs-CZ" sz="2300" dirty="0"/>
              <a:t>rozsudky</a:t>
            </a:r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EB1D7839-22D5-4650-BD12-B67F8DE7E98E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1. blok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Úvod do tématu – pojmy, data a zdroje dat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3. blok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Vývoj evropské migrační politiky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1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584101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 Vývoj migrační agendy v EU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403" y="1556792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itchFamily="2" charset="2"/>
              <a:buChar char="§"/>
            </a:pPr>
            <a:r>
              <a:rPr lang="cs-CZ" b="1" dirty="0"/>
              <a:t>Vývoj agendy </a:t>
            </a:r>
            <a:r>
              <a:rPr lang="cs-CZ" dirty="0"/>
              <a:t>(obecný rámec)</a:t>
            </a:r>
          </a:p>
          <a:p>
            <a:pPr lvl="2"/>
            <a:r>
              <a:rPr lang="cs-CZ" dirty="0"/>
              <a:t>Jednotný akt (1986) a Schengenská úmluva (1990)</a:t>
            </a:r>
          </a:p>
          <a:p>
            <a:pPr lvl="2"/>
            <a:r>
              <a:rPr lang="cs-CZ" dirty="0"/>
              <a:t>Maastrichtská smlouva (1993)</a:t>
            </a:r>
          </a:p>
          <a:p>
            <a:pPr lvl="2"/>
            <a:r>
              <a:rPr lang="cs-CZ" b="1" dirty="0"/>
              <a:t>Amsterodamská smlouva– 1999</a:t>
            </a:r>
          </a:p>
          <a:p>
            <a:pPr lvl="2"/>
            <a:r>
              <a:rPr lang="cs-CZ" dirty="0"/>
              <a:t>Niceská smlouva – 2003 </a:t>
            </a:r>
          </a:p>
          <a:p>
            <a:pPr lvl="2"/>
            <a:r>
              <a:rPr lang="cs-CZ" b="1" dirty="0"/>
              <a:t>Lisabonská smlouva – 2009</a:t>
            </a:r>
          </a:p>
          <a:p>
            <a:pPr lvl="2"/>
            <a:r>
              <a:rPr lang="cs-CZ" dirty="0"/>
              <a:t>Úvahy o nové smlouvě (</a:t>
            </a:r>
            <a:r>
              <a:rPr lang="cs-CZ" i="1" dirty="0" err="1"/>
              <a:t>Conference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Europe</a:t>
            </a:r>
            <a:r>
              <a:rPr lang="cs-CZ" dirty="0"/>
              <a:t>)</a:t>
            </a:r>
          </a:p>
          <a:p>
            <a:pPr lvl="2">
              <a:buFont typeface="Calibri" pitchFamily="34" charset="0"/>
              <a:buChar char="–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r>
              <a:rPr lang="cs-CZ" b="1" dirty="0"/>
              <a:t>Víceleté programy pro oblast spravedlnosti a vnitřních věcí</a:t>
            </a:r>
          </a:p>
          <a:p>
            <a:pPr lvl="2"/>
            <a:r>
              <a:rPr lang="cs-CZ" dirty="0"/>
              <a:t>Program z </a:t>
            </a:r>
            <a:r>
              <a:rPr lang="cs-CZ" dirty="0" err="1"/>
              <a:t>Tampere</a:t>
            </a:r>
            <a:r>
              <a:rPr lang="cs-CZ" dirty="0"/>
              <a:t> – 1999 (1999-2003)</a:t>
            </a:r>
          </a:p>
          <a:p>
            <a:pPr lvl="2"/>
            <a:r>
              <a:rPr lang="cs-CZ" dirty="0"/>
              <a:t>Haagský program – 2004 (2004-2009)</a:t>
            </a:r>
          </a:p>
          <a:p>
            <a:pPr lvl="2"/>
            <a:r>
              <a:rPr lang="cs-CZ" dirty="0"/>
              <a:t>Stockholmský program - 2009 (2010-2014)</a:t>
            </a:r>
          </a:p>
          <a:p>
            <a:pPr lvl="2"/>
            <a:r>
              <a:rPr lang="cs-CZ" dirty="0"/>
              <a:t>Strategické směry pro oblast spravedlnosti a vnitřních věcí (závěry Evropské rady z roku 2014)</a:t>
            </a:r>
          </a:p>
          <a:p>
            <a:pPr lvl="2"/>
            <a:r>
              <a:rPr lang="cs-CZ" dirty="0"/>
              <a:t>Strategická agenda (2019 – 2024) – všechny oblasti, </a:t>
            </a:r>
            <a:r>
              <a:rPr lang="cs-CZ" b="1" dirty="0"/>
              <a:t>Migrační pakt</a:t>
            </a:r>
          </a:p>
          <a:p>
            <a:pPr lvl="2"/>
            <a:r>
              <a:rPr lang="cs-CZ" b="1" dirty="0"/>
              <a:t>Strategická vodítka (2024) </a:t>
            </a:r>
            <a:r>
              <a:rPr lang="cs-CZ" dirty="0"/>
              <a:t>– pro novou EK, všechny oblasti</a:t>
            </a:r>
          </a:p>
        </p:txBody>
      </p:sp>
    </p:spTree>
    <p:extLst>
      <p:ext uri="{BB962C8B-B14F-4D97-AF65-F5344CB8AC3E}">
        <p14:creationId xmlns:p14="http://schemas.microsoft.com/office/powerpoint/2010/main" val="3558377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Vývoj migrační agendy v EU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cs-CZ" b="1" dirty="0"/>
              <a:t>Implementační balíčky od krize 2015</a:t>
            </a:r>
          </a:p>
          <a:p>
            <a:pPr marL="457200" lvl="1" indent="0">
              <a:buNone/>
            </a:pPr>
            <a:endParaRPr lang="cs-CZ" b="1" dirty="0"/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První balíček 6/2015 </a:t>
            </a:r>
            <a:r>
              <a:rPr lang="cs-CZ" dirty="0"/>
              <a:t>(relokace, </a:t>
            </a:r>
            <a:r>
              <a:rPr lang="cs-CZ" dirty="0" err="1"/>
              <a:t>hotspots</a:t>
            </a:r>
            <a:r>
              <a:rPr lang="cs-CZ" dirty="0"/>
              <a:t>, přesídlování, pašování)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Druhý balíček 10/2015 </a:t>
            </a:r>
            <a:r>
              <a:rPr lang="cs-CZ" dirty="0"/>
              <a:t>(společný seznam bezpečných zemí původu, návratová politika, posílení relokace, vnější dimenze)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Třetí balíček 12/2015 </a:t>
            </a:r>
            <a:r>
              <a:rPr lang="cs-CZ" dirty="0"/>
              <a:t>(Evropská pobřežní a pohraniční stráž I, revize Schengenského hraničního kodexu)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Čtvrtý balíček 05/2016 </a:t>
            </a:r>
            <a:r>
              <a:rPr lang="cs-CZ" dirty="0"/>
              <a:t>(Dublin IV, </a:t>
            </a:r>
            <a:r>
              <a:rPr lang="cs-CZ" dirty="0" err="1"/>
              <a:t>Eurodac</a:t>
            </a:r>
            <a:r>
              <a:rPr lang="cs-CZ" dirty="0"/>
              <a:t>, EASO – společný evropský azylový systém - SEAS 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Pátý balíček 06/2016 </a:t>
            </a:r>
            <a:r>
              <a:rPr lang="cs-CZ" dirty="0"/>
              <a:t>(modrá karta, integrace)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Šestý balíček 06/2016 </a:t>
            </a:r>
            <a:r>
              <a:rPr lang="cs-CZ" dirty="0"/>
              <a:t>(Migrační kompakt)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Sedmý balíček 07/2016 </a:t>
            </a:r>
            <a:r>
              <a:rPr lang="cs-CZ" dirty="0"/>
              <a:t>(revize dalších směrnic a nařízení SEAS)</a:t>
            </a:r>
          </a:p>
          <a:p>
            <a:pPr lvl="2">
              <a:buFont typeface="Calibri" pitchFamily="34" charset="0"/>
              <a:buChar char="–"/>
            </a:pPr>
            <a:r>
              <a:rPr lang="cs-CZ" dirty="0"/>
              <a:t>Další návrhy na posílení informačních systémů a ochrany vnějších hranic (EES, ETIAS, Schengenský hraniční kodex – znovuzavedení kontrol na vnitřních hranicích, SIS, </a:t>
            </a:r>
            <a:r>
              <a:rPr lang="cs-CZ" dirty="0" err="1"/>
              <a:t>eu</a:t>
            </a:r>
            <a:r>
              <a:rPr lang="cs-CZ" dirty="0"/>
              <a:t>-LISA, IBM) a změnu vízové politiky (vízový kodex, VIS)</a:t>
            </a:r>
          </a:p>
          <a:p>
            <a:pPr lvl="2">
              <a:buFont typeface="Calibri" pitchFamily="34" charset="0"/>
              <a:buChar char="–"/>
            </a:pPr>
            <a:r>
              <a:rPr lang="cs-CZ" u="sng" dirty="0"/>
              <a:t>Osmý balíček 9/2018</a:t>
            </a:r>
            <a:r>
              <a:rPr lang="cs-CZ" dirty="0"/>
              <a:t> (Evropská pohraniční a pobřežní stáž II, </a:t>
            </a:r>
            <a:r>
              <a:rPr lang="cs-CZ" b="1" dirty="0"/>
              <a:t>návratová směrnice</a:t>
            </a:r>
            <a:r>
              <a:rPr lang="cs-CZ" dirty="0"/>
              <a:t>, Agentura EU pro otázky azylu)</a:t>
            </a:r>
          </a:p>
          <a:p>
            <a:pPr lvl="2">
              <a:buFont typeface="Calibri" pitchFamily="34" charset="0"/>
              <a:buChar char="–"/>
            </a:pPr>
            <a:r>
              <a:rPr lang="cs-CZ" b="1" u="sng" dirty="0"/>
              <a:t>Pakt pro migraci a azyl</a:t>
            </a:r>
            <a:r>
              <a:rPr lang="cs-CZ" u="sng" dirty="0"/>
              <a:t> </a:t>
            </a:r>
            <a:r>
              <a:rPr lang="cs-CZ" dirty="0"/>
              <a:t>(2020)</a:t>
            </a:r>
            <a:endParaRPr lang="cs-CZ" b="1" dirty="0"/>
          </a:p>
          <a:p>
            <a:pPr lvl="2">
              <a:buFont typeface="Calibri" pitchFamily="34" charset="0"/>
              <a:buChar char="–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75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6561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 Jednotlivé agendy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403" y="1700808"/>
            <a:ext cx="8229600" cy="4968552"/>
          </a:xfrm>
        </p:spPr>
        <p:txBody>
          <a:bodyPr>
            <a:noAutofit/>
          </a:bodyPr>
          <a:lstStyle/>
          <a:p>
            <a:pPr marL="288000" lvl="2" indent="0">
              <a:buNone/>
            </a:pPr>
            <a:r>
              <a:rPr lang="cs-CZ" sz="1800" b="1" u="sng" dirty="0"/>
              <a:t>Schengenské </a:t>
            </a:r>
            <a:r>
              <a:rPr lang="cs-CZ" sz="1800" b="1" u="sng" dirty="0" err="1"/>
              <a:t>aquis</a:t>
            </a:r>
            <a:endParaRPr lang="cs-CZ" sz="1800" b="1" u="sng" dirty="0"/>
          </a:p>
          <a:p>
            <a:pPr marL="745200" lvl="2" indent="-457200"/>
            <a:r>
              <a:rPr lang="cs-CZ" sz="1800" b="1" dirty="0"/>
              <a:t>Schengenský hraniční kodex</a:t>
            </a:r>
            <a:endParaRPr lang="cs-CZ" sz="1800" dirty="0"/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sz="1200" dirty="0"/>
              <a:t>26 států (22 ČS EU, Norsko, Island, Švýcarsko, Lichtenštejnsko)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sz="1200" dirty="0"/>
              <a:t>Kontrola a ochrana vnějších schengenských hranic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sz="1200" dirty="0"/>
              <a:t>Pravidla pro znovuzavedení kontrol na tzv. vnitřních hranicích</a:t>
            </a:r>
          </a:p>
          <a:p>
            <a:pPr marL="745200" lvl="2" indent="-457200"/>
            <a:r>
              <a:rPr lang="cs-CZ" sz="1800" b="1" dirty="0"/>
              <a:t>IT systémy a jejich interoperabilita </a:t>
            </a:r>
            <a:r>
              <a:rPr lang="cs-CZ" sz="1800" dirty="0"/>
              <a:t>(SIS, VIS, EES, ETIAS)</a:t>
            </a:r>
          </a:p>
          <a:p>
            <a:pPr marL="288000" lvl="2" indent="0">
              <a:buNone/>
            </a:pPr>
            <a:endParaRPr lang="cs-CZ" sz="1800" b="1" u="sng" dirty="0"/>
          </a:p>
          <a:p>
            <a:pPr marL="288000" lvl="2" indent="0">
              <a:buNone/>
            </a:pPr>
            <a:r>
              <a:rPr lang="cs-CZ" sz="1800" b="1" u="sng" dirty="0"/>
              <a:t>Vízová politika</a:t>
            </a:r>
          </a:p>
          <a:p>
            <a:pPr marL="745200" lvl="2" indent="-457200"/>
            <a:r>
              <a:rPr lang="cs-CZ" sz="1800" b="1" dirty="0"/>
              <a:t>Vízový kodex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sz="1200" dirty="0"/>
              <a:t>základní právní nástroj pro vydávání schengenských (krátkodobých) víz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sz="1200" dirty="0"/>
              <a:t>upravuje postupy ve vízovém řízení, vyčísluje náležitosti k vízovým žádostem, lokální schengenská spolupráce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sz="1200" dirty="0" err="1"/>
              <a:t>kondicionalita</a:t>
            </a:r>
            <a:endParaRPr lang="cs-CZ" sz="1200" dirty="0"/>
          </a:p>
          <a:p>
            <a:pPr marL="745200" lvl="2" indent="-457200"/>
            <a:r>
              <a:rPr lang="cs-CZ" sz="1800" dirty="0"/>
              <a:t>Seznam zemí, které mají bezvízový styk s EU – 61 zemí + Hong Kong, Macao a Taiwan, poslední bylo Kosovo v 3/2023 </a:t>
            </a:r>
            <a:r>
              <a:rPr lang="cs-CZ" sz="1800" b="1" dirty="0"/>
              <a:t>(tzv. bílý seznam)</a:t>
            </a:r>
          </a:p>
          <a:p>
            <a:pPr marL="745200" lvl="2" indent="-457200"/>
            <a:r>
              <a:rPr lang="cs-CZ" sz="1800" dirty="0"/>
              <a:t>Suspensivní mechanismus</a:t>
            </a:r>
          </a:p>
          <a:p>
            <a:pPr marL="745200" lvl="2" indent="-457200">
              <a:buFont typeface="Wingdings" panose="05000000000000000000" pitchFamily="2" charset="2"/>
              <a:buChar char="§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63635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5CACD-00FC-4EB1-ACF6-946DEF51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>
                <a:solidFill>
                  <a:srgbClr val="008EC0"/>
                </a:solidFill>
              </a:rPr>
              <a:t>Kdo je vlastně v </a:t>
            </a:r>
            <a:r>
              <a:rPr lang="cs-CZ" sz="4000" dirty="0" err="1">
                <a:solidFill>
                  <a:srgbClr val="008EC0"/>
                </a:solidFill>
              </a:rPr>
              <a:t>Schengenu</a:t>
            </a:r>
            <a:r>
              <a:rPr lang="cs-CZ" sz="4000" dirty="0">
                <a:solidFill>
                  <a:srgbClr val="008EC0"/>
                </a:solidFill>
              </a:rPr>
              <a:t>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7B98C36-AB9D-4061-B795-D006758FE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9055"/>
            <a:ext cx="4315795" cy="485527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102FC7-C3B6-46F3-A7C8-CF0ADF9901BC}"/>
              </a:ext>
            </a:extLst>
          </p:cNvPr>
          <p:cNvSpPr txBox="1"/>
          <p:nvPr/>
        </p:nvSpPr>
        <p:spPr>
          <a:xfrm>
            <a:off x="5724128" y="1805365"/>
            <a:ext cx="2971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/>
              <a:t>Nečlenské státy EU v </a:t>
            </a:r>
            <a:r>
              <a:rPr lang="cs-CZ" dirty="0" err="1"/>
              <a:t>Schengenu</a:t>
            </a:r>
            <a:r>
              <a:rPr lang="cs-CZ" dirty="0"/>
              <a:t>: </a:t>
            </a:r>
            <a:r>
              <a:rPr lang="cs-CZ" b="1" dirty="0">
                <a:solidFill>
                  <a:srgbClr val="BFD133"/>
                </a:solidFill>
              </a:rPr>
              <a:t>IS</a:t>
            </a:r>
            <a:r>
              <a:rPr lang="cs-CZ" dirty="0"/>
              <a:t>,</a:t>
            </a:r>
            <a:r>
              <a:rPr lang="cs-CZ" b="1" dirty="0">
                <a:solidFill>
                  <a:srgbClr val="BFD133"/>
                </a:solidFill>
              </a:rPr>
              <a:t> NO</a:t>
            </a:r>
            <a:r>
              <a:rPr lang="cs-CZ" dirty="0"/>
              <a:t>,</a:t>
            </a:r>
            <a:r>
              <a:rPr lang="cs-CZ" b="1" dirty="0">
                <a:solidFill>
                  <a:srgbClr val="BFD133"/>
                </a:solidFill>
              </a:rPr>
              <a:t> CH</a:t>
            </a:r>
            <a:r>
              <a:rPr lang="cs-CZ" dirty="0"/>
              <a:t>,</a:t>
            </a:r>
            <a:r>
              <a:rPr lang="cs-CZ" b="1" dirty="0">
                <a:solidFill>
                  <a:srgbClr val="BFD133"/>
                </a:solidFill>
              </a:rPr>
              <a:t> LI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b="1" dirty="0">
              <a:solidFill>
                <a:srgbClr val="33A6E9"/>
              </a:solidFill>
            </a:endParaRPr>
          </a:p>
          <a:p>
            <a:pPr marL="0" indent="0">
              <a:buNone/>
            </a:pPr>
            <a:r>
              <a:rPr lang="cs-CZ" dirty="0"/>
              <a:t>Členské státy EU a </a:t>
            </a:r>
            <a:r>
              <a:rPr lang="cs-CZ" dirty="0" err="1"/>
              <a:t>Schengenu</a:t>
            </a:r>
            <a:r>
              <a:rPr lang="cs-CZ" dirty="0"/>
              <a:t>, </a:t>
            </a:r>
            <a:r>
              <a:rPr lang="cs-CZ" b="1" dirty="0"/>
              <a:t>ALE</a:t>
            </a:r>
            <a:r>
              <a:rPr lang="cs-CZ" dirty="0"/>
              <a:t> zatím nedošlo k odstranění kontrol osob na vnitřních pozemních hranicích: </a:t>
            </a:r>
            <a:r>
              <a:rPr lang="cs-CZ" b="1" dirty="0">
                <a:solidFill>
                  <a:srgbClr val="C19DFF"/>
                </a:solidFill>
              </a:rPr>
              <a:t>BG</a:t>
            </a:r>
            <a:r>
              <a:rPr lang="cs-CZ" dirty="0"/>
              <a:t>,</a:t>
            </a:r>
            <a:r>
              <a:rPr lang="cs-CZ" b="1" dirty="0">
                <a:solidFill>
                  <a:srgbClr val="C19DFF"/>
                </a:solidFill>
              </a:rPr>
              <a:t> RO</a:t>
            </a:r>
            <a:r>
              <a:rPr lang="cs-CZ" dirty="0"/>
              <a:t>.</a:t>
            </a:r>
            <a:endParaRPr lang="cs-CZ" b="1" dirty="0">
              <a:solidFill>
                <a:srgbClr val="C19DF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19DFF"/>
              </a:solidFill>
            </a:endParaRPr>
          </a:p>
          <a:p>
            <a:pPr marL="0" indent="0">
              <a:buNone/>
            </a:pPr>
            <a:r>
              <a:rPr lang="cs-CZ" dirty="0"/>
              <a:t>Členské státy EU mimo </a:t>
            </a:r>
            <a:r>
              <a:rPr lang="cs-CZ" dirty="0" err="1"/>
              <a:t>Schengen</a:t>
            </a:r>
            <a:r>
              <a:rPr lang="cs-CZ" dirty="0"/>
              <a:t>:</a:t>
            </a:r>
            <a:r>
              <a:rPr lang="cs-CZ" b="1" dirty="0"/>
              <a:t> </a:t>
            </a:r>
            <a:r>
              <a:rPr lang="cs-CZ" b="1" dirty="0">
                <a:solidFill>
                  <a:srgbClr val="33A6E9"/>
                </a:solidFill>
              </a:rPr>
              <a:t>IE</a:t>
            </a:r>
            <a:r>
              <a:rPr lang="cs-CZ" dirty="0"/>
              <a:t>,</a:t>
            </a:r>
            <a:r>
              <a:rPr lang="cs-CZ" b="1" dirty="0">
                <a:solidFill>
                  <a:srgbClr val="33A6E9"/>
                </a:solidFill>
              </a:rPr>
              <a:t> CY</a:t>
            </a:r>
            <a:r>
              <a:rPr lang="cs-CZ" dirty="0"/>
              <a:t>.</a:t>
            </a:r>
          </a:p>
        </p:txBody>
      </p:sp>
      <p:sp>
        <p:nvSpPr>
          <p:cNvPr id="5" name="Hvězda: sedmicípá 4">
            <a:extLst>
              <a:ext uri="{FF2B5EF4-FFF2-40B4-BE49-F238E27FC236}">
                <a16:creationId xmlns:a16="http://schemas.microsoft.com/office/drawing/2014/main" id="{E918F2FD-6178-4629-8BF4-31FC782D94B1}"/>
              </a:ext>
            </a:extLst>
          </p:cNvPr>
          <p:cNvSpPr/>
          <p:nvPr/>
        </p:nvSpPr>
        <p:spPr>
          <a:xfrm>
            <a:off x="7416316" y="423430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1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Jednotlivé agendy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lvl="2" indent="0">
              <a:buNone/>
            </a:pPr>
            <a:r>
              <a:rPr lang="cs-CZ" sz="2000" b="1" u="sng" dirty="0">
                <a:solidFill>
                  <a:prstClr val="black"/>
                </a:solidFill>
              </a:rPr>
              <a:t>Legální migrace</a:t>
            </a:r>
          </a:p>
          <a:p>
            <a:pPr marL="573750" lvl="2" indent="-285750"/>
            <a:r>
              <a:rPr lang="cs-CZ" sz="2000" dirty="0">
                <a:solidFill>
                  <a:prstClr val="black"/>
                </a:solidFill>
              </a:rPr>
              <a:t>Ve formě směrnic – modré karty, zaměstnanecká karta, studentská směrnice, vědci, sloučení rodiny, oběti obchodování, dlouhodobě pobývající rezidenti</a:t>
            </a:r>
          </a:p>
          <a:p>
            <a:pPr marL="288000" lvl="2" indent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marL="288000" lvl="2" indent="0">
              <a:buNone/>
            </a:pPr>
            <a:r>
              <a:rPr lang="cs-CZ" sz="2000" b="1" u="sng" dirty="0">
                <a:solidFill>
                  <a:prstClr val="black"/>
                </a:solidFill>
              </a:rPr>
              <a:t>Nelegální migrace</a:t>
            </a:r>
          </a:p>
          <a:p>
            <a:pPr marL="573750" lvl="2" indent="-285750"/>
            <a:r>
              <a:rPr lang="cs-CZ" sz="2000" dirty="0">
                <a:solidFill>
                  <a:prstClr val="black"/>
                </a:solidFill>
              </a:rPr>
              <a:t>Návratová směrnice – trčí v EP, odmítal projednat!</a:t>
            </a:r>
          </a:p>
          <a:p>
            <a:pPr marL="573750" lvl="2" indent="-285750"/>
            <a:r>
              <a:rPr lang="cs-CZ" sz="2000" dirty="0">
                <a:solidFill>
                  <a:prstClr val="black"/>
                </a:solidFill>
              </a:rPr>
              <a:t>Readmisní dohody s třetími zeměmi</a:t>
            </a:r>
          </a:p>
          <a:p>
            <a:pPr marL="573750" lvl="2" indent="-285750"/>
            <a:r>
              <a:rPr lang="cs-CZ" sz="2000" dirty="0">
                <a:solidFill>
                  <a:prstClr val="black"/>
                </a:solidFill>
              </a:rPr>
              <a:t>Návrhy EK v oblasti převaděčství – vyšší tresty</a:t>
            </a:r>
          </a:p>
          <a:p>
            <a:pPr marL="288000" lvl="2" indent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marL="288000" lvl="2" indent="0">
              <a:buNone/>
            </a:pPr>
            <a:r>
              <a:rPr lang="cs-CZ" sz="2000" b="1" u="sng" dirty="0">
                <a:solidFill>
                  <a:prstClr val="black"/>
                </a:solidFill>
              </a:rPr>
              <a:t>Volný pohyb osob</a:t>
            </a:r>
          </a:p>
          <a:p>
            <a:pPr marL="573750" lvl="2" indent="-285750"/>
            <a:r>
              <a:rPr lang="cs-CZ" sz="2000" dirty="0">
                <a:solidFill>
                  <a:prstClr val="black"/>
                </a:solidFill>
              </a:rPr>
              <a:t>Směrnice o volném pohybu osob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29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Jednotlivé agendy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lvl="2" indent="0">
              <a:buNone/>
            </a:pPr>
            <a:r>
              <a:rPr lang="cs-CZ" sz="2000" b="1" u="sng" dirty="0">
                <a:solidFill>
                  <a:prstClr val="black"/>
                </a:solidFill>
              </a:rPr>
              <a:t>Společný evrops</a:t>
            </a:r>
            <a:r>
              <a:rPr lang="cs-CZ" sz="2000" b="1" u="sng" dirty="0"/>
              <a:t>ký </a:t>
            </a:r>
            <a:r>
              <a:rPr lang="cs-CZ" sz="2000" b="1" u="sng" dirty="0">
                <a:solidFill>
                  <a:prstClr val="black"/>
                </a:solidFill>
              </a:rPr>
              <a:t>azylový systém (SEAS)</a:t>
            </a:r>
          </a:p>
          <a:p>
            <a:pPr marL="745200" lvl="2" indent="-457200"/>
            <a:r>
              <a:rPr lang="cs-CZ" sz="2000" b="1" dirty="0">
                <a:solidFill>
                  <a:prstClr val="black"/>
                </a:solidFill>
              </a:rPr>
              <a:t>Směrnice a nařízení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/>
              <a:t>(viz projednávané balíčky) – přijímací, kvalifikační, procedurální, směrnice o dočasné ochraně, </a:t>
            </a:r>
            <a:r>
              <a:rPr lang="cs-CZ" sz="2000" dirty="0" err="1"/>
              <a:t>Eurodac</a:t>
            </a:r>
            <a:r>
              <a:rPr lang="cs-CZ" sz="2000" dirty="0"/>
              <a:t>, EASO / EUAA, přesídlovací rámec</a:t>
            </a:r>
            <a:endParaRPr lang="cs-CZ" sz="2000" b="1" dirty="0"/>
          </a:p>
          <a:p>
            <a:pPr marL="745200" lvl="2" indent="-457200"/>
            <a:r>
              <a:rPr lang="cs-CZ" sz="2000" b="1" dirty="0">
                <a:solidFill>
                  <a:prstClr val="black"/>
                </a:solidFill>
              </a:rPr>
              <a:t>Dublinský systém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EU, Norsko, Island, Lichtenštejnsko, Švýcarsko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Mechanismus pro určení státu, který zodpovídá za žádost cizince o mezinárodní ochranu a ve věci rozhoduje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Eliminace „</a:t>
            </a:r>
            <a:r>
              <a:rPr lang="cs-CZ" i="1" dirty="0" err="1">
                <a:solidFill>
                  <a:prstClr val="black"/>
                </a:solidFill>
              </a:rPr>
              <a:t>asylum</a:t>
            </a:r>
            <a:r>
              <a:rPr lang="cs-CZ" i="1" dirty="0">
                <a:solidFill>
                  <a:prstClr val="black"/>
                </a:solidFill>
              </a:rPr>
              <a:t> shopping</a:t>
            </a:r>
            <a:r>
              <a:rPr lang="cs-CZ" dirty="0">
                <a:solidFill>
                  <a:prstClr val="black"/>
                </a:solidFill>
              </a:rPr>
              <a:t>“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Předejití situace „</a:t>
            </a:r>
            <a:r>
              <a:rPr lang="cs-CZ" i="1" dirty="0" err="1">
                <a:solidFill>
                  <a:prstClr val="black"/>
                </a:solidFill>
              </a:rPr>
              <a:t>refugee</a:t>
            </a:r>
            <a:r>
              <a:rPr lang="cs-CZ" i="1" dirty="0">
                <a:solidFill>
                  <a:prstClr val="black"/>
                </a:solidFill>
              </a:rPr>
              <a:t> in orbit</a:t>
            </a:r>
            <a:r>
              <a:rPr lang="cs-CZ" dirty="0">
                <a:solidFill>
                  <a:prstClr val="black"/>
                </a:solidFill>
              </a:rPr>
              <a:t>“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„</a:t>
            </a:r>
            <a:r>
              <a:rPr lang="cs-CZ" i="1" dirty="0" err="1">
                <a:solidFill>
                  <a:prstClr val="black"/>
                </a:solidFill>
              </a:rPr>
              <a:t>one-chance-only</a:t>
            </a:r>
            <a:r>
              <a:rPr lang="cs-CZ" i="1" dirty="0">
                <a:solidFill>
                  <a:prstClr val="black"/>
                </a:solidFill>
              </a:rPr>
              <a:t> princip</a:t>
            </a:r>
            <a:r>
              <a:rPr lang="cs-CZ" dirty="0">
                <a:solidFill>
                  <a:prstClr val="black"/>
                </a:solidFill>
              </a:rPr>
              <a:t>“ - žadatel o mezinárodní ochranu má právo na meritorní posouzení jeho žádosti pouze v jednom členském státě EU</a:t>
            </a:r>
          </a:p>
          <a:p>
            <a:pPr marL="1202400" lvl="3" indent="-457200">
              <a:buFont typeface="Wingdings" panose="05000000000000000000" pitchFamily="2" charset="2"/>
              <a:buChar char="§"/>
            </a:pPr>
            <a:endParaRPr lang="cs-CZ" dirty="0">
              <a:solidFill>
                <a:prstClr val="black"/>
              </a:solidFill>
            </a:endParaRPr>
          </a:p>
          <a:p>
            <a:pPr marL="1202400" lvl="3" indent="-457200">
              <a:buFont typeface="Wingdings" panose="05000000000000000000" pitchFamily="2" charset="2"/>
              <a:buChar char="§"/>
            </a:pP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288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D6FA0-9776-4CA9-9903-9B290A47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8EC0"/>
                </a:solidFill>
              </a:rPr>
              <a:t>Migrační pakt – co to je a co to není?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F5128-AEB1-40A4-95AF-64B9214C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FF0000"/>
                </a:solidFill>
              </a:rPr>
              <a:t>soubor legislativních a nelegislativních opatření </a:t>
            </a:r>
            <a:r>
              <a:rPr lang="cs-CZ" sz="3200" dirty="0"/>
              <a:t>předložených Evropskou komisí v září 2020 – „</a:t>
            </a:r>
            <a:r>
              <a:rPr lang="cs-CZ" sz="3200" dirty="0" err="1"/>
              <a:t>fresh</a:t>
            </a:r>
            <a:r>
              <a:rPr lang="cs-CZ" sz="3200" dirty="0"/>
              <a:t> start“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200" dirty="0"/>
              <a:t>navazuje na jiná legislativní a </a:t>
            </a:r>
            <a:r>
              <a:rPr lang="cs-CZ" sz="3200" dirty="0" err="1"/>
              <a:t>neleg</a:t>
            </a:r>
            <a:r>
              <a:rPr lang="cs-CZ" sz="3200" dirty="0"/>
              <a:t>. opatření z roku 2015 – reakce na migrační krizi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200" dirty="0" err="1"/>
              <a:t>Neleg</a:t>
            </a:r>
            <a:r>
              <a:rPr lang="cs-CZ" sz="3200" dirty="0"/>
              <a:t>. opatření – zejména vnější dimenze – spolupráce se 3.zeměmi (</a:t>
            </a:r>
            <a:r>
              <a:rPr lang="cs-CZ" sz="3200" dirty="0" err="1"/>
              <a:t>sev</a:t>
            </a:r>
            <a:r>
              <a:rPr lang="cs-CZ" sz="3200" dirty="0"/>
              <a:t>. Afrika, Turecko, Balkán)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200" b="1" dirty="0"/>
              <a:t>10 legislativních návrhů </a:t>
            </a:r>
            <a:r>
              <a:rPr lang="cs-CZ" sz="3200" dirty="0"/>
              <a:t>– azyl + nelegální migrace + </a:t>
            </a:r>
            <a:r>
              <a:rPr lang="cs-CZ" sz="3200" i="1" dirty="0"/>
              <a:t>ochrana hranic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200" dirty="0"/>
              <a:t>10.4.2024 schváleno plénem Evropského parlamentu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3200" dirty="0"/>
              <a:t>Květen 2024 – finální schválení jako „A bod“ Radou Evropské Unie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/>
              <a:t>třetí fáze </a:t>
            </a:r>
            <a:r>
              <a:rPr lang="cs-CZ" sz="3200" dirty="0"/>
              <a:t>budování společného evropského azylového systému (SEAS) – 1999-2005, 2008-2013, 2015-2024 – tzn. nevytváří se na zelené louce, ale rozvíjí se/novelizuje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044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447C1-6E32-4B3F-BAF3-460C27CF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41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008EC0"/>
                </a:solidFill>
              </a:rPr>
              <a:t>10 legislativních textů - zasahují celý azylový proces: </a:t>
            </a:r>
            <a:br>
              <a:rPr lang="cs-CZ" sz="4000" dirty="0">
                <a:solidFill>
                  <a:srgbClr val="008EC0"/>
                </a:solidFill>
              </a:rPr>
            </a:br>
            <a:endParaRPr lang="cs-CZ" sz="4000" dirty="0">
              <a:solidFill>
                <a:srgbClr val="008E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4B46B-C091-4F64-B1C6-93C531F5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14116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Příjezd + prvotní kroky:</a:t>
            </a:r>
          </a:p>
          <a:p>
            <a:r>
              <a:rPr lang="cs-CZ" sz="1600" b="1" dirty="0">
                <a:solidFill>
                  <a:srgbClr val="0070C0"/>
                </a:solidFill>
              </a:rPr>
              <a:t>nařízení o screeningu </a:t>
            </a:r>
            <a:r>
              <a:rPr lang="cs-CZ" sz="1600" dirty="0"/>
              <a:t>(prověřování) – totožnost, bezpečnost, zdraví – nasměrování do další procedury, </a:t>
            </a:r>
            <a:r>
              <a:rPr lang="cs-CZ" sz="1600" i="1" dirty="0"/>
              <a:t>(detence)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nařízení o </a:t>
            </a:r>
            <a:r>
              <a:rPr lang="cs-CZ" sz="1600" b="1" dirty="0" err="1">
                <a:solidFill>
                  <a:srgbClr val="00B050"/>
                </a:solidFill>
              </a:rPr>
              <a:t>Eurodac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dirty="0"/>
              <a:t>– otisky prstů, foto, doklady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nařízení o ECRIS </a:t>
            </a:r>
            <a:r>
              <a:rPr lang="cs-CZ" sz="1600" b="1" dirty="0"/>
              <a:t>–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dirty="0"/>
              <a:t>lustrace během screeningu – „EU rejstřík trestů“ </a:t>
            </a:r>
          </a:p>
          <a:p>
            <a:pPr marL="0" indent="0">
              <a:buNone/>
            </a:pPr>
            <a:endParaRPr lang="cs-CZ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600" dirty="0"/>
              <a:t>Azylové řízení: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azylové procedurální nařízení </a:t>
            </a:r>
            <a:r>
              <a:rPr lang="cs-CZ" sz="1600" dirty="0"/>
              <a:t>– azylové řízení na hranicích a na území – rychlejší proces, </a:t>
            </a:r>
            <a:r>
              <a:rPr lang="cs-CZ" sz="1600" i="1" dirty="0"/>
              <a:t>(detence)</a:t>
            </a:r>
            <a:endParaRPr lang="cs-CZ" sz="1600" dirty="0"/>
          </a:p>
          <a:p>
            <a:r>
              <a:rPr lang="cs-CZ" sz="1600" b="1" dirty="0">
                <a:solidFill>
                  <a:srgbClr val="00B050"/>
                </a:solidFill>
              </a:rPr>
              <a:t>kvalifikační nařízení </a:t>
            </a:r>
            <a:r>
              <a:rPr lang="cs-CZ" sz="1600" dirty="0"/>
              <a:t>– podmínky pro udělení mezinárodní ochrany, integrace</a:t>
            </a:r>
          </a:p>
          <a:p>
            <a:r>
              <a:rPr lang="cs-CZ" sz="1600" b="1" dirty="0">
                <a:solidFill>
                  <a:srgbClr val="00B050"/>
                </a:solidFill>
              </a:rPr>
              <a:t>přijímací směrnice </a:t>
            </a:r>
            <a:r>
              <a:rPr lang="cs-CZ" sz="1600" dirty="0"/>
              <a:t>– materiální podmínky pro žadatele (ubytování, doklady, </a:t>
            </a:r>
            <a:r>
              <a:rPr lang="cs-CZ" sz="1600" dirty="0" err="1"/>
              <a:t>zdr</a:t>
            </a:r>
            <a:r>
              <a:rPr lang="cs-CZ" sz="1600" dirty="0"/>
              <a:t>. péče…),</a:t>
            </a:r>
            <a:r>
              <a:rPr lang="cs-CZ" sz="1600" i="1" dirty="0"/>
              <a:t> (detence)</a:t>
            </a:r>
            <a:endParaRPr lang="cs-CZ" sz="1600" dirty="0"/>
          </a:p>
          <a:p>
            <a:r>
              <a:rPr lang="cs-CZ" sz="1600" b="1" dirty="0">
                <a:solidFill>
                  <a:srgbClr val="00B050"/>
                </a:solidFill>
              </a:rPr>
              <a:t>½ nařízení o azylovém migračním managementu</a:t>
            </a:r>
            <a:r>
              <a:rPr lang="cs-CZ" sz="1600" b="1" dirty="0"/>
              <a:t> </a:t>
            </a:r>
            <a:r>
              <a:rPr lang="cs-CZ" sz="1600" dirty="0"/>
              <a:t>– „dublinská pravidla“, </a:t>
            </a:r>
            <a:r>
              <a:rPr lang="cs-CZ" sz="1600" i="1" dirty="0"/>
              <a:t>(detence)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Solidarita:</a:t>
            </a:r>
          </a:p>
          <a:p>
            <a:r>
              <a:rPr lang="cs-CZ" sz="1600" b="1" dirty="0">
                <a:solidFill>
                  <a:srgbClr val="0070C0"/>
                </a:solidFill>
              </a:rPr>
              <a:t>2/2 nařízení o azylovém migračním managementu </a:t>
            </a:r>
            <a:r>
              <a:rPr lang="cs-CZ" sz="1600" dirty="0">
                <a:solidFill>
                  <a:srgbClr val="0070C0"/>
                </a:solidFill>
              </a:rPr>
              <a:t> - </a:t>
            </a:r>
            <a:r>
              <a:rPr lang="cs-CZ" sz="1600" dirty="0"/>
              <a:t>relokace, peníze, technická pomoc – roční cyklus, ad hoc, rozhoduje Rada EU</a:t>
            </a:r>
          </a:p>
          <a:p>
            <a:r>
              <a:rPr lang="cs-CZ" sz="1600" b="1" dirty="0">
                <a:solidFill>
                  <a:srgbClr val="0070C0"/>
                </a:solidFill>
              </a:rPr>
              <a:t>nařízení o přesídlování </a:t>
            </a:r>
            <a:r>
              <a:rPr lang="cs-CZ" sz="1600" dirty="0"/>
              <a:t>– dobrovolné programy pro transfer uprchlíků přímo ze třetích zemí</a:t>
            </a:r>
          </a:p>
        </p:txBody>
      </p:sp>
    </p:spTree>
    <p:extLst>
      <p:ext uri="{BB962C8B-B14F-4D97-AF65-F5344CB8AC3E}">
        <p14:creationId xmlns:p14="http://schemas.microsoft.com/office/powerpoint/2010/main" val="4181796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05270-6C38-7089-A5BE-4C2057A7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0649D-9ABD-F442-62C8-92C1F4E93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Krize: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krizové nařízení </a:t>
            </a:r>
            <a:r>
              <a:rPr lang="cs-CZ" sz="2000" dirty="0"/>
              <a:t>–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migrační tlak, instrumentalizace, vyšší moc, </a:t>
            </a:r>
            <a:r>
              <a:rPr lang="cs-CZ" sz="2000" i="1" dirty="0"/>
              <a:t>(detence)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/>
              <a:t>Návraty: 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návratové hraniční nařízení </a:t>
            </a:r>
            <a:r>
              <a:rPr lang="cs-CZ" sz="2000" dirty="0"/>
              <a:t>– návrat z hranice po azyl. hran. řízení, </a:t>
            </a:r>
            <a:r>
              <a:rPr lang="cs-CZ" sz="2000" i="1" dirty="0"/>
              <a:t>(detence)</a:t>
            </a:r>
            <a:endParaRPr lang="cs-CZ" sz="2000" dirty="0"/>
          </a:p>
          <a:p>
            <a:r>
              <a:rPr lang="cs-CZ" sz="2000" dirty="0"/>
              <a:t> -  (bohužel nepřijata novela tzv. </a:t>
            </a:r>
            <a:r>
              <a:rPr lang="cs-CZ" sz="2000" dirty="0">
                <a:solidFill>
                  <a:srgbClr val="FF0000"/>
                </a:solidFill>
              </a:rPr>
              <a:t>návratové směrnice</a:t>
            </a:r>
            <a:r>
              <a:rPr lang="cs-CZ" sz="2000" dirty="0"/>
              <a:t>) – úkol pro další cyklus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i="1" dirty="0"/>
              <a:t>Ochrana hranic – </a:t>
            </a:r>
            <a:r>
              <a:rPr lang="cs-CZ" sz="2000" i="1" dirty="0">
                <a:solidFill>
                  <a:srgbClr val="00B050"/>
                </a:solidFill>
              </a:rPr>
              <a:t>Schengenský hraniční kodex </a:t>
            </a:r>
            <a:r>
              <a:rPr lang="cs-CZ" sz="2000" i="1" dirty="0"/>
              <a:t>(2024)</a:t>
            </a:r>
          </a:p>
          <a:p>
            <a:pPr marL="0" indent="0">
              <a:buNone/>
            </a:pPr>
            <a:r>
              <a:rPr lang="cs-CZ" sz="2000" i="1" dirty="0"/>
              <a:t>Spolupráce – </a:t>
            </a:r>
            <a:r>
              <a:rPr lang="cs-CZ" sz="2000" i="1" dirty="0">
                <a:solidFill>
                  <a:srgbClr val="00B050"/>
                </a:solidFill>
              </a:rPr>
              <a:t>nařízení o EU azylové agentuře</a:t>
            </a:r>
            <a:r>
              <a:rPr lang="cs-CZ" sz="2000" i="1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322281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1" y="590550"/>
            <a:ext cx="8118673" cy="7502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Základní pojmy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403" y="1484784"/>
            <a:ext cx="8229600" cy="5373216"/>
          </a:xfrm>
        </p:spPr>
        <p:txBody>
          <a:bodyPr>
            <a:normAutofit/>
          </a:bodyPr>
          <a:lstStyle/>
          <a:p>
            <a:pPr marL="288000" lvl="1" indent="0">
              <a:buNone/>
            </a:pPr>
            <a:r>
              <a:rPr lang="cs-CZ" sz="2400" b="1" dirty="0"/>
              <a:t>MIGRANT/MIGRACE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Legální migrace vs. nelegální migrace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Legální migrant vs. nelegální migrant vs. neregulérní migrant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Dobrovolná migrace vs. nucená migrace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Dobrovolný návrat vs. nucený návrat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Detence (zařízení pro zajištění cizinců) vs. azylová zařízení</a:t>
            </a:r>
          </a:p>
          <a:p>
            <a:pPr marL="288000" lvl="1" indent="0">
              <a:buNone/>
            </a:pPr>
            <a:endParaRPr lang="cs-CZ" sz="2400" b="1" dirty="0"/>
          </a:p>
          <a:p>
            <a:pPr marL="288000" lvl="1" indent="0">
              <a:buNone/>
            </a:pPr>
            <a:r>
              <a:rPr lang="cs-CZ" sz="2400" b="1" dirty="0"/>
              <a:t>UPRCHLÍK/UPRCHLICTVÍ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Mandátový uprchlík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Princip non-</a:t>
            </a:r>
            <a:r>
              <a:rPr lang="cs-CZ" sz="1900" dirty="0" err="1"/>
              <a:t>refoulment</a:t>
            </a:r>
            <a:endParaRPr lang="cs-CZ" sz="1900" dirty="0"/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Vnitřně vysídlená osoba (IDP)</a:t>
            </a:r>
          </a:p>
          <a:p>
            <a:pPr marL="6309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1900" dirty="0"/>
              <a:t>Přesídlení vs. relokace</a:t>
            </a:r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A48442B0-D61E-4061-A20C-0F02D0482F42}"/>
              </a:ext>
            </a:extLst>
          </p:cNvPr>
          <p:cNvSpPr/>
          <p:nvPr/>
        </p:nvSpPr>
        <p:spPr>
          <a:xfrm>
            <a:off x="7272300" y="555524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133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Jednotlivé agendy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Vnějš</a:t>
            </a:r>
            <a:r>
              <a:rPr lang="cs-CZ" sz="2000" b="1" u="sng" dirty="0"/>
              <a:t>í</a:t>
            </a:r>
            <a:r>
              <a:rPr lang="cs-CZ" sz="2400" b="1" u="sng" dirty="0"/>
              <a:t> vztahy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Readmisní </a:t>
            </a:r>
            <a:r>
              <a:rPr lang="cs-CZ" sz="2400" dirty="0"/>
              <a:t>dohody a praktické formy návratové spolupráce (standardní pracovní postupy)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Migrační regionální dialogy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Finanční nástroje – Víceletý finanční rámec - NDICI, Nástroj EU pro uprchlíky v Turecku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Politická prohlášení ke spolupráci s třetími zeměmi – společné prohlášení EU-Turecko, spolupráce s Tuniskem, Libanonem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Inovativní koncepty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prstClr val="black"/>
                </a:solidFill>
              </a:rPr>
              <a:t>Instrumentalizace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prstClr val="black"/>
                </a:solidFill>
              </a:rPr>
              <a:t>Externalizace</a:t>
            </a:r>
          </a:p>
        </p:txBody>
      </p:sp>
    </p:spTree>
    <p:extLst>
      <p:ext uri="{BB962C8B-B14F-4D97-AF65-F5344CB8AC3E}">
        <p14:creationId xmlns:p14="http://schemas.microsoft.com/office/powerpoint/2010/main" val="2936686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Aktuální debaty (obecně)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Tři pilíře migrační politiky EU</a:t>
            </a:r>
          </a:p>
          <a:p>
            <a:pPr marL="0" indent="0">
              <a:buNone/>
            </a:pP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Vnější dimenze, aneb kdo vyjedná a zaplatí zastavení migrace před hranicemi EU?</a:t>
            </a:r>
          </a:p>
          <a:p>
            <a:pPr marL="457200" lvl="1" indent="0">
              <a:buNone/>
            </a:pPr>
            <a:r>
              <a:rPr lang="cs-CZ" b="1" dirty="0"/>
              <a:t>Ochrana vnějších hranic EU, aneb kdo zaplatí ploty?</a:t>
            </a:r>
          </a:p>
          <a:p>
            <a:pPr marL="457200" lvl="1" indent="0">
              <a:buNone/>
            </a:pPr>
            <a:r>
              <a:rPr lang="cs-CZ" b="1" dirty="0"/>
              <a:t>Vnitřní dimenze, aneb jak si férově rozdělit břemeno?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479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Aktuální debaty – co nás čeká?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Posílení spolupráce s třetími zeměmi</a:t>
            </a:r>
          </a:p>
          <a:p>
            <a:r>
              <a:rPr lang="cs-CZ" b="1" dirty="0"/>
              <a:t>Posílení návratové politiky </a:t>
            </a:r>
            <a:r>
              <a:rPr lang="cs-CZ" dirty="0"/>
              <a:t>– páky a pobídky pro spolupráci s třetími zeměmi (víza, rozvoj, obchod)</a:t>
            </a:r>
          </a:p>
          <a:p>
            <a:r>
              <a:rPr lang="cs-CZ" b="1" dirty="0"/>
              <a:t>Boj proti pašerákům a obchodníkům s lidmi</a:t>
            </a:r>
          </a:p>
          <a:p>
            <a:r>
              <a:rPr lang="cs-CZ" b="1" dirty="0"/>
              <a:t>Posílení ochrany vnější hranice EU </a:t>
            </a:r>
            <a:r>
              <a:rPr lang="cs-CZ" dirty="0"/>
              <a:t>– implementace mandátu Evropské pohraniční a pobřežní stráže (</a:t>
            </a:r>
            <a:r>
              <a:rPr lang="cs-CZ" dirty="0" err="1"/>
              <a:t>Frontex</a:t>
            </a:r>
            <a:r>
              <a:rPr lang="cs-CZ" dirty="0"/>
              <a:t>), informační systémy (EES, ETIAS a SIS, atd. a jejich vzájemná interoperabilita)</a:t>
            </a:r>
          </a:p>
          <a:p>
            <a:r>
              <a:rPr lang="cs-CZ" b="1" dirty="0"/>
              <a:t>Hraniční kontroly na vnitřních schengenských hranicích</a:t>
            </a:r>
          </a:p>
          <a:p>
            <a:r>
              <a:rPr lang="cs-CZ" b="1" dirty="0"/>
              <a:t>Migrační pakt </a:t>
            </a:r>
            <a:r>
              <a:rPr lang="cs-CZ" dirty="0"/>
              <a:t>– implementace do 06/2026</a:t>
            </a:r>
          </a:p>
          <a:p>
            <a:r>
              <a:rPr lang="cs-CZ" b="1" dirty="0"/>
              <a:t>Nové koncepty v externalizaci </a:t>
            </a:r>
          </a:p>
          <a:p>
            <a:r>
              <a:rPr lang="cs-CZ" b="1" dirty="0"/>
              <a:t>Debata o reakci na instrumentalizaci</a:t>
            </a:r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520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A9B700-C889-4357-BA7B-97C735A0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63594A4-23B1-4ED4-8A0E-5DB785ECC6BD}"/>
              </a:ext>
            </a:extLst>
          </p:cNvPr>
          <p:cNvSpPr txBox="1"/>
          <p:nvPr/>
        </p:nvSpPr>
        <p:spPr>
          <a:xfrm>
            <a:off x="7308304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novinky.cz</a:t>
            </a:r>
          </a:p>
        </p:txBody>
      </p:sp>
    </p:spTree>
    <p:extLst>
      <p:ext uri="{BB962C8B-B14F-4D97-AF65-F5344CB8AC3E}">
        <p14:creationId xmlns:p14="http://schemas.microsoft.com/office/powerpoint/2010/main" val="1137953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4. blok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Vývoj české migrační politiky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8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9CD94-0C74-40AF-B2F4-64BAC7E8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Vývoj počtu cizinců – imigrační země</a:t>
            </a:r>
          </a:p>
        </p:txBody>
      </p:sp>
      <p:pic>
        <p:nvPicPr>
          <p:cNvPr id="2050" name="Obrázek 1">
            <a:extLst>
              <a:ext uri="{FF2B5EF4-FFF2-40B4-BE49-F238E27FC236}">
                <a16:creationId xmlns:a16="http://schemas.microsoft.com/office/drawing/2014/main" id="{FC3A5A92-E70D-418A-979C-54927007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8340"/>
            <a:ext cx="5328592" cy="301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7E57C0-15B1-4E3A-8E84-94600790EF6A}"/>
              </a:ext>
            </a:extLst>
          </p:cNvPr>
          <p:cNvSpPr txBox="1"/>
          <p:nvPr/>
        </p:nvSpPr>
        <p:spPr>
          <a:xfrm>
            <a:off x="5508104" y="2395041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Od země uzavřené, přes zemi tranzitní po zemi imigrační.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90. léta – první legislativa, balkánské války, masivní tranzitní migrace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1999 – nová legislativa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2004 – vstup do EU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2007 – vstup do </a:t>
            </a:r>
            <a:r>
              <a:rPr lang="cs-CZ" sz="1600" dirty="0" err="1"/>
              <a:t>Schengenu</a:t>
            </a:r>
            <a:endParaRPr lang="cs-CZ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2008/9 – hospodářská krize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2012 – programy ekonomické migrace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2015 – krize v EU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/>
              <a:t>2022 – dočasná ochrana, uzavření hranic</a:t>
            </a:r>
          </a:p>
        </p:txBody>
      </p:sp>
    </p:spTree>
    <p:extLst>
      <p:ext uri="{BB962C8B-B14F-4D97-AF65-F5344CB8AC3E}">
        <p14:creationId xmlns:p14="http://schemas.microsoft.com/office/powerpoint/2010/main" val="100479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3F2C8-558F-4467-8023-6FF57BD1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7">
            <a:extLst>
              <a:ext uri="{FF2B5EF4-FFF2-40B4-BE49-F238E27FC236}">
                <a16:creationId xmlns:a16="http://schemas.microsoft.com/office/drawing/2014/main" id="{8A473DBC-E863-4EAA-99D6-1AEB8791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060848"/>
            <a:ext cx="31813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77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6561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  MIGRAČNÍ POLITIKA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403" y="1628800"/>
            <a:ext cx="8229600" cy="52292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cs-CZ" sz="2200" b="1" dirty="0"/>
              <a:t>Zpráva o situaci v oblasti migrace a integrace cizinců na území České republiky</a:t>
            </a:r>
            <a:r>
              <a:rPr lang="cs-CZ" sz="2200" dirty="0"/>
              <a:t> – každoroční zpráva pro vládu, BRS, Parlament</a:t>
            </a:r>
            <a:endParaRPr lang="cs-CZ" sz="2200" b="1" dirty="0"/>
          </a:p>
          <a:p>
            <a:pPr lvl="1">
              <a:buFont typeface="Wingdings" pitchFamily="2" charset="2"/>
              <a:buChar char="§"/>
            </a:pPr>
            <a:r>
              <a:rPr lang="cs-CZ" sz="2200" b="1" dirty="0"/>
              <a:t>Strategie migrační politiky ČR a Komunikační strategii ČR </a:t>
            </a:r>
            <a:r>
              <a:rPr lang="cs-CZ" sz="2200" dirty="0"/>
              <a:t>přijaty formou usnesení vlády č. 621/2015 dne 29. 7. 2015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/>
              <a:t>Klíčové oblasti: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integrace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nelegální migrace a návratová politika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azyl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vnější dimenze migrační politiky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volný pohyb osob v EU a schengenská spolupráce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legální migrace</a:t>
            </a:r>
          </a:p>
          <a:p>
            <a:pPr lvl="3">
              <a:buFont typeface="Wingdings" pitchFamily="2" charset="2"/>
              <a:buChar char="§"/>
            </a:pPr>
            <a:r>
              <a:rPr lang="cs-CZ" sz="1800" dirty="0"/>
              <a:t>mezinárodní vztahy a evropské závazky ČR v oblasti migrace</a:t>
            </a:r>
            <a:endParaRPr lang="cs-CZ" sz="1600" dirty="0"/>
          </a:p>
          <a:p>
            <a:pPr marL="914400" lvl="2" indent="0">
              <a:buNone/>
            </a:pPr>
            <a:endParaRPr lang="cs-CZ" sz="2600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5A1E46CA-EA55-49DD-ACB5-60B2BFFD3D97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8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29220" cy="1143000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Odpovědné instituce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733550"/>
            <a:ext cx="7846803" cy="464777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sz="2000" b="1" u="sng" dirty="0"/>
              <a:t>Koordinace</a:t>
            </a:r>
            <a:r>
              <a:rPr lang="cs-CZ" sz="2000" b="1" dirty="0"/>
              <a:t> azylové, migrační a integrační politiky v ČR</a:t>
            </a:r>
          </a:p>
          <a:p>
            <a:pPr lvl="0"/>
            <a:r>
              <a:rPr lang="cs-CZ" sz="1800" dirty="0"/>
              <a:t>OAMP - Odbor azylové a migrační politiky MV ČR</a:t>
            </a:r>
          </a:p>
          <a:p>
            <a:pPr marL="0" lvl="0" indent="0">
              <a:buNone/>
            </a:pPr>
            <a:endParaRPr lang="cs-CZ" sz="2000" b="1" dirty="0"/>
          </a:p>
          <a:p>
            <a:pPr marL="0" lvl="0" indent="0">
              <a:buNone/>
            </a:pPr>
            <a:r>
              <a:rPr lang="cs-CZ" sz="2000" b="1" dirty="0"/>
              <a:t>Meziresortní charakter problematiky</a:t>
            </a:r>
          </a:p>
          <a:p>
            <a:r>
              <a:rPr lang="cs-CZ" sz="1800" dirty="0"/>
              <a:t>Ministerstva s gescí migrace – MV, MPSV, MZV, MPO</a:t>
            </a:r>
          </a:p>
          <a:p>
            <a:r>
              <a:rPr lang="cs-CZ" sz="1800" dirty="0"/>
              <a:t>Ministerstva s přidruženou gescí – </a:t>
            </a:r>
            <a:r>
              <a:rPr lang="cs-CZ" sz="1800" dirty="0" err="1"/>
              <a:t>MSp</a:t>
            </a:r>
            <a:r>
              <a:rPr lang="cs-CZ" sz="1800" dirty="0"/>
              <a:t>, MŠMT, MF, MMR, MD, </a:t>
            </a:r>
            <a:r>
              <a:rPr lang="cs-CZ" sz="1800" dirty="0" err="1"/>
              <a:t>MZd</a:t>
            </a:r>
            <a:endParaRPr lang="cs-CZ" sz="1800" dirty="0"/>
          </a:p>
          <a:p>
            <a:r>
              <a:rPr lang="cs-CZ" sz="1800" dirty="0"/>
              <a:t>Meziresortní orgán – komise, pracoviště</a:t>
            </a:r>
          </a:p>
          <a:p>
            <a:pPr lvl="1"/>
            <a:r>
              <a:rPr lang="cs-CZ" sz="1800" dirty="0"/>
              <a:t>KO - </a:t>
            </a:r>
            <a:r>
              <a:rPr lang="cs-CZ" sz="1800" b="1" dirty="0"/>
              <a:t>Koordinační orgán pro řízení ochrany státních hranic a migraci </a:t>
            </a:r>
          </a:p>
          <a:p>
            <a:pPr lvl="2"/>
            <a:r>
              <a:rPr lang="cs-CZ" sz="1400" dirty="0"/>
              <a:t>2006 na úrovni náměstků ministrů</a:t>
            </a:r>
          </a:p>
          <a:p>
            <a:pPr lvl="2"/>
            <a:r>
              <a:rPr lang="cs-CZ" sz="1400" dirty="0"/>
              <a:t>2015 na vládní úrovni</a:t>
            </a:r>
          </a:p>
          <a:p>
            <a:pPr lvl="1"/>
            <a:r>
              <a:rPr lang="cs-CZ" sz="1800" dirty="0"/>
              <a:t>ANACEN – </a:t>
            </a:r>
            <a:r>
              <a:rPr lang="cs-CZ" sz="1800" b="1" dirty="0"/>
              <a:t>Analytické centrum pro ochranu státních hranic a migraci (2007) </a:t>
            </a:r>
            <a:endParaRPr lang="cs-CZ" sz="1200" b="1" dirty="0"/>
          </a:p>
          <a:p>
            <a:pPr lvl="1"/>
            <a:endParaRPr lang="cs-CZ" sz="1200" b="1" dirty="0"/>
          </a:p>
          <a:p>
            <a:pPr marL="0" indent="0">
              <a:buNone/>
            </a:pPr>
            <a:r>
              <a:rPr lang="cs-CZ" sz="2000" b="1" dirty="0"/>
              <a:t>Další subjekty</a:t>
            </a:r>
          </a:p>
          <a:p>
            <a:r>
              <a:rPr lang="cs-CZ" sz="1800" dirty="0"/>
              <a:t>VOP</a:t>
            </a:r>
          </a:p>
          <a:p>
            <a:r>
              <a:rPr lang="cs-CZ" sz="1800" dirty="0"/>
              <a:t>Tripartita, ČKR</a:t>
            </a:r>
          </a:p>
          <a:p>
            <a:r>
              <a:rPr lang="cs-CZ" sz="1800" dirty="0"/>
              <a:t>samospráva</a:t>
            </a:r>
          </a:p>
          <a:p>
            <a:r>
              <a:rPr lang="cs-CZ" sz="1800" dirty="0"/>
              <a:t>NNO</a:t>
            </a:r>
          </a:p>
          <a:p>
            <a:endParaRPr lang="cs-CZ" sz="2000" b="1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CAC6AAE8-759F-44CA-ADA7-0667294627AF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462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8675"/>
            <a:ext cx="7829220" cy="656109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Legislativní rámec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3550"/>
            <a:ext cx="7846803" cy="46477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/>
              <a:t>Obecné normy</a:t>
            </a:r>
          </a:p>
          <a:p>
            <a:pPr lvl="0"/>
            <a:r>
              <a:rPr lang="cs-CZ" sz="2000" dirty="0"/>
              <a:t>Listina základních práv a svobod (ústavní zákon č. 2/1993 Sb.)</a:t>
            </a:r>
          </a:p>
          <a:p>
            <a:pPr lvl="0"/>
            <a:r>
              <a:rPr lang="cs-CZ" sz="2000" dirty="0"/>
              <a:t>Mezinárodní úmluvy</a:t>
            </a:r>
          </a:p>
          <a:p>
            <a:pPr marL="0" lvl="0" indent="0">
              <a:buNone/>
            </a:pPr>
            <a:r>
              <a:rPr lang="cs-CZ" sz="2000" b="1" dirty="0"/>
              <a:t>Podmínky vstupu a pobytu cizinců na území České republiky</a:t>
            </a:r>
          </a:p>
          <a:p>
            <a:pPr lvl="0"/>
            <a:r>
              <a:rPr lang="cs-CZ" sz="2000" dirty="0"/>
              <a:t>Zákon č. 326/1999 Sb. o pobytu cizinců na území ČR</a:t>
            </a:r>
          </a:p>
          <a:p>
            <a:pPr lvl="0"/>
            <a:r>
              <a:rPr lang="cs-CZ" sz="2000" dirty="0"/>
              <a:t>Zákon č. 191/2016 Sb. o ochraně státních hranic</a:t>
            </a:r>
          </a:p>
          <a:p>
            <a:pPr marL="0" indent="0">
              <a:buNone/>
            </a:pPr>
            <a:r>
              <a:rPr lang="cs-CZ" sz="2000" b="1" dirty="0"/>
              <a:t>Mezinárodní ochrana a dočasná ochrana</a:t>
            </a:r>
          </a:p>
          <a:p>
            <a:r>
              <a:rPr lang="cs-CZ" sz="2000" dirty="0"/>
              <a:t>Zákon č. 325/1999 Sb. o azylu</a:t>
            </a:r>
          </a:p>
          <a:p>
            <a:pPr lvl="0"/>
            <a:r>
              <a:rPr lang="cs-CZ" sz="2000" dirty="0"/>
              <a:t>Zákon č. 221/2003 Sb. o dočasné ochraně cizinců</a:t>
            </a:r>
          </a:p>
          <a:p>
            <a:pPr marL="0" lvl="0" indent="0">
              <a:buNone/>
            </a:pPr>
            <a:endParaRPr lang="cs-CZ" sz="4000" dirty="0"/>
          </a:p>
          <a:p>
            <a:pPr lvl="0"/>
            <a:endParaRPr lang="cs-CZ" sz="4000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57C25F24-B3A2-4A55-B6A8-90550EC01C75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D50ED-19EB-4DC3-BB1A-68B48287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8E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Základní pojmy II  -  </a:t>
            </a:r>
            <a:r>
              <a:rPr lang="cs-CZ" sz="4000" dirty="0">
                <a:solidFill>
                  <a:srgbClr val="008EC0"/>
                </a:solidFill>
                <a:latin typeface="Calibri"/>
              </a:rPr>
              <a:t>ČR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D9F2F-2884-42F6-BF47-5807F14E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l" fontAlgn="b">
              <a:buNone/>
            </a:pPr>
            <a:r>
              <a:rPr lang="cs-CZ" sz="2400" b="1" dirty="0"/>
              <a:t>CIZINEC: </a:t>
            </a:r>
            <a:r>
              <a:rPr lang="cs-CZ" sz="2400" i="1" dirty="0"/>
              <a:t>z</a:t>
            </a:r>
            <a:r>
              <a:rPr lang="cs-CZ" sz="2400" i="1" u="none" strike="noStrike" dirty="0">
                <a:effectLst/>
              </a:rPr>
              <a:t>ákon o pobytu cizinců na území České republiky</a:t>
            </a:r>
          </a:p>
          <a:p>
            <a:pPr marL="0" indent="0" algn="l" fontAlgn="b">
              <a:buNone/>
            </a:pPr>
            <a:r>
              <a:rPr lang="cs-CZ" sz="2400" b="0" i="1" dirty="0">
                <a:solidFill>
                  <a:srgbClr val="000000"/>
                </a:solidFill>
              </a:rPr>
              <a:t>(zákon č. 326/1999 Sb.)</a:t>
            </a:r>
            <a:endParaRPr lang="cs-CZ" sz="2400" b="0" i="1" u="none" strike="noStrike" dirty="0">
              <a:solidFill>
                <a:srgbClr val="000000"/>
              </a:solidFill>
              <a:effectLst/>
            </a:endParaRPr>
          </a:p>
          <a:p>
            <a:pPr marL="6309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Občan třetí země</a:t>
            </a:r>
          </a:p>
          <a:p>
            <a:pPr marL="6309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Občan EU</a:t>
            </a:r>
          </a:p>
          <a:p>
            <a:pPr marL="6309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Osoba bez státního občanství</a:t>
            </a:r>
          </a:p>
          <a:p>
            <a:pPr marL="0" indent="0" algn="l" fontAlgn="b">
              <a:buNone/>
            </a:pPr>
            <a:endParaRPr lang="cs-CZ" sz="2400" b="1" dirty="0"/>
          </a:p>
          <a:p>
            <a:pPr marL="0" indent="0" algn="l" fontAlgn="b">
              <a:buNone/>
            </a:pPr>
            <a:r>
              <a:rPr lang="cs-CZ" sz="2400" b="1" dirty="0"/>
              <a:t>MEZINÁRODNÍ OCHRANA: </a:t>
            </a:r>
            <a:r>
              <a:rPr lang="cs-CZ" sz="2400" i="1" dirty="0"/>
              <a:t>z</a:t>
            </a:r>
            <a:r>
              <a:rPr lang="cs-CZ" sz="2400" i="1" u="none" strike="noStrike" dirty="0">
                <a:effectLst/>
              </a:rPr>
              <a:t>ákon o azylu </a:t>
            </a:r>
            <a:r>
              <a:rPr lang="cs-CZ" sz="2400" b="0" i="1" dirty="0">
                <a:solidFill>
                  <a:srgbClr val="000000"/>
                </a:solidFill>
              </a:rPr>
              <a:t>(zákon č. 325/1999 Sb.)</a:t>
            </a:r>
            <a:endParaRPr lang="cs-CZ" sz="2800" b="0" i="1" u="none" strike="noStrike" dirty="0">
              <a:solidFill>
                <a:srgbClr val="000000"/>
              </a:solidFill>
              <a:effectLst/>
            </a:endParaRPr>
          </a:p>
          <a:p>
            <a:pPr marL="6309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Žadatel o mezinárodní ochranu (azyl či doplňkovou ochranu)</a:t>
            </a:r>
          </a:p>
          <a:p>
            <a:pPr marL="6309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Azylant</a:t>
            </a:r>
          </a:p>
          <a:p>
            <a:pPr marL="630900" lvl="1" indent="-342900">
              <a:buFont typeface="Wingdings" panose="05000000000000000000" pitchFamily="2" charset="2"/>
              <a:buChar char="§"/>
            </a:pPr>
            <a:r>
              <a:rPr lang="cs-CZ" sz="2400" dirty="0"/>
              <a:t>Poživatel doplňkové ochrany</a:t>
            </a:r>
          </a:p>
          <a:p>
            <a:pPr marL="0" indent="0" algn="l" fontAlgn="b">
              <a:spcAft>
                <a:spcPts val="600"/>
              </a:spcAft>
              <a:buNone/>
            </a:pPr>
            <a:endParaRPr lang="cs-CZ" sz="2400" b="1" dirty="0"/>
          </a:p>
          <a:p>
            <a:pPr marL="0" indent="0" algn="l" fontAlgn="b">
              <a:spcAft>
                <a:spcPts val="600"/>
              </a:spcAft>
              <a:buNone/>
            </a:pPr>
            <a:r>
              <a:rPr lang="cs-CZ" sz="2400" b="1" dirty="0"/>
              <a:t>DOČASNÁ OCHRANA </a:t>
            </a:r>
            <a:r>
              <a:rPr lang="cs-CZ" sz="2400" i="1" dirty="0"/>
              <a:t>z</a:t>
            </a:r>
            <a:r>
              <a:rPr lang="cs-CZ" sz="2400" i="1" u="none" strike="noStrike" dirty="0">
                <a:effectLst/>
              </a:rPr>
              <a:t>ákon o dočasné ochraně cizinců </a:t>
            </a:r>
            <a:r>
              <a:rPr lang="cs-CZ" sz="2400" b="0" i="1" dirty="0">
                <a:solidFill>
                  <a:srgbClr val="000000"/>
                </a:solidFill>
              </a:rPr>
              <a:t>(zákon č. 221/2003 Sb.) + </a:t>
            </a:r>
            <a:r>
              <a:rPr lang="cs-CZ" sz="2400" i="1" dirty="0">
                <a:solidFill>
                  <a:srgbClr val="000000"/>
                </a:solidFill>
              </a:rPr>
              <a:t>t</a:t>
            </a:r>
            <a:r>
              <a:rPr lang="cs-CZ" sz="2400" i="1" u="none" strike="noStrike" dirty="0">
                <a:solidFill>
                  <a:srgbClr val="000000"/>
                </a:solidFill>
                <a:effectLst/>
              </a:rPr>
              <a:t>zv. Lex Ukrajina (zákon č. 65/2022 Sb. </a:t>
            </a:r>
            <a:r>
              <a:rPr lang="cs-CZ" sz="2400" i="1" dirty="0"/>
              <a:t>o některých opatřeních v souvislosti s ozbrojeným konfliktem na území Ukrajiny vyvolaným invazí vojsk Ruské federace)</a:t>
            </a:r>
          </a:p>
          <a:p>
            <a:pPr marL="288000" lvl="1" indent="0">
              <a:buNone/>
            </a:pPr>
            <a:endParaRPr lang="cs-CZ" sz="2400" b="1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8BFDD7C3-69C5-4230-8D19-6C358DC1B1DB}"/>
              </a:ext>
            </a:extLst>
          </p:cNvPr>
          <p:cNvSpPr/>
          <p:nvPr/>
        </p:nvSpPr>
        <p:spPr>
          <a:xfrm>
            <a:off x="7272300" y="555524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8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Vládní usnesení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b="1" dirty="0"/>
              <a:t>Strategie migrační politiky </a:t>
            </a:r>
            <a:r>
              <a:rPr lang="cs-CZ" dirty="0"/>
              <a:t>(2015)</a:t>
            </a:r>
          </a:p>
          <a:p>
            <a:pPr lvl="0"/>
            <a:r>
              <a:rPr lang="cs-CZ" dirty="0"/>
              <a:t>Legální migrace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Programy ekonomické migrace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Programy studentské migrace</a:t>
            </a:r>
          </a:p>
          <a:p>
            <a:pPr lvl="0"/>
            <a:r>
              <a:rPr lang="cs-CZ" dirty="0"/>
              <a:t>Schengenská spolupráce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Národní schengenský plán - 2014</a:t>
            </a:r>
          </a:p>
          <a:p>
            <a:pPr lvl="0"/>
            <a:r>
              <a:rPr lang="cs-CZ" dirty="0"/>
              <a:t>Zahraniční pomoc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/>
              <a:t>Stálý zdravotně humanitární program MEDEVAC </a:t>
            </a:r>
            <a:r>
              <a:rPr lang="cs-CZ" dirty="0"/>
              <a:t>(od 90. let, 2014 jako stálý)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/>
              <a:t>Program Pomoc na místě </a:t>
            </a:r>
            <a:r>
              <a:rPr lang="cs-CZ" dirty="0"/>
              <a:t>(2014)</a:t>
            </a:r>
          </a:p>
          <a:p>
            <a:pPr lvl="0"/>
            <a:r>
              <a:rPr lang="cs-CZ" dirty="0"/>
              <a:t>Integrace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Usnesení č. 954 ze dne 20. listopadu 2015 „</a:t>
            </a:r>
            <a:r>
              <a:rPr lang="cs-CZ" b="1" dirty="0"/>
              <a:t>Státní integrační program </a:t>
            </a:r>
            <a:r>
              <a:rPr lang="cs-CZ" dirty="0"/>
              <a:t>pro osoby s udělenou mezinárodní ochranou v roce 2016 a v letech následujících“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Usnesení č. 26 ze dne 18. ledna 2016 aktualizovaná </a:t>
            </a:r>
            <a:r>
              <a:rPr lang="cs-CZ" b="1" dirty="0"/>
              <a:t>Koncepce integrace cizinců </a:t>
            </a:r>
            <a:r>
              <a:rPr lang="cs-CZ" dirty="0"/>
              <a:t>„Ve vzájemném respektu“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310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5. blok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Uprchlictví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41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rgbClr val="008EC0"/>
                </a:solidFill>
              </a:rPr>
              <a:t>Mezinárodní ochrana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/>
              <a:t>Dvě základní formy ochrany: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sz="2000" b="1" dirty="0"/>
              <a:t>Azyl</a:t>
            </a:r>
            <a:r>
              <a:rPr lang="cs-CZ" sz="2000" dirty="0"/>
              <a:t> (na dobu neurčitou)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/>
              <a:t>Ochrana osob pronásledovaných v zemi původu nebo osob, které se pronásledování důvodně obávající (stanoveno „Ženevskou úmluvou“ 1951).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2000" b="1" dirty="0"/>
              <a:t>Doplňková ochrana </a:t>
            </a:r>
            <a:r>
              <a:rPr lang="cs-CZ" sz="2000" dirty="0"/>
              <a:t>(na dobu určitou)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/>
              <a:t>Transponována do českého práva evropskou směrnicí, nižší forma ochrany nad rámec Ženevské konvence, evropské úmluvy.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2100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sz="2100" dirty="0"/>
              <a:t>Další formy:</a:t>
            </a:r>
          </a:p>
          <a:p>
            <a:pPr marL="742950" lvl="2" indent="-342900">
              <a:spcBef>
                <a:spcPts val="0"/>
              </a:spcBef>
            </a:pPr>
            <a:r>
              <a:rPr lang="cs-CZ" sz="1700" b="1" dirty="0"/>
              <a:t>Přesídlování</a:t>
            </a:r>
          </a:p>
          <a:p>
            <a:pPr marL="742950" lvl="2" indent="-342900">
              <a:spcBef>
                <a:spcPts val="0"/>
              </a:spcBef>
            </a:pPr>
            <a:r>
              <a:rPr lang="cs-CZ" sz="1700" b="1" dirty="0"/>
              <a:t>Humanitární azyl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2100" b="1" dirty="0"/>
              <a:t>	</a:t>
            </a:r>
            <a:endParaRPr lang="cs-CZ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sz="2000" dirty="0"/>
              <a:t>O mezinárodní ochranu může standardně požádat každý cizinec, zvláštní postup se stanoví, pokud: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/>
              <a:t>Je zjištěno, že žadatel je žadatelem nebo držitelem MO v jiném členském státě EU, nebo je držitelem víza či pobytu jiného členského státu EU (</a:t>
            </a:r>
            <a:r>
              <a:rPr lang="cs-CZ" sz="1700" b="1" u="sng" dirty="0"/>
              <a:t>Dublinské nařízení</a:t>
            </a:r>
            <a:r>
              <a:rPr lang="cs-CZ" sz="1700" b="1" dirty="0"/>
              <a:t>/AMMR</a:t>
            </a:r>
            <a:r>
              <a:rPr lang="cs-CZ" sz="1700" dirty="0"/>
              <a:t>).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/>
              <a:t>Je zjištěno, že žadatelem je státním příslušníkem státu na </a:t>
            </a:r>
            <a:r>
              <a:rPr lang="cs-CZ" sz="1700" b="1" dirty="0"/>
              <a:t>seznamu bezpečných zemí původu</a:t>
            </a:r>
            <a:r>
              <a:rPr lang="cs-CZ" sz="1700" dirty="0"/>
              <a:t> (automaticky všechna státy EU a pak národní seznam ve formě </a:t>
            </a:r>
            <a:r>
              <a:rPr lang="cs-CZ" sz="1700" b="1" u="sng" dirty="0"/>
              <a:t>vyhlášky MV</a:t>
            </a:r>
            <a:r>
              <a:rPr lang="cs-CZ" sz="1700" dirty="0"/>
              <a:t>)</a:t>
            </a:r>
          </a:p>
          <a:p>
            <a:pPr lvl="1">
              <a:spcBef>
                <a:spcPts val="0"/>
              </a:spcBef>
            </a:pPr>
            <a:endParaRPr lang="cs-CZ" sz="17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cs-CZ" sz="1700" dirty="0"/>
              <a:t>ALE! Soudy nerespektují ani Dublin ani vyhlášku MV, postup tedy nemusí platit!</a:t>
            </a:r>
          </a:p>
          <a:p>
            <a:pPr lvl="1">
              <a:spcBef>
                <a:spcPts val="0"/>
              </a:spcBef>
            </a:pPr>
            <a:endParaRPr lang="cs-CZ" sz="17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F40AF15E-A494-4C61-B640-BEC43861E0DA}"/>
              </a:ext>
            </a:extLst>
          </p:cNvPr>
          <p:cNvSpPr/>
          <p:nvPr/>
        </p:nvSpPr>
        <p:spPr>
          <a:xfrm>
            <a:off x="7452320" y="409526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351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860" y="476673"/>
            <a:ext cx="7841864" cy="864096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cs-CZ" sz="4000" dirty="0">
                <a:solidFill>
                  <a:srgbClr val="008EC0"/>
                </a:solidFill>
              </a:rPr>
              <a:t>Mezinárodní ochrana - proces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79512" y="2339909"/>
            <a:ext cx="1080120" cy="1584176"/>
            <a:chOff x="59729" y="1807538"/>
            <a:chExt cx="871531" cy="1420850"/>
          </a:xfrm>
        </p:grpSpPr>
        <p:sp>
          <p:nvSpPr>
            <p:cNvPr id="12" name="Zaoblený obdélník 11"/>
            <p:cNvSpPr/>
            <p:nvPr/>
          </p:nvSpPr>
          <p:spPr>
            <a:xfrm>
              <a:off x="59729" y="1807538"/>
              <a:ext cx="871531" cy="1420850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aoblený obdélník 4"/>
            <p:cNvSpPr/>
            <p:nvPr/>
          </p:nvSpPr>
          <p:spPr>
            <a:xfrm>
              <a:off x="102274" y="1850083"/>
              <a:ext cx="786441" cy="133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Cizinec v ČR požádá o MO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722754" y="2086398"/>
            <a:ext cx="1309363" cy="1959818"/>
            <a:chOff x="552878" y="584471"/>
            <a:chExt cx="1463778" cy="2515418"/>
          </a:xfrm>
        </p:grpSpPr>
        <p:sp>
          <p:nvSpPr>
            <p:cNvPr id="15" name="Zaoblený obdélník 14"/>
            <p:cNvSpPr/>
            <p:nvPr/>
          </p:nvSpPr>
          <p:spPr>
            <a:xfrm>
              <a:off x="552878" y="584471"/>
              <a:ext cx="1463778" cy="2515418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Zaoblený obdélník 4"/>
            <p:cNvSpPr/>
            <p:nvPr/>
          </p:nvSpPr>
          <p:spPr>
            <a:xfrm>
              <a:off x="651233" y="703351"/>
              <a:ext cx="1320866" cy="2372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Přezkum v rámci Dublinského řízení: 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035803" y="4453219"/>
            <a:ext cx="1096607" cy="662471"/>
            <a:chOff x="2161119" y="3810703"/>
            <a:chExt cx="1096607" cy="662471"/>
          </a:xfrm>
        </p:grpSpPr>
        <p:sp>
          <p:nvSpPr>
            <p:cNvPr id="18" name="Zaoblený obdélník 17"/>
            <p:cNvSpPr/>
            <p:nvPr/>
          </p:nvSpPr>
          <p:spPr>
            <a:xfrm>
              <a:off x="2161119" y="3810703"/>
              <a:ext cx="1096607" cy="662471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Zaoblený obdélník 4"/>
            <p:cNvSpPr/>
            <p:nvPr/>
          </p:nvSpPr>
          <p:spPr>
            <a:xfrm>
              <a:off x="2193458" y="3843042"/>
              <a:ext cx="1031929" cy="597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- pozitivní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837787" y="1984363"/>
            <a:ext cx="1215344" cy="1825662"/>
            <a:chOff x="2394440" y="804812"/>
            <a:chExt cx="1215344" cy="2113011"/>
          </a:xfrm>
        </p:grpSpPr>
        <p:sp>
          <p:nvSpPr>
            <p:cNvPr id="21" name="Zaoblený obdélník 20"/>
            <p:cNvSpPr/>
            <p:nvPr/>
          </p:nvSpPr>
          <p:spPr>
            <a:xfrm>
              <a:off x="2394440" y="804812"/>
              <a:ext cx="1215344" cy="2113011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aoblený obdélník 4"/>
            <p:cNvSpPr/>
            <p:nvPr/>
          </p:nvSpPr>
          <p:spPr>
            <a:xfrm>
              <a:off x="2453768" y="864140"/>
              <a:ext cx="1096688" cy="1994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Řízení o azylu v ČR</a:t>
              </a: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3805277" y="4226694"/>
            <a:ext cx="1032510" cy="1165511"/>
            <a:chOff x="3163004" y="3554155"/>
            <a:chExt cx="1032510" cy="1165511"/>
          </a:xfrm>
        </p:grpSpPr>
        <p:sp>
          <p:nvSpPr>
            <p:cNvPr id="24" name="Zaoblený obdélník 23"/>
            <p:cNvSpPr/>
            <p:nvPr/>
          </p:nvSpPr>
          <p:spPr>
            <a:xfrm>
              <a:off x="3163004" y="3554155"/>
              <a:ext cx="1032510" cy="1165511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aoblený obdélník 4"/>
            <p:cNvSpPr/>
            <p:nvPr/>
          </p:nvSpPr>
          <p:spPr>
            <a:xfrm>
              <a:off x="3213407" y="3604558"/>
              <a:ext cx="931704" cy="1064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Transfer do ČS EU</a:t>
              </a: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6687530" y="1819747"/>
            <a:ext cx="1128005" cy="698412"/>
            <a:chOff x="5230963" y="720077"/>
            <a:chExt cx="1011314" cy="648362"/>
          </a:xfrm>
        </p:grpSpPr>
        <p:sp>
          <p:nvSpPr>
            <p:cNvPr id="27" name="Zaoblený obdélník 26"/>
            <p:cNvSpPr/>
            <p:nvPr/>
          </p:nvSpPr>
          <p:spPr>
            <a:xfrm>
              <a:off x="5230963" y="720077"/>
              <a:ext cx="1011314" cy="648362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Zaoblený obdélník 4"/>
            <p:cNvSpPr/>
            <p:nvPr/>
          </p:nvSpPr>
          <p:spPr>
            <a:xfrm>
              <a:off x="5262613" y="751727"/>
              <a:ext cx="948014" cy="58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- udělení azylu</a:t>
              </a: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681794" y="2562344"/>
            <a:ext cx="1133741" cy="627512"/>
            <a:chOff x="5284399" y="1440163"/>
            <a:chExt cx="1133741" cy="627512"/>
          </a:xfrm>
        </p:grpSpPr>
        <p:sp>
          <p:nvSpPr>
            <p:cNvPr id="30" name="Zaoblený obdélník 29"/>
            <p:cNvSpPr/>
            <p:nvPr/>
          </p:nvSpPr>
          <p:spPr>
            <a:xfrm>
              <a:off x="5284399" y="1440163"/>
              <a:ext cx="1133741" cy="627512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aoblený obdélník 4"/>
            <p:cNvSpPr/>
            <p:nvPr/>
          </p:nvSpPr>
          <p:spPr>
            <a:xfrm>
              <a:off x="5315032" y="1470796"/>
              <a:ext cx="1072475" cy="566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- udělení doplňkové ochrany</a:t>
              </a: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6687530" y="3293391"/>
            <a:ext cx="1146998" cy="630694"/>
            <a:chOff x="5551614" y="2336574"/>
            <a:chExt cx="1122271" cy="630694"/>
          </a:xfrm>
        </p:grpSpPr>
        <p:sp>
          <p:nvSpPr>
            <p:cNvPr id="33" name="Zaoblený obdélník 32"/>
            <p:cNvSpPr/>
            <p:nvPr/>
          </p:nvSpPr>
          <p:spPr>
            <a:xfrm>
              <a:off x="5551614" y="2336574"/>
              <a:ext cx="1122271" cy="630694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Zaoblený obdélník 4"/>
            <p:cNvSpPr/>
            <p:nvPr/>
          </p:nvSpPr>
          <p:spPr>
            <a:xfrm>
              <a:off x="5582402" y="2367362"/>
              <a:ext cx="1060695" cy="569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- neudělení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417075" y="5954681"/>
            <a:ext cx="1014111" cy="656019"/>
            <a:chOff x="6972332" y="785674"/>
            <a:chExt cx="724516" cy="656019"/>
          </a:xfrm>
        </p:grpSpPr>
        <p:sp>
          <p:nvSpPr>
            <p:cNvPr id="39" name="Zaoblený obdélník 38"/>
            <p:cNvSpPr/>
            <p:nvPr/>
          </p:nvSpPr>
          <p:spPr>
            <a:xfrm>
              <a:off x="6972332" y="785674"/>
              <a:ext cx="724516" cy="656019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Zaoblený obdélník 4"/>
            <p:cNvSpPr/>
            <p:nvPr/>
          </p:nvSpPr>
          <p:spPr>
            <a:xfrm>
              <a:off x="7004356" y="817698"/>
              <a:ext cx="660468" cy="591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Žaloba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5739592" y="5631552"/>
            <a:ext cx="3114100" cy="1167082"/>
            <a:chOff x="7139851" y="1794269"/>
            <a:chExt cx="953668" cy="2591346"/>
          </a:xfrm>
        </p:grpSpPr>
        <p:sp>
          <p:nvSpPr>
            <p:cNvPr id="42" name="Zaoblený obdélník 41"/>
            <p:cNvSpPr/>
            <p:nvPr/>
          </p:nvSpPr>
          <p:spPr>
            <a:xfrm>
              <a:off x="7139851" y="1794269"/>
              <a:ext cx="953668" cy="2591346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Zaoblený obdélník 4"/>
            <p:cNvSpPr/>
            <p:nvPr/>
          </p:nvSpPr>
          <p:spPr>
            <a:xfrm>
              <a:off x="7186405" y="1840823"/>
              <a:ext cx="860560" cy="2498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Kasační stížnost k Nejvyššímu správnímu soudu</a:t>
              </a:r>
            </a:p>
          </p:txBody>
        </p:sp>
      </p:grpSp>
      <p:sp>
        <p:nvSpPr>
          <p:cNvPr id="3" name="Obdélník 2"/>
          <p:cNvSpPr/>
          <p:nvPr/>
        </p:nvSpPr>
        <p:spPr>
          <a:xfrm>
            <a:off x="912941" y="6104958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V případě neudělení: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4652335" y="6119856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nebo</a:t>
            </a:r>
          </a:p>
        </p:txBody>
      </p:sp>
      <p:cxnSp>
        <p:nvCxnSpPr>
          <p:cNvPr id="58" name="Přímá spojnice 57"/>
          <p:cNvCxnSpPr/>
          <p:nvPr/>
        </p:nvCxnSpPr>
        <p:spPr>
          <a:xfrm>
            <a:off x="107504" y="5517232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Skupina 54"/>
          <p:cNvGrpSpPr/>
          <p:nvPr/>
        </p:nvGrpSpPr>
        <p:grpSpPr>
          <a:xfrm>
            <a:off x="3417075" y="2518159"/>
            <a:ext cx="1014111" cy="662471"/>
            <a:chOff x="2161119" y="3810703"/>
            <a:chExt cx="1096607" cy="662471"/>
          </a:xfrm>
        </p:grpSpPr>
        <p:sp>
          <p:nvSpPr>
            <p:cNvPr id="56" name="Zaoblený obdélník 55"/>
            <p:cNvSpPr/>
            <p:nvPr/>
          </p:nvSpPr>
          <p:spPr>
            <a:xfrm>
              <a:off x="2161119" y="3810703"/>
              <a:ext cx="1096607" cy="662471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Zaoblený obdélník 4"/>
            <p:cNvSpPr/>
            <p:nvPr/>
          </p:nvSpPr>
          <p:spPr>
            <a:xfrm>
              <a:off x="2193458" y="3843042"/>
              <a:ext cx="1031929" cy="597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- </a:t>
              </a:r>
              <a:r>
                <a:rPr lang="cs-CZ" sz="1600" dirty="0">
                  <a:solidFill>
                    <a:srgbClr val="FFFFFF"/>
                  </a:solidFill>
                  <a:latin typeface="Gill Sans MT"/>
                </a:rPr>
                <a:t>negativní</a:t>
              </a:r>
              <a:endParaRPr lang="cs-CZ" sz="1600" kern="1200" dirty="0">
                <a:solidFill>
                  <a:srgbClr val="FFFFFF"/>
                </a:solidFill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65" name="Šipka doprava 64"/>
          <p:cNvSpPr/>
          <p:nvPr/>
        </p:nvSpPr>
        <p:spPr>
          <a:xfrm>
            <a:off x="1322165" y="2979020"/>
            <a:ext cx="327680" cy="188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Šipka doprava 65"/>
          <p:cNvSpPr/>
          <p:nvPr/>
        </p:nvSpPr>
        <p:spPr>
          <a:xfrm>
            <a:off x="4487631" y="2839781"/>
            <a:ext cx="262516" cy="201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Šipka doprava 66"/>
          <p:cNvSpPr/>
          <p:nvPr/>
        </p:nvSpPr>
        <p:spPr>
          <a:xfrm>
            <a:off x="3079292" y="2777308"/>
            <a:ext cx="271306" cy="1633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Šipka doprava 67"/>
          <p:cNvSpPr/>
          <p:nvPr/>
        </p:nvSpPr>
        <p:spPr>
          <a:xfrm>
            <a:off x="3289313" y="4683597"/>
            <a:ext cx="364611" cy="201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 doprava 68"/>
          <p:cNvSpPr/>
          <p:nvPr/>
        </p:nvSpPr>
        <p:spPr>
          <a:xfrm rot="3221425">
            <a:off x="2296377" y="4176240"/>
            <a:ext cx="364611" cy="2017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Šipka doprava 70"/>
          <p:cNvSpPr/>
          <p:nvPr/>
        </p:nvSpPr>
        <p:spPr>
          <a:xfrm>
            <a:off x="6086176" y="2777308"/>
            <a:ext cx="542302" cy="21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4" name="Skupina 73"/>
          <p:cNvGrpSpPr/>
          <p:nvPr/>
        </p:nvGrpSpPr>
        <p:grpSpPr>
          <a:xfrm>
            <a:off x="7617150" y="4226694"/>
            <a:ext cx="1276068" cy="1251492"/>
            <a:chOff x="5551614" y="2336574"/>
            <a:chExt cx="1122271" cy="630694"/>
          </a:xfrm>
        </p:grpSpPr>
        <p:sp>
          <p:nvSpPr>
            <p:cNvPr id="75" name="Zaoblený obdélník 74"/>
            <p:cNvSpPr/>
            <p:nvPr/>
          </p:nvSpPr>
          <p:spPr>
            <a:xfrm>
              <a:off x="5551614" y="2336574"/>
              <a:ext cx="1122271" cy="630694"/>
            </a:xfrm>
            <a:prstGeom prst="roundRect">
              <a:avLst/>
            </a:prstGeom>
            <a:solidFill>
              <a:srgbClr val="004F7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00E5E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Zaoblený obdélník 4"/>
            <p:cNvSpPr/>
            <p:nvPr/>
          </p:nvSpPr>
          <p:spPr>
            <a:xfrm>
              <a:off x="5582402" y="2367362"/>
              <a:ext cx="1060695" cy="569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Návrat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>
                  <a:solidFill>
                    <a:srgbClr val="FFFFFF"/>
                  </a:solidFill>
                  <a:latin typeface="Gill Sans MT"/>
                </a:rPr>
                <a:t>Dobrovolný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dirty="0">
                  <a:solidFill>
                    <a:srgbClr val="FFFFFF"/>
                  </a:solidFill>
                  <a:latin typeface="Gill Sans MT"/>
                </a:rPr>
                <a:t>x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>
                  <a:solidFill>
                    <a:srgbClr val="FFFFFF"/>
                  </a:solidFill>
                  <a:latin typeface="Gill Sans MT"/>
                  <a:ea typeface="+mn-ea"/>
                  <a:cs typeface="+mn-cs"/>
                </a:rPr>
                <a:t>Nedobrovolný</a:t>
              </a:r>
            </a:p>
          </p:txBody>
        </p:sp>
      </p:grpSp>
      <p:sp>
        <p:nvSpPr>
          <p:cNvPr id="80" name="Šipka doprava 79"/>
          <p:cNvSpPr/>
          <p:nvPr/>
        </p:nvSpPr>
        <p:spPr>
          <a:xfrm>
            <a:off x="6109997" y="2179020"/>
            <a:ext cx="542302" cy="21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Šipka doprava 80"/>
          <p:cNvSpPr/>
          <p:nvPr/>
        </p:nvSpPr>
        <p:spPr>
          <a:xfrm>
            <a:off x="6109997" y="3401371"/>
            <a:ext cx="542302" cy="21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Šipka ohnutá nahoru 88"/>
          <p:cNvSpPr/>
          <p:nvPr/>
        </p:nvSpPr>
        <p:spPr>
          <a:xfrm rot="10800000" flipH="1">
            <a:off x="7964601" y="3701052"/>
            <a:ext cx="442326" cy="3844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62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8675"/>
            <a:ext cx="7841864" cy="656109"/>
          </a:xfrm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cs-CZ" sz="2800" dirty="0">
                <a:solidFill>
                  <a:srgbClr val="008EC0"/>
                </a:solidFill>
              </a:rPr>
              <a:t>Mezinárodní ochrana  - statistiky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637112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Počet poživatelů ochrany v ČR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Azyl – </a:t>
            </a:r>
            <a:r>
              <a:rPr lang="cs-CZ" sz="2000" b="1" dirty="0"/>
              <a:t>1268</a:t>
            </a:r>
            <a:r>
              <a:rPr lang="cs-CZ" sz="2000" dirty="0"/>
              <a:t> ( TOP 5: Myanmar 197, Afghánistán 186, RF 177, Bělorusko 147, Ukrajina 74)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Doplňková ochrana – </a:t>
            </a:r>
            <a:r>
              <a:rPr lang="cs-CZ" sz="2000" b="1" dirty="0"/>
              <a:t>1228 </a:t>
            </a:r>
            <a:r>
              <a:rPr lang="cs-CZ" sz="2000" dirty="0"/>
              <a:t>(TOP 5: Ukrajina 428, Sýrie 271, Afghánistán 67, Čína 58, </a:t>
            </a:r>
            <a:r>
              <a:rPr lang="cs-CZ" sz="2000" dirty="0" err="1"/>
              <a:t>stateless</a:t>
            </a:r>
            <a:r>
              <a:rPr lang="cs-CZ" sz="2000" dirty="0"/>
              <a:t> 58)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Počet žádostí o ochranu v ČR (2023)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/>
              <a:t>1425 </a:t>
            </a:r>
            <a:r>
              <a:rPr lang="cs-CZ" sz="2000" dirty="0"/>
              <a:t>(TOP 5: Turecko 213, Uzbekistán 136, Vietnam 136, Ukrajina 129, RF 120)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Nové/opakované – 1150/275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Rozhodování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Rozhodnutí – </a:t>
            </a:r>
            <a:r>
              <a:rPr lang="cs-CZ" sz="2000" b="1" dirty="0"/>
              <a:t>1633</a:t>
            </a:r>
            <a:r>
              <a:rPr lang="cs-CZ" sz="2000" dirty="0"/>
              <a:t> (56 azyl, 268 DO, 622 negativ, 687 zastaveno)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Žaloby – </a:t>
            </a:r>
            <a:r>
              <a:rPr lang="cs-CZ" sz="2000" b="1" dirty="0"/>
              <a:t>721</a:t>
            </a:r>
            <a:r>
              <a:rPr lang="cs-CZ" sz="2000" dirty="0"/>
              <a:t> (432 zamítnuté, 141 zastavené, 123 vrácené)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NSS – </a:t>
            </a:r>
            <a:r>
              <a:rPr lang="cs-CZ" sz="2000" b="1" dirty="0"/>
              <a:t>350</a:t>
            </a:r>
            <a:r>
              <a:rPr lang="cs-CZ" sz="2000" dirty="0"/>
              <a:t> (290 cizinec, 60 MV), 292 rozhodnutí (25 vráceno)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31832" y="616530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MVČR</a:t>
            </a:r>
          </a:p>
        </p:txBody>
      </p:sp>
    </p:spTree>
    <p:extLst>
      <p:ext uri="{BB962C8B-B14F-4D97-AF65-F5344CB8AC3E}">
        <p14:creationId xmlns:p14="http://schemas.microsoft.com/office/powerpoint/2010/main" val="995887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D1371-217F-4CE0-917F-A87A7CBC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8EC0"/>
                </a:solidFill>
              </a:rPr>
              <a:t>Mezinárodní ochrana  - statistiky II.</a:t>
            </a:r>
            <a:endParaRPr lang="cs-CZ" sz="40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F1EB45F-505C-4FE7-86DA-1AFC78AA49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1" y="2815869"/>
          <a:ext cx="8229597" cy="2089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309">
                  <a:extLst>
                    <a:ext uri="{9D8B030D-6E8A-4147-A177-3AD203B41FA5}">
                      <a16:colId xmlns:a16="http://schemas.microsoft.com/office/drawing/2014/main" val="3072346855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2628553044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564388778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2451642331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2427074907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2818470117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4016666022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2759382655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2016489629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462175636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3609040713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770728582"/>
                    </a:ext>
                  </a:extLst>
                </a:gridCol>
                <a:gridCol w="470823">
                  <a:extLst>
                    <a:ext uri="{9D8B030D-6E8A-4147-A177-3AD203B41FA5}">
                      <a16:colId xmlns:a16="http://schemas.microsoft.com/office/drawing/2014/main" val="1349556177"/>
                    </a:ext>
                  </a:extLst>
                </a:gridCol>
                <a:gridCol w="784706">
                  <a:extLst>
                    <a:ext uri="{9D8B030D-6E8A-4147-A177-3AD203B41FA5}">
                      <a16:colId xmlns:a16="http://schemas.microsoft.com/office/drawing/2014/main" val="2880735971"/>
                    </a:ext>
                  </a:extLst>
                </a:gridCol>
                <a:gridCol w="784706">
                  <a:extLst>
                    <a:ext uri="{9D8B030D-6E8A-4147-A177-3AD203B41FA5}">
                      <a16:colId xmlns:a16="http://schemas.microsoft.com/office/drawing/2014/main" val="3517010023"/>
                    </a:ext>
                  </a:extLst>
                </a:gridCol>
              </a:tblGrid>
              <a:tr h="269221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2019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2021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2022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2023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2024 (k 6. 10.)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extLst>
                  <a:ext uri="{0D108BD9-81ED-4DB2-BD59-A6C34878D82A}">
                    <a16:rowId xmlns:a16="http://schemas.microsoft.com/office/drawing/2014/main" val="3623675726"/>
                  </a:ext>
                </a:extLst>
              </a:tr>
              <a:tr h="183560">
                <a:tc rowSpan="6"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Žádosti   o mez. ochranu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756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753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707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1 156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1 525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1 478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1 452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1 701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1628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1 164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1 411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1 694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1 425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1 014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extLst>
                  <a:ext uri="{0D108BD9-81ED-4DB2-BD59-A6C34878D82A}">
                    <a16:rowId xmlns:a16="http://schemas.microsoft.com/office/drawing/2014/main" val="2793064838"/>
                  </a:ext>
                </a:extLst>
              </a:tr>
              <a:tr h="152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ARM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TUR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UZB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extLst>
                  <a:ext uri="{0D108BD9-81ED-4DB2-BD59-A6C34878D82A}">
                    <a16:rowId xmlns:a16="http://schemas.microsoft.com/office/drawing/2014/main" val="65861807"/>
                  </a:ext>
                </a:extLst>
              </a:tr>
              <a:tr h="152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BLR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SYR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SYR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SYR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SYR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IRQ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ARM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TUR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UZB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extLst>
                  <a:ext uri="{0D108BD9-81ED-4DB2-BD59-A6C34878D82A}">
                    <a16:rowId xmlns:a16="http://schemas.microsoft.com/office/drawing/2014/main" val="3874394663"/>
                  </a:ext>
                </a:extLst>
              </a:tr>
              <a:tr h="152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BLR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KUB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CUB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GEO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CUB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AFG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extLst>
                  <a:ext uri="{0D108BD9-81ED-4DB2-BD59-A6C34878D82A}">
                    <a16:rowId xmlns:a16="http://schemas.microsoft.com/office/drawing/2014/main" val="1096687879"/>
                  </a:ext>
                </a:extLst>
              </a:tr>
              <a:tr h="1529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SYR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AZB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ARM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BLR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extLst>
                  <a:ext uri="{0D108BD9-81ED-4DB2-BD59-A6C34878D82A}">
                    <a16:rowId xmlns:a16="http://schemas.microsoft.com/office/drawing/2014/main" val="3297051939"/>
                  </a:ext>
                </a:extLst>
              </a:tr>
              <a:tr h="16061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MNG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ARM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CUB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ARM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CHN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KAZ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UZB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VNM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extLst>
                  <a:ext uri="{0D108BD9-81ED-4DB2-BD59-A6C34878D82A}">
                    <a16:rowId xmlns:a16="http://schemas.microsoft.com/office/drawing/2014/main" val="1078283724"/>
                  </a:ext>
                </a:extLst>
              </a:tr>
              <a:tr h="367120">
                <a:tc gridSpan="15"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Udělená ochrana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068482"/>
                  </a:ext>
                </a:extLst>
              </a:tr>
              <a:tr h="168263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Azyl:</a:t>
                      </a:r>
                      <a:r>
                        <a:rPr lang="cs-CZ" sz="800">
                          <a:effectLst/>
                        </a:rPr>
                        <a:t> 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113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49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97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82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71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148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29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47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49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42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191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92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56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36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extLst>
                  <a:ext uri="{0D108BD9-81ED-4DB2-BD59-A6C34878D82A}">
                    <a16:rowId xmlns:a16="http://schemas.microsoft.com/office/drawing/2014/main" val="4103763483"/>
                  </a:ext>
                </a:extLst>
              </a:tr>
              <a:tr h="328878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Doplňková ochrana: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270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149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261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294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399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302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118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118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63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72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387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268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effectLst/>
                        </a:rPr>
                        <a:t>113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692" marR="35692" marT="0" marB="0" anchor="ctr"/>
                </a:tc>
                <a:extLst>
                  <a:ext uri="{0D108BD9-81ED-4DB2-BD59-A6C34878D82A}">
                    <a16:rowId xmlns:a16="http://schemas.microsoft.com/office/drawing/2014/main" val="11790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09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rgbClr val="008EC0"/>
                </a:solidFill>
              </a:rPr>
              <a:t>Správa uprchlických zařízení SUZ MV ČR I.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746287" y="1489841"/>
            <a:ext cx="8363272" cy="5328592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cs-CZ" sz="2000" dirty="0"/>
              <a:t>Organizační složka státu podřízená náměstkovi MV pro veřejný pořádek a bezpečnost</a:t>
            </a:r>
          </a:p>
          <a:p>
            <a:pPr lvl="0">
              <a:spcBef>
                <a:spcPts val="0"/>
              </a:spcBef>
            </a:pPr>
            <a:r>
              <a:rPr lang="cs-CZ" sz="2000" dirty="0"/>
              <a:t>Typy zařízení: azylová zařízení a zařízení pro zajištění cizinců</a:t>
            </a:r>
          </a:p>
          <a:p>
            <a:pPr lvl="0">
              <a:spcBef>
                <a:spcPts val="0"/>
              </a:spcBef>
            </a:pPr>
            <a:endParaRPr lang="cs-CZ"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cs-CZ" sz="2400" b="1" dirty="0"/>
              <a:t>1) Azylová zařízení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Přijímací středisko (</a:t>
            </a:r>
            <a:r>
              <a:rPr lang="cs-CZ" sz="2000" dirty="0" err="1"/>
              <a:t>PřS</a:t>
            </a:r>
            <a:r>
              <a:rPr lang="cs-CZ" sz="2000" dirty="0"/>
              <a:t>)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ubytování nově příchozích žadatelů o mezinárodní ochranu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zajištění základních vstupních procedur (identifikace totožnosti, zahájení řízení o udělení mezinárodní ochrany, vstupní pohovor a sociální šetření, předepsaná vstupní zdravotní prohlídka)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není možné volně opustit zařízení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tranzitní prostor mezinárodního letiště Praha, </a:t>
            </a:r>
            <a:r>
              <a:rPr lang="cs-CZ" sz="1600" dirty="0" err="1"/>
              <a:t>PřS</a:t>
            </a:r>
            <a:r>
              <a:rPr lang="cs-CZ" sz="1600" dirty="0"/>
              <a:t> Zastávka (JMK)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Pobytové středisko (</a:t>
            </a:r>
            <a:r>
              <a:rPr lang="cs-CZ" sz="2000" dirty="0" err="1"/>
              <a:t>PoS</a:t>
            </a:r>
            <a:r>
              <a:rPr lang="cs-CZ" sz="2000" dirty="0"/>
              <a:t>)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Ubytování jedinců po dobu řízení ve věci jejich žádostí o mezinárodní ochranu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Je možné středisko volně opouštět nebo využít možnosti ubytování v soukromí</a:t>
            </a:r>
          </a:p>
          <a:p>
            <a:pPr lvl="2">
              <a:spcBef>
                <a:spcPts val="0"/>
              </a:spcBef>
            </a:pPr>
            <a:r>
              <a:rPr lang="cs-CZ" sz="1600" dirty="0" err="1"/>
              <a:t>PoS</a:t>
            </a:r>
            <a:r>
              <a:rPr lang="cs-CZ" sz="1600" dirty="0"/>
              <a:t> Kostelec nad Orlicí (KHK), </a:t>
            </a:r>
            <a:r>
              <a:rPr lang="cs-CZ" sz="1600" dirty="0" err="1"/>
              <a:t>PoS</a:t>
            </a:r>
            <a:r>
              <a:rPr lang="cs-CZ" sz="1600" dirty="0"/>
              <a:t> Havířov (MSK)</a:t>
            </a:r>
          </a:p>
          <a:p>
            <a:pPr lvl="1">
              <a:spcBef>
                <a:spcPts val="0"/>
              </a:spcBef>
            </a:pPr>
            <a:r>
              <a:rPr lang="cs-CZ" sz="2000" dirty="0"/>
              <a:t>Integrační azylové středisko (IAS)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Slouží osobám, kterým byla udělena mezinárodní ochrana a které vstoupily do Státního integračního programu (SIP) a požádaly o dočasné ubytování (max. 18 měsíců)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Ubytování je zpoplatněno</a:t>
            </a:r>
          </a:p>
          <a:p>
            <a:pPr lvl="2">
              <a:spcBef>
                <a:spcPts val="0"/>
              </a:spcBef>
            </a:pPr>
            <a:r>
              <a:rPr lang="cs-CZ" sz="1600" dirty="0"/>
              <a:t>IAS Jaroměř (KHK), Předlice (ÚK), Brno (JMK), Havířov (MSK)</a:t>
            </a:r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C7FFC4F2-91D2-4CBD-A4DE-CEC3709343A0}"/>
              </a:ext>
            </a:extLst>
          </p:cNvPr>
          <p:cNvSpPr/>
          <p:nvPr/>
        </p:nvSpPr>
        <p:spPr>
          <a:xfrm>
            <a:off x="7524328" y="332656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25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8EC0"/>
                </a:solidFill>
              </a:rPr>
              <a:t>Správa uprchlických zařízení SUZ MV ČR II.</a:t>
            </a:r>
            <a:endParaRPr lang="cs-CZ" sz="2800" b="1" dirty="0">
              <a:solidFill>
                <a:srgbClr val="008EC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780728" y="1484784"/>
            <a:ext cx="7967736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2) Zařízení pro zajištění cizinců</a:t>
            </a:r>
          </a:p>
          <a:p>
            <a:pPr lvl="0">
              <a:spcBef>
                <a:spcPts val="0"/>
              </a:spcBef>
            </a:pPr>
            <a:endParaRPr lang="cs-CZ" sz="2000" dirty="0"/>
          </a:p>
          <a:p>
            <a:pPr lvl="0">
              <a:spcBef>
                <a:spcPts val="0"/>
              </a:spcBef>
            </a:pPr>
            <a:r>
              <a:rPr lang="cs-CZ" sz="2000" dirty="0"/>
              <a:t>Do zařízení je cizinec umístěn po rozhodnutí o zajištění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700" dirty="0"/>
              <a:t>Před rozhodnutím musí být vždy splněny podmínky, mimo jiné možnost uplatnění alternativ k zajištění</a:t>
            </a:r>
          </a:p>
          <a:p>
            <a:pPr lvl="0">
              <a:spcBef>
                <a:spcPts val="0"/>
              </a:spcBef>
            </a:pPr>
            <a:r>
              <a:rPr lang="cs-CZ" sz="2000" dirty="0"/>
              <a:t>Důvody zajištění </a:t>
            </a:r>
            <a:endParaRPr lang="cs-CZ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500" dirty="0"/>
              <a:t>správní vyhoštění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500" dirty="0"/>
              <a:t>vycestování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500" dirty="0"/>
              <a:t>průvoz či předání cizince podle mezinárodní smlouvy (dublinské nařízení, </a:t>
            </a:r>
            <a:r>
              <a:rPr lang="cs-CZ" sz="1500" dirty="0" err="1"/>
              <a:t>readmise</a:t>
            </a:r>
            <a:r>
              <a:rPr lang="cs-CZ" sz="1500" dirty="0"/>
              <a:t>)</a:t>
            </a:r>
          </a:p>
          <a:p>
            <a:pPr lvl="0">
              <a:spcBef>
                <a:spcPts val="0"/>
              </a:spcBef>
            </a:pPr>
            <a:r>
              <a:rPr lang="cs-CZ" sz="2000" dirty="0"/>
              <a:t>3 zařízení: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/>
              <a:t>ZZC Balková (Plzeňský kraj)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/>
              <a:t>ZZC Bělá pod Bezdězem (Středočeský kraj)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/>
              <a:t>ZZC Vyšní Lhoty (Moravskoslezský kraj)</a:t>
            </a:r>
          </a:p>
          <a:p>
            <a:pPr lvl="0">
              <a:spcBef>
                <a:spcPts val="0"/>
              </a:spcBef>
            </a:pPr>
            <a:r>
              <a:rPr lang="cs-CZ" sz="2000" dirty="0"/>
              <a:t>Aktuálně je v českých ZZC ubytováno cca </a:t>
            </a:r>
            <a:r>
              <a:rPr lang="cs-CZ" sz="2000" b="1" dirty="0"/>
              <a:t>100 osob </a:t>
            </a:r>
          </a:p>
          <a:p>
            <a:pPr lvl="0">
              <a:spcBef>
                <a:spcPts val="0"/>
              </a:spcBef>
            </a:pPr>
            <a:r>
              <a:rPr lang="cs-CZ" sz="2000" dirty="0"/>
              <a:t>Celková kapacita českých ZZC je cca </a:t>
            </a:r>
            <a:r>
              <a:rPr lang="cs-CZ" sz="2000" b="1" dirty="0"/>
              <a:t>1 000 osob</a:t>
            </a:r>
            <a:r>
              <a:rPr lang="cs-CZ" sz="2000" dirty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sz="2000" dirty="0"/>
          </a:p>
        </p:txBody>
      </p:sp>
      <p:sp>
        <p:nvSpPr>
          <p:cNvPr id="4" name="Hvězda: sedmicípá 3">
            <a:extLst>
              <a:ext uri="{FF2B5EF4-FFF2-40B4-BE49-F238E27FC236}">
                <a16:creationId xmlns:a16="http://schemas.microsoft.com/office/drawing/2014/main" id="{43F6926C-F316-4610-A66E-80C9D9C661B7}"/>
              </a:ext>
            </a:extLst>
          </p:cNvPr>
          <p:cNvSpPr/>
          <p:nvPr/>
        </p:nvSpPr>
        <p:spPr>
          <a:xfrm>
            <a:off x="7335248" y="647339"/>
            <a:ext cx="1080120" cy="10081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68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Zahraniční pomoc MV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708"/>
            <a:ext cx="7467600" cy="4873752"/>
          </a:xfrm>
        </p:spPr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pPr>
              <a:buBlip>
                <a:blip r:embed="rId2"/>
              </a:buBlip>
            </a:pPr>
            <a:r>
              <a:rPr lang="cs-CZ" dirty="0"/>
              <a:t>Vládní program České republiky</a:t>
            </a:r>
          </a:p>
          <a:p>
            <a:pPr>
              <a:buBlip>
                <a:blip r:embed="rId2"/>
              </a:buBlip>
            </a:pPr>
            <a:r>
              <a:rPr lang="cs-CZ" dirty="0"/>
              <a:t>Realizován od roku 1993</a:t>
            </a:r>
          </a:p>
          <a:p>
            <a:pPr>
              <a:buBlip>
                <a:blip r:embed="rId2"/>
              </a:buBlip>
            </a:pPr>
            <a:r>
              <a:rPr lang="cs-CZ" dirty="0"/>
              <a:t>Koordinován Ministerstvem vnitra ČR</a:t>
            </a:r>
          </a:p>
          <a:p>
            <a:pPr>
              <a:buBlip>
                <a:blip r:embed="rId2"/>
              </a:buBlip>
            </a:pPr>
            <a:r>
              <a:rPr lang="cs-CZ" dirty="0"/>
              <a:t>Zdravotně humanitární zaměření</a:t>
            </a:r>
          </a:p>
          <a:p>
            <a:pPr>
              <a:buBlip>
                <a:blip r:embed="rId2"/>
              </a:buBlip>
            </a:pPr>
            <a:r>
              <a:rPr lang="cs-CZ" dirty="0"/>
              <a:t>Snaha zajistit zranitelným populacím přístup ke zdravotnické péči – akcent na uprchlíky a sociálně slabší část místního obyvatelstva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70991"/>
            <a:ext cx="3033346" cy="5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3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476672"/>
            <a:ext cx="3574457" cy="6417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C47259F-0DF1-448F-AC7F-D59EE1D042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" y="1600200"/>
            <a:ext cx="79425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3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D4D2B-67BB-4AAB-B086-2C83AA3E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8EC0"/>
                </a:solidFill>
                <a:latin typeface="Calibri"/>
              </a:rPr>
              <a:t>Migrační slovníček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0E0A3-0C12-4AAA-9862-B0C100F9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Slovníček pojmů - Aktuální informace o migraci (mvcr.cz)</a:t>
            </a:r>
            <a:endParaRPr lang="cs-CZ" dirty="0"/>
          </a:p>
          <a:p>
            <a:r>
              <a:rPr lang="en-US" dirty="0">
                <a:hlinkClick r:id="rId3"/>
              </a:rPr>
              <a:t>EMN Asylum and Migration Glossary - European Commission (europa.eu)</a:t>
            </a:r>
            <a:endParaRPr lang="cs-CZ" dirty="0"/>
          </a:p>
          <a:p>
            <a:r>
              <a:rPr lang="en-US" dirty="0">
                <a:hlinkClick r:id="rId4"/>
              </a:rPr>
              <a:t>Key Migration Terms, Migration Glossary | IOM, UN Migration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656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9374"/>
            <a:ext cx="9144000" cy="165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2195" y="551772"/>
            <a:ext cx="7246269" cy="8606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		</a:t>
            </a:r>
            <a:r>
              <a:rPr lang="cs-CZ" dirty="0">
                <a:solidFill>
                  <a:srgbClr val="008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číslech 2013 - 2023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74453"/>
          <a:stretch/>
        </p:blipFill>
        <p:spPr>
          <a:xfrm>
            <a:off x="3000857" y="2667754"/>
            <a:ext cx="642332" cy="81428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864" y="4070507"/>
            <a:ext cx="935714" cy="771428"/>
          </a:xfrm>
          <a:prstGeom prst="rect">
            <a:avLst/>
          </a:prstGeom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24" y="3959372"/>
            <a:ext cx="1091999" cy="10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61304" y="3881076"/>
            <a:ext cx="1516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4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82743" y="3873684"/>
            <a:ext cx="1516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4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965049" y="2565544"/>
            <a:ext cx="198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4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cs-CZ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461123" y="2551551"/>
            <a:ext cx="1516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4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82742" y="3280644"/>
            <a:ext cx="1393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vyslaných lékařských týmů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589431"/>
            <a:ext cx="18207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1" dirty="0"/>
              <a:t>zdravotních humanitárních  evakuací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984934" y="3295526"/>
            <a:ext cx="17047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operovaných pacientů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463442" y="4611102"/>
            <a:ext cx="1272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vyškolených expertů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5793" y="2759251"/>
            <a:ext cx="1135856" cy="721519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71" y="752877"/>
            <a:ext cx="2553352" cy="4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/>
      <p:bldP spid="20" grpId="0"/>
      <p:bldP spid="5" grpId="0"/>
      <p:bldP spid="21" grpId="0"/>
      <p:bldP spid="22" grpId="0"/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Ministerstva vnitra na asistenci uprchlíkům v regionech původu a prevenci velkých migračních pohybů</a:t>
            </a:r>
            <a:endParaRPr lang="cs-CZ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3870176" cy="15098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76A0575-8C0A-4979-BC1A-551440B9BC20}"/>
              </a:ext>
            </a:extLst>
          </p:cNvPr>
          <p:cNvSpPr txBox="1"/>
          <p:nvPr/>
        </p:nvSpPr>
        <p:spPr>
          <a:xfrm>
            <a:off x="935596" y="2640276"/>
            <a:ext cx="44388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Stabilizace uprchlíků, vnitřně vysídlených osob a navrátilců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zlepšení bydlení a infrastruktury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vzdělání a zaměstnanosti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živobytí a zlepšení potravinové bezpečnosti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Font typeface="+mj-lt"/>
              <a:buAutoNum type="arabicPeriod" startAt="2"/>
            </a:pPr>
            <a:r>
              <a:rPr lang="cs-CZ" b="1" dirty="0"/>
              <a:t>Posilování ochrany hranic, azylových a migračních systémů partnerských zemí, boj proti nelegální migraci</a:t>
            </a:r>
          </a:p>
          <a:p>
            <a:pPr marL="0" indent="0">
              <a:buNone/>
            </a:pPr>
            <a:endParaRPr lang="cs-CZ" b="1" dirty="0"/>
          </a:p>
          <a:p>
            <a:pPr marL="457200" indent="-457200">
              <a:buFont typeface="+mj-lt"/>
              <a:buAutoNum type="arabicPeriod" startAt="3"/>
            </a:pPr>
            <a:r>
              <a:rPr lang="cs-CZ" b="1" dirty="0"/>
              <a:t>Osvěta o rizicích nelegální migrace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2F5B8F5-475A-4903-B80D-4D48E5227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36" y="1966781"/>
            <a:ext cx="1660333" cy="2381655"/>
          </a:xfrm>
          <a:prstGeom prst="rect">
            <a:avLst/>
          </a:prstGeom>
        </p:spPr>
      </p:pic>
      <p:graphicFrame>
        <p:nvGraphicFramePr>
          <p:cNvPr id="8" name="Zástupný symbol pro obsah 14">
            <a:extLst>
              <a:ext uri="{FF2B5EF4-FFF2-40B4-BE49-F238E27FC236}">
                <a16:creationId xmlns:a16="http://schemas.microsoft.com/office/drawing/2014/main" id="{766120CA-38C3-402A-8E58-4F147DEB7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23111"/>
              </p:ext>
            </p:extLst>
          </p:nvPr>
        </p:nvGraphicFramePr>
        <p:xfrm>
          <a:off x="5626418" y="4529520"/>
          <a:ext cx="3312368" cy="202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538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38200" y="836712"/>
            <a:ext cx="8305800" cy="6021288"/>
          </a:xfrm>
          <a:prstGeom prst="rect">
            <a:avLst/>
          </a:prstGeom>
          <a:solidFill>
            <a:srgbClr val="D9ECF7"/>
          </a:solidFill>
          <a:ln>
            <a:solidFill>
              <a:srgbClr val="D9E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249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       </a:t>
            </a:r>
            <a:r>
              <a:rPr lang="cs-CZ" dirty="0">
                <a:solidFill>
                  <a:srgbClr val="008EC0"/>
                </a:solidFill>
              </a:rPr>
              <a:t>DĚKUJI ZA POZORNOST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8191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47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0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818DD-9B20-4453-A8B5-DE277A24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008EC0"/>
                </a:solidFill>
              </a:rPr>
              <a:t>Mezinárodní migrace  - data UNDESA 2020</a:t>
            </a:r>
            <a:endParaRPr lang="cs-CZ" sz="36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3D7A799-FE61-4763-9936-F8328804B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14156"/>
            <a:ext cx="5248275" cy="310970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B367F1B-6661-4D1F-9A8C-FFAD601A3AB5}"/>
              </a:ext>
            </a:extLst>
          </p:cNvPr>
          <p:cNvSpPr txBox="1"/>
          <p:nvPr/>
        </p:nvSpPr>
        <p:spPr>
          <a:xfrm>
            <a:off x="5508104" y="2276872"/>
            <a:ext cx="3106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dirty="0"/>
              <a:t>169 mil. pracovních migrantů</a:t>
            </a:r>
          </a:p>
          <a:p>
            <a:pPr lvl="1"/>
            <a:r>
              <a:rPr lang="cs-CZ" sz="2400" dirty="0"/>
              <a:t>6,8 mil studenti</a:t>
            </a:r>
          </a:p>
          <a:p>
            <a:pPr lvl="1"/>
            <a:r>
              <a:rPr lang="cs-CZ" sz="2400" dirty="0"/>
              <a:t>71,2 mil. vysídlených osob</a:t>
            </a:r>
          </a:p>
          <a:p>
            <a:pPr lvl="1"/>
            <a:r>
              <a:rPr lang="cs-CZ" sz="2400" dirty="0"/>
              <a:t>35,3 mil. uprchlíků</a:t>
            </a:r>
          </a:p>
          <a:p>
            <a:pPr lvl="1"/>
            <a:r>
              <a:rPr lang="cs-CZ" sz="2400" dirty="0"/>
              <a:t>48,1 % ženy</a:t>
            </a:r>
          </a:p>
          <a:p>
            <a:pPr lvl="1"/>
            <a:r>
              <a:rPr lang="cs-CZ" sz="2400" dirty="0"/>
              <a:t>10 % děti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C7B5F7-5BA0-49A8-8904-B5EAA3CA969A}"/>
              </a:ext>
            </a:extLst>
          </p:cNvPr>
          <p:cNvSpPr txBox="1"/>
          <p:nvPr/>
        </p:nvSpPr>
        <p:spPr>
          <a:xfrm>
            <a:off x="457200" y="54997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International Migrant Stock | Population Division (un.org)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9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56CE8-EBE5-42CE-AEB6-6A0B3E87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8EC0"/>
                </a:solidFill>
              </a:rPr>
              <a:t>Mezinárodní migrace  - data IOM 2024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1A467-521C-416C-A09B-AB33367FF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>
                <a:hlinkClick r:id="rId2"/>
              </a:rPr>
              <a:t>Interactive World Migration Report 2024 (iom.int)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Migrační koridory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Remitence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Země původu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Země cílové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789B17-03DA-411A-861D-49CEE5385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64553"/>
            <a:ext cx="4489119" cy="3546454"/>
          </a:xfrm>
          <a:prstGeom prst="rect">
            <a:avLst/>
          </a:prstGeom>
        </p:spPr>
      </p:pic>
      <p:sp>
        <p:nvSpPr>
          <p:cNvPr id="6" name="Hvězda: sedmicípá 5">
            <a:extLst>
              <a:ext uri="{FF2B5EF4-FFF2-40B4-BE49-F238E27FC236}">
                <a16:creationId xmlns:a16="http://schemas.microsoft.com/office/drawing/2014/main" id="{587C10B3-6323-450A-90F7-41C7B9062379}"/>
              </a:ext>
            </a:extLst>
          </p:cNvPr>
          <p:cNvSpPr/>
          <p:nvPr/>
        </p:nvSpPr>
        <p:spPr>
          <a:xfrm>
            <a:off x="3203848" y="3789040"/>
            <a:ext cx="878375" cy="70954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0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20" y="828675"/>
            <a:ext cx="8229600" cy="728117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8EC0"/>
                </a:solidFill>
              </a:rPr>
              <a:t>  Mezinárodní migrace  - data UNHCR 2023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2A23F2-4BC6-4353-9C71-BB4A97C1E891}"/>
              </a:ext>
            </a:extLst>
          </p:cNvPr>
          <p:cNvSpPr txBox="1"/>
          <p:nvPr/>
        </p:nvSpPr>
        <p:spPr>
          <a:xfrm>
            <a:off x="601668" y="2132856"/>
            <a:ext cx="807703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cs-CZ" sz="2800" dirty="0"/>
              <a:t>Globální uprchlické trendy</a:t>
            </a:r>
          </a:p>
          <a:p>
            <a:pPr algn="l" fontAlgn="b">
              <a:spcAft>
                <a:spcPts val="1200"/>
              </a:spcAft>
            </a:pPr>
            <a:r>
              <a:rPr lang="cs-CZ" sz="1400" u="none" strike="noStrike" dirty="0">
                <a:effectLst/>
              </a:rPr>
              <a:t>Na konci roku 2023 celosvětově evidováno:</a:t>
            </a:r>
          </a:p>
          <a:p>
            <a:pPr marL="285750" indent="-285750" algn="l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u="none" strike="noStrike" dirty="0">
                <a:effectLst/>
              </a:rPr>
              <a:t>43,4 mil uprchlíků</a:t>
            </a:r>
          </a:p>
          <a:p>
            <a:pPr marL="742950" lvl="1" indent="-285750" fontAlgn="b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73% uprchlíků pochází z 5 zemí (Afghánistán, Sýrie, Venezuela, Ukrajina, </a:t>
            </a:r>
            <a:r>
              <a:rPr lang="cs-CZ" sz="1400" dirty="0" err="1"/>
              <a:t>Sudan</a:t>
            </a:r>
            <a:r>
              <a:rPr lang="cs-CZ" sz="1400" dirty="0"/>
              <a:t>)</a:t>
            </a:r>
          </a:p>
          <a:p>
            <a:pPr marL="742950" lvl="1" indent="-285750" fontAlgn="b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u="none" strike="noStrike" dirty="0">
                <a:effectLst/>
              </a:rPr>
              <a:t>hlavní přijímající země (39% uprchlíků): Irán, Turecko, Kolumbie, </a:t>
            </a:r>
            <a:r>
              <a:rPr lang="cs-CZ" sz="1400" b="1" u="none" strike="noStrike" dirty="0">
                <a:effectLst/>
              </a:rPr>
              <a:t>Německo</a:t>
            </a:r>
            <a:r>
              <a:rPr lang="cs-CZ" sz="1400" u="none" strike="noStrike" dirty="0">
                <a:effectLst/>
              </a:rPr>
              <a:t>, Pákistán </a:t>
            </a:r>
          </a:p>
          <a:p>
            <a:pPr marL="285750" indent="-285750" algn="l" fontAlgn="b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6,9 mil žadatelů o azyl</a:t>
            </a:r>
          </a:p>
          <a:p>
            <a:pPr marL="285750" indent="-285750" algn="l" fontAlgn="b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1" u="none" strike="noStrike" dirty="0">
                <a:solidFill>
                  <a:srgbClr val="000000"/>
                </a:solidFill>
                <a:effectLst/>
              </a:rPr>
              <a:t>63,3 vnitřně vysídlených osob (</a:t>
            </a:r>
            <a:r>
              <a:rPr lang="cs-CZ" sz="1400" b="1" u="none" strike="noStrike" dirty="0" err="1">
                <a:solidFill>
                  <a:srgbClr val="000000"/>
                </a:solidFill>
                <a:effectLst/>
              </a:rPr>
              <a:t>IDP´s</a:t>
            </a:r>
            <a:r>
              <a:rPr lang="cs-CZ" sz="1400" b="1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457200" lvl="1" indent="0">
              <a:buNone/>
            </a:pPr>
            <a:endParaRPr lang="cs-CZ" sz="2000" dirty="0">
              <a:hlinkClick r:id="rId3"/>
            </a:endParaRPr>
          </a:p>
          <a:p>
            <a:pPr marL="457200" lvl="1" indent="0">
              <a:buNone/>
            </a:pPr>
            <a:r>
              <a:rPr lang="cs-CZ" sz="2000" dirty="0">
                <a:hlinkClick r:id="rId3"/>
              </a:rPr>
              <a:t>unhcr.org/</a:t>
            </a:r>
            <a:r>
              <a:rPr lang="cs-CZ" sz="2000" dirty="0" err="1">
                <a:hlinkClick r:id="rId3"/>
              </a:rPr>
              <a:t>refugee-statistics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71305862"/>
      </p:ext>
    </p:extLst>
  </p:cSld>
  <p:clrMapOvr>
    <a:masterClrMapping/>
  </p:clrMapOvr>
</p:sld>
</file>

<file path=ppt/theme/theme1.xml><?xml version="1.0" encoding="utf-8"?>
<a:theme xmlns:a="http://schemas.openxmlformats.org/drawingml/2006/main" name="MVC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5281</Words>
  <Application>Microsoft Office PowerPoint</Application>
  <PresentationFormat>Předvádění na obrazovce (4:3)</PresentationFormat>
  <Paragraphs>803</Paragraphs>
  <Slides>62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62</vt:i4>
      </vt:variant>
    </vt:vector>
  </HeadingPairs>
  <TitlesOfParts>
    <vt:vector size="73" baseType="lpstr">
      <vt:lpstr>Arial</vt:lpstr>
      <vt:lpstr>Arial CE</vt:lpstr>
      <vt:lpstr>Calibri</vt:lpstr>
      <vt:lpstr>Gill Sans MT</vt:lpstr>
      <vt:lpstr>Gill Sans Nova</vt:lpstr>
      <vt:lpstr>Segoe UI</vt:lpstr>
      <vt:lpstr>Wingdings</vt:lpstr>
      <vt:lpstr>MVCR</vt:lpstr>
      <vt:lpstr>2_Motiv systému Office</vt:lpstr>
      <vt:lpstr>3_Motiv systému Office</vt:lpstr>
      <vt:lpstr>1_Motiv systému Office</vt:lpstr>
      <vt:lpstr> Migrační a bezpečnost, úvod do migrační teorie a praxe </vt:lpstr>
      <vt:lpstr>Informace k předmětu</vt:lpstr>
      <vt:lpstr> 1. blok Úvod do tématu – pojmy, data a zdroje dat  </vt:lpstr>
      <vt:lpstr>  Základní pojmy I.</vt:lpstr>
      <vt:lpstr> Základní pojmy II  -  ČR</vt:lpstr>
      <vt:lpstr>Migrační slovníček</vt:lpstr>
      <vt:lpstr>Mezinárodní migrace  - data UNDESA 2020</vt:lpstr>
      <vt:lpstr>Mezinárodní migrace  - data IOM 2024</vt:lpstr>
      <vt:lpstr>  Mezinárodní migrace  - data UNHCR 2023</vt:lpstr>
      <vt:lpstr>  Evropská migrace - data EUROSTAT 2023</vt:lpstr>
      <vt:lpstr>Prezentace aplikace PowerPoint</vt:lpstr>
      <vt:lpstr>Nelegální migrace do EU – vývoj</vt:lpstr>
      <vt:lpstr>Aktuální situace – žadatelé o mezinárodní ochranu</vt:lpstr>
      <vt:lpstr>Aktuální situace – dočasná ochrana</vt:lpstr>
      <vt:lpstr>Vývoj počtu žádostí o mezinárodní ochranu v EU</vt:lpstr>
      <vt:lpstr>Počet cizinců v ČR (2023)</vt:lpstr>
      <vt:lpstr>Imigrace do ČR</vt:lpstr>
      <vt:lpstr>Mezinárodní ochrana v ČR</vt:lpstr>
      <vt:lpstr>Mezinárodní ochrana v ČR - 2024</vt:lpstr>
      <vt:lpstr>Dočasná ochrana v ČR</vt:lpstr>
      <vt:lpstr>Nelegální migrace v ČR</vt:lpstr>
      <vt:lpstr> 2. blok Mezinárodní a evropské právo </vt:lpstr>
      <vt:lpstr>Základní matení pojmů</vt:lpstr>
      <vt:lpstr>   Základní mezinárodní právo</vt:lpstr>
      <vt:lpstr>   Mezinárodní institucionální zakotvení</vt:lpstr>
      <vt:lpstr>   Mezinárodní institucionální zakotvení II.</vt:lpstr>
      <vt:lpstr>  Kompetence v rámci EU</vt:lpstr>
      <vt:lpstr>  Kompetence v rámci EU</vt:lpstr>
      <vt:lpstr>  Kompetence v rámci EU</vt:lpstr>
      <vt:lpstr> 3. blok Vývoj evropské migrační politiky  </vt:lpstr>
      <vt:lpstr>   Vývoj migrační agendy v EU I.</vt:lpstr>
      <vt:lpstr>Vývoj migrační agendy v EU II.</vt:lpstr>
      <vt:lpstr>   Jednotlivé agendy I.</vt:lpstr>
      <vt:lpstr>Kdo je vlastně v Schengenu?</vt:lpstr>
      <vt:lpstr>Jednotlivé agendy II.</vt:lpstr>
      <vt:lpstr>Jednotlivé agendy III.</vt:lpstr>
      <vt:lpstr>Migrační pakt – co to je a co to není?</vt:lpstr>
      <vt:lpstr>10 legislativních textů - zasahují celý azylový proces:  </vt:lpstr>
      <vt:lpstr>Prezentace aplikace PowerPoint</vt:lpstr>
      <vt:lpstr>Jednotlivé agendy IV.</vt:lpstr>
      <vt:lpstr>Aktuální debaty (obecně)</vt:lpstr>
      <vt:lpstr>Aktuální debaty – co nás čeká?</vt:lpstr>
      <vt:lpstr>Prezentace aplikace PowerPoint</vt:lpstr>
      <vt:lpstr> 4. blok Vývoj české migrační politiky  </vt:lpstr>
      <vt:lpstr>Vývoj počtu cizinců – imigrační země</vt:lpstr>
      <vt:lpstr>Prezentace aplikace PowerPoint</vt:lpstr>
      <vt:lpstr>  MIGRAČNÍ POLITIKA ČR</vt:lpstr>
      <vt:lpstr>Odpovědné instituce v ČR</vt:lpstr>
      <vt:lpstr>Legislativní rámec v ČR</vt:lpstr>
      <vt:lpstr>Vládní usnesení</vt:lpstr>
      <vt:lpstr> 5. blok  Uprchlictví    </vt:lpstr>
      <vt:lpstr>Mezinárodní ochrana </vt:lpstr>
      <vt:lpstr>Mezinárodní ochrana - proces</vt:lpstr>
      <vt:lpstr>Mezinárodní ochrana  - statistiky I.</vt:lpstr>
      <vt:lpstr>Mezinárodní ochrana  - statistiky II.</vt:lpstr>
      <vt:lpstr>Správa uprchlických zařízení SUZ MV ČR I.</vt:lpstr>
      <vt:lpstr>Správa uprchlických zařízení SUZ MV ČR II.</vt:lpstr>
      <vt:lpstr>Zahraniční pomoc MV</vt:lpstr>
      <vt:lpstr>Prezentace aplikace PowerPoint</vt:lpstr>
      <vt:lpstr>  v číslech 2013 - 2023</vt:lpstr>
      <vt:lpstr>Prezentace aplikace PowerPoint</vt:lpstr>
      <vt:lpstr>       DĚKUJI ZA POZORNOST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migrační politiky  České republiky</dc:title>
  <dc:creator>MVCR</dc:creator>
  <cp:lastModifiedBy>Novotná Pavla, Mgr.</cp:lastModifiedBy>
  <cp:revision>464</cp:revision>
  <cp:lastPrinted>2024-10-09T13:39:44Z</cp:lastPrinted>
  <dcterms:created xsi:type="dcterms:W3CDTF">2015-08-03T07:13:00Z</dcterms:created>
  <dcterms:modified xsi:type="dcterms:W3CDTF">2024-10-09T13:39:49Z</dcterms:modified>
</cp:coreProperties>
</file>