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490" r:id="rId3"/>
    <p:sldId id="492" r:id="rId4"/>
    <p:sldId id="486" r:id="rId5"/>
    <p:sldId id="478" r:id="rId6"/>
    <p:sldId id="479" r:id="rId7"/>
    <p:sldId id="480" r:id="rId8"/>
    <p:sldId id="481" r:id="rId9"/>
    <p:sldId id="472" r:id="rId10"/>
    <p:sldId id="470" r:id="rId11"/>
    <p:sldId id="473" r:id="rId12"/>
    <p:sldId id="474" r:id="rId13"/>
    <p:sldId id="475" r:id="rId14"/>
    <p:sldId id="491" r:id="rId15"/>
    <p:sldId id="488" r:id="rId16"/>
    <p:sldId id="468" r:id="rId17"/>
    <p:sldId id="477" r:id="rId18"/>
    <p:sldId id="484" r:id="rId19"/>
    <p:sldId id="485" r:id="rId20"/>
    <p:sldId id="482" r:id="rId21"/>
    <p:sldId id="487" r:id="rId22"/>
    <p:sldId id="489" r:id="rId23"/>
  </p:sldIdLst>
  <p:sldSz cx="9144000" cy="6858000" type="screen4x3"/>
  <p:notesSz cx="7099300" cy="10234613"/>
  <p:defaultTextStyle>
    <a:defPPr>
      <a:defRPr lang="cs-CZ"/>
    </a:defPPr>
    <a:lvl1pPr marL="0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3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6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09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11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14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17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20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23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44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362">
          <p15:clr>
            <a:srgbClr val="A4A3A4"/>
          </p15:clr>
        </p15:guide>
        <p15:guide id="5" orient="horz" pos="2812">
          <p15:clr>
            <a:srgbClr val="A4A3A4"/>
          </p15:clr>
        </p15:guide>
        <p15:guide id="6" orient="horz" pos="713">
          <p15:clr>
            <a:srgbClr val="A4A3A4"/>
          </p15:clr>
        </p15:guide>
        <p15:guide id="7" pos="2880">
          <p15:clr>
            <a:srgbClr val="A4A3A4"/>
          </p15:clr>
        </p15:guide>
        <p15:guide id="8" pos="36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5A"/>
    <a:srgbClr val="CA8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700" autoAdjust="0"/>
  </p:normalViewPr>
  <p:slideViewPr>
    <p:cSldViewPr snapToGrid="0" showGuides="1">
      <p:cViewPr varScale="1">
        <p:scale>
          <a:sx n="107" d="100"/>
          <a:sy n="107" d="100"/>
        </p:scale>
        <p:origin x="672" y="102"/>
      </p:cViewPr>
      <p:guideLst>
        <p:guide orient="horz" pos="944"/>
        <p:guide orient="horz" pos="2160"/>
        <p:guide orient="horz" pos="3974"/>
        <p:guide orient="horz" pos="362"/>
        <p:guide orient="horz" pos="2812"/>
        <p:guide orient="horz" pos="713"/>
        <p:guide pos="2880"/>
        <p:guide pos="360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294" y="1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r">
              <a:defRPr sz="1300"/>
            </a:lvl1pPr>
          </a:lstStyle>
          <a:p>
            <a:fld id="{C843B205-5F2E-431B-94EC-215C205723AE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>
              <a:defRPr sz="1300"/>
            </a:lvl1pPr>
          </a:lstStyle>
          <a:p>
            <a:fld id="{80B2CEF8-4FD8-4A45-8902-8764F2597A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000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5631" cy="512222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979" y="0"/>
            <a:ext cx="3075631" cy="512222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r">
              <a:defRPr sz="1300"/>
            </a:lvl1pPr>
          </a:lstStyle>
          <a:p>
            <a:fld id="{5B2EA291-8051-4A67-8B93-158A6AD6296B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91" tIns="47745" rIns="95491" bIns="4774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761" y="4862015"/>
            <a:ext cx="5679778" cy="4605085"/>
          </a:xfrm>
          <a:prstGeom prst="rect">
            <a:avLst/>
          </a:prstGeom>
        </p:spPr>
        <p:txBody>
          <a:bodyPr vert="horz" lIns="95491" tIns="47745" rIns="95491" bIns="4774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0755"/>
            <a:ext cx="3075631" cy="512222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979" y="9720755"/>
            <a:ext cx="3075631" cy="512222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>
              <a:defRPr sz="1300"/>
            </a:lvl1pPr>
          </a:lstStyle>
          <a:p>
            <a:fld id="{083E0DFE-E2AE-45E2-AE1C-0C02FFD680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89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/>
          <p:nvPr userDrawn="1"/>
        </p:nvSpPr>
        <p:spPr>
          <a:xfrm>
            <a:off x="5395596" y="-1"/>
            <a:ext cx="3749252" cy="1131889"/>
          </a:xfrm>
          <a:custGeom>
            <a:avLst/>
            <a:gdLst>
              <a:gd name="connsiteX0" fmla="*/ 0 w 1908175"/>
              <a:gd name="connsiteY0" fmla="*/ 574675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4675 h 581025"/>
              <a:gd name="connsiteX0" fmla="*/ 0 w 1908175"/>
              <a:gd name="connsiteY0" fmla="*/ 577850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7850 h 581025"/>
              <a:gd name="connsiteX0" fmla="*/ 0 w 1908175"/>
              <a:gd name="connsiteY0" fmla="*/ 628650 h 631825"/>
              <a:gd name="connsiteX1" fmla="*/ 149225 w 1908175"/>
              <a:gd name="connsiteY1" fmla="*/ 0 h 631825"/>
              <a:gd name="connsiteX2" fmla="*/ 1892300 w 1908175"/>
              <a:gd name="connsiteY2" fmla="*/ 50800 h 631825"/>
              <a:gd name="connsiteX3" fmla="*/ 1908175 w 1908175"/>
              <a:gd name="connsiteY3" fmla="*/ 631825 h 631825"/>
              <a:gd name="connsiteX4" fmla="*/ 0 w 1908175"/>
              <a:gd name="connsiteY4" fmla="*/ 628650 h 631825"/>
              <a:gd name="connsiteX0" fmla="*/ 0 w 1933575"/>
              <a:gd name="connsiteY0" fmla="*/ 628650 h 631825"/>
              <a:gd name="connsiteX1" fmla="*/ 149225 w 1933575"/>
              <a:gd name="connsiteY1" fmla="*/ 0 h 631825"/>
              <a:gd name="connsiteX2" fmla="*/ 1933575 w 1933575"/>
              <a:gd name="connsiteY2" fmla="*/ 0 h 631825"/>
              <a:gd name="connsiteX3" fmla="*/ 1908175 w 1933575"/>
              <a:gd name="connsiteY3" fmla="*/ 631825 h 631825"/>
              <a:gd name="connsiteX4" fmla="*/ 0 w 1933575"/>
              <a:gd name="connsiteY4" fmla="*/ 628650 h 631825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33575 w 1968500"/>
              <a:gd name="connsiteY2" fmla="*/ 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94535"/>
              <a:gd name="connsiteY0" fmla="*/ 628650 h 628650"/>
              <a:gd name="connsiteX1" fmla="*/ 149225 w 1994535"/>
              <a:gd name="connsiteY1" fmla="*/ 0 h 628650"/>
              <a:gd name="connsiteX2" fmla="*/ 1994535 w 1994535"/>
              <a:gd name="connsiteY2" fmla="*/ 53975 h 628650"/>
              <a:gd name="connsiteX3" fmla="*/ 1968500 w 1994535"/>
              <a:gd name="connsiteY3" fmla="*/ 628650 h 628650"/>
              <a:gd name="connsiteX4" fmla="*/ 0 w 1994535"/>
              <a:gd name="connsiteY4" fmla="*/ 628650 h 628650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65960 w 1968500"/>
              <a:gd name="connsiteY2" fmla="*/ 635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68500"/>
              <a:gd name="connsiteY0" fmla="*/ 622300 h 622300"/>
              <a:gd name="connsiteX1" fmla="*/ 134937 w 1968500"/>
              <a:gd name="connsiteY1" fmla="*/ 47625 h 622300"/>
              <a:gd name="connsiteX2" fmla="*/ 1965960 w 1968500"/>
              <a:gd name="connsiteY2" fmla="*/ 0 h 622300"/>
              <a:gd name="connsiteX3" fmla="*/ 1968500 w 1968500"/>
              <a:gd name="connsiteY3" fmla="*/ 622300 h 622300"/>
              <a:gd name="connsiteX4" fmla="*/ 0 w 1968500"/>
              <a:gd name="connsiteY4" fmla="*/ 622300 h 622300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33338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0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883621"/>
              <a:gd name="connsiteY0" fmla="*/ 574675 h 574675"/>
              <a:gd name="connsiteX1" fmla="*/ 134937 w 1883621"/>
              <a:gd name="connsiteY1" fmla="*/ 0 h 574675"/>
              <a:gd name="connsiteX2" fmla="*/ 1882774 w 1883621"/>
              <a:gd name="connsiteY2" fmla="*/ 0 h 574675"/>
              <a:gd name="connsiteX3" fmla="*/ 1882774 w 1883621"/>
              <a:gd name="connsiteY3" fmla="*/ 574675 h 574675"/>
              <a:gd name="connsiteX4" fmla="*/ 0 w 1883621"/>
              <a:gd name="connsiteY4" fmla="*/ 574675 h 574675"/>
              <a:gd name="connsiteX0" fmla="*/ 0 w 3758141"/>
              <a:gd name="connsiteY0" fmla="*/ 1135380 h 1135380"/>
              <a:gd name="connsiteX1" fmla="*/ 2009457 w 3758141"/>
              <a:gd name="connsiteY1" fmla="*/ 0 h 1135380"/>
              <a:gd name="connsiteX2" fmla="*/ 3757294 w 3758141"/>
              <a:gd name="connsiteY2" fmla="*/ 0 h 1135380"/>
              <a:gd name="connsiteX3" fmla="*/ 3757294 w 3758141"/>
              <a:gd name="connsiteY3" fmla="*/ 574675 h 1135380"/>
              <a:gd name="connsiteX4" fmla="*/ 0 w 3758141"/>
              <a:gd name="connsiteY4" fmla="*/ 1135380 h 1135380"/>
              <a:gd name="connsiteX0" fmla="*/ 0 w 3758141"/>
              <a:gd name="connsiteY0" fmla="*/ 1135381 h 1135381"/>
              <a:gd name="connsiteX1" fmla="*/ 336233 w 3758141"/>
              <a:gd name="connsiteY1" fmla="*/ 0 h 1135381"/>
              <a:gd name="connsiteX2" fmla="*/ 3757294 w 3758141"/>
              <a:gd name="connsiteY2" fmla="*/ 1 h 1135381"/>
              <a:gd name="connsiteX3" fmla="*/ 3757294 w 3758141"/>
              <a:gd name="connsiteY3" fmla="*/ 574676 h 1135381"/>
              <a:gd name="connsiteX4" fmla="*/ 0 w 3758141"/>
              <a:gd name="connsiteY4" fmla="*/ 1135381 h 1135381"/>
              <a:gd name="connsiteX0" fmla="*/ 0 w 3575261"/>
              <a:gd name="connsiteY0" fmla="*/ 1131889 h 1131889"/>
              <a:gd name="connsiteX1" fmla="*/ 153353 w 3575261"/>
              <a:gd name="connsiteY1" fmla="*/ 0 h 1131889"/>
              <a:gd name="connsiteX2" fmla="*/ 3574414 w 3575261"/>
              <a:gd name="connsiteY2" fmla="*/ 1 h 1131889"/>
              <a:gd name="connsiteX3" fmla="*/ 3574414 w 3575261"/>
              <a:gd name="connsiteY3" fmla="*/ 574676 h 1131889"/>
              <a:gd name="connsiteX4" fmla="*/ 0 w 3575261"/>
              <a:gd name="connsiteY4" fmla="*/ 1131889 h 1131889"/>
              <a:gd name="connsiteX0" fmla="*/ 0 w 3695911"/>
              <a:gd name="connsiteY0" fmla="*/ 1131889 h 1131889"/>
              <a:gd name="connsiteX1" fmla="*/ 274003 w 3695911"/>
              <a:gd name="connsiteY1" fmla="*/ 0 h 1131889"/>
              <a:gd name="connsiteX2" fmla="*/ 3695064 w 3695911"/>
              <a:gd name="connsiteY2" fmla="*/ 1 h 1131889"/>
              <a:gd name="connsiteX3" fmla="*/ 3695064 w 3695911"/>
              <a:gd name="connsiteY3" fmla="*/ 574676 h 1131889"/>
              <a:gd name="connsiteX4" fmla="*/ 0 w 3695911"/>
              <a:gd name="connsiteY4" fmla="*/ 1131889 h 1131889"/>
              <a:gd name="connsiteX0" fmla="*/ 0 w 3748405"/>
              <a:gd name="connsiteY0" fmla="*/ 1131889 h 1131889"/>
              <a:gd name="connsiteX1" fmla="*/ 274003 w 3748405"/>
              <a:gd name="connsiteY1" fmla="*/ 0 h 1131889"/>
              <a:gd name="connsiteX2" fmla="*/ 3695064 w 3748405"/>
              <a:gd name="connsiteY2" fmla="*/ 1 h 1131889"/>
              <a:gd name="connsiteX3" fmla="*/ 3748405 w 3748405"/>
              <a:gd name="connsiteY3" fmla="*/ 1131889 h 1131889"/>
              <a:gd name="connsiteX4" fmla="*/ 0 w 3748405"/>
              <a:gd name="connsiteY4" fmla="*/ 1131889 h 1131889"/>
              <a:gd name="connsiteX0" fmla="*/ 0 w 3749252"/>
              <a:gd name="connsiteY0" fmla="*/ 1131889 h 1131889"/>
              <a:gd name="connsiteX1" fmla="*/ 274003 w 3749252"/>
              <a:gd name="connsiteY1" fmla="*/ 0 h 1131889"/>
              <a:gd name="connsiteX2" fmla="*/ 3748405 w 3749252"/>
              <a:gd name="connsiteY2" fmla="*/ 1 h 1131889"/>
              <a:gd name="connsiteX3" fmla="*/ 3748405 w 3749252"/>
              <a:gd name="connsiteY3" fmla="*/ 1131889 h 1131889"/>
              <a:gd name="connsiteX4" fmla="*/ 0 w 3749252"/>
              <a:gd name="connsiteY4" fmla="*/ 1131889 h 113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9252" h="1131889">
                <a:moveTo>
                  <a:pt x="0" y="1131889"/>
                </a:moveTo>
                <a:lnTo>
                  <a:pt x="274003" y="0"/>
                </a:lnTo>
                <a:lnTo>
                  <a:pt x="3748405" y="1"/>
                </a:lnTo>
                <a:cubicBezTo>
                  <a:pt x="3749252" y="207434"/>
                  <a:pt x="3747558" y="924456"/>
                  <a:pt x="3748405" y="1131889"/>
                </a:cubicBezTo>
                <a:lnTo>
                  <a:pt x="0" y="1131889"/>
                </a:lnTo>
                <a:close/>
              </a:path>
            </a:pathLst>
          </a:custGeom>
          <a:solidFill>
            <a:srgbClr val="002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 descr="Cevro institut_doplnkove_rgb_neg_cz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35244" y="290218"/>
            <a:ext cx="2976981" cy="6051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30.09.2024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30.09.2024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74674"/>
            <a:ext cx="9144000" cy="923926"/>
          </a:xfrm>
        </p:spPr>
        <p:txBody>
          <a:bodyPr lIns="252000" rIns="252000">
            <a:normAutofit/>
          </a:bodyPr>
          <a:lstStyle>
            <a:lvl1pPr algn="l">
              <a:defRPr sz="6600">
                <a:solidFill>
                  <a:srgbClr val="CA8A64"/>
                </a:solidFill>
                <a:latin typeface="+mn-lt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Volný tvar 6"/>
          <p:cNvSpPr/>
          <p:nvPr userDrawn="1"/>
        </p:nvSpPr>
        <p:spPr>
          <a:xfrm>
            <a:off x="7261225" y="0"/>
            <a:ext cx="1883621" cy="574675"/>
          </a:xfrm>
          <a:custGeom>
            <a:avLst/>
            <a:gdLst>
              <a:gd name="connsiteX0" fmla="*/ 0 w 1908175"/>
              <a:gd name="connsiteY0" fmla="*/ 574675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4675 h 581025"/>
              <a:gd name="connsiteX0" fmla="*/ 0 w 1908175"/>
              <a:gd name="connsiteY0" fmla="*/ 577850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7850 h 581025"/>
              <a:gd name="connsiteX0" fmla="*/ 0 w 1908175"/>
              <a:gd name="connsiteY0" fmla="*/ 628650 h 631825"/>
              <a:gd name="connsiteX1" fmla="*/ 149225 w 1908175"/>
              <a:gd name="connsiteY1" fmla="*/ 0 h 631825"/>
              <a:gd name="connsiteX2" fmla="*/ 1892300 w 1908175"/>
              <a:gd name="connsiteY2" fmla="*/ 50800 h 631825"/>
              <a:gd name="connsiteX3" fmla="*/ 1908175 w 1908175"/>
              <a:gd name="connsiteY3" fmla="*/ 631825 h 631825"/>
              <a:gd name="connsiteX4" fmla="*/ 0 w 1908175"/>
              <a:gd name="connsiteY4" fmla="*/ 628650 h 631825"/>
              <a:gd name="connsiteX0" fmla="*/ 0 w 1933575"/>
              <a:gd name="connsiteY0" fmla="*/ 628650 h 631825"/>
              <a:gd name="connsiteX1" fmla="*/ 149225 w 1933575"/>
              <a:gd name="connsiteY1" fmla="*/ 0 h 631825"/>
              <a:gd name="connsiteX2" fmla="*/ 1933575 w 1933575"/>
              <a:gd name="connsiteY2" fmla="*/ 0 h 631825"/>
              <a:gd name="connsiteX3" fmla="*/ 1908175 w 1933575"/>
              <a:gd name="connsiteY3" fmla="*/ 631825 h 631825"/>
              <a:gd name="connsiteX4" fmla="*/ 0 w 1933575"/>
              <a:gd name="connsiteY4" fmla="*/ 628650 h 631825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33575 w 1968500"/>
              <a:gd name="connsiteY2" fmla="*/ 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94535"/>
              <a:gd name="connsiteY0" fmla="*/ 628650 h 628650"/>
              <a:gd name="connsiteX1" fmla="*/ 149225 w 1994535"/>
              <a:gd name="connsiteY1" fmla="*/ 0 h 628650"/>
              <a:gd name="connsiteX2" fmla="*/ 1994535 w 1994535"/>
              <a:gd name="connsiteY2" fmla="*/ 53975 h 628650"/>
              <a:gd name="connsiteX3" fmla="*/ 1968500 w 1994535"/>
              <a:gd name="connsiteY3" fmla="*/ 628650 h 628650"/>
              <a:gd name="connsiteX4" fmla="*/ 0 w 1994535"/>
              <a:gd name="connsiteY4" fmla="*/ 628650 h 628650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65960 w 1968500"/>
              <a:gd name="connsiteY2" fmla="*/ 635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68500"/>
              <a:gd name="connsiteY0" fmla="*/ 622300 h 622300"/>
              <a:gd name="connsiteX1" fmla="*/ 134937 w 1968500"/>
              <a:gd name="connsiteY1" fmla="*/ 47625 h 622300"/>
              <a:gd name="connsiteX2" fmla="*/ 1965960 w 1968500"/>
              <a:gd name="connsiteY2" fmla="*/ 0 h 622300"/>
              <a:gd name="connsiteX3" fmla="*/ 1968500 w 1968500"/>
              <a:gd name="connsiteY3" fmla="*/ 622300 h 622300"/>
              <a:gd name="connsiteX4" fmla="*/ 0 w 1968500"/>
              <a:gd name="connsiteY4" fmla="*/ 622300 h 622300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33338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0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883621"/>
              <a:gd name="connsiteY0" fmla="*/ 574675 h 574675"/>
              <a:gd name="connsiteX1" fmla="*/ 134937 w 1883621"/>
              <a:gd name="connsiteY1" fmla="*/ 0 h 574675"/>
              <a:gd name="connsiteX2" fmla="*/ 1882774 w 1883621"/>
              <a:gd name="connsiteY2" fmla="*/ 0 h 574675"/>
              <a:gd name="connsiteX3" fmla="*/ 1882774 w 1883621"/>
              <a:gd name="connsiteY3" fmla="*/ 574675 h 574675"/>
              <a:gd name="connsiteX4" fmla="*/ 0 w 1883621"/>
              <a:gd name="connsiteY4" fmla="*/ 574675 h 57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621" h="574675">
                <a:moveTo>
                  <a:pt x="0" y="574675"/>
                </a:moveTo>
                <a:lnTo>
                  <a:pt x="134937" y="0"/>
                </a:lnTo>
                <a:lnTo>
                  <a:pt x="1882774" y="0"/>
                </a:lnTo>
                <a:cubicBezTo>
                  <a:pt x="1883621" y="207433"/>
                  <a:pt x="1881927" y="367242"/>
                  <a:pt x="1882774" y="574675"/>
                </a:cubicBezTo>
                <a:lnTo>
                  <a:pt x="0" y="574675"/>
                </a:lnTo>
                <a:close/>
              </a:path>
            </a:pathLst>
          </a:custGeom>
          <a:solidFill>
            <a:srgbClr val="002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7"/>
          <p:cNvSpPr/>
          <p:nvPr userDrawn="1"/>
        </p:nvSpPr>
        <p:spPr>
          <a:xfrm>
            <a:off x="7114540" y="6308726"/>
            <a:ext cx="2030307" cy="549274"/>
          </a:xfrm>
          <a:custGeom>
            <a:avLst/>
            <a:gdLst>
              <a:gd name="connsiteX0" fmla="*/ 0 w 1908175"/>
              <a:gd name="connsiteY0" fmla="*/ 574675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4675 h 581025"/>
              <a:gd name="connsiteX0" fmla="*/ 0 w 1908175"/>
              <a:gd name="connsiteY0" fmla="*/ 577850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7850 h 581025"/>
              <a:gd name="connsiteX0" fmla="*/ 0 w 1908175"/>
              <a:gd name="connsiteY0" fmla="*/ 628650 h 631825"/>
              <a:gd name="connsiteX1" fmla="*/ 149225 w 1908175"/>
              <a:gd name="connsiteY1" fmla="*/ 0 h 631825"/>
              <a:gd name="connsiteX2" fmla="*/ 1892300 w 1908175"/>
              <a:gd name="connsiteY2" fmla="*/ 50800 h 631825"/>
              <a:gd name="connsiteX3" fmla="*/ 1908175 w 1908175"/>
              <a:gd name="connsiteY3" fmla="*/ 631825 h 631825"/>
              <a:gd name="connsiteX4" fmla="*/ 0 w 1908175"/>
              <a:gd name="connsiteY4" fmla="*/ 628650 h 631825"/>
              <a:gd name="connsiteX0" fmla="*/ 0 w 1933575"/>
              <a:gd name="connsiteY0" fmla="*/ 628650 h 631825"/>
              <a:gd name="connsiteX1" fmla="*/ 149225 w 1933575"/>
              <a:gd name="connsiteY1" fmla="*/ 0 h 631825"/>
              <a:gd name="connsiteX2" fmla="*/ 1933575 w 1933575"/>
              <a:gd name="connsiteY2" fmla="*/ 0 h 631825"/>
              <a:gd name="connsiteX3" fmla="*/ 1908175 w 1933575"/>
              <a:gd name="connsiteY3" fmla="*/ 631825 h 631825"/>
              <a:gd name="connsiteX4" fmla="*/ 0 w 1933575"/>
              <a:gd name="connsiteY4" fmla="*/ 628650 h 631825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33575 w 1968500"/>
              <a:gd name="connsiteY2" fmla="*/ 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94535"/>
              <a:gd name="connsiteY0" fmla="*/ 628650 h 628650"/>
              <a:gd name="connsiteX1" fmla="*/ 149225 w 1994535"/>
              <a:gd name="connsiteY1" fmla="*/ 0 h 628650"/>
              <a:gd name="connsiteX2" fmla="*/ 1994535 w 1994535"/>
              <a:gd name="connsiteY2" fmla="*/ 53975 h 628650"/>
              <a:gd name="connsiteX3" fmla="*/ 1968500 w 1994535"/>
              <a:gd name="connsiteY3" fmla="*/ 628650 h 628650"/>
              <a:gd name="connsiteX4" fmla="*/ 0 w 1994535"/>
              <a:gd name="connsiteY4" fmla="*/ 628650 h 628650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65960 w 1968500"/>
              <a:gd name="connsiteY2" fmla="*/ 635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2030307"/>
              <a:gd name="connsiteY0" fmla="*/ 705485 h 705485"/>
              <a:gd name="connsiteX1" fmla="*/ 149225 w 2030307"/>
              <a:gd name="connsiteY1" fmla="*/ 76835 h 705485"/>
              <a:gd name="connsiteX2" fmla="*/ 2029460 w 2030307"/>
              <a:gd name="connsiteY2" fmla="*/ 0 h 705485"/>
              <a:gd name="connsiteX3" fmla="*/ 1968500 w 2030307"/>
              <a:gd name="connsiteY3" fmla="*/ 705485 h 705485"/>
              <a:gd name="connsiteX4" fmla="*/ 0 w 2030307"/>
              <a:gd name="connsiteY4" fmla="*/ 705485 h 705485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6 h 628650"/>
              <a:gd name="connsiteX3" fmla="*/ 196850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5 h 628650"/>
              <a:gd name="connsiteX3" fmla="*/ 196850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5 h 628650"/>
              <a:gd name="connsiteX3" fmla="*/ 202946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5 h 628650"/>
              <a:gd name="connsiteX3" fmla="*/ 202946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31031 h 631031"/>
              <a:gd name="connsiteX1" fmla="*/ 149225 w 2030307"/>
              <a:gd name="connsiteY1" fmla="*/ 2381 h 631031"/>
              <a:gd name="connsiteX2" fmla="*/ 2029460 w 2030307"/>
              <a:gd name="connsiteY2" fmla="*/ 0 h 631031"/>
              <a:gd name="connsiteX3" fmla="*/ 2029460 w 2030307"/>
              <a:gd name="connsiteY3" fmla="*/ 631031 h 631031"/>
              <a:gd name="connsiteX4" fmla="*/ 0 w 2030307"/>
              <a:gd name="connsiteY4" fmla="*/ 631031 h 631031"/>
              <a:gd name="connsiteX0" fmla="*/ 0 w 2030307"/>
              <a:gd name="connsiteY0" fmla="*/ 631031 h 631031"/>
              <a:gd name="connsiteX1" fmla="*/ 132556 w 2030307"/>
              <a:gd name="connsiteY1" fmla="*/ 81757 h 631031"/>
              <a:gd name="connsiteX2" fmla="*/ 2029460 w 2030307"/>
              <a:gd name="connsiteY2" fmla="*/ 0 h 631031"/>
              <a:gd name="connsiteX3" fmla="*/ 2029460 w 2030307"/>
              <a:gd name="connsiteY3" fmla="*/ 631031 h 631031"/>
              <a:gd name="connsiteX4" fmla="*/ 0 w 2030307"/>
              <a:gd name="connsiteY4" fmla="*/ 631031 h 631031"/>
              <a:gd name="connsiteX0" fmla="*/ 0 w 2030307"/>
              <a:gd name="connsiteY0" fmla="*/ 549274 h 549274"/>
              <a:gd name="connsiteX1" fmla="*/ 132556 w 2030307"/>
              <a:gd name="connsiteY1" fmla="*/ 0 h 549274"/>
              <a:gd name="connsiteX2" fmla="*/ 2029460 w 2030307"/>
              <a:gd name="connsiteY2" fmla="*/ 0 h 549274"/>
              <a:gd name="connsiteX3" fmla="*/ 2029460 w 2030307"/>
              <a:gd name="connsiteY3" fmla="*/ 549274 h 549274"/>
              <a:gd name="connsiteX4" fmla="*/ 0 w 2030307"/>
              <a:gd name="connsiteY4" fmla="*/ 549274 h 549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307" h="549274">
                <a:moveTo>
                  <a:pt x="0" y="549274"/>
                </a:moveTo>
                <a:lnTo>
                  <a:pt x="132556" y="0"/>
                </a:lnTo>
                <a:lnTo>
                  <a:pt x="2029460" y="0"/>
                </a:lnTo>
                <a:cubicBezTo>
                  <a:pt x="2030307" y="207433"/>
                  <a:pt x="2028613" y="341841"/>
                  <a:pt x="2029460" y="549274"/>
                </a:cubicBezTo>
                <a:lnTo>
                  <a:pt x="0" y="549274"/>
                </a:lnTo>
                <a:close/>
              </a:path>
            </a:pathLst>
          </a:custGeom>
          <a:solidFill>
            <a:srgbClr val="CA8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 descr="Cevro institut_doplnkove_rgb_neg_cz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45789" y="150518"/>
            <a:ext cx="1474386" cy="299699"/>
          </a:xfrm>
          <a:prstGeom prst="rect">
            <a:avLst/>
          </a:prstGeom>
        </p:spPr>
      </p:pic>
      <p:pic>
        <p:nvPicPr>
          <p:cNvPr id="10" name="Obrázek 9" descr="CEVRO_we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02865" y="6519270"/>
            <a:ext cx="1617310" cy="1625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30.09.2024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30.09.2024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3" indent="0">
              <a:buNone/>
              <a:defRPr sz="2000" b="1"/>
            </a:lvl2pPr>
            <a:lvl3pPr marL="914206" indent="0">
              <a:buNone/>
              <a:defRPr sz="1800" b="1"/>
            </a:lvl3pPr>
            <a:lvl4pPr marL="1371309" indent="0">
              <a:buNone/>
              <a:defRPr sz="1600" b="1"/>
            </a:lvl4pPr>
            <a:lvl5pPr marL="1828411" indent="0">
              <a:buNone/>
              <a:defRPr sz="1600" b="1"/>
            </a:lvl5pPr>
            <a:lvl6pPr marL="2285514" indent="0">
              <a:buNone/>
              <a:defRPr sz="1600" b="1"/>
            </a:lvl6pPr>
            <a:lvl7pPr marL="2742617" indent="0">
              <a:buNone/>
              <a:defRPr sz="1600" b="1"/>
            </a:lvl7pPr>
            <a:lvl8pPr marL="3199720" indent="0">
              <a:buNone/>
              <a:defRPr sz="1600" b="1"/>
            </a:lvl8pPr>
            <a:lvl9pPr marL="3656823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3" indent="0">
              <a:buNone/>
              <a:defRPr sz="2000" b="1"/>
            </a:lvl2pPr>
            <a:lvl3pPr marL="914206" indent="0">
              <a:buNone/>
              <a:defRPr sz="1800" b="1"/>
            </a:lvl3pPr>
            <a:lvl4pPr marL="1371309" indent="0">
              <a:buNone/>
              <a:defRPr sz="1600" b="1"/>
            </a:lvl4pPr>
            <a:lvl5pPr marL="1828411" indent="0">
              <a:buNone/>
              <a:defRPr sz="1600" b="1"/>
            </a:lvl5pPr>
            <a:lvl6pPr marL="2285514" indent="0">
              <a:buNone/>
              <a:defRPr sz="1600" b="1"/>
            </a:lvl6pPr>
            <a:lvl7pPr marL="2742617" indent="0">
              <a:buNone/>
              <a:defRPr sz="1600" b="1"/>
            </a:lvl7pPr>
            <a:lvl8pPr marL="3199720" indent="0">
              <a:buNone/>
              <a:defRPr sz="1600" b="1"/>
            </a:lvl8pPr>
            <a:lvl9pPr marL="3656823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30.09.2024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30.09.2024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30.09.2024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3" indent="0">
              <a:buNone/>
              <a:defRPr sz="1200"/>
            </a:lvl2pPr>
            <a:lvl3pPr marL="914206" indent="0">
              <a:buNone/>
              <a:defRPr sz="1000"/>
            </a:lvl3pPr>
            <a:lvl4pPr marL="1371309" indent="0">
              <a:buNone/>
              <a:defRPr sz="900"/>
            </a:lvl4pPr>
            <a:lvl5pPr marL="1828411" indent="0">
              <a:buNone/>
              <a:defRPr sz="900"/>
            </a:lvl5pPr>
            <a:lvl6pPr marL="2285514" indent="0">
              <a:buNone/>
              <a:defRPr sz="900"/>
            </a:lvl6pPr>
            <a:lvl7pPr marL="2742617" indent="0">
              <a:buNone/>
              <a:defRPr sz="900"/>
            </a:lvl7pPr>
            <a:lvl8pPr marL="3199720" indent="0">
              <a:buNone/>
              <a:defRPr sz="900"/>
            </a:lvl8pPr>
            <a:lvl9pPr marL="3656823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30.09.2024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3" indent="0">
              <a:buNone/>
              <a:defRPr sz="2800"/>
            </a:lvl2pPr>
            <a:lvl3pPr marL="914206" indent="0">
              <a:buNone/>
              <a:defRPr sz="2400"/>
            </a:lvl3pPr>
            <a:lvl4pPr marL="1371309" indent="0">
              <a:buNone/>
              <a:defRPr sz="2000"/>
            </a:lvl4pPr>
            <a:lvl5pPr marL="1828411" indent="0">
              <a:buNone/>
              <a:defRPr sz="2000"/>
            </a:lvl5pPr>
            <a:lvl6pPr marL="2285514" indent="0">
              <a:buNone/>
              <a:defRPr sz="2000"/>
            </a:lvl6pPr>
            <a:lvl7pPr marL="2742617" indent="0">
              <a:buNone/>
              <a:defRPr sz="2000"/>
            </a:lvl7pPr>
            <a:lvl8pPr marL="3199720" indent="0">
              <a:buNone/>
              <a:defRPr sz="2000"/>
            </a:lvl8pPr>
            <a:lvl9pPr marL="3656823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3" indent="0">
              <a:buNone/>
              <a:defRPr sz="1200"/>
            </a:lvl2pPr>
            <a:lvl3pPr marL="914206" indent="0">
              <a:buNone/>
              <a:defRPr sz="1000"/>
            </a:lvl3pPr>
            <a:lvl4pPr marL="1371309" indent="0">
              <a:buNone/>
              <a:defRPr sz="900"/>
            </a:lvl4pPr>
            <a:lvl5pPr marL="1828411" indent="0">
              <a:buNone/>
              <a:defRPr sz="900"/>
            </a:lvl5pPr>
            <a:lvl6pPr marL="2285514" indent="0">
              <a:buNone/>
              <a:defRPr sz="900"/>
            </a:lvl6pPr>
            <a:lvl7pPr marL="2742617" indent="0">
              <a:buNone/>
              <a:defRPr sz="900"/>
            </a:lvl7pPr>
            <a:lvl8pPr marL="3199720" indent="0">
              <a:buNone/>
              <a:defRPr sz="900"/>
            </a:lvl8pPr>
            <a:lvl9pPr marL="3656823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30.09.2024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0" tIns="45710" rIns="91420" bIns="4571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4174D-E7E7-45B3-A872-4B12C218382D}" type="datetimeFigureOut">
              <a:rPr lang="cs-CZ" smtClean="0"/>
              <a:pPr/>
              <a:t>30.09.2024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xStyles>
    <p:titleStyle>
      <a:lvl1pPr algn="ctr" defTabSz="91420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7" indent="-342827" algn="l" defTabSz="91420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2" indent="-285689" algn="l" defTabSz="91420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57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60" indent="-228552" algn="l" defTabSz="91420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63" indent="-228552" algn="l" defTabSz="91420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66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8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72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74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3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6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9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11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14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17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20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23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St%C3%A1tn%C3%AD_spr%C3%A1va" TargetMode="External"/><Relationship Id="rId2" Type="http://schemas.openxmlformats.org/officeDocument/2006/relationships/hyperlink" Target="https://cs.wikipedia.org/wiki/P%C5%99enesen%C3%A1_p%C5%AFsobnos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M%C4%9Bsto" TargetMode="External"/><Relationship Id="rId5" Type="http://schemas.openxmlformats.org/officeDocument/2006/relationships/hyperlink" Target="https://cs.wikipedia.org/wiki/Seznam_obc%C3%AD_s_roz%C5%A1%C3%AD%C5%99enou_p%C5%AFsobnost%C3%AD" TargetMode="External"/><Relationship Id="rId4" Type="http://schemas.openxmlformats.org/officeDocument/2006/relationships/hyperlink" Target="https://cs.wikipedia.org/wiki/Okresy_v_%C4%8Cesku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152680"/>
            <a:ext cx="7772400" cy="1020535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2D5A"/>
                </a:solidFill>
              </a:rPr>
              <a:t>www.karelmuller.eu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04965" y="1695891"/>
            <a:ext cx="8284191" cy="2402004"/>
          </a:xfrm>
          <a:prstGeom prst="rect">
            <a:avLst/>
          </a:prstGeom>
          <a:noFill/>
        </p:spPr>
        <p:txBody>
          <a:bodyPr wrap="none" lIns="252000" tIns="0" rIns="252000" bIns="36000" rtlCol="0" anchor="t" anchorCtr="0">
            <a:noAutofit/>
          </a:bodyPr>
          <a:lstStyle/>
          <a:p>
            <a:pPr algn="ctr"/>
            <a:r>
              <a:rPr lang="pl-PL" sz="2400" b="1" i="1" cap="all" dirty="0">
                <a:solidFill>
                  <a:srgbClr val="CA8A64"/>
                </a:solidFill>
                <a:latin typeface="+mj-lt"/>
              </a:rPr>
              <a:t>Lokální a regionální </a:t>
            </a:r>
          </a:p>
          <a:p>
            <a:pPr algn="ctr"/>
            <a:r>
              <a:rPr lang="pl-PL" sz="2400" b="1" i="1" cap="all" dirty="0">
                <a:solidFill>
                  <a:srgbClr val="CA8A64"/>
                </a:solidFill>
                <a:latin typeface="+mj-lt"/>
              </a:rPr>
              <a:t>Politika</a:t>
            </a:r>
          </a:p>
          <a:p>
            <a:pPr algn="ctr"/>
            <a:endParaRPr lang="pl-PL" sz="2400" b="1" i="1" cap="all" dirty="0">
              <a:solidFill>
                <a:srgbClr val="CA8A64"/>
              </a:solidFill>
              <a:latin typeface="+mj-lt"/>
            </a:endParaRPr>
          </a:p>
          <a:p>
            <a:pPr algn="ctr"/>
            <a:r>
              <a:rPr lang="pl-PL" sz="5400" b="1" cap="all" dirty="0">
                <a:solidFill>
                  <a:srgbClr val="CA8A64"/>
                </a:solidFill>
                <a:latin typeface="+mj-lt"/>
              </a:rPr>
              <a:t>Instituce,</a:t>
            </a:r>
          </a:p>
          <a:p>
            <a:pPr algn="ctr"/>
            <a:r>
              <a:rPr lang="pl-PL" sz="5400" b="1" cap="all" dirty="0">
                <a:solidFill>
                  <a:srgbClr val="CA8A64"/>
                </a:solidFill>
                <a:latin typeface="+mj-lt"/>
              </a:rPr>
              <a:t> Problémy a výzvy </a:t>
            </a:r>
          </a:p>
          <a:p>
            <a:pPr algn="ctr"/>
            <a:r>
              <a:rPr lang="pl-PL" sz="4000" b="1" cap="all" dirty="0">
                <a:solidFill>
                  <a:srgbClr val="CA8A64"/>
                </a:solidFill>
                <a:latin typeface="+mj-lt"/>
              </a:rPr>
              <a:t>1. týden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0" y="574675"/>
            <a:ext cx="4572000" cy="557213"/>
          </a:xfrm>
          <a:prstGeom prst="rect">
            <a:avLst/>
          </a:prstGeom>
          <a:noFill/>
        </p:spPr>
        <p:txBody>
          <a:bodyPr wrap="none" lIns="252000" tIns="0" rIns="252000" bIns="36000" rtlCol="0" anchor="t" anchorCtr="0">
            <a:noAutofit/>
          </a:bodyPr>
          <a:lstStyle/>
          <a:p>
            <a:endParaRPr lang="cs-CZ" sz="2800" b="1" dirty="0">
              <a:solidFill>
                <a:srgbClr val="002D5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64DB2EE-8401-4377-B698-0097B56569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721" t="48780" r="13210" b="31806"/>
          <a:stretch/>
        </p:blipFill>
        <p:spPr>
          <a:xfrm>
            <a:off x="156093" y="1592826"/>
            <a:ext cx="8987907" cy="325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5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ývoj počtu obcí na území ČR - PDF Stažení zdarma">
            <a:extLst>
              <a:ext uri="{FF2B5EF4-FFF2-40B4-BE49-F238E27FC236}">
                <a16:creationId xmlns:a16="http://schemas.microsoft.com/office/drawing/2014/main" id="{374AB34E-BB2A-409A-BB46-2AE5D3FD6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0"/>
            <a:ext cx="9080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32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valitavs.cz/wp-content/uploads/2017/02/veliksotn%c3%ad-struktura.png">
            <a:extLst>
              <a:ext uri="{FF2B5EF4-FFF2-40B4-BE49-F238E27FC236}">
                <a16:creationId xmlns:a16="http://schemas.microsoft.com/office/drawing/2014/main" id="{C53AC248-94CC-4A24-A7D6-7EE4EE340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65" y="983226"/>
            <a:ext cx="9156665" cy="6309320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504777" y="1485872"/>
            <a:ext cx="8324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/>
              <a:t>V ČR je celkem 6254 obcí (z toho 610 měst, 232 městysů, 26 statutárních měst, Praha)</a:t>
            </a:r>
          </a:p>
        </p:txBody>
      </p:sp>
    </p:spTree>
    <p:extLst>
      <p:ext uri="{BB962C8B-B14F-4D97-AF65-F5344CB8AC3E}">
        <p14:creationId xmlns:p14="http://schemas.microsoft.com/office/powerpoint/2010/main" val="271456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ystém financování územní ve&amp;rcaron;ejné správy - ppt stáhnout">
            <a:extLst>
              <a:ext uri="{FF2B5EF4-FFF2-40B4-BE49-F238E27FC236}">
                <a16:creationId xmlns:a16="http://schemas.microsoft.com/office/drawing/2014/main" id="{8D42C1B8-88F6-41B7-9987-8CE70A112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95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22498"/>
            <a:ext cx="9144000" cy="923926"/>
          </a:xfrm>
        </p:spPr>
        <p:txBody>
          <a:bodyPr>
            <a:normAutofit/>
          </a:bodyPr>
          <a:lstStyle/>
          <a:p>
            <a:r>
              <a:rPr lang="cs-CZ" sz="4000" dirty="0"/>
              <a:t>Typy obcí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56044"/>
            <a:ext cx="8229600" cy="4870119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Město</a:t>
            </a:r>
            <a:r>
              <a:rPr lang="cs-CZ" dirty="0"/>
              <a:t>: obec, která má alespoň 3 000 obyvatel, je městem, pokud tak na návrh obce stanoví předseda Poslanecké sněmovny po vyjádření vlády</a:t>
            </a:r>
          </a:p>
          <a:p>
            <a:r>
              <a:rPr lang="cs-CZ" b="1" dirty="0"/>
              <a:t>Městys</a:t>
            </a:r>
            <a:r>
              <a:rPr lang="cs-CZ" dirty="0"/>
              <a:t>: obec je městysem, pokud tak na návrh obce stanoví předseda Poslanecké sněmovny po vyjádření vlády.</a:t>
            </a:r>
          </a:p>
          <a:p>
            <a:r>
              <a:rPr lang="cs-CZ" dirty="0"/>
              <a:t>Vesnice, osada, samota</a:t>
            </a:r>
          </a:p>
          <a:p>
            <a:r>
              <a:rPr lang="cs-CZ" dirty="0"/>
              <a:t>Nejmenší města: Přebuz (76 obyvatel), Loučná pod Klínovcem (198), Rejštejn (242), Boží Dar (263)</a:t>
            </a:r>
          </a:p>
        </p:txBody>
      </p:sp>
    </p:spTree>
    <p:extLst>
      <p:ext uri="{BB962C8B-B14F-4D97-AF65-F5344CB8AC3E}">
        <p14:creationId xmlns:p14="http://schemas.microsoft.com/office/powerpoint/2010/main" val="402759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Typy obcí / I. až III. stupně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I. stupeň je každá obec (6254)</a:t>
            </a:r>
          </a:p>
          <a:p>
            <a:pPr marL="0" indent="0" algn="just">
              <a:buNone/>
            </a:pPr>
            <a:r>
              <a:rPr lang="cs-CZ" dirty="0"/>
              <a:t>II. stupeň: </a:t>
            </a:r>
            <a:r>
              <a:rPr lang="cs-CZ" b="1" dirty="0"/>
              <a:t>obec s pověřeným obecním úřadem</a:t>
            </a:r>
            <a:r>
              <a:rPr lang="cs-CZ" dirty="0"/>
              <a:t>, kterých je celkem </a:t>
            </a:r>
            <a:r>
              <a:rPr lang="cs-CZ" u="sng" dirty="0">
                <a:solidFill>
                  <a:srgbClr val="0070C0"/>
                </a:solidFill>
              </a:rPr>
              <a:t>389</a:t>
            </a:r>
            <a:r>
              <a:rPr lang="cs-CZ" dirty="0"/>
              <a:t>. Pověřený obecní úřad v rámci </a:t>
            </a:r>
            <a:r>
              <a:rPr lang="cs-CZ" dirty="0">
                <a:hlinkClick r:id="rId2" tooltip="Přenesená působnost"/>
              </a:rPr>
              <a:t>přenesené působnosti</a:t>
            </a:r>
            <a:r>
              <a:rPr lang="cs-CZ" dirty="0"/>
              <a:t> vykonává na svém území </a:t>
            </a:r>
            <a:r>
              <a:rPr lang="cs-CZ" dirty="0">
                <a:hlinkClick r:id="rId3" tooltip="Státní správa"/>
              </a:rPr>
              <a:t>státní správu</a:t>
            </a:r>
            <a:r>
              <a:rPr lang="cs-CZ" dirty="0"/>
              <a:t> (např. matrika, stavební úřad). Obvykle tuto státní správu vykonává také pro ostatní obce v okolí. Většina obcí s pověřeným obecním úřadem jsou městy, výjimkami jsou dva městysy a sedm obcí. </a:t>
            </a:r>
          </a:p>
          <a:p>
            <a:pPr marL="0" indent="0" algn="just">
              <a:buNone/>
            </a:pPr>
            <a:r>
              <a:rPr lang="cs-CZ" dirty="0"/>
              <a:t>III. stupeň: </a:t>
            </a:r>
            <a:r>
              <a:rPr lang="cs-CZ" b="1" dirty="0"/>
              <a:t>obec s rozšířenou působností</a:t>
            </a:r>
            <a:r>
              <a:rPr lang="cs-CZ" dirty="0"/>
              <a:t> (ORP) - po zrušení okresních úřadů (</a:t>
            </a:r>
            <a:r>
              <a:rPr lang="cs-CZ" dirty="0">
                <a:hlinkClick r:id="rId4" tooltip="Okresy v Česku"/>
              </a:rPr>
              <a:t>okresy</a:t>
            </a:r>
            <a:r>
              <a:rPr lang="cs-CZ" dirty="0"/>
              <a:t> jako územně-orientační a statistické jednotky stále existují) převzalo 1. ledna 2003 podle Zákona č. 314/2002 Sb. zhruba 80 % jejich působnosti, ORP je </a:t>
            </a:r>
            <a:r>
              <a:rPr lang="cs-CZ" dirty="0">
                <a:hlinkClick r:id="rId5" tooltip="Seznam obcí s rozšířenou působností"/>
              </a:rPr>
              <a:t>205</a:t>
            </a:r>
            <a:r>
              <a:rPr lang="cs-CZ" dirty="0"/>
              <a:t>, všechny z nich jsou </a:t>
            </a:r>
            <a:r>
              <a:rPr lang="cs-CZ" dirty="0">
                <a:hlinkClick r:id="rId6" tooltip="Město"/>
              </a:rPr>
              <a:t>města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48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Ústav územního rozvoje -">
            <a:extLst>
              <a:ext uri="{FF2B5EF4-FFF2-40B4-BE49-F238E27FC236}">
                <a16:creationId xmlns:a16="http://schemas.microsoft.com/office/drawing/2014/main" id="{D78574EF-1E2C-4CB5-B185-E636B05D0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009" y="0"/>
            <a:ext cx="9183010" cy="674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98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BE8C3C-2B2F-4542-BB13-CCC385803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Komunální volby 2018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BEEDAAD-7B5D-49DC-B4CE-908760A2C8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907" t="6544" r="49265" b="14751"/>
          <a:stretch>
            <a:fillRect/>
          </a:stretch>
        </p:blipFill>
        <p:spPr bwMode="auto">
          <a:xfrm>
            <a:off x="0" y="1582994"/>
            <a:ext cx="7119566" cy="491121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2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Územní samospráva Kraje - ppt stáhn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83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Zákon č. 129/2000 Sb.</a:t>
            </a:r>
            <a:br>
              <a:rPr lang="cs-CZ" dirty="0"/>
            </a:b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3523"/>
            <a:ext cx="9034967" cy="4493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41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55544"/>
            <a:ext cx="9144000" cy="923926"/>
          </a:xfrm>
        </p:spPr>
        <p:txBody>
          <a:bodyPr>
            <a:normAutofit fontScale="90000"/>
          </a:bodyPr>
          <a:lstStyle/>
          <a:p>
            <a:r>
              <a:rPr lang="cs-CZ" sz="4400" b="1" dirty="0"/>
              <a:t>Podmínky splnění kurzu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Závěrečný test: 41%</a:t>
            </a:r>
          </a:p>
          <a:p>
            <a:pPr lvl="0"/>
            <a:r>
              <a:rPr lang="cs-CZ" dirty="0"/>
              <a:t>Zpracování a prezentace krátké případové studie dobrého/špatného vládnutí ve vybrané obci/městě/kraji: 25%</a:t>
            </a:r>
          </a:p>
          <a:p>
            <a:pPr lvl="0"/>
            <a:r>
              <a:rPr lang="cs-CZ" dirty="0"/>
              <a:t>Seminární aktivity: 22%</a:t>
            </a:r>
          </a:p>
          <a:p>
            <a:pPr lvl="0"/>
            <a:r>
              <a:rPr lang="cs-CZ" dirty="0"/>
              <a:t>Aktivní účast na přednáškách: 12%</a:t>
            </a:r>
          </a:p>
          <a:p>
            <a:pPr lvl="0"/>
            <a:r>
              <a:rPr lang="cs-CZ" dirty="0"/>
              <a:t>Sledování lokální a regionální politiky, např. ve své obci, v ČR, v EU (-: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266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voj počtu obyvatel v krajích ČR (2010–2020) – Úkolníč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17"/>
            <a:ext cx="9125322" cy="652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text 3"/>
          <p:cNvSpPr txBox="1">
            <a:spLocks/>
          </p:cNvSpPr>
          <p:nvPr/>
        </p:nvSpPr>
        <p:spPr>
          <a:xfrm>
            <a:off x="5913456" y="2662813"/>
            <a:ext cx="3165230" cy="2749918"/>
          </a:xfrm>
          <a:prstGeom prst="rect">
            <a:avLst/>
          </a:prstGeom>
        </p:spPr>
        <p:txBody>
          <a:bodyPr/>
          <a:lstStyle>
            <a:lvl1pPr marL="342827" indent="-342827" algn="l" defTabSz="9142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92" indent="-285689" algn="l" defTabSz="91420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57" indent="-228552" algn="l" defTabSz="9142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60" indent="-228552" algn="l" defTabSz="91420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963" indent="-228552" algn="l" defTabSz="91420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066" indent="-228552" algn="l" defTabSz="9142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8" indent="-228552" algn="l" defTabSz="9142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72" indent="-228552" algn="l" defTabSz="9142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74" indent="-228552" algn="l" defTabSz="9142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dirty="0"/>
              <a:t>do 600tis/45 </a:t>
            </a:r>
            <a:r>
              <a:rPr lang="cs-CZ" sz="2800" dirty="0" err="1"/>
              <a:t>zast</a:t>
            </a:r>
            <a:r>
              <a:rPr lang="cs-CZ" sz="2800" dirty="0"/>
              <a:t>.</a:t>
            </a:r>
          </a:p>
          <a:p>
            <a:pPr marL="0" indent="0">
              <a:buNone/>
            </a:pPr>
            <a:r>
              <a:rPr lang="cs-CZ" sz="2800" dirty="0"/>
              <a:t>do 900tis/55 </a:t>
            </a:r>
            <a:r>
              <a:rPr lang="cs-CZ" sz="2800" dirty="0" err="1"/>
              <a:t>zast</a:t>
            </a:r>
            <a:r>
              <a:rPr lang="cs-CZ" sz="2800" dirty="0"/>
              <a:t>.</a:t>
            </a:r>
          </a:p>
          <a:p>
            <a:pPr marL="0" indent="0">
              <a:buNone/>
            </a:pPr>
            <a:r>
              <a:rPr lang="cs-CZ" sz="2800" dirty="0"/>
              <a:t>více/65 </a:t>
            </a:r>
            <a:r>
              <a:rPr lang="cs-CZ" sz="2800" dirty="0" err="1"/>
              <a:t>zast</a:t>
            </a:r>
            <a:r>
              <a:rPr lang="cs-CZ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87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3">
            <a:extLst>
              <a:ext uri="{FF2B5EF4-FFF2-40B4-BE49-F238E27FC236}">
                <a16:creationId xmlns:a16="http://schemas.microsoft.com/office/drawing/2014/main" id="{CE6E02BF-F1F0-487C-B486-3A6F8BD580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243" t="10585" r="8016" b="8217"/>
          <a:stretch/>
        </p:blipFill>
        <p:spPr>
          <a:xfrm>
            <a:off x="-87927" y="0"/>
            <a:ext cx="9231927" cy="6858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5463255" y="350409"/>
            <a:ext cx="330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Po roce 1960: 76 okresů, 8 krajů</a:t>
            </a:r>
          </a:p>
        </p:txBody>
      </p:sp>
    </p:spTree>
    <p:extLst>
      <p:ext uri="{BB962C8B-B14F-4D97-AF65-F5344CB8AC3E}">
        <p14:creationId xmlns:p14="http://schemas.microsoft.com/office/powerpoint/2010/main" val="194314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905"/>
            <a:ext cx="9224386" cy="6774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42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BM | Karel B. Müller - Political Scientist &amp; Civil Society Expert">
            <a:extLst>
              <a:ext uri="{FF2B5EF4-FFF2-40B4-BE49-F238E27FC236}">
                <a16:creationId xmlns:a16="http://schemas.microsoft.com/office/drawing/2014/main" id="{46C2009D-53C1-4037-A993-70CD31D5C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6" y="0"/>
            <a:ext cx="3633609" cy="472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obrazit zdrojový obrázek">
            <a:extLst>
              <a:ext uri="{FF2B5EF4-FFF2-40B4-BE49-F238E27FC236}">
                <a16:creationId xmlns:a16="http://schemas.microsoft.com/office/drawing/2014/main" id="{939ECC7C-FE58-444D-BBF3-3C7964128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434" y="3429000"/>
            <a:ext cx="2082649" cy="297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2EBB897-EE21-46E8-A8BE-364BC6E17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874" y="2752165"/>
            <a:ext cx="2854126" cy="410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23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Demokratická transformace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90. léta</a:t>
            </a:r>
          </a:p>
          <a:p>
            <a:r>
              <a:rPr lang="cs-CZ" dirty="0"/>
              <a:t>Subsidiarita</a:t>
            </a:r>
          </a:p>
          <a:p>
            <a:r>
              <a:rPr lang="cs-CZ" dirty="0"/>
              <a:t>Decentralizace x dekoncentrace</a:t>
            </a:r>
          </a:p>
          <a:p>
            <a:r>
              <a:rPr lang="cs-CZ" dirty="0"/>
              <a:t>Veřejná správa, res-publica</a:t>
            </a:r>
          </a:p>
          <a:p>
            <a:r>
              <a:rPr lang="cs-CZ" dirty="0"/>
              <a:t>Samospráva x státní správa</a:t>
            </a:r>
          </a:p>
          <a:p>
            <a:r>
              <a:rPr lang="cs-CZ" dirty="0"/>
              <a:t>Obce, kraje (rada) x stát (vláda)</a:t>
            </a:r>
          </a:p>
          <a:p>
            <a:r>
              <a:rPr lang="cs-CZ" dirty="0"/>
              <a:t>Samostatná působnost x přenesená působnost</a:t>
            </a:r>
          </a:p>
          <a:p>
            <a:r>
              <a:rPr lang="cs-CZ" dirty="0"/>
              <a:t>Politická kultura: prokapávání a vzlínání</a:t>
            </a:r>
          </a:p>
        </p:txBody>
      </p:sp>
    </p:spTree>
    <p:extLst>
      <p:ext uri="{BB962C8B-B14F-4D97-AF65-F5344CB8AC3E}">
        <p14:creationId xmlns:p14="http://schemas.microsoft.com/office/powerpoint/2010/main" val="335725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forma veřejné správy">
            <a:extLst>
              <a:ext uri="{FF2B5EF4-FFF2-40B4-BE49-F238E27FC236}">
                <a16:creationId xmlns:a16="http://schemas.microsoft.com/office/drawing/2014/main" id="{EF80B684-5B6A-4E09-8A00-2869A7047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30" y="2005385"/>
            <a:ext cx="8161880" cy="379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20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Jaké jsou právní vztahy mezi orgány státní správy a ... | rizeniskoly.cz">
            <a:extLst>
              <a:ext uri="{FF2B5EF4-FFF2-40B4-BE49-F238E27FC236}">
                <a16:creationId xmlns:a16="http://schemas.microsoft.com/office/drawing/2014/main" id="{3A222A9D-42D6-467E-A7CA-EBCEFF517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73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00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47E16BA-2FC3-432C-B135-F9A941DE8D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04" t="28178" r="67385" b="14369"/>
          <a:stretch/>
        </p:blipFill>
        <p:spPr>
          <a:xfrm>
            <a:off x="462116" y="1386349"/>
            <a:ext cx="8524568" cy="513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0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68" y="922337"/>
            <a:ext cx="7335837" cy="593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00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4366CAD-0927-472F-ADB2-817B529665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90" t="19132" r="66749" b="9447"/>
          <a:stretch/>
        </p:blipFill>
        <p:spPr>
          <a:xfrm>
            <a:off x="0" y="0"/>
            <a:ext cx="9144000" cy="691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4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2582</TotalTime>
  <Words>385</Words>
  <Application>Microsoft Office PowerPoint</Application>
  <PresentationFormat>Předvádění na obrazovce (4:3)</PresentationFormat>
  <Paragraphs>38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5" baseType="lpstr">
      <vt:lpstr>Arial</vt:lpstr>
      <vt:lpstr>Calibri</vt:lpstr>
      <vt:lpstr>Motiv sady Office</vt:lpstr>
      <vt:lpstr>www.karelmuller.eu</vt:lpstr>
      <vt:lpstr>Podmínky splnění kurzu </vt:lpstr>
      <vt:lpstr>Prezentace aplikace PowerPoint</vt:lpstr>
      <vt:lpstr>Demokratická transformace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Typy obcí</vt:lpstr>
      <vt:lpstr>Typy obcí / I. až III. stupně</vt:lpstr>
      <vt:lpstr>Prezentace aplikace PowerPoint</vt:lpstr>
      <vt:lpstr>Komunální volby 2018</vt:lpstr>
      <vt:lpstr>Prezentace aplikace PowerPoint</vt:lpstr>
      <vt:lpstr>Zákon č. 129/2000 Sb. 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xmas</dc:creator>
  <cp:lastModifiedBy>Karel Müller</cp:lastModifiedBy>
  <cp:revision>217</cp:revision>
  <cp:lastPrinted>2015-09-30T07:58:45Z</cp:lastPrinted>
  <dcterms:created xsi:type="dcterms:W3CDTF">2015-06-02T07:24:49Z</dcterms:created>
  <dcterms:modified xsi:type="dcterms:W3CDTF">2024-09-30T07:05:37Z</dcterms:modified>
</cp:coreProperties>
</file>