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1"/>
  </p:notesMasterIdLst>
  <p:handoutMasterIdLst>
    <p:handoutMasterId r:id="rId312"/>
  </p:handoutMasterIdLst>
  <p:sldIdLst>
    <p:sldId id="480" r:id="rId2"/>
    <p:sldId id="479" r:id="rId3"/>
    <p:sldId id="481" r:id="rId4"/>
    <p:sldId id="482" r:id="rId5"/>
    <p:sldId id="1298" r:id="rId6"/>
    <p:sldId id="256" r:id="rId7"/>
    <p:sldId id="384" r:id="rId8"/>
    <p:sldId id="486" r:id="rId9"/>
    <p:sldId id="487" r:id="rId10"/>
    <p:sldId id="489" r:id="rId11"/>
    <p:sldId id="491" r:id="rId12"/>
    <p:sldId id="488" r:id="rId13"/>
    <p:sldId id="492" r:id="rId14"/>
    <p:sldId id="493" r:id="rId15"/>
    <p:sldId id="494" r:id="rId16"/>
    <p:sldId id="490" r:id="rId17"/>
    <p:sldId id="495" r:id="rId18"/>
    <p:sldId id="496" r:id="rId19"/>
    <p:sldId id="497" r:id="rId20"/>
    <p:sldId id="498" r:id="rId21"/>
    <p:sldId id="499" r:id="rId22"/>
    <p:sldId id="500" r:id="rId23"/>
    <p:sldId id="417" r:id="rId24"/>
    <p:sldId id="483" r:id="rId25"/>
    <p:sldId id="484" r:id="rId26"/>
    <p:sldId id="773" r:id="rId27"/>
    <p:sldId id="938" r:id="rId28"/>
    <p:sldId id="274" r:id="rId29"/>
    <p:sldId id="936" r:id="rId30"/>
    <p:sldId id="979" r:id="rId31"/>
    <p:sldId id="272" r:id="rId32"/>
    <p:sldId id="1096" r:id="rId33"/>
    <p:sldId id="1097" r:id="rId34"/>
    <p:sldId id="1098" r:id="rId35"/>
    <p:sldId id="1099" r:id="rId36"/>
    <p:sldId id="1100" r:id="rId37"/>
    <p:sldId id="1178" r:id="rId38"/>
    <p:sldId id="1147" r:id="rId39"/>
    <p:sldId id="1029" r:id="rId40"/>
    <p:sldId id="1031" r:id="rId41"/>
    <p:sldId id="1038" r:id="rId42"/>
    <p:sldId id="1047" r:id="rId43"/>
    <p:sldId id="1039" r:id="rId44"/>
    <p:sldId id="1040" r:id="rId45"/>
    <p:sldId id="1166" r:id="rId46"/>
    <p:sldId id="717" r:id="rId47"/>
    <p:sldId id="712" r:id="rId48"/>
    <p:sldId id="718" r:id="rId49"/>
    <p:sldId id="719" r:id="rId50"/>
    <p:sldId id="721" r:id="rId51"/>
    <p:sldId id="720" r:id="rId52"/>
    <p:sldId id="1043" r:id="rId53"/>
    <p:sldId id="1041" r:id="rId54"/>
    <p:sldId id="1183" r:id="rId55"/>
    <p:sldId id="1094" r:id="rId56"/>
    <p:sldId id="1162" r:id="rId57"/>
    <p:sldId id="950" r:id="rId58"/>
    <p:sldId id="1180" r:id="rId59"/>
    <p:sldId id="993" r:id="rId60"/>
    <p:sldId id="273" r:id="rId61"/>
    <p:sldId id="772" r:id="rId62"/>
    <p:sldId id="301" r:id="rId63"/>
    <p:sldId id="951" r:id="rId64"/>
    <p:sldId id="1045" r:id="rId65"/>
    <p:sldId id="298" r:id="rId66"/>
    <p:sldId id="987" r:id="rId67"/>
    <p:sldId id="988" r:id="rId68"/>
    <p:sldId id="1049" r:id="rId69"/>
    <p:sldId id="989" r:id="rId70"/>
    <p:sldId id="965" r:id="rId71"/>
    <p:sldId id="981" r:id="rId72"/>
    <p:sldId id="1177" r:id="rId73"/>
    <p:sldId id="966" r:id="rId74"/>
    <p:sldId id="302" r:id="rId75"/>
    <p:sldId id="969" r:id="rId76"/>
    <p:sldId id="303" r:id="rId77"/>
    <p:sldId id="970" r:id="rId78"/>
    <p:sldId id="1019" r:id="rId79"/>
    <p:sldId id="1184" r:id="rId80"/>
    <p:sldId id="1022" r:id="rId81"/>
    <p:sldId id="1023" r:id="rId82"/>
    <p:sldId id="1008" r:id="rId83"/>
    <p:sldId id="1136" r:id="rId84"/>
    <p:sldId id="1302" r:id="rId85"/>
    <p:sldId id="1301" r:id="rId86"/>
    <p:sldId id="306" r:id="rId87"/>
    <p:sldId id="1140" r:id="rId88"/>
    <p:sldId id="1185" r:id="rId89"/>
    <p:sldId id="1303" r:id="rId90"/>
    <p:sldId id="1186" r:id="rId91"/>
    <p:sldId id="1187" r:id="rId92"/>
    <p:sldId id="1188" r:id="rId93"/>
    <p:sldId id="1189" r:id="rId94"/>
    <p:sldId id="1191" r:id="rId95"/>
    <p:sldId id="1190" r:id="rId96"/>
    <p:sldId id="1192" r:id="rId97"/>
    <p:sldId id="1193" r:id="rId98"/>
    <p:sldId id="1194" r:id="rId99"/>
    <p:sldId id="1195" r:id="rId100"/>
    <p:sldId id="1196" r:id="rId101"/>
    <p:sldId id="1197" r:id="rId102"/>
    <p:sldId id="1198" r:id="rId103"/>
    <p:sldId id="1199" r:id="rId104"/>
    <p:sldId id="1200" r:id="rId105"/>
    <p:sldId id="1201" r:id="rId106"/>
    <p:sldId id="1203" r:id="rId107"/>
    <p:sldId id="1205" r:id="rId108"/>
    <p:sldId id="1204" r:id="rId109"/>
    <p:sldId id="1206" r:id="rId110"/>
    <p:sldId id="1207" r:id="rId111"/>
    <p:sldId id="1208" r:id="rId112"/>
    <p:sldId id="1209" r:id="rId113"/>
    <p:sldId id="1210" r:id="rId114"/>
    <p:sldId id="1211" r:id="rId115"/>
    <p:sldId id="1212" r:id="rId116"/>
    <p:sldId id="1202" r:id="rId117"/>
    <p:sldId id="1213" r:id="rId118"/>
    <p:sldId id="1215" r:id="rId119"/>
    <p:sldId id="1214" r:id="rId120"/>
    <p:sldId id="1216" r:id="rId121"/>
    <p:sldId id="1217" r:id="rId122"/>
    <p:sldId id="1218" r:id="rId123"/>
    <p:sldId id="1220" r:id="rId124"/>
    <p:sldId id="1222" r:id="rId125"/>
    <p:sldId id="1219" r:id="rId126"/>
    <p:sldId id="1221" r:id="rId127"/>
    <p:sldId id="1305" r:id="rId128"/>
    <p:sldId id="1306" r:id="rId129"/>
    <p:sldId id="1307" r:id="rId130"/>
    <p:sldId id="1308" r:id="rId131"/>
    <p:sldId id="1309" r:id="rId132"/>
    <p:sldId id="1223" r:id="rId133"/>
    <p:sldId id="433" r:id="rId134"/>
    <p:sldId id="465" r:id="rId135"/>
    <p:sldId id="434" r:id="rId136"/>
    <p:sldId id="441" r:id="rId137"/>
    <p:sldId id="461" r:id="rId138"/>
    <p:sldId id="435" r:id="rId139"/>
    <p:sldId id="1225" r:id="rId140"/>
    <p:sldId id="1224" r:id="rId141"/>
    <p:sldId id="1226" r:id="rId142"/>
    <p:sldId id="1227" r:id="rId143"/>
    <p:sldId id="436" r:id="rId144"/>
    <p:sldId id="440" r:id="rId145"/>
    <p:sldId id="437" r:id="rId146"/>
    <p:sldId id="438" r:id="rId147"/>
    <p:sldId id="439" r:id="rId148"/>
    <p:sldId id="1229" r:id="rId149"/>
    <p:sldId id="1230" r:id="rId150"/>
    <p:sldId id="1231" r:id="rId151"/>
    <p:sldId id="1236" r:id="rId152"/>
    <p:sldId id="1237" r:id="rId153"/>
    <p:sldId id="1235" r:id="rId154"/>
    <p:sldId id="1246" r:id="rId155"/>
    <p:sldId id="1238" r:id="rId156"/>
    <p:sldId id="1239" r:id="rId157"/>
    <p:sldId id="1241" r:id="rId158"/>
    <p:sldId id="1240" r:id="rId159"/>
    <p:sldId id="1311" r:id="rId160"/>
    <p:sldId id="1242" r:id="rId161"/>
    <p:sldId id="1243" r:id="rId162"/>
    <p:sldId id="1244" r:id="rId163"/>
    <p:sldId id="1350" r:id="rId164"/>
    <p:sldId id="1351" r:id="rId165"/>
    <p:sldId id="1352" r:id="rId166"/>
    <p:sldId id="1245" r:id="rId167"/>
    <p:sldId id="1247" r:id="rId168"/>
    <p:sldId id="1233" r:id="rId169"/>
    <p:sldId id="1228" r:id="rId170"/>
    <p:sldId id="1250" r:id="rId171"/>
    <p:sldId id="1251" r:id="rId172"/>
    <p:sldId id="1254" r:id="rId173"/>
    <p:sldId id="1253" r:id="rId174"/>
    <p:sldId id="1252" r:id="rId175"/>
    <p:sldId id="1255" r:id="rId176"/>
    <p:sldId id="1256" r:id="rId177"/>
    <p:sldId id="1258" r:id="rId178"/>
    <p:sldId id="1259" r:id="rId179"/>
    <p:sldId id="1260" r:id="rId180"/>
    <p:sldId id="260" r:id="rId181"/>
    <p:sldId id="1257" r:id="rId182"/>
    <p:sldId id="267" r:id="rId183"/>
    <p:sldId id="258" r:id="rId184"/>
    <p:sldId id="259" r:id="rId185"/>
    <p:sldId id="261" r:id="rId186"/>
    <p:sldId id="262" r:id="rId187"/>
    <p:sldId id="263" r:id="rId188"/>
    <p:sldId id="1263" r:id="rId189"/>
    <p:sldId id="1261" r:id="rId190"/>
    <p:sldId id="265" r:id="rId191"/>
    <p:sldId id="1248" r:id="rId192"/>
    <p:sldId id="430" r:id="rId193"/>
    <p:sldId id="472" r:id="rId194"/>
    <p:sldId id="1281" r:id="rId195"/>
    <p:sldId id="1282" r:id="rId196"/>
    <p:sldId id="1283" r:id="rId197"/>
    <p:sldId id="1284" r:id="rId198"/>
    <p:sldId id="1286" r:id="rId199"/>
    <p:sldId id="1288" r:id="rId200"/>
    <p:sldId id="1287" r:id="rId201"/>
    <p:sldId id="1265" r:id="rId202"/>
    <p:sldId id="1267" r:id="rId203"/>
    <p:sldId id="1271" r:id="rId204"/>
    <p:sldId id="1272" r:id="rId205"/>
    <p:sldId id="1273" r:id="rId206"/>
    <p:sldId id="1274" r:id="rId207"/>
    <p:sldId id="1275" r:id="rId208"/>
    <p:sldId id="1276" r:id="rId209"/>
    <p:sldId id="1277" r:id="rId210"/>
    <p:sldId id="789" r:id="rId211"/>
    <p:sldId id="790" r:id="rId212"/>
    <p:sldId id="791" r:id="rId213"/>
    <p:sldId id="792" r:id="rId214"/>
    <p:sldId id="793" r:id="rId215"/>
    <p:sldId id="794" r:id="rId216"/>
    <p:sldId id="795" r:id="rId217"/>
    <p:sldId id="796" r:id="rId218"/>
    <p:sldId id="1278" r:id="rId219"/>
    <p:sldId id="1279" r:id="rId220"/>
    <p:sldId id="1268" r:id="rId221"/>
    <p:sldId id="1269" r:id="rId222"/>
    <p:sldId id="1270" r:id="rId223"/>
    <p:sldId id="468" r:id="rId224"/>
    <p:sldId id="469" r:id="rId225"/>
    <p:sldId id="470" r:id="rId226"/>
    <p:sldId id="1285" r:id="rId227"/>
    <p:sldId id="1289" r:id="rId228"/>
    <p:sldId id="1290" r:id="rId229"/>
    <p:sldId id="1291" r:id="rId230"/>
    <p:sldId id="294" r:id="rId231"/>
    <p:sldId id="295" r:id="rId232"/>
    <p:sldId id="355" r:id="rId233"/>
    <p:sldId id="296" r:id="rId234"/>
    <p:sldId id="356" r:id="rId235"/>
    <p:sldId id="297" r:id="rId236"/>
    <p:sldId id="1312" r:id="rId237"/>
    <p:sldId id="299" r:id="rId238"/>
    <p:sldId id="300" r:id="rId239"/>
    <p:sldId id="1313" r:id="rId240"/>
    <p:sldId id="1314" r:id="rId241"/>
    <p:sldId id="1315" r:id="rId242"/>
    <p:sldId id="304" r:id="rId243"/>
    <p:sldId id="305" r:id="rId244"/>
    <p:sldId id="1316" r:id="rId245"/>
    <p:sldId id="307" r:id="rId246"/>
    <p:sldId id="308" r:id="rId247"/>
    <p:sldId id="309" r:id="rId248"/>
    <p:sldId id="310" r:id="rId249"/>
    <p:sldId id="311" r:id="rId250"/>
    <p:sldId id="312" r:id="rId251"/>
    <p:sldId id="313" r:id="rId252"/>
    <p:sldId id="314" r:id="rId253"/>
    <p:sldId id="318" r:id="rId254"/>
    <p:sldId id="319" r:id="rId255"/>
    <p:sldId id="320" r:id="rId256"/>
    <p:sldId id="321" r:id="rId257"/>
    <p:sldId id="323" r:id="rId258"/>
    <p:sldId id="326" r:id="rId259"/>
    <p:sldId id="327" r:id="rId260"/>
    <p:sldId id="328" r:id="rId261"/>
    <p:sldId id="329" r:id="rId262"/>
    <p:sldId id="1317" r:id="rId263"/>
    <p:sldId id="332" r:id="rId264"/>
    <p:sldId id="334" r:id="rId265"/>
    <p:sldId id="335" r:id="rId266"/>
    <p:sldId id="1318" r:id="rId267"/>
    <p:sldId id="336" r:id="rId268"/>
    <p:sldId id="341" r:id="rId269"/>
    <p:sldId id="342" r:id="rId270"/>
    <p:sldId id="344" r:id="rId271"/>
    <p:sldId id="345" r:id="rId272"/>
    <p:sldId id="1321" r:id="rId273"/>
    <p:sldId id="347" r:id="rId274"/>
    <p:sldId id="348" r:id="rId275"/>
    <p:sldId id="1320" r:id="rId276"/>
    <p:sldId id="349" r:id="rId277"/>
    <p:sldId id="350" r:id="rId278"/>
    <p:sldId id="848" r:id="rId279"/>
    <p:sldId id="737" r:id="rId280"/>
    <p:sldId id="736" r:id="rId281"/>
    <p:sldId id="847" r:id="rId282"/>
    <p:sldId id="1325" r:id="rId283"/>
    <p:sldId id="1334" r:id="rId284"/>
    <p:sldId id="1335" r:id="rId285"/>
    <p:sldId id="1336" r:id="rId286"/>
    <p:sldId id="1329" r:id="rId287"/>
    <p:sldId id="268" r:id="rId288"/>
    <p:sldId id="269" r:id="rId289"/>
    <p:sldId id="1330" r:id="rId290"/>
    <p:sldId id="1331" r:id="rId291"/>
    <p:sldId id="564" r:id="rId292"/>
    <p:sldId id="1332" r:id="rId293"/>
    <p:sldId id="1337" r:id="rId294"/>
    <p:sldId id="275" r:id="rId295"/>
    <p:sldId id="276" r:id="rId296"/>
    <p:sldId id="1294" r:id="rId297"/>
    <p:sldId id="1295" r:id="rId298"/>
    <p:sldId id="1296" r:id="rId299"/>
    <p:sldId id="1297" r:id="rId300"/>
    <p:sldId id="1338" r:id="rId301"/>
    <p:sldId id="1344" r:id="rId302"/>
    <p:sldId id="1346" r:id="rId303"/>
    <p:sldId id="1347" r:id="rId304"/>
    <p:sldId id="1345" r:id="rId305"/>
    <p:sldId id="1339" r:id="rId306"/>
    <p:sldId id="1342" r:id="rId307"/>
    <p:sldId id="1341" r:id="rId308"/>
    <p:sldId id="1343" r:id="rId309"/>
    <p:sldId id="1353" r:id="rId310"/>
  </p:sldIdLst>
  <p:sldSz cx="9144000" cy="6858000" type="screen4x3"/>
  <p:notesSz cx="7099300" cy="10234613"/>
  <p:defaultTextStyle>
    <a:defPPr>
      <a:defRPr lang="cs-CZ"/>
    </a:defPPr>
    <a:lvl1pPr marL="0" algn="l" defTabSz="914206" rtl="0" eaLnBrk="1" latinLnBrk="0" hangingPunct="1">
      <a:defRPr sz="1800" kern="1200">
        <a:solidFill>
          <a:schemeClr val="tx1"/>
        </a:solidFill>
        <a:latin typeface="+mn-lt"/>
        <a:ea typeface="+mn-ea"/>
        <a:cs typeface="+mn-cs"/>
      </a:defRPr>
    </a:lvl1pPr>
    <a:lvl2pPr marL="457103" algn="l" defTabSz="914206" rtl="0" eaLnBrk="1" latinLnBrk="0" hangingPunct="1">
      <a:defRPr sz="1800" kern="1200">
        <a:solidFill>
          <a:schemeClr val="tx1"/>
        </a:solidFill>
        <a:latin typeface="+mn-lt"/>
        <a:ea typeface="+mn-ea"/>
        <a:cs typeface="+mn-cs"/>
      </a:defRPr>
    </a:lvl2pPr>
    <a:lvl3pPr marL="914206" algn="l" defTabSz="914206" rtl="0" eaLnBrk="1" latinLnBrk="0" hangingPunct="1">
      <a:defRPr sz="1800" kern="1200">
        <a:solidFill>
          <a:schemeClr val="tx1"/>
        </a:solidFill>
        <a:latin typeface="+mn-lt"/>
        <a:ea typeface="+mn-ea"/>
        <a:cs typeface="+mn-cs"/>
      </a:defRPr>
    </a:lvl3pPr>
    <a:lvl4pPr marL="1371309" algn="l" defTabSz="914206" rtl="0" eaLnBrk="1" latinLnBrk="0" hangingPunct="1">
      <a:defRPr sz="1800" kern="1200">
        <a:solidFill>
          <a:schemeClr val="tx1"/>
        </a:solidFill>
        <a:latin typeface="+mn-lt"/>
        <a:ea typeface="+mn-ea"/>
        <a:cs typeface="+mn-cs"/>
      </a:defRPr>
    </a:lvl4pPr>
    <a:lvl5pPr marL="1828411" algn="l" defTabSz="914206" rtl="0" eaLnBrk="1" latinLnBrk="0" hangingPunct="1">
      <a:defRPr sz="1800" kern="1200">
        <a:solidFill>
          <a:schemeClr val="tx1"/>
        </a:solidFill>
        <a:latin typeface="+mn-lt"/>
        <a:ea typeface="+mn-ea"/>
        <a:cs typeface="+mn-cs"/>
      </a:defRPr>
    </a:lvl5pPr>
    <a:lvl6pPr marL="2285514" algn="l" defTabSz="914206" rtl="0" eaLnBrk="1" latinLnBrk="0" hangingPunct="1">
      <a:defRPr sz="1800" kern="1200">
        <a:solidFill>
          <a:schemeClr val="tx1"/>
        </a:solidFill>
        <a:latin typeface="+mn-lt"/>
        <a:ea typeface="+mn-ea"/>
        <a:cs typeface="+mn-cs"/>
      </a:defRPr>
    </a:lvl6pPr>
    <a:lvl7pPr marL="2742617" algn="l" defTabSz="914206" rtl="0" eaLnBrk="1" latinLnBrk="0" hangingPunct="1">
      <a:defRPr sz="1800" kern="1200">
        <a:solidFill>
          <a:schemeClr val="tx1"/>
        </a:solidFill>
        <a:latin typeface="+mn-lt"/>
        <a:ea typeface="+mn-ea"/>
        <a:cs typeface="+mn-cs"/>
      </a:defRPr>
    </a:lvl7pPr>
    <a:lvl8pPr marL="3199720" algn="l" defTabSz="914206" rtl="0" eaLnBrk="1" latinLnBrk="0" hangingPunct="1">
      <a:defRPr sz="1800" kern="1200">
        <a:solidFill>
          <a:schemeClr val="tx1"/>
        </a:solidFill>
        <a:latin typeface="+mn-lt"/>
        <a:ea typeface="+mn-ea"/>
        <a:cs typeface="+mn-cs"/>
      </a:defRPr>
    </a:lvl8pPr>
    <a:lvl9pPr marL="3656823" algn="l" defTabSz="91420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44">
          <p15:clr>
            <a:srgbClr val="A4A3A4"/>
          </p15:clr>
        </p15:guide>
        <p15:guide id="2" orient="horz" pos="2160">
          <p15:clr>
            <a:srgbClr val="A4A3A4"/>
          </p15:clr>
        </p15:guide>
        <p15:guide id="3" orient="horz" pos="3974">
          <p15:clr>
            <a:srgbClr val="A4A3A4"/>
          </p15:clr>
        </p15:guide>
        <p15:guide id="4" orient="horz" pos="362">
          <p15:clr>
            <a:srgbClr val="A4A3A4"/>
          </p15:clr>
        </p15:guide>
        <p15:guide id="5" orient="horz" pos="2812">
          <p15:clr>
            <a:srgbClr val="A4A3A4"/>
          </p15:clr>
        </p15:guide>
        <p15:guide id="6" orient="horz" pos="713">
          <p15:clr>
            <a:srgbClr val="A4A3A4"/>
          </p15:clr>
        </p15:guide>
        <p15:guide id="7" pos="2880">
          <p15:clr>
            <a:srgbClr val="A4A3A4"/>
          </p15:clr>
        </p15:guide>
        <p15:guide id="8" pos="360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D5A"/>
    <a:srgbClr val="CA8A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700" autoAdjust="0"/>
  </p:normalViewPr>
  <p:slideViewPr>
    <p:cSldViewPr snapToGrid="0" showGuides="1">
      <p:cViewPr varScale="1">
        <p:scale>
          <a:sx n="114" d="100"/>
          <a:sy n="114" d="100"/>
        </p:scale>
        <p:origin x="1506" y="102"/>
      </p:cViewPr>
      <p:guideLst>
        <p:guide orient="horz" pos="944"/>
        <p:guide orient="horz" pos="2160"/>
        <p:guide orient="horz" pos="3974"/>
        <p:guide orient="horz" pos="362"/>
        <p:guide orient="horz" pos="2812"/>
        <p:guide orient="horz" pos="713"/>
        <p:guide pos="2880"/>
        <p:guide pos="3605"/>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theme" Target="theme/theme1.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65" Type="http://schemas.openxmlformats.org/officeDocument/2006/relationships/slide" Target="slides/slide64.xml"/><Relationship Id="rId130" Type="http://schemas.openxmlformats.org/officeDocument/2006/relationships/slide" Target="slides/slide129.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tableStyles" Target="tableStyles.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notesMaster" Target="notesMasters/notesMaster1.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handoutMaster" Target="handoutMasters/handoutMaster1.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viewProps" Target="viewProps.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List1!$E$1:$E$2</c:f>
              <c:strCache>
                <c:ptCount val="1"/>
                <c:pt idx="0">
                  <c:v>2021 % hlasů</c:v>
                </c:pt>
              </c:strCache>
            </c:strRef>
          </c:tx>
          <c:invertIfNegative val="0"/>
          <c:cat>
            <c:strRef>
              <c:f>List1!$D$3:$D$20</c:f>
              <c:strCache>
                <c:ptCount val="18"/>
                <c:pt idx="0">
                  <c:v>VVD</c:v>
                </c:pt>
                <c:pt idx="1">
                  <c:v>D´66</c:v>
                </c:pt>
                <c:pt idx="2">
                  <c:v>PVV</c:v>
                </c:pt>
                <c:pt idx="3">
                  <c:v>CDA</c:v>
                </c:pt>
                <c:pt idx="4">
                  <c:v>SP</c:v>
                </c:pt>
                <c:pt idx="5">
                  <c:v>PvdA</c:v>
                </c:pt>
                <c:pt idx="6">
                  <c:v>GL</c:v>
                </c:pt>
                <c:pt idx="7">
                  <c:v>FVD</c:v>
                </c:pt>
                <c:pt idx="8">
                  <c:v>PvdD</c:v>
                </c:pt>
                <c:pt idx="9">
                  <c:v>CU</c:v>
                </c:pt>
                <c:pt idx="10">
                  <c:v>Volt</c:v>
                </c:pt>
                <c:pt idx="11">
                  <c:v>JA21</c:v>
                </c:pt>
                <c:pt idx="12">
                  <c:v>SGP</c:v>
                </c:pt>
                <c:pt idx="13">
                  <c:v>Denk</c:v>
                </c:pt>
                <c:pt idx="14">
                  <c:v>50+</c:v>
                </c:pt>
                <c:pt idx="15">
                  <c:v>BBB</c:v>
                </c:pt>
                <c:pt idx="16">
                  <c:v>Bij1</c:v>
                </c:pt>
                <c:pt idx="17">
                  <c:v>ost.</c:v>
                </c:pt>
              </c:strCache>
            </c:strRef>
          </c:cat>
          <c:val>
            <c:numRef>
              <c:f>List1!$E$3:$E$20</c:f>
              <c:numCache>
                <c:formatCode>0.0%</c:formatCode>
                <c:ptCount val="18"/>
                <c:pt idx="0">
                  <c:v>0.219</c:v>
                </c:pt>
                <c:pt idx="1">
                  <c:v>0.15</c:v>
                </c:pt>
                <c:pt idx="2">
                  <c:v>0.108</c:v>
                </c:pt>
                <c:pt idx="3">
                  <c:v>9.5000000000000001E-2</c:v>
                </c:pt>
                <c:pt idx="4">
                  <c:v>0.06</c:v>
                </c:pt>
                <c:pt idx="5">
                  <c:v>5.7000000000000002E-2</c:v>
                </c:pt>
                <c:pt idx="6">
                  <c:v>5.1999999999999998E-2</c:v>
                </c:pt>
                <c:pt idx="7">
                  <c:v>0.05</c:v>
                </c:pt>
                <c:pt idx="8">
                  <c:v>3.7999999999999999E-2</c:v>
                </c:pt>
                <c:pt idx="9">
                  <c:v>3.4000000000000002E-2</c:v>
                </c:pt>
                <c:pt idx="10">
                  <c:v>2.4E-2</c:v>
                </c:pt>
                <c:pt idx="11">
                  <c:v>2.4E-2</c:v>
                </c:pt>
                <c:pt idx="12">
                  <c:v>2.1000000000000001E-2</c:v>
                </c:pt>
                <c:pt idx="13">
                  <c:v>0.02</c:v>
                </c:pt>
                <c:pt idx="14">
                  <c:v>0.01</c:v>
                </c:pt>
                <c:pt idx="15">
                  <c:v>0.01</c:v>
                </c:pt>
                <c:pt idx="16">
                  <c:v>8.0000000000000002E-3</c:v>
                </c:pt>
                <c:pt idx="17">
                  <c:v>0.02</c:v>
                </c:pt>
              </c:numCache>
            </c:numRef>
          </c:val>
          <c:extLst>
            <c:ext xmlns:c16="http://schemas.microsoft.com/office/drawing/2014/chart" uri="{C3380CC4-5D6E-409C-BE32-E72D297353CC}">
              <c16:uniqueId val="{00000000-72F4-4ABD-9699-36AA807503B9}"/>
            </c:ext>
          </c:extLst>
        </c:ser>
        <c:ser>
          <c:idx val="1"/>
          <c:order val="1"/>
          <c:tx>
            <c:strRef>
              <c:f>List1!$F$1:$F$2</c:f>
              <c:strCache>
                <c:ptCount val="1"/>
                <c:pt idx="0">
                  <c:v>2021 mandáty</c:v>
                </c:pt>
              </c:strCache>
            </c:strRef>
          </c:tx>
          <c:invertIfNegative val="0"/>
          <c:cat>
            <c:strRef>
              <c:f>List1!$D$3:$D$20</c:f>
              <c:strCache>
                <c:ptCount val="18"/>
                <c:pt idx="0">
                  <c:v>VVD</c:v>
                </c:pt>
                <c:pt idx="1">
                  <c:v>D´66</c:v>
                </c:pt>
                <c:pt idx="2">
                  <c:v>PVV</c:v>
                </c:pt>
                <c:pt idx="3">
                  <c:v>CDA</c:v>
                </c:pt>
                <c:pt idx="4">
                  <c:v>SP</c:v>
                </c:pt>
                <c:pt idx="5">
                  <c:v>PvdA</c:v>
                </c:pt>
                <c:pt idx="6">
                  <c:v>GL</c:v>
                </c:pt>
                <c:pt idx="7">
                  <c:v>FVD</c:v>
                </c:pt>
                <c:pt idx="8">
                  <c:v>PvdD</c:v>
                </c:pt>
                <c:pt idx="9">
                  <c:v>CU</c:v>
                </c:pt>
                <c:pt idx="10">
                  <c:v>Volt</c:v>
                </c:pt>
                <c:pt idx="11">
                  <c:v>JA21</c:v>
                </c:pt>
                <c:pt idx="12">
                  <c:v>SGP</c:v>
                </c:pt>
                <c:pt idx="13">
                  <c:v>Denk</c:v>
                </c:pt>
                <c:pt idx="14">
                  <c:v>50+</c:v>
                </c:pt>
                <c:pt idx="15">
                  <c:v>BBB</c:v>
                </c:pt>
                <c:pt idx="16">
                  <c:v>Bij1</c:v>
                </c:pt>
                <c:pt idx="17">
                  <c:v>ost.</c:v>
                </c:pt>
              </c:strCache>
            </c:strRef>
          </c:cat>
          <c:val>
            <c:numRef>
              <c:f>List1!$F$3:$F$20</c:f>
            </c:numRef>
          </c:val>
          <c:shape val="box"/>
          <c:extLst>
            <c:ext xmlns:c16="http://schemas.microsoft.com/office/drawing/2014/chart" uri="{C3380CC4-5D6E-409C-BE32-E72D297353CC}">
              <c16:uniqueId val="{00000001-72F4-4ABD-9699-36AA807503B9}"/>
            </c:ext>
          </c:extLst>
        </c:ser>
        <c:ser>
          <c:idx val="2"/>
          <c:order val="2"/>
          <c:tx>
            <c:strRef>
              <c:f>List1!$G$1:$G$2</c:f>
              <c:strCache>
                <c:ptCount val="1"/>
                <c:pt idx="0">
                  <c:v>2021 % mandátů</c:v>
                </c:pt>
              </c:strCache>
            </c:strRef>
          </c:tx>
          <c:invertIfNegative val="0"/>
          <c:cat>
            <c:strRef>
              <c:f>List1!$D$3:$D$20</c:f>
              <c:strCache>
                <c:ptCount val="18"/>
                <c:pt idx="0">
                  <c:v>VVD</c:v>
                </c:pt>
                <c:pt idx="1">
                  <c:v>D´66</c:v>
                </c:pt>
                <c:pt idx="2">
                  <c:v>PVV</c:v>
                </c:pt>
                <c:pt idx="3">
                  <c:v>CDA</c:v>
                </c:pt>
                <c:pt idx="4">
                  <c:v>SP</c:v>
                </c:pt>
                <c:pt idx="5">
                  <c:v>PvdA</c:v>
                </c:pt>
                <c:pt idx="6">
                  <c:v>GL</c:v>
                </c:pt>
                <c:pt idx="7">
                  <c:v>FVD</c:v>
                </c:pt>
                <c:pt idx="8">
                  <c:v>PvdD</c:v>
                </c:pt>
                <c:pt idx="9">
                  <c:v>CU</c:v>
                </c:pt>
                <c:pt idx="10">
                  <c:v>Volt</c:v>
                </c:pt>
                <c:pt idx="11">
                  <c:v>JA21</c:v>
                </c:pt>
                <c:pt idx="12">
                  <c:v>SGP</c:v>
                </c:pt>
                <c:pt idx="13">
                  <c:v>Denk</c:v>
                </c:pt>
                <c:pt idx="14">
                  <c:v>50+</c:v>
                </c:pt>
                <c:pt idx="15">
                  <c:v>BBB</c:v>
                </c:pt>
                <c:pt idx="16">
                  <c:v>Bij1</c:v>
                </c:pt>
                <c:pt idx="17">
                  <c:v>ost.</c:v>
                </c:pt>
              </c:strCache>
            </c:strRef>
          </c:cat>
          <c:val>
            <c:numRef>
              <c:f>List1!$G$3:$G$20</c:f>
              <c:numCache>
                <c:formatCode>0.0%</c:formatCode>
                <c:ptCount val="18"/>
                <c:pt idx="0">
                  <c:v>0.22666666666666666</c:v>
                </c:pt>
                <c:pt idx="1">
                  <c:v>0.16</c:v>
                </c:pt>
                <c:pt idx="2">
                  <c:v>0.11333333333333333</c:v>
                </c:pt>
                <c:pt idx="3">
                  <c:v>0.1</c:v>
                </c:pt>
                <c:pt idx="4">
                  <c:v>0.06</c:v>
                </c:pt>
                <c:pt idx="5">
                  <c:v>0.06</c:v>
                </c:pt>
                <c:pt idx="6">
                  <c:v>5.3333333333333337E-2</c:v>
                </c:pt>
                <c:pt idx="7">
                  <c:v>5.3333333333333337E-2</c:v>
                </c:pt>
                <c:pt idx="8">
                  <c:v>0.04</c:v>
                </c:pt>
                <c:pt idx="9">
                  <c:v>3.3333333333333333E-2</c:v>
                </c:pt>
                <c:pt idx="10">
                  <c:v>0.02</c:v>
                </c:pt>
                <c:pt idx="11">
                  <c:v>0.02</c:v>
                </c:pt>
                <c:pt idx="12">
                  <c:v>0.02</c:v>
                </c:pt>
                <c:pt idx="13">
                  <c:v>0.02</c:v>
                </c:pt>
                <c:pt idx="14">
                  <c:v>6.6666666666666671E-3</c:v>
                </c:pt>
                <c:pt idx="15">
                  <c:v>6.6666666666666671E-3</c:v>
                </c:pt>
                <c:pt idx="16">
                  <c:v>6.6666666666666671E-3</c:v>
                </c:pt>
                <c:pt idx="17">
                  <c:v>0</c:v>
                </c:pt>
              </c:numCache>
            </c:numRef>
          </c:val>
          <c:extLst>
            <c:ext xmlns:c16="http://schemas.microsoft.com/office/drawing/2014/chart" uri="{C3380CC4-5D6E-409C-BE32-E72D297353CC}">
              <c16:uniqueId val="{00000002-72F4-4ABD-9699-36AA807503B9}"/>
            </c:ext>
          </c:extLst>
        </c:ser>
        <c:ser>
          <c:idx val="3"/>
          <c:order val="3"/>
          <c:tx>
            <c:strRef>
              <c:f>List1!$H$1:$H$2</c:f>
              <c:strCache>
                <c:ptCount val="1"/>
                <c:pt idx="0">
                  <c:v>2017 % hlasů</c:v>
                </c:pt>
              </c:strCache>
            </c:strRef>
          </c:tx>
          <c:invertIfNegative val="0"/>
          <c:cat>
            <c:strRef>
              <c:f>List1!$D$3:$D$20</c:f>
              <c:strCache>
                <c:ptCount val="18"/>
                <c:pt idx="0">
                  <c:v>VVD</c:v>
                </c:pt>
                <c:pt idx="1">
                  <c:v>D´66</c:v>
                </c:pt>
                <c:pt idx="2">
                  <c:v>PVV</c:v>
                </c:pt>
                <c:pt idx="3">
                  <c:v>CDA</c:v>
                </c:pt>
                <c:pt idx="4">
                  <c:v>SP</c:v>
                </c:pt>
                <c:pt idx="5">
                  <c:v>PvdA</c:v>
                </c:pt>
                <c:pt idx="6">
                  <c:v>GL</c:v>
                </c:pt>
                <c:pt idx="7">
                  <c:v>FVD</c:v>
                </c:pt>
                <c:pt idx="8">
                  <c:v>PvdD</c:v>
                </c:pt>
                <c:pt idx="9">
                  <c:v>CU</c:v>
                </c:pt>
                <c:pt idx="10">
                  <c:v>Volt</c:v>
                </c:pt>
                <c:pt idx="11">
                  <c:v>JA21</c:v>
                </c:pt>
                <c:pt idx="12">
                  <c:v>SGP</c:v>
                </c:pt>
                <c:pt idx="13">
                  <c:v>Denk</c:v>
                </c:pt>
                <c:pt idx="14">
                  <c:v>50+</c:v>
                </c:pt>
                <c:pt idx="15">
                  <c:v>BBB</c:v>
                </c:pt>
                <c:pt idx="16">
                  <c:v>Bij1</c:v>
                </c:pt>
                <c:pt idx="17">
                  <c:v>ost.</c:v>
                </c:pt>
              </c:strCache>
            </c:strRef>
          </c:cat>
          <c:val>
            <c:numRef>
              <c:f>List1!$H$3:$H$20</c:f>
              <c:numCache>
                <c:formatCode>0.0%</c:formatCode>
                <c:ptCount val="18"/>
                <c:pt idx="0">
                  <c:v>0.21299999999999999</c:v>
                </c:pt>
                <c:pt idx="1">
                  <c:v>0.122</c:v>
                </c:pt>
                <c:pt idx="2">
                  <c:v>0.13100000000000001</c:v>
                </c:pt>
                <c:pt idx="3">
                  <c:v>0.124</c:v>
                </c:pt>
                <c:pt idx="4">
                  <c:v>9.0999999999999998E-2</c:v>
                </c:pt>
                <c:pt idx="5">
                  <c:v>5.7000000000000002E-2</c:v>
                </c:pt>
                <c:pt idx="6">
                  <c:v>9.0999999999999998E-2</c:v>
                </c:pt>
                <c:pt idx="7">
                  <c:v>1.7999999999999999E-2</c:v>
                </c:pt>
                <c:pt idx="8">
                  <c:v>3.2000000000000001E-2</c:v>
                </c:pt>
                <c:pt idx="9">
                  <c:v>3.4000000000000002E-2</c:v>
                </c:pt>
                <c:pt idx="10">
                  <c:v>0</c:v>
                </c:pt>
                <c:pt idx="11">
                  <c:v>0</c:v>
                </c:pt>
                <c:pt idx="12">
                  <c:v>2.1000000000000001E-2</c:v>
                </c:pt>
                <c:pt idx="13">
                  <c:v>2.1000000000000001E-2</c:v>
                </c:pt>
                <c:pt idx="14">
                  <c:v>3.1E-2</c:v>
                </c:pt>
                <c:pt idx="15">
                  <c:v>0</c:v>
                </c:pt>
                <c:pt idx="16">
                  <c:v>3.0000000000000001E-3</c:v>
                </c:pt>
                <c:pt idx="17">
                  <c:v>0</c:v>
                </c:pt>
              </c:numCache>
            </c:numRef>
          </c:val>
          <c:extLst>
            <c:ext xmlns:c16="http://schemas.microsoft.com/office/drawing/2014/chart" uri="{C3380CC4-5D6E-409C-BE32-E72D297353CC}">
              <c16:uniqueId val="{00000003-72F4-4ABD-9699-36AA807503B9}"/>
            </c:ext>
          </c:extLst>
        </c:ser>
        <c:ser>
          <c:idx val="4"/>
          <c:order val="4"/>
          <c:tx>
            <c:strRef>
              <c:f>List1!$I$1:$I$2</c:f>
              <c:strCache>
                <c:ptCount val="1"/>
                <c:pt idx="0">
                  <c:v>2017 mandáty</c:v>
                </c:pt>
              </c:strCache>
            </c:strRef>
          </c:tx>
          <c:invertIfNegative val="0"/>
          <c:cat>
            <c:strRef>
              <c:f>List1!$D$3:$D$20</c:f>
              <c:strCache>
                <c:ptCount val="18"/>
                <c:pt idx="0">
                  <c:v>VVD</c:v>
                </c:pt>
                <c:pt idx="1">
                  <c:v>D´66</c:v>
                </c:pt>
                <c:pt idx="2">
                  <c:v>PVV</c:v>
                </c:pt>
                <c:pt idx="3">
                  <c:v>CDA</c:v>
                </c:pt>
                <c:pt idx="4">
                  <c:v>SP</c:v>
                </c:pt>
                <c:pt idx="5">
                  <c:v>PvdA</c:v>
                </c:pt>
                <c:pt idx="6">
                  <c:v>GL</c:v>
                </c:pt>
                <c:pt idx="7">
                  <c:v>FVD</c:v>
                </c:pt>
                <c:pt idx="8">
                  <c:v>PvdD</c:v>
                </c:pt>
                <c:pt idx="9">
                  <c:v>CU</c:v>
                </c:pt>
                <c:pt idx="10">
                  <c:v>Volt</c:v>
                </c:pt>
                <c:pt idx="11">
                  <c:v>JA21</c:v>
                </c:pt>
                <c:pt idx="12">
                  <c:v>SGP</c:v>
                </c:pt>
                <c:pt idx="13">
                  <c:v>Denk</c:v>
                </c:pt>
                <c:pt idx="14">
                  <c:v>50+</c:v>
                </c:pt>
                <c:pt idx="15">
                  <c:v>BBB</c:v>
                </c:pt>
                <c:pt idx="16">
                  <c:v>Bij1</c:v>
                </c:pt>
                <c:pt idx="17">
                  <c:v>ost.</c:v>
                </c:pt>
              </c:strCache>
            </c:strRef>
          </c:cat>
          <c:val>
            <c:numRef>
              <c:f>List1!$I$3:$I$20</c:f>
            </c:numRef>
          </c:val>
          <c:shape val="box"/>
          <c:extLst>
            <c:ext xmlns:c16="http://schemas.microsoft.com/office/drawing/2014/chart" uri="{C3380CC4-5D6E-409C-BE32-E72D297353CC}">
              <c16:uniqueId val="{00000004-72F4-4ABD-9699-36AA807503B9}"/>
            </c:ext>
          </c:extLst>
        </c:ser>
        <c:ser>
          <c:idx val="5"/>
          <c:order val="5"/>
          <c:tx>
            <c:strRef>
              <c:f>List1!$J$1:$J$2</c:f>
              <c:strCache>
                <c:ptCount val="1"/>
                <c:pt idx="0">
                  <c:v>2017 % mandátů</c:v>
                </c:pt>
              </c:strCache>
            </c:strRef>
          </c:tx>
          <c:invertIfNegative val="0"/>
          <c:cat>
            <c:strRef>
              <c:f>List1!$D$3:$D$20</c:f>
              <c:strCache>
                <c:ptCount val="18"/>
                <c:pt idx="0">
                  <c:v>VVD</c:v>
                </c:pt>
                <c:pt idx="1">
                  <c:v>D´66</c:v>
                </c:pt>
                <c:pt idx="2">
                  <c:v>PVV</c:v>
                </c:pt>
                <c:pt idx="3">
                  <c:v>CDA</c:v>
                </c:pt>
                <c:pt idx="4">
                  <c:v>SP</c:v>
                </c:pt>
                <c:pt idx="5">
                  <c:v>PvdA</c:v>
                </c:pt>
                <c:pt idx="6">
                  <c:v>GL</c:v>
                </c:pt>
                <c:pt idx="7">
                  <c:v>FVD</c:v>
                </c:pt>
                <c:pt idx="8">
                  <c:v>PvdD</c:v>
                </c:pt>
                <c:pt idx="9">
                  <c:v>CU</c:v>
                </c:pt>
                <c:pt idx="10">
                  <c:v>Volt</c:v>
                </c:pt>
                <c:pt idx="11">
                  <c:v>JA21</c:v>
                </c:pt>
                <c:pt idx="12">
                  <c:v>SGP</c:v>
                </c:pt>
                <c:pt idx="13">
                  <c:v>Denk</c:v>
                </c:pt>
                <c:pt idx="14">
                  <c:v>50+</c:v>
                </c:pt>
                <c:pt idx="15">
                  <c:v>BBB</c:v>
                </c:pt>
                <c:pt idx="16">
                  <c:v>Bij1</c:v>
                </c:pt>
                <c:pt idx="17">
                  <c:v>ost.</c:v>
                </c:pt>
              </c:strCache>
            </c:strRef>
          </c:cat>
          <c:val>
            <c:numRef>
              <c:f>List1!$J$3:$J$20</c:f>
              <c:numCache>
                <c:formatCode>0.0%</c:formatCode>
                <c:ptCount val="18"/>
                <c:pt idx="0">
                  <c:v>0.22</c:v>
                </c:pt>
                <c:pt idx="1">
                  <c:v>0.12666666666666668</c:v>
                </c:pt>
                <c:pt idx="2">
                  <c:v>0.13333333333333333</c:v>
                </c:pt>
                <c:pt idx="3">
                  <c:v>0.12666666666666668</c:v>
                </c:pt>
                <c:pt idx="4">
                  <c:v>9.3333333333333338E-2</c:v>
                </c:pt>
                <c:pt idx="5">
                  <c:v>0.06</c:v>
                </c:pt>
                <c:pt idx="6">
                  <c:v>9.3333333333333338E-2</c:v>
                </c:pt>
                <c:pt idx="7">
                  <c:v>1.3333333333333334E-2</c:v>
                </c:pt>
                <c:pt idx="8">
                  <c:v>3.3333333333333333E-2</c:v>
                </c:pt>
                <c:pt idx="9">
                  <c:v>3.3333333333333333E-2</c:v>
                </c:pt>
                <c:pt idx="12">
                  <c:v>0.02</c:v>
                </c:pt>
                <c:pt idx="13">
                  <c:v>0.02</c:v>
                </c:pt>
                <c:pt idx="14">
                  <c:v>2.6666666666666668E-2</c:v>
                </c:pt>
                <c:pt idx="16">
                  <c:v>0</c:v>
                </c:pt>
                <c:pt idx="17">
                  <c:v>0</c:v>
                </c:pt>
              </c:numCache>
            </c:numRef>
          </c:val>
          <c:extLst>
            <c:ext xmlns:c16="http://schemas.microsoft.com/office/drawing/2014/chart" uri="{C3380CC4-5D6E-409C-BE32-E72D297353CC}">
              <c16:uniqueId val="{00000005-72F4-4ABD-9699-36AA807503B9}"/>
            </c:ext>
          </c:extLst>
        </c:ser>
        <c:dLbls>
          <c:showLegendKey val="0"/>
          <c:showVal val="0"/>
          <c:showCatName val="0"/>
          <c:showSerName val="0"/>
          <c:showPercent val="0"/>
          <c:showBubbleSize val="0"/>
        </c:dLbls>
        <c:gapWidth val="150"/>
        <c:shape val="cylinder"/>
        <c:axId val="264113152"/>
        <c:axId val="264114944"/>
        <c:axId val="0"/>
      </c:bar3DChart>
      <c:catAx>
        <c:axId val="264113152"/>
        <c:scaling>
          <c:orientation val="minMax"/>
        </c:scaling>
        <c:delete val="0"/>
        <c:axPos val="b"/>
        <c:numFmt formatCode="General" sourceLinked="0"/>
        <c:majorTickMark val="none"/>
        <c:minorTickMark val="none"/>
        <c:tickLblPos val="nextTo"/>
        <c:txPr>
          <a:bodyPr/>
          <a:lstStyle/>
          <a:p>
            <a:pPr>
              <a:defRPr sz="1200"/>
            </a:pPr>
            <a:endParaRPr lang="cs-CZ"/>
          </a:p>
        </c:txPr>
        <c:crossAx val="264114944"/>
        <c:crosses val="autoZero"/>
        <c:auto val="1"/>
        <c:lblAlgn val="ctr"/>
        <c:lblOffset val="100"/>
        <c:noMultiLvlLbl val="0"/>
      </c:catAx>
      <c:valAx>
        <c:axId val="264114944"/>
        <c:scaling>
          <c:orientation val="minMax"/>
        </c:scaling>
        <c:delete val="0"/>
        <c:axPos val="l"/>
        <c:majorGridlines/>
        <c:numFmt formatCode="0.0%" sourceLinked="1"/>
        <c:majorTickMark val="none"/>
        <c:minorTickMark val="none"/>
        <c:tickLblPos val="nextTo"/>
        <c:txPr>
          <a:bodyPr/>
          <a:lstStyle/>
          <a:p>
            <a:pPr>
              <a:defRPr sz="1200"/>
            </a:pPr>
            <a:endParaRPr lang="cs-CZ"/>
          </a:p>
        </c:txPr>
        <c:crossAx val="264113152"/>
        <c:crosses val="autoZero"/>
        <c:crossBetween val="between"/>
      </c:valAx>
    </c:plotArea>
    <c:legend>
      <c:legendPos val="b"/>
      <c:overlay val="0"/>
      <c:txPr>
        <a:bodyPr/>
        <a:lstStyle/>
        <a:p>
          <a:pPr>
            <a:defRPr sz="1200"/>
          </a:pPr>
          <a:endParaRPr lang="cs-CZ"/>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percentStacked"/>
        <c:varyColors val="0"/>
        <c:ser>
          <c:idx val="0"/>
          <c:order val="0"/>
          <c:tx>
            <c:strRef>
              <c:f>List1!$I$4</c:f>
              <c:strCache>
                <c:ptCount val="1"/>
                <c:pt idx="0">
                  <c:v>PSOE</c:v>
                </c:pt>
              </c:strCache>
            </c:strRef>
          </c:tx>
          <c:spPr>
            <a:solidFill>
              <a:srgbClr val="C00000"/>
            </a:solidFill>
          </c:spPr>
          <c:invertIfNegative val="0"/>
          <c:dLbls>
            <c:spPr>
              <a:noFill/>
              <a:ln>
                <a:noFill/>
              </a:ln>
              <a:effectLst/>
            </c:spPr>
            <c:txPr>
              <a:bodyPr/>
              <a:lstStyle/>
              <a:p>
                <a:pPr>
                  <a:defRPr sz="1400"/>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List1!$J$2:$M$3</c:f>
              <c:multiLvlStrCache>
                <c:ptCount val="4"/>
                <c:lvl>
                  <c:pt idx="0">
                    <c:v>hlasy</c:v>
                  </c:pt>
                  <c:pt idx="1">
                    <c:v>mandátů</c:v>
                  </c:pt>
                  <c:pt idx="2">
                    <c:v>hlasy</c:v>
                  </c:pt>
                  <c:pt idx="3">
                    <c:v>mandátů</c:v>
                  </c:pt>
                </c:lvl>
                <c:lvl>
                  <c:pt idx="0">
                    <c:v>2019II</c:v>
                  </c:pt>
                  <c:pt idx="2">
                    <c:v>2019I</c:v>
                  </c:pt>
                </c:lvl>
              </c:multiLvlStrCache>
            </c:multiLvlStrRef>
          </c:cat>
          <c:val>
            <c:numRef>
              <c:f>List1!$J$4:$M$4</c:f>
              <c:numCache>
                <c:formatCode>0.0%</c:formatCode>
                <c:ptCount val="4"/>
                <c:pt idx="0">
                  <c:v>0.28000000000000003</c:v>
                </c:pt>
                <c:pt idx="1">
                  <c:v>0.34285714285714286</c:v>
                </c:pt>
                <c:pt idx="2">
                  <c:v>0.28699999999999998</c:v>
                </c:pt>
                <c:pt idx="3">
                  <c:v>0.35142857142857142</c:v>
                </c:pt>
              </c:numCache>
            </c:numRef>
          </c:val>
          <c:extLst>
            <c:ext xmlns:c16="http://schemas.microsoft.com/office/drawing/2014/chart" uri="{C3380CC4-5D6E-409C-BE32-E72D297353CC}">
              <c16:uniqueId val="{00000000-B1E2-44CA-B457-CA2D8FEDA952}"/>
            </c:ext>
          </c:extLst>
        </c:ser>
        <c:ser>
          <c:idx val="1"/>
          <c:order val="1"/>
          <c:tx>
            <c:strRef>
              <c:f>List1!$I$5</c:f>
              <c:strCache>
                <c:ptCount val="1"/>
                <c:pt idx="0">
                  <c:v>PP</c:v>
                </c:pt>
              </c:strCache>
            </c:strRef>
          </c:tx>
          <c:spPr>
            <a:solidFill>
              <a:schemeClr val="tx2">
                <a:lumMod val="60000"/>
                <a:lumOff val="40000"/>
              </a:schemeClr>
            </a:solidFill>
          </c:spPr>
          <c:invertIfNegative val="0"/>
          <c:dLbls>
            <c:spPr>
              <a:noFill/>
              <a:ln>
                <a:noFill/>
              </a:ln>
              <a:effectLst/>
            </c:spPr>
            <c:txPr>
              <a:bodyPr/>
              <a:lstStyle/>
              <a:p>
                <a:pPr>
                  <a:defRPr sz="1400"/>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List1!$J$2:$M$3</c:f>
              <c:multiLvlStrCache>
                <c:ptCount val="4"/>
                <c:lvl>
                  <c:pt idx="0">
                    <c:v>hlasy</c:v>
                  </c:pt>
                  <c:pt idx="1">
                    <c:v>mandátů</c:v>
                  </c:pt>
                  <c:pt idx="2">
                    <c:v>hlasy</c:v>
                  </c:pt>
                  <c:pt idx="3">
                    <c:v>mandátů</c:v>
                  </c:pt>
                </c:lvl>
                <c:lvl>
                  <c:pt idx="0">
                    <c:v>2019II</c:v>
                  </c:pt>
                  <c:pt idx="2">
                    <c:v>2019I</c:v>
                  </c:pt>
                </c:lvl>
              </c:multiLvlStrCache>
            </c:multiLvlStrRef>
          </c:cat>
          <c:val>
            <c:numRef>
              <c:f>List1!$J$5:$M$5</c:f>
              <c:numCache>
                <c:formatCode>0.0%</c:formatCode>
                <c:ptCount val="4"/>
                <c:pt idx="0">
                  <c:v>0.20799999999999999</c:v>
                </c:pt>
                <c:pt idx="1">
                  <c:v>0.25142857142857145</c:v>
                </c:pt>
                <c:pt idx="2">
                  <c:v>0.16700000000000001</c:v>
                </c:pt>
                <c:pt idx="3">
                  <c:v>0.18857142857142858</c:v>
                </c:pt>
              </c:numCache>
            </c:numRef>
          </c:val>
          <c:extLst>
            <c:ext xmlns:c16="http://schemas.microsoft.com/office/drawing/2014/chart" uri="{C3380CC4-5D6E-409C-BE32-E72D297353CC}">
              <c16:uniqueId val="{00000001-B1E2-44CA-B457-CA2D8FEDA952}"/>
            </c:ext>
          </c:extLst>
        </c:ser>
        <c:ser>
          <c:idx val="2"/>
          <c:order val="2"/>
          <c:tx>
            <c:strRef>
              <c:f>List1!$I$6</c:f>
              <c:strCache>
                <c:ptCount val="1"/>
                <c:pt idx="0">
                  <c:v>Vox </c:v>
                </c:pt>
              </c:strCache>
            </c:strRef>
          </c:tx>
          <c:spPr>
            <a:solidFill>
              <a:srgbClr val="00B050"/>
            </a:solidFill>
          </c:spPr>
          <c:invertIfNegative val="0"/>
          <c:dLbls>
            <c:spPr>
              <a:noFill/>
              <a:ln>
                <a:noFill/>
              </a:ln>
              <a:effectLst/>
            </c:spPr>
            <c:txPr>
              <a:bodyPr/>
              <a:lstStyle/>
              <a:p>
                <a:pPr>
                  <a:defRPr sz="1400"/>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List1!$J$2:$M$3</c:f>
              <c:multiLvlStrCache>
                <c:ptCount val="4"/>
                <c:lvl>
                  <c:pt idx="0">
                    <c:v>hlasy</c:v>
                  </c:pt>
                  <c:pt idx="1">
                    <c:v>mandátů</c:v>
                  </c:pt>
                  <c:pt idx="2">
                    <c:v>hlasy</c:v>
                  </c:pt>
                  <c:pt idx="3">
                    <c:v>mandátů</c:v>
                  </c:pt>
                </c:lvl>
                <c:lvl>
                  <c:pt idx="0">
                    <c:v>2019II</c:v>
                  </c:pt>
                  <c:pt idx="2">
                    <c:v>2019I</c:v>
                  </c:pt>
                </c:lvl>
              </c:multiLvlStrCache>
            </c:multiLvlStrRef>
          </c:cat>
          <c:val>
            <c:numRef>
              <c:f>List1!$J$6:$M$6</c:f>
              <c:numCache>
                <c:formatCode>0.0%</c:formatCode>
                <c:ptCount val="4"/>
                <c:pt idx="0">
                  <c:v>0.151</c:v>
                </c:pt>
                <c:pt idx="1">
                  <c:v>0.14857142857142858</c:v>
                </c:pt>
                <c:pt idx="2">
                  <c:v>0.10299999999999999</c:v>
                </c:pt>
                <c:pt idx="3">
                  <c:v>6.8571428571428575E-2</c:v>
                </c:pt>
              </c:numCache>
            </c:numRef>
          </c:val>
          <c:extLst>
            <c:ext xmlns:c16="http://schemas.microsoft.com/office/drawing/2014/chart" uri="{C3380CC4-5D6E-409C-BE32-E72D297353CC}">
              <c16:uniqueId val="{00000002-B1E2-44CA-B457-CA2D8FEDA952}"/>
            </c:ext>
          </c:extLst>
        </c:ser>
        <c:ser>
          <c:idx val="3"/>
          <c:order val="3"/>
          <c:tx>
            <c:strRef>
              <c:f>List1!$I$7</c:f>
              <c:strCache>
                <c:ptCount val="1"/>
                <c:pt idx="0">
                  <c:v>Podemos/IU</c:v>
                </c:pt>
              </c:strCache>
            </c:strRef>
          </c:tx>
          <c:invertIfNegative val="0"/>
          <c:dLbls>
            <c:spPr>
              <a:noFill/>
              <a:ln>
                <a:noFill/>
              </a:ln>
              <a:effectLst/>
            </c:spPr>
            <c:txPr>
              <a:bodyPr/>
              <a:lstStyle/>
              <a:p>
                <a:pPr>
                  <a:defRPr sz="1400"/>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List1!$J$2:$M$3</c:f>
              <c:multiLvlStrCache>
                <c:ptCount val="4"/>
                <c:lvl>
                  <c:pt idx="0">
                    <c:v>hlasy</c:v>
                  </c:pt>
                  <c:pt idx="1">
                    <c:v>mandátů</c:v>
                  </c:pt>
                  <c:pt idx="2">
                    <c:v>hlasy</c:v>
                  </c:pt>
                  <c:pt idx="3">
                    <c:v>mandátů</c:v>
                  </c:pt>
                </c:lvl>
                <c:lvl>
                  <c:pt idx="0">
                    <c:v>2019II</c:v>
                  </c:pt>
                  <c:pt idx="2">
                    <c:v>2019I</c:v>
                  </c:pt>
                </c:lvl>
              </c:multiLvlStrCache>
            </c:multiLvlStrRef>
          </c:cat>
          <c:val>
            <c:numRef>
              <c:f>List1!$J$7:$M$7</c:f>
              <c:numCache>
                <c:formatCode>0.0%</c:formatCode>
                <c:ptCount val="4"/>
                <c:pt idx="0">
                  <c:v>0.128</c:v>
                </c:pt>
                <c:pt idx="1">
                  <c:v>0.1</c:v>
                </c:pt>
                <c:pt idx="2">
                  <c:v>0.14299999999999999</c:v>
                </c:pt>
                <c:pt idx="3">
                  <c:v>0.12</c:v>
                </c:pt>
              </c:numCache>
            </c:numRef>
          </c:val>
          <c:extLst>
            <c:ext xmlns:c16="http://schemas.microsoft.com/office/drawing/2014/chart" uri="{C3380CC4-5D6E-409C-BE32-E72D297353CC}">
              <c16:uniqueId val="{00000003-B1E2-44CA-B457-CA2D8FEDA952}"/>
            </c:ext>
          </c:extLst>
        </c:ser>
        <c:ser>
          <c:idx val="4"/>
          <c:order val="4"/>
          <c:tx>
            <c:strRef>
              <c:f>List1!$I$8</c:f>
              <c:strCache>
                <c:ptCount val="1"/>
                <c:pt idx="0">
                  <c:v>Ciudadanos </c:v>
                </c:pt>
              </c:strCache>
            </c:strRef>
          </c:tx>
          <c:spPr>
            <a:solidFill>
              <a:schemeClr val="accent6">
                <a:lumMod val="75000"/>
              </a:schemeClr>
            </a:solidFill>
          </c:spPr>
          <c:invertIfNegative val="0"/>
          <c:dLbls>
            <c:spPr>
              <a:noFill/>
              <a:ln>
                <a:noFill/>
              </a:ln>
              <a:effectLst/>
            </c:spPr>
            <c:txPr>
              <a:bodyPr/>
              <a:lstStyle/>
              <a:p>
                <a:pPr>
                  <a:defRPr sz="1400"/>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List1!$J$2:$M$3</c:f>
              <c:multiLvlStrCache>
                <c:ptCount val="4"/>
                <c:lvl>
                  <c:pt idx="0">
                    <c:v>hlasy</c:v>
                  </c:pt>
                  <c:pt idx="1">
                    <c:v>mandátů</c:v>
                  </c:pt>
                  <c:pt idx="2">
                    <c:v>hlasy</c:v>
                  </c:pt>
                  <c:pt idx="3">
                    <c:v>mandátů</c:v>
                  </c:pt>
                </c:lvl>
                <c:lvl>
                  <c:pt idx="0">
                    <c:v>2019II</c:v>
                  </c:pt>
                  <c:pt idx="2">
                    <c:v>2019I</c:v>
                  </c:pt>
                </c:lvl>
              </c:multiLvlStrCache>
            </c:multiLvlStrRef>
          </c:cat>
          <c:val>
            <c:numRef>
              <c:f>List1!$J$8:$M$8</c:f>
              <c:numCache>
                <c:formatCode>0.0%</c:formatCode>
                <c:ptCount val="4"/>
                <c:pt idx="0">
                  <c:v>6.8000000000000005E-2</c:v>
                </c:pt>
                <c:pt idx="1">
                  <c:v>2.8571428571428571E-2</c:v>
                </c:pt>
                <c:pt idx="2">
                  <c:v>0.159</c:v>
                </c:pt>
                <c:pt idx="3">
                  <c:v>0.16285714285714287</c:v>
                </c:pt>
              </c:numCache>
            </c:numRef>
          </c:val>
          <c:extLst>
            <c:ext xmlns:c16="http://schemas.microsoft.com/office/drawing/2014/chart" uri="{C3380CC4-5D6E-409C-BE32-E72D297353CC}">
              <c16:uniqueId val="{00000004-B1E2-44CA-B457-CA2D8FEDA952}"/>
            </c:ext>
          </c:extLst>
        </c:ser>
        <c:ser>
          <c:idx val="5"/>
          <c:order val="5"/>
          <c:tx>
            <c:strRef>
              <c:f>List1!$I$9</c:f>
              <c:strCache>
                <c:ptCount val="1"/>
                <c:pt idx="0">
                  <c:v>ERC</c:v>
                </c:pt>
              </c:strCache>
            </c:strRef>
          </c:tx>
          <c:spPr>
            <a:solidFill>
              <a:srgbClr val="FFC000"/>
            </a:solidFill>
          </c:spPr>
          <c:invertIfNegative val="0"/>
          <c:cat>
            <c:multiLvlStrRef>
              <c:f>List1!$J$2:$M$3</c:f>
              <c:multiLvlStrCache>
                <c:ptCount val="4"/>
                <c:lvl>
                  <c:pt idx="0">
                    <c:v>hlasy</c:v>
                  </c:pt>
                  <c:pt idx="1">
                    <c:v>mandátů</c:v>
                  </c:pt>
                  <c:pt idx="2">
                    <c:v>hlasy</c:v>
                  </c:pt>
                  <c:pt idx="3">
                    <c:v>mandátů</c:v>
                  </c:pt>
                </c:lvl>
                <c:lvl>
                  <c:pt idx="0">
                    <c:v>2019II</c:v>
                  </c:pt>
                  <c:pt idx="2">
                    <c:v>2019I</c:v>
                  </c:pt>
                </c:lvl>
              </c:multiLvlStrCache>
            </c:multiLvlStrRef>
          </c:cat>
          <c:val>
            <c:numRef>
              <c:f>List1!$J$9:$M$9</c:f>
              <c:numCache>
                <c:formatCode>0.0%</c:formatCode>
                <c:ptCount val="4"/>
                <c:pt idx="0">
                  <c:v>3.5999999999999997E-2</c:v>
                </c:pt>
                <c:pt idx="1">
                  <c:v>3.7142857142857144E-2</c:v>
                </c:pt>
                <c:pt idx="2">
                  <c:v>3.9E-2</c:v>
                </c:pt>
                <c:pt idx="3">
                  <c:v>4.2857142857142858E-2</c:v>
                </c:pt>
              </c:numCache>
            </c:numRef>
          </c:val>
          <c:extLst>
            <c:ext xmlns:c16="http://schemas.microsoft.com/office/drawing/2014/chart" uri="{C3380CC4-5D6E-409C-BE32-E72D297353CC}">
              <c16:uniqueId val="{00000005-B1E2-44CA-B457-CA2D8FEDA952}"/>
            </c:ext>
          </c:extLst>
        </c:ser>
        <c:ser>
          <c:idx val="6"/>
          <c:order val="6"/>
          <c:tx>
            <c:strRef>
              <c:f>List1!$I$10</c:f>
              <c:strCache>
                <c:ptCount val="1"/>
                <c:pt idx="0">
                  <c:v>JxCat</c:v>
                </c:pt>
              </c:strCache>
            </c:strRef>
          </c:tx>
          <c:spPr>
            <a:solidFill>
              <a:schemeClr val="accent5">
                <a:lumMod val="60000"/>
                <a:lumOff val="40000"/>
              </a:schemeClr>
            </a:solidFill>
          </c:spPr>
          <c:invertIfNegative val="0"/>
          <c:cat>
            <c:multiLvlStrRef>
              <c:f>List1!$J$2:$M$3</c:f>
              <c:multiLvlStrCache>
                <c:ptCount val="4"/>
                <c:lvl>
                  <c:pt idx="0">
                    <c:v>hlasy</c:v>
                  </c:pt>
                  <c:pt idx="1">
                    <c:v>mandátů</c:v>
                  </c:pt>
                  <c:pt idx="2">
                    <c:v>hlasy</c:v>
                  </c:pt>
                  <c:pt idx="3">
                    <c:v>mandátů</c:v>
                  </c:pt>
                </c:lvl>
                <c:lvl>
                  <c:pt idx="0">
                    <c:v>2019II</c:v>
                  </c:pt>
                  <c:pt idx="2">
                    <c:v>2019I</c:v>
                  </c:pt>
                </c:lvl>
              </c:multiLvlStrCache>
            </c:multiLvlStrRef>
          </c:cat>
          <c:val>
            <c:numRef>
              <c:f>List1!$J$10:$M$10</c:f>
              <c:numCache>
                <c:formatCode>0.0%</c:formatCode>
                <c:ptCount val="4"/>
                <c:pt idx="0">
                  <c:v>2.1999999999999999E-2</c:v>
                </c:pt>
                <c:pt idx="1">
                  <c:v>2.2857142857142857E-2</c:v>
                </c:pt>
                <c:pt idx="2">
                  <c:v>1.9E-2</c:v>
                </c:pt>
                <c:pt idx="3">
                  <c:v>0.02</c:v>
                </c:pt>
              </c:numCache>
            </c:numRef>
          </c:val>
          <c:extLst>
            <c:ext xmlns:c16="http://schemas.microsoft.com/office/drawing/2014/chart" uri="{C3380CC4-5D6E-409C-BE32-E72D297353CC}">
              <c16:uniqueId val="{00000006-B1E2-44CA-B457-CA2D8FEDA952}"/>
            </c:ext>
          </c:extLst>
        </c:ser>
        <c:ser>
          <c:idx val="7"/>
          <c:order val="7"/>
          <c:tx>
            <c:strRef>
              <c:f>List1!$I$11</c:f>
              <c:strCache>
                <c:ptCount val="1"/>
                <c:pt idx="0">
                  <c:v>EAJ-PNV</c:v>
                </c:pt>
              </c:strCache>
            </c:strRef>
          </c:tx>
          <c:invertIfNegative val="0"/>
          <c:cat>
            <c:multiLvlStrRef>
              <c:f>List1!$J$2:$M$3</c:f>
              <c:multiLvlStrCache>
                <c:ptCount val="4"/>
                <c:lvl>
                  <c:pt idx="0">
                    <c:v>hlasy</c:v>
                  </c:pt>
                  <c:pt idx="1">
                    <c:v>mandátů</c:v>
                  </c:pt>
                  <c:pt idx="2">
                    <c:v>hlasy</c:v>
                  </c:pt>
                  <c:pt idx="3">
                    <c:v>mandátů</c:v>
                  </c:pt>
                </c:lvl>
                <c:lvl>
                  <c:pt idx="0">
                    <c:v>2019II</c:v>
                  </c:pt>
                  <c:pt idx="2">
                    <c:v>2019I</c:v>
                  </c:pt>
                </c:lvl>
              </c:multiLvlStrCache>
            </c:multiLvlStrRef>
          </c:cat>
          <c:val>
            <c:numRef>
              <c:f>List1!$J$11:$M$11</c:f>
              <c:numCache>
                <c:formatCode>0.0%</c:formatCode>
                <c:ptCount val="4"/>
                <c:pt idx="0">
                  <c:v>1.6E-2</c:v>
                </c:pt>
                <c:pt idx="1">
                  <c:v>0.02</c:v>
                </c:pt>
                <c:pt idx="2">
                  <c:v>1.4999999999999999E-2</c:v>
                </c:pt>
                <c:pt idx="3">
                  <c:v>1.7142857142857144E-2</c:v>
                </c:pt>
              </c:numCache>
            </c:numRef>
          </c:val>
          <c:extLst>
            <c:ext xmlns:c16="http://schemas.microsoft.com/office/drawing/2014/chart" uri="{C3380CC4-5D6E-409C-BE32-E72D297353CC}">
              <c16:uniqueId val="{00000007-B1E2-44CA-B457-CA2D8FEDA952}"/>
            </c:ext>
          </c:extLst>
        </c:ser>
        <c:ser>
          <c:idx val="8"/>
          <c:order val="8"/>
          <c:tx>
            <c:strRef>
              <c:f>List1!$I$12</c:f>
              <c:strCache>
                <c:ptCount val="1"/>
                <c:pt idx="0">
                  <c:v>EHB</c:v>
                </c:pt>
              </c:strCache>
            </c:strRef>
          </c:tx>
          <c:invertIfNegative val="0"/>
          <c:cat>
            <c:multiLvlStrRef>
              <c:f>List1!$J$2:$M$3</c:f>
              <c:multiLvlStrCache>
                <c:ptCount val="4"/>
                <c:lvl>
                  <c:pt idx="0">
                    <c:v>hlasy</c:v>
                  </c:pt>
                  <c:pt idx="1">
                    <c:v>mandátů</c:v>
                  </c:pt>
                  <c:pt idx="2">
                    <c:v>hlasy</c:v>
                  </c:pt>
                  <c:pt idx="3">
                    <c:v>mandátů</c:v>
                  </c:pt>
                </c:lvl>
                <c:lvl>
                  <c:pt idx="0">
                    <c:v>2019II</c:v>
                  </c:pt>
                  <c:pt idx="2">
                    <c:v>2019I</c:v>
                  </c:pt>
                </c:lvl>
              </c:multiLvlStrCache>
            </c:multiLvlStrRef>
          </c:cat>
          <c:val>
            <c:numRef>
              <c:f>List1!$J$12:$M$12</c:f>
              <c:numCache>
                <c:formatCode>0.0%</c:formatCode>
                <c:ptCount val="4"/>
                <c:pt idx="0">
                  <c:v>1.2E-2</c:v>
                </c:pt>
                <c:pt idx="1">
                  <c:v>1.4285714285714285E-2</c:v>
                </c:pt>
                <c:pt idx="2">
                  <c:v>0.01</c:v>
                </c:pt>
                <c:pt idx="3">
                  <c:v>1.1428571428571429E-2</c:v>
                </c:pt>
              </c:numCache>
            </c:numRef>
          </c:val>
          <c:extLst>
            <c:ext xmlns:c16="http://schemas.microsoft.com/office/drawing/2014/chart" uri="{C3380CC4-5D6E-409C-BE32-E72D297353CC}">
              <c16:uniqueId val="{00000008-B1E2-44CA-B457-CA2D8FEDA952}"/>
            </c:ext>
          </c:extLst>
        </c:ser>
        <c:ser>
          <c:idx val="9"/>
          <c:order val="9"/>
          <c:tx>
            <c:strRef>
              <c:f>List1!$I$13</c:f>
              <c:strCache>
                <c:ptCount val="1"/>
                <c:pt idx="0">
                  <c:v>Ostatní</c:v>
                </c:pt>
              </c:strCache>
            </c:strRef>
          </c:tx>
          <c:spPr>
            <a:solidFill>
              <a:schemeClr val="bg1">
                <a:lumMod val="85000"/>
              </a:schemeClr>
            </a:solidFill>
          </c:spPr>
          <c:invertIfNegative val="0"/>
          <c:cat>
            <c:multiLvlStrRef>
              <c:f>List1!$J$2:$M$3</c:f>
              <c:multiLvlStrCache>
                <c:ptCount val="4"/>
                <c:lvl>
                  <c:pt idx="0">
                    <c:v>hlasy</c:v>
                  </c:pt>
                  <c:pt idx="1">
                    <c:v>mandátů</c:v>
                  </c:pt>
                  <c:pt idx="2">
                    <c:v>hlasy</c:v>
                  </c:pt>
                  <c:pt idx="3">
                    <c:v>mandátů</c:v>
                  </c:pt>
                </c:lvl>
                <c:lvl>
                  <c:pt idx="0">
                    <c:v>2019II</c:v>
                  </c:pt>
                  <c:pt idx="2">
                    <c:v>2019I</c:v>
                  </c:pt>
                </c:lvl>
              </c:multiLvlStrCache>
            </c:multiLvlStrRef>
          </c:cat>
          <c:val>
            <c:numRef>
              <c:f>List1!$J$13:$M$13</c:f>
              <c:numCache>
                <c:formatCode>0.0%</c:formatCode>
                <c:ptCount val="4"/>
                <c:pt idx="0">
                  <c:v>7.9000000000000001E-2</c:v>
                </c:pt>
                <c:pt idx="1">
                  <c:v>2.8571428571428571E-2</c:v>
                </c:pt>
                <c:pt idx="2">
                  <c:v>5.8000000000000003E-2</c:v>
                </c:pt>
                <c:pt idx="3">
                  <c:v>1.7142857142857144E-2</c:v>
                </c:pt>
              </c:numCache>
            </c:numRef>
          </c:val>
          <c:extLst>
            <c:ext xmlns:c16="http://schemas.microsoft.com/office/drawing/2014/chart" uri="{C3380CC4-5D6E-409C-BE32-E72D297353CC}">
              <c16:uniqueId val="{00000009-B1E2-44CA-B457-CA2D8FEDA952}"/>
            </c:ext>
          </c:extLst>
        </c:ser>
        <c:dLbls>
          <c:showLegendKey val="0"/>
          <c:showVal val="0"/>
          <c:showCatName val="0"/>
          <c:showSerName val="0"/>
          <c:showPercent val="0"/>
          <c:showBubbleSize val="0"/>
        </c:dLbls>
        <c:gapWidth val="150"/>
        <c:shape val="box"/>
        <c:axId val="263912064"/>
        <c:axId val="263913856"/>
        <c:axId val="0"/>
      </c:bar3DChart>
      <c:catAx>
        <c:axId val="263912064"/>
        <c:scaling>
          <c:orientation val="minMax"/>
        </c:scaling>
        <c:delete val="0"/>
        <c:axPos val="b"/>
        <c:numFmt formatCode="General" sourceLinked="0"/>
        <c:majorTickMark val="out"/>
        <c:minorTickMark val="none"/>
        <c:tickLblPos val="nextTo"/>
        <c:txPr>
          <a:bodyPr/>
          <a:lstStyle/>
          <a:p>
            <a:pPr>
              <a:defRPr sz="1400"/>
            </a:pPr>
            <a:endParaRPr lang="cs-CZ"/>
          </a:p>
        </c:txPr>
        <c:crossAx val="263913856"/>
        <c:crosses val="autoZero"/>
        <c:auto val="1"/>
        <c:lblAlgn val="ctr"/>
        <c:lblOffset val="100"/>
        <c:noMultiLvlLbl val="0"/>
      </c:catAx>
      <c:valAx>
        <c:axId val="263913856"/>
        <c:scaling>
          <c:orientation val="minMax"/>
        </c:scaling>
        <c:delete val="0"/>
        <c:axPos val="l"/>
        <c:majorGridlines/>
        <c:numFmt formatCode="0%" sourceLinked="1"/>
        <c:majorTickMark val="out"/>
        <c:minorTickMark val="none"/>
        <c:tickLblPos val="nextTo"/>
        <c:txPr>
          <a:bodyPr/>
          <a:lstStyle/>
          <a:p>
            <a:pPr>
              <a:defRPr sz="1200"/>
            </a:pPr>
            <a:endParaRPr lang="cs-CZ"/>
          </a:p>
        </c:txPr>
        <c:crossAx val="263912064"/>
        <c:crosses val="autoZero"/>
        <c:crossBetween val="between"/>
      </c:valAx>
    </c:plotArea>
    <c:legend>
      <c:legendPos val="r"/>
      <c:layout>
        <c:manualLayout>
          <c:xMode val="edge"/>
          <c:yMode val="edge"/>
          <c:x val="0.86024343832021"/>
          <c:y val="0.1474588095785849"/>
          <c:w val="0.1314232283464567"/>
          <c:h val="0.70508238084283015"/>
        </c:manualLayout>
      </c:layout>
      <c:overlay val="0"/>
      <c:txPr>
        <a:bodyPr/>
        <a:lstStyle/>
        <a:p>
          <a:pPr>
            <a:defRPr sz="1400"/>
          </a:pPr>
          <a:endParaRPr lang="cs-CZ"/>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percentStacked"/>
        <c:varyColors val="0"/>
        <c:ser>
          <c:idx val="0"/>
          <c:order val="0"/>
          <c:tx>
            <c:strRef>
              <c:f>List1!$I$4</c:f>
              <c:strCache>
                <c:ptCount val="1"/>
                <c:pt idx="0">
                  <c:v>PSOE</c:v>
                </c:pt>
              </c:strCache>
            </c:strRef>
          </c:tx>
          <c:spPr>
            <a:solidFill>
              <a:srgbClr val="C00000"/>
            </a:solidFill>
          </c:spPr>
          <c:invertIfNegative val="0"/>
          <c:dLbls>
            <c:spPr>
              <a:noFill/>
              <a:ln>
                <a:noFill/>
              </a:ln>
              <a:effectLst/>
            </c:spPr>
            <c:txPr>
              <a:bodyPr/>
              <a:lstStyle/>
              <a:p>
                <a:pPr>
                  <a:defRPr sz="1400"/>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List1!$J$2:$M$3</c:f>
              <c:multiLvlStrCache>
                <c:ptCount val="4"/>
                <c:lvl>
                  <c:pt idx="0">
                    <c:v>hlasy</c:v>
                  </c:pt>
                  <c:pt idx="1">
                    <c:v>mandátů</c:v>
                  </c:pt>
                  <c:pt idx="2">
                    <c:v>hlasy</c:v>
                  </c:pt>
                  <c:pt idx="3">
                    <c:v>mandátů</c:v>
                  </c:pt>
                </c:lvl>
                <c:lvl>
                  <c:pt idx="0">
                    <c:v>2019II</c:v>
                  </c:pt>
                  <c:pt idx="2">
                    <c:v>2019I</c:v>
                  </c:pt>
                </c:lvl>
              </c:multiLvlStrCache>
            </c:multiLvlStrRef>
          </c:cat>
          <c:val>
            <c:numRef>
              <c:f>List1!$J$4:$M$4</c:f>
              <c:numCache>
                <c:formatCode>0.0%</c:formatCode>
                <c:ptCount val="4"/>
                <c:pt idx="0">
                  <c:v>0.28000000000000003</c:v>
                </c:pt>
                <c:pt idx="1">
                  <c:v>0.34285714285714286</c:v>
                </c:pt>
                <c:pt idx="2">
                  <c:v>0.28699999999999998</c:v>
                </c:pt>
                <c:pt idx="3">
                  <c:v>0.35142857142857142</c:v>
                </c:pt>
              </c:numCache>
            </c:numRef>
          </c:val>
          <c:extLst>
            <c:ext xmlns:c16="http://schemas.microsoft.com/office/drawing/2014/chart" uri="{C3380CC4-5D6E-409C-BE32-E72D297353CC}">
              <c16:uniqueId val="{00000000-B1E2-44CA-B457-CA2D8FEDA952}"/>
            </c:ext>
          </c:extLst>
        </c:ser>
        <c:ser>
          <c:idx val="1"/>
          <c:order val="1"/>
          <c:tx>
            <c:strRef>
              <c:f>List1!$I$5</c:f>
              <c:strCache>
                <c:ptCount val="1"/>
                <c:pt idx="0">
                  <c:v>PP</c:v>
                </c:pt>
              </c:strCache>
            </c:strRef>
          </c:tx>
          <c:spPr>
            <a:solidFill>
              <a:schemeClr val="tx2">
                <a:lumMod val="60000"/>
                <a:lumOff val="40000"/>
              </a:schemeClr>
            </a:solidFill>
          </c:spPr>
          <c:invertIfNegative val="0"/>
          <c:dLbls>
            <c:spPr>
              <a:noFill/>
              <a:ln>
                <a:noFill/>
              </a:ln>
              <a:effectLst/>
            </c:spPr>
            <c:txPr>
              <a:bodyPr/>
              <a:lstStyle/>
              <a:p>
                <a:pPr>
                  <a:defRPr sz="1400"/>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List1!$J$2:$M$3</c:f>
              <c:multiLvlStrCache>
                <c:ptCount val="4"/>
                <c:lvl>
                  <c:pt idx="0">
                    <c:v>hlasy</c:v>
                  </c:pt>
                  <c:pt idx="1">
                    <c:v>mandátů</c:v>
                  </c:pt>
                  <c:pt idx="2">
                    <c:v>hlasy</c:v>
                  </c:pt>
                  <c:pt idx="3">
                    <c:v>mandátů</c:v>
                  </c:pt>
                </c:lvl>
                <c:lvl>
                  <c:pt idx="0">
                    <c:v>2019II</c:v>
                  </c:pt>
                  <c:pt idx="2">
                    <c:v>2019I</c:v>
                  </c:pt>
                </c:lvl>
              </c:multiLvlStrCache>
            </c:multiLvlStrRef>
          </c:cat>
          <c:val>
            <c:numRef>
              <c:f>List1!$J$5:$M$5</c:f>
              <c:numCache>
                <c:formatCode>0.0%</c:formatCode>
                <c:ptCount val="4"/>
                <c:pt idx="0">
                  <c:v>0.20799999999999999</c:v>
                </c:pt>
                <c:pt idx="1">
                  <c:v>0.25142857142857145</c:v>
                </c:pt>
                <c:pt idx="2">
                  <c:v>0.16700000000000001</c:v>
                </c:pt>
                <c:pt idx="3">
                  <c:v>0.18857142857142858</c:v>
                </c:pt>
              </c:numCache>
            </c:numRef>
          </c:val>
          <c:extLst>
            <c:ext xmlns:c16="http://schemas.microsoft.com/office/drawing/2014/chart" uri="{C3380CC4-5D6E-409C-BE32-E72D297353CC}">
              <c16:uniqueId val="{00000001-B1E2-44CA-B457-CA2D8FEDA952}"/>
            </c:ext>
          </c:extLst>
        </c:ser>
        <c:ser>
          <c:idx val="2"/>
          <c:order val="2"/>
          <c:tx>
            <c:strRef>
              <c:f>List1!$I$6</c:f>
              <c:strCache>
                <c:ptCount val="1"/>
                <c:pt idx="0">
                  <c:v>Vox </c:v>
                </c:pt>
              </c:strCache>
            </c:strRef>
          </c:tx>
          <c:spPr>
            <a:solidFill>
              <a:srgbClr val="00B050"/>
            </a:solidFill>
          </c:spPr>
          <c:invertIfNegative val="0"/>
          <c:dLbls>
            <c:spPr>
              <a:noFill/>
              <a:ln>
                <a:noFill/>
              </a:ln>
              <a:effectLst/>
            </c:spPr>
            <c:txPr>
              <a:bodyPr/>
              <a:lstStyle/>
              <a:p>
                <a:pPr>
                  <a:defRPr sz="1400"/>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List1!$J$2:$M$3</c:f>
              <c:multiLvlStrCache>
                <c:ptCount val="4"/>
                <c:lvl>
                  <c:pt idx="0">
                    <c:v>hlasy</c:v>
                  </c:pt>
                  <c:pt idx="1">
                    <c:v>mandátů</c:v>
                  </c:pt>
                  <c:pt idx="2">
                    <c:v>hlasy</c:v>
                  </c:pt>
                  <c:pt idx="3">
                    <c:v>mandátů</c:v>
                  </c:pt>
                </c:lvl>
                <c:lvl>
                  <c:pt idx="0">
                    <c:v>2019II</c:v>
                  </c:pt>
                  <c:pt idx="2">
                    <c:v>2019I</c:v>
                  </c:pt>
                </c:lvl>
              </c:multiLvlStrCache>
            </c:multiLvlStrRef>
          </c:cat>
          <c:val>
            <c:numRef>
              <c:f>List1!$J$6:$M$6</c:f>
              <c:numCache>
                <c:formatCode>0.0%</c:formatCode>
                <c:ptCount val="4"/>
                <c:pt idx="0">
                  <c:v>0.151</c:v>
                </c:pt>
                <c:pt idx="1">
                  <c:v>0.14857142857142858</c:v>
                </c:pt>
                <c:pt idx="2">
                  <c:v>0.10299999999999999</c:v>
                </c:pt>
                <c:pt idx="3">
                  <c:v>6.8571428571428575E-2</c:v>
                </c:pt>
              </c:numCache>
            </c:numRef>
          </c:val>
          <c:extLst>
            <c:ext xmlns:c16="http://schemas.microsoft.com/office/drawing/2014/chart" uri="{C3380CC4-5D6E-409C-BE32-E72D297353CC}">
              <c16:uniqueId val="{00000002-B1E2-44CA-B457-CA2D8FEDA952}"/>
            </c:ext>
          </c:extLst>
        </c:ser>
        <c:ser>
          <c:idx val="3"/>
          <c:order val="3"/>
          <c:tx>
            <c:strRef>
              <c:f>List1!$I$7</c:f>
              <c:strCache>
                <c:ptCount val="1"/>
                <c:pt idx="0">
                  <c:v>Podemos/IU</c:v>
                </c:pt>
              </c:strCache>
            </c:strRef>
          </c:tx>
          <c:invertIfNegative val="0"/>
          <c:dLbls>
            <c:spPr>
              <a:noFill/>
              <a:ln>
                <a:noFill/>
              </a:ln>
              <a:effectLst/>
            </c:spPr>
            <c:txPr>
              <a:bodyPr/>
              <a:lstStyle/>
              <a:p>
                <a:pPr>
                  <a:defRPr sz="1400"/>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List1!$J$2:$M$3</c:f>
              <c:multiLvlStrCache>
                <c:ptCount val="4"/>
                <c:lvl>
                  <c:pt idx="0">
                    <c:v>hlasy</c:v>
                  </c:pt>
                  <c:pt idx="1">
                    <c:v>mandátů</c:v>
                  </c:pt>
                  <c:pt idx="2">
                    <c:v>hlasy</c:v>
                  </c:pt>
                  <c:pt idx="3">
                    <c:v>mandátů</c:v>
                  </c:pt>
                </c:lvl>
                <c:lvl>
                  <c:pt idx="0">
                    <c:v>2019II</c:v>
                  </c:pt>
                  <c:pt idx="2">
                    <c:v>2019I</c:v>
                  </c:pt>
                </c:lvl>
              </c:multiLvlStrCache>
            </c:multiLvlStrRef>
          </c:cat>
          <c:val>
            <c:numRef>
              <c:f>List1!$J$7:$M$7</c:f>
              <c:numCache>
                <c:formatCode>0.0%</c:formatCode>
                <c:ptCount val="4"/>
                <c:pt idx="0">
                  <c:v>0.128</c:v>
                </c:pt>
                <c:pt idx="1">
                  <c:v>0.1</c:v>
                </c:pt>
                <c:pt idx="2">
                  <c:v>0.14299999999999999</c:v>
                </c:pt>
                <c:pt idx="3">
                  <c:v>0.12</c:v>
                </c:pt>
              </c:numCache>
            </c:numRef>
          </c:val>
          <c:extLst>
            <c:ext xmlns:c16="http://schemas.microsoft.com/office/drawing/2014/chart" uri="{C3380CC4-5D6E-409C-BE32-E72D297353CC}">
              <c16:uniqueId val="{00000003-B1E2-44CA-B457-CA2D8FEDA952}"/>
            </c:ext>
          </c:extLst>
        </c:ser>
        <c:ser>
          <c:idx val="4"/>
          <c:order val="4"/>
          <c:tx>
            <c:strRef>
              <c:f>List1!$I$8</c:f>
              <c:strCache>
                <c:ptCount val="1"/>
                <c:pt idx="0">
                  <c:v>Ciudadanos </c:v>
                </c:pt>
              </c:strCache>
            </c:strRef>
          </c:tx>
          <c:spPr>
            <a:solidFill>
              <a:schemeClr val="accent6">
                <a:lumMod val="75000"/>
              </a:schemeClr>
            </a:solidFill>
          </c:spPr>
          <c:invertIfNegative val="0"/>
          <c:dLbls>
            <c:spPr>
              <a:noFill/>
              <a:ln>
                <a:noFill/>
              </a:ln>
              <a:effectLst/>
            </c:spPr>
            <c:txPr>
              <a:bodyPr/>
              <a:lstStyle/>
              <a:p>
                <a:pPr>
                  <a:defRPr sz="1400"/>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List1!$J$2:$M$3</c:f>
              <c:multiLvlStrCache>
                <c:ptCount val="4"/>
                <c:lvl>
                  <c:pt idx="0">
                    <c:v>hlasy</c:v>
                  </c:pt>
                  <c:pt idx="1">
                    <c:v>mandátů</c:v>
                  </c:pt>
                  <c:pt idx="2">
                    <c:v>hlasy</c:v>
                  </c:pt>
                  <c:pt idx="3">
                    <c:v>mandátů</c:v>
                  </c:pt>
                </c:lvl>
                <c:lvl>
                  <c:pt idx="0">
                    <c:v>2019II</c:v>
                  </c:pt>
                  <c:pt idx="2">
                    <c:v>2019I</c:v>
                  </c:pt>
                </c:lvl>
              </c:multiLvlStrCache>
            </c:multiLvlStrRef>
          </c:cat>
          <c:val>
            <c:numRef>
              <c:f>List1!$J$8:$M$8</c:f>
              <c:numCache>
                <c:formatCode>0.0%</c:formatCode>
                <c:ptCount val="4"/>
                <c:pt idx="0">
                  <c:v>6.8000000000000005E-2</c:v>
                </c:pt>
                <c:pt idx="1">
                  <c:v>2.8571428571428571E-2</c:v>
                </c:pt>
                <c:pt idx="2">
                  <c:v>0.159</c:v>
                </c:pt>
                <c:pt idx="3">
                  <c:v>0.16285714285714287</c:v>
                </c:pt>
              </c:numCache>
            </c:numRef>
          </c:val>
          <c:extLst>
            <c:ext xmlns:c16="http://schemas.microsoft.com/office/drawing/2014/chart" uri="{C3380CC4-5D6E-409C-BE32-E72D297353CC}">
              <c16:uniqueId val="{00000004-B1E2-44CA-B457-CA2D8FEDA952}"/>
            </c:ext>
          </c:extLst>
        </c:ser>
        <c:ser>
          <c:idx val="5"/>
          <c:order val="5"/>
          <c:tx>
            <c:strRef>
              <c:f>List1!$I$9</c:f>
              <c:strCache>
                <c:ptCount val="1"/>
                <c:pt idx="0">
                  <c:v>ERC</c:v>
                </c:pt>
              </c:strCache>
            </c:strRef>
          </c:tx>
          <c:spPr>
            <a:solidFill>
              <a:srgbClr val="FFC000"/>
            </a:solidFill>
          </c:spPr>
          <c:invertIfNegative val="0"/>
          <c:cat>
            <c:multiLvlStrRef>
              <c:f>List1!$J$2:$M$3</c:f>
              <c:multiLvlStrCache>
                <c:ptCount val="4"/>
                <c:lvl>
                  <c:pt idx="0">
                    <c:v>hlasy</c:v>
                  </c:pt>
                  <c:pt idx="1">
                    <c:v>mandátů</c:v>
                  </c:pt>
                  <c:pt idx="2">
                    <c:v>hlasy</c:v>
                  </c:pt>
                  <c:pt idx="3">
                    <c:v>mandátů</c:v>
                  </c:pt>
                </c:lvl>
                <c:lvl>
                  <c:pt idx="0">
                    <c:v>2019II</c:v>
                  </c:pt>
                  <c:pt idx="2">
                    <c:v>2019I</c:v>
                  </c:pt>
                </c:lvl>
              </c:multiLvlStrCache>
            </c:multiLvlStrRef>
          </c:cat>
          <c:val>
            <c:numRef>
              <c:f>List1!$J$9:$M$9</c:f>
              <c:numCache>
                <c:formatCode>0.0%</c:formatCode>
                <c:ptCount val="4"/>
                <c:pt idx="0">
                  <c:v>3.5999999999999997E-2</c:v>
                </c:pt>
                <c:pt idx="1">
                  <c:v>3.7142857142857144E-2</c:v>
                </c:pt>
                <c:pt idx="2">
                  <c:v>3.9E-2</c:v>
                </c:pt>
                <c:pt idx="3">
                  <c:v>4.2857142857142858E-2</c:v>
                </c:pt>
              </c:numCache>
            </c:numRef>
          </c:val>
          <c:extLst>
            <c:ext xmlns:c16="http://schemas.microsoft.com/office/drawing/2014/chart" uri="{C3380CC4-5D6E-409C-BE32-E72D297353CC}">
              <c16:uniqueId val="{00000005-B1E2-44CA-B457-CA2D8FEDA952}"/>
            </c:ext>
          </c:extLst>
        </c:ser>
        <c:ser>
          <c:idx val="6"/>
          <c:order val="6"/>
          <c:tx>
            <c:strRef>
              <c:f>List1!$I$10</c:f>
              <c:strCache>
                <c:ptCount val="1"/>
                <c:pt idx="0">
                  <c:v>JxCat</c:v>
                </c:pt>
              </c:strCache>
            </c:strRef>
          </c:tx>
          <c:spPr>
            <a:solidFill>
              <a:schemeClr val="accent5">
                <a:lumMod val="60000"/>
                <a:lumOff val="40000"/>
              </a:schemeClr>
            </a:solidFill>
          </c:spPr>
          <c:invertIfNegative val="0"/>
          <c:cat>
            <c:multiLvlStrRef>
              <c:f>List1!$J$2:$M$3</c:f>
              <c:multiLvlStrCache>
                <c:ptCount val="4"/>
                <c:lvl>
                  <c:pt idx="0">
                    <c:v>hlasy</c:v>
                  </c:pt>
                  <c:pt idx="1">
                    <c:v>mandátů</c:v>
                  </c:pt>
                  <c:pt idx="2">
                    <c:v>hlasy</c:v>
                  </c:pt>
                  <c:pt idx="3">
                    <c:v>mandátů</c:v>
                  </c:pt>
                </c:lvl>
                <c:lvl>
                  <c:pt idx="0">
                    <c:v>2019II</c:v>
                  </c:pt>
                  <c:pt idx="2">
                    <c:v>2019I</c:v>
                  </c:pt>
                </c:lvl>
              </c:multiLvlStrCache>
            </c:multiLvlStrRef>
          </c:cat>
          <c:val>
            <c:numRef>
              <c:f>List1!$J$10:$M$10</c:f>
              <c:numCache>
                <c:formatCode>0.0%</c:formatCode>
                <c:ptCount val="4"/>
                <c:pt idx="0">
                  <c:v>2.1999999999999999E-2</c:v>
                </c:pt>
                <c:pt idx="1">
                  <c:v>2.2857142857142857E-2</c:v>
                </c:pt>
                <c:pt idx="2">
                  <c:v>1.9E-2</c:v>
                </c:pt>
                <c:pt idx="3">
                  <c:v>0.02</c:v>
                </c:pt>
              </c:numCache>
            </c:numRef>
          </c:val>
          <c:extLst>
            <c:ext xmlns:c16="http://schemas.microsoft.com/office/drawing/2014/chart" uri="{C3380CC4-5D6E-409C-BE32-E72D297353CC}">
              <c16:uniqueId val="{00000006-B1E2-44CA-B457-CA2D8FEDA952}"/>
            </c:ext>
          </c:extLst>
        </c:ser>
        <c:ser>
          <c:idx val="7"/>
          <c:order val="7"/>
          <c:tx>
            <c:strRef>
              <c:f>List1!$I$11</c:f>
              <c:strCache>
                <c:ptCount val="1"/>
                <c:pt idx="0">
                  <c:v>EAJ-PNV</c:v>
                </c:pt>
              </c:strCache>
            </c:strRef>
          </c:tx>
          <c:invertIfNegative val="0"/>
          <c:cat>
            <c:multiLvlStrRef>
              <c:f>List1!$J$2:$M$3</c:f>
              <c:multiLvlStrCache>
                <c:ptCount val="4"/>
                <c:lvl>
                  <c:pt idx="0">
                    <c:v>hlasy</c:v>
                  </c:pt>
                  <c:pt idx="1">
                    <c:v>mandátů</c:v>
                  </c:pt>
                  <c:pt idx="2">
                    <c:v>hlasy</c:v>
                  </c:pt>
                  <c:pt idx="3">
                    <c:v>mandátů</c:v>
                  </c:pt>
                </c:lvl>
                <c:lvl>
                  <c:pt idx="0">
                    <c:v>2019II</c:v>
                  </c:pt>
                  <c:pt idx="2">
                    <c:v>2019I</c:v>
                  </c:pt>
                </c:lvl>
              </c:multiLvlStrCache>
            </c:multiLvlStrRef>
          </c:cat>
          <c:val>
            <c:numRef>
              <c:f>List1!$J$11:$M$11</c:f>
              <c:numCache>
                <c:formatCode>0.0%</c:formatCode>
                <c:ptCount val="4"/>
                <c:pt idx="0">
                  <c:v>1.6E-2</c:v>
                </c:pt>
                <c:pt idx="1">
                  <c:v>0.02</c:v>
                </c:pt>
                <c:pt idx="2">
                  <c:v>1.4999999999999999E-2</c:v>
                </c:pt>
                <c:pt idx="3">
                  <c:v>1.7142857142857144E-2</c:v>
                </c:pt>
              </c:numCache>
            </c:numRef>
          </c:val>
          <c:extLst>
            <c:ext xmlns:c16="http://schemas.microsoft.com/office/drawing/2014/chart" uri="{C3380CC4-5D6E-409C-BE32-E72D297353CC}">
              <c16:uniqueId val="{00000007-B1E2-44CA-B457-CA2D8FEDA952}"/>
            </c:ext>
          </c:extLst>
        </c:ser>
        <c:ser>
          <c:idx val="8"/>
          <c:order val="8"/>
          <c:tx>
            <c:strRef>
              <c:f>List1!$I$12</c:f>
              <c:strCache>
                <c:ptCount val="1"/>
                <c:pt idx="0">
                  <c:v>EHB</c:v>
                </c:pt>
              </c:strCache>
            </c:strRef>
          </c:tx>
          <c:invertIfNegative val="0"/>
          <c:cat>
            <c:multiLvlStrRef>
              <c:f>List1!$J$2:$M$3</c:f>
              <c:multiLvlStrCache>
                <c:ptCount val="4"/>
                <c:lvl>
                  <c:pt idx="0">
                    <c:v>hlasy</c:v>
                  </c:pt>
                  <c:pt idx="1">
                    <c:v>mandátů</c:v>
                  </c:pt>
                  <c:pt idx="2">
                    <c:v>hlasy</c:v>
                  </c:pt>
                  <c:pt idx="3">
                    <c:v>mandátů</c:v>
                  </c:pt>
                </c:lvl>
                <c:lvl>
                  <c:pt idx="0">
                    <c:v>2019II</c:v>
                  </c:pt>
                  <c:pt idx="2">
                    <c:v>2019I</c:v>
                  </c:pt>
                </c:lvl>
              </c:multiLvlStrCache>
            </c:multiLvlStrRef>
          </c:cat>
          <c:val>
            <c:numRef>
              <c:f>List1!$J$12:$M$12</c:f>
              <c:numCache>
                <c:formatCode>0.0%</c:formatCode>
                <c:ptCount val="4"/>
                <c:pt idx="0">
                  <c:v>1.2E-2</c:v>
                </c:pt>
                <c:pt idx="1">
                  <c:v>1.4285714285714285E-2</c:v>
                </c:pt>
                <c:pt idx="2">
                  <c:v>0.01</c:v>
                </c:pt>
                <c:pt idx="3">
                  <c:v>1.1428571428571429E-2</c:v>
                </c:pt>
              </c:numCache>
            </c:numRef>
          </c:val>
          <c:extLst>
            <c:ext xmlns:c16="http://schemas.microsoft.com/office/drawing/2014/chart" uri="{C3380CC4-5D6E-409C-BE32-E72D297353CC}">
              <c16:uniqueId val="{00000008-B1E2-44CA-B457-CA2D8FEDA952}"/>
            </c:ext>
          </c:extLst>
        </c:ser>
        <c:ser>
          <c:idx val="9"/>
          <c:order val="9"/>
          <c:tx>
            <c:strRef>
              <c:f>List1!$I$13</c:f>
              <c:strCache>
                <c:ptCount val="1"/>
                <c:pt idx="0">
                  <c:v>Ostatní</c:v>
                </c:pt>
              </c:strCache>
            </c:strRef>
          </c:tx>
          <c:spPr>
            <a:solidFill>
              <a:schemeClr val="bg1">
                <a:lumMod val="85000"/>
              </a:schemeClr>
            </a:solidFill>
          </c:spPr>
          <c:invertIfNegative val="0"/>
          <c:cat>
            <c:multiLvlStrRef>
              <c:f>List1!$J$2:$M$3</c:f>
              <c:multiLvlStrCache>
                <c:ptCount val="4"/>
                <c:lvl>
                  <c:pt idx="0">
                    <c:v>hlasy</c:v>
                  </c:pt>
                  <c:pt idx="1">
                    <c:v>mandátů</c:v>
                  </c:pt>
                  <c:pt idx="2">
                    <c:v>hlasy</c:v>
                  </c:pt>
                  <c:pt idx="3">
                    <c:v>mandátů</c:v>
                  </c:pt>
                </c:lvl>
                <c:lvl>
                  <c:pt idx="0">
                    <c:v>2019II</c:v>
                  </c:pt>
                  <c:pt idx="2">
                    <c:v>2019I</c:v>
                  </c:pt>
                </c:lvl>
              </c:multiLvlStrCache>
            </c:multiLvlStrRef>
          </c:cat>
          <c:val>
            <c:numRef>
              <c:f>List1!$J$13:$M$13</c:f>
              <c:numCache>
                <c:formatCode>0.0%</c:formatCode>
                <c:ptCount val="4"/>
                <c:pt idx="0">
                  <c:v>7.9000000000000001E-2</c:v>
                </c:pt>
                <c:pt idx="1">
                  <c:v>2.8571428571428571E-2</c:v>
                </c:pt>
                <c:pt idx="2">
                  <c:v>5.8000000000000003E-2</c:v>
                </c:pt>
                <c:pt idx="3">
                  <c:v>1.7142857142857144E-2</c:v>
                </c:pt>
              </c:numCache>
            </c:numRef>
          </c:val>
          <c:extLst>
            <c:ext xmlns:c16="http://schemas.microsoft.com/office/drawing/2014/chart" uri="{C3380CC4-5D6E-409C-BE32-E72D297353CC}">
              <c16:uniqueId val="{00000009-B1E2-44CA-B457-CA2D8FEDA952}"/>
            </c:ext>
          </c:extLst>
        </c:ser>
        <c:dLbls>
          <c:showLegendKey val="0"/>
          <c:showVal val="0"/>
          <c:showCatName val="0"/>
          <c:showSerName val="0"/>
          <c:showPercent val="0"/>
          <c:showBubbleSize val="0"/>
        </c:dLbls>
        <c:gapWidth val="150"/>
        <c:shape val="box"/>
        <c:axId val="263912064"/>
        <c:axId val="263913856"/>
        <c:axId val="0"/>
      </c:bar3DChart>
      <c:catAx>
        <c:axId val="263912064"/>
        <c:scaling>
          <c:orientation val="minMax"/>
        </c:scaling>
        <c:delete val="0"/>
        <c:axPos val="b"/>
        <c:numFmt formatCode="General" sourceLinked="0"/>
        <c:majorTickMark val="out"/>
        <c:minorTickMark val="none"/>
        <c:tickLblPos val="nextTo"/>
        <c:txPr>
          <a:bodyPr/>
          <a:lstStyle/>
          <a:p>
            <a:pPr>
              <a:defRPr sz="1400"/>
            </a:pPr>
            <a:endParaRPr lang="cs-CZ"/>
          </a:p>
        </c:txPr>
        <c:crossAx val="263913856"/>
        <c:crosses val="autoZero"/>
        <c:auto val="1"/>
        <c:lblAlgn val="ctr"/>
        <c:lblOffset val="100"/>
        <c:noMultiLvlLbl val="0"/>
      </c:catAx>
      <c:valAx>
        <c:axId val="263913856"/>
        <c:scaling>
          <c:orientation val="minMax"/>
        </c:scaling>
        <c:delete val="0"/>
        <c:axPos val="l"/>
        <c:majorGridlines/>
        <c:numFmt formatCode="0%" sourceLinked="1"/>
        <c:majorTickMark val="out"/>
        <c:minorTickMark val="none"/>
        <c:tickLblPos val="nextTo"/>
        <c:txPr>
          <a:bodyPr/>
          <a:lstStyle/>
          <a:p>
            <a:pPr>
              <a:defRPr sz="1200"/>
            </a:pPr>
            <a:endParaRPr lang="cs-CZ"/>
          </a:p>
        </c:txPr>
        <c:crossAx val="263912064"/>
        <c:crosses val="autoZero"/>
        <c:crossBetween val="between"/>
      </c:valAx>
    </c:plotArea>
    <c:legend>
      <c:legendPos val="r"/>
      <c:layout>
        <c:manualLayout>
          <c:xMode val="edge"/>
          <c:yMode val="edge"/>
          <c:x val="0.86024343832021"/>
          <c:y val="0.1474588095785849"/>
          <c:w val="0.1314232283464567"/>
          <c:h val="0.70508238084283015"/>
        </c:manualLayout>
      </c:layout>
      <c:overlay val="0"/>
      <c:txPr>
        <a:bodyPr/>
        <a:lstStyle/>
        <a:p>
          <a:pPr>
            <a:defRPr sz="1400"/>
          </a:pPr>
          <a:endParaRPr lang="cs-CZ"/>
        </a:p>
      </c:txPr>
    </c:legend>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EEBAB1-9C37-4226-8B9B-98A25314A4D2}"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cs-CZ"/>
        </a:p>
      </dgm:t>
    </dgm:pt>
    <dgm:pt modelId="{C272C8E0-2F28-47CD-BC28-E0F37E0369D9}">
      <dgm:prSet phldrT="[Text]" custT="1"/>
      <dgm:spPr>
        <a:solidFill>
          <a:schemeClr val="tx2">
            <a:lumMod val="50000"/>
          </a:schemeClr>
        </a:solidFill>
      </dgm:spPr>
      <dgm:t>
        <a:bodyPr/>
        <a:lstStyle/>
        <a:p>
          <a:r>
            <a:rPr lang="cs-CZ" sz="1400" dirty="0"/>
            <a:t>Politický systém</a:t>
          </a:r>
        </a:p>
      </dgm:t>
    </dgm:pt>
    <dgm:pt modelId="{C707B390-9F14-4B9C-8C45-BF88ACD69469}" type="parTrans" cxnId="{8ADB105F-781D-4FAC-94EF-56AF53CA8412}">
      <dgm:prSet/>
      <dgm:spPr/>
      <dgm:t>
        <a:bodyPr/>
        <a:lstStyle/>
        <a:p>
          <a:endParaRPr lang="cs-CZ"/>
        </a:p>
      </dgm:t>
    </dgm:pt>
    <dgm:pt modelId="{6C47F542-A532-432C-8A3D-D3F30C073425}" type="sibTrans" cxnId="{8ADB105F-781D-4FAC-94EF-56AF53CA8412}">
      <dgm:prSet/>
      <dgm:spPr/>
      <dgm:t>
        <a:bodyPr/>
        <a:lstStyle/>
        <a:p>
          <a:endParaRPr lang="cs-CZ"/>
        </a:p>
      </dgm:t>
    </dgm:pt>
    <dgm:pt modelId="{A2FB6DE7-2CE2-4F71-BF36-B2AC68B9D9AE}">
      <dgm:prSet phldrT="[Text]" custT="1"/>
      <dgm:spPr>
        <a:solidFill>
          <a:schemeClr val="accent2">
            <a:lumMod val="75000"/>
          </a:schemeClr>
        </a:solidFill>
      </dgm:spPr>
      <dgm:t>
        <a:bodyPr/>
        <a:lstStyle/>
        <a:p>
          <a:r>
            <a:rPr lang="cs-CZ" sz="1400" dirty="0"/>
            <a:t>Sdílení moci</a:t>
          </a:r>
        </a:p>
      </dgm:t>
    </dgm:pt>
    <dgm:pt modelId="{5335AA79-DD6B-4822-B967-63B48A324418}" type="parTrans" cxnId="{30B2BCEB-00DC-4568-B14D-CE658814AE3E}">
      <dgm:prSet/>
      <dgm:spPr/>
      <dgm:t>
        <a:bodyPr/>
        <a:lstStyle/>
        <a:p>
          <a:endParaRPr lang="cs-CZ"/>
        </a:p>
      </dgm:t>
    </dgm:pt>
    <dgm:pt modelId="{5994FE24-FCD9-4761-9FA5-18EE4EBBDD9D}" type="sibTrans" cxnId="{30B2BCEB-00DC-4568-B14D-CE658814AE3E}">
      <dgm:prSet/>
      <dgm:spPr/>
      <dgm:t>
        <a:bodyPr/>
        <a:lstStyle/>
        <a:p>
          <a:endParaRPr lang="cs-CZ"/>
        </a:p>
      </dgm:t>
    </dgm:pt>
    <dgm:pt modelId="{9A9303CB-AAA6-452D-8244-FDF1788D9161}">
      <dgm:prSet phldrT="[Text]" custT="1"/>
      <dgm:spPr>
        <a:solidFill>
          <a:schemeClr val="accent1">
            <a:lumMod val="60000"/>
            <a:lumOff val="40000"/>
          </a:schemeClr>
        </a:solidFill>
      </dgm:spPr>
      <dgm:t>
        <a:bodyPr/>
        <a:lstStyle/>
        <a:p>
          <a:r>
            <a:rPr lang="cs-CZ" sz="1400" dirty="0">
              <a:solidFill>
                <a:srgbClr val="002D5A"/>
              </a:solidFill>
            </a:rPr>
            <a:t>Společná legitimita</a:t>
          </a:r>
        </a:p>
      </dgm:t>
    </dgm:pt>
    <dgm:pt modelId="{9735CD41-8EC0-4A1E-B59F-500A00E3918D}" type="parTrans" cxnId="{8BB8B221-F347-47BB-9DDB-DCA7AD2582A4}">
      <dgm:prSet/>
      <dgm:spPr/>
      <dgm:t>
        <a:bodyPr/>
        <a:lstStyle/>
        <a:p>
          <a:endParaRPr lang="cs-CZ"/>
        </a:p>
      </dgm:t>
    </dgm:pt>
    <dgm:pt modelId="{9771AAB1-88B1-4ADB-87E5-E367D56017B2}" type="sibTrans" cxnId="{8BB8B221-F347-47BB-9DDB-DCA7AD2582A4}">
      <dgm:prSet/>
      <dgm:spPr/>
      <dgm:t>
        <a:bodyPr/>
        <a:lstStyle/>
        <a:p>
          <a:endParaRPr lang="cs-CZ"/>
        </a:p>
      </dgm:t>
    </dgm:pt>
    <dgm:pt modelId="{FDFF82B6-4F8A-4E1E-B79A-20A1E0592AB7}">
      <dgm:prSet phldrT="[Text]" custT="1"/>
      <dgm:spPr>
        <a:solidFill>
          <a:schemeClr val="accent1">
            <a:lumMod val="60000"/>
            <a:lumOff val="40000"/>
          </a:schemeClr>
        </a:solidFill>
      </dgm:spPr>
      <dgm:t>
        <a:bodyPr/>
        <a:lstStyle/>
        <a:p>
          <a:r>
            <a:rPr lang="cs-CZ" sz="1400" dirty="0">
              <a:solidFill>
                <a:srgbClr val="002D5A"/>
              </a:solidFill>
            </a:rPr>
            <a:t>Oddělená legitimita</a:t>
          </a:r>
        </a:p>
      </dgm:t>
    </dgm:pt>
    <dgm:pt modelId="{A9B86E1E-D635-4C03-88A3-8A175E89779E}" type="parTrans" cxnId="{C89E0659-5265-4EAA-B94E-FA77B245BEB7}">
      <dgm:prSet/>
      <dgm:spPr/>
      <dgm:t>
        <a:bodyPr/>
        <a:lstStyle/>
        <a:p>
          <a:endParaRPr lang="cs-CZ"/>
        </a:p>
      </dgm:t>
    </dgm:pt>
    <dgm:pt modelId="{FA27DEBE-7ADB-4A1D-BEE0-CA80349F0E0B}" type="sibTrans" cxnId="{C89E0659-5265-4EAA-B94E-FA77B245BEB7}">
      <dgm:prSet/>
      <dgm:spPr/>
      <dgm:t>
        <a:bodyPr/>
        <a:lstStyle/>
        <a:p>
          <a:endParaRPr lang="cs-CZ"/>
        </a:p>
      </dgm:t>
    </dgm:pt>
    <dgm:pt modelId="{55D467DF-D601-4541-A496-A9C9C0525F74}">
      <dgm:prSet phldrT="[Text]" custT="1"/>
      <dgm:spPr>
        <a:solidFill>
          <a:schemeClr val="accent2">
            <a:lumMod val="75000"/>
          </a:schemeClr>
        </a:solidFill>
      </dgm:spPr>
      <dgm:t>
        <a:bodyPr/>
        <a:lstStyle/>
        <a:p>
          <a:r>
            <a:rPr lang="cs-CZ" sz="1400" dirty="0"/>
            <a:t>Oddělení moci</a:t>
          </a:r>
        </a:p>
      </dgm:t>
    </dgm:pt>
    <dgm:pt modelId="{FCF4F7E1-DBD6-499E-8011-BC31317A4645}" type="parTrans" cxnId="{C8DCC56D-3B4F-40B5-883F-3D1C6D878E2E}">
      <dgm:prSet/>
      <dgm:spPr/>
      <dgm:t>
        <a:bodyPr/>
        <a:lstStyle/>
        <a:p>
          <a:endParaRPr lang="cs-CZ"/>
        </a:p>
      </dgm:t>
    </dgm:pt>
    <dgm:pt modelId="{38A7C74F-254F-4AEB-BB28-F4952698A1B1}" type="sibTrans" cxnId="{C8DCC56D-3B4F-40B5-883F-3D1C6D878E2E}">
      <dgm:prSet/>
      <dgm:spPr/>
      <dgm:t>
        <a:bodyPr/>
        <a:lstStyle/>
        <a:p>
          <a:endParaRPr lang="cs-CZ"/>
        </a:p>
      </dgm:t>
    </dgm:pt>
    <dgm:pt modelId="{9086F6FB-5D3F-455C-80C7-E538ACD934AE}">
      <dgm:prSet phldrT="[Text]" custT="1"/>
      <dgm:spPr>
        <a:solidFill>
          <a:srgbClr val="CA8A64"/>
        </a:solidFill>
      </dgm:spPr>
      <dgm:t>
        <a:bodyPr/>
        <a:lstStyle/>
        <a:p>
          <a:r>
            <a:rPr lang="cs-CZ" sz="1600" b="1" dirty="0">
              <a:solidFill>
                <a:srgbClr val="002D5A"/>
              </a:solidFill>
            </a:rPr>
            <a:t>Prezidentský režim</a:t>
          </a:r>
        </a:p>
      </dgm:t>
    </dgm:pt>
    <dgm:pt modelId="{7BE36133-6549-4875-BE0C-BED5314D6B69}" type="parTrans" cxnId="{2E0AA4B6-E1B1-45F6-9536-A7FE576C0967}">
      <dgm:prSet/>
      <dgm:spPr/>
      <dgm:t>
        <a:bodyPr/>
        <a:lstStyle/>
        <a:p>
          <a:endParaRPr lang="cs-CZ"/>
        </a:p>
      </dgm:t>
    </dgm:pt>
    <dgm:pt modelId="{71E2F4B6-DA77-4ACB-A259-43EE4FE8E7B8}" type="sibTrans" cxnId="{2E0AA4B6-E1B1-45F6-9536-A7FE576C0967}">
      <dgm:prSet/>
      <dgm:spPr/>
      <dgm:t>
        <a:bodyPr/>
        <a:lstStyle/>
        <a:p>
          <a:endParaRPr lang="cs-CZ"/>
        </a:p>
      </dgm:t>
    </dgm:pt>
    <dgm:pt modelId="{D64FEA58-3A55-40DF-9467-A7625FF816C3}">
      <dgm:prSet custT="1"/>
      <dgm:spPr>
        <a:solidFill>
          <a:srgbClr val="CA8A64"/>
        </a:solidFill>
      </dgm:spPr>
      <dgm:t>
        <a:bodyPr/>
        <a:lstStyle/>
        <a:p>
          <a:r>
            <a:rPr lang="cs-CZ" sz="1600" b="1" dirty="0">
              <a:solidFill>
                <a:srgbClr val="002D5A"/>
              </a:solidFill>
            </a:rPr>
            <a:t>Parlamentní režim</a:t>
          </a:r>
        </a:p>
      </dgm:t>
    </dgm:pt>
    <dgm:pt modelId="{DEEC32A1-AB82-45C8-88FE-B6E7569E20C1}" type="parTrans" cxnId="{518BD809-AC22-4E16-A972-04203B085CF6}">
      <dgm:prSet/>
      <dgm:spPr/>
      <dgm:t>
        <a:bodyPr/>
        <a:lstStyle/>
        <a:p>
          <a:endParaRPr lang="cs-CZ"/>
        </a:p>
      </dgm:t>
    </dgm:pt>
    <dgm:pt modelId="{61000BEC-836D-41FB-B6A3-1C0FECFF69EA}" type="sibTrans" cxnId="{518BD809-AC22-4E16-A972-04203B085CF6}">
      <dgm:prSet/>
      <dgm:spPr/>
      <dgm:t>
        <a:bodyPr/>
        <a:lstStyle/>
        <a:p>
          <a:endParaRPr lang="cs-CZ"/>
        </a:p>
      </dgm:t>
    </dgm:pt>
    <dgm:pt modelId="{C8105527-62BF-4B97-A281-71B489F6C520}">
      <dgm:prSet custT="1"/>
      <dgm:spPr/>
      <dgm:t>
        <a:bodyPr/>
        <a:lstStyle/>
        <a:p>
          <a:r>
            <a:rPr lang="cs-CZ" sz="1400" dirty="0"/>
            <a:t>Prezident člen vlády (opozice) nebo mimo linii vláda - opozice</a:t>
          </a:r>
        </a:p>
      </dgm:t>
    </dgm:pt>
    <dgm:pt modelId="{DBAF5654-C2FC-4004-818D-9BE470006809}" type="parTrans" cxnId="{3460FDF7-675C-4526-B3AD-A1143CCCC6BF}">
      <dgm:prSet/>
      <dgm:spPr/>
      <dgm:t>
        <a:bodyPr/>
        <a:lstStyle/>
        <a:p>
          <a:endParaRPr lang="cs-CZ"/>
        </a:p>
      </dgm:t>
    </dgm:pt>
    <dgm:pt modelId="{C16A2EA9-7688-4EA3-B844-FD9CAC44BF07}" type="sibTrans" cxnId="{3460FDF7-675C-4526-B3AD-A1143CCCC6BF}">
      <dgm:prSet/>
      <dgm:spPr/>
      <dgm:t>
        <a:bodyPr/>
        <a:lstStyle/>
        <a:p>
          <a:endParaRPr lang="cs-CZ"/>
        </a:p>
      </dgm:t>
    </dgm:pt>
    <dgm:pt modelId="{3BCED3E4-B9A6-403D-9FD4-D73BE180C8A0}">
      <dgm:prSet custT="1"/>
      <dgm:spPr/>
      <dgm:t>
        <a:bodyPr/>
        <a:lstStyle/>
        <a:p>
          <a:r>
            <a:rPr lang="cs-CZ" sz="1400" dirty="0"/>
            <a:t>Prezident vůdce (jedním z vůdců) vládního/opozičního bloku</a:t>
          </a:r>
        </a:p>
      </dgm:t>
    </dgm:pt>
    <dgm:pt modelId="{09CF2FFC-EC2F-40F0-AE53-501DD2D9DD6F}" type="parTrans" cxnId="{9C42D882-95CD-4608-8DAB-0FC5847120E5}">
      <dgm:prSet/>
      <dgm:spPr/>
      <dgm:t>
        <a:bodyPr/>
        <a:lstStyle/>
        <a:p>
          <a:endParaRPr lang="cs-CZ"/>
        </a:p>
      </dgm:t>
    </dgm:pt>
    <dgm:pt modelId="{0C41FDF4-5C6C-45D3-AE45-EB54853F1ADB}" type="sibTrans" cxnId="{9C42D882-95CD-4608-8DAB-0FC5847120E5}">
      <dgm:prSet/>
      <dgm:spPr/>
      <dgm:t>
        <a:bodyPr/>
        <a:lstStyle/>
        <a:p>
          <a:endParaRPr lang="cs-CZ"/>
        </a:p>
      </dgm:t>
    </dgm:pt>
    <dgm:pt modelId="{748BCCD5-74AA-4BBA-A388-D83CA95EE62F}">
      <dgm:prSet custT="1"/>
      <dgm:spPr>
        <a:solidFill>
          <a:srgbClr val="CA8A64"/>
        </a:solidFill>
      </dgm:spPr>
      <dgm:t>
        <a:bodyPr/>
        <a:lstStyle/>
        <a:p>
          <a:r>
            <a:rPr lang="cs-CZ" sz="1600" b="1" dirty="0">
              <a:solidFill>
                <a:srgbClr val="002D5A"/>
              </a:solidFill>
            </a:rPr>
            <a:t>Poloprezidentský režim</a:t>
          </a:r>
        </a:p>
      </dgm:t>
    </dgm:pt>
    <dgm:pt modelId="{A17C13CE-08AE-46A3-B834-8C545029345F}" type="parTrans" cxnId="{8D9BE0BA-8DAE-4AA9-B8FD-769F05EAD9F7}">
      <dgm:prSet/>
      <dgm:spPr/>
      <dgm:t>
        <a:bodyPr/>
        <a:lstStyle/>
        <a:p>
          <a:endParaRPr lang="cs-CZ"/>
        </a:p>
      </dgm:t>
    </dgm:pt>
    <dgm:pt modelId="{83C4CD34-CA47-46F2-AC56-0E25922F6397}" type="sibTrans" cxnId="{8D9BE0BA-8DAE-4AA9-B8FD-769F05EAD9F7}">
      <dgm:prSet/>
      <dgm:spPr/>
      <dgm:t>
        <a:bodyPr/>
        <a:lstStyle/>
        <a:p>
          <a:endParaRPr lang="cs-CZ"/>
        </a:p>
      </dgm:t>
    </dgm:pt>
    <dgm:pt modelId="{386C20BF-7900-4CDC-B909-162B8984F38D}" type="pres">
      <dgm:prSet presAssocID="{5BEEBAB1-9C37-4226-8B9B-98A25314A4D2}" presName="diagram" presStyleCnt="0">
        <dgm:presLayoutVars>
          <dgm:chPref val="1"/>
          <dgm:dir/>
          <dgm:animOne val="branch"/>
          <dgm:animLvl val="lvl"/>
          <dgm:resizeHandles val="exact"/>
        </dgm:presLayoutVars>
      </dgm:prSet>
      <dgm:spPr/>
    </dgm:pt>
    <dgm:pt modelId="{41BB6E20-6A92-44E9-AD2B-F094BDCF7008}" type="pres">
      <dgm:prSet presAssocID="{C272C8E0-2F28-47CD-BC28-E0F37E0369D9}" presName="root1" presStyleCnt="0"/>
      <dgm:spPr/>
    </dgm:pt>
    <dgm:pt modelId="{EB02CA7A-D049-4F2B-B196-ADEB013046F5}" type="pres">
      <dgm:prSet presAssocID="{C272C8E0-2F28-47CD-BC28-E0F37E0369D9}" presName="LevelOneTextNode" presStyleLbl="node0" presStyleIdx="0" presStyleCnt="1">
        <dgm:presLayoutVars>
          <dgm:chPref val="3"/>
        </dgm:presLayoutVars>
      </dgm:prSet>
      <dgm:spPr/>
    </dgm:pt>
    <dgm:pt modelId="{3AC4D75B-42FF-49DB-9390-AE8D6A50C9FE}" type="pres">
      <dgm:prSet presAssocID="{C272C8E0-2F28-47CD-BC28-E0F37E0369D9}" presName="level2hierChild" presStyleCnt="0"/>
      <dgm:spPr/>
    </dgm:pt>
    <dgm:pt modelId="{39015AC2-680A-410D-979B-79CF83CBE6B5}" type="pres">
      <dgm:prSet presAssocID="{5335AA79-DD6B-4822-B967-63B48A324418}" presName="conn2-1" presStyleLbl="parChTrans1D2" presStyleIdx="0" presStyleCnt="2"/>
      <dgm:spPr/>
    </dgm:pt>
    <dgm:pt modelId="{D42B5625-C942-4A44-889E-535E29B953E0}" type="pres">
      <dgm:prSet presAssocID="{5335AA79-DD6B-4822-B967-63B48A324418}" presName="connTx" presStyleLbl="parChTrans1D2" presStyleIdx="0" presStyleCnt="2"/>
      <dgm:spPr/>
    </dgm:pt>
    <dgm:pt modelId="{F568DFEC-677B-473F-94CB-80208E68206F}" type="pres">
      <dgm:prSet presAssocID="{A2FB6DE7-2CE2-4F71-BF36-B2AC68B9D9AE}" presName="root2" presStyleCnt="0"/>
      <dgm:spPr/>
    </dgm:pt>
    <dgm:pt modelId="{B36948E3-7A07-441C-9429-D22B5834FD20}" type="pres">
      <dgm:prSet presAssocID="{A2FB6DE7-2CE2-4F71-BF36-B2AC68B9D9AE}" presName="LevelTwoTextNode" presStyleLbl="node2" presStyleIdx="0" presStyleCnt="2">
        <dgm:presLayoutVars>
          <dgm:chPref val="3"/>
        </dgm:presLayoutVars>
      </dgm:prSet>
      <dgm:spPr/>
    </dgm:pt>
    <dgm:pt modelId="{D69DE6D4-75EA-4479-9D57-4AC1C653A400}" type="pres">
      <dgm:prSet presAssocID="{A2FB6DE7-2CE2-4F71-BF36-B2AC68B9D9AE}" presName="level3hierChild" presStyleCnt="0"/>
      <dgm:spPr/>
    </dgm:pt>
    <dgm:pt modelId="{E22A4558-E472-4E94-86ED-4826ECD6DD6C}" type="pres">
      <dgm:prSet presAssocID="{9735CD41-8EC0-4A1E-B59F-500A00E3918D}" presName="conn2-1" presStyleLbl="parChTrans1D3" presStyleIdx="0" presStyleCnt="3"/>
      <dgm:spPr/>
    </dgm:pt>
    <dgm:pt modelId="{ABF59A7C-3C89-4153-B712-FBB47FC4B93F}" type="pres">
      <dgm:prSet presAssocID="{9735CD41-8EC0-4A1E-B59F-500A00E3918D}" presName="connTx" presStyleLbl="parChTrans1D3" presStyleIdx="0" presStyleCnt="3"/>
      <dgm:spPr/>
    </dgm:pt>
    <dgm:pt modelId="{B9D169CE-8C33-4442-B503-8212F2535B2D}" type="pres">
      <dgm:prSet presAssocID="{9A9303CB-AAA6-452D-8244-FDF1788D9161}" presName="root2" presStyleCnt="0"/>
      <dgm:spPr/>
    </dgm:pt>
    <dgm:pt modelId="{B30EA9C0-2387-45B6-B512-A908FE85DD7C}" type="pres">
      <dgm:prSet presAssocID="{9A9303CB-AAA6-452D-8244-FDF1788D9161}" presName="LevelTwoTextNode" presStyleLbl="node3" presStyleIdx="0" presStyleCnt="3">
        <dgm:presLayoutVars>
          <dgm:chPref val="3"/>
        </dgm:presLayoutVars>
      </dgm:prSet>
      <dgm:spPr/>
    </dgm:pt>
    <dgm:pt modelId="{364AAD25-A517-496C-8A1C-811FF897C4D1}" type="pres">
      <dgm:prSet presAssocID="{9A9303CB-AAA6-452D-8244-FDF1788D9161}" presName="level3hierChild" presStyleCnt="0"/>
      <dgm:spPr/>
    </dgm:pt>
    <dgm:pt modelId="{080EA6B5-9DFF-4741-B070-CA070C8BF971}" type="pres">
      <dgm:prSet presAssocID="{DEEC32A1-AB82-45C8-88FE-B6E7569E20C1}" presName="conn2-1" presStyleLbl="parChTrans1D4" presStyleIdx="0" presStyleCnt="4"/>
      <dgm:spPr/>
    </dgm:pt>
    <dgm:pt modelId="{CB88B144-D5AD-41D7-8271-0C6DCDA62DD9}" type="pres">
      <dgm:prSet presAssocID="{DEEC32A1-AB82-45C8-88FE-B6E7569E20C1}" presName="connTx" presStyleLbl="parChTrans1D4" presStyleIdx="0" presStyleCnt="4"/>
      <dgm:spPr/>
    </dgm:pt>
    <dgm:pt modelId="{DCD0669E-85A6-4A77-9098-ADB80BC467FB}" type="pres">
      <dgm:prSet presAssocID="{D64FEA58-3A55-40DF-9467-A7625FF816C3}" presName="root2" presStyleCnt="0"/>
      <dgm:spPr/>
    </dgm:pt>
    <dgm:pt modelId="{1F6D5207-7DBF-4670-AC9D-0D2FEE335F2A}" type="pres">
      <dgm:prSet presAssocID="{D64FEA58-3A55-40DF-9467-A7625FF816C3}" presName="LevelTwoTextNode" presStyleLbl="node4" presStyleIdx="0" presStyleCnt="4" custLinFactY="-24267" custLinFactNeighborX="-4334" custLinFactNeighborY="-100000">
        <dgm:presLayoutVars>
          <dgm:chPref val="3"/>
        </dgm:presLayoutVars>
      </dgm:prSet>
      <dgm:spPr/>
    </dgm:pt>
    <dgm:pt modelId="{8C2A2CD9-F780-497D-959D-E35492D4F069}" type="pres">
      <dgm:prSet presAssocID="{D64FEA58-3A55-40DF-9467-A7625FF816C3}" presName="level3hierChild" presStyleCnt="0"/>
      <dgm:spPr/>
    </dgm:pt>
    <dgm:pt modelId="{52F841F0-3AB4-4236-BC17-39679FAF4649}" type="pres">
      <dgm:prSet presAssocID="{A9B86E1E-D635-4C03-88A3-8A175E89779E}" presName="conn2-1" presStyleLbl="parChTrans1D3" presStyleIdx="1" presStyleCnt="3"/>
      <dgm:spPr/>
    </dgm:pt>
    <dgm:pt modelId="{50746C0C-0619-4ED7-BF7D-373EF3EA38DE}" type="pres">
      <dgm:prSet presAssocID="{A9B86E1E-D635-4C03-88A3-8A175E89779E}" presName="connTx" presStyleLbl="parChTrans1D3" presStyleIdx="1" presStyleCnt="3"/>
      <dgm:spPr/>
    </dgm:pt>
    <dgm:pt modelId="{D243BFDE-4A65-4FD0-A60E-F0199B1B6D82}" type="pres">
      <dgm:prSet presAssocID="{FDFF82B6-4F8A-4E1E-B79A-20A1E0592AB7}" presName="root2" presStyleCnt="0"/>
      <dgm:spPr/>
    </dgm:pt>
    <dgm:pt modelId="{188F134C-EF53-47C4-8060-8619F1E0B136}" type="pres">
      <dgm:prSet presAssocID="{FDFF82B6-4F8A-4E1E-B79A-20A1E0592AB7}" presName="LevelTwoTextNode" presStyleLbl="node3" presStyleIdx="1" presStyleCnt="3">
        <dgm:presLayoutVars>
          <dgm:chPref val="3"/>
        </dgm:presLayoutVars>
      </dgm:prSet>
      <dgm:spPr/>
    </dgm:pt>
    <dgm:pt modelId="{29CEA204-67E9-481F-9AD8-F2D632BCE6E7}" type="pres">
      <dgm:prSet presAssocID="{FDFF82B6-4F8A-4E1E-B79A-20A1E0592AB7}" presName="level3hierChild" presStyleCnt="0"/>
      <dgm:spPr/>
    </dgm:pt>
    <dgm:pt modelId="{2C7CF422-284A-4507-8D3E-5E14262C370F}" type="pres">
      <dgm:prSet presAssocID="{DBAF5654-C2FC-4004-818D-9BE470006809}" presName="conn2-1" presStyleLbl="parChTrans1D4" presStyleIdx="1" presStyleCnt="4"/>
      <dgm:spPr/>
    </dgm:pt>
    <dgm:pt modelId="{3D527103-B81E-4F8E-A5E2-359BFF07957E}" type="pres">
      <dgm:prSet presAssocID="{DBAF5654-C2FC-4004-818D-9BE470006809}" presName="connTx" presStyleLbl="parChTrans1D4" presStyleIdx="1" presStyleCnt="4"/>
      <dgm:spPr/>
    </dgm:pt>
    <dgm:pt modelId="{849BF8F1-5616-4E16-94B8-7859F8A6E8B0}" type="pres">
      <dgm:prSet presAssocID="{C8105527-62BF-4B97-A281-71B489F6C520}" presName="root2" presStyleCnt="0"/>
      <dgm:spPr/>
    </dgm:pt>
    <dgm:pt modelId="{D85F4743-1D6F-4F7C-B507-0ECC8DAA7ECD}" type="pres">
      <dgm:prSet presAssocID="{C8105527-62BF-4B97-A281-71B489F6C520}" presName="LevelTwoTextNode" presStyleLbl="node4" presStyleIdx="1" presStyleCnt="4" custScaleY="182323" custLinFactNeighborX="1021" custLinFactNeighborY="19620">
        <dgm:presLayoutVars>
          <dgm:chPref val="3"/>
        </dgm:presLayoutVars>
      </dgm:prSet>
      <dgm:spPr/>
    </dgm:pt>
    <dgm:pt modelId="{B2AB4065-468B-4664-853A-0744096F7E5C}" type="pres">
      <dgm:prSet presAssocID="{C8105527-62BF-4B97-A281-71B489F6C520}" presName="level3hierChild" presStyleCnt="0"/>
      <dgm:spPr/>
    </dgm:pt>
    <dgm:pt modelId="{61E27C0D-B9D4-4FBC-97CF-301295ACAFC8}" type="pres">
      <dgm:prSet presAssocID="{09CF2FFC-EC2F-40F0-AE53-501DD2D9DD6F}" presName="conn2-1" presStyleLbl="parChTrans1D4" presStyleIdx="2" presStyleCnt="4"/>
      <dgm:spPr/>
    </dgm:pt>
    <dgm:pt modelId="{DB995CDF-0346-4C70-9320-EA986BCD792C}" type="pres">
      <dgm:prSet presAssocID="{09CF2FFC-EC2F-40F0-AE53-501DD2D9DD6F}" presName="connTx" presStyleLbl="parChTrans1D4" presStyleIdx="2" presStyleCnt="4"/>
      <dgm:spPr/>
    </dgm:pt>
    <dgm:pt modelId="{4CC9468C-669D-4F7F-BE37-C112A02AA9CE}" type="pres">
      <dgm:prSet presAssocID="{3BCED3E4-B9A6-403D-9FD4-D73BE180C8A0}" presName="root2" presStyleCnt="0"/>
      <dgm:spPr/>
    </dgm:pt>
    <dgm:pt modelId="{DA71B3CA-04D3-449A-A91F-623315396905}" type="pres">
      <dgm:prSet presAssocID="{3BCED3E4-B9A6-403D-9FD4-D73BE180C8A0}" presName="LevelTwoTextNode" presStyleLbl="node4" presStyleIdx="2" presStyleCnt="4" custScaleY="180642" custLinFactNeighborX="2167" custLinFactNeighborY="30344">
        <dgm:presLayoutVars>
          <dgm:chPref val="3"/>
        </dgm:presLayoutVars>
      </dgm:prSet>
      <dgm:spPr/>
    </dgm:pt>
    <dgm:pt modelId="{369C4FC3-7761-407E-B8DF-E56FC8698509}" type="pres">
      <dgm:prSet presAssocID="{3BCED3E4-B9A6-403D-9FD4-D73BE180C8A0}" presName="level3hierChild" presStyleCnt="0"/>
      <dgm:spPr/>
    </dgm:pt>
    <dgm:pt modelId="{15945197-D6EE-4907-9211-83CC7A831A7D}" type="pres">
      <dgm:prSet presAssocID="{A17C13CE-08AE-46A3-B834-8C545029345F}" presName="conn2-1" presStyleLbl="parChTrans1D4" presStyleIdx="3" presStyleCnt="4"/>
      <dgm:spPr/>
    </dgm:pt>
    <dgm:pt modelId="{CE1B2FEF-889B-45B0-8C06-803C7F86C299}" type="pres">
      <dgm:prSet presAssocID="{A17C13CE-08AE-46A3-B834-8C545029345F}" presName="connTx" presStyleLbl="parChTrans1D4" presStyleIdx="3" presStyleCnt="4"/>
      <dgm:spPr/>
    </dgm:pt>
    <dgm:pt modelId="{0EAF0032-ECBD-4D2A-A81F-A625F07304D1}" type="pres">
      <dgm:prSet presAssocID="{748BCCD5-74AA-4BBA-A388-D83CA95EE62F}" presName="root2" presStyleCnt="0"/>
      <dgm:spPr/>
    </dgm:pt>
    <dgm:pt modelId="{061B2185-5D1E-4A42-BF5E-8CBAF6B7D4B7}" type="pres">
      <dgm:prSet presAssocID="{748BCCD5-74AA-4BBA-A388-D83CA95EE62F}" presName="LevelTwoTextNode" presStyleLbl="node4" presStyleIdx="3" presStyleCnt="4" custScaleX="136301" custScaleY="138148" custLinFactY="28602" custLinFactNeighborX="-10115" custLinFactNeighborY="100000">
        <dgm:presLayoutVars>
          <dgm:chPref val="3"/>
        </dgm:presLayoutVars>
      </dgm:prSet>
      <dgm:spPr/>
    </dgm:pt>
    <dgm:pt modelId="{C67BAC04-38AA-4827-B6EB-71E50AEB6CA2}" type="pres">
      <dgm:prSet presAssocID="{748BCCD5-74AA-4BBA-A388-D83CA95EE62F}" presName="level3hierChild" presStyleCnt="0"/>
      <dgm:spPr/>
    </dgm:pt>
    <dgm:pt modelId="{DE9C8EDE-A4B6-4B6F-B89F-CE3B25695E37}" type="pres">
      <dgm:prSet presAssocID="{FCF4F7E1-DBD6-499E-8011-BC31317A4645}" presName="conn2-1" presStyleLbl="parChTrans1D2" presStyleIdx="1" presStyleCnt="2"/>
      <dgm:spPr/>
    </dgm:pt>
    <dgm:pt modelId="{C3D63E22-7FC8-43F5-B9F1-D9A9F3D0BFAB}" type="pres">
      <dgm:prSet presAssocID="{FCF4F7E1-DBD6-499E-8011-BC31317A4645}" presName="connTx" presStyleLbl="parChTrans1D2" presStyleIdx="1" presStyleCnt="2"/>
      <dgm:spPr/>
    </dgm:pt>
    <dgm:pt modelId="{8A3CD371-B790-48A6-B820-765DA52A284D}" type="pres">
      <dgm:prSet presAssocID="{55D467DF-D601-4541-A496-A9C9C0525F74}" presName="root2" presStyleCnt="0"/>
      <dgm:spPr/>
    </dgm:pt>
    <dgm:pt modelId="{1724E37F-7CE3-45D1-B330-96F61FDB00DF}" type="pres">
      <dgm:prSet presAssocID="{55D467DF-D601-4541-A496-A9C9C0525F74}" presName="LevelTwoTextNode" presStyleLbl="node2" presStyleIdx="1" presStyleCnt="2">
        <dgm:presLayoutVars>
          <dgm:chPref val="3"/>
        </dgm:presLayoutVars>
      </dgm:prSet>
      <dgm:spPr/>
    </dgm:pt>
    <dgm:pt modelId="{54B1B799-269B-49F9-955C-63777A67C9F0}" type="pres">
      <dgm:prSet presAssocID="{55D467DF-D601-4541-A496-A9C9C0525F74}" presName="level3hierChild" presStyleCnt="0"/>
      <dgm:spPr/>
    </dgm:pt>
    <dgm:pt modelId="{06B527B7-9721-4DA2-9CAC-FD9469EF8E8D}" type="pres">
      <dgm:prSet presAssocID="{7BE36133-6549-4875-BE0C-BED5314D6B69}" presName="conn2-1" presStyleLbl="parChTrans1D3" presStyleIdx="2" presStyleCnt="3"/>
      <dgm:spPr/>
    </dgm:pt>
    <dgm:pt modelId="{0311B899-B46E-40CF-B4D3-DEB5B4DDE26F}" type="pres">
      <dgm:prSet presAssocID="{7BE36133-6549-4875-BE0C-BED5314D6B69}" presName="connTx" presStyleLbl="parChTrans1D3" presStyleIdx="2" presStyleCnt="3"/>
      <dgm:spPr/>
    </dgm:pt>
    <dgm:pt modelId="{35CEF48D-8CDE-4548-B211-A1868D2566E9}" type="pres">
      <dgm:prSet presAssocID="{9086F6FB-5D3F-455C-80C7-E538ACD934AE}" presName="root2" presStyleCnt="0"/>
      <dgm:spPr/>
    </dgm:pt>
    <dgm:pt modelId="{C9ECF483-D672-4739-BAAC-61DBD3623640}" type="pres">
      <dgm:prSet presAssocID="{9086F6FB-5D3F-455C-80C7-E538ACD934AE}" presName="LevelTwoTextNode" presStyleLbl="node3" presStyleIdx="2" presStyleCnt="3" custLinFactY="36098" custLinFactNeighborX="18991" custLinFactNeighborY="100000">
        <dgm:presLayoutVars>
          <dgm:chPref val="3"/>
        </dgm:presLayoutVars>
      </dgm:prSet>
      <dgm:spPr/>
    </dgm:pt>
    <dgm:pt modelId="{8AF50FAD-E522-4549-B96F-0C87E790CC9A}" type="pres">
      <dgm:prSet presAssocID="{9086F6FB-5D3F-455C-80C7-E538ACD934AE}" presName="level3hierChild" presStyleCnt="0"/>
      <dgm:spPr/>
    </dgm:pt>
  </dgm:ptLst>
  <dgm:cxnLst>
    <dgm:cxn modelId="{BF6FA100-6440-4148-AA38-4D0E568E23DA}" type="presOf" srcId="{C272C8E0-2F28-47CD-BC28-E0F37E0369D9}" destId="{EB02CA7A-D049-4F2B-B196-ADEB013046F5}" srcOrd="0" destOrd="0" presId="urn:microsoft.com/office/officeart/2005/8/layout/hierarchy2"/>
    <dgm:cxn modelId="{E1CA3705-5C93-4B46-9E62-1FDCB932DA46}" type="presOf" srcId="{3BCED3E4-B9A6-403D-9FD4-D73BE180C8A0}" destId="{DA71B3CA-04D3-449A-A91F-623315396905}" srcOrd="0" destOrd="0" presId="urn:microsoft.com/office/officeart/2005/8/layout/hierarchy2"/>
    <dgm:cxn modelId="{D6903B07-A616-4207-B044-BB74CC304F6B}" type="presOf" srcId="{9A9303CB-AAA6-452D-8244-FDF1788D9161}" destId="{B30EA9C0-2387-45B6-B512-A908FE85DD7C}" srcOrd="0" destOrd="0" presId="urn:microsoft.com/office/officeart/2005/8/layout/hierarchy2"/>
    <dgm:cxn modelId="{518BD809-AC22-4E16-A972-04203B085CF6}" srcId="{9A9303CB-AAA6-452D-8244-FDF1788D9161}" destId="{D64FEA58-3A55-40DF-9467-A7625FF816C3}" srcOrd="0" destOrd="0" parTransId="{DEEC32A1-AB82-45C8-88FE-B6E7569E20C1}" sibTransId="{61000BEC-836D-41FB-B6A3-1C0FECFF69EA}"/>
    <dgm:cxn modelId="{E1AADE17-E993-4AB5-BC37-3E69CDEE990A}" type="presOf" srcId="{5335AA79-DD6B-4822-B967-63B48A324418}" destId="{39015AC2-680A-410D-979B-79CF83CBE6B5}" srcOrd="0" destOrd="0" presId="urn:microsoft.com/office/officeart/2005/8/layout/hierarchy2"/>
    <dgm:cxn modelId="{99044F18-E67A-47C8-BC41-81A78C8675D5}" type="presOf" srcId="{DBAF5654-C2FC-4004-818D-9BE470006809}" destId="{3D527103-B81E-4F8E-A5E2-359BFF07957E}" srcOrd="1" destOrd="0" presId="urn:microsoft.com/office/officeart/2005/8/layout/hierarchy2"/>
    <dgm:cxn modelId="{7AF1D31B-C36E-4C48-BC5E-EFC330D1124B}" type="presOf" srcId="{7BE36133-6549-4875-BE0C-BED5314D6B69}" destId="{06B527B7-9721-4DA2-9CAC-FD9469EF8E8D}" srcOrd="0" destOrd="0" presId="urn:microsoft.com/office/officeart/2005/8/layout/hierarchy2"/>
    <dgm:cxn modelId="{8BB8B221-F347-47BB-9DDB-DCA7AD2582A4}" srcId="{A2FB6DE7-2CE2-4F71-BF36-B2AC68B9D9AE}" destId="{9A9303CB-AAA6-452D-8244-FDF1788D9161}" srcOrd="0" destOrd="0" parTransId="{9735CD41-8EC0-4A1E-B59F-500A00E3918D}" sibTransId="{9771AAB1-88B1-4ADB-87E5-E367D56017B2}"/>
    <dgm:cxn modelId="{3A981F22-8290-4B88-ABF4-F4B101769276}" type="presOf" srcId="{9735CD41-8EC0-4A1E-B59F-500A00E3918D}" destId="{ABF59A7C-3C89-4153-B712-FBB47FC4B93F}" srcOrd="1" destOrd="0" presId="urn:microsoft.com/office/officeart/2005/8/layout/hierarchy2"/>
    <dgm:cxn modelId="{9861AC2C-4553-46D4-8ABD-0B64B38B5205}" type="presOf" srcId="{09CF2FFC-EC2F-40F0-AE53-501DD2D9DD6F}" destId="{DB995CDF-0346-4C70-9320-EA986BCD792C}" srcOrd="1" destOrd="0" presId="urn:microsoft.com/office/officeart/2005/8/layout/hierarchy2"/>
    <dgm:cxn modelId="{8ADB105F-781D-4FAC-94EF-56AF53CA8412}" srcId="{5BEEBAB1-9C37-4226-8B9B-98A25314A4D2}" destId="{C272C8E0-2F28-47CD-BC28-E0F37E0369D9}" srcOrd="0" destOrd="0" parTransId="{C707B390-9F14-4B9C-8C45-BF88ACD69469}" sibTransId="{6C47F542-A532-432C-8A3D-D3F30C073425}"/>
    <dgm:cxn modelId="{B8E33661-BD37-4514-9790-9711B222AC73}" type="presOf" srcId="{DEEC32A1-AB82-45C8-88FE-B6E7569E20C1}" destId="{CB88B144-D5AD-41D7-8271-0C6DCDA62DD9}" srcOrd="1" destOrd="0" presId="urn:microsoft.com/office/officeart/2005/8/layout/hierarchy2"/>
    <dgm:cxn modelId="{F2144242-CD59-4DA8-854F-84374642E478}" type="presOf" srcId="{DEEC32A1-AB82-45C8-88FE-B6E7569E20C1}" destId="{080EA6B5-9DFF-4741-B070-CA070C8BF971}" srcOrd="0" destOrd="0" presId="urn:microsoft.com/office/officeart/2005/8/layout/hierarchy2"/>
    <dgm:cxn modelId="{894A4567-FAB4-4D44-A9E4-91ECDDFF6FF7}" type="presOf" srcId="{DBAF5654-C2FC-4004-818D-9BE470006809}" destId="{2C7CF422-284A-4507-8D3E-5E14262C370F}" srcOrd="0" destOrd="0" presId="urn:microsoft.com/office/officeart/2005/8/layout/hierarchy2"/>
    <dgm:cxn modelId="{B05ED04B-B170-41F1-B533-EC5D0BFD176C}" type="presOf" srcId="{A2FB6DE7-2CE2-4F71-BF36-B2AC68B9D9AE}" destId="{B36948E3-7A07-441C-9429-D22B5834FD20}" srcOrd="0" destOrd="0" presId="urn:microsoft.com/office/officeart/2005/8/layout/hierarchy2"/>
    <dgm:cxn modelId="{BA0E334C-A82B-4166-86AF-1F6D5FC82B4B}" type="presOf" srcId="{D64FEA58-3A55-40DF-9467-A7625FF816C3}" destId="{1F6D5207-7DBF-4670-AC9D-0D2FEE335F2A}" srcOrd="0" destOrd="0" presId="urn:microsoft.com/office/officeart/2005/8/layout/hierarchy2"/>
    <dgm:cxn modelId="{C8DCC56D-3B4F-40B5-883F-3D1C6D878E2E}" srcId="{C272C8E0-2F28-47CD-BC28-E0F37E0369D9}" destId="{55D467DF-D601-4541-A496-A9C9C0525F74}" srcOrd="1" destOrd="0" parTransId="{FCF4F7E1-DBD6-499E-8011-BC31317A4645}" sibTransId="{38A7C74F-254F-4AEB-BB28-F4952698A1B1}"/>
    <dgm:cxn modelId="{46B53C58-2A11-401E-8F93-4BB06D76BACB}" type="presOf" srcId="{09CF2FFC-EC2F-40F0-AE53-501DD2D9DD6F}" destId="{61E27C0D-B9D4-4FBC-97CF-301295ACAFC8}" srcOrd="0" destOrd="0" presId="urn:microsoft.com/office/officeart/2005/8/layout/hierarchy2"/>
    <dgm:cxn modelId="{C89E0659-5265-4EAA-B94E-FA77B245BEB7}" srcId="{A2FB6DE7-2CE2-4F71-BF36-B2AC68B9D9AE}" destId="{FDFF82B6-4F8A-4E1E-B79A-20A1E0592AB7}" srcOrd="1" destOrd="0" parTransId="{A9B86E1E-D635-4C03-88A3-8A175E89779E}" sibTransId="{FA27DEBE-7ADB-4A1D-BEE0-CA80349F0E0B}"/>
    <dgm:cxn modelId="{9C42D882-95CD-4608-8DAB-0FC5847120E5}" srcId="{FDFF82B6-4F8A-4E1E-B79A-20A1E0592AB7}" destId="{3BCED3E4-B9A6-403D-9FD4-D73BE180C8A0}" srcOrd="1" destOrd="0" parTransId="{09CF2FFC-EC2F-40F0-AE53-501DD2D9DD6F}" sibTransId="{0C41FDF4-5C6C-45D3-AE45-EB54853F1ADB}"/>
    <dgm:cxn modelId="{BFF98989-E8D0-474F-89B2-53DE41AB2733}" type="presOf" srcId="{748BCCD5-74AA-4BBA-A388-D83CA95EE62F}" destId="{061B2185-5D1E-4A42-BF5E-8CBAF6B7D4B7}" srcOrd="0" destOrd="0" presId="urn:microsoft.com/office/officeart/2005/8/layout/hierarchy2"/>
    <dgm:cxn modelId="{E74E268D-07A2-41DF-AB93-FB3BA32DD29F}" type="presOf" srcId="{7BE36133-6549-4875-BE0C-BED5314D6B69}" destId="{0311B899-B46E-40CF-B4D3-DEB5B4DDE26F}" srcOrd="1" destOrd="0" presId="urn:microsoft.com/office/officeart/2005/8/layout/hierarchy2"/>
    <dgm:cxn modelId="{A2E03E9B-ABCE-446B-B8BE-1951E8799D62}" type="presOf" srcId="{9086F6FB-5D3F-455C-80C7-E538ACD934AE}" destId="{C9ECF483-D672-4739-BAAC-61DBD3623640}" srcOrd="0" destOrd="0" presId="urn:microsoft.com/office/officeart/2005/8/layout/hierarchy2"/>
    <dgm:cxn modelId="{0BA7509F-3AFB-42CC-9BBA-6C3049ECD7DB}" type="presOf" srcId="{A17C13CE-08AE-46A3-B834-8C545029345F}" destId="{15945197-D6EE-4907-9211-83CC7A831A7D}" srcOrd="0" destOrd="0" presId="urn:microsoft.com/office/officeart/2005/8/layout/hierarchy2"/>
    <dgm:cxn modelId="{A5756BA5-41B1-4260-AF0C-B88D135E52D3}" type="presOf" srcId="{A9B86E1E-D635-4C03-88A3-8A175E89779E}" destId="{52F841F0-3AB4-4236-BC17-39679FAF4649}" srcOrd="0" destOrd="0" presId="urn:microsoft.com/office/officeart/2005/8/layout/hierarchy2"/>
    <dgm:cxn modelId="{D277F7A6-9BDA-4E8A-9160-737B7A937C00}" type="presOf" srcId="{5BEEBAB1-9C37-4226-8B9B-98A25314A4D2}" destId="{386C20BF-7900-4CDC-B909-162B8984F38D}" srcOrd="0" destOrd="0" presId="urn:microsoft.com/office/officeart/2005/8/layout/hierarchy2"/>
    <dgm:cxn modelId="{8A1113AD-8E75-4D6E-835F-9E4EE1F9A0B1}" type="presOf" srcId="{A17C13CE-08AE-46A3-B834-8C545029345F}" destId="{CE1B2FEF-889B-45B0-8C06-803C7F86C299}" srcOrd="1" destOrd="0" presId="urn:microsoft.com/office/officeart/2005/8/layout/hierarchy2"/>
    <dgm:cxn modelId="{2E0AA4B6-E1B1-45F6-9536-A7FE576C0967}" srcId="{55D467DF-D601-4541-A496-A9C9C0525F74}" destId="{9086F6FB-5D3F-455C-80C7-E538ACD934AE}" srcOrd="0" destOrd="0" parTransId="{7BE36133-6549-4875-BE0C-BED5314D6B69}" sibTransId="{71E2F4B6-DA77-4ACB-A259-43EE4FE8E7B8}"/>
    <dgm:cxn modelId="{8D9BE0BA-8DAE-4AA9-B8FD-769F05EAD9F7}" srcId="{3BCED3E4-B9A6-403D-9FD4-D73BE180C8A0}" destId="{748BCCD5-74AA-4BBA-A388-D83CA95EE62F}" srcOrd="0" destOrd="0" parTransId="{A17C13CE-08AE-46A3-B834-8C545029345F}" sibTransId="{83C4CD34-CA47-46F2-AC56-0E25922F6397}"/>
    <dgm:cxn modelId="{77BE11BF-50EF-4ABF-ABFE-13939276CE70}" type="presOf" srcId="{5335AA79-DD6B-4822-B967-63B48A324418}" destId="{D42B5625-C942-4A44-889E-535E29B953E0}" srcOrd="1" destOrd="0" presId="urn:microsoft.com/office/officeart/2005/8/layout/hierarchy2"/>
    <dgm:cxn modelId="{95FB39BF-11A6-4748-AB50-D40911B62951}" type="presOf" srcId="{FCF4F7E1-DBD6-499E-8011-BC31317A4645}" destId="{DE9C8EDE-A4B6-4B6F-B89F-CE3B25695E37}" srcOrd="0" destOrd="0" presId="urn:microsoft.com/office/officeart/2005/8/layout/hierarchy2"/>
    <dgm:cxn modelId="{293802C0-F35E-4ECB-ACC8-0A8B91B011AF}" type="presOf" srcId="{FDFF82B6-4F8A-4E1E-B79A-20A1E0592AB7}" destId="{188F134C-EF53-47C4-8060-8619F1E0B136}" srcOrd="0" destOrd="0" presId="urn:microsoft.com/office/officeart/2005/8/layout/hierarchy2"/>
    <dgm:cxn modelId="{20731DC8-09E5-4774-87D5-A13724B43470}" type="presOf" srcId="{9735CD41-8EC0-4A1E-B59F-500A00E3918D}" destId="{E22A4558-E472-4E94-86ED-4826ECD6DD6C}" srcOrd="0" destOrd="0" presId="urn:microsoft.com/office/officeart/2005/8/layout/hierarchy2"/>
    <dgm:cxn modelId="{7EAF10CB-D2F2-45B0-AB20-E48F28AF52E9}" type="presOf" srcId="{FCF4F7E1-DBD6-499E-8011-BC31317A4645}" destId="{C3D63E22-7FC8-43F5-B9F1-D9A9F3D0BFAB}" srcOrd="1" destOrd="0" presId="urn:microsoft.com/office/officeart/2005/8/layout/hierarchy2"/>
    <dgm:cxn modelId="{F7EE85E1-78E5-4696-9AA9-9A8771B0E034}" type="presOf" srcId="{A9B86E1E-D635-4C03-88A3-8A175E89779E}" destId="{50746C0C-0619-4ED7-BF7D-373EF3EA38DE}" srcOrd="1" destOrd="0" presId="urn:microsoft.com/office/officeart/2005/8/layout/hierarchy2"/>
    <dgm:cxn modelId="{3E28BCE1-895F-481B-B308-2B56DC039128}" type="presOf" srcId="{C8105527-62BF-4B97-A281-71B489F6C520}" destId="{D85F4743-1D6F-4F7C-B507-0ECC8DAA7ECD}" srcOrd="0" destOrd="0" presId="urn:microsoft.com/office/officeart/2005/8/layout/hierarchy2"/>
    <dgm:cxn modelId="{30B2BCEB-00DC-4568-B14D-CE658814AE3E}" srcId="{C272C8E0-2F28-47CD-BC28-E0F37E0369D9}" destId="{A2FB6DE7-2CE2-4F71-BF36-B2AC68B9D9AE}" srcOrd="0" destOrd="0" parTransId="{5335AA79-DD6B-4822-B967-63B48A324418}" sibTransId="{5994FE24-FCD9-4761-9FA5-18EE4EBBDD9D}"/>
    <dgm:cxn modelId="{3460FDF7-675C-4526-B3AD-A1143CCCC6BF}" srcId="{FDFF82B6-4F8A-4E1E-B79A-20A1E0592AB7}" destId="{C8105527-62BF-4B97-A281-71B489F6C520}" srcOrd="0" destOrd="0" parTransId="{DBAF5654-C2FC-4004-818D-9BE470006809}" sibTransId="{C16A2EA9-7688-4EA3-B844-FD9CAC44BF07}"/>
    <dgm:cxn modelId="{CEFDF2FB-320F-4833-AB31-75D28235F114}" type="presOf" srcId="{55D467DF-D601-4541-A496-A9C9C0525F74}" destId="{1724E37F-7CE3-45D1-B330-96F61FDB00DF}" srcOrd="0" destOrd="0" presId="urn:microsoft.com/office/officeart/2005/8/layout/hierarchy2"/>
    <dgm:cxn modelId="{76DDFC49-AA92-442D-AE55-8740F5A77690}" type="presParOf" srcId="{386C20BF-7900-4CDC-B909-162B8984F38D}" destId="{41BB6E20-6A92-44E9-AD2B-F094BDCF7008}" srcOrd="0" destOrd="0" presId="urn:microsoft.com/office/officeart/2005/8/layout/hierarchy2"/>
    <dgm:cxn modelId="{4EF5DEAF-45D3-41FE-B1C3-B74AEC0FAA71}" type="presParOf" srcId="{41BB6E20-6A92-44E9-AD2B-F094BDCF7008}" destId="{EB02CA7A-D049-4F2B-B196-ADEB013046F5}" srcOrd="0" destOrd="0" presId="urn:microsoft.com/office/officeart/2005/8/layout/hierarchy2"/>
    <dgm:cxn modelId="{445CE086-9088-49DE-B5F3-7DF12FF6B3EA}" type="presParOf" srcId="{41BB6E20-6A92-44E9-AD2B-F094BDCF7008}" destId="{3AC4D75B-42FF-49DB-9390-AE8D6A50C9FE}" srcOrd="1" destOrd="0" presId="urn:microsoft.com/office/officeart/2005/8/layout/hierarchy2"/>
    <dgm:cxn modelId="{87411DF8-9662-4C48-9C42-F4B302E51458}" type="presParOf" srcId="{3AC4D75B-42FF-49DB-9390-AE8D6A50C9FE}" destId="{39015AC2-680A-410D-979B-79CF83CBE6B5}" srcOrd="0" destOrd="0" presId="urn:microsoft.com/office/officeart/2005/8/layout/hierarchy2"/>
    <dgm:cxn modelId="{E047B62B-D0E0-4D13-8B58-C8CFE0CB0F67}" type="presParOf" srcId="{39015AC2-680A-410D-979B-79CF83CBE6B5}" destId="{D42B5625-C942-4A44-889E-535E29B953E0}" srcOrd="0" destOrd="0" presId="urn:microsoft.com/office/officeart/2005/8/layout/hierarchy2"/>
    <dgm:cxn modelId="{54F9B467-B73C-4590-B60E-AEF0F3C75ABE}" type="presParOf" srcId="{3AC4D75B-42FF-49DB-9390-AE8D6A50C9FE}" destId="{F568DFEC-677B-473F-94CB-80208E68206F}" srcOrd="1" destOrd="0" presId="urn:microsoft.com/office/officeart/2005/8/layout/hierarchy2"/>
    <dgm:cxn modelId="{18F65BC5-3B3F-468B-A6DA-8E6B094EBB32}" type="presParOf" srcId="{F568DFEC-677B-473F-94CB-80208E68206F}" destId="{B36948E3-7A07-441C-9429-D22B5834FD20}" srcOrd="0" destOrd="0" presId="urn:microsoft.com/office/officeart/2005/8/layout/hierarchy2"/>
    <dgm:cxn modelId="{A60CFF27-83E2-43EC-8CAF-CAD30A64B92C}" type="presParOf" srcId="{F568DFEC-677B-473F-94CB-80208E68206F}" destId="{D69DE6D4-75EA-4479-9D57-4AC1C653A400}" srcOrd="1" destOrd="0" presId="urn:microsoft.com/office/officeart/2005/8/layout/hierarchy2"/>
    <dgm:cxn modelId="{6597C93F-023D-4BC1-9C82-D649B5857F7C}" type="presParOf" srcId="{D69DE6D4-75EA-4479-9D57-4AC1C653A400}" destId="{E22A4558-E472-4E94-86ED-4826ECD6DD6C}" srcOrd="0" destOrd="0" presId="urn:microsoft.com/office/officeart/2005/8/layout/hierarchy2"/>
    <dgm:cxn modelId="{FF3DF4F3-431F-44FA-B958-B6413E8EFCAC}" type="presParOf" srcId="{E22A4558-E472-4E94-86ED-4826ECD6DD6C}" destId="{ABF59A7C-3C89-4153-B712-FBB47FC4B93F}" srcOrd="0" destOrd="0" presId="urn:microsoft.com/office/officeart/2005/8/layout/hierarchy2"/>
    <dgm:cxn modelId="{0DD0F6DD-E8A9-4938-A4D5-D6FDBA3EFA8E}" type="presParOf" srcId="{D69DE6D4-75EA-4479-9D57-4AC1C653A400}" destId="{B9D169CE-8C33-4442-B503-8212F2535B2D}" srcOrd="1" destOrd="0" presId="urn:microsoft.com/office/officeart/2005/8/layout/hierarchy2"/>
    <dgm:cxn modelId="{30BF8BA5-DD10-4336-9B5C-030A9D19B4AF}" type="presParOf" srcId="{B9D169CE-8C33-4442-B503-8212F2535B2D}" destId="{B30EA9C0-2387-45B6-B512-A908FE85DD7C}" srcOrd="0" destOrd="0" presId="urn:microsoft.com/office/officeart/2005/8/layout/hierarchy2"/>
    <dgm:cxn modelId="{B638F163-97CC-483F-AA83-633EA3DB3D4C}" type="presParOf" srcId="{B9D169CE-8C33-4442-B503-8212F2535B2D}" destId="{364AAD25-A517-496C-8A1C-811FF897C4D1}" srcOrd="1" destOrd="0" presId="urn:microsoft.com/office/officeart/2005/8/layout/hierarchy2"/>
    <dgm:cxn modelId="{260746D1-2B5F-4806-82A0-196DC1B4A033}" type="presParOf" srcId="{364AAD25-A517-496C-8A1C-811FF897C4D1}" destId="{080EA6B5-9DFF-4741-B070-CA070C8BF971}" srcOrd="0" destOrd="0" presId="urn:microsoft.com/office/officeart/2005/8/layout/hierarchy2"/>
    <dgm:cxn modelId="{7EA26715-895D-44E4-9C50-68F862072869}" type="presParOf" srcId="{080EA6B5-9DFF-4741-B070-CA070C8BF971}" destId="{CB88B144-D5AD-41D7-8271-0C6DCDA62DD9}" srcOrd="0" destOrd="0" presId="urn:microsoft.com/office/officeart/2005/8/layout/hierarchy2"/>
    <dgm:cxn modelId="{FA198767-7DDE-49C3-A83C-2B04A823D5FB}" type="presParOf" srcId="{364AAD25-A517-496C-8A1C-811FF897C4D1}" destId="{DCD0669E-85A6-4A77-9098-ADB80BC467FB}" srcOrd="1" destOrd="0" presId="urn:microsoft.com/office/officeart/2005/8/layout/hierarchy2"/>
    <dgm:cxn modelId="{C960D3F0-2B25-4A8E-BE51-49DD57F9448E}" type="presParOf" srcId="{DCD0669E-85A6-4A77-9098-ADB80BC467FB}" destId="{1F6D5207-7DBF-4670-AC9D-0D2FEE335F2A}" srcOrd="0" destOrd="0" presId="urn:microsoft.com/office/officeart/2005/8/layout/hierarchy2"/>
    <dgm:cxn modelId="{0350D641-A2A6-4C1C-AEDA-45F7ED335E46}" type="presParOf" srcId="{DCD0669E-85A6-4A77-9098-ADB80BC467FB}" destId="{8C2A2CD9-F780-497D-959D-E35492D4F069}" srcOrd="1" destOrd="0" presId="urn:microsoft.com/office/officeart/2005/8/layout/hierarchy2"/>
    <dgm:cxn modelId="{26032EDB-5563-424A-9DB7-660B64FC27D9}" type="presParOf" srcId="{D69DE6D4-75EA-4479-9D57-4AC1C653A400}" destId="{52F841F0-3AB4-4236-BC17-39679FAF4649}" srcOrd="2" destOrd="0" presId="urn:microsoft.com/office/officeart/2005/8/layout/hierarchy2"/>
    <dgm:cxn modelId="{C46B406A-3408-4C9F-A181-3914BD670960}" type="presParOf" srcId="{52F841F0-3AB4-4236-BC17-39679FAF4649}" destId="{50746C0C-0619-4ED7-BF7D-373EF3EA38DE}" srcOrd="0" destOrd="0" presId="urn:microsoft.com/office/officeart/2005/8/layout/hierarchy2"/>
    <dgm:cxn modelId="{B5E447BE-9EBF-4937-BE13-8125D4FE4A33}" type="presParOf" srcId="{D69DE6D4-75EA-4479-9D57-4AC1C653A400}" destId="{D243BFDE-4A65-4FD0-A60E-F0199B1B6D82}" srcOrd="3" destOrd="0" presId="urn:microsoft.com/office/officeart/2005/8/layout/hierarchy2"/>
    <dgm:cxn modelId="{2AE370F0-45C2-4F00-B789-24511B9519CD}" type="presParOf" srcId="{D243BFDE-4A65-4FD0-A60E-F0199B1B6D82}" destId="{188F134C-EF53-47C4-8060-8619F1E0B136}" srcOrd="0" destOrd="0" presId="urn:microsoft.com/office/officeart/2005/8/layout/hierarchy2"/>
    <dgm:cxn modelId="{CA12C1ED-7B60-4B5F-AF38-C1755CEFBBA2}" type="presParOf" srcId="{D243BFDE-4A65-4FD0-A60E-F0199B1B6D82}" destId="{29CEA204-67E9-481F-9AD8-F2D632BCE6E7}" srcOrd="1" destOrd="0" presId="urn:microsoft.com/office/officeart/2005/8/layout/hierarchy2"/>
    <dgm:cxn modelId="{16A66EDA-988C-49DD-B67D-CFDAF082B14B}" type="presParOf" srcId="{29CEA204-67E9-481F-9AD8-F2D632BCE6E7}" destId="{2C7CF422-284A-4507-8D3E-5E14262C370F}" srcOrd="0" destOrd="0" presId="urn:microsoft.com/office/officeart/2005/8/layout/hierarchy2"/>
    <dgm:cxn modelId="{B71E551D-119C-4672-8F72-CBB266DC270B}" type="presParOf" srcId="{2C7CF422-284A-4507-8D3E-5E14262C370F}" destId="{3D527103-B81E-4F8E-A5E2-359BFF07957E}" srcOrd="0" destOrd="0" presId="urn:microsoft.com/office/officeart/2005/8/layout/hierarchy2"/>
    <dgm:cxn modelId="{15E9ACD6-2AC3-4D01-8CB7-6D20073F5195}" type="presParOf" srcId="{29CEA204-67E9-481F-9AD8-F2D632BCE6E7}" destId="{849BF8F1-5616-4E16-94B8-7859F8A6E8B0}" srcOrd="1" destOrd="0" presId="urn:microsoft.com/office/officeart/2005/8/layout/hierarchy2"/>
    <dgm:cxn modelId="{FA48DC14-A00A-4A73-B0BE-9FAFF2F62C1C}" type="presParOf" srcId="{849BF8F1-5616-4E16-94B8-7859F8A6E8B0}" destId="{D85F4743-1D6F-4F7C-B507-0ECC8DAA7ECD}" srcOrd="0" destOrd="0" presId="urn:microsoft.com/office/officeart/2005/8/layout/hierarchy2"/>
    <dgm:cxn modelId="{D95739F5-C6B5-41EC-8693-39A5F634F26E}" type="presParOf" srcId="{849BF8F1-5616-4E16-94B8-7859F8A6E8B0}" destId="{B2AB4065-468B-4664-853A-0744096F7E5C}" srcOrd="1" destOrd="0" presId="urn:microsoft.com/office/officeart/2005/8/layout/hierarchy2"/>
    <dgm:cxn modelId="{EB0100A0-C765-4C1F-A6E1-36EEB1CBE72B}" type="presParOf" srcId="{29CEA204-67E9-481F-9AD8-F2D632BCE6E7}" destId="{61E27C0D-B9D4-4FBC-97CF-301295ACAFC8}" srcOrd="2" destOrd="0" presId="urn:microsoft.com/office/officeart/2005/8/layout/hierarchy2"/>
    <dgm:cxn modelId="{F3FFA7E9-BA9F-4B81-9BFE-04FACD8C03AF}" type="presParOf" srcId="{61E27C0D-B9D4-4FBC-97CF-301295ACAFC8}" destId="{DB995CDF-0346-4C70-9320-EA986BCD792C}" srcOrd="0" destOrd="0" presId="urn:microsoft.com/office/officeart/2005/8/layout/hierarchy2"/>
    <dgm:cxn modelId="{73043E64-EFAF-4A9C-A1B1-6F69AE082315}" type="presParOf" srcId="{29CEA204-67E9-481F-9AD8-F2D632BCE6E7}" destId="{4CC9468C-669D-4F7F-BE37-C112A02AA9CE}" srcOrd="3" destOrd="0" presId="urn:microsoft.com/office/officeart/2005/8/layout/hierarchy2"/>
    <dgm:cxn modelId="{D7F52C00-BA59-4170-B63D-A2D439FFC65E}" type="presParOf" srcId="{4CC9468C-669D-4F7F-BE37-C112A02AA9CE}" destId="{DA71B3CA-04D3-449A-A91F-623315396905}" srcOrd="0" destOrd="0" presId="urn:microsoft.com/office/officeart/2005/8/layout/hierarchy2"/>
    <dgm:cxn modelId="{E7863BBE-35AA-4697-BB03-5168BE27648F}" type="presParOf" srcId="{4CC9468C-669D-4F7F-BE37-C112A02AA9CE}" destId="{369C4FC3-7761-407E-B8DF-E56FC8698509}" srcOrd="1" destOrd="0" presId="urn:microsoft.com/office/officeart/2005/8/layout/hierarchy2"/>
    <dgm:cxn modelId="{59DCFEBF-6482-4C8B-8312-0714C9E9039D}" type="presParOf" srcId="{369C4FC3-7761-407E-B8DF-E56FC8698509}" destId="{15945197-D6EE-4907-9211-83CC7A831A7D}" srcOrd="0" destOrd="0" presId="urn:microsoft.com/office/officeart/2005/8/layout/hierarchy2"/>
    <dgm:cxn modelId="{A27DE732-C74B-4CCD-9565-51560ADF03BA}" type="presParOf" srcId="{15945197-D6EE-4907-9211-83CC7A831A7D}" destId="{CE1B2FEF-889B-45B0-8C06-803C7F86C299}" srcOrd="0" destOrd="0" presId="urn:microsoft.com/office/officeart/2005/8/layout/hierarchy2"/>
    <dgm:cxn modelId="{28F02669-9564-401E-A441-29C8F7C4C140}" type="presParOf" srcId="{369C4FC3-7761-407E-B8DF-E56FC8698509}" destId="{0EAF0032-ECBD-4D2A-A81F-A625F07304D1}" srcOrd="1" destOrd="0" presId="urn:microsoft.com/office/officeart/2005/8/layout/hierarchy2"/>
    <dgm:cxn modelId="{63AFD6DF-FC64-4C05-83C9-0CB954F26DD6}" type="presParOf" srcId="{0EAF0032-ECBD-4D2A-A81F-A625F07304D1}" destId="{061B2185-5D1E-4A42-BF5E-8CBAF6B7D4B7}" srcOrd="0" destOrd="0" presId="urn:microsoft.com/office/officeart/2005/8/layout/hierarchy2"/>
    <dgm:cxn modelId="{6A50FEA9-1BF9-41DB-B117-D83CC326A1A3}" type="presParOf" srcId="{0EAF0032-ECBD-4D2A-A81F-A625F07304D1}" destId="{C67BAC04-38AA-4827-B6EB-71E50AEB6CA2}" srcOrd="1" destOrd="0" presId="urn:microsoft.com/office/officeart/2005/8/layout/hierarchy2"/>
    <dgm:cxn modelId="{9DD3F528-6B41-4918-BF88-120440A1BA4C}" type="presParOf" srcId="{3AC4D75B-42FF-49DB-9390-AE8D6A50C9FE}" destId="{DE9C8EDE-A4B6-4B6F-B89F-CE3B25695E37}" srcOrd="2" destOrd="0" presId="urn:microsoft.com/office/officeart/2005/8/layout/hierarchy2"/>
    <dgm:cxn modelId="{53B33666-5B6E-4B37-B97C-76C6371235B0}" type="presParOf" srcId="{DE9C8EDE-A4B6-4B6F-B89F-CE3B25695E37}" destId="{C3D63E22-7FC8-43F5-B9F1-D9A9F3D0BFAB}" srcOrd="0" destOrd="0" presId="urn:microsoft.com/office/officeart/2005/8/layout/hierarchy2"/>
    <dgm:cxn modelId="{7CC6D225-378B-43F0-B5AD-0B674BBDF094}" type="presParOf" srcId="{3AC4D75B-42FF-49DB-9390-AE8D6A50C9FE}" destId="{8A3CD371-B790-48A6-B820-765DA52A284D}" srcOrd="3" destOrd="0" presId="urn:microsoft.com/office/officeart/2005/8/layout/hierarchy2"/>
    <dgm:cxn modelId="{6F9B23B4-A287-4091-A250-185061776DDF}" type="presParOf" srcId="{8A3CD371-B790-48A6-B820-765DA52A284D}" destId="{1724E37F-7CE3-45D1-B330-96F61FDB00DF}" srcOrd="0" destOrd="0" presId="urn:microsoft.com/office/officeart/2005/8/layout/hierarchy2"/>
    <dgm:cxn modelId="{6EC494DB-B1D1-4AC6-817F-0160CD4335D7}" type="presParOf" srcId="{8A3CD371-B790-48A6-B820-765DA52A284D}" destId="{54B1B799-269B-49F9-955C-63777A67C9F0}" srcOrd="1" destOrd="0" presId="urn:microsoft.com/office/officeart/2005/8/layout/hierarchy2"/>
    <dgm:cxn modelId="{A4E58DA5-B859-473B-B7EE-04C6F5CD4400}" type="presParOf" srcId="{54B1B799-269B-49F9-955C-63777A67C9F0}" destId="{06B527B7-9721-4DA2-9CAC-FD9469EF8E8D}" srcOrd="0" destOrd="0" presId="urn:microsoft.com/office/officeart/2005/8/layout/hierarchy2"/>
    <dgm:cxn modelId="{A8B8E116-1213-4498-9351-3BB0A8260807}" type="presParOf" srcId="{06B527B7-9721-4DA2-9CAC-FD9469EF8E8D}" destId="{0311B899-B46E-40CF-B4D3-DEB5B4DDE26F}" srcOrd="0" destOrd="0" presId="urn:microsoft.com/office/officeart/2005/8/layout/hierarchy2"/>
    <dgm:cxn modelId="{ABD5250F-D5E8-46CD-B964-9DC396E1976E}" type="presParOf" srcId="{54B1B799-269B-49F9-955C-63777A67C9F0}" destId="{35CEF48D-8CDE-4548-B211-A1868D2566E9}" srcOrd="1" destOrd="0" presId="urn:microsoft.com/office/officeart/2005/8/layout/hierarchy2"/>
    <dgm:cxn modelId="{E80C9244-7475-458B-9A9B-9DCE25C5609B}" type="presParOf" srcId="{35CEF48D-8CDE-4548-B211-A1868D2566E9}" destId="{C9ECF483-D672-4739-BAAC-61DBD3623640}" srcOrd="0" destOrd="0" presId="urn:microsoft.com/office/officeart/2005/8/layout/hierarchy2"/>
    <dgm:cxn modelId="{985987C8-BFA8-4938-81AD-6D05083090B8}" type="presParOf" srcId="{35CEF48D-8CDE-4548-B211-A1868D2566E9}" destId="{8AF50FAD-E522-4549-B96F-0C87E790CC9A}"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02CA7A-D049-4F2B-B196-ADEB013046F5}">
      <dsp:nvSpPr>
        <dsp:cNvPr id="0" name=""/>
        <dsp:cNvSpPr/>
      </dsp:nvSpPr>
      <dsp:spPr>
        <a:xfrm>
          <a:off x="7577" y="2560841"/>
          <a:ext cx="1245863" cy="622931"/>
        </a:xfrm>
        <a:prstGeom prst="roundRect">
          <a:avLst>
            <a:gd name="adj" fmla="val 10000"/>
          </a:avLst>
        </a:prstGeom>
        <a:solidFill>
          <a:schemeClr val="tx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cs-CZ" sz="1400" kern="1200" dirty="0"/>
            <a:t>Politický systém</a:t>
          </a:r>
        </a:p>
      </dsp:txBody>
      <dsp:txXfrm>
        <a:off x="25822" y="2579086"/>
        <a:ext cx="1209373" cy="586441"/>
      </dsp:txXfrm>
    </dsp:sp>
    <dsp:sp modelId="{39015AC2-680A-410D-979B-79CF83CBE6B5}">
      <dsp:nvSpPr>
        <dsp:cNvPr id="0" name=""/>
        <dsp:cNvSpPr/>
      </dsp:nvSpPr>
      <dsp:spPr>
        <a:xfrm rot="18208315">
          <a:off x="1050827" y="2484460"/>
          <a:ext cx="903571" cy="21973"/>
        </a:xfrm>
        <a:custGeom>
          <a:avLst/>
          <a:gdLst/>
          <a:ahLst/>
          <a:cxnLst/>
          <a:rect l="0" t="0" r="0" b="0"/>
          <a:pathLst>
            <a:path>
              <a:moveTo>
                <a:pt x="0" y="10986"/>
              </a:moveTo>
              <a:lnTo>
                <a:pt x="903571" y="1098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p>
      </dsp:txBody>
      <dsp:txXfrm>
        <a:off x="1480023" y="2472858"/>
        <a:ext cx="45178" cy="45178"/>
      </dsp:txXfrm>
    </dsp:sp>
    <dsp:sp modelId="{B36948E3-7A07-441C-9429-D22B5834FD20}">
      <dsp:nvSpPr>
        <dsp:cNvPr id="0" name=""/>
        <dsp:cNvSpPr/>
      </dsp:nvSpPr>
      <dsp:spPr>
        <a:xfrm>
          <a:off x="1751785" y="1807121"/>
          <a:ext cx="1245863" cy="622931"/>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cs-CZ" sz="1400" kern="1200" dirty="0"/>
            <a:t>Sdílení moci</a:t>
          </a:r>
        </a:p>
      </dsp:txBody>
      <dsp:txXfrm>
        <a:off x="1770030" y="1825366"/>
        <a:ext cx="1209373" cy="586441"/>
      </dsp:txXfrm>
    </dsp:sp>
    <dsp:sp modelId="{E22A4558-E472-4E94-86ED-4826ECD6DD6C}">
      <dsp:nvSpPr>
        <dsp:cNvPr id="0" name=""/>
        <dsp:cNvSpPr/>
      </dsp:nvSpPr>
      <dsp:spPr>
        <a:xfrm rot="18132569">
          <a:off x="2779344" y="1712066"/>
          <a:ext cx="934953" cy="21973"/>
        </a:xfrm>
        <a:custGeom>
          <a:avLst/>
          <a:gdLst/>
          <a:ahLst/>
          <a:cxnLst/>
          <a:rect l="0" t="0" r="0" b="0"/>
          <a:pathLst>
            <a:path>
              <a:moveTo>
                <a:pt x="0" y="10986"/>
              </a:moveTo>
              <a:lnTo>
                <a:pt x="934953" y="1098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p>
      </dsp:txBody>
      <dsp:txXfrm>
        <a:off x="3223447" y="1699679"/>
        <a:ext cx="46747" cy="46747"/>
      </dsp:txXfrm>
    </dsp:sp>
    <dsp:sp modelId="{B30EA9C0-2387-45B6-B512-A908FE85DD7C}">
      <dsp:nvSpPr>
        <dsp:cNvPr id="0" name=""/>
        <dsp:cNvSpPr/>
      </dsp:nvSpPr>
      <dsp:spPr>
        <a:xfrm>
          <a:off x="3495994" y="1016053"/>
          <a:ext cx="1245863" cy="622931"/>
        </a:xfrm>
        <a:prstGeom prst="roundRect">
          <a:avLst>
            <a:gd name="adj" fmla="val 10000"/>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cs-CZ" sz="1400" kern="1200" dirty="0">
              <a:solidFill>
                <a:srgbClr val="002D5A"/>
              </a:solidFill>
            </a:rPr>
            <a:t>Společná legitimita</a:t>
          </a:r>
        </a:p>
      </dsp:txBody>
      <dsp:txXfrm>
        <a:off x="3514239" y="1034298"/>
        <a:ext cx="1209373" cy="586441"/>
      </dsp:txXfrm>
    </dsp:sp>
    <dsp:sp modelId="{080EA6B5-9DFF-4741-B070-CA070C8BF971}">
      <dsp:nvSpPr>
        <dsp:cNvPr id="0" name=""/>
        <dsp:cNvSpPr/>
      </dsp:nvSpPr>
      <dsp:spPr>
        <a:xfrm rot="17991406">
          <a:off x="4517748" y="929483"/>
          <a:ext cx="892566" cy="21973"/>
        </a:xfrm>
        <a:custGeom>
          <a:avLst/>
          <a:gdLst/>
          <a:ahLst/>
          <a:cxnLst/>
          <a:rect l="0" t="0" r="0" b="0"/>
          <a:pathLst>
            <a:path>
              <a:moveTo>
                <a:pt x="0" y="10986"/>
              </a:moveTo>
              <a:lnTo>
                <a:pt x="892566" y="1098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p>
      </dsp:txBody>
      <dsp:txXfrm>
        <a:off x="4941717" y="918155"/>
        <a:ext cx="44628" cy="44628"/>
      </dsp:txXfrm>
    </dsp:sp>
    <dsp:sp modelId="{1F6D5207-7DBF-4670-AC9D-0D2FEE335F2A}">
      <dsp:nvSpPr>
        <dsp:cNvPr id="0" name=""/>
        <dsp:cNvSpPr/>
      </dsp:nvSpPr>
      <dsp:spPr>
        <a:xfrm>
          <a:off x="5186206" y="241954"/>
          <a:ext cx="1245863" cy="622931"/>
        </a:xfrm>
        <a:prstGeom prst="roundRect">
          <a:avLst>
            <a:gd name="adj" fmla="val 10000"/>
          </a:avLst>
        </a:prstGeom>
        <a:solidFill>
          <a:srgbClr val="CA8A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cs-CZ" sz="1600" b="1" kern="1200" dirty="0">
              <a:solidFill>
                <a:srgbClr val="002D5A"/>
              </a:solidFill>
            </a:rPr>
            <a:t>Parlamentní režim</a:t>
          </a:r>
        </a:p>
      </dsp:txBody>
      <dsp:txXfrm>
        <a:off x="5204451" y="260199"/>
        <a:ext cx="1209373" cy="586441"/>
      </dsp:txXfrm>
    </dsp:sp>
    <dsp:sp modelId="{52F841F0-3AB4-4236-BC17-39679FAF4649}">
      <dsp:nvSpPr>
        <dsp:cNvPr id="0" name=""/>
        <dsp:cNvSpPr/>
      </dsp:nvSpPr>
      <dsp:spPr>
        <a:xfrm rot="3467431">
          <a:off x="2779344" y="2503135"/>
          <a:ext cx="934953" cy="21973"/>
        </a:xfrm>
        <a:custGeom>
          <a:avLst/>
          <a:gdLst/>
          <a:ahLst/>
          <a:cxnLst/>
          <a:rect l="0" t="0" r="0" b="0"/>
          <a:pathLst>
            <a:path>
              <a:moveTo>
                <a:pt x="0" y="10986"/>
              </a:moveTo>
              <a:lnTo>
                <a:pt x="934953" y="1098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p>
      </dsp:txBody>
      <dsp:txXfrm>
        <a:off x="3223447" y="2490748"/>
        <a:ext cx="46747" cy="46747"/>
      </dsp:txXfrm>
    </dsp:sp>
    <dsp:sp modelId="{188F134C-EF53-47C4-8060-8619F1E0B136}">
      <dsp:nvSpPr>
        <dsp:cNvPr id="0" name=""/>
        <dsp:cNvSpPr/>
      </dsp:nvSpPr>
      <dsp:spPr>
        <a:xfrm>
          <a:off x="3495994" y="2598190"/>
          <a:ext cx="1245863" cy="622931"/>
        </a:xfrm>
        <a:prstGeom prst="roundRect">
          <a:avLst>
            <a:gd name="adj" fmla="val 10000"/>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cs-CZ" sz="1400" kern="1200" dirty="0">
              <a:solidFill>
                <a:srgbClr val="002D5A"/>
              </a:solidFill>
            </a:rPr>
            <a:t>Oddělená legitimita</a:t>
          </a:r>
        </a:p>
      </dsp:txBody>
      <dsp:txXfrm>
        <a:off x="3514239" y="2616435"/>
        <a:ext cx="1209373" cy="586441"/>
      </dsp:txXfrm>
    </dsp:sp>
    <dsp:sp modelId="{2C7CF422-284A-4507-8D3E-5E14262C370F}">
      <dsp:nvSpPr>
        <dsp:cNvPr id="0" name=""/>
        <dsp:cNvSpPr/>
      </dsp:nvSpPr>
      <dsp:spPr>
        <a:xfrm rot="18982386">
          <a:off x="4644370" y="2655100"/>
          <a:ext cx="706039" cy="21973"/>
        </a:xfrm>
        <a:custGeom>
          <a:avLst/>
          <a:gdLst/>
          <a:ahLst/>
          <a:cxnLst/>
          <a:rect l="0" t="0" r="0" b="0"/>
          <a:pathLst>
            <a:path>
              <a:moveTo>
                <a:pt x="0" y="10986"/>
              </a:moveTo>
              <a:lnTo>
                <a:pt x="706039" y="1098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p>
      </dsp:txBody>
      <dsp:txXfrm>
        <a:off x="4979738" y="2648435"/>
        <a:ext cx="35301" cy="35301"/>
      </dsp:txXfrm>
    </dsp:sp>
    <dsp:sp modelId="{D85F4743-1D6F-4F7C-B507-0ECC8DAA7ECD}">
      <dsp:nvSpPr>
        <dsp:cNvPr id="0" name=""/>
        <dsp:cNvSpPr/>
      </dsp:nvSpPr>
      <dsp:spPr>
        <a:xfrm>
          <a:off x="5252922" y="1854643"/>
          <a:ext cx="1245863" cy="113574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cs-CZ" sz="1400" kern="1200" dirty="0"/>
            <a:t>Prezident člen vlády (opozice) nebo mimo linii vláda - opozice</a:t>
          </a:r>
        </a:p>
      </dsp:txBody>
      <dsp:txXfrm>
        <a:off x="5286187" y="1887908"/>
        <a:ext cx="1179333" cy="1069217"/>
      </dsp:txXfrm>
    </dsp:sp>
    <dsp:sp modelId="{61E27C0D-B9D4-4FBC-97CF-301295ACAFC8}">
      <dsp:nvSpPr>
        <dsp:cNvPr id="0" name=""/>
        <dsp:cNvSpPr/>
      </dsp:nvSpPr>
      <dsp:spPr>
        <a:xfrm rot="3409583">
          <a:off x="4524480" y="3300477"/>
          <a:ext cx="960095" cy="21973"/>
        </a:xfrm>
        <a:custGeom>
          <a:avLst/>
          <a:gdLst/>
          <a:ahLst/>
          <a:cxnLst/>
          <a:rect l="0" t="0" r="0" b="0"/>
          <a:pathLst>
            <a:path>
              <a:moveTo>
                <a:pt x="0" y="10986"/>
              </a:moveTo>
              <a:lnTo>
                <a:pt x="960095" y="1098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p>
      </dsp:txBody>
      <dsp:txXfrm>
        <a:off x="4980526" y="3287461"/>
        <a:ext cx="48004" cy="48004"/>
      </dsp:txXfrm>
    </dsp:sp>
    <dsp:sp modelId="{DA71B3CA-04D3-449A-A91F-623315396905}">
      <dsp:nvSpPr>
        <dsp:cNvPr id="0" name=""/>
        <dsp:cNvSpPr/>
      </dsp:nvSpPr>
      <dsp:spPr>
        <a:xfrm>
          <a:off x="5267200" y="3150634"/>
          <a:ext cx="1245863" cy="112527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cs-CZ" sz="1400" kern="1200" dirty="0"/>
            <a:t>Prezident vůdce (jedním z vůdců) vládního/opozičního bloku</a:t>
          </a:r>
        </a:p>
      </dsp:txBody>
      <dsp:txXfrm>
        <a:off x="5300158" y="3183592"/>
        <a:ext cx="1179947" cy="1059360"/>
      </dsp:txXfrm>
    </dsp:sp>
    <dsp:sp modelId="{15945197-D6EE-4907-9211-83CC7A831A7D}">
      <dsp:nvSpPr>
        <dsp:cNvPr id="0" name=""/>
        <dsp:cNvSpPr/>
      </dsp:nvSpPr>
      <dsp:spPr>
        <a:xfrm rot="3634129">
          <a:off x="6334339" y="4008325"/>
          <a:ext cx="702775" cy="21973"/>
        </a:xfrm>
        <a:custGeom>
          <a:avLst/>
          <a:gdLst/>
          <a:ahLst/>
          <a:cxnLst/>
          <a:rect l="0" t="0" r="0" b="0"/>
          <a:pathLst>
            <a:path>
              <a:moveTo>
                <a:pt x="0" y="10986"/>
              </a:moveTo>
              <a:lnTo>
                <a:pt x="702775" y="1098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p>
      </dsp:txBody>
      <dsp:txXfrm>
        <a:off x="6668158" y="4001742"/>
        <a:ext cx="35138" cy="35138"/>
      </dsp:txXfrm>
    </dsp:sp>
    <dsp:sp modelId="{061B2185-5D1E-4A42-BF5E-8CBAF6B7D4B7}">
      <dsp:nvSpPr>
        <dsp:cNvPr id="0" name=""/>
        <dsp:cNvSpPr/>
      </dsp:nvSpPr>
      <dsp:spPr>
        <a:xfrm>
          <a:off x="6858391" y="3895068"/>
          <a:ext cx="1698123" cy="860567"/>
        </a:xfrm>
        <a:prstGeom prst="roundRect">
          <a:avLst>
            <a:gd name="adj" fmla="val 10000"/>
          </a:avLst>
        </a:prstGeom>
        <a:solidFill>
          <a:srgbClr val="CA8A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cs-CZ" sz="1600" b="1" kern="1200" dirty="0">
              <a:solidFill>
                <a:srgbClr val="002D5A"/>
              </a:solidFill>
            </a:rPr>
            <a:t>Poloprezidentský režim</a:t>
          </a:r>
        </a:p>
      </dsp:txBody>
      <dsp:txXfrm>
        <a:off x="6883596" y="3920273"/>
        <a:ext cx="1647713" cy="810157"/>
      </dsp:txXfrm>
    </dsp:sp>
    <dsp:sp modelId="{DE9C8EDE-A4B6-4B6F-B89F-CE3B25695E37}">
      <dsp:nvSpPr>
        <dsp:cNvPr id="0" name=""/>
        <dsp:cNvSpPr/>
      </dsp:nvSpPr>
      <dsp:spPr>
        <a:xfrm rot="3391685">
          <a:off x="1050827" y="3238180"/>
          <a:ext cx="903571" cy="21973"/>
        </a:xfrm>
        <a:custGeom>
          <a:avLst/>
          <a:gdLst/>
          <a:ahLst/>
          <a:cxnLst/>
          <a:rect l="0" t="0" r="0" b="0"/>
          <a:pathLst>
            <a:path>
              <a:moveTo>
                <a:pt x="0" y="10986"/>
              </a:moveTo>
              <a:lnTo>
                <a:pt x="903571" y="1098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p>
      </dsp:txBody>
      <dsp:txXfrm>
        <a:off x="1480023" y="3226578"/>
        <a:ext cx="45178" cy="45178"/>
      </dsp:txXfrm>
    </dsp:sp>
    <dsp:sp modelId="{1724E37F-7CE3-45D1-B330-96F61FDB00DF}">
      <dsp:nvSpPr>
        <dsp:cNvPr id="0" name=""/>
        <dsp:cNvSpPr/>
      </dsp:nvSpPr>
      <dsp:spPr>
        <a:xfrm>
          <a:off x="1751785" y="3314561"/>
          <a:ext cx="1245863" cy="622931"/>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cs-CZ" sz="1400" kern="1200" dirty="0"/>
            <a:t>Oddělení moci</a:t>
          </a:r>
        </a:p>
      </dsp:txBody>
      <dsp:txXfrm>
        <a:off x="1770030" y="3332806"/>
        <a:ext cx="1209373" cy="586441"/>
      </dsp:txXfrm>
    </dsp:sp>
    <dsp:sp modelId="{06B527B7-9721-4DA2-9CAC-FD9469EF8E8D}">
      <dsp:nvSpPr>
        <dsp:cNvPr id="0" name=""/>
        <dsp:cNvSpPr/>
      </dsp:nvSpPr>
      <dsp:spPr>
        <a:xfrm rot="2944699">
          <a:off x="2804117" y="4038939"/>
          <a:ext cx="1122010" cy="21973"/>
        </a:xfrm>
        <a:custGeom>
          <a:avLst/>
          <a:gdLst/>
          <a:ahLst/>
          <a:cxnLst/>
          <a:rect l="0" t="0" r="0" b="0"/>
          <a:pathLst>
            <a:path>
              <a:moveTo>
                <a:pt x="0" y="10986"/>
              </a:moveTo>
              <a:lnTo>
                <a:pt x="1122010" y="1098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p>
      </dsp:txBody>
      <dsp:txXfrm>
        <a:off x="3337072" y="4021875"/>
        <a:ext cx="56100" cy="56100"/>
      </dsp:txXfrm>
    </dsp:sp>
    <dsp:sp modelId="{C9ECF483-D672-4739-BAAC-61DBD3623640}">
      <dsp:nvSpPr>
        <dsp:cNvPr id="0" name=""/>
        <dsp:cNvSpPr/>
      </dsp:nvSpPr>
      <dsp:spPr>
        <a:xfrm>
          <a:off x="3732595" y="4162359"/>
          <a:ext cx="1245863" cy="622931"/>
        </a:xfrm>
        <a:prstGeom prst="roundRect">
          <a:avLst>
            <a:gd name="adj" fmla="val 10000"/>
          </a:avLst>
        </a:prstGeom>
        <a:solidFill>
          <a:srgbClr val="CA8A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cs-CZ" sz="1600" b="1" kern="1200" dirty="0">
              <a:solidFill>
                <a:srgbClr val="002D5A"/>
              </a:solidFill>
            </a:rPr>
            <a:t>Prezidentský režim</a:t>
          </a:r>
        </a:p>
      </dsp:txBody>
      <dsp:txXfrm>
        <a:off x="3750840" y="4180604"/>
        <a:ext cx="1209373" cy="58644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1"/>
            <a:ext cx="3076363" cy="511730"/>
          </a:xfrm>
          <a:prstGeom prst="rect">
            <a:avLst/>
          </a:prstGeom>
        </p:spPr>
        <p:txBody>
          <a:bodyPr vert="horz" lIns="95491" tIns="47745" rIns="95491" bIns="47745" rtlCol="0"/>
          <a:lstStyle>
            <a:lvl1pPr algn="l">
              <a:defRPr sz="1300"/>
            </a:lvl1pPr>
          </a:lstStyle>
          <a:p>
            <a:endParaRPr lang="cs-CZ"/>
          </a:p>
        </p:txBody>
      </p:sp>
      <p:sp>
        <p:nvSpPr>
          <p:cNvPr id="3" name="Zástupný symbol pro datum 2"/>
          <p:cNvSpPr>
            <a:spLocks noGrp="1"/>
          </p:cNvSpPr>
          <p:nvPr>
            <p:ph type="dt" sz="quarter" idx="1"/>
          </p:nvPr>
        </p:nvSpPr>
        <p:spPr>
          <a:xfrm>
            <a:off x="4021294" y="1"/>
            <a:ext cx="3076363" cy="511730"/>
          </a:xfrm>
          <a:prstGeom prst="rect">
            <a:avLst/>
          </a:prstGeom>
        </p:spPr>
        <p:txBody>
          <a:bodyPr vert="horz" lIns="95491" tIns="47745" rIns="95491" bIns="47745" rtlCol="0"/>
          <a:lstStyle>
            <a:lvl1pPr algn="r">
              <a:defRPr sz="1300"/>
            </a:lvl1pPr>
          </a:lstStyle>
          <a:p>
            <a:fld id="{C843B205-5F2E-431B-94EC-215C205723AE}" type="datetimeFigureOut">
              <a:rPr lang="cs-CZ" smtClean="0"/>
              <a:t>16.12.2024</a:t>
            </a:fld>
            <a:endParaRPr lang="cs-CZ"/>
          </a:p>
        </p:txBody>
      </p:sp>
      <p:sp>
        <p:nvSpPr>
          <p:cNvPr id="4" name="Zástupný symbol pro zápatí 3"/>
          <p:cNvSpPr>
            <a:spLocks noGrp="1"/>
          </p:cNvSpPr>
          <p:nvPr>
            <p:ph type="ftr" sz="quarter" idx="2"/>
          </p:nvPr>
        </p:nvSpPr>
        <p:spPr>
          <a:xfrm>
            <a:off x="0" y="9721107"/>
            <a:ext cx="3076363" cy="511730"/>
          </a:xfrm>
          <a:prstGeom prst="rect">
            <a:avLst/>
          </a:prstGeom>
        </p:spPr>
        <p:txBody>
          <a:bodyPr vert="horz" lIns="95491" tIns="47745" rIns="95491" bIns="47745" rtlCol="0" anchor="b"/>
          <a:lstStyle>
            <a:lvl1pPr algn="l">
              <a:defRPr sz="1300"/>
            </a:lvl1pPr>
          </a:lstStyle>
          <a:p>
            <a:endParaRPr lang="cs-CZ"/>
          </a:p>
        </p:txBody>
      </p:sp>
      <p:sp>
        <p:nvSpPr>
          <p:cNvPr id="5" name="Zástupný symbol pro číslo snímku 4"/>
          <p:cNvSpPr>
            <a:spLocks noGrp="1"/>
          </p:cNvSpPr>
          <p:nvPr>
            <p:ph type="sldNum" sz="quarter" idx="3"/>
          </p:nvPr>
        </p:nvSpPr>
        <p:spPr>
          <a:xfrm>
            <a:off x="4021294" y="9721107"/>
            <a:ext cx="3076363" cy="511730"/>
          </a:xfrm>
          <a:prstGeom prst="rect">
            <a:avLst/>
          </a:prstGeom>
        </p:spPr>
        <p:txBody>
          <a:bodyPr vert="horz" lIns="95491" tIns="47745" rIns="95491" bIns="47745" rtlCol="0" anchor="b"/>
          <a:lstStyle>
            <a:lvl1pPr algn="r">
              <a:defRPr sz="1300"/>
            </a:lvl1pPr>
          </a:lstStyle>
          <a:p>
            <a:fld id="{80B2CEF8-4FD8-4A45-8902-8764F2597AD9}" type="slidenum">
              <a:rPr lang="cs-CZ" smtClean="0"/>
              <a:t>‹#›</a:t>
            </a:fld>
            <a:endParaRPr lang="cs-CZ"/>
          </a:p>
        </p:txBody>
      </p:sp>
    </p:spTree>
    <p:extLst>
      <p:ext uri="{BB962C8B-B14F-4D97-AF65-F5344CB8AC3E}">
        <p14:creationId xmlns:p14="http://schemas.microsoft.com/office/powerpoint/2010/main" val="5780007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3075631" cy="512222"/>
          </a:xfrm>
          <a:prstGeom prst="rect">
            <a:avLst/>
          </a:prstGeom>
        </p:spPr>
        <p:txBody>
          <a:bodyPr vert="horz" lIns="95491" tIns="47745" rIns="95491" bIns="47745" rtlCol="0"/>
          <a:lstStyle>
            <a:lvl1pPr algn="l">
              <a:defRPr sz="1300"/>
            </a:lvl1pPr>
          </a:lstStyle>
          <a:p>
            <a:endParaRPr lang="cs-CZ"/>
          </a:p>
        </p:txBody>
      </p:sp>
      <p:sp>
        <p:nvSpPr>
          <p:cNvPr id="3" name="Zástupný symbol pro datum 2"/>
          <p:cNvSpPr>
            <a:spLocks noGrp="1"/>
          </p:cNvSpPr>
          <p:nvPr>
            <p:ph type="dt" idx="1"/>
          </p:nvPr>
        </p:nvSpPr>
        <p:spPr>
          <a:xfrm>
            <a:off x="4021979" y="0"/>
            <a:ext cx="3075631" cy="512222"/>
          </a:xfrm>
          <a:prstGeom prst="rect">
            <a:avLst/>
          </a:prstGeom>
        </p:spPr>
        <p:txBody>
          <a:bodyPr vert="horz" lIns="95491" tIns="47745" rIns="95491" bIns="47745" rtlCol="0"/>
          <a:lstStyle>
            <a:lvl1pPr algn="r">
              <a:defRPr sz="1300"/>
            </a:lvl1pPr>
          </a:lstStyle>
          <a:p>
            <a:fld id="{5B2EA291-8051-4A67-8B93-158A6AD6296B}" type="datetimeFigureOut">
              <a:rPr lang="cs-CZ" smtClean="0"/>
              <a:t>16.12.2024</a:t>
            </a:fld>
            <a:endParaRPr lang="cs-CZ"/>
          </a:p>
        </p:txBody>
      </p:sp>
      <p:sp>
        <p:nvSpPr>
          <p:cNvPr id="4" name="Zástupný symbol pro obrázek snímku 3"/>
          <p:cNvSpPr>
            <a:spLocks noGrp="1" noRot="1" noChangeAspect="1"/>
          </p:cNvSpPr>
          <p:nvPr>
            <p:ph type="sldImg" idx="2"/>
          </p:nvPr>
        </p:nvSpPr>
        <p:spPr>
          <a:xfrm>
            <a:off x="990600" y="766763"/>
            <a:ext cx="5118100" cy="3838575"/>
          </a:xfrm>
          <a:prstGeom prst="rect">
            <a:avLst/>
          </a:prstGeom>
          <a:noFill/>
          <a:ln w="12700">
            <a:solidFill>
              <a:prstClr val="black"/>
            </a:solidFill>
          </a:ln>
        </p:spPr>
        <p:txBody>
          <a:bodyPr vert="horz" lIns="95491" tIns="47745" rIns="95491" bIns="47745" rtlCol="0" anchor="ctr"/>
          <a:lstStyle/>
          <a:p>
            <a:endParaRPr lang="cs-CZ"/>
          </a:p>
        </p:txBody>
      </p:sp>
      <p:sp>
        <p:nvSpPr>
          <p:cNvPr id="5" name="Zástupný symbol pro poznámky 4"/>
          <p:cNvSpPr>
            <a:spLocks noGrp="1"/>
          </p:cNvSpPr>
          <p:nvPr>
            <p:ph type="body" sz="quarter" idx="3"/>
          </p:nvPr>
        </p:nvSpPr>
        <p:spPr>
          <a:xfrm>
            <a:off x="709761" y="4862015"/>
            <a:ext cx="5679778" cy="4605085"/>
          </a:xfrm>
          <a:prstGeom prst="rect">
            <a:avLst/>
          </a:prstGeom>
        </p:spPr>
        <p:txBody>
          <a:bodyPr vert="horz" lIns="95491" tIns="47745" rIns="95491" bIns="47745"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9720755"/>
            <a:ext cx="3075631" cy="512222"/>
          </a:xfrm>
          <a:prstGeom prst="rect">
            <a:avLst/>
          </a:prstGeom>
        </p:spPr>
        <p:txBody>
          <a:bodyPr vert="horz" lIns="95491" tIns="47745" rIns="95491" bIns="47745" rtlCol="0" anchor="b"/>
          <a:lstStyle>
            <a:lvl1pPr algn="l">
              <a:defRPr sz="1300"/>
            </a:lvl1pPr>
          </a:lstStyle>
          <a:p>
            <a:endParaRPr lang="cs-CZ"/>
          </a:p>
        </p:txBody>
      </p:sp>
      <p:sp>
        <p:nvSpPr>
          <p:cNvPr id="7" name="Zástupný symbol pro číslo snímku 6"/>
          <p:cNvSpPr>
            <a:spLocks noGrp="1"/>
          </p:cNvSpPr>
          <p:nvPr>
            <p:ph type="sldNum" sz="quarter" idx="5"/>
          </p:nvPr>
        </p:nvSpPr>
        <p:spPr>
          <a:xfrm>
            <a:off x="4021979" y="9720755"/>
            <a:ext cx="3075631" cy="512222"/>
          </a:xfrm>
          <a:prstGeom prst="rect">
            <a:avLst/>
          </a:prstGeom>
        </p:spPr>
        <p:txBody>
          <a:bodyPr vert="horz" lIns="95491" tIns="47745" rIns="95491" bIns="47745" rtlCol="0" anchor="b"/>
          <a:lstStyle>
            <a:lvl1pPr algn="r">
              <a:defRPr sz="1300"/>
            </a:lvl1pPr>
          </a:lstStyle>
          <a:p>
            <a:fld id="{083E0DFE-E2AE-45E2-AE1C-0C02FFD68029}" type="slidenum">
              <a:rPr lang="cs-CZ" smtClean="0"/>
              <a:t>‹#›</a:t>
            </a:fld>
            <a:endParaRPr lang="cs-CZ"/>
          </a:p>
        </p:txBody>
      </p:sp>
    </p:spTree>
    <p:extLst>
      <p:ext uri="{BB962C8B-B14F-4D97-AF65-F5344CB8AC3E}">
        <p14:creationId xmlns:p14="http://schemas.microsoft.com/office/powerpoint/2010/main" val="374789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Zástupný symbol pro obrázek snímku 1">
            <a:extLst>
              <a:ext uri="{FF2B5EF4-FFF2-40B4-BE49-F238E27FC236}">
                <a16:creationId xmlns:a16="http://schemas.microsoft.com/office/drawing/2014/main" id="{AA51CFB6-4E9C-4290-869A-82EEED536AC1}"/>
              </a:ext>
            </a:extLst>
          </p:cNvPr>
          <p:cNvSpPr>
            <a:spLocks noGrp="1" noRot="1" noChangeAspect="1" noTextEdit="1"/>
          </p:cNvSpPr>
          <p:nvPr>
            <p:ph type="sldImg"/>
          </p:nvPr>
        </p:nvSpPr>
        <p:spPr>
          <a:ln/>
        </p:spPr>
      </p:sp>
      <p:sp>
        <p:nvSpPr>
          <p:cNvPr id="134147" name="Zástupný symbol pro poznámky 2">
            <a:extLst>
              <a:ext uri="{FF2B5EF4-FFF2-40B4-BE49-F238E27FC236}">
                <a16:creationId xmlns:a16="http://schemas.microsoft.com/office/drawing/2014/main" id="{B4131312-0AD8-434A-99EF-F9C96EBC897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
        <p:nvSpPr>
          <p:cNvPr id="134148" name="Zástupný symbol pro číslo snímku 3">
            <a:extLst>
              <a:ext uri="{FF2B5EF4-FFF2-40B4-BE49-F238E27FC236}">
                <a16:creationId xmlns:a16="http://schemas.microsoft.com/office/drawing/2014/main" id="{F9BE9892-DEE4-4DAC-86B0-68859B6B1AAD}"/>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1756C26F-5DE4-42DC-BEB3-AB168BE8FD54}" type="slidenum">
              <a:rPr lang="cs-CZ" altLang="cs-CZ">
                <a:latin typeface="Times New Roman" panose="02020603050405020304" pitchFamily="18" charset="0"/>
              </a:rPr>
              <a:pPr eaLnBrk="1" hangingPunct="1">
                <a:spcBef>
                  <a:spcPct val="0"/>
                </a:spcBef>
              </a:pPr>
              <a:t>27</a:t>
            </a:fld>
            <a:endParaRPr lang="cs-CZ" altLang="cs-CZ">
              <a:latin typeface="Times New Roman" panose="02020603050405020304"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a:extLst>
              <a:ext uri="{FF2B5EF4-FFF2-40B4-BE49-F238E27FC236}">
                <a16:creationId xmlns:a16="http://schemas.microsoft.com/office/drawing/2014/main" id="{45F3102B-6ED0-49BF-BE98-050B817D526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26423E01-0336-4C62-BC03-EECA1D86707B}" type="slidenum">
              <a:rPr lang="cs-CZ" altLang="cs-CZ">
                <a:latin typeface="Times New Roman" panose="02020603050405020304" pitchFamily="18" charset="0"/>
              </a:rPr>
              <a:pPr eaLnBrk="1" hangingPunct="1">
                <a:spcBef>
                  <a:spcPct val="0"/>
                </a:spcBef>
              </a:pPr>
              <a:t>42</a:t>
            </a:fld>
            <a:endParaRPr lang="cs-CZ" altLang="cs-CZ">
              <a:latin typeface="Times New Roman" panose="02020603050405020304" pitchFamily="18" charset="0"/>
            </a:endParaRPr>
          </a:p>
        </p:txBody>
      </p:sp>
      <p:sp>
        <p:nvSpPr>
          <p:cNvPr id="143363" name="Rectangle 2">
            <a:extLst>
              <a:ext uri="{FF2B5EF4-FFF2-40B4-BE49-F238E27FC236}">
                <a16:creationId xmlns:a16="http://schemas.microsoft.com/office/drawing/2014/main" id="{AF4A17B1-EEAD-421B-90CF-1E69F42A6BE4}"/>
              </a:ext>
            </a:extLst>
          </p:cNvPr>
          <p:cNvSpPr>
            <a:spLocks noGrp="1" noRot="1" noChangeAspect="1" noChangeArrowheads="1" noTextEdit="1"/>
          </p:cNvSpPr>
          <p:nvPr>
            <p:ph type="sldImg"/>
          </p:nvPr>
        </p:nvSpPr>
        <p:spPr>
          <a:ln/>
        </p:spPr>
      </p:sp>
      <p:sp>
        <p:nvSpPr>
          <p:cNvPr id="143364" name="Rectangle 3">
            <a:extLst>
              <a:ext uri="{FF2B5EF4-FFF2-40B4-BE49-F238E27FC236}">
                <a16:creationId xmlns:a16="http://schemas.microsoft.com/office/drawing/2014/main" id="{99D5717F-B068-413B-9022-3AF5BB0BE2E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a:latin typeface="Arial" panose="020B0604020202020204" pitchFamily="34" charset="0"/>
              </a:rPr>
              <a:t>Dudley, Gitelson 2002: 37-39</a:t>
            </a:r>
          </a:p>
          <a:p>
            <a:pPr eaLnBrk="1" hangingPunct="1"/>
            <a:r>
              <a:rPr lang="cs-CZ" altLang="cs-CZ">
                <a:latin typeface="Arial" panose="020B0604020202020204" pitchFamily="34" charset="0"/>
              </a:rPr>
              <a:t>Dnes převažující způsob výběru delegátů</a:t>
            </a:r>
          </a:p>
          <a:p>
            <a:pPr eaLnBrk="1" hangingPunct="1"/>
            <a:endParaRPr lang="cs-CZ" altLang="cs-CZ">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a:extLst>
              <a:ext uri="{FF2B5EF4-FFF2-40B4-BE49-F238E27FC236}">
                <a16:creationId xmlns:a16="http://schemas.microsoft.com/office/drawing/2014/main" id="{B420A78F-ACBB-4F3C-A1AE-6AF014BE35B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1578A936-D182-4EC1-94A2-5BC080387355}" type="slidenum">
              <a:rPr lang="cs-CZ" altLang="cs-CZ">
                <a:latin typeface="Times New Roman" panose="02020603050405020304" pitchFamily="18" charset="0"/>
              </a:rPr>
              <a:pPr eaLnBrk="1" hangingPunct="1">
                <a:spcBef>
                  <a:spcPct val="0"/>
                </a:spcBef>
              </a:pPr>
              <a:t>43</a:t>
            </a:fld>
            <a:endParaRPr lang="cs-CZ" altLang="cs-CZ">
              <a:latin typeface="Times New Roman" panose="02020603050405020304" pitchFamily="18" charset="0"/>
            </a:endParaRPr>
          </a:p>
        </p:txBody>
      </p:sp>
      <p:sp>
        <p:nvSpPr>
          <p:cNvPr id="144387" name="Rectangle 2">
            <a:extLst>
              <a:ext uri="{FF2B5EF4-FFF2-40B4-BE49-F238E27FC236}">
                <a16:creationId xmlns:a16="http://schemas.microsoft.com/office/drawing/2014/main" id="{E717B647-F765-48A5-91B3-9735ACCDD72E}"/>
              </a:ext>
            </a:extLst>
          </p:cNvPr>
          <p:cNvSpPr>
            <a:spLocks noGrp="1" noRot="1" noChangeAspect="1" noChangeArrowheads="1" noTextEdit="1"/>
          </p:cNvSpPr>
          <p:nvPr>
            <p:ph type="sldImg"/>
          </p:nvPr>
        </p:nvSpPr>
        <p:spPr>
          <a:ln/>
        </p:spPr>
      </p:sp>
      <p:sp>
        <p:nvSpPr>
          <p:cNvPr id="144388" name="Rectangle 3">
            <a:extLst>
              <a:ext uri="{FF2B5EF4-FFF2-40B4-BE49-F238E27FC236}">
                <a16:creationId xmlns:a16="http://schemas.microsoft.com/office/drawing/2014/main" id="{389664AB-7D31-4AF0-81C1-6FFF2774BE4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a:latin typeface="Arial" panose="020B0604020202020204" pitchFamily="34" charset="0"/>
              </a:rPr>
              <a:t>Dudley, Gitelson 2002: 38</a:t>
            </a:r>
          </a:p>
          <a:p>
            <a:pPr eaLnBrk="1" hangingPunct="1"/>
            <a:endParaRPr lang="cs-CZ" altLang="cs-CZ">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EBDBFF3D-1C48-4B49-AFD5-11FC4B81CC9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A1353C44-C722-4B7A-8FFD-6EB28E6ECC62}" type="slidenum">
              <a:rPr lang="cs-CZ" altLang="cs-CZ">
                <a:latin typeface="Times New Roman" panose="02020603050405020304" pitchFamily="18" charset="0"/>
              </a:rPr>
              <a:pPr eaLnBrk="1" hangingPunct="1">
                <a:spcBef>
                  <a:spcPct val="0"/>
                </a:spcBef>
              </a:pPr>
              <a:t>44</a:t>
            </a:fld>
            <a:endParaRPr lang="cs-CZ" altLang="cs-CZ">
              <a:latin typeface="Times New Roman" panose="02020603050405020304" pitchFamily="18" charset="0"/>
            </a:endParaRPr>
          </a:p>
        </p:txBody>
      </p:sp>
      <p:sp>
        <p:nvSpPr>
          <p:cNvPr id="146435" name="Rectangle 2">
            <a:extLst>
              <a:ext uri="{FF2B5EF4-FFF2-40B4-BE49-F238E27FC236}">
                <a16:creationId xmlns:a16="http://schemas.microsoft.com/office/drawing/2014/main" id="{100A15A5-BFF5-4801-B300-6F426CB8BC1D}"/>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id="{F2CD7028-7A39-42B4-8787-B3A62A8DDF9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a:latin typeface="Arial" panose="020B0604020202020204" pitchFamily="34" charset="0"/>
              </a:rPr>
              <a:t>Dudley, Gitelson 2002: 37</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a:extLst>
              <a:ext uri="{FF2B5EF4-FFF2-40B4-BE49-F238E27FC236}">
                <a16:creationId xmlns:a16="http://schemas.microsoft.com/office/drawing/2014/main" id="{74340FFA-3331-4338-9ACF-653A4BD03F6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6C32BF5B-17AD-4E5B-B6F5-68334F91B58A}" type="slidenum">
              <a:rPr lang="cs-CZ" altLang="cs-CZ">
                <a:latin typeface="Times New Roman" panose="02020603050405020304" pitchFamily="18" charset="0"/>
              </a:rPr>
              <a:pPr eaLnBrk="1" hangingPunct="1">
                <a:spcBef>
                  <a:spcPct val="0"/>
                </a:spcBef>
              </a:pPr>
              <a:t>52</a:t>
            </a:fld>
            <a:endParaRPr lang="cs-CZ" altLang="cs-CZ">
              <a:latin typeface="Times New Roman" panose="02020603050405020304" pitchFamily="18" charset="0"/>
            </a:endParaRPr>
          </a:p>
        </p:txBody>
      </p:sp>
      <p:sp>
        <p:nvSpPr>
          <p:cNvPr id="148483" name="Rectangle 2">
            <a:extLst>
              <a:ext uri="{FF2B5EF4-FFF2-40B4-BE49-F238E27FC236}">
                <a16:creationId xmlns:a16="http://schemas.microsoft.com/office/drawing/2014/main" id="{1FB7D891-0836-498F-9D40-F42E7B643937}"/>
              </a:ext>
            </a:extLst>
          </p:cNvPr>
          <p:cNvSpPr>
            <a:spLocks noGrp="1" noRot="1" noChangeAspect="1" noChangeArrowheads="1" noTextEdit="1"/>
          </p:cNvSpPr>
          <p:nvPr>
            <p:ph type="sldImg"/>
          </p:nvPr>
        </p:nvSpPr>
        <p:spPr>
          <a:ln/>
        </p:spPr>
      </p:sp>
      <p:sp>
        <p:nvSpPr>
          <p:cNvPr id="148484" name="Rectangle 3">
            <a:extLst>
              <a:ext uri="{FF2B5EF4-FFF2-40B4-BE49-F238E27FC236}">
                <a16:creationId xmlns:a16="http://schemas.microsoft.com/office/drawing/2014/main" id="{7FB3109D-4CE5-4041-A254-C9298BABC06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a:latin typeface="Arial" panose="020B0604020202020204" pitchFamily="34" charset="0"/>
              </a:rPr>
              <a:t>http://www.archives.gov/federal-register/electoral-college/selects.html</a:t>
            </a:r>
          </a:p>
          <a:p>
            <a:pPr eaLnBrk="1" hangingPunct="1"/>
            <a:r>
              <a:rPr lang="cs-CZ" altLang="cs-CZ">
                <a:latin typeface="Arial" panose="020B0604020202020204" pitchFamily="34" charset="0"/>
              </a:rPr>
              <a:t>´zde konec 20.února</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Zástupný symbol pro obrázek snímku 1">
            <a:extLst>
              <a:ext uri="{FF2B5EF4-FFF2-40B4-BE49-F238E27FC236}">
                <a16:creationId xmlns:a16="http://schemas.microsoft.com/office/drawing/2014/main" id="{6F0AA272-AB88-49BD-A30D-654383665E4A}"/>
              </a:ext>
            </a:extLst>
          </p:cNvPr>
          <p:cNvSpPr>
            <a:spLocks noGrp="1" noRot="1" noChangeAspect="1" noTextEdit="1"/>
          </p:cNvSpPr>
          <p:nvPr>
            <p:ph type="sldImg"/>
          </p:nvPr>
        </p:nvSpPr>
        <p:spPr>
          <a:ln/>
        </p:spPr>
      </p:sp>
      <p:sp>
        <p:nvSpPr>
          <p:cNvPr id="151555" name="Zástupný symbol pro poznámky 2">
            <a:extLst>
              <a:ext uri="{FF2B5EF4-FFF2-40B4-BE49-F238E27FC236}">
                <a16:creationId xmlns:a16="http://schemas.microsoft.com/office/drawing/2014/main" id="{53191AFD-7664-4E6E-B41A-84D13B064FE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a:latin typeface="Arial" panose="020B0604020202020204" pitchFamily="34" charset="0"/>
              </a:rPr>
              <a:t>Zde konec 5.3.2019</a:t>
            </a:r>
            <a:endParaRPr lang="en-US" altLang="cs-CZ">
              <a:latin typeface="Arial" panose="020B0604020202020204" pitchFamily="34" charset="0"/>
            </a:endParaRPr>
          </a:p>
        </p:txBody>
      </p:sp>
      <p:sp>
        <p:nvSpPr>
          <p:cNvPr id="151556" name="Zástupný symbol pro číslo snímku 3">
            <a:extLst>
              <a:ext uri="{FF2B5EF4-FFF2-40B4-BE49-F238E27FC236}">
                <a16:creationId xmlns:a16="http://schemas.microsoft.com/office/drawing/2014/main" id="{9230C6F5-9345-4B3E-940A-4BA631F29B4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0773082E-5F30-4CD2-843A-A9DDEE82CABE}" type="slidenum">
              <a:rPr lang="cs-CZ" altLang="cs-CZ">
                <a:latin typeface="Times New Roman" panose="02020603050405020304" pitchFamily="18" charset="0"/>
              </a:rPr>
              <a:pPr eaLnBrk="1" hangingPunct="1">
                <a:spcBef>
                  <a:spcPct val="0"/>
                </a:spcBef>
              </a:pPr>
              <a:t>55</a:t>
            </a:fld>
            <a:endParaRPr lang="cs-CZ" altLang="cs-CZ">
              <a:latin typeface="Times New Roman" panose="02020603050405020304"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a:extLst>
              <a:ext uri="{FF2B5EF4-FFF2-40B4-BE49-F238E27FC236}">
                <a16:creationId xmlns:a16="http://schemas.microsoft.com/office/drawing/2014/main" id="{25B7BD8F-B8DD-4408-A863-DD3F8CA602F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CEB901A6-93E0-414D-B9DC-EFC0ABDDBF0C}" type="slidenum">
              <a:rPr lang="cs-CZ" altLang="cs-CZ">
                <a:latin typeface="Times New Roman" panose="02020603050405020304" pitchFamily="18" charset="0"/>
              </a:rPr>
              <a:pPr eaLnBrk="1" hangingPunct="1">
                <a:spcBef>
                  <a:spcPct val="0"/>
                </a:spcBef>
              </a:pPr>
              <a:t>57</a:t>
            </a:fld>
            <a:endParaRPr lang="cs-CZ" altLang="cs-CZ">
              <a:latin typeface="Times New Roman" panose="02020603050405020304" pitchFamily="18" charset="0"/>
            </a:endParaRPr>
          </a:p>
        </p:txBody>
      </p:sp>
      <p:sp>
        <p:nvSpPr>
          <p:cNvPr id="153603" name="Rectangle 2">
            <a:extLst>
              <a:ext uri="{FF2B5EF4-FFF2-40B4-BE49-F238E27FC236}">
                <a16:creationId xmlns:a16="http://schemas.microsoft.com/office/drawing/2014/main" id="{5672604C-32CC-4D78-86A3-EA077B1A1B77}"/>
              </a:ext>
            </a:extLst>
          </p:cNvPr>
          <p:cNvSpPr>
            <a:spLocks noGrp="1" noRot="1" noChangeAspect="1" noChangeArrowheads="1" noTextEdit="1"/>
          </p:cNvSpPr>
          <p:nvPr>
            <p:ph type="sldImg"/>
          </p:nvPr>
        </p:nvSpPr>
        <p:spPr>
          <a:ln/>
        </p:spPr>
      </p:sp>
      <p:sp>
        <p:nvSpPr>
          <p:cNvPr id="153604" name="Rectangle 3">
            <a:extLst>
              <a:ext uri="{FF2B5EF4-FFF2-40B4-BE49-F238E27FC236}">
                <a16:creationId xmlns:a16="http://schemas.microsoft.com/office/drawing/2014/main" id="{FEC2853E-F8FA-4EBF-AD76-768CF1C6307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a:latin typeface="Arial" panose="020B0604020202020204" pitchFamily="34" charset="0"/>
              </a:rPr>
              <a:t>Janda, Kenneth. 1998. et al. </a:t>
            </a:r>
            <a:r>
              <a:rPr lang="cs-CZ" altLang="cs-CZ" i="1">
                <a:latin typeface="Arial" panose="020B0604020202020204" pitchFamily="34" charset="0"/>
              </a:rPr>
              <a:t>Výzva demokracie. Systém vlády v USA</a:t>
            </a:r>
            <a:r>
              <a:rPr lang="cs-CZ" altLang="cs-CZ">
                <a:latin typeface="Arial" panose="020B0604020202020204" pitchFamily="34" charset="0"/>
              </a:rPr>
              <a:t>. Praha: Slon, p. 225</a:t>
            </a:r>
          </a:p>
          <a:p>
            <a:pPr marL="0" lvl="1" eaLnBrk="1" hangingPunct="1"/>
            <a:r>
              <a:rPr lang="cs-CZ" altLang="cs-CZ">
                <a:latin typeface="Arial" panose="020B0604020202020204" pitchFamily="34" charset="0"/>
              </a:rPr>
              <a:t>Prezident má spřízněného člena Kongresu, který návrh zákona předloží</a:t>
            </a:r>
          </a:p>
          <a:p>
            <a:pPr marL="0" lvl="2" eaLnBrk="1" hangingPunct="1"/>
            <a:r>
              <a:rPr lang="cs-CZ" altLang="cs-CZ">
                <a:latin typeface="Arial" panose="020B0604020202020204" pitchFamily="34" charset="0"/>
              </a:rPr>
              <a:t>Pocket veto - Pokud nastanou kongresové prázdniny během těchto 10 dnů, může prezident zákon nechat „padnout pod stůl“</a:t>
            </a:r>
          </a:p>
          <a:p>
            <a:pPr eaLnBrk="1" hangingPunct="1"/>
            <a:endParaRPr lang="cs-CZ" altLang="cs-CZ">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Zástupný symbol pro obrázek snímku 1">
            <a:extLst>
              <a:ext uri="{FF2B5EF4-FFF2-40B4-BE49-F238E27FC236}">
                <a16:creationId xmlns:a16="http://schemas.microsoft.com/office/drawing/2014/main" id="{27D37514-009B-40AB-AE1D-A4D5C7A77351}"/>
              </a:ext>
            </a:extLst>
          </p:cNvPr>
          <p:cNvSpPr>
            <a:spLocks noGrp="1" noRot="1" noChangeAspect="1" noTextEdit="1"/>
          </p:cNvSpPr>
          <p:nvPr>
            <p:ph type="sldImg"/>
          </p:nvPr>
        </p:nvSpPr>
        <p:spPr>
          <a:ln/>
        </p:spPr>
      </p:sp>
      <p:sp>
        <p:nvSpPr>
          <p:cNvPr id="156675" name="Zástupný symbol pro poznámky 2">
            <a:extLst>
              <a:ext uri="{FF2B5EF4-FFF2-40B4-BE49-F238E27FC236}">
                <a16:creationId xmlns:a16="http://schemas.microsoft.com/office/drawing/2014/main" id="{682E6D11-A1DE-4929-9C91-D78684ACCEC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r>
              <a:rPr lang="cs-CZ" altLang="cs-CZ">
                <a:latin typeface="Arial" panose="020B0604020202020204" pitchFamily="34" charset="0"/>
              </a:rPr>
              <a:t>Otázka, zda může prezident použít ozbrojené síly bez souhlasu Kongresu (např. válka ve Vietnamu)</a:t>
            </a:r>
          </a:p>
          <a:p>
            <a:pPr lvl="1" eaLnBrk="1" hangingPunct="1"/>
            <a:r>
              <a:rPr lang="cs-CZ" altLang="cs-CZ">
                <a:latin typeface="Arial" panose="020B0604020202020204" pitchFamily="34" charset="0"/>
              </a:rPr>
              <a:t>1973 – zákon, který prezidenta omezil: prezident může disponovat armádou bez souhlasu Kongresu pouze 60 dní</a:t>
            </a:r>
          </a:p>
          <a:p>
            <a:pPr lvl="1" eaLnBrk="1" hangingPunct="1"/>
            <a:r>
              <a:rPr lang="cs-CZ" altLang="cs-CZ">
                <a:latin typeface="Arial" panose="020B0604020202020204" pitchFamily="34" charset="0"/>
              </a:rPr>
              <a:t>Zde konec 27.2</a:t>
            </a:r>
          </a:p>
          <a:p>
            <a:endParaRPr lang="cs-CZ" altLang="cs-CZ">
              <a:latin typeface="Arial" panose="020B0604020202020204" pitchFamily="34" charset="0"/>
            </a:endParaRPr>
          </a:p>
        </p:txBody>
      </p:sp>
      <p:sp>
        <p:nvSpPr>
          <p:cNvPr id="156676" name="Zástupný symbol pro číslo snímku 3">
            <a:extLst>
              <a:ext uri="{FF2B5EF4-FFF2-40B4-BE49-F238E27FC236}">
                <a16:creationId xmlns:a16="http://schemas.microsoft.com/office/drawing/2014/main" id="{38E90337-0E24-452E-ADAA-4CE820606DB7}"/>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ACA15B08-973E-4FEC-81F0-D9D4C776A1F5}" type="slidenum">
              <a:rPr lang="cs-CZ" altLang="cs-CZ">
                <a:latin typeface="Times New Roman" panose="02020603050405020304" pitchFamily="18" charset="0"/>
              </a:rPr>
              <a:pPr eaLnBrk="1" hangingPunct="1">
                <a:spcBef>
                  <a:spcPct val="0"/>
                </a:spcBef>
              </a:pPr>
              <a:t>60</a:t>
            </a:fld>
            <a:endParaRPr lang="cs-CZ" altLang="cs-CZ">
              <a:latin typeface="Times New Roman" panose="02020603050405020304"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Zástupný symbol pro obrázek snímku 1">
            <a:extLst>
              <a:ext uri="{FF2B5EF4-FFF2-40B4-BE49-F238E27FC236}">
                <a16:creationId xmlns:a16="http://schemas.microsoft.com/office/drawing/2014/main" id="{6E24D978-6036-4920-99E7-C9AD5ADBEAAC}"/>
              </a:ext>
            </a:extLst>
          </p:cNvPr>
          <p:cNvSpPr>
            <a:spLocks noGrp="1" noRot="1" noChangeAspect="1" noTextEdit="1"/>
          </p:cNvSpPr>
          <p:nvPr>
            <p:ph type="sldImg"/>
          </p:nvPr>
        </p:nvSpPr>
        <p:spPr>
          <a:ln/>
        </p:spPr>
      </p:sp>
      <p:sp>
        <p:nvSpPr>
          <p:cNvPr id="157699" name="Zástupný symbol pro poznámky 2">
            <a:extLst>
              <a:ext uri="{FF2B5EF4-FFF2-40B4-BE49-F238E27FC236}">
                <a16:creationId xmlns:a16="http://schemas.microsoft.com/office/drawing/2014/main" id="{72A8F7EE-8F7B-40EC-983F-48B0BD293659}"/>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r>
              <a:rPr lang="cs-CZ" altLang="cs-CZ">
                <a:latin typeface="Arial" panose="020B0604020202020204" pitchFamily="34" charset="0"/>
              </a:rPr>
              <a:t>Prezident jmenuje se souhlasem Senátu špičky aparátu (cca 3 000 lidí)</a:t>
            </a:r>
          </a:p>
          <a:p>
            <a:endParaRPr lang="cs-CZ" altLang="cs-CZ">
              <a:latin typeface="Arial" panose="020B0604020202020204" pitchFamily="34" charset="0"/>
            </a:endParaRPr>
          </a:p>
        </p:txBody>
      </p:sp>
      <p:sp>
        <p:nvSpPr>
          <p:cNvPr id="157700" name="Zástupný symbol pro číslo snímku 3">
            <a:extLst>
              <a:ext uri="{FF2B5EF4-FFF2-40B4-BE49-F238E27FC236}">
                <a16:creationId xmlns:a16="http://schemas.microsoft.com/office/drawing/2014/main" id="{EAFFEEC7-8411-4E01-933B-8A86BF6550B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844CB62C-7B67-4F61-9213-333E3628C19B}" type="slidenum">
              <a:rPr lang="cs-CZ" altLang="cs-CZ">
                <a:latin typeface="Times New Roman" panose="02020603050405020304" pitchFamily="18" charset="0"/>
              </a:rPr>
              <a:pPr eaLnBrk="1" hangingPunct="1">
                <a:spcBef>
                  <a:spcPct val="0"/>
                </a:spcBef>
              </a:pPr>
              <a:t>62</a:t>
            </a:fld>
            <a:endParaRPr lang="cs-CZ" altLang="cs-CZ">
              <a:latin typeface="Times New Roman" panose="02020603050405020304"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a:extLst>
              <a:ext uri="{FF2B5EF4-FFF2-40B4-BE49-F238E27FC236}">
                <a16:creationId xmlns:a16="http://schemas.microsoft.com/office/drawing/2014/main" id="{2D3FBCB5-C6DC-469D-8D30-197C21B4BFD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F7ADDEB0-9EED-4B30-9222-01C1C54D48E4}" type="slidenum">
              <a:rPr lang="cs-CZ" altLang="cs-CZ">
                <a:latin typeface="Times New Roman" panose="02020603050405020304" pitchFamily="18" charset="0"/>
              </a:rPr>
              <a:pPr eaLnBrk="1" hangingPunct="1">
                <a:spcBef>
                  <a:spcPct val="0"/>
                </a:spcBef>
              </a:pPr>
              <a:t>67</a:t>
            </a:fld>
            <a:endParaRPr lang="cs-CZ" altLang="cs-CZ">
              <a:latin typeface="Times New Roman" panose="02020603050405020304" pitchFamily="18" charset="0"/>
            </a:endParaRPr>
          </a:p>
        </p:txBody>
      </p:sp>
      <p:sp>
        <p:nvSpPr>
          <p:cNvPr id="160771" name="Rectangle 2">
            <a:extLst>
              <a:ext uri="{FF2B5EF4-FFF2-40B4-BE49-F238E27FC236}">
                <a16:creationId xmlns:a16="http://schemas.microsoft.com/office/drawing/2014/main" id="{6E4C2D55-818B-4A2B-A9D4-9F72DE4659E8}"/>
              </a:ext>
            </a:extLst>
          </p:cNvPr>
          <p:cNvSpPr>
            <a:spLocks noGrp="1" noRot="1" noChangeAspect="1" noChangeArrowheads="1" noTextEdit="1"/>
          </p:cNvSpPr>
          <p:nvPr>
            <p:ph type="sldImg"/>
          </p:nvPr>
        </p:nvSpPr>
        <p:spPr>
          <a:ln/>
        </p:spPr>
      </p:sp>
      <p:sp>
        <p:nvSpPr>
          <p:cNvPr id="160772" name="Rectangle 3">
            <a:extLst>
              <a:ext uri="{FF2B5EF4-FFF2-40B4-BE49-F238E27FC236}">
                <a16:creationId xmlns:a16="http://schemas.microsoft.com/office/drawing/2014/main" id="{165DFC31-0C9C-4107-90AC-6698091F5D6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a:latin typeface="Arial" panose="020B0604020202020204" pitchFamily="34" charset="0"/>
              </a:rPr>
              <a:t>http://www.u-s-history.com/pages/h231.html</a:t>
            </a:r>
          </a:p>
          <a:p>
            <a:pPr eaLnBrk="1" hangingPunct="1"/>
            <a:r>
              <a:rPr lang="cs-CZ" altLang="cs-CZ">
                <a:latin typeface="Arial" panose="020B0604020202020204" pitchFamily="34" charset="0"/>
              </a:rPr>
              <a:t>http://en.wikipedia.org/wiki/Impeachment_in_the_United_States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a:extLst>
              <a:ext uri="{FF2B5EF4-FFF2-40B4-BE49-F238E27FC236}">
                <a16:creationId xmlns:a16="http://schemas.microsoft.com/office/drawing/2014/main" id="{FEBEFCF1-AABC-4F64-93DE-FC93628A820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A961AE0F-3853-4EE6-9BD0-77B0A5FCFB78}" type="slidenum">
              <a:rPr lang="cs-CZ" altLang="cs-CZ">
                <a:latin typeface="Times New Roman" panose="02020603050405020304" pitchFamily="18" charset="0"/>
              </a:rPr>
              <a:pPr eaLnBrk="1" hangingPunct="1">
                <a:spcBef>
                  <a:spcPct val="0"/>
                </a:spcBef>
              </a:pPr>
              <a:t>68</a:t>
            </a:fld>
            <a:endParaRPr lang="cs-CZ" altLang="cs-CZ">
              <a:latin typeface="Times New Roman" panose="02020603050405020304" pitchFamily="18" charset="0"/>
            </a:endParaRPr>
          </a:p>
        </p:txBody>
      </p:sp>
      <p:sp>
        <p:nvSpPr>
          <p:cNvPr id="161795" name="Rectangle 2">
            <a:extLst>
              <a:ext uri="{FF2B5EF4-FFF2-40B4-BE49-F238E27FC236}">
                <a16:creationId xmlns:a16="http://schemas.microsoft.com/office/drawing/2014/main" id="{9E52E240-9188-4338-9067-943541C3B171}"/>
              </a:ext>
            </a:extLst>
          </p:cNvPr>
          <p:cNvSpPr>
            <a:spLocks noGrp="1" noRot="1" noChangeAspect="1" noChangeArrowheads="1" noTextEdit="1"/>
          </p:cNvSpPr>
          <p:nvPr>
            <p:ph type="sldImg"/>
          </p:nvPr>
        </p:nvSpPr>
        <p:spPr>
          <a:ln/>
        </p:spPr>
      </p:sp>
      <p:sp>
        <p:nvSpPr>
          <p:cNvPr id="161796" name="Rectangle 3">
            <a:extLst>
              <a:ext uri="{FF2B5EF4-FFF2-40B4-BE49-F238E27FC236}">
                <a16:creationId xmlns:a16="http://schemas.microsoft.com/office/drawing/2014/main" id="{E74E023B-90CB-42F4-AD7D-7003A9D4D35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a:latin typeface="Arial" panose="020B0604020202020204" pitchFamily="34" charset="0"/>
              </a:rPr>
              <a:t>http://www.u-s-history.com/pages/h231.html</a:t>
            </a:r>
          </a:p>
          <a:p>
            <a:pPr eaLnBrk="1" hangingPunct="1"/>
            <a:endParaRPr lang="cs-CZ" altLang="cs-CZ">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a:extLst>
              <a:ext uri="{FF2B5EF4-FFF2-40B4-BE49-F238E27FC236}">
                <a16:creationId xmlns:a16="http://schemas.microsoft.com/office/drawing/2014/main" id="{9A5572A0-BE8B-4BA4-AFC0-E75E54708BC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AAF90B2D-1906-414D-8029-42969F49CC47}" type="slidenum">
              <a:rPr lang="cs-CZ" altLang="cs-CZ">
                <a:latin typeface="Times New Roman" panose="02020603050405020304" pitchFamily="18" charset="0"/>
              </a:rPr>
              <a:pPr eaLnBrk="1" hangingPunct="1">
                <a:spcBef>
                  <a:spcPct val="0"/>
                </a:spcBef>
              </a:pPr>
              <a:t>30</a:t>
            </a:fld>
            <a:endParaRPr lang="cs-CZ" altLang="cs-CZ">
              <a:latin typeface="Times New Roman" panose="02020603050405020304" pitchFamily="18" charset="0"/>
            </a:endParaRPr>
          </a:p>
        </p:txBody>
      </p:sp>
      <p:sp>
        <p:nvSpPr>
          <p:cNvPr id="135171" name="Rectangle 2">
            <a:extLst>
              <a:ext uri="{FF2B5EF4-FFF2-40B4-BE49-F238E27FC236}">
                <a16:creationId xmlns:a16="http://schemas.microsoft.com/office/drawing/2014/main" id="{3D13F5B5-26AA-45F3-B62B-E072D3FB26E1}"/>
              </a:ext>
            </a:extLst>
          </p:cNvPr>
          <p:cNvSpPr>
            <a:spLocks noGrp="1" noRot="1" noChangeAspect="1" noChangeArrowheads="1" noTextEdit="1"/>
          </p:cNvSpPr>
          <p:nvPr>
            <p:ph type="sldImg"/>
          </p:nvPr>
        </p:nvSpPr>
        <p:spPr>
          <a:ln/>
        </p:spPr>
      </p:sp>
      <p:sp>
        <p:nvSpPr>
          <p:cNvPr id="135172" name="Rectangle 3">
            <a:extLst>
              <a:ext uri="{FF2B5EF4-FFF2-40B4-BE49-F238E27FC236}">
                <a16:creationId xmlns:a16="http://schemas.microsoft.com/office/drawing/2014/main" id="{C8E90528-7E17-4FF8-8885-8730344A9C9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dirty="0">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a:extLst>
              <a:ext uri="{FF2B5EF4-FFF2-40B4-BE49-F238E27FC236}">
                <a16:creationId xmlns:a16="http://schemas.microsoft.com/office/drawing/2014/main" id="{0262AC0D-3C4C-414B-B149-EC9360F6E8A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221B80F4-E3F7-413F-AA9E-6A7A504D7D87}" type="slidenum">
              <a:rPr lang="cs-CZ" altLang="cs-CZ">
                <a:latin typeface="Times New Roman" panose="02020603050405020304" pitchFamily="18" charset="0"/>
              </a:rPr>
              <a:pPr eaLnBrk="1" hangingPunct="1">
                <a:spcBef>
                  <a:spcPct val="0"/>
                </a:spcBef>
              </a:pPr>
              <a:t>70</a:t>
            </a:fld>
            <a:endParaRPr lang="cs-CZ" altLang="cs-CZ">
              <a:latin typeface="Times New Roman" panose="02020603050405020304" pitchFamily="18" charset="0"/>
            </a:endParaRPr>
          </a:p>
        </p:txBody>
      </p:sp>
      <p:sp>
        <p:nvSpPr>
          <p:cNvPr id="162819" name="Rectangle 2">
            <a:extLst>
              <a:ext uri="{FF2B5EF4-FFF2-40B4-BE49-F238E27FC236}">
                <a16:creationId xmlns:a16="http://schemas.microsoft.com/office/drawing/2014/main" id="{CCFDFC3F-2329-4393-A216-EB3395CBB362}"/>
              </a:ext>
            </a:extLst>
          </p:cNvPr>
          <p:cNvSpPr>
            <a:spLocks noGrp="1" noRot="1" noChangeAspect="1" noChangeArrowheads="1" noTextEdit="1"/>
          </p:cNvSpPr>
          <p:nvPr>
            <p:ph type="sldImg"/>
          </p:nvPr>
        </p:nvSpPr>
        <p:spPr>
          <a:ln/>
        </p:spPr>
      </p:sp>
      <p:sp>
        <p:nvSpPr>
          <p:cNvPr id="162820" name="Rectangle 3">
            <a:extLst>
              <a:ext uri="{FF2B5EF4-FFF2-40B4-BE49-F238E27FC236}">
                <a16:creationId xmlns:a16="http://schemas.microsoft.com/office/drawing/2014/main" id="{B697CC07-4234-4878-BDFF-7C224D7D0FD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a:latin typeface="Arial" panose="020B0604020202020204" pitchFamily="34" charset="0"/>
              </a:rPr>
              <a:t>Janda, Kenneth. 1998. et al. </a:t>
            </a:r>
            <a:r>
              <a:rPr lang="cs-CZ" altLang="cs-CZ" i="1">
                <a:latin typeface="Arial" panose="020B0604020202020204" pitchFamily="34" charset="0"/>
              </a:rPr>
              <a:t>Výzva demokracie. Systém vlády v USA</a:t>
            </a:r>
            <a:r>
              <a:rPr lang="cs-CZ" altLang="cs-CZ">
                <a:latin typeface="Arial" panose="020B0604020202020204" pitchFamily="34" charset="0"/>
              </a:rPr>
              <a:t>. Praha: Slon, p. 217</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Zástupný symbol pro obrázek snímku 1">
            <a:extLst>
              <a:ext uri="{FF2B5EF4-FFF2-40B4-BE49-F238E27FC236}">
                <a16:creationId xmlns:a16="http://schemas.microsoft.com/office/drawing/2014/main" id="{7D9A86C6-03AC-473D-9F07-67462B8535C3}"/>
              </a:ext>
            </a:extLst>
          </p:cNvPr>
          <p:cNvSpPr>
            <a:spLocks noGrp="1" noRot="1" noChangeAspect="1" noTextEdit="1"/>
          </p:cNvSpPr>
          <p:nvPr>
            <p:ph type="sldImg"/>
          </p:nvPr>
        </p:nvSpPr>
        <p:spPr>
          <a:ln/>
        </p:spPr>
      </p:sp>
      <p:sp>
        <p:nvSpPr>
          <p:cNvPr id="164867" name="Zástupný symbol pro poznámky 2">
            <a:extLst>
              <a:ext uri="{FF2B5EF4-FFF2-40B4-BE49-F238E27FC236}">
                <a16:creationId xmlns:a16="http://schemas.microsoft.com/office/drawing/2014/main" id="{A04D2DBA-7277-4598-92F5-694F0C1EAFC0}"/>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a:latin typeface="Arial" panose="020B0604020202020204" pitchFamily="34" charset="0"/>
              </a:rPr>
              <a:t>Zde konec 6.3.</a:t>
            </a:r>
          </a:p>
        </p:txBody>
      </p:sp>
      <p:sp>
        <p:nvSpPr>
          <p:cNvPr id="164868" name="Zástupný symbol pro číslo snímku 3">
            <a:extLst>
              <a:ext uri="{FF2B5EF4-FFF2-40B4-BE49-F238E27FC236}">
                <a16:creationId xmlns:a16="http://schemas.microsoft.com/office/drawing/2014/main" id="{31A18FF8-F76D-41BF-8C52-EFE91517B8A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8C35AF19-7235-436B-88C3-7F5BFBC5926A}" type="slidenum">
              <a:rPr lang="cs-CZ" altLang="cs-CZ">
                <a:latin typeface="Times New Roman" panose="02020603050405020304" pitchFamily="18" charset="0"/>
              </a:rPr>
              <a:pPr eaLnBrk="1" hangingPunct="1">
                <a:spcBef>
                  <a:spcPct val="0"/>
                </a:spcBef>
              </a:pPr>
              <a:t>73</a:t>
            </a:fld>
            <a:endParaRPr lang="cs-CZ" altLang="cs-CZ">
              <a:latin typeface="Times New Roman" panose="02020603050405020304"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a:extLst>
              <a:ext uri="{FF2B5EF4-FFF2-40B4-BE49-F238E27FC236}">
                <a16:creationId xmlns:a16="http://schemas.microsoft.com/office/drawing/2014/main" id="{FD92D761-69A2-421A-BD9C-0568FF168E7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CBF52477-BA9F-4C69-93BC-4C5018C3DA82}" type="slidenum">
              <a:rPr lang="cs-CZ" altLang="cs-CZ">
                <a:latin typeface="Times New Roman" panose="02020603050405020304" pitchFamily="18" charset="0"/>
              </a:rPr>
              <a:pPr eaLnBrk="1" hangingPunct="1">
                <a:spcBef>
                  <a:spcPct val="0"/>
                </a:spcBef>
              </a:pPr>
              <a:t>78</a:t>
            </a:fld>
            <a:endParaRPr lang="cs-CZ" altLang="cs-CZ">
              <a:latin typeface="Times New Roman" panose="02020603050405020304" pitchFamily="18" charset="0"/>
            </a:endParaRPr>
          </a:p>
        </p:txBody>
      </p:sp>
      <p:sp>
        <p:nvSpPr>
          <p:cNvPr id="165891" name="Rectangle 2">
            <a:extLst>
              <a:ext uri="{FF2B5EF4-FFF2-40B4-BE49-F238E27FC236}">
                <a16:creationId xmlns:a16="http://schemas.microsoft.com/office/drawing/2014/main" id="{574762CD-8C70-4F3B-B95C-D91A6EB7A1DF}"/>
              </a:ext>
            </a:extLst>
          </p:cNvPr>
          <p:cNvSpPr>
            <a:spLocks noGrp="1" noRot="1" noChangeAspect="1" noChangeArrowheads="1" noTextEdit="1"/>
          </p:cNvSpPr>
          <p:nvPr>
            <p:ph type="sldImg"/>
          </p:nvPr>
        </p:nvSpPr>
        <p:spPr>
          <a:ln/>
        </p:spPr>
      </p:sp>
      <p:sp>
        <p:nvSpPr>
          <p:cNvPr id="165892" name="Rectangle 3">
            <a:extLst>
              <a:ext uri="{FF2B5EF4-FFF2-40B4-BE49-F238E27FC236}">
                <a16:creationId xmlns:a16="http://schemas.microsoft.com/office/drawing/2014/main" id="{9271A84B-B1DD-46C7-9AB7-22F9F875B15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a:latin typeface="Arial" panose="020B0604020202020204" pitchFamily="34" charset="0"/>
              </a:rPr>
              <a:t>Janda, Kenneth et al. 1998.. Výzva demokracie. Systém vlády USA. Praha: Slon. s. 84.</a:t>
            </a:r>
            <a:endParaRPr lang="en-US" altLang="cs-CZ">
              <a:latin typeface="Arial" panose="020B0604020202020204" pitchFamily="34" charset="0"/>
            </a:endParaRPr>
          </a:p>
          <a:p>
            <a:pPr eaLnBrk="1" hangingPunct="1"/>
            <a:endParaRPr lang="en-US" altLang="cs-CZ">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a:extLst>
              <a:ext uri="{FF2B5EF4-FFF2-40B4-BE49-F238E27FC236}">
                <a16:creationId xmlns:a16="http://schemas.microsoft.com/office/drawing/2014/main" id="{FD92D761-69A2-421A-BD9C-0568FF168E7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CBF52477-BA9F-4C69-93BC-4C5018C3DA82}" type="slidenum">
              <a:rPr lang="cs-CZ" altLang="cs-CZ">
                <a:latin typeface="Times New Roman" panose="02020603050405020304" pitchFamily="18" charset="0"/>
              </a:rPr>
              <a:pPr eaLnBrk="1" hangingPunct="1">
                <a:spcBef>
                  <a:spcPct val="0"/>
                </a:spcBef>
              </a:pPr>
              <a:t>79</a:t>
            </a:fld>
            <a:endParaRPr lang="cs-CZ" altLang="cs-CZ">
              <a:latin typeface="Times New Roman" panose="02020603050405020304" pitchFamily="18" charset="0"/>
            </a:endParaRPr>
          </a:p>
        </p:txBody>
      </p:sp>
      <p:sp>
        <p:nvSpPr>
          <p:cNvPr id="165891" name="Rectangle 2">
            <a:extLst>
              <a:ext uri="{FF2B5EF4-FFF2-40B4-BE49-F238E27FC236}">
                <a16:creationId xmlns:a16="http://schemas.microsoft.com/office/drawing/2014/main" id="{574762CD-8C70-4F3B-B95C-D91A6EB7A1DF}"/>
              </a:ext>
            </a:extLst>
          </p:cNvPr>
          <p:cNvSpPr>
            <a:spLocks noGrp="1" noRot="1" noChangeAspect="1" noChangeArrowheads="1" noTextEdit="1"/>
          </p:cNvSpPr>
          <p:nvPr>
            <p:ph type="sldImg"/>
          </p:nvPr>
        </p:nvSpPr>
        <p:spPr>
          <a:ln/>
        </p:spPr>
      </p:sp>
      <p:sp>
        <p:nvSpPr>
          <p:cNvPr id="165892" name="Rectangle 3">
            <a:extLst>
              <a:ext uri="{FF2B5EF4-FFF2-40B4-BE49-F238E27FC236}">
                <a16:creationId xmlns:a16="http://schemas.microsoft.com/office/drawing/2014/main" id="{9271A84B-B1DD-46C7-9AB7-22F9F875B15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a:latin typeface="Arial" panose="020B0604020202020204" pitchFamily="34" charset="0"/>
              </a:rPr>
              <a:t>Janda, Kenneth et al. 1998.. Výzva demokracie. Systém vlády USA. Praha: Slon. s. 84.</a:t>
            </a:r>
            <a:endParaRPr lang="en-US" altLang="cs-CZ">
              <a:latin typeface="Arial" panose="020B0604020202020204" pitchFamily="34" charset="0"/>
            </a:endParaRPr>
          </a:p>
          <a:p>
            <a:pPr eaLnBrk="1" hangingPunct="1"/>
            <a:endParaRPr lang="en-US" altLang="cs-CZ">
              <a:latin typeface="Arial" panose="020B0604020202020204" pitchFamily="34" charset="0"/>
            </a:endParaRPr>
          </a:p>
        </p:txBody>
      </p:sp>
    </p:spTree>
    <p:extLst>
      <p:ext uri="{BB962C8B-B14F-4D97-AF65-F5344CB8AC3E}">
        <p14:creationId xmlns:p14="http://schemas.microsoft.com/office/powerpoint/2010/main" val="16061749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a:extLst>
              <a:ext uri="{FF2B5EF4-FFF2-40B4-BE49-F238E27FC236}">
                <a16:creationId xmlns:a16="http://schemas.microsoft.com/office/drawing/2014/main" id="{D3E3946F-88EE-42A1-AE5E-C65FD1F7CD7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84C7CAD4-3044-408E-946A-1D964C588083}" type="slidenum">
              <a:rPr lang="cs-CZ" altLang="cs-CZ">
                <a:latin typeface="Times New Roman" panose="02020603050405020304" pitchFamily="18" charset="0"/>
              </a:rPr>
              <a:pPr eaLnBrk="1" hangingPunct="1">
                <a:spcBef>
                  <a:spcPct val="0"/>
                </a:spcBef>
              </a:pPr>
              <a:t>80</a:t>
            </a:fld>
            <a:endParaRPr lang="cs-CZ" altLang="cs-CZ">
              <a:latin typeface="Times New Roman" panose="02020603050405020304" pitchFamily="18" charset="0"/>
            </a:endParaRPr>
          </a:p>
        </p:txBody>
      </p:sp>
      <p:sp>
        <p:nvSpPr>
          <p:cNvPr id="167939" name="Rectangle 2">
            <a:extLst>
              <a:ext uri="{FF2B5EF4-FFF2-40B4-BE49-F238E27FC236}">
                <a16:creationId xmlns:a16="http://schemas.microsoft.com/office/drawing/2014/main" id="{16646775-56EE-4760-B0BB-4350DA49F919}"/>
              </a:ext>
            </a:extLst>
          </p:cNvPr>
          <p:cNvSpPr>
            <a:spLocks noGrp="1" noRot="1" noChangeAspect="1" noChangeArrowheads="1" noTextEdit="1"/>
          </p:cNvSpPr>
          <p:nvPr>
            <p:ph type="sldImg"/>
          </p:nvPr>
        </p:nvSpPr>
        <p:spPr>
          <a:ln/>
        </p:spPr>
      </p:sp>
      <p:sp>
        <p:nvSpPr>
          <p:cNvPr id="167940" name="Rectangle 3">
            <a:extLst>
              <a:ext uri="{FF2B5EF4-FFF2-40B4-BE49-F238E27FC236}">
                <a16:creationId xmlns:a16="http://schemas.microsoft.com/office/drawing/2014/main" id="{C05C889B-A088-488F-AD32-14C60E5A6DF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a:latin typeface="Arial" panose="020B0604020202020204" pitchFamily="34" charset="0"/>
              </a:rPr>
              <a:t>Janda, Kenneth et al. 1998.. Výzva demokracie. Systém vlády USA. Praha: Slon. s. 87-88.</a:t>
            </a:r>
            <a:endParaRPr lang="en-US" altLang="cs-CZ">
              <a:latin typeface="Arial" panose="020B0604020202020204" pitchFamily="34" charset="0"/>
            </a:endParaRPr>
          </a:p>
          <a:p>
            <a:pPr eaLnBrk="1" hangingPunct="1"/>
            <a:endParaRPr lang="en-US" altLang="cs-CZ">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a:extLst>
              <a:ext uri="{FF2B5EF4-FFF2-40B4-BE49-F238E27FC236}">
                <a16:creationId xmlns:a16="http://schemas.microsoft.com/office/drawing/2014/main" id="{411B258D-6D91-45AD-95E1-176ED1FDD5F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DD764CFB-CC0B-46AC-9E9D-2743233A2B98}" type="slidenum">
              <a:rPr lang="cs-CZ" altLang="cs-CZ">
                <a:latin typeface="Times New Roman" panose="02020603050405020304" pitchFamily="18" charset="0"/>
              </a:rPr>
              <a:pPr eaLnBrk="1" hangingPunct="1">
                <a:spcBef>
                  <a:spcPct val="0"/>
                </a:spcBef>
              </a:pPr>
              <a:t>81</a:t>
            </a:fld>
            <a:endParaRPr lang="cs-CZ" altLang="cs-CZ">
              <a:latin typeface="Times New Roman" panose="02020603050405020304" pitchFamily="18" charset="0"/>
            </a:endParaRPr>
          </a:p>
        </p:txBody>
      </p:sp>
      <p:sp>
        <p:nvSpPr>
          <p:cNvPr id="168963" name="Rectangle 2">
            <a:extLst>
              <a:ext uri="{FF2B5EF4-FFF2-40B4-BE49-F238E27FC236}">
                <a16:creationId xmlns:a16="http://schemas.microsoft.com/office/drawing/2014/main" id="{988778E6-D0FB-45F3-B2BB-5F5168C28A18}"/>
              </a:ext>
            </a:extLst>
          </p:cNvPr>
          <p:cNvSpPr>
            <a:spLocks noGrp="1" noRot="1" noChangeAspect="1" noChangeArrowheads="1" noTextEdit="1"/>
          </p:cNvSpPr>
          <p:nvPr>
            <p:ph type="sldImg"/>
          </p:nvPr>
        </p:nvSpPr>
        <p:spPr>
          <a:ln/>
        </p:spPr>
      </p:sp>
      <p:sp>
        <p:nvSpPr>
          <p:cNvPr id="168964" name="Rectangle 3">
            <a:extLst>
              <a:ext uri="{FF2B5EF4-FFF2-40B4-BE49-F238E27FC236}">
                <a16:creationId xmlns:a16="http://schemas.microsoft.com/office/drawing/2014/main" id="{F31D4212-63AA-4520-A669-90F0E5BBB5F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a:latin typeface="Arial" panose="020B0604020202020204" pitchFamily="34" charset="0"/>
              </a:rPr>
              <a:t>Janda, Kenneth et al. 1998.. Výzva demokracie. Systém vlády USA. Praha: Slon. s. 87-88.</a:t>
            </a:r>
            <a:endParaRPr lang="en-US" altLang="cs-CZ">
              <a:latin typeface="Arial" panose="020B0604020202020204" pitchFamily="34" charset="0"/>
            </a:endParaRPr>
          </a:p>
          <a:p>
            <a:pPr eaLnBrk="1" hangingPunct="1"/>
            <a:endParaRPr lang="en-US" altLang="cs-CZ">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algn="l" eaLnBrk="0" hangingPunct="0">
              <a:spcBef>
                <a:spcPct val="30000"/>
              </a:spcBef>
              <a:defRPr sz="1300">
                <a:solidFill>
                  <a:schemeClr val="tx1"/>
                </a:solidFill>
                <a:latin typeface="Arial" charset="0"/>
              </a:defRPr>
            </a:lvl1pPr>
            <a:lvl2pPr marL="775863" indent="-298409" algn="l" eaLnBrk="0" hangingPunct="0">
              <a:spcBef>
                <a:spcPct val="30000"/>
              </a:spcBef>
              <a:defRPr sz="1300">
                <a:solidFill>
                  <a:schemeClr val="tx1"/>
                </a:solidFill>
                <a:latin typeface="Arial" charset="0"/>
              </a:defRPr>
            </a:lvl2pPr>
            <a:lvl3pPr marL="1193635" indent="-238727" algn="l" eaLnBrk="0" hangingPunct="0">
              <a:spcBef>
                <a:spcPct val="30000"/>
              </a:spcBef>
              <a:defRPr sz="1300">
                <a:solidFill>
                  <a:schemeClr val="tx1"/>
                </a:solidFill>
                <a:latin typeface="Arial" charset="0"/>
              </a:defRPr>
            </a:lvl3pPr>
            <a:lvl4pPr marL="1671089" indent="-238727" algn="l" eaLnBrk="0" hangingPunct="0">
              <a:spcBef>
                <a:spcPct val="30000"/>
              </a:spcBef>
              <a:defRPr sz="1300">
                <a:solidFill>
                  <a:schemeClr val="tx1"/>
                </a:solidFill>
                <a:latin typeface="Arial" charset="0"/>
              </a:defRPr>
            </a:lvl4pPr>
            <a:lvl5pPr marL="2148543" indent="-238727" algn="l" eaLnBrk="0" hangingPunct="0">
              <a:spcBef>
                <a:spcPct val="30000"/>
              </a:spcBef>
              <a:defRPr sz="1300">
                <a:solidFill>
                  <a:schemeClr val="tx1"/>
                </a:solidFill>
                <a:latin typeface="Arial" charset="0"/>
              </a:defRPr>
            </a:lvl5pPr>
            <a:lvl6pPr marL="2625997" indent="-238727" eaLnBrk="0" fontAlgn="base" hangingPunct="0">
              <a:spcBef>
                <a:spcPct val="30000"/>
              </a:spcBef>
              <a:spcAft>
                <a:spcPct val="0"/>
              </a:spcAft>
              <a:defRPr sz="1300">
                <a:solidFill>
                  <a:schemeClr val="tx1"/>
                </a:solidFill>
                <a:latin typeface="Arial" charset="0"/>
              </a:defRPr>
            </a:lvl6pPr>
            <a:lvl7pPr marL="3103451" indent="-238727" eaLnBrk="0" fontAlgn="base" hangingPunct="0">
              <a:spcBef>
                <a:spcPct val="30000"/>
              </a:spcBef>
              <a:spcAft>
                <a:spcPct val="0"/>
              </a:spcAft>
              <a:defRPr sz="1300">
                <a:solidFill>
                  <a:schemeClr val="tx1"/>
                </a:solidFill>
                <a:latin typeface="Arial" charset="0"/>
              </a:defRPr>
            </a:lvl7pPr>
            <a:lvl8pPr marL="3580905" indent="-238727" eaLnBrk="0" fontAlgn="base" hangingPunct="0">
              <a:spcBef>
                <a:spcPct val="30000"/>
              </a:spcBef>
              <a:spcAft>
                <a:spcPct val="0"/>
              </a:spcAft>
              <a:defRPr sz="1300">
                <a:solidFill>
                  <a:schemeClr val="tx1"/>
                </a:solidFill>
                <a:latin typeface="Arial" charset="0"/>
              </a:defRPr>
            </a:lvl8pPr>
            <a:lvl9pPr marL="4058359" indent="-238727" eaLnBrk="0" fontAlgn="base" hangingPunct="0">
              <a:spcBef>
                <a:spcPct val="30000"/>
              </a:spcBef>
              <a:spcAft>
                <a:spcPct val="0"/>
              </a:spcAft>
              <a:defRPr sz="1300">
                <a:solidFill>
                  <a:schemeClr val="tx1"/>
                </a:solidFill>
                <a:latin typeface="Arial" charset="0"/>
              </a:defRPr>
            </a:lvl9pPr>
          </a:lstStyle>
          <a:p>
            <a:pPr algn="r" eaLnBrk="1" hangingPunct="1">
              <a:spcBef>
                <a:spcPct val="0"/>
              </a:spcBef>
            </a:pPr>
            <a:fld id="{21D1B154-CBA0-4AB1-BFC4-5ABFF9BECBD1}" type="slidenum">
              <a:rPr lang="cs-CZ" altLang="cs-CZ" smtClean="0">
                <a:latin typeface="Times New Roman" pitchFamily="18" charset="0"/>
              </a:rPr>
              <a:pPr algn="r" eaLnBrk="1" hangingPunct="1">
                <a:spcBef>
                  <a:spcPct val="0"/>
                </a:spcBef>
              </a:pPr>
              <a:t>133</a:t>
            </a:fld>
            <a:endParaRPr lang="cs-CZ" altLang="cs-CZ">
              <a:latin typeface="Times New Roman" pitchFamily="18"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endParaRPr lang="en-US" altLang="cs-CZ"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algn="l" eaLnBrk="0" hangingPunct="0">
              <a:spcBef>
                <a:spcPct val="30000"/>
              </a:spcBef>
              <a:defRPr sz="1300">
                <a:solidFill>
                  <a:schemeClr val="tx1"/>
                </a:solidFill>
                <a:latin typeface="Arial" charset="0"/>
              </a:defRPr>
            </a:lvl1pPr>
            <a:lvl2pPr marL="775863" indent="-298409" algn="l" eaLnBrk="0" hangingPunct="0">
              <a:spcBef>
                <a:spcPct val="30000"/>
              </a:spcBef>
              <a:defRPr sz="1300">
                <a:solidFill>
                  <a:schemeClr val="tx1"/>
                </a:solidFill>
                <a:latin typeface="Arial" charset="0"/>
              </a:defRPr>
            </a:lvl2pPr>
            <a:lvl3pPr marL="1193635" indent="-238727" algn="l" eaLnBrk="0" hangingPunct="0">
              <a:spcBef>
                <a:spcPct val="30000"/>
              </a:spcBef>
              <a:defRPr sz="1300">
                <a:solidFill>
                  <a:schemeClr val="tx1"/>
                </a:solidFill>
                <a:latin typeface="Arial" charset="0"/>
              </a:defRPr>
            </a:lvl3pPr>
            <a:lvl4pPr marL="1671089" indent="-238727" algn="l" eaLnBrk="0" hangingPunct="0">
              <a:spcBef>
                <a:spcPct val="30000"/>
              </a:spcBef>
              <a:defRPr sz="1300">
                <a:solidFill>
                  <a:schemeClr val="tx1"/>
                </a:solidFill>
                <a:latin typeface="Arial" charset="0"/>
              </a:defRPr>
            </a:lvl4pPr>
            <a:lvl5pPr marL="2148543" indent="-238727" algn="l" eaLnBrk="0" hangingPunct="0">
              <a:spcBef>
                <a:spcPct val="30000"/>
              </a:spcBef>
              <a:defRPr sz="1300">
                <a:solidFill>
                  <a:schemeClr val="tx1"/>
                </a:solidFill>
                <a:latin typeface="Arial" charset="0"/>
              </a:defRPr>
            </a:lvl5pPr>
            <a:lvl6pPr marL="2625997" indent="-238727" eaLnBrk="0" fontAlgn="base" hangingPunct="0">
              <a:spcBef>
                <a:spcPct val="30000"/>
              </a:spcBef>
              <a:spcAft>
                <a:spcPct val="0"/>
              </a:spcAft>
              <a:defRPr sz="1300">
                <a:solidFill>
                  <a:schemeClr val="tx1"/>
                </a:solidFill>
                <a:latin typeface="Arial" charset="0"/>
              </a:defRPr>
            </a:lvl6pPr>
            <a:lvl7pPr marL="3103451" indent="-238727" eaLnBrk="0" fontAlgn="base" hangingPunct="0">
              <a:spcBef>
                <a:spcPct val="30000"/>
              </a:spcBef>
              <a:spcAft>
                <a:spcPct val="0"/>
              </a:spcAft>
              <a:defRPr sz="1300">
                <a:solidFill>
                  <a:schemeClr val="tx1"/>
                </a:solidFill>
                <a:latin typeface="Arial" charset="0"/>
              </a:defRPr>
            </a:lvl7pPr>
            <a:lvl8pPr marL="3580905" indent="-238727" eaLnBrk="0" fontAlgn="base" hangingPunct="0">
              <a:spcBef>
                <a:spcPct val="30000"/>
              </a:spcBef>
              <a:spcAft>
                <a:spcPct val="0"/>
              </a:spcAft>
              <a:defRPr sz="1300">
                <a:solidFill>
                  <a:schemeClr val="tx1"/>
                </a:solidFill>
                <a:latin typeface="Arial" charset="0"/>
              </a:defRPr>
            </a:lvl8pPr>
            <a:lvl9pPr marL="4058359" indent="-238727" eaLnBrk="0" fontAlgn="base" hangingPunct="0">
              <a:spcBef>
                <a:spcPct val="30000"/>
              </a:spcBef>
              <a:spcAft>
                <a:spcPct val="0"/>
              </a:spcAft>
              <a:defRPr sz="1300">
                <a:solidFill>
                  <a:schemeClr val="tx1"/>
                </a:solidFill>
                <a:latin typeface="Arial" charset="0"/>
              </a:defRPr>
            </a:lvl9pPr>
          </a:lstStyle>
          <a:p>
            <a:pPr algn="r" eaLnBrk="1" hangingPunct="1">
              <a:spcBef>
                <a:spcPct val="0"/>
              </a:spcBef>
            </a:pPr>
            <a:fld id="{21D1B154-CBA0-4AB1-BFC4-5ABFF9BECBD1}" type="slidenum">
              <a:rPr lang="cs-CZ" altLang="cs-CZ" smtClean="0">
                <a:latin typeface="Times New Roman" pitchFamily="18" charset="0"/>
              </a:rPr>
              <a:pPr algn="r" eaLnBrk="1" hangingPunct="1">
                <a:spcBef>
                  <a:spcPct val="0"/>
                </a:spcBef>
              </a:pPr>
              <a:t>134</a:t>
            </a:fld>
            <a:endParaRPr lang="cs-CZ" altLang="cs-CZ">
              <a:latin typeface="Times New Roman" pitchFamily="18"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endParaRPr lang="en-US" altLang="cs-CZ"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algn="l" eaLnBrk="0" hangingPunct="0">
              <a:spcBef>
                <a:spcPct val="30000"/>
              </a:spcBef>
              <a:defRPr sz="1300">
                <a:solidFill>
                  <a:schemeClr val="tx1"/>
                </a:solidFill>
                <a:latin typeface="Arial" charset="0"/>
              </a:defRPr>
            </a:lvl1pPr>
            <a:lvl2pPr marL="775863" indent="-298409" algn="l" eaLnBrk="0" hangingPunct="0">
              <a:spcBef>
                <a:spcPct val="30000"/>
              </a:spcBef>
              <a:defRPr sz="1300">
                <a:solidFill>
                  <a:schemeClr val="tx1"/>
                </a:solidFill>
                <a:latin typeface="Arial" charset="0"/>
              </a:defRPr>
            </a:lvl2pPr>
            <a:lvl3pPr marL="1193635" indent="-238727" algn="l" eaLnBrk="0" hangingPunct="0">
              <a:spcBef>
                <a:spcPct val="30000"/>
              </a:spcBef>
              <a:defRPr sz="1300">
                <a:solidFill>
                  <a:schemeClr val="tx1"/>
                </a:solidFill>
                <a:latin typeface="Arial" charset="0"/>
              </a:defRPr>
            </a:lvl3pPr>
            <a:lvl4pPr marL="1671089" indent="-238727" algn="l" eaLnBrk="0" hangingPunct="0">
              <a:spcBef>
                <a:spcPct val="30000"/>
              </a:spcBef>
              <a:defRPr sz="1300">
                <a:solidFill>
                  <a:schemeClr val="tx1"/>
                </a:solidFill>
                <a:latin typeface="Arial" charset="0"/>
              </a:defRPr>
            </a:lvl4pPr>
            <a:lvl5pPr marL="2148543" indent="-238727" algn="l" eaLnBrk="0" hangingPunct="0">
              <a:spcBef>
                <a:spcPct val="30000"/>
              </a:spcBef>
              <a:defRPr sz="1300">
                <a:solidFill>
                  <a:schemeClr val="tx1"/>
                </a:solidFill>
                <a:latin typeface="Arial" charset="0"/>
              </a:defRPr>
            </a:lvl5pPr>
            <a:lvl6pPr marL="2625997" indent="-238727" eaLnBrk="0" fontAlgn="base" hangingPunct="0">
              <a:spcBef>
                <a:spcPct val="30000"/>
              </a:spcBef>
              <a:spcAft>
                <a:spcPct val="0"/>
              </a:spcAft>
              <a:defRPr sz="1300">
                <a:solidFill>
                  <a:schemeClr val="tx1"/>
                </a:solidFill>
                <a:latin typeface="Arial" charset="0"/>
              </a:defRPr>
            </a:lvl6pPr>
            <a:lvl7pPr marL="3103451" indent="-238727" eaLnBrk="0" fontAlgn="base" hangingPunct="0">
              <a:spcBef>
                <a:spcPct val="30000"/>
              </a:spcBef>
              <a:spcAft>
                <a:spcPct val="0"/>
              </a:spcAft>
              <a:defRPr sz="1300">
                <a:solidFill>
                  <a:schemeClr val="tx1"/>
                </a:solidFill>
                <a:latin typeface="Arial" charset="0"/>
              </a:defRPr>
            </a:lvl7pPr>
            <a:lvl8pPr marL="3580905" indent="-238727" eaLnBrk="0" fontAlgn="base" hangingPunct="0">
              <a:spcBef>
                <a:spcPct val="30000"/>
              </a:spcBef>
              <a:spcAft>
                <a:spcPct val="0"/>
              </a:spcAft>
              <a:defRPr sz="1300">
                <a:solidFill>
                  <a:schemeClr val="tx1"/>
                </a:solidFill>
                <a:latin typeface="Arial" charset="0"/>
              </a:defRPr>
            </a:lvl8pPr>
            <a:lvl9pPr marL="4058359" indent="-238727" eaLnBrk="0" fontAlgn="base" hangingPunct="0">
              <a:spcBef>
                <a:spcPct val="30000"/>
              </a:spcBef>
              <a:spcAft>
                <a:spcPct val="0"/>
              </a:spcAft>
              <a:defRPr sz="1300">
                <a:solidFill>
                  <a:schemeClr val="tx1"/>
                </a:solidFill>
                <a:latin typeface="Arial" charset="0"/>
              </a:defRPr>
            </a:lvl9pPr>
          </a:lstStyle>
          <a:p>
            <a:pPr algn="r" eaLnBrk="1" hangingPunct="1">
              <a:spcBef>
                <a:spcPct val="0"/>
              </a:spcBef>
            </a:pPr>
            <a:fld id="{2CA156B2-F67F-48EE-B835-ABCDCDC929A8}" type="slidenum">
              <a:rPr lang="cs-CZ" altLang="cs-CZ" smtClean="0">
                <a:latin typeface="Times New Roman" pitchFamily="18" charset="0"/>
              </a:rPr>
              <a:pPr algn="r" eaLnBrk="1" hangingPunct="1">
                <a:spcBef>
                  <a:spcPct val="0"/>
                </a:spcBef>
              </a:pPr>
              <a:t>135</a:t>
            </a:fld>
            <a:endParaRPr lang="cs-CZ" altLang="cs-CZ">
              <a:latin typeface="Times New Roman" pitchFamily="18"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p:spPr>
        <p:txBody>
          <a:bodyPr/>
          <a:lstStyle/>
          <a:p>
            <a:pPr eaLnBrk="1" hangingPunct="1"/>
            <a:endParaRPr lang="en-US" altLang="cs-CZ"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083E0DFE-E2AE-45E2-AE1C-0C02FFD68029}" type="slidenum">
              <a:rPr lang="cs-CZ" smtClean="0"/>
              <a:t>301</a:t>
            </a:fld>
            <a:endParaRPr lang="cs-CZ"/>
          </a:p>
        </p:txBody>
      </p:sp>
    </p:spTree>
    <p:extLst>
      <p:ext uri="{BB962C8B-B14F-4D97-AF65-F5344CB8AC3E}">
        <p14:creationId xmlns:p14="http://schemas.microsoft.com/office/powerpoint/2010/main" val="387353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Zástupný symbol pro obrázek snímku 1">
            <a:extLst>
              <a:ext uri="{FF2B5EF4-FFF2-40B4-BE49-F238E27FC236}">
                <a16:creationId xmlns:a16="http://schemas.microsoft.com/office/drawing/2014/main" id="{91C7CBFB-AECC-46BD-A495-9F77DEACEC56}"/>
              </a:ext>
            </a:extLst>
          </p:cNvPr>
          <p:cNvSpPr>
            <a:spLocks noGrp="1" noRot="1" noChangeAspect="1" noTextEdit="1"/>
          </p:cNvSpPr>
          <p:nvPr>
            <p:ph type="sldImg"/>
          </p:nvPr>
        </p:nvSpPr>
        <p:spPr>
          <a:ln/>
        </p:spPr>
      </p:sp>
      <p:sp>
        <p:nvSpPr>
          <p:cNvPr id="136195" name="Zástupný symbol pro poznámky 2">
            <a:extLst>
              <a:ext uri="{FF2B5EF4-FFF2-40B4-BE49-F238E27FC236}">
                <a16:creationId xmlns:a16="http://schemas.microsoft.com/office/drawing/2014/main" id="{7AA9B12B-083D-483C-9CB9-E04C5AAE5D9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a:latin typeface="Arial" panose="020B0604020202020204" pitchFamily="34" charset="0"/>
              </a:rPr>
              <a:t>Zde konec 19.února 2019</a:t>
            </a:r>
            <a:endParaRPr lang="en-US" altLang="cs-CZ">
              <a:latin typeface="Arial" panose="020B0604020202020204" pitchFamily="34" charset="0"/>
            </a:endParaRPr>
          </a:p>
        </p:txBody>
      </p:sp>
      <p:sp>
        <p:nvSpPr>
          <p:cNvPr id="136196" name="Zástupný symbol pro číslo snímku 3">
            <a:extLst>
              <a:ext uri="{FF2B5EF4-FFF2-40B4-BE49-F238E27FC236}">
                <a16:creationId xmlns:a16="http://schemas.microsoft.com/office/drawing/2014/main" id="{78B65E0B-E7BE-41BD-A12C-47A3CD5430C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CF729130-15E4-4EA4-907D-2D8F4AE35C69}" type="slidenum">
              <a:rPr lang="cs-CZ" altLang="cs-CZ">
                <a:latin typeface="Times New Roman" panose="02020603050405020304" pitchFamily="18" charset="0"/>
              </a:rPr>
              <a:pPr eaLnBrk="1" hangingPunct="1">
                <a:spcBef>
                  <a:spcPct val="0"/>
                </a:spcBef>
              </a:pPr>
              <a:t>31</a:t>
            </a:fld>
            <a:endParaRPr lang="cs-CZ" altLang="cs-CZ">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Zástupný symbol pro obrázek snímku 1">
            <a:extLst>
              <a:ext uri="{FF2B5EF4-FFF2-40B4-BE49-F238E27FC236}">
                <a16:creationId xmlns:a16="http://schemas.microsoft.com/office/drawing/2014/main" id="{BC74DA3A-912C-426C-9845-7486C038DEA1}"/>
              </a:ext>
            </a:extLst>
          </p:cNvPr>
          <p:cNvSpPr>
            <a:spLocks noGrp="1" noRot="1" noChangeAspect="1" noTextEdit="1"/>
          </p:cNvSpPr>
          <p:nvPr>
            <p:ph type="sldImg"/>
          </p:nvPr>
        </p:nvSpPr>
        <p:spPr>
          <a:ln/>
        </p:spPr>
      </p:sp>
      <p:sp>
        <p:nvSpPr>
          <p:cNvPr id="137219" name="Zástupný symbol pro poznámky 2">
            <a:extLst>
              <a:ext uri="{FF2B5EF4-FFF2-40B4-BE49-F238E27FC236}">
                <a16:creationId xmlns:a16="http://schemas.microsoft.com/office/drawing/2014/main" id="{92456695-6ADE-49F5-870F-3FCA4172700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r>
              <a:rPr lang="cs-CZ" altLang="cs-CZ">
                <a:latin typeface="Arial" panose="020B0604020202020204" pitchFamily="34" charset="0"/>
              </a:rPr>
              <a:t>Virginský plán - dvoukomorový kongres proporční zastoupení států: volba jedné osoby prezdienta na společném zasedání obou komor</a:t>
            </a:r>
          </a:p>
          <a:p>
            <a:pPr lvl="1"/>
            <a:r>
              <a:rPr lang="cs-CZ" altLang="cs-CZ">
                <a:latin typeface="Arial" panose="020B0604020202020204" pitchFamily="34" charset="0"/>
              </a:rPr>
              <a:t>Newjerseyský plán – jednokomorový kongres – každý stát jeden zástupce: volba vícečlenné exekutivy (vlády)</a:t>
            </a:r>
          </a:p>
          <a:p>
            <a:pPr lvl="1"/>
            <a:r>
              <a:rPr lang="cs-CZ" altLang="cs-CZ">
                <a:latin typeface="Arial" panose="020B0604020202020204" pitchFamily="34" charset="0"/>
              </a:rPr>
              <a:t>Oba plány – exekutivu měl volit parlament</a:t>
            </a:r>
          </a:p>
          <a:p>
            <a:pPr lvl="1"/>
            <a:endParaRPr lang="cs-CZ" altLang="cs-CZ">
              <a:latin typeface="Arial" panose="020B0604020202020204" pitchFamily="34" charset="0"/>
            </a:endParaRPr>
          </a:p>
          <a:p>
            <a:endParaRPr lang="cs-CZ" altLang="cs-CZ">
              <a:latin typeface="Arial" panose="020B0604020202020204" pitchFamily="34" charset="0"/>
            </a:endParaRPr>
          </a:p>
        </p:txBody>
      </p:sp>
      <p:sp>
        <p:nvSpPr>
          <p:cNvPr id="137220" name="Zástupný symbol pro číslo snímku 3">
            <a:extLst>
              <a:ext uri="{FF2B5EF4-FFF2-40B4-BE49-F238E27FC236}">
                <a16:creationId xmlns:a16="http://schemas.microsoft.com/office/drawing/2014/main" id="{F56F7EDD-5C95-4B97-9683-2E1D2A6980CB}"/>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41F31A9D-08E8-406E-9859-FAACAB25E0B8}" type="slidenum">
              <a:rPr lang="cs-CZ" altLang="cs-CZ">
                <a:latin typeface="Times New Roman" panose="02020603050405020304" pitchFamily="18" charset="0"/>
              </a:rPr>
              <a:pPr eaLnBrk="1" hangingPunct="1">
                <a:spcBef>
                  <a:spcPct val="0"/>
                </a:spcBef>
              </a:pPr>
              <a:t>32</a:t>
            </a:fld>
            <a:endParaRPr lang="cs-CZ" altLang="cs-CZ">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Zástupný symbol pro obrázek snímku 1">
            <a:extLst>
              <a:ext uri="{FF2B5EF4-FFF2-40B4-BE49-F238E27FC236}">
                <a16:creationId xmlns:a16="http://schemas.microsoft.com/office/drawing/2014/main" id="{787CFC42-67A5-439D-9FC0-6F1A77DF275A}"/>
              </a:ext>
            </a:extLst>
          </p:cNvPr>
          <p:cNvSpPr>
            <a:spLocks noGrp="1" noRot="1" noChangeAspect="1" noTextEdit="1"/>
          </p:cNvSpPr>
          <p:nvPr>
            <p:ph type="sldImg"/>
          </p:nvPr>
        </p:nvSpPr>
        <p:spPr>
          <a:ln/>
        </p:spPr>
      </p:sp>
      <p:sp>
        <p:nvSpPr>
          <p:cNvPr id="138243" name="Zástupný symbol pro poznámky 2">
            <a:extLst>
              <a:ext uri="{FF2B5EF4-FFF2-40B4-BE49-F238E27FC236}">
                <a16:creationId xmlns:a16="http://schemas.microsoft.com/office/drawing/2014/main" id="{59937C3B-0A64-46DF-9AAC-F22ECCD34B0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a:latin typeface="Arial" panose="020B0604020202020204" pitchFamily="34" charset="0"/>
              </a:rPr>
              <a:t>Musilová, Nikola (2011). Sbor volitelů USA: historický vývoj a současná aplikace se zaměřením na jeho reformní alternativy. Acta Politologica 3, 1, s. 29–65. ISSN 1803-8220</a:t>
            </a:r>
          </a:p>
        </p:txBody>
      </p:sp>
      <p:sp>
        <p:nvSpPr>
          <p:cNvPr id="138244" name="Zástupný symbol pro číslo snímku 3">
            <a:extLst>
              <a:ext uri="{FF2B5EF4-FFF2-40B4-BE49-F238E27FC236}">
                <a16:creationId xmlns:a16="http://schemas.microsoft.com/office/drawing/2014/main" id="{078851BB-D1D9-44EF-BDF3-825CF76D4455}"/>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38613ACF-C9EF-4C0E-83F4-A5F5BA17F86A}" type="slidenum">
              <a:rPr lang="cs-CZ" altLang="cs-CZ">
                <a:latin typeface="Times New Roman" panose="02020603050405020304" pitchFamily="18" charset="0"/>
              </a:rPr>
              <a:pPr eaLnBrk="1" hangingPunct="1">
                <a:spcBef>
                  <a:spcPct val="0"/>
                </a:spcBef>
              </a:pPr>
              <a:t>34</a:t>
            </a:fld>
            <a:endParaRPr lang="cs-CZ" altLang="cs-CZ">
              <a:latin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Zástupný symbol pro obrázek snímku 1">
            <a:extLst>
              <a:ext uri="{FF2B5EF4-FFF2-40B4-BE49-F238E27FC236}">
                <a16:creationId xmlns:a16="http://schemas.microsoft.com/office/drawing/2014/main" id="{18F4D2BB-5433-47DD-A4F4-E84A7CA49858}"/>
              </a:ext>
            </a:extLst>
          </p:cNvPr>
          <p:cNvSpPr>
            <a:spLocks noGrp="1" noRot="1" noChangeAspect="1" noTextEdit="1"/>
          </p:cNvSpPr>
          <p:nvPr>
            <p:ph type="sldImg"/>
          </p:nvPr>
        </p:nvSpPr>
        <p:spPr>
          <a:ln/>
        </p:spPr>
      </p:sp>
      <p:sp>
        <p:nvSpPr>
          <p:cNvPr id="139267" name="Zástupný symbol pro poznámky 2">
            <a:extLst>
              <a:ext uri="{FF2B5EF4-FFF2-40B4-BE49-F238E27FC236}">
                <a16:creationId xmlns:a16="http://schemas.microsoft.com/office/drawing/2014/main" id="{7E10DAE2-38A3-4520-8757-CC4BD8DFFB0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a:latin typeface="Arial" panose="020B0604020202020204" pitchFamily="34" charset="0"/>
              </a:rPr>
              <a:t>Musilová, Nikola (2011). Sbor volitelů USA: historický vývoj a současná aplikace se zaměřením na jeho reformní alternativy. Acta Politologica 3, 1, s. 29–65. ISSN 1803-8220</a:t>
            </a:r>
          </a:p>
        </p:txBody>
      </p:sp>
      <p:sp>
        <p:nvSpPr>
          <p:cNvPr id="139268" name="Zástupný symbol pro číslo snímku 3">
            <a:extLst>
              <a:ext uri="{FF2B5EF4-FFF2-40B4-BE49-F238E27FC236}">
                <a16:creationId xmlns:a16="http://schemas.microsoft.com/office/drawing/2014/main" id="{38297E5D-3EC4-44A3-B4BF-3BF3DFF62DE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FDA5577A-E17B-4EC5-8921-619B815919DE}" type="slidenum">
              <a:rPr lang="cs-CZ" altLang="cs-CZ">
                <a:latin typeface="Times New Roman" panose="02020603050405020304" pitchFamily="18" charset="0"/>
              </a:rPr>
              <a:pPr eaLnBrk="1" hangingPunct="1">
                <a:spcBef>
                  <a:spcPct val="0"/>
                </a:spcBef>
              </a:pPr>
              <a:t>35</a:t>
            </a:fld>
            <a:endParaRPr lang="cs-CZ" altLang="cs-CZ">
              <a:latin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Zástupný symbol pro obrázek snímku 1">
            <a:extLst>
              <a:ext uri="{FF2B5EF4-FFF2-40B4-BE49-F238E27FC236}">
                <a16:creationId xmlns:a16="http://schemas.microsoft.com/office/drawing/2014/main" id="{9AD0F883-77E2-4006-A706-DB0A6A509718}"/>
              </a:ext>
            </a:extLst>
          </p:cNvPr>
          <p:cNvSpPr>
            <a:spLocks noGrp="1" noRot="1" noChangeAspect="1" noTextEdit="1"/>
          </p:cNvSpPr>
          <p:nvPr>
            <p:ph type="sldImg"/>
          </p:nvPr>
        </p:nvSpPr>
        <p:spPr>
          <a:ln/>
        </p:spPr>
      </p:sp>
      <p:sp>
        <p:nvSpPr>
          <p:cNvPr id="140291" name="Zástupný symbol pro poznámky 2">
            <a:extLst>
              <a:ext uri="{FF2B5EF4-FFF2-40B4-BE49-F238E27FC236}">
                <a16:creationId xmlns:a16="http://schemas.microsoft.com/office/drawing/2014/main" id="{46F18A56-39C3-4909-91A1-B2F2DF8119B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a:latin typeface="Arial" panose="020B0604020202020204" pitchFamily="34" charset="0"/>
              </a:rPr>
              <a:t>Zde konec 18.2. 2020</a:t>
            </a:r>
          </a:p>
          <a:p>
            <a:r>
              <a:rPr lang="cs-CZ" altLang="cs-CZ">
                <a:latin typeface="Arial" panose="020B0604020202020204" pitchFamily="34" charset="0"/>
              </a:rPr>
              <a:t>Musilová, Nikola (2011). Sbor volitelů USA: historický vývoj a současná aplikace se zaměřením na jeho reformní alternativy. Acta Politologica 3, 1, s. 29–65. ISSN 1803-8220</a:t>
            </a:r>
          </a:p>
        </p:txBody>
      </p:sp>
      <p:sp>
        <p:nvSpPr>
          <p:cNvPr id="140292" name="Zástupný symbol pro číslo snímku 3">
            <a:extLst>
              <a:ext uri="{FF2B5EF4-FFF2-40B4-BE49-F238E27FC236}">
                <a16:creationId xmlns:a16="http://schemas.microsoft.com/office/drawing/2014/main" id="{1E36CE85-4CDD-4806-AC8C-0851D0111ADC}"/>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6F73B7CA-0505-4E60-81BA-225D3F65FD75}" type="slidenum">
              <a:rPr lang="cs-CZ" altLang="cs-CZ">
                <a:latin typeface="Times New Roman" panose="02020603050405020304" pitchFamily="18" charset="0"/>
              </a:rPr>
              <a:pPr eaLnBrk="1" hangingPunct="1">
                <a:spcBef>
                  <a:spcPct val="0"/>
                </a:spcBef>
              </a:pPr>
              <a:t>36</a:t>
            </a:fld>
            <a:endParaRPr lang="cs-CZ" altLang="cs-CZ">
              <a:latin typeface="Times New Roman"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Zástupný symbol pro obrázek snímku 1">
            <a:extLst>
              <a:ext uri="{FF2B5EF4-FFF2-40B4-BE49-F238E27FC236}">
                <a16:creationId xmlns:a16="http://schemas.microsoft.com/office/drawing/2014/main" id="{06FE8E5A-A538-4D2B-9E53-D644DDB8972E}"/>
              </a:ext>
            </a:extLst>
          </p:cNvPr>
          <p:cNvSpPr>
            <a:spLocks noGrp="1" noRot="1" noChangeAspect="1" noTextEdit="1"/>
          </p:cNvSpPr>
          <p:nvPr>
            <p:ph type="sldImg"/>
          </p:nvPr>
        </p:nvSpPr>
        <p:spPr>
          <a:ln/>
        </p:spPr>
      </p:sp>
      <p:sp>
        <p:nvSpPr>
          <p:cNvPr id="141315" name="Zástupný symbol pro poznámky 2">
            <a:extLst>
              <a:ext uri="{FF2B5EF4-FFF2-40B4-BE49-F238E27FC236}">
                <a16:creationId xmlns:a16="http://schemas.microsoft.com/office/drawing/2014/main" id="{E933C867-AA4E-492C-B6D2-E98F7F3704B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r>
              <a:rPr lang="cs-CZ" altLang="cs-CZ">
                <a:latin typeface="Arial" panose="020B0604020202020204" pitchFamily="34" charset="0"/>
              </a:rPr>
              <a:t>Probíhají v každé straně</a:t>
            </a:r>
          </a:p>
          <a:p>
            <a:pPr marL="0" lvl="1"/>
            <a:r>
              <a:rPr lang="cs-CZ" altLang="cs-CZ">
                <a:latin typeface="Arial" panose="020B0604020202020204" pitchFamily="34" charset="0"/>
              </a:rPr>
              <a:t>delegáti na nominačním sjezdu rozhodnou, kdo bude kandidátem na prezidenta</a:t>
            </a:r>
          </a:p>
          <a:p>
            <a:pPr marL="0" lvl="1"/>
            <a:endParaRPr lang="cs-CZ" altLang="cs-CZ">
              <a:latin typeface="Arial" panose="020B0604020202020204" pitchFamily="34" charset="0"/>
            </a:endParaRPr>
          </a:p>
          <a:p>
            <a:endParaRPr lang="cs-CZ" altLang="cs-CZ">
              <a:latin typeface="Arial" panose="020B0604020202020204" pitchFamily="34" charset="0"/>
            </a:endParaRPr>
          </a:p>
        </p:txBody>
      </p:sp>
      <p:sp>
        <p:nvSpPr>
          <p:cNvPr id="141316" name="Zástupný symbol pro číslo snímku 3">
            <a:extLst>
              <a:ext uri="{FF2B5EF4-FFF2-40B4-BE49-F238E27FC236}">
                <a16:creationId xmlns:a16="http://schemas.microsoft.com/office/drawing/2014/main" id="{86D79C44-959D-45AD-8D50-7E0E9A715DC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F11CC2EA-026B-4311-8BD9-D930227BCBDE}" type="slidenum">
              <a:rPr lang="cs-CZ" altLang="cs-CZ">
                <a:latin typeface="Times New Roman" panose="02020603050405020304" pitchFamily="18" charset="0"/>
              </a:rPr>
              <a:pPr eaLnBrk="1" hangingPunct="1">
                <a:spcBef>
                  <a:spcPct val="0"/>
                </a:spcBef>
              </a:pPr>
              <a:t>39</a:t>
            </a:fld>
            <a:endParaRPr lang="cs-CZ" altLang="cs-CZ">
              <a:latin typeface="Times New Roman" panose="02020603050405020304"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Zástupný symbol pro obrázek snímku 1">
            <a:extLst>
              <a:ext uri="{FF2B5EF4-FFF2-40B4-BE49-F238E27FC236}">
                <a16:creationId xmlns:a16="http://schemas.microsoft.com/office/drawing/2014/main" id="{71AB9A43-49CA-44B9-96BF-069C52E3761C}"/>
              </a:ext>
            </a:extLst>
          </p:cNvPr>
          <p:cNvSpPr>
            <a:spLocks noGrp="1" noRot="1" noChangeAspect="1" noTextEdit="1"/>
          </p:cNvSpPr>
          <p:nvPr>
            <p:ph type="sldImg"/>
          </p:nvPr>
        </p:nvSpPr>
        <p:spPr>
          <a:ln/>
        </p:spPr>
      </p:sp>
      <p:sp>
        <p:nvSpPr>
          <p:cNvPr id="142339" name="Zástupný symbol pro poznámky 2">
            <a:extLst>
              <a:ext uri="{FF2B5EF4-FFF2-40B4-BE49-F238E27FC236}">
                <a16:creationId xmlns:a16="http://schemas.microsoft.com/office/drawing/2014/main" id="{AE03A82B-0120-4DF2-BEF1-33C64FFE59E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cs-CZ" altLang="cs-CZ">
                <a:latin typeface="Arial" panose="020B0604020202020204" pitchFamily="34" charset="0"/>
              </a:rPr>
              <a:t>Voliči z tohoto procesu vyloučeni</a:t>
            </a:r>
          </a:p>
          <a:p>
            <a:pPr eaLnBrk="1" hangingPunct="1">
              <a:lnSpc>
                <a:spcPct val="80000"/>
              </a:lnSpc>
            </a:pPr>
            <a:r>
              <a:rPr lang="cs-CZ" altLang="cs-CZ">
                <a:latin typeface="Arial" panose="020B0604020202020204" pitchFamily="34" charset="0"/>
              </a:rPr>
              <a:t>Tento způsob vyhovuje zejména stranickým předákům</a:t>
            </a:r>
          </a:p>
          <a:p>
            <a:endParaRPr lang="cs-CZ" altLang="cs-CZ">
              <a:latin typeface="Arial" panose="020B0604020202020204" pitchFamily="34" charset="0"/>
            </a:endParaRPr>
          </a:p>
        </p:txBody>
      </p:sp>
      <p:sp>
        <p:nvSpPr>
          <p:cNvPr id="142340" name="Zástupný symbol pro číslo snímku 3">
            <a:extLst>
              <a:ext uri="{FF2B5EF4-FFF2-40B4-BE49-F238E27FC236}">
                <a16:creationId xmlns:a16="http://schemas.microsoft.com/office/drawing/2014/main" id="{E911DA7D-9087-4672-B332-FE53585DE7A7}"/>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9E8D3B6D-2E76-4602-881A-B7DB98F8284F}" type="slidenum">
              <a:rPr lang="cs-CZ" altLang="cs-CZ">
                <a:latin typeface="Times New Roman" panose="02020603050405020304" pitchFamily="18" charset="0"/>
              </a:rPr>
              <a:pPr eaLnBrk="1" hangingPunct="1">
                <a:spcBef>
                  <a:spcPct val="0"/>
                </a:spcBef>
              </a:pPr>
              <a:t>41</a:t>
            </a:fld>
            <a:endParaRPr lang="cs-CZ" altLang="cs-CZ">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Úvodní snímek">
    <p:spTree>
      <p:nvGrpSpPr>
        <p:cNvPr id="1" name=""/>
        <p:cNvGrpSpPr/>
        <p:nvPr/>
      </p:nvGrpSpPr>
      <p:grpSpPr>
        <a:xfrm>
          <a:off x="0" y="0"/>
          <a:ext cx="0" cy="0"/>
          <a:chOff x="0" y="0"/>
          <a:chExt cx="0" cy="0"/>
        </a:xfrm>
      </p:grpSpPr>
      <p:sp>
        <p:nvSpPr>
          <p:cNvPr id="7" name="Volný tvar 6"/>
          <p:cNvSpPr/>
          <p:nvPr userDrawn="1"/>
        </p:nvSpPr>
        <p:spPr>
          <a:xfrm>
            <a:off x="5395596" y="-1"/>
            <a:ext cx="3749252" cy="1131889"/>
          </a:xfrm>
          <a:custGeom>
            <a:avLst/>
            <a:gdLst>
              <a:gd name="connsiteX0" fmla="*/ 0 w 1908175"/>
              <a:gd name="connsiteY0" fmla="*/ 574675 h 581025"/>
              <a:gd name="connsiteX1" fmla="*/ 139700 w 1908175"/>
              <a:gd name="connsiteY1" fmla="*/ 3175 h 581025"/>
              <a:gd name="connsiteX2" fmla="*/ 1892300 w 1908175"/>
              <a:gd name="connsiteY2" fmla="*/ 0 h 581025"/>
              <a:gd name="connsiteX3" fmla="*/ 1908175 w 1908175"/>
              <a:gd name="connsiteY3" fmla="*/ 581025 h 581025"/>
              <a:gd name="connsiteX4" fmla="*/ 0 w 1908175"/>
              <a:gd name="connsiteY4" fmla="*/ 574675 h 581025"/>
              <a:gd name="connsiteX0" fmla="*/ 0 w 1908175"/>
              <a:gd name="connsiteY0" fmla="*/ 577850 h 581025"/>
              <a:gd name="connsiteX1" fmla="*/ 139700 w 1908175"/>
              <a:gd name="connsiteY1" fmla="*/ 3175 h 581025"/>
              <a:gd name="connsiteX2" fmla="*/ 1892300 w 1908175"/>
              <a:gd name="connsiteY2" fmla="*/ 0 h 581025"/>
              <a:gd name="connsiteX3" fmla="*/ 1908175 w 1908175"/>
              <a:gd name="connsiteY3" fmla="*/ 581025 h 581025"/>
              <a:gd name="connsiteX4" fmla="*/ 0 w 1908175"/>
              <a:gd name="connsiteY4" fmla="*/ 577850 h 581025"/>
              <a:gd name="connsiteX0" fmla="*/ 0 w 1908175"/>
              <a:gd name="connsiteY0" fmla="*/ 628650 h 631825"/>
              <a:gd name="connsiteX1" fmla="*/ 149225 w 1908175"/>
              <a:gd name="connsiteY1" fmla="*/ 0 h 631825"/>
              <a:gd name="connsiteX2" fmla="*/ 1892300 w 1908175"/>
              <a:gd name="connsiteY2" fmla="*/ 50800 h 631825"/>
              <a:gd name="connsiteX3" fmla="*/ 1908175 w 1908175"/>
              <a:gd name="connsiteY3" fmla="*/ 631825 h 631825"/>
              <a:gd name="connsiteX4" fmla="*/ 0 w 1908175"/>
              <a:gd name="connsiteY4" fmla="*/ 628650 h 631825"/>
              <a:gd name="connsiteX0" fmla="*/ 0 w 1933575"/>
              <a:gd name="connsiteY0" fmla="*/ 628650 h 631825"/>
              <a:gd name="connsiteX1" fmla="*/ 149225 w 1933575"/>
              <a:gd name="connsiteY1" fmla="*/ 0 h 631825"/>
              <a:gd name="connsiteX2" fmla="*/ 1933575 w 1933575"/>
              <a:gd name="connsiteY2" fmla="*/ 0 h 631825"/>
              <a:gd name="connsiteX3" fmla="*/ 1908175 w 1933575"/>
              <a:gd name="connsiteY3" fmla="*/ 631825 h 631825"/>
              <a:gd name="connsiteX4" fmla="*/ 0 w 1933575"/>
              <a:gd name="connsiteY4" fmla="*/ 628650 h 631825"/>
              <a:gd name="connsiteX0" fmla="*/ 0 w 1968500"/>
              <a:gd name="connsiteY0" fmla="*/ 628650 h 628650"/>
              <a:gd name="connsiteX1" fmla="*/ 149225 w 1968500"/>
              <a:gd name="connsiteY1" fmla="*/ 0 h 628650"/>
              <a:gd name="connsiteX2" fmla="*/ 1933575 w 1968500"/>
              <a:gd name="connsiteY2" fmla="*/ 0 h 628650"/>
              <a:gd name="connsiteX3" fmla="*/ 1968500 w 1968500"/>
              <a:gd name="connsiteY3" fmla="*/ 628650 h 628650"/>
              <a:gd name="connsiteX4" fmla="*/ 0 w 1968500"/>
              <a:gd name="connsiteY4" fmla="*/ 628650 h 628650"/>
              <a:gd name="connsiteX0" fmla="*/ 0 w 1994535"/>
              <a:gd name="connsiteY0" fmla="*/ 628650 h 628650"/>
              <a:gd name="connsiteX1" fmla="*/ 149225 w 1994535"/>
              <a:gd name="connsiteY1" fmla="*/ 0 h 628650"/>
              <a:gd name="connsiteX2" fmla="*/ 1994535 w 1994535"/>
              <a:gd name="connsiteY2" fmla="*/ 53975 h 628650"/>
              <a:gd name="connsiteX3" fmla="*/ 1968500 w 1994535"/>
              <a:gd name="connsiteY3" fmla="*/ 628650 h 628650"/>
              <a:gd name="connsiteX4" fmla="*/ 0 w 1994535"/>
              <a:gd name="connsiteY4" fmla="*/ 628650 h 628650"/>
              <a:gd name="connsiteX0" fmla="*/ 0 w 1968500"/>
              <a:gd name="connsiteY0" fmla="*/ 628650 h 628650"/>
              <a:gd name="connsiteX1" fmla="*/ 149225 w 1968500"/>
              <a:gd name="connsiteY1" fmla="*/ 0 h 628650"/>
              <a:gd name="connsiteX2" fmla="*/ 1965960 w 1968500"/>
              <a:gd name="connsiteY2" fmla="*/ 6350 h 628650"/>
              <a:gd name="connsiteX3" fmla="*/ 1968500 w 1968500"/>
              <a:gd name="connsiteY3" fmla="*/ 628650 h 628650"/>
              <a:gd name="connsiteX4" fmla="*/ 0 w 1968500"/>
              <a:gd name="connsiteY4" fmla="*/ 628650 h 628650"/>
              <a:gd name="connsiteX0" fmla="*/ 0 w 1968500"/>
              <a:gd name="connsiteY0" fmla="*/ 622300 h 622300"/>
              <a:gd name="connsiteX1" fmla="*/ 134937 w 1968500"/>
              <a:gd name="connsiteY1" fmla="*/ 47625 h 622300"/>
              <a:gd name="connsiteX2" fmla="*/ 1965960 w 1968500"/>
              <a:gd name="connsiteY2" fmla="*/ 0 h 622300"/>
              <a:gd name="connsiteX3" fmla="*/ 1968500 w 1968500"/>
              <a:gd name="connsiteY3" fmla="*/ 622300 h 622300"/>
              <a:gd name="connsiteX4" fmla="*/ 0 w 1968500"/>
              <a:gd name="connsiteY4" fmla="*/ 622300 h 622300"/>
              <a:gd name="connsiteX0" fmla="*/ 0 w 1968500"/>
              <a:gd name="connsiteY0" fmla="*/ 574675 h 574675"/>
              <a:gd name="connsiteX1" fmla="*/ 134937 w 1968500"/>
              <a:gd name="connsiteY1" fmla="*/ 0 h 574675"/>
              <a:gd name="connsiteX2" fmla="*/ 1882774 w 1968500"/>
              <a:gd name="connsiteY2" fmla="*/ 33338 h 574675"/>
              <a:gd name="connsiteX3" fmla="*/ 1968500 w 1968500"/>
              <a:gd name="connsiteY3" fmla="*/ 574675 h 574675"/>
              <a:gd name="connsiteX4" fmla="*/ 0 w 1968500"/>
              <a:gd name="connsiteY4" fmla="*/ 574675 h 574675"/>
              <a:gd name="connsiteX0" fmla="*/ 0 w 1968500"/>
              <a:gd name="connsiteY0" fmla="*/ 574675 h 574675"/>
              <a:gd name="connsiteX1" fmla="*/ 134937 w 1968500"/>
              <a:gd name="connsiteY1" fmla="*/ 0 h 574675"/>
              <a:gd name="connsiteX2" fmla="*/ 1882774 w 1968500"/>
              <a:gd name="connsiteY2" fmla="*/ 0 h 574675"/>
              <a:gd name="connsiteX3" fmla="*/ 1968500 w 1968500"/>
              <a:gd name="connsiteY3" fmla="*/ 574675 h 574675"/>
              <a:gd name="connsiteX4" fmla="*/ 0 w 1968500"/>
              <a:gd name="connsiteY4" fmla="*/ 574675 h 574675"/>
              <a:gd name="connsiteX0" fmla="*/ 0 w 1883621"/>
              <a:gd name="connsiteY0" fmla="*/ 574675 h 574675"/>
              <a:gd name="connsiteX1" fmla="*/ 134937 w 1883621"/>
              <a:gd name="connsiteY1" fmla="*/ 0 h 574675"/>
              <a:gd name="connsiteX2" fmla="*/ 1882774 w 1883621"/>
              <a:gd name="connsiteY2" fmla="*/ 0 h 574675"/>
              <a:gd name="connsiteX3" fmla="*/ 1882774 w 1883621"/>
              <a:gd name="connsiteY3" fmla="*/ 574675 h 574675"/>
              <a:gd name="connsiteX4" fmla="*/ 0 w 1883621"/>
              <a:gd name="connsiteY4" fmla="*/ 574675 h 574675"/>
              <a:gd name="connsiteX0" fmla="*/ 0 w 3758141"/>
              <a:gd name="connsiteY0" fmla="*/ 1135380 h 1135380"/>
              <a:gd name="connsiteX1" fmla="*/ 2009457 w 3758141"/>
              <a:gd name="connsiteY1" fmla="*/ 0 h 1135380"/>
              <a:gd name="connsiteX2" fmla="*/ 3757294 w 3758141"/>
              <a:gd name="connsiteY2" fmla="*/ 0 h 1135380"/>
              <a:gd name="connsiteX3" fmla="*/ 3757294 w 3758141"/>
              <a:gd name="connsiteY3" fmla="*/ 574675 h 1135380"/>
              <a:gd name="connsiteX4" fmla="*/ 0 w 3758141"/>
              <a:gd name="connsiteY4" fmla="*/ 1135380 h 1135380"/>
              <a:gd name="connsiteX0" fmla="*/ 0 w 3758141"/>
              <a:gd name="connsiteY0" fmla="*/ 1135381 h 1135381"/>
              <a:gd name="connsiteX1" fmla="*/ 336233 w 3758141"/>
              <a:gd name="connsiteY1" fmla="*/ 0 h 1135381"/>
              <a:gd name="connsiteX2" fmla="*/ 3757294 w 3758141"/>
              <a:gd name="connsiteY2" fmla="*/ 1 h 1135381"/>
              <a:gd name="connsiteX3" fmla="*/ 3757294 w 3758141"/>
              <a:gd name="connsiteY3" fmla="*/ 574676 h 1135381"/>
              <a:gd name="connsiteX4" fmla="*/ 0 w 3758141"/>
              <a:gd name="connsiteY4" fmla="*/ 1135381 h 1135381"/>
              <a:gd name="connsiteX0" fmla="*/ 0 w 3575261"/>
              <a:gd name="connsiteY0" fmla="*/ 1131889 h 1131889"/>
              <a:gd name="connsiteX1" fmla="*/ 153353 w 3575261"/>
              <a:gd name="connsiteY1" fmla="*/ 0 h 1131889"/>
              <a:gd name="connsiteX2" fmla="*/ 3574414 w 3575261"/>
              <a:gd name="connsiteY2" fmla="*/ 1 h 1131889"/>
              <a:gd name="connsiteX3" fmla="*/ 3574414 w 3575261"/>
              <a:gd name="connsiteY3" fmla="*/ 574676 h 1131889"/>
              <a:gd name="connsiteX4" fmla="*/ 0 w 3575261"/>
              <a:gd name="connsiteY4" fmla="*/ 1131889 h 1131889"/>
              <a:gd name="connsiteX0" fmla="*/ 0 w 3695911"/>
              <a:gd name="connsiteY0" fmla="*/ 1131889 h 1131889"/>
              <a:gd name="connsiteX1" fmla="*/ 274003 w 3695911"/>
              <a:gd name="connsiteY1" fmla="*/ 0 h 1131889"/>
              <a:gd name="connsiteX2" fmla="*/ 3695064 w 3695911"/>
              <a:gd name="connsiteY2" fmla="*/ 1 h 1131889"/>
              <a:gd name="connsiteX3" fmla="*/ 3695064 w 3695911"/>
              <a:gd name="connsiteY3" fmla="*/ 574676 h 1131889"/>
              <a:gd name="connsiteX4" fmla="*/ 0 w 3695911"/>
              <a:gd name="connsiteY4" fmla="*/ 1131889 h 1131889"/>
              <a:gd name="connsiteX0" fmla="*/ 0 w 3748405"/>
              <a:gd name="connsiteY0" fmla="*/ 1131889 h 1131889"/>
              <a:gd name="connsiteX1" fmla="*/ 274003 w 3748405"/>
              <a:gd name="connsiteY1" fmla="*/ 0 h 1131889"/>
              <a:gd name="connsiteX2" fmla="*/ 3695064 w 3748405"/>
              <a:gd name="connsiteY2" fmla="*/ 1 h 1131889"/>
              <a:gd name="connsiteX3" fmla="*/ 3748405 w 3748405"/>
              <a:gd name="connsiteY3" fmla="*/ 1131889 h 1131889"/>
              <a:gd name="connsiteX4" fmla="*/ 0 w 3748405"/>
              <a:gd name="connsiteY4" fmla="*/ 1131889 h 1131889"/>
              <a:gd name="connsiteX0" fmla="*/ 0 w 3749252"/>
              <a:gd name="connsiteY0" fmla="*/ 1131889 h 1131889"/>
              <a:gd name="connsiteX1" fmla="*/ 274003 w 3749252"/>
              <a:gd name="connsiteY1" fmla="*/ 0 h 1131889"/>
              <a:gd name="connsiteX2" fmla="*/ 3748405 w 3749252"/>
              <a:gd name="connsiteY2" fmla="*/ 1 h 1131889"/>
              <a:gd name="connsiteX3" fmla="*/ 3748405 w 3749252"/>
              <a:gd name="connsiteY3" fmla="*/ 1131889 h 1131889"/>
              <a:gd name="connsiteX4" fmla="*/ 0 w 3749252"/>
              <a:gd name="connsiteY4" fmla="*/ 1131889 h 113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9252" h="1131889">
                <a:moveTo>
                  <a:pt x="0" y="1131889"/>
                </a:moveTo>
                <a:lnTo>
                  <a:pt x="274003" y="0"/>
                </a:lnTo>
                <a:lnTo>
                  <a:pt x="3748405" y="1"/>
                </a:lnTo>
                <a:cubicBezTo>
                  <a:pt x="3749252" y="207434"/>
                  <a:pt x="3747558" y="924456"/>
                  <a:pt x="3748405" y="1131889"/>
                </a:cubicBezTo>
                <a:lnTo>
                  <a:pt x="0" y="1131889"/>
                </a:lnTo>
                <a:close/>
              </a:path>
            </a:pathLst>
          </a:custGeom>
          <a:solidFill>
            <a:srgbClr val="002D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0" name="Obrázek 9" descr="Cevro institut_doplnkove_rgb_neg_cz.png"/>
          <p:cNvPicPr>
            <a:picLocks noChangeAspect="1"/>
          </p:cNvPicPr>
          <p:nvPr userDrawn="1"/>
        </p:nvPicPr>
        <p:blipFill>
          <a:blip r:embed="rId2" cstate="print"/>
          <a:stretch>
            <a:fillRect/>
          </a:stretch>
        </p:blipFill>
        <p:spPr>
          <a:xfrm>
            <a:off x="5935244" y="290218"/>
            <a:ext cx="2976981" cy="6051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2C4174D-E7E7-45B3-A872-4B12C218382D}" type="datetimeFigureOut">
              <a:rPr lang="cs-CZ" smtClean="0"/>
              <a:pPr/>
              <a:t>16.12.2024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0C49F4A-3CE7-47A4-87C9-2BBC1E084BA1}" type="slidenum">
              <a:rPr lang="cs-CZ" smtClean="0"/>
              <a:pPr/>
              <a:t>‹#›</a:t>
            </a:fld>
            <a:endParaRPr lang="cs-CZ"/>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9"/>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9"/>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2C4174D-E7E7-45B3-A872-4B12C218382D}" type="datetimeFigureOut">
              <a:rPr lang="cs-CZ" smtClean="0"/>
              <a:pPr/>
              <a:t>16.12.2024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0C49F4A-3CE7-47A4-87C9-2BBC1E084BA1}" type="slidenum">
              <a:rPr lang="cs-CZ" smtClean="0"/>
              <a:pPr/>
              <a:t>‹#›</a:t>
            </a:fld>
            <a:endParaRPr lang="cs-CZ"/>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279400" y="1293813"/>
            <a:ext cx="8447088" cy="419100"/>
          </a:xfrm>
        </p:spPr>
        <p:txBody>
          <a:bodyPr/>
          <a:lstStyle/>
          <a:p>
            <a:r>
              <a:rPr lang="cs-CZ"/>
              <a:t>Kliknutím lze upravit styl.</a:t>
            </a:r>
          </a:p>
        </p:txBody>
      </p:sp>
      <p:sp>
        <p:nvSpPr>
          <p:cNvPr id="3" name="Zástupný symbol pro text 2"/>
          <p:cNvSpPr>
            <a:spLocks noGrp="1"/>
          </p:cNvSpPr>
          <p:nvPr>
            <p:ph type="body" sz="half" idx="1"/>
          </p:nvPr>
        </p:nvSpPr>
        <p:spPr>
          <a:xfrm>
            <a:off x="279400" y="2203450"/>
            <a:ext cx="4146550" cy="40513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578350" y="2203450"/>
            <a:ext cx="4148138" cy="40513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2110620480"/>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0" y="574674"/>
            <a:ext cx="9144000" cy="923926"/>
          </a:xfrm>
        </p:spPr>
        <p:txBody>
          <a:bodyPr lIns="252000" rIns="252000">
            <a:normAutofit/>
          </a:bodyPr>
          <a:lstStyle>
            <a:lvl1pPr algn="l">
              <a:defRPr sz="6600">
                <a:solidFill>
                  <a:srgbClr val="CA8A64"/>
                </a:solidFill>
                <a:latin typeface="+mn-lt"/>
              </a:defRPr>
            </a:lvl1pPr>
          </a:lstStyle>
          <a:p>
            <a:r>
              <a:rPr lang="cs-CZ" dirty="0"/>
              <a:t>Klepnutím lze upravit styl předlohy nadpisů.</a:t>
            </a:r>
          </a:p>
        </p:txBody>
      </p:sp>
      <p:sp>
        <p:nvSpPr>
          <p:cNvPr id="3" name="Zástupný symbol pro obsah 2"/>
          <p:cNvSpPr>
            <a:spLocks noGrp="1"/>
          </p:cNvSpPr>
          <p:nvPr>
            <p:ph idx="1"/>
          </p:nvPr>
        </p:nvSpPr>
        <p:spPr/>
        <p:txBody>
          <a:bodyPr/>
          <a:lstStyle/>
          <a:p>
            <a:pPr lvl="0"/>
            <a:r>
              <a:rPr lang="cs-CZ" dirty="0"/>
              <a:t>Klepnutím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7" name="Volný tvar 6"/>
          <p:cNvSpPr/>
          <p:nvPr userDrawn="1"/>
        </p:nvSpPr>
        <p:spPr>
          <a:xfrm>
            <a:off x="7261225" y="0"/>
            <a:ext cx="1883621" cy="574675"/>
          </a:xfrm>
          <a:custGeom>
            <a:avLst/>
            <a:gdLst>
              <a:gd name="connsiteX0" fmla="*/ 0 w 1908175"/>
              <a:gd name="connsiteY0" fmla="*/ 574675 h 581025"/>
              <a:gd name="connsiteX1" fmla="*/ 139700 w 1908175"/>
              <a:gd name="connsiteY1" fmla="*/ 3175 h 581025"/>
              <a:gd name="connsiteX2" fmla="*/ 1892300 w 1908175"/>
              <a:gd name="connsiteY2" fmla="*/ 0 h 581025"/>
              <a:gd name="connsiteX3" fmla="*/ 1908175 w 1908175"/>
              <a:gd name="connsiteY3" fmla="*/ 581025 h 581025"/>
              <a:gd name="connsiteX4" fmla="*/ 0 w 1908175"/>
              <a:gd name="connsiteY4" fmla="*/ 574675 h 581025"/>
              <a:gd name="connsiteX0" fmla="*/ 0 w 1908175"/>
              <a:gd name="connsiteY0" fmla="*/ 577850 h 581025"/>
              <a:gd name="connsiteX1" fmla="*/ 139700 w 1908175"/>
              <a:gd name="connsiteY1" fmla="*/ 3175 h 581025"/>
              <a:gd name="connsiteX2" fmla="*/ 1892300 w 1908175"/>
              <a:gd name="connsiteY2" fmla="*/ 0 h 581025"/>
              <a:gd name="connsiteX3" fmla="*/ 1908175 w 1908175"/>
              <a:gd name="connsiteY3" fmla="*/ 581025 h 581025"/>
              <a:gd name="connsiteX4" fmla="*/ 0 w 1908175"/>
              <a:gd name="connsiteY4" fmla="*/ 577850 h 581025"/>
              <a:gd name="connsiteX0" fmla="*/ 0 w 1908175"/>
              <a:gd name="connsiteY0" fmla="*/ 628650 h 631825"/>
              <a:gd name="connsiteX1" fmla="*/ 149225 w 1908175"/>
              <a:gd name="connsiteY1" fmla="*/ 0 h 631825"/>
              <a:gd name="connsiteX2" fmla="*/ 1892300 w 1908175"/>
              <a:gd name="connsiteY2" fmla="*/ 50800 h 631825"/>
              <a:gd name="connsiteX3" fmla="*/ 1908175 w 1908175"/>
              <a:gd name="connsiteY3" fmla="*/ 631825 h 631825"/>
              <a:gd name="connsiteX4" fmla="*/ 0 w 1908175"/>
              <a:gd name="connsiteY4" fmla="*/ 628650 h 631825"/>
              <a:gd name="connsiteX0" fmla="*/ 0 w 1933575"/>
              <a:gd name="connsiteY0" fmla="*/ 628650 h 631825"/>
              <a:gd name="connsiteX1" fmla="*/ 149225 w 1933575"/>
              <a:gd name="connsiteY1" fmla="*/ 0 h 631825"/>
              <a:gd name="connsiteX2" fmla="*/ 1933575 w 1933575"/>
              <a:gd name="connsiteY2" fmla="*/ 0 h 631825"/>
              <a:gd name="connsiteX3" fmla="*/ 1908175 w 1933575"/>
              <a:gd name="connsiteY3" fmla="*/ 631825 h 631825"/>
              <a:gd name="connsiteX4" fmla="*/ 0 w 1933575"/>
              <a:gd name="connsiteY4" fmla="*/ 628650 h 631825"/>
              <a:gd name="connsiteX0" fmla="*/ 0 w 1968500"/>
              <a:gd name="connsiteY0" fmla="*/ 628650 h 628650"/>
              <a:gd name="connsiteX1" fmla="*/ 149225 w 1968500"/>
              <a:gd name="connsiteY1" fmla="*/ 0 h 628650"/>
              <a:gd name="connsiteX2" fmla="*/ 1933575 w 1968500"/>
              <a:gd name="connsiteY2" fmla="*/ 0 h 628650"/>
              <a:gd name="connsiteX3" fmla="*/ 1968500 w 1968500"/>
              <a:gd name="connsiteY3" fmla="*/ 628650 h 628650"/>
              <a:gd name="connsiteX4" fmla="*/ 0 w 1968500"/>
              <a:gd name="connsiteY4" fmla="*/ 628650 h 628650"/>
              <a:gd name="connsiteX0" fmla="*/ 0 w 1994535"/>
              <a:gd name="connsiteY0" fmla="*/ 628650 h 628650"/>
              <a:gd name="connsiteX1" fmla="*/ 149225 w 1994535"/>
              <a:gd name="connsiteY1" fmla="*/ 0 h 628650"/>
              <a:gd name="connsiteX2" fmla="*/ 1994535 w 1994535"/>
              <a:gd name="connsiteY2" fmla="*/ 53975 h 628650"/>
              <a:gd name="connsiteX3" fmla="*/ 1968500 w 1994535"/>
              <a:gd name="connsiteY3" fmla="*/ 628650 h 628650"/>
              <a:gd name="connsiteX4" fmla="*/ 0 w 1994535"/>
              <a:gd name="connsiteY4" fmla="*/ 628650 h 628650"/>
              <a:gd name="connsiteX0" fmla="*/ 0 w 1968500"/>
              <a:gd name="connsiteY0" fmla="*/ 628650 h 628650"/>
              <a:gd name="connsiteX1" fmla="*/ 149225 w 1968500"/>
              <a:gd name="connsiteY1" fmla="*/ 0 h 628650"/>
              <a:gd name="connsiteX2" fmla="*/ 1965960 w 1968500"/>
              <a:gd name="connsiteY2" fmla="*/ 6350 h 628650"/>
              <a:gd name="connsiteX3" fmla="*/ 1968500 w 1968500"/>
              <a:gd name="connsiteY3" fmla="*/ 628650 h 628650"/>
              <a:gd name="connsiteX4" fmla="*/ 0 w 1968500"/>
              <a:gd name="connsiteY4" fmla="*/ 628650 h 628650"/>
              <a:gd name="connsiteX0" fmla="*/ 0 w 1968500"/>
              <a:gd name="connsiteY0" fmla="*/ 622300 h 622300"/>
              <a:gd name="connsiteX1" fmla="*/ 134937 w 1968500"/>
              <a:gd name="connsiteY1" fmla="*/ 47625 h 622300"/>
              <a:gd name="connsiteX2" fmla="*/ 1965960 w 1968500"/>
              <a:gd name="connsiteY2" fmla="*/ 0 h 622300"/>
              <a:gd name="connsiteX3" fmla="*/ 1968500 w 1968500"/>
              <a:gd name="connsiteY3" fmla="*/ 622300 h 622300"/>
              <a:gd name="connsiteX4" fmla="*/ 0 w 1968500"/>
              <a:gd name="connsiteY4" fmla="*/ 622300 h 622300"/>
              <a:gd name="connsiteX0" fmla="*/ 0 w 1968500"/>
              <a:gd name="connsiteY0" fmla="*/ 574675 h 574675"/>
              <a:gd name="connsiteX1" fmla="*/ 134937 w 1968500"/>
              <a:gd name="connsiteY1" fmla="*/ 0 h 574675"/>
              <a:gd name="connsiteX2" fmla="*/ 1882774 w 1968500"/>
              <a:gd name="connsiteY2" fmla="*/ 33338 h 574675"/>
              <a:gd name="connsiteX3" fmla="*/ 1968500 w 1968500"/>
              <a:gd name="connsiteY3" fmla="*/ 574675 h 574675"/>
              <a:gd name="connsiteX4" fmla="*/ 0 w 1968500"/>
              <a:gd name="connsiteY4" fmla="*/ 574675 h 574675"/>
              <a:gd name="connsiteX0" fmla="*/ 0 w 1968500"/>
              <a:gd name="connsiteY0" fmla="*/ 574675 h 574675"/>
              <a:gd name="connsiteX1" fmla="*/ 134937 w 1968500"/>
              <a:gd name="connsiteY1" fmla="*/ 0 h 574675"/>
              <a:gd name="connsiteX2" fmla="*/ 1882774 w 1968500"/>
              <a:gd name="connsiteY2" fmla="*/ 0 h 574675"/>
              <a:gd name="connsiteX3" fmla="*/ 1968500 w 1968500"/>
              <a:gd name="connsiteY3" fmla="*/ 574675 h 574675"/>
              <a:gd name="connsiteX4" fmla="*/ 0 w 1968500"/>
              <a:gd name="connsiteY4" fmla="*/ 574675 h 574675"/>
              <a:gd name="connsiteX0" fmla="*/ 0 w 1883621"/>
              <a:gd name="connsiteY0" fmla="*/ 574675 h 574675"/>
              <a:gd name="connsiteX1" fmla="*/ 134937 w 1883621"/>
              <a:gd name="connsiteY1" fmla="*/ 0 h 574675"/>
              <a:gd name="connsiteX2" fmla="*/ 1882774 w 1883621"/>
              <a:gd name="connsiteY2" fmla="*/ 0 h 574675"/>
              <a:gd name="connsiteX3" fmla="*/ 1882774 w 1883621"/>
              <a:gd name="connsiteY3" fmla="*/ 574675 h 574675"/>
              <a:gd name="connsiteX4" fmla="*/ 0 w 1883621"/>
              <a:gd name="connsiteY4" fmla="*/ 574675 h 574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621" h="574675">
                <a:moveTo>
                  <a:pt x="0" y="574675"/>
                </a:moveTo>
                <a:lnTo>
                  <a:pt x="134937" y="0"/>
                </a:lnTo>
                <a:lnTo>
                  <a:pt x="1882774" y="0"/>
                </a:lnTo>
                <a:cubicBezTo>
                  <a:pt x="1883621" y="207433"/>
                  <a:pt x="1881927" y="367242"/>
                  <a:pt x="1882774" y="574675"/>
                </a:cubicBezTo>
                <a:lnTo>
                  <a:pt x="0" y="574675"/>
                </a:lnTo>
                <a:close/>
              </a:path>
            </a:pathLst>
          </a:custGeom>
          <a:solidFill>
            <a:srgbClr val="002D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Volný tvar 7"/>
          <p:cNvSpPr/>
          <p:nvPr userDrawn="1"/>
        </p:nvSpPr>
        <p:spPr>
          <a:xfrm>
            <a:off x="7114540" y="6308726"/>
            <a:ext cx="2030307" cy="549274"/>
          </a:xfrm>
          <a:custGeom>
            <a:avLst/>
            <a:gdLst>
              <a:gd name="connsiteX0" fmla="*/ 0 w 1908175"/>
              <a:gd name="connsiteY0" fmla="*/ 574675 h 581025"/>
              <a:gd name="connsiteX1" fmla="*/ 139700 w 1908175"/>
              <a:gd name="connsiteY1" fmla="*/ 3175 h 581025"/>
              <a:gd name="connsiteX2" fmla="*/ 1892300 w 1908175"/>
              <a:gd name="connsiteY2" fmla="*/ 0 h 581025"/>
              <a:gd name="connsiteX3" fmla="*/ 1908175 w 1908175"/>
              <a:gd name="connsiteY3" fmla="*/ 581025 h 581025"/>
              <a:gd name="connsiteX4" fmla="*/ 0 w 1908175"/>
              <a:gd name="connsiteY4" fmla="*/ 574675 h 581025"/>
              <a:gd name="connsiteX0" fmla="*/ 0 w 1908175"/>
              <a:gd name="connsiteY0" fmla="*/ 577850 h 581025"/>
              <a:gd name="connsiteX1" fmla="*/ 139700 w 1908175"/>
              <a:gd name="connsiteY1" fmla="*/ 3175 h 581025"/>
              <a:gd name="connsiteX2" fmla="*/ 1892300 w 1908175"/>
              <a:gd name="connsiteY2" fmla="*/ 0 h 581025"/>
              <a:gd name="connsiteX3" fmla="*/ 1908175 w 1908175"/>
              <a:gd name="connsiteY3" fmla="*/ 581025 h 581025"/>
              <a:gd name="connsiteX4" fmla="*/ 0 w 1908175"/>
              <a:gd name="connsiteY4" fmla="*/ 577850 h 581025"/>
              <a:gd name="connsiteX0" fmla="*/ 0 w 1908175"/>
              <a:gd name="connsiteY0" fmla="*/ 628650 h 631825"/>
              <a:gd name="connsiteX1" fmla="*/ 149225 w 1908175"/>
              <a:gd name="connsiteY1" fmla="*/ 0 h 631825"/>
              <a:gd name="connsiteX2" fmla="*/ 1892300 w 1908175"/>
              <a:gd name="connsiteY2" fmla="*/ 50800 h 631825"/>
              <a:gd name="connsiteX3" fmla="*/ 1908175 w 1908175"/>
              <a:gd name="connsiteY3" fmla="*/ 631825 h 631825"/>
              <a:gd name="connsiteX4" fmla="*/ 0 w 1908175"/>
              <a:gd name="connsiteY4" fmla="*/ 628650 h 631825"/>
              <a:gd name="connsiteX0" fmla="*/ 0 w 1933575"/>
              <a:gd name="connsiteY0" fmla="*/ 628650 h 631825"/>
              <a:gd name="connsiteX1" fmla="*/ 149225 w 1933575"/>
              <a:gd name="connsiteY1" fmla="*/ 0 h 631825"/>
              <a:gd name="connsiteX2" fmla="*/ 1933575 w 1933575"/>
              <a:gd name="connsiteY2" fmla="*/ 0 h 631825"/>
              <a:gd name="connsiteX3" fmla="*/ 1908175 w 1933575"/>
              <a:gd name="connsiteY3" fmla="*/ 631825 h 631825"/>
              <a:gd name="connsiteX4" fmla="*/ 0 w 1933575"/>
              <a:gd name="connsiteY4" fmla="*/ 628650 h 631825"/>
              <a:gd name="connsiteX0" fmla="*/ 0 w 1968500"/>
              <a:gd name="connsiteY0" fmla="*/ 628650 h 628650"/>
              <a:gd name="connsiteX1" fmla="*/ 149225 w 1968500"/>
              <a:gd name="connsiteY1" fmla="*/ 0 h 628650"/>
              <a:gd name="connsiteX2" fmla="*/ 1933575 w 1968500"/>
              <a:gd name="connsiteY2" fmla="*/ 0 h 628650"/>
              <a:gd name="connsiteX3" fmla="*/ 1968500 w 1968500"/>
              <a:gd name="connsiteY3" fmla="*/ 628650 h 628650"/>
              <a:gd name="connsiteX4" fmla="*/ 0 w 1968500"/>
              <a:gd name="connsiteY4" fmla="*/ 628650 h 628650"/>
              <a:gd name="connsiteX0" fmla="*/ 0 w 1994535"/>
              <a:gd name="connsiteY0" fmla="*/ 628650 h 628650"/>
              <a:gd name="connsiteX1" fmla="*/ 149225 w 1994535"/>
              <a:gd name="connsiteY1" fmla="*/ 0 h 628650"/>
              <a:gd name="connsiteX2" fmla="*/ 1994535 w 1994535"/>
              <a:gd name="connsiteY2" fmla="*/ 53975 h 628650"/>
              <a:gd name="connsiteX3" fmla="*/ 1968500 w 1994535"/>
              <a:gd name="connsiteY3" fmla="*/ 628650 h 628650"/>
              <a:gd name="connsiteX4" fmla="*/ 0 w 1994535"/>
              <a:gd name="connsiteY4" fmla="*/ 628650 h 628650"/>
              <a:gd name="connsiteX0" fmla="*/ 0 w 1968500"/>
              <a:gd name="connsiteY0" fmla="*/ 628650 h 628650"/>
              <a:gd name="connsiteX1" fmla="*/ 149225 w 1968500"/>
              <a:gd name="connsiteY1" fmla="*/ 0 h 628650"/>
              <a:gd name="connsiteX2" fmla="*/ 1965960 w 1968500"/>
              <a:gd name="connsiteY2" fmla="*/ 6350 h 628650"/>
              <a:gd name="connsiteX3" fmla="*/ 1968500 w 1968500"/>
              <a:gd name="connsiteY3" fmla="*/ 628650 h 628650"/>
              <a:gd name="connsiteX4" fmla="*/ 0 w 1968500"/>
              <a:gd name="connsiteY4" fmla="*/ 628650 h 628650"/>
              <a:gd name="connsiteX0" fmla="*/ 0 w 2030307"/>
              <a:gd name="connsiteY0" fmla="*/ 705485 h 705485"/>
              <a:gd name="connsiteX1" fmla="*/ 149225 w 2030307"/>
              <a:gd name="connsiteY1" fmla="*/ 76835 h 705485"/>
              <a:gd name="connsiteX2" fmla="*/ 2029460 w 2030307"/>
              <a:gd name="connsiteY2" fmla="*/ 0 h 705485"/>
              <a:gd name="connsiteX3" fmla="*/ 1968500 w 2030307"/>
              <a:gd name="connsiteY3" fmla="*/ 705485 h 705485"/>
              <a:gd name="connsiteX4" fmla="*/ 0 w 2030307"/>
              <a:gd name="connsiteY4" fmla="*/ 705485 h 705485"/>
              <a:gd name="connsiteX0" fmla="*/ 0 w 2030307"/>
              <a:gd name="connsiteY0" fmla="*/ 628650 h 628650"/>
              <a:gd name="connsiteX1" fmla="*/ 149225 w 2030307"/>
              <a:gd name="connsiteY1" fmla="*/ 0 h 628650"/>
              <a:gd name="connsiteX2" fmla="*/ 2029460 w 2030307"/>
              <a:gd name="connsiteY2" fmla="*/ 79376 h 628650"/>
              <a:gd name="connsiteX3" fmla="*/ 1968500 w 2030307"/>
              <a:gd name="connsiteY3" fmla="*/ 628650 h 628650"/>
              <a:gd name="connsiteX4" fmla="*/ 0 w 2030307"/>
              <a:gd name="connsiteY4" fmla="*/ 628650 h 628650"/>
              <a:gd name="connsiteX0" fmla="*/ 0 w 2030307"/>
              <a:gd name="connsiteY0" fmla="*/ 628650 h 628650"/>
              <a:gd name="connsiteX1" fmla="*/ 149225 w 2030307"/>
              <a:gd name="connsiteY1" fmla="*/ 0 h 628650"/>
              <a:gd name="connsiteX2" fmla="*/ 2029460 w 2030307"/>
              <a:gd name="connsiteY2" fmla="*/ 79375 h 628650"/>
              <a:gd name="connsiteX3" fmla="*/ 1968500 w 2030307"/>
              <a:gd name="connsiteY3" fmla="*/ 628650 h 628650"/>
              <a:gd name="connsiteX4" fmla="*/ 0 w 2030307"/>
              <a:gd name="connsiteY4" fmla="*/ 628650 h 628650"/>
              <a:gd name="connsiteX0" fmla="*/ 0 w 2030307"/>
              <a:gd name="connsiteY0" fmla="*/ 628650 h 628650"/>
              <a:gd name="connsiteX1" fmla="*/ 149225 w 2030307"/>
              <a:gd name="connsiteY1" fmla="*/ 0 h 628650"/>
              <a:gd name="connsiteX2" fmla="*/ 2029460 w 2030307"/>
              <a:gd name="connsiteY2" fmla="*/ 79375 h 628650"/>
              <a:gd name="connsiteX3" fmla="*/ 2029460 w 2030307"/>
              <a:gd name="connsiteY3" fmla="*/ 628650 h 628650"/>
              <a:gd name="connsiteX4" fmla="*/ 0 w 2030307"/>
              <a:gd name="connsiteY4" fmla="*/ 628650 h 628650"/>
              <a:gd name="connsiteX0" fmla="*/ 0 w 2030307"/>
              <a:gd name="connsiteY0" fmla="*/ 628650 h 628650"/>
              <a:gd name="connsiteX1" fmla="*/ 149225 w 2030307"/>
              <a:gd name="connsiteY1" fmla="*/ 0 h 628650"/>
              <a:gd name="connsiteX2" fmla="*/ 2029460 w 2030307"/>
              <a:gd name="connsiteY2" fmla="*/ 79375 h 628650"/>
              <a:gd name="connsiteX3" fmla="*/ 2029460 w 2030307"/>
              <a:gd name="connsiteY3" fmla="*/ 628650 h 628650"/>
              <a:gd name="connsiteX4" fmla="*/ 0 w 2030307"/>
              <a:gd name="connsiteY4" fmla="*/ 628650 h 628650"/>
              <a:gd name="connsiteX0" fmla="*/ 0 w 2030307"/>
              <a:gd name="connsiteY0" fmla="*/ 631031 h 631031"/>
              <a:gd name="connsiteX1" fmla="*/ 149225 w 2030307"/>
              <a:gd name="connsiteY1" fmla="*/ 2381 h 631031"/>
              <a:gd name="connsiteX2" fmla="*/ 2029460 w 2030307"/>
              <a:gd name="connsiteY2" fmla="*/ 0 h 631031"/>
              <a:gd name="connsiteX3" fmla="*/ 2029460 w 2030307"/>
              <a:gd name="connsiteY3" fmla="*/ 631031 h 631031"/>
              <a:gd name="connsiteX4" fmla="*/ 0 w 2030307"/>
              <a:gd name="connsiteY4" fmla="*/ 631031 h 631031"/>
              <a:gd name="connsiteX0" fmla="*/ 0 w 2030307"/>
              <a:gd name="connsiteY0" fmla="*/ 631031 h 631031"/>
              <a:gd name="connsiteX1" fmla="*/ 132556 w 2030307"/>
              <a:gd name="connsiteY1" fmla="*/ 81757 h 631031"/>
              <a:gd name="connsiteX2" fmla="*/ 2029460 w 2030307"/>
              <a:gd name="connsiteY2" fmla="*/ 0 h 631031"/>
              <a:gd name="connsiteX3" fmla="*/ 2029460 w 2030307"/>
              <a:gd name="connsiteY3" fmla="*/ 631031 h 631031"/>
              <a:gd name="connsiteX4" fmla="*/ 0 w 2030307"/>
              <a:gd name="connsiteY4" fmla="*/ 631031 h 631031"/>
              <a:gd name="connsiteX0" fmla="*/ 0 w 2030307"/>
              <a:gd name="connsiteY0" fmla="*/ 549274 h 549274"/>
              <a:gd name="connsiteX1" fmla="*/ 132556 w 2030307"/>
              <a:gd name="connsiteY1" fmla="*/ 0 h 549274"/>
              <a:gd name="connsiteX2" fmla="*/ 2029460 w 2030307"/>
              <a:gd name="connsiteY2" fmla="*/ 0 h 549274"/>
              <a:gd name="connsiteX3" fmla="*/ 2029460 w 2030307"/>
              <a:gd name="connsiteY3" fmla="*/ 549274 h 549274"/>
              <a:gd name="connsiteX4" fmla="*/ 0 w 2030307"/>
              <a:gd name="connsiteY4" fmla="*/ 549274 h 549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307" h="549274">
                <a:moveTo>
                  <a:pt x="0" y="549274"/>
                </a:moveTo>
                <a:lnTo>
                  <a:pt x="132556" y="0"/>
                </a:lnTo>
                <a:lnTo>
                  <a:pt x="2029460" y="0"/>
                </a:lnTo>
                <a:cubicBezTo>
                  <a:pt x="2030307" y="207433"/>
                  <a:pt x="2028613" y="341841"/>
                  <a:pt x="2029460" y="549274"/>
                </a:cubicBezTo>
                <a:lnTo>
                  <a:pt x="0" y="549274"/>
                </a:lnTo>
                <a:close/>
              </a:path>
            </a:pathLst>
          </a:custGeom>
          <a:solidFill>
            <a:srgbClr val="CA8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9" name="Obrázek 8" descr="Cevro institut_doplnkove_rgb_neg_cz.png"/>
          <p:cNvPicPr>
            <a:picLocks noChangeAspect="1"/>
          </p:cNvPicPr>
          <p:nvPr userDrawn="1"/>
        </p:nvPicPr>
        <p:blipFill>
          <a:blip r:embed="rId2" cstate="print"/>
          <a:stretch>
            <a:fillRect/>
          </a:stretch>
        </p:blipFill>
        <p:spPr>
          <a:xfrm>
            <a:off x="7545789" y="150518"/>
            <a:ext cx="1474386" cy="299699"/>
          </a:xfrm>
          <a:prstGeom prst="rect">
            <a:avLst/>
          </a:prstGeom>
        </p:spPr>
      </p:pic>
      <p:pic>
        <p:nvPicPr>
          <p:cNvPr id="10" name="Obrázek 9" descr="CEVRO_web.png"/>
          <p:cNvPicPr>
            <a:picLocks noChangeAspect="1"/>
          </p:cNvPicPr>
          <p:nvPr userDrawn="1"/>
        </p:nvPicPr>
        <p:blipFill>
          <a:blip r:embed="rId3" cstate="print"/>
          <a:stretch>
            <a:fillRect/>
          </a:stretch>
        </p:blipFill>
        <p:spPr>
          <a:xfrm>
            <a:off x="7402865" y="6519270"/>
            <a:ext cx="1617310" cy="1625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1"/>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03" indent="0">
              <a:buNone/>
              <a:defRPr sz="1800">
                <a:solidFill>
                  <a:schemeClr val="tx1">
                    <a:tint val="75000"/>
                  </a:schemeClr>
                </a:solidFill>
              </a:defRPr>
            </a:lvl2pPr>
            <a:lvl3pPr marL="914206" indent="0">
              <a:buNone/>
              <a:defRPr sz="1600">
                <a:solidFill>
                  <a:schemeClr val="tx1">
                    <a:tint val="75000"/>
                  </a:schemeClr>
                </a:solidFill>
              </a:defRPr>
            </a:lvl3pPr>
            <a:lvl4pPr marL="1371309" indent="0">
              <a:buNone/>
              <a:defRPr sz="1400">
                <a:solidFill>
                  <a:schemeClr val="tx1">
                    <a:tint val="75000"/>
                  </a:schemeClr>
                </a:solidFill>
              </a:defRPr>
            </a:lvl4pPr>
            <a:lvl5pPr marL="1828411" indent="0">
              <a:buNone/>
              <a:defRPr sz="1400">
                <a:solidFill>
                  <a:schemeClr val="tx1">
                    <a:tint val="75000"/>
                  </a:schemeClr>
                </a:solidFill>
              </a:defRPr>
            </a:lvl5pPr>
            <a:lvl6pPr marL="2285514" indent="0">
              <a:buNone/>
              <a:defRPr sz="1400">
                <a:solidFill>
                  <a:schemeClr val="tx1">
                    <a:tint val="75000"/>
                  </a:schemeClr>
                </a:solidFill>
              </a:defRPr>
            </a:lvl6pPr>
            <a:lvl7pPr marL="2742617" indent="0">
              <a:buNone/>
              <a:defRPr sz="1400">
                <a:solidFill>
                  <a:schemeClr val="tx1">
                    <a:tint val="75000"/>
                  </a:schemeClr>
                </a:solidFill>
              </a:defRPr>
            </a:lvl7pPr>
            <a:lvl8pPr marL="3199720" indent="0">
              <a:buNone/>
              <a:defRPr sz="1400">
                <a:solidFill>
                  <a:schemeClr val="tx1">
                    <a:tint val="75000"/>
                  </a:schemeClr>
                </a:solidFill>
              </a:defRPr>
            </a:lvl8pPr>
            <a:lvl9pPr marL="3656823" indent="0">
              <a:buNone/>
              <a:defRPr sz="1400">
                <a:solidFill>
                  <a:schemeClr val="tx1">
                    <a:tint val="75000"/>
                  </a:schemeClr>
                </a:solidFill>
              </a:defRPr>
            </a:lvl9pPr>
          </a:lstStyle>
          <a:p>
            <a:pPr lvl="0"/>
            <a:r>
              <a:rPr lang="cs-CZ"/>
              <a:t>Klepnutím lze upravit styly předlohy textu.</a:t>
            </a:r>
          </a:p>
        </p:txBody>
      </p:sp>
      <p:sp>
        <p:nvSpPr>
          <p:cNvPr id="4" name="Zástupný symbol pro datum 3"/>
          <p:cNvSpPr>
            <a:spLocks noGrp="1"/>
          </p:cNvSpPr>
          <p:nvPr>
            <p:ph type="dt" sz="half" idx="10"/>
          </p:nvPr>
        </p:nvSpPr>
        <p:spPr/>
        <p:txBody>
          <a:bodyPr/>
          <a:lstStyle/>
          <a:p>
            <a:fld id="{D2C4174D-E7E7-45B3-A872-4B12C218382D}" type="datetimeFigureOut">
              <a:rPr lang="cs-CZ" smtClean="0"/>
              <a:pPr/>
              <a:t>16.12.2024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0C49F4A-3CE7-47A4-87C9-2BBC1E084BA1}" type="slidenum">
              <a:rPr lang="cs-CZ" smtClean="0"/>
              <a:pPr/>
              <a:t>‹#›</a:t>
            </a:fld>
            <a:endParaRPr lang="cs-CZ"/>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D2C4174D-E7E7-45B3-A872-4B12C218382D}" type="datetimeFigureOut">
              <a:rPr lang="cs-CZ" smtClean="0"/>
              <a:pPr/>
              <a:t>16.12.2024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0C49F4A-3CE7-47A4-87C9-2BBC1E084BA1}" type="slidenum">
              <a:rPr lang="cs-CZ" smtClean="0"/>
              <a:pPr/>
              <a:t>‹#›</a:t>
            </a:fld>
            <a:endParaRPr lang="cs-CZ"/>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103" indent="0">
              <a:buNone/>
              <a:defRPr sz="2000" b="1"/>
            </a:lvl2pPr>
            <a:lvl3pPr marL="914206" indent="0">
              <a:buNone/>
              <a:defRPr sz="1800" b="1"/>
            </a:lvl3pPr>
            <a:lvl4pPr marL="1371309" indent="0">
              <a:buNone/>
              <a:defRPr sz="1600" b="1"/>
            </a:lvl4pPr>
            <a:lvl5pPr marL="1828411" indent="0">
              <a:buNone/>
              <a:defRPr sz="1600" b="1"/>
            </a:lvl5pPr>
            <a:lvl6pPr marL="2285514" indent="0">
              <a:buNone/>
              <a:defRPr sz="1600" b="1"/>
            </a:lvl6pPr>
            <a:lvl7pPr marL="2742617" indent="0">
              <a:buNone/>
              <a:defRPr sz="1600" b="1"/>
            </a:lvl7pPr>
            <a:lvl8pPr marL="3199720" indent="0">
              <a:buNone/>
              <a:defRPr sz="1600" b="1"/>
            </a:lvl8pPr>
            <a:lvl9pPr marL="3656823"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6" y="1535113"/>
            <a:ext cx="4041775" cy="639762"/>
          </a:xfrm>
        </p:spPr>
        <p:txBody>
          <a:bodyPr anchor="b"/>
          <a:lstStyle>
            <a:lvl1pPr marL="0" indent="0">
              <a:buNone/>
              <a:defRPr sz="2400" b="1"/>
            </a:lvl1pPr>
            <a:lvl2pPr marL="457103" indent="0">
              <a:buNone/>
              <a:defRPr sz="2000" b="1"/>
            </a:lvl2pPr>
            <a:lvl3pPr marL="914206" indent="0">
              <a:buNone/>
              <a:defRPr sz="1800" b="1"/>
            </a:lvl3pPr>
            <a:lvl4pPr marL="1371309" indent="0">
              <a:buNone/>
              <a:defRPr sz="1600" b="1"/>
            </a:lvl4pPr>
            <a:lvl5pPr marL="1828411" indent="0">
              <a:buNone/>
              <a:defRPr sz="1600" b="1"/>
            </a:lvl5pPr>
            <a:lvl6pPr marL="2285514" indent="0">
              <a:buNone/>
              <a:defRPr sz="1600" b="1"/>
            </a:lvl6pPr>
            <a:lvl7pPr marL="2742617" indent="0">
              <a:buNone/>
              <a:defRPr sz="1600" b="1"/>
            </a:lvl7pPr>
            <a:lvl8pPr marL="3199720" indent="0">
              <a:buNone/>
              <a:defRPr sz="1600" b="1"/>
            </a:lvl8pPr>
            <a:lvl9pPr marL="3656823"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D2C4174D-E7E7-45B3-A872-4B12C218382D}" type="datetimeFigureOut">
              <a:rPr lang="cs-CZ" smtClean="0"/>
              <a:pPr/>
              <a:t>16.12.2024</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80C49F4A-3CE7-47A4-87C9-2BBC1E084BA1}" type="slidenum">
              <a:rPr lang="cs-CZ" smtClean="0"/>
              <a:pPr/>
              <a:t>‹#›</a:t>
            </a:fld>
            <a:endParaRPr lang="cs-CZ"/>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2"/>
          <p:cNvSpPr>
            <a:spLocks noGrp="1"/>
          </p:cNvSpPr>
          <p:nvPr>
            <p:ph type="dt" sz="half" idx="10"/>
          </p:nvPr>
        </p:nvSpPr>
        <p:spPr/>
        <p:txBody>
          <a:bodyPr/>
          <a:lstStyle/>
          <a:p>
            <a:fld id="{D2C4174D-E7E7-45B3-A872-4B12C218382D}" type="datetimeFigureOut">
              <a:rPr lang="cs-CZ" smtClean="0"/>
              <a:pPr/>
              <a:t>16.12.2024</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80C49F4A-3CE7-47A4-87C9-2BBC1E084BA1}" type="slidenum">
              <a:rPr lang="cs-CZ" smtClean="0"/>
              <a:pPr/>
              <a:t>‹#›</a:t>
            </a:fld>
            <a:endParaRPr lang="cs-CZ"/>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D2C4174D-E7E7-45B3-A872-4B12C218382D}" type="datetimeFigureOut">
              <a:rPr lang="cs-CZ" smtClean="0"/>
              <a:pPr/>
              <a:t>16.12.2024</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80C49F4A-3CE7-47A4-87C9-2BBC1E084BA1}" type="slidenum">
              <a:rPr lang="cs-CZ" smtClean="0"/>
              <a:pPr/>
              <a:t>‹#›</a:t>
            </a:fld>
            <a:endParaRPr lang="cs-CZ"/>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1"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1" y="1435101"/>
            <a:ext cx="3008313" cy="4691063"/>
          </a:xfrm>
        </p:spPr>
        <p:txBody>
          <a:bodyPr/>
          <a:lstStyle>
            <a:lvl1pPr marL="0" indent="0">
              <a:buNone/>
              <a:defRPr sz="1400"/>
            </a:lvl1pPr>
            <a:lvl2pPr marL="457103" indent="0">
              <a:buNone/>
              <a:defRPr sz="1200"/>
            </a:lvl2pPr>
            <a:lvl3pPr marL="914206" indent="0">
              <a:buNone/>
              <a:defRPr sz="1000"/>
            </a:lvl3pPr>
            <a:lvl4pPr marL="1371309" indent="0">
              <a:buNone/>
              <a:defRPr sz="900"/>
            </a:lvl4pPr>
            <a:lvl5pPr marL="1828411" indent="0">
              <a:buNone/>
              <a:defRPr sz="900"/>
            </a:lvl5pPr>
            <a:lvl6pPr marL="2285514" indent="0">
              <a:buNone/>
              <a:defRPr sz="900"/>
            </a:lvl6pPr>
            <a:lvl7pPr marL="2742617" indent="0">
              <a:buNone/>
              <a:defRPr sz="900"/>
            </a:lvl7pPr>
            <a:lvl8pPr marL="3199720" indent="0">
              <a:buNone/>
              <a:defRPr sz="900"/>
            </a:lvl8pPr>
            <a:lvl9pPr marL="3656823"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D2C4174D-E7E7-45B3-A872-4B12C218382D}" type="datetimeFigureOut">
              <a:rPr lang="cs-CZ" smtClean="0"/>
              <a:pPr/>
              <a:t>16.12.2024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0C49F4A-3CE7-47A4-87C9-2BBC1E084BA1}" type="slidenum">
              <a:rPr lang="cs-CZ" smtClean="0"/>
              <a:pPr/>
              <a:t>‹#›</a:t>
            </a:fld>
            <a:endParaRPr lang="cs-CZ"/>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103" indent="0">
              <a:buNone/>
              <a:defRPr sz="2800"/>
            </a:lvl2pPr>
            <a:lvl3pPr marL="914206" indent="0">
              <a:buNone/>
              <a:defRPr sz="2400"/>
            </a:lvl3pPr>
            <a:lvl4pPr marL="1371309" indent="0">
              <a:buNone/>
              <a:defRPr sz="2000"/>
            </a:lvl4pPr>
            <a:lvl5pPr marL="1828411" indent="0">
              <a:buNone/>
              <a:defRPr sz="2000"/>
            </a:lvl5pPr>
            <a:lvl6pPr marL="2285514" indent="0">
              <a:buNone/>
              <a:defRPr sz="2000"/>
            </a:lvl6pPr>
            <a:lvl7pPr marL="2742617" indent="0">
              <a:buNone/>
              <a:defRPr sz="2000"/>
            </a:lvl7pPr>
            <a:lvl8pPr marL="3199720" indent="0">
              <a:buNone/>
              <a:defRPr sz="2000"/>
            </a:lvl8pPr>
            <a:lvl9pPr marL="3656823"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103" indent="0">
              <a:buNone/>
              <a:defRPr sz="1200"/>
            </a:lvl2pPr>
            <a:lvl3pPr marL="914206" indent="0">
              <a:buNone/>
              <a:defRPr sz="1000"/>
            </a:lvl3pPr>
            <a:lvl4pPr marL="1371309" indent="0">
              <a:buNone/>
              <a:defRPr sz="900"/>
            </a:lvl4pPr>
            <a:lvl5pPr marL="1828411" indent="0">
              <a:buNone/>
              <a:defRPr sz="900"/>
            </a:lvl5pPr>
            <a:lvl6pPr marL="2285514" indent="0">
              <a:buNone/>
              <a:defRPr sz="900"/>
            </a:lvl6pPr>
            <a:lvl7pPr marL="2742617" indent="0">
              <a:buNone/>
              <a:defRPr sz="900"/>
            </a:lvl7pPr>
            <a:lvl8pPr marL="3199720" indent="0">
              <a:buNone/>
              <a:defRPr sz="900"/>
            </a:lvl8pPr>
            <a:lvl9pPr marL="3656823"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D2C4174D-E7E7-45B3-A872-4B12C218382D}" type="datetimeFigureOut">
              <a:rPr lang="cs-CZ" smtClean="0"/>
              <a:pPr/>
              <a:t>16.12.2024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0C49F4A-3CE7-47A4-87C9-2BBC1E084BA1}" type="slidenum">
              <a:rPr lang="cs-CZ" smtClean="0"/>
              <a:pPr/>
              <a:t>‹#›</a:t>
            </a:fld>
            <a:endParaRPr lang="cs-CZ"/>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20" tIns="45710" rIns="91420" bIns="45710" rtlCol="0" anchor="ctr">
            <a:normAutofit/>
          </a:bodyPr>
          <a:lstStyle/>
          <a:p>
            <a:r>
              <a:rPr lang="cs-CZ"/>
              <a:t>Klepnutím lze upravit styl předlohy nadpisů.</a:t>
            </a:r>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20" tIns="45710" rIns="91420" bIns="4571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6356351"/>
            <a:ext cx="2133600" cy="365125"/>
          </a:xfrm>
          <a:prstGeom prst="rect">
            <a:avLst/>
          </a:prstGeom>
        </p:spPr>
        <p:txBody>
          <a:bodyPr vert="horz" lIns="91420" tIns="45710" rIns="91420" bIns="45710" rtlCol="0" anchor="ctr"/>
          <a:lstStyle>
            <a:lvl1pPr algn="l">
              <a:defRPr sz="1200">
                <a:solidFill>
                  <a:schemeClr val="tx1">
                    <a:tint val="75000"/>
                  </a:schemeClr>
                </a:solidFill>
              </a:defRPr>
            </a:lvl1pPr>
          </a:lstStyle>
          <a:p>
            <a:fld id="{D2C4174D-E7E7-45B3-A872-4B12C218382D}" type="datetimeFigureOut">
              <a:rPr lang="cs-CZ" smtClean="0"/>
              <a:pPr/>
              <a:t>16.12.2024</a:t>
            </a:fld>
            <a:endParaRPr lang="cs-CZ"/>
          </a:p>
        </p:txBody>
      </p:sp>
      <p:sp>
        <p:nvSpPr>
          <p:cNvPr id="5" name="Zástupný symbol pro zápatí 4"/>
          <p:cNvSpPr>
            <a:spLocks noGrp="1"/>
          </p:cNvSpPr>
          <p:nvPr>
            <p:ph type="ftr" sz="quarter" idx="3"/>
          </p:nvPr>
        </p:nvSpPr>
        <p:spPr>
          <a:xfrm>
            <a:off x="3124200" y="6356351"/>
            <a:ext cx="2895600" cy="365125"/>
          </a:xfrm>
          <a:prstGeom prst="rect">
            <a:avLst/>
          </a:prstGeom>
        </p:spPr>
        <p:txBody>
          <a:bodyPr vert="horz" lIns="91420" tIns="45710" rIns="91420" bIns="4571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1"/>
            <a:ext cx="2133600" cy="365125"/>
          </a:xfrm>
          <a:prstGeom prst="rect">
            <a:avLst/>
          </a:prstGeom>
        </p:spPr>
        <p:txBody>
          <a:bodyPr vert="horz" lIns="91420" tIns="45710" rIns="91420" bIns="45710" rtlCol="0" anchor="ctr"/>
          <a:lstStyle>
            <a:lvl1pPr algn="r">
              <a:defRPr sz="1200">
                <a:solidFill>
                  <a:schemeClr val="tx1">
                    <a:tint val="75000"/>
                  </a:schemeClr>
                </a:solidFill>
              </a:defRPr>
            </a:lvl1pPr>
          </a:lstStyle>
          <a:p>
            <a:fld id="{80C49F4A-3CE7-47A4-87C9-2BBC1E084BA1}"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txStyles>
    <p:titleStyle>
      <a:lvl1pPr algn="ctr" defTabSz="914206" rtl="0" eaLnBrk="1" latinLnBrk="0" hangingPunct="1">
        <a:spcBef>
          <a:spcPct val="0"/>
        </a:spcBef>
        <a:buNone/>
        <a:defRPr sz="4400" kern="1200">
          <a:solidFill>
            <a:schemeClr val="tx1"/>
          </a:solidFill>
          <a:latin typeface="+mj-lt"/>
          <a:ea typeface="+mj-ea"/>
          <a:cs typeface="+mj-cs"/>
        </a:defRPr>
      </a:lvl1pPr>
    </p:titleStyle>
    <p:bodyStyle>
      <a:lvl1pPr marL="342827" indent="-342827" algn="l" defTabSz="91420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792" indent="-285689" algn="l" defTabSz="91420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757" indent="-228552" algn="l" defTabSz="91420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860" indent="-228552" algn="l" defTabSz="91420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963" indent="-228552" algn="l" defTabSz="91420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066" indent="-228552" algn="l" defTabSz="91420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68" indent="-228552" algn="l" defTabSz="91420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72" indent="-228552" algn="l" defTabSz="91420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374" indent="-228552" algn="l" defTabSz="91420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206" rtl="0" eaLnBrk="1" latinLnBrk="0" hangingPunct="1">
        <a:defRPr sz="1800" kern="1200">
          <a:solidFill>
            <a:schemeClr val="tx1"/>
          </a:solidFill>
          <a:latin typeface="+mn-lt"/>
          <a:ea typeface="+mn-ea"/>
          <a:cs typeface="+mn-cs"/>
        </a:defRPr>
      </a:lvl1pPr>
      <a:lvl2pPr marL="457103" algn="l" defTabSz="914206" rtl="0" eaLnBrk="1" latinLnBrk="0" hangingPunct="1">
        <a:defRPr sz="1800" kern="1200">
          <a:solidFill>
            <a:schemeClr val="tx1"/>
          </a:solidFill>
          <a:latin typeface="+mn-lt"/>
          <a:ea typeface="+mn-ea"/>
          <a:cs typeface="+mn-cs"/>
        </a:defRPr>
      </a:lvl2pPr>
      <a:lvl3pPr marL="914206" algn="l" defTabSz="914206" rtl="0" eaLnBrk="1" latinLnBrk="0" hangingPunct="1">
        <a:defRPr sz="1800" kern="1200">
          <a:solidFill>
            <a:schemeClr val="tx1"/>
          </a:solidFill>
          <a:latin typeface="+mn-lt"/>
          <a:ea typeface="+mn-ea"/>
          <a:cs typeface="+mn-cs"/>
        </a:defRPr>
      </a:lvl3pPr>
      <a:lvl4pPr marL="1371309" algn="l" defTabSz="914206" rtl="0" eaLnBrk="1" latinLnBrk="0" hangingPunct="1">
        <a:defRPr sz="1800" kern="1200">
          <a:solidFill>
            <a:schemeClr val="tx1"/>
          </a:solidFill>
          <a:latin typeface="+mn-lt"/>
          <a:ea typeface="+mn-ea"/>
          <a:cs typeface="+mn-cs"/>
        </a:defRPr>
      </a:lvl4pPr>
      <a:lvl5pPr marL="1828411" algn="l" defTabSz="914206" rtl="0" eaLnBrk="1" latinLnBrk="0" hangingPunct="1">
        <a:defRPr sz="1800" kern="1200">
          <a:solidFill>
            <a:schemeClr val="tx1"/>
          </a:solidFill>
          <a:latin typeface="+mn-lt"/>
          <a:ea typeface="+mn-ea"/>
          <a:cs typeface="+mn-cs"/>
        </a:defRPr>
      </a:lvl5pPr>
      <a:lvl6pPr marL="2285514" algn="l" defTabSz="914206" rtl="0" eaLnBrk="1" latinLnBrk="0" hangingPunct="1">
        <a:defRPr sz="1800" kern="1200">
          <a:solidFill>
            <a:schemeClr val="tx1"/>
          </a:solidFill>
          <a:latin typeface="+mn-lt"/>
          <a:ea typeface="+mn-ea"/>
          <a:cs typeface="+mn-cs"/>
        </a:defRPr>
      </a:lvl6pPr>
      <a:lvl7pPr marL="2742617" algn="l" defTabSz="914206" rtl="0" eaLnBrk="1" latinLnBrk="0" hangingPunct="1">
        <a:defRPr sz="1800" kern="1200">
          <a:solidFill>
            <a:schemeClr val="tx1"/>
          </a:solidFill>
          <a:latin typeface="+mn-lt"/>
          <a:ea typeface="+mn-ea"/>
          <a:cs typeface="+mn-cs"/>
        </a:defRPr>
      </a:lvl7pPr>
      <a:lvl8pPr marL="3199720" algn="l" defTabSz="914206" rtl="0" eaLnBrk="1" latinLnBrk="0" hangingPunct="1">
        <a:defRPr sz="1800" kern="1200">
          <a:solidFill>
            <a:schemeClr val="tx1"/>
          </a:solidFill>
          <a:latin typeface="+mn-lt"/>
          <a:ea typeface="+mn-ea"/>
          <a:cs typeface="+mn-cs"/>
        </a:defRPr>
      </a:lvl8pPr>
      <a:lvl9pPr marL="3656823" algn="l" defTabSz="91420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hyperlink" Target="http://parties-and-elections.eu/unitedkingdom.html" TargetMode="External"/><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parties-and-elections.eu/unitedkingdom.html" TargetMode="External"/><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www.google.cz/url?sa=i&amp;rct=j&amp;q=&amp;esrc=s&amp;source=images&amp;cd=&amp;cad=rja&amp;uact=8&amp;ved=0ahUKEwjekbm3qYvLAhUDkw8KHWZGDsoQjRwIBw&amp;url=http://www.telegraph.co.uk/news/general-election-2015/11592040/Election-results-2015-map-whats-changed-since-2010.html&amp;psig=AFQjCNHkY-Hvkvatq7tm_ZoIcTjsknITdw&amp;ust=1456228872920804" TargetMode="Externa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3" Type="http://schemas.openxmlformats.org/officeDocument/2006/relationships/hyperlink" Target="https://www.bbc.co.uk/news/election/2019/results" TargetMode="External"/><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15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hyperlink" Target="https://www.francetvinfo.fr/elections/les-cartes-des-legislatives/infographies-resultats-des-legislatives-2024-record-de-triangulaires-duels-contre-le-rn-visualisez-les-configurations-du-second-tour-dans-chaque-circonscription_6631887.html" TargetMode="Externa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is.muni.cz/th/h98tp/dipl_prace.pdf" TargetMode="Externa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hyperlink" Target="http://cs.wikipedia.org/wiki/Soubor:Italy1816cs.png" TargetMode="External"/><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image" Target="../media/image104.emf"/></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08.emf"/></Relationships>
</file>

<file path=ppt/slides/_rels/slide27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3" Type="http://schemas.openxmlformats.org/officeDocument/2006/relationships/hyperlink" Target="http://nick.frejol.org/democracy-and-after/new-images/ucd.l.png" TargetMode="External"/><Relationship Id="rId2" Type="http://schemas.openxmlformats.org/officeDocument/2006/relationships/image" Target="../media/image109.png"/><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27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8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idx="4294967295"/>
          </p:nvPr>
        </p:nvSpPr>
        <p:spPr>
          <a:xfrm>
            <a:off x="685800" y="5152680"/>
            <a:ext cx="7772400" cy="1020535"/>
          </a:xfrm>
        </p:spPr>
        <p:txBody>
          <a:bodyPr>
            <a:normAutofit/>
          </a:bodyPr>
          <a:lstStyle/>
          <a:p>
            <a:r>
              <a:rPr lang="cs-CZ" sz="2800" b="1" dirty="0">
                <a:solidFill>
                  <a:srgbClr val="002D5A"/>
                </a:solidFill>
              </a:rPr>
              <a:t>Ladislav Mrklas</a:t>
            </a:r>
          </a:p>
        </p:txBody>
      </p:sp>
      <p:sp>
        <p:nvSpPr>
          <p:cNvPr id="5" name="TextovéPole 4"/>
          <p:cNvSpPr txBox="1"/>
          <p:nvPr/>
        </p:nvSpPr>
        <p:spPr>
          <a:xfrm>
            <a:off x="504965" y="2142700"/>
            <a:ext cx="8284191" cy="2402004"/>
          </a:xfrm>
          <a:prstGeom prst="rect">
            <a:avLst/>
          </a:prstGeom>
          <a:noFill/>
        </p:spPr>
        <p:txBody>
          <a:bodyPr wrap="none" lIns="252000" tIns="0" rIns="252000" bIns="36000" rtlCol="0" anchor="ctr" anchorCtr="0">
            <a:noAutofit/>
          </a:bodyPr>
          <a:lstStyle/>
          <a:p>
            <a:pPr algn="ctr"/>
            <a:r>
              <a:rPr lang="pl-PL" sz="5400" b="1" cap="all" dirty="0">
                <a:solidFill>
                  <a:srgbClr val="CA8A64"/>
                </a:solidFill>
                <a:latin typeface="+mj-lt"/>
              </a:rPr>
              <a:t>Politické systémy</a:t>
            </a:r>
          </a:p>
        </p:txBody>
      </p:sp>
      <p:sp>
        <p:nvSpPr>
          <p:cNvPr id="6" name="TextovéPole 5"/>
          <p:cNvSpPr txBox="1"/>
          <p:nvPr/>
        </p:nvSpPr>
        <p:spPr>
          <a:xfrm>
            <a:off x="0" y="574674"/>
            <a:ext cx="4462818" cy="1090353"/>
          </a:xfrm>
          <a:prstGeom prst="rect">
            <a:avLst/>
          </a:prstGeom>
          <a:noFill/>
        </p:spPr>
        <p:txBody>
          <a:bodyPr wrap="none" lIns="252000" tIns="0" rIns="252000" bIns="36000" rtlCol="0" anchor="t" anchorCtr="0">
            <a:noAutofit/>
          </a:bodyPr>
          <a:lstStyle/>
          <a:p>
            <a:endParaRPr lang="cs-CZ" sz="2800" b="1" dirty="0">
              <a:solidFill>
                <a:srgbClr val="002D5A"/>
              </a:solidFill>
            </a:endParaRPr>
          </a:p>
        </p:txBody>
      </p:sp>
    </p:spTree>
    <p:extLst>
      <p:ext uri="{BB962C8B-B14F-4D97-AF65-F5344CB8AC3E}">
        <p14:creationId xmlns:p14="http://schemas.microsoft.com/office/powerpoint/2010/main" val="2570459457"/>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FC4BA6-6272-4BC2-A3B0-E5E5DCF66AD3}"/>
              </a:ext>
            </a:extLst>
          </p:cNvPr>
          <p:cNvSpPr>
            <a:spLocks noGrp="1"/>
          </p:cNvSpPr>
          <p:nvPr>
            <p:ph type="title"/>
          </p:nvPr>
        </p:nvSpPr>
        <p:spPr>
          <a:xfrm>
            <a:off x="0" y="242597"/>
            <a:ext cx="9144000" cy="1231640"/>
          </a:xfrm>
        </p:spPr>
        <p:txBody>
          <a:bodyPr>
            <a:normAutofit/>
          </a:bodyPr>
          <a:lstStyle/>
          <a:p>
            <a:r>
              <a:rPr lang="cs-CZ" sz="4000" dirty="0"/>
              <a:t>Protože…</a:t>
            </a:r>
          </a:p>
        </p:txBody>
      </p:sp>
      <p:sp>
        <p:nvSpPr>
          <p:cNvPr id="3" name="Zástupný obsah 2">
            <a:extLst>
              <a:ext uri="{FF2B5EF4-FFF2-40B4-BE49-F238E27FC236}">
                <a16:creationId xmlns:a16="http://schemas.microsoft.com/office/drawing/2014/main" id="{4936318A-2B83-411A-AA34-6F32D4B9813E}"/>
              </a:ext>
            </a:extLst>
          </p:cNvPr>
          <p:cNvSpPr>
            <a:spLocks noGrp="1"/>
          </p:cNvSpPr>
          <p:nvPr>
            <p:ph idx="1"/>
          </p:nvPr>
        </p:nvSpPr>
        <p:spPr>
          <a:xfrm>
            <a:off x="457200" y="1660849"/>
            <a:ext cx="8266922" cy="4767942"/>
          </a:xfrm>
        </p:spPr>
        <p:txBody>
          <a:bodyPr>
            <a:normAutofit/>
          </a:bodyPr>
          <a:lstStyle/>
          <a:p>
            <a:pPr marL="0" indent="0">
              <a:spcBef>
                <a:spcPts val="1200"/>
              </a:spcBef>
              <a:buNone/>
            </a:pPr>
            <a:r>
              <a:rPr lang="cs-CZ" sz="2800" dirty="0">
                <a:solidFill>
                  <a:srgbClr val="002D5A"/>
                </a:solidFill>
              </a:rPr>
              <a:t>Kromě ústavních předpokladů, volebních a stranických systémů je velice podstatnou </a:t>
            </a:r>
            <a:r>
              <a:rPr lang="cs-CZ" sz="2800" b="1" dirty="0">
                <a:solidFill>
                  <a:srgbClr val="002D5A"/>
                </a:solidFill>
              </a:rPr>
              <a:t>kategorií reálná politická moc a její dělba </a:t>
            </a:r>
            <a:r>
              <a:rPr lang="cs-CZ" sz="2800" dirty="0">
                <a:solidFill>
                  <a:srgbClr val="002D5A"/>
                </a:solidFill>
              </a:rPr>
              <a:t>(Machiavelli, Weber, </a:t>
            </a:r>
            <a:r>
              <a:rPr lang="cs-CZ" sz="2800" dirty="0" err="1">
                <a:solidFill>
                  <a:srgbClr val="002D5A"/>
                </a:solidFill>
              </a:rPr>
              <a:t>Habermas</a:t>
            </a:r>
            <a:r>
              <a:rPr lang="cs-CZ" sz="2800" dirty="0">
                <a:solidFill>
                  <a:srgbClr val="002D5A"/>
                </a:solidFill>
              </a:rPr>
              <a:t>). </a:t>
            </a:r>
          </a:p>
          <a:p>
            <a:pPr marL="399965" lvl="1" indent="0">
              <a:spcBef>
                <a:spcPts val="1200"/>
              </a:spcBef>
              <a:buNone/>
            </a:pPr>
            <a:r>
              <a:rPr lang="cs-CZ" i="1" dirty="0">
                <a:solidFill>
                  <a:srgbClr val="002D5A"/>
                </a:solidFill>
              </a:rPr>
              <a:t>osobnosti / strany / zájmové skupiny (lobby) / elity / (formální/neformální) instituce / společnost a její vztah k politice</a:t>
            </a:r>
          </a:p>
        </p:txBody>
      </p:sp>
    </p:spTree>
    <p:extLst>
      <p:ext uri="{BB962C8B-B14F-4D97-AF65-F5344CB8AC3E}">
        <p14:creationId xmlns:p14="http://schemas.microsoft.com/office/powerpoint/2010/main" val="4165153690"/>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9"/>
            <a:ext cx="9144000" cy="923926"/>
          </a:xfrm>
        </p:spPr>
        <p:txBody>
          <a:bodyPr>
            <a:normAutofit/>
          </a:bodyPr>
          <a:lstStyle/>
          <a:p>
            <a:r>
              <a:rPr lang="cs-CZ" sz="4400" dirty="0"/>
              <a:t>Slavná revoluce </a:t>
            </a:r>
          </a:p>
        </p:txBody>
      </p:sp>
      <p:sp>
        <p:nvSpPr>
          <p:cNvPr id="4" name="Rectangle 3">
            <a:extLst>
              <a:ext uri="{FF2B5EF4-FFF2-40B4-BE49-F238E27FC236}">
                <a16:creationId xmlns:a16="http://schemas.microsoft.com/office/drawing/2014/main" id="{24DD8339-2C5F-418F-9B07-064326848C1D}"/>
              </a:ext>
            </a:extLst>
          </p:cNvPr>
          <p:cNvSpPr>
            <a:spLocks noGrp="1" noChangeArrowheads="1"/>
          </p:cNvSpPr>
          <p:nvPr>
            <p:ph idx="1"/>
          </p:nvPr>
        </p:nvSpPr>
        <p:spPr>
          <a:xfrm>
            <a:off x="491381" y="991312"/>
            <a:ext cx="8293696" cy="5529129"/>
          </a:xfrm>
        </p:spPr>
        <p:txBody>
          <a:bodyPr>
            <a:noAutofit/>
          </a:bodyPr>
          <a:lstStyle/>
          <a:p>
            <a:pPr marL="0" indent="0">
              <a:spcBef>
                <a:spcPts val="1200"/>
              </a:spcBef>
              <a:buNone/>
            </a:pPr>
            <a:r>
              <a:rPr lang="cs-CZ" sz="2400" b="1" dirty="0">
                <a:solidFill>
                  <a:srgbClr val="002D5A"/>
                </a:solidFill>
              </a:rPr>
              <a:t>Průběh</a:t>
            </a:r>
          </a:p>
          <a:p>
            <a:pPr>
              <a:spcBef>
                <a:spcPts val="1200"/>
              </a:spcBef>
            </a:pPr>
            <a:r>
              <a:rPr lang="cs-CZ" sz="1900" dirty="0">
                <a:solidFill>
                  <a:srgbClr val="002D5A"/>
                </a:solidFill>
              </a:rPr>
              <a:t>mocenský převrat</a:t>
            </a:r>
          </a:p>
          <a:p>
            <a:pPr>
              <a:spcBef>
                <a:spcPts val="1200"/>
              </a:spcBef>
            </a:pPr>
            <a:r>
              <a:rPr lang="cs-CZ" sz="1900" dirty="0">
                <a:solidFill>
                  <a:srgbClr val="002D5A"/>
                </a:solidFill>
              </a:rPr>
              <a:t>1688 - Vilém III. Oranžský zaútočil na Londýn</a:t>
            </a:r>
          </a:p>
          <a:p>
            <a:pPr>
              <a:spcBef>
                <a:spcPts val="1200"/>
              </a:spcBef>
            </a:pPr>
            <a:r>
              <a:rPr lang="cs-CZ" sz="1900" dirty="0">
                <a:solidFill>
                  <a:srgbClr val="002D5A"/>
                </a:solidFill>
              </a:rPr>
              <a:t>od 1689 vládl s Marií II. Stuartovnou - počátek vlády Hannoverské dynastie</a:t>
            </a:r>
          </a:p>
          <a:p>
            <a:pPr marL="0" indent="0">
              <a:spcBef>
                <a:spcPts val="1200"/>
              </a:spcBef>
              <a:buNone/>
            </a:pPr>
            <a:r>
              <a:rPr lang="cs-CZ" sz="2400" b="1" dirty="0">
                <a:solidFill>
                  <a:srgbClr val="002D5A"/>
                </a:solidFill>
              </a:rPr>
              <a:t>Význam</a:t>
            </a:r>
          </a:p>
          <a:p>
            <a:pPr>
              <a:spcBef>
                <a:spcPts val="1200"/>
              </a:spcBef>
            </a:pPr>
            <a:r>
              <a:rPr lang="cs-CZ" sz="1900" dirty="0">
                <a:solidFill>
                  <a:srgbClr val="002D5A"/>
                </a:solidFill>
              </a:rPr>
              <a:t>Konzervativní revoluce - bez poprav a občanské války</a:t>
            </a:r>
          </a:p>
          <a:p>
            <a:pPr>
              <a:spcBef>
                <a:spcPts val="1200"/>
              </a:spcBef>
            </a:pPr>
            <a:r>
              <a:rPr lang="cs-CZ" sz="1900" dirty="0">
                <a:solidFill>
                  <a:srgbClr val="002D5A"/>
                </a:solidFill>
              </a:rPr>
              <a:t>konečné vítězství parlamentu - </a:t>
            </a:r>
            <a:r>
              <a:rPr lang="it-IT" sz="1900" dirty="0">
                <a:solidFill>
                  <a:srgbClr val="002D5A"/>
                </a:solidFill>
              </a:rPr>
              <a:t>princip svrchovanosti parlamentu</a:t>
            </a:r>
            <a:r>
              <a:rPr lang="cs-CZ" sz="1900" dirty="0">
                <a:solidFill>
                  <a:srgbClr val="002D5A"/>
                </a:solidFill>
              </a:rPr>
              <a:t>, právního státu, odmítnutí ambicí Stuartovců na absolutistickou moc</a:t>
            </a:r>
          </a:p>
          <a:p>
            <a:pPr>
              <a:spcBef>
                <a:spcPts val="1200"/>
              </a:spcBef>
            </a:pPr>
            <a:r>
              <a:rPr lang="cs-CZ" sz="1900" dirty="0">
                <a:solidFill>
                  <a:srgbClr val="002D5A"/>
                </a:solidFill>
              </a:rPr>
              <a:t>Konec teze o božském právu anglických králů – Whigové: monarchie = výsledek smlouvy mezi lidem a vladařem → lid a jeho zvolení zástupci mají právo krále sesadit</a:t>
            </a:r>
          </a:p>
          <a:p>
            <a:pPr>
              <a:spcBef>
                <a:spcPts val="1200"/>
              </a:spcBef>
            </a:pPr>
            <a:r>
              <a:rPr lang="cs-CZ" sz="1900" dirty="0">
                <a:solidFill>
                  <a:srgbClr val="002D5A"/>
                </a:solidFill>
              </a:rPr>
              <a:t>Definitivní porážka katolicismu a vítězství konstituční monarchie a parlamentarismu</a:t>
            </a:r>
          </a:p>
          <a:p>
            <a:pPr lvl="1">
              <a:spcBef>
                <a:spcPts val="1200"/>
              </a:spcBef>
            </a:pPr>
            <a:endParaRPr lang="cs-CZ" sz="1700" dirty="0">
              <a:solidFill>
                <a:srgbClr val="002D5A"/>
              </a:solidFill>
            </a:endParaRPr>
          </a:p>
          <a:p>
            <a:pPr>
              <a:spcBef>
                <a:spcPts val="1200"/>
              </a:spcBef>
            </a:pPr>
            <a:endParaRPr lang="cs-CZ" sz="2400" dirty="0">
              <a:solidFill>
                <a:srgbClr val="002D5A"/>
              </a:solidFill>
            </a:endParaRP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2614" y="799018"/>
            <a:ext cx="2097087" cy="148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5042896"/>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9"/>
            <a:ext cx="9144000" cy="923926"/>
          </a:xfrm>
        </p:spPr>
        <p:txBody>
          <a:bodyPr>
            <a:normAutofit/>
          </a:bodyPr>
          <a:lstStyle/>
          <a:p>
            <a:r>
              <a:rPr lang="cs-CZ" sz="4400" dirty="0"/>
              <a:t>„Nový dualismus“ </a:t>
            </a:r>
          </a:p>
        </p:txBody>
      </p:sp>
      <p:sp>
        <p:nvSpPr>
          <p:cNvPr id="4" name="Rectangle 3">
            <a:extLst>
              <a:ext uri="{FF2B5EF4-FFF2-40B4-BE49-F238E27FC236}">
                <a16:creationId xmlns:a16="http://schemas.microsoft.com/office/drawing/2014/main" id="{24DD8339-2C5F-418F-9B07-064326848C1D}"/>
              </a:ext>
            </a:extLst>
          </p:cNvPr>
          <p:cNvSpPr>
            <a:spLocks noGrp="1" noChangeArrowheads="1"/>
          </p:cNvSpPr>
          <p:nvPr>
            <p:ph idx="1"/>
          </p:nvPr>
        </p:nvSpPr>
        <p:spPr>
          <a:xfrm>
            <a:off x="491381" y="991312"/>
            <a:ext cx="8293696" cy="5529129"/>
          </a:xfrm>
        </p:spPr>
        <p:txBody>
          <a:bodyPr>
            <a:noAutofit/>
          </a:bodyPr>
          <a:lstStyle/>
          <a:p>
            <a:pPr>
              <a:spcBef>
                <a:spcPts val="1200"/>
              </a:spcBef>
            </a:pPr>
            <a:r>
              <a:rPr lang="cs-CZ" sz="2400" dirty="0">
                <a:solidFill>
                  <a:srgbClr val="002D5A"/>
                </a:solidFill>
              </a:rPr>
              <a:t>19. století </a:t>
            </a:r>
          </a:p>
          <a:p>
            <a:pPr>
              <a:spcBef>
                <a:spcPts val="1200"/>
              </a:spcBef>
            </a:pPr>
            <a:r>
              <a:rPr lang="cs-CZ" sz="2400" dirty="0">
                <a:solidFill>
                  <a:srgbClr val="002D5A"/>
                </a:solidFill>
              </a:rPr>
              <a:t>Střídá „starý dualismus“ panovník versus parlamentu</a:t>
            </a:r>
          </a:p>
          <a:p>
            <a:pPr>
              <a:spcBef>
                <a:spcPts val="1200"/>
              </a:spcBef>
            </a:pPr>
            <a:r>
              <a:rPr lang="cs-CZ" sz="2400" dirty="0">
                <a:solidFill>
                  <a:srgbClr val="002D5A"/>
                </a:solidFill>
              </a:rPr>
              <a:t>vláda versus opozice v parlamentu</a:t>
            </a:r>
          </a:p>
          <a:p>
            <a:pPr marL="0" indent="0">
              <a:spcBef>
                <a:spcPts val="1200"/>
              </a:spcBef>
              <a:buNone/>
            </a:pPr>
            <a:r>
              <a:rPr lang="cs-CZ" sz="2400" dirty="0">
                <a:solidFill>
                  <a:srgbClr val="002D5A"/>
                </a:solidFill>
              </a:rPr>
              <a:t>	= počátek </a:t>
            </a:r>
            <a:r>
              <a:rPr lang="cs-CZ" sz="2400" dirty="0" err="1">
                <a:solidFill>
                  <a:srgbClr val="002D5A"/>
                </a:solidFill>
              </a:rPr>
              <a:t>Westminsterského</a:t>
            </a:r>
            <a:r>
              <a:rPr lang="cs-CZ" sz="2400" dirty="0">
                <a:solidFill>
                  <a:srgbClr val="002D5A"/>
                </a:solidFill>
              </a:rPr>
              <a:t> modelu</a:t>
            </a:r>
          </a:p>
          <a:p>
            <a:pPr>
              <a:spcBef>
                <a:spcPts val="1200"/>
              </a:spcBef>
            </a:pPr>
            <a:r>
              <a:rPr lang="cs-CZ" sz="2400" dirty="0">
                <a:solidFill>
                  <a:srgbClr val="002D5A"/>
                </a:solidFill>
              </a:rPr>
              <a:t>80. léta 19. století </a:t>
            </a:r>
            <a:r>
              <a:rPr lang="cs-CZ" sz="2400" dirty="0" err="1">
                <a:solidFill>
                  <a:srgbClr val="002D5A"/>
                </a:solidFill>
              </a:rPr>
              <a:t>shadow</a:t>
            </a:r>
            <a:r>
              <a:rPr lang="cs-CZ" sz="2400" dirty="0">
                <a:solidFill>
                  <a:srgbClr val="002D5A"/>
                </a:solidFill>
              </a:rPr>
              <a:t> </a:t>
            </a:r>
            <a:r>
              <a:rPr lang="cs-CZ" sz="2400" dirty="0" err="1">
                <a:solidFill>
                  <a:srgbClr val="002D5A"/>
                </a:solidFill>
              </a:rPr>
              <a:t>cabinets</a:t>
            </a:r>
            <a:endParaRPr lang="cs-CZ" sz="2400" dirty="0">
              <a:solidFill>
                <a:srgbClr val="002D5A"/>
              </a:solidFill>
            </a:endParaRPr>
          </a:p>
          <a:p>
            <a:pPr marL="0" indent="0">
              <a:spcBef>
                <a:spcPts val="1200"/>
              </a:spcBef>
              <a:buNone/>
            </a:pPr>
            <a:endParaRPr lang="cs-CZ" sz="2400" dirty="0">
              <a:solidFill>
                <a:srgbClr val="002D5A"/>
              </a:solidFill>
            </a:endParaRP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1192" y="3720388"/>
            <a:ext cx="4982808" cy="3137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2501127"/>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9"/>
            <a:ext cx="9144000" cy="923926"/>
          </a:xfrm>
        </p:spPr>
        <p:txBody>
          <a:bodyPr>
            <a:normAutofit/>
          </a:bodyPr>
          <a:lstStyle/>
          <a:p>
            <a:r>
              <a:rPr lang="cs-CZ" sz="4400" dirty="0"/>
              <a:t>Monarchie a její funkce</a:t>
            </a:r>
          </a:p>
        </p:txBody>
      </p:sp>
      <p:sp>
        <p:nvSpPr>
          <p:cNvPr id="4" name="Rectangle 3">
            <a:extLst>
              <a:ext uri="{FF2B5EF4-FFF2-40B4-BE49-F238E27FC236}">
                <a16:creationId xmlns:a16="http://schemas.microsoft.com/office/drawing/2014/main" id="{24DD8339-2C5F-418F-9B07-064326848C1D}"/>
              </a:ext>
            </a:extLst>
          </p:cNvPr>
          <p:cNvSpPr>
            <a:spLocks noGrp="1" noChangeArrowheads="1"/>
          </p:cNvSpPr>
          <p:nvPr>
            <p:ph idx="1"/>
          </p:nvPr>
        </p:nvSpPr>
        <p:spPr>
          <a:xfrm>
            <a:off x="491381" y="1153682"/>
            <a:ext cx="5576133" cy="5366759"/>
          </a:xfrm>
        </p:spPr>
        <p:txBody>
          <a:bodyPr>
            <a:noAutofit/>
          </a:bodyPr>
          <a:lstStyle/>
          <a:p>
            <a:pPr>
              <a:spcBef>
                <a:spcPts val="1200"/>
              </a:spcBef>
            </a:pPr>
            <a:r>
              <a:rPr lang="cs-CZ" sz="2400" dirty="0">
                <a:solidFill>
                  <a:srgbClr val="002D5A"/>
                </a:solidFill>
              </a:rPr>
              <a:t>Představuje vládu</a:t>
            </a:r>
          </a:p>
          <a:p>
            <a:pPr>
              <a:spcBef>
                <a:spcPts val="1200"/>
              </a:spcBef>
            </a:pPr>
            <a:r>
              <a:rPr lang="cs-CZ" sz="2400" dirty="0">
                <a:solidFill>
                  <a:srgbClr val="002D5A"/>
                </a:solidFill>
              </a:rPr>
              <a:t>Symbolizuje autoritu a tvoří zdroj rad</a:t>
            </a:r>
          </a:p>
          <a:p>
            <a:pPr>
              <a:spcBef>
                <a:spcPts val="1200"/>
              </a:spcBef>
            </a:pPr>
            <a:r>
              <a:rPr lang="cs-CZ" sz="2400" dirty="0">
                <a:solidFill>
                  <a:srgbClr val="002D5A"/>
                </a:solidFill>
              </a:rPr>
              <a:t>Flexibilita pro ústavní zřízení</a:t>
            </a:r>
          </a:p>
          <a:p>
            <a:pPr>
              <a:spcBef>
                <a:spcPts val="1200"/>
              </a:spcBef>
            </a:pPr>
            <a:r>
              <a:rPr lang="cs-CZ" sz="2400" dirty="0">
                <a:solidFill>
                  <a:srgbClr val="002D5A"/>
                </a:solidFill>
              </a:rPr>
              <a:t>Univerzální spojovací článek UK</a:t>
            </a:r>
          </a:p>
          <a:p>
            <a:pPr>
              <a:spcBef>
                <a:spcPts val="1200"/>
              </a:spcBef>
            </a:pPr>
            <a:r>
              <a:rPr lang="cs-CZ" sz="2400" dirty="0">
                <a:solidFill>
                  <a:srgbClr val="002D5A"/>
                </a:solidFill>
              </a:rPr>
              <a:t>Ztělesnění tradice a objekt identifikace mas</a:t>
            </a:r>
          </a:p>
          <a:p>
            <a:pPr lvl="1">
              <a:spcBef>
                <a:spcPts val="1200"/>
              </a:spcBef>
            </a:pPr>
            <a:r>
              <a:rPr lang="cs-CZ" sz="2100" dirty="0">
                <a:solidFill>
                  <a:srgbClr val="002D5A"/>
                </a:solidFill>
              </a:rPr>
              <a:t>Jiří V. (1917) nahradil německé rodové jméno </a:t>
            </a:r>
            <a:r>
              <a:rPr lang="cs-CZ" sz="2100" dirty="0" err="1">
                <a:solidFill>
                  <a:srgbClr val="002D5A"/>
                </a:solidFill>
              </a:rPr>
              <a:t>Sachsen-Coburg-Gotha</a:t>
            </a:r>
            <a:r>
              <a:rPr lang="cs-CZ" sz="2100" dirty="0">
                <a:solidFill>
                  <a:srgbClr val="002D5A"/>
                </a:solidFill>
              </a:rPr>
              <a:t> anglickým názvem „Windsor“</a:t>
            </a:r>
          </a:p>
          <a:p>
            <a:pPr lvl="1">
              <a:spcBef>
                <a:spcPts val="1200"/>
              </a:spcBef>
            </a:pPr>
            <a:r>
              <a:rPr lang="cs-CZ" sz="2100" dirty="0">
                <a:solidFill>
                  <a:srgbClr val="002D5A"/>
                </a:solidFill>
              </a:rPr>
              <a:t>veřejné události se začaly zahajovat hymnou</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5164" y="849402"/>
            <a:ext cx="2768836" cy="2970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19200" y="4986234"/>
            <a:ext cx="3324800" cy="1871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9258473"/>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9"/>
            <a:ext cx="9144000" cy="923926"/>
          </a:xfrm>
        </p:spPr>
        <p:txBody>
          <a:bodyPr>
            <a:normAutofit/>
          </a:bodyPr>
          <a:lstStyle/>
          <a:p>
            <a:r>
              <a:rPr lang="cs-CZ" sz="4400" dirty="0"/>
              <a:t>Královské prerogativy (2004)</a:t>
            </a:r>
          </a:p>
        </p:txBody>
      </p:sp>
      <p:sp>
        <p:nvSpPr>
          <p:cNvPr id="4" name="Rectangle 3">
            <a:extLst>
              <a:ext uri="{FF2B5EF4-FFF2-40B4-BE49-F238E27FC236}">
                <a16:creationId xmlns:a16="http://schemas.microsoft.com/office/drawing/2014/main" id="{24DD8339-2C5F-418F-9B07-064326848C1D}"/>
              </a:ext>
            </a:extLst>
          </p:cNvPr>
          <p:cNvSpPr>
            <a:spLocks noGrp="1" noChangeArrowheads="1"/>
          </p:cNvSpPr>
          <p:nvPr>
            <p:ph idx="1"/>
          </p:nvPr>
        </p:nvSpPr>
        <p:spPr>
          <a:xfrm>
            <a:off x="491381" y="1016950"/>
            <a:ext cx="8250967" cy="5503491"/>
          </a:xfrm>
        </p:spPr>
        <p:txBody>
          <a:bodyPr>
            <a:noAutofit/>
          </a:bodyPr>
          <a:lstStyle/>
          <a:p>
            <a:pPr>
              <a:spcBef>
                <a:spcPts val="1200"/>
              </a:spcBef>
            </a:pPr>
            <a:r>
              <a:rPr lang="cs-CZ" sz="1900" dirty="0">
                <a:solidFill>
                  <a:srgbClr val="002D5A"/>
                </a:solidFill>
              </a:rPr>
              <a:t>Osobní, politická, trestní nedotknutelnost</a:t>
            </a:r>
          </a:p>
          <a:p>
            <a:pPr>
              <a:spcBef>
                <a:spcPts val="1200"/>
              </a:spcBef>
            </a:pPr>
            <a:r>
              <a:rPr lang="cs-CZ" sz="1900" dirty="0">
                <a:solidFill>
                  <a:srgbClr val="002D5A"/>
                </a:solidFill>
              </a:rPr>
              <a:t>Vydávání pasů</a:t>
            </a:r>
          </a:p>
          <a:p>
            <a:pPr>
              <a:spcBef>
                <a:spcPts val="1200"/>
              </a:spcBef>
            </a:pPr>
            <a:r>
              <a:rPr lang="cs-CZ" sz="1900" dirty="0">
                <a:solidFill>
                  <a:srgbClr val="002D5A"/>
                </a:solidFill>
              </a:rPr>
              <a:t>Zahraniční smlouvy – sjednávání a ratifikace</a:t>
            </a:r>
          </a:p>
          <a:p>
            <a:pPr>
              <a:spcBef>
                <a:spcPts val="1200"/>
              </a:spcBef>
            </a:pPr>
            <a:r>
              <a:rPr lang="cs-CZ" sz="1900" dirty="0">
                <a:solidFill>
                  <a:srgbClr val="002D5A"/>
                </a:solidFill>
              </a:rPr>
              <a:t>Oprávnění udělovat čestné šlechtické a další čestné tituly, řády, vyznamenání</a:t>
            </a:r>
          </a:p>
          <a:p>
            <a:pPr>
              <a:spcBef>
                <a:spcPts val="1200"/>
              </a:spcBef>
            </a:pPr>
            <a:r>
              <a:rPr lang="cs-CZ" sz="1900" dirty="0">
                <a:solidFill>
                  <a:srgbClr val="002D5A"/>
                </a:solidFill>
              </a:rPr>
              <a:t>Jmenování biskupů</a:t>
            </a:r>
          </a:p>
          <a:p>
            <a:pPr>
              <a:spcBef>
                <a:spcPts val="1200"/>
              </a:spcBef>
            </a:pPr>
            <a:r>
              <a:rPr lang="cs-CZ" sz="1900" dirty="0">
                <a:solidFill>
                  <a:srgbClr val="002D5A"/>
                </a:solidFill>
              </a:rPr>
              <a:t>Svolání a rozpuštění parlamentu; otevírání parlamentu</a:t>
            </a:r>
          </a:p>
          <a:p>
            <a:pPr>
              <a:spcBef>
                <a:spcPts val="1200"/>
              </a:spcBef>
            </a:pPr>
            <a:r>
              <a:rPr lang="cs-CZ" sz="1900" dirty="0">
                <a:solidFill>
                  <a:srgbClr val="002D5A"/>
                </a:solidFill>
              </a:rPr>
              <a:t>Jmenování (1963, A. Douglas-</a:t>
            </a:r>
            <a:r>
              <a:rPr lang="cs-CZ" sz="1900" dirty="0" err="1">
                <a:solidFill>
                  <a:srgbClr val="002D5A"/>
                </a:solidFill>
              </a:rPr>
              <a:t>Home</a:t>
            </a:r>
            <a:r>
              <a:rPr lang="cs-CZ" sz="1900" dirty="0">
                <a:solidFill>
                  <a:srgbClr val="002D5A"/>
                </a:solidFill>
              </a:rPr>
              <a:t>) a odvolání premiéra (1834, Vilém IV.) </a:t>
            </a:r>
            <a:r>
              <a:rPr lang="pt-BR" sz="1900" dirty="0">
                <a:solidFill>
                  <a:srgbClr val="002D5A"/>
                </a:solidFill>
              </a:rPr>
              <a:t>a ministrů</a:t>
            </a:r>
          </a:p>
          <a:p>
            <a:pPr>
              <a:spcBef>
                <a:spcPts val="1200"/>
              </a:spcBef>
            </a:pPr>
            <a:r>
              <a:rPr lang="cs-CZ" sz="1900" dirty="0">
                <a:solidFill>
                  <a:srgbClr val="002D5A"/>
                </a:solidFill>
              </a:rPr>
              <a:t>Vrchní velení nad armádou</a:t>
            </a:r>
          </a:p>
          <a:p>
            <a:pPr>
              <a:spcBef>
                <a:spcPts val="1200"/>
              </a:spcBef>
            </a:pPr>
            <a:r>
              <a:rPr lang="cs-CZ" sz="1900" dirty="0">
                <a:solidFill>
                  <a:srgbClr val="002D5A"/>
                </a:solidFill>
              </a:rPr>
              <a:t>Právo vyhlásit válku a uzavřít mír</a:t>
            </a:r>
          </a:p>
          <a:p>
            <a:pPr>
              <a:spcBef>
                <a:spcPts val="1200"/>
              </a:spcBef>
            </a:pPr>
            <a:r>
              <a:rPr lang="cs-CZ" sz="1900" dirty="0">
                <a:solidFill>
                  <a:srgbClr val="002D5A"/>
                </a:solidFill>
              </a:rPr>
              <a:t>Udělování vojenských hodností</a:t>
            </a:r>
          </a:p>
          <a:p>
            <a:pPr>
              <a:spcBef>
                <a:spcPts val="1200"/>
              </a:spcBef>
            </a:pPr>
            <a:r>
              <a:rPr lang="cs-CZ" sz="1900" dirty="0">
                <a:solidFill>
                  <a:srgbClr val="002D5A"/>
                </a:solidFill>
              </a:rPr>
              <a:t>Schvalování zahraničních misí</a:t>
            </a:r>
          </a:p>
          <a:p>
            <a:pPr>
              <a:spcBef>
                <a:spcPts val="1200"/>
              </a:spcBef>
            </a:pPr>
            <a:r>
              <a:rPr lang="cs-CZ" sz="1900" dirty="0">
                <a:solidFill>
                  <a:srgbClr val="002D5A"/>
                </a:solidFill>
              </a:rPr>
              <a:t>Udělování milostí</a:t>
            </a:r>
          </a:p>
          <a:p>
            <a:pPr marL="0" indent="0">
              <a:spcBef>
                <a:spcPts val="1200"/>
              </a:spcBef>
              <a:buNone/>
            </a:pPr>
            <a:endParaRPr lang="cs-CZ" sz="2100" dirty="0">
              <a:solidFill>
                <a:srgbClr val="002D5A"/>
              </a:solidFill>
            </a:endParaRPr>
          </a:p>
          <a:p>
            <a:pPr marL="0" indent="0">
              <a:spcBef>
                <a:spcPts val="1200"/>
              </a:spcBef>
              <a:buNone/>
            </a:pPr>
            <a:endParaRPr lang="cs-CZ" sz="2100" dirty="0">
              <a:solidFill>
                <a:srgbClr val="002D5A"/>
              </a:solidFill>
            </a:endParaRPr>
          </a:p>
          <a:p>
            <a:pPr marL="0" indent="0">
              <a:spcBef>
                <a:spcPts val="1200"/>
              </a:spcBef>
              <a:buNone/>
            </a:pPr>
            <a:endParaRPr lang="cs-CZ" sz="2400" dirty="0">
              <a:solidFill>
                <a:srgbClr val="002D5A"/>
              </a:solidFill>
            </a:endParaRPr>
          </a:p>
        </p:txBody>
      </p:sp>
    </p:spTree>
    <p:extLst>
      <p:ext uri="{BB962C8B-B14F-4D97-AF65-F5344CB8AC3E}">
        <p14:creationId xmlns:p14="http://schemas.microsoft.com/office/powerpoint/2010/main" val="383031377"/>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9"/>
            <a:ext cx="9144000" cy="1218414"/>
          </a:xfrm>
        </p:spPr>
        <p:txBody>
          <a:bodyPr>
            <a:normAutofit fontScale="90000"/>
          </a:bodyPr>
          <a:lstStyle/>
          <a:p>
            <a:r>
              <a:rPr lang="cs-CZ" sz="4400" dirty="0"/>
              <a:t>Otevírání parlamentu</a:t>
            </a:r>
            <a:br>
              <a:rPr lang="en-US" sz="4400" dirty="0"/>
            </a:br>
            <a:r>
              <a:rPr lang="cs-CZ" sz="3100" dirty="0"/>
              <a:t>(</a:t>
            </a:r>
            <a:r>
              <a:rPr lang="en-US" sz="3100" dirty="0"/>
              <a:t>State Opening of Parliament</a:t>
            </a:r>
            <a:r>
              <a:rPr lang="cs-CZ" sz="3100" dirty="0"/>
              <a:t>)</a:t>
            </a:r>
          </a:p>
        </p:txBody>
      </p:sp>
      <p:sp>
        <p:nvSpPr>
          <p:cNvPr id="4" name="Rectangle 3">
            <a:extLst>
              <a:ext uri="{FF2B5EF4-FFF2-40B4-BE49-F238E27FC236}">
                <a16:creationId xmlns:a16="http://schemas.microsoft.com/office/drawing/2014/main" id="{24DD8339-2C5F-418F-9B07-064326848C1D}"/>
              </a:ext>
            </a:extLst>
          </p:cNvPr>
          <p:cNvSpPr>
            <a:spLocks noGrp="1" noChangeArrowheads="1"/>
          </p:cNvSpPr>
          <p:nvPr>
            <p:ph idx="1"/>
          </p:nvPr>
        </p:nvSpPr>
        <p:spPr>
          <a:xfrm>
            <a:off x="491381" y="1392964"/>
            <a:ext cx="8250967" cy="5127477"/>
          </a:xfrm>
        </p:spPr>
        <p:txBody>
          <a:bodyPr>
            <a:noAutofit/>
          </a:bodyPr>
          <a:lstStyle/>
          <a:p>
            <a:pPr>
              <a:spcBef>
                <a:spcPts val="1200"/>
              </a:spcBef>
            </a:pPr>
            <a:r>
              <a:rPr lang="cs-CZ" sz="2400" dirty="0">
                <a:solidFill>
                  <a:srgbClr val="002D5A"/>
                </a:solidFill>
              </a:rPr>
              <a:t>Začátek nového parlamentního období</a:t>
            </a:r>
          </a:p>
          <a:p>
            <a:pPr lvl="1">
              <a:spcBef>
                <a:spcPts val="1200"/>
              </a:spcBef>
            </a:pPr>
            <a:r>
              <a:rPr lang="cs-CZ" sz="2400" dirty="0">
                <a:solidFill>
                  <a:srgbClr val="002D5A"/>
                </a:solidFill>
              </a:rPr>
              <a:t>každý rok</a:t>
            </a:r>
          </a:p>
          <a:p>
            <a:pPr lvl="1">
              <a:spcBef>
                <a:spcPts val="1200"/>
              </a:spcBef>
            </a:pPr>
            <a:r>
              <a:rPr lang="cs-CZ" sz="2400" dirty="0">
                <a:solidFill>
                  <a:srgbClr val="002D5A"/>
                </a:solidFill>
              </a:rPr>
              <a:t>vždy po volbách – první den nového parlamentu</a:t>
            </a:r>
          </a:p>
          <a:p>
            <a:pPr>
              <a:spcBef>
                <a:spcPts val="1200"/>
              </a:spcBef>
            </a:pPr>
            <a:r>
              <a:rPr lang="cs-CZ" sz="2400" dirty="0">
                <a:solidFill>
                  <a:srgbClr val="002D5A"/>
                </a:solidFill>
              </a:rPr>
              <a:t>„</a:t>
            </a:r>
            <a:r>
              <a:rPr lang="cs-CZ" sz="2400" dirty="0" err="1">
                <a:solidFill>
                  <a:srgbClr val="002D5A"/>
                </a:solidFill>
              </a:rPr>
              <a:t>Queen‘s</a:t>
            </a:r>
            <a:r>
              <a:rPr lang="cs-CZ" sz="2400" dirty="0">
                <a:solidFill>
                  <a:srgbClr val="002D5A"/>
                </a:solidFill>
              </a:rPr>
              <a:t> </a:t>
            </a:r>
            <a:r>
              <a:rPr lang="cs-CZ" sz="2400" dirty="0" err="1">
                <a:solidFill>
                  <a:srgbClr val="002D5A"/>
                </a:solidFill>
              </a:rPr>
              <a:t>Speech</a:t>
            </a:r>
            <a:r>
              <a:rPr lang="cs-CZ" sz="2400" dirty="0">
                <a:solidFill>
                  <a:srgbClr val="002D5A"/>
                </a:solidFill>
              </a:rPr>
              <a:t>“</a:t>
            </a:r>
          </a:p>
          <a:p>
            <a:pPr>
              <a:spcBef>
                <a:spcPts val="1200"/>
              </a:spcBef>
            </a:pPr>
            <a:r>
              <a:rPr lang="cs-CZ" sz="2400" dirty="0">
                <a:solidFill>
                  <a:srgbClr val="002D5A"/>
                </a:solidFill>
              </a:rPr>
              <a:t>Tradice sahá do 16.století </a:t>
            </a:r>
          </a:p>
          <a:p>
            <a:pPr>
              <a:spcBef>
                <a:spcPts val="1200"/>
              </a:spcBef>
            </a:pPr>
            <a:r>
              <a:rPr lang="pl-PL" sz="2400" dirty="0">
                <a:solidFill>
                  <a:srgbClr val="002D5A"/>
                </a:solidFill>
              </a:rPr>
              <a:t>Současná podoba ceremonie od 1852</a:t>
            </a:r>
          </a:p>
          <a:p>
            <a:pPr>
              <a:spcBef>
                <a:spcPts val="1200"/>
              </a:spcBef>
            </a:pPr>
            <a:r>
              <a:rPr lang="cs-CZ" sz="2400" dirty="0">
                <a:solidFill>
                  <a:srgbClr val="002D5A"/>
                </a:solidFill>
              </a:rPr>
              <a:t>Pronesen v House </a:t>
            </a:r>
            <a:r>
              <a:rPr lang="cs-CZ" sz="2400" dirty="0" err="1">
                <a:solidFill>
                  <a:srgbClr val="002D5A"/>
                </a:solidFill>
              </a:rPr>
              <a:t>of</a:t>
            </a:r>
            <a:r>
              <a:rPr lang="cs-CZ" sz="2400" dirty="0">
                <a:solidFill>
                  <a:srgbClr val="002D5A"/>
                </a:solidFill>
              </a:rPr>
              <a:t> </a:t>
            </a:r>
            <a:r>
              <a:rPr lang="cs-CZ" sz="2400" dirty="0" err="1">
                <a:solidFill>
                  <a:srgbClr val="002D5A"/>
                </a:solidFill>
              </a:rPr>
              <a:t>Lords</a:t>
            </a:r>
            <a:r>
              <a:rPr lang="cs-CZ" sz="2400" dirty="0">
                <a:solidFill>
                  <a:srgbClr val="002D5A"/>
                </a:solidFill>
              </a:rPr>
              <a:t> za účasti členů obou komor</a:t>
            </a:r>
          </a:p>
          <a:p>
            <a:pPr marL="0" indent="0">
              <a:spcBef>
                <a:spcPts val="1200"/>
              </a:spcBef>
              <a:buNone/>
            </a:pPr>
            <a:endParaRPr lang="cs-CZ" sz="2100" dirty="0">
              <a:solidFill>
                <a:srgbClr val="002D5A"/>
              </a:solidFill>
            </a:endParaRPr>
          </a:p>
          <a:p>
            <a:pPr marL="0" indent="0">
              <a:spcBef>
                <a:spcPts val="1200"/>
              </a:spcBef>
              <a:buNone/>
            </a:pPr>
            <a:endParaRPr lang="cs-CZ" sz="2100" dirty="0">
              <a:solidFill>
                <a:srgbClr val="002D5A"/>
              </a:solidFill>
            </a:endParaRPr>
          </a:p>
          <a:p>
            <a:pPr marL="0" indent="0">
              <a:spcBef>
                <a:spcPts val="1200"/>
              </a:spcBef>
              <a:buNone/>
            </a:pPr>
            <a:endParaRPr lang="cs-CZ" sz="2400" dirty="0">
              <a:solidFill>
                <a:srgbClr val="002D5A"/>
              </a:solidFill>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5525" y="2845245"/>
            <a:ext cx="3038475" cy="149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5112898"/>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10"/>
            <a:ext cx="9144000" cy="466384"/>
          </a:xfrm>
        </p:spPr>
        <p:txBody>
          <a:bodyPr>
            <a:normAutofit fontScale="90000"/>
          </a:bodyPr>
          <a:lstStyle/>
          <a:p>
            <a:r>
              <a:rPr lang="cs-CZ" sz="4400" dirty="0"/>
              <a:t>Jmenování premiéra</a:t>
            </a:r>
            <a:endParaRPr lang="cs-CZ" sz="3100" dirty="0"/>
          </a:p>
        </p:txBody>
      </p:sp>
      <p:sp>
        <p:nvSpPr>
          <p:cNvPr id="4" name="Rectangle 3">
            <a:extLst>
              <a:ext uri="{FF2B5EF4-FFF2-40B4-BE49-F238E27FC236}">
                <a16:creationId xmlns:a16="http://schemas.microsoft.com/office/drawing/2014/main" id="{24DD8339-2C5F-418F-9B07-064326848C1D}"/>
              </a:ext>
            </a:extLst>
          </p:cNvPr>
          <p:cNvSpPr>
            <a:spLocks noGrp="1" noChangeArrowheads="1"/>
          </p:cNvSpPr>
          <p:nvPr>
            <p:ph idx="1"/>
          </p:nvPr>
        </p:nvSpPr>
        <p:spPr>
          <a:xfrm>
            <a:off x="491381" y="743484"/>
            <a:ext cx="8250967" cy="5776957"/>
          </a:xfrm>
        </p:spPr>
        <p:txBody>
          <a:bodyPr>
            <a:noAutofit/>
          </a:bodyPr>
          <a:lstStyle/>
          <a:p>
            <a:pPr>
              <a:spcBef>
                <a:spcPts val="1200"/>
              </a:spcBef>
            </a:pPr>
            <a:r>
              <a:rPr lang="cs-CZ" sz="2000" dirty="0">
                <a:solidFill>
                  <a:srgbClr val="002D5A"/>
                </a:solidFill>
              </a:rPr>
              <a:t>minimální diskrece</a:t>
            </a:r>
          </a:p>
          <a:p>
            <a:pPr lvl="1">
              <a:spcBef>
                <a:spcPts val="1200"/>
              </a:spcBef>
            </a:pPr>
            <a:r>
              <a:rPr lang="cs-CZ" sz="2000" dirty="0">
                <a:solidFill>
                  <a:srgbClr val="002D5A"/>
                </a:solidFill>
              </a:rPr>
              <a:t>1852 - Viktorie zablokovala jmenování </a:t>
            </a:r>
            <a:r>
              <a:rPr lang="cs-CZ" sz="2000" dirty="0" err="1">
                <a:solidFill>
                  <a:srgbClr val="002D5A"/>
                </a:solidFill>
              </a:rPr>
              <a:t>Palmerstona</a:t>
            </a:r>
            <a:r>
              <a:rPr lang="cs-CZ" sz="2000" dirty="0">
                <a:solidFill>
                  <a:srgbClr val="002D5A"/>
                </a:solidFill>
              </a:rPr>
              <a:t> ministrem zahraničí</a:t>
            </a:r>
          </a:p>
          <a:p>
            <a:pPr>
              <a:spcBef>
                <a:spcPts val="1200"/>
              </a:spcBef>
            </a:pPr>
            <a:r>
              <a:rPr lang="cs-CZ" sz="2000" dirty="0">
                <a:solidFill>
                  <a:srgbClr val="002D5A"/>
                </a:solidFill>
              </a:rPr>
              <a:t>až do 1963 panovník konzultoval nástupce s nejvýznamnějšími členy konzervativců</a:t>
            </a:r>
          </a:p>
          <a:p>
            <a:pPr lvl="1">
              <a:spcBef>
                <a:spcPts val="1200"/>
              </a:spcBef>
            </a:pPr>
            <a:r>
              <a:rPr lang="pt-BR" sz="2000" dirty="0">
                <a:solidFill>
                  <a:srgbClr val="002D5A"/>
                </a:solidFill>
              </a:rPr>
              <a:t>1894 </a:t>
            </a:r>
            <a:r>
              <a:rPr lang="cs-CZ" sz="2000" dirty="0">
                <a:solidFill>
                  <a:srgbClr val="002D5A"/>
                </a:solidFill>
              </a:rPr>
              <a:t>- </a:t>
            </a:r>
            <a:r>
              <a:rPr lang="pt-BR" sz="2000" dirty="0">
                <a:solidFill>
                  <a:srgbClr val="002D5A"/>
                </a:solidFill>
              </a:rPr>
              <a:t>Vi</a:t>
            </a:r>
            <a:r>
              <a:rPr lang="cs-CZ" sz="2000" dirty="0" err="1">
                <a:solidFill>
                  <a:srgbClr val="002D5A"/>
                </a:solidFill>
              </a:rPr>
              <a:t>ktorie</a:t>
            </a:r>
            <a:r>
              <a:rPr lang="pt-BR" sz="2000" dirty="0">
                <a:solidFill>
                  <a:srgbClr val="002D5A"/>
                </a:solidFill>
              </a:rPr>
              <a:t> </a:t>
            </a:r>
            <a:r>
              <a:rPr lang="cs-CZ" sz="2000" dirty="0">
                <a:solidFill>
                  <a:srgbClr val="002D5A"/>
                </a:solidFill>
              </a:rPr>
              <a:t>se </a:t>
            </a:r>
            <a:r>
              <a:rPr lang="pt-BR" sz="2000" dirty="0">
                <a:solidFill>
                  <a:srgbClr val="002D5A"/>
                </a:solidFill>
              </a:rPr>
              <a:t>navzdory zvyklostem neporadila s Gladstonem o nástupnictví</a:t>
            </a:r>
          </a:p>
          <a:p>
            <a:pPr lvl="1">
              <a:spcBef>
                <a:spcPts val="1200"/>
              </a:spcBef>
            </a:pPr>
            <a:r>
              <a:rPr lang="cs-CZ" sz="2000" dirty="0">
                <a:solidFill>
                  <a:srgbClr val="002D5A"/>
                </a:solidFill>
              </a:rPr>
              <a:t>1955 - W. Churchill  doporučil A. </a:t>
            </a:r>
            <a:r>
              <a:rPr lang="cs-CZ" sz="2000" dirty="0" err="1">
                <a:solidFill>
                  <a:srgbClr val="002D5A"/>
                </a:solidFill>
              </a:rPr>
              <a:t>Edena</a:t>
            </a:r>
            <a:endParaRPr lang="cs-CZ" sz="2000" dirty="0">
              <a:solidFill>
                <a:srgbClr val="002D5A"/>
              </a:solidFill>
            </a:endParaRPr>
          </a:p>
          <a:p>
            <a:pPr lvl="1">
              <a:spcBef>
                <a:spcPts val="1200"/>
              </a:spcBef>
            </a:pPr>
            <a:r>
              <a:rPr lang="cs-CZ" sz="2000" dirty="0">
                <a:solidFill>
                  <a:srgbClr val="002D5A"/>
                </a:solidFill>
              </a:rPr>
              <a:t>1963 - </a:t>
            </a:r>
            <a:r>
              <a:rPr lang="cs-CZ" sz="2000" dirty="0" err="1">
                <a:solidFill>
                  <a:srgbClr val="002D5A"/>
                </a:solidFill>
              </a:rPr>
              <a:t>Douglas</a:t>
            </a:r>
            <a:r>
              <a:rPr lang="cs-CZ" sz="2000" dirty="0">
                <a:solidFill>
                  <a:srgbClr val="002D5A"/>
                </a:solidFill>
              </a:rPr>
              <a:t> </a:t>
            </a:r>
            <a:r>
              <a:rPr lang="cs-CZ" sz="2000" dirty="0" err="1">
                <a:solidFill>
                  <a:srgbClr val="002D5A"/>
                </a:solidFill>
              </a:rPr>
              <a:t>Home</a:t>
            </a:r>
            <a:endParaRPr lang="cs-CZ" sz="2000" dirty="0"/>
          </a:p>
          <a:p>
            <a:pPr>
              <a:spcBef>
                <a:spcPts val="1200"/>
              </a:spcBef>
            </a:pPr>
            <a:r>
              <a:rPr lang="cs-CZ" sz="2000" dirty="0">
                <a:solidFill>
                  <a:srgbClr val="002D5A"/>
                </a:solidFill>
              </a:rPr>
              <a:t>1924 - demise </a:t>
            </a:r>
            <a:r>
              <a:rPr lang="cs-CZ" sz="2000" dirty="0" err="1">
                <a:solidFill>
                  <a:srgbClr val="002D5A"/>
                </a:solidFill>
              </a:rPr>
              <a:t>Baldwinovy</a:t>
            </a:r>
            <a:r>
              <a:rPr lang="cs-CZ" sz="2000" dirty="0">
                <a:solidFill>
                  <a:srgbClr val="002D5A"/>
                </a:solidFill>
              </a:rPr>
              <a:t> vlády</a:t>
            </a:r>
          </a:p>
          <a:p>
            <a:pPr lvl="1">
              <a:spcBef>
                <a:spcPts val="1200"/>
              </a:spcBef>
            </a:pPr>
            <a:r>
              <a:rPr lang="cs-CZ" sz="2000" dirty="0">
                <a:solidFill>
                  <a:srgbClr val="002D5A"/>
                </a:solidFill>
              </a:rPr>
              <a:t>král Jiří V. jmenoval R. MacDonalda</a:t>
            </a:r>
          </a:p>
          <a:p>
            <a:pPr>
              <a:spcBef>
                <a:spcPts val="1200"/>
              </a:spcBef>
            </a:pPr>
            <a:r>
              <a:rPr lang="cs-CZ" sz="2000" dirty="0">
                <a:solidFill>
                  <a:srgbClr val="002D5A"/>
                </a:solidFill>
              </a:rPr>
              <a:t>1931 - krizová vláda  Mac Donalda</a:t>
            </a:r>
          </a:p>
          <a:p>
            <a:pPr lvl="1">
              <a:spcBef>
                <a:spcPts val="1200"/>
              </a:spcBef>
            </a:pPr>
            <a:r>
              <a:rPr lang="cs-CZ" sz="2000" dirty="0">
                <a:solidFill>
                  <a:srgbClr val="002D5A"/>
                </a:solidFill>
              </a:rPr>
              <a:t>tvrdě pracoval na vytvoření konsensu mezi stranami</a:t>
            </a:r>
          </a:p>
          <a:p>
            <a:pPr lvl="1">
              <a:spcBef>
                <a:spcPts val="1200"/>
              </a:spcBef>
            </a:pPr>
            <a:r>
              <a:rPr lang="cs-CZ" sz="2000" dirty="0">
                <a:solidFill>
                  <a:srgbClr val="002D5A"/>
                </a:solidFill>
              </a:rPr>
              <a:t>král věřil MacDonaldovi a společnost věřila králi</a:t>
            </a:r>
          </a:p>
          <a:p>
            <a:pPr marL="0" indent="0">
              <a:spcBef>
                <a:spcPts val="1200"/>
              </a:spcBef>
              <a:buNone/>
            </a:pPr>
            <a:endParaRPr lang="cs-CZ" sz="2100" dirty="0">
              <a:solidFill>
                <a:srgbClr val="002D5A"/>
              </a:solidFill>
            </a:endParaRPr>
          </a:p>
          <a:p>
            <a:pPr marL="0" indent="0">
              <a:spcBef>
                <a:spcPts val="1200"/>
              </a:spcBef>
              <a:buNone/>
            </a:pPr>
            <a:endParaRPr lang="cs-CZ" sz="2100" dirty="0">
              <a:solidFill>
                <a:srgbClr val="002D5A"/>
              </a:solidFill>
            </a:endParaRPr>
          </a:p>
          <a:p>
            <a:pPr marL="0" indent="0">
              <a:spcBef>
                <a:spcPts val="1200"/>
              </a:spcBef>
              <a:buNone/>
            </a:pPr>
            <a:endParaRPr lang="cs-CZ" sz="2400" dirty="0">
              <a:solidFill>
                <a:srgbClr val="002D5A"/>
              </a:solidFill>
            </a:endParaRPr>
          </a:p>
        </p:txBody>
      </p:sp>
    </p:spTree>
    <p:extLst>
      <p:ext uri="{BB962C8B-B14F-4D97-AF65-F5344CB8AC3E}">
        <p14:creationId xmlns:p14="http://schemas.microsoft.com/office/powerpoint/2010/main" val="1752948880"/>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9"/>
            <a:ext cx="9144000" cy="1456649"/>
          </a:xfrm>
        </p:spPr>
        <p:txBody>
          <a:bodyPr>
            <a:normAutofit/>
          </a:bodyPr>
          <a:lstStyle/>
          <a:p>
            <a:r>
              <a:rPr lang="cs-CZ" sz="4400" dirty="0"/>
              <a:t>Parlament - složky</a:t>
            </a:r>
            <a:endParaRPr lang="cs-CZ" sz="3100" dirty="0"/>
          </a:p>
        </p:txBody>
      </p:sp>
      <p:sp>
        <p:nvSpPr>
          <p:cNvPr id="4" name="Rectangle 3">
            <a:extLst>
              <a:ext uri="{FF2B5EF4-FFF2-40B4-BE49-F238E27FC236}">
                <a16:creationId xmlns:a16="http://schemas.microsoft.com/office/drawing/2014/main" id="{24DD8339-2C5F-418F-9B07-064326848C1D}"/>
              </a:ext>
            </a:extLst>
          </p:cNvPr>
          <p:cNvSpPr>
            <a:spLocks noGrp="1" noChangeArrowheads="1"/>
          </p:cNvSpPr>
          <p:nvPr>
            <p:ph idx="1"/>
          </p:nvPr>
        </p:nvSpPr>
        <p:spPr>
          <a:xfrm>
            <a:off x="491381" y="1679509"/>
            <a:ext cx="8250967" cy="4840931"/>
          </a:xfrm>
        </p:spPr>
        <p:txBody>
          <a:bodyPr>
            <a:noAutofit/>
          </a:bodyPr>
          <a:lstStyle/>
          <a:p>
            <a:pPr>
              <a:spcBef>
                <a:spcPts val="1800"/>
              </a:spcBef>
            </a:pPr>
            <a:r>
              <a:rPr lang="en-US" dirty="0">
                <a:solidFill>
                  <a:srgbClr val="002D5A"/>
                </a:solidFill>
              </a:rPr>
              <a:t>House of Commons</a:t>
            </a:r>
          </a:p>
          <a:p>
            <a:pPr>
              <a:spcBef>
                <a:spcPts val="1800"/>
              </a:spcBef>
            </a:pPr>
            <a:r>
              <a:rPr lang="en-US" dirty="0">
                <a:solidFill>
                  <a:srgbClr val="002D5A"/>
                </a:solidFill>
              </a:rPr>
              <a:t>House of Lords</a:t>
            </a:r>
          </a:p>
          <a:p>
            <a:pPr>
              <a:spcBef>
                <a:spcPts val="1800"/>
              </a:spcBef>
            </a:pPr>
            <a:r>
              <a:rPr lang="en-US" dirty="0" err="1">
                <a:solidFill>
                  <a:srgbClr val="002D5A"/>
                </a:solidFill>
              </a:rPr>
              <a:t>Panovník</a:t>
            </a:r>
            <a:endParaRPr lang="en-US" dirty="0">
              <a:solidFill>
                <a:srgbClr val="002D5A"/>
              </a:solidFill>
            </a:endParaRPr>
          </a:p>
          <a:p>
            <a:pPr>
              <a:spcBef>
                <a:spcPts val="1800"/>
              </a:spcBef>
            </a:pPr>
            <a:endParaRPr lang="cs-CZ" dirty="0">
              <a:solidFill>
                <a:srgbClr val="002D5A"/>
              </a:solidFill>
            </a:endParaRPr>
          </a:p>
          <a:p>
            <a:pPr lvl="1">
              <a:spcBef>
                <a:spcPts val="1800"/>
              </a:spcBef>
            </a:pPr>
            <a:r>
              <a:rPr lang="cs-CZ" i="1" dirty="0">
                <a:solidFill>
                  <a:srgbClr val="002D5A"/>
                </a:solidFill>
              </a:rPr>
              <a:t>e</a:t>
            </a:r>
            <a:r>
              <a:rPr lang="en-US" i="1" dirty="0" err="1">
                <a:solidFill>
                  <a:srgbClr val="002D5A"/>
                </a:solidFill>
              </a:rPr>
              <a:t>xtrémně</a:t>
            </a:r>
            <a:r>
              <a:rPr lang="en-US" i="1" dirty="0">
                <a:solidFill>
                  <a:srgbClr val="002D5A"/>
                </a:solidFill>
              </a:rPr>
              <a:t> </a:t>
            </a:r>
            <a:r>
              <a:rPr lang="en-US" i="1" dirty="0" err="1">
                <a:solidFill>
                  <a:srgbClr val="002D5A"/>
                </a:solidFill>
              </a:rPr>
              <a:t>slabý</a:t>
            </a:r>
            <a:r>
              <a:rPr lang="en-US" i="1" dirty="0">
                <a:solidFill>
                  <a:srgbClr val="002D5A"/>
                </a:solidFill>
              </a:rPr>
              <a:t> </a:t>
            </a:r>
            <a:r>
              <a:rPr lang="en-US" i="1" dirty="0" err="1">
                <a:solidFill>
                  <a:srgbClr val="002D5A"/>
                </a:solidFill>
              </a:rPr>
              <a:t>bikameralismus</a:t>
            </a:r>
            <a:r>
              <a:rPr lang="en-US" i="1" dirty="0">
                <a:solidFill>
                  <a:srgbClr val="002D5A"/>
                </a:solidFill>
              </a:rPr>
              <a:t> </a:t>
            </a:r>
            <a:r>
              <a:rPr lang="en-US" dirty="0">
                <a:solidFill>
                  <a:srgbClr val="002D5A"/>
                </a:solidFill>
              </a:rPr>
              <a:t>(Sartori)</a:t>
            </a:r>
            <a:endParaRPr lang="cs-CZ" dirty="0">
              <a:solidFill>
                <a:srgbClr val="002D5A"/>
              </a:solidFill>
            </a:endParaRPr>
          </a:p>
          <a:p>
            <a:pPr marL="0" indent="0">
              <a:spcBef>
                <a:spcPts val="1200"/>
              </a:spcBef>
              <a:buNone/>
            </a:pPr>
            <a:endParaRPr lang="cs-CZ" sz="2100" dirty="0">
              <a:solidFill>
                <a:srgbClr val="002D5A"/>
              </a:solidFill>
            </a:endParaRPr>
          </a:p>
          <a:p>
            <a:pPr marL="0" indent="0">
              <a:spcBef>
                <a:spcPts val="1200"/>
              </a:spcBef>
              <a:buNone/>
            </a:pPr>
            <a:endParaRPr lang="cs-CZ" sz="2400" dirty="0">
              <a:solidFill>
                <a:srgbClr val="002D5A"/>
              </a:solidFill>
            </a:endParaRPr>
          </a:p>
        </p:txBody>
      </p:sp>
      <p:pic>
        <p:nvPicPr>
          <p:cNvPr id="3" name="Obrázek 2">
            <a:extLst>
              <a:ext uri="{FF2B5EF4-FFF2-40B4-BE49-F238E27FC236}">
                <a16:creationId xmlns:a16="http://schemas.microsoft.com/office/drawing/2014/main" id="{0BDDFFEC-E24D-42C8-B742-3077B061BE1D}"/>
              </a:ext>
            </a:extLst>
          </p:cNvPr>
          <p:cNvPicPr>
            <a:picLocks noChangeAspect="1"/>
          </p:cNvPicPr>
          <p:nvPr/>
        </p:nvPicPr>
        <p:blipFill>
          <a:blip r:embed="rId2"/>
          <a:stretch>
            <a:fillRect/>
          </a:stretch>
        </p:blipFill>
        <p:spPr>
          <a:xfrm>
            <a:off x="4839477" y="1047699"/>
            <a:ext cx="4057261" cy="3042946"/>
          </a:xfrm>
          <a:prstGeom prst="rect">
            <a:avLst/>
          </a:prstGeom>
        </p:spPr>
      </p:pic>
    </p:spTree>
    <p:extLst>
      <p:ext uri="{BB962C8B-B14F-4D97-AF65-F5344CB8AC3E}">
        <p14:creationId xmlns:p14="http://schemas.microsoft.com/office/powerpoint/2010/main" val="1037216399"/>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9"/>
            <a:ext cx="9144000" cy="1456649"/>
          </a:xfrm>
        </p:spPr>
        <p:txBody>
          <a:bodyPr>
            <a:normAutofit/>
          </a:bodyPr>
          <a:lstStyle/>
          <a:p>
            <a:r>
              <a:rPr lang="cs-CZ" sz="4400" dirty="0"/>
              <a:t>Parlament - funkce</a:t>
            </a:r>
            <a:endParaRPr lang="cs-CZ" sz="3100" dirty="0"/>
          </a:p>
        </p:txBody>
      </p:sp>
      <p:sp>
        <p:nvSpPr>
          <p:cNvPr id="4" name="Rectangle 3">
            <a:extLst>
              <a:ext uri="{FF2B5EF4-FFF2-40B4-BE49-F238E27FC236}">
                <a16:creationId xmlns:a16="http://schemas.microsoft.com/office/drawing/2014/main" id="{24DD8339-2C5F-418F-9B07-064326848C1D}"/>
              </a:ext>
            </a:extLst>
          </p:cNvPr>
          <p:cNvSpPr>
            <a:spLocks noGrp="1" noChangeArrowheads="1"/>
          </p:cNvSpPr>
          <p:nvPr>
            <p:ph idx="1"/>
          </p:nvPr>
        </p:nvSpPr>
        <p:spPr>
          <a:xfrm>
            <a:off x="491381" y="1387367"/>
            <a:ext cx="8250967" cy="5133074"/>
          </a:xfrm>
        </p:spPr>
        <p:txBody>
          <a:bodyPr>
            <a:noAutofit/>
          </a:bodyPr>
          <a:lstStyle/>
          <a:p>
            <a:pPr>
              <a:spcBef>
                <a:spcPts val="1800"/>
              </a:spcBef>
            </a:pPr>
            <a:r>
              <a:rPr lang="cs-CZ" sz="2600" dirty="0">
                <a:solidFill>
                  <a:srgbClr val="002D5A"/>
                </a:solidFill>
              </a:rPr>
              <a:t>Nikoli tvorba návrhů zákonů, ale spíše poskytování souhlasu/nesouhlasu</a:t>
            </a:r>
          </a:p>
          <a:p>
            <a:pPr>
              <a:spcBef>
                <a:spcPts val="1800"/>
              </a:spcBef>
            </a:pPr>
            <a:r>
              <a:rPr lang="cs-CZ" sz="2600" dirty="0">
                <a:solidFill>
                  <a:srgbClr val="002D5A"/>
                </a:solidFill>
              </a:rPr>
              <a:t>Kreační vs. legitimační role</a:t>
            </a:r>
          </a:p>
          <a:p>
            <a:pPr>
              <a:spcBef>
                <a:spcPts val="1800"/>
              </a:spcBef>
            </a:pPr>
            <a:r>
              <a:rPr lang="cs-CZ" sz="2600" dirty="0">
                <a:solidFill>
                  <a:srgbClr val="002D5A"/>
                </a:solidFill>
              </a:rPr>
              <a:t>Kontrola vlády </a:t>
            </a:r>
          </a:p>
          <a:p>
            <a:pPr>
              <a:spcBef>
                <a:spcPts val="1800"/>
              </a:spcBef>
            </a:pPr>
            <a:r>
              <a:rPr lang="cs-CZ" sz="2600" dirty="0">
                <a:solidFill>
                  <a:srgbClr val="002D5A"/>
                </a:solidFill>
              </a:rPr>
              <a:t>Poslanci se musí starat o své voliče </a:t>
            </a:r>
          </a:p>
          <a:p>
            <a:pPr>
              <a:spcBef>
                <a:spcPts val="1800"/>
              </a:spcBef>
            </a:pPr>
            <a:r>
              <a:rPr lang="cs-CZ" sz="2600" dirty="0">
                <a:solidFill>
                  <a:srgbClr val="002D5A"/>
                </a:solidFill>
              </a:rPr>
              <a:t>Parlament proslovů (2003)</a:t>
            </a:r>
          </a:p>
          <a:p>
            <a:pPr marL="0" indent="0">
              <a:spcBef>
                <a:spcPts val="1200"/>
              </a:spcBef>
              <a:buNone/>
            </a:pPr>
            <a:endParaRPr lang="cs-CZ" sz="2400" dirty="0">
              <a:solidFill>
                <a:srgbClr val="002D5A"/>
              </a:solidFill>
            </a:endParaRPr>
          </a:p>
        </p:txBody>
      </p:sp>
      <p:pic>
        <p:nvPicPr>
          <p:cNvPr id="3" name="Obrázek 2">
            <a:extLst>
              <a:ext uri="{FF2B5EF4-FFF2-40B4-BE49-F238E27FC236}">
                <a16:creationId xmlns:a16="http://schemas.microsoft.com/office/drawing/2014/main" id="{F8C4A8E7-3CF9-4F75-97BD-ADDB690495A8}"/>
              </a:ext>
            </a:extLst>
          </p:cNvPr>
          <p:cNvPicPr>
            <a:picLocks noChangeAspect="1"/>
          </p:cNvPicPr>
          <p:nvPr/>
        </p:nvPicPr>
        <p:blipFill>
          <a:blip r:embed="rId2"/>
          <a:stretch>
            <a:fillRect/>
          </a:stretch>
        </p:blipFill>
        <p:spPr>
          <a:xfrm>
            <a:off x="5526477" y="4450703"/>
            <a:ext cx="3617524" cy="2407298"/>
          </a:xfrm>
          <a:prstGeom prst="rect">
            <a:avLst/>
          </a:prstGeom>
        </p:spPr>
      </p:pic>
    </p:spTree>
    <p:extLst>
      <p:ext uri="{BB962C8B-B14F-4D97-AF65-F5344CB8AC3E}">
        <p14:creationId xmlns:p14="http://schemas.microsoft.com/office/powerpoint/2010/main" val="3994472345"/>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9"/>
            <a:ext cx="9144000" cy="952797"/>
          </a:xfrm>
        </p:spPr>
        <p:txBody>
          <a:bodyPr>
            <a:normAutofit/>
          </a:bodyPr>
          <a:lstStyle/>
          <a:p>
            <a:r>
              <a:rPr lang="cs-CZ" sz="4400" dirty="0"/>
              <a:t>Parlament - význam</a:t>
            </a:r>
            <a:endParaRPr lang="cs-CZ" sz="3100" dirty="0"/>
          </a:p>
        </p:txBody>
      </p:sp>
      <p:sp>
        <p:nvSpPr>
          <p:cNvPr id="4" name="Rectangle 3">
            <a:extLst>
              <a:ext uri="{FF2B5EF4-FFF2-40B4-BE49-F238E27FC236}">
                <a16:creationId xmlns:a16="http://schemas.microsoft.com/office/drawing/2014/main" id="{24DD8339-2C5F-418F-9B07-064326848C1D}"/>
              </a:ext>
            </a:extLst>
          </p:cNvPr>
          <p:cNvSpPr>
            <a:spLocks noGrp="1" noChangeArrowheads="1"/>
          </p:cNvSpPr>
          <p:nvPr>
            <p:ph idx="1"/>
          </p:nvPr>
        </p:nvSpPr>
        <p:spPr>
          <a:xfrm>
            <a:off x="491381" y="1203649"/>
            <a:ext cx="8250967" cy="5316792"/>
          </a:xfrm>
        </p:spPr>
        <p:txBody>
          <a:bodyPr>
            <a:noAutofit/>
          </a:bodyPr>
          <a:lstStyle/>
          <a:p>
            <a:pPr>
              <a:spcBef>
                <a:spcPts val="1200"/>
              </a:spcBef>
            </a:pPr>
            <a:r>
              <a:rPr lang="cs-CZ" sz="2600" dirty="0">
                <a:solidFill>
                  <a:srgbClr val="002D5A"/>
                </a:solidFill>
              </a:rPr>
              <a:t>Zpočátku slabý</a:t>
            </a:r>
          </a:p>
          <a:p>
            <a:pPr>
              <a:spcBef>
                <a:spcPts val="1200"/>
              </a:spcBef>
            </a:pPr>
            <a:r>
              <a:rPr lang="cs-CZ" sz="2600" dirty="0">
                <a:solidFill>
                  <a:srgbClr val="002D5A"/>
                </a:solidFill>
              </a:rPr>
              <a:t>Po roce 1688 – dominantní</a:t>
            </a:r>
          </a:p>
          <a:p>
            <a:pPr>
              <a:spcBef>
                <a:spcPts val="1200"/>
              </a:spcBef>
            </a:pPr>
            <a:r>
              <a:rPr lang="cs-CZ" sz="2600" dirty="0">
                <a:solidFill>
                  <a:srgbClr val="002D5A"/>
                </a:solidFill>
              </a:rPr>
              <a:t>Polovina 19. století - vrchol moci</a:t>
            </a:r>
          </a:p>
          <a:p>
            <a:pPr>
              <a:spcBef>
                <a:spcPts val="1200"/>
              </a:spcBef>
            </a:pPr>
            <a:r>
              <a:rPr lang="cs-CZ" sz="2600" dirty="0">
                <a:solidFill>
                  <a:srgbClr val="002D5A"/>
                </a:solidFill>
              </a:rPr>
              <a:t>Pak postupné oslabování ve prospěch kabinetu, resp. premiéra a politických stran – </a:t>
            </a:r>
            <a:r>
              <a:rPr lang="cs-CZ" sz="2600" i="1" dirty="0">
                <a:solidFill>
                  <a:srgbClr val="002D5A"/>
                </a:solidFill>
              </a:rPr>
              <a:t>premiérský parlamentarismus</a:t>
            </a:r>
          </a:p>
          <a:p>
            <a:pPr>
              <a:spcBef>
                <a:spcPts val="1200"/>
              </a:spcBef>
            </a:pPr>
            <a:r>
              <a:rPr lang="cs-CZ" sz="2600" dirty="0">
                <a:solidFill>
                  <a:srgbClr val="002D5A"/>
                </a:solidFill>
              </a:rPr>
              <a:t>Konkurentem soudní moc</a:t>
            </a:r>
          </a:p>
          <a:p>
            <a:pPr>
              <a:spcBef>
                <a:spcPts val="1200"/>
              </a:spcBef>
            </a:pPr>
            <a:r>
              <a:rPr lang="cs-CZ" sz="2600" dirty="0">
                <a:solidFill>
                  <a:srgbClr val="002D5A"/>
                </a:solidFill>
              </a:rPr>
              <a:t>Po vstupu do ES, resp. vzniku EU další oslabování</a:t>
            </a:r>
          </a:p>
          <a:p>
            <a:pPr>
              <a:spcBef>
                <a:spcPts val="1200"/>
              </a:spcBef>
            </a:pPr>
            <a:r>
              <a:rPr lang="cs-CZ" sz="2600" dirty="0">
                <a:solidFill>
                  <a:srgbClr val="002D5A"/>
                </a:solidFill>
              </a:rPr>
              <a:t>Oslabení v důsledku devoluce</a:t>
            </a:r>
          </a:p>
          <a:p>
            <a:pPr>
              <a:spcBef>
                <a:spcPts val="1200"/>
              </a:spcBef>
            </a:pPr>
            <a:r>
              <a:rPr lang="cs-CZ" sz="2600" i="1" dirty="0">
                <a:solidFill>
                  <a:srgbClr val="002D5A"/>
                </a:solidFill>
              </a:rPr>
              <a:t>Brexit – návrat síly?</a:t>
            </a:r>
          </a:p>
        </p:txBody>
      </p:sp>
    </p:spTree>
    <p:extLst>
      <p:ext uri="{BB962C8B-B14F-4D97-AF65-F5344CB8AC3E}">
        <p14:creationId xmlns:p14="http://schemas.microsoft.com/office/powerpoint/2010/main" val="2624890938"/>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9"/>
            <a:ext cx="9144000" cy="952797"/>
          </a:xfrm>
        </p:spPr>
        <p:txBody>
          <a:bodyPr>
            <a:normAutofit/>
          </a:bodyPr>
          <a:lstStyle/>
          <a:p>
            <a:r>
              <a:rPr lang="cs-CZ" sz="4400" dirty="0"/>
              <a:t>Vztahy mezi komorami</a:t>
            </a:r>
            <a:endParaRPr lang="cs-CZ" sz="3100" dirty="0"/>
          </a:p>
        </p:txBody>
      </p:sp>
      <p:sp>
        <p:nvSpPr>
          <p:cNvPr id="4" name="Rectangle 3">
            <a:extLst>
              <a:ext uri="{FF2B5EF4-FFF2-40B4-BE49-F238E27FC236}">
                <a16:creationId xmlns:a16="http://schemas.microsoft.com/office/drawing/2014/main" id="{24DD8339-2C5F-418F-9B07-064326848C1D}"/>
              </a:ext>
            </a:extLst>
          </p:cNvPr>
          <p:cNvSpPr>
            <a:spLocks noGrp="1" noChangeArrowheads="1"/>
          </p:cNvSpPr>
          <p:nvPr>
            <p:ph idx="1"/>
          </p:nvPr>
        </p:nvSpPr>
        <p:spPr>
          <a:xfrm>
            <a:off x="491381" y="1203649"/>
            <a:ext cx="8250967" cy="5316792"/>
          </a:xfrm>
        </p:spPr>
        <p:txBody>
          <a:bodyPr>
            <a:noAutofit/>
          </a:bodyPr>
          <a:lstStyle/>
          <a:p>
            <a:pPr>
              <a:spcBef>
                <a:spcPts val="1200"/>
              </a:spcBef>
            </a:pPr>
            <a:r>
              <a:rPr lang="cs-CZ" sz="2600" dirty="0">
                <a:solidFill>
                  <a:srgbClr val="002D5A"/>
                </a:solidFill>
              </a:rPr>
              <a:t>17. stol. - nadvláda House </a:t>
            </a:r>
            <a:r>
              <a:rPr lang="cs-CZ" sz="2600" dirty="0" err="1">
                <a:solidFill>
                  <a:srgbClr val="002D5A"/>
                </a:solidFill>
              </a:rPr>
              <a:t>of</a:t>
            </a:r>
            <a:r>
              <a:rPr lang="cs-CZ" sz="2600" dirty="0">
                <a:solidFill>
                  <a:srgbClr val="002D5A"/>
                </a:solidFill>
              </a:rPr>
              <a:t> </a:t>
            </a:r>
            <a:r>
              <a:rPr lang="cs-CZ" sz="2600" dirty="0" err="1">
                <a:solidFill>
                  <a:srgbClr val="002D5A"/>
                </a:solidFill>
              </a:rPr>
              <a:t>Commons</a:t>
            </a:r>
            <a:r>
              <a:rPr lang="cs-CZ" sz="2600" dirty="0">
                <a:solidFill>
                  <a:srgbClr val="002D5A"/>
                </a:solidFill>
              </a:rPr>
              <a:t> (HC) ve finančních otázkách</a:t>
            </a:r>
          </a:p>
          <a:p>
            <a:pPr>
              <a:spcBef>
                <a:spcPts val="1200"/>
              </a:spcBef>
            </a:pPr>
            <a:r>
              <a:rPr lang="cs-CZ" sz="2600" dirty="0">
                <a:solidFill>
                  <a:srgbClr val="002D5A"/>
                </a:solidFill>
              </a:rPr>
              <a:t>Od 1832 jasná převaha HC, ale House </a:t>
            </a:r>
            <a:r>
              <a:rPr lang="cs-CZ" sz="2600" dirty="0" err="1">
                <a:solidFill>
                  <a:srgbClr val="002D5A"/>
                </a:solidFill>
              </a:rPr>
              <a:t>of</a:t>
            </a:r>
            <a:r>
              <a:rPr lang="cs-CZ" sz="2600" dirty="0">
                <a:solidFill>
                  <a:srgbClr val="002D5A"/>
                </a:solidFill>
              </a:rPr>
              <a:t> </a:t>
            </a:r>
            <a:r>
              <a:rPr lang="cs-CZ" sz="2600" dirty="0" err="1">
                <a:solidFill>
                  <a:srgbClr val="002D5A"/>
                </a:solidFill>
              </a:rPr>
              <a:t>Lords</a:t>
            </a:r>
            <a:r>
              <a:rPr lang="cs-CZ" sz="2600" dirty="0">
                <a:solidFill>
                  <a:srgbClr val="002D5A"/>
                </a:solidFill>
              </a:rPr>
              <a:t> (HL) občas zákon vetovala</a:t>
            </a:r>
          </a:p>
          <a:p>
            <a:pPr>
              <a:spcBef>
                <a:spcPts val="1200"/>
              </a:spcBef>
            </a:pPr>
            <a:r>
              <a:rPr lang="cs-CZ" sz="2600" dirty="0">
                <a:solidFill>
                  <a:srgbClr val="002D5A"/>
                </a:solidFill>
              </a:rPr>
              <a:t>Klíčová byla sílící pozice premiéra (PM)</a:t>
            </a:r>
          </a:p>
          <a:p>
            <a:pPr>
              <a:spcBef>
                <a:spcPts val="1200"/>
              </a:spcBef>
            </a:pPr>
            <a:r>
              <a:rPr lang="cs-CZ" sz="2600" dirty="0">
                <a:solidFill>
                  <a:srgbClr val="002D5A"/>
                </a:solidFill>
              </a:rPr>
              <a:t>1911 HL definitivně na druhé koleji</a:t>
            </a:r>
            <a:endParaRPr lang="cs-CZ" sz="2600" i="1" dirty="0">
              <a:solidFill>
                <a:srgbClr val="002D5A"/>
              </a:solidFill>
            </a:endParaRPr>
          </a:p>
        </p:txBody>
      </p:sp>
      <p:pic>
        <p:nvPicPr>
          <p:cNvPr id="3" name="Obrázek 2">
            <a:extLst>
              <a:ext uri="{FF2B5EF4-FFF2-40B4-BE49-F238E27FC236}">
                <a16:creationId xmlns:a16="http://schemas.microsoft.com/office/drawing/2014/main" id="{0C1B2E8A-F50E-493C-9332-C0A4945974FB}"/>
              </a:ext>
            </a:extLst>
          </p:cNvPr>
          <p:cNvPicPr>
            <a:picLocks noChangeAspect="1"/>
          </p:cNvPicPr>
          <p:nvPr/>
        </p:nvPicPr>
        <p:blipFill>
          <a:blip r:embed="rId2"/>
          <a:stretch>
            <a:fillRect/>
          </a:stretch>
        </p:blipFill>
        <p:spPr>
          <a:xfrm>
            <a:off x="4572000" y="4291560"/>
            <a:ext cx="4572000" cy="2566439"/>
          </a:xfrm>
          <a:prstGeom prst="rect">
            <a:avLst/>
          </a:prstGeom>
        </p:spPr>
      </p:pic>
    </p:spTree>
    <p:extLst>
      <p:ext uri="{BB962C8B-B14F-4D97-AF65-F5344CB8AC3E}">
        <p14:creationId xmlns:p14="http://schemas.microsoft.com/office/powerpoint/2010/main" val="1144048074"/>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FC4BA6-6272-4BC2-A3B0-E5E5DCF66AD3}"/>
              </a:ext>
            </a:extLst>
          </p:cNvPr>
          <p:cNvSpPr>
            <a:spLocks noGrp="1"/>
          </p:cNvSpPr>
          <p:nvPr>
            <p:ph type="title"/>
          </p:nvPr>
        </p:nvSpPr>
        <p:spPr>
          <a:xfrm>
            <a:off x="0" y="0"/>
            <a:ext cx="9144000" cy="1231640"/>
          </a:xfrm>
        </p:spPr>
        <p:txBody>
          <a:bodyPr>
            <a:normAutofit/>
          </a:bodyPr>
          <a:lstStyle/>
          <a:p>
            <a:r>
              <a:rPr lang="cs-CZ" sz="3600" dirty="0"/>
              <a:t>Parlamentarismus – hlavní rysy</a:t>
            </a:r>
          </a:p>
        </p:txBody>
      </p:sp>
      <p:sp>
        <p:nvSpPr>
          <p:cNvPr id="3" name="Zástupný obsah 2">
            <a:extLst>
              <a:ext uri="{FF2B5EF4-FFF2-40B4-BE49-F238E27FC236}">
                <a16:creationId xmlns:a16="http://schemas.microsoft.com/office/drawing/2014/main" id="{4936318A-2B83-411A-AA34-6F32D4B9813E}"/>
              </a:ext>
            </a:extLst>
          </p:cNvPr>
          <p:cNvSpPr>
            <a:spLocks noGrp="1"/>
          </p:cNvSpPr>
          <p:nvPr>
            <p:ph idx="1"/>
          </p:nvPr>
        </p:nvSpPr>
        <p:spPr>
          <a:xfrm>
            <a:off x="457200" y="1231640"/>
            <a:ext cx="8266922" cy="5197151"/>
          </a:xfrm>
        </p:spPr>
        <p:txBody>
          <a:bodyPr>
            <a:normAutofit/>
          </a:bodyPr>
          <a:lstStyle/>
          <a:p>
            <a:pPr>
              <a:spcBef>
                <a:spcPts val="1200"/>
              </a:spcBef>
            </a:pPr>
            <a:r>
              <a:rPr lang="cs-CZ" sz="2000" b="1" dirty="0">
                <a:solidFill>
                  <a:srgbClr val="002D5A"/>
                </a:solidFill>
              </a:rPr>
              <a:t>pružná dělba moci </a:t>
            </a:r>
            <a:r>
              <a:rPr lang="cs-CZ" sz="2000" dirty="0">
                <a:solidFill>
                  <a:srgbClr val="002D5A"/>
                </a:solidFill>
              </a:rPr>
              <a:t>(resp. oddělení mocí není striktní)</a:t>
            </a:r>
          </a:p>
          <a:p>
            <a:pPr lvl="1">
              <a:spcBef>
                <a:spcPts val="1200"/>
              </a:spcBef>
            </a:pPr>
            <a:r>
              <a:rPr lang="cs-CZ" sz="2000" dirty="0">
                <a:solidFill>
                  <a:srgbClr val="002D5A"/>
                </a:solidFill>
              </a:rPr>
              <a:t>vzájemné přímé působení</a:t>
            </a:r>
          </a:p>
          <a:p>
            <a:pPr lvl="1">
              <a:spcBef>
                <a:spcPts val="1200"/>
              </a:spcBef>
            </a:pPr>
            <a:r>
              <a:rPr lang="cs-CZ" sz="2000" dirty="0">
                <a:solidFill>
                  <a:srgbClr val="002D5A"/>
                </a:solidFill>
              </a:rPr>
              <a:t>členové vlády bývají velmi často členy parlamentu</a:t>
            </a:r>
          </a:p>
          <a:p>
            <a:pPr>
              <a:spcBef>
                <a:spcPts val="1200"/>
              </a:spcBef>
            </a:pPr>
            <a:r>
              <a:rPr lang="cs-CZ" sz="2000" b="1" dirty="0">
                <a:solidFill>
                  <a:srgbClr val="002D5A"/>
                </a:solidFill>
              </a:rPr>
              <a:t>svrchovanost zákonodárné moci, které je vláda odpovědná </a:t>
            </a:r>
          </a:p>
          <a:p>
            <a:pPr lvl="1">
              <a:spcBef>
                <a:spcPts val="1200"/>
              </a:spcBef>
            </a:pPr>
            <a:r>
              <a:rPr lang="cs-CZ" sz="2000" dirty="0">
                <a:solidFill>
                  <a:srgbClr val="002D5A"/>
                </a:solidFill>
              </a:rPr>
              <a:t>Vlády jmenovány se souhlasem parlamentu, fungují jedině s jeho podporou, parlament je může odvolat </a:t>
            </a:r>
          </a:p>
          <a:p>
            <a:pPr lvl="2">
              <a:spcBef>
                <a:spcPts val="1200"/>
              </a:spcBef>
            </a:pPr>
            <a:r>
              <a:rPr lang="cs-CZ" sz="2000" dirty="0">
                <a:solidFill>
                  <a:srgbClr val="002D5A"/>
                </a:solidFill>
              </a:rPr>
              <a:t>„destruktivní“ hlasování o nedůvěře</a:t>
            </a:r>
          </a:p>
          <a:p>
            <a:pPr lvl="2">
              <a:spcBef>
                <a:spcPts val="1200"/>
              </a:spcBef>
            </a:pPr>
            <a:r>
              <a:rPr lang="cs-CZ" sz="2000" dirty="0">
                <a:solidFill>
                  <a:srgbClr val="002D5A"/>
                </a:solidFill>
              </a:rPr>
              <a:t>konstruktivní hlasování o nedůvěře (SRN, Španělsko, Slovinsko, Polsko, Maďarsko)</a:t>
            </a:r>
          </a:p>
          <a:p>
            <a:pPr lvl="2">
              <a:spcBef>
                <a:spcPts val="1200"/>
              </a:spcBef>
            </a:pPr>
            <a:r>
              <a:rPr lang="cs-CZ" sz="2000" dirty="0">
                <a:solidFill>
                  <a:srgbClr val="002D5A"/>
                </a:solidFill>
              </a:rPr>
              <a:t>odmítnutí důvěry</a:t>
            </a:r>
          </a:p>
          <a:p>
            <a:pPr>
              <a:spcBef>
                <a:spcPts val="1200"/>
              </a:spcBef>
            </a:pPr>
            <a:r>
              <a:rPr lang="cs-CZ" sz="2000" b="1" dirty="0">
                <a:solidFill>
                  <a:srgbClr val="002D5A"/>
                </a:solidFill>
              </a:rPr>
              <a:t>možnost exekutivy (za jistých okolností) rozpustit parlament</a:t>
            </a:r>
          </a:p>
        </p:txBody>
      </p:sp>
    </p:spTree>
    <p:extLst>
      <p:ext uri="{BB962C8B-B14F-4D97-AF65-F5344CB8AC3E}">
        <p14:creationId xmlns:p14="http://schemas.microsoft.com/office/powerpoint/2010/main" val="3491865270"/>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9"/>
            <a:ext cx="9144000" cy="952797"/>
          </a:xfrm>
        </p:spPr>
        <p:txBody>
          <a:bodyPr>
            <a:normAutofit/>
          </a:bodyPr>
          <a:lstStyle/>
          <a:p>
            <a:r>
              <a:rPr lang="cs-CZ" sz="4400" dirty="0"/>
              <a:t>House </a:t>
            </a:r>
            <a:r>
              <a:rPr lang="cs-CZ" sz="4400" dirty="0" err="1"/>
              <a:t>of</a:t>
            </a:r>
            <a:r>
              <a:rPr lang="cs-CZ" sz="4400" dirty="0"/>
              <a:t> </a:t>
            </a:r>
            <a:r>
              <a:rPr lang="cs-CZ" sz="4400" dirty="0" err="1"/>
              <a:t>Commons</a:t>
            </a:r>
            <a:endParaRPr lang="cs-CZ" sz="3100" dirty="0"/>
          </a:p>
        </p:txBody>
      </p:sp>
      <p:sp>
        <p:nvSpPr>
          <p:cNvPr id="4" name="Rectangle 3">
            <a:extLst>
              <a:ext uri="{FF2B5EF4-FFF2-40B4-BE49-F238E27FC236}">
                <a16:creationId xmlns:a16="http://schemas.microsoft.com/office/drawing/2014/main" id="{24DD8339-2C5F-418F-9B07-064326848C1D}"/>
              </a:ext>
            </a:extLst>
          </p:cNvPr>
          <p:cNvSpPr>
            <a:spLocks noGrp="1" noChangeArrowheads="1"/>
          </p:cNvSpPr>
          <p:nvPr>
            <p:ph idx="1"/>
          </p:nvPr>
        </p:nvSpPr>
        <p:spPr>
          <a:xfrm>
            <a:off x="491381" y="1203649"/>
            <a:ext cx="8250967" cy="5316792"/>
          </a:xfrm>
        </p:spPr>
        <p:txBody>
          <a:bodyPr>
            <a:noAutofit/>
          </a:bodyPr>
          <a:lstStyle/>
          <a:p>
            <a:pPr>
              <a:spcBef>
                <a:spcPts val="1200"/>
              </a:spcBef>
            </a:pPr>
            <a:r>
              <a:rPr lang="cs-CZ" sz="2400" dirty="0">
                <a:solidFill>
                  <a:srgbClr val="002D5A"/>
                </a:solidFill>
              </a:rPr>
              <a:t>cca 650 členů</a:t>
            </a:r>
          </a:p>
          <a:p>
            <a:pPr>
              <a:spcBef>
                <a:spcPts val="1200"/>
              </a:spcBef>
            </a:pPr>
            <a:r>
              <a:rPr lang="cs-CZ" sz="2400" dirty="0">
                <a:solidFill>
                  <a:srgbClr val="002D5A"/>
                </a:solidFill>
              </a:rPr>
              <a:t>dva základní úkoly:</a:t>
            </a:r>
          </a:p>
          <a:p>
            <a:pPr lvl="1">
              <a:spcBef>
                <a:spcPts val="1200"/>
              </a:spcBef>
            </a:pPr>
            <a:r>
              <a:rPr lang="cs-CZ" sz="2400" dirty="0">
                <a:solidFill>
                  <a:srgbClr val="002D5A"/>
                </a:solidFill>
              </a:rPr>
              <a:t>podporovat vládu – vládní strana</a:t>
            </a:r>
          </a:p>
          <a:p>
            <a:pPr lvl="1">
              <a:spcBef>
                <a:spcPts val="1200"/>
              </a:spcBef>
            </a:pPr>
            <a:r>
              <a:rPr lang="cs-CZ" sz="2400" dirty="0">
                <a:solidFill>
                  <a:srgbClr val="002D5A"/>
                </a:solidFill>
              </a:rPr>
              <a:t>kritizovat vládu – opoziční strana - oficiální a institucionalizované postavení Opozice Jejího Veličenstva</a:t>
            </a:r>
          </a:p>
          <a:p>
            <a:pPr>
              <a:spcBef>
                <a:spcPts val="1200"/>
              </a:spcBef>
            </a:pPr>
            <a:r>
              <a:rPr lang="cs-CZ" sz="2400" dirty="0">
                <a:solidFill>
                  <a:srgbClr val="002D5A"/>
                </a:solidFill>
              </a:rPr>
              <a:t>funkční období</a:t>
            </a:r>
          </a:p>
          <a:p>
            <a:pPr lvl="1">
              <a:spcBef>
                <a:spcPts val="1200"/>
              </a:spcBef>
            </a:pPr>
            <a:r>
              <a:rPr lang="cs-CZ" sz="2400" dirty="0">
                <a:solidFill>
                  <a:srgbClr val="002D5A"/>
                </a:solidFill>
              </a:rPr>
              <a:t>původně nepravidelné</a:t>
            </a:r>
          </a:p>
          <a:p>
            <a:pPr lvl="1">
              <a:spcBef>
                <a:spcPts val="1200"/>
              </a:spcBef>
            </a:pPr>
            <a:r>
              <a:rPr lang="cs-CZ" sz="2400" dirty="0">
                <a:solidFill>
                  <a:srgbClr val="002D5A"/>
                </a:solidFill>
              </a:rPr>
              <a:t>Po 1688 parlament 1x ročně svoláván na dobu v průměru 20 týdnů</a:t>
            </a:r>
          </a:p>
          <a:p>
            <a:pPr lvl="1">
              <a:spcBef>
                <a:spcPts val="1200"/>
              </a:spcBef>
            </a:pPr>
            <a:r>
              <a:rPr lang="cs-CZ" sz="2400" dirty="0">
                <a:solidFill>
                  <a:srgbClr val="002D5A"/>
                </a:solidFill>
              </a:rPr>
              <a:t>1911 – cca 5leté období</a:t>
            </a:r>
          </a:p>
          <a:p>
            <a:pPr lvl="1">
              <a:spcBef>
                <a:spcPts val="1200"/>
              </a:spcBef>
            </a:pPr>
            <a:r>
              <a:rPr lang="cs-CZ" sz="2400" dirty="0">
                <a:solidFill>
                  <a:srgbClr val="002D5A"/>
                </a:solidFill>
              </a:rPr>
              <a:t>2011 - fixní období</a:t>
            </a:r>
          </a:p>
        </p:txBody>
      </p:sp>
    </p:spTree>
    <p:extLst>
      <p:ext uri="{BB962C8B-B14F-4D97-AF65-F5344CB8AC3E}">
        <p14:creationId xmlns:p14="http://schemas.microsoft.com/office/powerpoint/2010/main" val="3868950408"/>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9"/>
            <a:ext cx="9144000" cy="952797"/>
          </a:xfrm>
        </p:spPr>
        <p:txBody>
          <a:bodyPr>
            <a:normAutofit/>
          </a:bodyPr>
          <a:lstStyle/>
          <a:p>
            <a:r>
              <a:rPr lang="cs-CZ" sz="4000" dirty="0"/>
              <a:t>House </a:t>
            </a:r>
            <a:r>
              <a:rPr lang="cs-CZ" sz="4000" dirty="0" err="1"/>
              <a:t>of</a:t>
            </a:r>
            <a:r>
              <a:rPr lang="cs-CZ" sz="4000" dirty="0"/>
              <a:t> </a:t>
            </a:r>
            <a:r>
              <a:rPr lang="cs-CZ" sz="4000" dirty="0" err="1"/>
              <a:t>Commons</a:t>
            </a:r>
            <a:r>
              <a:rPr lang="cs-CZ" sz="4000" dirty="0"/>
              <a:t> - rozpuštění</a:t>
            </a:r>
          </a:p>
        </p:txBody>
      </p:sp>
      <p:sp>
        <p:nvSpPr>
          <p:cNvPr id="4" name="Rectangle 3">
            <a:extLst>
              <a:ext uri="{FF2B5EF4-FFF2-40B4-BE49-F238E27FC236}">
                <a16:creationId xmlns:a16="http://schemas.microsoft.com/office/drawing/2014/main" id="{24DD8339-2C5F-418F-9B07-064326848C1D}"/>
              </a:ext>
            </a:extLst>
          </p:cNvPr>
          <p:cNvSpPr>
            <a:spLocks noGrp="1" noChangeArrowheads="1"/>
          </p:cNvSpPr>
          <p:nvPr>
            <p:ph idx="1"/>
          </p:nvPr>
        </p:nvSpPr>
        <p:spPr>
          <a:xfrm>
            <a:off x="491381" y="1203649"/>
            <a:ext cx="8250967" cy="5316792"/>
          </a:xfrm>
        </p:spPr>
        <p:txBody>
          <a:bodyPr>
            <a:noAutofit/>
          </a:bodyPr>
          <a:lstStyle/>
          <a:p>
            <a:pPr>
              <a:spcBef>
                <a:spcPts val="1200"/>
              </a:spcBef>
            </a:pPr>
            <a:r>
              <a:rPr lang="cs-CZ" sz="2200" dirty="0">
                <a:solidFill>
                  <a:srgbClr val="002D5A"/>
                </a:solidFill>
              </a:rPr>
              <a:t>1784 - William </a:t>
            </a:r>
            <a:r>
              <a:rPr lang="cs-CZ" sz="2200" dirty="0" err="1">
                <a:solidFill>
                  <a:srgbClr val="002D5A"/>
                </a:solidFill>
              </a:rPr>
              <a:t>Pitt</a:t>
            </a:r>
            <a:r>
              <a:rPr lang="cs-CZ" sz="2200" dirty="0">
                <a:solidFill>
                  <a:srgbClr val="002D5A"/>
                </a:solidFill>
              </a:rPr>
              <a:t> poprvé žádost na panovníka o rozpuštění HC – vznik ústavní zvyklosti</a:t>
            </a:r>
          </a:p>
          <a:p>
            <a:pPr>
              <a:spcBef>
                <a:spcPts val="1200"/>
              </a:spcBef>
            </a:pPr>
            <a:r>
              <a:rPr lang="cs-CZ" sz="2200" dirty="0">
                <a:solidFill>
                  <a:srgbClr val="002D5A"/>
                </a:solidFill>
              </a:rPr>
              <a:t>částečně dáno zákonem</a:t>
            </a:r>
          </a:p>
          <a:p>
            <a:pPr>
              <a:spcBef>
                <a:spcPts val="1200"/>
              </a:spcBef>
            </a:pPr>
            <a:r>
              <a:rPr lang="cs-CZ" sz="2200" dirty="0">
                <a:solidFill>
                  <a:srgbClr val="002D5A"/>
                </a:solidFill>
              </a:rPr>
              <a:t>částečně se jedná o královskou prerogativu</a:t>
            </a:r>
          </a:p>
          <a:p>
            <a:pPr>
              <a:spcBef>
                <a:spcPts val="1200"/>
              </a:spcBef>
            </a:pPr>
            <a:r>
              <a:rPr lang="cs-CZ" sz="2200" dirty="0">
                <a:solidFill>
                  <a:srgbClr val="002D5A"/>
                </a:solidFill>
              </a:rPr>
              <a:t>částečně jde o ústavní konvenci</a:t>
            </a:r>
          </a:p>
          <a:p>
            <a:pPr>
              <a:spcBef>
                <a:spcPts val="1200"/>
              </a:spcBef>
            </a:pPr>
            <a:r>
              <a:rPr lang="cs-CZ" sz="2200" dirty="0">
                <a:solidFill>
                  <a:srgbClr val="002D5A"/>
                </a:solidFill>
              </a:rPr>
              <a:t>rozpuštění určeno královským prohlášením (</a:t>
            </a:r>
            <a:r>
              <a:rPr lang="cs-CZ" sz="2200" dirty="0" err="1">
                <a:solidFill>
                  <a:srgbClr val="002D5A"/>
                </a:solidFill>
              </a:rPr>
              <a:t>Royal</a:t>
            </a:r>
            <a:r>
              <a:rPr lang="cs-CZ" sz="2200" dirty="0">
                <a:solidFill>
                  <a:srgbClr val="002D5A"/>
                </a:solidFill>
              </a:rPr>
              <a:t> </a:t>
            </a:r>
            <a:r>
              <a:rPr lang="cs-CZ" sz="2200" dirty="0" err="1">
                <a:solidFill>
                  <a:srgbClr val="002D5A"/>
                </a:solidFill>
              </a:rPr>
              <a:t>Proclamation</a:t>
            </a:r>
            <a:r>
              <a:rPr lang="cs-CZ" sz="2200" dirty="0">
                <a:solidFill>
                  <a:srgbClr val="002D5A"/>
                </a:solidFill>
              </a:rPr>
              <a:t>)</a:t>
            </a:r>
          </a:p>
          <a:p>
            <a:pPr>
              <a:spcBef>
                <a:spcPts val="1200"/>
              </a:spcBef>
            </a:pPr>
            <a:r>
              <a:rPr lang="cs-CZ" sz="2200" dirty="0">
                <a:solidFill>
                  <a:srgbClr val="002D5A"/>
                </a:solidFill>
              </a:rPr>
              <a:t>panovník současně vyhlašuje nové volby</a:t>
            </a:r>
          </a:p>
          <a:p>
            <a:pPr>
              <a:spcBef>
                <a:spcPts val="1200"/>
              </a:spcBef>
            </a:pPr>
            <a:r>
              <a:rPr lang="cs-CZ" sz="2200" i="1" dirty="0" err="1">
                <a:solidFill>
                  <a:srgbClr val="002D5A"/>
                </a:solidFill>
              </a:rPr>
              <a:t>Lascelles</a:t>
            </a:r>
            <a:r>
              <a:rPr lang="cs-CZ" sz="2200" i="1" dirty="0">
                <a:solidFill>
                  <a:srgbClr val="002D5A"/>
                </a:solidFill>
              </a:rPr>
              <a:t> </a:t>
            </a:r>
            <a:r>
              <a:rPr lang="cs-CZ" sz="2200" i="1" dirty="0" err="1">
                <a:solidFill>
                  <a:srgbClr val="002D5A"/>
                </a:solidFill>
              </a:rPr>
              <a:t>Principles</a:t>
            </a:r>
            <a:r>
              <a:rPr lang="cs-CZ" sz="2200" i="1" dirty="0">
                <a:solidFill>
                  <a:srgbClr val="002D5A"/>
                </a:solidFill>
              </a:rPr>
              <a:t> </a:t>
            </a:r>
            <a:r>
              <a:rPr lang="cs-CZ" sz="2200" dirty="0">
                <a:solidFill>
                  <a:srgbClr val="002D5A"/>
                </a:solidFill>
              </a:rPr>
              <a:t>(1950)</a:t>
            </a:r>
          </a:p>
          <a:p>
            <a:pPr lvl="1">
              <a:spcBef>
                <a:spcPts val="1200"/>
              </a:spcBef>
            </a:pPr>
            <a:r>
              <a:rPr lang="cs-CZ" sz="2100" dirty="0">
                <a:solidFill>
                  <a:srgbClr val="002D5A"/>
                </a:solidFill>
              </a:rPr>
              <a:t>panovník může odmítnout rozpustit HC, pokud existuje životaschopná a akceschopná vláda / volby by byly na škodu národnímu hospodářství / je tu možnost jiného PM schopného vládnout s podporou většiny </a:t>
            </a:r>
          </a:p>
        </p:txBody>
      </p:sp>
    </p:spTree>
    <p:extLst>
      <p:ext uri="{BB962C8B-B14F-4D97-AF65-F5344CB8AC3E}">
        <p14:creationId xmlns:p14="http://schemas.microsoft.com/office/powerpoint/2010/main" val="2620127287"/>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9"/>
            <a:ext cx="9144000" cy="952797"/>
          </a:xfrm>
        </p:spPr>
        <p:txBody>
          <a:bodyPr>
            <a:normAutofit/>
          </a:bodyPr>
          <a:lstStyle/>
          <a:p>
            <a:r>
              <a:rPr lang="cs-CZ" sz="4000" dirty="0" err="1"/>
              <a:t>Act</a:t>
            </a:r>
            <a:r>
              <a:rPr lang="cs-CZ" sz="4000" dirty="0"/>
              <a:t> </a:t>
            </a:r>
            <a:r>
              <a:rPr lang="cs-CZ" sz="4000" dirty="0" err="1"/>
              <a:t>of</a:t>
            </a:r>
            <a:r>
              <a:rPr lang="cs-CZ" sz="4000" dirty="0"/>
              <a:t> </a:t>
            </a:r>
            <a:r>
              <a:rPr lang="cs-CZ" sz="4000" dirty="0" err="1"/>
              <a:t>Parliament</a:t>
            </a:r>
            <a:r>
              <a:rPr lang="cs-CZ" sz="4000" dirty="0"/>
              <a:t> (2011)</a:t>
            </a:r>
          </a:p>
        </p:txBody>
      </p:sp>
      <p:sp>
        <p:nvSpPr>
          <p:cNvPr id="4" name="Rectangle 3">
            <a:extLst>
              <a:ext uri="{FF2B5EF4-FFF2-40B4-BE49-F238E27FC236}">
                <a16:creationId xmlns:a16="http://schemas.microsoft.com/office/drawing/2014/main" id="{24DD8339-2C5F-418F-9B07-064326848C1D}"/>
              </a:ext>
            </a:extLst>
          </p:cNvPr>
          <p:cNvSpPr>
            <a:spLocks noGrp="1" noChangeArrowheads="1"/>
          </p:cNvSpPr>
          <p:nvPr>
            <p:ph idx="1"/>
          </p:nvPr>
        </p:nvSpPr>
        <p:spPr>
          <a:xfrm>
            <a:off x="491381" y="1203649"/>
            <a:ext cx="8250967" cy="5316792"/>
          </a:xfrm>
        </p:spPr>
        <p:txBody>
          <a:bodyPr>
            <a:noAutofit/>
          </a:bodyPr>
          <a:lstStyle/>
          <a:p>
            <a:pPr>
              <a:spcBef>
                <a:spcPts val="1800"/>
              </a:spcBef>
            </a:pPr>
            <a:r>
              <a:rPr lang="cs-CZ" sz="2200" dirty="0">
                <a:solidFill>
                  <a:srgbClr val="002D5A"/>
                </a:solidFill>
              </a:rPr>
              <a:t>fixní pětileté období - HC se automaticky rozpouští 17 pracovních dnů před volbami</a:t>
            </a:r>
          </a:p>
          <a:p>
            <a:pPr>
              <a:spcBef>
                <a:spcPts val="1800"/>
              </a:spcBef>
            </a:pPr>
            <a:r>
              <a:rPr lang="cs-CZ" sz="2200" dirty="0">
                <a:solidFill>
                  <a:srgbClr val="002D5A"/>
                </a:solidFill>
              </a:rPr>
              <a:t>PM má právo odložit volby max. o 2 měsíce</a:t>
            </a:r>
          </a:p>
          <a:p>
            <a:pPr>
              <a:spcBef>
                <a:spcPts val="1800"/>
              </a:spcBef>
            </a:pPr>
            <a:r>
              <a:rPr lang="cs-CZ" sz="2200" dirty="0">
                <a:solidFill>
                  <a:srgbClr val="002D5A"/>
                </a:solidFill>
              </a:rPr>
              <a:t>dvě možnosti předčasných voleb</a:t>
            </a:r>
          </a:p>
          <a:p>
            <a:pPr lvl="1">
              <a:spcBef>
                <a:spcPts val="1800"/>
              </a:spcBef>
            </a:pPr>
            <a:r>
              <a:rPr lang="cs-CZ" sz="2200" dirty="0">
                <a:solidFill>
                  <a:srgbClr val="002D5A"/>
                </a:solidFill>
              </a:rPr>
              <a:t>HC vysloví vládě nedůvěru a neodhlasuje důvěru vládě nové do 14 dnů</a:t>
            </a:r>
          </a:p>
          <a:p>
            <a:pPr lvl="1">
              <a:spcBef>
                <a:spcPts val="1800"/>
              </a:spcBef>
            </a:pPr>
            <a:r>
              <a:rPr lang="cs-CZ" sz="2200" dirty="0">
                <a:solidFill>
                  <a:srgbClr val="002D5A"/>
                </a:solidFill>
              </a:rPr>
              <a:t>2/3 většina všech členů hlasuje pro předčasné volby</a:t>
            </a:r>
          </a:p>
          <a:p>
            <a:pPr marL="0" indent="0">
              <a:spcBef>
                <a:spcPts val="1800"/>
              </a:spcBef>
              <a:buNone/>
            </a:pPr>
            <a:r>
              <a:rPr lang="cs-CZ" sz="2200" dirty="0">
                <a:solidFill>
                  <a:srgbClr val="002D5A"/>
                </a:solidFill>
              </a:rPr>
              <a:t>	→ panovník na návrh PM v obou případech určí termín nových 	voleb</a:t>
            </a:r>
          </a:p>
        </p:txBody>
      </p:sp>
    </p:spTree>
    <p:extLst>
      <p:ext uri="{BB962C8B-B14F-4D97-AF65-F5344CB8AC3E}">
        <p14:creationId xmlns:p14="http://schemas.microsoft.com/office/powerpoint/2010/main" val="217827754"/>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9"/>
            <a:ext cx="9144000" cy="579573"/>
          </a:xfrm>
        </p:spPr>
        <p:txBody>
          <a:bodyPr>
            <a:normAutofit fontScale="90000"/>
          </a:bodyPr>
          <a:lstStyle/>
          <a:p>
            <a:r>
              <a:rPr lang="cs-CZ" sz="4000" dirty="0" err="1"/>
              <a:t>Speaker</a:t>
            </a:r>
            <a:endParaRPr lang="cs-CZ" sz="4000" dirty="0"/>
          </a:p>
        </p:txBody>
      </p:sp>
      <p:sp>
        <p:nvSpPr>
          <p:cNvPr id="4" name="Rectangle 3">
            <a:extLst>
              <a:ext uri="{FF2B5EF4-FFF2-40B4-BE49-F238E27FC236}">
                <a16:creationId xmlns:a16="http://schemas.microsoft.com/office/drawing/2014/main" id="{24DD8339-2C5F-418F-9B07-064326848C1D}"/>
              </a:ext>
            </a:extLst>
          </p:cNvPr>
          <p:cNvSpPr>
            <a:spLocks noGrp="1" noChangeArrowheads="1"/>
          </p:cNvSpPr>
          <p:nvPr>
            <p:ph idx="1"/>
          </p:nvPr>
        </p:nvSpPr>
        <p:spPr>
          <a:xfrm>
            <a:off x="491381" y="765110"/>
            <a:ext cx="8250967" cy="5859625"/>
          </a:xfrm>
        </p:spPr>
        <p:txBody>
          <a:bodyPr>
            <a:noAutofit/>
          </a:bodyPr>
          <a:lstStyle/>
          <a:p>
            <a:pPr>
              <a:spcBef>
                <a:spcPts val="1000"/>
              </a:spcBef>
            </a:pPr>
            <a:r>
              <a:rPr lang="cs-CZ" sz="1700" dirty="0">
                <a:solidFill>
                  <a:srgbClr val="002D5A"/>
                </a:solidFill>
              </a:rPr>
              <a:t>Volen absolutní většinou – právo navrhovat má skupina min. 12 poslanců, aspoň 3 z nich z různých 3 stran</a:t>
            </a:r>
          </a:p>
          <a:p>
            <a:pPr>
              <a:spcBef>
                <a:spcPts val="1000"/>
              </a:spcBef>
            </a:pPr>
            <a:r>
              <a:rPr lang="cs-CZ" sz="1700" dirty="0">
                <a:solidFill>
                  <a:srgbClr val="002D5A"/>
                </a:solidFill>
              </a:rPr>
              <a:t>předsedá debatám</a:t>
            </a:r>
          </a:p>
          <a:p>
            <a:pPr>
              <a:spcBef>
                <a:spcPts val="1000"/>
              </a:spcBef>
            </a:pPr>
            <a:r>
              <a:rPr lang="cs-CZ" sz="1700" dirty="0">
                <a:solidFill>
                  <a:srgbClr val="002D5A"/>
                </a:solidFill>
              </a:rPr>
              <a:t>zajišťuje pořádek</a:t>
            </a:r>
          </a:p>
          <a:p>
            <a:pPr>
              <a:spcBef>
                <a:spcPts val="1000"/>
              </a:spcBef>
            </a:pPr>
            <a:r>
              <a:rPr lang="cs-CZ" sz="1700" dirty="0">
                <a:solidFill>
                  <a:srgbClr val="002D5A"/>
                </a:solidFill>
              </a:rPr>
              <a:t>vyvolává poslance k diskuzi</a:t>
            </a:r>
          </a:p>
          <a:p>
            <a:pPr>
              <a:spcBef>
                <a:spcPts val="1000"/>
              </a:spcBef>
            </a:pPr>
            <a:r>
              <a:rPr lang="cs-CZ" sz="1700" dirty="0">
                <a:solidFill>
                  <a:srgbClr val="002D5A"/>
                </a:solidFill>
              </a:rPr>
              <a:t>reprezentant HC vůči královně a House </a:t>
            </a:r>
            <a:r>
              <a:rPr lang="cs-CZ" sz="1700" dirty="0" err="1">
                <a:solidFill>
                  <a:srgbClr val="002D5A"/>
                </a:solidFill>
              </a:rPr>
              <a:t>of</a:t>
            </a:r>
            <a:r>
              <a:rPr lang="cs-CZ" sz="1700" dirty="0">
                <a:solidFill>
                  <a:srgbClr val="002D5A"/>
                </a:solidFill>
              </a:rPr>
              <a:t> </a:t>
            </a:r>
            <a:r>
              <a:rPr lang="cs-CZ" sz="1700" dirty="0" err="1">
                <a:solidFill>
                  <a:srgbClr val="002D5A"/>
                </a:solidFill>
              </a:rPr>
              <a:t>Lords</a:t>
            </a:r>
            <a:endParaRPr lang="cs-CZ" sz="1700" dirty="0">
              <a:solidFill>
                <a:srgbClr val="002D5A"/>
              </a:solidFill>
            </a:endParaRPr>
          </a:p>
          <a:p>
            <a:pPr>
              <a:spcBef>
                <a:spcPts val="1000"/>
              </a:spcBef>
            </a:pPr>
            <a:r>
              <a:rPr lang="cs-CZ" sz="1700" dirty="0">
                <a:solidFill>
                  <a:srgbClr val="002D5A"/>
                </a:solidFill>
              </a:rPr>
              <a:t>určuje pořadí hlasování o různých návrzích zákonů…</a:t>
            </a:r>
          </a:p>
          <a:p>
            <a:pPr>
              <a:spcBef>
                <a:spcPts val="1000"/>
              </a:spcBef>
            </a:pPr>
            <a:r>
              <a:rPr lang="cs-CZ" sz="1700" dirty="0">
                <a:solidFill>
                  <a:srgbClr val="002D5A"/>
                </a:solidFill>
              </a:rPr>
              <a:t>předseda </a:t>
            </a:r>
            <a:r>
              <a:rPr lang="cs-CZ" sz="1700" dirty="0" err="1">
                <a:solidFill>
                  <a:srgbClr val="002D5A"/>
                </a:solidFill>
              </a:rPr>
              <a:t>the</a:t>
            </a:r>
            <a:r>
              <a:rPr lang="cs-CZ" sz="1700" dirty="0">
                <a:solidFill>
                  <a:srgbClr val="002D5A"/>
                </a:solidFill>
              </a:rPr>
              <a:t> House </a:t>
            </a:r>
            <a:r>
              <a:rPr lang="cs-CZ" sz="1700" dirty="0" err="1">
                <a:solidFill>
                  <a:srgbClr val="002D5A"/>
                </a:solidFill>
              </a:rPr>
              <a:t>of</a:t>
            </a:r>
            <a:r>
              <a:rPr lang="cs-CZ" sz="1700" dirty="0">
                <a:solidFill>
                  <a:srgbClr val="002D5A"/>
                </a:solidFill>
              </a:rPr>
              <a:t> </a:t>
            </a:r>
            <a:r>
              <a:rPr lang="cs-CZ" sz="1700" dirty="0" err="1">
                <a:solidFill>
                  <a:srgbClr val="002D5A"/>
                </a:solidFill>
              </a:rPr>
              <a:t>Commons</a:t>
            </a:r>
            <a:r>
              <a:rPr lang="cs-CZ" sz="1700" dirty="0">
                <a:solidFill>
                  <a:srgbClr val="002D5A"/>
                </a:solidFill>
              </a:rPr>
              <a:t> </a:t>
            </a:r>
            <a:r>
              <a:rPr lang="cs-CZ" sz="1700" dirty="0" err="1">
                <a:solidFill>
                  <a:srgbClr val="002D5A"/>
                </a:solidFill>
              </a:rPr>
              <a:t>Commission</a:t>
            </a:r>
            <a:endParaRPr lang="cs-CZ" sz="1700" dirty="0">
              <a:solidFill>
                <a:srgbClr val="002D5A"/>
              </a:solidFill>
            </a:endParaRPr>
          </a:p>
          <a:p>
            <a:pPr>
              <a:spcBef>
                <a:spcPts val="1000"/>
              </a:spcBef>
            </a:pPr>
            <a:r>
              <a:rPr lang="cs-CZ" sz="1700" dirty="0">
                <a:solidFill>
                  <a:srgbClr val="002D5A"/>
                </a:solidFill>
              </a:rPr>
              <a:t>právo „suspendovat“ poslance za špatné chování na den nebo požádat sněmovnu o delší suspendaci</a:t>
            </a:r>
          </a:p>
          <a:p>
            <a:pPr>
              <a:spcBef>
                <a:spcPts val="1000"/>
              </a:spcBef>
            </a:pPr>
            <a:r>
              <a:rPr lang="cs-CZ" sz="1700" dirty="0">
                <a:solidFill>
                  <a:srgbClr val="002D5A"/>
                </a:solidFill>
              </a:rPr>
              <a:t>právo přerušit jednání při všeobecném nepokoji ve sněmovně</a:t>
            </a:r>
          </a:p>
          <a:p>
            <a:pPr>
              <a:spcBef>
                <a:spcPts val="1000"/>
              </a:spcBef>
            </a:pPr>
            <a:r>
              <a:rPr lang="cs-CZ" sz="1700" dirty="0">
                <a:solidFill>
                  <a:srgbClr val="002D5A"/>
                </a:solidFill>
              </a:rPr>
              <a:t>má 3 zástupce (</a:t>
            </a:r>
            <a:r>
              <a:rPr lang="cs-CZ" sz="1700" dirty="0" err="1">
                <a:solidFill>
                  <a:srgbClr val="002D5A"/>
                </a:solidFill>
              </a:rPr>
              <a:t>Deputy</a:t>
            </a:r>
            <a:r>
              <a:rPr lang="cs-CZ" sz="1700" dirty="0">
                <a:solidFill>
                  <a:srgbClr val="002D5A"/>
                </a:solidFill>
              </a:rPr>
              <a:t> </a:t>
            </a:r>
            <a:r>
              <a:rPr lang="cs-CZ" sz="1700" dirty="0" err="1">
                <a:solidFill>
                  <a:srgbClr val="002D5A"/>
                </a:solidFill>
              </a:rPr>
              <a:t>Speakers</a:t>
            </a:r>
            <a:r>
              <a:rPr lang="cs-CZ" sz="1700" dirty="0">
                <a:solidFill>
                  <a:srgbClr val="002D5A"/>
                </a:solidFill>
              </a:rPr>
              <a:t>) ■ Po zvolení rezignuje na člena své strany</a:t>
            </a:r>
          </a:p>
          <a:p>
            <a:pPr>
              <a:spcBef>
                <a:spcPts val="1000"/>
              </a:spcBef>
            </a:pPr>
            <a:r>
              <a:rPr lang="cs-CZ" sz="1700" dirty="0">
                <a:solidFill>
                  <a:srgbClr val="002D5A"/>
                </a:solidFill>
              </a:rPr>
              <a:t>nestranný po dobu funkce i po odchodu z ní</a:t>
            </a:r>
          </a:p>
          <a:p>
            <a:pPr>
              <a:spcBef>
                <a:spcPts val="1000"/>
              </a:spcBef>
            </a:pPr>
            <a:r>
              <a:rPr lang="cs-CZ" sz="1700" dirty="0">
                <a:solidFill>
                  <a:srgbClr val="002D5A"/>
                </a:solidFill>
              </a:rPr>
              <a:t>může kandidovat znova v parlamentních volbách - opozice proti němu nestaví protikandidáty; nevede kampaň; kandiduje jako „</a:t>
            </a:r>
            <a:r>
              <a:rPr lang="cs-CZ" sz="1700" dirty="0" err="1">
                <a:solidFill>
                  <a:srgbClr val="002D5A"/>
                </a:solidFill>
              </a:rPr>
              <a:t>the</a:t>
            </a:r>
            <a:r>
              <a:rPr lang="cs-CZ" sz="1700" dirty="0">
                <a:solidFill>
                  <a:srgbClr val="002D5A"/>
                </a:solidFill>
              </a:rPr>
              <a:t> </a:t>
            </a:r>
            <a:r>
              <a:rPr lang="cs-CZ" sz="1700" dirty="0" err="1">
                <a:solidFill>
                  <a:srgbClr val="002D5A"/>
                </a:solidFill>
              </a:rPr>
              <a:t>Speaker</a:t>
            </a:r>
            <a:r>
              <a:rPr lang="cs-CZ" sz="1700" dirty="0">
                <a:solidFill>
                  <a:srgbClr val="002D5A"/>
                </a:solidFill>
              </a:rPr>
              <a:t> </a:t>
            </a:r>
            <a:r>
              <a:rPr lang="cs-CZ" sz="1700" dirty="0" err="1">
                <a:solidFill>
                  <a:srgbClr val="002D5A"/>
                </a:solidFill>
              </a:rPr>
              <a:t>seeking</a:t>
            </a:r>
            <a:r>
              <a:rPr lang="cs-CZ" sz="1700" dirty="0">
                <a:solidFill>
                  <a:srgbClr val="002D5A"/>
                </a:solidFill>
              </a:rPr>
              <a:t> re-</a:t>
            </a:r>
            <a:r>
              <a:rPr lang="cs-CZ" sz="1700" dirty="0" err="1">
                <a:solidFill>
                  <a:srgbClr val="002D5A"/>
                </a:solidFill>
              </a:rPr>
              <a:t>election</a:t>
            </a:r>
            <a:r>
              <a:rPr lang="cs-CZ" sz="1700" dirty="0">
                <a:solidFill>
                  <a:srgbClr val="002D5A"/>
                </a:solidFill>
              </a:rPr>
              <a:t>“</a:t>
            </a:r>
          </a:p>
        </p:txBody>
      </p:sp>
      <p:pic>
        <p:nvPicPr>
          <p:cNvPr id="3" name="Obrázek 2">
            <a:extLst>
              <a:ext uri="{FF2B5EF4-FFF2-40B4-BE49-F238E27FC236}">
                <a16:creationId xmlns:a16="http://schemas.microsoft.com/office/drawing/2014/main" id="{D58F9FA8-7F6F-42A0-A3BB-4EE121BFF9D9}"/>
              </a:ext>
            </a:extLst>
          </p:cNvPr>
          <p:cNvPicPr>
            <a:picLocks noChangeAspect="1"/>
          </p:cNvPicPr>
          <p:nvPr/>
        </p:nvPicPr>
        <p:blipFill>
          <a:blip r:embed="rId2"/>
          <a:stretch>
            <a:fillRect/>
          </a:stretch>
        </p:blipFill>
        <p:spPr>
          <a:xfrm>
            <a:off x="7137918" y="1343608"/>
            <a:ext cx="1763486" cy="2351314"/>
          </a:xfrm>
          <a:prstGeom prst="rect">
            <a:avLst/>
          </a:prstGeom>
        </p:spPr>
      </p:pic>
    </p:spTree>
    <p:extLst>
      <p:ext uri="{BB962C8B-B14F-4D97-AF65-F5344CB8AC3E}">
        <p14:creationId xmlns:p14="http://schemas.microsoft.com/office/powerpoint/2010/main" val="3039190497"/>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9"/>
            <a:ext cx="9144000" cy="710201"/>
          </a:xfrm>
        </p:spPr>
        <p:txBody>
          <a:bodyPr>
            <a:normAutofit/>
          </a:bodyPr>
          <a:lstStyle/>
          <a:p>
            <a:r>
              <a:rPr lang="cs-CZ" sz="4000" dirty="0"/>
              <a:t>House </a:t>
            </a:r>
            <a:r>
              <a:rPr lang="cs-CZ" sz="4000" dirty="0" err="1"/>
              <a:t>of</a:t>
            </a:r>
            <a:r>
              <a:rPr lang="cs-CZ" sz="4000" dirty="0"/>
              <a:t> </a:t>
            </a:r>
            <a:r>
              <a:rPr lang="cs-CZ" sz="4000" dirty="0" err="1"/>
              <a:t>Lords</a:t>
            </a:r>
            <a:endParaRPr lang="cs-CZ" sz="4000" dirty="0"/>
          </a:p>
        </p:txBody>
      </p:sp>
      <p:sp>
        <p:nvSpPr>
          <p:cNvPr id="4" name="Rectangle 3">
            <a:extLst>
              <a:ext uri="{FF2B5EF4-FFF2-40B4-BE49-F238E27FC236}">
                <a16:creationId xmlns:a16="http://schemas.microsoft.com/office/drawing/2014/main" id="{24DD8339-2C5F-418F-9B07-064326848C1D}"/>
              </a:ext>
            </a:extLst>
          </p:cNvPr>
          <p:cNvSpPr>
            <a:spLocks noGrp="1" noChangeArrowheads="1"/>
          </p:cNvSpPr>
          <p:nvPr>
            <p:ph idx="1"/>
          </p:nvPr>
        </p:nvSpPr>
        <p:spPr>
          <a:xfrm>
            <a:off x="491381" y="765110"/>
            <a:ext cx="8250967" cy="5859625"/>
          </a:xfrm>
        </p:spPr>
        <p:txBody>
          <a:bodyPr>
            <a:noAutofit/>
          </a:bodyPr>
          <a:lstStyle/>
          <a:p>
            <a:pPr>
              <a:spcBef>
                <a:spcPts val="1000"/>
              </a:spcBef>
            </a:pPr>
            <a:r>
              <a:rPr lang="cs-CZ" sz="2000" dirty="0">
                <a:solidFill>
                  <a:srgbClr val="002D5A"/>
                </a:solidFill>
              </a:rPr>
              <a:t>Složité vývojové peripetie – oslabování a posilování, rušení a znovuzavádění</a:t>
            </a:r>
          </a:p>
          <a:p>
            <a:pPr>
              <a:spcBef>
                <a:spcPts val="1000"/>
              </a:spcBef>
            </a:pPr>
            <a:r>
              <a:rPr lang="cs-CZ" sz="2000" dirty="0">
                <a:solidFill>
                  <a:srgbClr val="002D5A"/>
                </a:solidFill>
              </a:rPr>
              <a:t>Původní složení</a:t>
            </a:r>
          </a:p>
          <a:p>
            <a:pPr lvl="1">
              <a:spcBef>
                <a:spcPts val="1000"/>
              </a:spcBef>
            </a:pPr>
            <a:r>
              <a:rPr lang="cs-CZ" sz="1800" dirty="0">
                <a:solidFill>
                  <a:srgbClr val="002D5A"/>
                </a:solidFill>
              </a:rPr>
              <a:t>Dědiční členové</a:t>
            </a:r>
          </a:p>
          <a:p>
            <a:pPr lvl="1">
              <a:spcBef>
                <a:spcPts val="1000"/>
              </a:spcBef>
            </a:pPr>
            <a:r>
              <a:rPr lang="cs-CZ" sz="1800" dirty="0">
                <a:solidFill>
                  <a:srgbClr val="002D5A"/>
                </a:solidFill>
              </a:rPr>
              <a:t>Doživotní členové</a:t>
            </a:r>
          </a:p>
          <a:p>
            <a:pPr lvl="1">
              <a:spcBef>
                <a:spcPts val="1000"/>
              </a:spcBef>
            </a:pPr>
            <a:r>
              <a:rPr lang="cs-CZ" sz="1800" dirty="0">
                <a:solidFill>
                  <a:srgbClr val="002D5A"/>
                </a:solidFill>
              </a:rPr>
              <a:t>Biskupové a arcibiskupové</a:t>
            </a:r>
          </a:p>
          <a:p>
            <a:pPr>
              <a:spcBef>
                <a:spcPts val="1000"/>
              </a:spcBef>
            </a:pPr>
            <a:r>
              <a:rPr lang="cs-CZ" sz="2000" dirty="0">
                <a:solidFill>
                  <a:srgbClr val="002D5A"/>
                </a:solidFill>
              </a:rPr>
              <a:t>Zlomový rok 1911 – HL zbavena práva vetovat a měnit legislativu; zůstává právo pozdržet přijetí zákona na dobu 3 zasedání (max. 2 roky); nefinanční zákony – max. zdržení 2 zasedání</a:t>
            </a:r>
          </a:p>
          <a:p>
            <a:pPr>
              <a:spcBef>
                <a:spcPts val="1000"/>
              </a:spcBef>
            </a:pPr>
            <a:r>
              <a:rPr lang="cs-CZ" sz="2000" dirty="0">
                <a:solidFill>
                  <a:srgbClr val="002D5A"/>
                </a:solidFill>
              </a:rPr>
              <a:t>Stávající podoba na základě reforem z let 1997-99 – New </a:t>
            </a:r>
            <a:r>
              <a:rPr lang="cs-CZ" sz="2000" dirty="0" err="1">
                <a:solidFill>
                  <a:srgbClr val="002D5A"/>
                </a:solidFill>
              </a:rPr>
              <a:t>Labour</a:t>
            </a:r>
            <a:endParaRPr lang="cs-CZ" sz="2000" dirty="0">
              <a:solidFill>
                <a:srgbClr val="002D5A"/>
              </a:solidFill>
            </a:endParaRPr>
          </a:p>
          <a:p>
            <a:pPr lvl="1">
              <a:spcBef>
                <a:spcPts val="1000"/>
              </a:spcBef>
            </a:pPr>
            <a:r>
              <a:rPr lang="cs-CZ" sz="2000" dirty="0">
                <a:solidFill>
                  <a:srgbClr val="002D5A"/>
                </a:solidFill>
              </a:rPr>
              <a:t>cca 800 členů</a:t>
            </a:r>
          </a:p>
          <a:p>
            <a:pPr lvl="2">
              <a:spcBef>
                <a:spcPts val="1000"/>
              </a:spcBef>
            </a:pPr>
            <a:r>
              <a:rPr lang="cs-CZ" sz="1800" dirty="0">
                <a:solidFill>
                  <a:srgbClr val="002D5A"/>
                </a:solidFill>
              </a:rPr>
              <a:t>92 dědičných lordů</a:t>
            </a:r>
          </a:p>
          <a:p>
            <a:pPr lvl="2">
              <a:spcBef>
                <a:spcPts val="1000"/>
              </a:spcBef>
            </a:pPr>
            <a:r>
              <a:rPr lang="cs-CZ" sz="1800" dirty="0">
                <a:solidFill>
                  <a:srgbClr val="002D5A"/>
                </a:solidFill>
              </a:rPr>
              <a:t>26 arcibiskupů a biskupů</a:t>
            </a:r>
          </a:p>
          <a:p>
            <a:pPr lvl="2">
              <a:spcBef>
                <a:spcPts val="1000"/>
              </a:spcBef>
            </a:pPr>
            <a:r>
              <a:rPr lang="cs-CZ" sz="1800" dirty="0">
                <a:solidFill>
                  <a:srgbClr val="002D5A"/>
                </a:solidFill>
              </a:rPr>
              <a:t>Jmenovaní a zvolení dědiční lordi – lidé z politiky, vědy, veřejného života, kultury</a:t>
            </a:r>
          </a:p>
        </p:txBody>
      </p:sp>
    </p:spTree>
    <p:extLst>
      <p:ext uri="{BB962C8B-B14F-4D97-AF65-F5344CB8AC3E}">
        <p14:creationId xmlns:p14="http://schemas.microsoft.com/office/powerpoint/2010/main" val="2194120675"/>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9"/>
            <a:ext cx="9144000" cy="1307360"/>
          </a:xfrm>
        </p:spPr>
        <p:txBody>
          <a:bodyPr>
            <a:normAutofit/>
          </a:bodyPr>
          <a:lstStyle/>
          <a:p>
            <a:r>
              <a:rPr lang="cs-CZ" sz="4000" dirty="0"/>
              <a:t>Struktura exekutivy</a:t>
            </a:r>
          </a:p>
        </p:txBody>
      </p:sp>
      <p:sp>
        <p:nvSpPr>
          <p:cNvPr id="4" name="Rectangle 3">
            <a:extLst>
              <a:ext uri="{FF2B5EF4-FFF2-40B4-BE49-F238E27FC236}">
                <a16:creationId xmlns:a16="http://schemas.microsoft.com/office/drawing/2014/main" id="{24DD8339-2C5F-418F-9B07-064326848C1D}"/>
              </a:ext>
            </a:extLst>
          </p:cNvPr>
          <p:cNvSpPr>
            <a:spLocks noGrp="1" noChangeArrowheads="1"/>
          </p:cNvSpPr>
          <p:nvPr>
            <p:ph idx="1"/>
          </p:nvPr>
        </p:nvSpPr>
        <p:spPr>
          <a:xfrm>
            <a:off x="491381" y="1229711"/>
            <a:ext cx="8250967" cy="5395024"/>
          </a:xfrm>
        </p:spPr>
        <p:txBody>
          <a:bodyPr>
            <a:noAutofit/>
          </a:bodyPr>
          <a:lstStyle/>
          <a:p>
            <a:pPr>
              <a:spcBef>
                <a:spcPts val="1200"/>
              </a:spcBef>
            </a:pPr>
            <a:r>
              <a:rPr lang="cs-CZ" sz="2400" dirty="0">
                <a:solidFill>
                  <a:srgbClr val="002D5A"/>
                </a:solidFill>
              </a:rPr>
              <a:t>panovník</a:t>
            </a:r>
          </a:p>
          <a:p>
            <a:pPr>
              <a:spcBef>
                <a:spcPts val="1200"/>
              </a:spcBef>
            </a:pPr>
            <a:r>
              <a:rPr lang="cs-CZ" sz="2400" dirty="0">
                <a:solidFill>
                  <a:srgbClr val="002D5A"/>
                </a:solidFill>
              </a:rPr>
              <a:t>vláda v čele s premiérem</a:t>
            </a:r>
          </a:p>
          <a:p>
            <a:pPr lvl="1">
              <a:spcBef>
                <a:spcPts val="1200"/>
              </a:spcBef>
            </a:pPr>
            <a:r>
              <a:rPr lang="cs-CZ" sz="2400" dirty="0">
                <a:solidFill>
                  <a:srgbClr val="002D5A"/>
                </a:solidFill>
              </a:rPr>
              <a:t>kabinet</a:t>
            </a:r>
          </a:p>
          <a:p>
            <a:pPr lvl="1">
              <a:spcBef>
                <a:spcPts val="1200"/>
              </a:spcBef>
            </a:pPr>
            <a:r>
              <a:rPr lang="cs-CZ" sz="2400" dirty="0">
                <a:solidFill>
                  <a:srgbClr val="002D5A"/>
                </a:solidFill>
              </a:rPr>
              <a:t>vláda</a:t>
            </a:r>
          </a:p>
          <a:p>
            <a:pPr lvl="2">
              <a:spcBef>
                <a:spcPts val="1200"/>
              </a:spcBef>
            </a:pPr>
            <a:r>
              <a:rPr lang="cs-CZ" sz="2000" dirty="0">
                <a:solidFill>
                  <a:srgbClr val="002D5A"/>
                </a:solidFill>
              </a:rPr>
              <a:t>ministři kabinetu a jejich zástupci</a:t>
            </a:r>
          </a:p>
          <a:p>
            <a:pPr lvl="2">
              <a:spcBef>
                <a:spcPts val="1200"/>
              </a:spcBef>
            </a:pPr>
            <a:r>
              <a:rPr lang="cs-CZ" sz="2000" dirty="0">
                <a:solidFill>
                  <a:srgbClr val="002D5A"/>
                </a:solidFill>
              </a:rPr>
              <a:t>ministři mimo kabinet a jejich zástupci</a:t>
            </a:r>
          </a:p>
          <a:p>
            <a:pPr lvl="2">
              <a:spcBef>
                <a:spcPts val="1200"/>
              </a:spcBef>
            </a:pPr>
            <a:r>
              <a:rPr lang="cs-CZ" sz="2000" dirty="0">
                <a:solidFill>
                  <a:srgbClr val="002D5A"/>
                </a:solidFill>
              </a:rPr>
              <a:t>tajemníci ministerstev</a:t>
            </a:r>
          </a:p>
          <a:p>
            <a:pPr lvl="2">
              <a:spcBef>
                <a:spcPts val="1200"/>
              </a:spcBef>
            </a:pPr>
            <a:r>
              <a:rPr lang="cs-CZ" sz="2000" dirty="0" err="1">
                <a:solidFill>
                  <a:srgbClr val="002D5A"/>
                </a:solidFill>
              </a:rPr>
              <a:t>whipové</a:t>
            </a:r>
            <a:endParaRPr lang="cs-CZ" sz="2000" dirty="0">
              <a:solidFill>
                <a:srgbClr val="002D5A"/>
              </a:solidFill>
            </a:endParaRPr>
          </a:p>
          <a:p>
            <a:pPr lvl="2">
              <a:spcBef>
                <a:spcPts val="1200"/>
              </a:spcBef>
            </a:pPr>
            <a:r>
              <a:rPr lang="cs-CZ" sz="2000" dirty="0">
                <a:solidFill>
                  <a:srgbClr val="002D5A"/>
                </a:solidFill>
              </a:rPr>
              <a:t>významní akademičtí pracovníci</a:t>
            </a:r>
          </a:p>
        </p:txBody>
      </p:sp>
    </p:spTree>
    <p:extLst>
      <p:ext uri="{BB962C8B-B14F-4D97-AF65-F5344CB8AC3E}">
        <p14:creationId xmlns:p14="http://schemas.microsoft.com/office/powerpoint/2010/main" val="1182829472"/>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13FCCD-D81E-4217-85E5-3DDE1240CBC6}"/>
              </a:ext>
            </a:extLst>
          </p:cNvPr>
          <p:cNvSpPr>
            <a:spLocks noGrp="1"/>
          </p:cNvSpPr>
          <p:nvPr>
            <p:ph type="title"/>
          </p:nvPr>
        </p:nvSpPr>
        <p:spPr>
          <a:xfrm>
            <a:off x="0" y="192119"/>
            <a:ext cx="9144000" cy="923926"/>
          </a:xfrm>
        </p:spPr>
        <p:txBody>
          <a:bodyPr>
            <a:normAutofit/>
          </a:bodyPr>
          <a:lstStyle/>
          <a:p>
            <a:r>
              <a:rPr lang="cs-CZ" sz="4400" dirty="0"/>
              <a:t>Počet členů vlády a kabinetu</a:t>
            </a:r>
          </a:p>
        </p:txBody>
      </p:sp>
      <p:pic>
        <p:nvPicPr>
          <p:cNvPr id="4" name="Zástupný obsah 3">
            <a:extLst>
              <a:ext uri="{FF2B5EF4-FFF2-40B4-BE49-F238E27FC236}">
                <a16:creationId xmlns:a16="http://schemas.microsoft.com/office/drawing/2014/main" id="{2FEE9ABE-23BE-4C1F-BC21-28BFC573390C}"/>
              </a:ext>
            </a:extLst>
          </p:cNvPr>
          <p:cNvPicPr>
            <a:picLocks noGrp="1" noChangeAspect="1"/>
          </p:cNvPicPr>
          <p:nvPr>
            <p:ph idx="1"/>
          </p:nvPr>
        </p:nvPicPr>
        <p:blipFill>
          <a:blip r:embed="rId2"/>
          <a:stretch>
            <a:fillRect/>
          </a:stretch>
        </p:blipFill>
        <p:spPr>
          <a:xfrm>
            <a:off x="369920" y="1276350"/>
            <a:ext cx="8158260" cy="4597922"/>
          </a:xfrm>
          <a:prstGeom prst="rect">
            <a:avLst/>
          </a:prstGeom>
        </p:spPr>
      </p:pic>
    </p:spTree>
    <p:extLst>
      <p:ext uri="{BB962C8B-B14F-4D97-AF65-F5344CB8AC3E}">
        <p14:creationId xmlns:p14="http://schemas.microsoft.com/office/powerpoint/2010/main" val="2715251193"/>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
            <a:ext cx="9144000" cy="1194318"/>
          </a:xfrm>
        </p:spPr>
        <p:txBody>
          <a:bodyPr>
            <a:normAutofit fontScale="90000"/>
          </a:bodyPr>
          <a:lstStyle/>
          <a:p>
            <a:r>
              <a:rPr lang="cs-CZ" sz="4000" dirty="0"/>
              <a:t>Vznik a formalizace </a:t>
            </a:r>
            <a:br>
              <a:rPr lang="cs-CZ" sz="4000" dirty="0"/>
            </a:br>
            <a:r>
              <a:rPr lang="cs-CZ" sz="4000" dirty="0"/>
              <a:t>funkce premiéra</a:t>
            </a:r>
          </a:p>
        </p:txBody>
      </p:sp>
      <p:sp>
        <p:nvSpPr>
          <p:cNvPr id="4" name="Rectangle 3">
            <a:extLst>
              <a:ext uri="{FF2B5EF4-FFF2-40B4-BE49-F238E27FC236}">
                <a16:creationId xmlns:a16="http://schemas.microsoft.com/office/drawing/2014/main" id="{24DD8339-2C5F-418F-9B07-064326848C1D}"/>
              </a:ext>
            </a:extLst>
          </p:cNvPr>
          <p:cNvSpPr>
            <a:spLocks noGrp="1" noChangeArrowheads="1"/>
          </p:cNvSpPr>
          <p:nvPr>
            <p:ph idx="1"/>
          </p:nvPr>
        </p:nvSpPr>
        <p:spPr>
          <a:xfrm>
            <a:off x="491381" y="1268963"/>
            <a:ext cx="8250967" cy="5355771"/>
          </a:xfrm>
        </p:spPr>
        <p:txBody>
          <a:bodyPr>
            <a:noAutofit/>
          </a:bodyPr>
          <a:lstStyle/>
          <a:p>
            <a:pPr>
              <a:spcBef>
                <a:spcPts val="1200"/>
              </a:spcBef>
            </a:pPr>
            <a:r>
              <a:rPr lang="cs-CZ" sz="2400" dirty="0">
                <a:solidFill>
                  <a:srgbClr val="002D5A"/>
                </a:solidFill>
              </a:rPr>
              <a:t>Původně král vládl a sám si vybíral ministry</a:t>
            </a:r>
          </a:p>
          <a:p>
            <a:pPr>
              <a:spcBef>
                <a:spcPts val="1200"/>
              </a:spcBef>
            </a:pPr>
            <a:r>
              <a:rPr lang="cs-CZ" sz="2400" dirty="0">
                <a:solidFill>
                  <a:srgbClr val="002D5A"/>
                </a:solidFill>
              </a:rPr>
              <a:t>Pak přišla Slavná revoluce a později nastoupil král Jiří I. Hannoverský, který neznal anglickou ústavu a nemluvil anglicky, potřeboval tedy prostředníky → p</a:t>
            </a:r>
            <a:r>
              <a:rPr lang="en-US" sz="2400" dirty="0" err="1">
                <a:solidFill>
                  <a:srgbClr val="002D5A"/>
                </a:solidFill>
              </a:rPr>
              <a:t>rvní</a:t>
            </a:r>
            <a:r>
              <a:rPr lang="en-US" sz="2400" dirty="0">
                <a:solidFill>
                  <a:srgbClr val="002D5A"/>
                </a:solidFill>
              </a:rPr>
              <a:t> PM Robert Walpole (1721–42)</a:t>
            </a:r>
            <a:endParaRPr lang="cs-CZ" sz="2400" dirty="0">
              <a:solidFill>
                <a:srgbClr val="002D5A"/>
              </a:solidFill>
            </a:endParaRPr>
          </a:p>
          <a:p>
            <a:pPr lvl="1">
              <a:spcBef>
                <a:spcPts val="1200"/>
              </a:spcBef>
            </a:pPr>
            <a:r>
              <a:rPr lang="cs-CZ" sz="2000" dirty="0">
                <a:solidFill>
                  <a:srgbClr val="002D5A"/>
                </a:solidFill>
              </a:rPr>
              <a:t>ministři z řad členů parlamentu</a:t>
            </a:r>
          </a:p>
          <a:p>
            <a:pPr marL="457103" lvl="1" indent="0">
              <a:spcBef>
                <a:spcPts val="1200"/>
              </a:spcBef>
              <a:buNone/>
            </a:pPr>
            <a:r>
              <a:rPr lang="cs-CZ" sz="2000" dirty="0">
                <a:solidFill>
                  <a:srgbClr val="002D5A"/>
                </a:solidFill>
              </a:rPr>
              <a:t>vláda se opírá o podporu parlamentu</a:t>
            </a:r>
          </a:p>
          <a:p>
            <a:pPr>
              <a:spcBef>
                <a:spcPts val="1200"/>
              </a:spcBef>
            </a:pPr>
            <a:r>
              <a:rPr lang="cs-CZ" sz="2400" dirty="0">
                <a:solidFill>
                  <a:srgbClr val="002D5A"/>
                </a:solidFill>
              </a:rPr>
              <a:t>„Prime </a:t>
            </a:r>
            <a:r>
              <a:rPr lang="cs-CZ" sz="2400" dirty="0" err="1">
                <a:solidFill>
                  <a:srgbClr val="002D5A"/>
                </a:solidFill>
              </a:rPr>
              <a:t>Minister</a:t>
            </a:r>
            <a:r>
              <a:rPr lang="cs-CZ" sz="2400" dirty="0">
                <a:solidFill>
                  <a:srgbClr val="002D5A"/>
                </a:solidFill>
              </a:rPr>
              <a:t>“ – nebyl oficiálním titulem až do 1905</a:t>
            </a:r>
          </a:p>
          <a:p>
            <a:pPr>
              <a:spcBef>
                <a:spcPts val="1200"/>
              </a:spcBef>
            </a:pPr>
            <a:r>
              <a:rPr lang="cs-CZ" sz="2400" dirty="0">
                <a:solidFill>
                  <a:srgbClr val="002D5A"/>
                </a:solidFill>
              </a:rPr>
              <a:t>1917 - název „Prime </a:t>
            </a:r>
            <a:r>
              <a:rPr lang="cs-CZ" sz="2400" dirty="0" err="1">
                <a:solidFill>
                  <a:srgbClr val="002D5A"/>
                </a:solidFill>
              </a:rPr>
              <a:t>Minister</a:t>
            </a:r>
            <a:r>
              <a:rPr lang="cs-CZ" sz="2400" dirty="0">
                <a:solidFill>
                  <a:srgbClr val="002D5A"/>
                </a:solidFill>
              </a:rPr>
              <a:t>“ - poprvé formálně </a:t>
            </a:r>
            <a:r>
              <a:rPr lang="cs-CZ" sz="2800" dirty="0">
                <a:solidFill>
                  <a:srgbClr val="002D5A"/>
                </a:solidFill>
              </a:rPr>
              <a:t>(</a:t>
            </a:r>
            <a:r>
              <a:rPr lang="cs-CZ" sz="2400" dirty="0" err="1">
                <a:solidFill>
                  <a:srgbClr val="002D5A"/>
                </a:solidFill>
              </a:rPr>
              <a:t>The</a:t>
            </a:r>
            <a:r>
              <a:rPr lang="cs-CZ" sz="2400" dirty="0">
                <a:solidFill>
                  <a:srgbClr val="002D5A"/>
                </a:solidFill>
              </a:rPr>
              <a:t> </a:t>
            </a:r>
            <a:r>
              <a:rPr lang="cs-CZ" sz="2400" dirty="0" err="1">
                <a:solidFill>
                  <a:srgbClr val="002D5A"/>
                </a:solidFill>
              </a:rPr>
              <a:t>Chequers</a:t>
            </a:r>
            <a:r>
              <a:rPr lang="cs-CZ" sz="2400" dirty="0">
                <a:solidFill>
                  <a:srgbClr val="002D5A"/>
                </a:solidFill>
              </a:rPr>
              <a:t> </a:t>
            </a:r>
            <a:r>
              <a:rPr lang="cs-CZ" sz="2400" dirty="0" err="1">
                <a:solidFill>
                  <a:srgbClr val="002D5A"/>
                </a:solidFill>
              </a:rPr>
              <a:t>Estate</a:t>
            </a:r>
            <a:r>
              <a:rPr lang="cs-CZ" sz="2400" dirty="0">
                <a:solidFill>
                  <a:srgbClr val="002D5A"/>
                </a:solidFill>
              </a:rPr>
              <a:t> </a:t>
            </a:r>
            <a:r>
              <a:rPr lang="cs-CZ" sz="2400" dirty="0" err="1">
                <a:solidFill>
                  <a:srgbClr val="002D5A"/>
                </a:solidFill>
              </a:rPr>
              <a:t>Act</a:t>
            </a:r>
            <a:r>
              <a:rPr lang="cs-CZ" sz="2400" dirty="0">
                <a:solidFill>
                  <a:srgbClr val="002D5A"/>
                </a:solidFill>
              </a:rPr>
              <a:t>)</a:t>
            </a:r>
          </a:p>
          <a:p>
            <a:pPr>
              <a:spcBef>
                <a:spcPts val="1200"/>
              </a:spcBef>
            </a:pPr>
            <a:r>
              <a:rPr lang="cs-CZ" sz="2400" dirty="0">
                <a:solidFill>
                  <a:srgbClr val="002D5A"/>
                </a:solidFill>
              </a:rPr>
              <a:t>1937 - funkce „</a:t>
            </a:r>
            <a:r>
              <a:rPr lang="cs-CZ" sz="2400" dirty="0" err="1">
                <a:solidFill>
                  <a:srgbClr val="002D5A"/>
                </a:solidFill>
              </a:rPr>
              <a:t>konstitucionalizována</a:t>
            </a:r>
            <a:r>
              <a:rPr lang="cs-CZ" sz="2400" dirty="0">
                <a:solidFill>
                  <a:srgbClr val="002D5A"/>
                </a:solidFill>
              </a:rPr>
              <a:t>“ - </a:t>
            </a:r>
            <a:r>
              <a:rPr lang="cs-CZ" sz="2400" dirty="0" err="1">
                <a:solidFill>
                  <a:srgbClr val="002D5A"/>
                </a:solidFill>
              </a:rPr>
              <a:t>Minister</a:t>
            </a:r>
            <a:r>
              <a:rPr lang="cs-CZ" sz="2400" dirty="0">
                <a:solidFill>
                  <a:srgbClr val="002D5A"/>
                </a:solidFill>
              </a:rPr>
              <a:t> </a:t>
            </a:r>
            <a:r>
              <a:rPr lang="cs-CZ" sz="2400" dirty="0" err="1">
                <a:solidFill>
                  <a:srgbClr val="002D5A"/>
                </a:solidFill>
              </a:rPr>
              <a:t>of</a:t>
            </a:r>
            <a:r>
              <a:rPr lang="cs-CZ" sz="2400" dirty="0">
                <a:solidFill>
                  <a:srgbClr val="002D5A"/>
                </a:solidFill>
              </a:rPr>
              <a:t> </a:t>
            </a:r>
            <a:r>
              <a:rPr lang="cs-CZ" sz="2400" dirty="0" err="1">
                <a:solidFill>
                  <a:srgbClr val="002D5A"/>
                </a:solidFill>
              </a:rPr>
              <a:t>the</a:t>
            </a:r>
            <a:r>
              <a:rPr lang="cs-CZ" sz="2400" dirty="0">
                <a:solidFill>
                  <a:srgbClr val="002D5A"/>
                </a:solidFill>
              </a:rPr>
              <a:t> </a:t>
            </a:r>
            <a:r>
              <a:rPr lang="cs-CZ" sz="2400" dirty="0" err="1">
                <a:solidFill>
                  <a:srgbClr val="002D5A"/>
                </a:solidFill>
              </a:rPr>
              <a:t>Crown</a:t>
            </a:r>
            <a:r>
              <a:rPr lang="cs-CZ" sz="2400" dirty="0">
                <a:solidFill>
                  <a:srgbClr val="002D5A"/>
                </a:solidFill>
              </a:rPr>
              <a:t> </a:t>
            </a:r>
            <a:r>
              <a:rPr lang="cs-CZ" sz="2400" dirty="0" err="1">
                <a:solidFill>
                  <a:srgbClr val="002D5A"/>
                </a:solidFill>
              </a:rPr>
              <a:t>Act</a:t>
            </a:r>
            <a:endParaRPr lang="cs-CZ" dirty="0">
              <a:solidFill>
                <a:srgbClr val="002D5A"/>
              </a:solidFill>
            </a:endParaRPr>
          </a:p>
        </p:txBody>
      </p:sp>
    </p:spTree>
    <p:extLst>
      <p:ext uri="{BB962C8B-B14F-4D97-AF65-F5344CB8AC3E}">
        <p14:creationId xmlns:p14="http://schemas.microsoft.com/office/powerpoint/2010/main" val="2517017774"/>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
            <a:ext cx="9144000" cy="1194318"/>
          </a:xfrm>
        </p:spPr>
        <p:txBody>
          <a:bodyPr>
            <a:normAutofit/>
          </a:bodyPr>
          <a:lstStyle/>
          <a:p>
            <a:r>
              <a:rPr lang="cs-CZ" sz="4000" dirty="0"/>
              <a:t>Premiér dnes</a:t>
            </a:r>
          </a:p>
        </p:txBody>
      </p:sp>
      <p:sp>
        <p:nvSpPr>
          <p:cNvPr id="4" name="Rectangle 3">
            <a:extLst>
              <a:ext uri="{FF2B5EF4-FFF2-40B4-BE49-F238E27FC236}">
                <a16:creationId xmlns:a16="http://schemas.microsoft.com/office/drawing/2014/main" id="{24DD8339-2C5F-418F-9B07-064326848C1D}"/>
              </a:ext>
            </a:extLst>
          </p:cNvPr>
          <p:cNvSpPr>
            <a:spLocks noGrp="1" noChangeArrowheads="1"/>
          </p:cNvSpPr>
          <p:nvPr>
            <p:ph idx="1"/>
          </p:nvPr>
        </p:nvSpPr>
        <p:spPr>
          <a:xfrm>
            <a:off x="491381" y="1268963"/>
            <a:ext cx="8250967" cy="5355771"/>
          </a:xfrm>
        </p:spPr>
        <p:txBody>
          <a:bodyPr>
            <a:noAutofit/>
          </a:bodyPr>
          <a:lstStyle/>
          <a:p>
            <a:pPr>
              <a:spcBef>
                <a:spcPts val="1800"/>
              </a:spcBef>
            </a:pPr>
            <a:r>
              <a:rPr lang="cs-CZ" sz="2400" dirty="0">
                <a:solidFill>
                  <a:srgbClr val="002D5A"/>
                </a:solidFill>
              </a:rPr>
              <a:t>Oficiální název – „</a:t>
            </a:r>
            <a:r>
              <a:rPr lang="cs-CZ" sz="2400" dirty="0" err="1">
                <a:solidFill>
                  <a:srgbClr val="002D5A"/>
                </a:solidFill>
              </a:rPr>
              <a:t>First</a:t>
            </a:r>
            <a:r>
              <a:rPr lang="cs-CZ" sz="2400" dirty="0">
                <a:solidFill>
                  <a:srgbClr val="002D5A"/>
                </a:solidFill>
              </a:rPr>
              <a:t> Lord </a:t>
            </a:r>
            <a:r>
              <a:rPr lang="cs-CZ" sz="2400" dirty="0" err="1">
                <a:solidFill>
                  <a:srgbClr val="002D5A"/>
                </a:solidFill>
              </a:rPr>
              <a:t>of</a:t>
            </a:r>
            <a:r>
              <a:rPr lang="cs-CZ" sz="2400" dirty="0">
                <a:solidFill>
                  <a:srgbClr val="002D5A"/>
                </a:solidFill>
              </a:rPr>
              <a:t> </a:t>
            </a:r>
            <a:r>
              <a:rPr lang="cs-CZ" sz="2400" dirty="0" err="1">
                <a:solidFill>
                  <a:srgbClr val="002D5A"/>
                </a:solidFill>
              </a:rPr>
              <a:t>the</a:t>
            </a:r>
            <a:r>
              <a:rPr lang="cs-CZ" sz="2400" dirty="0">
                <a:solidFill>
                  <a:srgbClr val="002D5A"/>
                </a:solidFill>
              </a:rPr>
              <a:t> </a:t>
            </a:r>
            <a:r>
              <a:rPr lang="cs-CZ" sz="2400" dirty="0" err="1">
                <a:solidFill>
                  <a:srgbClr val="002D5A"/>
                </a:solidFill>
              </a:rPr>
              <a:t>Treasury</a:t>
            </a:r>
            <a:r>
              <a:rPr lang="cs-CZ" sz="2400" dirty="0">
                <a:solidFill>
                  <a:srgbClr val="002D5A"/>
                </a:solidFill>
              </a:rPr>
              <a:t>“</a:t>
            </a:r>
          </a:p>
          <a:p>
            <a:pPr>
              <a:spcBef>
                <a:spcPts val="1800"/>
              </a:spcBef>
            </a:pPr>
            <a:r>
              <a:rPr lang="cs-CZ" sz="2400" dirty="0">
                <a:solidFill>
                  <a:srgbClr val="002D5A"/>
                </a:solidFill>
              </a:rPr>
              <a:t>Dominantní osobnost ve vládě – „přímá“ volba</a:t>
            </a:r>
          </a:p>
          <a:p>
            <a:pPr>
              <a:spcBef>
                <a:spcPts val="1800"/>
              </a:spcBef>
            </a:pPr>
            <a:r>
              <a:rPr lang="cs-CZ" sz="2400" dirty="0">
                <a:solidFill>
                  <a:srgbClr val="002D5A"/>
                </a:solidFill>
              </a:rPr>
              <a:t>Premiérský model</a:t>
            </a:r>
          </a:p>
          <a:p>
            <a:pPr>
              <a:spcBef>
                <a:spcPts val="1800"/>
              </a:spcBef>
            </a:pPr>
            <a:r>
              <a:rPr lang="cs-CZ" sz="2400" dirty="0">
                <a:solidFill>
                  <a:srgbClr val="002D5A"/>
                </a:solidFill>
              </a:rPr>
              <a:t>Předseda vlády a předseda nejsilnější parlamentní strany</a:t>
            </a:r>
          </a:p>
          <a:p>
            <a:pPr>
              <a:spcBef>
                <a:spcPts val="1800"/>
              </a:spcBef>
            </a:pPr>
            <a:r>
              <a:rPr lang="cs-CZ" sz="2400" dirty="0">
                <a:solidFill>
                  <a:srgbClr val="002D5A"/>
                </a:solidFill>
              </a:rPr>
              <a:t>Zastupuje kabinet navenek</a:t>
            </a:r>
          </a:p>
          <a:p>
            <a:pPr>
              <a:spcBef>
                <a:spcPts val="1800"/>
              </a:spcBef>
            </a:pPr>
            <a:r>
              <a:rPr lang="cs-CZ" sz="2400" dirty="0">
                <a:solidFill>
                  <a:srgbClr val="002D5A"/>
                </a:solidFill>
              </a:rPr>
              <a:t>Prostředník mezi vládou a panovníkem </a:t>
            </a:r>
          </a:p>
          <a:p>
            <a:pPr>
              <a:spcBef>
                <a:spcPts val="1800"/>
              </a:spcBef>
            </a:pPr>
            <a:r>
              <a:rPr lang="cs-CZ" sz="2400" dirty="0">
                <a:solidFill>
                  <a:srgbClr val="002D5A"/>
                </a:solidFill>
              </a:rPr>
              <a:t>Neformálně převzal řadu pravomocí panovníka</a:t>
            </a:r>
          </a:p>
          <a:p>
            <a:pPr>
              <a:spcBef>
                <a:spcPts val="1800"/>
              </a:spcBef>
            </a:pPr>
            <a:r>
              <a:rPr lang="cs-CZ" sz="2400" dirty="0">
                <a:solidFill>
                  <a:srgbClr val="002D5A"/>
                </a:solidFill>
              </a:rPr>
              <a:t>Má povinnost konzultovat s panovníkem – audience každé úterý</a:t>
            </a:r>
          </a:p>
        </p:txBody>
      </p:sp>
    </p:spTree>
    <p:extLst>
      <p:ext uri="{BB962C8B-B14F-4D97-AF65-F5344CB8AC3E}">
        <p14:creationId xmlns:p14="http://schemas.microsoft.com/office/powerpoint/2010/main" val="2387214152"/>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9"/>
            <a:ext cx="9144000" cy="971458"/>
          </a:xfrm>
        </p:spPr>
        <p:txBody>
          <a:bodyPr>
            <a:normAutofit/>
          </a:bodyPr>
          <a:lstStyle/>
          <a:p>
            <a:r>
              <a:rPr lang="cs-CZ" sz="4000" dirty="0"/>
              <a:t>Kabinet</a:t>
            </a:r>
          </a:p>
        </p:txBody>
      </p:sp>
      <p:sp>
        <p:nvSpPr>
          <p:cNvPr id="4" name="Rectangle 3">
            <a:extLst>
              <a:ext uri="{FF2B5EF4-FFF2-40B4-BE49-F238E27FC236}">
                <a16:creationId xmlns:a16="http://schemas.microsoft.com/office/drawing/2014/main" id="{24DD8339-2C5F-418F-9B07-064326848C1D}"/>
              </a:ext>
            </a:extLst>
          </p:cNvPr>
          <p:cNvSpPr>
            <a:spLocks noGrp="1" noChangeArrowheads="1"/>
          </p:cNvSpPr>
          <p:nvPr>
            <p:ph idx="1"/>
          </p:nvPr>
        </p:nvSpPr>
        <p:spPr>
          <a:xfrm>
            <a:off x="491382" y="933061"/>
            <a:ext cx="8064789" cy="5691674"/>
          </a:xfrm>
        </p:spPr>
        <p:txBody>
          <a:bodyPr>
            <a:noAutofit/>
          </a:bodyPr>
          <a:lstStyle/>
          <a:p>
            <a:pPr>
              <a:spcBef>
                <a:spcPts val="1200"/>
              </a:spcBef>
            </a:pPr>
            <a:r>
              <a:rPr lang="cs-CZ" sz="2300" dirty="0">
                <a:solidFill>
                  <a:srgbClr val="002D5A"/>
                </a:solidFill>
              </a:rPr>
              <a:t>Vyvinul se z královské rady a později tajné rady</a:t>
            </a:r>
          </a:p>
          <a:p>
            <a:pPr>
              <a:spcBef>
                <a:spcPts val="1200"/>
              </a:spcBef>
            </a:pPr>
            <a:r>
              <a:rPr lang="cs-CZ" sz="2300" dirty="0">
                <a:solidFill>
                  <a:srgbClr val="002D5A"/>
                </a:solidFill>
              </a:rPr>
              <a:t>král Karel II. – kabinetní rada → kabinet</a:t>
            </a:r>
          </a:p>
          <a:p>
            <a:pPr>
              <a:spcBef>
                <a:spcPts val="1200"/>
              </a:spcBef>
            </a:pPr>
            <a:r>
              <a:rPr lang="cs-CZ" sz="2300" dirty="0">
                <a:solidFill>
                  <a:srgbClr val="002D5A"/>
                </a:solidFill>
              </a:rPr>
              <a:t>Státní podsekretáři a ministři</a:t>
            </a:r>
          </a:p>
          <a:p>
            <a:pPr>
              <a:spcBef>
                <a:spcPts val="1200"/>
              </a:spcBef>
            </a:pPr>
            <a:r>
              <a:rPr lang="cs-CZ" sz="2300" dirty="0">
                <a:solidFill>
                  <a:srgbClr val="002D5A"/>
                </a:solidFill>
              </a:rPr>
              <a:t>Ministři = šéfové ministerstev</a:t>
            </a:r>
          </a:p>
          <a:p>
            <a:pPr lvl="1">
              <a:spcBef>
                <a:spcPts val="1200"/>
              </a:spcBef>
            </a:pPr>
            <a:r>
              <a:rPr lang="cs-CZ" sz="2300" dirty="0">
                <a:solidFill>
                  <a:srgbClr val="002D5A"/>
                </a:solidFill>
              </a:rPr>
              <a:t>Titul </a:t>
            </a:r>
            <a:r>
              <a:rPr lang="cs-CZ" sz="2300" i="1" dirty="0">
                <a:solidFill>
                  <a:srgbClr val="002D5A"/>
                </a:solidFill>
              </a:rPr>
              <a:t>„</a:t>
            </a:r>
            <a:r>
              <a:rPr lang="cs-CZ" sz="2300" i="1" dirty="0" err="1">
                <a:solidFill>
                  <a:srgbClr val="002D5A"/>
                </a:solidFill>
              </a:rPr>
              <a:t>Secretary</a:t>
            </a:r>
            <a:r>
              <a:rPr lang="cs-CZ" sz="2300" i="1" dirty="0">
                <a:solidFill>
                  <a:srgbClr val="002D5A"/>
                </a:solidFill>
              </a:rPr>
              <a:t> </a:t>
            </a:r>
            <a:r>
              <a:rPr lang="cs-CZ" sz="2300" i="1" dirty="0" err="1">
                <a:solidFill>
                  <a:srgbClr val="002D5A"/>
                </a:solidFill>
              </a:rPr>
              <a:t>of</a:t>
            </a:r>
            <a:r>
              <a:rPr lang="cs-CZ" sz="2300" i="1" dirty="0">
                <a:solidFill>
                  <a:srgbClr val="002D5A"/>
                </a:solidFill>
              </a:rPr>
              <a:t> </a:t>
            </a:r>
            <a:r>
              <a:rPr lang="cs-CZ" sz="2300" i="1" dirty="0" err="1">
                <a:solidFill>
                  <a:srgbClr val="002D5A"/>
                </a:solidFill>
              </a:rPr>
              <a:t>State</a:t>
            </a:r>
            <a:r>
              <a:rPr lang="cs-CZ" sz="2300" i="1" dirty="0">
                <a:solidFill>
                  <a:srgbClr val="002D5A"/>
                </a:solidFill>
              </a:rPr>
              <a:t> </a:t>
            </a:r>
            <a:r>
              <a:rPr lang="cs-CZ" sz="2300" i="1" dirty="0" err="1">
                <a:solidFill>
                  <a:srgbClr val="002D5A"/>
                </a:solidFill>
              </a:rPr>
              <a:t>for</a:t>
            </a:r>
            <a:r>
              <a:rPr lang="cs-CZ" sz="2300" i="1" dirty="0">
                <a:solidFill>
                  <a:srgbClr val="002D5A"/>
                </a:solidFill>
              </a:rPr>
              <a:t> ….“</a:t>
            </a:r>
          </a:p>
          <a:p>
            <a:pPr>
              <a:spcBef>
                <a:spcPts val="1200"/>
              </a:spcBef>
            </a:pPr>
            <a:r>
              <a:rPr lang="cs-CZ" sz="2300" dirty="0">
                <a:solidFill>
                  <a:srgbClr val="002D5A"/>
                </a:solidFill>
              </a:rPr>
              <a:t>Členové musejí být členy HC</a:t>
            </a:r>
          </a:p>
          <a:p>
            <a:pPr>
              <a:spcBef>
                <a:spcPts val="1200"/>
              </a:spcBef>
            </a:pPr>
            <a:r>
              <a:rPr lang="cs-CZ" sz="2300" dirty="0">
                <a:solidFill>
                  <a:srgbClr val="002D5A"/>
                </a:solidFill>
              </a:rPr>
              <a:t>Výjimkou je Lord </a:t>
            </a:r>
            <a:r>
              <a:rPr lang="cs-CZ" sz="2300" dirty="0" err="1">
                <a:solidFill>
                  <a:srgbClr val="002D5A"/>
                </a:solidFill>
              </a:rPr>
              <a:t>Chancellor</a:t>
            </a:r>
            <a:r>
              <a:rPr lang="cs-CZ" sz="2300" dirty="0">
                <a:solidFill>
                  <a:srgbClr val="002D5A"/>
                </a:solidFill>
              </a:rPr>
              <a:t> (ministr spravedlnosti) a ministr financí (HL)</a:t>
            </a:r>
          </a:p>
          <a:p>
            <a:pPr>
              <a:spcBef>
                <a:spcPts val="1200"/>
              </a:spcBef>
            </a:pPr>
            <a:r>
              <a:rPr lang="cs-CZ" sz="2300" dirty="0">
                <a:solidFill>
                  <a:srgbClr val="002D5A"/>
                </a:solidFill>
              </a:rPr>
              <a:t>Vnitřní kabinet (cca 6-7 osob) – nejužší grémium kolem PM</a:t>
            </a:r>
          </a:p>
        </p:txBody>
      </p:sp>
    </p:spTree>
    <p:extLst>
      <p:ext uri="{BB962C8B-B14F-4D97-AF65-F5344CB8AC3E}">
        <p14:creationId xmlns:p14="http://schemas.microsoft.com/office/powerpoint/2010/main" val="2293059757"/>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FC4BA6-6272-4BC2-A3B0-E5E5DCF66AD3}"/>
              </a:ext>
            </a:extLst>
          </p:cNvPr>
          <p:cNvSpPr>
            <a:spLocks noGrp="1"/>
          </p:cNvSpPr>
          <p:nvPr>
            <p:ph type="title"/>
          </p:nvPr>
        </p:nvSpPr>
        <p:spPr>
          <a:xfrm>
            <a:off x="0" y="429209"/>
            <a:ext cx="9144000" cy="1231640"/>
          </a:xfrm>
        </p:spPr>
        <p:txBody>
          <a:bodyPr>
            <a:normAutofit/>
          </a:bodyPr>
          <a:lstStyle/>
          <a:p>
            <a:r>
              <a:rPr lang="cs-CZ" sz="3600" dirty="0"/>
              <a:t>O co vlastně jde – které faktory brát v úvahu</a:t>
            </a:r>
          </a:p>
        </p:txBody>
      </p:sp>
      <p:sp>
        <p:nvSpPr>
          <p:cNvPr id="3" name="Zástupný obsah 2">
            <a:extLst>
              <a:ext uri="{FF2B5EF4-FFF2-40B4-BE49-F238E27FC236}">
                <a16:creationId xmlns:a16="http://schemas.microsoft.com/office/drawing/2014/main" id="{4936318A-2B83-411A-AA34-6F32D4B9813E}"/>
              </a:ext>
            </a:extLst>
          </p:cNvPr>
          <p:cNvSpPr>
            <a:spLocks noGrp="1"/>
          </p:cNvSpPr>
          <p:nvPr>
            <p:ph idx="1"/>
          </p:nvPr>
        </p:nvSpPr>
        <p:spPr>
          <a:xfrm>
            <a:off x="457200" y="1660849"/>
            <a:ext cx="8266922" cy="4767942"/>
          </a:xfrm>
        </p:spPr>
        <p:txBody>
          <a:bodyPr>
            <a:normAutofit fontScale="92500" lnSpcReduction="20000"/>
          </a:bodyPr>
          <a:lstStyle/>
          <a:p>
            <a:pPr marL="514350" indent="-514350">
              <a:lnSpc>
                <a:spcPct val="120000"/>
              </a:lnSpc>
              <a:spcBef>
                <a:spcPts val="1200"/>
              </a:spcBef>
              <a:buFont typeface="+mj-lt"/>
              <a:buAutoNum type="arabicParenR"/>
            </a:pPr>
            <a:r>
              <a:rPr lang="cs-CZ" sz="2800" dirty="0">
                <a:solidFill>
                  <a:srgbClr val="002D5A"/>
                </a:solidFill>
              </a:rPr>
              <a:t>Ústavu a zakotvení jednotlivých orgánů, jejich postavení, pravomocí a souvztažností s jinými orgány</a:t>
            </a:r>
          </a:p>
          <a:p>
            <a:pPr marL="514350" indent="-514350">
              <a:lnSpc>
                <a:spcPct val="120000"/>
              </a:lnSpc>
              <a:spcBef>
                <a:spcPts val="1200"/>
              </a:spcBef>
              <a:buFont typeface="+mj-lt"/>
              <a:buAutoNum type="arabicParenR"/>
            </a:pPr>
            <a:r>
              <a:rPr lang="cs-CZ" sz="2800" dirty="0">
                <a:solidFill>
                  <a:srgbClr val="002D5A"/>
                </a:solidFill>
              </a:rPr>
              <a:t>Institucionální podmínky, především typ volebního systému</a:t>
            </a:r>
          </a:p>
          <a:p>
            <a:pPr marL="514350" indent="-514350">
              <a:lnSpc>
                <a:spcPct val="120000"/>
              </a:lnSpc>
              <a:spcBef>
                <a:spcPts val="1200"/>
              </a:spcBef>
              <a:buFont typeface="+mj-lt"/>
              <a:buAutoNum type="arabicParenR"/>
            </a:pPr>
            <a:r>
              <a:rPr lang="cs-CZ" sz="2800" dirty="0">
                <a:solidFill>
                  <a:srgbClr val="002D5A"/>
                </a:solidFill>
              </a:rPr>
              <a:t>Strukturu společnosti</a:t>
            </a:r>
          </a:p>
          <a:p>
            <a:pPr marL="514350" indent="-514350">
              <a:lnSpc>
                <a:spcPct val="120000"/>
              </a:lnSpc>
              <a:spcBef>
                <a:spcPts val="1200"/>
              </a:spcBef>
              <a:buFont typeface="+mj-lt"/>
              <a:buAutoNum type="arabicParenR"/>
            </a:pPr>
            <a:r>
              <a:rPr lang="cs-CZ" sz="2800" dirty="0">
                <a:solidFill>
                  <a:srgbClr val="002D5A"/>
                </a:solidFill>
              </a:rPr>
              <a:t>Politickou kulturu</a:t>
            </a:r>
          </a:p>
          <a:p>
            <a:pPr marL="514350" indent="-514350">
              <a:lnSpc>
                <a:spcPct val="120000"/>
              </a:lnSpc>
              <a:spcBef>
                <a:spcPts val="1200"/>
              </a:spcBef>
              <a:buFont typeface="+mj-lt"/>
              <a:buAutoNum type="arabicParenR"/>
            </a:pPr>
            <a:r>
              <a:rPr lang="cs-CZ" sz="2800" dirty="0">
                <a:solidFill>
                  <a:srgbClr val="002D5A"/>
                </a:solidFill>
              </a:rPr>
              <a:t>Systém politických stran</a:t>
            </a:r>
          </a:p>
          <a:p>
            <a:pPr marL="799930" lvl="2" indent="0">
              <a:lnSpc>
                <a:spcPct val="120000"/>
              </a:lnSpc>
              <a:spcBef>
                <a:spcPts val="1200"/>
              </a:spcBef>
              <a:buNone/>
            </a:pPr>
            <a:r>
              <a:rPr lang="cs-CZ" sz="1900" dirty="0">
                <a:solidFill>
                  <a:srgbClr val="002D5A"/>
                </a:solidFill>
              </a:rPr>
              <a:t>(</a:t>
            </a:r>
            <a:r>
              <a:rPr lang="cs-CZ" sz="1900" dirty="0" err="1">
                <a:solidFill>
                  <a:srgbClr val="002D5A"/>
                </a:solidFill>
              </a:rPr>
              <a:t>Duverger</a:t>
            </a:r>
            <a:r>
              <a:rPr lang="cs-CZ" sz="1900" dirty="0">
                <a:solidFill>
                  <a:srgbClr val="002D5A"/>
                </a:solidFill>
              </a:rPr>
              <a:t>: „Kdo zná klasické ústavní právo a nezná roli stran, vidí současné politické režimy zkresleně; kdo zná naopak roli stran a nezná klasické ústavní právo, vidí současné politické režimy sice neúplně, ale přesně.“)</a:t>
            </a:r>
          </a:p>
        </p:txBody>
      </p:sp>
    </p:spTree>
    <p:extLst>
      <p:ext uri="{BB962C8B-B14F-4D97-AF65-F5344CB8AC3E}">
        <p14:creationId xmlns:p14="http://schemas.microsoft.com/office/powerpoint/2010/main" val="1022297804"/>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9"/>
            <a:ext cx="9144000" cy="971458"/>
          </a:xfrm>
        </p:spPr>
        <p:txBody>
          <a:bodyPr>
            <a:normAutofit/>
          </a:bodyPr>
          <a:lstStyle/>
          <a:p>
            <a:r>
              <a:rPr lang="cs-CZ" sz="4000" dirty="0"/>
              <a:t>Moderní kabinet</a:t>
            </a:r>
          </a:p>
        </p:txBody>
      </p:sp>
      <p:sp>
        <p:nvSpPr>
          <p:cNvPr id="4" name="Rectangle 3">
            <a:extLst>
              <a:ext uri="{FF2B5EF4-FFF2-40B4-BE49-F238E27FC236}">
                <a16:creationId xmlns:a16="http://schemas.microsoft.com/office/drawing/2014/main" id="{24DD8339-2C5F-418F-9B07-064326848C1D}"/>
              </a:ext>
            </a:extLst>
          </p:cNvPr>
          <p:cNvSpPr>
            <a:spLocks noGrp="1" noChangeArrowheads="1"/>
          </p:cNvSpPr>
          <p:nvPr>
            <p:ph idx="1"/>
          </p:nvPr>
        </p:nvSpPr>
        <p:spPr>
          <a:xfrm>
            <a:off x="491382" y="930166"/>
            <a:ext cx="7119933" cy="5694569"/>
          </a:xfrm>
        </p:spPr>
        <p:txBody>
          <a:bodyPr>
            <a:noAutofit/>
          </a:bodyPr>
          <a:lstStyle/>
          <a:p>
            <a:pPr>
              <a:spcBef>
                <a:spcPts val="1200"/>
              </a:spcBef>
            </a:pPr>
            <a:r>
              <a:rPr lang="cs-CZ" sz="2400" b="1" dirty="0">
                <a:solidFill>
                  <a:srgbClr val="002D5A"/>
                </a:solidFill>
              </a:rPr>
              <a:t>Výsledkem:</a:t>
            </a:r>
          </a:p>
          <a:p>
            <a:pPr lvl="1">
              <a:spcBef>
                <a:spcPts val="1200"/>
              </a:spcBef>
            </a:pPr>
            <a:r>
              <a:rPr lang="cs-CZ" sz="2200" dirty="0">
                <a:solidFill>
                  <a:srgbClr val="002D5A"/>
                </a:solidFill>
              </a:rPr>
              <a:t>průmyslové revoluce (nástup kapitalismu)</a:t>
            </a:r>
          </a:p>
          <a:p>
            <a:pPr lvl="1">
              <a:spcBef>
                <a:spcPts val="1200"/>
              </a:spcBef>
            </a:pPr>
            <a:r>
              <a:rPr lang="cs-CZ" sz="2200" dirty="0">
                <a:solidFill>
                  <a:srgbClr val="002D5A"/>
                </a:solidFill>
              </a:rPr>
              <a:t>reformy parlamentu - rozšiřování volebního práva</a:t>
            </a:r>
          </a:p>
          <a:p>
            <a:pPr lvl="1">
              <a:spcBef>
                <a:spcPts val="1200"/>
              </a:spcBef>
            </a:pPr>
            <a:r>
              <a:rPr lang="cs-CZ" sz="2200" dirty="0">
                <a:solidFill>
                  <a:srgbClr val="002D5A"/>
                </a:solidFill>
              </a:rPr>
              <a:t>posilování stran</a:t>
            </a:r>
          </a:p>
          <a:p>
            <a:pPr marL="0" indent="0">
              <a:spcBef>
                <a:spcPts val="1200"/>
              </a:spcBef>
              <a:buNone/>
            </a:pPr>
            <a:endParaRPr lang="cs-CZ" sz="800" dirty="0">
              <a:solidFill>
                <a:srgbClr val="002D5A"/>
              </a:solidFill>
            </a:endParaRPr>
          </a:p>
          <a:p>
            <a:pPr marL="0" indent="0">
              <a:spcBef>
                <a:spcPts val="1200"/>
              </a:spcBef>
              <a:buNone/>
            </a:pPr>
            <a:endParaRPr lang="cs-CZ" sz="800" dirty="0">
              <a:solidFill>
                <a:srgbClr val="002D5A"/>
              </a:solidFill>
            </a:endParaRPr>
          </a:p>
          <a:p>
            <a:pPr marL="0" indent="0">
              <a:spcBef>
                <a:spcPts val="1200"/>
              </a:spcBef>
              <a:buNone/>
            </a:pPr>
            <a:endParaRPr lang="cs-CZ" sz="800" dirty="0">
              <a:solidFill>
                <a:srgbClr val="002D5A"/>
              </a:solidFill>
            </a:endParaRPr>
          </a:p>
          <a:p>
            <a:pPr marL="0" indent="0">
              <a:spcBef>
                <a:spcPts val="1200"/>
              </a:spcBef>
              <a:buNone/>
            </a:pPr>
            <a:endParaRPr lang="cs-CZ" sz="800" dirty="0">
              <a:solidFill>
                <a:srgbClr val="002D5A"/>
              </a:solidFill>
            </a:endParaRPr>
          </a:p>
          <a:p>
            <a:pPr>
              <a:spcBef>
                <a:spcPts val="1200"/>
              </a:spcBef>
            </a:pPr>
            <a:r>
              <a:rPr lang="cs-CZ" sz="2400" b="1" dirty="0">
                <a:solidFill>
                  <a:srgbClr val="002D5A"/>
                </a:solidFill>
              </a:rPr>
              <a:t>Důsledky: </a:t>
            </a:r>
          </a:p>
          <a:p>
            <a:pPr lvl="1">
              <a:spcBef>
                <a:spcPts val="1200"/>
              </a:spcBef>
            </a:pPr>
            <a:r>
              <a:rPr lang="cs-CZ" sz="2200" dirty="0">
                <a:solidFill>
                  <a:srgbClr val="002D5A"/>
                </a:solidFill>
              </a:rPr>
              <a:t>kabinet – daleko užší vazba na politické strany</a:t>
            </a:r>
          </a:p>
          <a:p>
            <a:pPr lvl="1">
              <a:spcBef>
                <a:spcPts val="1200"/>
              </a:spcBef>
            </a:pPr>
            <a:r>
              <a:rPr lang="cs-CZ" sz="2200" dirty="0">
                <a:solidFill>
                  <a:srgbClr val="002D5A"/>
                </a:solidFill>
              </a:rPr>
              <a:t>ministři akceptovali princip kolektivní odpovědnosti</a:t>
            </a:r>
          </a:p>
          <a:p>
            <a:pPr lvl="1">
              <a:spcBef>
                <a:spcPts val="1200"/>
              </a:spcBef>
            </a:pPr>
            <a:r>
              <a:rPr lang="cs-CZ" sz="2200" dirty="0">
                <a:solidFill>
                  <a:srgbClr val="002D5A"/>
                </a:solidFill>
              </a:rPr>
              <a:t>větší disciplína poslanců</a:t>
            </a:r>
          </a:p>
          <a:p>
            <a:pPr lvl="1">
              <a:spcBef>
                <a:spcPts val="1200"/>
              </a:spcBef>
            </a:pPr>
            <a:r>
              <a:rPr lang="cs-CZ" sz="2200" dirty="0">
                <a:solidFill>
                  <a:srgbClr val="002D5A"/>
                </a:solidFill>
              </a:rPr>
              <a:t>rozhodování kabinetu na základě expertiz</a:t>
            </a:r>
          </a:p>
        </p:txBody>
      </p:sp>
      <p:pic>
        <p:nvPicPr>
          <p:cNvPr id="5" name="Obrázek 4">
            <a:extLst>
              <a:ext uri="{FF2B5EF4-FFF2-40B4-BE49-F238E27FC236}">
                <a16:creationId xmlns:a16="http://schemas.microsoft.com/office/drawing/2014/main" id="{A8ACE158-7204-4BC8-88BD-29591C63074F}"/>
              </a:ext>
            </a:extLst>
          </p:cNvPr>
          <p:cNvPicPr>
            <a:picLocks noChangeAspect="1"/>
          </p:cNvPicPr>
          <p:nvPr/>
        </p:nvPicPr>
        <p:blipFill>
          <a:blip r:embed="rId2"/>
          <a:stretch>
            <a:fillRect/>
          </a:stretch>
        </p:blipFill>
        <p:spPr>
          <a:xfrm>
            <a:off x="6078633" y="2407211"/>
            <a:ext cx="3065367" cy="2043578"/>
          </a:xfrm>
          <a:prstGeom prst="rect">
            <a:avLst/>
          </a:prstGeom>
        </p:spPr>
      </p:pic>
    </p:spTree>
    <p:extLst>
      <p:ext uri="{BB962C8B-B14F-4D97-AF65-F5344CB8AC3E}">
        <p14:creationId xmlns:p14="http://schemas.microsoft.com/office/powerpoint/2010/main" val="1860391038"/>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9"/>
            <a:ext cx="9144000" cy="971458"/>
          </a:xfrm>
        </p:spPr>
        <p:txBody>
          <a:bodyPr>
            <a:normAutofit/>
          </a:bodyPr>
          <a:lstStyle/>
          <a:p>
            <a:r>
              <a:rPr lang="cs-CZ" sz="4000" dirty="0"/>
              <a:t>Vláda a House </a:t>
            </a:r>
            <a:r>
              <a:rPr lang="cs-CZ" sz="4000" dirty="0" err="1"/>
              <a:t>of</a:t>
            </a:r>
            <a:r>
              <a:rPr lang="cs-CZ" sz="4000" dirty="0"/>
              <a:t> </a:t>
            </a:r>
            <a:r>
              <a:rPr lang="cs-CZ" sz="4000" dirty="0" err="1"/>
              <a:t>Commons</a:t>
            </a:r>
            <a:endParaRPr lang="cs-CZ" sz="4000" dirty="0"/>
          </a:p>
        </p:txBody>
      </p:sp>
      <p:sp>
        <p:nvSpPr>
          <p:cNvPr id="4" name="Rectangle 3">
            <a:extLst>
              <a:ext uri="{FF2B5EF4-FFF2-40B4-BE49-F238E27FC236}">
                <a16:creationId xmlns:a16="http://schemas.microsoft.com/office/drawing/2014/main" id="{24DD8339-2C5F-418F-9B07-064326848C1D}"/>
              </a:ext>
            </a:extLst>
          </p:cNvPr>
          <p:cNvSpPr>
            <a:spLocks noGrp="1" noChangeArrowheads="1"/>
          </p:cNvSpPr>
          <p:nvPr>
            <p:ph idx="1"/>
          </p:nvPr>
        </p:nvSpPr>
        <p:spPr>
          <a:xfrm>
            <a:off x="500713" y="1026367"/>
            <a:ext cx="8296446" cy="5598368"/>
          </a:xfrm>
        </p:spPr>
        <p:txBody>
          <a:bodyPr>
            <a:noAutofit/>
          </a:bodyPr>
          <a:lstStyle/>
          <a:p>
            <a:pPr>
              <a:spcBef>
                <a:spcPts val="1000"/>
              </a:spcBef>
            </a:pPr>
            <a:r>
              <a:rPr lang="cs-CZ" sz="2400" dirty="0">
                <a:solidFill>
                  <a:srgbClr val="002D5A"/>
                </a:solidFill>
              </a:rPr>
              <a:t>Negativní parlamentarismus </a:t>
            </a:r>
          </a:p>
          <a:p>
            <a:pPr lvl="1">
              <a:spcBef>
                <a:spcPts val="1000"/>
              </a:spcBef>
            </a:pPr>
            <a:r>
              <a:rPr lang="cs-CZ" sz="2000" dirty="0">
                <a:solidFill>
                  <a:srgbClr val="002D5A"/>
                </a:solidFill>
              </a:rPr>
              <a:t>vláda nepředstupuje přes HC s žádostí o důvěru</a:t>
            </a:r>
          </a:p>
          <a:p>
            <a:pPr>
              <a:spcBef>
                <a:spcPts val="1000"/>
              </a:spcBef>
            </a:pPr>
            <a:r>
              <a:rPr lang="cs-CZ" sz="2400" dirty="0">
                <a:solidFill>
                  <a:srgbClr val="002D5A"/>
                </a:solidFill>
              </a:rPr>
              <a:t>Otázka nedůvěry</a:t>
            </a:r>
          </a:p>
          <a:p>
            <a:pPr lvl="1">
              <a:spcBef>
                <a:spcPts val="1000"/>
              </a:spcBef>
            </a:pPr>
            <a:r>
              <a:rPr lang="cs-CZ" sz="2000" dirty="0">
                <a:solidFill>
                  <a:srgbClr val="002D5A"/>
                </a:solidFill>
              </a:rPr>
              <a:t>čistě právně není vyslovení nedůvěry vládě závazné</a:t>
            </a:r>
          </a:p>
          <a:p>
            <a:pPr lvl="1">
              <a:spcBef>
                <a:spcPts val="1000"/>
              </a:spcBef>
            </a:pPr>
            <a:r>
              <a:rPr lang="cs-CZ" sz="2000" dirty="0">
                <a:solidFill>
                  <a:srgbClr val="002D5A"/>
                </a:solidFill>
              </a:rPr>
              <a:t>pouze vůči PM a kabinetu jako celku, nikoli vůči jednotlivému ministrovi – po r. 1945 se stalo jedinkrát (James </a:t>
            </a:r>
            <a:r>
              <a:rPr lang="cs-CZ" sz="2000" dirty="0" err="1">
                <a:solidFill>
                  <a:srgbClr val="002D5A"/>
                </a:solidFill>
              </a:rPr>
              <a:t>Callaghan</a:t>
            </a:r>
            <a:r>
              <a:rPr lang="cs-CZ" sz="2000" dirty="0">
                <a:solidFill>
                  <a:srgbClr val="002D5A"/>
                </a:solidFill>
              </a:rPr>
              <a:t> – 1979), ale celkem 27 iniciativ v letech 1945-99 </a:t>
            </a:r>
          </a:p>
          <a:p>
            <a:pPr lvl="1">
              <a:spcBef>
                <a:spcPts val="1000"/>
              </a:spcBef>
            </a:pPr>
            <a:r>
              <a:rPr lang="cs-CZ" sz="2000" dirty="0">
                <a:solidFill>
                  <a:srgbClr val="002D5A"/>
                </a:solidFill>
              </a:rPr>
              <a:t>prostá většina</a:t>
            </a:r>
          </a:p>
          <a:p>
            <a:pPr lvl="1">
              <a:spcBef>
                <a:spcPts val="1000"/>
              </a:spcBef>
            </a:pPr>
            <a:r>
              <a:rPr lang="cs-CZ" sz="2000" dirty="0">
                <a:solidFill>
                  <a:srgbClr val="002D5A"/>
                </a:solidFill>
              </a:rPr>
              <a:t>přednost před všemi ostatními záležitostmi</a:t>
            </a:r>
          </a:p>
          <a:p>
            <a:pPr lvl="1">
              <a:spcBef>
                <a:spcPts val="1000"/>
              </a:spcBef>
            </a:pPr>
            <a:r>
              <a:rPr lang="cs-CZ" sz="2000" dirty="0">
                <a:solidFill>
                  <a:srgbClr val="002D5A"/>
                </a:solidFill>
              </a:rPr>
              <a:t>návrh: min. 1 den dopředu, min. 1 poslanec</a:t>
            </a:r>
          </a:p>
          <a:p>
            <a:pPr>
              <a:spcBef>
                <a:spcPts val="1000"/>
              </a:spcBef>
            </a:pPr>
            <a:r>
              <a:rPr lang="cs-CZ" sz="2400" dirty="0">
                <a:solidFill>
                  <a:srgbClr val="002D5A"/>
                </a:solidFill>
              </a:rPr>
              <a:t>Hlasování o důvěře</a:t>
            </a:r>
          </a:p>
          <a:p>
            <a:pPr lvl="1">
              <a:spcBef>
                <a:spcPts val="1000"/>
              </a:spcBef>
            </a:pPr>
            <a:r>
              <a:rPr lang="cs-CZ" sz="2000" dirty="0">
                <a:solidFill>
                  <a:srgbClr val="002D5A"/>
                </a:solidFill>
              </a:rPr>
              <a:t>cílem je konsolidovat parlamentní podporu pro vládu</a:t>
            </a:r>
          </a:p>
          <a:p>
            <a:pPr lvl="1">
              <a:spcBef>
                <a:spcPts val="1000"/>
              </a:spcBef>
            </a:pPr>
            <a:r>
              <a:rPr lang="cs-CZ" sz="2000" dirty="0">
                <a:solidFill>
                  <a:srgbClr val="002D5A"/>
                </a:solidFill>
              </a:rPr>
              <a:t>obrana proti „rebelům“ – neloajálním poslancům</a:t>
            </a:r>
          </a:p>
        </p:txBody>
      </p:sp>
    </p:spTree>
    <p:extLst>
      <p:ext uri="{BB962C8B-B14F-4D97-AF65-F5344CB8AC3E}">
        <p14:creationId xmlns:p14="http://schemas.microsoft.com/office/powerpoint/2010/main" val="3820370142"/>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8"/>
            <a:ext cx="9144000" cy="1139409"/>
          </a:xfrm>
        </p:spPr>
        <p:txBody>
          <a:bodyPr>
            <a:normAutofit/>
          </a:bodyPr>
          <a:lstStyle/>
          <a:p>
            <a:r>
              <a:rPr lang="cs-CZ" sz="4000" dirty="0"/>
              <a:t>Volební systémy</a:t>
            </a:r>
          </a:p>
        </p:txBody>
      </p:sp>
      <p:sp>
        <p:nvSpPr>
          <p:cNvPr id="4" name="Rectangle 3">
            <a:extLst>
              <a:ext uri="{FF2B5EF4-FFF2-40B4-BE49-F238E27FC236}">
                <a16:creationId xmlns:a16="http://schemas.microsoft.com/office/drawing/2014/main" id="{24DD8339-2C5F-418F-9B07-064326848C1D}"/>
              </a:ext>
            </a:extLst>
          </p:cNvPr>
          <p:cNvSpPr>
            <a:spLocks noGrp="1" noChangeArrowheads="1"/>
          </p:cNvSpPr>
          <p:nvPr>
            <p:ph idx="1"/>
          </p:nvPr>
        </p:nvSpPr>
        <p:spPr>
          <a:xfrm>
            <a:off x="500712" y="1362269"/>
            <a:ext cx="8251402" cy="5262465"/>
          </a:xfrm>
        </p:spPr>
        <p:txBody>
          <a:bodyPr>
            <a:noAutofit/>
          </a:bodyPr>
          <a:lstStyle/>
          <a:p>
            <a:pPr>
              <a:spcBef>
                <a:spcPts val="1800"/>
              </a:spcBef>
            </a:pPr>
            <a:r>
              <a:rPr lang="cs-CZ" sz="2400" dirty="0">
                <a:solidFill>
                  <a:srgbClr val="002D5A"/>
                </a:solidFill>
              </a:rPr>
              <a:t>FPTP – </a:t>
            </a:r>
            <a:r>
              <a:rPr lang="cs-CZ" sz="2400" dirty="0" err="1">
                <a:solidFill>
                  <a:srgbClr val="002D5A"/>
                </a:solidFill>
              </a:rPr>
              <a:t>Westminster</a:t>
            </a:r>
            <a:r>
              <a:rPr lang="cs-CZ" sz="2400" dirty="0">
                <a:solidFill>
                  <a:srgbClr val="002D5A"/>
                </a:solidFill>
              </a:rPr>
              <a:t>, místní volby Anglie a Wales</a:t>
            </a:r>
          </a:p>
          <a:p>
            <a:pPr>
              <a:spcBef>
                <a:spcPts val="1800"/>
              </a:spcBef>
            </a:pPr>
            <a:r>
              <a:rPr lang="cs-CZ" sz="2400" dirty="0">
                <a:solidFill>
                  <a:srgbClr val="002D5A"/>
                </a:solidFill>
              </a:rPr>
              <a:t>AMS - Wales, Skotsko, London </a:t>
            </a:r>
            <a:r>
              <a:rPr lang="cs-CZ" sz="2400" dirty="0" err="1">
                <a:solidFill>
                  <a:srgbClr val="002D5A"/>
                </a:solidFill>
              </a:rPr>
              <a:t>Assembly</a:t>
            </a:r>
            <a:endParaRPr lang="cs-CZ" sz="2400" dirty="0">
              <a:solidFill>
                <a:srgbClr val="002D5A"/>
              </a:solidFill>
            </a:endParaRPr>
          </a:p>
          <a:p>
            <a:pPr>
              <a:spcBef>
                <a:spcPts val="1800"/>
              </a:spcBef>
            </a:pPr>
            <a:r>
              <a:rPr lang="cs-CZ" sz="2400" dirty="0">
                <a:solidFill>
                  <a:srgbClr val="002D5A"/>
                </a:solidFill>
              </a:rPr>
              <a:t>STV - </a:t>
            </a:r>
            <a:r>
              <a:rPr lang="cs-CZ" sz="2400" dirty="0" err="1">
                <a:solidFill>
                  <a:srgbClr val="002D5A"/>
                </a:solidFill>
              </a:rPr>
              <a:t>Northern</a:t>
            </a:r>
            <a:r>
              <a:rPr lang="cs-CZ" sz="2400" dirty="0">
                <a:solidFill>
                  <a:srgbClr val="002D5A"/>
                </a:solidFill>
              </a:rPr>
              <a:t> </a:t>
            </a:r>
            <a:r>
              <a:rPr lang="cs-CZ" sz="2400" dirty="0" err="1">
                <a:solidFill>
                  <a:srgbClr val="002D5A"/>
                </a:solidFill>
              </a:rPr>
              <a:t>Ireland</a:t>
            </a:r>
            <a:r>
              <a:rPr lang="cs-CZ" sz="2400" dirty="0">
                <a:solidFill>
                  <a:srgbClr val="002D5A"/>
                </a:solidFill>
              </a:rPr>
              <a:t> </a:t>
            </a:r>
            <a:r>
              <a:rPr lang="cs-CZ" sz="2400" dirty="0" err="1">
                <a:solidFill>
                  <a:srgbClr val="002D5A"/>
                </a:solidFill>
              </a:rPr>
              <a:t>Assembly</a:t>
            </a:r>
            <a:r>
              <a:rPr lang="cs-CZ" sz="2400" dirty="0">
                <a:solidFill>
                  <a:srgbClr val="002D5A"/>
                </a:solidFill>
              </a:rPr>
              <a:t>, zástupci </a:t>
            </a:r>
            <a:r>
              <a:rPr lang="cs-CZ" sz="2400" dirty="0" err="1">
                <a:solidFill>
                  <a:srgbClr val="002D5A"/>
                </a:solidFill>
              </a:rPr>
              <a:t>Speakera</a:t>
            </a:r>
            <a:r>
              <a:rPr lang="cs-CZ" sz="2400" dirty="0">
                <a:solidFill>
                  <a:srgbClr val="002D5A"/>
                </a:solidFill>
              </a:rPr>
              <a:t> v dolní komoře, místní volby ve Skotsku a </a:t>
            </a:r>
            <a:r>
              <a:rPr lang="cs-CZ" sz="2400" dirty="0" err="1">
                <a:solidFill>
                  <a:srgbClr val="002D5A"/>
                </a:solidFill>
              </a:rPr>
              <a:t>Sev</a:t>
            </a:r>
            <a:r>
              <a:rPr lang="cs-CZ" sz="2400" dirty="0">
                <a:solidFill>
                  <a:srgbClr val="002D5A"/>
                </a:solidFill>
              </a:rPr>
              <a:t>. Irsku a dříve EP v Ulsteru</a:t>
            </a:r>
          </a:p>
          <a:p>
            <a:pPr>
              <a:spcBef>
                <a:spcPts val="1800"/>
              </a:spcBef>
            </a:pPr>
            <a:r>
              <a:rPr lang="cs-CZ" sz="2400" dirty="0" err="1">
                <a:solidFill>
                  <a:srgbClr val="002D5A"/>
                </a:solidFill>
              </a:rPr>
              <a:t>Alternative</a:t>
            </a:r>
            <a:r>
              <a:rPr lang="cs-CZ" sz="2400" dirty="0">
                <a:solidFill>
                  <a:srgbClr val="002D5A"/>
                </a:solidFill>
              </a:rPr>
              <a:t> </a:t>
            </a:r>
            <a:r>
              <a:rPr lang="cs-CZ" sz="2400" dirty="0" err="1">
                <a:solidFill>
                  <a:srgbClr val="002D5A"/>
                </a:solidFill>
              </a:rPr>
              <a:t>Vote</a:t>
            </a:r>
            <a:r>
              <a:rPr lang="cs-CZ" sz="2400" dirty="0">
                <a:solidFill>
                  <a:srgbClr val="002D5A"/>
                </a:solidFill>
              </a:rPr>
              <a:t> (AV) – volba většiny předsedů výborů dolní komory a </a:t>
            </a:r>
            <a:r>
              <a:rPr lang="cs-CZ" sz="2400" dirty="0" err="1">
                <a:solidFill>
                  <a:srgbClr val="002D5A"/>
                </a:solidFill>
              </a:rPr>
              <a:t>Speakera</a:t>
            </a:r>
            <a:r>
              <a:rPr lang="cs-CZ" sz="2400" dirty="0">
                <a:solidFill>
                  <a:srgbClr val="002D5A"/>
                </a:solidFill>
              </a:rPr>
              <a:t>, část House </a:t>
            </a:r>
            <a:r>
              <a:rPr lang="cs-CZ" sz="2400" dirty="0" err="1">
                <a:solidFill>
                  <a:srgbClr val="002D5A"/>
                </a:solidFill>
              </a:rPr>
              <a:t>of</a:t>
            </a:r>
            <a:r>
              <a:rPr lang="cs-CZ" sz="2400" dirty="0">
                <a:solidFill>
                  <a:srgbClr val="002D5A"/>
                </a:solidFill>
              </a:rPr>
              <a:t> </a:t>
            </a:r>
            <a:r>
              <a:rPr lang="cs-CZ" sz="2400" dirty="0" err="1">
                <a:solidFill>
                  <a:srgbClr val="002D5A"/>
                </a:solidFill>
              </a:rPr>
              <a:t>Lords</a:t>
            </a:r>
            <a:endParaRPr lang="cs-CZ" sz="2400" dirty="0">
              <a:solidFill>
                <a:srgbClr val="002D5A"/>
              </a:solidFill>
            </a:endParaRPr>
          </a:p>
          <a:p>
            <a:pPr>
              <a:spcBef>
                <a:spcPts val="1800"/>
              </a:spcBef>
            </a:pPr>
            <a:r>
              <a:rPr lang="cs-CZ" sz="2400" dirty="0" err="1">
                <a:solidFill>
                  <a:srgbClr val="002D5A"/>
                </a:solidFill>
              </a:rPr>
              <a:t>Supplementary</a:t>
            </a:r>
            <a:r>
              <a:rPr lang="cs-CZ" sz="2400" dirty="0">
                <a:solidFill>
                  <a:srgbClr val="002D5A"/>
                </a:solidFill>
              </a:rPr>
              <a:t> </a:t>
            </a:r>
            <a:r>
              <a:rPr lang="cs-CZ" sz="2400" dirty="0" err="1">
                <a:solidFill>
                  <a:srgbClr val="002D5A"/>
                </a:solidFill>
              </a:rPr>
              <a:t>vote</a:t>
            </a:r>
            <a:r>
              <a:rPr lang="cs-CZ" sz="2400" dirty="0">
                <a:solidFill>
                  <a:srgbClr val="002D5A"/>
                </a:solidFill>
              </a:rPr>
              <a:t> – volba starostů v Londýně, Anglii a Walesu, dále Police and </a:t>
            </a:r>
            <a:r>
              <a:rPr lang="cs-CZ" sz="2400" dirty="0" err="1">
                <a:solidFill>
                  <a:srgbClr val="002D5A"/>
                </a:solidFill>
              </a:rPr>
              <a:t>Crime</a:t>
            </a:r>
            <a:r>
              <a:rPr lang="cs-CZ" sz="2400" dirty="0">
                <a:solidFill>
                  <a:srgbClr val="002D5A"/>
                </a:solidFill>
              </a:rPr>
              <a:t> </a:t>
            </a:r>
            <a:r>
              <a:rPr lang="cs-CZ" sz="2400" dirty="0" err="1">
                <a:solidFill>
                  <a:srgbClr val="002D5A"/>
                </a:solidFill>
              </a:rPr>
              <a:t>Commissioners</a:t>
            </a:r>
            <a:endParaRPr lang="cs-CZ" sz="2400" dirty="0">
              <a:solidFill>
                <a:srgbClr val="002D5A"/>
              </a:solidFill>
            </a:endParaRPr>
          </a:p>
          <a:p>
            <a:pPr>
              <a:spcBef>
                <a:spcPts val="1800"/>
              </a:spcBef>
            </a:pPr>
            <a:r>
              <a:rPr lang="cs-CZ" sz="2400" dirty="0">
                <a:solidFill>
                  <a:srgbClr val="002D5A"/>
                </a:solidFill>
              </a:rPr>
              <a:t>Proporční – 1999-2019 - evropské volby mimo </a:t>
            </a:r>
            <a:r>
              <a:rPr lang="cs-CZ" sz="2400" dirty="0" err="1">
                <a:solidFill>
                  <a:srgbClr val="002D5A"/>
                </a:solidFill>
              </a:rPr>
              <a:t>Sev</a:t>
            </a:r>
            <a:r>
              <a:rPr lang="cs-CZ" sz="2400" dirty="0">
                <a:solidFill>
                  <a:srgbClr val="002D5A"/>
                </a:solidFill>
              </a:rPr>
              <a:t>. Irska </a:t>
            </a:r>
          </a:p>
        </p:txBody>
      </p:sp>
    </p:spTree>
    <p:extLst>
      <p:ext uri="{BB962C8B-B14F-4D97-AF65-F5344CB8AC3E}">
        <p14:creationId xmlns:p14="http://schemas.microsoft.com/office/powerpoint/2010/main" val="1600338460"/>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8"/>
            <a:ext cx="9144000" cy="1139409"/>
          </a:xfrm>
        </p:spPr>
        <p:txBody>
          <a:bodyPr>
            <a:normAutofit/>
          </a:bodyPr>
          <a:lstStyle/>
          <a:p>
            <a:r>
              <a:rPr lang="cs-CZ" sz="4000" dirty="0"/>
              <a:t>Volební systémy - proporcionalita</a:t>
            </a:r>
          </a:p>
        </p:txBody>
      </p:sp>
      <p:pic>
        <p:nvPicPr>
          <p:cNvPr id="6" name="Zástupný obsah 5">
            <a:extLst>
              <a:ext uri="{FF2B5EF4-FFF2-40B4-BE49-F238E27FC236}">
                <a16:creationId xmlns:a16="http://schemas.microsoft.com/office/drawing/2014/main" id="{EDEC3E58-0477-47AE-858F-C8A13ECA9C20}"/>
              </a:ext>
            </a:extLst>
          </p:cNvPr>
          <p:cNvPicPr>
            <a:picLocks noGrp="1" noChangeAspect="1"/>
          </p:cNvPicPr>
          <p:nvPr>
            <p:ph idx="1"/>
          </p:nvPr>
        </p:nvPicPr>
        <p:blipFill>
          <a:blip r:embed="rId2"/>
          <a:stretch>
            <a:fillRect/>
          </a:stretch>
        </p:blipFill>
        <p:spPr>
          <a:xfrm>
            <a:off x="257054" y="1428470"/>
            <a:ext cx="8629891" cy="4645758"/>
          </a:xfrm>
          <a:prstGeom prst="rect">
            <a:avLst/>
          </a:prstGeom>
        </p:spPr>
      </p:pic>
    </p:spTree>
    <p:extLst>
      <p:ext uri="{BB962C8B-B14F-4D97-AF65-F5344CB8AC3E}">
        <p14:creationId xmlns:p14="http://schemas.microsoft.com/office/powerpoint/2010/main" val="2499654275"/>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8"/>
            <a:ext cx="9144000" cy="1139409"/>
          </a:xfrm>
        </p:spPr>
        <p:txBody>
          <a:bodyPr>
            <a:normAutofit/>
          </a:bodyPr>
          <a:lstStyle/>
          <a:p>
            <a:r>
              <a:rPr lang="cs-CZ" sz="4000" dirty="0"/>
              <a:t>Politické strany</a:t>
            </a:r>
          </a:p>
        </p:txBody>
      </p:sp>
      <p:sp>
        <p:nvSpPr>
          <p:cNvPr id="4" name="Rectangle 3">
            <a:extLst>
              <a:ext uri="{FF2B5EF4-FFF2-40B4-BE49-F238E27FC236}">
                <a16:creationId xmlns:a16="http://schemas.microsoft.com/office/drawing/2014/main" id="{24DD8339-2C5F-418F-9B07-064326848C1D}"/>
              </a:ext>
            </a:extLst>
          </p:cNvPr>
          <p:cNvSpPr>
            <a:spLocks noGrp="1" noChangeArrowheads="1"/>
          </p:cNvSpPr>
          <p:nvPr>
            <p:ph idx="1"/>
          </p:nvPr>
        </p:nvSpPr>
        <p:spPr>
          <a:xfrm>
            <a:off x="446299" y="1110344"/>
            <a:ext cx="8251402" cy="5467738"/>
          </a:xfrm>
        </p:spPr>
        <p:txBody>
          <a:bodyPr>
            <a:noAutofit/>
          </a:bodyPr>
          <a:lstStyle/>
          <a:p>
            <a:pPr>
              <a:spcBef>
                <a:spcPts val="1800"/>
              </a:spcBef>
            </a:pPr>
            <a:r>
              <a:rPr lang="cs-CZ" sz="2400" dirty="0">
                <a:solidFill>
                  <a:srgbClr val="002D5A"/>
                </a:solidFill>
              </a:rPr>
              <a:t>Dualismus – </a:t>
            </a:r>
            <a:r>
              <a:rPr lang="cs-CZ" sz="2400" dirty="0" err="1">
                <a:solidFill>
                  <a:srgbClr val="002D5A"/>
                </a:solidFill>
              </a:rPr>
              <a:t>Toryové</a:t>
            </a:r>
            <a:r>
              <a:rPr lang="cs-CZ" sz="2400" dirty="0">
                <a:solidFill>
                  <a:srgbClr val="002D5A"/>
                </a:solidFill>
              </a:rPr>
              <a:t> x Whigové</a:t>
            </a:r>
          </a:p>
          <a:p>
            <a:pPr>
              <a:spcBef>
                <a:spcPts val="1800"/>
              </a:spcBef>
            </a:pPr>
            <a:r>
              <a:rPr lang="cs-CZ" sz="2400" dirty="0">
                <a:solidFill>
                  <a:srgbClr val="002D5A"/>
                </a:solidFill>
              </a:rPr>
              <a:t>Dualismus – konzervativci versus liberálové</a:t>
            </a:r>
          </a:p>
          <a:p>
            <a:pPr>
              <a:spcBef>
                <a:spcPts val="1800"/>
              </a:spcBef>
            </a:pPr>
            <a:r>
              <a:rPr lang="cs-CZ" sz="2400" dirty="0">
                <a:solidFill>
                  <a:srgbClr val="002D5A"/>
                </a:solidFill>
              </a:rPr>
              <a:t>Vznik a etablování </a:t>
            </a:r>
            <a:r>
              <a:rPr lang="cs-CZ" sz="2400" dirty="0" err="1">
                <a:solidFill>
                  <a:srgbClr val="002D5A"/>
                </a:solidFill>
              </a:rPr>
              <a:t>Labour</a:t>
            </a:r>
            <a:r>
              <a:rPr lang="cs-CZ" sz="2400" dirty="0">
                <a:solidFill>
                  <a:srgbClr val="002D5A"/>
                </a:solidFill>
              </a:rPr>
              <a:t> Party</a:t>
            </a:r>
          </a:p>
          <a:p>
            <a:pPr>
              <a:spcBef>
                <a:spcPts val="1800"/>
              </a:spcBef>
            </a:pPr>
            <a:r>
              <a:rPr lang="cs-CZ" sz="2400" dirty="0">
                <a:solidFill>
                  <a:srgbClr val="002D5A"/>
                </a:solidFill>
              </a:rPr>
              <a:t>Nový dualismus – konzervativci versus labouristé</a:t>
            </a:r>
          </a:p>
          <a:p>
            <a:pPr>
              <a:spcBef>
                <a:spcPts val="1800"/>
              </a:spcBef>
            </a:pPr>
            <a:r>
              <a:rPr lang="cs-CZ" sz="2400" dirty="0">
                <a:solidFill>
                  <a:srgbClr val="002D5A"/>
                </a:solidFill>
              </a:rPr>
              <a:t>Regionální strany – SNP a PC</a:t>
            </a:r>
          </a:p>
          <a:p>
            <a:pPr>
              <a:spcBef>
                <a:spcPts val="1800"/>
              </a:spcBef>
            </a:pPr>
            <a:r>
              <a:rPr lang="cs-CZ" sz="2400" dirty="0">
                <a:solidFill>
                  <a:srgbClr val="002D5A"/>
                </a:solidFill>
              </a:rPr>
              <a:t>Severoirské strany</a:t>
            </a:r>
          </a:p>
        </p:txBody>
      </p:sp>
      <p:pic>
        <p:nvPicPr>
          <p:cNvPr id="5" name="Obrázek 4">
            <a:extLst>
              <a:ext uri="{FF2B5EF4-FFF2-40B4-BE49-F238E27FC236}">
                <a16:creationId xmlns:a16="http://schemas.microsoft.com/office/drawing/2014/main" id="{240E05A8-57E9-4268-91DB-5059A9C8AF79}"/>
              </a:ext>
            </a:extLst>
          </p:cNvPr>
          <p:cNvPicPr>
            <a:picLocks noChangeAspect="1"/>
          </p:cNvPicPr>
          <p:nvPr/>
        </p:nvPicPr>
        <p:blipFill>
          <a:blip r:embed="rId2"/>
          <a:stretch>
            <a:fillRect/>
          </a:stretch>
        </p:blipFill>
        <p:spPr>
          <a:xfrm>
            <a:off x="3470988" y="4215659"/>
            <a:ext cx="5673011" cy="2642340"/>
          </a:xfrm>
          <a:prstGeom prst="rect">
            <a:avLst/>
          </a:prstGeom>
        </p:spPr>
      </p:pic>
    </p:spTree>
    <p:extLst>
      <p:ext uri="{BB962C8B-B14F-4D97-AF65-F5344CB8AC3E}">
        <p14:creationId xmlns:p14="http://schemas.microsoft.com/office/powerpoint/2010/main" val="2658121329"/>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7F9ED209-34D1-4038-965B-E40FD01DDFDE}"/>
              </a:ext>
            </a:extLst>
          </p:cNvPr>
          <p:cNvPicPr>
            <a:picLocks noGrp="1" noChangeAspect="1"/>
          </p:cNvPicPr>
          <p:nvPr>
            <p:ph idx="1"/>
          </p:nvPr>
        </p:nvPicPr>
        <p:blipFill>
          <a:blip r:embed="rId2"/>
          <a:stretch>
            <a:fillRect/>
          </a:stretch>
        </p:blipFill>
        <p:spPr>
          <a:xfrm>
            <a:off x="0" y="1418253"/>
            <a:ext cx="9144000" cy="4609323"/>
          </a:xfrm>
          <a:prstGeom prst="rect">
            <a:avLst/>
          </a:prstGeom>
        </p:spPr>
      </p:pic>
    </p:spTree>
    <p:extLst>
      <p:ext uri="{BB962C8B-B14F-4D97-AF65-F5344CB8AC3E}">
        <p14:creationId xmlns:p14="http://schemas.microsoft.com/office/powerpoint/2010/main" val="3651330099"/>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8"/>
            <a:ext cx="9144000" cy="1139409"/>
          </a:xfrm>
        </p:spPr>
        <p:txBody>
          <a:bodyPr>
            <a:normAutofit/>
          </a:bodyPr>
          <a:lstStyle/>
          <a:p>
            <a:r>
              <a:rPr lang="cs-CZ" sz="4000" dirty="0"/>
              <a:t>House </a:t>
            </a:r>
            <a:r>
              <a:rPr lang="cs-CZ" sz="4000" dirty="0" err="1"/>
              <a:t>of</a:t>
            </a:r>
            <a:r>
              <a:rPr lang="cs-CZ" sz="4000" dirty="0"/>
              <a:t> </a:t>
            </a:r>
            <a:r>
              <a:rPr lang="cs-CZ" sz="4000" dirty="0" err="1"/>
              <a:t>Commons</a:t>
            </a:r>
            <a:r>
              <a:rPr lang="cs-CZ" sz="4000" dirty="0"/>
              <a:t> a FPTP</a:t>
            </a:r>
          </a:p>
        </p:txBody>
      </p:sp>
      <p:pic>
        <p:nvPicPr>
          <p:cNvPr id="9" name="Zástupný obsah 8">
            <a:extLst>
              <a:ext uri="{FF2B5EF4-FFF2-40B4-BE49-F238E27FC236}">
                <a16:creationId xmlns:a16="http://schemas.microsoft.com/office/drawing/2014/main" id="{ED09AB98-EA37-4681-A638-8A2AB2E54F25}"/>
              </a:ext>
            </a:extLst>
          </p:cNvPr>
          <p:cNvPicPr>
            <a:picLocks noGrp="1" noChangeAspect="1"/>
          </p:cNvPicPr>
          <p:nvPr>
            <p:ph idx="1"/>
          </p:nvPr>
        </p:nvPicPr>
        <p:blipFill>
          <a:blip r:embed="rId2"/>
          <a:stretch>
            <a:fillRect/>
          </a:stretch>
        </p:blipFill>
        <p:spPr>
          <a:xfrm>
            <a:off x="762000" y="1739106"/>
            <a:ext cx="7620000" cy="4248150"/>
          </a:xfrm>
          <a:prstGeom prst="rect">
            <a:avLst/>
          </a:prstGeom>
        </p:spPr>
      </p:pic>
    </p:spTree>
    <p:extLst>
      <p:ext uri="{BB962C8B-B14F-4D97-AF65-F5344CB8AC3E}">
        <p14:creationId xmlns:p14="http://schemas.microsoft.com/office/powerpoint/2010/main" val="4243028511"/>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2010UKElectionMap.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4263" y="301625"/>
            <a:ext cx="6613525" cy="645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Zástupný symbol pro obsah 2"/>
          <p:cNvSpPr>
            <a:spLocks noGrp="1"/>
          </p:cNvSpPr>
          <p:nvPr>
            <p:ph sz="half" idx="1"/>
          </p:nvPr>
        </p:nvSpPr>
        <p:spPr>
          <a:xfrm>
            <a:off x="457200" y="676275"/>
            <a:ext cx="2547938" cy="5449888"/>
          </a:xfrm>
        </p:spPr>
        <p:txBody>
          <a:bodyPr/>
          <a:lstStyle/>
          <a:p>
            <a:pPr marL="0" indent="0" eaLnBrk="1" hangingPunct="1">
              <a:buFont typeface="Arial" pitchFamily="34" charset="0"/>
              <a:buNone/>
            </a:pPr>
            <a:r>
              <a:rPr lang="cs-CZ" altLang="cs-CZ">
                <a:solidFill>
                  <a:srgbClr val="002D5A"/>
                </a:solidFill>
              </a:rPr>
              <a:t>2010</a:t>
            </a:r>
          </a:p>
          <a:p>
            <a:pPr marL="0" indent="0" eaLnBrk="1" hangingPunct="1">
              <a:buFont typeface="Arial" pitchFamily="34" charset="0"/>
              <a:buNone/>
            </a:pPr>
            <a:endParaRPr lang="cs-CZ" altLang="cs-CZ">
              <a:solidFill>
                <a:srgbClr val="002D5A"/>
              </a:solidFill>
            </a:endParaRPr>
          </a:p>
          <a:p>
            <a:pPr marL="0" indent="0" eaLnBrk="1" hangingPunct="1">
              <a:buFont typeface="Arial" pitchFamily="34" charset="0"/>
              <a:buNone/>
            </a:pPr>
            <a:r>
              <a:rPr lang="cs-CZ" altLang="cs-CZ">
                <a:solidFill>
                  <a:srgbClr val="002D5A"/>
                </a:solidFill>
                <a:hlinkClick r:id="rId3"/>
              </a:rPr>
              <a:t>výsledky</a:t>
            </a:r>
            <a:endParaRPr lang="cs-CZ" altLang="cs-CZ">
              <a:solidFill>
                <a:srgbClr val="002D5A"/>
              </a:solidFill>
            </a:endParaRPr>
          </a:p>
        </p:txBody>
      </p:sp>
    </p:spTree>
    <p:extLst>
      <p:ext uri="{BB962C8B-B14F-4D97-AF65-F5344CB8AC3E}">
        <p14:creationId xmlns:p14="http://schemas.microsoft.com/office/powerpoint/2010/main" val="3791185256"/>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Zástupný symbol pro obsah 2"/>
          <p:cNvSpPr>
            <a:spLocks noGrp="1"/>
          </p:cNvSpPr>
          <p:nvPr>
            <p:ph sz="half" idx="1"/>
          </p:nvPr>
        </p:nvSpPr>
        <p:spPr>
          <a:xfrm>
            <a:off x="457200" y="676275"/>
            <a:ext cx="2547938" cy="5449888"/>
          </a:xfrm>
        </p:spPr>
        <p:txBody>
          <a:bodyPr/>
          <a:lstStyle/>
          <a:p>
            <a:pPr marL="0" indent="0" eaLnBrk="1" hangingPunct="1">
              <a:buFont typeface="Arial" pitchFamily="34" charset="0"/>
              <a:buNone/>
            </a:pPr>
            <a:r>
              <a:rPr lang="cs-CZ" altLang="cs-CZ">
                <a:solidFill>
                  <a:srgbClr val="002D5A"/>
                </a:solidFill>
              </a:rPr>
              <a:t>2015</a:t>
            </a:r>
          </a:p>
          <a:p>
            <a:pPr marL="0" indent="0" eaLnBrk="1" hangingPunct="1">
              <a:buFont typeface="Arial" pitchFamily="34" charset="0"/>
              <a:buNone/>
            </a:pPr>
            <a:endParaRPr lang="cs-CZ" altLang="cs-CZ">
              <a:solidFill>
                <a:srgbClr val="002D5A"/>
              </a:solidFill>
            </a:endParaRPr>
          </a:p>
          <a:p>
            <a:pPr marL="0" indent="0" eaLnBrk="1" hangingPunct="1">
              <a:buFont typeface="Arial" pitchFamily="34" charset="0"/>
              <a:buNone/>
            </a:pPr>
            <a:r>
              <a:rPr lang="cs-CZ" altLang="cs-CZ">
                <a:solidFill>
                  <a:srgbClr val="002D5A"/>
                </a:solidFill>
                <a:hlinkClick r:id="rId2"/>
              </a:rPr>
              <a:t>výsledky</a:t>
            </a:r>
            <a:endParaRPr lang="cs-CZ" altLang="cs-CZ">
              <a:solidFill>
                <a:srgbClr val="002D5A"/>
              </a:solidFill>
            </a:endParaRPr>
          </a:p>
        </p:txBody>
      </p:sp>
      <p:pic>
        <p:nvPicPr>
          <p:cNvPr id="78851" name="Picture 4" descr="2015UKElectionMap.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0113" y="-36513"/>
            <a:ext cx="7061200" cy="68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9299586"/>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Nadpis 1"/>
          <p:cNvSpPr>
            <a:spLocks noGrp="1"/>
          </p:cNvSpPr>
          <p:nvPr>
            <p:ph type="title"/>
          </p:nvPr>
        </p:nvSpPr>
        <p:spPr/>
        <p:txBody>
          <a:bodyPr/>
          <a:lstStyle/>
          <a:p>
            <a:pPr eaLnBrk="1" hangingPunct="1"/>
            <a:r>
              <a:rPr lang="cs-CZ" altLang="cs-CZ">
                <a:solidFill>
                  <a:srgbClr val="002D5A"/>
                </a:solidFill>
              </a:rPr>
              <a:t>„Maggie“</a:t>
            </a:r>
          </a:p>
        </p:txBody>
      </p:sp>
      <p:pic>
        <p:nvPicPr>
          <p:cNvPr id="79875" name="Picture 2" descr="http://i.telegraph.co.uk/multimedia/archive/03296/election_simpsons__3296830b.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0025" y="1801813"/>
            <a:ext cx="6362700" cy="397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9678698"/>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FC4BA6-6272-4BC2-A3B0-E5E5DCF66AD3}"/>
              </a:ext>
            </a:extLst>
          </p:cNvPr>
          <p:cNvSpPr>
            <a:spLocks noGrp="1"/>
          </p:cNvSpPr>
          <p:nvPr>
            <p:ph type="title"/>
          </p:nvPr>
        </p:nvSpPr>
        <p:spPr>
          <a:xfrm>
            <a:off x="0" y="0"/>
            <a:ext cx="9144000" cy="1231640"/>
          </a:xfrm>
        </p:spPr>
        <p:txBody>
          <a:bodyPr>
            <a:normAutofit/>
          </a:bodyPr>
          <a:lstStyle/>
          <a:p>
            <a:r>
              <a:rPr lang="cs-CZ" sz="3600" dirty="0"/>
              <a:t>Parlamentarismus – další rysy </a:t>
            </a:r>
          </a:p>
        </p:txBody>
      </p:sp>
      <p:sp>
        <p:nvSpPr>
          <p:cNvPr id="3" name="Zástupný obsah 2">
            <a:extLst>
              <a:ext uri="{FF2B5EF4-FFF2-40B4-BE49-F238E27FC236}">
                <a16:creationId xmlns:a16="http://schemas.microsoft.com/office/drawing/2014/main" id="{4936318A-2B83-411A-AA34-6F32D4B9813E}"/>
              </a:ext>
            </a:extLst>
          </p:cNvPr>
          <p:cNvSpPr>
            <a:spLocks noGrp="1"/>
          </p:cNvSpPr>
          <p:nvPr>
            <p:ph idx="1"/>
          </p:nvPr>
        </p:nvSpPr>
        <p:spPr>
          <a:xfrm>
            <a:off x="457200" y="1231640"/>
            <a:ext cx="8266922" cy="5197151"/>
          </a:xfrm>
        </p:spPr>
        <p:txBody>
          <a:bodyPr>
            <a:normAutofit/>
          </a:bodyPr>
          <a:lstStyle/>
          <a:p>
            <a:pPr>
              <a:spcBef>
                <a:spcPts val="1200"/>
              </a:spcBef>
            </a:pPr>
            <a:r>
              <a:rPr lang="cs-CZ" sz="2400" b="1" dirty="0">
                <a:solidFill>
                  <a:srgbClr val="002D5A"/>
                </a:solidFill>
              </a:rPr>
              <a:t>dualismus výkonné moci </a:t>
            </a:r>
          </a:p>
          <a:p>
            <a:pPr lvl="1">
              <a:spcBef>
                <a:spcPts val="1200"/>
              </a:spcBef>
            </a:pPr>
            <a:r>
              <a:rPr lang="cs-CZ" sz="2400" dirty="0">
                <a:solidFill>
                  <a:srgbClr val="002D5A"/>
                </a:solidFill>
              </a:rPr>
              <a:t>prezident/panovník vs. vláda a premiér)</a:t>
            </a:r>
          </a:p>
          <a:p>
            <a:pPr>
              <a:spcBef>
                <a:spcPts val="1200"/>
              </a:spcBef>
            </a:pPr>
            <a:r>
              <a:rPr lang="cs-CZ" sz="2400" dirty="0">
                <a:solidFill>
                  <a:srgbClr val="002D5A"/>
                </a:solidFill>
              </a:rPr>
              <a:t>může fungovat v podmínkách</a:t>
            </a:r>
          </a:p>
          <a:p>
            <a:pPr lvl="1">
              <a:spcBef>
                <a:spcPts val="1200"/>
              </a:spcBef>
            </a:pPr>
            <a:r>
              <a:rPr lang="cs-CZ" sz="2400" b="1" dirty="0">
                <a:solidFill>
                  <a:srgbClr val="002D5A"/>
                </a:solidFill>
              </a:rPr>
              <a:t>monarchie </a:t>
            </a:r>
            <a:r>
              <a:rPr lang="cs-CZ" sz="2400" dirty="0">
                <a:solidFill>
                  <a:srgbClr val="002D5A"/>
                </a:solidFill>
              </a:rPr>
              <a:t>(prototypem Velká Británie)</a:t>
            </a:r>
          </a:p>
          <a:p>
            <a:pPr lvl="1">
              <a:spcBef>
                <a:spcPts val="1200"/>
              </a:spcBef>
            </a:pPr>
            <a:r>
              <a:rPr lang="cs-CZ" sz="2400" b="1" dirty="0">
                <a:solidFill>
                  <a:srgbClr val="002D5A"/>
                </a:solidFill>
              </a:rPr>
              <a:t>republiky</a:t>
            </a:r>
            <a:r>
              <a:rPr lang="cs-CZ" sz="2400" dirty="0">
                <a:solidFill>
                  <a:srgbClr val="002D5A"/>
                </a:solidFill>
              </a:rPr>
              <a:t> (prototypem Francouzská </a:t>
            </a:r>
            <a:r>
              <a:rPr lang="cs-CZ" sz="2400" dirty="0" err="1">
                <a:solidFill>
                  <a:srgbClr val="002D5A"/>
                </a:solidFill>
              </a:rPr>
              <a:t>III.republika</a:t>
            </a:r>
            <a:r>
              <a:rPr lang="cs-CZ" sz="2400" dirty="0">
                <a:solidFill>
                  <a:srgbClr val="002D5A"/>
                </a:solidFill>
              </a:rPr>
              <a:t>)</a:t>
            </a:r>
          </a:p>
          <a:p>
            <a:pPr lvl="2">
              <a:spcBef>
                <a:spcPts val="1200"/>
              </a:spcBef>
            </a:pPr>
            <a:r>
              <a:rPr lang="cs-CZ" dirty="0">
                <a:solidFill>
                  <a:srgbClr val="002D5A"/>
                </a:solidFill>
              </a:rPr>
              <a:t>přímo volený prezident</a:t>
            </a:r>
          </a:p>
          <a:p>
            <a:pPr lvl="2">
              <a:spcBef>
                <a:spcPts val="1200"/>
              </a:spcBef>
            </a:pPr>
            <a:r>
              <a:rPr lang="cs-CZ" dirty="0">
                <a:solidFill>
                  <a:srgbClr val="002D5A"/>
                </a:solidFill>
              </a:rPr>
              <a:t>nepřímo volený prezident</a:t>
            </a:r>
          </a:p>
        </p:txBody>
      </p:sp>
    </p:spTree>
    <p:extLst>
      <p:ext uri="{BB962C8B-B14F-4D97-AF65-F5344CB8AC3E}">
        <p14:creationId xmlns:p14="http://schemas.microsoft.com/office/powerpoint/2010/main" val="1370073652"/>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Zástupný symbol pro obsah 2"/>
          <p:cNvSpPr>
            <a:spLocks noGrp="1"/>
          </p:cNvSpPr>
          <p:nvPr>
            <p:ph sz="half" idx="1"/>
          </p:nvPr>
        </p:nvSpPr>
        <p:spPr>
          <a:xfrm>
            <a:off x="225425" y="150813"/>
            <a:ext cx="2547938" cy="496887"/>
          </a:xfrm>
        </p:spPr>
        <p:txBody>
          <a:bodyPr>
            <a:normAutofit lnSpcReduction="10000"/>
          </a:bodyPr>
          <a:lstStyle/>
          <a:p>
            <a:pPr marL="0" indent="0" eaLnBrk="1" hangingPunct="1">
              <a:buFont typeface="Arial" pitchFamily="34" charset="0"/>
              <a:buNone/>
            </a:pPr>
            <a:r>
              <a:rPr lang="cs-CZ" altLang="cs-CZ">
                <a:solidFill>
                  <a:srgbClr val="002D5A"/>
                </a:solidFill>
              </a:rPr>
              <a:t>2017</a:t>
            </a:r>
          </a:p>
          <a:p>
            <a:pPr marL="0" indent="0" eaLnBrk="1" hangingPunct="1">
              <a:buFont typeface="Arial" pitchFamily="34" charset="0"/>
              <a:buNone/>
            </a:pPr>
            <a:endParaRPr lang="cs-CZ" altLang="cs-CZ">
              <a:solidFill>
                <a:srgbClr val="002D5A"/>
              </a:solidFill>
            </a:endParaRPr>
          </a:p>
          <a:p>
            <a:pPr marL="0" indent="0" eaLnBrk="1" hangingPunct="1">
              <a:buFont typeface="Arial" pitchFamily="34" charset="0"/>
              <a:buNone/>
            </a:pPr>
            <a:endParaRPr lang="cs-CZ" altLang="cs-CZ">
              <a:solidFill>
                <a:srgbClr val="002D5A"/>
              </a:solidFill>
            </a:endParaRPr>
          </a:p>
        </p:txBody>
      </p:sp>
      <p:pic>
        <p:nvPicPr>
          <p:cNvPr id="80899" name="Picture 5" descr="2017UKElectionMap.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925" y="0"/>
            <a:ext cx="82343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8084519"/>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Nadpis 1"/>
          <p:cNvSpPr>
            <a:spLocks noGrp="1"/>
          </p:cNvSpPr>
          <p:nvPr>
            <p:ph type="title"/>
          </p:nvPr>
        </p:nvSpPr>
        <p:spPr>
          <a:xfrm>
            <a:off x="457200" y="274638"/>
            <a:ext cx="1671638" cy="476250"/>
          </a:xfrm>
        </p:spPr>
        <p:txBody>
          <a:bodyPr>
            <a:normAutofit fontScale="90000"/>
          </a:bodyPr>
          <a:lstStyle/>
          <a:p>
            <a:pPr algn="l"/>
            <a:r>
              <a:rPr lang="cs-CZ" altLang="cs-CZ" sz="3200">
                <a:solidFill>
                  <a:srgbClr val="002D5A"/>
                </a:solidFill>
              </a:rPr>
              <a:t>2019</a:t>
            </a:r>
          </a:p>
        </p:txBody>
      </p:sp>
      <p:pic>
        <p:nvPicPr>
          <p:cNvPr id="81923" name="Picture 2" descr="https://www.electoralgeography.com/new/en/uk2018/1024px-2019UKElectionMap.sv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138" y="-111125"/>
            <a:ext cx="8297862" cy="691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284085" y="1296140"/>
            <a:ext cx="1757779" cy="369332"/>
          </a:xfrm>
          <a:prstGeom prst="rect">
            <a:avLst/>
          </a:prstGeom>
          <a:noFill/>
        </p:spPr>
        <p:txBody>
          <a:bodyPr wrap="square" rtlCol="0">
            <a:spAutoFit/>
          </a:bodyPr>
          <a:lstStyle/>
          <a:p>
            <a:r>
              <a:rPr lang="cs-CZ" dirty="0">
                <a:hlinkClick r:id="rId3"/>
              </a:rPr>
              <a:t>výsledky</a:t>
            </a:r>
            <a:endParaRPr lang="cs-CZ" dirty="0"/>
          </a:p>
        </p:txBody>
      </p:sp>
    </p:spTree>
    <p:extLst>
      <p:ext uri="{BB962C8B-B14F-4D97-AF65-F5344CB8AC3E}">
        <p14:creationId xmlns:p14="http://schemas.microsoft.com/office/powerpoint/2010/main" val="3245122067"/>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504965" y="2142700"/>
            <a:ext cx="8284191" cy="2402004"/>
          </a:xfrm>
          <a:prstGeom prst="rect">
            <a:avLst/>
          </a:prstGeom>
          <a:noFill/>
        </p:spPr>
        <p:txBody>
          <a:bodyPr wrap="none" lIns="252000" tIns="0" rIns="252000" bIns="36000" rtlCol="0" anchor="ctr" anchorCtr="0">
            <a:noAutofit/>
          </a:bodyPr>
          <a:lstStyle/>
          <a:p>
            <a:pPr algn="ctr"/>
            <a:r>
              <a:rPr lang="pl-PL" sz="4400" b="1" cap="all" dirty="0">
                <a:solidFill>
                  <a:srgbClr val="CA8A64"/>
                </a:solidFill>
                <a:latin typeface="+mj-lt"/>
              </a:rPr>
              <a:t>Další varianty </a:t>
            </a:r>
          </a:p>
          <a:p>
            <a:pPr algn="ctr"/>
            <a:r>
              <a:rPr lang="pl-PL" sz="4400" b="1" cap="all" dirty="0">
                <a:solidFill>
                  <a:srgbClr val="CA8A64"/>
                </a:solidFill>
                <a:latin typeface="+mj-lt"/>
              </a:rPr>
              <a:t>parlamentních režimů</a:t>
            </a:r>
          </a:p>
        </p:txBody>
      </p:sp>
      <p:sp>
        <p:nvSpPr>
          <p:cNvPr id="6" name="TextovéPole 5"/>
          <p:cNvSpPr txBox="1"/>
          <p:nvPr/>
        </p:nvSpPr>
        <p:spPr>
          <a:xfrm>
            <a:off x="0" y="574674"/>
            <a:ext cx="4462818" cy="1090353"/>
          </a:xfrm>
          <a:prstGeom prst="rect">
            <a:avLst/>
          </a:prstGeom>
          <a:noFill/>
        </p:spPr>
        <p:txBody>
          <a:bodyPr wrap="none" lIns="252000" tIns="0" rIns="252000" bIns="36000" rtlCol="0" anchor="t" anchorCtr="0">
            <a:noAutofit/>
          </a:bodyPr>
          <a:lstStyle/>
          <a:p>
            <a:endParaRPr lang="cs-CZ" sz="2800" b="1" dirty="0">
              <a:solidFill>
                <a:srgbClr val="002D5A"/>
              </a:solidFill>
            </a:endParaRPr>
          </a:p>
        </p:txBody>
      </p:sp>
    </p:spTree>
    <p:extLst>
      <p:ext uri="{BB962C8B-B14F-4D97-AF65-F5344CB8AC3E}">
        <p14:creationId xmlns:p14="http://schemas.microsoft.com/office/powerpoint/2010/main" val="2616482162"/>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279400" y="682388"/>
            <a:ext cx="8447088" cy="662225"/>
          </a:xfrm>
        </p:spPr>
        <p:txBody>
          <a:bodyPr>
            <a:noAutofit/>
          </a:bodyPr>
          <a:lstStyle/>
          <a:p>
            <a:pPr eaLnBrk="1" hangingPunct="1"/>
            <a:r>
              <a:rPr lang="cs-CZ" altLang="cs-CZ" sz="4000" dirty="0">
                <a:solidFill>
                  <a:srgbClr val="CA8A64"/>
                </a:solidFill>
              </a:rPr>
              <a:t>Parlamentní režim </a:t>
            </a:r>
            <a:br>
              <a:rPr lang="cs-CZ" altLang="cs-CZ" sz="4000" dirty="0">
                <a:solidFill>
                  <a:srgbClr val="CA8A64"/>
                </a:solidFill>
              </a:rPr>
            </a:br>
            <a:r>
              <a:rPr lang="cs-CZ" altLang="cs-CZ" sz="4000" dirty="0">
                <a:solidFill>
                  <a:srgbClr val="CA8A64"/>
                </a:solidFill>
              </a:rPr>
              <a:t>(konstituční monarchie)</a:t>
            </a:r>
            <a:endParaRPr lang="en-US" altLang="cs-CZ" sz="4000" dirty="0">
              <a:solidFill>
                <a:srgbClr val="CA8A64"/>
              </a:solidFill>
            </a:endParaRPr>
          </a:p>
        </p:txBody>
      </p:sp>
      <p:sp>
        <p:nvSpPr>
          <p:cNvPr id="21507" name="Line 3"/>
          <p:cNvSpPr>
            <a:spLocks noChangeShapeType="1"/>
          </p:cNvSpPr>
          <p:nvPr/>
        </p:nvSpPr>
        <p:spPr bwMode="auto">
          <a:xfrm>
            <a:off x="1433513" y="2838450"/>
            <a:ext cx="0" cy="1928813"/>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p>
            <a:endParaRPr lang="cs-CZ"/>
          </a:p>
        </p:txBody>
      </p:sp>
      <p:sp>
        <p:nvSpPr>
          <p:cNvPr id="21508" name="Line 4"/>
          <p:cNvSpPr>
            <a:spLocks noChangeShapeType="1"/>
          </p:cNvSpPr>
          <p:nvPr/>
        </p:nvSpPr>
        <p:spPr bwMode="auto">
          <a:xfrm>
            <a:off x="4926013" y="3563938"/>
            <a:ext cx="0" cy="2286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p>
            <a:endParaRPr lang="cs-CZ"/>
          </a:p>
        </p:txBody>
      </p:sp>
      <p:sp>
        <p:nvSpPr>
          <p:cNvPr id="21509" name="Text Box 5"/>
          <p:cNvSpPr txBox="1">
            <a:spLocks noChangeArrowheads="1"/>
          </p:cNvSpPr>
          <p:nvPr/>
        </p:nvSpPr>
        <p:spPr bwMode="auto">
          <a:xfrm>
            <a:off x="790575" y="5024438"/>
            <a:ext cx="971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eaLnBrk="1" hangingPunct="1">
              <a:spcBef>
                <a:spcPct val="50000"/>
              </a:spcBef>
              <a:buClrTx/>
              <a:buSzTx/>
              <a:buFontTx/>
              <a:buNone/>
            </a:pPr>
            <a:endParaRPr lang="en-US" altLang="cs-CZ" b="0">
              <a:latin typeface="Times New Roman" pitchFamily="18" charset="0"/>
            </a:endParaRPr>
          </a:p>
        </p:txBody>
      </p:sp>
      <p:sp>
        <p:nvSpPr>
          <p:cNvPr id="21510" name="Line 6"/>
          <p:cNvSpPr>
            <a:spLocks noChangeShapeType="1"/>
          </p:cNvSpPr>
          <p:nvPr/>
        </p:nvSpPr>
        <p:spPr bwMode="auto">
          <a:xfrm>
            <a:off x="1219200" y="5037138"/>
            <a:ext cx="14288" cy="4445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p>
            <a:endParaRPr lang="cs-CZ"/>
          </a:p>
        </p:txBody>
      </p:sp>
      <p:sp>
        <p:nvSpPr>
          <p:cNvPr id="21511" name="Line 7"/>
          <p:cNvSpPr>
            <a:spLocks noChangeShapeType="1"/>
          </p:cNvSpPr>
          <p:nvPr/>
        </p:nvSpPr>
        <p:spPr bwMode="auto">
          <a:xfrm>
            <a:off x="1219200" y="2838450"/>
            <a:ext cx="0" cy="1928813"/>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p>
            <a:endParaRPr lang="cs-CZ"/>
          </a:p>
        </p:txBody>
      </p:sp>
      <p:sp>
        <p:nvSpPr>
          <p:cNvPr id="21512" name="AutoShape 8"/>
          <p:cNvSpPr>
            <a:spLocks noChangeArrowheads="1"/>
          </p:cNvSpPr>
          <p:nvPr/>
        </p:nvSpPr>
        <p:spPr bwMode="auto">
          <a:xfrm>
            <a:off x="1130300" y="2838450"/>
            <a:ext cx="88900" cy="2185988"/>
          </a:xfrm>
          <a:prstGeom prst="downArrow">
            <a:avLst>
              <a:gd name="adj1" fmla="val 50000"/>
              <a:gd name="adj2" fmla="val 614732"/>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lgn="ctr" eaLnBrk="1" hangingPunct="1">
              <a:spcBef>
                <a:spcPct val="0"/>
              </a:spcBef>
              <a:buClrTx/>
              <a:buSzTx/>
              <a:buFontTx/>
              <a:buNone/>
            </a:pPr>
            <a:endParaRPr lang="cs-CZ" altLang="cs-CZ" b="0">
              <a:latin typeface="Times New Roman" pitchFamily="18" charset="0"/>
            </a:endParaRPr>
          </a:p>
        </p:txBody>
      </p:sp>
      <p:sp>
        <p:nvSpPr>
          <p:cNvPr id="21513" name="AutoShape 9"/>
          <p:cNvSpPr>
            <a:spLocks noChangeArrowheads="1"/>
          </p:cNvSpPr>
          <p:nvPr/>
        </p:nvSpPr>
        <p:spPr bwMode="auto">
          <a:xfrm>
            <a:off x="790575" y="3055938"/>
            <a:ext cx="642938" cy="2425700"/>
          </a:xfrm>
          <a:prstGeom prst="upArrow">
            <a:avLst>
              <a:gd name="adj1" fmla="val 0"/>
              <a:gd name="adj2" fmla="val 109884"/>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lgn="ctr" eaLnBrk="1" hangingPunct="1">
              <a:spcBef>
                <a:spcPct val="0"/>
              </a:spcBef>
              <a:buClrTx/>
              <a:buSzTx/>
              <a:buFontTx/>
              <a:buNone/>
            </a:pPr>
            <a:endParaRPr lang="cs-CZ" altLang="cs-CZ" b="0">
              <a:latin typeface="Times New Roman" pitchFamily="18" charset="0"/>
            </a:endParaRPr>
          </a:p>
        </p:txBody>
      </p:sp>
      <p:sp>
        <p:nvSpPr>
          <p:cNvPr id="21514" name="Rectangle 10"/>
          <p:cNvSpPr>
            <a:spLocks noChangeArrowheads="1"/>
          </p:cNvSpPr>
          <p:nvPr/>
        </p:nvSpPr>
        <p:spPr bwMode="auto">
          <a:xfrm>
            <a:off x="2447925" y="2520950"/>
            <a:ext cx="2709863" cy="53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lgn="ctr" eaLnBrk="1" hangingPunct="1">
              <a:spcBef>
                <a:spcPct val="0"/>
              </a:spcBef>
              <a:buClrTx/>
              <a:buSzTx/>
              <a:buFontTx/>
              <a:buNone/>
            </a:pPr>
            <a:endParaRPr lang="cs-CZ" altLang="cs-CZ" b="0">
              <a:latin typeface="Times New Roman" pitchFamily="18" charset="0"/>
            </a:endParaRPr>
          </a:p>
        </p:txBody>
      </p:sp>
      <p:sp>
        <p:nvSpPr>
          <p:cNvPr id="21515" name="Rectangle 11"/>
          <p:cNvSpPr>
            <a:spLocks noChangeArrowheads="1"/>
          </p:cNvSpPr>
          <p:nvPr/>
        </p:nvSpPr>
        <p:spPr bwMode="auto">
          <a:xfrm>
            <a:off x="1433513" y="1921539"/>
            <a:ext cx="1657350" cy="4667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lgn="ctr" eaLnBrk="1" hangingPunct="1">
              <a:spcBef>
                <a:spcPct val="0"/>
              </a:spcBef>
              <a:buClrTx/>
              <a:buSzTx/>
              <a:buFontTx/>
              <a:buNone/>
            </a:pPr>
            <a:r>
              <a:rPr lang="cs-CZ" altLang="cs-CZ" b="0"/>
              <a:t>Voliči</a:t>
            </a:r>
          </a:p>
        </p:txBody>
      </p:sp>
      <p:sp>
        <p:nvSpPr>
          <p:cNvPr id="21516" name="Rectangle 12"/>
          <p:cNvSpPr>
            <a:spLocks noChangeArrowheads="1"/>
          </p:cNvSpPr>
          <p:nvPr/>
        </p:nvSpPr>
        <p:spPr bwMode="auto">
          <a:xfrm>
            <a:off x="1172747" y="3271837"/>
            <a:ext cx="2243137" cy="4667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lgn="ctr" eaLnBrk="1" hangingPunct="1">
              <a:spcBef>
                <a:spcPct val="0"/>
              </a:spcBef>
              <a:buClrTx/>
              <a:buSzTx/>
              <a:buFontTx/>
              <a:buNone/>
            </a:pPr>
            <a:r>
              <a:rPr lang="cs-CZ" altLang="cs-CZ" b="0"/>
              <a:t>parlament</a:t>
            </a:r>
          </a:p>
        </p:txBody>
      </p:sp>
      <p:sp>
        <p:nvSpPr>
          <p:cNvPr id="21517" name="Rectangle 13"/>
          <p:cNvSpPr>
            <a:spLocks noChangeArrowheads="1"/>
          </p:cNvSpPr>
          <p:nvPr/>
        </p:nvSpPr>
        <p:spPr bwMode="auto">
          <a:xfrm>
            <a:off x="987802" y="4767263"/>
            <a:ext cx="2613025" cy="11969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lgn="ctr" eaLnBrk="1" hangingPunct="1">
              <a:spcBef>
                <a:spcPct val="0"/>
              </a:spcBef>
              <a:buClrTx/>
              <a:buSzTx/>
              <a:buFontTx/>
              <a:buNone/>
            </a:pPr>
            <a:r>
              <a:rPr lang="cs-CZ" altLang="cs-CZ" b="0"/>
              <a:t>Vláda – dominantní složka exekutivy</a:t>
            </a:r>
          </a:p>
        </p:txBody>
      </p:sp>
      <p:sp>
        <p:nvSpPr>
          <p:cNvPr id="21518" name="Line 14"/>
          <p:cNvSpPr>
            <a:spLocks noChangeShapeType="1"/>
          </p:cNvSpPr>
          <p:nvPr/>
        </p:nvSpPr>
        <p:spPr bwMode="auto">
          <a:xfrm flipH="1">
            <a:off x="2246076" y="2392362"/>
            <a:ext cx="0" cy="892175"/>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p>
            <a:endParaRPr lang="cs-CZ"/>
          </a:p>
        </p:txBody>
      </p:sp>
      <p:sp>
        <p:nvSpPr>
          <p:cNvPr id="21519" name="Text Box 15"/>
          <p:cNvSpPr txBox="1">
            <a:spLocks noChangeArrowheads="1"/>
          </p:cNvSpPr>
          <p:nvPr/>
        </p:nvSpPr>
        <p:spPr bwMode="auto">
          <a:xfrm flipH="1">
            <a:off x="2692400" y="2927350"/>
            <a:ext cx="7270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eaLnBrk="1" hangingPunct="1">
              <a:spcBef>
                <a:spcPct val="50000"/>
              </a:spcBef>
              <a:buClrTx/>
              <a:buSzTx/>
              <a:buFontTx/>
              <a:buNone/>
            </a:pPr>
            <a:r>
              <a:rPr lang="cs-CZ" altLang="cs-CZ" sz="1400" b="0" i="1" dirty="0"/>
              <a:t>volí</a:t>
            </a:r>
          </a:p>
        </p:txBody>
      </p:sp>
      <p:sp>
        <p:nvSpPr>
          <p:cNvPr id="21521" name="Text Box 17"/>
          <p:cNvSpPr txBox="1">
            <a:spLocks noChangeArrowheads="1"/>
          </p:cNvSpPr>
          <p:nvPr/>
        </p:nvSpPr>
        <p:spPr bwMode="auto">
          <a:xfrm>
            <a:off x="2724150" y="5037138"/>
            <a:ext cx="1260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eaLnBrk="1" hangingPunct="1">
              <a:spcBef>
                <a:spcPct val="50000"/>
              </a:spcBef>
              <a:buClrTx/>
              <a:buSzTx/>
              <a:buFontTx/>
              <a:buNone/>
            </a:pPr>
            <a:endParaRPr lang="cs-CZ" altLang="cs-CZ" b="0">
              <a:latin typeface="Times New Roman" pitchFamily="18" charset="0"/>
            </a:endParaRPr>
          </a:p>
        </p:txBody>
      </p:sp>
      <p:sp>
        <p:nvSpPr>
          <p:cNvPr id="21522" name="Text Box 18"/>
          <p:cNvSpPr txBox="1">
            <a:spLocks noChangeArrowheads="1"/>
          </p:cNvSpPr>
          <p:nvPr/>
        </p:nvSpPr>
        <p:spPr bwMode="auto">
          <a:xfrm>
            <a:off x="2724150" y="4116388"/>
            <a:ext cx="1073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eaLnBrk="1" hangingPunct="1">
              <a:spcBef>
                <a:spcPct val="50000"/>
              </a:spcBef>
              <a:buClrTx/>
              <a:buSzTx/>
              <a:buFontTx/>
              <a:buNone/>
            </a:pPr>
            <a:r>
              <a:rPr lang="cs-CZ" altLang="cs-CZ" sz="1400" b="0" i="1" dirty="0"/>
              <a:t>určuje</a:t>
            </a:r>
          </a:p>
        </p:txBody>
      </p:sp>
      <p:sp>
        <p:nvSpPr>
          <p:cNvPr id="21524" name="Rectangle 20"/>
          <p:cNvSpPr>
            <a:spLocks noChangeArrowheads="1"/>
          </p:cNvSpPr>
          <p:nvPr/>
        </p:nvSpPr>
        <p:spPr bwMode="auto">
          <a:xfrm>
            <a:off x="6059606" y="3101182"/>
            <a:ext cx="2243138" cy="925511"/>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lgn="ctr" eaLnBrk="1" hangingPunct="1">
              <a:spcBef>
                <a:spcPct val="0"/>
              </a:spcBef>
              <a:buClrTx/>
              <a:buSzTx/>
              <a:buFontTx/>
              <a:buNone/>
            </a:pPr>
            <a:r>
              <a:rPr lang="cs-CZ" altLang="cs-CZ" b="0" dirty="0"/>
              <a:t>Monarcha </a:t>
            </a:r>
          </a:p>
          <a:p>
            <a:pPr algn="ctr" eaLnBrk="1" hangingPunct="1">
              <a:spcBef>
                <a:spcPct val="0"/>
              </a:spcBef>
              <a:buClrTx/>
              <a:buSzTx/>
              <a:buFontTx/>
              <a:buNone/>
            </a:pPr>
            <a:r>
              <a:rPr lang="cs-CZ" altLang="cs-CZ" b="0" dirty="0"/>
              <a:t>(obvykle dědičná linie)</a:t>
            </a:r>
          </a:p>
        </p:txBody>
      </p:sp>
      <p:sp>
        <p:nvSpPr>
          <p:cNvPr id="21526" name="Line 22"/>
          <p:cNvSpPr>
            <a:spLocks noChangeShapeType="1"/>
          </p:cNvSpPr>
          <p:nvPr/>
        </p:nvSpPr>
        <p:spPr bwMode="auto">
          <a:xfrm>
            <a:off x="2294315" y="3757695"/>
            <a:ext cx="0" cy="1022185"/>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nchor="b">
            <a:spAutoFit/>
          </a:bodyPr>
          <a:lstStyle/>
          <a:p>
            <a:endParaRPr lang="cs-CZ"/>
          </a:p>
        </p:txBody>
      </p:sp>
      <p:sp>
        <p:nvSpPr>
          <p:cNvPr id="23" name="Text Box 19"/>
          <p:cNvSpPr txBox="1">
            <a:spLocks noChangeArrowheads="1"/>
          </p:cNvSpPr>
          <p:nvPr/>
        </p:nvSpPr>
        <p:spPr bwMode="auto">
          <a:xfrm>
            <a:off x="2396331" y="5964238"/>
            <a:ext cx="1916112"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eaLnBrk="1" hangingPunct="1">
              <a:spcBef>
                <a:spcPct val="50000"/>
              </a:spcBef>
              <a:buClrTx/>
              <a:buSzTx/>
              <a:buFontTx/>
              <a:buNone/>
            </a:pPr>
            <a:r>
              <a:rPr lang="cs-CZ" altLang="cs-CZ" sz="1400" b="0" i="1"/>
              <a:t>Závislá na vůli parlamentu</a:t>
            </a:r>
          </a:p>
        </p:txBody>
      </p:sp>
    </p:spTree>
    <p:extLst>
      <p:ext uri="{BB962C8B-B14F-4D97-AF65-F5344CB8AC3E}">
        <p14:creationId xmlns:p14="http://schemas.microsoft.com/office/powerpoint/2010/main" val="3815077538"/>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279400" y="960438"/>
            <a:ext cx="8447088" cy="384175"/>
          </a:xfrm>
        </p:spPr>
        <p:txBody>
          <a:bodyPr>
            <a:noAutofit/>
          </a:bodyPr>
          <a:lstStyle/>
          <a:p>
            <a:pPr eaLnBrk="1" hangingPunct="1"/>
            <a:r>
              <a:rPr lang="cs-CZ" altLang="cs-CZ" sz="4000" dirty="0">
                <a:solidFill>
                  <a:srgbClr val="CA8A64"/>
                </a:solidFill>
              </a:rPr>
              <a:t>Parlamentní režim </a:t>
            </a:r>
            <a:br>
              <a:rPr lang="cs-CZ" altLang="cs-CZ" sz="4000" dirty="0">
                <a:solidFill>
                  <a:srgbClr val="CA8A64"/>
                </a:solidFill>
              </a:rPr>
            </a:br>
            <a:r>
              <a:rPr lang="cs-CZ" altLang="cs-CZ" sz="4000" dirty="0">
                <a:solidFill>
                  <a:srgbClr val="CA8A64"/>
                </a:solidFill>
              </a:rPr>
              <a:t>(nepřímo volený prezident)</a:t>
            </a:r>
            <a:endParaRPr lang="en-US" altLang="cs-CZ" sz="4000" dirty="0">
              <a:solidFill>
                <a:srgbClr val="CA8A64"/>
              </a:solidFill>
            </a:endParaRPr>
          </a:p>
        </p:txBody>
      </p:sp>
      <p:sp>
        <p:nvSpPr>
          <p:cNvPr id="21507" name="Line 3"/>
          <p:cNvSpPr>
            <a:spLocks noChangeShapeType="1"/>
          </p:cNvSpPr>
          <p:nvPr/>
        </p:nvSpPr>
        <p:spPr bwMode="auto">
          <a:xfrm>
            <a:off x="1433513" y="2838450"/>
            <a:ext cx="0" cy="1928813"/>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p>
            <a:endParaRPr lang="cs-CZ"/>
          </a:p>
        </p:txBody>
      </p:sp>
      <p:sp>
        <p:nvSpPr>
          <p:cNvPr id="21508" name="Line 4"/>
          <p:cNvSpPr>
            <a:spLocks noChangeShapeType="1"/>
          </p:cNvSpPr>
          <p:nvPr/>
        </p:nvSpPr>
        <p:spPr bwMode="auto">
          <a:xfrm>
            <a:off x="4926013" y="3563938"/>
            <a:ext cx="0" cy="2286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p>
            <a:endParaRPr lang="cs-CZ"/>
          </a:p>
        </p:txBody>
      </p:sp>
      <p:sp>
        <p:nvSpPr>
          <p:cNvPr id="21509" name="Text Box 5"/>
          <p:cNvSpPr txBox="1">
            <a:spLocks noChangeArrowheads="1"/>
          </p:cNvSpPr>
          <p:nvPr/>
        </p:nvSpPr>
        <p:spPr bwMode="auto">
          <a:xfrm>
            <a:off x="790575" y="5024438"/>
            <a:ext cx="971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eaLnBrk="1" hangingPunct="1">
              <a:spcBef>
                <a:spcPct val="50000"/>
              </a:spcBef>
              <a:buClrTx/>
              <a:buSzTx/>
              <a:buFontTx/>
              <a:buNone/>
            </a:pPr>
            <a:endParaRPr lang="en-US" altLang="cs-CZ" b="0">
              <a:latin typeface="Times New Roman" pitchFamily="18" charset="0"/>
            </a:endParaRPr>
          </a:p>
        </p:txBody>
      </p:sp>
      <p:sp>
        <p:nvSpPr>
          <p:cNvPr id="21510" name="Line 6"/>
          <p:cNvSpPr>
            <a:spLocks noChangeShapeType="1"/>
          </p:cNvSpPr>
          <p:nvPr/>
        </p:nvSpPr>
        <p:spPr bwMode="auto">
          <a:xfrm>
            <a:off x="1219200" y="5037138"/>
            <a:ext cx="14288" cy="4445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p>
            <a:endParaRPr lang="cs-CZ"/>
          </a:p>
        </p:txBody>
      </p:sp>
      <p:sp>
        <p:nvSpPr>
          <p:cNvPr id="21511" name="Line 7"/>
          <p:cNvSpPr>
            <a:spLocks noChangeShapeType="1"/>
          </p:cNvSpPr>
          <p:nvPr/>
        </p:nvSpPr>
        <p:spPr bwMode="auto">
          <a:xfrm>
            <a:off x="1219200" y="2838450"/>
            <a:ext cx="0" cy="1928813"/>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p>
            <a:endParaRPr lang="cs-CZ"/>
          </a:p>
        </p:txBody>
      </p:sp>
      <p:sp>
        <p:nvSpPr>
          <p:cNvPr id="21512" name="AutoShape 8"/>
          <p:cNvSpPr>
            <a:spLocks noChangeArrowheads="1"/>
          </p:cNvSpPr>
          <p:nvPr/>
        </p:nvSpPr>
        <p:spPr bwMode="auto">
          <a:xfrm>
            <a:off x="1130300" y="2838450"/>
            <a:ext cx="88900" cy="2185988"/>
          </a:xfrm>
          <a:prstGeom prst="downArrow">
            <a:avLst>
              <a:gd name="adj1" fmla="val 50000"/>
              <a:gd name="adj2" fmla="val 614732"/>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lgn="ctr" eaLnBrk="1" hangingPunct="1">
              <a:spcBef>
                <a:spcPct val="0"/>
              </a:spcBef>
              <a:buClrTx/>
              <a:buSzTx/>
              <a:buFontTx/>
              <a:buNone/>
            </a:pPr>
            <a:endParaRPr lang="cs-CZ" altLang="cs-CZ" b="0">
              <a:latin typeface="Times New Roman" pitchFamily="18" charset="0"/>
            </a:endParaRPr>
          </a:p>
        </p:txBody>
      </p:sp>
      <p:sp>
        <p:nvSpPr>
          <p:cNvPr id="21513" name="AutoShape 9"/>
          <p:cNvSpPr>
            <a:spLocks noChangeArrowheads="1"/>
          </p:cNvSpPr>
          <p:nvPr/>
        </p:nvSpPr>
        <p:spPr bwMode="auto">
          <a:xfrm>
            <a:off x="790575" y="3055938"/>
            <a:ext cx="642938" cy="2425700"/>
          </a:xfrm>
          <a:prstGeom prst="upArrow">
            <a:avLst>
              <a:gd name="adj1" fmla="val 0"/>
              <a:gd name="adj2" fmla="val 109884"/>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lgn="ctr" eaLnBrk="1" hangingPunct="1">
              <a:spcBef>
                <a:spcPct val="0"/>
              </a:spcBef>
              <a:buClrTx/>
              <a:buSzTx/>
              <a:buFontTx/>
              <a:buNone/>
            </a:pPr>
            <a:endParaRPr lang="cs-CZ" altLang="cs-CZ" b="0">
              <a:latin typeface="Times New Roman" pitchFamily="18" charset="0"/>
            </a:endParaRPr>
          </a:p>
        </p:txBody>
      </p:sp>
      <p:sp>
        <p:nvSpPr>
          <p:cNvPr id="21514" name="Rectangle 10"/>
          <p:cNvSpPr>
            <a:spLocks noChangeArrowheads="1"/>
          </p:cNvSpPr>
          <p:nvPr/>
        </p:nvSpPr>
        <p:spPr bwMode="auto">
          <a:xfrm>
            <a:off x="2447925" y="2520950"/>
            <a:ext cx="2709863" cy="53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lgn="ctr" eaLnBrk="1" hangingPunct="1">
              <a:spcBef>
                <a:spcPct val="0"/>
              </a:spcBef>
              <a:buClrTx/>
              <a:buSzTx/>
              <a:buFontTx/>
              <a:buNone/>
            </a:pPr>
            <a:endParaRPr lang="cs-CZ" altLang="cs-CZ" b="0">
              <a:latin typeface="Times New Roman" pitchFamily="18" charset="0"/>
            </a:endParaRPr>
          </a:p>
        </p:txBody>
      </p:sp>
      <p:sp>
        <p:nvSpPr>
          <p:cNvPr id="21515" name="Rectangle 11"/>
          <p:cNvSpPr>
            <a:spLocks noChangeArrowheads="1"/>
          </p:cNvSpPr>
          <p:nvPr/>
        </p:nvSpPr>
        <p:spPr bwMode="auto">
          <a:xfrm>
            <a:off x="2570163" y="2403475"/>
            <a:ext cx="1657350" cy="4667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lgn="ctr" eaLnBrk="1" hangingPunct="1">
              <a:spcBef>
                <a:spcPct val="0"/>
              </a:spcBef>
              <a:buClrTx/>
              <a:buSzTx/>
              <a:buFontTx/>
              <a:buNone/>
            </a:pPr>
            <a:r>
              <a:rPr lang="cs-CZ" altLang="cs-CZ" b="0"/>
              <a:t>Voliči</a:t>
            </a:r>
          </a:p>
        </p:txBody>
      </p:sp>
      <p:sp>
        <p:nvSpPr>
          <p:cNvPr id="21516" name="Rectangle 12"/>
          <p:cNvSpPr>
            <a:spLocks noChangeArrowheads="1"/>
          </p:cNvSpPr>
          <p:nvPr/>
        </p:nvSpPr>
        <p:spPr bwMode="auto">
          <a:xfrm>
            <a:off x="2297113" y="3819525"/>
            <a:ext cx="2243137" cy="4667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lgn="ctr" eaLnBrk="1" hangingPunct="1">
              <a:spcBef>
                <a:spcPct val="0"/>
              </a:spcBef>
              <a:buClrTx/>
              <a:buSzTx/>
              <a:buFontTx/>
              <a:buNone/>
            </a:pPr>
            <a:r>
              <a:rPr lang="cs-CZ" altLang="cs-CZ" b="0"/>
              <a:t>parlament</a:t>
            </a:r>
          </a:p>
        </p:txBody>
      </p:sp>
      <p:sp>
        <p:nvSpPr>
          <p:cNvPr id="21517" name="Rectangle 13"/>
          <p:cNvSpPr>
            <a:spLocks noChangeArrowheads="1"/>
          </p:cNvSpPr>
          <p:nvPr/>
        </p:nvSpPr>
        <p:spPr bwMode="auto">
          <a:xfrm>
            <a:off x="5991225" y="3454400"/>
            <a:ext cx="2613025" cy="11969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lgn="ctr" eaLnBrk="1" hangingPunct="1">
              <a:spcBef>
                <a:spcPct val="0"/>
              </a:spcBef>
              <a:buClrTx/>
              <a:buSzTx/>
              <a:buFontTx/>
              <a:buNone/>
            </a:pPr>
            <a:r>
              <a:rPr lang="cs-CZ" altLang="cs-CZ" b="0"/>
              <a:t>Vláda – dominantní složka exekutivy</a:t>
            </a:r>
          </a:p>
        </p:txBody>
      </p:sp>
      <p:sp>
        <p:nvSpPr>
          <p:cNvPr id="21518" name="Line 14"/>
          <p:cNvSpPr>
            <a:spLocks noChangeShapeType="1"/>
          </p:cNvSpPr>
          <p:nvPr/>
        </p:nvSpPr>
        <p:spPr bwMode="auto">
          <a:xfrm flipH="1">
            <a:off x="3419475" y="2927350"/>
            <a:ext cx="0" cy="892175"/>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p>
            <a:endParaRPr lang="cs-CZ"/>
          </a:p>
        </p:txBody>
      </p:sp>
      <p:sp>
        <p:nvSpPr>
          <p:cNvPr id="21519" name="Text Box 15"/>
          <p:cNvSpPr txBox="1">
            <a:spLocks noChangeArrowheads="1"/>
          </p:cNvSpPr>
          <p:nvPr/>
        </p:nvSpPr>
        <p:spPr bwMode="auto">
          <a:xfrm flipH="1">
            <a:off x="2692400" y="2927350"/>
            <a:ext cx="7270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eaLnBrk="1" hangingPunct="1">
              <a:spcBef>
                <a:spcPct val="50000"/>
              </a:spcBef>
              <a:buClrTx/>
              <a:buSzTx/>
              <a:buFontTx/>
              <a:buNone/>
            </a:pPr>
            <a:r>
              <a:rPr lang="cs-CZ" altLang="cs-CZ" sz="1400" b="0" i="1"/>
              <a:t>volí</a:t>
            </a:r>
          </a:p>
        </p:txBody>
      </p:sp>
      <p:sp>
        <p:nvSpPr>
          <p:cNvPr id="21520" name="Line 16"/>
          <p:cNvSpPr>
            <a:spLocks noChangeShapeType="1"/>
          </p:cNvSpPr>
          <p:nvPr/>
        </p:nvSpPr>
        <p:spPr bwMode="auto">
          <a:xfrm flipH="1">
            <a:off x="1762125" y="4286250"/>
            <a:ext cx="1493838" cy="1195388"/>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p>
            <a:endParaRPr lang="cs-CZ"/>
          </a:p>
        </p:txBody>
      </p:sp>
      <p:sp>
        <p:nvSpPr>
          <p:cNvPr id="21521" name="Text Box 17"/>
          <p:cNvSpPr txBox="1">
            <a:spLocks noChangeArrowheads="1"/>
          </p:cNvSpPr>
          <p:nvPr/>
        </p:nvSpPr>
        <p:spPr bwMode="auto">
          <a:xfrm>
            <a:off x="2724150" y="5037138"/>
            <a:ext cx="1260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eaLnBrk="1" hangingPunct="1">
              <a:spcBef>
                <a:spcPct val="50000"/>
              </a:spcBef>
              <a:buClrTx/>
              <a:buSzTx/>
              <a:buFontTx/>
              <a:buNone/>
            </a:pPr>
            <a:endParaRPr lang="cs-CZ" altLang="cs-CZ" b="0">
              <a:latin typeface="Times New Roman" pitchFamily="18" charset="0"/>
            </a:endParaRPr>
          </a:p>
        </p:txBody>
      </p:sp>
      <p:sp>
        <p:nvSpPr>
          <p:cNvPr id="21522" name="Text Box 18"/>
          <p:cNvSpPr txBox="1">
            <a:spLocks noChangeArrowheads="1"/>
          </p:cNvSpPr>
          <p:nvPr/>
        </p:nvSpPr>
        <p:spPr bwMode="auto">
          <a:xfrm>
            <a:off x="4540250" y="3667125"/>
            <a:ext cx="1073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eaLnBrk="1" hangingPunct="1">
              <a:spcBef>
                <a:spcPct val="50000"/>
              </a:spcBef>
              <a:buClrTx/>
              <a:buSzTx/>
              <a:buFontTx/>
              <a:buNone/>
            </a:pPr>
            <a:r>
              <a:rPr lang="cs-CZ" altLang="cs-CZ" sz="1400" b="0" i="1"/>
              <a:t>určuje</a:t>
            </a:r>
          </a:p>
        </p:txBody>
      </p:sp>
      <p:sp>
        <p:nvSpPr>
          <p:cNvPr id="21523" name="Text Box 19"/>
          <p:cNvSpPr txBox="1">
            <a:spLocks noChangeArrowheads="1"/>
          </p:cNvSpPr>
          <p:nvPr/>
        </p:nvSpPr>
        <p:spPr bwMode="auto">
          <a:xfrm>
            <a:off x="6999288" y="2838450"/>
            <a:ext cx="1916112"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eaLnBrk="1" hangingPunct="1">
              <a:spcBef>
                <a:spcPct val="50000"/>
              </a:spcBef>
              <a:buClrTx/>
              <a:buSzTx/>
              <a:buFontTx/>
              <a:buNone/>
            </a:pPr>
            <a:r>
              <a:rPr lang="cs-CZ" altLang="cs-CZ" sz="1400" b="0" i="1"/>
              <a:t>Závislá na vůli parlamentu</a:t>
            </a:r>
          </a:p>
        </p:txBody>
      </p:sp>
      <p:sp>
        <p:nvSpPr>
          <p:cNvPr id="21524" name="Rectangle 20"/>
          <p:cNvSpPr>
            <a:spLocks noChangeArrowheads="1"/>
          </p:cNvSpPr>
          <p:nvPr/>
        </p:nvSpPr>
        <p:spPr bwMode="auto">
          <a:xfrm>
            <a:off x="711200" y="5481638"/>
            <a:ext cx="2243138" cy="4667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lgn="ctr" eaLnBrk="1" hangingPunct="1">
              <a:spcBef>
                <a:spcPct val="0"/>
              </a:spcBef>
              <a:buClrTx/>
              <a:buSzTx/>
              <a:buFontTx/>
              <a:buNone/>
            </a:pPr>
            <a:r>
              <a:rPr lang="cs-CZ" altLang="cs-CZ" b="0"/>
              <a:t>prezident</a:t>
            </a:r>
          </a:p>
        </p:txBody>
      </p:sp>
      <p:sp>
        <p:nvSpPr>
          <p:cNvPr id="21525" name="Text Box 21"/>
          <p:cNvSpPr txBox="1">
            <a:spLocks noChangeArrowheads="1"/>
          </p:cNvSpPr>
          <p:nvPr/>
        </p:nvSpPr>
        <p:spPr bwMode="auto">
          <a:xfrm>
            <a:off x="3082925" y="4462463"/>
            <a:ext cx="10144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eaLnBrk="1" hangingPunct="1">
              <a:spcBef>
                <a:spcPct val="50000"/>
              </a:spcBef>
              <a:buClrTx/>
              <a:buSzTx/>
              <a:buFontTx/>
              <a:buNone/>
            </a:pPr>
            <a:r>
              <a:rPr lang="cs-CZ" altLang="cs-CZ" sz="1400" b="0" i="1"/>
              <a:t>volí</a:t>
            </a:r>
          </a:p>
        </p:txBody>
      </p:sp>
      <p:sp>
        <p:nvSpPr>
          <p:cNvPr id="21526" name="Line 22"/>
          <p:cNvSpPr>
            <a:spLocks noChangeShapeType="1"/>
          </p:cNvSpPr>
          <p:nvPr/>
        </p:nvSpPr>
        <p:spPr bwMode="auto">
          <a:xfrm>
            <a:off x="4540250" y="4040188"/>
            <a:ext cx="1450975" cy="11112"/>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p>
            <a:endParaRPr lang="cs-CZ"/>
          </a:p>
        </p:txBody>
      </p:sp>
    </p:spTree>
    <p:extLst>
      <p:ext uri="{BB962C8B-B14F-4D97-AF65-F5344CB8AC3E}">
        <p14:creationId xmlns:p14="http://schemas.microsoft.com/office/powerpoint/2010/main" val="2754300228"/>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79400" y="960438"/>
            <a:ext cx="8447088" cy="384175"/>
          </a:xfrm>
        </p:spPr>
        <p:txBody>
          <a:bodyPr>
            <a:noAutofit/>
          </a:bodyPr>
          <a:lstStyle/>
          <a:p>
            <a:pPr eaLnBrk="1" hangingPunct="1"/>
            <a:r>
              <a:rPr lang="cs-CZ" altLang="cs-CZ" dirty="0">
                <a:solidFill>
                  <a:srgbClr val="CA8A64"/>
                </a:solidFill>
              </a:rPr>
              <a:t>Parlamentní režim </a:t>
            </a:r>
            <a:br>
              <a:rPr lang="cs-CZ" altLang="cs-CZ" dirty="0">
                <a:solidFill>
                  <a:srgbClr val="CA8A64"/>
                </a:solidFill>
              </a:rPr>
            </a:br>
            <a:r>
              <a:rPr lang="cs-CZ" altLang="cs-CZ" dirty="0">
                <a:solidFill>
                  <a:srgbClr val="CA8A64"/>
                </a:solidFill>
              </a:rPr>
              <a:t>(přímo volený prezident)</a:t>
            </a:r>
            <a:endParaRPr lang="en-US" altLang="cs-CZ" dirty="0">
              <a:solidFill>
                <a:srgbClr val="CA8A64"/>
              </a:solidFill>
            </a:endParaRPr>
          </a:p>
        </p:txBody>
      </p:sp>
      <p:sp>
        <p:nvSpPr>
          <p:cNvPr id="22531" name="Line 3"/>
          <p:cNvSpPr>
            <a:spLocks noChangeShapeType="1"/>
          </p:cNvSpPr>
          <p:nvPr/>
        </p:nvSpPr>
        <p:spPr bwMode="auto">
          <a:xfrm>
            <a:off x="1814513" y="3071813"/>
            <a:ext cx="0" cy="1928812"/>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p>
            <a:endParaRPr lang="cs-CZ"/>
          </a:p>
        </p:txBody>
      </p:sp>
      <p:sp>
        <p:nvSpPr>
          <p:cNvPr id="22532" name="Line 4"/>
          <p:cNvSpPr>
            <a:spLocks noChangeShapeType="1"/>
          </p:cNvSpPr>
          <p:nvPr/>
        </p:nvSpPr>
        <p:spPr bwMode="auto">
          <a:xfrm>
            <a:off x="5307013" y="3797300"/>
            <a:ext cx="0" cy="2286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p>
            <a:endParaRPr lang="cs-CZ"/>
          </a:p>
        </p:txBody>
      </p:sp>
      <p:sp>
        <p:nvSpPr>
          <p:cNvPr id="22533" name="Text Box 5"/>
          <p:cNvSpPr txBox="1">
            <a:spLocks noChangeArrowheads="1"/>
          </p:cNvSpPr>
          <p:nvPr/>
        </p:nvSpPr>
        <p:spPr bwMode="auto">
          <a:xfrm>
            <a:off x="1171575" y="5257800"/>
            <a:ext cx="971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eaLnBrk="1" hangingPunct="1">
              <a:spcBef>
                <a:spcPct val="50000"/>
              </a:spcBef>
              <a:buClrTx/>
              <a:buSzTx/>
              <a:buFontTx/>
              <a:buNone/>
            </a:pPr>
            <a:endParaRPr lang="en-US" altLang="cs-CZ" b="0"/>
          </a:p>
        </p:txBody>
      </p:sp>
      <p:sp>
        <p:nvSpPr>
          <p:cNvPr id="22534" name="Line 6"/>
          <p:cNvSpPr>
            <a:spLocks noChangeShapeType="1"/>
          </p:cNvSpPr>
          <p:nvPr/>
        </p:nvSpPr>
        <p:spPr bwMode="auto">
          <a:xfrm>
            <a:off x="1600200" y="5270500"/>
            <a:ext cx="14288" cy="4445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p>
            <a:endParaRPr lang="cs-CZ"/>
          </a:p>
        </p:txBody>
      </p:sp>
      <p:sp>
        <p:nvSpPr>
          <p:cNvPr id="22535" name="Line 7"/>
          <p:cNvSpPr>
            <a:spLocks noChangeShapeType="1"/>
          </p:cNvSpPr>
          <p:nvPr/>
        </p:nvSpPr>
        <p:spPr bwMode="auto">
          <a:xfrm>
            <a:off x="1600200" y="3071813"/>
            <a:ext cx="0" cy="1928812"/>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p>
            <a:endParaRPr lang="cs-CZ"/>
          </a:p>
        </p:txBody>
      </p:sp>
      <p:sp>
        <p:nvSpPr>
          <p:cNvPr id="22536" name="AutoShape 8"/>
          <p:cNvSpPr>
            <a:spLocks noChangeArrowheads="1"/>
          </p:cNvSpPr>
          <p:nvPr/>
        </p:nvSpPr>
        <p:spPr bwMode="auto">
          <a:xfrm>
            <a:off x="1511300" y="3071813"/>
            <a:ext cx="88900" cy="2185987"/>
          </a:xfrm>
          <a:prstGeom prst="downArrow">
            <a:avLst>
              <a:gd name="adj1" fmla="val 50000"/>
              <a:gd name="adj2" fmla="val 614732"/>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lgn="ctr" eaLnBrk="1" hangingPunct="1">
              <a:spcBef>
                <a:spcPct val="0"/>
              </a:spcBef>
              <a:buClrTx/>
              <a:buSzTx/>
              <a:buFontTx/>
              <a:buNone/>
            </a:pPr>
            <a:endParaRPr lang="cs-CZ" altLang="cs-CZ" b="0">
              <a:latin typeface="Times New Roman" pitchFamily="18" charset="0"/>
            </a:endParaRPr>
          </a:p>
        </p:txBody>
      </p:sp>
      <p:sp>
        <p:nvSpPr>
          <p:cNvPr id="22537" name="AutoShape 9"/>
          <p:cNvSpPr>
            <a:spLocks noChangeArrowheads="1"/>
          </p:cNvSpPr>
          <p:nvPr/>
        </p:nvSpPr>
        <p:spPr bwMode="auto">
          <a:xfrm>
            <a:off x="1171575" y="3289300"/>
            <a:ext cx="642938" cy="2425700"/>
          </a:xfrm>
          <a:prstGeom prst="upArrow">
            <a:avLst>
              <a:gd name="adj1" fmla="val 0"/>
              <a:gd name="adj2" fmla="val 109884"/>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lgn="ctr" eaLnBrk="1" hangingPunct="1">
              <a:spcBef>
                <a:spcPct val="0"/>
              </a:spcBef>
              <a:buClrTx/>
              <a:buSzTx/>
              <a:buFontTx/>
              <a:buNone/>
            </a:pPr>
            <a:endParaRPr lang="cs-CZ" altLang="cs-CZ" b="0">
              <a:latin typeface="Times New Roman" pitchFamily="18" charset="0"/>
            </a:endParaRPr>
          </a:p>
        </p:txBody>
      </p:sp>
      <p:sp>
        <p:nvSpPr>
          <p:cNvPr id="22538" name="Rectangle 10"/>
          <p:cNvSpPr>
            <a:spLocks noChangeArrowheads="1"/>
          </p:cNvSpPr>
          <p:nvPr/>
        </p:nvSpPr>
        <p:spPr bwMode="auto">
          <a:xfrm>
            <a:off x="2828925" y="2754313"/>
            <a:ext cx="2709863" cy="534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lgn="ctr" eaLnBrk="1" hangingPunct="1">
              <a:spcBef>
                <a:spcPct val="0"/>
              </a:spcBef>
              <a:buClrTx/>
              <a:buSzTx/>
              <a:buFontTx/>
              <a:buNone/>
            </a:pPr>
            <a:endParaRPr lang="cs-CZ" altLang="cs-CZ" b="0">
              <a:latin typeface="Times New Roman" pitchFamily="18" charset="0"/>
            </a:endParaRPr>
          </a:p>
        </p:txBody>
      </p:sp>
      <p:sp>
        <p:nvSpPr>
          <p:cNvPr id="22539" name="Rectangle 11"/>
          <p:cNvSpPr>
            <a:spLocks noChangeArrowheads="1"/>
          </p:cNvSpPr>
          <p:nvPr/>
        </p:nvSpPr>
        <p:spPr bwMode="auto">
          <a:xfrm>
            <a:off x="2879725" y="2636838"/>
            <a:ext cx="1657350" cy="4667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lgn="ctr" eaLnBrk="1" hangingPunct="1">
              <a:spcBef>
                <a:spcPct val="0"/>
              </a:spcBef>
              <a:buClrTx/>
              <a:buSzTx/>
              <a:buFontTx/>
              <a:buNone/>
            </a:pPr>
            <a:r>
              <a:rPr lang="cs-CZ" altLang="cs-CZ" b="0" dirty="0"/>
              <a:t>Voliči</a:t>
            </a:r>
          </a:p>
        </p:txBody>
      </p:sp>
      <p:sp>
        <p:nvSpPr>
          <p:cNvPr id="22540" name="Rectangle 12"/>
          <p:cNvSpPr>
            <a:spLocks noChangeArrowheads="1"/>
          </p:cNvSpPr>
          <p:nvPr/>
        </p:nvSpPr>
        <p:spPr bwMode="auto">
          <a:xfrm>
            <a:off x="2678113" y="4052888"/>
            <a:ext cx="2243137" cy="4667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lgn="ctr" eaLnBrk="1" hangingPunct="1">
              <a:spcBef>
                <a:spcPct val="0"/>
              </a:spcBef>
              <a:buClrTx/>
              <a:buSzTx/>
              <a:buFontTx/>
              <a:buNone/>
            </a:pPr>
            <a:r>
              <a:rPr lang="cs-CZ" altLang="cs-CZ" b="0" dirty="0"/>
              <a:t>parlament</a:t>
            </a:r>
          </a:p>
        </p:txBody>
      </p:sp>
      <p:sp>
        <p:nvSpPr>
          <p:cNvPr id="22541" name="Rectangle 13"/>
          <p:cNvSpPr>
            <a:spLocks noChangeArrowheads="1"/>
          </p:cNvSpPr>
          <p:nvPr/>
        </p:nvSpPr>
        <p:spPr bwMode="auto">
          <a:xfrm>
            <a:off x="6372225" y="3687763"/>
            <a:ext cx="2622550" cy="11969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eaLnBrk="1" hangingPunct="1">
              <a:spcBef>
                <a:spcPct val="0"/>
              </a:spcBef>
              <a:buClrTx/>
              <a:buSzTx/>
              <a:buFontTx/>
              <a:buNone/>
            </a:pPr>
            <a:r>
              <a:rPr lang="cs-CZ" altLang="cs-CZ" b="0"/>
              <a:t>Vláda – dominantní složka exekutivy</a:t>
            </a:r>
          </a:p>
        </p:txBody>
      </p:sp>
      <p:sp>
        <p:nvSpPr>
          <p:cNvPr id="22542" name="Line 14"/>
          <p:cNvSpPr>
            <a:spLocks noChangeShapeType="1"/>
          </p:cNvSpPr>
          <p:nvPr/>
        </p:nvSpPr>
        <p:spPr bwMode="auto">
          <a:xfrm>
            <a:off x="3779838" y="3105150"/>
            <a:ext cx="20637" cy="947738"/>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p>
            <a:endParaRPr lang="cs-CZ"/>
          </a:p>
        </p:txBody>
      </p:sp>
      <p:sp>
        <p:nvSpPr>
          <p:cNvPr id="22543" name="Text Box 15"/>
          <p:cNvSpPr txBox="1">
            <a:spLocks noChangeArrowheads="1"/>
          </p:cNvSpPr>
          <p:nvPr/>
        </p:nvSpPr>
        <p:spPr bwMode="auto">
          <a:xfrm>
            <a:off x="3800475" y="3289300"/>
            <a:ext cx="10144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eaLnBrk="1" hangingPunct="1">
              <a:spcBef>
                <a:spcPct val="50000"/>
              </a:spcBef>
              <a:buClrTx/>
              <a:buSzTx/>
              <a:buFontTx/>
              <a:buNone/>
            </a:pPr>
            <a:r>
              <a:rPr lang="cs-CZ" altLang="cs-CZ" sz="1400" b="0" i="1"/>
              <a:t>volí</a:t>
            </a:r>
          </a:p>
        </p:txBody>
      </p:sp>
      <p:sp>
        <p:nvSpPr>
          <p:cNvPr id="22544" name="Line 16"/>
          <p:cNvSpPr>
            <a:spLocks noChangeShapeType="1"/>
          </p:cNvSpPr>
          <p:nvPr/>
        </p:nvSpPr>
        <p:spPr bwMode="auto">
          <a:xfrm flipH="1">
            <a:off x="852488" y="2857500"/>
            <a:ext cx="1976437" cy="1195388"/>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p>
            <a:endParaRPr lang="cs-CZ"/>
          </a:p>
        </p:txBody>
      </p:sp>
      <p:sp>
        <p:nvSpPr>
          <p:cNvPr id="22545" name="Text Box 17"/>
          <p:cNvSpPr txBox="1">
            <a:spLocks noChangeArrowheads="1"/>
          </p:cNvSpPr>
          <p:nvPr/>
        </p:nvSpPr>
        <p:spPr bwMode="auto">
          <a:xfrm>
            <a:off x="3105150" y="5270500"/>
            <a:ext cx="1260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eaLnBrk="1" hangingPunct="1">
              <a:spcBef>
                <a:spcPct val="50000"/>
              </a:spcBef>
              <a:buClrTx/>
              <a:buSzTx/>
              <a:buFontTx/>
              <a:buNone/>
            </a:pPr>
            <a:endParaRPr lang="en-US" altLang="cs-CZ" b="0"/>
          </a:p>
        </p:txBody>
      </p:sp>
      <p:sp>
        <p:nvSpPr>
          <p:cNvPr id="22546" name="Text Box 18"/>
          <p:cNvSpPr txBox="1">
            <a:spLocks noChangeArrowheads="1"/>
          </p:cNvSpPr>
          <p:nvPr/>
        </p:nvSpPr>
        <p:spPr bwMode="auto">
          <a:xfrm>
            <a:off x="4921250" y="3900488"/>
            <a:ext cx="1073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eaLnBrk="1" hangingPunct="1">
              <a:spcBef>
                <a:spcPct val="50000"/>
              </a:spcBef>
              <a:buClrTx/>
              <a:buSzTx/>
              <a:buFontTx/>
              <a:buNone/>
            </a:pPr>
            <a:r>
              <a:rPr lang="cs-CZ" altLang="cs-CZ" sz="1400" b="0" i="1"/>
              <a:t>určuje</a:t>
            </a:r>
          </a:p>
        </p:txBody>
      </p:sp>
      <p:sp>
        <p:nvSpPr>
          <p:cNvPr id="22547" name="Text Box 19"/>
          <p:cNvSpPr txBox="1">
            <a:spLocks noChangeArrowheads="1"/>
          </p:cNvSpPr>
          <p:nvPr/>
        </p:nvSpPr>
        <p:spPr bwMode="auto">
          <a:xfrm>
            <a:off x="6810375" y="3170238"/>
            <a:ext cx="191611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eaLnBrk="1" hangingPunct="1">
              <a:spcBef>
                <a:spcPct val="50000"/>
              </a:spcBef>
              <a:buClrTx/>
              <a:buSzTx/>
              <a:buFontTx/>
              <a:buNone/>
            </a:pPr>
            <a:r>
              <a:rPr lang="cs-CZ" altLang="cs-CZ" sz="1400" b="0" i="1"/>
              <a:t>Závislá na vůli parlamentu</a:t>
            </a:r>
          </a:p>
        </p:txBody>
      </p:sp>
      <p:sp>
        <p:nvSpPr>
          <p:cNvPr id="22548" name="Rectangle 20"/>
          <p:cNvSpPr>
            <a:spLocks noChangeArrowheads="1"/>
          </p:cNvSpPr>
          <p:nvPr/>
        </p:nvSpPr>
        <p:spPr bwMode="auto">
          <a:xfrm>
            <a:off x="279400" y="4052888"/>
            <a:ext cx="2243138" cy="4667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lgn="ctr" eaLnBrk="1" hangingPunct="1">
              <a:spcBef>
                <a:spcPct val="0"/>
              </a:spcBef>
              <a:buClrTx/>
              <a:buSzTx/>
              <a:buFontTx/>
              <a:buNone/>
            </a:pPr>
            <a:r>
              <a:rPr lang="cs-CZ" altLang="cs-CZ" b="0" dirty="0">
                <a:latin typeface="Times New Roman" pitchFamily="18" charset="0"/>
              </a:rPr>
              <a:t>prezident</a:t>
            </a:r>
          </a:p>
        </p:txBody>
      </p:sp>
      <p:sp>
        <p:nvSpPr>
          <p:cNvPr id="22549" name="Line 21"/>
          <p:cNvSpPr>
            <a:spLocks noChangeShapeType="1"/>
          </p:cNvSpPr>
          <p:nvPr/>
        </p:nvSpPr>
        <p:spPr bwMode="auto">
          <a:xfrm>
            <a:off x="4921250" y="4273550"/>
            <a:ext cx="1450975" cy="11113"/>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p>
            <a:endParaRPr lang="cs-CZ"/>
          </a:p>
        </p:txBody>
      </p:sp>
      <p:sp>
        <p:nvSpPr>
          <p:cNvPr id="22550" name="Text Box 22"/>
          <p:cNvSpPr txBox="1">
            <a:spLocks noChangeArrowheads="1"/>
          </p:cNvSpPr>
          <p:nvPr/>
        </p:nvSpPr>
        <p:spPr bwMode="auto">
          <a:xfrm>
            <a:off x="2014538" y="2767013"/>
            <a:ext cx="10144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eaLnBrk="1" hangingPunct="1">
              <a:spcBef>
                <a:spcPct val="50000"/>
              </a:spcBef>
              <a:buClrTx/>
              <a:buSzTx/>
              <a:buFontTx/>
              <a:buNone/>
            </a:pPr>
            <a:r>
              <a:rPr lang="cs-CZ" altLang="cs-CZ" sz="1400" b="0" i="1"/>
              <a:t>volí</a:t>
            </a:r>
          </a:p>
        </p:txBody>
      </p:sp>
    </p:spTree>
    <p:extLst>
      <p:ext uri="{BB962C8B-B14F-4D97-AF65-F5344CB8AC3E}">
        <p14:creationId xmlns:p14="http://schemas.microsoft.com/office/powerpoint/2010/main" val="640739989"/>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0" y="4906"/>
            <a:ext cx="9144000" cy="923926"/>
          </a:xfrm>
        </p:spPr>
        <p:txBody>
          <a:bodyPr>
            <a:normAutofit/>
          </a:bodyPr>
          <a:lstStyle/>
          <a:p>
            <a:pPr eaLnBrk="1" hangingPunct="1"/>
            <a:r>
              <a:rPr lang="cs-CZ" altLang="cs-CZ" sz="4400" dirty="0"/>
              <a:t>Negativní parlamentarismus</a:t>
            </a:r>
            <a:endParaRPr lang="en-US" altLang="cs-CZ" sz="4400" dirty="0"/>
          </a:p>
        </p:txBody>
      </p:sp>
      <p:sp>
        <p:nvSpPr>
          <p:cNvPr id="29699" name="Rectangle 3"/>
          <p:cNvSpPr>
            <a:spLocks noGrp="1" noChangeArrowheads="1"/>
          </p:cNvSpPr>
          <p:nvPr>
            <p:ph type="body" idx="1"/>
          </p:nvPr>
        </p:nvSpPr>
        <p:spPr>
          <a:xfrm>
            <a:off x="279400" y="1226127"/>
            <a:ext cx="8447088" cy="5190549"/>
          </a:xfrm>
        </p:spPr>
        <p:txBody>
          <a:bodyPr/>
          <a:lstStyle/>
          <a:p>
            <a:pPr eaLnBrk="1" hangingPunct="1">
              <a:spcBef>
                <a:spcPts val="1200"/>
              </a:spcBef>
            </a:pPr>
            <a:r>
              <a:rPr lang="cs-CZ" altLang="cs-CZ" sz="2400" b="0" dirty="0">
                <a:solidFill>
                  <a:srgbClr val="002D5A"/>
                </a:solidFill>
              </a:rPr>
              <a:t>Vláda nepotřebuje aktivní podporu většiny, postačí tolerance většiny</a:t>
            </a:r>
          </a:p>
          <a:p>
            <a:pPr eaLnBrk="1" hangingPunct="1">
              <a:spcBef>
                <a:spcPts val="1200"/>
              </a:spcBef>
            </a:pPr>
            <a:r>
              <a:rPr lang="cs-CZ" altLang="cs-CZ" sz="2400" b="0" dirty="0">
                <a:solidFill>
                  <a:srgbClr val="002D5A"/>
                </a:solidFill>
              </a:rPr>
              <a:t>Vláda vládne tak dlouho, dokud jí není vyslovena nedůvěra většinou hlasů</a:t>
            </a:r>
          </a:p>
          <a:p>
            <a:pPr eaLnBrk="1" hangingPunct="1">
              <a:spcBef>
                <a:spcPts val="1200"/>
              </a:spcBef>
            </a:pPr>
            <a:r>
              <a:rPr lang="cs-CZ" altLang="cs-CZ" sz="2400" b="0" dirty="0">
                <a:solidFill>
                  <a:srgbClr val="002D5A"/>
                </a:solidFill>
              </a:rPr>
              <a:t>Platí presumpce důvěry</a:t>
            </a:r>
          </a:p>
          <a:p>
            <a:pPr eaLnBrk="1" hangingPunct="1">
              <a:spcBef>
                <a:spcPts val="1200"/>
              </a:spcBef>
            </a:pPr>
            <a:r>
              <a:rPr lang="cs-CZ" altLang="cs-CZ" sz="2400" b="0" dirty="0">
                <a:solidFill>
                  <a:srgbClr val="002D5A"/>
                </a:solidFill>
              </a:rPr>
              <a:t>Vláda s volbami nutně demisi nepodává</a:t>
            </a:r>
          </a:p>
          <a:p>
            <a:pPr eaLnBrk="1" hangingPunct="1">
              <a:spcBef>
                <a:spcPts val="1200"/>
              </a:spcBef>
            </a:pPr>
            <a:r>
              <a:rPr lang="cs-CZ" altLang="cs-CZ" sz="2400" b="0" dirty="0">
                <a:solidFill>
                  <a:srgbClr val="002D5A"/>
                </a:solidFill>
              </a:rPr>
              <a:t>Např. Švédsko, Dánsko, Rakousko, Norsko, Austrálie, Nový Zéland, Spojené Království, Nizozemsko</a:t>
            </a:r>
          </a:p>
          <a:p>
            <a:pPr eaLnBrk="1" hangingPunct="1">
              <a:spcBef>
                <a:spcPts val="1200"/>
              </a:spcBef>
            </a:pPr>
            <a:r>
              <a:rPr lang="cs-CZ" altLang="cs-CZ" sz="2400" dirty="0">
                <a:solidFill>
                  <a:srgbClr val="002D5A"/>
                </a:solidFill>
              </a:rPr>
              <a:t>Mezi jednotlivými příklady však existují jisté odlišnosti</a:t>
            </a:r>
            <a:endParaRPr lang="cs-CZ" altLang="cs-CZ" sz="2400" b="0" dirty="0">
              <a:solidFill>
                <a:srgbClr val="002D5A"/>
              </a:solidFill>
            </a:endParaRPr>
          </a:p>
          <a:p>
            <a:pPr eaLnBrk="1" hangingPunct="1"/>
            <a:endParaRPr lang="en-US" altLang="cs-CZ" sz="2400" b="0" dirty="0"/>
          </a:p>
        </p:txBody>
      </p:sp>
    </p:spTree>
    <p:extLst>
      <p:ext uri="{BB962C8B-B14F-4D97-AF65-F5344CB8AC3E}">
        <p14:creationId xmlns:p14="http://schemas.microsoft.com/office/powerpoint/2010/main" val="1078296980"/>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0" y="0"/>
            <a:ext cx="9144000" cy="923926"/>
          </a:xfrm>
        </p:spPr>
        <p:txBody>
          <a:bodyPr>
            <a:normAutofit/>
          </a:bodyPr>
          <a:lstStyle/>
          <a:p>
            <a:pPr eaLnBrk="1" hangingPunct="1"/>
            <a:r>
              <a:rPr lang="cs-CZ" altLang="cs-CZ" sz="4400" dirty="0"/>
              <a:t>Pozitivní parlamentarismus</a:t>
            </a:r>
            <a:endParaRPr lang="en-US" altLang="cs-CZ" sz="4400" dirty="0"/>
          </a:p>
        </p:txBody>
      </p:sp>
      <p:sp>
        <p:nvSpPr>
          <p:cNvPr id="29699" name="Rectangle 3"/>
          <p:cNvSpPr>
            <a:spLocks noGrp="1" noChangeArrowheads="1"/>
          </p:cNvSpPr>
          <p:nvPr>
            <p:ph type="body" idx="1"/>
          </p:nvPr>
        </p:nvSpPr>
        <p:spPr>
          <a:xfrm>
            <a:off x="279400" y="1282890"/>
            <a:ext cx="8447088" cy="5133785"/>
          </a:xfrm>
        </p:spPr>
        <p:txBody>
          <a:bodyPr>
            <a:normAutofit lnSpcReduction="10000"/>
          </a:bodyPr>
          <a:lstStyle/>
          <a:p>
            <a:pPr eaLnBrk="1" hangingPunct="1">
              <a:spcBef>
                <a:spcPts val="1200"/>
              </a:spcBef>
            </a:pPr>
            <a:r>
              <a:rPr lang="cs-CZ" altLang="cs-CZ" sz="2400" b="0" dirty="0">
                <a:solidFill>
                  <a:srgbClr val="002D5A"/>
                </a:solidFill>
              </a:rPr>
              <a:t>Vláda potřebuje aktivní podporu většiny, vyjádřenou formálním hlasováním o důvěře, nebo osobě premiéra či vládním programu </a:t>
            </a:r>
          </a:p>
          <a:p>
            <a:pPr eaLnBrk="1" hangingPunct="1">
              <a:spcBef>
                <a:spcPts val="1200"/>
              </a:spcBef>
            </a:pPr>
            <a:r>
              <a:rPr lang="cs-CZ" altLang="cs-CZ" sz="2400" dirty="0">
                <a:solidFill>
                  <a:srgbClr val="002D5A"/>
                </a:solidFill>
              </a:rPr>
              <a:t>Hlasování může mít různé formy, podstata ale zůstává stejná</a:t>
            </a:r>
          </a:p>
          <a:p>
            <a:pPr eaLnBrk="1" hangingPunct="1">
              <a:spcBef>
                <a:spcPts val="1200"/>
              </a:spcBef>
            </a:pPr>
            <a:r>
              <a:rPr lang="cs-CZ" altLang="cs-CZ" sz="2400" dirty="0">
                <a:solidFill>
                  <a:srgbClr val="002D5A"/>
                </a:solidFill>
              </a:rPr>
              <a:t>Ještě zesiluje stav, kdy vládě vyjadřují důvěru obě komory parlamentu (např. Itálie)</a:t>
            </a:r>
            <a:endParaRPr lang="cs-CZ" altLang="cs-CZ" sz="2400" b="0" dirty="0">
              <a:solidFill>
                <a:srgbClr val="002D5A"/>
              </a:solidFill>
            </a:endParaRPr>
          </a:p>
          <a:p>
            <a:pPr eaLnBrk="1" hangingPunct="1">
              <a:spcBef>
                <a:spcPts val="1200"/>
              </a:spcBef>
            </a:pPr>
            <a:r>
              <a:rPr lang="cs-CZ" altLang="cs-CZ" sz="2400" b="0" dirty="0">
                <a:solidFill>
                  <a:srgbClr val="002D5A"/>
                </a:solidFill>
              </a:rPr>
              <a:t>Vláda v souvislosti s volbami obvykle podává demisi</a:t>
            </a:r>
          </a:p>
          <a:p>
            <a:pPr eaLnBrk="1" hangingPunct="1">
              <a:spcBef>
                <a:spcPts val="1200"/>
              </a:spcBef>
            </a:pPr>
            <a:r>
              <a:rPr lang="cs-CZ" altLang="cs-CZ" sz="2400" b="0" dirty="0">
                <a:solidFill>
                  <a:srgbClr val="002D5A"/>
                </a:solidFill>
              </a:rPr>
              <a:t>Např. Česko, Řecko, Itálie, Španělsko, Německo, Bulharsko, Slovinsko, Finsko, Belgie…</a:t>
            </a:r>
            <a:endParaRPr lang="cs-CZ" altLang="cs-CZ" sz="2400" dirty="0"/>
          </a:p>
          <a:p>
            <a:pPr>
              <a:spcBef>
                <a:spcPts val="1200"/>
              </a:spcBef>
            </a:pPr>
            <a:r>
              <a:rPr lang="cs-CZ" altLang="cs-CZ" sz="2400" b="0" dirty="0">
                <a:solidFill>
                  <a:srgbClr val="002D5A"/>
                </a:solidFill>
              </a:rPr>
              <a:t>Jinou související otázkou je konstruktivní </a:t>
            </a:r>
            <a:r>
              <a:rPr lang="cs-CZ" altLang="cs-CZ" sz="2400" dirty="0">
                <a:solidFill>
                  <a:srgbClr val="002D5A"/>
                </a:solidFill>
              </a:rPr>
              <a:t>vyjádření nedůvěry (Německo, Španělsko, Maďarsko, Polsko, Izrael a Slovinsko), resp. podmínky pro vyjádření nedůvěry (charakter většiny)</a:t>
            </a:r>
            <a:endParaRPr lang="cs-CZ" altLang="cs-CZ" sz="2400" b="0" dirty="0">
              <a:solidFill>
                <a:srgbClr val="002D5A"/>
              </a:solidFill>
            </a:endParaRPr>
          </a:p>
        </p:txBody>
      </p:sp>
    </p:spTree>
    <p:extLst>
      <p:ext uri="{BB962C8B-B14F-4D97-AF65-F5344CB8AC3E}">
        <p14:creationId xmlns:p14="http://schemas.microsoft.com/office/powerpoint/2010/main" val="3391890988"/>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noAutofit/>
          </a:bodyPr>
          <a:lstStyle/>
          <a:p>
            <a:pPr eaLnBrk="1" hangingPunct="1"/>
            <a:r>
              <a:rPr lang="cs-CZ" altLang="cs-CZ" sz="3600" dirty="0"/>
              <a:t>Typologie parlamentarismu</a:t>
            </a:r>
            <a:br>
              <a:rPr lang="cs-CZ" altLang="cs-CZ" sz="3600" dirty="0"/>
            </a:br>
            <a:r>
              <a:rPr lang="cs-CZ" altLang="cs-CZ" sz="3200" i="1" dirty="0"/>
              <a:t>(konstitucionalistický přístup - V. Klokočka) </a:t>
            </a:r>
          </a:p>
        </p:txBody>
      </p:sp>
      <p:sp>
        <p:nvSpPr>
          <p:cNvPr id="23555" name="Rectangle 3"/>
          <p:cNvSpPr>
            <a:spLocks noGrp="1" noChangeArrowheads="1"/>
          </p:cNvSpPr>
          <p:nvPr>
            <p:ph type="body" idx="1"/>
          </p:nvPr>
        </p:nvSpPr>
        <p:spPr>
          <a:xfrm>
            <a:off x="279400" y="2047165"/>
            <a:ext cx="8447088" cy="4369510"/>
          </a:xfrm>
        </p:spPr>
        <p:txBody>
          <a:bodyPr/>
          <a:lstStyle/>
          <a:p>
            <a:pPr eaLnBrk="1" hangingPunct="1">
              <a:spcBef>
                <a:spcPts val="1800"/>
              </a:spcBef>
            </a:pPr>
            <a:r>
              <a:rPr lang="cs-CZ" altLang="cs-CZ" sz="2400" dirty="0">
                <a:solidFill>
                  <a:srgbClr val="002D5A"/>
                </a:solidFill>
              </a:rPr>
              <a:t>Model britského parlamentarismu</a:t>
            </a:r>
          </a:p>
          <a:p>
            <a:pPr eaLnBrk="1" hangingPunct="1">
              <a:spcBef>
                <a:spcPts val="1800"/>
              </a:spcBef>
            </a:pPr>
            <a:r>
              <a:rPr lang="cs-CZ" altLang="cs-CZ" sz="2400" dirty="0">
                <a:solidFill>
                  <a:srgbClr val="002D5A"/>
                </a:solidFill>
              </a:rPr>
              <a:t>Parlamentarismus v ostatních konstitučních monarchiích</a:t>
            </a:r>
          </a:p>
          <a:p>
            <a:pPr eaLnBrk="1" hangingPunct="1">
              <a:spcBef>
                <a:spcPts val="1800"/>
              </a:spcBef>
            </a:pPr>
            <a:r>
              <a:rPr lang="cs-CZ" altLang="cs-CZ" sz="2400" dirty="0">
                <a:solidFill>
                  <a:srgbClr val="002D5A"/>
                </a:solidFill>
              </a:rPr>
              <a:t>„Klasický“ republikánský parlamentarismus</a:t>
            </a:r>
          </a:p>
          <a:p>
            <a:pPr eaLnBrk="1" hangingPunct="1">
              <a:spcBef>
                <a:spcPts val="1800"/>
              </a:spcBef>
            </a:pPr>
            <a:r>
              <a:rPr lang="cs-CZ" altLang="cs-CZ" sz="2400" dirty="0">
                <a:solidFill>
                  <a:srgbClr val="002D5A"/>
                </a:solidFill>
              </a:rPr>
              <a:t>Racionalizovaný parlamentarismus</a:t>
            </a:r>
          </a:p>
          <a:p>
            <a:pPr eaLnBrk="1" hangingPunct="1">
              <a:spcBef>
                <a:spcPts val="1800"/>
              </a:spcBef>
            </a:pPr>
            <a:r>
              <a:rPr lang="cs-CZ" altLang="cs-CZ" sz="2400" dirty="0">
                <a:solidFill>
                  <a:srgbClr val="002D5A"/>
                </a:solidFill>
              </a:rPr>
              <a:t>Prezidiální parlamentarismus</a:t>
            </a:r>
            <a:r>
              <a:rPr lang="cs-CZ" altLang="cs-CZ" sz="2400" b="0" dirty="0">
                <a:solidFill>
                  <a:srgbClr val="002D5A"/>
                </a:solidFill>
              </a:rPr>
              <a:t> (odpovídá víceméně kategorii </a:t>
            </a:r>
            <a:r>
              <a:rPr lang="cs-CZ" altLang="cs-CZ" sz="2400" b="0" dirty="0" err="1">
                <a:solidFill>
                  <a:srgbClr val="002D5A"/>
                </a:solidFill>
              </a:rPr>
              <a:t>poloprezidentského</a:t>
            </a:r>
            <a:r>
              <a:rPr lang="cs-CZ" altLang="cs-CZ" sz="2400" b="0" dirty="0">
                <a:solidFill>
                  <a:srgbClr val="002D5A"/>
                </a:solidFill>
              </a:rPr>
              <a:t> režimu)</a:t>
            </a:r>
          </a:p>
          <a:p>
            <a:pPr eaLnBrk="1" hangingPunct="1"/>
            <a:endParaRPr lang="cs-CZ" altLang="cs-CZ" sz="2000" dirty="0"/>
          </a:p>
        </p:txBody>
      </p:sp>
    </p:spTree>
    <p:extLst>
      <p:ext uri="{BB962C8B-B14F-4D97-AF65-F5344CB8AC3E}">
        <p14:creationId xmlns:p14="http://schemas.microsoft.com/office/powerpoint/2010/main" val="2217751536"/>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0" y="111967"/>
            <a:ext cx="9144000" cy="690466"/>
          </a:xfrm>
        </p:spPr>
        <p:txBody>
          <a:bodyPr>
            <a:noAutofit/>
          </a:bodyPr>
          <a:lstStyle/>
          <a:p>
            <a:pPr eaLnBrk="1" hangingPunct="1"/>
            <a:r>
              <a:rPr lang="cs-CZ" altLang="cs-CZ" sz="3600" dirty="0"/>
              <a:t>Model britského parlamentarismu</a:t>
            </a:r>
            <a:endParaRPr lang="cs-CZ" altLang="cs-CZ" sz="3200" i="1" dirty="0"/>
          </a:p>
        </p:txBody>
      </p:sp>
      <p:sp>
        <p:nvSpPr>
          <p:cNvPr id="23555" name="Rectangle 3"/>
          <p:cNvSpPr>
            <a:spLocks noGrp="1" noChangeArrowheads="1"/>
          </p:cNvSpPr>
          <p:nvPr>
            <p:ph type="body" idx="1"/>
          </p:nvPr>
        </p:nvSpPr>
        <p:spPr>
          <a:xfrm>
            <a:off x="279400" y="923732"/>
            <a:ext cx="8447088" cy="5492944"/>
          </a:xfrm>
        </p:spPr>
        <p:txBody>
          <a:bodyPr>
            <a:normAutofit/>
          </a:bodyPr>
          <a:lstStyle/>
          <a:p>
            <a:pPr eaLnBrk="1" hangingPunct="1">
              <a:spcBef>
                <a:spcPts val="1800"/>
              </a:spcBef>
            </a:pPr>
            <a:r>
              <a:rPr lang="cs-CZ" altLang="cs-CZ" sz="2400" dirty="0">
                <a:solidFill>
                  <a:srgbClr val="002D5A"/>
                </a:solidFill>
              </a:rPr>
              <a:t>Ostatní </a:t>
            </a:r>
            <a:r>
              <a:rPr lang="cs-CZ" altLang="cs-CZ" sz="2400" dirty="0" err="1">
                <a:solidFill>
                  <a:srgbClr val="002D5A"/>
                </a:solidFill>
              </a:rPr>
              <a:t>westminsterské</a:t>
            </a:r>
            <a:r>
              <a:rPr lang="cs-CZ" altLang="cs-CZ" sz="2400" dirty="0">
                <a:solidFill>
                  <a:srgbClr val="002D5A"/>
                </a:solidFill>
              </a:rPr>
              <a:t> modely</a:t>
            </a:r>
          </a:p>
          <a:p>
            <a:pPr eaLnBrk="1" hangingPunct="1">
              <a:spcBef>
                <a:spcPts val="1800"/>
              </a:spcBef>
            </a:pPr>
            <a:r>
              <a:rPr lang="cs-CZ" altLang="cs-CZ" sz="2400" dirty="0">
                <a:solidFill>
                  <a:srgbClr val="002D5A"/>
                </a:solidFill>
              </a:rPr>
              <a:t>Kanada, Austrálie, Nový Zéland, státy v Karibiku…</a:t>
            </a:r>
          </a:p>
          <a:p>
            <a:pPr eaLnBrk="1" hangingPunct="1">
              <a:spcBef>
                <a:spcPts val="1800"/>
              </a:spcBef>
            </a:pPr>
            <a:r>
              <a:rPr lang="cs-CZ" altLang="cs-CZ" sz="2400" dirty="0">
                <a:solidFill>
                  <a:srgbClr val="002D5A"/>
                </a:solidFill>
              </a:rPr>
              <a:t>často federace</a:t>
            </a:r>
          </a:p>
          <a:p>
            <a:pPr eaLnBrk="1" hangingPunct="1">
              <a:spcBef>
                <a:spcPts val="1800"/>
              </a:spcBef>
            </a:pPr>
            <a:r>
              <a:rPr lang="cs-CZ" altLang="cs-CZ" sz="2400" dirty="0">
                <a:solidFill>
                  <a:srgbClr val="002D5A"/>
                </a:solidFill>
              </a:rPr>
              <a:t>obvykle psané ústavy</a:t>
            </a:r>
          </a:p>
          <a:p>
            <a:pPr eaLnBrk="1" hangingPunct="1">
              <a:spcBef>
                <a:spcPts val="1800"/>
              </a:spcBef>
            </a:pPr>
            <a:r>
              <a:rPr lang="cs-CZ" altLang="cs-CZ" sz="2400" dirty="0">
                <a:solidFill>
                  <a:srgbClr val="002D5A"/>
                </a:solidFill>
              </a:rPr>
              <a:t>většinové systémy (FPTP/AV) nebo MMP</a:t>
            </a:r>
          </a:p>
          <a:p>
            <a:pPr eaLnBrk="1" hangingPunct="1">
              <a:spcBef>
                <a:spcPts val="1800"/>
              </a:spcBef>
            </a:pPr>
            <a:r>
              <a:rPr lang="cs-CZ" altLang="cs-CZ" sz="2400" dirty="0">
                <a:solidFill>
                  <a:srgbClr val="002D5A"/>
                </a:solidFill>
              </a:rPr>
              <a:t>bipartismus/</a:t>
            </a:r>
            <a:r>
              <a:rPr lang="cs-CZ" altLang="cs-CZ" sz="2400" dirty="0" err="1">
                <a:solidFill>
                  <a:srgbClr val="002D5A"/>
                </a:solidFill>
              </a:rPr>
              <a:t>bipolarismus</a:t>
            </a:r>
            <a:endParaRPr lang="cs-CZ" altLang="cs-CZ" sz="2400" dirty="0">
              <a:solidFill>
                <a:srgbClr val="002D5A"/>
              </a:solidFill>
            </a:endParaRPr>
          </a:p>
          <a:p>
            <a:pPr eaLnBrk="1" hangingPunct="1">
              <a:spcBef>
                <a:spcPts val="1800"/>
              </a:spcBef>
            </a:pPr>
            <a:r>
              <a:rPr lang="cs-CZ" altLang="cs-CZ" sz="2400" dirty="0">
                <a:solidFill>
                  <a:srgbClr val="002D5A"/>
                </a:solidFill>
              </a:rPr>
              <a:t>silná pozice PM – převaha nad parlamentem</a:t>
            </a:r>
          </a:p>
          <a:p>
            <a:pPr eaLnBrk="1" hangingPunct="1">
              <a:spcBef>
                <a:spcPts val="1800"/>
              </a:spcBef>
            </a:pPr>
            <a:r>
              <a:rPr lang="cs-CZ" altLang="cs-CZ" sz="2400" dirty="0">
                <a:solidFill>
                  <a:srgbClr val="002D5A"/>
                </a:solidFill>
              </a:rPr>
              <a:t>obvykle bikameralismus, u federací symetričtější</a:t>
            </a:r>
          </a:p>
          <a:p>
            <a:pPr eaLnBrk="1" hangingPunct="1">
              <a:spcBef>
                <a:spcPts val="1800"/>
              </a:spcBef>
            </a:pPr>
            <a:r>
              <a:rPr lang="cs-CZ" altLang="cs-CZ" sz="2400" dirty="0">
                <a:solidFill>
                  <a:srgbClr val="002D5A"/>
                </a:solidFill>
              </a:rPr>
              <a:t>modelu se blíží i některé parlamentní republiky – </a:t>
            </a:r>
            <a:r>
              <a:rPr lang="cs-CZ" altLang="cs-CZ" sz="2400" dirty="0" err="1">
                <a:solidFill>
                  <a:srgbClr val="002D5A"/>
                </a:solidFill>
              </a:rPr>
              <a:t>zj</a:t>
            </a:r>
            <a:r>
              <a:rPr lang="cs-CZ" altLang="cs-CZ" sz="2400" dirty="0">
                <a:solidFill>
                  <a:srgbClr val="002D5A"/>
                </a:solidFill>
              </a:rPr>
              <a:t>. Indie</a:t>
            </a:r>
          </a:p>
          <a:p>
            <a:pPr eaLnBrk="1" hangingPunct="1"/>
            <a:endParaRPr lang="cs-CZ" altLang="cs-CZ" sz="2000" dirty="0"/>
          </a:p>
        </p:txBody>
      </p:sp>
    </p:spTree>
    <p:extLst>
      <p:ext uri="{BB962C8B-B14F-4D97-AF65-F5344CB8AC3E}">
        <p14:creationId xmlns:p14="http://schemas.microsoft.com/office/powerpoint/2010/main" val="98351479"/>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FC4BA6-6272-4BC2-A3B0-E5E5DCF66AD3}"/>
              </a:ext>
            </a:extLst>
          </p:cNvPr>
          <p:cNvSpPr>
            <a:spLocks noGrp="1"/>
          </p:cNvSpPr>
          <p:nvPr>
            <p:ph type="title"/>
          </p:nvPr>
        </p:nvSpPr>
        <p:spPr>
          <a:xfrm>
            <a:off x="0" y="0"/>
            <a:ext cx="9144000" cy="1231640"/>
          </a:xfrm>
        </p:spPr>
        <p:txBody>
          <a:bodyPr>
            <a:normAutofit/>
          </a:bodyPr>
          <a:lstStyle/>
          <a:p>
            <a:r>
              <a:rPr lang="cs-CZ" sz="3600" dirty="0"/>
              <a:t>Pružná dělba moci</a:t>
            </a:r>
          </a:p>
        </p:txBody>
      </p:sp>
      <p:sp>
        <p:nvSpPr>
          <p:cNvPr id="3" name="Zástupný obsah 2">
            <a:extLst>
              <a:ext uri="{FF2B5EF4-FFF2-40B4-BE49-F238E27FC236}">
                <a16:creationId xmlns:a16="http://schemas.microsoft.com/office/drawing/2014/main" id="{4936318A-2B83-411A-AA34-6F32D4B9813E}"/>
              </a:ext>
            </a:extLst>
          </p:cNvPr>
          <p:cNvSpPr>
            <a:spLocks noGrp="1"/>
          </p:cNvSpPr>
          <p:nvPr>
            <p:ph idx="1"/>
          </p:nvPr>
        </p:nvSpPr>
        <p:spPr>
          <a:xfrm>
            <a:off x="457200" y="1231640"/>
            <a:ext cx="8266922" cy="5197151"/>
          </a:xfrm>
        </p:spPr>
        <p:txBody>
          <a:bodyPr>
            <a:normAutofit/>
          </a:bodyPr>
          <a:lstStyle/>
          <a:p>
            <a:pPr>
              <a:spcBef>
                <a:spcPts val="1200"/>
              </a:spcBef>
            </a:pPr>
            <a:r>
              <a:rPr lang="cs-CZ" sz="2400" dirty="0">
                <a:solidFill>
                  <a:srgbClr val="002D5A"/>
                </a:solidFill>
              </a:rPr>
              <a:t>Prolínání zákonodárné a výkonné moci</a:t>
            </a:r>
          </a:p>
          <a:p>
            <a:pPr>
              <a:spcBef>
                <a:spcPts val="1200"/>
              </a:spcBef>
            </a:pPr>
            <a:r>
              <a:rPr lang="cs-CZ" sz="2400" dirty="0">
                <a:solidFill>
                  <a:srgbClr val="002D5A"/>
                </a:solidFill>
              </a:rPr>
              <a:t>Nejvíce v britském typu parlamentarismu </a:t>
            </a:r>
          </a:p>
          <a:p>
            <a:pPr lvl="1">
              <a:spcBef>
                <a:spcPts val="1200"/>
              </a:spcBef>
            </a:pPr>
            <a:r>
              <a:rPr lang="cs-CZ" sz="2000" dirty="0">
                <a:solidFill>
                  <a:srgbClr val="002D5A"/>
                </a:solidFill>
              </a:rPr>
              <a:t>bipartismus</a:t>
            </a:r>
          </a:p>
          <a:p>
            <a:pPr lvl="1">
              <a:spcBef>
                <a:spcPts val="1200"/>
              </a:spcBef>
            </a:pPr>
            <a:r>
              <a:rPr lang="cs-CZ" sz="2000" dirty="0">
                <a:solidFill>
                  <a:srgbClr val="002D5A"/>
                </a:solidFill>
              </a:rPr>
              <a:t>většinový volební systém</a:t>
            </a:r>
          </a:p>
          <a:p>
            <a:pPr lvl="1">
              <a:spcBef>
                <a:spcPts val="1200"/>
              </a:spcBef>
            </a:pPr>
            <a:r>
              <a:rPr lang="cs-CZ" sz="2000" dirty="0">
                <a:solidFill>
                  <a:srgbClr val="002D5A"/>
                </a:solidFill>
              </a:rPr>
              <a:t>parlamentní volby jsou současně volbami premiéra</a:t>
            </a:r>
          </a:p>
          <a:p>
            <a:pPr lvl="1">
              <a:spcBef>
                <a:spcPts val="1200"/>
              </a:spcBef>
            </a:pPr>
            <a:r>
              <a:rPr lang="cs-CZ" sz="2000" dirty="0">
                <a:solidFill>
                  <a:srgbClr val="002D5A"/>
                </a:solidFill>
              </a:rPr>
              <a:t>šéf vlády de facto ovládá i dolní sněmovnu (šéf vlády = předseda strany, která má v dolní sněmovně absolutní většinu křesel)</a:t>
            </a:r>
          </a:p>
          <a:p>
            <a:pPr lvl="1">
              <a:spcBef>
                <a:spcPts val="1200"/>
              </a:spcBef>
            </a:pPr>
            <a:r>
              <a:rPr lang="cs-CZ" sz="2000" dirty="0">
                <a:solidFill>
                  <a:srgbClr val="002D5A"/>
                </a:solidFill>
              </a:rPr>
              <a:t>člen vlády musí být (až na výjimky) členem dolní sněmovny</a:t>
            </a:r>
          </a:p>
          <a:p>
            <a:pPr lvl="1">
              <a:spcBef>
                <a:spcPts val="1200"/>
              </a:spcBef>
            </a:pPr>
            <a:r>
              <a:rPr lang="cs-CZ" sz="2000" dirty="0">
                <a:solidFill>
                  <a:srgbClr val="002D5A"/>
                </a:solidFill>
              </a:rPr>
              <a:t>Walter </a:t>
            </a:r>
            <a:r>
              <a:rPr lang="cs-CZ" sz="2000" dirty="0" err="1">
                <a:solidFill>
                  <a:srgbClr val="002D5A"/>
                </a:solidFill>
              </a:rPr>
              <a:t>Bagehot</a:t>
            </a:r>
            <a:r>
              <a:rPr lang="cs-CZ" sz="2000" dirty="0">
                <a:solidFill>
                  <a:srgbClr val="002D5A"/>
                </a:solidFill>
              </a:rPr>
              <a:t> – tajemství akceschopnosti britského parlamentarismu spočívá právě v tomto prolínání či spojení mocí</a:t>
            </a:r>
          </a:p>
          <a:p>
            <a:pPr>
              <a:spcBef>
                <a:spcPts val="1200"/>
              </a:spcBef>
            </a:pPr>
            <a:r>
              <a:rPr lang="cs-CZ" sz="2400" dirty="0">
                <a:solidFill>
                  <a:srgbClr val="002D5A"/>
                </a:solidFill>
              </a:rPr>
              <a:t>ČR – ústava umožňuje slučitelnost vládní a parlamentní funkce</a:t>
            </a:r>
            <a:endParaRPr lang="cs-CZ" dirty="0">
              <a:solidFill>
                <a:srgbClr val="002D5A"/>
              </a:solidFill>
            </a:endParaRPr>
          </a:p>
        </p:txBody>
      </p:sp>
    </p:spTree>
    <p:extLst>
      <p:ext uri="{BB962C8B-B14F-4D97-AF65-F5344CB8AC3E}">
        <p14:creationId xmlns:p14="http://schemas.microsoft.com/office/powerpoint/2010/main" val="1296992692"/>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9056" y="317241"/>
            <a:ext cx="9144000" cy="780142"/>
          </a:xfrm>
        </p:spPr>
        <p:txBody>
          <a:bodyPr>
            <a:noAutofit/>
          </a:bodyPr>
          <a:lstStyle/>
          <a:p>
            <a:pPr eaLnBrk="1" hangingPunct="1"/>
            <a:r>
              <a:rPr lang="cs-CZ" altLang="cs-CZ" sz="3600" dirty="0"/>
              <a:t>Parlamentarismus v ostatních </a:t>
            </a:r>
            <a:br>
              <a:rPr lang="cs-CZ" altLang="cs-CZ" sz="3600" dirty="0"/>
            </a:br>
            <a:r>
              <a:rPr lang="cs-CZ" altLang="cs-CZ" sz="3600" dirty="0"/>
              <a:t>konstitučních monarchiích</a:t>
            </a:r>
            <a:endParaRPr lang="cs-CZ" altLang="cs-CZ" sz="3200" i="1" dirty="0"/>
          </a:p>
        </p:txBody>
      </p:sp>
      <p:sp>
        <p:nvSpPr>
          <p:cNvPr id="23555" name="Rectangle 3"/>
          <p:cNvSpPr>
            <a:spLocks noGrp="1" noChangeArrowheads="1"/>
          </p:cNvSpPr>
          <p:nvPr>
            <p:ph type="body" idx="1"/>
          </p:nvPr>
        </p:nvSpPr>
        <p:spPr>
          <a:xfrm>
            <a:off x="279400" y="1716833"/>
            <a:ext cx="8447088" cy="4699842"/>
          </a:xfrm>
        </p:spPr>
        <p:txBody>
          <a:bodyPr>
            <a:normAutofit/>
          </a:bodyPr>
          <a:lstStyle/>
          <a:p>
            <a:pPr eaLnBrk="1" hangingPunct="1">
              <a:spcBef>
                <a:spcPts val="1800"/>
              </a:spcBef>
            </a:pPr>
            <a:r>
              <a:rPr lang="cs-CZ" altLang="cs-CZ" sz="2400" dirty="0">
                <a:solidFill>
                  <a:srgbClr val="002D5A"/>
                </a:solidFill>
              </a:rPr>
              <a:t>Různé formy a podoby praktického fungování</a:t>
            </a:r>
          </a:p>
          <a:p>
            <a:pPr eaLnBrk="1" hangingPunct="1">
              <a:spcBef>
                <a:spcPts val="1800"/>
              </a:spcBef>
            </a:pPr>
            <a:r>
              <a:rPr lang="cs-CZ" altLang="cs-CZ" sz="2400" dirty="0">
                <a:solidFill>
                  <a:srgbClr val="002D5A"/>
                </a:solidFill>
              </a:rPr>
              <a:t>Severské občanské monarchie – spíše převaha parlamentu (hlavně Švédsko), silná tendence ke konsenzu, většinové nebo menšinové vlády, slabé postavení panovníků – </a:t>
            </a:r>
            <a:r>
              <a:rPr lang="cs-CZ" altLang="cs-CZ" sz="2400" dirty="0" err="1">
                <a:solidFill>
                  <a:srgbClr val="002D5A"/>
                </a:solidFill>
              </a:rPr>
              <a:t>zj</a:t>
            </a:r>
            <a:r>
              <a:rPr lang="cs-CZ" altLang="cs-CZ" sz="2400" dirty="0">
                <a:solidFill>
                  <a:srgbClr val="002D5A"/>
                </a:solidFill>
              </a:rPr>
              <a:t>. Švédsko</a:t>
            </a:r>
          </a:p>
          <a:p>
            <a:pPr eaLnBrk="1" hangingPunct="1">
              <a:spcBef>
                <a:spcPts val="1800"/>
              </a:spcBef>
            </a:pPr>
            <a:r>
              <a:rPr lang="cs-CZ" altLang="cs-CZ" sz="2400" dirty="0">
                <a:solidFill>
                  <a:srgbClr val="002D5A"/>
                </a:solidFill>
              </a:rPr>
              <a:t>Monarchie v zemích Beneluxu – formálně silnější postavení panovníka, převaha parlamentu, vymyká se federalizovaná Belgie s velmi složitým modelem</a:t>
            </a:r>
          </a:p>
          <a:p>
            <a:pPr eaLnBrk="1" hangingPunct="1">
              <a:spcBef>
                <a:spcPts val="1800"/>
              </a:spcBef>
            </a:pPr>
            <a:r>
              <a:rPr lang="cs-CZ" altLang="cs-CZ" sz="2400" dirty="0">
                <a:solidFill>
                  <a:srgbClr val="002D5A"/>
                </a:solidFill>
              </a:rPr>
              <a:t>Španělsko – racionalizovaný parlamentarismus, konstruktivní vyjádření nedůvěry, silný premiér, bikameralismus, </a:t>
            </a:r>
            <a:r>
              <a:rPr lang="cs-CZ" altLang="cs-CZ" sz="2400" dirty="0" err="1">
                <a:solidFill>
                  <a:srgbClr val="002D5A"/>
                </a:solidFill>
              </a:rPr>
              <a:t>regionalizovaný</a:t>
            </a:r>
            <a:r>
              <a:rPr lang="cs-CZ" altLang="cs-CZ" sz="2400" dirty="0">
                <a:solidFill>
                  <a:srgbClr val="002D5A"/>
                </a:solidFill>
              </a:rPr>
              <a:t> stát </a:t>
            </a:r>
          </a:p>
        </p:txBody>
      </p:sp>
    </p:spTree>
    <p:extLst>
      <p:ext uri="{BB962C8B-B14F-4D97-AF65-F5344CB8AC3E}">
        <p14:creationId xmlns:p14="http://schemas.microsoft.com/office/powerpoint/2010/main" val="818519697"/>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0" y="0"/>
            <a:ext cx="9144000" cy="1371600"/>
          </a:xfrm>
        </p:spPr>
        <p:txBody>
          <a:bodyPr>
            <a:noAutofit/>
          </a:bodyPr>
          <a:lstStyle/>
          <a:p>
            <a:pPr eaLnBrk="1" hangingPunct="1"/>
            <a:r>
              <a:rPr lang="cs-CZ" altLang="cs-CZ" sz="3600" dirty="0"/>
              <a:t>Klasický republikánský </a:t>
            </a:r>
            <a:br>
              <a:rPr lang="cs-CZ" altLang="cs-CZ" sz="3600" dirty="0"/>
            </a:br>
            <a:r>
              <a:rPr lang="cs-CZ" altLang="cs-CZ" sz="3600" dirty="0"/>
              <a:t>parlamentarismus</a:t>
            </a:r>
            <a:endParaRPr lang="cs-CZ" altLang="cs-CZ" sz="3200" i="1" dirty="0"/>
          </a:p>
        </p:txBody>
      </p:sp>
      <p:sp>
        <p:nvSpPr>
          <p:cNvPr id="23555" name="Rectangle 3"/>
          <p:cNvSpPr>
            <a:spLocks noGrp="1" noChangeArrowheads="1"/>
          </p:cNvSpPr>
          <p:nvPr>
            <p:ph type="body" idx="1"/>
          </p:nvPr>
        </p:nvSpPr>
        <p:spPr>
          <a:xfrm>
            <a:off x="279400" y="1716833"/>
            <a:ext cx="8447088" cy="4699842"/>
          </a:xfrm>
        </p:spPr>
        <p:txBody>
          <a:bodyPr>
            <a:normAutofit/>
          </a:bodyPr>
          <a:lstStyle/>
          <a:p>
            <a:pPr eaLnBrk="1" hangingPunct="1">
              <a:spcBef>
                <a:spcPts val="1800"/>
              </a:spcBef>
            </a:pPr>
            <a:r>
              <a:rPr lang="cs-CZ" altLang="cs-CZ" sz="2400" dirty="0">
                <a:solidFill>
                  <a:srgbClr val="002D5A"/>
                </a:solidFill>
              </a:rPr>
              <a:t>Převaha parlamentu nad vládou a premiérem </a:t>
            </a:r>
          </a:p>
          <a:p>
            <a:pPr eaLnBrk="1" hangingPunct="1">
              <a:spcBef>
                <a:spcPts val="1800"/>
              </a:spcBef>
            </a:pPr>
            <a:r>
              <a:rPr lang="cs-CZ" altLang="cs-CZ" sz="2400" dirty="0">
                <a:solidFill>
                  <a:srgbClr val="002D5A"/>
                </a:solidFill>
              </a:rPr>
              <a:t>Vládní nestabilita</a:t>
            </a:r>
          </a:p>
          <a:p>
            <a:pPr eaLnBrk="1" hangingPunct="1">
              <a:spcBef>
                <a:spcPts val="1800"/>
              </a:spcBef>
            </a:pPr>
            <a:r>
              <a:rPr lang="cs-CZ" altLang="cs-CZ" sz="2400" dirty="0">
                <a:solidFill>
                  <a:srgbClr val="002D5A"/>
                </a:solidFill>
              </a:rPr>
              <a:t>Koaliční vládnutí</a:t>
            </a:r>
          </a:p>
          <a:p>
            <a:pPr eaLnBrk="1" hangingPunct="1">
              <a:spcBef>
                <a:spcPts val="1800"/>
              </a:spcBef>
            </a:pPr>
            <a:r>
              <a:rPr lang="cs-CZ" altLang="cs-CZ" sz="2400" dirty="0">
                <a:solidFill>
                  <a:srgbClr val="002D5A"/>
                </a:solidFill>
              </a:rPr>
              <a:t>Příkladem jsou Itálie, Francie (III. republika), Československo (1918-1938 a 1990-1992), Česká republika a Slovensko…</a:t>
            </a:r>
          </a:p>
          <a:p>
            <a:pPr eaLnBrk="1" hangingPunct="1">
              <a:spcBef>
                <a:spcPts val="1800"/>
              </a:spcBef>
            </a:pPr>
            <a:r>
              <a:rPr lang="cs-CZ" altLang="cs-CZ" sz="2400" dirty="0">
                <a:solidFill>
                  <a:srgbClr val="002D5A"/>
                </a:solidFill>
              </a:rPr>
              <a:t>Modifikací pak např. Rakousko s posíleným prezidentem i kancléřem </a:t>
            </a:r>
          </a:p>
          <a:p>
            <a:pPr eaLnBrk="1" hangingPunct="1">
              <a:spcBef>
                <a:spcPts val="1800"/>
              </a:spcBef>
            </a:pPr>
            <a:endParaRPr lang="cs-CZ" altLang="cs-CZ" sz="2400" dirty="0">
              <a:solidFill>
                <a:srgbClr val="002D5A"/>
              </a:solidFill>
            </a:endParaRPr>
          </a:p>
        </p:txBody>
      </p:sp>
    </p:spTree>
    <p:extLst>
      <p:ext uri="{BB962C8B-B14F-4D97-AF65-F5344CB8AC3E}">
        <p14:creationId xmlns:p14="http://schemas.microsoft.com/office/powerpoint/2010/main" val="4043251636"/>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39958" y="317240"/>
            <a:ext cx="8934985" cy="1959429"/>
          </a:xfrm>
        </p:spPr>
        <p:txBody>
          <a:bodyPr>
            <a:noAutofit/>
          </a:bodyPr>
          <a:lstStyle/>
          <a:p>
            <a:pPr eaLnBrk="1" hangingPunct="1"/>
            <a:r>
              <a:rPr lang="cs-CZ" altLang="cs-CZ" sz="3200" dirty="0"/>
              <a:t>Racionalizovaný parlamentarismus a prezidiální parlamentarismus</a:t>
            </a:r>
          </a:p>
        </p:txBody>
      </p:sp>
      <p:sp>
        <p:nvSpPr>
          <p:cNvPr id="23555" name="Rectangle 3"/>
          <p:cNvSpPr>
            <a:spLocks noGrp="1" noChangeArrowheads="1"/>
          </p:cNvSpPr>
          <p:nvPr>
            <p:ph type="body" idx="1"/>
          </p:nvPr>
        </p:nvSpPr>
        <p:spPr>
          <a:xfrm>
            <a:off x="447868" y="2276669"/>
            <a:ext cx="8278619" cy="4140005"/>
          </a:xfrm>
        </p:spPr>
        <p:txBody>
          <a:bodyPr>
            <a:normAutofit/>
          </a:bodyPr>
          <a:lstStyle/>
          <a:p>
            <a:pPr eaLnBrk="1" hangingPunct="1">
              <a:spcBef>
                <a:spcPts val="1800"/>
              </a:spcBef>
            </a:pPr>
            <a:r>
              <a:rPr lang="cs-CZ" altLang="cs-CZ" sz="2400" dirty="0">
                <a:solidFill>
                  <a:srgbClr val="002D5A"/>
                </a:solidFill>
              </a:rPr>
              <a:t>Oslabení parlamentu a posílení exekutivy</a:t>
            </a:r>
          </a:p>
          <a:p>
            <a:pPr eaLnBrk="1" hangingPunct="1">
              <a:spcBef>
                <a:spcPts val="1800"/>
              </a:spcBef>
            </a:pPr>
            <a:r>
              <a:rPr lang="cs-CZ" altLang="cs-CZ" sz="2400" dirty="0">
                <a:solidFill>
                  <a:srgbClr val="002D5A"/>
                </a:solidFill>
              </a:rPr>
              <a:t>Do hloubky budou pojednány později</a:t>
            </a:r>
          </a:p>
          <a:p>
            <a:pPr eaLnBrk="1" hangingPunct="1">
              <a:spcBef>
                <a:spcPts val="1800"/>
              </a:spcBef>
            </a:pPr>
            <a:r>
              <a:rPr lang="cs-CZ" altLang="cs-CZ" sz="2400" dirty="0">
                <a:solidFill>
                  <a:srgbClr val="002D5A"/>
                </a:solidFill>
              </a:rPr>
              <a:t>Prezidiální parlamentarismus nicméně nepatří do kategorie parlamentního modelu, nýbrž modelu poloprezidentského </a:t>
            </a:r>
          </a:p>
          <a:p>
            <a:pPr eaLnBrk="1" hangingPunct="1">
              <a:spcBef>
                <a:spcPts val="1800"/>
              </a:spcBef>
            </a:pPr>
            <a:endParaRPr lang="cs-CZ" altLang="cs-CZ" sz="2400" dirty="0">
              <a:solidFill>
                <a:srgbClr val="002D5A"/>
              </a:solidFill>
            </a:endParaRPr>
          </a:p>
        </p:txBody>
      </p:sp>
    </p:spTree>
    <p:extLst>
      <p:ext uri="{BB962C8B-B14F-4D97-AF65-F5344CB8AC3E}">
        <p14:creationId xmlns:p14="http://schemas.microsoft.com/office/powerpoint/2010/main" val="216567100"/>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noAutofit/>
          </a:bodyPr>
          <a:lstStyle/>
          <a:p>
            <a:pPr eaLnBrk="1" hangingPunct="1"/>
            <a:r>
              <a:rPr lang="cs-CZ" altLang="cs-CZ" sz="3600" dirty="0"/>
              <a:t>Typologie parlamentarismu </a:t>
            </a:r>
            <a:br>
              <a:rPr lang="cs-CZ" altLang="cs-CZ" sz="3600" dirty="0"/>
            </a:br>
            <a:r>
              <a:rPr lang="cs-CZ" altLang="cs-CZ" sz="3200" i="1" dirty="0"/>
              <a:t>(politologický přístup - G. </a:t>
            </a:r>
            <a:r>
              <a:rPr lang="cs-CZ" altLang="cs-CZ" sz="3200" i="1" dirty="0" err="1"/>
              <a:t>Sartori</a:t>
            </a:r>
            <a:r>
              <a:rPr lang="cs-CZ" altLang="cs-CZ" sz="3200" i="1" dirty="0"/>
              <a:t>)</a:t>
            </a:r>
          </a:p>
        </p:txBody>
      </p:sp>
      <p:sp>
        <p:nvSpPr>
          <p:cNvPr id="24579" name="Rectangle 3"/>
          <p:cNvSpPr>
            <a:spLocks noGrp="1" noChangeArrowheads="1"/>
          </p:cNvSpPr>
          <p:nvPr>
            <p:ph type="body" idx="1"/>
          </p:nvPr>
        </p:nvSpPr>
        <p:spPr>
          <a:xfrm>
            <a:off x="279400" y="2142699"/>
            <a:ext cx="8447088" cy="4273976"/>
          </a:xfrm>
        </p:spPr>
        <p:txBody>
          <a:bodyPr/>
          <a:lstStyle/>
          <a:p>
            <a:pPr eaLnBrk="1" hangingPunct="1">
              <a:spcBef>
                <a:spcPts val="1800"/>
              </a:spcBef>
            </a:pPr>
            <a:r>
              <a:rPr lang="cs-CZ" altLang="cs-CZ" sz="2400" dirty="0">
                <a:solidFill>
                  <a:srgbClr val="002D5A"/>
                </a:solidFill>
              </a:rPr>
              <a:t>Premiérské (kabinetní, kancléřské) režimy</a:t>
            </a:r>
            <a:r>
              <a:rPr lang="cs-CZ" altLang="cs-CZ" sz="2400" b="0" dirty="0">
                <a:solidFill>
                  <a:srgbClr val="002D5A"/>
                </a:solidFill>
              </a:rPr>
              <a:t> – Velká Británie, Německo</a:t>
            </a:r>
          </a:p>
          <a:p>
            <a:pPr eaLnBrk="1" hangingPunct="1">
              <a:spcBef>
                <a:spcPts val="1800"/>
              </a:spcBef>
            </a:pPr>
            <a:r>
              <a:rPr lang="cs-CZ" altLang="cs-CZ" sz="2400" dirty="0">
                <a:solidFill>
                  <a:srgbClr val="002D5A"/>
                </a:solidFill>
              </a:rPr>
              <a:t>Parlamentarismus s převahou parlamentu</a:t>
            </a:r>
            <a:r>
              <a:rPr lang="cs-CZ" altLang="cs-CZ" sz="2400" b="0" dirty="0">
                <a:solidFill>
                  <a:srgbClr val="002D5A"/>
                </a:solidFill>
              </a:rPr>
              <a:t> – Nizozemsko, Česko</a:t>
            </a:r>
          </a:p>
          <a:p>
            <a:pPr eaLnBrk="1" hangingPunct="1">
              <a:spcBef>
                <a:spcPts val="1800"/>
              </a:spcBef>
            </a:pPr>
            <a:r>
              <a:rPr lang="cs-CZ" altLang="cs-CZ" sz="2400" dirty="0">
                <a:solidFill>
                  <a:srgbClr val="002D5A"/>
                </a:solidFill>
              </a:rPr>
              <a:t>Parlamentarismus s rozhodujícím vlivem politických stran</a:t>
            </a:r>
            <a:r>
              <a:rPr lang="cs-CZ" altLang="cs-CZ" sz="2400" b="0" dirty="0">
                <a:solidFill>
                  <a:srgbClr val="002D5A"/>
                </a:solidFill>
              </a:rPr>
              <a:t> – </a:t>
            </a:r>
            <a:r>
              <a:rPr lang="cs-CZ" altLang="cs-CZ" sz="2400" b="0" dirty="0" err="1">
                <a:solidFill>
                  <a:srgbClr val="002D5A"/>
                </a:solidFill>
              </a:rPr>
              <a:t>partitokracie</a:t>
            </a:r>
            <a:r>
              <a:rPr lang="cs-CZ" altLang="cs-CZ" sz="2400" b="0" dirty="0">
                <a:solidFill>
                  <a:srgbClr val="002D5A"/>
                </a:solidFill>
              </a:rPr>
              <a:t> (italská 1. </a:t>
            </a:r>
            <a:r>
              <a:rPr lang="cs-CZ" altLang="cs-CZ" sz="2400" b="0" dirty="0" err="1">
                <a:solidFill>
                  <a:srgbClr val="002D5A"/>
                </a:solidFill>
              </a:rPr>
              <a:t>rep</a:t>
            </a:r>
            <a:r>
              <a:rPr lang="cs-CZ" altLang="cs-CZ" sz="2400" b="0" dirty="0">
                <a:solidFill>
                  <a:srgbClr val="002D5A"/>
                </a:solidFill>
              </a:rPr>
              <a:t>.) nebo predominance jedné strany (Švédsko, Norsko, Japonsko…)</a:t>
            </a:r>
          </a:p>
          <a:p>
            <a:pPr eaLnBrk="1" hangingPunct="1">
              <a:buFont typeface="Arial" charset="0"/>
              <a:buNone/>
            </a:pPr>
            <a:endParaRPr lang="cs-CZ" altLang="cs-CZ" sz="2400" b="0" dirty="0"/>
          </a:p>
        </p:txBody>
      </p:sp>
    </p:spTree>
    <p:extLst>
      <p:ext uri="{BB962C8B-B14F-4D97-AF65-F5344CB8AC3E}">
        <p14:creationId xmlns:p14="http://schemas.microsoft.com/office/powerpoint/2010/main" val="3167202859"/>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600633"/>
            <a:ext cx="8447088" cy="384175"/>
          </a:xfrm>
        </p:spPr>
        <p:txBody>
          <a:bodyPr>
            <a:noAutofit/>
          </a:bodyPr>
          <a:lstStyle/>
          <a:p>
            <a:pPr eaLnBrk="1" hangingPunct="1"/>
            <a:r>
              <a:rPr lang="cs-CZ" altLang="cs-CZ" sz="4400" dirty="0"/>
              <a:t>Postavení evropských </a:t>
            </a:r>
            <a:br>
              <a:rPr lang="cs-CZ" altLang="cs-CZ" sz="4400" dirty="0"/>
            </a:br>
            <a:r>
              <a:rPr lang="cs-CZ" altLang="cs-CZ" sz="4400" dirty="0"/>
              <a:t>premiérů v parlamentarismu</a:t>
            </a:r>
          </a:p>
        </p:txBody>
      </p:sp>
      <p:sp>
        <p:nvSpPr>
          <p:cNvPr id="28675" name="Rectangle 3"/>
          <p:cNvSpPr>
            <a:spLocks noGrp="1" noChangeArrowheads="1"/>
          </p:cNvSpPr>
          <p:nvPr>
            <p:ph type="body" idx="1"/>
          </p:nvPr>
        </p:nvSpPr>
        <p:spPr>
          <a:xfrm>
            <a:off x="279400" y="1880755"/>
            <a:ext cx="8447088" cy="4535920"/>
          </a:xfrm>
        </p:spPr>
        <p:txBody>
          <a:bodyPr>
            <a:normAutofit lnSpcReduction="10000"/>
          </a:bodyPr>
          <a:lstStyle/>
          <a:p>
            <a:pPr eaLnBrk="1" hangingPunct="1">
              <a:spcBef>
                <a:spcPts val="1800"/>
              </a:spcBef>
            </a:pPr>
            <a:r>
              <a:rPr lang="cs-CZ" altLang="cs-CZ" sz="2400" i="1" dirty="0">
                <a:solidFill>
                  <a:srgbClr val="002D5A"/>
                </a:solidFill>
              </a:rPr>
              <a:t>První nad nerovnými</a:t>
            </a:r>
            <a:r>
              <a:rPr lang="cs-CZ" altLang="cs-CZ" sz="2400" b="0" dirty="0">
                <a:solidFill>
                  <a:srgbClr val="002D5A"/>
                </a:solidFill>
              </a:rPr>
              <a:t> (UK) – vůdce strany, který v podstatě nemůže být sesazen, jmenuje a mění členy vlády podle vlastního rozhodnutí – vládne svým ministrům, má nad nimi převahu</a:t>
            </a:r>
          </a:p>
          <a:p>
            <a:pPr eaLnBrk="1" hangingPunct="1">
              <a:spcBef>
                <a:spcPts val="1800"/>
              </a:spcBef>
            </a:pPr>
            <a:r>
              <a:rPr lang="cs-CZ" altLang="cs-CZ" sz="2400" i="1" dirty="0">
                <a:solidFill>
                  <a:srgbClr val="002D5A"/>
                </a:solidFill>
              </a:rPr>
              <a:t>První mezi nerovnými</a:t>
            </a:r>
            <a:r>
              <a:rPr lang="cs-CZ" altLang="cs-CZ" sz="2400" b="0" dirty="0">
                <a:solidFill>
                  <a:srgbClr val="002D5A"/>
                </a:solidFill>
              </a:rPr>
              <a:t> (Německo) – nemůže být sesazen prostým hlasováním parlamentu, může sesazovat ministry, ministři však jeho ne </a:t>
            </a:r>
          </a:p>
          <a:p>
            <a:pPr eaLnBrk="1" hangingPunct="1">
              <a:spcBef>
                <a:spcPts val="1800"/>
              </a:spcBef>
            </a:pPr>
            <a:r>
              <a:rPr lang="cs-CZ" altLang="cs-CZ" sz="2400" i="1" dirty="0">
                <a:solidFill>
                  <a:srgbClr val="002D5A"/>
                </a:solidFill>
              </a:rPr>
              <a:t>První mezi rovnými</a:t>
            </a:r>
            <a:r>
              <a:rPr lang="cs-CZ" altLang="cs-CZ" sz="2400" b="0" dirty="0">
                <a:solidFill>
                  <a:srgbClr val="002D5A"/>
                </a:solidFill>
              </a:rPr>
              <a:t> (většina kontinentálních parlamentních režimů) – stojí a padá se svými kabinetem, musí akceptovat ministry navržené stranou či koaličními partnery, malá kontrola personálního složení</a:t>
            </a:r>
          </a:p>
          <a:p>
            <a:pPr eaLnBrk="1" hangingPunct="1">
              <a:buFont typeface="Arial" charset="0"/>
              <a:buNone/>
            </a:pPr>
            <a:endParaRPr lang="cs-CZ" altLang="cs-CZ" b="0" dirty="0"/>
          </a:p>
        </p:txBody>
      </p:sp>
    </p:spTree>
    <p:extLst>
      <p:ext uri="{BB962C8B-B14F-4D97-AF65-F5344CB8AC3E}">
        <p14:creationId xmlns:p14="http://schemas.microsoft.com/office/powerpoint/2010/main" val="3630172756"/>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6289" y="301719"/>
            <a:ext cx="9144000" cy="923926"/>
          </a:xfrm>
        </p:spPr>
        <p:txBody>
          <a:bodyPr>
            <a:normAutofit/>
          </a:bodyPr>
          <a:lstStyle/>
          <a:p>
            <a:r>
              <a:rPr lang="cs-CZ" sz="4400" dirty="0"/>
              <a:t>Premiérské (kancléřské) režimy</a:t>
            </a:r>
          </a:p>
        </p:txBody>
      </p:sp>
      <p:sp>
        <p:nvSpPr>
          <p:cNvPr id="5" name="Zástupný symbol pro obsah 4"/>
          <p:cNvSpPr>
            <a:spLocks noGrp="1"/>
          </p:cNvSpPr>
          <p:nvPr>
            <p:ph idx="1"/>
          </p:nvPr>
        </p:nvSpPr>
        <p:spPr>
          <a:xfrm>
            <a:off x="457199" y="1221474"/>
            <a:ext cx="8332237" cy="5288507"/>
          </a:xfrm>
        </p:spPr>
        <p:txBody>
          <a:bodyPr>
            <a:normAutofit fontScale="62500" lnSpcReduction="20000"/>
          </a:bodyPr>
          <a:lstStyle/>
          <a:p>
            <a:pPr marL="0" indent="0">
              <a:lnSpc>
                <a:spcPct val="120000"/>
              </a:lnSpc>
              <a:spcBef>
                <a:spcPts val="1200"/>
              </a:spcBef>
              <a:buNone/>
            </a:pPr>
            <a:r>
              <a:rPr lang="cs-CZ" sz="2600" b="1" strike="sngStrike" dirty="0">
                <a:solidFill>
                  <a:srgbClr val="002D5A"/>
                </a:solidFill>
              </a:rPr>
              <a:t>Velká Británie</a:t>
            </a:r>
          </a:p>
          <a:p>
            <a:pPr>
              <a:lnSpc>
                <a:spcPct val="120000"/>
              </a:lnSpc>
              <a:spcBef>
                <a:spcPts val="1200"/>
              </a:spcBef>
            </a:pPr>
            <a:r>
              <a:rPr lang="cs-CZ" sz="2600" strike="sngStrike" dirty="0">
                <a:solidFill>
                  <a:srgbClr val="002D5A"/>
                </a:solidFill>
              </a:rPr>
              <a:t>Vláda strany, která vyhrála volby – její lídr se automaticky stává premiérem</a:t>
            </a:r>
          </a:p>
          <a:p>
            <a:pPr>
              <a:lnSpc>
                <a:spcPct val="120000"/>
              </a:lnSpc>
              <a:spcBef>
                <a:spcPts val="1200"/>
              </a:spcBef>
            </a:pPr>
            <a:r>
              <a:rPr lang="cs-CZ" sz="2600" strike="sngStrike" dirty="0">
                <a:solidFill>
                  <a:srgbClr val="002D5A"/>
                </a:solidFill>
              </a:rPr>
              <a:t>Faktory moci premiéra</a:t>
            </a:r>
          </a:p>
          <a:p>
            <a:pPr lvl="1">
              <a:lnSpc>
                <a:spcPct val="120000"/>
              </a:lnSpc>
              <a:spcBef>
                <a:spcPts val="1200"/>
              </a:spcBef>
            </a:pPr>
            <a:r>
              <a:rPr lang="cs-CZ" sz="2600" strike="sngStrike" dirty="0">
                <a:solidFill>
                  <a:srgbClr val="002D5A"/>
                </a:solidFill>
              </a:rPr>
              <a:t>ústavní zvyklosti – </a:t>
            </a:r>
            <a:r>
              <a:rPr lang="cs-CZ" sz="2600" strike="sngStrike" dirty="0" err="1">
                <a:solidFill>
                  <a:srgbClr val="002D5A"/>
                </a:solidFill>
              </a:rPr>
              <a:t>zj</a:t>
            </a:r>
            <a:r>
              <a:rPr lang="cs-CZ" sz="2600" strike="sngStrike" dirty="0">
                <a:solidFill>
                  <a:srgbClr val="002D5A"/>
                </a:solidFill>
              </a:rPr>
              <a:t>. síla k rozpuštění dolní </a:t>
            </a:r>
            <a:r>
              <a:rPr lang="cs-CZ" sz="2600" strike="sngStrike" dirty="0" err="1">
                <a:solidFill>
                  <a:srgbClr val="002D5A"/>
                </a:solidFill>
              </a:rPr>
              <a:t>parl</a:t>
            </a:r>
            <a:r>
              <a:rPr lang="cs-CZ" sz="2600" strike="sngStrike" dirty="0">
                <a:solidFill>
                  <a:srgbClr val="002D5A"/>
                </a:solidFill>
              </a:rPr>
              <a:t>. komory</a:t>
            </a:r>
          </a:p>
          <a:p>
            <a:pPr lvl="1">
              <a:lnSpc>
                <a:spcPct val="120000"/>
              </a:lnSpc>
              <a:spcBef>
                <a:spcPts val="1200"/>
              </a:spcBef>
            </a:pPr>
            <a:r>
              <a:rPr lang="cs-CZ" sz="2600" strike="sngStrike" dirty="0">
                <a:solidFill>
                  <a:srgbClr val="002D5A"/>
                </a:solidFill>
              </a:rPr>
              <a:t>síla a soudržnost vládní strany - obvykle absolutní většina, účinná kontrola poslanců</a:t>
            </a:r>
          </a:p>
          <a:p>
            <a:pPr lvl="1">
              <a:lnSpc>
                <a:spcPct val="120000"/>
              </a:lnSpc>
              <a:spcBef>
                <a:spcPts val="1200"/>
              </a:spcBef>
            </a:pPr>
            <a:r>
              <a:rPr lang="cs-CZ" sz="2600" strike="sngStrike" dirty="0">
                <a:solidFill>
                  <a:srgbClr val="002D5A"/>
                </a:solidFill>
              </a:rPr>
              <a:t>postavení lídra vítězné strany</a:t>
            </a:r>
          </a:p>
          <a:p>
            <a:pPr marL="0" indent="0">
              <a:lnSpc>
                <a:spcPct val="120000"/>
              </a:lnSpc>
              <a:spcBef>
                <a:spcPts val="1200"/>
              </a:spcBef>
              <a:buNone/>
            </a:pPr>
            <a:r>
              <a:rPr lang="cs-CZ" sz="2600" b="1" dirty="0">
                <a:solidFill>
                  <a:srgbClr val="002D5A"/>
                </a:solidFill>
              </a:rPr>
              <a:t>Německo</a:t>
            </a:r>
          </a:p>
          <a:p>
            <a:pPr>
              <a:lnSpc>
                <a:spcPct val="120000"/>
              </a:lnSpc>
              <a:spcBef>
                <a:spcPts val="1200"/>
              </a:spcBef>
            </a:pPr>
            <a:r>
              <a:rPr lang="cs-CZ" sz="2600" dirty="0">
                <a:solidFill>
                  <a:srgbClr val="002D5A"/>
                </a:solidFill>
              </a:rPr>
              <a:t>Slabší podoba – koaliční vlády, menší pravomoci kancléře</a:t>
            </a:r>
          </a:p>
          <a:p>
            <a:pPr>
              <a:lnSpc>
                <a:spcPct val="120000"/>
              </a:lnSpc>
              <a:spcBef>
                <a:spcPts val="1200"/>
              </a:spcBef>
            </a:pPr>
            <a:r>
              <a:rPr lang="cs-CZ" sz="2600" dirty="0">
                <a:solidFill>
                  <a:srgbClr val="002D5A"/>
                </a:solidFill>
              </a:rPr>
              <a:t>Faktory moci kancléře</a:t>
            </a:r>
          </a:p>
          <a:p>
            <a:pPr lvl="1">
              <a:lnSpc>
                <a:spcPct val="120000"/>
              </a:lnSpc>
              <a:spcBef>
                <a:spcPts val="1200"/>
              </a:spcBef>
            </a:pPr>
            <a:r>
              <a:rPr lang="cs-CZ" sz="2600" dirty="0">
                <a:solidFill>
                  <a:srgbClr val="002D5A"/>
                </a:solidFill>
              </a:rPr>
              <a:t>ústava – volba kancléře </a:t>
            </a:r>
            <a:r>
              <a:rPr lang="cs-CZ" sz="2600" dirty="0" err="1">
                <a:solidFill>
                  <a:srgbClr val="002D5A"/>
                </a:solidFill>
              </a:rPr>
              <a:t>Bundestagem</a:t>
            </a:r>
            <a:r>
              <a:rPr lang="cs-CZ" sz="2600" dirty="0">
                <a:solidFill>
                  <a:srgbClr val="002D5A"/>
                </a:solidFill>
              </a:rPr>
              <a:t>, konstruktivní vyjádření nedůvěry (racionalizovaný parlamentarismus)</a:t>
            </a:r>
          </a:p>
          <a:p>
            <a:pPr lvl="1">
              <a:lnSpc>
                <a:spcPct val="120000"/>
              </a:lnSpc>
              <a:spcBef>
                <a:spcPts val="1200"/>
              </a:spcBef>
            </a:pPr>
            <a:r>
              <a:rPr lang="cs-CZ" sz="2600" dirty="0">
                <a:solidFill>
                  <a:srgbClr val="002D5A"/>
                </a:solidFill>
              </a:rPr>
              <a:t>síla a soudržnost vládní strany</a:t>
            </a:r>
          </a:p>
          <a:p>
            <a:pPr lvl="1">
              <a:lnSpc>
                <a:spcPct val="120000"/>
              </a:lnSpc>
              <a:spcBef>
                <a:spcPts val="1200"/>
              </a:spcBef>
            </a:pPr>
            <a:r>
              <a:rPr lang="cs-CZ" sz="2600" dirty="0">
                <a:solidFill>
                  <a:srgbClr val="002D5A"/>
                </a:solidFill>
              </a:rPr>
              <a:t>postavení uvnitř vlastní strany</a:t>
            </a:r>
          </a:p>
          <a:p>
            <a:endParaRPr lang="cs-CZ" dirty="0"/>
          </a:p>
        </p:txBody>
      </p:sp>
    </p:spTree>
    <p:extLst>
      <p:ext uri="{BB962C8B-B14F-4D97-AF65-F5344CB8AC3E}">
        <p14:creationId xmlns:p14="http://schemas.microsoft.com/office/powerpoint/2010/main" val="1881482832"/>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304510"/>
            <a:ext cx="9144000" cy="923926"/>
          </a:xfrm>
        </p:spPr>
        <p:txBody>
          <a:bodyPr>
            <a:noAutofit/>
          </a:bodyPr>
          <a:lstStyle/>
          <a:p>
            <a:pPr eaLnBrk="1" hangingPunct="1"/>
            <a:r>
              <a:rPr lang="cs-CZ" altLang="cs-CZ" sz="4000" dirty="0"/>
              <a:t>Parlamentarismus s převahou </a:t>
            </a:r>
            <a:br>
              <a:rPr lang="cs-CZ" altLang="cs-CZ" sz="4000" dirty="0"/>
            </a:br>
            <a:r>
              <a:rPr lang="cs-CZ" altLang="cs-CZ" sz="4000" dirty="0"/>
              <a:t>parlamentu (čistý)</a:t>
            </a:r>
          </a:p>
        </p:txBody>
      </p:sp>
      <p:sp>
        <p:nvSpPr>
          <p:cNvPr id="26627" name="Rectangle 3"/>
          <p:cNvSpPr>
            <a:spLocks noGrp="1" noChangeArrowheads="1"/>
          </p:cNvSpPr>
          <p:nvPr>
            <p:ph type="body" idx="1"/>
          </p:nvPr>
        </p:nvSpPr>
        <p:spPr>
          <a:xfrm>
            <a:off x="279400" y="1766454"/>
            <a:ext cx="8447088" cy="4650221"/>
          </a:xfrm>
        </p:spPr>
        <p:txBody>
          <a:bodyPr>
            <a:normAutofit/>
          </a:bodyPr>
          <a:lstStyle/>
          <a:p>
            <a:pPr eaLnBrk="1" hangingPunct="1">
              <a:spcBef>
                <a:spcPts val="1200"/>
              </a:spcBef>
            </a:pPr>
            <a:r>
              <a:rPr lang="cs-CZ" altLang="cs-CZ" sz="2400" b="0" dirty="0">
                <a:solidFill>
                  <a:srgbClr val="002D5A"/>
                </a:solidFill>
              </a:rPr>
              <a:t>Plná závislost vlády na parlamentu - kabinet neřídí legislativu</a:t>
            </a:r>
          </a:p>
          <a:p>
            <a:pPr eaLnBrk="1" hangingPunct="1">
              <a:spcBef>
                <a:spcPts val="1200"/>
              </a:spcBef>
            </a:pPr>
            <a:r>
              <a:rPr lang="cs-CZ" altLang="cs-CZ" sz="2400" b="0" dirty="0">
                <a:solidFill>
                  <a:srgbClr val="002D5A"/>
                </a:solidFill>
              </a:rPr>
              <a:t>Složitý postup rozpouštění parlamentu X jednoduchý způsob vyjádření nedůvěry vládě</a:t>
            </a:r>
          </a:p>
          <a:p>
            <a:pPr eaLnBrk="1" hangingPunct="1">
              <a:spcBef>
                <a:spcPts val="1200"/>
              </a:spcBef>
            </a:pPr>
            <a:r>
              <a:rPr lang="cs-CZ" altLang="cs-CZ" sz="2400" b="0" dirty="0">
                <a:solidFill>
                  <a:srgbClr val="002D5A"/>
                </a:solidFill>
              </a:rPr>
              <a:t>Zpravidla stranická fragmentace a složité koaliční vládnutí</a:t>
            </a:r>
          </a:p>
          <a:p>
            <a:pPr eaLnBrk="1" hangingPunct="1">
              <a:spcBef>
                <a:spcPts val="1200"/>
              </a:spcBef>
            </a:pPr>
            <a:r>
              <a:rPr lang="cs-CZ" altLang="cs-CZ" sz="2400" b="0" dirty="0">
                <a:solidFill>
                  <a:srgbClr val="002D5A"/>
                </a:solidFill>
              </a:rPr>
              <a:t>Moc není sjednocená, naopak je roztroušená a atomizovaná</a:t>
            </a:r>
          </a:p>
          <a:p>
            <a:pPr eaLnBrk="1" hangingPunct="1">
              <a:spcBef>
                <a:spcPts val="1200"/>
              </a:spcBef>
            </a:pPr>
            <a:r>
              <a:rPr lang="cs-CZ" altLang="cs-CZ" sz="2400" b="0" dirty="0">
                <a:solidFill>
                  <a:srgbClr val="002D5A"/>
                </a:solidFill>
              </a:rPr>
              <a:t>Nejasná odpovědnost za vládnutí (ale i opoziční činnost a sliby)</a:t>
            </a:r>
          </a:p>
          <a:p>
            <a:pPr eaLnBrk="1" hangingPunct="1">
              <a:spcBef>
                <a:spcPts val="1200"/>
              </a:spcBef>
            </a:pPr>
            <a:r>
              <a:rPr lang="cs-CZ" altLang="cs-CZ" sz="2400" b="0" dirty="0">
                <a:solidFill>
                  <a:srgbClr val="002D5A"/>
                </a:solidFill>
              </a:rPr>
              <a:t>Mnohdy i slabá stranická disciplína – svévole poslanců vázaných např. na své regionální organizace více než na centrální vedení</a:t>
            </a:r>
          </a:p>
          <a:p>
            <a:pPr eaLnBrk="1" hangingPunct="1">
              <a:spcBef>
                <a:spcPts val="1200"/>
              </a:spcBef>
            </a:pPr>
            <a:r>
              <a:rPr lang="cs-CZ" altLang="cs-CZ" sz="2400" dirty="0">
                <a:solidFill>
                  <a:srgbClr val="002D5A"/>
                </a:solidFill>
              </a:rPr>
              <a:t>Nízká a</a:t>
            </a:r>
            <a:r>
              <a:rPr lang="cs-CZ" altLang="cs-CZ" sz="2400" b="0" dirty="0">
                <a:solidFill>
                  <a:srgbClr val="002D5A"/>
                </a:solidFill>
              </a:rPr>
              <a:t>kceschopnost kabinetů</a:t>
            </a:r>
          </a:p>
        </p:txBody>
      </p:sp>
    </p:spTree>
    <p:extLst>
      <p:ext uri="{BB962C8B-B14F-4D97-AF65-F5344CB8AC3E}">
        <p14:creationId xmlns:p14="http://schemas.microsoft.com/office/powerpoint/2010/main" val="749969567"/>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213944"/>
            <a:ext cx="9144000" cy="923926"/>
          </a:xfrm>
        </p:spPr>
        <p:txBody>
          <a:bodyPr>
            <a:noAutofit/>
          </a:bodyPr>
          <a:lstStyle/>
          <a:p>
            <a:pPr eaLnBrk="1" hangingPunct="1"/>
            <a:r>
              <a:rPr lang="cs-CZ" altLang="cs-CZ" sz="4400" dirty="0"/>
              <a:t>Parlamentarismus s převahou politických stran / strany</a:t>
            </a:r>
          </a:p>
        </p:txBody>
      </p:sp>
      <p:sp>
        <p:nvSpPr>
          <p:cNvPr id="27651" name="Rectangle 3"/>
          <p:cNvSpPr>
            <a:spLocks noGrp="1" noChangeArrowheads="1"/>
          </p:cNvSpPr>
          <p:nvPr>
            <p:ph type="body" idx="1"/>
          </p:nvPr>
        </p:nvSpPr>
        <p:spPr>
          <a:xfrm>
            <a:off x="279400" y="1859973"/>
            <a:ext cx="8447088" cy="4556702"/>
          </a:xfrm>
        </p:spPr>
        <p:txBody>
          <a:bodyPr/>
          <a:lstStyle/>
          <a:p>
            <a:pPr>
              <a:spcBef>
                <a:spcPct val="60000"/>
              </a:spcBef>
            </a:pPr>
            <a:r>
              <a:rPr lang="cs-CZ" altLang="cs-CZ" sz="2400" b="0" dirty="0">
                <a:solidFill>
                  <a:srgbClr val="002D5A"/>
                </a:solidFill>
              </a:rPr>
              <a:t>Dvě formy</a:t>
            </a:r>
          </a:p>
          <a:p>
            <a:pPr marL="914303" lvl="1" indent="-457200">
              <a:spcBef>
                <a:spcPct val="60000"/>
              </a:spcBef>
              <a:buFont typeface="+mj-lt"/>
              <a:buAutoNum type="arabicPeriod"/>
            </a:pPr>
            <a:r>
              <a:rPr lang="cs-CZ" altLang="cs-CZ" sz="2400" b="0" dirty="0" err="1">
                <a:solidFill>
                  <a:srgbClr val="002D5A"/>
                </a:solidFill>
              </a:rPr>
              <a:t>Partitokracie</a:t>
            </a:r>
            <a:r>
              <a:rPr lang="cs-CZ" altLang="cs-CZ" sz="2400" b="0" dirty="0">
                <a:solidFill>
                  <a:srgbClr val="002D5A"/>
                </a:solidFill>
              </a:rPr>
              <a:t> - vláda stran</a:t>
            </a:r>
          </a:p>
          <a:p>
            <a:pPr marL="914303" lvl="1" indent="-457200">
              <a:spcBef>
                <a:spcPct val="60000"/>
              </a:spcBef>
              <a:buFont typeface="+mj-lt"/>
              <a:buAutoNum type="arabicPeriod"/>
            </a:pPr>
            <a:r>
              <a:rPr lang="cs-CZ" altLang="cs-CZ" sz="2400" b="0" dirty="0">
                <a:solidFill>
                  <a:srgbClr val="002D5A"/>
                </a:solidFill>
              </a:rPr>
              <a:t>Existence jedné silné (tzv. </a:t>
            </a:r>
            <a:r>
              <a:rPr lang="cs-CZ" altLang="cs-CZ" sz="2400" b="0" dirty="0" err="1">
                <a:solidFill>
                  <a:srgbClr val="002D5A"/>
                </a:solidFill>
              </a:rPr>
              <a:t>predominantní</a:t>
            </a:r>
            <a:r>
              <a:rPr lang="cs-CZ" altLang="cs-CZ" sz="2400" b="0" dirty="0">
                <a:solidFill>
                  <a:srgbClr val="002D5A"/>
                </a:solidFill>
              </a:rPr>
              <a:t>) strany, která má po dlouhý čas (min. tři volební období) v rukou absolutní většinu parlamentu a tudíž i ve vládě</a:t>
            </a:r>
          </a:p>
          <a:p>
            <a:pPr eaLnBrk="1" hangingPunct="1">
              <a:spcBef>
                <a:spcPct val="60000"/>
              </a:spcBef>
            </a:pPr>
            <a:r>
              <a:rPr lang="cs-CZ" altLang="cs-CZ" sz="2400" b="0" dirty="0">
                <a:solidFill>
                  <a:srgbClr val="002D5A"/>
                </a:solidFill>
              </a:rPr>
              <a:t>Dělba moci pak neprobíhá napříč institucemi exekutivy a legislativy, ale napříč vládnoucí koalicí a jejími lídry, resp. </a:t>
            </a:r>
            <a:r>
              <a:rPr lang="cs-CZ" altLang="cs-CZ" sz="2400" b="0" dirty="0" err="1">
                <a:solidFill>
                  <a:srgbClr val="002D5A"/>
                </a:solidFill>
              </a:rPr>
              <a:t>predominantní</a:t>
            </a:r>
            <a:r>
              <a:rPr lang="cs-CZ" altLang="cs-CZ" sz="2400" b="0" dirty="0">
                <a:solidFill>
                  <a:srgbClr val="002D5A"/>
                </a:solidFill>
              </a:rPr>
              <a:t> stranou (jejími křídly, frakcemi a osobnostmi)</a:t>
            </a:r>
          </a:p>
          <a:p>
            <a:pPr eaLnBrk="1" hangingPunct="1">
              <a:lnSpc>
                <a:spcPct val="105000"/>
              </a:lnSpc>
              <a:spcBef>
                <a:spcPct val="15000"/>
              </a:spcBef>
              <a:buFont typeface="Arial" charset="0"/>
              <a:buNone/>
            </a:pPr>
            <a:endParaRPr lang="cs-CZ" altLang="cs-CZ" sz="2100" b="0" dirty="0"/>
          </a:p>
        </p:txBody>
      </p:sp>
      <p:sp>
        <p:nvSpPr>
          <p:cNvPr id="2" name="AutoShape 4" descr="Výsledek obrázku pro švédsko vlajk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Tree>
    <p:extLst>
      <p:ext uri="{BB962C8B-B14F-4D97-AF65-F5344CB8AC3E}">
        <p14:creationId xmlns:p14="http://schemas.microsoft.com/office/powerpoint/2010/main" val="2318321734"/>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160338"/>
            <a:ext cx="9144000" cy="923926"/>
          </a:xfrm>
        </p:spPr>
        <p:txBody>
          <a:bodyPr>
            <a:noAutofit/>
          </a:bodyPr>
          <a:lstStyle/>
          <a:p>
            <a:pPr eaLnBrk="1" hangingPunct="1"/>
            <a:r>
              <a:rPr lang="cs-CZ" altLang="cs-CZ" sz="4000" dirty="0"/>
              <a:t>Parlamenty dle stylu fungování</a:t>
            </a:r>
          </a:p>
        </p:txBody>
      </p:sp>
      <p:sp>
        <p:nvSpPr>
          <p:cNvPr id="27651" name="Rectangle 3"/>
          <p:cNvSpPr>
            <a:spLocks noGrp="1" noChangeArrowheads="1"/>
          </p:cNvSpPr>
          <p:nvPr>
            <p:ph type="body" idx="1"/>
          </p:nvPr>
        </p:nvSpPr>
        <p:spPr>
          <a:xfrm>
            <a:off x="307975" y="1154097"/>
            <a:ext cx="8447088" cy="5220069"/>
          </a:xfrm>
        </p:spPr>
        <p:txBody>
          <a:bodyPr>
            <a:normAutofit lnSpcReduction="10000"/>
          </a:bodyPr>
          <a:lstStyle/>
          <a:p>
            <a:pPr eaLnBrk="1" hangingPunct="1">
              <a:spcBef>
                <a:spcPct val="60000"/>
              </a:spcBef>
            </a:pPr>
            <a:r>
              <a:rPr lang="cs-CZ" altLang="cs-CZ" sz="2400" b="0" dirty="0">
                <a:solidFill>
                  <a:srgbClr val="002D5A"/>
                </a:solidFill>
              </a:rPr>
              <a:t>Parlamenty proslovů</a:t>
            </a:r>
          </a:p>
          <a:p>
            <a:pPr lvl="1">
              <a:spcBef>
                <a:spcPct val="60000"/>
              </a:spcBef>
            </a:pPr>
            <a:r>
              <a:rPr lang="cs-CZ" altLang="cs-CZ" sz="2000" dirty="0">
                <a:solidFill>
                  <a:srgbClr val="002D5A"/>
                </a:solidFill>
              </a:rPr>
              <a:t>Anglosaské prostředí s jasnými dělítky mezi vládou a opozicí</a:t>
            </a:r>
          </a:p>
          <a:p>
            <a:pPr lvl="1">
              <a:spcBef>
                <a:spcPct val="60000"/>
              </a:spcBef>
            </a:pPr>
            <a:r>
              <a:rPr lang="cs-CZ" altLang="cs-CZ" sz="2000" b="0" dirty="0">
                <a:solidFill>
                  <a:srgbClr val="002D5A"/>
                </a:solidFill>
              </a:rPr>
              <a:t>Návrhy zákonů doznávají v parlamentu malýc</a:t>
            </a:r>
            <a:r>
              <a:rPr lang="cs-CZ" altLang="cs-CZ" sz="2000" dirty="0">
                <a:solidFill>
                  <a:srgbClr val="002D5A"/>
                </a:solidFill>
              </a:rPr>
              <a:t>h změn</a:t>
            </a:r>
          </a:p>
          <a:p>
            <a:pPr lvl="1">
              <a:spcBef>
                <a:spcPct val="60000"/>
              </a:spcBef>
            </a:pPr>
            <a:r>
              <a:rPr lang="cs-CZ" altLang="cs-CZ" sz="2000" dirty="0">
                <a:solidFill>
                  <a:srgbClr val="002D5A"/>
                </a:solidFill>
              </a:rPr>
              <a:t>Půda parlamentů se stává hlavním kolbištěm </a:t>
            </a:r>
          </a:p>
          <a:p>
            <a:pPr lvl="2">
              <a:spcBef>
                <a:spcPct val="60000"/>
              </a:spcBef>
            </a:pPr>
            <a:r>
              <a:rPr lang="cs-CZ" altLang="cs-CZ" sz="2000" b="0" dirty="0" err="1">
                <a:solidFill>
                  <a:srgbClr val="002D5A"/>
                </a:solidFill>
              </a:rPr>
              <a:t>Question</a:t>
            </a:r>
            <a:r>
              <a:rPr lang="cs-CZ" altLang="cs-CZ" sz="2000" b="0" dirty="0">
                <a:solidFill>
                  <a:srgbClr val="002D5A"/>
                </a:solidFill>
              </a:rPr>
              <a:t> </a:t>
            </a:r>
            <a:r>
              <a:rPr lang="cs-CZ" altLang="cs-CZ" sz="2000" b="0" dirty="0" err="1">
                <a:solidFill>
                  <a:srgbClr val="002D5A"/>
                </a:solidFill>
              </a:rPr>
              <a:t>times</a:t>
            </a:r>
            <a:endParaRPr lang="cs-CZ" altLang="cs-CZ" sz="2000" b="0" dirty="0">
              <a:solidFill>
                <a:srgbClr val="002D5A"/>
              </a:solidFill>
            </a:endParaRPr>
          </a:p>
          <a:p>
            <a:pPr lvl="2">
              <a:spcBef>
                <a:spcPct val="60000"/>
              </a:spcBef>
            </a:pPr>
            <a:r>
              <a:rPr lang="cs-CZ" altLang="cs-CZ" sz="2000" dirty="0">
                <a:solidFill>
                  <a:srgbClr val="002D5A"/>
                </a:solidFill>
              </a:rPr>
              <a:t>Střety mezi ministry a stínovými ministry</a:t>
            </a:r>
            <a:endParaRPr lang="cs-CZ" altLang="cs-CZ" sz="2000" b="0" dirty="0">
              <a:solidFill>
                <a:srgbClr val="002D5A"/>
              </a:solidFill>
            </a:endParaRPr>
          </a:p>
          <a:p>
            <a:pPr eaLnBrk="1" hangingPunct="1">
              <a:spcBef>
                <a:spcPct val="60000"/>
              </a:spcBef>
            </a:pPr>
            <a:r>
              <a:rPr lang="cs-CZ" altLang="cs-CZ" sz="2400" dirty="0">
                <a:solidFill>
                  <a:srgbClr val="002D5A"/>
                </a:solidFill>
              </a:rPr>
              <a:t>Parlamenty pracovní </a:t>
            </a:r>
          </a:p>
          <a:p>
            <a:pPr lvl="1">
              <a:spcBef>
                <a:spcPct val="60000"/>
              </a:spcBef>
            </a:pPr>
            <a:r>
              <a:rPr lang="cs-CZ" altLang="cs-CZ" sz="2000" dirty="0">
                <a:solidFill>
                  <a:srgbClr val="002D5A"/>
                </a:solidFill>
              </a:rPr>
              <a:t>V zemích, kde vláda má slabší postavení a musí o podobě svých návrhů diskutovat s opozicí + v zemích, kde mají členové parlamentu rozsáhlou zákonodárnou iniciativu</a:t>
            </a:r>
          </a:p>
          <a:p>
            <a:pPr lvl="1">
              <a:spcBef>
                <a:spcPct val="60000"/>
              </a:spcBef>
            </a:pPr>
            <a:r>
              <a:rPr lang="cs-CZ" altLang="cs-CZ" sz="2000" dirty="0">
                <a:solidFill>
                  <a:srgbClr val="002D5A"/>
                </a:solidFill>
              </a:rPr>
              <a:t>Důležitá role výborů, komisí, zpravodajů a poslaneckých klubů</a:t>
            </a:r>
          </a:p>
          <a:p>
            <a:pPr lvl="1">
              <a:spcBef>
                <a:spcPct val="60000"/>
              </a:spcBef>
            </a:pPr>
            <a:r>
              <a:rPr lang="cs-CZ" altLang="cs-CZ" sz="2000" i="1" dirty="0">
                <a:solidFill>
                  <a:srgbClr val="002D5A"/>
                </a:solidFill>
              </a:rPr>
              <a:t>Příkladem je Itálie nebo Česko</a:t>
            </a:r>
          </a:p>
          <a:p>
            <a:pPr eaLnBrk="1" hangingPunct="1">
              <a:lnSpc>
                <a:spcPct val="105000"/>
              </a:lnSpc>
              <a:spcBef>
                <a:spcPct val="15000"/>
              </a:spcBef>
              <a:buFont typeface="Arial" charset="0"/>
              <a:buNone/>
            </a:pPr>
            <a:endParaRPr lang="cs-CZ" altLang="cs-CZ" sz="2100" b="0" dirty="0"/>
          </a:p>
        </p:txBody>
      </p:sp>
      <p:sp>
        <p:nvSpPr>
          <p:cNvPr id="2" name="AutoShape 4" descr="Výsledek obrázku pro švédsko vlajk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Tree>
    <p:extLst>
      <p:ext uri="{BB962C8B-B14F-4D97-AF65-F5344CB8AC3E}">
        <p14:creationId xmlns:p14="http://schemas.microsoft.com/office/powerpoint/2010/main" val="2594652446"/>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idx="4294967295"/>
          </p:nvPr>
        </p:nvSpPr>
        <p:spPr>
          <a:xfrm>
            <a:off x="685800" y="5152680"/>
            <a:ext cx="7772400" cy="1020535"/>
          </a:xfrm>
        </p:spPr>
        <p:txBody>
          <a:bodyPr>
            <a:normAutofit/>
          </a:bodyPr>
          <a:lstStyle/>
          <a:p>
            <a:r>
              <a:rPr lang="cs-CZ" sz="2800" b="1" dirty="0">
                <a:solidFill>
                  <a:srgbClr val="002D5A"/>
                </a:solidFill>
              </a:rPr>
              <a:t>Politické systémy 2022/23</a:t>
            </a:r>
            <a:br>
              <a:rPr lang="cs-CZ" sz="2800" b="1" dirty="0">
                <a:solidFill>
                  <a:srgbClr val="002D5A"/>
                </a:solidFill>
              </a:rPr>
            </a:br>
            <a:endParaRPr lang="cs-CZ" sz="2800" b="1" dirty="0">
              <a:solidFill>
                <a:srgbClr val="002D5A"/>
              </a:solidFill>
            </a:endParaRPr>
          </a:p>
        </p:txBody>
      </p:sp>
      <p:sp>
        <p:nvSpPr>
          <p:cNvPr id="5" name="TextovéPole 4"/>
          <p:cNvSpPr txBox="1"/>
          <p:nvPr/>
        </p:nvSpPr>
        <p:spPr>
          <a:xfrm>
            <a:off x="504965" y="2142700"/>
            <a:ext cx="8284191" cy="2402004"/>
          </a:xfrm>
          <a:prstGeom prst="rect">
            <a:avLst/>
          </a:prstGeom>
          <a:noFill/>
        </p:spPr>
        <p:txBody>
          <a:bodyPr wrap="none" lIns="252000" tIns="0" rIns="252000" bIns="36000" rtlCol="0" anchor="ctr" anchorCtr="0">
            <a:noAutofit/>
          </a:bodyPr>
          <a:lstStyle/>
          <a:p>
            <a:pPr algn="ctr"/>
            <a:r>
              <a:rPr lang="pl-PL" sz="4800" b="1" cap="all" dirty="0">
                <a:solidFill>
                  <a:srgbClr val="CA8A64"/>
                </a:solidFill>
                <a:latin typeface="+mj-lt"/>
              </a:rPr>
              <a:t>Poloprezidentské režimy: </a:t>
            </a:r>
          </a:p>
          <a:p>
            <a:pPr algn="ctr"/>
            <a:r>
              <a:rPr lang="pl-PL" sz="4800" b="1" cap="all" dirty="0">
                <a:solidFill>
                  <a:srgbClr val="CA8A64"/>
                </a:solidFill>
                <a:latin typeface="+mj-lt"/>
              </a:rPr>
              <a:t>modelový případ Francie</a:t>
            </a:r>
          </a:p>
          <a:p>
            <a:pPr algn="ctr"/>
            <a:endParaRPr lang="pl-PL" sz="3200" b="1" cap="all" dirty="0">
              <a:solidFill>
                <a:srgbClr val="CA8A64"/>
              </a:solidFill>
              <a:latin typeface="+mj-lt"/>
            </a:endParaRPr>
          </a:p>
        </p:txBody>
      </p:sp>
      <p:sp>
        <p:nvSpPr>
          <p:cNvPr id="6" name="TextovéPole 5"/>
          <p:cNvSpPr txBox="1"/>
          <p:nvPr/>
        </p:nvSpPr>
        <p:spPr>
          <a:xfrm>
            <a:off x="0" y="574674"/>
            <a:ext cx="4462818" cy="1090353"/>
          </a:xfrm>
          <a:prstGeom prst="rect">
            <a:avLst/>
          </a:prstGeom>
          <a:noFill/>
        </p:spPr>
        <p:txBody>
          <a:bodyPr wrap="none" lIns="252000" tIns="0" rIns="252000" bIns="36000" rtlCol="0" anchor="t" anchorCtr="0">
            <a:noAutofit/>
          </a:bodyPr>
          <a:lstStyle/>
          <a:p>
            <a:endParaRPr lang="cs-CZ" sz="2800" b="1" dirty="0">
              <a:solidFill>
                <a:srgbClr val="002D5A"/>
              </a:solidFill>
            </a:endParaRPr>
          </a:p>
        </p:txBody>
      </p:sp>
    </p:spTree>
    <p:extLst>
      <p:ext uri="{BB962C8B-B14F-4D97-AF65-F5344CB8AC3E}">
        <p14:creationId xmlns:p14="http://schemas.microsoft.com/office/powerpoint/2010/main" val="1414987361"/>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FC4BA6-6272-4BC2-A3B0-E5E5DCF66AD3}"/>
              </a:ext>
            </a:extLst>
          </p:cNvPr>
          <p:cNvSpPr>
            <a:spLocks noGrp="1"/>
          </p:cNvSpPr>
          <p:nvPr>
            <p:ph type="title"/>
          </p:nvPr>
        </p:nvSpPr>
        <p:spPr>
          <a:xfrm>
            <a:off x="0" y="0"/>
            <a:ext cx="9144000" cy="1231640"/>
          </a:xfrm>
        </p:spPr>
        <p:txBody>
          <a:bodyPr>
            <a:normAutofit/>
          </a:bodyPr>
          <a:lstStyle/>
          <a:p>
            <a:r>
              <a:rPr lang="cs-CZ" sz="3600" dirty="0"/>
              <a:t>Členství ve vládě a parlamentu</a:t>
            </a:r>
          </a:p>
        </p:txBody>
      </p:sp>
      <p:sp>
        <p:nvSpPr>
          <p:cNvPr id="3" name="Zástupný obsah 2">
            <a:extLst>
              <a:ext uri="{FF2B5EF4-FFF2-40B4-BE49-F238E27FC236}">
                <a16:creationId xmlns:a16="http://schemas.microsoft.com/office/drawing/2014/main" id="{4936318A-2B83-411A-AA34-6F32D4B9813E}"/>
              </a:ext>
            </a:extLst>
          </p:cNvPr>
          <p:cNvSpPr>
            <a:spLocks noGrp="1"/>
          </p:cNvSpPr>
          <p:nvPr>
            <p:ph idx="1"/>
          </p:nvPr>
        </p:nvSpPr>
        <p:spPr>
          <a:xfrm>
            <a:off x="457200" y="1231640"/>
            <a:ext cx="8266922" cy="5197151"/>
          </a:xfrm>
        </p:spPr>
        <p:txBody>
          <a:bodyPr>
            <a:normAutofit/>
          </a:bodyPr>
          <a:lstStyle/>
          <a:p>
            <a:pPr>
              <a:spcBef>
                <a:spcPts val="1200"/>
              </a:spcBef>
            </a:pPr>
            <a:r>
              <a:rPr lang="cs-CZ" sz="2400" dirty="0">
                <a:solidFill>
                  <a:srgbClr val="002D5A"/>
                </a:solidFill>
              </a:rPr>
              <a:t>Neslučitelnost funkcí člena vlády a MP</a:t>
            </a:r>
          </a:p>
          <a:p>
            <a:pPr lvl="1">
              <a:spcBef>
                <a:spcPts val="1200"/>
              </a:spcBef>
            </a:pPr>
            <a:r>
              <a:rPr lang="cs-CZ" sz="2000" dirty="0">
                <a:solidFill>
                  <a:srgbClr val="002D5A"/>
                </a:solidFill>
              </a:rPr>
              <a:t>Nizozemí, Švédsko, Norsko, Lucembursko, Portugalsko, Belgie </a:t>
            </a:r>
            <a:endParaRPr lang="cs-CZ" sz="2400" dirty="0">
              <a:solidFill>
                <a:srgbClr val="002D5A"/>
              </a:solidFill>
            </a:endParaRPr>
          </a:p>
          <a:p>
            <a:pPr>
              <a:spcBef>
                <a:spcPts val="1200"/>
              </a:spcBef>
            </a:pPr>
            <a:r>
              <a:rPr lang="cs-CZ" sz="2400" dirty="0">
                <a:solidFill>
                  <a:srgbClr val="002D5A"/>
                </a:solidFill>
              </a:rPr>
              <a:t>Izrael</a:t>
            </a:r>
          </a:p>
          <a:p>
            <a:pPr lvl="1">
              <a:spcBef>
                <a:spcPts val="1200"/>
              </a:spcBef>
            </a:pPr>
            <a:r>
              <a:rPr lang="cs-CZ" sz="2000" dirty="0">
                <a:solidFill>
                  <a:srgbClr val="002D5A"/>
                </a:solidFill>
              </a:rPr>
              <a:t>PM musí být členem </a:t>
            </a:r>
            <a:r>
              <a:rPr lang="cs-CZ" sz="2000" dirty="0" err="1">
                <a:solidFill>
                  <a:srgbClr val="002D5A"/>
                </a:solidFill>
              </a:rPr>
              <a:t>Knessetu</a:t>
            </a:r>
            <a:endParaRPr lang="cs-CZ" sz="2000" dirty="0">
              <a:solidFill>
                <a:srgbClr val="002D5A"/>
              </a:solidFill>
            </a:endParaRPr>
          </a:p>
          <a:p>
            <a:pPr lvl="1">
              <a:spcBef>
                <a:spcPts val="1200"/>
              </a:spcBef>
            </a:pPr>
            <a:r>
              <a:rPr lang="cs-CZ" sz="2000" dirty="0">
                <a:solidFill>
                  <a:srgbClr val="002D5A"/>
                </a:solidFill>
              </a:rPr>
              <a:t>ministři nemusí být členy </a:t>
            </a:r>
            <a:r>
              <a:rPr lang="cs-CZ" sz="2000" dirty="0" err="1">
                <a:solidFill>
                  <a:srgbClr val="002D5A"/>
                </a:solidFill>
              </a:rPr>
              <a:t>Knessetu</a:t>
            </a:r>
            <a:endParaRPr lang="cs-CZ" dirty="0">
              <a:solidFill>
                <a:srgbClr val="002D5A"/>
              </a:solidFill>
            </a:endParaRPr>
          </a:p>
        </p:txBody>
      </p:sp>
    </p:spTree>
    <p:extLst>
      <p:ext uri="{BB962C8B-B14F-4D97-AF65-F5344CB8AC3E}">
        <p14:creationId xmlns:p14="http://schemas.microsoft.com/office/powerpoint/2010/main" val="2401808078"/>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157843"/>
            <a:ext cx="9144000" cy="923926"/>
          </a:xfrm>
        </p:spPr>
        <p:txBody>
          <a:bodyPr>
            <a:noAutofit/>
          </a:bodyPr>
          <a:lstStyle/>
          <a:p>
            <a:pPr eaLnBrk="1" hangingPunct="1"/>
            <a:r>
              <a:rPr lang="cs-CZ" altLang="cs-CZ" sz="3600" dirty="0"/>
              <a:t>Historické proměny  </a:t>
            </a:r>
          </a:p>
        </p:txBody>
      </p:sp>
      <p:sp>
        <p:nvSpPr>
          <p:cNvPr id="19459" name="Rectangle 3"/>
          <p:cNvSpPr>
            <a:spLocks noGrp="1" noChangeArrowheads="1"/>
          </p:cNvSpPr>
          <p:nvPr>
            <p:ph type="body" idx="1"/>
          </p:nvPr>
        </p:nvSpPr>
        <p:spPr>
          <a:xfrm>
            <a:off x="491318" y="1042587"/>
            <a:ext cx="8235169" cy="5603873"/>
          </a:xfrm>
        </p:spPr>
        <p:txBody>
          <a:bodyPr>
            <a:normAutofit/>
          </a:bodyPr>
          <a:lstStyle/>
          <a:p>
            <a:pPr>
              <a:spcBef>
                <a:spcPts val="900"/>
              </a:spcBef>
            </a:pPr>
            <a:r>
              <a:rPr lang="cs-CZ" altLang="cs-CZ" sz="1800" dirty="0">
                <a:solidFill>
                  <a:srgbClr val="002D5A"/>
                </a:solidFill>
              </a:rPr>
              <a:t>Střídání republik a monarchií různého typu</a:t>
            </a:r>
          </a:p>
          <a:p>
            <a:pPr lvl="1">
              <a:spcBef>
                <a:spcPts val="900"/>
              </a:spcBef>
            </a:pPr>
            <a:r>
              <a:rPr lang="cs-CZ" altLang="cs-CZ" sz="1600" dirty="0">
                <a:solidFill>
                  <a:srgbClr val="002D5A"/>
                </a:solidFill>
              </a:rPr>
              <a:t>Velká francouzská revoluce – monarchie</a:t>
            </a:r>
          </a:p>
          <a:p>
            <a:pPr lvl="1">
              <a:spcBef>
                <a:spcPts val="900"/>
              </a:spcBef>
            </a:pPr>
            <a:r>
              <a:rPr lang="cs-CZ" altLang="cs-CZ" sz="1600" dirty="0">
                <a:solidFill>
                  <a:srgbClr val="002D5A"/>
                </a:solidFill>
              </a:rPr>
              <a:t>I. republika (1792-1804)</a:t>
            </a:r>
          </a:p>
          <a:p>
            <a:pPr lvl="1">
              <a:spcBef>
                <a:spcPts val="900"/>
              </a:spcBef>
            </a:pPr>
            <a:r>
              <a:rPr lang="cs-CZ" altLang="cs-CZ" sz="1600" dirty="0">
                <a:solidFill>
                  <a:srgbClr val="002D5A"/>
                </a:solidFill>
              </a:rPr>
              <a:t>jakobínské období</a:t>
            </a:r>
          </a:p>
          <a:p>
            <a:pPr lvl="1">
              <a:spcBef>
                <a:spcPts val="900"/>
              </a:spcBef>
            </a:pPr>
            <a:r>
              <a:rPr lang="cs-CZ" altLang="cs-CZ" sz="1600" dirty="0">
                <a:solidFill>
                  <a:srgbClr val="002D5A"/>
                </a:solidFill>
              </a:rPr>
              <a:t>období direktoria</a:t>
            </a:r>
          </a:p>
          <a:p>
            <a:pPr lvl="1">
              <a:spcBef>
                <a:spcPts val="900"/>
              </a:spcBef>
            </a:pPr>
            <a:r>
              <a:rPr lang="cs-CZ" altLang="cs-CZ" sz="1600" dirty="0">
                <a:solidFill>
                  <a:srgbClr val="002D5A"/>
                </a:solidFill>
              </a:rPr>
              <a:t>První císařství </a:t>
            </a:r>
          </a:p>
          <a:p>
            <a:pPr lvl="1">
              <a:spcBef>
                <a:spcPts val="900"/>
              </a:spcBef>
            </a:pPr>
            <a:r>
              <a:rPr lang="cs-CZ" altLang="cs-CZ" sz="1600" dirty="0">
                <a:solidFill>
                  <a:srgbClr val="002D5A"/>
                </a:solidFill>
              </a:rPr>
              <a:t>Červencová monarchie (1830-1848)</a:t>
            </a:r>
          </a:p>
          <a:p>
            <a:pPr lvl="1">
              <a:spcBef>
                <a:spcPts val="900"/>
              </a:spcBef>
            </a:pPr>
            <a:r>
              <a:rPr lang="cs-CZ" altLang="cs-CZ" sz="1600" dirty="0">
                <a:solidFill>
                  <a:srgbClr val="002D5A"/>
                </a:solidFill>
              </a:rPr>
              <a:t>II. republika (1848-1852)</a:t>
            </a:r>
          </a:p>
          <a:p>
            <a:pPr lvl="1">
              <a:spcBef>
                <a:spcPts val="900"/>
              </a:spcBef>
            </a:pPr>
            <a:r>
              <a:rPr lang="cs-CZ" altLang="cs-CZ" sz="1600" dirty="0">
                <a:solidFill>
                  <a:srgbClr val="002D5A"/>
                </a:solidFill>
              </a:rPr>
              <a:t>Druhé císařství (1852-1870)</a:t>
            </a:r>
          </a:p>
          <a:p>
            <a:pPr lvl="1">
              <a:spcBef>
                <a:spcPts val="900"/>
              </a:spcBef>
            </a:pPr>
            <a:r>
              <a:rPr lang="cs-CZ" altLang="cs-CZ" sz="1600" dirty="0">
                <a:solidFill>
                  <a:srgbClr val="002D5A"/>
                </a:solidFill>
              </a:rPr>
              <a:t>III. republika (1870-1940)</a:t>
            </a:r>
          </a:p>
          <a:p>
            <a:pPr lvl="1">
              <a:spcBef>
                <a:spcPts val="900"/>
              </a:spcBef>
            </a:pPr>
            <a:r>
              <a:rPr lang="fr-FR" altLang="cs-CZ" sz="1600" dirty="0">
                <a:solidFill>
                  <a:srgbClr val="002D5A"/>
                </a:solidFill>
              </a:rPr>
              <a:t>Nacistická okupace a Vichistická Francie </a:t>
            </a:r>
            <a:r>
              <a:rPr lang="cs-CZ" altLang="cs-CZ" sz="1600" dirty="0">
                <a:solidFill>
                  <a:srgbClr val="002D5A"/>
                </a:solidFill>
              </a:rPr>
              <a:t>(</a:t>
            </a:r>
            <a:r>
              <a:rPr lang="fr-FR" altLang="cs-CZ" sz="1600" dirty="0">
                <a:solidFill>
                  <a:srgbClr val="002D5A"/>
                </a:solidFill>
              </a:rPr>
              <a:t>1940–1945</a:t>
            </a:r>
            <a:r>
              <a:rPr lang="cs-CZ" altLang="cs-CZ" sz="1600" dirty="0">
                <a:solidFill>
                  <a:srgbClr val="002D5A"/>
                </a:solidFill>
              </a:rPr>
              <a:t>)</a:t>
            </a:r>
          </a:p>
          <a:p>
            <a:pPr lvl="1">
              <a:spcBef>
                <a:spcPts val="900"/>
              </a:spcBef>
            </a:pPr>
            <a:r>
              <a:rPr lang="cs-CZ" altLang="cs-CZ" sz="1600" dirty="0">
                <a:solidFill>
                  <a:srgbClr val="002D5A"/>
                </a:solidFill>
              </a:rPr>
              <a:t>IV. republika (1946-1958)</a:t>
            </a:r>
          </a:p>
          <a:p>
            <a:pPr lvl="1">
              <a:spcBef>
                <a:spcPts val="900"/>
              </a:spcBef>
            </a:pPr>
            <a:r>
              <a:rPr lang="cs-CZ" altLang="cs-CZ" sz="1600" dirty="0">
                <a:solidFill>
                  <a:srgbClr val="002D5A"/>
                </a:solidFill>
              </a:rPr>
              <a:t>V. republika (od roku 1958-?)</a:t>
            </a:r>
            <a:endParaRPr lang="cs-CZ" altLang="cs-CZ" sz="1400" dirty="0">
              <a:solidFill>
                <a:srgbClr val="002D5A"/>
              </a:solidFill>
            </a:endParaRPr>
          </a:p>
        </p:txBody>
      </p:sp>
    </p:spTree>
    <p:extLst>
      <p:ext uri="{BB962C8B-B14F-4D97-AF65-F5344CB8AC3E}">
        <p14:creationId xmlns:p14="http://schemas.microsoft.com/office/powerpoint/2010/main" val="2871923812"/>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157843"/>
            <a:ext cx="9144000" cy="923926"/>
          </a:xfrm>
        </p:spPr>
        <p:txBody>
          <a:bodyPr>
            <a:noAutofit/>
          </a:bodyPr>
          <a:lstStyle/>
          <a:p>
            <a:pPr eaLnBrk="1" hangingPunct="1"/>
            <a:r>
              <a:rPr lang="cs-CZ" altLang="cs-CZ" sz="3600" dirty="0"/>
              <a:t>III. a IV. republika</a:t>
            </a:r>
          </a:p>
        </p:txBody>
      </p:sp>
      <p:sp>
        <p:nvSpPr>
          <p:cNvPr id="19459" name="Rectangle 3"/>
          <p:cNvSpPr>
            <a:spLocks noGrp="1" noChangeArrowheads="1"/>
          </p:cNvSpPr>
          <p:nvPr>
            <p:ph type="body" idx="1"/>
          </p:nvPr>
        </p:nvSpPr>
        <p:spPr>
          <a:xfrm>
            <a:off x="491318" y="1042587"/>
            <a:ext cx="5192683" cy="5603873"/>
          </a:xfrm>
        </p:spPr>
        <p:txBody>
          <a:bodyPr>
            <a:normAutofit/>
          </a:bodyPr>
          <a:lstStyle/>
          <a:p>
            <a:pPr>
              <a:spcBef>
                <a:spcPts val="900"/>
              </a:spcBef>
            </a:pPr>
            <a:r>
              <a:rPr lang="cs-CZ" altLang="cs-CZ" sz="1800" dirty="0">
                <a:solidFill>
                  <a:srgbClr val="002D5A"/>
                </a:solidFill>
              </a:rPr>
              <a:t>III. republika (1871-1940)</a:t>
            </a:r>
          </a:p>
          <a:p>
            <a:pPr>
              <a:spcBef>
                <a:spcPts val="900"/>
              </a:spcBef>
            </a:pPr>
            <a:r>
              <a:rPr lang="cs-CZ" altLang="cs-CZ" sz="1800" dirty="0">
                <a:solidFill>
                  <a:srgbClr val="002D5A"/>
                </a:solidFill>
              </a:rPr>
              <a:t>IV. republika (1946-1958)</a:t>
            </a:r>
          </a:p>
          <a:p>
            <a:pPr>
              <a:spcBef>
                <a:spcPts val="900"/>
              </a:spcBef>
            </a:pPr>
            <a:r>
              <a:rPr lang="cs-CZ" altLang="cs-CZ" sz="1800" dirty="0">
                <a:solidFill>
                  <a:srgbClr val="002D5A"/>
                </a:solidFill>
              </a:rPr>
              <a:t>klasické parlamentní demokracie s převahou zákonodárné moci nad výkonnou </a:t>
            </a:r>
          </a:p>
          <a:p>
            <a:pPr>
              <a:spcBef>
                <a:spcPts val="900"/>
              </a:spcBef>
            </a:pPr>
            <a:r>
              <a:rPr lang="cs-CZ" altLang="cs-CZ" sz="1800" dirty="0">
                <a:solidFill>
                  <a:srgbClr val="002D5A"/>
                </a:solidFill>
              </a:rPr>
              <a:t>rozhodování v rukou zákonodárného sboru, nestabilita, časté vyslovení nedůvěry vládě</a:t>
            </a:r>
          </a:p>
          <a:p>
            <a:pPr>
              <a:spcBef>
                <a:spcPts val="900"/>
              </a:spcBef>
            </a:pPr>
            <a:r>
              <a:rPr lang="cs-CZ" altLang="cs-CZ" sz="1800" dirty="0" err="1">
                <a:solidFill>
                  <a:srgbClr val="002D5A"/>
                </a:solidFill>
              </a:rPr>
              <a:t>partitokracie</a:t>
            </a:r>
            <a:endParaRPr lang="cs-CZ" altLang="cs-CZ" sz="1800" dirty="0">
              <a:solidFill>
                <a:srgbClr val="002D5A"/>
              </a:solidFill>
            </a:endParaRPr>
          </a:p>
          <a:p>
            <a:pPr>
              <a:spcBef>
                <a:spcPts val="900"/>
              </a:spcBef>
            </a:pPr>
            <a:r>
              <a:rPr lang="cs-CZ" altLang="cs-CZ" sz="1800" dirty="0">
                <a:solidFill>
                  <a:srgbClr val="002D5A"/>
                </a:solidFill>
              </a:rPr>
              <a:t>silné antisystémové strany: komunisté a </a:t>
            </a:r>
            <a:r>
              <a:rPr lang="cs-CZ" altLang="cs-CZ" sz="1800" dirty="0" err="1">
                <a:solidFill>
                  <a:srgbClr val="002D5A"/>
                </a:solidFill>
              </a:rPr>
              <a:t>poujadisté</a:t>
            </a:r>
            <a:r>
              <a:rPr lang="cs-CZ" altLang="cs-CZ" sz="1800" dirty="0">
                <a:solidFill>
                  <a:srgbClr val="002D5A"/>
                </a:solidFill>
              </a:rPr>
              <a:t> a do jisté míry i gaullisté</a:t>
            </a:r>
          </a:p>
          <a:p>
            <a:pPr>
              <a:spcBef>
                <a:spcPts val="900"/>
              </a:spcBef>
            </a:pPr>
            <a:endParaRPr lang="cs-CZ" altLang="cs-CZ" sz="1400" dirty="0">
              <a:solidFill>
                <a:srgbClr val="002D5A"/>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14214" y="692289"/>
            <a:ext cx="2511965" cy="1857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9281" y="2531861"/>
            <a:ext cx="2673803" cy="1976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1462" y="4395045"/>
            <a:ext cx="2445503" cy="1889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4758" y="4395045"/>
            <a:ext cx="2346711" cy="177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8508274"/>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21747"/>
            <a:ext cx="9144000" cy="767016"/>
          </a:xfrm>
        </p:spPr>
        <p:txBody>
          <a:bodyPr>
            <a:normAutofit/>
          </a:bodyPr>
          <a:lstStyle/>
          <a:p>
            <a:r>
              <a:rPr lang="cs-CZ" sz="4000" dirty="0"/>
              <a:t>IV. republika</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90967" y="1110171"/>
            <a:ext cx="6108936" cy="5306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8467270"/>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157843"/>
            <a:ext cx="9144000" cy="816378"/>
          </a:xfrm>
        </p:spPr>
        <p:txBody>
          <a:bodyPr>
            <a:noAutofit/>
          </a:bodyPr>
          <a:lstStyle/>
          <a:p>
            <a:pPr eaLnBrk="1" hangingPunct="1"/>
            <a:r>
              <a:rPr lang="cs-CZ" altLang="cs-CZ" sz="3600" dirty="0"/>
              <a:t>Vznik V. republiky</a:t>
            </a:r>
          </a:p>
        </p:txBody>
      </p:sp>
      <p:sp>
        <p:nvSpPr>
          <p:cNvPr id="19459" name="Rectangle 3"/>
          <p:cNvSpPr>
            <a:spLocks noGrp="1" noChangeArrowheads="1"/>
          </p:cNvSpPr>
          <p:nvPr>
            <p:ph type="body" idx="1"/>
          </p:nvPr>
        </p:nvSpPr>
        <p:spPr>
          <a:xfrm>
            <a:off x="491319" y="1085316"/>
            <a:ext cx="5157452" cy="5561144"/>
          </a:xfrm>
        </p:spPr>
        <p:txBody>
          <a:bodyPr>
            <a:normAutofit/>
          </a:bodyPr>
          <a:lstStyle/>
          <a:p>
            <a:pPr>
              <a:spcBef>
                <a:spcPts val="1200"/>
              </a:spcBef>
            </a:pPr>
            <a:r>
              <a:rPr lang="cs-CZ" altLang="cs-CZ" sz="2200" dirty="0">
                <a:solidFill>
                  <a:srgbClr val="002D5A"/>
                </a:solidFill>
              </a:rPr>
              <a:t>Hluboká politická krize IV. republiky způsobená vládní nestabilitou (za 12 let 21 vlád!) a především situací v Alžírsku</a:t>
            </a:r>
          </a:p>
          <a:p>
            <a:pPr>
              <a:spcBef>
                <a:spcPts val="1200"/>
              </a:spcBef>
            </a:pPr>
            <a:r>
              <a:rPr lang="cs-CZ" altLang="cs-CZ" sz="2200" dirty="0">
                <a:solidFill>
                  <a:srgbClr val="002D5A"/>
                </a:solidFill>
              </a:rPr>
              <a:t>Krize hrozila přerůst v občanskou válku</a:t>
            </a:r>
          </a:p>
          <a:p>
            <a:pPr>
              <a:spcBef>
                <a:spcPts val="1200"/>
              </a:spcBef>
            </a:pPr>
            <a:r>
              <a:rPr lang="cs-CZ" altLang="cs-CZ" sz="2200" dirty="0">
                <a:solidFill>
                  <a:srgbClr val="002D5A"/>
                </a:solidFill>
              </a:rPr>
              <a:t>Armáda usilovala o zachování Alžírska jako francouzské kolonie a zároveň osnovala spiknutí proti politické moci – nakonec se skutečně a opakovaně pokusila o vojenský převrat</a:t>
            </a:r>
          </a:p>
          <a:p>
            <a:pPr>
              <a:spcBef>
                <a:spcPts val="1200"/>
              </a:spcBef>
            </a:pPr>
            <a:r>
              <a:rPr lang="cs-CZ" altLang="cs-CZ" sz="2200" dirty="0">
                <a:solidFill>
                  <a:srgbClr val="002D5A"/>
                </a:solidFill>
              </a:rPr>
              <a:t>Do této situace se vrací de </a:t>
            </a:r>
            <a:r>
              <a:rPr lang="cs-CZ" altLang="cs-CZ" sz="2200" dirty="0" err="1">
                <a:solidFill>
                  <a:srgbClr val="002D5A"/>
                </a:solidFill>
              </a:rPr>
              <a:t>Gaulle</a:t>
            </a:r>
            <a:r>
              <a:rPr lang="cs-CZ" altLang="cs-CZ" sz="2200" dirty="0">
                <a:solidFill>
                  <a:srgbClr val="002D5A"/>
                </a:solidFill>
              </a:rPr>
              <a:t> a je jmenován premiérem</a:t>
            </a:r>
          </a:p>
          <a:p>
            <a:pPr>
              <a:spcBef>
                <a:spcPts val="1200"/>
              </a:spcBef>
            </a:pPr>
            <a:r>
              <a:rPr lang="cs-CZ" altLang="cs-CZ" sz="2200" dirty="0">
                <a:solidFill>
                  <a:srgbClr val="002D5A"/>
                </a:solidFill>
              </a:rPr>
              <a:t>Ještě v roce 1958 – konkrétně na konci září – je přijata nová ústava, kterou začíná V. republika</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28042" y="3748074"/>
            <a:ext cx="3215959" cy="2367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28041" y="1042587"/>
            <a:ext cx="3215960" cy="2457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1155803"/>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157843"/>
            <a:ext cx="9144000" cy="816378"/>
          </a:xfrm>
        </p:spPr>
        <p:txBody>
          <a:bodyPr>
            <a:noAutofit/>
          </a:bodyPr>
          <a:lstStyle/>
          <a:p>
            <a:pPr eaLnBrk="1" hangingPunct="1"/>
            <a:r>
              <a:rPr lang="cs-CZ" altLang="cs-CZ" sz="3600" dirty="0"/>
              <a:t>V. republika</a:t>
            </a: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9076" y="1019086"/>
            <a:ext cx="7072857" cy="525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2471899"/>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157843"/>
            <a:ext cx="9144000" cy="923926"/>
          </a:xfrm>
        </p:spPr>
        <p:txBody>
          <a:bodyPr>
            <a:noAutofit/>
          </a:bodyPr>
          <a:lstStyle/>
          <a:p>
            <a:pPr eaLnBrk="1" hangingPunct="1"/>
            <a:r>
              <a:rPr lang="cs-CZ" altLang="cs-CZ" sz="3600" dirty="0"/>
              <a:t>Francie – zdroje </a:t>
            </a:r>
            <a:br>
              <a:rPr lang="cs-CZ" altLang="cs-CZ" sz="3600" dirty="0"/>
            </a:br>
            <a:r>
              <a:rPr lang="cs-CZ" altLang="cs-CZ" sz="3600" dirty="0" err="1"/>
              <a:t>poloprezidentského</a:t>
            </a:r>
            <a:r>
              <a:rPr lang="cs-CZ" altLang="cs-CZ" sz="3600" dirty="0"/>
              <a:t> režimu</a:t>
            </a:r>
          </a:p>
        </p:txBody>
      </p:sp>
      <p:sp>
        <p:nvSpPr>
          <p:cNvPr id="19459" name="Rectangle 3"/>
          <p:cNvSpPr>
            <a:spLocks noGrp="1" noChangeArrowheads="1"/>
          </p:cNvSpPr>
          <p:nvPr>
            <p:ph type="body" idx="1"/>
          </p:nvPr>
        </p:nvSpPr>
        <p:spPr>
          <a:xfrm>
            <a:off x="491318" y="1460310"/>
            <a:ext cx="8235169" cy="5186150"/>
          </a:xfrm>
        </p:spPr>
        <p:txBody>
          <a:bodyPr>
            <a:normAutofit/>
          </a:bodyPr>
          <a:lstStyle/>
          <a:p>
            <a:pPr>
              <a:spcBef>
                <a:spcPts val="900"/>
              </a:spcBef>
            </a:pPr>
            <a:r>
              <a:rPr lang="cs-CZ" altLang="cs-CZ" sz="2200" dirty="0">
                <a:solidFill>
                  <a:srgbClr val="002D5A"/>
                </a:solidFill>
              </a:rPr>
              <a:t>Ústava Páté republiky, posilující prezidenta jako rozhodující složku exekutivy</a:t>
            </a:r>
          </a:p>
          <a:p>
            <a:pPr lvl="1">
              <a:spcBef>
                <a:spcPts val="900"/>
              </a:spcBef>
            </a:pPr>
            <a:r>
              <a:rPr lang="cs-CZ" altLang="cs-CZ" sz="2000" dirty="0">
                <a:solidFill>
                  <a:srgbClr val="002D5A"/>
                </a:solidFill>
              </a:rPr>
              <a:t>z hlediska: a) pravomocí, b) dlouhého volebního období – původně 7 let, od roku 2002 zkráceno na 5 let a sladěno s volebním obdobím Národního shromáždění (NS)</a:t>
            </a:r>
          </a:p>
          <a:p>
            <a:pPr>
              <a:spcBef>
                <a:spcPts val="900"/>
              </a:spcBef>
            </a:pPr>
            <a:r>
              <a:rPr lang="cs-CZ" altLang="cs-CZ" sz="2200" dirty="0">
                <a:solidFill>
                  <a:srgbClr val="002D5A"/>
                </a:solidFill>
              </a:rPr>
              <a:t>Politická praxe nastolená prezidenty počínaje Ch. de </a:t>
            </a:r>
            <a:r>
              <a:rPr lang="cs-CZ" altLang="cs-CZ" sz="2200" dirty="0" err="1">
                <a:solidFill>
                  <a:srgbClr val="002D5A"/>
                </a:solidFill>
              </a:rPr>
              <a:t>Gaullem</a:t>
            </a:r>
            <a:endParaRPr lang="cs-CZ" altLang="cs-CZ" sz="2200" dirty="0">
              <a:solidFill>
                <a:srgbClr val="002D5A"/>
              </a:solidFill>
            </a:endParaRPr>
          </a:p>
          <a:p>
            <a:pPr lvl="1">
              <a:spcBef>
                <a:spcPts val="900"/>
              </a:spcBef>
            </a:pPr>
            <a:r>
              <a:rPr lang="cs-CZ" altLang="cs-CZ" sz="2000" dirty="0">
                <a:solidFill>
                  <a:srgbClr val="002D5A"/>
                </a:solidFill>
              </a:rPr>
              <a:t>maximální využívání ústavou daných pravomocí, někdy i nad její rámec – viz odvolávání premiéra</a:t>
            </a:r>
          </a:p>
          <a:p>
            <a:pPr lvl="1">
              <a:spcBef>
                <a:spcPts val="900"/>
              </a:spcBef>
            </a:pPr>
            <a:r>
              <a:rPr lang="cs-CZ" altLang="cs-CZ" sz="2000" dirty="0">
                <a:solidFill>
                  <a:srgbClr val="002D5A"/>
                </a:solidFill>
              </a:rPr>
              <a:t>předsedání Radě ministrů</a:t>
            </a:r>
          </a:p>
          <a:p>
            <a:pPr lvl="1">
              <a:spcBef>
                <a:spcPts val="900"/>
              </a:spcBef>
            </a:pPr>
            <a:r>
              <a:rPr lang="cs-CZ" altLang="cs-CZ" sz="2000" dirty="0">
                <a:solidFill>
                  <a:srgbClr val="002D5A"/>
                </a:solidFill>
              </a:rPr>
              <a:t>provázanost s politickou stranou, resp. politickým blokem, který má převahu v NS – prezident je jeho reálným obvykle lídrem</a:t>
            </a:r>
          </a:p>
          <a:p>
            <a:pPr lvl="1">
              <a:spcBef>
                <a:spcPts val="900"/>
              </a:spcBef>
            </a:pPr>
            <a:r>
              <a:rPr lang="cs-CZ" altLang="cs-CZ" sz="2000" dirty="0">
                <a:solidFill>
                  <a:srgbClr val="002D5A"/>
                </a:solidFill>
              </a:rPr>
              <a:t>výběr slabého a na prezidentovi závislého premiéra</a:t>
            </a:r>
          </a:p>
        </p:txBody>
      </p:sp>
    </p:spTree>
    <p:extLst>
      <p:ext uri="{BB962C8B-B14F-4D97-AF65-F5344CB8AC3E}">
        <p14:creationId xmlns:p14="http://schemas.microsoft.com/office/powerpoint/2010/main" val="148091606"/>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157844"/>
            <a:ext cx="9144000" cy="448908"/>
          </a:xfrm>
        </p:spPr>
        <p:txBody>
          <a:bodyPr>
            <a:noAutofit/>
          </a:bodyPr>
          <a:lstStyle/>
          <a:p>
            <a:pPr eaLnBrk="1" hangingPunct="1"/>
            <a:r>
              <a:rPr lang="cs-CZ" altLang="cs-CZ" sz="3600" dirty="0"/>
              <a:t>Prezident</a:t>
            </a:r>
          </a:p>
        </p:txBody>
      </p:sp>
      <p:sp>
        <p:nvSpPr>
          <p:cNvPr id="19459" name="Rectangle 3"/>
          <p:cNvSpPr>
            <a:spLocks noGrp="1" noChangeArrowheads="1"/>
          </p:cNvSpPr>
          <p:nvPr>
            <p:ph type="body" idx="1"/>
          </p:nvPr>
        </p:nvSpPr>
        <p:spPr>
          <a:xfrm>
            <a:off x="358924" y="769121"/>
            <a:ext cx="7683640" cy="5877339"/>
          </a:xfrm>
        </p:spPr>
        <p:txBody>
          <a:bodyPr>
            <a:noAutofit/>
          </a:bodyPr>
          <a:lstStyle/>
          <a:p>
            <a:pPr>
              <a:spcBef>
                <a:spcPts val="900"/>
              </a:spcBef>
            </a:pPr>
            <a:r>
              <a:rPr lang="cs-CZ" altLang="cs-CZ" sz="2000" dirty="0">
                <a:solidFill>
                  <a:srgbClr val="002D5A"/>
                </a:solidFill>
              </a:rPr>
              <a:t>Volen přímo dvoukolovým systémem </a:t>
            </a:r>
            <a:r>
              <a:rPr lang="cs-CZ" altLang="cs-CZ" sz="2000" i="1" dirty="0">
                <a:solidFill>
                  <a:srgbClr val="002D5A"/>
                </a:solidFill>
              </a:rPr>
              <a:t>(do r. 1962 volen kolegiem volených představitelů – cca 80.000)</a:t>
            </a:r>
          </a:p>
          <a:p>
            <a:pPr>
              <a:spcBef>
                <a:spcPts val="900"/>
              </a:spcBef>
            </a:pPr>
            <a:r>
              <a:rPr lang="cs-CZ" altLang="cs-CZ" sz="2000" dirty="0">
                <a:solidFill>
                  <a:srgbClr val="002D5A"/>
                </a:solidFill>
              </a:rPr>
              <a:t>Arbitr nad respektem k Ústavě, nad fungováním veřejných mocí a kontinuitou státu, garant národní nezávislosti, územní integrity, respektování dohod a smluv</a:t>
            </a:r>
          </a:p>
          <a:p>
            <a:pPr>
              <a:spcBef>
                <a:spcPts val="900"/>
              </a:spcBef>
            </a:pPr>
            <a:r>
              <a:rPr lang="cs-CZ" altLang="cs-CZ" sz="2000" b="1" dirty="0">
                <a:solidFill>
                  <a:srgbClr val="002D5A"/>
                </a:solidFill>
              </a:rPr>
              <a:t>pravomoci:  </a:t>
            </a:r>
          </a:p>
          <a:p>
            <a:pPr lvl="1">
              <a:spcBef>
                <a:spcPts val="900"/>
              </a:spcBef>
            </a:pPr>
            <a:r>
              <a:rPr lang="cs-CZ" altLang="cs-CZ" sz="1800" dirty="0">
                <a:solidFill>
                  <a:srgbClr val="002D5A"/>
                </a:solidFill>
              </a:rPr>
              <a:t>jmenuje a v praxi odvolává premiéra a na jeho návrh pak ostatní ministry</a:t>
            </a:r>
          </a:p>
          <a:p>
            <a:pPr lvl="1">
              <a:spcBef>
                <a:spcPts val="900"/>
              </a:spcBef>
            </a:pPr>
            <a:r>
              <a:rPr lang="cs-CZ" altLang="cs-CZ" sz="1800" dirty="0">
                <a:solidFill>
                  <a:srgbClr val="002D5A"/>
                </a:solidFill>
              </a:rPr>
              <a:t>předsedá Radě ministrů</a:t>
            </a:r>
          </a:p>
          <a:p>
            <a:pPr lvl="1">
              <a:spcBef>
                <a:spcPts val="900"/>
              </a:spcBef>
            </a:pPr>
            <a:r>
              <a:rPr lang="cs-CZ" altLang="cs-CZ" sz="1800" dirty="0">
                <a:solidFill>
                  <a:srgbClr val="002D5A"/>
                </a:solidFill>
              </a:rPr>
              <a:t>vypisuje referenda </a:t>
            </a:r>
          </a:p>
          <a:p>
            <a:pPr lvl="1">
              <a:spcBef>
                <a:spcPts val="900"/>
              </a:spcBef>
            </a:pPr>
            <a:r>
              <a:rPr lang="cs-CZ" altLang="cs-CZ" sz="1800" dirty="0">
                <a:solidFill>
                  <a:srgbClr val="002D5A"/>
                </a:solidFill>
              </a:rPr>
              <a:t>žádá o nové projednání zákona</a:t>
            </a:r>
          </a:p>
          <a:p>
            <a:pPr lvl="1">
              <a:spcBef>
                <a:spcPts val="900"/>
              </a:spcBef>
            </a:pPr>
            <a:r>
              <a:rPr lang="cs-CZ" altLang="cs-CZ" sz="1800" dirty="0">
                <a:solidFill>
                  <a:srgbClr val="002D5A"/>
                </a:solidFill>
              </a:rPr>
              <a:t>jmenuje prezidenta Ústavní rady a třetiny jejích členů, </a:t>
            </a:r>
          </a:p>
          <a:p>
            <a:pPr lvl="1">
              <a:spcBef>
                <a:spcPts val="900"/>
              </a:spcBef>
            </a:pPr>
            <a:r>
              <a:rPr lang="cs-CZ" altLang="cs-CZ" sz="1800" dirty="0">
                <a:solidFill>
                  <a:srgbClr val="002D5A"/>
                </a:solidFill>
              </a:rPr>
              <a:t>oblasti zahraniční a vojenské politiky,                        </a:t>
            </a:r>
          </a:p>
          <a:p>
            <a:pPr lvl="1">
              <a:spcBef>
                <a:spcPts val="900"/>
              </a:spcBef>
            </a:pPr>
            <a:r>
              <a:rPr lang="cs-CZ" altLang="cs-CZ" sz="1800" dirty="0">
                <a:solidFill>
                  <a:srgbClr val="002D5A"/>
                </a:solidFill>
              </a:rPr>
              <a:t>po konzultací s premiérem a předsedy obou komor parlamentu rozpouští Národní shromáždění (jednou do roka)</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2833" y="3499777"/>
            <a:ext cx="2179461" cy="1662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7220581"/>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157843"/>
            <a:ext cx="9144000" cy="1055659"/>
          </a:xfrm>
        </p:spPr>
        <p:txBody>
          <a:bodyPr>
            <a:noAutofit/>
          </a:bodyPr>
          <a:lstStyle/>
          <a:p>
            <a:pPr eaLnBrk="1" hangingPunct="1"/>
            <a:r>
              <a:rPr lang="cs-CZ" altLang="cs-CZ" sz="3600" dirty="0"/>
              <a:t>Vláda </a:t>
            </a:r>
          </a:p>
        </p:txBody>
      </p:sp>
      <p:sp>
        <p:nvSpPr>
          <p:cNvPr id="19459" name="Rectangle 3"/>
          <p:cNvSpPr>
            <a:spLocks noGrp="1" noChangeArrowheads="1"/>
          </p:cNvSpPr>
          <p:nvPr>
            <p:ph type="body" idx="1"/>
          </p:nvPr>
        </p:nvSpPr>
        <p:spPr>
          <a:xfrm>
            <a:off x="358924" y="1367326"/>
            <a:ext cx="8195416" cy="5279133"/>
          </a:xfrm>
        </p:spPr>
        <p:txBody>
          <a:bodyPr>
            <a:noAutofit/>
          </a:bodyPr>
          <a:lstStyle/>
          <a:p>
            <a:pPr algn="just" defTabSz="449263" fontAlgn="base" hangingPunct="0">
              <a:spcBef>
                <a:spcPts val="1200"/>
              </a:spcBef>
              <a:spcAft>
                <a:spcPct val="0"/>
              </a:spcAft>
              <a:buSzPct val="100000"/>
            </a:pPr>
            <a:r>
              <a:rPr lang="cs-CZ" sz="2400" dirty="0">
                <a:solidFill>
                  <a:srgbClr val="002D5A"/>
                </a:solidFill>
                <a:latin typeface="Calibri" pitchFamily="34" charset="0"/>
                <a:ea typeface="Microsoft YaHei" charset="-122"/>
                <a:cs typeface="Calibri" pitchFamily="34" charset="0"/>
              </a:rPr>
              <a:t>uskutečňuje politiku premiéra, stanovenou prezidentem, nebo jeho vlastní v době kohabitace</a:t>
            </a:r>
          </a:p>
          <a:p>
            <a:pPr algn="just" defTabSz="449263" fontAlgn="base" hangingPunct="0">
              <a:spcBef>
                <a:spcPts val="1200"/>
              </a:spcBef>
              <a:spcAft>
                <a:spcPct val="0"/>
              </a:spcAft>
              <a:buSzPct val="100000"/>
            </a:pPr>
            <a:r>
              <a:rPr lang="cs-CZ" sz="2400" dirty="0">
                <a:solidFill>
                  <a:srgbClr val="002D5A"/>
                </a:solidFill>
                <a:latin typeface="Calibri" pitchFamily="34" charset="0"/>
                <a:ea typeface="Microsoft YaHei" charset="-122"/>
                <a:cs typeface="Calibri" pitchFamily="34" charset="0"/>
              </a:rPr>
              <a:t>plní úkoly státní správy, spravuje finance, podílí se na přípravě běžných zákonů</a:t>
            </a:r>
          </a:p>
          <a:p>
            <a:pPr algn="just" defTabSz="449263" fontAlgn="base" hangingPunct="0">
              <a:spcBef>
                <a:spcPts val="1200"/>
              </a:spcBef>
              <a:spcAft>
                <a:spcPct val="0"/>
              </a:spcAft>
              <a:buSzPct val="100000"/>
            </a:pPr>
            <a:r>
              <a:rPr lang="cs-CZ" sz="2400" dirty="0">
                <a:solidFill>
                  <a:srgbClr val="002D5A"/>
                </a:solidFill>
                <a:latin typeface="Calibri" pitchFamily="34" charset="0"/>
                <a:ea typeface="Microsoft YaHei" charset="-122"/>
                <a:cs typeface="Calibri" pitchFamily="34" charset="0"/>
              </a:rPr>
              <a:t>35-40 členů</a:t>
            </a:r>
          </a:p>
          <a:p>
            <a:pPr algn="just" defTabSz="449263" fontAlgn="base" hangingPunct="0">
              <a:spcBef>
                <a:spcPts val="1200"/>
              </a:spcBef>
              <a:spcAft>
                <a:spcPct val="0"/>
              </a:spcAft>
              <a:buSzPct val="100000"/>
            </a:pPr>
            <a:r>
              <a:rPr lang="cs-CZ" sz="2400" dirty="0">
                <a:solidFill>
                  <a:srgbClr val="002D5A"/>
                </a:solidFill>
                <a:latin typeface="Calibri" pitchFamily="34" charset="0"/>
                <a:ea typeface="Microsoft YaHei" charset="-122"/>
                <a:cs typeface="Calibri" pitchFamily="34" charset="0"/>
              </a:rPr>
              <a:t>odpovědná NS – v principu negativní parlamentarismus</a:t>
            </a:r>
          </a:p>
          <a:p>
            <a:pPr algn="just" defTabSz="449263" fontAlgn="base" hangingPunct="0">
              <a:spcBef>
                <a:spcPts val="1200"/>
              </a:spcBef>
              <a:spcAft>
                <a:spcPct val="0"/>
              </a:spcAft>
              <a:buSzPct val="100000"/>
            </a:pPr>
            <a:r>
              <a:rPr lang="cs-CZ" sz="2400" dirty="0">
                <a:solidFill>
                  <a:srgbClr val="002D5A"/>
                </a:solidFill>
                <a:latin typeface="Calibri" pitchFamily="34" charset="0"/>
                <a:ea typeface="Microsoft YaHei" charset="-122"/>
                <a:cs typeface="Calibri" pitchFamily="34" charset="0"/>
              </a:rPr>
              <a:t>inkompatibilita členství ve vládě s funkcí poslance a senátora</a:t>
            </a:r>
          </a:p>
          <a:p>
            <a:pPr algn="just" defTabSz="449263" fontAlgn="base" hangingPunct="0">
              <a:spcBef>
                <a:spcPts val="1200"/>
              </a:spcBef>
              <a:spcAft>
                <a:spcPct val="0"/>
              </a:spcAft>
              <a:buSzPct val="100000"/>
            </a:pPr>
            <a:r>
              <a:rPr lang="cs-CZ" sz="2400" dirty="0">
                <a:solidFill>
                  <a:srgbClr val="002D5A"/>
                </a:solidFill>
                <a:latin typeface="Calibri" pitchFamily="34" charset="0"/>
                <a:ea typeface="Microsoft YaHei" charset="-122"/>
                <a:cs typeface="Calibri" pitchFamily="34" charset="0"/>
              </a:rPr>
              <a:t>postavení premiéra - </a:t>
            </a:r>
          </a:p>
          <a:p>
            <a:pPr marL="0" lvl="0" indent="0" algn="just" defTabSz="449263" fontAlgn="base">
              <a:spcBef>
                <a:spcPts val="1200"/>
              </a:spcBef>
              <a:spcAft>
                <a:spcPct val="0"/>
              </a:spcAft>
              <a:buClr>
                <a:srgbClr val="000000"/>
              </a:buClr>
              <a:buSzPct val="100000"/>
              <a:buNone/>
            </a:pPr>
            <a:endParaRPr lang="cs-CZ" sz="1800" dirty="0">
              <a:solidFill>
                <a:srgbClr val="002D5A"/>
              </a:solidFill>
              <a:latin typeface="Calibri" pitchFamily="34" charset="0"/>
              <a:ea typeface="Microsoft YaHei" charset="-122"/>
              <a:cs typeface="Calibri" pitchFamily="34" charset="0"/>
            </a:endParaRPr>
          </a:p>
        </p:txBody>
      </p:sp>
    </p:spTree>
    <p:extLst>
      <p:ext uri="{BB962C8B-B14F-4D97-AF65-F5344CB8AC3E}">
        <p14:creationId xmlns:p14="http://schemas.microsoft.com/office/powerpoint/2010/main" val="3227517100"/>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157843"/>
            <a:ext cx="9144000" cy="884743"/>
          </a:xfrm>
        </p:spPr>
        <p:txBody>
          <a:bodyPr>
            <a:noAutofit/>
          </a:bodyPr>
          <a:lstStyle/>
          <a:p>
            <a:pPr eaLnBrk="1" hangingPunct="1"/>
            <a:r>
              <a:rPr lang="cs-CZ" altLang="cs-CZ" sz="3600" dirty="0"/>
              <a:t>Rada ministrů </a:t>
            </a:r>
          </a:p>
        </p:txBody>
      </p:sp>
      <p:sp>
        <p:nvSpPr>
          <p:cNvPr id="19459" name="Rectangle 3"/>
          <p:cNvSpPr>
            <a:spLocks noGrp="1" noChangeArrowheads="1"/>
          </p:cNvSpPr>
          <p:nvPr>
            <p:ph type="body" idx="1"/>
          </p:nvPr>
        </p:nvSpPr>
        <p:spPr>
          <a:xfrm>
            <a:off x="358924" y="1281868"/>
            <a:ext cx="8195416" cy="5364591"/>
          </a:xfrm>
        </p:spPr>
        <p:txBody>
          <a:bodyPr>
            <a:noAutofit/>
          </a:bodyPr>
          <a:lstStyle/>
          <a:p>
            <a:pPr algn="just" defTabSz="449263" fontAlgn="base">
              <a:spcBef>
                <a:spcPts val="1200"/>
              </a:spcBef>
              <a:spcAft>
                <a:spcPct val="0"/>
              </a:spcAft>
              <a:buClr>
                <a:srgbClr val="000000"/>
              </a:buClr>
              <a:buSzPct val="100000"/>
            </a:pPr>
            <a:r>
              <a:rPr lang="cs-CZ" sz="2400" dirty="0">
                <a:solidFill>
                  <a:srgbClr val="002D5A"/>
                </a:solidFill>
                <a:latin typeface="Calibri" pitchFamily="34" charset="0"/>
                <a:ea typeface="Microsoft YaHei" charset="-122"/>
                <a:cs typeface="Calibri" pitchFamily="34" charset="0"/>
              </a:rPr>
              <a:t>orgán k projednávání a přijímání některých aktů výkonné moci: předkládání vládních návrhů zákonů, jmenování vyšších státních úředníků a vojenských důstojníků</a:t>
            </a:r>
          </a:p>
          <a:p>
            <a:pPr algn="just" defTabSz="449263" fontAlgn="base">
              <a:spcBef>
                <a:spcPts val="1200"/>
              </a:spcBef>
              <a:spcAft>
                <a:spcPct val="0"/>
              </a:spcAft>
              <a:buClr>
                <a:srgbClr val="000000"/>
              </a:buClr>
              <a:buSzPct val="100000"/>
            </a:pPr>
            <a:r>
              <a:rPr lang="cs-CZ" sz="2400" dirty="0">
                <a:solidFill>
                  <a:srgbClr val="002D5A"/>
                </a:solidFill>
                <a:latin typeface="Calibri" pitchFamily="34" charset="0"/>
                <a:ea typeface="Microsoft YaHei" charset="-122"/>
                <a:cs typeface="Calibri" pitchFamily="34" charset="0"/>
              </a:rPr>
              <a:t>členy jsou prezident, který jí předsedá, premiér, služební ministři a někdy i nižší ministři (tedy náměstci či státní tajemníci)</a:t>
            </a:r>
          </a:p>
          <a:p>
            <a:pPr algn="just" defTabSz="449263" fontAlgn="base">
              <a:spcBef>
                <a:spcPts val="1200"/>
              </a:spcBef>
              <a:spcAft>
                <a:spcPct val="0"/>
              </a:spcAft>
              <a:buClr>
                <a:srgbClr val="000000"/>
              </a:buClr>
              <a:buSzPct val="100000"/>
            </a:pPr>
            <a:r>
              <a:rPr lang="cs-CZ" sz="2400" dirty="0">
                <a:solidFill>
                  <a:srgbClr val="002D5A"/>
                </a:solidFill>
                <a:latin typeface="Calibri" pitchFamily="34" charset="0"/>
                <a:ea typeface="Microsoft YaHei" charset="-122"/>
                <a:cs typeface="Calibri" pitchFamily="34" charset="0"/>
              </a:rPr>
              <a:t>schází se každý týden v sídle prezidenta</a:t>
            </a:r>
          </a:p>
          <a:p>
            <a:pPr algn="just" defTabSz="449263" fontAlgn="base">
              <a:spcBef>
                <a:spcPts val="1200"/>
              </a:spcBef>
              <a:spcAft>
                <a:spcPct val="0"/>
              </a:spcAft>
              <a:buClr>
                <a:srgbClr val="000000"/>
              </a:buClr>
              <a:buSzPct val="100000"/>
            </a:pPr>
            <a:r>
              <a:rPr lang="cs-CZ" sz="2400" dirty="0">
                <a:solidFill>
                  <a:srgbClr val="002D5A"/>
                </a:solidFill>
                <a:latin typeface="Calibri" pitchFamily="34" charset="0"/>
                <a:ea typeface="Microsoft YaHei" charset="-122"/>
                <a:cs typeface="Calibri" pitchFamily="34" charset="0"/>
              </a:rPr>
              <a:t>Prezident jejím prostřednictvím řídí výkonnou moc, kontroluje vývoj a provádění vládní politiky; slouží v době souhlasných i nesouhlasných většin</a:t>
            </a:r>
          </a:p>
        </p:txBody>
      </p:sp>
    </p:spTree>
    <p:extLst>
      <p:ext uri="{BB962C8B-B14F-4D97-AF65-F5344CB8AC3E}">
        <p14:creationId xmlns:p14="http://schemas.microsoft.com/office/powerpoint/2010/main" val="4012967244"/>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38689" y="585132"/>
            <a:ext cx="6574507" cy="5763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6337929"/>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FC4BA6-6272-4BC2-A3B0-E5E5DCF66AD3}"/>
              </a:ext>
            </a:extLst>
          </p:cNvPr>
          <p:cNvSpPr>
            <a:spLocks noGrp="1"/>
          </p:cNvSpPr>
          <p:nvPr>
            <p:ph type="title"/>
          </p:nvPr>
        </p:nvSpPr>
        <p:spPr>
          <a:xfrm>
            <a:off x="0" y="251927"/>
            <a:ext cx="9144000" cy="1231640"/>
          </a:xfrm>
        </p:spPr>
        <p:txBody>
          <a:bodyPr>
            <a:normAutofit/>
          </a:bodyPr>
          <a:lstStyle/>
          <a:p>
            <a:r>
              <a:rPr lang="cs-CZ" sz="3600" dirty="0"/>
              <a:t>Prezidentský režim – základní principy</a:t>
            </a:r>
          </a:p>
        </p:txBody>
      </p:sp>
      <p:sp>
        <p:nvSpPr>
          <p:cNvPr id="3" name="Zástupný obsah 2">
            <a:extLst>
              <a:ext uri="{FF2B5EF4-FFF2-40B4-BE49-F238E27FC236}">
                <a16:creationId xmlns:a16="http://schemas.microsoft.com/office/drawing/2014/main" id="{4936318A-2B83-411A-AA34-6F32D4B9813E}"/>
              </a:ext>
            </a:extLst>
          </p:cNvPr>
          <p:cNvSpPr>
            <a:spLocks noGrp="1"/>
          </p:cNvSpPr>
          <p:nvPr>
            <p:ph idx="1"/>
          </p:nvPr>
        </p:nvSpPr>
        <p:spPr>
          <a:xfrm>
            <a:off x="457200" y="1483567"/>
            <a:ext cx="8266922" cy="4945224"/>
          </a:xfrm>
        </p:spPr>
        <p:txBody>
          <a:bodyPr>
            <a:normAutofit/>
          </a:bodyPr>
          <a:lstStyle/>
          <a:p>
            <a:pPr>
              <a:spcBef>
                <a:spcPts val="1200"/>
              </a:spcBef>
            </a:pPr>
            <a:r>
              <a:rPr lang="cs-CZ" sz="2800" dirty="0">
                <a:solidFill>
                  <a:srgbClr val="002D5A"/>
                </a:solidFill>
              </a:rPr>
              <a:t>striktní dělba exekutivy a legislativy</a:t>
            </a:r>
          </a:p>
          <a:p>
            <a:pPr>
              <a:spcBef>
                <a:spcPts val="1200"/>
              </a:spcBef>
            </a:pPr>
            <a:r>
              <a:rPr lang="cs-CZ" sz="2800" dirty="0">
                <a:solidFill>
                  <a:srgbClr val="002D5A"/>
                </a:solidFill>
              </a:rPr>
              <a:t>přímá legitimita parlamentu i prezidenta</a:t>
            </a:r>
          </a:p>
          <a:p>
            <a:pPr lvl="1">
              <a:spcBef>
                <a:spcPts val="1200"/>
              </a:spcBef>
            </a:pPr>
            <a:r>
              <a:rPr lang="cs-CZ" sz="2400" dirty="0">
                <a:solidFill>
                  <a:srgbClr val="002D5A"/>
                </a:solidFill>
              </a:rPr>
              <a:t>obvykle přímá volba prezidenta (pozor však na USA)</a:t>
            </a:r>
          </a:p>
          <a:p>
            <a:pPr>
              <a:spcBef>
                <a:spcPts val="1200"/>
              </a:spcBef>
            </a:pPr>
            <a:r>
              <a:rPr lang="cs-CZ" sz="2800" dirty="0">
                <a:solidFill>
                  <a:srgbClr val="002D5A"/>
                </a:solidFill>
              </a:rPr>
              <a:t>jednohlavá exekutiva – prezident</a:t>
            </a:r>
          </a:p>
          <a:p>
            <a:pPr>
              <a:spcBef>
                <a:spcPts val="1200"/>
              </a:spcBef>
            </a:pPr>
            <a:r>
              <a:rPr lang="cs-CZ" sz="2800" dirty="0">
                <a:solidFill>
                  <a:srgbClr val="002D5A"/>
                </a:solidFill>
              </a:rPr>
              <a:t>neodvolatelnost prezidenta z politických důvodů</a:t>
            </a:r>
          </a:p>
          <a:p>
            <a:pPr>
              <a:spcBef>
                <a:spcPts val="1200"/>
              </a:spcBef>
            </a:pPr>
            <a:r>
              <a:rPr lang="cs-CZ" sz="2800" dirty="0" err="1">
                <a:solidFill>
                  <a:srgbClr val="002D5A"/>
                </a:solidFill>
              </a:rPr>
              <a:t>nerozpustitelnost</a:t>
            </a:r>
            <a:r>
              <a:rPr lang="cs-CZ" sz="2800" dirty="0">
                <a:solidFill>
                  <a:srgbClr val="002D5A"/>
                </a:solidFill>
              </a:rPr>
              <a:t> parlamentu</a:t>
            </a:r>
          </a:p>
          <a:p>
            <a:pPr>
              <a:spcBef>
                <a:spcPts val="1200"/>
              </a:spcBef>
            </a:pPr>
            <a:r>
              <a:rPr lang="cs-CZ" sz="2800" dirty="0">
                <a:solidFill>
                  <a:srgbClr val="002D5A"/>
                </a:solidFill>
              </a:rPr>
              <a:t>přísná inkompatibilita členství v legislativě a exekutivě</a:t>
            </a:r>
            <a:endParaRPr lang="cs-CZ" sz="1900" dirty="0">
              <a:solidFill>
                <a:srgbClr val="002D5A"/>
              </a:solidFill>
            </a:endParaRPr>
          </a:p>
        </p:txBody>
      </p:sp>
    </p:spTree>
    <p:extLst>
      <p:ext uri="{BB962C8B-B14F-4D97-AF65-F5344CB8AC3E}">
        <p14:creationId xmlns:p14="http://schemas.microsoft.com/office/powerpoint/2010/main" val="1677390258"/>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157844"/>
            <a:ext cx="9144000" cy="628370"/>
          </a:xfrm>
        </p:spPr>
        <p:txBody>
          <a:bodyPr>
            <a:noAutofit/>
          </a:bodyPr>
          <a:lstStyle/>
          <a:p>
            <a:pPr eaLnBrk="1" hangingPunct="1"/>
            <a:r>
              <a:rPr lang="cs-CZ" altLang="cs-CZ" sz="3600" dirty="0"/>
              <a:t>Zákonodárná moc</a:t>
            </a:r>
          </a:p>
        </p:txBody>
      </p:sp>
      <p:sp>
        <p:nvSpPr>
          <p:cNvPr id="19459" name="Rectangle 3"/>
          <p:cNvSpPr>
            <a:spLocks noGrp="1" noChangeArrowheads="1"/>
          </p:cNvSpPr>
          <p:nvPr>
            <p:ph type="body" idx="1"/>
          </p:nvPr>
        </p:nvSpPr>
        <p:spPr>
          <a:xfrm>
            <a:off x="358924" y="803306"/>
            <a:ext cx="8195416" cy="5843154"/>
          </a:xfrm>
        </p:spPr>
        <p:txBody>
          <a:bodyPr>
            <a:noAutofit/>
          </a:bodyPr>
          <a:lstStyle/>
          <a:p>
            <a:pPr algn="just" defTabSz="449263" fontAlgn="base">
              <a:spcBef>
                <a:spcPts val="1000"/>
              </a:spcBef>
              <a:spcAft>
                <a:spcPct val="0"/>
              </a:spcAft>
              <a:buClr>
                <a:srgbClr val="000000"/>
              </a:buClr>
              <a:buSzPct val="100000"/>
            </a:pPr>
            <a:r>
              <a:rPr lang="cs-CZ" sz="2200" dirty="0">
                <a:solidFill>
                  <a:srgbClr val="002D5A"/>
                </a:solidFill>
                <a:latin typeface="Calibri" pitchFamily="34" charset="0"/>
                <a:ea typeface="Microsoft YaHei" charset="-122"/>
                <a:cs typeface="Calibri" pitchFamily="34" charset="0"/>
              </a:rPr>
              <a:t>Dvoukomorový parlament – asymetrický bikameralismus</a:t>
            </a:r>
          </a:p>
          <a:p>
            <a:pPr lvl="1" algn="just" defTabSz="449263" fontAlgn="base">
              <a:spcBef>
                <a:spcPts val="1000"/>
              </a:spcBef>
              <a:spcAft>
                <a:spcPct val="0"/>
              </a:spcAft>
              <a:buClr>
                <a:srgbClr val="000000"/>
              </a:buClr>
              <a:buSzPct val="100000"/>
            </a:pPr>
            <a:r>
              <a:rPr lang="cs-CZ" sz="2000" b="1" dirty="0">
                <a:solidFill>
                  <a:srgbClr val="002D5A"/>
                </a:solidFill>
                <a:latin typeface="Calibri" pitchFamily="34" charset="0"/>
                <a:ea typeface="Microsoft YaHei" charset="-122"/>
                <a:cs typeface="Calibri" pitchFamily="34" charset="0"/>
              </a:rPr>
              <a:t>Národní shromáždění</a:t>
            </a:r>
          </a:p>
          <a:p>
            <a:pPr lvl="2" algn="just" defTabSz="449263" fontAlgn="base">
              <a:spcBef>
                <a:spcPts val="1000"/>
              </a:spcBef>
              <a:spcAft>
                <a:spcPct val="0"/>
              </a:spcAft>
              <a:buClr>
                <a:srgbClr val="000000"/>
              </a:buClr>
              <a:buSzPct val="100000"/>
            </a:pPr>
            <a:r>
              <a:rPr lang="cs-CZ" sz="1600" dirty="0">
                <a:solidFill>
                  <a:srgbClr val="002D5A"/>
                </a:solidFill>
                <a:latin typeface="Calibri" pitchFamily="34" charset="0"/>
                <a:ea typeface="Microsoft YaHei" charset="-122"/>
                <a:cs typeface="Calibri" pitchFamily="34" charset="0"/>
              </a:rPr>
              <a:t>577 poslanců (555 z Francie, 17 DOM, 5 TOM)</a:t>
            </a:r>
          </a:p>
          <a:p>
            <a:pPr lvl="2" algn="just" defTabSz="449263" fontAlgn="base">
              <a:spcBef>
                <a:spcPts val="1000"/>
              </a:spcBef>
              <a:spcAft>
                <a:spcPct val="0"/>
              </a:spcAft>
              <a:buClr>
                <a:srgbClr val="000000"/>
              </a:buClr>
              <a:buSzPct val="100000"/>
            </a:pPr>
            <a:r>
              <a:rPr lang="cs-CZ" sz="1600" dirty="0">
                <a:solidFill>
                  <a:srgbClr val="002D5A"/>
                </a:solidFill>
                <a:latin typeface="Calibri" pitchFamily="34" charset="0"/>
                <a:ea typeface="Microsoft YaHei" charset="-122"/>
                <a:cs typeface="Calibri" pitchFamily="34" charset="0"/>
              </a:rPr>
              <a:t>volen  na 5 let dvoukolovým většinovým systémem </a:t>
            </a:r>
          </a:p>
          <a:p>
            <a:pPr lvl="2" algn="just" defTabSz="449263" fontAlgn="base">
              <a:spcBef>
                <a:spcPts val="1000"/>
              </a:spcBef>
              <a:spcAft>
                <a:spcPct val="0"/>
              </a:spcAft>
              <a:buClr>
                <a:srgbClr val="000000"/>
              </a:buClr>
              <a:buSzPct val="100000"/>
            </a:pPr>
            <a:r>
              <a:rPr lang="cs-CZ" sz="1600" dirty="0">
                <a:solidFill>
                  <a:srgbClr val="002D5A"/>
                </a:solidFill>
                <a:latin typeface="Calibri" pitchFamily="34" charset="0"/>
                <a:ea typeface="Microsoft YaHei" charset="-122"/>
                <a:cs typeface="Calibri" pitchFamily="34" charset="0"/>
              </a:rPr>
              <a:t>za určitých podmínek může odvolat vládu</a:t>
            </a:r>
          </a:p>
          <a:p>
            <a:pPr lvl="2" algn="just" defTabSz="449263" fontAlgn="base">
              <a:spcBef>
                <a:spcPts val="1000"/>
              </a:spcBef>
              <a:spcAft>
                <a:spcPct val="0"/>
              </a:spcAft>
              <a:buClr>
                <a:srgbClr val="000000"/>
              </a:buClr>
              <a:buSzPct val="100000"/>
            </a:pPr>
            <a:r>
              <a:rPr lang="cs-CZ" sz="1600" dirty="0">
                <a:solidFill>
                  <a:srgbClr val="002D5A"/>
                </a:solidFill>
                <a:latin typeface="Calibri" pitchFamily="34" charset="0"/>
                <a:ea typeface="Microsoft YaHei" charset="-122"/>
                <a:cs typeface="Calibri" pitchFamily="34" charset="0"/>
              </a:rPr>
              <a:t>relativní většina v NS stačí k prosazení vládních zákonů</a:t>
            </a:r>
          </a:p>
          <a:p>
            <a:pPr lvl="2" algn="just" defTabSz="449263" fontAlgn="base">
              <a:spcBef>
                <a:spcPts val="1000"/>
              </a:spcBef>
              <a:spcAft>
                <a:spcPct val="0"/>
              </a:spcAft>
              <a:buClr>
                <a:srgbClr val="000000"/>
              </a:buClr>
              <a:buSzPct val="100000"/>
            </a:pPr>
            <a:r>
              <a:rPr lang="cs-CZ" sz="1600" dirty="0">
                <a:solidFill>
                  <a:srgbClr val="002D5A"/>
                </a:solidFill>
                <a:latin typeface="Calibri" pitchFamily="34" charset="0"/>
                <a:ea typeface="Microsoft YaHei" charset="-122"/>
                <a:cs typeface="Calibri" pitchFamily="34" charset="0"/>
              </a:rPr>
              <a:t>vydává zákony, projednává a schvaluje rozpočet</a:t>
            </a:r>
          </a:p>
          <a:p>
            <a:pPr lvl="2" algn="just" defTabSz="449263" fontAlgn="base">
              <a:spcBef>
                <a:spcPts val="1000"/>
              </a:spcBef>
              <a:spcAft>
                <a:spcPct val="0"/>
              </a:spcAft>
              <a:buClr>
                <a:srgbClr val="000000"/>
              </a:buClr>
              <a:buSzPct val="100000"/>
            </a:pPr>
            <a:r>
              <a:rPr lang="cs-CZ" sz="1600" dirty="0">
                <a:solidFill>
                  <a:srgbClr val="002D5A"/>
                </a:solidFill>
                <a:latin typeface="Calibri" pitchFamily="34" charset="0"/>
                <a:ea typeface="Microsoft YaHei" charset="-122"/>
                <a:cs typeface="Calibri" pitchFamily="34" charset="0"/>
              </a:rPr>
              <a:t>konečné slovo v legislativním procesu</a:t>
            </a:r>
          </a:p>
          <a:p>
            <a:pPr lvl="1" algn="just" defTabSz="449263" fontAlgn="base">
              <a:spcBef>
                <a:spcPts val="1000"/>
              </a:spcBef>
              <a:spcAft>
                <a:spcPct val="0"/>
              </a:spcAft>
              <a:buClr>
                <a:srgbClr val="000000"/>
              </a:buClr>
              <a:buSzPct val="100000"/>
            </a:pPr>
            <a:r>
              <a:rPr lang="cs-CZ" sz="2000" b="1" dirty="0">
                <a:solidFill>
                  <a:srgbClr val="002D5A"/>
                </a:solidFill>
                <a:latin typeface="Calibri" pitchFamily="34" charset="0"/>
                <a:ea typeface="Microsoft YaHei" charset="-122"/>
                <a:cs typeface="Calibri" pitchFamily="34" charset="0"/>
              </a:rPr>
              <a:t>Senát</a:t>
            </a:r>
          </a:p>
          <a:p>
            <a:pPr lvl="2" algn="just" defTabSz="449263" fontAlgn="base">
              <a:spcBef>
                <a:spcPts val="1000"/>
              </a:spcBef>
              <a:spcAft>
                <a:spcPct val="0"/>
              </a:spcAft>
              <a:buClr>
                <a:srgbClr val="000000"/>
              </a:buClr>
              <a:buSzPct val="100000"/>
            </a:pPr>
            <a:r>
              <a:rPr lang="cs-CZ" sz="1600" dirty="0">
                <a:solidFill>
                  <a:srgbClr val="002D5A"/>
                </a:solidFill>
                <a:latin typeface="Calibri" pitchFamily="34" charset="0"/>
                <a:ea typeface="Microsoft YaHei" charset="-122"/>
                <a:cs typeface="Calibri" pitchFamily="34" charset="0"/>
              </a:rPr>
              <a:t>348 senátorů, včetně zástupců Francouzského společenství národů </a:t>
            </a:r>
          </a:p>
          <a:p>
            <a:pPr lvl="2" algn="just" defTabSz="449263" fontAlgn="base">
              <a:spcBef>
                <a:spcPts val="1000"/>
              </a:spcBef>
              <a:spcAft>
                <a:spcPct val="0"/>
              </a:spcAft>
              <a:buClr>
                <a:srgbClr val="000000"/>
              </a:buClr>
              <a:buSzPct val="100000"/>
            </a:pPr>
            <a:r>
              <a:rPr lang="cs-CZ" sz="1600" dirty="0">
                <a:solidFill>
                  <a:srgbClr val="002D5A"/>
                </a:solidFill>
                <a:latin typeface="Calibri" pitchFamily="34" charset="0"/>
                <a:ea typeface="Microsoft YaHei" charset="-122"/>
                <a:cs typeface="Calibri" pitchFamily="34" charset="0"/>
              </a:rPr>
              <a:t>stabilizační prvek, nerozpustitelný, volen na 6 let nepřímo prostřednictvím zhruba 150 000 obecních zastupitelů a dalších lokálních politiků,  z poloviny obměňován po 3 letech</a:t>
            </a:r>
          </a:p>
          <a:p>
            <a:pPr lvl="2" algn="just" defTabSz="449263" fontAlgn="base">
              <a:spcBef>
                <a:spcPts val="1000"/>
              </a:spcBef>
              <a:spcAft>
                <a:spcPct val="0"/>
              </a:spcAft>
              <a:buClr>
                <a:srgbClr val="000000"/>
              </a:buClr>
              <a:buSzPct val="100000"/>
            </a:pPr>
            <a:r>
              <a:rPr lang="cs-CZ" sz="1600" dirty="0">
                <a:solidFill>
                  <a:srgbClr val="002D5A"/>
                </a:solidFill>
                <a:latin typeface="Calibri" pitchFamily="34" charset="0"/>
                <a:ea typeface="Microsoft YaHei" charset="-122"/>
                <a:cs typeface="Calibri" pitchFamily="34" charset="0"/>
              </a:rPr>
              <a:t>předseda plní funkci viceprezidenta</a:t>
            </a:r>
          </a:p>
          <a:p>
            <a:pPr lvl="1" algn="just" defTabSz="449263" fontAlgn="base">
              <a:spcBef>
                <a:spcPts val="1000"/>
              </a:spcBef>
              <a:spcAft>
                <a:spcPct val="0"/>
              </a:spcAft>
              <a:buClr>
                <a:srgbClr val="000000"/>
              </a:buClr>
              <a:buSzPct val="100000"/>
            </a:pPr>
            <a:r>
              <a:rPr lang="cs-CZ" sz="1600" dirty="0">
                <a:solidFill>
                  <a:srgbClr val="002D5A"/>
                </a:solidFill>
                <a:latin typeface="Calibri" pitchFamily="34" charset="0"/>
                <a:ea typeface="Microsoft YaHei" charset="-122"/>
                <a:cs typeface="Calibri" pitchFamily="34" charset="0"/>
              </a:rPr>
              <a:t>systém </a:t>
            </a:r>
            <a:r>
              <a:rPr lang="cs-CZ" sz="1600" i="1" dirty="0">
                <a:solidFill>
                  <a:srgbClr val="002D5A"/>
                </a:solidFill>
                <a:latin typeface="Calibri" pitchFamily="34" charset="0"/>
                <a:ea typeface="Microsoft YaHei" charset="-122"/>
                <a:cs typeface="Calibri" pitchFamily="34" charset="0"/>
              </a:rPr>
              <a:t>„kyvadélka“ (la </a:t>
            </a:r>
            <a:r>
              <a:rPr lang="cs-CZ" sz="1600" i="1" dirty="0" err="1">
                <a:solidFill>
                  <a:srgbClr val="002D5A"/>
                </a:solidFill>
                <a:latin typeface="Calibri" pitchFamily="34" charset="0"/>
                <a:ea typeface="Microsoft YaHei" charset="-122"/>
                <a:cs typeface="Calibri" pitchFamily="34" charset="0"/>
              </a:rPr>
              <a:t>navette</a:t>
            </a:r>
            <a:r>
              <a:rPr lang="cs-CZ" sz="1600" i="1" dirty="0">
                <a:solidFill>
                  <a:srgbClr val="002D5A"/>
                </a:solidFill>
                <a:latin typeface="Calibri" pitchFamily="34" charset="0"/>
                <a:ea typeface="Microsoft YaHei" charset="-122"/>
                <a:cs typeface="Calibri" pitchFamily="34" charset="0"/>
              </a:rPr>
              <a:t>) </a:t>
            </a:r>
            <a:r>
              <a:rPr lang="cs-CZ" sz="1600" dirty="0">
                <a:solidFill>
                  <a:srgbClr val="002D5A"/>
                </a:solidFill>
                <a:latin typeface="Calibri" pitchFamily="34" charset="0"/>
                <a:ea typeface="Microsoft YaHei" charset="-122"/>
                <a:cs typeface="Calibri" pitchFamily="34" charset="0"/>
              </a:rPr>
              <a:t>– při přijímání zákona je potřeba shodného  návrhu   obou komor</a:t>
            </a:r>
            <a:endParaRPr lang="cs-CZ" sz="2000" b="1" dirty="0">
              <a:solidFill>
                <a:srgbClr val="002D5A"/>
              </a:solidFill>
              <a:latin typeface="Calibri" pitchFamily="34" charset="0"/>
              <a:ea typeface="Microsoft YaHei" charset="-122"/>
              <a:cs typeface="Calibri" pitchFamily="34" charset="0"/>
            </a:endParaRPr>
          </a:p>
        </p:txBody>
      </p:sp>
    </p:spTree>
    <p:extLst>
      <p:ext uri="{BB962C8B-B14F-4D97-AF65-F5344CB8AC3E}">
        <p14:creationId xmlns:p14="http://schemas.microsoft.com/office/powerpoint/2010/main" val="2712947899"/>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0"/>
            <a:ext cx="9144000" cy="1068224"/>
          </a:xfrm>
        </p:spPr>
        <p:txBody>
          <a:bodyPr>
            <a:noAutofit/>
          </a:bodyPr>
          <a:lstStyle/>
          <a:p>
            <a:pPr eaLnBrk="1" hangingPunct="1"/>
            <a:r>
              <a:rPr lang="cs-CZ" altLang="cs-CZ" sz="3600" dirty="0"/>
              <a:t>Ústavní rada</a:t>
            </a:r>
          </a:p>
        </p:txBody>
      </p:sp>
      <p:sp>
        <p:nvSpPr>
          <p:cNvPr id="19459" name="Rectangle 3"/>
          <p:cNvSpPr>
            <a:spLocks noGrp="1" noChangeArrowheads="1"/>
          </p:cNvSpPr>
          <p:nvPr>
            <p:ph type="body" idx="1"/>
          </p:nvPr>
        </p:nvSpPr>
        <p:spPr>
          <a:xfrm>
            <a:off x="358924" y="1350628"/>
            <a:ext cx="8195416" cy="5295831"/>
          </a:xfrm>
        </p:spPr>
        <p:txBody>
          <a:bodyPr>
            <a:noAutofit/>
          </a:bodyPr>
          <a:lstStyle/>
          <a:p>
            <a:pPr algn="just" defTabSz="449263" fontAlgn="base">
              <a:spcBef>
                <a:spcPts val="1200"/>
              </a:spcBef>
              <a:spcAft>
                <a:spcPct val="0"/>
              </a:spcAft>
              <a:buClr>
                <a:srgbClr val="000000"/>
              </a:buClr>
              <a:buSzPct val="100000"/>
            </a:pPr>
            <a:r>
              <a:rPr lang="cs-CZ" sz="2400" dirty="0">
                <a:solidFill>
                  <a:srgbClr val="002D5A"/>
                </a:solidFill>
                <a:latin typeface="Calibri" pitchFamily="34" charset="0"/>
                <a:ea typeface="Microsoft YaHei" charset="-122"/>
                <a:cs typeface="Calibri" pitchFamily="34" charset="0"/>
              </a:rPr>
              <a:t>posuzuje ústavnost právních předpisů</a:t>
            </a:r>
          </a:p>
          <a:p>
            <a:pPr algn="just" defTabSz="449263" fontAlgn="base">
              <a:spcBef>
                <a:spcPts val="1200"/>
              </a:spcBef>
              <a:spcAft>
                <a:spcPct val="0"/>
              </a:spcAft>
              <a:buClr>
                <a:srgbClr val="000000"/>
              </a:buClr>
              <a:buSzPct val="100000"/>
            </a:pPr>
            <a:r>
              <a:rPr lang="cs-CZ" sz="2400" dirty="0">
                <a:solidFill>
                  <a:srgbClr val="002D5A"/>
                </a:solidFill>
                <a:latin typeface="Calibri" pitchFamily="34" charset="0"/>
                <a:ea typeface="Microsoft YaHei" charset="-122"/>
                <a:cs typeface="Calibri" pitchFamily="34" charset="0"/>
              </a:rPr>
              <a:t>kontroluje volební proces</a:t>
            </a:r>
          </a:p>
          <a:p>
            <a:pPr algn="just" defTabSz="449263" fontAlgn="base">
              <a:spcBef>
                <a:spcPts val="1200"/>
              </a:spcBef>
              <a:spcAft>
                <a:spcPct val="0"/>
              </a:spcAft>
              <a:buClr>
                <a:srgbClr val="000000"/>
              </a:buClr>
              <a:buSzPct val="100000"/>
            </a:pPr>
            <a:r>
              <a:rPr lang="cs-CZ" sz="2400" dirty="0">
                <a:solidFill>
                  <a:srgbClr val="002D5A"/>
                </a:solidFill>
                <a:latin typeface="Calibri" pitchFamily="34" charset="0"/>
                <a:ea typeface="Microsoft YaHei" charset="-122"/>
                <a:cs typeface="Calibri" pitchFamily="34" charset="0"/>
              </a:rPr>
              <a:t>rozhoduje o uvolnění postu prezidenta republiky, pokud ten je nezpůsobilý vykonávat svou funkci. </a:t>
            </a:r>
          </a:p>
          <a:p>
            <a:pPr algn="just" defTabSz="449263" fontAlgn="base">
              <a:spcBef>
                <a:spcPts val="1200"/>
              </a:spcBef>
              <a:spcAft>
                <a:spcPct val="0"/>
              </a:spcAft>
              <a:buClr>
                <a:srgbClr val="000000"/>
              </a:buClr>
              <a:buSzPct val="100000"/>
            </a:pPr>
            <a:r>
              <a:rPr lang="cs-CZ" sz="2400" dirty="0">
                <a:solidFill>
                  <a:srgbClr val="002D5A"/>
                </a:solidFill>
                <a:latin typeface="Calibri" pitchFamily="34" charset="0"/>
                <a:ea typeface="Microsoft YaHei" charset="-122"/>
                <a:cs typeface="Calibri" pitchFamily="34" charset="0"/>
              </a:rPr>
              <a:t>9 členů: každé 3 roky jsou jmenováni 3 členové na devítiletý mandát - prezident a předsedové obou komor parlamentu</a:t>
            </a:r>
          </a:p>
          <a:p>
            <a:pPr algn="just" defTabSz="449263" fontAlgn="base">
              <a:spcBef>
                <a:spcPts val="1200"/>
              </a:spcBef>
              <a:spcAft>
                <a:spcPct val="0"/>
              </a:spcAft>
              <a:buClr>
                <a:srgbClr val="000000"/>
              </a:buClr>
              <a:buSzPct val="100000"/>
            </a:pPr>
            <a:r>
              <a:rPr lang="cs-CZ" sz="2400" dirty="0">
                <a:solidFill>
                  <a:srgbClr val="002D5A"/>
                </a:solidFill>
                <a:latin typeface="Calibri" pitchFamily="34" charset="0"/>
                <a:ea typeface="Microsoft YaHei" charset="-122"/>
                <a:cs typeface="Calibri" pitchFamily="34" charset="0"/>
              </a:rPr>
              <a:t>členy jsou de iure doživotně všichni prezidenti republiky</a:t>
            </a:r>
          </a:p>
        </p:txBody>
      </p:sp>
    </p:spTree>
    <p:extLst>
      <p:ext uri="{BB962C8B-B14F-4D97-AF65-F5344CB8AC3E}">
        <p14:creationId xmlns:p14="http://schemas.microsoft.com/office/powerpoint/2010/main" val="4261467783"/>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239282"/>
            <a:ext cx="9144000" cy="709301"/>
          </a:xfrm>
        </p:spPr>
        <p:txBody>
          <a:bodyPr>
            <a:noAutofit/>
          </a:bodyPr>
          <a:lstStyle/>
          <a:p>
            <a:pPr eaLnBrk="1" hangingPunct="1"/>
            <a:r>
              <a:rPr lang="cs-CZ" altLang="cs-CZ" sz="3600" dirty="0"/>
              <a:t>Volební systémy</a:t>
            </a:r>
          </a:p>
        </p:txBody>
      </p:sp>
      <p:sp>
        <p:nvSpPr>
          <p:cNvPr id="19459" name="Rectangle 3"/>
          <p:cNvSpPr>
            <a:spLocks noGrp="1" noChangeArrowheads="1"/>
          </p:cNvSpPr>
          <p:nvPr>
            <p:ph type="body" idx="1"/>
          </p:nvPr>
        </p:nvSpPr>
        <p:spPr>
          <a:xfrm>
            <a:off x="358924" y="1256232"/>
            <a:ext cx="8195416" cy="5390227"/>
          </a:xfrm>
        </p:spPr>
        <p:txBody>
          <a:bodyPr>
            <a:noAutofit/>
          </a:bodyPr>
          <a:lstStyle/>
          <a:p>
            <a:pPr algn="just" defTabSz="449263" fontAlgn="base">
              <a:spcBef>
                <a:spcPts val="1800"/>
              </a:spcBef>
              <a:spcAft>
                <a:spcPct val="0"/>
              </a:spcAft>
              <a:buClr>
                <a:srgbClr val="000000"/>
              </a:buClr>
              <a:buSzPct val="100000"/>
            </a:pPr>
            <a:r>
              <a:rPr lang="cs-CZ" sz="2200" dirty="0">
                <a:solidFill>
                  <a:srgbClr val="002D5A"/>
                </a:solidFill>
                <a:latin typeface="Calibri" pitchFamily="34" charset="0"/>
                <a:ea typeface="Microsoft YaHei" charset="-122"/>
                <a:cs typeface="Calibri" pitchFamily="34" charset="0"/>
              </a:rPr>
              <a:t>Prezident – dvoukolový většinový s uzavřeným druhým kolem (2 kandidáti); nominace 500 veřejně zvolených osob – jako jistá překážka pro extremistické kandidáty</a:t>
            </a:r>
          </a:p>
          <a:p>
            <a:pPr algn="just" defTabSz="449263" fontAlgn="base">
              <a:spcBef>
                <a:spcPts val="1800"/>
              </a:spcBef>
              <a:spcAft>
                <a:spcPct val="0"/>
              </a:spcAft>
              <a:buClr>
                <a:srgbClr val="000000"/>
              </a:buClr>
              <a:buSzPct val="100000"/>
            </a:pPr>
            <a:r>
              <a:rPr lang="cs-CZ" sz="2200" dirty="0">
                <a:solidFill>
                  <a:srgbClr val="002D5A"/>
                </a:solidFill>
                <a:latin typeface="Calibri" pitchFamily="34" charset="0"/>
                <a:ea typeface="Microsoft YaHei" charset="-122"/>
                <a:cs typeface="Calibri" pitchFamily="34" charset="0"/>
              </a:rPr>
              <a:t>Národní shromáždění – dvoukolový většinový – 1. kolo absolutní většinový, do 2. kola ti, kdo získají aspoň 12,5 % hlasů všech voličů, ve 2. kole stačí relativní většina</a:t>
            </a:r>
          </a:p>
          <a:p>
            <a:pPr algn="just" defTabSz="449263" fontAlgn="base">
              <a:spcBef>
                <a:spcPts val="1800"/>
              </a:spcBef>
              <a:spcAft>
                <a:spcPct val="0"/>
              </a:spcAft>
              <a:buClr>
                <a:srgbClr val="000000"/>
              </a:buClr>
              <a:buSzPct val="100000"/>
            </a:pPr>
            <a:r>
              <a:rPr lang="cs-CZ" sz="2200" dirty="0">
                <a:solidFill>
                  <a:srgbClr val="002D5A"/>
                </a:solidFill>
                <a:latin typeface="Calibri" pitchFamily="34" charset="0"/>
                <a:ea typeface="Microsoft YaHei" charset="-122"/>
                <a:cs typeface="Calibri" pitchFamily="34" charset="0"/>
              </a:rPr>
              <a:t>Senát – nepřímé volby, volí převážně komunální politici – koexistenční smíšený systém: dvoukolový ve </a:t>
            </a:r>
            <a:r>
              <a:rPr lang="cs-CZ" sz="2200" dirty="0" err="1">
                <a:solidFill>
                  <a:srgbClr val="002D5A"/>
                </a:solidFill>
                <a:latin typeface="Calibri" pitchFamily="34" charset="0"/>
                <a:ea typeface="Microsoft YaHei" charset="-122"/>
                <a:cs typeface="Calibri" pitchFamily="34" charset="0"/>
              </a:rPr>
              <a:t>třímandátových</a:t>
            </a:r>
            <a:r>
              <a:rPr lang="cs-CZ" sz="2200" dirty="0">
                <a:solidFill>
                  <a:srgbClr val="002D5A"/>
                </a:solidFill>
                <a:latin typeface="Calibri" pitchFamily="34" charset="0"/>
                <a:ea typeface="Microsoft YaHei" charset="-122"/>
                <a:cs typeface="Calibri" pitchFamily="34" charset="0"/>
              </a:rPr>
              <a:t> a poměrný ve </a:t>
            </a:r>
            <a:r>
              <a:rPr lang="cs-CZ" sz="2200" dirty="0" err="1">
                <a:solidFill>
                  <a:srgbClr val="002D5A"/>
                </a:solidFill>
                <a:latin typeface="Calibri" pitchFamily="34" charset="0"/>
                <a:ea typeface="Microsoft YaHei" charset="-122"/>
                <a:cs typeface="Calibri" pitchFamily="34" charset="0"/>
              </a:rPr>
              <a:t>vícemandátových</a:t>
            </a:r>
            <a:r>
              <a:rPr lang="cs-CZ" sz="2200" dirty="0">
                <a:solidFill>
                  <a:srgbClr val="002D5A"/>
                </a:solidFill>
                <a:latin typeface="Calibri" pitchFamily="34" charset="0"/>
                <a:ea typeface="Microsoft YaHei" charset="-122"/>
                <a:cs typeface="Calibri" pitchFamily="34" charset="0"/>
              </a:rPr>
              <a:t> obvodech</a:t>
            </a:r>
          </a:p>
          <a:p>
            <a:pPr marL="0" indent="0" algn="just" defTabSz="449263" fontAlgn="base">
              <a:spcBef>
                <a:spcPts val="1800"/>
              </a:spcBef>
              <a:spcAft>
                <a:spcPct val="0"/>
              </a:spcAft>
              <a:buClr>
                <a:srgbClr val="000000"/>
              </a:buClr>
              <a:buSzPct val="100000"/>
              <a:buNone/>
            </a:pPr>
            <a:endParaRPr lang="cs-CZ" sz="2400" dirty="0">
              <a:solidFill>
                <a:srgbClr val="002D5A"/>
              </a:solidFill>
              <a:latin typeface="Calibri" pitchFamily="34" charset="0"/>
              <a:ea typeface="Microsoft YaHei" charset="-122"/>
              <a:cs typeface="Calibri" pitchFamily="34" charset="0"/>
            </a:endParaRPr>
          </a:p>
          <a:p>
            <a:pPr algn="just" defTabSz="449263" fontAlgn="base">
              <a:spcBef>
                <a:spcPts val="1800"/>
              </a:spcBef>
              <a:spcAft>
                <a:spcPct val="0"/>
              </a:spcAft>
              <a:buClr>
                <a:srgbClr val="000000"/>
              </a:buClr>
              <a:buSzPct val="100000"/>
            </a:pPr>
            <a:endParaRPr lang="cs-CZ" sz="2400" dirty="0">
              <a:solidFill>
                <a:srgbClr val="002D5A"/>
              </a:solidFill>
              <a:latin typeface="Calibri" pitchFamily="34" charset="0"/>
              <a:ea typeface="Microsoft YaHei" charset="-122"/>
              <a:cs typeface="Calibri" pitchFamily="34" charset="0"/>
            </a:endParaRPr>
          </a:p>
        </p:txBody>
      </p:sp>
    </p:spTree>
    <p:extLst>
      <p:ext uri="{BB962C8B-B14F-4D97-AF65-F5344CB8AC3E}">
        <p14:creationId xmlns:p14="http://schemas.microsoft.com/office/powerpoint/2010/main" val="955892139"/>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CFF28A6-71EA-4356-B870-BEA55B8D4375}"/>
              </a:ext>
            </a:extLst>
          </p:cNvPr>
          <p:cNvSpPr>
            <a:spLocks noGrp="1"/>
          </p:cNvSpPr>
          <p:nvPr>
            <p:ph type="title"/>
          </p:nvPr>
        </p:nvSpPr>
        <p:spPr>
          <a:xfrm>
            <a:off x="0" y="0"/>
            <a:ext cx="9144000" cy="587229"/>
          </a:xfrm>
        </p:spPr>
        <p:txBody>
          <a:bodyPr>
            <a:normAutofit/>
          </a:bodyPr>
          <a:lstStyle/>
          <a:p>
            <a:r>
              <a:rPr lang="cs-CZ" sz="1800" dirty="0"/>
              <a:t>Volby do NS 2024</a:t>
            </a:r>
          </a:p>
        </p:txBody>
      </p:sp>
      <p:pic>
        <p:nvPicPr>
          <p:cNvPr id="4" name="Zástupný obsah 3">
            <a:extLst>
              <a:ext uri="{FF2B5EF4-FFF2-40B4-BE49-F238E27FC236}">
                <a16:creationId xmlns:a16="http://schemas.microsoft.com/office/drawing/2014/main" id="{0F636C47-45BD-413E-A5AD-0AAD0013F154}"/>
              </a:ext>
            </a:extLst>
          </p:cNvPr>
          <p:cNvPicPr>
            <a:picLocks noGrp="1" noChangeAspect="1"/>
          </p:cNvPicPr>
          <p:nvPr>
            <p:ph idx="1"/>
          </p:nvPr>
        </p:nvPicPr>
        <p:blipFill>
          <a:blip r:embed="rId2"/>
          <a:stretch>
            <a:fillRect/>
          </a:stretch>
        </p:blipFill>
        <p:spPr>
          <a:xfrm>
            <a:off x="1090569" y="444616"/>
            <a:ext cx="8053432" cy="6140742"/>
          </a:xfrm>
          <a:prstGeom prst="rect">
            <a:avLst/>
          </a:prstGeom>
        </p:spPr>
      </p:pic>
    </p:spTree>
    <p:extLst>
      <p:ext uri="{BB962C8B-B14F-4D97-AF65-F5344CB8AC3E}">
        <p14:creationId xmlns:p14="http://schemas.microsoft.com/office/powerpoint/2010/main" val="192171887"/>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CFF28A6-71EA-4356-B870-BEA55B8D4375}"/>
              </a:ext>
            </a:extLst>
          </p:cNvPr>
          <p:cNvSpPr>
            <a:spLocks noGrp="1"/>
          </p:cNvSpPr>
          <p:nvPr>
            <p:ph type="title"/>
          </p:nvPr>
        </p:nvSpPr>
        <p:spPr>
          <a:xfrm>
            <a:off x="0" y="0"/>
            <a:ext cx="9144000" cy="587229"/>
          </a:xfrm>
        </p:spPr>
        <p:txBody>
          <a:bodyPr>
            <a:normAutofit/>
          </a:bodyPr>
          <a:lstStyle/>
          <a:p>
            <a:r>
              <a:rPr lang="cs-CZ" sz="1800" dirty="0"/>
              <a:t>Volby do NS 2024</a:t>
            </a:r>
          </a:p>
        </p:txBody>
      </p:sp>
      <p:pic>
        <p:nvPicPr>
          <p:cNvPr id="6" name="Obrázek 5">
            <a:extLst>
              <a:ext uri="{FF2B5EF4-FFF2-40B4-BE49-F238E27FC236}">
                <a16:creationId xmlns:a16="http://schemas.microsoft.com/office/drawing/2014/main" id="{8752C54A-6224-4334-AD14-B29446DC25A5}"/>
              </a:ext>
            </a:extLst>
          </p:cNvPr>
          <p:cNvPicPr>
            <a:picLocks noChangeAspect="1"/>
          </p:cNvPicPr>
          <p:nvPr/>
        </p:nvPicPr>
        <p:blipFill>
          <a:blip r:embed="rId2"/>
          <a:stretch>
            <a:fillRect/>
          </a:stretch>
        </p:blipFill>
        <p:spPr>
          <a:xfrm>
            <a:off x="1174459" y="555247"/>
            <a:ext cx="7894589" cy="6019624"/>
          </a:xfrm>
          <a:prstGeom prst="rect">
            <a:avLst/>
          </a:prstGeom>
        </p:spPr>
      </p:pic>
    </p:spTree>
    <p:extLst>
      <p:ext uri="{BB962C8B-B14F-4D97-AF65-F5344CB8AC3E}">
        <p14:creationId xmlns:p14="http://schemas.microsoft.com/office/powerpoint/2010/main" val="587354383"/>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678222-EED1-443F-B3CE-B320EA221C8D}"/>
              </a:ext>
            </a:extLst>
          </p:cNvPr>
          <p:cNvSpPr>
            <a:spLocks noGrp="1"/>
          </p:cNvSpPr>
          <p:nvPr>
            <p:ph type="title"/>
          </p:nvPr>
        </p:nvSpPr>
        <p:spPr>
          <a:xfrm>
            <a:off x="0" y="0"/>
            <a:ext cx="9144000" cy="1082180"/>
          </a:xfrm>
        </p:spPr>
        <p:txBody>
          <a:bodyPr>
            <a:noAutofit/>
          </a:bodyPr>
          <a:lstStyle/>
          <a:p>
            <a:r>
              <a:rPr lang="cs-CZ" sz="3200" dirty="0"/>
              <a:t>Obvody s více než dvěma kandidáty </a:t>
            </a:r>
            <a:br>
              <a:rPr lang="cs-CZ" sz="3200" dirty="0"/>
            </a:br>
            <a:r>
              <a:rPr lang="cs-CZ" sz="3200" dirty="0"/>
              <a:t>ve 2. kole</a:t>
            </a:r>
          </a:p>
        </p:txBody>
      </p:sp>
      <p:sp>
        <p:nvSpPr>
          <p:cNvPr id="3" name="Zástupný obsah 2">
            <a:extLst>
              <a:ext uri="{FF2B5EF4-FFF2-40B4-BE49-F238E27FC236}">
                <a16:creationId xmlns:a16="http://schemas.microsoft.com/office/drawing/2014/main" id="{EF7014D4-0B39-40CF-A032-A7CC202FA17F}"/>
              </a:ext>
            </a:extLst>
          </p:cNvPr>
          <p:cNvSpPr>
            <a:spLocks noGrp="1"/>
          </p:cNvSpPr>
          <p:nvPr>
            <p:ph idx="1"/>
          </p:nvPr>
        </p:nvSpPr>
        <p:spPr>
          <a:xfrm>
            <a:off x="457200" y="1267875"/>
            <a:ext cx="4114800" cy="5202237"/>
          </a:xfrm>
        </p:spPr>
        <p:txBody>
          <a:bodyPr>
            <a:normAutofit/>
          </a:bodyPr>
          <a:lstStyle/>
          <a:p>
            <a:pPr marL="0" indent="0">
              <a:buNone/>
            </a:pPr>
            <a:r>
              <a:rPr lang="cs-CZ" sz="2800" b="1" dirty="0">
                <a:solidFill>
                  <a:srgbClr val="002D5A"/>
                </a:solidFill>
                <a:hlinkClick r:id="rId2"/>
              </a:rPr>
              <a:t>2024</a:t>
            </a:r>
            <a:r>
              <a:rPr lang="cs-CZ" sz="2800" b="1" dirty="0">
                <a:solidFill>
                  <a:srgbClr val="002D5A"/>
                </a:solidFill>
              </a:rPr>
              <a:t> – výjimečný a specifický případ (nebo pravidlo?)</a:t>
            </a:r>
          </a:p>
          <a:p>
            <a:r>
              <a:rPr lang="cs-CZ" sz="2800" dirty="0">
                <a:solidFill>
                  <a:srgbClr val="002D5A"/>
                </a:solidFill>
              </a:rPr>
              <a:t>306 obvodů se třemi kandidáty – nakonec zbylo 89</a:t>
            </a:r>
          </a:p>
          <a:p>
            <a:r>
              <a:rPr lang="cs-CZ" sz="2800" dirty="0">
                <a:solidFill>
                  <a:srgbClr val="002D5A"/>
                </a:solidFill>
              </a:rPr>
              <a:t>5 obvodů se čtyřmi kandidáty – nakonec zbyly 2 </a:t>
            </a:r>
          </a:p>
        </p:txBody>
      </p:sp>
      <p:graphicFrame>
        <p:nvGraphicFramePr>
          <p:cNvPr id="4" name="Tabulka 4">
            <a:extLst>
              <a:ext uri="{FF2B5EF4-FFF2-40B4-BE49-F238E27FC236}">
                <a16:creationId xmlns:a16="http://schemas.microsoft.com/office/drawing/2014/main" id="{880BAE74-7EF7-4B8D-88DB-383306240626}"/>
              </a:ext>
            </a:extLst>
          </p:cNvPr>
          <p:cNvGraphicFramePr>
            <a:graphicFrameLocks noGrp="1"/>
          </p:cNvGraphicFramePr>
          <p:nvPr>
            <p:extLst>
              <p:ext uri="{D42A27DB-BD31-4B8C-83A1-F6EECF244321}">
                <p14:modId xmlns:p14="http://schemas.microsoft.com/office/powerpoint/2010/main" val="2900975500"/>
              </p:ext>
            </p:extLst>
          </p:nvPr>
        </p:nvGraphicFramePr>
        <p:xfrm>
          <a:off x="4736983" y="1327633"/>
          <a:ext cx="4064000" cy="3801815"/>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422056743"/>
                    </a:ext>
                  </a:extLst>
                </a:gridCol>
                <a:gridCol w="2032000">
                  <a:extLst>
                    <a:ext uri="{9D8B030D-6E8A-4147-A177-3AD203B41FA5}">
                      <a16:colId xmlns:a16="http://schemas.microsoft.com/office/drawing/2014/main" val="2724374508"/>
                    </a:ext>
                  </a:extLst>
                </a:gridCol>
              </a:tblGrid>
              <a:tr h="464255">
                <a:tc>
                  <a:txBody>
                    <a:bodyPr/>
                    <a:lstStyle/>
                    <a:p>
                      <a:pPr algn="ctr"/>
                      <a:r>
                        <a:rPr lang="cs-CZ" dirty="0"/>
                        <a:t>Rok </a:t>
                      </a:r>
                    </a:p>
                  </a:txBody>
                  <a:tcPr anchor="ctr"/>
                </a:tc>
                <a:tc>
                  <a:txBody>
                    <a:bodyPr/>
                    <a:lstStyle/>
                    <a:p>
                      <a:pPr algn="ctr"/>
                      <a:r>
                        <a:rPr lang="cs-CZ" dirty="0"/>
                        <a:t>Počet obvodů</a:t>
                      </a:r>
                    </a:p>
                  </a:txBody>
                  <a:tcPr anchor="ctr"/>
                </a:tc>
                <a:extLst>
                  <a:ext uri="{0D108BD9-81ED-4DB2-BD59-A6C34878D82A}">
                    <a16:rowId xmlns:a16="http://schemas.microsoft.com/office/drawing/2014/main" val="2109638062"/>
                  </a:ext>
                </a:extLst>
              </a:tr>
              <a:tr h="370840">
                <a:tc>
                  <a:txBody>
                    <a:bodyPr/>
                    <a:lstStyle/>
                    <a:p>
                      <a:pPr algn="ctr"/>
                      <a:r>
                        <a:rPr lang="cs-CZ" dirty="0">
                          <a:solidFill>
                            <a:srgbClr val="002D5A"/>
                          </a:solidFill>
                        </a:rPr>
                        <a:t>1988</a:t>
                      </a:r>
                    </a:p>
                  </a:txBody>
                  <a:tcPr/>
                </a:tc>
                <a:tc>
                  <a:txBody>
                    <a:bodyPr/>
                    <a:lstStyle/>
                    <a:p>
                      <a:pPr algn="ctr"/>
                      <a:r>
                        <a:rPr lang="cs-CZ" dirty="0">
                          <a:solidFill>
                            <a:srgbClr val="002D5A"/>
                          </a:solidFill>
                        </a:rPr>
                        <a:t>11</a:t>
                      </a:r>
                    </a:p>
                  </a:txBody>
                  <a:tcPr/>
                </a:tc>
                <a:extLst>
                  <a:ext uri="{0D108BD9-81ED-4DB2-BD59-A6C34878D82A}">
                    <a16:rowId xmlns:a16="http://schemas.microsoft.com/office/drawing/2014/main" val="3040147444"/>
                  </a:ext>
                </a:extLst>
              </a:tr>
              <a:tr h="370840">
                <a:tc>
                  <a:txBody>
                    <a:bodyPr/>
                    <a:lstStyle/>
                    <a:p>
                      <a:pPr algn="ctr"/>
                      <a:r>
                        <a:rPr lang="cs-CZ" dirty="0">
                          <a:solidFill>
                            <a:srgbClr val="002D5A"/>
                          </a:solidFill>
                        </a:rPr>
                        <a:t>1993</a:t>
                      </a:r>
                    </a:p>
                  </a:txBody>
                  <a:tcPr/>
                </a:tc>
                <a:tc>
                  <a:txBody>
                    <a:bodyPr/>
                    <a:lstStyle/>
                    <a:p>
                      <a:pPr algn="ctr"/>
                      <a:r>
                        <a:rPr lang="cs-CZ" dirty="0">
                          <a:solidFill>
                            <a:srgbClr val="002D5A"/>
                          </a:solidFill>
                        </a:rPr>
                        <a:t>15</a:t>
                      </a:r>
                    </a:p>
                  </a:txBody>
                  <a:tcPr/>
                </a:tc>
                <a:extLst>
                  <a:ext uri="{0D108BD9-81ED-4DB2-BD59-A6C34878D82A}">
                    <a16:rowId xmlns:a16="http://schemas.microsoft.com/office/drawing/2014/main" val="154059841"/>
                  </a:ext>
                </a:extLst>
              </a:tr>
              <a:tr h="370840">
                <a:tc>
                  <a:txBody>
                    <a:bodyPr/>
                    <a:lstStyle/>
                    <a:p>
                      <a:pPr algn="ctr"/>
                      <a:r>
                        <a:rPr lang="cs-CZ" dirty="0">
                          <a:solidFill>
                            <a:srgbClr val="002D5A"/>
                          </a:solidFill>
                        </a:rPr>
                        <a:t>1997</a:t>
                      </a:r>
                    </a:p>
                  </a:txBody>
                  <a:tcPr/>
                </a:tc>
                <a:tc>
                  <a:txBody>
                    <a:bodyPr/>
                    <a:lstStyle/>
                    <a:p>
                      <a:pPr algn="ctr"/>
                      <a:r>
                        <a:rPr lang="cs-CZ" dirty="0">
                          <a:solidFill>
                            <a:srgbClr val="002D5A"/>
                          </a:solidFill>
                        </a:rPr>
                        <a:t>105</a:t>
                      </a:r>
                    </a:p>
                  </a:txBody>
                  <a:tcPr/>
                </a:tc>
                <a:extLst>
                  <a:ext uri="{0D108BD9-81ED-4DB2-BD59-A6C34878D82A}">
                    <a16:rowId xmlns:a16="http://schemas.microsoft.com/office/drawing/2014/main" val="2000483825"/>
                  </a:ext>
                </a:extLst>
              </a:tr>
              <a:tr h="370840">
                <a:tc>
                  <a:txBody>
                    <a:bodyPr/>
                    <a:lstStyle/>
                    <a:p>
                      <a:pPr algn="ctr"/>
                      <a:r>
                        <a:rPr lang="cs-CZ" dirty="0">
                          <a:solidFill>
                            <a:srgbClr val="002D5A"/>
                          </a:solidFill>
                        </a:rPr>
                        <a:t>2002</a:t>
                      </a:r>
                    </a:p>
                  </a:txBody>
                  <a:tcPr/>
                </a:tc>
                <a:tc>
                  <a:txBody>
                    <a:bodyPr/>
                    <a:lstStyle/>
                    <a:p>
                      <a:pPr algn="ctr"/>
                      <a:r>
                        <a:rPr lang="cs-CZ" dirty="0">
                          <a:solidFill>
                            <a:srgbClr val="002D5A"/>
                          </a:solidFill>
                        </a:rPr>
                        <a:t>10</a:t>
                      </a:r>
                    </a:p>
                  </a:txBody>
                  <a:tcPr/>
                </a:tc>
                <a:extLst>
                  <a:ext uri="{0D108BD9-81ED-4DB2-BD59-A6C34878D82A}">
                    <a16:rowId xmlns:a16="http://schemas.microsoft.com/office/drawing/2014/main" val="15623182"/>
                  </a:ext>
                </a:extLst>
              </a:tr>
              <a:tr h="370840">
                <a:tc>
                  <a:txBody>
                    <a:bodyPr/>
                    <a:lstStyle/>
                    <a:p>
                      <a:pPr algn="ctr"/>
                      <a:r>
                        <a:rPr lang="cs-CZ" dirty="0">
                          <a:solidFill>
                            <a:srgbClr val="002D5A"/>
                          </a:solidFill>
                        </a:rPr>
                        <a:t>2007</a:t>
                      </a:r>
                    </a:p>
                  </a:txBody>
                  <a:tcPr/>
                </a:tc>
                <a:tc>
                  <a:txBody>
                    <a:bodyPr/>
                    <a:lstStyle/>
                    <a:p>
                      <a:pPr algn="ctr"/>
                      <a:r>
                        <a:rPr lang="cs-CZ" dirty="0">
                          <a:solidFill>
                            <a:srgbClr val="002D5A"/>
                          </a:solidFill>
                        </a:rPr>
                        <a:t>1</a:t>
                      </a:r>
                    </a:p>
                  </a:txBody>
                  <a:tcPr/>
                </a:tc>
                <a:extLst>
                  <a:ext uri="{0D108BD9-81ED-4DB2-BD59-A6C34878D82A}">
                    <a16:rowId xmlns:a16="http://schemas.microsoft.com/office/drawing/2014/main" val="4090542661"/>
                  </a:ext>
                </a:extLst>
              </a:tr>
              <a:tr h="370840">
                <a:tc>
                  <a:txBody>
                    <a:bodyPr/>
                    <a:lstStyle/>
                    <a:p>
                      <a:pPr algn="ctr"/>
                      <a:r>
                        <a:rPr lang="cs-CZ" dirty="0">
                          <a:solidFill>
                            <a:srgbClr val="002D5A"/>
                          </a:solidFill>
                        </a:rPr>
                        <a:t>2012</a:t>
                      </a:r>
                    </a:p>
                  </a:txBody>
                  <a:tcPr/>
                </a:tc>
                <a:tc>
                  <a:txBody>
                    <a:bodyPr/>
                    <a:lstStyle/>
                    <a:p>
                      <a:pPr algn="ctr"/>
                      <a:r>
                        <a:rPr lang="cs-CZ" dirty="0">
                          <a:solidFill>
                            <a:srgbClr val="002D5A"/>
                          </a:solidFill>
                        </a:rPr>
                        <a:t>46</a:t>
                      </a:r>
                    </a:p>
                  </a:txBody>
                  <a:tcPr/>
                </a:tc>
                <a:extLst>
                  <a:ext uri="{0D108BD9-81ED-4DB2-BD59-A6C34878D82A}">
                    <a16:rowId xmlns:a16="http://schemas.microsoft.com/office/drawing/2014/main" val="4025120473"/>
                  </a:ext>
                </a:extLst>
              </a:tr>
              <a:tr h="370840">
                <a:tc>
                  <a:txBody>
                    <a:bodyPr/>
                    <a:lstStyle/>
                    <a:p>
                      <a:pPr algn="ctr"/>
                      <a:r>
                        <a:rPr lang="cs-CZ" dirty="0">
                          <a:solidFill>
                            <a:srgbClr val="002D5A"/>
                          </a:solidFill>
                        </a:rPr>
                        <a:t>2017</a:t>
                      </a:r>
                    </a:p>
                  </a:txBody>
                  <a:tcPr/>
                </a:tc>
                <a:tc>
                  <a:txBody>
                    <a:bodyPr/>
                    <a:lstStyle/>
                    <a:p>
                      <a:pPr algn="ctr"/>
                      <a:r>
                        <a:rPr lang="cs-CZ" dirty="0">
                          <a:solidFill>
                            <a:srgbClr val="002D5A"/>
                          </a:solidFill>
                        </a:rPr>
                        <a:t>1</a:t>
                      </a:r>
                    </a:p>
                  </a:txBody>
                  <a:tcPr/>
                </a:tc>
                <a:extLst>
                  <a:ext uri="{0D108BD9-81ED-4DB2-BD59-A6C34878D82A}">
                    <a16:rowId xmlns:a16="http://schemas.microsoft.com/office/drawing/2014/main" val="2620975105"/>
                  </a:ext>
                </a:extLst>
              </a:tr>
              <a:tr h="370840">
                <a:tc>
                  <a:txBody>
                    <a:bodyPr/>
                    <a:lstStyle/>
                    <a:p>
                      <a:pPr algn="ctr"/>
                      <a:r>
                        <a:rPr lang="cs-CZ" dirty="0">
                          <a:solidFill>
                            <a:srgbClr val="002D5A"/>
                          </a:solidFill>
                        </a:rPr>
                        <a:t>2022</a:t>
                      </a:r>
                    </a:p>
                  </a:txBody>
                  <a:tcPr/>
                </a:tc>
                <a:tc>
                  <a:txBody>
                    <a:bodyPr/>
                    <a:lstStyle/>
                    <a:p>
                      <a:pPr algn="ctr"/>
                      <a:r>
                        <a:rPr lang="cs-CZ" dirty="0">
                          <a:solidFill>
                            <a:srgbClr val="002D5A"/>
                          </a:solidFill>
                        </a:rPr>
                        <a:t>8</a:t>
                      </a:r>
                    </a:p>
                  </a:txBody>
                  <a:tcPr/>
                </a:tc>
                <a:extLst>
                  <a:ext uri="{0D108BD9-81ED-4DB2-BD59-A6C34878D82A}">
                    <a16:rowId xmlns:a16="http://schemas.microsoft.com/office/drawing/2014/main" val="3685875898"/>
                  </a:ext>
                </a:extLst>
              </a:tr>
              <a:tr h="370840">
                <a:tc>
                  <a:txBody>
                    <a:bodyPr/>
                    <a:lstStyle/>
                    <a:p>
                      <a:pPr algn="ctr"/>
                      <a:r>
                        <a:rPr lang="cs-CZ" dirty="0">
                          <a:solidFill>
                            <a:srgbClr val="002D5A"/>
                          </a:solidFill>
                        </a:rPr>
                        <a:t>2024</a:t>
                      </a:r>
                    </a:p>
                  </a:txBody>
                  <a:tcPr/>
                </a:tc>
                <a:tc>
                  <a:txBody>
                    <a:bodyPr/>
                    <a:lstStyle/>
                    <a:p>
                      <a:pPr algn="ctr"/>
                      <a:r>
                        <a:rPr lang="cs-CZ" b="0" dirty="0">
                          <a:solidFill>
                            <a:srgbClr val="002D5A"/>
                          </a:solidFill>
                        </a:rPr>
                        <a:t>311</a:t>
                      </a:r>
                    </a:p>
                  </a:txBody>
                  <a:tcPr/>
                </a:tc>
                <a:extLst>
                  <a:ext uri="{0D108BD9-81ED-4DB2-BD59-A6C34878D82A}">
                    <a16:rowId xmlns:a16="http://schemas.microsoft.com/office/drawing/2014/main" val="1585384175"/>
                  </a:ext>
                </a:extLst>
              </a:tr>
            </a:tbl>
          </a:graphicData>
        </a:graphic>
      </p:graphicFrame>
    </p:spTree>
    <p:extLst>
      <p:ext uri="{BB962C8B-B14F-4D97-AF65-F5344CB8AC3E}">
        <p14:creationId xmlns:p14="http://schemas.microsoft.com/office/powerpoint/2010/main" val="2860489146"/>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body" idx="1"/>
          </p:nvPr>
        </p:nvSpPr>
        <p:spPr>
          <a:xfrm>
            <a:off x="358924" y="1051134"/>
            <a:ext cx="8195416" cy="5595326"/>
          </a:xfrm>
        </p:spPr>
        <p:txBody>
          <a:bodyPr>
            <a:noAutofit/>
          </a:bodyPr>
          <a:lstStyle/>
          <a:p>
            <a:pPr algn="just" defTabSz="449263" fontAlgn="base">
              <a:spcBef>
                <a:spcPts val="1800"/>
              </a:spcBef>
              <a:spcAft>
                <a:spcPct val="0"/>
              </a:spcAft>
              <a:buClr>
                <a:srgbClr val="000000"/>
              </a:buClr>
              <a:buSzPct val="100000"/>
            </a:pPr>
            <a:endParaRPr lang="cs-CZ" sz="2400" dirty="0">
              <a:solidFill>
                <a:srgbClr val="002D5A"/>
              </a:solidFill>
              <a:latin typeface="Calibri" pitchFamily="34" charset="0"/>
              <a:ea typeface="Microsoft YaHei" charset="-122"/>
              <a:cs typeface="Calibri" pitchFamily="34" charset="0"/>
            </a:endParaRPr>
          </a:p>
          <a:p>
            <a:pPr algn="just" defTabSz="449263" fontAlgn="base">
              <a:spcBef>
                <a:spcPts val="1800"/>
              </a:spcBef>
              <a:spcAft>
                <a:spcPct val="0"/>
              </a:spcAft>
              <a:buClr>
                <a:srgbClr val="000000"/>
              </a:buClr>
              <a:buSzPct val="100000"/>
            </a:pPr>
            <a:endParaRPr lang="cs-CZ" sz="2400" dirty="0">
              <a:solidFill>
                <a:srgbClr val="002D5A"/>
              </a:solidFill>
              <a:latin typeface="Calibri" pitchFamily="34" charset="0"/>
              <a:ea typeface="Microsoft YaHei" charset="-122"/>
              <a:cs typeface="Calibri" pitchFamily="34"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9876"/>
            <a:ext cx="9144000" cy="576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4894293"/>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1816"/>
            <a:ext cx="9144000" cy="608006"/>
          </a:xfrm>
        </p:spPr>
        <p:txBody>
          <a:bodyPr>
            <a:noAutofit/>
          </a:bodyPr>
          <a:lstStyle/>
          <a:p>
            <a:pPr eaLnBrk="1" hangingPunct="1"/>
            <a:r>
              <a:rPr lang="cs-CZ" altLang="cs-CZ" sz="3600" dirty="0"/>
              <a:t>Strany a stranický systém</a:t>
            </a:r>
          </a:p>
        </p:txBody>
      </p:sp>
      <p:sp>
        <p:nvSpPr>
          <p:cNvPr id="19459" name="Rectangle 3"/>
          <p:cNvSpPr>
            <a:spLocks noGrp="1" noChangeArrowheads="1"/>
          </p:cNvSpPr>
          <p:nvPr>
            <p:ph type="body" idx="1"/>
          </p:nvPr>
        </p:nvSpPr>
        <p:spPr>
          <a:xfrm>
            <a:off x="358924" y="847288"/>
            <a:ext cx="8195416" cy="5799171"/>
          </a:xfrm>
        </p:spPr>
        <p:txBody>
          <a:bodyPr>
            <a:noAutofit/>
          </a:bodyPr>
          <a:lstStyle/>
          <a:p>
            <a:pPr algn="just" defTabSz="449263" fontAlgn="base">
              <a:spcBef>
                <a:spcPts val="1800"/>
              </a:spcBef>
              <a:spcAft>
                <a:spcPct val="0"/>
              </a:spcAft>
              <a:buClr>
                <a:srgbClr val="000000"/>
              </a:buClr>
              <a:buSzPct val="100000"/>
            </a:pPr>
            <a:r>
              <a:rPr lang="cs-CZ" sz="2200" dirty="0">
                <a:solidFill>
                  <a:srgbClr val="002D5A"/>
                </a:solidFill>
                <a:latin typeface="Calibri" pitchFamily="34" charset="0"/>
                <a:ea typeface="Microsoft YaHei" charset="-122"/>
                <a:cs typeface="Calibri" pitchFamily="34" charset="0"/>
              </a:rPr>
              <a:t>Původně dvoupólová čtverylka – PS versus RPR, resp. PCF a UDF</a:t>
            </a:r>
          </a:p>
          <a:p>
            <a:pPr algn="just" defTabSz="449263" fontAlgn="base">
              <a:spcBef>
                <a:spcPts val="1800"/>
              </a:spcBef>
              <a:spcAft>
                <a:spcPct val="0"/>
              </a:spcAft>
              <a:buClr>
                <a:srgbClr val="000000"/>
              </a:buClr>
              <a:buSzPct val="100000"/>
            </a:pPr>
            <a:r>
              <a:rPr lang="cs-CZ" sz="2200" dirty="0">
                <a:solidFill>
                  <a:srgbClr val="002D5A"/>
                </a:solidFill>
                <a:latin typeface="Calibri" pitchFamily="34" charset="0"/>
                <a:ea typeface="Microsoft YaHei" charset="-122"/>
                <a:cs typeface="Calibri" pitchFamily="34" charset="0"/>
              </a:rPr>
              <a:t>Následně vzestup nových stran v čele s FN, pokusy o sjednocení pravice (UMP), nová centristická uskupení</a:t>
            </a:r>
          </a:p>
          <a:p>
            <a:pPr algn="just" defTabSz="449263" fontAlgn="base">
              <a:spcBef>
                <a:spcPts val="1800"/>
              </a:spcBef>
              <a:spcAft>
                <a:spcPct val="0"/>
              </a:spcAft>
              <a:buClr>
                <a:srgbClr val="000000"/>
              </a:buClr>
              <a:buSzPct val="100000"/>
            </a:pPr>
            <a:r>
              <a:rPr lang="cs-CZ" sz="2200" dirty="0">
                <a:solidFill>
                  <a:srgbClr val="002D5A"/>
                </a:solidFill>
                <a:latin typeface="Calibri" pitchFamily="34" charset="0"/>
                <a:ea typeface="Microsoft YaHei" charset="-122"/>
                <a:cs typeface="Calibri" pitchFamily="34" charset="0"/>
              </a:rPr>
              <a:t>Hlavní zlom představují volby v roce 2017, kdy dualismus levice versus pravice vystřídal dualismus centristé versus populisté (alias Macron versus </a:t>
            </a:r>
            <a:r>
              <a:rPr lang="cs-CZ" sz="2200" dirty="0" err="1">
                <a:solidFill>
                  <a:srgbClr val="002D5A"/>
                </a:solidFill>
                <a:latin typeface="Calibri" pitchFamily="34" charset="0"/>
                <a:ea typeface="Microsoft YaHei" charset="-122"/>
                <a:cs typeface="Calibri" pitchFamily="34" charset="0"/>
              </a:rPr>
              <a:t>Le</a:t>
            </a:r>
            <a:r>
              <a:rPr lang="cs-CZ" sz="2200" dirty="0">
                <a:solidFill>
                  <a:srgbClr val="002D5A"/>
                </a:solidFill>
                <a:latin typeface="Calibri" pitchFamily="34" charset="0"/>
                <a:ea typeface="Microsoft YaHei" charset="-122"/>
                <a:cs typeface="Calibri" pitchFamily="34" charset="0"/>
              </a:rPr>
              <a:t> </a:t>
            </a:r>
            <a:r>
              <a:rPr lang="cs-CZ" sz="2200" dirty="0" err="1">
                <a:solidFill>
                  <a:srgbClr val="002D5A"/>
                </a:solidFill>
                <a:latin typeface="Calibri" pitchFamily="34" charset="0"/>
                <a:ea typeface="Microsoft YaHei" charset="-122"/>
                <a:cs typeface="Calibri" pitchFamily="34" charset="0"/>
              </a:rPr>
              <a:t>Pen</a:t>
            </a:r>
            <a:r>
              <a:rPr lang="cs-CZ" sz="2200" dirty="0">
                <a:solidFill>
                  <a:srgbClr val="002D5A"/>
                </a:solidFill>
                <a:latin typeface="Calibri" pitchFamily="34" charset="0"/>
                <a:ea typeface="Microsoft YaHei" charset="-122"/>
                <a:cs typeface="Calibri" pitchFamily="34" charset="0"/>
              </a:rPr>
              <a:t> </a:t>
            </a:r>
          </a:p>
          <a:p>
            <a:pPr algn="just" defTabSz="449263" fontAlgn="base">
              <a:spcBef>
                <a:spcPts val="1800"/>
              </a:spcBef>
              <a:spcAft>
                <a:spcPct val="0"/>
              </a:spcAft>
              <a:buClr>
                <a:srgbClr val="000000"/>
              </a:buClr>
              <a:buSzPct val="100000"/>
            </a:pPr>
            <a:r>
              <a:rPr lang="cs-CZ" sz="2200" dirty="0">
                <a:solidFill>
                  <a:srgbClr val="002D5A"/>
                </a:solidFill>
                <a:latin typeface="Calibri" pitchFamily="34" charset="0"/>
                <a:ea typeface="Microsoft YaHei" charset="-122"/>
                <a:cs typeface="Calibri" pitchFamily="34" charset="0"/>
              </a:rPr>
              <a:t>Volby v roce 2024 ovšem znamenají další přelom z hlediska dynamiky fungování – jiné spojenectví pro 2. kolo a pro vytváření vlády – </a:t>
            </a:r>
            <a:r>
              <a:rPr lang="cs-CZ" sz="2200" i="1" dirty="0">
                <a:solidFill>
                  <a:srgbClr val="002D5A"/>
                </a:solidFill>
                <a:latin typeface="Calibri" pitchFamily="34" charset="0"/>
                <a:ea typeface="Microsoft YaHei" charset="-122"/>
                <a:cs typeface="Calibri" pitchFamily="34" charset="0"/>
              </a:rPr>
              <a:t>otázka co bude dál???</a:t>
            </a:r>
          </a:p>
          <a:p>
            <a:pPr algn="just" defTabSz="449263" fontAlgn="base">
              <a:spcBef>
                <a:spcPts val="1800"/>
              </a:spcBef>
              <a:spcAft>
                <a:spcPct val="0"/>
              </a:spcAft>
              <a:buClr>
                <a:srgbClr val="000000"/>
              </a:buClr>
              <a:buSzPct val="100000"/>
            </a:pPr>
            <a:r>
              <a:rPr lang="cs-CZ" sz="2200" dirty="0">
                <a:solidFill>
                  <a:srgbClr val="002D5A"/>
                </a:solidFill>
                <a:latin typeface="Calibri" pitchFamily="34" charset="0"/>
                <a:ea typeface="Microsoft YaHei" charset="-122"/>
                <a:cs typeface="Calibri" pitchFamily="34" charset="0"/>
              </a:rPr>
              <a:t>Stejně tak je dnes otázkou, které strany vlastně lze považovat za relevantní – Národní sdružení (RN), Nová lidová fronta (NUPES nebo někteří z jejich členů?), </a:t>
            </a:r>
            <a:r>
              <a:rPr lang="cs-CZ" sz="2200" dirty="0" err="1">
                <a:solidFill>
                  <a:srgbClr val="002D5A"/>
                </a:solidFill>
                <a:latin typeface="Calibri" pitchFamily="34" charset="0"/>
                <a:ea typeface="Microsoft YaHei" charset="-122"/>
                <a:cs typeface="Calibri" pitchFamily="34" charset="0"/>
              </a:rPr>
              <a:t>macronovci</a:t>
            </a:r>
            <a:r>
              <a:rPr lang="cs-CZ" sz="2200" dirty="0">
                <a:solidFill>
                  <a:srgbClr val="002D5A"/>
                </a:solidFill>
                <a:latin typeface="Calibri" pitchFamily="34" charset="0"/>
                <a:ea typeface="Microsoft YaHei" charset="-122"/>
                <a:cs typeface="Calibri" pitchFamily="34" charset="0"/>
              </a:rPr>
              <a:t> (Ensemble + další?), gaullisté?...?</a:t>
            </a:r>
            <a:endParaRPr lang="cs-CZ" sz="2400" dirty="0">
              <a:solidFill>
                <a:srgbClr val="002D5A"/>
              </a:solidFill>
              <a:latin typeface="Calibri" pitchFamily="34" charset="0"/>
              <a:ea typeface="Microsoft YaHei" charset="-122"/>
              <a:cs typeface="Calibri" pitchFamily="34" charset="0"/>
            </a:endParaRPr>
          </a:p>
        </p:txBody>
      </p:sp>
    </p:spTree>
    <p:extLst>
      <p:ext uri="{BB962C8B-B14F-4D97-AF65-F5344CB8AC3E}">
        <p14:creationId xmlns:p14="http://schemas.microsoft.com/office/powerpoint/2010/main" val="2037683759"/>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06841"/>
            <a:ext cx="9144000" cy="923926"/>
          </a:xfrm>
        </p:spPr>
        <p:txBody>
          <a:bodyPr>
            <a:normAutofit/>
          </a:bodyPr>
          <a:lstStyle/>
          <a:p>
            <a:r>
              <a:rPr lang="cs-CZ" sz="4000" dirty="0"/>
              <a:t>Územní správa ve Francii</a:t>
            </a:r>
          </a:p>
        </p:txBody>
      </p:sp>
      <p:sp>
        <p:nvSpPr>
          <p:cNvPr id="3" name="Zástupný symbol pro obsah 2"/>
          <p:cNvSpPr>
            <a:spLocks noGrp="1"/>
          </p:cNvSpPr>
          <p:nvPr>
            <p:ph idx="1"/>
          </p:nvPr>
        </p:nvSpPr>
        <p:spPr>
          <a:xfrm>
            <a:off x="457201" y="1116419"/>
            <a:ext cx="5709683" cy="5603358"/>
          </a:xfrm>
        </p:spPr>
        <p:txBody>
          <a:bodyPr>
            <a:normAutofit/>
          </a:bodyPr>
          <a:lstStyle/>
          <a:p>
            <a:pPr marL="0" indent="0">
              <a:buNone/>
            </a:pPr>
            <a:r>
              <a:rPr lang="cs-CZ" sz="2400" b="1" dirty="0">
                <a:solidFill>
                  <a:srgbClr val="002D5A"/>
                </a:solidFill>
              </a:rPr>
              <a:t>Složitá struktura</a:t>
            </a:r>
          </a:p>
          <a:p>
            <a:r>
              <a:rPr lang="cs-CZ" sz="2400" dirty="0">
                <a:solidFill>
                  <a:srgbClr val="002D5A"/>
                </a:solidFill>
              </a:rPr>
              <a:t>Regiony</a:t>
            </a:r>
          </a:p>
          <a:p>
            <a:r>
              <a:rPr lang="cs-CZ" sz="2400" dirty="0">
                <a:solidFill>
                  <a:srgbClr val="002D5A"/>
                </a:solidFill>
              </a:rPr>
              <a:t>Departementy </a:t>
            </a:r>
          </a:p>
          <a:p>
            <a:r>
              <a:rPr lang="cs-CZ" sz="1800" i="1" dirty="0" err="1">
                <a:solidFill>
                  <a:srgbClr val="002D5A"/>
                </a:solidFill>
              </a:rPr>
              <a:t>Arondissementy</a:t>
            </a:r>
            <a:r>
              <a:rPr lang="cs-CZ" sz="1800" i="1" dirty="0">
                <a:solidFill>
                  <a:srgbClr val="002D5A"/>
                </a:solidFill>
              </a:rPr>
              <a:t> </a:t>
            </a:r>
          </a:p>
          <a:p>
            <a:r>
              <a:rPr lang="cs-CZ" sz="1800" i="1" dirty="0">
                <a:solidFill>
                  <a:srgbClr val="002D5A"/>
                </a:solidFill>
              </a:rPr>
              <a:t>Kantony</a:t>
            </a:r>
          </a:p>
          <a:p>
            <a:r>
              <a:rPr lang="cs-CZ" sz="2400" dirty="0">
                <a:solidFill>
                  <a:srgbClr val="002D5A"/>
                </a:solidFill>
              </a:rPr>
              <a:t>Obce</a:t>
            </a:r>
          </a:p>
          <a:p>
            <a:r>
              <a:rPr lang="cs-CZ" sz="2400" dirty="0">
                <a:solidFill>
                  <a:srgbClr val="002D5A"/>
                </a:solidFill>
              </a:rPr>
              <a:t>Zámořská území</a:t>
            </a:r>
          </a:p>
          <a:p>
            <a:endParaRPr lang="cs-CZ" sz="2400" dirty="0">
              <a:solidFill>
                <a:srgbClr val="002D5A"/>
              </a:solidFill>
            </a:endParaRPr>
          </a:p>
          <a:p>
            <a:pPr marL="0" indent="0">
              <a:buNone/>
            </a:pPr>
            <a:endParaRPr lang="cs-CZ" sz="2400" dirty="0">
              <a:solidFill>
                <a:srgbClr val="002D5A"/>
              </a:solidFill>
              <a:hlinkClick r:id="rId2"/>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0284" y="4280062"/>
            <a:ext cx="2684209" cy="189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5298" y="1104179"/>
            <a:ext cx="4278701" cy="5189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4171998"/>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504965" y="2142700"/>
            <a:ext cx="8284191" cy="2402004"/>
          </a:xfrm>
          <a:prstGeom prst="rect">
            <a:avLst/>
          </a:prstGeom>
          <a:noFill/>
        </p:spPr>
        <p:txBody>
          <a:bodyPr wrap="none" lIns="252000" tIns="0" rIns="252000" bIns="36000" rtlCol="0" anchor="ctr" anchorCtr="0">
            <a:noAutofit/>
          </a:bodyPr>
          <a:lstStyle/>
          <a:p>
            <a:pPr algn="ctr"/>
            <a:r>
              <a:rPr lang="pl-PL" sz="4400" b="1" cap="all" dirty="0">
                <a:solidFill>
                  <a:srgbClr val="CA8A64"/>
                </a:solidFill>
                <a:latin typeface="+mj-lt"/>
              </a:rPr>
              <a:t>Poloprezidentské režimy:</a:t>
            </a:r>
          </a:p>
          <a:p>
            <a:pPr algn="ctr"/>
            <a:r>
              <a:rPr lang="pl-PL" sz="3600" b="1" cap="all" dirty="0">
                <a:solidFill>
                  <a:srgbClr val="CA8A64"/>
                </a:solidFill>
                <a:latin typeface="+mj-lt"/>
              </a:rPr>
              <a:t>teoretické reflexe a empirické případy</a:t>
            </a:r>
          </a:p>
          <a:p>
            <a:pPr algn="ctr"/>
            <a:endParaRPr lang="pl-PL" sz="3200" b="1" cap="all" dirty="0">
              <a:solidFill>
                <a:srgbClr val="CA8A64"/>
              </a:solidFill>
              <a:latin typeface="+mj-lt"/>
            </a:endParaRPr>
          </a:p>
        </p:txBody>
      </p:sp>
      <p:sp>
        <p:nvSpPr>
          <p:cNvPr id="6" name="TextovéPole 5"/>
          <p:cNvSpPr txBox="1"/>
          <p:nvPr/>
        </p:nvSpPr>
        <p:spPr>
          <a:xfrm>
            <a:off x="0" y="574674"/>
            <a:ext cx="4462818" cy="1090353"/>
          </a:xfrm>
          <a:prstGeom prst="rect">
            <a:avLst/>
          </a:prstGeom>
          <a:noFill/>
        </p:spPr>
        <p:txBody>
          <a:bodyPr wrap="none" lIns="252000" tIns="0" rIns="252000" bIns="36000" rtlCol="0" anchor="t" anchorCtr="0">
            <a:noAutofit/>
          </a:bodyPr>
          <a:lstStyle/>
          <a:p>
            <a:endParaRPr lang="cs-CZ" sz="2800" b="1" dirty="0">
              <a:solidFill>
                <a:srgbClr val="002D5A"/>
              </a:solidFill>
            </a:endParaRPr>
          </a:p>
        </p:txBody>
      </p:sp>
    </p:spTree>
    <p:extLst>
      <p:ext uri="{BB962C8B-B14F-4D97-AF65-F5344CB8AC3E}">
        <p14:creationId xmlns:p14="http://schemas.microsoft.com/office/powerpoint/2010/main" val="4137873196"/>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FC4BA6-6272-4BC2-A3B0-E5E5DCF66AD3}"/>
              </a:ext>
            </a:extLst>
          </p:cNvPr>
          <p:cNvSpPr>
            <a:spLocks noGrp="1"/>
          </p:cNvSpPr>
          <p:nvPr>
            <p:ph type="title"/>
          </p:nvPr>
        </p:nvSpPr>
        <p:spPr>
          <a:xfrm>
            <a:off x="0" y="0"/>
            <a:ext cx="9144000" cy="1082352"/>
          </a:xfrm>
        </p:spPr>
        <p:txBody>
          <a:bodyPr>
            <a:normAutofit/>
          </a:bodyPr>
          <a:lstStyle/>
          <a:p>
            <a:r>
              <a:rPr lang="cs-CZ" sz="3500" dirty="0"/>
              <a:t>Prezidentský režim – základní principy</a:t>
            </a:r>
          </a:p>
        </p:txBody>
      </p:sp>
      <p:sp>
        <p:nvSpPr>
          <p:cNvPr id="3" name="Zástupný obsah 2">
            <a:extLst>
              <a:ext uri="{FF2B5EF4-FFF2-40B4-BE49-F238E27FC236}">
                <a16:creationId xmlns:a16="http://schemas.microsoft.com/office/drawing/2014/main" id="{4936318A-2B83-411A-AA34-6F32D4B9813E}"/>
              </a:ext>
            </a:extLst>
          </p:cNvPr>
          <p:cNvSpPr>
            <a:spLocks noGrp="1"/>
          </p:cNvSpPr>
          <p:nvPr>
            <p:ph idx="1"/>
          </p:nvPr>
        </p:nvSpPr>
        <p:spPr>
          <a:xfrm>
            <a:off x="457200" y="1082353"/>
            <a:ext cx="8266922" cy="5346438"/>
          </a:xfrm>
        </p:spPr>
        <p:txBody>
          <a:bodyPr>
            <a:normAutofit lnSpcReduction="10000"/>
          </a:bodyPr>
          <a:lstStyle/>
          <a:p>
            <a:pPr>
              <a:spcBef>
                <a:spcPts val="1200"/>
              </a:spcBef>
            </a:pPr>
            <a:r>
              <a:rPr lang="cs-CZ" sz="2800" dirty="0">
                <a:solidFill>
                  <a:srgbClr val="002D5A"/>
                </a:solidFill>
              </a:rPr>
              <a:t>na rozdíl od parlamentarismu s jedním ohniskem moci v parlamentu zde najdeme konkurenci několika center moci </a:t>
            </a:r>
          </a:p>
          <a:p>
            <a:pPr>
              <a:spcBef>
                <a:spcPts val="1200"/>
              </a:spcBef>
            </a:pPr>
            <a:r>
              <a:rPr lang="cs-CZ" sz="2800" dirty="0">
                <a:solidFill>
                  <a:srgbClr val="002D5A"/>
                </a:solidFill>
              </a:rPr>
              <a:t>striktní dělbu moci doplňuje systém „brzd a protivah“ (</a:t>
            </a:r>
            <a:r>
              <a:rPr lang="cs-CZ" sz="2800" dirty="0" err="1">
                <a:solidFill>
                  <a:srgbClr val="002D5A"/>
                </a:solidFill>
              </a:rPr>
              <a:t>checks</a:t>
            </a:r>
            <a:r>
              <a:rPr lang="cs-CZ" sz="2800" dirty="0">
                <a:solidFill>
                  <a:srgbClr val="002D5A"/>
                </a:solidFill>
              </a:rPr>
              <a:t> and </a:t>
            </a:r>
            <a:r>
              <a:rPr lang="cs-CZ" sz="2800" dirty="0" err="1">
                <a:solidFill>
                  <a:srgbClr val="002D5A"/>
                </a:solidFill>
              </a:rPr>
              <a:t>balances</a:t>
            </a:r>
            <a:r>
              <a:rPr lang="cs-CZ" sz="2800" dirty="0">
                <a:solidFill>
                  <a:srgbClr val="002D5A"/>
                </a:solidFill>
              </a:rPr>
              <a:t>)</a:t>
            </a:r>
          </a:p>
          <a:p>
            <a:pPr lvl="1">
              <a:spcBef>
                <a:spcPts val="1200"/>
              </a:spcBef>
            </a:pPr>
            <a:r>
              <a:rPr lang="cs-CZ" sz="2400" dirty="0">
                <a:solidFill>
                  <a:srgbClr val="002D5A"/>
                </a:solidFill>
              </a:rPr>
              <a:t>prostředky vzájemného vyvažování moci, aby jedna nemohla nabýt vrchu ani zcela opanovat politická rozhodnutí</a:t>
            </a:r>
          </a:p>
          <a:p>
            <a:pPr lvl="1">
              <a:spcBef>
                <a:spcPts val="1200"/>
              </a:spcBef>
            </a:pPr>
            <a:r>
              <a:rPr lang="cs-CZ" sz="2400" dirty="0">
                <a:solidFill>
                  <a:srgbClr val="002D5A"/>
                </a:solidFill>
              </a:rPr>
              <a:t>prezident potřebuje pro řadu svých rozhodnutí souhlas parlamentu a opačně to platí úplně stejně</a:t>
            </a:r>
          </a:p>
          <a:p>
            <a:pPr lvl="1">
              <a:spcBef>
                <a:spcPts val="1200"/>
              </a:spcBef>
            </a:pPr>
            <a:r>
              <a:rPr lang="cs-CZ" sz="2400" dirty="0">
                <a:solidFill>
                  <a:srgbClr val="002D5A"/>
                </a:solidFill>
              </a:rPr>
              <a:t>příkladem je schvalování rozpočtu kongresem na jedné a podepisování zákonů prezidentem na druhé straně</a:t>
            </a:r>
            <a:endParaRPr lang="cs-CZ" sz="1500" dirty="0">
              <a:solidFill>
                <a:srgbClr val="002D5A"/>
              </a:solidFill>
            </a:endParaRPr>
          </a:p>
        </p:txBody>
      </p:sp>
    </p:spTree>
    <p:extLst>
      <p:ext uri="{BB962C8B-B14F-4D97-AF65-F5344CB8AC3E}">
        <p14:creationId xmlns:p14="http://schemas.microsoft.com/office/powerpoint/2010/main" val="2074183928"/>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239282"/>
            <a:ext cx="9144000" cy="709301"/>
          </a:xfrm>
        </p:spPr>
        <p:txBody>
          <a:bodyPr>
            <a:noAutofit/>
          </a:bodyPr>
          <a:lstStyle/>
          <a:p>
            <a:pPr eaLnBrk="1" hangingPunct="1"/>
            <a:r>
              <a:rPr lang="cs-CZ" altLang="cs-CZ" sz="3600" dirty="0"/>
              <a:t>Teoretická reflexe</a:t>
            </a:r>
          </a:p>
        </p:txBody>
      </p:sp>
      <p:sp>
        <p:nvSpPr>
          <p:cNvPr id="19459" name="Rectangle 3"/>
          <p:cNvSpPr>
            <a:spLocks noGrp="1" noChangeArrowheads="1"/>
          </p:cNvSpPr>
          <p:nvPr>
            <p:ph type="body" idx="1"/>
          </p:nvPr>
        </p:nvSpPr>
        <p:spPr>
          <a:xfrm>
            <a:off x="358924" y="1256232"/>
            <a:ext cx="8195416" cy="5390227"/>
          </a:xfrm>
        </p:spPr>
        <p:txBody>
          <a:bodyPr>
            <a:noAutofit/>
          </a:bodyPr>
          <a:lstStyle/>
          <a:p>
            <a:pPr algn="just" defTabSz="449263" fontAlgn="base">
              <a:spcBef>
                <a:spcPts val="1800"/>
              </a:spcBef>
              <a:spcAft>
                <a:spcPct val="0"/>
              </a:spcAft>
              <a:buClr>
                <a:srgbClr val="000000"/>
              </a:buClr>
              <a:buSzPct val="100000"/>
            </a:pPr>
            <a:r>
              <a:rPr lang="cs-CZ" sz="2400" dirty="0">
                <a:solidFill>
                  <a:srgbClr val="002D5A"/>
                </a:solidFill>
                <a:latin typeface="Calibri" pitchFamily="34" charset="0"/>
                <a:ea typeface="Microsoft YaHei" charset="-122"/>
                <a:cs typeface="Calibri" pitchFamily="34" charset="0"/>
              </a:rPr>
              <a:t>Vznik poloprezidentských režimů (PPR) souvisí se snahou o reformu parlamentního systému cestou oslabení moci parlamentu ve prospěch exekutivy – jde však jinou cestou než racionalizovaný parlamentarismus</a:t>
            </a:r>
          </a:p>
          <a:p>
            <a:pPr algn="just" defTabSz="449263" fontAlgn="base">
              <a:spcBef>
                <a:spcPts val="1800"/>
              </a:spcBef>
              <a:spcAft>
                <a:spcPct val="0"/>
              </a:spcAft>
              <a:buClr>
                <a:srgbClr val="000000"/>
              </a:buClr>
              <a:buSzPct val="100000"/>
            </a:pPr>
            <a:r>
              <a:rPr lang="cs-CZ" sz="2400" dirty="0">
                <a:solidFill>
                  <a:srgbClr val="002D5A"/>
                </a:solidFill>
                <a:latin typeface="Calibri" pitchFamily="34" charset="0"/>
                <a:ea typeface="Microsoft YaHei" charset="-122"/>
                <a:cs typeface="Calibri" pitchFamily="34" charset="0"/>
              </a:rPr>
              <a:t>První případy: Výmarské Německo a Finsko – již mezi válkami</a:t>
            </a:r>
          </a:p>
          <a:p>
            <a:pPr algn="just" defTabSz="449263" fontAlgn="base">
              <a:spcBef>
                <a:spcPts val="1800"/>
              </a:spcBef>
              <a:spcAft>
                <a:spcPct val="0"/>
              </a:spcAft>
              <a:buClr>
                <a:srgbClr val="000000"/>
              </a:buClr>
              <a:buSzPct val="100000"/>
            </a:pPr>
            <a:r>
              <a:rPr lang="cs-CZ" sz="2400" dirty="0">
                <a:solidFill>
                  <a:srgbClr val="002D5A"/>
                </a:solidFill>
                <a:latin typeface="Calibri" pitchFamily="34" charset="0"/>
                <a:ea typeface="Microsoft YaHei" charset="-122"/>
                <a:cs typeface="Calibri" pitchFamily="34" charset="0"/>
              </a:rPr>
              <a:t>Úvahy o samostatné kategorii až záležitost poválečná – souvisí s proměnou politického systému Francie</a:t>
            </a:r>
          </a:p>
          <a:p>
            <a:pPr algn="just" defTabSz="449263" fontAlgn="base">
              <a:spcBef>
                <a:spcPts val="1800"/>
              </a:spcBef>
              <a:spcAft>
                <a:spcPct val="0"/>
              </a:spcAft>
              <a:buClr>
                <a:srgbClr val="000000"/>
              </a:buClr>
              <a:buSzPct val="100000"/>
            </a:pPr>
            <a:r>
              <a:rPr lang="cs-CZ" sz="2400" dirty="0">
                <a:solidFill>
                  <a:srgbClr val="002D5A"/>
                </a:solidFill>
                <a:latin typeface="Calibri" pitchFamily="34" charset="0"/>
                <a:ea typeface="Microsoft YaHei" charset="-122"/>
                <a:cs typeface="Calibri" pitchFamily="34" charset="0"/>
              </a:rPr>
              <a:t>Otázka legitimity hlavy státu, která není odvozena od parlamentu, nýbrž přímo od lidu – někteří autoři právě přímou volbu považují za klíčovou podmínku pro definici PPR</a:t>
            </a:r>
          </a:p>
        </p:txBody>
      </p:sp>
    </p:spTree>
    <p:extLst>
      <p:ext uri="{BB962C8B-B14F-4D97-AF65-F5344CB8AC3E}">
        <p14:creationId xmlns:p14="http://schemas.microsoft.com/office/powerpoint/2010/main" val="907816231"/>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239283"/>
            <a:ext cx="9144000" cy="395200"/>
          </a:xfrm>
        </p:spPr>
        <p:txBody>
          <a:bodyPr>
            <a:noAutofit/>
          </a:bodyPr>
          <a:lstStyle/>
          <a:p>
            <a:pPr eaLnBrk="1" hangingPunct="1"/>
            <a:r>
              <a:rPr lang="cs-CZ" altLang="cs-CZ" sz="3500" dirty="0"/>
              <a:t>Teoretická reflexe</a:t>
            </a:r>
          </a:p>
        </p:txBody>
      </p:sp>
      <p:sp>
        <p:nvSpPr>
          <p:cNvPr id="19459" name="Rectangle 3"/>
          <p:cNvSpPr>
            <a:spLocks noGrp="1" noChangeArrowheads="1"/>
          </p:cNvSpPr>
          <p:nvPr>
            <p:ph type="body" idx="1"/>
          </p:nvPr>
        </p:nvSpPr>
        <p:spPr>
          <a:xfrm>
            <a:off x="358924" y="811763"/>
            <a:ext cx="8195416" cy="5834697"/>
          </a:xfrm>
        </p:spPr>
        <p:txBody>
          <a:bodyPr>
            <a:noAutofit/>
          </a:bodyPr>
          <a:lstStyle/>
          <a:p>
            <a:pPr algn="just" defTabSz="449263" fontAlgn="base">
              <a:spcBef>
                <a:spcPts val="1000"/>
              </a:spcBef>
              <a:spcAft>
                <a:spcPct val="0"/>
              </a:spcAft>
              <a:buClr>
                <a:srgbClr val="000000"/>
              </a:buClr>
              <a:buSzPct val="100000"/>
            </a:pPr>
            <a:r>
              <a:rPr lang="cs-CZ" sz="1800" dirty="0" err="1">
                <a:solidFill>
                  <a:srgbClr val="002D5A"/>
                </a:solidFill>
                <a:latin typeface="Calibri" pitchFamily="34" charset="0"/>
                <a:ea typeface="Microsoft YaHei" charset="-122"/>
                <a:cs typeface="Calibri" pitchFamily="34" charset="0"/>
              </a:rPr>
              <a:t>Duverger</a:t>
            </a:r>
            <a:r>
              <a:rPr lang="cs-CZ" sz="1800" dirty="0">
                <a:solidFill>
                  <a:srgbClr val="002D5A"/>
                </a:solidFill>
                <a:latin typeface="Calibri" pitchFamily="34" charset="0"/>
                <a:ea typeface="Microsoft YaHei" charset="-122"/>
                <a:cs typeface="Calibri" pitchFamily="34" charset="0"/>
              </a:rPr>
              <a:t> - 3 kritéria PPR:</a:t>
            </a:r>
          </a:p>
          <a:p>
            <a:pPr marL="857165" lvl="1" indent="-457200" algn="just" defTabSz="449263" fontAlgn="base">
              <a:spcBef>
                <a:spcPts val="1000"/>
              </a:spcBef>
              <a:spcAft>
                <a:spcPct val="0"/>
              </a:spcAft>
              <a:buClr>
                <a:srgbClr val="000000"/>
              </a:buClr>
              <a:buSzPct val="100000"/>
              <a:buFont typeface="+mj-lt"/>
              <a:buAutoNum type="arabicPeriod"/>
            </a:pPr>
            <a:r>
              <a:rPr lang="cs-CZ" sz="1600" dirty="0">
                <a:solidFill>
                  <a:srgbClr val="002D5A"/>
                </a:solidFill>
                <a:latin typeface="Calibri" pitchFamily="34" charset="0"/>
                <a:ea typeface="Microsoft YaHei" charset="-122"/>
                <a:cs typeface="Calibri" pitchFamily="34" charset="0"/>
              </a:rPr>
              <a:t>Prezident je volen na základě všeobecného volebního práva, </a:t>
            </a:r>
          </a:p>
          <a:p>
            <a:pPr marL="857165" lvl="1" indent="-457200" algn="just" defTabSz="449263" fontAlgn="base">
              <a:spcBef>
                <a:spcPts val="1000"/>
              </a:spcBef>
              <a:spcAft>
                <a:spcPct val="0"/>
              </a:spcAft>
              <a:buClr>
                <a:srgbClr val="000000"/>
              </a:buClr>
              <a:buSzPct val="100000"/>
              <a:buFont typeface="+mj-lt"/>
              <a:buAutoNum type="arabicPeriod"/>
            </a:pPr>
            <a:r>
              <a:rPr lang="cs-CZ" sz="1600" dirty="0">
                <a:solidFill>
                  <a:srgbClr val="002D5A"/>
                </a:solidFill>
                <a:latin typeface="Calibri" pitchFamily="34" charset="0"/>
                <a:ea typeface="Microsoft YaHei" charset="-122"/>
                <a:cs typeface="Calibri" pitchFamily="34" charset="0"/>
              </a:rPr>
              <a:t>Prezident disponuje celkem rozsáhlými pravomocemi, </a:t>
            </a:r>
          </a:p>
          <a:p>
            <a:pPr marL="857165" lvl="1" indent="-457200" algn="just" defTabSz="449263" fontAlgn="base">
              <a:spcBef>
                <a:spcPts val="1000"/>
              </a:spcBef>
              <a:spcAft>
                <a:spcPct val="0"/>
              </a:spcAft>
              <a:buClr>
                <a:srgbClr val="000000"/>
              </a:buClr>
              <a:buSzPct val="100000"/>
              <a:buFont typeface="+mj-lt"/>
              <a:buAutoNum type="arabicPeriod"/>
            </a:pPr>
            <a:r>
              <a:rPr lang="cs-CZ" sz="1600" dirty="0">
                <a:solidFill>
                  <a:srgbClr val="002D5A"/>
                </a:solidFill>
                <a:latin typeface="Calibri" pitchFamily="34" charset="0"/>
                <a:ea typeface="Microsoft YaHei" charset="-122"/>
                <a:cs typeface="Calibri" pitchFamily="34" charset="0"/>
              </a:rPr>
              <a:t>Vedle něj v systému působí premiér a ministři, závislí na parlamentu</a:t>
            </a:r>
          </a:p>
          <a:p>
            <a:pPr lvl="1" algn="just" defTabSz="449263" fontAlgn="base">
              <a:spcBef>
                <a:spcPts val="1000"/>
              </a:spcBef>
              <a:spcAft>
                <a:spcPct val="0"/>
              </a:spcAft>
              <a:buClr>
                <a:srgbClr val="000000"/>
              </a:buClr>
              <a:buSzPct val="100000"/>
            </a:pPr>
            <a:r>
              <a:rPr lang="cs-CZ" sz="1600" dirty="0">
                <a:solidFill>
                  <a:srgbClr val="002D5A"/>
                </a:solidFill>
                <a:latin typeface="Calibri" pitchFamily="34" charset="0"/>
                <a:ea typeface="Microsoft YaHei" charset="-122"/>
                <a:cs typeface="Calibri" pitchFamily="34" charset="0"/>
              </a:rPr>
              <a:t>Střídání prezidentské a parlamentní fáze</a:t>
            </a:r>
          </a:p>
          <a:p>
            <a:pPr lvl="1" algn="just" defTabSz="449263" fontAlgn="base">
              <a:spcBef>
                <a:spcPts val="1000"/>
              </a:spcBef>
              <a:spcAft>
                <a:spcPct val="0"/>
              </a:spcAft>
              <a:buClr>
                <a:srgbClr val="000000"/>
              </a:buClr>
              <a:buSzPct val="100000"/>
            </a:pPr>
            <a:r>
              <a:rPr lang="cs-CZ" sz="1600" dirty="0">
                <a:solidFill>
                  <a:srgbClr val="002D5A"/>
                </a:solidFill>
                <a:latin typeface="Calibri" pitchFamily="34" charset="0"/>
                <a:ea typeface="Microsoft YaHei" charset="-122"/>
                <a:cs typeface="Calibri" pitchFamily="34" charset="0"/>
              </a:rPr>
              <a:t>Základ, ale i zdroj polemik – vágnost, inkonzistence</a:t>
            </a:r>
          </a:p>
          <a:p>
            <a:pPr algn="just" defTabSz="449263" fontAlgn="base">
              <a:spcBef>
                <a:spcPts val="1000"/>
              </a:spcBef>
              <a:spcAft>
                <a:spcPct val="0"/>
              </a:spcAft>
              <a:buClr>
                <a:srgbClr val="000000"/>
              </a:buClr>
              <a:buSzPct val="100000"/>
            </a:pPr>
            <a:r>
              <a:rPr lang="cs-CZ" sz="1800" dirty="0" err="1">
                <a:solidFill>
                  <a:srgbClr val="002D5A"/>
                </a:solidFill>
                <a:latin typeface="Calibri" pitchFamily="34" charset="0"/>
                <a:ea typeface="Microsoft YaHei" charset="-122"/>
                <a:cs typeface="Calibri" pitchFamily="34" charset="0"/>
              </a:rPr>
              <a:t>Sartori</a:t>
            </a:r>
            <a:r>
              <a:rPr lang="cs-CZ" sz="1800" dirty="0">
                <a:solidFill>
                  <a:srgbClr val="002D5A"/>
                </a:solidFill>
                <a:latin typeface="Calibri" pitchFamily="34" charset="0"/>
                <a:ea typeface="Microsoft YaHei" charset="-122"/>
                <a:cs typeface="Calibri" pitchFamily="34" charset="0"/>
              </a:rPr>
              <a:t> – PPR je smíšený systém, kde se mění role prezidenta a premiéra</a:t>
            </a:r>
          </a:p>
          <a:p>
            <a:pPr lvl="1" algn="just" defTabSz="449263" fontAlgn="base">
              <a:spcBef>
                <a:spcPts val="1000"/>
              </a:spcBef>
              <a:spcAft>
                <a:spcPct val="0"/>
              </a:spcAft>
              <a:buClr>
                <a:srgbClr val="000000"/>
              </a:buClr>
              <a:buSzPct val="100000"/>
            </a:pPr>
            <a:r>
              <a:rPr lang="cs-CZ" sz="1600" dirty="0">
                <a:solidFill>
                  <a:srgbClr val="002D5A"/>
                </a:solidFill>
                <a:latin typeface="Calibri" pitchFamily="34" charset="0"/>
                <a:ea typeface="Microsoft YaHei" charset="-122"/>
                <a:cs typeface="Calibri" pitchFamily="34" charset="0"/>
              </a:rPr>
              <a:t>Prezident je voleb všelidovou volbou, ať už přímo nebo nepřímo na pevně dané období</a:t>
            </a:r>
          </a:p>
          <a:p>
            <a:pPr lvl="1" algn="just" defTabSz="449263" fontAlgn="base">
              <a:spcBef>
                <a:spcPts val="1000"/>
              </a:spcBef>
              <a:spcAft>
                <a:spcPct val="0"/>
              </a:spcAft>
              <a:buClr>
                <a:srgbClr val="000000"/>
              </a:buClr>
              <a:buSzPct val="100000"/>
            </a:pPr>
            <a:r>
              <a:rPr lang="cs-CZ" sz="1600" dirty="0">
                <a:solidFill>
                  <a:srgbClr val="002D5A"/>
                </a:solidFill>
                <a:latin typeface="Calibri" pitchFamily="34" charset="0"/>
                <a:ea typeface="Microsoft YaHei" charset="-122"/>
                <a:cs typeface="Calibri" pitchFamily="34" charset="0"/>
              </a:rPr>
              <a:t>Sdílí exekutivní moc s premiérem, což vytváří duální autoritu:</a:t>
            </a:r>
          </a:p>
          <a:p>
            <a:pPr marL="1257105" lvl="2" indent="-342900" algn="just" defTabSz="449263" fontAlgn="base">
              <a:spcBef>
                <a:spcPts val="1000"/>
              </a:spcBef>
              <a:spcAft>
                <a:spcPct val="0"/>
              </a:spcAft>
              <a:buClr>
                <a:srgbClr val="000000"/>
              </a:buClr>
              <a:buSzPct val="100000"/>
              <a:buFont typeface="+mj-lt"/>
              <a:buAutoNum type="alphaLcParenR"/>
            </a:pPr>
            <a:r>
              <a:rPr lang="cs-CZ" sz="1600" dirty="0">
                <a:solidFill>
                  <a:srgbClr val="002D5A"/>
                </a:solidFill>
                <a:latin typeface="Calibri" pitchFamily="34" charset="0"/>
                <a:ea typeface="Microsoft YaHei" charset="-122"/>
                <a:cs typeface="Calibri" pitchFamily="34" charset="0"/>
              </a:rPr>
              <a:t>Prezident je nezávislý na parlamentu, není však oprávněn vládnout přímo nebo sám, jeho vůle je tlumočena vládou, </a:t>
            </a:r>
          </a:p>
          <a:p>
            <a:pPr marL="1257105" lvl="2" indent="-342900" algn="just" defTabSz="449263" fontAlgn="base">
              <a:spcBef>
                <a:spcPts val="1000"/>
              </a:spcBef>
              <a:spcAft>
                <a:spcPct val="0"/>
              </a:spcAft>
              <a:buClr>
                <a:srgbClr val="000000"/>
              </a:buClr>
              <a:buSzPct val="100000"/>
              <a:buFont typeface="+mj-lt"/>
              <a:buAutoNum type="alphaLcParenR"/>
            </a:pPr>
            <a:r>
              <a:rPr lang="cs-CZ" sz="1600" dirty="0">
                <a:solidFill>
                  <a:srgbClr val="002D5A"/>
                </a:solidFill>
                <a:latin typeface="Calibri" pitchFamily="34" charset="0"/>
                <a:ea typeface="Microsoft YaHei" charset="-122"/>
                <a:cs typeface="Calibri" pitchFamily="34" charset="0"/>
              </a:rPr>
              <a:t>Premiér a kabinet představují instituce nezávislé na prezidentovi, ale závislé na parlamentu a potřebují podporu </a:t>
            </a:r>
            <a:r>
              <a:rPr lang="cs-CZ" sz="1600" dirty="0" err="1">
                <a:solidFill>
                  <a:srgbClr val="002D5A"/>
                </a:solidFill>
                <a:latin typeface="Calibri" pitchFamily="34" charset="0"/>
                <a:ea typeface="Microsoft YaHei" charset="-122"/>
                <a:cs typeface="Calibri" pitchFamily="34" charset="0"/>
              </a:rPr>
              <a:t>parl</a:t>
            </a:r>
            <a:r>
              <a:rPr lang="cs-CZ" sz="1600" dirty="0">
                <a:solidFill>
                  <a:srgbClr val="002D5A"/>
                </a:solidFill>
                <a:latin typeface="Calibri" pitchFamily="34" charset="0"/>
                <a:ea typeface="Microsoft YaHei" charset="-122"/>
                <a:cs typeface="Calibri" pitchFamily="34" charset="0"/>
              </a:rPr>
              <a:t>. většiny,</a:t>
            </a:r>
          </a:p>
          <a:p>
            <a:pPr marL="1257105" lvl="2" indent="-342900" algn="just" defTabSz="449263" fontAlgn="base">
              <a:spcBef>
                <a:spcPts val="1000"/>
              </a:spcBef>
              <a:spcAft>
                <a:spcPct val="0"/>
              </a:spcAft>
              <a:buClr>
                <a:srgbClr val="000000"/>
              </a:buClr>
              <a:buSzPct val="100000"/>
              <a:buFont typeface="+mj-lt"/>
              <a:buAutoNum type="alphaLcParenR"/>
            </a:pPr>
            <a:r>
              <a:rPr lang="cs-CZ" sz="1600" dirty="0">
                <a:solidFill>
                  <a:srgbClr val="002D5A"/>
                </a:solidFill>
                <a:latin typeface="Calibri" pitchFamily="34" charset="0"/>
                <a:ea typeface="Microsoft YaHei" charset="-122"/>
                <a:cs typeface="Calibri" pitchFamily="34" charset="0"/>
              </a:rPr>
              <a:t>Duální struktura umožňuje různé vyvažování a přesouvání mocenské převahy</a:t>
            </a:r>
          </a:p>
          <a:p>
            <a:pPr lvl="1" algn="just" defTabSz="449263" fontAlgn="base">
              <a:spcBef>
                <a:spcPts val="1000"/>
              </a:spcBef>
              <a:spcAft>
                <a:spcPct val="0"/>
              </a:spcAft>
              <a:buClr>
                <a:srgbClr val="000000"/>
              </a:buClr>
              <a:buSzPct val="100000"/>
            </a:pPr>
            <a:r>
              <a:rPr lang="cs-CZ" sz="1600" dirty="0">
                <a:solidFill>
                  <a:srgbClr val="002D5A"/>
                </a:solidFill>
                <a:latin typeface="Calibri" pitchFamily="34" charset="0"/>
                <a:ea typeface="Microsoft YaHei" charset="-122"/>
                <a:cs typeface="Calibri" pitchFamily="34" charset="0"/>
              </a:rPr>
              <a:t>Ani tahle definice není bezproblémové – tato kritéria splňuje kdekterý parlamentní režim (vč. ČR)</a:t>
            </a:r>
          </a:p>
        </p:txBody>
      </p:sp>
    </p:spTree>
    <p:extLst>
      <p:ext uri="{BB962C8B-B14F-4D97-AF65-F5344CB8AC3E}">
        <p14:creationId xmlns:p14="http://schemas.microsoft.com/office/powerpoint/2010/main" val="3677123692"/>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239283"/>
            <a:ext cx="9144000" cy="395200"/>
          </a:xfrm>
        </p:spPr>
        <p:txBody>
          <a:bodyPr>
            <a:noAutofit/>
          </a:bodyPr>
          <a:lstStyle/>
          <a:p>
            <a:pPr eaLnBrk="1" hangingPunct="1"/>
            <a:r>
              <a:rPr lang="cs-CZ" altLang="cs-CZ" sz="3500" dirty="0"/>
              <a:t>Empirická reflexe I.</a:t>
            </a:r>
          </a:p>
        </p:txBody>
      </p:sp>
      <p:sp>
        <p:nvSpPr>
          <p:cNvPr id="19459" name="Rectangle 3"/>
          <p:cNvSpPr>
            <a:spLocks noGrp="1" noChangeArrowheads="1"/>
          </p:cNvSpPr>
          <p:nvPr>
            <p:ph type="body" idx="1"/>
          </p:nvPr>
        </p:nvSpPr>
        <p:spPr>
          <a:xfrm>
            <a:off x="358924" y="811763"/>
            <a:ext cx="7133558" cy="5834697"/>
          </a:xfrm>
        </p:spPr>
        <p:txBody>
          <a:bodyPr>
            <a:noAutofit/>
          </a:bodyPr>
          <a:lstStyle/>
          <a:p>
            <a:pPr algn="just" defTabSz="449263" fontAlgn="base">
              <a:spcBef>
                <a:spcPts val="1000"/>
              </a:spcBef>
              <a:spcAft>
                <a:spcPct val="0"/>
              </a:spcAft>
              <a:buClr>
                <a:srgbClr val="000000"/>
              </a:buClr>
              <a:buSzPct val="100000"/>
            </a:pPr>
            <a:r>
              <a:rPr lang="cs-CZ" sz="1800" dirty="0">
                <a:solidFill>
                  <a:srgbClr val="002D5A"/>
                </a:solidFill>
                <a:latin typeface="Calibri" pitchFamily="34" charset="0"/>
                <a:ea typeface="Microsoft YaHei" charset="-122"/>
                <a:cs typeface="Calibri" pitchFamily="34" charset="0"/>
              </a:rPr>
              <a:t>Příklad Finska </a:t>
            </a:r>
          </a:p>
          <a:p>
            <a:pPr lvl="1" algn="just" defTabSz="449263" fontAlgn="base">
              <a:spcBef>
                <a:spcPts val="1000"/>
              </a:spcBef>
              <a:spcAft>
                <a:spcPct val="0"/>
              </a:spcAft>
              <a:buClr>
                <a:srgbClr val="000000"/>
              </a:buClr>
              <a:buSzPct val="100000"/>
            </a:pPr>
            <a:r>
              <a:rPr lang="cs-CZ" sz="1500" dirty="0">
                <a:solidFill>
                  <a:srgbClr val="002D5A"/>
                </a:solidFill>
                <a:latin typeface="Calibri" pitchFamily="34" charset="0"/>
                <a:ea typeface="Microsoft YaHei" charset="-122"/>
                <a:cs typeface="Calibri" pitchFamily="34" charset="0"/>
              </a:rPr>
              <a:t>Ústava z roku 1919 – nejvyšší exekutivní moc přiřkla prezidentovi na úkor premiéra: jmenování vlády, právo vydávat dekrety, vést zahraniční politiku, rozpouštět parlament, vyhlašovat předčasné volby; obecná vláda ale byla přiřčena kabinetu, jenž byl odpovědný parlamentu; prezidenta navíc nevolili voliči, ale speciální kolegium – polopřímá volba v rukou politických stran</a:t>
            </a:r>
          </a:p>
          <a:p>
            <a:pPr lvl="1" algn="just" defTabSz="449263" fontAlgn="base">
              <a:spcBef>
                <a:spcPts val="1000"/>
              </a:spcBef>
              <a:spcAft>
                <a:spcPct val="0"/>
              </a:spcAft>
              <a:buClr>
                <a:srgbClr val="000000"/>
              </a:buClr>
              <a:buSzPct val="100000"/>
            </a:pPr>
            <a:r>
              <a:rPr lang="cs-CZ" sz="1500" dirty="0">
                <a:solidFill>
                  <a:srgbClr val="002D5A"/>
                </a:solidFill>
                <a:latin typeface="Calibri" pitchFamily="34" charset="0"/>
                <a:ea typeface="Microsoft YaHei" charset="-122"/>
                <a:cs typeface="Calibri" pitchFamily="34" charset="0"/>
              </a:rPr>
              <a:t>Postavení prezidenta souviselo s vývojem domácí i zahraniční politiky  - změnu přinesl konec 2. světové války a postavení země jako poraženého státu – výsledkem bylo rozdělení na domácí politiku jako doménu vlády a zahraniční politiku jako doménu prezidenta – prezidenti </a:t>
            </a:r>
            <a:r>
              <a:rPr lang="cs-CZ" sz="1500" dirty="0" err="1">
                <a:solidFill>
                  <a:srgbClr val="002D5A"/>
                </a:solidFill>
                <a:latin typeface="Calibri" pitchFamily="34" charset="0"/>
                <a:ea typeface="Microsoft YaHei" charset="-122"/>
                <a:cs typeface="Calibri" pitchFamily="34" charset="0"/>
              </a:rPr>
              <a:t>Paasikivi</a:t>
            </a:r>
            <a:r>
              <a:rPr lang="cs-CZ" sz="1500" dirty="0">
                <a:solidFill>
                  <a:srgbClr val="002D5A"/>
                </a:solidFill>
                <a:latin typeface="Calibri" pitchFamily="34" charset="0"/>
                <a:ea typeface="Microsoft YaHei" charset="-122"/>
                <a:cs typeface="Calibri" pitchFamily="34" charset="0"/>
              </a:rPr>
              <a:t> a </a:t>
            </a:r>
            <a:r>
              <a:rPr lang="cs-CZ" sz="1500" dirty="0" err="1">
                <a:solidFill>
                  <a:srgbClr val="002D5A"/>
                </a:solidFill>
                <a:latin typeface="Calibri" pitchFamily="34" charset="0"/>
                <a:ea typeface="Microsoft YaHei" charset="-122"/>
                <a:cs typeface="Calibri" pitchFamily="34" charset="0"/>
              </a:rPr>
              <a:t>Kekkonen</a:t>
            </a:r>
            <a:r>
              <a:rPr lang="cs-CZ" sz="1500" dirty="0">
                <a:solidFill>
                  <a:srgbClr val="002D5A"/>
                </a:solidFill>
                <a:latin typeface="Calibri" pitchFamily="34" charset="0"/>
                <a:ea typeface="Microsoft YaHei" charset="-122"/>
                <a:cs typeface="Calibri" pitchFamily="34" charset="0"/>
              </a:rPr>
              <a:t> </a:t>
            </a:r>
          </a:p>
          <a:p>
            <a:pPr lvl="1" algn="just" defTabSz="449263" fontAlgn="base">
              <a:spcBef>
                <a:spcPts val="1000"/>
              </a:spcBef>
              <a:spcAft>
                <a:spcPct val="0"/>
              </a:spcAft>
              <a:buClr>
                <a:srgbClr val="000000"/>
              </a:buClr>
              <a:buSzPct val="100000"/>
            </a:pPr>
            <a:r>
              <a:rPr lang="cs-CZ" sz="1500" dirty="0" err="1">
                <a:solidFill>
                  <a:srgbClr val="002D5A"/>
                </a:solidFill>
                <a:latin typeface="Calibri" pitchFamily="34" charset="0"/>
                <a:ea typeface="Microsoft YaHei" charset="-122"/>
                <a:cs typeface="Calibri" pitchFamily="34" charset="0"/>
              </a:rPr>
              <a:t>Kekkonen</a:t>
            </a:r>
            <a:r>
              <a:rPr lang="cs-CZ" sz="1500" dirty="0">
                <a:solidFill>
                  <a:srgbClr val="002D5A"/>
                </a:solidFill>
                <a:latin typeface="Calibri" pitchFamily="34" charset="0"/>
                <a:ea typeface="Microsoft YaHei" charset="-122"/>
                <a:cs typeface="Calibri" pitchFamily="34" charset="0"/>
              </a:rPr>
              <a:t> byl v úřadu od roku 1956 až do 80. let – faktický hlavní </a:t>
            </a:r>
            <a:r>
              <a:rPr lang="cs-CZ" sz="1500" dirty="0" err="1">
                <a:solidFill>
                  <a:srgbClr val="002D5A"/>
                </a:solidFill>
                <a:latin typeface="Calibri" pitchFamily="34" charset="0"/>
                <a:ea typeface="Microsoft YaHei" charset="-122"/>
                <a:cs typeface="Calibri" pitchFamily="34" charset="0"/>
              </a:rPr>
              <a:t>formátor</a:t>
            </a:r>
            <a:r>
              <a:rPr lang="cs-CZ" sz="1500" dirty="0">
                <a:solidFill>
                  <a:srgbClr val="002D5A"/>
                </a:solidFill>
                <a:latin typeface="Calibri" pitchFamily="34" charset="0"/>
                <a:ea typeface="Microsoft YaHei" charset="-122"/>
                <a:cs typeface="Calibri" pitchFamily="34" charset="0"/>
              </a:rPr>
              <a:t> vlád, kde jádro tvořili „jeho“ agrárníci, soc. dem. a také komunisté, naopak vyřazeni byli na dlouhou dobu konzervativci; premiéry se stávali spíše nevýrazní politici – nízká stabilita vlád, časté prezidentské úřednické kabinety; prezident zasahoval do jmenování konkrétních ministrů; navíc měl velmi dobré vztahy s vedením Sovětského svazu; teprve na sklonku se dostal do konfliktu s premiérem </a:t>
            </a:r>
            <a:r>
              <a:rPr lang="cs-CZ" sz="1500" dirty="0" err="1">
                <a:solidFill>
                  <a:srgbClr val="002D5A"/>
                </a:solidFill>
                <a:latin typeface="Calibri" pitchFamily="34" charset="0"/>
                <a:ea typeface="Microsoft YaHei" charset="-122"/>
                <a:cs typeface="Calibri" pitchFamily="34" charset="0"/>
              </a:rPr>
              <a:t>Koivistem</a:t>
            </a:r>
            <a:r>
              <a:rPr lang="cs-CZ" sz="1500" dirty="0">
                <a:solidFill>
                  <a:srgbClr val="002D5A"/>
                </a:solidFill>
                <a:latin typeface="Calibri" pitchFamily="34" charset="0"/>
                <a:ea typeface="Microsoft YaHei" charset="-122"/>
                <a:cs typeface="Calibri" pitchFamily="34" charset="0"/>
              </a:rPr>
              <a:t> (soc. dem.)</a:t>
            </a:r>
          </a:p>
          <a:p>
            <a:pPr lvl="1" algn="just" defTabSz="449263" fontAlgn="base">
              <a:spcBef>
                <a:spcPts val="1000"/>
              </a:spcBef>
              <a:spcAft>
                <a:spcPct val="0"/>
              </a:spcAft>
              <a:buClr>
                <a:srgbClr val="000000"/>
              </a:buClr>
              <a:buSzPct val="100000"/>
            </a:pPr>
            <a:r>
              <a:rPr lang="cs-CZ" sz="1500" dirty="0" err="1">
                <a:solidFill>
                  <a:srgbClr val="002D5A"/>
                </a:solidFill>
                <a:latin typeface="Calibri" pitchFamily="34" charset="0"/>
                <a:ea typeface="Microsoft YaHei" charset="-122"/>
                <a:cs typeface="Calibri" pitchFamily="34" charset="0"/>
              </a:rPr>
              <a:t>Koivisto</a:t>
            </a:r>
            <a:r>
              <a:rPr lang="cs-CZ" sz="1500" dirty="0">
                <a:solidFill>
                  <a:srgbClr val="002D5A"/>
                </a:solidFill>
                <a:latin typeface="Calibri" pitchFamily="34" charset="0"/>
                <a:ea typeface="Microsoft YaHei" charset="-122"/>
                <a:cs typeface="Calibri" pitchFamily="34" charset="0"/>
              </a:rPr>
              <a:t> se stal později prezidentem a inicioval změny ústavy redukující pravomoci a postavení prezidenta; 1999 – nová ústava a tečka za PPR ve Finsku; větší pravomoci si prezident uchoval jen v </a:t>
            </a:r>
            <a:r>
              <a:rPr lang="cs-CZ" sz="1500" dirty="0" err="1">
                <a:solidFill>
                  <a:srgbClr val="002D5A"/>
                </a:solidFill>
                <a:latin typeface="Calibri" pitchFamily="34" charset="0"/>
                <a:ea typeface="Microsoft YaHei" charset="-122"/>
                <a:cs typeface="Calibri" pitchFamily="34" charset="0"/>
              </a:rPr>
              <a:t>zahr</a:t>
            </a:r>
            <a:r>
              <a:rPr lang="cs-CZ" sz="1500" dirty="0">
                <a:solidFill>
                  <a:srgbClr val="002D5A"/>
                </a:solidFill>
                <a:latin typeface="Calibri" pitchFamily="34" charset="0"/>
                <a:ea typeface="Microsoft YaHei" charset="-122"/>
                <a:cs typeface="Calibri" pitchFamily="34" charset="0"/>
              </a:rPr>
              <a:t>. pol.</a:t>
            </a:r>
          </a:p>
          <a:p>
            <a:pPr lvl="1" algn="just" defTabSz="449263" fontAlgn="base">
              <a:spcBef>
                <a:spcPts val="1000"/>
              </a:spcBef>
              <a:spcAft>
                <a:spcPct val="0"/>
              </a:spcAft>
              <a:buClr>
                <a:srgbClr val="000000"/>
              </a:buClr>
              <a:buSzPct val="100000"/>
            </a:pPr>
            <a:r>
              <a:rPr lang="cs-CZ" sz="1500" dirty="0">
                <a:solidFill>
                  <a:srgbClr val="002D5A"/>
                </a:solidFill>
                <a:latin typeface="Calibri" pitchFamily="34" charset="0"/>
                <a:ea typeface="Microsoft YaHei" charset="-122"/>
                <a:cs typeface="Calibri" pitchFamily="34" charset="0"/>
              </a:rPr>
              <a:t>Teprve od začátku 90. let je prezident volen přímo - paradox</a:t>
            </a:r>
          </a:p>
        </p:txBody>
      </p:sp>
      <p:pic>
        <p:nvPicPr>
          <p:cNvPr id="2" name="Obrázek 1">
            <a:extLst>
              <a:ext uri="{FF2B5EF4-FFF2-40B4-BE49-F238E27FC236}">
                <a16:creationId xmlns:a16="http://schemas.microsoft.com/office/drawing/2014/main" id="{7902EE98-0868-49BE-8684-1D33CB8647F9}"/>
              </a:ext>
            </a:extLst>
          </p:cNvPr>
          <p:cNvPicPr>
            <a:picLocks noChangeAspect="1"/>
          </p:cNvPicPr>
          <p:nvPr/>
        </p:nvPicPr>
        <p:blipFill>
          <a:blip r:embed="rId2"/>
          <a:stretch>
            <a:fillRect/>
          </a:stretch>
        </p:blipFill>
        <p:spPr>
          <a:xfrm>
            <a:off x="7596187" y="1358382"/>
            <a:ext cx="1547813" cy="1857375"/>
          </a:xfrm>
          <a:prstGeom prst="rect">
            <a:avLst/>
          </a:prstGeom>
        </p:spPr>
      </p:pic>
      <p:pic>
        <p:nvPicPr>
          <p:cNvPr id="3" name="Obrázek 2">
            <a:extLst>
              <a:ext uri="{FF2B5EF4-FFF2-40B4-BE49-F238E27FC236}">
                <a16:creationId xmlns:a16="http://schemas.microsoft.com/office/drawing/2014/main" id="{E84E40E9-2DC1-4F5A-9A2A-9B4985B79A5A}"/>
              </a:ext>
            </a:extLst>
          </p:cNvPr>
          <p:cNvPicPr>
            <a:picLocks noChangeAspect="1"/>
          </p:cNvPicPr>
          <p:nvPr/>
        </p:nvPicPr>
        <p:blipFill>
          <a:blip r:embed="rId3"/>
          <a:stretch>
            <a:fillRect/>
          </a:stretch>
        </p:blipFill>
        <p:spPr>
          <a:xfrm>
            <a:off x="7596187" y="3642243"/>
            <a:ext cx="1547813" cy="2053432"/>
          </a:xfrm>
          <a:prstGeom prst="rect">
            <a:avLst/>
          </a:prstGeom>
        </p:spPr>
      </p:pic>
    </p:spTree>
    <p:extLst>
      <p:ext uri="{BB962C8B-B14F-4D97-AF65-F5344CB8AC3E}">
        <p14:creationId xmlns:p14="http://schemas.microsoft.com/office/powerpoint/2010/main" val="634738083"/>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239283"/>
            <a:ext cx="9144000" cy="395200"/>
          </a:xfrm>
        </p:spPr>
        <p:txBody>
          <a:bodyPr>
            <a:noAutofit/>
          </a:bodyPr>
          <a:lstStyle/>
          <a:p>
            <a:pPr eaLnBrk="1" hangingPunct="1"/>
            <a:r>
              <a:rPr lang="cs-CZ" altLang="cs-CZ" sz="3500" dirty="0"/>
              <a:t>Empirická reflexe II.</a:t>
            </a:r>
          </a:p>
        </p:txBody>
      </p:sp>
      <p:sp>
        <p:nvSpPr>
          <p:cNvPr id="19459" name="Rectangle 3"/>
          <p:cNvSpPr>
            <a:spLocks noGrp="1" noChangeArrowheads="1"/>
          </p:cNvSpPr>
          <p:nvPr>
            <p:ph type="body" idx="1"/>
          </p:nvPr>
        </p:nvSpPr>
        <p:spPr>
          <a:xfrm>
            <a:off x="358924" y="1138335"/>
            <a:ext cx="6760333" cy="5508125"/>
          </a:xfrm>
        </p:spPr>
        <p:txBody>
          <a:bodyPr>
            <a:noAutofit/>
          </a:bodyPr>
          <a:lstStyle/>
          <a:p>
            <a:pPr algn="just" defTabSz="449263" fontAlgn="base">
              <a:spcBef>
                <a:spcPts val="1200"/>
              </a:spcBef>
              <a:spcAft>
                <a:spcPct val="0"/>
              </a:spcAft>
              <a:buClr>
                <a:srgbClr val="000000"/>
              </a:buClr>
              <a:buSzPct val="100000"/>
            </a:pPr>
            <a:r>
              <a:rPr lang="cs-CZ" sz="2200" dirty="0">
                <a:solidFill>
                  <a:srgbClr val="002D5A"/>
                </a:solidFill>
                <a:latin typeface="Calibri" pitchFamily="34" charset="0"/>
                <a:ea typeface="Microsoft YaHei" charset="-122"/>
                <a:cs typeface="Calibri" pitchFamily="34" charset="0"/>
              </a:rPr>
              <a:t>Příklad Polska </a:t>
            </a:r>
          </a:p>
          <a:p>
            <a:pPr lvl="1" algn="just" defTabSz="449263" fontAlgn="base">
              <a:spcBef>
                <a:spcPts val="1200"/>
              </a:spcBef>
              <a:spcAft>
                <a:spcPct val="0"/>
              </a:spcAft>
              <a:buClr>
                <a:srgbClr val="000000"/>
              </a:buClr>
              <a:buSzPct val="100000"/>
            </a:pPr>
            <a:r>
              <a:rPr lang="cs-CZ" sz="2000" dirty="0">
                <a:solidFill>
                  <a:srgbClr val="002D5A"/>
                </a:solidFill>
                <a:latin typeface="Calibri" pitchFamily="34" charset="0"/>
                <a:ea typeface="Microsoft YaHei" charset="-122"/>
                <a:cs typeface="Calibri" pitchFamily="34" charset="0"/>
              </a:rPr>
              <a:t>Tzv. malá ústava neboli novela komunistické ústavy – přímá volba prezidenta, výrazné pravomoci: zahraniční a bezpečnostní politika včetně jmenování vlastních kandidátů do silových resortů</a:t>
            </a:r>
          </a:p>
          <a:p>
            <a:pPr lvl="1" algn="just" defTabSz="449263" fontAlgn="base">
              <a:spcBef>
                <a:spcPts val="1200"/>
              </a:spcBef>
              <a:spcAft>
                <a:spcPct val="0"/>
              </a:spcAft>
              <a:buClr>
                <a:srgbClr val="000000"/>
              </a:buClr>
              <a:buSzPct val="100000"/>
            </a:pPr>
            <a:r>
              <a:rPr lang="cs-CZ" sz="2000" dirty="0">
                <a:solidFill>
                  <a:srgbClr val="002D5A"/>
                </a:solidFill>
                <a:latin typeface="Calibri" pitchFamily="34" charset="0"/>
                <a:ea typeface="Microsoft YaHei" charset="-122"/>
                <a:cs typeface="Calibri" pitchFamily="34" charset="0"/>
              </a:rPr>
              <a:t>Silné postavení Lecha Walesy a jeho kohabitace s levicovou vládní koalicí (SLD)</a:t>
            </a:r>
          </a:p>
          <a:p>
            <a:pPr lvl="1" algn="just" defTabSz="449263" fontAlgn="base">
              <a:spcBef>
                <a:spcPts val="1200"/>
              </a:spcBef>
              <a:spcAft>
                <a:spcPct val="0"/>
              </a:spcAft>
              <a:buClr>
                <a:srgbClr val="000000"/>
              </a:buClr>
              <a:buSzPct val="100000"/>
            </a:pPr>
            <a:r>
              <a:rPr lang="cs-CZ" sz="2000" dirty="0">
                <a:solidFill>
                  <a:srgbClr val="002D5A"/>
                </a:solidFill>
                <a:latin typeface="Calibri" pitchFamily="34" charset="0"/>
                <a:ea typeface="Microsoft YaHei" charset="-122"/>
                <a:cs typeface="Calibri" pitchFamily="34" charset="0"/>
              </a:rPr>
              <a:t>Nová ústava přinesla příklon k parlamentarismu, přímá volba však zůstala dodnes </a:t>
            </a:r>
          </a:p>
          <a:p>
            <a:pPr lvl="1" algn="just" defTabSz="449263" fontAlgn="base">
              <a:spcBef>
                <a:spcPts val="1000"/>
              </a:spcBef>
              <a:spcAft>
                <a:spcPct val="0"/>
              </a:spcAft>
              <a:buClr>
                <a:srgbClr val="000000"/>
              </a:buClr>
              <a:buSzPct val="100000"/>
            </a:pPr>
            <a:endParaRPr lang="cs-CZ" sz="1700" dirty="0">
              <a:solidFill>
                <a:srgbClr val="002D5A"/>
              </a:solidFill>
              <a:latin typeface="Calibri" pitchFamily="34" charset="0"/>
              <a:ea typeface="Microsoft YaHei" charset="-122"/>
              <a:cs typeface="Calibri" pitchFamily="34" charset="0"/>
            </a:endParaRPr>
          </a:p>
        </p:txBody>
      </p:sp>
      <p:pic>
        <p:nvPicPr>
          <p:cNvPr id="4" name="Obrázek 3">
            <a:extLst>
              <a:ext uri="{FF2B5EF4-FFF2-40B4-BE49-F238E27FC236}">
                <a16:creationId xmlns:a16="http://schemas.microsoft.com/office/drawing/2014/main" id="{9723EE04-2B52-402B-93E4-F20F7B69C46C}"/>
              </a:ext>
            </a:extLst>
          </p:cNvPr>
          <p:cNvPicPr>
            <a:picLocks noChangeAspect="1"/>
          </p:cNvPicPr>
          <p:nvPr/>
        </p:nvPicPr>
        <p:blipFill>
          <a:blip r:embed="rId2"/>
          <a:stretch>
            <a:fillRect/>
          </a:stretch>
        </p:blipFill>
        <p:spPr>
          <a:xfrm>
            <a:off x="7506268" y="3429001"/>
            <a:ext cx="1622959" cy="2196680"/>
          </a:xfrm>
          <a:prstGeom prst="rect">
            <a:avLst/>
          </a:prstGeom>
        </p:spPr>
      </p:pic>
      <p:pic>
        <p:nvPicPr>
          <p:cNvPr id="5" name="Obrázek 4">
            <a:extLst>
              <a:ext uri="{FF2B5EF4-FFF2-40B4-BE49-F238E27FC236}">
                <a16:creationId xmlns:a16="http://schemas.microsoft.com/office/drawing/2014/main" id="{F7355E11-42E1-4337-8994-BF7F8ACEE007}"/>
              </a:ext>
            </a:extLst>
          </p:cNvPr>
          <p:cNvPicPr>
            <a:picLocks noChangeAspect="1"/>
          </p:cNvPicPr>
          <p:nvPr/>
        </p:nvPicPr>
        <p:blipFill>
          <a:blip r:embed="rId3"/>
          <a:stretch>
            <a:fillRect/>
          </a:stretch>
        </p:blipFill>
        <p:spPr>
          <a:xfrm>
            <a:off x="7478637" y="1232320"/>
            <a:ext cx="1650591" cy="1613517"/>
          </a:xfrm>
          <a:prstGeom prst="rect">
            <a:avLst/>
          </a:prstGeom>
        </p:spPr>
      </p:pic>
    </p:spTree>
    <p:extLst>
      <p:ext uri="{BB962C8B-B14F-4D97-AF65-F5344CB8AC3E}">
        <p14:creationId xmlns:p14="http://schemas.microsoft.com/office/powerpoint/2010/main" val="3473832407"/>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239283"/>
            <a:ext cx="9144000" cy="899052"/>
          </a:xfrm>
        </p:spPr>
        <p:txBody>
          <a:bodyPr>
            <a:noAutofit/>
          </a:bodyPr>
          <a:lstStyle/>
          <a:p>
            <a:pPr eaLnBrk="1" hangingPunct="1"/>
            <a:r>
              <a:rPr lang="cs-CZ" altLang="cs-CZ" sz="3500" dirty="0"/>
              <a:t>Formální versus faktický </a:t>
            </a:r>
            <a:br>
              <a:rPr lang="cs-CZ" altLang="cs-CZ" sz="3500" dirty="0"/>
            </a:br>
            <a:r>
              <a:rPr lang="cs-CZ" altLang="cs-CZ" sz="3500" dirty="0" err="1"/>
              <a:t>poloprezidencialismus</a:t>
            </a:r>
            <a:endParaRPr lang="cs-CZ" altLang="cs-CZ" sz="3500" dirty="0"/>
          </a:p>
        </p:txBody>
      </p:sp>
      <p:sp>
        <p:nvSpPr>
          <p:cNvPr id="19459" name="Rectangle 3"/>
          <p:cNvSpPr>
            <a:spLocks noGrp="1" noChangeArrowheads="1"/>
          </p:cNvSpPr>
          <p:nvPr>
            <p:ph type="body" idx="1"/>
          </p:nvPr>
        </p:nvSpPr>
        <p:spPr>
          <a:xfrm>
            <a:off x="358923" y="1380931"/>
            <a:ext cx="8374529" cy="5265529"/>
          </a:xfrm>
        </p:spPr>
        <p:txBody>
          <a:bodyPr>
            <a:noAutofit/>
          </a:bodyPr>
          <a:lstStyle/>
          <a:p>
            <a:pPr algn="just" defTabSz="449263" fontAlgn="base">
              <a:spcBef>
                <a:spcPts val="1000"/>
              </a:spcBef>
              <a:spcAft>
                <a:spcPct val="0"/>
              </a:spcAft>
              <a:buClr>
                <a:srgbClr val="000000"/>
              </a:buClr>
              <a:buSzPct val="100000"/>
            </a:pPr>
            <a:r>
              <a:rPr lang="cs-CZ" sz="1800" dirty="0">
                <a:solidFill>
                  <a:srgbClr val="002D5A"/>
                </a:solidFill>
                <a:latin typeface="Calibri" pitchFamily="34" charset="0"/>
                <a:ea typeface="Microsoft YaHei" charset="-122"/>
                <a:cs typeface="Calibri" pitchFamily="34" charset="0"/>
              </a:rPr>
              <a:t>Jiná kritéria než přímá volba</a:t>
            </a:r>
          </a:p>
          <a:p>
            <a:pPr algn="just" defTabSz="449263" fontAlgn="base">
              <a:spcBef>
                <a:spcPts val="1000"/>
              </a:spcBef>
              <a:spcAft>
                <a:spcPct val="0"/>
              </a:spcAft>
              <a:buClr>
                <a:srgbClr val="000000"/>
              </a:buClr>
              <a:buSzPct val="100000"/>
            </a:pPr>
            <a:r>
              <a:rPr lang="cs-CZ" sz="1800" dirty="0">
                <a:solidFill>
                  <a:srgbClr val="002D5A"/>
                </a:solidFill>
                <a:latin typeface="Calibri" pitchFamily="34" charset="0"/>
                <a:ea typeface="Microsoft YaHei" charset="-122"/>
                <a:cs typeface="Calibri" pitchFamily="34" charset="0"/>
              </a:rPr>
              <a:t>Celkové postavení prezidenta – složité rozdělení na „ještě slabé“ a „již silné“ </a:t>
            </a:r>
          </a:p>
          <a:p>
            <a:pPr algn="just" defTabSz="449263" fontAlgn="base">
              <a:spcBef>
                <a:spcPts val="1000"/>
              </a:spcBef>
              <a:spcAft>
                <a:spcPct val="0"/>
              </a:spcAft>
              <a:buClr>
                <a:srgbClr val="000000"/>
              </a:buClr>
              <a:buSzPct val="100000"/>
            </a:pPr>
            <a:r>
              <a:rPr lang="cs-CZ" sz="1800" dirty="0">
                <a:solidFill>
                  <a:srgbClr val="002D5A"/>
                </a:solidFill>
                <a:latin typeface="Calibri" pitchFamily="34" charset="0"/>
                <a:ea typeface="Microsoft YaHei" charset="-122"/>
                <a:cs typeface="Calibri" pitchFamily="34" charset="0"/>
              </a:rPr>
              <a:t>Maurice </a:t>
            </a:r>
            <a:r>
              <a:rPr lang="cs-CZ" sz="1800" dirty="0" err="1">
                <a:solidFill>
                  <a:srgbClr val="002D5A"/>
                </a:solidFill>
                <a:latin typeface="Calibri" pitchFamily="34" charset="0"/>
                <a:ea typeface="Microsoft YaHei" charset="-122"/>
                <a:cs typeface="Calibri" pitchFamily="34" charset="0"/>
              </a:rPr>
              <a:t>Duverger</a:t>
            </a:r>
            <a:r>
              <a:rPr lang="cs-CZ" sz="1800" dirty="0">
                <a:solidFill>
                  <a:srgbClr val="002D5A"/>
                </a:solidFill>
                <a:latin typeface="Calibri" pitchFamily="34" charset="0"/>
                <a:ea typeface="Microsoft YaHei" charset="-122"/>
                <a:cs typeface="Calibri" pitchFamily="34" charset="0"/>
              </a:rPr>
              <a:t> a jeho pozice podle ústavy a podle praxe</a:t>
            </a:r>
          </a:p>
          <a:p>
            <a:pPr algn="just" defTabSz="449263" fontAlgn="base">
              <a:spcBef>
                <a:spcPts val="1000"/>
              </a:spcBef>
              <a:spcAft>
                <a:spcPct val="0"/>
              </a:spcAft>
              <a:buClr>
                <a:srgbClr val="000000"/>
              </a:buClr>
              <a:buSzPct val="100000"/>
            </a:pPr>
            <a:r>
              <a:rPr lang="cs-CZ" sz="1800" dirty="0">
                <a:solidFill>
                  <a:srgbClr val="002D5A"/>
                </a:solidFill>
                <a:latin typeface="Calibri" pitchFamily="34" charset="0"/>
                <a:ea typeface="Microsoft YaHei" charset="-122"/>
                <a:cs typeface="Calibri" pitchFamily="34" charset="0"/>
              </a:rPr>
              <a:t>Otázka </a:t>
            </a:r>
            <a:r>
              <a:rPr lang="cs-CZ" sz="1800" dirty="0" err="1">
                <a:solidFill>
                  <a:srgbClr val="002D5A"/>
                </a:solidFill>
                <a:latin typeface="Calibri" pitchFamily="34" charset="0"/>
                <a:ea typeface="Microsoft YaHei" charset="-122"/>
                <a:cs typeface="Calibri" pitchFamily="34" charset="0"/>
              </a:rPr>
              <a:t>vůdcovstí</a:t>
            </a:r>
            <a:r>
              <a:rPr lang="cs-CZ" sz="1800" dirty="0">
                <a:solidFill>
                  <a:srgbClr val="002D5A"/>
                </a:solidFill>
                <a:latin typeface="Calibri" pitchFamily="34" charset="0"/>
                <a:ea typeface="Microsoft YaHei" charset="-122"/>
                <a:cs typeface="Calibri" pitchFamily="34" charset="0"/>
              </a:rPr>
              <a:t> strany ve vládě a opozici</a:t>
            </a:r>
          </a:p>
          <a:p>
            <a:pPr algn="just" defTabSz="449263" fontAlgn="base">
              <a:spcBef>
                <a:spcPts val="1000"/>
              </a:spcBef>
              <a:spcAft>
                <a:spcPct val="0"/>
              </a:spcAft>
              <a:buClr>
                <a:srgbClr val="000000"/>
              </a:buClr>
              <a:buSzPct val="100000"/>
            </a:pPr>
            <a:r>
              <a:rPr lang="cs-CZ" sz="1800" dirty="0">
                <a:solidFill>
                  <a:srgbClr val="002D5A"/>
                </a:solidFill>
                <a:latin typeface="Calibri" pitchFamily="34" charset="0"/>
                <a:ea typeface="Microsoft YaHei" charset="-122"/>
                <a:cs typeface="Calibri" pitchFamily="34" charset="0"/>
              </a:rPr>
              <a:t>Odpovědnost vlády nejen parlamentu, ale i prezidentovi – José </a:t>
            </a:r>
            <a:r>
              <a:rPr lang="cs-CZ" sz="1800" dirty="0" err="1">
                <a:solidFill>
                  <a:srgbClr val="002D5A"/>
                </a:solidFill>
                <a:latin typeface="Calibri" pitchFamily="34" charset="0"/>
                <a:ea typeface="Microsoft YaHei" charset="-122"/>
                <a:cs typeface="Calibri" pitchFamily="34" charset="0"/>
              </a:rPr>
              <a:t>Cheibub</a:t>
            </a:r>
            <a:endParaRPr lang="cs-CZ" sz="1800" dirty="0">
              <a:solidFill>
                <a:srgbClr val="002D5A"/>
              </a:solidFill>
              <a:latin typeface="Calibri" pitchFamily="34" charset="0"/>
              <a:ea typeface="Microsoft YaHei" charset="-122"/>
              <a:cs typeface="Calibri" pitchFamily="34" charset="0"/>
            </a:endParaRPr>
          </a:p>
          <a:p>
            <a:pPr lvl="1" algn="just" defTabSz="449263" fontAlgn="base">
              <a:spcBef>
                <a:spcPts val="1000"/>
              </a:spcBef>
              <a:spcAft>
                <a:spcPct val="0"/>
              </a:spcAft>
              <a:buClr>
                <a:srgbClr val="000000"/>
              </a:buClr>
              <a:buSzPct val="100000"/>
            </a:pPr>
            <a:r>
              <a:rPr lang="cs-CZ" sz="1800" dirty="0">
                <a:solidFill>
                  <a:srgbClr val="002D5A"/>
                </a:solidFill>
                <a:latin typeface="Calibri" pitchFamily="34" charset="0"/>
                <a:ea typeface="Microsoft YaHei" charset="-122"/>
                <a:cs typeface="Calibri" pitchFamily="34" charset="0"/>
              </a:rPr>
              <a:t>Přímá – prezident může vládu či ministry odvolat</a:t>
            </a:r>
          </a:p>
          <a:p>
            <a:pPr lvl="1" algn="just" defTabSz="449263" fontAlgn="base">
              <a:spcBef>
                <a:spcPts val="1000"/>
              </a:spcBef>
              <a:spcAft>
                <a:spcPct val="0"/>
              </a:spcAft>
              <a:buClr>
                <a:srgbClr val="000000"/>
              </a:buClr>
              <a:buSzPct val="100000"/>
            </a:pPr>
            <a:r>
              <a:rPr lang="cs-CZ" sz="1800" dirty="0">
                <a:solidFill>
                  <a:srgbClr val="002D5A"/>
                </a:solidFill>
                <a:latin typeface="Calibri" pitchFamily="34" charset="0"/>
                <a:ea typeface="Microsoft YaHei" charset="-122"/>
                <a:cs typeface="Calibri" pitchFamily="34" charset="0"/>
              </a:rPr>
              <a:t>Nepřímá – prezident může vyvolat předčasné volby a ty mohou vést k pádu vlády – otázka z čí vůle – vlastní nebo parlamentní, otázka dlouhodobého nevyužívání této pravomoci</a:t>
            </a:r>
          </a:p>
          <a:p>
            <a:pPr algn="just" defTabSz="449263" fontAlgn="base">
              <a:spcBef>
                <a:spcPts val="1000"/>
              </a:spcBef>
              <a:spcAft>
                <a:spcPct val="0"/>
              </a:spcAft>
              <a:buClr>
                <a:srgbClr val="000000"/>
              </a:buClr>
              <a:buSzPct val="100000"/>
            </a:pPr>
            <a:r>
              <a:rPr lang="cs-CZ" sz="1800" dirty="0">
                <a:solidFill>
                  <a:srgbClr val="002D5A"/>
                </a:solidFill>
                <a:latin typeface="Calibri" pitchFamily="34" charset="0"/>
                <a:ea typeface="Microsoft YaHei" charset="-122"/>
                <a:cs typeface="Calibri" pitchFamily="34" charset="0"/>
              </a:rPr>
              <a:t>Příklad Rumunska</a:t>
            </a:r>
          </a:p>
          <a:p>
            <a:pPr lvl="1" algn="just" defTabSz="449263" fontAlgn="base">
              <a:spcBef>
                <a:spcPts val="1000"/>
              </a:spcBef>
              <a:spcAft>
                <a:spcPct val="0"/>
              </a:spcAft>
              <a:buClr>
                <a:srgbClr val="000000"/>
              </a:buClr>
              <a:buSzPct val="100000"/>
            </a:pPr>
            <a:r>
              <a:rPr lang="cs-CZ" sz="1500" dirty="0">
                <a:solidFill>
                  <a:srgbClr val="002D5A"/>
                </a:solidFill>
                <a:latin typeface="Calibri" pitchFamily="34" charset="0"/>
                <a:ea typeface="Microsoft YaHei" charset="-122"/>
                <a:cs typeface="Calibri" pitchFamily="34" charset="0"/>
              </a:rPr>
              <a:t>prezident může rozpustit parlament po konzultaci s předsedy obou komor a předsedy frakcí, pokud není sestavena vláda; </a:t>
            </a:r>
          </a:p>
          <a:p>
            <a:pPr lvl="1" algn="just" defTabSz="449263" fontAlgn="base">
              <a:spcBef>
                <a:spcPts val="1000"/>
              </a:spcBef>
              <a:spcAft>
                <a:spcPct val="0"/>
              </a:spcAft>
              <a:buClr>
                <a:srgbClr val="000000"/>
              </a:buClr>
              <a:buSzPct val="100000"/>
            </a:pPr>
            <a:r>
              <a:rPr lang="cs-CZ" sz="1500" dirty="0">
                <a:solidFill>
                  <a:srgbClr val="002D5A"/>
                </a:solidFill>
                <a:latin typeface="Calibri" pitchFamily="34" charset="0"/>
                <a:ea typeface="Microsoft YaHei" charset="-122"/>
                <a:cs typeface="Calibri" pitchFamily="34" charset="0"/>
              </a:rPr>
              <a:t>v r. 2003 přišel o možnost odvolat premiéra; politicky silné osobnosti – např. </a:t>
            </a:r>
            <a:r>
              <a:rPr lang="cs-CZ" sz="1500" dirty="0" err="1">
                <a:solidFill>
                  <a:srgbClr val="002D5A"/>
                </a:solidFill>
                <a:latin typeface="Calibri" pitchFamily="34" charset="0"/>
                <a:ea typeface="Microsoft YaHei" charset="-122"/>
                <a:cs typeface="Calibri" pitchFamily="34" charset="0"/>
              </a:rPr>
              <a:t>Basescu</a:t>
            </a:r>
            <a:r>
              <a:rPr lang="cs-CZ" sz="1500" dirty="0">
                <a:solidFill>
                  <a:srgbClr val="002D5A"/>
                </a:solidFill>
                <a:latin typeface="Calibri" pitchFamily="34" charset="0"/>
                <a:ea typeface="Microsoft YaHei" charset="-122"/>
                <a:cs typeface="Calibri" pitchFamily="34" charset="0"/>
              </a:rPr>
              <a:t> – jsou schopny i tak dosáhnout svého</a:t>
            </a:r>
          </a:p>
          <a:p>
            <a:pPr lvl="1" algn="just" defTabSz="449263" fontAlgn="base">
              <a:spcBef>
                <a:spcPts val="1000"/>
              </a:spcBef>
              <a:spcAft>
                <a:spcPct val="0"/>
              </a:spcAft>
              <a:buClr>
                <a:srgbClr val="000000"/>
              </a:buClr>
              <a:buSzPct val="100000"/>
            </a:pPr>
            <a:r>
              <a:rPr lang="cs-CZ" sz="1500" dirty="0">
                <a:solidFill>
                  <a:srgbClr val="002D5A"/>
                </a:solidFill>
                <a:latin typeface="Calibri" pitchFamily="34" charset="0"/>
                <a:ea typeface="Microsoft YaHei" charset="-122"/>
                <a:cs typeface="Calibri" pitchFamily="34" charset="0"/>
              </a:rPr>
              <a:t>Složitá kohabitace 2004-2008</a:t>
            </a:r>
          </a:p>
          <a:p>
            <a:pPr lvl="1" algn="just" defTabSz="449263" fontAlgn="base">
              <a:spcBef>
                <a:spcPts val="1000"/>
              </a:spcBef>
              <a:spcAft>
                <a:spcPct val="0"/>
              </a:spcAft>
              <a:buClr>
                <a:srgbClr val="000000"/>
              </a:buClr>
              <a:buSzPct val="100000"/>
            </a:pPr>
            <a:endParaRPr lang="cs-CZ" sz="1600" dirty="0">
              <a:solidFill>
                <a:srgbClr val="002D5A"/>
              </a:solidFill>
              <a:latin typeface="Calibri" pitchFamily="34" charset="0"/>
              <a:ea typeface="Microsoft YaHei" charset="-122"/>
              <a:cs typeface="Calibri" pitchFamily="34" charset="0"/>
            </a:endParaRPr>
          </a:p>
        </p:txBody>
      </p:sp>
    </p:spTree>
    <p:extLst>
      <p:ext uri="{BB962C8B-B14F-4D97-AF65-F5344CB8AC3E}">
        <p14:creationId xmlns:p14="http://schemas.microsoft.com/office/powerpoint/2010/main" val="3690912120"/>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239283"/>
            <a:ext cx="9144000" cy="525827"/>
          </a:xfrm>
        </p:spPr>
        <p:txBody>
          <a:bodyPr>
            <a:noAutofit/>
          </a:bodyPr>
          <a:lstStyle/>
          <a:p>
            <a:pPr eaLnBrk="1" hangingPunct="1"/>
            <a:r>
              <a:rPr lang="cs-CZ" altLang="cs-CZ" sz="3500" dirty="0" err="1"/>
              <a:t>Duverger</a:t>
            </a:r>
            <a:r>
              <a:rPr lang="cs-CZ" altLang="cs-CZ" sz="3500" dirty="0"/>
              <a:t> – moc prezidenta</a:t>
            </a:r>
          </a:p>
        </p:txBody>
      </p:sp>
      <p:graphicFrame>
        <p:nvGraphicFramePr>
          <p:cNvPr id="3" name="Tabulka 3">
            <a:extLst>
              <a:ext uri="{FF2B5EF4-FFF2-40B4-BE49-F238E27FC236}">
                <a16:creationId xmlns:a16="http://schemas.microsoft.com/office/drawing/2014/main" id="{86987D24-929F-41C4-9C97-A846348B48E5}"/>
              </a:ext>
            </a:extLst>
          </p:cNvPr>
          <p:cNvGraphicFramePr>
            <a:graphicFrameLocks noGrp="1"/>
          </p:cNvGraphicFramePr>
          <p:nvPr>
            <p:extLst>
              <p:ext uri="{D42A27DB-BD31-4B8C-83A1-F6EECF244321}">
                <p14:modId xmlns:p14="http://schemas.microsoft.com/office/powerpoint/2010/main" val="3406003036"/>
              </p:ext>
            </p:extLst>
          </p:nvPr>
        </p:nvGraphicFramePr>
        <p:xfrm>
          <a:off x="1262742" y="1138334"/>
          <a:ext cx="6248400" cy="5120640"/>
        </p:xfrm>
        <a:graphic>
          <a:graphicData uri="http://schemas.openxmlformats.org/drawingml/2006/table">
            <a:tbl>
              <a:tblPr firstRow="1" bandRow="1">
                <a:tableStyleId>{5C22544A-7EE6-4342-B048-85BDC9FD1C3A}</a:tableStyleId>
              </a:tblPr>
              <a:tblGrid>
                <a:gridCol w="3124200">
                  <a:extLst>
                    <a:ext uri="{9D8B030D-6E8A-4147-A177-3AD203B41FA5}">
                      <a16:colId xmlns:a16="http://schemas.microsoft.com/office/drawing/2014/main" val="1007153034"/>
                    </a:ext>
                  </a:extLst>
                </a:gridCol>
                <a:gridCol w="3124200">
                  <a:extLst>
                    <a:ext uri="{9D8B030D-6E8A-4147-A177-3AD203B41FA5}">
                      <a16:colId xmlns:a16="http://schemas.microsoft.com/office/drawing/2014/main" val="3055264863"/>
                    </a:ext>
                  </a:extLst>
                </a:gridCol>
              </a:tblGrid>
              <a:tr h="360562">
                <a:tc>
                  <a:txBody>
                    <a:bodyPr/>
                    <a:lstStyle/>
                    <a:p>
                      <a:pPr algn="ctr"/>
                      <a:r>
                        <a:rPr lang="cs-CZ" dirty="0"/>
                        <a:t>Podle ústavy</a:t>
                      </a:r>
                    </a:p>
                  </a:txBody>
                  <a:tcPr anchor="ctr"/>
                </a:tc>
                <a:tc>
                  <a:txBody>
                    <a:bodyPr/>
                    <a:lstStyle/>
                    <a:p>
                      <a:pPr algn="ctr"/>
                      <a:r>
                        <a:rPr lang="cs-CZ" dirty="0"/>
                        <a:t>V praxi</a:t>
                      </a:r>
                    </a:p>
                  </a:txBody>
                  <a:tcPr anchor="ctr"/>
                </a:tc>
                <a:extLst>
                  <a:ext uri="{0D108BD9-81ED-4DB2-BD59-A6C34878D82A}">
                    <a16:rowId xmlns:a16="http://schemas.microsoft.com/office/drawing/2014/main" val="2971340532"/>
                  </a:ext>
                </a:extLst>
              </a:tr>
              <a:tr h="360562">
                <a:tc>
                  <a:txBody>
                    <a:bodyPr/>
                    <a:lstStyle/>
                    <a:p>
                      <a:pPr algn="ctr"/>
                      <a:endParaRPr lang="cs-CZ" dirty="0">
                        <a:solidFill>
                          <a:srgbClr val="CA8A64"/>
                        </a:solidFill>
                      </a:endParaRPr>
                    </a:p>
                  </a:txBody>
                  <a:tcPr anchor="ctr"/>
                </a:tc>
                <a:tc>
                  <a:txBody>
                    <a:bodyPr/>
                    <a:lstStyle/>
                    <a:p>
                      <a:pPr marL="342900" indent="-342900" algn="ctr">
                        <a:buAutoNum type="arabicPeriod"/>
                      </a:pPr>
                      <a:r>
                        <a:rPr lang="cs-CZ" dirty="0">
                          <a:solidFill>
                            <a:srgbClr val="002D5A"/>
                          </a:solidFill>
                        </a:rPr>
                        <a:t>Francie</a:t>
                      </a:r>
                    </a:p>
                  </a:txBody>
                  <a:tcPr anchor="ctr"/>
                </a:tc>
                <a:extLst>
                  <a:ext uri="{0D108BD9-81ED-4DB2-BD59-A6C34878D82A}">
                    <a16:rowId xmlns:a16="http://schemas.microsoft.com/office/drawing/2014/main" val="2001002995"/>
                  </a:ext>
                </a:extLst>
              </a:tr>
              <a:tr h="360562">
                <a:tc>
                  <a:txBody>
                    <a:bodyPr/>
                    <a:lstStyle/>
                    <a:p>
                      <a:pPr algn="ctr"/>
                      <a:endParaRPr lang="cs-CZ" dirty="0">
                        <a:solidFill>
                          <a:srgbClr val="CA8A64"/>
                        </a:solidFill>
                      </a:endParaRPr>
                    </a:p>
                  </a:txBody>
                  <a:tcPr anchor="ctr"/>
                </a:tc>
                <a:tc>
                  <a:txBody>
                    <a:bodyPr/>
                    <a:lstStyle/>
                    <a:p>
                      <a:pPr algn="ctr"/>
                      <a:r>
                        <a:rPr lang="cs-CZ" dirty="0">
                          <a:solidFill>
                            <a:srgbClr val="002D5A"/>
                          </a:solidFill>
                        </a:rPr>
                        <a:t>2. Finsko</a:t>
                      </a:r>
                    </a:p>
                  </a:txBody>
                  <a:tcPr anchor="ctr"/>
                </a:tc>
                <a:extLst>
                  <a:ext uri="{0D108BD9-81ED-4DB2-BD59-A6C34878D82A}">
                    <a16:rowId xmlns:a16="http://schemas.microsoft.com/office/drawing/2014/main" val="67502806"/>
                  </a:ext>
                </a:extLst>
              </a:tr>
              <a:tr h="360562">
                <a:tc>
                  <a:txBody>
                    <a:bodyPr/>
                    <a:lstStyle/>
                    <a:p>
                      <a:pPr marL="342900" indent="-342900" algn="ctr">
                        <a:buAutoNum type="arabicPeriod"/>
                      </a:pPr>
                      <a:r>
                        <a:rPr lang="cs-CZ" dirty="0">
                          <a:solidFill>
                            <a:srgbClr val="CA8A64"/>
                          </a:solidFill>
                        </a:rPr>
                        <a:t>Finsko</a:t>
                      </a:r>
                    </a:p>
                  </a:txBody>
                  <a:tcPr anchor="ctr"/>
                </a:tc>
                <a:tc>
                  <a:txBody>
                    <a:bodyPr/>
                    <a:lstStyle/>
                    <a:p>
                      <a:pPr algn="ctr"/>
                      <a:endParaRPr lang="cs-CZ" dirty="0">
                        <a:solidFill>
                          <a:srgbClr val="002D5A"/>
                        </a:solidFill>
                      </a:endParaRPr>
                    </a:p>
                  </a:txBody>
                  <a:tcPr anchor="ctr"/>
                </a:tc>
                <a:extLst>
                  <a:ext uri="{0D108BD9-81ED-4DB2-BD59-A6C34878D82A}">
                    <a16:rowId xmlns:a16="http://schemas.microsoft.com/office/drawing/2014/main" val="2253851298"/>
                  </a:ext>
                </a:extLst>
              </a:tr>
              <a:tr h="360562">
                <a:tc>
                  <a:txBody>
                    <a:bodyPr/>
                    <a:lstStyle/>
                    <a:p>
                      <a:pPr algn="ctr"/>
                      <a:r>
                        <a:rPr lang="cs-CZ" dirty="0">
                          <a:solidFill>
                            <a:srgbClr val="CA8A64"/>
                          </a:solidFill>
                        </a:rPr>
                        <a:t>2. Island</a:t>
                      </a:r>
                    </a:p>
                  </a:txBody>
                  <a:tcPr anchor="ctr"/>
                </a:tc>
                <a:tc>
                  <a:txBody>
                    <a:bodyPr/>
                    <a:lstStyle/>
                    <a:p>
                      <a:pPr algn="ctr"/>
                      <a:endParaRPr lang="cs-CZ" dirty="0">
                        <a:solidFill>
                          <a:srgbClr val="002D5A"/>
                        </a:solidFill>
                      </a:endParaRPr>
                    </a:p>
                  </a:txBody>
                  <a:tcPr anchor="ctr"/>
                </a:tc>
                <a:extLst>
                  <a:ext uri="{0D108BD9-81ED-4DB2-BD59-A6C34878D82A}">
                    <a16:rowId xmlns:a16="http://schemas.microsoft.com/office/drawing/2014/main" val="200767881"/>
                  </a:ext>
                </a:extLst>
              </a:tr>
              <a:tr h="360562">
                <a:tc>
                  <a:txBody>
                    <a:bodyPr/>
                    <a:lstStyle/>
                    <a:p>
                      <a:pPr algn="ctr"/>
                      <a:endParaRPr lang="cs-CZ" dirty="0">
                        <a:solidFill>
                          <a:srgbClr val="CA8A64"/>
                        </a:solidFill>
                      </a:endParaRPr>
                    </a:p>
                  </a:txBody>
                  <a:tcPr anchor="ctr"/>
                </a:tc>
                <a:tc>
                  <a:txBody>
                    <a:bodyPr/>
                    <a:lstStyle/>
                    <a:p>
                      <a:pPr algn="ctr"/>
                      <a:r>
                        <a:rPr lang="cs-CZ" dirty="0">
                          <a:solidFill>
                            <a:srgbClr val="002D5A"/>
                          </a:solidFill>
                        </a:rPr>
                        <a:t>3. Výmarské Německo</a:t>
                      </a:r>
                    </a:p>
                  </a:txBody>
                  <a:tcPr anchor="ctr"/>
                </a:tc>
                <a:extLst>
                  <a:ext uri="{0D108BD9-81ED-4DB2-BD59-A6C34878D82A}">
                    <a16:rowId xmlns:a16="http://schemas.microsoft.com/office/drawing/2014/main" val="361590923"/>
                  </a:ext>
                </a:extLst>
              </a:tr>
              <a:tr h="360562">
                <a:tc>
                  <a:txBody>
                    <a:bodyPr/>
                    <a:lstStyle/>
                    <a:p>
                      <a:pPr algn="ctr"/>
                      <a:r>
                        <a:rPr lang="cs-CZ" dirty="0">
                          <a:solidFill>
                            <a:srgbClr val="CA8A64"/>
                          </a:solidFill>
                        </a:rPr>
                        <a:t>3. Výmarské Německo</a:t>
                      </a:r>
                    </a:p>
                  </a:txBody>
                  <a:tcPr anchor="ctr"/>
                </a:tc>
                <a:tc>
                  <a:txBody>
                    <a:bodyPr/>
                    <a:lstStyle/>
                    <a:p>
                      <a:pPr algn="ctr"/>
                      <a:endParaRPr lang="cs-CZ" dirty="0">
                        <a:solidFill>
                          <a:srgbClr val="002D5A"/>
                        </a:solidFill>
                      </a:endParaRPr>
                    </a:p>
                  </a:txBody>
                  <a:tcPr anchor="ctr"/>
                </a:tc>
                <a:extLst>
                  <a:ext uri="{0D108BD9-81ED-4DB2-BD59-A6C34878D82A}">
                    <a16:rowId xmlns:a16="http://schemas.microsoft.com/office/drawing/2014/main" val="3692872975"/>
                  </a:ext>
                </a:extLst>
              </a:tr>
              <a:tr h="360562">
                <a:tc>
                  <a:txBody>
                    <a:bodyPr/>
                    <a:lstStyle/>
                    <a:p>
                      <a:pPr algn="ctr"/>
                      <a:r>
                        <a:rPr lang="cs-CZ" dirty="0">
                          <a:solidFill>
                            <a:srgbClr val="CA8A64"/>
                          </a:solidFill>
                        </a:rPr>
                        <a:t>4. Portugalsko</a:t>
                      </a:r>
                    </a:p>
                  </a:txBody>
                  <a:tcPr anchor="ctr"/>
                </a:tc>
                <a:tc>
                  <a:txBody>
                    <a:bodyPr/>
                    <a:lstStyle/>
                    <a:p>
                      <a:pPr algn="ctr"/>
                      <a:r>
                        <a:rPr lang="cs-CZ" dirty="0">
                          <a:solidFill>
                            <a:srgbClr val="002D5A"/>
                          </a:solidFill>
                        </a:rPr>
                        <a:t>4. Portugalsko </a:t>
                      </a:r>
                    </a:p>
                  </a:txBody>
                  <a:tcPr anchor="ctr"/>
                </a:tc>
                <a:extLst>
                  <a:ext uri="{0D108BD9-81ED-4DB2-BD59-A6C34878D82A}">
                    <a16:rowId xmlns:a16="http://schemas.microsoft.com/office/drawing/2014/main" val="4269362602"/>
                  </a:ext>
                </a:extLst>
              </a:tr>
              <a:tr h="360562">
                <a:tc>
                  <a:txBody>
                    <a:bodyPr/>
                    <a:lstStyle/>
                    <a:p>
                      <a:pPr algn="ctr"/>
                      <a:r>
                        <a:rPr lang="cs-CZ" dirty="0">
                          <a:solidFill>
                            <a:srgbClr val="CA8A64"/>
                          </a:solidFill>
                        </a:rPr>
                        <a:t>5. Rakousko</a:t>
                      </a:r>
                    </a:p>
                  </a:txBody>
                  <a:tcPr anchor="ctr"/>
                </a:tc>
                <a:tc>
                  <a:txBody>
                    <a:bodyPr/>
                    <a:lstStyle/>
                    <a:p>
                      <a:pPr algn="ctr"/>
                      <a:endParaRPr lang="cs-CZ" dirty="0">
                        <a:solidFill>
                          <a:srgbClr val="002D5A"/>
                        </a:solidFill>
                      </a:endParaRPr>
                    </a:p>
                  </a:txBody>
                  <a:tcPr anchor="ctr"/>
                </a:tc>
                <a:extLst>
                  <a:ext uri="{0D108BD9-81ED-4DB2-BD59-A6C34878D82A}">
                    <a16:rowId xmlns:a16="http://schemas.microsoft.com/office/drawing/2014/main" val="2635639368"/>
                  </a:ext>
                </a:extLst>
              </a:tr>
              <a:tr h="360562">
                <a:tc>
                  <a:txBody>
                    <a:bodyPr/>
                    <a:lstStyle/>
                    <a:p>
                      <a:pPr algn="ctr"/>
                      <a:endParaRPr lang="cs-CZ" dirty="0">
                        <a:solidFill>
                          <a:srgbClr val="CA8A64"/>
                        </a:solidFill>
                      </a:endParaRPr>
                    </a:p>
                  </a:txBody>
                  <a:tcPr anchor="ctr"/>
                </a:tc>
                <a:tc>
                  <a:txBody>
                    <a:bodyPr/>
                    <a:lstStyle/>
                    <a:p>
                      <a:pPr algn="ctr"/>
                      <a:endParaRPr lang="cs-CZ" dirty="0">
                        <a:solidFill>
                          <a:srgbClr val="002D5A"/>
                        </a:solidFill>
                      </a:endParaRPr>
                    </a:p>
                  </a:txBody>
                  <a:tcPr anchor="ctr"/>
                </a:tc>
                <a:extLst>
                  <a:ext uri="{0D108BD9-81ED-4DB2-BD59-A6C34878D82A}">
                    <a16:rowId xmlns:a16="http://schemas.microsoft.com/office/drawing/2014/main" val="2210251080"/>
                  </a:ext>
                </a:extLst>
              </a:tr>
              <a:tr h="360562">
                <a:tc>
                  <a:txBody>
                    <a:bodyPr/>
                    <a:lstStyle/>
                    <a:p>
                      <a:pPr algn="ctr"/>
                      <a:r>
                        <a:rPr lang="cs-CZ" dirty="0">
                          <a:solidFill>
                            <a:srgbClr val="CA8A64"/>
                          </a:solidFill>
                        </a:rPr>
                        <a:t>6. Francie</a:t>
                      </a:r>
                    </a:p>
                  </a:txBody>
                  <a:tcPr anchor="ctr"/>
                </a:tc>
                <a:tc>
                  <a:txBody>
                    <a:bodyPr/>
                    <a:lstStyle/>
                    <a:p>
                      <a:pPr algn="ctr"/>
                      <a:r>
                        <a:rPr lang="cs-CZ" dirty="0">
                          <a:solidFill>
                            <a:srgbClr val="002D5A"/>
                          </a:solidFill>
                        </a:rPr>
                        <a:t>5. Rakousko</a:t>
                      </a:r>
                    </a:p>
                  </a:txBody>
                  <a:tcPr anchor="ctr"/>
                </a:tc>
                <a:extLst>
                  <a:ext uri="{0D108BD9-81ED-4DB2-BD59-A6C34878D82A}">
                    <a16:rowId xmlns:a16="http://schemas.microsoft.com/office/drawing/2014/main" val="4123655936"/>
                  </a:ext>
                </a:extLst>
              </a:tr>
              <a:tr h="360562">
                <a:tc>
                  <a:txBody>
                    <a:bodyPr/>
                    <a:lstStyle/>
                    <a:p>
                      <a:pPr algn="ctr"/>
                      <a:endParaRPr lang="cs-CZ" dirty="0">
                        <a:solidFill>
                          <a:srgbClr val="CA8A64"/>
                        </a:solidFill>
                      </a:endParaRPr>
                    </a:p>
                  </a:txBody>
                  <a:tcPr anchor="ctr"/>
                </a:tc>
                <a:tc>
                  <a:txBody>
                    <a:bodyPr/>
                    <a:lstStyle/>
                    <a:p>
                      <a:pPr algn="ctr"/>
                      <a:endParaRPr lang="cs-CZ" dirty="0">
                        <a:solidFill>
                          <a:srgbClr val="002D5A"/>
                        </a:solidFill>
                      </a:endParaRPr>
                    </a:p>
                  </a:txBody>
                  <a:tcPr anchor="ctr"/>
                </a:tc>
                <a:extLst>
                  <a:ext uri="{0D108BD9-81ED-4DB2-BD59-A6C34878D82A}">
                    <a16:rowId xmlns:a16="http://schemas.microsoft.com/office/drawing/2014/main" val="3601437506"/>
                  </a:ext>
                </a:extLst>
              </a:tr>
              <a:tr h="360562">
                <a:tc>
                  <a:txBody>
                    <a:bodyPr/>
                    <a:lstStyle/>
                    <a:p>
                      <a:pPr algn="ctr"/>
                      <a:r>
                        <a:rPr lang="cs-CZ" dirty="0">
                          <a:solidFill>
                            <a:srgbClr val="CA8A64"/>
                          </a:solidFill>
                        </a:rPr>
                        <a:t>7. Irsko</a:t>
                      </a:r>
                    </a:p>
                  </a:txBody>
                  <a:tcPr anchor="ctr"/>
                </a:tc>
                <a:tc>
                  <a:txBody>
                    <a:bodyPr/>
                    <a:lstStyle/>
                    <a:p>
                      <a:pPr algn="ctr"/>
                      <a:r>
                        <a:rPr lang="cs-CZ" dirty="0">
                          <a:solidFill>
                            <a:srgbClr val="002D5A"/>
                          </a:solidFill>
                        </a:rPr>
                        <a:t>6. Irsko</a:t>
                      </a:r>
                    </a:p>
                  </a:txBody>
                  <a:tcPr anchor="ctr"/>
                </a:tc>
                <a:extLst>
                  <a:ext uri="{0D108BD9-81ED-4DB2-BD59-A6C34878D82A}">
                    <a16:rowId xmlns:a16="http://schemas.microsoft.com/office/drawing/2014/main" val="3524813314"/>
                  </a:ext>
                </a:extLst>
              </a:tr>
              <a:tr h="360562">
                <a:tc>
                  <a:txBody>
                    <a:bodyPr/>
                    <a:lstStyle/>
                    <a:p>
                      <a:pPr algn="ctr"/>
                      <a:endParaRPr lang="cs-CZ" dirty="0">
                        <a:solidFill>
                          <a:srgbClr val="CA8A64"/>
                        </a:solidFill>
                      </a:endParaRPr>
                    </a:p>
                  </a:txBody>
                  <a:tcPr anchor="ctr"/>
                </a:tc>
                <a:tc>
                  <a:txBody>
                    <a:bodyPr/>
                    <a:lstStyle/>
                    <a:p>
                      <a:pPr algn="ctr"/>
                      <a:r>
                        <a:rPr lang="cs-CZ" dirty="0">
                          <a:solidFill>
                            <a:srgbClr val="002D5A"/>
                          </a:solidFill>
                        </a:rPr>
                        <a:t>7. Island</a:t>
                      </a:r>
                    </a:p>
                  </a:txBody>
                  <a:tcPr anchor="ctr"/>
                </a:tc>
                <a:extLst>
                  <a:ext uri="{0D108BD9-81ED-4DB2-BD59-A6C34878D82A}">
                    <a16:rowId xmlns:a16="http://schemas.microsoft.com/office/drawing/2014/main" val="3316855747"/>
                  </a:ext>
                </a:extLst>
              </a:tr>
            </a:tbl>
          </a:graphicData>
        </a:graphic>
      </p:graphicFrame>
    </p:spTree>
    <p:extLst>
      <p:ext uri="{BB962C8B-B14F-4D97-AF65-F5344CB8AC3E}">
        <p14:creationId xmlns:p14="http://schemas.microsoft.com/office/powerpoint/2010/main" val="749557059"/>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504965" y="2142700"/>
            <a:ext cx="8284191" cy="2402004"/>
          </a:xfrm>
          <a:prstGeom prst="rect">
            <a:avLst/>
          </a:prstGeom>
          <a:noFill/>
        </p:spPr>
        <p:txBody>
          <a:bodyPr wrap="none" lIns="252000" tIns="0" rIns="252000" bIns="36000" rtlCol="0" anchor="ctr" anchorCtr="0">
            <a:noAutofit/>
          </a:bodyPr>
          <a:lstStyle/>
          <a:p>
            <a:pPr algn="ctr"/>
            <a:r>
              <a:rPr lang="pl-PL" sz="3300" b="1" cap="all" dirty="0">
                <a:solidFill>
                  <a:srgbClr val="CA8A64"/>
                </a:solidFill>
                <a:latin typeface="+mj-lt"/>
              </a:rPr>
              <a:t>Režim shromáždění a direktoriální režim: </a:t>
            </a:r>
          </a:p>
          <a:p>
            <a:pPr algn="ctr"/>
            <a:r>
              <a:rPr lang="pl-PL" sz="3300" b="1" cap="all" dirty="0">
                <a:solidFill>
                  <a:srgbClr val="CA8A64"/>
                </a:solidFill>
                <a:latin typeface="+mj-lt"/>
              </a:rPr>
              <a:t>historické varianty </a:t>
            </a:r>
          </a:p>
          <a:p>
            <a:pPr algn="ctr"/>
            <a:r>
              <a:rPr lang="pl-PL" sz="3300" b="1" cap="all" dirty="0">
                <a:solidFill>
                  <a:srgbClr val="CA8A64"/>
                </a:solidFill>
                <a:latin typeface="+mj-lt"/>
              </a:rPr>
              <a:t>ústavní systém Švýcarska</a:t>
            </a:r>
          </a:p>
          <a:p>
            <a:pPr algn="ctr"/>
            <a:endParaRPr lang="pl-PL" sz="3200" b="1" cap="all" dirty="0">
              <a:solidFill>
                <a:srgbClr val="CA8A64"/>
              </a:solidFill>
              <a:latin typeface="+mj-lt"/>
            </a:endParaRPr>
          </a:p>
        </p:txBody>
      </p:sp>
      <p:sp>
        <p:nvSpPr>
          <p:cNvPr id="6" name="TextovéPole 5"/>
          <p:cNvSpPr txBox="1"/>
          <p:nvPr/>
        </p:nvSpPr>
        <p:spPr>
          <a:xfrm>
            <a:off x="0" y="574674"/>
            <a:ext cx="4462818" cy="1090353"/>
          </a:xfrm>
          <a:prstGeom prst="rect">
            <a:avLst/>
          </a:prstGeom>
          <a:noFill/>
        </p:spPr>
        <p:txBody>
          <a:bodyPr wrap="none" lIns="252000" tIns="0" rIns="252000" bIns="36000" rtlCol="0" anchor="t" anchorCtr="0">
            <a:noAutofit/>
          </a:bodyPr>
          <a:lstStyle/>
          <a:p>
            <a:endParaRPr lang="cs-CZ" sz="2800" b="1" dirty="0">
              <a:solidFill>
                <a:srgbClr val="002D5A"/>
              </a:solidFill>
            </a:endParaRPr>
          </a:p>
        </p:txBody>
      </p:sp>
    </p:spTree>
    <p:extLst>
      <p:ext uri="{BB962C8B-B14F-4D97-AF65-F5344CB8AC3E}">
        <p14:creationId xmlns:p14="http://schemas.microsoft.com/office/powerpoint/2010/main" val="337806399"/>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E85C61AF-E958-45B1-85FF-BF48BDFAAD74}"/>
              </a:ext>
            </a:extLst>
          </p:cNvPr>
          <p:cNvSpPr>
            <a:spLocks noGrp="1" noChangeArrowheads="1"/>
          </p:cNvSpPr>
          <p:nvPr>
            <p:ph type="title"/>
          </p:nvPr>
        </p:nvSpPr>
        <p:spPr>
          <a:xfrm>
            <a:off x="0" y="111772"/>
            <a:ext cx="9144000" cy="923926"/>
          </a:xfrm>
        </p:spPr>
        <p:txBody>
          <a:bodyPr>
            <a:normAutofit/>
          </a:bodyPr>
          <a:lstStyle/>
          <a:p>
            <a:r>
              <a:rPr lang="cs-CZ" altLang="cs-CZ" sz="4400" dirty="0"/>
              <a:t>Režim shromáždění</a:t>
            </a:r>
          </a:p>
        </p:txBody>
      </p:sp>
      <p:sp>
        <p:nvSpPr>
          <p:cNvPr id="14339" name="Rectangle 3">
            <a:extLst>
              <a:ext uri="{FF2B5EF4-FFF2-40B4-BE49-F238E27FC236}">
                <a16:creationId xmlns:a16="http://schemas.microsoft.com/office/drawing/2014/main" id="{23CCCA48-6006-4308-A120-2CAF24A73F1A}"/>
              </a:ext>
            </a:extLst>
          </p:cNvPr>
          <p:cNvSpPr>
            <a:spLocks noGrp="1" noChangeArrowheads="1"/>
          </p:cNvSpPr>
          <p:nvPr>
            <p:ph type="body" idx="1"/>
          </p:nvPr>
        </p:nvSpPr>
        <p:spPr>
          <a:xfrm>
            <a:off x="457199" y="1259633"/>
            <a:ext cx="8210940" cy="4866531"/>
          </a:xfrm>
        </p:spPr>
        <p:txBody>
          <a:bodyPr>
            <a:normAutofit/>
          </a:bodyPr>
          <a:lstStyle/>
          <a:p>
            <a:pPr>
              <a:spcBef>
                <a:spcPts val="1800"/>
              </a:spcBef>
            </a:pPr>
            <a:r>
              <a:rPr lang="cs-CZ" altLang="cs-CZ" sz="2400" dirty="0">
                <a:solidFill>
                  <a:srgbClr val="002D5A"/>
                </a:solidFill>
              </a:rPr>
              <a:t>Vychází z </a:t>
            </a:r>
            <a:r>
              <a:rPr lang="cs-CZ" altLang="cs-CZ" sz="2400" dirty="0" err="1">
                <a:solidFill>
                  <a:srgbClr val="002D5A"/>
                </a:solidFill>
              </a:rPr>
              <a:t>Rouseauova</a:t>
            </a:r>
            <a:r>
              <a:rPr lang="cs-CZ" altLang="cs-CZ" sz="2400" dirty="0">
                <a:solidFill>
                  <a:srgbClr val="002D5A"/>
                </a:solidFill>
              </a:rPr>
              <a:t> pojetí suverenity lidu jako vrcholné, nezcizitelné a nedělitelné  moci</a:t>
            </a:r>
          </a:p>
          <a:p>
            <a:pPr>
              <a:spcBef>
                <a:spcPts val="1800"/>
              </a:spcBef>
            </a:pPr>
            <a:r>
              <a:rPr lang="cs-CZ" altLang="cs-CZ" sz="2400" dirty="0">
                <a:solidFill>
                  <a:srgbClr val="002D5A"/>
                </a:solidFill>
              </a:rPr>
              <a:t>Modelové uspořádání – Francie 1793 – zastupitelský orgán má zákonodárnou i výkonnou moc</a:t>
            </a:r>
          </a:p>
          <a:p>
            <a:pPr lvl="1">
              <a:spcBef>
                <a:spcPts val="1800"/>
              </a:spcBef>
            </a:pPr>
            <a:r>
              <a:rPr lang="cs-CZ" altLang="cs-CZ" sz="2000" dirty="0">
                <a:solidFill>
                  <a:srgbClr val="002D5A"/>
                </a:solidFill>
              </a:rPr>
              <a:t>Legislativa – zákonodárný sbor</a:t>
            </a:r>
          </a:p>
          <a:p>
            <a:pPr lvl="1">
              <a:spcBef>
                <a:spcPts val="1800"/>
              </a:spcBef>
            </a:pPr>
            <a:r>
              <a:rPr lang="cs-CZ" altLang="cs-CZ" sz="2000" dirty="0">
                <a:solidFill>
                  <a:srgbClr val="002D5A"/>
                </a:solidFill>
              </a:rPr>
              <a:t>Exekutiva – výkonná rada volená a plně odpovědná ZD sboru</a:t>
            </a:r>
          </a:p>
          <a:p>
            <a:pPr lvl="1">
              <a:spcBef>
                <a:spcPts val="1800"/>
              </a:spcBef>
            </a:pPr>
            <a:r>
              <a:rPr lang="cs-CZ" altLang="cs-CZ" sz="2000" dirty="0">
                <a:solidFill>
                  <a:srgbClr val="002D5A"/>
                </a:solidFill>
              </a:rPr>
              <a:t>Nebylo v praxi realizováno, přesto panuje velká skepse vůči jeho funkčnosti</a:t>
            </a:r>
          </a:p>
          <a:p>
            <a:pPr lvl="1">
              <a:spcBef>
                <a:spcPts val="1800"/>
              </a:spcBef>
            </a:pPr>
            <a:r>
              <a:rPr lang="cs-CZ" altLang="cs-CZ" sz="2000" dirty="0">
                <a:solidFill>
                  <a:srgbClr val="002D5A"/>
                </a:solidFill>
              </a:rPr>
              <a:t>nedostatky: absence dělby moci, absence brzd a protivah, nejasná pozice justice</a:t>
            </a:r>
            <a:endParaRPr lang="cs-CZ" altLang="cs-CZ" sz="2400" dirty="0">
              <a:solidFill>
                <a:srgbClr val="002D5A"/>
              </a:solidFill>
            </a:endParaRPr>
          </a:p>
          <a:p>
            <a:pPr>
              <a:spcBef>
                <a:spcPts val="1800"/>
              </a:spcBef>
            </a:pPr>
            <a:endParaRPr lang="cs-CZ" altLang="cs-CZ" sz="2400" dirty="0">
              <a:solidFill>
                <a:srgbClr val="002D5A"/>
              </a:solidFill>
            </a:endParaRPr>
          </a:p>
        </p:txBody>
      </p:sp>
    </p:spTree>
    <p:extLst>
      <p:ext uri="{BB962C8B-B14F-4D97-AF65-F5344CB8AC3E}">
        <p14:creationId xmlns:p14="http://schemas.microsoft.com/office/powerpoint/2010/main" val="4195594692"/>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 calcmode="lin" valueType="num">
                                      <p:cBhvr>
                                        <p:cTn id="7" dur="1000" fill="hold"/>
                                        <p:tgtEl>
                                          <p:spTgt spid="14339">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4339">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433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4339">
                                            <p:txEl>
                                              <p:pRg st="1" end="1"/>
                                            </p:txEl>
                                          </p:spTgt>
                                        </p:tgtEl>
                                        <p:attrNameLst>
                                          <p:attrName>style.visibility</p:attrName>
                                        </p:attrNameLst>
                                      </p:cBhvr>
                                      <p:to>
                                        <p:strVal val="visible"/>
                                      </p:to>
                                    </p:set>
                                    <p:anim calcmode="lin" valueType="num">
                                      <p:cBhvr>
                                        <p:cTn id="14" dur="1000" fill="hold"/>
                                        <p:tgtEl>
                                          <p:spTgt spid="14339">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14339">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14339">
                                            <p:txEl>
                                              <p:pRg st="1" end="1"/>
                                            </p:txEl>
                                          </p:spTgt>
                                        </p:tgtEl>
                                      </p:cBhvr>
                                    </p:animEffect>
                                  </p:childTnLst>
                                </p:cTn>
                              </p:par>
                              <p:par>
                                <p:cTn id="17" presetID="55" presetClass="entr" presetSubtype="0" fill="hold" grpId="0" nodeType="withEffect">
                                  <p:stCondLst>
                                    <p:cond delay="0"/>
                                  </p:stCondLst>
                                  <p:childTnLst>
                                    <p:set>
                                      <p:cBhvr>
                                        <p:cTn id="18" dur="1" fill="hold">
                                          <p:stCondLst>
                                            <p:cond delay="0"/>
                                          </p:stCondLst>
                                        </p:cTn>
                                        <p:tgtEl>
                                          <p:spTgt spid="14339">
                                            <p:txEl>
                                              <p:pRg st="2" end="2"/>
                                            </p:txEl>
                                          </p:spTgt>
                                        </p:tgtEl>
                                        <p:attrNameLst>
                                          <p:attrName>style.visibility</p:attrName>
                                        </p:attrNameLst>
                                      </p:cBhvr>
                                      <p:to>
                                        <p:strVal val="visible"/>
                                      </p:to>
                                    </p:set>
                                    <p:anim calcmode="lin" valueType="num">
                                      <p:cBhvr>
                                        <p:cTn id="19" dur="1000" fill="hold"/>
                                        <p:tgtEl>
                                          <p:spTgt spid="14339">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14339">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14339">
                                            <p:txEl>
                                              <p:pRg st="2" end="2"/>
                                            </p:txEl>
                                          </p:spTgt>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14339">
                                            <p:txEl>
                                              <p:pRg st="3" end="3"/>
                                            </p:txEl>
                                          </p:spTgt>
                                        </p:tgtEl>
                                        <p:attrNameLst>
                                          <p:attrName>style.visibility</p:attrName>
                                        </p:attrNameLst>
                                      </p:cBhvr>
                                      <p:to>
                                        <p:strVal val="visible"/>
                                      </p:to>
                                    </p:set>
                                    <p:anim calcmode="lin" valueType="num">
                                      <p:cBhvr>
                                        <p:cTn id="24" dur="1000" fill="hold"/>
                                        <p:tgtEl>
                                          <p:spTgt spid="14339">
                                            <p:txEl>
                                              <p:pRg st="3" end="3"/>
                                            </p:txEl>
                                          </p:spTgt>
                                        </p:tgtEl>
                                        <p:attrNameLst>
                                          <p:attrName>ppt_w</p:attrName>
                                        </p:attrNameLst>
                                      </p:cBhvr>
                                      <p:tavLst>
                                        <p:tav tm="0">
                                          <p:val>
                                            <p:strVal val="#ppt_w*0.70"/>
                                          </p:val>
                                        </p:tav>
                                        <p:tav tm="100000">
                                          <p:val>
                                            <p:strVal val="#ppt_w"/>
                                          </p:val>
                                        </p:tav>
                                      </p:tavLst>
                                    </p:anim>
                                    <p:anim calcmode="lin" valueType="num">
                                      <p:cBhvr>
                                        <p:cTn id="25" dur="1000" fill="hold"/>
                                        <p:tgtEl>
                                          <p:spTgt spid="14339">
                                            <p:txEl>
                                              <p:pRg st="3" end="3"/>
                                            </p:txEl>
                                          </p:spTgt>
                                        </p:tgtEl>
                                        <p:attrNameLst>
                                          <p:attrName>ppt_h</p:attrName>
                                        </p:attrNameLst>
                                      </p:cBhvr>
                                      <p:tavLst>
                                        <p:tav tm="0">
                                          <p:val>
                                            <p:strVal val="#ppt_h"/>
                                          </p:val>
                                        </p:tav>
                                        <p:tav tm="100000">
                                          <p:val>
                                            <p:strVal val="#ppt_h"/>
                                          </p:val>
                                        </p:tav>
                                      </p:tavLst>
                                    </p:anim>
                                    <p:animEffect transition="in" filter="fade">
                                      <p:cBhvr>
                                        <p:cTn id="26" dur="1000"/>
                                        <p:tgtEl>
                                          <p:spTgt spid="14339">
                                            <p:txEl>
                                              <p:pRg st="3" end="3"/>
                                            </p:txEl>
                                          </p:spTgt>
                                        </p:tgtEl>
                                      </p:cBhvr>
                                    </p:animEffect>
                                  </p:childTnLst>
                                </p:cTn>
                              </p:par>
                              <p:par>
                                <p:cTn id="27" presetID="55" presetClass="entr" presetSubtype="0" fill="hold" grpId="0" nodeType="withEffect">
                                  <p:stCondLst>
                                    <p:cond delay="0"/>
                                  </p:stCondLst>
                                  <p:childTnLst>
                                    <p:set>
                                      <p:cBhvr>
                                        <p:cTn id="28" dur="1" fill="hold">
                                          <p:stCondLst>
                                            <p:cond delay="0"/>
                                          </p:stCondLst>
                                        </p:cTn>
                                        <p:tgtEl>
                                          <p:spTgt spid="14339">
                                            <p:txEl>
                                              <p:pRg st="4" end="4"/>
                                            </p:txEl>
                                          </p:spTgt>
                                        </p:tgtEl>
                                        <p:attrNameLst>
                                          <p:attrName>style.visibility</p:attrName>
                                        </p:attrNameLst>
                                      </p:cBhvr>
                                      <p:to>
                                        <p:strVal val="visible"/>
                                      </p:to>
                                    </p:set>
                                    <p:anim calcmode="lin" valueType="num">
                                      <p:cBhvr>
                                        <p:cTn id="29" dur="1000" fill="hold"/>
                                        <p:tgtEl>
                                          <p:spTgt spid="14339">
                                            <p:txEl>
                                              <p:pRg st="4" end="4"/>
                                            </p:txEl>
                                          </p:spTgt>
                                        </p:tgtEl>
                                        <p:attrNameLst>
                                          <p:attrName>ppt_w</p:attrName>
                                        </p:attrNameLst>
                                      </p:cBhvr>
                                      <p:tavLst>
                                        <p:tav tm="0">
                                          <p:val>
                                            <p:strVal val="#ppt_w*0.70"/>
                                          </p:val>
                                        </p:tav>
                                        <p:tav tm="100000">
                                          <p:val>
                                            <p:strVal val="#ppt_w"/>
                                          </p:val>
                                        </p:tav>
                                      </p:tavLst>
                                    </p:anim>
                                    <p:anim calcmode="lin" valueType="num">
                                      <p:cBhvr>
                                        <p:cTn id="30" dur="1000" fill="hold"/>
                                        <p:tgtEl>
                                          <p:spTgt spid="14339">
                                            <p:txEl>
                                              <p:pRg st="4" end="4"/>
                                            </p:txEl>
                                          </p:spTgt>
                                        </p:tgtEl>
                                        <p:attrNameLst>
                                          <p:attrName>ppt_h</p:attrName>
                                        </p:attrNameLst>
                                      </p:cBhvr>
                                      <p:tavLst>
                                        <p:tav tm="0">
                                          <p:val>
                                            <p:strVal val="#ppt_h"/>
                                          </p:val>
                                        </p:tav>
                                        <p:tav tm="100000">
                                          <p:val>
                                            <p:strVal val="#ppt_h"/>
                                          </p:val>
                                        </p:tav>
                                      </p:tavLst>
                                    </p:anim>
                                    <p:animEffect transition="in" filter="fade">
                                      <p:cBhvr>
                                        <p:cTn id="31" dur="1000"/>
                                        <p:tgtEl>
                                          <p:spTgt spid="14339">
                                            <p:txEl>
                                              <p:pRg st="4" end="4"/>
                                            </p:txEl>
                                          </p:spTgt>
                                        </p:tgtEl>
                                      </p:cBhvr>
                                    </p:animEffect>
                                  </p:childTnLst>
                                </p:cTn>
                              </p:par>
                              <p:par>
                                <p:cTn id="32" presetID="55" presetClass="entr" presetSubtype="0" fill="hold" grpId="0" nodeType="withEffect">
                                  <p:stCondLst>
                                    <p:cond delay="0"/>
                                  </p:stCondLst>
                                  <p:childTnLst>
                                    <p:set>
                                      <p:cBhvr>
                                        <p:cTn id="33" dur="1" fill="hold">
                                          <p:stCondLst>
                                            <p:cond delay="0"/>
                                          </p:stCondLst>
                                        </p:cTn>
                                        <p:tgtEl>
                                          <p:spTgt spid="14339">
                                            <p:txEl>
                                              <p:pRg st="5" end="5"/>
                                            </p:txEl>
                                          </p:spTgt>
                                        </p:tgtEl>
                                        <p:attrNameLst>
                                          <p:attrName>style.visibility</p:attrName>
                                        </p:attrNameLst>
                                      </p:cBhvr>
                                      <p:to>
                                        <p:strVal val="visible"/>
                                      </p:to>
                                    </p:set>
                                    <p:anim calcmode="lin" valueType="num">
                                      <p:cBhvr>
                                        <p:cTn id="34" dur="1000" fill="hold"/>
                                        <p:tgtEl>
                                          <p:spTgt spid="14339">
                                            <p:txEl>
                                              <p:pRg st="5" end="5"/>
                                            </p:txEl>
                                          </p:spTgt>
                                        </p:tgtEl>
                                        <p:attrNameLst>
                                          <p:attrName>ppt_w</p:attrName>
                                        </p:attrNameLst>
                                      </p:cBhvr>
                                      <p:tavLst>
                                        <p:tav tm="0">
                                          <p:val>
                                            <p:strVal val="#ppt_w*0.70"/>
                                          </p:val>
                                        </p:tav>
                                        <p:tav tm="100000">
                                          <p:val>
                                            <p:strVal val="#ppt_w"/>
                                          </p:val>
                                        </p:tav>
                                      </p:tavLst>
                                    </p:anim>
                                    <p:anim calcmode="lin" valueType="num">
                                      <p:cBhvr>
                                        <p:cTn id="35" dur="1000" fill="hold"/>
                                        <p:tgtEl>
                                          <p:spTgt spid="14339">
                                            <p:txEl>
                                              <p:pRg st="5" end="5"/>
                                            </p:txEl>
                                          </p:spTgt>
                                        </p:tgtEl>
                                        <p:attrNameLst>
                                          <p:attrName>ppt_h</p:attrName>
                                        </p:attrNameLst>
                                      </p:cBhvr>
                                      <p:tavLst>
                                        <p:tav tm="0">
                                          <p:val>
                                            <p:strVal val="#ppt_h"/>
                                          </p:val>
                                        </p:tav>
                                        <p:tav tm="100000">
                                          <p:val>
                                            <p:strVal val="#ppt_h"/>
                                          </p:val>
                                        </p:tav>
                                      </p:tavLst>
                                    </p:anim>
                                    <p:animEffect transition="in" filter="fade">
                                      <p:cBhvr>
                                        <p:cTn id="36" dur="1000"/>
                                        <p:tgtEl>
                                          <p:spTgt spid="143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E85C61AF-E958-45B1-85FF-BF48BDFAAD74}"/>
              </a:ext>
            </a:extLst>
          </p:cNvPr>
          <p:cNvSpPr>
            <a:spLocks noGrp="1" noChangeArrowheads="1"/>
          </p:cNvSpPr>
          <p:nvPr>
            <p:ph type="title"/>
          </p:nvPr>
        </p:nvSpPr>
        <p:spPr>
          <a:xfrm>
            <a:off x="0" y="111772"/>
            <a:ext cx="9144000" cy="923926"/>
          </a:xfrm>
        </p:spPr>
        <p:txBody>
          <a:bodyPr>
            <a:normAutofit/>
          </a:bodyPr>
          <a:lstStyle/>
          <a:p>
            <a:r>
              <a:rPr lang="cs-CZ" altLang="cs-CZ" sz="4400" dirty="0"/>
              <a:t>Direktoriální režim</a:t>
            </a:r>
          </a:p>
        </p:txBody>
      </p:sp>
      <p:sp>
        <p:nvSpPr>
          <p:cNvPr id="14339" name="Rectangle 3">
            <a:extLst>
              <a:ext uri="{FF2B5EF4-FFF2-40B4-BE49-F238E27FC236}">
                <a16:creationId xmlns:a16="http://schemas.microsoft.com/office/drawing/2014/main" id="{23CCCA48-6006-4308-A120-2CAF24A73F1A}"/>
              </a:ext>
            </a:extLst>
          </p:cNvPr>
          <p:cNvSpPr>
            <a:spLocks noGrp="1" noChangeArrowheads="1"/>
          </p:cNvSpPr>
          <p:nvPr>
            <p:ph type="body" idx="1"/>
          </p:nvPr>
        </p:nvSpPr>
        <p:spPr>
          <a:xfrm>
            <a:off x="457199" y="1259633"/>
            <a:ext cx="7044613" cy="4866531"/>
          </a:xfrm>
        </p:spPr>
        <p:txBody>
          <a:bodyPr>
            <a:normAutofit lnSpcReduction="10000"/>
          </a:bodyPr>
          <a:lstStyle/>
          <a:p>
            <a:pPr>
              <a:spcBef>
                <a:spcPts val="1800"/>
              </a:spcBef>
            </a:pPr>
            <a:r>
              <a:rPr lang="cs-CZ" altLang="cs-CZ" sz="2400" dirty="0">
                <a:solidFill>
                  <a:srgbClr val="002D5A"/>
                </a:solidFill>
              </a:rPr>
              <a:t>Vrcholný orgán exekutivy je volen, a to individuálně nejvyšším zastupitelským orgánem </a:t>
            </a:r>
          </a:p>
          <a:p>
            <a:pPr>
              <a:spcBef>
                <a:spcPts val="1800"/>
              </a:spcBef>
            </a:pPr>
            <a:r>
              <a:rPr lang="cs-CZ" altLang="cs-CZ" sz="2400" dirty="0">
                <a:solidFill>
                  <a:srgbClr val="002D5A"/>
                </a:solidFill>
              </a:rPr>
              <a:t>Neobyčejně pevná pozice jednotlivých ministrů – téměř vyloučeno  odvolání ZS sborem, premiérem i prezidentem</a:t>
            </a:r>
          </a:p>
          <a:p>
            <a:pPr>
              <a:spcBef>
                <a:spcPts val="1800"/>
              </a:spcBef>
            </a:pPr>
            <a:r>
              <a:rPr lang="cs-CZ" altLang="cs-CZ" sz="2400" dirty="0">
                <a:solidFill>
                  <a:srgbClr val="002D5A"/>
                </a:solidFill>
              </a:rPr>
              <a:t>Švýcarsko</a:t>
            </a:r>
          </a:p>
          <a:p>
            <a:pPr lvl="1">
              <a:spcBef>
                <a:spcPts val="1800"/>
              </a:spcBef>
            </a:pPr>
            <a:r>
              <a:rPr lang="cs-CZ" altLang="cs-CZ" sz="2000" dirty="0">
                <a:solidFill>
                  <a:srgbClr val="002D5A"/>
                </a:solidFill>
              </a:rPr>
              <a:t>členové Federální rady (vlády) jsou jednotlivě voleni Federálním shromážděním, tedy oběma komorami parlamentu</a:t>
            </a:r>
          </a:p>
          <a:p>
            <a:pPr lvl="1">
              <a:spcBef>
                <a:spcPts val="1800"/>
              </a:spcBef>
            </a:pPr>
            <a:r>
              <a:rPr lang="cs-CZ" altLang="cs-CZ" sz="2000" dirty="0">
                <a:solidFill>
                  <a:srgbClr val="002D5A"/>
                </a:solidFill>
              </a:rPr>
              <a:t>dělba moci je v praxi efektivně uplatněna reálnou separací vlády od parlamentu, a to ve srovnání s parlamentarismem</a:t>
            </a:r>
          </a:p>
          <a:p>
            <a:pPr lvl="1">
              <a:spcBef>
                <a:spcPts val="1800"/>
              </a:spcBef>
            </a:pPr>
            <a:r>
              <a:rPr lang="cs-CZ" altLang="cs-CZ" sz="2000" dirty="0">
                <a:solidFill>
                  <a:srgbClr val="002D5A"/>
                </a:solidFill>
              </a:rPr>
              <a:t>Federalismus, polopřímá demokracie</a:t>
            </a:r>
          </a:p>
        </p:txBody>
      </p:sp>
      <p:pic>
        <p:nvPicPr>
          <p:cNvPr id="2" name="Obrázek 1">
            <a:extLst>
              <a:ext uri="{FF2B5EF4-FFF2-40B4-BE49-F238E27FC236}">
                <a16:creationId xmlns:a16="http://schemas.microsoft.com/office/drawing/2014/main" id="{42F4C61C-1744-4193-B6DC-F9E63E8358A2}"/>
              </a:ext>
            </a:extLst>
          </p:cNvPr>
          <p:cNvPicPr>
            <a:picLocks noChangeAspect="1"/>
          </p:cNvPicPr>
          <p:nvPr/>
        </p:nvPicPr>
        <p:blipFill>
          <a:blip r:embed="rId2"/>
          <a:stretch>
            <a:fillRect/>
          </a:stretch>
        </p:blipFill>
        <p:spPr>
          <a:xfrm>
            <a:off x="7376043" y="3410144"/>
            <a:ext cx="1623624" cy="1798476"/>
          </a:xfrm>
          <a:prstGeom prst="rect">
            <a:avLst/>
          </a:prstGeom>
        </p:spPr>
      </p:pic>
    </p:spTree>
    <p:extLst>
      <p:ext uri="{BB962C8B-B14F-4D97-AF65-F5344CB8AC3E}">
        <p14:creationId xmlns:p14="http://schemas.microsoft.com/office/powerpoint/2010/main" val="2455611680"/>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 calcmode="lin" valueType="num">
                                      <p:cBhvr>
                                        <p:cTn id="7" dur="1000" fill="hold"/>
                                        <p:tgtEl>
                                          <p:spTgt spid="14339">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4339">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433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4339">
                                            <p:txEl>
                                              <p:pRg st="1" end="1"/>
                                            </p:txEl>
                                          </p:spTgt>
                                        </p:tgtEl>
                                        <p:attrNameLst>
                                          <p:attrName>style.visibility</p:attrName>
                                        </p:attrNameLst>
                                      </p:cBhvr>
                                      <p:to>
                                        <p:strVal val="visible"/>
                                      </p:to>
                                    </p:set>
                                    <p:anim calcmode="lin" valueType="num">
                                      <p:cBhvr>
                                        <p:cTn id="14" dur="1000" fill="hold"/>
                                        <p:tgtEl>
                                          <p:spTgt spid="14339">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14339">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1433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4339">
                                            <p:txEl>
                                              <p:pRg st="2" end="2"/>
                                            </p:txEl>
                                          </p:spTgt>
                                        </p:tgtEl>
                                        <p:attrNameLst>
                                          <p:attrName>style.visibility</p:attrName>
                                        </p:attrNameLst>
                                      </p:cBhvr>
                                      <p:to>
                                        <p:strVal val="visible"/>
                                      </p:to>
                                    </p:set>
                                    <p:anim calcmode="lin" valueType="num">
                                      <p:cBhvr>
                                        <p:cTn id="21" dur="1000" fill="hold"/>
                                        <p:tgtEl>
                                          <p:spTgt spid="14339">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14339">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14339">
                                            <p:txEl>
                                              <p:pRg st="2" end="2"/>
                                            </p:txEl>
                                          </p:spTgt>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14339">
                                            <p:txEl>
                                              <p:pRg st="3" end="3"/>
                                            </p:txEl>
                                          </p:spTgt>
                                        </p:tgtEl>
                                        <p:attrNameLst>
                                          <p:attrName>style.visibility</p:attrName>
                                        </p:attrNameLst>
                                      </p:cBhvr>
                                      <p:to>
                                        <p:strVal val="visible"/>
                                      </p:to>
                                    </p:set>
                                    <p:anim calcmode="lin" valueType="num">
                                      <p:cBhvr>
                                        <p:cTn id="26" dur="1000" fill="hold"/>
                                        <p:tgtEl>
                                          <p:spTgt spid="14339">
                                            <p:txEl>
                                              <p:pRg st="3" end="3"/>
                                            </p:txEl>
                                          </p:spTgt>
                                        </p:tgtEl>
                                        <p:attrNameLst>
                                          <p:attrName>ppt_w</p:attrName>
                                        </p:attrNameLst>
                                      </p:cBhvr>
                                      <p:tavLst>
                                        <p:tav tm="0">
                                          <p:val>
                                            <p:strVal val="#ppt_w*0.70"/>
                                          </p:val>
                                        </p:tav>
                                        <p:tav tm="100000">
                                          <p:val>
                                            <p:strVal val="#ppt_w"/>
                                          </p:val>
                                        </p:tav>
                                      </p:tavLst>
                                    </p:anim>
                                    <p:anim calcmode="lin" valueType="num">
                                      <p:cBhvr>
                                        <p:cTn id="27" dur="1000" fill="hold"/>
                                        <p:tgtEl>
                                          <p:spTgt spid="14339">
                                            <p:txEl>
                                              <p:pRg st="3" end="3"/>
                                            </p:txEl>
                                          </p:spTgt>
                                        </p:tgtEl>
                                        <p:attrNameLst>
                                          <p:attrName>ppt_h</p:attrName>
                                        </p:attrNameLst>
                                      </p:cBhvr>
                                      <p:tavLst>
                                        <p:tav tm="0">
                                          <p:val>
                                            <p:strVal val="#ppt_h"/>
                                          </p:val>
                                        </p:tav>
                                        <p:tav tm="100000">
                                          <p:val>
                                            <p:strVal val="#ppt_h"/>
                                          </p:val>
                                        </p:tav>
                                      </p:tavLst>
                                    </p:anim>
                                    <p:animEffect transition="in" filter="fade">
                                      <p:cBhvr>
                                        <p:cTn id="28" dur="1000"/>
                                        <p:tgtEl>
                                          <p:spTgt spid="14339">
                                            <p:txEl>
                                              <p:pRg st="3" end="3"/>
                                            </p:txEl>
                                          </p:spTgt>
                                        </p:tgtEl>
                                      </p:cBhvr>
                                    </p:animEffect>
                                  </p:childTnLst>
                                </p:cTn>
                              </p:par>
                              <p:par>
                                <p:cTn id="29" presetID="55" presetClass="entr" presetSubtype="0" fill="hold" grpId="0" nodeType="withEffect">
                                  <p:stCondLst>
                                    <p:cond delay="0"/>
                                  </p:stCondLst>
                                  <p:childTnLst>
                                    <p:set>
                                      <p:cBhvr>
                                        <p:cTn id="30" dur="1" fill="hold">
                                          <p:stCondLst>
                                            <p:cond delay="0"/>
                                          </p:stCondLst>
                                        </p:cTn>
                                        <p:tgtEl>
                                          <p:spTgt spid="14339">
                                            <p:txEl>
                                              <p:pRg st="4" end="4"/>
                                            </p:txEl>
                                          </p:spTgt>
                                        </p:tgtEl>
                                        <p:attrNameLst>
                                          <p:attrName>style.visibility</p:attrName>
                                        </p:attrNameLst>
                                      </p:cBhvr>
                                      <p:to>
                                        <p:strVal val="visible"/>
                                      </p:to>
                                    </p:set>
                                    <p:anim calcmode="lin" valueType="num">
                                      <p:cBhvr>
                                        <p:cTn id="31" dur="1000" fill="hold"/>
                                        <p:tgtEl>
                                          <p:spTgt spid="14339">
                                            <p:txEl>
                                              <p:pRg st="4" end="4"/>
                                            </p:txEl>
                                          </p:spTgt>
                                        </p:tgtEl>
                                        <p:attrNameLst>
                                          <p:attrName>ppt_w</p:attrName>
                                        </p:attrNameLst>
                                      </p:cBhvr>
                                      <p:tavLst>
                                        <p:tav tm="0">
                                          <p:val>
                                            <p:strVal val="#ppt_w*0.70"/>
                                          </p:val>
                                        </p:tav>
                                        <p:tav tm="100000">
                                          <p:val>
                                            <p:strVal val="#ppt_w"/>
                                          </p:val>
                                        </p:tav>
                                      </p:tavLst>
                                    </p:anim>
                                    <p:anim calcmode="lin" valueType="num">
                                      <p:cBhvr>
                                        <p:cTn id="32" dur="1000" fill="hold"/>
                                        <p:tgtEl>
                                          <p:spTgt spid="14339">
                                            <p:txEl>
                                              <p:pRg st="4" end="4"/>
                                            </p:txEl>
                                          </p:spTgt>
                                        </p:tgtEl>
                                        <p:attrNameLst>
                                          <p:attrName>ppt_h</p:attrName>
                                        </p:attrNameLst>
                                      </p:cBhvr>
                                      <p:tavLst>
                                        <p:tav tm="0">
                                          <p:val>
                                            <p:strVal val="#ppt_h"/>
                                          </p:val>
                                        </p:tav>
                                        <p:tav tm="100000">
                                          <p:val>
                                            <p:strVal val="#ppt_h"/>
                                          </p:val>
                                        </p:tav>
                                      </p:tavLst>
                                    </p:anim>
                                    <p:animEffect transition="in" filter="fade">
                                      <p:cBhvr>
                                        <p:cTn id="33" dur="1000"/>
                                        <p:tgtEl>
                                          <p:spTgt spid="14339">
                                            <p:txEl>
                                              <p:pRg st="4" end="4"/>
                                            </p:txEl>
                                          </p:spTgt>
                                        </p:tgtEl>
                                      </p:cBhvr>
                                    </p:animEffect>
                                  </p:childTnLst>
                                </p:cTn>
                              </p:par>
                              <p:par>
                                <p:cTn id="34" presetID="55" presetClass="entr" presetSubtype="0" fill="hold" grpId="0" nodeType="withEffect">
                                  <p:stCondLst>
                                    <p:cond delay="0"/>
                                  </p:stCondLst>
                                  <p:childTnLst>
                                    <p:set>
                                      <p:cBhvr>
                                        <p:cTn id="35" dur="1" fill="hold">
                                          <p:stCondLst>
                                            <p:cond delay="0"/>
                                          </p:stCondLst>
                                        </p:cTn>
                                        <p:tgtEl>
                                          <p:spTgt spid="14339">
                                            <p:txEl>
                                              <p:pRg st="5" end="5"/>
                                            </p:txEl>
                                          </p:spTgt>
                                        </p:tgtEl>
                                        <p:attrNameLst>
                                          <p:attrName>style.visibility</p:attrName>
                                        </p:attrNameLst>
                                      </p:cBhvr>
                                      <p:to>
                                        <p:strVal val="visible"/>
                                      </p:to>
                                    </p:set>
                                    <p:anim calcmode="lin" valueType="num">
                                      <p:cBhvr>
                                        <p:cTn id="36" dur="1000" fill="hold"/>
                                        <p:tgtEl>
                                          <p:spTgt spid="14339">
                                            <p:txEl>
                                              <p:pRg st="5" end="5"/>
                                            </p:txEl>
                                          </p:spTgt>
                                        </p:tgtEl>
                                        <p:attrNameLst>
                                          <p:attrName>ppt_w</p:attrName>
                                        </p:attrNameLst>
                                      </p:cBhvr>
                                      <p:tavLst>
                                        <p:tav tm="0">
                                          <p:val>
                                            <p:strVal val="#ppt_w*0.70"/>
                                          </p:val>
                                        </p:tav>
                                        <p:tav tm="100000">
                                          <p:val>
                                            <p:strVal val="#ppt_w"/>
                                          </p:val>
                                        </p:tav>
                                      </p:tavLst>
                                    </p:anim>
                                    <p:anim calcmode="lin" valueType="num">
                                      <p:cBhvr>
                                        <p:cTn id="37" dur="1000" fill="hold"/>
                                        <p:tgtEl>
                                          <p:spTgt spid="14339">
                                            <p:txEl>
                                              <p:pRg st="5" end="5"/>
                                            </p:txEl>
                                          </p:spTgt>
                                        </p:tgtEl>
                                        <p:attrNameLst>
                                          <p:attrName>ppt_h</p:attrName>
                                        </p:attrNameLst>
                                      </p:cBhvr>
                                      <p:tavLst>
                                        <p:tav tm="0">
                                          <p:val>
                                            <p:strVal val="#ppt_h"/>
                                          </p:val>
                                        </p:tav>
                                        <p:tav tm="100000">
                                          <p:val>
                                            <p:strVal val="#ppt_h"/>
                                          </p:val>
                                        </p:tav>
                                      </p:tavLst>
                                    </p:anim>
                                    <p:animEffect transition="in" filter="fade">
                                      <p:cBhvr>
                                        <p:cTn id="38" dur="1000"/>
                                        <p:tgtEl>
                                          <p:spTgt spid="143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B0183681-FF14-4160-AD22-9F91208AE29F}"/>
              </a:ext>
            </a:extLst>
          </p:cNvPr>
          <p:cNvSpPr>
            <a:spLocks noGrp="1" noChangeArrowheads="1"/>
          </p:cNvSpPr>
          <p:nvPr>
            <p:ph type="title"/>
          </p:nvPr>
        </p:nvSpPr>
        <p:spPr>
          <a:xfrm>
            <a:off x="214604" y="191505"/>
            <a:ext cx="8338846" cy="720725"/>
          </a:xfrm>
        </p:spPr>
        <p:txBody>
          <a:bodyPr/>
          <a:lstStyle/>
          <a:p>
            <a:r>
              <a:rPr lang="cs-CZ" altLang="cs-CZ" sz="4000" dirty="0"/>
              <a:t>Politický systém - historie</a:t>
            </a:r>
          </a:p>
        </p:txBody>
      </p:sp>
      <p:sp>
        <p:nvSpPr>
          <p:cNvPr id="11267" name="Rectangle 3">
            <a:extLst>
              <a:ext uri="{FF2B5EF4-FFF2-40B4-BE49-F238E27FC236}">
                <a16:creationId xmlns:a16="http://schemas.microsoft.com/office/drawing/2014/main" id="{A03E07DB-0B9B-4B29-BBC1-A6E39E95A7CF}"/>
              </a:ext>
            </a:extLst>
          </p:cNvPr>
          <p:cNvSpPr>
            <a:spLocks noGrp="1" noChangeArrowheads="1"/>
          </p:cNvSpPr>
          <p:nvPr>
            <p:ph type="body" idx="1"/>
          </p:nvPr>
        </p:nvSpPr>
        <p:spPr>
          <a:xfrm>
            <a:off x="429208" y="1110345"/>
            <a:ext cx="8124242" cy="5074168"/>
          </a:xfrm>
        </p:spPr>
        <p:txBody>
          <a:bodyPr>
            <a:normAutofit/>
          </a:bodyPr>
          <a:lstStyle/>
          <a:p>
            <a:pPr>
              <a:spcBef>
                <a:spcPts val="1200"/>
              </a:spcBef>
            </a:pPr>
            <a:r>
              <a:rPr lang="cs-CZ" altLang="cs-CZ" sz="2000" dirty="0">
                <a:solidFill>
                  <a:srgbClr val="002D5A"/>
                </a:solidFill>
              </a:rPr>
              <a:t>intenzivní politický život</a:t>
            </a:r>
          </a:p>
          <a:p>
            <a:pPr lvl="1">
              <a:spcBef>
                <a:spcPts val="1200"/>
              </a:spcBef>
            </a:pPr>
            <a:r>
              <a:rPr lang="cs-CZ" altLang="cs-CZ" sz="2000" dirty="0">
                <a:solidFill>
                  <a:srgbClr val="002D5A"/>
                </a:solidFill>
              </a:rPr>
              <a:t>volby na 3 úrovních: komunální, kantonální, spolkové + plebiscity</a:t>
            </a:r>
          </a:p>
          <a:p>
            <a:pPr>
              <a:spcBef>
                <a:spcPts val="1200"/>
              </a:spcBef>
            </a:pPr>
            <a:r>
              <a:rPr lang="cs-CZ" altLang="cs-CZ" sz="2000" dirty="0">
                <a:solidFill>
                  <a:srgbClr val="002D5A"/>
                </a:solidFill>
              </a:rPr>
              <a:t>1848 a 1874 se po vzoru USA vytvořil spolkový stát a upevnila se soudržnost kantonů</a:t>
            </a:r>
          </a:p>
          <a:p>
            <a:pPr>
              <a:spcBef>
                <a:spcPts val="1200"/>
              </a:spcBef>
            </a:pPr>
            <a:r>
              <a:rPr lang="cs-CZ" altLang="cs-CZ" sz="2000" dirty="0">
                <a:solidFill>
                  <a:srgbClr val="002D5A"/>
                </a:solidFill>
              </a:rPr>
              <a:t>ústava z 1874 platí se změnami dodnes </a:t>
            </a:r>
          </a:p>
          <a:p>
            <a:pPr>
              <a:spcBef>
                <a:spcPts val="1200"/>
              </a:spcBef>
            </a:pPr>
            <a:r>
              <a:rPr lang="cs-CZ" altLang="cs-CZ" sz="2000" dirty="0">
                <a:solidFill>
                  <a:srgbClr val="002D5A"/>
                </a:solidFill>
              </a:rPr>
              <a:t>chybí dělba moci, mechanismus moci opřen o prvky přímé demokracie, konsensuální bezkonfliktní systém, </a:t>
            </a:r>
          </a:p>
          <a:p>
            <a:pPr>
              <a:spcBef>
                <a:spcPts val="1200"/>
              </a:spcBef>
            </a:pPr>
            <a:r>
              <a:rPr lang="cs-CZ" altLang="cs-CZ" sz="2000" dirty="0">
                <a:solidFill>
                  <a:srgbClr val="002D5A"/>
                </a:solidFill>
              </a:rPr>
              <a:t>nemá individuální hlavu státu (prezident na 1 rok, rotační, čestné)</a:t>
            </a:r>
            <a:endParaRPr lang="cs-CZ" altLang="cs-CZ" sz="2000" b="1" dirty="0">
              <a:solidFill>
                <a:srgbClr val="002D5A"/>
              </a:solidFill>
            </a:endParaRPr>
          </a:p>
          <a:p>
            <a:pPr>
              <a:spcBef>
                <a:spcPts val="1200"/>
              </a:spcBef>
            </a:pPr>
            <a:r>
              <a:rPr lang="cs-CZ" altLang="cs-CZ" sz="2000" dirty="0">
                <a:solidFill>
                  <a:srgbClr val="002D5A"/>
                </a:solidFill>
              </a:rPr>
              <a:t>Švýcarský parlament (spolkové shromáždění)</a:t>
            </a:r>
          </a:p>
          <a:p>
            <a:pPr lvl="1">
              <a:spcBef>
                <a:spcPts val="1200"/>
              </a:spcBef>
            </a:pPr>
            <a:r>
              <a:rPr lang="cs-CZ" altLang="cs-CZ" sz="2000" dirty="0">
                <a:solidFill>
                  <a:srgbClr val="002D5A"/>
                </a:solidFill>
              </a:rPr>
              <a:t>Národní rada – 200 poslanců</a:t>
            </a:r>
          </a:p>
          <a:p>
            <a:pPr lvl="1">
              <a:spcBef>
                <a:spcPts val="1200"/>
              </a:spcBef>
            </a:pPr>
            <a:r>
              <a:rPr lang="cs-CZ" altLang="cs-CZ" sz="2000" dirty="0">
                <a:solidFill>
                  <a:srgbClr val="002D5A"/>
                </a:solidFill>
              </a:rPr>
              <a:t>Rada států – 46 - 2 za kanton a 1 za kantonální okrsek</a:t>
            </a:r>
            <a:endParaRPr lang="cs-CZ" altLang="cs-CZ" sz="2000" dirty="0"/>
          </a:p>
          <a:p>
            <a:pPr>
              <a:lnSpc>
                <a:spcPct val="80000"/>
              </a:lnSpc>
              <a:buFont typeface="Wingdings" panose="05000000000000000000" pitchFamily="2" charset="2"/>
              <a:buNone/>
            </a:pPr>
            <a:endParaRPr lang="cs-CZ" altLang="cs-CZ" sz="2800" dirty="0"/>
          </a:p>
        </p:txBody>
      </p:sp>
    </p:spTree>
    <p:extLst>
      <p:ext uri="{BB962C8B-B14F-4D97-AF65-F5344CB8AC3E}">
        <p14:creationId xmlns:p14="http://schemas.microsoft.com/office/powerpoint/2010/main" val="3122316412"/>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 calcmode="lin" valueType="num">
                                      <p:cBhvr>
                                        <p:cTn id="7" dur="1000" fill="hold"/>
                                        <p:tgtEl>
                                          <p:spTgt spid="11267">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1267">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267">
                                            <p:txEl>
                                              <p:pRg st="0" end="0"/>
                                            </p:txEl>
                                          </p:spTgt>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1267">
                                            <p:txEl>
                                              <p:pRg st="1" end="1"/>
                                            </p:txEl>
                                          </p:spTgt>
                                        </p:tgtEl>
                                        <p:attrNameLst>
                                          <p:attrName>style.visibility</p:attrName>
                                        </p:attrNameLst>
                                      </p:cBhvr>
                                      <p:to>
                                        <p:strVal val="visible"/>
                                      </p:to>
                                    </p:set>
                                    <p:anim calcmode="lin" valueType="num">
                                      <p:cBhvr>
                                        <p:cTn id="12" dur="1000" fill="hold"/>
                                        <p:tgtEl>
                                          <p:spTgt spid="11267">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11267">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11267">
                                            <p:txEl>
                                              <p:pRg st="1" end="1"/>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1267">
                                            <p:txEl>
                                              <p:pRg st="2" end="2"/>
                                            </p:txEl>
                                          </p:spTgt>
                                        </p:tgtEl>
                                        <p:attrNameLst>
                                          <p:attrName>style.visibility</p:attrName>
                                        </p:attrNameLst>
                                      </p:cBhvr>
                                      <p:to>
                                        <p:strVal val="visible"/>
                                      </p:to>
                                    </p:set>
                                    <p:anim calcmode="lin" valueType="num">
                                      <p:cBhvr>
                                        <p:cTn id="19" dur="1000" fill="hold"/>
                                        <p:tgtEl>
                                          <p:spTgt spid="11267">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11267">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11267">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11267">
                                            <p:txEl>
                                              <p:pRg st="3" end="3"/>
                                            </p:txEl>
                                          </p:spTgt>
                                        </p:tgtEl>
                                        <p:attrNameLst>
                                          <p:attrName>style.visibility</p:attrName>
                                        </p:attrNameLst>
                                      </p:cBhvr>
                                      <p:to>
                                        <p:strVal val="visible"/>
                                      </p:to>
                                    </p:set>
                                    <p:anim calcmode="lin" valueType="num">
                                      <p:cBhvr>
                                        <p:cTn id="26" dur="1000" fill="hold"/>
                                        <p:tgtEl>
                                          <p:spTgt spid="11267">
                                            <p:txEl>
                                              <p:pRg st="3" end="3"/>
                                            </p:txEl>
                                          </p:spTgt>
                                        </p:tgtEl>
                                        <p:attrNameLst>
                                          <p:attrName>ppt_w</p:attrName>
                                        </p:attrNameLst>
                                      </p:cBhvr>
                                      <p:tavLst>
                                        <p:tav tm="0">
                                          <p:val>
                                            <p:strVal val="#ppt_w*0.70"/>
                                          </p:val>
                                        </p:tav>
                                        <p:tav tm="100000">
                                          <p:val>
                                            <p:strVal val="#ppt_w"/>
                                          </p:val>
                                        </p:tav>
                                      </p:tavLst>
                                    </p:anim>
                                    <p:anim calcmode="lin" valueType="num">
                                      <p:cBhvr>
                                        <p:cTn id="27" dur="1000" fill="hold"/>
                                        <p:tgtEl>
                                          <p:spTgt spid="11267">
                                            <p:txEl>
                                              <p:pRg st="3" end="3"/>
                                            </p:txEl>
                                          </p:spTgt>
                                        </p:tgtEl>
                                        <p:attrNameLst>
                                          <p:attrName>ppt_h</p:attrName>
                                        </p:attrNameLst>
                                      </p:cBhvr>
                                      <p:tavLst>
                                        <p:tav tm="0">
                                          <p:val>
                                            <p:strVal val="#ppt_h"/>
                                          </p:val>
                                        </p:tav>
                                        <p:tav tm="100000">
                                          <p:val>
                                            <p:strVal val="#ppt_h"/>
                                          </p:val>
                                        </p:tav>
                                      </p:tavLst>
                                    </p:anim>
                                    <p:animEffect transition="in" filter="fade">
                                      <p:cBhvr>
                                        <p:cTn id="28" dur="1000"/>
                                        <p:tgtEl>
                                          <p:spTgt spid="11267">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11267">
                                            <p:txEl>
                                              <p:pRg st="4" end="4"/>
                                            </p:txEl>
                                          </p:spTgt>
                                        </p:tgtEl>
                                        <p:attrNameLst>
                                          <p:attrName>style.visibility</p:attrName>
                                        </p:attrNameLst>
                                      </p:cBhvr>
                                      <p:to>
                                        <p:strVal val="visible"/>
                                      </p:to>
                                    </p:set>
                                    <p:anim calcmode="lin" valueType="num">
                                      <p:cBhvr>
                                        <p:cTn id="33" dur="1000" fill="hold"/>
                                        <p:tgtEl>
                                          <p:spTgt spid="11267">
                                            <p:txEl>
                                              <p:pRg st="4" end="4"/>
                                            </p:txEl>
                                          </p:spTgt>
                                        </p:tgtEl>
                                        <p:attrNameLst>
                                          <p:attrName>ppt_w</p:attrName>
                                        </p:attrNameLst>
                                      </p:cBhvr>
                                      <p:tavLst>
                                        <p:tav tm="0">
                                          <p:val>
                                            <p:strVal val="#ppt_w*0.70"/>
                                          </p:val>
                                        </p:tav>
                                        <p:tav tm="100000">
                                          <p:val>
                                            <p:strVal val="#ppt_w"/>
                                          </p:val>
                                        </p:tav>
                                      </p:tavLst>
                                    </p:anim>
                                    <p:anim calcmode="lin" valueType="num">
                                      <p:cBhvr>
                                        <p:cTn id="34" dur="1000" fill="hold"/>
                                        <p:tgtEl>
                                          <p:spTgt spid="11267">
                                            <p:txEl>
                                              <p:pRg st="4" end="4"/>
                                            </p:txEl>
                                          </p:spTgt>
                                        </p:tgtEl>
                                        <p:attrNameLst>
                                          <p:attrName>ppt_h</p:attrName>
                                        </p:attrNameLst>
                                      </p:cBhvr>
                                      <p:tavLst>
                                        <p:tav tm="0">
                                          <p:val>
                                            <p:strVal val="#ppt_h"/>
                                          </p:val>
                                        </p:tav>
                                        <p:tav tm="100000">
                                          <p:val>
                                            <p:strVal val="#ppt_h"/>
                                          </p:val>
                                        </p:tav>
                                      </p:tavLst>
                                    </p:anim>
                                    <p:animEffect transition="in" filter="fade">
                                      <p:cBhvr>
                                        <p:cTn id="35" dur="1000"/>
                                        <p:tgtEl>
                                          <p:spTgt spid="11267">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11267">
                                            <p:txEl>
                                              <p:pRg st="5" end="5"/>
                                            </p:txEl>
                                          </p:spTgt>
                                        </p:tgtEl>
                                        <p:attrNameLst>
                                          <p:attrName>style.visibility</p:attrName>
                                        </p:attrNameLst>
                                      </p:cBhvr>
                                      <p:to>
                                        <p:strVal val="visible"/>
                                      </p:to>
                                    </p:set>
                                    <p:anim calcmode="lin" valueType="num">
                                      <p:cBhvr>
                                        <p:cTn id="40" dur="1000" fill="hold"/>
                                        <p:tgtEl>
                                          <p:spTgt spid="11267">
                                            <p:txEl>
                                              <p:pRg st="5" end="5"/>
                                            </p:txEl>
                                          </p:spTgt>
                                        </p:tgtEl>
                                        <p:attrNameLst>
                                          <p:attrName>ppt_w</p:attrName>
                                        </p:attrNameLst>
                                      </p:cBhvr>
                                      <p:tavLst>
                                        <p:tav tm="0">
                                          <p:val>
                                            <p:strVal val="#ppt_w*0.70"/>
                                          </p:val>
                                        </p:tav>
                                        <p:tav tm="100000">
                                          <p:val>
                                            <p:strVal val="#ppt_w"/>
                                          </p:val>
                                        </p:tav>
                                      </p:tavLst>
                                    </p:anim>
                                    <p:anim calcmode="lin" valueType="num">
                                      <p:cBhvr>
                                        <p:cTn id="41" dur="1000" fill="hold"/>
                                        <p:tgtEl>
                                          <p:spTgt spid="11267">
                                            <p:txEl>
                                              <p:pRg st="5" end="5"/>
                                            </p:txEl>
                                          </p:spTgt>
                                        </p:tgtEl>
                                        <p:attrNameLst>
                                          <p:attrName>ppt_h</p:attrName>
                                        </p:attrNameLst>
                                      </p:cBhvr>
                                      <p:tavLst>
                                        <p:tav tm="0">
                                          <p:val>
                                            <p:strVal val="#ppt_h"/>
                                          </p:val>
                                        </p:tav>
                                        <p:tav tm="100000">
                                          <p:val>
                                            <p:strVal val="#ppt_h"/>
                                          </p:val>
                                        </p:tav>
                                      </p:tavLst>
                                    </p:anim>
                                    <p:animEffect transition="in" filter="fade">
                                      <p:cBhvr>
                                        <p:cTn id="42" dur="1000"/>
                                        <p:tgtEl>
                                          <p:spTgt spid="11267">
                                            <p:txEl>
                                              <p:pRg st="5" end="5"/>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5" presetClass="entr" presetSubtype="0" fill="hold" grpId="0" nodeType="clickEffect">
                                  <p:stCondLst>
                                    <p:cond delay="0"/>
                                  </p:stCondLst>
                                  <p:childTnLst>
                                    <p:set>
                                      <p:cBhvr>
                                        <p:cTn id="46" dur="1" fill="hold">
                                          <p:stCondLst>
                                            <p:cond delay="0"/>
                                          </p:stCondLst>
                                        </p:cTn>
                                        <p:tgtEl>
                                          <p:spTgt spid="11267">
                                            <p:txEl>
                                              <p:pRg st="6" end="6"/>
                                            </p:txEl>
                                          </p:spTgt>
                                        </p:tgtEl>
                                        <p:attrNameLst>
                                          <p:attrName>style.visibility</p:attrName>
                                        </p:attrNameLst>
                                      </p:cBhvr>
                                      <p:to>
                                        <p:strVal val="visible"/>
                                      </p:to>
                                    </p:set>
                                    <p:anim calcmode="lin" valueType="num">
                                      <p:cBhvr>
                                        <p:cTn id="47" dur="1000" fill="hold"/>
                                        <p:tgtEl>
                                          <p:spTgt spid="11267">
                                            <p:txEl>
                                              <p:pRg st="6" end="6"/>
                                            </p:txEl>
                                          </p:spTgt>
                                        </p:tgtEl>
                                        <p:attrNameLst>
                                          <p:attrName>ppt_w</p:attrName>
                                        </p:attrNameLst>
                                      </p:cBhvr>
                                      <p:tavLst>
                                        <p:tav tm="0">
                                          <p:val>
                                            <p:strVal val="#ppt_w*0.70"/>
                                          </p:val>
                                        </p:tav>
                                        <p:tav tm="100000">
                                          <p:val>
                                            <p:strVal val="#ppt_w"/>
                                          </p:val>
                                        </p:tav>
                                      </p:tavLst>
                                    </p:anim>
                                    <p:anim calcmode="lin" valueType="num">
                                      <p:cBhvr>
                                        <p:cTn id="48" dur="1000" fill="hold"/>
                                        <p:tgtEl>
                                          <p:spTgt spid="11267">
                                            <p:txEl>
                                              <p:pRg st="6" end="6"/>
                                            </p:txEl>
                                          </p:spTgt>
                                        </p:tgtEl>
                                        <p:attrNameLst>
                                          <p:attrName>ppt_h</p:attrName>
                                        </p:attrNameLst>
                                      </p:cBhvr>
                                      <p:tavLst>
                                        <p:tav tm="0">
                                          <p:val>
                                            <p:strVal val="#ppt_h"/>
                                          </p:val>
                                        </p:tav>
                                        <p:tav tm="100000">
                                          <p:val>
                                            <p:strVal val="#ppt_h"/>
                                          </p:val>
                                        </p:tav>
                                      </p:tavLst>
                                    </p:anim>
                                    <p:animEffect transition="in" filter="fade">
                                      <p:cBhvr>
                                        <p:cTn id="49" dur="1000"/>
                                        <p:tgtEl>
                                          <p:spTgt spid="11267">
                                            <p:txEl>
                                              <p:pRg st="6" end="6"/>
                                            </p:txEl>
                                          </p:spTgt>
                                        </p:tgtEl>
                                      </p:cBhvr>
                                    </p:animEffect>
                                  </p:childTnLst>
                                </p:cTn>
                              </p:par>
                              <p:par>
                                <p:cTn id="50" presetID="55" presetClass="entr" presetSubtype="0" fill="hold" grpId="0" nodeType="withEffect">
                                  <p:stCondLst>
                                    <p:cond delay="0"/>
                                  </p:stCondLst>
                                  <p:childTnLst>
                                    <p:set>
                                      <p:cBhvr>
                                        <p:cTn id="51" dur="1" fill="hold">
                                          <p:stCondLst>
                                            <p:cond delay="0"/>
                                          </p:stCondLst>
                                        </p:cTn>
                                        <p:tgtEl>
                                          <p:spTgt spid="11267">
                                            <p:txEl>
                                              <p:pRg st="7" end="7"/>
                                            </p:txEl>
                                          </p:spTgt>
                                        </p:tgtEl>
                                        <p:attrNameLst>
                                          <p:attrName>style.visibility</p:attrName>
                                        </p:attrNameLst>
                                      </p:cBhvr>
                                      <p:to>
                                        <p:strVal val="visible"/>
                                      </p:to>
                                    </p:set>
                                    <p:anim calcmode="lin" valueType="num">
                                      <p:cBhvr>
                                        <p:cTn id="52" dur="1000" fill="hold"/>
                                        <p:tgtEl>
                                          <p:spTgt spid="11267">
                                            <p:txEl>
                                              <p:pRg st="7" end="7"/>
                                            </p:txEl>
                                          </p:spTgt>
                                        </p:tgtEl>
                                        <p:attrNameLst>
                                          <p:attrName>ppt_w</p:attrName>
                                        </p:attrNameLst>
                                      </p:cBhvr>
                                      <p:tavLst>
                                        <p:tav tm="0">
                                          <p:val>
                                            <p:strVal val="#ppt_w*0.70"/>
                                          </p:val>
                                        </p:tav>
                                        <p:tav tm="100000">
                                          <p:val>
                                            <p:strVal val="#ppt_w"/>
                                          </p:val>
                                        </p:tav>
                                      </p:tavLst>
                                    </p:anim>
                                    <p:anim calcmode="lin" valueType="num">
                                      <p:cBhvr>
                                        <p:cTn id="53" dur="1000" fill="hold"/>
                                        <p:tgtEl>
                                          <p:spTgt spid="11267">
                                            <p:txEl>
                                              <p:pRg st="7" end="7"/>
                                            </p:txEl>
                                          </p:spTgt>
                                        </p:tgtEl>
                                        <p:attrNameLst>
                                          <p:attrName>ppt_h</p:attrName>
                                        </p:attrNameLst>
                                      </p:cBhvr>
                                      <p:tavLst>
                                        <p:tav tm="0">
                                          <p:val>
                                            <p:strVal val="#ppt_h"/>
                                          </p:val>
                                        </p:tav>
                                        <p:tav tm="100000">
                                          <p:val>
                                            <p:strVal val="#ppt_h"/>
                                          </p:val>
                                        </p:tav>
                                      </p:tavLst>
                                    </p:anim>
                                    <p:animEffect transition="in" filter="fade">
                                      <p:cBhvr>
                                        <p:cTn id="54" dur="1000"/>
                                        <p:tgtEl>
                                          <p:spTgt spid="11267">
                                            <p:txEl>
                                              <p:pRg st="7" end="7"/>
                                            </p:txEl>
                                          </p:spTgt>
                                        </p:tgtEl>
                                      </p:cBhvr>
                                    </p:animEffect>
                                  </p:childTnLst>
                                </p:cTn>
                              </p:par>
                              <p:par>
                                <p:cTn id="55" presetID="55" presetClass="entr" presetSubtype="0" fill="hold" grpId="0" nodeType="withEffect">
                                  <p:stCondLst>
                                    <p:cond delay="0"/>
                                  </p:stCondLst>
                                  <p:childTnLst>
                                    <p:set>
                                      <p:cBhvr>
                                        <p:cTn id="56" dur="1" fill="hold">
                                          <p:stCondLst>
                                            <p:cond delay="0"/>
                                          </p:stCondLst>
                                        </p:cTn>
                                        <p:tgtEl>
                                          <p:spTgt spid="11267">
                                            <p:txEl>
                                              <p:pRg st="8" end="8"/>
                                            </p:txEl>
                                          </p:spTgt>
                                        </p:tgtEl>
                                        <p:attrNameLst>
                                          <p:attrName>style.visibility</p:attrName>
                                        </p:attrNameLst>
                                      </p:cBhvr>
                                      <p:to>
                                        <p:strVal val="visible"/>
                                      </p:to>
                                    </p:set>
                                    <p:anim calcmode="lin" valueType="num">
                                      <p:cBhvr>
                                        <p:cTn id="57" dur="1000" fill="hold"/>
                                        <p:tgtEl>
                                          <p:spTgt spid="11267">
                                            <p:txEl>
                                              <p:pRg st="8" end="8"/>
                                            </p:txEl>
                                          </p:spTgt>
                                        </p:tgtEl>
                                        <p:attrNameLst>
                                          <p:attrName>ppt_w</p:attrName>
                                        </p:attrNameLst>
                                      </p:cBhvr>
                                      <p:tavLst>
                                        <p:tav tm="0">
                                          <p:val>
                                            <p:strVal val="#ppt_w*0.70"/>
                                          </p:val>
                                        </p:tav>
                                        <p:tav tm="100000">
                                          <p:val>
                                            <p:strVal val="#ppt_w"/>
                                          </p:val>
                                        </p:tav>
                                      </p:tavLst>
                                    </p:anim>
                                    <p:anim calcmode="lin" valueType="num">
                                      <p:cBhvr>
                                        <p:cTn id="58" dur="1000" fill="hold"/>
                                        <p:tgtEl>
                                          <p:spTgt spid="11267">
                                            <p:txEl>
                                              <p:pRg st="8" end="8"/>
                                            </p:txEl>
                                          </p:spTgt>
                                        </p:tgtEl>
                                        <p:attrNameLst>
                                          <p:attrName>ppt_h</p:attrName>
                                        </p:attrNameLst>
                                      </p:cBhvr>
                                      <p:tavLst>
                                        <p:tav tm="0">
                                          <p:val>
                                            <p:strVal val="#ppt_h"/>
                                          </p:val>
                                        </p:tav>
                                        <p:tav tm="100000">
                                          <p:val>
                                            <p:strVal val="#ppt_h"/>
                                          </p:val>
                                        </p:tav>
                                      </p:tavLst>
                                    </p:anim>
                                    <p:animEffect transition="in" filter="fade">
                                      <p:cBhvr>
                                        <p:cTn id="59" dur="1000"/>
                                        <p:tgtEl>
                                          <p:spTgt spid="1126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FC4BA6-6272-4BC2-A3B0-E5E5DCF66AD3}"/>
              </a:ext>
            </a:extLst>
          </p:cNvPr>
          <p:cNvSpPr>
            <a:spLocks noGrp="1"/>
          </p:cNvSpPr>
          <p:nvPr>
            <p:ph type="title"/>
          </p:nvPr>
        </p:nvSpPr>
        <p:spPr>
          <a:xfrm>
            <a:off x="0" y="-1"/>
            <a:ext cx="9144000" cy="1520891"/>
          </a:xfrm>
        </p:spPr>
        <p:txBody>
          <a:bodyPr>
            <a:normAutofit/>
          </a:bodyPr>
          <a:lstStyle/>
          <a:p>
            <a:r>
              <a:rPr lang="cs-CZ" sz="3200" dirty="0"/>
              <a:t>Poloprezidentský režim – základní principy</a:t>
            </a:r>
          </a:p>
        </p:txBody>
      </p:sp>
      <p:sp>
        <p:nvSpPr>
          <p:cNvPr id="3" name="Zástupný obsah 2">
            <a:extLst>
              <a:ext uri="{FF2B5EF4-FFF2-40B4-BE49-F238E27FC236}">
                <a16:creationId xmlns:a16="http://schemas.microsoft.com/office/drawing/2014/main" id="{4936318A-2B83-411A-AA34-6F32D4B9813E}"/>
              </a:ext>
            </a:extLst>
          </p:cNvPr>
          <p:cNvSpPr>
            <a:spLocks noGrp="1"/>
          </p:cNvSpPr>
          <p:nvPr>
            <p:ph idx="1"/>
          </p:nvPr>
        </p:nvSpPr>
        <p:spPr>
          <a:xfrm>
            <a:off x="457200" y="1324945"/>
            <a:ext cx="8266922" cy="5103845"/>
          </a:xfrm>
        </p:spPr>
        <p:txBody>
          <a:bodyPr>
            <a:normAutofit/>
          </a:bodyPr>
          <a:lstStyle/>
          <a:p>
            <a:pPr>
              <a:spcBef>
                <a:spcPts val="1200"/>
              </a:spcBef>
            </a:pPr>
            <a:r>
              <a:rPr lang="cs-CZ" sz="2800" dirty="0">
                <a:solidFill>
                  <a:srgbClr val="002D5A"/>
                </a:solidFill>
              </a:rPr>
              <a:t>moc je oddělená striktněji než v parlamentarismu, ale méně striktně než v prezidentském režimu</a:t>
            </a:r>
          </a:p>
          <a:p>
            <a:pPr>
              <a:spcBef>
                <a:spcPts val="1200"/>
              </a:spcBef>
            </a:pPr>
            <a:r>
              <a:rPr lang="cs-CZ" sz="2800" dirty="0">
                <a:solidFill>
                  <a:srgbClr val="002D5A"/>
                </a:solidFill>
              </a:rPr>
              <a:t>přímou legitimitou disponuje jak parlament, tak i přímo volený prezident</a:t>
            </a:r>
          </a:p>
          <a:p>
            <a:pPr>
              <a:spcBef>
                <a:spcPts val="1200"/>
              </a:spcBef>
            </a:pPr>
            <a:r>
              <a:rPr lang="cs-CZ" sz="2800" dirty="0">
                <a:solidFill>
                  <a:srgbClr val="002D5A"/>
                </a:solidFill>
              </a:rPr>
              <a:t>hlava státu (prezident) je volena všelidovou volbou na pevné funkční období</a:t>
            </a:r>
          </a:p>
          <a:p>
            <a:pPr>
              <a:spcBef>
                <a:spcPts val="1200"/>
              </a:spcBef>
            </a:pPr>
            <a:r>
              <a:rPr lang="cs-CZ" sz="2800" dirty="0">
                <a:solidFill>
                  <a:srgbClr val="002D5A"/>
                </a:solidFill>
              </a:rPr>
              <a:t>prezident má své specifické sféry vlivu a pravomoci (typicky v oblasti zahraniční politiky, branných otázkách…)</a:t>
            </a:r>
            <a:endParaRPr lang="cs-CZ" sz="1500" dirty="0">
              <a:solidFill>
                <a:srgbClr val="002D5A"/>
              </a:solidFill>
            </a:endParaRPr>
          </a:p>
        </p:txBody>
      </p:sp>
    </p:spTree>
    <p:extLst>
      <p:ext uri="{BB962C8B-B14F-4D97-AF65-F5344CB8AC3E}">
        <p14:creationId xmlns:p14="http://schemas.microsoft.com/office/powerpoint/2010/main" val="745181422"/>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BB45C8B0-BAED-4FD1-9A66-794C37D6A307}"/>
              </a:ext>
            </a:extLst>
          </p:cNvPr>
          <p:cNvSpPr>
            <a:spLocks noGrp="1" noChangeArrowheads="1"/>
          </p:cNvSpPr>
          <p:nvPr>
            <p:ph type="title"/>
          </p:nvPr>
        </p:nvSpPr>
        <p:spPr>
          <a:xfrm>
            <a:off x="0" y="70821"/>
            <a:ext cx="9144000" cy="923926"/>
          </a:xfrm>
        </p:spPr>
        <p:txBody>
          <a:bodyPr/>
          <a:lstStyle/>
          <a:p>
            <a:r>
              <a:rPr lang="cs-CZ" altLang="cs-CZ" sz="4000" dirty="0"/>
              <a:t>Politický systém - historie</a:t>
            </a:r>
            <a:endParaRPr lang="cs-CZ" altLang="cs-CZ" sz="4000" i="1" dirty="0"/>
          </a:p>
        </p:txBody>
      </p:sp>
      <p:sp>
        <p:nvSpPr>
          <p:cNvPr id="7171" name="Rectangle 3">
            <a:extLst>
              <a:ext uri="{FF2B5EF4-FFF2-40B4-BE49-F238E27FC236}">
                <a16:creationId xmlns:a16="http://schemas.microsoft.com/office/drawing/2014/main" id="{4ED2FDAD-C26E-4A4E-B182-BA9FEAF176A3}"/>
              </a:ext>
            </a:extLst>
          </p:cNvPr>
          <p:cNvSpPr>
            <a:spLocks noGrp="1" noChangeArrowheads="1"/>
          </p:cNvSpPr>
          <p:nvPr>
            <p:ph type="body" idx="1"/>
          </p:nvPr>
        </p:nvSpPr>
        <p:spPr>
          <a:xfrm>
            <a:off x="457200" y="1184988"/>
            <a:ext cx="8229600" cy="5346441"/>
          </a:xfrm>
        </p:spPr>
        <p:txBody>
          <a:bodyPr>
            <a:normAutofit/>
          </a:bodyPr>
          <a:lstStyle/>
          <a:p>
            <a:pPr marL="609600" indent="-609600">
              <a:lnSpc>
                <a:spcPct val="110000"/>
              </a:lnSpc>
              <a:spcBef>
                <a:spcPts val="1200"/>
              </a:spcBef>
            </a:pPr>
            <a:r>
              <a:rPr lang="cs-CZ" altLang="cs-CZ" sz="2200" dirty="0">
                <a:solidFill>
                  <a:srgbClr val="002D5A"/>
                </a:solidFill>
              </a:rPr>
              <a:t>původně tři kantony, potom 8, 1800 - 15, dnes 23 (3 rozděleny na 6 </a:t>
            </a:r>
            <a:r>
              <a:rPr lang="cs-CZ" altLang="cs-CZ" sz="2200" dirty="0" err="1">
                <a:solidFill>
                  <a:srgbClr val="002D5A"/>
                </a:solidFill>
              </a:rPr>
              <a:t>polokantonů</a:t>
            </a:r>
            <a:r>
              <a:rPr lang="cs-CZ" altLang="cs-CZ" sz="2200" dirty="0">
                <a:solidFill>
                  <a:srgbClr val="002D5A"/>
                </a:solidFill>
              </a:rPr>
              <a:t>) - celkem 26 správních jednotek, dlouho označován jako hornoněmecký spolek – </a:t>
            </a:r>
          </a:p>
          <a:p>
            <a:pPr marL="1009565" lvl="1" indent="-609600">
              <a:lnSpc>
                <a:spcPct val="110000"/>
              </a:lnSpc>
              <a:spcBef>
                <a:spcPts val="1200"/>
              </a:spcBef>
            </a:pPr>
            <a:r>
              <a:rPr lang="cs-CZ" altLang="cs-CZ" sz="1800" dirty="0">
                <a:solidFill>
                  <a:srgbClr val="002D5A"/>
                </a:solidFill>
              </a:rPr>
              <a:t>do konce 15. století jen němčina, nebylo však důležité </a:t>
            </a:r>
          </a:p>
          <a:p>
            <a:pPr marL="609600" indent="-609600">
              <a:lnSpc>
                <a:spcPct val="110000"/>
              </a:lnSpc>
              <a:spcBef>
                <a:spcPts val="1200"/>
              </a:spcBef>
            </a:pPr>
            <a:r>
              <a:rPr lang="cs-CZ" altLang="cs-CZ" sz="2200" dirty="0">
                <a:solidFill>
                  <a:srgbClr val="002D5A"/>
                </a:solidFill>
              </a:rPr>
              <a:t>po roce 1848 němčina spolkovým jazykem, přibyly také FR a IT, rétorománština až 1938, spíše manifestačně vůči běsnícímu nacionalismu a jeho pojetí národa</a:t>
            </a:r>
          </a:p>
          <a:p>
            <a:pPr marL="609600" indent="-609600">
              <a:lnSpc>
                <a:spcPct val="110000"/>
              </a:lnSpc>
              <a:spcBef>
                <a:spcPts val="1200"/>
              </a:spcBef>
            </a:pPr>
            <a:r>
              <a:rPr lang="cs-CZ" altLang="cs-CZ" sz="2200" dirty="0">
                <a:solidFill>
                  <a:srgbClr val="002D5A"/>
                </a:solidFill>
              </a:rPr>
              <a:t>historie </a:t>
            </a:r>
            <a:r>
              <a:rPr lang="cs-CZ" altLang="cs-CZ" sz="2200" dirty="0" err="1">
                <a:solidFill>
                  <a:srgbClr val="002D5A"/>
                </a:solidFill>
              </a:rPr>
              <a:t>konsensualismu</a:t>
            </a:r>
            <a:r>
              <a:rPr lang="cs-CZ" altLang="cs-CZ" sz="2200" dirty="0">
                <a:solidFill>
                  <a:srgbClr val="002D5A"/>
                </a:solidFill>
              </a:rPr>
              <a:t> (</a:t>
            </a:r>
            <a:r>
              <a:rPr lang="cs-CZ" altLang="cs-CZ" sz="2200" dirty="0" err="1">
                <a:solidFill>
                  <a:srgbClr val="002D5A"/>
                </a:solidFill>
              </a:rPr>
              <a:t>konsocialismu</a:t>
            </a:r>
            <a:r>
              <a:rPr lang="cs-CZ" altLang="cs-CZ" sz="2200" dirty="0">
                <a:solidFill>
                  <a:srgbClr val="002D5A"/>
                </a:solidFill>
              </a:rPr>
              <a:t>): </a:t>
            </a:r>
          </a:p>
          <a:p>
            <a:pPr marL="1009565" lvl="1" indent="-609600">
              <a:lnSpc>
                <a:spcPct val="110000"/>
              </a:lnSpc>
              <a:spcBef>
                <a:spcPts val="1200"/>
              </a:spcBef>
            </a:pPr>
            <a:r>
              <a:rPr lang="cs-CZ" altLang="cs-CZ" sz="1800" dirty="0">
                <a:solidFill>
                  <a:srgbClr val="002D5A"/>
                </a:solidFill>
              </a:rPr>
              <a:t>1846-1847 – občanská válka (horské katolické kantony – </a:t>
            </a:r>
            <a:r>
              <a:rPr lang="cs-CZ" altLang="cs-CZ" sz="1800" dirty="0" err="1">
                <a:solidFill>
                  <a:srgbClr val="002D5A"/>
                </a:solidFill>
              </a:rPr>
              <a:t>Sonderbund</a:t>
            </a:r>
            <a:r>
              <a:rPr lang="cs-CZ" altLang="cs-CZ" sz="1800" dirty="0">
                <a:solidFill>
                  <a:srgbClr val="002D5A"/>
                </a:solidFill>
              </a:rPr>
              <a:t> X liberálové z větších měst), </a:t>
            </a:r>
          </a:p>
          <a:p>
            <a:pPr marL="1009565" lvl="1" indent="-609600">
              <a:lnSpc>
                <a:spcPct val="110000"/>
              </a:lnSpc>
              <a:spcBef>
                <a:spcPts val="1200"/>
              </a:spcBef>
            </a:pPr>
            <a:r>
              <a:rPr lang="cs-CZ" altLang="cs-CZ" sz="1800" dirty="0">
                <a:solidFill>
                  <a:srgbClr val="002D5A"/>
                </a:solidFill>
              </a:rPr>
              <a:t>liberálové vyhráli a řešení bylo kompromisní - neobvyklá shovívavost vítězů - liberálů k poraženým katolíkům</a:t>
            </a:r>
          </a:p>
          <a:p>
            <a:pPr marL="609600" indent="-609600">
              <a:lnSpc>
                <a:spcPct val="80000"/>
              </a:lnSpc>
            </a:pPr>
            <a:endParaRPr lang="cs-CZ" altLang="cs-CZ" sz="2400" dirty="0"/>
          </a:p>
        </p:txBody>
      </p:sp>
    </p:spTree>
    <p:extLst>
      <p:ext uri="{BB962C8B-B14F-4D97-AF65-F5344CB8AC3E}">
        <p14:creationId xmlns:p14="http://schemas.microsoft.com/office/powerpoint/2010/main" val="623625079"/>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 calcmode="lin" valueType="num">
                                      <p:cBhvr>
                                        <p:cTn id="7" dur="1000" fill="hold"/>
                                        <p:tgtEl>
                                          <p:spTgt spid="7171">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717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7171">
                                            <p:txEl>
                                              <p:pRg st="0" end="0"/>
                                            </p:txEl>
                                          </p:spTgt>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 calcmode="lin" valueType="num">
                                      <p:cBhvr>
                                        <p:cTn id="12" dur="1000" fill="hold"/>
                                        <p:tgtEl>
                                          <p:spTgt spid="7171">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7171">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7171">
                                            <p:txEl>
                                              <p:pRg st="1" end="1"/>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7171">
                                            <p:txEl>
                                              <p:pRg st="2" end="2"/>
                                            </p:txEl>
                                          </p:spTgt>
                                        </p:tgtEl>
                                        <p:attrNameLst>
                                          <p:attrName>style.visibility</p:attrName>
                                        </p:attrNameLst>
                                      </p:cBhvr>
                                      <p:to>
                                        <p:strVal val="visible"/>
                                      </p:to>
                                    </p:set>
                                    <p:anim calcmode="lin" valueType="num">
                                      <p:cBhvr>
                                        <p:cTn id="19" dur="1000" fill="hold"/>
                                        <p:tgtEl>
                                          <p:spTgt spid="7171">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7171">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7171">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7171">
                                            <p:txEl>
                                              <p:pRg st="3" end="3"/>
                                            </p:txEl>
                                          </p:spTgt>
                                        </p:tgtEl>
                                        <p:attrNameLst>
                                          <p:attrName>style.visibility</p:attrName>
                                        </p:attrNameLst>
                                      </p:cBhvr>
                                      <p:to>
                                        <p:strVal val="visible"/>
                                      </p:to>
                                    </p:set>
                                    <p:anim calcmode="lin" valueType="num">
                                      <p:cBhvr>
                                        <p:cTn id="26" dur="1000" fill="hold"/>
                                        <p:tgtEl>
                                          <p:spTgt spid="7171">
                                            <p:txEl>
                                              <p:pRg st="3" end="3"/>
                                            </p:txEl>
                                          </p:spTgt>
                                        </p:tgtEl>
                                        <p:attrNameLst>
                                          <p:attrName>ppt_w</p:attrName>
                                        </p:attrNameLst>
                                      </p:cBhvr>
                                      <p:tavLst>
                                        <p:tav tm="0">
                                          <p:val>
                                            <p:strVal val="#ppt_w*0.70"/>
                                          </p:val>
                                        </p:tav>
                                        <p:tav tm="100000">
                                          <p:val>
                                            <p:strVal val="#ppt_w"/>
                                          </p:val>
                                        </p:tav>
                                      </p:tavLst>
                                    </p:anim>
                                    <p:anim calcmode="lin" valueType="num">
                                      <p:cBhvr>
                                        <p:cTn id="27" dur="1000" fill="hold"/>
                                        <p:tgtEl>
                                          <p:spTgt spid="7171">
                                            <p:txEl>
                                              <p:pRg st="3" end="3"/>
                                            </p:txEl>
                                          </p:spTgt>
                                        </p:tgtEl>
                                        <p:attrNameLst>
                                          <p:attrName>ppt_h</p:attrName>
                                        </p:attrNameLst>
                                      </p:cBhvr>
                                      <p:tavLst>
                                        <p:tav tm="0">
                                          <p:val>
                                            <p:strVal val="#ppt_h"/>
                                          </p:val>
                                        </p:tav>
                                        <p:tav tm="100000">
                                          <p:val>
                                            <p:strVal val="#ppt_h"/>
                                          </p:val>
                                        </p:tav>
                                      </p:tavLst>
                                    </p:anim>
                                    <p:animEffect transition="in" filter="fade">
                                      <p:cBhvr>
                                        <p:cTn id="28" dur="1000"/>
                                        <p:tgtEl>
                                          <p:spTgt spid="7171">
                                            <p:txEl>
                                              <p:pRg st="3" end="3"/>
                                            </p:txEl>
                                          </p:spTgt>
                                        </p:tgtEl>
                                      </p:cBhvr>
                                    </p:animEffect>
                                  </p:childTnLst>
                                </p:cTn>
                              </p:par>
                              <p:par>
                                <p:cTn id="29" presetID="55" presetClass="entr" presetSubtype="0" fill="hold" grpId="0" nodeType="withEffect">
                                  <p:stCondLst>
                                    <p:cond delay="0"/>
                                  </p:stCondLst>
                                  <p:childTnLst>
                                    <p:set>
                                      <p:cBhvr>
                                        <p:cTn id="30" dur="1" fill="hold">
                                          <p:stCondLst>
                                            <p:cond delay="0"/>
                                          </p:stCondLst>
                                        </p:cTn>
                                        <p:tgtEl>
                                          <p:spTgt spid="7171">
                                            <p:txEl>
                                              <p:pRg st="4" end="4"/>
                                            </p:txEl>
                                          </p:spTgt>
                                        </p:tgtEl>
                                        <p:attrNameLst>
                                          <p:attrName>style.visibility</p:attrName>
                                        </p:attrNameLst>
                                      </p:cBhvr>
                                      <p:to>
                                        <p:strVal val="visible"/>
                                      </p:to>
                                    </p:set>
                                    <p:anim calcmode="lin" valueType="num">
                                      <p:cBhvr>
                                        <p:cTn id="31" dur="1000" fill="hold"/>
                                        <p:tgtEl>
                                          <p:spTgt spid="7171">
                                            <p:txEl>
                                              <p:pRg st="4" end="4"/>
                                            </p:txEl>
                                          </p:spTgt>
                                        </p:tgtEl>
                                        <p:attrNameLst>
                                          <p:attrName>ppt_w</p:attrName>
                                        </p:attrNameLst>
                                      </p:cBhvr>
                                      <p:tavLst>
                                        <p:tav tm="0">
                                          <p:val>
                                            <p:strVal val="#ppt_w*0.70"/>
                                          </p:val>
                                        </p:tav>
                                        <p:tav tm="100000">
                                          <p:val>
                                            <p:strVal val="#ppt_w"/>
                                          </p:val>
                                        </p:tav>
                                      </p:tavLst>
                                    </p:anim>
                                    <p:anim calcmode="lin" valueType="num">
                                      <p:cBhvr>
                                        <p:cTn id="32" dur="1000" fill="hold"/>
                                        <p:tgtEl>
                                          <p:spTgt spid="7171">
                                            <p:txEl>
                                              <p:pRg st="4" end="4"/>
                                            </p:txEl>
                                          </p:spTgt>
                                        </p:tgtEl>
                                        <p:attrNameLst>
                                          <p:attrName>ppt_h</p:attrName>
                                        </p:attrNameLst>
                                      </p:cBhvr>
                                      <p:tavLst>
                                        <p:tav tm="0">
                                          <p:val>
                                            <p:strVal val="#ppt_h"/>
                                          </p:val>
                                        </p:tav>
                                        <p:tav tm="100000">
                                          <p:val>
                                            <p:strVal val="#ppt_h"/>
                                          </p:val>
                                        </p:tav>
                                      </p:tavLst>
                                    </p:anim>
                                    <p:animEffect transition="in" filter="fade">
                                      <p:cBhvr>
                                        <p:cTn id="33" dur="1000"/>
                                        <p:tgtEl>
                                          <p:spTgt spid="7171">
                                            <p:txEl>
                                              <p:pRg st="4" end="4"/>
                                            </p:txEl>
                                          </p:spTgt>
                                        </p:tgtEl>
                                      </p:cBhvr>
                                    </p:animEffect>
                                  </p:childTnLst>
                                </p:cTn>
                              </p:par>
                              <p:par>
                                <p:cTn id="34" presetID="55" presetClass="entr" presetSubtype="0" fill="hold" grpId="0" nodeType="withEffect">
                                  <p:stCondLst>
                                    <p:cond delay="0"/>
                                  </p:stCondLst>
                                  <p:childTnLst>
                                    <p:set>
                                      <p:cBhvr>
                                        <p:cTn id="35" dur="1" fill="hold">
                                          <p:stCondLst>
                                            <p:cond delay="0"/>
                                          </p:stCondLst>
                                        </p:cTn>
                                        <p:tgtEl>
                                          <p:spTgt spid="7171">
                                            <p:txEl>
                                              <p:pRg st="5" end="5"/>
                                            </p:txEl>
                                          </p:spTgt>
                                        </p:tgtEl>
                                        <p:attrNameLst>
                                          <p:attrName>style.visibility</p:attrName>
                                        </p:attrNameLst>
                                      </p:cBhvr>
                                      <p:to>
                                        <p:strVal val="visible"/>
                                      </p:to>
                                    </p:set>
                                    <p:anim calcmode="lin" valueType="num">
                                      <p:cBhvr>
                                        <p:cTn id="36" dur="1000" fill="hold"/>
                                        <p:tgtEl>
                                          <p:spTgt spid="7171">
                                            <p:txEl>
                                              <p:pRg st="5" end="5"/>
                                            </p:txEl>
                                          </p:spTgt>
                                        </p:tgtEl>
                                        <p:attrNameLst>
                                          <p:attrName>ppt_w</p:attrName>
                                        </p:attrNameLst>
                                      </p:cBhvr>
                                      <p:tavLst>
                                        <p:tav tm="0">
                                          <p:val>
                                            <p:strVal val="#ppt_w*0.70"/>
                                          </p:val>
                                        </p:tav>
                                        <p:tav tm="100000">
                                          <p:val>
                                            <p:strVal val="#ppt_w"/>
                                          </p:val>
                                        </p:tav>
                                      </p:tavLst>
                                    </p:anim>
                                    <p:anim calcmode="lin" valueType="num">
                                      <p:cBhvr>
                                        <p:cTn id="37" dur="1000" fill="hold"/>
                                        <p:tgtEl>
                                          <p:spTgt spid="7171">
                                            <p:txEl>
                                              <p:pRg st="5" end="5"/>
                                            </p:txEl>
                                          </p:spTgt>
                                        </p:tgtEl>
                                        <p:attrNameLst>
                                          <p:attrName>ppt_h</p:attrName>
                                        </p:attrNameLst>
                                      </p:cBhvr>
                                      <p:tavLst>
                                        <p:tav tm="0">
                                          <p:val>
                                            <p:strVal val="#ppt_h"/>
                                          </p:val>
                                        </p:tav>
                                        <p:tav tm="100000">
                                          <p:val>
                                            <p:strVal val="#ppt_h"/>
                                          </p:val>
                                        </p:tav>
                                      </p:tavLst>
                                    </p:anim>
                                    <p:animEffect transition="in" filter="fade">
                                      <p:cBhvr>
                                        <p:cTn id="38" dur="1000"/>
                                        <p:tgtEl>
                                          <p:spTgt spid="717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FBD6432-B95B-4F86-A00D-C856BA5443C4}"/>
              </a:ext>
            </a:extLst>
          </p:cNvPr>
          <p:cNvSpPr>
            <a:spLocks noGrp="1"/>
          </p:cNvSpPr>
          <p:nvPr>
            <p:ph type="title"/>
          </p:nvPr>
        </p:nvSpPr>
        <p:spPr>
          <a:xfrm>
            <a:off x="0" y="238772"/>
            <a:ext cx="9144000" cy="656967"/>
          </a:xfrm>
        </p:spPr>
        <p:txBody>
          <a:bodyPr>
            <a:normAutofit fontScale="90000"/>
          </a:bodyPr>
          <a:lstStyle/>
          <a:p>
            <a:r>
              <a:rPr lang="cs-CZ" sz="4400" dirty="0"/>
              <a:t>Švýcarsko - oddělení mocí</a:t>
            </a:r>
            <a:endParaRPr lang="en-GB" sz="4400" dirty="0"/>
          </a:p>
        </p:txBody>
      </p:sp>
      <p:pic>
        <p:nvPicPr>
          <p:cNvPr id="7" name="Espace réservé du contenu 6" descr="Une image contenant carte, texte&#10;&#10;Description générée avec un niveau de confiance élevé">
            <a:extLst>
              <a:ext uri="{FF2B5EF4-FFF2-40B4-BE49-F238E27FC236}">
                <a16:creationId xmlns:a16="http://schemas.microsoft.com/office/drawing/2014/main" id="{51EAF866-C080-49A5-8FCF-413DA3BC661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7214" y="1063691"/>
            <a:ext cx="8709572" cy="4999940"/>
          </a:xfrm>
        </p:spPr>
      </p:pic>
    </p:spTree>
    <p:extLst>
      <p:ext uri="{BB962C8B-B14F-4D97-AF65-F5344CB8AC3E}">
        <p14:creationId xmlns:p14="http://schemas.microsoft.com/office/powerpoint/2010/main" val="3841150501"/>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E85C61AF-E958-45B1-85FF-BF48BDFAAD74}"/>
              </a:ext>
            </a:extLst>
          </p:cNvPr>
          <p:cNvSpPr>
            <a:spLocks noGrp="1" noChangeArrowheads="1"/>
          </p:cNvSpPr>
          <p:nvPr>
            <p:ph type="title"/>
          </p:nvPr>
        </p:nvSpPr>
        <p:spPr>
          <a:xfrm>
            <a:off x="0" y="484996"/>
            <a:ext cx="9144000" cy="923926"/>
          </a:xfrm>
        </p:spPr>
        <p:txBody>
          <a:bodyPr>
            <a:normAutofit/>
          </a:bodyPr>
          <a:lstStyle/>
          <a:p>
            <a:r>
              <a:rPr lang="cs-CZ" altLang="cs-CZ" sz="4400" dirty="0"/>
              <a:t>Zvláštnosti politického systému</a:t>
            </a:r>
          </a:p>
        </p:txBody>
      </p:sp>
      <p:sp>
        <p:nvSpPr>
          <p:cNvPr id="14339" name="Rectangle 3">
            <a:extLst>
              <a:ext uri="{FF2B5EF4-FFF2-40B4-BE49-F238E27FC236}">
                <a16:creationId xmlns:a16="http://schemas.microsoft.com/office/drawing/2014/main" id="{23CCCA48-6006-4308-A120-2CAF24A73F1A}"/>
              </a:ext>
            </a:extLst>
          </p:cNvPr>
          <p:cNvSpPr>
            <a:spLocks noGrp="1" noChangeArrowheads="1"/>
          </p:cNvSpPr>
          <p:nvPr>
            <p:ph type="body" idx="1"/>
          </p:nvPr>
        </p:nvSpPr>
        <p:spPr>
          <a:xfrm>
            <a:off x="457199" y="1660850"/>
            <a:ext cx="4376057" cy="4465314"/>
          </a:xfrm>
        </p:spPr>
        <p:txBody>
          <a:bodyPr>
            <a:normAutofit/>
          </a:bodyPr>
          <a:lstStyle/>
          <a:p>
            <a:pPr>
              <a:spcBef>
                <a:spcPts val="1800"/>
              </a:spcBef>
            </a:pPr>
            <a:r>
              <a:rPr lang="cs-CZ" altLang="cs-CZ" sz="2400" dirty="0">
                <a:solidFill>
                  <a:srgbClr val="002D5A"/>
                </a:solidFill>
              </a:rPr>
              <a:t>Koexistence jazykově a nábožensky odlišných komunit</a:t>
            </a:r>
          </a:p>
          <a:p>
            <a:pPr>
              <a:spcBef>
                <a:spcPts val="1800"/>
              </a:spcBef>
            </a:pPr>
            <a:r>
              <a:rPr lang="cs-CZ" altLang="cs-CZ" sz="2400" dirty="0">
                <a:solidFill>
                  <a:srgbClr val="002D5A"/>
                </a:solidFill>
              </a:rPr>
              <a:t>Dlouhá tradice republikánské formy vlády a demokratických institucí</a:t>
            </a:r>
          </a:p>
          <a:p>
            <a:pPr>
              <a:spcBef>
                <a:spcPts val="1800"/>
              </a:spcBef>
            </a:pPr>
            <a:r>
              <a:rPr lang="cs-CZ" altLang="cs-CZ" sz="2400" dirty="0">
                <a:solidFill>
                  <a:srgbClr val="002D5A"/>
                </a:solidFill>
              </a:rPr>
              <a:t>Specifický model vládnutí</a:t>
            </a:r>
          </a:p>
          <a:p>
            <a:pPr>
              <a:spcBef>
                <a:spcPts val="1800"/>
              </a:spcBef>
            </a:pPr>
            <a:r>
              <a:rPr lang="cs-CZ" altLang="cs-CZ" sz="2400" dirty="0">
                <a:solidFill>
                  <a:srgbClr val="002D5A"/>
                </a:solidFill>
              </a:rPr>
              <a:t>Význam přímé demokracie v politickém životě</a:t>
            </a:r>
          </a:p>
          <a:p>
            <a:pPr>
              <a:spcBef>
                <a:spcPts val="1800"/>
              </a:spcBef>
            </a:pPr>
            <a:r>
              <a:rPr lang="cs-CZ" altLang="cs-CZ" sz="2400" dirty="0">
                <a:solidFill>
                  <a:srgbClr val="002D5A"/>
                </a:solidFill>
              </a:rPr>
              <a:t>Magická formule</a:t>
            </a:r>
          </a:p>
        </p:txBody>
      </p:sp>
      <p:pic>
        <p:nvPicPr>
          <p:cNvPr id="2" name="Obrázek 1">
            <a:extLst>
              <a:ext uri="{FF2B5EF4-FFF2-40B4-BE49-F238E27FC236}">
                <a16:creationId xmlns:a16="http://schemas.microsoft.com/office/drawing/2014/main" id="{53D2A6F0-8B92-4398-BE92-0219E2E6E455}"/>
              </a:ext>
            </a:extLst>
          </p:cNvPr>
          <p:cNvPicPr>
            <a:picLocks noChangeAspect="1"/>
          </p:cNvPicPr>
          <p:nvPr/>
        </p:nvPicPr>
        <p:blipFill>
          <a:blip r:embed="rId2"/>
          <a:stretch>
            <a:fillRect/>
          </a:stretch>
        </p:blipFill>
        <p:spPr>
          <a:xfrm>
            <a:off x="5197972" y="1838130"/>
            <a:ext cx="3946028" cy="35829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 calcmode="lin" valueType="num">
                                      <p:cBhvr>
                                        <p:cTn id="7" dur="1000" fill="hold"/>
                                        <p:tgtEl>
                                          <p:spTgt spid="14339">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4339">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4339">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4339">
                                            <p:txEl>
                                              <p:pRg st="1" end="1"/>
                                            </p:txEl>
                                          </p:spTgt>
                                        </p:tgtEl>
                                        <p:attrNameLst>
                                          <p:attrName>style.visibility</p:attrName>
                                        </p:attrNameLst>
                                      </p:cBhvr>
                                      <p:to>
                                        <p:strVal val="visible"/>
                                      </p:to>
                                    </p:set>
                                    <p:anim calcmode="lin" valueType="num">
                                      <p:cBhvr>
                                        <p:cTn id="14" dur="1000" fill="hold"/>
                                        <p:tgtEl>
                                          <p:spTgt spid="14339">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14339">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1433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4339">
                                            <p:txEl>
                                              <p:pRg st="2" end="2"/>
                                            </p:txEl>
                                          </p:spTgt>
                                        </p:tgtEl>
                                        <p:attrNameLst>
                                          <p:attrName>style.visibility</p:attrName>
                                        </p:attrNameLst>
                                      </p:cBhvr>
                                      <p:to>
                                        <p:strVal val="visible"/>
                                      </p:to>
                                    </p:set>
                                    <p:anim calcmode="lin" valueType="num">
                                      <p:cBhvr>
                                        <p:cTn id="21" dur="1000" fill="hold"/>
                                        <p:tgtEl>
                                          <p:spTgt spid="14339">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14339">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14339">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4339">
                                            <p:txEl>
                                              <p:pRg st="3" end="3"/>
                                            </p:txEl>
                                          </p:spTgt>
                                        </p:tgtEl>
                                        <p:attrNameLst>
                                          <p:attrName>style.visibility</p:attrName>
                                        </p:attrNameLst>
                                      </p:cBhvr>
                                      <p:to>
                                        <p:strVal val="visible"/>
                                      </p:to>
                                    </p:set>
                                    <p:anim calcmode="lin" valueType="num">
                                      <p:cBhvr>
                                        <p:cTn id="28" dur="1000" fill="hold"/>
                                        <p:tgtEl>
                                          <p:spTgt spid="14339">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14339">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14339">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4339">
                                            <p:txEl>
                                              <p:pRg st="4" end="4"/>
                                            </p:txEl>
                                          </p:spTgt>
                                        </p:tgtEl>
                                        <p:attrNameLst>
                                          <p:attrName>style.visibility</p:attrName>
                                        </p:attrNameLst>
                                      </p:cBhvr>
                                      <p:to>
                                        <p:strVal val="visible"/>
                                      </p:to>
                                    </p:set>
                                    <p:anim calcmode="lin" valueType="num">
                                      <p:cBhvr>
                                        <p:cTn id="35" dur="1000" fill="hold"/>
                                        <p:tgtEl>
                                          <p:spTgt spid="14339">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14339">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1433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0FBCA5DC-12D6-493A-8FA5-EDDB1DD42E67}"/>
              </a:ext>
            </a:extLst>
          </p:cNvPr>
          <p:cNvSpPr>
            <a:spLocks noGrp="1" noChangeArrowheads="1"/>
          </p:cNvSpPr>
          <p:nvPr>
            <p:ph type="title"/>
          </p:nvPr>
        </p:nvSpPr>
        <p:spPr>
          <a:xfrm>
            <a:off x="0" y="0"/>
            <a:ext cx="9144000" cy="923926"/>
          </a:xfrm>
        </p:spPr>
        <p:txBody>
          <a:bodyPr>
            <a:noAutofit/>
          </a:bodyPr>
          <a:lstStyle/>
          <a:p>
            <a:r>
              <a:rPr lang="cs-CZ" altLang="cs-CZ" sz="3200" dirty="0"/>
              <a:t>Koexistence jazykově a </a:t>
            </a:r>
            <a:br>
              <a:rPr lang="cs-CZ" altLang="cs-CZ" sz="3200" dirty="0"/>
            </a:br>
            <a:r>
              <a:rPr lang="cs-CZ" altLang="cs-CZ" sz="3200" dirty="0"/>
              <a:t>nábožensky odlišných komunit </a:t>
            </a:r>
          </a:p>
        </p:txBody>
      </p:sp>
      <p:sp>
        <p:nvSpPr>
          <p:cNvPr id="5123" name="Rectangle 3">
            <a:extLst>
              <a:ext uri="{FF2B5EF4-FFF2-40B4-BE49-F238E27FC236}">
                <a16:creationId xmlns:a16="http://schemas.microsoft.com/office/drawing/2014/main" id="{A1A08D4C-AA80-4B03-8472-D33B5A76B86F}"/>
              </a:ext>
            </a:extLst>
          </p:cNvPr>
          <p:cNvSpPr>
            <a:spLocks noGrp="1" noChangeArrowheads="1"/>
          </p:cNvSpPr>
          <p:nvPr>
            <p:ph type="body" idx="1"/>
          </p:nvPr>
        </p:nvSpPr>
        <p:spPr>
          <a:xfrm>
            <a:off x="307910" y="4191758"/>
            <a:ext cx="8602825" cy="2572936"/>
          </a:xfrm>
        </p:spPr>
        <p:txBody>
          <a:bodyPr>
            <a:noAutofit/>
          </a:bodyPr>
          <a:lstStyle/>
          <a:p>
            <a:pPr>
              <a:spcBef>
                <a:spcPts val="1200"/>
              </a:spcBef>
            </a:pPr>
            <a:r>
              <a:rPr lang="cs-CZ" altLang="cs-CZ" sz="1700" dirty="0">
                <a:solidFill>
                  <a:srgbClr val="002D5A"/>
                </a:solidFill>
              </a:rPr>
              <a:t>tradice federalismu (73,1% německy, francouzsky 20,9%, italsky 4,7%, rétorománsky 1,3%, tj. průměry naměřené v průběhu 20. století – proporce se mění, ale ne významně)</a:t>
            </a:r>
          </a:p>
          <a:p>
            <a:pPr>
              <a:spcBef>
                <a:spcPts val="1200"/>
              </a:spcBef>
            </a:pPr>
            <a:r>
              <a:rPr lang="cs-CZ" altLang="cs-CZ" sz="1700" dirty="0">
                <a:solidFill>
                  <a:srgbClr val="002D5A"/>
                </a:solidFill>
              </a:rPr>
              <a:t>kantonů 14 N, 4 F, 1 I,  3 kantony – oficiálně dvojjazyčné, 1 kanton – oficiálně trojjazyčný, jednojazyčnost ovšem převládá – některá kantony jsou rozdělené – jazykové hranice přesně v rámci kantonů odděleny – země ze 3 respektive 4 jednojazyčnými oblastmi</a:t>
            </a:r>
          </a:p>
          <a:p>
            <a:pPr>
              <a:spcBef>
                <a:spcPts val="1200"/>
              </a:spcBef>
            </a:pPr>
            <a:r>
              <a:rPr lang="cs-CZ" altLang="cs-CZ" sz="1700" dirty="0">
                <a:solidFill>
                  <a:srgbClr val="002D5A"/>
                </a:solidFill>
              </a:rPr>
              <a:t>míchání segmentů malé, dvojjazyčnost vzniklá na základě smíšených manželství jen u 2,2%</a:t>
            </a:r>
          </a:p>
        </p:txBody>
      </p:sp>
      <p:pic>
        <p:nvPicPr>
          <p:cNvPr id="2" name="Obrázek 1">
            <a:extLst>
              <a:ext uri="{FF2B5EF4-FFF2-40B4-BE49-F238E27FC236}">
                <a16:creationId xmlns:a16="http://schemas.microsoft.com/office/drawing/2014/main" id="{AB4AB932-5D32-478B-B4DB-08F026FA4A74}"/>
              </a:ext>
            </a:extLst>
          </p:cNvPr>
          <p:cNvPicPr>
            <a:picLocks noChangeAspect="1"/>
          </p:cNvPicPr>
          <p:nvPr/>
        </p:nvPicPr>
        <p:blipFill>
          <a:blip r:embed="rId2"/>
          <a:stretch>
            <a:fillRect/>
          </a:stretch>
        </p:blipFill>
        <p:spPr>
          <a:xfrm>
            <a:off x="4492689" y="1082379"/>
            <a:ext cx="4532668" cy="2733200"/>
          </a:xfrm>
          <a:prstGeom prst="rect">
            <a:avLst/>
          </a:prstGeom>
        </p:spPr>
      </p:pic>
      <p:pic>
        <p:nvPicPr>
          <p:cNvPr id="3" name="Obrázek 2">
            <a:extLst>
              <a:ext uri="{FF2B5EF4-FFF2-40B4-BE49-F238E27FC236}">
                <a16:creationId xmlns:a16="http://schemas.microsoft.com/office/drawing/2014/main" id="{4D42BC08-932F-4D27-A777-49A80AF55F85}"/>
              </a:ext>
            </a:extLst>
          </p:cNvPr>
          <p:cNvPicPr>
            <a:picLocks noChangeAspect="1"/>
          </p:cNvPicPr>
          <p:nvPr/>
        </p:nvPicPr>
        <p:blipFill>
          <a:blip r:embed="rId3"/>
          <a:stretch>
            <a:fillRect/>
          </a:stretch>
        </p:blipFill>
        <p:spPr>
          <a:xfrm>
            <a:off x="307910" y="1191242"/>
            <a:ext cx="3965510" cy="273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 calcmode="lin" valueType="num">
                                      <p:cBhvr>
                                        <p:cTn id="7" dur="1000" fill="hold"/>
                                        <p:tgtEl>
                                          <p:spTgt spid="512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512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512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123">
                                            <p:txEl>
                                              <p:pRg st="1" end="1"/>
                                            </p:txEl>
                                          </p:spTgt>
                                        </p:tgtEl>
                                        <p:attrNameLst>
                                          <p:attrName>style.visibility</p:attrName>
                                        </p:attrNameLst>
                                      </p:cBhvr>
                                      <p:to>
                                        <p:strVal val="visible"/>
                                      </p:to>
                                    </p:set>
                                    <p:anim calcmode="lin" valueType="num">
                                      <p:cBhvr>
                                        <p:cTn id="14" dur="1000" fill="hold"/>
                                        <p:tgtEl>
                                          <p:spTgt spid="512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512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5123">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5123">
                                            <p:txEl>
                                              <p:pRg st="2" end="2"/>
                                            </p:txEl>
                                          </p:spTgt>
                                        </p:tgtEl>
                                        <p:attrNameLst>
                                          <p:attrName>style.visibility</p:attrName>
                                        </p:attrNameLst>
                                      </p:cBhvr>
                                      <p:to>
                                        <p:strVal val="visible"/>
                                      </p:to>
                                    </p:set>
                                    <p:anim calcmode="lin" valueType="num">
                                      <p:cBhvr>
                                        <p:cTn id="21" dur="1000" fill="hold"/>
                                        <p:tgtEl>
                                          <p:spTgt spid="512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512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51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4CB16F10-A563-404B-A0F0-A1FD733499DE}"/>
              </a:ext>
            </a:extLst>
          </p:cNvPr>
          <p:cNvSpPr>
            <a:spLocks noGrp="1" noChangeArrowheads="1"/>
          </p:cNvSpPr>
          <p:nvPr>
            <p:ph type="title"/>
          </p:nvPr>
        </p:nvSpPr>
        <p:spPr>
          <a:xfrm>
            <a:off x="0" y="269874"/>
            <a:ext cx="9144000" cy="923926"/>
          </a:xfrm>
        </p:spPr>
        <p:txBody>
          <a:bodyPr/>
          <a:lstStyle/>
          <a:p>
            <a:r>
              <a:rPr lang="cs-CZ" altLang="cs-CZ" sz="4000" dirty="0"/>
              <a:t>Jazykový smír</a:t>
            </a:r>
          </a:p>
        </p:txBody>
      </p:sp>
      <p:sp>
        <p:nvSpPr>
          <p:cNvPr id="6147" name="Rectangle 3">
            <a:extLst>
              <a:ext uri="{FF2B5EF4-FFF2-40B4-BE49-F238E27FC236}">
                <a16:creationId xmlns:a16="http://schemas.microsoft.com/office/drawing/2014/main" id="{7FD6C500-229B-41C3-BC31-B86CA7EBBB1D}"/>
              </a:ext>
            </a:extLst>
          </p:cNvPr>
          <p:cNvSpPr>
            <a:spLocks noGrp="1" noChangeArrowheads="1"/>
          </p:cNvSpPr>
          <p:nvPr>
            <p:ph type="body" idx="1"/>
          </p:nvPr>
        </p:nvSpPr>
        <p:spPr>
          <a:xfrm>
            <a:off x="457200" y="1296956"/>
            <a:ext cx="8229600" cy="4829208"/>
          </a:xfrm>
        </p:spPr>
        <p:txBody>
          <a:bodyPr>
            <a:normAutofit/>
          </a:bodyPr>
          <a:lstStyle/>
          <a:p>
            <a:pPr>
              <a:spcBef>
                <a:spcPts val="1800"/>
              </a:spcBef>
            </a:pPr>
            <a:r>
              <a:rPr lang="cs-CZ" altLang="cs-CZ" sz="2400" dirty="0">
                <a:solidFill>
                  <a:srgbClr val="002D5A"/>
                </a:solidFill>
              </a:rPr>
              <a:t>jazyková otázka je řešena v rámci tzv. územního principu</a:t>
            </a:r>
          </a:p>
          <a:p>
            <a:pPr>
              <a:spcBef>
                <a:spcPts val="1800"/>
              </a:spcBef>
            </a:pPr>
            <a:r>
              <a:rPr lang="cs-CZ" altLang="cs-CZ" sz="2400" dirty="0">
                <a:solidFill>
                  <a:srgbClr val="002D5A"/>
                </a:solidFill>
              </a:rPr>
              <a:t> jazykové hranice jsou nedotknutelné:</a:t>
            </a:r>
          </a:p>
          <a:p>
            <a:pPr lvl="1">
              <a:spcBef>
                <a:spcPts val="1800"/>
              </a:spcBef>
            </a:pPr>
            <a:r>
              <a:rPr lang="cs-CZ" altLang="cs-CZ" sz="2000" dirty="0">
                <a:solidFill>
                  <a:srgbClr val="002D5A"/>
                </a:solidFill>
              </a:rPr>
              <a:t>kantony je musí chránit a správa kantonu musí působit ve prospěch jazykové asimilace, </a:t>
            </a:r>
          </a:p>
          <a:p>
            <a:pPr lvl="1">
              <a:spcBef>
                <a:spcPts val="1800"/>
              </a:spcBef>
            </a:pPr>
            <a:r>
              <a:rPr lang="cs-CZ" altLang="cs-CZ" sz="2000" dirty="0">
                <a:solidFill>
                  <a:srgbClr val="002D5A"/>
                </a:solidFill>
              </a:rPr>
              <a:t>nicméně jazyková svoboda zaručena, </a:t>
            </a:r>
          </a:p>
          <a:p>
            <a:pPr lvl="1">
              <a:spcBef>
                <a:spcPts val="1800"/>
              </a:spcBef>
            </a:pPr>
            <a:r>
              <a:rPr lang="cs-CZ" altLang="cs-CZ" sz="2000" dirty="0">
                <a:solidFill>
                  <a:srgbClr val="002D5A"/>
                </a:solidFill>
              </a:rPr>
              <a:t>kantony hledají rovnováhu mezi jazykovou svobodou a ochranou jazyků </a:t>
            </a:r>
          </a:p>
          <a:p>
            <a:pPr lvl="1">
              <a:spcBef>
                <a:spcPts val="1800"/>
              </a:spcBef>
            </a:pPr>
            <a:r>
              <a:rPr lang="cs-CZ" altLang="cs-CZ" sz="2000" dirty="0">
                <a:solidFill>
                  <a:srgbClr val="002D5A"/>
                </a:solidFill>
              </a:rPr>
              <a:t>příklad fabriky, jež přiláká mnoho zaměstnanců jiného jazyka – důvod k odmítnutí ze strany místních úřadů) </a:t>
            </a:r>
          </a:p>
        </p:txBody>
      </p:sp>
    </p:spTree>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F623FD55-2F9A-40B5-922A-57CA07E5FFF1}"/>
              </a:ext>
            </a:extLst>
          </p:cNvPr>
          <p:cNvSpPr>
            <a:spLocks noGrp="1" noChangeArrowheads="1"/>
          </p:cNvSpPr>
          <p:nvPr>
            <p:ph type="title"/>
          </p:nvPr>
        </p:nvSpPr>
        <p:spPr>
          <a:xfrm>
            <a:off x="0" y="341408"/>
            <a:ext cx="9144000" cy="1067513"/>
          </a:xfrm>
        </p:spPr>
        <p:txBody>
          <a:bodyPr>
            <a:normAutofit fontScale="90000"/>
          </a:bodyPr>
          <a:lstStyle/>
          <a:p>
            <a:r>
              <a:rPr lang="cs-CZ" altLang="cs-CZ" sz="4000" dirty="0"/>
              <a:t>Dlouhá tradice republikánské formy </a:t>
            </a:r>
            <a:br>
              <a:rPr lang="cs-CZ" altLang="cs-CZ" sz="4000" dirty="0"/>
            </a:br>
            <a:r>
              <a:rPr lang="cs-CZ" altLang="cs-CZ" sz="4000" dirty="0"/>
              <a:t>vlády a demokratických institucí</a:t>
            </a:r>
          </a:p>
        </p:txBody>
      </p:sp>
      <p:sp>
        <p:nvSpPr>
          <p:cNvPr id="8195" name="Rectangle 3">
            <a:extLst>
              <a:ext uri="{FF2B5EF4-FFF2-40B4-BE49-F238E27FC236}">
                <a16:creationId xmlns:a16="http://schemas.microsoft.com/office/drawing/2014/main" id="{1B8898DB-6E57-44D8-AA26-7618F0152D41}"/>
              </a:ext>
            </a:extLst>
          </p:cNvPr>
          <p:cNvSpPr>
            <a:spLocks noGrp="1" noChangeArrowheads="1"/>
          </p:cNvSpPr>
          <p:nvPr>
            <p:ph type="body" idx="1"/>
          </p:nvPr>
        </p:nvSpPr>
        <p:spPr>
          <a:xfrm>
            <a:off x="457199" y="1716832"/>
            <a:ext cx="8341567" cy="4799759"/>
          </a:xfrm>
        </p:spPr>
        <p:txBody>
          <a:bodyPr>
            <a:normAutofit/>
          </a:bodyPr>
          <a:lstStyle/>
          <a:p>
            <a:pPr>
              <a:spcBef>
                <a:spcPts val="1200"/>
              </a:spcBef>
            </a:pPr>
            <a:r>
              <a:rPr lang="cs-CZ" altLang="cs-CZ" sz="2200" dirty="0">
                <a:solidFill>
                  <a:srgbClr val="002D5A"/>
                </a:solidFill>
              </a:rPr>
              <a:t>„horské“ kantony Uri, </a:t>
            </a:r>
            <a:r>
              <a:rPr lang="cs-CZ" altLang="cs-CZ" sz="2200" dirty="0" err="1">
                <a:solidFill>
                  <a:srgbClr val="002D5A"/>
                </a:solidFill>
              </a:rPr>
              <a:t>Schwytz</a:t>
            </a:r>
            <a:r>
              <a:rPr lang="cs-CZ" altLang="cs-CZ" sz="2200" dirty="0">
                <a:solidFill>
                  <a:srgbClr val="002D5A"/>
                </a:solidFill>
              </a:rPr>
              <a:t>, </a:t>
            </a:r>
            <a:r>
              <a:rPr lang="cs-CZ" altLang="cs-CZ" sz="2200" dirty="0" err="1">
                <a:solidFill>
                  <a:srgbClr val="002D5A"/>
                </a:solidFill>
              </a:rPr>
              <a:t>Unterwalden</a:t>
            </a:r>
            <a:r>
              <a:rPr lang="cs-CZ" altLang="cs-CZ" sz="2200" dirty="0">
                <a:solidFill>
                  <a:srgbClr val="002D5A"/>
                </a:solidFill>
              </a:rPr>
              <a:t> – 1291 - tzv. Věčná Aliance – Švýcarské spříseženstvo</a:t>
            </a:r>
          </a:p>
          <a:p>
            <a:pPr>
              <a:spcBef>
                <a:spcPts val="1200"/>
              </a:spcBef>
            </a:pPr>
            <a:r>
              <a:rPr lang="cs-CZ" altLang="cs-CZ" sz="2200" dirty="0">
                <a:solidFill>
                  <a:srgbClr val="002D5A"/>
                </a:solidFill>
              </a:rPr>
              <a:t>obrana hranic proti dotíravým sousedům</a:t>
            </a:r>
          </a:p>
          <a:p>
            <a:pPr>
              <a:spcBef>
                <a:spcPts val="1200"/>
              </a:spcBef>
            </a:pPr>
            <a:r>
              <a:rPr lang="cs-CZ" altLang="cs-CZ" sz="2200" dirty="0">
                <a:solidFill>
                  <a:srgbClr val="002D5A"/>
                </a:solidFill>
              </a:rPr>
              <a:t>kontrast - od středověku až do VFR bylo Švýcarsko – s výjimkou tří zakládajících kantonů, a několika velkých měst, kde zůstal zachován status svobodného lidu – zemí vyloženě feudální</a:t>
            </a:r>
          </a:p>
          <a:p>
            <a:pPr>
              <a:spcBef>
                <a:spcPts val="1200"/>
              </a:spcBef>
            </a:pPr>
            <a:r>
              <a:rPr lang="cs-CZ" altLang="cs-CZ" sz="2200" dirty="0">
                <a:solidFill>
                  <a:srgbClr val="002D5A"/>
                </a:solidFill>
              </a:rPr>
              <a:t>paradoxem zde je např. udělení hlasovacího práva ženám až v roce 1971, na kantonální úrovní plně až 1991 - odmítáno referendy</a:t>
            </a:r>
          </a:p>
          <a:p>
            <a:pPr>
              <a:spcBef>
                <a:spcPts val="1200"/>
              </a:spcBef>
            </a:pPr>
            <a:r>
              <a:rPr lang="cs-CZ" altLang="cs-CZ" sz="2200" dirty="0">
                <a:solidFill>
                  <a:srgbClr val="002D5A"/>
                </a:solidFill>
              </a:rPr>
              <a:t>neexistuje však tradice centralizovaného monarchismu - význam </a:t>
            </a:r>
            <a:r>
              <a:rPr lang="cs-CZ" altLang="cs-CZ" sz="2200" dirty="0" err="1">
                <a:solidFill>
                  <a:srgbClr val="002D5A"/>
                </a:solidFill>
              </a:rPr>
              <a:t>lokalismu</a:t>
            </a:r>
            <a:endParaRPr lang="cs-CZ" altLang="cs-CZ" sz="2200" dirty="0">
              <a:solidFill>
                <a:srgbClr val="002D5A"/>
              </a:solidFill>
            </a:endParaRPr>
          </a:p>
        </p:txBody>
      </p:sp>
    </p:spTree>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 calcmode="lin" valueType="num">
                                      <p:cBhvr>
                                        <p:cTn id="7" dur="1000" fill="hold"/>
                                        <p:tgtEl>
                                          <p:spTgt spid="8195">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819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819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8195">
                                            <p:txEl>
                                              <p:pRg st="1" end="1"/>
                                            </p:txEl>
                                          </p:spTgt>
                                        </p:tgtEl>
                                        <p:attrNameLst>
                                          <p:attrName>style.visibility</p:attrName>
                                        </p:attrNameLst>
                                      </p:cBhvr>
                                      <p:to>
                                        <p:strVal val="visible"/>
                                      </p:to>
                                    </p:set>
                                    <p:anim calcmode="lin" valueType="num">
                                      <p:cBhvr>
                                        <p:cTn id="14" dur="1000" fill="hold"/>
                                        <p:tgtEl>
                                          <p:spTgt spid="8195">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8195">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819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8195">
                                            <p:txEl>
                                              <p:pRg st="2" end="2"/>
                                            </p:txEl>
                                          </p:spTgt>
                                        </p:tgtEl>
                                        <p:attrNameLst>
                                          <p:attrName>style.visibility</p:attrName>
                                        </p:attrNameLst>
                                      </p:cBhvr>
                                      <p:to>
                                        <p:strVal val="visible"/>
                                      </p:to>
                                    </p:set>
                                    <p:anim calcmode="lin" valueType="num">
                                      <p:cBhvr>
                                        <p:cTn id="21" dur="1000" fill="hold"/>
                                        <p:tgtEl>
                                          <p:spTgt spid="8195">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8195">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8195">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8195">
                                            <p:txEl>
                                              <p:pRg st="3" end="3"/>
                                            </p:txEl>
                                          </p:spTgt>
                                        </p:tgtEl>
                                        <p:attrNameLst>
                                          <p:attrName>style.visibility</p:attrName>
                                        </p:attrNameLst>
                                      </p:cBhvr>
                                      <p:to>
                                        <p:strVal val="visible"/>
                                      </p:to>
                                    </p:set>
                                    <p:anim calcmode="lin" valueType="num">
                                      <p:cBhvr>
                                        <p:cTn id="28" dur="1000" fill="hold"/>
                                        <p:tgtEl>
                                          <p:spTgt spid="8195">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8195">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819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8195">
                                            <p:txEl>
                                              <p:pRg st="4" end="4"/>
                                            </p:txEl>
                                          </p:spTgt>
                                        </p:tgtEl>
                                        <p:attrNameLst>
                                          <p:attrName>style.visibility</p:attrName>
                                        </p:attrNameLst>
                                      </p:cBhvr>
                                      <p:to>
                                        <p:strVal val="visible"/>
                                      </p:to>
                                    </p:set>
                                    <p:anim calcmode="lin" valueType="num">
                                      <p:cBhvr>
                                        <p:cTn id="35" dur="1000" fill="hold"/>
                                        <p:tgtEl>
                                          <p:spTgt spid="8195">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8195">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819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9856E390-50AF-44CB-8D19-1A34C7704FD5}"/>
              </a:ext>
            </a:extLst>
          </p:cNvPr>
          <p:cNvSpPr>
            <a:spLocks noGrp="1" noChangeArrowheads="1"/>
          </p:cNvSpPr>
          <p:nvPr>
            <p:ph type="title"/>
          </p:nvPr>
        </p:nvSpPr>
        <p:spPr>
          <a:xfrm>
            <a:off x="0" y="0"/>
            <a:ext cx="9144000" cy="867747"/>
          </a:xfrm>
        </p:spPr>
        <p:txBody>
          <a:bodyPr>
            <a:normAutofit/>
          </a:bodyPr>
          <a:lstStyle/>
          <a:p>
            <a:r>
              <a:rPr lang="cs-CZ" altLang="cs-CZ" sz="4000" dirty="0"/>
              <a:t>Význam (polo)přímé demokracie</a:t>
            </a:r>
          </a:p>
        </p:txBody>
      </p:sp>
      <p:sp>
        <p:nvSpPr>
          <p:cNvPr id="9219" name="Rectangle 3">
            <a:extLst>
              <a:ext uri="{FF2B5EF4-FFF2-40B4-BE49-F238E27FC236}">
                <a16:creationId xmlns:a16="http://schemas.microsoft.com/office/drawing/2014/main" id="{34D38843-DB98-471B-921D-BF9097E5D312}"/>
              </a:ext>
            </a:extLst>
          </p:cNvPr>
          <p:cNvSpPr>
            <a:spLocks noGrp="1" noChangeArrowheads="1"/>
          </p:cNvSpPr>
          <p:nvPr>
            <p:ph type="body" idx="1"/>
          </p:nvPr>
        </p:nvSpPr>
        <p:spPr>
          <a:xfrm>
            <a:off x="335902" y="989045"/>
            <a:ext cx="8406882" cy="5355771"/>
          </a:xfrm>
        </p:spPr>
        <p:txBody>
          <a:bodyPr>
            <a:noAutofit/>
          </a:bodyPr>
          <a:lstStyle/>
          <a:p>
            <a:pPr>
              <a:spcBef>
                <a:spcPts val="1200"/>
              </a:spcBef>
            </a:pPr>
            <a:r>
              <a:rPr lang="cs-CZ" altLang="cs-CZ" sz="2000" dirty="0">
                <a:solidFill>
                  <a:srgbClr val="002D5A"/>
                </a:solidFill>
              </a:rPr>
              <a:t>1970-1995 - 215 celostátních referend </a:t>
            </a:r>
            <a:r>
              <a:rPr lang="cs-CZ" altLang="cs-CZ" sz="1800" i="1" dirty="0">
                <a:solidFill>
                  <a:srgbClr val="002D5A"/>
                </a:solidFill>
              </a:rPr>
              <a:t>(pro srovnání: Itálie 39, Irsko 14, Dánsko 6,  Španělsko 3, UK 1, Francie – 3, Belgie, Nizozemsko a Portugalsko - 0)</a:t>
            </a:r>
            <a:r>
              <a:rPr lang="cs-CZ" altLang="cs-CZ" sz="1800" dirty="0">
                <a:solidFill>
                  <a:srgbClr val="002D5A"/>
                </a:solidFill>
              </a:rPr>
              <a:t> </a:t>
            </a:r>
          </a:p>
          <a:p>
            <a:pPr>
              <a:spcBef>
                <a:spcPts val="1200"/>
              </a:spcBef>
            </a:pPr>
            <a:r>
              <a:rPr lang="cs-CZ" altLang="cs-CZ" sz="2000" dirty="0">
                <a:solidFill>
                  <a:srgbClr val="002D5A"/>
                </a:solidFill>
              </a:rPr>
              <a:t>původně existovalo veto lidu</a:t>
            </a:r>
          </a:p>
          <a:p>
            <a:pPr>
              <a:spcBef>
                <a:spcPts val="1200"/>
              </a:spcBef>
            </a:pPr>
            <a:r>
              <a:rPr lang="cs-CZ" altLang="cs-CZ" sz="2000" dirty="0">
                <a:solidFill>
                  <a:srgbClr val="002D5A"/>
                </a:solidFill>
              </a:rPr>
              <a:t>prvky přímé demokracie: </a:t>
            </a:r>
          </a:p>
          <a:p>
            <a:pPr marL="914303" lvl="1" indent="-457200">
              <a:spcBef>
                <a:spcPts val="1200"/>
              </a:spcBef>
              <a:buFont typeface="+mj-lt"/>
              <a:buAutoNum type="arabicPeriod"/>
            </a:pPr>
            <a:r>
              <a:rPr lang="cs-CZ" altLang="cs-CZ" sz="2000" dirty="0">
                <a:solidFill>
                  <a:srgbClr val="002D5A"/>
                </a:solidFill>
              </a:rPr>
              <a:t>referendum, </a:t>
            </a:r>
          </a:p>
          <a:p>
            <a:pPr marL="914303" lvl="1" indent="-457200">
              <a:spcBef>
                <a:spcPts val="1200"/>
              </a:spcBef>
              <a:buFont typeface="+mj-lt"/>
              <a:buAutoNum type="arabicPeriod"/>
            </a:pPr>
            <a:r>
              <a:rPr lang="cs-CZ" altLang="cs-CZ" sz="2000" dirty="0">
                <a:solidFill>
                  <a:srgbClr val="002D5A"/>
                </a:solidFill>
              </a:rPr>
              <a:t>lidová iniciativa – právo předkládat návrhy k hlasování v referendu, </a:t>
            </a:r>
          </a:p>
          <a:p>
            <a:pPr marL="914303" lvl="1" indent="-457200">
              <a:spcBef>
                <a:spcPts val="1200"/>
              </a:spcBef>
              <a:buFont typeface="+mj-lt"/>
              <a:buAutoNum type="arabicPeriod"/>
            </a:pPr>
            <a:r>
              <a:rPr lang="cs-CZ" altLang="cs-CZ" sz="2000" dirty="0">
                <a:solidFill>
                  <a:srgbClr val="002D5A"/>
                </a:solidFill>
              </a:rPr>
              <a:t>v některých kantonech ještě dnes zřídka svoláváno také lidové shromáždění) </a:t>
            </a:r>
          </a:p>
          <a:p>
            <a:pPr lvl="2">
              <a:spcBef>
                <a:spcPts val="1200"/>
              </a:spcBef>
            </a:pPr>
            <a:r>
              <a:rPr lang="cs-CZ" altLang="cs-CZ" sz="2000" dirty="0">
                <a:solidFill>
                  <a:srgbClr val="002D5A"/>
                </a:solidFill>
              </a:rPr>
              <a:t>nevýhodou – izolovanost a jistý konzervatismus (př. volební právo žen – nedemokratické - či odmítnutí daně z přidané hodnoty – proti principů EU), jistá chaotičnost práva i ústavních pravidel – př. zákaz výroby absintu v ústavě – ústava z pohledu laika (i právníka) údajně chaotická změť pravidel</a:t>
            </a:r>
          </a:p>
        </p:txBody>
      </p:sp>
    </p:spTree>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17519370-057F-4FC1-AA86-178ABEF23229}"/>
              </a:ext>
            </a:extLst>
          </p:cNvPr>
          <p:cNvSpPr>
            <a:spLocks noGrp="1" noChangeArrowheads="1"/>
          </p:cNvSpPr>
          <p:nvPr>
            <p:ph type="title"/>
          </p:nvPr>
        </p:nvSpPr>
        <p:spPr>
          <a:xfrm>
            <a:off x="0" y="0"/>
            <a:ext cx="9144000" cy="923926"/>
          </a:xfrm>
        </p:spPr>
        <p:txBody>
          <a:bodyPr>
            <a:normAutofit/>
          </a:bodyPr>
          <a:lstStyle/>
          <a:p>
            <a:r>
              <a:rPr lang="cs-CZ" altLang="cs-CZ" sz="4000" dirty="0"/>
              <a:t>Referenda</a:t>
            </a:r>
          </a:p>
        </p:txBody>
      </p:sp>
      <p:sp>
        <p:nvSpPr>
          <p:cNvPr id="10243" name="Rectangle 3">
            <a:extLst>
              <a:ext uri="{FF2B5EF4-FFF2-40B4-BE49-F238E27FC236}">
                <a16:creationId xmlns:a16="http://schemas.microsoft.com/office/drawing/2014/main" id="{17A6843D-61F9-4BDA-9DAD-942E35893D25}"/>
              </a:ext>
            </a:extLst>
          </p:cNvPr>
          <p:cNvSpPr>
            <a:spLocks noGrp="1" noChangeArrowheads="1"/>
          </p:cNvSpPr>
          <p:nvPr>
            <p:ph type="body" idx="1"/>
          </p:nvPr>
        </p:nvSpPr>
        <p:spPr>
          <a:xfrm>
            <a:off x="457200" y="1063690"/>
            <a:ext cx="8229600" cy="5062473"/>
          </a:xfrm>
        </p:spPr>
        <p:txBody>
          <a:bodyPr>
            <a:normAutofit/>
          </a:bodyPr>
          <a:lstStyle/>
          <a:p>
            <a:pPr marL="609600" indent="-609600">
              <a:spcBef>
                <a:spcPts val="1200"/>
              </a:spcBef>
            </a:pPr>
            <a:r>
              <a:rPr lang="cs-CZ" altLang="cs-CZ" sz="2200" dirty="0">
                <a:solidFill>
                  <a:srgbClr val="002D5A"/>
                </a:solidFill>
              </a:rPr>
              <a:t>Referenda  obligatorní - změny spolkové ústavy – možné jen se souhlasem většiny hlasujících a většiny kantonů </a:t>
            </a:r>
          </a:p>
          <a:p>
            <a:pPr marL="609600" indent="-609600">
              <a:spcBef>
                <a:spcPts val="1200"/>
              </a:spcBef>
            </a:pPr>
            <a:r>
              <a:rPr lang="cs-CZ" altLang="cs-CZ" sz="2200" dirty="0">
                <a:solidFill>
                  <a:srgbClr val="002D5A"/>
                </a:solidFill>
              </a:rPr>
              <a:t>Referenda fakultativní (na základě lidové iniciativy)</a:t>
            </a:r>
          </a:p>
          <a:p>
            <a:pPr marL="609600" indent="-609600">
              <a:spcBef>
                <a:spcPts val="1200"/>
              </a:spcBef>
            </a:pPr>
            <a:r>
              <a:rPr lang="cs-CZ" altLang="cs-CZ" sz="2200" dirty="0">
                <a:solidFill>
                  <a:srgbClr val="002D5A"/>
                </a:solidFill>
              </a:rPr>
              <a:t>Návrh na změny spolkové ústavy možný na základě iniciativy 100 tisíc občanů (parlament nemá možnost vypracovat protinávrh či zapracovat iniciativu do svého návrhu)</a:t>
            </a:r>
          </a:p>
          <a:p>
            <a:pPr marL="609600" indent="-609600">
              <a:spcBef>
                <a:spcPts val="1200"/>
              </a:spcBef>
            </a:pPr>
            <a:r>
              <a:rPr lang="cs-CZ" altLang="cs-CZ" sz="2200" dirty="0">
                <a:solidFill>
                  <a:srgbClr val="002D5A"/>
                </a:solidFill>
              </a:rPr>
              <a:t>Referendum možné o běžném zákoně (iniciativa 50 tisíc, nebo 8 kantonů) a to do 80 dnů po vyhlášení zákona</a:t>
            </a:r>
          </a:p>
          <a:p>
            <a:pPr marL="609600" indent="-609600">
              <a:spcBef>
                <a:spcPts val="1200"/>
              </a:spcBef>
            </a:pPr>
            <a:r>
              <a:rPr lang="cs-CZ" altLang="cs-CZ" sz="2200" dirty="0">
                <a:solidFill>
                  <a:srgbClr val="002D5A"/>
                </a:solidFill>
              </a:rPr>
              <a:t>Stejná pravidla platí i na kantonální úrovni</a:t>
            </a:r>
          </a:p>
          <a:p>
            <a:pPr marL="609600" indent="-609600">
              <a:spcBef>
                <a:spcPts val="1200"/>
              </a:spcBef>
            </a:pPr>
            <a:r>
              <a:rPr lang="cs-CZ" altLang="cs-CZ" sz="2200" dirty="0">
                <a:solidFill>
                  <a:srgbClr val="002D5A"/>
                </a:solidFill>
              </a:rPr>
              <a:t>7 kantonů a 1 </a:t>
            </a:r>
            <a:r>
              <a:rPr lang="cs-CZ" altLang="cs-CZ" sz="2200" dirty="0" err="1">
                <a:solidFill>
                  <a:srgbClr val="002D5A"/>
                </a:solidFill>
              </a:rPr>
              <a:t>polokanton</a:t>
            </a:r>
            <a:r>
              <a:rPr lang="cs-CZ" altLang="cs-CZ" sz="2200" dirty="0">
                <a:solidFill>
                  <a:srgbClr val="002D5A"/>
                </a:solidFill>
              </a:rPr>
              <a:t>  mají odvolací právo občanů vůči poslancům (právo rozpustit parlament)</a:t>
            </a:r>
          </a:p>
        </p:txBody>
      </p:sp>
    </p:spTree>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 calcmode="lin" valueType="num">
                                      <p:cBhvr>
                                        <p:cTn id="7" dur="1000" fill="hold"/>
                                        <p:tgtEl>
                                          <p:spTgt spid="1024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024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024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0243">
                                            <p:txEl>
                                              <p:pRg st="1" end="1"/>
                                            </p:txEl>
                                          </p:spTgt>
                                        </p:tgtEl>
                                        <p:attrNameLst>
                                          <p:attrName>style.visibility</p:attrName>
                                        </p:attrNameLst>
                                      </p:cBhvr>
                                      <p:to>
                                        <p:strVal val="visible"/>
                                      </p:to>
                                    </p:set>
                                    <p:anim calcmode="lin" valueType="num">
                                      <p:cBhvr>
                                        <p:cTn id="14" dur="1000" fill="hold"/>
                                        <p:tgtEl>
                                          <p:spTgt spid="1024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1024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10243">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0243">
                                            <p:txEl>
                                              <p:pRg st="2" end="2"/>
                                            </p:txEl>
                                          </p:spTgt>
                                        </p:tgtEl>
                                        <p:attrNameLst>
                                          <p:attrName>style.visibility</p:attrName>
                                        </p:attrNameLst>
                                      </p:cBhvr>
                                      <p:to>
                                        <p:strVal val="visible"/>
                                      </p:to>
                                    </p:set>
                                    <p:anim calcmode="lin" valueType="num">
                                      <p:cBhvr>
                                        <p:cTn id="21" dur="1000" fill="hold"/>
                                        <p:tgtEl>
                                          <p:spTgt spid="1024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1024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10243">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0243">
                                            <p:txEl>
                                              <p:pRg st="3" end="3"/>
                                            </p:txEl>
                                          </p:spTgt>
                                        </p:tgtEl>
                                        <p:attrNameLst>
                                          <p:attrName>style.visibility</p:attrName>
                                        </p:attrNameLst>
                                      </p:cBhvr>
                                      <p:to>
                                        <p:strVal val="visible"/>
                                      </p:to>
                                    </p:set>
                                    <p:anim calcmode="lin" valueType="num">
                                      <p:cBhvr>
                                        <p:cTn id="28" dur="1000" fill="hold"/>
                                        <p:tgtEl>
                                          <p:spTgt spid="10243">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10243">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10243">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0243">
                                            <p:txEl>
                                              <p:pRg st="4" end="4"/>
                                            </p:txEl>
                                          </p:spTgt>
                                        </p:tgtEl>
                                        <p:attrNameLst>
                                          <p:attrName>style.visibility</p:attrName>
                                        </p:attrNameLst>
                                      </p:cBhvr>
                                      <p:to>
                                        <p:strVal val="visible"/>
                                      </p:to>
                                    </p:set>
                                    <p:anim calcmode="lin" valueType="num">
                                      <p:cBhvr>
                                        <p:cTn id="35" dur="1000" fill="hold"/>
                                        <p:tgtEl>
                                          <p:spTgt spid="10243">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10243">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10243">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10243">
                                            <p:txEl>
                                              <p:pRg st="5" end="5"/>
                                            </p:txEl>
                                          </p:spTgt>
                                        </p:tgtEl>
                                        <p:attrNameLst>
                                          <p:attrName>style.visibility</p:attrName>
                                        </p:attrNameLst>
                                      </p:cBhvr>
                                      <p:to>
                                        <p:strVal val="visible"/>
                                      </p:to>
                                    </p:set>
                                    <p:anim calcmode="lin" valueType="num">
                                      <p:cBhvr>
                                        <p:cTn id="42" dur="1000" fill="hold"/>
                                        <p:tgtEl>
                                          <p:spTgt spid="10243">
                                            <p:txEl>
                                              <p:pRg st="5" end="5"/>
                                            </p:txEl>
                                          </p:spTgt>
                                        </p:tgtEl>
                                        <p:attrNameLst>
                                          <p:attrName>ppt_w</p:attrName>
                                        </p:attrNameLst>
                                      </p:cBhvr>
                                      <p:tavLst>
                                        <p:tav tm="0">
                                          <p:val>
                                            <p:strVal val="#ppt_w*0.70"/>
                                          </p:val>
                                        </p:tav>
                                        <p:tav tm="100000">
                                          <p:val>
                                            <p:strVal val="#ppt_w"/>
                                          </p:val>
                                        </p:tav>
                                      </p:tavLst>
                                    </p:anim>
                                    <p:anim calcmode="lin" valueType="num">
                                      <p:cBhvr>
                                        <p:cTn id="43" dur="1000" fill="hold"/>
                                        <p:tgtEl>
                                          <p:spTgt spid="10243">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1024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17519370-057F-4FC1-AA86-178ABEF23229}"/>
              </a:ext>
            </a:extLst>
          </p:cNvPr>
          <p:cNvSpPr>
            <a:spLocks noGrp="1" noChangeArrowheads="1"/>
          </p:cNvSpPr>
          <p:nvPr>
            <p:ph type="title"/>
          </p:nvPr>
        </p:nvSpPr>
        <p:spPr>
          <a:xfrm>
            <a:off x="0" y="0"/>
            <a:ext cx="9144000" cy="923926"/>
          </a:xfrm>
        </p:spPr>
        <p:txBody>
          <a:bodyPr>
            <a:normAutofit/>
          </a:bodyPr>
          <a:lstStyle/>
          <a:p>
            <a:r>
              <a:rPr lang="cs-CZ" altLang="cs-CZ" sz="4000" dirty="0"/>
              <a:t>Politické strany</a:t>
            </a:r>
          </a:p>
        </p:txBody>
      </p:sp>
      <p:pic>
        <p:nvPicPr>
          <p:cNvPr id="3" name="Obrázek 2">
            <a:extLst>
              <a:ext uri="{FF2B5EF4-FFF2-40B4-BE49-F238E27FC236}">
                <a16:creationId xmlns:a16="http://schemas.microsoft.com/office/drawing/2014/main" id="{3DDDC678-2249-48CC-BF98-851A384753AF}"/>
              </a:ext>
            </a:extLst>
          </p:cNvPr>
          <p:cNvPicPr>
            <a:picLocks noChangeAspect="1"/>
          </p:cNvPicPr>
          <p:nvPr/>
        </p:nvPicPr>
        <p:blipFill>
          <a:blip r:embed="rId2"/>
          <a:stretch>
            <a:fillRect/>
          </a:stretch>
        </p:blipFill>
        <p:spPr>
          <a:xfrm>
            <a:off x="3638939" y="647174"/>
            <a:ext cx="5349030" cy="3243691"/>
          </a:xfrm>
          <a:prstGeom prst="rect">
            <a:avLst/>
          </a:prstGeom>
        </p:spPr>
      </p:pic>
      <p:sp>
        <p:nvSpPr>
          <p:cNvPr id="10243" name="Rectangle 3">
            <a:extLst>
              <a:ext uri="{FF2B5EF4-FFF2-40B4-BE49-F238E27FC236}">
                <a16:creationId xmlns:a16="http://schemas.microsoft.com/office/drawing/2014/main" id="{17A6843D-61F9-4BDA-9DAD-942E35893D25}"/>
              </a:ext>
            </a:extLst>
          </p:cNvPr>
          <p:cNvSpPr>
            <a:spLocks noGrp="1" noChangeArrowheads="1"/>
          </p:cNvSpPr>
          <p:nvPr>
            <p:ph type="body" idx="1"/>
          </p:nvPr>
        </p:nvSpPr>
        <p:spPr>
          <a:xfrm>
            <a:off x="363894" y="821094"/>
            <a:ext cx="5607698" cy="5728996"/>
          </a:xfrm>
        </p:spPr>
        <p:txBody>
          <a:bodyPr>
            <a:normAutofit fontScale="92500" lnSpcReduction="10000"/>
          </a:bodyPr>
          <a:lstStyle/>
          <a:p>
            <a:pPr>
              <a:spcBef>
                <a:spcPts val="1200"/>
              </a:spcBef>
            </a:pPr>
            <a:r>
              <a:rPr lang="cs-CZ" altLang="cs-CZ" sz="2200" dirty="0">
                <a:solidFill>
                  <a:srgbClr val="002D5A"/>
                </a:solidFill>
              </a:rPr>
              <a:t>SVP</a:t>
            </a:r>
          </a:p>
          <a:p>
            <a:pPr>
              <a:spcBef>
                <a:spcPts val="1200"/>
              </a:spcBef>
            </a:pPr>
            <a:r>
              <a:rPr lang="cs-CZ" altLang="cs-CZ" sz="2200" dirty="0">
                <a:solidFill>
                  <a:srgbClr val="002D5A"/>
                </a:solidFill>
              </a:rPr>
              <a:t>FDP</a:t>
            </a:r>
          </a:p>
          <a:p>
            <a:pPr>
              <a:spcBef>
                <a:spcPts val="1200"/>
              </a:spcBef>
            </a:pPr>
            <a:r>
              <a:rPr lang="cs-CZ" altLang="cs-CZ" sz="2200" dirty="0">
                <a:solidFill>
                  <a:srgbClr val="002D5A"/>
                </a:solidFill>
              </a:rPr>
              <a:t>SP</a:t>
            </a:r>
          </a:p>
          <a:p>
            <a:pPr>
              <a:spcBef>
                <a:spcPts val="1200"/>
              </a:spcBef>
            </a:pPr>
            <a:r>
              <a:rPr lang="cs-CZ" altLang="cs-CZ" sz="2200" dirty="0">
                <a:solidFill>
                  <a:srgbClr val="002D5A"/>
                </a:solidFill>
              </a:rPr>
              <a:t>CVP</a:t>
            </a:r>
          </a:p>
          <a:p>
            <a:pPr>
              <a:spcBef>
                <a:spcPts val="1200"/>
              </a:spcBef>
            </a:pPr>
            <a:r>
              <a:rPr lang="cs-CZ" altLang="cs-CZ" sz="2200" dirty="0">
                <a:solidFill>
                  <a:srgbClr val="002D5A"/>
                </a:solidFill>
              </a:rPr>
              <a:t>GPS</a:t>
            </a:r>
          </a:p>
          <a:p>
            <a:pPr>
              <a:spcBef>
                <a:spcPts val="1200"/>
              </a:spcBef>
            </a:pPr>
            <a:r>
              <a:rPr lang="cs-CZ" altLang="cs-CZ" sz="2200" dirty="0">
                <a:solidFill>
                  <a:srgbClr val="002D5A"/>
                </a:solidFill>
              </a:rPr>
              <a:t>GLP</a:t>
            </a:r>
          </a:p>
          <a:p>
            <a:pPr>
              <a:spcBef>
                <a:spcPts val="1200"/>
              </a:spcBef>
            </a:pPr>
            <a:r>
              <a:rPr lang="cs-CZ" altLang="cs-CZ" sz="2200" dirty="0">
                <a:solidFill>
                  <a:srgbClr val="002D5A"/>
                </a:solidFill>
              </a:rPr>
              <a:t>BDP</a:t>
            </a:r>
          </a:p>
          <a:p>
            <a:pPr marL="0" indent="0">
              <a:spcBef>
                <a:spcPts val="1200"/>
              </a:spcBef>
              <a:buNone/>
            </a:pPr>
            <a:endParaRPr lang="cs-CZ" altLang="cs-CZ" sz="2200" dirty="0">
              <a:solidFill>
                <a:srgbClr val="002D5A"/>
              </a:solidFill>
            </a:endParaRPr>
          </a:p>
          <a:p>
            <a:pPr>
              <a:spcBef>
                <a:spcPts val="1200"/>
              </a:spcBef>
            </a:pPr>
            <a:r>
              <a:rPr lang="cs-CZ" altLang="cs-CZ" sz="2200" b="1" dirty="0">
                <a:solidFill>
                  <a:srgbClr val="002D5A"/>
                </a:solidFill>
              </a:rPr>
              <a:t>Magická formule</a:t>
            </a:r>
          </a:p>
          <a:p>
            <a:pPr lvl="1">
              <a:spcBef>
                <a:spcPts val="1200"/>
              </a:spcBef>
            </a:pPr>
            <a:r>
              <a:rPr lang="cs-CZ" altLang="cs-CZ" sz="1800" dirty="0">
                <a:solidFill>
                  <a:srgbClr val="002D5A"/>
                </a:solidFill>
              </a:rPr>
              <a:t>vzorec, který rozdělí 7 ministerských křesel mezi 4 největší strany ve Federální radě </a:t>
            </a:r>
          </a:p>
          <a:p>
            <a:pPr lvl="1">
              <a:spcBef>
                <a:spcPts val="1200"/>
              </a:spcBef>
            </a:pPr>
            <a:r>
              <a:rPr lang="cs-CZ" altLang="cs-CZ" sz="1800" dirty="0">
                <a:solidFill>
                  <a:srgbClr val="002D5A"/>
                </a:solidFill>
              </a:rPr>
              <a:t>jedná se o dohodu: jazyková vyváženost – 4 křesla něm. mluvící, 3 </a:t>
            </a:r>
            <a:r>
              <a:rPr lang="cs-CZ" altLang="cs-CZ" sz="1800" dirty="0" err="1">
                <a:solidFill>
                  <a:srgbClr val="002D5A"/>
                </a:solidFill>
              </a:rPr>
              <a:t>franc</a:t>
            </a:r>
            <a:r>
              <a:rPr lang="cs-CZ" altLang="cs-CZ" sz="1800" dirty="0">
                <a:solidFill>
                  <a:srgbClr val="002D5A"/>
                </a:solidFill>
              </a:rPr>
              <a:t>. či </a:t>
            </a:r>
            <a:r>
              <a:rPr lang="cs-CZ" altLang="cs-CZ" sz="1800" dirty="0" err="1">
                <a:solidFill>
                  <a:srgbClr val="002D5A"/>
                </a:solidFill>
              </a:rPr>
              <a:t>it</a:t>
            </a:r>
            <a:r>
              <a:rPr lang="cs-CZ" altLang="cs-CZ" sz="1800" dirty="0">
                <a:solidFill>
                  <a:srgbClr val="002D5A"/>
                </a:solidFill>
              </a:rPr>
              <a:t>. mluvící ministři; zastoupení 3 hlavních kantonů</a:t>
            </a:r>
          </a:p>
          <a:p>
            <a:pPr lvl="1">
              <a:spcBef>
                <a:spcPts val="1200"/>
              </a:spcBef>
            </a:pPr>
            <a:r>
              <a:rPr lang="cs-CZ" altLang="cs-CZ" sz="1800" dirty="0">
                <a:solidFill>
                  <a:srgbClr val="002D5A"/>
                </a:solidFill>
              </a:rPr>
              <a:t>od roku 1959</a:t>
            </a:r>
          </a:p>
          <a:p>
            <a:pPr>
              <a:spcBef>
                <a:spcPts val="1200"/>
              </a:spcBef>
            </a:pPr>
            <a:endParaRPr lang="cs-CZ" altLang="cs-CZ" sz="2200" dirty="0">
              <a:solidFill>
                <a:srgbClr val="002D5A"/>
              </a:solidFill>
            </a:endParaRPr>
          </a:p>
          <a:p>
            <a:pPr>
              <a:spcBef>
                <a:spcPts val="1200"/>
              </a:spcBef>
            </a:pPr>
            <a:endParaRPr lang="cs-CZ" altLang="cs-CZ" sz="2200" u="sng" dirty="0">
              <a:solidFill>
                <a:srgbClr val="002D5A"/>
              </a:solidFill>
            </a:endParaRPr>
          </a:p>
        </p:txBody>
      </p:sp>
      <p:pic>
        <p:nvPicPr>
          <p:cNvPr id="4" name="Obrázek 3">
            <a:extLst>
              <a:ext uri="{FF2B5EF4-FFF2-40B4-BE49-F238E27FC236}">
                <a16:creationId xmlns:a16="http://schemas.microsoft.com/office/drawing/2014/main" id="{39A6C82A-68B1-40A2-A595-67B990A73981}"/>
              </a:ext>
            </a:extLst>
          </p:cNvPr>
          <p:cNvPicPr>
            <a:picLocks noChangeAspect="1"/>
          </p:cNvPicPr>
          <p:nvPr/>
        </p:nvPicPr>
        <p:blipFill>
          <a:blip r:embed="rId3"/>
          <a:stretch>
            <a:fillRect/>
          </a:stretch>
        </p:blipFill>
        <p:spPr>
          <a:xfrm>
            <a:off x="6202716" y="3890865"/>
            <a:ext cx="2941284" cy="2967135"/>
          </a:xfrm>
          <a:prstGeom prst="rect">
            <a:avLst/>
          </a:prstGeom>
        </p:spPr>
      </p:pic>
    </p:spTree>
    <p:extLst>
      <p:ext uri="{BB962C8B-B14F-4D97-AF65-F5344CB8AC3E}">
        <p14:creationId xmlns:p14="http://schemas.microsoft.com/office/powerpoint/2010/main" val="2245055385"/>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 calcmode="lin" valueType="num">
                                      <p:cBhvr>
                                        <p:cTn id="7" dur="1000" fill="hold"/>
                                        <p:tgtEl>
                                          <p:spTgt spid="1024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024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024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0243">
                                            <p:txEl>
                                              <p:pRg st="1" end="1"/>
                                            </p:txEl>
                                          </p:spTgt>
                                        </p:tgtEl>
                                        <p:attrNameLst>
                                          <p:attrName>style.visibility</p:attrName>
                                        </p:attrNameLst>
                                      </p:cBhvr>
                                      <p:to>
                                        <p:strVal val="visible"/>
                                      </p:to>
                                    </p:set>
                                    <p:anim calcmode="lin" valueType="num">
                                      <p:cBhvr>
                                        <p:cTn id="14" dur="1000" fill="hold"/>
                                        <p:tgtEl>
                                          <p:spTgt spid="1024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1024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1024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0243">
                                            <p:txEl>
                                              <p:pRg st="2" end="2"/>
                                            </p:txEl>
                                          </p:spTgt>
                                        </p:tgtEl>
                                        <p:attrNameLst>
                                          <p:attrName>style.visibility</p:attrName>
                                        </p:attrNameLst>
                                      </p:cBhvr>
                                      <p:to>
                                        <p:strVal val="visible"/>
                                      </p:to>
                                    </p:set>
                                    <p:anim calcmode="lin" valueType="num">
                                      <p:cBhvr>
                                        <p:cTn id="21" dur="1000" fill="hold"/>
                                        <p:tgtEl>
                                          <p:spTgt spid="1024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1024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1024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0243">
                                            <p:txEl>
                                              <p:pRg st="3" end="3"/>
                                            </p:txEl>
                                          </p:spTgt>
                                        </p:tgtEl>
                                        <p:attrNameLst>
                                          <p:attrName>style.visibility</p:attrName>
                                        </p:attrNameLst>
                                      </p:cBhvr>
                                      <p:to>
                                        <p:strVal val="visible"/>
                                      </p:to>
                                    </p:set>
                                    <p:anim calcmode="lin" valueType="num">
                                      <p:cBhvr>
                                        <p:cTn id="28" dur="1000" fill="hold"/>
                                        <p:tgtEl>
                                          <p:spTgt spid="10243">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10243">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1024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0243">
                                            <p:txEl>
                                              <p:pRg st="4" end="4"/>
                                            </p:txEl>
                                          </p:spTgt>
                                        </p:tgtEl>
                                        <p:attrNameLst>
                                          <p:attrName>style.visibility</p:attrName>
                                        </p:attrNameLst>
                                      </p:cBhvr>
                                      <p:to>
                                        <p:strVal val="visible"/>
                                      </p:to>
                                    </p:set>
                                    <p:anim calcmode="lin" valueType="num">
                                      <p:cBhvr>
                                        <p:cTn id="35" dur="1000" fill="hold"/>
                                        <p:tgtEl>
                                          <p:spTgt spid="10243">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10243">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1024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10243">
                                            <p:txEl>
                                              <p:pRg st="5" end="5"/>
                                            </p:txEl>
                                          </p:spTgt>
                                        </p:tgtEl>
                                        <p:attrNameLst>
                                          <p:attrName>style.visibility</p:attrName>
                                        </p:attrNameLst>
                                      </p:cBhvr>
                                      <p:to>
                                        <p:strVal val="visible"/>
                                      </p:to>
                                    </p:set>
                                    <p:anim calcmode="lin" valueType="num">
                                      <p:cBhvr>
                                        <p:cTn id="42" dur="1000" fill="hold"/>
                                        <p:tgtEl>
                                          <p:spTgt spid="10243">
                                            <p:txEl>
                                              <p:pRg st="5" end="5"/>
                                            </p:txEl>
                                          </p:spTgt>
                                        </p:tgtEl>
                                        <p:attrNameLst>
                                          <p:attrName>ppt_w</p:attrName>
                                        </p:attrNameLst>
                                      </p:cBhvr>
                                      <p:tavLst>
                                        <p:tav tm="0">
                                          <p:val>
                                            <p:strVal val="#ppt_w*0.70"/>
                                          </p:val>
                                        </p:tav>
                                        <p:tav tm="100000">
                                          <p:val>
                                            <p:strVal val="#ppt_w"/>
                                          </p:val>
                                        </p:tav>
                                      </p:tavLst>
                                    </p:anim>
                                    <p:anim calcmode="lin" valueType="num">
                                      <p:cBhvr>
                                        <p:cTn id="43" dur="1000" fill="hold"/>
                                        <p:tgtEl>
                                          <p:spTgt spid="10243">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1024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10243">
                                            <p:txEl>
                                              <p:pRg st="6" end="6"/>
                                            </p:txEl>
                                          </p:spTgt>
                                        </p:tgtEl>
                                        <p:attrNameLst>
                                          <p:attrName>style.visibility</p:attrName>
                                        </p:attrNameLst>
                                      </p:cBhvr>
                                      <p:to>
                                        <p:strVal val="visible"/>
                                      </p:to>
                                    </p:set>
                                    <p:anim calcmode="lin" valueType="num">
                                      <p:cBhvr>
                                        <p:cTn id="49" dur="1000" fill="hold"/>
                                        <p:tgtEl>
                                          <p:spTgt spid="10243">
                                            <p:txEl>
                                              <p:pRg st="6" end="6"/>
                                            </p:txEl>
                                          </p:spTgt>
                                        </p:tgtEl>
                                        <p:attrNameLst>
                                          <p:attrName>ppt_w</p:attrName>
                                        </p:attrNameLst>
                                      </p:cBhvr>
                                      <p:tavLst>
                                        <p:tav tm="0">
                                          <p:val>
                                            <p:strVal val="#ppt_w*0.70"/>
                                          </p:val>
                                        </p:tav>
                                        <p:tav tm="100000">
                                          <p:val>
                                            <p:strVal val="#ppt_w"/>
                                          </p:val>
                                        </p:tav>
                                      </p:tavLst>
                                    </p:anim>
                                    <p:anim calcmode="lin" valueType="num">
                                      <p:cBhvr>
                                        <p:cTn id="50" dur="1000" fill="hold"/>
                                        <p:tgtEl>
                                          <p:spTgt spid="10243">
                                            <p:txEl>
                                              <p:pRg st="6" end="6"/>
                                            </p:txEl>
                                          </p:spTgt>
                                        </p:tgtEl>
                                        <p:attrNameLst>
                                          <p:attrName>ppt_h</p:attrName>
                                        </p:attrNameLst>
                                      </p:cBhvr>
                                      <p:tavLst>
                                        <p:tav tm="0">
                                          <p:val>
                                            <p:strVal val="#ppt_h"/>
                                          </p:val>
                                        </p:tav>
                                        <p:tav tm="100000">
                                          <p:val>
                                            <p:strVal val="#ppt_h"/>
                                          </p:val>
                                        </p:tav>
                                      </p:tavLst>
                                    </p:anim>
                                    <p:animEffect transition="in" filter="fade">
                                      <p:cBhvr>
                                        <p:cTn id="51" dur="1000"/>
                                        <p:tgtEl>
                                          <p:spTgt spid="10243">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10243">
                                            <p:txEl>
                                              <p:pRg st="8" end="8"/>
                                            </p:txEl>
                                          </p:spTgt>
                                        </p:tgtEl>
                                        <p:attrNameLst>
                                          <p:attrName>style.visibility</p:attrName>
                                        </p:attrNameLst>
                                      </p:cBhvr>
                                      <p:to>
                                        <p:strVal val="visible"/>
                                      </p:to>
                                    </p:set>
                                    <p:anim calcmode="lin" valueType="num">
                                      <p:cBhvr>
                                        <p:cTn id="56" dur="1000" fill="hold"/>
                                        <p:tgtEl>
                                          <p:spTgt spid="10243">
                                            <p:txEl>
                                              <p:pRg st="8" end="8"/>
                                            </p:txEl>
                                          </p:spTgt>
                                        </p:tgtEl>
                                        <p:attrNameLst>
                                          <p:attrName>ppt_w</p:attrName>
                                        </p:attrNameLst>
                                      </p:cBhvr>
                                      <p:tavLst>
                                        <p:tav tm="0">
                                          <p:val>
                                            <p:strVal val="#ppt_w*0.70"/>
                                          </p:val>
                                        </p:tav>
                                        <p:tav tm="100000">
                                          <p:val>
                                            <p:strVal val="#ppt_w"/>
                                          </p:val>
                                        </p:tav>
                                      </p:tavLst>
                                    </p:anim>
                                    <p:anim calcmode="lin" valueType="num">
                                      <p:cBhvr>
                                        <p:cTn id="57" dur="1000" fill="hold"/>
                                        <p:tgtEl>
                                          <p:spTgt spid="10243">
                                            <p:txEl>
                                              <p:pRg st="8" end="8"/>
                                            </p:txEl>
                                          </p:spTgt>
                                        </p:tgtEl>
                                        <p:attrNameLst>
                                          <p:attrName>ppt_h</p:attrName>
                                        </p:attrNameLst>
                                      </p:cBhvr>
                                      <p:tavLst>
                                        <p:tav tm="0">
                                          <p:val>
                                            <p:strVal val="#ppt_h"/>
                                          </p:val>
                                        </p:tav>
                                        <p:tav tm="100000">
                                          <p:val>
                                            <p:strVal val="#ppt_h"/>
                                          </p:val>
                                        </p:tav>
                                      </p:tavLst>
                                    </p:anim>
                                    <p:animEffect transition="in" filter="fade">
                                      <p:cBhvr>
                                        <p:cTn id="58" dur="1000"/>
                                        <p:tgtEl>
                                          <p:spTgt spid="10243">
                                            <p:txEl>
                                              <p:pRg st="8" end="8"/>
                                            </p:txEl>
                                          </p:spTgt>
                                        </p:tgtEl>
                                      </p:cBhvr>
                                    </p:animEffect>
                                  </p:childTnLst>
                                </p:cTn>
                              </p:par>
                              <p:par>
                                <p:cTn id="59" presetID="55" presetClass="entr" presetSubtype="0" fill="hold" grpId="0" nodeType="withEffect">
                                  <p:stCondLst>
                                    <p:cond delay="0"/>
                                  </p:stCondLst>
                                  <p:childTnLst>
                                    <p:set>
                                      <p:cBhvr>
                                        <p:cTn id="60" dur="1" fill="hold">
                                          <p:stCondLst>
                                            <p:cond delay="0"/>
                                          </p:stCondLst>
                                        </p:cTn>
                                        <p:tgtEl>
                                          <p:spTgt spid="10243">
                                            <p:txEl>
                                              <p:pRg st="9" end="9"/>
                                            </p:txEl>
                                          </p:spTgt>
                                        </p:tgtEl>
                                        <p:attrNameLst>
                                          <p:attrName>style.visibility</p:attrName>
                                        </p:attrNameLst>
                                      </p:cBhvr>
                                      <p:to>
                                        <p:strVal val="visible"/>
                                      </p:to>
                                    </p:set>
                                    <p:anim calcmode="lin" valueType="num">
                                      <p:cBhvr>
                                        <p:cTn id="61" dur="1000" fill="hold"/>
                                        <p:tgtEl>
                                          <p:spTgt spid="10243">
                                            <p:txEl>
                                              <p:pRg st="9" end="9"/>
                                            </p:txEl>
                                          </p:spTgt>
                                        </p:tgtEl>
                                        <p:attrNameLst>
                                          <p:attrName>ppt_w</p:attrName>
                                        </p:attrNameLst>
                                      </p:cBhvr>
                                      <p:tavLst>
                                        <p:tav tm="0">
                                          <p:val>
                                            <p:strVal val="#ppt_w*0.70"/>
                                          </p:val>
                                        </p:tav>
                                        <p:tav tm="100000">
                                          <p:val>
                                            <p:strVal val="#ppt_w"/>
                                          </p:val>
                                        </p:tav>
                                      </p:tavLst>
                                    </p:anim>
                                    <p:anim calcmode="lin" valueType="num">
                                      <p:cBhvr>
                                        <p:cTn id="62" dur="1000" fill="hold"/>
                                        <p:tgtEl>
                                          <p:spTgt spid="10243">
                                            <p:txEl>
                                              <p:pRg st="9" end="9"/>
                                            </p:txEl>
                                          </p:spTgt>
                                        </p:tgtEl>
                                        <p:attrNameLst>
                                          <p:attrName>ppt_h</p:attrName>
                                        </p:attrNameLst>
                                      </p:cBhvr>
                                      <p:tavLst>
                                        <p:tav tm="0">
                                          <p:val>
                                            <p:strVal val="#ppt_h"/>
                                          </p:val>
                                        </p:tav>
                                        <p:tav tm="100000">
                                          <p:val>
                                            <p:strVal val="#ppt_h"/>
                                          </p:val>
                                        </p:tav>
                                      </p:tavLst>
                                    </p:anim>
                                    <p:animEffect transition="in" filter="fade">
                                      <p:cBhvr>
                                        <p:cTn id="63" dur="1000"/>
                                        <p:tgtEl>
                                          <p:spTgt spid="10243">
                                            <p:txEl>
                                              <p:pRg st="9" end="9"/>
                                            </p:txEl>
                                          </p:spTgt>
                                        </p:tgtEl>
                                      </p:cBhvr>
                                    </p:animEffect>
                                  </p:childTnLst>
                                </p:cTn>
                              </p:par>
                              <p:par>
                                <p:cTn id="64" presetID="55" presetClass="entr" presetSubtype="0" fill="hold" grpId="0" nodeType="withEffect">
                                  <p:stCondLst>
                                    <p:cond delay="0"/>
                                  </p:stCondLst>
                                  <p:childTnLst>
                                    <p:set>
                                      <p:cBhvr>
                                        <p:cTn id="65" dur="1" fill="hold">
                                          <p:stCondLst>
                                            <p:cond delay="0"/>
                                          </p:stCondLst>
                                        </p:cTn>
                                        <p:tgtEl>
                                          <p:spTgt spid="10243">
                                            <p:txEl>
                                              <p:pRg st="10" end="10"/>
                                            </p:txEl>
                                          </p:spTgt>
                                        </p:tgtEl>
                                        <p:attrNameLst>
                                          <p:attrName>style.visibility</p:attrName>
                                        </p:attrNameLst>
                                      </p:cBhvr>
                                      <p:to>
                                        <p:strVal val="visible"/>
                                      </p:to>
                                    </p:set>
                                    <p:anim calcmode="lin" valueType="num">
                                      <p:cBhvr>
                                        <p:cTn id="66" dur="1000" fill="hold"/>
                                        <p:tgtEl>
                                          <p:spTgt spid="10243">
                                            <p:txEl>
                                              <p:pRg st="10" end="10"/>
                                            </p:txEl>
                                          </p:spTgt>
                                        </p:tgtEl>
                                        <p:attrNameLst>
                                          <p:attrName>ppt_w</p:attrName>
                                        </p:attrNameLst>
                                      </p:cBhvr>
                                      <p:tavLst>
                                        <p:tav tm="0">
                                          <p:val>
                                            <p:strVal val="#ppt_w*0.70"/>
                                          </p:val>
                                        </p:tav>
                                        <p:tav tm="100000">
                                          <p:val>
                                            <p:strVal val="#ppt_w"/>
                                          </p:val>
                                        </p:tav>
                                      </p:tavLst>
                                    </p:anim>
                                    <p:anim calcmode="lin" valueType="num">
                                      <p:cBhvr>
                                        <p:cTn id="67" dur="1000" fill="hold"/>
                                        <p:tgtEl>
                                          <p:spTgt spid="10243">
                                            <p:txEl>
                                              <p:pRg st="10" end="10"/>
                                            </p:txEl>
                                          </p:spTgt>
                                        </p:tgtEl>
                                        <p:attrNameLst>
                                          <p:attrName>ppt_h</p:attrName>
                                        </p:attrNameLst>
                                      </p:cBhvr>
                                      <p:tavLst>
                                        <p:tav tm="0">
                                          <p:val>
                                            <p:strVal val="#ppt_h"/>
                                          </p:val>
                                        </p:tav>
                                        <p:tav tm="100000">
                                          <p:val>
                                            <p:strVal val="#ppt_h"/>
                                          </p:val>
                                        </p:tav>
                                      </p:tavLst>
                                    </p:anim>
                                    <p:animEffect transition="in" filter="fade">
                                      <p:cBhvr>
                                        <p:cTn id="68" dur="1000"/>
                                        <p:tgtEl>
                                          <p:spTgt spid="10243">
                                            <p:txEl>
                                              <p:pRg st="10" end="10"/>
                                            </p:txEl>
                                          </p:spTgt>
                                        </p:tgtEl>
                                      </p:cBhvr>
                                    </p:animEffect>
                                  </p:childTnLst>
                                </p:cTn>
                              </p:par>
                              <p:par>
                                <p:cTn id="69" presetID="55" presetClass="entr" presetSubtype="0" fill="hold" grpId="0" nodeType="withEffect">
                                  <p:stCondLst>
                                    <p:cond delay="0"/>
                                  </p:stCondLst>
                                  <p:childTnLst>
                                    <p:set>
                                      <p:cBhvr>
                                        <p:cTn id="70" dur="1" fill="hold">
                                          <p:stCondLst>
                                            <p:cond delay="0"/>
                                          </p:stCondLst>
                                        </p:cTn>
                                        <p:tgtEl>
                                          <p:spTgt spid="10243">
                                            <p:txEl>
                                              <p:pRg st="11" end="11"/>
                                            </p:txEl>
                                          </p:spTgt>
                                        </p:tgtEl>
                                        <p:attrNameLst>
                                          <p:attrName>style.visibility</p:attrName>
                                        </p:attrNameLst>
                                      </p:cBhvr>
                                      <p:to>
                                        <p:strVal val="visible"/>
                                      </p:to>
                                    </p:set>
                                    <p:anim calcmode="lin" valueType="num">
                                      <p:cBhvr>
                                        <p:cTn id="71" dur="1000" fill="hold"/>
                                        <p:tgtEl>
                                          <p:spTgt spid="10243">
                                            <p:txEl>
                                              <p:pRg st="11" end="11"/>
                                            </p:txEl>
                                          </p:spTgt>
                                        </p:tgtEl>
                                        <p:attrNameLst>
                                          <p:attrName>ppt_w</p:attrName>
                                        </p:attrNameLst>
                                      </p:cBhvr>
                                      <p:tavLst>
                                        <p:tav tm="0">
                                          <p:val>
                                            <p:strVal val="#ppt_w*0.70"/>
                                          </p:val>
                                        </p:tav>
                                        <p:tav tm="100000">
                                          <p:val>
                                            <p:strVal val="#ppt_w"/>
                                          </p:val>
                                        </p:tav>
                                      </p:tavLst>
                                    </p:anim>
                                    <p:anim calcmode="lin" valueType="num">
                                      <p:cBhvr>
                                        <p:cTn id="72" dur="1000" fill="hold"/>
                                        <p:tgtEl>
                                          <p:spTgt spid="10243">
                                            <p:txEl>
                                              <p:pRg st="11" end="11"/>
                                            </p:txEl>
                                          </p:spTgt>
                                        </p:tgtEl>
                                        <p:attrNameLst>
                                          <p:attrName>ppt_h</p:attrName>
                                        </p:attrNameLst>
                                      </p:cBhvr>
                                      <p:tavLst>
                                        <p:tav tm="0">
                                          <p:val>
                                            <p:strVal val="#ppt_h"/>
                                          </p:val>
                                        </p:tav>
                                        <p:tav tm="100000">
                                          <p:val>
                                            <p:strVal val="#ppt_h"/>
                                          </p:val>
                                        </p:tav>
                                      </p:tavLst>
                                    </p:anim>
                                    <p:animEffect transition="in" filter="fade">
                                      <p:cBhvr>
                                        <p:cTn id="73" dur="1000"/>
                                        <p:tgtEl>
                                          <p:spTgt spid="1024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17519370-057F-4FC1-AA86-178ABEF23229}"/>
              </a:ext>
            </a:extLst>
          </p:cNvPr>
          <p:cNvSpPr>
            <a:spLocks noGrp="1" noChangeArrowheads="1"/>
          </p:cNvSpPr>
          <p:nvPr>
            <p:ph type="title"/>
          </p:nvPr>
        </p:nvSpPr>
        <p:spPr>
          <a:xfrm>
            <a:off x="0" y="0"/>
            <a:ext cx="9144000" cy="923926"/>
          </a:xfrm>
        </p:spPr>
        <p:txBody>
          <a:bodyPr>
            <a:normAutofit/>
          </a:bodyPr>
          <a:lstStyle/>
          <a:p>
            <a:r>
              <a:rPr lang="cs-CZ" altLang="cs-CZ" sz="4000" dirty="0"/>
              <a:t>Politické strany – poslední volby</a:t>
            </a:r>
          </a:p>
        </p:txBody>
      </p:sp>
      <p:pic>
        <p:nvPicPr>
          <p:cNvPr id="2" name="Obrázek 1">
            <a:extLst>
              <a:ext uri="{FF2B5EF4-FFF2-40B4-BE49-F238E27FC236}">
                <a16:creationId xmlns:a16="http://schemas.microsoft.com/office/drawing/2014/main" id="{66926DBD-5FAA-4511-81AC-23C9A341C2CD}"/>
              </a:ext>
            </a:extLst>
          </p:cNvPr>
          <p:cNvPicPr>
            <a:picLocks noChangeAspect="1"/>
          </p:cNvPicPr>
          <p:nvPr/>
        </p:nvPicPr>
        <p:blipFill>
          <a:blip r:embed="rId2"/>
          <a:stretch>
            <a:fillRect/>
          </a:stretch>
        </p:blipFill>
        <p:spPr>
          <a:xfrm>
            <a:off x="205274" y="1611799"/>
            <a:ext cx="7417836" cy="4894762"/>
          </a:xfrm>
          <a:prstGeom prst="rect">
            <a:avLst/>
          </a:prstGeom>
        </p:spPr>
      </p:pic>
      <p:graphicFrame>
        <p:nvGraphicFramePr>
          <p:cNvPr id="4" name="Tabulka 4">
            <a:extLst>
              <a:ext uri="{FF2B5EF4-FFF2-40B4-BE49-F238E27FC236}">
                <a16:creationId xmlns:a16="http://schemas.microsoft.com/office/drawing/2014/main" id="{CB545C45-4897-4207-86A4-04F4768DE528}"/>
              </a:ext>
            </a:extLst>
          </p:cNvPr>
          <p:cNvGraphicFramePr>
            <a:graphicFrameLocks noGrp="1"/>
          </p:cNvGraphicFramePr>
          <p:nvPr>
            <p:extLst>
              <p:ext uri="{D42A27DB-BD31-4B8C-83A1-F6EECF244321}">
                <p14:modId xmlns:p14="http://schemas.microsoft.com/office/powerpoint/2010/main" val="672070727"/>
              </p:ext>
            </p:extLst>
          </p:nvPr>
        </p:nvGraphicFramePr>
        <p:xfrm>
          <a:off x="7251441" y="687873"/>
          <a:ext cx="1769706" cy="3324294"/>
        </p:xfrm>
        <a:graphic>
          <a:graphicData uri="http://schemas.openxmlformats.org/drawingml/2006/table">
            <a:tbl>
              <a:tblPr firstRow="1" bandRow="1">
                <a:tableStyleId>{5C22544A-7EE6-4342-B048-85BDC9FD1C3A}</a:tableStyleId>
              </a:tblPr>
              <a:tblGrid>
                <a:gridCol w="884853">
                  <a:extLst>
                    <a:ext uri="{9D8B030D-6E8A-4147-A177-3AD203B41FA5}">
                      <a16:colId xmlns:a16="http://schemas.microsoft.com/office/drawing/2014/main" val="3569061087"/>
                    </a:ext>
                  </a:extLst>
                </a:gridCol>
                <a:gridCol w="884853">
                  <a:extLst>
                    <a:ext uri="{9D8B030D-6E8A-4147-A177-3AD203B41FA5}">
                      <a16:colId xmlns:a16="http://schemas.microsoft.com/office/drawing/2014/main" val="3398281969"/>
                    </a:ext>
                  </a:extLst>
                </a:gridCol>
              </a:tblGrid>
              <a:tr h="369366">
                <a:tc>
                  <a:txBody>
                    <a:bodyPr/>
                    <a:lstStyle/>
                    <a:p>
                      <a:r>
                        <a:rPr lang="cs-CZ" sz="1600" b="0" dirty="0"/>
                        <a:t>strana</a:t>
                      </a:r>
                    </a:p>
                  </a:txBody>
                  <a:tcPr anchor="ctr"/>
                </a:tc>
                <a:tc>
                  <a:txBody>
                    <a:bodyPr/>
                    <a:lstStyle/>
                    <a:p>
                      <a:pPr algn="ctr"/>
                      <a:r>
                        <a:rPr lang="cs-CZ" sz="1600" b="0" dirty="0"/>
                        <a:t>křesla</a:t>
                      </a:r>
                    </a:p>
                  </a:txBody>
                  <a:tcPr anchor="ctr"/>
                </a:tc>
                <a:extLst>
                  <a:ext uri="{0D108BD9-81ED-4DB2-BD59-A6C34878D82A}">
                    <a16:rowId xmlns:a16="http://schemas.microsoft.com/office/drawing/2014/main" val="3374159050"/>
                  </a:ext>
                </a:extLst>
              </a:tr>
              <a:tr h="369366">
                <a:tc>
                  <a:txBody>
                    <a:bodyPr/>
                    <a:lstStyle/>
                    <a:p>
                      <a:r>
                        <a:rPr lang="cs-CZ" sz="1600" b="0" dirty="0"/>
                        <a:t>SVP</a:t>
                      </a:r>
                    </a:p>
                  </a:txBody>
                  <a:tcPr anchor="ctr"/>
                </a:tc>
                <a:tc>
                  <a:txBody>
                    <a:bodyPr/>
                    <a:lstStyle/>
                    <a:p>
                      <a:pPr algn="ctr"/>
                      <a:r>
                        <a:rPr lang="cs-CZ" sz="1600" b="0" dirty="0"/>
                        <a:t>53</a:t>
                      </a:r>
                    </a:p>
                  </a:txBody>
                  <a:tcPr anchor="ctr"/>
                </a:tc>
                <a:extLst>
                  <a:ext uri="{0D108BD9-81ED-4DB2-BD59-A6C34878D82A}">
                    <a16:rowId xmlns:a16="http://schemas.microsoft.com/office/drawing/2014/main" val="3043504886"/>
                  </a:ext>
                </a:extLst>
              </a:tr>
              <a:tr h="369366">
                <a:tc>
                  <a:txBody>
                    <a:bodyPr/>
                    <a:lstStyle/>
                    <a:p>
                      <a:r>
                        <a:rPr lang="cs-CZ" sz="1600" b="0" dirty="0"/>
                        <a:t>SP</a:t>
                      </a:r>
                    </a:p>
                  </a:txBody>
                  <a:tcPr anchor="ctr"/>
                </a:tc>
                <a:tc>
                  <a:txBody>
                    <a:bodyPr/>
                    <a:lstStyle/>
                    <a:p>
                      <a:pPr algn="ctr"/>
                      <a:r>
                        <a:rPr lang="cs-CZ" sz="1600" b="0" dirty="0"/>
                        <a:t>39</a:t>
                      </a:r>
                    </a:p>
                  </a:txBody>
                  <a:tcPr anchor="ctr"/>
                </a:tc>
                <a:extLst>
                  <a:ext uri="{0D108BD9-81ED-4DB2-BD59-A6C34878D82A}">
                    <a16:rowId xmlns:a16="http://schemas.microsoft.com/office/drawing/2014/main" val="2543796167"/>
                  </a:ext>
                </a:extLst>
              </a:tr>
              <a:tr h="369366">
                <a:tc>
                  <a:txBody>
                    <a:bodyPr/>
                    <a:lstStyle/>
                    <a:p>
                      <a:r>
                        <a:rPr lang="cs-CZ" sz="1600" b="0" dirty="0"/>
                        <a:t>GPS</a:t>
                      </a:r>
                    </a:p>
                  </a:txBody>
                  <a:tcPr anchor="ctr"/>
                </a:tc>
                <a:tc>
                  <a:txBody>
                    <a:bodyPr/>
                    <a:lstStyle/>
                    <a:p>
                      <a:pPr algn="ctr"/>
                      <a:r>
                        <a:rPr lang="cs-CZ" sz="1600" b="0" dirty="0"/>
                        <a:t>28</a:t>
                      </a:r>
                    </a:p>
                  </a:txBody>
                  <a:tcPr anchor="ctr"/>
                </a:tc>
                <a:extLst>
                  <a:ext uri="{0D108BD9-81ED-4DB2-BD59-A6C34878D82A}">
                    <a16:rowId xmlns:a16="http://schemas.microsoft.com/office/drawing/2014/main" val="2689965334"/>
                  </a:ext>
                </a:extLst>
              </a:tr>
              <a:tr h="369366">
                <a:tc>
                  <a:txBody>
                    <a:bodyPr/>
                    <a:lstStyle/>
                    <a:p>
                      <a:r>
                        <a:rPr lang="cs-CZ" sz="1600" b="0" dirty="0"/>
                        <a:t>FDP</a:t>
                      </a:r>
                    </a:p>
                  </a:txBody>
                  <a:tcPr anchor="ctr"/>
                </a:tc>
                <a:tc>
                  <a:txBody>
                    <a:bodyPr/>
                    <a:lstStyle/>
                    <a:p>
                      <a:pPr algn="ctr"/>
                      <a:r>
                        <a:rPr lang="cs-CZ" sz="1600" b="0" dirty="0"/>
                        <a:t>28</a:t>
                      </a:r>
                    </a:p>
                  </a:txBody>
                  <a:tcPr anchor="ctr"/>
                </a:tc>
                <a:extLst>
                  <a:ext uri="{0D108BD9-81ED-4DB2-BD59-A6C34878D82A}">
                    <a16:rowId xmlns:a16="http://schemas.microsoft.com/office/drawing/2014/main" val="7912720"/>
                  </a:ext>
                </a:extLst>
              </a:tr>
              <a:tr h="369366">
                <a:tc>
                  <a:txBody>
                    <a:bodyPr/>
                    <a:lstStyle/>
                    <a:p>
                      <a:r>
                        <a:rPr lang="cs-CZ" sz="1600" b="0" dirty="0"/>
                        <a:t>CVP</a:t>
                      </a:r>
                    </a:p>
                  </a:txBody>
                  <a:tcPr anchor="ctr"/>
                </a:tc>
                <a:tc>
                  <a:txBody>
                    <a:bodyPr/>
                    <a:lstStyle/>
                    <a:p>
                      <a:pPr algn="ctr"/>
                      <a:r>
                        <a:rPr lang="cs-CZ" sz="1600" b="0" dirty="0"/>
                        <a:t>25</a:t>
                      </a:r>
                    </a:p>
                  </a:txBody>
                  <a:tcPr anchor="ctr"/>
                </a:tc>
                <a:extLst>
                  <a:ext uri="{0D108BD9-81ED-4DB2-BD59-A6C34878D82A}">
                    <a16:rowId xmlns:a16="http://schemas.microsoft.com/office/drawing/2014/main" val="1750032005"/>
                  </a:ext>
                </a:extLst>
              </a:tr>
              <a:tr h="369366">
                <a:tc>
                  <a:txBody>
                    <a:bodyPr/>
                    <a:lstStyle/>
                    <a:p>
                      <a:r>
                        <a:rPr lang="cs-CZ" sz="1600" b="0" dirty="0"/>
                        <a:t>GLS</a:t>
                      </a:r>
                    </a:p>
                  </a:txBody>
                  <a:tcPr anchor="ctr"/>
                </a:tc>
                <a:tc>
                  <a:txBody>
                    <a:bodyPr/>
                    <a:lstStyle/>
                    <a:p>
                      <a:pPr algn="ctr"/>
                      <a:r>
                        <a:rPr lang="cs-CZ" sz="1600" b="0" dirty="0"/>
                        <a:t>16</a:t>
                      </a:r>
                    </a:p>
                  </a:txBody>
                  <a:tcPr anchor="ctr"/>
                </a:tc>
                <a:extLst>
                  <a:ext uri="{0D108BD9-81ED-4DB2-BD59-A6C34878D82A}">
                    <a16:rowId xmlns:a16="http://schemas.microsoft.com/office/drawing/2014/main" val="2329281991"/>
                  </a:ext>
                </a:extLst>
              </a:tr>
              <a:tr h="369366">
                <a:tc>
                  <a:txBody>
                    <a:bodyPr/>
                    <a:lstStyle/>
                    <a:p>
                      <a:r>
                        <a:rPr lang="cs-CZ" sz="1600" b="0" dirty="0"/>
                        <a:t>BDP</a:t>
                      </a:r>
                    </a:p>
                  </a:txBody>
                  <a:tcPr anchor="ctr"/>
                </a:tc>
                <a:tc>
                  <a:txBody>
                    <a:bodyPr/>
                    <a:lstStyle/>
                    <a:p>
                      <a:pPr algn="ctr"/>
                      <a:r>
                        <a:rPr lang="cs-CZ" sz="1600" b="0" dirty="0"/>
                        <a:t>3</a:t>
                      </a:r>
                    </a:p>
                  </a:txBody>
                  <a:tcPr anchor="ctr"/>
                </a:tc>
                <a:extLst>
                  <a:ext uri="{0D108BD9-81ED-4DB2-BD59-A6C34878D82A}">
                    <a16:rowId xmlns:a16="http://schemas.microsoft.com/office/drawing/2014/main" val="2758037398"/>
                  </a:ext>
                </a:extLst>
              </a:tr>
              <a:tr h="369366">
                <a:tc>
                  <a:txBody>
                    <a:bodyPr/>
                    <a:lstStyle/>
                    <a:p>
                      <a:r>
                        <a:rPr lang="cs-CZ" sz="1600" b="0" dirty="0" err="1"/>
                        <a:t>Ost</a:t>
                      </a:r>
                      <a:r>
                        <a:rPr lang="cs-CZ" sz="1600" b="0" dirty="0"/>
                        <a:t>.</a:t>
                      </a:r>
                    </a:p>
                  </a:txBody>
                  <a:tcPr anchor="ctr"/>
                </a:tc>
                <a:tc>
                  <a:txBody>
                    <a:bodyPr/>
                    <a:lstStyle/>
                    <a:p>
                      <a:pPr algn="ctr"/>
                      <a:r>
                        <a:rPr lang="cs-CZ" sz="1600" b="0" dirty="0"/>
                        <a:t>8</a:t>
                      </a:r>
                    </a:p>
                  </a:txBody>
                  <a:tcPr anchor="ctr"/>
                </a:tc>
                <a:extLst>
                  <a:ext uri="{0D108BD9-81ED-4DB2-BD59-A6C34878D82A}">
                    <a16:rowId xmlns:a16="http://schemas.microsoft.com/office/drawing/2014/main" val="1138552015"/>
                  </a:ext>
                </a:extLst>
              </a:tr>
            </a:tbl>
          </a:graphicData>
        </a:graphic>
      </p:graphicFrame>
    </p:spTree>
    <p:extLst>
      <p:ext uri="{BB962C8B-B14F-4D97-AF65-F5344CB8AC3E}">
        <p14:creationId xmlns:p14="http://schemas.microsoft.com/office/powerpoint/2010/main" val="2347201698"/>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FC4BA6-6272-4BC2-A3B0-E5E5DCF66AD3}"/>
              </a:ext>
            </a:extLst>
          </p:cNvPr>
          <p:cNvSpPr>
            <a:spLocks noGrp="1"/>
          </p:cNvSpPr>
          <p:nvPr>
            <p:ph type="title"/>
          </p:nvPr>
        </p:nvSpPr>
        <p:spPr>
          <a:xfrm>
            <a:off x="0" y="-1"/>
            <a:ext cx="9144000" cy="1520891"/>
          </a:xfrm>
        </p:spPr>
        <p:txBody>
          <a:bodyPr>
            <a:normAutofit/>
          </a:bodyPr>
          <a:lstStyle/>
          <a:p>
            <a:r>
              <a:rPr lang="cs-CZ" sz="3200" dirty="0"/>
              <a:t>Poloprezidentský režim – základní principy</a:t>
            </a:r>
          </a:p>
        </p:txBody>
      </p:sp>
      <p:sp>
        <p:nvSpPr>
          <p:cNvPr id="3" name="Zástupný obsah 2">
            <a:extLst>
              <a:ext uri="{FF2B5EF4-FFF2-40B4-BE49-F238E27FC236}">
                <a16:creationId xmlns:a16="http://schemas.microsoft.com/office/drawing/2014/main" id="{4936318A-2B83-411A-AA34-6F32D4B9813E}"/>
              </a:ext>
            </a:extLst>
          </p:cNvPr>
          <p:cNvSpPr>
            <a:spLocks noGrp="1"/>
          </p:cNvSpPr>
          <p:nvPr>
            <p:ph idx="1"/>
          </p:nvPr>
        </p:nvSpPr>
        <p:spPr>
          <a:xfrm>
            <a:off x="457200" y="1324945"/>
            <a:ext cx="8266922" cy="5103845"/>
          </a:xfrm>
        </p:spPr>
        <p:txBody>
          <a:bodyPr>
            <a:normAutofit fontScale="92500" lnSpcReduction="10000"/>
          </a:bodyPr>
          <a:lstStyle/>
          <a:p>
            <a:pPr>
              <a:spcBef>
                <a:spcPts val="1200"/>
              </a:spcBef>
            </a:pPr>
            <a:r>
              <a:rPr lang="cs-CZ" sz="2800" dirty="0">
                <a:solidFill>
                  <a:srgbClr val="002D5A"/>
                </a:solidFill>
              </a:rPr>
              <a:t>exekutiva má dvě hlavy: </a:t>
            </a:r>
          </a:p>
          <a:p>
            <a:pPr lvl="1">
              <a:spcBef>
                <a:spcPts val="1200"/>
              </a:spcBef>
            </a:pPr>
            <a:r>
              <a:rPr lang="cs-CZ" sz="2400" dirty="0">
                <a:solidFill>
                  <a:srgbClr val="002D5A"/>
                </a:solidFill>
              </a:rPr>
              <a:t>prezidenta nezávislého na parlamentu - není oprávněn vládnout sám či přímo; jeho vůle musí být tlumočena vládou a přes její rozhodnutí</a:t>
            </a:r>
          </a:p>
          <a:p>
            <a:pPr lvl="1">
              <a:spcBef>
                <a:spcPts val="1200"/>
              </a:spcBef>
            </a:pPr>
            <a:r>
              <a:rPr lang="cs-CZ" sz="2400" dirty="0">
                <a:solidFill>
                  <a:srgbClr val="002D5A"/>
                </a:solidFill>
              </a:rPr>
              <a:t>premiéra (+ kabinet) závislého na parlamentu, avšak nezávislého na prezidentovi</a:t>
            </a:r>
          </a:p>
          <a:p>
            <a:pPr lvl="1">
              <a:spcBef>
                <a:spcPts val="1200"/>
              </a:spcBef>
            </a:pPr>
            <a:r>
              <a:rPr lang="cs-CZ" sz="2400" dirty="0">
                <a:solidFill>
                  <a:srgbClr val="002D5A"/>
                </a:solidFill>
              </a:rPr>
              <a:t>duální struktura autority umožňuje různé vyvažování a přesuny mocenské převahy v rámci exekutivy </a:t>
            </a:r>
          </a:p>
          <a:p>
            <a:pPr>
              <a:spcBef>
                <a:spcPts val="1200"/>
              </a:spcBef>
            </a:pPr>
            <a:r>
              <a:rPr lang="cs-CZ" sz="2800" dirty="0">
                <a:solidFill>
                  <a:srgbClr val="002D5A"/>
                </a:solidFill>
              </a:rPr>
              <a:t>klíčový je právě vztah mezi prezidentem a premiérem v rovině stranické příslušnosti a pozice:</a:t>
            </a:r>
          </a:p>
          <a:p>
            <a:pPr lvl="1">
              <a:spcBef>
                <a:spcPts val="1200"/>
              </a:spcBef>
            </a:pPr>
            <a:r>
              <a:rPr lang="cs-CZ" sz="2400" dirty="0">
                <a:solidFill>
                  <a:srgbClr val="002D5A"/>
                </a:solidFill>
              </a:rPr>
              <a:t>období souhlasných většin</a:t>
            </a:r>
          </a:p>
          <a:p>
            <a:pPr lvl="1">
              <a:spcBef>
                <a:spcPts val="1200"/>
              </a:spcBef>
            </a:pPr>
            <a:r>
              <a:rPr lang="cs-CZ" sz="2400" dirty="0">
                <a:solidFill>
                  <a:srgbClr val="002D5A"/>
                </a:solidFill>
              </a:rPr>
              <a:t>období nesouhlasných většin (kohabitace)</a:t>
            </a:r>
            <a:endParaRPr lang="cs-CZ" sz="1100" dirty="0">
              <a:solidFill>
                <a:srgbClr val="002D5A"/>
              </a:solidFill>
            </a:endParaRPr>
          </a:p>
        </p:txBody>
      </p:sp>
    </p:spTree>
    <p:extLst>
      <p:ext uri="{BB962C8B-B14F-4D97-AF65-F5344CB8AC3E}">
        <p14:creationId xmlns:p14="http://schemas.microsoft.com/office/powerpoint/2010/main" val="377995727"/>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648C3AA8-2000-4935-8026-3DFF6DCD3FF2}"/>
              </a:ext>
            </a:extLst>
          </p:cNvPr>
          <p:cNvSpPr>
            <a:spLocks noGrp="1" noChangeArrowheads="1"/>
          </p:cNvSpPr>
          <p:nvPr>
            <p:ph type="title"/>
          </p:nvPr>
        </p:nvSpPr>
        <p:spPr>
          <a:xfrm>
            <a:off x="121298" y="139960"/>
            <a:ext cx="8229600" cy="849086"/>
          </a:xfrm>
        </p:spPr>
        <p:txBody>
          <a:bodyPr>
            <a:normAutofit/>
          </a:bodyPr>
          <a:lstStyle/>
          <a:p>
            <a:r>
              <a:rPr lang="cs-CZ" altLang="cs-CZ" sz="4400" dirty="0"/>
              <a:t>Kantony</a:t>
            </a:r>
          </a:p>
        </p:txBody>
      </p:sp>
      <p:sp>
        <p:nvSpPr>
          <p:cNvPr id="12291" name="Rectangle 3">
            <a:extLst>
              <a:ext uri="{FF2B5EF4-FFF2-40B4-BE49-F238E27FC236}">
                <a16:creationId xmlns:a16="http://schemas.microsoft.com/office/drawing/2014/main" id="{661A40D0-32ED-48D6-88B0-12B15EAB1A05}"/>
              </a:ext>
            </a:extLst>
          </p:cNvPr>
          <p:cNvSpPr>
            <a:spLocks noGrp="1" noChangeArrowheads="1"/>
          </p:cNvSpPr>
          <p:nvPr>
            <p:ph type="body" idx="1"/>
          </p:nvPr>
        </p:nvSpPr>
        <p:spPr>
          <a:xfrm>
            <a:off x="468313" y="1054359"/>
            <a:ext cx="8229600" cy="5254366"/>
          </a:xfrm>
        </p:spPr>
        <p:txBody>
          <a:bodyPr>
            <a:normAutofit lnSpcReduction="10000"/>
          </a:bodyPr>
          <a:lstStyle/>
          <a:p>
            <a:pPr marL="609600" indent="-609600">
              <a:spcBef>
                <a:spcPts val="1200"/>
              </a:spcBef>
            </a:pPr>
            <a:r>
              <a:rPr lang="cs-CZ" altLang="cs-CZ" sz="2000" dirty="0">
                <a:solidFill>
                  <a:srgbClr val="002D5A"/>
                </a:solidFill>
              </a:rPr>
              <a:t>na hraně federalismu a </a:t>
            </a:r>
            <a:r>
              <a:rPr lang="cs-CZ" altLang="cs-CZ" sz="2000" dirty="0" err="1">
                <a:solidFill>
                  <a:srgbClr val="002D5A"/>
                </a:solidFill>
              </a:rPr>
              <a:t>konfederalismu</a:t>
            </a:r>
            <a:endParaRPr lang="cs-CZ" altLang="cs-CZ" sz="2000" dirty="0">
              <a:solidFill>
                <a:srgbClr val="002D5A"/>
              </a:solidFill>
            </a:endParaRPr>
          </a:p>
          <a:p>
            <a:pPr marL="609600" indent="-609600">
              <a:spcBef>
                <a:spcPts val="1200"/>
              </a:spcBef>
            </a:pPr>
            <a:r>
              <a:rPr lang="cs-CZ" altLang="cs-CZ" sz="2000" dirty="0">
                <a:solidFill>
                  <a:srgbClr val="002D5A"/>
                </a:solidFill>
              </a:rPr>
              <a:t>hlavní princip: vše co není svěřeno federální vládě patří do kompetence kantonů </a:t>
            </a:r>
          </a:p>
          <a:p>
            <a:pPr marL="609600" indent="-609600">
              <a:spcBef>
                <a:spcPts val="1200"/>
              </a:spcBef>
            </a:pPr>
            <a:r>
              <a:rPr lang="cs-CZ" altLang="cs-CZ" sz="2000" dirty="0">
                <a:solidFill>
                  <a:srgbClr val="002D5A"/>
                </a:solidFill>
              </a:rPr>
              <a:t>jejich charakter má povahu suverénního státu, každý má svojí ústavu – ta musí být demokratická a podléhá lidovému hlasování </a:t>
            </a:r>
          </a:p>
          <a:p>
            <a:pPr marL="609600" indent="-609600">
              <a:spcBef>
                <a:spcPts val="1200"/>
              </a:spcBef>
            </a:pPr>
            <a:r>
              <a:rPr lang="cs-CZ" altLang="cs-CZ" sz="2000" dirty="0">
                <a:solidFill>
                  <a:srgbClr val="002D5A"/>
                </a:solidFill>
              </a:rPr>
              <a:t>mají vládu (5-9 členů), jednokomorový parlament, </a:t>
            </a:r>
          </a:p>
          <a:p>
            <a:pPr marL="609600" indent="-609600">
              <a:spcBef>
                <a:spcPts val="1200"/>
              </a:spcBef>
            </a:pPr>
            <a:r>
              <a:rPr lang="cs-CZ" altLang="cs-CZ" sz="2000" dirty="0">
                <a:solidFill>
                  <a:srgbClr val="002D5A"/>
                </a:solidFill>
              </a:rPr>
              <a:t>zřídka se konají lidová shromáždění voličů</a:t>
            </a:r>
          </a:p>
          <a:p>
            <a:pPr marL="609600" indent="-609600">
              <a:spcBef>
                <a:spcPts val="1200"/>
              </a:spcBef>
            </a:pPr>
            <a:r>
              <a:rPr lang="cs-CZ" altLang="cs-CZ" sz="2000" dirty="0">
                <a:solidFill>
                  <a:srgbClr val="002D5A"/>
                </a:solidFill>
              </a:rPr>
              <a:t>kantony mají v kompetenci jazykovou otázku</a:t>
            </a:r>
          </a:p>
          <a:p>
            <a:pPr marL="609600" indent="-609600">
              <a:spcBef>
                <a:spcPts val="1200"/>
              </a:spcBef>
            </a:pPr>
            <a:r>
              <a:rPr lang="cs-CZ" altLang="cs-CZ" sz="2000" dirty="0">
                <a:solidFill>
                  <a:srgbClr val="002D5A"/>
                </a:solidFill>
              </a:rPr>
              <a:t>kantony mohou uzavírat (v omezeném rozsahu) mezinárodní smlouvy</a:t>
            </a:r>
          </a:p>
          <a:p>
            <a:pPr marL="609600" indent="-609600">
              <a:spcBef>
                <a:spcPts val="1200"/>
              </a:spcBef>
            </a:pPr>
            <a:r>
              <a:rPr lang="cs-CZ" altLang="cs-CZ" sz="2000" dirty="0">
                <a:solidFill>
                  <a:srgbClr val="002D5A"/>
                </a:solidFill>
              </a:rPr>
              <a:t>rozdílnost kantonů: rozdíl mezi kantony však značný, někde lze referendem volit soudce, rozpustit parlament, odvolat výkonnou radu, v jednom kantonu (</a:t>
            </a:r>
            <a:r>
              <a:rPr lang="cs-CZ" altLang="cs-CZ" sz="2000" dirty="0" err="1">
                <a:solidFill>
                  <a:srgbClr val="002D5A"/>
                </a:solidFill>
              </a:rPr>
              <a:t>Appenzell-Innerrhoden</a:t>
            </a:r>
            <a:r>
              <a:rPr lang="cs-CZ" altLang="cs-CZ" sz="2000" dirty="0">
                <a:solidFill>
                  <a:srgbClr val="002D5A"/>
                </a:solidFill>
              </a:rPr>
              <a:t>) dokonce neexistuje formální oddělení výkonné a zákonodárné moci</a:t>
            </a:r>
          </a:p>
          <a:p>
            <a:pPr marL="609600" indent="-609600">
              <a:spcBef>
                <a:spcPts val="1200"/>
              </a:spcBef>
            </a:pPr>
            <a:r>
              <a:rPr lang="cs-CZ" altLang="cs-CZ" sz="2000" dirty="0">
                <a:solidFill>
                  <a:srgbClr val="002D5A"/>
                </a:solidFill>
              </a:rPr>
              <a:t>Rada kantonů</a:t>
            </a:r>
          </a:p>
        </p:txBody>
      </p:sp>
    </p:spTree>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p:cTn id="7" dur="1000" fill="hold"/>
                                        <p:tgtEl>
                                          <p:spTgt spid="12291">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229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2291">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2291">
                                            <p:txEl>
                                              <p:pRg st="1" end="1"/>
                                            </p:txEl>
                                          </p:spTgt>
                                        </p:tgtEl>
                                        <p:attrNameLst>
                                          <p:attrName>style.visibility</p:attrName>
                                        </p:attrNameLst>
                                      </p:cBhvr>
                                      <p:to>
                                        <p:strVal val="visible"/>
                                      </p:to>
                                    </p:set>
                                    <p:anim calcmode="lin" valueType="num">
                                      <p:cBhvr>
                                        <p:cTn id="14" dur="1000" fill="hold"/>
                                        <p:tgtEl>
                                          <p:spTgt spid="12291">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12291">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12291">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2291">
                                            <p:txEl>
                                              <p:pRg st="2" end="2"/>
                                            </p:txEl>
                                          </p:spTgt>
                                        </p:tgtEl>
                                        <p:attrNameLst>
                                          <p:attrName>style.visibility</p:attrName>
                                        </p:attrNameLst>
                                      </p:cBhvr>
                                      <p:to>
                                        <p:strVal val="visible"/>
                                      </p:to>
                                    </p:set>
                                    <p:anim calcmode="lin" valueType="num">
                                      <p:cBhvr>
                                        <p:cTn id="21" dur="1000" fill="hold"/>
                                        <p:tgtEl>
                                          <p:spTgt spid="12291">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12291">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12291">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2291">
                                            <p:txEl>
                                              <p:pRg st="3" end="3"/>
                                            </p:txEl>
                                          </p:spTgt>
                                        </p:tgtEl>
                                        <p:attrNameLst>
                                          <p:attrName>style.visibility</p:attrName>
                                        </p:attrNameLst>
                                      </p:cBhvr>
                                      <p:to>
                                        <p:strVal val="visible"/>
                                      </p:to>
                                    </p:set>
                                    <p:anim calcmode="lin" valueType="num">
                                      <p:cBhvr>
                                        <p:cTn id="28" dur="1000" fill="hold"/>
                                        <p:tgtEl>
                                          <p:spTgt spid="12291">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12291">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12291">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2291">
                                            <p:txEl>
                                              <p:pRg st="4" end="4"/>
                                            </p:txEl>
                                          </p:spTgt>
                                        </p:tgtEl>
                                        <p:attrNameLst>
                                          <p:attrName>style.visibility</p:attrName>
                                        </p:attrNameLst>
                                      </p:cBhvr>
                                      <p:to>
                                        <p:strVal val="visible"/>
                                      </p:to>
                                    </p:set>
                                    <p:anim calcmode="lin" valueType="num">
                                      <p:cBhvr>
                                        <p:cTn id="35" dur="1000" fill="hold"/>
                                        <p:tgtEl>
                                          <p:spTgt spid="12291">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12291">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12291">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12291">
                                            <p:txEl>
                                              <p:pRg st="5" end="5"/>
                                            </p:txEl>
                                          </p:spTgt>
                                        </p:tgtEl>
                                        <p:attrNameLst>
                                          <p:attrName>style.visibility</p:attrName>
                                        </p:attrNameLst>
                                      </p:cBhvr>
                                      <p:to>
                                        <p:strVal val="visible"/>
                                      </p:to>
                                    </p:set>
                                    <p:anim calcmode="lin" valueType="num">
                                      <p:cBhvr>
                                        <p:cTn id="42" dur="1000" fill="hold"/>
                                        <p:tgtEl>
                                          <p:spTgt spid="12291">
                                            <p:txEl>
                                              <p:pRg st="5" end="5"/>
                                            </p:txEl>
                                          </p:spTgt>
                                        </p:tgtEl>
                                        <p:attrNameLst>
                                          <p:attrName>ppt_w</p:attrName>
                                        </p:attrNameLst>
                                      </p:cBhvr>
                                      <p:tavLst>
                                        <p:tav tm="0">
                                          <p:val>
                                            <p:strVal val="#ppt_w*0.70"/>
                                          </p:val>
                                        </p:tav>
                                        <p:tav tm="100000">
                                          <p:val>
                                            <p:strVal val="#ppt_w"/>
                                          </p:val>
                                        </p:tav>
                                      </p:tavLst>
                                    </p:anim>
                                    <p:anim calcmode="lin" valueType="num">
                                      <p:cBhvr>
                                        <p:cTn id="43" dur="1000" fill="hold"/>
                                        <p:tgtEl>
                                          <p:spTgt spid="12291">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12291">
                                            <p:txEl>
                                              <p:pRg st="5" end="5"/>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12291">
                                            <p:txEl>
                                              <p:pRg st="6" end="6"/>
                                            </p:txEl>
                                          </p:spTgt>
                                        </p:tgtEl>
                                        <p:attrNameLst>
                                          <p:attrName>style.visibility</p:attrName>
                                        </p:attrNameLst>
                                      </p:cBhvr>
                                      <p:to>
                                        <p:strVal val="visible"/>
                                      </p:to>
                                    </p:set>
                                    <p:anim calcmode="lin" valueType="num">
                                      <p:cBhvr>
                                        <p:cTn id="49" dur="1000" fill="hold"/>
                                        <p:tgtEl>
                                          <p:spTgt spid="12291">
                                            <p:txEl>
                                              <p:pRg st="6" end="6"/>
                                            </p:txEl>
                                          </p:spTgt>
                                        </p:tgtEl>
                                        <p:attrNameLst>
                                          <p:attrName>ppt_w</p:attrName>
                                        </p:attrNameLst>
                                      </p:cBhvr>
                                      <p:tavLst>
                                        <p:tav tm="0">
                                          <p:val>
                                            <p:strVal val="#ppt_w*0.70"/>
                                          </p:val>
                                        </p:tav>
                                        <p:tav tm="100000">
                                          <p:val>
                                            <p:strVal val="#ppt_w"/>
                                          </p:val>
                                        </p:tav>
                                      </p:tavLst>
                                    </p:anim>
                                    <p:anim calcmode="lin" valueType="num">
                                      <p:cBhvr>
                                        <p:cTn id="50" dur="1000" fill="hold"/>
                                        <p:tgtEl>
                                          <p:spTgt spid="12291">
                                            <p:txEl>
                                              <p:pRg st="6" end="6"/>
                                            </p:txEl>
                                          </p:spTgt>
                                        </p:tgtEl>
                                        <p:attrNameLst>
                                          <p:attrName>ppt_h</p:attrName>
                                        </p:attrNameLst>
                                      </p:cBhvr>
                                      <p:tavLst>
                                        <p:tav tm="0">
                                          <p:val>
                                            <p:strVal val="#ppt_h"/>
                                          </p:val>
                                        </p:tav>
                                        <p:tav tm="100000">
                                          <p:val>
                                            <p:strVal val="#ppt_h"/>
                                          </p:val>
                                        </p:tav>
                                      </p:tavLst>
                                    </p:anim>
                                    <p:animEffect transition="in" filter="fade">
                                      <p:cBhvr>
                                        <p:cTn id="51" dur="1000"/>
                                        <p:tgtEl>
                                          <p:spTgt spid="12291">
                                            <p:txEl>
                                              <p:pRg st="6" end="6"/>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12291">
                                            <p:txEl>
                                              <p:pRg st="7" end="7"/>
                                            </p:txEl>
                                          </p:spTgt>
                                        </p:tgtEl>
                                        <p:attrNameLst>
                                          <p:attrName>style.visibility</p:attrName>
                                        </p:attrNameLst>
                                      </p:cBhvr>
                                      <p:to>
                                        <p:strVal val="visible"/>
                                      </p:to>
                                    </p:set>
                                    <p:anim calcmode="lin" valueType="num">
                                      <p:cBhvr>
                                        <p:cTn id="56" dur="1000" fill="hold"/>
                                        <p:tgtEl>
                                          <p:spTgt spid="12291">
                                            <p:txEl>
                                              <p:pRg st="7" end="7"/>
                                            </p:txEl>
                                          </p:spTgt>
                                        </p:tgtEl>
                                        <p:attrNameLst>
                                          <p:attrName>ppt_w</p:attrName>
                                        </p:attrNameLst>
                                      </p:cBhvr>
                                      <p:tavLst>
                                        <p:tav tm="0">
                                          <p:val>
                                            <p:strVal val="#ppt_w*0.70"/>
                                          </p:val>
                                        </p:tav>
                                        <p:tav tm="100000">
                                          <p:val>
                                            <p:strVal val="#ppt_w"/>
                                          </p:val>
                                        </p:tav>
                                      </p:tavLst>
                                    </p:anim>
                                    <p:anim calcmode="lin" valueType="num">
                                      <p:cBhvr>
                                        <p:cTn id="57" dur="1000" fill="hold"/>
                                        <p:tgtEl>
                                          <p:spTgt spid="12291">
                                            <p:txEl>
                                              <p:pRg st="7" end="7"/>
                                            </p:txEl>
                                          </p:spTgt>
                                        </p:tgtEl>
                                        <p:attrNameLst>
                                          <p:attrName>ppt_h</p:attrName>
                                        </p:attrNameLst>
                                      </p:cBhvr>
                                      <p:tavLst>
                                        <p:tav tm="0">
                                          <p:val>
                                            <p:strVal val="#ppt_h"/>
                                          </p:val>
                                        </p:tav>
                                        <p:tav tm="100000">
                                          <p:val>
                                            <p:strVal val="#ppt_h"/>
                                          </p:val>
                                        </p:tav>
                                      </p:tavLst>
                                    </p:anim>
                                    <p:animEffect transition="in" filter="fade">
                                      <p:cBhvr>
                                        <p:cTn id="58" dur="1000"/>
                                        <p:tgtEl>
                                          <p:spTgt spid="12291">
                                            <p:txEl>
                                              <p:pRg st="7" end="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12291">
                                            <p:txEl>
                                              <p:pRg st="8" end="8"/>
                                            </p:txEl>
                                          </p:spTgt>
                                        </p:tgtEl>
                                        <p:attrNameLst>
                                          <p:attrName>style.visibility</p:attrName>
                                        </p:attrNameLst>
                                      </p:cBhvr>
                                      <p:to>
                                        <p:strVal val="visible"/>
                                      </p:to>
                                    </p:set>
                                    <p:anim calcmode="lin" valueType="num">
                                      <p:cBhvr>
                                        <p:cTn id="63" dur="1000" fill="hold"/>
                                        <p:tgtEl>
                                          <p:spTgt spid="12291">
                                            <p:txEl>
                                              <p:pRg st="8" end="8"/>
                                            </p:txEl>
                                          </p:spTgt>
                                        </p:tgtEl>
                                        <p:attrNameLst>
                                          <p:attrName>ppt_w</p:attrName>
                                        </p:attrNameLst>
                                      </p:cBhvr>
                                      <p:tavLst>
                                        <p:tav tm="0">
                                          <p:val>
                                            <p:strVal val="#ppt_w*0.70"/>
                                          </p:val>
                                        </p:tav>
                                        <p:tav tm="100000">
                                          <p:val>
                                            <p:strVal val="#ppt_w"/>
                                          </p:val>
                                        </p:tav>
                                      </p:tavLst>
                                    </p:anim>
                                    <p:anim calcmode="lin" valueType="num">
                                      <p:cBhvr>
                                        <p:cTn id="64" dur="1000" fill="hold"/>
                                        <p:tgtEl>
                                          <p:spTgt spid="12291">
                                            <p:txEl>
                                              <p:pRg st="8" end="8"/>
                                            </p:txEl>
                                          </p:spTgt>
                                        </p:tgtEl>
                                        <p:attrNameLst>
                                          <p:attrName>ppt_h</p:attrName>
                                        </p:attrNameLst>
                                      </p:cBhvr>
                                      <p:tavLst>
                                        <p:tav tm="0">
                                          <p:val>
                                            <p:strVal val="#ppt_h"/>
                                          </p:val>
                                        </p:tav>
                                        <p:tav tm="100000">
                                          <p:val>
                                            <p:strVal val="#ppt_h"/>
                                          </p:val>
                                        </p:tav>
                                      </p:tavLst>
                                    </p:anim>
                                    <p:animEffect transition="in" filter="fade">
                                      <p:cBhvr>
                                        <p:cTn id="65" dur="1000"/>
                                        <p:tgtEl>
                                          <p:spTgt spid="1229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504965" y="2142700"/>
            <a:ext cx="8284191" cy="2402004"/>
          </a:xfrm>
          <a:prstGeom prst="rect">
            <a:avLst/>
          </a:prstGeom>
          <a:noFill/>
        </p:spPr>
        <p:txBody>
          <a:bodyPr wrap="none" lIns="252000" tIns="0" rIns="252000" bIns="36000" rtlCol="0" anchor="ctr" anchorCtr="0">
            <a:noAutofit/>
          </a:bodyPr>
          <a:lstStyle/>
          <a:p>
            <a:pPr algn="ctr"/>
            <a:r>
              <a:rPr lang="pl-PL" sz="4800" b="1" cap="all" dirty="0">
                <a:solidFill>
                  <a:srgbClr val="CA8A64"/>
                </a:solidFill>
                <a:latin typeface="+mj-lt"/>
              </a:rPr>
              <a:t>Ústavní, institucionální a </a:t>
            </a:r>
          </a:p>
          <a:p>
            <a:pPr algn="ctr"/>
            <a:r>
              <a:rPr lang="pl-PL" sz="4800" b="1" cap="all" dirty="0">
                <a:solidFill>
                  <a:srgbClr val="CA8A64"/>
                </a:solidFill>
                <a:latin typeface="+mj-lt"/>
              </a:rPr>
              <a:t>volební inženýrství </a:t>
            </a:r>
          </a:p>
          <a:p>
            <a:pPr algn="ctr"/>
            <a:r>
              <a:rPr lang="pl-PL" sz="2800" b="1" cap="all" dirty="0">
                <a:solidFill>
                  <a:srgbClr val="CA8A64"/>
                </a:solidFill>
                <a:latin typeface="+mj-lt"/>
              </a:rPr>
              <a:t>možnosti a limity racionalizace </a:t>
            </a:r>
          </a:p>
          <a:p>
            <a:pPr algn="ctr"/>
            <a:r>
              <a:rPr lang="pl-PL" sz="2800" b="1" cap="all" dirty="0">
                <a:solidFill>
                  <a:srgbClr val="CA8A64"/>
                </a:solidFill>
                <a:latin typeface="+mj-lt"/>
              </a:rPr>
              <a:t>politických režimů a volebních systémů</a:t>
            </a:r>
          </a:p>
          <a:p>
            <a:pPr algn="ctr"/>
            <a:endParaRPr lang="pl-PL" sz="3200" b="1" cap="all" dirty="0">
              <a:solidFill>
                <a:srgbClr val="CA8A64"/>
              </a:solidFill>
              <a:latin typeface="+mj-lt"/>
            </a:endParaRPr>
          </a:p>
        </p:txBody>
      </p:sp>
      <p:sp>
        <p:nvSpPr>
          <p:cNvPr id="6" name="TextovéPole 5"/>
          <p:cNvSpPr txBox="1"/>
          <p:nvPr/>
        </p:nvSpPr>
        <p:spPr>
          <a:xfrm>
            <a:off x="0" y="574674"/>
            <a:ext cx="4462818" cy="1090353"/>
          </a:xfrm>
          <a:prstGeom prst="rect">
            <a:avLst/>
          </a:prstGeom>
          <a:noFill/>
        </p:spPr>
        <p:txBody>
          <a:bodyPr wrap="none" lIns="252000" tIns="0" rIns="252000" bIns="36000" rtlCol="0" anchor="t" anchorCtr="0">
            <a:noAutofit/>
          </a:bodyPr>
          <a:lstStyle/>
          <a:p>
            <a:endParaRPr lang="cs-CZ" sz="2800" b="1" dirty="0">
              <a:solidFill>
                <a:srgbClr val="002D5A"/>
              </a:solidFill>
            </a:endParaRPr>
          </a:p>
        </p:txBody>
      </p:sp>
    </p:spTree>
    <p:extLst>
      <p:ext uri="{BB962C8B-B14F-4D97-AF65-F5344CB8AC3E}">
        <p14:creationId xmlns:p14="http://schemas.microsoft.com/office/powerpoint/2010/main" val="152238675"/>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465492"/>
            <a:ext cx="9144000" cy="923926"/>
          </a:xfrm>
        </p:spPr>
        <p:txBody>
          <a:bodyPr>
            <a:noAutofit/>
          </a:bodyPr>
          <a:lstStyle/>
          <a:p>
            <a:pPr eaLnBrk="1" hangingPunct="1"/>
            <a:r>
              <a:rPr lang="cs-CZ" altLang="cs-CZ" sz="3600" dirty="0"/>
              <a:t>Ústavní a institucionální inženýrství - faktory</a:t>
            </a:r>
          </a:p>
        </p:txBody>
      </p:sp>
      <p:sp>
        <p:nvSpPr>
          <p:cNvPr id="19459" name="Rectangle 3"/>
          <p:cNvSpPr>
            <a:spLocks noGrp="1" noChangeArrowheads="1"/>
          </p:cNvSpPr>
          <p:nvPr>
            <p:ph type="body" idx="1"/>
          </p:nvPr>
        </p:nvSpPr>
        <p:spPr>
          <a:xfrm>
            <a:off x="491318" y="1460310"/>
            <a:ext cx="8235169" cy="5186150"/>
          </a:xfrm>
        </p:spPr>
        <p:txBody>
          <a:bodyPr>
            <a:normAutofit/>
          </a:bodyPr>
          <a:lstStyle/>
          <a:p>
            <a:pPr>
              <a:spcBef>
                <a:spcPts val="900"/>
              </a:spcBef>
            </a:pPr>
            <a:r>
              <a:rPr lang="cs-CZ" altLang="cs-CZ" sz="2500" b="1" i="1" dirty="0">
                <a:solidFill>
                  <a:srgbClr val="002D5A"/>
                </a:solidFill>
              </a:rPr>
              <a:t>Ústava</a:t>
            </a:r>
            <a:r>
              <a:rPr lang="cs-CZ" altLang="cs-CZ" sz="2500" b="0" dirty="0">
                <a:solidFill>
                  <a:srgbClr val="002D5A"/>
                </a:solidFill>
              </a:rPr>
              <a:t> a zakotvení jednotlivých orgánů, jejich postavení, </a:t>
            </a:r>
            <a:r>
              <a:rPr lang="cs-CZ" altLang="cs-CZ" sz="2500" dirty="0">
                <a:solidFill>
                  <a:srgbClr val="002D5A"/>
                </a:solidFill>
              </a:rPr>
              <a:t> pravomocí a souvztažností s jinými orgány – </a:t>
            </a:r>
            <a:r>
              <a:rPr lang="cs-CZ" altLang="cs-CZ" sz="2500" i="1" dirty="0">
                <a:solidFill>
                  <a:srgbClr val="002D5A"/>
                </a:solidFill>
              </a:rPr>
              <a:t>brzdy a protiváhy a jejich racionalizace – </a:t>
            </a:r>
            <a:r>
              <a:rPr lang="cs-CZ" altLang="cs-CZ" sz="2500" dirty="0">
                <a:solidFill>
                  <a:srgbClr val="002D5A"/>
                </a:solidFill>
              </a:rPr>
              <a:t>litera a/versus zvyklosti</a:t>
            </a:r>
          </a:p>
          <a:p>
            <a:pPr>
              <a:spcBef>
                <a:spcPts val="900"/>
              </a:spcBef>
            </a:pPr>
            <a:r>
              <a:rPr lang="cs-CZ" altLang="cs-CZ" sz="2500" b="1" i="1" dirty="0">
                <a:solidFill>
                  <a:srgbClr val="002D5A"/>
                </a:solidFill>
              </a:rPr>
              <a:t>Institucionální podmínky</a:t>
            </a:r>
            <a:r>
              <a:rPr lang="cs-CZ" altLang="cs-CZ" sz="2500" b="0" dirty="0">
                <a:solidFill>
                  <a:srgbClr val="002D5A"/>
                </a:solidFill>
              </a:rPr>
              <a:t> – volební inženýrství, zákonodárství v oblasti politického stranictví, zájmových skupin, jednací řády parlamentních komor</a:t>
            </a:r>
          </a:p>
          <a:p>
            <a:pPr marL="0" indent="0" eaLnBrk="1" hangingPunct="1">
              <a:spcBef>
                <a:spcPts val="900"/>
              </a:spcBef>
              <a:buNone/>
            </a:pPr>
            <a:r>
              <a:rPr lang="cs-CZ" altLang="cs-CZ" sz="2500" dirty="0">
                <a:solidFill>
                  <a:srgbClr val="002D5A"/>
                </a:solidFill>
              </a:rPr>
              <a:t>__________________________</a:t>
            </a:r>
            <a:endParaRPr lang="cs-CZ" altLang="cs-CZ" sz="2500" b="0" dirty="0">
              <a:solidFill>
                <a:srgbClr val="002D5A"/>
              </a:solidFill>
            </a:endParaRPr>
          </a:p>
          <a:p>
            <a:pPr marL="399965" lvl="1" indent="0">
              <a:spcBef>
                <a:spcPts val="900"/>
              </a:spcBef>
              <a:buNone/>
            </a:pPr>
            <a:r>
              <a:rPr lang="cs-CZ" altLang="cs-CZ" sz="2100" dirty="0">
                <a:solidFill>
                  <a:srgbClr val="002D5A"/>
                </a:solidFill>
              </a:rPr>
              <a:t>Předpoklady:</a:t>
            </a:r>
            <a:endParaRPr lang="cs-CZ" altLang="cs-CZ" sz="2100" b="0" dirty="0">
              <a:solidFill>
                <a:srgbClr val="002D5A"/>
              </a:solidFill>
            </a:endParaRPr>
          </a:p>
          <a:p>
            <a:pPr marL="914315" lvl="1" indent="-514350">
              <a:spcBef>
                <a:spcPts val="900"/>
              </a:spcBef>
              <a:buAutoNum type="arabicParenR"/>
            </a:pPr>
            <a:r>
              <a:rPr lang="cs-CZ" altLang="cs-CZ" sz="2100" dirty="0">
                <a:solidFill>
                  <a:srgbClr val="002D5A"/>
                </a:solidFill>
              </a:rPr>
              <a:t>S</a:t>
            </a:r>
            <a:r>
              <a:rPr lang="cs-CZ" altLang="cs-CZ" sz="2100" b="0" dirty="0">
                <a:solidFill>
                  <a:srgbClr val="002D5A"/>
                </a:solidFill>
              </a:rPr>
              <a:t>truktura společnosti</a:t>
            </a:r>
          </a:p>
          <a:p>
            <a:pPr marL="914315" lvl="1" indent="-514350">
              <a:spcBef>
                <a:spcPts val="900"/>
              </a:spcBef>
              <a:buAutoNum type="arabicParenR"/>
            </a:pPr>
            <a:r>
              <a:rPr lang="cs-CZ" altLang="cs-CZ" sz="2100" dirty="0">
                <a:solidFill>
                  <a:srgbClr val="002D5A"/>
                </a:solidFill>
              </a:rPr>
              <a:t>P</a:t>
            </a:r>
            <a:r>
              <a:rPr lang="cs-CZ" altLang="cs-CZ" sz="2100" b="0" dirty="0">
                <a:solidFill>
                  <a:srgbClr val="002D5A"/>
                </a:solidFill>
              </a:rPr>
              <a:t>olitická kultura</a:t>
            </a:r>
          </a:p>
          <a:p>
            <a:pPr marL="914315" lvl="1" indent="-514350">
              <a:spcBef>
                <a:spcPts val="900"/>
              </a:spcBef>
              <a:buAutoNum type="arabicParenR"/>
            </a:pPr>
            <a:r>
              <a:rPr lang="cs-CZ" altLang="cs-CZ" sz="2100" dirty="0">
                <a:solidFill>
                  <a:srgbClr val="002D5A"/>
                </a:solidFill>
              </a:rPr>
              <a:t>S</a:t>
            </a:r>
            <a:r>
              <a:rPr lang="cs-CZ" altLang="cs-CZ" sz="2100" b="0" dirty="0">
                <a:solidFill>
                  <a:srgbClr val="002D5A"/>
                </a:solidFill>
              </a:rPr>
              <a:t>ystém politických stran</a:t>
            </a:r>
          </a:p>
        </p:txBody>
      </p:sp>
    </p:spTree>
    <p:extLst>
      <p:ext uri="{BB962C8B-B14F-4D97-AF65-F5344CB8AC3E}">
        <p14:creationId xmlns:p14="http://schemas.microsoft.com/office/powerpoint/2010/main" val="1106744279"/>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0" y="0"/>
            <a:ext cx="9144000" cy="1214651"/>
          </a:xfrm>
        </p:spPr>
        <p:txBody>
          <a:bodyPr rtlCol="0">
            <a:normAutofit/>
          </a:bodyPr>
          <a:lstStyle/>
          <a:p>
            <a:pPr defTabSz="914206" eaLnBrk="1" fontAlgn="auto" hangingPunct="1">
              <a:spcAft>
                <a:spcPts val="0"/>
              </a:spcAft>
              <a:defRPr/>
            </a:pPr>
            <a:r>
              <a:rPr lang="cs-CZ" altLang="cs-CZ" sz="4000" dirty="0"/>
              <a:t>Ústavní inženýrství</a:t>
            </a:r>
          </a:p>
        </p:txBody>
      </p:sp>
      <p:sp>
        <p:nvSpPr>
          <p:cNvPr id="156675" name="Rectangle 3"/>
          <p:cNvSpPr>
            <a:spLocks noGrp="1" noChangeArrowheads="1"/>
          </p:cNvSpPr>
          <p:nvPr>
            <p:ph type="body" idx="1"/>
          </p:nvPr>
        </p:nvSpPr>
        <p:spPr>
          <a:xfrm>
            <a:off x="457200" y="1214652"/>
            <a:ext cx="8229600" cy="4911512"/>
          </a:xfrm>
        </p:spPr>
        <p:txBody>
          <a:bodyPr>
            <a:normAutofit/>
          </a:bodyPr>
          <a:lstStyle/>
          <a:p>
            <a:pPr eaLnBrk="1" hangingPunct="1">
              <a:lnSpc>
                <a:spcPct val="115000"/>
              </a:lnSpc>
              <a:spcBef>
                <a:spcPct val="40000"/>
              </a:spcBef>
            </a:pPr>
            <a:r>
              <a:rPr lang="cs-CZ" altLang="cs-CZ" sz="2100" dirty="0">
                <a:solidFill>
                  <a:srgbClr val="002D5A"/>
                </a:solidFill>
              </a:rPr>
              <a:t>Giovanni </a:t>
            </a:r>
            <a:r>
              <a:rPr lang="cs-CZ" altLang="cs-CZ" sz="2100" dirty="0" err="1">
                <a:solidFill>
                  <a:srgbClr val="002D5A"/>
                </a:solidFill>
              </a:rPr>
              <a:t>Sartori</a:t>
            </a:r>
            <a:r>
              <a:rPr lang="cs-CZ" altLang="cs-CZ" sz="2100" dirty="0">
                <a:solidFill>
                  <a:srgbClr val="002D5A"/>
                </a:solidFill>
              </a:rPr>
              <a:t> </a:t>
            </a:r>
          </a:p>
          <a:p>
            <a:pPr lvl="1">
              <a:lnSpc>
                <a:spcPct val="115000"/>
              </a:lnSpc>
              <a:spcBef>
                <a:spcPct val="40000"/>
              </a:spcBef>
            </a:pPr>
            <a:r>
              <a:rPr lang="cs-CZ" altLang="cs-CZ" sz="2100" dirty="0">
                <a:solidFill>
                  <a:srgbClr val="002D5A"/>
                </a:solidFill>
              </a:rPr>
              <a:t>Ústavy jsou „plánem či rámcem svobodné vlády“, ale také  „nástroji vlády, které limitují a krotí výkon politické moci a umožňují jeho kontrolu“ </a:t>
            </a:r>
          </a:p>
          <a:p>
            <a:pPr lvl="1">
              <a:lnSpc>
                <a:spcPct val="115000"/>
              </a:lnSpc>
              <a:spcBef>
                <a:spcPct val="40000"/>
              </a:spcBef>
            </a:pPr>
            <a:r>
              <a:rPr lang="cs-CZ" altLang="cs-CZ" sz="2100" dirty="0">
                <a:solidFill>
                  <a:srgbClr val="002D5A"/>
                </a:solidFill>
              </a:rPr>
              <a:t>ústavní inženýrství - analytický prostředek ke zkoumání ústav jednotlivých zemí i reálně probíhající proces přípravy, tvorby či měnění ústavy (a dalších souvisejících institucionálních prvků)</a:t>
            </a:r>
          </a:p>
          <a:p>
            <a:pPr eaLnBrk="1" hangingPunct="1">
              <a:lnSpc>
                <a:spcPct val="115000"/>
              </a:lnSpc>
              <a:spcBef>
                <a:spcPct val="40000"/>
              </a:spcBef>
            </a:pPr>
            <a:r>
              <a:rPr lang="cs-CZ" altLang="cs-CZ" sz="2100" dirty="0">
                <a:solidFill>
                  <a:srgbClr val="002D5A"/>
                </a:solidFill>
              </a:rPr>
              <a:t>Otázka legitimity a participace </a:t>
            </a:r>
          </a:p>
          <a:p>
            <a:pPr eaLnBrk="1" hangingPunct="1">
              <a:lnSpc>
                <a:spcPct val="115000"/>
              </a:lnSpc>
              <a:spcBef>
                <a:spcPct val="40000"/>
              </a:spcBef>
            </a:pPr>
            <a:r>
              <a:rPr lang="cs-CZ" altLang="cs-CZ" sz="2100" dirty="0">
                <a:solidFill>
                  <a:srgbClr val="002D5A"/>
                </a:solidFill>
              </a:rPr>
              <a:t>Otázka pojetí demokracie</a:t>
            </a:r>
          </a:p>
          <a:p>
            <a:pPr eaLnBrk="1" hangingPunct="1">
              <a:lnSpc>
                <a:spcPct val="115000"/>
              </a:lnSpc>
              <a:spcBef>
                <a:spcPct val="40000"/>
              </a:spcBef>
            </a:pPr>
            <a:r>
              <a:rPr lang="cs-CZ" altLang="cs-CZ" sz="2100" dirty="0">
                <a:solidFill>
                  <a:srgbClr val="002D5A"/>
                </a:solidFill>
              </a:rPr>
              <a:t>Konkrétní zamýšlení cíle a jejich reálnost</a:t>
            </a:r>
          </a:p>
        </p:txBody>
      </p:sp>
    </p:spTree>
    <p:extLst>
      <p:ext uri="{BB962C8B-B14F-4D97-AF65-F5344CB8AC3E}">
        <p14:creationId xmlns:p14="http://schemas.microsoft.com/office/powerpoint/2010/main" val="4212209111"/>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0" y="0"/>
            <a:ext cx="9144000" cy="923925"/>
          </a:xfrm>
        </p:spPr>
        <p:txBody>
          <a:bodyPr rtlCol="0">
            <a:noAutofit/>
          </a:bodyPr>
          <a:lstStyle/>
          <a:p>
            <a:pPr defTabSz="914206" eaLnBrk="1" fontAlgn="auto" hangingPunct="1">
              <a:spcAft>
                <a:spcPts val="0"/>
              </a:spcAft>
              <a:defRPr/>
            </a:pPr>
            <a:r>
              <a:rPr lang="cs-CZ" altLang="cs-CZ" sz="3400" dirty="0"/>
              <a:t>Racionalizace parlamentarismu</a:t>
            </a:r>
          </a:p>
        </p:txBody>
      </p:sp>
      <p:sp>
        <p:nvSpPr>
          <p:cNvPr id="160771" name="Rectangle 3"/>
          <p:cNvSpPr>
            <a:spLocks noGrp="1" noChangeArrowheads="1"/>
          </p:cNvSpPr>
          <p:nvPr>
            <p:ph type="body" idx="1"/>
          </p:nvPr>
        </p:nvSpPr>
        <p:spPr>
          <a:xfrm>
            <a:off x="457200" y="860544"/>
            <a:ext cx="8229600" cy="5452474"/>
          </a:xfrm>
        </p:spPr>
        <p:txBody>
          <a:bodyPr>
            <a:noAutofit/>
          </a:bodyPr>
          <a:lstStyle/>
          <a:p>
            <a:pPr>
              <a:spcBef>
                <a:spcPct val="35000"/>
              </a:spcBef>
            </a:pPr>
            <a:r>
              <a:rPr lang="cs-CZ" sz="2000" dirty="0">
                <a:solidFill>
                  <a:srgbClr val="002D5A"/>
                </a:solidFill>
              </a:rPr>
              <a:t>veškeré snahy o zkvalitnění fungování parlamentního režimu s důrazem na posílení výkonné moci, respektive vlády </a:t>
            </a:r>
          </a:p>
          <a:p>
            <a:pPr>
              <a:spcBef>
                <a:spcPct val="35000"/>
              </a:spcBef>
            </a:pPr>
            <a:r>
              <a:rPr lang="cs-CZ" sz="2000" dirty="0">
                <a:solidFill>
                  <a:srgbClr val="002D5A"/>
                </a:solidFill>
              </a:rPr>
              <a:t>souvisí se snahou o akceschopnost a stabilitu vlády, resp. Vládnutí</a:t>
            </a:r>
          </a:p>
          <a:p>
            <a:pPr>
              <a:spcBef>
                <a:spcPct val="35000"/>
              </a:spcBef>
            </a:pPr>
            <a:r>
              <a:rPr lang="cs-CZ" sz="2000" dirty="0">
                <a:solidFill>
                  <a:srgbClr val="002D5A"/>
                </a:solidFill>
              </a:rPr>
              <a:t>racionalizace má dvě roviny: </a:t>
            </a:r>
          </a:p>
          <a:p>
            <a:pPr lvl="1">
              <a:spcBef>
                <a:spcPct val="35000"/>
              </a:spcBef>
            </a:pPr>
            <a:r>
              <a:rPr lang="cs-CZ" sz="2000" b="1" dirty="0">
                <a:solidFill>
                  <a:srgbClr val="002D5A"/>
                </a:solidFill>
              </a:rPr>
              <a:t>ústavně-právní:</a:t>
            </a:r>
          </a:p>
          <a:p>
            <a:pPr lvl="2">
              <a:spcBef>
                <a:spcPct val="35000"/>
              </a:spcBef>
            </a:pPr>
            <a:r>
              <a:rPr lang="cs-CZ" sz="1700" dirty="0">
                <a:solidFill>
                  <a:srgbClr val="002D5A"/>
                </a:solidFill>
              </a:rPr>
              <a:t>proces formování vlády, </a:t>
            </a:r>
          </a:p>
          <a:p>
            <a:pPr lvl="2">
              <a:spcBef>
                <a:spcPct val="35000"/>
              </a:spcBef>
            </a:pPr>
            <a:r>
              <a:rPr lang="cs-CZ" sz="1700" dirty="0">
                <a:solidFill>
                  <a:srgbClr val="002D5A"/>
                </a:solidFill>
              </a:rPr>
              <a:t>proces odvolání vlády, </a:t>
            </a:r>
          </a:p>
          <a:p>
            <a:pPr lvl="2">
              <a:spcBef>
                <a:spcPct val="35000"/>
              </a:spcBef>
            </a:pPr>
            <a:r>
              <a:rPr lang="cs-CZ" sz="1700" dirty="0">
                <a:solidFill>
                  <a:srgbClr val="002D5A"/>
                </a:solidFill>
              </a:rPr>
              <a:t>ústavní kompetence vlády, </a:t>
            </a:r>
          </a:p>
          <a:p>
            <a:pPr lvl="2">
              <a:spcBef>
                <a:spcPct val="35000"/>
              </a:spcBef>
            </a:pPr>
            <a:r>
              <a:rPr lang="cs-CZ" sz="1700" dirty="0">
                <a:solidFill>
                  <a:srgbClr val="002D5A"/>
                </a:solidFill>
              </a:rPr>
              <a:t>vztahy mezi vládou (premiérem) a prezidentem, </a:t>
            </a:r>
          </a:p>
          <a:p>
            <a:pPr lvl="2">
              <a:spcBef>
                <a:spcPct val="35000"/>
              </a:spcBef>
            </a:pPr>
            <a:r>
              <a:rPr lang="cs-CZ" sz="1700" dirty="0">
                <a:solidFill>
                  <a:srgbClr val="002D5A"/>
                </a:solidFill>
              </a:rPr>
              <a:t>nastavení vztahů mezi komorami parlamentu v podmínkách bikameralismu</a:t>
            </a:r>
          </a:p>
          <a:p>
            <a:pPr lvl="2">
              <a:spcBef>
                <a:spcPct val="35000"/>
              </a:spcBef>
            </a:pPr>
            <a:r>
              <a:rPr lang="cs-CZ" sz="1700" dirty="0">
                <a:solidFill>
                  <a:srgbClr val="002D5A"/>
                </a:solidFill>
              </a:rPr>
              <a:t>role a síla ústavního soudu </a:t>
            </a:r>
          </a:p>
          <a:p>
            <a:pPr lvl="1" algn="just">
              <a:spcBef>
                <a:spcPct val="35000"/>
              </a:spcBef>
            </a:pPr>
            <a:r>
              <a:rPr lang="cs-CZ" sz="2000" b="1" dirty="0">
                <a:solidFill>
                  <a:srgbClr val="002D5A"/>
                </a:solidFill>
              </a:rPr>
              <a:t>politická:</a:t>
            </a:r>
          </a:p>
          <a:p>
            <a:pPr lvl="2" algn="just">
              <a:spcBef>
                <a:spcPct val="35000"/>
              </a:spcBef>
            </a:pPr>
            <a:r>
              <a:rPr lang="cs-CZ" sz="1700" dirty="0">
                <a:solidFill>
                  <a:srgbClr val="002D5A"/>
                </a:solidFill>
              </a:rPr>
              <a:t>stranický systém a jeho fragmentace a polarizace</a:t>
            </a:r>
          </a:p>
          <a:p>
            <a:pPr lvl="2" algn="just">
              <a:spcBef>
                <a:spcPct val="35000"/>
              </a:spcBef>
            </a:pPr>
            <a:r>
              <a:rPr lang="cs-CZ" sz="1700" dirty="0">
                <a:solidFill>
                  <a:srgbClr val="002D5A"/>
                </a:solidFill>
              </a:rPr>
              <a:t>volební systém a jeho účinky na stranický systém a vládnutí</a:t>
            </a:r>
          </a:p>
        </p:txBody>
      </p:sp>
    </p:spTree>
    <p:extLst>
      <p:ext uri="{BB962C8B-B14F-4D97-AF65-F5344CB8AC3E}">
        <p14:creationId xmlns:p14="http://schemas.microsoft.com/office/powerpoint/2010/main" val="355406889"/>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0" y="0"/>
            <a:ext cx="9144000" cy="1337481"/>
          </a:xfrm>
        </p:spPr>
        <p:txBody>
          <a:bodyPr rtlCol="0">
            <a:noAutofit/>
          </a:bodyPr>
          <a:lstStyle/>
          <a:p>
            <a:pPr defTabSz="914206" eaLnBrk="1" fontAlgn="auto" hangingPunct="1">
              <a:spcAft>
                <a:spcPts val="0"/>
              </a:spcAft>
              <a:defRPr/>
            </a:pPr>
            <a:r>
              <a:rPr lang="cs-CZ" altLang="cs-CZ" sz="3400" dirty="0"/>
              <a:t>Racionalizace parlamentarismu:</a:t>
            </a:r>
            <a:br>
              <a:rPr lang="cs-CZ" altLang="cs-CZ" sz="3400" dirty="0"/>
            </a:br>
            <a:r>
              <a:rPr lang="cs-CZ" altLang="cs-CZ" sz="3400" dirty="0"/>
              <a:t>ústavně právní rovina</a:t>
            </a:r>
          </a:p>
        </p:txBody>
      </p:sp>
      <p:sp>
        <p:nvSpPr>
          <p:cNvPr id="160771" name="Rectangle 3"/>
          <p:cNvSpPr>
            <a:spLocks noGrp="1" noChangeArrowheads="1"/>
          </p:cNvSpPr>
          <p:nvPr>
            <p:ph type="body" idx="1"/>
          </p:nvPr>
        </p:nvSpPr>
        <p:spPr>
          <a:xfrm>
            <a:off x="457200" y="1397479"/>
            <a:ext cx="8229600" cy="5098211"/>
          </a:xfrm>
        </p:spPr>
        <p:txBody>
          <a:bodyPr>
            <a:noAutofit/>
          </a:bodyPr>
          <a:lstStyle/>
          <a:p>
            <a:pPr marL="0" indent="0">
              <a:spcBef>
                <a:spcPct val="35000"/>
              </a:spcBef>
              <a:buNone/>
            </a:pPr>
            <a:r>
              <a:rPr lang="cs-CZ" sz="2000" b="1" dirty="0">
                <a:solidFill>
                  <a:srgbClr val="002D5A"/>
                </a:solidFill>
              </a:rPr>
              <a:t>První směr – Základní zákon SRN</a:t>
            </a:r>
          </a:p>
          <a:p>
            <a:pPr>
              <a:spcBef>
                <a:spcPct val="35000"/>
              </a:spcBef>
            </a:pPr>
            <a:r>
              <a:rPr lang="cs-CZ" sz="2000" dirty="0">
                <a:solidFill>
                  <a:srgbClr val="002D5A"/>
                </a:solidFill>
              </a:rPr>
              <a:t>Zefektivnění parlamentní formu vlády v reakci na zkušenosti z Výmarské republiky </a:t>
            </a:r>
          </a:p>
          <a:p>
            <a:pPr>
              <a:spcBef>
                <a:spcPct val="35000"/>
              </a:spcBef>
            </a:pPr>
            <a:r>
              <a:rPr lang="cs-CZ" sz="2000" dirty="0">
                <a:solidFill>
                  <a:srgbClr val="002D5A"/>
                </a:solidFill>
              </a:rPr>
              <a:t>Posílení role vlády v čele se spolkovým kancléřem a naopak oslabení role hlavy státu byla oslabena </a:t>
            </a:r>
          </a:p>
          <a:p>
            <a:pPr>
              <a:spcBef>
                <a:spcPct val="35000"/>
              </a:spcBef>
            </a:pPr>
            <a:r>
              <a:rPr lang="cs-CZ" sz="2000" dirty="0">
                <a:solidFill>
                  <a:srgbClr val="002D5A"/>
                </a:solidFill>
              </a:rPr>
              <a:t>Někteří autoři právě tento směr považují za jedinou skutečnou racionalizaci, protože posiluje právě vládu a jejího šéfa, a to s respektováním parlamentu, který však má vládu spíše podporovat než být jejím konkurentem</a:t>
            </a:r>
          </a:p>
          <a:p>
            <a:pPr marL="0" indent="0">
              <a:spcBef>
                <a:spcPct val="35000"/>
              </a:spcBef>
              <a:buNone/>
            </a:pPr>
            <a:r>
              <a:rPr lang="cs-CZ" sz="2000" b="1" dirty="0">
                <a:solidFill>
                  <a:srgbClr val="002D5A"/>
                </a:solidFill>
              </a:rPr>
              <a:t>Druhý směr - ústava Páté francouzské republiky z roku 1958</a:t>
            </a:r>
          </a:p>
          <a:p>
            <a:pPr>
              <a:spcBef>
                <a:spcPct val="35000"/>
              </a:spcBef>
            </a:pPr>
            <a:r>
              <a:rPr lang="cs-CZ" sz="2000" dirty="0">
                <a:solidFill>
                  <a:srgbClr val="002D5A"/>
                </a:solidFill>
              </a:rPr>
              <a:t>opouští model parlamentního režimu opouští a posouvá se k režimu </a:t>
            </a:r>
            <a:r>
              <a:rPr lang="cs-CZ" sz="2000" dirty="0" err="1">
                <a:solidFill>
                  <a:srgbClr val="002D5A"/>
                </a:solidFill>
              </a:rPr>
              <a:t>poloprezidentskému</a:t>
            </a:r>
            <a:r>
              <a:rPr lang="cs-CZ" sz="2000" dirty="0">
                <a:solidFill>
                  <a:srgbClr val="002D5A"/>
                </a:solidFill>
              </a:rPr>
              <a:t>, kde posiluje především prezidenta směrem k parlamentu i vládě</a:t>
            </a:r>
          </a:p>
        </p:txBody>
      </p:sp>
    </p:spTree>
    <p:extLst>
      <p:ext uri="{BB962C8B-B14F-4D97-AF65-F5344CB8AC3E}">
        <p14:creationId xmlns:p14="http://schemas.microsoft.com/office/powerpoint/2010/main" val="2747124146"/>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0" y="0"/>
            <a:ext cx="9144000" cy="923925"/>
          </a:xfrm>
        </p:spPr>
        <p:txBody>
          <a:bodyPr rtlCol="0">
            <a:noAutofit/>
          </a:bodyPr>
          <a:lstStyle/>
          <a:p>
            <a:pPr defTabSz="914206" eaLnBrk="1" fontAlgn="auto" hangingPunct="1">
              <a:spcAft>
                <a:spcPts val="0"/>
              </a:spcAft>
              <a:defRPr/>
            </a:pPr>
            <a:r>
              <a:rPr lang="cs-CZ" altLang="cs-CZ" sz="3400" dirty="0"/>
              <a:t>Racionalizace parlamentarismu:</a:t>
            </a:r>
            <a:br>
              <a:rPr lang="cs-CZ" altLang="cs-CZ" sz="3400" dirty="0"/>
            </a:br>
            <a:r>
              <a:rPr lang="cs-CZ" altLang="cs-CZ" sz="3400" dirty="0"/>
              <a:t>ústavně právní rovina</a:t>
            </a:r>
          </a:p>
        </p:txBody>
      </p:sp>
      <p:sp>
        <p:nvSpPr>
          <p:cNvPr id="160771" name="Rectangle 3"/>
          <p:cNvSpPr>
            <a:spLocks noGrp="1" noChangeArrowheads="1"/>
          </p:cNvSpPr>
          <p:nvPr>
            <p:ph type="body" idx="1"/>
          </p:nvPr>
        </p:nvSpPr>
        <p:spPr>
          <a:xfrm>
            <a:off x="457200" y="1181819"/>
            <a:ext cx="8229600" cy="3688750"/>
          </a:xfrm>
        </p:spPr>
        <p:txBody>
          <a:bodyPr>
            <a:noAutofit/>
          </a:bodyPr>
          <a:lstStyle/>
          <a:p>
            <a:pPr>
              <a:spcBef>
                <a:spcPct val="35000"/>
              </a:spcBef>
            </a:pPr>
            <a:r>
              <a:rPr lang="cs-CZ" sz="2000" dirty="0">
                <a:solidFill>
                  <a:srgbClr val="002D5A"/>
                </a:solidFill>
              </a:rPr>
              <a:t>Stojí </a:t>
            </a:r>
            <a:r>
              <a:rPr lang="cs-CZ" sz="2000" b="1" u="sng" dirty="0">
                <a:solidFill>
                  <a:srgbClr val="002D5A"/>
                </a:solidFill>
              </a:rPr>
              <a:t>vždy na straně vlády</a:t>
            </a:r>
            <a:r>
              <a:rPr lang="cs-CZ" sz="2000" dirty="0">
                <a:solidFill>
                  <a:srgbClr val="002D5A"/>
                </a:solidFill>
              </a:rPr>
              <a:t>:</a:t>
            </a:r>
          </a:p>
          <a:p>
            <a:pPr lvl="1">
              <a:spcBef>
                <a:spcPct val="35000"/>
              </a:spcBef>
            </a:pPr>
            <a:r>
              <a:rPr lang="cs-CZ" sz="2000" dirty="0">
                <a:solidFill>
                  <a:srgbClr val="002D5A"/>
                </a:solidFill>
              </a:rPr>
              <a:t>usiluje o to, aby proces formování vlády vycházel spíše z principu tolerance, nikoli aktivní podpory vlády parlamentní většinou (negativní parlamentarismus) </a:t>
            </a:r>
          </a:p>
          <a:p>
            <a:pPr lvl="1">
              <a:spcBef>
                <a:spcPct val="35000"/>
              </a:spcBef>
            </a:pPr>
            <a:r>
              <a:rPr lang="cs-CZ" sz="2000" dirty="0">
                <a:solidFill>
                  <a:srgbClr val="002D5A"/>
                </a:solidFill>
              </a:rPr>
              <a:t>v rámci procesu odvolávání vlády se snaží o ztížení vyslovení nedůvěry vládě (konstruktivní vyjádření nedůvěry, vyloučení institutu vyslovení nedůvěry vůči jednotlivému členu vlády, zvyšování počtu poslanců, který je nutný pro podání návrhu na vyslovení nedůvěry, lhůta mezi podáním návrhu a hlasováním, omezení opakovaného vyvolání hlasování…) </a:t>
            </a:r>
          </a:p>
          <a:p>
            <a:pPr lvl="1">
              <a:spcBef>
                <a:spcPct val="35000"/>
              </a:spcBef>
            </a:pPr>
            <a:r>
              <a:rPr lang="cs-CZ" sz="2000" dirty="0">
                <a:solidFill>
                  <a:srgbClr val="002D5A"/>
                </a:solidFill>
              </a:rPr>
              <a:t>usiluje např. o posilování pozice premiéra v otázce výběru či odvolávání ministrů</a:t>
            </a:r>
          </a:p>
          <a:p>
            <a:pPr lvl="1">
              <a:spcBef>
                <a:spcPct val="35000"/>
              </a:spcBef>
            </a:pPr>
            <a:r>
              <a:rPr lang="cs-CZ" sz="2000" dirty="0">
                <a:solidFill>
                  <a:srgbClr val="002D5A"/>
                </a:solidFill>
              </a:rPr>
              <a:t>právo vlády jako orgánu řídícího stát v ZD procesu (právo se ke všem návrhům zákona vyjádřit, v některých případech s právem veta, přednost vládních návrhů zákonů při parlamentním projednávání)</a:t>
            </a:r>
          </a:p>
          <a:p>
            <a:pPr marL="457103" lvl="1" indent="0">
              <a:spcBef>
                <a:spcPct val="35000"/>
              </a:spcBef>
              <a:buNone/>
            </a:pPr>
            <a:endParaRPr lang="cs-CZ" altLang="cs-CZ" sz="1200" dirty="0"/>
          </a:p>
        </p:txBody>
      </p:sp>
    </p:spTree>
    <p:extLst>
      <p:ext uri="{BB962C8B-B14F-4D97-AF65-F5344CB8AC3E}">
        <p14:creationId xmlns:p14="http://schemas.microsoft.com/office/powerpoint/2010/main" val="1492924573"/>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0" y="0"/>
            <a:ext cx="9144000" cy="1043796"/>
          </a:xfrm>
        </p:spPr>
        <p:txBody>
          <a:bodyPr rtlCol="0">
            <a:noAutofit/>
          </a:bodyPr>
          <a:lstStyle/>
          <a:p>
            <a:pPr defTabSz="914206" eaLnBrk="1" fontAlgn="auto" hangingPunct="1">
              <a:spcAft>
                <a:spcPts val="0"/>
              </a:spcAft>
              <a:defRPr/>
            </a:pPr>
            <a:r>
              <a:rPr lang="cs-CZ" altLang="cs-CZ" sz="3400" dirty="0"/>
              <a:t>Racionalizace parlamentarismu </a:t>
            </a:r>
            <a:br>
              <a:rPr lang="cs-CZ" altLang="cs-CZ" sz="3400" dirty="0"/>
            </a:br>
            <a:r>
              <a:rPr lang="cs-CZ" altLang="cs-CZ" sz="3400" dirty="0"/>
              <a:t>na příkladu Německa</a:t>
            </a:r>
          </a:p>
        </p:txBody>
      </p:sp>
      <p:sp>
        <p:nvSpPr>
          <p:cNvPr id="160771" name="Rectangle 3"/>
          <p:cNvSpPr>
            <a:spLocks noGrp="1" noChangeArrowheads="1"/>
          </p:cNvSpPr>
          <p:nvPr>
            <p:ph type="body" idx="1"/>
          </p:nvPr>
        </p:nvSpPr>
        <p:spPr>
          <a:xfrm>
            <a:off x="457200" y="1164566"/>
            <a:ext cx="8229600" cy="5408761"/>
          </a:xfrm>
        </p:spPr>
        <p:txBody>
          <a:bodyPr>
            <a:noAutofit/>
          </a:bodyPr>
          <a:lstStyle/>
          <a:p>
            <a:pPr marL="0" indent="0">
              <a:spcBef>
                <a:spcPct val="35000"/>
              </a:spcBef>
              <a:buNone/>
            </a:pPr>
            <a:r>
              <a:rPr lang="cs-CZ" sz="2200" dirty="0">
                <a:solidFill>
                  <a:srgbClr val="002D5A"/>
                </a:solidFill>
              </a:rPr>
              <a:t>Souvisí s celkovým promýšlením </a:t>
            </a:r>
            <a:r>
              <a:rPr lang="cs-CZ" sz="2200" u="sng" dirty="0">
                <a:solidFill>
                  <a:srgbClr val="002D5A"/>
                </a:solidFill>
              </a:rPr>
              <a:t>systému brzd a protivah</a:t>
            </a:r>
            <a:r>
              <a:rPr lang="cs-CZ" sz="2200" dirty="0">
                <a:solidFill>
                  <a:srgbClr val="002D5A"/>
                </a:solidFill>
              </a:rPr>
              <a:t> v rámci:</a:t>
            </a:r>
          </a:p>
          <a:p>
            <a:pPr marL="857165" lvl="1" indent="-457200">
              <a:spcBef>
                <a:spcPct val="35000"/>
              </a:spcBef>
              <a:buFont typeface="+mj-lt"/>
              <a:buAutoNum type="arabicPeriod"/>
            </a:pPr>
            <a:r>
              <a:rPr lang="cs-CZ" sz="1800" dirty="0">
                <a:solidFill>
                  <a:srgbClr val="002D5A"/>
                </a:solidFill>
              </a:rPr>
              <a:t>horizontální dělby moci mezi Spolek a zemské vlády;</a:t>
            </a:r>
          </a:p>
          <a:p>
            <a:pPr marL="857165" lvl="1" indent="-457200">
              <a:spcBef>
                <a:spcPct val="35000"/>
              </a:spcBef>
              <a:buFont typeface="+mj-lt"/>
              <a:buAutoNum type="arabicPeriod"/>
            </a:pPr>
            <a:r>
              <a:rPr lang="cs-CZ" sz="1800" dirty="0">
                <a:solidFill>
                  <a:srgbClr val="002D5A"/>
                </a:solidFill>
              </a:rPr>
              <a:t>vertikální dělby moci mezi exekutivu (prezident, kancléř, vláda), legislativu (Spolkový sněm a Spolková rada) a justici se specifickým postavením Spolkového ústavního soudu; </a:t>
            </a:r>
          </a:p>
          <a:p>
            <a:pPr marL="857165" lvl="1" indent="-457200">
              <a:spcBef>
                <a:spcPct val="35000"/>
              </a:spcBef>
              <a:buFont typeface="+mj-lt"/>
              <a:buAutoNum type="arabicPeriod"/>
            </a:pPr>
            <a:r>
              <a:rPr lang="cs-CZ" sz="1800" dirty="0">
                <a:solidFill>
                  <a:srgbClr val="002D5A"/>
                </a:solidFill>
              </a:rPr>
              <a:t>svoji důležitou roli hraje i Bundesbank.</a:t>
            </a:r>
          </a:p>
          <a:p>
            <a:pPr marL="857165" lvl="1" indent="-457200">
              <a:spcBef>
                <a:spcPct val="35000"/>
              </a:spcBef>
              <a:buFont typeface="+mj-lt"/>
              <a:buAutoNum type="arabicPeriod"/>
            </a:pPr>
            <a:endParaRPr lang="cs-CZ" sz="1800" b="1" dirty="0">
              <a:solidFill>
                <a:srgbClr val="002D5A"/>
              </a:solidFill>
            </a:endParaRPr>
          </a:p>
          <a:p>
            <a:pPr marL="399965" lvl="1" indent="0">
              <a:spcBef>
                <a:spcPct val="35000"/>
              </a:spcBef>
              <a:buNone/>
            </a:pPr>
            <a:r>
              <a:rPr lang="cs-CZ" sz="2200" b="1" dirty="0">
                <a:solidFill>
                  <a:srgbClr val="002D5A"/>
                </a:solidFill>
              </a:rPr>
              <a:t>Kancléřský systém</a:t>
            </a:r>
          </a:p>
          <a:p>
            <a:pPr marL="399965" lvl="1" indent="0">
              <a:spcBef>
                <a:spcPct val="35000"/>
              </a:spcBef>
              <a:buNone/>
            </a:pPr>
            <a:r>
              <a:rPr lang="cs-CZ" sz="1800" dirty="0" err="1">
                <a:solidFill>
                  <a:srgbClr val="002D5A"/>
                </a:solidFill>
              </a:rPr>
              <a:t>Sartori</a:t>
            </a:r>
            <a:r>
              <a:rPr lang="cs-CZ" sz="1800" dirty="0">
                <a:solidFill>
                  <a:srgbClr val="002D5A"/>
                </a:solidFill>
              </a:rPr>
              <a:t>/Klokočka - faktory moci kancléře</a:t>
            </a:r>
          </a:p>
          <a:p>
            <a:pPr marL="1142830" lvl="2" indent="-342900">
              <a:spcBef>
                <a:spcPct val="35000"/>
              </a:spcBef>
            </a:pPr>
            <a:r>
              <a:rPr lang="cs-CZ" sz="1800" dirty="0">
                <a:solidFill>
                  <a:srgbClr val="002D5A"/>
                </a:solidFill>
              </a:rPr>
              <a:t>ústava – volba kancléře </a:t>
            </a:r>
            <a:r>
              <a:rPr lang="cs-CZ" sz="1800" dirty="0" err="1">
                <a:solidFill>
                  <a:srgbClr val="002D5A"/>
                </a:solidFill>
              </a:rPr>
              <a:t>Bundestagem</a:t>
            </a:r>
            <a:r>
              <a:rPr lang="cs-CZ" sz="1800" dirty="0">
                <a:solidFill>
                  <a:srgbClr val="002D5A"/>
                </a:solidFill>
              </a:rPr>
              <a:t>, konstruktivní vyjádření nedůvěry</a:t>
            </a:r>
          </a:p>
          <a:p>
            <a:pPr marL="1142830" lvl="2" indent="-342900">
              <a:spcBef>
                <a:spcPct val="35000"/>
              </a:spcBef>
            </a:pPr>
            <a:r>
              <a:rPr lang="cs-CZ" sz="1800" dirty="0">
                <a:solidFill>
                  <a:srgbClr val="002D5A"/>
                </a:solidFill>
              </a:rPr>
              <a:t>kancléřský, resortní a kolegiální princip; tzv. zrcadlová oddělení úřadu SK  </a:t>
            </a:r>
          </a:p>
          <a:p>
            <a:pPr marL="1142830" lvl="2" indent="-342900">
              <a:spcBef>
                <a:spcPct val="35000"/>
              </a:spcBef>
            </a:pPr>
            <a:r>
              <a:rPr lang="cs-CZ" sz="1800" dirty="0">
                <a:solidFill>
                  <a:srgbClr val="002D5A"/>
                </a:solidFill>
              </a:rPr>
              <a:t>síla a soudržnost vládní strany</a:t>
            </a:r>
          </a:p>
          <a:p>
            <a:pPr marL="1142830" lvl="2" indent="-342900">
              <a:spcBef>
                <a:spcPct val="35000"/>
              </a:spcBef>
            </a:pPr>
            <a:r>
              <a:rPr lang="cs-CZ" sz="1800" dirty="0">
                <a:solidFill>
                  <a:srgbClr val="002D5A"/>
                </a:solidFill>
              </a:rPr>
              <a:t>postavení uvnitř vlastní strany</a:t>
            </a:r>
          </a:p>
          <a:p>
            <a:pPr marL="1142830" lvl="2" indent="-342900">
              <a:spcBef>
                <a:spcPct val="35000"/>
              </a:spcBef>
            </a:pPr>
            <a:r>
              <a:rPr lang="cs-CZ" sz="1800" dirty="0">
                <a:solidFill>
                  <a:srgbClr val="002D5A"/>
                </a:solidFill>
              </a:rPr>
              <a:t>volební klauzule</a:t>
            </a:r>
          </a:p>
          <a:p>
            <a:pPr marL="1142830" lvl="2" indent="-342900">
              <a:spcBef>
                <a:spcPct val="35000"/>
              </a:spcBef>
            </a:pPr>
            <a:r>
              <a:rPr lang="cs-CZ" sz="1800" dirty="0">
                <a:solidFill>
                  <a:srgbClr val="002D5A"/>
                </a:solidFill>
              </a:rPr>
              <a:t>pravomoc ústavního soudu rozpustit antisystémové strany</a:t>
            </a:r>
          </a:p>
          <a:p>
            <a:pPr>
              <a:spcBef>
                <a:spcPct val="35000"/>
              </a:spcBef>
            </a:pPr>
            <a:endParaRPr lang="cs-CZ" sz="2200" dirty="0">
              <a:solidFill>
                <a:srgbClr val="002D5A"/>
              </a:solidFill>
            </a:endParaRPr>
          </a:p>
        </p:txBody>
      </p:sp>
    </p:spTree>
    <p:extLst>
      <p:ext uri="{BB962C8B-B14F-4D97-AF65-F5344CB8AC3E}">
        <p14:creationId xmlns:p14="http://schemas.microsoft.com/office/powerpoint/2010/main" val="3834067782"/>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69233"/>
            <a:ext cx="9144000" cy="594247"/>
          </a:xfrm>
        </p:spPr>
        <p:txBody>
          <a:bodyPr>
            <a:noAutofit/>
          </a:bodyPr>
          <a:lstStyle/>
          <a:p>
            <a:r>
              <a:rPr lang="cs-CZ" sz="4000" dirty="0"/>
              <a:t>Ústavní systém SRN</a:t>
            </a:r>
          </a:p>
        </p:txBody>
      </p:sp>
      <p:sp>
        <p:nvSpPr>
          <p:cNvPr id="4" name="AutoShape 4" descr="Politics of Germany - Wikiwa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2052" name="Picture 4" descr="Germany Political System Politics German Reunification Political Structure,  PNG, 2000x1404px, Germany, Area, Brand, Chancellor Of German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5" y="851147"/>
            <a:ext cx="7810500" cy="547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9959355"/>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0" y="0"/>
            <a:ext cx="9144000" cy="923925"/>
          </a:xfrm>
        </p:spPr>
        <p:txBody>
          <a:bodyPr rtlCol="0">
            <a:normAutofit/>
          </a:bodyPr>
          <a:lstStyle/>
          <a:p>
            <a:pPr defTabSz="914206" eaLnBrk="1" fontAlgn="auto" hangingPunct="1">
              <a:spcAft>
                <a:spcPts val="0"/>
              </a:spcAft>
              <a:defRPr/>
            </a:pPr>
            <a:r>
              <a:rPr lang="cs-CZ" altLang="cs-CZ" sz="4000" dirty="0"/>
              <a:t>Strany a stranický systém</a:t>
            </a:r>
          </a:p>
        </p:txBody>
      </p:sp>
      <p:sp>
        <p:nvSpPr>
          <p:cNvPr id="156675" name="Rectangle 3"/>
          <p:cNvSpPr>
            <a:spLocks noGrp="1" noChangeArrowheads="1"/>
          </p:cNvSpPr>
          <p:nvPr>
            <p:ph type="body" idx="1"/>
          </p:nvPr>
        </p:nvSpPr>
        <p:spPr>
          <a:xfrm>
            <a:off x="457199" y="1020932"/>
            <a:ext cx="8118629" cy="5105231"/>
          </a:xfrm>
        </p:spPr>
        <p:txBody>
          <a:bodyPr>
            <a:normAutofit/>
          </a:bodyPr>
          <a:lstStyle/>
          <a:p>
            <a:pPr>
              <a:spcBef>
                <a:spcPts val="1200"/>
              </a:spcBef>
            </a:pPr>
            <a:r>
              <a:rPr lang="cs-CZ" altLang="cs-CZ" sz="2000" dirty="0">
                <a:solidFill>
                  <a:srgbClr val="002D5A"/>
                </a:solidFill>
              </a:rPr>
              <a:t>Zásadní posun od systému dvou a půl strany k multipartismu s podstatně větší ideologickou polarizací</a:t>
            </a:r>
          </a:p>
          <a:p>
            <a:pPr lvl="1">
              <a:spcBef>
                <a:spcPts val="1200"/>
              </a:spcBef>
            </a:pPr>
            <a:r>
              <a:rPr lang="cs-CZ" altLang="cs-CZ" sz="1700" dirty="0">
                <a:solidFill>
                  <a:srgbClr val="002D5A"/>
                </a:solidFill>
              </a:rPr>
              <a:t>zvětšení počtu relevantních stran ze 3 na 5(6)</a:t>
            </a:r>
          </a:p>
          <a:p>
            <a:pPr lvl="1">
              <a:spcBef>
                <a:spcPts val="1200"/>
              </a:spcBef>
            </a:pPr>
            <a:r>
              <a:rPr lang="cs-CZ" altLang="cs-CZ" sz="1700" dirty="0">
                <a:solidFill>
                  <a:srgbClr val="002D5A"/>
                </a:solidFill>
              </a:rPr>
              <a:t>postavení </a:t>
            </a:r>
            <a:r>
              <a:rPr lang="cs-CZ" altLang="cs-CZ" sz="1700" dirty="0" err="1">
                <a:solidFill>
                  <a:srgbClr val="002D5A"/>
                </a:solidFill>
              </a:rPr>
              <a:t>Linke</a:t>
            </a:r>
            <a:r>
              <a:rPr lang="cs-CZ" altLang="cs-CZ" sz="1700" dirty="0">
                <a:solidFill>
                  <a:srgbClr val="002D5A"/>
                </a:solidFill>
              </a:rPr>
              <a:t> a </a:t>
            </a:r>
            <a:r>
              <a:rPr lang="cs-CZ" altLang="cs-CZ" sz="1700" dirty="0" err="1">
                <a:solidFill>
                  <a:srgbClr val="002D5A"/>
                </a:solidFill>
              </a:rPr>
              <a:t>AfD</a:t>
            </a:r>
            <a:r>
              <a:rPr lang="cs-CZ" altLang="cs-CZ" sz="1700" dirty="0">
                <a:solidFill>
                  <a:srgbClr val="002D5A"/>
                </a:solidFill>
              </a:rPr>
              <a:t> - </a:t>
            </a:r>
            <a:r>
              <a:rPr lang="cs-CZ" altLang="cs-CZ" sz="1700" dirty="0" err="1">
                <a:solidFill>
                  <a:srgbClr val="002D5A"/>
                </a:solidFill>
              </a:rPr>
              <a:t>antisystémovost</a:t>
            </a:r>
            <a:r>
              <a:rPr lang="cs-CZ" altLang="cs-CZ" sz="1700" dirty="0">
                <a:solidFill>
                  <a:srgbClr val="002D5A"/>
                </a:solidFill>
              </a:rPr>
              <a:t>?</a:t>
            </a:r>
          </a:p>
          <a:p>
            <a:pPr lvl="1">
              <a:spcBef>
                <a:spcPts val="1200"/>
              </a:spcBef>
            </a:pPr>
            <a:r>
              <a:rPr lang="cs-CZ" altLang="cs-CZ" sz="1700" dirty="0">
                <a:solidFill>
                  <a:srgbClr val="002D5A"/>
                </a:solidFill>
              </a:rPr>
              <a:t>nutnost tzv. velkých koalic nebo pestrobarevných kabinetů (Scholz)</a:t>
            </a:r>
          </a:p>
          <a:p>
            <a:pPr>
              <a:spcBef>
                <a:spcPts val="1200"/>
              </a:spcBef>
            </a:pPr>
            <a:r>
              <a:rPr lang="cs-CZ" altLang="cs-CZ" sz="2000" dirty="0">
                <a:solidFill>
                  <a:srgbClr val="002D5A"/>
                </a:solidFill>
              </a:rPr>
              <a:t>Souvisí:</a:t>
            </a:r>
          </a:p>
          <a:p>
            <a:pPr lvl="1">
              <a:spcBef>
                <a:spcPts val="1200"/>
              </a:spcBef>
            </a:pPr>
            <a:r>
              <a:rPr lang="cs-CZ" altLang="cs-CZ" sz="1600" dirty="0">
                <a:solidFill>
                  <a:srgbClr val="002D5A"/>
                </a:solidFill>
              </a:rPr>
              <a:t>se změnou volebního systému do </a:t>
            </a:r>
            <a:r>
              <a:rPr lang="cs-CZ" altLang="cs-CZ" sz="1600" dirty="0" err="1">
                <a:solidFill>
                  <a:srgbClr val="002D5A"/>
                </a:solidFill>
              </a:rPr>
              <a:t>Bundestagu</a:t>
            </a:r>
            <a:r>
              <a:rPr lang="cs-CZ" altLang="cs-CZ" sz="1600" dirty="0">
                <a:solidFill>
                  <a:srgbClr val="002D5A"/>
                </a:solidFill>
              </a:rPr>
              <a:t> - zásah Ústavního soudu, který systém výrazně </a:t>
            </a:r>
            <a:r>
              <a:rPr lang="cs-CZ" altLang="cs-CZ" sz="1600" dirty="0" err="1">
                <a:solidFill>
                  <a:srgbClr val="002D5A"/>
                </a:solidFill>
              </a:rPr>
              <a:t>zpoměrnil</a:t>
            </a:r>
            <a:endParaRPr lang="cs-CZ" altLang="cs-CZ" sz="1600" dirty="0">
              <a:solidFill>
                <a:srgbClr val="002D5A"/>
              </a:solidFill>
            </a:endParaRPr>
          </a:p>
          <a:p>
            <a:pPr lvl="1">
              <a:spcBef>
                <a:spcPts val="1200"/>
              </a:spcBef>
            </a:pPr>
            <a:r>
              <a:rPr lang="cs-CZ" altLang="cs-CZ" sz="1600" dirty="0">
                <a:solidFill>
                  <a:srgbClr val="002D5A"/>
                </a:solidFill>
              </a:rPr>
              <a:t>se společenskými změnami</a:t>
            </a:r>
          </a:p>
          <a:p>
            <a:pPr lvl="1">
              <a:spcBef>
                <a:spcPts val="1200"/>
              </a:spcBef>
            </a:pPr>
            <a:r>
              <a:rPr lang="cs-CZ" altLang="cs-CZ" sz="1600" dirty="0">
                <a:solidFill>
                  <a:srgbClr val="002D5A"/>
                </a:solidFill>
              </a:rPr>
              <a:t>se sílící regionalizací</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3930" y="3920871"/>
            <a:ext cx="5220070" cy="2941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8541823"/>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923926"/>
          </a:xfrm>
        </p:spPr>
        <p:txBody>
          <a:bodyPr>
            <a:normAutofit/>
          </a:bodyPr>
          <a:lstStyle/>
          <a:p>
            <a:r>
              <a:rPr lang="cs-CZ" sz="4400" dirty="0"/>
              <a:t>Osnova předmětu</a:t>
            </a:r>
          </a:p>
        </p:txBody>
      </p:sp>
      <p:sp>
        <p:nvSpPr>
          <p:cNvPr id="3" name="Zástupný symbol pro obsah 2"/>
          <p:cNvSpPr>
            <a:spLocks noGrp="1"/>
          </p:cNvSpPr>
          <p:nvPr>
            <p:ph idx="1"/>
          </p:nvPr>
        </p:nvSpPr>
        <p:spPr>
          <a:xfrm>
            <a:off x="457200" y="1043796"/>
            <a:ext cx="8229600" cy="5082367"/>
          </a:xfrm>
        </p:spPr>
        <p:txBody>
          <a:bodyPr>
            <a:noAutofit/>
          </a:bodyPr>
          <a:lstStyle/>
          <a:p>
            <a:pPr marL="514350" lvl="0" indent="-514350">
              <a:spcBef>
                <a:spcPts val="600"/>
              </a:spcBef>
              <a:buFont typeface="+mj-lt"/>
              <a:buAutoNum type="arabicPeriod"/>
            </a:pPr>
            <a:r>
              <a:rPr lang="cs-CZ" sz="1900" dirty="0">
                <a:solidFill>
                  <a:srgbClr val="002D5A"/>
                </a:solidFill>
              </a:rPr>
              <a:t>Hlavní formy vlády v soudobých demokraciích - klasifikace a přístupy k formám vlád</a:t>
            </a:r>
          </a:p>
          <a:p>
            <a:pPr marL="514350" lvl="0" indent="-514350">
              <a:spcBef>
                <a:spcPts val="600"/>
              </a:spcBef>
              <a:buFont typeface="+mj-lt"/>
              <a:buAutoNum type="arabicPeriod"/>
            </a:pPr>
            <a:r>
              <a:rPr lang="cs-CZ" sz="1900" dirty="0">
                <a:solidFill>
                  <a:srgbClr val="002D5A"/>
                </a:solidFill>
              </a:rPr>
              <a:t>Prezidentské režimy - historické utváření ústavního systému USA</a:t>
            </a:r>
          </a:p>
          <a:p>
            <a:pPr marL="514350" lvl="0" indent="-514350">
              <a:spcBef>
                <a:spcPts val="600"/>
              </a:spcBef>
              <a:buFont typeface="+mj-lt"/>
              <a:buAutoNum type="arabicPeriod"/>
            </a:pPr>
            <a:r>
              <a:rPr lang="cs-CZ" sz="1900" dirty="0">
                <a:solidFill>
                  <a:srgbClr val="002D5A"/>
                </a:solidFill>
              </a:rPr>
              <a:t>Prezidentské režimy - modelový případ USA a jeho latinskoamerické varianty</a:t>
            </a:r>
          </a:p>
          <a:p>
            <a:pPr marL="514350" lvl="0" indent="-514350">
              <a:spcBef>
                <a:spcPts val="600"/>
              </a:spcBef>
              <a:buFont typeface="+mj-lt"/>
              <a:buAutoNum type="arabicPeriod"/>
            </a:pPr>
            <a:r>
              <a:rPr lang="cs-CZ" sz="1900" dirty="0">
                <a:solidFill>
                  <a:srgbClr val="002D5A"/>
                </a:solidFill>
              </a:rPr>
              <a:t>Parlamentní režimy - historické utváření ústavního systému Velké Británie</a:t>
            </a:r>
          </a:p>
          <a:p>
            <a:pPr marL="514350" lvl="0" indent="-514350">
              <a:spcBef>
                <a:spcPts val="600"/>
              </a:spcBef>
              <a:buFont typeface="+mj-lt"/>
              <a:buAutoNum type="arabicPeriod"/>
            </a:pPr>
            <a:r>
              <a:rPr lang="cs-CZ" sz="1900" dirty="0">
                <a:solidFill>
                  <a:srgbClr val="002D5A"/>
                </a:solidFill>
              </a:rPr>
              <a:t>Parlamentní režimy - soudobá podoba parlamentního režimu ve Velké Británii</a:t>
            </a:r>
          </a:p>
          <a:p>
            <a:pPr marL="514350" lvl="0" indent="-514350">
              <a:spcBef>
                <a:spcPts val="600"/>
              </a:spcBef>
              <a:buFont typeface="+mj-lt"/>
              <a:buAutoNum type="arabicPeriod"/>
            </a:pPr>
            <a:r>
              <a:rPr lang="cs-CZ" sz="1900" dirty="0">
                <a:solidFill>
                  <a:srgbClr val="002D5A"/>
                </a:solidFill>
              </a:rPr>
              <a:t>Parlamentní režimy - varianty parlamentních režimů</a:t>
            </a:r>
          </a:p>
          <a:p>
            <a:pPr marL="514350" lvl="0" indent="-514350">
              <a:spcBef>
                <a:spcPts val="600"/>
              </a:spcBef>
              <a:buFont typeface="+mj-lt"/>
              <a:buAutoNum type="arabicPeriod"/>
            </a:pPr>
            <a:r>
              <a:rPr lang="cs-CZ" sz="1900" dirty="0" err="1">
                <a:solidFill>
                  <a:srgbClr val="002D5A"/>
                </a:solidFill>
              </a:rPr>
              <a:t>Poloprezidentské</a:t>
            </a:r>
            <a:r>
              <a:rPr lang="cs-CZ" sz="1900" dirty="0">
                <a:solidFill>
                  <a:srgbClr val="002D5A"/>
                </a:solidFill>
              </a:rPr>
              <a:t> režimy - modelový případ Francie</a:t>
            </a:r>
          </a:p>
          <a:p>
            <a:pPr marL="514350" lvl="0" indent="-514350">
              <a:spcBef>
                <a:spcPts val="600"/>
              </a:spcBef>
              <a:buFont typeface="+mj-lt"/>
              <a:buAutoNum type="arabicPeriod"/>
            </a:pPr>
            <a:r>
              <a:rPr lang="cs-CZ" sz="1900" dirty="0" err="1">
                <a:solidFill>
                  <a:srgbClr val="002D5A"/>
                </a:solidFill>
              </a:rPr>
              <a:t>Poloprezidentské</a:t>
            </a:r>
            <a:r>
              <a:rPr lang="cs-CZ" sz="1900" dirty="0">
                <a:solidFill>
                  <a:srgbClr val="002D5A"/>
                </a:solidFill>
              </a:rPr>
              <a:t> režimy - teoretické reflexe a empirické případy</a:t>
            </a:r>
          </a:p>
          <a:p>
            <a:pPr marL="514350" lvl="0" indent="-514350">
              <a:spcBef>
                <a:spcPts val="600"/>
              </a:spcBef>
              <a:buFont typeface="+mj-lt"/>
              <a:buAutoNum type="arabicPeriod"/>
            </a:pPr>
            <a:r>
              <a:rPr lang="cs-CZ" sz="1900" dirty="0">
                <a:solidFill>
                  <a:srgbClr val="002D5A"/>
                </a:solidFill>
              </a:rPr>
              <a:t>Režim shromáždění a direktoriální režim - historické varianty a ústavní systém Švýcarska</a:t>
            </a:r>
          </a:p>
          <a:p>
            <a:pPr marL="514350" lvl="0" indent="-514350">
              <a:spcBef>
                <a:spcPts val="600"/>
              </a:spcBef>
              <a:buFont typeface="+mj-lt"/>
              <a:buAutoNum type="arabicPeriod"/>
            </a:pPr>
            <a:r>
              <a:rPr lang="cs-CZ" sz="1900" dirty="0">
                <a:solidFill>
                  <a:srgbClr val="002D5A"/>
                </a:solidFill>
              </a:rPr>
              <a:t>Ústavní, institucionální a volební inženýrství - možnosti a limity racionalizace politických režimů a volebních systémů</a:t>
            </a:r>
          </a:p>
          <a:p>
            <a:pPr marL="514350" indent="-514350">
              <a:spcBef>
                <a:spcPts val="600"/>
              </a:spcBef>
              <a:buFont typeface="+mj-lt"/>
              <a:buAutoNum type="arabicPeriod"/>
            </a:pPr>
            <a:r>
              <a:rPr lang="cs-CZ" sz="1900" dirty="0">
                <a:solidFill>
                  <a:srgbClr val="002D5A"/>
                </a:solidFill>
              </a:rPr>
              <a:t>Severské a jihoevropské politické systémy - komparace</a:t>
            </a:r>
          </a:p>
        </p:txBody>
      </p:sp>
    </p:spTree>
    <p:extLst>
      <p:ext uri="{BB962C8B-B14F-4D97-AF65-F5344CB8AC3E}">
        <p14:creationId xmlns:p14="http://schemas.microsoft.com/office/powerpoint/2010/main" val="2521793831"/>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FC4BA6-6272-4BC2-A3B0-E5E5DCF66AD3}"/>
              </a:ext>
            </a:extLst>
          </p:cNvPr>
          <p:cNvSpPr>
            <a:spLocks noGrp="1"/>
          </p:cNvSpPr>
          <p:nvPr>
            <p:ph type="title"/>
          </p:nvPr>
        </p:nvSpPr>
        <p:spPr>
          <a:xfrm>
            <a:off x="0" y="-1"/>
            <a:ext cx="9144000" cy="1520891"/>
          </a:xfrm>
        </p:spPr>
        <p:txBody>
          <a:bodyPr>
            <a:normAutofit/>
          </a:bodyPr>
          <a:lstStyle/>
          <a:p>
            <a:r>
              <a:rPr lang="cs-CZ" sz="3200" dirty="0"/>
              <a:t>Direktoriální režim – základní principy</a:t>
            </a:r>
          </a:p>
        </p:txBody>
      </p:sp>
      <p:sp>
        <p:nvSpPr>
          <p:cNvPr id="3" name="Zástupný obsah 2">
            <a:extLst>
              <a:ext uri="{FF2B5EF4-FFF2-40B4-BE49-F238E27FC236}">
                <a16:creationId xmlns:a16="http://schemas.microsoft.com/office/drawing/2014/main" id="{4936318A-2B83-411A-AA34-6F32D4B9813E}"/>
              </a:ext>
            </a:extLst>
          </p:cNvPr>
          <p:cNvSpPr>
            <a:spLocks noGrp="1"/>
          </p:cNvSpPr>
          <p:nvPr>
            <p:ph idx="1"/>
          </p:nvPr>
        </p:nvSpPr>
        <p:spPr>
          <a:xfrm>
            <a:off x="457200" y="1427584"/>
            <a:ext cx="8266922" cy="5001206"/>
          </a:xfrm>
        </p:spPr>
        <p:txBody>
          <a:bodyPr>
            <a:normAutofit/>
          </a:bodyPr>
          <a:lstStyle/>
          <a:p>
            <a:pPr>
              <a:spcBef>
                <a:spcPts val="1200"/>
              </a:spcBef>
            </a:pPr>
            <a:r>
              <a:rPr lang="cs-CZ" sz="2400" dirty="0">
                <a:solidFill>
                  <a:srgbClr val="002D5A"/>
                </a:solidFill>
              </a:rPr>
              <a:t>Švýcarsko – systém </a:t>
            </a:r>
            <a:r>
              <a:rPr lang="cs-CZ" sz="2400" i="1" dirty="0" err="1">
                <a:solidFill>
                  <a:srgbClr val="002D5A"/>
                </a:solidFill>
              </a:rPr>
              <a:t>sui</a:t>
            </a:r>
            <a:r>
              <a:rPr lang="cs-CZ" sz="2400" i="1" dirty="0">
                <a:solidFill>
                  <a:srgbClr val="002D5A"/>
                </a:solidFill>
              </a:rPr>
              <a:t> generis</a:t>
            </a:r>
          </a:p>
          <a:p>
            <a:pPr>
              <a:spcBef>
                <a:spcPts val="1200"/>
              </a:spcBef>
            </a:pPr>
            <a:r>
              <a:rPr lang="cs-CZ" sz="2400" dirty="0">
                <a:solidFill>
                  <a:srgbClr val="002D5A"/>
                </a:solidFill>
              </a:rPr>
              <a:t>koncentrace moci v rukou parlamentu – odtud jiné názvy - systém vlády shromáždění /konventu)</a:t>
            </a:r>
          </a:p>
          <a:p>
            <a:pPr>
              <a:spcBef>
                <a:spcPts val="1200"/>
              </a:spcBef>
            </a:pPr>
            <a:r>
              <a:rPr lang="cs-CZ" sz="2400" dirty="0">
                <a:solidFill>
                  <a:srgbClr val="002D5A"/>
                </a:solidFill>
              </a:rPr>
              <a:t>členové vlády jsou jednotlivě voleni oběma komorami parlamentu</a:t>
            </a:r>
          </a:p>
          <a:p>
            <a:pPr>
              <a:spcBef>
                <a:spcPts val="1200"/>
              </a:spcBef>
            </a:pPr>
            <a:r>
              <a:rPr lang="cs-CZ" sz="2400" dirty="0">
                <a:solidFill>
                  <a:srgbClr val="002D5A"/>
                </a:solidFill>
              </a:rPr>
              <a:t>vláda je po svém zvolení prakticky nesesaditelná</a:t>
            </a:r>
          </a:p>
          <a:p>
            <a:pPr>
              <a:spcBef>
                <a:spcPts val="1200"/>
              </a:spcBef>
            </a:pPr>
            <a:r>
              <a:rPr lang="cs-CZ" sz="2400" dirty="0">
                <a:solidFill>
                  <a:srgbClr val="002D5A"/>
                </a:solidFill>
              </a:rPr>
              <a:t>exekutiva ale nemůže parlament rozpustit</a:t>
            </a:r>
          </a:p>
          <a:p>
            <a:pPr>
              <a:spcBef>
                <a:spcPts val="1200"/>
              </a:spcBef>
            </a:pPr>
            <a:r>
              <a:rPr lang="cs-CZ" sz="2400" dirty="0">
                <a:solidFill>
                  <a:srgbClr val="002D5A"/>
                </a:solidFill>
              </a:rPr>
              <a:t>prezident – velmi slabý</a:t>
            </a:r>
          </a:p>
          <a:p>
            <a:pPr lvl="1">
              <a:spcBef>
                <a:spcPts val="1200"/>
              </a:spcBef>
            </a:pPr>
            <a:r>
              <a:rPr lang="cs-CZ" sz="2400" dirty="0">
                <a:solidFill>
                  <a:srgbClr val="002D5A"/>
                </a:solidFill>
              </a:rPr>
              <a:t>volen parlamentem z členů vlády na 1 rok, předseda vládě </a:t>
            </a:r>
          </a:p>
        </p:txBody>
      </p:sp>
    </p:spTree>
    <p:extLst>
      <p:ext uri="{BB962C8B-B14F-4D97-AF65-F5344CB8AC3E}">
        <p14:creationId xmlns:p14="http://schemas.microsoft.com/office/powerpoint/2010/main" val="1172439895"/>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0" y="288072"/>
            <a:ext cx="9144000" cy="923925"/>
          </a:xfrm>
        </p:spPr>
        <p:txBody>
          <a:bodyPr rtlCol="0">
            <a:normAutofit/>
          </a:bodyPr>
          <a:lstStyle/>
          <a:p>
            <a:pPr defTabSz="914206" eaLnBrk="1" fontAlgn="auto" hangingPunct="1">
              <a:spcAft>
                <a:spcPts val="0"/>
              </a:spcAft>
              <a:defRPr/>
            </a:pPr>
            <a:r>
              <a:rPr lang="cs-CZ" altLang="cs-CZ" sz="4000" dirty="0"/>
              <a:t>Volební inženýrství</a:t>
            </a:r>
          </a:p>
        </p:txBody>
      </p:sp>
      <p:sp>
        <p:nvSpPr>
          <p:cNvPr id="156675" name="Rectangle 3"/>
          <p:cNvSpPr>
            <a:spLocks noGrp="1" noChangeArrowheads="1"/>
          </p:cNvSpPr>
          <p:nvPr>
            <p:ph type="body" idx="1"/>
          </p:nvPr>
        </p:nvSpPr>
        <p:spPr>
          <a:xfrm>
            <a:off x="457200" y="1305017"/>
            <a:ext cx="8229600" cy="4821146"/>
          </a:xfrm>
        </p:spPr>
        <p:txBody>
          <a:bodyPr/>
          <a:lstStyle/>
          <a:p>
            <a:pPr>
              <a:lnSpc>
                <a:spcPct val="115000"/>
              </a:lnSpc>
              <a:spcBef>
                <a:spcPts val="1200"/>
              </a:spcBef>
            </a:pPr>
            <a:r>
              <a:rPr lang="cs-CZ" altLang="cs-CZ" sz="2200" dirty="0">
                <a:solidFill>
                  <a:srgbClr val="002D5A"/>
                </a:solidFill>
              </a:rPr>
              <a:t>Hledání vhodného nebo výhodného volebního systému</a:t>
            </a:r>
          </a:p>
          <a:p>
            <a:pPr>
              <a:lnSpc>
                <a:spcPct val="115000"/>
              </a:lnSpc>
              <a:spcBef>
                <a:spcPts val="1200"/>
              </a:spcBef>
            </a:pPr>
            <a:r>
              <a:rPr lang="cs-CZ" altLang="cs-CZ" sz="2200" dirty="0">
                <a:solidFill>
                  <a:srgbClr val="002D5A"/>
                </a:solidFill>
              </a:rPr>
              <a:t>Objektivní kritéria pro výběr systému</a:t>
            </a:r>
          </a:p>
          <a:p>
            <a:pPr marL="1616075" lvl="2" indent="-701675" eaLnBrk="1" hangingPunct="1">
              <a:spcBef>
                <a:spcPts val="1200"/>
              </a:spcBef>
              <a:buClr>
                <a:schemeClr val="accent2"/>
              </a:buClr>
              <a:buFont typeface="Wingdings" pitchFamily="2" charset="2"/>
              <a:buChar char="Ø"/>
            </a:pPr>
            <a:r>
              <a:rPr lang="cs-CZ" altLang="cs-CZ" sz="2000" dirty="0">
                <a:solidFill>
                  <a:srgbClr val="002D5A"/>
                </a:solidFill>
              </a:rPr>
              <a:t>Charakter společnosti: homogenní x segmentovaná</a:t>
            </a:r>
          </a:p>
          <a:p>
            <a:pPr marL="1616075" lvl="2" indent="-701675" eaLnBrk="1" hangingPunct="1">
              <a:spcBef>
                <a:spcPts val="1200"/>
              </a:spcBef>
              <a:buClr>
                <a:schemeClr val="accent2"/>
              </a:buClr>
              <a:buFont typeface="Wingdings" pitchFamily="2" charset="2"/>
              <a:buChar char="Ø"/>
            </a:pPr>
            <a:r>
              <a:rPr lang="cs-CZ" altLang="cs-CZ" sz="2000" dirty="0">
                <a:solidFill>
                  <a:srgbClr val="002D5A"/>
                </a:solidFill>
              </a:rPr>
              <a:t>Struktura konfliktních linií (</a:t>
            </a:r>
            <a:r>
              <a:rPr lang="cs-CZ" altLang="cs-CZ" sz="2000" dirty="0" err="1">
                <a:solidFill>
                  <a:srgbClr val="002D5A"/>
                </a:solidFill>
              </a:rPr>
              <a:t>cleavages</a:t>
            </a:r>
            <a:r>
              <a:rPr lang="cs-CZ" altLang="cs-CZ" sz="2000" dirty="0">
                <a:solidFill>
                  <a:srgbClr val="002D5A"/>
                </a:solidFill>
              </a:rPr>
              <a:t>): jedna dominantní x více dominantních x více nedominantních</a:t>
            </a:r>
          </a:p>
          <a:p>
            <a:pPr marL="1616075" lvl="2" indent="-701675" eaLnBrk="1" hangingPunct="1">
              <a:spcBef>
                <a:spcPts val="1200"/>
              </a:spcBef>
              <a:buClr>
                <a:schemeClr val="accent2"/>
              </a:buClr>
              <a:buFont typeface="Wingdings" pitchFamily="2" charset="2"/>
              <a:buChar char="Ø"/>
            </a:pPr>
            <a:r>
              <a:rPr lang="cs-CZ" altLang="cs-CZ" sz="2000" dirty="0">
                <a:solidFill>
                  <a:srgbClr val="002D5A"/>
                </a:solidFill>
              </a:rPr>
              <a:t>Stupeň ideologické polarizace</a:t>
            </a:r>
          </a:p>
          <a:p>
            <a:pPr marL="1616075" lvl="2" indent="-701675" eaLnBrk="1" hangingPunct="1">
              <a:spcBef>
                <a:spcPts val="1200"/>
              </a:spcBef>
              <a:buClr>
                <a:schemeClr val="accent2"/>
              </a:buClr>
              <a:buFont typeface="Wingdings" pitchFamily="2" charset="2"/>
              <a:buChar char="Ø"/>
            </a:pPr>
            <a:r>
              <a:rPr lang="cs-CZ" altLang="cs-CZ" sz="2000" dirty="0">
                <a:solidFill>
                  <a:srgbClr val="002D5A"/>
                </a:solidFill>
              </a:rPr>
              <a:t>Tradice</a:t>
            </a:r>
          </a:p>
        </p:txBody>
      </p:sp>
    </p:spTree>
    <p:extLst>
      <p:ext uri="{BB962C8B-B14F-4D97-AF65-F5344CB8AC3E}">
        <p14:creationId xmlns:p14="http://schemas.microsoft.com/office/powerpoint/2010/main" val="4074293159"/>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233363"/>
            <a:ext cx="9144000" cy="734303"/>
          </a:xfrm>
        </p:spPr>
        <p:txBody>
          <a:bodyPr rtlCol="0">
            <a:normAutofit fontScale="90000"/>
          </a:bodyPr>
          <a:lstStyle/>
          <a:p>
            <a:pPr defTabSz="914206" eaLnBrk="1" fontAlgn="auto" hangingPunct="1">
              <a:spcAft>
                <a:spcPts val="0"/>
              </a:spcAft>
              <a:defRPr/>
            </a:pPr>
            <a:r>
              <a:rPr lang="cs-CZ" altLang="cs-CZ" sz="4400" dirty="0"/>
              <a:t>Proměnné volebních systémů</a:t>
            </a:r>
          </a:p>
        </p:txBody>
      </p:sp>
      <p:sp>
        <p:nvSpPr>
          <p:cNvPr id="26627" name="Rectangle 3"/>
          <p:cNvSpPr>
            <a:spLocks noGrp="1" noChangeArrowheads="1"/>
          </p:cNvSpPr>
          <p:nvPr>
            <p:ph type="body" idx="1"/>
          </p:nvPr>
        </p:nvSpPr>
        <p:spPr>
          <a:xfrm>
            <a:off x="279400" y="1127464"/>
            <a:ext cx="8693150" cy="5436849"/>
          </a:xfrm>
        </p:spPr>
        <p:txBody>
          <a:bodyPr rtlCol="0">
            <a:normAutofit/>
          </a:bodyPr>
          <a:lstStyle/>
          <a:p>
            <a:pPr marL="0" indent="0" defTabSz="914206" eaLnBrk="1" fontAlgn="auto" hangingPunct="1">
              <a:lnSpc>
                <a:spcPct val="110000"/>
              </a:lnSpc>
              <a:spcBef>
                <a:spcPts val="600"/>
              </a:spcBef>
              <a:spcAft>
                <a:spcPts val="0"/>
              </a:spcAft>
              <a:buFont typeface="Arial" pitchFamily="34" charset="0"/>
              <a:buNone/>
              <a:defRPr/>
            </a:pPr>
            <a:r>
              <a:rPr lang="cs-CZ" altLang="cs-CZ" sz="2800" b="1" dirty="0">
                <a:solidFill>
                  <a:srgbClr val="002D5A"/>
                </a:solidFill>
              </a:rPr>
              <a:t>Základní proměnné</a:t>
            </a:r>
          </a:p>
          <a:p>
            <a:pPr defTabSz="914206" eaLnBrk="1" fontAlgn="auto" hangingPunct="1">
              <a:lnSpc>
                <a:spcPct val="110000"/>
              </a:lnSpc>
              <a:spcBef>
                <a:spcPts val="600"/>
              </a:spcBef>
              <a:spcAft>
                <a:spcPts val="0"/>
              </a:spcAft>
              <a:defRPr/>
            </a:pPr>
            <a:r>
              <a:rPr lang="cs-CZ" altLang="cs-CZ" sz="2800" i="1" dirty="0">
                <a:solidFill>
                  <a:srgbClr val="002D5A"/>
                </a:solidFill>
              </a:rPr>
              <a:t>Princip přepočtu hlasů na mandáty</a:t>
            </a:r>
          </a:p>
          <a:p>
            <a:pPr lvl="1" defTabSz="914206" eaLnBrk="1" fontAlgn="auto" hangingPunct="1">
              <a:lnSpc>
                <a:spcPct val="110000"/>
              </a:lnSpc>
              <a:spcBef>
                <a:spcPts val="600"/>
              </a:spcBef>
              <a:spcAft>
                <a:spcPts val="0"/>
              </a:spcAft>
              <a:defRPr/>
            </a:pPr>
            <a:r>
              <a:rPr lang="cs-CZ" altLang="cs-CZ" sz="2400" dirty="0">
                <a:solidFill>
                  <a:srgbClr val="002D5A"/>
                </a:solidFill>
              </a:rPr>
              <a:t>Vítěz bere vše - většinový</a:t>
            </a:r>
          </a:p>
          <a:p>
            <a:pPr lvl="1" defTabSz="914206" eaLnBrk="1" fontAlgn="auto" hangingPunct="1">
              <a:lnSpc>
                <a:spcPct val="110000"/>
              </a:lnSpc>
              <a:spcBef>
                <a:spcPts val="600"/>
              </a:spcBef>
              <a:spcAft>
                <a:spcPts val="0"/>
              </a:spcAft>
              <a:defRPr/>
            </a:pPr>
            <a:r>
              <a:rPr lang="cs-CZ" altLang="cs-CZ" sz="2400" dirty="0">
                <a:solidFill>
                  <a:srgbClr val="002D5A"/>
                </a:solidFill>
              </a:rPr>
              <a:t>Mandáty dle poměru hlasů - poměrný systém</a:t>
            </a:r>
          </a:p>
          <a:p>
            <a:pPr lvl="1" defTabSz="914206" eaLnBrk="1" fontAlgn="auto" hangingPunct="1">
              <a:lnSpc>
                <a:spcPct val="110000"/>
              </a:lnSpc>
              <a:spcBef>
                <a:spcPts val="600"/>
              </a:spcBef>
              <a:spcAft>
                <a:spcPts val="0"/>
              </a:spcAft>
              <a:defRPr/>
            </a:pPr>
            <a:r>
              <a:rPr lang="cs-CZ" altLang="cs-CZ" sz="2400" dirty="0">
                <a:solidFill>
                  <a:srgbClr val="002D5A"/>
                </a:solidFill>
              </a:rPr>
              <a:t>Kombinace obou částí s významným podílem každého z nich - smíšený systém</a:t>
            </a:r>
          </a:p>
          <a:p>
            <a:pPr defTabSz="914206" eaLnBrk="1" fontAlgn="auto" hangingPunct="1">
              <a:lnSpc>
                <a:spcPct val="110000"/>
              </a:lnSpc>
              <a:spcBef>
                <a:spcPts val="600"/>
              </a:spcBef>
              <a:spcAft>
                <a:spcPts val="0"/>
              </a:spcAft>
              <a:defRPr/>
            </a:pPr>
            <a:r>
              <a:rPr lang="cs-CZ" altLang="cs-CZ" sz="2800" i="1" dirty="0">
                <a:solidFill>
                  <a:srgbClr val="002D5A"/>
                </a:solidFill>
              </a:rPr>
              <a:t>Velikost volebního obvodu</a:t>
            </a:r>
          </a:p>
          <a:p>
            <a:pPr lvl="1" defTabSz="914206" eaLnBrk="1" fontAlgn="auto" hangingPunct="1">
              <a:lnSpc>
                <a:spcPct val="110000"/>
              </a:lnSpc>
              <a:spcBef>
                <a:spcPts val="600"/>
              </a:spcBef>
              <a:spcAft>
                <a:spcPts val="0"/>
              </a:spcAft>
              <a:defRPr/>
            </a:pPr>
            <a:r>
              <a:rPr lang="cs-CZ" altLang="cs-CZ" sz="2400" dirty="0">
                <a:solidFill>
                  <a:srgbClr val="002D5A"/>
                </a:solidFill>
              </a:rPr>
              <a:t>Jednomandátový - takřka vždy většinový systém</a:t>
            </a:r>
          </a:p>
          <a:p>
            <a:pPr lvl="1" defTabSz="914206" eaLnBrk="1" fontAlgn="auto" hangingPunct="1">
              <a:lnSpc>
                <a:spcPct val="110000"/>
              </a:lnSpc>
              <a:spcBef>
                <a:spcPts val="600"/>
              </a:spcBef>
              <a:spcAft>
                <a:spcPts val="0"/>
              </a:spcAft>
              <a:defRPr/>
            </a:pPr>
            <a:r>
              <a:rPr lang="cs-CZ" altLang="cs-CZ" sz="2400" dirty="0" err="1">
                <a:solidFill>
                  <a:srgbClr val="002D5A"/>
                </a:solidFill>
              </a:rPr>
              <a:t>Vícemandátové</a:t>
            </a:r>
            <a:r>
              <a:rPr lang="cs-CZ" altLang="cs-CZ" sz="2400" dirty="0">
                <a:solidFill>
                  <a:srgbClr val="002D5A"/>
                </a:solidFill>
              </a:rPr>
              <a:t> - většinový nebo poměrný</a:t>
            </a:r>
          </a:p>
        </p:txBody>
      </p:sp>
    </p:spTree>
    <p:extLst>
      <p:ext uri="{BB962C8B-B14F-4D97-AF65-F5344CB8AC3E}">
        <p14:creationId xmlns:p14="http://schemas.microsoft.com/office/powerpoint/2010/main" val="255911727"/>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Nadpis 1"/>
          <p:cNvSpPr>
            <a:spLocks noGrp="1"/>
          </p:cNvSpPr>
          <p:nvPr>
            <p:ph type="title"/>
          </p:nvPr>
        </p:nvSpPr>
        <p:spPr>
          <a:xfrm>
            <a:off x="114300" y="204788"/>
            <a:ext cx="8447088" cy="804862"/>
          </a:xfrm>
        </p:spPr>
        <p:txBody>
          <a:bodyPr rtlCol="0">
            <a:noAutofit/>
          </a:bodyPr>
          <a:lstStyle/>
          <a:p>
            <a:pPr defTabSz="914206" eaLnBrk="1" fontAlgn="auto" hangingPunct="1">
              <a:spcAft>
                <a:spcPts val="0"/>
              </a:spcAft>
              <a:defRPr/>
            </a:pPr>
            <a:r>
              <a:rPr lang="cs-CZ" altLang="cs-CZ" sz="3200" dirty="0"/>
              <a:t>Klasifikace volebních systémů </a:t>
            </a:r>
            <a:br>
              <a:rPr lang="cs-CZ" altLang="cs-CZ" sz="3200" dirty="0"/>
            </a:br>
            <a:r>
              <a:rPr lang="cs-CZ" altLang="cs-CZ" sz="3200" dirty="0"/>
              <a:t>pokročilejší pohled</a:t>
            </a:r>
          </a:p>
        </p:txBody>
      </p:sp>
      <p:sp>
        <p:nvSpPr>
          <p:cNvPr id="3" name="Zástupný symbol pro obsah 2"/>
          <p:cNvSpPr>
            <a:spLocks noGrp="1"/>
          </p:cNvSpPr>
          <p:nvPr>
            <p:ph idx="1"/>
          </p:nvPr>
        </p:nvSpPr>
        <p:spPr>
          <a:xfrm>
            <a:off x="457200" y="1270000"/>
            <a:ext cx="8229600" cy="5362575"/>
          </a:xfrm>
        </p:spPr>
        <p:txBody>
          <a:bodyPr rtlCol="0">
            <a:noAutofit/>
          </a:bodyPr>
          <a:lstStyle/>
          <a:p>
            <a:pPr marL="0" indent="0" defTabSz="914206" eaLnBrk="1" fontAlgn="auto" hangingPunct="1">
              <a:spcAft>
                <a:spcPts val="0"/>
              </a:spcAft>
              <a:buFont typeface="Arial" pitchFamily="34" charset="0"/>
              <a:buNone/>
              <a:defRPr/>
            </a:pPr>
            <a:r>
              <a:rPr lang="cs-CZ" sz="2400" i="1" dirty="0" err="1">
                <a:solidFill>
                  <a:srgbClr val="002D5A"/>
                </a:solidFill>
              </a:rPr>
              <a:t>Gallagher</a:t>
            </a:r>
            <a:r>
              <a:rPr lang="cs-CZ" sz="2400" i="1" dirty="0">
                <a:solidFill>
                  <a:srgbClr val="002D5A"/>
                </a:solidFill>
              </a:rPr>
              <a:t> a </a:t>
            </a:r>
            <a:r>
              <a:rPr lang="cs-CZ" sz="2400" i="1" dirty="0" err="1">
                <a:solidFill>
                  <a:srgbClr val="002D5A"/>
                </a:solidFill>
              </a:rPr>
              <a:t>Mitchell</a:t>
            </a:r>
            <a:r>
              <a:rPr lang="cs-CZ" sz="2400" i="1" dirty="0">
                <a:solidFill>
                  <a:srgbClr val="002D5A"/>
                </a:solidFill>
              </a:rPr>
              <a:t> (2005) - </a:t>
            </a:r>
            <a:r>
              <a:rPr lang="cs-CZ" sz="2400" dirty="0">
                <a:solidFill>
                  <a:srgbClr val="002D5A"/>
                </a:solidFill>
              </a:rPr>
              <a:t>šest dimenzí, ve kterých lze rozlišit 2-4 hodnoty:</a:t>
            </a:r>
            <a:endParaRPr lang="cs-CZ" sz="2400" i="1" dirty="0">
              <a:solidFill>
                <a:srgbClr val="002D5A"/>
              </a:solidFill>
            </a:endParaRPr>
          </a:p>
          <a:p>
            <a:pPr marL="342827" indent="-342827" defTabSz="914206" eaLnBrk="1" fontAlgn="auto" hangingPunct="1">
              <a:spcBef>
                <a:spcPts val="600"/>
              </a:spcBef>
              <a:spcAft>
                <a:spcPts val="0"/>
              </a:spcAft>
              <a:defRPr/>
            </a:pPr>
            <a:r>
              <a:rPr lang="cs-CZ" sz="2400" b="1" dirty="0">
                <a:solidFill>
                  <a:srgbClr val="002D5A"/>
                </a:solidFill>
              </a:rPr>
              <a:t>Velikost volebního obvodu</a:t>
            </a:r>
            <a:r>
              <a:rPr lang="cs-CZ" sz="2400" dirty="0">
                <a:solidFill>
                  <a:srgbClr val="002D5A"/>
                </a:solidFill>
              </a:rPr>
              <a:t>: jedno či </a:t>
            </a:r>
            <a:r>
              <a:rPr lang="cs-CZ" sz="2400" dirty="0" err="1">
                <a:solidFill>
                  <a:srgbClr val="002D5A"/>
                </a:solidFill>
              </a:rPr>
              <a:t>vícemandátové</a:t>
            </a:r>
            <a:endParaRPr lang="cs-CZ" sz="2400" dirty="0">
              <a:solidFill>
                <a:srgbClr val="002D5A"/>
              </a:solidFill>
            </a:endParaRPr>
          </a:p>
          <a:p>
            <a:pPr marL="342827" indent="-342827" defTabSz="914206" eaLnBrk="1" fontAlgn="auto" hangingPunct="1">
              <a:spcBef>
                <a:spcPts val="600"/>
              </a:spcBef>
              <a:spcAft>
                <a:spcPts val="0"/>
              </a:spcAft>
              <a:defRPr/>
            </a:pPr>
            <a:r>
              <a:rPr lang="cs-CZ" sz="2400" b="1" dirty="0">
                <a:solidFill>
                  <a:srgbClr val="002D5A"/>
                </a:solidFill>
              </a:rPr>
              <a:t>Počet hlasů</a:t>
            </a:r>
            <a:r>
              <a:rPr lang="cs-CZ" sz="2400" dirty="0">
                <a:solidFill>
                  <a:srgbClr val="002D5A"/>
                </a:solidFill>
              </a:rPr>
              <a:t>: jeden nebo dva</a:t>
            </a:r>
          </a:p>
          <a:p>
            <a:pPr marL="342827" indent="-342827" defTabSz="914206" eaLnBrk="1" fontAlgn="auto" hangingPunct="1">
              <a:spcBef>
                <a:spcPts val="600"/>
              </a:spcBef>
              <a:spcAft>
                <a:spcPts val="0"/>
              </a:spcAft>
              <a:defRPr/>
            </a:pPr>
            <a:r>
              <a:rPr lang="cs-CZ" sz="2400" b="1" dirty="0">
                <a:solidFill>
                  <a:srgbClr val="002D5A"/>
                </a:solidFill>
              </a:rPr>
              <a:t>Podoba hlasování</a:t>
            </a:r>
            <a:r>
              <a:rPr lang="cs-CZ" sz="2400" dirty="0">
                <a:solidFill>
                  <a:srgbClr val="002D5A"/>
                </a:solidFill>
              </a:rPr>
              <a:t>: kategorická, </a:t>
            </a:r>
            <a:r>
              <a:rPr lang="cs-CZ" sz="2400" dirty="0" err="1">
                <a:solidFill>
                  <a:srgbClr val="002D5A"/>
                </a:solidFill>
              </a:rPr>
              <a:t>dividuální</a:t>
            </a:r>
            <a:r>
              <a:rPr lang="cs-CZ" sz="2400" dirty="0">
                <a:solidFill>
                  <a:srgbClr val="002D5A"/>
                </a:solidFill>
              </a:rPr>
              <a:t> nebo ordinální</a:t>
            </a:r>
          </a:p>
          <a:p>
            <a:pPr marL="342827" indent="-342827" defTabSz="914206" eaLnBrk="1" fontAlgn="auto" hangingPunct="1">
              <a:spcBef>
                <a:spcPts val="600"/>
              </a:spcBef>
              <a:spcAft>
                <a:spcPts val="0"/>
              </a:spcAft>
              <a:defRPr/>
            </a:pPr>
            <a:r>
              <a:rPr lang="cs-CZ" sz="2000" b="1" dirty="0">
                <a:solidFill>
                  <a:srgbClr val="002D5A"/>
                </a:solidFill>
              </a:rPr>
              <a:t>Volnost voliče </a:t>
            </a:r>
            <a:r>
              <a:rPr lang="cs-CZ" sz="2000" dirty="0">
                <a:solidFill>
                  <a:srgbClr val="002D5A"/>
                </a:solidFill>
              </a:rPr>
              <a:t>při výběru jednotlivých kandidátů: nelze x lze v rámci jedné strany x lze v rámci i mezi stranami)</a:t>
            </a:r>
          </a:p>
          <a:p>
            <a:pPr marL="342827" indent="-342827" defTabSz="914206" eaLnBrk="1" fontAlgn="auto" hangingPunct="1">
              <a:spcBef>
                <a:spcPts val="600"/>
              </a:spcBef>
              <a:spcAft>
                <a:spcPts val="0"/>
              </a:spcAft>
              <a:defRPr/>
            </a:pPr>
            <a:r>
              <a:rPr lang="cs-CZ" sz="2000" b="1" dirty="0">
                <a:solidFill>
                  <a:srgbClr val="002D5A"/>
                </a:solidFill>
              </a:rPr>
              <a:t>Počet úrovní</a:t>
            </a:r>
            <a:r>
              <a:rPr lang="cs-CZ" sz="2000" dirty="0">
                <a:solidFill>
                  <a:srgbClr val="002D5A"/>
                </a:solidFill>
              </a:rPr>
              <a:t>, na kterých dochází k distribuci mandátů: jedna nebo dvě rovnocenné či dvě - vyšší a nižší, příp. tři</a:t>
            </a:r>
          </a:p>
          <a:p>
            <a:pPr marL="342827" indent="-342827" defTabSz="914206" eaLnBrk="1" fontAlgn="auto" hangingPunct="1">
              <a:spcBef>
                <a:spcPts val="600"/>
              </a:spcBef>
              <a:spcAft>
                <a:spcPts val="0"/>
              </a:spcAft>
              <a:defRPr/>
            </a:pPr>
            <a:r>
              <a:rPr lang="cs-CZ" sz="2000" b="1" dirty="0">
                <a:solidFill>
                  <a:srgbClr val="002D5A"/>
                </a:solidFill>
              </a:rPr>
              <a:t>Opatření snižující míru proporcionality</a:t>
            </a:r>
            <a:r>
              <a:rPr lang="cs-CZ" sz="2000" dirty="0">
                <a:solidFill>
                  <a:srgbClr val="002D5A"/>
                </a:solidFill>
              </a:rPr>
              <a:t>: malé obvody, umělá klauzule, </a:t>
            </a:r>
            <a:r>
              <a:rPr lang="cs-CZ" sz="2000" dirty="0" err="1">
                <a:solidFill>
                  <a:srgbClr val="002D5A"/>
                </a:solidFill>
              </a:rPr>
              <a:t>malapportionment</a:t>
            </a:r>
            <a:endParaRPr lang="cs-CZ" sz="2000" dirty="0">
              <a:solidFill>
                <a:srgbClr val="002D5A"/>
              </a:solidFill>
            </a:endParaRPr>
          </a:p>
          <a:p>
            <a:pPr marL="0" indent="0" algn="r" defTabSz="914206" eaLnBrk="1" fontAlgn="auto" hangingPunct="1">
              <a:spcBef>
                <a:spcPts val="600"/>
              </a:spcBef>
              <a:spcAft>
                <a:spcPts val="0"/>
              </a:spcAft>
              <a:buFont typeface="Arial" pitchFamily="34" charset="0"/>
              <a:buNone/>
              <a:defRPr/>
            </a:pPr>
            <a:r>
              <a:rPr lang="cs-CZ" sz="2400" dirty="0">
                <a:solidFill>
                  <a:srgbClr val="FF0000"/>
                </a:solidFill>
              </a:rPr>
              <a:t>Velmi komplikovaná matérie, při které neexistuje jednotný, tj. všemi bez rozdílu sdílený, pohled</a:t>
            </a:r>
          </a:p>
        </p:txBody>
      </p:sp>
    </p:spTree>
    <p:extLst>
      <p:ext uri="{BB962C8B-B14F-4D97-AF65-F5344CB8AC3E}">
        <p14:creationId xmlns:p14="http://schemas.microsoft.com/office/powerpoint/2010/main" val="1462547788"/>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19776" y="226656"/>
            <a:ext cx="8447087" cy="439738"/>
          </a:xfrm>
        </p:spPr>
        <p:txBody>
          <a:bodyPr>
            <a:noAutofit/>
          </a:bodyPr>
          <a:lstStyle/>
          <a:p>
            <a:pPr>
              <a:defRPr/>
            </a:pPr>
            <a:r>
              <a:rPr lang="cs-CZ" altLang="cs-CZ" sz="4000" dirty="0"/>
              <a:t>Většinové systémy</a:t>
            </a:r>
          </a:p>
        </p:txBody>
      </p:sp>
      <p:sp>
        <p:nvSpPr>
          <p:cNvPr id="45059" name="Rectangle 3"/>
          <p:cNvSpPr>
            <a:spLocks noGrp="1" noChangeArrowheads="1"/>
          </p:cNvSpPr>
          <p:nvPr>
            <p:ph type="body" idx="1"/>
          </p:nvPr>
        </p:nvSpPr>
        <p:spPr>
          <a:xfrm>
            <a:off x="559836" y="1162975"/>
            <a:ext cx="8126963" cy="5332072"/>
          </a:xfrm>
        </p:spPr>
        <p:txBody>
          <a:bodyPr>
            <a:normAutofit/>
          </a:bodyPr>
          <a:lstStyle/>
          <a:p>
            <a:pPr>
              <a:spcBef>
                <a:spcPts val="1800"/>
              </a:spcBef>
              <a:defRPr/>
            </a:pPr>
            <a:r>
              <a:rPr lang="cs-CZ" sz="2400" dirty="0">
                <a:solidFill>
                  <a:srgbClr val="002D5A"/>
                </a:solidFill>
              </a:rPr>
              <a:t>Přidělují mandát vítězi (vítězům)</a:t>
            </a:r>
          </a:p>
          <a:p>
            <a:pPr>
              <a:spcBef>
                <a:spcPts val="1800"/>
              </a:spcBef>
              <a:defRPr/>
            </a:pPr>
            <a:r>
              <a:rPr lang="cs-CZ" sz="2400" dirty="0">
                <a:solidFill>
                  <a:srgbClr val="002D5A"/>
                </a:solidFill>
              </a:rPr>
              <a:t>Pokud se ve volebním obvodu rozděluje více mandátů, není jejich snahou rozdělit je v poměru, nýbrž většině hlasů</a:t>
            </a:r>
          </a:p>
          <a:p>
            <a:pPr>
              <a:spcBef>
                <a:spcPts val="1800"/>
              </a:spcBef>
              <a:defRPr/>
            </a:pPr>
            <a:r>
              <a:rPr lang="cs-CZ" sz="2400" dirty="0">
                <a:solidFill>
                  <a:srgbClr val="002D5A"/>
                </a:solidFill>
              </a:rPr>
              <a:t>Dále se dělí na (možnost různých kombinací):</a:t>
            </a:r>
          </a:p>
          <a:p>
            <a:pPr lvl="1">
              <a:spcBef>
                <a:spcPts val="1800"/>
              </a:spcBef>
              <a:defRPr/>
            </a:pPr>
            <a:r>
              <a:rPr lang="cs-CZ" sz="2400" i="1" dirty="0">
                <a:solidFill>
                  <a:srgbClr val="002D5A"/>
                </a:solidFill>
              </a:rPr>
              <a:t>Relativně většinové</a:t>
            </a:r>
          </a:p>
          <a:p>
            <a:pPr lvl="1">
              <a:spcBef>
                <a:spcPts val="1800"/>
              </a:spcBef>
              <a:defRPr/>
            </a:pPr>
            <a:r>
              <a:rPr lang="cs-CZ" sz="2400" i="1" dirty="0">
                <a:solidFill>
                  <a:srgbClr val="002D5A"/>
                </a:solidFill>
              </a:rPr>
              <a:t>Absolutně většinové</a:t>
            </a:r>
          </a:p>
          <a:p>
            <a:pPr lvl="1">
              <a:spcBef>
                <a:spcPts val="1800"/>
              </a:spcBef>
              <a:defRPr/>
            </a:pPr>
            <a:r>
              <a:rPr lang="cs-CZ" sz="2400" i="1" dirty="0">
                <a:solidFill>
                  <a:srgbClr val="002D5A"/>
                </a:solidFill>
              </a:rPr>
              <a:t>Jednokolové</a:t>
            </a:r>
          </a:p>
          <a:p>
            <a:pPr lvl="1">
              <a:spcBef>
                <a:spcPts val="1800"/>
              </a:spcBef>
              <a:defRPr/>
            </a:pPr>
            <a:r>
              <a:rPr lang="cs-CZ" sz="2400" i="1" dirty="0">
                <a:solidFill>
                  <a:srgbClr val="002D5A"/>
                </a:solidFill>
              </a:rPr>
              <a:t>Dvoukolové (TRS)</a:t>
            </a:r>
          </a:p>
        </p:txBody>
      </p:sp>
    </p:spTree>
    <p:extLst>
      <p:ext uri="{BB962C8B-B14F-4D97-AF65-F5344CB8AC3E}">
        <p14:creationId xmlns:p14="http://schemas.microsoft.com/office/powerpoint/2010/main" val="2063647514"/>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19776" y="226656"/>
            <a:ext cx="8447087" cy="439738"/>
          </a:xfrm>
        </p:spPr>
        <p:txBody>
          <a:bodyPr>
            <a:noAutofit/>
          </a:bodyPr>
          <a:lstStyle/>
          <a:p>
            <a:pPr>
              <a:defRPr/>
            </a:pPr>
            <a:r>
              <a:rPr lang="cs-CZ" altLang="cs-CZ" sz="4000" dirty="0"/>
              <a:t>Většinové systémy</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005" y="1092566"/>
            <a:ext cx="8529845" cy="4509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0017889"/>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19776" y="226656"/>
            <a:ext cx="8447087" cy="439738"/>
          </a:xfrm>
        </p:spPr>
        <p:txBody>
          <a:bodyPr>
            <a:noAutofit/>
          </a:bodyPr>
          <a:lstStyle/>
          <a:p>
            <a:pPr>
              <a:defRPr/>
            </a:pPr>
            <a:r>
              <a:rPr lang="cs-CZ" altLang="cs-CZ" sz="4000" dirty="0"/>
              <a:t>Systémy poměrného zastoupení</a:t>
            </a:r>
          </a:p>
        </p:txBody>
      </p:sp>
      <p:sp>
        <p:nvSpPr>
          <p:cNvPr id="45059" name="Rectangle 3"/>
          <p:cNvSpPr>
            <a:spLocks noGrp="1" noChangeArrowheads="1"/>
          </p:cNvSpPr>
          <p:nvPr>
            <p:ph type="body" idx="1"/>
          </p:nvPr>
        </p:nvSpPr>
        <p:spPr>
          <a:xfrm>
            <a:off x="559836" y="1162975"/>
            <a:ext cx="8126963" cy="5332072"/>
          </a:xfrm>
        </p:spPr>
        <p:txBody>
          <a:bodyPr>
            <a:normAutofit/>
          </a:bodyPr>
          <a:lstStyle/>
          <a:p>
            <a:pPr>
              <a:spcBef>
                <a:spcPts val="1800"/>
              </a:spcBef>
              <a:defRPr/>
            </a:pPr>
            <a:r>
              <a:rPr lang="cs-CZ" sz="2400" dirty="0">
                <a:solidFill>
                  <a:srgbClr val="002D5A"/>
                </a:solidFill>
              </a:rPr>
              <a:t>Velká variabilita proměnných:</a:t>
            </a:r>
          </a:p>
          <a:p>
            <a:pPr lvl="1">
              <a:spcBef>
                <a:spcPts val="1800"/>
              </a:spcBef>
              <a:defRPr/>
            </a:pPr>
            <a:r>
              <a:rPr lang="cs-CZ" sz="2000" i="1" dirty="0">
                <a:solidFill>
                  <a:srgbClr val="002D5A"/>
                </a:solidFill>
              </a:rPr>
              <a:t>Velikost volebního obvodu (2-x)</a:t>
            </a:r>
          </a:p>
          <a:p>
            <a:pPr lvl="1">
              <a:spcBef>
                <a:spcPts val="1800"/>
              </a:spcBef>
              <a:defRPr/>
            </a:pPr>
            <a:r>
              <a:rPr lang="cs-CZ" sz="2000" i="1" dirty="0">
                <a:solidFill>
                  <a:srgbClr val="002D5A"/>
                </a:solidFill>
              </a:rPr>
              <a:t>Volební formule (</a:t>
            </a:r>
            <a:r>
              <a:rPr lang="cs-CZ" sz="2000" i="1" dirty="0" err="1">
                <a:solidFill>
                  <a:srgbClr val="002D5A"/>
                </a:solidFill>
              </a:rPr>
              <a:t>přepočítavácí</a:t>
            </a:r>
            <a:r>
              <a:rPr lang="cs-CZ" sz="2000" i="1" dirty="0">
                <a:solidFill>
                  <a:srgbClr val="002D5A"/>
                </a:solidFill>
              </a:rPr>
              <a:t> metody)</a:t>
            </a:r>
          </a:p>
          <a:p>
            <a:pPr lvl="1">
              <a:spcBef>
                <a:spcPts val="1800"/>
              </a:spcBef>
              <a:defRPr/>
            </a:pPr>
            <a:r>
              <a:rPr lang="cs-CZ" sz="2000" i="1" dirty="0">
                <a:solidFill>
                  <a:srgbClr val="002D5A"/>
                </a:solidFill>
              </a:rPr>
              <a:t>Počet skrutinií</a:t>
            </a:r>
          </a:p>
          <a:p>
            <a:pPr lvl="1">
              <a:spcBef>
                <a:spcPts val="1800"/>
              </a:spcBef>
              <a:defRPr/>
            </a:pPr>
            <a:r>
              <a:rPr lang="cs-CZ" sz="2000" i="1" dirty="0">
                <a:solidFill>
                  <a:srgbClr val="002D5A"/>
                </a:solidFill>
              </a:rPr>
              <a:t>Volební klauzule</a:t>
            </a:r>
          </a:p>
          <a:p>
            <a:pPr lvl="1">
              <a:spcBef>
                <a:spcPts val="1800"/>
              </a:spcBef>
              <a:defRPr/>
            </a:pPr>
            <a:r>
              <a:rPr lang="cs-CZ" sz="2000" i="1" dirty="0">
                <a:solidFill>
                  <a:srgbClr val="002D5A"/>
                </a:solidFill>
              </a:rPr>
              <a:t>Prémie</a:t>
            </a:r>
          </a:p>
          <a:p>
            <a:pPr lvl="1">
              <a:spcBef>
                <a:spcPts val="1800"/>
              </a:spcBef>
              <a:defRPr/>
            </a:pPr>
            <a:r>
              <a:rPr lang="cs-CZ" sz="2000" i="1" dirty="0">
                <a:solidFill>
                  <a:srgbClr val="002D5A"/>
                </a:solidFill>
              </a:rPr>
              <a:t>Charakter kandidátky (míra personalizace)</a:t>
            </a:r>
          </a:p>
          <a:p>
            <a:pPr>
              <a:spcBef>
                <a:spcPts val="1800"/>
              </a:spcBef>
              <a:defRPr/>
            </a:pPr>
            <a:r>
              <a:rPr lang="cs-CZ" sz="2400" dirty="0">
                <a:solidFill>
                  <a:srgbClr val="002D5A"/>
                </a:solidFill>
              </a:rPr>
              <a:t>Důsledkem je nestejně silná </a:t>
            </a:r>
            <a:r>
              <a:rPr lang="cs-CZ" sz="2400" dirty="0" err="1">
                <a:solidFill>
                  <a:srgbClr val="002D5A"/>
                </a:solidFill>
              </a:rPr>
              <a:t>reprezentativita</a:t>
            </a:r>
            <a:r>
              <a:rPr lang="cs-CZ" sz="2400" dirty="0">
                <a:solidFill>
                  <a:srgbClr val="002D5A"/>
                </a:solidFill>
              </a:rPr>
              <a:t> a proporcionalita – SPZ může mít proporční i většinový efekt!!!</a:t>
            </a:r>
            <a:endParaRPr lang="cs-CZ" sz="2400" i="1" dirty="0">
              <a:solidFill>
                <a:srgbClr val="002D5A"/>
              </a:solidFill>
            </a:endParaRPr>
          </a:p>
        </p:txBody>
      </p:sp>
    </p:spTree>
    <p:extLst>
      <p:ext uri="{BB962C8B-B14F-4D97-AF65-F5344CB8AC3E}">
        <p14:creationId xmlns:p14="http://schemas.microsoft.com/office/powerpoint/2010/main" val="2950605665"/>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19776" y="226656"/>
            <a:ext cx="8447087" cy="439738"/>
          </a:xfrm>
        </p:spPr>
        <p:txBody>
          <a:bodyPr>
            <a:noAutofit/>
          </a:bodyPr>
          <a:lstStyle/>
          <a:p>
            <a:pPr>
              <a:defRPr/>
            </a:pPr>
            <a:r>
              <a:rPr lang="cs-CZ" altLang="cs-CZ" sz="4000" dirty="0"/>
              <a:t>Velikost volebního obvodu</a:t>
            </a:r>
          </a:p>
        </p:txBody>
      </p:sp>
      <p:sp>
        <p:nvSpPr>
          <p:cNvPr id="45059" name="Rectangle 3"/>
          <p:cNvSpPr>
            <a:spLocks noGrp="1" noChangeArrowheads="1"/>
          </p:cNvSpPr>
          <p:nvPr>
            <p:ph type="body" idx="1"/>
          </p:nvPr>
        </p:nvSpPr>
        <p:spPr>
          <a:xfrm>
            <a:off x="559836" y="1162975"/>
            <a:ext cx="8126963" cy="5332072"/>
          </a:xfrm>
        </p:spPr>
        <p:txBody>
          <a:bodyPr>
            <a:normAutofit/>
          </a:bodyPr>
          <a:lstStyle/>
          <a:p>
            <a:pPr>
              <a:spcBef>
                <a:spcPts val="1800"/>
              </a:spcBef>
              <a:defRPr/>
            </a:pPr>
            <a:r>
              <a:rPr lang="cs-CZ" sz="2000" dirty="0">
                <a:solidFill>
                  <a:srgbClr val="002D5A"/>
                </a:solidFill>
              </a:rPr>
              <a:t>Nejdůležitější proměnná volebních systémů - „</a:t>
            </a:r>
            <a:r>
              <a:rPr lang="cs-CZ" sz="2000" dirty="0" err="1">
                <a:solidFill>
                  <a:srgbClr val="002D5A"/>
                </a:solidFill>
              </a:rPr>
              <a:t>district</a:t>
            </a:r>
            <a:r>
              <a:rPr lang="cs-CZ" sz="2000" dirty="0">
                <a:solidFill>
                  <a:srgbClr val="002D5A"/>
                </a:solidFill>
              </a:rPr>
              <a:t> magnitude“ (M)</a:t>
            </a:r>
          </a:p>
          <a:p>
            <a:pPr>
              <a:spcBef>
                <a:spcPts val="1800"/>
              </a:spcBef>
              <a:defRPr/>
            </a:pPr>
            <a:r>
              <a:rPr lang="cs-CZ" sz="2000" dirty="0">
                <a:solidFill>
                  <a:srgbClr val="002D5A"/>
                </a:solidFill>
              </a:rPr>
              <a:t>Označuje počet mandátů, které se rozdělují ve volebním obvodu</a:t>
            </a:r>
          </a:p>
          <a:p>
            <a:pPr>
              <a:spcBef>
                <a:spcPts val="1800"/>
              </a:spcBef>
              <a:defRPr/>
            </a:pPr>
            <a:r>
              <a:rPr lang="cs-CZ" sz="2000" dirty="0">
                <a:solidFill>
                  <a:srgbClr val="002D5A"/>
                </a:solidFill>
              </a:rPr>
              <a:t>3 kategorie volebních obvodů</a:t>
            </a:r>
          </a:p>
          <a:p>
            <a:pPr lvl="1">
              <a:spcBef>
                <a:spcPts val="1800"/>
              </a:spcBef>
              <a:defRPr/>
            </a:pPr>
            <a:r>
              <a:rPr lang="cs-CZ" sz="1800" dirty="0">
                <a:solidFill>
                  <a:srgbClr val="002D5A"/>
                </a:solidFill>
              </a:rPr>
              <a:t>Malé (2-4)</a:t>
            </a:r>
          </a:p>
          <a:p>
            <a:pPr lvl="1">
              <a:spcBef>
                <a:spcPts val="1800"/>
              </a:spcBef>
              <a:defRPr/>
            </a:pPr>
            <a:r>
              <a:rPr lang="cs-CZ" sz="1800" dirty="0">
                <a:solidFill>
                  <a:srgbClr val="002D5A"/>
                </a:solidFill>
              </a:rPr>
              <a:t>Střední (5-9)</a:t>
            </a:r>
          </a:p>
          <a:p>
            <a:pPr lvl="1">
              <a:spcBef>
                <a:spcPts val="1800"/>
              </a:spcBef>
              <a:defRPr/>
            </a:pPr>
            <a:r>
              <a:rPr lang="cs-CZ" sz="1800" dirty="0">
                <a:solidFill>
                  <a:srgbClr val="002D5A"/>
                </a:solidFill>
              </a:rPr>
              <a:t>Velké (10 a více)</a:t>
            </a:r>
          </a:p>
          <a:p>
            <a:pPr>
              <a:spcBef>
                <a:spcPts val="1800"/>
              </a:spcBef>
              <a:defRPr/>
            </a:pPr>
            <a:r>
              <a:rPr lang="cs-CZ" sz="2000" dirty="0">
                <a:solidFill>
                  <a:srgbClr val="002D5A"/>
                </a:solidFill>
              </a:rPr>
              <a:t>Čím menší volební obvody, tím větší </a:t>
            </a:r>
            <a:r>
              <a:rPr lang="cs-CZ" sz="2000" i="1" u="sng" dirty="0">
                <a:solidFill>
                  <a:srgbClr val="002D5A"/>
                </a:solidFill>
              </a:rPr>
              <a:t>disproporcionalita</a:t>
            </a:r>
            <a:r>
              <a:rPr lang="cs-CZ" sz="2000" dirty="0">
                <a:solidFill>
                  <a:srgbClr val="002D5A"/>
                </a:solidFill>
              </a:rPr>
              <a:t> (rozdíl mezi podílem hlasů a podílem mandátů)</a:t>
            </a:r>
          </a:p>
          <a:p>
            <a:pPr>
              <a:spcBef>
                <a:spcPts val="1800"/>
              </a:spcBef>
              <a:defRPr/>
            </a:pPr>
            <a:r>
              <a:rPr lang="cs-CZ" sz="2000" dirty="0">
                <a:solidFill>
                  <a:srgbClr val="002D5A"/>
                </a:solidFill>
              </a:rPr>
              <a:t>Efekt „zrcadlení“ (podíl hlasů = podíl mandátů) nastává s obvody 20 a většími</a:t>
            </a:r>
            <a:endParaRPr lang="cs-CZ" sz="2000" i="1" dirty="0">
              <a:solidFill>
                <a:srgbClr val="002D5A"/>
              </a:solidFill>
            </a:endParaRPr>
          </a:p>
        </p:txBody>
      </p:sp>
    </p:spTree>
    <p:extLst>
      <p:ext uri="{BB962C8B-B14F-4D97-AF65-F5344CB8AC3E}">
        <p14:creationId xmlns:p14="http://schemas.microsoft.com/office/powerpoint/2010/main" val="2475669465"/>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19776" y="226656"/>
            <a:ext cx="8447087" cy="439738"/>
          </a:xfrm>
        </p:spPr>
        <p:txBody>
          <a:bodyPr>
            <a:noAutofit/>
          </a:bodyPr>
          <a:lstStyle/>
          <a:p>
            <a:pPr>
              <a:defRPr/>
            </a:pPr>
            <a:r>
              <a:rPr lang="cs-CZ" altLang="cs-CZ" sz="4000" dirty="0"/>
              <a:t>Volební formule</a:t>
            </a:r>
          </a:p>
        </p:txBody>
      </p:sp>
      <p:sp>
        <p:nvSpPr>
          <p:cNvPr id="45059" name="Rectangle 3"/>
          <p:cNvSpPr>
            <a:spLocks noGrp="1" noChangeArrowheads="1"/>
          </p:cNvSpPr>
          <p:nvPr>
            <p:ph type="body" idx="1"/>
          </p:nvPr>
        </p:nvSpPr>
        <p:spPr>
          <a:xfrm>
            <a:off x="559836" y="1162975"/>
            <a:ext cx="8126963" cy="5332072"/>
          </a:xfrm>
        </p:spPr>
        <p:txBody>
          <a:bodyPr>
            <a:normAutofit/>
          </a:bodyPr>
          <a:lstStyle/>
          <a:p>
            <a:pPr>
              <a:spcBef>
                <a:spcPts val="1800"/>
              </a:spcBef>
              <a:defRPr/>
            </a:pPr>
            <a:r>
              <a:rPr lang="cs-CZ" sz="2200" dirty="0">
                <a:solidFill>
                  <a:srgbClr val="002D5A"/>
                </a:solidFill>
              </a:rPr>
              <a:t>Matematické metody, které slouží k převodu hlasů na mandáty</a:t>
            </a:r>
          </a:p>
          <a:p>
            <a:pPr>
              <a:spcBef>
                <a:spcPts val="1800"/>
              </a:spcBef>
              <a:defRPr/>
            </a:pPr>
            <a:r>
              <a:rPr lang="cs-CZ" sz="2200" dirty="0">
                <a:solidFill>
                  <a:srgbClr val="002D5A"/>
                </a:solidFill>
              </a:rPr>
              <a:t>2 hlavní skupiny:</a:t>
            </a:r>
          </a:p>
          <a:p>
            <a:pPr lvl="1">
              <a:spcBef>
                <a:spcPts val="1800"/>
              </a:spcBef>
              <a:defRPr/>
            </a:pPr>
            <a:r>
              <a:rPr lang="cs-CZ" sz="2200" i="1" dirty="0">
                <a:solidFill>
                  <a:srgbClr val="002D5A"/>
                </a:solidFill>
              </a:rPr>
              <a:t>Volební kvóty (češtině též „volební číslo“)</a:t>
            </a:r>
          </a:p>
          <a:p>
            <a:pPr lvl="2">
              <a:lnSpc>
                <a:spcPct val="120000"/>
              </a:lnSpc>
              <a:spcBef>
                <a:spcPts val="600"/>
              </a:spcBef>
              <a:defRPr/>
            </a:pPr>
            <a:r>
              <a:rPr lang="cs-CZ" sz="1800" dirty="0">
                <a:solidFill>
                  <a:srgbClr val="002D5A"/>
                </a:solidFill>
              </a:rPr>
              <a:t>2 veličiny: S - celkový počet křesel (</a:t>
            </a:r>
            <a:r>
              <a:rPr lang="cs-CZ" sz="1800" dirty="0" err="1">
                <a:solidFill>
                  <a:srgbClr val="002D5A"/>
                </a:solidFill>
              </a:rPr>
              <a:t>seats</a:t>
            </a:r>
            <a:r>
              <a:rPr lang="cs-CZ" sz="1800" dirty="0">
                <a:solidFill>
                  <a:srgbClr val="002D5A"/>
                </a:solidFill>
              </a:rPr>
              <a:t>), V – celkový počet hlasů (</a:t>
            </a:r>
            <a:r>
              <a:rPr lang="cs-CZ" sz="1800" dirty="0" err="1">
                <a:solidFill>
                  <a:srgbClr val="002D5A"/>
                </a:solidFill>
              </a:rPr>
              <a:t>votes</a:t>
            </a:r>
            <a:r>
              <a:rPr lang="cs-CZ" sz="1800" dirty="0">
                <a:solidFill>
                  <a:srgbClr val="002D5A"/>
                </a:solidFill>
              </a:rPr>
              <a:t>)</a:t>
            </a:r>
          </a:p>
          <a:p>
            <a:pPr lvl="2">
              <a:lnSpc>
                <a:spcPct val="120000"/>
              </a:lnSpc>
              <a:spcBef>
                <a:spcPts val="600"/>
              </a:spcBef>
              <a:defRPr/>
            </a:pPr>
            <a:r>
              <a:rPr lang="cs-CZ" sz="1800" dirty="0">
                <a:solidFill>
                  <a:srgbClr val="002D5A"/>
                </a:solidFill>
              </a:rPr>
              <a:t>Nedokáží rozdělit všechny mandáty, jsou proto doplňovány dalšími technikami</a:t>
            </a:r>
          </a:p>
          <a:p>
            <a:pPr lvl="2">
              <a:lnSpc>
                <a:spcPct val="120000"/>
              </a:lnSpc>
              <a:spcBef>
                <a:spcPts val="600"/>
              </a:spcBef>
              <a:defRPr/>
            </a:pPr>
            <a:r>
              <a:rPr lang="cs-CZ" sz="1600" i="1" dirty="0">
                <a:solidFill>
                  <a:srgbClr val="002D5A"/>
                </a:solidFill>
              </a:rPr>
              <a:t>Příklady: </a:t>
            </a:r>
            <a:r>
              <a:rPr lang="cs-CZ" sz="1600" i="1" dirty="0" err="1">
                <a:solidFill>
                  <a:srgbClr val="002D5A"/>
                </a:solidFill>
              </a:rPr>
              <a:t>Hareova</a:t>
            </a:r>
            <a:r>
              <a:rPr lang="cs-CZ" sz="1600" i="1" dirty="0">
                <a:solidFill>
                  <a:srgbClr val="002D5A"/>
                </a:solidFill>
              </a:rPr>
              <a:t> kvóta, </a:t>
            </a:r>
            <a:r>
              <a:rPr lang="cs-CZ" sz="1600" i="1" dirty="0" err="1">
                <a:solidFill>
                  <a:srgbClr val="002D5A"/>
                </a:solidFill>
              </a:rPr>
              <a:t>Hagenbach-Bischoffova</a:t>
            </a:r>
            <a:r>
              <a:rPr lang="cs-CZ" sz="1600" i="1" dirty="0">
                <a:solidFill>
                  <a:srgbClr val="002D5A"/>
                </a:solidFill>
              </a:rPr>
              <a:t> kvóta, </a:t>
            </a:r>
            <a:r>
              <a:rPr lang="cs-CZ" sz="1600" i="1" dirty="0" err="1">
                <a:solidFill>
                  <a:srgbClr val="002D5A"/>
                </a:solidFill>
              </a:rPr>
              <a:t>Imperiali</a:t>
            </a:r>
            <a:r>
              <a:rPr lang="cs-CZ" sz="1600" i="1" dirty="0">
                <a:solidFill>
                  <a:srgbClr val="002D5A"/>
                </a:solidFill>
              </a:rPr>
              <a:t> kvóta, Posílená </a:t>
            </a:r>
            <a:r>
              <a:rPr lang="cs-CZ" sz="1600" i="1" dirty="0" err="1">
                <a:solidFill>
                  <a:srgbClr val="002D5A"/>
                </a:solidFill>
              </a:rPr>
              <a:t>Imperiali</a:t>
            </a:r>
            <a:r>
              <a:rPr lang="cs-CZ" sz="1600" i="1" dirty="0">
                <a:solidFill>
                  <a:srgbClr val="002D5A"/>
                </a:solidFill>
              </a:rPr>
              <a:t> kvóta, </a:t>
            </a:r>
            <a:r>
              <a:rPr lang="cs-CZ" sz="1600" i="1" dirty="0" err="1">
                <a:solidFill>
                  <a:srgbClr val="002D5A"/>
                </a:solidFill>
              </a:rPr>
              <a:t>Hare-Niemeyerova</a:t>
            </a:r>
            <a:r>
              <a:rPr lang="cs-CZ" sz="1600" i="1" dirty="0">
                <a:solidFill>
                  <a:srgbClr val="002D5A"/>
                </a:solidFill>
              </a:rPr>
              <a:t> formule</a:t>
            </a:r>
          </a:p>
          <a:p>
            <a:pPr lvl="1">
              <a:lnSpc>
                <a:spcPct val="120000"/>
              </a:lnSpc>
              <a:spcBef>
                <a:spcPts val="600"/>
              </a:spcBef>
              <a:defRPr/>
            </a:pPr>
            <a:r>
              <a:rPr lang="cs-CZ" sz="2400" i="1" dirty="0">
                <a:solidFill>
                  <a:srgbClr val="002D5A"/>
                </a:solidFill>
              </a:rPr>
              <a:t>Volební </a:t>
            </a:r>
            <a:r>
              <a:rPr lang="cs-CZ" sz="2400" i="1" dirty="0" err="1">
                <a:solidFill>
                  <a:srgbClr val="002D5A"/>
                </a:solidFill>
              </a:rPr>
              <a:t>dělitelé</a:t>
            </a:r>
            <a:endParaRPr lang="cs-CZ" sz="2400" i="1" dirty="0">
              <a:solidFill>
                <a:srgbClr val="002D5A"/>
              </a:solidFill>
            </a:endParaRPr>
          </a:p>
          <a:p>
            <a:pPr lvl="2">
              <a:lnSpc>
                <a:spcPct val="120000"/>
              </a:lnSpc>
              <a:spcBef>
                <a:spcPts val="600"/>
              </a:spcBef>
              <a:defRPr/>
            </a:pPr>
            <a:r>
              <a:rPr lang="cs-CZ" sz="1800" dirty="0">
                <a:solidFill>
                  <a:srgbClr val="002D5A"/>
                </a:solidFill>
              </a:rPr>
              <a:t>řada čísel, které dělí zisky stran a rozdělují mandáty</a:t>
            </a:r>
          </a:p>
          <a:p>
            <a:pPr lvl="2">
              <a:lnSpc>
                <a:spcPct val="120000"/>
              </a:lnSpc>
              <a:spcBef>
                <a:spcPts val="600"/>
              </a:spcBef>
              <a:defRPr/>
            </a:pPr>
            <a:r>
              <a:rPr lang="cs-CZ" sz="1800" dirty="0">
                <a:solidFill>
                  <a:srgbClr val="002D5A"/>
                </a:solidFill>
              </a:rPr>
              <a:t>dokáží rozdělit jakýkoli počet mandátů</a:t>
            </a:r>
          </a:p>
          <a:p>
            <a:pPr lvl="2">
              <a:lnSpc>
                <a:spcPct val="120000"/>
              </a:lnSpc>
              <a:spcBef>
                <a:spcPts val="600"/>
              </a:spcBef>
              <a:defRPr/>
            </a:pPr>
            <a:r>
              <a:rPr lang="cs-CZ" sz="1600" i="1" dirty="0">
                <a:solidFill>
                  <a:srgbClr val="002D5A"/>
                </a:solidFill>
              </a:rPr>
              <a:t>Příklady: </a:t>
            </a:r>
            <a:r>
              <a:rPr lang="cs-CZ" sz="1600" i="1" dirty="0" err="1">
                <a:solidFill>
                  <a:srgbClr val="002D5A"/>
                </a:solidFill>
              </a:rPr>
              <a:t>D'Hondtův</a:t>
            </a:r>
            <a:r>
              <a:rPr lang="cs-CZ" sz="1600" i="1" dirty="0">
                <a:solidFill>
                  <a:srgbClr val="002D5A"/>
                </a:solidFill>
              </a:rPr>
              <a:t> dělitel, </a:t>
            </a:r>
            <a:r>
              <a:rPr lang="cs-CZ" sz="1600" i="1" dirty="0" err="1">
                <a:solidFill>
                  <a:srgbClr val="002D5A"/>
                </a:solidFill>
              </a:rPr>
              <a:t>Imperialiho</a:t>
            </a:r>
            <a:r>
              <a:rPr lang="cs-CZ" sz="1600" i="1" dirty="0">
                <a:solidFill>
                  <a:srgbClr val="002D5A"/>
                </a:solidFill>
              </a:rPr>
              <a:t> dělitel, </a:t>
            </a:r>
            <a:r>
              <a:rPr lang="cs-CZ" sz="1600" i="1" dirty="0" err="1">
                <a:solidFill>
                  <a:srgbClr val="002D5A"/>
                </a:solidFill>
              </a:rPr>
              <a:t>Sainte-Laguë</a:t>
            </a:r>
            <a:r>
              <a:rPr lang="cs-CZ" sz="1600" i="1" dirty="0">
                <a:solidFill>
                  <a:srgbClr val="002D5A"/>
                </a:solidFill>
              </a:rPr>
              <a:t> dělitel, Modifikovaný </a:t>
            </a:r>
            <a:r>
              <a:rPr lang="cs-CZ" sz="1600" i="1" dirty="0" err="1">
                <a:solidFill>
                  <a:srgbClr val="002D5A"/>
                </a:solidFill>
              </a:rPr>
              <a:t>Sainte-Laguëův</a:t>
            </a:r>
            <a:r>
              <a:rPr lang="cs-CZ" sz="1600" i="1" dirty="0">
                <a:solidFill>
                  <a:srgbClr val="002D5A"/>
                </a:solidFill>
              </a:rPr>
              <a:t> dělitel</a:t>
            </a:r>
          </a:p>
        </p:txBody>
      </p:sp>
    </p:spTree>
    <p:extLst>
      <p:ext uri="{BB962C8B-B14F-4D97-AF65-F5344CB8AC3E}">
        <p14:creationId xmlns:p14="http://schemas.microsoft.com/office/powerpoint/2010/main" val="1437923476"/>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19776" y="226656"/>
            <a:ext cx="8447087" cy="439738"/>
          </a:xfrm>
        </p:spPr>
        <p:txBody>
          <a:bodyPr>
            <a:noAutofit/>
          </a:bodyPr>
          <a:lstStyle/>
          <a:p>
            <a:pPr>
              <a:defRPr/>
            </a:pPr>
            <a:r>
              <a:rPr lang="cs-CZ" altLang="cs-CZ" sz="4000" dirty="0"/>
              <a:t>Uzavírací klauzule</a:t>
            </a:r>
          </a:p>
        </p:txBody>
      </p:sp>
      <p:sp>
        <p:nvSpPr>
          <p:cNvPr id="45059" name="Rectangle 3"/>
          <p:cNvSpPr>
            <a:spLocks noGrp="1" noChangeArrowheads="1"/>
          </p:cNvSpPr>
          <p:nvPr>
            <p:ph type="body" idx="1"/>
          </p:nvPr>
        </p:nvSpPr>
        <p:spPr>
          <a:xfrm>
            <a:off x="559836" y="1162975"/>
            <a:ext cx="8126963" cy="5332072"/>
          </a:xfrm>
        </p:spPr>
        <p:txBody>
          <a:bodyPr>
            <a:normAutofit/>
          </a:bodyPr>
          <a:lstStyle/>
          <a:p>
            <a:pPr>
              <a:spcBef>
                <a:spcPts val="1800"/>
              </a:spcBef>
            </a:pPr>
            <a:r>
              <a:rPr lang="cs-CZ" sz="2400" dirty="0">
                <a:solidFill>
                  <a:srgbClr val="002D5A"/>
                </a:solidFill>
              </a:rPr>
              <a:t>V literatuře uváděna i jako </a:t>
            </a:r>
            <a:r>
              <a:rPr lang="cs-CZ" sz="2400" i="1" dirty="0">
                <a:solidFill>
                  <a:srgbClr val="002D5A"/>
                </a:solidFill>
              </a:rPr>
              <a:t>umělý volební práh </a:t>
            </a:r>
            <a:r>
              <a:rPr lang="cs-CZ" sz="2400" dirty="0">
                <a:solidFill>
                  <a:srgbClr val="002D5A"/>
                </a:solidFill>
              </a:rPr>
              <a:t>nebo </a:t>
            </a:r>
            <a:r>
              <a:rPr lang="cs-CZ" sz="2400" i="1" dirty="0">
                <a:solidFill>
                  <a:srgbClr val="002D5A"/>
                </a:solidFill>
              </a:rPr>
              <a:t>volební </a:t>
            </a:r>
            <a:r>
              <a:rPr lang="cs-CZ" sz="2400" i="1" dirty="0" err="1">
                <a:solidFill>
                  <a:srgbClr val="002D5A"/>
                </a:solidFill>
              </a:rPr>
              <a:t>kvórum</a:t>
            </a:r>
            <a:endParaRPr lang="cs-CZ" sz="2400" i="1" dirty="0">
              <a:solidFill>
                <a:srgbClr val="002D5A"/>
              </a:solidFill>
            </a:endParaRPr>
          </a:p>
          <a:p>
            <a:pPr>
              <a:spcBef>
                <a:spcPts val="1800"/>
              </a:spcBef>
            </a:pPr>
            <a:r>
              <a:rPr lang="cs-CZ" sz="2400" dirty="0">
                <a:solidFill>
                  <a:srgbClr val="002D5A"/>
                </a:solidFill>
              </a:rPr>
              <a:t>Zákonem stanovené procento hlasů, které musejí strany a případně volební koalice překročit, aby jim přiděleny mandáty</a:t>
            </a:r>
          </a:p>
          <a:p>
            <a:pPr>
              <a:spcBef>
                <a:spcPts val="1800"/>
              </a:spcBef>
            </a:pPr>
            <a:r>
              <a:rPr lang="cs-CZ" sz="2400" dirty="0">
                <a:solidFill>
                  <a:srgbClr val="002D5A"/>
                </a:solidFill>
              </a:rPr>
              <a:t>Jejím smyslem je snížení stranické fragmentace</a:t>
            </a:r>
          </a:p>
          <a:p>
            <a:pPr>
              <a:spcBef>
                <a:spcPts val="1800"/>
              </a:spcBef>
            </a:pPr>
            <a:r>
              <a:rPr lang="cs-CZ" sz="2400" dirty="0">
                <a:solidFill>
                  <a:srgbClr val="002D5A"/>
                </a:solidFill>
              </a:rPr>
              <a:t>Tzv. aditivní klauzule pro koalice</a:t>
            </a:r>
          </a:p>
          <a:p>
            <a:pPr>
              <a:spcBef>
                <a:spcPts val="1800"/>
              </a:spcBef>
            </a:pPr>
            <a:r>
              <a:rPr lang="cs-CZ" sz="2400" i="1" dirty="0">
                <a:solidFill>
                  <a:srgbClr val="002D5A"/>
                </a:solidFill>
              </a:rPr>
              <a:t>Nejčastěji 5% (ČR, Slovensko, Německo, Estonsko, Polsko, Chorvatsko, Lotyšsko…), ale i 8% </a:t>
            </a:r>
            <a:r>
              <a:rPr lang="cs-CZ" sz="2400" i="1" dirty="0" err="1">
                <a:solidFill>
                  <a:srgbClr val="002D5A"/>
                </a:solidFill>
              </a:rPr>
              <a:t>Lichtenštejsko</a:t>
            </a:r>
            <a:r>
              <a:rPr lang="cs-CZ" sz="2400" i="1" dirty="0">
                <a:solidFill>
                  <a:srgbClr val="002D5A"/>
                </a:solidFill>
              </a:rPr>
              <a:t>, 10% Turecko, 17% Řecko (1974-1981), 2% Izrael, Dánsko, 3% Španělsko, Řecko …</a:t>
            </a:r>
            <a:endParaRPr lang="cs-CZ" sz="1600" i="1" dirty="0">
              <a:solidFill>
                <a:srgbClr val="002D5A"/>
              </a:solidFill>
            </a:endParaRPr>
          </a:p>
        </p:txBody>
      </p:sp>
    </p:spTree>
    <p:extLst>
      <p:ext uri="{BB962C8B-B14F-4D97-AF65-F5344CB8AC3E}">
        <p14:creationId xmlns:p14="http://schemas.microsoft.com/office/powerpoint/2010/main" val="891257939"/>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19776" y="226656"/>
            <a:ext cx="8447087" cy="439738"/>
          </a:xfrm>
        </p:spPr>
        <p:txBody>
          <a:bodyPr>
            <a:noAutofit/>
          </a:bodyPr>
          <a:lstStyle/>
          <a:p>
            <a:pPr>
              <a:defRPr/>
            </a:pPr>
            <a:r>
              <a:rPr lang="cs-CZ" altLang="cs-CZ" sz="3800" dirty="0"/>
              <a:t>Volební listiny a jejich charakter</a:t>
            </a:r>
          </a:p>
        </p:txBody>
      </p:sp>
      <p:sp>
        <p:nvSpPr>
          <p:cNvPr id="45059" name="Rectangle 3"/>
          <p:cNvSpPr>
            <a:spLocks noGrp="1" noChangeArrowheads="1"/>
          </p:cNvSpPr>
          <p:nvPr>
            <p:ph type="body" idx="1"/>
          </p:nvPr>
        </p:nvSpPr>
        <p:spPr>
          <a:xfrm>
            <a:off x="559836" y="1162975"/>
            <a:ext cx="8126963" cy="5332072"/>
          </a:xfrm>
        </p:spPr>
        <p:txBody>
          <a:bodyPr>
            <a:normAutofit/>
          </a:bodyPr>
          <a:lstStyle/>
          <a:p>
            <a:pPr>
              <a:spcBef>
                <a:spcPts val="1800"/>
              </a:spcBef>
            </a:pPr>
            <a:r>
              <a:rPr lang="cs-CZ" sz="2400" dirty="0">
                <a:solidFill>
                  <a:srgbClr val="002D5A"/>
                </a:solidFill>
              </a:rPr>
              <a:t>Kritérium: do jaké míry může volič do kandidátní listiny zasahovat</a:t>
            </a:r>
          </a:p>
          <a:p>
            <a:pPr>
              <a:spcBef>
                <a:spcPts val="1800"/>
              </a:spcBef>
            </a:pPr>
            <a:r>
              <a:rPr lang="cs-CZ" sz="2400" dirty="0">
                <a:solidFill>
                  <a:srgbClr val="002D5A"/>
                </a:solidFill>
              </a:rPr>
              <a:t>3 typy kandidátních listin</a:t>
            </a:r>
          </a:p>
          <a:p>
            <a:pPr lvl="1">
              <a:spcBef>
                <a:spcPts val="1800"/>
              </a:spcBef>
            </a:pPr>
            <a:r>
              <a:rPr lang="cs-CZ" sz="2000" i="1" dirty="0">
                <a:solidFill>
                  <a:srgbClr val="002D5A"/>
                </a:solidFill>
              </a:rPr>
              <a:t>Přísně vázané kandidátní listiny</a:t>
            </a:r>
          </a:p>
          <a:p>
            <a:pPr lvl="1">
              <a:spcBef>
                <a:spcPts val="1800"/>
              </a:spcBef>
            </a:pPr>
            <a:r>
              <a:rPr lang="cs-CZ" sz="2000" i="1" dirty="0">
                <a:solidFill>
                  <a:srgbClr val="002D5A"/>
                </a:solidFill>
              </a:rPr>
              <a:t>Vázané kandidátní listiny</a:t>
            </a:r>
          </a:p>
          <a:p>
            <a:pPr lvl="1">
              <a:spcBef>
                <a:spcPts val="1800"/>
              </a:spcBef>
            </a:pPr>
            <a:r>
              <a:rPr lang="cs-CZ" sz="2000" i="1" dirty="0">
                <a:solidFill>
                  <a:srgbClr val="002D5A"/>
                </a:solidFill>
              </a:rPr>
              <a:t>Volné kandidátní listiny</a:t>
            </a:r>
            <a:endParaRPr lang="cs-CZ" sz="1200" i="1" dirty="0">
              <a:solidFill>
                <a:srgbClr val="002D5A"/>
              </a:solidFill>
            </a:endParaRPr>
          </a:p>
        </p:txBody>
      </p:sp>
    </p:spTree>
    <p:extLst>
      <p:ext uri="{BB962C8B-B14F-4D97-AF65-F5344CB8AC3E}">
        <p14:creationId xmlns:p14="http://schemas.microsoft.com/office/powerpoint/2010/main" val="261154455"/>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FC4BA6-6272-4BC2-A3B0-E5E5DCF66AD3}"/>
              </a:ext>
            </a:extLst>
          </p:cNvPr>
          <p:cNvSpPr>
            <a:spLocks noGrp="1"/>
          </p:cNvSpPr>
          <p:nvPr>
            <p:ph type="title"/>
          </p:nvPr>
        </p:nvSpPr>
        <p:spPr>
          <a:xfrm>
            <a:off x="0" y="-1"/>
            <a:ext cx="9144000" cy="1520891"/>
          </a:xfrm>
        </p:spPr>
        <p:txBody>
          <a:bodyPr>
            <a:normAutofit/>
          </a:bodyPr>
          <a:lstStyle/>
          <a:p>
            <a:r>
              <a:rPr lang="cs-CZ" sz="3200" dirty="0"/>
              <a:t>Diskutabilní momenty a faktory</a:t>
            </a:r>
          </a:p>
        </p:txBody>
      </p:sp>
      <p:sp>
        <p:nvSpPr>
          <p:cNvPr id="3" name="Zástupný obsah 2">
            <a:extLst>
              <a:ext uri="{FF2B5EF4-FFF2-40B4-BE49-F238E27FC236}">
                <a16:creationId xmlns:a16="http://schemas.microsoft.com/office/drawing/2014/main" id="{4936318A-2B83-411A-AA34-6F32D4B9813E}"/>
              </a:ext>
            </a:extLst>
          </p:cNvPr>
          <p:cNvSpPr>
            <a:spLocks noGrp="1"/>
          </p:cNvSpPr>
          <p:nvPr>
            <p:ph idx="1"/>
          </p:nvPr>
        </p:nvSpPr>
        <p:spPr>
          <a:xfrm>
            <a:off x="457200" y="1427584"/>
            <a:ext cx="8266922" cy="5001206"/>
          </a:xfrm>
        </p:spPr>
        <p:txBody>
          <a:bodyPr>
            <a:normAutofit/>
          </a:bodyPr>
          <a:lstStyle/>
          <a:p>
            <a:pPr>
              <a:spcBef>
                <a:spcPts val="1200"/>
              </a:spcBef>
            </a:pPr>
            <a:r>
              <a:rPr lang="cs-CZ" sz="2100" dirty="0">
                <a:solidFill>
                  <a:srgbClr val="002D5A"/>
                </a:solidFill>
              </a:rPr>
              <a:t>Jsou poloprezidentský režim a direktoriální režim podskupinami nebo specifickými typy?</a:t>
            </a:r>
          </a:p>
          <a:p>
            <a:pPr>
              <a:spcBef>
                <a:spcPts val="1200"/>
              </a:spcBef>
            </a:pPr>
            <a:r>
              <a:rPr lang="cs-CZ" sz="2100" dirty="0">
                <a:solidFill>
                  <a:srgbClr val="002D5A"/>
                </a:solidFill>
              </a:rPr>
              <a:t>Přímá volba hlavy státu jako klasifikační faktor?</a:t>
            </a:r>
          </a:p>
          <a:p>
            <a:pPr>
              <a:spcBef>
                <a:spcPts val="1200"/>
              </a:spcBef>
            </a:pPr>
            <a:r>
              <a:rPr lang="cs-CZ" sz="2100" dirty="0">
                <a:solidFill>
                  <a:srgbClr val="002D5A"/>
                </a:solidFill>
              </a:rPr>
              <a:t>Formální a faktická podoba výkonu moci</a:t>
            </a:r>
          </a:p>
          <a:p>
            <a:pPr>
              <a:spcBef>
                <a:spcPts val="1200"/>
              </a:spcBef>
            </a:pPr>
            <a:r>
              <a:rPr lang="cs-CZ" sz="2100" dirty="0">
                <a:solidFill>
                  <a:srgbClr val="002D5A"/>
                </a:solidFill>
              </a:rPr>
              <a:t>Otázka využívání pravomocí v praxi</a:t>
            </a:r>
          </a:p>
          <a:p>
            <a:pPr>
              <a:spcBef>
                <a:spcPts val="1200"/>
              </a:spcBef>
            </a:pPr>
            <a:r>
              <a:rPr lang="cs-CZ" sz="2100" dirty="0">
                <a:solidFill>
                  <a:srgbClr val="002D5A"/>
                </a:solidFill>
              </a:rPr>
              <a:t>Úloha dalších ústavních institucí – ústavní soud, centrální banka, druhá komora parlamentu a její charakter, pravomoci a síla</a:t>
            </a:r>
          </a:p>
          <a:p>
            <a:pPr>
              <a:spcBef>
                <a:spcPts val="1200"/>
              </a:spcBef>
            </a:pPr>
            <a:r>
              <a:rPr lang="cs-CZ" sz="2100" dirty="0">
                <a:solidFill>
                  <a:srgbClr val="002D5A"/>
                </a:solidFill>
              </a:rPr>
              <a:t>Územní členění státu a role samosprávy</a:t>
            </a:r>
          </a:p>
          <a:p>
            <a:pPr marL="0" indent="0">
              <a:spcBef>
                <a:spcPts val="1200"/>
              </a:spcBef>
              <a:buNone/>
            </a:pPr>
            <a:endParaRPr lang="cs-CZ" sz="2100" dirty="0">
              <a:solidFill>
                <a:srgbClr val="002D5A"/>
              </a:solidFill>
            </a:endParaRPr>
          </a:p>
          <a:p>
            <a:pPr>
              <a:spcBef>
                <a:spcPts val="1200"/>
              </a:spcBef>
            </a:pPr>
            <a:endParaRPr lang="cs-CZ" sz="2100" dirty="0">
              <a:solidFill>
                <a:srgbClr val="002D5A"/>
              </a:solidFill>
            </a:endParaRPr>
          </a:p>
        </p:txBody>
      </p:sp>
    </p:spTree>
    <p:extLst>
      <p:ext uri="{BB962C8B-B14F-4D97-AF65-F5344CB8AC3E}">
        <p14:creationId xmlns:p14="http://schemas.microsoft.com/office/powerpoint/2010/main" val="1093729178"/>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0" y="109182"/>
            <a:ext cx="9144000" cy="723331"/>
          </a:xfrm>
        </p:spPr>
        <p:txBody>
          <a:bodyPr rtlCol="0">
            <a:normAutofit fontScale="90000"/>
          </a:bodyPr>
          <a:lstStyle/>
          <a:p>
            <a:pPr defTabSz="914206" eaLnBrk="1" fontAlgn="auto" hangingPunct="1">
              <a:spcAft>
                <a:spcPts val="0"/>
              </a:spcAft>
              <a:defRPr/>
            </a:pPr>
            <a:r>
              <a:rPr lang="cs-CZ" altLang="cs-CZ" sz="4400" dirty="0"/>
              <a:t>Nizozemsko - volby 2017/21</a:t>
            </a:r>
          </a:p>
        </p:txBody>
      </p:sp>
      <p:graphicFrame>
        <p:nvGraphicFramePr>
          <p:cNvPr id="3" name="Zástupný symbol pro obsah 2"/>
          <p:cNvGraphicFramePr>
            <a:graphicFrameLocks noGrp="1"/>
          </p:cNvGraphicFramePr>
          <p:nvPr>
            <p:ph idx="1"/>
          </p:nvPr>
        </p:nvGraphicFramePr>
        <p:xfrm>
          <a:off x="317215" y="918957"/>
          <a:ext cx="8417351" cy="5290770"/>
        </p:xfrm>
        <a:graphic>
          <a:graphicData uri="http://schemas.openxmlformats.org/drawingml/2006/table">
            <a:tbl>
              <a:tblPr/>
              <a:tblGrid>
                <a:gridCol w="916797">
                  <a:extLst>
                    <a:ext uri="{9D8B030D-6E8A-4147-A177-3AD203B41FA5}">
                      <a16:colId xmlns:a16="http://schemas.microsoft.com/office/drawing/2014/main" val="20000"/>
                    </a:ext>
                  </a:extLst>
                </a:gridCol>
                <a:gridCol w="1306437">
                  <a:extLst>
                    <a:ext uri="{9D8B030D-6E8A-4147-A177-3AD203B41FA5}">
                      <a16:colId xmlns:a16="http://schemas.microsoft.com/office/drawing/2014/main" val="20001"/>
                    </a:ext>
                  </a:extLst>
                </a:gridCol>
                <a:gridCol w="1239981">
                  <a:extLst>
                    <a:ext uri="{9D8B030D-6E8A-4147-A177-3AD203B41FA5}">
                      <a16:colId xmlns:a16="http://schemas.microsoft.com/office/drawing/2014/main" val="20002"/>
                    </a:ext>
                  </a:extLst>
                </a:gridCol>
                <a:gridCol w="1237514">
                  <a:extLst>
                    <a:ext uri="{9D8B030D-6E8A-4147-A177-3AD203B41FA5}">
                      <a16:colId xmlns:a16="http://schemas.microsoft.com/office/drawing/2014/main" val="20003"/>
                    </a:ext>
                  </a:extLst>
                </a:gridCol>
                <a:gridCol w="1150844">
                  <a:extLst>
                    <a:ext uri="{9D8B030D-6E8A-4147-A177-3AD203B41FA5}">
                      <a16:colId xmlns:a16="http://schemas.microsoft.com/office/drawing/2014/main" val="20004"/>
                    </a:ext>
                  </a:extLst>
                </a:gridCol>
                <a:gridCol w="1201003">
                  <a:extLst>
                    <a:ext uri="{9D8B030D-6E8A-4147-A177-3AD203B41FA5}">
                      <a16:colId xmlns:a16="http://schemas.microsoft.com/office/drawing/2014/main" val="20005"/>
                    </a:ext>
                  </a:extLst>
                </a:gridCol>
                <a:gridCol w="1364775">
                  <a:extLst>
                    <a:ext uri="{9D8B030D-6E8A-4147-A177-3AD203B41FA5}">
                      <a16:colId xmlns:a16="http://schemas.microsoft.com/office/drawing/2014/main" val="20006"/>
                    </a:ext>
                  </a:extLst>
                </a:gridCol>
              </a:tblGrid>
              <a:tr h="263448">
                <a:tc>
                  <a:txBody>
                    <a:bodyPr/>
                    <a:lstStyle/>
                    <a:p>
                      <a:pPr algn="l" fontAlgn="ctr"/>
                      <a:r>
                        <a:rPr lang="cs-CZ" sz="1600" b="0" i="0" u="none" strike="noStrike" dirty="0">
                          <a:solidFill>
                            <a:srgbClr val="002D5A"/>
                          </a:solidFill>
                          <a:effectLst/>
                          <a:latin typeface="Calibri"/>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cs-CZ" sz="1600" b="1" i="0" u="none" strike="noStrike">
                          <a:solidFill>
                            <a:srgbClr val="002D5A"/>
                          </a:solidFill>
                          <a:effectLst/>
                          <a:latin typeface="Calibri"/>
                        </a:rPr>
                        <a:t>2021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cs-CZ"/>
                    </a:p>
                  </a:txBody>
                  <a:tcPr/>
                </a:tc>
                <a:tc hMerge="1">
                  <a:txBody>
                    <a:bodyPr/>
                    <a:lstStyle/>
                    <a:p>
                      <a:endParaRPr lang="cs-CZ"/>
                    </a:p>
                  </a:txBody>
                  <a:tcPr/>
                </a:tc>
                <a:tc gridSpan="3">
                  <a:txBody>
                    <a:bodyPr/>
                    <a:lstStyle/>
                    <a:p>
                      <a:pPr algn="ctr" fontAlgn="ctr"/>
                      <a:r>
                        <a:rPr lang="cs-CZ" sz="1600" b="1" i="0" u="none" strike="noStrike">
                          <a:solidFill>
                            <a:srgbClr val="002D5A"/>
                          </a:solidFill>
                          <a:effectLst/>
                          <a:latin typeface="Calibri"/>
                        </a:rPr>
                        <a:t>2017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285258">
                <a:tc>
                  <a:txBody>
                    <a:bodyPr/>
                    <a:lstStyle/>
                    <a:p>
                      <a:pPr algn="l" fontAlgn="ctr"/>
                      <a:r>
                        <a:rPr lang="cs-CZ" sz="1600" b="0" i="0" u="none" strike="noStrike" dirty="0">
                          <a:solidFill>
                            <a:srgbClr val="002D5A"/>
                          </a:solidFill>
                          <a:effectLst/>
                          <a:latin typeface="Calibri"/>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1" i="0" u="none" strike="noStrike">
                          <a:solidFill>
                            <a:srgbClr val="002D5A"/>
                          </a:solidFill>
                          <a:effectLst/>
                          <a:latin typeface="Calibri"/>
                        </a:rPr>
                        <a:t>% hlasů</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1" i="0" u="none" strike="noStrike">
                          <a:solidFill>
                            <a:srgbClr val="002D5A"/>
                          </a:solidFill>
                          <a:effectLst/>
                          <a:latin typeface="Calibri"/>
                        </a:rPr>
                        <a:t>mandáty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1" i="0" u="none" strike="noStrike">
                          <a:solidFill>
                            <a:srgbClr val="002D5A"/>
                          </a:solidFill>
                          <a:effectLst/>
                          <a:latin typeface="Calibri"/>
                        </a:rPr>
                        <a:t>% mandátů</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1" i="0" u="none" strike="noStrike">
                          <a:solidFill>
                            <a:srgbClr val="002D5A"/>
                          </a:solidFill>
                          <a:effectLst/>
                          <a:latin typeface="Calibri"/>
                        </a:rPr>
                        <a:t>% hlasů</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1" i="0" u="none" strike="noStrike">
                          <a:solidFill>
                            <a:srgbClr val="002D5A"/>
                          </a:solidFill>
                          <a:effectLst/>
                          <a:latin typeface="Calibri"/>
                        </a:rPr>
                        <a:t>mandáty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1" i="0" u="none" strike="noStrike">
                          <a:solidFill>
                            <a:srgbClr val="002D5A"/>
                          </a:solidFill>
                          <a:effectLst/>
                          <a:latin typeface="Calibri"/>
                        </a:rPr>
                        <a:t>% mandátů</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63448">
                <a:tc>
                  <a:txBody>
                    <a:bodyPr/>
                    <a:lstStyle/>
                    <a:p>
                      <a:pPr algn="l" fontAlgn="ctr"/>
                      <a:r>
                        <a:rPr lang="cs-CZ" sz="1600" b="0" i="0" u="none" strike="noStrike">
                          <a:solidFill>
                            <a:srgbClr val="002D5A"/>
                          </a:solidFill>
                          <a:effectLst/>
                          <a:latin typeface="Calibri"/>
                        </a:rPr>
                        <a:t>VVD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21,9%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22,7%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21,3%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22,0%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63448">
                <a:tc>
                  <a:txBody>
                    <a:bodyPr/>
                    <a:lstStyle/>
                    <a:p>
                      <a:pPr algn="l" fontAlgn="ctr"/>
                      <a:r>
                        <a:rPr lang="cs-CZ" sz="1600" b="0" i="0" u="none" strike="noStrike">
                          <a:solidFill>
                            <a:srgbClr val="002D5A"/>
                          </a:solidFill>
                          <a:effectLst/>
                          <a:latin typeface="Calibri"/>
                        </a:rPr>
                        <a:t>D´66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dirty="0">
                          <a:solidFill>
                            <a:srgbClr val="002D5A"/>
                          </a:solidFill>
                          <a:effectLst/>
                          <a:latin typeface="Calibri"/>
                        </a:rPr>
                        <a:t>15,0%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16,0%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12,2%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12,7%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63448">
                <a:tc>
                  <a:txBody>
                    <a:bodyPr/>
                    <a:lstStyle/>
                    <a:p>
                      <a:pPr algn="l" fontAlgn="ctr"/>
                      <a:r>
                        <a:rPr lang="cs-CZ" sz="1600" b="0" i="0" u="none" strike="noStrike">
                          <a:solidFill>
                            <a:srgbClr val="002D5A"/>
                          </a:solidFill>
                          <a:effectLst/>
                          <a:latin typeface="Calibri"/>
                        </a:rPr>
                        <a:t>PVV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dirty="0">
                          <a:solidFill>
                            <a:srgbClr val="002D5A"/>
                          </a:solidFill>
                          <a:effectLst/>
                          <a:latin typeface="Calibri"/>
                        </a:rPr>
                        <a:t>10,8%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11,3%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13,1%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13,3%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63448">
                <a:tc>
                  <a:txBody>
                    <a:bodyPr/>
                    <a:lstStyle/>
                    <a:p>
                      <a:pPr algn="l" fontAlgn="ctr"/>
                      <a:r>
                        <a:rPr lang="cs-CZ" sz="1600" b="0" i="0" u="none" strike="noStrike">
                          <a:solidFill>
                            <a:srgbClr val="002D5A"/>
                          </a:solidFill>
                          <a:effectLst/>
                          <a:latin typeface="Calibri"/>
                        </a:rPr>
                        <a:t>CDA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dirty="0">
                          <a:solidFill>
                            <a:srgbClr val="002D5A"/>
                          </a:solidFill>
                          <a:effectLst/>
                          <a:latin typeface="Calibri"/>
                        </a:rPr>
                        <a:t>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dirty="0">
                          <a:solidFill>
                            <a:srgbClr val="002D5A"/>
                          </a:solidFill>
                          <a:effectLst/>
                          <a:latin typeface="Calibri"/>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12,4%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12,7%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63448">
                <a:tc>
                  <a:txBody>
                    <a:bodyPr/>
                    <a:lstStyle/>
                    <a:p>
                      <a:pPr algn="l" fontAlgn="ctr"/>
                      <a:r>
                        <a:rPr lang="cs-CZ" sz="1600" b="0" i="0" u="none" strike="noStrike">
                          <a:solidFill>
                            <a:srgbClr val="002D5A"/>
                          </a:solidFill>
                          <a:effectLst/>
                          <a:latin typeface="Calibri"/>
                        </a:rPr>
                        <a:t>SP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dirty="0">
                          <a:solidFill>
                            <a:srgbClr val="002D5A"/>
                          </a:solidFill>
                          <a:effectLst/>
                          <a:latin typeface="Calibri"/>
                        </a:rPr>
                        <a:t>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63448">
                <a:tc>
                  <a:txBody>
                    <a:bodyPr/>
                    <a:lstStyle/>
                    <a:p>
                      <a:pPr algn="l" fontAlgn="ctr"/>
                      <a:r>
                        <a:rPr lang="cs-CZ" sz="1600" b="0" i="0" u="none" strike="noStrike">
                          <a:solidFill>
                            <a:srgbClr val="002D5A"/>
                          </a:solidFill>
                          <a:effectLst/>
                          <a:latin typeface="Calibri"/>
                        </a:rPr>
                        <a:t>PvdA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dirty="0">
                          <a:solidFill>
                            <a:srgbClr val="002D5A"/>
                          </a:solidFill>
                          <a:effectLst/>
                          <a:latin typeface="Calibri"/>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63448">
                <a:tc>
                  <a:txBody>
                    <a:bodyPr/>
                    <a:lstStyle/>
                    <a:p>
                      <a:pPr algn="l" fontAlgn="ctr"/>
                      <a:r>
                        <a:rPr lang="cs-CZ" sz="1600" b="0" i="0" u="none" strike="noStrike">
                          <a:solidFill>
                            <a:srgbClr val="002D5A"/>
                          </a:solidFill>
                          <a:effectLst/>
                          <a:latin typeface="Calibri"/>
                        </a:rPr>
                        <a:t>GL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dirty="0">
                          <a:solidFill>
                            <a:srgbClr val="002D5A"/>
                          </a:solidFill>
                          <a:effectLst/>
                          <a:latin typeface="Calibri"/>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63448">
                <a:tc>
                  <a:txBody>
                    <a:bodyPr/>
                    <a:lstStyle/>
                    <a:p>
                      <a:pPr algn="l" fontAlgn="ctr"/>
                      <a:r>
                        <a:rPr lang="cs-CZ" sz="1600" b="0" i="0" u="none" strike="noStrike">
                          <a:solidFill>
                            <a:srgbClr val="002D5A"/>
                          </a:solidFill>
                          <a:effectLst/>
                          <a:latin typeface="Calibri"/>
                        </a:rPr>
                        <a:t>FVD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dirty="0">
                          <a:solidFill>
                            <a:srgbClr val="002D5A"/>
                          </a:solidFill>
                          <a:effectLst/>
                          <a:latin typeface="Calibri"/>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63448">
                <a:tc>
                  <a:txBody>
                    <a:bodyPr/>
                    <a:lstStyle/>
                    <a:p>
                      <a:pPr algn="l" fontAlgn="ctr"/>
                      <a:r>
                        <a:rPr lang="cs-CZ" sz="1600" b="0" i="0" u="none" strike="noStrike">
                          <a:solidFill>
                            <a:srgbClr val="002D5A"/>
                          </a:solidFill>
                          <a:effectLst/>
                          <a:latin typeface="Calibri"/>
                        </a:rPr>
                        <a:t>PvdD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dirty="0">
                          <a:solidFill>
                            <a:srgbClr val="002D5A"/>
                          </a:solidFill>
                          <a:effectLst/>
                          <a:latin typeface="Calibri"/>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dirty="0">
                          <a:solidFill>
                            <a:srgbClr val="002D5A"/>
                          </a:solidFill>
                          <a:effectLst/>
                          <a:latin typeface="Calibri"/>
                        </a:rPr>
                        <a:t>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63448">
                <a:tc>
                  <a:txBody>
                    <a:bodyPr/>
                    <a:lstStyle/>
                    <a:p>
                      <a:pPr algn="l" fontAlgn="ctr"/>
                      <a:r>
                        <a:rPr lang="cs-CZ" sz="1600" b="0" i="0" u="none" strike="noStrike">
                          <a:solidFill>
                            <a:srgbClr val="002D5A"/>
                          </a:solidFill>
                          <a:effectLst/>
                          <a:latin typeface="Calibri"/>
                        </a:rPr>
                        <a:t>CU</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dirty="0">
                          <a:solidFill>
                            <a:srgbClr val="002D5A"/>
                          </a:solidFill>
                          <a:effectLst/>
                          <a:latin typeface="Calibri"/>
                        </a:rPr>
                        <a:t>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63448">
                <a:tc>
                  <a:txBody>
                    <a:bodyPr/>
                    <a:lstStyle/>
                    <a:p>
                      <a:pPr algn="l" fontAlgn="ctr"/>
                      <a:r>
                        <a:rPr lang="cs-CZ" sz="1600" b="0" i="0" u="none" strike="noStrike">
                          <a:solidFill>
                            <a:srgbClr val="002D5A"/>
                          </a:solidFill>
                          <a:effectLst/>
                          <a:latin typeface="Calibri"/>
                        </a:rPr>
                        <a:t>Volt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dirty="0">
                          <a:solidFill>
                            <a:srgbClr val="002D5A"/>
                          </a:solidFill>
                          <a:effectLst/>
                          <a:latin typeface="Calibri"/>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63448">
                <a:tc>
                  <a:txBody>
                    <a:bodyPr/>
                    <a:lstStyle/>
                    <a:p>
                      <a:pPr algn="l" fontAlgn="ctr"/>
                      <a:r>
                        <a:rPr lang="cs-CZ" sz="1600" b="0" i="0" u="none" strike="noStrike">
                          <a:solidFill>
                            <a:srgbClr val="002D5A"/>
                          </a:solidFill>
                          <a:effectLst/>
                          <a:latin typeface="Calibri"/>
                        </a:rPr>
                        <a:t>JA21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dirty="0">
                          <a:solidFill>
                            <a:srgbClr val="002D5A"/>
                          </a:solidFill>
                          <a:effectLst/>
                          <a:latin typeface="Calibri"/>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63448">
                <a:tc>
                  <a:txBody>
                    <a:bodyPr/>
                    <a:lstStyle/>
                    <a:p>
                      <a:pPr algn="l" fontAlgn="ctr"/>
                      <a:r>
                        <a:rPr lang="cs-CZ" sz="1600" b="0" i="0" u="none" strike="noStrike">
                          <a:solidFill>
                            <a:srgbClr val="002D5A"/>
                          </a:solidFill>
                          <a:effectLst/>
                          <a:latin typeface="Calibri"/>
                        </a:rPr>
                        <a:t>SGP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dirty="0">
                          <a:solidFill>
                            <a:srgbClr val="002D5A"/>
                          </a:solidFill>
                          <a:effectLst/>
                          <a:latin typeface="Calibri"/>
                        </a:rPr>
                        <a:t>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263448">
                <a:tc>
                  <a:txBody>
                    <a:bodyPr/>
                    <a:lstStyle/>
                    <a:p>
                      <a:pPr algn="l" fontAlgn="ctr"/>
                      <a:r>
                        <a:rPr lang="cs-CZ" sz="1600" b="0" i="0" u="none" strike="noStrike">
                          <a:solidFill>
                            <a:srgbClr val="002D5A"/>
                          </a:solidFill>
                          <a:effectLst/>
                          <a:latin typeface="Calibri"/>
                        </a:rPr>
                        <a:t>Denk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dirty="0">
                          <a:solidFill>
                            <a:srgbClr val="002D5A"/>
                          </a:solidFill>
                          <a:effectLst/>
                          <a:latin typeface="Calibri"/>
                        </a:rPr>
                        <a:t>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263448">
                <a:tc>
                  <a:txBody>
                    <a:bodyPr/>
                    <a:lstStyle/>
                    <a:p>
                      <a:pPr algn="l" fontAlgn="ctr"/>
                      <a:r>
                        <a:rPr lang="cs-CZ" sz="1600" b="0" i="0" u="none" strike="noStrike">
                          <a:solidFill>
                            <a:srgbClr val="002D5A"/>
                          </a:solidFill>
                          <a:effectLst/>
                          <a:latin typeface="Calibri"/>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dirty="0">
                          <a:solidFill>
                            <a:srgbClr val="002D5A"/>
                          </a:solidFill>
                          <a:effectLst/>
                          <a:latin typeface="Calibri"/>
                        </a:rPr>
                        <a:t>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263448">
                <a:tc>
                  <a:txBody>
                    <a:bodyPr/>
                    <a:lstStyle/>
                    <a:p>
                      <a:pPr algn="l" fontAlgn="ctr"/>
                      <a:r>
                        <a:rPr lang="cs-CZ" sz="1600" b="0" i="0" u="none" strike="noStrike">
                          <a:solidFill>
                            <a:srgbClr val="002D5A"/>
                          </a:solidFill>
                          <a:effectLst/>
                          <a:latin typeface="Calibri"/>
                        </a:rPr>
                        <a:t>BBB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dirty="0">
                          <a:solidFill>
                            <a:srgbClr val="002D5A"/>
                          </a:solidFill>
                          <a:effectLst/>
                          <a:latin typeface="Calibri"/>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263448">
                <a:tc>
                  <a:txBody>
                    <a:bodyPr/>
                    <a:lstStyle/>
                    <a:p>
                      <a:pPr algn="l" fontAlgn="ctr"/>
                      <a:r>
                        <a:rPr lang="cs-CZ" sz="1600" b="0" i="0" u="none" strike="noStrike">
                          <a:solidFill>
                            <a:srgbClr val="002D5A"/>
                          </a:solidFill>
                          <a:effectLst/>
                          <a:latin typeface="Calibri"/>
                        </a:rPr>
                        <a:t>Bij1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dirty="0">
                          <a:solidFill>
                            <a:srgbClr val="002D5A"/>
                          </a:solidFill>
                          <a:effectLst/>
                          <a:latin typeface="Calibri"/>
                        </a:rPr>
                        <a:t>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dirty="0">
                          <a:solidFill>
                            <a:srgbClr val="002D5A"/>
                          </a:solidFill>
                          <a:effectLst/>
                          <a:latin typeface="Calibri"/>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dirty="0">
                          <a:solidFill>
                            <a:srgbClr val="002D5A"/>
                          </a:solidFill>
                          <a:effectLst/>
                          <a:latin typeface="Calibri"/>
                        </a:rPr>
                        <a:t>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263448">
                <a:tc>
                  <a:txBody>
                    <a:bodyPr/>
                    <a:lstStyle/>
                    <a:p>
                      <a:pPr algn="l" fontAlgn="ctr"/>
                      <a:r>
                        <a:rPr lang="cs-CZ" sz="1600" b="0" i="0" u="none" strike="noStrike">
                          <a:solidFill>
                            <a:srgbClr val="002D5A"/>
                          </a:solidFill>
                          <a:effectLst/>
                          <a:latin typeface="Calibri"/>
                        </a:rPr>
                        <a:t>ost.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dirty="0">
                          <a:solidFill>
                            <a:srgbClr val="002D5A"/>
                          </a:solidFill>
                          <a:effectLst/>
                          <a:latin typeface="Calibri"/>
                        </a:rPr>
                        <a:t>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 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dirty="0">
                          <a:solidFill>
                            <a:srgbClr val="002D5A"/>
                          </a:solidFill>
                          <a:effectLst/>
                          <a:latin typeface="Calibri"/>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dirty="0">
                          <a:solidFill>
                            <a:srgbClr val="002D5A"/>
                          </a:solidFill>
                          <a:effectLst/>
                          <a:latin typeface="Calibri"/>
                        </a:rPr>
                        <a:t>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bl>
          </a:graphicData>
        </a:graphic>
      </p:graphicFrame>
    </p:spTree>
    <p:extLst>
      <p:ext uri="{BB962C8B-B14F-4D97-AF65-F5344CB8AC3E}">
        <p14:creationId xmlns:p14="http://schemas.microsoft.com/office/powerpoint/2010/main" val="2574433251"/>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0" y="109182"/>
            <a:ext cx="9144000" cy="723331"/>
          </a:xfrm>
        </p:spPr>
        <p:txBody>
          <a:bodyPr rtlCol="0">
            <a:normAutofit fontScale="90000"/>
          </a:bodyPr>
          <a:lstStyle/>
          <a:p>
            <a:pPr defTabSz="914206" eaLnBrk="1" fontAlgn="auto" hangingPunct="1">
              <a:spcAft>
                <a:spcPts val="0"/>
              </a:spcAft>
              <a:defRPr/>
            </a:pPr>
            <a:r>
              <a:rPr lang="cs-CZ" altLang="cs-CZ" sz="4400" dirty="0"/>
              <a:t>Nizozemsko - volby 2017/21</a:t>
            </a:r>
          </a:p>
        </p:txBody>
      </p:sp>
      <p:graphicFrame>
        <p:nvGraphicFramePr>
          <p:cNvPr id="5" name="Zástupný symbol pro obsah 4"/>
          <p:cNvGraphicFramePr>
            <a:graphicFrameLocks noGrp="1"/>
          </p:cNvGraphicFramePr>
          <p:nvPr>
            <p:ph idx="1"/>
          </p:nvPr>
        </p:nvGraphicFramePr>
        <p:xfrm>
          <a:off x="225187" y="999698"/>
          <a:ext cx="8727744" cy="522368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52377769"/>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923926"/>
          </a:xfrm>
        </p:spPr>
        <p:txBody>
          <a:bodyPr>
            <a:normAutofit/>
          </a:bodyPr>
          <a:lstStyle/>
          <a:p>
            <a:r>
              <a:rPr lang="cs-CZ" sz="3600" dirty="0"/>
              <a:t>Španělsko – volby 2019</a:t>
            </a:r>
          </a:p>
        </p:txBody>
      </p:sp>
      <p:graphicFrame>
        <p:nvGraphicFramePr>
          <p:cNvPr id="4" name="Zástupný symbol pro obsah 3"/>
          <p:cNvGraphicFramePr>
            <a:graphicFrameLocks noGrp="1"/>
          </p:cNvGraphicFramePr>
          <p:nvPr>
            <p:ph idx="1"/>
          </p:nvPr>
        </p:nvGraphicFramePr>
        <p:xfrm>
          <a:off x="0" y="958756"/>
          <a:ext cx="9144000" cy="534651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30339785"/>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0" y="574675"/>
            <a:ext cx="9144000" cy="923925"/>
          </a:xfrm>
        </p:spPr>
        <p:txBody>
          <a:bodyPr rtlCol="0"/>
          <a:lstStyle/>
          <a:p>
            <a:pPr defTabSz="914206" eaLnBrk="1" fontAlgn="auto" hangingPunct="1">
              <a:spcAft>
                <a:spcPts val="0"/>
              </a:spcAft>
              <a:defRPr/>
            </a:pPr>
            <a:r>
              <a:rPr lang="cs-CZ" altLang="cs-CZ" sz="4000" dirty="0"/>
              <a:t>Smíšené volební systémy</a:t>
            </a:r>
          </a:p>
        </p:txBody>
      </p:sp>
      <p:sp>
        <p:nvSpPr>
          <p:cNvPr id="108547" name="Rectangle 3"/>
          <p:cNvSpPr>
            <a:spLocks noGrp="1" noChangeArrowheads="1"/>
          </p:cNvSpPr>
          <p:nvPr>
            <p:ph type="body" idx="1"/>
          </p:nvPr>
        </p:nvSpPr>
        <p:spPr>
          <a:xfrm>
            <a:off x="279400" y="1862138"/>
            <a:ext cx="8447088" cy="4554537"/>
          </a:xfrm>
        </p:spPr>
        <p:txBody>
          <a:bodyPr/>
          <a:lstStyle/>
          <a:p>
            <a:pPr eaLnBrk="1" hangingPunct="1">
              <a:spcBef>
                <a:spcPct val="45000"/>
              </a:spcBef>
            </a:pPr>
            <a:r>
              <a:rPr lang="cs-CZ" altLang="cs-CZ" sz="2400">
                <a:solidFill>
                  <a:srgbClr val="002D5A"/>
                </a:solidFill>
              </a:rPr>
              <a:t>Kombinace proporčních a většinových systémů pro volby do jediné komory </a:t>
            </a:r>
          </a:p>
          <a:p>
            <a:pPr eaLnBrk="1" hangingPunct="1">
              <a:spcBef>
                <a:spcPct val="45000"/>
              </a:spcBef>
            </a:pPr>
            <a:r>
              <a:rPr lang="cs-CZ" altLang="cs-CZ" sz="2400">
                <a:solidFill>
                  <a:srgbClr val="002D5A"/>
                </a:solidFill>
              </a:rPr>
              <a:t>Každý ze systémů musí být zastoupen aspoň v 5 % mandátů</a:t>
            </a:r>
          </a:p>
          <a:p>
            <a:pPr eaLnBrk="1" hangingPunct="1">
              <a:spcBef>
                <a:spcPct val="45000"/>
              </a:spcBef>
            </a:pPr>
            <a:r>
              <a:rPr lang="cs-CZ" altLang="cs-CZ" sz="2400">
                <a:solidFill>
                  <a:srgbClr val="002D5A"/>
                </a:solidFill>
              </a:rPr>
              <a:t>Moderní trend při volebních reformách </a:t>
            </a:r>
          </a:p>
        </p:txBody>
      </p:sp>
    </p:spTree>
    <p:extLst>
      <p:ext uri="{BB962C8B-B14F-4D97-AF65-F5344CB8AC3E}">
        <p14:creationId xmlns:p14="http://schemas.microsoft.com/office/powerpoint/2010/main" val="68329138"/>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0" y="574675"/>
            <a:ext cx="9144000" cy="923925"/>
          </a:xfrm>
        </p:spPr>
        <p:txBody>
          <a:bodyPr rtlCol="0"/>
          <a:lstStyle/>
          <a:p>
            <a:pPr defTabSz="914206" eaLnBrk="1" fontAlgn="auto" hangingPunct="1">
              <a:spcAft>
                <a:spcPts val="0"/>
              </a:spcAft>
              <a:defRPr/>
            </a:pPr>
            <a:r>
              <a:rPr lang="cs-CZ" altLang="cs-CZ" sz="4400" dirty="0"/>
              <a:t>Typologie smíšených systémů</a:t>
            </a:r>
          </a:p>
        </p:txBody>
      </p:sp>
      <p:sp>
        <p:nvSpPr>
          <p:cNvPr id="109571" name="Rectangle 3"/>
          <p:cNvSpPr>
            <a:spLocks noGrp="1" noChangeArrowheads="1"/>
          </p:cNvSpPr>
          <p:nvPr>
            <p:ph type="body" idx="1"/>
          </p:nvPr>
        </p:nvSpPr>
        <p:spPr>
          <a:xfrm>
            <a:off x="457200" y="1719263"/>
            <a:ext cx="8229600" cy="4406900"/>
          </a:xfrm>
        </p:spPr>
        <p:txBody>
          <a:bodyPr/>
          <a:lstStyle/>
          <a:p>
            <a:pPr eaLnBrk="1" hangingPunct="1">
              <a:spcBef>
                <a:spcPct val="30000"/>
              </a:spcBef>
            </a:pPr>
            <a:r>
              <a:rPr lang="cs-CZ" altLang="cs-CZ" sz="2400">
                <a:solidFill>
                  <a:srgbClr val="002D5A"/>
                </a:solidFill>
              </a:rPr>
              <a:t>Podle </a:t>
            </a:r>
            <a:r>
              <a:rPr lang="cs-CZ" altLang="cs-CZ" sz="2400" i="1">
                <a:solidFill>
                  <a:srgbClr val="002D5A"/>
                </a:solidFill>
              </a:rPr>
              <a:t>vstupů</a:t>
            </a:r>
            <a:r>
              <a:rPr lang="cs-CZ" altLang="cs-CZ" sz="2400">
                <a:solidFill>
                  <a:srgbClr val="002D5A"/>
                </a:solidFill>
              </a:rPr>
              <a:t> - otázka vzájemného nastavení jednotlivých složek</a:t>
            </a:r>
          </a:p>
          <a:p>
            <a:pPr marL="1049338" lvl="1" indent="-592138" eaLnBrk="1" hangingPunct="1">
              <a:spcBef>
                <a:spcPct val="30000"/>
              </a:spcBef>
            </a:pPr>
            <a:r>
              <a:rPr lang="cs-CZ" altLang="cs-CZ" sz="2000">
                <a:solidFill>
                  <a:srgbClr val="002D5A"/>
                </a:solidFill>
              </a:rPr>
              <a:t>Závislá kombinace</a:t>
            </a:r>
          </a:p>
          <a:p>
            <a:pPr marL="1049338" lvl="1" indent="-592138" eaLnBrk="1" hangingPunct="1">
              <a:spcBef>
                <a:spcPct val="30000"/>
              </a:spcBef>
            </a:pPr>
            <a:r>
              <a:rPr lang="cs-CZ" altLang="cs-CZ" sz="2000">
                <a:solidFill>
                  <a:srgbClr val="002D5A"/>
                </a:solidFill>
              </a:rPr>
              <a:t>Nezávislá kombinace</a:t>
            </a:r>
          </a:p>
          <a:p>
            <a:pPr marL="1049338" lvl="1" indent="-592138" eaLnBrk="1" hangingPunct="1">
              <a:spcBef>
                <a:spcPct val="30000"/>
              </a:spcBef>
            </a:pPr>
            <a:r>
              <a:rPr lang="cs-CZ" altLang="cs-CZ" sz="2000">
                <a:solidFill>
                  <a:srgbClr val="002D5A"/>
                </a:solidFill>
              </a:rPr>
              <a:t>Supersmíšený </a:t>
            </a:r>
          </a:p>
          <a:p>
            <a:pPr eaLnBrk="1" hangingPunct="1">
              <a:spcBef>
                <a:spcPct val="30000"/>
              </a:spcBef>
            </a:pPr>
            <a:r>
              <a:rPr lang="cs-CZ" altLang="cs-CZ" sz="2400">
                <a:solidFill>
                  <a:srgbClr val="002D5A"/>
                </a:solidFill>
              </a:rPr>
              <a:t>Podle </a:t>
            </a:r>
            <a:r>
              <a:rPr lang="cs-CZ" altLang="cs-CZ" sz="2400" i="1">
                <a:solidFill>
                  <a:srgbClr val="002D5A"/>
                </a:solidFill>
              </a:rPr>
              <a:t>výstupů</a:t>
            </a:r>
            <a:r>
              <a:rPr lang="cs-CZ" altLang="cs-CZ" sz="2400">
                <a:solidFill>
                  <a:srgbClr val="002D5A"/>
                </a:solidFill>
              </a:rPr>
              <a:t> - více odráží konkrétní volební výsledky</a:t>
            </a:r>
          </a:p>
          <a:p>
            <a:pPr marL="1049338" lvl="1" indent="-592138" eaLnBrk="1" hangingPunct="1">
              <a:spcBef>
                <a:spcPct val="30000"/>
              </a:spcBef>
            </a:pPr>
            <a:r>
              <a:rPr lang="cs-CZ" altLang="cs-CZ" sz="2000">
                <a:solidFill>
                  <a:srgbClr val="002D5A"/>
                </a:solidFill>
              </a:rPr>
              <a:t>Většinové smíšené systémy</a:t>
            </a:r>
          </a:p>
          <a:p>
            <a:pPr marL="1049338" lvl="1" indent="-592138" eaLnBrk="1" hangingPunct="1">
              <a:spcBef>
                <a:spcPct val="30000"/>
              </a:spcBef>
            </a:pPr>
            <a:r>
              <a:rPr lang="cs-CZ" altLang="cs-CZ" sz="2000">
                <a:solidFill>
                  <a:srgbClr val="002D5A"/>
                </a:solidFill>
              </a:rPr>
              <a:t>Poměrné smíšené systémy</a:t>
            </a:r>
          </a:p>
          <a:p>
            <a:pPr marL="1049338" lvl="1" indent="-592138" eaLnBrk="1" hangingPunct="1">
              <a:spcBef>
                <a:spcPct val="30000"/>
              </a:spcBef>
            </a:pPr>
            <a:r>
              <a:rPr lang="cs-CZ" altLang="cs-CZ" sz="2000">
                <a:solidFill>
                  <a:srgbClr val="002D5A"/>
                </a:solidFill>
              </a:rPr>
              <a:t>Speciální kategorie - Itálie a Maďarsko</a:t>
            </a:r>
          </a:p>
        </p:txBody>
      </p:sp>
    </p:spTree>
    <p:extLst>
      <p:ext uri="{BB962C8B-B14F-4D97-AF65-F5344CB8AC3E}">
        <p14:creationId xmlns:p14="http://schemas.microsoft.com/office/powerpoint/2010/main" val="3567751223"/>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306388" y="738188"/>
            <a:ext cx="8447087" cy="374650"/>
          </a:xfrm>
        </p:spPr>
        <p:txBody>
          <a:bodyPr rtlCol="0">
            <a:noAutofit/>
          </a:bodyPr>
          <a:lstStyle/>
          <a:p>
            <a:pPr defTabSz="914206" eaLnBrk="1" fontAlgn="auto" hangingPunct="1">
              <a:spcAft>
                <a:spcPts val="0"/>
              </a:spcAft>
              <a:defRPr/>
            </a:pPr>
            <a:r>
              <a:rPr lang="cs-CZ" altLang="cs-CZ" sz="4000" dirty="0"/>
              <a:t>Německo - sporný klasifikační případ</a:t>
            </a:r>
          </a:p>
        </p:txBody>
      </p:sp>
      <p:sp>
        <p:nvSpPr>
          <p:cNvPr id="114691" name="Rectangle 3"/>
          <p:cNvSpPr>
            <a:spLocks noGrp="1" noChangeArrowheads="1"/>
          </p:cNvSpPr>
          <p:nvPr>
            <p:ph type="body" idx="1"/>
          </p:nvPr>
        </p:nvSpPr>
        <p:spPr>
          <a:xfrm>
            <a:off x="457200" y="1404938"/>
            <a:ext cx="8229600" cy="4721225"/>
          </a:xfrm>
        </p:spPr>
        <p:txBody>
          <a:bodyPr rtlCol="0">
            <a:noAutofit/>
          </a:bodyPr>
          <a:lstStyle/>
          <a:p>
            <a:pPr marL="342827" indent="-342827" defTabSz="914206" eaLnBrk="1" fontAlgn="auto" hangingPunct="1">
              <a:spcBef>
                <a:spcPct val="30000"/>
              </a:spcBef>
              <a:spcAft>
                <a:spcPts val="0"/>
              </a:spcAft>
              <a:defRPr/>
            </a:pPr>
            <a:r>
              <a:rPr lang="cs-CZ" altLang="cs-CZ" sz="2500" dirty="0">
                <a:solidFill>
                  <a:srgbClr val="002D5A"/>
                </a:solidFill>
              </a:rPr>
              <a:t>Personalizovaný systém poměrného zastoupení (</a:t>
            </a:r>
            <a:r>
              <a:rPr lang="cs-CZ" altLang="cs-CZ" sz="2500" i="1" dirty="0" err="1">
                <a:solidFill>
                  <a:srgbClr val="002D5A"/>
                </a:solidFill>
              </a:rPr>
              <a:t>mixed</a:t>
            </a:r>
            <a:r>
              <a:rPr lang="cs-CZ" altLang="cs-CZ" sz="2500" i="1" dirty="0">
                <a:solidFill>
                  <a:srgbClr val="002D5A"/>
                </a:solidFill>
              </a:rPr>
              <a:t> </a:t>
            </a:r>
            <a:r>
              <a:rPr lang="cs-CZ" altLang="cs-CZ" sz="2500" i="1" dirty="0" err="1">
                <a:solidFill>
                  <a:srgbClr val="002D5A"/>
                </a:solidFill>
              </a:rPr>
              <a:t>member</a:t>
            </a:r>
            <a:r>
              <a:rPr lang="cs-CZ" altLang="cs-CZ" sz="2500" i="1" dirty="0">
                <a:solidFill>
                  <a:srgbClr val="002D5A"/>
                </a:solidFill>
              </a:rPr>
              <a:t> </a:t>
            </a:r>
            <a:r>
              <a:rPr lang="cs-CZ" altLang="cs-CZ" sz="2500" i="1" dirty="0" err="1">
                <a:solidFill>
                  <a:srgbClr val="002D5A"/>
                </a:solidFill>
              </a:rPr>
              <a:t>proportional</a:t>
            </a:r>
            <a:r>
              <a:rPr lang="cs-CZ" altLang="cs-CZ" sz="2500" i="1" dirty="0">
                <a:solidFill>
                  <a:srgbClr val="002D5A"/>
                </a:solidFill>
              </a:rPr>
              <a:t> </a:t>
            </a:r>
            <a:r>
              <a:rPr lang="cs-CZ" altLang="cs-CZ" sz="2500" i="1" dirty="0" err="1">
                <a:solidFill>
                  <a:srgbClr val="002D5A"/>
                </a:solidFill>
              </a:rPr>
              <a:t>system</a:t>
            </a:r>
            <a:r>
              <a:rPr lang="cs-CZ" altLang="cs-CZ" sz="2500" dirty="0">
                <a:solidFill>
                  <a:srgbClr val="002D5A"/>
                </a:solidFill>
              </a:rPr>
              <a:t>)</a:t>
            </a:r>
          </a:p>
          <a:p>
            <a:pPr marL="342827" indent="-342827" defTabSz="914206" eaLnBrk="1" fontAlgn="auto" hangingPunct="1">
              <a:spcBef>
                <a:spcPct val="30000"/>
              </a:spcBef>
              <a:spcAft>
                <a:spcPts val="0"/>
              </a:spcAft>
              <a:defRPr/>
            </a:pPr>
            <a:r>
              <a:rPr lang="cs-CZ" altLang="cs-CZ" sz="2500" dirty="0">
                <a:solidFill>
                  <a:srgbClr val="002D5A"/>
                </a:solidFill>
              </a:rPr>
              <a:t>Celkem 598 křesel</a:t>
            </a:r>
          </a:p>
          <a:p>
            <a:pPr marL="342827" indent="-342827" defTabSz="914206" eaLnBrk="1" fontAlgn="auto" hangingPunct="1">
              <a:spcBef>
                <a:spcPct val="30000"/>
              </a:spcBef>
              <a:spcAft>
                <a:spcPts val="0"/>
              </a:spcAft>
              <a:defRPr/>
            </a:pPr>
            <a:r>
              <a:rPr lang="cs-CZ" altLang="cs-CZ" sz="2500" dirty="0">
                <a:solidFill>
                  <a:srgbClr val="002D5A"/>
                </a:solidFill>
              </a:rPr>
              <a:t>Každý volič má 2 hlasy</a:t>
            </a:r>
          </a:p>
          <a:p>
            <a:pPr marL="742792" lvl="1" indent="-285689" defTabSz="914206" eaLnBrk="1" fontAlgn="auto" hangingPunct="1">
              <a:spcBef>
                <a:spcPct val="30000"/>
              </a:spcBef>
              <a:spcAft>
                <a:spcPts val="0"/>
              </a:spcAft>
              <a:defRPr/>
            </a:pPr>
            <a:r>
              <a:rPr lang="cs-CZ" altLang="cs-CZ" sz="2000" dirty="0">
                <a:solidFill>
                  <a:srgbClr val="002D5A"/>
                </a:solidFill>
              </a:rPr>
              <a:t>1.hlas pro volby v jednomandátových volebních obvodech</a:t>
            </a:r>
          </a:p>
          <a:p>
            <a:pPr marL="1142757" lvl="2" indent="-228552" defTabSz="914206" eaLnBrk="1" fontAlgn="auto" hangingPunct="1">
              <a:spcBef>
                <a:spcPct val="30000"/>
              </a:spcBef>
              <a:spcAft>
                <a:spcPts val="0"/>
              </a:spcAft>
              <a:defRPr/>
            </a:pPr>
            <a:r>
              <a:rPr lang="cs-CZ" altLang="cs-CZ" sz="2000" dirty="0">
                <a:solidFill>
                  <a:srgbClr val="002D5A"/>
                </a:solidFill>
              </a:rPr>
              <a:t>systém relativní většiny</a:t>
            </a:r>
          </a:p>
          <a:p>
            <a:pPr marL="1142757" lvl="2" indent="-228552" defTabSz="914206" eaLnBrk="1" fontAlgn="auto" hangingPunct="1">
              <a:spcBef>
                <a:spcPct val="30000"/>
              </a:spcBef>
              <a:spcAft>
                <a:spcPts val="0"/>
              </a:spcAft>
              <a:defRPr/>
            </a:pPr>
            <a:r>
              <a:rPr lang="cs-CZ" altLang="cs-CZ" sz="2000" dirty="0">
                <a:solidFill>
                  <a:srgbClr val="002D5A"/>
                </a:solidFill>
              </a:rPr>
              <a:t>299 jednomandátových obvodů</a:t>
            </a:r>
          </a:p>
          <a:p>
            <a:pPr marL="742792" lvl="1" indent="-285689" defTabSz="914206" eaLnBrk="1" fontAlgn="auto" hangingPunct="1">
              <a:spcBef>
                <a:spcPct val="30000"/>
              </a:spcBef>
              <a:spcAft>
                <a:spcPts val="0"/>
              </a:spcAft>
              <a:defRPr/>
            </a:pPr>
            <a:r>
              <a:rPr lang="cs-CZ" altLang="cs-CZ" sz="2000" dirty="0">
                <a:solidFill>
                  <a:srgbClr val="002D5A"/>
                </a:solidFill>
              </a:rPr>
              <a:t>2.hlas pro stranické kandidátky</a:t>
            </a:r>
          </a:p>
          <a:p>
            <a:pPr marL="1142757" lvl="2" indent="-228552" defTabSz="914206" eaLnBrk="1" fontAlgn="auto" hangingPunct="1">
              <a:spcBef>
                <a:spcPct val="30000"/>
              </a:spcBef>
              <a:spcAft>
                <a:spcPts val="0"/>
              </a:spcAft>
              <a:defRPr/>
            </a:pPr>
            <a:r>
              <a:rPr lang="cs-CZ" altLang="cs-CZ" sz="2500" dirty="0">
                <a:solidFill>
                  <a:srgbClr val="002D5A"/>
                </a:solidFill>
              </a:rPr>
              <a:t>Druhý hlas je rozhodující – určuje celkový poměr mandátů</a:t>
            </a:r>
          </a:p>
          <a:p>
            <a:pPr marL="0" indent="0" algn="ctr" defTabSz="914206" eaLnBrk="1" fontAlgn="auto" hangingPunct="1">
              <a:spcAft>
                <a:spcPts val="0"/>
              </a:spcAft>
              <a:buFont typeface="Arial" pitchFamily="34" charset="0"/>
              <a:buNone/>
              <a:defRPr/>
            </a:pPr>
            <a:r>
              <a:rPr lang="cs-CZ" altLang="cs-CZ" sz="2500" dirty="0">
                <a:solidFill>
                  <a:srgbClr val="FF0000"/>
                </a:solidFill>
              </a:rPr>
              <a:t>Novinka od roku 2013</a:t>
            </a:r>
          </a:p>
        </p:txBody>
      </p:sp>
    </p:spTree>
    <p:extLst>
      <p:ext uri="{BB962C8B-B14F-4D97-AF65-F5344CB8AC3E}">
        <p14:creationId xmlns:p14="http://schemas.microsoft.com/office/powerpoint/2010/main" val="875459598"/>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238125" y="542925"/>
            <a:ext cx="8447088" cy="374650"/>
          </a:xfrm>
        </p:spPr>
        <p:txBody>
          <a:bodyPr rtlCol="0">
            <a:noAutofit/>
          </a:bodyPr>
          <a:lstStyle/>
          <a:p>
            <a:pPr defTabSz="914206" eaLnBrk="1" fontAlgn="auto" hangingPunct="1">
              <a:spcAft>
                <a:spcPts val="0"/>
              </a:spcAft>
              <a:defRPr/>
            </a:pPr>
            <a:r>
              <a:rPr lang="cs-CZ" altLang="cs-CZ" sz="4000" dirty="0"/>
              <a:t>Německo 2013</a:t>
            </a:r>
          </a:p>
        </p:txBody>
      </p:sp>
      <p:sp>
        <p:nvSpPr>
          <p:cNvPr id="118787" name="Rectangle 3"/>
          <p:cNvSpPr>
            <a:spLocks noGrp="1" noChangeArrowheads="1"/>
          </p:cNvSpPr>
          <p:nvPr>
            <p:ph idx="1"/>
          </p:nvPr>
        </p:nvSpPr>
        <p:spPr>
          <a:xfrm>
            <a:off x="279400" y="1619250"/>
            <a:ext cx="3497263" cy="4797425"/>
          </a:xfrm>
        </p:spPr>
        <p:txBody>
          <a:bodyPr rtlCol="0">
            <a:normAutofit/>
          </a:bodyPr>
          <a:lstStyle/>
          <a:p>
            <a:pPr marL="342827" indent="-342827" defTabSz="914206" eaLnBrk="1" fontAlgn="auto" hangingPunct="1">
              <a:spcAft>
                <a:spcPts val="0"/>
              </a:spcAft>
              <a:buFont typeface="Arial" pitchFamily="34" charset="0"/>
              <a:buNone/>
              <a:defRPr/>
            </a:pPr>
            <a:endParaRPr lang="cs-CZ" altLang="cs-CZ" dirty="0"/>
          </a:p>
          <a:p>
            <a:pPr marL="342827" indent="-342827" defTabSz="914206" eaLnBrk="1" fontAlgn="auto" hangingPunct="1">
              <a:spcAft>
                <a:spcPts val="0"/>
              </a:spcAft>
              <a:buFont typeface="Arial" pitchFamily="34" charset="0"/>
              <a:buNone/>
              <a:defRPr/>
            </a:pPr>
            <a:endParaRPr lang="cs-CZ" altLang="cs-CZ" dirty="0"/>
          </a:p>
          <a:p>
            <a:pPr marL="0" indent="0" defTabSz="914206" eaLnBrk="1" fontAlgn="auto" hangingPunct="1">
              <a:spcAft>
                <a:spcPts val="0"/>
              </a:spcAft>
              <a:buFont typeface="Arial" pitchFamily="34" charset="0"/>
              <a:buNone/>
              <a:defRPr/>
            </a:pPr>
            <a:r>
              <a:rPr lang="cs-CZ" altLang="cs-CZ" sz="2400" dirty="0">
                <a:solidFill>
                  <a:srgbClr val="002D5A"/>
                </a:solidFill>
              </a:rPr>
              <a:t>Volby ve volebních obvodech</a:t>
            </a:r>
          </a:p>
          <a:p>
            <a:pPr marL="342827" indent="-342827" defTabSz="914206" eaLnBrk="1" fontAlgn="auto" hangingPunct="1">
              <a:spcAft>
                <a:spcPts val="0"/>
              </a:spcAft>
              <a:buFont typeface="Arial" pitchFamily="34" charset="0"/>
              <a:buNone/>
              <a:defRPr/>
            </a:pPr>
            <a:endParaRPr lang="cs-CZ" altLang="cs-CZ" dirty="0"/>
          </a:p>
        </p:txBody>
      </p:sp>
      <p:pic>
        <p:nvPicPr>
          <p:cNvPr id="15258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4338" y="942975"/>
            <a:ext cx="4919662" cy="591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5197100"/>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369958"/>
            <a:ext cx="9144000" cy="923926"/>
          </a:xfrm>
        </p:spPr>
        <p:txBody>
          <a:bodyPr>
            <a:normAutofit/>
          </a:bodyPr>
          <a:lstStyle/>
          <a:p>
            <a:r>
              <a:rPr lang="cs-CZ" sz="4000" dirty="0"/>
              <a:t>Německo 2013</a:t>
            </a:r>
          </a:p>
        </p:txBody>
      </p:sp>
      <p:graphicFrame>
        <p:nvGraphicFramePr>
          <p:cNvPr id="4" name="Tabulka 3"/>
          <p:cNvGraphicFramePr>
            <a:graphicFrameLocks noGrp="1"/>
          </p:cNvGraphicFramePr>
          <p:nvPr/>
        </p:nvGraphicFramePr>
        <p:xfrm>
          <a:off x="447675" y="1687513"/>
          <a:ext cx="8278811" cy="4476753"/>
        </p:xfrm>
        <a:graphic>
          <a:graphicData uri="http://schemas.openxmlformats.org/drawingml/2006/table">
            <a:tbl>
              <a:tblPr>
                <a:tableStyleId>{5C22544A-7EE6-4342-B048-85BDC9FD1C3A}</a:tableStyleId>
              </a:tblPr>
              <a:tblGrid>
                <a:gridCol w="1142522">
                  <a:extLst>
                    <a:ext uri="{9D8B030D-6E8A-4147-A177-3AD203B41FA5}">
                      <a16:colId xmlns:a16="http://schemas.microsoft.com/office/drawing/2014/main" val="20000"/>
                    </a:ext>
                  </a:extLst>
                </a:gridCol>
                <a:gridCol w="1142522">
                  <a:extLst>
                    <a:ext uri="{9D8B030D-6E8A-4147-A177-3AD203B41FA5}">
                      <a16:colId xmlns:a16="http://schemas.microsoft.com/office/drawing/2014/main" val="20001"/>
                    </a:ext>
                  </a:extLst>
                </a:gridCol>
                <a:gridCol w="1142522">
                  <a:extLst>
                    <a:ext uri="{9D8B030D-6E8A-4147-A177-3AD203B41FA5}">
                      <a16:colId xmlns:a16="http://schemas.microsoft.com/office/drawing/2014/main" val="20002"/>
                    </a:ext>
                  </a:extLst>
                </a:gridCol>
                <a:gridCol w="1142522">
                  <a:extLst>
                    <a:ext uri="{9D8B030D-6E8A-4147-A177-3AD203B41FA5}">
                      <a16:colId xmlns:a16="http://schemas.microsoft.com/office/drawing/2014/main" val="20003"/>
                    </a:ext>
                  </a:extLst>
                </a:gridCol>
                <a:gridCol w="1142522">
                  <a:extLst>
                    <a:ext uri="{9D8B030D-6E8A-4147-A177-3AD203B41FA5}">
                      <a16:colId xmlns:a16="http://schemas.microsoft.com/office/drawing/2014/main" val="20004"/>
                    </a:ext>
                  </a:extLst>
                </a:gridCol>
                <a:gridCol w="1142522">
                  <a:extLst>
                    <a:ext uri="{9D8B030D-6E8A-4147-A177-3AD203B41FA5}">
                      <a16:colId xmlns:a16="http://schemas.microsoft.com/office/drawing/2014/main" val="20005"/>
                    </a:ext>
                  </a:extLst>
                </a:gridCol>
                <a:gridCol w="1423679">
                  <a:extLst>
                    <a:ext uri="{9D8B030D-6E8A-4147-A177-3AD203B41FA5}">
                      <a16:colId xmlns:a16="http://schemas.microsoft.com/office/drawing/2014/main" val="20006"/>
                    </a:ext>
                  </a:extLst>
                </a:gridCol>
              </a:tblGrid>
              <a:tr h="497417">
                <a:tc rowSpan="2">
                  <a:txBody>
                    <a:bodyPr/>
                    <a:lstStyle/>
                    <a:p>
                      <a:endParaRPr lang="cs-CZ" sz="1800" dirty="0">
                        <a:solidFill>
                          <a:srgbClr val="002D5A"/>
                        </a:solidFill>
                        <a:latin typeface="+mn-lt"/>
                      </a:endParaRPr>
                    </a:p>
                  </a:txBody>
                  <a:tcPr marL="0" marR="0" marT="0" marB="0" anchor="ctr"/>
                </a:tc>
                <a:tc gridSpan="2">
                  <a:txBody>
                    <a:bodyPr/>
                    <a:lstStyle/>
                    <a:p>
                      <a:pPr algn="ctr" fontAlgn="ctr"/>
                      <a:r>
                        <a:rPr lang="cs-CZ" sz="1800" u="none" strike="noStrike">
                          <a:solidFill>
                            <a:srgbClr val="002D5A"/>
                          </a:solidFill>
                          <a:effectLst/>
                          <a:latin typeface="+mn-lt"/>
                        </a:rPr>
                        <a:t>Volební obvody</a:t>
                      </a:r>
                      <a:endParaRPr lang="cs-CZ" sz="1800" b="1" i="0" u="none" strike="noStrike">
                        <a:solidFill>
                          <a:srgbClr val="002D5A"/>
                        </a:solidFill>
                        <a:effectLst/>
                        <a:latin typeface="+mn-lt"/>
                      </a:endParaRPr>
                    </a:p>
                  </a:txBody>
                  <a:tcPr marL="0" marR="0" marT="0" marB="0" anchor="ctr"/>
                </a:tc>
                <a:tc hMerge="1">
                  <a:txBody>
                    <a:bodyPr/>
                    <a:lstStyle/>
                    <a:p>
                      <a:endParaRPr lang="cs-CZ"/>
                    </a:p>
                  </a:txBody>
                  <a:tcPr/>
                </a:tc>
                <a:tc gridSpan="2">
                  <a:txBody>
                    <a:bodyPr/>
                    <a:lstStyle/>
                    <a:p>
                      <a:pPr algn="ctr" fontAlgn="ctr"/>
                      <a:r>
                        <a:rPr lang="cs-CZ" sz="1800" u="none" strike="noStrike">
                          <a:solidFill>
                            <a:srgbClr val="002D5A"/>
                          </a:solidFill>
                          <a:effectLst/>
                          <a:latin typeface="+mn-lt"/>
                        </a:rPr>
                        <a:t>Kandidátní listiny</a:t>
                      </a:r>
                      <a:endParaRPr lang="cs-CZ" sz="1800" b="1" i="0" u="none" strike="noStrike">
                        <a:solidFill>
                          <a:srgbClr val="002D5A"/>
                        </a:solidFill>
                        <a:effectLst/>
                        <a:latin typeface="+mn-lt"/>
                      </a:endParaRPr>
                    </a:p>
                  </a:txBody>
                  <a:tcPr marL="0" marR="0" marT="0" marB="0" anchor="ctr"/>
                </a:tc>
                <a:tc hMerge="1">
                  <a:txBody>
                    <a:bodyPr/>
                    <a:lstStyle/>
                    <a:p>
                      <a:endParaRPr lang="cs-CZ"/>
                    </a:p>
                  </a:txBody>
                  <a:tcPr/>
                </a:tc>
                <a:tc gridSpan="2">
                  <a:txBody>
                    <a:bodyPr/>
                    <a:lstStyle/>
                    <a:p>
                      <a:pPr algn="ctr" fontAlgn="ctr"/>
                      <a:r>
                        <a:rPr lang="cs-CZ" sz="1800" u="none" strike="noStrike">
                          <a:solidFill>
                            <a:srgbClr val="002D5A"/>
                          </a:solidFill>
                          <a:effectLst/>
                          <a:latin typeface="+mn-lt"/>
                        </a:rPr>
                        <a:t>celkem</a:t>
                      </a:r>
                      <a:endParaRPr lang="cs-CZ" sz="1800" b="1" i="0" u="none" strike="noStrike">
                        <a:solidFill>
                          <a:srgbClr val="002D5A"/>
                        </a:solidFill>
                        <a:effectLst/>
                        <a:latin typeface="+mn-lt"/>
                      </a:endParaRPr>
                    </a:p>
                  </a:txBody>
                  <a:tcPr marL="0" marR="0" marT="0" marB="0" anchor="ctr"/>
                </a:tc>
                <a:tc hMerge="1">
                  <a:txBody>
                    <a:bodyPr/>
                    <a:lstStyle/>
                    <a:p>
                      <a:endParaRPr lang="cs-CZ"/>
                    </a:p>
                  </a:txBody>
                  <a:tcPr/>
                </a:tc>
                <a:extLst>
                  <a:ext uri="{0D108BD9-81ED-4DB2-BD59-A6C34878D82A}">
                    <a16:rowId xmlns:a16="http://schemas.microsoft.com/office/drawing/2014/main" val="10000"/>
                  </a:ext>
                </a:extLst>
              </a:tr>
              <a:tr h="497417">
                <a:tc vMerge="1">
                  <a:txBody>
                    <a:bodyPr/>
                    <a:lstStyle/>
                    <a:p>
                      <a:endParaRPr lang="cs-CZ"/>
                    </a:p>
                  </a:txBody>
                  <a:tcPr/>
                </a:tc>
                <a:tc>
                  <a:txBody>
                    <a:bodyPr/>
                    <a:lstStyle/>
                    <a:p>
                      <a:pPr algn="ctr" fontAlgn="ctr"/>
                      <a:r>
                        <a:rPr lang="cs-CZ" sz="1800" u="none" strike="noStrike" dirty="0">
                          <a:solidFill>
                            <a:srgbClr val="002D5A"/>
                          </a:solidFill>
                          <a:effectLst/>
                          <a:latin typeface="+mn-lt"/>
                        </a:rPr>
                        <a:t>hlasy v %</a:t>
                      </a:r>
                      <a:endParaRPr lang="cs-CZ" sz="1800" b="1" i="0" u="none" strike="noStrike" dirty="0">
                        <a:solidFill>
                          <a:srgbClr val="002D5A"/>
                        </a:solidFill>
                        <a:effectLst/>
                        <a:latin typeface="+mn-lt"/>
                      </a:endParaRPr>
                    </a:p>
                  </a:txBody>
                  <a:tcPr marL="0" marR="0" marT="0" marB="0" anchor="ctr"/>
                </a:tc>
                <a:tc>
                  <a:txBody>
                    <a:bodyPr/>
                    <a:lstStyle/>
                    <a:p>
                      <a:pPr algn="ctr" fontAlgn="ctr"/>
                      <a:r>
                        <a:rPr lang="cs-CZ" sz="1800" u="none" strike="noStrike">
                          <a:solidFill>
                            <a:srgbClr val="002D5A"/>
                          </a:solidFill>
                          <a:effectLst/>
                          <a:latin typeface="+mn-lt"/>
                        </a:rPr>
                        <a:t>mandáty</a:t>
                      </a:r>
                      <a:endParaRPr lang="cs-CZ" sz="1800" b="1" i="0" u="none" strike="noStrike">
                        <a:solidFill>
                          <a:srgbClr val="002D5A"/>
                        </a:solidFill>
                        <a:effectLst/>
                        <a:latin typeface="+mn-lt"/>
                      </a:endParaRPr>
                    </a:p>
                  </a:txBody>
                  <a:tcPr marL="0" marR="0" marT="0" marB="0" anchor="ctr"/>
                </a:tc>
                <a:tc>
                  <a:txBody>
                    <a:bodyPr/>
                    <a:lstStyle/>
                    <a:p>
                      <a:pPr algn="ctr" fontAlgn="ctr"/>
                      <a:r>
                        <a:rPr lang="cs-CZ" sz="1800" u="none" strike="noStrike">
                          <a:solidFill>
                            <a:srgbClr val="002D5A"/>
                          </a:solidFill>
                          <a:effectLst/>
                          <a:latin typeface="+mn-lt"/>
                        </a:rPr>
                        <a:t>hlasy v %</a:t>
                      </a:r>
                      <a:endParaRPr lang="cs-CZ" sz="1800" b="1" i="0" u="none" strike="noStrike">
                        <a:solidFill>
                          <a:srgbClr val="002D5A"/>
                        </a:solidFill>
                        <a:effectLst/>
                        <a:latin typeface="+mn-lt"/>
                      </a:endParaRPr>
                    </a:p>
                  </a:txBody>
                  <a:tcPr marL="0" marR="0" marT="0" marB="0" anchor="ctr"/>
                </a:tc>
                <a:tc>
                  <a:txBody>
                    <a:bodyPr/>
                    <a:lstStyle/>
                    <a:p>
                      <a:pPr algn="ctr" fontAlgn="ctr"/>
                      <a:r>
                        <a:rPr lang="cs-CZ" sz="1800" u="none" strike="noStrike">
                          <a:solidFill>
                            <a:srgbClr val="002D5A"/>
                          </a:solidFill>
                          <a:effectLst/>
                          <a:latin typeface="+mn-lt"/>
                        </a:rPr>
                        <a:t>mandáty</a:t>
                      </a:r>
                      <a:endParaRPr lang="cs-CZ" sz="1800" b="1" i="0" u="none" strike="noStrike">
                        <a:solidFill>
                          <a:srgbClr val="002D5A"/>
                        </a:solidFill>
                        <a:effectLst/>
                        <a:latin typeface="+mn-lt"/>
                      </a:endParaRPr>
                    </a:p>
                  </a:txBody>
                  <a:tcPr marL="0" marR="0" marT="0" marB="0" anchor="ctr"/>
                </a:tc>
                <a:tc>
                  <a:txBody>
                    <a:bodyPr/>
                    <a:lstStyle/>
                    <a:p>
                      <a:pPr algn="ctr" fontAlgn="ctr"/>
                      <a:r>
                        <a:rPr lang="cs-CZ" sz="1800" u="none" strike="noStrike" dirty="0">
                          <a:solidFill>
                            <a:srgbClr val="002D5A"/>
                          </a:solidFill>
                          <a:effectLst/>
                          <a:latin typeface="+mn-lt"/>
                        </a:rPr>
                        <a:t>mandáty</a:t>
                      </a:r>
                      <a:endParaRPr lang="cs-CZ" sz="1800" b="1" i="0" u="none" strike="noStrike" dirty="0">
                        <a:solidFill>
                          <a:srgbClr val="002D5A"/>
                        </a:solidFill>
                        <a:effectLst/>
                        <a:latin typeface="+mn-lt"/>
                      </a:endParaRPr>
                    </a:p>
                  </a:txBody>
                  <a:tcPr marL="0" marR="0" marT="0" marB="0" anchor="ctr"/>
                </a:tc>
                <a:tc>
                  <a:txBody>
                    <a:bodyPr/>
                    <a:lstStyle/>
                    <a:p>
                      <a:pPr algn="ctr" fontAlgn="ctr"/>
                      <a:r>
                        <a:rPr lang="cs-CZ" sz="1800" u="none" strike="noStrike" dirty="0">
                          <a:solidFill>
                            <a:srgbClr val="002D5A"/>
                          </a:solidFill>
                          <a:effectLst/>
                          <a:latin typeface="+mn-lt"/>
                        </a:rPr>
                        <a:t> mandáty v %</a:t>
                      </a:r>
                      <a:endParaRPr lang="cs-CZ" sz="1800" b="1" i="0" u="none" strike="noStrike" dirty="0">
                        <a:solidFill>
                          <a:srgbClr val="002D5A"/>
                        </a:solidFill>
                        <a:effectLst/>
                        <a:latin typeface="+mn-lt"/>
                      </a:endParaRPr>
                    </a:p>
                  </a:txBody>
                  <a:tcPr marL="0" marR="0" marT="0" marB="0" anchor="ctr"/>
                </a:tc>
                <a:extLst>
                  <a:ext uri="{0D108BD9-81ED-4DB2-BD59-A6C34878D82A}">
                    <a16:rowId xmlns:a16="http://schemas.microsoft.com/office/drawing/2014/main" val="10001"/>
                  </a:ext>
                </a:extLst>
              </a:tr>
              <a:tr h="497417">
                <a:tc>
                  <a:txBody>
                    <a:bodyPr/>
                    <a:lstStyle/>
                    <a:p>
                      <a:pPr algn="l" fontAlgn="ctr"/>
                      <a:r>
                        <a:rPr lang="cs-CZ" sz="1800" u="none" strike="noStrike" dirty="0">
                          <a:solidFill>
                            <a:srgbClr val="002D5A"/>
                          </a:solidFill>
                          <a:effectLst/>
                          <a:latin typeface="+mn-lt"/>
                        </a:rPr>
                        <a:t>CDU</a:t>
                      </a:r>
                      <a:endParaRPr lang="cs-CZ" sz="1800" b="0" i="0" u="none" strike="noStrike" dirty="0">
                        <a:solidFill>
                          <a:srgbClr val="002D5A"/>
                        </a:solidFill>
                        <a:effectLst/>
                        <a:latin typeface="+mn-lt"/>
                      </a:endParaRPr>
                    </a:p>
                  </a:txBody>
                  <a:tcPr marL="0" marR="0" marT="0" marB="0" anchor="ctr"/>
                </a:tc>
                <a:tc>
                  <a:txBody>
                    <a:bodyPr/>
                    <a:lstStyle/>
                    <a:p>
                      <a:pPr algn="ctr" fontAlgn="ctr"/>
                      <a:r>
                        <a:rPr lang="cs-CZ" sz="1800" u="none" strike="noStrike" dirty="0">
                          <a:solidFill>
                            <a:srgbClr val="002D5A"/>
                          </a:solidFill>
                          <a:effectLst/>
                          <a:latin typeface="+mn-lt"/>
                        </a:rPr>
                        <a:t>37.2</a:t>
                      </a:r>
                      <a:endParaRPr lang="cs-CZ" sz="1800" b="0" i="0" u="none" strike="noStrike" dirty="0">
                        <a:solidFill>
                          <a:srgbClr val="002D5A"/>
                        </a:solidFill>
                        <a:effectLst/>
                        <a:latin typeface="+mn-lt"/>
                      </a:endParaRPr>
                    </a:p>
                  </a:txBody>
                  <a:tcPr marL="0" marR="0" marT="0" marB="0" anchor="ctr"/>
                </a:tc>
                <a:tc>
                  <a:txBody>
                    <a:bodyPr/>
                    <a:lstStyle/>
                    <a:p>
                      <a:pPr algn="ctr" fontAlgn="b"/>
                      <a:r>
                        <a:rPr lang="cs-CZ" sz="1800" u="none" strike="noStrike" dirty="0">
                          <a:solidFill>
                            <a:srgbClr val="002D5A"/>
                          </a:solidFill>
                          <a:effectLst/>
                          <a:latin typeface="+mn-lt"/>
                        </a:rPr>
                        <a:t>191</a:t>
                      </a:r>
                      <a:endParaRPr lang="cs-CZ" sz="1800" b="0" i="0" u="none" strike="noStrike" dirty="0">
                        <a:solidFill>
                          <a:srgbClr val="002D5A"/>
                        </a:solidFill>
                        <a:effectLst/>
                        <a:latin typeface="+mn-lt"/>
                      </a:endParaRPr>
                    </a:p>
                  </a:txBody>
                  <a:tcPr marL="0" marR="0" marT="0" marB="0" anchor="ctr"/>
                </a:tc>
                <a:tc>
                  <a:txBody>
                    <a:bodyPr/>
                    <a:lstStyle/>
                    <a:p>
                      <a:pPr algn="ctr" fontAlgn="b"/>
                      <a:r>
                        <a:rPr lang="cs-CZ" sz="1800" u="none" strike="noStrike">
                          <a:solidFill>
                            <a:srgbClr val="002D5A"/>
                          </a:solidFill>
                          <a:effectLst/>
                          <a:latin typeface="+mn-lt"/>
                        </a:rPr>
                        <a:t>34.1</a:t>
                      </a:r>
                      <a:endParaRPr lang="cs-CZ" sz="1800" b="0" i="0" u="none" strike="noStrike">
                        <a:solidFill>
                          <a:srgbClr val="002D5A"/>
                        </a:solidFill>
                        <a:effectLst/>
                        <a:latin typeface="+mn-lt"/>
                      </a:endParaRPr>
                    </a:p>
                  </a:txBody>
                  <a:tcPr marL="0" marR="0" marT="0" marB="0" anchor="ctr"/>
                </a:tc>
                <a:tc>
                  <a:txBody>
                    <a:bodyPr/>
                    <a:lstStyle/>
                    <a:p>
                      <a:pPr algn="ctr" fontAlgn="b"/>
                      <a:r>
                        <a:rPr lang="cs-CZ" sz="1800" u="none" strike="noStrike">
                          <a:solidFill>
                            <a:srgbClr val="002D5A"/>
                          </a:solidFill>
                          <a:effectLst/>
                          <a:latin typeface="+mn-lt"/>
                        </a:rPr>
                        <a:t>64</a:t>
                      </a:r>
                      <a:endParaRPr lang="cs-CZ" sz="1800" b="0" i="0" u="none" strike="noStrike">
                        <a:solidFill>
                          <a:srgbClr val="002D5A"/>
                        </a:solidFill>
                        <a:effectLst/>
                        <a:latin typeface="+mn-lt"/>
                      </a:endParaRPr>
                    </a:p>
                  </a:txBody>
                  <a:tcPr marL="0" marR="0" marT="0" marB="0" anchor="ctr"/>
                </a:tc>
                <a:tc>
                  <a:txBody>
                    <a:bodyPr/>
                    <a:lstStyle/>
                    <a:p>
                      <a:pPr algn="ctr"/>
                      <a:r>
                        <a:rPr lang="cs-CZ" sz="1800" dirty="0">
                          <a:solidFill>
                            <a:srgbClr val="002D5A"/>
                          </a:solidFill>
                          <a:latin typeface="+mn-lt"/>
                        </a:rPr>
                        <a:t>255</a:t>
                      </a:r>
                    </a:p>
                  </a:txBody>
                  <a:tcPr marL="0" marR="0" marT="0" marB="0" anchor="ctr">
                    <a:solidFill>
                      <a:schemeClr val="accent2">
                        <a:lumMod val="60000"/>
                        <a:lumOff val="40000"/>
                      </a:schemeClr>
                    </a:solidFill>
                  </a:tcPr>
                </a:tc>
                <a:tc>
                  <a:txBody>
                    <a:bodyPr/>
                    <a:lstStyle/>
                    <a:p>
                      <a:pPr algn="ctr" fontAlgn="b"/>
                      <a:r>
                        <a:rPr lang="cs-CZ" sz="1800" b="0" u="none" strike="noStrike" dirty="0">
                          <a:solidFill>
                            <a:srgbClr val="002D5A"/>
                          </a:solidFill>
                          <a:effectLst/>
                          <a:latin typeface="+mn-lt"/>
                        </a:rPr>
                        <a:t>40.5</a:t>
                      </a:r>
                      <a:endParaRPr lang="cs-CZ" sz="1800" b="0" i="0" u="none" strike="noStrike" dirty="0">
                        <a:solidFill>
                          <a:srgbClr val="002D5A"/>
                        </a:solidFill>
                        <a:effectLst/>
                        <a:latin typeface="+mn-lt"/>
                      </a:endParaRPr>
                    </a:p>
                  </a:txBody>
                  <a:tcPr marL="0" marR="0" marT="0" marB="0" anchor="ctr">
                    <a:solidFill>
                      <a:schemeClr val="accent2">
                        <a:lumMod val="60000"/>
                        <a:lumOff val="40000"/>
                      </a:schemeClr>
                    </a:solidFill>
                  </a:tcPr>
                </a:tc>
                <a:extLst>
                  <a:ext uri="{0D108BD9-81ED-4DB2-BD59-A6C34878D82A}">
                    <a16:rowId xmlns:a16="http://schemas.microsoft.com/office/drawing/2014/main" val="10002"/>
                  </a:ext>
                </a:extLst>
              </a:tr>
              <a:tr h="497417">
                <a:tc>
                  <a:txBody>
                    <a:bodyPr/>
                    <a:lstStyle/>
                    <a:p>
                      <a:pPr algn="l" fontAlgn="ctr"/>
                      <a:r>
                        <a:rPr lang="cs-CZ" sz="1800" u="none" strike="noStrike" dirty="0">
                          <a:solidFill>
                            <a:srgbClr val="002D5A"/>
                          </a:solidFill>
                          <a:effectLst/>
                          <a:latin typeface="+mn-lt"/>
                        </a:rPr>
                        <a:t>CSU</a:t>
                      </a:r>
                      <a:endParaRPr lang="cs-CZ" sz="1800" b="0" i="0" u="none" strike="noStrike" dirty="0">
                        <a:solidFill>
                          <a:srgbClr val="002D5A"/>
                        </a:solidFill>
                        <a:effectLst/>
                        <a:latin typeface="+mn-lt"/>
                      </a:endParaRPr>
                    </a:p>
                  </a:txBody>
                  <a:tcPr marL="0" marR="0" marT="0" marB="0" anchor="ctr"/>
                </a:tc>
                <a:tc>
                  <a:txBody>
                    <a:bodyPr/>
                    <a:lstStyle/>
                    <a:p>
                      <a:pPr algn="ctr" fontAlgn="ctr"/>
                      <a:r>
                        <a:rPr lang="cs-CZ" sz="1800" u="none" strike="noStrike" dirty="0">
                          <a:solidFill>
                            <a:srgbClr val="002D5A"/>
                          </a:solidFill>
                          <a:effectLst/>
                          <a:latin typeface="+mn-lt"/>
                        </a:rPr>
                        <a:t>8.1</a:t>
                      </a:r>
                      <a:endParaRPr lang="cs-CZ" sz="1800" b="0" i="0" u="none" strike="noStrike" dirty="0">
                        <a:solidFill>
                          <a:srgbClr val="002D5A"/>
                        </a:solidFill>
                        <a:effectLst/>
                        <a:latin typeface="+mn-lt"/>
                      </a:endParaRPr>
                    </a:p>
                  </a:txBody>
                  <a:tcPr marL="0" marR="0" marT="0" marB="0" anchor="ctr"/>
                </a:tc>
                <a:tc>
                  <a:txBody>
                    <a:bodyPr/>
                    <a:lstStyle/>
                    <a:p>
                      <a:pPr algn="ctr" fontAlgn="b"/>
                      <a:r>
                        <a:rPr lang="cs-CZ" sz="1800" u="none" strike="noStrike" dirty="0">
                          <a:solidFill>
                            <a:srgbClr val="002D5A"/>
                          </a:solidFill>
                          <a:effectLst/>
                          <a:latin typeface="+mn-lt"/>
                        </a:rPr>
                        <a:t>45</a:t>
                      </a:r>
                      <a:endParaRPr lang="cs-CZ" sz="1800" b="0" i="0" u="none" strike="noStrike" dirty="0">
                        <a:solidFill>
                          <a:srgbClr val="002D5A"/>
                        </a:solidFill>
                        <a:effectLst/>
                        <a:latin typeface="+mn-lt"/>
                      </a:endParaRPr>
                    </a:p>
                  </a:txBody>
                  <a:tcPr marL="0" marR="0" marT="0" marB="0" anchor="ctr"/>
                </a:tc>
                <a:tc>
                  <a:txBody>
                    <a:bodyPr/>
                    <a:lstStyle/>
                    <a:p>
                      <a:pPr algn="ctr" fontAlgn="ctr"/>
                      <a:r>
                        <a:rPr lang="cs-CZ" sz="1800" u="none" strike="noStrike" dirty="0">
                          <a:solidFill>
                            <a:srgbClr val="002D5A"/>
                          </a:solidFill>
                          <a:effectLst/>
                          <a:latin typeface="+mn-lt"/>
                        </a:rPr>
                        <a:t>7.4</a:t>
                      </a:r>
                      <a:endParaRPr lang="cs-CZ" sz="1800" b="0" i="0" u="none" strike="noStrike" dirty="0">
                        <a:solidFill>
                          <a:srgbClr val="002D5A"/>
                        </a:solidFill>
                        <a:effectLst/>
                        <a:latin typeface="+mn-lt"/>
                      </a:endParaRPr>
                    </a:p>
                  </a:txBody>
                  <a:tcPr marL="0" marR="0" marT="0" marB="0" anchor="ctr"/>
                </a:tc>
                <a:tc>
                  <a:txBody>
                    <a:bodyPr/>
                    <a:lstStyle/>
                    <a:p>
                      <a:pPr algn="ctr" fontAlgn="ctr"/>
                      <a:r>
                        <a:rPr lang="cs-CZ" sz="1800" u="none" strike="noStrike" dirty="0">
                          <a:solidFill>
                            <a:srgbClr val="002D5A"/>
                          </a:solidFill>
                          <a:effectLst/>
                          <a:latin typeface="+mn-lt"/>
                        </a:rPr>
                        <a:t>11</a:t>
                      </a:r>
                      <a:endParaRPr lang="cs-CZ" sz="1800" b="0" i="0" u="none" strike="noStrike" dirty="0">
                        <a:solidFill>
                          <a:srgbClr val="002D5A"/>
                        </a:solidFill>
                        <a:effectLst/>
                        <a:latin typeface="+mn-lt"/>
                      </a:endParaRPr>
                    </a:p>
                  </a:txBody>
                  <a:tcPr marL="0" marR="0" marT="0" marB="0" anchor="ctr"/>
                </a:tc>
                <a:tc>
                  <a:txBody>
                    <a:bodyPr/>
                    <a:lstStyle/>
                    <a:p>
                      <a:pPr algn="ctr"/>
                      <a:r>
                        <a:rPr lang="cs-CZ" sz="1800" dirty="0">
                          <a:solidFill>
                            <a:srgbClr val="002D5A"/>
                          </a:solidFill>
                          <a:latin typeface="+mn-lt"/>
                        </a:rPr>
                        <a:t>56</a:t>
                      </a:r>
                    </a:p>
                  </a:txBody>
                  <a:tcPr marL="0" marR="0" marT="0" marB="0" anchor="ctr">
                    <a:solidFill>
                      <a:schemeClr val="accent2">
                        <a:lumMod val="60000"/>
                        <a:lumOff val="40000"/>
                      </a:schemeClr>
                    </a:solidFill>
                  </a:tcPr>
                </a:tc>
                <a:tc>
                  <a:txBody>
                    <a:bodyPr/>
                    <a:lstStyle/>
                    <a:p>
                      <a:pPr algn="ctr" fontAlgn="b"/>
                      <a:r>
                        <a:rPr lang="cs-CZ" sz="1800" b="0" i="0" u="none" strike="noStrike" dirty="0">
                          <a:solidFill>
                            <a:srgbClr val="002D5A"/>
                          </a:solidFill>
                          <a:effectLst/>
                          <a:latin typeface="+mn-lt"/>
                        </a:rPr>
                        <a:t>8,9</a:t>
                      </a:r>
                    </a:p>
                  </a:txBody>
                  <a:tcPr marL="0" marR="0" marT="0" marB="0" anchor="ctr">
                    <a:solidFill>
                      <a:schemeClr val="accent2">
                        <a:lumMod val="60000"/>
                        <a:lumOff val="40000"/>
                      </a:schemeClr>
                    </a:solidFill>
                  </a:tcPr>
                </a:tc>
                <a:extLst>
                  <a:ext uri="{0D108BD9-81ED-4DB2-BD59-A6C34878D82A}">
                    <a16:rowId xmlns:a16="http://schemas.microsoft.com/office/drawing/2014/main" val="10003"/>
                  </a:ext>
                </a:extLst>
              </a:tr>
              <a:tr h="497417">
                <a:tc>
                  <a:txBody>
                    <a:bodyPr/>
                    <a:lstStyle/>
                    <a:p>
                      <a:pPr algn="l" fontAlgn="b"/>
                      <a:r>
                        <a:rPr lang="cs-CZ" sz="1800" u="none" strike="noStrike" dirty="0">
                          <a:solidFill>
                            <a:srgbClr val="002D5A"/>
                          </a:solidFill>
                          <a:effectLst/>
                          <a:latin typeface="+mn-lt"/>
                        </a:rPr>
                        <a:t>SPD</a:t>
                      </a:r>
                      <a:endParaRPr lang="cs-CZ" sz="1800" b="0" i="0" u="none" strike="noStrike" dirty="0">
                        <a:solidFill>
                          <a:srgbClr val="002D5A"/>
                        </a:solidFill>
                        <a:effectLst/>
                        <a:latin typeface="+mn-lt"/>
                      </a:endParaRPr>
                    </a:p>
                  </a:txBody>
                  <a:tcPr marL="0" marR="0" marT="0" marB="0" anchor="ctr"/>
                </a:tc>
                <a:tc>
                  <a:txBody>
                    <a:bodyPr/>
                    <a:lstStyle/>
                    <a:p>
                      <a:pPr algn="ctr" fontAlgn="ctr"/>
                      <a:r>
                        <a:rPr lang="cs-CZ" sz="1800" u="none" strike="noStrike">
                          <a:solidFill>
                            <a:srgbClr val="002D5A"/>
                          </a:solidFill>
                          <a:effectLst/>
                          <a:latin typeface="+mn-lt"/>
                        </a:rPr>
                        <a:t>29.4</a:t>
                      </a:r>
                      <a:endParaRPr lang="cs-CZ" sz="1800" b="0" i="0" u="none" strike="noStrike">
                        <a:solidFill>
                          <a:srgbClr val="002D5A"/>
                        </a:solidFill>
                        <a:effectLst/>
                        <a:latin typeface="+mn-lt"/>
                      </a:endParaRPr>
                    </a:p>
                  </a:txBody>
                  <a:tcPr marL="0" marR="0" marT="0" marB="0" anchor="ctr"/>
                </a:tc>
                <a:tc>
                  <a:txBody>
                    <a:bodyPr/>
                    <a:lstStyle/>
                    <a:p>
                      <a:pPr algn="ctr" fontAlgn="b"/>
                      <a:r>
                        <a:rPr lang="cs-CZ" sz="1800" u="none" strike="noStrike" dirty="0">
                          <a:solidFill>
                            <a:srgbClr val="002D5A"/>
                          </a:solidFill>
                          <a:effectLst/>
                          <a:latin typeface="+mn-lt"/>
                        </a:rPr>
                        <a:t>58</a:t>
                      </a:r>
                      <a:endParaRPr lang="cs-CZ" sz="1800" b="0" i="0" u="none" strike="noStrike" dirty="0">
                        <a:solidFill>
                          <a:srgbClr val="002D5A"/>
                        </a:solidFill>
                        <a:effectLst/>
                        <a:latin typeface="+mn-lt"/>
                      </a:endParaRPr>
                    </a:p>
                  </a:txBody>
                  <a:tcPr marL="0" marR="0" marT="0" marB="0" anchor="ctr"/>
                </a:tc>
                <a:tc>
                  <a:txBody>
                    <a:bodyPr/>
                    <a:lstStyle/>
                    <a:p>
                      <a:pPr algn="ctr" fontAlgn="b"/>
                      <a:r>
                        <a:rPr lang="cs-CZ" sz="1800" u="none" strike="noStrike" dirty="0">
                          <a:solidFill>
                            <a:srgbClr val="002D5A"/>
                          </a:solidFill>
                          <a:effectLst/>
                          <a:latin typeface="+mn-lt"/>
                        </a:rPr>
                        <a:t>25.7</a:t>
                      </a:r>
                      <a:endParaRPr lang="cs-CZ" sz="1800" b="0" i="0" u="none" strike="noStrike" dirty="0">
                        <a:solidFill>
                          <a:srgbClr val="002D5A"/>
                        </a:solidFill>
                        <a:effectLst/>
                        <a:latin typeface="+mn-lt"/>
                      </a:endParaRPr>
                    </a:p>
                  </a:txBody>
                  <a:tcPr marL="0" marR="0" marT="0" marB="0" anchor="ctr"/>
                </a:tc>
                <a:tc>
                  <a:txBody>
                    <a:bodyPr/>
                    <a:lstStyle/>
                    <a:p>
                      <a:pPr algn="ctr" fontAlgn="b"/>
                      <a:r>
                        <a:rPr lang="cs-CZ" sz="1800" u="none" strike="noStrike" dirty="0">
                          <a:solidFill>
                            <a:srgbClr val="002D5A"/>
                          </a:solidFill>
                          <a:effectLst/>
                          <a:latin typeface="+mn-lt"/>
                        </a:rPr>
                        <a:t>135</a:t>
                      </a:r>
                      <a:endParaRPr lang="cs-CZ" sz="1800" b="0" i="0" u="none" strike="noStrike" dirty="0">
                        <a:solidFill>
                          <a:srgbClr val="002D5A"/>
                        </a:solidFill>
                        <a:effectLst/>
                        <a:latin typeface="+mn-lt"/>
                      </a:endParaRPr>
                    </a:p>
                  </a:txBody>
                  <a:tcPr marL="0" marR="0" marT="0" marB="0" anchor="ctr"/>
                </a:tc>
                <a:tc>
                  <a:txBody>
                    <a:bodyPr/>
                    <a:lstStyle/>
                    <a:p>
                      <a:pPr algn="ctr" fontAlgn="b"/>
                      <a:r>
                        <a:rPr lang="cs-CZ" sz="1800" u="none" strike="noStrike">
                          <a:solidFill>
                            <a:srgbClr val="002D5A"/>
                          </a:solidFill>
                          <a:effectLst/>
                          <a:latin typeface="+mn-lt"/>
                        </a:rPr>
                        <a:t>193</a:t>
                      </a:r>
                      <a:endParaRPr lang="cs-CZ" sz="1800" b="0" i="0" u="none" strike="noStrike">
                        <a:solidFill>
                          <a:srgbClr val="002D5A"/>
                        </a:solidFill>
                        <a:effectLst/>
                        <a:latin typeface="+mn-lt"/>
                      </a:endParaRPr>
                    </a:p>
                  </a:txBody>
                  <a:tcPr marL="0" marR="0" marT="0" marB="0" anchor="ctr"/>
                </a:tc>
                <a:tc>
                  <a:txBody>
                    <a:bodyPr/>
                    <a:lstStyle/>
                    <a:p>
                      <a:pPr algn="ctr" fontAlgn="b"/>
                      <a:r>
                        <a:rPr lang="cs-CZ" sz="1800" u="none" strike="noStrike" dirty="0">
                          <a:solidFill>
                            <a:srgbClr val="002D5A"/>
                          </a:solidFill>
                          <a:effectLst/>
                          <a:latin typeface="+mn-lt"/>
                        </a:rPr>
                        <a:t>30,5</a:t>
                      </a:r>
                      <a:endParaRPr lang="cs-CZ" sz="1800" b="0" i="0" u="none" strike="noStrike" dirty="0">
                        <a:solidFill>
                          <a:srgbClr val="002D5A"/>
                        </a:solidFill>
                        <a:effectLst/>
                        <a:latin typeface="+mn-lt"/>
                      </a:endParaRPr>
                    </a:p>
                  </a:txBody>
                  <a:tcPr marL="0" marR="0" marT="0" marB="0" anchor="ctr"/>
                </a:tc>
                <a:extLst>
                  <a:ext uri="{0D108BD9-81ED-4DB2-BD59-A6C34878D82A}">
                    <a16:rowId xmlns:a16="http://schemas.microsoft.com/office/drawing/2014/main" val="10004"/>
                  </a:ext>
                </a:extLst>
              </a:tr>
              <a:tr h="497417">
                <a:tc>
                  <a:txBody>
                    <a:bodyPr/>
                    <a:lstStyle/>
                    <a:p>
                      <a:pPr algn="l" fontAlgn="b"/>
                      <a:r>
                        <a:rPr lang="cs-CZ" sz="1800" u="none" strike="noStrike" dirty="0" err="1">
                          <a:solidFill>
                            <a:srgbClr val="002D5A"/>
                          </a:solidFill>
                          <a:effectLst/>
                          <a:latin typeface="+mn-lt"/>
                        </a:rPr>
                        <a:t>Linke</a:t>
                      </a:r>
                      <a:endParaRPr lang="cs-CZ" sz="1800" b="0" i="0" u="none" strike="noStrike" dirty="0">
                        <a:solidFill>
                          <a:srgbClr val="002D5A"/>
                        </a:solidFill>
                        <a:effectLst/>
                        <a:latin typeface="+mn-lt"/>
                      </a:endParaRPr>
                    </a:p>
                  </a:txBody>
                  <a:tcPr marL="0" marR="0" marT="0" marB="0" anchor="ctr"/>
                </a:tc>
                <a:tc>
                  <a:txBody>
                    <a:bodyPr/>
                    <a:lstStyle/>
                    <a:p>
                      <a:pPr algn="ctr" fontAlgn="ctr"/>
                      <a:r>
                        <a:rPr lang="cs-CZ" sz="1800" u="none" strike="noStrike">
                          <a:solidFill>
                            <a:srgbClr val="002D5A"/>
                          </a:solidFill>
                          <a:effectLst/>
                          <a:latin typeface="+mn-lt"/>
                        </a:rPr>
                        <a:t>8.2</a:t>
                      </a:r>
                      <a:endParaRPr lang="cs-CZ" sz="1800" b="0" i="0" u="none" strike="noStrike">
                        <a:solidFill>
                          <a:srgbClr val="002D5A"/>
                        </a:solidFill>
                        <a:effectLst/>
                        <a:latin typeface="+mn-lt"/>
                      </a:endParaRPr>
                    </a:p>
                  </a:txBody>
                  <a:tcPr marL="0" marR="0" marT="0" marB="0" anchor="ctr"/>
                </a:tc>
                <a:tc>
                  <a:txBody>
                    <a:bodyPr/>
                    <a:lstStyle/>
                    <a:p>
                      <a:pPr algn="ctr" fontAlgn="b"/>
                      <a:r>
                        <a:rPr lang="cs-CZ" sz="1800" u="none" strike="noStrike" dirty="0">
                          <a:solidFill>
                            <a:srgbClr val="002D5A"/>
                          </a:solidFill>
                          <a:effectLst/>
                          <a:latin typeface="+mn-lt"/>
                        </a:rPr>
                        <a:t>4</a:t>
                      </a:r>
                      <a:endParaRPr lang="cs-CZ" sz="1800" b="0" i="0" u="none" strike="noStrike" dirty="0">
                        <a:solidFill>
                          <a:srgbClr val="002D5A"/>
                        </a:solidFill>
                        <a:effectLst/>
                        <a:latin typeface="+mn-lt"/>
                      </a:endParaRPr>
                    </a:p>
                  </a:txBody>
                  <a:tcPr marL="0" marR="0" marT="0" marB="0" anchor="ctr"/>
                </a:tc>
                <a:tc>
                  <a:txBody>
                    <a:bodyPr/>
                    <a:lstStyle/>
                    <a:p>
                      <a:pPr algn="ctr" fontAlgn="b"/>
                      <a:r>
                        <a:rPr lang="cs-CZ" sz="1800" u="none" strike="noStrike" dirty="0">
                          <a:solidFill>
                            <a:srgbClr val="002D5A"/>
                          </a:solidFill>
                          <a:effectLst/>
                          <a:latin typeface="+mn-lt"/>
                        </a:rPr>
                        <a:t>8.6</a:t>
                      </a:r>
                      <a:endParaRPr lang="cs-CZ" sz="1800" b="0" i="0" u="none" strike="noStrike" dirty="0">
                        <a:solidFill>
                          <a:srgbClr val="002D5A"/>
                        </a:solidFill>
                        <a:effectLst/>
                        <a:latin typeface="+mn-lt"/>
                      </a:endParaRPr>
                    </a:p>
                  </a:txBody>
                  <a:tcPr marL="0" marR="0" marT="0" marB="0" anchor="ctr"/>
                </a:tc>
                <a:tc>
                  <a:txBody>
                    <a:bodyPr/>
                    <a:lstStyle/>
                    <a:p>
                      <a:pPr algn="ctr" fontAlgn="b"/>
                      <a:r>
                        <a:rPr lang="cs-CZ" sz="1800" u="none" strike="noStrike" dirty="0">
                          <a:solidFill>
                            <a:srgbClr val="002D5A"/>
                          </a:solidFill>
                          <a:effectLst/>
                          <a:latin typeface="+mn-lt"/>
                        </a:rPr>
                        <a:t>60</a:t>
                      </a:r>
                      <a:endParaRPr lang="cs-CZ" sz="1800" b="0" i="0" u="none" strike="noStrike" dirty="0">
                        <a:solidFill>
                          <a:srgbClr val="002D5A"/>
                        </a:solidFill>
                        <a:effectLst/>
                        <a:latin typeface="+mn-lt"/>
                      </a:endParaRPr>
                    </a:p>
                  </a:txBody>
                  <a:tcPr marL="0" marR="0" marT="0" marB="0" anchor="ctr"/>
                </a:tc>
                <a:tc>
                  <a:txBody>
                    <a:bodyPr/>
                    <a:lstStyle/>
                    <a:p>
                      <a:pPr algn="ctr" fontAlgn="ctr"/>
                      <a:r>
                        <a:rPr lang="cs-CZ" sz="1800" u="none" strike="noStrike" dirty="0">
                          <a:solidFill>
                            <a:srgbClr val="002D5A"/>
                          </a:solidFill>
                          <a:effectLst/>
                          <a:latin typeface="+mn-lt"/>
                        </a:rPr>
                        <a:t>64</a:t>
                      </a:r>
                      <a:endParaRPr lang="cs-CZ" sz="1800" b="0" i="0" u="none" strike="noStrike" dirty="0">
                        <a:solidFill>
                          <a:srgbClr val="002D5A"/>
                        </a:solidFill>
                        <a:effectLst/>
                        <a:latin typeface="+mn-lt"/>
                      </a:endParaRPr>
                    </a:p>
                  </a:txBody>
                  <a:tcPr marL="0" marR="0" marT="0" marB="0" anchor="ctr"/>
                </a:tc>
                <a:tc>
                  <a:txBody>
                    <a:bodyPr/>
                    <a:lstStyle/>
                    <a:p>
                      <a:pPr algn="ctr" fontAlgn="b"/>
                      <a:r>
                        <a:rPr lang="cs-CZ" sz="1800" u="none" strike="noStrike" dirty="0">
                          <a:solidFill>
                            <a:srgbClr val="002D5A"/>
                          </a:solidFill>
                          <a:effectLst/>
                          <a:latin typeface="+mn-lt"/>
                        </a:rPr>
                        <a:t>10.2</a:t>
                      </a:r>
                      <a:endParaRPr lang="cs-CZ" sz="1800" b="0" i="0" u="none" strike="noStrike" dirty="0">
                        <a:solidFill>
                          <a:srgbClr val="002D5A"/>
                        </a:solidFill>
                        <a:effectLst/>
                        <a:latin typeface="+mn-lt"/>
                      </a:endParaRPr>
                    </a:p>
                  </a:txBody>
                  <a:tcPr marL="0" marR="0" marT="0" marB="0" anchor="ctr"/>
                </a:tc>
                <a:extLst>
                  <a:ext uri="{0D108BD9-81ED-4DB2-BD59-A6C34878D82A}">
                    <a16:rowId xmlns:a16="http://schemas.microsoft.com/office/drawing/2014/main" val="10005"/>
                  </a:ext>
                </a:extLst>
              </a:tr>
              <a:tr h="497417">
                <a:tc>
                  <a:txBody>
                    <a:bodyPr/>
                    <a:lstStyle/>
                    <a:p>
                      <a:pPr algn="l" fontAlgn="b"/>
                      <a:r>
                        <a:rPr lang="cs-CZ" sz="1800" u="none" strike="noStrike" dirty="0">
                          <a:solidFill>
                            <a:srgbClr val="002D5A"/>
                          </a:solidFill>
                          <a:effectLst/>
                          <a:latin typeface="+mn-lt"/>
                        </a:rPr>
                        <a:t>Zelení</a:t>
                      </a:r>
                      <a:endParaRPr lang="cs-CZ" sz="1800" b="0" i="0" u="none" strike="noStrike" dirty="0">
                        <a:solidFill>
                          <a:srgbClr val="002D5A"/>
                        </a:solidFill>
                        <a:effectLst/>
                        <a:latin typeface="+mn-lt"/>
                      </a:endParaRPr>
                    </a:p>
                  </a:txBody>
                  <a:tcPr marL="0" marR="0" marT="0" marB="0" anchor="ctr"/>
                </a:tc>
                <a:tc>
                  <a:txBody>
                    <a:bodyPr/>
                    <a:lstStyle/>
                    <a:p>
                      <a:pPr algn="ctr" fontAlgn="ctr"/>
                      <a:r>
                        <a:rPr lang="cs-CZ" sz="1800" u="none" strike="noStrike">
                          <a:solidFill>
                            <a:srgbClr val="002D5A"/>
                          </a:solidFill>
                          <a:effectLst/>
                          <a:latin typeface="+mn-lt"/>
                        </a:rPr>
                        <a:t>7.3</a:t>
                      </a:r>
                      <a:endParaRPr lang="cs-CZ" sz="1800" b="0" i="0" u="none" strike="noStrike">
                        <a:solidFill>
                          <a:srgbClr val="002D5A"/>
                        </a:solidFill>
                        <a:effectLst/>
                        <a:latin typeface="+mn-lt"/>
                      </a:endParaRPr>
                    </a:p>
                  </a:txBody>
                  <a:tcPr marL="0" marR="0" marT="0" marB="0" anchor="ctr"/>
                </a:tc>
                <a:tc>
                  <a:txBody>
                    <a:bodyPr/>
                    <a:lstStyle/>
                    <a:p>
                      <a:pPr algn="ctr" fontAlgn="b"/>
                      <a:r>
                        <a:rPr lang="cs-CZ" sz="1800" u="none" strike="noStrike">
                          <a:solidFill>
                            <a:srgbClr val="002D5A"/>
                          </a:solidFill>
                          <a:effectLst/>
                          <a:latin typeface="+mn-lt"/>
                        </a:rPr>
                        <a:t>1</a:t>
                      </a:r>
                      <a:endParaRPr lang="cs-CZ" sz="1800" b="0" i="0" u="none" strike="noStrike">
                        <a:solidFill>
                          <a:srgbClr val="002D5A"/>
                        </a:solidFill>
                        <a:effectLst/>
                        <a:latin typeface="+mn-lt"/>
                      </a:endParaRPr>
                    </a:p>
                  </a:txBody>
                  <a:tcPr marL="0" marR="0" marT="0" marB="0" anchor="ctr"/>
                </a:tc>
                <a:tc>
                  <a:txBody>
                    <a:bodyPr/>
                    <a:lstStyle/>
                    <a:p>
                      <a:pPr algn="ctr" fontAlgn="ctr"/>
                      <a:r>
                        <a:rPr lang="cs-CZ" sz="1800" u="none" strike="noStrike" dirty="0">
                          <a:solidFill>
                            <a:srgbClr val="002D5A"/>
                          </a:solidFill>
                          <a:effectLst/>
                          <a:latin typeface="+mn-lt"/>
                        </a:rPr>
                        <a:t>8.4</a:t>
                      </a:r>
                      <a:endParaRPr lang="cs-CZ" sz="1800" b="0" i="0" u="none" strike="noStrike" dirty="0">
                        <a:solidFill>
                          <a:srgbClr val="002D5A"/>
                        </a:solidFill>
                        <a:effectLst/>
                        <a:latin typeface="+mn-lt"/>
                      </a:endParaRPr>
                    </a:p>
                  </a:txBody>
                  <a:tcPr marL="0" marR="0" marT="0" marB="0" anchor="ctr"/>
                </a:tc>
                <a:tc>
                  <a:txBody>
                    <a:bodyPr/>
                    <a:lstStyle/>
                    <a:p>
                      <a:pPr algn="ctr" fontAlgn="b"/>
                      <a:r>
                        <a:rPr lang="cs-CZ" sz="1800" u="none" strike="noStrike" dirty="0">
                          <a:solidFill>
                            <a:srgbClr val="002D5A"/>
                          </a:solidFill>
                          <a:effectLst/>
                          <a:latin typeface="+mn-lt"/>
                        </a:rPr>
                        <a:t>62</a:t>
                      </a:r>
                      <a:endParaRPr lang="cs-CZ" sz="1800" b="0" i="0" u="none" strike="noStrike" dirty="0">
                        <a:solidFill>
                          <a:srgbClr val="002D5A"/>
                        </a:solidFill>
                        <a:effectLst/>
                        <a:latin typeface="+mn-lt"/>
                      </a:endParaRPr>
                    </a:p>
                  </a:txBody>
                  <a:tcPr marL="0" marR="0" marT="0" marB="0" anchor="ctr"/>
                </a:tc>
                <a:tc>
                  <a:txBody>
                    <a:bodyPr/>
                    <a:lstStyle/>
                    <a:p>
                      <a:pPr algn="ctr" fontAlgn="b"/>
                      <a:r>
                        <a:rPr lang="cs-CZ" sz="1800" u="none" strike="noStrike" dirty="0">
                          <a:solidFill>
                            <a:srgbClr val="002D5A"/>
                          </a:solidFill>
                          <a:effectLst/>
                          <a:latin typeface="+mn-lt"/>
                        </a:rPr>
                        <a:t>63</a:t>
                      </a:r>
                      <a:endParaRPr lang="cs-CZ" sz="1800" b="0" i="0" u="none" strike="noStrike" dirty="0">
                        <a:solidFill>
                          <a:srgbClr val="002D5A"/>
                        </a:solidFill>
                        <a:effectLst/>
                        <a:latin typeface="+mn-lt"/>
                      </a:endParaRPr>
                    </a:p>
                  </a:txBody>
                  <a:tcPr marL="0" marR="0" marT="0" marB="0" anchor="ctr"/>
                </a:tc>
                <a:tc>
                  <a:txBody>
                    <a:bodyPr/>
                    <a:lstStyle/>
                    <a:p>
                      <a:pPr algn="ctr" fontAlgn="b"/>
                      <a:r>
                        <a:rPr lang="cs-CZ" sz="1800" u="none" strike="noStrike" dirty="0">
                          <a:solidFill>
                            <a:srgbClr val="002D5A"/>
                          </a:solidFill>
                          <a:effectLst/>
                          <a:latin typeface="+mn-lt"/>
                        </a:rPr>
                        <a:t>10.0</a:t>
                      </a:r>
                      <a:endParaRPr lang="cs-CZ" sz="1800" b="0" i="0" u="none" strike="noStrike" dirty="0">
                        <a:solidFill>
                          <a:srgbClr val="002D5A"/>
                        </a:solidFill>
                        <a:effectLst/>
                        <a:latin typeface="+mn-lt"/>
                      </a:endParaRPr>
                    </a:p>
                  </a:txBody>
                  <a:tcPr marL="0" marR="0" marT="0" marB="0" anchor="ctr"/>
                </a:tc>
                <a:extLst>
                  <a:ext uri="{0D108BD9-81ED-4DB2-BD59-A6C34878D82A}">
                    <a16:rowId xmlns:a16="http://schemas.microsoft.com/office/drawing/2014/main" val="10006"/>
                  </a:ext>
                </a:extLst>
              </a:tr>
              <a:tr h="497417">
                <a:tc>
                  <a:txBody>
                    <a:bodyPr/>
                    <a:lstStyle/>
                    <a:p>
                      <a:pPr algn="l" fontAlgn="b"/>
                      <a:r>
                        <a:rPr lang="cs-CZ" sz="1800" u="none" strike="noStrike" dirty="0">
                          <a:solidFill>
                            <a:srgbClr val="002D5A"/>
                          </a:solidFill>
                          <a:effectLst/>
                          <a:latin typeface="+mn-lt"/>
                        </a:rPr>
                        <a:t>FDP</a:t>
                      </a:r>
                      <a:endParaRPr lang="cs-CZ" sz="1800" b="0" i="0" u="none" strike="noStrike" dirty="0">
                        <a:solidFill>
                          <a:srgbClr val="002D5A"/>
                        </a:solidFill>
                        <a:effectLst/>
                        <a:latin typeface="+mn-lt"/>
                      </a:endParaRPr>
                    </a:p>
                  </a:txBody>
                  <a:tcPr marL="0" marR="0" marT="0" marB="0" anchor="ctr"/>
                </a:tc>
                <a:tc>
                  <a:txBody>
                    <a:bodyPr/>
                    <a:lstStyle/>
                    <a:p>
                      <a:pPr algn="ctr" fontAlgn="ctr"/>
                      <a:r>
                        <a:rPr lang="cs-CZ" sz="1800" u="none" strike="noStrike">
                          <a:solidFill>
                            <a:srgbClr val="002D5A"/>
                          </a:solidFill>
                          <a:effectLst/>
                          <a:latin typeface="+mn-lt"/>
                        </a:rPr>
                        <a:t>2.4</a:t>
                      </a:r>
                      <a:endParaRPr lang="cs-CZ" sz="1800" b="0" i="0" u="none" strike="noStrike">
                        <a:solidFill>
                          <a:srgbClr val="002D5A"/>
                        </a:solidFill>
                        <a:effectLst/>
                        <a:latin typeface="+mn-lt"/>
                      </a:endParaRPr>
                    </a:p>
                  </a:txBody>
                  <a:tcPr marL="0" marR="0" marT="0" marB="0" anchor="ctr"/>
                </a:tc>
                <a:tc>
                  <a:txBody>
                    <a:bodyPr/>
                    <a:lstStyle/>
                    <a:p>
                      <a:pPr algn="ctr" fontAlgn="b"/>
                      <a:r>
                        <a:rPr lang="cs-CZ" sz="1800" u="none" strike="noStrike">
                          <a:solidFill>
                            <a:srgbClr val="002D5A"/>
                          </a:solidFill>
                          <a:effectLst/>
                          <a:latin typeface="+mn-lt"/>
                        </a:rPr>
                        <a:t>0</a:t>
                      </a:r>
                      <a:endParaRPr lang="cs-CZ" sz="1800" b="0" i="0" u="none" strike="noStrike">
                        <a:solidFill>
                          <a:srgbClr val="002D5A"/>
                        </a:solidFill>
                        <a:effectLst/>
                        <a:latin typeface="+mn-lt"/>
                      </a:endParaRPr>
                    </a:p>
                  </a:txBody>
                  <a:tcPr marL="0" marR="0" marT="0" marB="0" anchor="ctr"/>
                </a:tc>
                <a:tc>
                  <a:txBody>
                    <a:bodyPr/>
                    <a:lstStyle/>
                    <a:p>
                      <a:pPr algn="ctr" fontAlgn="ctr"/>
                      <a:r>
                        <a:rPr lang="cs-CZ" sz="1800" u="none" strike="noStrike">
                          <a:solidFill>
                            <a:srgbClr val="002D5A"/>
                          </a:solidFill>
                          <a:effectLst/>
                          <a:latin typeface="+mn-lt"/>
                        </a:rPr>
                        <a:t>4.8</a:t>
                      </a:r>
                      <a:endParaRPr lang="cs-CZ" sz="1800" b="0" i="0" u="none" strike="noStrike">
                        <a:solidFill>
                          <a:srgbClr val="002D5A"/>
                        </a:solidFill>
                        <a:effectLst/>
                        <a:latin typeface="+mn-lt"/>
                      </a:endParaRPr>
                    </a:p>
                  </a:txBody>
                  <a:tcPr marL="0" marR="0" marT="0" marB="0" anchor="ctr"/>
                </a:tc>
                <a:tc>
                  <a:txBody>
                    <a:bodyPr/>
                    <a:lstStyle/>
                    <a:p>
                      <a:pPr algn="ctr" fontAlgn="b"/>
                      <a:r>
                        <a:rPr lang="cs-CZ" sz="1800" u="none" strike="noStrike" dirty="0">
                          <a:solidFill>
                            <a:srgbClr val="002D5A"/>
                          </a:solidFill>
                          <a:effectLst/>
                          <a:latin typeface="+mn-lt"/>
                        </a:rPr>
                        <a:t>0</a:t>
                      </a:r>
                      <a:endParaRPr lang="cs-CZ" sz="1800" b="0" i="0" u="none" strike="noStrike" dirty="0">
                        <a:solidFill>
                          <a:srgbClr val="002D5A"/>
                        </a:solidFill>
                        <a:effectLst/>
                        <a:latin typeface="+mn-lt"/>
                      </a:endParaRPr>
                    </a:p>
                  </a:txBody>
                  <a:tcPr marL="0" marR="0" marT="0" marB="0" anchor="ctr"/>
                </a:tc>
                <a:tc>
                  <a:txBody>
                    <a:bodyPr/>
                    <a:lstStyle/>
                    <a:p>
                      <a:pPr algn="ctr" fontAlgn="b"/>
                      <a:r>
                        <a:rPr lang="cs-CZ" sz="1800" u="none" strike="noStrike" dirty="0">
                          <a:solidFill>
                            <a:srgbClr val="002D5A"/>
                          </a:solidFill>
                          <a:effectLst/>
                          <a:latin typeface="+mn-lt"/>
                        </a:rPr>
                        <a:t>0</a:t>
                      </a:r>
                      <a:endParaRPr lang="cs-CZ" sz="1800" b="0" i="0" u="none" strike="noStrike" dirty="0">
                        <a:solidFill>
                          <a:srgbClr val="002D5A"/>
                        </a:solidFill>
                        <a:effectLst/>
                        <a:latin typeface="+mn-lt"/>
                      </a:endParaRPr>
                    </a:p>
                  </a:txBody>
                  <a:tcPr marL="0" marR="0" marT="0" marB="0" anchor="ctr"/>
                </a:tc>
                <a:tc>
                  <a:txBody>
                    <a:bodyPr/>
                    <a:lstStyle/>
                    <a:p>
                      <a:pPr algn="ctr" fontAlgn="b"/>
                      <a:r>
                        <a:rPr lang="cs-CZ" sz="1800" u="none" strike="noStrike" dirty="0">
                          <a:solidFill>
                            <a:srgbClr val="002D5A"/>
                          </a:solidFill>
                          <a:effectLst/>
                          <a:latin typeface="+mn-lt"/>
                        </a:rPr>
                        <a:t>0</a:t>
                      </a:r>
                      <a:endParaRPr lang="cs-CZ" sz="1800" b="0" i="0" u="none" strike="noStrike" dirty="0">
                        <a:solidFill>
                          <a:srgbClr val="002D5A"/>
                        </a:solidFill>
                        <a:effectLst/>
                        <a:latin typeface="+mn-lt"/>
                      </a:endParaRPr>
                    </a:p>
                  </a:txBody>
                  <a:tcPr marL="0" marR="0" marT="0" marB="0" anchor="ctr"/>
                </a:tc>
                <a:extLst>
                  <a:ext uri="{0D108BD9-81ED-4DB2-BD59-A6C34878D82A}">
                    <a16:rowId xmlns:a16="http://schemas.microsoft.com/office/drawing/2014/main" val="10007"/>
                  </a:ext>
                </a:extLst>
              </a:tr>
              <a:tr h="497417">
                <a:tc>
                  <a:txBody>
                    <a:bodyPr/>
                    <a:lstStyle/>
                    <a:p>
                      <a:pPr algn="l" fontAlgn="b"/>
                      <a:r>
                        <a:rPr lang="cs-CZ" sz="1800" u="none" strike="noStrike" dirty="0" err="1">
                          <a:solidFill>
                            <a:srgbClr val="002D5A"/>
                          </a:solidFill>
                          <a:effectLst/>
                          <a:latin typeface="+mn-lt"/>
                        </a:rPr>
                        <a:t>AfD</a:t>
                      </a:r>
                      <a:endParaRPr lang="cs-CZ" sz="1800" b="0" i="0" u="none" strike="noStrike" dirty="0">
                        <a:solidFill>
                          <a:srgbClr val="002D5A"/>
                        </a:solidFill>
                        <a:effectLst/>
                        <a:latin typeface="+mn-lt"/>
                      </a:endParaRPr>
                    </a:p>
                  </a:txBody>
                  <a:tcPr marL="0" marR="0" marT="0" marB="0" anchor="ctr"/>
                </a:tc>
                <a:tc>
                  <a:txBody>
                    <a:bodyPr/>
                    <a:lstStyle/>
                    <a:p>
                      <a:pPr algn="ctr" fontAlgn="ctr"/>
                      <a:r>
                        <a:rPr lang="cs-CZ" sz="1800" u="none" strike="noStrike">
                          <a:solidFill>
                            <a:srgbClr val="002D5A"/>
                          </a:solidFill>
                          <a:effectLst/>
                          <a:latin typeface="+mn-lt"/>
                        </a:rPr>
                        <a:t>1.9</a:t>
                      </a:r>
                      <a:endParaRPr lang="cs-CZ" sz="1800" b="0" i="0" u="none" strike="noStrike">
                        <a:solidFill>
                          <a:srgbClr val="002D5A"/>
                        </a:solidFill>
                        <a:effectLst/>
                        <a:latin typeface="+mn-lt"/>
                      </a:endParaRPr>
                    </a:p>
                  </a:txBody>
                  <a:tcPr marL="0" marR="0" marT="0" marB="0" anchor="ctr"/>
                </a:tc>
                <a:tc>
                  <a:txBody>
                    <a:bodyPr/>
                    <a:lstStyle/>
                    <a:p>
                      <a:pPr algn="ctr" fontAlgn="b"/>
                      <a:r>
                        <a:rPr lang="cs-CZ" sz="1800" u="none" strike="noStrike">
                          <a:solidFill>
                            <a:srgbClr val="002D5A"/>
                          </a:solidFill>
                          <a:effectLst/>
                          <a:latin typeface="+mn-lt"/>
                        </a:rPr>
                        <a:t>0</a:t>
                      </a:r>
                      <a:endParaRPr lang="cs-CZ" sz="1800" b="0" i="0" u="none" strike="noStrike">
                        <a:solidFill>
                          <a:srgbClr val="002D5A"/>
                        </a:solidFill>
                        <a:effectLst/>
                        <a:latin typeface="+mn-lt"/>
                      </a:endParaRPr>
                    </a:p>
                  </a:txBody>
                  <a:tcPr marL="0" marR="0" marT="0" marB="0" anchor="ctr"/>
                </a:tc>
                <a:tc>
                  <a:txBody>
                    <a:bodyPr/>
                    <a:lstStyle/>
                    <a:p>
                      <a:pPr algn="ctr" fontAlgn="ctr"/>
                      <a:r>
                        <a:rPr lang="cs-CZ" sz="1800" u="none" strike="noStrike">
                          <a:solidFill>
                            <a:srgbClr val="002D5A"/>
                          </a:solidFill>
                          <a:effectLst/>
                          <a:latin typeface="+mn-lt"/>
                        </a:rPr>
                        <a:t>4.7</a:t>
                      </a:r>
                      <a:endParaRPr lang="cs-CZ" sz="1800" b="0" i="0" u="none" strike="noStrike">
                        <a:solidFill>
                          <a:srgbClr val="002D5A"/>
                        </a:solidFill>
                        <a:effectLst/>
                        <a:latin typeface="+mn-lt"/>
                      </a:endParaRPr>
                    </a:p>
                  </a:txBody>
                  <a:tcPr marL="0" marR="0" marT="0" marB="0" anchor="ctr"/>
                </a:tc>
                <a:tc>
                  <a:txBody>
                    <a:bodyPr/>
                    <a:lstStyle/>
                    <a:p>
                      <a:pPr algn="ctr" fontAlgn="b"/>
                      <a:r>
                        <a:rPr lang="cs-CZ" sz="1800" u="none" strike="noStrike">
                          <a:solidFill>
                            <a:srgbClr val="002D5A"/>
                          </a:solidFill>
                          <a:effectLst/>
                          <a:latin typeface="+mn-lt"/>
                        </a:rPr>
                        <a:t>0</a:t>
                      </a:r>
                      <a:endParaRPr lang="cs-CZ" sz="1800" b="0" i="0" u="none" strike="noStrike">
                        <a:solidFill>
                          <a:srgbClr val="002D5A"/>
                        </a:solidFill>
                        <a:effectLst/>
                        <a:latin typeface="+mn-lt"/>
                      </a:endParaRPr>
                    </a:p>
                  </a:txBody>
                  <a:tcPr marL="0" marR="0" marT="0" marB="0" anchor="ctr"/>
                </a:tc>
                <a:tc>
                  <a:txBody>
                    <a:bodyPr/>
                    <a:lstStyle/>
                    <a:p>
                      <a:pPr algn="ctr" fontAlgn="ctr"/>
                      <a:r>
                        <a:rPr lang="cs-CZ" sz="1800" u="none" strike="noStrike" dirty="0">
                          <a:solidFill>
                            <a:srgbClr val="002D5A"/>
                          </a:solidFill>
                          <a:effectLst/>
                          <a:latin typeface="+mn-lt"/>
                        </a:rPr>
                        <a:t>0</a:t>
                      </a:r>
                      <a:endParaRPr lang="cs-CZ" sz="1800" b="0" i="0" u="none" strike="noStrike" dirty="0">
                        <a:solidFill>
                          <a:srgbClr val="002D5A"/>
                        </a:solidFill>
                        <a:effectLst/>
                        <a:latin typeface="+mn-lt"/>
                      </a:endParaRPr>
                    </a:p>
                  </a:txBody>
                  <a:tcPr marL="0" marR="0" marT="0" marB="0" anchor="ctr"/>
                </a:tc>
                <a:tc>
                  <a:txBody>
                    <a:bodyPr/>
                    <a:lstStyle/>
                    <a:p>
                      <a:pPr algn="ctr" fontAlgn="ctr"/>
                      <a:r>
                        <a:rPr lang="cs-CZ" sz="1800" u="none" strike="noStrike" dirty="0">
                          <a:solidFill>
                            <a:srgbClr val="002D5A"/>
                          </a:solidFill>
                          <a:effectLst/>
                          <a:latin typeface="+mn-lt"/>
                        </a:rPr>
                        <a:t> 0</a:t>
                      </a:r>
                      <a:endParaRPr lang="cs-CZ" sz="1800" b="1" i="0" u="none" strike="noStrike" dirty="0">
                        <a:solidFill>
                          <a:srgbClr val="002D5A"/>
                        </a:solidFill>
                        <a:effectLst/>
                        <a:latin typeface="+mn-lt"/>
                      </a:endParaRPr>
                    </a:p>
                  </a:txBody>
                  <a:tcPr marL="0" marR="0" marT="0" marB="0" anchor="ct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443482547"/>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19776" y="226656"/>
            <a:ext cx="8447087" cy="439738"/>
          </a:xfrm>
        </p:spPr>
        <p:txBody>
          <a:bodyPr>
            <a:noAutofit/>
          </a:bodyPr>
          <a:lstStyle/>
          <a:p>
            <a:pPr>
              <a:defRPr/>
            </a:pPr>
            <a:r>
              <a:rPr lang="cs-CZ" altLang="cs-CZ" sz="3800" dirty="0" err="1"/>
              <a:t>Jednojmenné</a:t>
            </a:r>
            <a:r>
              <a:rPr lang="cs-CZ" altLang="cs-CZ" sz="3800" dirty="0"/>
              <a:t> přenosné hlasování</a:t>
            </a:r>
          </a:p>
        </p:txBody>
      </p:sp>
      <p:sp>
        <p:nvSpPr>
          <p:cNvPr id="45059" name="Rectangle 3"/>
          <p:cNvSpPr>
            <a:spLocks noGrp="1" noChangeArrowheads="1"/>
          </p:cNvSpPr>
          <p:nvPr>
            <p:ph type="body" idx="1"/>
          </p:nvPr>
        </p:nvSpPr>
        <p:spPr>
          <a:xfrm>
            <a:off x="559836" y="1162975"/>
            <a:ext cx="8126963" cy="5332072"/>
          </a:xfrm>
        </p:spPr>
        <p:txBody>
          <a:bodyPr>
            <a:noAutofit/>
          </a:bodyPr>
          <a:lstStyle/>
          <a:p>
            <a:pPr>
              <a:spcBef>
                <a:spcPts val="1800"/>
              </a:spcBef>
            </a:pPr>
            <a:r>
              <a:rPr lang="cs-CZ" sz="1800" dirty="0">
                <a:solidFill>
                  <a:srgbClr val="002D5A"/>
                </a:solidFill>
              </a:rPr>
              <a:t>Personalizovaný poměrný systém bez kandidátní listiny</a:t>
            </a:r>
          </a:p>
          <a:p>
            <a:pPr>
              <a:spcBef>
                <a:spcPts val="1800"/>
              </a:spcBef>
            </a:pPr>
            <a:r>
              <a:rPr lang="cs-CZ" sz="1800" dirty="0">
                <a:solidFill>
                  <a:srgbClr val="002D5A"/>
                </a:solidFill>
              </a:rPr>
              <a:t>Příklad Irska – 166 poslanců voleno ve 41 </a:t>
            </a:r>
            <a:r>
              <a:rPr lang="cs-CZ" sz="1800" dirty="0" err="1">
                <a:solidFill>
                  <a:srgbClr val="002D5A"/>
                </a:solidFill>
              </a:rPr>
              <a:t>v.o</a:t>
            </a:r>
            <a:r>
              <a:rPr lang="cs-CZ" sz="1800" dirty="0">
                <a:solidFill>
                  <a:srgbClr val="002D5A"/>
                </a:solidFill>
              </a:rPr>
              <a:t>. po 3-5 mandátech </a:t>
            </a:r>
          </a:p>
          <a:p>
            <a:pPr lvl="1">
              <a:spcBef>
                <a:spcPts val="1800"/>
              </a:spcBef>
            </a:pPr>
            <a:r>
              <a:rPr lang="cs-CZ" sz="1800" dirty="0">
                <a:solidFill>
                  <a:srgbClr val="002D5A"/>
                </a:solidFill>
              </a:rPr>
              <a:t>Strany kandidují buď jednoho nebo více kandidátů - dle své odvahy </a:t>
            </a:r>
          </a:p>
          <a:p>
            <a:pPr lvl="1">
              <a:spcBef>
                <a:spcPts val="1800"/>
              </a:spcBef>
            </a:pPr>
            <a:r>
              <a:rPr lang="cs-CZ" sz="1800" dirty="0">
                <a:solidFill>
                  <a:srgbClr val="002D5A"/>
                </a:solidFill>
              </a:rPr>
              <a:t>Kandidát je zvolen, když naplní tzv. </a:t>
            </a:r>
            <a:r>
              <a:rPr lang="cs-CZ" sz="1800" dirty="0" err="1">
                <a:solidFill>
                  <a:srgbClr val="002D5A"/>
                </a:solidFill>
              </a:rPr>
              <a:t>Droopovu</a:t>
            </a:r>
            <a:r>
              <a:rPr lang="cs-CZ" sz="1800" dirty="0">
                <a:solidFill>
                  <a:srgbClr val="002D5A"/>
                </a:solidFill>
              </a:rPr>
              <a:t> kvótu: Q = H/(M + 1) + 1 </a:t>
            </a:r>
          </a:p>
          <a:p>
            <a:pPr lvl="1">
              <a:spcBef>
                <a:spcPts val="1800"/>
              </a:spcBef>
            </a:pPr>
            <a:r>
              <a:rPr lang="cs-CZ" sz="1800" dirty="0">
                <a:solidFill>
                  <a:srgbClr val="002D5A"/>
                </a:solidFill>
              </a:rPr>
              <a:t>Volební lístek se jmény kandidátů všech stran – volič sestavuje pořadí podle svých preferencí, a to zapsáním číslice od 1 do x </a:t>
            </a:r>
          </a:p>
          <a:p>
            <a:pPr lvl="1">
              <a:spcBef>
                <a:spcPts val="1800"/>
              </a:spcBef>
            </a:pPr>
            <a:r>
              <a:rPr lang="cs-CZ" sz="1800" dirty="0">
                <a:solidFill>
                  <a:srgbClr val="002D5A"/>
                </a:solidFill>
              </a:rPr>
              <a:t>Tolik skrutinií, aby byla obsazena všechna křesla – metody shora (přerozdělování dalších hlasů kandidáta, který už byl zvolen) a zdola (pokud nejsou ještě naplněna místa, nastupuje v podstatě australský systém) </a:t>
            </a:r>
          </a:p>
          <a:p>
            <a:pPr lvl="1">
              <a:spcBef>
                <a:spcPts val="1800"/>
              </a:spcBef>
            </a:pPr>
            <a:r>
              <a:rPr lang="cs-CZ" sz="1800" dirty="0">
                <a:solidFill>
                  <a:srgbClr val="002D5A"/>
                </a:solidFill>
              </a:rPr>
              <a:t>Hlasy jednoho voliče se tak dají používat několikrát, aniž by musel jít znovu k volbám</a:t>
            </a:r>
          </a:p>
          <a:p>
            <a:pPr lvl="1">
              <a:spcBef>
                <a:spcPts val="1800"/>
              </a:spcBef>
            </a:pPr>
            <a:r>
              <a:rPr lang="cs-CZ" sz="1800" dirty="0">
                <a:solidFill>
                  <a:srgbClr val="002D5A"/>
                </a:solidFill>
              </a:rPr>
              <a:t>Zachovává teritoriální vazbu i personalizaci a navíc je proporční – mnoho expertů jej považuje za nejlepší volební systém</a:t>
            </a:r>
          </a:p>
        </p:txBody>
      </p:sp>
    </p:spTree>
    <p:extLst>
      <p:ext uri="{BB962C8B-B14F-4D97-AF65-F5344CB8AC3E}">
        <p14:creationId xmlns:p14="http://schemas.microsoft.com/office/powerpoint/2010/main" val="2502289560"/>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19776" y="226656"/>
            <a:ext cx="8447087" cy="439738"/>
          </a:xfrm>
        </p:spPr>
        <p:txBody>
          <a:bodyPr>
            <a:noAutofit/>
          </a:bodyPr>
          <a:lstStyle/>
          <a:p>
            <a:pPr>
              <a:defRPr/>
            </a:pPr>
            <a:r>
              <a:rPr lang="cs-CZ" altLang="cs-CZ" sz="3800" dirty="0"/>
              <a:t>Smíšené systémy</a:t>
            </a:r>
          </a:p>
        </p:txBody>
      </p:sp>
      <p:sp>
        <p:nvSpPr>
          <p:cNvPr id="45059" name="Rectangle 3"/>
          <p:cNvSpPr>
            <a:spLocks noGrp="1" noChangeArrowheads="1"/>
          </p:cNvSpPr>
          <p:nvPr>
            <p:ph type="body" idx="1"/>
          </p:nvPr>
        </p:nvSpPr>
        <p:spPr>
          <a:xfrm>
            <a:off x="559836" y="1045029"/>
            <a:ext cx="8126963" cy="5450018"/>
          </a:xfrm>
        </p:spPr>
        <p:txBody>
          <a:bodyPr>
            <a:noAutofit/>
          </a:bodyPr>
          <a:lstStyle/>
          <a:p>
            <a:pPr>
              <a:spcBef>
                <a:spcPts val="1800"/>
              </a:spcBef>
            </a:pPr>
            <a:r>
              <a:rPr lang="cs-CZ" sz="2000" dirty="0">
                <a:solidFill>
                  <a:srgbClr val="002D5A"/>
                </a:solidFill>
              </a:rPr>
              <a:t>Kombinace proporčních a většinových systémů pro volby do jediné komory </a:t>
            </a:r>
          </a:p>
          <a:p>
            <a:pPr>
              <a:spcBef>
                <a:spcPts val="1800"/>
              </a:spcBef>
            </a:pPr>
            <a:r>
              <a:rPr lang="cs-CZ" sz="2000" dirty="0">
                <a:solidFill>
                  <a:srgbClr val="002D5A"/>
                </a:solidFill>
              </a:rPr>
              <a:t>Každý ze systémů musí být zastoupen aspoň v 5 % mandátů</a:t>
            </a:r>
          </a:p>
          <a:p>
            <a:pPr>
              <a:spcBef>
                <a:spcPts val="1800"/>
              </a:spcBef>
            </a:pPr>
            <a:r>
              <a:rPr lang="cs-CZ" sz="2000" dirty="0">
                <a:solidFill>
                  <a:srgbClr val="002D5A"/>
                </a:solidFill>
              </a:rPr>
              <a:t>Moderní trend při volebních reformách</a:t>
            </a:r>
          </a:p>
          <a:p>
            <a:pPr>
              <a:spcBef>
                <a:spcPts val="1800"/>
              </a:spcBef>
            </a:pPr>
            <a:r>
              <a:rPr lang="cs-CZ" sz="2000" dirty="0">
                <a:solidFill>
                  <a:srgbClr val="002D5A"/>
                </a:solidFill>
              </a:rPr>
              <a:t>Dají se třídit:</a:t>
            </a:r>
          </a:p>
          <a:p>
            <a:pPr lvl="1">
              <a:spcBef>
                <a:spcPts val="1800"/>
              </a:spcBef>
            </a:pPr>
            <a:r>
              <a:rPr lang="cs-CZ" sz="1800" dirty="0">
                <a:solidFill>
                  <a:srgbClr val="002D5A"/>
                </a:solidFill>
              </a:rPr>
              <a:t>Podle toho, zda převažuje poměrný nebo většinový účinek:</a:t>
            </a:r>
          </a:p>
          <a:p>
            <a:pPr lvl="2">
              <a:spcBef>
                <a:spcPts val="1800"/>
              </a:spcBef>
            </a:pPr>
            <a:r>
              <a:rPr lang="cs-CZ" sz="1800" i="1" dirty="0">
                <a:solidFill>
                  <a:srgbClr val="002D5A"/>
                </a:solidFill>
              </a:rPr>
              <a:t>Většinové smíšené</a:t>
            </a:r>
          </a:p>
          <a:p>
            <a:pPr lvl="2">
              <a:spcBef>
                <a:spcPts val="1800"/>
              </a:spcBef>
            </a:pPr>
            <a:r>
              <a:rPr lang="cs-CZ" sz="1800" i="1" dirty="0">
                <a:solidFill>
                  <a:srgbClr val="002D5A"/>
                </a:solidFill>
              </a:rPr>
              <a:t>Poměrné smíšené</a:t>
            </a:r>
          </a:p>
          <a:p>
            <a:pPr lvl="1">
              <a:spcBef>
                <a:spcPts val="1800"/>
              </a:spcBef>
            </a:pPr>
            <a:r>
              <a:rPr lang="cs-CZ" sz="1800" dirty="0">
                <a:solidFill>
                  <a:srgbClr val="002D5A"/>
                </a:solidFill>
              </a:rPr>
              <a:t>Podle toho, zda obě složky nějak souvisejí:</a:t>
            </a:r>
          </a:p>
          <a:p>
            <a:pPr lvl="2">
              <a:spcBef>
                <a:spcPts val="1800"/>
              </a:spcBef>
            </a:pPr>
            <a:r>
              <a:rPr lang="cs-CZ" sz="1800" i="1" dirty="0">
                <a:solidFill>
                  <a:srgbClr val="002D5A"/>
                </a:solidFill>
              </a:rPr>
              <a:t>Závislá kombinace</a:t>
            </a:r>
          </a:p>
          <a:p>
            <a:pPr lvl="2">
              <a:spcBef>
                <a:spcPts val="1800"/>
              </a:spcBef>
            </a:pPr>
            <a:r>
              <a:rPr lang="cs-CZ" sz="1800" i="1" dirty="0">
                <a:solidFill>
                  <a:srgbClr val="002D5A"/>
                </a:solidFill>
              </a:rPr>
              <a:t>Nezávislá kombinace</a:t>
            </a:r>
          </a:p>
        </p:txBody>
      </p:sp>
    </p:spTree>
    <p:extLst>
      <p:ext uri="{BB962C8B-B14F-4D97-AF65-F5344CB8AC3E}">
        <p14:creationId xmlns:p14="http://schemas.microsoft.com/office/powerpoint/2010/main" val="1996275946"/>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73E11DE-8036-4D98-BA61-7AE91F361A01}"/>
              </a:ext>
            </a:extLst>
          </p:cNvPr>
          <p:cNvSpPr>
            <a:spLocks noGrp="1"/>
          </p:cNvSpPr>
          <p:nvPr>
            <p:ph type="title"/>
          </p:nvPr>
        </p:nvSpPr>
        <p:spPr>
          <a:xfrm>
            <a:off x="0" y="70820"/>
            <a:ext cx="9144000" cy="1571368"/>
          </a:xfrm>
        </p:spPr>
        <p:txBody>
          <a:bodyPr>
            <a:normAutofit/>
          </a:bodyPr>
          <a:lstStyle/>
          <a:p>
            <a:r>
              <a:rPr lang="cs-CZ" sz="2800" dirty="0"/>
              <a:t>Klasifikace s důrazem na postavení hlavy státu</a:t>
            </a:r>
            <a:br>
              <a:rPr lang="cs-CZ" sz="2800" dirty="0"/>
            </a:br>
            <a:r>
              <a:rPr lang="cs-CZ" sz="2200" dirty="0"/>
              <a:t>(</a:t>
            </a:r>
            <a:r>
              <a:rPr lang="cs-CZ" sz="2200" dirty="0" err="1"/>
              <a:t>Cheibub</a:t>
            </a:r>
            <a:r>
              <a:rPr lang="cs-CZ" sz="2200" dirty="0"/>
              <a:t> + Hloušek-Kopeček-Šedo)</a:t>
            </a:r>
          </a:p>
        </p:txBody>
      </p:sp>
      <p:graphicFrame>
        <p:nvGraphicFramePr>
          <p:cNvPr id="5" name="Diagram 4">
            <a:extLst>
              <a:ext uri="{FF2B5EF4-FFF2-40B4-BE49-F238E27FC236}">
                <a16:creationId xmlns:a16="http://schemas.microsoft.com/office/drawing/2014/main" id="{CE9BC782-A2F4-483B-9F30-B7A359F929A7}"/>
              </a:ext>
            </a:extLst>
          </p:cNvPr>
          <p:cNvGraphicFramePr/>
          <p:nvPr>
            <p:extLst>
              <p:ext uri="{D42A27DB-BD31-4B8C-83A1-F6EECF244321}">
                <p14:modId xmlns:p14="http://schemas.microsoft.com/office/powerpoint/2010/main" val="1706248826"/>
              </p:ext>
            </p:extLst>
          </p:nvPr>
        </p:nvGraphicFramePr>
        <p:xfrm>
          <a:off x="335901" y="1160206"/>
          <a:ext cx="8690112" cy="51029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9" name="Přímá spojnice 8">
            <a:extLst>
              <a:ext uri="{FF2B5EF4-FFF2-40B4-BE49-F238E27FC236}">
                <a16:creationId xmlns:a16="http://schemas.microsoft.com/office/drawing/2014/main" id="{FC8AD107-61BE-4F21-8888-E8BE9BD280A4}"/>
              </a:ext>
            </a:extLst>
          </p:cNvPr>
          <p:cNvCxnSpPr/>
          <p:nvPr/>
        </p:nvCxnSpPr>
        <p:spPr>
          <a:xfrm flipV="1">
            <a:off x="6223819" y="2015613"/>
            <a:ext cx="0" cy="983226"/>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4961193"/>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775" y="-815975"/>
            <a:ext cx="9047163" cy="7789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2"/>
          <p:cNvSpPr>
            <a:spLocks noGrp="1" noChangeArrowheads="1"/>
          </p:cNvSpPr>
          <p:nvPr>
            <p:ph type="title"/>
          </p:nvPr>
        </p:nvSpPr>
        <p:spPr>
          <a:xfrm>
            <a:off x="4872038" y="6134100"/>
            <a:ext cx="9102725" cy="723900"/>
          </a:xfrm>
        </p:spPr>
        <p:txBody>
          <a:bodyPr rtlCol="0"/>
          <a:lstStyle/>
          <a:p>
            <a:pPr defTabSz="914206" eaLnBrk="1" fontAlgn="auto" hangingPunct="1">
              <a:spcAft>
                <a:spcPts val="0"/>
              </a:spcAft>
              <a:defRPr/>
            </a:pPr>
            <a:r>
              <a:rPr lang="cs-CZ" altLang="cs-CZ" sz="2400" b="1" dirty="0"/>
              <a:t>Volební systémy ve světě (2017)</a:t>
            </a:r>
          </a:p>
        </p:txBody>
      </p:sp>
    </p:spTree>
    <p:extLst>
      <p:ext uri="{BB962C8B-B14F-4D97-AF65-F5344CB8AC3E}">
        <p14:creationId xmlns:p14="http://schemas.microsoft.com/office/powerpoint/2010/main" val="478905007"/>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315913"/>
            <a:ext cx="9144000" cy="923925"/>
          </a:xfrm>
        </p:spPr>
        <p:txBody>
          <a:bodyPr>
            <a:normAutofit fontScale="90000"/>
          </a:bodyPr>
          <a:lstStyle/>
          <a:p>
            <a:pPr>
              <a:defRPr/>
            </a:pPr>
            <a:r>
              <a:rPr lang="cs-CZ" sz="4000" dirty="0"/>
              <a:t>Hlasování expertů o „nejlepším“ </a:t>
            </a:r>
            <a:br>
              <a:rPr lang="cs-CZ" sz="4000" dirty="0"/>
            </a:br>
            <a:r>
              <a:rPr lang="cs-CZ" sz="4000" dirty="0"/>
              <a:t>volebním systému </a:t>
            </a:r>
            <a:r>
              <a:rPr lang="cs-CZ" sz="2200" i="1" dirty="0"/>
              <a:t>(2004-2005; 169 expertů)</a:t>
            </a:r>
          </a:p>
        </p:txBody>
      </p:sp>
      <p:graphicFrame>
        <p:nvGraphicFramePr>
          <p:cNvPr id="4" name="Zástupný symbol pro obsah 3"/>
          <p:cNvGraphicFramePr>
            <a:graphicFrameLocks noGrp="1"/>
          </p:cNvGraphicFramePr>
          <p:nvPr>
            <p:ph idx="1"/>
          </p:nvPr>
        </p:nvGraphicFramePr>
        <p:xfrm>
          <a:off x="258763" y="1619250"/>
          <a:ext cx="8585200" cy="4518027"/>
        </p:xfrm>
        <a:graphic>
          <a:graphicData uri="http://schemas.openxmlformats.org/drawingml/2006/table">
            <a:tbl>
              <a:tblPr firstRow="1" bandRow="1">
                <a:tableStyleId>{5C22544A-7EE6-4342-B048-85BDC9FD1C3A}</a:tableStyleId>
              </a:tblPr>
              <a:tblGrid>
                <a:gridCol w="4463210">
                  <a:extLst>
                    <a:ext uri="{9D8B030D-6E8A-4147-A177-3AD203B41FA5}">
                      <a16:colId xmlns:a16="http://schemas.microsoft.com/office/drawing/2014/main" val="20000"/>
                    </a:ext>
                  </a:extLst>
                </a:gridCol>
                <a:gridCol w="887183">
                  <a:extLst>
                    <a:ext uri="{9D8B030D-6E8A-4147-A177-3AD203B41FA5}">
                      <a16:colId xmlns:a16="http://schemas.microsoft.com/office/drawing/2014/main" val="20001"/>
                    </a:ext>
                  </a:extLst>
                </a:gridCol>
                <a:gridCol w="1160162">
                  <a:extLst>
                    <a:ext uri="{9D8B030D-6E8A-4147-A177-3AD203B41FA5}">
                      <a16:colId xmlns:a16="http://schemas.microsoft.com/office/drawing/2014/main" val="20002"/>
                    </a:ext>
                  </a:extLst>
                </a:gridCol>
                <a:gridCol w="1010023">
                  <a:extLst>
                    <a:ext uri="{9D8B030D-6E8A-4147-A177-3AD203B41FA5}">
                      <a16:colId xmlns:a16="http://schemas.microsoft.com/office/drawing/2014/main" val="20003"/>
                    </a:ext>
                  </a:extLst>
                </a:gridCol>
                <a:gridCol w="1064622">
                  <a:extLst>
                    <a:ext uri="{9D8B030D-6E8A-4147-A177-3AD203B41FA5}">
                      <a16:colId xmlns:a16="http://schemas.microsoft.com/office/drawing/2014/main" val="20004"/>
                    </a:ext>
                  </a:extLst>
                </a:gridCol>
              </a:tblGrid>
              <a:tr h="916763">
                <a:tc>
                  <a:txBody>
                    <a:bodyPr/>
                    <a:lstStyle/>
                    <a:p>
                      <a:r>
                        <a:rPr lang="cs-CZ" sz="2000" dirty="0"/>
                        <a:t>Volební systém</a:t>
                      </a:r>
                    </a:p>
                  </a:txBody>
                  <a:tcPr marL="91447" marR="91447" marT="45727" marB="45727" anchor="ctr"/>
                </a:tc>
                <a:tc>
                  <a:txBody>
                    <a:bodyPr/>
                    <a:lstStyle/>
                    <a:p>
                      <a:pPr algn="ctr"/>
                      <a:r>
                        <a:rPr lang="cs-CZ" sz="1800" dirty="0"/>
                        <a:t>Pořadí </a:t>
                      </a:r>
                    </a:p>
                  </a:txBody>
                  <a:tcPr marL="91447" marR="91447" marT="45727" marB="45727" anchor="ctr"/>
                </a:tc>
                <a:tc>
                  <a:txBody>
                    <a:bodyPr/>
                    <a:lstStyle/>
                    <a:p>
                      <a:pPr algn="ctr"/>
                      <a:r>
                        <a:rPr lang="cs-CZ" sz="1800" dirty="0"/>
                        <a:t>Průměrné </a:t>
                      </a:r>
                    </a:p>
                    <a:p>
                      <a:pPr algn="ctr"/>
                      <a:r>
                        <a:rPr lang="cs-CZ" sz="1800" dirty="0"/>
                        <a:t>pořadí</a:t>
                      </a:r>
                    </a:p>
                  </a:txBody>
                  <a:tcPr marL="91447" marR="91447" marT="45727" marB="45727" anchor="ctr"/>
                </a:tc>
                <a:tc>
                  <a:txBody>
                    <a:bodyPr/>
                    <a:lstStyle/>
                    <a:p>
                      <a:pPr algn="ctr"/>
                      <a:r>
                        <a:rPr lang="cs-CZ" sz="1800" dirty="0"/>
                        <a:t>Počet </a:t>
                      </a:r>
                    </a:p>
                    <a:p>
                      <a:pPr algn="ctr"/>
                      <a:r>
                        <a:rPr lang="cs-CZ" sz="1800" dirty="0"/>
                        <a:t>1. </a:t>
                      </a:r>
                      <a:r>
                        <a:rPr lang="cs-CZ" sz="1800" baseline="0" dirty="0"/>
                        <a:t>míst</a:t>
                      </a:r>
                      <a:endParaRPr lang="cs-CZ" sz="1800" dirty="0"/>
                    </a:p>
                  </a:txBody>
                  <a:tcPr marL="91447" marR="91447" marT="45727" marB="45727" anchor="ctr"/>
                </a:tc>
                <a:tc>
                  <a:txBody>
                    <a:bodyPr/>
                    <a:lstStyle/>
                    <a:p>
                      <a:pPr algn="ctr"/>
                      <a:r>
                        <a:rPr lang="cs-CZ" sz="1800" dirty="0"/>
                        <a:t>Dle 1.</a:t>
                      </a:r>
                      <a:r>
                        <a:rPr lang="cs-CZ" sz="1800" baseline="0" dirty="0"/>
                        <a:t> míst</a:t>
                      </a:r>
                      <a:endParaRPr lang="cs-CZ" sz="1800" dirty="0"/>
                    </a:p>
                  </a:txBody>
                  <a:tcPr marL="91447" marR="91447" marT="45727" marB="45727" anchor="ctr"/>
                </a:tc>
                <a:extLst>
                  <a:ext uri="{0D108BD9-81ED-4DB2-BD59-A6C34878D82A}">
                    <a16:rowId xmlns:a16="http://schemas.microsoft.com/office/drawing/2014/main" val="10000"/>
                  </a:ext>
                </a:extLst>
              </a:tr>
              <a:tr h="396258">
                <a:tc>
                  <a:txBody>
                    <a:bodyPr/>
                    <a:lstStyle/>
                    <a:p>
                      <a:r>
                        <a:rPr lang="cs-CZ" sz="2000" dirty="0"/>
                        <a:t>Personalizovaný</a:t>
                      </a:r>
                      <a:r>
                        <a:rPr lang="cs-CZ" sz="2000" baseline="0" dirty="0"/>
                        <a:t> poměrný</a:t>
                      </a:r>
                      <a:endParaRPr lang="cs-CZ" sz="2000" dirty="0"/>
                    </a:p>
                  </a:txBody>
                  <a:tcPr marL="91447" marR="91447" marT="45727" marB="45727" anchor="ctr"/>
                </a:tc>
                <a:tc>
                  <a:txBody>
                    <a:bodyPr/>
                    <a:lstStyle/>
                    <a:p>
                      <a:pPr algn="ctr"/>
                      <a:r>
                        <a:rPr lang="cs-CZ" sz="2000" dirty="0"/>
                        <a:t>1.</a:t>
                      </a:r>
                    </a:p>
                  </a:txBody>
                  <a:tcPr marL="91447" marR="91447" marT="45727" marB="45727" anchor="ctr"/>
                </a:tc>
                <a:tc>
                  <a:txBody>
                    <a:bodyPr/>
                    <a:lstStyle/>
                    <a:p>
                      <a:pPr algn="ctr"/>
                      <a:r>
                        <a:rPr lang="cs-CZ" sz="2000" dirty="0"/>
                        <a:t>2,37</a:t>
                      </a:r>
                    </a:p>
                  </a:txBody>
                  <a:tcPr marL="91447" marR="91447" marT="45727" marB="45727" anchor="ctr"/>
                </a:tc>
                <a:tc>
                  <a:txBody>
                    <a:bodyPr/>
                    <a:lstStyle/>
                    <a:p>
                      <a:pPr algn="ctr"/>
                      <a:r>
                        <a:rPr lang="cs-CZ" sz="2000" dirty="0"/>
                        <a:t>52</a:t>
                      </a:r>
                    </a:p>
                  </a:txBody>
                  <a:tcPr marL="91447" marR="91447" marT="45727" marB="45727" anchor="ctr"/>
                </a:tc>
                <a:tc>
                  <a:txBody>
                    <a:bodyPr/>
                    <a:lstStyle/>
                    <a:p>
                      <a:pPr algn="ctr"/>
                      <a:r>
                        <a:rPr lang="cs-CZ" sz="2000" dirty="0"/>
                        <a:t>1.</a:t>
                      </a:r>
                    </a:p>
                  </a:txBody>
                  <a:tcPr marL="91447" marR="91447" marT="45727" marB="45727" anchor="ctr"/>
                </a:tc>
                <a:extLst>
                  <a:ext uri="{0D108BD9-81ED-4DB2-BD59-A6C34878D82A}">
                    <a16:rowId xmlns:a16="http://schemas.microsoft.com/office/drawing/2014/main" val="10001"/>
                  </a:ext>
                </a:extLst>
              </a:tr>
              <a:tr h="396258">
                <a:tc>
                  <a:txBody>
                    <a:bodyPr/>
                    <a:lstStyle/>
                    <a:p>
                      <a:r>
                        <a:rPr lang="cs-CZ" sz="2000" dirty="0"/>
                        <a:t>STV</a:t>
                      </a:r>
                    </a:p>
                  </a:txBody>
                  <a:tcPr marL="91447" marR="91447" marT="45727" marB="45727" anchor="ctr"/>
                </a:tc>
                <a:tc>
                  <a:txBody>
                    <a:bodyPr/>
                    <a:lstStyle/>
                    <a:p>
                      <a:pPr algn="ctr"/>
                      <a:r>
                        <a:rPr lang="cs-CZ" sz="2000" dirty="0"/>
                        <a:t>2.</a:t>
                      </a:r>
                    </a:p>
                  </a:txBody>
                  <a:tcPr marL="91447" marR="91447" marT="45727" marB="45727" anchor="ctr"/>
                </a:tc>
                <a:tc>
                  <a:txBody>
                    <a:bodyPr/>
                    <a:lstStyle/>
                    <a:p>
                      <a:pPr algn="ctr"/>
                      <a:r>
                        <a:rPr lang="cs-CZ" sz="2000" dirty="0"/>
                        <a:t>2,60</a:t>
                      </a:r>
                    </a:p>
                  </a:txBody>
                  <a:tcPr marL="91447" marR="91447" marT="45727" marB="45727" anchor="ctr"/>
                </a:tc>
                <a:tc>
                  <a:txBody>
                    <a:bodyPr/>
                    <a:lstStyle/>
                    <a:p>
                      <a:pPr algn="ctr"/>
                      <a:r>
                        <a:rPr lang="cs-CZ" sz="2000" dirty="0"/>
                        <a:t>38</a:t>
                      </a:r>
                    </a:p>
                  </a:txBody>
                  <a:tcPr marL="91447" marR="91447" marT="45727" marB="45727" anchor="ctr"/>
                </a:tc>
                <a:tc>
                  <a:txBody>
                    <a:bodyPr/>
                    <a:lstStyle/>
                    <a:p>
                      <a:pPr algn="ctr"/>
                      <a:r>
                        <a:rPr lang="cs-CZ" sz="2000" dirty="0"/>
                        <a:t>2.</a:t>
                      </a:r>
                    </a:p>
                  </a:txBody>
                  <a:tcPr marL="91447" marR="91447" marT="45727" marB="45727" anchor="ctr"/>
                </a:tc>
                <a:extLst>
                  <a:ext uri="{0D108BD9-81ED-4DB2-BD59-A6C34878D82A}">
                    <a16:rowId xmlns:a16="http://schemas.microsoft.com/office/drawing/2014/main" val="10002"/>
                  </a:ext>
                </a:extLst>
              </a:tr>
              <a:tr h="431200">
                <a:tc>
                  <a:txBody>
                    <a:bodyPr/>
                    <a:lstStyle/>
                    <a:p>
                      <a:r>
                        <a:rPr lang="cs-CZ" sz="2000" dirty="0"/>
                        <a:t>Listinný</a:t>
                      </a:r>
                      <a:r>
                        <a:rPr lang="cs-CZ" sz="2000" baseline="0" dirty="0"/>
                        <a:t> pom. s otevřenými kandidátkami</a:t>
                      </a:r>
                      <a:endParaRPr lang="cs-CZ" sz="2000" dirty="0"/>
                    </a:p>
                  </a:txBody>
                  <a:tcPr marL="91447" marR="91447" marT="45727" marB="45727" anchor="ctr"/>
                </a:tc>
                <a:tc>
                  <a:txBody>
                    <a:bodyPr/>
                    <a:lstStyle/>
                    <a:p>
                      <a:pPr algn="ctr"/>
                      <a:r>
                        <a:rPr lang="cs-CZ" sz="2000" dirty="0"/>
                        <a:t>3.</a:t>
                      </a:r>
                    </a:p>
                  </a:txBody>
                  <a:tcPr marL="91447" marR="91447" marT="45727" marB="45727" anchor="ctr"/>
                </a:tc>
                <a:tc>
                  <a:txBody>
                    <a:bodyPr/>
                    <a:lstStyle/>
                    <a:p>
                      <a:pPr algn="ctr"/>
                      <a:r>
                        <a:rPr lang="cs-CZ" sz="2000" dirty="0"/>
                        <a:t>3,26</a:t>
                      </a:r>
                    </a:p>
                  </a:txBody>
                  <a:tcPr marL="91447" marR="91447" marT="45727" marB="45727" anchor="ctr"/>
                </a:tc>
                <a:tc>
                  <a:txBody>
                    <a:bodyPr/>
                    <a:lstStyle/>
                    <a:p>
                      <a:pPr algn="ctr"/>
                      <a:r>
                        <a:rPr lang="cs-CZ" sz="2000" dirty="0"/>
                        <a:t>18</a:t>
                      </a:r>
                    </a:p>
                  </a:txBody>
                  <a:tcPr marL="91447" marR="91447" marT="45727" marB="45727" anchor="ctr"/>
                </a:tc>
                <a:tc>
                  <a:txBody>
                    <a:bodyPr/>
                    <a:lstStyle/>
                    <a:p>
                      <a:pPr algn="ctr"/>
                      <a:r>
                        <a:rPr lang="cs-CZ" sz="2000" dirty="0"/>
                        <a:t>4.</a:t>
                      </a:r>
                    </a:p>
                  </a:txBody>
                  <a:tcPr marL="91447" marR="91447" marT="45727" marB="45727" anchor="ctr"/>
                </a:tc>
                <a:extLst>
                  <a:ext uri="{0D108BD9-81ED-4DB2-BD59-A6C34878D82A}">
                    <a16:rowId xmlns:a16="http://schemas.microsoft.com/office/drawing/2014/main" val="10003"/>
                  </a:ext>
                </a:extLst>
              </a:tr>
              <a:tr h="396258">
                <a:tc>
                  <a:txBody>
                    <a:bodyPr/>
                    <a:lstStyle/>
                    <a:p>
                      <a:r>
                        <a:rPr lang="cs-CZ" sz="2000" dirty="0"/>
                        <a:t>Alternativní hlasování</a:t>
                      </a:r>
                    </a:p>
                  </a:txBody>
                  <a:tcPr marL="91447" marR="91447" marT="45727" marB="45727" anchor="ctr"/>
                </a:tc>
                <a:tc>
                  <a:txBody>
                    <a:bodyPr/>
                    <a:lstStyle/>
                    <a:p>
                      <a:pPr algn="ctr"/>
                      <a:r>
                        <a:rPr lang="cs-CZ" sz="2000" dirty="0"/>
                        <a:t>4.</a:t>
                      </a:r>
                    </a:p>
                  </a:txBody>
                  <a:tcPr marL="91447" marR="91447" marT="45727" marB="45727" anchor="ctr"/>
                </a:tc>
                <a:tc>
                  <a:txBody>
                    <a:bodyPr/>
                    <a:lstStyle/>
                    <a:p>
                      <a:pPr algn="ctr"/>
                      <a:r>
                        <a:rPr lang="cs-CZ" sz="2000" dirty="0"/>
                        <a:t>4,01</a:t>
                      </a:r>
                    </a:p>
                  </a:txBody>
                  <a:tcPr marL="91447" marR="91447" marT="45727" marB="45727" anchor="ctr"/>
                </a:tc>
                <a:tc>
                  <a:txBody>
                    <a:bodyPr/>
                    <a:lstStyle/>
                    <a:p>
                      <a:pPr algn="ctr"/>
                      <a:r>
                        <a:rPr lang="cs-CZ" sz="2000" dirty="0"/>
                        <a:t>10</a:t>
                      </a:r>
                    </a:p>
                  </a:txBody>
                  <a:tcPr marL="91447" marR="91447" marT="45727" marB="45727" anchor="ctr"/>
                </a:tc>
                <a:tc>
                  <a:txBody>
                    <a:bodyPr/>
                    <a:lstStyle/>
                    <a:p>
                      <a:pPr algn="ctr"/>
                      <a:r>
                        <a:rPr lang="cs-CZ" sz="2000" dirty="0"/>
                        <a:t>5.</a:t>
                      </a:r>
                    </a:p>
                  </a:txBody>
                  <a:tcPr marL="91447" marR="91447" marT="45727" marB="45727" anchor="ctr"/>
                </a:tc>
                <a:extLst>
                  <a:ext uri="{0D108BD9-81ED-4DB2-BD59-A6C34878D82A}">
                    <a16:rowId xmlns:a16="http://schemas.microsoft.com/office/drawing/2014/main" val="10004"/>
                  </a:ext>
                </a:extLst>
              </a:tr>
              <a:tr h="396258">
                <a:tc>
                  <a:txBody>
                    <a:bodyPr/>
                    <a:lstStyle/>
                    <a:p>
                      <a:r>
                        <a:rPr lang="cs-CZ" sz="2000" dirty="0"/>
                        <a:t>Listinný pom. s uzavřenými</a:t>
                      </a:r>
                      <a:r>
                        <a:rPr lang="cs-CZ" sz="2000" baseline="0" dirty="0"/>
                        <a:t> kandidátkami</a:t>
                      </a:r>
                      <a:endParaRPr lang="cs-CZ" sz="2000" dirty="0"/>
                    </a:p>
                  </a:txBody>
                  <a:tcPr marL="91447" marR="91447" marT="45727" marB="45727" anchor="ctr"/>
                </a:tc>
                <a:tc>
                  <a:txBody>
                    <a:bodyPr/>
                    <a:lstStyle/>
                    <a:p>
                      <a:pPr algn="ctr"/>
                      <a:r>
                        <a:rPr lang="cs-CZ" sz="2000" dirty="0"/>
                        <a:t>5.</a:t>
                      </a:r>
                    </a:p>
                  </a:txBody>
                  <a:tcPr marL="91447" marR="91447" marT="45727" marB="45727" anchor="ctr"/>
                </a:tc>
                <a:tc>
                  <a:txBody>
                    <a:bodyPr/>
                    <a:lstStyle/>
                    <a:p>
                      <a:pPr algn="ctr"/>
                      <a:r>
                        <a:rPr lang="cs-CZ" sz="2000" dirty="0"/>
                        <a:t>4,17</a:t>
                      </a:r>
                    </a:p>
                  </a:txBody>
                  <a:tcPr marL="91447" marR="91447" marT="45727" marB="45727" anchor="ctr"/>
                </a:tc>
                <a:tc>
                  <a:txBody>
                    <a:bodyPr/>
                    <a:lstStyle/>
                    <a:p>
                      <a:pPr algn="ctr"/>
                      <a:r>
                        <a:rPr lang="cs-CZ" sz="2000" dirty="0"/>
                        <a:t>9</a:t>
                      </a:r>
                    </a:p>
                  </a:txBody>
                  <a:tcPr marL="91447" marR="91447" marT="45727" marB="45727" anchor="ctr"/>
                </a:tc>
                <a:tc>
                  <a:txBody>
                    <a:bodyPr/>
                    <a:lstStyle/>
                    <a:p>
                      <a:pPr algn="ctr"/>
                      <a:r>
                        <a:rPr lang="cs-CZ" sz="2000" dirty="0"/>
                        <a:t>6.</a:t>
                      </a:r>
                    </a:p>
                  </a:txBody>
                  <a:tcPr marL="91447" marR="91447" marT="45727" marB="45727" anchor="ctr"/>
                </a:tc>
                <a:extLst>
                  <a:ext uri="{0D108BD9-81ED-4DB2-BD59-A6C34878D82A}">
                    <a16:rowId xmlns:a16="http://schemas.microsoft.com/office/drawing/2014/main" val="10005"/>
                  </a:ext>
                </a:extLst>
              </a:tr>
              <a:tr h="396258">
                <a:tc>
                  <a:txBody>
                    <a:bodyPr/>
                    <a:lstStyle/>
                    <a:p>
                      <a:r>
                        <a:rPr lang="cs-CZ" sz="2000" dirty="0"/>
                        <a:t>První v cíli</a:t>
                      </a:r>
                    </a:p>
                  </a:txBody>
                  <a:tcPr marL="91447" marR="91447" marT="45727" marB="45727" anchor="ctr"/>
                </a:tc>
                <a:tc>
                  <a:txBody>
                    <a:bodyPr/>
                    <a:lstStyle/>
                    <a:p>
                      <a:pPr algn="ctr"/>
                      <a:r>
                        <a:rPr lang="cs-CZ" sz="2000" dirty="0"/>
                        <a:t>6.</a:t>
                      </a:r>
                    </a:p>
                  </a:txBody>
                  <a:tcPr marL="91447" marR="91447" marT="45727" marB="45727" anchor="ctr"/>
                </a:tc>
                <a:tc>
                  <a:txBody>
                    <a:bodyPr/>
                    <a:lstStyle/>
                    <a:p>
                      <a:pPr algn="ctr"/>
                      <a:r>
                        <a:rPr lang="cs-CZ" sz="2000" dirty="0"/>
                        <a:t>4,67</a:t>
                      </a:r>
                    </a:p>
                  </a:txBody>
                  <a:tcPr marL="91447" marR="91447" marT="45727" marB="45727" anchor="ctr"/>
                </a:tc>
                <a:tc>
                  <a:txBody>
                    <a:bodyPr/>
                    <a:lstStyle/>
                    <a:p>
                      <a:pPr algn="ctr"/>
                      <a:r>
                        <a:rPr lang="cs-CZ" sz="2000" dirty="0"/>
                        <a:t>21</a:t>
                      </a:r>
                    </a:p>
                  </a:txBody>
                  <a:tcPr marL="91447" marR="91447" marT="45727" marB="45727" anchor="ctr"/>
                </a:tc>
                <a:tc>
                  <a:txBody>
                    <a:bodyPr/>
                    <a:lstStyle/>
                    <a:p>
                      <a:pPr algn="ctr"/>
                      <a:r>
                        <a:rPr lang="cs-CZ" sz="2000" dirty="0"/>
                        <a:t>3.</a:t>
                      </a:r>
                    </a:p>
                  </a:txBody>
                  <a:tcPr marL="91447" marR="91447" marT="45727" marB="45727" anchor="ctr"/>
                </a:tc>
                <a:extLst>
                  <a:ext uri="{0D108BD9-81ED-4DB2-BD59-A6C34878D82A}">
                    <a16:rowId xmlns:a16="http://schemas.microsoft.com/office/drawing/2014/main" val="10006"/>
                  </a:ext>
                </a:extLst>
              </a:tr>
              <a:tr h="396258">
                <a:tc>
                  <a:txBody>
                    <a:bodyPr/>
                    <a:lstStyle/>
                    <a:p>
                      <a:r>
                        <a:rPr lang="cs-CZ" sz="2000" dirty="0"/>
                        <a:t>Dvoukolové</a:t>
                      </a:r>
                      <a:r>
                        <a:rPr lang="cs-CZ" sz="2000" baseline="0" dirty="0"/>
                        <a:t> hlasování</a:t>
                      </a:r>
                      <a:endParaRPr lang="cs-CZ" sz="2000" dirty="0"/>
                    </a:p>
                  </a:txBody>
                  <a:tcPr marL="91447" marR="91447" marT="45727" marB="45727" anchor="ctr"/>
                </a:tc>
                <a:tc>
                  <a:txBody>
                    <a:bodyPr/>
                    <a:lstStyle/>
                    <a:p>
                      <a:pPr algn="ctr"/>
                      <a:r>
                        <a:rPr lang="cs-CZ" sz="2000" dirty="0"/>
                        <a:t>7.</a:t>
                      </a:r>
                    </a:p>
                  </a:txBody>
                  <a:tcPr marL="91447" marR="91447" marT="45727" marB="45727" anchor="ctr"/>
                </a:tc>
                <a:tc>
                  <a:txBody>
                    <a:bodyPr/>
                    <a:lstStyle/>
                    <a:p>
                      <a:pPr algn="ctr"/>
                      <a:r>
                        <a:rPr lang="cs-CZ" sz="2000" dirty="0"/>
                        <a:t>4,90</a:t>
                      </a:r>
                    </a:p>
                  </a:txBody>
                  <a:tcPr marL="91447" marR="91447" marT="45727" marB="45727" anchor="ctr"/>
                </a:tc>
                <a:tc>
                  <a:txBody>
                    <a:bodyPr/>
                    <a:lstStyle/>
                    <a:p>
                      <a:pPr algn="ctr"/>
                      <a:r>
                        <a:rPr lang="cs-CZ" sz="2000" dirty="0"/>
                        <a:t>7</a:t>
                      </a:r>
                    </a:p>
                  </a:txBody>
                  <a:tcPr marL="91447" marR="91447" marT="45727" marB="45727" anchor="ctr"/>
                </a:tc>
                <a:tc>
                  <a:txBody>
                    <a:bodyPr/>
                    <a:lstStyle/>
                    <a:p>
                      <a:pPr algn="ctr"/>
                      <a:r>
                        <a:rPr lang="cs-CZ" sz="2000" dirty="0"/>
                        <a:t>7.</a:t>
                      </a:r>
                    </a:p>
                  </a:txBody>
                  <a:tcPr marL="91447" marR="91447" marT="45727" marB="45727" anchor="ctr"/>
                </a:tc>
                <a:extLst>
                  <a:ext uri="{0D108BD9-81ED-4DB2-BD59-A6C34878D82A}">
                    <a16:rowId xmlns:a16="http://schemas.microsoft.com/office/drawing/2014/main" val="10007"/>
                  </a:ext>
                </a:extLst>
              </a:tr>
              <a:tr h="396258">
                <a:tc>
                  <a:txBody>
                    <a:bodyPr/>
                    <a:lstStyle/>
                    <a:p>
                      <a:r>
                        <a:rPr lang="cs-CZ" sz="2000" dirty="0"/>
                        <a:t>Většinový smíšený</a:t>
                      </a:r>
                    </a:p>
                  </a:txBody>
                  <a:tcPr marL="91447" marR="91447" marT="45727" marB="45727" anchor="ctr"/>
                </a:tc>
                <a:tc>
                  <a:txBody>
                    <a:bodyPr/>
                    <a:lstStyle/>
                    <a:p>
                      <a:pPr algn="ctr"/>
                      <a:r>
                        <a:rPr lang="cs-CZ" sz="2000" dirty="0"/>
                        <a:t>8.</a:t>
                      </a:r>
                    </a:p>
                  </a:txBody>
                  <a:tcPr marL="91447" marR="91447" marT="45727" marB="45727" anchor="ctr"/>
                </a:tc>
                <a:tc>
                  <a:txBody>
                    <a:bodyPr/>
                    <a:lstStyle/>
                    <a:p>
                      <a:pPr algn="ctr"/>
                      <a:r>
                        <a:rPr lang="cs-CZ" sz="2000" dirty="0"/>
                        <a:t>5,18</a:t>
                      </a:r>
                    </a:p>
                  </a:txBody>
                  <a:tcPr marL="91447" marR="91447" marT="45727" marB="45727" anchor="ctr"/>
                </a:tc>
                <a:tc>
                  <a:txBody>
                    <a:bodyPr/>
                    <a:lstStyle/>
                    <a:p>
                      <a:pPr algn="ctr"/>
                      <a:r>
                        <a:rPr lang="cs-CZ" sz="2000" dirty="0"/>
                        <a:t>3</a:t>
                      </a:r>
                    </a:p>
                  </a:txBody>
                  <a:tcPr marL="91447" marR="91447" marT="45727" marB="45727" anchor="ctr"/>
                </a:tc>
                <a:tc>
                  <a:txBody>
                    <a:bodyPr/>
                    <a:lstStyle/>
                    <a:p>
                      <a:pPr algn="ctr"/>
                      <a:r>
                        <a:rPr lang="cs-CZ" sz="2000" dirty="0"/>
                        <a:t>8. </a:t>
                      </a:r>
                    </a:p>
                  </a:txBody>
                  <a:tcPr marL="91447" marR="91447" marT="45727" marB="45727" anchor="ctr"/>
                </a:tc>
                <a:extLst>
                  <a:ext uri="{0D108BD9-81ED-4DB2-BD59-A6C34878D82A}">
                    <a16:rowId xmlns:a16="http://schemas.microsoft.com/office/drawing/2014/main" val="10008"/>
                  </a:ext>
                </a:extLst>
              </a:tr>
              <a:tr h="396258">
                <a:tc>
                  <a:txBody>
                    <a:bodyPr/>
                    <a:lstStyle/>
                    <a:p>
                      <a:r>
                        <a:rPr lang="cs-CZ" sz="2000" dirty="0"/>
                        <a:t>Jeden nepřenosný</a:t>
                      </a:r>
                      <a:r>
                        <a:rPr lang="cs-CZ" sz="2000" baseline="0" dirty="0"/>
                        <a:t> hlas</a:t>
                      </a:r>
                      <a:endParaRPr lang="cs-CZ" sz="2000" dirty="0"/>
                    </a:p>
                  </a:txBody>
                  <a:tcPr marL="91447" marR="91447" marT="45727" marB="45727" anchor="ctr"/>
                </a:tc>
                <a:tc>
                  <a:txBody>
                    <a:bodyPr/>
                    <a:lstStyle/>
                    <a:p>
                      <a:pPr algn="ctr"/>
                      <a:r>
                        <a:rPr lang="cs-CZ" sz="2000" dirty="0"/>
                        <a:t>9.</a:t>
                      </a:r>
                    </a:p>
                  </a:txBody>
                  <a:tcPr marL="91447" marR="91447" marT="45727" marB="45727" anchor="ctr"/>
                </a:tc>
                <a:tc>
                  <a:txBody>
                    <a:bodyPr/>
                    <a:lstStyle/>
                    <a:p>
                      <a:pPr algn="ctr"/>
                      <a:r>
                        <a:rPr lang="cs-CZ" sz="2000" dirty="0"/>
                        <a:t>6,76</a:t>
                      </a:r>
                    </a:p>
                  </a:txBody>
                  <a:tcPr marL="91447" marR="91447" marT="45727" marB="45727" anchor="ctr"/>
                </a:tc>
                <a:tc>
                  <a:txBody>
                    <a:bodyPr/>
                    <a:lstStyle/>
                    <a:p>
                      <a:pPr algn="ctr"/>
                      <a:r>
                        <a:rPr lang="cs-CZ" sz="2000" dirty="0"/>
                        <a:t>3</a:t>
                      </a:r>
                    </a:p>
                  </a:txBody>
                  <a:tcPr marL="91447" marR="91447" marT="45727" marB="45727" anchor="ctr"/>
                </a:tc>
                <a:tc>
                  <a:txBody>
                    <a:bodyPr/>
                    <a:lstStyle/>
                    <a:p>
                      <a:pPr algn="ctr"/>
                      <a:r>
                        <a:rPr lang="cs-CZ" sz="2000" dirty="0"/>
                        <a:t>9.</a:t>
                      </a:r>
                    </a:p>
                  </a:txBody>
                  <a:tcPr marL="91447" marR="91447" marT="45727" marB="45727" anchor="ct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540255434"/>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0" y="574675"/>
            <a:ext cx="9144000" cy="923925"/>
          </a:xfrm>
        </p:spPr>
        <p:txBody>
          <a:bodyPr rtlCol="0"/>
          <a:lstStyle/>
          <a:p>
            <a:pPr defTabSz="914206" eaLnBrk="1" fontAlgn="auto" hangingPunct="1">
              <a:spcAft>
                <a:spcPts val="0"/>
              </a:spcAft>
              <a:defRPr/>
            </a:pPr>
            <a:r>
              <a:rPr lang="cs-CZ" altLang="cs-CZ" sz="4000" dirty="0"/>
              <a:t>„</a:t>
            </a:r>
            <a:r>
              <a:rPr lang="cs-CZ" altLang="cs-CZ" sz="4000" dirty="0" err="1"/>
              <a:t>Duvergerovy</a:t>
            </a:r>
            <a:r>
              <a:rPr lang="cs-CZ" altLang="cs-CZ" sz="4000" dirty="0"/>
              <a:t> zákony“ - 1951</a:t>
            </a:r>
          </a:p>
        </p:txBody>
      </p:sp>
      <p:sp>
        <p:nvSpPr>
          <p:cNvPr id="62467" name="Rectangle 3"/>
          <p:cNvSpPr>
            <a:spLocks noGrp="1" noChangeArrowheads="1"/>
          </p:cNvSpPr>
          <p:nvPr>
            <p:ph type="body" idx="1"/>
          </p:nvPr>
        </p:nvSpPr>
        <p:spPr>
          <a:xfrm>
            <a:off x="279400" y="1955800"/>
            <a:ext cx="8447088" cy="4460875"/>
          </a:xfrm>
        </p:spPr>
        <p:txBody>
          <a:bodyPr/>
          <a:lstStyle/>
          <a:p>
            <a:pPr marL="609600" indent="-609600" eaLnBrk="1" hangingPunct="1">
              <a:lnSpc>
                <a:spcPct val="110000"/>
              </a:lnSpc>
              <a:spcBef>
                <a:spcPct val="55000"/>
              </a:spcBef>
              <a:buClr>
                <a:schemeClr val="tx1"/>
              </a:buClr>
              <a:buFont typeface="Arial" pitchFamily="34" charset="0"/>
              <a:buAutoNum type="arabicPeriod"/>
            </a:pPr>
            <a:r>
              <a:rPr lang="cs-CZ" altLang="cs-CZ" sz="2400">
                <a:solidFill>
                  <a:srgbClr val="002D5A"/>
                </a:solidFill>
              </a:rPr>
              <a:t>Proporční systém usnadňuje zavedení a udržení systému četných, tuhých, nezávislých a obvykle stabilních stran</a:t>
            </a:r>
          </a:p>
          <a:p>
            <a:pPr marL="609600" indent="-609600" eaLnBrk="1" hangingPunct="1">
              <a:lnSpc>
                <a:spcPct val="110000"/>
              </a:lnSpc>
              <a:spcBef>
                <a:spcPct val="55000"/>
              </a:spcBef>
              <a:buClr>
                <a:schemeClr val="tx1"/>
              </a:buClr>
              <a:buFont typeface="Arial" pitchFamily="34" charset="0"/>
              <a:buAutoNum type="arabicPeriod"/>
            </a:pPr>
            <a:r>
              <a:rPr lang="cs-CZ" altLang="cs-CZ" sz="2400">
                <a:solidFill>
                  <a:srgbClr val="002D5A"/>
                </a:solidFill>
              </a:rPr>
              <a:t>Dvoukolový většinový systém tíhne k systému pružných, závislých a relativně stabilních stran</a:t>
            </a:r>
          </a:p>
          <a:p>
            <a:pPr marL="609600" indent="-609600" eaLnBrk="1" hangingPunct="1">
              <a:lnSpc>
                <a:spcPct val="110000"/>
              </a:lnSpc>
              <a:spcBef>
                <a:spcPct val="55000"/>
              </a:spcBef>
              <a:buClr>
                <a:schemeClr val="tx1"/>
              </a:buClr>
              <a:buFont typeface="Arial" pitchFamily="34" charset="0"/>
              <a:buAutoNum type="arabicPeriod"/>
            </a:pPr>
            <a:r>
              <a:rPr lang="cs-CZ" altLang="cs-CZ" sz="2400">
                <a:solidFill>
                  <a:srgbClr val="002D5A"/>
                </a:solidFill>
              </a:rPr>
              <a:t>Jednokolový většinový systém pomáhá bipartismu, alternaci neboli střídání dvou velkých nezávislých stran</a:t>
            </a:r>
          </a:p>
        </p:txBody>
      </p:sp>
    </p:spTree>
    <p:extLst>
      <p:ext uri="{BB962C8B-B14F-4D97-AF65-F5344CB8AC3E}">
        <p14:creationId xmlns:p14="http://schemas.microsoft.com/office/powerpoint/2010/main" val="1499206651"/>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0" y="574675"/>
            <a:ext cx="9144000" cy="923925"/>
          </a:xfrm>
        </p:spPr>
        <p:txBody>
          <a:bodyPr rtlCol="0"/>
          <a:lstStyle/>
          <a:p>
            <a:pPr defTabSz="914206" eaLnBrk="1" fontAlgn="auto" hangingPunct="1">
              <a:spcAft>
                <a:spcPts val="0"/>
              </a:spcAft>
              <a:defRPr/>
            </a:pPr>
            <a:r>
              <a:rPr lang="cs-CZ" altLang="cs-CZ" sz="4000" dirty="0"/>
              <a:t>Oprávněnost volebního inženýrství</a:t>
            </a:r>
          </a:p>
        </p:txBody>
      </p:sp>
      <p:sp>
        <p:nvSpPr>
          <p:cNvPr id="157699" name="Rectangle 3"/>
          <p:cNvSpPr>
            <a:spLocks noGrp="1" noChangeArrowheads="1"/>
          </p:cNvSpPr>
          <p:nvPr>
            <p:ph type="body" idx="1"/>
          </p:nvPr>
        </p:nvSpPr>
        <p:spPr>
          <a:xfrm>
            <a:off x="279400" y="1631950"/>
            <a:ext cx="8447088" cy="4800600"/>
          </a:xfrm>
        </p:spPr>
        <p:txBody>
          <a:bodyPr/>
          <a:lstStyle/>
          <a:p>
            <a:pPr eaLnBrk="1" hangingPunct="1">
              <a:spcBef>
                <a:spcPct val="25000"/>
              </a:spcBef>
            </a:pPr>
            <a:r>
              <a:rPr lang="cs-CZ" altLang="cs-CZ" sz="2000">
                <a:solidFill>
                  <a:srgbClr val="002D5A"/>
                </a:solidFill>
              </a:rPr>
              <a:t>Vynucené okolnostmi</a:t>
            </a:r>
          </a:p>
          <a:p>
            <a:pPr lvl="2" eaLnBrk="1" hangingPunct="1">
              <a:spcBef>
                <a:spcPct val="25000"/>
              </a:spcBef>
            </a:pPr>
            <a:r>
              <a:rPr lang="cs-CZ" altLang="cs-CZ" sz="1800">
                <a:solidFill>
                  <a:srgbClr val="002D5A"/>
                </a:solidFill>
              </a:rPr>
              <a:t>Itálie po zhroucení stranického systému I. Republiky</a:t>
            </a:r>
            <a:r>
              <a:rPr lang="cs-CZ" altLang="cs-CZ" sz="2000">
                <a:solidFill>
                  <a:srgbClr val="002D5A"/>
                </a:solidFill>
              </a:rPr>
              <a:t>	</a:t>
            </a:r>
          </a:p>
          <a:p>
            <a:pPr eaLnBrk="1" hangingPunct="1">
              <a:spcBef>
                <a:spcPct val="25000"/>
              </a:spcBef>
            </a:pPr>
            <a:r>
              <a:rPr lang="cs-CZ" altLang="cs-CZ" sz="2000">
                <a:solidFill>
                  <a:srgbClr val="002D5A"/>
                </a:solidFill>
              </a:rPr>
              <a:t>Oprávněné („osvícené“)</a:t>
            </a:r>
          </a:p>
          <a:p>
            <a:pPr lvl="2" eaLnBrk="1" hangingPunct="1">
              <a:spcBef>
                <a:spcPct val="25000"/>
              </a:spcBef>
            </a:pPr>
            <a:r>
              <a:rPr lang="cs-CZ" altLang="cs-CZ" sz="1800">
                <a:solidFill>
                  <a:srgbClr val="002D5A"/>
                </a:solidFill>
              </a:rPr>
              <a:t>Polsko na počátku 90. letech po negativních zkušenostech s příliš velkým počtem stran zastoupených v Sejmu</a:t>
            </a:r>
            <a:endParaRPr lang="cs-CZ" altLang="cs-CZ" sz="2000">
              <a:solidFill>
                <a:srgbClr val="002D5A"/>
              </a:solidFill>
            </a:endParaRPr>
          </a:p>
          <a:p>
            <a:pPr eaLnBrk="1" hangingPunct="1">
              <a:spcBef>
                <a:spcPct val="25000"/>
              </a:spcBef>
            </a:pPr>
            <a:r>
              <a:rPr lang="cs-CZ" altLang="cs-CZ" sz="2000">
                <a:solidFill>
                  <a:srgbClr val="002D5A"/>
                </a:solidFill>
              </a:rPr>
              <a:t>Ryze účelové</a:t>
            </a:r>
          </a:p>
          <a:p>
            <a:pPr lvl="2" eaLnBrk="1" hangingPunct="1">
              <a:spcBef>
                <a:spcPct val="25000"/>
              </a:spcBef>
            </a:pPr>
            <a:r>
              <a:rPr lang="cs-CZ" altLang="cs-CZ" sz="1800" u="sng">
                <a:solidFill>
                  <a:srgbClr val="002D5A"/>
                </a:solidFill>
              </a:rPr>
              <a:t>Příklady</a:t>
            </a:r>
            <a:r>
              <a:rPr lang="cs-CZ" altLang="cs-CZ" sz="1800">
                <a:solidFill>
                  <a:srgbClr val="002D5A"/>
                </a:solidFill>
              </a:rPr>
              <a:t>: Francie za prezidenta Mitteranda – přechod od většinové k proporční volbě za účelem upevnění vlastní pozice; Slovensko na sklonku Mečiarovy vlády – omezení kandidatury koalic a další úpravy za účelem udržení u moci</a:t>
            </a:r>
            <a:endParaRPr lang="cs-CZ" altLang="cs-CZ" sz="2000">
              <a:solidFill>
                <a:srgbClr val="002D5A"/>
              </a:solidFill>
            </a:endParaRPr>
          </a:p>
          <a:p>
            <a:pPr lvl="2" eaLnBrk="1" hangingPunct="1">
              <a:spcBef>
                <a:spcPct val="25000"/>
              </a:spcBef>
            </a:pPr>
            <a:endParaRPr lang="cs-CZ" altLang="cs-CZ" sz="2000">
              <a:solidFill>
                <a:srgbClr val="002D5A"/>
              </a:solidFill>
            </a:endParaRPr>
          </a:p>
          <a:p>
            <a:pPr eaLnBrk="1" hangingPunct="1">
              <a:spcBef>
                <a:spcPct val="25000"/>
              </a:spcBef>
            </a:pPr>
            <a:r>
              <a:rPr lang="cs-CZ" altLang="cs-CZ" sz="2000">
                <a:solidFill>
                  <a:srgbClr val="002D5A"/>
                </a:solidFill>
              </a:rPr>
              <a:t>Volební reforma v ČR z let 1999-2001 stojí někde na pomezí VI vynuceného okolnostmi a oprávněného</a:t>
            </a:r>
          </a:p>
        </p:txBody>
      </p:sp>
    </p:spTree>
    <p:extLst>
      <p:ext uri="{BB962C8B-B14F-4D97-AF65-F5344CB8AC3E}">
        <p14:creationId xmlns:p14="http://schemas.microsoft.com/office/powerpoint/2010/main" val="3619861388"/>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0" y="574675"/>
            <a:ext cx="9144000" cy="923925"/>
          </a:xfrm>
        </p:spPr>
        <p:txBody>
          <a:bodyPr rtlCol="0">
            <a:noAutofit/>
          </a:bodyPr>
          <a:lstStyle/>
          <a:p>
            <a:pPr defTabSz="914206" eaLnBrk="1" fontAlgn="auto" hangingPunct="1">
              <a:spcAft>
                <a:spcPts val="0"/>
              </a:spcAft>
              <a:defRPr/>
            </a:pPr>
            <a:r>
              <a:rPr lang="cs-CZ" altLang="cs-CZ" sz="4000" dirty="0"/>
              <a:t>Kdo reformuje </a:t>
            </a:r>
            <a:br>
              <a:rPr lang="cs-CZ" altLang="cs-CZ" sz="4000" dirty="0"/>
            </a:br>
            <a:r>
              <a:rPr lang="cs-CZ" altLang="cs-CZ" sz="2800" i="1" dirty="0"/>
              <a:t>(</a:t>
            </a:r>
            <a:r>
              <a:rPr lang="cs-CZ" altLang="cs-CZ" sz="2800" i="1" dirty="0" err="1"/>
              <a:t>Reynolds</a:t>
            </a:r>
            <a:r>
              <a:rPr lang="cs-CZ" altLang="cs-CZ" sz="2800" i="1" dirty="0"/>
              <a:t>, </a:t>
            </a:r>
            <a:r>
              <a:rPr lang="cs-CZ" altLang="cs-CZ" sz="2800" i="1" dirty="0" err="1"/>
              <a:t>Reilly</a:t>
            </a:r>
            <a:r>
              <a:rPr lang="cs-CZ" altLang="cs-CZ" sz="2800" i="1" dirty="0"/>
              <a:t>, </a:t>
            </a:r>
            <a:r>
              <a:rPr lang="cs-CZ" altLang="cs-CZ" sz="2800" i="1" dirty="0" err="1"/>
              <a:t>Ellis</a:t>
            </a:r>
            <a:r>
              <a:rPr lang="cs-CZ" altLang="cs-CZ" sz="2800" i="1" dirty="0"/>
              <a:t> 2005)</a:t>
            </a:r>
          </a:p>
        </p:txBody>
      </p:sp>
      <p:sp>
        <p:nvSpPr>
          <p:cNvPr id="158723" name="Rectangle 3"/>
          <p:cNvSpPr>
            <a:spLocks noGrp="1" noChangeArrowheads="1"/>
          </p:cNvSpPr>
          <p:nvPr>
            <p:ph type="body" idx="1"/>
          </p:nvPr>
        </p:nvSpPr>
        <p:spPr>
          <a:xfrm>
            <a:off x="501588" y="1928365"/>
            <a:ext cx="8229600" cy="3833813"/>
          </a:xfrm>
        </p:spPr>
        <p:txBody>
          <a:bodyPr/>
          <a:lstStyle/>
          <a:p>
            <a:pPr eaLnBrk="1" hangingPunct="1">
              <a:spcBef>
                <a:spcPct val="30000"/>
              </a:spcBef>
            </a:pPr>
            <a:r>
              <a:rPr lang="cs-CZ" altLang="cs-CZ" sz="2400" dirty="0">
                <a:solidFill>
                  <a:srgbClr val="002D5A"/>
                </a:solidFill>
              </a:rPr>
              <a:t>Převzetí systému z předchozí éry (např. koloniální)</a:t>
            </a:r>
          </a:p>
          <a:p>
            <a:pPr eaLnBrk="1" hangingPunct="1">
              <a:spcBef>
                <a:spcPct val="30000"/>
              </a:spcBef>
            </a:pPr>
            <a:r>
              <a:rPr lang="cs-CZ" altLang="cs-CZ" sz="2400" dirty="0">
                <a:solidFill>
                  <a:srgbClr val="002D5A"/>
                </a:solidFill>
              </a:rPr>
              <a:t>Produkt vyjednávání politických elit, veřejnost se neúčastní</a:t>
            </a:r>
          </a:p>
          <a:p>
            <a:pPr eaLnBrk="1" hangingPunct="1">
              <a:spcBef>
                <a:spcPct val="30000"/>
              </a:spcBef>
            </a:pPr>
            <a:r>
              <a:rPr lang="cs-CZ" altLang="cs-CZ" sz="2400" dirty="0">
                <a:solidFill>
                  <a:srgbClr val="002D5A"/>
                </a:solidFill>
              </a:rPr>
              <a:t>Nastolení aktuálním vykonavatelem pol. autority</a:t>
            </a:r>
          </a:p>
          <a:p>
            <a:pPr eaLnBrk="1" hangingPunct="1">
              <a:spcBef>
                <a:spcPct val="30000"/>
              </a:spcBef>
            </a:pPr>
            <a:r>
              <a:rPr lang="cs-CZ" altLang="cs-CZ" sz="2400" dirty="0">
                <a:solidFill>
                  <a:srgbClr val="002D5A"/>
                </a:solidFill>
              </a:rPr>
              <a:t>Důležitá role vykonavatele pol. autority, která je nahrazována</a:t>
            </a:r>
          </a:p>
          <a:p>
            <a:pPr eaLnBrk="1" hangingPunct="1">
              <a:spcBef>
                <a:spcPct val="30000"/>
              </a:spcBef>
            </a:pPr>
            <a:r>
              <a:rPr lang="cs-CZ" altLang="cs-CZ" sz="2400" dirty="0">
                <a:solidFill>
                  <a:srgbClr val="002D5A"/>
                </a:solidFill>
              </a:rPr>
              <a:t>Kombinace expertního návrhu a legislativního rozhodování, příp. referenda</a:t>
            </a:r>
          </a:p>
          <a:p>
            <a:pPr eaLnBrk="1" hangingPunct="1">
              <a:spcBef>
                <a:spcPct val="30000"/>
              </a:spcBef>
            </a:pPr>
            <a:r>
              <a:rPr lang="cs-CZ" altLang="cs-CZ" sz="2400" dirty="0">
                <a:solidFill>
                  <a:srgbClr val="002D5A"/>
                </a:solidFill>
              </a:rPr>
              <a:t>Navržení i přijetí v referendu</a:t>
            </a:r>
          </a:p>
        </p:txBody>
      </p:sp>
    </p:spTree>
    <p:extLst>
      <p:ext uri="{BB962C8B-B14F-4D97-AF65-F5344CB8AC3E}">
        <p14:creationId xmlns:p14="http://schemas.microsoft.com/office/powerpoint/2010/main" val="2064536149"/>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0" y="574675"/>
            <a:ext cx="9144000" cy="923925"/>
          </a:xfrm>
        </p:spPr>
        <p:txBody>
          <a:bodyPr rtlCol="0">
            <a:noAutofit/>
          </a:bodyPr>
          <a:lstStyle/>
          <a:p>
            <a:pPr defTabSz="914206" eaLnBrk="1" fontAlgn="auto" hangingPunct="1">
              <a:spcAft>
                <a:spcPts val="0"/>
              </a:spcAft>
              <a:defRPr/>
            </a:pPr>
            <a:r>
              <a:rPr lang="cs-CZ" altLang="cs-CZ" sz="3500" dirty="0"/>
              <a:t>Vlny volebního inženýrství (volebního designu)</a:t>
            </a:r>
          </a:p>
        </p:txBody>
      </p:sp>
      <p:sp>
        <p:nvSpPr>
          <p:cNvPr id="159747" name="Rectangle 3"/>
          <p:cNvSpPr>
            <a:spLocks noGrp="1" noChangeArrowheads="1"/>
          </p:cNvSpPr>
          <p:nvPr>
            <p:ph type="body" idx="1"/>
          </p:nvPr>
        </p:nvSpPr>
        <p:spPr/>
        <p:txBody>
          <a:bodyPr>
            <a:normAutofit lnSpcReduction="10000"/>
          </a:bodyPr>
          <a:lstStyle/>
          <a:p>
            <a:pPr eaLnBrk="1" hangingPunct="1">
              <a:buFont typeface="Arial" pitchFamily="34" charset="0"/>
              <a:buNone/>
            </a:pPr>
            <a:r>
              <a:rPr lang="cs-CZ" altLang="cs-CZ" sz="2400" b="1">
                <a:solidFill>
                  <a:srgbClr val="002D5A"/>
                </a:solidFill>
              </a:rPr>
              <a:t>První vlna (1820-1920)</a:t>
            </a:r>
          </a:p>
          <a:p>
            <a:pPr lvl="1" eaLnBrk="1" hangingPunct="1"/>
            <a:r>
              <a:rPr lang="cs-CZ" altLang="cs-CZ" sz="2400">
                <a:solidFill>
                  <a:srgbClr val="002D5A"/>
                </a:solidFill>
              </a:rPr>
              <a:t>Evropa, USA - rozšiřování volebního práva</a:t>
            </a:r>
          </a:p>
          <a:p>
            <a:pPr lvl="1" eaLnBrk="1" hangingPunct="1"/>
            <a:r>
              <a:rPr lang="cs-CZ" altLang="cs-CZ" sz="2400">
                <a:solidFill>
                  <a:srgbClr val="002D5A"/>
                </a:solidFill>
              </a:rPr>
              <a:t>Anglosaské země - FPTP, Evropa - proporční / vícekolové VS</a:t>
            </a:r>
          </a:p>
          <a:p>
            <a:pPr eaLnBrk="1" hangingPunct="1">
              <a:buFont typeface="Arial" pitchFamily="34" charset="0"/>
              <a:buNone/>
            </a:pPr>
            <a:r>
              <a:rPr lang="cs-CZ" altLang="cs-CZ" sz="2400" b="1">
                <a:solidFill>
                  <a:srgbClr val="002D5A"/>
                </a:solidFill>
              </a:rPr>
              <a:t>Druhá vlna (po druhé světové válce)</a:t>
            </a:r>
          </a:p>
          <a:p>
            <a:pPr lvl="1" eaLnBrk="1" hangingPunct="1"/>
            <a:r>
              <a:rPr lang="cs-CZ" altLang="cs-CZ" sz="2400">
                <a:solidFill>
                  <a:srgbClr val="002D5A"/>
                </a:solidFill>
              </a:rPr>
              <a:t>Detotalitarizace (prvky zabraňující návratu totalitarismu) + dekolonizace (převzetí)</a:t>
            </a:r>
          </a:p>
          <a:p>
            <a:pPr eaLnBrk="1" hangingPunct="1">
              <a:buFont typeface="Arial" pitchFamily="34" charset="0"/>
              <a:buNone/>
            </a:pPr>
            <a:r>
              <a:rPr lang="cs-CZ" altLang="cs-CZ" sz="2400" b="1">
                <a:solidFill>
                  <a:srgbClr val="002D5A"/>
                </a:solidFill>
              </a:rPr>
              <a:t>Třetí vlna (70.-90. léta 20. století)</a:t>
            </a:r>
          </a:p>
          <a:p>
            <a:pPr lvl="1" eaLnBrk="1" hangingPunct="1"/>
            <a:r>
              <a:rPr lang="cs-CZ" altLang="cs-CZ" sz="2400">
                <a:solidFill>
                  <a:srgbClr val="002D5A"/>
                </a:solidFill>
              </a:rPr>
              <a:t>Pád nedemokr. Režimů v LA, jižní a SVE - velmi různorodé</a:t>
            </a:r>
          </a:p>
          <a:p>
            <a:pPr eaLnBrk="1" hangingPunct="1">
              <a:buFont typeface="Arial" pitchFamily="34" charset="0"/>
              <a:buNone/>
            </a:pPr>
            <a:r>
              <a:rPr lang="cs-CZ" altLang="cs-CZ" sz="2400" b="1">
                <a:solidFill>
                  <a:srgbClr val="002D5A"/>
                </a:solidFill>
              </a:rPr>
              <a:t>Čtvrtá vlna (90. léta 20. století)</a:t>
            </a:r>
          </a:p>
          <a:p>
            <a:pPr lvl="1" eaLnBrk="1" hangingPunct="1"/>
            <a:r>
              <a:rPr lang="cs-CZ" altLang="cs-CZ" sz="2400">
                <a:solidFill>
                  <a:srgbClr val="002D5A"/>
                </a:solidFill>
              </a:rPr>
              <a:t>VR v řadě zemí se zavedenou demokracií - Itálie, Japonsko, N. Zéland - posun ke smíšeným systémům</a:t>
            </a:r>
          </a:p>
        </p:txBody>
      </p:sp>
    </p:spTree>
    <p:extLst>
      <p:ext uri="{BB962C8B-B14F-4D97-AF65-F5344CB8AC3E}">
        <p14:creationId xmlns:p14="http://schemas.microsoft.com/office/powerpoint/2010/main" val="1765684848"/>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0" y="574675"/>
            <a:ext cx="9144000" cy="745167"/>
          </a:xfrm>
        </p:spPr>
        <p:txBody>
          <a:bodyPr rtlCol="0">
            <a:noAutofit/>
          </a:bodyPr>
          <a:lstStyle/>
          <a:p>
            <a:pPr defTabSz="914206" eaLnBrk="1" fontAlgn="auto" hangingPunct="1">
              <a:spcAft>
                <a:spcPts val="0"/>
              </a:spcAft>
              <a:defRPr/>
            </a:pPr>
            <a:r>
              <a:rPr lang="cs-CZ" altLang="cs-CZ" sz="4000" dirty="0"/>
              <a:t>Volební inženýrství </a:t>
            </a:r>
            <a:br>
              <a:rPr lang="cs-CZ" altLang="cs-CZ" sz="4000" dirty="0"/>
            </a:br>
            <a:r>
              <a:rPr lang="cs-CZ" altLang="cs-CZ" sz="4000" dirty="0"/>
              <a:t>v postkomunistických zemích</a:t>
            </a:r>
          </a:p>
        </p:txBody>
      </p:sp>
      <p:sp>
        <p:nvSpPr>
          <p:cNvPr id="160771" name="Rectangle 3"/>
          <p:cNvSpPr>
            <a:spLocks noGrp="1" noChangeArrowheads="1"/>
          </p:cNvSpPr>
          <p:nvPr>
            <p:ph type="body" idx="1"/>
          </p:nvPr>
        </p:nvSpPr>
        <p:spPr>
          <a:xfrm>
            <a:off x="457200" y="1811547"/>
            <a:ext cx="8229600" cy="4314617"/>
          </a:xfrm>
        </p:spPr>
        <p:txBody>
          <a:bodyPr/>
          <a:lstStyle/>
          <a:p>
            <a:pPr eaLnBrk="1" hangingPunct="1">
              <a:spcBef>
                <a:spcPct val="35000"/>
              </a:spcBef>
            </a:pPr>
            <a:r>
              <a:rPr lang="cs-CZ" altLang="cs-CZ" sz="2200" dirty="0">
                <a:solidFill>
                  <a:srgbClr val="002D5A"/>
                </a:solidFill>
              </a:rPr>
              <a:t>Ideální prostředí pro výzkum VI</a:t>
            </a:r>
          </a:p>
          <a:p>
            <a:pPr eaLnBrk="1" hangingPunct="1">
              <a:spcBef>
                <a:spcPct val="35000"/>
              </a:spcBef>
            </a:pPr>
            <a:r>
              <a:rPr lang="cs-CZ" altLang="cs-CZ" sz="2200" dirty="0">
                <a:solidFill>
                  <a:srgbClr val="002D5A"/>
                </a:solidFill>
              </a:rPr>
              <a:t>Řada zemí prošla několika volebními reformami - např. Ukrajina, Rusko nebo Chorvatsko vyzkoušely většinový, smíšený i poměrný systém</a:t>
            </a:r>
          </a:p>
          <a:p>
            <a:pPr eaLnBrk="1" hangingPunct="1">
              <a:spcBef>
                <a:spcPct val="35000"/>
              </a:spcBef>
            </a:pPr>
            <a:r>
              <a:rPr lang="cs-CZ" altLang="cs-CZ" sz="2200" dirty="0">
                <a:solidFill>
                  <a:srgbClr val="002D5A"/>
                </a:solidFill>
              </a:rPr>
              <a:t>Např. v Polsku se pak volební systém upravuje prakticky před každými volbami</a:t>
            </a:r>
          </a:p>
          <a:p>
            <a:pPr eaLnBrk="1" hangingPunct="1">
              <a:spcBef>
                <a:spcPct val="35000"/>
              </a:spcBef>
            </a:pPr>
            <a:r>
              <a:rPr lang="cs-CZ" altLang="cs-CZ" sz="2200" dirty="0" err="1">
                <a:solidFill>
                  <a:srgbClr val="002D5A"/>
                </a:solidFill>
              </a:rPr>
              <a:t>Taagepera</a:t>
            </a:r>
            <a:r>
              <a:rPr lang="cs-CZ" altLang="cs-CZ" sz="2200" dirty="0">
                <a:solidFill>
                  <a:srgbClr val="002D5A"/>
                </a:solidFill>
              </a:rPr>
              <a:t> - díky častým změnám omezený psychologický efekt</a:t>
            </a:r>
          </a:p>
          <a:p>
            <a:pPr eaLnBrk="1" hangingPunct="1">
              <a:spcBef>
                <a:spcPct val="35000"/>
              </a:spcBef>
            </a:pPr>
            <a:r>
              <a:rPr lang="cs-CZ" altLang="cs-CZ" sz="2200" dirty="0">
                <a:solidFill>
                  <a:srgbClr val="002D5A"/>
                </a:solidFill>
              </a:rPr>
              <a:t>Šedo - vyšší koncentrace stranického systému u zemí, které reformovaly nejméně často</a:t>
            </a:r>
          </a:p>
          <a:p>
            <a:pPr eaLnBrk="1" hangingPunct="1">
              <a:buFont typeface="Arial" pitchFamily="34" charset="0"/>
              <a:buNone/>
            </a:pPr>
            <a:endParaRPr lang="cs-CZ" altLang="cs-CZ" sz="2100" dirty="0"/>
          </a:p>
        </p:txBody>
      </p:sp>
    </p:spTree>
    <p:extLst>
      <p:ext uri="{BB962C8B-B14F-4D97-AF65-F5344CB8AC3E}">
        <p14:creationId xmlns:p14="http://schemas.microsoft.com/office/powerpoint/2010/main" val="559760076"/>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0" y="2473036"/>
            <a:ext cx="9144001" cy="1932277"/>
          </a:xfrm>
          <a:prstGeom prst="rect">
            <a:avLst/>
          </a:prstGeom>
          <a:noFill/>
        </p:spPr>
        <p:txBody>
          <a:bodyPr wrap="none" lIns="252000" tIns="0" rIns="252000" bIns="36000"/>
          <a:lstStyle/>
          <a:p>
            <a:pPr algn="ctr">
              <a:defRPr/>
            </a:pPr>
            <a:r>
              <a:rPr lang="pl-PL" sz="4400" b="1" cap="all" dirty="0">
                <a:solidFill>
                  <a:srgbClr val="CA8A64"/>
                </a:solidFill>
                <a:latin typeface="+mj-lt"/>
              </a:rPr>
              <a:t>Severské a jihoevropské </a:t>
            </a:r>
          </a:p>
          <a:p>
            <a:pPr algn="ctr">
              <a:defRPr/>
            </a:pPr>
            <a:r>
              <a:rPr lang="pl-PL" sz="4400" b="1" cap="all" dirty="0">
                <a:solidFill>
                  <a:srgbClr val="CA8A64"/>
                </a:solidFill>
                <a:latin typeface="+mj-lt"/>
              </a:rPr>
              <a:t>politické systémy:</a:t>
            </a:r>
          </a:p>
          <a:p>
            <a:pPr algn="ctr">
              <a:defRPr/>
            </a:pPr>
            <a:r>
              <a:rPr lang="pl-PL" sz="4400" b="1" cap="all" dirty="0">
                <a:solidFill>
                  <a:srgbClr val="CA8A64"/>
                </a:solidFill>
                <a:latin typeface="+mj-lt"/>
              </a:rPr>
              <a:t>úvod do komparace</a:t>
            </a:r>
          </a:p>
        </p:txBody>
      </p:sp>
    </p:spTree>
    <p:extLst>
      <p:ext uri="{BB962C8B-B14F-4D97-AF65-F5344CB8AC3E}">
        <p14:creationId xmlns:p14="http://schemas.microsoft.com/office/powerpoint/2010/main" val="3560792888"/>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923925"/>
          </a:xfrm>
        </p:spPr>
        <p:txBody>
          <a:bodyPr/>
          <a:lstStyle/>
          <a:p>
            <a:pPr>
              <a:defRPr/>
            </a:pPr>
            <a:r>
              <a:rPr lang="cs-CZ" sz="4000" dirty="0"/>
              <a:t>Základní východiska</a:t>
            </a:r>
          </a:p>
        </p:txBody>
      </p:sp>
      <p:sp>
        <p:nvSpPr>
          <p:cNvPr id="3" name="Zástupný symbol pro obsah 2"/>
          <p:cNvSpPr>
            <a:spLocks noGrp="1"/>
          </p:cNvSpPr>
          <p:nvPr>
            <p:ph idx="1"/>
          </p:nvPr>
        </p:nvSpPr>
        <p:spPr>
          <a:xfrm>
            <a:off x="457200" y="949325"/>
            <a:ext cx="8229600" cy="5368925"/>
          </a:xfrm>
        </p:spPr>
        <p:txBody>
          <a:bodyPr>
            <a:normAutofit fontScale="92500" lnSpcReduction="10000"/>
          </a:bodyPr>
          <a:lstStyle/>
          <a:p>
            <a:pPr marL="0" indent="0">
              <a:lnSpc>
                <a:spcPct val="110000"/>
              </a:lnSpc>
              <a:spcBef>
                <a:spcPts val="1200"/>
              </a:spcBef>
              <a:buFont typeface="Arial" charset="0"/>
              <a:buNone/>
              <a:defRPr/>
            </a:pPr>
            <a:r>
              <a:rPr lang="cs-CZ" sz="2000" b="1" dirty="0">
                <a:solidFill>
                  <a:srgbClr val="002D5A"/>
                </a:solidFill>
              </a:rPr>
              <a:t>Srovnáváme</a:t>
            </a:r>
          </a:p>
          <a:p>
            <a:pPr lvl="1">
              <a:lnSpc>
                <a:spcPct val="110000"/>
              </a:lnSpc>
              <a:spcBef>
                <a:spcPts val="1200"/>
              </a:spcBef>
              <a:defRPr/>
            </a:pPr>
            <a:r>
              <a:rPr lang="cs-CZ" sz="1800" dirty="0">
                <a:solidFill>
                  <a:srgbClr val="002D5A"/>
                </a:solidFill>
              </a:rPr>
              <a:t>Španělsko, Itálii, Portugalsko, Dánsko, Norsko, Švédsko, Finsko</a:t>
            </a:r>
          </a:p>
          <a:p>
            <a:pPr>
              <a:lnSpc>
                <a:spcPct val="110000"/>
              </a:lnSpc>
              <a:spcBef>
                <a:spcPts val="1200"/>
              </a:spcBef>
              <a:defRPr/>
            </a:pPr>
            <a:r>
              <a:rPr lang="cs-CZ" sz="2000" b="1" dirty="0">
                <a:solidFill>
                  <a:srgbClr val="002D5A"/>
                </a:solidFill>
              </a:rPr>
              <a:t>Analogie</a:t>
            </a:r>
          </a:p>
          <a:p>
            <a:pPr lvl="1">
              <a:lnSpc>
                <a:spcPct val="110000"/>
              </a:lnSpc>
              <a:spcBef>
                <a:spcPts val="600"/>
              </a:spcBef>
              <a:defRPr/>
            </a:pPr>
            <a:r>
              <a:rPr lang="cs-CZ" sz="1800" dirty="0">
                <a:solidFill>
                  <a:srgbClr val="002D5A"/>
                </a:solidFill>
              </a:rPr>
              <a:t>Parlamentní režimy s výjimkou Portugalska</a:t>
            </a:r>
          </a:p>
          <a:p>
            <a:pPr lvl="1">
              <a:lnSpc>
                <a:spcPct val="110000"/>
              </a:lnSpc>
              <a:spcBef>
                <a:spcPts val="600"/>
              </a:spcBef>
              <a:defRPr/>
            </a:pPr>
            <a:r>
              <a:rPr lang="cs-CZ" sz="1800" dirty="0">
                <a:solidFill>
                  <a:srgbClr val="002D5A"/>
                </a:solidFill>
              </a:rPr>
              <a:t>Monarchie nebo republiky</a:t>
            </a:r>
          </a:p>
          <a:p>
            <a:pPr lvl="1">
              <a:lnSpc>
                <a:spcPct val="110000"/>
              </a:lnSpc>
              <a:spcBef>
                <a:spcPts val="600"/>
              </a:spcBef>
              <a:defRPr/>
            </a:pPr>
            <a:r>
              <a:rPr lang="cs-CZ" sz="1800" dirty="0">
                <a:solidFill>
                  <a:srgbClr val="002D5A"/>
                </a:solidFill>
              </a:rPr>
              <a:t>Multipartismus</a:t>
            </a:r>
          </a:p>
          <a:p>
            <a:pPr>
              <a:lnSpc>
                <a:spcPct val="110000"/>
              </a:lnSpc>
              <a:spcBef>
                <a:spcPts val="1200"/>
              </a:spcBef>
              <a:defRPr/>
            </a:pPr>
            <a:r>
              <a:rPr lang="cs-CZ" sz="2000" b="1" dirty="0">
                <a:solidFill>
                  <a:srgbClr val="002D5A"/>
                </a:solidFill>
              </a:rPr>
              <a:t>Odlišnosti</a:t>
            </a:r>
          </a:p>
          <a:p>
            <a:pPr lvl="1">
              <a:lnSpc>
                <a:spcPct val="110000"/>
              </a:lnSpc>
              <a:spcBef>
                <a:spcPts val="600"/>
              </a:spcBef>
              <a:defRPr/>
            </a:pPr>
            <a:r>
              <a:rPr lang="cs-CZ" sz="1800" dirty="0">
                <a:solidFill>
                  <a:srgbClr val="002D5A"/>
                </a:solidFill>
              </a:rPr>
              <a:t>Historické – počínaje středověkem a konče 20. stoletím</a:t>
            </a:r>
          </a:p>
          <a:p>
            <a:pPr lvl="1">
              <a:lnSpc>
                <a:spcPct val="110000"/>
              </a:lnSpc>
              <a:spcBef>
                <a:spcPts val="600"/>
              </a:spcBef>
              <a:defRPr/>
            </a:pPr>
            <a:r>
              <a:rPr lang="cs-CZ" sz="1800" dirty="0">
                <a:solidFill>
                  <a:srgbClr val="002D5A"/>
                </a:solidFill>
              </a:rPr>
              <a:t>Státoprávní</a:t>
            </a:r>
          </a:p>
          <a:p>
            <a:pPr lvl="1">
              <a:lnSpc>
                <a:spcPct val="110000"/>
              </a:lnSpc>
              <a:spcBef>
                <a:spcPts val="600"/>
              </a:spcBef>
              <a:defRPr/>
            </a:pPr>
            <a:r>
              <a:rPr lang="cs-CZ" sz="1800" dirty="0">
                <a:solidFill>
                  <a:srgbClr val="002D5A"/>
                </a:solidFill>
              </a:rPr>
              <a:t>Osídlení – lidnatost, hustota, migrační toky </a:t>
            </a:r>
          </a:p>
          <a:p>
            <a:pPr lvl="1">
              <a:lnSpc>
                <a:spcPct val="110000"/>
              </a:lnSpc>
              <a:spcBef>
                <a:spcPts val="600"/>
              </a:spcBef>
              <a:defRPr/>
            </a:pPr>
            <a:r>
              <a:rPr lang="cs-CZ" sz="1800" dirty="0">
                <a:solidFill>
                  <a:srgbClr val="002D5A"/>
                </a:solidFill>
              </a:rPr>
              <a:t>Kulturní </a:t>
            </a:r>
          </a:p>
          <a:p>
            <a:pPr lvl="1">
              <a:lnSpc>
                <a:spcPct val="110000"/>
              </a:lnSpc>
              <a:spcBef>
                <a:spcPts val="600"/>
              </a:spcBef>
              <a:defRPr/>
            </a:pPr>
            <a:r>
              <a:rPr lang="cs-CZ" sz="1800" dirty="0">
                <a:solidFill>
                  <a:srgbClr val="002D5A"/>
                </a:solidFill>
              </a:rPr>
              <a:t>Náboženské</a:t>
            </a:r>
          </a:p>
          <a:p>
            <a:pPr lvl="1">
              <a:lnSpc>
                <a:spcPct val="110000"/>
              </a:lnSpc>
              <a:spcBef>
                <a:spcPts val="600"/>
              </a:spcBef>
              <a:defRPr/>
            </a:pPr>
            <a:r>
              <a:rPr lang="cs-CZ" sz="1800" dirty="0">
                <a:solidFill>
                  <a:srgbClr val="002D5A"/>
                </a:solidFill>
              </a:rPr>
              <a:t>Geopolitické</a:t>
            </a:r>
          </a:p>
          <a:p>
            <a:pPr lvl="1">
              <a:lnSpc>
                <a:spcPct val="110000"/>
              </a:lnSpc>
              <a:spcBef>
                <a:spcPts val="600"/>
              </a:spcBef>
              <a:defRPr/>
            </a:pPr>
            <a:r>
              <a:rPr lang="cs-CZ" sz="1800" dirty="0">
                <a:solidFill>
                  <a:srgbClr val="002D5A"/>
                </a:solidFill>
              </a:rPr>
              <a:t>Ekonomické a strukturální </a:t>
            </a:r>
          </a:p>
          <a:p>
            <a:pPr lvl="1">
              <a:lnSpc>
                <a:spcPct val="110000"/>
              </a:lnSpc>
              <a:spcBef>
                <a:spcPts val="600"/>
              </a:spcBef>
              <a:defRPr/>
            </a:pPr>
            <a:r>
              <a:rPr lang="cs-CZ" sz="1800" dirty="0">
                <a:solidFill>
                  <a:srgbClr val="002D5A"/>
                </a:solidFill>
              </a:rPr>
              <a:t>Doba vzniku/etablování aktuálního politického systému</a:t>
            </a:r>
          </a:p>
          <a:p>
            <a:pPr lvl="1">
              <a:defRPr/>
            </a:pPr>
            <a:endParaRPr lang="cs-CZ" sz="1900" dirty="0">
              <a:solidFill>
                <a:srgbClr val="002D5A"/>
              </a:solidFill>
            </a:endParaRPr>
          </a:p>
          <a:p>
            <a:pPr lvl="2">
              <a:defRPr/>
            </a:pPr>
            <a:endParaRPr lang="cs-CZ" sz="2000" dirty="0">
              <a:solidFill>
                <a:srgbClr val="002D5A"/>
              </a:solidFill>
            </a:endParaRPr>
          </a:p>
          <a:p>
            <a:pPr lvl="1">
              <a:defRPr/>
            </a:pPr>
            <a:endParaRPr lang="cs-CZ" sz="2000" dirty="0">
              <a:solidFill>
                <a:srgbClr val="002D5A"/>
              </a:solidFill>
            </a:endParaRPr>
          </a:p>
          <a:p>
            <a:pPr>
              <a:defRPr/>
            </a:pPr>
            <a:endParaRPr lang="cs-CZ" sz="2400" dirty="0">
              <a:solidFill>
                <a:srgbClr val="002D5A"/>
              </a:solidFill>
            </a:endParaRPr>
          </a:p>
        </p:txBody>
      </p:sp>
    </p:spTree>
    <p:extLst>
      <p:ext uri="{BB962C8B-B14F-4D97-AF65-F5344CB8AC3E}">
        <p14:creationId xmlns:p14="http://schemas.microsoft.com/office/powerpoint/2010/main" val="2277307732"/>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1000664"/>
          </a:xfrm>
        </p:spPr>
        <p:txBody>
          <a:bodyPr>
            <a:normAutofit fontScale="90000"/>
          </a:bodyPr>
          <a:lstStyle/>
          <a:p>
            <a:pPr>
              <a:defRPr/>
            </a:pPr>
            <a:r>
              <a:rPr lang="cs-CZ" sz="3200" dirty="0"/>
              <a:t>Doba, rytmus a forma založení </a:t>
            </a:r>
            <a:br>
              <a:rPr lang="cs-CZ" sz="3200" dirty="0"/>
            </a:br>
            <a:r>
              <a:rPr lang="cs-CZ" sz="3200" dirty="0"/>
              <a:t>aktuálního systému </a:t>
            </a:r>
          </a:p>
        </p:txBody>
      </p:sp>
      <p:sp>
        <p:nvSpPr>
          <p:cNvPr id="3" name="Zástupný symbol pro obsah 2"/>
          <p:cNvSpPr>
            <a:spLocks noGrp="1"/>
          </p:cNvSpPr>
          <p:nvPr>
            <p:ph idx="1"/>
          </p:nvPr>
        </p:nvSpPr>
        <p:spPr>
          <a:xfrm>
            <a:off x="457200" y="1116013"/>
            <a:ext cx="8229600" cy="5202237"/>
          </a:xfrm>
        </p:spPr>
        <p:txBody>
          <a:bodyPr>
            <a:normAutofit fontScale="92500" lnSpcReduction="10000"/>
          </a:bodyPr>
          <a:lstStyle/>
          <a:p>
            <a:pPr>
              <a:lnSpc>
                <a:spcPct val="110000"/>
              </a:lnSpc>
              <a:spcBef>
                <a:spcPts val="1200"/>
              </a:spcBef>
              <a:defRPr/>
            </a:pPr>
            <a:r>
              <a:rPr lang="cs-CZ" sz="2400" dirty="0">
                <a:solidFill>
                  <a:srgbClr val="002D5A"/>
                </a:solidFill>
              </a:rPr>
              <a:t>Jižní Evropa </a:t>
            </a:r>
          </a:p>
          <a:p>
            <a:pPr lvl="1">
              <a:lnSpc>
                <a:spcPct val="110000"/>
              </a:lnSpc>
              <a:spcBef>
                <a:spcPts val="1200"/>
              </a:spcBef>
              <a:defRPr/>
            </a:pPr>
            <a:r>
              <a:rPr lang="cs-CZ" sz="2000" dirty="0">
                <a:solidFill>
                  <a:srgbClr val="002D5A"/>
                </a:solidFill>
              </a:rPr>
              <a:t>Revoluční a kontrarevoluční zvraty</a:t>
            </a:r>
          </a:p>
          <a:p>
            <a:pPr lvl="1">
              <a:lnSpc>
                <a:spcPct val="110000"/>
              </a:lnSpc>
              <a:spcBef>
                <a:spcPts val="1200"/>
              </a:spcBef>
              <a:defRPr/>
            </a:pPr>
            <a:r>
              <a:rPr lang="cs-CZ" sz="2000" dirty="0">
                <a:solidFill>
                  <a:srgbClr val="002D5A"/>
                </a:solidFill>
              </a:rPr>
              <a:t>Zkušenosti s autoritářskými (totalitními) tendencemi, ve SPA relativně dlouhé</a:t>
            </a:r>
          </a:p>
          <a:p>
            <a:pPr lvl="1">
              <a:lnSpc>
                <a:spcPct val="110000"/>
              </a:lnSpc>
              <a:spcBef>
                <a:spcPts val="1200"/>
              </a:spcBef>
              <a:defRPr/>
            </a:pPr>
            <a:r>
              <a:rPr lang="cs-CZ" sz="2000" dirty="0">
                <a:solidFill>
                  <a:srgbClr val="002D5A"/>
                </a:solidFill>
              </a:rPr>
              <a:t>Opakované změny státoprávního rámce</a:t>
            </a:r>
          </a:p>
          <a:p>
            <a:pPr lvl="1">
              <a:lnSpc>
                <a:spcPct val="110000"/>
              </a:lnSpc>
              <a:spcBef>
                <a:spcPts val="1200"/>
              </a:spcBef>
              <a:defRPr/>
            </a:pPr>
            <a:r>
              <a:rPr lang="cs-CZ" sz="2000" dirty="0">
                <a:solidFill>
                  <a:srgbClr val="002D5A"/>
                </a:solidFill>
              </a:rPr>
              <a:t>Centralizace versus decentralizace</a:t>
            </a:r>
          </a:p>
          <a:p>
            <a:pPr lvl="1">
              <a:lnSpc>
                <a:spcPct val="110000"/>
              </a:lnSpc>
              <a:spcBef>
                <a:spcPts val="1200"/>
              </a:spcBef>
              <a:defRPr/>
            </a:pPr>
            <a:r>
              <a:rPr lang="cs-CZ" sz="2000" dirty="0">
                <a:solidFill>
                  <a:srgbClr val="002D5A"/>
                </a:solidFill>
              </a:rPr>
              <a:t>Současné ústavy jako součást přechodu k demokracii - inspirace</a:t>
            </a:r>
          </a:p>
          <a:p>
            <a:pPr>
              <a:lnSpc>
                <a:spcPct val="110000"/>
              </a:lnSpc>
              <a:spcBef>
                <a:spcPts val="1200"/>
              </a:spcBef>
              <a:defRPr/>
            </a:pPr>
            <a:r>
              <a:rPr lang="cs-CZ" sz="2400" dirty="0">
                <a:solidFill>
                  <a:srgbClr val="002D5A"/>
                </a:solidFill>
              </a:rPr>
              <a:t>Skandinávie</a:t>
            </a:r>
          </a:p>
          <a:p>
            <a:pPr lvl="1">
              <a:lnSpc>
                <a:spcPct val="110000"/>
              </a:lnSpc>
              <a:spcBef>
                <a:spcPts val="1200"/>
              </a:spcBef>
              <a:defRPr/>
            </a:pPr>
            <a:r>
              <a:rPr lang="cs-CZ" sz="2000" dirty="0">
                <a:solidFill>
                  <a:srgbClr val="002D5A"/>
                </a:solidFill>
              </a:rPr>
              <a:t>Relativně plynulý a kontinuální vývoj – vzájemně závislý u NOR, DEN, SWE</a:t>
            </a:r>
          </a:p>
          <a:p>
            <a:pPr lvl="1">
              <a:lnSpc>
                <a:spcPct val="110000"/>
              </a:lnSpc>
              <a:spcBef>
                <a:spcPts val="1200"/>
              </a:spcBef>
              <a:defRPr/>
            </a:pPr>
            <a:r>
              <a:rPr lang="cs-CZ" sz="2000" dirty="0">
                <a:solidFill>
                  <a:srgbClr val="002D5A"/>
                </a:solidFill>
              </a:rPr>
              <a:t>FIN – bouřlivější v závislosti na geopolitice (</a:t>
            </a:r>
            <a:r>
              <a:rPr lang="cs-CZ" sz="2000" dirty="0" err="1">
                <a:solidFill>
                  <a:srgbClr val="002D5A"/>
                </a:solidFill>
              </a:rPr>
              <a:t>poloprez</a:t>
            </a:r>
            <a:r>
              <a:rPr lang="cs-CZ" sz="2000" dirty="0">
                <a:solidFill>
                  <a:srgbClr val="002D5A"/>
                </a:solidFill>
              </a:rPr>
              <a:t> – </a:t>
            </a:r>
            <a:r>
              <a:rPr lang="cs-CZ" sz="2000" dirty="0" err="1">
                <a:solidFill>
                  <a:srgbClr val="002D5A"/>
                </a:solidFill>
              </a:rPr>
              <a:t>parl</a:t>
            </a:r>
            <a:r>
              <a:rPr lang="cs-CZ" sz="2000" dirty="0">
                <a:solidFill>
                  <a:srgbClr val="002D5A"/>
                </a:solidFill>
              </a:rPr>
              <a:t>)</a:t>
            </a:r>
          </a:p>
          <a:p>
            <a:pPr lvl="1">
              <a:lnSpc>
                <a:spcPct val="110000"/>
              </a:lnSpc>
              <a:spcBef>
                <a:spcPts val="1200"/>
              </a:spcBef>
              <a:defRPr/>
            </a:pPr>
            <a:r>
              <a:rPr lang="cs-CZ" sz="2000" dirty="0">
                <a:solidFill>
                  <a:srgbClr val="002D5A"/>
                </a:solidFill>
              </a:rPr>
              <a:t>Zkušenosti s okupací totalitním státem (</a:t>
            </a:r>
            <a:r>
              <a:rPr lang="cs-CZ" sz="2000" dirty="0" err="1">
                <a:solidFill>
                  <a:srgbClr val="002D5A"/>
                </a:solidFill>
              </a:rPr>
              <a:t>výj</a:t>
            </a:r>
            <a:r>
              <a:rPr lang="cs-CZ" sz="2000" dirty="0">
                <a:solidFill>
                  <a:srgbClr val="002D5A"/>
                </a:solidFill>
              </a:rPr>
              <a:t>. SWE)</a:t>
            </a:r>
          </a:p>
          <a:p>
            <a:pPr lvl="1">
              <a:lnSpc>
                <a:spcPct val="110000"/>
              </a:lnSpc>
              <a:spcBef>
                <a:spcPts val="1200"/>
              </a:spcBef>
              <a:defRPr/>
            </a:pPr>
            <a:r>
              <a:rPr lang="cs-CZ" sz="2000" dirty="0">
                <a:solidFill>
                  <a:srgbClr val="002D5A"/>
                </a:solidFill>
              </a:rPr>
              <a:t>Ústavy jsou historické, s výjimkou FIN</a:t>
            </a:r>
          </a:p>
          <a:p>
            <a:pPr lvl="1">
              <a:spcBef>
                <a:spcPts val="1200"/>
              </a:spcBef>
              <a:defRPr/>
            </a:pPr>
            <a:endParaRPr lang="cs-CZ" sz="2000" dirty="0">
              <a:solidFill>
                <a:srgbClr val="002D5A"/>
              </a:solidFill>
            </a:endParaRPr>
          </a:p>
          <a:p>
            <a:pPr marL="457200" lvl="1" indent="0">
              <a:buFont typeface="Arial" charset="0"/>
              <a:buNone/>
              <a:defRPr/>
            </a:pPr>
            <a:endParaRPr lang="cs-CZ" sz="1900" dirty="0">
              <a:solidFill>
                <a:srgbClr val="002D5A"/>
              </a:solidFill>
            </a:endParaRPr>
          </a:p>
          <a:p>
            <a:pPr lvl="2">
              <a:defRPr/>
            </a:pPr>
            <a:endParaRPr lang="cs-CZ" sz="2000" dirty="0">
              <a:solidFill>
                <a:srgbClr val="002D5A"/>
              </a:solidFill>
            </a:endParaRPr>
          </a:p>
          <a:p>
            <a:pPr lvl="1">
              <a:defRPr/>
            </a:pPr>
            <a:endParaRPr lang="cs-CZ" sz="2000" dirty="0">
              <a:solidFill>
                <a:srgbClr val="002D5A"/>
              </a:solidFill>
            </a:endParaRPr>
          </a:p>
          <a:p>
            <a:pPr>
              <a:defRPr/>
            </a:pPr>
            <a:endParaRPr lang="cs-CZ" sz="2400" dirty="0">
              <a:solidFill>
                <a:srgbClr val="002D5A"/>
              </a:solidFill>
            </a:endParaRPr>
          </a:p>
        </p:txBody>
      </p:sp>
    </p:spTree>
    <p:extLst>
      <p:ext uri="{BB962C8B-B14F-4D97-AF65-F5344CB8AC3E}">
        <p14:creationId xmlns:p14="http://schemas.microsoft.com/office/powerpoint/2010/main" val="1172959291"/>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Nadpis 1"/>
          <p:cNvSpPr>
            <a:spLocks noGrp="1"/>
          </p:cNvSpPr>
          <p:nvPr>
            <p:ph type="title"/>
          </p:nvPr>
        </p:nvSpPr>
        <p:spPr>
          <a:xfrm>
            <a:off x="0" y="0"/>
            <a:ext cx="8447088" cy="914400"/>
          </a:xfrm>
        </p:spPr>
        <p:txBody>
          <a:bodyPr>
            <a:noAutofit/>
          </a:bodyPr>
          <a:lstStyle/>
          <a:p>
            <a:r>
              <a:rPr lang="cs-CZ" altLang="cs-CZ" sz="3200" dirty="0"/>
              <a:t>Mapa forem vlád ve světě</a:t>
            </a:r>
          </a:p>
        </p:txBody>
      </p:sp>
      <p:pic>
        <p:nvPicPr>
          <p:cNvPr id="40963" name="Picture 3" descr="\\vsci\data\profiles\ladislav.mrklas\Desktop\Forms_of_government_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79" y="1323833"/>
            <a:ext cx="9097121" cy="46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9655847"/>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a:extLst>
              <a:ext uri="{FF2B5EF4-FFF2-40B4-BE49-F238E27FC236}">
                <a16:creationId xmlns:a16="http://schemas.microsoft.com/office/drawing/2014/main" id="{F706A277-0768-EAAA-090F-AF02B0F92783}"/>
              </a:ext>
            </a:extLst>
          </p:cNvPr>
          <p:cNvSpPr>
            <a:spLocks noGrp="1" noChangeArrowheads="1"/>
          </p:cNvSpPr>
          <p:nvPr>
            <p:ph type="title"/>
          </p:nvPr>
        </p:nvSpPr>
        <p:spPr>
          <a:xfrm>
            <a:off x="0" y="0"/>
            <a:ext cx="9144000" cy="923926"/>
          </a:xfrm>
        </p:spPr>
        <p:txBody>
          <a:bodyPr>
            <a:normAutofit/>
          </a:bodyPr>
          <a:lstStyle/>
          <a:p>
            <a:r>
              <a:rPr lang="cs-CZ" altLang="cs-CZ" sz="4000" dirty="0"/>
              <a:t>Komparativní případová studie</a:t>
            </a:r>
          </a:p>
        </p:txBody>
      </p:sp>
      <p:sp>
        <p:nvSpPr>
          <p:cNvPr id="322563" name="Rectangle 3">
            <a:extLst>
              <a:ext uri="{FF2B5EF4-FFF2-40B4-BE49-F238E27FC236}">
                <a16:creationId xmlns:a16="http://schemas.microsoft.com/office/drawing/2014/main" id="{7AB15B83-6B37-8EB6-E9D5-779ED32115A1}"/>
              </a:ext>
            </a:extLst>
          </p:cNvPr>
          <p:cNvSpPr>
            <a:spLocks noGrp="1" noChangeArrowheads="1"/>
          </p:cNvSpPr>
          <p:nvPr>
            <p:ph type="body" idx="1"/>
          </p:nvPr>
        </p:nvSpPr>
        <p:spPr>
          <a:xfrm>
            <a:off x="279400" y="1275127"/>
            <a:ext cx="8447088" cy="4979623"/>
          </a:xfrm>
        </p:spPr>
        <p:txBody>
          <a:bodyPr/>
          <a:lstStyle/>
          <a:p>
            <a:pPr>
              <a:lnSpc>
                <a:spcPct val="110000"/>
              </a:lnSpc>
              <a:spcBef>
                <a:spcPct val="55000"/>
              </a:spcBef>
            </a:pPr>
            <a:r>
              <a:rPr lang="cs-CZ" altLang="cs-CZ" sz="2200" b="0" dirty="0">
                <a:solidFill>
                  <a:srgbClr val="002D5A"/>
                </a:solidFill>
              </a:rPr>
              <a:t>Studium příkladů určitého jevu, v našem případě celých komplexů jevů - politických systémů</a:t>
            </a:r>
          </a:p>
          <a:p>
            <a:pPr>
              <a:lnSpc>
                <a:spcPct val="110000"/>
              </a:lnSpc>
              <a:spcBef>
                <a:spcPct val="55000"/>
              </a:spcBef>
            </a:pPr>
            <a:r>
              <a:rPr lang="cs-CZ" altLang="cs-CZ" sz="2200" b="0" dirty="0">
                <a:solidFill>
                  <a:srgbClr val="002D5A"/>
                </a:solidFill>
              </a:rPr>
              <a:t>Jedna z nejrozšířenějších kvalitativních metod v oblasti politologie a mezinárodních vztahů</a:t>
            </a:r>
          </a:p>
          <a:p>
            <a:pPr>
              <a:lnSpc>
                <a:spcPct val="110000"/>
              </a:lnSpc>
              <a:spcBef>
                <a:spcPct val="55000"/>
              </a:spcBef>
            </a:pPr>
            <a:r>
              <a:rPr lang="cs-CZ" altLang="cs-CZ" sz="2200" b="0" dirty="0">
                <a:solidFill>
                  <a:srgbClr val="002D5A"/>
                </a:solidFill>
              </a:rPr>
              <a:t>Průkopníky této metody byli mj. Adam Smith, Alexis de </a:t>
            </a:r>
            <a:r>
              <a:rPr lang="cs-CZ" altLang="cs-CZ" sz="2200" b="0" dirty="0" err="1">
                <a:solidFill>
                  <a:srgbClr val="002D5A"/>
                </a:solidFill>
              </a:rPr>
              <a:t>Tocqueville</a:t>
            </a:r>
            <a:r>
              <a:rPr lang="cs-CZ" altLang="cs-CZ" sz="2200" b="0" dirty="0">
                <a:solidFill>
                  <a:srgbClr val="002D5A"/>
                </a:solidFill>
              </a:rPr>
              <a:t> nebo Karl Marx</a:t>
            </a:r>
          </a:p>
          <a:p>
            <a:pPr>
              <a:lnSpc>
                <a:spcPct val="110000"/>
              </a:lnSpc>
              <a:spcBef>
                <a:spcPct val="55000"/>
              </a:spcBef>
            </a:pPr>
            <a:r>
              <a:rPr lang="cs-CZ" altLang="cs-CZ" sz="2200" b="0" dirty="0">
                <a:solidFill>
                  <a:srgbClr val="002D5A"/>
                </a:solidFill>
              </a:rPr>
              <a:t>Rizika metody: omezená platnost, náročnost na zdroje… </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2">
            <a:extLst>
              <a:ext uri="{FF2B5EF4-FFF2-40B4-BE49-F238E27FC236}">
                <a16:creationId xmlns:a16="http://schemas.microsoft.com/office/drawing/2014/main" id="{00CA3741-05F0-16D2-D5AA-A78F620092E1}"/>
              </a:ext>
            </a:extLst>
          </p:cNvPr>
          <p:cNvSpPr>
            <a:spLocks noGrp="1" noChangeArrowheads="1"/>
          </p:cNvSpPr>
          <p:nvPr>
            <p:ph type="title"/>
          </p:nvPr>
        </p:nvSpPr>
        <p:spPr>
          <a:xfrm>
            <a:off x="0" y="24410"/>
            <a:ext cx="9144000" cy="923926"/>
          </a:xfrm>
        </p:spPr>
        <p:txBody>
          <a:bodyPr>
            <a:normAutofit/>
          </a:bodyPr>
          <a:lstStyle/>
          <a:p>
            <a:r>
              <a:rPr lang="cs-CZ" altLang="cs-CZ" sz="4000" dirty="0"/>
              <a:t>Itálie – 19. století a sjednocování </a:t>
            </a:r>
          </a:p>
        </p:txBody>
      </p:sp>
      <p:sp>
        <p:nvSpPr>
          <p:cNvPr id="323587" name="Rectangle 3">
            <a:extLst>
              <a:ext uri="{FF2B5EF4-FFF2-40B4-BE49-F238E27FC236}">
                <a16:creationId xmlns:a16="http://schemas.microsoft.com/office/drawing/2014/main" id="{03C73A61-4ED6-744F-64C2-BD6AE75D603E}"/>
              </a:ext>
            </a:extLst>
          </p:cNvPr>
          <p:cNvSpPr>
            <a:spLocks noGrp="1" noChangeArrowheads="1"/>
          </p:cNvSpPr>
          <p:nvPr>
            <p:ph type="body" idx="1"/>
          </p:nvPr>
        </p:nvSpPr>
        <p:spPr>
          <a:xfrm>
            <a:off x="279400" y="1510019"/>
            <a:ext cx="4962525" cy="4744732"/>
          </a:xfrm>
        </p:spPr>
        <p:txBody>
          <a:bodyPr>
            <a:normAutofit fontScale="92500" lnSpcReduction="10000"/>
          </a:bodyPr>
          <a:lstStyle/>
          <a:p>
            <a:pPr>
              <a:lnSpc>
                <a:spcPct val="110000"/>
              </a:lnSpc>
              <a:spcBef>
                <a:spcPts val="1200"/>
              </a:spcBef>
            </a:pPr>
            <a:r>
              <a:rPr lang="cs-CZ" altLang="cs-CZ" sz="2400" b="0" dirty="0">
                <a:solidFill>
                  <a:srgbClr val="002D5A"/>
                </a:solidFill>
              </a:rPr>
              <a:t>Do poloviny 19. století – Itálie rozdrobena do malých státních útvarů, severní část pod vládou Habsburků…</a:t>
            </a:r>
          </a:p>
          <a:p>
            <a:pPr>
              <a:lnSpc>
                <a:spcPct val="110000"/>
              </a:lnSpc>
              <a:spcBef>
                <a:spcPts val="1200"/>
              </a:spcBef>
            </a:pPr>
            <a:r>
              <a:rPr lang="cs-CZ" altLang="cs-CZ" sz="2400" b="0" i="1" dirty="0">
                <a:solidFill>
                  <a:srgbClr val="002D5A"/>
                </a:solidFill>
              </a:rPr>
              <a:t>Hnutí za sjednocení</a:t>
            </a:r>
          </a:p>
          <a:p>
            <a:pPr lvl="1">
              <a:lnSpc>
                <a:spcPct val="110000"/>
              </a:lnSpc>
              <a:spcBef>
                <a:spcPts val="1200"/>
              </a:spcBef>
            </a:pPr>
            <a:r>
              <a:rPr lang="cs-CZ" altLang="cs-CZ" sz="1800" b="0" dirty="0">
                <a:solidFill>
                  <a:srgbClr val="002D5A"/>
                </a:solidFill>
              </a:rPr>
              <a:t>Shora – monarchistický základ – savojská dynastie v Piemontu - hr. </a:t>
            </a:r>
            <a:r>
              <a:rPr lang="cs-CZ" altLang="cs-CZ" sz="1800" b="0" dirty="0" err="1">
                <a:solidFill>
                  <a:srgbClr val="002D5A"/>
                </a:solidFill>
              </a:rPr>
              <a:t>Cavour</a:t>
            </a:r>
            <a:endParaRPr lang="cs-CZ" altLang="cs-CZ" sz="1800" b="0" dirty="0">
              <a:solidFill>
                <a:srgbClr val="002D5A"/>
              </a:solidFill>
            </a:endParaRPr>
          </a:p>
          <a:p>
            <a:pPr lvl="1">
              <a:lnSpc>
                <a:spcPct val="110000"/>
              </a:lnSpc>
              <a:spcBef>
                <a:spcPts val="1200"/>
              </a:spcBef>
            </a:pPr>
            <a:r>
              <a:rPr lang="cs-CZ" altLang="cs-CZ" sz="1800" b="0" dirty="0">
                <a:solidFill>
                  <a:srgbClr val="002D5A"/>
                </a:solidFill>
              </a:rPr>
              <a:t>Zdola – karbonáři, Mladá Itálie – Garibaldi a </a:t>
            </a:r>
            <a:r>
              <a:rPr lang="cs-CZ" altLang="cs-CZ" sz="1800" b="0" dirty="0" err="1">
                <a:solidFill>
                  <a:srgbClr val="002D5A"/>
                </a:solidFill>
              </a:rPr>
              <a:t>Mazzini</a:t>
            </a:r>
            <a:endParaRPr lang="cs-CZ" altLang="cs-CZ" sz="1800" b="0" dirty="0">
              <a:solidFill>
                <a:srgbClr val="002D5A"/>
              </a:solidFill>
            </a:endParaRPr>
          </a:p>
          <a:p>
            <a:pPr lvl="1">
              <a:lnSpc>
                <a:spcPct val="110000"/>
              </a:lnSpc>
              <a:spcBef>
                <a:spcPts val="1200"/>
              </a:spcBef>
            </a:pPr>
            <a:r>
              <a:rPr lang="cs-CZ" altLang="cs-CZ" sz="1800" b="0" dirty="0">
                <a:solidFill>
                  <a:srgbClr val="002D5A"/>
                </a:solidFill>
              </a:rPr>
              <a:t>Soupeření mezi oběma tendencemi</a:t>
            </a:r>
          </a:p>
          <a:p>
            <a:pPr lvl="1">
              <a:lnSpc>
                <a:spcPct val="110000"/>
              </a:lnSpc>
              <a:spcBef>
                <a:spcPts val="1200"/>
              </a:spcBef>
            </a:pPr>
            <a:r>
              <a:rPr lang="cs-CZ" altLang="cs-CZ" sz="1800" dirty="0">
                <a:solidFill>
                  <a:srgbClr val="002D5A"/>
                </a:solidFill>
              </a:rPr>
              <a:t>1859/61-70 – sjednocení kombinací obou přístupů </a:t>
            </a:r>
            <a:r>
              <a:rPr lang="cs-CZ" altLang="cs-CZ" sz="1800" dirty="0">
                <a:solidFill>
                  <a:srgbClr val="002D5A"/>
                </a:solidFill>
                <a:sym typeface="Wingdings" panose="05000000000000000000" pitchFamily="2" charset="2"/>
              </a:rPr>
              <a:t> parlamentní monarchie inspirovaná francouzskou ústavou 1830</a:t>
            </a:r>
          </a:p>
          <a:p>
            <a:pPr lvl="1">
              <a:lnSpc>
                <a:spcPct val="110000"/>
              </a:lnSpc>
              <a:spcBef>
                <a:spcPts val="1200"/>
              </a:spcBef>
            </a:pPr>
            <a:r>
              <a:rPr lang="cs-CZ" altLang="cs-CZ" sz="1800" b="0" dirty="0">
                <a:solidFill>
                  <a:srgbClr val="002D5A"/>
                </a:solidFill>
              </a:rPr>
              <a:t>Důležitá role Pruska a Francie</a:t>
            </a:r>
          </a:p>
        </p:txBody>
      </p:sp>
      <p:pic>
        <p:nvPicPr>
          <p:cNvPr id="323590" name="Picture 6">
            <a:hlinkClick r:id="rId2"/>
            <a:extLst>
              <a:ext uri="{FF2B5EF4-FFF2-40B4-BE49-F238E27FC236}">
                <a16:creationId xmlns:a16="http://schemas.microsoft.com/office/drawing/2014/main" id="{0B8B07FF-F960-1F96-8345-311A98110D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1925" y="1627464"/>
            <a:ext cx="3902075" cy="44505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2">
            <a:extLst>
              <a:ext uri="{FF2B5EF4-FFF2-40B4-BE49-F238E27FC236}">
                <a16:creationId xmlns:a16="http://schemas.microsoft.com/office/drawing/2014/main" id="{DC9F751E-7337-7E65-DA3A-CEBD0454A735}"/>
              </a:ext>
            </a:extLst>
          </p:cNvPr>
          <p:cNvSpPr>
            <a:spLocks noGrp="1" noChangeArrowheads="1"/>
          </p:cNvSpPr>
          <p:nvPr>
            <p:ph type="title"/>
          </p:nvPr>
        </p:nvSpPr>
        <p:spPr>
          <a:xfrm>
            <a:off x="0" y="0"/>
            <a:ext cx="9144000" cy="923926"/>
          </a:xfrm>
        </p:spPr>
        <p:txBody>
          <a:bodyPr>
            <a:normAutofit/>
          </a:bodyPr>
          <a:lstStyle/>
          <a:p>
            <a:r>
              <a:rPr lang="cs-CZ" altLang="cs-CZ" sz="4000" dirty="0"/>
              <a:t>Sjednocená Itálie </a:t>
            </a:r>
          </a:p>
        </p:txBody>
      </p:sp>
      <p:sp>
        <p:nvSpPr>
          <p:cNvPr id="385027" name="Rectangle 3">
            <a:extLst>
              <a:ext uri="{FF2B5EF4-FFF2-40B4-BE49-F238E27FC236}">
                <a16:creationId xmlns:a16="http://schemas.microsoft.com/office/drawing/2014/main" id="{5640BB3C-8103-104E-7021-B6A70ADD8371}"/>
              </a:ext>
            </a:extLst>
          </p:cNvPr>
          <p:cNvSpPr>
            <a:spLocks noGrp="1" noChangeArrowheads="1"/>
          </p:cNvSpPr>
          <p:nvPr>
            <p:ph type="body" idx="1"/>
          </p:nvPr>
        </p:nvSpPr>
        <p:spPr>
          <a:xfrm>
            <a:off x="457200" y="1015068"/>
            <a:ext cx="8229600" cy="5111096"/>
          </a:xfrm>
        </p:spPr>
        <p:txBody>
          <a:bodyPr>
            <a:normAutofit lnSpcReduction="10000"/>
          </a:bodyPr>
          <a:lstStyle/>
          <a:p>
            <a:pPr>
              <a:spcBef>
                <a:spcPts val="1200"/>
              </a:spcBef>
              <a:buFont typeface="Arial" panose="020B0604020202020204" pitchFamily="34" charset="0"/>
              <a:buNone/>
            </a:pPr>
            <a:r>
              <a:rPr lang="cs-CZ" altLang="cs-CZ" sz="2000" b="0" i="1" dirty="0">
                <a:solidFill>
                  <a:srgbClr val="002D5A"/>
                </a:solidFill>
                <a:sym typeface="Wingdings" panose="05000000000000000000" pitchFamily="2" charset="2"/>
              </a:rPr>
              <a:t>Tzv. liberální éra</a:t>
            </a:r>
          </a:p>
          <a:p>
            <a:pPr lvl="1">
              <a:spcBef>
                <a:spcPts val="1200"/>
              </a:spcBef>
            </a:pPr>
            <a:r>
              <a:rPr lang="cs-CZ" altLang="cs-CZ" sz="2000" b="0" dirty="0">
                <a:solidFill>
                  <a:srgbClr val="002D5A"/>
                </a:solidFill>
                <a:sym typeface="Wingdings" panose="05000000000000000000" pitchFamily="2" charset="2"/>
              </a:rPr>
              <a:t>rozdrobená pravice x silný sociální liberalismus</a:t>
            </a:r>
          </a:p>
          <a:p>
            <a:pPr lvl="1">
              <a:spcBef>
                <a:spcPts val="1200"/>
              </a:spcBef>
            </a:pPr>
            <a:r>
              <a:rPr lang="cs-CZ" altLang="cs-CZ" sz="2000" b="0" dirty="0">
                <a:solidFill>
                  <a:srgbClr val="002D5A"/>
                </a:solidFill>
                <a:sym typeface="Wingdings" panose="05000000000000000000" pitchFamily="2" charset="2"/>
              </a:rPr>
              <a:t>převaha tzv. mladé levice</a:t>
            </a:r>
          </a:p>
          <a:p>
            <a:pPr lvl="1">
              <a:spcBef>
                <a:spcPts val="1200"/>
              </a:spcBef>
            </a:pPr>
            <a:r>
              <a:rPr lang="cs-CZ" altLang="cs-CZ" sz="2000" b="0" dirty="0">
                <a:solidFill>
                  <a:srgbClr val="002D5A"/>
                </a:solidFill>
                <a:sym typeface="Wingdings" panose="05000000000000000000" pitchFamily="2" charset="2"/>
              </a:rPr>
              <a:t>Agostino </a:t>
            </a:r>
            <a:r>
              <a:rPr lang="cs-CZ" altLang="cs-CZ" sz="2000" b="0" dirty="0" err="1">
                <a:solidFill>
                  <a:srgbClr val="002D5A"/>
                </a:solidFill>
                <a:sym typeface="Wingdings" panose="05000000000000000000" pitchFamily="2" charset="2"/>
              </a:rPr>
              <a:t>Depretis</a:t>
            </a:r>
            <a:r>
              <a:rPr lang="cs-CZ" altLang="cs-CZ" sz="2000" b="0" dirty="0">
                <a:solidFill>
                  <a:srgbClr val="002D5A"/>
                </a:solidFill>
                <a:sym typeface="Wingdings" panose="05000000000000000000" pitchFamily="2" charset="2"/>
              </a:rPr>
              <a:t> - de facto socialistická vláda se silnými autoritářskými tendencemi</a:t>
            </a:r>
          </a:p>
          <a:p>
            <a:pPr lvl="1">
              <a:spcBef>
                <a:spcPts val="1200"/>
              </a:spcBef>
            </a:pPr>
            <a:r>
              <a:rPr lang="cs-CZ" altLang="cs-CZ" sz="2000" b="0" dirty="0">
                <a:solidFill>
                  <a:srgbClr val="002D5A"/>
                </a:solidFill>
                <a:sym typeface="Wingdings" panose="05000000000000000000" pitchFamily="2" charset="2"/>
              </a:rPr>
              <a:t>klientelismus, transformismus soupeření oligarchických uskupení liberálního typu (pravice-levice) – strany elit</a:t>
            </a:r>
          </a:p>
          <a:p>
            <a:pPr lvl="1">
              <a:spcBef>
                <a:spcPts val="1200"/>
              </a:spcBef>
            </a:pPr>
            <a:r>
              <a:rPr lang="cs-CZ" altLang="cs-CZ" sz="2000" b="0" dirty="0">
                <a:solidFill>
                  <a:srgbClr val="002D5A"/>
                </a:solidFill>
                <a:sym typeface="Wingdings" panose="05000000000000000000" pitchFamily="2" charset="2"/>
              </a:rPr>
              <a:t>1887 - Francesco </a:t>
            </a:r>
            <a:r>
              <a:rPr lang="cs-CZ" altLang="cs-CZ" sz="2000" b="0" dirty="0" err="1">
                <a:solidFill>
                  <a:srgbClr val="002D5A"/>
                </a:solidFill>
                <a:sym typeface="Wingdings" panose="05000000000000000000" pitchFamily="2" charset="2"/>
              </a:rPr>
              <a:t>Crispi</a:t>
            </a:r>
            <a:r>
              <a:rPr lang="cs-CZ" altLang="cs-CZ" sz="2000" b="0" dirty="0">
                <a:solidFill>
                  <a:srgbClr val="002D5A"/>
                </a:solidFill>
                <a:sym typeface="Wingdings" panose="05000000000000000000" pitchFamily="2" charset="2"/>
              </a:rPr>
              <a:t> - kolonialismus, orientace na zahraniční politiku (Anglie, </a:t>
            </a:r>
          </a:p>
          <a:p>
            <a:pPr lvl="1">
              <a:spcBef>
                <a:spcPts val="1200"/>
              </a:spcBef>
            </a:pPr>
            <a:r>
              <a:rPr lang="cs-CZ" altLang="cs-CZ" sz="2000" b="0" dirty="0">
                <a:solidFill>
                  <a:srgbClr val="002D5A"/>
                </a:solidFill>
                <a:sym typeface="Wingdings" panose="05000000000000000000" pitchFamily="2" charset="2"/>
              </a:rPr>
              <a:t>Zemědělská krize a emigrace (USA, Jižní Amerika)</a:t>
            </a:r>
          </a:p>
          <a:p>
            <a:pPr lvl="1">
              <a:spcBef>
                <a:spcPts val="1200"/>
              </a:spcBef>
            </a:pPr>
            <a:r>
              <a:rPr lang="cs-CZ" altLang="cs-CZ" sz="2000" b="0" dirty="0">
                <a:solidFill>
                  <a:srgbClr val="002D5A"/>
                </a:solidFill>
                <a:sym typeface="Wingdings" panose="05000000000000000000" pitchFamily="2" charset="2"/>
              </a:rPr>
              <a:t>Giovanni </a:t>
            </a:r>
            <a:r>
              <a:rPr lang="cs-CZ" altLang="cs-CZ" sz="2000" b="0" dirty="0" err="1">
                <a:solidFill>
                  <a:srgbClr val="002D5A"/>
                </a:solidFill>
                <a:sym typeface="Wingdings" panose="05000000000000000000" pitchFamily="2" charset="2"/>
              </a:rPr>
              <a:t>Giolitti</a:t>
            </a:r>
            <a:endParaRPr lang="cs-CZ" altLang="cs-CZ" sz="2000" b="0" dirty="0">
              <a:solidFill>
                <a:srgbClr val="002D5A"/>
              </a:solidFill>
              <a:sym typeface="Wingdings" panose="05000000000000000000" pitchFamily="2" charset="2"/>
            </a:endParaRPr>
          </a:p>
          <a:p>
            <a:pPr lvl="1">
              <a:spcBef>
                <a:spcPts val="1200"/>
              </a:spcBef>
            </a:pPr>
            <a:r>
              <a:rPr lang="cs-CZ" altLang="cs-CZ" sz="2000" b="0" dirty="0">
                <a:solidFill>
                  <a:srgbClr val="002D5A"/>
                </a:solidFill>
                <a:sym typeface="Wingdings" panose="05000000000000000000" pitchFamily="2" charset="2"/>
              </a:rPr>
              <a:t>později nástup nových hnutí – katoličtí lidovci, socialisté – masové strany</a:t>
            </a:r>
          </a:p>
          <a:p>
            <a:pPr>
              <a:lnSpc>
                <a:spcPct val="90000"/>
              </a:lnSpc>
            </a:pPr>
            <a:endParaRPr lang="cs-CZ" altLang="cs-CZ" sz="2000" dirty="0"/>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2">
            <a:extLst>
              <a:ext uri="{FF2B5EF4-FFF2-40B4-BE49-F238E27FC236}">
                <a16:creationId xmlns:a16="http://schemas.microsoft.com/office/drawing/2014/main" id="{111E67A6-E057-329E-3741-2AC9F7E10DF0}"/>
              </a:ext>
            </a:extLst>
          </p:cNvPr>
          <p:cNvSpPr>
            <a:spLocks noGrp="1" noChangeArrowheads="1"/>
          </p:cNvSpPr>
          <p:nvPr>
            <p:ph type="title"/>
          </p:nvPr>
        </p:nvSpPr>
        <p:spPr>
          <a:xfrm>
            <a:off x="0" y="0"/>
            <a:ext cx="9144000" cy="923926"/>
          </a:xfrm>
        </p:spPr>
        <p:txBody>
          <a:bodyPr>
            <a:normAutofit/>
          </a:bodyPr>
          <a:lstStyle/>
          <a:p>
            <a:r>
              <a:rPr lang="cs-CZ" altLang="cs-CZ" sz="4000" dirty="0"/>
              <a:t>Španělsko - 19. století</a:t>
            </a:r>
          </a:p>
        </p:txBody>
      </p:sp>
      <p:sp>
        <p:nvSpPr>
          <p:cNvPr id="324611" name="Rectangle 3">
            <a:extLst>
              <a:ext uri="{FF2B5EF4-FFF2-40B4-BE49-F238E27FC236}">
                <a16:creationId xmlns:a16="http://schemas.microsoft.com/office/drawing/2014/main" id="{94719FE8-DE7D-4E72-C0E8-7979FB19ED3E}"/>
              </a:ext>
            </a:extLst>
          </p:cNvPr>
          <p:cNvSpPr>
            <a:spLocks noGrp="1" noChangeArrowheads="1"/>
          </p:cNvSpPr>
          <p:nvPr>
            <p:ph type="body" idx="1"/>
          </p:nvPr>
        </p:nvSpPr>
        <p:spPr>
          <a:xfrm>
            <a:off x="279400" y="1107348"/>
            <a:ext cx="8615363" cy="5258528"/>
          </a:xfrm>
        </p:spPr>
        <p:txBody>
          <a:bodyPr/>
          <a:lstStyle/>
          <a:p>
            <a:pPr>
              <a:spcBef>
                <a:spcPts val="1200"/>
              </a:spcBef>
            </a:pPr>
            <a:r>
              <a:rPr lang="cs-CZ" altLang="cs-CZ" sz="2000" b="0" dirty="0">
                <a:solidFill>
                  <a:srgbClr val="002D5A"/>
                </a:solidFill>
              </a:rPr>
              <a:t>Ve znamení revolucí a dramatických zvratů</a:t>
            </a:r>
          </a:p>
          <a:p>
            <a:pPr>
              <a:spcBef>
                <a:spcPts val="1200"/>
              </a:spcBef>
            </a:pPr>
            <a:r>
              <a:rPr lang="cs-CZ" altLang="cs-CZ" sz="2000" b="0" dirty="0">
                <a:solidFill>
                  <a:srgbClr val="002D5A"/>
                </a:solidFill>
              </a:rPr>
              <a:t>1812 – liberální ústava – vzor pro řadu jiných zemí – předmět neustálých střetů mezi panovníkem a politickou veřejností</a:t>
            </a:r>
          </a:p>
          <a:p>
            <a:pPr>
              <a:spcBef>
                <a:spcPts val="1200"/>
              </a:spcBef>
            </a:pPr>
            <a:r>
              <a:rPr lang="cs-CZ" altLang="cs-CZ" sz="2000" b="0" dirty="0">
                <a:solidFill>
                  <a:srgbClr val="002D5A"/>
                </a:solidFill>
              </a:rPr>
              <a:t>Střety mezi mocenskými skupinami: panovník a dvůr, armáda, církev, občanské skupiny (slabé) – v případě vítězství převládalo majoritní řešení, nikoli konsensus</a:t>
            </a:r>
          </a:p>
          <a:p>
            <a:pPr>
              <a:spcBef>
                <a:spcPts val="1200"/>
              </a:spcBef>
            </a:pPr>
            <a:r>
              <a:rPr lang="cs-CZ" altLang="cs-CZ" sz="2000" b="0" dirty="0">
                <a:solidFill>
                  <a:srgbClr val="002D5A"/>
                </a:solidFill>
              </a:rPr>
              <a:t>Mechanismus změn ve stylu vojenského puče (tzv. </a:t>
            </a:r>
            <a:r>
              <a:rPr lang="cs-CZ" altLang="cs-CZ" sz="2000" b="0" dirty="0" err="1">
                <a:solidFill>
                  <a:srgbClr val="002D5A"/>
                </a:solidFill>
              </a:rPr>
              <a:t>pronunciamento</a:t>
            </a:r>
            <a:r>
              <a:rPr lang="cs-CZ" altLang="cs-CZ" sz="2000" b="0" dirty="0">
                <a:solidFill>
                  <a:srgbClr val="002D5A"/>
                </a:solidFill>
              </a:rPr>
              <a:t>)</a:t>
            </a:r>
          </a:p>
          <a:p>
            <a:pPr>
              <a:spcBef>
                <a:spcPts val="1200"/>
              </a:spcBef>
            </a:pPr>
            <a:r>
              <a:rPr lang="cs-CZ" altLang="cs-CZ" sz="2000" b="0" dirty="0">
                <a:solidFill>
                  <a:srgbClr val="002D5A"/>
                </a:solidFill>
              </a:rPr>
              <a:t>1868 - tzv. slavná revoluce - gen. Francisco </a:t>
            </a:r>
            <a:r>
              <a:rPr lang="cs-CZ" altLang="cs-CZ" sz="2000" b="0" dirty="0" err="1">
                <a:solidFill>
                  <a:srgbClr val="002D5A"/>
                </a:solidFill>
              </a:rPr>
              <a:t>Serrano</a:t>
            </a:r>
            <a:endParaRPr lang="cs-CZ" altLang="cs-CZ" sz="2000" b="0" dirty="0">
              <a:solidFill>
                <a:srgbClr val="002D5A"/>
              </a:solidFill>
            </a:endParaRPr>
          </a:p>
          <a:p>
            <a:pPr>
              <a:spcBef>
                <a:spcPts val="1200"/>
              </a:spcBef>
            </a:pPr>
            <a:r>
              <a:rPr lang="cs-CZ" altLang="cs-CZ" sz="2000" b="0" dirty="0">
                <a:solidFill>
                  <a:srgbClr val="002D5A"/>
                </a:solidFill>
              </a:rPr>
              <a:t>1873 – vyhlášení republiky, která ale byla záhy svržena – restaurace monarchie</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a:extLst>
              <a:ext uri="{FF2B5EF4-FFF2-40B4-BE49-F238E27FC236}">
                <a16:creationId xmlns:a16="http://schemas.microsoft.com/office/drawing/2014/main" id="{9CF135D6-F354-ECF0-3710-C5821937042F}"/>
              </a:ext>
            </a:extLst>
          </p:cNvPr>
          <p:cNvSpPr>
            <a:spLocks noGrp="1" noChangeArrowheads="1"/>
          </p:cNvSpPr>
          <p:nvPr>
            <p:ph type="title"/>
          </p:nvPr>
        </p:nvSpPr>
        <p:spPr>
          <a:xfrm>
            <a:off x="0" y="269874"/>
            <a:ext cx="9144000" cy="923926"/>
          </a:xfrm>
        </p:spPr>
        <p:txBody>
          <a:bodyPr>
            <a:noAutofit/>
          </a:bodyPr>
          <a:lstStyle/>
          <a:p>
            <a:r>
              <a:rPr lang="cs-CZ" altLang="cs-CZ" sz="4000" dirty="0"/>
              <a:t>Španělsko - období restaurace </a:t>
            </a:r>
            <a:br>
              <a:rPr lang="cs-CZ" altLang="cs-CZ" sz="4000" dirty="0"/>
            </a:br>
            <a:r>
              <a:rPr lang="cs-CZ" altLang="cs-CZ" sz="4000" dirty="0"/>
              <a:t>(1874-1931)</a:t>
            </a:r>
          </a:p>
        </p:txBody>
      </p:sp>
      <p:sp>
        <p:nvSpPr>
          <p:cNvPr id="386051" name="Rectangle 3">
            <a:extLst>
              <a:ext uri="{FF2B5EF4-FFF2-40B4-BE49-F238E27FC236}">
                <a16:creationId xmlns:a16="http://schemas.microsoft.com/office/drawing/2014/main" id="{04599777-63EA-49BF-32C5-DB2BAB0F5B40}"/>
              </a:ext>
            </a:extLst>
          </p:cNvPr>
          <p:cNvSpPr>
            <a:spLocks noGrp="1" noChangeArrowheads="1"/>
          </p:cNvSpPr>
          <p:nvPr>
            <p:ph type="body" idx="1"/>
          </p:nvPr>
        </p:nvSpPr>
        <p:spPr>
          <a:xfrm>
            <a:off x="457200" y="1627464"/>
            <a:ext cx="8229600" cy="4498699"/>
          </a:xfrm>
        </p:spPr>
        <p:txBody>
          <a:bodyPr/>
          <a:lstStyle/>
          <a:p>
            <a:pPr>
              <a:spcBef>
                <a:spcPts val="1200"/>
              </a:spcBef>
            </a:pPr>
            <a:r>
              <a:rPr lang="cs-CZ" altLang="cs-CZ" sz="2000" b="0" dirty="0">
                <a:solidFill>
                  <a:srgbClr val="002D5A"/>
                </a:solidFill>
              </a:rPr>
              <a:t>Po restauraci Alfonse XII. - dualismus liberální a konzervativní strany </a:t>
            </a:r>
          </a:p>
          <a:p>
            <a:pPr>
              <a:spcBef>
                <a:spcPts val="1200"/>
              </a:spcBef>
            </a:pPr>
            <a:r>
              <a:rPr lang="cs-CZ" altLang="cs-CZ" sz="2000" b="0" dirty="0">
                <a:solidFill>
                  <a:srgbClr val="002D5A"/>
                </a:solidFill>
              </a:rPr>
              <a:t>formuje se však i opozice: regionalisté, socialisté, anarchisté, karlisté, republikáni apod. - velká fragmentace, a proto není pro monarchii nebezpečná</a:t>
            </a:r>
          </a:p>
          <a:p>
            <a:pPr>
              <a:spcBef>
                <a:spcPts val="1200"/>
              </a:spcBef>
            </a:pPr>
            <a:r>
              <a:rPr lang="cs-CZ" altLang="cs-CZ" sz="2000" b="0" dirty="0">
                <a:solidFill>
                  <a:srgbClr val="002D5A"/>
                </a:solidFill>
              </a:rPr>
              <a:t>Systém stále více směřuje ke korupci, společnost se dělí na ty u moci (zkorumpované) a ovládané (oběti)</a:t>
            </a:r>
          </a:p>
          <a:p>
            <a:pPr>
              <a:spcBef>
                <a:spcPts val="1200"/>
              </a:spcBef>
            </a:pPr>
            <a:r>
              <a:rPr lang="cs-CZ" altLang="cs-CZ" sz="2000" b="0" dirty="0">
                <a:solidFill>
                  <a:srgbClr val="002D5A"/>
                </a:solidFill>
              </a:rPr>
              <a:t>Závěr století ve znamení ostudné prohry ve válce s USA, která de facto zakončuje španělskou koloniální éru - krize</a:t>
            </a:r>
          </a:p>
          <a:p>
            <a:endParaRPr lang="cs-CZ" altLang="cs-CZ" sz="2000" dirty="0"/>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a:extLst>
              <a:ext uri="{FF2B5EF4-FFF2-40B4-BE49-F238E27FC236}">
                <a16:creationId xmlns:a16="http://schemas.microsoft.com/office/drawing/2014/main" id="{A605C0DA-D604-F31F-70A7-2CB530A079E6}"/>
              </a:ext>
            </a:extLst>
          </p:cNvPr>
          <p:cNvSpPr>
            <a:spLocks noGrp="1" noChangeArrowheads="1"/>
          </p:cNvSpPr>
          <p:nvPr>
            <p:ph type="title"/>
          </p:nvPr>
        </p:nvSpPr>
        <p:spPr>
          <a:xfrm>
            <a:off x="0" y="297838"/>
            <a:ext cx="9144000" cy="923926"/>
          </a:xfrm>
        </p:spPr>
        <p:txBody>
          <a:bodyPr>
            <a:noAutofit/>
          </a:bodyPr>
          <a:lstStyle/>
          <a:p>
            <a:r>
              <a:rPr lang="cs-CZ" altLang="cs-CZ" sz="4000" dirty="0"/>
              <a:t>Itálie – 20. století - vývoj </a:t>
            </a:r>
            <a:br>
              <a:rPr lang="cs-CZ" altLang="cs-CZ" sz="4000" dirty="0"/>
            </a:br>
            <a:r>
              <a:rPr lang="cs-CZ" altLang="cs-CZ" sz="4000" dirty="0"/>
              <a:t>do nástupu Mussoliniho </a:t>
            </a:r>
          </a:p>
        </p:txBody>
      </p:sp>
      <p:sp>
        <p:nvSpPr>
          <p:cNvPr id="325635" name="Rectangle 3">
            <a:extLst>
              <a:ext uri="{FF2B5EF4-FFF2-40B4-BE49-F238E27FC236}">
                <a16:creationId xmlns:a16="http://schemas.microsoft.com/office/drawing/2014/main" id="{FF0E8734-5D70-D328-08BF-A3D86C51B374}"/>
              </a:ext>
            </a:extLst>
          </p:cNvPr>
          <p:cNvSpPr>
            <a:spLocks noGrp="1" noChangeArrowheads="1"/>
          </p:cNvSpPr>
          <p:nvPr>
            <p:ph type="body" idx="1"/>
          </p:nvPr>
        </p:nvSpPr>
        <p:spPr>
          <a:xfrm>
            <a:off x="279400" y="1681163"/>
            <a:ext cx="8636000" cy="4573587"/>
          </a:xfrm>
        </p:spPr>
        <p:txBody>
          <a:bodyPr/>
          <a:lstStyle/>
          <a:p>
            <a:pPr>
              <a:spcBef>
                <a:spcPts val="1200"/>
              </a:spcBef>
            </a:pPr>
            <a:r>
              <a:rPr lang="cs-CZ" altLang="cs-CZ" sz="2000" b="0" dirty="0">
                <a:solidFill>
                  <a:srgbClr val="002D5A"/>
                </a:solidFill>
              </a:rPr>
              <a:t>1912 – všeobecné volební právo pro muže nad 30 let</a:t>
            </a:r>
          </a:p>
          <a:p>
            <a:pPr>
              <a:spcBef>
                <a:spcPts val="1200"/>
              </a:spcBef>
            </a:pPr>
            <a:r>
              <a:rPr lang="cs-CZ" altLang="cs-CZ" sz="2000" b="0" dirty="0">
                <a:solidFill>
                  <a:srgbClr val="002D5A"/>
                </a:solidFill>
              </a:rPr>
              <a:t>1914-18 – účast ve válce po boku Dohody </a:t>
            </a:r>
            <a:r>
              <a:rPr lang="cs-CZ" altLang="cs-CZ" sz="2000" b="0" dirty="0">
                <a:solidFill>
                  <a:srgbClr val="002D5A"/>
                </a:solidFill>
                <a:sym typeface="Wingdings" panose="05000000000000000000" pitchFamily="2" charset="2"/>
              </a:rPr>
              <a:t> neuspokojení ambic  rozčarování</a:t>
            </a:r>
          </a:p>
          <a:p>
            <a:pPr>
              <a:spcBef>
                <a:spcPts val="1200"/>
              </a:spcBef>
            </a:pPr>
            <a:r>
              <a:rPr lang="cs-CZ" altLang="cs-CZ" sz="2000" b="0" dirty="0">
                <a:solidFill>
                  <a:srgbClr val="002D5A"/>
                </a:solidFill>
              </a:rPr>
              <a:t>1919 – zavedení proporčního volebního systému a volební vítězství socialistů</a:t>
            </a:r>
            <a:r>
              <a:rPr lang="cs-CZ" altLang="cs-CZ" sz="2000" b="0" dirty="0">
                <a:solidFill>
                  <a:srgbClr val="002D5A"/>
                </a:solidFill>
                <a:sym typeface="Wingdings" panose="05000000000000000000" pitchFamily="2" charset="2"/>
              </a:rPr>
              <a:t> </a:t>
            </a:r>
          </a:p>
          <a:p>
            <a:pPr>
              <a:spcBef>
                <a:spcPts val="1200"/>
              </a:spcBef>
            </a:pPr>
            <a:r>
              <a:rPr lang="cs-CZ" altLang="cs-CZ" sz="2000" b="0" dirty="0">
                <a:solidFill>
                  <a:srgbClr val="002D5A"/>
                </a:solidFill>
                <a:sym typeface="Wingdings" panose="05000000000000000000" pitchFamily="2" charset="2"/>
              </a:rPr>
              <a:t>1920-22 - radikalizace politické situace za přispění komunistů  liberálové se obracejí směrem k novému hnutí – fašistům  1922 - pochod na Řím a jmenování Mussoliniho premiérem</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2">
            <a:extLst>
              <a:ext uri="{FF2B5EF4-FFF2-40B4-BE49-F238E27FC236}">
                <a16:creationId xmlns:a16="http://schemas.microsoft.com/office/drawing/2014/main" id="{3368E41F-13FF-758C-2AEE-AC24C3E06A0F}"/>
              </a:ext>
            </a:extLst>
          </p:cNvPr>
          <p:cNvSpPr>
            <a:spLocks noGrp="1" noChangeArrowheads="1"/>
          </p:cNvSpPr>
          <p:nvPr>
            <p:ph type="title"/>
          </p:nvPr>
        </p:nvSpPr>
        <p:spPr>
          <a:xfrm>
            <a:off x="133927" y="595312"/>
            <a:ext cx="8447088" cy="401638"/>
          </a:xfrm>
        </p:spPr>
        <p:txBody>
          <a:bodyPr>
            <a:noAutofit/>
          </a:bodyPr>
          <a:lstStyle/>
          <a:p>
            <a:r>
              <a:rPr lang="cs-CZ" altLang="cs-CZ" sz="4000" dirty="0"/>
              <a:t>Španělsko - od diktatury </a:t>
            </a:r>
            <a:br>
              <a:rPr lang="cs-CZ" altLang="cs-CZ" sz="4000" dirty="0"/>
            </a:br>
            <a:r>
              <a:rPr lang="cs-CZ" altLang="cs-CZ" sz="4000" dirty="0"/>
              <a:t>k diktatuře (1923-1936)</a:t>
            </a:r>
          </a:p>
        </p:txBody>
      </p:sp>
      <p:sp>
        <p:nvSpPr>
          <p:cNvPr id="326659" name="Rectangle 3">
            <a:extLst>
              <a:ext uri="{FF2B5EF4-FFF2-40B4-BE49-F238E27FC236}">
                <a16:creationId xmlns:a16="http://schemas.microsoft.com/office/drawing/2014/main" id="{A4BD4EF5-D559-72A0-E6FA-C88B1AC37B9D}"/>
              </a:ext>
            </a:extLst>
          </p:cNvPr>
          <p:cNvSpPr>
            <a:spLocks noGrp="1" noChangeArrowheads="1"/>
          </p:cNvSpPr>
          <p:nvPr>
            <p:ph type="body" idx="1"/>
          </p:nvPr>
        </p:nvSpPr>
        <p:spPr>
          <a:xfrm>
            <a:off x="279400" y="1763713"/>
            <a:ext cx="8634413" cy="4498975"/>
          </a:xfrm>
        </p:spPr>
        <p:txBody>
          <a:bodyPr/>
          <a:lstStyle/>
          <a:p>
            <a:pPr>
              <a:spcBef>
                <a:spcPts val="1200"/>
              </a:spcBef>
            </a:pPr>
            <a:r>
              <a:rPr lang="cs-CZ" altLang="cs-CZ" sz="2000" b="0" dirty="0">
                <a:solidFill>
                  <a:srgbClr val="002D5A"/>
                </a:solidFill>
              </a:rPr>
              <a:t>1923 – puč gen. Prima de Rivery – osobní režim – populistické rysy, účtování se starým režimem</a:t>
            </a:r>
          </a:p>
          <a:p>
            <a:pPr>
              <a:spcBef>
                <a:spcPts val="1200"/>
              </a:spcBef>
            </a:pPr>
            <a:r>
              <a:rPr lang="cs-CZ" altLang="cs-CZ" sz="2000" b="0" dirty="0">
                <a:solidFill>
                  <a:srgbClr val="002D5A"/>
                </a:solidFill>
              </a:rPr>
              <a:t>1930 – konec diktatury</a:t>
            </a:r>
          </a:p>
          <a:p>
            <a:pPr>
              <a:spcBef>
                <a:spcPts val="1200"/>
              </a:spcBef>
            </a:pPr>
            <a:r>
              <a:rPr lang="cs-CZ" altLang="cs-CZ" sz="2000" b="0" dirty="0">
                <a:solidFill>
                  <a:srgbClr val="002D5A"/>
                </a:solidFill>
              </a:rPr>
              <a:t>1931 – demise krále Alfonsa XIII. a nástup tzv. druhé republiky</a:t>
            </a:r>
          </a:p>
          <a:p>
            <a:pPr>
              <a:spcBef>
                <a:spcPts val="1200"/>
              </a:spcBef>
            </a:pPr>
            <a:r>
              <a:rPr lang="cs-CZ" altLang="cs-CZ" sz="2000" b="0" dirty="0">
                <a:solidFill>
                  <a:srgbClr val="002D5A"/>
                </a:solidFill>
              </a:rPr>
              <a:t>Republika od počátku definována pokrokářsky </a:t>
            </a:r>
            <a:r>
              <a:rPr lang="en-US" altLang="cs-CZ" sz="2000" b="0" dirty="0">
                <a:solidFill>
                  <a:srgbClr val="002D5A"/>
                </a:solidFill>
                <a:cs typeface="Arial" panose="020B0604020202020204" pitchFamily="34" charset="0"/>
              </a:rPr>
              <a:t>&gt;&gt;</a:t>
            </a:r>
            <a:r>
              <a:rPr lang="cs-CZ" altLang="cs-CZ" sz="2000" b="0" dirty="0">
                <a:solidFill>
                  <a:srgbClr val="002D5A"/>
                </a:solidFill>
                <a:cs typeface="Arial" panose="020B0604020202020204" pitchFamily="34" charset="0"/>
              </a:rPr>
              <a:t> </a:t>
            </a:r>
            <a:r>
              <a:rPr lang="cs-CZ" altLang="cs-CZ" sz="2000" b="0" dirty="0">
                <a:solidFill>
                  <a:srgbClr val="002D5A"/>
                </a:solidFill>
              </a:rPr>
              <a:t>nesmiřitelný konflikt s církví + účtování s minulostí – odcizení velké části elit – opět převládá majoritní řešení konfliktů – vysoká míra polarizace</a:t>
            </a:r>
          </a:p>
          <a:p>
            <a:pPr>
              <a:spcBef>
                <a:spcPts val="1200"/>
              </a:spcBef>
            </a:pPr>
            <a:r>
              <a:rPr lang="cs-CZ" altLang="cs-CZ" sz="2000" b="0" dirty="0">
                <a:solidFill>
                  <a:srgbClr val="002D5A"/>
                </a:solidFill>
              </a:rPr>
              <a:t>1936 – konec republiky – puč generála Franka</a:t>
            </a:r>
          </a:p>
          <a:p>
            <a:pPr>
              <a:spcBef>
                <a:spcPts val="1200"/>
              </a:spcBef>
            </a:pPr>
            <a:r>
              <a:rPr lang="cs-CZ" altLang="cs-CZ" sz="2000" b="0" dirty="0">
                <a:solidFill>
                  <a:srgbClr val="002D5A"/>
                </a:solidFill>
              </a:rPr>
              <a:t>Občanská válka 1936-39 – konflikt za účasti mezinárodních posil na obou stranách – končí vítězstvím frankistické strany </a:t>
            </a:r>
            <a:r>
              <a:rPr lang="en-US" altLang="cs-CZ" sz="2000" b="0" dirty="0">
                <a:solidFill>
                  <a:srgbClr val="002D5A"/>
                </a:solidFill>
                <a:cs typeface="Arial" panose="020B0604020202020204" pitchFamily="34" charset="0"/>
              </a:rPr>
              <a:t>&gt;&gt;</a:t>
            </a:r>
            <a:r>
              <a:rPr lang="cs-CZ" altLang="cs-CZ" sz="2000" b="0" dirty="0">
                <a:solidFill>
                  <a:srgbClr val="002D5A"/>
                </a:solidFill>
                <a:cs typeface="Arial" panose="020B0604020202020204" pitchFamily="34" charset="0"/>
              </a:rPr>
              <a:t> právě vítězství je hlavním bodem, od něhož diktatura po celou dobu odvozuje svoji legitimitu</a:t>
            </a:r>
            <a:endParaRPr lang="cs-CZ" altLang="cs-CZ" sz="2000" b="0" dirty="0">
              <a:solidFill>
                <a:srgbClr val="002D5A"/>
              </a:solidFill>
            </a:endParaRP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a:extLst>
              <a:ext uri="{FF2B5EF4-FFF2-40B4-BE49-F238E27FC236}">
                <a16:creationId xmlns:a16="http://schemas.microsoft.com/office/drawing/2014/main" id="{17F33A8D-403B-462C-26A1-C203CF036F8D}"/>
              </a:ext>
            </a:extLst>
          </p:cNvPr>
          <p:cNvSpPr>
            <a:spLocks noGrp="1" noChangeArrowheads="1"/>
          </p:cNvSpPr>
          <p:nvPr>
            <p:ph type="title"/>
          </p:nvPr>
        </p:nvSpPr>
        <p:spPr>
          <a:xfrm>
            <a:off x="0" y="0"/>
            <a:ext cx="9144000" cy="923926"/>
          </a:xfrm>
        </p:spPr>
        <p:txBody>
          <a:bodyPr>
            <a:normAutofit/>
          </a:bodyPr>
          <a:lstStyle/>
          <a:p>
            <a:r>
              <a:rPr lang="cs-CZ" altLang="cs-CZ" sz="4000" dirty="0"/>
              <a:t>Mussoliniho fašistický režim</a:t>
            </a:r>
          </a:p>
        </p:txBody>
      </p:sp>
      <p:sp>
        <p:nvSpPr>
          <p:cNvPr id="327683" name="Rectangle 3">
            <a:extLst>
              <a:ext uri="{FF2B5EF4-FFF2-40B4-BE49-F238E27FC236}">
                <a16:creationId xmlns:a16="http://schemas.microsoft.com/office/drawing/2014/main" id="{900377AB-1A31-4824-0FE1-3ED6FF1808A5}"/>
              </a:ext>
            </a:extLst>
          </p:cNvPr>
          <p:cNvSpPr>
            <a:spLocks noGrp="1" noChangeArrowheads="1"/>
          </p:cNvSpPr>
          <p:nvPr>
            <p:ph type="body" idx="1"/>
          </p:nvPr>
        </p:nvSpPr>
        <p:spPr>
          <a:xfrm>
            <a:off x="360727" y="1199626"/>
            <a:ext cx="8326073" cy="4926537"/>
          </a:xfrm>
        </p:spPr>
        <p:txBody>
          <a:bodyPr/>
          <a:lstStyle/>
          <a:p>
            <a:pPr>
              <a:lnSpc>
                <a:spcPct val="105000"/>
              </a:lnSpc>
              <a:spcBef>
                <a:spcPts val="1200"/>
              </a:spcBef>
            </a:pPr>
            <a:r>
              <a:rPr lang="cs-CZ" altLang="cs-CZ" sz="2000" b="0" dirty="0">
                <a:solidFill>
                  <a:srgbClr val="002D5A"/>
                </a:solidFill>
              </a:rPr>
              <a:t>Nedemokratický režim jakobínského revolučního typu – sám Mussolini použil poprvé pojem „totalitní</a:t>
            </a:r>
            <a:r>
              <a:rPr lang="cs-CZ" altLang="cs-CZ" sz="2000" b="0" i="1" dirty="0">
                <a:solidFill>
                  <a:srgbClr val="002D5A"/>
                </a:solidFill>
              </a:rPr>
              <a:t>“(„vše ve státě, nic proti státu, nic mimo stát“)</a:t>
            </a:r>
            <a:r>
              <a:rPr lang="cs-CZ" altLang="cs-CZ" sz="2000" b="0" dirty="0">
                <a:solidFill>
                  <a:srgbClr val="002D5A"/>
                </a:solidFill>
              </a:rPr>
              <a:t> - v čele </a:t>
            </a:r>
            <a:r>
              <a:rPr lang="cs-CZ" altLang="cs-CZ" sz="2000" b="0" i="1" dirty="0">
                <a:solidFill>
                  <a:srgbClr val="002D5A"/>
                </a:solidFill>
              </a:rPr>
              <a:t>duce</a:t>
            </a:r>
          </a:p>
          <a:p>
            <a:pPr>
              <a:lnSpc>
                <a:spcPct val="105000"/>
              </a:lnSpc>
              <a:spcBef>
                <a:spcPts val="1200"/>
              </a:spcBef>
            </a:pPr>
            <a:r>
              <a:rPr lang="cs-CZ" altLang="cs-CZ" sz="2000" b="0" dirty="0">
                <a:solidFill>
                  <a:srgbClr val="002D5A"/>
                </a:solidFill>
              </a:rPr>
              <a:t>Poslední volby se konaly v roce 1924, pak už jen plebiscity</a:t>
            </a:r>
          </a:p>
          <a:p>
            <a:pPr>
              <a:lnSpc>
                <a:spcPct val="105000"/>
              </a:lnSpc>
              <a:spcBef>
                <a:spcPts val="1200"/>
              </a:spcBef>
            </a:pPr>
            <a:r>
              <a:rPr lang="cs-CZ" altLang="cs-CZ" sz="2000" b="0" dirty="0">
                <a:solidFill>
                  <a:srgbClr val="002D5A"/>
                </a:solidFill>
              </a:rPr>
              <a:t>Místo politických stran soustava zastoupení jednotlivých korporací podle dělby práce – komora svazků (</a:t>
            </a:r>
            <a:r>
              <a:rPr lang="cs-CZ" altLang="cs-CZ" sz="2000" b="0" i="1" dirty="0" err="1">
                <a:solidFill>
                  <a:srgbClr val="002D5A"/>
                </a:solidFill>
              </a:rPr>
              <a:t>fasci</a:t>
            </a:r>
            <a:r>
              <a:rPr lang="cs-CZ" altLang="cs-CZ" sz="2000" b="0" dirty="0">
                <a:solidFill>
                  <a:srgbClr val="002D5A"/>
                </a:solidFill>
              </a:rPr>
              <a:t>), Velká fašistická rada</a:t>
            </a:r>
          </a:p>
          <a:p>
            <a:pPr>
              <a:lnSpc>
                <a:spcPct val="105000"/>
              </a:lnSpc>
              <a:spcBef>
                <a:spcPts val="1200"/>
              </a:spcBef>
            </a:pPr>
            <a:r>
              <a:rPr lang="cs-CZ" altLang="cs-CZ" sz="2000" b="0" dirty="0">
                <a:solidFill>
                  <a:srgbClr val="002D5A"/>
                </a:solidFill>
              </a:rPr>
              <a:t>1943 – Mussolini sesazen, následuje okupace německou armádou a opětovné dosazení Mussoliniho – tzv. Italská sociální republika v </a:t>
            </a:r>
            <a:r>
              <a:rPr lang="cs-CZ" altLang="cs-CZ" sz="2000" b="0" dirty="0" err="1">
                <a:solidFill>
                  <a:srgbClr val="002D5A"/>
                </a:solidFill>
              </a:rPr>
              <a:t>Saló</a:t>
            </a:r>
            <a:endParaRPr lang="cs-CZ" altLang="cs-CZ" sz="2000" b="0" dirty="0">
              <a:solidFill>
                <a:srgbClr val="002D5A"/>
              </a:solidFill>
            </a:endParaRPr>
          </a:p>
          <a:p>
            <a:pPr>
              <a:lnSpc>
                <a:spcPct val="105000"/>
              </a:lnSpc>
              <a:spcBef>
                <a:spcPts val="1200"/>
              </a:spcBef>
            </a:pPr>
            <a:r>
              <a:rPr lang="cs-CZ" altLang="cs-CZ" sz="2000" b="0" dirty="0">
                <a:solidFill>
                  <a:srgbClr val="002D5A"/>
                </a:solidFill>
              </a:rPr>
              <a:t>Režim je sesazen opět kombinací tlaku shora i zdola</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2">
            <a:extLst>
              <a:ext uri="{FF2B5EF4-FFF2-40B4-BE49-F238E27FC236}">
                <a16:creationId xmlns:a16="http://schemas.microsoft.com/office/drawing/2014/main" id="{9260A69B-ADCD-ED31-BA12-48BE983FECA5}"/>
              </a:ext>
            </a:extLst>
          </p:cNvPr>
          <p:cNvSpPr>
            <a:spLocks noGrp="1" noChangeArrowheads="1"/>
          </p:cNvSpPr>
          <p:nvPr>
            <p:ph type="title"/>
          </p:nvPr>
        </p:nvSpPr>
        <p:spPr>
          <a:xfrm>
            <a:off x="133927" y="209245"/>
            <a:ext cx="8447088" cy="401637"/>
          </a:xfrm>
        </p:spPr>
        <p:txBody>
          <a:bodyPr>
            <a:noAutofit/>
          </a:bodyPr>
          <a:lstStyle/>
          <a:p>
            <a:r>
              <a:rPr lang="cs-CZ" altLang="cs-CZ" sz="4000" dirty="0"/>
              <a:t>Frankistický režim</a:t>
            </a:r>
          </a:p>
        </p:txBody>
      </p:sp>
      <p:sp>
        <p:nvSpPr>
          <p:cNvPr id="328707" name="Rectangle 3">
            <a:extLst>
              <a:ext uri="{FF2B5EF4-FFF2-40B4-BE49-F238E27FC236}">
                <a16:creationId xmlns:a16="http://schemas.microsoft.com/office/drawing/2014/main" id="{CEDD6D15-DC89-60B5-94CB-6318E6E1D1A2}"/>
              </a:ext>
            </a:extLst>
          </p:cNvPr>
          <p:cNvSpPr>
            <a:spLocks noGrp="1" noChangeArrowheads="1"/>
          </p:cNvSpPr>
          <p:nvPr>
            <p:ph type="body" idx="1"/>
          </p:nvPr>
        </p:nvSpPr>
        <p:spPr>
          <a:xfrm>
            <a:off x="279400" y="1040235"/>
            <a:ext cx="8647113" cy="5214515"/>
          </a:xfrm>
        </p:spPr>
        <p:txBody>
          <a:bodyPr/>
          <a:lstStyle/>
          <a:p>
            <a:pPr>
              <a:spcBef>
                <a:spcPts val="1200"/>
              </a:spcBef>
            </a:pPr>
            <a:r>
              <a:rPr lang="cs-CZ" altLang="cs-CZ" sz="2000" b="0" dirty="0">
                <a:solidFill>
                  <a:srgbClr val="002D5A"/>
                </a:solidFill>
                <a:cs typeface="Arial" panose="020B0604020202020204" pitchFamily="34" charset="0"/>
              </a:rPr>
              <a:t>autoritářský režim postavený prakticky čistě na osobě diktátora a jeho mocenských oporách: </a:t>
            </a:r>
          </a:p>
          <a:p>
            <a:pPr lvl="2">
              <a:spcBef>
                <a:spcPts val="1200"/>
              </a:spcBef>
            </a:pPr>
            <a:r>
              <a:rPr lang="cs-CZ" altLang="cs-CZ" sz="1700" b="0" dirty="0">
                <a:solidFill>
                  <a:srgbClr val="002D5A"/>
                </a:solidFill>
                <a:cs typeface="Arial" panose="020B0604020202020204" pitchFamily="34" charset="0"/>
              </a:rPr>
              <a:t>jediná legální strana Falanga (později Národní hnutí, nebo jen Hnutí), </a:t>
            </a:r>
          </a:p>
          <a:p>
            <a:pPr lvl="2">
              <a:spcBef>
                <a:spcPts val="1200"/>
              </a:spcBef>
            </a:pPr>
            <a:r>
              <a:rPr lang="cs-CZ" altLang="cs-CZ" sz="1700" b="0" dirty="0">
                <a:solidFill>
                  <a:srgbClr val="002D5A"/>
                </a:solidFill>
                <a:cs typeface="Arial" panose="020B0604020202020204" pitchFamily="34" charset="0"/>
              </a:rPr>
              <a:t>armáda </a:t>
            </a:r>
          </a:p>
          <a:p>
            <a:pPr lvl="2">
              <a:spcBef>
                <a:spcPts val="1200"/>
              </a:spcBef>
            </a:pPr>
            <a:r>
              <a:rPr lang="cs-CZ" altLang="cs-CZ" sz="1700" b="0" dirty="0">
                <a:solidFill>
                  <a:srgbClr val="002D5A"/>
                </a:solidFill>
                <a:cs typeface="Arial" panose="020B0604020202020204" pitchFamily="34" charset="0"/>
              </a:rPr>
              <a:t>některé společensko-politické organizace blízké církvi (Národní katolické sdružení propagandistů a později i Opus Dei)</a:t>
            </a:r>
          </a:p>
          <a:p>
            <a:pPr>
              <a:spcBef>
                <a:spcPts val="1200"/>
              </a:spcBef>
            </a:pPr>
            <a:r>
              <a:rPr lang="cs-CZ" altLang="cs-CZ" sz="2000" b="0" i="1" dirty="0">
                <a:solidFill>
                  <a:srgbClr val="002D5A"/>
                </a:solidFill>
                <a:cs typeface="Arial" panose="020B0604020202020204" pitchFamily="34" charset="0"/>
              </a:rPr>
              <a:t>Francisco Franco - „Caudillo“</a:t>
            </a:r>
            <a:r>
              <a:rPr lang="cs-CZ" altLang="cs-CZ" sz="2000" b="0" dirty="0">
                <a:solidFill>
                  <a:srgbClr val="002D5A"/>
                </a:solidFill>
                <a:cs typeface="Arial" panose="020B0604020202020204" pitchFamily="34" charset="0"/>
              </a:rPr>
              <a:t> - zákon o nástupnictví byl přijat teprve v roce 1947 v referendu (pro 82%) </a:t>
            </a:r>
            <a:r>
              <a:rPr lang="cs-CZ" altLang="cs-CZ" sz="2000" b="0" dirty="0">
                <a:solidFill>
                  <a:srgbClr val="002D5A"/>
                </a:solidFill>
                <a:cs typeface="Arial" panose="020B0604020202020204" pitchFamily="34" charset="0"/>
                <a:sym typeface="Wingdings" panose="05000000000000000000" pitchFamily="2" charset="2"/>
              </a:rPr>
              <a:t></a:t>
            </a:r>
            <a:r>
              <a:rPr lang="cs-CZ" altLang="cs-CZ" sz="2000" b="0" dirty="0">
                <a:solidFill>
                  <a:srgbClr val="002D5A"/>
                </a:solidFill>
                <a:cs typeface="Arial" panose="020B0604020202020204" pitchFamily="34" charset="0"/>
              </a:rPr>
              <a:t> Španělsko definováno jako monarchie</a:t>
            </a:r>
          </a:p>
          <a:p>
            <a:pPr>
              <a:spcBef>
                <a:spcPts val="1200"/>
              </a:spcBef>
            </a:pPr>
            <a:r>
              <a:rPr lang="cs-CZ" altLang="cs-CZ" sz="2000" b="0" dirty="0">
                <a:solidFill>
                  <a:srgbClr val="002D5A"/>
                </a:solidFill>
                <a:cs typeface="Arial" panose="020B0604020202020204" pitchFamily="34" charset="0"/>
              </a:rPr>
              <a:t>spory o nástupnictví po Frankovi – vyloučen byl legitimní nástupce Juan, místo něj byl později jeho syn Juan Carlos</a:t>
            </a:r>
          </a:p>
          <a:p>
            <a:pPr>
              <a:spcBef>
                <a:spcPts val="1200"/>
              </a:spcBef>
            </a:pPr>
            <a:r>
              <a:rPr lang="cs-CZ" altLang="cs-CZ" sz="2000" b="0" dirty="0">
                <a:solidFill>
                  <a:srgbClr val="002D5A"/>
                </a:solidFill>
              </a:rPr>
              <a:t>ideologie - unitární, hierarchicky uspořádané a katolické Španělsko</a:t>
            </a:r>
            <a:endParaRPr lang="cs-CZ" altLang="cs-CZ" sz="2000" b="0" dirty="0">
              <a:solidFill>
                <a:srgbClr val="002D5A"/>
              </a:solidFill>
              <a:sym typeface="Symbol" panose="05050102010706020507" pitchFamily="18" charset="2"/>
            </a:endParaRP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a:extLst>
              <a:ext uri="{FF2B5EF4-FFF2-40B4-BE49-F238E27FC236}">
                <a16:creationId xmlns:a16="http://schemas.microsoft.com/office/drawing/2014/main" id="{1C44EDD8-670B-379B-B6FF-DBD5A9EACD9F}"/>
              </a:ext>
            </a:extLst>
          </p:cNvPr>
          <p:cNvSpPr>
            <a:spLocks noGrp="1" noChangeArrowheads="1"/>
          </p:cNvSpPr>
          <p:nvPr>
            <p:ph type="title"/>
          </p:nvPr>
        </p:nvSpPr>
        <p:spPr>
          <a:xfrm>
            <a:off x="81210" y="201613"/>
            <a:ext cx="8447088" cy="401637"/>
          </a:xfrm>
        </p:spPr>
        <p:txBody>
          <a:bodyPr>
            <a:noAutofit/>
          </a:bodyPr>
          <a:lstStyle/>
          <a:p>
            <a:r>
              <a:rPr lang="cs-CZ" altLang="cs-CZ" sz="4000" dirty="0"/>
              <a:t>Frankistický režim</a:t>
            </a:r>
          </a:p>
        </p:txBody>
      </p:sp>
      <p:sp>
        <p:nvSpPr>
          <p:cNvPr id="329731" name="Rectangle 3">
            <a:extLst>
              <a:ext uri="{FF2B5EF4-FFF2-40B4-BE49-F238E27FC236}">
                <a16:creationId xmlns:a16="http://schemas.microsoft.com/office/drawing/2014/main" id="{DA79CC2A-025F-CE81-56C3-F50D55DF1426}"/>
              </a:ext>
            </a:extLst>
          </p:cNvPr>
          <p:cNvSpPr>
            <a:spLocks noGrp="1" noChangeArrowheads="1"/>
          </p:cNvSpPr>
          <p:nvPr>
            <p:ph type="body" idx="1"/>
          </p:nvPr>
        </p:nvSpPr>
        <p:spPr>
          <a:xfrm>
            <a:off x="279400" y="1224793"/>
            <a:ext cx="8647113" cy="5029957"/>
          </a:xfrm>
        </p:spPr>
        <p:txBody>
          <a:bodyPr/>
          <a:lstStyle/>
          <a:p>
            <a:pPr>
              <a:spcBef>
                <a:spcPts val="1200"/>
              </a:spcBef>
            </a:pPr>
            <a:r>
              <a:rPr lang="cs-CZ" altLang="cs-CZ" sz="2000" b="0" dirty="0">
                <a:solidFill>
                  <a:srgbClr val="002D5A"/>
                </a:solidFill>
              </a:rPr>
              <a:t>Role </a:t>
            </a:r>
            <a:r>
              <a:rPr lang="cs-CZ" altLang="cs-CZ" sz="2000" b="0" i="1" dirty="0" err="1">
                <a:solidFill>
                  <a:srgbClr val="002D5A"/>
                </a:solidFill>
              </a:rPr>
              <a:t>Carrera</a:t>
            </a:r>
            <a:r>
              <a:rPr lang="cs-CZ" altLang="cs-CZ" sz="2000" b="0" i="1" dirty="0">
                <a:solidFill>
                  <a:srgbClr val="002D5A"/>
                </a:solidFill>
              </a:rPr>
              <a:t> Blanka</a:t>
            </a:r>
            <a:r>
              <a:rPr lang="cs-CZ" altLang="cs-CZ" sz="2000" b="0" dirty="0">
                <a:solidFill>
                  <a:srgbClr val="002D5A"/>
                </a:solidFill>
              </a:rPr>
              <a:t> – pobočník Franka</a:t>
            </a:r>
          </a:p>
          <a:p>
            <a:pPr>
              <a:spcBef>
                <a:spcPts val="1200"/>
              </a:spcBef>
            </a:pPr>
            <a:r>
              <a:rPr lang="cs-CZ" altLang="cs-CZ" sz="2000" b="0" dirty="0">
                <a:solidFill>
                  <a:srgbClr val="002D5A"/>
                </a:solidFill>
              </a:rPr>
              <a:t>Od poloviny 50. let roste nespokojenost – univerzity, dělnické nepokoje, autonomistické a separatistické hnutí, včetně atentátů ETA </a:t>
            </a:r>
            <a:r>
              <a:rPr lang="en-US" altLang="cs-CZ" sz="2000" b="0" dirty="0">
                <a:solidFill>
                  <a:srgbClr val="002D5A"/>
                </a:solidFill>
                <a:cs typeface="Arial" panose="020B0604020202020204" pitchFamily="34" charset="0"/>
              </a:rPr>
              <a:t>&gt;&gt;</a:t>
            </a:r>
            <a:r>
              <a:rPr lang="cs-CZ" altLang="cs-CZ" sz="2000" b="0" dirty="0">
                <a:solidFill>
                  <a:srgbClr val="002D5A"/>
                </a:solidFill>
                <a:cs typeface="Arial" panose="020B0604020202020204" pitchFamily="34" charset="0"/>
              </a:rPr>
              <a:t> reakcí je postupná modernizace země, zejména v oblasti ekonomické: rozvoj turistiky, průmyslu, obchodu </a:t>
            </a:r>
            <a:r>
              <a:rPr lang="en-US" altLang="cs-CZ" sz="2000" b="0" dirty="0">
                <a:solidFill>
                  <a:srgbClr val="002D5A"/>
                </a:solidFill>
                <a:cs typeface="Arial" panose="020B0604020202020204" pitchFamily="34" charset="0"/>
              </a:rPr>
              <a:t>&gt;</a:t>
            </a:r>
            <a:r>
              <a:rPr lang="cs-CZ" altLang="cs-CZ" sz="2000" b="0" dirty="0">
                <a:solidFill>
                  <a:srgbClr val="002D5A"/>
                </a:solidFill>
                <a:cs typeface="Arial" panose="020B0604020202020204" pitchFamily="34" charset="0"/>
              </a:rPr>
              <a:t> velké změny ve společenské struktuře – předpoklad pozdější úspěšné demokratizace</a:t>
            </a:r>
            <a:endParaRPr lang="en-US" altLang="cs-CZ" sz="2000" b="0" dirty="0">
              <a:solidFill>
                <a:srgbClr val="002D5A"/>
              </a:solidFill>
              <a:cs typeface="Arial" panose="020B0604020202020204" pitchFamily="34" charset="0"/>
            </a:endParaRPr>
          </a:p>
          <a:p>
            <a:pPr>
              <a:spcBef>
                <a:spcPts val="1200"/>
              </a:spcBef>
            </a:pPr>
            <a:r>
              <a:rPr lang="cs-CZ" altLang="cs-CZ" sz="2000" b="0" dirty="0">
                <a:solidFill>
                  <a:srgbClr val="002D5A"/>
                </a:solidFill>
                <a:cs typeface="Arial" panose="020B0604020202020204" pitchFamily="34" charset="0"/>
              </a:rPr>
              <a:t>Uvnitř režimu dochází ke stále větším konfliktům mezi dvěma hlavními křídly – Opusem Dei a lidmi kolem Manuela </a:t>
            </a:r>
            <a:r>
              <a:rPr lang="cs-CZ" altLang="cs-CZ" sz="2000" b="0" dirty="0" err="1">
                <a:solidFill>
                  <a:srgbClr val="002D5A"/>
                </a:solidFill>
                <a:cs typeface="Arial" panose="020B0604020202020204" pitchFamily="34" charset="0"/>
              </a:rPr>
              <a:t>Fragy</a:t>
            </a:r>
            <a:r>
              <a:rPr lang="cs-CZ" altLang="cs-CZ" sz="2000" b="0" dirty="0">
                <a:solidFill>
                  <a:srgbClr val="002D5A"/>
                </a:solidFill>
                <a:cs typeface="Arial" panose="020B0604020202020204" pitchFamily="34" charset="0"/>
              </a:rPr>
              <a:t> </a:t>
            </a:r>
          </a:p>
          <a:p>
            <a:pPr>
              <a:spcBef>
                <a:spcPts val="1200"/>
              </a:spcBef>
            </a:pPr>
            <a:r>
              <a:rPr lang="cs-CZ" altLang="cs-CZ" sz="2000" b="0" dirty="0">
                <a:solidFill>
                  <a:srgbClr val="002D5A"/>
                </a:solidFill>
                <a:cs typeface="Arial" panose="020B0604020202020204" pitchFamily="34" charset="0"/>
              </a:rPr>
              <a:t>1973 – ETA – „operace lidožrout“ – úspěšný atentát na Blanka </a:t>
            </a:r>
            <a:r>
              <a:rPr lang="en-US" altLang="cs-CZ" sz="2000" b="0" dirty="0">
                <a:solidFill>
                  <a:srgbClr val="002D5A"/>
                </a:solidFill>
                <a:cs typeface="Arial" panose="020B0604020202020204" pitchFamily="34" charset="0"/>
                <a:sym typeface="Wingdings" panose="05000000000000000000" pitchFamily="2" charset="2"/>
              </a:rPr>
              <a:t></a:t>
            </a:r>
            <a:r>
              <a:rPr lang="cs-CZ" altLang="cs-CZ" sz="2000" b="0" dirty="0">
                <a:solidFill>
                  <a:srgbClr val="002D5A"/>
                </a:solidFill>
                <a:cs typeface="Arial" panose="020B0604020202020204" pitchFamily="34" charset="0"/>
              </a:rPr>
              <a:t> režim se dostává do fáze agonie, která pokračuje až do smrti diktátora Franka v listopadu 1975</a:t>
            </a:r>
            <a:endParaRPr lang="en-US" altLang="cs-CZ" sz="1600" b="0" dirty="0">
              <a:solidFill>
                <a:srgbClr val="002D5A"/>
              </a:solidFill>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504965" y="2142700"/>
            <a:ext cx="8284191" cy="2402004"/>
          </a:xfrm>
          <a:prstGeom prst="rect">
            <a:avLst/>
          </a:prstGeom>
          <a:noFill/>
        </p:spPr>
        <p:txBody>
          <a:bodyPr wrap="none" lIns="252000" tIns="0" rIns="252000" bIns="36000" rtlCol="0" anchor="ctr" anchorCtr="0">
            <a:noAutofit/>
          </a:bodyPr>
          <a:lstStyle/>
          <a:p>
            <a:pPr algn="ctr"/>
            <a:r>
              <a:rPr lang="pl-PL" sz="6000" b="1" cap="all" dirty="0">
                <a:solidFill>
                  <a:srgbClr val="CA8A64"/>
                </a:solidFill>
                <a:latin typeface="+mj-lt"/>
              </a:rPr>
              <a:t>Prezidentské režimy</a:t>
            </a:r>
          </a:p>
          <a:p>
            <a:pPr algn="ctr"/>
            <a:r>
              <a:rPr lang="pl-PL" sz="3200" b="1" cap="all" dirty="0">
                <a:solidFill>
                  <a:srgbClr val="CA8A64"/>
                </a:solidFill>
                <a:latin typeface="+mj-lt"/>
              </a:rPr>
              <a:t>historické utváření a modelový </a:t>
            </a:r>
          </a:p>
          <a:p>
            <a:pPr algn="ctr"/>
            <a:r>
              <a:rPr lang="pl-PL" sz="3200" b="1" cap="all" dirty="0">
                <a:solidFill>
                  <a:srgbClr val="CA8A64"/>
                </a:solidFill>
                <a:latin typeface="+mj-lt"/>
              </a:rPr>
              <a:t>případ USA,</a:t>
            </a:r>
          </a:p>
          <a:p>
            <a:pPr algn="ctr"/>
            <a:r>
              <a:rPr lang="pl-PL" sz="3200" b="1" cap="all" dirty="0">
                <a:solidFill>
                  <a:srgbClr val="CA8A64"/>
                </a:solidFill>
                <a:latin typeface="+mj-lt"/>
              </a:rPr>
              <a:t>latinskoamerické varianty</a:t>
            </a:r>
          </a:p>
          <a:p>
            <a:pPr algn="ctr"/>
            <a:endParaRPr lang="pl-PL" sz="3200" b="1" cap="all" dirty="0">
              <a:solidFill>
                <a:srgbClr val="CA8A64"/>
              </a:solidFill>
              <a:latin typeface="+mj-lt"/>
            </a:endParaRPr>
          </a:p>
        </p:txBody>
      </p:sp>
      <p:sp>
        <p:nvSpPr>
          <p:cNvPr id="6" name="TextovéPole 5"/>
          <p:cNvSpPr txBox="1"/>
          <p:nvPr/>
        </p:nvSpPr>
        <p:spPr>
          <a:xfrm>
            <a:off x="0" y="574674"/>
            <a:ext cx="4462818" cy="1090353"/>
          </a:xfrm>
          <a:prstGeom prst="rect">
            <a:avLst/>
          </a:prstGeom>
          <a:noFill/>
        </p:spPr>
        <p:txBody>
          <a:bodyPr wrap="none" lIns="252000" tIns="0" rIns="252000" bIns="36000" rtlCol="0" anchor="t" anchorCtr="0">
            <a:noAutofit/>
          </a:bodyPr>
          <a:lstStyle/>
          <a:p>
            <a:endParaRPr lang="cs-CZ" sz="2800" b="1" dirty="0">
              <a:solidFill>
                <a:srgbClr val="002D5A"/>
              </a:solidFill>
            </a:endParaRPr>
          </a:p>
        </p:txBody>
      </p:sp>
    </p:spTree>
    <p:extLst>
      <p:ext uri="{BB962C8B-B14F-4D97-AF65-F5344CB8AC3E}">
        <p14:creationId xmlns:p14="http://schemas.microsoft.com/office/powerpoint/2010/main" val="2422509930"/>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a:extLst>
              <a:ext uri="{FF2B5EF4-FFF2-40B4-BE49-F238E27FC236}">
                <a16:creationId xmlns:a16="http://schemas.microsoft.com/office/drawing/2014/main" id="{E9DB65E0-E133-5FDB-13CE-62C1B11AC9A8}"/>
              </a:ext>
            </a:extLst>
          </p:cNvPr>
          <p:cNvSpPr>
            <a:spLocks noGrp="1" noChangeArrowheads="1"/>
          </p:cNvSpPr>
          <p:nvPr>
            <p:ph type="title"/>
          </p:nvPr>
        </p:nvSpPr>
        <p:spPr>
          <a:xfrm>
            <a:off x="0" y="-1"/>
            <a:ext cx="9144000" cy="1241571"/>
          </a:xfrm>
        </p:spPr>
        <p:txBody>
          <a:bodyPr>
            <a:normAutofit fontScale="90000"/>
          </a:bodyPr>
          <a:lstStyle/>
          <a:p>
            <a:r>
              <a:rPr lang="cs-CZ" altLang="cs-CZ" sz="4400" dirty="0"/>
              <a:t>Přechod k demokracii </a:t>
            </a:r>
            <a:br>
              <a:rPr lang="cs-CZ" altLang="cs-CZ" sz="4400" dirty="0"/>
            </a:br>
            <a:r>
              <a:rPr lang="cs-CZ" altLang="cs-CZ" sz="4400" dirty="0"/>
              <a:t>po italsku</a:t>
            </a:r>
          </a:p>
        </p:txBody>
      </p:sp>
      <p:sp>
        <p:nvSpPr>
          <p:cNvPr id="330755" name="Rectangle 3">
            <a:extLst>
              <a:ext uri="{FF2B5EF4-FFF2-40B4-BE49-F238E27FC236}">
                <a16:creationId xmlns:a16="http://schemas.microsoft.com/office/drawing/2014/main" id="{313448E4-A0F9-6707-7EF5-5A29E03DDCDD}"/>
              </a:ext>
            </a:extLst>
          </p:cNvPr>
          <p:cNvSpPr>
            <a:spLocks noGrp="1" noChangeArrowheads="1"/>
          </p:cNvSpPr>
          <p:nvPr>
            <p:ph type="body" idx="1"/>
          </p:nvPr>
        </p:nvSpPr>
        <p:spPr>
          <a:xfrm>
            <a:off x="279400" y="1417739"/>
            <a:ext cx="8447088" cy="4837011"/>
          </a:xfrm>
        </p:spPr>
        <p:txBody>
          <a:bodyPr>
            <a:normAutofit lnSpcReduction="10000"/>
          </a:bodyPr>
          <a:lstStyle/>
          <a:p>
            <a:pPr>
              <a:lnSpc>
                <a:spcPct val="110000"/>
              </a:lnSpc>
              <a:spcBef>
                <a:spcPts val="1200"/>
              </a:spcBef>
            </a:pPr>
            <a:r>
              <a:rPr lang="cs-CZ" altLang="cs-CZ" sz="2000" b="0" dirty="0">
                <a:solidFill>
                  <a:srgbClr val="002D5A"/>
                </a:solidFill>
              </a:rPr>
              <a:t>Kombinovaný charakter - kontinuita monarchie + radikální proměna</a:t>
            </a:r>
          </a:p>
          <a:p>
            <a:pPr>
              <a:lnSpc>
                <a:spcPct val="110000"/>
              </a:lnSpc>
              <a:spcBef>
                <a:spcPts val="1200"/>
              </a:spcBef>
            </a:pPr>
            <a:r>
              <a:rPr lang="cs-CZ" altLang="cs-CZ" sz="2000" b="0" dirty="0">
                <a:solidFill>
                  <a:srgbClr val="002D5A"/>
                </a:solidFill>
              </a:rPr>
              <a:t>Základem jsou odlišné tlaky:</a:t>
            </a:r>
          </a:p>
          <a:p>
            <a:pPr lvl="1">
              <a:lnSpc>
                <a:spcPct val="110000"/>
              </a:lnSpc>
              <a:spcBef>
                <a:spcPts val="1200"/>
              </a:spcBef>
            </a:pPr>
            <a:r>
              <a:rPr lang="cs-CZ" altLang="cs-CZ" sz="1700" b="0" dirty="0">
                <a:solidFill>
                  <a:srgbClr val="002D5A"/>
                </a:solidFill>
              </a:rPr>
              <a:t>shora (+ zvnějšku) - Itálie na straně poražených ve 2. světové válce (požadavek bezpodmínečné kapitulace) </a:t>
            </a:r>
            <a:r>
              <a:rPr lang="cs-CZ" altLang="cs-CZ" sz="1700" b="0" dirty="0">
                <a:solidFill>
                  <a:srgbClr val="002D5A"/>
                </a:solidFill>
                <a:sym typeface="Wingdings" panose="05000000000000000000" pitchFamily="2" charset="2"/>
              </a:rPr>
              <a:t> přímá okupační správa - na rozdíl od Německa ale nebyla příliš uplatňována - rozhodování ponecháno na samotných Italech</a:t>
            </a:r>
          </a:p>
          <a:p>
            <a:pPr lvl="1">
              <a:lnSpc>
                <a:spcPct val="110000"/>
              </a:lnSpc>
              <a:spcBef>
                <a:spcPts val="1200"/>
              </a:spcBef>
            </a:pPr>
            <a:r>
              <a:rPr lang="cs-CZ" altLang="cs-CZ" sz="1700" b="0" dirty="0">
                <a:solidFill>
                  <a:srgbClr val="002D5A"/>
                </a:solidFill>
              </a:rPr>
              <a:t>zdola - protifašistický odboj, včetně partyzánských oddílů (Výbor národního osvobození /CLN/- na severu ovládaný komunisty a socialisty + tzv. Akční stranou, na jihu liberály a křesťanskými demokraty)</a:t>
            </a:r>
          </a:p>
          <a:p>
            <a:pPr lvl="1">
              <a:lnSpc>
                <a:spcPct val="110000"/>
              </a:lnSpc>
              <a:spcBef>
                <a:spcPts val="1200"/>
              </a:spcBef>
              <a:buFont typeface="Wingdings" panose="05000000000000000000" pitchFamily="2" charset="2"/>
              <a:buChar char="Ø"/>
            </a:pPr>
            <a:r>
              <a:rPr lang="cs-CZ" altLang="cs-CZ" sz="1700" b="0" dirty="0">
                <a:solidFill>
                  <a:srgbClr val="002D5A"/>
                </a:solidFill>
              </a:rPr>
              <a:t>diskuse o postupu mezi </a:t>
            </a:r>
            <a:r>
              <a:rPr lang="cs-CZ" altLang="cs-CZ" sz="1700" b="0" dirty="0" err="1">
                <a:solidFill>
                  <a:srgbClr val="002D5A"/>
                </a:solidFill>
              </a:rPr>
              <a:t>Badogliovou</a:t>
            </a:r>
            <a:r>
              <a:rPr lang="cs-CZ" altLang="cs-CZ" sz="1700" b="0" dirty="0">
                <a:solidFill>
                  <a:srgbClr val="002D5A"/>
                </a:solidFill>
              </a:rPr>
              <a:t> vládou, uznanou jako spoluválčící po boku Spojenců, a CLN - končí kompromisem a vstupem CLN do vlády</a:t>
            </a:r>
          </a:p>
          <a:p>
            <a:pPr>
              <a:lnSpc>
                <a:spcPct val="110000"/>
              </a:lnSpc>
              <a:spcBef>
                <a:spcPts val="1200"/>
              </a:spcBef>
            </a:pPr>
            <a:r>
              <a:rPr lang="cs-CZ" altLang="cs-CZ" sz="2000" b="0" dirty="0">
                <a:solidFill>
                  <a:srgbClr val="002D5A"/>
                </a:solidFill>
              </a:rPr>
              <a:t>Aktéři: Spojenci, odbojáři, část postfašistické elity</a:t>
            </a:r>
          </a:p>
          <a:p>
            <a:pPr>
              <a:lnSpc>
                <a:spcPct val="110000"/>
              </a:lnSpc>
              <a:spcBef>
                <a:spcPts val="1200"/>
              </a:spcBef>
            </a:pPr>
            <a:r>
              <a:rPr lang="cs-CZ" altLang="cs-CZ" sz="2000" b="0" dirty="0">
                <a:solidFill>
                  <a:srgbClr val="002D5A"/>
                </a:solidFill>
              </a:rPr>
              <a:t>Relativně vysoká rychlost - zůstávají ale některé problémy, které de facto přispěly ke zhroucení tzv. První republiky o 50 let později</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a:extLst>
              <a:ext uri="{FF2B5EF4-FFF2-40B4-BE49-F238E27FC236}">
                <a16:creationId xmlns:a16="http://schemas.microsoft.com/office/drawing/2014/main" id="{65ECE082-B160-2985-0D63-028896B49317}"/>
              </a:ext>
            </a:extLst>
          </p:cNvPr>
          <p:cNvSpPr>
            <a:spLocks noGrp="1" noChangeArrowheads="1"/>
          </p:cNvSpPr>
          <p:nvPr>
            <p:ph type="title"/>
          </p:nvPr>
        </p:nvSpPr>
        <p:spPr>
          <a:xfrm>
            <a:off x="0" y="141287"/>
            <a:ext cx="9144000" cy="923926"/>
          </a:xfrm>
        </p:spPr>
        <p:txBody>
          <a:bodyPr>
            <a:normAutofit fontScale="90000"/>
          </a:bodyPr>
          <a:lstStyle/>
          <a:p>
            <a:r>
              <a:rPr lang="cs-CZ" altLang="cs-CZ" sz="4400" dirty="0"/>
              <a:t>Přechod k demokracii </a:t>
            </a:r>
            <a:br>
              <a:rPr lang="cs-CZ" altLang="cs-CZ" sz="4400" dirty="0"/>
            </a:br>
            <a:r>
              <a:rPr lang="cs-CZ" altLang="cs-CZ" sz="4400" dirty="0"/>
              <a:t>po španělsku</a:t>
            </a:r>
          </a:p>
        </p:txBody>
      </p:sp>
      <p:sp>
        <p:nvSpPr>
          <p:cNvPr id="331779" name="Rectangle 3">
            <a:extLst>
              <a:ext uri="{FF2B5EF4-FFF2-40B4-BE49-F238E27FC236}">
                <a16:creationId xmlns:a16="http://schemas.microsoft.com/office/drawing/2014/main" id="{E21E5070-C1FE-5E6A-EC3A-5192C35E0895}"/>
              </a:ext>
            </a:extLst>
          </p:cNvPr>
          <p:cNvSpPr>
            <a:spLocks noGrp="1" noChangeArrowheads="1"/>
          </p:cNvSpPr>
          <p:nvPr>
            <p:ph type="body" idx="1"/>
          </p:nvPr>
        </p:nvSpPr>
        <p:spPr>
          <a:xfrm>
            <a:off x="279400" y="1325461"/>
            <a:ext cx="8447088" cy="4929289"/>
          </a:xfrm>
        </p:spPr>
        <p:txBody>
          <a:bodyPr/>
          <a:lstStyle/>
          <a:p>
            <a:pPr>
              <a:spcBef>
                <a:spcPts val="1200"/>
              </a:spcBef>
            </a:pPr>
            <a:r>
              <a:rPr lang="cs-CZ" altLang="cs-CZ" sz="1900" b="0" dirty="0">
                <a:solidFill>
                  <a:srgbClr val="002D5A"/>
                </a:solidFill>
              </a:rPr>
              <a:t>Vzorový přechod pro řadu dalších zemí – dle </a:t>
            </a:r>
            <a:r>
              <a:rPr lang="cs-CZ" altLang="cs-CZ" sz="1900" b="0" dirty="0" err="1">
                <a:solidFill>
                  <a:srgbClr val="002D5A"/>
                </a:solidFill>
              </a:rPr>
              <a:t>Stepanovy</a:t>
            </a:r>
            <a:r>
              <a:rPr lang="cs-CZ" altLang="cs-CZ" sz="1900" b="0" dirty="0">
                <a:solidFill>
                  <a:srgbClr val="002D5A"/>
                </a:solidFill>
              </a:rPr>
              <a:t> typologie tzv. </a:t>
            </a:r>
            <a:r>
              <a:rPr lang="cs-CZ" altLang="cs-CZ" sz="1900" b="0" dirty="0" err="1">
                <a:solidFill>
                  <a:srgbClr val="002D5A"/>
                </a:solidFill>
              </a:rPr>
              <a:t>redemokratizace</a:t>
            </a:r>
            <a:r>
              <a:rPr lang="cs-CZ" altLang="cs-CZ" sz="1900" b="0" dirty="0">
                <a:solidFill>
                  <a:srgbClr val="002D5A"/>
                </a:solidFill>
              </a:rPr>
              <a:t> zahájená zevnitř autoritářského režimu - rozhodující roli mají sami nositelé předchozího režimu – </a:t>
            </a:r>
            <a:r>
              <a:rPr lang="cs-CZ" altLang="cs-CZ" sz="1900" b="0" dirty="0" err="1">
                <a:solidFill>
                  <a:srgbClr val="002D5A"/>
                </a:solidFill>
              </a:rPr>
              <a:t>zj</a:t>
            </a:r>
            <a:r>
              <a:rPr lang="cs-CZ" altLang="cs-CZ" sz="1900" b="0" dirty="0">
                <a:solidFill>
                  <a:srgbClr val="002D5A"/>
                </a:solidFill>
              </a:rPr>
              <a:t>. premiér </a:t>
            </a:r>
            <a:r>
              <a:rPr lang="cs-CZ" altLang="cs-CZ" sz="1900" b="0" dirty="0" err="1">
                <a:solidFill>
                  <a:srgbClr val="002D5A"/>
                </a:solidFill>
              </a:rPr>
              <a:t>Suaréz</a:t>
            </a:r>
            <a:r>
              <a:rPr lang="cs-CZ" altLang="cs-CZ" sz="1900" b="0" dirty="0">
                <a:solidFill>
                  <a:srgbClr val="002D5A"/>
                </a:solidFill>
              </a:rPr>
              <a:t> (</a:t>
            </a:r>
            <a:r>
              <a:rPr lang="cs-CZ" altLang="cs-CZ" sz="1900" b="0" dirty="0" err="1">
                <a:solidFill>
                  <a:srgbClr val="002D5A"/>
                </a:solidFill>
              </a:rPr>
              <a:t>pův</a:t>
            </a:r>
            <a:r>
              <a:rPr lang="cs-CZ" altLang="cs-CZ" sz="1900" b="0" dirty="0">
                <a:solidFill>
                  <a:srgbClr val="002D5A"/>
                </a:solidFill>
              </a:rPr>
              <a:t>. tajemník Hnutí)</a:t>
            </a:r>
          </a:p>
          <a:p>
            <a:pPr>
              <a:spcBef>
                <a:spcPts val="1200"/>
              </a:spcBef>
            </a:pPr>
            <a:r>
              <a:rPr lang="cs-CZ" altLang="cs-CZ" sz="1900" b="0" dirty="0">
                <a:solidFill>
                  <a:srgbClr val="002D5A"/>
                </a:solidFill>
              </a:rPr>
              <a:t>Výchozí situace - existence relativně rozvinuté občanské společnosti a pokročilá fáze ekonomické modernizace - víceméně tržní ekonomika založená na soukromém vlastnictví, obrovský boom turismu</a:t>
            </a:r>
          </a:p>
          <a:p>
            <a:pPr>
              <a:spcBef>
                <a:spcPts val="1200"/>
              </a:spcBef>
            </a:pPr>
            <a:r>
              <a:rPr lang="cs-CZ" altLang="cs-CZ" sz="1900" b="0" dirty="0">
                <a:solidFill>
                  <a:srgbClr val="002D5A"/>
                </a:solidFill>
              </a:rPr>
              <a:t>frankismus se zrodil a zemřel s osobou svého vůdce, pokusy o nalezení pokračovatele končí fiaskem</a:t>
            </a:r>
          </a:p>
          <a:p>
            <a:pPr>
              <a:spcBef>
                <a:spcPts val="1200"/>
              </a:spcBef>
            </a:pPr>
            <a:r>
              <a:rPr lang="cs-CZ" altLang="cs-CZ" sz="1900" b="0" dirty="0">
                <a:solidFill>
                  <a:srgbClr val="002D5A"/>
                </a:solidFill>
              </a:rPr>
              <a:t>nejtvrdší frankisté („Bunkr", armáda) hýřili pokusy o převrat, všelijak konspirovali, a to ještě řadu let po demokratizaci</a:t>
            </a:r>
          </a:p>
          <a:p>
            <a:pPr>
              <a:spcBef>
                <a:spcPts val="1200"/>
              </a:spcBef>
            </a:pPr>
            <a:r>
              <a:rPr lang="cs-CZ" altLang="cs-CZ" sz="1900" b="0" dirty="0">
                <a:solidFill>
                  <a:srgbClr val="002D5A"/>
                </a:solidFill>
              </a:rPr>
              <a:t>Španěly strašily vzpomínky na krvavý konflikt, který demokracii zakončil </a:t>
            </a:r>
            <a:r>
              <a:rPr lang="en-US" altLang="cs-CZ" sz="1900" b="0" dirty="0">
                <a:solidFill>
                  <a:srgbClr val="002D5A"/>
                </a:solidFill>
                <a:cs typeface="Arial" panose="020B0604020202020204" pitchFamily="34" charset="0"/>
                <a:sym typeface="Wingdings" panose="05000000000000000000" pitchFamily="2" charset="2"/>
              </a:rPr>
              <a:t></a:t>
            </a:r>
            <a:r>
              <a:rPr lang="cs-CZ" altLang="cs-CZ" sz="1900" b="0" dirty="0">
                <a:solidFill>
                  <a:srgbClr val="002D5A"/>
                </a:solidFill>
                <a:cs typeface="Arial" panose="020B0604020202020204" pitchFamily="34" charset="0"/>
              </a:rPr>
              <a:t> snaha o konsensus všech relevantních hráčů, neproběhlo prakticky žádné vyrovnání s minulým režimem</a:t>
            </a:r>
            <a:r>
              <a:rPr lang="cs-CZ" altLang="cs-CZ" sz="1900" b="0" dirty="0">
                <a:solidFill>
                  <a:srgbClr val="002D5A"/>
                </a:solidFill>
              </a:rPr>
              <a:t>  </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a:extLst>
              <a:ext uri="{FF2B5EF4-FFF2-40B4-BE49-F238E27FC236}">
                <a16:creationId xmlns:a16="http://schemas.microsoft.com/office/drawing/2014/main" id="{319A2057-1B75-FBEF-534E-18757AAB987F}"/>
              </a:ext>
            </a:extLst>
          </p:cNvPr>
          <p:cNvSpPr>
            <a:spLocks noGrp="1" noChangeArrowheads="1"/>
          </p:cNvSpPr>
          <p:nvPr>
            <p:ph type="title"/>
          </p:nvPr>
        </p:nvSpPr>
        <p:spPr>
          <a:xfrm>
            <a:off x="0" y="71335"/>
            <a:ext cx="9144000" cy="923926"/>
          </a:xfrm>
        </p:spPr>
        <p:txBody>
          <a:bodyPr>
            <a:normAutofit fontScale="90000"/>
          </a:bodyPr>
          <a:lstStyle/>
          <a:p>
            <a:r>
              <a:rPr lang="cs-CZ" altLang="cs-CZ" sz="4000" dirty="0"/>
              <a:t>Přechod k demokracii </a:t>
            </a:r>
            <a:br>
              <a:rPr lang="cs-CZ" altLang="cs-CZ" sz="4000" dirty="0"/>
            </a:br>
            <a:r>
              <a:rPr lang="cs-CZ" altLang="cs-CZ" sz="4000" dirty="0"/>
              <a:t>po španělsku</a:t>
            </a:r>
          </a:p>
        </p:txBody>
      </p:sp>
      <p:sp>
        <p:nvSpPr>
          <p:cNvPr id="332803" name="Rectangle 3">
            <a:extLst>
              <a:ext uri="{FF2B5EF4-FFF2-40B4-BE49-F238E27FC236}">
                <a16:creationId xmlns:a16="http://schemas.microsoft.com/office/drawing/2014/main" id="{1D515BCF-B700-A2C3-9D67-4D674C3800C0}"/>
              </a:ext>
            </a:extLst>
          </p:cNvPr>
          <p:cNvSpPr>
            <a:spLocks noGrp="1" noChangeArrowheads="1"/>
          </p:cNvSpPr>
          <p:nvPr>
            <p:ph type="body" idx="1"/>
          </p:nvPr>
        </p:nvSpPr>
        <p:spPr>
          <a:xfrm>
            <a:off x="457200" y="1182848"/>
            <a:ext cx="8229600" cy="4943315"/>
          </a:xfrm>
        </p:spPr>
        <p:txBody>
          <a:bodyPr/>
          <a:lstStyle/>
          <a:p>
            <a:pPr>
              <a:spcBef>
                <a:spcPts val="1200"/>
              </a:spcBef>
            </a:pPr>
            <a:r>
              <a:rPr lang="cs-CZ" altLang="cs-CZ" sz="1900" b="0" dirty="0">
                <a:solidFill>
                  <a:srgbClr val="002D5A"/>
                </a:solidFill>
              </a:rPr>
              <a:t>Sociální problémy - nezaměstnanost, tvrdá konkurence, nucená mobilita pracovních sil, rozsáhlé rekvalifikace</a:t>
            </a:r>
          </a:p>
          <a:p>
            <a:pPr>
              <a:spcBef>
                <a:spcPts val="1200"/>
              </a:spcBef>
            </a:pPr>
            <a:r>
              <a:rPr lang="cs-CZ" altLang="cs-CZ" sz="1900" b="0" dirty="0">
                <a:solidFill>
                  <a:srgbClr val="002D5A"/>
                </a:solidFill>
              </a:rPr>
              <a:t>Značné problémy s nacionalismem, které se ale jakžtakž podařilo zažehnat regionalizací</a:t>
            </a:r>
          </a:p>
          <a:p>
            <a:pPr>
              <a:spcBef>
                <a:spcPts val="1200"/>
              </a:spcBef>
            </a:pPr>
            <a:r>
              <a:rPr lang="cs-CZ" altLang="cs-CZ" sz="1900" b="0" dirty="0">
                <a:solidFill>
                  <a:srgbClr val="002D5A"/>
                </a:solidFill>
              </a:rPr>
              <a:t>Důležitá byla zahraniční politika – Španělsko bylo členem NATO a relativně rychle se integrovalo do ES</a:t>
            </a:r>
          </a:p>
          <a:p>
            <a:pPr>
              <a:spcBef>
                <a:spcPts val="1200"/>
              </a:spcBef>
            </a:pPr>
            <a:r>
              <a:rPr lang="cs-CZ" altLang="cs-CZ" sz="1900" b="0" dirty="0">
                <a:solidFill>
                  <a:srgbClr val="002D5A"/>
                </a:solidFill>
              </a:rPr>
              <a:t>Klíčová role krále Juana Carlose, coby nositele kontinuity</a:t>
            </a:r>
          </a:p>
          <a:p>
            <a:pPr>
              <a:spcBef>
                <a:spcPts val="1200"/>
              </a:spcBef>
            </a:pPr>
            <a:r>
              <a:rPr lang="cs-CZ" altLang="cs-CZ" sz="1900" b="0" dirty="0">
                <a:solidFill>
                  <a:srgbClr val="002D5A"/>
                </a:solidFill>
              </a:rPr>
              <a:t>Konsolidace armády proběhla až na konci 80. let </a:t>
            </a:r>
          </a:p>
          <a:p>
            <a:pPr>
              <a:spcBef>
                <a:spcPts val="1200"/>
              </a:spcBef>
            </a:pPr>
            <a:r>
              <a:rPr lang="cs-CZ" altLang="cs-CZ" sz="1900" b="0" dirty="0">
                <a:solidFill>
                  <a:srgbClr val="002D5A"/>
                </a:solidFill>
              </a:rPr>
              <a:t>Zaklínací formulkou celého přechodu se stal </a:t>
            </a:r>
            <a:r>
              <a:rPr lang="cs-CZ" altLang="cs-CZ" sz="1900" dirty="0">
                <a:solidFill>
                  <a:srgbClr val="002D5A"/>
                </a:solidFill>
              </a:rPr>
              <a:t>kompromis –</a:t>
            </a:r>
            <a:r>
              <a:rPr lang="cs-CZ" altLang="cs-CZ" sz="1900" b="0" dirty="0">
                <a:solidFill>
                  <a:srgbClr val="002D5A"/>
                </a:solidFill>
              </a:rPr>
              <a:t> včetně legalizace komunistické strany, která však musela souhlasit s monarchií</a:t>
            </a:r>
            <a:endParaRPr lang="cs-CZ" altLang="cs-CZ" sz="1900" dirty="0">
              <a:solidFill>
                <a:srgbClr val="002D5A"/>
              </a:solidFill>
            </a:endParaRPr>
          </a:p>
          <a:p>
            <a:pPr>
              <a:spcBef>
                <a:spcPts val="1200"/>
              </a:spcBef>
            </a:pPr>
            <a:r>
              <a:rPr lang="cs-CZ" altLang="cs-CZ" sz="1900" b="0" dirty="0">
                <a:solidFill>
                  <a:srgbClr val="002D5A"/>
                </a:solidFill>
              </a:rPr>
              <a:t>Vystřízlivění z demokracie na konci 70. let – krize důvěry – překonána alternací u moci – nejprve PSOE místo UCD, později PP místo PSOE, resp. PSOE za PP</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2">
            <a:extLst>
              <a:ext uri="{FF2B5EF4-FFF2-40B4-BE49-F238E27FC236}">
                <a16:creationId xmlns:a16="http://schemas.microsoft.com/office/drawing/2014/main" id="{88FA9874-C944-9783-72E2-6EF34A3F0E3C}"/>
              </a:ext>
            </a:extLst>
          </p:cNvPr>
          <p:cNvSpPr>
            <a:spLocks noGrp="1" noChangeArrowheads="1"/>
          </p:cNvSpPr>
          <p:nvPr>
            <p:ph type="title"/>
          </p:nvPr>
        </p:nvSpPr>
        <p:spPr>
          <a:xfrm>
            <a:off x="0" y="0"/>
            <a:ext cx="9144000" cy="923926"/>
          </a:xfrm>
        </p:spPr>
        <p:txBody>
          <a:bodyPr>
            <a:normAutofit/>
          </a:bodyPr>
          <a:lstStyle/>
          <a:p>
            <a:r>
              <a:rPr lang="cs-CZ" altLang="cs-CZ" sz="4400" dirty="0"/>
              <a:t>Zrod První republiky v Itálii</a:t>
            </a:r>
          </a:p>
        </p:txBody>
      </p:sp>
      <p:sp>
        <p:nvSpPr>
          <p:cNvPr id="333827" name="Rectangle 3">
            <a:extLst>
              <a:ext uri="{FF2B5EF4-FFF2-40B4-BE49-F238E27FC236}">
                <a16:creationId xmlns:a16="http://schemas.microsoft.com/office/drawing/2014/main" id="{0862D191-1826-0F87-A144-4AB4FAE28A2C}"/>
              </a:ext>
            </a:extLst>
          </p:cNvPr>
          <p:cNvSpPr>
            <a:spLocks noGrp="1" noChangeArrowheads="1"/>
          </p:cNvSpPr>
          <p:nvPr>
            <p:ph type="body" idx="1"/>
          </p:nvPr>
        </p:nvSpPr>
        <p:spPr>
          <a:xfrm>
            <a:off x="457200" y="1132514"/>
            <a:ext cx="8229600" cy="4993649"/>
          </a:xfrm>
        </p:spPr>
        <p:txBody>
          <a:bodyPr>
            <a:normAutofit fontScale="62500" lnSpcReduction="20000"/>
          </a:bodyPr>
          <a:lstStyle/>
          <a:p>
            <a:pPr>
              <a:lnSpc>
                <a:spcPct val="120000"/>
              </a:lnSpc>
              <a:spcBef>
                <a:spcPts val="1200"/>
              </a:spcBef>
            </a:pPr>
            <a:r>
              <a:rPr lang="cs-CZ" altLang="cs-CZ" b="0" dirty="0">
                <a:solidFill>
                  <a:srgbClr val="002D5A"/>
                </a:solidFill>
              </a:rPr>
              <a:t>Kompromis mezi odbojovými složkami včetně komunistů</a:t>
            </a:r>
          </a:p>
          <a:p>
            <a:pPr>
              <a:lnSpc>
                <a:spcPct val="120000"/>
              </a:lnSpc>
              <a:spcBef>
                <a:spcPts val="1200"/>
              </a:spcBef>
            </a:pPr>
            <a:r>
              <a:rPr lang="cs-CZ" altLang="cs-CZ" b="0" dirty="0">
                <a:solidFill>
                  <a:srgbClr val="002D5A"/>
                </a:solidFill>
              </a:rPr>
              <a:t>Pokračuje debata o charakteru režimu – </a:t>
            </a:r>
            <a:r>
              <a:rPr lang="cs-CZ" altLang="cs-CZ" b="0" i="1" dirty="0">
                <a:solidFill>
                  <a:srgbClr val="002D5A"/>
                </a:solidFill>
              </a:rPr>
              <a:t>monarchie versus republika</a:t>
            </a:r>
          </a:p>
          <a:p>
            <a:pPr>
              <a:lnSpc>
                <a:spcPct val="120000"/>
              </a:lnSpc>
              <a:spcBef>
                <a:spcPts val="1200"/>
              </a:spcBef>
              <a:buFont typeface="Arial" panose="020B0604020202020204" pitchFamily="34" charset="0"/>
              <a:buNone/>
            </a:pPr>
            <a:endParaRPr lang="cs-CZ" altLang="cs-CZ" sz="400" b="0" dirty="0">
              <a:solidFill>
                <a:srgbClr val="002D5A"/>
              </a:solidFill>
            </a:endParaRPr>
          </a:p>
          <a:p>
            <a:pPr>
              <a:lnSpc>
                <a:spcPct val="120000"/>
              </a:lnSpc>
              <a:spcBef>
                <a:spcPts val="1200"/>
              </a:spcBef>
              <a:buFont typeface="Arial" panose="020B0604020202020204" pitchFamily="34" charset="0"/>
              <a:buNone/>
            </a:pPr>
            <a:r>
              <a:rPr lang="cs-CZ" altLang="cs-CZ" dirty="0">
                <a:solidFill>
                  <a:srgbClr val="002D5A"/>
                </a:solidFill>
              </a:rPr>
              <a:t>1946</a:t>
            </a:r>
          </a:p>
          <a:p>
            <a:pPr>
              <a:lnSpc>
                <a:spcPct val="120000"/>
              </a:lnSpc>
              <a:spcBef>
                <a:spcPts val="1200"/>
              </a:spcBef>
            </a:pPr>
            <a:r>
              <a:rPr lang="cs-CZ" altLang="cs-CZ" b="0" dirty="0">
                <a:solidFill>
                  <a:srgbClr val="002D5A"/>
                </a:solidFill>
              </a:rPr>
              <a:t>referendum: vítězství republiky nad monarchií v poměru 54,3 ku 45,7 % </a:t>
            </a:r>
            <a:r>
              <a:rPr lang="cs-CZ" altLang="cs-CZ" b="0" i="1" dirty="0">
                <a:solidFill>
                  <a:srgbClr val="002D5A"/>
                </a:solidFill>
              </a:rPr>
              <a:t>(ale sever pro republiku, jih pro monarchii)</a:t>
            </a:r>
          </a:p>
          <a:p>
            <a:pPr>
              <a:lnSpc>
                <a:spcPct val="120000"/>
              </a:lnSpc>
              <a:spcBef>
                <a:spcPts val="1200"/>
              </a:spcBef>
            </a:pPr>
            <a:r>
              <a:rPr lang="cs-CZ" altLang="cs-CZ" b="0" dirty="0">
                <a:solidFill>
                  <a:srgbClr val="002D5A"/>
                </a:solidFill>
              </a:rPr>
              <a:t>Volby:</a:t>
            </a:r>
            <a:r>
              <a:rPr lang="cs-CZ" altLang="cs-CZ" b="0" i="1" dirty="0">
                <a:solidFill>
                  <a:srgbClr val="002D5A"/>
                </a:solidFill>
              </a:rPr>
              <a:t> </a:t>
            </a:r>
            <a:r>
              <a:rPr lang="cs-CZ" altLang="cs-CZ" b="0" dirty="0">
                <a:solidFill>
                  <a:srgbClr val="002D5A"/>
                </a:solidFill>
              </a:rPr>
              <a:t>DC 35 %, PSI 21 %, PCI 19 %, lib. 7 %, </a:t>
            </a:r>
            <a:r>
              <a:rPr lang="cs-CZ" altLang="cs-CZ" b="0" dirty="0" err="1">
                <a:solidFill>
                  <a:srgbClr val="002D5A"/>
                </a:solidFill>
              </a:rPr>
              <a:t>rep</a:t>
            </a:r>
            <a:r>
              <a:rPr lang="cs-CZ" altLang="cs-CZ" b="0" dirty="0">
                <a:solidFill>
                  <a:srgbClr val="002D5A"/>
                </a:solidFill>
              </a:rPr>
              <a:t>. 4 %, zastánci monarchie 8% </a:t>
            </a:r>
            <a:r>
              <a:rPr lang="cs-CZ" altLang="cs-CZ" b="0" dirty="0">
                <a:solidFill>
                  <a:srgbClr val="002D5A"/>
                </a:solidFill>
                <a:sym typeface="Wingdings" panose="05000000000000000000" pitchFamily="2" charset="2"/>
              </a:rPr>
              <a:t> ačkoli DC zvítězili, neměli na pravici spojence, a proto se obrátili k levici, včetně komunistů – ti z vlády vypadli až v roce 1947  začátek desetiletí centristických vlád pod vedením DC a bez účasti PCI</a:t>
            </a:r>
          </a:p>
          <a:p>
            <a:pPr>
              <a:lnSpc>
                <a:spcPct val="120000"/>
              </a:lnSpc>
              <a:spcBef>
                <a:spcPts val="1200"/>
              </a:spcBef>
              <a:buFont typeface="Arial" panose="020B0604020202020204" pitchFamily="34" charset="0"/>
              <a:buNone/>
            </a:pPr>
            <a:r>
              <a:rPr lang="cs-CZ" altLang="cs-CZ" dirty="0">
                <a:solidFill>
                  <a:srgbClr val="002D5A"/>
                </a:solidFill>
                <a:sym typeface="Wingdings" panose="05000000000000000000" pitchFamily="2" charset="2"/>
              </a:rPr>
              <a:t>1947</a:t>
            </a:r>
            <a:r>
              <a:rPr lang="cs-CZ" altLang="cs-CZ" b="0" dirty="0">
                <a:solidFill>
                  <a:srgbClr val="002D5A"/>
                </a:solidFill>
                <a:sym typeface="Wingdings" panose="05000000000000000000" pitchFamily="2" charset="2"/>
              </a:rPr>
              <a:t> – republikánská ústava</a:t>
            </a:r>
          </a:p>
          <a:p>
            <a:pPr>
              <a:lnSpc>
                <a:spcPct val="120000"/>
              </a:lnSpc>
              <a:spcBef>
                <a:spcPts val="1200"/>
              </a:spcBef>
              <a:buFont typeface="Arial" panose="020B0604020202020204" pitchFamily="34" charset="0"/>
              <a:buNone/>
            </a:pPr>
            <a:endParaRPr lang="cs-CZ" altLang="cs-CZ" sz="400" dirty="0">
              <a:solidFill>
                <a:srgbClr val="002D5A"/>
              </a:solidFill>
              <a:sym typeface="Wingdings" panose="05000000000000000000" pitchFamily="2" charset="2"/>
            </a:endParaRPr>
          </a:p>
          <a:p>
            <a:pPr>
              <a:lnSpc>
                <a:spcPct val="120000"/>
              </a:lnSpc>
              <a:spcBef>
                <a:spcPts val="1200"/>
              </a:spcBef>
              <a:buFont typeface="Arial" panose="020B0604020202020204" pitchFamily="34" charset="0"/>
              <a:buNone/>
            </a:pPr>
            <a:r>
              <a:rPr lang="cs-CZ" altLang="cs-CZ" dirty="0">
                <a:solidFill>
                  <a:srgbClr val="002D5A"/>
                </a:solidFill>
                <a:sym typeface="Wingdings" panose="05000000000000000000" pitchFamily="2" charset="2"/>
              </a:rPr>
              <a:t>1948 </a:t>
            </a:r>
            <a:r>
              <a:rPr lang="cs-CZ" altLang="cs-CZ" b="0" dirty="0">
                <a:solidFill>
                  <a:srgbClr val="002D5A"/>
                </a:solidFill>
                <a:sym typeface="Wingdings" panose="05000000000000000000" pitchFamily="2" charset="2"/>
              </a:rPr>
              <a:t>–</a:t>
            </a:r>
            <a:r>
              <a:rPr lang="cs-CZ" altLang="cs-CZ" dirty="0">
                <a:solidFill>
                  <a:srgbClr val="002D5A"/>
                </a:solidFill>
                <a:sym typeface="Wingdings" panose="05000000000000000000" pitchFamily="2" charset="2"/>
              </a:rPr>
              <a:t> </a:t>
            </a:r>
            <a:r>
              <a:rPr lang="cs-CZ" altLang="cs-CZ" b="0" dirty="0">
                <a:solidFill>
                  <a:srgbClr val="002D5A"/>
                </a:solidFill>
                <a:sym typeface="Wingdings" panose="05000000000000000000" pitchFamily="2" charset="2"/>
              </a:rPr>
              <a:t>volby: DC 49 %, PSI+PCI jen 31 %...</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a:extLst>
              <a:ext uri="{FF2B5EF4-FFF2-40B4-BE49-F238E27FC236}">
                <a16:creationId xmlns:a16="http://schemas.microsoft.com/office/drawing/2014/main" id="{CACED173-1D9A-1EBB-82E8-C2C89A9CC05E}"/>
              </a:ext>
            </a:extLst>
          </p:cNvPr>
          <p:cNvSpPr>
            <a:spLocks noGrp="1" noChangeArrowheads="1"/>
          </p:cNvSpPr>
          <p:nvPr>
            <p:ph type="title"/>
          </p:nvPr>
        </p:nvSpPr>
        <p:spPr>
          <a:xfrm>
            <a:off x="0" y="0"/>
            <a:ext cx="9144000" cy="923926"/>
          </a:xfrm>
        </p:spPr>
        <p:txBody>
          <a:bodyPr>
            <a:normAutofit/>
          </a:bodyPr>
          <a:lstStyle/>
          <a:p>
            <a:r>
              <a:rPr lang="cs-CZ" altLang="cs-CZ" sz="4000" dirty="0"/>
              <a:t>Ústava Italské republiky</a:t>
            </a:r>
          </a:p>
        </p:txBody>
      </p:sp>
      <p:sp>
        <p:nvSpPr>
          <p:cNvPr id="334851" name="Rectangle 3">
            <a:extLst>
              <a:ext uri="{FF2B5EF4-FFF2-40B4-BE49-F238E27FC236}">
                <a16:creationId xmlns:a16="http://schemas.microsoft.com/office/drawing/2014/main" id="{BA07ACE3-5BC2-EFA3-1DA9-B45D5165BF7E}"/>
              </a:ext>
            </a:extLst>
          </p:cNvPr>
          <p:cNvSpPr>
            <a:spLocks noGrp="1" noChangeArrowheads="1"/>
          </p:cNvSpPr>
          <p:nvPr>
            <p:ph type="body" idx="1"/>
          </p:nvPr>
        </p:nvSpPr>
        <p:spPr>
          <a:xfrm>
            <a:off x="457200" y="1149292"/>
            <a:ext cx="8229600" cy="4976871"/>
          </a:xfrm>
        </p:spPr>
        <p:txBody>
          <a:bodyPr/>
          <a:lstStyle/>
          <a:p>
            <a:pPr>
              <a:spcBef>
                <a:spcPts val="1200"/>
              </a:spcBef>
            </a:pPr>
            <a:r>
              <a:rPr lang="cs-CZ" altLang="cs-CZ" sz="2000" b="0" dirty="0">
                <a:solidFill>
                  <a:srgbClr val="002D5A"/>
                </a:solidFill>
              </a:rPr>
              <a:t>Přijata 1947 jako kompromis mezi různými politickými proudy, včetně komunistů</a:t>
            </a:r>
          </a:p>
          <a:p>
            <a:pPr>
              <a:spcBef>
                <a:spcPts val="1200"/>
              </a:spcBef>
            </a:pPr>
            <a:r>
              <a:rPr lang="cs-CZ" altLang="cs-CZ" sz="2000" b="0" dirty="0">
                <a:solidFill>
                  <a:srgbClr val="002D5A"/>
                </a:solidFill>
              </a:rPr>
              <a:t>Klasický republikánský parlamentarismus– nenese znaky racionalizovaného parlamentarismu (Klokočka) </a:t>
            </a:r>
          </a:p>
          <a:p>
            <a:pPr>
              <a:spcBef>
                <a:spcPts val="1200"/>
              </a:spcBef>
            </a:pPr>
            <a:r>
              <a:rPr lang="cs-CZ" altLang="cs-CZ" sz="2000" b="0" dirty="0">
                <a:solidFill>
                  <a:srgbClr val="002D5A"/>
                </a:solidFill>
              </a:rPr>
              <a:t>Silný bikameralismus – rovnoprávné postavení obou komor vůči vládě i v legislativě</a:t>
            </a:r>
          </a:p>
          <a:p>
            <a:pPr>
              <a:spcBef>
                <a:spcPts val="1200"/>
              </a:spcBef>
            </a:pPr>
            <a:r>
              <a:rPr lang="cs-CZ" altLang="cs-CZ" sz="2000" b="0" dirty="0">
                <a:solidFill>
                  <a:srgbClr val="002D5A"/>
                </a:solidFill>
              </a:rPr>
              <a:t>Silné prvky přímé demokracie - referenda</a:t>
            </a:r>
          </a:p>
          <a:p>
            <a:pPr>
              <a:spcBef>
                <a:spcPts val="1200"/>
              </a:spcBef>
            </a:pPr>
            <a:r>
              <a:rPr lang="cs-CZ" altLang="cs-CZ" sz="2000" b="0" dirty="0">
                <a:solidFill>
                  <a:srgbClr val="002D5A"/>
                </a:solidFill>
              </a:rPr>
              <a:t>Relativně silné postavení nepřímo voleného prezidenta </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a:extLst>
              <a:ext uri="{FF2B5EF4-FFF2-40B4-BE49-F238E27FC236}">
                <a16:creationId xmlns:a16="http://schemas.microsoft.com/office/drawing/2014/main" id="{3669792B-A4DD-3C96-4579-4C8D5A64B1C8}"/>
              </a:ext>
            </a:extLst>
          </p:cNvPr>
          <p:cNvSpPr>
            <a:spLocks noGrp="1" noChangeArrowheads="1"/>
          </p:cNvSpPr>
          <p:nvPr>
            <p:ph type="title"/>
          </p:nvPr>
        </p:nvSpPr>
        <p:spPr>
          <a:xfrm>
            <a:off x="0" y="0"/>
            <a:ext cx="9144000" cy="923926"/>
          </a:xfrm>
        </p:spPr>
        <p:txBody>
          <a:bodyPr>
            <a:normAutofit/>
          </a:bodyPr>
          <a:lstStyle/>
          <a:p>
            <a:r>
              <a:rPr lang="cs-CZ" altLang="cs-CZ" sz="4000" dirty="0"/>
              <a:t>Ústava Španělského království </a:t>
            </a:r>
          </a:p>
        </p:txBody>
      </p:sp>
      <p:sp>
        <p:nvSpPr>
          <p:cNvPr id="335875" name="Rectangle 3">
            <a:extLst>
              <a:ext uri="{FF2B5EF4-FFF2-40B4-BE49-F238E27FC236}">
                <a16:creationId xmlns:a16="http://schemas.microsoft.com/office/drawing/2014/main" id="{437B7013-7C92-40AA-F540-D09901C3818A}"/>
              </a:ext>
            </a:extLst>
          </p:cNvPr>
          <p:cNvSpPr>
            <a:spLocks noGrp="1" noChangeArrowheads="1"/>
          </p:cNvSpPr>
          <p:nvPr>
            <p:ph type="body" idx="1"/>
          </p:nvPr>
        </p:nvSpPr>
        <p:spPr>
          <a:xfrm>
            <a:off x="457200" y="1174460"/>
            <a:ext cx="8229600" cy="4951704"/>
          </a:xfrm>
        </p:spPr>
        <p:txBody>
          <a:bodyPr/>
          <a:lstStyle/>
          <a:p>
            <a:pPr>
              <a:spcBef>
                <a:spcPts val="1200"/>
              </a:spcBef>
            </a:pPr>
            <a:r>
              <a:rPr lang="cs-CZ" altLang="cs-CZ" sz="2000" b="0" dirty="0">
                <a:solidFill>
                  <a:srgbClr val="002D5A"/>
                </a:solidFill>
              </a:rPr>
              <a:t>1977 – první svobodné volby: vítězství </a:t>
            </a:r>
            <a:r>
              <a:rPr lang="cs-CZ" altLang="cs-CZ" sz="2000" b="0" dirty="0" err="1">
                <a:solidFill>
                  <a:srgbClr val="002D5A"/>
                </a:solidFill>
              </a:rPr>
              <a:t>Suárezova</a:t>
            </a:r>
            <a:r>
              <a:rPr lang="cs-CZ" altLang="cs-CZ" sz="2000" b="0" dirty="0">
                <a:solidFill>
                  <a:srgbClr val="002D5A"/>
                </a:solidFill>
              </a:rPr>
              <a:t> UCD (35%), před PSOE (30%), PCE (9%), AP (8%) a dalšími, včetně CDC, PNV </a:t>
            </a:r>
            <a:r>
              <a:rPr lang="en-US" altLang="cs-CZ" sz="2000" b="0" dirty="0">
                <a:solidFill>
                  <a:srgbClr val="002D5A"/>
                </a:solidFill>
                <a:cs typeface="Arial" panose="020B0604020202020204" pitchFamily="34" charset="0"/>
                <a:sym typeface="Wingdings" panose="05000000000000000000" pitchFamily="2" charset="2"/>
              </a:rPr>
              <a:t></a:t>
            </a:r>
            <a:r>
              <a:rPr lang="cs-CZ" altLang="cs-CZ" sz="2000" b="0" dirty="0">
                <a:solidFill>
                  <a:srgbClr val="002D5A"/>
                </a:solidFill>
                <a:cs typeface="Arial" panose="020B0604020202020204" pitchFamily="34" charset="0"/>
              </a:rPr>
              <a:t>menšinová vláda UCD</a:t>
            </a:r>
            <a:endParaRPr lang="en-US" altLang="cs-CZ" sz="2000" b="0" dirty="0">
              <a:solidFill>
                <a:srgbClr val="002D5A"/>
              </a:solidFill>
              <a:cs typeface="Arial" panose="020B0604020202020204" pitchFamily="34" charset="0"/>
            </a:endParaRPr>
          </a:p>
          <a:p>
            <a:pPr>
              <a:spcBef>
                <a:spcPts val="1200"/>
              </a:spcBef>
            </a:pPr>
            <a:r>
              <a:rPr lang="cs-CZ" altLang="cs-CZ" sz="2000" b="0" dirty="0">
                <a:solidFill>
                  <a:srgbClr val="002D5A"/>
                </a:solidFill>
              </a:rPr>
              <a:t>Kompromis – princip, že ústava nesmí obsahovat nic, proti čemu by se zásadně postavila byť jediná z relevantních politických sil – příklady: forma státu, odluka církve od státu, pozice panovníka, národnostní otázky</a:t>
            </a:r>
          </a:p>
          <a:p>
            <a:pPr>
              <a:spcBef>
                <a:spcPts val="1200"/>
              </a:spcBef>
            </a:pPr>
            <a:r>
              <a:rPr lang="cs-CZ" altLang="cs-CZ" sz="2000" b="0" dirty="0">
                <a:solidFill>
                  <a:srgbClr val="002D5A"/>
                </a:solidFill>
              </a:rPr>
              <a:t>Relativně rozsáhlá diskuse za účasti odborníků i neparlamentních stran</a:t>
            </a:r>
          </a:p>
          <a:p>
            <a:pPr>
              <a:spcBef>
                <a:spcPts val="1200"/>
              </a:spcBef>
            </a:pPr>
            <a:r>
              <a:rPr lang="cs-CZ" altLang="cs-CZ" sz="2000" b="0" dirty="0">
                <a:solidFill>
                  <a:srgbClr val="002D5A"/>
                </a:solidFill>
              </a:rPr>
              <a:t>Přijata v říjnu 1978 – pro hlasovaly všechny strany s výjimkou části baskické reprezentace nespokojené s příliš kompromisní úpravou statutu Baskicka</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2">
            <a:extLst>
              <a:ext uri="{FF2B5EF4-FFF2-40B4-BE49-F238E27FC236}">
                <a16:creationId xmlns:a16="http://schemas.microsoft.com/office/drawing/2014/main" id="{20AB3A8D-E42B-04F2-C0C7-2AB1929932AA}"/>
              </a:ext>
            </a:extLst>
          </p:cNvPr>
          <p:cNvSpPr>
            <a:spLocks noGrp="1" noChangeArrowheads="1"/>
          </p:cNvSpPr>
          <p:nvPr>
            <p:ph type="title"/>
          </p:nvPr>
        </p:nvSpPr>
        <p:spPr>
          <a:xfrm>
            <a:off x="0" y="0"/>
            <a:ext cx="9144000" cy="1182848"/>
          </a:xfrm>
        </p:spPr>
        <p:txBody>
          <a:bodyPr>
            <a:normAutofit fontScale="90000"/>
          </a:bodyPr>
          <a:lstStyle/>
          <a:p>
            <a:r>
              <a:rPr lang="cs-CZ" altLang="cs-CZ" sz="4000" dirty="0"/>
              <a:t>Základní principy španělské </a:t>
            </a:r>
            <a:br>
              <a:rPr lang="cs-CZ" altLang="cs-CZ" sz="4000" dirty="0"/>
            </a:br>
            <a:r>
              <a:rPr lang="cs-CZ" altLang="cs-CZ" sz="4000" dirty="0"/>
              <a:t>ústavy</a:t>
            </a:r>
          </a:p>
        </p:txBody>
      </p:sp>
      <p:sp>
        <p:nvSpPr>
          <p:cNvPr id="336899" name="Rectangle 3">
            <a:extLst>
              <a:ext uri="{FF2B5EF4-FFF2-40B4-BE49-F238E27FC236}">
                <a16:creationId xmlns:a16="http://schemas.microsoft.com/office/drawing/2014/main" id="{C155EE8F-B7B6-8010-E02B-DAA8CFACC8F5}"/>
              </a:ext>
            </a:extLst>
          </p:cNvPr>
          <p:cNvSpPr>
            <a:spLocks noGrp="1" noChangeArrowheads="1"/>
          </p:cNvSpPr>
          <p:nvPr>
            <p:ph type="body" idx="1"/>
          </p:nvPr>
        </p:nvSpPr>
        <p:spPr/>
        <p:txBody>
          <a:bodyPr/>
          <a:lstStyle/>
          <a:p>
            <a:pPr>
              <a:spcBef>
                <a:spcPts val="1200"/>
              </a:spcBef>
            </a:pPr>
            <a:r>
              <a:rPr lang="cs-CZ" altLang="cs-CZ" sz="2400" b="0" dirty="0">
                <a:solidFill>
                  <a:srgbClr val="002D5A"/>
                </a:solidFill>
              </a:rPr>
              <a:t>Konstituční monarchie v čele s králem – veškerá moc je ale odvozena od lidu</a:t>
            </a:r>
          </a:p>
          <a:p>
            <a:pPr>
              <a:spcBef>
                <a:spcPts val="1200"/>
              </a:spcBef>
            </a:pPr>
            <a:r>
              <a:rPr lang="cs-CZ" altLang="cs-CZ" sz="2400" b="0" dirty="0">
                <a:solidFill>
                  <a:srgbClr val="002D5A"/>
                </a:solidFill>
              </a:rPr>
              <a:t>Racionalizovaný parlamentarismus</a:t>
            </a:r>
          </a:p>
          <a:p>
            <a:pPr>
              <a:spcBef>
                <a:spcPts val="1200"/>
              </a:spcBef>
            </a:pPr>
            <a:r>
              <a:rPr lang="cs-CZ" altLang="cs-CZ" sz="2400" b="0" dirty="0">
                <a:solidFill>
                  <a:srgbClr val="002D5A"/>
                </a:solidFill>
              </a:rPr>
              <a:t>Regionální uspořádání státu</a:t>
            </a:r>
          </a:p>
          <a:p>
            <a:pPr>
              <a:spcBef>
                <a:spcPts val="1200"/>
              </a:spcBef>
            </a:pPr>
            <a:r>
              <a:rPr lang="cs-CZ" altLang="cs-CZ" sz="2400" b="0" dirty="0">
                <a:solidFill>
                  <a:srgbClr val="002D5A"/>
                </a:solidFill>
              </a:rPr>
              <a:t>Ústavní soudnictví</a:t>
            </a:r>
          </a:p>
          <a:p>
            <a:endParaRPr lang="cs-CZ" altLang="cs-CZ" sz="2200" b="0" dirty="0"/>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a:extLst>
              <a:ext uri="{FF2B5EF4-FFF2-40B4-BE49-F238E27FC236}">
                <a16:creationId xmlns:a16="http://schemas.microsoft.com/office/drawing/2014/main" id="{9B61616B-5DF4-9676-3465-18AB648ECD0F}"/>
              </a:ext>
            </a:extLst>
          </p:cNvPr>
          <p:cNvSpPr>
            <a:spLocks noGrp="1" noChangeArrowheads="1"/>
          </p:cNvSpPr>
          <p:nvPr>
            <p:ph type="title"/>
          </p:nvPr>
        </p:nvSpPr>
        <p:spPr>
          <a:xfrm>
            <a:off x="0" y="0"/>
            <a:ext cx="9144000" cy="923926"/>
          </a:xfrm>
        </p:spPr>
        <p:txBody>
          <a:bodyPr>
            <a:normAutofit/>
          </a:bodyPr>
          <a:lstStyle/>
          <a:p>
            <a:r>
              <a:rPr lang="cs-CZ" altLang="cs-CZ" sz="4000" dirty="0"/>
              <a:t>Parlament</a:t>
            </a:r>
          </a:p>
        </p:txBody>
      </p:sp>
      <p:sp>
        <p:nvSpPr>
          <p:cNvPr id="337923" name="Rectangle 3">
            <a:extLst>
              <a:ext uri="{FF2B5EF4-FFF2-40B4-BE49-F238E27FC236}">
                <a16:creationId xmlns:a16="http://schemas.microsoft.com/office/drawing/2014/main" id="{114103C8-CCFE-6FB5-FCBB-42B88038BF7D}"/>
              </a:ext>
            </a:extLst>
          </p:cNvPr>
          <p:cNvSpPr>
            <a:spLocks noGrp="1" noChangeArrowheads="1"/>
          </p:cNvSpPr>
          <p:nvPr>
            <p:ph type="body" idx="1"/>
          </p:nvPr>
        </p:nvSpPr>
        <p:spPr>
          <a:xfrm>
            <a:off x="279400" y="923927"/>
            <a:ext cx="8647113" cy="5330824"/>
          </a:xfrm>
        </p:spPr>
        <p:txBody>
          <a:bodyPr/>
          <a:lstStyle/>
          <a:p>
            <a:pPr>
              <a:spcBef>
                <a:spcPts val="1200"/>
              </a:spcBef>
            </a:pPr>
            <a:r>
              <a:rPr lang="cs-CZ" altLang="cs-CZ" sz="2000" b="0" dirty="0">
                <a:solidFill>
                  <a:srgbClr val="002D5A"/>
                </a:solidFill>
              </a:rPr>
              <a:t>Bikamerální – Poslanecká sněmovna a Senát</a:t>
            </a:r>
          </a:p>
          <a:p>
            <a:pPr>
              <a:spcBef>
                <a:spcPts val="1200"/>
              </a:spcBef>
            </a:pPr>
            <a:r>
              <a:rPr lang="cs-CZ" altLang="cs-CZ" sz="2000" b="0" dirty="0">
                <a:solidFill>
                  <a:srgbClr val="002D5A"/>
                </a:solidFill>
              </a:rPr>
              <a:t>Obě komory jsou vybaveny de facto stejnými kompetencemi, volby probíhají ve stejném termínu a až do roku 1994 zde také fungoval stejný, tj. proporční volební systém</a:t>
            </a:r>
          </a:p>
          <a:p>
            <a:pPr>
              <a:spcBef>
                <a:spcPts val="1200"/>
              </a:spcBef>
            </a:pPr>
            <a:r>
              <a:rPr lang="cs-CZ" altLang="cs-CZ" sz="2000" i="1" dirty="0">
                <a:solidFill>
                  <a:srgbClr val="002D5A"/>
                </a:solidFill>
              </a:rPr>
              <a:t>Poslanecká sněmovna</a:t>
            </a:r>
            <a:r>
              <a:rPr lang="cs-CZ" altLang="cs-CZ" sz="2000" b="0" dirty="0">
                <a:solidFill>
                  <a:srgbClr val="002D5A"/>
                </a:solidFill>
              </a:rPr>
              <a:t> – 630 poslanců, nyní 400</a:t>
            </a:r>
          </a:p>
          <a:p>
            <a:pPr>
              <a:spcBef>
                <a:spcPts val="1200"/>
              </a:spcBef>
            </a:pPr>
            <a:r>
              <a:rPr lang="cs-CZ" altLang="cs-CZ" sz="2000" i="1" dirty="0">
                <a:solidFill>
                  <a:srgbClr val="002D5A"/>
                </a:solidFill>
              </a:rPr>
              <a:t>Senát</a:t>
            </a:r>
            <a:r>
              <a:rPr lang="cs-CZ" altLang="cs-CZ" sz="2000" b="0" dirty="0">
                <a:solidFill>
                  <a:srgbClr val="002D5A"/>
                </a:solidFill>
              </a:rPr>
              <a:t> – 315 volených členů, nyní 200 (regionální báze), 5 doživotních senátorů jmenovaných prezidentem a všichni bývalí prezidenti</a:t>
            </a:r>
          </a:p>
          <a:p>
            <a:pPr>
              <a:spcBef>
                <a:spcPts val="1200"/>
              </a:spcBef>
            </a:pPr>
            <a:r>
              <a:rPr lang="cs-CZ" altLang="cs-CZ" sz="2000" b="0" dirty="0">
                <a:solidFill>
                  <a:srgbClr val="002D5A"/>
                </a:solidFill>
              </a:rPr>
              <a:t>Zákony musejí být schváleny oběma komorami odděleně</a:t>
            </a:r>
          </a:p>
          <a:p>
            <a:pPr>
              <a:spcBef>
                <a:spcPts val="1200"/>
              </a:spcBef>
            </a:pPr>
            <a:r>
              <a:rPr lang="cs-CZ" altLang="cs-CZ" sz="2000" b="0" dirty="0">
                <a:solidFill>
                  <a:srgbClr val="002D5A"/>
                </a:solidFill>
              </a:rPr>
              <a:t>Klíčové jsou výbory obou komor – na základě zmocnění předsedy mohou dokonce přijímat zákony, aniž by byly na jednání pléna!</a:t>
            </a:r>
          </a:p>
          <a:p>
            <a:pPr>
              <a:spcBef>
                <a:spcPts val="1200"/>
              </a:spcBef>
            </a:pPr>
            <a:r>
              <a:rPr lang="cs-CZ" altLang="cs-CZ" sz="2000" b="0" dirty="0">
                <a:solidFill>
                  <a:srgbClr val="002D5A"/>
                </a:solidFill>
              </a:rPr>
              <a:t>1/3 komory může iniciovat referendum (stejně jako 500 tis. voličů nebo 5 region. shromáždění)</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a:extLst>
              <a:ext uri="{FF2B5EF4-FFF2-40B4-BE49-F238E27FC236}">
                <a16:creationId xmlns:a16="http://schemas.microsoft.com/office/drawing/2014/main" id="{CC5BED87-9B7F-FEAB-C5D1-410B5B101B93}"/>
              </a:ext>
            </a:extLst>
          </p:cNvPr>
          <p:cNvSpPr>
            <a:spLocks noGrp="1" noChangeArrowheads="1"/>
          </p:cNvSpPr>
          <p:nvPr>
            <p:ph type="title"/>
          </p:nvPr>
        </p:nvSpPr>
        <p:spPr>
          <a:xfrm>
            <a:off x="0" y="0"/>
            <a:ext cx="9144000" cy="923926"/>
          </a:xfrm>
        </p:spPr>
        <p:txBody>
          <a:bodyPr>
            <a:normAutofit/>
          </a:bodyPr>
          <a:lstStyle/>
          <a:p>
            <a:r>
              <a:rPr lang="cs-CZ" altLang="cs-CZ" sz="4000" dirty="0"/>
              <a:t>Prezident</a:t>
            </a:r>
          </a:p>
        </p:txBody>
      </p:sp>
      <p:sp>
        <p:nvSpPr>
          <p:cNvPr id="338947" name="Rectangle 3">
            <a:extLst>
              <a:ext uri="{FF2B5EF4-FFF2-40B4-BE49-F238E27FC236}">
                <a16:creationId xmlns:a16="http://schemas.microsoft.com/office/drawing/2014/main" id="{C60FD0DA-3A86-39FC-B718-BBA9D601D2CC}"/>
              </a:ext>
            </a:extLst>
          </p:cNvPr>
          <p:cNvSpPr>
            <a:spLocks noGrp="1" noChangeArrowheads="1"/>
          </p:cNvSpPr>
          <p:nvPr>
            <p:ph type="body" idx="1"/>
          </p:nvPr>
        </p:nvSpPr>
        <p:spPr>
          <a:xfrm>
            <a:off x="457200" y="1132514"/>
            <a:ext cx="8229600" cy="4993649"/>
          </a:xfrm>
        </p:spPr>
        <p:txBody>
          <a:bodyPr/>
          <a:lstStyle/>
          <a:p>
            <a:pPr>
              <a:spcBef>
                <a:spcPts val="1200"/>
              </a:spcBef>
            </a:pPr>
            <a:r>
              <a:rPr lang="cs-CZ" altLang="cs-CZ" sz="2000" b="0" dirty="0">
                <a:solidFill>
                  <a:srgbClr val="002D5A"/>
                </a:solidFill>
              </a:rPr>
              <a:t>Hlava státu </a:t>
            </a:r>
            <a:r>
              <a:rPr lang="cs-CZ" altLang="cs-CZ" sz="2000" b="0" i="1" dirty="0">
                <a:solidFill>
                  <a:srgbClr val="002D5A"/>
                </a:solidFill>
              </a:rPr>
              <a:t>(postavení někde mezi </a:t>
            </a:r>
            <a:r>
              <a:rPr lang="cs-CZ" altLang="cs-CZ" sz="2000" b="0" i="1" dirty="0" err="1">
                <a:solidFill>
                  <a:srgbClr val="002D5A"/>
                </a:solidFill>
              </a:rPr>
              <a:t>franc</a:t>
            </a:r>
            <a:r>
              <a:rPr lang="cs-CZ" altLang="cs-CZ" sz="2000" b="0" i="1" dirty="0">
                <a:solidFill>
                  <a:srgbClr val="002D5A"/>
                </a:solidFill>
              </a:rPr>
              <a:t>. a něm.)</a:t>
            </a:r>
          </a:p>
          <a:p>
            <a:pPr>
              <a:spcBef>
                <a:spcPts val="1200"/>
              </a:spcBef>
            </a:pPr>
            <a:r>
              <a:rPr lang="cs-CZ" altLang="cs-CZ" sz="2000" b="0" dirty="0">
                <a:solidFill>
                  <a:srgbClr val="002D5A"/>
                </a:solidFill>
              </a:rPr>
              <a:t>Volen nepřímo na společném shromáždění obou komor parlamentu, doplněných o 3 delegáty z každé z 20 provincií (s </a:t>
            </a:r>
            <a:r>
              <a:rPr lang="cs-CZ" altLang="cs-CZ" sz="2000" b="0" dirty="0" err="1">
                <a:solidFill>
                  <a:srgbClr val="002D5A"/>
                </a:solidFill>
              </a:rPr>
              <a:t>výj</a:t>
            </a:r>
            <a:r>
              <a:rPr lang="cs-CZ" altLang="cs-CZ" sz="2000" b="0" dirty="0">
                <a:solidFill>
                  <a:srgbClr val="002D5A"/>
                </a:solidFill>
              </a:rPr>
              <a:t>. Val </a:t>
            </a:r>
            <a:r>
              <a:rPr lang="cs-CZ" altLang="cs-CZ" sz="2000" b="0" dirty="0" err="1">
                <a:solidFill>
                  <a:srgbClr val="002D5A"/>
                </a:solidFill>
              </a:rPr>
              <a:t>d´Aosta</a:t>
            </a:r>
            <a:r>
              <a:rPr lang="cs-CZ" altLang="cs-CZ" sz="2000" b="0" dirty="0">
                <a:solidFill>
                  <a:srgbClr val="002D5A"/>
                </a:solidFill>
              </a:rPr>
              <a:t>), a to na sedm let </a:t>
            </a:r>
            <a:r>
              <a:rPr lang="cs-CZ" altLang="cs-CZ" sz="2000" b="0" i="1" dirty="0">
                <a:solidFill>
                  <a:srgbClr val="002D5A"/>
                </a:solidFill>
              </a:rPr>
              <a:t>/rekord v r. ´71, kdy byl prezident zvolen až v 21. kole!!/</a:t>
            </a:r>
          </a:p>
          <a:p>
            <a:pPr>
              <a:spcBef>
                <a:spcPts val="1200"/>
              </a:spcBef>
            </a:pPr>
            <a:r>
              <a:rPr lang="cs-CZ" altLang="cs-CZ" sz="2000" b="0" dirty="0">
                <a:solidFill>
                  <a:srgbClr val="002D5A"/>
                </a:solidFill>
              </a:rPr>
              <a:t>Čistě prezidentské akty – jmenování 5 členů ÚS, 5 doživotních senátorů, suspenzivní právo veta</a:t>
            </a:r>
          </a:p>
          <a:p>
            <a:pPr>
              <a:spcBef>
                <a:spcPts val="1200"/>
              </a:spcBef>
            </a:pPr>
            <a:r>
              <a:rPr lang="cs-CZ" altLang="cs-CZ" sz="2000" b="0" dirty="0">
                <a:solidFill>
                  <a:srgbClr val="002D5A"/>
                </a:solidFill>
              </a:rPr>
              <a:t>Rozpouští obě komory parlamentu, a to po dohodě s předsedy obou sněmoven – prostředek nátlaku</a:t>
            </a:r>
          </a:p>
          <a:p>
            <a:pPr>
              <a:spcBef>
                <a:spcPts val="1200"/>
              </a:spcBef>
            </a:pPr>
            <a:r>
              <a:rPr lang="cs-CZ" altLang="cs-CZ" sz="2000" b="0" dirty="0">
                <a:solidFill>
                  <a:srgbClr val="002D5A"/>
                </a:solidFill>
              </a:rPr>
              <a:t>Dekrety s mocí zákona – nepoužívané</a:t>
            </a:r>
          </a:p>
          <a:p>
            <a:pPr>
              <a:spcBef>
                <a:spcPts val="1200"/>
              </a:spcBef>
            </a:pPr>
            <a:r>
              <a:rPr lang="cs-CZ" altLang="cs-CZ" sz="2000" b="0" dirty="0">
                <a:solidFill>
                  <a:srgbClr val="002D5A"/>
                </a:solidFill>
              </a:rPr>
              <a:t>Silná role při jmenování vlády – zejména v důsledku roztříštěného stranického systému</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a:extLst>
              <a:ext uri="{FF2B5EF4-FFF2-40B4-BE49-F238E27FC236}">
                <a16:creationId xmlns:a16="http://schemas.microsoft.com/office/drawing/2014/main" id="{28F7E68C-7CAA-984D-0517-886DF8A9FA39}"/>
              </a:ext>
            </a:extLst>
          </p:cNvPr>
          <p:cNvSpPr>
            <a:spLocks noGrp="1" noChangeArrowheads="1"/>
          </p:cNvSpPr>
          <p:nvPr>
            <p:ph type="title"/>
          </p:nvPr>
        </p:nvSpPr>
        <p:spPr>
          <a:xfrm>
            <a:off x="0" y="0"/>
            <a:ext cx="9144000" cy="923926"/>
          </a:xfrm>
        </p:spPr>
        <p:txBody>
          <a:bodyPr>
            <a:normAutofit/>
          </a:bodyPr>
          <a:lstStyle/>
          <a:p>
            <a:r>
              <a:rPr lang="cs-CZ" altLang="cs-CZ" sz="4000" dirty="0"/>
              <a:t>Rada ministrů (vláda)</a:t>
            </a:r>
          </a:p>
        </p:txBody>
      </p:sp>
      <p:sp>
        <p:nvSpPr>
          <p:cNvPr id="339971" name="Rectangle 3">
            <a:extLst>
              <a:ext uri="{FF2B5EF4-FFF2-40B4-BE49-F238E27FC236}">
                <a16:creationId xmlns:a16="http://schemas.microsoft.com/office/drawing/2014/main" id="{8B2D0239-1FC4-39CD-63F2-170773717688}"/>
              </a:ext>
            </a:extLst>
          </p:cNvPr>
          <p:cNvSpPr>
            <a:spLocks noGrp="1" noChangeArrowheads="1"/>
          </p:cNvSpPr>
          <p:nvPr>
            <p:ph type="body" idx="1"/>
          </p:nvPr>
        </p:nvSpPr>
        <p:spPr>
          <a:xfrm>
            <a:off x="457200" y="1317072"/>
            <a:ext cx="8229600" cy="4809091"/>
          </a:xfrm>
        </p:spPr>
        <p:txBody>
          <a:bodyPr/>
          <a:lstStyle/>
          <a:p>
            <a:pPr>
              <a:spcBef>
                <a:spcPts val="1200"/>
              </a:spcBef>
            </a:pPr>
            <a:r>
              <a:rPr lang="cs-CZ" altLang="cs-CZ" sz="2000" b="0" dirty="0">
                <a:solidFill>
                  <a:srgbClr val="002D5A"/>
                </a:solidFill>
              </a:rPr>
              <a:t>Sestavuje a řídí ji předseda jmenovaný prezidentem (na jeho návrh jsou jmenováni další členové Rady)</a:t>
            </a:r>
          </a:p>
          <a:p>
            <a:pPr>
              <a:spcBef>
                <a:spcPts val="1200"/>
              </a:spcBef>
            </a:pPr>
            <a:r>
              <a:rPr lang="cs-CZ" altLang="cs-CZ" sz="2000" b="0" dirty="0">
                <a:solidFill>
                  <a:srgbClr val="002D5A"/>
                </a:solidFill>
              </a:rPr>
              <a:t>Formování vlád bývá velmi složité</a:t>
            </a:r>
          </a:p>
          <a:p>
            <a:pPr>
              <a:spcBef>
                <a:spcPts val="1200"/>
              </a:spcBef>
            </a:pPr>
            <a:r>
              <a:rPr lang="cs-CZ" altLang="cs-CZ" sz="2000" b="0" dirty="0">
                <a:solidFill>
                  <a:srgbClr val="002D5A"/>
                </a:solidFill>
              </a:rPr>
              <a:t>Vláda je odpovědna oběma komorám Parlamentu, k vyjádření nedůvěry stačí hlasování jedné z nich – hlasuje se po jménech na základě tzv. odůvodněného návrhu</a:t>
            </a:r>
          </a:p>
          <a:p>
            <a:pPr>
              <a:spcBef>
                <a:spcPts val="1200"/>
              </a:spcBef>
            </a:pPr>
            <a:r>
              <a:rPr lang="cs-CZ" altLang="cs-CZ" sz="2000" b="0" dirty="0">
                <a:solidFill>
                  <a:srgbClr val="002D5A"/>
                </a:solidFill>
              </a:rPr>
              <a:t>Vláda podává demisi do rukou prezidenta, který nemá povinnost ji přijmout, může ji naopak požádat, aby setrvala ve své funkci, rozpustit komoru(-y) a vypsat nové volby</a:t>
            </a:r>
          </a:p>
          <a:p>
            <a:pPr>
              <a:spcBef>
                <a:spcPts val="1200"/>
              </a:spcBef>
            </a:pPr>
            <a:r>
              <a:rPr lang="cs-CZ" altLang="cs-CZ" sz="2000" b="0" dirty="0">
                <a:solidFill>
                  <a:srgbClr val="002D5A"/>
                </a:solidFill>
              </a:rPr>
              <a:t>Předseda řídí vládní politiku a nese za ni odpovědnost</a:t>
            </a:r>
          </a:p>
          <a:p>
            <a:pPr>
              <a:spcBef>
                <a:spcPts val="1200"/>
              </a:spcBef>
            </a:pPr>
            <a:r>
              <a:rPr lang="cs-CZ" altLang="cs-CZ" sz="2000" b="0" dirty="0">
                <a:solidFill>
                  <a:srgbClr val="002D5A"/>
                </a:solidFill>
              </a:rPr>
              <a:t>Obrovská nestabilita vlád za První republiky</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a:xfrm>
            <a:off x="289896" y="436090"/>
            <a:ext cx="7573962" cy="401637"/>
          </a:xfrm>
        </p:spPr>
        <p:txBody>
          <a:bodyPr>
            <a:noAutofit/>
          </a:bodyPr>
          <a:lstStyle/>
          <a:p>
            <a:pPr eaLnBrk="1" hangingPunct="1"/>
            <a:r>
              <a:rPr lang="cs-CZ" altLang="cs-CZ" sz="4400" dirty="0"/>
              <a:t>Literatura</a:t>
            </a:r>
          </a:p>
        </p:txBody>
      </p:sp>
      <p:sp>
        <p:nvSpPr>
          <p:cNvPr id="16388" name="Rectangle 3"/>
          <p:cNvSpPr>
            <a:spLocks noGrp="1" noChangeArrowheads="1"/>
          </p:cNvSpPr>
          <p:nvPr>
            <p:ph type="body" idx="1"/>
          </p:nvPr>
        </p:nvSpPr>
        <p:spPr>
          <a:xfrm>
            <a:off x="614149" y="1378424"/>
            <a:ext cx="7888406" cy="4735773"/>
          </a:xfrm>
        </p:spPr>
        <p:txBody>
          <a:bodyPr>
            <a:normAutofit/>
          </a:bodyPr>
          <a:lstStyle/>
          <a:p>
            <a:pPr eaLnBrk="1" hangingPunct="1">
              <a:spcBef>
                <a:spcPts val="1800"/>
              </a:spcBef>
            </a:pPr>
            <a:r>
              <a:rPr lang="cs-CZ" altLang="cs-CZ" sz="2800" b="0" dirty="0">
                <a:solidFill>
                  <a:srgbClr val="002D5A"/>
                </a:solidFill>
              </a:rPr>
              <a:t>Hloušek, Vít, Kopeček, Lubomír, Šedo, Jakub</a:t>
            </a:r>
            <a:r>
              <a:rPr lang="cs-CZ" altLang="cs-CZ" sz="2800" b="0" i="1" dirty="0">
                <a:solidFill>
                  <a:srgbClr val="002D5A"/>
                </a:solidFill>
              </a:rPr>
              <a:t>: Politické systémy</a:t>
            </a:r>
            <a:r>
              <a:rPr lang="cs-CZ" altLang="cs-CZ" sz="2800" b="0" dirty="0">
                <a:solidFill>
                  <a:srgbClr val="002D5A"/>
                </a:solidFill>
              </a:rPr>
              <a:t>.</a:t>
            </a:r>
            <a:r>
              <a:rPr lang="en-US" altLang="cs-CZ" sz="2800" b="0" dirty="0">
                <a:solidFill>
                  <a:srgbClr val="002D5A"/>
                </a:solidFill>
              </a:rPr>
              <a:t> Barrister &amp; Principal, </a:t>
            </a:r>
            <a:r>
              <a:rPr lang="cs-CZ" altLang="cs-CZ" sz="2800" b="0" dirty="0">
                <a:solidFill>
                  <a:srgbClr val="002D5A"/>
                </a:solidFill>
              </a:rPr>
              <a:t>Brno </a:t>
            </a:r>
            <a:r>
              <a:rPr lang="en-US" altLang="cs-CZ" sz="2800" b="0" dirty="0">
                <a:solidFill>
                  <a:srgbClr val="002D5A"/>
                </a:solidFill>
              </a:rPr>
              <a:t>201</a:t>
            </a:r>
            <a:r>
              <a:rPr lang="cs-CZ" altLang="cs-CZ" sz="2800" b="0" dirty="0">
                <a:solidFill>
                  <a:srgbClr val="002D5A"/>
                </a:solidFill>
              </a:rPr>
              <a:t>7 – str. 88-91</a:t>
            </a:r>
          </a:p>
          <a:p>
            <a:pPr>
              <a:spcBef>
                <a:spcPts val="1800"/>
              </a:spcBef>
            </a:pPr>
            <a:r>
              <a:rPr lang="cs-CZ" altLang="cs-CZ" sz="2800" dirty="0" err="1">
                <a:solidFill>
                  <a:srgbClr val="002D5A"/>
                </a:solidFill>
              </a:rPr>
              <a:t>Sartori</a:t>
            </a:r>
            <a:r>
              <a:rPr lang="cs-CZ" altLang="cs-CZ" sz="2800" dirty="0">
                <a:solidFill>
                  <a:srgbClr val="002D5A"/>
                </a:solidFill>
              </a:rPr>
              <a:t>, Giovanni: </a:t>
            </a:r>
            <a:r>
              <a:rPr lang="cs-CZ" altLang="cs-CZ" sz="2800" i="1" dirty="0">
                <a:solidFill>
                  <a:srgbClr val="002D5A"/>
                </a:solidFill>
              </a:rPr>
              <a:t>Srovnávací ústavní inženýrství</a:t>
            </a:r>
            <a:r>
              <a:rPr lang="cs-CZ" altLang="cs-CZ" sz="2800" dirty="0">
                <a:solidFill>
                  <a:srgbClr val="002D5A"/>
                </a:solidFill>
              </a:rPr>
              <a:t>, SLON, Praha 2001</a:t>
            </a:r>
            <a:endParaRPr lang="cs-CZ" altLang="cs-CZ" sz="2800" b="0" dirty="0">
              <a:solidFill>
                <a:srgbClr val="002D5A"/>
              </a:solidFill>
            </a:endParaRPr>
          </a:p>
        </p:txBody>
      </p:sp>
    </p:spTree>
    <p:extLst>
      <p:ext uri="{BB962C8B-B14F-4D97-AF65-F5344CB8AC3E}">
        <p14:creationId xmlns:p14="http://schemas.microsoft.com/office/powerpoint/2010/main" val="191329589"/>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a:extLst>
              <a:ext uri="{FF2B5EF4-FFF2-40B4-BE49-F238E27FC236}">
                <a16:creationId xmlns:a16="http://schemas.microsoft.com/office/drawing/2014/main" id="{8F0FCB3F-D635-4A5D-271D-E6B7D59626D1}"/>
              </a:ext>
            </a:extLst>
          </p:cNvPr>
          <p:cNvSpPr>
            <a:spLocks noGrp="1" noChangeArrowheads="1"/>
          </p:cNvSpPr>
          <p:nvPr>
            <p:ph type="title"/>
          </p:nvPr>
        </p:nvSpPr>
        <p:spPr>
          <a:xfrm>
            <a:off x="30956" y="0"/>
            <a:ext cx="9144000" cy="923926"/>
          </a:xfrm>
        </p:spPr>
        <p:txBody>
          <a:bodyPr>
            <a:noAutofit/>
          </a:bodyPr>
          <a:lstStyle/>
          <a:p>
            <a:r>
              <a:rPr lang="cs-CZ" altLang="cs-CZ" sz="3200" dirty="0"/>
              <a:t>Zákonodárná moc - Generální </a:t>
            </a:r>
            <a:r>
              <a:rPr lang="cs-CZ" altLang="cs-CZ" sz="3200" dirty="0" err="1"/>
              <a:t>kortesy</a:t>
            </a:r>
            <a:r>
              <a:rPr lang="cs-CZ" altLang="cs-CZ" sz="3200" dirty="0"/>
              <a:t> </a:t>
            </a:r>
            <a:br>
              <a:rPr lang="cs-CZ" altLang="cs-CZ" sz="3200" dirty="0"/>
            </a:br>
            <a:r>
              <a:rPr lang="cs-CZ" altLang="cs-CZ" sz="3200" dirty="0"/>
              <a:t>(</a:t>
            </a:r>
            <a:r>
              <a:rPr lang="cs-CZ" altLang="cs-CZ" sz="3200" dirty="0" err="1"/>
              <a:t>Cortes</a:t>
            </a:r>
            <a:r>
              <a:rPr lang="cs-CZ" altLang="cs-CZ" sz="3200" dirty="0"/>
              <a:t> </a:t>
            </a:r>
            <a:r>
              <a:rPr lang="cs-CZ" altLang="cs-CZ" sz="3200" dirty="0" err="1"/>
              <a:t>Generales</a:t>
            </a:r>
            <a:r>
              <a:rPr lang="cs-CZ" altLang="cs-CZ" sz="3200" dirty="0"/>
              <a:t>)</a:t>
            </a:r>
          </a:p>
        </p:txBody>
      </p:sp>
      <p:sp>
        <p:nvSpPr>
          <p:cNvPr id="340995" name="Rectangle 3">
            <a:extLst>
              <a:ext uri="{FF2B5EF4-FFF2-40B4-BE49-F238E27FC236}">
                <a16:creationId xmlns:a16="http://schemas.microsoft.com/office/drawing/2014/main" id="{290C297F-337E-AA5B-786A-858F634990D7}"/>
              </a:ext>
            </a:extLst>
          </p:cNvPr>
          <p:cNvSpPr>
            <a:spLocks noGrp="1" noChangeArrowheads="1"/>
          </p:cNvSpPr>
          <p:nvPr>
            <p:ph type="body" idx="1"/>
          </p:nvPr>
        </p:nvSpPr>
        <p:spPr>
          <a:xfrm>
            <a:off x="279400" y="1233183"/>
            <a:ext cx="8647113" cy="5427390"/>
          </a:xfrm>
        </p:spPr>
        <p:txBody>
          <a:bodyPr>
            <a:normAutofit/>
          </a:bodyPr>
          <a:lstStyle/>
          <a:p>
            <a:pPr>
              <a:spcBef>
                <a:spcPts val="1200"/>
              </a:spcBef>
            </a:pPr>
            <a:r>
              <a:rPr lang="cs-CZ" altLang="cs-CZ" sz="2000" i="1" dirty="0">
                <a:solidFill>
                  <a:srgbClr val="002D5A"/>
                </a:solidFill>
              </a:rPr>
              <a:t>Poslanecká sněmovna (</a:t>
            </a:r>
            <a:r>
              <a:rPr lang="cs-CZ" altLang="cs-CZ" sz="2000" i="1" dirty="0" err="1">
                <a:solidFill>
                  <a:srgbClr val="002D5A"/>
                </a:solidFill>
              </a:rPr>
              <a:t>Congres</a:t>
            </a:r>
            <a:r>
              <a:rPr lang="cs-CZ" altLang="cs-CZ" sz="2000" i="1" dirty="0">
                <a:solidFill>
                  <a:srgbClr val="002D5A"/>
                </a:solidFill>
              </a:rPr>
              <a:t> de </a:t>
            </a:r>
            <a:r>
              <a:rPr lang="cs-CZ" altLang="cs-CZ" sz="2000" i="1" dirty="0" err="1">
                <a:solidFill>
                  <a:srgbClr val="002D5A"/>
                </a:solidFill>
              </a:rPr>
              <a:t>Diputados</a:t>
            </a:r>
            <a:r>
              <a:rPr lang="cs-CZ" altLang="cs-CZ" sz="2000" i="1" dirty="0">
                <a:solidFill>
                  <a:srgbClr val="002D5A"/>
                </a:solidFill>
              </a:rPr>
              <a:t>)</a:t>
            </a:r>
          </a:p>
          <a:p>
            <a:pPr lvl="1">
              <a:spcBef>
                <a:spcPts val="1200"/>
              </a:spcBef>
            </a:pPr>
            <a:r>
              <a:rPr lang="cs-CZ" altLang="cs-CZ" sz="1800" b="0" dirty="0">
                <a:solidFill>
                  <a:srgbClr val="002D5A"/>
                </a:solidFill>
              </a:rPr>
              <a:t>Volena na 4 roky proporčním volebním systémem (přímo z ústavy)</a:t>
            </a:r>
          </a:p>
          <a:p>
            <a:pPr lvl="1">
              <a:spcBef>
                <a:spcPts val="1200"/>
              </a:spcBef>
            </a:pPr>
            <a:r>
              <a:rPr lang="cs-CZ" altLang="cs-CZ" sz="1800" b="0" dirty="0">
                <a:solidFill>
                  <a:srgbClr val="002D5A"/>
                </a:solidFill>
              </a:rPr>
              <a:t>Silnější z obou komor – je jí odpovědna vláda</a:t>
            </a:r>
          </a:p>
          <a:p>
            <a:pPr lvl="1">
              <a:spcBef>
                <a:spcPts val="1200"/>
              </a:spcBef>
            </a:pPr>
            <a:r>
              <a:rPr lang="cs-CZ" altLang="cs-CZ" sz="1800" b="0" dirty="0">
                <a:solidFill>
                  <a:srgbClr val="002D5A"/>
                </a:solidFill>
              </a:rPr>
              <a:t>Poslanecké kluby musí mít min. 15 členů, ostatní poslanci jsou zařazeni do tzv. smíšeného klubu</a:t>
            </a:r>
            <a:endParaRPr lang="cs-CZ" altLang="cs-CZ" sz="1800" b="0" i="1" dirty="0">
              <a:solidFill>
                <a:srgbClr val="002D5A"/>
              </a:solidFill>
            </a:endParaRPr>
          </a:p>
          <a:p>
            <a:pPr>
              <a:spcBef>
                <a:spcPts val="1200"/>
              </a:spcBef>
            </a:pPr>
            <a:r>
              <a:rPr lang="cs-CZ" altLang="cs-CZ" sz="2000" i="1" dirty="0">
                <a:solidFill>
                  <a:srgbClr val="002D5A"/>
                </a:solidFill>
              </a:rPr>
              <a:t>Senát (</a:t>
            </a:r>
            <a:r>
              <a:rPr lang="cs-CZ" altLang="cs-CZ" sz="2000" i="1" dirty="0" err="1">
                <a:solidFill>
                  <a:srgbClr val="002D5A"/>
                </a:solidFill>
              </a:rPr>
              <a:t>Senado</a:t>
            </a:r>
            <a:r>
              <a:rPr lang="cs-CZ" altLang="cs-CZ" sz="2000" i="1" dirty="0">
                <a:solidFill>
                  <a:srgbClr val="002D5A"/>
                </a:solidFill>
              </a:rPr>
              <a:t>)</a:t>
            </a:r>
          </a:p>
          <a:p>
            <a:pPr lvl="1">
              <a:spcBef>
                <a:spcPts val="1200"/>
              </a:spcBef>
            </a:pPr>
            <a:r>
              <a:rPr lang="cs-CZ" altLang="cs-CZ" sz="1800" b="0" dirty="0">
                <a:solidFill>
                  <a:srgbClr val="002D5A"/>
                </a:solidFill>
              </a:rPr>
              <a:t>Volen na 4 roky většinovým systémem, část senátorů je delegována jednotlivými autonomními komunitami - ustavení předcházela velká diskuse</a:t>
            </a:r>
          </a:p>
          <a:p>
            <a:pPr lvl="1">
              <a:spcBef>
                <a:spcPts val="1200"/>
              </a:spcBef>
            </a:pPr>
            <a:r>
              <a:rPr lang="cs-CZ" altLang="cs-CZ" sz="1800" b="0" dirty="0">
                <a:solidFill>
                  <a:srgbClr val="002D5A"/>
                </a:solidFill>
              </a:rPr>
              <a:t>Poměrné malé pravomoci: k přehlasování stačí prostá většina PS, silnější roli má Senát v případě ústavních zákonů (nutnost 3/5 většina členů obou komor)</a:t>
            </a:r>
          </a:p>
          <a:p>
            <a:pPr marL="457103" lvl="1" indent="0">
              <a:spcBef>
                <a:spcPts val="1200"/>
              </a:spcBef>
              <a:buNone/>
            </a:pPr>
            <a:r>
              <a:rPr lang="cs-CZ" altLang="cs-CZ" sz="1800" b="0" dirty="0">
                <a:solidFill>
                  <a:srgbClr val="002D5A"/>
                </a:solidFill>
              </a:rPr>
              <a:t>požádá-li o tom aspoň desetina PS nebo S musí být vypsáno referendum; u občanských svobod je třeba dokonce 2/3 většina, a to opakovaně i v nových </a:t>
            </a:r>
            <a:r>
              <a:rPr lang="cs-CZ" altLang="cs-CZ" sz="1800" b="0" dirty="0" err="1">
                <a:solidFill>
                  <a:srgbClr val="002D5A"/>
                </a:solidFill>
              </a:rPr>
              <a:t>Kortesech</a:t>
            </a:r>
            <a:r>
              <a:rPr lang="cs-CZ" altLang="cs-CZ" sz="1800" b="0" dirty="0">
                <a:solidFill>
                  <a:srgbClr val="002D5A"/>
                </a:solidFill>
              </a:rPr>
              <a:t> + souhlas v referendu</a:t>
            </a:r>
            <a:endParaRPr lang="cs-CZ" altLang="cs-CZ" sz="1800" b="0" i="1" dirty="0">
              <a:solidFill>
                <a:srgbClr val="002D5A"/>
              </a:solidFill>
            </a:endParaRP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a:extLst>
              <a:ext uri="{FF2B5EF4-FFF2-40B4-BE49-F238E27FC236}">
                <a16:creationId xmlns:a16="http://schemas.microsoft.com/office/drawing/2014/main" id="{7F1C4973-7A06-FE91-58F6-1515B195F349}"/>
              </a:ext>
            </a:extLst>
          </p:cNvPr>
          <p:cNvSpPr>
            <a:spLocks noGrp="1" noChangeArrowheads="1"/>
          </p:cNvSpPr>
          <p:nvPr>
            <p:ph type="title"/>
          </p:nvPr>
        </p:nvSpPr>
        <p:spPr>
          <a:xfrm>
            <a:off x="0" y="0"/>
            <a:ext cx="9144000" cy="923926"/>
          </a:xfrm>
        </p:spPr>
        <p:txBody>
          <a:bodyPr>
            <a:normAutofit/>
          </a:bodyPr>
          <a:lstStyle/>
          <a:p>
            <a:r>
              <a:rPr lang="cs-CZ" altLang="cs-CZ" sz="4400" dirty="0"/>
              <a:t>Panovník</a:t>
            </a:r>
          </a:p>
        </p:txBody>
      </p:sp>
      <p:sp>
        <p:nvSpPr>
          <p:cNvPr id="342019" name="Rectangle 3">
            <a:extLst>
              <a:ext uri="{FF2B5EF4-FFF2-40B4-BE49-F238E27FC236}">
                <a16:creationId xmlns:a16="http://schemas.microsoft.com/office/drawing/2014/main" id="{72BEA37A-4EEC-45C4-F50A-9ED53663B307}"/>
              </a:ext>
            </a:extLst>
          </p:cNvPr>
          <p:cNvSpPr>
            <a:spLocks noGrp="1" noChangeArrowheads="1"/>
          </p:cNvSpPr>
          <p:nvPr>
            <p:ph type="body" idx="1"/>
          </p:nvPr>
        </p:nvSpPr>
        <p:spPr/>
        <p:txBody>
          <a:bodyPr>
            <a:normAutofit/>
          </a:bodyPr>
          <a:lstStyle/>
          <a:p>
            <a:pPr>
              <a:spcBef>
                <a:spcPts val="1200"/>
              </a:spcBef>
            </a:pPr>
            <a:r>
              <a:rPr lang="cs-CZ" altLang="cs-CZ" sz="2400" b="0" dirty="0">
                <a:solidFill>
                  <a:srgbClr val="002D5A"/>
                </a:solidFill>
              </a:rPr>
              <a:t>Hlava státu, symbol jednoty</a:t>
            </a:r>
          </a:p>
          <a:p>
            <a:pPr>
              <a:spcBef>
                <a:spcPts val="1200"/>
              </a:spcBef>
            </a:pPr>
            <a:r>
              <a:rPr lang="cs-CZ" altLang="cs-CZ" sz="2400" b="0" dirty="0">
                <a:solidFill>
                  <a:srgbClr val="002D5A"/>
                </a:solidFill>
              </a:rPr>
              <a:t>Mezi důležité pravomoci patří: výběr a jmenování premiéra a na jeho návrh i ministrů, rozpouštění parlamentu v případě, že nedojde ke schválení premiéra, vyhlašování referenda</a:t>
            </a:r>
          </a:p>
          <a:p>
            <a:pPr>
              <a:spcBef>
                <a:spcPts val="1200"/>
              </a:spcBef>
            </a:pPr>
            <a:r>
              <a:rPr lang="cs-CZ" altLang="cs-CZ" sz="2400" b="0" dirty="0">
                <a:solidFill>
                  <a:srgbClr val="002D5A"/>
                </a:solidFill>
              </a:rPr>
              <a:t>Symbolická role současného krále daleko převyšuje ústavní vymezení</a:t>
            </a:r>
          </a:p>
          <a:p>
            <a:pPr>
              <a:spcBef>
                <a:spcPts val="1200"/>
              </a:spcBef>
            </a:pPr>
            <a:r>
              <a:rPr lang="cs-CZ" altLang="cs-CZ" sz="2400" b="0" dirty="0">
                <a:solidFill>
                  <a:srgbClr val="002D5A"/>
                </a:solidFill>
              </a:rPr>
              <a:t>Klíčová role Juana Carlose při pokusu o puč v roce 1980</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a:extLst>
              <a:ext uri="{FF2B5EF4-FFF2-40B4-BE49-F238E27FC236}">
                <a16:creationId xmlns:a16="http://schemas.microsoft.com/office/drawing/2014/main" id="{0230C8A4-523D-0C24-BCBE-62B52C33683A}"/>
              </a:ext>
            </a:extLst>
          </p:cNvPr>
          <p:cNvSpPr>
            <a:spLocks noGrp="1" noChangeArrowheads="1"/>
          </p:cNvSpPr>
          <p:nvPr>
            <p:ph type="title"/>
          </p:nvPr>
        </p:nvSpPr>
        <p:spPr>
          <a:xfrm>
            <a:off x="0" y="24410"/>
            <a:ext cx="9144000" cy="923926"/>
          </a:xfrm>
        </p:spPr>
        <p:txBody>
          <a:bodyPr>
            <a:normAutofit/>
          </a:bodyPr>
          <a:lstStyle/>
          <a:p>
            <a:r>
              <a:rPr lang="cs-CZ" altLang="cs-CZ" sz="4400" dirty="0"/>
              <a:t>Vláda</a:t>
            </a:r>
          </a:p>
        </p:txBody>
      </p:sp>
      <p:sp>
        <p:nvSpPr>
          <p:cNvPr id="343043" name="Rectangle 3">
            <a:extLst>
              <a:ext uri="{FF2B5EF4-FFF2-40B4-BE49-F238E27FC236}">
                <a16:creationId xmlns:a16="http://schemas.microsoft.com/office/drawing/2014/main" id="{DC3C4FB9-8928-33A2-4F72-5CEFF60D443E}"/>
              </a:ext>
            </a:extLst>
          </p:cNvPr>
          <p:cNvSpPr>
            <a:spLocks noGrp="1" noChangeArrowheads="1"/>
          </p:cNvSpPr>
          <p:nvPr>
            <p:ph type="body" idx="1"/>
          </p:nvPr>
        </p:nvSpPr>
        <p:spPr>
          <a:xfrm>
            <a:off x="279400" y="1442906"/>
            <a:ext cx="8675688" cy="4811844"/>
          </a:xfrm>
        </p:spPr>
        <p:txBody>
          <a:bodyPr/>
          <a:lstStyle/>
          <a:p>
            <a:pPr>
              <a:spcBef>
                <a:spcPts val="1200"/>
              </a:spcBef>
            </a:pPr>
            <a:r>
              <a:rPr lang="cs-CZ" altLang="cs-CZ" sz="2200" b="0" dirty="0">
                <a:solidFill>
                  <a:srgbClr val="002D5A"/>
                </a:solidFill>
              </a:rPr>
              <a:t>Formování</a:t>
            </a:r>
          </a:p>
          <a:p>
            <a:pPr lvl="1">
              <a:spcBef>
                <a:spcPts val="1200"/>
              </a:spcBef>
            </a:pPr>
            <a:r>
              <a:rPr lang="cs-CZ" altLang="cs-CZ" sz="1900" b="0" dirty="0">
                <a:solidFill>
                  <a:srgbClr val="002D5A"/>
                </a:solidFill>
              </a:rPr>
              <a:t>Král po konzultaci s parlamentními stranami navrhne prostřednictvím předsedy Sněmovny kandidáta na premiéra</a:t>
            </a:r>
          </a:p>
          <a:p>
            <a:pPr lvl="1">
              <a:spcBef>
                <a:spcPts val="1200"/>
              </a:spcBef>
            </a:pPr>
            <a:r>
              <a:rPr lang="cs-CZ" altLang="cs-CZ" sz="1900" b="0" dirty="0">
                <a:solidFill>
                  <a:srgbClr val="002D5A"/>
                </a:solidFill>
              </a:rPr>
              <a:t>Kandidát předkládá sněmovně návrh programu</a:t>
            </a:r>
          </a:p>
          <a:p>
            <a:pPr lvl="1">
              <a:spcBef>
                <a:spcPts val="1200"/>
              </a:spcBef>
            </a:pPr>
            <a:r>
              <a:rPr lang="cs-CZ" altLang="cs-CZ" sz="1900" b="0" dirty="0">
                <a:solidFill>
                  <a:srgbClr val="002D5A"/>
                </a:solidFill>
              </a:rPr>
              <a:t>K vyjádření důvěry je v I. kole třeba absolutní většina hlasů, ve druhém pak postačí relativní většina – prostředí pro toleranci menšinových kabinetů</a:t>
            </a:r>
          </a:p>
          <a:p>
            <a:pPr lvl="1">
              <a:spcBef>
                <a:spcPts val="1200"/>
              </a:spcBef>
            </a:pPr>
            <a:r>
              <a:rPr lang="cs-CZ" altLang="cs-CZ" sz="1900" b="0" dirty="0">
                <a:solidFill>
                  <a:srgbClr val="002D5A"/>
                </a:solidFill>
              </a:rPr>
              <a:t>Teprve po vyjádření důvěry je premiér oficiálně jmenován a na jeho návrh jsou pak jmenováni ministři</a:t>
            </a:r>
          </a:p>
          <a:p>
            <a:pPr>
              <a:spcBef>
                <a:spcPts val="1200"/>
              </a:spcBef>
            </a:pPr>
            <a:r>
              <a:rPr lang="cs-CZ" altLang="cs-CZ" sz="2200" b="0" dirty="0">
                <a:solidFill>
                  <a:srgbClr val="002D5A"/>
                </a:solidFill>
              </a:rPr>
              <a:t>Konstruktivní vyjádření nedůvěry</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a:extLst>
              <a:ext uri="{FF2B5EF4-FFF2-40B4-BE49-F238E27FC236}">
                <a16:creationId xmlns:a16="http://schemas.microsoft.com/office/drawing/2014/main" id="{865DE904-B8F1-48C4-B615-F018E027FBC8}"/>
              </a:ext>
            </a:extLst>
          </p:cNvPr>
          <p:cNvSpPr>
            <a:spLocks noGrp="1" noChangeArrowheads="1"/>
          </p:cNvSpPr>
          <p:nvPr>
            <p:ph type="title"/>
          </p:nvPr>
        </p:nvSpPr>
        <p:spPr>
          <a:xfrm>
            <a:off x="0" y="-1"/>
            <a:ext cx="9144000" cy="1107347"/>
          </a:xfrm>
        </p:spPr>
        <p:txBody>
          <a:bodyPr>
            <a:normAutofit fontScale="90000"/>
          </a:bodyPr>
          <a:lstStyle/>
          <a:p>
            <a:r>
              <a:rPr lang="cs-CZ" altLang="cs-CZ" sz="4000" dirty="0"/>
              <a:t>Politická kultura a </a:t>
            </a:r>
            <a:br>
              <a:rPr lang="cs-CZ" altLang="cs-CZ" sz="4000" dirty="0"/>
            </a:br>
            <a:r>
              <a:rPr lang="cs-CZ" altLang="cs-CZ" sz="4000" dirty="0"/>
              <a:t>volební chování v Itálii</a:t>
            </a:r>
          </a:p>
        </p:txBody>
      </p:sp>
      <p:sp>
        <p:nvSpPr>
          <p:cNvPr id="347139" name="Rectangle 3">
            <a:extLst>
              <a:ext uri="{FF2B5EF4-FFF2-40B4-BE49-F238E27FC236}">
                <a16:creationId xmlns:a16="http://schemas.microsoft.com/office/drawing/2014/main" id="{FD1389C6-6EFA-81A6-78BB-1B2FF187E43A}"/>
              </a:ext>
            </a:extLst>
          </p:cNvPr>
          <p:cNvSpPr>
            <a:spLocks noGrp="1" noChangeArrowheads="1"/>
          </p:cNvSpPr>
          <p:nvPr>
            <p:ph type="body" idx="1"/>
          </p:nvPr>
        </p:nvSpPr>
        <p:spPr>
          <a:xfrm>
            <a:off x="457200" y="1342240"/>
            <a:ext cx="8229600" cy="4783924"/>
          </a:xfrm>
        </p:spPr>
        <p:txBody>
          <a:bodyPr>
            <a:noAutofit/>
          </a:bodyPr>
          <a:lstStyle/>
          <a:p>
            <a:pPr>
              <a:spcBef>
                <a:spcPts val="1200"/>
              </a:spcBef>
            </a:pPr>
            <a:r>
              <a:rPr lang="cs-CZ" altLang="cs-CZ" sz="2000" b="0" dirty="0">
                <a:solidFill>
                  <a:srgbClr val="002D5A"/>
                </a:solidFill>
              </a:rPr>
              <a:t>Silný a stabilní stranický systém versus slaboučké kabinety - proč?</a:t>
            </a:r>
          </a:p>
          <a:p>
            <a:pPr lvl="1">
              <a:spcBef>
                <a:spcPts val="1200"/>
              </a:spcBef>
            </a:pPr>
            <a:r>
              <a:rPr lang="cs-CZ" altLang="cs-CZ" sz="2000" b="0" dirty="0">
                <a:solidFill>
                  <a:srgbClr val="002D5A"/>
                </a:solidFill>
              </a:rPr>
              <a:t>rozpojení politické odpovědnosti a skutečné moci </a:t>
            </a:r>
            <a:r>
              <a:rPr lang="cs-CZ" altLang="cs-CZ" sz="2000" b="0" dirty="0">
                <a:solidFill>
                  <a:srgbClr val="002D5A"/>
                </a:solidFill>
                <a:sym typeface="Wingdings" panose="05000000000000000000" pitchFamily="2" charset="2"/>
              </a:rPr>
              <a:t> </a:t>
            </a:r>
            <a:r>
              <a:rPr lang="cs-CZ" altLang="cs-CZ" sz="2000" b="0" i="1" dirty="0" err="1">
                <a:solidFill>
                  <a:srgbClr val="002D5A"/>
                </a:solidFill>
                <a:sym typeface="Wingdings" panose="05000000000000000000" pitchFamily="2" charset="2"/>
              </a:rPr>
              <a:t>partitokracie</a:t>
            </a:r>
            <a:endParaRPr lang="cs-CZ" altLang="cs-CZ" sz="2000" b="0" i="1" dirty="0">
              <a:solidFill>
                <a:srgbClr val="002D5A"/>
              </a:solidFill>
              <a:sym typeface="Wingdings" panose="05000000000000000000" pitchFamily="2" charset="2"/>
            </a:endParaRPr>
          </a:p>
          <a:p>
            <a:pPr lvl="1">
              <a:spcBef>
                <a:spcPts val="1200"/>
              </a:spcBef>
            </a:pPr>
            <a:r>
              <a:rPr lang="cs-CZ" altLang="cs-CZ" sz="2000" b="0" dirty="0">
                <a:solidFill>
                  <a:srgbClr val="002D5A"/>
                </a:solidFill>
                <a:sym typeface="Wingdings" panose="05000000000000000000" pitchFamily="2" charset="2"/>
              </a:rPr>
              <a:t>vlády slouží k zajištění služeb, příplatků, prebend</a:t>
            </a:r>
          </a:p>
          <a:p>
            <a:pPr>
              <a:spcBef>
                <a:spcPts val="1200"/>
              </a:spcBef>
            </a:pPr>
            <a:r>
              <a:rPr lang="cs-CZ" altLang="cs-CZ" sz="2000" b="0" dirty="0">
                <a:solidFill>
                  <a:srgbClr val="002D5A"/>
                </a:solidFill>
              </a:rPr>
              <a:t>Základní charakteristiky PK - partikularismus - loajality vůči základním komunitám (rodina, klan, obec, farnost…) X nedostatek národního vědomí a identifikace</a:t>
            </a:r>
          </a:p>
          <a:p>
            <a:pPr>
              <a:spcBef>
                <a:spcPts val="1200"/>
              </a:spcBef>
            </a:pPr>
            <a:r>
              <a:rPr lang="cs-CZ" altLang="cs-CZ" sz="2000" b="0" dirty="0">
                <a:solidFill>
                  <a:srgbClr val="002D5A"/>
                </a:solidFill>
              </a:rPr>
              <a:t>Socialisticko-komunistické kultura proti kultuře katolické - sítě masových politických stran (nejrůznější zájmové organizace), regionální báze („bílé“ a „rudé“ zóny) </a:t>
            </a:r>
            <a:r>
              <a:rPr lang="cs-CZ" altLang="cs-CZ" sz="2000" b="0" dirty="0">
                <a:solidFill>
                  <a:srgbClr val="002D5A"/>
                </a:solidFill>
                <a:sym typeface="Wingdings" panose="05000000000000000000" pitchFamily="2" charset="2"/>
              </a:rPr>
              <a:t> komunistický versus katolický lid  PCI (PSI) kontra DC</a:t>
            </a:r>
          </a:p>
          <a:p>
            <a:pPr>
              <a:spcBef>
                <a:spcPts val="1200"/>
              </a:spcBef>
            </a:pPr>
            <a:r>
              <a:rPr lang="cs-CZ" altLang="cs-CZ" sz="2000" b="0" dirty="0">
                <a:solidFill>
                  <a:srgbClr val="002D5A"/>
                </a:solidFill>
                <a:sym typeface="Wingdings" panose="05000000000000000000" pitchFamily="2" charset="2"/>
              </a:rPr>
              <a:t>Malé názorové strany</a:t>
            </a:r>
          </a:p>
          <a:p>
            <a:pPr>
              <a:spcBef>
                <a:spcPts val="1200"/>
              </a:spcBef>
            </a:pPr>
            <a:r>
              <a:rPr lang="cs-CZ" altLang="cs-CZ" sz="2000" b="0" dirty="0">
                <a:solidFill>
                  <a:srgbClr val="002D5A"/>
                </a:solidFill>
                <a:sym typeface="Wingdings" panose="05000000000000000000" pitchFamily="2" charset="2"/>
              </a:rPr>
              <a:t>Od 60. let patrné změny: rozvolnění vazeb, nový přístup ke </a:t>
            </a:r>
            <a:r>
              <a:rPr lang="cs-CZ" altLang="cs-CZ" sz="2000" b="0" dirty="0" err="1">
                <a:solidFill>
                  <a:srgbClr val="002D5A"/>
                </a:solidFill>
                <a:sym typeface="Wingdings" panose="05000000000000000000" pitchFamily="2" charset="2"/>
              </a:rPr>
              <a:t>komunist</a:t>
            </a:r>
            <a:r>
              <a:rPr lang="cs-CZ" altLang="cs-CZ" sz="2000" b="0" dirty="0">
                <a:solidFill>
                  <a:srgbClr val="002D5A"/>
                </a:solidFill>
                <a:sym typeface="Wingdings" panose="05000000000000000000" pitchFamily="2" charset="2"/>
              </a:rPr>
              <a:t>. opozici</a:t>
            </a:r>
            <a:endParaRPr lang="cs-CZ" altLang="cs-CZ" sz="2000" b="0" dirty="0">
              <a:solidFill>
                <a:srgbClr val="002D5A"/>
              </a:solidFill>
            </a:endParaRP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a:extLst>
              <a:ext uri="{FF2B5EF4-FFF2-40B4-BE49-F238E27FC236}">
                <a16:creationId xmlns:a16="http://schemas.microsoft.com/office/drawing/2014/main" id="{3670A32E-912F-C62D-91D3-93EF081DB7F2}"/>
              </a:ext>
            </a:extLst>
          </p:cNvPr>
          <p:cNvSpPr>
            <a:spLocks noGrp="1" noChangeArrowheads="1"/>
          </p:cNvSpPr>
          <p:nvPr>
            <p:ph type="title"/>
          </p:nvPr>
        </p:nvSpPr>
        <p:spPr>
          <a:xfrm>
            <a:off x="0" y="0"/>
            <a:ext cx="9144000" cy="953316"/>
          </a:xfrm>
        </p:spPr>
        <p:txBody>
          <a:bodyPr>
            <a:normAutofit/>
          </a:bodyPr>
          <a:lstStyle/>
          <a:p>
            <a:r>
              <a:rPr lang="cs-CZ" altLang="cs-CZ" sz="4000" dirty="0"/>
              <a:t>Vlády první italské republiky</a:t>
            </a:r>
          </a:p>
        </p:txBody>
      </p:sp>
      <p:sp>
        <p:nvSpPr>
          <p:cNvPr id="348163" name="Rectangle 3">
            <a:extLst>
              <a:ext uri="{FF2B5EF4-FFF2-40B4-BE49-F238E27FC236}">
                <a16:creationId xmlns:a16="http://schemas.microsoft.com/office/drawing/2014/main" id="{6802EA2C-27A0-37D9-5F74-C9D21B182EC2}"/>
              </a:ext>
            </a:extLst>
          </p:cNvPr>
          <p:cNvSpPr>
            <a:spLocks noGrp="1" noChangeArrowheads="1"/>
          </p:cNvSpPr>
          <p:nvPr>
            <p:ph type="body" idx="1"/>
          </p:nvPr>
        </p:nvSpPr>
        <p:spPr>
          <a:xfrm>
            <a:off x="457200" y="1031846"/>
            <a:ext cx="8229600" cy="5094318"/>
          </a:xfrm>
        </p:spPr>
        <p:txBody>
          <a:bodyPr/>
          <a:lstStyle/>
          <a:p>
            <a:pPr>
              <a:spcBef>
                <a:spcPts val="1200"/>
              </a:spcBef>
            </a:pPr>
            <a:r>
              <a:rPr lang="cs-CZ" altLang="cs-CZ" sz="2100" b="0" dirty="0">
                <a:solidFill>
                  <a:srgbClr val="002D5A"/>
                </a:solidFill>
              </a:rPr>
              <a:t>Od roku 1945 do jara 1994 se vystřídalo 52 kabinetů!!! </a:t>
            </a:r>
          </a:p>
          <a:p>
            <a:pPr lvl="1">
              <a:spcBef>
                <a:spcPts val="1200"/>
              </a:spcBef>
            </a:pPr>
            <a:r>
              <a:rPr lang="cs-CZ" altLang="cs-CZ" sz="1700" b="0" dirty="0">
                <a:solidFill>
                  <a:srgbClr val="002D5A"/>
                </a:solidFill>
              </a:rPr>
              <a:t>rekord drží devítidenní kabinet G. </a:t>
            </a:r>
            <a:r>
              <a:rPr lang="cs-CZ" altLang="cs-CZ" sz="1700" b="0" dirty="0" err="1">
                <a:solidFill>
                  <a:srgbClr val="002D5A"/>
                </a:solidFill>
              </a:rPr>
              <a:t>Andreottiho</a:t>
            </a:r>
            <a:endParaRPr lang="cs-CZ" altLang="cs-CZ" sz="1700" b="0" dirty="0">
              <a:solidFill>
                <a:srgbClr val="002D5A"/>
              </a:solidFill>
            </a:endParaRPr>
          </a:p>
          <a:p>
            <a:pPr>
              <a:spcBef>
                <a:spcPts val="1200"/>
              </a:spcBef>
            </a:pPr>
            <a:r>
              <a:rPr lang="cs-CZ" altLang="cs-CZ" sz="2100" b="0" dirty="0">
                <a:solidFill>
                  <a:srgbClr val="002D5A"/>
                </a:solidFill>
              </a:rPr>
              <a:t>povětšinou šlo o koaliční vlády</a:t>
            </a:r>
          </a:p>
          <a:p>
            <a:pPr>
              <a:spcBef>
                <a:spcPts val="1200"/>
              </a:spcBef>
            </a:pPr>
            <a:r>
              <a:rPr lang="cs-CZ" altLang="cs-CZ" sz="2100" b="0" dirty="0">
                <a:solidFill>
                  <a:srgbClr val="002D5A"/>
                </a:solidFill>
              </a:rPr>
              <a:t>DC vytvořila i 12 jednobarevných kabinetů</a:t>
            </a:r>
          </a:p>
          <a:p>
            <a:pPr>
              <a:spcBef>
                <a:spcPts val="1200"/>
              </a:spcBef>
            </a:pPr>
            <a:r>
              <a:rPr lang="cs-CZ" altLang="cs-CZ" sz="2100" b="0" dirty="0">
                <a:solidFill>
                  <a:srgbClr val="002D5A"/>
                </a:solidFill>
              </a:rPr>
              <a:t>ve všech zastoupena Křesťanská demokracie (DC), jež také zpravidla obsazovala post premiéra</a:t>
            </a:r>
          </a:p>
          <a:p>
            <a:pPr>
              <a:spcBef>
                <a:spcPts val="1200"/>
              </a:spcBef>
            </a:pPr>
            <a:r>
              <a:rPr lang="cs-CZ" altLang="cs-CZ" sz="2100" b="0" dirty="0">
                <a:solidFill>
                  <a:srgbClr val="002D5A"/>
                </a:solidFill>
              </a:rPr>
              <a:t>Dalšími častými koaličními stranami byly PSI, PSDI, PRI, občas i  PLI</a:t>
            </a:r>
          </a:p>
          <a:p>
            <a:pPr>
              <a:buFont typeface="Arial" panose="020B0604020202020204" pitchFamily="34" charset="0"/>
              <a:buNone/>
            </a:pPr>
            <a:endParaRPr lang="cs-CZ" altLang="cs-CZ" sz="2100" b="0" dirty="0"/>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2">
            <a:extLst>
              <a:ext uri="{FF2B5EF4-FFF2-40B4-BE49-F238E27FC236}">
                <a16:creationId xmlns:a16="http://schemas.microsoft.com/office/drawing/2014/main" id="{B718114C-F419-77BC-A6EC-FFF50E2F192E}"/>
              </a:ext>
            </a:extLst>
          </p:cNvPr>
          <p:cNvSpPr>
            <a:spLocks noGrp="1" noChangeArrowheads="1"/>
          </p:cNvSpPr>
          <p:nvPr>
            <p:ph type="title"/>
          </p:nvPr>
        </p:nvSpPr>
        <p:spPr>
          <a:xfrm>
            <a:off x="0" y="0"/>
            <a:ext cx="9144000" cy="923926"/>
          </a:xfrm>
        </p:spPr>
        <p:txBody>
          <a:bodyPr>
            <a:normAutofit/>
          </a:bodyPr>
          <a:lstStyle/>
          <a:p>
            <a:r>
              <a:rPr lang="cs-CZ" altLang="cs-CZ" sz="4000" dirty="0"/>
              <a:t>Krize italské společnosti </a:t>
            </a:r>
          </a:p>
        </p:txBody>
      </p:sp>
      <p:sp>
        <p:nvSpPr>
          <p:cNvPr id="349187" name="Rectangle 3">
            <a:extLst>
              <a:ext uri="{FF2B5EF4-FFF2-40B4-BE49-F238E27FC236}">
                <a16:creationId xmlns:a16="http://schemas.microsoft.com/office/drawing/2014/main" id="{1AA892F9-B004-EAFC-3AFE-4FE9E114DBD8}"/>
              </a:ext>
            </a:extLst>
          </p:cNvPr>
          <p:cNvSpPr>
            <a:spLocks noGrp="1" noChangeArrowheads="1"/>
          </p:cNvSpPr>
          <p:nvPr>
            <p:ph type="body" idx="1"/>
          </p:nvPr>
        </p:nvSpPr>
        <p:spPr>
          <a:xfrm>
            <a:off x="457200" y="1153392"/>
            <a:ext cx="8229600" cy="4972772"/>
          </a:xfrm>
        </p:spPr>
        <p:txBody>
          <a:bodyPr>
            <a:noAutofit/>
          </a:bodyPr>
          <a:lstStyle/>
          <a:p>
            <a:pPr>
              <a:lnSpc>
                <a:spcPct val="120000"/>
              </a:lnSpc>
              <a:spcBef>
                <a:spcPts val="1200"/>
              </a:spcBef>
            </a:pPr>
            <a:r>
              <a:rPr lang="cs-CZ" altLang="cs-CZ" sz="1800" b="0" dirty="0">
                <a:solidFill>
                  <a:srgbClr val="002D5A"/>
                </a:solidFill>
              </a:rPr>
              <a:t>Přelom 80. a 90. let - paralelní krizové tendence:</a:t>
            </a:r>
          </a:p>
          <a:p>
            <a:pPr lvl="1">
              <a:lnSpc>
                <a:spcPct val="120000"/>
              </a:lnSpc>
              <a:spcBef>
                <a:spcPts val="1200"/>
              </a:spcBef>
            </a:pPr>
            <a:r>
              <a:rPr lang="cs-CZ" altLang="cs-CZ" sz="1800" i="1" dirty="0">
                <a:solidFill>
                  <a:srgbClr val="002D5A"/>
                </a:solidFill>
              </a:rPr>
              <a:t>Institucionální oblast</a:t>
            </a:r>
          </a:p>
          <a:p>
            <a:pPr lvl="1">
              <a:lnSpc>
                <a:spcPct val="120000"/>
              </a:lnSpc>
              <a:spcBef>
                <a:spcPts val="1200"/>
              </a:spcBef>
            </a:pPr>
            <a:r>
              <a:rPr lang="cs-CZ" altLang="cs-CZ" sz="1800" i="1" dirty="0">
                <a:solidFill>
                  <a:srgbClr val="002D5A"/>
                </a:solidFill>
              </a:rPr>
              <a:t>Daňový systém a přerozdělování (ze severu na jih)</a:t>
            </a:r>
          </a:p>
          <a:p>
            <a:pPr lvl="1">
              <a:lnSpc>
                <a:spcPct val="120000"/>
              </a:lnSpc>
              <a:spcBef>
                <a:spcPts val="1200"/>
              </a:spcBef>
            </a:pPr>
            <a:r>
              <a:rPr lang="cs-CZ" altLang="cs-CZ" sz="1800" i="1" dirty="0">
                <a:solidFill>
                  <a:srgbClr val="002D5A"/>
                </a:solidFill>
              </a:rPr>
              <a:t>Krize důvěry v politickou třídu i celou republiku způsobená korupcí</a:t>
            </a:r>
          </a:p>
          <a:p>
            <a:pPr>
              <a:lnSpc>
                <a:spcPct val="120000"/>
              </a:lnSpc>
              <a:spcBef>
                <a:spcPts val="1200"/>
              </a:spcBef>
            </a:pPr>
            <a:r>
              <a:rPr lang="cs-CZ" altLang="cs-CZ" sz="1800" b="0" dirty="0">
                <a:solidFill>
                  <a:srgbClr val="002D5A"/>
                </a:solidFill>
              </a:rPr>
              <a:t>Hlavní mezník – 17. únor 1992 – začátek tzv. revoluce soudců (akce „čisté ruce“) – Di Pietro vydává zatykač na socialistu </a:t>
            </a:r>
            <a:r>
              <a:rPr lang="cs-CZ" altLang="cs-CZ" sz="1800" b="0" dirty="0" err="1">
                <a:solidFill>
                  <a:srgbClr val="002D5A"/>
                </a:solidFill>
              </a:rPr>
              <a:t>Chiesu</a:t>
            </a:r>
            <a:r>
              <a:rPr lang="cs-CZ" altLang="cs-CZ" sz="1800" b="0" dirty="0">
                <a:solidFill>
                  <a:srgbClr val="002D5A"/>
                </a:solidFill>
              </a:rPr>
              <a:t>; následuje série podobných odhalení u čelných představitelů všech stran, </a:t>
            </a:r>
            <a:r>
              <a:rPr lang="cs-CZ" altLang="cs-CZ" sz="1800" b="0" dirty="0" err="1">
                <a:solidFill>
                  <a:srgbClr val="002D5A"/>
                </a:solidFill>
              </a:rPr>
              <a:t>zj</a:t>
            </a:r>
            <a:r>
              <a:rPr lang="cs-CZ" altLang="cs-CZ" sz="1800" b="0" dirty="0">
                <a:solidFill>
                  <a:srgbClr val="002D5A"/>
                </a:solidFill>
              </a:rPr>
              <a:t>. dvou hlavních vládních – DC a PSI </a:t>
            </a:r>
            <a:r>
              <a:rPr lang="cs-CZ" altLang="cs-CZ" sz="1800" b="0" dirty="0">
                <a:solidFill>
                  <a:srgbClr val="002D5A"/>
                </a:solidFill>
                <a:sym typeface="Wingdings" panose="05000000000000000000" pitchFamily="2" charset="2"/>
              </a:rPr>
              <a:t> celková bilance – více než 900 vyšetřovaných předních politiků</a:t>
            </a:r>
          </a:p>
          <a:p>
            <a:pPr>
              <a:lnSpc>
                <a:spcPct val="120000"/>
              </a:lnSpc>
              <a:spcBef>
                <a:spcPts val="1200"/>
              </a:spcBef>
            </a:pPr>
            <a:r>
              <a:rPr lang="cs-CZ" altLang="cs-CZ" sz="1800" b="0" dirty="0">
                <a:solidFill>
                  <a:srgbClr val="002D5A"/>
                </a:solidFill>
              </a:rPr>
              <a:t>Sílící regionalismus – sever versus jih (vč. Říma) – přerůstá v populistický protest proti celému systému – </a:t>
            </a:r>
            <a:r>
              <a:rPr lang="cs-CZ" altLang="cs-CZ" sz="1800" b="0" dirty="0" err="1">
                <a:solidFill>
                  <a:srgbClr val="002D5A"/>
                </a:solidFill>
              </a:rPr>
              <a:t>partitokracii</a:t>
            </a:r>
            <a:r>
              <a:rPr lang="cs-CZ" altLang="cs-CZ" sz="1800" b="0" dirty="0">
                <a:solidFill>
                  <a:srgbClr val="002D5A"/>
                </a:solidFill>
              </a:rPr>
              <a:t> – Liga severu a její vůdce Bossi – požadavek federalizace </a:t>
            </a:r>
            <a:r>
              <a:rPr lang="cs-CZ" altLang="cs-CZ" sz="1800" b="0" i="1" dirty="0">
                <a:solidFill>
                  <a:srgbClr val="002D5A"/>
                </a:solidFill>
              </a:rPr>
              <a:t>(„Řím ani nemá na výběr: Buď s námi do Evropy, nebo s Rwandou Burundi“)</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a:extLst>
              <a:ext uri="{FF2B5EF4-FFF2-40B4-BE49-F238E27FC236}">
                <a16:creationId xmlns:a16="http://schemas.microsoft.com/office/drawing/2014/main" id="{A471571E-D2A3-BF9D-856F-729FCC178AB9}"/>
              </a:ext>
            </a:extLst>
          </p:cNvPr>
          <p:cNvSpPr>
            <a:spLocks noGrp="1" noChangeArrowheads="1"/>
          </p:cNvSpPr>
          <p:nvPr>
            <p:ph type="title"/>
          </p:nvPr>
        </p:nvSpPr>
        <p:spPr>
          <a:xfrm>
            <a:off x="0" y="0"/>
            <a:ext cx="9144000" cy="1215736"/>
          </a:xfrm>
        </p:spPr>
        <p:txBody>
          <a:bodyPr>
            <a:normAutofit fontScale="90000"/>
          </a:bodyPr>
          <a:lstStyle/>
          <a:p>
            <a:r>
              <a:rPr lang="cs-CZ" altLang="cs-CZ" sz="4400" dirty="0"/>
              <a:t>Italské volební </a:t>
            </a:r>
            <a:br>
              <a:rPr lang="cs-CZ" altLang="cs-CZ" sz="4400" dirty="0"/>
            </a:br>
            <a:r>
              <a:rPr lang="cs-CZ" altLang="cs-CZ" sz="4400" dirty="0"/>
              <a:t>systémy a reformy</a:t>
            </a:r>
          </a:p>
        </p:txBody>
      </p:sp>
      <p:sp>
        <p:nvSpPr>
          <p:cNvPr id="350211" name="Rectangle 3">
            <a:extLst>
              <a:ext uri="{FF2B5EF4-FFF2-40B4-BE49-F238E27FC236}">
                <a16:creationId xmlns:a16="http://schemas.microsoft.com/office/drawing/2014/main" id="{CCEEC7B4-9619-CFF5-7974-3EB6C20BC107}"/>
              </a:ext>
            </a:extLst>
          </p:cNvPr>
          <p:cNvSpPr>
            <a:spLocks noGrp="1" noChangeArrowheads="1"/>
          </p:cNvSpPr>
          <p:nvPr>
            <p:ph type="body" idx="1"/>
          </p:nvPr>
        </p:nvSpPr>
        <p:spPr>
          <a:xfrm>
            <a:off x="457200" y="1340426"/>
            <a:ext cx="8229600" cy="5039592"/>
          </a:xfrm>
        </p:spPr>
        <p:txBody>
          <a:bodyPr/>
          <a:lstStyle/>
          <a:p>
            <a:pPr>
              <a:spcBef>
                <a:spcPct val="45000"/>
              </a:spcBef>
            </a:pPr>
            <a:r>
              <a:rPr lang="cs-CZ" altLang="cs-CZ" sz="2000" b="0" dirty="0">
                <a:solidFill>
                  <a:srgbClr val="002D5A"/>
                </a:solidFill>
              </a:rPr>
              <a:t>Po válce zaveden proporční systém s velmi poměrnými výsledky – s malými modifikacemi (tzv. </a:t>
            </a:r>
            <a:r>
              <a:rPr lang="cs-CZ" altLang="cs-CZ" sz="2000" b="0" dirty="0" err="1">
                <a:solidFill>
                  <a:srgbClr val="002D5A"/>
                </a:solidFill>
              </a:rPr>
              <a:t>Legge</a:t>
            </a:r>
            <a:r>
              <a:rPr lang="cs-CZ" altLang="cs-CZ" sz="2000" b="0" dirty="0">
                <a:solidFill>
                  <a:srgbClr val="002D5A"/>
                </a:solidFill>
              </a:rPr>
              <a:t> </a:t>
            </a:r>
            <a:r>
              <a:rPr lang="cs-CZ" altLang="cs-CZ" sz="2000" b="0" dirty="0" err="1">
                <a:solidFill>
                  <a:srgbClr val="002D5A"/>
                </a:solidFill>
              </a:rPr>
              <a:t>Scelba</a:t>
            </a:r>
            <a:r>
              <a:rPr lang="cs-CZ" altLang="cs-CZ" sz="2000" b="0" dirty="0">
                <a:solidFill>
                  <a:srgbClr val="002D5A"/>
                </a:solidFill>
              </a:rPr>
              <a:t>, resp. oslabování preferenčního hlasování) přetrval až do roku 1993</a:t>
            </a:r>
          </a:p>
          <a:p>
            <a:pPr>
              <a:spcBef>
                <a:spcPct val="45000"/>
              </a:spcBef>
            </a:pPr>
            <a:r>
              <a:rPr lang="cs-CZ" altLang="cs-CZ" sz="2000" b="0" dirty="0">
                <a:solidFill>
                  <a:srgbClr val="002D5A"/>
                </a:solidFill>
              </a:rPr>
              <a:t>1993 – zásadní volební reforma – zavedení smíšeného volebního systému s převahou většinových prvků </a:t>
            </a:r>
            <a:r>
              <a:rPr lang="cs-CZ" altLang="cs-CZ" sz="2000" b="0" dirty="0">
                <a:solidFill>
                  <a:srgbClr val="002D5A"/>
                </a:solidFill>
                <a:cs typeface="Arial" panose="020B0604020202020204" pitchFamily="34" charset="0"/>
              </a:rPr>
              <a:t>→ silná bipolární tendence </a:t>
            </a:r>
            <a:r>
              <a:rPr lang="cs-CZ" altLang="cs-CZ" sz="2000" b="0" dirty="0">
                <a:solidFill>
                  <a:srgbClr val="002D5A"/>
                </a:solidFill>
              </a:rPr>
              <a:t>(viz dále)</a:t>
            </a:r>
          </a:p>
          <a:p>
            <a:pPr>
              <a:spcBef>
                <a:spcPct val="45000"/>
              </a:spcBef>
            </a:pPr>
            <a:r>
              <a:rPr lang="cs-CZ" altLang="cs-CZ" sz="2000" b="0" dirty="0">
                <a:solidFill>
                  <a:srgbClr val="002D5A"/>
                </a:solidFill>
              </a:rPr>
              <a:t>2005 – </a:t>
            </a:r>
            <a:r>
              <a:rPr lang="cs-CZ" altLang="cs-CZ" sz="2000" dirty="0">
                <a:solidFill>
                  <a:srgbClr val="002D5A"/>
                </a:solidFill>
              </a:rPr>
              <a:t>druhá </a:t>
            </a:r>
            <a:r>
              <a:rPr lang="cs-CZ" altLang="cs-CZ" sz="2000" b="0" dirty="0">
                <a:solidFill>
                  <a:srgbClr val="002D5A"/>
                </a:solidFill>
              </a:rPr>
              <a:t>volební reforma – návrat k proporčnímu systému, avšak s velmi výraznou většinovou prémií posilující vytváření předvolebních koalic (viz dále)</a:t>
            </a:r>
          </a:p>
          <a:p>
            <a:pPr>
              <a:spcBef>
                <a:spcPct val="45000"/>
              </a:spcBef>
            </a:pPr>
            <a:r>
              <a:rPr lang="cs-CZ" altLang="cs-CZ" sz="2000" dirty="0">
                <a:solidFill>
                  <a:srgbClr val="002D5A"/>
                </a:solidFill>
              </a:rPr>
              <a:t>2015 – třetí volební reforma – systém však nikdy nebyl použit, neboť jej zrušil Ústavní soud</a:t>
            </a:r>
            <a:endParaRPr lang="cs-CZ" altLang="cs-CZ" sz="2000" b="0" dirty="0">
              <a:solidFill>
                <a:srgbClr val="002D5A"/>
              </a:solidFill>
            </a:endParaRPr>
          </a:p>
          <a:p>
            <a:pPr>
              <a:spcBef>
                <a:spcPct val="45000"/>
              </a:spcBef>
            </a:pPr>
            <a:r>
              <a:rPr lang="cs-CZ" altLang="cs-CZ" sz="2000" dirty="0">
                <a:solidFill>
                  <a:srgbClr val="002D5A"/>
                </a:solidFill>
              </a:rPr>
              <a:t>2017 – zatím poslední reforma – opět zavedení smíšeného systému: 37% křesel přidělených pomocí většinově, 63 % poměrně</a:t>
            </a:r>
          </a:p>
          <a:p>
            <a:pPr lvl="1">
              <a:spcBef>
                <a:spcPct val="45000"/>
              </a:spcBef>
            </a:pPr>
            <a:r>
              <a:rPr lang="cs-CZ" altLang="cs-CZ" sz="1600" dirty="0">
                <a:solidFill>
                  <a:srgbClr val="002D5A"/>
                </a:solidFill>
              </a:rPr>
              <a:t>V roce 2020 v referendu schváleno snížení počtu členů obou komor parlamentu 400/200 </a:t>
            </a:r>
            <a:endParaRPr lang="cs-CZ" altLang="cs-CZ" sz="1600" b="0" dirty="0">
              <a:solidFill>
                <a:srgbClr val="002D5A"/>
              </a:solidFill>
            </a:endParaRP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a:extLst>
              <a:ext uri="{FF2B5EF4-FFF2-40B4-BE49-F238E27FC236}">
                <a16:creationId xmlns:a16="http://schemas.microsoft.com/office/drawing/2014/main" id="{32EC51BA-D76D-AD23-DD4D-022A1C4C5188}"/>
              </a:ext>
            </a:extLst>
          </p:cNvPr>
          <p:cNvSpPr>
            <a:spLocks noGrp="1" noChangeArrowheads="1"/>
          </p:cNvSpPr>
          <p:nvPr>
            <p:ph type="title"/>
          </p:nvPr>
        </p:nvSpPr>
        <p:spPr>
          <a:xfrm>
            <a:off x="0" y="0"/>
            <a:ext cx="9144000" cy="923926"/>
          </a:xfrm>
        </p:spPr>
        <p:txBody>
          <a:bodyPr>
            <a:normAutofit/>
          </a:bodyPr>
          <a:lstStyle/>
          <a:p>
            <a:r>
              <a:rPr lang="cs-CZ" altLang="cs-CZ" sz="4000" dirty="0"/>
              <a:t>Důsledky volebních reforem</a:t>
            </a:r>
            <a:endParaRPr lang="cs-CZ" altLang="cs-CZ" sz="4000" b="0" dirty="0"/>
          </a:p>
        </p:txBody>
      </p:sp>
      <p:sp>
        <p:nvSpPr>
          <p:cNvPr id="352259" name="Rectangle 3">
            <a:extLst>
              <a:ext uri="{FF2B5EF4-FFF2-40B4-BE49-F238E27FC236}">
                <a16:creationId xmlns:a16="http://schemas.microsoft.com/office/drawing/2014/main" id="{4C0955C4-978B-015F-7259-559E62CEFCE2}"/>
              </a:ext>
            </a:extLst>
          </p:cNvPr>
          <p:cNvSpPr>
            <a:spLocks noGrp="1" noChangeArrowheads="1"/>
          </p:cNvSpPr>
          <p:nvPr>
            <p:ph type="body" idx="1"/>
          </p:nvPr>
        </p:nvSpPr>
        <p:spPr>
          <a:xfrm>
            <a:off x="457200" y="1051792"/>
            <a:ext cx="8229600" cy="5442526"/>
          </a:xfrm>
        </p:spPr>
        <p:txBody>
          <a:bodyPr>
            <a:normAutofit/>
          </a:bodyPr>
          <a:lstStyle/>
          <a:p>
            <a:pPr>
              <a:spcBef>
                <a:spcPts val="1200"/>
              </a:spcBef>
            </a:pPr>
            <a:r>
              <a:rPr lang="cs-CZ" altLang="cs-CZ" sz="2000" b="0" dirty="0">
                <a:solidFill>
                  <a:srgbClr val="002D5A"/>
                </a:solidFill>
              </a:rPr>
              <a:t>historické strany nepřežily nebo se musely přizpůsobit</a:t>
            </a:r>
          </a:p>
          <a:p>
            <a:pPr>
              <a:spcBef>
                <a:spcPts val="1200"/>
              </a:spcBef>
            </a:pPr>
            <a:r>
              <a:rPr lang="cs-CZ" altLang="cs-CZ" sz="2000" b="0" dirty="0">
                <a:solidFill>
                  <a:srgbClr val="002D5A"/>
                </a:solidFill>
              </a:rPr>
              <a:t>vytvoření dvou širších </a:t>
            </a:r>
            <a:r>
              <a:rPr lang="cs-CZ" altLang="cs-CZ" sz="2000" b="0" u="sng" dirty="0">
                <a:solidFill>
                  <a:srgbClr val="002D5A"/>
                </a:solidFill>
              </a:rPr>
              <a:t>volebních bloků - bipolární stranický systém – střídání u moci proběhlo již 5 (6) krát!</a:t>
            </a:r>
          </a:p>
          <a:p>
            <a:pPr lvl="2">
              <a:spcBef>
                <a:spcPts val="1200"/>
              </a:spcBef>
            </a:pPr>
            <a:r>
              <a:rPr lang="cs-CZ" altLang="cs-CZ" sz="1800" b="0" dirty="0">
                <a:solidFill>
                  <a:srgbClr val="002D5A"/>
                </a:solidFill>
              </a:rPr>
              <a:t>levice (postkomunisté, levicoví křesťanští demokraté, Margherita, dnes Demokratická strana) </a:t>
            </a:r>
          </a:p>
          <a:p>
            <a:pPr lvl="2">
              <a:spcBef>
                <a:spcPts val="1200"/>
              </a:spcBef>
            </a:pPr>
            <a:r>
              <a:rPr lang="cs-CZ" altLang="cs-CZ" sz="1800" b="0" dirty="0">
                <a:solidFill>
                  <a:srgbClr val="002D5A"/>
                </a:solidFill>
              </a:rPr>
              <a:t>pravice (</a:t>
            </a:r>
            <a:r>
              <a:rPr lang="cs-CZ" altLang="cs-CZ" sz="1800" b="0" dirty="0" err="1">
                <a:solidFill>
                  <a:srgbClr val="002D5A"/>
                </a:solidFill>
              </a:rPr>
              <a:t>Forza</a:t>
            </a:r>
            <a:r>
              <a:rPr lang="cs-CZ" altLang="cs-CZ" sz="1800" b="0" dirty="0">
                <a:solidFill>
                  <a:srgbClr val="002D5A"/>
                </a:solidFill>
              </a:rPr>
              <a:t> Italia, Národní aliance, Liga severu, pravicoví křesťanští demokraté, dnes Bratři Itálie)</a:t>
            </a:r>
          </a:p>
          <a:p>
            <a:pPr marL="912813" lvl="2" indent="-549275">
              <a:spcBef>
                <a:spcPts val="1200"/>
              </a:spcBef>
              <a:buFont typeface="Wingdings" panose="05000000000000000000" pitchFamily="2" charset="2"/>
              <a:buChar char="Ø"/>
            </a:pPr>
            <a:r>
              <a:rPr lang="cs-CZ" altLang="cs-CZ" sz="2000" b="0" dirty="0">
                <a:solidFill>
                  <a:srgbClr val="002D5A"/>
                </a:solidFill>
              </a:rPr>
              <a:t>narůstající stabilita a akceschopnost vláda</a:t>
            </a:r>
          </a:p>
          <a:p>
            <a:pPr marL="912813" lvl="2" indent="-549275">
              <a:spcBef>
                <a:spcPts val="1200"/>
              </a:spcBef>
              <a:buFont typeface="Wingdings" panose="05000000000000000000" pitchFamily="2" charset="2"/>
              <a:buChar char="Ø"/>
            </a:pPr>
            <a:r>
              <a:rPr lang="cs-CZ" altLang="cs-CZ" sz="2000" b="0" dirty="0">
                <a:solidFill>
                  <a:srgbClr val="002D5A"/>
                </a:solidFill>
              </a:rPr>
              <a:t>Přetrvávají ale i: </a:t>
            </a:r>
          </a:p>
          <a:p>
            <a:pPr lvl="4">
              <a:spcBef>
                <a:spcPts val="1200"/>
              </a:spcBef>
            </a:pPr>
            <a:r>
              <a:rPr lang="cs-CZ" altLang="cs-CZ" sz="2000" dirty="0">
                <a:solidFill>
                  <a:srgbClr val="002D5A"/>
                </a:solidFill>
              </a:rPr>
              <a:t>fragmentace uvnitř velkých bloků</a:t>
            </a:r>
          </a:p>
          <a:p>
            <a:pPr lvl="4">
              <a:spcBef>
                <a:spcPts val="1200"/>
              </a:spcBef>
            </a:pPr>
            <a:r>
              <a:rPr lang="cs-CZ" altLang="cs-CZ" sz="2000" dirty="0">
                <a:solidFill>
                  <a:srgbClr val="002D5A"/>
                </a:solidFill>
              </a:rPr>
              <a:t>pokusy o vzkříšení politického středu</a:t>
            </a:r>
          </a:p>
          <a:p>
            <a:pPr lvl="4">
              <a:spcBef>
                <a:spcPts val="1200"/>
              </a:spcBef>
            </a:pPr>
            <a:r>
              <a:rPr lang="cs-CZ" altLang="cs-CZ" sz="2000" dirty="0">
                <a:solidFill>
                  <a:srgbClr val="002D5A"/>
                </a:solidFill>
              </a:rPr>
              <a:t>strany extrémní levice i pravice</a:t>
            </a:r>
          </a:p>
          <a:p>
            <a:pPr lvl="4">
              <a:spcBef>
                <a:spcPts val="1200"/>
              </a:spcBef>
            </a:pPr>
            <a:r>
              <a:rPr lang="cs-CZ" altLang="cs-CZ" dirty="0">
                <a:solidFill>
                  <a:srgbClr val="002D5A"/>
                </a:solidFill>
              </a:rPr>
              <a:t>Populisté - Hnutí 5 hvězd</a:t>
            </a:r>
          </a:p>
          <a:p>
            <a:pPr lvl="4">
              <a:spcBef>
                <a:spcPts val="1200"/>
              </a:spcBef>
            </a:pPr>
            <a:endParaRPr lang="cs-CZ" altLang="cs-CZ" sz="1000" dirty="0">
              <a:solidFill>
                <a:srgbClr val="002D5A"/>
              </a:solidFill>
            </a:endParaRP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a:extLst>
              <a:ext uri="{FF2B5EF4-FFF2-40B4-BE49-F238E27FC236}">
                <a16:creationId xmlns:a16="http://schemas.microsoft.com/office/drawing/2014/main" id="{1D185169-C8C7-D7F4-1697-5C3BCFA23C7D}"/>
              </a:ext>
            </a:extLst>
          </p:cNvPr>
          <p:cNvSpPr>
            <a:spLocks noGrp="1" noChangeArrowheads="1"/>
          </p:cNvSpPr>
          <p:nvPr>
            <p:ph type="title"/>
          </p:nvPr>
        </p:nvSpPr>
        <p:spPr>
          <a:xfrm>
            <a:off x="0" y="297838"/>
            <a:ext cx="9144000" cy="923926"/>
          </a:xfrm>
        </p:spPr>
        <p:txBody>
          <a:bodyPr>
            <a:noAutofit/>
          </a:bodyPr>
          <a:lstStyle/>
          <a:p>
            <a:r>
              <a:rPr lang="cs-CZ" altLang="cs-CZ" sz="4000" dirty="0"/>
              <a:t>Italští ministerští předsedové </a:t>
            </a:r>
            <a:br>
              <a:rPr lang="cs-CZ" altLang="cs-CZ" sz="4000" dirty="0"/>
            </a:br>
            <a:r>
              <a:rPr lang="cs-CZ" altLang="cs-CZ" sz="4000" dirty="0"/>
              <a:t>po r. 1946</a:t>
            </a:r>
          </a:p>
        </p:txBody>
      </p:sp>
      <p:pic>
        <p:nvPicPr>
          <p:cNvPr id="4" name="Zástupný obsah 3">
            <a:extLst>
              <a:ext uri="{FF2B5EF4-FFF2-40B4-BE49-F238E27FC236}">
                <a16:creationId xmlns:a16="http://schemas.microsoft.com/office/drawing/2014/main" id="{2AF89DC8-A34B-26D4-1E42-BFA56763FB87}"/>
              </a:ext>
            </a:extLst>
          </p:cNvPr>
          <p:cNvPicPr>
            <a:picLocks noGrp="1" noChangeAspect="1"/>
          </p:cNvPicPr>
          <p:nvPr>
            <p:ph idx="1"/>
          </p:nvPr>
        </p:nvPicPr>
        <p:blipFill>
          <a:blip r:embed="rId2"/>
          <a:stretch>
            <a:fillRect/>
          </a:stretch>
        </p:blipFill>
        <p:spPr>
          <a:xfrm>
            <a:off x="187037" y="1880754"/>
            <a:ext cx="8790354" cy="39556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a:extLst>
              <a:ext uri="{FF2B5EF4-FFF2-40B4-BE49-F238E27FC236}">
                <a16:creationId xmlns:a16="http://schemas.microsoft.com/office/drawing/2014/main" id="{F411F481-988D-71BE-4182-4E04E0316DDB}"/>
              </a:ext>
            </a:extLst>
          </p:cNvPr>
          <p:cNvSpPr>
            <a:spLocks noGrp="1" noChangeArrowheads="1"/>
          </p:cNvSpPr>
          <p:nvPr>
            <p:ph type="title"/>
          </p:nvPr>
        </p:nvSpPr>
        <p:spPr>
          <a:xfrm>
            <a:off x="0" y="0"/>
            <a:ext cx="9144000" cy="923926"/>
          </a:xfrm>
        </p:spPr>
        <p:txBody>
          <a:bodyPr>
            <a:normAutofit/>
          </a:bodyPr>
          <a:lstStyle/>
          <a:p>
            <a:r>
              <a:rPr lang="cs-CZ" altLang="cs-CZ" sz="4000" dirty="0"/>
              <a:t>Volební systémy - Španělsko </a:t>
            </a:r>
          </a:p>
        </p:txBody>
      </p:sp>
      <p:sp>
        <p:nvSpPr>
          <p:cNvPr id="356355" name="Rectangle 3">
            <a:extLst>
              <a:ext uri="{FF2B5EF4-FFF2-40B4-BE49-F238E27FC236}">
                <a16:creationId xmlns:a16="http://schemas.microsoft.com/office/drawing/2014/main" id="{FAAA5E9C-D0E7-7361-D3F6-2D3214C8D0BB}"/>
              </a:ext>
            </a:extLst>
          </p:cNvPr>
          <p:cNvSpPr>
            <a:spLocks noGrp="1" noChangeArrowheads="1"/>
          </p:cNvSpPr>
          <p:nvPr>
            <p:ph type="body" idx="1"/>
          </p:nvPr>
        </p:nvSpPr>
        <p:spPr>
          <a:xfrm>
            <a:off x="457200" y="1193800"/>
            <a:ext cx="8229600" cy="4932363"/>
          </a:xfrm>
          <a:noFill/>
          <a:ln/>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a:spcBef>
                <a:spcPts val="1200"/>
              </a:spcBef>
            </a:pPr>
            <a:r>
              <a:rPr lang="cs-CZ" altLang="cs-CZ" sz="2000" dirty="0"/>
              <a:t>Sněmovna - proporční systém se silným většinovým efektem</a:t>
            </a:r>
          </a:p>
          <a:p>
            <a:pPr lvl="1">
              <a:spcBef>
                <a:spcPts val="1200"/>
              </a:spcBef>
            </a:pPr>
            <a:r>
              <a:rPr lang="cs-CZ" altLang="cs-CZ" sz="1800" dirty="0"/>
              <a:t>350 poslanců</a:t>
            </a:r>
          </a:p>
          <a:p>
            <a:pPr lvl="1">
              <a:spcBef>
                <a:spcPts val="1200"/>
              </a:spcBef>
            </a:pPr>
            <a:r>
              <a:rPr lang="cs-CZ" altLang="cs-CZ" sz="1800" dirty="0"/>
              <a:t>50 volebních obvodů (provincie) - velké rozdíly ve velikosti 1-30 a více</a:t>
            </a:r>
          </a:p>
          <a:p>
            <a:pPr lvl="1">
              <a:spcBef>
                <a:spcPts val="1200"/>
              </a:spcBef>
            </a:pPr>
            <a:r>
              <a:rPr lang="cs-CZ" altLang="cs-CZ" sz="1800" dirty="0" err="1"/>
              <a:t>D´Hondtova</a:t>
            </a:r>
            <a:r>
              <a:rPr lang="cs-CZ" altLang="cs-CZ" sz="1800" dirty="0"/>
              <a:t> formule</a:t>
            </a:r>
          </a:p>
          <a:p>
            <a:pPr lvl="1">
              <a:spcBef>
                <a:spcPts val="1200"/>
              </a:spcBef>
            </a:pPr>
            <a:r>
              <a:rPr lang="cs-CZ" altLang="cs-CZ" sz="1800" dirty="0"/>
              <a:t>3 % klauzule na úrovni provincie </a:t>
            </a:r>
          </a:p>
          <a:p>
            <a:pPr lvl="1">
              <a:spcBef>
                <a:spcPts val="1200"/>
              </a:spcBef>
            </a:pPr>
            <a:r>
              <a:rPr lang="cs-CZ" altLang="cs-CZ" sz="1800" dirty="0"/>
              <a:t>striktně vázaná kandidátka</a:t>
            </a:r>
          </a:p>
          <a:p>
            <a:pPr>
              <a:spcBef>
                <a:spcPts val="1200"/>
              </a:spcBef>
            </a:pPr>
            <a:r>
              <a:rPr lang="cs-CZ" altLang="cs-CZ" sz="2000" dirty="0"/>
              <a:t>Senát</a:t>
            </a:r>
          </a:p>
          <a:p>
            <a:pPr lvl="1">
              <a:spcBef>
                <a:spcPts val="1200"/>
              </a:spcBef>
            </a:pPr>
            <a:r>
              <a:rPr lang="cs-CZ" altLang="cs-CZ" sz="1800" dirty="0"/>
              <a:t>208 voleno v provinciích, vždy za každou provincii 4 senátoři (výjimkou jsou malé provincie, kde se volí 1-3) – blokové hlasování</a:t>
            </a:r>
          </a:p>
          <a:p>
            <a:pPr lvl="1">
              <a:spcBef>
                <a:spcPts val="1200"/>
              </a:spcBef>
            </a:pPr>
            <a:r>
              <a:rPr lang="cs-CZ" altLang="cs-CZ" sz="1800" dirty="0"/>
              <a:t>40 senátorů vysílají autonomní komunity a regiony prostřednictvím svých zastupitelských sborů – tito senátoři nesmí vstupovat do stranických klubů</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13681441-E328-41CE-890A-CC3F8CD524F4}"/>
              </a:ext>
            </a:extLst>
          </p:cNvPr>
          <p:cNvSpPr>
            <a:spLocks noGrp="1" noChangeArrowheads="1"/>
          </p:cNvSpPr>
          <p:nvPr>
            <p:ph type="title"/>
          </p:nvPr>
        </p:nvSpPr>
        <p:spPr>
          <a:xfrm>
            <a:off x="0" y="89482"/>
            <a:ext cx="9144000" cy="923926"/>
          </a:xfrm>
        </p:spPr>
        <p:txBody>
          <a:bodyPr>
            <a:normAutofit/>
          </a:bodyPr>
          <a:lstStyle/>
          <a:p>
            <a:pPr eaLnBrk="1" hangingPunct="1"/>
            <a:r>
              <a:rPr lang="cs-CZ" altLang="cs-CZ" sz="4400" dirty="0"/>
              <a:t>Politický systém USA</a:t>
            </a:r>
          </a:p>
        </p:txBody>
      </p:sp>
      <p:sp>
        <p:nvSpPr>
          <p:cNvPr id="5123" name="Rectangle 3">
            <a:extLst>
              <a:ext uri="{FF2B5EF4-FFF2-40B4-BE49-F238E27FC236}">
                <a16:creationId xmlns:a16="http://schemas.microsoft.com/office/drawing/2014/main" id="{24DD8339-2C5F-418F-9B07-064326848C1D}"/>
              </a:ext>
            </a:extLst>
          </p:cNvPr>
          <p:cNvSpPr>
            <a:spLocks noGrp="1" noChangeArrowheads="1"/>
          </p:cNvSpPr>
          <p:nvPr>
            <p:ph type="body" idx="1"/>
          </p:nvPr>
        </p:nvSpPr>
        <p:spPr>
          <a:xfrm>
            <a:off x="457200" y="1175656"/>
            <a:ext cx="8229600" cy="5159829"/>
          </a:xfrm>
        </p:spPr>
        <p:txBody>
          <a:bodyPr>
            <a:normAutofit/>
          </a:bodyPr>
          <a:lstStyle/>
          <a:p>
            <a:pPr eaLnBrk="1" hangingPunct="1"/>
            <a:r>
              <a:rPr lang="cs-CZ" altLang="cs-CZ" sz="2800" dirty="0">
                <a:solidFill>
                  <a:srgbClr val="002D5A"/>
                </a:solidFill>
              </a:rPr>
              <a:t>Prezidentský režim</a:t>
            </a:r>
          </a:p>
          <a:p>
            <a:pPr eaLnBrk="1" hangingPunct="1"/>
            <a:r>
              <a:rPr lang="cs-CZ" altLang="cs-CZ" sz="2800" dirty="0">
                <a:solidFill>
                  <a:srgbClr val="002D5A"/>
                </a:solidFill>
              </a:rPr>
              <a:t>Nejstarší ústava na světě</a:t>
            </a:r>
          </a:p>
          <a:p>
            <a:pPr eaLnBrk="1" hangingPunct="1"/>
            <a:r>
              <a:rPr lang="cs-CZ" altLang="cs-CZ" sz="2800" dirty="0">
                <a:solidFill>
                  <a:srgbClr val="002D5A"/>
                </a:solidFill>
              </a:rPr>
              <a:t>Přísná dělba moci</a:t>
            </a:r>
          </a:p>
          <a:p>
            <a:pPr eaLnBrk="1" hangingPunct="1"/>
            <a:r>
              <a:rPr lang="cs-CZ" altLang="cs-CZ" sz="2800" dirty="0">
                <a:solidFill>
                  <a:srgbClr val="002D5A"/>
                </a:solidFill>
              </a:rPr>
              <a:t>Federalismus</a:t>
            </a:r>
          </a:p>
          <a:p>
            <a:pPr eaLnBrk="1" hangingPunct="1"/>
            <a:r>
              <a:rPr lang="cs-CZ" altLang="cs-CZ" sz="2800" dirty="0">
                <a:solidFill>
                  <a:srgbClr val="002D5A"/>
                </a:solidFill>
              </a:rPr>
              <a:t>Bikameralismus</a:t>
            </a:r>
          </a:p>
          <a:p>
            <a:pPr eaLnBrk="1" hangingPunct="1"/>
            <a:r>
              <a:rPr lang="cs-CZ" altLang="cs-CZ" sz="2800" dirty="0">
                <a:solidFill>
                  <a:srgbClr val="002D5A"/>
                </a:solidFill>
              </a:rPr>
              <a:t>Bipartismus</a:t>
            </a:r>
          </a:p>
        </p:txBody>
      </p:sp>
      <p:pic>
        <p:nvPicPr>
          <p:cNvPr id="5124" name="Picture 5" descr="USA_map_web">
            <a:extLst>
              <a:ext uri="{FF2B5EF4-FFF2-40B4-BE49-F238E27FC236}">
                <a16:creationId xmlns:a16="http://schemas.microsoft.com/office/drawing/2014/main" id="{BF9064DD-AD8C-4C34-9452-B7C9FC586C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4175" y="2306638"/>
            <a:ext cx="4724400" cy="293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a:extLst>
              <a:ext uri="{FF2B5EF4-FFF2-40B4-BE49-F238E27FC236}">
                <a16:creationId xmlns:a16="http://schemas.microsoft.com/office/drawing/2014/main" id="{2ED89780-4D14-6416-A1C5-FDBCCE106A37}"/>
              </a:ext>
            </a:extLst>
          </p:cNvPr>
          <p:cNvSpPr>
            <a:spLocks noGrp="1" noChangeArrowheads="1"/>
          </p:cNvSpPr>
          <p:nvPr>
            <p:ph type="title"/>
          </p:nvPr>
        </p:nvSpPr>
        <p:spPr>
          <a:xfrm>
            <a:off x="251670" y="539749"/>
            <a:ext cx="8543874" cy="384175"/>
          </a:xfrm>
        </p:spPr>
        <p:txBody>
          <a:bodyPr>
            <a:noAutofit/>
          </a:bodyPr>
          <a:lstStyle/>
          <a:p>
            <a:r>
              <a:rPr lang="cs-CZ" altLang="cs-CZ" sz="3200" dirty="0"/>
              <a:t>Konfliktní linie (</a:t>
            </a:r>
            <a:r>
              <a:rPr lang="cs-CZ" altLang="cs-CZ" sz="3200" dirty="0" err="1"/>
              <a:t>cleavages</a:t>
            </a:r>
            <a:r>
              <a:rPr lang="cs-CZ" altLang="cs-CZ" sz="3200" dirty="0"/>
              <a:t>) </a:t>
            </a:r>
            <a:br>
              <a:rPr lang="cs-CZ" altLang="cs-CZ" sz="3200" dirty="0"/>
            </a:br>
            <a:r>
              <a:rPr lang="cs-CZ" altLang="cs-CZ" sz="3200" dirty="0"/>
              <a:t>v italské společnosti do 90. let</a:t>
            </a:r>
          </a:p>
        </p:txBody>
      </p:sp>
      <p:sp>
        <p:nvSpPr>
          <p:cNvPr id="357379" name="Rectangle 3">
            <a:extLst>
              <a:ext uri="{FF2B5EF4-FFF2-40B4-BE49-F238E27FC236}">
                <a16:creationId xmlns:a16="http://schemas.microsoft.com/office/drawing/2014/main" id="{F26D5FA4-1E0F-0B77-799F-1E1FF956DE46}"/>
              </a:ext>
            </a:extLst>
          </p:cNvPr>
          <p:cNvSpPr>
            <a:spLocks noGrp="1" noChangeArrowheads="1"/>
          </p:cNvSpPr>
          <p:nvPr>
            <p:ph type="body" idx="1"/>
          </p:nvPr>
        </p:nvSpPr>
        <p:spPr/>
        <p:txBody>
          <a:bodyPr/>
          <a:lstStyle/>
          <a:p>
            <a:pPr>
              <a:spcBef>
                <a:spcPts val="1200"/>
              </a:spcBef>
            </a:pPr>
            <a:r>
              <a:rPr lang="cs-CZ" altLang="cs-CZ" sz="2000" b="0" i="1" dirty="0">
                <a:solidFill>
                  <a:srgbClr val="002D5A"/>
                </a:solidFill>
              </a:rPr>
              <a:t>Třídní linie</a:t>
            </a:r>
            <a:r>
              <a:rPr lang="cs-CZ" altLang="cs-CZ" sz="2000" b="0" dirty="0">
                <a:solidFill>
                  <a:srgbClr val="002D5A"/>
                </a:solidFill>
              </a:rPr>
              <a:t>, zahrnující konflikt mezi vlastníky a pracujícími </a:t>
            </a:r>
            <a:r>
              <a:rPr lang="cs-CZ" altLang="cs-CZ" sz="2000" b="0" dirty="0">
                <a:solidFill>
                  <a:srgbClr val="002D5A"/>
                </a:solidFill>
                <a:sym typeface="Wingdings" panose="05000000000000000000" pitchFamily="2" charset="2"/>
              </a:rPr>
              <a:t> silná ideologizace (PCI)</a:t>
            </a:r>
          </a:p>
          <a:p>
            <a:pPr>
              <a:spcBef>
                <a:spcPts val="1200"/>
              </a:spcBef>
            </a:pPr>
            <a:r>
              <a:rPr lang="cs-CZ" altLang="cs-CZ" sz="2000" b="0" i="1" dirty="0">
                <a:solidFill>
                  <a:srgbClr val="002D5A"/>
                </a:solidFill>
                <a:sym typeface="Wingdings" panose="05000000000000000000" pitchFamily="2" charset="2"/>
              </a:rPr>
              <a:t>Náboženská linie</a:t>
            </a:r>
            <a:r>
              <a:rPr lang="cs-CZ" altLang="cs-CZ" sz="2000" b="0" dirty="0">
                <a:solidFill>
                  <a:srgbClr val="002D5A"/>
                </a:solidFill>
                <a:sym typeface="Wingdings" panose="05000000000000000000" pitchFamily="2" charset="2"/>
              </a:rPr>
              <a:t> - štěpí společnost na sekularizovaný blok a katolický blok, resp. laické a konfesijní strany</a:t>
            </a:r>
          </a:p>
          <a:p>
            <a:pPr>
              <a:spcBef>
                <a:spcPts val="1200"/>
              </a:spcBef>
            </a:pPr>
            <a:r>
              <a:rPr lang="cs-CZ" altLang="cs-CZ" sz="2000" b="0" i="1" dirty="0">
                <a:solidFill>
                  <a:srgbClr val="002D5A"/>
                </a:solidFill>
                <a:sym typeface="Wingdings" panose="05000000000000000000" pitchFamily="2" charset="2"/>
              </a:rPr>
              <a:t>Centrum - periferie</a:t>
            </a:r>
            <a:r>
              <a:rPr lang="cs-CZ" altLang="cs-CZ" sz="2000" b="0" dirty="0">
                <a:solidFill>
                  <a:srgbClr val="002D5A"/>
                </a:solidFill>
                <a:sym typeface="Wingdings" panose="05000000000000000000" pitchFamily="2" charset="2"/>
              </a:rPr>
              <a:t>  rozpory mezi „vyspělým Severem“ a „zaostalým Jihem“ - sílí v 80. letech</a:t>
            </a:r>
          </a:p>
          <a:p>
            <a:pPr>
              <a:spcBef>
                <a:spcPts val="1200"/>
              </a:spcBef>
            </a:pPr>
            <a:r>
              <a:rPr lang="cs-CZ" altLang="cs-CZ" sz="2000" b="0" dirty="0">
                <a:solidFill>
                  <a:srgbClr val="002D5A"/>
                </a:solidFill>
                <a:sym typeface="Wingdings" panose="05000000000000000000" pitchFamily="2" charset="2"/>
              </a:rPr>
              <a:t>Zahraniční orientace - </a:t>
            </a:r>
            <a:r>
              <a:rPr lang="cs-CZ" altLang="cs-CZ" sz="2000" b="0" i="1" dirty="0">
                <a:solidFill>
                  <a:srgbClr val="002D5A"/>
                </a:solidFill>
                <a:sym typeface="Wingdings" panose="05000000000000000000" pitchFamily="2" charset="2"/>
              </a:rPr>
              <a:t>Východ versus Západ</a:t>
            </a:r>
            <a:r>
              <a:rPr lang="cs-CZ" altLang="cs-CZ" sz="2000" b="0" dirty="0">
                <a:solidFill>
                  <a:srgbClr val="002D5A"/>
                </a:solidFill>
                <a:sym typeface="Wingdings" panose="05000000000000000000" pitchFamily="2" charset="2"/>
              </a:rPr>
              <a:t>  zásadní vliv na koaliční chování + zásadní odlišnost mezi umírněnou levicí (PSI, PSDI) a levicí extrémní (PCI)</a:t>
            </a:r>
          </a:p>
          <a:p>
            <a:pPr>
              <a:spcBef>
                <a:spcPts val="1200"/>
              </a:spcBef>
            </a:pPr>
            <a:r>
              <a:rPr lang="cs-CZ" altLang="cs-CZ" sz="2000" b="0" i="1" dirty="0">
                <a:solidFill>
                  <a:srgbClr val="002D5A"/>
                </a:solidFill>
                <a:sym typeface="Wingdings" panose="05000000000000000000" pitchFamily="2" charset="2"/>
              </a:rPr>
              <a:t>Reforma versus revoluce</a:t>
            </a:r>
            <a:r>
              <a:rPr lang="cs-CZ" altLang="cs-CZ" sz="2000" b="0" dirty="0">
                <a:solidFill>
                  <a:srgbClr val="002D5A"/>
                </a:solidFill>
                <a:sym typeface="Wingdings" panose="05000000000000000000" pitchFamily="2" charset="2"/>
              </a:rPr>
              <a:t> - postoje k fašistickému a demokratickému režimu  radikální (antisystémové) póly </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a:extLst>
              <a:ext uri="{FF2B5EF4-FFF2-40B4-BE49-F238E27FC236}">
                <a16:creationId xmlns:a16="http://schemas.microsoft.com/office/drawing/2014/main" id="{F19D19E8-6AD4-5D71-AA63-E573AE4ECC68}"/>
              </a:ext>
            </a:extLst>
          </p:cNvPr>
          <p:cNvSpPr>
            <a:spLocks noGrp="1" noChangeArrowheads="1"/>
          </p:cNvSpPr>
          <p:nvPr>
            <p:ph type="title"/>
          </p:nvPr>
        </p:nvSpPr>
        <p:spPr>
          <a:xfrm>
            <a:off x="0" y="269874"/>
            <a:ext cx="9144000" cy="923926"/>
          </a:xfrm>
        </p:spPr>
        <p:txBody>
          <a:bodyPr>
            <a:normAutofit/>
          </a:bodyPr>
          <a:lstStyle/>
          <a:p>
            <a:r>
              <a:rPr lang="cs-CZ" altLang="cs-CZ" sz="4000" dirty="0"/>
              <a:t>Konfliktní linie od 90. let</a:t>
            </a:r>
          </a:p>
        </p:txBody>
      </p:sp>
      <p:sp>
        <p:nvSpPr>
          <p:cNvPr id="358403" name="Rectangle 3">
            <a:extLst>
              <a:ext uri="{FF2B5EF4-FFF2-40B4-BE49-F238E27FC236}">
                <a16:creationId xmlns:a16="http://schemas.microsoft.com/office/drawing/2014/main" id="{A3C077CF-D98D-68DB-A12B-2EB28575B55E}"/>
              </a:ext>
            </a:extLst>
          </p:cNvPr>
          <p:cNvSpPr>
            <a:spLocks noGrp="1" noChangeArrowheads="1"/>
          </p:cNvSpPr>
          <p:nvPr>
            <p:ph type="body" idx="1"/>
          </p:nvPr>
        </p:nvSpPr>
        <p:spPr>
          <a:xfrm>
            <a:off x="457200" y="1381992"/>
            <a:ext cx="8229600" cy="4744172"/>
          </a:xfrm>
        </p:spPr>
        <p:txBody>
          <a:bodyPr/>
          <a:lstStyle/>
          <a:p>
            <a:pPr>
              <a:spcBef>
                <a:spcPts val="1800"/>
              </a:spcBef>
            </a:pPr>
            <a:r>
              <a:rPr lang="cs-CZ" altLang="cs-CZ" sz="2200" b="0" i="1" dirty="0">
                <a:solidFill>
                  <a:srgbClr val="002D5A"/>
                </a:solidFill>
              </a:rPr>
              <a:t>Levice versus pravice</a:t>
            </a:r>
            <a:r>
              <a:rPr lang="cs-CZ" altLang="cs-CZ" sz="2200" b="0" dirty="0">
                <a:solidFill>
                  <a:srgbClr val="002D5A"/>
                </a:solidFill>
              </a:rPr>
              <a:t> - třídní i symbolická báze </a:t>
            </a:r>
            <a:r>
              <a:rPr lang="cs-CZ" altLang="cs-CZ" sz="2200" b="0" dirty="0">
                <a:solidFill>
                  <a:srgbClr val="002D5A"/>
                </a:solidFill>
                <a:sym typeface="Wingdings" panose="05000000000000000000" pitchFamily="2" charset="2"/>
              </a:rPr>
              <a:t> bipolární formát a mechanismus stranického systému</a:t>
            </a:r>
          </a:p>
          <a:p>
            <a:pPr>
              <a:spcBef>
                <a:spcPts val="1800"/>
              </a:spcBef>
            </a:pPr>
            <a:r>
              <a:rPr lang="cs-CZ" altLang="cs-CZ" sz="2200" b="0" dirty="0">
                <a:solidFill>
                  <a:srgbClr val="002D5A"/>
                </a:solidFill>
                <a:sym typeface="Wingdings" panose="05000000000000000000" pitchFamily="2" charset="2"/>
              </a:rPr>
              <a:t>Regionální linie - </a:t>
            </a:r>
            <a:r>
              <a:rPr lang="cs-CZ" altLang="cs-CZ" sz="2200" b="0" i="1" dirty="0">
                <a:solidFill>
                  <a:srgbClr val="002D5A"/>
                </a:solidFill>
                <a:sym typeface="Wingdings" panose="05000000000000000000" pitchFamily="2" charset="2"/>
              </a:rPr>
              <a:t>jih versus sever </a:t>
            </a:r>
            <a:r>
              <a:rPr lang="cs-CZ" altLang="cs-CZ" sz="2200" b="0" dirty="0">
                <a:solidFill>
                  <a:srgbClr val="002D5A"/>
                </a:solidFill>
                <a:sym typeface="Wingdings" panose="05000000000000000000" pitchFamily="2" charset="2"/>
              </a:rPr>
              <a:t>- LN, regionální podpora obou bloků (sever a jih - pravice, střed - levice)</a:t>
            </a:r>
          </a:p>
          <a:p>
            <a:pPr>
              <a:spcBef>
                <a:spcPts val="1800"/>
              </a:spcBef>
            </a:pPr>
            <a:r>
              <a:rPr lang="cs-CZ" altLang="cs-CZ" sz="2200" b="0" dirty="0">
                <a:solidFill>
                  <a:srgbClr val="002D5A"/>
                </a:solidFill>
                <a:sym typeface="Wingdings" panose="05000000000000000000" pitchFamily="2" charset="2"/>
              </a:rPr>
              <a:t>Relikty linie</a:t>
            </a:r>
            <a:r>
              <a:rPr lang="cs-CZ" altLang="cs-CZ" sz="2200" b="0" i="1" dirty="0">
                <a:solidFill>
                  <a:srgbClr val="002D5A"/>
                </a:solidFill>
                <a:sym typeface="Wingdings" panose="05000000000000000000" pitchFamily="2" charset="2"/>
              </a:rPr>
              <a:t> stát versus církev</a:t>
            </a:r>
          </a:p>
          <a:p>
            <a:pPr>
              <a:spcBef>
                <a:spcPts val="1800"/>
              </a:spcBef>
            </a:pPr>
            <a:r>
              <a:rPr lang="cs-CZ" altLang="cs-CZ" sz="2200" b="0" i="1" dirty="0">
                <a:solidFill>
                  <a:srgbClr val="002D5A"/>
                </a:solidFill>
                <a:sym typeface="Wingdings" panose="05000000000000000000" pitchFamily="2" charset="2"/>
              </a:rPr>
              <a:t>evropské otázky </a:t>
            </a:r>
            <a:r>
              <a:rPr lang="cs-CZ" altLang="cs-CZ" sz="2200" b="0" dirty="0">
                <a:solidFill>
                  <a:srgbClr val="002D5A"/>
                </a:solidFill>
                <a:sym typeface="Wingdings" panose="05000000000000000000" pitchFamily="2" charset="2"/>
              </a:rPr>
              <a:t>(federalismus versus euroskepticismus)</a:t>
            </a:r>
          </a:p>
          <a:p>
            <a:pPr>
              <a:spcBef>
                <a:spcPts val="1800"/>
              </a:spcBef>
            </a:pPr>
            <a:r>
              <a:rPr lang="cs-CZ" altLang="cs-CZ" sz="2200" b="0" i="1" dirty="0">
                <a:solidFill>
                  <a:srgbClr val="002D5A"/>
                </a:solidFill>
                <a:sym typeface="Wingdings" panose="05000000000000000000" pitchFamily="2" charset="2"/>
              </a:rPr>
              <a:t>styl vládnutí</a:t>
            </a:r>
            <a:endParaRPr lang="cs-CZ" altLang="cs-CZ" sz="2200" b="0" dirty="0">
              <a:solidFill>
                <a:srgbClr val="002D5A"/>
              </a:solidFill>
              <a:sym typeface="Wingdings" panose="05000000000000000000" pitchFamily="2" charset="2"/>
            </a:endParaRPr>
          </a:p>
          <a:p>
            <a:pPr>
              <a:spcBef>
                <a:spcPts val="1800"/>
              </a:spcBef>
            </a:pPr>
            <a:r>
              <a:rPr lang="cs-CZ" altLang="cs-CZ" sz="2200" dirty="0">
                <a:solidFill>
                  <a:srgbClr val="002D5A"/>
                </a:solidFill>
                <a:sym typeface="Wingdings" panose="05000000000000000000" pitchFamily="2" charset="2"/>
              </a:rPr>
              <a:t>Open versus </a:t>
            </a:r>
            <a:r>
              <a:rPr lang="cs-CZ" altLang="cs-CZ" sz="2200" dirty="0" err="1">
                <a:solidFill>
                  <a:srgbClr val="002D5A"/>
                </a:solidFill>
                <a:sym typeface="Wingdings" panose="05000000000000000000" pitchFamily="2" charset="2"/>
              </a:rPr>
              <a:t>closed</a:t>
            </a:r>
            <a:r>
              <a:rPr lang="cs-CZ" altLang="cs-CZ" sz="2200" dirty="0">
                <a:solidFill>
                  <a:srgbClr val="002D5A"/>
                </a:solidFill>
                <a:sym typeface="Wingdings" panose="05000000000000000000" pitchFamily="2" charset="2"/>
              </a:rPr>
              <a:t> ve vztahu </a:t>
            </a:r>
            <a:r>
              <a:rPr lang="cs-CZ" altLang="cs-CZ" sz="2200" i="1" dirty="0">
                <a:solidFill>
                  <a:srgbClr val="002D5A"/>
                </a:solidFill>
                <a:sym typeface="Wingdings" panose="05000000000000000000" pitchFamily="2" charset="2"/>
              </a:rPr>
              <a:t>ke globalizaci </a:t>
            </a:r>
            <a:endParaRPr lang="cs-CZ" altLang="cs-CZ" sz="2200" b="0" i="1" dirty="0">
              <a:solidFill>
                <a:srgbClr val="002D5A"/>
              </a:solidFill>
              <a:sym typeface="Wingdings" panose="05000000000000000000" pitchFamily="2" charset="2"/>
            </a:endParaRP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a:extLst>
              <a:ext uri="{FF2B5EF4-FFF2-40B4-BE49-F238E27FC236}">
                <a16:creationId xmlns:a16="http://schemas.microsoft.com/office/drawing/2014/main" id="{4FE08EDF-1655-D6B6-9BD8-6B53A0B829ED}"/>
              </a:ext>
            </a:extLst>
          </p:cNvPr>
          <p:cNvSpPr>
            <a:spLocks noGrp="1" noChangeArrowheads="1"/>
          </p:cNvSpPr>
          <p:nvPr>
            <p:ph type="title"/>
          </p:nvPr>
        </p:nvSpPr>
        <p:spPr>
          <a:xfrm>
            <a:off x="0" y="-1"/>
            <a:ext cx="8978900" cy="1319645"/>
          </a:xfrm>
        </p:spPr>
        <p:txBody>
          <a:bodyPr>
            <a:normAutofit fontScale="90000"/>
          </a:bodyPr>
          <a:lstStyle/>
          <a:p>
            <a:r>
              <a:rPr lang="cs-CZ" altLang="cs-CZ" sz="4400" dirty="0"/>
              <a:t>Relevantní strany </a:t>
            </a:r>
            <a:br>
              <a:rPr lang="cs-CZ" altLang="cs-CZ" sz="4400" dirty="0"/>
            </a:br>
            <a:r>
              <a:rPr lang="cs-CZ" altLang="cs-CZ" sz="4400" dirty="0"/>
              <a:t>do roku 1994</a:t>
            </a:r>
            <a:endParaRPr lang="cs-CZ" altLang="cs-CZ" sz="4400" b="0" dirty="0"/>
          </a:p>
        </p:txBody>
      </p:sp>
      <p:sp>
        <p:nvSpPr>
          <p:cNvPr id="359427" name="Rectangle 3">
            <a:extLst>
              <a:ext uri="{FF2B5EF4-FFF2-40B4-BE49-F238E27FC236}">
                <a16:creationId xmlns:a16="http://schemas.microsoft.com/office/drawing/2014/main" id="{89CC6258-386F-798E-721C-83D614ED0213}"/>
              </a:ext>
            </a:extLst>
          </p:cNvPr>
          <p:cNvSpPr>
            <a:spLocks noGrp="1" noChangeArrowheads="1"/>
          </p:cNvSpPr>
          <p:nvPr>
            <p:ph type="body" idx="1"/>
          </p:nvPr>
        </p:nvSpPr>
        <p:spPr>
          <a:xfrm>
            <a:off x="187036" y="1498600"/>
            <a:ext cx="8791864" cy="4686300"/>
          </a:xfrm>
        </p:spPr>
        <p:txBody>
          <a:bodyPr>
            <a:normAutofit fontScale="92500" lnSpcReduction="10000"/>
          </a:bodyPr>
          <a:lstStyle/>
          <a:p>
            <a:pPr lvl="1">
              <a:spcBef>
                <a:spcPts val="1200"/>
              </a:spcBef>
            </a:pPr>
            <a:r>
              <a:rPr lang="cs-CZ" altLang="cs-CZ" sz="1800" b="0" dirty="0">
                <a:solidFill>
                  <a:srgbClr val="002D5A"/>
                </a:solidFill>
              </a:rPr>
              <a:t>Křesťanská demokracie (DC) - </a:t>
            </a:r>
            <a:r>
              <a:rPr lang="cs-CZ" altLang="cs-CZ" sz="1800" b="0" dirty="0" err="1">
                <a:solidFill>
                  <a:srgbClr val="002D5A"/>
                </a:solidFill>
              </a:rPr>
              <a:t>pivotální</a:t>
            </a:r>
            <a:r>
              <a:rPr lang="cs-CZ" altLang="cs-CZ" sz="1800" b="0" dirty="0">
                <a:solidFill>
                  <a:srgbClr val="002D5A"/>
                </a:solidFill>
              </a:rPr>
              <a:t> postavení</a:t>
            </a:r>
          </a:p>
          <a:p>
            <a:pPr lvl="1">
              <a:spcBef>
                <a:spcPts val="1200"/>
              </a:spcBef>
            </a:pPr>
            <a:r>
              <a:rPr lang="cs-CZ" altLang="cs-CZ" sz="1800" b="0" dirty="0">
                <a:solidFill>
                  <a:srgbClr val="002D5A"/>
                </a:solidFill>
              </a:rPr>
              <a:t>Komunistická strana (PCI) - antisystémová opozice, drobné korekce v 70. letech</a:t>
            </a:r>
          </a:p>
          <a:p>
            <a:pPr lvl="1">
              <a:spcBef>
                <a:spcPts val="1200"/>
              </a:spcBef>
            </a:pPr>
            <a:r>
              <a:rPr lang="cs-CZ" altLang="cs-CZ" sz="1800" b="0" dirty="0">
                <a:solidFill>
                  <a:srgbClr val="002D5A"/>
                </a:solidFill>
              </a:rPr>
              <a:t>Socialistická strana (PSI) - od opozice po nezbytnou součást vlády</a:t>
            </a:r>
          </a:p>
          <a:p>
            <a:pPr lvl="1">
              <a:spcBef>
                <a:spcPts val="1200"/>
              </a:spcBef>
            </a:pPr>
            <a:r>
              <a:rPr lang="cs-CZ" altLang="cs-CZ" sz="1800" b="0" dirty="0">
                <a:solidFill>
                  <a:srgbClr val="002D5A"/>
                </a:solidFill>
              </a:rPr>
              <a:t>Republikánská strana (PRI) - malá, ale často nepostradatelná</a:t>
            </a:r>
          </a:p>
          <a:p>
            <a:pPr lvl="1">
              <a:spcBef>
                <a:spcPts val="1200"/>
              </a:spcBef>
            </a:pPr>
            <a:r>
              <a:rPr lang="cs-CZ" altLang="cs-CZ" sz="1800" b="0" dirty="0">
                <a:solidFill>
                  <a:srgbClr val="002D5A"/>
                </a:solidFill>
              </a:rPr>
              <a:t>Liberální strana (PLI) - malá, ale často nepostradatelná</a:t>
            </a:r>
          </a:p>
          <a:p>
            <a:pPr lvl="1">
              <a:spcBef>
                <a:spcPts val="1200"/>
              </a:spcBef>
            </a:pPr>
            <a:r>
              <a:rPr lang="cs-CZ" altLang="cs-CZ" sz="1800" b="0" dirty="0">
                <a:solidFill>
                  <a:srgbClr val="002D5A"/>
                </a:solidFill>
              </a:rPr>
              <a:t>Italské sociální hnutí (MSI) - antisystémová opozice, později se reformuje</a:t>
            </a:r>
          </a:p>
          <a:p>
            <a:pPr lvl="1">
              <a:spcBef>
                <a:spcPts val="1200"/>
              </a:spcBef>
            </a:pPr>
            <a:r>
              <a:rPr lang="cs-CZ" altLang="cs-CZ" sz="1800" b="0" dirty="0">
                <a:solidFill>
                  <a:srgbClr val="002D5A"/>
                </a:solidFill>
              </a:rPr>
              <a:t>Sociálnědemokratická strana (PSDI) - malá, ale často nepostradatelná</a:t>
            </a:r>
          </a:p>
          <a:p>
            <a:pPr lvl="1">
              <a:spcBef>
                <a:spcPts val="1200"/>
              </a:spcBef>
            </a:pPr>
            <a:r>
              <a:rPr lang="cs-CZ" altLang="cs-CZ" sz="1800" b="0" dirty="0">
                <a:solidFill>
                  <a:srgbClr val="002D5A"/>
                </a:solidFill>
              </a:rPr>
              <a:t>Radikální strana (PR) - malá strana</a:t>
            </a:r>
          </a:p>
          <a:p>
            <a:pPr lvl="1">
              <a:spcBef>
                <a:spcPts val="1200"/>
              </a:spcBef>
            </a:pPr>
            <a:r>
              <a:rPr lang="cs-CZ" altLang="cs-CZ" sz="1800" b="0" dirty="0">
                <a:solidFill>
                  <a:srgbClr val="002D5A"/>
                </a:solidFill>
              </a:rPr>
              <a:t>monarchisté - malá izolovaná strana v (antisystémové) opozici</a:t>
            </a:r>
          </a:p>
          <a:p>
            <a:pPr lvl="1">
              <a:spcBef>
                <a:spcPts val="1200"/>
              </a:spcBef>
            </a:pPr>
            <a:r>
              <a:rPr lang="cs-CZ" altLang="cs-CZ" sz="1800" b="0" dirty="0">
                <a:solidFill>
                  <a:srgbClr val="002D5A"/>
                </a:solidFill>
              </a:rPr>
              <a:t>Jihotyrolská lidová strana (SVP) - malý etnicko-regionální spojenec DC</a:t>
            </a:r>
          </a:p>
          <a:p>
            <a:pPr lvl="1">
              <a:spcBef>
                <a:spcPts val="1200"/>
              </a:spcBef>
            </a:pPr>
            <a:r>
              <a:rPr lang="cs-CZ" altLang="cs-CZ" sz="1800" b="0" dirty="0">
                <a:solidFill>
                  <a:srgbClr val="002D5A"/>
                </a:solidFill>
              </a:rPr>
              <a:t>zelení – konec 80. let - posiluje až v samém závěru období</a:t>
            </a:r>
          </a:p>
          <a:p>
            <a:pPr lvl="1">
              <a:spcBef>
                <a:spcPts val="1200"/>
              </a:spcBef>
            </a:pPr>
            <a:r>
              <a:rPr lang="cs-CZ" altLang="cs-CZ" sz="1800" b="0" dirty="0" err="1">
                <a:solidFill>
                  <a:srgbClr val="002D5A"/>
                </a:solidFill>
              </a:rPr>
              <a:t>reg</a:t>
            </a:r>
            <a:r>
              <a:rPr lang="cs-CZ" altLang="cs-CZ" sz="1800" b="0" dirty="0">
                <a:solidFill>
                  <a:srgbClr val="002D5A"/>
                </a:solidFill>
              </a:rPr>
              <a:t>. ligy – Liga severu (LN) – konec 80. let - sílící, jeden z důvodů krachu systému</a:t>
            </a:r>
          </a:p>
        </p:txBody>
      </p:sp>
    </p:spTree>
    <p:extLst>
      <p:ext uri="{BB962C8B-B14F-4D97-AF65-F5344CB8AC3E}">
        <p14:creationId xmlns:p14="http://schemas.microsoft.com/office/powerpoint/2010/main" val="2421477533"/>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2">
            <a:extLst>
              <a:ext uri="{FF2B5EF4-FFF2-40B4-BE49-F238E27FC236}">
                <a16:creationId xmlns:a16="http://schemas.microsoft.com/office/drawing/2014/main" id="{BCCC851F-4CDF-7A80-8723-EFFA35749946}"/>
              </a:ext>
            </a:extLst>
          </p:cNvPr>
          <p:cNvSpPr>
            <a:spLocks noGrp="1" noChangeArrowheads="1"/>
          </p:cNvSpPr>
          <p:nvPr>
            <p:ph type="title"/>
          </p:nvPr>
        </p:nvSpPr>
        <p:spPr/>
        <p:txBody>
          <a:bodyPr>
            <a:normAutofit fontScale="90000"/>
          </a:bodyPr>
          <a:lstStyle/>
          <a:p>
            <a:pPr algn="l"/>
            <a:r>
              <a:rPr lang="cs-CZ" altLang="cs-CZ" dirty="0">
                <a:solidFill>
                  <a:srgbClr val="002D5A"/>
                </a:solidFill>
              </a:rPr>
              <a:t>Volby do Poslanecké sněmovny </a:t>
            </a:r>
            <a:br>
              <a:rPr lang="cs-CZ" altLang="cs-CZ" dirty="0">
                <a:solidFill>
                  <a:srgbClr val="002D5A"/>
                </a:solidFill>
              </a:rPr>
            </a:br>
            <a:r>
              <a:rPr lang="cs-CZ" altLang="cs-CZ" dirty="0">
                <a:solidFill>
                  <a:srgbClr val="002D5A"/>
                </a:solidFill>
              </a:rPr>
              <a:t>1945-1992</a:t>
            </a:r>
          </a:p>
        </p:txBody>
      </p:sp>
      <p:graphicFrame>
        <p:nvGraphicFramePr>
          <p:cNvPr id="361475" name="Object 3">
            <a:extLst>
              <a:ext uri="{FF2B5EF4-FFF2-40B4-BE49-F238E27FC236}">
                <a16:creationId xmlns:a16="http://schemas.microsoft.com/office/drawing/2014/main" id="{29169321-780B-E513-DF9D-74E048D2E22D}"/>
              </a:ext>
            </a:extLst>
          </p:cNvPr>
          <p:cNvGraphicFramePr>
            <a:graphicFrameLocks noGrp="1" noChangeAspect="1"/>
          </p:cNvGraphicFramePr>
          <p:nvPr>
            <p:ph sz="half" idx="2"/>
            <p:extLst>
              <p:ext uri="{D42A27DB-BD31-4B8C-83A1-F6EECF244321}">
                <p14:modId xmlns:p14="http://schemas.microsoft.com/office/powerpoint/2010/main" val="2582229206"/>
              </p:ext>
            </p:extLst>
          </p:nvPr>
        </p:nvGraphicFramePr>
        <p:xfrm>
          <a:off x="257968" y="1765156"/>
          <a:ext cx="8628063" cy="4429125"/>
        </p:xfrm>
        <a:graphic>
          <a:graphicData uri="http://schemas.openxmlformats.org/presentationml/2006/ole">
            <mc:AlternateContent xmlns:mc="http://schemas.openxmlformats.org/markup-compatibility/2006">
              <mc:Choice xmlns:v="urn:schemas-microsoft-com:vml" Requires="v">
                <p:oleObj spid="_x0000_s1029" name="Graf" r:id="rId3" imgW="6248464" imgH="3343290" progId="Excel.Chart.8">
                  <p:embed/>
                </p:oleObj>
              </mc:Choice>
              <mc:Fallback>
                <p:oleObj name="Graf" r:id="rId3" imgW="6248464" imgH="3343290" progId="Excel.Chart.8">
                  <p:embed/>
                  <p:pic>
                    <p:nvPicPr>
                      <p:cNvPr id="361475" name="Object 3">
                        <a:extLst>
                          <a:ext uri="{FF2B5EF4-FFF2-40B4-BE49-F238E27FC236}">
                            <a16:creationId xmlns:a16="http://schemas.microsoft.com/office/drawing/2014/main" id="{29169321-780B-E513-DF9D-74E048D2E2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968" y="1765156"/>
                        <a:ext cx="8628063" cy="442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a:extLst>
              <a:ext uri="{FF2B5EF4-FFF2-40B4-BE49-F238E27FC236}">
                <a16:creationId xmlns:a16="http://schemas.microsoft.com/office/drawing/2014/main" id="{B0D489FC-B1A0-2B9D-6026-CE6F493BB641}"/>
              </a:ext>
            </a:extLst>
          </p:cNvPr>
          <p:cNvSpPr>
            <a:spLocks noGrp="1" noChangeArrowheads="1"/>
          </p:cNvSpPr>
          <p:nvPr>
            <p:ph type="title"/>
          </p:nvPr>
        </p:nvSpPr>
        <p:spPr>
          <a:xfrm>
            <a:off x="0" y="269874"/>
            <a:ext cx="9144000" cy="923926"/>
          </a:xfrm>
        </p:spPr>
        <p:txBody>
          <a:bodyPr>
            <a:normAutofit fontScale="90000"/>
          </a:bodyPr>
          <a:lstStyle/>
          <a:p>
            <a:r>
              <a:rPr lang="cs-CZ" altLang="cs-CZ" sz="4400" dirty="0"/>
              <a:t>Přeskupení sil </a:t>
            </a:r>
            <a:br>
              <a:rPr lang="cs-CZ" altLang="cs-CZ" sz="4400" dirty="0"/>
            </a:br>
            <a:r>
              <a:rPr lang="cs-CZ" altLang="cs-CZ" sz="4400" dirty="0"/>
              <a:t>na počátku 90. let</a:t>
            </a:r>
          </a:p>
        </p:txBody>
      </p:sp>
      <p:sp>
        <p:nvSpPr>
          <p:cNvPr id="363523" name="Rectangle 3">
            <a:extLst>
              <a:ext uri="{FF2B5EF4-FFF2-40B4-BE49-F238E27FC236}">
                <a16:creationId xmlns:a16="http://schemas.microsoft.com/office/drawing/2014/main" id="{2560B6B6-E49E-8AC0-FB29-0243BE6794A4}"/>
              </a:ext>
            </a:extLst>
          </p:cNvPr>
          <p:cNvSpPr>
            <a:spLocks noGrp="1" noChangeArrowheads="1"/>
          </p:cNvSpPr>
          <p:nvPr>
            <p:ph type="body" idx="1"/>
          </p:nvPr>
        </p:nvSpPr>
        <p:spPr/>
        <p:txBody>
          <a:bodyPr>
            <a:noAutofit/>
          </a:bodyPr>
          <a:lstStyle/>
          <a:p>
            <a:pPr>
              <a:spcBef>
                <a:spcPts val="1200"/>
              </a:spcBef>
            </a:pPr>
            <a:r>
              <a:rPr lang="cs-CZ" altLang="cs-CZ" sz="2400" b="0" dirty="0">
                <a:solidFill>
                  <a:srgbClr val="002D5A"/>
                </a:solidFill>
              </a:rPr>
              <a:t>Rozklad a zánik PSI</a:t>
            </a:r>
          </a:p>
          <a:p>
            <a:pPr>
              <a:spcBef>
                <a:spcPts val="1200"/>
              </a:spcBef>
            </a:pPr>
            <a:r>
              <a:rPr lang="cs-CZ" altLang="cs-CZ" sz="2400" b="0" dirty="0">
                <a:solidFill>
                  <a:srgbClr val="002D5A"/>
                </a:solidFill>
              </a:rPr>
              <a:t>Rozklad a rozpad DC </a:t>
            </a:r>
            <a:r>
              <a:rPr lang="cs-CZ" altLang="cs-CZ" sz="2400" b="0" dirty="0">
                <a:solidFill>
                  <a:srgbClr val="002D5A"/>
                </a:solidFill>
                <a:cs typeface="Arial" panose="020B0604020202020204" pitchFamily="34" charset="0"/>
              </a:rPr>
              <a:t>→ vznik Italské lidové strany (PPI) a </a:t>
            </a:r>
            <a:r>
              <a:rPr lang="cs-CZ" altLang="cs-CZ" sz="2400" b="0" dirty="0" err="1">
                <a:solidFill>
                  <a:srgbClr val="002D5A"/>
                </a:solidFill>
                <a:cs typeface="Arial" panose="020B0604020202020204" pitchFamily="34" charset="0"/>
              </a:rPr>
              <a:t>Křesť.dem</a:t>
            </a:r>
            <a:r>
              <a:rPr lang="cs-CZ" altLang="cs-CZ" sz="2400" b="0" dirty="0">
                <a:solidFill>
                  <a:srgbClr val="002D5A"/>
                </a:solidFill>
                <a:cs typeface="Arial" panose="020B0604020202020204" pitchFamily="34" charset="0"/>
              </a:rPr>
              <a:t>. středu (CDC)</a:t>
            </a:r>
          </a:p>
          <a:p>
            <a:pPr>
              <a:spcBef>
                <a:spcPts val="1200"/>
              </a:spcBef>
            </a:pPr>
            <a:r>
              <a:rPr lang="cs-CZ" altLang="cs-CZ" sz="2400" b="0" dirty="0">
                <a:solidFill>
                  <a:srgbClr val="002D5A"/>
                </a:solidFill>
              </a:rPr>
              <a:t>Transformace PCI a následný rozpad na reformistickou Demokratickou stranu levice, později Levicové demokraty (PDS/DS) a ortodoxní komunisty (PRC, resp. )</a:t>
            </a:r>
          </a:p>
          <a:p>
            <a:pPr>
              <a:spcBef>
                <a:spcPts val="1200"/>
              </a:spcBef>
            </a:pPr>
            <a:r>
              <a:rPr lang="cs-CZ" altLang="cs-CZ" sz="2400" b="0" dirty="0">
                <a:solidFill>
                  <a:srgbClr val="002D5A"/>
                </a:solidFill>
              </a:rPr>
              <a:t>Transformace a následné dělení MSI na Národní alianci (AN) a menší postfašistické formace</a:t>
            </a:r>
          </a:p>
          <a:p>
            <a:pPr>
              <a:spcBef>
                <a:spcPts val="1200"/>
              </a:spcBef>
            </a:pPr>
            <a:r>
              <a:rPr lang="cs-CZ" altLang="cs-CZ" sz="2400" b="0" dirty="0">
                <a:solidFill>
                  <a:srgbClr val="002D5A"/>
                </a:solidFill>
              </a:rPr>
              <a:t>Marginalizace PSDI, PRI a PR </a:t>
            </a:r>
          </a:p>
          <a:p>
            <a:pPr>
              <a:spcBef>
                <a:spcPts val="1200"/>
              </a:spcBef>
            </a:pPr>
            <a:r>
              <a:rPr lang="cs-CZ" altLang="cs-CZ" sz="2400" b="0" dirty="0">
                <a:solidFill>
                  <a:srgbClr val="002D5A"/>
                </a:solidFill>
              </a:rPr>
              <a:t>Přeskupování politického středu kolem osobností typu </a:t>
            </a:r>
            <a:r>
              <a:rPr lang="cs-CZ" altLang="cs-CZ" sz="2400" b="0" dirty="0" err="1">
                <a:solidFill>
                  <a:srgbClr val="002D5A"/>
                </a:solidFill>
              </a:rPr>
              <a:t>Dini</a:t>
            </a:r>
            <a:r>
              <a:rPr lang="cs-CZ" altLang="cs-CZ" sz="2400" b="0" dirty="0">
                <a:solidFill>
                  <a:srgbClr val="002D5A"/>
                </a:solidFill>
              </a:rPr>
              <a:t> či </a:t>
            </a:r>
            <a:r>
              <a:rPr lang="cs-CZ" altLang="cs-CZ" sz="2400" b="0" dirty="0" err="1">
                <a:solidFill>
                  <a:srgbClr val="002D5A"/>
                </a:solidFill>
              </a:rPr>
              <a:t>Prodi</a:t>
            </a:r>
            <a:r>
              <a:rPr lang="cs-CZ" altLang="cs-CZ" sz="2400" b="0" dirty="0">
                <a:solidFill>
                  <a:srgbClr val="002D5A"/>
                </a:solidFill>
              </a:rPr>
              <a:t> - Margherita</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a:extLst>
              <a:ext uri="{FF2B5EF4-FFF2-40B4-BE49-F238E27FC236}">
                <a16:creationId xmlns:a16="http://schemas.microsoft.com/office/drawing/2014/main" id="{AE04C2C1-D13F-E327-F5F3-A1509D827ED2}"/>
              </a:ext>
            </a:extLst>
          </p:cNvPr>
          <p:cNvSpPr>
            <a:spLocks noGrp="1" noChangeArrowheads="1"/>
          </p:cNvSpPr>
          <p:nvPr>
            <p:ph type="title"/>
          </p:nvPr>
        </p:nvSpPr>
        <p:spPr>
          <a:xfrm>
            <a:off x="0" y="0"/>
            <a:ext cx="9144000" cy="923926"/>
          </a:xfrm>
        </p:spPr>
        <p:txBody>
          <a:bodyPr>
            <a:normAutofit/>
          </a:bodyPr>
          <a:lstStyle/>
          <a:p>
            <a:r>
              <a:rPr lang="cs-CZ" altLang="cs-CZ" sz="4000" dirty="0"/>
              <a:t>Stranický systém od roku 1994</a:t>
            </a:r>
          </a:p>
        </p:txBody>
      </p:sp>
      <p:sp>
        <p:nvSpPr>
          <p:cNvPr id="364547" name="Rectangle 3">
            <a:extLst>
              <a:ext uri="{FF2B5EF4-FFF2-40B4-BE49-F238E27FC236}">
                <a16:creationId xmlns:a16="http://schemas.microsoft.com/office/drawing/2014/main" id="{C48CB374-38A3-DEE5-480C-1C80E29BFEED}"/>
              </a:ext>
            </a:extLst>
          </p:cNvPr>
          <p:cNvSpPr>
            <a:spLocks noGrp="1" noChangeArrowheads="1"/>
          </p:cNvSpPr>
          <p:nvPr>
            <p:ph type="body" idx="1"/>
          </p:nvPr>
        </p:nvSpPr>
        <p:spPr>
          <a:xfrm>
            <a:off x="457200" y="1308684"/>
            <a:ext cx="8229600" cy="4817480"/>
          </a:xfrm>
        </p:spPr>
        <p:txBody>
          <a:bodyPr>
            <a:normAutofit/>
          </a:bodyPr>
          <a:lstStyle/>
          <a:p>
            <a:pPr>
              <a:spcBef>
                <a:spcPts val="1200"/>
              </a:spcBef>
            </a:pPr>
            <a:r>
              <a:rPr lang="cs-CZ" altLang="cs-CZ" sz="2000" b="0" dirty="0">
                <a:solidFill>
                  <a:srgbClr val="002D5A"/>
                </a:solidFill>
              </a:rPr>
              <a:t>Sílící bipolární tendence - střídání bloků u moci</a:t>
            </a:r>
          </a:p>
          <a:p>
            <a:pPr>
              <a:spcBef>
                <a:spcPts val="1200"/>
              </a:spcBef>
            </a:pPr>
            <a:r>
              <a:rPr lang="cs-CZ" altLang="cs-CZ" sz="2000" b="0" dirty="0">
                <a:solidFill>
                  <a:srgbClr val="002D5A"/>
                </a:solidFill>
              </a:rPr>
              <a:t>Neúspěšné pokusy o etablování třetí </a:t>
            </a:r>
            <a:r>
              <a:rPr lang="cs-CZ" altLang="cs-CZ" sz="2000" b="0" dirty="0" err="1">
                <a:solidFill>
                  <a:srgbClr val="002D5A"/>
                </a:solidFill>
              </a:rPr>
              <a:t>pivotální</a:t>
            </a:r>
            <a:r>
              <a:rPr lang="cs-CZ" altLang="cs-CZ" sz="2000" b="0" dirty="0">
                <a:solidFill>
                  <a:srgbClr val="002D5A"/>
                </a:solidFill>
              </a:rPr>
              <a:t> síly</a:t>
            </a:r>
          </a:p>
          <a:p>
            <a:pPr>
              <a:spcBef>
                <a:spcPts val="1200"/>
              </a:spcBef>
            </a:pPr>
            <a:r>
              <a:rPr lang="cs-CZ" altLang="cs-CZ" sz="2000" b="0" dirty="0">
                <a:solidFill>
                  <a:srgbClr val="002D5A"/>
                </a:solidFill>
              </a:rPr>
              <a:t>Sbližování levice a středu</a:t>
            </a:r>
          </a:p>
          <a:p>
            <a:pPr>
              <a:spcBef>
                <a:spcPts val="1200"/>
              </a:spcBef>
            </a:pPr>
            <a:r>
              <a:rPr lang="cs-CZ" altLang="cs-CZ" sz="2000" b="0" dirty="0">
                <a:solidFill>
                  <a:srgbClr val="002D5A"/>
                </a:solidFill>
              </a:rPr>
              <a:t>Přetrvávající nestabilita vlád</a:t>
            </a:r>
          </a:p>
          <a:p>
            <a:pPr>
              <a:spcBef>
                <a:spcPts val="1200"/>
              </a:spcBef>
            </a:pPr>
            <a:r>
              <a:rPr lang="cs-CZ" altLang="cs-CZ" sz="2000" b="0" dirty="0">
                <a:solidFill>
                  <a:srgbClr val="002D5A"/>
                </a:solidFill>
              </a:rPr>
              <a:t>Vnitřní heterogenita, </a:t>
            </a:r>
            <a:r>
              <a:rPr lang="cs-CZ" altLang="cs-CZ" sz="2000" b="0" dirty="0" err="1">
                <a:solidFill>
                  <a:srgbClr val="002D5A"/>
                </a:solidFill>
              </a:rPr>
              <a:t>rozkročenost</a:t>
            </a:r>
            <a:r>
              <a:rPr lang="cs-CZ" altLang="cs-CZ" sz="2000" b="0" dirty="0">
                <a:solidFill>
                  <a:srgbClr val="002D5A"/>
                </a:solidFill>
              </a:rPr>
              <a:t> a rozdrobenost obou hlavních bloků </a:t>
            </a:r>
            <a:r>
              <a:rPr lang="cs-CZ" altLang="cs-CZ" sz="2000" b="0" i="1" dirty="0">
                <a:solidFill>
                  <a:srgbClr val="002D5A"/>
                </a:solidFill>
              </a:rPr>
              <a:t>(na pravici hlavně AN versus LN, na levici různě ortodoxní komunisté)</a:t>
            </a:r>
          </a:p>
          <a:p>
            <a:pPr>
              <a:spcBef>
                <a:spcPts val="1200"/>
              </a:spcBef>
            </a:pPr>
            <a:r>
              <a:rPr lang="cs-CZ" altLang="cs-CZ" sz="2000" b="0" dirty="0">
                <a:solidFill>
                  <a:srgbClr val="002D5A"/>
                </a:solidFill>
              </a:rPr>
              <a:t>Silná pozice lídrů (personalizace) – Berlusconi, </a:t>
            </a:r>
            <a:r>
              <a:rPr lang="cs-CZ" altLang="cs-CZ" sz="2000" b="0" dirty="0" err="1">
                <a:solidFill>
                  <a:srgbClr val="002D5A"/>
                </a:solidFill>
              </a:rPr>
              <a:t>Prodi</a:t>
            </a:r>
            <a:r>
              <a:rPr lang="cs-CZ" altLang="cs-CZ" sz="2000" b="0" dirty="0">
                <a:solidFill>
                  <a:srgbClr val="002D5A"/>
                </a:solidFill>
              </a:rPr>
              <a:t>, </a:t>
            </a:r>
            <a:r>
              <a:rPr lang="cs-CZ" altLang="cs-CZ" sz="2000" b="0" dirty="0" err="1">
                <a:solidFill>
                  <a:srgbClr val="002D5A"/>
                </a:solidFill>
              </a:rPr>
              <a:t>Renzi</a:t>
            </a:r>
            <a:r>
              <a:rPr lang="cs-CZ" altLang="cs-CZ" sz="2000" dirty="0">
                <a:solidFill>
                  <a:srgbClr val="002D5A"/>
                </a:solidFill>
              </a:rPr>
              <a:t>…</a:t>
            </a:r>
            <a:endParaRPr lang="cs-CZ" altLang="cs-CZ" sz="2000" b="0" dirty="0">
              <a:solidFill>
                <a:srgbClr val="002D5A"/>
              </a:solidFill>
            </a:endParaRPr>
          </a:p>
          <a:p>
            <a:pPr>
              <a:spcBef>
                <a:spcPts val="1200"/>
              </a:spcBef>
            </a:pPr>
            <a:r>
              <a:rPr lang="cs-CZ" altLang="cs-CZ" sz="2000" b="0" dirty="0">
                <a:solidFill>
                  <a:srgbClr val="002D5A"/>
                </a:solidFill>
              </a:rPr>
              <a:t>Přetrvávající regionální heterogenita</a:t>
            </a:r>
          </a:p>
          <a:p>
            <a:pPr>
              <a:spcBef>
                <a:spcPts val="1200"/>
              </a:spcBef>
            </a:pPr>
            <a:r>
              <a:rPr lang="cs-CZ" altLang="cs-CZ" sz="2000" b="0" dirty="0">
                <a:solidFill>
                  <a:srgbClr val="002D5A"/>
                </a:solidFill>
              </a:rPr>
              <a:t>Politologové opatrně hodnotí jako umírněný multipartismus se sílící dostředivou tendencí</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16CD382E-1908-598E-CFD9-4527D3F1A294}"/>
              </a:ext>
            </a:extLst>
          </p:cNvPr>
          <p:cNvPicPr>
            <a:picLocks noGrp="1" noChangeAspect="1"/>
          </p:cNvPicPr>
          <p:nvPr>
            <p:ph idx="1"/>
          </p:nvPr>
        </p:nvPicPr>
        <p:blipFill>
          <a:blip r:embed="rId2"/>
          <a:stretch>
            <a:fillRect/>
          </a:stretch>
        </p:blipFill>
        <p:spPr>
          <a:xfrm>
            <a:off x="914401" y="0"/>
            <a:ext cx="8229599" cy="6858000"/>
          </a:xfrm>
          <a:prstGeom prst="rect">
            <a:avLst/>
          </a:prstGeom>
        </p:spPr>
      </p:pic>
    </p:spTree>
    <p:extLst>
      <p:ext uri="{BB962C8B-B14F-4D97-AF65-F5344CB8AC3E}">
        <p14:creationId xmlns:p14="http://schemas.microsoft.com/office/powerpoint/2010/main" val="2997699042"/>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2">
            <a:extLst>
              <a:ext uri="{FF2B5EF4-FFF2-40B4-BE49-F238E27FC236}">
                <a16:creationId xmlns:a16="http://schemas.microsoft.com/office/drawing/2014/main" id="{9D33BE85-32D0-A9B8-172E-74D67A4FEFA9}"/>
              </a:ext>
            </a:extLst>
          </p:cNvPr>
          <p:cNvSpPr>
            <a:spLocks noGrp="1" noChangeArrowheads="1"/>
          </p:cNvSpPr>
          <p:nvPr>
            <p:ph type="title"/>
          </p:nvPr>
        </p:nvSpPr>
        <p:spPr>
          <a:xfrm>
            <a:off x="0" y="75910"/>
            <a:ext cx="9144000" cy="923926"/>
          </a:xfrm>
        </p:spPr>
        <p:txBody>
          <a:bodyPr>
            <a:normAutofit/>
          </a:bodyPr>
          <a:lstStyle/>
          <a:p>
            <a:r>
              <a:rPr lang="cs-CZ" altLang="cs-CZ" sz="4000" dirty="0"/>
              <a:t>Dnešní stav politických stran</a:t>
            </a:r>
          </a:p>
        </p:txBody>
      </p:sp>
      <p:pic>
        <p:nvPicPr>
          <p:cNvPr id="19458" name="Picture 2">
            <a:extLst>
              <a:ext uri="{FF2B5EF4-FFF2-40B4-BE49-F238E27FC236}">
                <a16:creationId xmlns:a16="http://schemas.microsoft.com/office/drawing/2014/main" id="{16E585A0-D95E-A6B9-3E5E-865755F04EA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2329" y="1085198"/>
            <a:ext cx="8125872" cy="52121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2">
            <a:extLst>
              <a:ext uri="{FF2B5EF4-FFF2-40B4-BE49-F238E27FC236}">
                <a16:creationId xmlns:a16="http://schemas.microsoft.com/office/drawing/2014/main" id="{7757D750-DB97-B0D8-7963-D420C1F6B0AD}"/>
              </a:ext>
            </a:extLst>
          </p:cNvPr>
          <p:cNvSpPr>
            <a:spLocks noGrp="1" noChangeArrowheads="1"/>
          </p:cNvSpPr>
          <p:nvPr>
            <p:ph type="title"/>
          </p:nvPr>
        </p:nvSpPr>
        <p:spPr>
          <a:xfrm>
            <a:off x="0" y="603250"/>
            <a:ext cx="8726488" cy="384175"/>
          </a:xfrm>
        </p:spPr>
        <p:txBody>
          <a:bodyPr>
            <a:noAutofit/>
          </a:bodyPr>
          <a:lstStyle/>
          <a:p>
            <a:r>
              <a:rPr lang="cs-CZ" altLang="cs-CZ" sz="4000" dirty="0"/>
              <a:t>Etapy vývoje španělského </a:t>
            </a:r>
            <a:br>
              <a:rPr lang="cs-CZ" altLang="cs-CZ" sz="4000" dirty="0"/>
            </a:br>
            <a:r>
              <a:rPr lang="cs-CZ" altLang="cs-CZ" sz="4000" dirty="0"/>
              <a:t>stranického systému</a:t>
            </a:r>
          </a:p>
        </p:txBody>
      </p:sp>
      <p:sp>
        <p:nvSpPr>
          <p:cNvPr id="370691" name="Rectangle 3">
            <a:extLst>
              <a:ext uri="{FF2B5EF4-FFF2-40B4-BE49-F238E27FC236}">
                <a16:creationId xmlns:a16="http://schemas.microsoft.com/office/drawing/2014/main" id="{24B0F20A-8EEF-F6F6-405C-43842D739E55}"/>
              </a:ext>
            </a:extLst>
          </p:cNvPr>
          <p:cNvSpPr>
            <a:spLocks noGrp="1" noChangeArrowheads="1"/>
          </p:cNvSpPr>
          <p:nvPr>
            <p:ph type="body" idx="1"/>
          </p:nvPr>
        </p:nvSpPr>
        <p:spPr>
          <a:xfrm>
            <a:off x="279400" y="1537855"/>
            <a:ext cx="8447088" cy="5091545"/>
          </a:xfrm>
        </p:spPr>
        <p:txBody>
          <a:bodyPr>
            <a:noAutofit/>
          </a:bodyPr>
          <a:lstStyle/>
          <a:p>
            <a:pPr>
              <a:spcBef>
                <a:spcPts val="1200"/>
              </a:spcBef>
            </a:pPr>
            <a:r>
              <a:rPr lang="cs-CZ" altLang="cs-CZ" sz="1900" dirty="0">
                <a:solidFill>
                  <a:srgbClr val="002D5A"/>
                </a:solidFill>
              </a:rPr>
              <a:t>1975-1982 - utváření základních pólů a vztahů</a:t>
            </a:r>
          </a:p>
          <a:p>
            <a:pPr lvl="1">
              <a:spcBef>
                <a:spcPts val="1200"/>
              </a:spcBef>
            </a:pPr>
            <a:r>
              <a:rPr lang="cs-CZ" altLang="cs-CZ" sz="1900" b="0" dirty="0">
                <a:solidFill>
                  <a:srgbClr val="002D5A"/>
                </a:solidFill>
              </a:rPr>
              <a:t>základy </a:t>
            </a:r>
            <a:r>
              <a:rPr lang="cs-CZ" altLang="cs-CZ" sz="1900" b="0" dirty="0" err="1">
                <a:solidFill>
                  <a:srgbClr val="002D5A"/>
                </a:solidFill>
              </a:rPr>
              <a:t>kvadripolárního</a:t>
            </a:r>
            <a:r>
              <a:rPr lang="cs-CZ" altLang="cs-CZ" sz="1900" b="0" dirty="0">
                <a:solidFill>
                  <a:srgbClr val="002D5A"/>
                </a:solidFill>
              </a:rPr>
              <a:t> uspořádání - dva hlavní póly (UCD a PSOE) a dva vedlejší póly (AP a PCE) + regionální politické formace</a:t>
            </a:r>
          </a:p>
          <a:p>
            <a:pPr lvl="1">
              <a:spcBef>
                <a:spcPts val="1200"/>
              </a:spcBef>
            </a:pPr>
            <a:r>
              <a:rPr lang="cs-CZ" altLang="cs-CZ" sz="1900" b="0" dirty="0">
                <a:solidFill>
                  <a:srgbClr val="002D5A"/>
                </a:solidFill>
              </a:rPr>
              <a:t>menšinové vlády Adolfa </a:t>
            </a:r>
            <a:r>
              <a:rPr lang="cs-CZ" altLang="cs-CZ" sz="1900" b="0" dirty="0" err="1">
                <a:solidFill>
                  <a:srgbClr val="002D5A"/>
                </a:solidFill>
              </a:rPr>
              <a:t>Suáreze</a:t>
            </a:r>
            <a:r>
              <a:rPr lang="cs-CZ" altLang="cs-CZ" sz="1900" b="0" dirty="0">
                <a:solidFill>
                  <a:srgbClr val="002D5A"/>
                </a:solidFill>
              </a:rPr>
              <a:t> (UCD)</a:t>
            </a:r>
          </a:p>
          <a:p>
            <a:pPr>
              <a:spcBef>
                <a:spcPts val="1200"/>
              </a:spcBef>
            </a:pPr>
            <a:r>
              <a:rPr lang="cs-CZ" altLang="cs-CZ" sz="1900" dirty="0">
                <a:solidFill>
                  <a:srgbClr val="002D5A"/>
                </a:solidFill>
              </a:rPr>
              <a:t>Volby 1982 - zlom ve vývoji</a:t>
            </a:r>
            <a:r>
              <a:rPr lang="cs-CZ" altLang="cs-CZ" sz="1900" b="0" dirty="0">
                <a:solidFill>
                  <a:srgbClr val="002D5A"/>
                </a:solidFill>
              </a:rPr>
              <a:t> - drtivé vítězství opoziční PSOE, tedy strany nespjaté s minulým režimem - zformování první jednobarevné většinové vlády Felipe </a:t>
            </a:r>
            <a:r>
              <a:rPr lang="cs-CZ" altLang="cs-CZ" sz="1900" b="0" dirty="0" err="1">
                <a:solidFill>
                  <a:srgbClr val="002D5A"/>
                </a:solidFill>
              </a:rPr>
              <a:t>Gonzalese</a:t>
            </a:r>
            <a:endParaRPr lang="cs-CZ" altLang="cs-CZ" sz="1900" b="0" dirty="0">
              <a:solidFill>
                <a:srgbClr val="002D5A"/>
              </a:solidFill>
            </a:endParaRPr>
          </a:p>
          <a:p>
            <a:pPr>
              <a:spcBef>
                <a:spcPts val="1200"/>
              </a:spcBef>
            </a:pPr>
            <a:r>
              <a:rPr lang="cs-CZ" altLang="cs-CZ" sz="1900" dirty="0">
                <a:solidFill>
                  <a:srgbClr val="002D5A"/>
                </a:solidFill>
              </a:rPr>
              <a:t>Po roce 1982 - současná podoba</a:t>
            </a:r>
          </a:p>
          <a:p>
            <a:pPr lvl="1">
              <a:spcBef>
                <a:spcPts val="1200"/>
              </a:spcBef>
            </a:pPr>
            <a:r>
              <a:rPr lang="cs-CZ" altLang="cs-CZ" sz="1900" b="0" dirty="0">
                <a:solidFill>
                  <a:srgbClr val="002D5A"/>
                </a:solidFill>
              </a:rPr>
              <a:t>V reakci na úspěch PSOE a rozklad UCD se formuje nová alternativa - </a:t>
            </a:r>
            <a:r>
              <a:rPr lang="cs-CZ" altLang="cs-CZ" sz="1900" b="0" i="1" dirty="0">
                <a:solidFill>
                  <a:srgbClr val="002D5A"/>
                </a:solidFill>
              </a:rPr>
              <a:t>Lidová strana (PP)</a:t>
            </a:r>
          </a:p>
          <a:p>
            <a:pPr lvl="1">
              <a:spcBef>
                <a:spcPts val="1200"/>
              </a:spcBef>
            </a:pPr>
            <a:r>
              <a:rPr lang="cs-CZ" altLang="cs-CZ" sz="1900" b="0" dirty="0">
                <a:solidFill>
                  <a:srgbClr val="002D5A"/>
                </a:solidFill>
              </a:rPr>
              <a:t>Střídání volebních vítězství PSOE a PP, resp. jejich jednobarevných (menšinových nebo většinových) vlád - od </a:t>
            </a:r>
            <a:r>
              <a:rPr lang="cs-CZ" altLang="cs-CZ" sz="1900" b="0" dirty="0" err="1">
                <a:solidFill>
                  <a:srgbClr val="002D5A"/>
                </a:solidFill>
              </a:rPr>
              <a:t>bipolarismu</a:t>
            </a:r>
            <a:r>
              <a:rPr lang="cs-CZ" altLang="cs-CZ" sz="1900" b="0" dirty="0">
                <a:solidFill>
                  <a:srgbClr val="002D5A"/>
                </a:solidFill>
              </a:rPr>
              <a:t> směrem k bipartismu</a:t>
            </a:r>
          </a:p>
          <a:p>
            <a:pPr lvl="1">
              <a:spcBef>
                <a:spcPts val="1200"/>
              </a:spcBef>
            </a:pPr>
            <a:r>
              <a:rPr lang="cs-CZ" altLang="cs-CZ" sz="1900" b="0" dirty="0">
                <a:solidFill>
                  <a:srgbClr val="002D5A"/>
                </a:solidFill>
              </a:rPr>
              <a:t>Silné postavení regionálních stran </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2">
            <a:extLst>
              <a:ext uri="{FF2B5EF4-FFF2-40B4-BE49-F238E27FC236}">
                <a16:creationId xmlns:a16="http://schemas.microsoft.com/office/drawing/2014/main" id="{A8F9D1B9-7A69-CC07-7D3F-B1FCE5EB5454}"/>
              </a:ext>
            </a:extLst>
          </p:cNvPr>
          <p:cNvSpPr>
            <a:spLocks noGrp="1" noChangeArrowheads="1"/>
          </p:cNvSpPr>
          <p:nvPr>
            <p:ph type="title"/>
          </p:nvPr>
        </p:nvSpPr>
        <p:spPr>
          <a:xfrm>
            <a:off x="0" y="0"/>
            <a:ext cx="9144000" cy="923926"/>
          </a:xfrm>
        </p:spPr>
        <p:txBody>
          <a:bodyPr>
            <a:normAutofit/>
          </a:bodyPr>
          <a:lstStyle/>
          <a:p>
            <a:r>
              <a:rPr lang="cs-CZ" altLang="cs-CZ" sz="4400" dirty="0"/>
              <a:t>Konfliktní linie ve Španělsku</a:t>
            </a:r>
          </a:p>
        </p:txBody>
      </p:sp>
      <p:sp>
        <p:nvSpPr>
          <p:cNvPr id="371715" name="Rectangle 3">
            <a:extLst>
              <a:ext uri="{FF2B5EF4-FFF2-40B4-BE49-F238E27FC236}">
                <a16:creationId xmlns:a16="http://schemas.microsoft.com/office/drawing/2014/main" id="{87DC13FB-7C66-6542-5E80-F26ADA740162}"/>
              </a:ext>
            </a:extLst>
          </p:cNvPr>
          <p:cNvSpPr>
            <a:spLocks noGrp="1" noChangeArrowheads="1"/>
          </p:cNvSpPr>
          <p:nvPr>
            <p:ph type="body" idx="1"/>
          </p:nvPr>
        </p:nvSpPr>
        <p:spPr>
          <a:xfrm>
            <a:off x="457200" y="1018310"/>
            <a:ext cx="8229600" cy="5392881"/>
          </a:xfrm>
        </p:spPr>
        <p:txBody>
          <a:bodyPr>
            <a:normAutofit lnSpcReduction="10000"/>
          </a:bodyPr>
          <a:lstStyle/>
          <a:p>
            <a:pPr>
              <a:spcBef>
                <a:spcPts val="1200"/>
              </a:spcBef>
            </a:pPr>
            <a:r>
              <a:rPr lang="cs-CZ" altLang="cs-CZ" sz="2400" b="0" dirty="0">
                <a:solidFill>
                  <a:srgbClr val="002D5A"/>
                </a:solidFill>
              </a:rPr>
              <a:t>Do pádu UCD </a:t>
            </a:r>
          </a:p>
          <a:p>
            <a:pPr lvl="1">
              <a:spcBef>
                <a:spcPts val="1200"/>
              </a:spcBef>
            </a:pPr>
            <a:r>
              <a:rPr lang="cs-CZ" altLang="cs-CZ" sz="1800" b="0" dirty="0">
                <a:solidFill>
                  <a:srgbClr val="002D5A"/>
                </a:solidFill>
              </a:rPr>
              <a:t>zejména </a:t>
            </a:r>
            <a:r>
              <a:rPr lang="cs-CZ" altLang="cs-CZ" sz="1800" b="0" i="1" dirty="0">
                <a:solidFill>
                  <a:srgbClr val="002D5A"/>
                </a:solidFill>
              </a:rPr>
              <a:t>postoje vůči frankistickému režimu </a:t>
            </a:r>
            <a:r>
              <a:rPr lang="cs-CZ" altLang="cs-CZ" sz="1800" b="0" dirty="0">
                <a:solidFill>
                  <a:srgbClr val="002D5A"/>
                </a:solidFill>
                <a:sym typeface="Wingdings" panose="05000000000000000000" pitchFamily="2" charset="2"/>
              </a:rPr>
              <a:t></a:t>
            </a:r>
            <a:r>
              <a:rPr lang="cs-CZ" altLang="cs-CZ" sz="1800" b="0" i="1" dirty="0">
                <a:solidFill>
                  <a:srgbClr val="002D5A"/>
                </a:solidFill>
              </a:rPr>
              <a:t> </a:t>
            </a:r>
            <a:r>
              <a:rPr lang="cs-CZ" altLang="cs-CZ" sz="1800" b="0" dirty="0">
                <a:solidFill>
                  <a:srgbClr val="002D5A"/>
                </a:solidFill>
              </a:rPr>
              <a:t>(AP) - UCD x ostatní </a:t>
            </a:r>
          </a:p>
          <a:p>
            <a:pPr lvl="1">
              <a:spcBef>
                <a:spcPts val="1200"/>
              </a:spcBef>
            </a:pPr>
            <a:r>
              <a:rPr lang="cs-CZ" altLang="cs-CZ" sz="1800" b="0" dirty="0">
                <a:solidFill>
                  <a:srgbClr val="002D5A"/>
                </a:solidFill>
              </a:rPr>
              <a:t>regionální linie </a:t>
            </a:r>
            <a:r>
              <a:rPr lang="cs-CZ" altLang="cs-CZ" sz="1800" b="0" i="1" dirty="0">
                <a:solidFill>
                  <a:srgbClr val="002D5A"/>
                </a:solidFill>
              </a:rPr>
              <a:t>centrum versus periferie</a:t>
            </a:r>
            <a:endParaRPr lang="cs-CZ" altLang="cs-CZ" sz="1800" b="0" dirty="0">
              <a:solidFill>
                <a:srgbClr val="002D5A"/>
              </a:solidFill>
            </a:endParaRPr>
          </a:p>
          <a:p>
            <a:pPr>
              <a:spcBef>
                <a:spcPts val="1200"/>
              </a:spcBef>
            </a:pPr>
            <a:r>
              <a:rPr lang="cs-CZ" altLang="cs-CZ" sz="2400" b="0" dirty="0">
                <a:solidFill>
                  <a:srgbClr val="002D5A"/>
                </a:solidFill>
              </a:rPr>
              <a:t>Po pádu UCD</a:t>
            </a:r>
          </a:p>
          <a:p>
            <a:pPr marL="742792" marR="0" lvl="1" indent="-285689" algn="l" defTabSz="914206" rtl="0" eaLnBrk="1" fontAlgn="auto" latinLnBrk="0" hangingPunct="1">
              <a:spcBef>
                <a:spcPts val="1200"/>
              </a:spcBef>
              <a:spcAft>
                <a:spcPts val="0"/>
              </a:spcAft>
              <a:buClrTx/>
              <a:buSzTx/>
              <a:buFont typeface="Arial" pitchFamily="34" charset="0"/>
              <a:buChar char="–"/>
              <a:tabLst/>
              <a:defRPr/>
            </a:pPr>
            <a:r>
              <a:rPr kumimoji="0" lang="cs-CZ" altLang="cs-CZ" sz="1800" b="0" i="0" u="none" strike="noStrike" kern="1200" cap="none" spc="0" normalizeH="0" baseline="0" noProof="0" dirty="0">
                <a:ln>
                  <a:noFill/>
                </a:ln>
                <a:solidFill>
                  <a:srgbClr val="002D5A"/>
                </a:solidFill>
                <a:effectLst/>
                <a:uLnTx/>
                <a:uFillTx/>
                <a:latin typeface="Calibri"/>
                <a:ea typeface="+mn-ea"/>
                <a:cs typeface="+mn-cs"/>
              </a:rPr>
              <a:t>postupné prosazení osy </a:t>
            </a:r>
            <a:r>
              <a:rPr kumimoji="0" lang="cs-CZ" altLang="cs-CZ" sz="1800" b="0" i="1" u="none" strike="noStrike" kern="1200" cap="none" spc="0" normalizeH="0" baseline="0" noProof="0" dirty="0">
                <a:ln>
                  <a:noFill/>
                </a:ln>
                <a:solidFill>
                  <a:srgbClr val="002D5A"/>
                </a:solidFill>
                <a:effectLst/>
                <a:uLnTx/>
                <a:uFillTx/>
                <a:latin typeface="Calibri"/>
                <a:ea typeface="+mn-ea"/>
                <a:cs typeface="+mn-cs"/>
              </a:rPr>
              <a:t>levice versus levice</a:t>
            </a:r>
            <a:r>
              <a:rPr kumimoji="0" lang="cs-CZ" altLang="cs-CZ" sz="1800" b="0" i="0" u="none" strike="noStrike" kern="1200" cap="none" spc="0" normalizeH="0" baseline="0" noProof="0" dirty="0">
                <a:ln>
                  <a:noFill/>
                </a:ln>
                <a:solidFill>
                  <a:srgbClr val="002D5A"/>
                </a:solidFill>
                <a:effectLst/>
                <a:uLnTx/>
                <a:uFillTx/>
                <a:latin typeface="Calibri"/>
                <a:ea typeface="+mn-ea"/>
                <a:cs typeface="+mn-cs"/>
              </a:rPr>
              <a:t> - třídní i symbolický charakter - od 90. let jednoznačná dominance </a:t>
            </a:r>
            <a:r>
              <a:rPr kumimoji="0" lang="cs-CZ" altLang="cs-CZ" sz="1800" b="0" i="0" u="none" strike="noStrike" kern="1200" cap="none" spc="0" normalizeH="0" baseline="0" noProof="0" dirty="0">
                <a:ln>
                  <a:noFill/>
                </a:ln>
                <a:solidFill>
                  <a:srgbClr val="002D5A"/>
                </a:solidFill>
                <a:effectLst/>
                <a:uLnTx/>
                <a:uFillTx/>
                <a:latin typeface="Calibri"/>
                <a:ea typeface="+mn-ea"/>
                <a:cs typeface="+mn-cs"/>
                <a:sym typeface="Wingdings" panose="05000000000000000000" pitchFamily="2" charset="2"/>
              </a:rPr>
              <a:t></a:t>
            </a:r>
            <a:r>
              <a:rPr kumimoji="0" lang="cs-CZ" altLang="cs-CZ" sz="1800" b="0" i="0" u="none" strike="noStrike" kern="1200" cap="none" spc="0" normalizeH="0" baseline="0" noProof="0" dirty="0">
                <a:ln>
                  <a:noFill/>
                </a:ln>
                <a:solidFill>
                  <a:srgbClr val="002D5A"/>
                </a:solidFill>
                <a:effectLst/>
                <a:uLnTx/>
                <a:uFillTx/>
                <a:latin typeface="Calibri"/>
                <a:ea typeface="+mn-ea"/>
                <a:cs typeface="+mn-cs"/>
              </a:rPr>
              <a:t> PSOE x PP</a:t>
            </a:r>
          </a:p>
          <a:p>
            <a:pPr marL="742792" marR="0" lvl="1" indent="-285689" algn="l" defTabSz="914206" rtl="0" eaLnBrk="1" fontAlgn="auto" latinLnBrk="0" hangingPunct="1">
              <a:spcBef>
                <a:spcPts val="1200"/>
              </a:spcBef>
              <a:spcAft>
                <a:spcPts val="0"/>
              </a:spcAft>
              <a:buClrTx/>
              <a:buSzTx/>
              <a:buFont typeface="Arial" pitchFamily="34" charset="0"/>
              <a:buChar char="–"/>
              <a:tabLst/>
              <a:defRPr/>
            </a:pPr>
            <a:r>
              <a:rPr kumimoji="0" lang="cs-CZ" altLang="cs-CZ" sz="1800" b="0" i="0" u="none" strike="noStrike" kern="1200" cap="none" spc="0" normalizeH="0" baseline="0" noProof="0" dirty="0">
                <a:ln>
                  <a:noFill/>
                </a:ln>
                <a:solidFill>
                  <a:srgbClr val="002D5A"/>
                </a:solidFill>
                <a:effectLst/>
                <a:uLnTx/>
                <a:uFillTx/>
                <a:latin typeface="Calibri"/>
                <a:ea typeface="+mn-ea"/>
                <a:cs typeface="+mn-cs"/>
              </a:rPr>
              <a:t>regionální linie si zachovala obrovský význam</a:t>
            </a:r>
            <a:endParaRPr lang="cs-CZ" altLang="cs-CZ" sz="1800" b="0" dirty="0">
              <a:solidFill>
                <a:srgbClr val="002D5A"/>
              </a:solidFill>
            </a:endParaRPr>
          </a:p>
          <a:p>
            <a:pPr>
              <a:spcBef>
                <a:spcPts val="1200"/>
              </a:spcBef>
            </a:pPr>
            <a:r>
              <a:rPr lang="cs-CZ" altLang="cs-CZ" sz="2400" b="0" dirty="0">
                <a:solidFill>
                  <a:srgbClr val="002D5A"/>
                </a:solidFill>
              </a:rPr>
              <a:t>Dnes </a:t>
            </a:r>
          </a:p>
          <a:p>
            <a:pPr lvl="1">
              <a:spcBef>
                <a:spcPts val="1200"/>
              </a:spcBef>
            </a:pPr>
            <a:r>
              <a:rPr lang="cs-CZ" altLang="cs-CZ" sz="1800" i="1" dirty="0">
                <a:solidFill>
                  <a:srgbClr val="002D5A"/>
                </a:solidFill>
              </a:rPr>
              <a:t>l</a:t>
            </a:r>
            <a:r>
              <a:rPr lang="cs-CZ" altLang="cs-CZ" sz="1800" b="0" i="1" dirty="0">
                <a:solidFill>
                  <a:srgbClr val="002D5A"/>
                </a:solidFill>
              </a:rPr>
              <a:t>evice versus pravice </a:t>
            </a:r>
            <a:r>
              <a:rPr lang="cs-CZ" altLang="cs-CZ" sz="1800" b="0" dirty="0">
                <a:solidFill>
                  <a:srgbClr val="002D5A"/>
                </a:solidFill>
              </a:rPr>
              <a:t>ztrácí na síle</a:t>
            </a:r>
          </a:p>
          <a:p>
            <a:pPr lvl="1">
              <a:spcBef>
                <a:spcPts val="1200"/>
              </a:spcBef>
            </a:pPr>
            <a:r>
              <a:rPr lang="cs-CZ" altLang="cs-CZ" sz="1800" dirty="0">
                <a:solidFill>
                  <a:srgbClr val="002D5A"/>
                </a:solidFill>
              </a:rPr>
              <a:t>přetrvává a částečně dokonce posiluje </a:t>
            </a:r>
            <a:r>
              <a:rPr lang="cs-CZ" altLang="cs-CZ" sz="1800" i="1" dirty="0">
                <a:solidFill>
                  <a:srgbClr val="002D5A"/>
                </a:solidFill>
              </a:rPr>
              <a:t>regionální linie </a:t>
            </a:r>
            <a:r>
              <a:rPr lang="cs-CZ" altLang="cs-CZ" sz="1800" dirty="0">
                <a:solidFill>
                  <a:srgbClr val="002D5A"/>
                </a:solidFill>
              </a:rPr>
              <a:t>– referendum v Katalánsku, vznik centralistických stran </a:t>
            </a:r>
            <a:r>
              <a:rPr lang="cs-CZ" altLang="cs-CZ" sz="1800" dirty="0" err="1">
                <a:solidFill>
                  <a:srgbClr val="002D5A"/>
                </a:solidFill>
              </a:rPr>
              <a:t>Ciudadanos</a:t>
            </a:r>
            <a:endParaRPr lang="cs-CZ" altLang="cs-CZ" sz="1800" b="0" dirty="0">
              <a:solidFill>
                <a:srgbClr val="002D5A"/>
              </a:solidFill>
            </a:endParaRPr>
          </a:p>
          <a:p>
            <a:pPr lvl="1">
              <a:spcBef>
                <a:spcPts val="1200"/>
              </a:spcBef>
            </a:pPr>
            <a:r>
              <a:rPr lang="cs-CZ" altLang="cs-CZ" sz="1800" dirty="0">
                <a:solidFill>
                  <a:srgbClr val="002D5A"/>
                </a:solidFill>
              </a:rPr>
              <a:t>s</a:t>
            </a:r>
            <a:r>
              <a:rPr lang="cs-CZ" altLang="cs-CZ" sz="1800" b="0" dirty="0">
                <a:solidFill>
                  <a:srgbClr val="002D5A"/>
                </a:solidFill>
              </a:rPr>
              <a:t>ílí otázka </a:t>
            </a:r>
            <a:r>
              <a:rPr lang="cs-CZ" altLang="cs-CZ" sz="1800" b="0" i="1" dirty="0">
                <a:solidFill>
                  <a:srgbClr val="002D5A"/>
                </a:solidFill>
              </a:rPr>
              <a:t>globalizace</a:t>
            </a:r>
            <a:r>
              <a:rPr lang="cs-CZ" altLang="cs-CZ" sz="1800" b="0" dirty="0">
                <a:solidFill>
                  <a:srgbClr val="002D5A"/>
                </a:solidFill>
              </a:rPr>
              <a:t> spojená mimo jiné s generačním apelem – open/</a:t>
            </a:r>
            <a:r>
              <a:rPr lang="cs-CZ" altLang="cs-CZ" sz="1800" b="0" dirty="0" err="1">
                <a:solidFill>
                  <a:srgbClr val="002D5A"/>
                </a:solidFill>
              </a:rPr>
              <a:t>closed</a:t>
            </a:r>
            <a:endParaRPr lang="cs-CZ" altLang="cs-CZ" sz="1800" b="0" dirty="0">
              <a:solidFill>
                <a:srgbClr val="002D5A"/>
              </a:solidFill>
            </a:endParaRPr>
          </a:p>
          <a:p>
            <a:pPr lvl="1">
              <a:spcBef>
                <a:spcPts val="1200"/>
              </a:spcBef>
            </a:pPr>
            <a:r>
              <a:rPr lang="cs-CZ" altLang="cs-CZ" sz="1800" dirty="0">
                <a:solidFill>
                  <a:srgbClr val="002D5A"/>
                </a:solidFill>
              </a:rPr>
              <a:t>populismus</a:t>
            </a:r>
            <a:endParaRPr lang="cs-CZ" altLang="cs-CZ" sz="1800" b="0" dirty="0">
              <a:solidFill>
                <a:srgbClr val="002D5A"/>
              </a:solidFill>
            </a:endParaRPr>
          </a:p>
          <a:p>
            <a:pPr lvl="1">
              <a:spcBef>
                <a:spcPts val="1200"/>
              </a:spcBef>
            </a:pPr>
            <a:endParaRPr lang="cs-CZ" altLang="cs-CZ" sz="1800" b="0" dirty="0">
              <a:solidFill>
                <a:srgbClr val="002D5A"/>
              </a:solidFill>
            </a:endParaRPr>
          </a:p>
          <a:p>
            <a:endParaRPr lang="cs-CZ" altLang="cs-CZ" sz="2000" b="0" dirty="0"/>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032356FA-3ED1-4977-85C8-D463976E30AF}"/>
              </a:ext>
            </a:extLst>
          </p:cNvPr>
          <p:cNvSpPr>
            <a:spLocks noGrp="1" noChangeArrowheads="1"/>
          </p:cNvSpPr>
          <p:nvPr>
            <p:ph type="title"/>
          </p:nvPr>
        </p:nvSpPr>
        <p:spPr>
          <a:xfrm>
            <a:off x="176763" y="212725"/>
            <a:ext cx="8447088" cy="390525"/>
          </a:xfrm>
        </p:spPr>
        <p:txBody>
          <a:bodyPr>
            <a:noAutofit/>
          </a:bodyPr>
          <a:lstStyle/>
          <a:p>
            <a:pPr eaLnBrk="1" hangingPunct="1"/>
            <a:r>
              <a:rPr lang="cs-CZ" altLang="cs-CZ" sz="4400" dirty="0"/>
              <a:t>Ústavní systém</a:t>
            </a:r>
          </a:p>
        </p:txBody>
      </p:sp>
      <p:sp>
        <p:nvSpPr>
          <p:cNvPr id="6147" name="Rectangle 3">
            <a:extLst>
              <a:ext uri="{FF2B5EF4-FFF2-40B4-BE49-F238E27FC236}">
                <a16:creationId xmlns:a16="http://schemas.microsoft.com/office/drawing/2014/main" id="{76618BAF-F42C-40CE-8C93-4690F2556725}"/>
              </a:ext>
            </a:extLst>
          </p:cNvPr>
          <p:cNvSpPr>
            <a:spLocks noGrp="1" noChangeArrowheads="1"/>
          </p:cNvSpPr>
          <p:nvPr>
            <p:ph type="body" idx="1"/>
          </p:nvPr>
        </p:nvSpPr>
        <p:spPr>
          <a:xfrm>
            <a:off x="279399" y="1408922"/>
            <a:ext cx="8447087" cy="4845828"/>
          </a:xfrm>
        </p:spPr>
        <p:txBody>
          <a:bodyPr/>
          <a:lstStyle/>
          <a:p>
            <a:pPr eaLnBrk="1" hangingPunct="1">
              <a:lnSpc>
                <a:spcPct val="90000"/>
              </a:lnSpc>
              <a:defRPr/>
            </a:pPr>
            <a:r>
              <a:rPr lang="cs-CZ" altLang="cs-CZ" dirty="0">
                <a:solidFill>
                  <a:srgbClr val="002D5A"/>
                </a:solidFill>
              </a:rPr>
              <a:t>Rigidní ústava</a:t>
            </a:r>
          </a:p>
          <a:p>
            <a:pPr lvl="1">
              <a:lnSpc>
                <a:spcPct val="90000"/>
              </a:lnSpc>
              <a:defRPr/>
            </a:pPr>
            <a:r>
              <a:rPr lang="cs-CZ" altLang="cs-CZ" dirty="0">
                <a:solidFill>
                  <a:srgbClr val="002D5A"/>
                </a:solidFill>
              </a:rPr>
              <a:t>souhlas 2/3 poslanců a 2/3 senátorů a ratifikace ¾ států</a:t>
            </a:r>
          </a:p>
          <a:p>
            <a:pPr eaLnBrk="1" hangingPunct="1">
              <a:lnSpc>
                <a:spcPct val="90000"/>
              </a:lnSpc>
              <a:defRPr/>
            </a:pPr>
            <a:r>
              <a:rPr lang="cs-CZ" altLang="cs-CZ" dirty="0">
                <a:solidFill>
                  <a:srgbClr val="002D5A"/>
                </a:solidFill>
              </a:rPr>
              <a:t>Systém „brzd a protivah“ (</a:t>
            </a:r>
            <a:r>
              <a:rPr lang="cs-CZ" altLang="cs-CZ" i="1" dirty="0" err="1">
                <a:solidFill>
                  <a:srgbClr val="002D5A"/>
                </a:solidFill>
              </a:rPr>
              <a:t>checks</a:t>
            </a:r>
            <a:r>
              <a:rPr lang="cs-CZ" altLang="cs-CZ" i="1" dirty="0">
                <a:solidFill>
                  <a:srgbClr val="002D5A"/>
                </a:solidFill>
              </a:rPr>
              <a:t> and </a:t>
            </a:r>
            <a:r>
              <a:rPr lang="cs-CZ" altLang="cs-CZ" i="1" dirty="0" err="1">
                <a:solidFill>
                  <a:srgbClr val="002D5A"/>
                </a:solidFill>
              </a:rPr>
              <a:t>balances</a:t>
            </a:r>
            <a:r>
              <a:rPr lang="cs-CZ" altLang="cs-CZ" dirty="0">
                <a:solidFill>
                  <a:srgbClr val="002D5A"/>
                </a:solidFill>
              </a:rPr>
              <a:t>)</a:t>
            </a:r>
          </a:p>
          <a:p>
            <a:pPr marL="0" indent="0" eaLnBrk="1" hangingPunct="1">
              <a:lnSpc>
                <a:spcPct val="90000"/>
              </a:lnSpc>
              <a:buFont typeface="Arial" charset="0"/>
              <a:buNone/>
              <a:defRPr/>
            </a:pPr>
            <a:endParaRPr lang="cs-CZ" altLang="cs-CZ" dirty="0"/>
          </a:p>
        </p:txBody>
      </p:sp>
      <p:pic>
        <p:nvPicPr>
          <p:cNvPr id="6148" name="Picture 5">
            <a:extLst>
              <a:ext uri="{FF2B5EF4-FFF2-40B4-BE49-F238E27FC236}">
                <a16:creationId xmlns:a16="http://schemas.microsoft.com/office/drawing/2014/main" id="{CE1A4F3D-71EF-41E5-B69C-AD395C3A84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398" y="4042924"/>
            <a:ext cx="3648789" cy="2602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B38E412D-FE08-0A30-3368-1628AF082764}"/>
              </a:ext>
            </a:extLst>
          </p:cNvPr>
          <p:cNvPicPr>
            <a:picLocks noGrp="1" noChangeAspect="1"/>
          </p:cNvPicPr>
          <p:nvPr>
            <p:ph idx="1"/>
          </p:nvPr>
        </p:nvPicPr>
        <p:blipFill>
          <a:blip r:embed="rId2"/>
          <a:stretch>
            <a:fillRect/>
          </a:stretch>
        </p:blipFill>
        <p:spPr>
          <a:xfrm>
            <a:off x="258040" y="846354"/>
            <a:ext cx="8241724" cy="51589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a:extLst>
              <a:ext uri="{FF2B5EF4-FFF2-40B4-BE49-F238E27FC236}">
                <a16:creationId xmlns:a16="http://schemas.microsoft.com/office/drawing/2014/main" id="{62F8349F-E71D-19D2-77C9-9E903ECD1E5F}"/>
              </a:ext>
            </a:extLst>
          </p:cNvPr>
          <p:cNvSpPr>
            <a:spLocks noGrp="1" noChangeArrowheads="1"/>
          </p:cNvSpPr>
          <p:nvPr>
            <p:ph type="title"/>
          </p:nvPr>
        </p:nvSpPr>
        <p:spPr>
          <a:xfrm>
            <a:off x="-69056" y="0"/>
            <a:ext cx="9144000" cy="923926"/>
          </a:xfrm>
        </p:spPr>
        <p:txBody>
          <a:bodyPr>
            <a:normAutofit/>
          </a:bodyPr>
          <a:lstStyle/>
          <a:p>
            <a:r>
              <a:rPr lang="cs-CZ" altLang="cs-CZ" sz="4000" dirty="0"/>
              <a:t>Sněmovna mandáty (v %)</a:t>
            </a:r>
          </a:p>
        </p:txBody>
      </p:sp>
      <p:graphicFrame>
        <p:nvGraphicFramePr>
          <p:cNvPr id="374787" name="Object 3">
            <a:extLst>
              <a:ext uri="{FF2B5EF4-FFF2-40B4-BE49-F238E27FC236}">
                <a16:creationId xmlns:a16="http://schemas.microsoft.com/office/drawing/2014/main" id="{3F01A3C9-DD7F-294C-60AD-0623375DE100}"/>
              </a:ext>
            </a:extLst>
          </p:cNvPr>
          <p:cNvGraphicFramePr>
            <a:graphicFrameLocks noGrp="1" noChangeAspect="1"/>
          </p:cNvGraphicFramePr>
          <p:nvPr>
            <p:ph idx="1"/>
            <p:extLst>
              <p:ext uri="{D42A27DB-BD31-4B8C-83A1-F6EECF244321}">
                <p14:modId xmlns:p14="http://schemas.microsoft.com/office/powerpoint/2010/main" val="3524058306"/>
              </p:ext>
            </p:extLst>
          </p:nvPr>
        </p:nvGraphicFramePr>
        <p:xfrm>
          <a:off x="295189" y="1329173"/>
          <a:ext cx="8848811" cy="4707946"/>
        </p:xfrm>
        <a:graphic>
          <a:graphicData uri="http://schemas.openxmlformats.org/presentationml/2006/ole">
            <mc:AlternateContent xmlns:mc="http://schemas.openxmlformats.org/markup-compatibility/2006">
              <mc:Choice xmlns:v="urn:schemas-microsoft-com:vml" Requires="v">
                <p:oleObj spid="_x0000_s2053" name="Graf" r:id="rId3" imgW="6553200" imgH="3486150" progId="Excel.Chart.8">
                  <p:embed/>
                </p:oleObj>
              </mc:Choice>
              <mc:Fallback>
                <p:oleObj name="Graf" r:id="rId3" imgW="6553200" imgH="3486150" progId="Excel.Chart.8">
                  <p:embed/>
                  <p:pic>
                    <p:nvPicPr>
                      <p:cNvPr id="374787" name="Object 3">
                        <a:extLst>
                          <a:ext uri="{FF2B5EF4-FFF2-40B4-BE49-F238E27FC236}">
                            <a16:creationId xmlns:a16="http://schemas.microsoft.com/office/drawing/2014/main" id="{3F01A3C9-DD7F-294C-60AD-0623375DE1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189" y="1329173"/>
                        <a:ext cx="8848811" cy="4707946"/>
                      </a:xfrm>
                      <a:prstGeom prst="rect">
                        <a:avLst/>
                      </a:prstGeom>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923926"/>
          </a:xfrm>
        </p:spPr>
        <p:txBody>
          <a:bodyPr>
            <a:normAutofit/>
          </a:bodyPr>
          <a:lstStyle/>
          <a:p>
            <a:r>
              <a:rPr lang="cs-CZ" sz="3600" dirty="0"/>
              <a:t>Španělsko – volby 2019</a:t>
            </a:r>
          </a:p>
        </p:txBody>
      </p:sp>
      <p:graphicFrame>
        <p:nvGraphicFramePr>
          <p:cNvPr id="4" name="Zástupný symbol pro obsah 3"/>
          <p:cNvGraphicFramePr>
            <a:graphicFrameLocks noGrp="1"/>
          </p:cNvGraphicFramePr>
          <p:nvPr>
            <p:ph idx="1"/>
          </p:nvPr>
        </p:nvGraphicFramePr>
        <p:xfrm>
          <a:off x="0" y="958756"/>
          <a:ext cx="9144000" cy="534651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53836902"/>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2">
            <a:extLst>
              <a:ext uri="{FF2B5EF4-FFF2-40B4-BE49-F238E27FC236}">
                <a16:creationId xmlns:a16="http://schemas.microsoft.com/office/drawing/2014/main" id="{583B1765-48A1-A6AE-9D59-50558E09FA35}"/>
              </a:ext>
            </a:extLst>
          </p:cNvPr>
          <p:cNvSpPr>
            <a:spLocks noGrp="1" noChangeArrowheads="1"/>
          </p:cNvSpPr>
          <p:nvPr>
            <p:ph type="title"/>
          </p:nvPr>
        </p:nvSpPr>
        <p:spPr>
          <a:xfrm>
            <a:off x="0" y="217"/>
            <a:ext cx="9144000" cy="923926"/>
          </a:xfrm>
        </p:spPr>
        <p:txBody>
          <a:bodyPr>
            <a:normAutofit/>
          </a:bodyPr>
          <a:lstStyle/>
          <a:p>
            <a:r>
              <a:rPr lang="cs-CZ" altLang="cs-CZ" sz="4000" dirty="0"/>
              <a:t>Relevantní strany</a:t>
            </a:r>
          </a:p>
        </p:txBody>
      </p:sp>
      <p:sp>
        <p:nvSpPr>
          <p:cNvPr id="376835" name="Rectangle 3">
            <a:extLst>
              <a:ext uri="{FF2B5EF4-FFF2-40B4-BE49-F238E27FC236}">
                <a16:creationId xmlns:a16="http://schemas.microsoft.com/office/drawing/2014/main" id="{483C10A7-8A66-5F58-5236-827242CE00AB}"/>
              </a:ext>
            </a:extLst>
          </p:cNvPr>
          <p:cNvSpPr>
            <a:spLocks noGrp="1" noChangeArrowheads="1"/>
          </p:cNvSpPr>
          <p:nvPr>
            <p:ph type="body" idx="1"/>
          </p:nvPr>
        </p:nvSpPr>
        <p:spPr>
          <a:xfrm>
            <a:off x="279400" y="1278083"/>
            <a:ext cx="8336094" cy="5097550"/>
          </a:xfrm>
        </p:spPr>
        <p:txBody>
          <a:bodyPr>
            <a:normAutofit fontScale="92500" lnSpcReduction="20000"/>
          </a:bodyPr>
          <a:lstStyle/>
          <a:p>
            <a:pPr>
              <a:lnSpc>
                <a:spcPct val="110000"/>
              </a:lnSpc>
              <a:spcBef>
                <a:spcPts val="1200"/>
              </a:spcBef>
              <a:buFont typeface="Arial" panose="020B0604020202020204" pitchFamily="34" charset="0"/>
              <a:buNone/>
            </a:pPr>
            <a:r>
              <a:rPr lang="cs-CZ" altLang="cs-CZ" sz="2600" dirty="0">
                <a:solidFill>
                  <a:srgbClr val="002D5A"/>
                </a:solidFill>
              </a:rPr>
              <a:t>Svaz demokratického středu (UCD)</a:t>
            </a:r>
          </a:p>
          <a:p>
            <a:pPr lvl="1">
              <a:lnSpc>
                <a:spcPct val="120000"/>
              </a:lnSpc>
              <a:spcBef>
                <a:spcPts val="1200"/>
              </a:spcBef>
            </a:pPr>
            <a:r>
              <a:rPr lang="cs-CZ" altLang="cs-CZ" sz="1600" b="0" dirty="0" err="1">
                <a:solidFill>
                  <a:srgbClr val="002D5A"/>
                </a:solidFill>
              </a:rPr>
              <a:t>Postfrankistická</a:t>
            </a:r>
            <a:r>
              <a:rPr lang="cs-CZ" altLang="cs-CZ" sz="1600" b="0" dirty="0">
                <a:solidFill>
                  <a:srgbClr val="002D5A"/>
                </a:solidFill>
              </a:rPr>
              <a:t> formace (spíše koalice než strana) - 4 hlavní proudy - rozhodující liberální a křesťanskodemokratický</a:t>
            </a:r>
          </a:p>
          <a:p>
            <a:pPr lvl="1">
              <a:lnSpc>
                <a:spcPct val="110000"/>
              </a:lnSpc>
              <a:spcBef>
                <a:spcPts val="1200"/>
              </a:spcBef>
            </a:pPr>
            <a:r>
              <a:rPr lang="cs-CZ" altLang="cs-CZ" sz="1600" b="0" dirty="0">
                <a:solidFill>
                  <a:srgbClr val="002D5A"/>
                </a:solidFill>
              </a:rPr>
              <a:t>Klíčová role A. </a:t>
            </a:r>
            <a:r>
              <a:rPr lang="cs-CZ" altLang="cs-CZ" sz="1600" b="0" dirty="0" err="1">
                <a:solidFill>
                  <a:srgbClr val="002D5A"/>
                </a:solidFill>
              </a:rPr>
              <a:t>Suáreze</a:t>
            </a:r>
            <a:endParaRPr lang="cs-CZ" altLang="cs-CZ" sz="1600" b="0" dirty="0">
              <a:solidFill>
                <a:srgbClr val="002D5A"/>
              </a:solidFill>
            </a:endParaRPr>
          </a:p>
          <a:p>
            <a:pPr lvl="1">
              <a:lnSpc>
                <a:spcPct val="110000"/>
              </a:lnSpc>
              <a:spcBef>
                <a:spcPts val="1200"/>
              </a:spcBef>
            </a:pPr>
            <a:r>
              <a:rPr lang="cs-CZ" altLang="cs-CZ" sz="1600" b="0" dirty="0">
                <a:solidFill>
                  <a:srgbClr val="002D5A"/>
                </a:solidFill>
              </a:rPr>
              <a:t>Vládní strana 1977-1982, rozpadla se v poslední letech</a:t>
            </a:r>
            <a:endParaRPr lang="cs-CZ" altLang="cs-CZ" sz="1600" dirty="0">
              <a:solidFill>
                <a:srgbClr val="002D5A"/>
              </a:solidFill>
            </a:endParaRPr>
          </a:p>
          <a:p>
            <a:pPr>
              <a:lnSpc>
                <a:spcPct val="110000"/>
              </a:lnSpc>
              <a:spcBef>
                <a:spcPts val="1200"/>
              </a:spcBef>
              <a:buFont typeface="Arial" panose="020B0604020202020204" pitchFamily="34" charset="0"/>
              <a:buNone/>
            </a:pPr>
            <a:endParaRPr lang="cs-CZ" altLang="cs-CZ" sz="800" dirty="0">
              <a:solidFill>
                <a:srgbClr val="002D5A"/>
              </a:solidFill>
            </a:endParaRPr>
          </a:p>
          <a:p>
            <a:pPr>
              <a:lnSpc>
                <a:spcPct val="110000"/>
              </a:lnSpc>
              <a:spcBef>
                <a:spcPts val="1200"/>
              </a:spcBef>
              <a:buFont typeface="Arial" panose="020B0604020202020204" pitchFamily="34" charset="0"/>
              <a:buNone/>
            </a:pPr>
            <a:r>
              <a:rPr lang="cs-CZ" altLang="cs-CZ" sz="2600" dirty="0">
                <a:solidFill>
                  <a:srgbClr val="002D5A"/>
                </a:solidFill>
              </a:rPr>
              <a:t>Španělská socialistická dělnická strana (PSOE)</a:t>
            </a:r>
          </a:p>
          <a:p>
            <a:pPr lvl="1">
              <a:lnSpc>
                <a:spcPct val="110000"/>
              </a:lnSpc>
              <a:spcBef>
                <a:spcPts val="1200"/>
              </a:spcBef>
            </a:pPr>
            <a:r>
              <a:rPr lang="cs-CZ" altLang="cs-CZ" sz="1600" b="0" dirty="0">
                <a:solidFill>
                  <a:srgbClr val="002D5A"/>
                </a:solidFill>
              </a:rPr>
              <a:t>Historická strana založená r. 1879</a:t>
            </a:r>
          </a:p>
          <a:p>
            <a:pPr lvl="1">
              <a:lnSpc>
                <a:spcPct val="110000"/>
              </a:lnSpc>
              <a:spcBef>
                <a:spcPts val="1200"/>
              </a:spcBef>
            </a:pPr>
            <a:r>
              <a:rPr lang="cs-CZ" altLang="cs-CZ" sz="1600" b="0" dirty="0">
                <a:solidFill>
                  <a:srgbClr val="002D5A"/>
                </a:solidFill>
              </a:rPr>
              <a:t>V době frankistického režimu v ilegalitě, resp. exilu</a:t>
            </a:r>
          </a:p>
          <a:p>
            <a:pPr lvl="1">
              <a:lnSpc>
                <a:spcPct val="110000"/>
              </a:lnSpc>
              <a:spcBef>
                <a:spcPts val="1200"/>
              </a:spcBef>
            </a:pPr>
            <a:r>
              <a:rPr lang="cs-CZ" altLang="cs-CZ" sz="1600" b="0" dirty="0">
                <a:solidFill>
                  <a:srgbClr val="002D5A"/>
                </a:solidFill>
              </a:rPr>
              <a:t>Po roce 1975 - střety o ideový charakter - vytlačení marxistů</a:t>
            </a:r>
          </a:p>
          <a:p>
            <a:pPr lvl="1">
              <a:lnSpc>
                <a:spcPct val="110000"/>
              </a:lnSpc>
              <a:spcBef>
                <a:spcPts val="1200"/>
              </a:spcBef>
            </a:pPr>
            <a:r>
              <a:rPr lang="cs-CZ" altLang="cs-CZ" sz="1600" b="0" dirty="0">
                <a:solidFill>
                  <a:srgbClr val="002D5A"/>
                </a:solidFill>
              </a:rPr>
              <a:t>Klíčová role F. </a:t>
            </a:r>
            <a:r>
              <a:rPr lang="cs-CZ" altLang="cs-CZ" sz="1600" b="0" dirty="0" err="1">
                <a:solidFill>
                  <a:srgbClr val="002D5A"/>
                </a:solidFill>
              </a:rPr>
              <a:t>Gonzalese</a:t>
            </a:r>
            <a:endParaRPr lang="cs-CZ" altLang="cs-CZ" sz="1600" b="0" dirty="0">
              <a:solidFill>
                <a:srgbClr val="002D5A"/>
              </a:solidFill>
            </a:endParaRPr>
          </a:p>
          <a:p>
            <a:pPr lvl="1">
              <a:lnSpc>
                <a:spcPct val="110000"/>
              </a:lnSpc>
              <a:spcBef>
                <a:spcPts val="1200"/>
              </a:spcBef>
            </a:pPr>
            <a:r>
              <a:rPr lang="cs-CZ" altLang="cs-CZ" sz="1600" b="0" dirty="0">
                <a:solidFill>
                  <a:srgbClr val="002D5A"/>
                </a:solidFill>
              </a:rPr>
              <a:t>V roce 1982 převzala vládu</a:t>
            </a:r>
          </a:p>
          <a:p>
            <a:pPr lvl="1">
              <a:lnSpc>
                <a:spcPct val="110000"/>
              </a:lnSpc>
              <a:spcBef>
                <a:spcPts val="1200"/>
              </a:spcBef>
            </a:pPr>
            <a:r>
              <a:rPr lang="cs-CZ" altLang="cs-CZ" sz="1600" b="0" dirty="0">
                <a:solidFill>
                  <a:srgbClr val="002D5A"/>
                </a:solidFill>
              </a:rPr>
              <a:t>Členství v PES</a:t>
            </a:r>
          </a:p>
          <a:p>
            <a:pPr lvl="1">
              <a:lnSpc>
                <a:spcPct val="110000"/>
              </a:lnSpc>
              <a:spcBef>
                <a:spcPts val="1200"/>
              </a:spcBef>
            </a:pPr>
            <a:r>
              <a:rPr lang="cs-CZ" altLang="cs-CZ" sz="1600" b="0" dirty="0">
                <a:solidFill>
                  <a:srgbClr val="002D5A"/>
                </a:solidFill>
              </a:rPr>
              <a:t>Nyní v čele premiér Zapatero</a:t>
            </a:r>
          </a:p>
        </p:txBody>
      </p:sp>
      <p:pic>
        <p:nvPicPr>
          <p:cNvPr id="376836" name="Picture 4">
            <a:extLst>
              <a:ext uri="{FF2B5EF4-FFF2-40B4-BE49-F238E27FC236}">
                <a16:creationId xmlns:a16="http://schemas.microsoft.com/office/drawing/2014/main" id="{74626E49-F953-19CF-C115-BBBDD1F729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3063" y="3924300"/>
            <a:ext cx="733425" cy="733425"/>
          </a:xfrm>
          <a:prstGeom prst="rect">
            <a:avLst/>
          </a:prstGeom>
          <a:noFill/>
          <a:extLst>
            <a:ext uri="{909E8E84-426E-40DD-AFC4-6F175D3DCCD1}">
              <a14:hiddenFill xmlns:a14="http://schemas.microsoft.com/office/drawing/2010/main">
                <a:solidFill>
                  <a:srgbClr val="FFFFFF"/>
                </a:solidFill>
              </a14:hiddenFill>
            </a:ext>
          </a:extLst>
        </p:spPr>
      </p:pic>
      <p:pic>
        <p:nvPicPr>
          <p:cNvPr id="376837" name="Picture 5" descr="Zobrazit obrázek v plné velikosti">
            <a:hlinkClick r:id="rId3"/>
            <a:extLst>
              <a:ext uri="{FF2B5EF4-FFF2-40B4-BE49-F238E27FC236}">
                <a16:creationId xmlns:a16="http://schemas.microsoft.com/office/drawing/2014/main" id="{25B7BA69-EC44-BD06-7ACD-F9E6338E73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8275" y="1985963"/>
            <a:ext cx="938213" cy="9620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a:extLst>
              <a:ext uri="{FF2B5EF4-FFF2-40B4-BE49-F238E27FC236}">
                <a16:creationId xmlns:a16="http://schemas.microsoft.com/office/drawing/2014/main" id="{A69A14E3-BB59-44F2-2BFF-B1A254AA1028}"/>
              </a:ext>
            </a:extLst>
          </p:cNvPr>
          <p:cNvSpPr>
            <a:spLocks noGrp="1" noChangeArrowheads="1"/>
          </p:cNvSpPr>
          <p:nvPr>
            <p:ph type="title"/>
          </p:nvPr>
        </p:nvSpPr>
        <p:spPr>
          <a:xfrm>
            <a:off x="0" y="93518"/>
            <a:ext cx="9144000" cy="924791"/>
          </a:xfrm>
        </p:spPr>
        <p:txBody>
          <a:bodyPr>
            <a:normAutofit/>
          </a:bodyPr>
          <a:lstStyle/>
          <a:p>
            <a:r>
              <a:rPr lang="cs-CZ" altLang="cs-CZ" sz="4000" dirty="0"/>
              <a:t>Relevantní strany</a:t>
            </a:r>
          </a:p>
        </p:txBody>
      </p:sp>
      <p:sp>
        <p:nvSpPr>
          <p:cNvPr id="377859" name="Rectangle 3">
            <a:extLst>
              <a:ext uri="{FF2B5EF4-FFF2-40B4-BE49-F238E27FC236}">
                <a16:creationId xmlns:a16="http://schemas.microsoft.com/office/drawing/2014/main" id="{9DFBC762-61E7-C05D-D4A0-834A72361B43}"/>
              </a:ext>
            </a:extLst>
          </p:cNvPr>
          <p:cNvSpPr>
            <a:spLocks noGrp="1" noChangeArrowheads="1"/>
          </p:cNvSpPr>
          <p:nvPr>
            <p:ph type="body" idx="1"/>
          </p:nvPr>
        </p:nvSpPr>
        <p:spPr>
          <a:xfrm>
            <a:off x="279400" y="1018310"/>
            <a:ext cx="8675688" cy="5430116"/>
          </a:xfrm>
        </p:spPr>
        <p:txBody>
          <a:bodyPr>
            <a:normAutofit/>
          </a:bodyPr>
          <a:lstStyle/>
          <a:p>
            <a:pPr>
              <a:spcBef>
                <a:spcPts val="1200"/>
              </a:spcBef>
              <a:buFont typeface="Arial" panose="020B0604020202020204" pitchFamily="34" charset="0"/>
              <a:buNone/>
            </a:pPr>
            <a:r>
              <a:rPr lang="cs-CZ" altLang="cs-CZ" sz="2400" dirty="0">
                <a:solidFill>
                  <a:srgbClr val="002D5A"/>
                </a:solidFill>
              </a:rPr>
              <a:t>Lidová strana (PP)</a:t>
            </a:r>
          </a:p>
          <a:p>
            <a:pPr lvl="1">
              <a:spcBef>
                <a:spcPts val="1200"/>
              </a:spcBef>
            </a:pPr>
            <a:r>
              <a:rPr lang="cs-CZ" altLang="cs-CZ" sz="1600" b="0" dirty="0">
                <a:solidFill>
                  <a:srgbClr val="002D5A"/>
                </a:solidFill>
              </a:rPr>
              <a:t>Vznikla transformací </a:t>
            </a:r>
            <a:r>
              <a:rPr lang="cs-CZ" altLang="cs-CZ" sz="1600" b="0" dirty="0" err="1">
                <a:solidFill>
                  <a:srgbClr val="002D5A"/>
                </a:solidFill>
              </a:rPr>
              <a:t>postfrankistické</a:t>
            </a:r>
            <a:r>
              <a:rPr lang="cs-CZ" altLang="cs-CZ" sz="1600" b="0" dirty="0">
                <a:solidFill>
                  <a:srgbClr val="002D5A"/>
                </a:solidFill>
              </a:rPr>
              <a:t> Lidové aliance (AP)</a:t>
            </a:r>
          </a:p>
          <a:p>
            <a:pPr lvl="1">
              <a:spcBef>
                <a:spcPts val="1200"/>
              </a:spcBef>
            </a:pPr>
            <a:r>
              <a:rPr lang="cs-CZ" altLang="cs-CZ" sz="1600" b="0" dirty="0">
                <a:solidFill>
                  <a:srgbClr val="002D5A"/>
                </a:solidFill>
              </a:rPr>
              <a:t>Postupně se stala všelidovou stranou zahrnující konzervativní, liberální i křesťanskodemokratické prvky - bývá řazena do (sekulárně) konzervativní rodiny - schopná oslovit více než 40 % voličů</a:t>
            </a:r>
          </a:p>
          <a:p>
            <a:pPr lvl="1">
              <a:spcBef>
                <a:spcPts val="1200"/>
              </a:spcBef>
            </a:pPr>
            <a:r>
              <a:rPr lang="cs-CZ" altLang="cs-CZ" sz="1600" b="0" dirty="0">
                <a:solidFill>
                  <a:srgbClr val="002D5A"/>
                </a:solidFill>
              </a:rPr>
              <a:t>Členství v Evropské lidové straně</a:t>
            </a:r>
          </a:p>
          <a:p>
            <a:pPr lvl="1">
              <a:spcBef>
                <a:spcPts val="1200"/>
              </a:spcBef>
            </a:pPr>
            <a:r>
              <a:rPr lang="cs-CZ" altLang="cs-CZ" sz="1600" b="0" dirty="0">
                <a:solidFill>
                  <a:srgbClr val="002D5A"/>
                </a:solidFill>
              </a:rPr>
              <a:t>Klíčová role expremiéra José Maríi </a:t>
            </a:r>
            <a:r>
              <a:rPr lang="cs-CZ" altLang="cs-CZ" sz="1600" b="0" dirty="0" err="1">
                <a:solidFill>
                  <a:srgbClr val="002D5A"/>
                </a:solidFill>
              </a:rPr>
              <a:t>Aznara</a:t>
            </a:r>
            <a:r>
              <a:rPr lang="cs-CZ" altLang="cs-CZ" sz="1600" b="0" dirty="0">
                <a:solidFill>
                  <a:srgbClr val="002D5A"/>
                </a:solidFill>
              </a:rPr>
              <a:t> (reformátor); nyní v čele Mariano </a:t>
            </a:r>
            <a:r>
              <a:rPr lang="cs-CZ" altLang="cs-CZ" sz="1600" b="0" dirty="0" err="1">
                <a:solidFill>
                  <a:srgbClr val="002D5A"/>
                </a:solidFill>
              </a:rPr>
              <a:t>Rajoy</a:t>
            </a:r>
            <a:endParaRPr lang="cs-CZ" altLang="cs-CZ" sz="1600" b="0" dirty="0">
              <a:solidFill>
                <a:srgbClr val="002D5A"/>
              </a:solidFill>
            </a:endParaRPr>
          </a:p>
          <a:p>
            <a:pPr>
              <a:spcBef>
                <a:spcPts val="1200"/>
              </a:spcBef>
              <a:buFont typeface="Arial" panose="020B0604020202020204" pitchFamily="34" charset="0"/>
              <a:buNone/>
            </a:pPr>
            <a:endParaRPr lang="cs-CZ" altLang="cs-CZ" sz="1600" dirty="0">
              <a:solidFill>
                <a:srgbClr val="002D5A"/>
              </a:solidFill>
            </a:endParaRPr>
          </a:p>
          <a:p>
            <a:pPr>
              <a:spcBef>
                <a:spcPts val="1200"/>
              </a:spcBef>
              <a:buFont typeface="Arial" panose="020B0604020202020204" pitchFamily="34" charset="0"/>
              <a:buNone/>
            </a:pPr>
            <a:r>
              <a:rPr lang="cs-CZ" altLang="cs-CZ" sz="2400" dirty="0">
                <a:solidFill>
                  <a:srgbClr val="002D5A"/>
                </a:solidFill>
              </a:rPr>
              <a:t>Sjednocená levice (IU)</a:t>
            </a:r>
          </a:p>
          <a:p>
            <a:pPr lvl="1">
              <a:spcBef>
                <a:spcPts val="1200"/>
              </a:spcBef>
            </a:pPr>
            <a:r>
              <a:rPr lang="cs-CZ" altLang="cs-CZ" sz="1600" b="0" dirty="0">
                <a:solidFill>
                  <a:srgbClr val="002D5A"/>
                </a:solidFill>
              </a:rPr>
              <a:t>Stálá aliance komunistů (PCE) a menších levicových formací</a:t>
            </a:r>
          </a:p>
          <a:p>
            <a:pPr lvl="1">
              <a:spcBef>
                <a:spcPts val="1200"/>
              </a:spcBef>
            </a:pPr>
            <a:r>
              <a:rPr lang="cs-CZ" altLang="cs-CZ" sz="1600" b="0" dirty="0">
                <a:solidFill>
                  <a:srgbClr val="002D5A"/>
                </a:solidFill>
              </a:rPr>
              <a:t>PCE - historická strana; od 70. let relativně umírněná - do vlády zapojena nebyla</a:t>
            </a:r>
          </a:p>
          <a:p>
            <a:pPr lvl="1">
              <a:spcBef>
                <a:spcPts val="1200"/>
              </a:spcBef>
            </a:pPr>
            <a:r>
              <a:rPr lang="cs-CZ" altLang="cs-CZ" sz="1600" b="0" dirty="0">
                <a:solidFill>
                  <a:srgbClr val="002D5A"/>
                </a:solidFill>
              </a:rPr>
              <a:t>Klesající podpora + největší problémy s volebním systémem </a:t>
            </a:r>
            <a:r>
              <a:rPr lang="cs-CZ" altLang="cs-CZ" sz="1600" b="0" dirty="0">
                <a:solidFill>
                  <a:srgbClr val="002D5A"/>
                </a:solidFill>
                <a:sym typeface="Wingdings" panose="05000000000000000000" pitchFamily="2" charset="2"/>
              </a:rPr>
              <a:t> velmi slabé výsledky</a:t>
            </a:r>
          </a:p>
          <a:p>
            <a:pPr lvl="1">
              <a:spcBef>
                <a:spcPts val="1200"/>
              </a:spcBef>
            </a:pPr>
            <a:r>
              <a:rPr lang="cs-CZ" altLang="cs-CZ" sz="1600" b="0" dirty="0">
                <a:solidFill>
                  <a:srgbClr val="002D5A"/>
                </a:solidFill>
              </a:rPr>
              <a:t>Členství v PEL</a:t>
            </a:r>
          </a:p>
          <a:p>
            <a:pPr lvl="1">
              <a:spcBef>
                <a:spcPts val="1200"/>
              </a:spcBef>
            </a:pPr>
            <a:r>
              <a:rPr lang="cs-CZ" altLang="cs-CZ" sz="1600" dirty="0">
                <a:solidFill>
                  <a:srgbClr val="002D5A"/>
                </a:solidFill>
              </a:rPr>
              <a:t>Dnes je silná jen díky spolupráci s </a:t>
            </a:r>
            <a:r>
              <a:rPr lang="cs-CZ" altLang="cs-CZ" sz="1600" dirty="0" err="1">
                <a:solidFill>
                  <a:srgbClr val="002D5A"/>
                </a:solidFill>
              </a:rPr>
              <a:t>Podemos</a:t>
            </a:r>
            <a:endParaRPr lang="cs-CZ" altLang="cs-CZ" sz="1600" b="0" dirty="0">
              <a:solidFill>
                <a:srgbClr val="002D5A"/>
              </a:solidFill>
            </a:endParaRPr>
          </a:p>
          <a:p>
            <a:pPr lvl="1">
              <a:spcBef>
                <a:spcPct val="30000"/>
              </a:spcBef>
              <a:buFont typeface="Arial" panose="020B0604020202020204" pitchFamily="34" charset="0"/>
              <a:buNone/>
            </a:pPr>
            <a:endParaRPr lang="cs-CZ" altLang="cs-CZ" sz="1600" dirty="0"/>
          </a:p>
        </p:txBody>
      </p:sp>
      <p:pic>
        <p:nvPicPr>
          <p:cNvPr id="377860" name="Picture 4">
            <a:extLst>
              <a:ext uri="{FF2B5EF4-FFF2-40B4-BE49-F238E27FC236}">
                <a16:creationId xmlns:a16="http://schemas.microsoft.com/office/drawing/2014/main" id="{86B2E33A-36BB-D2F9-5291-76A7279037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3525" y="2001838"/>
            <a:ext cx="842963" cy="842962"/>
          </a:xfrm>
          <a:prstGeom prst="rect">
            <a:avLst/>
          </a:prstGeom>
          <a:noFill/>
          <a:extLst>
            <a:ext uri="{909E8E84-426E-40DD-AFC4-6F175D3DCCD1}">
              <a14:hiddenFill xmlns:a14="http://schemas.microsoft.com/office/drawing/2010/main">
                <a:solidFill>
                  <a:srgbClr val="FFFFFF"/>
                </a:solidFill>
              </a14:hiddenFill>
            </a:ext>
          </a:extLst>
        </p:spPr>
      </p:pic>
      <p:pic>
        <p:nvPicPr>
          <p:cNvPr id="377861" name="Picture 5">
            <a:extLst>
              <a:ext uri="{FF2B5EF4-FFF2-40B4-BE49-F238E27FC236}">
                <a16:creationId xmlns:a16="http://schemas.microsoft.com/office/drawing/2014/main" id="{F5CB703E-A461-E97D-2343-EFEAACF544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5138" y="4340225"/>
            <a:ext cx="641350" cy="6413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a:extLst>
              <a:ext uri="{FF2B5EF4-FFF2-40B4-BE49-F238E27FC236}">
                <a16:creationId xmlns:a16="http://schemas.microsoft.com/office/drawing/2014/main" id="{A69A14E3-BB59-44F2-2BFF-B1A254AA1028}"/>
              </a:ext>
            </a:extLst>
          </p:cNvPr>
          <p:cNvSpPr>
            <a:spLocks noGrp="1" noChangeArrowheads="1"/>
          </p:cNvSpPr>
          <p:nvPr>
            <p:ph type="title"/>
          </p:nvPr>
        </p:nvSpPr>
        <p:spPr>
          <a:xfrm>
            <a:off x="0" y="93518"/>
            <a:ext cx="9144000" cy="924791"/>
          </a:xfrm>
        </p:spPr>
        <p:txBody>
          <a:bodyPr>
            <a:normAutofit/>
          </a:bodyPr>
          <a:lstStyle/>
          <a:p>
            <a:r>
              <a:rPr lang="cs-CZ" altLang="cs-CZ" sz="4000" dirty="0"/>
              <a:t>Nové relevantní strany</a:t>
            </a:r>
          </a:p>
        </p:txBody>
      </p:sp>
      <p:sp>
        <p:nvSpPr>
          <p:cNvPr id="377859" name="Rectangle 3">
            <a:extLst>
              <a:ext uri="{FF2B5EF4-FFF2-40B4-BE49-F238E27FC236}">
                <a16:creationId xmlns:a16="http://schemas.microsoft.com/office/drawing/2014/main" id="{9DFBC762-61E7-C05D-D4A0-834A72361B43}"/>
              </a:ext>
            </a:extLst>
          </p:cNvPr>
          <p:cNvSpPr>
            <a:spLocks noGrp="1" noChangeArrowheads="1"/>
          </p:cNvSpPr>
          <p:nvPr>
            <p:ph type="body" idx="1"/>
          </p:nvPr>
        </p:nvSpPr>
        <p:spPr>
          <a:xfrm>
            <a:off x="279400" y="1018310"/>
            <a:ext cx="8675688" cy="5430116"/>
          </a:xfrm>
        </p:spPr>
        <p:txBody>
          <a:bodyPr>
            <a:normAutofit/>
          </a:bodyPr>
          <a:lstStyle/>
          <a:p>
            <a:pPr marL="363538" lvl="1" indent="-363538">
              <a:spcBef>
                <a:spcPts val="1800"/>
              </a:spcBef>
            </a:pPr>
            <a:r>
              <a:rPr kumimoji="0" lang="cs-CZ" altLang="cs-CZ" sz="2400" b="0" i="0" u="none" strike="noStrike" cap="none" normalizeH="0" baseline="0" dirty="0">
                <a:ln>
                  <a:noFill/>
                </a:ln>
                <a:solidFill>
                  <a:srgbClr val="002D5A"/>
                </a:solidFill>
                <a:effectLst/>
                <a:latin typeface="Arial" panose="020B0604020202020204" pitchFamily="34" charset="0"/>
              </a:rPr>
              <a:t>Vox</a:t>
            </a:r>
          </a:p>
          <a:p>
            <a:pPr marL="763503" lvl="2" indent="-363538">
              <a:spcBef>
                <a:spcPts val="1800"/>
              </a:spcBef>
            </a:pPr>
            <a:r>
              <a:rPr lang="cs-CZ" altLang="cs-CZ" sz="1800" dirty="0">
                <a:solidFill>
                  <a:srgbClr val="002D5A"/>
                </a:solidFill>
                <a:latin typeface="Arial" panose="020B0604020202020204" pitchFamily="34" charset="0"/>
              </a:rPr>
              <a:t>pravicoví populisté</a:t>
            </a:r>
          </a:p>
          <a:p>
            <a:pPr marL="399965" lvl="2" indent="0">
              <a:spcBef>
                <a:spcPts val="1800"/>
              </a:spcBef>
              <a:buNone/>
            </a:pPr>
            <a:endParaRPr kumimoji="0" lang="cs-CZ" altLang="cs-CZ" sz="2000" b="0" i="0" u="none" strike="noStrike" cap="none" normalizeH="0" baseline="0" dirty="0">
              <a:ln>
                <a:noFill/>
              </a:ln>
              <a:solidFill>
                <a:srgbClr val="002D5A"/>
              </a:solidFill>
              <a:effectLst/>
              <a:latin typeface="Arial" panose="020B0604020202020204" pitchFamily="34" charset="0"/>
            </a:endParaRPr>
          </a:p>
          <a:p>
            <a:pPr marL="363538" lvl="1" indent="-363538">
              <a:spcBef>
                <a:spcPts val="1800"/>
              </a:spcBef>
            </a:pPr>
            <a:r>
              <a:rPr kumimoji="0" lang="cs-CZ" altLang="cs-CZ" sz="2400" b="0" i="0" u="none" strike="noStrike" cap="none" normalizeH="0" baseline="0" dirty="0" err="1">
                <a:ln>
                  <a:noFill/>
                </a:ln>
                <a:solidFill>
                  <a:srgbClr val="002D5A"/>
                </a:solidFill>
                <a:effectLst/>
                <a:latin typeface="Arial" panose="020B0604020202020204" pitchFamily="34" charset="0"/>
              </a:rPr>
              <a:t>Podemos</a:t>
            </a:r>
            <a:endParaRPr kumimoji="0" lang="cs-CZ" altLang="cs-CZ" sz="2400" b="0" i="0" u="none" strike="noStrike" cap="none" normalizeH="0" baseline="0" dirty="0">
              <a:ln>
                <a:noFill/>
              </a:ln>
              <a:solidFill>
                <a:srgbClr val="002D5A"/>
              </a:solidFill>
              <a:effectLst/>
              <a:latin typeface="Arial" panose="020B0604020202020204" pitchFamily="34" charset="0"/>
            </a:endParaRPr>
          </a:p>
          <a:p>
            <a:pPr marL="763503" lvl="2" indent="-363538">
              <a:spcBef>
                <a:spcPts val="1800"/>
              </a:spcBef>
            </a:pPr>
            <a:r>
              <a:rPr lang="cs-CZ" altLang="cs-CZ" sz="1800" dirty="0">
                <a:solidFill>
                  <a:srgbClr val="002D5A"/>
                </a:solidFill>
                <a:latin typeface="Arial" panose="020B0604020202020204" pitchFamily="34" charset="0"/>
              </a:rPr>
              <a:t>nová populistická levice</a:t>
            </a:r>
          </a:p>
          <a:p>
            <a:pPr marL="399965" lvl="2" indent="0">
              <a:spcBef>
                <a:spcPts val="1800"/>
              </a:spcBef>
              <a:buNone/>
            </a:pPr>
            <a:endParaRPr lang="cs-CZ" altLang="cs-CZ" sz="2000" dirty="0">
              <a:solidFill>
                <a:srgbClr val="002D5A"/>
              </a:solidFill>
              <a:latin typeface="Arial" panose="020B0604020202020204" pitchFamily="34" charset="0"/>
            </a:endParaRPr>
          </a:p>
          <a:p>
            <a:pPr marL="363538" lvl="1" indent="-363538">
              <a:spcBef>
                <a:spcPts val="1800"/>
              </a:spcBef>
            </a:pPr>
            <a:r>
              <a:rPr kumimoji="0" lang="cs-CZ" altLang="cs-CZ" sz="2400" b="0" i="0" u="none" strike="noStrike" cap="none" normalizeH="0" baseline="0" dirty="0" err="1">
                <a:ln>
                  <a:noFill/>
                </a:ln>
                <a:solidFill>
                  <a:srgbClr val="002D5A"/>
                </a:solidFill>
                <a:effectLst/>
                <a:latin typeface="Arial" panose="020B0604020202020204" pitchFamily="34" charset="0"/>
              </a:rPr>
              <a:t>Ciudadanos</a:t>
            </a:r>
            <a:endParaRPr kumimoji="0" lang="cs-CZ" altLang="cs-CZ" sz="2400" b="0" i="0" u="none" strike="noStrike" cap="none" normalizeH="0" baseline="0" dirty="0">
              <a:ln>
                <a:noFill/>
              </a:ln>
              <a:solidFill>
                <a:srgbClr val="002D5A"/>
              </a:solidFill>
              <a:effectLst/>
              <a:latin typeface="Arial" panose="020B0604020202020204" pitchFamily="34" charset="0"/>
            </a:endParaRPr>
          </a:p>
          <a:p>
            <a:pPr marL="763503" lvl="2" indent="-363538">
              <a:spcBef>
                <a:spcPts val="1800"/>
              </a:spcBef>
            </a:pPr>
            <a:r>
              <a:rPr lang="cs-CZ" altLang="cs-CZ" sz="1800" dirty="0">
                <a:solidFill>
                  <a:srgbClr val="002D5A"/>
                </a:solidFill>
                <a:latin typeface="Arial" panose="020B0604020202020204" pitchFamily="34" charset="0"/>
              </a:rPr>
              <a:t>liberálové</a:t>
            </a:r>
            <a:endParaRPr kumimoji="0" lang="cs-CZ" altLang="cs-CZ" sz="1800" b="0" i="0" u="none" strike="noStrike" cap="none" normalizeH="0" baseline="0" dirty="0">
              <a:ln>
                <a:noFill/>
              </a:ln>
              <a:solidFill>
                <a:srgbClr val="002D5A"/>
              </a:solidFill>
              <a:effectLst/>
              <a:latin typeface="Arial" panose="020B0604020202020204" pitchFamily="34" charset="0"/>
            </a:endParaRPr>
          </a:p>
          <a:p>
            <a:pPr lvl="1">
              <a:spcBef>
                <a:spcPct val="30000"/>
              </a:spcBef>
              <a:buFont typeface="Arial" panose="020B0604020202020204" pitchFamily="34" charset="0"/>
              <a:buNone/>
            </a:pPr>
            <a:endParaRPr lang="cs-CZ" altLang="cs-CZ" sz="1600" dirty="0"/>
          </a:p>
        </p:txBody>
      </p:sp>
      <p:pic>
        <p:nvPicPr>
          <p:cNvPr id="2" name="Obrázek 1">
            <a:extLst>
              <a:ext uri="{FF2B5EF4-FFF2-40B4-BE49-F238E27FC236}">
                <a16:creationId xmlns:a16="http://schemas.microsoft.com/office/drawing/2014/main" id="{0DA50052-8815-9FEE-EE37-D855B8F64F97}"/>
              </a:ext>
            </a:extLst>
          </p:cNvPr>
          <p:cNvPicPr>
            <a:picLocks noChangeAspect="1"/>
          </p:cNvPicPr>
          <p:nvPr/>
        </p:nvPicPr>
        <p:blipFill>
          <a:blip r:embed="rId2"/>
          <a:stretch>
            <a:fillRect/>
          </a:stretch>
        </p:blipFill>
        <p:spPr>
          <a:xfrm>
            <a:off x="6359236" y="1265958"/>
            <a:ext cx="833005" cy="833005"/>
          </a:xfrm>
          <a:prstGeom prst="rect">
            <a:avLst/>
          </a:prstGeom>
        </p:spPr>
      </p:pic>
      <p:pic>
        <p:nvPicPr>
          <p:cNvPr id="3" name="Obrázek 2">
            <a:extLst>
              <a:ext uri="{FF2B5EF4-FFF2-40B4-BE49-F238E27FC236}">
                <a16:creationId xmlns:a16="http://schemas.microsoft.com/office/drawing/2014/main" id="{1C71BD3A-F77A-262D-D5A6-E319DFE56BB7}"/>
              </a:ext>
            </a:extLst>
          </p:cNvPr>
          <p:cNvPicPr>
            <a:picLocks noChangeAspect="1"/>
          </p:cNvPicPr>
          <p:nvPr/>
        </p:nvPicPr>
        <p:blipFill>
          <a:blip r:embed="rId3"/>
          <a:stretch>
            <a:fillRect/>
          </a:stretch>
        </p:blipFill>
        <p:spPr>
          <a:xfrm>
            <a:off x="6442363" y="3190441"/>
            <a:ext cx="833005" cy="833005"/>
          </a:xfrm>
          <a:prstGeom prst="rect">
            <a:avLst/>
          </a:prstGeom>
        </p:spPr>
      </p:pic>
      <p:pic>
        <p:nvPicPr>
          <p:cNvPr id="4" name="Obrázek 3">
            <a:extLst>
              <a:ext uri="{FF2B5EF4-FFF2-40B4-BE49-F238E27FC236}">
                <a16:creationId xmlns:a16="http://schemas.microsoft.com/office/drawing/2014/main" id="{3D650D69-D970-BE6B-7648-B769EEC3CA4C}"/>
              </a:ext>
            </a:extLst>
          </p:cNvPr>
          <p:cNvPicPr>
            <a:picLocks noChangeAspect="1"/>
          </p:cNvPicPr>
          <p:nvPr/>
        </p:nvPicPr>
        <p:blipFill>
          <a:blip r:embed="rId4"/>
          <a:stretch>
            <a:fillRect/>
          </a:stretch>
        </p:blipFill>
        <p:spPr>
          <a:xfrm>
            <a:off x="6485659" y="4910354"/>
            <a:ext cx="585354" cy="585354"/>
          </a:xfrm>
          <a:prstGeom prst="rect">
            <a:avLst/>
          </a:prstGeom>
        </p:spPr>
      </p:pic>
    </p:spTree>
    <p:extLst>
      <p:ext uri="{BB962C8B-B14F-4D97-AF65-F5344CB8AC3E}">
        <p14:creationId xmlns:p14="http://schemas.microsoft.com/office/powerpoint/2010/main" val="4028187940"/>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a:extLst>
              <a:ext uri="{FF2B5EF4-FFF2-40B4-BE49-F238E27FC236}">
                <a16:creationId xmlns:a16="http://schemas.microsoft.com/office/drawing/2014/main" id="{C71254F4-1533-C313-98C9-1965B9328B5E}"/>
              </a:ext>
            </a:extLst>
          </p:cNvPr>
          <p:cNvSpPr>
            <a:spLocks noGrp="1" noChangeArrowheads="1"/>
          </p:cNvSpPr>
          <p:nvPr>
            <p:ph type="title"/>
          </p:nvPr>
        </p:nvSpPr>
        <p:spPr>
          <a:xfrm>
            <a:off x="0" y="26120"/>
            <a:ext cx="9144000" cy="923926"/>
          </a:xfrm>
        </p:spPr>
        <p:txBody>
          <a:bodyPr>
            <a:normAutofit/>
          </a:bodyPr>
          <a:lstStyle/>
          <a:p>
            <a:r>
              <a:rPr lang="cs-CZ" altLang="cs-CZ" sz="3600" dirty="0"/>
              <a:t>Místní správa a samospráva </a:t>
            </a:r>
          </a:p>
        </p:txBody>
      </p:sp>
      <p:sp>
        <p:nvSpPr>
          <p:cNvPr id="378883" name="Rectangle 3">
            <a:extLst>
              <a:ext uri="{FF2B5EF4-FFF2-40B4-BE49-F238E27FC236}">
                <a16:creationId xmlns:a16="http://schemas.microsoft.com/office/drawing/2014/main" id="{1E32F8DF-7BD7-30E5-8132-EC9506F3A471}"/>
              </a:ext>
            </a:extLst>
          </p:cNvPr>
          <p:cNvSpPr>
            <a:spLocks noGrp="1" noChangeArrowheads="1"/>
          </p:cNvSpPr>
          <p:nvPr>
            <p:ph type="body" idx="1"/>
          </p:nvPr>
        </p:nvSpPr>
        <p:spPr>
          <a:xfrm>
            <a:off x="457200" y="1426128"/>
            <a:ext cx="8229600" cy="4943789"/>
          </a:xfrm>
        </p:spPr>
        <p:txBody>
          <a:bodyPr>
            <a:normAutofit/>
          </a:bodyPr>
          <a:lstStyle/>
          <a:p>
            <a:pPr>
              <a:spcBef>
                <a:spcPts val="1200"/>
              </a:spcBef>
            </a:pPr>
            <a:r>
              <a:rPr lang="cs-CZ" altLang="cs-CZ" sz="2400" b="0" dirty="0">
                <a:solidFill>
                  <a:srgbClr val="002D5A"/>
                </a:solidFill>
              </a:rPr>
              <a:t>Obce – v čele starostové a radní</a:t>
            </a:r>
          </a:p>
          <a:p>
            <a:pPr>
              <a:spcBef>
                <a:spcPts val="1200"/>
              </a:spcBef>
            </a:pPr>
            <a:r>
              <a:rPr lang="cs-CZ" altLang="cs-CZ" sz="2400" b="0" dirty="0">
                <a:solidFill>
                  <a:srgbClr val="002D5A"/>
                </a:solidFill>
              </a:rPr>
              <a:t>Provincie - zastupitelstva</a:t>
            </a:r>
          </a:p>
          <a:p>
            <a:pPr>
              <a:spcBef>
                <a:spcPts val="1200"/>
              </a:spcBef>
            </a:pPr>
            <a:r>
              <a:rPr lang="cs-CZ" altLang="cs-CZ" sz="2400" b="0" i="1" dirty="0">
                <a:solidFill>
                  <a:srgbClr val="002D5A"/>
                </a:solidFill>
              </a:rPr>
              <a:t>Autonomní společenství</a:t>
            </a:r>
            <a:r>
              <a:rPr lang="cs-CZ" altLang="cs-CZ" sz="2400" b="0" dirty="0">
                <a:solidFill>
                  <a:srgbClr val="002D5A"/>
                </a:solidFill>
              </a:rPr>
              <a:t>  </a:t>
            </a:r>
          </a:p>
          <a:p>
            <a:pPr lvl="1">
              <a:spcBef>
                <a:spcPts val="1200"/>
              </a:spcBef>
            </a:pPr>
            <a:r>
              <a:rPr lang="cs-CZ" altLang="cs-CZ" sz="2400" b="0" dirty="0">
                <a:solidFill>
                  <a:srgbClr val="002D5A"/>
                </a:solidFill>
              </a:rPr>
              <a:t>Původně jen historické regiony Baskicko, Katalánsko a Galicie, po referendu Andalusie – mají vlastní vlády a parlamenty</a:t>
            </a:r>
          </a:p>
          <a:p>
            <a:pPr lvl="1">
              <a:spcBef>
                <a:spcPts val="1200"/>
              </a:spcBef>
            </a:pPr>
            <a:r>
              <a:rPr lang="cs-CZ" altLang="cs-CZ" sz="2400" b="0" dirty="0">
                <a:solidFill>
                  <a:srgbClr val="002D5A"/>
                </a:solidFill>
              </a:rPr>
              <a:t>Dalších 13 komunit mělo původně nižší pravomoci, po roce 1992 se ale téměř vyrovnalo – silné jsou zejména Valencie, Kanárské ostrovy a Navarra</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a:extLst>
              <a:ext uri="{FF2B5EF4-FFF2-40B4-BE49-F238E27FC236}">
                <a16:creationId xmlns:a16="http://schemas.microsoft.com/office/drawing/2014/main" id="{8ECC7EFE-8571-B11E-F768-FC2FAE34D92B}"/>
              </a:ext>
            </a:extLst>
          </p:cNvPr>
          <p:cNvSpPr>
            <a:spLocks noGrp="1" noChangeArrowheads="1"/>
          </p:cNvSpPr>
          <p:nvPr>
            <p:ph type="title"/>
          </p:nvPr>
        </p:nvSpPr>
        <p:spPr>
          <a:xfrm>
            <a:off x="0" y="269874"/>
            <a:ext cx="9144000" cy="923926"/>
          </a:xfrm>
        </p:spPr>
        <p:txBody>
          <a:bodyPr>
            <a:normAutofit fontScale="90000"/>
          </a:bodyPr>
          <a:lstStyle/>
          <a:p>
            <a:r>
              <a:rPr lang="cs-CZ" altLang="cs-CZ" sz="4000" dirty="0"/>
              <a:t>Regionální strany a </a:t>
            </a:r>
            <a:br>
              <a:rPr lang="cs-CZ" altLang="cs-CZ" sz="4000" dirty="0"/>
            </a:br>
            <a:r>
              <a:rPr lang="cs-CZ" altLang="cs-CZ" sz="4000" dirty="0"/>
              <a:t>stranické systémy</a:t>
            </a:r>
          </a:p>
        </p:txBody>
      </p:sp>
      <p:sp>
        <p:nvSpPr>
          <p:cNvPr id="379907" name="Rectangle 3">
            <a:extLst>
              <a:ext uri="{FF2B5EF4-FFF2-40B4-BE49-F238E27FC236}">
                <a16:creationId xmlns:a16="http://schemas.microsoft.com/office/drawing/2014/main" id="{7B5C5539-FE38-9EDF-45DB-BDC107480CCD}"/>
              </a:ext>
            </a:extLst>
          </p:cNvPr>
          <p:cNvSpPr>
            <a:spLocks noGrp="1" noChangeArrowheads="1"/>
          </p:cNvSpPr>
          <p:nvPr>
            <p:ph type="body" idx="1"/>
          </p:nvPr>
        </p:nvSpPr>
        <p:spPr/>
        <p:txBody>
          <a:bodyPr>
            <a:normAutofit lnSpcReduction="10000"/>
          </a:bodyPr>
          <a:lstStyle/>
          <a:p>
            <a:pPr>
              <a:spcBef>
                <a:spcPts val="1200"/>
              </a:spcBef>
            </a:pPr>
            <a:r>
              <a:rPr lang="cs-CZ" altLang="cs-CZ" sz="2100" b="0" dirty="0">
                <a:solidFill>
                  <a:srgbClr val="002D5A"/>
                </a:solidFill>
              </a:rPr>
              <a:t>Důležité specifikum španělského stranického systému, a to na úrovni národní i regionální </a:t>
            </a:r>
          </a:p>
          <a:p>
            <a:pPr>
              <a:spcBef>
                <a:spcPts val="1200"/>
              </a:spcBef>
            </a:pPr>
            <a:r>
              <a:rPr lang="cs-CZ" altLang="cs-CZ" sz="2100" b="0" dirty="0">
                <a:solidFill>
                  <a:srgbClr val="002D5A"/>
                </a:solidFill>
              </a:rPr>
              <a:t>Řada regionů má své specifické systémy nebo subsystémy - uplatnění především při formování regionálních vlád</a:t>
            </a:r>
          </a:p>
          <a:p>
            <a:pPr>
              <a:spcBef>
                <a:spcPts val="1200"/>
              </a:spcBef>
              <a:buFont typeface="Arial" panose="020B0604020202020204" pitchFamily="34" charset="0"/>
              <a:buNone/>
            </a:pPr>
            <a:endParaRPr lang="cs-CZ" altLang="cs-CZ" b="0" dirty="0">
              <a:solidFill>
                <a:srgbClr val="002D5A"/>
              </a:solidFill>
            </a:endParaRPr>
          </a:p>
          <a:p>
            <a:pPr>
              <a:spcBef>
                <a:spcPts val="1200"/>
              </a:spcBef>
              <a:buFont typeface="Arial" panose="020B0604020202020204" pitchFamily="34" charset="0"/>
              <a:buNone/>
            </a:pPr>
            <a:r>
              <a:rPr lang="cs-CZ" altLang="cs-CZ" sz="2100" i="1" dirty="0">
                <a:solidFill>
                  <a:srgbClr val="002D5A"/>
                </a:solidFill>
              </a:rPr>
              <a:t>Nejvýznamnější regionální formace:</a:t>
            </a:r>
          </a:p>
          <a:p>
            <a:pPr lvl="1">
              <a:spcBef>
                <a:spcPts val="1200"/>
              </a:spcBef>
            </a:pPr>
            <a:r>
              <a:rPr lang="cs-CZ" altLang="cs-CZ" sz="1700" b="0" dirty="0">
                <a:solidFill>
                  <a:srgbClr val="002D5A"/>
                </a:solidFill>
              </a:rPr>
              <a:t>Konvergence a jednota (</a:t>
            </a:r>
            <a:r>
              <a:rPr lang="cs-CZ" altLang="cs-CZ" sz="1700" b="0" dirty="0" err="1">
                <a:solidFill>
                  <a:srgbClr val="002D5A"/>
                </a:solidFill>
              </a:rPr>
              <a:t>CiU</a:t>
            </a:r>
            <a:r>
              <a:rPr lang="cs-CZ" altLang="cs-CZ" sz="1700" b="0" dirty="0">
                <a:solidFill>
                  <a:srgbClr val="002D5A"/>
                </a:solidFill>
              </a:rPr>
              <a:t>) - katalánská středopravicová formace</a:t>
            </a:r>
          </a:p>
          <a:p>
            <a:pPr lvl="1">
              <a:spcBef>
                <a:spcPts val="1200"/>
              </a:spcBef>
            </a:pPr>
            <a:r>
              <a:rPr lang="cs-CZ" altLang="cs-CZ" sz="1700" b="0" dirty="0">
                <a:solidFill>
                  <a:srgbClr val="002D5A"/>
                </a:solidFill>
              </a:rPr>
              <a:t>Baskická národní strana (PNV)</a:t>
            </a:r>
          </a:p>
          <a:p>
            <a:pPr lvl="1">
              <a:spcBef>
                <a:spcPts val="1200"/>
              </a:spcBef>
            </a:pPr>
            <a:r>
              <a:rPr lang="cs-CZ" altLang="cs-CZ" sz="1700" b="0" dirty="0">
                <a:solidFill>
                  <a:srgbClr val="002D5A"/>
                </a:solidFill>
              </a:rPr>
              <a:t>Katalánská republikánská levice (ERC)</a:t>
            </a:r>
          </a:p>
          <a:p>
            <a:pPr lvl="1">
              <a:spcBef>
                <a:spcPts val="1200"/>
              </a:spcBef>
            </a:pPr>
            <a:r>
              <a:rPr lang="cs-CZ" altLang="cs-CZ" sz="1700" b="0" dirty="0">
                <a:solidFill>
                  <a:srgbClr val="002D5A"/>
                </a:solidFill>
              </a:rPr>
              <a:t>Kanárská koalice - Kanárská národní strana (CC-PNC)</a:t>
            </a:r>
          </a:p>
          <a:p>
            <a:pPr lvl="1">
              <a:spcBef>
                <a:spcPts val="1200"/>
              </a:spcBef>
            </a:pPr>
            <a:r>
              <a:rPr lang="cs-CZ" altLang="cs-CZ" sz="1700" b="0" dirty="0">
                <a:solidFill>
                  <a:srgbClr val="002D5A"/>
                </a:solidFill>
              </a:rPr>
              <a:t>Galicijský národní blok (BNG)</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643D7B9-FBC5-4216-A22B-C10B7E1232E3}"/>
              </a:ext>
            </a:extLst>
          </p:cNvPr>
          <p:cNvSpPr>
            <a:spLocks noGrp="1"/>
          </p:cNvSpPr>
          <p:nvPr>
            <p:ph type="title"/>
          </p:nvPr>
        </p:nvSpPr>
        <p:spPr>
          <a:xfrm>
            <a:off x="0" y="-2759"/>
            <a:ext cx="9144000" cy="923926"/>
          </a:xfrm>
        </p:spPr>
        <p:txBody>
          <a:bodyPr>
            <a:normAutofit/>
          </a:bodyPr>
          <a:lstStyle/>
          <a:p>
            <a:r>
              <a:rPr lang="cs-CZ" sz="3600">
                <a:cs typeface="Calibri"/>
              </a:rPr>
              <a:t>Regionalizace Itálie</a:t>
            </a:r>
            <a:endParaRPr lang="cs-CZ" sz="3600"/>
          </a:p>
        </p:txBody>
      </p:sp>
      <p:sp>
        <p:nvSpPr>
          <p:cNvPr id="3" name="Zástupný obsah 2">
            <a:extLst>
              <a:ext uri="{FF2B5EF4-FFF2-40B4-BE49-F238E27FC236}">
                <a16:creationId xmlns:a16="http://schemas.microsoft.com/office/drawing/2014/main" id="{7093E6DB-DAA2-4399-8131-0783193E096B}"/>
              </a:ext>
            </a:extLst>
          </p:cNvPr>
          <p:cNvSpPr>
            <a:spLocks noGrp="1"/>
          </p:cNvSpPr>
          <p:nvPr>
            <p:ph idx="1"/>
          </p:nvPr>
        </p:nvSpPr>
        <p:spPr>
          <a:xfrm>
            <a:off x="457200" y="999038"/>
            <a:ext cx="4520045" cy="5570086"/>
          </a:xfrm>
        </p:spPr>
        <p:txBody>
          <a:bodyPr vert="horz" lIns="91420" tIns="45710" rIns="91420" bIns="45710" rtlCol="0" anchor="t">
            <a:normAutofit lnSpcReduction="10000"/>
          </a:bodyPr>
          <a:lstStyle/>
          <a:p>
            <a:pPr marL="342265" indent="-342265">
              <a:spcBef>
                <a:spcPts val="1200"/>
              </a:spcBef>
            </a:pPr>
            <a:r>
              <a:rPr lang="cs-CZ" sz="2400" dirty="0">
                <a:solidFill>
                  <a:srgbClr val="002D5A"/>
                </a:solidFill>
                <a:cs typeface="Calibri"/>
              </a:rPr>
              <a:t>první pokusy hned po válce jako součást demokratizace, ty však nakonec ustoupily vládní centralistické politice</a:t>
            </a:r>
          </a:p>
          <a:p>
            <a:pPr marL="342265" indent="-342265">
              <a:spcBef>
                <a:spcPts val="1200"/>
              </a:spcBef>
            </a:pPr>
            <a:r>
              <a:rPr lang="cs-CZ" sz="2400" dirty="0">
                <a:solidFill>
                  <a:srgbClr val="002D5A"/>
                </a:solidFill>
                <a:cs typeface="Calibri"/>
              </a:rPr>
              <a:t>k regionalizaci dochází až v roce 1970 v souvislosti s modernizací VS – autonomii získaly specifické regiony (</a:t>
            </a:r>
            <a:r>
              <a:rPr lang="cs-CZ" sz="2400" dirty="0" err="1">
                <a:solidFill>
                  <a:srgbClr val="002D5A"/>
                </a:solidFill>
                <a:cs typeface="Calibri"/>
              </a:rPr>
              <a:t>Sicilíe</a:t>
            </a:r>
            <a:r>
              <a:rPr lang="cs-CZ" sz="2400" dirty="0">
                <a:solidFill>
                  <a:srgbClr val="002D5A"/>
                </a:solidFill>
                <a:cs typeface="Calibri"/>
              </a:rPr>
              <a:t>, Sardinie, </a:t>
            </a:r>
            <a:r>
              <a:rPr lang="cs-CZ" sz="2400" dirty="0" err="1">
                <a:solidFill>
                  <a:srgbClr val="002D5A"/>
                </a:solidFill>
                <a:cs typeface="Calibri"/>
              </a:rPr>
              <a:t>Valle</a:t>
            </a:r>
            <a:r>
              <a:rPr lang="cs-CZ" sz="2400" dirty="0">
                <a:solidFill>
                  <a:srgbClr val="002D5A"/>
                </a:solidFill>
                <a:cs typeface="Calibri"/>
              </a:rPr>
              <a:t> </a:t>
            </a:r>
            <a:r>
              <a:rPr lang="cs-CZ" sz="2400" dirty="0" err="1">
                <a:solidFill>
                  <a:srgbClr val="002D5A"/>
                </a:solidFill>
                <a:cs typeface="Calibri"/>
              </a:rPr>
              <a:t>d´Aosta</a:t>
            </a:r>
            <a:r>
              <a:rPr lang="cs-CZ" sz="2400" dirty="0">
                <a:solidFill>
                  <a:srgbClr val="002D5A"/>
                </a:solidFill>
                <a:cs typeface="Calibri"/>
              </a:rPr>
              <a:t>, </a:t>
            </a:r>
            <a:r>
              <a:rPr lang="cs-CZ" sz="2400" dirty="0" err="1">
                <a:solidFill>
                  <a:srgbClr val="002D5A"/>
                </a:solidFill>
                <a:cs typeface="Calibri"/>
              </a:rPr>
              <a:t>Trentino-Alto</a:t>
            </a:r>
            <a:r>
              <a:rPr lang="cs-CZ" sz="2400" dirty="0">
                <a:solidFill>
                  <a:srgbClr val="002D5A"/>
                </a:solidFill>
                <a:cs typeface="Calibri"/>
              </a:rPr>
              <a:t> </a:t>
            </a:r>
            <a:r>
              <a:rPr lang="cs-CZ" sz="2400" dirty="0" err="1">
                <a:solidFill>
                  <a:srgbClr val="002D5A"/>
                </a:solidFill>
                <a:cs typeface="Calibri"/>
              </a:rPr>
              <a:t>Adige</a:t>
            </a:r>
            <a:r>
              <a:rPr lang="cs-CZ" sz="2400" dirty="0">
                <a:solidFill>
                  <a:srgbClr val="002D5A"/>
                </a:solidFill>
                <a:cs typeface="Calibri"/>
              </a:rPr>
              <a:t>, </a:t>
            </a:r>
            <a:r>
              <a:rPr lang="cs-CZ" sz="2400" dirty="0" err="1">
                <a:solidFill>
                  <a:srgbClr val="002D5A"/>
                </a:solidFill>
                <a:cs typeface="Calibri"/>
              </a:rPr>
              <a:t>Friuili-Venezia</a:t>
            </a:r>
            <a:r>
              <a:rPr lang="cs-CZ" sz="2400" dirty="0">
                <a:solidFill>
                  <a:srgbClr val="002D5A"/>
                </a:solidFill>
                <a:cs typeface="Calibri"/>
              </a:rPr>
              <a:t>) - vlastní legislativa v jasně daných oblastech, ani v tomto případě však nedošlo např. k fiskální autonomii, přetrvala centralizace rozhodování</a:t>
            </a:r>
          </a:p>
        </p:txBody>
      </p:sp>
      <p:pic>
        <p:nvPicPr>
          <p:cNvPr id="4" name="Obrázek 3">
            <a:extLst>
              <a:ext uri="{FF2B5EF4-FFF2-40B4-BE49-F238E27FC236}">
                <a16:creationId xmlns:a16="http://schemas.microsoft.com/office/drawing/2014/main" id="{C0393B39-A3A8-4DE2-A43C-307090991924}"/>
              </a:ext>
            </a:extLst>
          </p:cNvPr>
          <p:cNvPicPr>
            <a:picLocks noChangeAspect="1"/>
          </p:cNvPicPr>
          <p:nvPr/>
        </p:nvPicPr>
        <p:blipFill>
          <a:blip r:embed="rId2"/>
          <a:stretch>
            <a:fillRect/>
          </a:stretch>
        </p:blipFill>
        <p:spPr>
          <a:xfrm>
            <a:off x="4572000" y="622928"/>
            <a:ext cx="4756957" cy="5946196"/>
          </a:xfrm>
          <a:prstGeom prst="rect">
            <a:avLst/>
          </a:prstGeom>
        </p:spPr>
      </p:pic>
    </p:spTree>
    <p:extLst>
      <p:ext uri="{BB962C8B-B14F-4D97-AF65-F5344CB8AC3E}">
        <p14:creationId xmlns:p14="http://schemas.microsoft.com/office/powerpoint/2010/main" val="3580930296"/>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643D7B9-FBC5-4216-A22B-C10B7E1232E3}"/>
              </a:ext>
            </a:extLst>
          </p:cNvPr>
          <p:cNvSpPr>
            <a:spLocks noGrp="1"/>
          </p:cNvSpPr>
          <p:nvPr>
            <p:ph type="title"/>
          </p:nvPr>
        </p:nvSpPr>
        <p:spPr>
          <a:xfrm>
            <a:off x="0" y="-2759"/>
            <a:ext cx="9144000" cy="923926"/>
          </a:xfrm>
        </p:spPr>
        <p:txBody>
          <a:bodyPr>
            <a:normAutofit/>
          </a:bodyPr>
          <a:lstStyle/>
          <a:p>
            <a:r>
              <a:rPr lang="cs-CZ" sz="3600" dirty="0">
                <a:cs typeface="Calibri"/>
              </a:rPr>
              <a:t>Regionalizace Itálie</a:t>
            </a:r>
            <a:endParaRPr lang="cs-CZ" sz="3600" dirty="0"/>
          </a:p>
        </p:txBody>
      </p:sp>
      <p:sp>
        <p:nvSpPr>
          <p:cNvPr id="3" name="Zástupný obsah 2">
            <a:extLst>
              <a:ext uri="{FF2B5EF4-FFF2-40B4-BE49-F238E27FC236}">
                <a16:creationId xmlns:a16="http://schemas.microsoft.com/office/drawing/2014/main" id="{7093E6DB-DAA2-4399-8131-0783193E096B}"/>
              </a:ext>
            </a:extLst>
          </p:cNvPr>
          <p:cNvSpPr>
            <a:spLocks noGrp="1"/>
          </p:cNvSpPr>
          <p:nvPr>
            <p:ph idx="1"/>
          </p:nvPr>
        </p:nvSpPr>
        <p:spPr>
          <a:xfrm>
            <a:off x="457200" y="999038"/>
            <a:ext cx="8229600" cy="5570086"/>
          </a:xfrm>
        </p:spPr>
        <p:txBody>
          <a:bodyPr vert="horz" lIns="91420" tIns="45710" rIns="91420" bIns="45710" rtlCol="0" anchor="t">
            <a:normAutofit/>
          </a:bodyPr>
          <a:lstStyle/>
          <a:p>
            <a:pPr marL="342265" indent="-342265">
              <a:spcBef>
                <a:spcPts val="1200"/>
              </a:spcBef>
            </a:pPr>
            <a:r>
              <a:rPr lang="cs-CZ" sz="2400" dirty="0">
                <a:solidFill>
                  <a:srgbClr val="002D5A"/>
                </a:solidFill>
                <a:cs typeface="Calibri"/>
              </a:rPr>
              <a:t>třetí vlna je spojena s přelomem 80. a 90. let a autonomismem italského severu (Liga severu) - postupné posilování autonomie </a:t>
            </a:r>
            <a:r>
              <a:rPr lang="cs-CZ" sz="2400" b="1" dirty="0">
                <a:solidFill>
                  <a:srgbClr val="002D5A"/>
                </a:solidFill>
                <a:cs typeface="Calibri"/>
              </a:rPr>
              <a:t>20 regionů</a:t>
            </a:r>
            <a:r>
              <a:rPr lang="cs-CZ" sz="2400" dirty="0">
                <a:solidFill>
                  <a:srgbClr val="002D5A"/>
                </a:solidFill>
                <a:cs typeface="Calibri"/>
              </a:rPr>
              <a:t>, z nichž </a:t>
            </a:r>
            <a:r>
              <a:rPr lang="cs-CZ" sz="2400" b="1" dirty="0">
                <a:solidFill>
                  <a:srgbClr val="002D5A"/>
                </a:solidFill>
                <a:cs typeface="Calibri"/>
              </a:rPr>
              <a:t>5 má ústavně danou autonomii zvláštním statutem</a:t>
            </a:r>
            <a:r>
              <a:rPr lang="cs-CZ" sz="2400" dirty="0">
                <a:solidFill>
                  <a:srgbClr val="002D5A"/>
                </a:solidFill>
                <a:cs typeface="Calibri"/>
              </a:rPr>
              <a:t> - mnohé z regionů volají po větší míře autonomie - hovoří se o tzv. regionálním federalismu, který ovšem nedosáhl reálného federalismu; každý region má svůj vlastní parlament (regionální rada) a tzv. regionální </a:t>
            </a:r>
            <a:r>
              <a:rPr lang="cs-CZ" sz="2400" dirty="0" err="1">
                <a:solidFill>
                  <a:srgbClr val="002D5A"/>
                </a:solidFill>
                <a:cs typeface="Calibri"/>
              </a:rPr>
              <a:t>giuntu</a:t>
            </a:r>
            <a:r>
              <a:rPr lang="cs-CZ" sz="2400" dirty="0">
                <a:solidFill>
                  <a:srgbClr val="002D5A"/>
                </a:solidFill>
                <a:cs typeface="Calibri"/>
              </a:rPr>
              <a:t>, neboli vládu v čele s prezidentem regionu - mají vlastní legislativu ve všech oblastech mimo exkluzivní kompetence státu</a:t>
            </a:r>
          </a:p>
          <a:p>
            <a:pPr marL="342265" indent="-342265">
              <a:spcBef>
                <a:spcPts val="1200"/>
              </a:spcBef>
            </a:pPr>
            <a:r>
              <a:rPr lang="cs-CZ" sz="2400" dirty="0">
                <a:solidFill>
                  <a:srgbClr val="002D5A"/>
                </a:solidFill>
                <a:ea typeface="+mn-lt"/>
                <a:cs typeface="+mn-lt"/>
              </a:rPr>
              <a:t>regiony se dále dělí na provincie, metropolitní města, autonomní provincie a volná sdružení obcí - celkem přes 100</a:t>
            </a:r>
            <a:endParaRPr lang="cs-CZ" sz="2400" b="1" dirty="0">
              <a:solidFill>
                <a:srgbClr val="002D5A"/>
              </a:solidFill>
              <a:ea typeface="+mn-lt"/>
              <a:cs typeface="+mn-lt"/>
            </a:endParaRPr>
          </a:p>
          <a:p>
            <a:pPr marL="342265" indent="-342265">
              <a:spcBef>
                <a:spcPts val="1200"/>
              </a:spcBef>
            </a:pPr>
            <a:r>
              <a:rPr lang="cs-CZ" sz="2400" dirty="0">
                <a:solidFill>
                  <a:srgbClr val="002D5A"/>
                </a:solidFill>
                <a:cs typeface="Calibri"/>
              </a:rPr>
              <a:t>obcí je v Itálii celkem přes 8 tisíc</a:t>
            </a:r>
          </a:p>
        </p:txBody>
      </p:sp>
    </p:spTree>
    <p:extLst>
      <p:ext uri="{BB962C8B-B14F-4D97-AF65-F5344CB8AC3E}">
        <p14:creationId xmlns:p14="http://schemas.microsoft.com/office/powerpoint/2010/main" val="347415211"/>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4DCFCCD-51A4-4FCD-925E-BF1666853AA3}"/>
              </a:ext>
            </a:extLst>
          </p:cNvPr>
          <p:cNvSpPr>
            <a:spLocks noGrp="1" noChangeArrowheads="1"/>
          </p:cNvSpPr>
          <p:nvPr>
            <p:ph type="title"/>
          </p:nvPr>
        </p:nvSpPr>
        <p:spPr>
          <a:xfrm>
            <a:off x="0" y="341312"/>
            <a:ext cx="8447088" cy="390525"/>
          </a:xfrm>
        </p:spPr>
        <p:txBody>
          <a:bodyPr>
            <a:noAutofit/>
          </a:bodyPr>
          <a:lstStyle/>
          <a:p>
            <a:pPr eaLnBrk="1" hangingPunct="1"/>
            <a:r>
              <a:rPr lang="cs-CZ" altLang="cs-CZ" sz="4400" dirty="0"/>
              <a:t>Dělba moci</a:t>
            </a:r>
          </a:p>
        </p:txBody>
      </p:sp>
      <p:sp>
        <p:nvSpPr>
          <p:cNvPr id="7171" name="Rectangle 3">
            <a:extLst>
              <a:ext uri="{FF2B5EF4-FFF2-40B4-BE49-F238E27FC236}">
                <a16:creationId xmlns:a16="http://schemas.microsoft.com/office/drawing/2014/main" id="{3E546DDD-BA8A-4EF6-A92B-6324283BA7BC}"/>
              </a:ext>
            </a:extLst>
          </p:cNvPr>
          <p:cNvSpPr>
            <a:spLocks noGrp="1" noChangeArrowheads="1"/>
          </p:cNvSpPr>
          <p:nvPr>
            <p:ph type="body" idx="1"/>
          </p:nvPr>
        </p:nvSpPr>
        <p:spPr>
          <a:xfrm>
            <a:off x="457200" y="1054360"/>
            <a:ext cx="8229600" cy="5071804"/>
          </a:xfrm>
        </p:spPr>
        <p:txBody>
          <a:bodyPr>
            <a:normAutofit lnSpcReduction="10000"/>
          </a:bodyPr>
          <a:lstStyle/>
          <a:p>
            <a:pPr eaLnBrk="1" hangingPunct="1">
              <a:spcBef>
                <a:spcPts val="1200"/>
              </a:spcBef>
            </a:pPr>
            <a:r>
              <a:rPr lang="cs-CZ" altLang="cs-CZ" dirty="0">
                <a:solidFill>
                  <a:srgbClr val="002D5A"/>
                </a:solidFill>
              </a:rPr>
              <a:t>Exekutivní moc</a:t>
            </a:r>
          </a:p>
          <a:p>
            <a:pPr lvl="1" eaLnBrk="1" hangingPunct="1">
              <a:spcBef>
                <a:spcPts val="1200"/>
              </a:spcBef>
            </a:pPr>
            <a:r>
              <a:rPr lang="cs-CZ" altLang="cs-CZ" dirty="0">
                <a:solidFill>
                  <a:srgbClr val="002D5A"/>
                </a:solidFill>
              </a:rPr>
              <a:t>Prezident – hlava státu </a:t>
            </a:r>
            <a:r>
              <a:rPr lang="en-US" altLang="cs-CZ" dirty="0">
                <a:solidFill>
                  <a:srgbClr val="002D5A"/>
                </a:solidFill>
                <a:cs typeface="Arial" panose="020B0604020202020204" pitchFamily="34" charset="0"/>
              </a:rPr>
              <a:t>&amp;</a:t>
            </a:r>
            <a:r>
              <a:rPr lang="cs-CZ" altLang="cs-CZ" dirty="0">
                <a:solidFill>
                  <a:srgbClr val="002D5A"/>
                </a:solidFill>
                <a:cs typeface="Arial" panose="020B0604020202020204" pitchFamily="34" charset="0"/>
              </a:rPr>
              <a:t> hlava vlády</a:t>
            </a:r>
            <a:endParaRPr lang="en-US" altLang="cs-CZ" dirty="0">
              <a:solidFill>
                <a:srgbClr val="002D5A"/>
              </a:solidFill>
              <a:cs typeface="Arial" panose="020B0604020202020204" pitchFamily="34" charset="0"/>
            </a:endParaRPr>
          </a:p>
          <a:p>
            <a:pPr lvl="1" eaLnBrk="1" hangingPunct="1">
              <a:spcBef>
                <a:spcPts val="1200"/>
              </a:spcBef>
            </a:pPr>
            <a:r>
              <a:rPr lang="cs-CZ" altLang="cs-CZ" dirty="0">
                <a:solidFill>
                  <a:srgbClr val="002D5A"/>
                </a:solidFill>
              </a:rPr>
              <a:t>Ministři mají ve vztahu k prezidentovi pouze poradní funkci a výkonnou funkci</a:t>
            </a:r>
          </a:p>
          <a:p>
            <a:pPr eaLnBrk="1" hangingPunct="1">
              <a:spcBef>
                <a:spcPts val="1200"/>
              </a:spcBef>
            </a:pPr>
            <a:r>
              <a:rPr lang="cs-CZ" altLang="cs-CZ" dirty="0">
                <a:solidFill>
                  <a:srgbClr val="002D5A"/>
                </a:solidFill>
              </a:rPr>
              <a:t>Legislativní moc</a:t>
            </a:r>
          </a:p>
          <a:p>
            <a:pPr lvl="1" eaLnBrk="1" hangingPunct="1">
              <a:spcBef>
                <a:spcPts val="1200"/>
              </a:spcBef>
            </a:pPr>
            <a:r>
              <a:rPr lang="cs-CZ" altLang="cs-CZ" dirty="0">
                <a:solidFill>
                  <a:srgbClr val="002D5A"/>
                </a:solidFill>
              </a:rPr>
              <a:t>Kongres </a:t>
            </a:r>
          </a:p>
          <a:p>
            <a:pPr eaLnBrk="1" hangingPunct="1">
              <a:spcBef>
                <a:spcPts val="1200"/>
              </a:spcBef>
            </a:pPr>
            <a:r>
              <a:rPr lang="cs-CZ" altLang="cs-CZ" dirty="0">
                <a:solidFill>
                  <a:srgbClr val="002D5A"/>
                </a:solidFill>
              </a:rPr>
              <a:t>Soudní moc</a:t>
            </a:r>
          </a:p>
          <a:p>
            <a:pPr lvl="1" eaLnBrk="1" hangingPunct="1">
              <a:spcBef>
                <a:spcPts val="1200"/>
              </a:spcBef>
            </a:pPr>
            <a:r>
              <a:rPr lang="cs-CZ" altLang="cs-CZ" dirty="0">
                <a:solidFill>
                  <a:srgbClr val="002D5A"/>
                </a:solidFill>
              </a:rPr>
              <a:t>Nejvyšší soud</a:t>
            </a:r>
          </a:p>
          <a:p>
            <a:pPr lvl="1" eaLnBrk="1" hangingPunct="1">
              <a:spcBef>
                <a:spcPts val="1200"/>
              </a:spcBef>
            </a:pPr>
            <a:r>
              <a:rPr lang="cs-CZ" altLang="cs-CZ" dirty="0">
                <a:solidFill>
                  <a:srgbClr val="002D5A"/>
                </a:solidFill>
              </a:rPr>
              <a:t>Federální soudy a státní soudy</a:t>
            </a:r>
          </a:p>
          <a:p>
            <a:pPr lvl="1" eaLnBrk="1" hangingPunct="1"/>
            <a:endParaRPr lang="cs-CZ" altLang="cs-CZ" dirty="0"/>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643D7B9-FBC5-4216-A22B-C10B7E1232E3}"/>
              </a:ext>
            </a:extLst>
          </p:cNvPr>
          <p:cNvSpPr>
            <a:spLocks noGrp="1"/>
          </p:cNvSpPr>
          <p:nvPr>
            <p:ph type="title"/>
          </p:nvPr>
        </p:nvSpPr>
        <p:spPr>
          <a:xfrm>
            <a:off x="0" y="-2759"/>
            <a:ext cx="9144000" cy="923926"/>
          </a:xfrm>
        </p:spPr>
        <p:txBody>
          <a:bodyPr>
            <a:normAutofit/>
          </a:bodyPr>
          <a:lstStyle/>
          <a:p>
            <a:r>
              <a:rPr lang="cs-CZ" sz="3600" dirty="0">
                <a:cs typeface="Calibri"/>
              </a:rPr>
              <a:t>Regionalizace Španělska</a:t>
            </a:r>
            <a:endParaRPr lang="cs-CZ" sz="3600" dirty="0"/>
          </a:p>
        </p:txBody>
      </p:sp>
      <p:sp>
        <p:nvSpPr>
          <p:cNvPr id="3" name="Zástupný obsah 2">
            <a:extLst>
              <a:ext uri="{FF2B5EF4-FFF2-40B4-BE49-F238E27FC236}">
                <a16:creationId xmlns:a16="http://schemas.microsoft.com/office/drawing/2014/main" id="{7093E6DB-DAA2-4399-8131-0783193E096B}"/>
              </a:ext>
            </a:extLst>
          </p:cNvPr>
          <p:cNvSpPr>
            <a:spLocks noGrp="1"/>
          </p:cNvSpPr>
          <p:nvPr>
            <p:ph idx="1"/>
          </p:nvPr>
        </p:nvSpPr>
        <p:spPr>
          <a:xfrm>
            <a:off x="1" y="1009429"/>
            <a:ext cx="4572000" cy="5570086"/>
          </a:xfrm>
        </p:spPr>
        <p:txBody>
          <a:bodyPr vert="horz" lIns="91420" tIns="45710" rIns="91420" bIns="45710" rtlCol="0" anchor="t">
            <a:normAutofit/>
          </a:bodyPr>
          <a:lstStyle/>
          <a:p>
            <a:pPr marL="342265" indent="-342265">
              <a:spcBef>
                <a:spcPts val="1200"/>
              </a:spcBef>
            </a:pPr>
            <a:r>
              <a:rPr lang="cs-CZ" sz="2000" dirty="0">
                <a:solidFill>
                  <a:srgbClr val="002D5A"/>
                </a:solidFill>
                <a:cs typeface="Calibri"/>
              </a:rPr>
              <a:t>regionalizace proběhla jako součást demokratizace po pádu centralistického frankistického režimu, v dalších fázích vývoje pak prošla řadou posilujících vln</a:t>
            </a:r>
          </a:p>
          <a:p>
            <a:pPr marL="342265" indent="-342265">
              <a:spcBef>
                <a:spcPts val="1200"/>
              </a:spcBef>
            </a:pPr>
            <a:r>
              <a:rPr lang="cs-CZ" sz="2000" dirty="0">
                <a:solidFill>
                  <a:srgbClr val="002D5A"/>
                </a:solidFill>
                <a:cs typeface="Calibri"/>
              </a:rPr>
              <a:t>v ústavě z roku 1978 je garantováno právo na autonomii národů a regionů - iniciativa směrem k autonomii je ponechána na samotné regiony, není zde stanoven její rozsah</a:t>
            </a:r>
          </a:p>
          <a:p>
            <a:pPr marL="342265" indent="-342265">
              <a:spcBef>
                <a:spcPts val="1200"/>
              </a:spcBef>
            </a:pPr>
            <a:r>
              <a:rPr lang="cs-CZ" sz="2000" dirty="0">
                <a:solidFill>
                  <a:srgbClr val="002D5A"/>
                </a:solidFill>
                <a:cs typeface="Calibri"/>
              </a:rPr>
              <a:t>Regiony jsou si formálně rovné, mají rozsáhlou autonomii s širokými legislativními a výkonnými pravomocemi – je jich celkem 19 + </a:t>
            </a:r>
            <a:r>
              <a:rPr lang="cs-CZ" sz="2000" dirty="0" err="1">
                <a:solidFill>
                  <a:srgbClr val="002D5A"/>
                </a:solidFill>
                <a:cs typeface="Calibri"/>
              </a:rPr>
              <a:t>Ceuta</a:t>
            </a:r>
            <a:r>
              <a:rPr lang="cs-CZ" sz="2000" dirty="0">
                <a:solidFill>
                  <a:srgbClr val="002D5A"/>
                </a:solidFill>
                <a:cs typeface="Calibri"/>
              </a:rPr>
              <a:t> a </a:t>
            </a:r>
            <a:r>
              <a:rPr lang="cs-CZ" sz="2000" dirty="0" err="1">
                <a:solidFill>
                  <a:srgbClr val="002D5A"/>
                </a:solidFill>
                <a:cs typeface="Calibri"/>
              </a:rPr>
              <a:t>Melilla</a:t>
            </a:r>
            <a:r>
              <a:rPr lang="cs-CZ" sz="2000" dirty="0">
                <a:solidFill>
                  <a:srgbClr val="002D5A"/>
                </a:solidFill>
                <a:cs typeface="Calibri"/>
              </a:rPr>
              <a:t> se </a:t>
            </a:r>
            <a:r>
              <a:rPr lang="cs-CZ" sz="2000" dirty="0" err="1">
                <a:solidFill>
                  <a:srgbClr val="002D5A"/>
                </a:solidFill>
                <a:cs typeface="Calibri"/>
              </a:rPr>
              <a:t>spec</a:t>
            </a:r>
            <a:r>
              <a:rPr lang="cs-CZ" sz="2000" dirty="0">
                <a:solidFill>
                  <a:srgbClr val="002D5A"/>
                </a:solidFill>
                <a:cs typeface="Calibri"/>
              </a:rPr>
              <a:t>. statutem - mají své parlamenty a vlády </a:t>
            </a:r>
          </a:p>
          <a:p>
            <a:pPr marL="0" indent="0">
              <a:buNone/>
            </a:pPr>
            <a:endParaRPr lang="cs-CZ" sz="1600" dirty="0">
              <a:solidFill>
                <a:srgbClr val="002D5A"/>
              </a:solidFill>
              <a:cs typeface="Calibri"/>
            </a:endParaRPr>
          </a:p>
          <a:p>
            <a:pPr marL="342265" indent="-342265"/>
            <a:endParaRPr lang="cs-CZ" sz="2000" dirty="0">
              <a:solidFill>
                <a:srgbClr val="000000"/>
              </a:solidFill>
              <a:cs typeface="Calibri"/>
            </a:endParaRPr>
          </a:p>
          <a:p>
            <a:pPr marL="342265" indent="-342265"/>
            <a:endParaRPr lang="cs-CZ" sz="2000" dirty="0">
              <a:solidFill>
                <a:srgbClr val="002D5A"/>
              </a:solidFill>
              <a:cs typeface="Calibri"/>
            </a:endParaRPr>
          </a:p>
          <a:p>
            <a:pPr marL="342265" indent="-342265"/>
            <a:endParaRPr lang="cs-CZ" sz="2000" dirty="0">
              <a:solidFill>
                <a:srgbClr val="002D5A"/>
              </a:solidFill>
              <a:cs typeface="Calibri"/>
            </a:endParaRPr>
          </a:p>
        </p:txBody>
      </p:sp>
      <p:pic>
        <p:nvPicPr>
          <p:cNvPr id="4" name="Obrázek 3">
            <a:extLst>
              <a:ext uri="{FF2B5EF4-FFF2-40B4-BE49-F238E27FC236}">
                <a16:creationId xmlns:a16="http://schemas.microsoft.com/office/drawing/2014/main" id="{FACCAB6B-57B0-41B4-AE86-98BB361EEF02}"/>
              </a:ext>
            </a:extLst>
          </p:cNvPr>
          <p:cNvPicPr>
            <a:picLocks noChangeAspect="1"/>
          </p:cNvPicPr>
          <p:nvPr/>
        </p:nvPicPr>
        <p:blipFill>
          <a:blip r:embed="rId2"/>
          <a:stretch>
            <a:fillRect/>
          </a:stretch>
        </p:blipFill>
        <p:spPr>
          <a:xfrm>
            <a:off x="4572000" y="1009428"/>
            <a:ext cx="4493662" cy="3998989"/>
          </a:xfrm>
          <a:prstGeom prst="rect">
            <a:avLst/>
          </a:prstGeom>
        </p:spPr>
      </p:pic>
    </p:spTree>
    <p:extLst>
      <p:ext uri="{BB962C8B-B14F-4D97-AF65-F5344CB8AC3E}">
        <p14:creationId xmlns:p14="http://schemas.microsoft.com/office/powerpoint/2010/main" val="2865368113"/>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643D7B9-FBC5-4216-A22B-C10B7E1232E3}"/>
              </a:ext>
            </a:extLst>
          </p:cNvPr>
          <p:cNvSpPr>
            <a:spLocks noGrp="1"/>
          </p:cNvSpPr>
          <p:nvPr>
            <p:ph type="title"/>
          </p:nvPr>
        </p:nvSpPr>
        <p:spPr>
          <a:xfrm>
            <a:off x="0" y="-2759"/>
            <a:ext cx="9144000" cy="923926"/>
          </a:xfrm>
        </p:spPr>
        <p:txBody>
          <a:bodyPr>
            <a:normAutofit/>
          </a:bodyPr>
          <a:lstStyle/>
          <a:p>
            <a:r>
              <a:rPr lang="cs-CZ" sz="3600">
                <a:cs typeface="Calibri"/>
              </a:rPr>
              <a:t>Regionalizace Španělska</a:t>
            </a:r>
            <a:endParaRPr lang="cs-CZ" sz="3600"/>
          </a:p>
        </p:txBody>
      </p:sp>
      <p:sp>
        <p:nvSpPr>
          <p:cNvPr id="3" name="Zástupný obsah 2">
            <a:extLst>
              <a:ext uri="{FF2B5EF4-FFF2-40B4-BE49-F238E27FC236}">
                <a16:creationId xmlns:a16="http://schemas.microsoft.com/office/drawing/2014/main" id="{7093E6DB-DAA2-4399-8131-0783193E096B}"/>
              </a:ext>
            </a:extLst>
          </p:cNvPr>
          <p:cNvSpPr>
            <a:spLocks noGrp="1"/>
          </p:cNvSpPr>
          <p:nvPr>
            <p:ph idx="1"/>
          </p:nvPr>
        </p:nvSpPr>
        <p:spPr>
          <a:xfrm>
            <a:off x="457200" y="999038"/>
            <a:ext cx="8229600" cy="5570086"/>
          </a:xfrm>
        </p:spPr>
        <p:txBody>
          <a:bodyPr vert="horz" lIns="91420" tIns="45710" rIns="91420" bIns="45710" rtlCol="0" anchor="t">
            <a:normAutofit/>
          </a:bodyPr>
          <a:lstStyle/>
          <a:p>
            <a:pPr marL="342265" indent="-342265">
              <a:spcBef>
                <a:spcPts val="1200"/>
              </a:spcBef>
            </a:pPr>
            <a:r>
              <a:rPr lang="cs-CZ" sz="2400" dirty="0">
                <a:solidFill>
                  <a:srgbClr val="002D5A"/>
                </a:solidFill>
                <a:cs typeface="Calibri"/>
              </a:rPr>
              <a:t>Reálně je ale rozsah autonomie u každého regionu jiný, stanoví ho tzv. Autonomní statut - původně se dělily se na "historické" regiony s odlišným jazykem (Baskicko, Katalánsko, Galicie a Andalusie) a "nehistorické" regiony, které k autonomii dospějí postupně</a:t>
            </a:r>
          </a:p>
          <a:p>
            <a:pPr marL="342265" indent="-342265">
              <a:spcBef>
                <a:spcPts val="1200"/>
              </a:spcBef>
            </a:pPr>
            <a:r>
              <a:rPr lang="cs-CZ" sz="2400" dirty="0">
                <a:solidFill>
                  <a:srgbClr val="002D5A"/>
                </a:solidFill>
                <a:ea typeface="+mn-lt"/>
                <a:cs typeface="+mn-lt"/>
              </a:rPr>
              <a:t>Plné autonomie dosáhlo již 7 regionů, další se o to pokoušejí</a:t>
            </a:r>
          </a:p>
          <a:p>
            <a:pPr marL="342265" indent="-342265">
              <a:spcBef>
                <a:spcPts val="1200"/>
              </a:spcBef>
            </a:pPr>
            <a:r>
              <a:rPr lang="cs-CZ" sz="2400" dirty="0">
                <a:solidFill>
                  <a:srgbClr val="002D5A"/>
                </a:solidFill>
                <a:ea typeface="+mn-lt"/>
                <a:cs typeface="+mn-lt"/>
              </a:rPr>
              <a:t>I "historické" regiony mají mezi sebou různé rozdíly </a:t>
            </a:r>
            <a:r>
              <a:rPr lang="cs-CZ" sz="2400" i="1" dirty="0">
                <a:solidFill>
                  <a:srgbClr val="002D5A"/>
                </a:solidFill>
                <a:ea typeface="+mn-lt"/>
                <a:cs typeface="+mn-lt"/>
              </a:rPr>
              <a:t>(např. Baskicko a Katalánsko mají také vlastní policejní jednotky, Baskicko a Navarra vybírají daně a vedou debatu se státem, kolik z těchto daní musejí odevzdat státu, zatímco jiné regiony to mají jasně dáno zákonem apod.)</a:t>
            </a:r>
            <a:endParaRPr lang="cs-CZ" sz="2400" i="1" dirty="0">
              <a:solidFill>
                <a:srgbClr val="002D5A"/>
              </a:solidFill>
              <a:cs typeface="Calibri"/>
            </a:endParaRPr>
          </a:p>
          <a:p>
            <a:pPr marL="342265" indent="-342265">
              <a:spcBef>
                <a:spcPts val="1200"/>
              </a:spcBef>
            </a:pPr>
            <a:r>
              <a:rPr lang="cs-CZ" sz="2400" dirty="0">
                <a:solidFill>
                  <a:srgbClr val="002D5A"/>
                </a:solidFill>
                <a:cs typeface="Calibri"/>
              </a:rPr>
              <a:t>Nižšími jednotkami jsou provincie (50) a obce (celkem cca 8000)</a:t>
            </a:r>
          </a:p>
          <a:p>
            <a:pPr marL="342265" indent="-342265"/>
            <a:endParaRPr lang="cs-CZ" sz="1600" dirty="0">
              <a:solidFill>
                <a:srgbClr val="002D5A"/>
              </a:solidFill>
              <a:cs typeface="Calibri"/>
            </a:endParaRPr>
          </a:p>
          <a:p>
            <a:pPr marL="342265" indent="-342265"/>
            <a:endParaRPr lang="cs-CZ" sz="2000" dirty="0">
              <a:solidFill>
                <a:srgbClr val="000000"/>
              </a:solidFill>
              <a:cs typeface="Calibri"/>
            </a:endParaRPr>
          </a:p>
          <a:p>
            <a:pPr marL="342265" indent="-342265"/>
            <a:endParaRPr lang="cs-CZ" sz="2000" dirty="0">
              <a:solidFill>
                <a:srgbClr val="002D5A"/>
              </a:solidFill>
              <a:cs typeface="Calibri"/>
            </a:endParaRPr>
          </a:p>
          <a:p>
            <a:pPr marL="342265" indent="-342265"/>
            <a:endParaRPr lang="cs-CZ" sz="2000" dirty="0">
              <a:solidFill>
                <a:srgbClr val="002D5A"/>
              </a:solidFill>
              <a:cs typeface="Calibri"/>
            </a:endParaRPr>
          </a:p>
        </p:txBody>
      </p:sp>
    </p:spTree>
    <p:extLst>
      <p:ext uri="{BB962C8B-B14F-4D97-AF65-F5344CB8AC3E}">
        <p14:creationId xmlns:p14="http://schemas.microsoft.com/office/powerpoint/2010/main" val="2569020979"/>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A8DBC869-BF1D-45DD-0CB4-2EEC7C608CFF}"/>
              </a:ext>
            </a:extLst>
          </p:cNvPr>
          <p:cNvSpPr>
            <a:spLocks noGrp="1" noChangeArrowheads="1"/>
          </p:cNvSpPr>
          <p:nvPr>
            <p:ph type="title"/>
          </p:nvPr>
        </p:nvSpPr>
        <p:spPr>
          <a:xfrm>
            <a:off x="0" y="-26772"/>
            <a:ext cx="9144000" cy="923926"/>
          </a:xfrm>
        </p:spPr>
        <p:txBody>
          <a:bodyPr/>
          <a:lstStyle/>
          <a:p>
            <a:pPr eaLnBrk="1" hangingPunct="1"/>
            <a:r>
              <a:rPr lang="cs-CZ" altLang="cs-CZ" sz="4000" dirty="0"/>
              <a:t>Společné rysy severských zemí</a:t>
            </a:r>
          </a:p>
        </p:txBody>
      </p:sp>
      <p:sp>
        <p:nvSpPr>
          <p:cNvPr id="15363" name="Rectangle 3">
            <a:extLst>
              <a:ext uri="{FF2B5EF4-FFF2-40B4-BE49-F238E27FC236}">
                <a16:creationId xmlns:a16="http://schemas.microsoft.com/office/drawing/2014/main" id="{B2F3548E-0722-194C-55B4-2A95608252E0}"/>
              </a:ext>
            </a:extLst>
          </p:cNvPr>
          <p:cNvSpPr>
            <a:spLocks noGrp="1" noChangeArrowheads="1"/>
          </p:cNvSpPr>
          <p:nvPr>
            <p:ph type="body" idx="1"/>
          </p:nvPr>
        </p:nvSpPr>
        <p:spPr/>
        <p:txBody>
          <a:bodyPr>
            <a:normAutofit/>
          </a:bodyPr>
          <a:lstStyle/>
          <a:p>
            <a:pPr eaLnBrk="1" hangingPunct="1">
              <a:spcBef>
                <a:spcPts val="1200"/>
              </a:spcBef>
            </a:pPr>
            <a:r>
              <a:rPr lang="cs-CZ" altLang="cs-CZ" sz="2400" dirty="0">
                <a:solidFill>
                  <a:srgbClr val="002D5A"/>
                </a:solidFill>
              </a:rPr>
              <a:t>Historie</a:t>
            </a:r>
          </a:p>
          <a:p>
            <a:pPr eaLnBrk="1" hangingPunct="1">
              <a:spcBef>
                <a:spcPts val="1200"/>
              </a:spcBef>
            </a:pPr>
            <a:r>
              <a:rPr lang="cs-CZ" altLang="cs-CZ" sz="2400" dirty="0">
                <a:solidFill>
                  <a:srgbClr val="002D5A"/>
                </a:solidFill>
              </a:rPr>
              <a:t>Identita</a:t>
            </a:r>
          </a:p>
          <a:p>
            <a:pPr eaLnBrk="1" hangingPunct="1">
              <a:spcBef>
                <a:spcPts val="1200"/>
              </a:spcBef>
            </a:pPr>
            <a:r>
              <a:rPr lang="cs-CZ" altLang="cs-CZ" sz="2400" dirty="0">
                <a:solidFill>
                  <a:srgbClr val="002D5A"/>
                </a:solidFill>
              </a:rPr>
              <a:t>Geografie</a:t>
            </a:r>
          </a:p>
          <a:p>
            <a:pPr eaLnBrk="1" hangingPunct="1">
              <a:spcBef>
                <a:spcPts val="1200"/>
              </a:spcBef>
            </a:pPr>
            <a:r>
              <a:rPr lang="cs-CZ" altLang="cs-CZ" sz="2400" dirty="0">
                <a:solidFill>
                  <a:srgbClr val="002D5A"/>
                </a:solidFill>
              </a:rPr>
              <a:t>Hospodářství</a:t>
            </a:r>
          </a:p>
          <a:p>
            <a:pPr eaLnBrk="1" hangingPunct="1">
              <a:spcBef>
                <a:spcPts val="1200"/>
              </a:spcBef>
            </a:pPr>
            <a:r>
              <a:rPr lang="cs-CZ" altLang="cs-CZ" sz="2400" dirty="0">
                <a:solidFill>
                  <a:srgbClr val="002D5A"/>
                </a:solidFill>
              </a:rPr>
              <a:t>Jazyky</a:t>
            </a:r>
          </a:p>
          <a:p>
            <a:pPr eaLnBrk="1" hangingPunct="1">
              <a:spcBef>
                <a:spcPts val="1200"/>
              </a:spcBef>
            </a:pPr>
            <a:r>
              <a:rPr lang="cs-CZ" altLang="cs-CZ" sz="2400" dirty="0">
                <a:solidFill>
                  <a:srgbClr val="002D5A"/>
                </a:solidFill>
              </a:rPr>
              <a:t>Politická oblast</a:t>
            </a:r>
          </a:p>
          <a:p>
            <a:pPr eaLnBrk="1" hangingPunct="1">
              <a:spcBef>
                <a:spcPts val="1200"/>
              </a:spcBef>
            </a:pPr>
            <a:r>
              <a:rPr lang="cs-CZ" altLang="cs-CZ" sz="2400" dirty="0">
                <a:solidFill>
                  <a:srgbClr val="002D5A"/>
                </a:solidFill>
              </a:rPr>
              <a:t>Náboženství</a:t>
            </a:r>
          </a:p>
        </p:txBody>
      </p:sp>
      <p:pic>
        <p:nvPicPr>
          <p:cNvPr id="3" name="Obrázek 2">
            <a:extLst>
              <a:ext uri="{FF2B5EF4-FFF2-40B4-BE49-F238E27FC236}">
                <a16:creationId xmlns:a16="http://schemas.microsoft.com/office/drawing/2014/main" id="{F44CABE0-1BB0-E6CB-4CD2-C4678022866D}"/>
              </a:ext>
            </a:extLst>
          </p:cNvPr>
          <p:cNvPicPr>
            <a:picLocks noChangeAspect="1"/>
          </p:cNvPicPr>
          <p:nvPr/>
        </p:nvPicPr>
        <p:blipFill>
          <a:blip r:embed="rId2"/>
          <a:stretch>
            <a:fillRect/>
          </a:stretch>
        </p:blipFill>
        <p:spPr>
          <a:xfrm>
            <a:off x="6562725" y="4188402"/>
            <a:ext cx="2466975" cy="1847850"/>
          </a:xfrm>
          <a:prstGeom prst="rect">
            <a:avLst/>
          </a:prstGeom>
        </p:spPr>
      </p:pic>
      <p:pic>
        <p:nvPicPr>
          <p:cNvPr id="4" name="Obrázek 3">
            <a:extLst>
              <a:ext uri="{FF2B5EF4-FFF2-40B4-BE49-F238E27FC236}">
                <a16:creationId xmlns:a16="http://schemas.microsoft.com/office/drawing/2014/main" id="{A6D3337D-3B61-A9D2-1753-2094753DE6D4}"/>
              </a:ext>
            </a:extLst>
          </p:cNvPr>
          <p:cNvPicPr>
            <a:picLocks noChangeAspect="1"/>
          </p:cNvPicPr>
          <p:nvPr/>
        </p:nvPicPr>
        <p:blipFill>
          <a:blip r:embed="rId3"/>
          <a:stretch>
            <a:fillRect/>
          </a:stretch>
        </p:blipFill>
        <p:spPr>
          <a:xfrm>
            <a:off x="5487596" y="1498600"/>
            <a:ext cx="3542104" cy="2501611"/>
          </a:xfrm>
          <a:prstGeom prst="rect">
            <a:avLst/>
          </a:prstGeom>
        </p:spPr>
      </p:pic>
      <p:pic>
        <p:nvPicPr>
          <p:cNvPr id="5" name="Obrázek 4">
            <a:extLst>
              <a:ext uri="{FF2B5EF4-FFF2-40B4-BE49-F238E27FC236}">
                <a16:creationId xmlns:a16="http://schemas.microsoft.com/office/drawing/2014/main" id="{F70BBBFC-064C-DE4A-50F9-C8511A7BEA23}"/>
              </a:ext>
            </a:extLst>
          </p:cNvPr>
          <p:cNvPicPr>
            <a:picLocks noChangeAspect="1"/>
          </p:cNvPicPr>
          <p:nvPr/>
        </p:nvPicPr>
        <p:blipFill>
          <a:blip r:embed="rId4"/>
          <a:stretch>
            <a:fillRect/>
          </a:stretch>
        </p:blipFill>
        <p:spPr>
          <a:xfrm>
            <a:off x="4644633" y="4482378"/>
            <a:ext cx="1685925" cy="27146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A8DBC869-BF1D-45DD-0CB4-2EEC7C608CFF}"/>
              </a:ext>
            </a:extLst>
          </p:cNvPr>
          <p:cNvSpPr>
            <a:spLocks noGrp="1" noChangeArrowheads="1"/>
          </p:cNvSpPr>
          <p:nvPr>
            <p:ph type="title"/>
          </p:nvPr>
        </p:nvSpPr>
        <p:spPr>
          <a:xfrm>
            <a:off x="0" y="269874"/>
            <a:ext cx="9144000" cy="923926"/>
          </a:xfrm>
        </p:spPr>
        <p:txBody>
          <a:bodyPr/>
          <a:lstStyle/>
          <a:p>
            <a:pPr eaLnBrk="1" hangingPunct="1"/>
            <a:r>
              <a:rPr lang="cs-CZ" altLang="cs-CZ" sz="4000" dirty="0"/>
              <a:t>Historie</a:t>
            </a:r>
          </a:p>
        </p:txBody>
      </p:sp>
      <p:sp>
        <p:nvSpPr>
          <p:cNvPr id="2" name="Rectangle 3">
            <a:extLst>
              <a:ext uri="{FF2B5EF4-FFF2-40B4-BE49-F238E27FC236}">
                <a16:creationId xmlns:a16="http://schemas.microsoft.com/office/drawing/2014/main" id="{22F2D771-9BC8-74AE-DFF9-0B9356F4DDD2}"/>
              </a:ext>
            </a:extLst>
          </p:cNvPr>
          <p:cNvSpPr>
            <a:spLocks noGrp="1" noChangeArrowheads="1"/>
          </p:cNvSpPr>
          <p:nvPr>
            <p:ph type="body" idx="1"/>
          </p:nvPr>
        </p:nvSpPr>
        <p:spPr>
          <a:xfrm>
            <a:off x="457200" y="1309256"/>
            <a:ext cx="8229600" cy="4816908"/>
          </a:xfrm>
        </p:spPr>
        <p:txBody>
          <a:bodyPr>
            <a:normAutofit/>
          </a:bodyPr>
          <a:lstStyle/>
          <a:p>
            <a:pPr>
              <a:spcBef>
                <a:spcPts val="1800"/>
              </a:spcBef>
            </a:pPr>
            <a:r>
              <a:rPr lang="cs-CZ" altLang="cs-CZ" sz="2400" dirty="0">
                <a:solidFill>
                  <a:srgbClr val="002D5A"/>
                </a:solidFill>
              </a:rPr>
              <a:t>2 typy států</a:t>
            </a:r>
          </a:p>
          <a:p>
            <a:pPr lvl="1">
              <a:spcBef>
                <a:spcPts val="1800"/>
              </a:spcBef>
            </a:pPr>
            <a:r>
              <a:rPr lang="cs-CZ" altLang="cs-CZ" sz="2400" dirty="0">
                <a:solidFill>
                  <a:srgbClr val="002D5A"/>
                </a:solidFill>
              </a:rPr>
              <a:t>tzv. imperiální – Dánsko a Švédsko</a:t>
            </a:r>
          </a:p>
          <a:p>
            <a:pPr lvl="1">
              <a:spcBef>
                <a:spcPts val="1800"/>
              </a:spcBef>
            </a:pPr>
            <a:r>
              <a:rPr lang="cs-CZ" altLang="cs-CZ" sz="2400" dirty="0">
                <a:solidFill>
                  <a:srgbClr val="002D5A"/>
                </a:solidFill>
              </a:rPr>
              <a:t>tzv. následnické státy</a:t>
            </a:r>
          </a:p>
          <a:p>
            <a:pPr lvl="2">
              <a:spcBef>
                <a:spcPts val="1800"/>
              </a:spcBef>
            </a:pPr>
            <a:r>
              <a:rPr lang="cs-CZ" altLang="cs-CZ" dirty="0">
                <a:solidFill>
                  <a:srgbClr val="002D5A"/>
                </a:solidFill>
              </a:rPr>
              <a:t>1905 - Norsko </a:t>
            </a:r>
          </a:p>
          <a:p>
            <a:pPr lvl="2">
              <a:spcBef>
                <a:spcPts val="1800"/>
              </a:spcBef>
            </a:pPr>
            <a:r>
              <a:rPr lang="cs-CZ" altLang="cs-CZ" dirty="0">
                <a:solidFill>
                  <a:srgbClr val="002D5A"/>
                </a:solidFill>
              </a:rPr>
              <a:t>1917 - Finsko</a:t>
            </a:r>
          </a:p>
          <a:p>
            <a:pPr lvl="2">
              <a:spcBef>
                <a:spcPts val="1800"/>
              </a:spcBef>
            </a:pPr>
            <a:r>
              <a:rPr lang="cs-CZ" altLang="cs-CZ" dirty="0">
                <a:solidFill>
                  <a:srgbClr val="002D5A"/>
                </a:solidFill>
              </a:rPr>
              <a:t>1944 - Island</a:t>
            </a:r>
          </a:p>
        </p:txBody>
      </p:sp>
    </p:spTree>
    <p:extLst>
      <p:ext uri="{BB962C8B-B14F-4D97-AF65-F5344CB8AC3E}">
        <p14:creationId xmlns:p14="http://schemas.microsoft.com/office/powerpoint/2010/main" val="4007871127"/>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A8DBC869-BF1D-45DD-0CB4-2EEC7C608CFF}"/>
              </a:ext>
            </a:extLst>
          </p:cNvPr>
          <p:cNvSpPr>
            <a:spLocks noGrp="1" noChangeArrowheads="1"/>
          </p:cNvSpPr>
          <p:nvPr>
            <p:ph type="title"/>
          </p:nvPr>
        </p:nvSpPr>
        <p:spPr>
          <a:xfrm>
            <a:off x="0" y="96692"/>
            <a:ext cx="9144000" cy="923926"/>
          </a:xfrm>
        </p:spPr>
        <p:txBody>
          <a:bodyPr/>
          <a:lstStyle/>
          <a:p>
            <a:pPr eaLnBrk="1" hangingPunct="1"/>
            <a:r>
              <a:rPr lang="cs-CZ" altLang="cs-CZ" sz="4000" dirty="0"/>
              <a:t>Historie</a:t>
            </a:r>
          </a:p>
        </p:txBody>
      </p:sp>
      <p:sp>
        <p:nvSpPr>
          <p:cNvPr id="2" name="Rectangle 3">
            <a:extLst>
              <a:ext uri="{FF2B5EF4-FFF2-40B4-BE49-F238E27FC236}">
                <a16:creationId xmlns:a16="http://schemas.microsoft.com/office/drawing/2014/main" id="{22F2D771-9BC8-74AE-DFF9-0B9356F4DDD2}"/>
              </a:ext>
            </a:extLst>
          </p:cNvPr>
          <p:cNvSpPr>
            <a:spLocks noGrp="1" noChangeArrowheads="1"/>
          </p:cNvSpPr>
          <p:nvPr>
            <p:ph type="body" idx="1"/>
          </p:nvPr>
        </p:nvSpPr>
        <p:spPr>
          <a:xfrm>
            <a:off x="457200" y="1402774"/>
            <a:ext cx="3792682" cy="4723390"/>
          </a:xfrm>
        </p:spPr>
        <p:txBody>
          <a:bodyPr>
            <a:normAutofit/>
          </a:bodyPr>
          <a:lstStyle/>
          <a:p>
            <a:pPr>
              <a:spcBef>
                <a:spcPts val="1200"/>
              </a:spcBef>
            </a:pPr>
            <a:r>
              <a:rPr lang="cs-CZ" altLang="cs-CZ" sz="2400" dirty="0">
                <a:solidFill>
                  <a:srgbClr val="002D5A"/>
                </a:solidFill>
              </a:rPr>
              <a:t>Vikingská éra (700-1000)</a:t>
            </a:r>
          </a:p>
          <a:p>
            <a:pPr>
              <a:spcBef>
                <a:spcPts val="1200"/>
              </a:spcBef>
            </a:pPr>
            <a:r>
              <a:rPr lang="cs-CZ" altLang="cs-CZ" sz="2400" dirty="0">
                <a:solidFill>
                  <a:srgbClr val="002D5A"/>
                </a:solidFill>
              </a:rPr>
              <a:t>Dánsko tradiční mocnost</a:t>
            </a:r>
          </a:p>
          <a:p>
            <a:pPr>
              <a:spcBef>
                <a:spcPts val="1200"/>
              </a:spcBef>
            </a:pPr>
            <a:r>
              <a:rPr lang="cs-CZ" altLang="cs-CZ" sz="2400" dirty="0">
                <a:solidFill>
                  <a:srgbClr val="002D5A"/>
                </a:solidFill>
              </a:rPr>
              <a:t>od roku 1380 společný stát s Norskem</a:t>
            </a:r>
          </a:p>
          <a:p>
            <a:pPr>
              <a:spcBef>
                <a:spcPts val="1200"/>
              </a:spcBef>
            </a:pPr>
            <a:r>
              <a:rPr lang="cs-CZ" altLang="cs-CZ" sz="2400" dirty="0">
                <a:solidFill>
                  <a:srgbClr val="002D5A"/>
                </a:solidFill>
              </a:rPr>
              <a:t>Dánsko ovládalo i Island</a:t>
            </a:r>
          </a:p>
          <a:p>
            <a:pPr>
              <a:spcBef>
                <a:spcPts val="1200"/>
              </a:spcBef>
            </a:pPr>
            <a:r>
              <a:rPr lang="cs-CZ" altLang="cs-CZ" sz="2400" dirty="0">
                <a:solidFill>
                  <a:srgbClr val="002D5A"/>
                </a:solidFill>
              </a:rPr>
              <a:t>Dánsko dominovalo tzv. </a:t>
            </a:r>
            <a:r>
              <a:rPr lang="cs-CZ" altLang="cs-CZ" sz="2400" dirty="0" err="1">
                <a:solidFill>
                  <a:srgbClr val="002D5A"/>
                </a:solidFill>
              </a:rPr>
              <a:t>Kalmarské</a:t>
            </a:r>
            <a:r>
              <a:rPr lang="cs-CZ" altLang="cs-CZ" sz="2400" dirty="0">
                <a:solidFill>
                  <a:srgbClr val="002D5A"/>
                </a:solidFill>
              </a:rPr>
              <a:t> unii - aliance tří skandinávských monarchií</a:t>
            </a:r>
          </a:p>
        </p:txBody>
      </p:sp>
      <p:pic>
        <p:nvPicPr>
          <p:cNvPr id="3" name="Obrázek 2">
            <a:extLst>
              <a:ext uri="{FF2B5EF4-FFF2-40B4-BE49-F238E27FC236}">
                <a16:creationId xmlns:a16="http://schemas.microsoft.com/office/drawing/2014/main" id="{F0AFC6F4-9531-64FA-0070-56E0E357600B}"/>
              </a:ext>
            </a:extLst>
          </p:cNvPr>
          <p:cNvPicPr>
            <a:picLocks noChangeAspect="1"/>
          </p:cNvPicPr>
          <p:nvPr/>
        </p:nvPicPr>
        <p:blipFill>
          <a:blip r:embed="rId2"/>
          <a:stretch>
            <a:fillRect/>
          </a:stretch>
        </p:blipFill>
        <p:spPr>
          <a:xfrm>
            <a:off x="4507510" y="1402773"/>
            <a:ext cx="4351645" cy="4031671"/>
          </a:xfrm>
          <a:prstGeom prst="rect">
            <a:avLst/>
          </a:prstGeom>
        </p:spPr>
      </p:pic>
      <p:pic>
        <p:nvPicPr>
          <p:cNvPr id="5" name="Obrázek 4">
            <a:extLst>
              <a:ext uri="{FF2B5EF4-FFF2-40B4-BE49-F238E27FC236}">
                <a16:creationId xmlns:a16="http://schemas.microsoft.com/office/drawing/2014/main" id="{921C04E0-7EF1-56E5-C22E-0E453E4063E9}"/>
              </a:ext>
            </a:extLst>
          </p:cNvPr>
          <p:cNvPicPr>
            <a:picLocks noChangeAspect="1"/>
          </p:cNvPicPr>
          <p:nvPr/>
        </p:nvPicPr>
        <p:blipFill>
          <a:blip r:embed="rId3"/>
          <a:stretch>
            <a:fillRect/>
          </a:stretch>
        </p:blipFill>
        <p:spPr>
          <a:xfrm>
            <a:off x="4572000" y="5455227"/>
            <a:ext cx="1714500" cy="1076325"/>
          </a:xfrm>
          <a:prstGeom prst="rect">
            <a:avLst/>
          </a:prstGeom>
        </p:spPr>
      </p:pic>
    </p:spTree>
    <p:extLst>
      <p:ext uri="{BB962C8B-B14F-4D97-AF65-F5344CB8AC3E}">
        <p14:creationId xmlns:p14="http://schemas.microsoft.com/office/powerpoint/2010/main" val="324585613"/>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A8DBC869-BF1D-45DD-0CB4-2EEC7C608CFF}"/>
              </a:ext>
            </a:extLst>
          </p:cNvPr>
          <p:cNvSpPr>
            <a:spLocks noGrp="1" noChangeArrowheads="1"/>
          </p:cNvSpPr>
          <p:nvPr>
            <p:ph type="title"/>
          </p:nvPr>
        </p:nvSpPr>
        <p:spPr>
          <a:xfrm>
            <a:off x="0" y="0"/>
            <a:ext cx="9144000" cy="923926"/>
          </a:xfrm>
        </p:spPr>
        <p:txBody>
          <a:bodyPr/>
          <a:lstStyle/>
          <a:p>
            <a:pPr eaLnBrk="1" hangingPunct="1"/>
            <a:r>
              <a:rPr lang="cs-CZ" altLang="cs-CZ" sz="4000" dirty="0"/>
              <a:t>Historie</a:t>
            </a:r>
          </a:p>
        </p:txBody>
      </p:sp>
      <p:sp>
        <p:nvSpPr>
          <p:cNvPr id="2" name="Rectangle 3">
            <a:extLst>
              <a:ext uri="{FF2B5EF4-FFF2-40B4-BE49-F238E27FC236}">
                <a16:creationId xmlns:a16="http://schemas.microsoft.com/office/drawing/2014/main" id="{22F2D771-9BC8-74AE-DFF9-0B9356F4DDD2}"/>
              </a:ext>
            </a:extLst>
          </p:cNvPr>
          <p:cNvSpPr>
            <a:spLocks noGrp="1" noChangeArrowheads="1"/>
          </p:cNvSpPr>
          <p:nvPr>
            <p:ph type="body" idx="1"/>
          </p:nvPr>
        </p:nvSpPr>
        <p:spPr>
          <a:xfrm>
            <a:off x="457200" y="1075458"/>
            <a:ext cx="4270664" cy="5387687"/>
          </a:xfrm>
        </p:spPr>
        <p:txBody>
          <a:bodyPr>
            <a:normAutofit fontScale="85000" lnSpcReduction="10000"/>
          </a:bodyPr>
          <a:lstStyle/>
          <a:p>
            <a:pPr>
              <a:lnSpc>
                <a:spcPct val="110000"/>
              </a:lnSpc>
              <a:spcBef>
                <a:spcPts val="1200"/>
              </a:spcBef>
            </a:pPr>
            <a:r>
              <a:rPr lang="cs-CZ" altLang="cs-CZ" sz="2400" dirty="0">
                <a:solidFill>
                  <a:srgbClr val="002D5A"/>
                </a:solidFill>
              </a:rPr>
              <a:t>Švédsko - tradiční regionální mocností</a:t>
            </a:r>
          </a:p>
          <a:p>
            <a:pPr>
              <a:lnSpc>
                <a:spcPct val="110000"/>
              </a:lnSpc>
              <a:spcBef>
                <a:spcPts val="1200"/>
              </a:spcBef>
            </a:pPr>
            <a:r>
              <a:rPr lang="cs-CZ" altLang="cs-CZ" sz="2400" dirty="0">
                <a:solidFill>
                  <a:srgbClr val="002D5A"/>
                </a:solidFill>
              </a:rPr>
              <a:t>v 17. století dominovalo na Severu</a:t>
            </a:r>
          </a:p>
          <a:p>
            <a:pPr>
              <a:lnSpc>
                <a:spcPct val="110000"/>
              </a:lnSpc>
              <a:spcBef>
                <a:spcPts val="1200"/>
              </a:spcBef>
            </a:pPr>
            <a:r>
              <a:rPr lang="cs-CZ" altLang="cs-CZ" sz="2400" dirty="0">
                <a:solidFill>
                  <a:srgbClr val="002D5A"/>
                </a:solidFill>
              </a:rPr>
              <a:t>Vrchol rozmachu: třicetiletá válka – boj proti Rakousku na straně Francie</a:t>
            </a:r>
          </a:p>
          <a:p>
            <a:pPr>
              <a:lnSpc>
                <a:spcPct val="110000"/>
              </a:lnSpc>
              <a:spcBef>
                <a:spcPts val="1200"/>
              </a:spcBef>
            </a:pPr>
            <a:r>
              <a:rPr lang="cs-CZ" altLang="cs-CZ" sz="2400" dirty="0">
                <a:solidFill>
                  <a:srgbClr val="002D5A"/>
                </a:solidFill>
              </a:rPr>
              <a:t>1648 boj v Praze</a:t>
            </a:r>
          </a:p>
          <a:p>
            <a:pPr>
              <a:lnSpc>
                <a:spcPct val="110000"/>
              </a:lnSpc>
              <a:spcBef>
                <a:spcPts val="1200"/>
              </a:spcBef>
            </a:pPr>
            <a:r>
              <a:rPr lang="cs-CZ" altLang="cs-CZ" sz="2400" dirty="0">
                <a:solidFill>
                  <a:srgbClr val="002D5A"/>
                </a:solidFill>
              </a:rPr>
              <a:t>Švédsko kontrolovalo celý baltický region</a:t>
            </a:r>
          </a:p>
          <a:p>
            <a:pPr>
              <a:lnSpc>
                <a:spcPct val="110000"/>
              </a:lnSpc>
              <a:spcBef>
                <a:spcPts val="1200"/>
              </a:spcBef>
            </a:pPr>
            <a:r>
              <a:rPr lang="cs-CZ" altLang="cs-CZ" sz="2400" dirty="0" err="1">
                <a:solidFill>
                  <a:srgbClr val="002D5A"/>
                </a:solidFill>
              </a:rPr>
              <a:t>multinárodnostní</a:t>
            </a:r>
            <a:r>
              <a:rPr lang="cs-CZ" altLang="cs-CZ" sz="2400" dirty="0">
                <a:solidFill>
                  <a:srgbClr val="002D5A"/>
                </a:solidFill>
              </a:rPr>
              <a:t> stát – Němci, Estonci, Dánové, Litevci, Norové, Finové, Laponci</a:t>
            </a:r>
          </a:p>
          <a:p>
            <a:pPr>
              <a:lnSpc>
                <a:spcPct val="110000"/>
              </a:lnSpc>
              <a:spcBef>
                <a:spcPts val="1200"/>
              </a:spcBef>
            </a:pPr>
            <a:r>
              <a:rPr lang="cs-CZ" altLang="cs-CZ" sz="2400" dirty="0">
                <a:solidFill>
                  <a:srgbClr val="002D5A"/>
                </a:solidFill>
              </a:rPr>
              <a:t>19. stol. – Švédsko a Dánsko definitivní ztráta mocenského statusu na mezinárodním poli</a:t>
            </a:r>
          </a:p>
          <a:p>
            <a:pPr marL="0" indent="0">
              <a:spcBef>
                <a:spcPts val="1200"/>
              </a:spcBef>
              <a:buNone/>
            </a:pPr>
            <a:endParaRPr lang="cs-CZ" altLang="cs-CZ" sz="2400" dirty="0">
              <a:solidFill>
                <a:srgbClr val="002D5A"/>
              </a:solidFill>
            </a:endParaRPr>
          </a:p>
        </p:txBody>
      </p:sp>
      <p:pic>
        <p:nvPicPr>
          <p:cNvPr id="6" name="Obrázek 5">
            <a:extLst>
              <a:ext uri="{FF2B5EF4-FFF2-40B4-BE49-F238E27FC236}">
                <a16:creationId xmlns:a16="http://schemas.microsoft.com/office/drawing/2014/main" id="{221033ED-8031-F975-9F51-CB46E1F9E6EF}"/>
              </a:ext>
            </a:extLst>
          </p:cNvPr>
          <p:cNvPicPr>
            <a:picLocks noChangeAspect="1"/>
          </p:cNvPicPr>
          <p:nvPr/>
        </p:nvPicPr>
        <p:blipFill>
          <a:blip r:embed="rId2"/>
          <a:stretch>
            <a:fillRect/>
          </a:stretch>
        </p:blipFill>
        <p:spPr>
          <a:xfrm>
            <a:off x="4981138" y="1075458"/>
            <a:ext cx="4162862" cy="5112327"/>
          </a:xfrm>
          <a:prstGeom prst="rect">
            <a:avLst/>
          </a:prstGeom>
        </p:spPr>
      </p:pic>
    </p:spTree>
    <p:extLst>
      <p:ext uri="{BB962C8B-B14F-4D97-AF65-F5344CB8AC3E}">
        <p14:creationId xmlns:p14="http://schemas.microsoft.com/office/powerpoint/2010/main" val="1293707088"/>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9E58A320-3B0A-D200-255E-F57544051529}"/>
              </a:ext>
            </a:extLst>
          </p:cNvPr>
          <p:cNvSpPr>
            <a:spLocks noGrp="1" noChangeArrowheads="1"/>
          </p:cNvSpPr>
          <p:nvPr>
            <p:ph type="title"/>
          </p:nvPr>
        </p:nvSpPr>
        <p:spPr>
          <a:xfrm>
            <a:off x="0" y="0"/>
            <a:ext cx="9144000" cy="923926"/>
          </a:xfrm>
        </p:spPr>
        <p:txBody>
          <a:bodyPr>
            <a:normAutofit/>
          </a:bodyPr>
          <a:lstStyle/>
          <a:p>
            <a:pPr eaLnBrk="1" hangingPunct="1"/>
            <a:r>
              <a:rPr lang="cs-CZ" altLang="cs-CZ" sz="4000" dirty="0"/>
              <a:t>Historie</a:t>
            </a:r>
          </a:p>
        </p:txBody>
      </p:sp>
      <p:sp>
        <p:nvSpPr>
          <p:cNvPr id="21507" name="Rectangle 3">
            <a:extLst>
              <a:ext uri="{FF2B5EF4-FFF2-40B4-BE49-F238E27FC236}">
                <a16:creationId xmlns:a16="http://schemas.microsoft.com/office/drawing/2014/main" id="{646D4D28-2D2A-3EC5-4B98-67FB73947B0B}"/>
              </a:ext>
            </a:extLst>
          </p:cNvPr>
          <p:cNvSpPr>
            <a:spLocks noGrp="1" noChangeArrowheads="1"/>
          </p:cNvSpPr>
          <p:nvPr>
            <p:ph type="body" idx="1"/>
          </p:nvPr>
        </p:nvSpPr>
        <p:spPr>
          <a:xfrm>
            <a:off x="457200" y="1091045"/>
            <a:ext cx="4738256" cy="5361709"/>
          </a:xfrm>
        </p:spPr>
        <p:txBody>
          <a:bodyPr>
            <a:normAutofit fontScale="70000" lnSpcReduction="20000"/>
          </a:bodyPr>
          <a:lstStyle/>
          <a:p>
            <a:pPr eaLnBrk="1" hangingPunct="1">
              <a:lnSpc>
                <a:spcPct val="120000"/>
              </a:lnSpc>
              <a:spcBef>
                <a:spcPts val="1200"/>
              </a:spcBef>
            </a:pPr>
            <a:r>
              <a:rPr lang="cs-CZ" altLang="cs-CZ" sz="2800" dirty="0">
                <a:solidFill>
                  <a:srgbClr val="002D5A"/>
                </a:solidFill>
              </a:rPr>
              <a:t>Norsko patřilo Dánsku až do roku 1814</a:t>
            </a:r>
          </a:p>
          <a:p>
            <a:pPr lvl="1" eaLnBrk="1" hangingPunct="1">
              <a:lnSpc>
                <a:spcPct val="120000"/>
              </a:lnSpc>
              <a:spcBef>
                <a:spcPts val="1200"/>
              </a:spcBef>
            </a:pPr>
            <a:r>
              <a:rPr lang="cs-CZ" altLang="cs-CZ" sz="2400" dirty="0">
                <a:solidFill>
                  <a:srgbClr val="002D5A"/>
                </a:solidFill>
              </a:rPr>
              <a:t>po napoleonských válkách připadlo Švédsku</a:t>
            </a:r>
          </a:p>
          <a:p>
            <a:pPr eaLnBrk="1" hangingPunct="1">
              <a:lnSpc>
                <a:spcPct val="120000"/>
              </a:lnSpc>
              <a:spcBef>
                <a:spcPts val="1200"/>
              </a:spcBef>
            </a:pPr>
            <a:r>
              <a:rPr lang="cs-CZ" altLang="cs-CZ" sz="2800" dirty="0">
                <a:solidFill>
                  <a:srgbClr val="002D5A"/>
                </a:solidFill>
              </a:rPr>
              <a:t>Norsko získalo nezávislost v roce 1905</a:t>
            </a:r>
          </a:p>
          <a:p>
            <a:pPr eaLnBrk="1" hangingPunct="1">
              <a:lnSpc>
                <a:spcPct val="120000"/>
              </a:lnSpc>
              <a:spcBef>
                <a:spcPts val="1200"/>
              </a:spcBef>
            </a:pPr>
            <a:r>
              <a:rPr lang="cs-CZ" altLang="cs-CZ" sz="2800" dirty="0">
                <a:solidFill>
                  <a:srgbClr val="002D5A"/>
                </a:solidFill>
              </a:rPr>
              <a:t>Island nezávislý až v roce 1944</a:t>
            </a:r>
          </a:p>
          <a:p>
            <a:pPr lvl="1" eaLnBrk="1" hangingPunct="1">
              <a:lnSpc>
                <a:spcPct val="120000"/>
              </a:lnSpc>
              <a:spcBef>
                <a:spcPts val="1200"/>
              </a:spcBef>
            </a:pPr>
            <a:r>
              <a:rPr lang="cs-CZ" altLang="cs-CZ" sz="2400" dirty="0">
                <a:solidFill>
                  <a:srgbClr val="002D5A"/>
                </a:solidFill>
              </a:rPr>
              <a:t>již v roce 1874 samospráva</a:t>
            </a:r>
          </a:p>
          <a:p>
            <a:pPr lvl="1" eaLnBrk="1" hangingPunct="1">
              <a:lnSpc>
                <a:spcPct val="120000"/>
              </a:lnSpc>
              <a:spcBef>
                <a:spcPts val="1200"/>
              </a:spcBef>
            </a:pPr>
            <a:r>
              <a:rPr lang="cs-CZ" altLang="cs-CZ" sz="2400" dirty="0">
                <a:solidFill>
                  <a:srgbClr val="002D5A"/>
                </a:solidFill>
              </a:rPr>
              <a:t>autonomie 1904</a:t>
            </a:r>
          </a:p>
          <a:p>
            <a:pPr eaLnBrk="1" hangingPunct="1">
              <a:lnSpc>
                <a:spcPct val="120000"/>
              </a:lnSpc>
              <a:spcBef>
                <a:spcPts val="1200"/>
              </a:spcBef>
            </a:pPr>
            <a:r>
              <a:rPr lang="cs-CZ" altLang="cs-CZ" sz="2800" dirty="0">
                <a:solidFill>
                  <a:srgbClr val="002D5A"/>
                </a:solidFill>
              </a:rPr>
              <a:t>Finsko patřilo Švédsku až do roku 1809</a:t>
            </a:r>
          </a:p>
          <a:p>
            <a:pPr lvl="1" eaLnBrk="1" hangingPunct="1">
              <a:lnSpc>
                <a:spcPct val="120000"/>
              </a:lnSpc>
              <a:spcBef>
                <a:spcPts val="1200"/>
              </a:spcBef>
            </a:pPr>
            <a:r>
              <a:rPr lang="cs-CZ" altLang="cs-CZ" sz="2400" dirty="0">
                <a:solidFill>
                  <a:srgbClr val="002D5A"/>
                </a:solidFill>
              </a:rPr>
              <a:t>pak připadlo Rusku</a:t>
            </a:r>
          </a:p>
          <a:p>
            <a:pPr lvl="1" eaLnBrk="1" hangingPunct="1">
              <a:lnSpc>
                <a:spcPct val="120000"/>
              </a:lnSpc>
              <a:spcBef>
                <a:spcPts val="1200"/>
              </a:spcBef>
            </a:pPr>
            <a:r>
              <a:rPr lang="cs-CZ" altLang="cs-CZ" sz="2400" dirty="0">
                <a:solidFill>
                  <a:srgbClr val="002D5A"/>
                </a:solidFill>
              </a:rPr>
              <a:t>Švédsko kompenzováno Norskem</a:t>
            </a:r>
          </a:p>
          <a:p>
            <a:pPr eaLnBrk="1" hangingPunct="1">
              <a:lnSpc>
                <a:spcPct val="120000"/>
              </a:lnSpc>
              <a:spcBef>
                <a:spcPts val="1200"/>
              </a:spcBef>
            </a:pPr>
            <a:r>
              <a:rPr lang="cs-CZ" altLang="cs-CZ" sz="2800" dirty="0">
                <a:solidFill>
                  <a:srgbClr val="002D5A"/>
                </a:solidFill>
              </a:rPr>
              <a:t>Finsko na Rusko získalo nezávislost až v roce 1917</a:t>
            </a:r>
          </a:p>
        </p:txBody>
      </p:sp>
      <p:pic>
        <p:nvPicPr>
          <p:cNvPr id="2" name="Obrázek 1">
            <a:extLst>
              <a:ext uri="{FF2B5EF4-FFF2-40B4-BE49-F238E27FC236}">
                <a16:creationId xmlns:a16="http://schemas.microsoft.com/office/drawing/2014/main" id="{0ABB3917-ED85-973D-63A8-5F019788DCFC}"/>
              </a:ext>
            </a:extLst>
          </p:cNvPr>
          <p:cNvPicPr>
            <a:picLocks noChangeAspect="1"/>
          </p:cNvPicPr>
          <p:nvPr/>
        </p:nvPicPr>
        <p:blipFill>
          <a:blip r:embed="rId2"/>
          <a:stretch>
            <a:fillRect/>
          </a:stretch>
        </p:blipFill>
        <p:spPr>
          <a:xfrm>
            <a:off x="5078379" y="1130735"/>
            <a:ext cx="4065621" cy="35614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598C1EE8-D5CB-C3C4-8A0F-0C9B6A28BCEF}"/>
              </a:ext>
            </a:extLst>
          </p:cNvPr>
          <p:cNvSpPr>
            <a:spLocks noGrp="1" noChangeArrowheads="1"/>
          </p:cNvSpPr>
          <p:nvPr>
            <p:ph type="title"/>
          </p:nvPr>
        </p:nvSpPr>
        <p:spPr>
          <a:xfrm>
            <a:off x="0" y="0"/>
            <a:ext cx="9144000" cy="923926"/>
          </a:xfrm>
        </p:spPr>
        <p:txBody>
          <a:bodyPr>
            <a:normAutofit/>
          </a:bodyPr>
          <a:lstStyle/>
          <a:p>
            <a:pPr eaLnBrk="1" hangingPunct="1"/>
            <a:r>
              <a:rPr lang="cs-CZ" altLang="cs-CZ" sz="4000" dirty="0"/>
              <a:t>Společná identita</a:t>
            </a:r>
          </a:p>
        </p:txBody>
      </p:sp>
      <p:sp>
        <p:nvSpPr>
          <p:cNvPr id="22531" name="Rectangle 3">
            <a:extLst>
              <a:ext uri="{FF2B5EF4-FFF2-40B4-BE49-F238E27FC236}">
                <a16:creationId xmlns:a16="http://schemas.microsoft.com/office/drawing/2014/main" id="{2052676E-338E-D765-13EE-C0B729171FFE}"/>
              </a:ext>
            </a:extLst>
          </p:cNvPr>
          <p:cNvSpPr>
            <a:spLocks noGrp="1" noChangeArrowheads="1"/>
          </p:cNvSpPr>
          <p:nvPr>
            <p:ph type="body" idx="1"/>
          </p:nvPr>
        </p:nvSpPr>
        <p:spPr>
          <a:xfrm>
            <a:off x="457200" y="1111826"/>
            <a:ext cx="8229600" cy="5014337"/>
          </a:xfrm>
        </p:spPr>
        <p:txBody>
          <a:bodyPr>
            <a:normAutofit/>
          </a:bodyPr>
          <a:lstStyle/>
          <a:p>
            <a:pPr marL="539750" lvl="1" indent="-539750" eaLnBrk="1" hangingPunct="1">
              <a:lnSpc>
                <a:spcPct val="120000"/>
              </a:lnSpc>
              <a:spcBef>
                <a:spcPts val="1200"/>
              </a:spcBef>
            </a:pPr>
            <a:r>
              <a:rPr lang="cs-CZ" altLang="cs-CZ" sz="2000" dirty="0">
                <a:solidFill>
                  <a:srgbClr val="002D5A"/>
                </a:solidFill>
              </a:rPr>
              <a:t>vikingská historie</a:t>
            </a:r>
          </a:p>
          <a:p>
            <a:pPr marL="539750" lvl="1" indent="-539750" eaLnBrk="1" hangingPunct="1">
              <a:lnSpc>
                <a:spcPct val="120000"/>
              </a:lnSpc>
              <a:spcBef>
                <a:spcPts val="1200"/>
              </a:spcBef>
            </a:pPr>
            <a:r>
              <a:rPr lang="cs-CZ" altLang="cs-CZ" sz="2000" dirty="0">
                <a:solidFill>
                  <a:srgbClr val="002D5A"/>
                </a:solidFill>
              </a:rPr>
              <a:t>předkřesťanská mytologie</a:t>
            </a:r>
          </a:p>
          <a:p>
            <a:pPr marL="539750" lvl="1" indent="-539750" eaLnBrk="1" hangingPunct="1">
              <a:lnSpc>
                <a:spcPct val="120000"/>
              </a:lnSpc>
              <a:spcBef>
                <a:spcPts val="1200"/>
              </a:spcBef>
            </a:pPr>
            <a:r>
              <a:rPr lang="cs-CZ" altLang="cs-CZ" sz="2000" dirty="0">
                <a:solidFill>
                  <a:srgbClr val="002D5A"/>
                </a:solidFill>
              </a:rPr>
              <a:t>regionální solidarita</a:t>
            </a:r>
          </a:p>
          <a:p>
            <a:pPr marL="539750" lvl="1" indent="-539750" eaLnBrk="1" hangingPunct="1">
              <a:lnSpc>
                <a:spcPct val="120000"/>
              </a:lnSpc>
              <a:spcBef>
                <a:spcPts val="1200"/>
              </a:spcBef>
            </a:pPr>
            <a:r>
              <a:rPr lang="cs-CZ" altLang="cs-CZ" sz="2000" dirty="0">
                <a:solidFill>
                  <a:srgbClr val="002D5A"/>
                </a:solidFill>
              </a:rPr>
              <a:t>skandinávské jazyky</a:t>
            </a:r>
          </a:p>
          <a:p>
            <a:pPr marL="539750" lvl="1" indent="-539750" eaLnBrk="1" hangingPunct="1">
              <a:lnSpc>
                <a:spcPct val="120000"/>
              </a:lnSpc>
              <a:spcBef>
                <a:spcPts val="1200"/>
              </a:spcBef>
            </a:pPr>
            <a:r>
              <a:rPr lang="cs-CZ" altLang="cs-CZ" sz="2000" dirty="0" err="1">
                <a:solidFill>
                  <a:srgbClr val="002D5A"/>
                </a:solidFill>
              </a:rPr>
              <a:t>Kalmarská</a:t>
            </a:r>
            <a:r>
              <a:rPr lang="cs-CZ" altLang="cs-CZ" sz="2000" dirty="0">
                <a:solidFill>
                  <a:srgbClr val="002D5A"/>
                </a:solidFill>
              </a:rPr>
              <a:t> unie</a:t>
            </a:r>
          </a:p>
          <a:p>
            <a:pPr marL="539750" lvl="1" indent="-539750" eaLnBrk="1" hangingPunct="1">
              <a:lnSpc>
                <a:spcPct val="120000"/>
              </a:lnSpc>
              <a:spcBef>
                <a:spcPts val="1200"/>
              </a:spcBef>
            </a:pPr>
            <a:r>
              <a:rPr lang="cs-CZ" altLang="cs-CZ" sz="2000" dirty="0">
                <a:solidFill>
                  <a:srgbClr val="002D5A"/>
                </a:solidFill>
              </a:rPr>
              <a:t>protestantismus </a:t>
            </a:r>
          </a:p>
          <a:p>
            <a:pPr marL="539750" lvl="1" indent="-539750" eaLnBrk="1" hangingPunct="1">
              <a:lnSpc>
                <a:spcPct val="120000"/>
              </a:lnSpc>
              <a:spcBef>
                <a:spcPts val="1200"/>
              </a:spcBef>
            </a:pPr>
            <a:r>
              <a:rPr lang="cs-CZ" altLang="cs-CZ" sz="2000" dirty="0">
                <a:solidFill>
                  <a:srgbClr val="002D5A"/>
                </a:solidFill>
              </a:rPr>
              <a:t>společný právní systém</a:t>
            </a:r>
          </a:p>
          <a:p>
            <a:pPr marL="539750" lvl="1" indent="-539750" eaLnBrk="1" hangingPunct="1">
              <a:lnSpc>
                <a:spcPct val="120000"/>
              </a:lnSpc>
              <a:spcBef>
                <a:spcPts val="1200"/>
              </a:spcBef>
            </a:pPr>
            <a:r>
              <a:rPr lang="cs-CZ" altLang="cs-CZ" sz="2000" dirty="0">
                <a:solidFill>
                  <a:srgbClr val="002D5A"/>
                </a:solidFill>
              </a:rPr>
              <a:t>společná teritoria </a:t>
            </a:r>
          </a:p>
          <a:p>
            <a:pPr marL="539750" lvl="1" indent="-539750" eaLnBrk="1" hangingPunct="1">
              <a:lnSpc>
                <a:spcPct val="120000"/>
              </a:lnSpc>
              <a:spcBef>
                <a:spcPts val="1200"/>
              </a:spcBef>
              <a:buNone/>
            </a:pPr>
            <a:r>
              <a:rPr lang="cs-CZ" altLang="cs-CZ" sz="2000" b="1" dirty="0">
                <a:solidFill>
                  <a:srgbClr val="002D5A"/>
                </a:solidFill>
                <a:latin typeface="Times New Roman" panose="02020603050405020304" pitchFamily="18" charset="0"/>
                <a:cs typeface="Times New Roman" panose="02020603050405020304" pitchFamily="18" charset="0"/>
              </a:rPr>
              <a:t>→ 		</a:t>
            </a:r>
            <a:r>
              <a:rPr lang="cs-CZ" altLang="cs-CZ" sz="2000" b="1" dirty="0">
                <a:solidFill>
                  <a:srgbClr val="002D5A"/>
                </a:solidFill>
              </a:rPr>
              <a:t>základ pro společnou severskou identitu</a:t>
            </a:r>
          </a:p>
          <a:p>
            <a:pPr eaLnBrk="1" hangingPunct="1">
              <a:lnSpc>
                <a:spcPct val="80000"/>
              </a:lnSpc>
            </a:pPr>
            <a:endParaRPr lang="cs-CZ" altLang="cs-CZ" sz="2400" dirty="0"/>
          </a:p>
        </p:txBody>
      </p:sp>
      <p:pic>
        <p:nvPicPr>
          <p:cNvPr id="2" name="Obrázek 1">
            <a:extLst>
              <a:ext uri="{FF2B5EF4-FFF2-40B4-BE49-F238E27FC236}">
                <a16:creationId xmlns:a16="http://schemas.microsoft.com/office/drawing/2014/main" id="{C3D83C37-6769-B13C-15AB-6ED361C4BCF4}"/>
              </a:ext>
            </a:extLst>
          </p:cNvPr>
          <p:cNvPicPr>
            <a:picLocks noChangeAspect="1"/>
          </p:cNvPicPr>
          <p:nvPr/>
        </p:nvPicPr>
        <p:blipFill>
          <a:blip r:embed="rId2"/>
          <a:stretch>
            <a:fillRect/>
          </a:stretch>
        </p:blipFill>
        <p:spPr>
          <a:xfrm>
            <a:off x="5579918" y="1111826"/>
            <a:ext cx="3106882" cy="1929537"/>
          </a:xfrm>
          <a:prstGeom prst="rect">
            <a:avLst/>
          </a:prstGeom>
        </p:spPr>
      </p:pic>
      <p:pic>
        <p:nvPicPr>
          <p:cNvPr id="3" name="Obrázek 2">
            <a:extLst>
              <a:ext uri="{FF2B5EF4-FFF2-40B4-BE49-F238E27FC236}">
                <a16:creationId xmlns:a16="http://schemas.microsoft.com/office/drawing/2014/main" id="{3D1854AE-4C0F-A557-8F49-1DF4EB676328}"/>
              </a:ext>
            </a:extLst>
          </p:cNvPr>
          <p:cNvPicPr>
            <a:picLocks noChangeAspect="1"/>
          </p:cNvPicPr>
          <p:nvPr/>
        </p:nvPicPr>
        <p:blipFill>
          <a:blip r:embed="rId3"/>
          <a:stretch>
            <a:fillRect/>
          </a:stretch>
        </p:blipFill>
        <p:spPr>
          <a:xfrm>
            <a:off x="6019800" y="3429000"/>
            <a:ext cx="2667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BDD1D0E8-B11C-8709-3822-BE7874AD2588}"/>
              </a:ext>
            </a:extLst>
          </p:cNvPr>
          <p:cNvSpPr>
            <a:spLocks noGrp="1" noChangeArrowheads="1"/>
          </p:cNvSpPr>
          <p:nvPr>
            <p:ph type="title"/>
          </p:nvPr>
        </p:nvSpPr>
        <p:spPr>
          <a:xfrm>
            <a:off x="0" y="0"/>
            <a:ext cx="9144000" cy="923926"/>
          </a:xfrm>
        </p:spPr>
        <p:txBody>
          <a:bodyPr>
            <a:normAutofit/>
          </a:bodyPr>
          <a:lstStyle/>
          <a:p>
            <a:pPr eaLnBrk="1" hangingPunct="1"/>
            <a:r>
              <a:rPr lang="cs-CZ" altLang="cs-CZ" sz="4000" dirty="0"/>
              <a:t>Malé státy?</a:t>
            </a:r>
          </a:p>
        </p:txBody>
      </p:sp>
      <p:sp>
        <p:nvSpPr>
          <p:cNvPr id="23555" name="Rectangle 3">
            <a:extLst>
              <a:ext uri="{FF2B5EF4-FFF2-40B4-BE49-F238E27FC236}">
                <a16:creationId xmlns:a16="http://schemas.microsoft.com/office/drawing/2014/main" id="{E199236D-5C65-669D-C229-803683F7228E}"/>
              </a:ext>
            </a:extLst>
          </p:cNvPr>
          <p:cNvSpPr>
            <a:spLocks noGrp="1" noChangeArrowheads="1"/>
          </p:cNvSpPr>
          <p:nvPr>
            <p:ph type="body" idx="1"/>
          </p:nvPr>
        </p:nvSpPr>
        <p:spPr>
          <a:xfrm>
            <a:off x="457200" y="1205346"/>
            <a:ext cx="5267325" cy="4920818"/>
          </a:xfrm>
        </p:spPr>
        <p:txBody>
          <a:bodyPr/>
          <a:lstStyle/>
          <a:p>
            <a:pPr marL="609600" indent="-609600" eaLnBrk="1" hangingPunct="1">
              <a:spcBef>
                <a:spcPts val="1800"/>
              </a:spcBef>
            </a:pPr>
            <a:r>
              <a:rPr lang="cs-CZ" altLang="cs-CZ" sz="2400" dirty="0">
                <a:solidFill>
                  <a:srgbClr val="002D5A"/>
                </a:solidFill>
              </a:rPr>
              <a:t>V počtu obyvatel ano</a:t>
            </a:r>
          </a:p>
          <a:p>
            <a:pPr marL="609600" indent="-609600" eaLnBrk="1" hangingPunct="1">
              <a:spcBef>
                <a:spcPts val="1800"/>
              </a:spcBef>
            </a:pPr>
            <a:r>
              <a:rPr lang="cs-CZ" altLang="cs-CZ" sz="2400" dirty="0">
                <a:solidFill>
                  <a:srgbClr val="002D5A"/>
                </a:solidFill>
              </a:rPr>
              <a:t>V rozloze zdaleka ne všechny</a:t>
            </a:r>
          </a:p>
          <a:p>
            <a:pPr marL="609600" indent="-609600" eaLnBrk="1" hangingPunct="1">
              <a:lnSpc>
                <a:spcPct val="80000"/>
              </a:lnSpc>
            </a:pPr>
            <a:endParaRPr lang="cs-CZ" altLang="cs-CZ" sz="2400" b="1" dirty="0"/>
          </a:p>
          <a:p>
            <a:pPr marL="990600" lvl="1" indent="-533400" eaLnBrk="1" hangingPunct="1">
              <a:lnSpc>
                <a:spcPct val="80000"/>
              </a:lnSpc>
            </a:pPr>
            <a:endParaRPr lang="cs-CZ" altLang="cs-CZ" sz="2000" b="1" dirty="0"/>
          </a:p>
        </p:txBody>
      </p:sp>
      <p:graphicFrame>
        <p:nvGraphicFramePr>
          <p:cNvPr id="2" name="Tabulka 2">
            <a:extLst>
              <a:ext uri="{FF2B5EF4-FFF2-40B4-BE49-F238E27FC236}">
                <a16:creationId xmlns:a16="http://schemas.microsoft.com/office/drawing/2014/main" id="{95D59F3C-08ED-732A-FE24-C19993A62F01}"/>
              </a:ext>
            </a:extLst>
          </p:cNvPr>
          <p:cNvGraphicFramePr>
            <a:graphicFrameLocks noGrp="1"/>
          </p:cNvGraphicFramePr>
          <p:nvPr>
            <p:extLst>
              <p:ext uri="{D42A27DB-BD31-4B8C-83A1-F6EECF244321}">
                <p14:modId xmlns:p14="http://schemas.microsoft.com/office/powerpoint/2010/main" val="2686814845"/>
              </p:ext>
            </p:extLst>
          </p:nvPr>
        </p:nvGraphicFramePr>
        <p:xfrm>
          <a:off x="1579418" y="2664690"/>
          <a:ext cx="6840680" cy="3292500"/>
        </p:xfrm>
        <a:graphic>
          <a:graphicData uri="http://schemas.openxmlformats.org/drawingml/2006/table">
            <a:tbl>
              <a:tblPr firstRow="1" bandRow="1">
                <a:tableStyleId>{5C22544A-7EE6-4342-B048-85BDC9FD1C3A}</a:tableStyleId>
              </a:tblPr>
              <a:tblGrid>
                <a:gridCol w="1080655">
                  <a:extLst>
                    <a:ext uri="{9D8B030D-6E8A-4147-A177-3AD203B41FA5}">
                      <a16:colId xmlns:a16="http://schemas.microsoft.com/office/drawing/2014/main" val="2990735652"/>
                    </a:ext>
                  </a:extLst>
                </a:gridCol>
                <a:gridCol w="1828800">
                  <a:extLst>
                    <a:ext uri="{9D8B030D-6E8A-4147-A177-3AD203B41FA5}">
                      <a16:colId xmlns:a16="http://schemas.microsoft.com/office/drawing/2014/main" val="2688647744"/>
                    </a:ext>
                  </a:extLst>
                </a:gridCol>
                <a:gridCol w="1932709">
                  <a:extLst>
                    <a:ext uri="{9D8B030D-6E8A-4147-A177-3AD203B41FA5}">
                      <a16:colId xmlns:a16="http://schemas.microsoft.com/office/drawing/2014/main" val="2941033356"/>
                    </a:ext>
                  </a:extLst>
                </a:gridCol>
                <a:gridCol w="1998516">
                  <a:extLst>
                    <a:ext uri="{9D8B030D-6E8A-4147-A177-3AD203B41FA5}">
                      <a16:colId xmlns:a16="http://schemas.microsoft.com/office/drawing/2014/main" val="3127748050"/>
                    </a:ext>
                  </a:extLst>
                </a:gridCol>
              </a:tblGrid>
              <a:tr h="426852">
                <a:tc>
                  <a:txBody>
                    <a:bodyPr/>
                    <a:lstStyle/>
                    <a:p>
                      <a:endParaRPr lang="cs-CZ"/>
                    </a:p>
                  </a:txBody>
                  <a:tcPr/>
                </a:tc>
                <a:tc>
                  <a:txBody>
                    <a:bodyPr/>
                    <a:lstStyle/>
                    <a:p>
                      <a:pPr algn="ctr"/>
                      <a:r>
                        <a:rPr lang="cs-CZ" dirty="0"/>
                        <a:t>Počet obyvatel v mil.</a:t>
                      </a:r>
                    </a:p>
                  </a:txBody>
                  <a:tcPr/>
                </a:tc>
                <a:tc>
                  <a:txBody>
                    <a:bodyPr/>
                    <a:lstStyle/>
                    <a:p>
                      <a:pPr algn="ctr"/>
                      <a:r>
                        <a:rPr lang="cs-CZ" dirty="0"/>
                        <a:t>Rozloha v km²</a:t>
                      </a:r>
                    </a:p>
                  </a:txBody>
                  <a:tcPr/>
                </a:tc>
                <a:tc>
                  <a:txBody>
                    <a:bodyPr/>
                    <a:lstStyle/>
                    <a:p>
                      <a:pPr algn="ctr"/>
                      <a:r>
                        <a:rPr lang="cs-CZ" dirty="0"/>
                        <a:t>Hustota zalidnění ob./km²</a:t>
                      </a:r>
                    </a:p>
                  </a:txBody>
                  <a:tcPr/>
                </a:tc>
                <a:extLst>
                  <a:ext uri="{0D108BD9-81ED-4DB2-BD59-A6C34878D82A}">
                    <a16:rowId xmlns:a16="http://schemas.microsoft.com/office/drawing/2014/main" val="3608715148"/>
                  </a:ext>
                </a:extLst>
              </a:tr>
              <a:tr h="426852">
                <a:tc>
                  <a:txBody>
                    <a:bodyPr/>
                    <a:lstStyle/>
                    <a:p>
                      <a:r>
                        <a:rPr lang="cs-CZ" dirty="0"/>
                        <a:t>Švédsko</a:t>
                      </a:r>
                    </a:p>
                  </a:txBody>
                  <a:tcPr/>
                </a:tc>
                <a:tc>
                  <a:txBody>
                    <a:bodyPr/>
                    <a:lstStyle/>
                    <a:p>
                      <a:pPr algn="ctr"/>
                      <a:r>
                        <a:rPr lang="cs-CZ" dirty="0"/>
                        <a:t>10,5</a:t>
                      </a:r>
                    </a:p>
                  </a:txBody>
                  <a:tcPr/>
                </a:tc>
                <a:tc>
                  <a:txBody>
                    <a:bodyPr/>
                    <a:lstStyle/>
                    <a:p>
                      <a:pPr algn="ctr"/>
                      <a:r>
                        <a:rPr lang="cs-CZ" dirty="0"/>
                        <a:t>449 964</a:t>
                      </a:r>
                    </a:p>
                  </a:txBody>
                  <a:tcPr/>
                </a:tc>
                <a:tc>
                  <a:txBody>
                    <a:bodyPr/>
                    <a:lstStyle/>
                    <a:p>
                      <a:pPr algn="ctr"/>
                      <a:r>
                        <a:rPr lang="cs-CZ" dirty="0"/>
                        <a:t>23</a:t>
                      </a:r>
                    </a:p>
                  </a:txBody>
                  <a:tcPr/>
                </a:tc>
                <a:extLst>
                  <a:ext uri="{0D108BD9-81ED-4DB2-BD59-A6C34878D82A}">
                    <a16:rowId xmlns:a16="http://schemas.microsoft.com/office/drawing/2014/main" val="3424666060"/>
                  </a:ext>
                </a:extLst>
              </a:tr>
              <a:tr h="426852">
                <a:tc>
                  <a:txBody>
                    <a:bodyPr/>
                    <a:lstStyle/>
                    <a:p>
                      <a:r>
                        <a:rPr lang="cs-CZ" dirty="0"/>
                        <a:t>Norsko</a:t>
                      </a:r>
                    </a:p>
                  </a:txBody>
                  <a:tcPr/>
                </a:tc>
                <a:tc>
                  <a:txBody>
                    <a:bodyPr/>
                    <a:lstStyle/>
                    <a:p>
                      <a:pPr algn="ctr"/>
                      <a:r>
                        <a:rPr lang="cs-CZ" dirty="0"/>
                        <a:t>5,4</a:t>
                      </a:r>
                    </a:p>
                  </a:txBody>
                  <a:tcPr/>
                </a:tc>
                <a:tc>
                  <a:txBody>
                    <a:bodyPr/>
                    <a:lstStyle/>
                    <a:p>
                      <a:pPr algn="ctr"/>
                      <a:r>
                        <a:rPr lang="cs-CZ" dirty="0"/>
                        <a:t>385 207</a:t>
                      </a:r>
                    </a:p>
                  </a:txBody>
                  <a:tcPr/>
                </a:tc>
                <a:tc>
                  <a:txBody>
                    <a:bodyPr/>
                    <a:lstStyle/>
                    <a:p>
                      <a:pPr algn="ctr"/>
                      <a:r>
                        <a:rPr lang="cs-CZ" dirty="0"/>
                        <a:t>14</a:t>
                      </a:r>
                    </a:p>
                  </a:txBody>
                  <a:tcPr/>
                </a:tc>
                <a:extLst>
                  <a:ext uri="{0D108BD9-81ED-4DB2-BD59-A6C34878D82A}">
                    <a16:rowId xmlns:a16="http://schemas.microsoft.com/office/drawing/2014/main" val="2229237434"/>
                  </a:ext>
                </a:extLst>
              </a:tr>
              <a:tr h="426852">
                <a:tc>
                  <a:txBody>
                    <a:bodyPr/>
                    <a:lstStyle/>
                    <a:p>
                      <a:r>
                        <a:rPr lang="cs-CZ" dirty="0"/>
                        <a:t>Finsko</a:t>
                      </a:r>
                    </a:p>
                  </a:txBody>
                  <a:tcPr/>
                </a:tc>
                <a:tc>
                  <a:txBody>
                    <a:bodyPr/>
                    <a:lstStyle/>
                    <a:p>
                      <a:pPr algn="ctr"/>
                      <a:r>
                        <a:rPr lang="cs-CZ" dirty="0"/>
                        <a:t>5,6</a:t>
                      </a:r>
                    </a:p>
                  </a:txBody>
                  <a:tcPr/>
                </a:tc>
                <a:tc>
                  <a:txBody>
                    <a:bodyPr/>
                    <a:lstStyle/>
                    <a:p>
                      <a:pPr algn="ctr"/>
                      <a:r>
                        <a:rPr lang="cs-CZ" dirty="0"/>
                        <a:t>338 440</a:t>
                      </a:r>
                    </a:p>
                  </a:txBody>
                  <a:tcPr/>
                </a:tc>
                <a:tc>
                  <a:txBody>
                    <a:bodyPr/>
                    <a:lstStyle/>
                    <a:p>
                      <a:pPr algn="ctr"/>
                      <a:r>
                        <a:rPr lang="cs-CZ" dirty="0"/>
                        <a:t>16</a:t>
                      </a:r>
                    </a:p>
                  </a:txBody>
                  <a:tcPr/>
                </a:tc>
                <a:extLst>
                  <a:ext uri="{0D108BD9-81ED-4DB2-BD59-A6C34878D82A}">
                    <a16:rowId xmlns:a16="http://schemas.microsoft.com/office/drawing/2014/main" val="133202736"/>
                  </a:ext>
                </a:extLst>
              </a:tr>
              <a:tr h="426852">
                <a:tc rowSpan="2">
                  <a:txBody>
                    <a:bodyPr/>
                    <a:lstStyle/>
                    <a:p>
                      <a:r>
                        <a:rPr lang="cs-CZ" dirty="0"/>
                        <a:t>Dánsko</a:t>
                      </a:r>
                    </a:p>
                    <a:p>
                      <a:pPr algn="r"/>
                      <a:r>
                        <a:rPr lang="cs-CZ" sz="1400" dirty="0"/>
                        <a:t>Grónsko</a:t>
                      </a:r>
                    </a:p>
                    <a:p>
                      <a:pPr algn="r"/>
                      <a:r>
                        <a:rPr lang="cs-CZ" sz="1400" dirty="0" err="1"/>
                        <a:t>Faery</a:t>
                      </a:r>
                      <a:endParaRPr lang="cs-CZ" sz="1400" dirty="0"/>
                    </a:p>
                  </a:txBody>
                  <a:tcPr/>
                </a:tc>
                <a:tc>
                  <a:txBody>
                    <a:bodyPr/>
                    <a:lstStyle/>
                    <a:p>
                      <a:pPr algn="ctr"/>
                      <a:r>
                        <a:rPr lang="cs-CZ" dirty="0"/>
                        <a:t>5,8</a:t>
                      </a:r>
                    </a:p>
                  </a:txBody>
                  <a:tcPr/>
                </a:tc>
                <a:tc>
                  <a:txBody>
                    <a:bodyPr/>
                    <a:lstStyle/>
                    <a:p>
                      <a:pPr algn="ctr"/>
                      <a:r>
                        <a:rPr lang="cs-CZ" sz="1800" b="0" i="0" kern="1200" dirty="0">
                          <a:solidFill>
                            <a:schemeClr val="dk1"/>
                          </a:solidFill>
                          <a:effectLst/>
                          <a:latin typeface="+mn-lt"/>
                          <a:ea typeface="+mn-ea"/>
                          <a:cs typeface="+mn-cs"/>
                        </a:rPr>
                        <a:t>43 094</a:t>
                      </a:r>
                      <a:endParaRPr lang="cs-CZ" dirty="0"/>
                    </a:p>
                  </a:txBody>
                  <a:tcPr/>
                </a:tc>
                <a:tc>
                  <a:txBody>
                    <a:bodyPr/>
                    <a:lstStyle/>
                    <a:p>
                      <a:pPr algn="ctr"/>
                      <a:r>
                        <a:rPr lang="cs-CZ" dirty="0"/>
                        <a:t>136</a:t>
                      </a:r>
                    </a:p>
                  </a:txBody>
                  <a:tcPr/>
                </a:tc>
                <a:extLst>
                  <a:ext uri="{0D108BD9-81ED-4DB2-BD59-A6C34878D82A}">
                    <a16:rowId xmlns:a16="http://schemas.microsoft.com/office/drawing/2014/main" val="572536006"/>
                  </a:ext>
                </a:extLst>
              </a:tr>
              <a:tr h="426852">
                <a:tc vMerge="1">
                  <a:txBody>
                    <a:bodyPr/>
                    <a:lstStyle/>
                    <a:p>
                      <a:endParaRPr lang="cs-CZ" dirty="0"/>
                    </a:p>
                  </a:txBody>
                  <a:tcPr/>
                </a:tc>
                <a:tc>
                  <a:txBody>
                    <a:bodyPr/>
                    <a:lstStyle/>
                    <a:p>
                      <a:pPr algn="r"/>
                      <a:r>
                        <a:rPr lang="cs-CZ" sz="1400" dirty="0"/>
                        <a:t>0,06</a:t>
                      </a:r>
                    </a:p>
                    <a:p>
                      <a:pPr algn="r"/>
                      <a:r>
                        <a:rPr lang="cs-CZ" sz="1400" dirty="0"/>
                        <a:t>0,05</a:t>
                      </a:r>
                    </a:p>
                  </a:txBody>
                  <a:tcPr/>
                </a:tc>
                <a:tc>
                  <a:txBody>
                    <a:bodyPr/>
                    <a:lstStyle/>
                    <a:p>
                      <a:pPr algn="r"/>
                      <a:r>
                        <a:rPr lang="cs-CZ" sz="1400" dirty="0"/>
                        <a:t>2 166 086</a:t>
                      </a:r>
                    </a:p>
                    <a:p>
                      <a:pPr algn="r"/>
                      <a:r>
                        <a:rPr lang="cs-CZ" sz="1400" dirty="0"/>
                        <a:t>1 396</a:t>
                      </a:r>
                    </a:p>
                  </a:txBody>
                  <a:tcPr/>
                </a:tc>
                <a:tc>
                  <a:txBody>
                    <a:bodyPr/>
                    <a:lstStyle/>
                    <a:p>
                      <a:pPr algn="ctr"/>
                      <a:endParaRPr lang="cs-CZ" dirty="0"/>
                    </a:p>
                  </a:txBody>
                  <a:tcPr/>
                </a:tc>
                <a:extLst>
                  <a:ext uri="{0D108BD9-81ED-4DB2-BD59-A6C34878D82A}">
                    <a16:rowId xmlns:a16="http://schemas.microsoft.com/office/drawing/2014/main" val="2799943329"/>
                  </a:ext>
                </a:extLst>
              </a:tr>
              <a:tr h="426852">
                <a:tc>
                  <a:txBody>
                    <a:bodyPr/>
                    <a:lstStyle/>
                    <a:p>
                      <a:r>
                        <a:rPr lang="cs-CZ" dirty="0"/>
                        <a:t>Island</a:t>
                      </a:r>
                    </a:p>
                  </a:txBody>
                  <a:tcPr/>
                </a:tc>
                <a:tc>
                  <a:txBody>
                    <a:bodyPr/>
                    <a:lstStyle/>
                    <a:p>
                      <a:pPr algn="ctr"/>
                      <a:r>
                        <a:rPr lang="cs-CZ" dirty="0"/>
                        <a:t>0,3</a:t>
                      </a:r>
                    </a:p>
                  </a:txBody>
                  <a:tcPr/>
                </a:tc>
                <a:tc>
                  <a:txBody>
                    <a:bodyPr/>
                    <a:lstStyle/>
                    <a:p>
                      <a:pPr algn="ctr"/>
                      <a:r>
                        <a:rPr lang="cs-CZ" dirty="0"/>
                        <a:t>103 125</a:t>
                      </a:r>
                    </a:p>
                  </a:txBody>
                  <a:tcPr/>
                </a:tc>
                <a:tc>
                  <a:txBody>
                    <a:bodyPr/>
                    <a:lstStyle/>
                    <a:p>
                      <a:pPr algn="ctr"/>
                      <a:r>
                        <a:rPr lang="cs-CZ" dirty="0"/>
                        <a:t>3,2</a:t>
                      </a:r>
                    </a:p>
                  </a:txBody>
                  <a:tcPr/>
                </a:tc>
                <a:extLst>
                  <a:ext uri="{0D108BD9-81ED-4DB2-BD59-A6C34878D82A}">
                    <a16:rowId xmlns:a16="http://schemas.microsoft.com/office/drawing/2014/main" val="39999271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606966BF-F1E5-E2B2-787D-057D47F54C39}"/>
              </a:ext>
            </a:extLst>
          </p:cNvPr>
          <p:cNvSpPr>
            <a:spLocks noGrp="1" noChangeArrowheads="1"/>
          </p:cNvSpPr>
          <p:nvPr>
            <p:ph type="title"/>
          </p:nvPr>
        </p:nvSpPr>
        <p:spPr>
          <a:xfrm>
            <a:off x="0" y="0"/>
            <a:ext cx="9144000" cy="923926"/>
          </a:xfrm>
        </p:spPr>
        <p:txBody>
          <a:bodyPr>
            <a:normAutofit/>
          </a:bodyPr>
          <a:lstStyle/>
          <a:p>
            <a:pPr eaLnBrk="1" hangingPunct="1"/>
            <a:r>
              <a:rPr lang="cs-CZ" altLang="cs-CZ" sz="4000" dirty="0"/>
              <a:t>Model konsenzuální demokracie</a:t>
            </a:r>
          </a:p>
        </p:txBody>
      </p:sp>
      <p:sp>
        <p:nvSpPr>
          <p:cNvPr id="26627" name="Rectangle 3">
            <a:extLst>
              <a:ext uri="{FF2B5EF4-FFF2-40B4-BE49-F238E27FC236}">
                <a16:creationId xmlns:a16="http://schemas.microsoft.com/office/drawing/2014/main" id="{1A8182AC-4BB4-ABD0-CA32-FCCB7535FBC1}"/>
              </a:ext>
            </a:extLst>
          </p:cNvPr>
          <p:cNvSpPr>
            <a:spLocks noGrp="1" noChangeArrowheads="1"/>
          </p:cNvSpPr>
          <p:nvPr>
            <p:ph type="body" idx="1"/>
          </p:nvPr>
        </p:nvSpPr>
        <p:spPr>
          <a:xfrm>
            <a:off x="457200" y="1278082"/>
            <a:ext cx="8229600" cy="4848081"/>
          </a:xfrm>
        </p:spPr>
        <p:txBody>
          <a:bodyPr>
            <a:normAutofit lnSpcReduction="10000"/>
          </a:bodyPr>
          <a:lstStyle/>
          <a:p>
            <a:pPr marL="0" indent="0" eaLnBrk="1" hangingPunct="1">
              <a:spcBef>
                <a:spcPts val="1200"/>
              </a:spcBef>
              <a:buNone/>
            </a:pPr>
            <a:r>
              <a:rPr lang="cs-CZ" altLang="cs-CZ" sz="2000" dirty="0">
                <a:solidFill>
                  <a:srgbClr val="002D5A"/>
                </a:solidFill>
              </a:rPr>
              <a:t>3 základní prvky konsensuálního modelu </a:t>
            </a:r>
          </a:p>
          <a:p>
            <a:pPr lvl="1" eaLnBrk="1" hangingPunct="1">
              <a:spcBef>
                <a:spcPts val="1200"/>
              </a:spcBef>
              <a:buFont typeface="Wingdings" panose="05000000000000000000" pitchFamily="2" charset="2"/>
              <a:buAutoNum type="arabicPeriod"/>
            </a:pPr>
            <a:r>
              <a:rPr lang="cs-CZ" altLang="cs-CZ" sz="2000" dirty="0">
                <a:solidFill>
                  <a:srgbClr val="002D5A"/>
                </a:solidFill>
              </a:rPr>
              <a:t>rámec pravidel pro vytváření politické vůle a pro regulaci – tzn. instituce</a:t>
            </a:r>
          </a:p>
          <a:p>
            <a:pPr lvl="2" eaLnBrk="1" hangingPunct="1">
              <a:spcBef>
                <a:spcPts val="1200"/>
              </a:spcBef>
            </a:pPr>
            <a:r>
              <a:rPr lang="cs-CZ" altLang="cs-CZ" sz="2000" dirty="0">
                <a:solidFill>
                  <a:srgbClr val="002D5A"/>
                </a:solidFill>
              </a:rPr>
              <a:t>Parlamentní demokracie </a:t>
            </a:r>
          </a:p>
          <a:p>
            <a:pPr lvl="2" eaLnBrk="1" hangingPunct="1">
              <a:spcBef>
                <a:spcPts val="1200"/>
              </a:spcBef>
            </a:pPr>
            <a:r>
              <a:rPr lang="cs-CZ" altLang="cs-CZ" sz="2000" dirty="0">
                <a:solidFill>
                  <a:srgbClr val="002D5A"/>
                </a:solidFill>
              </a:rPr>
              <a:t>Proporční volební systémy</a:t>
            </a:r>
          </a:p>
          <a:p>
            <a:pPr lvl="2" eaLnBrk="1" hangingPunct="1">
              <a:spcBef>
                <a:spcPts val="1200"/>
              </a:spcBef>
            </a:pPr>
            <a:r>
              <a:rPr lang="cs-CZ" altLang="cs-CZ" sz="2000" dirty="0">
                <a:solidFill>
                  <a:srgbClr val="002D5A"/>
                </a:solidFill>
              </a:rPr>
              <a:t>Reformismus sociální demokracie</a:t>
            </a:r>
          </a:p>
          <a:p>
            <a:pPr lvl="1" eaLnBrk="1" hangingPunct="1">
              <a:spcBef>
                <a:spcPts val="1200"/>
              </a:spcBef>
              <a:buFont typeface="Wingdings" panose="05000000000000000000" pitchFamily="2" charset="2"/>
              <a:buAutoNum type="arabicPeriod"/>
            </a:pPr>
            <a:r>
              <a:rPr lang="cs-CZ" altLang="cs-CZ" sz="2000" dirty="0">
                <a:solidFill>
                  <a:srgbClr val="002D5A"/>
                </a:solidFill>
              </a:rPr>
              <a:t>charakteru konfliktů – nízká intenzita</a:t>
            </a:r>
          </a:p>
          <a:p>
            <a:pPr lvl="2" eaLnBrk="1" hangingPunct="1">
              <a:spcBef>
                <a:spcPts val="1200"/>
              </a:spcBef>
            </a:pPr>
            <a:r>
              <a:rPr lang="cs-CZ" altLang="cs-CZ" sz="2000" dirty="0">
                <a:solidFill>
                  <a:srgbClr val="002D5A"/>
                </a:solidFill>
              </a:rPr>
              <a:t>neexistuje příliš mnoho neřešitelných, hlubokých a nepřekonatelných rozporů </a:t>
            </a:r>
          </a:p>
          <a:p>
            <a:pPr lvl="1" eaLnBrk="1" hangingPunct="1">
              <a:spcBef>
                <a:spcPts val="1200"/>
              </a:spcBef>
              <a:buFont typeface="Wingdings" panose="05000000000000000000" pitchFamily="2" charset="2"/>
              <a:buAutoNum type="arabicPeriod"/>
            </a:pPr>
            <a:r>
              <a:rPr lang="cs-CZ" altLang="cs-CZ" sz="2000" dirty="0">
                <a:solidFill>
                  <a:srgbClr val="002D5A"/>
                </a:solidFill>
              </a:rPr>
              <a:t>způsob, kterým jsou politické konflikty řešeny </a:t>
            </a:r>
          </a:p>
          <a:p>
            <a:pPr lvl="2" eaLnBrk="1" hangingPunct="1">
              <a:spcBef>
                <a:spcPts val="1200"/>
              </a:spcBef>
            </a:pPr>
            <a:r>
              <a:rPr lang="cs-CZ" altLang="cs-CZ" sz="2000" dirty="0">
                <a:solidFill>
                  <a:srgbClr val="002D5A"/>
                </a:solidFill>
              </a:rPr>
              <a:t>typická snaha nalézt řešení, konsenzus, kompromis</a:t>
            </a:r>
          </a:p>
          <a:p>
            <a:pPr lvl="2" eaLnBrk="1" hangingPunct="1">
              <a:spcBef>
                <a:spcPts val="1200"/>
              </a:spcBef>
            </a:pPr>
            <a:r>
              <a:rPr lang="cs-CZ" altLang="cs-CZ" sz="2000" dirty="0">
                <a:solidFill>
                  <a:srgbClr val="002D5A"/>
                </a:solidFill>
              </a:rPr>
              <a:t>typické široké legislativní koalice pro řešení hlavních problémů</a:t>
            </a:r>
          </a:p>
          <a:p>
            <a:pPr eaLnBrk="1" hangingPunct="1">
              <a:lnSpc>
                <a:spcPct val="90000"/>
              </a:lnSpc>
            </a:pPr>
            <a:endParaRPr lang="cs-CZ" altLang="cs-CZ" sz="2400" dirty="0"/>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9ED864FB-06B6-4E72-AC17-80E23C9DD852}"/>
              </a:ext>
            </a:extLst>
          </p:cNvPr>
          <p:cNvSpPr>
            <a:spLocks noGrp="1" noChangeArrowheads="1"/>
          </p:cNvSpPr>
          <p:nvPr>
            <p:ph type="title"/>
          </p:nvPr>
        </p:nvSpPr>
        <p:spPr>
          <a:xfrm>
            <a:off x="84847" y="341312"/>
            <a:ext cx="8447088" cy="390525"/>
          </a:xfrm>
        </p:spPr>
        <p:txBody>
          <a:bodyPr>
            <a:noAutofit/>
          </a:bodyPr>
          <a:lstStyle/>
          <a:p>
            <a:pPr eaLnBrk="1" hangingPunct="1"/>
            <a:r>
              <a:rPr lang="cs-CZ" altLang="cs-CZ" sz="4400" dirty="0"/>
              <a:t>Přísná dělba moci</a:t>
            </a:r>
          </a:p>
        </p:txBody>
      </p:sp>
      <p:sp>
        <p:nvSpPr>
          <p:cNvPr id="8195" name="Rectangle 3">
            <a:extLst>
              <a:ext uri="{FF2B5EF4-FFF2-40B4-BE49-F238E27FC236}">
                <a16:creationId xmlns:a16="http://schemas.microsoft.com/office/drawing/2014/main" id="{7F9CD5AC-79AB-4FEB-97F1-BCCA6944F106}"/>
              </a:ext>
            </a:extLst>
          </p:cNvPr>
          <p:cNvSpPr>
            <a:spLocks noGrp="1" noChangeArrowheads="1"/>
          </p:cNvSpPr>
          <p:nvPr>
            <p:ph type="body" idx="1"/>
          </p:nvPr>
        </p:nvSpPr>
        <p:spPr>
          <a:xfrm>
            <a:off x="457200" y="1235414"/>
            <a:ext cx="8229600" cy="4890750"/>
          </a:xfrm>
        </p:spPr>
        <p:txBody>
          <a:bodyPr>
            <a:normAutofit/>
          </a:bodyPr>
          <a:lstStyle/>
          <a:p>
            <a:pPr eaLnBrk="1" hangingPunct="1"/>
            <a:r>
              <a:rPr lang="cs-CZ" altLang="cs-CZ" sz="2800" dirty="0">
                <a:solidFill>
                  <a:srgbClr val="002D5A"/>
                </a:solidFill>
              </a:rPr>
              <a:t>Prezident volen na pevně stanovené funkční období</a:t>
            </a:r>
          </a:p>
          <a:p>
            <a:pPr eaLnBrk="1" hangingPunct="1"/>
            <a:r>
              <a:rPr lang="cs-CZ" altLang="cs-CZ" sz="2800" dirty="0">
                <a:solidFill>
                  <a:srgbClr val="002D5A"/>
                </a:solidFill>
              </a:rPr>
              <a:t>Prezident a členové vlády nesesaditelní z politických důvodů</a:t>
            </a:r>
          </a:p>
          <a:p>
            <a:pPr lvl="1" eaLnBrk="1" hangingPunct="1"/>
            <a:r>
              <a:rPr lang="cs-CZ" altLang="cs-CZ" dirty="0" err="1">
                <a:solidFill>
                  <a:srgbClr val="002D5A"/>
                </a:solidFill>
              </a:rPr>
              <a:t>výj</a:t>
            </a:r>
            <a:r>
              <a:rPr lang="cs-CZ" altLang="cs-CZ" dirty="0">
                <a:solidFill>
                  <a:srgbClr val="002D5A"/>
                </a:solidFill>
              </a:rPr>
              <a:t>. </a:t>
            </a:r>
            <a:r>
              <a:rPr lang="cs-CZ" altLang="cs-CZ" i="1" dirty="0">
                <a:solidFill>
                  <a:srgbClr val="002D5A"/>
                </a:solidFill>
              </a:rPr>
              <a:t>impeachment</a:t>
            </a:r>
            <a:r>
              <a:rPr lang="cs-CZ" altLang="cs-CZ" dirty="0">
                <a:solidFill>
                  <a:srgbClr val="002D5A"/>
                </a:solidFill>
              </a:rPr>
              <a:t>: Sněmovna reprezentantů má pravomoc prezidenta obžalovat, Senát má právo soudit prezidenta</a:t>
            </a:r>
          </a:p>
          <a:p>
            <a:pPr eaLnBrk="1" hangingPunct="1"/>
            <a:r>
              <a:rPr lang="cs-CZ" altLang="cs-CZ" sz="2800" dirty="0">
                <a:solidFill>
                  <a:srgbClr val="002D5A"/>
                </a:solidFill>
              </a:rPr>
              <a:t>Prezident nemůže rozpustit Kongres</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AABF1179-0A55-0923-69BB-A7653F4D6067}"/>
              </a:ext>
            </a:extLst>
          </p:cNvPr>
          <p:cNvSpPr>
            <a:spLocks noGrp="1" noChangeArrowheads="1"/>
          </p:cNvSpPr>
          <p:nvPr>
            <p:ph type="title"/>
          </p:nvPr>
        </p:nvSpPr>
        <p:spPr>
          <a:xfrm>
            <a:off x="0" y="117474"/>
            <a:ext cx="9144000" cy="923926"/>
          </a:xfrm>
        </p:spPr>
        <p:txBody>
          <a:bodyPr>
            <a:normAutofit/>
          </a:bodyPr>
          <a:lstStyle/>
          <a:p>
            <a:pPr eaLnBrk="1" hangingPunct="1"/>
            <a:r>
              <a:rPr lang="cs-CZ" altLang="cs-CZ" sz="4400" dirty="0"/>
              <a:t>Politická kultura</a:t>
            </a:r>
          </a:p>
        </p:txBody>
      </p:sp>
      <p:sp>
        <p:nvSpPr>
          <p:cNvPr id="27651" name="Rectangle 3">
            <a:extLst>
              <a:ext uri="{FF2B5EF4-FFF2-40B4-BE49-F238E27FC236}">
                <a16:creationId xmlns:a16="http://schemas.microsoft.com/office/drawing/2014/main" id="{9F5A0B2D-5266-D6B5-F23C-AD317856D2C9}"/>
              </a:ext>
            </a:extLst>
          </p:cNvPr>
          <p:cNvSpPr>
            <a:spLocks noGrp="1" noChangeArrowheads="1"/>
          </p:cNvSpPr>
          <p:nvPr>
            <p:ph type="body" idx="1"/>
          </p:nvPr>
        </p:nvSpPr>
        <p:spPr>
          <a:xfrm>
            <a:off x="457200" y="1041400"/>
            <a:ext cx="8229600" cy="5390573"/>
          </a:xfrm>
        </p:spPr>
        <p:txBody>
          <a:bodyPr>
            <a:normAutofit/>
          </a:bodyPr>
          <a:lstStyle/>
          <a:p>
            <a:pPr eaLnBrk="1" hangingPunct="1">
              <a:spcBef>
                <a:spcPts val="1800"/>
              </a:spcBef>
            </a:pPr>
            <a:r>
              <a:rPr lang="cs-CZ" altLang="cs-CZ" sz="2400" dirty="0">
                <a:solidFill>
                  <a:srgbClr val="002D5A"/>
                </a:solidFill>
              </a:rPr>
              <a:t>Homogenní politická kultura </a:t>
            </a:r>
          </a:p>
          <a:p>
            <a:pPr lvl="1" eaLnBrk="1" hangingPunct="1">
              <a:spcBef>
                <a:spcPts val="1800"/>
              </a:spcBef>
            </a:pPr>
            <a:r>
              <a:rPr lang="cs-CZ" altLang="cs-CZ" sz="2400" dirty="0">
                <a:solidFill>
                  <a:srgbClr val="002D5A"/>
                </a:solidFill>
              </a:rPr>
              <a:t>žádné či nepříliš významné etnické či náboženské menšiny</a:t>
            </a:r>
          </a:p>
          <a:p>
            <a:pPr lvl="1" eaLnBrk="1" hangingPunct="1">
              <a:spcBef>
                <a:spcPts val="1800"/>
              </a:spcBef>
            </a:pPr>
            <a:r>
              <a:rPr lang="cs-CZ" altLang="cs-CZ" sz="2400" dirty="0">
                <a:solidFill>
                  <a:srgbClr val="002D5A"/>
                </a:solidFill>
              </a:rPr>
              <a:t>švédská menšina ve Finsku</a:t>
            </a:r>
          </a:p>
          <a:p>
            <a:pPr lvl="1" eaLnBrk="1" hangingPunct="1">
              <a:spcBef>
                <a:spcPts val="1800"/>
              </a:spcBef>
            </a:pPr>
            <a:r>
              <a:rPr lang="cs-CZ" altLang="cs-CZ" sz="2400" dirty="0">
                <a:solidFill>
                  <a:srgbClr val="002D5A"/>
                </a:solidFill>
              </a:rPr>
              <a:t>německá menšina v Dánsku – </a:t>
            </a:r>
            <a:r>
              <a:rPr lang="cs-CZ" altLang="cs-CZ" sz="2400" dirty="0" err="1">
                <a:solidFill>
                  <a:srgbClr val="002D5A"/>
                </a:solidFill>
              </a:rPr>
              <a:t>Šlezvicko</a:t>
            </a:r>
            <a:r>
              <a:rPr lang="cs-CZ" altLang="cs-CZ" sz="2400" dirty="0">
                <a:solidFill>
                  <a:srgbClr val="002D5A"/>
                </a:solidFill>
              </a:rPr>
              <a:t> </a:t>
            </a:r>
          </a:p>
          <a:p>
            <a:pPr eaLnBrk="1" hangingPunct="1">
              <a:spcBef>
                <a:spcPts val="1800"/>
              </a:spcBef>
            </a:pPr>
            <a:r>
              <a:rPr lang="cs-CZ" altLang="cs-CZ" sz="2400" dirty="0">
                <a:solidFill>
                  <a:srgbClr val="002D5A"/>
                </a:solidFill>
              </a:rPr>
              <a:t>Jan Erik </a:t>
            </a:r>
            <a:r>
              <a:rPr lang="cs-CZ" altLang="cs-CZ" sz="2400" dirty="0" err="1">
                <a:solidFill>
                  <a:srgbClr val="002D5A"/>
                </a:solidFill>
              </a:rPr>
              <a:t>Lane</a:t>
            </a:r>
            <a:r>
              <a:rPr lang="cs-CZ" altLang="cs-CZ" sz="2400" dirty="0">
                <a:solidFill>
                  <a:srgbClr val="002D5A"/>
                </a:solidFill>
              </a:rPr>
              <a:t> - 3 hlavní elementy typické pro skandinávské země:</a:t>
            </a:r>
          </a:p>
          <a:p>
            <a:pPr lvl="1" eaLnBrk="1" hangingPunct="1">
              <a:spcBef>
                <a:spcPts val="1800"/>
              </a:spcBef>
            </a:pPr>
            <a:r>
              <a:rPr lang="cs-CZ" altLang="cs-CZ" sz="2400" dirty="0">
                <a:solidFill>
                  <a:srgbClr val="002D5A"/>
                </a:solidFill>
              </a:rPr>
              <a:t>kompromis</a:t>
            </a:r>
          </a:p>
          <a:p>
            <a:pPr lvl="1" eaLnBrk="1" hangingPunct="1">
              <a:spcBef>
                <a:spcPts val="1800"/>
              </a:spcBef>
            </a:pPr>
            <a:r>
              <a:rPr lang="cs-CZ" altLang="cs-CZ" sz="2400" dirty="0">
                <a:solidFill>
                  <a:srgbClr val="002D5A"/>
                </a:solidFill>
              </a:rPr>
              <a:t>sociální konsenzus</a:t>
            </a:r>
          </a:p>
          <a:p>
            <a:pPr lvl="1" eaLnBrk="1" hangingPunct="1">
              <a:spcBef>
                <a:spcPts val="1800"/>
              </a:spcBef>
            </a:pPr>
            <a:r>
              <a:rPr lang="cs-CZ" altLang="cs-CZ" sz="2400" dirty="0">
                <a:solidFill>
                  <a:srgbClr val="002D5A"/>
                </a:solidFill>
              </a:rPr>
              <a:t>rozsáhlé sociální inženýrství</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399DFFD4-9823-0905-C513-60913872340A}"/>
              </a:ext>
            </a:extLst>
          </p:cNvPr>
          <p:cNvSpPr>
            <a:spLocks noGrp="1" noChangeArrowheads="1"/>
          </p:cNvSpPr>
          <p:nvPr>
            <p:ph type="title"/>
          </p:nvPr>
        </p:nvSpPr>
        <p:spPr>
          <a:xfrm>
            <a:off x="0" y="77387"/>
            <a:ext cx="9144000" cy="923926"/>
          </a:xfrm>
        </p:spPr>
        <p:txBody>
          <a:bodyPr>
            <a:normAutofit fontScale="90000"/>
          </a:bodyPr>
          <a:lstStyle/>
          <a:p>
            <a:pPr eaLnBrk="1" hangingPunct="1"/>
            <a:r>
              <a:rPr lang="cs-CZ" altLang="cs-CZ" sz="4000" dirty="0"/>
              <a:t>Demokratické reformy </a:t>
            </a:r>
            <a:br>
              <a:rPr lang="cs-CZ" altLang="cs-CZ" sz="4000" dirty="0"/>
            </a:br>
            <a:r>
              <a:rPr lang="cs-CZ" altLang="cs-CZ" sz="4000" dirty="0"/>
              <a:t>v severských zemích</a:t>
            </a:r>
          </a:p>
        </p:txBody>
      </p:sp>
      <p:graphicFrame>
        <p:nvGraphicFramePr>
          <p:cNvPr id="368643" name="Group 3">
            <a:extLst>
              <a:ext uri="{FF2B5EF4-FFF2-40B4-BE49-F238E27FC236}">
                <a16:creationId xmlns:a16="http://schemas.microsoft.com/office/drawing/2014/main" id="{20DCEDB4-6B1D-C486-88CB-C0A182BF1C34}"/>
              </a:ext>
            </a:extLst>
          </p:cNvPr>
          <p:cNvGraphicFramePr>
            <a:graphicFrameLocks noGrp="1"/>
          </p:cNvGraphicFramePr>
          <p:nvPr>
            <p:ph idx="1"/>
            <p:extLst>
              <p:ext uri="{D42A27DB-BD31-4B8C-83A1-F6EECF244321}">
                <p14:modId xmlns:p14="http://schemas.microsoft.com/office/powerpoint/2010/main" val="429234447"/>
              </p:ext>
            </p:extLst>
          </p:nvPr>
        </p:nvGraphicFramePr>
        <p:xfrm>
          <a:off x="457200" y="1403984"/>
          <a:ext cx="8229600" cy="4777742"/>
        </p:xfrm>
        <a:graphic>
          <a:graphicData uri="http://schemas.openxmlformats.org/drawingml/2006/table">
            <a:tbl>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914400">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2000" b="0" i="0" u="none" strike="noStrike" cap="none" normalizeH="0" baseline="0" dirty="0">
                        <a:ln>
                          <a:noFill/>
                        </a:ln>
                        <a:solidFill>
                          <a:srgbClr val="002D5A"/>
                        </a:solidFill>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cs-CZ" sz="2000" b="0" i="0" u="none" strike="noStrike" cap="none" normalizeH="0" baseline="0">
                          <a:ln>
                            <a:noFill/>
                          </a:ln>
                          <a:solidFill>
                            <a:srgbClr val="002D5A"/>
                          </a:solidFill>
                          <a:effectLst/>
                          <a:latin typeface="Verdana" pitchFamily="34" charset="0"/>
                        </a:rPr>
                        <a:t>VŠEOBECNÉ VOLEBNÍ PRÁVO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cs-CZ" sz="2000" b="0" i="0" u="none" strike="noStrike" cap="none" normalizeH="0" baseline="0">
                          <a:ln>
                            <a:noFill/>
                          </a:ln>
                          <a:solidFill>
                            <a:srgbClr val="002D5A"/>
                          </a:solidFill>
                          <a:effectLst/>
                          <a:latin typeface="Verdana" pitchFamily="34" charset="0"/>
                        </a:rPr>
                        <a:t>PROPORČNÍ VOLEBNÍ SYSTÉM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cs-CZ" sz="2000" b="0" i="0" u="none" strike="noStrike" cap="none" normalizeH="0" baseline="0">
                          <a:ln>
                            <a:noFill/>
                          </a:ln>
                          <a:solidFill>
                            <a:srgbClr val="002D5A"/>
                          </a:solidFill>
                          <a:effectLst/>
                          <a:latin typeface="Verdana" pitchFamily="34" charset="0"/>
                        </a:rPr>
                        <a:t>PARLAMENTNÍ</a:t>
                      </a:r>
                    </a:p>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cs-CZ" sz="2000" b="0" i="0" u="none" strike="noStrike" cap="none" normalizeH="0" baseline="0">
                          <a:ln>
                            <a:noFill/>
                          </a:ln>
                          <a:solidFill>
                            <a:srgbClr val="002D5A"/>
                          </a:solidFill>
                          <a:effectLst/>
                          <a:latin typeface="Verdana" pitchFamily="34" charset="0"/>
                        </a:rPr>
                        <a:t>REŽIM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54063">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cs-CZ" sz="2000" b="0" i="0" u="none" strike="noStrike" cap="none" normalizeH="0" baseline="0">
                          <a:ln>
                            <a:noFill/>
                          </a:ln>
                          <a:solidFill>
                            <a:srgbClr val="002D5A"/>
                          </a:solidFill>
                          <a:effectLst/>
                          <a:latin typeface="Verdana" pitchFamily="34" charset="0"/>
                        </a:rPr>
                        <a:t>DÁNSKO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cs-CZ" sz="2000" b="0" i="0" u="none" strike="noStrike" cap="none" normalizeH="0" baseline="0" dirty="0">
                          <a:ln>
                            <a:noFill/>
                          </a:ln>
                          <a:solidFill>
                            <a:srgbClr val="002D5A"/>
                          </a:solidFill>
                          <a:effectLst/>
                          <a:latin typeface="Verdana" pitchFamily="34" charset="0"/>
                        </a:rPr>
                        <a:t>1918/1915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cs-CZ" sz="2000" b="0" i="0" u="none" strike="noStrike" cap="none" normalizeH="0" baseline="0">
                          <a:ln>
                            <a:noFill/>
                          </a:ln>
                          <a:solidFill>
                            <a:srgbClr val="002D5A"/>
                          </a:solidFill>
                          <a:effectLst/>
                          <a:latin typeface="Verdana" pitchFamily="34" charset="0"/>
                        </a:rPr>
                        <a:t>1920/1915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cs-CZ" sz="2000" b="0" i="0" u="none" strike="noStrike" cap="none" normalizeH="0" baseline="0">
                          <a:ln>
                            <a:noFill/>
                          </a:ln>
                          <a:solidFill>
                            <a:srgbClr val="002D5A"/>
                          </a:solidFill>
                          <a:effectLst/>
                          <a:latin typeface="Verdana" pitchFamily="34" charset="0"/>
                        </a:rPr>
                        <a:t>1901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55650">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cs-CZ" sz="2000" b="0" i="0" u="none" strike="noStrike" cap="none" normalizeH="0" baseline="0">
                          <a:ln>
                            <a:noFill/>
                          </a:ln>
                          <a:solidFill>
                            <a:srgbClr val="002D5A"/>
                          </a:solidFill>
                          <a:effectLst/>
                          <a:latin typeface="Verdana" pitchFamily="34" charset="0"/>
                        </a:rPr>
                        <a:t>FINSKO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cs-CZ" sz="2000" b="0" i="0" u="none" strike="noStrike" cap="none" normalizeH="0" baseline="0">
                          <a:ln>
                            <a:noFill/>
                          </a:ln>
                          <a:solidFill>
                            <a:srgbClr val="002D5A"/>
                          </a:solidFill>
                          <a:effectLst/>
                          <a:latin typeface="Verdana" pitchFamily="34" charset="0"/>
                        </a:rPr>
                        <a:t>1907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cs-CZ" sz="2000" b="0" i="0" u="none" strike="noStrike" cap="none" normalizeH="0" baseline="0" dirty="0">
                          <a:ln>
                            <a:noFill/>
                          </a:ln>
                          <a:solidFill>
                            <a:srgbClr val="002D5A"/>
                          </a:solidFill>
                          <a:effectLst/>
                          <a:latin typeface="Verdana" pitchFamily="34" charset="0"/>
                        </a:rPr>
                        <a:t>1907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cs-CZ" sz="2000" b="0" i="0" u="none" strike="noStrike" cap="none" normalizeH="0" baseline="0">
                          <a:ln>
                            <a:noFill/>
                          </a:ln>
                          <a:solidFill>
                            <a:srgbClr val="002D5A"/>
                          </a:solidFill>
                          <a:effectLst/>
                          <a:latin typeface="Verdana" pitchFamily="34" charset="0"/>
                        </a:rPr>
                        <a:t>1919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54063">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cs-CZ" sz="2000" b="0" i="0" u="none" strike="noStrike" cap="none" normalizeH="0" baseline="0">
                          <a:ln>
                            <a:noFill/>
                          </a:ln>
                          <a:solidFill>
                            <a:srgbClr val="002D5A"/>
                          </a:solidFill>
                          <a:effectLst/>
                          <a:latin typeface="Verdana" pitchFamily="34" charset="0"/>
                        </a:rPr>
                        <a:t>NORSKO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cs-CZ" sz="2000" b="0" i="0" u="none" strike="noStrike" cap="none" normalizeH="0" baseline="0">
                          <a:ln>
                            <a:noFill/>
                          </a:ln>
                          <a:solidFill>
                            <a:srgbClr val="002D5A"/>
                          </a:solidFill>
                          <a:effectLst/>
                          <a:latin typeface="Verdana" pitchFamily="34" charset="0"/>
                        </a:rPr>
                        <a:t>1915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cs-CZ" sz="2000" b="0" i="0" u="none" strike="noStrike" cap="none" normalizeH="0" baseline="0" dirty="0">
                          <a:ln>
                            <a:noFill/>
                          </a:ln>
                          <a:solidFill>
                            <a:srgbClr val="002D5A"/>
                          </a:solidFill>
                          <a:effectLst/>
                          <a:latin typeface="Verdana" pitchFamily="34" charset="0"/>
                        </a:rPr>
                        <a:t>1920-1921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cs-CZ" sz="2000" b="0" i="0" u="none" strike="noStrike" cap="none" normalizeH="0" baseline="0">
                          <a:ln>
                            <a:noFill/>
                          </a:ln>
                          <a:solidFill>
                            <a:srgbClr val="002D5A"/>
                          </a:solidFill>
                          <a:effectLst/>
                          <a:latin typeface="Verdana" pitchFamily="34" charset="0"/>
                        </a:rPr>
                        <a:t>1884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54063">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cs-CZ" sz="2000" b="0" i="0" u="none" strike="noStrike" cap="none" normalizeH="0" baseline="0">
                          <a:ln>
                            <a:noFill/>
                          </a:ln>
                          <a:solidFill>
                            <a:srgbClr val="002D5A"/>
                          </a:solidFill>
                          <a:effectLst/>
                          <a:latin typeface="Verdana" pitchFamily="34" charset="0"/>
                        </a:rPr>
                        <a:t>ŠVÉDSKO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cs-CZ" sz="2000" b="0" i="0" u="none" strike="noStrike" cap="none" normalizeH="0" baseline="0">
                          <a:ln>
                            <a:noFill/>
                          </a:ln>
                          <a:solidFill>
                            <a:srgbClr val="002D5A"/>
                          </a:solidFill>
                          <a:effectLst/>
                          <a:latin typeface="Verdana" pitchFamily="34" charset="0"/>
                        </a:rPr>
                        <a:t>1921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cs-CZ" sz="2000" b="0" i="0" u="none" strike="noStrike" cap="none" normalizeH="0" baseline="0" dirty="0">
                          <a:ln>
                            <a:noFill/>
                          </a:ln>
                          <a:solidFill>
                            <a:srgbClr val="002D5A"/>
                          </a:solidFill>
                          <a:effectLst/>
                          <a:latin typeface="Verdana" pitchFamily="34" charset="0"/>
                        </a:rPr>
                        <a:t>1907-1909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cs-CZ" sz="2000" b="0" i="0" u="none" strike="noStrike" cap="none" normalizeH="0" baseline="0" dirty="0">
                          <a:ln>
                            <a:noFill/>
                          </a:ln>
                          <a:solidFill>
                            <a:srgbClr val="002D5A"/>
                          </a:solidFill>
                          <a:effectLst/>
                          <a:latin typeface="Verdana" pitchFamily="34" charset="0"/>
                        </a:rPr>
                        <a:t>1917-1921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54063">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cs-CZ" sz="2000" b="0" i="0" u="none" strike="noStrike" cap="none" normalizeH="0" baseline="0" dirty="0">
                          <a:ln>
                            <a:noFill/>
                          </a:ln>
                          <a:solidFill>
                            <a:srgbClr val="002D5A"/>
                          </a:solidFill>
                          <a:effectLst/>
                          <a:latin typeface="Verdana" pitchFamily="34" charset="0"/>
                        </a:rPr>
                        <a:t>ISLAND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cs-CZ" sz="2000" b="0" i="0" u="none" strike="noStrike" cap="none" normalizeH="0" baseline="0">
                          <a:ln>
                            <a:noFill/>
                          </a:ln>
                          <a:solidFill>
                            <a:srgbClr val="002D5A"/>
                          </a:solidFill>
                          <a:effectLst/>
                          <a:latin typeface="Verdana" pitchFamily="34" charset="0"/>
                        </a:rPr>
                        <a:t>1915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cs-CZ" sz="2000" b="0" i="0" u="none" strike="noStrike" cap="none" normalizeH="0" baseline="0" dirty="0">
                          <a:ln>
                            <a:noFill/>
                          </a:ln>
                          <a:solidFill>
                            <a:srgbClr val="002D5A"/>
                          </a:solidFill>
                          <a:effectLst/>
                          <a:latin typeface="Verdana" pitchFamily="34" charset="0"/>
                        </a:rPr>
                        <a:t>1915/1959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cs-CZ" sz="2000" b="0" i="0" u="none" strike="noStrike" cap="none" normalizeH="0" baseline="0" dirty="0">
                          <a:ln>
                            <a:noFill/>
                          </a:ln>
                          <a:solidFill>
                            <a:srgbClr val="002D5A"/>
                          </a:solidFill>
                          <a:effectLst/>
                          <a:latin typeface="Verdana" pitchFamily="34" charset="0"/>
                        </a:rPr>
                        <a:t>1903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2EE50479-6167-C92D-0753-CFD1C98D5377}"/>
              </a:ext>
            </a:extLst>
          </p:cNvPr>
          <p:cNvSpPr>
            <a:spLocks noGrp="1" noChangeArrowheads="1"/>
          </p:cNvSpPr>
          <p:nvPr>
            <p:ph type="title"/>
          </p:nvPr>
        </p:nvSpPr>
        <p:spPr>
          <a:xfrm>
            <a:off x="0" y="0"/>
            <a:ext cx="9144000" cy="923926"/>
          </a:xfrm>
        </p:spPr>
        <p:txBody>
          <a:bodyPr>
            <a:normAutofit/>
          </a:bodyPr>
          <a:lstStyle/>
          <a:p>
            <a:pPr eaLnBrk="1" hangingPunct="1"/>
            <a:r>
              <a:rPr lang="cs-CZ" altLang="cs-CZ" sz="4000" dirty="0"/>
              <a:t>Typické rysy (David </a:t>
            </a:r>
            <a:r>
              <a:rPr lang="cs-CZ" altLang="cs-CZ" sz="4000" dirty="0" err="1"/>
              <a:t>Arter</a:t>
            </a:r>
            <a:r>
              <a:rPr lang="cs-CZ" altLang="cs-CZ" sz="4000" dirty="0"/>
              <a:t>)</a:t>
            </a:r>
          </a:p>
        </p:txBody>
      </p:sp>
      <p:sp>
        <p:nvSpPr>
          <p:cNvPr id="29699" name="Rectangle 3">
            <a:extLst>
              <a:ext uri="{FF2B5EF4-FFF2-40B4-BE49-F238E27FC236}">
                <a16:creationId xmlns:a16="http://schemas.microsoft.com/office/drawing/2014/main" id="{0CEAD243-3486-CDB3-EFF3-A84C94B4D676}"/>
              </a:ext>
            </a:extLst>
          </p:cNvPr>
          <p:cNvSpPr>
            <a:spLocks noGrp="1" noChangeArrowheads="1"/>
          </p:cNvSpPr>
          <p:nvPr>
            <p:ph type="body" idx="1"/>
          </p:nvPr>
        </p:nvSpPr>
        <p:spPr>
          <a:xfrm>
            <a:off x="457200" y="997528"/>
            <a:ext cx="8229600" cy="5128636"/>
          </a:xfrm>
        </p:spPr>
        <p:txBody>
          <a:bodyPr>
            <a:normAutofit/>
          </a:bodyPr>
          <a:lstStyle/>
          <a:p>
            <a:pPr eaLnBrk="1" hangingPunct="1">
              <a:spcBef>
                <a:spcPts val="1800"/>
              </a:spcBef>
              <a:buFont typeface="Wingdings" panose="05000000000000000000" pitchFamily="2" charset="2"/>
              <a:buChar char="§"/>
            </a:pPr>
            <a:r>
              <a:rPr lang="cs-CZ" altLang="cs-CZ" sz="2200" dirty="0">
                <a:solidFill>
                  <a:srgbClr val="002D5A"/>
                </a:solidFill>
              </a:rPr>
              <a:t>proporční volební systém</a:t>
            </a:r>
          </a:p>
          <a:p>
            <a:pPr lvl="2" eaLnBrk="1" hangingPunct="1">
              <a:spcBef>
                <a:spcPts val="1800"/>
              </a:spcBef>
            </a:pPr>
            <a:r>
              <a:rPr lang="cs-CZ" altLang="cs-CZ" sz="2200" dirty="0">
                <a:solidFill>
                  <a:srgbClr val="002D5A"/>
                </a:solidFill>
              </a:rPr>
              <a:t>Finsko (1907)</a:t>
            </a:r>
          </a:p>
          <a:p>
            <a:pPr lvl="2" eaLnBrk="1" hangingPunct="1">
              <a:spcBef>
                <a:spcPts val="1800"/>
              </a:spcBef>
            </a:pPr>
            <a:r>
              <a:rPr lang="cs-CZ" altLang="cs-CZ" sz="2200" dirty="0">
                <a:solidFill>
                  <a:srgbClr val="002D5A"/>
                </a:solidFill>
              </a:rPr>
              <a:t>Dánsko (1915)</a:t>
            </a:r>
          </a:p>
          <a:p>
            <a:pPr lvl="2" eaLnBrk="1" hangingPunct="1">
              <a:spcBef>
                <a:spcPts val="1800"/>
              </a:spcBef>
            </a:pPr>
            <a:r>
              <a:rPr lang="cs-CZ" altLang="cs-CZ" sz="2200" dirty="0">
                <a:solidFill>
                  <a:srgbClr val="002D5A"/>
                </a:solidFill>
              </a:rPr>
              <a:t>Švédsko (1909)</a:t>
            </a:r>
          </a:p>
          <a:p>
            <a:pPr marL="363538" lvl="1" indent="-363538" eaLnBrk="1" hangingPunct="1">
              <a:spcBef>
                <a:spcPts val="1800"/>
              </a:spcBef>
              <a:buFont typeface="Wingdings" panose="05000000000000000000" pitchFamily="2" charset="2"/>
              <a:buChar char="§"/>
            </a:pPr>
            <a:r>
              <a:rPr lang="cs-CZ" altLang="cs-CZ" sz="2200" dirty="0">
                <a:solidFill>
                  <a:srgbClr val="002D5A"/>
                </a:solidFill>
              </a:rPr>
              <a:t>stranický systém </a:t>
            </a:r>
          </a:p>
          <a:p>
            <a:pPr lvl="2" eaLnBrk="1" hangingPunct="1">
              <a:spcBef>
                <a:spcPts val="1800"/>
              </a:spcBef>
            </a:pPr>
            <a:r>
              <a:rPr lang="cs-CZ" altLang="cs-CZ" sz="2200" dirty="0">
                <a:solidFill>
                  <a:srgbClr val="002D5A"/>
                </a:solidFill>
              </a:rPr>
              <a:t>multipartismus </a:t>
            </a:r>
          </a:p>
          <a:p>
            <a:pPr lvl="2" eaLnBrk="1" hangingPunct="1">
              <a:spcBef>
                <a:spcPts val="1800"/>
              </a:spcBef>
            </a:pPr>
            <a:r>
              <a:rPr lang="cs-CZ" altLang="cs-CZ" sz="2200" dirty="0">
                <a:solidFill>
                  <a:srgbClr val="002D5A"/>
                </a:solidFill>
              </a:rPr>
              <a:t>dominantní pozice sociálně demokratických stran, s výjimkou Islandu </a:t>
            </a:r>
          </a:p>
          <a:p>
            <a:pPr lvl="2" eaLnBrk="1" hangingPunct="1">
              <a:spcBef>
                <a:spcPts val="1800"/>
              </a:spcBef>
            </a:pPr>
            <a:r>
              <a:rPr lang="cs-CZ" altLang="cs-CZ" sz="2200" dirty="0">
                <a:solidFill>
                  <a:srgbClr val="002D5A"/>
                </a:solidFill>
              </a:rPr>
              <a:t>severský </a:t>
            </a:r>
            <a:r>
              <a:rPr lang="cs-CZ" altLang="cs-CZ" sz="2200" dirty="0" err="1">
                <a:solidFill>
                  <a:srgbClr val="002D5A"/>
                </a:solidFill>
              </a:rPr>
              <a:t>pětistranický</a:t>
            </a:r>
            <a:r>
              <a:rPr lang="cs-CZ" altLang="cs-CZ" sz="2200" dirty="0">
                <a:solidFill>
                  <a:srgbClr val="002D5A"/>
                </a:solidFill>
              </a:rPr>
              <a:t> systém</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2EE50479-6167-C92D-0753-CFD1C98D5377}"/>
              </a:ext>
            </a:extLst>
          </p:cNvPr>
          <p:cNvSpPr>
            <a:spLocks noGrp="1" noChangeArrowheads="1"/>
          </p:cNvSpPr>
          <p:nvPr>
            <p:ph type="title"/>
          </p:nvPr>
        </p:nvSpPr>
        <p:spPr>
          <a:xfrm>
            <a:off x="0" y="0"/>
            <a:ext cx="9144000" cy="923926"/>
          </a:xfrm>
        </p:spPr>
        <p:txBody>
          <a:bodyPr>
            <a:normAutofit/>
          </a:bodyPr>
          <a:lstStyle/>
          <a:p>
            <a:pPr eaLnBrk="1" hangingPunct="1"/>
            <a:r>
              <a:rPr lang="cs-CZ" altLang="cs-CZ" sz="4000" dirty="0"/>
              <a:t>Typické rysy (David </a:t>
            </a:r>
            <a:r>
              <a:rPr lang="cs-CZ" altLang="cs-CZ" sz="4000" dirty="0" err="1"/>
              <a:t>Arter</a:t>
            </a:r>
            <a:r>
              <a:rPr lang="cs-CZ" altLang="cs-CZ" sz="4000" dirty="0"/>
              <a:t>)</a:t>
            </a:r>
          </a:p>
        </p:txBody>
      </p:sp>
      <p:sp>
        <p:nvSpPr>
          <p:cNvPr id="29699" name="Rectangle 3">
            <a:extLst>
              <a:ext uri="{FF2B5EF4-FFF2-40B4-BE49-F238E27FC236}">
                <a16:creationId xmlns:a16="http://schemas.microsoft.com/office/drawing/2014/main" id="{0CEAD243-3486-CDB3-EFF3-A84C94B4D676}"/>
              </a:ext>
            </a:extLst>
          </p:cNvPr>
          <p:cNvSpPr>
            <a:spLocks noGrp="1" noChangeArrowheads="1"/>
          </p:cNvSpPr>
          <p:nvPr>
            <p:ph type="body" idx="1"/>
          </p:nvPr>
        </p:nvSpPr>
        <p:spPr>
          <a:xfrm>
            <a:off x="457200" y="1143000"/>
            <a:ext cx="8229600" cy="4983164"/>
          </a:xfrm>
        </p:spPr>
        <p:txBody>
          <a:bodyPr>
            <a:normAutofit fontScale="92500" lnSpcReduction="10000"/>
          </a:bodyPr>
          <a:lstStyle/>
          <a:p>
            <a:pPr eaLnBrk="1" hangingPunct="1">
              <a:spcBef>
                <a:spcPts val="1800"/>
              </a:spcBef>
              <a:buFont typeface="Wingdings" panose="05000000000000000000" pitchFamily="2" charset="2"/>
              <a:buChar char="§"/>
            </a:pPr>
            <a:r>
              <a:rPr lang="cs-CZ" altLang="cs-CZ" sz="2400" dirty="0">
                <a:solidFill>
                  <a:srgbClr val="002D5A"/>
                </a:solidFill>
              </a:rPr>
              <a:t>koaliční i jednobarevné vlády</a:t>
            </a:r>
          </a:p>
          <a:p>
            <a:pPr eaLnBrk="1" hangingPunct="1">
              <a:spcBef>
                <a:spcPts val="1800"/>
              </a:spcBef>
              <a:buFont typeface="Wingdings" panose="05000000000000000000" pitchFamily="2" charset="2"/>
              <a:buChar char="§"/>
            </a:pPr>
            <a:r>
              <a:rPr lang="cs-CZ" altLang="cs-CZ" sz="2400" dirty="0">
                <a:solidFill>
                  <a:srgbClr val="002D5A"/>
                </a:solidFill>
              </a:rPr>
              <a:t>minoritní vlády – typické pro Švédsko, Norsko a Dánsko  (podle E. </a:t>
            </a:r>
            <a:r>
              <a:rPr lang="cs-CZ" altLang="cs-CZ" sz="2400" dirty="0" err="1">
                <a:solidFill>
                  <a:srgbClr val="002D5A"/>
                </a:solidFill>
              </a:rPr>
              <a:t>Damgaarda</a:t>
            </a:r>
            <a:r>
              <a:rPr lang="cs-CZ" altLang="cs-CZ" sz="2400" dirty="0">
                <a:solidFill>
                  <a:srgbClr val="002D5A"/>
                </a:solidFill>
              </a:rPr>
              <a:t> je Dánsko „domovem minoritních vlád“)</a:t>
            </a:r>
          </a:p>
          <a:p>
            <a:pPr eaLnBrk="1" hangingPunct="1">
              <a:spcBef>
                <a:spcPts val="1800"/>
              </a:spcBef>
              <a:buFont typeface="Wingdings" panose="05000000000000000000" pitchFamily="2" charset="2"/>
              <a:buChar char="§"/>
            </a:pPr>
            <a:r>
              <a:rPr lang="cs-CZ" altLang="cs-CZ" sz="2400" dirty="0">
                <a:solidFill>
                  <a:srgbClr val="002D5A"/>
                </a:solidFill>
              </a:rPr>
              <a:t>korporativismus – sdílení moci – participace zájmových skupin na legislativním rozhodování – postupný úpadek </a:t>
            </a:r>
          </a:p>
          <a:p>
            <a:pPr eaLnBrk="1" hangingPunct="1">
              <a:spcBef>
                <a:spcPts val="1800"/>
              </a:spcBef>
              <a:buFont typeface="Wingdings" panose="05000000000000000000" pitchFamily="2" charset="2"/>
              <a:buChar char="§"/>
            </a:pPr>
            <a:r>
              <a:rPr lang="cs-CZ" altLang="cs-CZ" sz="2400" dirty="0">
                <a:solidFill>
                  <a:srgbClr val="002D5A"/>
                </a:solidFill>
              </a:rPr>
              <a:t>stát blahobytu (</a:t>
            </a:r>
            <a:r>
              <a:rPr lang="cs-CZ" altLang="cs-CZ" sz="2400" dirty="0" err="1">
                <a:solidFill>
                  <a:srgbClr val="002D5A"/>
                </a:solidFill>
              </a:rPr>
              <a:t>welfare</a:t>
            </a:r>
            <a:r>
              <a:rPr lang="cs-CZ" altLang="cs-CZ" sz="2400" dirty="0">
                <a:solidFill>
                  <a:srgbClr val="002D5A"/>
                </a:solidFill>
              </a:rPr>
              <a:t> </a:t>
            </a:r>
            <a:r>
              <a:rPr lang="cs-CZ" altLang="cs-CZ" sz="2400" dirty="0" err="1">
                <a:solidFill>
                  <a:srgbClr val="002D5A"/>
                </a:solidFill>
              </a:rPr>
              <a:t>state</a:t>
            </a:r>
            <a:r>
              <a:rPr lang="cs-CZ" altLang="cs-CZ" sz="2400" dirty="0">
                <a:solidFill>
                  <a:srgbClr val="002D5A"/>
                </a:solidFill>
              </a:rPr>
              <a:t>)</a:t>
            </a:r>
          </a:p>
          <a:p>
            <a:pPr eaLnBrk="1" hangingPunct="1">
              <a:spcBef>
                <a:spcPts val="1800"/>
              </a:spcBef>
              <a:buFont typeface="Wingdings" panose="05000000000000000000" pitchFamily="2" charset="2"/>
              <a:buChar char="§"/>
            </a:pPr>
            <a:r>
              <a:rPr lang="cs-CZ" altLang="cs-CZ" sz="2400" dirty="0">
                <a:solidFill>
                  <a:srgbClr val="002D5A"/>
                </a:solidFill>
              </a:rPr>
              <a:t>silné zastoupení žen</a:t>
            </a:r>
          </a:p>
          <a:p>
            <a:pPr lvl="1">
              <a:spcBef>
                <a:spcPts val="1800"/>
              </a:spcBef>
              <a:buFont typeface="Wingdings" panose="05000000000000000000" pitchFamily="2" charset="2"/>
              <a:buChar char="§"/>
            </a:pPr>
            <a:r>
              <a:rPr lang="cs-CZ" altLang="cs-CZ" sz="2000" dirty="0">
                <a:solidFill>
                  <a:srgbClr val="002D5A"/>
                </a:solidFill>
              </a:rPr>
              <a:t>tradice feminismu včetně feministických stran</a:t>
            </a:r>
          </a:p>
          <a:p>
            <a:pPr lvl="1">
              <a:spcBef>
                <a:spcPts val="1800"/>
              </a:spcBef>
              <a:buFont typeface="Wingdings" panose="05000000000000000000" pitchFamily="2" charset="2"/>
              <a:buChar char="§"/>
            </a:pPr>
            <a:r>
              <a:rPr lang="cs-CZ" altLang="cs-CZ" sz="2000" dirty="0">
                <a:solidFill>
                  <a:srgbClr val="002D5A"/>
                </a:solidFill>
              </a:rPr>
              <a:t>ve všech zemích již byly ženy premiérkami, v obou republikách i prezidentkami</a:t>
            </a:r>
          </a:p>
          <a:p>
            <a:pPr lvl="1">
              <a:spcBef>
                <a:spcPts val="1800"/>
              </a:spcBef>
              <a:buFont typeface="Wingdings" panose="05000000000000000000" pitchFamily="2" charset="2"/>
              <a:buChar char="§"/>
            </a:pPr>
            <a:r>
              <a:rPr lang="cs-CZ" altLang="cs-CZ" sz="2000" dirty="0">
                <a:solidFill>
                  <a:srgbClr val="002D5A"/>
                </a:solidFill>
              </a:rPr>
              <a:t>vysoké zastoupení žen v parlamentu a ve vládě</a:t>
            </a:r>
          </a:p>
        </p:txBody>
      </p:sp>
    </p:spTree>
    <p:extLst>
      <p:ext uri="{BB962C8B-B14F-4D97-AF65-F5344CB8AC3E}">
        <p14:creationId xmlns:p14="http://schemas.microsoft.com/office/powerpoint/2010/main" val="2451644884"/>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9E90B859-9B22-E048-1FA7-E449F8433DD6}"/>
              </a:ext>
            </a:extLst>
          </p:cNvPr>
          <p:cNvSpPr>
            <a:spLocks noGrp="1" noChangeArrowheads="1"/>
          </p:cNvSpPr>
          <p:nvPr>
            <p:ph type="title"/>
          </p:nvPr>
        </p:nvSpPr>
        <p:spPr>
          <a:xfrm>
            <a:off x="0" y="135650"/>
            <a:ext cx="9144000" cy="923926"/>
          </a:xfrm>
        </p:spPr>
        <p:txBody>
          <a:bodyPr>
            <a:normAutofit/>
          </a:bodyPr>
          <a:lstStyle/>
          <a:p>
            <a:pPr eaLnBrk="1" hangingPunct="1"/>
            <a:r>
              <a:rPr lang="cs-CZ" altLang="cs-CZ" sz="4000" dirty="0"/>
              <a:t>Politické systémy</a:t>
            </a:r>
          </a:p>
        </p:txBody>
      </p:sp>
      <p:sp>
        <p:nvSpPr>
          <p:cNvPr id="31747" name="Rectangle 3">
            <a:extLst>
              <a:ext uri="{FF2B5EF4-FFF2-40B4-BE49-F238E27FC236}">
                <a16:creationId xmlns:a16="http://schemas.microsoft.com/office/drawing/2014/main" id="{A05F4D04-5CCC-D0C8-571A-8805BAA5DFC4}"/>
              </a:ext>
            </a:extLst>
          </p:cNvPr>
          <p:cNvSpPr>
            <a:spLocks noGrp="1" noChangeArrowheads="1"/>
          </p:cNvSpPr>
          <p:nvPr>
            <p:ph type="body" idx="1"/>
          </p:nvPr>
        </p:nvSpPr>
        <p:spPr>
          <a:xfrm>
            <a:off x="457200" y="1267691"/>
            <a:ext cx="8229600" cy="5143499"/>
          </a:xfrm>
        </p:spPr>
        <p:txBody>
          <a:bodyPr/>
          <a:lstStyle/>
          <a:p>
            <a:pPr eaLnBrk="1" hangingPunct="1">
              <a:spcBef>
                <a:spcPts val="1200"/>
              </a:spcBef>
            </a:pPr>
            <a:r>
              <a:rPr lang="cs-CZ" altLang="cs-CZ" sz="2400" dirty="0">
                <a:solidFill>
                  <a:srgbClr val="002D5A"/>
                </a:solidFill>
              </a:rPr>
              <a:t>jednokomorové parlamenty </a:t>
            </a:r>
          </a:p>
          <a:p>
            <a:pPr lvl="1" eaLnBrk="1" hangingPunct="1">
              <a:spcBef>
                <a:spcPts val="1200"/>
              </a:spcBef>
            </a:pPr>
            <a:r>
              <a:rPr lang="cs-CZ" altLang="cs-CZ" sz="2000" dirty="0">
                <a:solidFill>
                  <a:srgbClr val="002D5A"/>
                </a:solidFill>
              </a:rPr>
              <a:t>dlouhá tradice – </a:t>
            </a:r>
            <a:r>
              <a:rPr lang="cs-CZ" altLang="cs-CZ" sz="2000" dirty="0" err="1">
                <a:solidFill>
                  <a:srgbClr val="002D5A"/>
                </a:solidFill>
              </a:rPr>
              <a:t>Althing</a:t>
            </a:r>
            <a:r>
              <a:rPr lang="cs-CZ" altLang="cs-CZ" sz="2000" dirty="0">
                <a:solidFill>
                  <a:srgbClr val="002D5A"/>
                </a:solidFill>
              </a:rPr>
              <a:t> 930 (Island)</a:t>
            </a:r>
          </a:p>
          <a:p>
            <a:pPr eaLnBrk="1" hangingPunct="1">
              <a:spcBef>
                <a:spcPts val="1200"/>
              </a:spcBef>
            </a:pPr>
            <a:r>
              <a:rPr lang="cs-CZ" altLang="cs-CZ" sz="2400" dirty="0">
                <a:solidFill>
                  <a:srgbClr val="002D5A"/>
                </a:solidFill>
              </a:rPr>
              <a:t>společná tradice otevřenosti vlád </a:t>
            </a:r>
          </a:p>
          <a:p>
            <a:pPr lvl="1">
              <a:spcBef>
                <a:spcPts val="1200"/>
              </a:spcBef>
            </a:pPr>
            <a:r>
              <a:rPr lang="cs-CZ" altLang="cs-CZ" sz="2000" dirty="0">
                <a:solidFill>
                  <a:srgbClr val="002D5A"/>
                </a:solidFill>
              </a:rPr>
              <a:t>svoboda informací, </a:t>
            </a:r>
          </a:p>
          <a:p>
            <a:pPr lvl="1">
              <a:spcBef>
                <a:spcPts val="1200"/>
              </a:spcBef>
            </a:pPr>
            <a:r>
              <a:rPr lang="cs-CZ" altLang="cs-CZ" sz="2000" dirty="0">
                <a:solidFill>
                  <a:srgbClr val="002D5A"/>
                </a:solidFill>
              </a:rPr>
              <a:t>veřejná kontrola, </a:t>
            </a:r>
          </a:p>
          <a:p>
            <a:pPr lvl="1">
              <a:spcBef>
                <a:spcPts val="1200"/>
              </a:spcBef>
            </a:pPr>
            <a:r>
              <a:rPr lang="cs-CZ" altLang="cs-CZ" sz="2000" dirty="0">
                <a:solidFill>
                  <a:srgbClr val="002D5A"/>
                </a:solidFill>
              </a:rPr>
              <a:t>dodržování lidských práv,</a:t>
            </a:r>
          </a:p>
          <a:p>
            <a:pPr lvl="1">
              <a:spcBef>
                <a:spcPts val="1200"/>
              </a:spcBef>
            </a:pPr>
            <a:r>
              <a:rPr lang="cs-CZ" altLang="cs-CZ" sz="2000" dirty="0">
                <a:solidFill>
                  <a:srgbClr val="002D5A"/>
                </a:solidFill>
              </a:rPr>
              <a:t>ombudsman,</a:t>
            </a:r>
          </a:p>
          <a:p>
            <a:pPr lvl="1">
              <a:spcBef>
                <a:spcPts val="1200"/>
              </a:spcBef>
            </a:pPr>
            <a:r>
              <a:rPr lang="cs-CZ" altLang="cs-CZ" sz="2000" dirty="0">
                <a:solidFill>
                  <a:srgbClr val="002D5A"/>
                </a:solidFill>
              </a:rPr>
              <a:t>možnost trestního řízení proti ministrům,</a:t>
            </a:r>
          </a:p>
          <a:p>
            <a:pPr lvl="1">
              <a:spcBef>
                <a:spcPts val="1200"/>
              </a:spcBef>
            </a:pPr>
            <a:r>
              <a:rPr lang="cs-CZ" altLang="cs-CZ" sz="2000" dirty="0">
                <a:solidFill>
                  <a:srgbClr val="002D5A"/>
                </a:solidFill>
              </a:rPr>
              <a:t>odvolatelnost jednotlivých členů vlády</a:t>
            </a:r>
          </a:p>
          <a:p>
            <a:pPr eaLnBrk="1" hangingPunct="1">
              <a:spcBef>
                <a:spcPts val="1200"/>
              </a:spcBef>
            </a:pPr>
            <a:r>
              <a:rPr lang="cs-CZ" altLang="cs-CZ" sz="2400" dirty="0">
                <a:solidFill>
                  <a:srgbClr val="002D5A"/>
                </a:solidFill>
              </a:rPr>
              <a:t>severní dimenze EU</a:t>
            </a:r>
          </a:p>
          <a:p>
            <a:pPr eaLnBrk="1" hangingPunct="1"/>
            <a:endParaRPr lang="cs-CZ" altLang="cs-CZ" dirty="0"/>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1C4BE97F-250E-42F5-F19E-ECBBE5895721}"/>
              </a:ext>
            </a:extLst>
          </p:cNvPr>
          <p:cNvSpPr>
            <a:spLocks noGrp="1" noChangeArrowheads="1"/>
          </p:cNvSpPr>
          <p:nvPr>
            <p:ph type="title"/>
          </p:nvPr>
        </p:nvSpPr>
        <p:spPr>
          <a:xfrm>
            <a:off x="0" y="0"/>
            <a:ext cx="9144000" cy="923926"/>
          </a:xfrm>
        </p:spPr>
        <p:txBody>
          <a:bodyPr>
            <a:normAutofit/>
          </a:bodyPr>
          <a:lstStyle/>
          <a:p>
            <a:pPr eaLnBrk="1" hangingPunct="1"/>
            <a:r>
              <a:rPr lang="cs-CZ" altLang="cs-CZ" sz="4000" dirty="0"/>
              <a:t>Rozdílné rysy</a:t>
            </a:r>
          </a:p>
        </p:txBody>
      </p:sp>
      <p:sp>
        <p:nvSpPr>
          <p:cNvPr id="32771" name="Rectangle 3">
            <a:extLst>
              <a:ext uri="{FF2B5EF4-FFF2-40B4-BE49-F238E27FC236}">
                <a16:creationId xmlns:a16="http://schemas.microsoft.com/office/drawing/2014/main" id="{CEB78488-3E1B-5862-0D07-2B9954CE49EA}"/>
              </a:ext>
            </a:extLst>
          </p:cNvPr>
          <p:cNvSpPr>
            <a:spLocks noGrp="1" noChangeArrowheads="1"/>
          </p:cNvSpPr>
          <p:nvPr>
            <p:ph type="body" idx="1"/>
          </p:nvPr>
        </p:nvSpPr>
        <p:spPr>
          <a:xfrm>
            <a:off x="457200" y="1027545"/>
            <a:ext cx="8229600" cy="5310910"/>
          </a:xfrm>
        </p:spPr>
        <p:txBody>
          <a:bodyPr>
            <a:normAutofit/>
          </a:bodyPr>
          <a:lstStyle/>
          <a:p>
            <a:pPr eaLnBrk="1" hangingPunct="1">
              <a:spcBef>
                <a:spcPts val="1200"/>
              </a:spcBef>
            </a:pPr>
            <a:r>
              <a:rPr lang="cs-CZ" altLang="cs-CZ" sz="2000" dirty="0">
                <a:solidFill>
                  <a:srgbClr val="002D5A"/>
                </a:solidFill>
              </a:rPr>
              <a:t>Politické systémy</a:t>
            </a:r>
          </a:p>
          <a:p>
            <a:pPr lvl="1" eaLnBrk="1" hangingPunct="1">
              <a:spcBef>
                <a:spcPts val="1200"/>
              </a:spcBef>
            </a:pPr>
            <a:r>
              <a:rPr lang="cs-CZ" altLang="cs-CZ" sz="2000" dirty="0">
                <a:solidFill>
                  <a:srgbClr val="002D5A"/>
                </a:solidFill>
              </a:rPr>
              <a:t>Dánsko, Norsko a Švédsko – monarchie</a:t>
            </a:r>
          </a:p>
          <a:p>
            <a:pPr lvl="1" eaLnBrk="1" hangingPunct="1">
              <a:spcBef>
                <a:spcPts val="1200"/>
              </a:spcBef>
            </a:pPr>
            <a:r>
              <a:rPr lang="cs-CZ" altLang="cs-CZ" sz="2000" dirty="0">
                <a:solidFill>
                  <a:srgbClr val="002D5A"/>
                </a:solidFill>
              </a:rPr>
              <a:t>Finsko, Island - republiky, přímo volený prezident</a:t>
            </a:r>
          </a:p>
          <a:p>
            <a:pPr eaLnBrk="1" hangingPunct="1">
              <a:spcBef>
                <a:spcPts val="1200"/>
              </a:spcBef>
            </a:pPr>
            <a:r>
              <a:rPr lang="cs-CZ" altLang="cs-CZ" sz="2000" dirty="0">
                <a:solidFill>
                  <a:srgbClr val="002D5A"/>
                </a:solidFill>
              </a:rPr>
              <a:t>Zahraniční politika</a:t>
            </a:r>
          </a:p>
          <a:p>
            <a:pPr lvl="1" eaLnBrk="1" hangingPunct="1">
              <a:spcBef>
                <a:spcPts val="1200"/>
              </a:spcBef>
            </a:pPr>
            <a:r>
              <a:rPr lang="cs-CZ" altLang="cs-CZ" sz="2000" dirty="0">
                <a:solidFill>
                  <a:srgbClr val="002D5A"/>
                </a:solidFill>
              </a:rPr>
              <a:t>Různá pozice severských států v průběhu studené války </a:t>
            </a:r>
          </a:p>
          <a:p>
            <a:pPr lvl="1" eaLnBrk="1" hangingPunct="1">
              <a:spcBef>
                <a:spcPts val="1200"/>
              </a:spcBef>
            </a:pPr>
            <a:r>
              <a:rPr lang="cs-CZ" altLang="cs-CZ" sz="2000" dirty="0">
                <a:solidFill>
                  <a:srgbClr val="002D5A"/>
                </a:solidFill>
              </a:rPr>
              <a:t>Geopolitický model v průběhu studené války: „severská rovnováha“</a:t>
            </a:r>
          </a:p>
          <a:p>
            <a:pPr lvl="2" eaLnBrk="1" hangingPunct="1">
              <a:spcBef>
                <a:spcPts val="1200"/>
              </a:spcBef>
            </a:pPr>
            <a:r>
              <a:rPr lang="cs-CZ" altLang="cs-CZ" sz="2000" dirty="0">
                <a:solidFill>
                  <a:srgbClr val="002D5A"/>
                </a:solidFill>
              </a:rPr>
              <a:t>Dánsko, Norsko a Island – zakládající členové NATO – 1949</a:t>
            </a:r>
          </a:p>
          <a:p>
            <a:pPr lvl="2" eaLnBrk="1" hangingPunct="1">
              <a:spcBef>
                <a:spcPts val="1200"/>
              </a:spcBef>
            </a:pPr>
            <a:r>
              <a:rPr lang="cs-CZ" altLang="cs-CZ" sz="2000" dirty="0">
                <a:solidFill>
                  <a:srgbClr val="002D5A"/>
                </a:solidFill>
              </a:rPr>
              <a:t>Švédsko – neutralita od roku 1814; nově člen NATO</a:t>
            </a:r>
          </a:p>
          <a:p>
            <a:pPr lvl="2" eaLnBrk="1" hangingPunct="1">
              <a:spcBef>
                <a:spcPts val="1200"/>
              </a:spcBef>
            </a:pPr>
            <a:r>
              <a:rPr lang="cs-CZ" altLang="cs-CZ" sz="2000" dirty="0">
                <a:solidFill>
                  <a:srgbClr val="002D5A"/>
                </a:solidFill>
              </a:rPr>
              <a:t>Finsko - velmi specifická situace; nově člen NATO</a:t>
            </a:r>
          </a:p>
          <a:p>
            <a:pPr lvl="1" eaLnBrk="1" hangingPunct="1">
              <a:spcBef>
                <a:spcPts val="1200"/>
              </a:spcBef>
            </a:pPr>
            <a:r>
              <a:rPr lang="cs-CZ" altLang="cs-CZ" sz="2000" dirty="0">
                <a:solidFill>
                  <a:srgbClr val="002D5A"/>
                </a:solidFill>
              </a:rPr>
              <a:t>Dánsko, Švédsko, Finsko v EU</a:t>
            </a:r>
          </a:p>
          <a:p>
            <a:pPr lvl="1" eaLnBrk="1" hangingPunct="1">
              <a:spcBef>
                <a:spcPts val="1200"/>
              </a:spcBef>
            </a:pPr>
            <a:r>
              <a:rPr lang="cs-CZ" altLang="cs-CZ" sz="2000" dirty="0">
                <a:solidFill>
                  <a:srgbClr val="002D5A"/>
                </a:solidFill>
              </a:rPr>
              <a:t>Norsko a Island mimo EU</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0" y="0"/>
            <a:ext cx="9144000" cy="923925"/>
          </a:xfrm>
        </p:spPr>
        <p:txBody>
          <a:bodyPr/>
          <a:lstStyle/>
          <a:p>
            <a:pPr eaLnBrk="1" hangingPunct="1">
              <a:defRPr/>
            </a:pPr>
            <a:r>
              <a:rPr lang="cs-CZ" altLang="cs-CZ" sz="4000" dirty="0"/>
              <a:t>Ústava Švédského království </a:t>
            </a:r>
          </a:p>
        </p:txBody>
      </p:sp>
      <p:sp>
        <p:nvSpPr>
          <p:cNvPr id="18435" name="Rectangle 3"/>
          <p:cNvSpPr>
            <a:spLocks noGrp="1" noChangeArrowheads="1"/>
          </p:cNvSpPr>
          <p:nvPr>
            <p:ph type="body" idx="1"/>
          </p:nvPr>
        </p:nvSpPr>
        <p:spPr>
          <a:xfrm>
            <a:off x="457200" y="1365250"/>
            <a:ext cx="8229600" cy="4760913"/>
          </a:xfrm>
        </p:spPr>
        <p:txBody>
          <a:bodyPr/>
          <a:lstStyle/>
          <a:p>
            <a:pPr eaLnBrk="1" hangingPunct="1">
              <a:spcBef>
                <a:spcPts val="1200"/>
              </a:spcBef>
            </a:pPr>
            <a:r>
              <a:rPr lang="cs-CZ" altLang="cs-CZ" sz="2100" dirty="0">
                <a:solidFill>
                  <a:srgbClr val="002D5A"/>
                </a:solidFill>
              </a:rPr>
              <a:t>1809 – dělba moci; zásadně měněna až na přelomu 60. a 70. let 20. stol. – zrušení horní komory parlamentu – nová ústava pak 1975 – tři samostatné texty</a:t>
            </a:r>
          </a:p>
          <a:p>
            <a:pPr eaLnBrk="1" hangingPunct="1">
              <a:spcBef>
                <a:spcPts val="1200"/>
              </a:spcBef>
            </a:pPr>
            <a:r>
              <a:rPr lang="cs-CZ" altLang="cs-CZ" sz="2100" dirty="0">
                <a:solidFill>
                  <a:srgbClr val="002D5A"/>
                </a:solidFill>
              </a:rPr>
              <a:t>Parlamentarismu se prosadil kolem 1. světové války</a:t>
            </a:r>
          </a:p>
          <a:p>
            <a:pPr eaLnBrk="1" hangingPunct="1">
              <a:spcBef>
                <a:spcPts val="1200"/>
              </a:spcBef>
            </a:pPr>
            <a:r>
              <a:rPr lang="cs-CZ" altLang="cs-CZ" sz="2100" dirty="0">
                <a:solidFill>
                  <a:srgbClr val="002D5A"/>
                </a:solidFill>
              </a:rPr>
              <a:t>Panovník bez pravomocí</a:t>
            </a:r>
          </a:p>
          <a:p>
            <a:pPr eaLnBrk="1" hangingPunct="1">
              <a:spcBef>
                <a:spcPts val="1200"/>
              </a:spcBef>
            </a:pPr>
            <a:r>
              <a:rPr lang="cs-CZ" altLang="cs-CZ" sz="2100" dirty="0">
                <a:solidFill>
                  <a:srgbClr val="002D5A"/>
                </a:solidFill>
              </a:rPr>
              <a:t>Posílený premiér volený parlamentem na návrh jeho předsedy (rarita)</a:t>
            </a:r>
          </a:p>
          <a:p>
            <a:pPr eaLnBrk="1" hangingPunct="1">
              <a:spcBef>
                <a:spcPts val="1200"/>
              </a:spcBef>
            </a:pPr>
            <a:r>
              <a:rPr lang="cs-CZ" altLang="cs-CZ" sz="2100" dirty="0">
                <a:solidFill>
                  <a:srgbClr val="002D5A"/>
                </a:solidFill>
              </a:rPr>
              <a:t>Negativní parlamentarismus – odmítnout může absolutní většina proti</a:t>
            </a:r>
          </a:p>
          <a:p>
            <a:pPr eaLnBrk="1" hangingPunct="1">
              <a:spcBef>
                <a:spcPts val="1200"/>
              </a:spcBef>
            </a:pPr>
            <a:r>
              <a:rPr lang="cs-CZ" altLang="cs-CZ" sz="2100" dirty="0">
                <a:solidFill>
                  <a:srgbClr val="002D5A"/>
                </a:solidFill>
              </a:rPr>
              <a:t>V případě, že by parlament třikrát za sebou odmítnul premiéra, konají se nové volby (zatím se to nikdy nestalo)</a:t>
            </a:r>
          </a:p>
          <a:p>
            <a:pPr eaLnBrk="1" hangingPunct="1">
              <a:spcBef>
                <a:spcPts val="1200"/>
              </a:spcBef>
            </a:pPr>
            <a:r>
              <a:rPr lang="cs-CZ" altLang="cs-CZ" sz="2100" dirty="0">
                <a:solidFill>
                  <a:srgbClr val="002D5A"/>
                </a:solidFill>
              </a:rPr>
              <a:t>Parlament může vyslovit nedůvěru vládě i jejímu jednotlivému členovi</a:t>
            </a:r>
          </a:p>
          <a:p>
            <a:pPr eaLnBrk="1" hangingPunct="1">
              <a:spcBef>
                <a:spcPct val="30000"/>
              </a:spcBef>
            </a:pPr>
            <a:endParaRPr lang="cs-CZ" altLang="cs-CZ" sz="2100" dirty="0">
              <a:solidFill>
                <a:srgbClr val="002D5A"/>
              </a:solidFill>
            </a:endParaRPr>
          </a:p>
          <a:p>
            <a:pPr eaLnBrk="1" hangingPunct="1">
              <a:spcBef>
                <a:spcPct val="30000"/>
              </a:spcBef>
            </a:pPr>
            <a:endParaRPr lang="cs-CZ" altLang="cs-CZ" sz="2100" dirty="0">
              <a:solidFill>
                <a:srgbClr val="002D5A"/>
              </a:solidFill>
            </a:endParaRPr>
          </a:p>
          <a:p>
            <a:pPr eaLnBrk="1" hangingPunct="1">
              <a:spcBef>
                <a:spcPct val="30000"/>
              </a:spcBef>
            </a:pPr>
            <a:endParaRPr lang="cs-CZ" altLang="cs-CZ" sz="2200" dirty="0">
              <a:solidFill>
                <a:srgbClr val="002D5A"/>
              </a:solidFill>
            </a:endParaRPr>
          </a:p>
        </p:txBody>
      </p:sp>
    </p:spTree>
    <p:extLst>
      <p:ext uri="{BB962C8B-B14F-4D97-AF65-F5344CB8AC3E}">
        <p14:creationId xmlns:p14="http://schemas.microsoft.com/office/powerpoint/2010/main" val="3641690757"/>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58723" y="0"/>
            <a:ext cx="9144000" cy="923925"/>
          </a:xfrm>
        </p:spPr>
        <p:txBody>
          <a:bodyPr/>
          <a:lstStyle/>
          <a:p>
            <a:pPr eaLnBrk="1" hangingPunct="1">
              <a:defRPr/>
            </a:pPr>
            <a:r>
              <a:rPr lang="cs-CZ" altLang="cs-CZ" sz="4000" dirty="0"/>
              <a:t>Ústava Norského království </a:t>
            </a:r>
          </a:p>
        </p:txBody>
      </p:sp>
      <p:sp>
        <p:nvSpPr>
          <p:cNvPr id="19459" name="Rectangle 3"/>
          <p:cNvSpPr>
            <a:spLocks noGrp="1" noChangeArrowheads="1"/>
          </p:cNvSpPr>
          <p:nvPr>
            <p:ph type="body" idx="1"/>
          </p:nvPr>
        </p:nvSpPr>
        <p:spPr>
          <a:xfrm>
            <a:off x="457200" y="1365250"/>
            <a:ext cx="8229600" cy="4760913"/>
          </a:xfrm>
        </p:spPr>
        <p:txBody>
          <a:bodyPr/>
          <a:lstStyle/>
          <a:p>
            <a:pPr eaLnBrk="1" hangingPunct="1">
              <a:spcBef>
                <a:spcPts val="1200"/>
              </a:spcBef>
            </a:pPr>
            <a:r>
              <a:rPr lang="cs-CZ" altLang="cs-CZ" sz="2100" dirty="0">
                <a:solidFill>
                  <a:srgbClr val="002D5A"/>
                </a:solidFill>
              </a:rPr>
              <a:t>1814 – nejstarší platná ústava v Evropě </a:t>
            </a:r>
          </a:p>
          <a:p>
            <a:pPr eaLnBrk="1" hangingPunct="1">
              <a:spcBef>
                <a:spcPts val="1200"/>
              </a:spcBef>
            </a:pPr>
            <a:r>
              <a:rPr lang="cs-CZ" altLang="cs-CZ" sz="2100" dirty="0">
                <a:solidFill>
                  <a:srgbClr val="002D5A"/>
                </a:solidFill>
              </a:rPr>
              <a:t>Konstituční monarchie, dělba moci – směr k parlamentarismu – milník – rok 1884 – odpovědnost vlády parlamentu</a:t>
            </a:r>
          </a:p>
          <a:p>
            <a:pPr eaLnBrk="1" hangingPunct="1">
              <a:spcBef>
                <a:spcPts val="1200"/>
              </a:spcBef>
            </a:pPr>
            <a:r>
              <a:rPr lang="cs-CZ" altLang="cs-CZ" sz="2100" dirty="0">
                <a:solidFill>
                  <a:srgbClr val="002D5A"/>
                </a:solidFill>
              </a:rPr>
              <a:t>Klasický negativní parlamentarismus – vláda nepodává demisi s koncem volebního období</a:t>
            </a:r>
          </a:p>
          <a:p>
            <a:pPr eaLnBrk="1" hangingPunct="1">
              <a:spcBef>
                <a:spcPts val="1200"/>
              </a:spcBef>
            </a:pPr>
            <a:r>
              <a:rPr lang="cs-CZ" altLang="cs-CZ" sz="2100" dirty="0">
                <a:solidFill>
                  <a:srgbClr val="002D5A"/>
                </a:solidFill>
              </a:rPr>
              <a:t>Možnost vyslovit nedůvěru celé vládě i jednotlivému ministrovi</a:t>
            </a:r>
          </a:p>
          <a:p>
            <a:pPr eaLnBrk="1" hangingPunct="1">
              <a:spcBef>
                <a:spcPts val="1200"/>
              </a:spcBef>
            </a:pPr>
            <a:r>
              <a:rPr lang="cs-CZ" altLang="cs-CZ" sz="2100" dirty="0">
                <a:solidFill>
                  <a:srgbClr val="002D5A"/>
                </a:solidFill>
              </a:rPr>
              <a:t>Řada konvencí a nepsaných pravidel</a:t>
            </a:r>
          </a:p>
          <a:p>
            <a:pPr eaLnBrk="1" hangingPunct="1">
              <a:spcBef>
                <a:spcPct val="30000"/>
              </a:spcBef>
            </a:pPr>
            <a:endParaRPr lang="cs-CZ" altLang="cs-CZ" sz="2100" dirty="0">
              <a:solidFill>
                <a:srgbClr val="002D5A"/>
              </a:solidFill>
            </a:endParaRPr>
          </a:p>
          <a:p>
            <a:pPr eaLnBrk="1" hangingPunct="1">
              <a:spcBef>
                <a:spcPct val="30000"/>
              </a:spcBef>
            </a:pPr>
            <a:endParaRPr lang="cs-CZ" altLang="cs-CZ" sz="2100" dirty="0">
              <a:solidFill>
                <a:srgbClr val="002D5A"/>
              </a:solidFill>
            </a:endParaRPr>
          </a:p>
          <a:p>
            <a:pPr eaLnBrk="1" hangingPunct="1">
              <a:spcBef>
                <a:spcPct val="30000"/>
              </a:spcBef>
            </a:pPr>
            <a:endParaRPr lang="cs-CZ" altLang="cs-CZ" sz="2100" dirty="0">
              <a:solidFill>
                <a:srgbClr val="002D5A"/>
              </a:solidFill>
            </a:endParaRPr>
          </a:p>
        </p:txBody>
      </p:sp>
    </p:spTree>
    <p:extLst>
      <p:ext uri="{BB962C8B-B14F-4D97-AF65-F5344CB8AC3E}">
        <p14:creationId xmlns:p14="http://schemas.microsoft.com/office/powerpoint/2010/main" val="2092140196"/>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0" y="0"/>
            <a:ext cx="9144000" cy="923925"/>
          </a:xfrm>
        </p:spPr>
        <p:txBody>
          <a:bodyPr/>
          <a:lstStyle/>
          <a:p>
            <a:pPr eaLnBrk="1" hangingPunct="1">
              <a:defRPr/>
            </a:pPr>
            <a:r>
              <a:rPr lang="cs-CZ" altLang="cs-CZ" sz="4000" dirty="0"/>
              <a:t>Ústava Dánského království </a:t>
            </a:r>
          </a:p>
        </p:txBody>
      </p:sp>
      <p:sp>
        <p:nvSpPr>
          <p:cNvPr id="20483" name="Rectangle 3"/>
          <p:cNvSpPr>
            <a:spLocks noGrp="1" noChangeArrowheads="1"/>
          </p:cNvSpPr>
          <p:nvPr>
            <p:ph type="body" idx="1"/>
          </p:nvPr>
        </p:nvSpPr>
        <p:spPr>
          <a:xfrm>
            <a:off x="457200" y="1365250"/>
            <a:ext cx="8229600" cy="4760913"/>
          </a:xfrm>
        </p:spPr>
        <p:txBody>
          <a:bodyPr/>
          <a:lstStyle/>
          <a:p>
            <a:pPr eaLnBrk="1" hangingPunct="1">
              <a:spcBef>
                <a:spcPts val="1200"/>
              </a:spcBef>
            </a:pPr>
            <a:r>
              <a:rPr lang="cs-CZ" altLang="cs-CZ" sz="2100" dirty="0">
                <a:solidFill>
                  <a:srgbClr val="002D5A"/>
                </a:solidFill>
              </a:rPr>
              <a:t>Konstituční monarchie, dělba moci – směr k parlamentarismu – milník – rok 1872 – ústavní spor o jmenování vlády</a:t>
            </a:r>
          </a:p>
          <a:p>
            <a:pPr eaLnBrk="1" hangingPunct="1">
              <a:spcBef>
                <a:spcPts val="1200"/>
              </a:spcBef>
            </a:pPr>
            <a:r>
              <a:rPr lang="cs-CZ" altLang="cs-CZ" sz="2100" dirty="0">
                <a:solidFill>
                  <a:srgbClr val="002D5A"/>
                </a:solidFill>
              </a:rPr>
              <a:t>1915 – nová liberální ústava – v účinnosti až od r. 1920</a:t>
            </a:r>
          </a:p>
          <a:p>
            <a:pPr eaLnBrk="1" hangingPunct="1">
              <a:spcBef>
                <a:spcPts val="1200"/>
              </a:spcBef>
            </a:pPr>
            <a:r>
              <a:rPr lang="cs-CZ" altLang="cs-CZ" sz="2100" dirty="0">
                <a:solidFill>
                  <a:srgbClr val="002D5A"/>
                </a:solidFill>
              </a:rPr>
              <a:t>Stávající ústava až od r. 1953 – zrušení bikameralismus</a:t>
            </a:r>
          </a:p>
          <a:p>
            <a:pPr eaLnBrk="1" hangingPunct="1">
              <a:spcBef>
                <a:spcPts val="1200"/>
              </a:spcBef>
            </a:pPr>
            <a:r>
              <a:rPr lang="cs-CZ" altLang="cs-CZ" sz="2100" dirty="0">
                <a:solidFill>
                  <a:srgbClr val="002D5A"/>
                </a:solidFill>
              </a:rPr>
              <a:t>Klasický negativní parlamentarismus – vláda nepodává demisi s koncem volebního období</a:t>
            </a:r>
          </a:p>
          <a:p>
            <a:pPr eaLnBrk="1" hangingPunct="1">
              <a:spcBef>
                <a:spcPts val="1200"/>
              </a:spcBef>
            </a:pPr>
            <a:r>
              <a:rPr lang="cs-CZ" altLang="cs-CZ" sz="2100" dirty="0">
                <a:solidFill>
                  <a:srgbClr val="002D5A"/>
                </a:solidFill>
              </a:rPr>
              <a:t>Možnost vyslovit nedůvěru celé vládě i jednotlivému ministrovi</a:t>
            </a:r>
          </a:p>
          <a:p>
            <a:pPr eaLnBrk="1" hangingPunct="1">
              <a:spcBef>
                <a:spcPts val="1200"/>
              </a:spcBef>
            </a:pPr>
            <a:r>
              <a:rPr lang="cs-CZ" altLang="cs-CZ" sz="2100" dirty="0">
                <a:solidFill>
                  <a:srgbClr val="002D5A"/>
                </a:solidFill>
              </a:rPr>
              <a:t>Řada konvencí a nepsaných pravidel</a:t>
            </a:r>
          </a:p>
          <a:p>
            <a:pPr eaLnBrk="1" hangingPunct="1">
              <a:spcBef>
                <a:spcPct val="30000"/>
              </a:spcBef>
            </a:pPr>
            <a:endParaRPr lang="cs-CZ" altLang="cs-CZ" sz="2100" dirty="0">
              <a:solidFill>
                <a:srgbClr val="002D5A"/>
              </a:solidFill>
            </a:endParaRPr>
          </a:p>
          <a:p>
            <a:pPr eaLnBrk="1" hangingPunct="1">
              <a:spcBef>
                <a:spcPct val="30000"/>
              </a:spcBef>
            </a:pPr>
            <a:endParaRPr lang="cs-CZ" altLang="cs-CZ" sz="2100" dirty="0">
              <a:solidFill>
                <a:srgbClr val="002D5A"/>
              </a:solidFill>
            </a:endParaRPr>
          </a:p>
          <a:p>
            <a:pPr eaLnBrk="1" hangingPunct="1">
              <a:spcBef>
                <a:spcPct val="30000"/>
              </a:spcBef>
            </a:pPr>
            <a:endParaRPr lang="cs-CZ" altLang="cs-CZ" sz="2100" dirty="0">
              <a:solidFill>
                <a:srgbClr val="002D5A"/>
              </a:solidFill>
            </a:endParaRPr>
          </a:p>
        </p:txBody>
      </p:sp>
    </p:spTree>
    <p:extLst>
      <p:ext uri="{BB962C8B-B14F-4D97-AF65-F5344CB8AC3E}">
        <p14:creationId xmlns:p14="http://schemas.microsoft.com/office/powerpoint/2010/main" val="395293539"/>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923925"/>
          </a:xfrm>
        </p:spPr>
        <p:txBody>
          <a:bodyPr/>
          <a:lstStyle/>
          <a:p>
            <a:pPr>
              <a:defRPr/>
            </a:pPr>
            <a:r>
              <a:rPr lang="cs-CZ" sz="4000" dirty="0"/>
              <a:t>Ústava Finské republiky</a:t>
            </a:r>
          </a:p>
        </p:txBody>
      </p:sp>
      <p:sp>
        <p:nvSpPr>
          <p:cNvPr id="21507" name="Zástupný symbol pro obsah 2"/>
          <p:cNvSpPr>
            <a:spLocks noGrp="1"/>
          </p:cNvSpPr>
          <p:nvPr>
            <p:ph idx="1"/>
          </p:nvPr>
        </p:nvSpPr>
        <p:spPr>
          <a:xfrm>
            <a:off x="457200" y="1293813"/>
            <a:ext cx="8229600" cy="4832350"/>
          </a:xfrm>
        </p:spPr>
        <p:txBody>
          <a:bodyPr/>
          <a:lstStyle/>
          <a:p>
            <a:pPr>
              <a:spcBef>
                <a:spcPts val="1200"/>
              </a:spcBef>
            </a:pPr>
            <a:r>
              <a:rPr lang="cs-CZ" altLang="cs-CZ" sz="2500" dirty="0">
                <a:solidFill>
                  <a:srgbClr val="002D5A"/>
                </a:solidFill>
              </a:rPr>
              <a:t>Základy ještě v době ruské nadvlády (1809 a 1906)</a:t>
            </a:r>
          </a:p>
          <a:p>
            <a:pPr>
              <a:spcBef>
                <a:spcPts val="1200"/>
              </a:spcBef>
            </a:pPr>
            <a:r>
              <a:rPr lang="cs-CZ" altLang="cs-CZ" sz="2500" dirty="0">
                <a:solidFill>
                  <a:srgbClr val="002D5A"/>
                </a:solidFill>
              </a:rPr>
              <a:t>1917 – vyhlášena nezávislost – spory o formu</a:t>
            </a:r>
          </a:p>
          <a:p>
            <a:pPr>
              <a:spcBef>
                <a:spcPts val="1200"/>
              </a:spcBef>
            </a:pPr>
            <a:r>
              <a:rPr lang="cs-CZ" altLang="cs-CZ" sz="2500" dirty="0">
                <a:solidFill>
                  <a:srgbClr val="002D5A"/>
                </a:solidFill>
              </a:rPr>
              <a:t>1919 – republikánská ústava se zvýrazněnou pozicí prezidenta (poloprezidentský režim)</a:t>
            </a:r>
          </a:p>
          <a:p>
            <a:pPr>
              <a:spcBef>
                <a:spcPts val="1200"/>
              </a:spcBef>
            </a:pPr>
            <a:r>
              <a:rPr lang="cs-CZ" altLang="cs-CZ" sz="2500" dirty="0">
                <a:solidFill>
                  <a:srgbClr val="002D5A"/>
                </a:solidFill>
              </a:rPr>
              <a:t>2000 – nová ústava – nasměrování k parlamentarismu</a:t>
            </a:r>
          </a:p>
          <a:p>
            <a:pPr>
              <a:spcBef>
                <a:spcPts val="1200"/>
              </a:spcBef>
            </a:pPr>
            <a:r>
              <a:rPr lang="cs-CZ" altLang="cs-CZ" sz="2500" dirty="0">
                <a:solidFill>
                  <a:srgbClr val="002D5A"/>
                </a:solidFill>
              </a:rPr>
              <a:t>Přímo volený prezident</a:t>
            </a:r>
          </a:p>
          <a:p>
            <a:pPr>
              <a:spcBef>
                <a:spcPts val="1200"/>
              </a:spcBef>
            </a:pPr>
            <a:r>
              <a:rPr lang="cs-CZ" altLang="cs-CZ" sz="2500" dirty="0">
                <a:solidFill>
                  <a:srgbClr val="002D5A"/>
                </a:solidFill>
              </a:rPr>
              <a:t>Jednokomorový parlament</a:t>
            </a:r>
          </a:p>
          <a:p>
            <a:pPr>
              <a:spcBef>
                <a:spcPts val="1200"/>
              </a:spcBef>
            </a:pPr>
            <a:r>
              <a:rPr lang="cs-CZ" altLang="cs-CZ" sz="2500" dirty="0">
                <a:solidFill>
                  <a:srgbClr val="002D5A"/>
                </a:solidFill>
              </a:rPr>
              <a:t>Od negativního k pozitivnímu parlamentarismu – hlasování o premiérovi, kterého navrhne prezident</a:t>
            </a:r>
          </a:p>
          <a:p>
            <a:endParaRPr lang="cs-CZ" altLang="cs-CZ" sz="2500" dirty="0">
              <a:solidFill>
                <a:srgbClr val="002D5A"/>
              </a:solidFill>
            </a:endParaRPr>
          </a:p>
        </p:txBody>
      </p:sp>
    </p:spTree>
    <p:extLst>
      <p:ext uri="{BB962C8B-B14F-4D97-AF65-F5344CB8AC3E}">
        <p14:creationId xmlns:p14="http://schemas.microsoft.com/office/powerpoint/2010/main" val="243915352"/>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923926"/>
          </a:xfrm>
        </p:spPr>
        <p:txBody>
          <a:bodyPr>
            <a:normAutofit/>
          </a:bodyPr>
          <a:lstStyle/>
          <a:p>
            <a:r>
              <a:rPr lang="cs-CZ" sz="4400" dirty="0"/>
              <a:t>Literatura</a:t>
            </a:r>
          </a:p>
        </p:txBody>
      </p:sp>
      <p:sp>
        <p:nvSpPr>
          <p:cNvPr id="3" name="Zástupný symbol pro obsah 2"/>
          <p:cNvSpPr>
            <a:spLocks noGrp="1"/>
          </p:cNvSpPr>
          <p:nvPr>
            <p:ph idx="1"/>
          </p:nvPr>
        </p:nvSpPr>
        <p:spPr>
          <a:xfrm>
            <a:off x="457200" y="1043796"/>
            <a:ext cx="8229600" cy="5082367"/>
          </a:xfrm>
        </p:spPr>
        <p:txBody>
          <a:bodyPr>
            <a:noAutofit/>
          </a:bodyPr>
          <a:lstStyle/>
          <a:p>
            <a:pPr marL="0" indent="0">
              <a:buNone/>
            </a:pPr>
            <a:r>
              <a:rPr lang="cs-CZ" sz="2000" b="1" cap="all" dirty="0">
                <a:solidFill>
                  <a:srgbClr val="002D5A"/>
                </a:solidFill>
              </a:rPr>
              <a:t>P</a:t>
            </a:r>
            <a:r>
              <a:rPr lang="cs-CZ" sz="2000" b="1" dirty="0">
                <a:solidFill>
                  <a:srgbClr val="002D5A"/>
                </a:solidFill>
              </a:rPr>
              <a:t>ovinná</a:t>
            </a:r>
            <a:endParaRPr lang="cs-CZ" sz="2000" dirty="0">
              <a:solidFill>
                <a:srgbClr val="002D5A"/>
              </a:solidFill>
            </a:endParaRPr>
          </a:p>
          <a:p>
            <a:r>
              <a:rPr lang="cs-CZ" sz="2000" dirty="0">
                <a:solidFill>
                  <a:srgbClr val="002D5A"/>
                </a:solidFill>
              </a:rPr>
              <a:t>HLOUŠEK, Vít, Lubomír KOPEČEK a Jakub ŠEDO. </a:t>
            </a:r>
            <a:r>
              <a:rPr lang="cs-CZ" sz="2000" i="1" dirty="0">
                <a:solidFill>
                  <a:srgbClr val="002D5A"/>
                </a:solidFill>
              </a:rPr>
              <a:t>Politické systémy</a:t>
            </a:r>
            <a:r>
              <a:rPr lang="cs-CZ" sz="2000" dirty="0">
                <a:solidFill>
                  <a:srgbClr val="002D5A"/>
                </a:solidFill>
              </a:rPr>
              <a:t>. 2. vyd. Brno: </a:t>
            </a:r>
            <a:r>
              <a:rPr lang="cs-CZ" sz="2000" dirty="0" err="1">
                <a:solidFill>
                  <a:srgbClr val="002D5A"/>
                </a:solidFill>
              </a:rPr>
              <a:t>Barrister</a:t>
            </a:r>
            <a:r>
              <a:rPr lang="cs-CZ" sz="2000" dirty="0">
                <a:solidFill>
                  <a:srgbClr val="002D5A"/>
                </a:solidFill>
              </a:rPr>
              <a:t> &amp; </a:t>
            </a:r>
            <a:r>
              <a:rPr lang="cs-CZ" sz="2000" dirty="0" err="1">
                <a:solidFill>
                  <a:srgbClr val="002D5A"/>
                </a:solidFill>
              </a:rPr>
              <a:t>Principal</a:t>
            </a:r>
            <a:r>
              <a:rPr lang="cs-CZ" sz="2000" dirty="0">
                <a:solidFill>
                  <a:srgbClr val="002D5A"/>
                </a:solidFill>
              </a:rPr>
              <a:t> 2018. ISBN 978-80-87474-23-5.</a:t>
            </a:r>
          </a:p>
          <a:p>
            <a:r>
              <a:rPr lang="cs-CZ" sz="2000" cap="all" dirty="0">
                <a:solidFill>
                  <a:srgbClr val="002D5A"/>
                </a:solidFill>
              </a:rPr>
              <a:t>Dvořáková,</a:t>
            </a:r>
            <a:r>
              <a:rPr lang="cs-CZ" sz="2000" dirty="0">
                <a:solidFill>
                  <a:srgbClr val="002D5A"/>
                </a:solidFill>
              </a:rPr>
              <a:t> Vladimíra a kol. </a:t>
            </a:r>
            <a:r>
              <a:rPr lang="cs-CZ" sz="2000" i="1" dirty="0">
                <a:solidFill>
                  <a:srgbClr val="002D5A"/>
                </a:solidFill>
              </a:rPr>
              <a:t>Komparace politických systémů. Základní modely demokratických systémů. </a:t>
            </a:r>
            <a:r>
              <a:rPr lang="cs-CZ" sz="2000" dirty="0">
                <a:solidFill>
                  <a:srgbClr val="002D5A"/>
                </a:solidFill>
              </a:rPr>
              <a:t>Praha: </a:t>
            </a:r>
            <a:r>
              <a:rPr lang="cs-CZ" sz="2000" dirty="0" err="1">
                <a:solidFill>
                  <a:srgbClr val="002D5A"/>
                </a:solidFill>
              </a:rPr>
              <a:t>Oeconomica</a:t>
            </a:r>
            <a:r>
              <a:rPr lang="cs-CZ" sz="2000" dirty="0">
                <a:solidFill>
                  <a:srgbClr val="002D5A"/>
                </a:solidFill>
              </a:rPr>
              <a:t>, 2012</a:t>
            </a:r>
            <a:endParaRPr lang="cs-CZ" sz="2000" b="1" dirty="0">
              <a:solidFill>
                <a:srgbClr val="002D5A"/>
              </a:solidFill>
            </a:endParaRPr>
          </a:p>
          <a:p>
            <a:pPr marL="0" indent="0">
              <a:buNone/>
            </a:pPr>
            <a:endParaRPr lang="cs-CZ" sz="2000" b="1" dirty="0">
              <a:solidFill>
                <a:srgbClr val="002D5A"/>
              </a:solidFill>
            </a:endParaRPr>
          </a:p>
          <a:p>
            <a:pPr marL="0" indent="0">
              <a:buNone/>
            </a:pPr>
            <a:r>
              <a:rPr lang="cs-CZ" sz="2000" b="1" cap="all" dirty="0">
                <a:solidFill>
                  <a:srgbClr val="002D5A"/>
                </a:solidFill>
              </a:rPr>
              <a:t>D</a:t>
            </a:r>
            <a:r>
              <a:rPr lang="cs-CZ" sz="2000" b="1" dirty="0">
                <a:solidFill>
                  <a:srgbClr val="002D5A"/>
                </a:solidFill>
              </a:rPr>
              <a:t>oporučená</a:t>
            </a:r>
          </a:p>
          <a:p>
            <a:r>
              <a:rPr lang="cs-CZ" sz="2000" dirty="0">
                <a:solidFill>
                  <a:srgbClr val="002D5A"/>
                </a:solidFill>
              </a:rPr>
              <a:t>NOVÁK, Miroslav a kol. </a:t>
            </a:r>
            <a:r>
              <a:rPr lang="cs-CZ" sz="2000" i="1" dirty="0">
                <a:solidFill>
                  <a:srgbClr val="002D5A"/>
                </a:solidFill>
              </a:rPr>
              <a:t>Úvod do studia politiky</a:t>
            </a:r>
            <a:r>
              <a:rPr lang="cs-CZ" sz="2000" dirty="0">
                <a:solidFill>
                  <a:srgbClr val="002D5A"/>
                </a:solidFill>
              </a:rPr>
              <a:t>. 2. vyd. Praha: Sociologické nakladatelství, 2019. ISBN 978-80-7419-263-0</a:t>
            </a:r>
            <a:endParaRPr lang="cs-CZ" sz="2000" b="1" dirty="0">
              <a:solidFill>
                <a:srgbClr val="002D5A"/>
              </a:solidFill>
            </a:endParaRPr>
          </a:p>
          <a:p>
            <a:r>
              <a:rPr lang="cs-CZ" sz="2000" dirty="0">
                <a:solidFill>
                  <a:srgbClr val="002D5A"/>
                </a:solidFill>
              </a:rPr>
              <a:t>SARTORI, Giovanni. </a:t>
            </a:r>
            <a:r>
              <a:rPr lang="cs-CZ" sz="2000" i="1" dirty="0">
                <a:solidFill>
                  <a:srgbClr val="002D5A"/>
                </a:solidFill>
              </a:rPr>
              <a:t>Srovnávací ústavní inženýrství. Zkoumání struktur, podnětů a výsledků</a:t>
            </a:r>
            <a:r>
              <a:rPr lang="cs-CZ" sz="2000" dirty="0">
                <a:solidFill>
                  <a:srgbClr val="002D5A"/>
                </a:solidFill>
              </a:rPr>
              <a:t>. Praha: SLON, 2001. ISBN</a:t>
            </a:r>
            <a:r>
              <a:rPr lang="cs-CZ" sz="2000" b="1" dirty="0">
                <a:solidFill>
                  <a:srgbClr val="002D5A"/>
                </a:solidFill>
              </a:rPr>
              <a:t> </a:t>
            </a:r>
            <a:r>
              <a:rPr lang="cs-CZ" sz="2000" dirty="0">
                <a:solidFill>
                  <a:srgbClr val="002D5A"/>
                </a:solidFill>
              </a:rPr>
              <a:t>978-80-7419-048-3</a:t>
            </a:r>
          </a:p>
          <a:p>
            <a:pPr marL="0" indent="0">
              <a:buNone/>
            </a:pPr>
            <a:endParaRPr lang="cs-CZ" sz="2000" dirty="0">
              <a:solidFill>
                <a:srgbClr val="002D5A"/>
              </a:solidFill>
            </a:endParaRPr>
          </a:p>
          <a:p>
            <a:r>
              <a:rPr lang="cs-CZ" sz="2000" dirty="0">
                <a:solidFill>
                  <a:srgbClr val="002D5A"/>
                </a:solidFill>
              </a:rPr>
              <a:t>Další zdroje a materiály u jednotlivých témat </a:t>
            </a:r>
            <a:endParaRPr lang="cs-CZ" sz="2000" b="1" dirty="0">
              <a:solidFill>
                <a:srgbClr val="002D5A"/>
              </a:solidFill>
            </a:endParaRPr>
          </a:p>
        </p:txBody>
      </p:sp>
    </p:spTree>
    <p:extLst>
      <p:ext uri="{BB962C8B-B14F-4D97-AF65-F5344CB8AC3E}">
        <p14:creationId xmlns:p14="http://schemas.microsoft.com/office/powerpoint/2010/main" val="2899215848"/>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D01399FD-B13C-47ED-9DB0-5BF82B4602E8}"/>
              </a:ext>
            </a:extLst>
          </p:cNvPr>
          <p:cNvSpPr>
            <a:spLocks noGrp="1" noChangeArrowheads="1"/>
          </p:cNvSpPr>
          <p:nvPr>
            <p:ph type="title"/>
          </p:nvPr>
        </p:nvSpPr>
        <p:spPr>
          <a:xfrm>
            <a:off x="279400" y="735012"/>
            <a:ext cx="8447088" cy="419100"/>
          </a:xfrm>
        </p:spPr>
        <p:txBody>
          <a:bodyPr>
            <a:normAutofit fontScale="90000"/>
          </a:bodyPr>
          <a:lstStyle/>
          <a:p>
            <a:pPr eaLnBrk="1" hangingPunct="1"/>
            <a:r>
              <a:rPr lang="cs-CZ" altLang="cs-CZ" dirty="0"/>
              <a:t>Prezidentský režim</a:t>
            </a:r>
            <a:endParaRPr lang="en-US" altLang="cs-CZ" dirty="0"/>
          </a:p>
        </p:txBody>
      </p:sp>
      <p:sp>
        <p:nvSpPr>
          <p:cNvPr id="9219" name="Line 3">
            <a:extLst>
              <a:ext uri="{FF2B5EF4-FFF2-40B4-BE49-F238E27FC236}">
                <a16:creationId xmlns:a16="http://schemas.microsoft.com/office/drawing/2014/main" id="{7719FF8C-4BF2-432C-B41D-356B052C93B9}"/>
              </a:ext>
            </a:extLst>
          </p:cNvPr>
          <p:cNvSpPr>
            <a:spLocks noChangeShapeType="1"/>
          </p:cNvSpPr>
          <p:nvPr/>
        </p:nvSpPr>
        <p:spPr bwMode="auto">
          <a:xfrm>
            <a:off x="1814513" y="3071813"/>
            <a:ext cx="0" cy="192881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lIns="90000" tIns="46800" rIns="90000" bIns="46800" anchor="b">
            <a:spAutoFit/>
          </a:bodyPr>
          <a:lstStyle/>
          <a:p>
            <a:endParaRPr lang="cs-CZ"/>
          </a:p>
        </p:txBody>
      </p:sp>
      <p:sp>
        <p:nvSpPr>
          <p:cNvPr id="9220" name="Line 4">
            <a:extLst>
              <a:ext uri="{FF2B5EF4-FFF2-40B4-BE49-F238E27FC236}">
                <a16:creationId xmlns:a16="http://schemas.microsoft.com/office/drawing/2014/main" id="{4FEE5AB3-B57C-4C37-8363-4BDFA72E41C8}"/>
              </a:ext>
            </a:extLst>
          </p:cNvPr>
          <p:cNvSpPr>
            <a:spLocks noChangeShapeType="1"/>
          </p:cNvSpPr>
          <p:nvPr/>
        </p:nvSpPr>
        <p:spPr bwMode="auto">
          <a:xfrm>
            <a:off x="5307013" y="3797300"/>
            <a:ext cx="0" cy="2286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lIns="90000" tIns="46800" rIns="90000" bIns="46800" anchor="b">
            <a:spAutoFit/>
          </a:bodyPr>
          <a:lstStyle/>
          <a:p>
            <a:endParaRPr lang="cs-CZ"/>
          </a:p>
        </p:txBody>
      </p:sp>
      <p:sp>
        <p:nvSpPr>
          <p:cNvPr id="9221" name="Text Box 5">
            <a:extLst>
              <a:ext uri="{FF2B5EF4-FFF2-40B4-BE49-F238E27FC236}">
                <a16:creationId xmlns:a16="http://schemas.microsoft.com/office/drawing/2014/main" id="{ABB34E73-5194-4C47-A7C6-2FBF6C417F8B}"/>
              </a:ext>
            </a:extLst>
          </p:cNvPr>
          <p:cNvSpPr txBox="1">
            <a:spLocks noChangeArrowheads="1"/>
          </p:cNvSpPr>
          <p:nvPr/>
        </p:nvSpPr>
        <p:spPr bwMode="auto">
          <a:xfrm>
            <a:off x="2024063" y="5253038"/>
            <a:ext cx="971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spAutoFit/>
          </a:bodyPr>
          <a:lstStyle>
            <a:lvl1pPr eaLnBrk="0" hangingPunct="0">
              <a:spcBef>
                <a:spcPct val="20000"/>
              </a:spcBef>
              <a:buClr>
                <a:schemeClr val="accent2"/>
              </a:buClr>
              <a:buSzPct val="120000"/>
              <a:buFont typeface="Arial" panose="020B0604020202020204" pitchFamily="34" charset="0"/>
              <a:buChar char="■"/>
              <a:defRPr sz="2300" b="1">
                <a:solidFill>
                  <a:schemeClr val="tx1"/>
                </a:solidFill>
                <a:latin typeface="Arial" panose="020B0604020202020204" pitchFamily="34" charset="0"/>
              </a:defRPr>
            </a:lvl1pPr>
            <a:lvl2pPr marL="742950" indent="-285750" eaLnBrk="0" hangingPunct="0">
              <a:spcBef>
                <a:spcPct val="50000"/>
              </a:spcBef>
              <a:buClr>
                <a:schemeClr val="accent1"/>
              </a:buClr>
              <a:buSzPct val="125000"/>
              <a:buFont typeface="Arial" panose="020B0604020202020204" pitchFamily="34" charset="0"/>
              <a:buChar char="■"/>
              <a:defRPr sz="2000" b="1">
                <a:solidFill>
                  <a:schemeClr val="tx1"/>
                </a:solidFill>
                <a:latin typeface="Arial" panose="020B0604020202020204" pitchFamily="34" charset="0"/>
              </a:defRPr>
            </a:lvl2pPr>
            <a:lvl3pPr marL="1143000" indent="-228600" eaLnBrk="0" hangingPunct="0">
              <a:spcBef>
                <a:spcPct val="20000"/>
              </a:spcBef>
              <a:buClr>
                <a:schemeClr val="tx1"/>
              </a:buClr>
              <a:buSzPct val="125000"/>
              <a:buFont typeface="Arial" panose="020B0604020202020204" pitchFamily="34" charset="0"/>
              <a:buChar char="■"/>
              <a:defRPr b="1">
                <a:solidFill>
                  <a:schemeClr val="tx1"/>
                </a:solidFill>
                <a:latin typeface="Arial" panose="020B0604020202020204" pitchFamily="34" charset="0"/>
              </a:defRPr>
            </a:lvl3pPr>
            <a:lvl4pPr marL="1600200" indent="-228600" eaLnBrk="0" hangingPunct="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eaLnBrk="0" hangingPunct="0">
              <a:spcBef>
                <a:spcPct val="20000"/>
              </a:spcBef>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defRPr>
            </a:lvl9pPr>
          </a:lstStyle>
          <a:p>
            <a:pPr eaLnBrk="1" hangingPunct="1">
              <a:spcBef>
                <a:spcPct val="50000"/>
              </a:spcBef>
              <a:buClrTx/>
              <a:buSzTx/>
              <a:buFontTx/>
              <a:buNone/>
            </a:pPr>
            <a:endParaRPr lang="en-US" altLang="cs-CZ" sz="2400" b="0">
              <a:latin typeface="Times New Roman" panose="02020603050405020304" pitchFamily="18" charset="0"/>
            </a:endParaRPr>
          </a:p>
        </p:txBody>
      </p:sp>
      <p:sp>
        <p:nvSpPr>
          <p:cNvPr id="9222" name="Line 6">
            <a:extLst>
              <a:ext uri="{FF2B5EF4-FFF2-40B4-BE49-F238E27FC236}">
                <a16:creationId xmlns:a16="http://schemas.microsoft.com/office/drawing/2014/main" id="{9ABE7331-85A1-4D89-8287-0F280FEE8037}"/>
              </a:ext>
            </a:extLst>
          </p:cNvPr>
          <p:cNvSpPr>
            <a:spLocks noChangeShapeType="1"/>
          </p:cNvSpPr>
          <p:nvPr/>
        </p:nvSpPr>
        <p:spPr bwMode="auto">
          <a:xfrm>
            <a:off x="1600200" y="5270500"/>
            <a:ext cx="14288" cy="4445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lIns="90000" tIns="46800" rIns="90000" bIns="46800" anchor="b">
            <a:spAutoFit/>
          </a:bodyPr>
          <a:lstStyle/>
          <a:p>
            <a:endParaRPr lang="cs-CZ"/>
          </a:p>
        </p:txBody>
      </p:sp>
      <p:sp>
        <p:nvSpPr>
          <p:cNvPr id="9223" name="Line 7">
            <a:extLst>
              <a:ext uri="{FF2B5EF4-FFF2-40B4-BE49-F238E27FC236}">
                <a16:creationId xmlns:a16="http://schemas.microsoft.com/office/drawing/2014/main" id="{209B9BE4-91F8-4D1D-9B9E-854C60D0854C}"/>
              </a:ext>
            </a:extLst>
          </p:cNvPr>
          <p:cNvSpPr>
            <a:spLocks noChangeShapeType="1"/>
          </p:cNvSpPr>
          <p:nvPr/>
        </p:nvSpPr>
        <p:spPr bwMode="auto">
          <a:xfrm>
            <a:off x="1600200" y="3071813"/>
            <a:ext cx="0" cy="192881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lIns="90000" tIns="46800" rIns="90000" bIns="46800" anchor="b">
            <a:spAutoFit/>
          </a:bodyPr>
          <a:lstStyle/>
          <a:p>
            <a:endParaRPr lang="cs-CZ"/>
          </a:p>
        </p:txBody>
      </p:sp>
      <p:sp>
        <p:nvSpPr>
          <p:cNvPr id="9224" name="AutoShape 8">
            <a:extLst>
              <a:ext uri="{FF2B5EF4-FFF2-40B4-BE49-F238E27FC236}">
                <a16:creationId xmlns:a16="http://schemas.microsoft.com/office/drawing/2014/main" id="{35E375C3-E6C7-499A-AC57-8F2F5A6ECCE4}"/>
              </a:ext>
            </a:extLst>
          </p:cNvPr>
          <p:cNvSpPr>
            <a:spLocks noChangeArrowheads="1"/>
          </p:cNvSpPr>
          <p:nvPr/>
        </p:nvSpPr>
        <p:spPr bwMode="auto">
          <a:xfrm>
            <a:off x="1511300" y="3071813"/>
            <a:ext cx="88900" cy="2185987"/>
          </a:xfrm>
          <a:prstGeom prst="downArrow">
            <a:avLst>
              <a:gd name="adj1" fmla="val 50000"/>
              <a:gd name="adj2" fmla="val 614732"/>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ctr">
            <a:spAutoFit/>
          </a:bodyPr>
          <a:lstStyle>
            <a:lvl1pPr eaLnBrk="0" hangingPunct="0">
              <a:spcBef>
                <a:spcPct val="20000"/>
              </a:spcBef>
              <a:buClr>
                <a:schemeClr val="accent2"/>
              </a:buClr>
              <a:buSzPct val="120000"/>
              <a:buFont typeface="Arial" panose="020B0604020202020204" pitchFamily="34" charset="0"/>
              <a:buChar char="■"/>
              <a:defRPr sz="2300" b="1">
                <a:solidFill>
                  <a:schemeClr val="tx1"/>
                </a:solidFill>
                <a:latin typeface="Arial" panose="020B0604020202020204" pitchFamily="34" charset="0"/>
              </a:defRPr>
            </a:lvl1pPr>
            <a:lvl2pPr marL="742950" indent="-285750" eaLnBrk="0" hangingPunct="0">
              <a:spcBef>
                <a:spcPct val="50000"/>
              </a:spcBef>
              <a:buClr>
                <a:schemeClr val="accent1"/>
              </a:buClr>
              <a:buSzPct val="125000"/>
              <a:buFont typeface="Arial" panose="020B0604020202020204" pitchFamily="34" charset="0"/>
              <a:buChar char="■"/>
              <a:defRPr sz="2000" b="1">
                <a:solidFill>
                  <a:schemeClr val="tx1"/>
                </a:solidFill>
                <a:latin typeface="Arial" panose="020B0604020202020204" pitchFamily="34" charset="0"/>
              </a:defRPr>
            </a:lvl2pPr>
            <a:lvl3pPr marL="1143000" indent="-228600" eaLnBrk="0" hangingPunct="0">
              <a:spcBef>
                <a:spcPct val="20000"/>
              </a:spcBef>
              <a:buClr>
                <a:schemeClr val="tx1"/>
              </a:buClr>
              <a:buSzPct val="125000"/>
              <a:buFont typeface="Arial" panose="020B0604020202020204" pitchFamily="34" charset="0"/>
              <a:buChar char="■"/>
              <a:defRPr b="1">
                <a:solidFill>
                  <a:schemeClr val="tx1"/>
                </a:solidFill>
                <a:latin typeface="Arial" panose="020B0604020202020204" pitchFamily="34" charset="0"/>
              </a:defRPr>
            </a:lvl3pPr>
            <a:lvl4pPr marL="1600200" indent="-228600" eaLnBrk="0" hangingPunct="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eaLnBrk="0" hangingPunct="0">
              <a:spcBef>
                <a:spcPct val="20000"/>
              </a:spcBef>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defRPr>
            </a:lvl9pPr>
          </a:lstStyle>
          <a:p>
            <a:pPr eaLnBrk="1" hangingPunct="1">
              <a:spcBef>
                <a:spcPct val="0"/>
              </a:spcBef>
              <a:buClrTx/>
              <a:buSzTx/>
              <a:buFontTx/>
              <a:buNone/>
            </a:pPr>
            <a:endParaRPr lang="cs-CZ" altLang="cs-CZ" sz="2400">
              <a:latin typeface="Times New Roman" panose="02020603050405020304" pitchFamily="18" charset="0"/>
            </a:endParaRPr>
          </a:p>
        </p:txBody>
      </p:sp>
      <p:sp>
        <p:nvSpPr>
          <p:cNvPr id="9225" name="AutoShape 9">
            <a:extLst>
              <a:ext uri="{FF2B5EF4-FFF2-40B4-BE49-F238E27FC236}">
                <a16:creationId xmlns:a16="http://schemas.microsoft.com/office/drawing/2014/main" id="{1856D1CC-0D7D-4F66-8C74-74D7E0ED59D1}"/>
              </a:ext>
            </a:extLst>
          </p:cNvPr>
          <p:cNvSpPr>
            <a:spLocks noChangeArrowheads="1"/>
          </p:cNvSpPr>
          <p:nvPr/>
        </p:nvSpPr>
        <p:spPr bwMode="auto">
          <a:xfrm>
            <a:off x="1171575" y="3289300"/>
            <a:ext cx="642938" cy="2425700"/>
          </a:xfrm>
          <a:prstGeom prst="upArrow">
            <a:avLst>
              <a:gd name="adj1" fmla="val 0"/>
              <a:gd name="adj2" fmla="val 109884"/>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ctr">
            <a:spAutoFit/>
          </a:bodyPr>
          <a:lstStyle>
            <a:lvl1pPr eaLnBrk="0" hangingPunct="0">
              <a:spcBef>
                <a:spcPct val="20000"/>
              </a:spcBef>
              <a:buClr>
                <a:schemeClr val="accent2"/>
              </a:buClr>
              <a:buSzPct val="120000"/>
              <a:buFont typeface="Arial" panose="020B0604020202020204" pitchFamily="34" charset="0"/>
              <a:buChar char="■"/>
              <a:defRPr sz="2300" b="1">
                <a:solidFill>
                  <a:schemeClr val="tx1"/>
                </a:solidFill>
                <a:latin typeface="Arial" panose="020B0604020202020204" pitchFamily="34" charset="0"/>
              </a:defRPr>
            </a:lvl1pPr>
            <a:lvl2pPr marL="742950" indent="-285750" eaLnBrk="0" hangingPunct="0">
              <a:spcBef>
                <a:spcPct val="50000"/>
              </a:spcBef>
              <a:buClr>
                <a:schemeClr val="accent1"/>
              </a:buClr>
              <a:buSzPct val="125000"/>
              <a:buFont typeface="Arial" panose="020B0604020202020204" pitchFamily="34" charset="0"/>
              <a:buChar char="■"/>
              <a:defRPr sz="2000" b="1">
                <a:solidFill>
                  <a:schemeClr val="tx1"/>
                </a:solidFill>
                <a:latin typeface="Arial" panose="020B0604020202020204" pitchFamily="34" charset="0"/>
              </a:defRPr>
            </a:lvl2pPr>
            <a:lvl3pPr marL="1143000" indent="-228600" eaLnBrk="0" hangingPunct="0">
              <a:spcBef>
                <a:spcPct val="20000"/>
              </a:spcBef>
              <a:buClr>
                <a:schemeClr val="tx1"/>
              </a:buClr>
              <a:buSzPct val="125000"/>
              <a:buFont typeface="Arial" panose="020B0604020202020204" pitchFamily="34" charset="0"/>
              <a:buChar char="■"/>
              <a:defRPr b="1">
                <a:solidFill>
                  <a:schemeClr val="tx1"/>
                </a:solidFill>
                <a:latin typeface="Arial" panose="020B0604020202020204" pitchFamily="34" charset="0"/>
              </a:defRPr>
            </a:lvl3pPr>
            <a:lvl4pPr marL="1600200" indent="-228600" eaLnBrk="0" hangingPunct="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eaLnBrk="0" hangingPunct="0">
              <a:spcBef>
                <a:spcPct val="20000"/>
              </a:spcBef>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defRPr>
            </a:lvl9pPr>
          </a:lstStyle>
          <a:p>
            <a:pPr eaLnBrk="1" hangingPunct="1">
              <a:spcBef>
                <a:spcPct val="0"/>
              </a:spcBef>
              <a:buClrTx/>
              <a:buSzTx/>
              <a:buFontTx/>
              <a:buNone/>
            </a:pPr>
            <a:endParaRPr lang="cs-CZ" altLang="cs-CZ" sz="2400">
              <a:latin typeface="Times New Roman" panose="02020603050405020304" pitchFamily="18" charset="0"/>
            </a:endParaRPr>
          </a:p>
        </p:txBody>
      </p:sp>
      <p:sp>
        <p:nvSpPr>
          <p:cNvPr id="9226" name="Rectangle 10">
            <a:extLst>
              <a:ext uri="{FF2B5EF4-FFF2-40B4-BE49-F238E27FC236}">
                <a16:creationId xmlns:a16="http://schemas.microsoft.com/office/drawing/2014/main" id="{4796F592-4B72-4501-847D-9C2D941211A5}"/>
              </a:ext>
            </a:extLst>
          </p:cNvPr>
          <p:cNvSpPr>
            <a:spLocks noChangeArrowheads="1"/>
          </p:cNvSpPr>
          <p:nvPr/>
        </p:nvSpPr>
        <p:spPr bwMode="auto">
          <a:xfrm>
            <a:off x="2828925" y="2754313"/>
            <a:ext cx="2709863"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ctr">
            <a:spAutoFit/>
          </a:bodyPr>
          <a:lstStyle>
            <a:lvl1pPr eaLnBrk="0" hangingPunct="0">
              <a:spcBef>
                <a:spcPct val="20000"/>
              </a:spcBef>
              <a:buClr>
                <a:schemeClr val="accent2"/>
              </a:buClr>
              <a:buSzPct val="120000"/>
              <a:buFont typeface="Arial" panose="020B0604020202020204" pitchFamily="34" charset="0"/>
              <a:buChar char="■"/>
              <a:defRPr sz="2300" b="1">
                <a:solidFill>
                  <a:schemeClr val="tx1"/>
                </a:solidFill>
                <a:latin typeface="Arial" panose="020B0604020202020204" pitchFamily="34" charset="0"/>
              </a:defRPr>
            </a:lvl1pPr>
            <a:lvl2pPr marL="742950" indent="-285750" eaLnBrk="0" hangingPunct="0">
              <a:spcBef>
                <a:spcPct val="50000"/>
              </a:spcBef>
              <a:buClr>
                <a:schemeClr val="accent1"/>
              </a:buClr>
              <a:buSzPct val="125000"/>
              <a:buFont typeface="Arial" panose="020B0604020202020204" pitchFamily="34" charset="0"/>
              <a:buChar char="■"/>
              <a:defRPr sz="2000" b="1">
                <a:solidFill>
                  <a:schemeClr val="tx1"/>
                </a:solidFill>
                <a:latin typeface="Arial" panose="020B0604020202020204" pitchFamily="34" charset="0"/>
              </a:defRPr>
            </a:lvl2pPr>
            <a:lvl3pPr marL="1143000" indent="-228600" eaLnBrk="0" hangingPunct="0">
              <a:spcBef>
                <a:spcPct val="20000"/>
              </a:spcBef>
              <a:buClr>
                <a:schemeClr val="tx1"/>
              </a:buClr>
              <a:buSzPct val="125000"/>
              <a:buFont typeface="Arial" panose="020B0604020202020204" pitchFamily="34" charset="0"/>
              <a:buChar char="■"/>
              <a:defRPr b="1">
                <a:solidFill>
                  <a:schemeClr val="tx1"/>
                </a:solidFill>
                <a:latin typeface="Arial" panose="020B0604020202020204" pitchFamily="34" charset="0"/>
              </a:defRPr>
            </a:lvl3pPr>
            <a:lvl4pPr marL="1600200" indent="-228600" eaLnBrk="0" hangingPunct="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eaLnBrk="0" hangingPunct="0">
              <a:spcBef>
                <a:spcPct val="20000"/>
              </a:spcBef>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defRPr>
            </a:lvl9pPr>
          </a:lstStyle>
          <a:p>
            <a:pPr eaLnBrk="1" hangingPunct="1">
              <a:spcBef>
                <a:spcPct val="0"/>
              </a:spcBef>
              <a:buClrTx/>
              <a:buSzTx/>
              <a:buFontTx/>
              <a:buNone/>
            </a:pPr>
            <a:endParaRPr lang="cs-CZ" altLang="cs-CZ" sz="2400">
              <a:latin typeface="Times New Roman" panose="02020603050405020304" pitchFamily="18" charset="0"/>
            </a:endParaRPr>
          </a:p>
        </p:txBody>
      </p:sp>
      <p:sp>
        <p:nvSpPr>
          <p:cNvPr id="9227" name="Rectangle 11">
            <a:extLst>
              <a:ext uri="{FF2B5EF4-FFF2-40B4-BE49-F238E27FC236}">
                <a16:creationId xmlns:a16="http://schemas.microsoft.com/office/drawing/2014/main" id="{6CA204EB-126C-40FC-9739-D272B46810F8}"/>
              </a:ext>
            </a:extLst>
          </p:cNvPr>
          <p:cNvSpPr>
            <a:spLocks noChangeArrowheads="1"/>
          </p:cNvSpPr>
          <p:nvPr/>
        </p:nvSpPr>
        <p:spPr bwMode="auto">
          <a:xfrm>
            <a:off x="3105150" y="2171700"/>
            <a:ext cx="1657350" cy="4667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lvl1pPr eaLnBrk="0" hangingPunct="0">
              <a:spcBef>
                <a:spcPct val="20000"/>
              </a:spcBef>
              <a:buClr>
                <a:schemeClr val="accent2"/>
              </a:buClr>
              <a:buSzPct val="120000"/>
              <a:buFont typeface="Arial" panose="020B0604020202020204" pitchFamily="34" charset="0"/>
              <a:buChar char="■"/>
              <a:defRPr sz="2300" b="1">
                <a:solidFill>
                  <a:schemeClr val="tx1"/>
                </a:solidFill>
                <a:latin typeface="Arial" panose="020B0604020202020204" pitchFamily="34" charset="0"/>
              </a:defRPr>
            </a:lvl1pPr>
            <a:lvl2pPr marL="742950" indent="-285750" eaLnBrk="0" hangingPunct="0">
              <a:spcBef>
                <a:spcPct val="50000"/>
              </a:spcBef>
              <a:buClr>
                <a:schemeClr val="accent1"/>
              </a:buClr>
              <a:buSzPct val="125000"/>
              <a:buFont typeface="Arial" panose="020B0604020202020204" pitchFamily="34" charset="0"/>
              <a:buChar char="■"/>
              <a:defRPr sz="2000" b="1">
                <a:solidFill>
                  <a:schemeClr val="tx1"/>
                </a:solidFill>
                <a:latin typeface="Arial" panose="020B0604020202020204" pitchFamily="34" charset="0"/>
              </a:defRPr>
            </a:lvl2pPr>
            <a:lvl3pPr marL="1143000" indent="-228600" eaLnBrk="0" hangingPunct="0">
              <a:spcBef>
                <a:spcPct val="20000"/>
              </a:spcBef>
              <a:buClr>
                <a:schemeClr val="tx1"/>
              </a:buClr>
              <a:buSzPct val="125000"/>
              <a:buFont typeface="Arial" panose="020B0604020202020204" pitchFamily="34" charset="0"/>
              <a:buChar char="■"/>
              <a:defRPr b="1">
                <a:solidFill>
                  <a:schemeClr val="tx1"/>
                </a:solidFill>
                <a:latin typeface="Arial" panose="020B0604020202020204" pitchFamily="34" charset="0"/>
              </a:defRPr>
            </a:lvl3pPr>
            <a:lvl4pPr marL="1600200" indent="-228600" eaLnBrk="0" hangingPunct="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eaLnBrk="0" hangingPunct="0">
              <a:spcBef>
                <a:spcPct val="20000"/>
              </a:spcBef>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2400" b="0">
                <a:latin typeface="Times New Roman" panose="02020603050405020304" pitchFamily="18" charset="0"/>
              </a:rPr>
              <a:t>Voliči</a:t>
            </a:r>
          </a:p>
        </p:txBody>
      </p:sp>
      <p:sp>
        <p:nvSpPr>
          <p:cNvPr id="9228" name="Rectangle 12">
            <a:extLst>
              <a:ext uri="{FF2B5EF4-FFF2-40B4-BE49-F238E27FC236}">
                <a16:creationId xmlns:a16="http://schemas.microsoft.com/office/drawing/2014/main" id="{AB2A13EB-5FED-46EF-BE63-A461BEEB353F}"/>
              </a:ext>
            </a:extLst>
          </p:cNvPr>
          <p:cNvSpPr>
            <a:spLocks noChangeArrowheads="1"/>
          </p:cNvSpPr>
          <p:nvPr/>
        </p:nvSpPr>
        <p:spPr bwMode="auto">
          <a:xfrm>
            <a:off x="5280025" y="3971925"/>
            <a:ext cx="3446463" cy="4667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lvl1pPr eaLnBrk="0" hangingPunct="0">
              <a:spcBef>
                <a:spcPct val="20000"/>
              </a:spcBef>
              <a:buClr>
                <a:schemeClr val="accent2"/>
              </a:buClr>
              <a:buSzPct val="120000"/>
              <a:buFont typeface="Arial" panose="020B0604020202020204" pitchFamily="34" charset="0"/>
              <a:buChar char="■"/>
              <a:defRPr sz="2300" b="1">
                <a:solidFill>
                  <a:schemeClr val="tx1"/>
                </a:solidFill>
                <a:latin typeface="Arial" panose="020B0604020202020204" pitchFamily="34" charset="0"/>
              </a:defRPr>
            </a:lvl1pPr>
            <a:lvl2pPr marL="742950" indent="-285750" eaLnBrk="0" hangingPunct="0">
              <a:spcBef>
                <a:spcPct val="50000"/>
              </a:spcBef>
              <a:buClr>
                <a:schemeClr val="accent1"/>
              </a:buClr>
              <a:buSzPct val="125000"/>
              <a:buFont typeface="Arial" panose="020B0604020202020204" pitchFamily="34" charset="0"/>
              <a:buChar char="■"/>
              <a:defRPr sz="2000" b="1">
                <a:solidFill>
                  <a:schemeClr val="tx1"/>
                </a:solidFill>
                <a:latin typeface="Arial" panose="020B0604020202020204" pitchFamily="34" charset="0"/>
              </a:defRPr>
            </a:lvl2pPr>
            <a:lvl3pPr marL="1143000" indent="-228600" eaLnBrk="0" hangingPunct="0">
              <a:spcBef>
                <a:spcPct val="20000"/>
              </a:spcBef>
              <a:buClr>
                <a:schemeClr val="tx1"/>
              </a:buClr>
              <a:buSzPct val="125000"/>
              <a:buFont typeface="Arial" panose="020B0604020202020204" pitchFamily="34" charset="0"/>
              <a:buChar char="■"/>
              <a:defRPr b="1">
                <a:solidFill>
                  <a:schemeClr val="tx1"/>
                </a:solidFill>
                <a:latin typeface="Arial" panose="020B0604020202020204" pitchFamily="34" charset="0"/>
              </a:defRPr>
            </a:lvl3pPr>
            <a:lvl4pPr marL="1600200" indent="-228600" eaLnBrk="0" hangingPunct="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eaLnBrk="0" hangingPunct="0">
              <a:spcBef>
                <a:spcPct val="20000"/>
              </a:spcBef>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2400" b="0">
                <a:latin typeface="Times New Roman" panose="02020603050405020304" pitchFamily="18" charset="0"/>
              </a:rPr>
              <a:t>Kongres</a:t>
            </a:r>
          </a:p>
        </p:txBody>
      </p:sp>
      <p:sp>
        <p:nvSpPr>
          <p:cNvPr id="9229" name="Line 13">
            <a:extLst>
              <a:ext uri="{FF2B5EF4-FFF2-40B4-BE49-F238E27FC236}">
                <a16:creationId xmlns:a16="http://schemas.microsoft.com/office/drawing/2014/main" id="{B296D36E-F606-4EA7-AEF4-15D276645628}"/>
              </a:ext>
            </a:extLst>
          </p:cNvPr>
          <p:cNvSpPr>
            <a:spLocks noChangeShapeType="1"/>
          </p:cNvSpPr>
          <p:nvPr/>
        </p:nvSpPr>
        <p:spPr bwMode="auto">
          <a:xfrm>
            <a:off x="4762500" y="2506663"/>
            <a:ext cx="2414588" cy="140176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nchor="b">
            <a:spAutoFit/>
          </a:bodyPr>
          <a:lstStyle/>
          <a:p>
            <a:endParaRPr lang="cs-CZ"/>
          </a:p>
        </p:txBody>
      </p:sp>
      <p:sp>
        <p:nvSpPr>
          <p:cNvPr id="9230" name="Text Box 14">
            <a:extLst>
              <a:ext uri="{FF2B5EF4-FFF2-40B4-BE49-F238E27FC236}">
                <a16:creationId xmlns:a16="http://schemas.microsoft.com/office/drawing/2014/main" id="{41848903-5636-43B2-B2C1-EA8F5B748E7F}"/>
              </a:ext>
            </a:extLst>
          </p:cNvPr>
          <p:cNvSpPr txBox="1">
            <a:spLocks noChangeArrowheads="1"/>
          </p:cNvSpPr>
          <p:nvPr/>
        </p:nvSpPr>
        <p:spPr bwMode="auto">
          <a:xfrm>
            <a:off x="5027613" y="2382838"/>
            <a:ext cx="1014412"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spAutoFit/>
          </a:bodyPr>
          <a:lstStyle>
            <a:lvl1pPr eaLnBrk="0" hangingPunct="0">
              <a:spcBef>
                <a:spcPct val="20000"/>
              </a:spcBef>
              <a:buClr>
                <a:schemeClr val="accent2"/>
              </a:buClr>
              <a:buSzPct val="120000"/>
              <a:buFont typeface="Arial" panose="020B0604020202020204" pitchFamily="34" charset="0"/>
              <a:buChar char="■"/>
              <a:defRPr sz="2300" b="1">
                <a:solidFill>
                  <a:schemeClr val="tx1"/>
                </a:solidFill>
                <a:latin typeface="Arial" panose="020B0604020202020204" pitchFamily="34" charset="0"/>
              </a:defRPr>
            </a:lvl1pPr>
            <a:lvl2pPr marL="742950" indent="-285750" eaLnBrk="0" hangingPunct="0">
              <a:spcBef>
                <a:spcPct val="50000"/>
              </a:spcBef>
              <a:buClr>
                <a:schemeClr val="accent1"/>
              </a:buClr>
              <a:buSzPct val="125000"/>
              <a:buFont typeface="Arial" panose="020B0604020202020204" pitchFamily="34" charset="0"/>
              <a:buChar char="■"/>
              <a:defRPr sz="2000" b="1">
                <a:solidFill>
                  <a:schemeClr val="tx1"/>
                </a:solidFill>
                <a:latin typeface="Arial" panose="020B0604020202020204" pitchFamily="34" charset="0"/>
              </a:defRPr>
            </a:lvl2pPr>
            <a:lvl3pPr marL="1143000" indent="-228600" eaLnBrk="0" hangingPunct="0">
              <a:spcBef>
                <a:spcPct val="20000"/>
              </a:spcBef>
              <a:buClr>
                <a:schemeClr val="tx1"/>
              </a:buClr>
              <a:buSzPct val="125000"/>
              <a:buFont typeface="Arial" panose="020B0604020202020204" pitchFamily="34" charset="0"/>
              <a:buChar char="■"/>
              <a:defRPr b="1">
                <a:solidFill>
                  <a:schemeClr val="tx1"/>
                </a:solidFill>
                <a:latin typeface="Arial" panose="020B0604020202020204" pitchFamily="34" charset="0"/>
              </a:defRPr>
            </a:lvl3pPr>
            <a:lvl4pPr marL="1600200" indent="-228600" eaLnBrk="0" hangingPunct="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eaLnBrk="0" hangingPunct="0">
              <a:spcBef>
                <a:spcPct val="20000"/>
              </a:spcBef>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defRPr>
            </a:lvl9pPr>
          </a:lstStyle>
          <a:p>
            <a:pPr eaLnBrk="1" hangingPunct="1">
              <a:spcBef>
                <a:spcPct val="50000"/>
              </a:spcBef>
              <a:buClrTx/>
              <a:buSzTx/>
              <a:buFontTx/>
              <a:buNone/>
            </a:pPr>
            <a:r>
              <a:rPr lang="cs-CZ" altLang="cs-CZ" sz="1800" b="0" i="1">
                <a:latin typeface="Times New Roman" panose="02020603050405020304" pitchFamily="18" charset="0"/>
              </a:rPr>
              <a:t>volí</a:t>
            </a:r>
          </a:p>
        </p:txBody>
      </p:sp>
      <p:sp>
        <p:nvSpPr>
          <p:cNvPr id="9231" name="Line 15">
            <a:extLst>
              <a:ext uri="{FF2B5EF4-FFF2-40B4-BE49-F238E27FC236}">
                <a16:creationId xmlns:a16="http://schemas.microsoft.com/office/drawing/2014/main" id="{55FB7382-F274-4FFD-946D-0E047C8533B4}"/>
              </a:ext>
            </a:extLst>
          </p:cNvPr>
          <p:cNvSpPr>
            <a:spLocks noChangeShapeType="1"/>
          </p:cNvSpPr>
          <p:nvPr/>
        </p:nvSpPr>
        <p:spPr bwMode="auto">
          <a:xfrm flipH="1">
            <a:off x="1350963" y="2506663"/>
            <a:ext cx="1754187" cy="136366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nchor="b">
            <a:spAutoFit/>
          </a:bodyPr>
          <a:lstStyle/>
          <a:p>
            <a:endParaRPr lang="cs-CZ"/>
          </a:p>
        </p:txBody>
      </p:sp>
      <p:sp>
        <p:nvSpPr>
          <p:cNvPr id="9232" name="Rectangle 16">
            <a:extLst>
              <a:ext uri="{FF2B5EF4-FFF2-40B4-BE49-F238E27FC236}">
                <a16:creationId xmlns:a16="http://schemas.microsoft.com/office/drawing/2014/main" id="{459C909B-1BEB-4520-A4B1-F2A4CB3DDDB9}"/>
              </a:ext>
            </a:extLst>
          </p:cNvPr>
          <p:cNvSpPr>
            <a:spLocks noChangeArrowheads="1"/>
          </p:cNvSpPr>
          <p:nvPr/>
        </p:nvSpPr>
        <p:spPr bwMode="auto">
          <a:xfrm>
            <a:off x="279400" y="3870325"/>
            <a:ext cx="2243138" cy="8318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lvl1pPr eaLnBrk="0" hangingPunct="0">
              <a:spcBef>
                <a:spcPct val="20000"/>
              </a:spcBef>
              <a:buClr>
                <a:schemeClr val="accent2"/>
              </a:buClr>
              <a:buSzPct val="120000"/>
              <a:buFont typeface="Arial" panose="020B0604020202020204" pitchFamily="34" charset="0"/>
              <a:buChar char="■"/>
              <a:defRPr sz="2300" b="1">
                <a:solidFill>
                  <a:schemeClr val="tx1"/>
                </a:solidFill>
                <a:latin typeface="Arial" panose="020B0604020202020204" pitchFamily="34" charset="0"/>
              </a:defRPr>
            </a:lvl1pPr>
            <a:lvl2pPr marL="742950" indent="-285750" eaLnBrk="0" hangingPunct="0">
              <a:spcBef>
                <a:spcPct val="50000"/>
              </a:spcBef>
              <a:buClr>
                <a:schemeClr val="accent1"/>
              </a:buClr>
              <a:buSzPct val="125000"/>
              <a:buFont typeface="Arial" panose="020B0604020202020204" pitchFamily="34" charset="0"/>
              <a:buChar char="■"/>
              <a:defRPr sz="2000" b="1">
                <a:solidFill>
                  <a:schemeClr val="tx1"/>
                </a:solidFill>
                <a:latin typeface="Arial" panose="020B0604020202020204" pitchFamily="34" charset="0"/>
              </a:defRPr>
            </a:lvl2pPr>
            <a:lvl3pPr marL="1143000" indent="-228600" eaLnBrk="0" hangingPunct="0">
              <a:spcBef>
                <a:spcPct val="20000"/>
              </a:spcBef>
              <a:buClr>
                <a:schemeClr val="tx1"/>
              </a:buClr>
              <a:buSzPct val="125000"/>
              <a:buFont typeface="Arial" panose="020B0604020202020204" pitchFamily="34" charset="0"/>
              <a:buChar char="■"/>
              <a:defRPr b="1">
                <a:solidFill>
                  <a:schemeClr val="tx1"/>
                </a:solidFill>
                <a:latin typeface="Arial" panose="020B0604020202020204" pitchFamily="34" charset="0"/>
              </a:defRPr>
            </a:lvl3pPr>
            <a:lvl4pPr marL="1600200" indent="-228600" eaLnBrk="0" hangingPunct="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eaLnBrk="0" hangingPunct="0">
              <a:spcBef>
                <a:spcPct val="20000"/>
              </a:spcBef>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2400" b="0">
                <a:latin typeface="Times New Roman" panose="02020603050405020304" pitchFamily="18" charset="0"/>
              </a:rPr>
              <a:t>Prezident – šéf exekutivy</a:t>
            </a:r>
          </a:p>
        </p:txBody>
      </p:sp>
      <p:sp>
        <p:nvSpPr>
          <p:cNvPr id="9233" name="Text Box 17">
            <a:extLst>
              <a:ext uri="{FF2B5EF4-FFF2-40B4-BE49-F238E27FC236}">
                <a16:creationId xmlns:a16="http://schemas.microsoft.com/office/drawing/2014/main" id="{C4985FEF-51D7-4782-B6F1-598C779B94C4}"/>
              </a:ext>
            </a:extLst>
          </p:cNvPr>
          <p:cNvSpPr txBox="1">
            <a:spLocks noChangeArrowheads="1"/>
          </p:cNvSpPr>
          <p:nvPr/>
        </p:nvSpPr>
        <p:spPr bwMode="auto">
          <a:xfrm>
            <a:off x="2320925" y="2382838"/>
            <a:ext cx="1014413"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spAutoFit/>
          </a:bodyPr>
          <a:lstStyle>
            <a:lvl1pPr eaLnBrk="0" hangingPunct="0">
              <a:spcBef>
                <a:spcPct val="20000"/>
              </a:spcBef>
              <a:buClr>
                <a:schemeClr val="accent2"/>
              </a:buClr>
              <a:buSzPct val="120000"/>
              <a:buFont typeface="Arial" panose="020B0604020202020204" pitchFamily="34" charset="0"/>
              <a:buChar char="■"/>
              <a:defRPr sz="2300" b="1">
                <a:solidFill>
                  <a:schemeClr val="tx1"/>
                </a:solidFill>
                <a:latin typeface="Arial" panose="020B0604020202020204" pitchFamily="34" charset="0"/>
              </a:defRPr>
            </a:lvl1pPr>
            <a:lvl2pPr marL="742950" indent="-285750" eaLnBrk="0" hangingPunct="0">
              <a:spcBef>
                <a:spcPct val="50000"/>
              </a:spcBef>
              <a:buClr>
                <a:schemeClr val="accent1"/>
              </a:buClr>
              <a:buSzPct val="125000"/>
              <a:buFont typeface="Arial" panose="020B0604020202020204" pitchFamily="34" charset="0"/>
              <a:buChar char="■"/>
              <a:defRPr sz="2000" b="1">
                <a:solidFill>
                  <a:schemeClr val="tx1"/>
                </a:solidFill>
                <a:latin typeface="Arial" panose="020B0604020202020204" pitchFamily="34" charset="0"/>
              </a:defRPr>
            </a:lvl2pPr>
            <a:lvl3pPr marL="1143000" indent="-228600" eaLnBrk="0" hangingPunct="0">
              <a:spcBef>
                <a:spcPct val="20000"/>
              </a:spcBef>
              <a:buClr>
                <a:schemeClr val="tx1"/>
              </a:buClr>
              <a:buSzPct val="125000"/>
              <a:buFont typeface="Arial" panose="020B0604020202020204" pitchFamily="34" charset="0"/>
              <a:buChar char="■"/>
              <a:defRPr b="1">
                <a:solidFill>
                  <a:schemeClr val="tx1"/>
                </a:solidFill>
                <a:latin typeface="Arial" panose="020B0604020202020204" pitchFamily="34" charset="0"/>
              </a:defRPr>
            </a:lvl3pPr>
            <a:lvl4pPr marL="1600200" indent="-228600" eaLnBrk="0" hangingPunct="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eaLnBrk="0" hangingPunct="0">
              <a:spcBef>
                <a:spcPct val="20000"/>
              </a:spcBef>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defRPr>
            </a:lvl9pPr>
          </a:lstStyle>
          <a:p>
            <a:pPr eaLnBrk="1" hangingPunct="1">
              <a:spcBef>
                <a:spcPct val="50000"/>
              </a:spcBef>
              <a:buClrTx/>
              <a:buSzTx/>
              <a:buFontTx/>
              <a:buNone/>
            </a:pPr>
            <a:r>
              <a:rPr lang="cs-CZ" altLang="cs-CZ" sz="1800" b="0" i="1">
                <a:latin typeface="Times New Roman" panose="02020603050405020304" pitchFamily="18" charset="0"/>
              </a:rPr>
              <a:t>volí</a:t>
            </a:r>
            <a:endParaRPr lang="cs-CZ" altLang="cs-CZ" sz="1400" b="0" i="1">
              <a:latin typeface="Times New Roman" panose="02020603050405020304" pitchFamily="18" charset="0"/>
            </a:endParaRPr>
          </a:p>
        </p:txBody>
      </p:sp>
      <p:sp>
        <p:nvSpPr>
          <p:cNvPr id="9234" name="Line 18">
            <a:extLst>
              <a:ext uri="{FF2B5EF4-FFF2-40B4-BE49-F238E27FC236}">
                <a16:creationId xmlns:a16="http://schemas.microsoft.com/office/drawing/2014/main" id="{EE314A0F-25A7-492B-A2FB-66CC2EDD9390}"/>
              </a:ext>
            </a:extLst>
          </p:cNvPr>
          <p:cNvSpPr>
            <a:spLocks noChangeShapeType="1"/>
          </p:cNvSpPr>
          <p:nvPr/>
        </p:nvSpPr>
        <p:spPr bwMode="auto">
          <a:xfrm flipH="1">
            <a:off x="3105150" y="4438650"/>
            <a:ext cx="1260475" cy="9921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lIns="90000" tIns="46800" rIns="90000" bIns="46800" anchor="b">
            <a:spAutoFit/>
          </a:bodyPr>
          <a:lstStyle/>
          <a:p>
            <a:endParaRPr lang="cs-CZ"/>
          </a:p>
        </p:txBody>
      </p:sp>
      <p:sp>
        <p:nvSpPr>
          <p:cNvPr id="9235" name="Line 19">
            <a:extLst>
              <a:ext uri="{FF2B5EF4-FFF2-40B4-BE49-F238E27FC236}">
                <a16:creationId xmlns:a16="http://schemas.microsoft.com/office/drawing/2014/main" id="{6DB4DD9E-35CD-415D-AC03-06D4525DA28B}"/>
              </a:ext>
            </a:extLst>
          </p:cNvPr>
          <p:cNvSpPr>
            <a:spLocks noChangeShapeType="1"/>
          </p:cNvSpPr>
          <p:nvPr/>
        </p:nvSpPr>
        <p:spPr bwMode="auto">
          <a:xfrm>
            <a:off x="2522538" y="4306888"/>
            <a:ext cx="2757487"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lIns="90000" tIns="46800" rIns="90000" bIns="46800" anchor="b">
            <a:spAutoFit/>
          </a:bodyPr>
          <a:lstStyle/>
          <a:p>
            <a:endParaRPr lang="cs-CZ"/>
          </a:p>
        </p:txBody>
      </p:sp>
      <p:sp>
        <p:nvSpPr>
          <p:cNvPr id="9236" name="Text Box 20">
            <a:extLst>
              <a:ext uri="{FF2B5EF4-FFF2-40B4-BE49-F238E27FC236}">
                <a16:creationId xmlns:a16="http://schemas.microsoft.com/office/drawing/2014/main" id="{1BFB731E-1C1D-4174-8931-699A780EEFB5}"/>
              </a:ext>
            </a:extLst>
          </p:cNvPr>
          <p:cNvSpPr txBox="1">
            <a:spLocks noChangeArrowheads="1"/>
          </p:cNvSpPr>
          <p:nvPr/>
        </p:nvSpPr>
        <p:spPr bwMode="auto">
          <a:xfrm>
            <a:off x="3008313" y="4306888"/>
            <a:ext cx="2032000"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spAutoFit/>
          </a:bodyPr>
          <a:lstStyle>
            <a:lvl1pPr eaLnBrk="0" hangingPunct="0">
              <a:spcBef>
                <a:spcPct val="20000"/>
              </a:spcBef>
              <a:buClr>
                <a:schemeClr val="accent2"/>
              </a:buClr>
              <a:buSzPct val="120000"/>
              <a:buFont typeface="Arial" panose="020B0604020202020204" pitchFamily="34" charset="0"/>
              <a:buChar char="■"/>
              <a:defRPr sz="2300" b="1">
                <a:solidFill>
                  <a:schemeClr val="tx1"/>
                </a:solidFill>
                <a:latin typeface="Arial" panose="020B0604020202020204" pitchFamily="34" charset="0"/>
              </a:defRPr>
            </a:lvl1pPr>
            <a:lvl2pPr marL="742950" indent="-285750" eaLnBrk="0" hangingPunct="0">
              <a:spcBef>
                <a:spcPct val="50000"/>
              </a:spcBef>
              <a:buClr>
                <a:schemeClr val="accent1"/>
              </a:buClr>
              <a:buSzPct val="125000"/>
              <a:buFont typeface="Arial" panose="020B0604020202020204" pitchFamily="34" charset="0"/>
              <a:buChar char="■"/>
              <a:defRPr sz="2000" b="1">
                <a:solidFill>
                  <a:schemeClr val="tx1"/>
                </a:solidFill>
                <a:latin typeface="Arial" panose="020B0604020202020204" pitchFamily="34" charset="0"/>
              </a:defRPr>
            </a:lvl2pPr>
            <a:lvl3pPr marL="1143000" indent="-228600" eaLnBrk="0" hangingPunct="0">
              <a:spcBef>
                <a:spcPct val="20000"/>
              </a:spcBef>
              <a:buClr>
                <a:schemeClr val="tx1"/>
              </a:buClr>
              <a:buSzPct val="125000"/>
              <a:buFont typeface="Arial" panose="020B0604020202020204" pitchFamily="34" charset="0"/>
              <a:buChar char="■"/>
              <a:defRPr b="1">
                <a:solidFill>
                  <a:schemeClr val="tx1"/>
                </a:solidFill>
                <a:latin typeface="Arial" panose="020B0604020202020204" pitchFamily="34" charset="0"/>
              </a:defRPr>
            </a:lvl3pPr>
            <a:lvl4pPr marL="1600200" indent="-228600" eaLnBrk="0" hangingPunct="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eaLnBrk="0" hangingPunct="0">
              <a:spcBef>
                <a:spcPct val="20000"/>
              </a:spcBef>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defRPr>
            </a:lvl9pPr>
          </a:lstStyle>
          <a:p>
            <a:pPr eaLnBrk="1" hangingPunct="1">
              <a:spcBef>
                <a:spcPct val="50000"/>
              </a:spcBef>
              <a:buClrTx/>
              <a:buSzTx/>
              <a:buFontTx/>
              <a:buNone/>
            </a:pPr>
            <a:r>
              <a:rPr lang="cs-CZ" altLang="cs-CZ" sz="1400" b="0">
                <a:latin typeface="Times New Roman" panose="02020603050405020304" pitchFamily="18" charset="0"/>
              </a:rPr>
              <a:t>Navzájem se nemohou sesadit</a:t>
            </a:r>
          </a:p>
        </p:txBody>
      </p:sp>
      <p:sp>
        <p:nvSpPr>
          <p:cNvPr id="9237" name="Text Box 23">
            <a:extLst>
              <a:ext uri="{FF2B5EF4-FFF2-40B4-BE49-F238E27FC236}">
                <a16:creationId xmlns:a16="http://schemas.microsoft.com/office/drawing/2014/main" id="{6D7CE72C-6BD3-48E9-BC82-E208F7785B6F}"/>
              </a:ext>
            </a:extLst>
          </p:cNvPr>
          <p:cNvSpPr txBox="1">
            <a:spLocks noChangeArrowheads="1"/>
          </p:cNvSpPr>
          <p:nvPr/>
        </p:nvSpPr>
        <p:spPr bwMode="auto">
          <a:xfrm>
            <a:off x="5538788" y="5080000"/>
            <a:ext cx="260985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spAutoFit/>
          </a:bodyPr>
          <a:lstStyle>
            <a:lvl1pPr eaLnBrk="0" hangingPunct="0">
              <a:spcBef>
                <a:spcPct val="20000"/>
              </a:spcBef>
              <a:buClr>
                <a:schemeClr val="accent2"/>
              </a:buClr>
              <a:buSzPct val="120000"/>
              <a:buFont typeface="Arial" panose="020B0604020202020204" pitchFamily="34" charset="0"/>
              <a:buChar char="■"/>
              <a:defRPr sz="2300" b="1">
                <a:solidFill>
                  <a:schemeClr val="tx1"/>
                </a:solidFill>
                <a:latin typeface="Arial" panose="020B0604020202020204" pitchFamily="34" charset="0"/>
              </a:defRPr>
            </a:lvl1pPr>
            <a:lvl2pPr marL="742950" indent="-285750" eaLnBrk="0" hangingPunct="0">
              <a:spcBef>
                <a:spcPct val="50000"/>
              </a:spcBef>
              <a:buClr>
                <a:schemeClr val="accent1"/>
              </a:buClr>
              <a:buSzPct val="125000"/>
              <a:buFont typeface="Arial" panose="020B0604020202020204" pitchFamily="34" charset="0"/>
              <a:buChar char="■"/>
              <a:defRPr sz="2000" b="1">
                <a:solidFill>
                  <a:schemeClr val="tx1"/>
                </a:solidFill>
                <a:latin typeface="Arial" panose="020B0604020202020204" pitchFamily="34" charset="0"/>
              </a:defRPr>
            </a:lvl2pPr>
            <a:lvl3pPr marL="1143000" indent="-228600" eaLnBrk="0" hangingPunct="0">
              <a:spcBef>
                <a:spcPct val="20000"/>
              </a:spcBef>
              <a:buClr>
                <a:schemeClr val="tx1"/>
              </a:buClr>
              <a:buSzPct val="125000"/>
              <a:buFont typeface="Arial" panose="020B0604020202020204" pitchFamily="34" charset="0"/>
              <a:buChar char="■"/>
              <a:defRPr b="1">
                <a:solidFill>
                  <a:schemeClr val="tx1"/>
                </a:solidFill>
                <a:latin typeface="Arial" panose="020B0604020202020204" pitchFamily="34" charset="0"/>
              </a:defRPr>
            </a:lvl3pPr>
            <a:lvl4pPr marL="1600200" indent="-228600" eaLnBrk="0" hangingPunct="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eaLnBrk="0" hangingPunct="0">
              <a:spcBef>
                <a:spcPct val="20000"/>
              </a:spcBef>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defRPr>
            </a:lvl9pPr>
          </a:lstStyle>
          <a:p>
            <a:pPr eaLnBrk="1" hangingPunct="1">
              <a:spcBef>
                <a:spcPct val="50000"/>
              </a:spcBef>
              <a:buClrTx/>
              <a:buSzTx/>
              <a:buFontTx/>
              <a:buNone/>
            </a:pPr>
            <a:r>
              <a:rPr lang="cs-CZ" altLang="cs-CZ" sz="1200" b="0">
                <a:latin typeface="Times New Roman" panose="02020603050405020304" pitchFamily="18" charset="0"/>
              </a:rPr>
              <a:t>Senát schvaluje prezidentské nominace</a:t>
            </a:r>
          </a:p>
        </p:txBody>
      </p:sp>
      <p:sp>
        <p:nvSpPr>
          <p:cNvPr id="9238" name="Text Box 24">
            <a:extLst>
              <a:ext uri="{FF2B5EF4-FFF2-40B4-BE49-F238E27FC236}">
                <a16:creationId xmlns:a16="http://schemas.microsoft.com/office/drawing/2014/main" id="{A4F4B6D7-17D4-4AEF-89C6-13DE7993731B}"/>
              </a:ext>
            </a:extLst>
          </p:cNvPr>
          <p:cNvSpPr txBox="1">
            <a:spLocks noChangeArrowheads="1"/>
          </p:cNvSpPr>
          <p:nvPr/>
        </p:nvSpPr>
        <p:spPr bwMode="auto">
          <a:xfrm>
            <a:off x="1192213" y="5065713"/>
            <a:ext cx="2789237"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spAutoFit/>
          </a:bodyPr>
          <a:lstStyle>
            <a:lvl1pPr eaLnBrk="0" hangingPunct="0">
              <a:spcBef>
                <a:spcPct val="20000"/>
              </a:spcBef>
              <a:buClr>
                <a:schemeClr val="accent2"/>
              </a:buClr>
              <a:buSzPct val="120000"/>
              <a:buFont typeface="Arial" panose="020B0604020202020204" pitchFamily="34" charset="0"/>
              <a:buChar char="■"/>
              <a:defRPr sz="2300" b="1">
                <a:solidFill>
                  <a:schemeClr val="tx1"/>
                </a:solidFill>
                <a:latin typeface="Arial" panose="020B0604020202020204" pitchFamily="34" charset="0"/>
              </a:defRPr>
            </a:lvl1pPr>
            <a:lvl2pPr marL="742950" indent="-285750" eaLnBrk="0" hangingPunct="0">
              <a:spcBef>
                <a:spcPct val="50000"/>
              </a:spcBef>
              <a:buClr>
                <a:schemeClr val="accent1"/>
              </a:buClr>
              <a:buSzPct val="125000"/>
              <a:buFont typeface="Arial" panose="020B0604020202020204" pitchFamily="34" charset="0"/>
              <a:buChar char="■"/>
              <a:defRPr sz="2000" b="1">
                <a:solidFill>
                  <a:schemeClr val="tx1"/>
                </a:solidFill>
                <a:latin typeface="Arial" panose="020B0604020202020204" pitchFamily="34" charset="0"/>
              </a:defRPr>
            </a:lvl2pPr>
            <a:lvl3pPr marL="1143000" indent="-228600" eaLnBrk="0" hangingPunct="0">
              <a:spcBef>
                <a:spcPct val="20000"/>
              </a:spcBef>
              <a:buClr>
                <a:schemeClr val="tx1"/>
              </a:buClr>
              <a:buSzPct val="125000"/>
              <a:buFont typeface="Arial" panose="020B0604020202020204" pitchFamily="34" charset="0"/>
              <a:buChar char="■"/>
              <a:defRPr b="1">
                <a:solidFill>
                  <a:schemeClr val="tx1"/>
                </a:solidFill>
                <a:latin typeface="Arial" panose="020B0604020202020204" pitchFamily="34" charset="0"/>
              </a:defRPr>
            </a:lvl3pPr>
            <a:lvl4pPr marL="1600200" indent="-228600" eaLnBrk="0" hangingPunct="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eaLnBrk="0" hangingPunct="0">
              <a:spcBef>
                <a:spcPct val="20000"/>
              </a:spcBef>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defRPr>
            </a:lvl9pPr>
          </a:lstStyle>
          <a:p>
            <a:pPr eaLnBrk="1" hangingPunct="1">
              <a:spcBef>
                <a:spcPct val="50000"/>
              </a:spcBef>
              <a:buClrTx/>
              <a:buSzTx/>
              <a:buFontTx/>
              <a:buNone/>
            </a:pPr>
            <a:r>
              <a:rPr lang="cs-CZ" altLang="cs-CZ" sz="1400" b="0">
                <a:latin typeface="Times New Roman" panose="02020603050405020304" pitchFamily="18" charset="0"/>
              </a:rPr>
              <a:t>Prezident – suspenizivní veto</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923925"/>
          </a:xfrm>
        </p:spPr>
        <p:txBody>
          <a:bodyPr/>
          <a:lstStyle/>
          <a:p>
            <a:pPr>
              <a:defRPr/>
            </a:pPr>
            <a:r>
              <a:rPr lang="cs-CZ" sz="4000" dirty="0"/>
              <a:t>Ústava Islandské republiky</a:t>
            </a:r>
          </a:p>
        </p:txBody>
      </p:sp>
      <p:sp>
        <p:nvSpPr>
          <p:cNvPr id="21507" name="Zástupný symbol pro obsah 2"/>
          <p:cNvSpPr>
            <a:spLocks noGrp="1"/>
          </p:cNvSpPr>
          <p:nvPr>
            <p:ph idx="1"/>
          </p:nvPr>
        </p:nvSpPr>
        <p:spPr>
          <a:xfrm>
            <a:off x="457200" y="1028699"/>
            <a:ext cx="8229600" cy="5097463"/>
          </a:xfrm>
        </p:spPr>
        <p:txBody>
          <a:bodyPr>
            <a:normAutofit/>
          </a:bodyPr>
          <a:lstStyle/>
          <a:p>
            <a:pPr>
              <a:lnSpc>
                <a:spcPct val="120000"/>
              </a:lnSpc>
              <a:spcBef>
                <a:spcPts val="1200"/>
              </a:spcBef>
            </a:pPr>
            <a:r>
              <a:rPr lang="cs-CZ" altLang="cs-CZ" sz="2200" dirty="0">
                <a:solidFill>
                  <a:srgbClr val="002D5A"/>
                </a:solidFill>
              </a:rPr>
              <a:t>1944 – po plebiscitu o ukončení personální unie s Dánskem (pro 97 %) a nastolení republiky (95 % pro)</a:t>
            </a:r>
          </a:p>
          <a:p>
            <a:pPr>
              <a:lnSpc>
                <a:spcPct val="120000"/>
              </a:lnSpc>
              <a:spcBef>
                <a:spcPts val="1200"/>
              </a:spcBef>
            </a:pPr>
            <a:r>
              <a:rPr lang="cs-CZ" altLang="cs-CZ" sz="2200" dirty="0">
                <a:solidFill>
                  <a:srgbClr val="002D5A"/>
                </a:solidFill>
              </a:rPr>
              <a:t>republika s přímo voleným prezidentem - osciluje mezi:</a:t>
            </a:r>
          </a:p>
          <a:p>
            <a:pPr lvl="1">
              <a:lnSpc>
                <a:spcPct val="120000"/>
              </a:lnSpc>
              <a:spcBef>
                <a:spcPts val="1200"/>
              </a:spcBef>
            </a:pPr>
            <a:r>
              <a:rPr lang="cs-CZ" altLang="cs-CZ" sz="1800" dirty="0">
                <a:solidFill>
                  <a:srgbClr val="002D5A"/>
                </a:solidFill>
              </a:rPr>
              <a:t>negativním parlamentarismem s posílenou hlavou státu</a:t>
            </a:r>
          </a:p>
          <a:p>
            <a:pPr lvl="1">
              <a:lnSpc>
                <a:spcPct val="120000"/>
              </a:lnSpc>
              <a:spcBef>
                <a:spcPts val="1200"/>
              </a:spcBef>
            </a:pPr>
            <a:r>
              <a:rPr lang="cs-CZ" altLang="cs-CZ" sz="1800" dirty="0" err="1">
                <a:solidFill>
                  <a:srgbClr val="002D5A"/>
                </a:solidFill>
              </a:rPr>
              <a:t>poloprezidencialismem</a:t>
            </a:r>
            <a:r>
              <a:rPr lang="cs-CZ" altLang="cs-CZ" sz="1800" dirty="0">
                <a:solidFill>
                  <a:srgbClr val="002D5A"/>
                </a:solidFill>
              </a:rPr>
              <a:t>, kde prezident zdaleka nevyužívá všech pravomocí svěřených ústavou (diplomacie, právo vetovat zákony odhlasované parlamentem a předkládat je k národnímu referendu)</a:t>
            </a:r>
          </a:p>
          <a:p>
            <a:pPr>
              <a:lnSpc>
                <a:spcPct val="120000"/>
              </a:lnSpc>
              <a:spcBef>
                <a:spcPts val="1200"/>
              </a:spcBef>
            </a:pPr>
            <a:r>
              <a:rPr lang="cs-CZ" altLang="cs-CZ" sz="2200" dirty="0">
                <a:solidFill>
                  <a:srgbClr val="002D5A"/>
                </a:solidFill>
              </a:rPr>
              <a:t>klíčovou roli hraje premiér</a:t>
            </a:r>
          </a:p>
        </p:txBody>
      </p:sp>
    </p:spTree>
    <p:extLst>
      <p:ext uri="{BB962C8B-B14F-4D97-AF65-F5344CB8AC3E}">
        <p14:creationId xmlns:p14="http://schemas.microsoft.com/office/powerpoint/2010/main" val="651041299"/>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923925"/>
          </a:xfrm>
        </p:spPr>
        <p:txBody>
          <a:bodyPr/>
          <a:lstStyle/>
          <a:p>
            <a:pPr>
              <a:defRPr/>
            </a:pPr>
            <a:r>
              <a:rPr lang="cs-CZ" sz="4000" dirty="0"/>
              <a:t>Volební systémy</a:t>
            </a:r>
          </a:p>
        </p:txBody>
      </p:sp>
      <p:graphicFrame>
        <p:nvGraphicFramePr>
          <p:cNvPr id="3" name="Tabulka 3">
            <a:extLst>
              <a:ext uri="{FF2B5EF4-FFF2-40B4-BE49-F238E27FC236}">
                <a16:creationId xmlns:a16="http://schemas.microsoft.com/office/drawing/2014/main" id="{BFDCFD03-2BFF-5BDB-32CD-B5D85DEC8296}"/>
              </a:ext>
            </a:extLst>
          </p:cNvPr>
          <p:cNvGraphicFramePr>
            <a:graphicFrameLocks noGrp="1"/>
          </p:cNvGraphicFramePr>
          <p:nvPr>
            <p:ph idx="1"/>
            <p:extLst>
              <p:ext uri="{D42A27DB-BD31-4B8C-83A1-F6EECF244321}">
                <p14:modId xmlns:p14="http://schemas.microsoft.com/office/powerpoint/2010/main" val="3345557910"/>
              </p:ext>
            </p:extLst>
          </p:nvPr>
        </p:nvGraphicFramePr>
        <p:xfrm>
          <a:off x="457200" y="1174172"/>
          <a:ext cx="8323118" cy="5015297"/>
        </p:xfrm>
        <a:graphic>
          <a:graphicData uri="http://schemas.openxmlformats.org/drawingml/2006/table">
            <a:tbl>
              <a:tblPr firstRow="1" bandRow="1">
                <a:tableStyleId>{5C22544A-7EE6-4342-B048-85BDC9FD1C3A}</a:tableStyleId>
              </a:tblPr>
              <a:tblGrid>
                <a:gridCol w="1122218">
                  <a:extLst>
                    <a:ext uri="{9D8B030D-6E8A-4147-A177-3AD203B41FA5}">
                      <a16:colId xmlns:a16="http://schemas.microsoft.com/office/drawing/2014/main" val="1912709797"/>
                    </a:ext>
                  </a:extLst>
                </a:gridCol>
                <a:gridCol w="1095178">
                  <a:extLst>
                    <a:ext uri="{9D8B030D-6E8A-4147-A177-3AD203B41FA5}">
                      <a16:colId xmlns:a16="http://schemas.microsoft.com/office/drawing/2014/main" val="1227605347"/>
                    </a:ext>
                  </a:extLst>
                </a:gridCol>
                <a:gridCol w="2932007">
                  <a:extLst>
                    <a:ext uri="{9D8B030D-6E8A-4147-A177-3AD203B41FA5}">
                      <a16:colId xmlns:a16="http://schemas.microsoft.com/office/drawing/2014/main" val="1333285804"/>
                    </a:ext>
                  </a:extLst>
                </a:gridCol>
                <a:gridCol w="3173715">
                  <a:extLst>
                    <a:ext uri="{9D8B030D-6E8A-4147-A177-3AD203B41FA5}">
                      <a16:colId xmlns:a16="http://schemas.microsoft.com/office/drawing/2014/main" val="3830122930"/>
                    </a:ext>
                  </a:extLst>
                </a:gridCol>
              </a:tblGrid>
              <a:tr h="466945">
                <a:tc>
                  <a:txBody>
                    <a:bodyPr/>
                    <a:lstStyle/>
                    <a:p>
                      <a:r>
                        <a:rPr lang="cs-CZ" dirty="0"/>
                        <a:t>Země </a:t>
                      </a:r>
                    </a:p>
                  </a:txBody>
                  <a:tcPr anchor="ctr"/>
                </a:tc>
                <a:tc>
                  <a:txBody>
                    <a:bodyPr/>
                    <a:lstStyle/>
                    <a:p>
                      <a:r>
                        <a:rPr lang="cs-CZ" dirty="0"/>
                        <a:t>Počet poslanců</a:t>
                      </a:r>
                    </a:p>
                  </a:txBody>
                  <a:tcPr anchor="ctr"/>
                </a:tc>
                <a:tc>
                  <a:txBody>
                    <a:bodyPr/>
                    <a:lstStyle/>
                    <a:p>
                      <a:r>
                        <a:rPr lang="cs-CZ" dirty="0"/>
                        <a:t>Struktura</a:t>
                      </a:r>
                    </a:p>
                  </a:txBody>
                  <a:tcPr anchor="ctr"/>
                </a:tc>
                <a:tc>
                  <a:txBody>
                    <a:bodyPr/>
                    <a:lstStyle/>
                    <a:p>
                      <a:r>
                        <a:rPr lang="cs-CZ" dirty="0"/>
                        <a:t>Volební obvody a jiné</a:t>
                      </a:r>
                    </a:p>
                  </a:txBody>
                  <a:tcPr anchor="ctr"/>
                </a:tc>
                <a:extLst>
                  <a:ext uri="{0D108BD9-81ED-4DB2-BD59-A6C34878D82A}">
                    <a16:rowId xmlns:a16="http://schemas.microsoft.com/office/drawing/2014/main" val="1596131903"/>
                  </a:ext>
                </a:extLst>
              </a:tr>
              <a:tr h="1151373">
                <a:tc>
                  <a:txBody>
                    <a:bodyPr/>
                    <a:lstStyle/>
                    <a:p>
                      <a:r>
                        <a:rPr lang="cs-CZ" dirty="0"/>
                        <a:t>Švédsko</a:t>
                      </a:r>
                    </a:p>
                  </a:txBody>
                  <a:tcPr anchor="ctr"/>
                </a:tc>
                <a:tc>
                  <a:txBody>
                    <a:bodyPr/>
                    <a:lstStyle/>
                    <a:p>
                      <a:r>
                        <a:rPr lang="cs-CZ" dirty="0"/>
                        <a:t>349</a:t>
                      </a:r>
                    </a:p>
                  </a:txBody>
                  <a:tcPr anchor="ctr"/>
                </a:tc>
                <a:tc>
                  <a:txBody>
                    <a:bodyPr/>
                    <a:lstStyle/>
                    <a:p>
                      <a:r>
                        <a:rPr lang="cs-CZ" dirty="0"/>
                        <a:t>310 pevných mandátů + 39 kompenzačních</a:t>
                      </a:r>
                    </a:p>
                  </a:txBody>
                  <a:tcPr anchor="ctr"/>
                </a:tc>
                <a:tc>
                  <a:txBody>
                    <a:bodyPr/>
                    <a:lstStyle/>
                    <a:p>
                      <a:r>
                        <a:rPr lang="cs-CZ" dirty="0"/>
                        <a:t>29 obvodů – 2-38 mandátů; </a:t>
                      </a:r>
                      <a:r>
                        <a:rPr lang="cs-CZ" dirty="0" err="1"/>
                        <a:t>mod</a:t>
                      </a:r>
                      <a:r>
                        <a:rPr lang="cs-CZ" dirty="0"/>
                        <a:t>. St.-</a:t>
                      </a:r>
                      <a:r>
                        <a:rPr lang="cs-CZ" dirty="0" err="1"/>
                        <a:t>Lague</a:t>
                      </a:r>
                      <a:r>
                        <a:rPr lang="cs-CZ" dirty="0"/>
                        <a:t>; 4 % klauzule; 12 % v obvodu</a:t>
                      </a:r>
                    </a:p>
                  </a:txBody>
                  <a:tcPr anchor="ctr"/>
                </a:tc>
                <a:extLst>
                  <a:ext uri="{0D108BD9-81ED-4DB2-BD59-A6C34878D82A}">
                    <a16:rowId xmlns:a16="http://schemas.microsoft.com/office/drawing/2014/main" val="2695973770"/>
                  </a:ext>
                </a:extLst>
              </a:tr>
              <a:tr h="805961">
                <a:tc>
                  <a:txBody>
                    <a:bodyPr/>
                    <a:lstStyle/>
                    <a:p>
                      <a:r>
                        <a:rPr lang="cs-CZ" dirty="0"/>
                        <a:t>Dánsko</a:t>
                      </a:r>
                    </a:p>
                  </a:txBody>
                  <a:tcPr anchor="ctr"/>
                </a:tc>
                <a:tc>
                  <a:txBody>
                    <a:bodyPr/>
                    <a:lstStyle/>
                    <a:p>
                      <a:r>
                        <a:rPr lang="cs-CZ" dirty="0"/>
                        <a:t>175</a:t>
                      </a:r>
                    </a:p>
                  </a:txBody>
                  <a:tcPr anchor="ctr"/>
                </a:tc>
                <a:tc>
                  <a:txBody>
                    <a:bodyPr/>
                    <a:lstStyle/>
                    <a:p>
                      <a:r>
                        <a:rPr lang="cs-CZ" dirty="0"/>
                        <a:t>135 pevných + 40 kompenzačních</a:t>
                      </a:r>
                    </a:p>
                  </a:txBody>
                  <a:tcPr anchor="ctr"/>
                </a:tc>
                <a:tc>
                  <a:txBody>
                    <a:bodyPr/>
                    <a:lstStyle/>
                    <a:p>
                      <a:r>
                        <a:rPr lang="cs-CZ" dirty="0"/>
                        <a:t>10 obvodů; </a:t>
                      </a:r>
                      <a:r>
                        <a:rPr lang="cs-CZ" dirty="0" err="1"/>
                        <a:t>D´Hondt</a:t>
                      </a:r>
                      <a:r>
                        <a:rPr lang="cs-CZ" dirty="0"/>
                        <a:t>; 2 % klauzule</a:t>
                      </a:r>
                    </a:p>
                  </a:txBody>
                  <a:tcPr anchor="ctr"/>
                </a:tc>
                <a:extLst>
                  <a:ext uri="{0D108BD9-81ED-4DB2-BD59-A6C34878D82A}">
                    <a16:rowId xmlns:a16="http://schemas.microsoft.com/office/drawing/2014/main" val="2999439708"/>
                  </a:ext>
                </a:extLst>
              </a:tr>
              <a:tr h="805961">
                <a:tc>
                  <a:txBody>
                    <a:bodyPr/>
                    <a:lstStyle/>
                    <a:p>
                      <a:r>
                        <a:rPr lang="cs-CZ" dirty="0"/>
                        <a:t>Norsko</a:t>
                      </a:r>
                    </a:p>
                  </a:txBody>
                  <a:tcPr anchor="ctr"/>
                </a:tc>
                <a:tc>
                  <a:txBody>
                    <a:bodyPr/>
                    <a:lstStyle/>
                    <a:p>
                      <a:r>
                        <a:rPr lang="cs-CZ" dirty="0"/>
                        <a:t>169</a:t>
                      </a:r>
                    </a:p>
                  </a:txBody>
                  <a:tcPr anchor="ctr"/>
                </a:tc>
                <a:tc>
                  <a:txBody>
                    <a:bodyPr/>
                    <a:lstStyle/>
                    <a:p>
                      <a:r>
                        <a:rPr lang="cs-CZ" dirty="0"/>
                        <a:t>150 pevných + 19 kompenzačních</a:t>
                      </a:r>
                    </a:p>
                  </a:txBody>
                  <a:tcPr anchor="ctr"/>
                </a:tc>
                <a:tc>
                  <a:txBody>
                    <a:bodyPr/>
                    <a:lstStyle/>
                    <a:p>
                      <a:r>
                        <a:rPr lang="cs-CZ" dirty="0"/>
                        <a:t>19 obvodů – 4-17 mandátů; 4 % klauzule </a:t>
                      </a:r>
                    </a:p>
                  </a:txBody>
                  <a:tcPr anchor="ctr"/>
                </a:tc>
                <a:extLst>
                  <a:ext uri="{0D108BD9-81ED-4DB2-BD59-A6C34878D82A}">
                    <a16:rowId xmlns:a16="http://schemas.microsoft.com/office/drawing/2014/main" val="3382591513"/>
                  </a:ext>
                </a:extLst>
              </a:tr>
              <a:tr h="805961">
                <a:tc>
                  <a:txBody>
                    <a:bodyPr/>
                    <a:lstStyle/>
                    <a:p>
                      <a:r>
                        <a:rPr lang="cs-CZ" dirty="0"/>
                        <a:t>Finsko</a:t>
                      </a:r>
                    </a:p>
                  </a:txBody>
                  <a:tcPr anchor="ctr"/>
                </a:tc>
                <a:tc>
                  <a:txBody>
                    <a:bodyPr/>
                    <a:lstStyle/>
                    <a:p>
                      <a:r>
                        <a:rPr lang="cs-CZ" dirty="0"/>
                        <a:t>200</a:t>
                      </a:r>
                    </a:p>
                  </a:txBody>
                  <a:tcPr anchor="ctr"/>
                </a:tc>
                <a:tc>
                  <a:txBody>
                    <a:bodyPr/>
                    <a:lstStyle/>
                    <a:p>
                      <a:r>
                        <a:rPr lang="cs-CZ" dirty="0"/>
                        <a:t>200 obvodů</a:t>
                      </a:r>
                    </a:p>
                  </a:txBody>
                  <a:tcPr anchor="ctr"/>
                </a:tc>
                <a:tc>
                  <a:txBody>
                    <a:bodyPr/>
                    <a:lstStyle/>
                    <a:p>
                      <a:r>
                        <a:rPr lang="cs-CZ" dirty="0"/>
                        <a:t>14 obvodů, 15. obvod Alandy, </a:t>
                      </a:r>
                      <a:r>
                        <a:rPr lang="cs-CZ" dirty="0" err="1"/>
                        <a:t>D´Hondt</a:t>
                      </a:r>
                      <a:endParaRPr lang="cs-CZ" dirty="0"/>
                    </a:p>
                  </a:txBody>
                  <a:tcPr anchor="ctr"/>
                </a:tc>
                <a:extLst>
                  <a:ext uri="{0D108BD9-81ED-4DB2-BD59-A6C34878D82A}">
                    <a16:rowId xmlns:a16="http://schemas.microsoft.com/office/drawing/2014/main" val="1929348615"/>
                  </a:ext>
                </a:extLst>
              </a:tr>
              <a:tr h="805961">
                <a:tc>
                  <a:txBody>
                    <a:bodyPr/>
                    <a:lstStyle/>
                    <a:p>
                      <a:r>
                        <a:rPr lang="cs-CZ" dirty="0"/>
                        <a:t>Island</a:t>
                      </a:r>
                    </a:p>
                  </a:txBody>
                  <a:tcPr anchor="ctr"/>
                </a:tc>
                <a:tc>
                  <a:txBody>
                    <a:bodyPr/>
                    <a:lstStyle/>
                    <a:p>
                      <a:r>
                        <a:rPr lang="cs-CZ" dirty="0"/>
                        <a:t>63</a:t>
                      </a:r>
                    </a:p>
                  </a:txBody>
                  <a:tcPr anchor="ctr"/>
                </a:tc>
                <a:tc>
                  <a:txBody>
                    <a:bodyPr/>
                    <a:lstStyle/>
                    <a:p>
                      <a:r>
                        <a:rPr lang="cs-CZ" dirty="0"/>
                        <a:t>54 pevných + 9 kompenzačních</a:t>
                      </a:r>
                    </a:p>
                  </a:txBody>
                  <a:tcPr anchor="ctr"/>
                </a:tc>
                <a:tc>
                  <a:txBody>
                    <a:bodyPr/>
                    <a:lstStyle/>
                    <a:p>
                      <a:r>
                        <a:rPr lang="cs-CZ" dirty="0"/>
                        <a:t>6 obvodů – 8-10 mandátů; 5 % klauzule; </a:t>
                      </a:r>
                      <a:r>
                        <a:rPr lang="cs-CZ" dirty="0" err="1"/>
                        <a:t>D´Hondt</a:t>
                      </a:r>
                      <a:endParaRPr lang="cs-CZ" dirty="0"/>
                    </a:p>
                  </a:txBody>
                  <a:tcPr anchor="ctr"/>
                </a:tc>
                <a:extLst>
                  <a:ext uri="{0D108BD9-81ED-4DB2-BD59-A6C34878D82A}">
                    <a16:rowId xmlns:a16="http://schemas.microsoft.com/office/drawing/2014/main" val="497676939"/>
                  </a:ext>
                </a:extLst>
              </a:tr>
            </a:tbl>
          </a:graphicData>
        </a:graphic>
      </p:graphicFrame>
    </p:spTree>
    <p:extLst>
      <p:ext uri="{BB962C8B-B14F-4D97-AF65-F5344CB8AC3E}">
        <p14:creationId xmlns:p14="http://schemas.microsoft.com/office/powerpoint/2010/main" val="1891449902"/>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4FBF277-6506-5629-3085-3237EC6320D0}"/>
              </a:ext>
            </a:extLst>
          </p:cNvPr>
          <p:cNvSpPr>
            <a:spLocks noGrp="1"/>
          </p:cNvSpPr>
          <p:nvPr>
            <p:ph type="title"/>
          </p:nvPr>
        </p:nvSpPr>
        <p:spPr>
          <a:xfrm>
            <a:off x="0" y="0"/>
            <a:ext cx="9144000" cy="1174174"/>
          </a:xfrm>
        </p:spPr>
        <p:txBody>
          <a:bodyPr>
            <a:normAutofit/>
          </a:bodyPr>
          <a:lstStyle/>
          <a:p>
            <a:r>
              <a:rPr lang="cs-CZ" sz="4000" dirty="0"/>
              <a:t>Stranické systémy</a:t>
            </a:r>
          </a:p>
        </p:txBody>
      </p:sp>
      <p:sp>
        <p:nvSpPr>
          <p:cNvPr id="3" name="Zástupný obsah 2">
            <a:extLst>
              <a:ext uri="{FF2B5EF4-FFF2-40B4-BE49-F238E27FC236}">
                <a16:creationId xmlns:a16="http://schemas.microsoft.com/office/drawing/2014/main" id="{97C64126-94AF-DA03-A69B-C2CB8D5CC341}"/>
              </a:ext>
            </a:extLst>
          </p:cNvPr>
          <p:cNvSpPr>
            <a:spLocks noGrp="1"/>
          </p:cNvSpPr>
          <p:nvPr>
            <p:ph idx="1"/>
          </p:nvPr>
        </p:nvSpPr>
        <p:spPr>
          <a:xfrm>
            <a:off x="457200" y="1174174"/>
            <a:ext cx="8229600" cy="4951990"/>
          </a:xfrm>
        </p:spPr>
        <p:txBody>
          <a:bodyPr/>
          <a:lstStyle/>
          <a:p>
            <a:pPr>
              <a:spcBef>
                <a:spcPts val="1200"/>
              </a:spcBef>
            </a:pPr>
            <a:r>
              <a:rPr lang="cs-CZ" sz="2400" dirty="0">
                <a:solidFill>
                  <a:srgbClr val="002D5A"/>
                </a:solidFill>
              </a:rPr>
              <a:t>Formovaly se ve 2. polovině 19. stol. – nejprve jako elitní strany, později nástup stran masových</a:t>
            </a:r>
          </a:p>
          <a:p>
            <a:pPr>
              <a:spcBef>
                <a:spcPts val="1200"/>
              </a:spcBef>
            </a:pPr>
            <a:r>
              <a:rPr lang="cs-CZ" sz="2400" dirty="0">
                <a:solidFill>
                  <a:srgbClr val="002D5A"/>
                </a:solidFill>
              </a:rPr>
              <a:t>Nejsilnější stranou byla dlouhá desetiletí sociální demokracie – výjimkou je Island</a:t>
            </a:r>
          </a:p>
          <a:p>
            <a:pPr>
              <a:spcBef>
                <a:spcPts val="1200"/>
              </a:spcBef>
            </a:pPr>
            <a:r>
              <a:rPr lang="cs-CZ" sz="2400" dirty="0">
                <a:solidFill>
                  <a:srgbClr val="002D5A"/>
                </a:solidFill>
              </a:rPr>
              <a:t>Ve všech zemích dále existovaly konzervativní, liberální, agrární a komunistické strany, jejich profily se ale často lišily</a:t>
            </a:r>
          </a:p>
          <a:p>
            <a:pPr>
              <a:spcBef>
                <a:spcPts val="1200"/>
              </a:spcBef>
            </a:pPr>
            <a:r>
              <a:rPr lang="cs-CZ" sz="2400" dirty="0">
                <a:solidFill>
                  <a:srgbClr val="002D5A"/>
                </a:solidFill>
              </a:rPr>
              <a:t>O severských státech se mluví jako o dobrém příkladu tzv. zamrznutí</a:t>
            </a:r>
          </a:p>
          <a:p>
            <a:pPr>
              <a:spcBef>
                <a:spcPts val="1200"/>
              </a:spcBef>
            </a:pPr>
            <a:r>
              <a:rPr lang="cs-CZ" sz="2400" dirty="0">
                <a:solidFill>
                  <a:srgbClr val="002D5A"/>
                </a:solidFill>
              </a:rPr>
              <a:t>Některé strany se postupně reformovaly, což platí zejména o agrárních a komunistických stranách</a:t>
            </a:r>
          </a:p>
        </p:txBody>
      </p:sp>
    </p:spTree>
    <p:extLst>
      <p:ext uri="{BB962C8B-B14F-4D97-AF65-F5344CB8AC3E}">
        <p14:creationId xmlns:p14="http://schemas.microsoft.com/office/powerpoint/2010/main" val="1312409971"/>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4FBF277-6506-5629-3085-3237EC6320D0}"/>
              </a:ext>
            </a:extLst>
          </p:cNvPr>
          <p:cNvSpPr>
            <a:spLocks noGrp="1"/>
          </p:cNvSpPr>
          <p:nvPr>
            <p:ph type="title"/>
          </p:nvPr>
        </p:nvSpPr>
        <p:spPr>
          <a:xfrm>
            <a:off x="0" y="0"/>
            <a:ext cx="9144000" cy="1174174"/>
          </a:xfrm>
        </p:spPr>
        <p:txBody>
          <a:bodyPr>
            <a:normAutofit/>
          </a:bodyPr>
          <a:lstStyle/>
          <a:p>
            <a:r>
              <a:rPr lang="cs-CZ" sz="4000" dirty="0"/>
              <a:t>Stranické systémy</a:t>
            </a:r>
          </a:p>
        </p:txBody>
      </p:sp>
      <p:sp>
        <p:nvSpPr>
          <p:cNvPr id="3" name="Zástupný obsah 2">
            <a:extLst>
              <a:ext uri="{FF2B5EF4-FFF2-40B4-BE49-F238E27FC236}">
                <a16:creationId xmlns:a16="http://schemas.microsoft.com/office/drawing/2014/main" id="{97C64126-94AF-DA03-A69B-C2CB8D5CC341}"/>
              </a:ext>
            </a:extLst>
          </p:cNvPr>
          <p:cNvSpPr>
            <a:spLocks noGrp="1"/>
          </p:cNvSpPr>
          <p:nvPr>
            <p:ph idx="1"/>
          </p:nvPr>
        </p:nvSpPr>
        <p:spPr>
          <a:xfrm>
            <a:off x="457200" y="1174173"/>
            <a:ext cx="8229600" cy="5257799"/>
          </a:xfrm>
        </p:spPr>
        <p:txBody>
          <a:bodyPr>
            <a:normAutofit fontScale="92500" lnSpcReduction="20000"/>
          </a:bodyPr>
          <a:lstStyle/>
          <a:p>
            <a:pPr>
              <a:lnSpc>
                <a:spcPct val="110000"/>
              </a:lnSpc>
              <a:spcBef>
                <a:spcPts val="1200"/>
              </a:spcBef>
            </a:pPr>
            <a:r>
              <a:rPr lang="cs-CZ" sz="2400" dirty="0">
                <a:solidFill>
                  <a:srgbClr val="002D5A"/>
                </a:solidFill>
              </a:rPr>
              <a:t>Hlavní konfliktní linií byla s výjimkou Islandu všude třídní osa kapitál/práce</a:t>
            </a:r>
          </a:p>
          <a:p>
            <a:pPr>
              <a:lnSpc>
                <a:spcPct val="110000"/>
              </a:lnSpc>
              <a:spcBef>
                <a:spcPts val="1200"/>
              </a:spcBef>
            </a:pPr>
            <a:r>
              <a:rPr lang="cs-CZ" sz="2400" dirty="0">
                <a:solidFill>
                  <a:srgbClr val="002D5A"/>
                </a:solidFill>
              </a:rPr>
              <a:t>Ve Finsku, v Norsku a na Islandu hrála důležitou roli i otázka nezávislosti – linie centrum/periferie</a:t>
            </a:r>
          </a:p>
          <a:p>
            <a:pPr>
              <a:lnSpc>
                <a:spcPct val="110000"/>
              </a:lnSpc>
              <a:spcBef>
                <a:spcPts val="1200"/>
              </a:spcBef>
            </a:pPr>
            <a:r>
              <a:rPr lang="cs-CZ" sz="2400" dirty="0">
                <a:solidFill>
                  <a:srgbClr val="002D5A"/>
                </a:solidFill>
              </a:rPr>
              <a:t>Ve všech zemích byla s různou intenzitou znát rozpolcenost města a venkova a později i stát versus církev, která vedla ke vzniku křesťanských stran</a:t>
            </a:r>
          </a:p>
          <a:p>
            <a:pPr>
              <a:lnSpc>
                <a:spcPct val="110000"/>
              </a:lnSpc>
              <a:spcBef>
                <a:spcPts val="1200"/>
              </a:spcBef>
            </a:pPr>
            <a:r>
              <a:rPr lang="cs-CZ" sz="2400" dirty="0">
                <a:solidFill>
                  <a:srgbClr val="002D5A"/>
                </a:solidFill>
              </a:rPr>
              <a:t>Po bolševické revoluci vznikly komunistické strany – osa mezinárodní revoluce</a:t>
            </a:r>
          </a:p>
          <a:p>
            <a:pPr>
              <a:lnSpc>
                <a:spcPct val="110000"/>
              </a:lnSpc>
              <a:spcBef>
                <a:spcPts val="1200"/>
              </a:spcBef>
            </a:pPr>
            <a:r>
              <a:rPr lang="cs-CZ" sz="2400" dirty="0" err="1">
                <a:solidFill>
                  <a:srgbClr val="002D5A"/>
                </a:solidFill>
              </a:rPr>
              <a:t>Postmaterialismus</a:t>
            </a:r>
            <a:r>
              <a:rPr lang="cs-CZ" sz="2400" dirty="0">
                <a:solidFill>
                  <a:srgbClr val="002D5A"/>
                </a:solidFill>
              </a:rPr>
              <a:t> se prosadil někde ve formě samostatné strany zelených, obvykle ale obohatil repertoár jiných formací (agrárníků, </a:t>
            </a:r>
            <a:r>
              <a:rPr lang="cs-CZ" sz="2400" dirty="0" err="1">
                <a:solidFill>
                  <a:srgbClr val="002D5A"/>
                </a:solidFill>
              </a:rPr>
              <a:t>soc.dem</a:t>
            </a:r>
            <a:r>
              <a:rPr lang="cs-CZ" sz="2400" dirty="0">
                <a:solidFill>
                  <a:srgbClr val="002D5A"/>
                </a:solidFill>
              </a:rPr>
              <a:t>., liberálů)</a:t>
            </a:r>
          </a:p>
          <a:p>
            <a:pPr>
              <a:lnSpc>
                <a:spcPct val="110000"/>
              </a:lnSpc>
              <a:spcBef>
                <a:spcPts val="1200"/>
              </a:spcBef>
            </a:pPr>
            <a:r>
              <a:rPr lang="cs-CZ" sz="2400" dirty="0">
                <a:solidFill>
                  <a:srgbClr val="002D5A"/>
                </a:solidFill>
              </a:rPr>
              <a:t>V posledních dekádách roste význam rozštěpení v otázkách evropské integrace a globalizace obecně</a:t>
            </a:r>
          </a:p>
        </p:txBody>
      </p:sp>
    </p:spTree>
    <p:extLst>
      <p:ext uri="{BB962C8B-B14F-4D97-AF65-F5344CB8AC3E}">
        <p14:creationId xmlns:p14="http://schemas.microsoft.com/office/powerpoint/2010/main" val="2580903221"/>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4FBF277-6506-5629-3085-3237EC6320D0}"/>
              </a:ext>
            </a:extLst>
          </p:cNvPr>
          <p:cNvSpPr>
            <a:spLocks noGrp="1"/>
          </p:cNvSpPr>
          <p:nvPr>
            <p:ph type="title"/>
          </p:nvPr>
        </p:nvSpPr>
        <p:spPr>
          <a:xfrm>
            <a:off x="0" y="0"/>
            <a:ext cx="9144000" cy="1174174"/>
          </a:xfrm>
        </p:spPr>
        <p:txBody>
          <a:bodyPr>
            <a:normAutofit/>
          </a:bodyPr>
          <a:lstStyle/>
          <a:p>
            <a:r>
              <a:rPr lang="cs-CZ" sz="4000" dirty="0"/>
              <a:t>Stranické systémy</a:t>
            </a:r>
          </a:p>
        </p:txBody>
      </p:sp>
      <p:sp>
        <p:nvSpPr>
          <p:cNvPr id="3" name="Zástupný obsah 2">
            <a:extLst>
              <a:ext uri="{FF2B5EF4-FFF2-40B4-BE49-F238E27FC236}">
                <a16:creationId xmlns:a16="http://schemas.microsoft.com/office/drawing/2014/main" id="{97C64126-94AF-DA03-A69B-C2CB8D5CC341}"/>
              </a:ext>
            </a:extLst>
          </p:cNvPr>
          <p:cNvSpPr>
            <a:spLocks noGrp="1"/>
          </p:cNvSpPr>
          <p:nvPr>
            <p:ph idx="1"/>
          </p:nvPr>
        </p:nvSpPr>
        <p:spPr>
          <a:xfrm>
            <a:off x="457200" y="1174174"/>
            <a:ext cx="8229600" cy="4951990"/>
          </a:xfrm>
        </p:spPr>
        <p:txBody>
          <a:bodyPr/>
          <a:lstStyle/>
          <a:p>
            <a:pPr>
              <a:spcBef>
                <a:spcPts val="1200"/>
              </a:spcBef>
            </a:pPr>
            <a:r>
              <a:rPr lang="cs-CZ" sz="2400" dirty="0">
                <a:solidFill>
                  <a:srgbClr val="002D5A"/>
                </a:solidFill>
              </a:rPr>
              <a:t>Někdy se hovoří o tzv. </a:t>
            </a:r>
            <a:r>
              <a:rPr lang="cs-CZ" sz="2400" dirty="0" err="1">
                <a:solidFill>
                  <a:srgbClr val="002D5A"/>
                </a:solidFill>
              </a:rPr>
              <a:t>pětistranickém</a:t>
            </a:r>
            <a:r>
              <a:rPr lang="cs-CZ" sz="2400" dirty="0">
                <a:solidFill>
                  <a:srgbClr val="002D5A"/>
                </a:solidFill>
              </a:rPr>
              <a:t> systému, situace je ale složitější</a:t>
            </a:r>
          </a:p>
          <a:p>
            <a:pPr>
              <a:spcBef>
                <a:spcPts val="1200"/>
              </a:spcBef>
            </a:pPr>
            <a:r>
              <a:rPr lang="cs-CZ" sz="2400" dirty="0">
                <a:solidFill>
                  <a:srgbClr val="002D5A"/>
                </a:solidFill>
              </a:rPr>
              <a:t>Nejsilnější stranou byla dlouhá desetiletí sociální demokracie – výjimkou je Island a v jistém smyslu i Finsko</a:t>
            </a:r>
          </a:p>
          <a:p>
            <a:pPr>
              <a:spcBef>
                <a:spcPts val="1200"/>
              </a:spcBef>
            </a:pPr>
            <a:r>
              <a:rPr lang="cs-CZ" sz="2400" dirty="0">
                <a:solidFill>
                  <a:srgbClr val="002D5A"/>
                </a:solidFill>
              </a:rPr>
              <a:t>Ve všech zemích dále existovaly konzervativní, liberální, agrární a komunistické strany, jejich profily se ale často lišily</a:t>
            </a:r>
          </a:p>
          <a:p>
            <a:pPr>
              <a:spcBef>
                <a:spcPts val="1200"/>
              </a:spcBef>
            </a:pPr>
            <a:r>
              <a:rPr lang="cs-CZ" sz="2400" dirty="0">
                <a:solidFill>
                  <a:srgbClr val="002D5A"/>
                </a:solidFill>
              </a:rPr>
              <a:t>Některé strany se postupně reformovaly, což platí zejména o agrárních a komunistických stranách</a:t>
            </a:r>
          </a:p>
        </p:txBody>
      </p:sp>
    </p:spTree>
    <p:extLst>
      <p:ext uri="{BB962C8B-B14F-4D97-AF65-F5344CB8AC3E}">
        <p14:creationId xmlns:p14="http://schemas.microsoft.com/office/powerpoint/2010/main" val="451854005"/>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Zástupný obsah 7">
            <a:extLst>
              <a:ext uri="{FF2B5EF4-FFF2-40B4-BE49-F238E27FC236}">
                <a16:creationId xmlns:a16="http://schemas.microsoft.com/office/drawing/2014/main" id="{F31EE622-8764-E489-50F0-C7082C15AD5F}"/>
              </a:ext>
            </a:extLst>
          </p:cNvPr>
          <p:cNvPicPr>
            <a:picLocks noGrp="1" noChangeAspect="1"/>
          </p:cNvPicPr>
          <p:nvPr>
            <p:ph idx="1"/>
          </p:nvPr>
        </p:nvPicPr>
        <p:blipFill>
          <a:blip r:embed="rId2"/>
          <a:stretch>
            <a:fillRect/>
          </a:stretch>
        </p:blipFill>
        <p:spPr>
          <a:xfrm>
            <a:off x="5621835" y="750389"/>
            <a:ext cx="3411687" cy="1753820"/>
          </a:xfrm>
          <a:prstGeom prst="rect">
            <a:avLst/>
          </a:prstGeom>
        </p:spPr>
      </p:pic>
      <p:pic>
        <p:nvPicPr>
          <p:cNvPr id="9" name="Obrázek 8">
            <a:extLst>
              <a:ext uri="{FF2B5EF4-FFF2-40B4-BE49-F238E27FC236}">
                <a16:creationId xmlns:a16="http://schemas.microsoft.com/office/drawing/2014/main" id="{8D93E05C-6684-9B15-75EB-1AE37DB2E846}"/>
              </a:ext>
            </a:extLst>
          </p:cNvPr>
          <p:cNvPicPr>
            <a:picLocks noChangeAspect="1"/>
          </p:cNvPicPr>
          <p:nvPr/>
        </p:nvPicPr>
        <p:blipFill>
          <a:blip r:embed="rId3"/>
          <a:stretch>
            <a:fillRect/>
          </a:stretch>
        </p:blipFill>
        <p:spPr>
          <a:xfrm>
            <a:off x="375272" y="103908"/>
            <a:ext cx="5540814" cy="6725163"/>
          </a:xfrm>
          <a:prstGeom prst="rect">
            <a:avLst/>
          </a:prstGeom>
        </p:spPr>
      </p:pic>
    </p:spTree>
    <p:extLst>
      <p:ext uri="{BB962C8B-B14F-4D97-AF65-F5344CB8AC3E}">
        <p14:creationId xmlns:p14="http://schemas.microsoft.com/office/powerpoint/2010/main" val="1676400927"/>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E2031C43-3354-0855-1B00-B2C835D83225}"/>
              </a:ext>
            </a:extLst>
          </p:cNvPr>
          <p:cNvPicPr>
            <a:picLocks noGrp="1" noChangeAspect="1"/>
          </p:cNvPicPr>
          <p:nvPr>
            <p:ph idx="1"/>
          </p:nvPr>
        </p:nvPicPr>
        <p:blipFill>
          <a:blip r:embed="rId2"/>
          <a:stretch>
            <a:fillRect/>
          </a:stretch>
        </p:blipFill>
        <p:spPr>
          <a:xfrm>
            <a:off x="4630261" y="3288723"/>
            <a:ext cx="4513739" cy="2323740"/>
          </a:xfrm>
          <a:prstGeom prst="rect">
            <a:avLst/>
          </a:prstGeom>
        </p:spPr>
      </p:pic>
      <p:pic>
        <p:nvPicPr>
          <p:cNvPr id="5" name="Obrázek 4">
            <a:extLst>
              <a:ext uri="{FF2B5EF4-FFF2-40B4-BE49-F238E27FC236}">
                <a16:creationId xmlns:a16="http://schemas.microsoft.com/office/drawing/2014/main" id="{07E459E9-A704-FB43-3E4F-4FDF0CF1B1EE}"/>
              </a:ext>
            </a:extLst>
          </p:cNvPr>
          <p:cNvPicPr>
            <a:picLocks noChangeAspect="1"/>
          </p:cNvPicPr>
          <p:nvPr/>
        </p:nvPicPr>
        <p:blipFill>
          <a:blip r:embed="rId3"/>
          <a:stretch>
            <a:fillRect/>
          </a:stretch>
        </p:blipFill>
        <p:spPr>
          <a:xfrm>
            <a:off x="127580" y="436419"/>
            <a:ext cx="7048166" cy="5704609"/>
          </a:xfrm>
          <a:prstGeom prst="rect">
            <a:avLst/>
          </a:prstGeom>
        </p:spPr>
      </p:pic>
    </p:spTree>
    <p:extLst>
      <p:ext uri="{BB962C8B-B14F-4D97-AF65-F5344CB8AC3E}">
        <p14:creationId xmlns:p14="http://schemas.microsoft.com/office/powerpoint/2010/main" val="295957166"/>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F60D0A23-0A57-F438-7E5B-B4AE97BC298E}"/>
              </a:ext>
            </a:extLst>
          </p:cNvPr>
          <p:cNvPicPr>
            <a:picLocks noGrp="1" noChangeAspect="1"/>
          </p:cNvPicPr>
          <p:nvPr>
            <p:ph idx="1"/>
          </p:nvPr>
        </p:nvPicPr>
        <p:blipFill>
          <a:blip r:embed="rId2"/>
          <a:stretch>
            <a:fillRect/>
          </a:stretch>
        </p:blipFill>
        <p:spPr>
          <a:xfrm>
            <a:off x="3493317" y="0"/>
            <a:ext cx="3666019" cy="1887321"/>
          </a:xfrm>
          <a:prstGeom prst="rect">
            <a:avLst/>
          </a:prstGeom>
        </p:spPr>
      </p:pic>
      <p:pic>
        <p:nvPicPr>
          <p:cNvPr id="3074" name="Picture 2">
            <a:extLst>
              <a:ext uri="{FF2B5EF4-FFF2-40B4-BE49-F238E27FC236}">
                <a16:creationId xmlns:a16="http://schemas.microsoft.com/office/drawing/2014/main" id="{4500F5B8-F706-1D8A-DA7F-B69D266A06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335" y="1904095"/>
            <a:ext cx="6032210" cy="4872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150061"/>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DD75C9E8-D561-D72E-310D-A16447A54645}"/>
              </a:ext>
            </a:extLst>
          </p:cNvPr>
          <p:cNvPicPr>
            <a:picLocks noChangeAspect="1"/>
          </p:cNvPicPr>
          <p:nvPr/>
        </p:nvPicPr>
        <p:blipFill>
          <a:blip r:embed="rId2"/>
          <a:stretch>
            <a:fillRect/>
          </a:stretch>
        </p:blipFill>
        <p:spPr>
          <a:xfrm>
            <a:off x="5660802" y="1086716"/>
            <a:ext cx="3197447" cy="1646093"/>
          </a:xfrm>
          <a:prstGeom prst="rect">
            <a:avLst/>
          </a:prstGeom>
        </p:spPr>
      </p:pic>
      <p:pic>
        <p:nvPicPr>
          <p:cNvPr id="5" name="Obrázek 4">
            <a:extLst>
              <a:ext uri="{FF2B5EF4-FFF2-40B4-BE49-F238E27FC236}">
                <a16:creationId xmlns:a16="http://schemas.microsoft.com/office/drawing/2014/main" id="{D343E926-1B40-04DD-5D08-B51602F2D54A}"/>
              </a:ext>
            </a:extLst>
          </p:cNvPr>
          <p:cNvPicPr>
            <a:picLocks noChangeAspect="1"/>
          </p:cNvPicPr>
          <p:nvPr/>
        </p:nvPicPr>
        <p:blipFill>
          <a:blip r:embed="rId3"/>
          <a:stretch>
            <a:fillRect/>
          </a:stretch>
        </p:blipFill>
        <p:spPr>
          <a:xfrm>
            <a:off x="285752" y="145473"/>
            <a:ext cx="5567958" cy="6639790"/>
          </a:xfrm>
          <a:prstGeom prst="rect">
            <a:avLst/>
          </a:prstGeom>
        </p:spPr>
      </p:pic>
    </p:spTree>
    <p:extLst>
      <p:ext uri="{BB962C8B-B14F-4D97-AF65-F5344CB8AC3E}">
        <p14:creationId xmlns:p14="http://schemas.microsoft.com/office/powerpoint/2010/main" val="1118367619"/>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30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13" name="Zástupný obsah 12">
            <a:extLst>
              <a:ext uri="{FF2B5EF4-FFF2-40B4-BE49-F238E27FC236}">
                <a16:creationId xmlns:a16="http://schemas.microsoft.com/office/drawing/2014/main" id="{FA4ADA8B-6B92-4C86-9829-C3612DEA5CC4}"/>
              </a:ext>
            </a:extLst>
          </p:cNvPr>
          <p:cNvPicPr>
            <a:picLocks noGrp="1" noChangeAspect="1"/>
          </p:cNvPicPr>
          <p:nvPr>
            <p:ph idx="1"/>
          </p:nvPr>
        </p:nvPicPr>
        <p:blipFill>
          <a:blip r:embed="rId2"/>
          <a:stretch>
            <a:fillRect/>
          </a:stretch>
        </p:blipFill>
        <p:spPr>
          <a:xfrm>
            <a:off x="537433" y="559966"/>
            <a:ext cx="4806354" cy="5166831"/>
          </a:xfrm>
          <a:prstGeom prst="rect">
            <a:avLst/>
          </a:prstGeom>
        </p:spPr>
      </p:pic>
    </p:spTree>
    <p:extLst>
      <p:ext uri="{BB962C8B-B14F-4D97-AF65-F5344CB8AC3E}">
        <p14:creationId xmlns:p14="http://schemas.microsoft.com/office/powerpoint/2010/main" val="2404140035"/>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CCDC20E5-EB0C-4425-9AE6-67B300E5E631}"/>
              </a:ext>
            </a:extLst>
          </p:cNvPr>
          <p:cNvSpPr>
            <a:spLocks noGrp="1" noChangeArrowheads="1"/>
          </p:cNvSpPr>
          <p:nvPr>
            <p:ph type="title"/>
          </p:nvPr>
        </p:nvSpPr>
        <p:spPr>
          <a:xfrm>
            <a:off x="-65832" y="692878"/>
            <a:ext cx="8447088" cy="436563"/>
          </a:xfrm>
        </p:spPr>
        <p:txBody>
          <a:bodyPr>
            <a:noAutofit/>
          </a:bodyPr>
          <a:lstStyle/>
          <a:p>
            <a:pPr eaLnBrk="1" hangingPunct="1"/>
            <a:r>
              <a:rPr lang="cs-CZ" altLang="cs-CZ" sz="4000" dirty="0"/>
              <a:t>Okolnosti utvoření funkce prezidenta</a:t>
            </a:r>
          </a:p>
        </p:txBody>
      </p:sp>
      <p:sp>
        <p:nvSpPr>
          <p:cNvPr id="10243" name="Rectangle 3">
            <a:extLst>
              <a:ext uri="{FF2B5EF4-FFF2-40B4-BE49-F238E27FC236}">
                <a16:creationId xmlns:a16="http://schemas.microsoft.com/office/drawing/2014/main" id="{722B53C6-2A1E-4BF6-A961-97D2DA643E4B}"/>
              </a:ext>
            </a:extLst>
          </p:cNvPr>
          <p:cNvSpPr>
            <a:spLocks noGrp="1" noChangeArrowheads="1"/>
          </p:cNvSpPr>
          <p:nvPr>
            <p:ph type="body" idx="1"/>
          </p:nvPr>
        </p:nvSpPr>
        <p:spPr>
          <a:xfrm>
            <a:off x="279399" y="1632857"/>
            <a:ext cx="8447088" cy="4621893"/>
          </a:xfrm>
        </p:spPr>
        <p:txBody>
          <a:bodyPr>
            <a:normAutofit/>
          </a:bodyPr>
          <a:lstStyle/>
          <a:p>
            <a:pPr eaLnBrk="1" hangingPunct="1">
              <a:spcBef>
                <a:spcPts val="1200"/>
              </a:spcBef>
            </a:pPr>
            <a:r>
              <a:rPr lang="cs-CZ" altLang="cs-CZ" sz="2400" dirty="0">
                <a:solidFill>
                  <a:srgbClr val="002D5A"/>
                </a:solidFill>
              </a:rPr>
              <a:t>Rozpor pohledů na funkci hlavu státu: </a:t>
            </a:r>
          </a:p>
          <a:p>
            <a:pPr lvl="1" eaLnBrk="1" hangingPunct="1">
              <a:spcBef>
                <a:spcPts val="1200"/>
              </a:spcBef>
            </a:pPr>
            <a:r>
              <a:rPr lang="cs-CZ" altLang="cs-CZ" sz="2400" dirty="0">
                <a:solidFill>
                  <a:srgbClr val="002D5A"/>
                </a:solidFill>
              </a:rPr>
              <a:t>obava před autokracií silného prezidenta </a:t>
            </a:r>
          </a:p>
          <a:p>
            <a:pPr lvl="1" eaLnBrk="1" hangingPunct="1">
              <a:spcBef>
                <a:spcPts val="1200"/>
              </a:spcBef>
            </a:pPr>
            <a:r>
              <a:rPr lang="cs-CZ" altLang="cs-CZ" sz="2400" dirty="0">
                <a:solidFill>
                  <a:srgbClr val="002D5A"/>
                </a:solidFill>
              </a:rPr>
              <a:t>požadavek na silného vůdce</a:t>
            </a:r>
          </a:p>
          <a:p>
            <a:pPr eaLnBrk="1" hangingPunct="1">
              <a:spcBef>
                <a:spcPts val="1200"/>
              </a:spcBef>
            </a:pPr>
            <a:r>
              <a:rPr lang="cs-CZ" altLang="cs-CZ" sz="2400" dirty="0">
                <a:solidFill>
                  <a:srgbClr val="002D5A"/>
                </a:solidFill>
              </a:rPr>
              <a:t>Zpočátku nebylo jasné:</a:t>
            </a:r>
          </a:p>
          <a:p>
            <a:pPr lvl="1" eaLnBrk="1" hangingPunct="1">
              <a:spcBef>
                <a:spcPts val="1200"/>
              </a:spcBef>
            </a:pPr>
            <a:r>
              <a:rPr lang="cs-CZ" altLang="cs-CZ" sz="2400" dirty="0">
                <a:solidFill>
                  <a:srgbClr val="002D5A"/>
                </a:solidFill>
              </a:rPr>
              <a:t>kdo bude v čele státu (monarcha, rada, výbor) </a:t>
            </a:r>
          </a:p>
          <a:p>
            <a:pPr lvl="1" eaLnBrk="1" hangingPunct="1">
              <a:spcBef>
                <a:spcPts val="1200"/>
              </a:spcBef>
            </a:pPr>
            <a:r>
              <a:rPr lang="cs-CZ" altLang="cs-CZ" sz="2400" dirty="0">
                <a:solidFill>
                  <a:srgbClr val="002D5A"/>
                </a:solidFill>
              </a:rPr>
              <a:t>jak bude hlava státu uvedena do funkce</a:t>
            </a:r>
          </a:p>
          <a:p>
            <a:pPr eaLnBrk="1" hangingPunct="1">
              <a:spcBef>
                <a:spcPts val="1200"/>
              </a:spcBef>
            </a:pPr>
            <a:r>
              <a:rPr lang="cs-CZ" altLang="cs-CZ" sz="2400" dirty="0">
                <a:solidFill>
                  <a:srgbClr val="002D5A"/>
                </a:solidFill>
              </a:rPr>
              <a:t>Nakonec kompromisní návrh – kolegium volitelů (</a:t>
            </a:r>
            <a:r>
              <a:rPr lang="cs-CZ" altLang="cs-CZ" sz="2400" u="sng" dirty="0" err="1">
                <a:solidFill>
                  <a:srgbClr val="002D5A"/>
                </a:solidFill>
              </a:rPr>
              <a:t>electoral</a:t>
            </a:r>
            <a:r>
              <a:rPr lang="cs-CZ" altLang="cs-CZ" sz="2400" u="sng" dirty="0">
                <a:solidFill>
                  <a:srgbClr val="002D5A"/>
                </a:solidFill>
              </a:rPr>
              <a:t> </a:t>
            </a:r>
            <a:r>
              <a:rPr lang="cs-CZ" altLang="cs-CZ" sz="2400" u="sng" dirty="0" err="1">
                <a:solidFill>
                  <a:srgbClr val="002D5A"/>
                </a:solidFill>
              </a:rPr>
              <a:t>college</a:t>
            </a:r>
            <a:r>
              <a:rPr lang="cs-CZ" altLang="cs-CZ" sz="2400" dirty="0">
                <a:solidFill>
                  <a:srgbClr val="002D5A"/>
                </a:solidFill>
              </a:rPr>
              <a:t>)</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Nadpis 1">
            <a:extLst>
              <a:ext uri="{FF2B5EF4-FFF2-40B4-BE49-F238E27FC236}">
                <a16:creationId xmlns:a16="http://schemas.microsoft.com/office/drawing/2014/main" id="{7C34BB16-7438-4EAB-90E0-B6C3B2D1609F}"/>
              </a:ext>
            </a:extLst>
          </p:cNvPr>
          <p:cNvSpPr>
            <a:spLocks noGrp="1"/>
          </p:cNvSpPr>
          <p:nvPr>
            <p:ph type="title"/>
          </p:nvPr>
        </p:nvSpPr>
        <p:spPr>
          <a:xfrm>
            <a:off x="239712" y="622592"/>
            <a:ext cx="8447088" cy="390525"/>
          </a:xfrm>
        </p:spPr>
        <p:txBody>
          <a:bodyPr>
            <a:noAutofit/>
          </a:bodyPr>
          <a:lstStyle/>
          <a:p>
            <a:r>
              <a:rPr lang="cs-CZ" altLang="cs-CZ" sz="4000" dirty="0"/>
              <a:t>Specifika volebního systému prezidenta</a:t>
            </a:r>
          </a:p>
        </p:txBody>
      </p:sp>
      <p:sp>
        <p:nvSpPr>
          <p:cNvPr id="11267" name="Zástupný symbol pro obsah 2">
            <a:extLst>
              <a:ext uri="{FF2B5EF4-FFF2-40B4-BE49-F238E27FC236}">
                <a16:creationId xmlns:a16="http://schemas.microsoft.com/office/drawing/2014/main" id="{F84B8CC0-E798-46E1-AA53-B07B05BF08ED}"/>
              </a:ext>
            </a:extLst>
          </p:cNvPr>
          <p:cNvSpPr>
            <a:spLocks noGrp="1"/>
          </p:cNvSpPr>
          <p:nvPr>
            <p:ph idx="1"/>
          </p:nvPr>
        </p:nvSpPr>
        <p:spPr>
          <a:xfrm>
            <a:off x="457200" y="1600200"/>
            <a:ext cx="8229600" cy="4931229"/>
          </a:xfrm>
        </p:spPr>
        <p:txBody>
          <a:bodyPr>
            <a:normAutofit fontScale="85000" lnSpcReduction="20000"/>
          </a:bodyPr>
          <a:lstStyle/>
          <a:p>
            <a:pPr>
              <a:lnSpc>
                <a:spcPct val="110000"/>
              </a:lnSpc>
              <a:spcBef>
                <a:spcPts val="1200"/>
              </a:spcBef>
            </a:pPr>
            <a:r>
              <a:rPr lang="cs-CZ" altLang="cs-CZ" dirty="0">
                <a:solidFill>
                  <a:srgbClr val="002D5A"/>
                </a:solidFill>
              </a:rPr>
              <a:t>Model „</a:t>
            </a:r>
            <a:r>
              <a:rPr lang="cs-CZ" altLang="cs-CZ" dirty="0" err="1">
                <a:solidFill>
                  <a:srgbClr val="002D5A"/>
                </a:solidFill>
              </a:rPr>
              <a:t>electoral</a:t>
            </a:r>
            <a:r>
              <a:rPr lang="cs-CZ" altLang="cs-CZ" dirty="0">
                <a:solidFill>
                  <a:srgbClr val="002D5A"/>
                </a:solidFill>
              </a:rPr>
              <a:t> </a:t>
            </a:r>
            <a:r>
              <a:rPr lang="cs-CZ" altLang="cs-CZ" dirty="0" err="1">
                <a:solidFill>
                  <a:srgbClr val="002D5A"/>
                </a:solidFill>
              </a:rPr>
              <a:t>college</a:t>
            </a:r>
            <a:r>
              <a:rPr lang="cs-CZ" altLang="cs-CZ" dirty="0">
                <a:solidFill>
                  <a:srgbClr val="002D5A"/>
                </a:solidFill>
              </a:rPr>
              <a:t>“ -  kompromis</a:t>
            </a:r>
          </a:p>
          <a:p>
            <a:pPr lvl="1">
              <a:lnSpc>
                <a:spcPct val="110000"/>
              </a:lnSpc>
              <a:spcBef>
                <a:spcPts val="1200"/>
              </a:spcBef>
            </a:pPr>
            <a:r>
              <a:rPr lang="cs-CZ" altLang="cs-CZ" dirty="0">
                <a:solidFill>
                  <a:srgbClr val="002D5A"/>
                </a:solidFill>
              </a:rPr>
              <a:t>silná centrální vláda versus slabá centrální vláda</a:t>
            </a:r>
          </a:p>
          <a:p>
            <a:pPr lvl="1">
              <a:lnSpc>
                <a:spcPct val="110000"/>
              </a:lnSpc>
              <a:spcBef>
                <a:spcPts val="1200"/>
              </a:spcBef>
            </a:pPr>
            <a:r>
              <a:rPr lang="cs-CZ" altLang="cs-CZ" dirty="0">
                <a:solidFill>
                  <a:srgbClr val="002D5A"/>
                </a:solidFill>
              </a:rPr>
              <a:t>velké </a:t>
            </a:r>
            <a:r>
              <a:rPr lang="cs-CZ" altLang="cs-CZ" dirty="0" err="1">
                <a:solidFill>
                  <a:srgbClr val="002D5A"/>
                </a:solidFill>
              </a:rPr>
              <a:t>verus</a:t>
            </a:r>
            <a:r>
              <a:rPr lang="cs-CZ" altLang="cs-CZ" dirty="0">
                <a:solidFill>
                  <a:srgbClr val="002D5A"/>
                </a:solidFill>
              </a:rPr>
              <a:t> malé státy </a:t>
            </a:r>
          </a:p>
          <a:p>
            <a:pPr lvl="2">
              <a:lnSpc>
                <a:spcPct val="110000"/>
              </a:lnSpc>
              <a:spcBef>
                <a:spcPts val="1200"/>
              </a:spcBef>
            </a:pPr>
            <a:r>
              <a:rPr lang="cs-CZ" altLang="cs-CZ" dirty="0">
                <a:solidFill>
                  <a:srgbClr val="002D5A"/>
                </a:solidFill>
              </a:rPr>
              <a:t>tzv. virginský plán X newjerseyský plán</a:t>
            </a:r>
          </a:p>
          <a:p>
            <a:pPr>
              <a:lnSpc>
                <a:spcPct val="110000"/>
              </a:lnSpc>
              <a:spcBef>
                <a:spcPts val="1200"/>
              </a:spcBef>
            </a:pPr>
            <a:r>
              <a:rPr lang="cs-CZ" altLang="cs-CZ" dirty="0">
                <a:solidFill>
                  <a:srgbClr val="002D5A"/>
                </a:solidFill>
              </a:rPr>
              <a:t>Kompromis - tzv. connecticutský plán</a:t>
            </a:r>
          </a:p>
          <a:p>
            <a:pPr lvl="1">
              <a:lnSpc>
                <a:spcPct val="110000"/>
              </a:lnSpc>
              <a:spcBef>
                <a:spcPts val="1200"/>
              </a:spcBef>
            </a:pPr>
            <a:r>
              <a:rPr lang="cs-CZ" altLang="cs-CZ" dirty="0">
                <a:solidFill>
                  <a:srgbClr val="002D5A"/>
                </a:solidFill>
              </a:rPr>
              <a:t>současný systém (prvky obou předchozích plánů)</a:t>
            </a:r>
          </a:p>
          <a:p>
            <a:pPr lvl="2">
              <a:lnSpc>
                <a:spcPct val="110000"/>
              </a:lnSpc>
              <a:spcBef>
                <a:spcPts val="1200"/>
              </a:spcBef>
            </a:pPr>
            <a:r>
              <a:rPr lang="cs-CZ" altLang="cs-CZ" dirty="0">
                <a:solidFill>
                  <a:srgbClr val="002D5A"/>
                </a:solidFill>
              </a:rPr>
              <a:t>Veliké státy – více volitelů</a:t>
            </a:r>
          </a:p>
          <a:p>
            <a:pPr lvl="2">
              <a:lnSpc>
                <a:spcPct val="110000"/>
              </a:lnSpc>
              <a:spcBef>
                <a:spcPts val="1200"/>
              </a:spcBef>
            </a:pPr>
            <a:r>
              <a:rPr lang="cs-CZ" altLang="cs-CZ" dirty="0">
                <a:solidFill>
                  <a:srgbClr val="002D5A"/>
                </a:solidFill>
              </a:rPr>
              <a:t>Malé státy </a:t>
            </a:r>
            <a:r>
              <a:rPr lang="cs-CZ" altLang="cs-CZ" dirty="0" err="1">
                <a:solidFill>
                  <a:srgbClr val="002D5A"/>
                </a:solidFill>
              </a:rPr>
              <a:t>nadreprezentovány</a:t>
            </a:r>
            <a:endParaRPr lang="cs-CZ" altLang="cs-CZ" dirty="0">
              <a:solidFill>
                <a:srgbClr val="002D5A"/>
              </a:solidFill>
            </a:endParaRPr>
          </a:p>
          <a:p>
            <a:pPr lvl="2">
              <a:lnSpc>
                <a:spcPct val="110000"/>
              </a:lnSpc>
              <a:spcBef>
                <a:spcPts val="1200"/>
              </a:spcBef>
            </a:pPr>
            <a:r>
              <a:rPr lang="cs-CZ" altLang="cs-CZ" dirty="0">
                <a:solidFill>
                  <a:srgbClr val="002D5A"/>
                </a:solidFill>
              </a:rPr>
              <a:t>Silná federální vláda, ale státy rozhodují o způsobu alokace volitelů (jen Maine a </a:t>
            </a:r>
            <a:r>
              <a:rPr lang="cs-CZ" altLang="cs-CZ" dirty="0" err="1">
                <a:solidFill>
                  <a:srgbClr val="002D5A"/>
                </a:solidFill>
              </a:rPr>
              <a:t>Nebrasca</a:t>
            </a:r>
            <a:r>
              <a:rPr lang="cs-CZ" altLang="cs-CZ" dirty="0">
                <a:solidFill>
                  <a:srgbClr val="002D5A"/>
                </a:solidFill>
              </a:rPr>
              <a:t> – poměrný systém)</a:t>
            </a:r>
          </a:p>
          <a:p>
            <a:pPr lvl="2">
              <a:lnSpc>
                <a:spcPct val="110000"/>
              </a:lnSpc>
              <a:spcBef>
                <a:spcPts val="1200"/>
              </a:spcBef>
            </a:pPr>
            <a:r>
              <a:rPr lang="cs-CZ" altLang="cs-CZ" dirty="0">
                <a:solidFill>
                  <a:srgbClr val="002D5A"/>
                </a:solidFill>
              </a:rPr>
              <a:t>Ani přímá volba, ani volba parlamentem</a:t>
            </a:r>
          </a:p>
          <a:p>
            <a:pPr lvl="2"/>
            <a:endParaRPr lang="cs-CZ" altLang="cs-CZ" dirty="0"/>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Nadpis 1">
            <a:extLst>
              <a:ext uri="{FF2B5EF4-FFF2-40B4-BE49-F238E27FC236}">
                <a16:creationId xmlns:a16="http://schemas.microsoft.com/office/drawing/2014/main" id="{FDC05B61-E510-4DEC-B8C0-85C795A53D5E}"/>
              </a:ext>
            </a:extLst>
          </p:cNvPr>
          <p:cNvSpPr>
            <a:spLocks noGrp="1"/>
          </p:cNvSpPr>
          <p:nvPr>
            <p:ph type="title"/>
          </p:nvPr>
        </p:nvSpPr>
        <p:spPr>
          <a:xfrm>
            <a:off x="239712" y="407988"/>
            <a:ext cx="8447088" cy="982273"/>
          </a:xfrm>
        </p:spPr>
        <p:txBody>
          <a:bodyPr>
            <a:noAutofit/>
          </a:bodyPr>
          <a:lstStyle/>
          <a:p>
            <a:r>
              <a:rPr lang="cs-CZ" altLang="cs-CZ" sz="4400" dirty="0" err="1"/>
              <a:t>Sartori</a:t>
            </a:r>
            <a:r>
              <a:rPr lang="cs-CZ" altLang="cs-CZ" sz="4400" dirty="0"/>
              <a:t>: „</a:t>
            </a:r>
            <a:r>
              <a:rPr lang="cs-CZ" altLang="cs-CZ" sz="4400" dirty="0" err="1"/>
              <a:t>jakobypřímá</a:t>
            </a:r>
            <a:r>
              <a:rPr lang="cs-CZ" altLang="cs-CZ" sz="4400" dirty="0"/>
              <a:t>“ volba</a:t>
            </a:r>
          </a:p>
        </p:txBody>
      </p:sp>
      <p:sp>
        <p:nvSpPr>
          <p:cNvPr id="12291" name="Zástupný symbol pro obsah 2">
            <a:extLst>
              <a:ext uri="{FF2B5EF4-FFF2-40B4-BE49-F238E27FC236}">
                <a16:creationId xmlns:a16="http://schemas.microsoft.com/office/drawing/2014/main" id="{45D22125-1EBE-44C4-9213-C560C1ECA940}"/>
              </a:ext>
            </a:extLst>
          </p:cNvPr>
          <p:cNvSpPr>
            <a:spLocks noGrp="1"/>
          </p:cNvSpPr>
          <p:nvPr>
            <p:ph idx="1"/>
          </p:nvPr>
        </p:nvSpPr>
        <p:spPr>
          <a:xfrm>
            <a:off x="457200" y="1660848"/>
            <a:ext cx="8229600" cy="4711959"/>
          </a:xfrm>
        </p:spPr>
        <p:txBody>
          <a:bodyPr>
            <a:normAutofit/>
          </a:bodyPr>
          <a:lstStyle/>
          <a:p>
            <a:r>
              <a:rPr lang="cs-CZ" altLang="cs-CZ" sz="2400" dirty="0">
                <a:solidFill>
                  <a:srgbClr val="002D5A"/>
                </a:solidFill>
              </a:rPr>
              <a:t>obavy: </a:t>
            </a:r>
          </a:p>
          <a:p>
            <a:pPr lvl="1"/>
            <a:r>
              <a:rPr lang="cs-CZ" altLang="cs-CZ" sz="2400" dirty="0">
                <a:solidFill>
                  <a:srgbClr val="002D5A"/>
                </a:solidFill>
              </a:rPr>
              <a:t>z velké autority prezidenta a jeho případné tyranie</a:t>
            </a:r>
          </a:p>
          <a:p>
            <a:pPr lvl="1"/>
            <a:r>
              <a:rPr lang="cs-CZ" altLang="cs-CZ" sz="2400" dirty="0">
                <a:solidFill>
                  <a:srgbClr val="002D5A"/>
                </a:solidFill>
              </a:rPr>
              <a:t>z centralismu a převahy velkých (lidnatých států)</a:t>
            </a:r>
          </a:p>
          <a:p>
            <a:pPr lvl="1"/>
            <a:r>
              <a:rPr lang="cs-CZ" altLang="cs-CZ" sz="2400" dirty="0">
                <a:solidFill>
                  <a:srgbClr val="002D5A"/>
                </a:solidFill>
              </a:rPr>
              <a:t>z demagogie kandidátů</a:t>
            </a:r>
          </a:p>
          <a:p>
            <a:endParaRPr lang="cs-CZ" altLang="cs-CZ" sz="2400" dirty="0">
              <a:solidFill>
                <a:srgbClr val="002D5A"/>
              </a:solidFill>
            </a:endParaRPr>
          </a:p>
          <a:p>
            <a:r>
              <a:rPr lang="cs-CZ" altLang="cs-CZ" sz="2400" dirty="0">
                <a:solidFill>
                  <a:srgbClr val="002D5A"/>
                </a:solidFill>
              </a:rPr>
              <a:t>EC - původní myšlenka - sbor nezávislých osobností</a:t>
            </a:r>
          </a:p>
          <a:p>
            <a:pPr lvl="1"/>
            <a:r>
              <a:rPr lang="cs-CZ" altLang="cs-CZ" sz="2400" dirty="0">
                <a:solidFill>
                  <a:srgbClr val="002D5A"/>
                </a:solidFill>
              </a:rPr>
              <a:t>John </a:t>
            </a:r>
            <a:r>
              <a:rPr lang="cs-CZ" altLang="cs-CZ" sz="2400" dirty="0" err="1">
                <a:solidFill>
                  <a:srgbClr val="002D5A"/>
                </a:solidFill>
              </a:rPr>
              <a:t>Jay</a:t>
            </a:r>
            <a:r>
              <a:rPr lang="cs-CZ" altLang="cs-CZ" sz="2400" dirty="0">
                <a:solidFill>
                  <a:srgbClr val="002D5A"/>
                </a:solidFill>
              </a:rPr>
              <a:t>: EC = „nejosvícenější a nejúctyhodnější občané“</a:t>
            </a:r>
          </a:p>
          <a:p>
            <a:pPr lvl="1"/>
            <a:r>
              <a:rPr lang="cs-CZ" altLang="cs-CZ" sz="2400" dirty="0">
                <a:solidFill>
                  <a:srgbClr val="002D5A"/>
                </a:solidFill>
              </a:rPr>
              <a:t>nepočítalo se s politickými stranami</a:t>
            </a:r>
          </a:p>
          <a:p>
            <a:pPr lvl="1"/>
            <a:r>
              <a:rPr lang="cs-CZ" altLang="cs-CZ" sz="2400" dirty="0">
                <a:solidFill>
                  <a:srgbClr val="002D5A"/>
                </a:solidFill>
              </a:rPr>
              <a:t>dnes volitelé – velice loajální „svým“ politickým stranám</a:t>
            </a:r>
          </a:p>
          <a:p>
            <a:pPr marL="914205" lvl="2" indent="0">
              <a:buNone/>
            </a:pPr>
            <a:r>
              <a:rPr lang="cs-CZ" altLang="cs-CZ" dirty="0">
                <a:solidFill>
                  <a:srgbClr val="002D5A"/>
                </a:solidFill>
              </a:rPr>
              <a:t>= hlavní kritérium pro výběr kandidátů na volitele</a:t>
            </a:r>
          </a:p>
          <a:p>
            <a:endParaRPr lang="cs-CZ" altLang="cs-CZ" dirty="0"/>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Nadpis 1">
            <a:extLst>
              <a:ext uri="{FF2B5EF4-FFF2-40B4-BE49-F238E27FC236}">
                <a16:creationId xmlns:a16="http://schemas.microsoft.com/office/drawing/2014/main" id="{52C2F863-4008-4824-B19A-DCA0320C624A}"/>
              </a:ext>
            </a:extLst>
          </p:cNvPr>
          <p:cNvSpPr>
            <a:spLocks noGrp="1"/>
          </p:cNvSpPr>
          <p:nvPr>
            <p:ph type="title"/>
          </p:nvPr>
        </p:nvSpPr>
        <p:spPr>
          <a:xfrm>
            <a:off x="239712" y="407988"/>
            <a:ext cx="8447088" cy="390525"/>
          </a:xfrm>
        </p:spPr>
        <p:txBody>
          <a:bodyPr>
            <a:noAutofit/>
          </a:bodyPr>
          <a:lstStyle/>
          <a:p>
            <a:r>
              <a:rPr lang="cs-CZ" altLang="cs-CZ" sz="4000" dirty="0"/>
              <a:t>Sbor volitelů (</a:t>
            </a:r>
            <a:r>
              <a:rPr lang="cs-CZ" altLang="cs-CZ" sz="4000" dirty="0" err="1"/>
              <a:t>electoral</a:t>
            </a:r>
            <a:r>
              <a:rPr lang="cs-CZ" altLang="cs-CZ" sz="4000" dirty="0"/>
              <a:t> </a:t>
            </a:r>
            <a:r>
              <a:rPr lang="cs-CZ" altLang="cs-CZ" sz="4000" dirty="0" err="1"/>
              <a:t>college</a:t>
            </a:r>
            <a:r>
              <a:rPr lang="cs-CZ" altLang="cs-CZ" sz="4000" dirty="0"/>
              <a:t>)</a:t>
            </a:r>
          </a:p>
        </p:txBody>
      </p:sp>
      <p:sp>
        <p:nvSpPr>
          <p:cNvPr id="13315" name="Zástupný symbol pro obsah 2">
            <a:extLst>
              <a:ext uri="{FF2B5EF4-FFF2-40B4-BE49-F238E27FC236}">
                <a16:creationId xmlns:a16="http://schemas.microsoft.com/office/drawing/2014/main" id="{3E924C9F-E1CE-4459-AA0B-27220FA739B0}"/>
              </a:ext>
            </a:extLst>
          </p:cNvPr>
          <p:cNvSpPr>
            <a:spLocks noGrp="1"/>
          </p:cNvSpPr>
          <p:nvPr>
            <p:ph idx="1"/>
          </p:nvPr>
        </p:nvSpPr>
        <p:spPr>
          <a:xfrm>
            <a:off x="457200" y="1138335"/>
            <a:ext cx="8229600" cy="5458407"/>
          </a:xfrm>
        </p:spPr>
        <p:txBody>
          <a:bodyPr>
            <a:normAutofit/>
          </a:bodyPr>
          <a:lstStyle/>
          <a:p>
            <a:r>
              <a:rPr lang="cs-CZ" altLang="cs-CZ" sz="2400" dirty="0">
                <a:solidFill>
                  <a:srgbClr val="002D5A"/>
                </a:solidFill>
              </a:rPr>
              <a:t>Ústava hovoří jen o volitelích – konkrétní podoba EC je výsledkem ústavní zvyklosti</a:t>
            </a:r>
          </a:p>
          <a:p>
            <a:endParaRPr lang="cs-CZ" altLang="cs-CZ" sz="2400" dirty="0">
              <a:solidFill>
                <a:srgbClr val="002D5A"/>
              </a:solidFill>
            </a:endParaRPr>
          </a:p>
          <a:p>
            <a:r>
              <a:rPr lang="cs-CZ" altLang="cs-CZ" sz="2400" dirty="0">
                <a:solidFill>
                  <a:srgbClr val="002D5A"/>
                </a:solidFill>
              </a:rPr>
              <a:t>Postupná evoluce: 2 revize</a:t>
            </a:r>
          </a:p>
          <a:p>
            <a:pPr lvl="1"/>
            <a:r>
              <a:rPr lang="cs-CZ" altLang="cs-CZ" sz="2400" dirty="0">
                <a:solidFill>
                  <a:srgbClr val="002D5A"/>
                </a:solidFill>
              </a:rPr>
              <a:t>1804: XII. Dodatek – rozlišení hlasu pro prezidenta a pro viceprezidenta</a:t>
            </a:r>
          </a:p>
          <a:p>
            <a:pPr lvl="2"/>
            <a:r>
              <a:rPr lang="cs-CZ" altLang="cs-CZ" dirty="0">
                <a:solidFill>
                  <a:srgbClr val="002D5A"/>
                </a:solidFill>
              </a:rPr>
              <a:t>původně měli volitelé 2 hlasy</a:t>
            </a:r>
          </a:p>
          <a:p>
            <a:pPr lvl="1"/>
            <a:r>
              <a:rPr lang="cs-CZ" altLang="cs-CZ" sz="2400" dirty="0">
                <a:solidFill>
                  <a:srgbClr val="002D5A"/>
                </a:solidFill>
              </a:rPr>
              <a:t>1864: ve všech státech přímá volba volitelů</a:t>
            </a:r>
          </a:p>
          <a:p>
            <a:pPr lvl="2"/>
            <a:r>
              <a:rPr lang="cs-CZ" altLang="cs-CZ" dirty="0">
                <a:solidFill>
                  <a:srgbClr val="002D5A"/>
                </a:solidFill>
              </a:rPr>
              <a:t>dříve převažovala nepřímá volba volitelů (státními parlamenty)</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Nadpis 1">
            <a:extLst>
              <a:ext uri="{FF2B5EF4-FFF2-40B4-BE49-F238E27FC236}">
                <a16:creationId xmlns:a16="http://schemas.microsoft.com/office/drawing/2014/main" id="{D89A8234-0EB2-4572-8CD4-91894F10FBE3}"/>
              </a:ext>
            </a:extLst>
          </p:cNvPr>
          <p:cNvSpPr>
            <a:spLocks noGrp="1"/>
          </p:cNvSpPr>
          <p:nvPr>
            <p:ph type="title"/>
          </p:nvPr>
        </p:nvSpPr>
        <p:spPr>
          <a:xfrm>
            <a:off x="239712" y="341312"/>
            <a:ext cx="8447088" cy="390525"/>
          </a:xfrm>
        </p:spPr>
        <p:txBody>
          <a:bodyPr>
            <a:noAutofit/>
          </a:bodyPr>
          <a:lstStyle/>
          <a:p>
            <a:r>
              <a:rPr lang="cs-CZ" altLang="cs-CZ" sz="4000" dirty="0"/>
              <a:t>Argumenty pro Sbor volitelů</a:t>
            </a:r>
          </a:p>
        </p:txBody>
      </p:sp>
      <p:sp>
        <p:nvSpPr>
          <p:cNvPr id="14339" name="Zástupný symbol pro obsah 2">
            <a:extLst>
              <a:ext uri="{FF2B5EF4-FFF2-40B4-BE49-F238E27FC236}">
                <a16:creationId xmlns:a16="http://schemas.microsoft.com/office/drawing/2014/main" id="{188E31A3-1173-4339-82B2-AA22871145D6}"/>
              </a:ext>
            </a:extLst>
          </p:cNvPr>
          <p:cNvSpPr>
            <a:spLocks noGrp="1"/>
          </p:cNvSpPr>
          <p:nvPr>
            <p:ph idx="1"/>
          </p:nvPr>
        </p:nvSpPr>
        <p:spPr>
          <a:xfrm>
            <a:off x="457200" y="1194318"/>
            <a:ext cx="8229600" cy="5206482"/>
          </a:xfrm>
        </p:spPr>
        <p:txBody>
          <a:bodyPr>
            <a:normAutofit/>
          </a:bodyPr>
          <a:lstStyle/>
          <a:p>
            <a:pPr>
              <a:spcBef>
                <a:spcPts val="1200"/>
              </a:spcBef>
            </a:pPr>
            <a:r>
              <a:rPr lang="cs-CZ" altLang="cs-CZ" sz="2400" dirty="0">
                <a:solidFill>
                  <a:srgbClr val="002D5A"/>
                </a:solidFill>
              </a:rPr>
              <a:t>podpora již velmi ukotveného systému dvou stran</a:t>
            </a:r>
          </a:p>
          <a:p>
            <a:pPr lvl="1">
              <a:spcBef>
                <a:spcPts val="1200"/>
              </a:spcBef>
            </a:pPr>
            <a:r>
              <a:rPr lang="cs-CZ" altLang="cs-CZ" sz="2400" dirty="0">
                <a:solidFill>
                  <a:srgbClr val="002D5A"/>
                </a:solidFill>
              </a:rPr>
              <a:t>bipartismus – napomáhá stabilitě</a:t>
            </a:r>
          </a:p>
          <a:p>
            <a:pPr>
              <a:spcBef>
                <a:spcPts val="1200"/>
              </a:spcBef>
            </a:pPr>
            <a:r>
              <a:rPr lang="cs-CZ" altLang="cs-CZ" sz="2400" dirty="0">
                <a:solidFill>
                  <a:srgbClr val="002D5A"/>
                </a:solidFill>
              </a:rPr>
              <a:t>základní kámen amerického federalismu</a:t>
            </a:r>
          </a:p>
          <a:p>
            <a:pPr lvl="1">
              <a:spcBef>
                <a:spcPts val="1200"/>
              </a:spcBef>
            </a:pPr>
            <a:r>
              <a:rPr lang="cs-CZ" altLang="cs-CZ" sz="2400" dirty="0">
                <a:solidFill>
                  <a:srgbClr val="002D5A"/>
                </a:solidFill>
              </a:rPr>
              <a:t>státy si samy určují způsob volby a alokace volitelů</a:t>
            </a:r>
          </a:p>
          <a:p>
            <a:pPr lvl="1">
              <a:spcBef>
                <a:spcPts val="1200"/>
              </a:spcBef>
            </a:pPr>
            <a:r>
              <a:rPr lang="cs-CZ" altLang="cs-CZ" sz="2400" dirty="0">
                <a:solidFill>
                  <a:srgbClr val="002D5A"/>
                </a:solidFill>
              </a:rPr>
              <a:t>malé státy </a:t>
            </a:r>
            <a:r>
              <a:rPr lang="cs-CZ" altLang="cs-CZ" sz="2400" dirty="0" err="1">
                <a:solidFill>
                  <a:srgbClr val="002D5A"/>
                </a:solidFill>
              </a:rPr>
              <a:t>nadreprezentovány</a:t>
            </a:r>
            <a:endParaRPr lang="cs-CZ" altLang="cs-CZ" sz="2400" dirty="0">
              <a:solidFill>
                <a:srgbClr val="002D5A"/>
              </a:solidFill>
            </a:endParaRPr>
          </a:p>
          <a:p>
            <a:pPr>
              <a:spcBef>
                <a:spcPts val="1200"/>
              </a:spcBef>
            </a:pPr>
            <a:r>
              <a:rPr lang="cs-CZ" altLang="cs-CZ" sz="2400" dirty="0">
                <a:solidFill>
                  <a:srgbClr val="002D5A"/>
                </a:solidFill>
              </a:rPr>
              <a:t>vítězí ti kandidáti, kteří mají podporu napříč celými USA</a:t>
            </a:r>
          </a:p>
          <a:p>
            <a:pPr lvl="1">
              <a:spcBef>
                <a:spcPts val="1200"/>
              </a:spcBef>
            </a:pPr>
            <a:r>
              <a:rPr lang="cs-CZ" altLang="cs-CZ" sz="2400" dirty="0">
                <a:solidFill>
                  <a:srgbClr val="002D5A"/>
                </a:solidFill>
              </a:rPr>
              <a:t>nehrozí dominance několika málo lidnatých států</a:t>
            </a:r>
          </a:p>
          <a:p>
            <a:pPr>
              <a:spcBef>
                <a:spcPts val="1200"/>
              </a:spcBef>
            </a:pPr>
            <a:r>
              <a:rPr lang="cs-CZ" altLang="cs-CZ" sz="2400" dirty="0">
                <a:solidFill>
                  <a:srgbClr val="002D5A"/>
                </a:solidFill>
              </a:rPr>
              <a:t>chrání zájmy menšin</a:t>
            </a:r>
          </a:p>
          <a:p>
            <a:pPr lvl="1">
              <a:spcBef>
                <a:spcPts val="1200"/>
              </a:spcBef>
            </a:pPr>
            <a:r>
              <a:rPr lang="cs-CZ" altLang="cs-CZ" sz="2400" dirty="0">
                <a:solidFill>
                  <a:srgbClr val="002D5A"/>
                </a:solidFill>
              </a:rPr>
              <a:t>často lokálně koncentrované - jejich kandidát může získat hlasy všech volitelů v daném státě</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Nadpis 1">
            <a:extLst>
              <a:ext uri="{FF2B5EF4-FFF2-40B4-BE49-F238E27FC236}">
                <a16:creationId xmlns:a16="http://schemas.microsoft.com/office/drawing/2014/main" id="{5274CE85-D988-4D97-B3AD-9B560028C9F3}"/>
              </a:ext>
            </a:extLst>
          </p:cNvPr>
          <p:cNvSpPr>
            <a:spLocks noGrp="1"/>
          </p:cNvSpPr>
          <p:nvPr>
            <p:ph type="title"/>
          </p:nvPr>
        </p:nvSpPr>
        <p:spPr>
          <a:xfrm>
            <a:off x="120780" y="519905"/>
            <a:ext cx="8447088" cy="423863"/>
          </a:xfrm>
        </p:spPr>
        <p:txBody>
          <a:bodyPr>
            <a:noAutofit/>
          </a:bodyPr>
          <a:lstStyle/>
          <a:p>
            <a:r>
              <a:rPr lang="cs-CZ" altLang="cs-CZ" sz="4100" dirty="0"/>
              <a:t>Argumenty proti Sboru volitelů</a:t>
            </a:r>
          </a:p>
        </p:txBody>
      </p:sp>
      <p:sp>
        <p:nvSpPr>
          <p:cNvPr id="15363" name="Zástupný symbol pro obsah 2">
            <a:extLst>
              <a:ext uri="{FF2B5EF4-FFF2-40B4-BE49-F238E27FC236}">
                <a16:creationId xmlns:a16="http://schemas.microsoft.com/office/drawing/2014/main" id="{07EBE1BC-F118-4A4E-81D2-5221D8955CF2}"/>
              </a:ext>
            </a:extLst>
          </p:cNvPr>
          <p:cNvSpPr>
            <a:spLocks noGrp="1"/>
          </p:cNvSpPr>
          <p:nvPr>
            <p:ph idx="1"/>
          </p:nvPr>
        </p:nvSpPr>
        <p:spPr>
          <a:xfrm>
            <a:off x="457200" y="1390262"/>
            <a:ext cx="8229600" cy="4735902"/>
          </a:xfrm>
        </p:spPr>
        <p:txBody>
          <a:bodyPr/>
          <a:lstStyle/>
          <a:p>
            <a:pPr>
              <a:spcBef>
                <a:spcPts val="1200"/>
              </a:spcBef>
            </a:pPr>
            <a:r>
              <a:rPr lang="cs-CZ" altLang="cs-CZ" sz="2000" dirty="0">
                <a:solidFill>
                  <a:srgbClr val="002D5A"/>
                </a:solidFill>
              </a:rPr>
              <a:t>může zvítězit kandidát s nižším počtem hlasů voličů</a:t>
            </a:r>
          </a:p>
          <a:p>
            <a:pPr>
              <a:spcBef>
                <a:spcPts val="1200"/>
              </a:spcBef>
            </a:pPr>
            <a:r>
              <a:rPr lang="cs-CZ" altLang="cs-CZ" sz="2000" dirty="0">
                <a:solidFill>
                  <a:srgbClr val="002D5A"/>
                </a:solidFill>
              </a:rPr>
              <a:t>volitelé nejsou povinni odevzdat hlas tandemu, za nějž byli nominováni</a:t>
            </a:r>
          </a:p>
          <a:p>
            <a:pPr lvl="1">
              <a:spcBef>
                <a:spcPts val="1200"/>
              </a:spcBef>
            </a:pPr>
            <a:r>
              <a:rPr lang="cs-CZ" altLang="cs-CZ" sz="1800" dirty="0">
                <a:solidFill>
                  <a:srgbClr val="002D5A"/>
                </a:solidFill>
              </a:rPr>
              <a:t>V historii velice málo „</a:t>
            </a:r>
            <a:r>
              <a:rPr lang="cs-CZ" altLang="cs-CZ" sz="1800" dirty="0" err="1">
                <a:solidFill>
                  <a:srgbClr val="002D5A"/>
                </a:solidFill>
              </a:rPr>
              <a:t>faithless</a:t>
            </a:r>
            <a:r>
              <a:rPr lang="cs-CZ" altLang="cs-CZ" sz="1800" dirty="0">
                <a:solidFill>
                  <a:srgbClr val="002D5A"/>
                </a:solidFill>
              </a:rPr>
              <a:t> </a:t>
            </a:r>
            <a:r>
              <a:rPr lang="cs-CZ" altLang="cs-CZ" sz="1800" dirty="0" err="1">
                <a:solidFill>
                  <a:srgbClr val="002D5A"/>
                </a:solidFill>
              </a:rPr>
              <a:t>electors</a:t>
            </a:r>
            <a:r>
              <a:rPr lang="cs-CZ" altLang="cs-CZ" sz="1800" dirty="0">
                <a:solidFill>
                  <a:srgbClr val="002D5A"/>
                </a:solidFill>
              </a:rPr>
              <a:t>“</a:t>
            </a:r>
          </a:p>
          <a:p>
            <a:pPr>
              <a:spcBef>
                <a:spcPts val="1200"/>
              </a:spcBef>
            </a:pPr>
            <a:r>
              <a:rPr lang="cs-CZ" altLang="cs-CZ" sz="2000" dirty="0">
                <a:solidFill>
                  <a:srgbClr val="002D5A"/>
                </a:solidFill>
              </a:rPr>
              <a:t>kandidáti se zaměřují jen na některé státy</a:t>
            </a:r>
          </a:p>
          <a:p>
            <a:pPr lvl="1">
              <a:spcBef>
                <a:spcPts val="1200"/>
              </a:spcBef>
            </a:pPr>
            <a:r>
              <a:rPr lang="cs-CZ" altLang="cs-CZ" sz="1800" dirty="0">
                <a:solidFill>
                  <a:srgbClr val="002D5A"/>
                </a:solidFill>
              </a:rPr>
              <a:t>swing </a:t>
            </a:r>
            <a:r>
              <a:rPr lang="cs-CZ" altLang="cs-CZ" sz="1800" dirty="0" err="1">
                <a:solidFill>
                  <a:srgbClr val="002D5A"/>
                </a:solidFill>
              </a:rPr>
              <a:t>states</a:t>
            </a:r>
            <a:r>
              <a:rPr lang="cs-CZ" altLang="cs-CZ" sz="1800" dirty="0">
                <a:solidFill>
                  <a:srgbClr val="002D5A"/>
                </a:solidFill>
              </a:rPr>
              <a:t>, </a:t>
            </a:r>
            <a:r>
              <a:rPr lang="cs-CZ" altLang="cs-CZ" sz="1800" dirty="0" err="1">
                <a:solidFill>
                  <a:srgbClr val="002D5A"/>
                </a:solidFill>
              </a:rPr>
              <a:t>battleground</a:t>
            </a:r>
            <a:r>
              <a:rPr lang="cs-CZ" altLang="cs-CZ" sz="1800" dirty="0">
                <a:solidFill>
                  <a:srgbClr val="002D5A"/>
                </a:solidFill>
              </a:rPr>
              <a:t> </a:t>
            </a:r>
            <a:r>
              <a:rPr lang="cs-CZ" altLang="cs-CZ" sz="1800" dirty="0" err="1">
                <a:solidFill>
                  <a:srgbClr val="002D5A"/>
                </a:solidFill>
              </a:rPr>
              <a:t>states</a:t>
            </a:r>
            <a:r>
              <a:rPr lang="cs-CZ" altLang="cs-CZ" sz="1800" dirty="0">
                <a:solidFill>
                  <a:srgbClr val="002D5A"/>
                </a:solidFill>
              </a:rPr>
              <a:t> (Florida, Ohio, </a:t>
            </a:r>
            <a:r>
              <a:rPr lang="cs-CZ" altLang="cs-CZ" sz="1800" dirty="0" err="1">
                <a:solidFill>
                  <a:srgbClr val="002D5A"/>
                </a:solidFill>
              </a:rPr>
              <a:t>Pennsylvania</a:t>
            </a:r>
            <a:r>
              <a:rPr lang="cs-CZ" altLang="cs-CZ" sz="1800" dirty="0">
                <a:solidFill>
                  <a:srgbClr val="002D5A"/>
                </a:solidFill>
              </a:rPr>
              <a:t>, Michigan)</a:t>
            </a:r>
          </a:p>
          <a:p>
            <a:pPr lvl="1">
              <a:spcBef>
                <a:spcPts val="1200"/>
              </a:spcBef>
            </a:pPr>
            <a:r>
              <a:rPr lang="cs-CZ" altLang="cs-CZ" sz="1800" dirty="0">
                <a:solidFill>
                  <a:srgbClr val="002D5A"/>
                </a:solidFill>
              </a:rPr>
              <a:t>X </a:t>
            </a:r>
            <a:r>
              <a:rPr lang="cs-CZ" altLang="cs-CZ" sz="1800" dirty="0" err="1">
                <a:solidFill>
                  <a:srgbClr val="002D5A"/>
                </a:solidFill>
              </a:rPr>
              <a:t>safe</a:t>
            </a:r>
            <a:r>
              <a:rPr lang="cs-CZ" altLang="cs-CZ" sz="1800" dirty="0">
                <a:solidFill>
                  <a:srgbClr val="002D5A"/>
                </a:solidFill>
              </a:rPr>
              <a:t> </a:t>
            </a:r>
            <a:r>
              <a:rPr lang="cs-CZ" altLang="cs-CZ" sz="1800" dirty="0" err="1">
                <a:solidFill>
                  <a:srgbClr val="002D5A"/>
                </a:solidFill>
              </a:rPr>
              <a:t>states</a:t>
            </a:r>
            <a:r>
              <a:rPr lang="cs-CZ" altLang="cs-CZ" sz="1800" dirty="0">
                <a:solidFill>
                  <a:srgbClr val="002D5A"/>
                </a:solidFill>
              </a:rPr>
              <a:t>, non-</a:t>
            </a:r>
            <a:r>
              <a:rPr lang="cs-CZ" altLang="cs-CZ" sz="1800" dirty="0" err="1">
                <a:solidFill>
                  <a:srgbClr val="002D5A"/>
                </a:solidFill>
              </a:rPr>
              <a:t>competitive</a:t>
            </a:r>
            <a:r>
              <a:rPr lang="cs-CZ" altLang="cs-CZ" sz="1800" dirty="0">
                <a:solidFill>
                  <a:srgbClr val="002D5A"/>
                </a:solidFill>
              </a:rPr>
              <a:t> </a:t>
            </a:r>
            <a:r>
              <a:rPr lang="cs-CZ" altLang="cs-CZ" sz="1800" dirty="0" err="1">
                <a:solidFill>
                  <a:srgbClr val="002D5A"/>
                </a:solidFill>
              </a:rPr>
              <a:t>states</a:t>
            </a:r>
            <a:r>
              <a:rPr lang="cs-CZ" altLang="cs-CZ" sz="1800" dirty="0">
                <a:solidFill>
                  <a:srgbClr val="002D5A"/>
                </a:solidFill>
              </a:rPr>
              <a:t> (</a:t>
            </a:r>
            <a:r>
              <a:rPr lang="cs-CZ" altLang="cs-CZ" sz="1800" dirty="0" err="1">
                <a:solidFill>
                  <a:srgbClr val="002D5A"/>
                </a:solidFill>
              </a:rPr>
              <a:t>California</a:t>
            </a:r>
            <a:r>
              <a:rPr lang="cs-CZ" altLang="cs-CZ" sz="1800" dirty="0">
                <a:solidFill>
                  <a:srgbClr val="002D5A"/>
                </a:solidFill>
              </a:rPr>
              <a:t>, New York, Texas, Illinois)</a:t>
            </a:r>
          </a:p>
          <a:p>
            <a:pPr>
              <a:spcBef>
                <a:spcPts val="1200"/>
              </a:spcBef>
            </a:pPr>
            <a:r>
              <a:rPr lang="cs-CZ" altLang="cs-CZ" sz="2000" dirty="0">
                <a:solidFill>
                  <a:srgbClr val="002D5A"/>
                </a:solidFill>
              </a:rPr>
              <a:t>příliš velká váha určitých států</a:t>
            </a:r>
          </a:p>
          <a:p>
            <a:pPr>
              <a:spcBef>
                <a:spcPts val="1200"/>
              </a:spcBef>
            </a:pPr>
            <a:r>
              <a:rPr lang="cs-CZ" altLang="cs-CZ" sz="2000" dirty="0">
                <a:solidFill>
                  <a:srgbClr val="002D5A"/>
                </a:solidFill>
              </a:rPr>
              <a:t>snížení volební účasti (malá motivace některých voličů v některých státech)</a:t>
            </a:r>
          </a:p>
          <a:p>
            <a:endParaRPr lang="cs-CZ" altLang="cs-CZ" dirty="0"/>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E6A8A468-EA94-4181-8E66-F4E963A5F225}"/>
              </a:ext>
            </a:extLst>
          </p:cNvPr>
          <p:cNvSpPr>
            <a:spLocks noGrp="1" noChangeArrowheads="1"/>
          </p:cNvSpPr>
          <p:nvPr>
            <p:ph type="title"/>
          </p:nvPr>
        </p:nvSpPr>
        <p:spPr>
          <a:xfrm>
            <a:off x="0" y="210780"/>
            <a:ext cx="9144000" cy="923926"/>
          </a:xfrm>
        </p:spPr>
        <p:txBody>
          <a:bodyPr>
            <a:normAutofit/>
          </a:bodyPr>
          <a:lstStyle/>
          <a:p>
            <a:pPr eaLnBrk="1" hangingPunct="1"/>
            <a:r>
              <a:rPr lang="cs-CZ" altLang="cs-CZ" sz="4400" dirty="0"/>
              <a:t>Volby v roce 2000</a:t>
            </a:r>
          </a:p>
        </p:txBody>
      </p:sp>
      <p:pic>
        <p:nvPicPr>
          <p:cNvPr id="16387" name="il_fi" descr="ElectoralCollege2000-Large">
            <a:extLst>
              <a:ext uri="{FF2B5EF4-FFF2-40B4-BE49-F238E27FC236}">
                <a16:creationId xmlns:a16="http://schemas.microsoft.com/office/drawing/2014/main" id="{321959D6-6A41-4354-B341-0BA2A3B81BF4}"/>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66660" y="1345277"/>
            <a:ext cx="8610679" cy="4626315"/>
          </a:xfrm>
          <a:noFill/>
        </p:spPr>
      </p:pic>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20441A14-8D1D-445E-A43F-759E34B597D0}"/>
              </a:ext>
            </a:extLst>
          </p:cNvPr>
          <p:cNvSpPr>
            <a:spLocks noGrp="1" noChangeArrowheads="1"/>
          </p:cNvSpPr>
          <p:nvPr>
            <p:ph type="title"/>
          </p:nvPr>
        </p:nvSpPr>
        <p:spPr>
          <a:xfrm>
            <a:off x="111449" y="858837"/>
            <a:ext cx="8447088" cy="423863"/>
          </a:xfrm>
        </p:spPr>
        <p:txBody>
          <a:bodyPr>
            <a:noAutofit/>
          </a:bodyPr>
          <a:lstStyle/>
          <a:p>
            <a:pPr eaLnBrk="1" hangingPunct="1"/>
            <a:r>
              <a:rPr lang="cs-CZ" altLang="cs-CZ" sz="4400" dirty="0"/>
              <a:t>Prezidentské volby – stranicko-politický pohled</a:t>
            </a:r>
          </a:p>
        </p:txBody>
      </p:sp>
      <p:sp>
        <p:nvSpPr>
          <p:cNvPr id="17411" name="Rectangle 3">
            <a:extLst>
              <a:ext uri="{FF2B5EF4-FFF2-40B4-BE49-F238E27FC236}">
                <a16:creationId xmlns:a16="http://schemas.microsoft.com/office/drawing/2014/main" id="{676C259F-8493-492A-8BD1-22457602CD61}"/>
              </a:ext>
            </a:extLst>
          </p:cNvPr>
          <p:cNvSpPr>
            <a:spLocks noGrp="1" noChangeArrowheads="1"/>
          </p:cNvSpPr>
          <p:nvPr>
            <p:ph type="body" idx="1"/>
          </p:nvPr>
        </p:nvSpPr>
        <p:spPr>
          <a:xfrm>
            <a:off x="279399" y="1968760"/>
            <a:ext cx="3527491" cy="4670166"/>
          </a:xfrm>
        </p:spPr>
        <p:txBody>
          <a:bodyPr>
            <a:normAutofit/>
          </a:bodyPr>
          <a:lstStyle/>
          <a:p>
            <a:pPr eaLnBrk="1" hangingPunct="1"/>
            <a:r>
              <a:rPr lang="cs-CZ" altLang="cs-CZ" sz="2400" dirty="0">
                <a:solidFill>
                  <a:srgbClr val="002D5A"/>
                </a:solidFill>
              </a:rPr>
              <a:t>dvě fáze</a:t>
            </a:r>
          </a:p>
          <a:p>
            <a:pPr lvl="1" eaLnBrk="1" hangingPunct="1"/>
            <a:r>
              <a:rPr lang="cs-CZ" altLang="cs-CZ" sz="2400" dirty="0">
                <a:solidFill>
                  <a:srgbClr val="002D5A"/>
                </a:solidFill>
              </a:rPr>
              <a:t>boj o nominaci prezidenta uvnitř strany</a:t>
            </a:r>
          </a:p>
          <a:p>
            <a:pPr lvl="1" eaLnBrk="1" hangingPunct="1"/>
            <a:r>
              <a:rPr lang="cs-CZ" altLang="cs-CZ" sz="2400" dirty="0">
                <a:solidFill>
                  <a:srgbClr val="002D5A"/>
                </a:solidFill>
              </a:rPr>
              <a:t>soutěž stranických kandidátů o hlasy volitelů</a:t>
            </a:r>
          </a:p>
          <a:p>
            <a:pPr lvl="1" eaLnBrk="1" hangingPunct="1"/>
            <a:endParaRPr lang="cs-CZ" altLang="cs-CZ" dirty="0"/>
          </a:p>
        </p:txBody>
      </p:sp>
      <p:pic>
        <p:nvPicPr>
          <p:cNvPr id="17412" name="Picture 5">
            <a:extLst>
              <a:ext uri="{FF2B5EF4-FFF2-40B4-BE49-F238E27FC236}">
                <a16:creationId xmlns:a16="http://schemas.microsoft.com/office/drawing/2014/main" id="{BCB5E8A5-70E2-4645-8BBD-6E6F737D33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2790" y="1968760"/>
            <a:ext cx="4845083" cy="2750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CB44A940-2E45-4516-AACC-F0D93B66AF85}"/>
              </a:ext>
            </a:extLst>
          </p:cNvPr>
          <p:cNvSpPr>
            <a:spLocks noGrp="1" noChangeArrowheads="1"/>
          </p:cNvSpPr>
          <p:nvPr>
            <p:ph type="title"/>
          </p:nvPr>
        </p:nvSpPr>
        <p:spPr>
          <a:xfrm>
            <a:off x="176764" y="407987"/>
            <a:ext cx="8447088" cy="390525"/>
          </a:xfrm>
        </p:spPr>
        <p:txBody>
          <a:bodyPr>
            <a:noAutofit/>
          </a:bodyPr>
          <a:lstStyle/>
          <a:p>
            <a:pPr eaLnBrk="1" hangingPunct="1"/>
            <a:r>
              <a:rPr lang="cs-CZ" altLang="cs-CZ" sz="4400" dirty="0"/>
              <a:t>Primární volby</a:t>
            </a:r>
          </a:p>
        </p:txBody>
      </p:sp>
      <p:sp>
        <p:nvSpPr>
          <p:cNvPr id="19459" name="Rectangle 3">
            <a:extLst>
              <a:ext uri="{FF2B5EF4-FFF2-40B4-BE49-F238E27FC236}">
                <a16:creationId xmlns:a16="http://schemas.microsoft.com/office/drawing/2014/main" id="{4C196DD3-3213-456A-997A-9A8079DF2306}"/>
              </a:ext>
            </a:extLst>
          </p:cNvPr>
          <p:cNvSpPr>
            <a:spLocks noGrp="1" noChangeArrowheads="1"/>
          </p:cNvSpPr>
          <p:nvPr>
            <p:ph type="body" idx="1"/>
          </p:nvPr>
        </p:nvSpPr>
        <p:spPr>
          <a:xfrm>
            <a:off x="279400" y="1371600"/>
            <a:ext cx="4876800" cy="4883150"/>
          </a:xfrm>
        </p:spPr>
        <p:txBody>
          <a:bodyPr>
            <a:normAutofit/>
          </a:bodyPr>
          <a:lstStyle/>
          <a:p>
            <a:pPr eaLnBrk="1" hangingPunct="1"/>
            <a:r>
              <a:rPr lang="cs-CZ" altLang="cs-CZ" dirty="0">
                <a:solidFill>
                  <a:srgbClr val="002D5A"/>
                </a:solidFill>
              </a:rPr>
              <a:t>boj kandidátů o nominaci na prezidenta uvnitř strany</a:t>
            </a:r>
          </a:p>
          <a:p>
            <a:pPr eaLnBrk="1" hangingPunct="1"/>
            <a:r>
              <a:rPr lang="cs-CZ" altLang="cs-CZ" dirty="0">
                <a:solidFill>
                  <a:srgbClr val="002D5A"/>
                </a:solidFill>
              </a:rPr>
              <a:t>boj o podporu tzv. delegátů</a:t>
            </a:r>
          </a:p>
          <a:p>
            <a:pPr lvl="1" eaLnBrk="1" hangingPunct="1">
              <a:lnSpc>
                <a:spcPct val="90000"/>
              </a:lnSpc>
            </a:pPr>
            <a:r>
              <a:rPr lang="cs-CZ" altLang="cs-CZ" dirty="0">
                <a:solidFill>
                  <a:srgbClr val="002D5A"/>
                </a:solidFill>
              </a:rPr>
              <a:t>delegáti vybíráni na úrovni států</a:t>
            </a:r>
          </a:p>
          <a:p>
            <a:pPr eaLnBrk="1" hangingPunct="1"/>
            <a:r>
              <a:rPr lang="cs-CZ" altLang="cs-CZ" dirty="0">
                <a:solidFill>
                  <a:srgbClr val="002D5A"/>
                </a:solidFill>
              </a:rPr>
              <a:t>vrchol na nominačním sjezdu</a:t>
            </a:r>
          </a:p>
          <a:p>
            <a:pPr lvl="2" eaLnBrk="1" hangingPunct="1">
              <a:lnSpc>
                <a:spcPct val="90000"/>
              </a:lnSpc>
            </a:pPr>
            <a:endParaRPr lang="cs-CZ" altLang="cs-CZ" dirty="0"/>
          </a:p>
          <a:p>
            <a:pPr lvl="1" eaLnBrk="1" hangingPunct="1"/>
            <a:endParaRPr lang="cs-CZ" altLang="cs-CZ" dirty="0"/>
          </a:p>
        </p:txBody>
      </p:sp>
      <p:pic>
        <p:nvPicPr>
          <p:cNvPr id="19460" name="Picture 5" descr="2207721914_3b788fd12e">
            <a:extLst>
              <a:ext uri="{FF2B5EF4-FFF2-40B4-BE49-F238E27FC236}">
                <a16:creationId xmlns:a16="http://schemas.microsoft.com/office/drawing/2014/main" id="{2E749504-4F3C-44A7-A9D7-7DB514192F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2286" y="1538395"/>
            <a:ext cx="3563937" cy="237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5">
            <a:extLst>
              <a:ext uri="{FF2B5EF4-FFF2-40B4-BE49-F238E27FC236}">
                <a16:creationId xmlns:a16="http://schemas.microsoft.com/office/drawing/2014/main" id="{040DFCDC-5E38-460D-832A-2B32727761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722237">
            <a:off x="4902588" y="4214235"/>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
            <a:ext cx="9144000" cy="1639019"/>
          </a:xfrm>
        </p:spPr>
        <p:txBody>
          <a:bodyPr>
            <a:normAutofit/>
          </a:bodyPr>
          <a:lstStyle/>
          <a:p>
            <a:r>
              <a:rPr lang="cs-CZ" sz="4400" dirty="0"/>
              <a:t>Podmínky ke zkoušce </a:t>
            </a:r>
            <a:br>
              <a:rPr lang="cs-CZ" sz="4400" dirty="0"/>
            </a:br>
            <a:r>
              <a:rPr lang="cs-CZ" sz="4400" dirty="0"/>
              <a:t>(prezenční forma)</a:t>
            </a:r>
          </a:p>
        </p:txBody>
      </p:sp>
      <p:sp>
        <p:nvSpPr>
          <p:cNvPr id="3" name="Zástupný symbol pro obsah 2"/>
          <p:cNvSpPr>
            <a:spLocks noGrp="1"/>
          </p:cNvSpPr>
          <p:nvPr>
            <p:ph idx="1"/>
          </p:nvPr>
        </p:nvSpPr>
        <p:spPr>
          <a:xfrm>
            <a:off x="457200" y="2223655"/>
            <a:ext cx="8229600" cy="3902508"/>
          </a:xfrm>
        </p:spPr>
        <p:txBody>
          <a:bodyPr>
            <a:noAutofit/>
          </a:bodyPr>
          <a:lstStyle/>
          <a:p>
            <a:pPr marL="0" indent="0">
              <a:buNone/>
            </a:pPr>
            <a:r>
              <a:rPr lang="cs-CZ" sz="2400" b="1" dirty="0">
                <a:solidFill>
                  <a:srgbClr val="002D5A"/>
                </a:solidFill>
              </a:rPr>
              <a:t>Referát na předem konzultované téma</a:t>
            </a:r>
          </a:p>
          <a:p>
            <a:r>
              <a:rPr lang="cs-CZ" sz="2400" dirty="0">
                <a:solidFill>
                  <a:srgbClr val="002D5A"/>
                </a:solidFill>
              </a:rPr>
              <a:t>prezentace formou ppt v rámci seminářů a v konkrétních termínech; musí mít jasné parametry (min. 15 slidů a 40 min) a striktně se držet tématu</a:t>
            </a:r>
          </a:p>
          <a:p>
            <a:pPr marL="0" indent="0">
              <a:buNone/>
            </a:pPr>
            <a:endParaRPr lang="cs-CZ" sz="2400" b="1" dirty="0">
              <a:solidFill>
                <a:srgbClr val="002D5A"/>
              </a:solidFill>
            </a:endParaRPr>
          </a:p>
          <a:p>
            <a:pPr marL="0" indent="0">
              <a:buNone/>
            </a:pPr>
            <a:r>
              <a:rPr lang="cs-CZ" sz="2400" b="1" dirty="0">
                <a:solidFill>
                  <a:srgbClr val="002D5A"/>
                </a:solidFill>
              </a:rPr>
              <a:t>Závěrečný test</a:t>
            </a:r>
          </a:p>
        </p:txBody>
      </p:sp>
    </p:spTree>
    <p:extLst>
      <p:ext uri="{BB962C8B-B14F-4D97-AF65-F5344CB8AC3E}">
        <p14:creationId xmlns:p14="http://schemas.microsoft.com/office/powerpoint/2010/main" val="1222588520"/>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F665001D-4245-4045-B564-C60D7A152181}"/>
              </a:ext>
            </a:extLst>
          </p:cNvPr>
          <p:cNvSpPr>
            <a:spLocks noGrp="1" noChangeArrowheads="1"/>
          </p:cNvSpPr>
          <p:nvPr>
            <p:ph type="title"/>
          </p:nvPr>
        </p:nvSpPr>
        <p:spPr/>
        <p:txBody>
          <a:bodyPr>
            <a:normAutofit/>
          </a:bodyPr>
          <a:lstStyle/>
          <a:p>
            <a:pPr eaLnBrk="1" hangingPunct="1"/>
            <a:r>
              <a:rPr lang="cs-CZ" altLang="cs-CZ" sz="4400" dirty="0"/>
              <a:t>Primární volby</a:t>
            </a:r>
          </a:p>
        </p:txBody>
      </p:sp>
      <p:sp>
        <p:nvSpPr>
          <p:cNvPr id="20483" name="Rectangle 3">
            <a:extLst>
              <a:ext uri="{FF2B5EF4-FFF2-40B4-BE49-F238E27FC236}">
                <a16:creationId xmlns:a16="http://schemas.microsoft.com/office/drawing/2014/main" id="{86687183-D0E1-4E12-B156-AF686B20C39B}"/>
              </a:ext>
            </a:extLst>
          </p:cNvPr>
          <p:cNvSpPr>
            <a:spLocks noGrp="1" noChangeArrowheads="1"/>
          </p:cNvSpPr>
          <p:nvPr>
            <p:ph type="body" idx="1"/>
          </p:nvPr>
        </p:nvSpPr>
        <p:spPr>
          <a:xfrm>
            <a:off x="279400" y="1698171"/>
            <a:ext cx="5318967" cy="4556579"/>
          </a:xfrm>
        </p:spPr>
        <p:txBody>
          <a:bodyPr/>
          <a:lstStyle/>
          <a:p>
            <a:pPr eaLnBrk="1" hangingPunct="1"/>
            <a:r>
              <a:rPr lang="cs-CZ" altLang="cs-CZ" dirty="0">
                <a:solidFill>
                  <a:srgbClr val="002D5A"/>
                </a:solidFill>
              </a:rPr>
              <a:t>dva typy výběru delegátů</a:t>
            </a:r>
          </a:p>
          <a:p>
            <a:pPr lvl="1" eaLnBrk="1" hangingPunct="1"/>
            <a:r>
              <a:rPr lang="cs-CZ" altLang="cs-CZ" dirty="0">
                <a:solidFill>
                  <a:srgbClr val="002D5A"/>
                </a:solidFill>
              </a:rPr>
              <a:t>prezidentské primárky</a:t>
            </a:r>
          </a:p>
          <a:p>
            <a:pPr lvl="1" eaLnBrk="1" hangingPunct="1"/>
            <a:r>
              <a:rPr lang="cs-CZ" altLang="cs-CZ" dirty="0">
                <a:solidFill>
                  <a:srgbClr val="002D5A"/>
                </a:solidFill>
              </a:rPr>
              <a:t>tzv. </a:t>
            </a:r>
            <a:r>
              <a:rPr lang="cs-CZ" altLang="cs-CZ" dirty="0" err="1">
                <a:solidFill>
                  <a:srgbClr val="002D5A"/>
                </a:solidFill>
              </a:rPr>
              <a:t>caucus</a:t>
            </a:r>
            <a:r>
              <a:rPr lang="cs-CZ" altLang="cs-CZ" sz="2800" dirty="0">
                <a:solidFill>
                  <a:srgbClr val="002D5A"/>
                </a:solidFill>
              </a:rPr>
              <a:t> </a:t>
            </a:r>
          </a:p>
          <a:p>
            <a:pPr lvl="1" eaLnBrk="1" hangingPunct="1"/>
            <a:r>
              <a:rPr lang="cs-CZ" altLang="cs-CZ" dirty="0">
                <a:solidFill>
                  <a:srgbClr val="002D5A"/>
                </a:solidFill>
              </a:rPr>
              <a:t>první </a:t>
            </a:r>
            <a:r>
              <a:rPr lang="cs-CZ" altLang="cs-CZ" dirty="0" err="1">
                <a:solidFill>
                  <a:srgbClr val="002D5A"/>
                </a:solidFill>
              </a:rPr>
              <a:t>caucus</a:t>
            </a:r>
            <a:r>
              <a:rPr lang="cs-CZ" altLang="cs-CZ" dirty="0">
                <a:solidFill>
                  <a:srgbClr val="002D5A"/>
                </a:solidFill>
              </a:rPr>
              <a:t> ve státě Iowa a první primárky ve státě New Hampshire</a:t>
            </a:r>
          </a:p>
          <a:p>
            <a:pPr eaLnBrk="1" hangingPunct="1"/>
            <a:endParaRPr lang="cs-CZ" altLang="cs-CZ" dirty="0"/>
          </a:p>
        </p:txBody>
      </p:sp>
      <p:pic>
        <p:nvPicPr>
          <p:cNvPr id="20484" name="Picture 4" descr="news-graphics-2008-_655886a">
            <a:extLst>
              <a:ext uri="{FF2B5EF4-FFF2-40B4-BE49-F238E27FC236}">
                <a16:creationId xmlns:a16="http://schemas.microsoft.com/office/drawing/2014/main" id="{F346CB9E-1247-40C0-B155-E8A8BD34F5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0600" y="1997148"/>
            <a:ext cx="2794000"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a:extLst>
              <a:ext uri="{FF2B5EF4-FFF2-40B4-BE49-F238E27FC236}">
                <a16:creationId xmlns:a16="http://schemas.microsoft.com/office/drawing/2014/main" id="{193ACA94-B5C0-4C50-BBB1-C01B08B75E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93648">
            <a:off x="5548767" y="4342770"/>
            <a:ext cx="2857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4162A235-4452-4495-A5CB-EF9774FBA878}"/>
              </a:ext>
            </a:extLst>
          </p:cNvPr>
          <p:cNvSpPr>
            <a:spLocks noGrp="1" noChangeArrowheads="1"/>
          </p:cNvSpPr>
          <p:nvPr>
            <p:ph type="title"/>
          </p:nvPr>
        </p:nvSpPr>
        <p:spPr>
          <a:xfrm>
            <a:off x="0" y="52744"/>
            <a:ext cx="9144000" cy="923926"/>
          </a:xfrm>
        </p:spPr>
        <p:txBody>
          <a:bodyPr>
            <a:normAutofit/>
          </a:bodyPr>
          <a:lstStyle/>
          <a:p>
            <a:pPr eaLnBrk="1" hangingPunct="1"/>
            <a:r>
              <a:rPr lang="cs-CZ" altLang="cs-CZ" sz="4400" dirty="0" err="1"/>
              <a:t>Caucus</a:t>
            </a:r>
            <a:endParaRPr lang="cs-CZ" altLang="cs-CZ" sz="4400" dirty="0"/>
          </a:p>
        </p:txBody>
      </p:sp>
      <p:sp>
        <p:nvSpPr>
          <p:cNvPr id="21507" name="Rectangle 3">
            <a:extLst>
              <a:ext uri="{FF2B5EF4-FFF2-40B4-BE49-F238E27FC236}">
                <a16:creationId xmlns:a16="http://schemas.microsoft.com/office/drawing/2014/main" id="{6B16B0E6-CCBF-4D76-9518-F7EC43BE606D}"/>
              </a:ext>
            </a:extLst>
          </p:cNvPr>
          <p:cNvSpPr>
            <a:spLocks noGrp="1" noChangeArrowheads="1"/>
          </p:cNvSpPr>
          <p:nvPr>
            <p:ph type="body" idx="1"/>
          </p:nvPr>
        </p:nvSpPr>
        <p:spPr>
          <a:xfrm>
            <a:off x="279399" y="1110343"/>
            <a:ext cx="7838234" cy="5421086"/>
          </a:xfrm>
        </p:spPr>
        <p:txBody>
          <a:bodyPr>
            <a:normAutofit fontScale="92500" lnSpcReduction="10000"/>
          </a:bodyPr>
          <a:lstStyle/>
          <a:p>
            <a:pPr eaLnBrk="1" hangingPunct="1">
              <a:spcBef>
                <a:spcPts val="1200"/>
              </a:spcBef>
            </a:pPr>
            <a:r>
              <a:rPr lang="cs-CZ" altLang="cs-CZ" sz="2400" dirty="0">
                <a:solidFill>
                  <a:srgbClr val="002D5A"/>
                </a:solidFill>
              </a:rPr>
              <a:t>místní volební shromáždění</a:t>
            </a:r>
          </a:p>
          <a:p>
            <a:pPr eaLnBrk="1" hangingPunct="1">
              <a:spcBef>
                <a:spcPts val="1200"/>
              </a:spcBef>
            </a:pPr>
            <a:r>
              <a:rPr lang="cs-CZ" altLang="cs-CZ" sz="2400" dirty="0">
                <a:solidFill>
                  <a:srgbClr val="002D5A"/>
                </a:solidFill>
              </a:rPr>
              <a:t>nejstarší systém</a:t>
            </a:r>
          </a:p>
          <a:p>
            <a:pPr eaLnBrk="1" hangingPunct="1">
              <a:spcBef>
                <a:spcPts val="1200"/>
              </a:spcBef>
            </a:pPr>
            <a:r>
              <a:rPr lang="cs-CZ" altLang="cs-CZ" sz="2400" dirty="0">
                <a:solidFill>
                  <a:srgbClr val="002D5A"/>
                </a:solidFill>
              </a:rPr>
              <a:t>zpočátku absence formálních pravidel</a:t>
            </a:r>
          </a:p>
          <a:p>
            <a:pPr eaLnBrk="1" hangingPunct="1">
              <a:spcBef>
                <a:spcPts val="1200"/>
              </a:spcBef>
            </a:pPr>
            <a:r>
              <a:rPr lang="cs-CZ" altLang="cs-CZ" sz="2400" dirty="0">
                <a:solidFill>
                  <a:srgbClr val="002D5A"/>
                </a:solidFill>
              </a:rPr>
              <a:t>diskuze o kandidátech</a:t>
            </a:r>
          </a:p>
          <a:p>
            <a:pPr eaLnBrk="1" hangingPunct="1">
              <a:spcBef>
                <a:spcPts val="1200"/>
              </a:spcBef>
            </a:pPr>
            <a:r>
              <a:rPr lang="cs-CZ" altLang="cs-CZ" sz="2400" dirty="0">
                <a:solidFill>
                  <a:srgbClr val="002D5A"/>
                </a:solidFill>
              </a:rPr>
              <a:t>začíná na místní úrovni a pokračuje až na celostátní úroveň</a:t>
            </a:r>
          </a:p>
          <a:p>
            <a:pPr eaLnBrk="1" hangingPunct="1">
              <a:spcBef>
                <a:spcPts val="1200"/>
              </a:spcBef>
            </a:pPr>
            <a:r>
              <a:rPr lang="cs-CZ" altLang="cs-CZ" sz="2400" dirty="0">
                <a:solidFill>
                  <a:srgbClr val="002D5A"/>
                </a:solidFill>
              </a:rPr>
              <a:t>účastníci se dělí na skupiny podle podpory jednotlivým kandidátům</a:t>
            </a:r>
          </a:p>
          <a:p>
            <a:pPr eaLnBrk="1" hangingPunct="1">
              <a:spcBef>
                <a:spcPts val="1200"/>
              </a:spcBef>
            </a:pPr>
            <a:r>
              <a:rPr lang="cs-CZ" altLang="cs-CZ" sz="2400" dirty="0">
                <a:solidFill>
                  <a:srgbClr val="002D5A"/>
                </a:solidFill>
              </a:rPr>
              <a:t>snaží se přesvědčit nerozhodnuté</a:t>
            </a:r>
          </a:p>
          <a:p>
            <a:pPr eaLnBrk="1" hangingPunct="1">
              <a:spcBef>
                <a:spcPts val="1200"/>
              </a:spcBef>
            </a:pPr>
            <a:r>
              <a:rPr lang="cs-CZ" altLang="cs-CZ" sz="2400" dirty="0">
                <a:solidFill>
                  <a:srgbClr val="002D5A"/>
                </a:solidFill>
              </a:rPr>
              <a:t>časově náročné</a:t>
            </a:r>
          </a:p>
          <a:p>
            <a:pPr eaLnBrk="1" hangingPunct="1">
              <a:spcBef>
                <a:spcPts val="1200"/>
              </a:spcBef>
            </a:pPr>
            <a:r>
              <a:rPr lang="cs-CZ" altLang="cs-CZ" sz="2400" dirty="0">
                <a:solidFill>
                  <a:srgbClr val="002D5A"/>
                </a:solidFill>
              </a:rPr>
              <a:t>nízká volební účast</a:t>
            </a:r>
          </a:p>
          <a:p>
            <a:pPr eaLnBrk="1" hangingPunct="1">
              <a:spcBef>
                <a:spcPts val="1200"/>
              </a:spcBef>
            </a:pPr>
            <a:r>
              <a:rPr lang="cs-CZ" altLang="cs-CZ" sz="2400" dirty="0">
                <a:solidFill>
                  <a:srgbClr val="002D5A"/>
                </a:solidFill>
              </a:rPr>
              <a:t>pod 10 % registrovaných voličů</a:t>
            </a:r>
          </a:p>
          <a:p>
            <a:pPr eaLnBrk="1" hangingPunct="1">
              <a:spcBef>
                <a:spcPts val="1200"/>
              </a:spcBef>
            </a:pPr>
            <a:r>
              <a:rPr lang="cs-CZ" altLang="cs-CZ" sz="2400" dirty="0">
                <a:solidFill>
                  <a:srgbClr val="002D5A"/>
                </a:solidFill>
              </a:rPr>
              <a:t>místo konání: školy, kostely…</a:t>
            </a:r>
          </a:p>
          <a:p>
            <a:pPr eaLnBrk="1" hangingPunct="1">
              <a:spcBef>
                <a:spcPts val="1200"/>
              </a:spcBef>
            </a:pPr>
            <a:endParaRPr lang="cs-CZ" altLang="cs-CZ" sz="2400" dirty="0">
              <a:solidFill>
                <a:srgbClr val="002D5A"/>
              </a:solidFill>
            </a:endParaRPr>
          </a:p>
        </p:txBody>
      </p:sp>
      <p:pic>
        <p:nvPicPr>
          <p:cNvPr id="21508" name="Picture 5" descr="large_caucus">
            <a:extLst>
              <a:ext uri="{FF2B5EF4-FFF2-40B4-BE49-F238E27FC236}">
                <a16:creationId xmlns:a16="http://schemas.microsoft.com/office/drawing/2014/main" id="{046B7C46-BFB0-471B-9D83-50FF33A095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9159" y="3898093"/>
            <a:ext cx="3974841" cy="2959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8B133678-0E03-4A21-9E00-24E09E7DF084}"/>
              </a:ext>
            </a:extLst>
          </p:cNvPr>
          <p:cNvSpPr>
            <a:spLocks noGrp="1" noChangeArrowheads="1"/>
          </p:cNvSpPr>
          <p:nvPr>
            <p:ph type="title"/>
          </p:nvPr>
        </p:nvSpPr>
        <p:spPr>
          <a:xfrm>
            <a:off x="0" y="164127"/>
            <a:ext cx="9144000" cy="923926"/>
          </a:xfrm>
        </p:spPr>
        <p:txBody>
          <a:bodyPr>
            <a:normAutofit/>
          </a:bodyPr>
          <a:lstStyle/>
          <a:p>
            <a:pPr eaLnBrk="1" hangingPunct="1"/>
            <a:r>
              <a:rPr lang="cs-CZ" altLang="cs-CZ" sz="4400" dirty="0"/>
              <a:t>Prezidentské primárky</a:t>
            </a:r>
          </a:p>
        </p:txBody>
      </p:sp>
      <p:sp>
        <p:nvSpPr>
          <p:cNvPr id="23555" name="Rectangle 3">
            <a:extLst>
              <a:ext uri="{FF2B5EF4-FFF2-40B4-BE49-F238E27FC236}">
                <a16:creationId xmlns:a16="http://schemas.microsoft.com/office/drawing/2014/main" id="{CB8F12BE-2C97-429F-92D9-30593CDEDEA6}"/>
              </a:ext>
            </a:extLst>
          </p:cNvPr>
          <p:cNvSpPr>
            <a:spLocks noGrp="1" noChangeArrowheads="1"/>
          </p:cNvSpPr>
          <p:nvPr>
            <p:ph type="body" idx="1"/>
          </p:nvPr>
        </p:nvSpPr>
        <p:spPr>
          <a:xfrm>
            <a:off x="457200" y="1240972"/>
            <a:ext cx="8229600" cy="5243804"/>
          </a:xfrm>
        </p:spPr>
        <p:txBody>
          <a:bodyPr>
            <a:normAutofit lnSpcReduction="10000"/>
          </a:bodyPr>
          <a:lstStyle/>
          <a:p>
            <a:pPr eaLnBrk="1" hangingPunct="1">
              <a:spcBef>
                <a:spcPts val="1200"/>
              </a:spcBef>
            </a:pPr>
            <a:r>
              <a:rPr lang="cs-CZ" altLang="cs-CZ" sz="2400" dirty="0">
                <a:solidFill>
                  <a:srgbClr val="002D5A"/>
                </a:solidFill>
              </a:rPr>
              <a:t>až do 70.let 20.století převažovaly </a:t>
            </a:r>
            <a:r>
              <a:rPr lang="cs-CZ" altLang="cs-CZ" sz="2400" dirty="0" err="1">
                <a:solidFill>
                  <a:srgbClr val="002D5A"/>
                </a:solidFill>
              </a:rPr>
              <a:t>caucusy</a:t>
            </a:r>
            <a:endParaRPr lang="cs-CZ" altLang="cs-CZ" sz="2400" dirty="0">
              <a:solidFill>
                <a:srgbClr val="002D5A"/>
              </a:solidFill>
            </a:endParaRPr>
          </a:p>
          <a:p>
            <a:pPr lvl="1" eaLnBrk="1" hangingPunct="1">
              <a:spcBef>
                <a:spcPts val="1200"/>
              </a:spcBef>
            </a:pPr>
            <a:r>
              <a:rPr lang="cs-CZ" altLang="cs-CZ" sz="2400" dirty="0">
                <a:solidFill>
                  <a:srgbClr val="002D5A"/>
                </a:solidFill>
              </a:rPr>
              <a:t>omezení šancí nezávislých kandidátů</a:t>
            </a:r>
          </a:p>
          <a:p>
            <a:pPr eaLnBrk="1" hangingPunct="1">
              <a:spcBef>
                <a:spcPts val="1200"/>
              </a:spcBef>
            </a:pPr>
            <a:r>
              <a:rPr lang="cs-CZ" altLang="cs-CZ" sz="2400" dirty="0">
                <a:solidFill>
                  <a:srgbClr val="002D5A"/>
                </a:solidFill>
              </a:rPr>
              <a:t>60. léta Demokratická strana – počátek série reforem nominačního procesu</a:t>
            </a:r>
          </a:p>
          <a:p>
            <a:pPr lvl="1" eaLnBrk="1" hangingPunct="1">
              <a:spcBef>
                <a:spcPts val="1200"/>
              </a:spcBef>
            </a:pPr>
            <a:r>
              <a:rPr lang="cs-CZ" altLang="cs-CZ" sz="2400" dirty="0">
                <a:solidFill>
                  <a:srgbClr val="002D5A"/>
                </a:solidFill>
              </a:rPr>
              <a:t>cílem podpořit vyšší participaci mladých lidí, žen a minorit</a:t>
            </a:r>
          </a:p>
          <a:p>
            <a:pPr lvl="1" eaLnBrk="1" hangingPunct="1">
              <a:spcBef>
                <a:spcPts val="1200"/>
              </a:spcBef>
            </a:pPr>
            <a:r>
              <a:rPr lang="cs-CZ" altLang="cs-CZ" sz="2400" dirty="0">
                <a:solidFill>
                  <a:srgbClr val="002D5A"/>
                </a:solidFill>
              </a:rPr>
              <a:t>zavedení proporčního volebního systému pro výběr delegátů</a:t>
            </a:r>
          </a:p>
          <a:p>
            <a:pPr eaLnBrk="1" hangingPunct="1">
              <a:spcBef>
                <a:spcPts val="1200"/>
              </a:spcBef>
            </a:pPr>
            <a:r>
              <a:rPr lang="cs-CZ" altLang="cs-CZ" sz="2400" dirty="0">
                <a:solidFill>
                  <a:srgbClr val="002D5A"/>
                </a:solidFill>
              </a:rPr>
              <a:t>voliči si vybírají delegáty přímo a ti volí kandidáty tajnou volbou</a:t>
            </a:r>
          </a:p>
          <a:p>
            <a:pPr eaLnBrk="1" hangingPunct="1">
              <a:spcBef>
                <a:spcPts val="1200"/>
              </a:spcBef>
            </a:pPr>
            <a:r>
              <a:rPr lang="cs-CZ" altLang="cs-CZ" sz="2400" dirty="0">
                <a:solidFill>
                  <a:srgbClr val="002D5A"/>
                </a:solidFill>
              </a:rPr>
              <a:t>poprvé pro nominaci prezidenta použity v roce 1912</a:t>
            </a:r>
          </a:p>
          <a:p>
            <a:pPr lvl="1" eaLnBrk="1" hangingPunct="1">
              <a:spcBef>
                <a:spcPts val="1200"/>
              </a:spcBef>
            </a:pPr>
            <a:r>
              <a:rPr lang="cs-CZ" altLang="cs-CZ" sz="2400" dirty="0">
                <a:solidFill>
                  <a:srgbClr val="002D5A"/>
                </a:solidFill>
              </a:rPr>
              <a:t>jako nominační systém pro místní a státní kandidáty použity nejdříve roce 1901 (Florida)</a:t>
            </a:r>
          </a:p>
          <a:p>
            <a:pPr eaLnBrk="1" hangingPunct="1">
              <a:lnSpc>
                <a:spcPct val="90000"/>
              </a:lnSpc>
            </a:pPr>
            <a:endParaRPr lang="cs-CZ" altLang="cs-CZ" sz="1800" dirty="0"/>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6AF83275-3A64-4B21-9BDE-6BBB24484A37}"/>
              </a:ext>
            </a:extLst>
          </p:cNvPr>
          <p:cNvSpPr>
            <a:spLocks noGrp="1" noChangeArrowheads="1"/>
          </p:cNvSpPr>
          <p:nvPr>
            <p:ph type="title"/>
          </p:nvPr>
        </p:nvSpPr>
        <p:spPr>
          <a:xfrm>
            <a:off x="0" y="141287"/>
            <a:ext cx="9144000" cy="923926"/>
          </a:xfrm>
        </p:spPr>
        <p:txBody>
          <a:bodyPr>
            <a:normAutofit/>
          </a:bodyPr>
          <a:lstStyle/>
          <a:p>
            <a:pPr eaLnBrk="1" hangingPunct="1"/>
            <a:r>
              <a:rPr lang="cs-CZ" altLang="cs-CZ" sz="4400" dirty="0"/>
              <a:t>Prezidentské primárky</a:t>
            </a:r>
          </a:p>
        </p:txBody>
      </p:sp>
      <p:sp>
        <p:nvSpPr>
          <p:cNvPr id="24579" name="Rectangle 3">
            <a:extLst>
              <a:ext uri="{FF2B5EF4-FFF2-40B4-BE49-F238E27FC236}">
                <a16:creationId xmlns:a16="http://schemas.microsoft.com/office/drawing/2014/main" id="{A34F26D1-98B1-4DA7-8D3C-1103C15EEACA}"/>
              </a:ext>
            </a:extLst>
          </p:cNvPr>
          <p:cNvSpPr>
            <a:spLocks noGrp="1" noChangeArrowheads="1"/>
          </p:cNvSpPr>
          <p:nvPr>
            <p:ph type="body" idx="1"/>
          </p:nvPr>
        </p:nvSpPr>
        <p:spPr>
          <a:xfrm>
            <a:off x="279400" y="1352939"/>
            <a:ext cx="5186363" cy="5038530"/>
          </a:xfrm>
        </p:spPr>
        <p:txBody>
          <a:bodyPr>
            <a:normAutofit/>
          </a:bodyPr>
          <a:lstStyle/>
          <a:p>
            <a:pPr eaLnBrk="1" hangingPunct="1">
              <a:spcBef>
                <a:spcPts val="1200"/>
              </a:spcBef>
            </a:pPr>
            <a:r>
              <a:rPr lang="cs-CZ" altLang="cs-CZ" sz="2400" dirty="0">
                <a:solidFill>
                  <a:srgbClr val="002D5A"/>
                </a:solidFill>
              </a:rPr>
              <a:t>otevřené primárky – </a:t>
            </a:r>
          </a:p>
          <a:p>
            <a:pPr lvl="1">
              <a:spcBef>
                <a:spcPts val="1200"/>
              </a:spcBef>
            </a:pPr>
            <a:r>
              <a:rPr lang="cs-CZ" altLang="cs-CZ" sz="2000" dirty="0">
                <a:solidFill>
                  <a:srgbClr val="002D5A"/>
                </a:solidFill>
              </a:rPr>
              <a:t>možné hlasovat i o kandidátech soupeřící strany</a:t>
            </a:r>
          </a:p>
          <a:p>
            <a:pPr lvl="1" eaLnBrk="1" hangingPunct="1">
              <a:spcBef>
                <a:spcPts val="1200"/>
              </a:spcBef>
            </a:pPr>
            <a:r>
              <a:rPr lang="cs-CZ" altLang="cs-CZ" sz="2000" dirty="0">
                <a:solidFill>
                  <a:srgbClr val="002D5A"/>
                </a:solidFill>
              </a:rPr>
              <a:t>není nutná registrace</a:t>
            </a:r>
          </a:p>
          <a:p>
            <a:pPr lvl="1" eaLnBrk="1" hangingPunct="1">
              <a:spcBef>
                <a:spcPts val="1200"/>
              </a:spcBef>
            </a:pPr>
            <a:r>
              <a:rPr lang="cs-CZ" altLang="cs-CZ" sz="2000" dirty="0">
                <a:solidFill>
                  <a:srgbClr val="002D5A"/>
                </a:solidFill>
              </a:rPr>
              <a:t>cca v 17 státech</a:t>
            </a:r>
          </a:p>
          <a:p>
            <a:pPr eaLnBrk="1" hangingPunct="1">
              <a:spcBef>
                <a:spcPts val="1200"/>
              </a:spcBef>
            </a:pPr>
            <a:r>
              <a:rPr lang="cs-CZ" altLang="cs-CZ" sz="2400" dirty="0">
                <a:solidFill>
                  <a:srgbClr val="002D5A"/>
                </a:solidFill>
              </a:rPr>
              <a:t>uzavřené primárky</a:t>
            </a:r>
          </a:p>
          <a:p>
            <a:pPr lvl="1" eaLnBrk="1" hangingPunct="1">
              <a:spcBef>
                <a:spcPts val="1200"/>
              </a:spcBef>
            </a:pPr>
            <a:r>
              <a:rPr lang="cs-CZ" altLang="cs-CZ" sz="2000" dirty="0">
                <a:solidFill>
                  <a:srgbClr val="002D5A"/>
                </a:solidFill>
              </a:rPr>
              <a:t>volič se zapisuje (registruje) jako demokrat či republikán ve volbách</a:t>
            </a:r>
          </a:p>
          <a:p>
            <a:pPr eaLnBrk="1" hangingPunct="1">
              <a:spcBef>
                <a:spcPts val="1200"/>
              </a:spcBef>
            </a:pPr>
            <a:r>
              <a:rPr lang="cs-CZ" altLang="cs-CZ" sz="2400" dirty="0">
                <a:solidFill>
                  <a:srgbClr val="002D5A"/>
                </a:solidFill>
              </a:rPr>
              <a:t>někde funguje i kombinace obou způsobů (Demokraté X Republikáni)</a:t>
            </a:r>
          </a:p>
        </p:txBody>
      </p:sp>
      <p:pic>
        <p:nvPicPr>
          <p:cNvPr id="24580" name="Picture 5" descr="13obama_wave600">
            <a:extLst>
              <a:ext uri="{FF2B5EF4-FFF2-40B4-BE49-F238E27FC236}">
                <a16:creationId xmlns:a16="http://schemas.microsoft.com/office/drawing/2014/main" id="{F885654C-BF8B-48C6-97D5-AA710B890C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6351" y="1419678"/>
            <a:ext cx="3260725" cy="217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a:extLst>
              <a:ext uri="{FF2B5EF4-FFF2-40B4-BE49-F238E27FC236}">
                <a16:creationId xmlns:a16="http://schemas.microsoft.com/office/drawing/2014/main" id="{50990EE3-C0E0-4269-AEA0-CF57969437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7831" y="3947431"/>
            <a:ext cx="3289245" cy="181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C8DF70BA-329D-4B28-BBAE-517ED209D4AA}"/>
              </a:ext>
            </a:extLst>
          </p:cNvPr>
          <p:cNvSpPr>
            <a:spLocks noGrp="1" noChangeArrowheads="1"/>
          </p:cNvSpPr>
          <p:nvPr>
            <p:ph type="title"/>
          </p:nvPr>
        </p:nvSpPr>
        <p:spPr>
          <a:xfrm>
            <a:off x="239712" y="289929"/>
            <a:ext cx="8447088" cy="390525"/>
          </a:xfrm>
        </p:spPr>
        <p:txBody>
          <a:bodyPr>
            <a:noAutofit/>
          </a:bodyPr>
          <a:lstStyle/>
          <a:p>
            <a:pPr eaLnBrk="1" hangingPunct="1"/>
            <a:r>
              <a:rPr lang="cs-CZ" altLang="cs-CZ" sz="4400" dirty="0"/>
              <a:t>Stranický konvent/sjezd</a:t>
            </a:r>
          </a:p>
        </p:txBody>
      </p:sp>
      <p:sp>
        <p:nvSpPr>
          <p:cNvPr id="32771" name="Rectangle 3">
            <a:extLst>
              <a:ext uri="{FF2B5EF4-FFF2-40B4-BE49-F238E27FC236}">
                <a16:creationId xmlns:a16="http://schemas.microsoft.com/office/drawing/2014/main" id="{9435BD2D-53EE-4C5C-9321-76828DD9E000}"/>
              </a:ext>
            </a:extLst>
          </p:cNvPr>
          <p:cNvSpPr>
            <a:spLocks noGrp="1" noChangeArrowheads="1"/>
          </p:cNvSpPr>
          <p:nvPr>
            <p:ph type="body" idx="1"/>
          </p:nvPr>
        </p:nvSpPr>
        <p:spPr>
          <a:xfrm>
            <a:off x="457200" y="1212980"/>
            <a:ext cx="8447088" cy="5159828"/>
          </a:xfrm>
        </p:spPr>
        <p:txBody>
          <a:bodyPr>
            <a:normAutofit/>
          </a:bodyPr>
          <a:lstStyle/>
          <a:p>
            <a:pPr eaLnBrk="1" hangingPunct="1">
              <a:spcBef>
                <a:spcPts val="1200"/>
              </a:spcBef>
            </a:pPr>
            <a:r>
              <a:rPr lang="cs-CZ" altLang="cs-CZ" sz="2400" dirty="0">
                <a:solidFill>
                  <a:srgbClr val="002D5A"/>
                </a:solidFill>
              </a:rPr>
              <a:t>Konvent rozhodne o budoucím stranickém kandidátovi</a:t>
            </a:r>
          </a:p>
          <a:p>
            <a:pPr lvl="1" eaLnBrk="1" hangingPunct="1">
              <a:spcBef>
                <a:spcPts val="1200"/>
              </a:spcBef>
            </a:pPr>
            <a:r>
              <a:rPr lang="cs-CZ" altLang="cs-CZ" sz="2400" dirty="0">
                <a:solidFill>
                  <a:srgbClr val="002D5A"/>
                </a:solidFill>
              </a:rPr>
              <a:t>účast delegátů, kteří vybírání postupně na úrovni států</a:t>
            </a:r>
          </a:p>
          <a:p>
            <a:pPr eaLnBrk="1" hangingPunct="1">
              <a:spcBef>
                <a:spcPts val="1200"/>
              </a:spcBef>
            </a:pPr>
            <a:r>
              <a:rPr lang="cs-CZ" altLang="cs-CZ" sz="2400" dirty="0">
                <a:solidFill>
                  <a:srgbClr val="002D5A"/>
                </a:solidFill>
              </a:rPr>
              <a:t>Stranický konvent nominuje též viceprezidenta</a:t>
            </a:r>
          </a:p>
          <a:p>
            <a:pPr lvl="1" eaLnBrk="1" hangingPunct="1">
              <a:spcBef>
                <a:spcPts val="1200"/>
              </a:spcBef>
            </a:pPr>
            <a:r>
              <a:rPr lang="cs-CZ" altLang="cs-CZ" sz="2400" dirty="0">
                <a:solidFill>
                  <a:srgbClr val="002D5A"/>
                </a:solidFill>
              </a:rPr>
              <a:t>vice-prezident vybírán tak, aby kandidátovi na prezidenta ve volbách pomohl</a:t>
            </a:r>
          </a:p>
          <a:p>
            <a:pPr lvl="1" eaLnBrk="1" hangingPunct="1">
              <a:spcBef>
                <a:spcPts val="1200"/>
              </a:spcBef>
            </a:pPr>
            <a:r>
              <a:rPr lang="cs-CZ" altLang="cs-CZ" sz="2400" dirty="0">
                <a:solidFill>
                  <a:srgbClr val="002D5A"/>
                </a:solidFill>
              </a:rPr>
              <a:t>často strategická volba</a:t>
            </a:r>
          </a:p>
          <a:p>
            <a:pPr lvl="1" eaLnBrk="1" hangingPunct="1">
              <a:spcBef>
                <a:spcPts val="1200"/>
              </a:spcBef>
            </a:pPr>
            <a:r>
              <a:rPr lang="cs-CZ" altLang="cs-CZ" sz="2400" dirty="0">
                <a:solidFill>
                  <a:srgbClr val="002D5A"/>
                </a:solidFill>
              </a:rPr>
              <a:t>původně vybíráni zvlášť (1796 John Adams se stal prezidentem, zatímco Thomas Jefferson se stal viceprezidentem)</a:t>
            </a:r>
          </a:p>
          <a:p>
            <a:pPr lvl="1" eaLnBrk="1" hangingPunct="1">
              <a:spcBef>
                <a:spcPts val="1200"/>
              </a:spcBef>
            </a:pPr>
            <a:r>
              <a:rPr lang="cs-CZ" altLang="cs-CZ" sz="2400" dirty="0">
                <a:solidFill>
                  <a:srgbClr val="002D5A"/>
                </a:solidFill>
              </a:rPr>
              <a:t>1940 - F. D. Roosevelt si viceprezidenta vybral sám</a:t>
            </a:r>
          </a:p>
          <a:p>
            <a:pPr eaLnBrk="1" hangingPunct="1">
              <a:lnSpc>
                <a:spcPct val="90000"/>
              </a:lnSpc>
            </a:pPr>
            <a:endParaRPr lang="cs-CZ" altLang="cs-CZ" sz="2100" dirty="0"/>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E7A32859-F9D0-40FB-963B-60582F886B00}"/>
              </a:ext>
            </a:extLst>
          </p:cNvPr>
          <p:cNvSpPr>
            <a:spLocks noGrp="1" noChangeArrowheads="1"/>
          </p:cNvSpPr>
          <p:nvPr>
            <p:ph type="title"/>
          </p:nvPr>
        </p:nvSpPr>
        <p:spPr>
          <a:xfrm>
            <a:off x="-74645" y="257433"/>
            <a:ext cx="9144000" cy="923926"/>
          </a:xfrm>
        </p:spPr>
        <p:txBody>
          <a:bodyPr>
            <a:normAutofit/>
          </a:bodyPr>
          <a:lstStyle/>
          <a:p>
            <a:pPr eaLnBrk="1" hangingPunct="1"/>
            <a:r>
              <a:rPr lang="cs-CZ" altLang="cs-CZ" sz="4400" dirty="0"/>
              <a:t>Stranický konvent</a:t>
            </a:r>
          </a:p>
        </p:txBody>
      </p:sp>
      <p:sp>
        <p:nvSpPr>
          <p:cNvPr id="33795" name="Rectangle 3">
            <a:extLst>
              <a:ext uri="{FF2B5EF4-FFF2-40B4-BE49-F238E27FC236}">
                <a16:creationId xmlns:a16="http://schemas.microsoft.com/office/drawing/2014/main" id="{6A570512-7EE7-4A27-A713-B5C900195E5B}"/>
              </a:ext>
            </a:extLst>
          </p:cNvPr>
          <p:cNvSpPr>
            <a:spLocks noGrp="1" noChangeArrowheads="1"/>
          </p:cNvSpPr>
          <p:nvPr>
            <p:ph type="body" idx="1"/>
          </p:nvPr>
        </p:nvSpPr>
        <p:spPr>
          <a:xfrm>
            <a:off x="279400" y="1520890"/>
            <a:ext cx="8220788" cy="4733860"/>
          </a:xfrm>
        </p:spPr>
        <p:txBody>
          <a:bodyPr>
            <a:normAutofit/>
          </a:bodyPr>
          <a:lstStyle/>
          <a:p>
            <a:pPr eaLnBrk="1" hangingPunct="1"/>
            <a:r>
              <a:rPr lang="cs-CZ" altLang="cs-CZ" sz="2500" dirty="0">
                <a:solidFill>
                  <a:srgbClr val="002D5A"/>
                </a:solidFill>
              </a:rPr>
              <a:t>Demokraté </a:t>
            </a:r>
          </a:p>
          <a:p>
            <a:pPr lvl="1" eaLnBrk="1" hangingPunct="1"/>
            <a:r>
              <a:rPr lang="cs-CZ" altLang="cs-CZ" sz="2500" dirty="0">
                <a:solidFill>
                  <a:srgbClr val="002D5A"/>
                </a:solidFill>
              </a:rPr>
              <a:t>proporční volební systém pro výběr delegátů</a:t>
            </a:r>
          </a:p>
          <a:p>
            <a:pPr eaLnBrk="1" hangingPunct="1"/>
            <a:r>
              <a:rPr lang="cs-CZ" altLang="cs-CZ" sz="2500" dirty="0">
                <a:solidFill>
                  <a:srgbClr val="002D5A"/>
                </a:solidFill>
              </a:rPr>
              <a:t>Republikáni </a:t>
            </a:r>
          </a:p>
          <a:p>
            <a:pPr lvl="1" eaLnBrk="1" hangingPunct="1"/>
            <a:r>
              <a:rPr lang="cs-CZ" altLang="cs-CZ" sz="2500" dirty="0">
                <a:solidFill>
                  <a:srgbClr val="002D5A"/>
                </a:solidFill>
              </a:rPr>
              <a:t>většinový systém (vítězný kandidát získá hlasy všech delegátů v daném státě)</a:t>
            </a:r>
          </a:p>
          <a:p>
            <a:pPr lvl="1" eaLnBrk="1" hangingPunct="1"/>
            <a:r>
              <a:rPr lang="cs-CZ" altLang="cs-CZ" sz="2500" dirty="0">
                <a:solidFill>
                  <a:srgbClr val="002D5A"/>
                </a:solidFill>
              </a:rPr>
              <a:t>v několika státech funguje proporční systém</a:t>
            </a:r>
          </a:p>
          <a:p>
            <a:pPr eaLnBrk="1" hangingPunct="1"/>
            <a:endParaRPr lang="cs-CZ" altLang="cs-CZ" dirty="0"/>
          </a:p>
          <a:p>
            <a:pPr eaLnBrk="1" hangingPunct="1"/>
            <a:endParaRPr lang="cs-CZ" altLang="cs-CZ" dirty="0"/>
          </a:p>
        </p:txBody>
      </p:sp>
      <p:pic>
        <p:nvPicPr>
          <p:cNvPr id="33796" name="Picture 4">
            <a:extLst>
              <a:ext uri="{FF2B5EF4-FFF2-40B4-BE49-F238E27FC236}">
                <a16:creationId xmlns:a16="http://schemas.microsoft.com/office/drawing/2014/main" id="{63325576-65A1-4FAF-B2D9-F317404550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3303" y="4618653"/>
            <a:ext cx="4130697" cy="2239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1ACEBCA-A417-419E-970D-B85914731062}"/>
              </a:ext>
            </a:extLst>
          </p:cNvPr>
          <p:cNvSpPr>
            <a:spLocks noGrp="1"/>
          </p:cNvSpPr>
          <p:nvPr>
            <p:ph type="title"/>
          </p:nvPr>
        </p:nvSpPr>
        <p:spPr>
          <a:xfrm>
            <a:off x="0" y="382588"/>
            <a:ext cx="9144000" cy="923925"/>
          </a:xfrm>
        </p:spPr>
        <p:txBody>
          <a:bodyPr/>
          <a:lstStyle/>
          <a:p>
            <a:pPr>
              <a:defRPr/>
            </a:pPr>
            <a:r>
              <a:rPr lang="cs-CZ" sz="4000" dirty="0"/>
              <a:t>Základní principy volebního systému</a:t>
            </a:r>
          </a:p>
        </p:txBody>
      </p:sp>
      <p:sp>
        <p:nvSpPr>
          <p:cNvPr id="3" name="Zástupný symbol pro obsah 2">
            <a:extLst>
              <a:ext uri="{FF2B5EF4-FFF2-40B4-BE49-F238E27FC236}">
                <a16:creationId xmlns:a16="http://schemas.microsoft.com/office/drawing/2014/main" id="{4949A6C0-B258-41F4-BBF2-C6A65AC01927}"/>
              </a:ext>
            </a:extLst>
          </p:cNvPr>
          <p:cNvSpPr>
            <a:spLocks noGrp="1"/>
          </p:cNvSpPr>
          <p:nvPr>
            <p:ph idx="1"/>
          </p:nvPr>
        </p:nvSpPr>
        <p:spPr>
          <a:xfrm>
            <a:off x="457200" y="1600200"/>
            <a:ext cx="8356600" cy="4525963"/>
          </a:xfrm>
        </p:spPr>
        <p:txBody>
          <a:bodyPr/>
          <a:lstStyle/>
          <a:p>
            <a:pPr>
              <a:buFont typeface="Arial" charset="0"/>
              <a:buChar char="•"/>
              <a:defRPr/>
            </a:pPr>
            <a:r>
              <a:rPr lang="cs-CZ" b="1" dirty="0">
                <a:solidFill>
                  <a:srgbClr val="002D5A"/>
                </a:solidFill>
              </a:rPr>
              <a:t>Nepřímá volba </a:t>
            </a:r>
            <a:r>
              <a:rPr lang="cs-CZ" dirty="0">
                <a:solidFill>
                  <a:srgbClr val="002D5A"/>
                </a:solidFill>
              </a:rPr>
              <a:t>jako záruka proti korupci a tyranii</a:t>
            </a:r>
          </a:p>
          <a:p>
            <a:pPr>
              <a:buFont typeface="Arial" charset="0"/>
              <a:buChar char="•"/>
              <a:defRPr/>
            </a:pPr>
            <a:r>
              <a:rPr lang="cs-CZ" b="1" dirty="0">
                <a:solidFill>
                  <a:srgbClr val="002D5A"/>
                </a:solidFill>
              </a:rPr>
              <a:t>Možnost revize </a:t>
            </a:r>
            <a:r>
              <a:rPr lang="cs-CZ" dirty="0">
                <a:solidFill>
                  <a:srgbClr val="002D5A"/>
                </a:solidFill>
              </a:rPr>
              <a:t>- kolegium volitelů </a:t>
            </a:r>
            <a:r>
              <a:rPr lang="cs-CZ" i="1" dirty="0">
                <a:solidFill>
                  <a:srgbClr val="002D5A"/>
                </a:solidFill>
              </a:rPr>
              <a:t>(příp. Sněmovna reprezentantů)</a:t>
            </a:r>
          </a:p>
          <a:p>
            <a:pPr>
              <a:buFont typeface="Arial" charset="0"/>
              <a:buChar char="•"/>
              <a:defRPr/>
            </a:pPr>
            <a:r>
              <a:rPr lang="cs-CZ" dirty="0">
                <a:solidFill>
                  <a:srgbClr val="002D5A"/>
                </a:solidFill>
              </a:rPr>
              <a:t>Princip </a:t>
            </a:r>
            <a:r>
              <a:rPr lang="cs-CZ" b="1" dirty="0">
                <a:solidFill>
                  <a:srgbClr val="002D5A"/>
                </a:solidFill>
              </a:rPr>
              <a:t>státní majority </a:t>
            </a:r>
          </a:p>
          <a:p>
            <a:pPr marL="0" indent="0">
              <a:buFont typeface="Arial" charset="0"/>
              <a:buNone/>
              <a:defRPr/>
            </a:pPr>
            <a:r>
              <a:rPr lang="cs-CZ" sz="2400" dirty="0">
                <a:solidFill>
                  <a:srgbClr val="002D5A"/>
                </a:solidFill>
              </a:rPr>
              <a:t>	(a dvě výjimky z něj: Nebraska a Maine)</a:t>
            </a:r>
          </a:p>
          <a:p>
            <a:pPr>
              <a:buFont typeface="Arial" charset="0"/>
              <a:buChar char="•"/>
              <a:defRPr/>
            </a:pPr>
            <a:r>
              <a:rPr lang="cs-CZ" b="1" dirty="0">
                <a:solidFill>
                  <a:srgbClr val="002D5A"/>
                </a:solidFill>
              </a:rPr>
              <a:t>Federalismus</a:t>
            </a:r>
          </a:p>
          <a:p>
            <a:pPr marL="0" indent="0">
              <a:buFont typeface="Arial" charset="0"/>
              <a:buNone/>
              <a:defRPr/>
            </a:pPr>
            <a:endParaRPr lang="cs-CZ" dirty="0"/>
          </a:p>
          <a:p>
            <a:pPr>
              <a:buFont typeface="Arial" charset="0"/>
              <a:buChar char="•"/>
              <a:defRPr/>
            </a:pPr>
            <a:endParaRPr lang="cs-CZ" dirty="0"/>
          </a:p>
          <a:p>
            <a:pPr>
              <a:buFont typeface="Arial" charset="0"/>
              <a:buChar char="•"/>
              <a:defRPr/>
            </a:pPr>
            <a:endParaRPr lang="cs-CZ" dirty="0"/>
          </a:p>
          <a:p>
            <a:pPr>
              <a:buFont typeface="Arial" charset="0"/>
              <a:buChar char="•"/>
              <a:defRPr/>
            </a:pPr>
            <a:endParaRPr lang="cs-CZ" dirty="0"/>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AF416E72-5097-44F2-AF29-C29847C2A8F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615950"/>
            <a:ext cx="9159875" cy="62420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71" name="TextovéPole 1">
            <a:extLst>
              <a:ext uri="{FF2B5EF4-FFF2-40B4-BE49-F238E27FC236}">
                <a16:creationId xmlns:a16="http://schemas.microsoft.com/office/drawing/2014/main" id="{A66B0658-09B1-42F2-A4C4-03B65302A55D}"/>
              </a:ext>
            </a:extLst>
          </p:cNvPr>
          <p:cNvSpPr txBox="1">
            <a:spLocks noChangeArrowheads="1"/>
          </p:cNvSpPr>
          <p:nvPr/>
        </p:nvSpPr>
        <p:spPr bwMode="auto">
          <a:xfrm>
            <a:off x="6762750" y="5754688"/>
            <a:ext cx="1147763" cy="7683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4400">
                <a:solidFill>
                  <a:srgbClr val="FF0000"/>
                </a:solidFill>
                <a:latin typeface="Arial" panose="020B0604020202020204" pitchFamily="34" charset="0"/>
              </a:rPr>
              <a:t>270</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4A81D31-A19C-4858-A8DE-7AB156B59D33}"/>
              </a:ext>
            </a:extLst>
          </p:cNvPr>
          <p:cNvSpPr>
            <a:spLocks noGrp="1"/>
          </p:cNvSpPr>
          <p:nvPr>
            <p:ph type="title"/>
          </p:nvPr>
        </p:nvSpPr>
        <p:spPr>
          <a:xfrm>
            <a:off x="0" y="255588"/>
            <a:ext cx="9144000" cy="722312"/>
          </a:xfrm>
        </p:spPr>
        <p:txBody>
          <a:bodyPr/>
          <a:lstStyle/>
          <a:p>
            <a:pPr>
              <a:defRPr/>
            </a:pPr>
            <a:r>
              <a:rPr lang="cs-CZ" sz="4000" dirty="0"/>
              <a:t>538 volitelů</a:t>
            </a:r>
          </a:p>
        </p:txBody>
      </p:sp>
      <p:sp>
        <p:nvSpPr>
          <p:cNvPr id="8195" name="Zástupný symbol pro obsah 4">
            <a:extLst>
              <a:ext uri="{FF2B5EF4-FFF2-40B4-BE49-F238E27FC236}">
                <a16:creationId xmlns:a16="http://schemas.microsoft.com/office/drawing/2014/main" id="{18FA3EC6-A782-4E0F-8D6E-4070BFC8B87E}"/>
              </a:ext>
            </a:extLst>
          </p:cNvPr>
          <p:cNvSpPr>
            <a:spLocks noGrp="1"/>
          </p:cNvSpPr>
          <p:nvPr>
            <p:ph idx="1"/>
          </p:nvPr>
        </p:nvSpPr>
        <p:spPr>
          <a:xfrm>
            <a:off x="446088" y="1095375"/>
            <a:ext cx="8453437" cy="5391150"/>
          </a:xfrm>
        </p:spPr>
        <p:txBody>
          <a:bodyPr/>
          <a:lstStyle/>
          <a:p>
            <a:r>
              <a:rPr lang="cs-CZ" altLang="cs-CZ" sz="2200" dirty="0">
                <a:solidFill>
                  <a:srgbClr val="002D5A"/>
                </a:solidFill>
              </a:rPr>
              <a:t>435 volitelů (jako je členů Sněmovny reprezentantů, dle počtu voličů) </a:t>
            </a:r>
          </a:p>
          <a:p>
            <a:r>
              <a:rPr lang="cs-CZ" altLang="cs-CZ" sz="2200" dirty="0">
                <a:solidFill>
                  <a:srgbClr val="002D5A"/>
                </a:solidFill>
              </a:rPr>
              <a:t>3 volitelé za </a:t>
            </a:r>
            <a:r>
              <a:rPr lang="cs-CZ" altLang="cs-CZ" sz="2200" dirty="0" err="1">
                <a:solidFill>
                  <a:srgbClr val="002D5A"/>
                </a:solidFill>
              </a:rPr>
              <a:t>District</a:t>
            </a:r>
            <a:r>
              <a:rPr lang="cs-CZ" altLang="cs-CZ" sz="2200" dirty="0">
                <a:solidFill>
                  <a:srgbClr val="002D5A"/>
                </a:solidFill>
              </a:rPr>
              <a:t> </a:t>
            </a:r>
            <a:r>
              <a:rPr lang="cs-CZ" altLang="cs-CZ" sz="2200" dirty="0" err="1">
                <a:solidFill>
                  <a:srgbClr val="002D5A"/>
                </a:solidFill>
              </a:rPr>
              <a:t>of</a:t>
            </a:r>
            <a:r>
              <a:rPr lang="cs-CZ" altLang="cs-CZ" sz="2200" dirty="0">
                <a:solidFill>
                  <a:srgbClr val="002D5A"/>
                </a:solidFill>
              </a:rPr>
              <a:t> Columbia </a:t>
            </a:r>
          </a:p>
          <a:p>
            <a:r>
              <a:rPr lang="cs-CZ" altLang="cs-CZ" sz="2200" dirty="0">
                <a:solidFill>
                  <a:srgbClr val="002D5A"/>
                </a:solidFill>
              </a:rPr>
              <a:t>100 volitelů (jako je členů Senátu, 2 za každý stát)</a:t>
            </a:r>
          </a:p>
        </p:txBody>
      </p:sp>
      <p:pic>
        <p:nvPicPr>
          <p:cNvPr id="8196" name="Picture 5">
            <a:extLst>
              <a:ext uri="{FF2B5EF4-FFF2-40B4-BE49-F238E27FC236}">
                <a16:creationId xmlns:a16="http://schemas.microsoft.com/office/drawing/2014/main" id="{0E20007A-8C65-4B06-B5B0-460A9FB7F2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2363" y="2295525"/>
            <a:ext cx="6751637" cy="456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ovéPole 5">
            <a:extLst>
              <a:ext uri="{FF2B5EF4-FFF2-40B4-BE49-F238E27FC236}">
                <a16:creationId xmlns:a16="http://schemas.microsoft.com/office/drawing/2014/main" id="{115F79D7-42FC-4906-A86C-226A181A20B5}"/>
              </a:ext>
            </a:extLst>
          </p:cNvPr>
          <p:cNvSpPr txBox="1"/>
          <p:nvPr/>
        </p:nvSpPr>
        <p:spPr>
          <a:xfrm>
            <a:off x="601823" y="4984694"/>
            <a:ext cx="2160038" cy="923330"/>
          </a:xfrm>
          <a:prstGeom prst="rect">
            <a:avLst/>
          </a:prstGeom>
          <a:noFill/>
        </p:spPr>
        <p:txBody>
          <a:bodyPr wrap="square">
            <a:spAutoFit/>
          </a:bodyPr>
          <a:lstStyle/>
          <a:p>
            <a:r>
              <a:rPr lang="cs-CZ" dirty="0">
                <a:solidFill>
                  <a:srgbClr val="002D5A"/>
                </a:solidFill>
              </a:rPr>
              <a:t>„vítěz bere vše“ s výjimkou Maine (4) a Nebrasky (5)</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1C2C27C-E513-4017-B961-C8DBF930A605}"/>
              </a:ext>
            </a:extLst>
          </p:cNvPr>
          <p:cNvSpPr>
            <a:spLocks noGrp="1"/>
          </p:cNvSpPr>
          <p:nvPr>
            <p:ph type="title"/>
          </p:nvPr>
        </p:nvSpPr>
        <p:spPr>
          <a:xfrm>
            <a:off x="0" y="477838"/>
            <a:ext cx="9144000" cy="1020762"/>
          </a:xfrm>
        </p:spPr>
        <p:txBody>
          <a:bodyPr/>
          <a:lstStyle/>
          <a:p>
            <a:pPr>
              <a:defRPr/>
            </a:pPr>
            <a:r>
              <a:rPr lang="cs-CZ" sz="3600" dirty="0"/>
              <a:t>Kolegium volitelů 2016 - teorie a praxe</a:t>
            </a:r>
          </a:p>
        </p:txBody>
      </p:sp>
      <p:pic>
        <p:nvPicPr>
          <p:cNvPr id="9219" name="Picture 2" descr="Elizabeth Warren backs plan to get rid of the Electoral College | wqad.com">
            <a:extLst>
              <a:ext uri="{FF2B5EF4-FFF2-40B4-BE49-F238E27FC236}">
                <a16:creationId xmlns:a16="http://schemas.microsoft.com/office/drawing/2014/main" id="{7D087B43-7E87-40BB-96B7-90B02EF058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3" y="1679575"/>
            <a:ext cx="5857875" cy="329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Zástupný symbol pro obsah 4">
            <a:extLst>
              <a:ext uri="{FF2B5EF4-FFF2-40B4-BE49-F238E27FC236}">
                <a16:creationId xmlns:a16="http://schemas.microsoft.com/office/drawing/2014/main" id="{E67779E2-5559-48C3-BBD2-D7A403C3680C}"/>
              </a:ext>
            </a:extLst>
          </p:cNvPr>
          <p:cNvSpPr>
            <a:spLocks noGrp="1"/>
          </p:cNvSpPr>
          <p:nvPr>
            <p:ph idx="1"/>
          </p:nvPr>
        </p:nvSpPr>
        <p:spPr>
          <a:xfrm>
            <a:off x="6570663" y="1679575"/>
            <a:ext cx="2328862" cy="3381375"/>
          </a:xfrm>
        </p:spPr>
        <p:txBody>
          <a:bodyPr/>
          <a:lstStyle/>
          <a:p>
            <a:pPr marL="0" indent="0" algn="ctr">
              <a:buFont typeface="Arial" panose="020B0604020202020204" pitchFamily="34" charset="0"/>
              <a:buNone/>
            </a:pPr>
            <a:r>
              <a:rPr lang="cs-CZ" altLang="cs-CZ">
                <a:solidFill>
                  <a:srgbClr val="002D5A"/>
                </a:solidFill>
              </a:rPr>
              <a:t>Reálné skóre při hlasování bylo </a:t>
            </a:r>
          </a:p>
          <a:p>
            <a:pPr marL="0" indent="0" algn="ctr">
              <a:buFont typeface="Arial" panose="020B0604020202020204" pitchFamily="34" charset="0"/>
              <a:buNone/>
            </a:pPr>
            <a:r>
              <a:rPr lang="cs-CZ" altLang="cs-CZ" sz="4000" b="1">
                <a:solidFill>
                  <a:srgbClr val="C00000"/>
                </a:solidFill>
              </a:rPr>
              <a:t>304</a:t>
            </a:r>
            <a:r>
              <a:rPr lang="cs-CZ" altLang="cs-CZ" sz="4000" b="1">
                <a:solidFill>
                  <a:srgbClr val="002D5A"/>
                </a:solidFill>
              </a:rPr>
              <a:t> </a:t>
            </a:r>
            <a:r>
              <a:rPr lang="cs-CZ" altLang="cs-CZ" sz="4000" b="1"/>
              <a:t>:</a:t>
            </a:r>
            <a:r>
              <a:rPr lang="cs-CZ" altLang="cs-CZ" sz="4000" b="1">
                <a:solidFill>
                  <a:srgbClr val="002D5A"/>
                </a:solidFill>
              </a:rPr>
              <a:t> 227</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
            <a:ext cx="9144000" cy="1639019"/>
          </a:xfrm>
        </p:spPr>
        <p:txBody>
          <a:bodyPr>
            <a:normAutofit/>
          </a:bodyPr>
          <a:lstStyle/>
          <a:p>
            <a:r>
              <a:rPr lang="cs-CZ" sz="4400" dirty="0"/>
              <a:t>Podmínky ke zkoušce </a:t>
            </a:r>
            <a:br>
              <a:rPr lang="cs-CZ" sz="4400" dirty="0"/>
            </a:br>
            <a:r>
              <a:rPr lang="cs-CZ" sz="4400" dirty="0"/>
              <a:t>(kombinovaná forma)</a:t>
            </a:r>
          </a:p>
        </p:txBody>
      </p:sp>
      <p:sp>
        <p:nvSpPr>
          <p:cNvPr id="3" name="Zástupný symbol pro obsah 2"/>
          <p:cNvSpPr>
            <a:spLocks noGrp="1"/>
          </p:cNvSpPr>
          <p:nvPr>
            <p:ph idx="1"/>
          </p:nvPr>
        </p:nvSpPr>
        <p:spPr>
          <a:xfrm>
            <a:off x="457200" y="1766455"/>
            <a:ext cx="8229600" cy="4359708"/>
          </a:xfrm>
        </p:spPr>
        <p:txBody>
          <a:bodyPr>
            <a:noAutofit/>
          </a:bodyPr>
          <a:lstStyle/>
          <a:p>
            <a:pPr marL="0" indent="0">
              <a:buNone/>
            </a:pPr>
            <a:r>
              <a:rPr lang="cs-CZ" sz="2400" b="1" dirty="0">
                <a:solidFill>
                  <a:srgbClr val="002D5A"/>
                </a:solidFill>
              </a:rPr>
              <a:t>Seminární práce na předem konzultované téma</a:t>
            </a:r>
          </a:p>
          <a:p>
            <a:r>
              <a:rPr lang="cs-CZ" sz="2400" dirty="0">
                <a:solidFill>
                  <a:srgbClr val="002D5A"/>
                </a:solidFill>
              </a:rPr>
              <a:t>Témata k výběru budou nabídnuta a zadána na první ŘK</a:t>
            </a:r>
          </a:p>
          <a:p>
            <a:r>
              <a:rPr lang="cs-CZ" sz="2400" dirty="0">
                <a:solidFill>
                  <a:srgbClr val="002D5A"/>
                </a:solidFill>
              </a:rPr>
              <a:t>Rozsah seminární práce – 10-12 normostran</a:t>
            </a:r>
          </a:p>
          <a:p>
            <a:r>
              <a:rPr lang="cs-CZ" sz="2400" dirty="0">
                <a:solidFill>
                  <a:srgbClr val="002D5A"/>
                </a:solidFill>
              </a:rPr>
              <a:t>Termín odevzdání:  nejpozději 6. ledna 2025</a:t>
            </a:r>
          </a:p>
          <a:p>
            <a:pPr marL="0" indent="0">
              <a:buNone/>
            </a:pPr>
            <a:endParaRPr lang="cs-CZ" sz="2400" b="1" dirty="0">
              <a:solidFill>
                <a:srgbClr val="002D5A"/>
              </a:solidFill>
            </a:endParaRPr>
          </a:p>
          <a:p>
            <a:pPr marL="0" indent="0">
              <a:buNone/>
            </a:pPr>
            <a:r>
              <a:rPr lang="cs-CZ" sz="2400" b="1" dirty="0">
                <a:solidFill>
                  <a:srgbClr val="002D5A"/>
                </a:solidFill>
              </a:rPr>
              <a:t>Závěrečný test</a:t>
            </a:r>
          </a:p>
        </p:txBody>
      </p:sp>
    </p:spTree>
    <p:extLst>
      <p:ext uri="{BB962C8B-B14F-4D97-AF65-F5344CB8AC3E}">
        <p14:creationId xmlns:p14="http://schemas.microsoft.com/office/powerpoint/2010/main" val="3047591392"/>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040886B-AEC7-425F-93F0-3E3095CBD9D2}"/>
              </a:ext>
            </a:extLst>
          </p:cNvPr>
          <p:cNvSpPr>
            <a:spLocks noGrp="1"/>
          </p:cNvSpPr>
          <p:nvPr>
            <p:ph type="title"/>
          </p:nvPr>
        </p:nvSpPr>
        <p:spPr>
          <a:xfrm>
            <a:off x="0" y="357188"/>
            <a:ext cx="9144000" cy="966787"/>
          </a:xfrm>
        </p:spPr>
        <p:txBody>
          <a:bodyPr>
            <a:noAutofit/>
          </a:bodyPr>
          <a:lstStyle/>
          <a:p>
            <a:pPr>
              <a:defRPr/>
            </a:pPr>
            <a:r>
              <a:rPr lang="cs-CZ" sz="4000" dirty="0"/>
              <a:t>Proč je při volbě tak důležitý federalismus? </a:t>
            </a:r>
          </a:p>
        </p:txBody>
      </p:sp>
      <p:sp>
        <p:nvSpPr>
          <p:cNvPr id="18436" name="Zástupný symbol pro obsah 2">
            <a:extLst>
              <a:ext uri="{FF2B5EF4-FFF2-40B4-BE49-F238E27FC236}">
                <a16:creationId xmlns:a16="http://schemas.microsoft.com/office/drawing/2014/main" id="{E9D87E44-CF0F-43D3-A116-BA1D5871E428}"/>
              </a:ext>
            </a:extLst>
          </p:cNvPr>
          <p:cNvSpPr>
            <a:spLocks noGrp="1"/>
          </p:cNvSpPr>
          <p:nvPr>
            <p:ph idx="1"/>
          </p:nvPr>
        </p:nvSpPr>
        <p:spPr>
          <a:xfrm>
            <a:off x="457200" y="1509713"/>
            <a:ext cx="8218488" cy="4859337"/>
          </a:xfrm>
        </p:spPr>
        <p:txBody>
          <a:bodyPr/>
          <a:lstStyle/>
          <a:p>
            <a:pPr>
              <a:buFont typeface="Arial" charset="0"/>
              <a:buChar char="•"/>
              <a:defRPr/>
            </a:pPr>
            <a:r>
              <a:rPr lang="cs-CZ" sz="2400" dirty="0">
                <a:solidFill>
                  <a:srgbClr val="002D5A"/>
                </a:solidFill>
              </a:rPr>
              <a:t>Již 5x se byl prezidentem zvolen kandidát, který obdržel menší počet hlasů, ale získal dostatečný počet volitelů </a:t>
            </a:r>
          </a:p>
          <a:p>
            <a:pPr>
              <a:buFont typeface="Arial" charset="0"/>
              <a:buChar char="•"/>
              <a:defRPr/>
            </a:pPr>
            <a:r>
              <a:rPr lang="cs-CZ" sz="2400" dirty="0">
                <a:solidFill>
                  <a:srgbClr val="002D5A"/>
                </a:solidFill>
              </a:rPr>
              <a:t>O vítězství vždy rozhodují tzv. </a:t>
            </a:r>
            <a:r>
              <a:rPr lang="cs-CZ" sz="2400" i="1" dirty="0">
                <a:solidFill>
                  <a:srgbClr val="002D5A"/>
                </a:solidFill>
              </a:rPr>
              <a:t>bitevní státy (</a:t>
            </a:r>
            <a:r>
              <a:rPr lang="cs-CZ" sz="2400" i="1" dirty="0" err="1">
                <a:solidFill>
                  <a:srgbClr val="002D5A"/>
                </a:solidFill>
              </a:rPr>
              <a:t>battleground</a:t>
            </a:r>
            <a:r>
              <a:rPr lang="cs-CZ" sz="2400" i="1" dirty="0">
                <a:solidFill>
                  <a:srgbClr val="002D5A"/>
                </a:solidFill>
              </a:rPr>
              <a:t> / swing </a:t>
            </a:r>
            <a:r>
              <a:rPr lang="cs-CZ" sz="2400" i="1" dirty="0" err="1">
                <a:solidFill>
                  <a:srgbClr val="002D5A"/>
                </a:solidFill>
              </a:rPr>
              <a:t>states</a:t>
            </a:r>
            <a:r>
              <a:rPr lang="cs-CZ" sz="2400" i="1" dirty="0">
                <a:solidFill>
                  <a:srgbClr val="002D5A"/>
                </a:solidFill>
              </a:rPr>
              <a:t>): </a:t>
            </a:r>
            <a:r>
              <a:rPr lang="cs-CZ" sz="1700" dirty="0">
                <a:solidFill>
                  <a:srgbClr val="002D5A"/>
                </a:solidFill>
              </a:rPr>
              <a:t>tradičně Colorado (9), Florida (29), Iowa (7), Michigan (16), Minnesota (10), Nevada (6), New Hampshire (4), Nové Mexiko (5), Ohio (18), Oregon (7), Pensylvánie (20), Wisconsin (10)</a:t>
            </a:r>
          </a:p>
          <a:p>
            <a:pPr>
              <a:buFont typeface="Arial" charset="0"/>
              <a:buChar char="•"/>
              <a:defRPr/>
            </a:pPr>
            <a:endParaRPr lang="cs-CZ" sz="1700" dirty="0">
              <a:solidFill>
                <a:srgbClr val="002D5A"/>
              </a:solidFill>
            </a:endParaRPr>
          </a:p>
          <a:p>
            <a:pPr>
              <a:buFont typeface="Arial" charset="0"/>
              <a:buChar char="•"/>
              <a:defRPr/>
            </a:pPr>
            <a:endParaRPr lang="cs-CZ" sz="1700" dirty="0">
              <a:solidFill>
                <a:srgbClr val="002D5A"/>
              </a:solidFill>
            </a:endParaRPr>
          </a:p>
          <a:p>
            <a:pPr>
              <a:buFont typeface="Arial" charset="0"/>
              <a:buChar char="•"/>
              <a:defRPr/>
            </a:pPr>
            <a:endParaRPr lang="cs-CZ" sz="1700" dirty="0">
              <a:solidFill>
                <a:srgbClr val="002D5A"/>
              </a:solidFill>
            </a:endParaRPr>
          </a:p>
          <a:p>
            <a:pPr>
              <a:buFont typeface="Arial" charset="0"/>
              <a:buChar char="•"/>
              <a:defRPr/>
            </a:pPr>
            <a:endParaRPr lang="cs-CZ" sz="1700" dirty="0">
              <a:solidFill>
                <a:srgbClr val="002D5A"/>
              </a:solidFill>
            </a:endParaRPr>
          </a:p>
          <a:p>
            <a:pPr marL="0" indent="0">
              <a:buFont typeface="Arial" charset="0"/>
              <a:buNone/>
              <a:defRPr/>
            </a:pPr>
            <a:endParaRPr lang="cs-CZ" sz="1700" dirty="0">
              <a:solidFill>
                <a:srgbClr val="002D5A"/>
              </a:solidFill>
            </a:endParaRPr>
          </a:p>
          <a:p>
            <a:pPr>
              <a:buFont typeface="Arial" charset="0"/>
              <a:buChar char="•"/>
              <a:defRPr/>
            </a:pPr>
            <a:endParaRPr lang="cs-CZ" sz="1700" dirty="0">
              <a:solidFill>
                <a:srgbClr val="002D5A"/>
              </a:solidFill>
            </a:endParaRPr>
          </a:p>
          <a:p>
            <a:pPr>
              <a:buFont typeface="Arial" charset="0"/>
              <a:buChar char="•"/>
              <a:defRPr/>
            </a:pPr>
            <a:r>
              <a:rPr lang="cs-CZ" sz="2400" dirty="0">
                <a:solidFill>
                  <a:srgbClr val="002D5A"/>
                </a:solidFill>
              </a:rPr>
              <a:t>V případě nezvolení kolegiem volitelů rozhoduje Sněmovna reprezentantů dle principu 1 stát = 1 hlas</a:t>
            </a:r>
          </a:p>
          <a:p>
            <a:pPr>
              <a:buFont typeface="Arial" charset="0"/>
              <a:buChar char="•"/>
              <a:defRPr/>
            </a:pPr>
            <a:endParaRPr lang="cs-CZ" sz="1700" dirty="0"/>
          </a:p>
          <a:p>
            <a:pPr marL="0" indent="0">
              <a:buFont typeface="Arial" charset="0"/>
              <a:buNone/>
              <a:defRPr/>
            </a:pPr>
            <a:endParaRPr lang="cs-CZ" dirty="0"/>
          </a:p>
          <a:p>
            <a:pPr>
              <a:buFont typeface="Arial" charset="0"/>
              <a:buChar char="•"/>
              <a:defRPr/>
            </a:pPr>
            <a:endParaRPr lang="cs-CZ" dirty="0"/>
          </a:p>
          <a:p>
            <a:pPr>
              <a:buFont typeface="Arial" charset="0"/>
              <a:buChar char="•"/>
              <a:defRPr/>
            </a:pPr>
            <a:endParaRPr lang="cs-CZ" dirty="0"/>
          </a:p>
        </p:txBody>
      </p:sp>
      <p:pic>
        <p:nvPicPr>
          <p:cNvPr id="10244" name="Picture 2">
            <a:extLst>
              <a:ext uri="{FF2B5EF4-FFF2-40B4-BE49-F238E27FC236}">
                <a16:creationId xmlns:a16="http://schemas.microsoft.com/office/drawing/2014/main" id="{FB2EEB9F-C663-415E-8C33-546676646CC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3288" y="3816350"/>
            <a:ext cx="5295900" cy="1646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a:extLst>
              <a:ext uri="{FF2B5EF4-FFF2-40B4-BE49-F238E27FC236}">
                <a16:creationId xmlns:a16="http://schemas.microsoft.com/office/drawing/2014/main" id="{92DEA2E8-D73E-4AB9-B441-4C9803EB43CE}"/>
              </a:ext>
            </a:extLst>
          </p:cNvPr>
          <p:cNvSpPr txBox="1"/>
          <p:nvPr/>
        </p:nvSpPr>
        <p:spPr>
          <a:xfrm>
            <a:off x="4381500" y="3590925"/>
            <a:ext cx="1541463" cy="292100"/>
          </a:xfrm>
          <a:prstGeom prst="rect">
            <a:avLst/>
          </a:prstGeom>
          <a:solidFill>
            <a:schemeClr val="accent1">
              <a:lumMod val="60000"/>
              <a:lumOff val="40000"/>
            </a:schemeClr>
          </a:solidFill>
        </p:spPr>
        <p:txBody>
          <a:bodyPr>
            <a:spAutoFit/>
          </a:bodyPr>
          <a:lstStyle/>
          <a:p>
            <a:pPr>
              <a:defRPr/>
            </a:pPr>
            <a:r>
              <a:rPr lang="cs-CZ" sz="1300" dirty="0">
                <a:solidFill>
                  <a:srgbClr val="002D5A"/>
                </a:solidFill>
                <a:latin typeface="Arial" charset="0"/>
                <a:cs typeface="Arial" charset="0"/>
              </a:rPr>
              <a:t>2004 Bush - Kerry</a:t>
            </a:r>
          </a:p>
        </p:txBody>
      </p:sp>
      <p:pic>
        <p:nvPicPr>
          <p:cNvPr id="10246" name="Picture 4">
            <a:extLst>
              <a:ext uri="{FF2B5EF4-FFF2-40B4-BE49-F238E27FC236}">
                <a16:creationId xmlns:a16="http://schemas.microsoft.com/office/drawing/2014/main" id="{CD4A2C8B-2D1D-4336-9B14-749117E93E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0663" y="3590925"/>
            <a:ext cx="2573337"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9D1A78D-F0A3-42B3-B08C-EFF7B28C8BAB}"/>
              </a:ext>
            </a:extLst>
          </p:cNvPr>
          <p:cNvSpPr>
            <a:spLocks noGrp="1"/>
          </p:cNvSpPr>
          <p:nvPr>
            <p:ph type="title"/>
          </p:nvPr>
        </p:nvSpPr>
        <p:spPr>
          <a:xfrm>
            <a:off x="0" y="0"/>
            <a:ext cx="2998788" cy="6337300"/>
          </a:xfrm>
        </p:spPr>
        <p:txBody>
          <a:bodyPr>
            <a:noAutofit/>
          </a:bodyPr>
          <a:lstStyle/>
          <a:p>
            <a:pPr>
              <a:defRPr/>
            </a:pPr>
            <a:r>
              <a:rPr lang="cs-CZ" sz="3600" dirty="0"/>
              <a:t>Bitevní státy </a:t>
            </a:r>
            <a:br>
              <a:rPr lang="cs-CZ" sz="3600" dirty="0"/>
            </a:br>
            <a:r>
              <a:rPr lang="cs-CZ" sz="3600" dirty="0"/>
              <a:t>v akci</a:t>
            </a:r>
          </a:p>
        </p:txBody>
      </p:sp>
      <p:pic>
        <p:nvPicPr>
          <p:cNvPr id="11267" name="Picture 2">
            <a:extLst>
              <a:ext uri="{FF2B5EF4-FFF2-40B4-BE49-F238E27FC236}">
                <a16:creationId xmlns:a16="http://schemas.microsoft.com/office/drawing/2014/main" id="{AE568C02-738D-4ADF-BBD6-CCD21C02C90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924175" y="-17463"/>
            <a:ext cx="6219825" cy="68754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679DF075-901E-49DD-9DB2-66DA7E2E8E17}"/>
              </a:ext>
            </a:extLst>
          </p:cNvPr>
          <p:cNvSpPr>
            <a:spLocks noGrp="1" noChangeArrowheads="1"/>
          </p:cNvSpPr>
          <p:nvPr>
            <p:ph type="title"/>
          </p:nvPr>
        </p:nvSpPr>
        <p:spPr>
          <a:xfrm>
            <a:off x="0" y="182788"/>
            <a:ext cx="9144000" cy="923926"/>
          </a:xfrm>
        </p:spPr>
        <p:txBody>
          <a:bodyPr>
            <a:normAutofit/>
          </a:bodyPr>
          <a:lstStyle/>
          <a:p>
            <a:pPr eaLnBrk="1" hangingPunct="1"/>
            <a:r>
              <a:rPr lang="cs-CZ" altLang="cs-CZ" sz="4400" dirty="0"/>
              <a:t>Volební systém prezidenta</a:t>
            </a:r>
          </a:p>
        </p:txBody>
      </p:sp>
      <p:sp>
        <p:nvSpPr>
          <p:cNvPr id="43011" name="Rectangle 3">
            <a:extLst>
              <a:ext uri="{FF2B5EF4-FFF2-40B4-BE49-F238E27FC236}">
                <a16:creationId xmlns:a16="http://schemas.microsoft.com/office/drawing/2014/main" id="{2443FF81-1400-43F2-AE67-14751C9AEF09}"/>
              </a:ext>
            </a:extLst>
          </p:cNvPr>
          <p:cNvSpPr>
            <a:spLocks noGrp="1" noChangeArrowheads="1"/>
          </p:cNvSpPr>
          <p:nvPr>
            <p:ph type="body" idx="1"/>
          </p:nvPr>
        </p:nvSpPr>
        <p:spPr>
          <a:xfrm>
            <a:off x="457200" y="1250302"/>
            <a:ext cx="8229600" cy="5103845"/>
          </a:xfrm>
        </p:spPr>
        <p:txBody>
          <a:bodyPr>
            <a:normAutofit/>
          </a:bodyPr>
          <a:lstStyle/>
          <a:p>
            <a:pPr eaLnBrk="1" hangingPunct="1">
              <a:spcBef>
                <a:spcPts val="1200"/>
              </a:spcBef>
            </a:pPr>
            <a:r>
              <a:rPr lang="cs-CZ" altLang="cs-CZ" sz="2400" dirty="0">
                <a:solidFill>
                  <a:srgbClr val="002D5A"/>
                </a:solidFill>
              </a:rPr>
              <a:t>Kdo vybírá volitele?</a:t>
            </a:r>
          </a:p>
          <a:p>
            <a:pPr marL="762000" lvl="1" indent="-304800" eaLnBrk="1" hangingPunct="1">
              <a:spcBef>
                <a:spcPts val="1200"/>
              </a:spcBef>
            </a:pPr>
            <a:r>
              <a:rPr lang="cs-CZ" altLang="cs-CZ" sz="2400" dirty="0">
                <a:solidFill>
                  <a:srgbClr val="002D5A"/>
                </a:solidFill>
              </a:rPr>
              <a:t>proces výběru volitelů se liší stát od státu</a:t>
            </a:r>
          </a:p>
          <a:p>
            <a:pPr marL="762000" lvl="1" indent="-304800" eaLnBrk="1" hangingPunct="1">
              <a:spcBef>
                <a:spcPts val="1200"/>
              </a:spcBef>
            </a:pPr>
            <a:r>
              <a:rPr lang="cs-CZ" altLang="cs-CZ" sz="2400" dirty="0">
                <a:solidFill>
                  <a:srgbClr val="002D5A"/>
                </a:solidFill>
              </a:rPr>
              <a:t>obecně: </a:t>
            </a:r>
          </a:p>
          <a:p>
            <a:pPr marL="1181100" lvl="2" indent="-266700" eaLnBrk="1" hangingPunct="1">
              <a:spcBef>
                <a:spcPts val="1200"/>
              </a:spcBef>
              <a:buFont typeface="Arial" panose="020B0604020202020204" pitchFamily="34" charset="0"/>
              <a:buAutoNum type="arabicPeriod"/>
            </a:pPr>
            <a:r>
              <a:rPr lang="cs-CZ" altLang="cs-CZ" dirty="0">
                <a:solidFill>
                  <a:srgbClr val="002D5A"/>
                </a:solidFill>
              </a:rPr>
              <a:t>strany nominují volitele na svých celostátních konferencích </a:t>
            </a:r>
          </a:p>
          <a:p>
            <a:pPr marL="1181100" lvl="2" indent="-266700" eaLnBrk="1" hangingPunct="1">
              <a:spcBef>
                <a:spcPts val="1200"/>
              </a:spcBef>
              <a:buFont typeface="Arial" panose="020B0604020202020204" pitchFamily="34" charset="0"/>
              <a:buAutoNum type="arabicPeriod"/>
            </a:pPr>
            <a:r>
              <a:rPr lang="cs-CZ" altLang="cs-CZ" dirty="0">
                <a:solidFill>
                  <a:srgbClr val="002D5A"/>
                </a:solidFill>
              </a:rPr>
              <a:t>volitelé jsou zvoleni ústředním výborem strany v daném státě</a:t>
            </a:r>
          </a:p>
          <a:p>
            <a:pPr eaLnBrk="1" hangingPunct="1">
              <a:spcBef>
                <a:spcPts val="1200"/>
              </a:spcBef>
            </a:pPr>
            <a:r>
              <a:rPr lang="cs-CZ" altLang="cs-CZ" sz="2400" dirty="0">
                <a:solidFill>
                  <a:srgbClr val="002D5A"/>
                </a:solidFill>
              </a:rPr>
              <a:t>volitelem se nesmí stát</a:t>
            </a:r>
          </a:p>
          <a:p>
            <a:pPr marL="762000" lvl="1" indent="-304800" eaLnBrk="1" hangingPunct="1">
              <a:spcBef>
                <a:spcPts val="1200"/>
              </a:spcBef>
            </a:pPr>
            <a:r>
              <a:rPr lang="cs-CZ" altLang="cs-CZ" sz="2400" dirty="0">
                <a:solidFill>
                  <a:srgbClr val="002D5A"/>
                </a:solidFill>
              </a:rPr>
              <a:t>člen Kongresu</a:t>
            </a:r>
          </a:p>
          <a:p>
            <a:pPr marL="762000" lvl="1" indent="-304800" eaLnBrk="1" hangingPunct="1">
              <a:spcBef>
                <a:spcPts val="1200"/>
              </a:spcBef>
            </a:pPr>
            <a:r>
              <a:rPr lang="cs-CZ" altLang="cs-CZ" sz="2400" dirty="0">
                <a:solidFill>
                  <a:srgbClr val="002D5A"/>
                </a:solidFill>
              </a:rPr>
              <a:t>jmenovaní členové výkonné moci</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59E58F97-539B-4C9B-8107-19CD02AB5DD0}"/>
              </a:ext>
            </a:extLst>
          </p:cNvPr>
          <p:cNvSpPr>
            <a:spLocks noGrp="1" noChangeArrowheads="1"/>
          </p:cNvSpPr>
          <p:nvPr>
            <p:ph type="title"/>
          </p:nvPr>
        </p:nvSpPr>
        <p:spPr>
          <a:xfrm>
            <a:off x="0" y="173458"/>
            <a:ext cx="9144000" cy="923926"/>
          </a:xfrm>
        </p:spPr>
        <p:txBody>
          <a:bodyPr>
            <a:normAutofit/>
          </a:bodyPr>
          <a:lstStyle/>
          <a:p>
            <a:pPr eaLnBrk="1" hangingPunct="1"/>
            <a:r>
              <a:rPr lang="cs-CZ" altLang="cs-CZ" sz="4400" dirty="0"/>
              <a:t>Volební kolegium</a:t>
            </a:r>
          </a:p>
        </p:txBody>
      </p:sp>
      <p:sp>
        <p:nvSpPr>
          <p:cNvPr id="46083" name="Rectangle 3">
            <a:extLst>
              <a:ext uri="{FF2B5EF4-FFF2-40B4-BE49-F238E27FC236}">
                <a16:creationId xmlns:a16="http://schemas.microsoft.com/office/drawing/2014/main" id="{E14C2C9A-24BC-41A3-B773-52692A31B773}"/>
              </a:ext>
            </a:extLst>
          </p:cNvPr>
          <p:cNvSpPr>
            <a:spLocks noGrp="1" noChangeArrowheads="1"/>
          </p:cNvSpPr>
          <p:nvPr>
            <p:ph type="body" idx="1"/>
          </p:nvPr>
        </p:nvSpPr>
        <p:spPr>
          <a:xfrm>
            <a:off x="457200" y="1268964"/>
            <a:ext cx="8229600" cy="5589036"/>
          </a:xfrm>
        </p:spPr>
        <p:txBody>
          <a:bodyPr>
            <a:normAutofit/>
          </a:bodyPr>
          <a:lstStyle/>
          <a:p>
            <a:pPr eaLnBrk="1" hangingPunct="1">
              <a:spcBef>
                <a:spcPts val="1200"/>
              </a:spcBef>
            </a:pPr>
            <a:r>
              <a:rPr lang="cs-CZ" altLang="cs-CZ" sz="2400" dirty="0" err="1">
                <a:solidFill>
                  <a:srgbClr val="002D5A"/>
                </a:solidFill>
              </a:rPr>
              <a:t>kvórum</a:t>
            </a:r>
            <a:r>
              <a:rPr lang="cs-CZ" altLang="cs-CZ" sz="2400" dirty="0">
                <a:solidFill>
                  <a:srgbClr val="002D5A"/>
                </a:solidFill>
              </a:rPr>
              <a:t> pro zvolení  prezidenta 270 hlasů volitelů</a:t>
            </a:r>
          </a:p>
          <a:p>
            <a:pPr eaLnBrk="1" hangingPunct="1">
              <a:spcBef>
                <a:spcPts val="1200"/>
              </a:spcBef>
            </a:pPr>
            <a:r>
              <a:rPr lang="cs-CZ" altLang="cs-CZ" sz="2400" dirty="0">
                <a:solidFill>
                  <a:srgbClr val="002D5A"/>
                </a:solidFill>
              </a:rPr>
              <a:t>Čl. 2, odd. 2, resp. XII. dodatek (1804): </a:t>
            </a:r>
          </a:p>
          <a:p>
            <a:pPr lvl="1" eaLnBrk="1" hangingPunct="1">
              <a:spcBef>
                <a:spcPts val="1200"/>
              </a:spcBef>
            </a:pPr>
            <a:r>
              <a:rPr lang="cs-CZ" altLang="cs-CZ" sz="2400" dirty="0">
                <a:solidFill>
                  <a:srgbClr val="002D5A"/>
                </a:solidFill>
              </a:rPr>
              <a:t>pokud žádný kandidát nezíská většinu volitelů, prezidenta volí Sněmovna reprezentantů</a:t>
            </a:r>
          </a:p>
          <a:p>
            <a:pPr lvl="1" eaLnBrk="1" hangingPunct="1">
              <a:spcBef>
                <a:spcPts val="1200"/>
              </a:spcBef>
            </a:pPr>
            <a:r>
              <a:rPr lang="cs-CZ" altLang="cs-CZ" sz="2400" dirty="0">
                <a:solidFill>
                  <a:srgbClr val="002D5A"/>
                </a:solidFill>
              </a:rPr>
              <a:t>1800 a 1824</a:t>
            </a:r>
          </a:p>
          <a:p>
            <a:pPr eaLnBrk="1" hangingPunct="1">
              <a:spcBef>
                <a:spcPts val="1200"/>
              </a:spcBef>
            </a:pPr>
            <a:r>
              <a:rPr lang="cs-CZ" altLang="cs-CZ" sz="2400" dirty="0">
                <a:solidFill>
                  <a:srgbClr val="002D5A"/>
                </a:solidFill>
              </a:rPr>
              <a:t>termín: první úterý po prvním listopadovém pondělí</a:t>
            </a:r>
          </a:p>
          <a:p>
            <a:pPr eaLnBrk="1" hangingPunct="1">
              <a:spcBef>
                <a:spcPts val="1200"/>
              </a:spcBef>
            </a:pPr>
            <a:r>
              <a:rPr lang="cs-CZ" altLang="cs-CZ" sz="2400" dirty="0">
                <a:solidFill>
                  <a:srgbClr val="002D5A"/>
                </a:solidFill>
              </a:rPr>
              <a:t>volitelé se scházejí v pondělí po druhé středě v prosinci ve svých hlavních městech a volí prezidenta</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722F019E-3993-40A1-864F-59B817CA08C0}"/>
              </a:ext>
            </a:extLst>
          </p:cNvPr>
          <p:cNvSpPr>
            <a:spLocks noGrp="1" noChangeArrowheads="1"/>
          </p:cNvSpPr>
          <p:nvPr>
            <p:ph type="title"/>
          </p:nvPr>
        </p:nvSpPr>
        <p:spPr/>
        <p:txBody>
          <a:bodyPr>
            <a:normAutofit/>
          </a:bodyPr>
          <a:lstStyle/>
          <a:p>
            <a:pPr eaLnBrk="1" hangingPunct="1"/>
            <a:r>
              <a:rPr lang="cs-CZ" altLang="cs-CZ" sz="4400" dirty="0"/>
              <a:t>Okolnosti utvoření funkce prezidenta</a:t>
            </a:r>
          </a:p>
        </p:txBody>
      </p:sp>
      <p:sp>
        <p:nvSpPr>
          <p:cNvPr id="52227" name="Rectangle 3">
            <a:extLst>
              <a:ext uri="{FF2B5EF4-FFF2-40B4-BE49-F238E27FC236}">
                <a16:creationId xmlns:a16="http://schemas.microsoft.com/office/drawing/2014/main" id="{E448605C-9D7B-475B-BADB-0BCB5B024015}"/>
              </a:ext>
            </a:extLst>
          </p:cNvPr>
          <p:cNvSpPr>
            <a:spLocks noGrp="1" noChangeArrowheads="1"/>
          </p:cNvSpPr>
          <p:nvPr>
            <p:ph type="body" idx="1"/>
          </p:nvPr>
        </p:nvSpPr>
        <p:spPr>
          <a:xfrm>
            <a:off x="457199" y="1600200"/>
            <a:ext cx="8341567" cy="4525963"/>
          </a:xfrm>
        </p:spPr>
        <p:txBody>
          <a:bodyPr>
            <a:normAutofit fontScale="92500"/>
          </a:bodyPr>
          <a:lstStyle/>
          <a:p>
            <a:pPr eaLnBrk="1" hangingPunct="1">
              <a:lnSpc>
                <a:spcPct val="110000"/>
              </a:lnSpc>
              <a:spcBef>
                <a:spcPts val="1200"/>
              </a:spcBef>
            </a:pPr>
            <a:r>
              <a:rPr lang="cs-CZ" altLang="cs-CZ" sz="2600" b="1" dirty="0">
                <a:solidFill>
                  <a:srgbClr val="002D5A"/>
                </a:solidFill>
              </a:rPr>
              <a:t>Délka mandátu</a:t>
            </a:r>
          </a:p>
          <a:p>
            <a:pPr lvl="1" eaLnBrk="1" hangingPunct="1">
              <a:lnSpc>
                <a:spcPct val="110000"/>
              </a:lnSpc>
              <a:spcBef>
                <a:spcPts val="1200"/>
              </a:spcBef>
            </a:pPr>
            <a:r>
              <a:rPr lang="cs-CZ" altLang="cs-CZ" sz="2600" dirty="0">
                <a:solidFill>
                  <a:srgbClr val="002D5A"/>
                </a:solidFill>
              </a:rPr>
              <a:t>špatné zkušenosti s jednoročním mandátem guvernérů</a:t>
            </a:r>
          </a:p>
          <a:p>
            <a:pPr lvl="1" eaLnBrk="1" hangingPunct="1">
              <a:lnSpc>
                <a:spcPct val="110000"/>
              </a:lnSpc>
              <a:spcBef>
                <a:spcPts val="1200"/>
              </a:spcBef>
            </a:pPr>
            <a:r>
              <a:rPr lang="cs-CZ" altLang="cs-CZ" sz="2600" dirty="0">
                <a:solidFill>
                  <a:srgbClr val="002D5A"/>
                </a:solidFill>
              </a:rPr>
              <a:t>špatné zkušenosti s doživotním mandátem</a:t>
            </a:r>
          </a:p>
          <a:p>
            <a:pPr lvl="1" eaLnBrk="1" hangingPunct="1">
              <a:lnSpc>
                <a:spcPct val="110000"/>
              </a:lnSpc>
              <a:spcBef>
                <a:spcPts val="1200"/>
              </a:spcBef>
            </a:pPr>
            <a:r>
              <a:rPr lang="cs-CZ" altLang="cs-CZ" sz="2600" dirty="0">
                <a:solidFill>
                  <a:srgbClr val="002D5A"/>
                </a:solidFill>
              </a:rPr>
              <a:t>přijat návrh 4 let</a:t>
            </a:r>
          </a:p>
          <a:p>
            <a:pPr lvl="1" eaLnBrk="1" hangingPunct="1">
              <a:lnSpc>
                <a:spcPct val="110000"/>
              </a:lnSpc>
              <a:spcBef>
                <a:spcPts val="1200"/>
              </a:spcBef>
            </a:pPr>
            <a:r>
              <a:rPr lang="cs-CZ" altLang="cs-CZ" sz="2600" dirty="0">
                <a:solidFill>
                  <a:srgbClr val="002D5A"/>
                </a:solidFill>
              </a:rPr>
              <a:t>od roku 1951 pouze 2 období (</a:t>
            </a:r>
            <a:r>
              <a:rPr lang="cs-CZ" altLang="cs-CZ" sz="2600" dirty="0" err="1">
                <a:solidFill>
                  <a:srgbClr val="002D5A"/>
                </a:solidFill>
              </a:rPr>
              <a:t>XXII.dodatek</a:t>
            </a:r>
            <a:r>
              <a:rPr lang="cs-CZ" altLang="cs-CZ" sz="2600" dirty="0">
                <a:solidFill>
                  <a:srgbClr val="002D5A"/>
                </a:solidFill>
              </a:rPr>
              <a:t>)</a:t>
            </a:r>
          </a:p>
          <a:p>
            <a:pPr eaLnBrk="1" hangingPunct="1">
              <a:lnSpc>
                <a:spcPct val="110000"/>
              </a:lnSpc>
              <a:spcBef>
                <a:spcPts val="1200"/>
              </a:spcBef>
            </a:pPr>
            <a:r>
              <a:rPr lang="cs-CZ" altLang="cs-CZ" sz="2600" b="1" dirty="0">
                <a:solidFill>
                  <a:srgbClr val="002D5A"/>
                </a:solidFill>
              </a:rPr>
              <a:t>Způsob volby</a:t>
            </a:r>
          </a:p>
          <a:p>
            <a:pPr lvl="1" eaLnBrk="1" hangingPunct="1">
              <a:lnSpc>
                <a:spcPct val="110000"/>
              </a:lnSpc>
              <a:spcBef>
                <a:spcPts val="1200"/>
              </a:spcBef>
            </a:pPr>
            <a:r>
              <a:rPr lang="cs-CZ" altLang="cs-CZ" sz="2600" dirty="0">
                <a:solidFill>
                  <a:srgbClr val="002D5A"/>
                </a:solidFill>
              </a:rPr>
              <a:t>prezident nesmí být závislý na Kongresu (přísná dělba moci)</a:t>
            </a:r>
          </a:p>
          <a:p>
            <a:pPr lvl="1" eaLnBrk="1" hangingPunct="1">
              <a:lnSpc>
                <a:spcPct val="110000"/>
              </a:lnSpc>
              <a:spcBef>
                <a:spcPts val="1200"/>
              </a:spcBef>
            </a:pPr>
            <a:r>
              <a:rPr lang="cs-CZ" altLang="cs-CZ" sz="2600" dirty="0">
                <a:solidFill>
                  <a:srgbClr val="002D5A"/>
                </a:solidFill>
              </a:rPr>
              <a:t>obava z přímé volby prezidenta lidem</a:t>
            </a:r>
          </a:p>
          <a:p>
            <a:pPr eaLnBrk="1" hangingPunct="1"/>
            <a:endParaRPr lang="cs-CZ" altLang="cs-CZ" dirty="0"/>
          </a:p>
          <a:p>
            <a:pPr lvl="2" eaLnBrk="1" hangingPunct="1"/>
            <a:endParaRPr lang="cs-CZ" altLang="cs-CZ" dirty="0"/>
          </a:p>
          <a:p>
            <a:pPr eaLnBrk="1" hangingPunct="1"/>
            <a:endParaRPr lang="cs-CZ" altLang="cs-CZ" dirty="0"/>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2E0FFAA7-62A7-439D-97BC-DAF8DEFB6947}"/>
              </a:ext>
            </a:extLst>
          </p:cNvPr>
          <p:cNvSpPr>
            <a:spLocks noGrp="1" noChangeArrowheads="1"/>
          </p:cNvSpPr>
          <p:nvPr>
            <p:ph type="title"/>
          </p:nvPr>
        </p:nvSpPr>
        <p:spPr>
          <a:xfrm>
            <a:off x="0" y="141287"/>
            <a:ext cx="9144000" cy="923926"/>
          </a:xfrm>
        </p:spPr>
        <p:txBody>
          <a:bodyPr>
            <a:normAutofit/>
          </a:bodyPr>
          <a:lstStyle/>
          <a:p>
            <a:pPr eaLnBrk="1" hangingPunct="1"/>
            <a:r>
              <a:rPr lang="cs-CZ" altLang="cs-CZ" sz="4400" dirty="0"/>
              <a:t>Prezident</a:t>
            </a:r>
          </a:p>
        </p:txBody>
      </p:sp>
      <p:sp>
        <p:nvSpPr>
          <p:cNvPr id="54275" name="Rectangle 3">
            <a:extLst>
              <a:ext uri="{FF2B5EF4-FFF2-40B4-BE49-F238E27FC236}">
                <a16:creationId xmlns:a16="http://schemas.microsoft.com/office/drawing/2014/main" id="{4DE376EA-DF79-48BB-9D42-EC1F642D4FCE}"/>
              </a:ext>
            </a:extLst>
          </p:cNvPr>
          <p:cNvSpPr>
            <a:spLocks noGrp="1" noChangeArrowheads="1"/>
          </p:cNvSpPr>
          <p:nvPr>
            <p:ph type="body" idx="1"/>
          </p:nvPr>
        </p:nvSpPr>
        <p:spPr>
          <a:xfrm>
            <a:off x="279400" y="1231641"/>
            <a:ext cx="8099425" cy="5023109"/>
          </a:xfrm>
        </p:spPr>
        <p:txBody>
          <a:bodyPr>
            <a:normAutofit fontScale="92500" lnSpcReduction="10000"/>
          </a:bodyPr>
          <a:lstStyle/>
          <a:p>
            <a:pPr eaLnBrk="1" hangingPunct="1">
              <a:spcBef>
                <a:spcPts val="1200"/>
              </a:spcBef>
            </a:pPr>
            <a:r>
              <a:rPr lang="cs-CZ" altLang="cs-CZ" sz="2400" dirty="0">
                <a:solidFill>
                  <a:srgbClr val="002D5A"/>
                </a:solidFill>
              </a:rPr>
              <a:t>Podmínky pasivního volebního práva</a:t>
            </a:r>
          </a:p>
          <a:p>
            <a:pPr lvl="1">
              <a:spcBef>
                <a:spcPts val="1200"/>
              </a:spcBef>
            </a:pPr>
            <a:r>
              <a:rPr lang="cs-CZ" altLang="cs-CZ" sz="2000" dirty="0">
                <a:solidFill>
                  <a:srgbClr val="002D5A"/>
                </a:solidFill>
              </a:rPr>
              <a:t>Věk minimálně 35 let</a:t>
            </a:r>
          </a:p>
          <a:p>
            <a:pPr lvl="1">
              <a:spcBef>
                <a:spcPts val="1200"/>
              </a:spcBef>
            </a:pPr>
            <a:r>
              <a:rPr lang="cs-CZ" altLang="cs-CZ" sz="2000" dirty="0">
                <a:solidFill>
                  <a:srgbClr val="002D5A"/>
                </a:solidFill>
              </a:rPr>
              <a:t>Kandidát na prezidenta žije v USA nejméně 14 let</a:t>
            </a:r>
          </a:p>
          <a:p>
            <a:pPr lvl="1">
              <a:spcBef>
                <a:spcPts val="1200"/>
              </a:spcBef>
            </a:pPr>
            <a:r>
              <a:rPr lang="cs-CZ" altLang="cs-CZ" sz="2000" dirty="0">
                <a:solidFill>
                  <a:srgbClr val="002D5A"/>
                </a:solidFill>
              </a:rPr>
              <a:t>Prezident musí získat občanství narozením</a:t>
            </a:r>
          </a:p>
          <a:p>
            <a:pPr eaLnBrk="1" hangingPunct="1">
              <a:spcBef>
                <a:spcPts val="1200"/>
              </a:spcBef>
            </a:pPr>
            <a:endParaRPr lang="cs-CZ" altLang="cs-CZ" sz="2400" dirty="0">
              <a:solidFill>
                <a:srgbClr val="002D5A"/>
              </a:solidFill>
            </a:endParaRPr>
          </a:p>
          <a:p>
            <a:pPr eaLnBrk="1" hangingPunct="1">
              <a:spcBef>
                <a:spcPts val="1200"/>
              </a:spcBef>
            </a:pPr>
            <a:r>
              <a:rPr lang="cs-CZ" altLang="cs-CZ" sz="2400" dirty="0">
                <a:solidFill>
                  <a:srgbClr val="002D5A"/>
                </a:solidFill>
              </a:rPr>
              <a:t>Čl. 2 „výkonná moc přísluší prezidentu Spojených států“</a:t>
            </a:r>
          </a:p>
          <a:p>
            <a:pPr eaLnBrk="1" hangingPunct="1">
              <a:spcBef>
                <a:spcPts val="1200"/>
              </a:spcBef>
            </a:pPr>
            <a:r>
              <a:rPr lang="cs-CZ" altLang="cs-CZ" sz="2400" dirty="0">
                <a:solidFill>
                  <a:srgbClr val="002D5A"/>
                </a:solidFill>
              </a:rPr>
              <a:t>jednohlavá exekutiva</a:t>
            </a:r>
          </a:p>
          <a:p>
            <a:pPr lvl="1" eaLnBrk="1" hangingPunct="1">
              <a:spcBef>
                <a:spcPts val="1200"/>
              </a:spcBef>
            </a:pPr>
            <a:r>
              <a:rPr lang="cs-CZ" altLang="cs-CZ" sz="2200" dirty="0">
                <a:solidFill>
                  <a:srgbClr val="002D5A"/>
                </a:solidFill>
              </a:rPr>
              <a:t>hlava státu = hlava vlády</a:t>
            </a:r>
          </a:p>
          <a:p>
            <a:pPr lvl="1" eaLnBrk="1" hangingPunct="1">
              <a:spcBef>
                <a:spcPts val="1200"/>
              </a:spcBef>
            </a:pPr>
            <a:r>
              <a:rPr lang="cs-CZ" altLang="cs-CZ" sz="2200" dirty="0">
                <a:solidFill>
                  <a:srgbClr val="002D5A"/>
                </a:solidFill>
              </a:rPr>
              <a:t>neexistuje funkce premiéra</a:t>
            </a:r>
          </a:p>
          <a:p>
            <a:pPr lvl="1" eaLnBrk="1" hangingPunct="1">
              <a:spcBef>
                <a:spcPts val="1200"/>
              </a:spcBef>
            </a:pPr>
            <a:r>
              <a:rPr lang="cs-CZ" altLang="cs-CZ" sz="2200" dirty="0">
                <a:solidFill>
                  <a:srgbClr val="002D5A"/>
                </a:solidFill>
              </a:rPr>
              <a:t>ministři jsou prezidentovi podřízení</a:t>
            </a:r>
          </a:p>
          <a:p>
            <a:pPr lvl="2" eaLnBrk="1" hangingPunct="1">
              <a:spcBef>
                <a:spcPts val="1200"/>
              </a:spcBef>
            </a:pPr>
            <a:r>
              <a:rPr lang="cs-CZ" altLang="cs-CZ" sz="2200" dirty="0">
                <a:solidFill>
                  <a:srgbClr val="002D5A"/>
                </a:solidFill>
              </a:rPr>
              <a:t>„</a:t>
            </a:r>
            <a:r>
              <a:rPr lang="cs-CZ" altLang="cs-CZ" sz="2200" dirty="0" err="1">
                <a:solidFill>
                  <a:srgbClr val="002D5A"/>
                </a:solidFill>
              </a:rPr>
              <a:t>administration</a:t>
            </a:r>
            <a:r>
              <a:rPr lang="cs-CZ" altLang="cs-CZ" sz="2200" dirty="0">
                <a:solidFill>
                  <a:srgbClr val="002D5A"/>
                </a:solidFill>
              </a:rPr>
              <a:t>“</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Nadpis 1">
            <a:extLst>
              <a:ext uri="{FF2B5EF4-FFF2-40B4-BE49-F238E27FC236}">
                <a16:creationId xmlns:a16="http://schemas.microsoft.com/office/drawing/2014/main" id="{6D8704AE-445D-4DEB-B667-EE2238FCB9F9}"/>
              </a:ext>
            </a:extLst>
          </p:cNvPr>
          <p:cNvSpPr>
            <a:spLocks noGrp="1"/>
          </p:cNvSpPr>
          <p:nvPr>
            <p:ph type="title"/>
          </p:nvPr>
        </p:nvSpPr>
        <p:spPr>
          <a:xfrm>
            <a:off x="239712" y="341312"/>
            <a:ext cx="8447088" cy="390525"/>
          </a:xfrm>
        </p:spPr>
        <p:txBody>
          <a:bodyPr>
            <a:noAutofit/>
          </a:bodyPr>
          <a:lstStyle/>
          <a:p>
            <a:r>
              <a:rPr lang="cs-CZ" altLang="cs-CZ" sz="4400" dirty="0"/>
              <a:t>Pravomoci prezidenta</a:t>
            </a:r>
          </a:p>
        </p:txBody>
      </p:sp>
      <p:sp>
        <p:nvSpPr>
          <p:cNvPr id="55299" name="Zástupný symbol pro obsah 2">
            <a:extLst>
              <a:ext uri="{FF2B5EF4-FFF2-40B4-BE49-F238E27FC236}">
                <a16:creationId xmlns:a16="http://schemas.microsoft.com/office/drawing/2014/main" id="{1DB897C8-79B8-47A0-8B96-A2E24DE0B18D}"/>
              </a:ext>
            </a:extLst>
          </p:cNvPr>
          <p:cNvSpPr>
            <a:spLocks noGrp="1"/>
          </p:cNvSpPr>
          <p:nvPr>
            <p:ph idx="1"/>
          </p:nvPr>
        </p:nvSpPr>
        <p:spPr>
          <a:xfrm>
            <a:off x="457200" y="1166328"/>
            <a:ext cx="8229600" cy="4959836"/>
          </a:xfrm>
        </p:spPr>
        <p:txBody>
          <a:bodyPr>
            <a:normAutofit lnSpcReduction="10000"/>
          </a:bodyPr>
          <a:lstStyle/>
          <a:p>
            <a:pPr marL="457200" indent="-457200">
              <a:spcBef>
                <a:spcPts val="1200"/>
              </a:spcBef>
              <a:buFont typeface="Arial" panose="020B0604020202020204" pitchFamily="34" charset="0"/>
              <a:buAutoNum type="arabicPeriod"/>
            </a:pPr>
            <a:r>
              <a:rPr lang="cs-CZ" altLang="cs-CZ" sz="2400" dirty="0">
                <a:solidFill>
                  <a:srgbClr val="002D5A"/>
                </a:solidFill>
              </a:rPr>
              <a:t>Symbolické</a:t>
            </a:r>
          </a:p>
          <a:p>
            <a:pPr marL="857165" lvl="1" indent="-457200">
              <a:spcBef>
                <a:spcPts val="1200"/>
              </a:spcBef>
            </a:pPr>
            <a:r>
              <a:rPr lang="cs-CZ" altLang="cs-CZ" sz="2000" dirty="0">
                <a:solidFill>
                  <a:srgbClr val="002D5A"/>
                </a:solidFill>
              </a:rPr>
              <a:t>úřední hlava státu, právo udělovat milost, dohled na řádným výkonem zákonů</a:t>
            </a:r>
          </a:p>
          <a:p>
            <a:pPr marL="457200" indent="-457200">
              <a:spcBef>
                <a:spcPts val="1200"/>
              </a:spcBef>
              <a:buFont typeface="Arial" panose="020B0604020202020204" pitchFamily="34" charset="0"/>
              <a:buAutoNum type="arabicPeriod"/>
            </a:pPr>
            <a:r>
              <a:rPr lang="cs-CZ" altLang="cs-CZ" sz="2400" dirty="0">
                <a:solidFill>
                  <a:srgbClr val="002D5A"/>
                </a:solidFill>
              </a:rPr>
              <a:t>Jmenovací</a:t>
            </a:r>
          </a:p>
          <a:p>
            <a:pPr lvl="1">
              <a:spcBef>
                <a:spcPts val="1200"/>
              </a:spcBef>
            </a:pPr>
            <a:r>
              <a:rPr lang="cs-CZ" altLang="cs-CZ" sz="2000" dirty="0">
                <a:solidFill>
                  <a:srgbClr val="002D5A"/>
                </a:solidFill>
              </a:rPr>
              <a:t>Právo navrhovat a jmenovat velvyslance, ministry, soudce Nejvyššího soudu a další vysoké úředníky… (cca 3000 lidí)</a:t>
            </a:r>
          </a:p>
          <a:p>
            <a:pPr lvl="1">
              <a:spcBef>
                <a:spcPts val="1200"/>
              </a:spcBef>
            </a:pPr>
            <a:r>
              <a:rPr lang="cs-CZ" altLang="cs-CZ" sz="2000" dirty="0">
                <a:solidFill>
                  <a:srgbClr val="002D5A"/>
                </a:solidFill>
              </a:rPr>
              <a:t>Senát – poradní a schvalovací orgán</a:t>
            </a:r>
          </a:p>
          <a:p>
            <a:pPr lvl="1">
              <a:spcBef>
                <a:spcPts val="1200"/>
              </a:spcBef>
            </a:pPr>
            <a:r>
              <a:rPr lang="cs-CZ" altLang="cs-CZ" sz="2000" dirty="0">
                <a:solidFill>
                  <a:srgbClr val="002D5A"/>
                </a:solidFill>
              </a:rPr>
              <a:t>Právo odvolat, kteréhokoli úředníka bez ohledu na názor Senátu</a:t>
            </a:r>
          </a:p>
          <a:p>
            <a:pPr marL="457200" indent="-457200">
              <a:spcBef>
                <a:spcPts val="1200"/>
              </a:spcBef>
              <a:buFont typeface="Arial" panose="020B0604020202020204" pitchFamily="34" charset="0"/>
              <a:buAutoNum type="arabicPeriod"/>
            </a:pPr>
            <a:r>
              <a:rPr lang="cs-CZ" altLang="cs-CZ" sz="2400" dirty="0">
                <a:solidFill>
                  <a:srgbClr val="002D5A"/>
                </a:solidFill>
              </a:rPr>
              <a:t>Legislativní</a:t>
            </a:r>
          </a:p>
          <a:p>
            <a:pPr marL="457200" indent="-457200" algn="just">
              <a:spcBef>
                <a:spcPts val="1200"/>
              </a:spcBef>
              <a:buFont typeface="Arial" panose="020B0604020202020204" pitchFamily="34" charset="0"/>
              <a:buAutoNum type="arabicPeriod"/>
            </a:pPr>
            <a:r>
              <a:rPr lang="cs-CZ" altLang="cs-CZ" sz="2400" dirty="0">
                <a:solidFill>
                  <a:srgbClr val="002D5A"/>
                </a:solidFill>
              </a:rPr>
              <a:t>Zahraniční politika</a:t>
            </a:r>
          </a:p>
          <a:p>
            <a:pPr marL="457200" indent="-457200" algn="just">
              <a:spcBef>
                <a:spcPts val="1200"/>
              </a:spcBef>
              <a:buFont typeface="Arial" panose="020B0604020202020204" pitchFamily="34" charset="0"/>
              <a:buAutoNum type="arabicPeriod"/>
            </a:pPr>
            <a:r>
              <a:rPr lang="cs-CZ" altLang="cs-CZ" sz="2400" dirty="0">
                <a:solidFill>
                  <a:srgbClr val="002D5A"/>
                </a:solidFill>
              </a:rPr>
              <a:t>Exekutivní</a:t>
            </a:r>
          </a:p>
        </p:txBody>
      </p:sp>
      <p:pic>
        <p:nvPicPr>
          <p:cNvPr id="4" name="Picture 7" descr="President%20of%20US%20Seal_thumb%5B3%5D">
            <a:extLst>
              <a:ext uri="{FF2B5EF4-FFF2-40B4-BE49-F238E27FC236}">
                <a16:creationId xmlns:a16="http://schemas.microsoft.com/office/drawing/2014/main" id="{06CA071A-ADCE-405D-B925-9AAB3EBBBE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9043" y="4602652"/>
            <a:ext cx="1958003" cy="1958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6B78B533-A18B-4657-B346-E6F475470E64}"/>
              </a:ext>
            </a:extLst>
          </p:cNvPr>
          <p:cNvSpPr>
            <a:spLocks noGrp="1" noChangeArrowheads="1"/>
          </p:cNvSpPr>
          <p:nvPr>
            <p:ph type="title"/>
          </p:nvPr>
        </p:nvSpPr>
        <p:spPr>
          <a:xfrm>
            <a:off x="0" y="230706"/>
            <a:ext cx="8447088" cy="390525"/>
          </a:xfrm>
        </p:spPr>
        <p:txBody>
          <a:bodyPr>
            <a:noAutofit/>
          </a:bodyPr>
          <a:lstStyle/>
          <a:p>
            <a:pPr eaLnBrk="1" hangingPunct="1"/>
            <a:r>
              <a:rPr lang="cs-CZ" altLang="cs-CZ" sz="4400" dirty="0"/>
              <a:t>Legislativní pravomoci</a:t>
            </a:r>
          </a:p>
        </p:txBody>
      </p:sp>
      <p:sp>
        <p:nvSpPr>
          <p:cNvPr id="58371" name="Rectangle 3">
            <a:extLst>
              <a:ext uri="{FF2B5EF4-FFF2-40B4-BE49-F238E27FC236}">
                <a16:creationId xmlns:a16="http://schemas.microsoft.com/office/drawing/2014/main" id="{73F8A953-924D-44C5-B02D-074F522503EC}"/>
              </a:ext>
            </a:extLst>
          </p:cNvPr>
          <p:cNvSpPr>
            <a:spLocks noGrp="1" noChangeArrowheads="1"/>
          </p:cNvSpPr>
          <p:nvPr>
            <p:ph type="body" idx="1"/>
          </p:nvPr>
        </p:nvSpPr>
        <p:spPr>
          <a:xfrm>
            <a:off x="457200" y="1045030"/>
            <a:ext cx="8229600" cy="5081134"/>
          </a:xfrm>
        </p:spPr>
        <p:txBody>
          <a:bodyPr>
            <a:normAutofit/>
          </a:bodyPr>
          <a:lstStyle/>
          <a:p>
            <a:pPr eaLnBrk="1" hangingPunct="1">
              <a:spcBef>
                <a:spcPts val="1200"/>
              </a:spcBef>
            </a:pPr>
            <a:r>
              <a:rPr lang="cs-CZ" altLang="cs-CZ" sz="2400" dirty="0">
                <a:solidFill>
                  <a:srgbClr val="002D5A"/>
                </a:solidFill>
              </a:rPr>
              <a:t>Prezident nemá právo legislativní iniciativy</a:t>
            </a:r>
          </a:p>
          <a:p>
            <a:pPr lvl="1" eaLnBrk="1" hangingPunct="1">
              <a:spcBef>
                <a:spcPts val="1200"/>
              </a:spcBef>
            </a:pPr>
            <a:r>
              <a:rPr lang="cs-CZ" altLang="cs-CZ" sz="2400" dirty="0">
                <a:solidFill>
                  <a:srgbClr val="002D5A"/>
                </a:solidFill>
              </a:rPr>
              <a:t>s výjimkou návrhu rozpočtu</a:t>
            </a:r>
          </a:p>
          <a:p>
            <a:pPr eaLnBrk="1" hangingPunct="1">
              <a:spcBef>
                <a:spcPts val="1200"/>
              </a:spcBef>
            </a:pPr>
            <a:r>
              <a:rPr lang="cs-CZ" altLang="cs-CZ" sz="2400" dirty="0">
                <a:solidFill>
                  <a:srgbClr val="002D5A"/>
                </a:solidFill>
              </a:rPr>
              <a:t>Právo suspenzivního veta do 10 dnů </a:t>
            </a:r>
          </a:p>
          <a:p>
            <a:pPr lvl="1">
              <a:spcBef>
                <a:spcPts val="1200"/>
              </a:spcBef>
            </a:pPr>
            <a:r>
              <a:rPr lang="cs-CZ" altLang="cs-CZ" sz="2100" dirty="0">
                <a:solidFill>
                  <a:srgbClr val="002D5A"/>
                </a:solidFill>
              </a:rPr>
              <a:t>výjimkou společné usnesení Kongresu, jimiž se navrhují ústavní dodatky</a:t>
            </a:r>
          </a:p>
          <a:p>
            <a:pPr lvl="1" eaLnBrk="1" hangingPunct="1">
              <a:spcBef>
                <a:spcPts val="1200"/>
              </a:spcBef>
            </a:pPr>
            <a:r>
              <a:rPr lang="cs-CZ" altLang="cs-CZ" sz="2100" dirty="0">
                <a:solidFill>
                  <a:srgbClr val="002D5A"/>
                </a:solidFill>
              </a:rPr>
              <a:t>veto je </a:t>
            </a:r>
            <a:r>
              <a:rPr lang="cs-CZ" altLang="cs-CZ" sz="2100" dirty="0" err="1">
                <a:solidFill>
                  <a:srgbClr val="002D5A"/>
                </a:solidFill>
              </a:rPr>
              <a:t>přehlasovatelné</a:t>
            </a:r>
            <a:r>
              <a:rPr lang="cs-CZ" altLang="cs-CZ" sz="2100" dirty="0">
                <a:solidFill>
                  <a:srgbClr val="002D5A"/>
                </a:solidFill>
              </a:rPr>
              <a:t> 2/3 hlasů v obou komorách</a:t>
            </a:r>
          </a:p>
          <a:p>
            <a:pPr lvl="1" eaLnBrk="1" hangingPunct="1">
              <a:spcBef>
                <a:spcPts val="1200"/>
              </a:spcBef>
            </a:pPr>
            <a:r>
              <a:rPr lang="cs-CZ" altLang="cs-CZ" sz="2100" dirty="0">
                <a:solidFill>
                  <a:srgbClr val="002D5A"/>
                </a:solidFill>
              </a:rPr>
              <a:t>veto jako celek (x tzv. </a:t>
            </a:r>
            <a:r>
              <a:rPr lang="cs-CZ" altLang="cs-CZ" sz="2100" dirty="0" err="1">
                <a:solidFill>
                  <a:srgbClr val="002D5A"/>
                </a:solidFill>
              </a:rPr>
              <a:t>item</a:t>
            </a:r>
            <a:r>
              <a:rPr lang="cs-CZ" altLang="cs-CZ" sz="2100" dirty="0">
                <a:solidFill>
                  <a:srgbClr val="002D5A"/>
                </a:solidFill>
              </a:rPr>
              <a:t>-veto guvernérů)</a:t>
            </a:r>
          </a:p>
          <a:p>
            <a:pPr lvl="1" eaLnBrk="1" hangingPunct="1">
              <a:spcBef>
                <a:spcPts val="1200"/>
              </a:spcBef>
            </a:pPr>
            <a:r>
              <a:rPr lang="cs-CZ" altLang="cs-CZ" sz="2100" dirty="0">
                <a:solidFill>
                  <a:srgbClr val="002D5A"/>
                </a:solidFill>
              </a:rPr>
              <a:t>tzv. kapesní veto – prezident má právo do 10 dnů zákon odmítnout (nepodepsat)</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Nadpis 1">
            <a:extLst>
              <a:ext uri="{FF2B5EF4-FFF2-40B4-BE49-F238E27FC236}">
                <a16:creationId xmlns:a16="http://schemas.microsoft.com/office/drawing/2014/main" id="{0BCD21F0-DEDB-4284-A80E-EABC857D2FD1}"/>
              </a:ext>
            </a:extLst>
          </p:cNvPr>
          <p:cNvSpPr>
            <a:spLocks noGrp="1"/>
          </p:cNvSpPr>
          <p:nvPr>
            <p:ph type="title"/>
          </p:nvPr>
        </p:nvSpPr>
        <p:spPr/>
        <p:txBody>
          <a:bodyPr>
            <a:normAutofit fontScale="90000"/>
          </a:bodyPr>
          <a:lstStyle/>
          <a:p>
            <a:endParaRPr lang="cs-CZ" altLang="cs-CZ"/>
          </a:p>
        </p:txBody>
      </p:sp>
      <p:sp>
        <p:nvSpPr>
          <p:cNvPr id="59395" name="Zástupný symbol pro obsah 2">
            <a:extLst>
              <a:ext uri="{FF2B5EF4-FFF2-40B4-BE49-F238E27FC236}">
                <a16:creationId xmlns:a16="http://schemas.microsoft.com/office/drawing/2014/main" id="{1614903E-59EA-4818-8C3D-DFEA8B65D330}"/>
              </a:ext>
            </a:extLst>
          </p:cNvPr>
          <p:cNvSpPr>
            <a:spLocks noGrp="1"/>
          </p:cNvSpPr>
          <p:nvPr>
            <p:ph idx="1"/>
          </p:nvPr>
        </p:nvSpPr>
        <p:spPr/>
        <p:txBody>
          <a:bodyPr/>
          <a:lstStyle/>
          <a:p>
            <a:endParaRPr lang="cs-CZ" altLang="cs-CZ"/>
          </a:p>
        </p:txBody>
      </p:sp>
      <p:sp>
        <p:nvSpPr>
          <p:cNvPr id="59396" name="TextovéPole 5">
            <a:extLst>
              <a:ext uri="{FF2B5EF4-FFF2-40B4-BE49-F238E27FC236}">
                <a16:creationId xmlns:a16="http://schemas.microsoft.com/office/drawing/2014/main" id="{4F5EE3DF-2D7F-45CA-A72D-22A0FD9E23B6}"/>
              </a:ext>
            </a:extLst>
          </p:cNvPr>
          <p:cNvSpPr txBox="1">
            <a:spLocks noChangeArrowheads="1"/>
          </p:cNvSpPr>
          <p:nvPr/>
        </p:nvSpPr>
        <p:spPr bwMode="auto">
          <a:xfrm>
            <a:off x="0" y="3914775"/>
            <a:ext cx="9144000" cy="27035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2"/>
              </a:buClr>
              <a:buSzPct val="120000"/>
              <a:buFont typeface="Arial" panose="020B0604020202020204" pitchFamily="34" charset="0"/>
              <a:buChar char="■"/>
              <a:defRPr sz="2300" b="1">
                <a:solidFill>
                  <a:schemeClr val="tx1"/>
                </a:solidFill>
                <a:latin typeface="Arial" panose="020B0604020202020204" pitchFamily="34" charset="0"/>
              </a:defRPr>
            </a:lvl1pPr>
            <a:lvl2pPr marL="742950" indent="-285750" eaLnBrk="0" hangingPunct="0">
              <a:spcBef>
                <a:spcPct val="50000"/>
              </a:spcBef>
              <a:buClr>
                <a:schemeClr val="accent1"/>
              </a:buClr>
              <a:buSzPct val="125000"/>
              <a:buFont typeface="Arial" panose="020B0604020202020204" pitchFamily="34" charset="0"/>
              <a:buChar char="■"/>
              <a:defRPr sz="2000" b="1">
                <a:solidFill>
                  <a:schemeClr val="tx1"/>
                </a:solidFill>
                <a:latin typeface="Arial" panose="020B0604020202020204" pitchFamily="34" charset="0"/>
              </a:defRPr>
            </a:lvl2pPr>
            <a:lvl3pPr marL="1143000" indent="-228600" eaLnBrk="0" hangingPunct="0">
              <a:spcBef>
                <a:spcPct val="20000"/>
              </a:spcBef>
              <a:buClr>
                <a:schemeClr val="tx1"/>
              </a:buClr>
              <a:buSzPct val="125000"/>
              <a:buFont typeface="Arial" panose="020B0604020202020204" pitchFamily="34" charset="0"/>
              <a:buChar char="■"/>
              <a:defRPr b="1">
                <a:solidFill>
                  <a:schemeClr val="tx1"/>
                </a:solidFill>
                <a:latin typeface="Arial" panose="020B0604020202020204" pitchFamily="34" charset="0"/>
              </a:defRPr>
            </a:lvl3pPr>
            <a:lvl4pPr marL="1600200" indent="-228600" eaLnBrk="0" hangingPunct="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eaLnBrk="0" hangingPunct="0">
              <a:spcBef>
                <a:spcPct val="20000"/>
              </a:spcBef>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defRPr>
            </a:lvl9pPr>
          </a:lstStyle>
          <a:p>
            <a:pPr eaLnBrk="1" hangingPunct="1">
              <a:spcBef>
                <a:spcPct val="0"/>
              </a:spcBef>
              <a:buClrTx/>
              <a:buSzTx/>
              <a:buFontTx/>
              <a:buNone/>
            </a:pPr>
            <a:endParaRPr lang="cs-CZ" altLang="cs-CZ" sz="2400">
              <a:latin typeface="Times New Roman" panose="02020603050405020304" pitchFamily="18" charset="0"/>
            </a:endParaRPr>
          </a:p>
        </p:txBody>
      </p:sp>
      <p:pic>
        <p:nvPicPr>
          <p:cNvPr id="59397" name="Picture 3">
            <a:extLst>
              <a:ext uri="{FF2B5EF4-FFF2-40B4-BE49-F238E27FC236}">
                <a16:creationId xmlns:a16="http://schemas.microsoft.com/office/drawing/2014/main" id="{11DD1802-56C4-4B2C-87BF-41B0458483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3188"/>
            <a:ext cx="9144000" cy="675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3C42B221-C1B5-467E-86AC-FAA697B7655B}"/>
              </a:ext>
            </a:extLst>
          </p:cNvPr>
          <p:cNvSpPr>
            <a:spLocks noGrp="1" noChangeArrowheads="1"/>
          </p:cNvSpPr>
          <p:nvPr>
            <p:ph type="title"/>
          </p:nvPr>
        </p:nvSpPr>
        <p:spPr>
          <a:xfrm>
            <a:off x="204755" y="293688"/>
            <a:ext cx="8447088" cy="390525"/>
          </a:xfrm>
        </p:spPr>
        <p:txBody>
          <a:bodyPr>
            <a:noAutofit/>
          </a:bodyPr>
          <a:lstStyle/>
          <a:p>
            <a:pPr eaLnBrk="1" hangingPunct="1"/>
            <a:r>
              <a:rPr lang="cs-CZ" altLang="cs-CZ" sz="4400" dirty="0"/>
              <a:t>Legislativní pravomoci</a:t>
            </a:r>
          </a:p>
        </p:txBody>
      </p:sp>
      <p:sp>
        <p:nvSpPr>
          <p:cNvPr id="60419" name="Rectangle 3">
            <a:extLst>
              <a:ext uri="{FF2B5EF4-FFF2-40B4-BE49-F238E27FC236}">
                <a16:creationId xmlns:a16="http://schemas.microsoft.com/office/drawing/2014/main" id="{6A82DD6C-4467-4711-A03E-E97035EB6BCE}"/>
              </a:ext>
            </a:extLst>
          </p:cNvPr>
          <p:cNvSpPr>
            <a:spLocks noGrp="1" noChangeArrowheads="1"/>
          </p:cNvSpPr>
          <p:nvPr>
            <p:ph type="body" idx="1"/>
          </p:nvPr>
        </p:nvSpPr>
        <p:spPr>
          <a:xfrm>
            <a:off x="279400" y="1222310"/>
            <a:ext cx="6074747" cy="5032440"/>
          </a:xfrm>
        </p:spPr>
        <p:txBody>
          <a:bodyPr>
            <a:normAutofit fontScale="92500"/>
          </a:bodyPr>
          <a:lstStyle/>
          <a:p>
            <a:pPr eaLnBrk="1" hangingPunct="1">
              <a:spcBef>
                <a:spcPts val="1200"/>
              </a:spcBef>
            </a:pPr>
            <a:r>
              <a:rPr lang="cs-CZ" altLang="cs-CZ" sz="2400" dirty="0">
                <a:solidFill>
                  <a:srgbClr val="002D5A"/>
                </a:solidFill>
              </a:rPr>
              <a:t>Svolává zasedání Kongresu </a:t>
            </a:r>
          </a:p>
          <a:p>
            <a:pPr lvl="1" eaLnBrk="1" hangingPunct="1">
              <a:spcBef>
                <a:spcPts val="1200"/>
              </a:spcBef>
            </a:pPr>
            <a:r>
              <a:rPr lang="cs-CZ" altLang="cs-CZ" sz="2400" dirty="0">
                <a:solidFill>
                  <a:srgbClr val="002D5A"/>
                </a:solidFill>
              </a:rPr>
              <a:t>mimořádné zasedání za mimořádných okolností</a:t>
            </a:r>
          </a:p>
          <a:p>
            <a:pPr eaLnBrk="1" hangingPunct="1">
              <a:spcBef>
                <a:spcPts val="1200"/>
              </a:spcBef>
            </a:pPr>
            <a:r>
              <a:rPr lang="cs-CZ" altLang="cs-CZ" sz="2400" dirty="0">
                <a:solidFill>
                  <a:srgbClr val="002D5A"/>
                </a:solidFill>
              </a:rPr>
              <a:t>Na společném zasedání informuje Kongres „o stavu Unie“ a doporučuje k jeho zvážení potřebná opatření</a:t>
            </a:r>
          </a:p>
          <a:p>
            <a:pPr lvl="1" eaLnBrk="1" hangingPunct="1">
              <a:spcBef>
                <a:spcPts val="1200"/>
              </a:spcBef>
            </a:pPr>
            <a:r>
              <a:rPr lang="cs-CZ" altLang="cs-CZ" sz="2400" dirty="0">
                <a:solidFill>
                  <a:srgbClr val="002D5A"/>
                </a:solidFill>
              </a:rPr>
              <a:t>nástroj o k ovlivnění legislativy</a:t>
            </a:r>
          </a:p>
          <a:p>
            <a:pPr lvl="1" eaLnBrk="1" hangingPunct="1">
              <a:spcBef>
                <a:spcPts val="1200"/>
              </a:spcBef>
            </a:pPr>
            <a:r>
              <a:rPr lang="cs-CZ" altLang="cs-CZ" sz="2400" dirty="0">
                <a:solidFill>
                  <a:srgbClr val="002D5A"/>
                </a:solidFill>
              </a:rPr>
              <a:t>po vzoru britského </a:t>
            </a:r>
            <a:r>
              <a:rPr lang="cs-CZ" altLang="cs-CZ" sz="2400" dirty="0" err="1">
                <a:solidFill>
                  <a:srgbClr val="002D5A"/>
                </a:solidFill>
              </a:rPr>
              <a:t>Speech</a:t>
            </a:r>
            <a:r>
              <a:rPr lang="cs-CZ" altLang="cs-CZ" sz="2400" dirty="0">
                <a:solidFill>
                  <a:srgbClr val="002D5A"/>
                </a:solidFill>
              </a:rPr>
              <a:t> </a:t>
            </a:r>
            <a:r>
              <a:rPr lang="cs-CZ" altLang="cs-CZ" sz="2400" dirty="0" err="1">
                <a:solidFill>
                  <a:srgbClr val="002D5A"/>
                </a:solidFill>
              </a:rPr>
              <a:t>from</a:t>
            </a:r>
            <a:r>
              <a:rPr lang="cs-CZ" altLang="cs-CZ" sz="2400" dirty="0">
                <a:solidFill>
                  <a:srgbClr val="002D5A"/>
                </a:solidFill>
              </a:rPr>
              <a:t> </a:t>
            </a:r>
            <a:r>
              <a:rPr lang="cs-CZ" altLang="cs-CZ" sz="2400" dirty="0" err="1">
                <a:solidFill>
                  <a:srgbClr val="002D5A"/>
                </a:solidFill>
              </a:rPr>
              <a:t>the</a:t>
            </a:r>
            <a:r>
              <a:rPr lang="cs-CZ" altLang="cs-CZ" sz="2400" dirty="0">
                <a:solidFill>
                  <a:srgbClr val="002D5A"/>
                </a:solidFill>
              </a:rPr>
              <a:t> </a:t>
            </a:r>
            <a:r>
              <a:rPr lang="cs-CZ" altLang="cs-CZ" sz="2400" dirty="0" err="1">
                <a:solidFill>
                  <a:srgbClr val="002D5A"/>
                </a:solidFill>
              </a:rPr>
              <a:t>throne</a:t>
            </a:r>
            <a:endParaRPr lang="cs-CZ" altLang="cs-CZ" sz="2400" dirty="0">
              <a:solidFill>
                <a:srgbClr val="002D5A"/>
              </a:solidFill>
            </a:endParaRPr>
          </a:p>
          <a:p>
            <a:pPr lvl="1" eaLnBrk="1" hangingPunct="1">
              <a:spcBef>
                <a:spcPts val="1200"/>
              </a:spcBef>
            </a:pPr>
            <a:r>
              <a:rPr lang="cs-CZ" altLang="cs-CZ" sz="2400" dirty="0">
                <a:solidFill>
                  <a:srgbClr val="002D5A"/>
                </a:solidFill>
              </a:rPr>
              <a:t>na společném zasedání obou komor Kongresu ve Sněmovně reprezentantů</a:t>
            </a:r>
          </a:p>
          <a:p>
            <a:pPr lvl="1" eaLnBrk="1" hangingPunct="1">
              <a:spcBef>
                <a:spcPts val="1200"/>
              </a:spcBef>
            </a:pPr>
            <a:r>
              <a:rPr lang="cs-CZ" altLang="cs-CZ" sz="2400" dirty="0">
                <a:solidFill>
                  <a:srgbClr val="002D5A"/>
                </a:solidFill>
              </a:rPr>
              <a:t>od 1790 zprávy jednou ročně - na začátku kalendářního roku</a:t>
            </a:r>
          </a:p>
          <a:p>
            <a:pPr marL="457103" lvl="1" indent="0" eaLnBrk="1" hangingPunct="1">
              <a:spcBef>
                <a:spcPts val="1200"/>
              </a:spcBef>
              <a:buNone/>
            </a:pPr>
            <a:endParaRPr lang="cs-CZ" altLang="cs-CZ" sz="2400" dirty="0">
              <a:solidFill>
                <a:srgbClr val="002D5A"/>
              </a:solidFill>
            </a:endParaRPr>
          </a:p>
          <a:p>
            <a:pPr lvl="1" eaLnBrk="1" hangingPunct="1">
              <a:spcBef>
                <a:spcPts val="1200"/>
              </a:spcBef>
            </a:pPr>
            <a:endParaRPr lang="cs-CZ" altLang="cs-CZ" sz="2400" dirty="0">
              <a:solidFill>
                <a:srgbClr val="002D5A"/>
              </a:solidFill>
            </a:endParaRPr>
          </a:p>
        </p:txBody>
      </p:sp>
      <p:pic>
        <p:nvPicPr>
          <p:cNvPr id="2" name="Obrázek 1">
            <a:extLst>
              <a:ext uri="{FF2B5EF4-FFF2-40B4-BE49-F238E27FC236}">
                <a16:creationId xmlns:a16="http://schemas.microsoft.com/office/drawing/2014/main" id="{3A627487-9641-445E-97D2-89E068503442}"/>
              </a:ext>
            </a:extLst>
          </p:cNvPr>
          <p:cNvPicPr>
            <a:picLocks noChangeAspect="1"/>
          </p:cNvPicPr>
          <p:nvPr/>
        </p:nvPicPr>
        <p:blipFill>
          <a:blip r:embed="rId2"/>
          <a:stretch>
            <a:fillRect/>
          </a:stretch>
        </p:blipFill>
        <p:spPr>
          <a:xfrm>
            <a:off x="6097272" y="1345814"/>
            <a:ext cx="2972601" cy="20038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504965" y="2142700"/>
            <a:ext cx="8284191" cy="2402004"/>
          </a:xfrm>
          <a:prstGeom prst="rect">
            <a:avLst/>
          </a:prstGeom>
          <a:noFill/>
        </p:spPr>
        <p:txBody>
          <a:bodyPr wrap="none" lIns="252000" tIns="0" rIns="252000" bIns="36000" rtlCol="0" anchor="ctr" anchorCtr="0">
            <a:noAutofit/>
          </a:bodyPr>
          <a:lstStyle/>
          <a:p>
            <a:pPr algn="ctr"/>
            <a:r>
              <a:rPr lang="pl-PL" sz="3600" b="1" cap="all" dirty="0">
                <a:solidFill>
                  <a:srgbClr val="CA8A64"/>
                </a:solidFill>
                <a:latin typeface="+mj-lt"/>
              </a:rPr>
              <a:t>Hlavní formy vlády </a:t>
            </a:r>
          </a:p>
          <a:p>
            <a:pPr algn="ctr"/>
            <a:r>
              <a:rPr lang="pl-PL" sz="3600" b="1" cap="all" dirty="0">
                <a:solidFill>
                  <a:srgbClr val="CA8A64"/>
                </a:solidFill>
                <a:latin typeface="+mj-lt"/>
              </a:rPr>
              <a:t>v soudobých demokraciích </a:t>
            </a:r>
          </a:p>
          <a:p>
            <a:pPr algn="ctr"/>
            <a:r>
              <a:rPr lang="pl-PL" sz="3600" b="1" cap="all" dirty="0">
                <a:solidFill>
                  <a:srgbClr val="CA8A64"/>
                </a:solidFill>
                <a:latin typeface="+mj-lt"/>
              </a:rPr>
              <a:t>- klasifikace a přístupy k formám vlád</a:t>
            </a:r>
          </a:p>
        </p:txBody>
      </p:sp>
      <p:sp>
        <p:nvSpPr>
          <p:cNvPr id="6" name="TextovéPole 5"/>
          <p:cNvSpPr txBox="1"/>
          <p:nvPr/>
        </p:nvSpPr>
        <p:spPr>
          <a:xfrm>
            <a:off x="0" y="574674"/>
            <a:ext cx="4462818" cy="1090353"/>
          </a:xfrm>
          <a:prstGeom prst="rect">
            <a:avLst/>
          </a:prstGeom>
          <a:noFill/>
        </p:spPr>
        <p:txBody>
          <a:bodyPr wrap="none" lIns="252000" tIns="0" rIns="252000" bIns="36000" rtlCol="0" anchor="t" anchorCtr="0">
            <a:noAutofit/>
          </a:bodyPr>
          <a:lstStyle/>
          <a:p>
            <a:endParaRPr lang="cs-CZ" sz="2800" b="1" dirty="0">
              <a:solidFill>
                <a:srgbClr val="002D5A"/>
              </a:solidFill>
            </a:endParaRP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DFFDDFCA-5B76-4A63-A3AB-B2A06916ECB7}"/>
              </a:ext>
            </a:extLst>
          </p:cNvPr>
          <p:cNvSpPr>
            <a:spLocks noGrp="1" noChangeArrowheads="1"/>
          </p:cNvSpPr>
          <p:nvPr>
            <p:ph type="title"/>
          </p:nvPr>
        </p:nvSpPr>
        <p:spPr>
          <a:xfrm>
            <a:off x="0" y="276225"/>
            <a:ext cx="9144000" cy="923926"/>
          </a:xfrm>
        </p:spPr>
        <p:txBody>
          <a:bodyPr>
            <a:noAutofit/>
          </a:bodyPr>
          <a:lstStyle/>
          <a:p>
            <a:pPr eaLnBrk="1" hangingPunct="1"/>
            <a:r>
              <a:rPr lang="cs-CZ" altLang="cs-CZ" sz="4000" dirty="0"/>
              <a:t>Zahraničně-politické pravomoci prezidenta</a:t>
            </a:r>
          </a:p>
        </p:txBody>
      </p:sp>
      <p:sp>
        <p:nvSpPr>
          <p:cNvPr id="63491" name="Rectangle 3">
            <a:extLst>
              <a:ext uri="{FF2B5EF4-FFF2-40B4-BE49-F238E27FC236}">
                <a16:creationId xmlns:a16="http://schemas.microsoft.com/office/drawing/2014/main" id="{D920A96F-ACED-4C3F-8FB4-B5F684370545}"/>
              </a:ext>
            </a:extLst>
          </p:cNvPr>
          <p:cNvSpPr>
            <a:spLocks noGrp="1" noChangeArrowheads="1"/>
          </p:cNvSpPr>
          <p:nvPr>
            <p:ph type="body" idx="1"/>
          </p:nvPr>
        </p:nvSpPr>
        <p:spPr>
          <a:xfrm>
            <a:off x="279400" y="1623528"/>
            <a:ext cx="8447088" cy="4958248"/>
          </a:xfrm>
        </p:spPr>
        <p:txBody>
          <a:bodyPr>
            <a:normAutofit/>
          </a:bodyPr>
          <a:lstStyle/>
          <a:p>
            <a:pPr eaLnBrk="1" hangingPunct="1">
              <a:spcBef>
                <a:spcPts val="1800"/>
              </a:spcBef>
            </a:pPr>
            <a:r>
              <a:rPr lang="cs-CZ" altLang="cs-CZ" sz="2400" dirty="0">
                <a:solidFill>
                  <a:srgbClr val="002D5A"/>
                </a:solidFill>
              </a:rPr>
              <a:t>Řídí zahraniční politiku</a:t>
            </a:r>
          </a:p>
          <a:p>
            <a:pPr lvl="1" eaLnBrk="1" hangingPunct="1">
              <a:spcBef>
                <a:spcPts val="1800"/>
              </a:spcBef>
            </a:pPr>
            <a:r>
              <a:rPr lang="cs-CZ" altLang="cs-CZ" sz="2400" dirty="0">
                <a:solidFill>
                  <a:srgbClr val="002D5A"/>
                </a:solidFill>
              </a:rPr>
              <a:t>právo uzavírat smlouvy se zahraničními státy na doporučení a souhlas Senátu</a:t>
            </a:r>
          </a:p>
          <a:p>
            <a:pPr lvl="1" eaLnBrk="1" hangingPunct="1">
              <a:spcBef>
                <a:spcPts val="1800"/>
              </a:spcBef>
            </a:pPr>
            <a:r>
              <a:rPr lang="cs-CZ" altLang="cs-CZ" sz="2400" dirty="0">
                <a:solidFill>
                  <a:srgbClr val="002D5A"/>
                </a:solidFill>
              </a:rPr>
              <a:t>právo přijímat velvyslance, tj. právo uznávat jiné země</a:t>
            </a:r>
          </a:p>
          <a:p>
            <a:pPr eaLnBrk="1" hangingPunct="1">
              <a:spcBef>
                <a:spcPts val="1800"/>
              </a:spcBef>
            </a:pPr>
            <a:r>
              <a:rPr lang="cs-CZ" altLang="cs-CZ" sz="2400" dirty="0">
                <a:solidFill>
                  <a:srgbClr val="002D5A"/>
                </a:solidFill>
              </a:rPr>
              <a:t>vrchní velitel ozbrojených sil </a:t>
            </a:r>
          </a:p>
          <a:p>
            <a:pPr lvl="1" eaLnBrk="1" hangingPunct="1">
              <a:spcBef>
                <a:spcPts val="1800"/>
              </a:spcBef>
            </a:pPr>
            <a:r>
              <a:rPr lang="cs-CZ" altLang="cs-CZ" sz="2400" dirty="0">
                <a:solidFill>
                  <a:srgbClr val="002D5A"/>
                </a:solidFill>
              </a:rPr>
              <a:t>vyhlásit válku může pouze Kongres</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7AAD0E13-F10A-4171-924F-FDAD9B671AAC}"/>
              </a:ext>
            </a:extLst>
          </p:cNvPr>
          <p:cNvSpPr>
            <a:spLocks noGrp="1" noChangeArrowheads="1"/>
          </p:cNvSpPr>
          <p:nvPr>
            <p:ph type="title"/>
          </p:nvPr>
        </p:nvSpPr>
        <p:spPr>
          <a:xfrm>
            <a:off x="239712" y="536574"/>
            <a:ext cx="8447088" cy="390525"/>
          </a:xfrm>
        </p:spPr>
        <p:txBody>
          <a:bodyPr>
            <a:noAutofit/>
          </a:bodyPr>
          <a:lstStyle/>
          <a:p>
            <a:pPr eaLnBrk="1" hangingPunct="1"/>
            <a:r>
              <a:rPr lang="cs-CZ" altLang="cs-CZ" sz="4400" dirty="0"/>
              <a:t>Vláda USA</a:t>
            </a:r>
          </a:p>
        </p:txBody>
      </p:sp>
      <p:sp>
        <p:nvSpPr>
          <p:cNvPr id="64515" name="Rectangle 3">
            <a:extLst>
              <a:ext uri="{FF2B5EF4-FFF2-40B4-BE49-F238E27FC236}">
                <a16:creationId xmlns:a16="http://schemas.microsoft.com/office/drawing/2014/main" id="{56DC2A96-D3E3-4992-AA72-C9E08005090F}"/>
              </a:ext>
            </a:extLst>
          </p:cNvPr>
          <p:cNvSpPr>
            <a:spLocks noGrp="1" noChangeArrowheads="1"/>
          </p:cNvSpPr>
          <p:nvPr>
            <p:ph type="body" idx="1"/>
          </p:nvPr>
        </p:nvSpPr>
        <p:spPr/>
        <p:txBody>
          <a:bodyPr/>
          <a:lstStyle/>
          <a:p>
            <a:pPr eaLnBrk="1" hangingPunct="1">
              <a:spcBef>
                <a:spcPts val="1800"/>
              </a:spcBef>
            </a:pPr>
            <a:r>
              <a:rPr lang="cs-CZ" altLang="cs-CZ" sz="2400" dirty="0">
                <a:solidFill>
                  <a:srgbClr val="002D5A"/>
                </a:solidFill>
              </a:rPr>
              <a:t>Vláda jako kolektivní orgán de facto neexistuje</a:t>
            </a:r>
          </a:p>
          <a:p>
            <a:pPr eaLnBrk="1" hangingPunct="1">
              <a:spcBef>
                <a:spcPts val="1800"/>
              </a:spcBef>
            </a:pPr>
            <a:r>
              <a:rPr lang="cs-CZ" altLang="cs-CZ" sz="2400" dirty="0">
                <a:solidFill>
                  <a:srgbClr val="002D5A"/>
                </a:solidFill>
              </a:rPr>
              <a:t>Ministři mají ve vztahu k prezidentovi poradní a výkonnou funkci</a:t>
            </a:r>
          </a:p>
          <a:p>
            <a:pPr eaLnBrk="1" hangingPunct="1">
              <a:spcBef>
                <a:spcPts val="1800"/>
              </a:spcBef>
            </a:pPr>
            <a:r>
              <a:rPr lang="cs-CZ" altLang="cs-CZ" sz="2400" dirty="0">
                <a:solidFill>
                  <a:srgbClr val="002D5A"/>
                </a:solidFill>
              </a:rPr>
              <a:t>Ministři jmenovaní na doporučení a souhlas Senátu</a:t>
            </a:r>
          </a:p>
          <a:p>
            <a:pPr eaLnBrk="1" hangingPunct="1">
              <a:spcBef>
                <a:spcPts val="1800"/>
              </a:spcBef>
            </a:pPr>
            <a:r>
              <a:rPr lang="cs-CZ" altLang="cs-CZ" sz="2400" dirty="0">
                <a:solidFill>
                  <a:srgbClr val="002D5A"/>
                </a:solidFill>
              </a:rPr>
              <a:t>Ministry může však prezident odvolat zcela samostatně</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7ECC7AD4-2B3F-41B7-90BB-2725A856DC78}"/>
              </a:ext>
            </a:extLst>
          </p:cNvPr>
          <p:cNvSpPr>
            <a:spLocks noGrp="1" noChangeArrowheads="1"/>
          </p:cNvSpPr>
          <p:nvPr>
            <p:ph type="title"/>
          </p:nvPr>
        </p:nvSpPr>
        <p:spPr>
          <a:xfrm>
            <a:off x="239712" y="536574"/>
            <a:ext cx="8447088" cy="390525"/>
          </a:xfrm>
        </p:spPr>
        <p:txBody>
          <a:bodyPr>
            <a:noAutofit/>
          </a:bodyPr>
          <a:lstStyle/>
          <a:p>
            <a:pPr eaLnBrk="1" hangingPunct="1"/>
            <a:r>
              <a:rPr lang="cs-CZ" altLang="cs-CZ" sz="4000" dirty="0"/>
              <a:t>Výkonný aparát prezidenta</a:t>
            </a:r>
          </a:p>
        </p:txBody>
      </p:sp>
      <p:sp>
        <p:nvSpPr>
          <p:cNvPr id="65539" name="Rectangle 3">
            <a:extLst>
              <a:ext uri="{FF2B5EF4-FFF2-40B4-BE49-F238E27FC236}">
                <a16:creationId xmlns:a16="http://schemas.microsoft.com/office/drawing/2014/main" id="{89697917-22A1-472C-9E09-F4FE27115AF1}"/>
              </a:ext>
            </a:extLst>
          </p:cNvPr>
          <p:cNvSpPr>
            <a:spLocks noGrp="1" noChangeArrowheads="1"/>
          </p:cNvSpPr>
          <p:nvPr>
            <p:ph type="body" idx="1"/>
          </p:nvPr>
        </p:nvSpPr>
        <p:spPr>
          <a:xfrm>
            <a:off x="457200" y="1371600"/>
            <a:ext cx="8229600" cy="4754563"/>
          </a:xfrm>
        </p:spPr>
        <p:txBody>
          <a:bodyPr>
            <a:normAutofit/>
          </a:bodyPr>
          <a:lstStyle/>
          <a:p>
            <a:pPr marL="0" indent="0" eaLnBrk="1" hangingPunct="1">
              <a:spcBef>
                <a:spcPts val="1800"/>
              </a:spcBef>
              <a:buNone/>
            </a:pPr>
            <a:r>
              <a:rPr lang="cs-CZ" altLang="cs-CZ" sz="2400" dirty="0">
                <a:solidFill>
                  <a:srgbClr val="002D5A"/>
                </a:solidFill>
              </a:rPr>
              <a:t>Prezident realizuje svou politiku prostřednictvím řady pomocných a poradních orgánů</a:t>
            </a:r>
          </a:p>
          <a:p>
            <a:pPr lvl="1" eaLnBrk="1" hangingPunct="1">
              <a:spcBef>
                <a:spcPts val="1800"/>
              </a:spcBef>
            </a:pPr>
            <a:r>
              <a:rPr lang="cs-CZ" altLang="cs-CZ" sz="2400" dirty="0">
                <a:solidFill>
                  <a:srgbClr val="002D5A"/>
                </a:solidFill>
              </a:rPr>
              <a:t>Úřad pro řízení a rozpočet (úkolem je připravit rozpočet)</a:t>
            </a:r>
          </a:p>
          <a:p>
            <a:pPr lvl="1" eaLnBrk="1" hangingPunct="1">
              <a:spcBef>
                <a:spcPts val="1800"/>
              </a:spcBef>
            </a:pPr>
            <a:r>
              <a:rPr lang="cs-CZ" altLang="cs-CZ" sz="2400" dirty="0">
                <a:solidFill>
                  <a:srgbClr val="002D5A"/>
                </a:solidFill>
              </a:rPr>
              <a:t>Rada hospodářských poradců</a:t>
            </a:r>
          </a:p>
          <a:p>
            <a:pPr lvl="1" eaLnBrk="1" hangingPunct="1">
              <a:spcBef>
                <a:spcPts val="1800"/>
              </a:spcBef>
            </a:pPr>
            <a:r>
              <a:rPr lang="cs-CZ" altLang="cs-CZ" sz="2400" dirty="0">
                <a:solidFill>
                  <a:srgbClr val="002D5A"/>
                </a:solidFill>
              </a:rPr>
              <a:t>Národní bezpečnostní rada</a:t>
            </a:r>
          </a:p>
          <a:p>
            <a:pPr lvl="1" eaLnBrk="1" hangingPunct="1">
              <a:spcBef>
                <a:spcPts val="1800"/>
              </a:spcBef>
            </a:pPr>
            <a:r>
              <a:rPr lang="cs-CZ" altLang="cs-CZ" sz="2400" dirty="0">
                <a:solidFill>
                  <a:srgbClr val="002D5A"/>
                </a:solidFill>
              </a:rPr>
              <a:t>Rada  pro životní prostředí</a:t>
            </a:r>
          </a:p>
          <a:p>
            <a:pPr lvl="1" eaLnBrk="1" hangingPunct="1">
              <a:spcBef>
                <a:spcPts val="1800"/>
              </a:spcBef>
            </a:pPr>
            <a:r>
              <a:rPr lang="cs-CZ" altLang="cs-CZ" sz="2400" dirty="0">
                <a:solidFill>
                  <a:srgbClr val="002D5A"/>
                </a:solidFill>
              </a:rPr>
              <a:t>Federální státní aparát zahrnuje cca 1 000 000 pracovníků</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B5779A12-F674-4E45-ACB3-497C7F3C05BF}"/>
              </a:ext>
            </a:extLst>
          </p:cNvPr>
          <p:cNvSpPr>
            <a:spLocks noGrp="1" noChangeArrowheads="1"/>
          </p:cNvSpPr>
          <p:nvPr>
            <p:ph type="title"/>
          </p:nvPr>
        </p:nvSpPr>
        <p:spPr>
          <a:xfrm>
            <a:off x="0" y="324014"/>
            <a:ext cx="8447088" cy="390525"/>
          </a:xfrm>
        </p:spPr>
        <p:txBody>
          <a:bodyPr>
            <a:noAutofit/>
          </a:bodyPr>
          <a:lstStyle/>
          <a:p>
            <a:pPr eaLnBrk="1" hangingPunct="1"/>
            <a:r>
              <a:rPr lang="cs-CZ" altLang="cs-CZ" sz="4400" dirty="0"/>
              <a:t>Nezávislé agentury</a:t>
            </a:r>
          </a:p>
        </p:txBody>
      </p:sp>
      <p:sp>
        <p:nvSpPr>
          <p:cNvPr id="66563" name="Rectangle 3">
            <a:extLst>
              <a:ext uri="{FF2B5EF4-FFF2-40B4-BE49-F238E27FC236}">
                <a16:creationId xmlns:a16="http://schemas.microsoft.com/office/drawing/2014/main" id="{2F380E84-50B3-40B6-8687-FEEDE8DDE103}"/>
              </a:ext>
            </a:extLst>
          </p:cNvPr>
          <p:cNvSpPr>
            <a:spLocks noGrp="1" noChangeArrowheads="1"/>
          </p:cNvSpPr>
          <p:nvPr>
            <p:ph type="body" idx="1"/>
          </p:nvPr>
        </p:nvSpPr>
        <p:spPr>
          <a:xfrm>
            <a:off x="279398" y="1390261"/>
            <a:ext cx="6877181" cy="4864489"/>
          </a:xfrm>
        </p:spPr>
        <p:txBody>
          <a:bodyPr>
            <a:normAutofit/>
          </a:bodyPr>
          <a:lstStyle/>
          <a:p>
            <a:pPr eaLnBrk="1" hangingPunct="1">
              <a:lnSpc>
                <a:spcPct val="110000"/>
              </a:lnSpc>
              <a:spcBef>
                <a:spcPts val="1200"/>
              </a:spcBef>
            </a:pPr>
            <a:r>
              <a:rPr lang="cs-CZ" altLang="cs-CZ" sz="2600" dirty="0">
                <a:solidFill>
                  <a:srgbClr val="002D5A"/>
                </a:solidFill>
              </a:rPr>
              <a:t>Součástí státního aparátu </a:t>
            </a:r>
          </a:p>
          <a:p>
            <a:pPr eaLnBrk="1" hangingPunct="1">
              <a:lnSpc>
                <a:spcPct val="110000"/>
              </a:lnSpc>
              <a:spcBef>
                <a:spcPts val="1200"/>
              </a:spcBef>
            </a:pPr>
            <a:r>
              <a:rPr lang="cs-CZ" altLang="cs-CZ" sz="2600" dirty="0">
                <a:solidFill>
                  <a:srgbClr val="002D5A"/>
                </a:solidFill>
              </a:rPr>
              <a:t>kontrola a poskytování zvláštních služeb</a:t>
            </a:r>
          </a:p>
          <a:p>
            <a:pPr lvl="1" eaLnBrk="1" hangingPunct="1">
              <a:lnSpc>
                <a:spcPct val="110000"/>
              </a:lnSpc>
              <a:spcBef>
                <a:spcPts val="1200"/>
              </a:spcBef>
            </a:pPr>
            <a:r>
              <a:rPr lang="cs-CZ" altLang="cs-CZ" sz="2600" dirty="0">
                <a:solidFill>
                  <a:srgbClr val="002D5A"/>
                </a:solidFill>
              </a:rPr>
              <a:t>velký vliv („čtvrtá moc“)</a:t>
            </a:r>
          </a:p>
          <a:p>
            <a:pPr lvl="1" eaLnBrk="1" hangingPunct="1">
              <a:lnSpc>
                <a:spcPct val="110000"/>
              </a:lnSpc>
              <a:spcBef>
                <a:spcPts val="1200"/>
              </a:spcBef>
            </a:pPr>
            <a:r>
              <a:rPr lang="cs-CZ" altLang="cs-CZ" sz="2600" dirty="0">
                <a:solidFill>
                  <a:srgbClr val="002D5A"/>
                </a:solidFill>
              </a:rPr>
              <a:t>např. NASA, Poštovní služba, Federální rezervní systém (centrální banka), Federální obchodní komise</a:t>
            </a:r>
          </a:p>
          <a:p>
            <a:pPr lvl="1" eaLnBrk="1" hangingPunct="1">
              <a:lnSpc>
                <a:spcPct val="110000"/>
              </a:lnSpc>
              <a:spcBef>
                <a:spcPts val="1200"/>
              </a:spcBef>
            </a:pPr>
            <a:r>
              <a:rPr lang="cs-CZ" altLang="cs-CZ" sz="2600" dirty="0">
                <a:solidFill>
                  <a:srgbClr val="002D5A"/>
                </a:solidFill>
              </a:rPr>
              <a:t>v čele výbory, jejichž členy (5-7) jmenuje na doporučení a se souhlasem Senátu prezident</a:t>
            </a:r>
          </a:p>
          <a:p>
            <a:pPr eaLnBrk="1" hangingPunct="1">
              <a:lnSpc>
                <a:spcPct val="90000"/>
              </a:lnSpc>
            </a:pPr>
            <a:endParaRPr lang="cs-CZ" altLang="cs-CZ" dirty="0"/>
          </a:p>
        </p:txBody>
      </p:sp>
      <p:pic>
        <p:nvPicPr>
          <p:cNvPr id="66564" name="Picture 5" descr="NASA_Logo">
            <a:extLst>
              <a:ext uri="{FF2B5EF4-FFF2-40B4-BE49-F238E27FC236}">
                <a16:creationId xmlns:a16="http://schemas.microsoft.com/office/drawing/2014/main" id="{4EC55815-F965-4FCA-974A-0F5CB28AEC8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10376" y="1583093"/>
            <a:ext cx="2333624" cy="199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216613F4-86CD-4928-A78F-00196FA9D3B7}"/>
              </a:ext>
            </a:extLst>
          </p:cNvPr>
          <p:cNvSpPr>
            <a:spLocks noGrp="1" noChangeArrowheads="1"/>
          </p:cNvSpPr>
          <p:nvPr>
            <p:ph type="title"/>
          </p:nvPr>
        </p:nvSpPr>
        <p:spPr>
          <a:xfrm>
            <a:off x="111449" y="287305"/>
            <a:ext cx="8447088" cy="436563"/>
          </a:xfrm>
        </p:spPr>
        <p:txBody>
          <a:bodyPr>
            <a:noAutofit/>
          </a:bodyPr>
          <a:lstStyle/>
          <a:p>
            <a:pPr eaLnBrk="1" hangingPunct="1"/>
            <a:r>
              <a:rPr lang="cs-CZ" altLang="cs-CZ" sz="4400" dirty="0"/>
              <a:t>Viceprezident</a:t>
            </a:r>
          </a:p>
        </p:txBody>
      </p:sp>
      <p:sp>
        <p:nvSpPr>
          <p:cNvPr id="67587" name="Rectangle 3">
            <a:extLst>
              <a:ext uri="{FF2B5EF4-FFF2-40B4-BE49-F238E27FC236}">
                <a16:creationId xmlns:a16="http://schemas.microsoft.com/office/drawing/2014/main" id="{DAF8892F-1EB4-4079-822D-CB0F5191AEF7}"/>
              </a:ext>
            </a:extLst>
          </p:cNvPr>
          <p:cNvSpPr>
            <a:spLocks noGrp="1" noChangeArrowheads="1"/>
          </p:cNvSpPr>
          <p:nvPr>
            <p:ph type="body" idx="1"/>
          </p:nvPr>
        </p:nvSpPr>
        <p:spPr>
          <a:xfrm>
            <a:off x="279399" y="1156996"/>
            <a:ext cx="8447087" cy="5097754"/>
          </a:xfrm>
        </p:spPr>
        <p:txBody>
          <a:bodyPr>
            <a:normAutofit fontScale="85000" lnSpcReduction="10000"/>
          </a:bodyPr>
          <a:lstStyle/>
          <a:p>
            <a:pPr eaLnBrk="1" hangingPunct="1">
              <a:lnSpc>
                <a:spcPct val="120000"/>
              </a:lnSpc>
              <a:spcBef>
                <a:spcPts val="1200"/>
              </a:spcBef>
            </a:pPr>
            <a:r>
              <a:rPr lang="cs-CZ" altLang="cs-CZ" sz="2400" dirty="0">
                <a:solidFill>
                  <a:srgbClr val="002D5A"/>
                </a:solidFill>
              </a:rPr>
              <a:t>z titulu své funkce předsedou Senátu</a:t>
            </a:r>
          </a:p>
          <a:p>
            <a:pPr lvl="1" eaLnBrk="1" hangingPunct="1">
              <a:lnSpc>
                <a:spcPct val="120000"/>
              </a:lnSpc>
              <a:spcBef>
                <a:spcPts val="1200"/>
              </a:spcBef>
            </a:pPr>
            <a:r>
              <a:rPr lang="cs-CZ" altLang="cs-CZ" sz="2400" dirty="0">
                <a:solidFill>
                  <a:srgbClr val="002D5A"/>
                </a:solidFill>
              </a:rPr>
              <a:t>Hlasuje, dojde-li k rovnosti hlasů</a:t>
            </a:r>
          </a:p>
          <a:p>
            <a:pPr lvl="1" eaLnBrk="1" hangingPunct="1">
              <a:lnSpc>
                <a:spcPct val="120000"/>
              </a:lnSpc>
              <a:spcBef>
                <a:spcPts val="1200"/>
              </a:spcBef>
            </a:pPr>
            <a:r>
              <a:rPr lang="cs-CZ" altLang="cs-CZ" sz="2400" dirty="0">
                <a:solidFill>
                  <a:srgbClr val="002D5A"/>
                </a:solidFill>
              </a:rPr>
              <a:t>Senát si volí předsedu „pro </a:t>
            </a:r>
            <a:r>
              <a:rPr lang="cs-CZ" altLang="cs-CZ" sz="2400" dirty="0" err="1">
                <a:solidFill>
                  <a:srgbClr val="002D5A"/>
                </a:solidFill>
              </a:rPr>
              <a:t>tempore</a:t>
            </a:r>
            <a:r>
              <a:rPr lang="cs-CZ" altLang="cs-CZ" sz="2400" dirty="0">
                <a:solidFill>
                  <a:srgbClr val="002D5A"/>
                </a:solidFill>
              </a:rPr>
              <a:t>“, jehož úkolem je zastupovat viceprezidenta v době jeho nepřítomnosti</a:t>
            </a:r>
          </a:p>
          <a:p>
            <a:pPr eaLnBrk="1" hangingPunct="1">
              <a:lnSpc>
                <a:spcPct val="120000"/>
              </a:lnSpc>
              <a:spcBef>
                <a:spcPts val="1200"/>
              </a:spcBef>
            </a:pPr>
            <a:r>
              <a:rPr lang="cs-CZ" altLang="cs-CZ" sz="2400" dirty="0">
                <a:solidFill>
                  <a:srgbClr val="002D5A"/>
                </a:solidFill>
              </a:rPr>
              <a:t>nemá téměř žádné pravomoci</a:t>
            </a:r>
          </a:p>
          <a:p>
            <a:pPr eaLnBrk="1" hangingPunct="1">
              <a:lnSpc>
                <a:spcPct val="120000"/>
              </a:lnSpc>
              <a:spcBef>
                <a:spcPts val="1200"/>
              </a:spcBef>
            </a:pPr>
            <a:r>
              <a:rPr lang="cs-CZ" altLang="cs-CZ" sz="2400" dirty="0">
                <a:solidFill>
                  <a:srgbClr val="002D5A"/>
                </a:solidFill>
              </a:rPr>
              <a:t>často v čele ad hoc diplomatické mise</a:t>
            </a:r>
          </a:p>
          <a:p>
            <a:pPr eaLnBrk="1" hangingPunct="1">
              <a:lnSpc>
                <a:spcPct val="120000"/>
              </a:lnSpc>
              <a:spcBef>
                <a:spcPts val="1200"/>
              </a:spcBef>
            </a:pPr>
            <a:r>
              <a:rPr lang="cs-CZ" altLang="cs-CZ" sz="2400" dirty="0">
                <a:solidFill>
                  <a:srgbClr val="002D5A"/>
                </a:solidFill>
              </a:rPr>
              <a:t>Až do 1967: žádná úprava pro případ, že se uvolní pozice viceprezidenta</a:t>
            </a:r>
          </a:p>
          <a:p>
            <a:pPr eaLnBrk="1" hangingPunct="1">
              <a:lnSpc>
                <a:spcPct val="120000"/>
              </a:lnSpc>
              <a:spcBef>
                <a:spcPts val="1200"/>
              </a:spcBef>
            </a:pPr>
            <a:r>
              <a:rPr lang="cs-CZ" altLang="cs-CZ" sz="2400" dirty="0">
                <a:solidFill>
                  <a:srgbClr val="002D5A"/>
                </a:solidFill>
              </a:rPr>
              <a:t>Do té doby funkce viceprezidenta prázdná 16x</a:t>
            </a:r>
          </a:p>
          <a:p>
            <a:pPr eaLnBrk="1" hangingPunct="1">
              <a:lnSpc>
                <a:spcPct val="120000"/>
              </a:lnSpc>
              <a:spcBef>
                <a:spcPts val="1200"/>
              </a:spcBef>
            </a:pPr>
            <a:r>
              <a:rPr lang="cs-CZ" altLang="cs-CZ" sz="2400" dirty="0">
                <a:solidFill>
                  <a:srgbClr val="002D5A"/>
                </a:solidFill>
              </a:rPr>
              <a:t>Viceprezident John C. </a:t>
            </a:r>
            <a:r>
              <a:rPr lang="cs-CZ" altLang="cs-CZ" sz="2400" dirty="0" err="1">
                <a:solidFill>
                  <a:srgbClr val="002D5A"/>
                </a:solidFill>
              </a:rPr>
              <a:t>Calhoun</a:t>
            </a:r>
            <a:r>
              <a:rPr lang="cs-CZ" altLang="cs-CZ" sz="2400" dirty="0">
                <a:solidFill>
                  <a:srgbClr val="002D5A"/>
                </a:solidFill>
              </a:rPr>
              <a:t> rezignoval, aby se stal senátorem (1832)</a:t>
            </a:r>
          </a:p>
          <a:p>
            <a:pPr eaLnBrk="1" hangingPunct="1">
              <a:lnSpc>
                <a:spcPct val="120000"/>
              </a:lnSpc>
              <a:spcBef>
                <a:spcPts val="1200"/>
              </a:spcBef>
            </a:pPr>
            <a:r>
              <a:rPr lang="cs-CZ" altLang="cs-CZ" sz="2400" dirty="0">
                <a:solidFill>
                  <a:srgbClr val="002D5A"/>
                </a:solidFill>
              </a:rPr>
              <a:t>1967 - </a:t>
            </a:r>
            <a:r>
              <a:rPr lang="cs-CZ" altLang="cs-CZ" sz="2400" dirty="0" err="1">
                <a:solidFill>
                  <a:srgbClr val="002D5A"/>
                </a:solidFill>
              </a:rPr>
              <a:t>XXV.dodatek</a:t>
            </a:r>
            <a:endParaRPr lang="cs-CZ" altLang="cs-CZ" sz="2400" dirty="0">
              <a:solidFill>
                <a:srgbClr val="002D5A"/>
              </a:solidFill>
            </a:endParaRPr>
          </a:p>
          <a:p>
            <a:pPr eaLnBrk="1" hangingPunct="1">
              <a:spcBef>
                <a:spcPts val="1800"/>
              </a:spcBef>
            </a:pPr>
            <a:endParaRPr lang="cs-CZ" altLang="cs-CZ" sz="2400" dirty="0">
              <a:solidFill>
                <a:srgbClr val="002D5A"/>
              </a:solidFill>
            </a:endParaRPr>
          </a:p>
          <a:p>
            <a:pPr lvl="1" eaLnBrk="1" hangingPunct="1"/>
            <a:endParaRPr lang="cs-CZ" altLang="cs-CZ" sz="1800" dirty="0"/>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77C62B99-1399-43DD-83CF-DB168942587A}"/>
              </a:ext>
            </a:extLst>
          </p:cNvPr>
          <p:cNvSpPr>
            <a:spLocks noGrp="1" noChangeArrowheads="1"/>
          </p:cNvSpPr>
          <p:nvPr>
            <p:ph type="title"/>
          </p:nvPr>
        </p:nvSpPr>
        <p:spPr>
          <a:xfrm>
            <a:off x="0" y="266764"/>
            <a:ext cx="9144000" cy="923926"/>
          </a:xfrm>
        </p:spPr>
        <p:txBody>
          <a:bodyPr>
            <a:normAutofit/>
          </a:bodyPr>
          <a:lstStyle/>
          <a:p>
            <a:pPr eaLnBrk="1" hangingPunct="1"/>
            <a:r>
              <a:rPr lang="cs-CZ" altLang="cs-CZ" sz="4400" dirty="0"/>
              <a:t>Kongres</a:t>
            </a:r>
          </a:p>
        </p:txBody>
      </p:sp>
      <p:sp>
        <p:nvSpPr>
          <p:cNvPr id="70659" name="Rectangle 3">
            <a:extLst>
              <a:ext uri="{FF2B5EF4-FFF2-40B4-BE49-F238E27FC236}">
                <a16:creationId xmlns:a16="http://schemas.microsoft.com/office/drawing/2014/main" id="{9261443E-5ED1-403E-9E2A-2AFC238D8796}"/>
              </a:ext>
            </a:extLst>
          </p:cNvPr>
          <p:cNvSpPr>
            <a:spLocks noGrp="1" noChangeArrowheads="1"/>
          </p:cNvSpPr>
          <p:nvPr>
            <p:ph type="body" idx="1"/>
          </p:nvPr>
        </p:nvSpPr>
        <p:spPr>
          <a:xfrm>
            <a:off x="260739" y="1359613"/>
            <a:ext cx="5468257" cy="4799174"/>
          </a:xfrm>
        </p:spPr>
        <p:txBody>
          <a:bodyPr>
            <a:normAutofit/>
          </a:bodyPr>
          <a:lstStyle/>
          <a:p>
            <a:pPr eaLnBrk="1" hangingPunct="1">
              <a:spcBef>
                <a:spcPts val="1800"/>
              </a:spcBef>
            </a:pPr>
            <a:r>
              <a:rPr lang="cs-CZ" altLang="cs-CZ" sz="2500" dirty="0">
                <a:solidFill>
                  <a:srgbClr val="002D5A"/>
                </a:solidFill>
              </a:rPr>
              <a:t>dvoukomorový </a:t>
            </a:r>
          </a:p>
          <a:p>
            <a:pPr eaLnBrk="1" hangingPunct="1">
              <a:spcBef>
                <a:spcPts val="1800"/>
              </a:spcBef>
            </a:pPr>
            <a:r>
              <a:rPr lang="cs-CZ" altLang="cs-CZ" sz="2500" dirty="0">
                <a:solidFill>
                  <a:srgbClr val="002D5A"/>
                </a:solidFill>
              </a:rPr>
              <a:t>silný odraz federalismu</a:t>
            </a:r>
          </a:p>
          <a:p>
            <a:pPr eaLnBrk="1" hangingPunct="1">
              <a:spcBef>
                <a:spcPts val="1800"/>
              </a:spcBef>
            </a:pPr>
            <a:r>
              <a:rPr lang="cs-CZ" altLang="cs-CZ" sz="2500" dirty="0">
                <a:solidFill>
                  <a:srgbClr val="002D5A"/>
                </a:solidFill>
              </a:rPr>
              <a:t>stejné postavení v legislativním procesu</a:t>
            </a:r>
          </a:p>
          <a:p>
            <a:pPr lvl="1" eaLnBrk="1" hangingPunct="1">
              <a:spcBef>
                <a:spcPts val="1800"/>
              </a:spcBef>
            </a:pPr>
            <a:r>
              <a:rPr lang="cs-CZ" altLang="cs-CZ" sz="2500" dirty="0">
                <a:solidFill>
                  <a:srgbClr val="002D5A"/>
                </a:solidFill>
              </a:rPr>
              <a:t>obě komory právo legislativní iniciativy</a:t>
            </a:r>
          </a:p>
          <a:p>
            <a:pPr lvl="1" eaLnBrk="1" hangingPunct="1">
              <a:spcBef>
                <a:spcPts val="1800"/>
              </a:spcBef>
            </a:pPr>
            <a:r>
              <a:rPr lang="cs-CZ" altLang="cs-CZ" sz="2500" dirty="0">
                <a:solidFill>
                  <a:srgbClr val="002D5A"/>
                </a:solidFill>
              </a:rPr>
              <a:t>k přijetí zákona je nutný souhlas obou komor</a:t>
            </a:r>
          </a:p>
        </p:txBody>
      </p:sp>
      <p:pic>
        <p:nvPicPr>
          <p:cNvPr id="70660" name="Picture 5" descr="usa_congress">
            <a:extLst>
              <a:ext uri="{FF2B5EF4-FFF2-40B4-BE49-F238E27FC236}">
                <a16:creationId xmlns:a16="http://schemas.microsoft.com/office/drawing/2014/main" id="{D02EEEDA-1BA4-4E59-B423-3B7B8BB286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9775" y="1263650"/>
            <a:ext cx="3324225"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DF05CC7F-6709-44D1-890C-A3756FF1AAD1}"/>
              </a:ext>
            </a:extLst>
          </p:cNvPr>
          <p:cNvSpPr>
            <a:spLocks noGrp="1" noChangeArrowheads="1"/>
          </p:cNvSpPr>
          <p:nvPr>
            <p:ph type="title"/>
          </p:nvPr>
        </p:nvSpPr>
        <p:spPr>
          <a:xfrm>
            <a:off x="0" y="269874"/>
            <a:ext cx="9144000" cy="923926"/>
          </a:xfrm>
        </p:spPr>
        <p:txBody>
          <a:bodyPr>
            <a:normAutofit/>
          </a:bodyPr>
          <a:lstStyle/>
          <a:p>
            <a:pPr eaLnBrk="1" hangingPunct="1"/>
            <a:r>
              <a:rPr lang="cs-CZ" altLang="cs-CZ" sz="4400" dirty="0"/>
              <a:t>Funkce Kongresu</a:t>
            </a:r>
          </a:p>
        </p:txBody>
      </p:sp>
      <p:sp>
        <p:nvSpPr>
          <p:cNvPr id="71683" name="Rectangle 3">
            <a:extLst>
              <a:ext uri="{FF2B5EF4-FFF2-40B4-BE49-F238E27FC236}">
                <a16:creationId xmlns:a16="http://schemas.microsoft.com/office/drawing/2014/main" id="{723D487C-5698-429A-81D4-25E9D76B2995}"/>
              </a:ext>
            </a:extLst>
          </p:cNvPr>
          <p:cNvSpPr>
            <a:spLocks noGrp="1" noChangeArrowheads="1"/>
          </p:cNvSpPr>
          <p:nvPr>
            <p:ph type="body" idx="1"/>
          </p:nvPr>
        </p:nvSpPr>
        <p:spPr>
          <a:xfrm>
            <a:off x="457200" y="1371600"/>
            <a:ext cx="8229600" cy="4973216"/>
          </a:xfrm>
        </p:spPr>
        <p:txBody>
          <a:bodyPr>
            <a:normAutofit fontScale="92500" lnSpcReduction="10000"/>
          </a:bodyPr>
          <a:lstStyle/>
          <a:p>
            <a:pPr eaLnBrk="1" hangingPunct="1">
              <a:lnSpc>
                <a:spcPct val="110000"/>
              </a:lnSpc>
              <a:spcBef>
                <a:spcPts val="1200"/>
              </a:spcBef>
            </a:pPr>
            <a:r>
              <a:rPr lang="cs-CZ" altLang="cs-CZ" sz="2400" b="1" dirty="0">
                <a:solidFill>
                  <a:srgbClr val="002D5A"/>
                </a:solidFill>
              </a:rPr>
              <a:t>legislativní</a:t>
            </a:r>
          </a:p>
          <a:p>
            <a:pPr eaLnBrk="1" hangingPunct="1">
              <a:lnSpc>
                <a:spcPct val="110000"/>
              </a:lnSpc>
              <a:spcBef>
                <a:spcPts val="1200"/>
              </a:spcBef>
            </a:pPr>
            <a:r>
              <a:rPr lang="cs-CZ" altLang="cs-CZ" sz="2400" b="1" dirty="0">
                <a:solidFill>
                  <a:srgbClr val="002D5A"/>
                </a:solidFill>
              </a:rPr>
              <a:t>kontrolní - finanční </a:t>
            </a:r>
          </a:p>
          <a:p>
            <a:pPr lvl="1">
              <a:lnSpc>
                <a:spcPct val="110000"/>
              </a:lnSpc>
              <a:spcBef>
                <a:spcPts val="1200"/>
              </a:spcBef>
            </a:pPr>
            <a:r>
              <a:rPr lang="cs-CZ" altLang="cs-CZ" sz="2000" dirty="0">
                <a:solidFill>
                  <a:srgbClr val="002D5A"/>
                </a:solidFill>
              </a:rPr>
              <a:t>státní rozpočet, cla, dávky, poplatky</a:t>
            </a:r>
          </a:p>
          <a:p>
            <a:pPr lvl="1" eaLnBrk="1" hangingPunct="1">
              <a:lnSpc>
                <a:spcPct val="110000"/>
              </a:lnSpc>
              <a:spcBef>
                <a:spcPts val="1200"/>
              </a:spcBef>
            </a:pPr>
            <a:r>
              <a:rPr lang="cs-CZ" altLang="cs-CZ" sz="2000" dirty="0">
                <a:solidFill>
                  <a:srgbClr val="002D5A"/>
                </a:solidFill>
              </a:rPr>
              <a:t>klíčová pravomoc pro kontrolu výkonné moci</a:t>
            </a:r>
          </a:p>
          <a:p>
            <a:pPr eaLnBrk="1" hangingPunct="1">
              <a:lnSpc>
                <a:spcPct val="110000"/>
              </a:lnSpc>
              <a:spcBef>
                <a:spcPts val="1200"/>
              </a:spcBef>
            </a:pPr>
            <a:r>
              <a:rPr lang="cs-CZ" altLang="cs-CZ" sz="2400" b="1" dirty="0">
                <a:solidFill>
                  <a:srgbClr val="002D5A"/>
                </a:solidFill>
              </a:rPr>
              <a:t>zahraniční politika</a:t>
            </a:r>
          </a:p>
          <a:p>
            <a:pPr lvl="1" eaLnBrk="1" hangingPunct="1">
              <a:lnSpc>
                <a:spcPct val="110000"/>
              </a:lnSpc>
              <a:spcBef>
                <a:spcPts val="1200"/>
              </a:spcBef>
            </a:pPr>
            <a:r>
              <a:rPr lang="cs-CZ" altLang="cs-CZ" sz="2000" dirty="0">
                <a:solidFill>
                  <a:srgbClr val="002D5A"/>
                </a:solidFill>
              </a:rPr>
              <a:t>Senát – právo dávat doporučení a souhlas k mezinárodním smlouvám, které uzavírá prezident</a:t>
            </a:r>
          </a:p>
          <a:p>
            <a:pPr eaLnBrk="1" hangingPunct="1">
              <a:lnSpc>
                <a:spcPct val="110000"/>
              </a:lnSpc>
              <a:spcBef>
                <a:spcPts val="1200"/>
              </a:spcBef>
            </a:pPr>
            <a:r>
              <a:rPr lang="cs-CZ" altLang="cs-CZ" sz="2400" b="1" dirty="0">
                <a:solidFill>
                  <a:srgbClr val="002D5A"/>
                </a:solidFill>
              </a:rPr>
              <a:t>kreační </a:t>
            </a:r>
          </a:p>
          <a:p>
            <a:pPr lvl="1">
              <a:lnSpc>
                <a:spcPct val="110000"/>
              </a:lnSpc>
              <a:spcBef>
                <a:spcPts val="1200"/>
              </a:spcBef>
            </a:pPr>
            <a:r>
              <a:rPr lang="cs-CZ" altLang="cs-CZ" sz="2000" dirty="0">
                <a:solidFill>
                  <a:srgbClr val="002D5A"/>
                </a:solidFill>
              </a:rPr>
              <a:t>právo vytvářet vlastní orgány – např. vyšetřovací komise</a:t>
            </a:r>
          </a:p>
          <a:p>
            <a:pPr eaLnBrk="1" hangingPunct="1">
              <a:lnSpc>
                <a:spcPct val="110000"/>
              </a:lnSpc>
              <a:spcBef>
                <a:spcPts val="1200"/>
              </a:spcBef>
            </a:pPr>
            <a:r>
              <a:rPr lang="cs-CZ" altLang="cs-CZ" sz="2400" b="1" dirty="0">
                <a:solidFill>
                  <a:srgbClr val="002D5A"/>
                </a:solidFill>
              </a:rPr>
              <a:t>vojenské</a:t>
            </a:r>
            <a:r>
              <a:rPr lang="cs-CZ" altLang="cs-CZ" sz="2400" dirty="0">
                <a:solidFill>
                  <a:srgbClr val="002D5A"/>
                </a:solidFill>
              </a:rPr>
              <a:t> </a:t>
            </a:r>
          </a:p>
          <a:p>
            <a:pPr lvl="1">
              <a:lnSpc>
                <a:spcPct val="110000"/>
              </a:lnSpc>
              <a:spcBef>
                <a:spcPts val="1200"/>
              </a:spcBef>
            </a:pPr>
            <a:r>
              <a:rPr lang="cs-CZ" altLang="cs-CZ" sz="2000" dirty="0">
                <a:solidFill>
                  <a:srgbClr val="002D5A"/>
                </a:solidFill>
              </a:rPr>
              <a:t>právo vyhlásit válku</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BF3FF826-57F2-40A1-87C8-42ED5CDA2449}"/>
              </a:ext>
            </a:extLst>
          </p:cNvPr>
          <p:cNvSpPr>
            <a:spLocks noGrp="1" noChangeArrowheads="1"/>
          </p:cNvSpPr>
          <p:nvPr>
            <p:ph type="title"/>
          </p:nvPr>
        </p:nvSpPr>
        <p:spPr>
          <a:xfrm>
            <a:off x="0" y="397393"/>
            <a:ext cx="9144000" cy="923926"/>
          </a:xfrm>
        </p:spPr>
        <p:txBody>
          <a:bodyPr>
            <a:normAutofit/>
          </a:bodyPr>
          <a:lstStyle/>
          <a:p>
            <a:pPr eaLnBrk="1" hangingPunct="1"/>
            <a:r>
              <a:rPr lang="cs-CZ" altLang="cs-CZ" sz="4400" dirty="0"/>
              <a:t>Impeachment</a:t>
            </a:r>
          </a:p>
        </p:txBody>
      </p:sp>
      <p:sp>
        <p:nvSpPr>
          <p:cNvPr id="72707" name="Rectangle 3">
            <a:extLst>
              <a:ext uri="{FF2B5EF4-FFF2-40B4-BE49-F238E27FC236}">
                <a16:creationId xmlns:a16="http://schemas.microsoft.com/office/drawing/2014/main" id="{EB402886-F10F-453F-8F6C-39D5273A9414}"/>
              </a:ext>
            </a:extLst>
          </p:cNvPr>
          <p:cNvSpPr>
            <a:spLocks noGrp="1" noChangeArrowheads="1"/>
          </p:cNvSpPr>
          <p:nvPr>
            <p:ph type="body" idx="1"/>
          </p:nvPr>
        </p:nvSpPr>
        <p:spPr>
          <a:xfrm>
            <a:off x="279400" y="1604865"/>
            <a:ext cx="6210056" cy="4945225"/>
          </a:xfrm>
        </p:spPr>
        <p:txBody>
          <a:bodyPr>
            <a:normAutofit/>
          </a:bodyPr>
          <a:lstStyle/>
          <a:p>
            <a:pPr eaLnBrk="1" hangingPunct="1">
              <a:spcBef>
                <a:spcPts val="1200"/>
              </a:spcBef>
            </a:pPr>
            <a:r>
              <a:rPr lang="cs-CZ" altLang="cs-CZ" sz="2400" dirty="0">
                <a:solidFill>
                  <a:srgbClr val="002D5A"/>
                </a:solidFill>
              </a:rPr>
              <a:t>proces, který umožňuje zákonodárnému sboru odvolat veřejnou osobu z úřadu</a:t>
            </a:r>
          </a:p>
          <a:p>
            <a:pPr eaLnBrk="1" hangingPunct="1">
              <a:spcBef>
                <a:spcPts val="1200"/>
              </a:spcBef>
            </a:pPr>
            <a:r>
              <a:rPr lang="cs-CZ" altLang="cs-CZ" sz="2400" dirty="0">
                <a:solidFill>
                  <a:srgbClr val="002D5A"/>
                </a:solidFill>
              </a:rPr>
              <a:t>2 hlavní etapy</a:t>
            </a:r>
          </a:p>
          <a:p>
            <a:pPr lvl="1" eaLnBrk="1" hangingPunct="1">
              <a:spcBef>
                <a:spcPts val="1200"/>
              </a:spcBef>
            </a:pPr>
            <a:r>
              <a:rPr lang="cs-CZ" altLang="cs-CZ" sz="2400" dirty="0">
                <a:solidFill>
                  <a:srgbClr val="002D5A"/>
                </a:solidFill>
              </a:rPr>
              <a:t>obvinění</a:t>
            </a:r>
          </a:p>
          <a:p>
            <a:pPr lvl="1" eaLnBrk="1" hangingPunct="1">
              <a:spcBef>
                <a:spcPts val="1200"/>
              </a:spcBef>
            </a:pPr>
            <a:r>
              <a:rPr lang="cs-CZ" altLang="cs-CZ" sz="2400" dirty="0">
                <a:solidFill>
                  <a:srgbClr val="002D5A"/>
                </a:solidFill>
              </a:rPr>
              <a:t>soud</a:t>
            </a:r>
          </a:p>
          <a:p>
            <a:pPr eaLnBrk="1" hangingPunct="1">
              <a:spcBef>
                <a:spcPts val="1200"/>
              </a:spcBef>
            </a:pPr>
            <a:r>
              <a:rPr lang="cs-CZ" altLang="cs-CZ" sz="2400" dirty="0">
                <a:solidFill>
                  <a:srgbClr val="002D5A"/>
                </a:solidFill>
              </a:rPr>
              <a:t>původ této procedury – Velká Británie</a:t>
            </a:r>
          </a:p>
          <a:p>
            <a:pPr lvl="1" eaLnBrk="1" hangingPunct="1">
              <a:spcBef>
                <a:spcPts val="1200"/>
              </a:spcBef>
            </a:pPr>
            <a:r>
              <a:rPr lang="cs-CZ" altLang="cs-CZ" sz="2400" dirty="0">
                <a:solidFill>
                  <a:srgbClr val="002D5A"/>
                </a:solidFill>
              </a:rPr>
              <a:t>17. století – parlament použil impeachment proti úředníkům jmenovaných králem</a:t>
            </a:r>
          </a:p>
        </p:txBody>
      </p:sp>
      <p:pic>
        <p:nvPicPr>
          <p:cNvPr id="72708" name="Picture 4" descr="traitor">
            <a:extLst>
              <a:ext uri="{FF2B5EF4-FFF2-40B4-BE49-F238E27FC236}">
                <a16:creationId xmlns:a16="http://schemas.microsoft.com/office/drawing/2014/main" id="{F880F8E4-4D6C-4171-8064-EE591831D8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9456" y="1680936"/>
            <a:ext cx="2654544" cy="3702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1D4643D9-822C-4E6E-814B-EFAB8DB73BD6}"/>
              </a:ext>
            </a:extLst>
          </p:cNvPr>
          <p:cNvSpPr>
            <a:spLocks noGrp="1" noChangeArrowheads="1"/>
          </p:cNvSpPr>
          <p:nvPr>
            <p:ph type="title"/>
          </p:nvPr>
        </p:nvSpPr>
        <p:spPr>
          <a:xfrm>
            <a:off x="0" y="0"/>
            <a:ext cx="9144000" cy="923926"/>
          </a:xfrm>
        </p:spPr>
        <p:txBody>
          <a:bodyPr>
            <a:normAutofit/>
          </a:bodyPr>
          <a:lstStyle/>
          <a:p>
            <a:pPr eaLnBrk="1" hangingPunct="1"/>
            <a:r>
              <a:rPr lang="cs-CZ" altLang="cs-CZ" sz="4400" dirty="0"/>
              <a:t>Impeachment prezidenta</a:t>
            </a:r>
          </a:p>
        </p:txBody>
      </p:sp>
      <p:sp>
        <p:nvSpPr>
          <p:cNvPr id="73731" name="Rectangle 3">
            <a:extLst>
              <a:ext uri="{FF2B5EF4-FFF2-40B4-BE49-F238E27FC236}">
                <a16:creationId xmlns:a16="http://schemas.microsoft.com/office/drawing/2014/main" id="{07576D85-1F12-4F47-9FEA-C45F4F4351DB}"/>
              </a:ext>
            </a:extLst>
          </p:cNvPr>
          <p:cNvSpPr>
            <a:spLocks noGrp="1" noChangeArrowheads="1"/>
          </p:cNvSpPr>
          <p:nvPr>
            <p:ph type="body" idx="1"/>
          </p:nvPr>
        </p:nvSpPr>
        <p:spPr>
          <a:xfrm>
            <a:off x="279399" y="1035697"/>
            <a:ext cx="6625253" cy="5505061"/>
          </a:xfrm>
        </p:spPr>
        <p:txBody>
          <a:bodyPr>
            <a:normAutofit/>
          </a:bodyPr>
          <a:lstStyle/>
          <a:p>
            <a:pPr eaLnBrk="1" hangingPunct="1">
              <a:spcBef>
                <a:spcPts val="1200"/>
              </a:spcBef>
            </a:pPr>
            <a:r>
              <a:rPr lang="cs-CZ" altLang="cs-CZ" sz="1800" dirty="0">
                <a:solidFill>
                  <a:srgbClr val="002D5A"/>
                </a:solidFill>
              </a:rPr>
              <a:t>Ústava USA:</a:t>
            </a:r>
          </a:p>
          <a:p>
            <a:pPr lvl="1" eaLnBrk="1" hangingPunct="1">
              <a:spcBef>
                <a:spcPts val="1200"/>
              </a:spcBef>
            </a:pPr>
            <a:r>
              <a:rPr lang="cs-CZ" altLang="cs-CZ" sz="1600" dirty="0">
                <a:solidFill>
                  <a:srgbClr val="002D5A"/>
                </a:solidFill>
              </a:rPr>
              <a:t>Čl. 1, odd. 2:  Sněmovna reprezentantů má moc  v procesu impeachment (žaloba)</a:t>
            </a:r>
          </a:p>
          <a:p>
            <a:pPr lvl="1" eaLnBrk="1" hangingPunct="1">
              <a:spcBef>
                <a:spcPts val="1200"/>
              </a:spcBef>
            </a:pPr>
            <a:r>
              <a:rPr lang="cs-CZ" altLang="cs-CZ" sz="1600" dirty="0">
                <a:solidFill>
                  <a:srgbClr val="002D5A"/>
                </a:solidFill>
              </a:rPr>
              <a:t>Čl. 1, odd. 3: Senát je soudním orgánem, který rozhoduje o zbavení funkce federálního státního úředníka (či soudce) - </a:t>
            </a:r>
            <a:r>
              <a:rPr lang="cs-CZ" altLang="cs-CZ" sz="1400" dirty="0" err="1">
                <a:solidFill>
                  <a:srgbClr val="002D5A"/>
                </a:solidFill>
              </a:rPr>
              <a:t>utná</a:t>
            </a:r>
            <a:r>
              <a:rPr lang="cs-CZ" altLang="cs-CZ" sz="1400" dirty="0">
                <a:solidFill>
                  <a:srgbClr val="002D5A"/>
                </a:solidFill>
              </a:rPr>
              <a:t> 2/3 většina</a:t>
            </a:r>
          </a:p>
          <a:p>
            <a:pPr lvl="1" eaLnBrk="1" hangingPunct="1">
              <a:spcBef>
                <a:spcPts val="1200"/>
              </a:spcBef>
            </a:pPr>
            <a:r>
              <a:rPr lang="cs-CZ" altLang="cs-CZ" sz="1600" dirty="0">
                <a:solidFill>
                  <a:srgbClr val="002D5A"/>
                </a:solidFill>
              </a:rPr>
              <a:t>Čl. 2, odd. 4 – prezident, viceprezident a další úředníci USA mohou být odvoláni v případě zrady, korupce a dalších těžkých zločinů a závažných přečinů</a:t>
            </a:r>
          </a:p>
          <a:p>
            <a:pPr eaLnBrk="1" hangingPunct="1">
              <a:spcBef>
                <a:spcPts val="1200"/>
              </a:spcBef>
            </a:pPr>
            <a:r>
              <a:rPr lang="cs-CZ" altLang="cs-CZ" sz="1800" dirty="0">
                <a:solidFill>
                  <a:srgbClr val="002D5A"/>
                </a:solidFill>
              </a:rPr>
              <a:t>Různé interpretace „</a:t>
            </a:r>
            <a:r>
              <a:rPr lang="cs-CZ" altLang="cs-CZ" sz="1800" dirty="0" err="1">
                <a:solidFill>
                  <a:srgbClr val="002D5A"/>
                </a:solidFill>
              </a:rPr>
              <a:t>high</a:t>
            </a:r>
            <a:r>
              <a:rPr lang="cs-CZ" altLang="cs-CZ" sz="1800" dirty="0">
                <a:solidFill>
                  <a:srgbClr val="002D5A"/>
                </a:solidFill>
              </a:rPr>
              <a:t> </a:t>
            </a:r>
            <a:r>
              <a:rPr lang="cs-CZ" altLang="cs-CZ" sz="1800" dirty="0" err="1">
                <a:solidFill>
                  <a:srgbClr val="002D5A"/>
                </a:solidFill>
              </a:rPr>
              <a:t>crimes</a:t>
            </a:r>
            <a:r>
              <a:rPr lang="cs-CZ" altLang="cs-CZ" sz="1800" dirty="0">
                <a:solidFill>
                  <a:srgbClr val="002D5A"/>
                </a:solidFill>
              </a:rPr>
              <a:t> and </a:t>
            </a:r>
            <a:r>
              <a:rPr lang="cs-CZ" altLang="cs-CZ" sz="1800" dirty="0" err="1">
                <a:solidFill>
                  <a:srgbClr val="002D5A"/>
                </a:solidFill>
              </a:rPr>
              <a:t>misdemeanors</a:t>
            </a:r>
            <a:r>
              <a:rPr lang="cs-CZ" altLang="cs-CZ" sz="1800" dirty="0">
                <a:solidFill>
                  <a:srgbClr val="002D5A"/>
                </a:solidFill>
              </a:rPr>
              <a:t>“</a:t>
            </a:r>
          </a:p>
          <a:p>
            <a:pPr lvl="1">
              <a:spcBef>
                <a:spcPts val="1200"/>
              </a:spcBef>
            </a:pPr>
            <a:r>
              <a:rPr lang="cs-CZ" altLang="cs-CZ" sz="1400" dirty="0">
                <a:solidFill>
                  <a:srgbClr val="002D5A"/>
                </a:solidFill>
              </a:rPr>
              <a:t>Někteří ústavní právníci: pouze zločiny</a:t>
            </a:r>
          </a:p>
          <a:p>
            <a:pPr lvl="1">
              <a:spcBef>
                <a:spcPts val="1200"/>
              </a:spcBef>
            </a:pPr>
            <a:r>
              <a:rPr lang="cs-CZ" altLang="cs-CZ" sz="1400" dirty="0">
                <a:solidFill>
                  <a:srgbClr val="002D5A"/>
                </a:solidFill>
              </a:rPr>
              <a:t>Jiní ústavní právníci: i ztráta důvěryhodnosti</a:t>
            </a:r>
            <a:endParaRPr lang="cs-CZ" altLang="cs-CZ" sz="1800" dirty="0">
              <a:solidFill>
                <a:srgbClr val="002D5A"/>
              </a:solidFill>
            </a:endParaRPr>
          </a:p>
          <a:p>
            <a:pPr eaLnBrk="1" hangingPunct="1">
              <a:spcBef>
                <a:spcPts val="1200"/>
              </a:spcBef>
            </a:pPr>
            <a:r>
              <a:rPr lang="cs-CZ" altLang="cs-CZ" sz="1800" dirty="0">
                <a:solidFill>
                  <a:srgbClr val="002D5A"/>
                </a:solidFill>
              </a:rPr>
              <a:t>Doposud žádný prezident neodvolán</a:t>
            </a:r>
          </a:p>
          <a:p>
            <a:pPr lvl="1">
              <a:spcBef>
                <a:spcPts val="1200"/>
              </a:spcBef>
            </a:pPr>
            <a:r>
              <a:rPr lang="cs-CZ" altLang="cs-CZ" sz="1400" dirty="0">
                <a:solidFill>
                  <a:srgbClr val="002D5A"/>
                </a:solidFill>
              </a:rPr>
              <a:t>Andrew Johnson (1868)</a:t>
            </a:r>
          </a:p>
          <a:p>
            <a:pPr lvl="1">
              <a:spcBef>
                <a:spcPts val="1200"/>
              </a:spcBef>
            </a:pPr>
            <a:r>
              <a:rPr lang="cs-CZ" altLang="cs-CZ" sz="1400" dirty="0">
                <a:solidFill>
                  <a:srgbClr val="002D5A"/>
                </a:solidFill>
              </a:rPr>
              <a:t>Bill Clinton (1998-1999)</a:t>
            </a:r>
          </a:p>
          <a:p>
            <a:pPr lvl="1">
              <a:spcBef>
                <a:spcPts val="1200"/>
              </a:spcBef>
            </a:pPr>
            <a:r>
              <a:rPr lang="cs-CZ" altLang="cs-CZ" sz="1400" dirty="0">
                <a:solidFill>
                  <a:srgbClr val="002D5A"/>
                </a:solidFill>
              </a:rPr>
              <a:t>R. Nixon (1974 odstoupil ještě před hlasováním)</a:t>
            </a:r>
          </a:p>
          <a:p>
            <a:pPr eaLnBrk="1" hangingPunct="1">
              <a:spcBef>
                <a:spcPts val="1200"/>
              </a:spcBef>
            </a:pPr>
            <a:endParaRPr lang="cs-CZ" altLang="cs-CZ" sz="1800" dirty="0">
              <a:solidFill>
                <a:srgbClr val="002D5A"/>
              </a:solidFill>
            </a:endParaRPr>
          </a:p>
          <a:p>
            <a:pPr marL="457103" lvl="1" indent="0" eaLnBrk="1" hangingPunct="1">
              <a:spcBef>
                <a:spcPts val="1200"/>
              </a:spcBef>
              <a:buNone/>
            </a:pPr>
            <a:endParaRPr lang="cs-CZ" altLang="cs-CZ" sz="1600" dirty="0">
              <a:solidFill>
                <a:srgbClr val="002D5A"/>
              </a:solidFill>
            </a:endParaRPr>
          </a:p>
        </p:txBody>
      </p:sp>
      <p:pic>
        <p:nvPicPr>
          <p:cNvPr id="73732" name="Picture 7" descr="impeachment">
            <a:extLst>
              <a:ext uri="{FF2B5EF4-FFF2-40B4-BE49-F238E27FC236}">
                <a16:creationId xmlns:a16="http://schemas.microsoft.com/office/drawing/2014/main" id="{C90B7FF7-E991-4FEE-B918-AD7BBCABB2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6619" y="1035698"/>
            <a:ext cx="1827779" cy="3610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Obrázek 1">
            <a:extLst>
              <a:ext uri="{FF2B5EF4-FFF2-40B4-BE49-F238E27FC236}">
                <a16:creationId xmlns:a16="http://schemas.microsoft.com/office/drawing/2014/main" id="{C6739E0E-5C4C-4287-B7D5-035B845D54B4}"/>
              </a:ext>
            </a:extLst>
          </p:cNvPr>
          <p:cNvPicPr>
            <a:picLocks noChangeAspect="1"/>
          </p:cNvPicPr>
          <p:nvPr/>
        </p:nvPicPr>
        <p:blipFill>
          <a:blip r:embed="rId4"/>
          <a:stretch>
            <a:fillRect/>
          </a:stretch>
        </p:blipFill>
        <p:spPr>
          <a:xfrm>
            <a:off x="7206619" y="4758417"/>
            <a:ext cx="1937381" cy="13075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3874D01D-2350-4108-8F11-43792E28D652}"/>
              </a:ext>
            </a:extLst>
          </p:cNvPr>
          <p:cNvSpPr>
            <a:spLocks noGrp="1" noChangeArrowheads="1"/>
          </p:cNvSpPr>
          <p:nvPr>
            <p:ph type="title"/>
          </p:nvPr>
        </p:nvSpPr>
        <p:spPr>
          <a:xfrm>
            <a:off x="148771" y="445311"/>
            <a:ext cx="8447088" cy="390525"/>
          </a:xfrm>
        </p:spPr>
        <p:txBody>
          <a:bodyPr>
            <a:noAutofit/>
          </a:bodyPr>
          <a:lstStyle/>
          <a:p>
            <a:pPr eaLnBrk="1" hangingPunct="1"/>
            <a:r>
              <a:rPr lang="cs-CZ" altLang="cs-CZ" sz="4400" dirty="0"/>
              <a:t>Kongres – kontrolní funkce</a:t>
            </a:r>
          </a:p>
        </p:txBody>
      </p:sp>
      <p:sp>
        <p:nvSpPr>
          <p:cNvPr id="76803" name="Rectangle 3">
            <a:extLst>
              <a:ext uri="{FF2B5EF4-FFF2-40B4-BE49-F238E27FC236}">
                <a16:creationId xmlns:a16="http://schemas.microsoft.com/office/drawing/2014/main" id="{93586A83-545B-4245-907D-4A7C4C6DE72A}"/>
              </a:ext>
            </a:extLst>
          </p:cNvPr>
          <p:cNvSpPr>
            <a:spLocks noGrp="1" noChangeArrowheads="1"/>
          </p:cNvSpPr>
          <p:nvPr>
            <p:ph type="body" idx="1"/>
          </p:nvPr>
        </p:nvSpPr>
        <p:spPr>
          <a:xfrm>
            <a:off x="457200" y="1240971"/>
            <a:ext cx="8229600" cy="4885192"/>
          </a:xfrm>
        </p:spPr>
        <p:txBody>
          <a:bodyPr>
            <a:normAutofit fontScale="92500" lnSpcReduction="10000"/>
          </a:bodyPr>
          <a:lstStyle/>
          <a:p>
            <a:pPr eaLnBrk="1" hangingPunct="1">
              <a:spcBef>
                <a:spcPts val="1200"/>
              </a:spcBef>
            </a:pPr>
            <a:r>
              <a:rPr lang="cs-CZ" altLang="cs-CZ" sz="2400" dirty="0">
                <a:solidFill>
                  <a:srgbClr val="002D5A"/>
                </a:solidFill>
              </a:rPr>
              <a:t>Senát schvaluje nominace prezidenta na obsazení </a:t>
            </a:r>
          </a:p>
          <a:p>
            <a:pPr lvl="1" eaLnBrk="1" hangingPunct="1">
              <a:spcBef>
                <a:spcPts val="1200"/>
              </a:spcBef>
            </a:pPr>
            <a:r>
              <a:rPr lang="cs-CZ" altLang="cs-CZ" sz="2400" dirty="0">
                <a:solidFill>
                  <a:srgbClr val="002D5A"/>
                </a:solidFill>
              </a:rPr>
              <a:t>jmenování ministrů a vysoce postavených úředníků federálních úřadů</a:t>
            </a:r>
          </a:p>
          <a:p>
            <a:pPr lvl="1" eaLnBrk="1" hangingPunct="1">
              <a:spcBef>
                <a:spcPts val="1200"/>
              </a:spcBef>
            </a:pPr>
            <a:r>
              <a:rPr lang="cs-CZ" altLang="cs-CZ" sz="2400" dirty="0">
                <a:solidFill>
                  <a:srgbClr val="002D5A"/>
                </a:solidFill>
              </a:rPr>
              <a:t>velvyslanců</a:t>
            </a:r>
          </a:p>
          <a:p>
            <a:pPr lvl="1" eaLnBrk="1" hangingPunct="1">
              <a:spcBef>
                <a:spcPts val="1200"/>
              </a:spcBef>
            </a:pPr>
            <a:r>
              <a:rPr lang="cs-CZ" altLang="cs-CZ" sz="2400" dirty="0">
                <a:solidFill>
                  <a:srgbClr val="002D5A"/>
                </a:solidFill>
              </a:rPr>
              <a:t>soudců Nejvyššího soudu a dalších úředníků</a:t>
            </a:r>
          </a:p>
          <a:p>
            <a:pPr eaLnBrk="1" hangingPunct="1">
              <a:spcBef>
                <a:spcPts val="1200"/>
              </a:spcBef>
            </a:pPr>
            <a:r>
              <a:rPr lang="cs-CZ" altLang="cs-CZ" sz="2400" dirty="0">
                <a:solidFill>
                  <a:srgbClr val="002D5A"/>
                </a:solidFill>
              </a:rPr>
              <a:t>Kontrola exekutivy</a:t>
            </a:r>
          </a:p>
          <a:p>
            <a:pPr lvl="1">
              <a:spcBef>
                <a:spcPts val="1200"/>
              </a:spcBef>
            </a:pPr>
            <a:r>
              <a:rPr lang="cs-CZ" altLang="cs-CZ" sz="2000" dirty="0">
                <a:solidFill>
                  <a:srgbClr val="002D5A"/>
                </a:solidFill>
              </a:rPr>
              <a:t>udělování souhlasu k rozpočtu</a:t>
            </a:r>
          </a:p>
          <a:p>
            <a:pPr lvl="1">
              <a:spcBef>
                <a:spcPts val="1200"/>
              </a:spcBef>
            </a:pPr>
            <a:r>
              <a:rPr lang="cs-CZ" altLang="cs-CZ" sz="2000" dirty="0">
                <a:solidFill>
                  <a:srgbClr val="002D5A"/>
                </a:solidFill>
              </a:rPr>
              <a:t>právo zvát si na jednání osoby jmenované do státních funkcí</a:t>
            </a:r>
          </a:p>
          <a:p>
            <a:pPr eaLnBrk="1" hangingPunct="1">
              <a:spcBef>
                <a:spcPts val="1200"/>
              </a:spcBef>
            </a:pPr>
            <a:r>
              <a:rPr lang="cs-CZ" altLang="cs-CZ" sz="2400" dirty="0">
                <a:solidFill>
                  <a:srgbClr val="002D5A"/>
                </a:solidFill>
              </a:rPr>
              <a:t>Kontrola justice</a:t>
            </a:r>
          </a:p>
          <a:p>
            <a:pPr lvl="1">
              <a:spcBef>
                <a:spcPts val="1200"/>
              </a:spcBef>
            </a:pPr>
            <a:r>
              <a:rPr lang="cs-CZ" altLang="cs-CZ" sz="2000" dirty="0">
                <a:solidFill>
                  <a:srgbClr val="002D5A"/>
                </a:solidFill>
              </a:rPr>
              <a:t>zřizuje a ruší federální soudy, ale nesmí zrušit Nejvyšší soud</a:t>
            </a:r>
          </a:p>
          <a:p>
            <a:pPr lvl="1">
              <a:spcBef>
                <a:spcPts val="1200"/>
              </a:spcBef>
            </a:pPr>
            <a:r>
              <a:rPr lang="cs-CZ" altLang="cs-CZ" sz="2000" dirty="0">
                <a:solidFill>
                  <a:srgbClr val="002D5A"/>
                </a:solidFill>
              </a:rPr>
              <a:t>určuje počet soudců</a:t>
            </a:r>
          </a:p>
          <a:p>
            <a:pPr eaLnBrk="1" hangingPunct="1">
              <a:spcBef>
                <a:spcPts val="1200"/>
              </a:spcBef>
            </a:pPr>
            <a:endParaRPr lang="cs-CZ" altLang="cs-CZ" sz="2400" dirty="0">
              <a:solidFill>
                <a:srgbClr val="002D5A"/>
              </a:solidFill>
            </a:endParaRP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a:xfrm>
            <a:off x="289896" y="436090"/>
            <a:ext cx="7573962" cy="401637"/>
          </a:xfrm>
        </p:spPr>
        <p:txBody>
          <a:bodyPr>
            <a:noAutofit/>
          </a:bodyPr>
          <a:lstStyle/>
          <a:p>
            <a:pPr eaLnBrk="1" hangingPunct="1"/>
            <a:r>
              <a:rPr lang="cs-CZ" altLang="cs-CZ" sz="4400" dirty="0"/>
              <a:t>Literatura</a:t>
            </a:r>
          </a:p>
        </p:txBody>
      </p:sp>
      <p:sp>
        <p:nvSpPr>
          <p:cNvPr id="16388" name="Rectangle 3"/>
          <p:cNvSpPr>
            <a:spLocks noGrp="1" noChangeArrowheads="1"/>
          </p:cNvSpPr>
          <p:nvPr>
            <p:ph type="body" idx="1"/>
          </p:nvPr>
        </p:nvSpPr>
        <p:spPr>
          <a:xfrm>
            <a:off x="614149" y="1378424"/>
            <a:ext cx="7888406" cy="4735773"/>
          </a:xfrm>
        </p:spPr>
        <p:txBody>
          <a:bodyPr>
            <a:normAutofit/>
          </a:bodyPr>
          <a:lstStyle/>
          <a:p>
            <a:pPr eaLnBrk="1" hangingPunct="1">
              <a:spcBef>
                <a:spcPts val="1800"/>
              </a:spcBef>
            </a:pPr>
            <a:r>
              <a:rPr lang="cs-CZ" altLang="cs-CZ" sz="2800" b="0" dirty="0">
                <a:solidFill>
                  <a:srgbClr val="002D5A"/>
                </a:solidFill>
              </a:rPr>
              <a:t>Hloušek, Vít, Kopeček, Lubomír, Šedo, Jakub</a:t>
            </a:r>
            <a:r>
              <a:rPr lang="cs-CZ" altLang="cs-CZ" sz="2800" b="0" i="1" dirty="0">
                <a:solidFill>
                  <a:srgbClr val="002D5A"/>
                </a:solidFill>
              </a:rPr>
              <a:t>: Politické systémy</a:t>
            </a:r>
            <a:r>
              <a:rPr lang="cs-CZ" altLang="cs-CZ" sz="2800" b="0" dirty="0">
                <a:solidFill>
                  <a:srgbClr val="002D5A"/>
                </a:solidFill>
              </a:rPr>
              <a:t>.</a:t>
            </a:r>
            <a:r>
              <a:rPr lang="en-US" altLang="cs-CZ" sz="2800" b="0" dirty="0">
                <a:solidFill>
                  <a:srgbClr val="002D5A"/>
                </a:solidFill>
              </a:rPr>
              <a:t> Barrister &amp; Principal, </a:t>
            </a:r>
            <a:r>
              <a:rPr lang="cs-CZ" altLang="cs-CZ" sz="2800" b="0" dirty="0">
                <a:solidFill>
                  <a:srgbClr val="002D5A"/>
                </a:solidFill>
              </a:rPr>
              <a:t>Brno </a:t>
            </a:r>
            <a:r>
              <a:rPr lang="en-US" altLang="cs-CZ" sz="2800" b="0" dirty="0">
                <a:solidFill>
                  <a:srgbClr val="002D5A"/>
                </a:solidFill>
              </a:rPr>
              <a:t>201</a:t>
            </a:r>
            <a:r>
              <a:rPr lang="cs-CZ" altLang="cs-CZ" sz="2800" dirty="0">
                <a:solidFill>
                  <a:srgbClr val="002D5A"/>
                </a:solidFill>
              </a:rPr>
              <a:t>8 – kapitoly 3, 4 a 5</a:t>
            </a:r>
            <a:endParaRPr lang="cs-CZ" altLang="cs-CZ" sz="2800" b="0" dirty="0">
              <a:solidFill>
                <a:srgbClr val="002D5A"/>
              </a:solidFill>
            </a:endParaRPr>
          </a:p>
          <a:p>
            <a:pPr>
              <a:spcBef>
                <a:spcPts val="1800"/>
              </a:spcBef>
            </a:pPr>
            <a:r>
              <a:rPr lang="cs-CZ" altLang="cs-CZ" sz="2800" dirty="0" err="1">
                <a:solidFill>
                  <a:srgbClr val="002D5A"/>
                </a:solidFill>
              </a:rPr>
              <a:t>Sartori</a:t>
            </a:r>
            <a:r>
              <a:rPr lang="cs-CZ" altLang="cs-CZ" sz="2800" dirty="0">
                <a:solidFill>
                  <a:srgbClr val="002D5A"/>
                </a:solidFill>
              </a:rPr>
              <a:t>, Giovanni: </a:t>
            </a:r>
            <a:r>
              <a:rPr lang="cs-CZ" altLang="cs-CZ" sz="2800" i="1" dirty="0">
                <a:solidFill>
                  <a:srgbClr val="002D5A"/>
                </a:solidFill>
              </a:rPr>
              <a:t>Srovnávací ústavní inženýrství</a:t>
            </a:r>
            <a:r>
              <a:rPr lang="cs-CZ" altLang="cs-CZ" sz="2800" dirty="0">
                <a:solidFill>
                  <a:srgbClr val="002D5A"/>
                </a:solidFill>
              </a:rPr>
              <a:t>, SLON, Praha 2001</a:t>
            </a:r>
            <a:endParaRPr lang="cs-CZ" altLang="cs-CZ" sz="2800" b="0" dirty="0">
              <a:solidFill>
                <a:srgbClr val="002D5A"/>
              </a:solidFill>
            </a:endParaRPr>
          </a:p>
        </p:txBody>
      </p:sp>
    </p:spTree>
    <p:extLst>
      <p:ext uri="{BB962C8B-B14F-4D97-AF65-F5344CB8AC3E}">
        <p14:creationId xmlns:p14="http://schemas.microsoft.com/office/powerpoint/2010/main" val="1737316638"/>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3F8343D6-BDC2-4712-B8A0-934E7EB54270}"/>
              </a:ext>
            </a:extLst>
          </p:cNvPr>
          <p:cNvSpPr>
            <a:spLocks noGrp="1" noChangeArrowheads="1"/>
          </p:cNvSpPr>
          <p:nvPr>
            <p:ph type="title"/>
          </p:nvPr>
        </p:nvSpPr>
        <p:spPr>
          <a:xfrm>
            <a:off x="0" y="141287"/>
            <a:ext cx="9144000" cy="923926"/>
          </a:xfrm>
        </p:spPr>
        <p:txBody>
          <a:bodyPr>
            <a:normAutofit/>
          </a:bodyPr>
          <a:lstStyle/>
          <a:p>
            <a:pPr eaLnBrk="1" hangingPunct="1"/>
            <a:r>
              <a:rPr lang="cs-CZ" altLang="cs-CZ" sz="4400" dirty="0"/>
              <a:t>Sněmovna reprezentantů</a:t>
            </a:r>
          </a:p>
        </p:txBody>
      </p:sp>
      <p:sp>
        <p:nvSpPr>
          <p:cNvPr id="80899" name="Rectangle 3">
            <a:extLst>
              <a:ext uri="{FF2B5EF4-FFF2-40B4-BE49-F238E27FC236}">
                <a16:creationId xmlns:a16="http://schemas.microsoft.com/office/drawing/2014/main" id="{FD4B4259-65C0-4219-97A6-A0983285170C}"/>
              </a:ext>
            </a:extLst>
          </p:cNvPr>
          <p:cNvSpPr>
            <a:spLocks noGrp="1" noChangeArrowheads="1"/>
          </p:cNvSpPr>
          <p:nvPr>
            <p:ph type="body" idx="1"/>
          </p:nvPr>
        </p:nvSpPr>
        <p:spPr>
          <a:xfrm>
            <a:off x="279400" y="1065213"/>
            <a:ext cx="8192796" cy="5438224"/>
          </a:xfrm>
        </p:spPr>
        <p:txBody>
          <a:bodyPr>
            <a:normAutofit lnSpcReduction="10000"/>
          </a:bodyPr>
          <a:lstStyle/>
          <a:p>
            <a:pPr marL="0" indent="0" eaLnBrk="1" hangingPunct="1">
              <a:spcBef>
                <a:spcPts val="1200"/>
              </a:spcBef>
              <a:buNone/>
            </a:pPr>
            <a:r>
              <a:rPr lang="cs-CZ" altLang="cs-CZ" sz="2400" dirty="0">
                <a:solidFill>
                  <a:srgbClr val="002D5A"/>
                </a:solidFill>
              </a:rPr>
              <a:t>House </a:t>
            </a:r>
            <a:r>
              <a:rPr lang="cs-CZ" altLang="cs-CZ" sz="2400" dirty="0" err="1">
                <a:solidFill>
                  <a:srgbClr val="002D5A"/>
                </a:solidFill>
              </a:rPr>
              <a:t>of</a:t>
            </a:r>
            <a:r>
              <a:rPr lang="cs-CZ" altLang="cs-CZ" sz="2400" dirty="0">
                <a:solidFill>
                  <a:srgbClr val="002D5A"/>
                </a:solidFill>
              </a:rPr>
              <a:t> </a:t>
            </a:r>
            <a:r>
              <a:rPr lang="cs-CZ" altLang="cs-CZ" sz="2400" dirty="0" err="1">
                <a:solidFill>
                  <a:srgbClr val="002D5A"/>
                </a:solidFill>
              </a:rPr>
              <a:t>Representatives</a:t>
            </a:r>
            <a:r>
              <a:rPr lang="cs-CZ" altLang="cs-CZ" sz="2400" dirty="0">
                <a:solidFill>
                  <a:srgbClr val="002D5A"/>
                </a:solidFill>
              </a:rPr>
              <a:t> (435 členů)</a:t>
            </a:r>
          </a:p>
          <a:p>
            <a:pPr lvl="1" eaLnBrk="1" hangingPunct="1">
              <a:spcBef>
                <a:spcPts val="1200"/>
              </a:spcBef>
            </a:pPr>
            <a:r>
              <a:rPr lang="cs-CZ" altLang="cs-CZ" sz="2400" dirty="0">
                <a:solidFill>
                  <a:srgbClr val="002D5A"/>
                </a:solidFill>
              </a:rPr>
              <a:t>voleni na 2 roky</a:t>
            </a:r>
          </a:p>
          <a:p>
            <a:pPr lvl="1" eaLnBrk="1" hangingPunct="1">
              <a:spcBef>
                <a:spcPts val="1200"/>
              </a:spcBef>
            </a:pPr>
            <a:r>
              <a:rPr lang="cs-CZ" altLang="cs-CZ" sz="2400" dirty="0">
                <a:solidFill>
                  <a:srgbClr val="002D5A"/>
                </a:solidFill>
              </a:rPr>
              <a:t>pasivní volební právo 25 let, člen musí předtím žít minimálně 7 let v USA</a:t>
            </a:r>
          </a:p>
          <a:p>
            <a:pPr lvl="1" eaLnBrk="1" hangingPunct="1">
              <a:spcBef>
                <a:spcPts val="1200"/>
              </a:spcBef>
            </a:pPr>
            <a:r>
              <a:rPr lang="cs-CZ" altLang="cs-CZ" sz="2400" dirty="0">
                <a:solidFill>
                  <a:srgbClr val="002D5A"/>
                </a:solidFill>
              </a:rPr>
              <a:t>právo obžalovat prezidenta, viceprezidenta a jiné úředníky celonárodní vlády z „velezrady, úplatkářství neboj z jiných těžkých zločinů“</a:t>
            </a:r>
          </a:p>
          <a:p>
            <a:pPr lvl="1" eaLnBrk="1" hangingPunct="1">
              <a:spcBef>
                <a:spcPts val="1200"/>
              </a:spcBef>
            </a:pPr>
            <a:r>
              <a:rPr lang="cs-CZ" altLang="cs-CZ" sz="2400" dirty="0">
                <a:solidFill>
                  <a:srgbClr val="002D5A"/>
                </a:solidFill>
              </a:rPr>
              <a:t>poněkud slabší pozice než Senát</a:t>
            </a:r>
          </a:p>
          <a:p>
            <a:pPr lvl="2">
              <a:spcBef>
                <a:spcPts val="1200"/>
              </a:spcBef>
            </a:pPr>
            <a:r>
              <a:rPr lang="cs-CZ" altLang="cs-CZ" sz="2000" dirty="0">
                <a:solidFill>
                  <a:srgbClr val="002D5A"/>
                </a:solidFill>
              </a:rPr>
              <a:t>kratší funkční období</a:t>
            </a:r>
          </a:p>
          <a:p>
            <a:pPr lvl="2">
              <a:spcBef>
                <a:spcPts val="1200"/>
              </a:spcBef>
            </a:pPr>
            <a:r>
              <a:rPr lang="cs-CZ" altLang="cs-CZ" sz="2000" dirty="0">
                <a:solidFill>
                  <a:srgbClr val="002D5A"/>
                </a:solidFill>
              </a:rPr>
              <a:t>větší vazba na lokální zájmy</a:t>
            </a:r>
          </a:p>
          <a:p>
            <a:pPr lvl="2">
              <a:spcBef>
                <a:spcPts val="1200"/>
              </a:spcBef>
            </a:pPr>
            <a:r>
              <a:rPr lang="cs-CZ" altLang="cs-CZ" sz="2000" dirty="0">
                <a:solidFill>
                  <a:srgbClr val="002D5A"/>
                </a:solidFill>
              </a:rPr>
              <a:t>vyšší míra stranické politiky</a:t>
            </a:r>
          </a:p>
          <a:p>
            <a:pPr lvl="1" eaLnBrk="1" hangingPunct="1">
              <a:spcBef>
                <a:spcPts val="1200"/>
              </a:spcBef>
            </a:pPr>
            <a:r>
              <a:rPr lang="cs-CZ" altLang="cs-CZ" sz="2400" dirty="0">
                <a:solidFill>
                  <a:srgbClr val="002D5A"/>
                </a:solidFill>
              </a:rPr>
              <a:t>právo zdaňovat (získávat příjmy)</a:t>
            </a:r>
          </a:p>
          <a:p>
            <a:pPr marL="457103" lvl="1" indent="0" eaLnBrk="1" hangingPunct="1">
              <a:spcBef>
                <a:spcPts val="1200"/>
              </a:spcBef>
              <a:buNone/>
            </a:pPr>
            <a:endParaRPr lang="cs-CZ" altLang="cs-CZ" sz="2400" dirty="0">
              <a:solidFill>
                <a:srgbClr val="002D5A"/>
              </a:solidFill>
            </a:endParaRPr>
          </a:p>
        </p:txBody>
      </p:sp>
      <p:pic>
        <p:nvPicPr>
          <p:cNvPr id="80900" name="Picture 5" descr="democrats-cap-and-trade-bill-house-renewable">
            <a:extLst>
              <a:ext uri="{FF2B5EF4-FFF2-40B4-BE49-F238E27FC236}">
                <a16:creationId xmlns:a16="http://schemas.microsoft.com/office/drawing/2014/main" id="{76309B8B-9060-4076-BC32-BBEC83F549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9037" y="3784325"/>
            <a:ext cx="3452326" cy="224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AB9CACBB-1B01-4894-85A7-C9C76D3D4711}"/>
              </a:ext>
            </a:extLst>
          </p:cNvPr>
          <p:cNvSpPr>
            <a:spLocks noGrp="1" noChangeArrowheads="1"/>
          </p:cNvSpPr>
          <p:nvPr>
            <p:ph type="title"/>
          </p:nvPr>
        </p:nvSpPr>
        <p:spPr>
          <a:xfrm>
            <a:off x="0" y="24752"/>
            <a:ext cx="9144000" cy="923926"/>
          </a:xfrm>
        </p:spPr>
        <p:txBody>
          <a:bodyPr>
            <a:normAutofit/>
          </a:bodyPr>
          <a:lstStyle/>
          <a:p>
            <a:pPr eaLnBrk="1" hangingPunct="1"/>
            <a:r>
              <a:rPr lang="cs-CZ" altLang="cs-CZ" sz="4400" dirty="0"/>
              <a:t>Senát</a:t>
            </a:r>
          </a:p>
        </p:txBody>
      </p:sp>
      <p:sp>
        <p:nvSpPr>
          <p:cNvPr id="82947" name="Rectangle 3">
            <a:extLst>
              <a:ext uri="{FF2B5EF4-FFF2-40B4-BE49-F238E27FC236}">
                <a16:creationId xmlns:a16="http://schemas.microsoft.com/office/drawing/2014/main" id="{D98CA1BA-0E7C-4834-AB97-3E3CF224AE99}"/>
              </a:ext>
            </a:extLst>
          </p:cNvPr>
          <p:cNvSpPr>
            <a:spLocks noGrp="1" noChangeArrowheads="1"/>
          </p:cNvSpPr>
          <p:nvPr>
            <p:ph type="body" idx="1"/>
          </p:nvPr>
        </p:nvSpPr>
        <p:spPr>
          <a:xfrm>
            <a:off x="279400" y="907587"/>
            <a:ext cx="7334380" cy="5347163"/>
          </a:xfrm>
        </p:spPr>
        <p:txBody>
          <a:bodyPr>
            <a:normAutofit fontScale="92500"/>
          </a:bodyPr>
          <a:lstStyle/>
          <a:p>
            <a:pPr eaLnBrk="1" hangingPunct="1">
              <a:spcBef>
                <a:spcPts val="1200"/>
              </a:spcBef>
            </a:pPr>
            <a:r>
              <a:rPr lang="cs-CZ" altLang="cs-CZ" sz="2400" dirty="0">
                <a:solidFill>
                  <a:srgbClr val="002D5A"/>
                </a:solidFill>
              </a:rPr>
              <a:t>Od 1913 přímá volba, dříve voleni státními parlamenty</a:t>
            </a:r>
          </a:p>
          <a:p>
            <a:pPr eaLnBrk="1" hangingPunct="1">
              <a:spcBef>
                <a:spcPts val="1200"/>
              </a:spcBef>
            </a:pPr>
            <a:r>
              <a:rPr lang="cs-CZ" altLang="cs-CZ" sz="2400" dirty="0">
                <a:solidFill>
                  <a:srgbClr val="002D5A"/>
                </a:solidFill>
              </a:rPr>
              <a:t>šestileté funkční období</a:t>
            </a:r>
          </a:p>
          <a:p>
            <a:pPr eaLnBrk="1" hangingPunct="1">
              <a:spcBef>
                <a:spcPts val="1200"/>
              </a:spcBef>
            </a:pPr>
            <a:r>
              <a:rPr lang="cs-CZ" altLang="cs-CZ" sz="2400" dirty="0">
                <a:solidFill>
                  <a:srgbClr val="002D5A"/>
                </a:solidFill>
              </a:rPr>
              <a:t>pasivní volební právo: 30 let, minimálně 9 let v USA</a:t>
            </a:r>
          </a:p>
          <a:p>
            <a:pPr eaLnBrk="1" hangingPunct="1">
              <a:spcBef>
                <a:spcPts val="1200"/>
              </a:spcBef>
            </a:pPr>
            <a:r>
              <a:rPr lang="cs-CZ" altLang="cs-CZ" sz="2400" dirty="0">
                <a:solidFill>
                  <a:srgbClr val="002D5A"/>
                </a:solidFill>
              </a:rPr>
              <a:t>předsedou - viceprezident (současně se volí předseda „pro </a:t>
            </a:r>
            <a:r>
              <a:rPr lang="cs-CZ" altLang="cs-CZ" sz="2400" dirty="0" err="1">
                <a:solidFill>
                  <a:srgbClr val="002D5A"/>
                </a:solidFill>
              </a:rPr>
              <a:t>tempore</a:t>
            </a:r>
            <a:r>
              <a:rPr lang="cs-CZ" altLang="cs-CZ" sz="2400" dirty="0">
                <a:solidFill>
                  <a:srgbClr val="002D5A"/>
                </a:solidFill>
              </a:rPr>
              <a:t>“)</a:t>
            </a:r>
          </a:p>
          <a:p>
            <a:pPr eaLnBrk="1" hangingPunct="1">
              <a:spcBef>
                <a:spcPts val="1200"/>
              </a:spcBef>
            </a:pPr>
            <a:r>
              <a:rPr lang="cs-CZ" altLang="cs-CZ" sz="2400" dirty="0">
                <a:solidFill>
                  <a:srgbClr val="002D5A"/>
                </a:solidFill>
              </a:rPr>
              <a:t>schvalování smluv</a:t>
            </a:r>
          </a:p>
          <a:p>
            <a:pPr eaLnBrk="1" hangingPunct="1">
              <a:spcBef>
                <a:spcPts val="1200"/>
              </a:spcBef>
            </a:pPr>
            <a:r>
              <a:rPr lang="cs-CZ" altLang="cs-CZ" sz="2400" dirty="0">
                <a:solidFill>
                  <a:srgbClr val="002D5A"/>
                </a:solidFill>
              </a:rPr>
              <a:t>schvalování nominací prezidenta na členy kabinetu, federální soudce, představitele exekutivy, vojenské důstojníky</a:t>
            </a:r>
          </a:p>
          <a:p>
            <a:pPr eaLnBrk="1" hangingPunct="1">
              <a:spcBef>
                <a:spcPts val="1200"/>
              </a:spcBef>
            </a:pPr>
            <a:r>
              <a:rPr lang="cs-CZ" altLang="cs-CZ" sz="2400" dirty="0">
                <a:solidFill>
                  <a:srgbClr val="002D5A"/>
                </a:solidFill>
              </a:rPr>
              <a:t>soudí členy exekutivy obžalované Sněmovnou reprezentantů</a:t>
            </a:r>
          </a:p>
          <a:p>
            <a:pPr eaLnBrk="1" hangingPunct="1">
              <a:spcBef>
                <a:spcPts val="1200"/>
              </a:spcBef>
            </a:pPr>
            <a:r>
              <a:rPr lang="cs-CZ" altLang="cs-CZ" sz="2400" dirty="0">
                <a:solidFill>
                  <a:srgbClr val="002D5A"/>
                </a:solidFill>
              </a:rPr>
              <a:t>větší kolegialita a menší role stranických linií – větší prestiž</a:t>
            </a:r>
          </a:p>
          <a:p>
            <a:pPr eaLnBrk="1" hangingPunct="1">
              <a:spcBef>
                <a:spcPts val="1200"/>
              </a:spcBef>
            </a:pPr>
            <a:endParaRPr lang="cs-CZ" altLang="cs-CZ" sz="2200" dirty="0">
              <a:solidFill>
                <a:srgbClr val="002D5A"/>
              </a:solidFill>
            </a:endParaRPr>
          </a:p>
          <a:p>
            <a:pPr eaLnBrk="1" hangingPunct="1">
              <a:lnSpc>
                <a:spcPct val="80000"/>
              </a:lnSpc>
            </a:pPr>
            <a:endParaRPr lang="cs-CZ" altLang="cs-CZ" sz="2100" dirty="0"/>
          </a:p>
        </p:txBody>
      </p:sp>
      <p:pic>
        <p:nvPicPr>
          <p:cNvPr id="2" name="Obrázek 1">
            <a:extLst>
              <a:ext uri="{FF2B5EF4-FFF2-40B4-BE49-F238E27FC236}">
                <a16:creationId xmlns:a16="http://schemas.microsoft.com/office/drawing/2014/main" id="{D643A2A1-65C9-4824-B68D-F6069CA811F7}"/>
              </a:ext>
            </a:extLst>
          </p:cNvPr>
          <p:cNvPicPr>
            <a:picLocks noChangeAspect="1"/>
          </p:cNvPicPr>
          <p:nvPr/>
        </p:nvPicPr>
        <p:blipFill>
          <a:blip r:embed="rId2"/>
          <a:stretch>
            <a:fillRect/>
          </a:stretch>
        </p:blipFill>
        <p:spPr>
          <a:xfrm>
            <a:off x="6832195" y="3875415"/>
            <a:ext cx="2311805" cy="17351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Nadpis 1">
            <a:extLst>
              <a:ext uri="{FF2B5EF4-FFF2-40B4-BE49-F238E27FC236}">
                <a16:creationId xmlns:a16="http://schemas.microsoft.com/office/drawing/2014/main" id="{22B94D0B-34E7-49C8-9393-74FBA004745F}"/>
              </a:ext>
            </a:extLst>
          </p:cNvPr>
          <p:cNvSpPr>
            <a:spLocks noGrp="1"/>
          </p:cNvSpPr>
          <p:nvPr>
            <p:ph type="title"/>
          </p:nvPr>
        </p:nvSpPr>
        <p:spPr>
          <a:xfrm>
            <a:off x="221051" y="631923"/>
            <a:ext cx="8447088" cy="814322"/>
          </a:xfrm>
        </p:spPr>
        <p:txBody>
          <a:bodyPr>
            <a:noAutofit/>
          </a:bodyPr>
          <a:lstStyle/>
          <a:p>
            <a:r>
              <a:rPr lang="cs-CZ" altLang="cs-CZ" sz="4000" dirty="0" err="1"/>
              <a:t>Executive</a:t>
            </a:r>
            <a:r>
              <a:rPr lang="cs-CZ" altLang="cs-CZ" sz="4000" dirty="0"/>
              <a:t> </a:t>
            </a:r>
            <a:r>
              <a:rPr lang="cs-CZ" altLang="cs-CZ" sz="4000" dirty="0" err="1"/>
              <a:t>orders</a:t>
            </a:r>
            <a:r>
              <a:rPr lang="cs-CZ" altLang="cs-CZ" sz="4000" dirty="0"/>
              <a:t> (výkonná nařízení)</a:t>
            </a:r>
          </a:p>
        </p:txBody>
      </p:sp>
      <p:sp>
        <p:nvSpPr>
          <p:cNvPr id="86019" name="Zástupný symbol pro obsah 2">
            <a:extLst>
              <a:ext uri="{FF2B5EF4-FFF2-40B4-BE49-F238E27FC236}">
                <a16:creationId xmlns:a16="http://schemas.microsoft.com/office/drawing/2014/main" id="{52B6B277-4ED0-4D16-A6EC-7EF41C783E45}"/>
              </a:ext>
            </a:extLst>
          </p:cNvPr>
          <p:cNvSpPr>
            <a:spLocks noGrp="1"/>
          </p:cNvSpPr>
          <p:nvPr>
            <p:ph idx="1"/>
          </p:nvPr>
        </p:nvSpPr>
        <p:spPr>
          <a:xfrm>
            <a:off x="457200" y="1548882"/>
            <a:ext cx="8229600" cy="4926563"/>
          </a:xfrm>
        </p:spPr>
        <p:txBody>
          <a:bodyPr>
            <a:normAutofit/>
          </a:bodyPr>
          <a:lstStyle/>
          <a:p>
            <a:pPr>
              <a:lnSpc>
                <a:spcPct val="110000"/>
              </a:lnSpc>
              <a:spcBef>
                <a:spcPts val="1200"/>
              </a:spcBef>
            </a:pPr>
            <a:r>
              <a:rPr lang="cs-CZ" altLang="cs-CZ" sz="2400" dirty="0">
                <a:solidFill>
                  <a:srgbClr val="002D5A"/>
                </a:solidFill>
              </a:rPr>
              <a:t>„dekrety“ prezidenta</a:t>
            </a:r>
          </a:p>
          <a:p>
            <a:pPr>
              <a:lnSpc>
                <a:spcPct val="110000"/>
              </a:lnSpc>
              <a:spcBef>
                <a:spcPts val="1200"/>
              </a:spcBef>
            </a:pPr>
            <a:r>
              <a:rPr lang="cs-CZ" altLang="cs-CZ" sz="2400" dirty="0">
                <a:solidFill>
                  <a:srgbClr val="002D5A"/>
                </a:solidFill>
              </a:rPr>
              <a:t>legislativní povaha, ale není nutný souhlas Kongresu</a:t>
            </a:r>
          </a:p>
          <a:p>
            <a:pPr>
              <a:lnSpc>
                <a:spcPct val="110000"/>
              </a:lnSpc>
              <a:spcBef>
                <a:spcPts val="1200"/>
              </a:spcBef>
            </a:pPr>
            <a:r>
              <a:rPr lang="cs-CZ" altLang="cs-CZ" sz="2400" dirty="0">
                <a:solidFill>
                  <a:srgbClr val="002D5A"/>
                </a:solidFill>
              </a:rPr>
              <a:t>zdroje - nepřímo vyplývají z Ústavy</a:t>
            </a:r>
          </a:p>
          <a:p>
            <a:pPr lvl="1">
              <a:lnSpc>
                <a:spcPct val="110000"/>
              </a:lnSpc>
              <a:spcBef>
                <a:spcPts val="1200"/>
              </a:spcBef>
            </a:pPr>
            <a:r>
              <a:rPr lang="cs-CZ" altLang="cs-CZ" sz="1900" dirty="0">
                <a:solidFill>
                  <a:srgbClr val="002D5A"/>
                </a:solidFill>
              </a:rPr>
              <a:t>prezident je nositel výkonné moci a je odpovědný za provádění zákonů</a:t>
            </a:r>
          </a:p>
          <a:p>
            <a:pPr lvl="1">
              <a:lnSpc>
                <a:spcPct val="110000"/>
              </a:lnSpc>
              <a:spcBef>
                <a:spcPts val="1200"/>
              </a:spcBef>
            </a:pPr>
            <a:r>
              <a:rPr lang="cs-CZ" altLang="cs-CZ" sz="1900" dirty="0">
                <a:solidFill>
                  <a:srgbClr val="002D5A"/>
                </a:solidFill>
              </a:rPr>
              <a:t>zmocnění Kongresu</a:t>
            </a:r>
          </a:p>
          <a:p>
            <a:pPr>
              <a:lnSpc>
                <a:spcPct val="110000"/>
              </a:lnSpc>
              <a:spcBef>
                <a:spcPts val="1200"/>
              </a:spcBef>
            </a:pPr>
            <a:r>
              <a:rPr lang="cs-CZ" altLang="cs-CZ" sz="2400" dirty="0">
                <a:solidFill>
                  <a:srgbClr val="002D5A"/>
                </a:solidFill>
              </a:rPr>
              <a:t>Protiváha</a:t>
            </a:r>
          </a:p>
          <a:p>
            <a:pPr lvl="1">
              <a:lnSpc>
                <a:spcPct val="110000"/>
              </a:lnSpc>
              <a:spcBef>
                <a:spcPts val="1200"/>
              </a:spcBef>
            </a:pPr>
            <a:r>
              <a:rPr lang="cs-CZ" altLang="cs-CZ" sz="2000" dirty="0">
                <a:solidFill>
                  <a:srgbClr val="002D5A"/>
                </a:solidFill>
              </a:rPr>
              <a:t>Nejvyšší soud</a:t>
            </a:r>
          </a:p>
          <a:p>
            <a:pPr lvl="1">
              <a:lnSpc>
                <a:spcPct val="110000"/>
              </a:lnSpc>
              <a:spcBef>
                <a:spcPts val="1200"/>
              </a:spcBef>
            </a:pPr>
            <a:r>
              <a:rPr lang="cs-CZ" altLang="cs-CZ" sz="2000" dirty="0">
                <a:solidFill>
                  <a:srgbClr val="002D5A"/>
                </a:solidFill>
              </a:rPr>
              <a:t>Kongres – odmítnutí poskytnout peníze na EO či EO přímo zrušit</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5A49B567-A731-480C-A547-5C5FE316459F}"/>
              </a:ext>
            </a:extLst>
          </p:cNvPr>
          <p:cNvSpPr>
            <a:spLocks noGrp="1" noChangeArrowheads="1"/>
          </p:cNvSpPr>
          <p:nvPr>
            <p:ph type="title"/>
          </p:nvPr>
        </p:nvSpPr>
        <p:spPr/>
        <p:txBody>
          <a:bodyPr>
            <a:normAutofit/>
          </a:bodyPr>
          <a:lstStyle/>
          <a:p>
            <a:pPr eaLnBrk="1" hangingPunct="1"/>
            <a:r>
              <a:rPr lang="cs-CZ" altLang="cs-CZ" sz="4000" dirty="0"/>
              <a:t>Volební systémy</a:t>
            </a:r>
          </a:p>
        </p:txBody>
      </p:sp>
      <p:sp>
        <p:nvSpPr>
          <p:cNvPr id="87043" name="Rectangle 3">
            <a:extLst>
              <a:ext uri="{FF2B5EF4-FFF2-40B4-BE49-F238E27FC236}">
                <a16:creationId xmlns:a16="http://schemas.microsoft.com/office/drawing/2014/main" id="{586BEB63-C066-4AA8-BCA1-5A9E8DA1361D}"/>
              </a:ext>
            </a:extLst>
          </p:cNvPr>
          <p:cNvSpPr>
            <a:spLocks noGrp="1" noChangeArrowheads="1"/>
          </p:cNvSpPr>
          <p:nvPr>
            <p:ph type="body" idx="1"/>
          </p:nvPr>
        </p:nvSpPr>
        <p:spPr/>
        <p:txBody>
          <a:bodyPr>
            <a:normAutofit lnSpcReduction="10000"/>
          </a:bodyPr>
          <a:lstStyle/>
          <a:p>
            <a:pPr eaLnBrk="1" hangingPunct="1">
              <a:spcBef>
                <a:spcPts val="1200"/>
              </a:spcBef>
            </a:pPr>
            <a:r>
              <a:rPr lang="cs-CZ" altLang="cs-CZ" sz="2400" dirty="0">
                <a:solidFill>
                  <a:srgbClr val="002D5A"/>
                </a:solidFill>
              </a:rPr>
              <a:t>Jednokolový většinový systém (FPTP – </a:t>
            </a:r>
            <a:r>
              <a:rPr lang="cs-CZ" altLang="cs-CZ" sz="2400" dirty="0" err="1">
                <a:solidFill>
                  <a:srgbClr val="002D5A"/>
                </a:solidFill>
              </a:rPr>
              <a:t>First</a:t>
            </a:r>
            <a:r>
              <a:rPr lang="cs-CZ" altLang="cs-CZ" sz="2400" dirty="0">
                <a:solidFill>
                  <a:srgbClr val="002D5A"/>
                </a:solidFill>
              </a:rPr>
              <a:t> Past </a:t>
            </a:r>
            <a:r>
              <a:rPr lang="cs-CZ" altLang="cs-CZ" sz="2400" dirty="0" err="1">
                <a:solidFill>
                  <a:srgbClr val="002D5A"/>
                </a:solidFill>
              </a:rPr>
              <a:t>the</a:t>
            </a:r>
            <a:r>
              <a:rPr lang="cs-CZ" altLang="cs-CZ" sz="2400" dirty="0">
                <a:solidFill>
                  <a:srgbClr val="002D5A"/>
                </a:solidFill>
              </a:rPr>
              <a:t> Post) pro obě komory</a:t>
            </a:r>
          </a:p>
          <a:p>
            <a:pPr lvl="1" eaLnBrk="1" hangingPunct="1">
              <a:spcBef>
                <a:spcPts val="1200"/>
              </a:spcBef>
            </a:pPr>
            <a:r>
              <a:rPr lang="cs-CZ" altLang="cs-CZ" sz="2400" dirty="0">
                <a:solidFill>
                  <a:srgbClr val="002D5A"/>
                </a:solidFill>
              </a:rPr>
              <a:t>jednomandátové obvody (cca 530 000 obyvatel/1mandát)</a:t>
            </a:r>
          </a:p>
          <a:p>
            <a:pPr lvl="1" eaLnBrk="1" hangingPunct="1">
              <a:spcBef>
                <a:spcPts val="1200"/>
              </a:spcBef>
            </a:pPr>
            <a:r>
              <a:rPr lang="cs-CZ" altLang="cs-CZ" sz="2400" dirty="0">
                <a:solidFill>
                  <a:srgbClr val="002D5A"/>
                </a:solidFill>
              </a:rPr>
              <a:t>aktivní volební právo od 18 let (do roku 1971 21 let)</a:t>
            </a:r>
          </a:p>
          <a:p>
            <a:pPr eaLnBrk="1" hangingPunct="1">
              <a:spcBef>
                <a:spcPts val="1200"/>
              </a:spcBef>
            </a:pPr>
            <a:r>
              <a:rPr lang="cs-CZ" altLang="cs-CZ" sz="2400" dirty="0">
                <a:solidFill>
                  <a:srgbClr val="002D5A"/>
                </a:solidFill>
              </a:rPr>
              <a:t>dvoukomorové parlamenty i na státní úrovni (</a:t>
            </a:r>
            <a:r>
              <a:rPr lang="cs-CZ" altLang="cs-CZ" sz="2400" dirty="0" err="1">
                <a:solidFill>
                  <a:srgbClr val="002D5A"/>
                </a:solidFill>
              </a:rPr>
              <a:t>výj</a:t>
            </a:r>
            <a:r>
              <a:rPr lang="cs-CZ" altLang="cs-CZ" sz="2400" dirty="0">
                <a:solidFill>
                  <a:srgbClr val="002D5A"/>
                </a:solidFill>
              </a:rPr>
              <a:t>. Nebraska 1937)</a:t>
            </a:r>
          </a:p>
          <a:p>
            <a:pPr eaLnBrk="1" hangingPunct="1">
              <a:spcBef>
                <a:spcPts val="1200"/>
              </a:spcBef>
            </a:pPr>
            <a:r>
              <a:rPr lang="cs-CZ" altLang="cs-CZ" sz="2400" dirty="0">
                <a:solidFill>
                  <a:srgbClr val="002D5A"/>
                </a:solidFill>
              </a:rPr>
              <a:t>1920 ženy získaly volební právo</a:t>
            </a:r>
          </a:p>
          <a:p>
            <a:pPr lvl="1" eaLnBrk="1" hangingPunct="1">
              <a:spcBef>
                <a:spcPts val="1200"/>
              </a:spcBef>
            </a:pPr>
            <a:r>
              <a:rPr lang="cs-CZ" altLang="cs-CZ" sz="2400" dirty="0">
                <a:solidFill>
                  <a:srgbClr val="002D5A"/>
                </a:solidFill>
              </a:rPr>
              <a:t>19. dodatek</a:t>
            </a:r>
          </a:p>
          <a:p>
            <a:pPr eaLnBrk="1" hangingPunct="1">
              <a:spcBef>
                <a:spcPts val="1200"/>
              </a:spcBef>
            </a:pPr>
            <a:r>
              <a:rPr lang="cs-CZ" altLang="cs-CZ" sz="2400" dirty="0">
                <a:solidFill>
                  <a:srgbClr val="002D5A"/>
                </a:solidFill>
              </a:rPr>
              <a:t>1971 aktivní volební právo od 18 let</a:t>
            </a:r>
          </a:p>
          <a:p>
            <a:pPr lvl="1" eaLnBrk="1" hangingPunct="1">
              <a:spcBef>
                <a:spcPts val="1200"/>
              </a:spcBef>
            </a:pPr>
            <a:r>
              <a:rPr lang="cs-CZ" altLang="cs-CZ" sz="2400" dirty="0">
                <a:solidFill>
                  <a:srgbClr val="002D5A"/>
                </a:solidFill>
              </a:rPr>
              <a:t>26. dodatek</a:t>
            </a:r>
          </a:p>
          <a:p>
            <a:pPr eaLnBrk="1" hangingPunct="1"/>
            <a:endParaRPr lang="cs-CZ" altLang="cs-CZ" sz="2100" dirty="0"/>
          </a:p>
        </p:txBody>
      </p:sp>
    </p:spTree>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AB94EB96-C891-4F17-9877-DB11146A5D9D}"/>
              </a:ext>
            </a:extLst>
          </p:cNvPr>
          <p:cNvSpPr>
            <a:spLocks noGrp="1" noChangeArrowheads="1"/>
          </p:cNvSpPr>
          <p:nvPr>
            <p:ph type="title"/>
          </p:nvPr>
        </p:nvSpPr>
        <p:spPr>
          <a:xfrm>
            <a:off x="83457" y="224549"/>
            <a:ext cx="8447088" cy="736503"/>
          </a:xfrm>
        </p:spPr>
        <p:txBody>
          <a:bodyPr>
            <a:noAutofit/>
          </a:bodyPr>
          <a:lstStyle/>
          <a:p>
            <a:pPr eaLnBrk="1" hangingPunct="1">
              <a:lnSpc>
                <a:spcPct val="90000"/>
              </a:lnSpc>
            </a:pPr>
            <a:r>
              <a:rPr lang="cs-CZ" altLang="cs-CZ" sz="4400" dirty="0"/>
              <a:t>Nejvyšší soud</a:t>
            </a:r>
          </a:p>
        </p:txBody>
      </p:sp>
      <p:sp>
        <p:nvSpPr>
          <p:cNvPr id="88067" name="Rectangle 3">
            <a:extLst>
              <a:ext uri="{FF2B5EF4-FFF2-40B4-BE49-F238E27FC236}">
                <a16:creationId xmlns:a16="http://schemas.microsoft.com/office/drawing/2014/main" id="{120A5CA1-B2E3-467F-B745-143A48FA3D24}"/>
              </a:ext>
            </a:extLst>
          </p:cNvPr>
          <p:cNvSpPr>
            <a:spLocks noGrp="1" noChangeArrowheads="1"/>
          </p:cNvSpPr>
          <p:nvPr>
            <p:ph type="body" idx="1"/>
          </p:nvPr>
        </p:nvSpPr>
        <p:spPr>
          <a:xfrm>
            <a:off x="457200" y="1156996"/>
            <a:ext cx="8229600" cy="5402424"/>
          </a:xfrm>
        </p:spPr>
        <p:txBody>
          <a:bodyPr/>
          <a:lstStyle/>
          <a:p>
            <a:pPr eaLnBrk="1" hangingPunct="1">
              <a:spcBef>
                <a:spcPts val="1200"/>
              </a:spcBef>
            </a:pPr>
            <a:r>
              <a:rPr lang="cs-CZ" altLang="cs-CZ" sz="2400" dirty="0">
                <a:solidFill>
                  <a:srgbClr val="002D5A"/>
                </a:solidFill>
              </a:rPr>
              <a:t>Od 1803 soudní kontrola ústavnosti</a:t>
            </a:r>
          </a:p>
          <a:p>
            <a:pPr lvl="1" eaLnBrk="1" hangingPunct="1">
              <a:spcBef>
                <a:spcPts val="1200"/>
              </a:spcBef>
            </a:pPr>
            <a:r>
              <a:rPr lang="cs-CZ" altLang="cs-CZ" sz="2400" dirty="0">
                <a:solidFill>
                  <a:srgbClr val="002D5A"/>
                </a:solidFill>
              </a:rPr>
              <a:t>soudy mohou prohlašovat akty zákonodárných sborů i výkonné moci za protiústavní (</a:t>
            </a:r>
            <a:r>
              <a:rPr lang="cs-CZ" altLang="cs-CZ" sz="2400" dirty="0" err="1">
                <a:solidFill>
                  <a:srgbClr val="002D5A"/>
                </a:solidFill>
              </a:rPr>
              <a:t>Marbury</a:t>
            </a:r>
            <a:r>
              <a:rPr lang="cs-CZ" altLang="cs-CZ" sz="2400" dirty="0">
                <a:solidFill>
                  <a:srgbClr val="002D5A"/>
                </a:solidFill>
              </a:rPr>
              <a:t> vs. </a:t>
            </a:r>
            <a:r>
              <a:rPr lang="cs-CZ" altLang="cs-CZ" sz="2400" dirty="0" err="1">
                <a:solidFill>
                  <a:srgbClr val="002D5A"/>
                </a:solidFill>
              </a:rPr>
              <a:t>Madison</a:t>
            </a:r>
            <a:r>
              <a:rPr lang="cs-CZ" altLang="cs-CZ" sz="2400" dirty="0">
                <a:solidFill>
                  <a:srgbClr val="002D5A"/>
                </a:solidFill>
              </a:rPr>
              <a:t>)</a:t>
            </a:r>
          </a:p>
          <a:p>
            <a:pPr eaLnBrk="1" hangingPunct="1">
              <a:spcBef>
                <a:spcPts val="1200"/>
              </a:spcBef>
            </a:pPr>
            <a:r>
              <a:rPr lang="cs-CZ" altLang="cs-CZ" sz="2400" dirty="0">
                <a:solidFill>
                  <a:srgbClr val="002D5A"/>
                </a:solidFill>
              </a:rPr>
              <a:t>Nejvyšší soud - nejvyšší konečnou soudní instancí</a:t>
            </a:r>
          </a:p>
          <a:p>
            <a:pPr lvl="1" eaLnBrk="1" hangingPunct="1">
              <a:spcBef>
                <a:spcPts val="1200"/>
              </a:spcBef>
            </a:pPr>
            <a:r>
              <a:rPr lang="cs-CZ" altLang="cs-CZ" sz="2400" dirty="0">
                <a:solidFill>
                  <a:srgbClr val="002D5A"/>
                </a:solidFill>
              </a:rPr>
              <a:t>právo rušit federální i státní zákony</a:t>
            </a:r>
          </a:p>
          <a:p>
            <a:pPr lvl="1" eaLnBrk="1" hangingPunct="1">
              <a:spcBef>
                <a:spcPts val="1200"/>
              </a:spcBef>
            </a:pPr>
            <a:r>
              <a:rPr lang="cs-CZ" altLang="cs-CZ" sz="2400" dirty="0">
                <a:solidFill>
                  <a:srgbClr val="002D5A"/>
                </a:solidFill>
              </a:rPr>
              <a:t>složen z 9 soudců (předseda + 8 přísedících)</a:t>
            </a:r>
          </a:p>
          <a:p>
            <a:pPr lvl="1" eaLnBrk="1" hangingPunct="1">
              <a:spcBef>
                <a:spcPts val="1200"/>
              </a:spcBef>
            </a:pPr>
            <a:r>
              <a:rPr lang="cs-CZ" altLang="cs-CZ" sz="2400" dirty="0">
                <a:solidFill>
                  <a:srgbClr val="002D5A"/>
                </a:solidFill>
              </a:rPr>
              <a:t>soudci jmenováni prezidentem doživotně – na doporučení a souhlas Senátu</a:t>
            </a:r>
          </a:p>
          <a:p>
            <a:pPr eaLnBrk="1" hangingPunct="1">
              <a:lnSpc>
                <a:spcPct val="90000"/>
              </a:lnSpc>
            </a:pPr>
            <a:endParaRPr lang="cs-CZ" altLang="cs-CZ" dirty="0"/>
          </a:p>
        </p:txBody>
      </p:sp>
    </p:spTree>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4B5314EB-D2F6-4ECB-833F-983013C33CCC}"/>
              </a:ext>
            </a:extLst>
          </p:cNvPr>
          <p:cNvSpPr>
            <a:spLocks noGrp="1" noChangeArrowheads="1"/>
          </p:cNvSpPr>
          <p:nvPr>
            <p:ph type="title"/>
          </p:nvPr>
        </p:nvSpPr>
        <p:spPr>
          <a:xfrm>
            <a:off x="239712" y="341312"/>
            <a:ext cx="8447088" cy="390525"/>
          </a:xfrm>
        </p:spPr>
        <p:txBody>
          <a:bodyPr>
            <a:noAutofit/>
          </a:bodyPr>
          <a:lstStyle/>
          <a:p>
            <a:pPr eaLnBrk="1" hangingPunct="1"/>
            <a:r>
              <a:rPr lang="cs-CZ" altLang="cs-CZ" sz="4400" dirty="0"/>
              <a:t>Soudní moc</a:t>
            </a:r>
          </a:p>
        </p:txBody>
      </p:sp>
      <p:sp>
        <p:nvSpPr>
          <p:cNvPr id="89091" name="Rectangle 3">
            <a:extLst>
              <a:ext uri="{FF2B5EF4-FFF2-40B4-BE49-F238E27FC236}">
                <a16:creationId xmlns:a16="http://schemas.microsoft.com/office/drawing/2014/main" id="{83E456C7-C34E-4432-B573-D7B9C080B5EA}"/>
              </a:ext>
            </a:extLst>
          </p:cNvPr>
          <p:cNvSpPr>
            <a:spLocks noGrp="1" noChangeArrowheads="1"/>
          </p:cNvSpPr>
          <p:nvPr>
            <p:ph type="body" idx="1"/>
          </p:nvPr>
        </p:nvSpPr>
        <p:spPr>
          <a:xfrm>
            <a:off x="457200" y="1166326"/>
            <a:ext cx="8229600" cy="5350361"/>
          </a:xfrm>
        </p:spPr>
        <p:txBody>
          <a:bodyPr>
            <a:normAutofit/>
          </a:bodyPr>
          <a:lstStyle/>
          <a:p>
            <a:pPr eaLnBrk="1" hangingPunct="1">
              <a:spcBef>
                <a:spcPts val="1200"/>
              </a:spcBef>
            </a:pPr>
            <a:r>
              <a:rPr lang="cs-CZ" altLang="cs-CZ" sz="2400" dirty="0">
                <a:solidFill>
                  <a:srgbClr val="002D5A"/>
                </a:solidFill>
              </a:rPr>
              <a:t>Federální soudy</a:t>
            </a:r>
          </a:p>
          <a:p>
            <a:pPr lvl="1" eaLnBrk="1" hangingPunct="1">
              <a:spcBef>
                <a:spcPts val="1200"/>
              </a:spcBef>
            </a:pPr>
            <a:r>
              <a:rPr lang="cs-CZ" altLang="cs-CZ" sz="2400" dirty="0">
                <a:solidFill>
                  <a:srgbClr val="002D5A"/>
                </a:solidFill>
              </a:rPr>
              <a:t>Členové jmenováni doživotně na doporučení a se souhlasem Senátu prezidentem</a:t>
            </a:r>
          </a:p>
          <a:p>
            <a:pPr lvl="1" eaLnBrk="1" hangingPunct="1">
              <a:spcBef>
                <a:spcPts val="1200"/>
              </a:spcBef>
            </a:pPr>
            <a:r>
              <a:rPr lang="cs-CZ" altLang="cs-CZ" sz="2400" dirty="0">
                <a:solidFill>
                  <a:srgbClr val="002D5A"/>
                </a:solidFill>
              </a:rPr>
              <a:t>Odvolatelnost soudců - impeachment</a:t>
            </a:r>
          </a:p>
          <a:p>
            <a:pPr eaLnBrk="1" hangingPunct="1">
              <a:spcBef>
                <a:spcPts val="1200"/>
              </a:spcBef>
            </a:pPr>
            <a:r>
              <a:rPr lang="cs-CZ" altLang="cs-CZ" sz="2400" dirty="0">
                <a:solidFill>
                  <a:srgbClr val="002D5A"/>
                </a:solidFill>
              </a:rPr>
              <a:t>Státní soudy</a:t>
            </a:r>
          </a:p>
          <a:p>
            <a:pPr lvl="1" eaLnBrk="1" hangingPunct="1">
              <a:spcBef>
                <a:spcPts val="1200"/>
              </a:spcBef>
            </a:pPr>
            <a:r>
              <a:rPr lang="cs-CZ" altLang="cs-CZ" sz="2400" dirty="0">
                <a:solidFill>
                  <a:srgbClr val="002D5A"/>
                </a:solidFill>
              </a:rPr>
              <a:t>Soudci </a:t>
            </a:r>
          </a:p>
          <a:p>
            <a:pPr lvl="2" eaLnBrk="1" hangingPunct="1">
              <a:spcBef>
                <a:spcPts val="1200"/>
              </a:spcBef>
            </a:pPr>
            <a:r>
              <a:rPr lang="cs-CZ" altLang="cs-CZ" dirty="0">
                <a:solidFill>
                  <a:srgbClr val="002D5A"/>
                </a:solidFill>
              </a:rPr>
              <a:t>jmenováni guvernérem či parlamentem</a:t>
            </a:r>
          </a:p>
          <a:p>
            <a:pPr lvl="2" eaLnBrk="1" hangingPunct="1">
              <a:spcBef>
                <a:spcPts val="1200"/>
              </a:spcBef>
            </a:pPr>
            <a:r>
              <a:rPr lang="cs-CZ" altLang="cs-CZ" dirty="0">
                <a:solidFill>
                  <a:srgbClr val="002D5A"/>
                </a:solidFill>
              </a:rPr>
              <a:t>voleni </a:t>
            </a:r>
          </a:p>
          <a:p>
            <a:pPr lvl="2" eaLnBrk="1" hangingPunct="1">
              <a:spcBef>
                <a:spcPts val="1200"/>
              </a:spcBef>
            </a:pPr>
            <a:r>
              <a:rPr lang="cs-CZ" altLang="cs-CZ" dirty="0">
                <a:solidFill>
                  <a:srgbClr val="002D5A"/>
                </a:solidFill>
              </a:rPr>
              <a:t>kombinace</a:t>
            </a:r>
          </a:p>
          <a:p>
            <a:pPr lvl="2">
              <a:spcBef>
                <a:spcPts val="1200"/>
              </a:spcBef>
            </a:pPr>
            <a:r>
              <a:rPr lang="cs-CZ" altLang="cs-CZ" i="1" dirty="0">
                <a:solidFill>
                  <a:srgbClr val="CA8A64"/>
                </a:solidFill>
              </a:rPr>
              <a:t>Např. Illinois – soudci všech soudů jsou voleni přímo</a:t>
            </a:r>
          </a:p>
        </p:txBody>
      </p:sp>
    </p:spTree>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6B7B15CE-A304-4C89-851A-5E00C48C1B63}"/>
              </a:ext>
            </a:extLst>
          </p:cNvPr>
          <p:cNvSpPr>
            <a:spLocks noGrp="1" noChangeArrowheads="1"/>
          </p:cNvSpPr>
          <p:nvPr>
            <p:ph type="title"/>
          </p:nvPr>
        </p:nvSpPr>
        <p:spPr>
          <a:xfrm>
            <a:off x="120780" y="341312"/>
            <a:ext cx="8447088" cy="390525"/>
          </a:xfrm>
        </p:spPr>
        <p:txBody>
          <a:bodyPr>
            <a:noAutofit/>
          </a:bodyPr>
          <a:lstStyle/>
          <a:p>
            <a:pPr eaLnBrk="1" hangingPunct="1"/>
            <a:r>
              <a:rPr lang="cs-CZ" altLang="cs-CZ" sz="4400" dirty="0"/>
              <a:t>Federalismus</a:t>
            </a:r>
          </a:p>
        </p:txBody>
      </p:sp>
      <p:sp>
        <p:nvSpPr>
          <p:cNvPr id="90115" name="Rectangle 3">
            <a:extLst>
              <a:ext uri="{FF2B5EF4-FFF2-40B4-BE49-F238E27FC236}">
                <a16:creationId xmlns:a16="http://schemas.microsoft.com/office/drawing/2014/main" id="{EA83CA0B-628E-4481-A13C-88ECF740CE1A}"/>
              </a:ext>
            </a:extLst>
          </p:cNvPr>
          <p:cNvSpPr>
            <a:spLocks noGrp="1" noChangeArrowheads="1"/>
          </p:cNvSpPr>
          <p:nvPr>
            <p:ph type="body" idx="1"/>
          </p:nvPr>
        </p:nvSpPr>
        <p:spPr>
          <a:xfrm>
            <a:off x="457201" y="998376"/>
            <a:ext cx="5887616" cy="5859624"/>
          </a:xfrm>
        </p:spPr>
        <p:txBody>
          <a:bodyPr>
            <a:normAutofit fontScale="92500"/>
          </a:bodyPr>
          <a:lstStyle/>
          <a:p>
            <a:pPr eaLnBrk="1" hangingPunct="1">
              <a:spcBef>
                <a:spcPts val="1200"/>
              </a:spcBef>
            </a:pPr>
            <a:r>
              <a:rPr lang="cs-CZ" altLang="cs-CZ" sz="2400" dirty="0">
                <a:solidFill>
                  <a:srgbClr val="002D5A"/>
                </a:solidFill>
              </a:rPr>
              <a:t>50 států + federální distrikt s hlavním městem (</a:t>
            </a:r>
            <a:r>
              <a:rPr lang="cs-CZ" altLang="cs-CZ" sz="2400" dirty="0" err="1">
                <a:solidFill>
                  <a:srgbClr val="002D5A"/>
                </a:solidFill>
              </a:rPr>
              <a:t>District</a:t>
            </a:r>
            <a:r>
              <a:rPr lang="cs-CZ" altLang="cs-CZ" sz="2400" dirty="0">
                <a:solidFill>
                  <a:srgbClr val="002D5A"/>
                </a:solidFill>
              </a:rPr>
              <a:t> </a:t>
            </a:r>
            <a:r>
              <a:rPr lang="cs-CZ" altLang="cs-CZ" sz="2400" dirty="0" err="1">
                <a:solidFill>
                  <a:srgbClr val="002D5A"/>
                </a:solidFill>
              </a:rPr>
              <a:t>of</a:t>
            </a:r>
            <a:r>
              <a:rPr lang="cs-CZ" altLang="cs-CZ" sz="2400" dirty="0">
                <a:solidFill>
                  <a:srgbClr val="002D5A"/>
                </a:solidFill>
              </a:rPr>
              <a:t> Columbia)</a:t>
            </a:r>
          </a:p>
          <a:p>
            <a:pPr eaLnBrk="1" hangingPunct="1">
              <a:spcBef>
                <a:spcPts val="1200"/>
              </a:spcBef>
            </a:pPr>
            <a:r>
              <a:rPr lang="cs-CZ" altLang="cs-CZ" sz="2400" u="sng" dirty="0">
                <a:solidFill>
                  <a:srgbClr val="002D5A"/>
                </a:solidFill>
              </a:rPr>
              <a:t>rozdělení</a:t>
            </a:r>
            <a:r>
              <a:rPr lang="cs-CZ" altLang="cs-CZ" sz="2400" dirty="0">
                <a:solidFill>
                  <a:srgbClr val="002D5A"/>
                </a:solidFill>
              </a:rPr>
              <a:t> působností mezi federace a členské státy</a:t>
            </a:r>
          </a:p>
          <a:p>
            <a:pPr eaLnBrk="1" hangingPunct="1">
              <a:spcBef>
                <a:spcPts val="1200"/>
              </a:spcBef>
            </a:pPr>
            <a:r>
              <a:rPr lang="cs-CZ" altLang="cs-CZ" sz="2400" dirty="0">
                <a:solidFill>
                  <a:srgbClr val="002D5A"/>
                </a:solidFill>
              </a:rPr>
              <a:t>dualistická koncepce </a:t>
            </a:r>
          </a:p>
          <a:p>
            <a:pPr lvl="1" eaLnBrk="1" hangingPunct="1">
              <a:spcBef>
                <a:spcPts val="1200"/>
              </a:spcBef>
            </a:pPr>
            <a:r>
              <a:rPr lang="cs-CZ" altLang="cs-CZ" sz="2400" dirty="0">
                <a:solidFill>
                  <a:srgbClr val="002D5A"/>
                </a:solidFill>
              </a:rPr>
              <a:t>oblast výlučné působnosti federace pozitivním výčtem</a:t>
            </a:r>
          </a:p>
          <a:p>
            <a:pPr lvl="1" eaLnBrk="1" hangingPunct="1">
              <a:spcBef>
                <a:spcPts val="1200"/>
              </a:spcBef>
            </a:pPr>
            <a:r>
              <a:rPr lang="cs-CZ" altLang="cs-CZ" sz="2400" dirty="0">
                <a:solidFill>
                  <a:srgbClr val="002D5A"/>
                </a:solidFill>
              </a:rPr>
              <a:t>oblast působnosti jednotlivých států negativně</a:t>
            </a:r>
          </a:p>
          <a:p>
            <a:pPr lvl="1" eaLnBrk="1" hangingPunct="1">
              <a:spcBef>
                <a:spcPts val="1200"/>
              </a:spcBef>
            </a:pPr>
            <a:r>
              <a:rPr lang="cs-CZ" altLang="cs-CZ" sz="2400" dirty="0">
                <a:solidFill>
                  <a:srgbClr val="002D5A"/>
                </a:solidFill>
              </a:rPr>
              <a:t>Stanoveno v X. dodatku prostřednictvím </a:t>
            </a:r>
            <a:r>
              <a:rPr lang="cs-CZ" altLang="cs-CZ" sz="2400" u="sng" dirty="0">
                <a:solidFill>
                  <a:srgbClr val="002D5A"/>
                </a:solidFill>
              </a:rPr>
              <a:t>tzv. zbytkové klauzule</a:t>
            </a:r>
          </a:p>
          <a:p>
            <a:pPr lvl="2" eaLnBrk="1" hangingPunct="1">
              <a:spcBef>
                <a:spcPts val="1200"/>
              </a:spcBef>
            </a:pPr>
            <a:r>
              <a:rPr lang="cs-CZ" altLang="cs-CZ" dirty="0">
                <a:solidFill>
                  <a:srgbClr val="002D5A"/>
                </a:solidFill>
              </a:rPr>
              <a:t>Práva, která ústava výslovně nepřiznává Unii, ani nevylučuje z pravomoci států, náležejí jednotlivým státům nebo lidu</a:t>
            </a:r>
          </a:p>
        </p:txBody>
      </p:sp>
      <p:pic>
        <p:nvPicPr>
          <p:cNvPr id="2" name="Obrázek 1">
            <a:extLst>
              <a:ext uri="{FF2B5EF4-FFF2-40B4-BE49-F238E27FC236}">
                <a16:creationId xmlns:a16="http://schemas.microsoft.com/office/drawing/2014/main" id="{63352E65-BE43-40B1-B298-B795C5E9952C}"/>
              </a:ext>
            </a:extLst>
          </p:cNvPr>
          <p:cNvPicPr>
            <a:picLocks noChangeAspect="1"/>
          </p:cNvPicPr>
          <p:nvPr/>
        </p:nvPicPr>
        <p:blipFill>
          <a:blip r:embed="rId2"/>
          <a:stretch>
            <a:fillRect/>
          </a:stretch>
        </p:blipFill>
        <p:spPr>
          <a:xfrm>
            <a:off x="5817580" y="2285652"/>
            <a:ext cx="3326420" cy="249628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11C261CA-CB21-4AB2-B16F-7417EDE0F331}"/>
              </a:ext>
            </a:extLst>
          </p:cNvPr>
          <p:cNvSpPr>
            <a:spLocks noGrp="1" noChangeArrowheads="1"/>
          </p:cNvSpPr>
          <p:nvPr>
            <p:ph type="title"/>
          </p:nvPr>
        </p:nvSpPr>
        <p:spPr>
          <a:xfrm>
            <a:off x="149290" y="212725"/>
            <a:ext cx="8545448" cy="627030"/>
          </a:xfrm>
        </p:spPr>
        <p:txBody>
          <a:bodyPr>
            <a:noAutofit/>
          </a:bodyPr>
          <a:lstStyle/>
          <a:p>
            <a:pPr eaLnBrk="1" hangingPunct="1"/>
            <a:r>
              <a:rPr lang="cs-CZ" altLang="cs-CZ" sz="4400" dirty="0"/>
              <a:t>Federalismus</a:t>
            </a:r>
          </a:p>
        </p:txBody>
      </p:sp>
      <p:sp>
        <p:nvSpPr>
          <p:cNvPr id="92163" name="Rectangle 3">
            <a:extLst>
              <a:ext uri="{FF2B5EF4-FFF2-40B4-BE49-F238E27FC236}">
                <a16:creationId xmlns:a16="http://schemas.microsoft.com/office/drawing/2014/main" id="{C49ADECA-27C4-41CF-A678-32CA9FA5754C}"/>
              </a:ext>
            </a:extLst>
          </p:cNvPr>
          <p:cNvSpPr>
            <a:spLocks noGrp="1" noChangeArrowheads="1"/>
          </p:cNvSpPr>
          <p:nvPr>
            <p:ph type="body" idx="1"/>
          </p:nvPr>
        </p:nvSpPr>
        <p:spPr>
          <a:xfrm>
            <a:off x="447868" y="1156996"/>
            <a:ext cx="8246869" cy="5097754"/>
          </a:xfrm>
        </p:spPr>
        <p:txBody>
          <a:bodyPr/>
          <a:lstStyle/>
          <a:p>
            <a:pPr eaLnBrk="1" hangingPunct="1">
              <a:spcBef>
                <a:spcPts val="1200"/>
              </a:spcBef>
            </a:pPr>
            <a:r>
              <a:rPr lang="cs-CZ" altLang="cs-CZ" sz="2400" dirty="0">
                <a:solidFill>
                  <a:srgbClr val="002D5A"/>
                </a:solidFill>
              </a:rPr>
              <a:t>Každý stát má svou vládu (guvernér) a dvoukomorovou legislativu</a:t>
            </a:r>
          </a:p>
          <a:p>
            <a:pPr lvl="1" eaLnBrk="1" hangingPunct="1">
              <a:spcBef>
                <a:spcPts val="1200"/>
              </a:spcBef>
            </a:pPr>
            <a:r>
              <a:rPr lang="cs-CZ" altLang="cs-CZ" sz="2400" dirty="0">
                <a:solidFill>
                  <a:srgbClr val="002D5A"/>
                </a:solidFill>
              </a:rPr>
              <a:t>pouze Nebraska má jednokomorový parlament na základě referenda z roku 1934</a:t>
            </a:r>
          </a:p>
          <a:p>
            <a:pPr lvl="1" eaLnBrk="1" hangingPunct="1">
              <a:spcBef>
                <a:spcPts val="1200"/>
              </a:spcBef>
            </a:pPr>
            <a:r>
              <a:rPr lang="cs-CZ" altLang="cs-CZ" sz="2400" dirty="0">
                <a:solidFill>
                  <a:srgbClr val="002D5A"/>
                </a:solidFill>
              </a:rPr>
              <a:t>guvernér volen přímými volbami na 4 roky</a:t>
            </a:r>
          </a:p>
          <a:p>
            <a:pPr eaLnBrk="1" hangingPunct="1">
              <a:spcBef>
                <a:spcPts val="1200"/>
              </a:spcBef>
            </a:pPr>
            <a:r>
              <a:rPr lang="cs-CZ" altLang="cs-CZ" sz="2400" dirty="0">
                <a:solidFill>
                  <a:srgbClr val="002D5A"/>
                </a:solidFill>
              </a:rPr>
              <a:t>Postupně docházelo k posilování federalistické tendence</a:t>
            </a:r>
          </a:p>
          <a:p>
            <a:pPr lvl="1" eaLnBrk="1" hangingPunct="1">
              <a:spcBef>
                <a:spcPts val="1200"/>
              </a:spcBef>
            </a:pPr>
            <a:r>
              <a:rPr lang="cs-CZ" altLang="cs-CZ" sz="2400" dirty="0">
                <a:solidFill>
                  <a:srgbClr val="002D5A"/>
                </a:solidFill>
              </a:rPr>
              <a:t>1819 - Nejvyšší soud rozhodl, že federální zákony jsou nadřazené zákonům států</a:t>
            </a:r>
          </a:p>
          <a:p>
            <a:pPr eaLnBrk="1" hangingPunct="1">
              <a:lnSpc>
                <a:spcPct val="90000"/>
              </a:lnSpc>
            </a:pPr>
            <a:endParaRPr lang="cs-CZ" altLang="cs-CZ" dirty="0"/>
          </a:p>
        </p:txBody>
      </p:sp>
    </p:spTree>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08ABC6DA-2973-4F7D-8ED8-A3B40C500C73}"/>
              </a:ext>
            </a:extLst>
          </p:cNvPr>
          <p:cNvSpPr>
            <a:spLocks noGrp="1" noChangeArrowheads="1"/>
          </p:cNvSpPr>
          <p:nvPr>
            <p:ph type="title"/>
          </p:nvPr>
        </p:nvSpPr>
        <p:spPr>
          <a:xfrm>
            <a:off x="-103156" y="140575"/>
            <a:ext cx="8447088" cy="904454"/>
          </a:xfrm>
        </p:spPr>
        <p:txBody>
          <a:bodyPr>
            <a:noAutofit/>
          </a:bodyPr>
          <a:lstStyle/>
          <a:p>
            <a:pPr marL="438150" indent="-438150" eaLnBrk="1" hangingPunct="1">
              <a:lnSpc>
                <a:spcPct val="90000"/>
              </a:lnSpc>
            </a:pPr>
            <a:r>
              <a:rPr lang="cs-CZ" altLang="cs-CZ" sz="4000" dirty="0"/>
              <a:t>Postupné posilování moci </a:t>
            </a:r>
            <a:br>
              <a:rPr lang="cs-CZ" altLang="cs-CZ" sz="4000" dirty="0"/>
            </a:br>
            <a:r>
              <a:rPr lang="cs-CZ" altLang="cs-CZ" sz="4000" dirty="0"/>
              <a:t>centrální vlády</a:t>
            </a:r>
          </a:p>
        </p:txBody>
      </p:sp>
      <p:sp>
        <p:nvSpPr>
          <p:cNvPr id="93187" name="Rectangle 3">
            <a:extLst>
              <a:ext uri="{FF2B5EF4-FFF2-40B4-BE49-F238E27FC236}">
                <a16:creationId xmlns:a16="http://schemas.microsoft.com/office/drawing/2014/main" id="{20119EEA-17AF-4F03-985A-BEF7313C0734}"/>
              </a:ext>
            </a:extLst>
          </p:cNvPr>
          <p:cNvSpPr>
            <a:spLocks noGrp="1" noChangeArrowheads="1"/>
          </p:cNvSpPr>
          <p:nvPr>
            <p:ph type="body" idx="1"/>
          </p:nvPr>
        </p:nvSpPr>
        <p:spPr>
          <a:xfrm>
            <a:off x="457200" y="1427584"/>
            <a:ext cx="8229600" cy="4963885"/>
          </a:xfrm>
        </p:spPr>
        <p:txBody>
          <a:bodyPr>
            <a:normAutofit fontScale="92500"/>
          </a:bodyPr>
          <a:lstStyle/>
          <a:p>
            <a:pPr marL="438150" indent="-381000" eaLnBrk="1" hangingPunct="1">
              <a:spcBef>
                <a:spcPts val="1200"/>
              </a:spcBef>
              <a:buFont typeface="Arial" panose="020B0604020202020204" pitchFamily="34" charset="0"/>
              <a:buAutoNum type="arabicPeriod"/>
            </a:pPr>
            <a:r>
              <a:rPr lang="cs-CZ" altLang="cs-CZ" sz="2400" dirty="0">
                <a:solidFill>
                  <a:srgbClr val="002D5A"/>
                </a:solidFill>
              </a:rPr>
              <a:t>Občanská válka: největší zkouška vztahu států a centrální vlády</a:t>
            </a:r>
          </a:p>
          <a:p>
            <a:pPr marL="857250" lvl="1" indent="-342900" eaLnBrk="1" hangingPunct="1">
              <a:spcBef>
                <a:spcPts val="1200"/>
              </a:spcBef>
            </a:pPr>
            <a:r>
              <a:rPr lang="cs-CZ" altLang="cs-CZ" sz="2400" dirty="0">
                <a:solidFill>
                  <a:srgbClr val="002D5A"/>
                </a:solidFill>
              </a:rPr>
              <a:t>Několik států jihu se rozhodlo vystoupit z USA</a:t>
            </a:r>
          </a:p>
          <a:p>
            <a:pPr marL="857250" lvl="1" indent="-342900" eaLnBrk="1" hangingPunct="1">
              <a:spcBef>
                <a:spcPts val="1200"/>
              </a:spcBef>
            </a:pPr>
            <a:r>
              <a:rPr lang="cs-CZ" altLang="cs-CZ" sz="2400" dirty="0">
                <a:solidFill>
                  <a:srgbClr val="002D5A"/>
                </a:solidFill>
              </a:rPr>
              <a:t>Armáda Severu vynutila převahu centrální vlády</a:t>
            </a:r>
          </a:p>
          <a:p>
            <a:pPr marL="438150" indent="-381000" eaLnBrk="1" hangingPunct="1">
              <a:spcBef>
                <a:spcPts val="1200"/>
              </a:spcBef>
              <a:buFont typeface="Arial" panose="020B0604020202020204" pitchFamily="34" charset="0"/>
              <a:buAutoNum type="arabicPeriod"/>
            </a:pPr>
            <a:r>
              <a:rPr lang="cs-CZ" altLang="cs-CZ" sz="2400" dirty="0">
                <a:solidFill>
                  <a:srgbClr val="002D5A"/>
                </a:solidFill>
              </a:rPr>
              <a:t>Ústavní dodatky</a:t>
            </a:r>
          </a:p>
          <a:p>
            <a:pPr marL="857250" lvl="1" indent="-342900" eaLnBrk="1" hangingPunct="1">
              <a:spcBef>
                <a:spcPts val="1200"/>
              </a:spcBef>
            </a:pPr>
            <a:r>
              <a:rPr lang="cs-CZ" altLang="cs-CZ" sz="2400" dirty="0">
                <a:solidFill>
                  <a:srgbClr val="002D5A"/>
                </a:solidFill>
              </a:rPr>
              <a:t>XIV. Dodatek (1868)</a:t>
            </a:r>
          </a:p>
          <a:p>
            <a:pPr marL="1219200" lvl="2" indent="-304800" eaLnBrk="1" hangingPunct="1">
              <a:spcBef>
                <a:spcPts val="1200"/>
              </a:spcBef>
            </a:pPr>
            <a:r>
              <a:rPr lang="cs-CZ" altLang="cs-CZ" dirty="0">
                <a:solidFill>
                  <a:srgbClr val="002D5A"/>
                </a:solidFill>
              </a:rPr>
              <a:t>Řádný soudní proces a rovná právní ochrana</a:t>
            </a:r>
          </a:p>
          <a:p>
            <a:pPr marL="857250" lvl="1" indent="-342900" eaLnBrk="1" hangingPunct="1">
              <a:spcBef>
                <a:spcPts val="1200"/>
              </a:spcBef>
            </a:pPr>
            <a:r>
              <a:rPr lang="cs-CZ" altLang="cs-CZ" sz="2400" dirty="0">
                <a:solidFill>
                  <a:srgbClr val="002D5A"/>
                </a:solidFill>
              </a:rPr>
              <a:t>XVI. Dodatek (1913)</a:t>
            </a:r>
          </a:p>
          <a:p>
            <a:pPr marL="1219200" lvl="2" indent="-304800" eaLnBrk="1" hangingPunct="1">
              <a:spcBef>
                <a:spcPts val="1200"/>
              </a:spcBef>
            </a:pPr>
            <a:r>
              <a:rPr lang="cs-CZ" altLang="cs-CZ" dirty="0">
                <a:solidFill>
                  <a:srgbClr val="002D5A"/>
                </a:solidFill>
              </a:rPr>
              <a:t>Pověření k výběru daní z příjmů</a:t>
            </a:r>
          </a:p>
          <a:p>
            <a:pPr marL="438150" indent="-381000" eaLnBrk="1" hangingPunct="1">
              <a:spcBef>
                <a:spcPts val="1200"/>
              </a:spcBef>
              <a:buFont typeface="Arial" panose="020B0604020202020204" pitchFamily="34" charset="0"/>
              <a:buAutoNum type="arabicPeriod"/>
            </a:pPr>
            <a:r>
              <a:rPr lang="cs-CZ" altLang="cs-CZ" sz="2400" dirty="0">
                <a:solidFill>
                  <a:srgbClr val="002D5A"/>
                </a:solidFill>
              </a:rPr>
              <a:t>Běžné zákony a jejich soudní interpretace</a:t>
            </a:r>
          </a:p>
          <a:p>
            <a:pPr marL="857250" lvl="1" indent="-342900" eaLnBrk="1" hangingPunct="1">
              <a:spcBef>
                <a:spcPts val="1200"/>
              </a:spcBef>
            </a:pPr>
            <a:r>
              <a:rPr lang="cs-CZ" altLang="cs-CZ" sz="2400" dirty="0">
                <a:solidFill>
                  <a:srgbClr val="002D5A"/>
                </a:solidFill>
              </a:rPr>
              <a:t>Mechanismy ekonomické kontroly (nátlak : dotace)</a:t>
            </a:r>
          </a:p>
        </p:txBody>
      </p:sp>
    </p:spTree>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08ABC6DA-2973-4F7D-8ED8-A3B40C500C73}"/>
              </a:ext>
            </a:extLst>
          </p:cNvPr>
          <p:cNvSpPr>
            <a:spLocks noGrp="1" noChangeArrowheads="1"/>
          </p:cNvSpPr>
          <p:nvPr>
            <p:ph type="title"/>
          </p:nvPr>
        </p:nvSpPr>
        <p:spPr>
          <a:xfrm>
            <a:off x="-103156" y="140575"/>
            <a:ext cx="8447088" cy="904454"/>
          </a:xfrm>
        </p:spPr>
        <p:txBody>
          <a:bodyPr>
            <a:noAutofit/>
          </a:bodyPr>
          <a:lstStyle/>
          <a:p>
            <a:pPr marL="438150" indent="-438150" eaLnBrk="1" hangingPunct="1">
              <a:lnSpc>
                <a:spcPct val="90000"/>
              </a:lnSpc>
            </a:pPr>
            <a:r>
              <a:rPr lang="cs-CZ" altLang="cs-CZ" sz="4000" dirty="0"/>
              <a:t>Postupné posilování moci </a:t>
            </a:r>
            <a:br>
              <a:rPr lang="cs-CZ" altLang="cs-CZ" sz="4000" dirty="0"/>
            </a:br>
            <a:r>
              <a:rPr lang="cs-CZ" altLang="cs-CZ" sz="4000" dirty="0"/>
              <a:t>centrální vlády</a:t>
            </a:r>
          </a:p>
        </p:txBody>
      </p:sp>
      <p:sp>
        <p:nvSpPr>
          <p:cNvPr id="93187" name="Rectangle 3">
            <a:extLst>
              <a:ext uri="{FF2B5EF4-FFF2-40B4-BE49-F238E27FC236}">
                <a16:creationId xmlns:a16="http://schemas.microsoft.com/office/drawing/2014/main" id="{20119EEA-17AF-4F03-985A-BEF7313C0734}"/>
              </a:ext>
            </a:extLst>
          </p:cNvPr>
          <p:cNvSpPr>
            <a:spLocks noGrp="1" noChangeArrowheads="1"/>
          </p:cNvSpPr>
          <p:nvPr>
            <p:ph type="body" idx="1"/>
          </p:nvPr>
        </p:nvSpPr>
        <p:spPr>
          <a:xfrm>
            <a:off x="457200" y="1427584"/>
            <a:ext cx="8229600" cy="4963885"/>
          </a:xfrm>
        </p:spPr>
        <p:txBody>
          <a:bodyPr>
            <a:normAutofit/>
          </a:bodyPr>
          <a:lstStyle/>
          <a:p>
            <a:pPr marL="438150" indent="-381000" eaLnBrk="1" hangingPunct="1">
              <a:spcBef>
                <a:spcPts val="1200"/>
              </a:spcBef>
              <a:buFont typeface="Arial" panose="020B0604020202020204" pitchFamily="34" charset="0"/>
              <a:buAutoNum type="arabicPeriod"/>
            </a:pPr>
            <a:r>
              <a:rPr lang="cs-CZ" altLang="cs-CZ" sz="2400" dirty="0">
                <a:solidFill>
                  <a:srgbClr val="002D5A"/>
                </a:solidFill>
              </a:rPr>
              <a:t>Tzv. pružná klauzule Ústavy</a:t>
            </a:r>
          </a:p>
          <a:p>
            <a:pPr marL="838115" lvl="1" indent="-381000">
              <a:spcBef>
                <a:spcPts val="1200"/>
              </a:spcBef>
            </a:pPr>
            <a:r>
              <a:rPr lang="cs-CZ" altLang="cs-CZ" sz="2000" dirty="0">
                <a:solidFill>
                  <a:srgbClr val="002D5A"/>
                </a:solidFill>
              </a:rPr>
              <a:t>Kongres má pravomoc přijímat zákony, které jsou „vhodné a nezbytné“ k výkonu jeho povinností</a:t>
            </a:r>
          </a:p>
          <a:p>
            <a:pPr marL="838115" lvl="1" indent="-381000">
              <a:spcBef>
                <a:spcPts val="1200"/>
              </a:spcBef>
            </a:pPr>
            <a:r>
              <a:rPr lang="cs-CZ" altLang="cs-CZ" sz="2000" dirty="0">
                <a:solidFill>
                  <a:srgbClr val="002D5A"/>
                </a:solidFill>
              </a:rPr>
              <a:t>Kongres si vymohl postupně pravomoci</a:t>
            </a:r>
          </a:p>
          <a:p>
            <a:pPr marL="438150" indent="-381000" eaLnBrk="1" hangingPunct="1">
              <a:spcBef>
                <a:spcPts val="1200"/>
              </a:spcBef>
              <a:buFont typeface="Arial" panose="020B0604020202020204" pitchFamily="34" charset="0"/>
              <a:buAutoNum type="arabicPeriod"/>
            </a:pPr>
            <a:r>
              <a:rPr lang="cs-CZ" altLang="cs-CZ" sz="2400" dirty="0">
                <a:solidFill>
                  <a:srgbClr val="002D5A"/>
                </a:solidFill>
              </a:rPr>
              <a:t>Historické krize</a:t>
            </a:r>
          </a:p>
          <a:p>
            <a:pPr marL="838115" lvl="1" indent="-381000">
              <a:spcBef>
                <a:spcPts val="1200"/>
              </a:spcBef>
            </a:pPr>
            <a:r>
              <a:rPr lang="cs-CZ" altLang="cs-CZ" sz="2000" dirty="0">
                <a:solidFill>
                  <a:srgbClr val="002D5A"/>
                </a:solidFill>
              </a:rPr>
              <a:t>Občanská válka</a:t>
            </a:r>
          </a:p>
          <a:p>
            <a:pPr marL="838115" lvl="1" indent="-381000">
              <a:spcBef>
                <a:spcPts val="1200"/>
              </a:spcBef>
            </a:pPr>
            <a:r>
              <a:rPr lang="cs-CZ" altLang="cs-CZ" sz="2000" dirty="0">
                <a:solidFill>
                  <a:srgbClr val="002D5A"/>
                </a:solidFill>
              </a:rPr>
              <a:t>Velká hospodářská krize</a:t>
            </a:r>
          </a:p>
          <a:p>
            <a:pPr marL="838115" lvl="1" indent="-381000">
              <a:spcBef>
                <a:spcPts val="1200"/>
              </a:spcBef>
            </a:pPr>
            <a:r>
              <a:rPr lang="cs-CZ" altLang="cs-CZ" sz="2000" dirty="0">
                <a:solidFill>
                  <a:srgbClr val="002D5A"/>
                </a:solidFill>
              </a:rPr>
              <a:t>Světové války</a:t>
            </a:r>
          </a:p>
          <a:p>
            <a:pPr marL="438150" indent="-381000" eaLnBrk="1" hangingPunct="1">
              <a:spcBef>
                <a:spcPts val="1200"/>
              </a:spcBef>
              <a:buFont typeface="Arial" panose="020B0604020202020204" pitchFamily="34" charset="0"/>
              <a:buAutoNum type="arabicPeriod"/>
            </a:pPr>
            <a:r>
              <a:rPr lang="cs-CZ" altLang="cs-CZ" sz="2400" dirty="0">
                <a:solidFill>
                  <a:srgbClr val="002D5A"/>
                </a:solidFill>
              </a:rPr>
              <a:t>Snaha prosazovat zájmy a požadavky většiny lidí</a:t>
            </a:r>
          </a:p>
        </p:txBody>
      </p:sp>
    </p:spTree>
    <p:extLst>
      <p:ext uri="{BB962C8B-B14F-4D97-AF65-F5344CB8AC3E}">
        <p14:creationId xmlns:p14="http://schemas.microsoft.com/office/powerpoint/2010/main" val="2862946013"/>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FC4BA6-6272-4BC2-A3B0-E5E5DCF66AD3}"/>
              </a:ext>
            </a:extLst>
          </p:cNvPr>
          <p:cNvSpPr>
            <a:spLocks noGrp="1"/>
          </p:cNvSpPr>
          <p:nvPr>
            <p:ph type="title"/>
          </p:nvPr>
        </p:nvSpPr>
        <p:spPr>
          <a:xfrm>
            <a:off x="0" y="182789"/>
            <a:ext cx="9144000" cy="923926"/>
          </a:xfrm>
        </p:spPr>
        <p:txBody>
          <a:bodyPr>
            <a:normAutofit/>
          </a:bodyPr>
          <a:lstStyle/>
          <a:p>
            <a:r>
              <a:rPr lang="cs-CZ" sz="4000" dirty="0"/>
              <a:t>Dělba moci</a:t>
            </a:r>
          </a:p>
        </p:txBody>
      </p:sp>
      <p:sp>
        <p:nvSpPr>
          <p:cNvPr id="3" name="Zástupný obsah 2">
            <a:extLst>
              <a:ext uri="{FF2B5EF4-FFF2-40B4-BE49-F238E27FC236}">
                <a16:creationId xmlns:a16="http://schemas.microsoft.com/office/drawing/2014/main" id="{4936318A-2B83-411A-AA34-6F32D4B9813E}"/>
              </a:ext>
            </a:extLst>
          </p:cNvPr>
          <p:cNvSpPr>
            <a:spLocks noGrp="1"/>
          </p:cNvSpPr>
          <p:nvPr>
            <p:ph idx="1"/>
          </p:nvPr>
        </p:nvSpPr>
        <p:spPr>
          <a:xfrm>
            <a:off x="457200" y="1175658"/>
            <a:ext cx="8229600" cy="5253134"/>
          </a:xfrm>
        </p:spPr>
        <p:txBody>
          <a:bodyPr>
            <a:normAutofit fontScale="92500" lnSpcReduction="10000"/>
          </a:bodyPr>
          <a:lstStyle/>
          <a:p>
            <a:pPr marL="0" indent="0">
              <a:lnSpc>
                <a:spcPct val="110000"/>
              </a:lnSpc>
              <a:spcBef>
                <a:spcPts val="1200"/>
              </a:spcBef>
              <a:buNone/>
            </a:pPr>
            <a:r>
              <a:rPr lang="cs-CZ" dirty="0">
                <a:solidFill>
                  <a:srgbClr val="002D5A"/>
                </a:solidFill>
              </a:rPr>
              <a:t>• Dlouhá tradice v evropském politickém myšlení </a:t>
            </a:r>
            <a:r>
              <a:rPr lang="cs-CZ" sz="2600" dirty="0">
                <a:solidFill>
                  <a:srgbClr val="002D5A"/>
                </a:solidFill>
              </a:rPr>
              <a:t>(Aristoteles, Cicero, sv. Tomáš Akvinský, středověk, reformace, Locke…)</a:t>
            </a:r>
          </a:p>
          <a:p>
            <a:pPr marL="0" indent="0">
              <a:lnSpc>
                <a:spcPct val="110000"/>
              </a:lnSpc>
              <a:spcBef>
                <a:spcPts val="1200"/>
              </a:spcBef>
              <a:buNone/>
            </a:pPr>
            <a:r>
              <a:rPr lang="cs-CZ" dirty="0">
                <a:solidFill>
                  <a:srgbClr val="002D5A"/>
                </a:solidFill>
              </a:rPr>
              <a:t>• Horizontální (Ch.-L. de </a:t>
            </a:r>
            <a:r>
              <a:rPr lang="cs-CZ" dirty="0" err="1">
                <a:solidFill>
                  <a:srgbClr val="002D5A"/>
                </a:solidFill>
              </a:rPr>
              <a:t>Montesquieu</a:t>
            </a:r>
            <a:r>
              <a:rPr lang="cs-CZ" dirty="0">
                <a:solidFill>
                  <a:srgbClr val="002D5A"/>
                </a:solidFill>
              </a:rPr>
              <a:t>) </a:t>
            </a:r>
          </a:p>
          <a:p>
            <a:pPr lvl="1">
              <a:lnSpc>
                <a:spcPct val="110000"/>
              </a:lnSpc>
              <a:spcBef>
                <a:spcPts val="1200"/>
              </a:spcBef>
            </a:pPr>
            <a:r>
              <a:rPr lang="cs-CZ" dirty="0">
                <a:solidFill>
                  <a:srgbClr val="002D5A"/>
                </a:solidFill>
              </a:rPr>
              <a:t>Výkonná </a:t>
            </a:r>
          </a:p>
          <a:p>
            <a:pPr lvl="1">
              <a:lnSpc>
                <a:spcPct val="110000"/>
              </a:lnSpc>
              <a:spcBef>
                <a:spcPts val="1200"/>
              </a:spcBef>
            </a:pPr>
            <a:r>
              <a:rPr lang="cs-CZ" dirty="0">
                <a:solidFill>
                  <a:srgbClr val="002D5A"/>
                </a:solidFill>
              </a:rPr>
              <a:t>Zákonodárná </a:t>
            </a:r>
          </a:p>
          <a:p>
            <a:pPr lvl="1">
              <a:lnSpc>
                <a:spcPct val="110000"/>
              </a:lnSpc>
              <a:spcBef>
                <a:spcPts val="1200"/>
              </a:spcBef>
            </a:pPr>
            <a:r>
              <a:rPr lang="cs-CZ" dirty="0">
                <a:solidFill>
                  <a:srgbClr val="002D5A"/>
                </a:solidFill>
              </a:rPr>
              <a:t>Soudní</a:t>
            </a:r>
          </a:p>
          <a:p>
            <a:pPr marL="0" indent="0">
              <a:lnSpc>
                <a:spcPct val="110000"/>
              </a:lnSpc>
              <a:spcBef>
                <a:spcPts val="1200"/>
              </a:spcBef>
              <a:buNone/>
            </a:pPr>
            <a:r>
              <a:rPr lang="cs-CZ" dirty="0">
                <a:solidFill>
                  <a:srgbClr val="002D5A"/>
                </a:solidFill>
              </a:rPr>
              <a:t>• Vertikální </a:t>
            </a:r>
          </a:p>
          <a:p>
            <a:pPr lvl="1">
              <a:lnSpc>
                <a:spcPct val="110000"/>
              </a:lnSpc>
              <a:spcBef>
                <a:spcPts val="1200"/>
              </a:spcBef>
            </a:pPr>
            <a:r>
              <a:rPr lang="cs-CZ" dirty="0">
                <a:solidFill>
                  <a:srgbClr val="002D5A"/>
                </a:solidFill>
              </a:rPr>
              <a:t>Centrum</a:t>
            </a:r>
          </a:p>
          <a:p>
            <a:pPr lvl="1">
              <a:lnSpc>
                <a:spcPct val="110000"/>
              </a:lnSpc>
              <a:spcBef>
                <a:spcPts val="1200"/>
              </a:spcBef>
            </a:pPr>
            <a:r>
              <a:rPr lang="cs-CZ" dirty="0">
                <a:solidFill>
                  <a:srgbClr val="002D5A"/>
                </a:solidFill>
              </a:rPr>
              <a:t>Územní samospráva </a:t>
            </a:r>
          </a:p>
        </p:txBody>
      </p:sp>
    </p:spTree>
    <p:extLst>
      <p:ext uri="{BB962C8B-B14F-4D97-AF65-F5344CB8AC3E}">
        <p14:creationId xmlns:p14="http://schemas.microsoft.com/office/powerpoint/2010/main" val="3125461464"/>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6836F618-7732-472B-9346-776184BE2BD7}"/>
              </a:ext>
            </a:extLst>
          </p:cNvPr>
          <p:cNvSpPr>
            <a:spLocks noGrp="1" noChangeArrowheads="1"/>
          </p:cNvSpPr>
          <p:nvPr>
            <p:ph type="title"/>
          </p:nvPr>
        </p:nvSpPr>
        <p:spPr>
          <a:xfrm>
            <a:off x="-149290" y="233882"/>
            <a:ext cx="8836090" cy="387350"/>
          </a:xfrm>
        </p:spPr>
        <p:txBody>
          <a:bodyPr>
            <a:noAutofit/>
          </a:bodyPr>
          <a:lstStyle/>
          <a:p>
            <a:pPr marL="438150" indent="-438150" eaLnBrk="1" hangingPunct="1">
              <a:lnSpc>
                <a:spcPct val="90000"/>
              </a:lnSpc>
            </a:pPr>
            <a:r>
              <a:rPr lang="cs-CZ" altLang="cs-CZ" sz="4000" dirty="0"/>
              <a:t>1860-1865 občanská válka</a:t>
            </a:r>
          </a:p>
        </p:txBody>
      </p:sp>
      <p:sp>
        <p:nvSpPr>
          <p:cNvPr id="95235" name="Rectangle 3">
            <a:extLst>
              <a:ext uri="{FF2B5EF4-FFF2-40B4-BE49-F238E27FC236}">
                <a16:creationId xmlns:a16="http://schemas.microsoft.com/office/drawing/2014/main" id="{0C081B00-9E6A-4284-BC73-9EBB48581C8F}"/>
              </a:ext>
            </a:extLst>
          </p:cNvPr>
          <p:cNvSpPr>
            <a:spLocks noGrp="1" noChangeArrowheads="1"/>
          </p:cNvSpPr>
          <p:nvPr>
            <p:ph type="body" idx="1"/>
          </p:nvPr>
        </p:nvSpPr>
        <p:spPr>
          <a:xfrm>
            <a:off x="457200" y="905070"/>
            <a:ext cx="6969967" cy="5221094"/>
          </a:xfrm>
        </p:spPr>
        <p:txBody>
          <a:bodyPr>
            <a:normAutofit fontScale="92500"/>
          </a:bodyPr>
          <a:lstStyle/>
          <a:p>
            <a:pPr marL="438150" indent="-381000" eaLnBrk="1" hangingPunct="1">
              <a:spcBef>
                <a:spcPts val="1200"/>
              </a:spcBef>
            </a:pPr>
            <a:r>
              <a:rPr lang="cs-CZ" altLang="cs-CZ" sz="2400" dirty="0">
                <a:solidFill>
                  <a:srgbClr val="002D5A"/>
                </a:solidFill>
              </a:rPr>
              <a:t>Příčinou nebylo otroctví, ale charakter federální unie</a:t>
            </a:r>
          </a:p>
          <a:p>
            <a:pPr marL="438150" indent="-381000" eaLnBrk="1" hangingPunct="1">
              <a:spcBef>
                <a:spcPts val="1200"/>
              </a:spcBef>
            </a:pPr>
            <a:r>
              <a:rPr lang="cs-CZ" altLang="cs-CZ" sz="2400" dirty="0">
                <a:solidFill>
                  <a:srgbClr val="002D5A"/>
                </a:solidFill>
              </a:rPr>
              <a:t>Rozdíl mezi severem a jihem</a:t>
            </a:r>
          </a:p>
          <a:p>
            <a:pPr marL="857250" lvl="1" indent="-342900" eaLnBrk="1" hangingPunct="1">
              <a:spcBef>
                <a:spcPts val="1200"/>
              </a:spcBef>
            </a:pPr>
            <a:r>
              <a:rPr lang="cs-CZ" altLang="cs-CZ" sz="2400" dirty="0">
                <a:solidFill>
                  <a:srgbClr val="002D5A"/>
                </a:solidFill>
              </a:rPr>
              <a:t>Ekonomika jihu postavena na zemědělství</a:t>
            </a:r>
          </a:p>
          <a:p>
            <a:pPr marL="1219200" lvl="2" indent="-304800" eaLnBrk="1" hangingPunct="1">
              <a:spcBef>
                <a:spcPts val="1200"/>
              </a:spcBef>
            </a:pPr>
            <a:r>
              <a:rPr lang="cs-CZ" altLang="cs-CZ" dirty="0">
                <a:solidFill>
                  <a:srgbClr val="002D5A"/>
                </a:solidFill>
              </a:rPr>
              <a:t>Požadavek na nízká cla na dovoz zboží</a:t>
            </a:r>
          </a:p>
          <a:p>
            <a:pPr marL="857250" lvl="1" indent="-342900" eaLnBrk="1" hangingPunct="1">
              <a:spcBef>
                <a:spcPts val="1200"/>
              </a:spcBef>
            </a:pPr>
            <a:r>
              <a:rPr lang="cs-CZ" altLang="cs-CZ" sz="2400" dirty="0">
                <a:solidFill>
                  <a:srgbClr val="002D5A"/>
                </a:solidFill>
              </a:rPr>
              <a:t>Ekonomika severu postavena na průmyslu</a:t>
            </a:r>
          </a:p>
          <a:p>
            <a:pPr marL="1219200" lvl="2" indent="-304800" eaLnBrk="1" hangingPunct="1">
              <a:spcBef>
                <a:spcPts val="1200"/>
              </a:spcBef>
            </a:pPr>
            <a:r>
              <a:rPr lang="cs-CZ" altLang="cs-CZ" dirty="0">
                <a:solidFill>
                  <a:srgbClr val="002D5A"/>
                </a:solidFill>
              </a:rPr>
              <a:t>Požadavek vyšších cel</a:t>
            </a:r>
          </a:p>
          <a:p>
            <a:pPr marL="438150" indent="-381000" eaLnBrk="1" hangingPunct="1">
              <a:spcBef>
                <a:spcPts val="1200"/>
              </a:spcBef>
            </a:pPr>
            <a:r>
              <a:rPr lang="cs-CZ" altLang="cs-CZ" sz="2400" dirty="0">
                <a:solidFill>
                  <a:srgbClr val="002D5A"/>
                </a:solidFill>
              </a:rPr>
              <a:t>Celonárodní zákony poškozovaly jih</a:t>
            </a:r>
          </a:p>
          <a:p>
            <a:pPr marL="857250" lvl="1" indent="-342900" eaLnBrk="1" hangingPunct="1">
              <a:spcBef>
                <a:spcPts val="1200"/>
              </a:spcBef>
            </a:pPr>
            <a:r>
              <a:rPr lang="cs-CZ" altLang="cs-CZ" sz="2400" dirty="0">
                <a:solidFill>
                  <a:srgbClr val="002D5A"/>
                </a:solidFill>
              </a:rPr>
              <a:t>Vzpoura jihu</a:t>
            </a:r>
          </a:p>
          <a:p>
            <a:pPr marL="857250" lvl="1" indent="-342900" eaLnBrk="1" hangingPunct="1">
              <a:spcBef>
                <a:spcPts val="1200"/>
              </a:spcBef>
            </a:pPr>
            <a:r>
              <a:rPr lang="cs-CZ" altLang="cs-CZ" sz="2400" dirty="0">
                <a:solidFill>
                  <a:srgbClr val="002D5A"/>
                </a:solidFill>
              </a:rPr>
              <a:t>Uplatňoval teorii nulifikace (právo státu zrušit zákon federace)</a:t>
            </a:r>
          </a:p>
          <a:p>
            <a:pPr marL="438150" indent="-381000" eaLnBrk="1" hangingPunct="1">
              <a:spcBef>
                <a:spcPts val="1200"/>
              </a:spcBef>
            </a:pPr>
            <a:r>
              <a:rPr lang="cs-CZ" altLang="cs-CZ" sz="2400" dirty="0">
                <a:solidFill>
                  <a:srgbClr val="002D5A"/>
                </a:solidFill>
              </a:rPr>
              <a:t>Sever - vítěz – prohlásil nulifikaci za neplatnou</a:t>
            </a:r>
          </a:p>
        </p:txBody>
      </p:sp>
      <p:pic>
        <p:nvPicPr>
          <p:cNvPr id="95236" name="Picture 4">
            <a:extLst>
              <a:ext uri="{FF2B5EF4-FFF2-40B4-BE49-F238E27FC236}">
                <a16:creationId xmlns:a16="http://schemas.microsoft.com/office/drawing/2014/main" id="{A6EFE3A6-6DAF-407F-8B90-DADC4729B4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5275" y="1490760"/>
            <a:ext cx="2498725"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E2E01DCF-4B11-4B00-9D52-11F675190654}"/>
              </a:ext>
            </a:extLst>
          </p:cNvPr>
          <p:cNvSpPr>
            <a:spLocks noGrp="1" noChangeArrowheads="1"/>
          </p:cNvSpPr>
          <p:nvPr>
            <p:ph type="title"/>
          </p:nvPr>
        </p:nvSpPr>
        <p:spPr>
          <a:xfrm>
            <a:off x="-65314" y="409575"/>
            <a:ext cx="8860858" cy="387350"/>
          </a:xfrm>
        </p:spPr>
        <p:txBody>
          <a:bodyPr>
            <a:noAutofit/>
          </a:bodyPr>
          <a:lstStyle/>
          <a:p>
            <a:pPr marL="438150" indent="-438150" eaLnBrk="1" hangingPunct="1">
              <a:lnSpc>
                <a:spcPct val="90000"/>
              </a:lnSpc>
            </a:pPr>
            <a:r>
              <a:rPr lang="cs-CZ" altLang="cs-CZ" sz="4400" dirty="0"/>
              <a:t>Velká hospodářská krize</a:t>
            </a:r>
          </a:p>
        </p:txBody>
      </p:sp>
      <p:sp>
        <p:nvSpPr>
          <p:cNvPr id="96259" name="Rectangle 3">
            <a:extLst>
              <a:ext uri="{FF2B5EF4-FFF2-40B4-BE49-F238E27FC236}">
                <a16:creationId xmlns:a16="http://schemas.microsoft.com/office/drawing/2014/main" id="{DF952300-09CF-4A71-9E70-EF3AE4E3B681}"/>
              </a:ext>
            </a:extLst>
          </p:cNvPr>
          <p:cNvSpPr>
            <a:spLocks noGrp="1" noChangeArrowheads="1"/>
          </p:cNvSpPr>
          <p:nvPr>
            <p:ph type="body" idx="1"/>
          </p:nvPr>
        </p:nvSpPr>
        <p:spPr>
          <a:xfrm>
            <a:off x="485192" y="1240971"/>
            <a:ext cx="5612592" cy="5318449"/>
          </a:xfrm>
        </p:spPr>
        <p:txBody>
          <a:bodyPr>
            <a:normAutofit/>
          </a:bodyPr>
          <a:lstStyle/>
          <a:p>
            <a:pPr marL="438150" indent="-381000" eaLnBrk="1" hangingPunct="1">
              <a:spcBef>
                <a:spcPts val="1200"/>
              </a:spcBef>
            </a:pPr>
            <a:r>
              <a:rPr lang="cs-CZ" altLang="cs-CZ" sz="2400" dirty="0">
                <a:solidFill>
                  <a:srgbClr val="002D5A"/>
                </a:solidFill>
              </a:rPr>
              <a:t>Řešení – nákladné pro jednotlivé státy i pro podnikatele</a:t>
            </a:r>
          </a:p>
          <a:p>
            <a:pPr marL="438150" indent="-381000" eaLnBrk="1" hangingPunct="1">
              <a:spcBef>
                <a:spcPts val="1200"/>
              </a:spcBef>
            </a:pPr>
            <a:r>
              <a:rPr lang="cs-CZ" altLang="cs-CZ" sz="2400" dirty="0">
                <a:solidFill>
                  <a:srgbClr val="002D5A"/>
                </a:solidFill>
              </a:rPr>
              <a:t>Nutný zásah celonárodních orgánů</a:t>
            </a:r>
          </a:p>
          <a:p>
            <a:pPr marL="438150" indent="-381000" eaLnBrk="1" hangingPunct="1">
              <a:spcBef>
                <a:spcPts val="1200"/>
              </a:spcBef>
            </a:pPr>
            <a:r>
              <a:rPr lang="cs-CZ" altLang="cs-CZ" sz="2400" dirty="0">
                <a:solidFill>
                  <a:srgbClr val="002D5A"/>
                </a:solidFill>
              </a:rPr>
              <a:t>F. D. </a:t>
            </a:r>
            <a:r>
              <a:rPr lang="cs-CZ" altLang="cs-CZ" sz="2400" dirty="0" err="1">
                <a:solidFill>
                  <a:srgbClr val="002D5A"/>
                </a:solidFill>
              </a:rPr>
              <a:t>Roosvelt</a:t>
            </a:r>
            <a:r>
              <a:rPr lang="cs-CZ" altLang="cs-CZ" sz="2400" dirty="0">
                <a:solidFill>
                  <a:srgbClr val="002D5A"/>
                </a:solidFill>
              </a:rPr>
              <a:t> – plán „New </a:t>
            </a:r>
            <a:r>
              <a:rPr lang="cs-CZ" altLang="cs-CZ" sz="2400" dirty="0" err="1">
                <a:solidFill>
                  <a:srgbClr val="002D5A"/>
                </a:solidFill>
              </a:rPr>
              <a:t>Deal</a:t>
            </a:r>
            <a:r>
              <a:rPr lang="cs-CZ" altLang="cs-CZ" sz="2400" dirty="0">
                <a:solidFill>
                  <a:srgbClr val="002D5A"/>
                </a:solidFill>
              </a:rPr>
              <a:t>“</a:t>
            </a:r>
          </a:p>
          <a:p>
            <a:pPr marL="438150" indent="-381000" eaLnBrk="1" hangingPunct="1">
              <a:spcBef>
                <a:spcPts val="1200"/>
              </a:spcBef>
            </a:pPr>
            <a:r>
              <a:rPr lang="cs-CZ" altLang="cs-CZ" sz="2400" dirty="0">
                <a:solidFill>
                  <a:srgbClr val="002D5A"/>
                </a:solidFill>
              </a:rPr>
              <a:t>Nejvyšší soud zpočátku některá výkonná nařízení zamítl</a:t>
            </a:r>
          </a:p>
          <a:p>
            <a:pPr marL="438150" indent="-381000" eaLnBrk="1" hangingPunct="1">
              <a:spcBef>
                <a:spcPts val="1200"/>
              </a:spcBef>
            </a:pPr>
            <a:r>
              <a:rPr lang="cs-CZ" altLang="cs-CZ" sz="2400" dirty="0">
                <a:solidFill>
                  <a:srgbClr val="002D5A"/>
                </a:solidFill>
              </a:rPr>
              <a:t>1937 změna kurzu</a:t>
            </a:r>
          </a:p>
          <a:p>
            <a:pPr marL="838115" lvl="1" indent="-381000">
              <a:spcBef>
                <a:spcPts val="1200"/>
              </a:spcBef>
            </a:pPr>
            <a:r>
              <a:rPr lang="cs-CZ" altLang="cs-CZ" sz="2000" dirty="0">
                <a:solidFill>
                  <a:srgbClr val="002D5A"/>
                </a:solidFill>
              </a:rPr>
              <a:t>podpořil zákon o sociálním zabezpečení</a:t>
            </a:r>
          </a:p>
          <a:p>
            <a:pPr marL="838115" lvl="1" indent="-381000">
              <a:spcBef>
                <a:spcPts val="1200"/>
              </a:spcBef>
            </a:pPr>
            <a:r>
              <a:rPr lang="cs-CZ" altLang="cs-CZ" sz="2000" dirty="0">
                <a:solidFill>
                  <a:srgbClr val="002D5A"/>
                </a:solidFill>
              </a:rPr>
              <a:t>reagoval na výsledky voleb 1936 – podpora pro sociální opatření</a:t>
            </a:r>
          </a:p>
          <a:p>
            <a:pPr marL="838115" lvl="1" indent="-381000">
              <a:spcBef>
                <a:spcPts val="1200"/>
              </a:spcBef>
            </a:pPr>
            <a:r>
              <a:rPr lang="cs-CZ" altLang="cs-CZ" sz="2000" dirty="0">
                <a:solidFill>
                  <a:srgbClr val="002D5A"/>
                </a:solidFill>
              </a:rPr>
              <a:t>„veřejné blaho“ legitimní zdůvodnění dominance centrální vlády</a:t>
            </a:r>
          </a:p>
          <a:p>
            <a:pPr marL="438150" indent="-381000" eaLnBrk="1" hangingPunct="1">
              <a:spcBef>
                <a:spcPts val="1200"/>
              </a:spcBef>
            </a:pPr>
            <a:endParaRPr lang="cs-CZ" altLang="cs-CZ" sz="2400" dirty="0">
              <a:solidFill>
                <a:srgbClr val="002D5A"/>
              </a:solidFill>
            </a:endParaRPr>
          </a:p>
        </p:txBody>
      </p:sp>
      <p:pic>
        <p:nvPicPr>
          <p:cNvPr id="96260" name="Picture 4">
            <a:extLst>
              <a:ext uri="{FF2B5EF4-FFF2-40B4-BE49-F238E27FC236}">
                <a16:creationId xmlns:a16="http://schemas.microsoft.com/office/drawing/2014/main" id="{5C64EF92-24DA-4A07-A7F7-B07492E54A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2076" y="1040363"/>
            <a:ext cx="2601924" cy="2603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Obrázek 1">
            <a:extLst>
              <a:ext uri="{FF2B5EF4-FFF2-40B4-BE49-F238E27FC236}">
                <a16:creationId xmlns:a16="http://schemas.microsoft.com/office/drawing/2014/main" id="{0ED75AC9-EB87-4944-95BE-B4BE51BE09DA}"/>
              </a:ext>
            </a:extLst>
          </p:cNvPr>
          <p:cNvPicPr>
            <a:picLocks noChangeAspect="1"/>
          </p:cNvPicPr>
          <p:nvPr/>
        </p:nvPicPr>
        <p:blipFill>
          <a:blip r:embed="rId4"/>
          <a:stretch>
            <a:fillRect/>
          </a:stretch>
        </p:blipFill>
        <p:spPr>
          <a:xfrm>
            <a:off x="6097784" y="3778898"/>
            <a:ext cx="3046216" cy="234198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898057BE-1968-49F3-A28F-FFED452036D1}"/>
              </a:ext>
            </a:extLst>
          </p:cNvPr>
          <p:cNvSpPr>
            <a:spLocks noGrp="1" noChangeArrowheads="1"/>
          </p:cNvSpPr>
          <p:nvPr>
            <p:ph type="title"/>
          </p:nvPr>
        </p:nvSpPr>
        <p:spPr>
          <a:xfrm>
            <a:off x="0" y="0"/>
            <a:ext cx="9144000" cy="923926"/>
          </a:xfrm>
        </p:spPr>
        <p:txBody>
          <a:bodyPr>
            <a:normAutofit/>
          </a:bodyPr>
          <a:lstStyle/>
          <a:p>
            <a:pPr eaLnBrk="1" hangingPunct="1"/>
            <a:r>
              <a:rPr lang="cs-CZ" altLang="cs-CZ" sz="4400" dirty="0"/>
              <a:t>Stranický systém USA</a:t>
            </a:r>
            <a:endParaRPr lang="en-US" altLang="cs-CZ" sz="4400" dirty="0"/>
          </a:p>
        </p:txBody>
      </p:sp>
      <p:sp>
        <p:nvSpPr>
          <p:cNvPr id="98307" name="Rectangle 3">
            <a:extLst>
              <a:ext uri="{FF2B5EF4-FFF2-40B4-BE49-F238E27FC236}">
                <a16:creationId xmlns:a16="http://schemas.microsoft.com/office/drawing/2014/main" id="{5731E765-689A-414B-A351-283E99906CCE}"/>
              </a:ext>
            </a:extLst>
          </p:cNvPr>
          <p:cNvSpPr>
            <a:spLocks noGrp="1" noChangeArrowheads="1"/>
          </p:cNvSpPr>
          <p:nvPr>
            <p:ph type="body" idx="1"/>
          </p:nvPr>
        </p:nvSpPr>
        <p:spPr>
          <a:xfrm>
            <a:off x="279399" y="923926"/>
            <a:ext cx="7493001" cy="5330824"/>
          </a:xfrm>
        </p:spPr>
        <p:txBody>
          <a:bodyPr>
            <a:normAutofit/>
          </a:bodyPr>
          <a:lstStyle/>
          <a:p>
            <a:pPr eaLnBrk="1" hangingPunct="1"/>
            <a:r>
              <a:rPr lang="cs-CZ" altLang="cs-CZ" sz="2400" dirty="0">
                <a:solidFill>
                  <a:srgbClr val="002D5A"/>
                </a:solidFill>
              </a:rPr>
              <a:t>Bipartismus</a:t>
            </a:r>
          </a:p>
          <a:p>
            <a:pPr eaLnBrk="1" hangingPunct="1"/>
            <a:r>
              <a:rPr lang="cs-CZ" altLang="cs-CZ" sz="2400" dirty="0">
                <a:solidFill>
                  <a:srgbClr val="002D5A"/>
                </a:solidFill>
              </a:rPr>
              <a:t>Hlavní úkol: nominovat kandidáty pro volby na všech úrovních</a:t>
            </a:r>
          </a:p>
          <a:p>
            <a:pPr eaLnBrk="1" hangingPunct="1"/>
            <a:r>
              <a:rPr lang="cs-CZ" altLang="cs-CZ" sz="2400" dirty="0">
                <a:solidFill>
                  <a:srgbClr val="002D5A"/>
                </a:solidFill>
              </a:rPr>
              <a:t>Neexistuje formální členství</a:t>
            </a:r>
          </a:p>
          <a:p>
            <a:pPr eaLnBrk="1" hangingPunct="1"/>
            <a:r>
              <a:rPr lang="cs-CZ" altLang="cs-CZ" sz="2400" dirty="0" err="1">
                <a:solidFill>
                  <a:srgbClr val="002D5A"/>
                </a:solidFill>
              </a:rPr>
              <a:t>Sartori</a:t>
            </a:r>
            <a:r>
              <a:rPr lang="cs-CZ" altLang="cs-CZ" sz="2400" dirty="0">
                <a:solidFill>
                  <a:srgbClr val="002D5A"/>
                </a:solidFill>
              </a:rPr>
              <a:t> – 3 rysy</a:t>
            </a:r>
          </a:p>
          <a:p>
            <a:pPr lvl="1" eaLnBrk="1" hangingPunct="1"/>
            <a:r>
              <a:rPr lang="cs-CZ" altLang="cs-CZ" sz="2400" dirty="0" err="1">
                <a:solidFill>
                  <a:srgbClr val="002D5A"/>
                </a:solidFill>
              </a:rPr>
              <a:t>lokalismus</a:t>
            </a:r>
            <a:r>
              <a:rPr lang="cs-CZ" altLang="cs-CZ" sz="2400" dirty="0">
                <a:solidFill>
                  <a:srgbClr val="002D5A"/>
                </a:solidFill>
              </a:rPr>
              <a:t> (kandidáti reprezentují na federální úrovni zejména zájmy „svých“ volebních obvodů</a:t>
            </a:r>
          </a:p>
          <a:p>
            <a:pPr lvl="1" eaLnBrk="1" hangingPunct="1"/>
            <a:r>
              <a:rPr lang="cs-CZ" altLang="cs-CZ" sz="2400" dirty="0">
                <a:solidFill>
                  <a:srgbClr val="002D5A"/>
                </a:solidFill>
              </a:rPr>
              <a:t>bezzásadovost (pragmatičnost)</a:t>
            </a:r>
          </a:p>
          <a:p>
            <a:pPr lvl="1" eaLnBrk="1" hangingPunct="1"/>
            <a:r>
              <a:rPr lang="cs-CZ" altLang="cs-CZ" sz="2400" dirty="0">
                <a:solidFill>
                  <a:srgbClr val="002D5A"/>
                </a:solidFill>
              </a:rPr>
              <a:t>nedisciplinovanost</a:t>
            </a:r>
          </a:p>
        </p:txBody>
      </p:sp>
      <p:pic>
        <p:nvPicPr>
          <p:cNvPr id="98308" name="Picture 4">
            <a:extLst>
              <a:ext uri="{FF2B5EF4-FFF2-40B4-BE49-F238E27FC236}">
                <a16:creationId xmlns:a16="http://schemas.microsoft.com/office/drawing/2014/main" id="{00A591FD-38E6-4A63-9B1B-479F1179F8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5695" y="4348065"/>
            <a:ext cx="4808305" cy="2509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57FB2C47-E298-4E1C-A689-0C2019EDEF05}"/>
              </a:ext>
            </a:extLst>
          </p:cNvPr>
          <p:cNvSpPr>
            <a:spLocks noGrp="1" noChangeArrowheads="1"/>
          </p:cNvSpPr>
          <p:nvPr>
            <p:ph type="title"/>
          </p:nvPr>
        </p:nvSpPr>
        <p:spPr>
          <a:xfrm>
            <a:off x="92788" y="506996"/>
            <a:ext cx="8447088" cy="631339"/>
          </a:xfrm>
        </p:spPr>
        <p:txBody>
          <a:bodyPr>
            <a:noAutofit/>
          </a:bodyPr>
          <a:lstStyle/>
          <a:p>
            <a:pPr eaLnBrk="1" hangingPunct="1"/>
            <a:r>
              <a:rPr lang="cs-CZ" altLang="cs-CZ" sz="4000" dirty="0"/>
              <a:t>5 hlavních důvodů pro bipartismus</a:t>
            </a:r>
          </a:p>
        </p:txBody>
      </p:sp>
      <p:sp>
        <p:nvSpPr>
          <p:cNvPr id="100355" name="Rectangle 3">
            <a:extLst>
              <a:ext uri="{FF2B5EF4-FFF2-40B4-BE49-F238E27FC236}">
                <a16:creationId xmlns:a16="http://schemas.microsoft.com/office/drawing/2014/main" id="{D49A110C-F172-4012-BB16-DD0B1A539BE8}"/>
              </a:ext>
            </a:extLst>
          </p:cNvPr>
          <p:cNvSpPr>
            <a:spLocks noGrp="1" noChangeArrowheads="1"/>
          </p:cNvSpPr>
          <p:nvPr>
            <p:ph type="body" idx="1"/>
          </p:nvPr>
        </p:nvSpPr>
        <p:spPr>
          <a:xfrm>
            <a:off x="354562" y="1408922"/>
            <a:ext cx="8371925" cy="5066491"/>
          </a:xfrm>
        </p:spPr>
        <p:txBody>
          <a:bodyPr>
            <a:normAutofit fontScale="92500" lnSpcReduction="10000"/>
          </a:bodyPr>
          <a:lstStyle/>
          <a:p>
            <a:pPr marL="400050" indent="-400050" eaLnBrk="1" hangingPunct="1">
              <a:spcBef>
                <a:spcPts val="1200"/>
              </a:spcBef>
              <a:buFont typeface="Arial" panose="020B0604020202020204" pitchFamily="34" charset="0"/>
              <a:buAutoNum type="arabicPeriod"/>
            </a:pPr>
            <a:r>
              <a:rPr lang="cs-CZ" altLang="cs-CZ" sz="2400" dirty="0">
                <a:solidFill>
                  <a:srgbClr val="002D5A"/>
                </a:solidFill>
              </a:rPr>
              <a:t>Volby jsou extrémně nákladné</a:t>
            </a:r>
          </a:p>
          <a:p>
            <a:pPr marL="800100" lvl="1" indent="-342900" eaLnBrk="1" hangingPunct="1">
              <a:spcBef>
                <a:spcPts val="1200"/>
              </a:spcBef>
            </a:pPr>
            <a:r>
              <a:rPr lang="cs-CZ" altLang="cs-CZ" sz="2400" dirty="0">
                <a:solidFill>
                  <a:srgbClr val="002D5A"/>
                </a:solidFill>
              </a:rPr>
              <a:t>Malá šance malých stran uspět</a:t>
            </a:r>
          </a:p>
          <a:p>
            <a:pPr marL="800100" lvl="1" indent="-342900" eaLnBrk="1" hangingPunct="1">
              <a:spcBef>
                <a:spcPts val="1200"/>
              </a:spcBef>
            </a:pPr>
            <a:r>
              <a:rPr lang="cs-CZ" altLang="cs-CZ" sz="2400" dirty="0">
                <a:solidFill>
                  <a:srgbClr val="002D5A"/>
                </a:solidFill>
              </a:rPr>
              <a:t>I v případě, že 3. strany seženou dostatek peněz, je obtížné najít vhodná témata</a:t>
            </a:r>
          </a:p>
          <a:p>
            <a:pPr marL="400050" indent="-400050" eaLnBrk="1" hangingPunct="1">
              <a:spcBef>
                <a:spcPts val="1200"/>
              </a:spcBef>
              <a:buFont typeface="Arial" panose="020B0604020202020204" pitchFamily="34" charset="0"/>
              <a:buAutoNum type="arabicPeriod"/>
            </a:pPr>
            <a:r>
              <a:rPr lang="cs-CZ" altLang="cs-CZ" sz="2400" dirty="0">
                <a:solidFill>
                  <a:srgbClr val="002D5A"/>
                </a:solidFill>
              </a:rPr>
              <a:t>Volební systém – FPTP</a:t>
            </a:r>
          </a:p>
          <a:p>
            <a:pPr marL="400050" indent="-400050" eaLnBrk="1" hangingPunct="1">
              <a:spcBef>
                <a:spcPts val="1200"/>
              </a:spcBef>
              <a:buFont typeface="Arial" panose="020B0604020202020204" pitchFamily="34" charset="0"/>
              <a:buAutoNum type="arabicPeriod"/>
            </a:pPr>
            <a:r>
              <a:rPr lang="cs-CZ" altLang="cs-CZ" sz="2400" dirty="0">
                <a:solidFill>
                  <a:srgbClr val="002D5A"/>
                </a:solidFill>
              </a:rPr>
              <a:t>Volební systém je decentralizovaný – každý stát má vlastní pravidla (registrace; nároky na kandidáty jsou velmi vysoké)</a:t>
            </a:r>
          </a:p>
          <a:p>
            <a:pPr marL="400050" indent="-400050" eaLnBrk="1" hangingPunct="1">
              <a:spcBef>
                <a:spcPts val="1200"/>
              </a:spcBef>
              <a:buFont typeface="Arial" panose="020B0604020202020204" pitchFamily="34" charset="0"/>
              <a:buAutoNum type="arabicPeriod"/>
            </a:pPr>
            <a:r>
              <a:rPr lang="cs-CZ" altLang="cs-CZ" sz="2400" dirty="0">
                <a:solidFill>
                  <a:srgbClr val="002D5A"/>
                </a:solidFill>
              </a:rPr>
              <a:t>Žádné významné regionální rozdíly</a:t>
            </a:r>
          </a:p>
          <a:p>
            <a:pPr marL="400050" indent="-400050" eaLnBrk="1" hangingPunct="1">
              <a:spcBef>
                <a:spcPts val="1200"/>
              </a:spcBef>
              <a:buFont typeface="Arial" panose="020B0604020202020204" pitchFamily="34" charset="0"/>
              <a:buAutoNum type="arabicPeriod"/>
            </a:pPr>
            <a:r>
              <a:rPr lang="cs-CZ" altLang="cs-CZ" sz="2400" dirty="0">
                <a:solidFill>
                  <a:srgbClr val="002D5A"/>
                </a:solidFill>
                <a:cs typeface="Times New Roman" panose="02020603050405020304" pitchFamily="18" charset="0"/>
              </a:rPr>
              <a:t>Prezidentské volby</a:t>
            </a:r>
          </a:p>
          <a:p>
            <a:pPr marL="800100" lvl="1" indent="-342900" eaLnBrk="1" hangingPunct="1">
              <a:spcBef>
                <a:spcPts val="1200"/>
              </a:spcBef>
            </a:pPr>
            <a:r>
              <a:rPr lang="cs-CZ" altLang="cs-CZ" sz="2400" dirty="0">
                <a:solidFill>
                  <a:srgbClr val="002D5A"/>
                </a:solidFill>
                <a:cs typeface="Times New Roman" panose="02020603050405020304" pitchFamily="18" charset="0"/>
              </a:rPr>
              <a:t>V prezidentských volbách vítězí ten, který získá většinu ve všech státech</a:t>
            </a:r>
          </a:p>
          <a:p>
            <a:pPr marL="800100" lvl="1" indent="-342900" eaLnBrk="1" hangingPunct="1">
              <a:spcBef>
                <a:spcPts val="1200"/>
              </a:spcBef>
            </a:pPr>
            <a:r>
              <a:rPr lang="cs-CZ" altLang="cs-CZ" sz="2400" dirty="0">
                <a:solidFill>
                  <a:srgbClr val="002D5A"/>
                </a:solidFill>
                <a:cs typeface="Times New Roman" panose="02020603050405020304" pitchFamily="18" charset="0"/>
              </a:rPr>
              <a:t>Kandidát se neobejde bez podpory velké strany</a:t>
            </a:r>
            <a:endParaRPr lang="cs-CZ" altLang="cs-CZ" sz="2400" dirty="0">
              <a:solidFill>
                <a:srgbClr val="002D5A"/>
              </a:solidFill>
            </a:endParaRPr>
          </a:p>
        </p:txBody>
      </p:sp>
    </p:spTree>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commons/thumb/3/30/Political_Parties_Derivation_in_the_United_States.svg/1920px-Political_Parties_Derivation_in_the_United_States.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38821"/>
            <a:ext cx="9144000" cy="43195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C5382075-2DAC-4971-A8AA-9FFFDA589FD4}"/>
              </a:ext>
            </a:extLst>
          </p:cNvPr>
          <p:cNvSpPr txBox="1">
            <a:spLocks noChangeArrowheads="1"/>
          </p:cNvSpPr>
          <p:nvPr/>
        </p:nvSpPr>
        <p:spPr>
          <a:xfrm>
            <a:off x="173420" y="5158409"/>
            <a:ext cx="8229600" cy="1005774"/>
          </a:xfrm>
          <a:prstGeom prst="rect">
            <a:avLst/>
          </a:prstGeom>
        </p:spPr>
        <p:txBody>
          <a:bodyPr vert="horz" lIns="91420" tIns="45710" rIns="91420" bIns="45710" rtlCol="0">
            <a:normAutofit/>
          </a:bodyPr>
          <a:lstStyle>
            <a:lvl1pPr marL="342827" indent="-342827" algn="l" defTabSz="91420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792" indent="-285689" algn="l" defTabSz="91420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757" indent="-228552" algn="l" defTabSz="91420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860" indent="-228552" algn="l" defTabSz="91420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963" indent="-228552" algn="l" defTabSz="91420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066" indent="-228552" algn="l" defTabSz="91420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68" indent="-228552" algn="l" defTabSz="91420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72" indent="-228552" algn="l" defTabSz="91420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374" indent="-228552" algn="l" defTabSz="91420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pPr>
            <a:r>
              <a:rPr lang="cs-CZ" altLang="cs-CZ" sz="2400" dirty="0">
                <a:solidFill>
                  <a:srgbClr val="002D5A"/>
                </a:solidFill>
              </a:rPr>
              <a:t>1828 - založena Demokratická strana</a:t>
            </a:r>
          </a:p>
          <a:p>
            <a:pPr>
              <a:spcBef>
                <a:spcPts val="1200"/>
              </a:spcBef>
            </a:pPr>
            <a:r>
              <a:rPr lang="cs-CZ" altLang="cs-CZ" sz="2400" dirty="0">
                <a:solidFill>
                  <a:srgbClr val="002D5A"/>
                </a:solidFill>
              </a:rPr>
              <a:t>1854 - založena Republikánská strana</a:t>
            </a:r>
          </a:p>
        </p:txBody>
      </p:sp>
    </p:spTree>
    <p:extLst>
      <p:ext uri="{BB962C8B-B14F-4D97-AF65-F5344CB8AC3E}">
        <p14:creationId xmlns:p14="http://schemas.microsoft.com/office/powerpoint/2010/main" val="3602733553"/>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480081"/>
            <a:ext cx="9144000" cy="923926"/>
          </a:xfrm>
        </p:spPr>
        <p:txBody>
          <a:bodyPr>
            <a:normAutofit/>
          </a:bodyPr>
          <a:lstStyle/>
          <a:p>
            <a:r>
              <a:rPr lang="cs-CZ" sz="2800" dirty="0"/>
              <a:t>Prezidentské volby dle stran</a:t>
            </a:r>
          </a:p>
        </p:txBody>
      </p:sp>
      <p:pic>
        <p:nvPicPr>
          <p:cNvPr id="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560785"/>
            <a:ext cx="9217314" cy="4083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8698032"/>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A10E6DA4-1F4E-45B9-8E2C-67A126FAA8B7}"/>
              </a:ext>
            </a:extLst>
          </p:cNvPr>
          <p:cNvSpPr>
            <a:spLocks noGrp="1" noChangeArrowheads="1"/>
          </p:cNvSpPr>
          <p:nvPr>
            <p:ph type="title"/>
          </p:nvPr>
        </p:nvSpPr>
        <p:spPr>
          <a:xfrm>
            <a:off x="74127" y="221376"/>
            <a:ext cx="8447088" cy="390525"/>
          </a:xfrm>
        </p:spPr>
        <p:txBody>
          <a:bodyPr>
            <a:noAutofit/>
          </a:bodyPr>
          <a:lstStyle/>
          <a:p>
            <a:pPr eaLnBrk="1" hangingPunct="1"/>
            <a:r>
              <a:rPr lang="cs-CZ" altLang="cs-CZ" sz="4400" dirty="0"/>
              <a:t>Ideová východiska</a:t>
            </a:r>
          </a:p>
        </p:txBody>
      </p:sp>
      <p:sp>
        <p:nvSpPr>
          <p:cNvPr id="102403" name="Rectangle 3">
            <a:extLst>
              <a:ext uri="{FF2B5EF4-FFF2-40B4-BE49-F238E27FC236}">
                <a16:creationId xmlns:a16="http://schemas.microsoft.com/office/drawing/2014/main" id="{34853656-FDAF-4D22-9F0A-50E3455D8C61}"/>
              </a:ext>
            </a:extLst>
          </p:cNvPr>
          <p:cNvSpPr>
            <a:spLocks noGrp="1" noChangeArrowheads="1"/>
          </p:cNvSpPr>
          <p:nvPr>
            <p:ph type="body" idx="1"/>
          </p:nvPr>
        </p:nvSpPr>
        <p:spPr>
          <a:xfrm>
            <a:off x="457199" y="933061"/>
            <a:ext cx="8447087" cy="5703563"/>
          </a:xfrm>
        </p:spPr>
        <p:txBody>
          <a:bodyPr>
            <a:noAutofit/>
          </a:bodyPr>
          <a:lstStyle/>
          <a:p>
            <a:pPr eaLnBrk="1" hangingPunct="1">
              <a:spcBef>
                <a:spcPts val="900"/>
              </a:spcBef>
            </a:pPr>
            <a:r>
              <a:rPr lang="cs-CZ" altLang="cs-CZ" sz="1800" dirty="0">
                <a:solidFill>
                  <a:srgbClr val="002D5A"/>
                </a:solidFill>
              </a:rPr>
              <a:t>Obě strany podporují kapitalismus, nízká polarizace, malé programové rozdíly</a:t>
            </a:r>
          </a:p>
          <a:p>
            <a:pPr marL="0" indent="0" eaLnBrk="1" hangingPunct="1">
              <a:spcBef>
                <a:spcPts val="900"/>
              </a:spcBef>
              <a:buNone/>
            </a:pPr>
            <a:r>
              <a:rPr lang="cs-CZ" altLang="cs-CZ" sz="1800" b="1" dirty="0">
                <a:solidFill>
                  <a:srgbClr val="002D5A"/>
                </a:solidFill>
              </a:rPr>
              <a:t>Republikánská strana </a:t>
            </a:r>
            <a:r>
              <a:rPr lang="cs-CZ" altLang="cs-CZ" sz="1800" dirty="0">
                <a:solidFill>
                  <a:srgbClr val="002D5A"/>
                </a:solidFill>
              </a:rPr>
              <a:t>(GOP, Grand </a:t>
            </a:r>
            <a:r>
              <a:rPr lang="cs-CZ" altLang="cs-CZ" sz="1800" dirty="0" err="1">
                <a:solidFill>
                  <a:srgbClr val="002D5A"/>
                </a:solidFill>
              </a:rPr>
              <a:t>Old</a:t>
            </a:r>
            <a:r>
              <a:rPr lang="cs-CZ" altLang="cs-CZ" sz="1800" dirty="0">
                <a:solidFill>
                  <a:srgbClr val="002D5A"/>
                </a:solidFill>
              </a:rPr>
              <a:t> Party)</a:t>
            </a:r>
          </a:p>
          <a:p>
            <a:pPr lvl="1">
              <a:spcBef>
                <a:spcPts val="900"/>
              </a:spcBef>
            </a:pPr>
            <a:r>
              <a:rPr lang="cs-CZ" altLang="cs-CZ" sz="1600" dirty="0">
                <a:solidFill>
                  <a:srgbClr val="002D5A"/>
                </a:solidFill>
              </a:rPr>
              <a:t>Konzervatismus v hodnotových otázkách (patriotismus, náboženství, obrana, rodina, etické otázky)</a:t>
            </a:r>
          </a:p>
          <a:p>
            <a:pPr lvl="1">
              <a:spcBef>
                <a:spcPts val="900"/>
              </a:spcBef>
            </a:pPr>
            <a:r>
              <a:rPr lang="cs-CZ" altLang="cs-CZ" sz="1600" dirty="0">
                <a:solidFill>
                  <a:srgbClr val="002D5A"/>
                </a:solidFill>
              </a:rPr>
              <a:t>Klasický liberalismus v ekonomických otázkách</a:t>
            </a:r>
          </a:p>
          <a:p>
            <a:pPr lvl="1">
              <a:spcBef>
                <a:spcPts val="900"/>
              </a:spcBef>
            </a:pPr>
            <a:r>
              <a:rPr lang="cs-CZ" altLang="cs-CZ" sz="1600" dirty="0">
                <a:solidFill>
                  <a:srgbClr val="002D5A"/>
                </a:solidFill>
              </a:rPr>
              <a:t>Voliči mezi lépe situovanými, muži, protestanti - </a:t>
            </a:r>
            <a:r>
              <a:rPr lang="cs-CZ" altLang="cs-CZ" sz="1600" dirty="0" err="1">
                <a:solidFill>
                  <a:srgbClr val="002D5A"/>
                </a:solidFill>
              </a:rPr>
              <a:t>white</a:t>
            </a:r>
            <a:r>
              <a:rPr lang="cs-CZ" altLang="cs-CZ" sz="1600" dirty="0">
                <a:solidFill>
                  <a:srgbClr val="002D5A"/>
                </a:solidFill>
              </a:rPr>
              <a:t> Anglo-</a:t>
            </a:r>
            <a:r>
              <a:rPr lang="cs-CZ" altLang="cs-CZ" sz="1600" dirty="0" err="1">
                <a:solidFill>
                  <a:srgbClr val="002D5A"/>
                </a:solidFill>
              </a:rPr>
              <a:t>Saxon</a:t>
            </a:r>
            <a:r>
              <a:rPr lang="cs-CZ" altLang="cs-CZ" sz="1600" dirty="0">
                <a:solidFill>
                  <a:srgbClr val="002D5A"/>
                </a:solidFill>
              </a:rPr>
              <a:t> protestant</a:t>
            </a:r>
          </a:p>
          <a:p>
            <a:pPr lvl="1">
              <a:spcBef>
                <a:spcPts val="900"/>
              </a:spcBef>
            </a:pPr>
            <a:r>
              <a:rPr lang="cs-CZ" altLang="cs-CZ" sz="1600" dirty="0">
                <a:solidFill>
                  <a:srgbClr val="002D5A"/>
                </a:solidFill>
              </a:rPr>
              <a:t>Pro obnovení trestu smrti, odmítá omezení držení zbraní</a:t>
            </a:r>
          </a:p>
          <a:p>
            <a:pPr lvl="1">
              <a:spcBef>
                <a:spcPts val="900"/>
              </a:spcBef>
            </a:pPr>
            <a:r>
              <a:rPr lang="cs-CZ" altLang="cs-CZ" sz="1600" dirty="0">
                <a:solidFill>
                  <a:srgbClr val="002D5A"/>
                </a:solidFill>
              </a:rPr>
              <a:t>Menší podpora pro OSN, větší důraz na unilateralismus</a:t>
            </a:r>
          </a:p>
          <a:p>
            <a:pPr marL="0" indent="0" eaLnBrk="1" hangingPunct="1">
              <a:spcBef>
                <a:spcPts val="900"/>
              </a:spcBef>
              <a:buNone/>
            </a:pPr>
            <a:r>
              <a:rPr lang="cs-CZ" altLang="cs-CZ" sz="1800" b="1" dirty="0">
                <a:solidFill>
                  <a:srgbClr val="002D5A"/>
                </a:solidFill>
              </a:rPr>
              <a:t>Demokratická strana</a:t>
            </a:r>
          </a:p>
          <a:p>
            <a:pPr lvl="1" eaLnBrk="1" hangingPunct="1">
              <a:spcBef>
                <a:spcPts val="900"/>
              </a:spcBef>
            </a:pPr>
            <a:r>
              <a:rPr lang="cs-CZ" altLang="cs-CZ" sz="1600" dirty="0">
                <a:solidFill>
                  <a:srgbClr val="002D5A"/>
                </a:solidFill>
              </a:rPr>
              <a:t>liberální, („sociální demokracie“) – projevuje větší sociální cítění, podporuje státní zásahy do ekonomiky</a:t>
            </a:r>
          </a:p>
          <a:p>
            <a:pPr lvl="1" eaLnBrk="1" hangingPunct="1">
              <a:spcBef>
                <a:spcPts val="900"/>
              </a:spcBef>
            </a:pPr>
            <a:r>
              <a:rPr lang="cs-CZ" altLang="cs-CZ" sz="1600" dirty="0">
                <a:solidFill>
                  <a:srgbClr val="002D5A"/>
                </a:solidFill>
              </a:rPr>
              <a:t>větší důraz na rovnost, boj za práva menšin</a:t>
            </a:r>
          </a:p>
          <a:p>
            <a:pPr lvl="1" eaLnBrk="1" hangingPunct="1">
              <a:spcBef>
                <a:spcPts val="900"/>
              </a:spcBef>
            </a:pPr>
            <a:r>
              <a:rPr lang="cs-CZ" altLang="cs-CZ" sz="1600" dirty="0">
                <a:solidFill>
                  <a:srgbClr val="002D5A"/>
                </a:solidFill>
              </a:rPr>
              <a:t>voliči – nižší třídy, černoši, </a:t>
            </a:r>
            <a:r>
              <a:rPr lang="cs-CZ" altLang="cs-CZ" sz="1600" dirty="0" err="1">
                <a:solidFill>
                  <a:srgbClr val="002D5A"/>
                </a:solidFill>
              </a:rPr>
              <a:t>hispánci</a:t>
            </a:r>
            <a:r>
              <a:rPr lang="cs-CZ" altLang="cs-CZ" sz="1600" dirty="0">
                <a:solidFill>
                  <a:srgbClr val="002D5A"/>
                </a:solidFill>
              </a:rPr>
              <a:t>, židé, katolíci, ženy, sexuální menšiny, studenti, intelektuálové</a:t>
            </a:r>
          </a:p>
          <a:p>
            <a:pPr lvl="1" eaLnBrk="1" hangingPunct="1">
              <a:spcBef>
                <a:spcPts val="900"/>
              </a:spcBef>
            </a:pPr>
            <a:r>
              <a:rPr lang="cs-CZ" altLang="cs-CZ" sz="1600" dirty="0">
                <a:solidFill>
                  <a:srgbClr val="002D5A"/>
                </a:solidFill>
              </a:rPr>
              <a:t>podpora od odborové ústředny AFL/CIO (</a:t>
            </a:r>
            <a:r>
              <a:rPr lang="cs-CZ" altLang="cs-CZ" sz="1600" dirty="0" err="1">
                <a:solidFill>
                  <a:srgbClr val="002D5A"/>
                </a:solidFill>
              </a:rPr>
              <a:t>American</a:t>
            </a:r>
            <a:r>
              <a:rPr lang="cs-CZ" altLang="cs-CZ" sz="1600" dirty="0">
                <a:solidFill>
                  <a:srgbClr val="002D5A"/>
                </a:solidFill>
              </a:rPr>
              <a:t> </a:t>
            </a:r>
            <a:r>
              <a:rPr lang="cs-CZ" altLang="cs-CZ" sz="1600" dirty="0" err="1">
                <a:solidFill>
                  <a:srgbClr val="002D5A"/>
                </a:solidFill>
              </a:rPr>
              <a:t>Federation</a:t>
            </a:r>
            <a:r>
              <a:rPr lang="cs-CZ" altLang="cs-CZ" sz="1600" dirty="0">
                <a:solidFill>
                  <a:srgbClr val="002D5A"/>
                </a:solidFill>
              </a:rPr>
              <a:t> </a:t>
            </a:r>
            <a:r>
              <a:rPr lang="cs-CZ" altLang="cs-CZ" sz="1600" dirty="0" err="1">
                <a:solidFill>
                  <a:srgbClr val="002D5A"/>
                </a:solidFill>
              </a:rPr>
              <a:t>of</a:t>
            </a:r>
            <a:r>
              <a:rPr lang="cs-CZ" altLang="cs-CZ" sz="1600" dirty="0">
                <a:solidFill>
                  <a:srgbClr val="002D5A"/>
                </a:solidFill>
              </a:rPr>
              <a:t> </a:t>
            </a:r>
            <a:r>
              <a:rPr lang="cs-CZ" altLang="cs-CZ" sz="1600" dirty="0" err="1">
                <a:solidFill>
                  <a:srgbClr val="002D5A"/>
                </a:solidFill>
              </a:rPr>
              <a:t>Labor</a:t>
            </a:r>
            <a:r>
              <a:rPr lang="cs-CZ" altLang="cs-CZ" sz="1600" dirty="0">
                <a:solidFill>
                  <a:srgbClr val="002D5A"/>
                </a:solidFill>
              </a:rPr>
              <a:t> – </a:t>
            </a:r>
            <a:r>
              <a:rPr lang="cs-CZ" altLang="cs-CZ" sz="1600" dirty="0" err="1">
                <a:solidFill>
                  <a:srgbClr val="002D5A"/>
                </a:solidFill>
              </a:rPr>
              <a:t>Congress</a:t>
            </a:r>
            <a:r>
              <a:rPr lang="cs-CZ" altLang="cs-CZ" sz="1600" dirty="0">
                <a:solidFill>
                  <a:srgbClr val="002D5A"/>
                </a:solidFill>
              </a:rPr>
              <a:t> </a:t>
            </a:r>
            <a:r>
              <a:rPr lang="cs-CZ" altLang="cs-CZ" sz="1600" dirty="0" err="1">
                <a:solidFill>
                  <a:srgbClr val="002D5A"/>
                </a:solidFill>
              </a:rPr>
              <a:t>of</a:t>
            </a:r>
            <a:r>
              <a:rPr lang="cs-CZ" altLang="cs-CZ" sz="1600" dirty="0">
                <a:solidFill>
                  <a:srgbClr val="002D5A"/>
                </a:solidFill>
              </a:rPr>
              <a:t> </a:t>
            </a:r>
            <a:r>
              <a:rPr lang="cs-CZ" altLang="cs-CZ" sz="1600" dirty="0" err="1">
                <a:solidFill>
                  <a:srgbClr val="002D5A"/>
                </a:solidFill>
              </a:rPr>
              <a:t>Industrial</a:t>
            </a:r>
            <a:r>
              <a:rPr lang="cs-CZ" altLang="cs-CZ" sz="1600" dirty="0">
                <a:solidFill>
                  <a:srgbClr val="002D5A"/>
                </a:solidFill>
              </a:rPr>
              <a:t> </a:t>
            </a:r>
            <a:r>
              <a:rPr lang="cs-CZ" altLang="cs-CZ" sz="1600" dirty="0" err="1">
                <a:solidFill>
                  <a:srgbClr val="002D5A"/>
                </a:solidFill>
              </a:rPr>
              <a:t>Organizations</a:t>
            </a:r>
            <a:r>
              <a:rPr lang="cs-CZ" altLang="cs-CZ" sz="1600" dirty="0">
                <a:solidFill>
                  <a:srgbClr val="002D5A"/>
                </a:solidFill>
              </a:rPr>
              <a:t>)</a:t>
            </a:r>
          </a:p>
          <a:p>
            <a:pPr lvl="1" eaLnBrk="1" hangingPunct="1">
              <a:spcBef>
                <a:spcPts val="900"/>
              </a:spcBef>
            </a:pPr>
            <a:r>
              <a:rPr lang="cs-CZ" altLang="cs-CZ" sz="1600" dirty="0">
                <a:solidFill>
                  <a:srgbClr val="002D5A"/>
                </a:solidFill>
              </a:rPr>
              <a:t>více podporuje OSN, zahraniční pomoc, účast v aliancích</a:t>
            </a:r>
          </a:p>
        </p:txBody>
      </p:sp>
    </p:spTree>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Nadpis 1">
            <a:extLst>
              <a:ext uri="{FF2B5EF4-FFF2-40B4-BE49-F238E27FC236}">
                <a16:creationId xmlns:a16="http://schemas.microsoft.com/office/drawing/2014/main" id="{A8959825-F382-4F6F-8FFD-6743D4DCDAAB}"/>
              </a:ext>
            </a:extLst>
          </p:cNvPr>
          <p:cNvSpPr>
            <a:spLocks noGrp="1"/>
          </p:cNvSpPr>
          <p:nvPr>
            <p:ph type="title"/>
          </p:nvPr>
        </p:nvSpPr>
        <p:spPr>
          <a:xfrm>
            <a:off x="13537" y="149970"/>
            <a:ext cx="8447088" cy="390525"/>
          </a:xfrm>
        </p:spPr>
        <p:txBody>
          <a:bodyPr>
            <a:noAutofit/>
          </a:bodyPr>
          <a:lstStyle/>
          <a:p>
            <a:r>
              <a:rPr lang="cs-CZ" altLang="en-US" sz="4400" dirty="0"/>
              <a:t>Kořeny politické kultury</a:t>
            </a:r>
          </a:p>
        </p:txBody>
      </p:sp>
      <p:sp>
        <p:nvSpPr>
          <p:cNvPr id="105475" name="Zástupný symbol pro obsah 2">
            <a:extLst>
              <a:ext uri="{FF2B5EF4-FFF2-40B4-BE49-F238E27FC236}">
                <a16:creationId xmlns:a16="http://schemas.microsoft.com/office/drawing/2014/main" id="{E8792AB8-0CBA-4A32-9CD4-5C0BADEE97D5}"/>
              </a:ext>
            </a:extLst>
          </p:cNvPr>
          <p:cNvSpPr>
            <a:spLocks noGrp="1"/>
          </p:cNvSpPr>
          <p:nvPr>
            <p:ph idx="1"/>
          </p:nvPr>
        </p:nvSpPr>
        <p:spPr>
          <a:xfrm>
            <a:off x="457200" y="942392"/>
            <a:ext cx="8394244" cy="5584532"/>
          </a:xfrm>
        </p:spPr>
        <p:txBody>
          <a:bodyPr>
            <a:noAutofit/>
          </a:bodyPr>
          <a:lstStyle/>
          <a:p>
            <a:pPr>
              <a:spcBef>
                <a:spcPts val="600"/>
              </a:spcBef>
            </a:pPr>
            <a:r>
              <a:rPr lang="cs-CZ" altLang="en-US" sz="1800" b="1" dirty="0" err="1">
                <a:solidFill>
                  <a:srgbClr val="002D5A"/>
                </a:solidFill>
              </a:rPr>
              <a:t>Agrarianismus</a:t>
            </a:r>
            <a:endParaRPr lang="cs-CZ" altLang="en-US" sz="1800" b="1" dirty="0">
              <a:solidFill>
                <a:srgbClr val="002D5A"/>
              </a:solidFill>
            </a:endParaRPr>
          </a:p>
          <a:p>
            <a:pPr lvl="1">
              <a:spcBef>
                <a:spcPts val="600"/>
              </a:spcBef>
            </a:pPr>
            <a:r>
              <a:rPr lang="cs-CZ" altLang="en-US" sz="1800" dirty="0">
                <a:solidFill>
                  <a:srgbClr val="002D5A"/>
                </a:solidFill>
              </a:rPr>
              <a:t>Jefferson, Jackson… - nezávislost, soběstačnost, </a:t>
            </a:r>
            <a:r>
              <a:rPr lang="cs-CZ" altLang="en-US" sz="1800" dirty="0" err="1">
                <a:solidFill>
                  <a:srgbClr val="002D5A"/>
                </a:solidFill>
              </a:rPr>
              <a:t>samospr</a:t>
            </a:r>
            <a:r>
              <a:rPr lang="cs-CZ" altLang="en-US" sz="1800" dirty="0">
                <a:solidFill>
                  <a:srgbClr val="002D5A"/>
                </a:solidFill>
              </a:rPr>
              <a:t>. pospolitosti; </a:t>
            </a:r>
            <a:r>
              <a:rPr lang="pl-PL" altLang="en-US" sz="1800" dirty="0">
                <a:solidFill>
                  <a:srgbClr val="002D5A"/>
                </a:solidFill>
              </a:rPr>
              <a:t>člověk je od přírody dobrý X vláda je nutné zlo; neprosadil se, ale hodnotově přetrval</a:t>
            </a:r>
            <a:endParaRPr lang="cs-CZ" altLang="en-US" sz="1800" dirty="0">
              <a:solidFill>
                <a:srgbClr val="002D5A"/>
              </a:solidFill>
            </a:endParaRPr>
          </a:p>
          <a:p>
            <a:pPr>
              <a:spcBef>
                <a:spcPts val="600"/>
              </a:spcBef>
            </a:pPr>
            <a:r>
              <a:rPr lang="cs-CZ" altLang="en-US" sz="1800" b="1" dirty="0">
                <a:solidFill>
                  <a:srgbClr val="002D5A"/>
                </a:solidFill>
              </a:rPr>
              <a:t>Demokracie</a:t>
            </a:r>
          </a:p>
          <a:p>
            <a:pPr lvl="1">
              <a:spcBef>
                <a:spcPts val="600"/>
              </a:spcBef>
            </a:pPr>
            <a:r>
              <a:rPr lang="cs-CZ" altLang="en-US" sz="1800" dirty="0">
                <a:solidFill>
                  <a:srgbClr val="002D5A"/>
                </a:solidFill>
              </a:rPr>
              <a:t>silná tradice demokratických, osvícenských idejí, rovnost, svoboda, práva, žádné místo pro aristokracii, rule </a:t>
            </a:r>
            <a:r>
              <a:rPr lang="cs-CZ" altLang="en-US" sz="1800" dirty="0" err="1">
                <a:solidFill>
                  <a:srgbClr val="002D5A"/>
                </a:solidFill>
              </a:rPr>
              <a:t>of</a:t>
            </a:r>
            <a:r>
              <a:rPr lang="cs-CZ" altLang="en-US" sz="1800" dirty="0">
                <a:solidFill>
                  <a:srgbClr val="002D5A"/>
                </a:solidFill>
              </a:rPr>
              <a:t> </a:t>
            </a:r>
            <a:r>
              <a:rPr lang="cs-CZ" altLang="en-US" sz="1800" dirty="0" err="1">
                <a:solidFill>
                  <a:srgbClr val="002D5A"/>
                </a:solidFill>
              </a:rPr>
              <a:t>law</a:t>
            </a:r>
            <a:r>
              <a:rPr lang="cs-CZ" altLang="en-US" sz="1800" dirty="0">
                <a:solidFill>
                  <a:srgbClr val="002D5A"/>
                </a:solidFill>
              </a:rPr>
              <a:t>, slabý vliv totalitních ideologií</a:t>
            </a:r>
          </a:p>
          <a:p>
            <a:pPr>
              <a:spcBef>
                <a:spcPts val="600"/>
              </a:spcBef>
            </a:pPr>
            <a:r>
              <a:rPr lang="cs-CZ" altLang="en-US" sz="1800" b="1" dirty="0">
                <a:solidFill>
                  <a:srgbClr val="002D5A"/>
                </a:solidFill>
              </a:rPr>
              <a:t>Hranice</a:t>
            </a:r>
          </a:p>
          <a:p>
            <a:pPr lvl="1">
              <a:spcBef>
                <a:spcPts val="600"/>
              </a:spcBef>
            </a:pPr>
            <a:r>
              <a:rPr lang="cs-CZ" altLang="en-US" sz="1800" dirty="0">
                <a:solidFill>
                  <a:srgbClr val="002D5A"/>
                </a:solidFill>
              </a:rPr>
              <a:t>neustálý pohyb - honba za bohatstvím, hojností, půdou, štěstím, očekáváním něčeho lepšího</a:t>
            </a:r>
          </a:p>
          <a:p>
            <a:pPr>
              <a:spcBef>
                <a:spcPts val="600"/>
              </a:spcBef>
            </a:pPr>
            <a:r>
              <a:rPr lang="cs-CZ" altLang="en-US" sz="1800" b="1" dirty="0">
                <a:solidFill>
                  <a:srgbClr val="002D5A"/>
                </a:solidFill>
              </a:rPr>
              <a:t>Expanzionismus</a:t>
            </a:r>
          </a:p>
          <a:p>
            <a:pPr lvl="1">
              <a:spcBef>
                <a:spcPts val="600"/>
              </a:spcBef>
            </a:pPr>
            <a:r>
              <a:rPr lang="cs-CZ" altLang="en-US" sz="1800" dirty="0">
                <a:solidFill>
                  <a:srgbClr val="002D5A"/>
                </a:solidFill>
              </a:rPr>
              <a:t>víra ve vlastní hodnoty, metody, systém, který je správný a univerzální, kulturní imperialismus a obchodní </a:t>
            </a:r>
            <a:r>
              <a:rPr lang="cs-CZ" altLang="en-US" sz="1800" dirty="0" err="1">
                <a:solidFill>
                  <a:srgbClr val="002D5A"/>
                </a:solidFill>
              </a:rPr>
              <a:t>neoimperialismus</a:t>
            </a:r>
            <a:endParaRPr lang="cs-CZ" altLang="en-US" sz="1800" dirty="0">
              <a:solidFill>
                <a:srgbClr val="002D5A"/>
              </a:solidFill>
            </a:endParaRPr>
          </a:p>
          <a:p>
            <a:pPr>
              <a:spcBef>
                <a:spcPts val="600"/>
              </a:spcBef>
            </a:pPr>
            <a:r>
              <a:rPr lang="cs-CZ" altLang="cs-CZ" sz="1800" b="1" dirty="0">
                <a:solidFill>
                  <a:srgbClr val="002D5A"/>
                </a:solidFill>
              </a:rPr>
              <a:t>Dynamismus – optimismus</a:t>
            </a:r>
          </a:p>
          <a:p>
            <a:pPr>
              <a:spcBef>
                <a:spcPts val="600"/>
              </a:spcBef>
            </a:pPr>
            <a:r>
              <a:rPr lang="cs-CZ" altLang="en-US" sz="1800" b="1" dirty="0" err="1">
                <a:solidFill>
                  <a:srgbClr val="002D5A"/>
                </a:solidFill>
              </a:rPr>
              <a:t>Melting</a:t>
            </a:r>
            <a:r>
              <a:rPr lang="cs-CZ" altLang="en-US" sz="1800" b="1" dirty="0">
                <a:solidFill>
                  <a:srgbClr val="002D5A"/>
                </a:solidFill>
              </a:rPr>
              <a:t> pot</a:t>
            </a:r>
          </a:p>
          <a:p>
            <a:pPr lvl="1">
              <a:spcBef>
                <a:spcPts val="600"/>
              </a:spcBef>
            </a:pPr>
            <a:r>
              <a:rPr lang="cs-CZ" altLang="en-US" sz="1800" dirty="0">
                <a:solidFill>
                  <a:srgbClr val="002D5A"/>
                </a:solidFill>
              </a:rPr>
              <a:t>schopnost USA absorbovat a harmonizovat život mnoha imigrantů, etnik, národností, jazyků, kultur, oddanost v americké hodnoty – svoboda, </a:t>
            </a:r>
            <a:r>
              <a:rPr lang="cs-CZ" altLang="en-US" sz="1800" dirty="0" err="1">
                <a:solidFill>
                  <a:srgbClr val="002D5A"/>
                </a:solidFill>
              </a:rPr>
              <a:t>self</a:t>
            </a:r>
            <a:r>
              <a:rPr lang="cs-CZ" altLang="en-US" sz="1800" dirty="0">
                <a:solidFill>
                  <a:srgbClr val="002D5A"/>
                </a:solidFill>
              </a:rPr>
              <a:t>-made man</a:t>
            </a:r>
          </a:p>
        </p:txBody>
      </p:sp>
    </p:spTree>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E50E517F-A3E4-C15D-61E9-BB2F764EB5BE}"/>
              </a:ext>
            </a:extLst>
          </p:cNvPr>
          <p:cNvPicPr>
            <a:picLocks noChangeAspect="1"/>
          </p:cNvPicPr>
          <p:nvPr/>
        </p:nvPicPr>
        <p:blipFill>
          <a:blip r:embed="rId2"/>
          <a:stretch>
            <a:fillRect/>
          </a:stretch>
        </p:blipFill>
        <p:spPr>
          <a:xfrm>
            <a:off x="5813653" y="1365672"/>
            <a:ext cx="3145475" cy="4008272"/>
          </a:xfrm>
          <a:prstGeom prst="rect">
            <a:avLst/>
          </a:prstGeom>
        </p:spPr>
      </p:pic>
      <p:sp>
        <p:nvSpPr>
          <p:cNvPr id="19458" name="Rectangle 2"/>
          <p:cNvSpPr>
            <a:spLocks noGrp="1" noChangeArrowheads="1"/>
          </p:cNvSpPr>
          <p:nvPr>
            <p:ph type="title"/>
          </p:nvPr>
        </p:nvSpPr>
        <p:spPr>
          <a:xfrm>
            <a:off x="0" y="38974"/>
            <a:ext cx="9144000" cy="1197543"/>
          </a:xfrm>
        </p:spPr>
        <p:txBody>
          <a:bodyPr>
            <a:noAutofit/>
          </a:bodyPr>
          <a:lstStyle/>
          <a:p>
            <a:pPr eaLnBrk="1" hangingPunct="1"/>
            <a:r>
              <a:rPr lang="cs-CZ" altLang="cs-CZ" sz="3600" dirty="0"/>
              <a:t>Prezidentský režim </a:t>
            </a:r>
            <a:br>
              <a:rPr lang="cs-CZ" altLang="cs-CZ" sz="3600" dirty="0"/>
            </a:br>
            <a:r>
              <a:rPr lang="cs-CZ" altLang="cs-CZ" sz="3600" dirty="0"/>
              <a:t>v Latinské Americe</a:t>
            </a:r>
          </a:p>
        </p:txBody>
      </p:sp>
      <p:sp>
        <p:nvSpPr>
          <p:cNvPr id="19459" name="Rectangle 3"/>
          <p:cNvSpPr>
            <a:spLocks noGrp="1" noChangeArrowheads="1"/>
          </p:cNvSpPr>
          <p:nvPr>
            <p:ph type="body" idx="1"/>
          </p:nvPr>
        </p:nvSpPr>
        <p:spPr>
          <a:xfrm>
            <a:off x="394855" y="1389418"/>
            <a:ext cx="6681354" cy="5257042"/>
          </a:xfrm>
        </p:spPr>
        <p:txBody>
          <a:bodyPr>
            <a:normAutofit/>
          </a:bodyPr>
          <a:lstStyle/>
          <a:p>
            <a:pPr>
              <a:spcBef>
                <a:spcPts val="900"/>
              </a:spcBef>
            </a:pPr>
            <a:r>
              <a:rPr lang="cs-CZ" altLang="cs-CZ" sz="2400" dirty="0">
                <a:solidFill>
                  <a:srgbClr val="002D5A"/>
                </a:solidFill>
              </a:rPr>
              <a:t>Pravý opak americké politické kultury </a:t>
            </a:r>
          </a:p>
          <a:p>
            <a:pPr lvl="1">
              <a:spcBef>
                <a:spcPts val="900"/>
              </a:spcBef>
            </a:pPr>
            <a:r>
              <a:rPr lang="cs-CZ" altLang="cs-CZ" sz="2000" dirty="0">
                <a:solidFill>
                  <a:srgbClr val="002D5A"/>
                </a:solidFill>
              </a:rPr>
              <a:t>autoritářství </a:t>
            </a:r>
          </a:p>
          <a:p>
            <a:pPr lvl="1">
              <a:spcBef>
                <a:spcPts val="900"/>
              </a:spcBef>
            </a:pPr>
            <a:r>
              <a:rPr lang="cs-CZ" altLang="cs-CZ" sz="2000" dirty="0">
                <a:solidFill>
                  <a:srgbClr val="002D5A"/>
                </a:solidFill>
              </a:rPr>
              <a:t>silná pozice armády </a:t>
            </a:r>
          </a:p>
          <a:p>
            <a:pPr lvl="1">
              <a:spcBef>
                <a:spcPts val="900"/>
              </a:spcBef>
            </a:pPr>
            <a:r>
              <a:rPr lang="cs-CZ" altLang="cs-CZ" sz="2000" dirty="0">
                <a:solidFill>
                  <a:srgbClr val="002D5A"/>
                </a:solidFill>
              </a:rPr>
              <a:t>národnostní a náboženské konflikty</a:t>
            </a:r>
          </a:p>
          <a:p>
            <a:pPr lvl="1">
              <a:spcBef>
                <a:spcPts val="900"/>
              </a:spcBef>
            </a:pPr>
            <a:r>
              <a:rPr lang="cs-CZ" altLang="cs-CZ" sz="2000" dirty="0">
                <a:solidFill>
                  <a:srgbClr val="002D5A"/>
                </a:solidFill>
              </a:rPr>
              <a:t>silný kolektivismus</a:t>
            </a:r>
          </a:p>
          <a:p>
            <a:pPr>
              <a:spcBef>
                <a:spcPts val="900"/>
              </a:spcBef>
            </a:pPr>
            <a:r>
              <a:rPr lang="cs-CZ" altLang="cs-CZ" sz="2400" dirty="0">
                <a:solidFill>
                  <a:srgbClr val="002D5A"/>
                </a:solidFill>
              </a:rPr>
              <a:t>Politické stranictví – mnoho nestabilních, ale dosti soudržných stran</a:t>
            </a:r>
          </a:p>
          <a:p>
            <a:pPr>
              <a:spcBef>
                <a:spcPts val="900"/>
              </a:spcBef>
            </a:pPr>
            <a:r>
              <a:rPr lang="cs-CZ" altLang="cs-CZ" sz="2400" dirty="0">
                <a:solidFill>
                  <a:srgbClr val="002D5A"/>
                </a:solidFill>
              </a:rPr>
              <a:t>Velký sklon k zablokování systému – výsledkem je pak často vojenský puč</a:t>
            </a:r>
          </a:p>
        </p:txBody>
      </p:sp>
    </p:spTree>
    <p:extLst>
      <p:ext uri="{BB962C8B-B14F-4D97-AF65-F5344CB8AC3E}">
        <p14:creationId xmlns:p14="http://schemas.microsoft.com/office/powerpoint/2010/main" val="4063799216"/>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903076" y="630621"/>
            <a:ext cx="4020207" cy="1513489"/>
          </a:xfrm>
        </p:spPr>
        <p:txBody>
          <a:bodyPr>
            <a:normAutofit fontScale="90000"/>
          </a:bodyPr>
          <a:lstStyle/>
          <a:p>
            <a:r>
              <a:rPr lang="cs-CZ" sz="3800" dirty="0"/>
              <a:t>Index demokracie 2022 </a:t>
            </a:r>
            <a:r>
              <a:rPr lang="cs-CZ" sz="3100" dirty="0"/>
              <a:t>(The </a:t>
            </a:r>
            <a:r>
              <a:rPr lang="cs-CZ" sz="3100" dirty="0" err="1"/>
              <a:t>Economist</a:t>
            </a:r>
            <a:r>
              <a:rPr lang="cs-CZ" sz="3100" dirty="0"/>
              <a:t>)</a:t>
            </a:r>
          </a:p>
        </p:txBody>
      </p:sp>
      <p:sp>
        <p:nvSpPr>
          <p:cNvPr id="5" name="Rectangle 3">
            <a:extLst>
              <a:ext uri="{FF2B5EF4-FFF2-40B4-BE49-F238E27FC236}">
                <a16:creationId xmlns:a16="http://schemas.microsoft.com/office/drawing/2014/main" id="{34853656-FDAF-4D22-9F0A-50E3455D8C61}"/>
              </a:ext>
            </a:extLst>
          </p:cNvPr>
          <p:cNvSpPr txBox="1">
            <a:spLocks noChangeArrowheads="1"/>
          </p:cNvSpPr>
          <p:nvPr/>
        </p:nvSpPr>
        <p:spPr>
          <a:xfrm>
            <a:off x="4903076" y="2334856"/>
            <a:ext cx="3862552" cy="2237144"/>
          </a:xfrm>
          <a:prstGeom prst="rect">
            <a:avLst/>
          </a:prstGeom>
        </p:spPr>
        <p:txBody>
          <a:bodyPr vert="horz" lIns="91420" tIns="45710" rIns="91420" bIns="45710" rtlCol="0">
            <a:noAutofit/>
          </a:bodyPr>
          <a:lstStyle>
            <a:lvl1pPr marL="342827" indent="-342827" algn="l" defTabSz="91420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792" indent="-285689" algn="l" defTabSz="91420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757" indent="-228552" algn="l" defTabSz="91420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860" indent="-228552" algn="l" defTabSz="91420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963" indent="-228552" algn="l" defTabSz="91420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066" indent="-228552" algn="l" defTabSz="91420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68" indent="-228552" algn="l" defTabSz="91420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72" indent="-228552" algn="l" defTabSz="91420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374" indent="-228552" algn="l" defTabSz="91420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900"/>
              </a:spcBef>
            </a:pPr>
            <a:r>
              <a:rPr lang="cs-CZ" altLang="cs-CZ" sz="2400" dirty="0">
                <a:solidFill>
                  <a:srgbClr val="002D5A"/>
                </a:solidFill>
              </a:rPr>
              <a:t>Plná demokracie: Uruguay a Kostarika</a:t>
            </a:r>
          </a:p>
          <a:p>
            <a:pPr>
              <a:spcBef>
                <a:spcPts val="900"/>
              </a:spcBef>
            </a:pPr>
            <a:r>
              <a:rPr lang="cs-CZ" altLang="cs-CZ" sz="2400" dirty="0">
                <a:solidFill>
                  <a:srgbClr val="002D5A"/>
                </a:solidFill>
              </a:rPr>
              <a:t>Demokracie s nedostatky: Chile, Brazílie, Panama, Argentina, Kolumbie, Peru </a:t>
            </a:r>
          </a:p>
        </p:txBody>
      </p:sp>
      <p:sp>
        <p:nvSpPr>
          <p:cNvPr id="4" name="Ovál 3"/>
          <p:cNvSpPr/>
          <p:nvPr/>
        </p:nvSpPr>
        <p:spPr>
          <a:xfrm>
            <a:off x="1355834" y="2490952"/>
            <a:ext cx="2806263" cy="247518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651"/>
            <a:ext cx="4903076" cy="6894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0587744"/>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FC4BA6-6272-4BC2-A3B0-E5E5DCF66AD3}"/>
              </a:ext>
            </a:extLst>
          </p:cNvPr>
          <p:cNvSpPr>
            <a:spLocks noGrp="1"/>
          </p:cNvSpPr>
          <p:nvPr>
            <p:ph type="title"/>
          </p:nvPr>
        </p:nvSpPr>
        <p:spPr>
          <a:xfrm>
            <a:off x="0" y="182789"/>
            <a:ext cx="9144000" cy="1300778"/>
          </a:xfrm>
        </p:spPr>
        <p:txBody>
          <a:bodyPr>
            <a:normAutofit fontScale="90000"/>
          </a:bodyPr>
          <a:lstStyle/>
          <a:p>
            <a:r>
              <a:rPr lang="cs-CZ" sz="4000" dirty="0"/>
              <a:t>Formy vlády – dle horizontální </a:t>
            </a:r>
            <a:br>
              <a:rPr lang="cs-CZ" sz="4000" dirty="0"/>
            </a:br>
            <a:r>
              <a:rPr lang="cs-CZ" sz="4000" dirty="0"/>
              <a:t>dělby moci</a:t>
            </a:r>
          </a:p>
        </p:txBody>
      </p:sp>
      <p:sp>
        <p:nvSpPr>
          <p:cNvPr id="3" name="Zástupný obsah 2">
            <a:extLst>
              <a:ext uri="{FF2B5EF4-FFF2-40B4-BE49-F238E27FC236}">
                <a16:creationId xmlns:a16="http://schemas.microsoft.com/office/drawing/2014/main" id="{4936318A-2B83-411A-AA34-6F32D4B9813E}"/>
              </a:ext>
            </a:extLst>
          </p:cNvPr>
          <p:cNvSpPr>
            <a:spLocks noGrp="1"/>
          </p:cNvSpPr>
          <p:nvPr>
            <p:ph idx="1"/>
          </p:nvPr>
        </p:nvSpPr>
        <p:spPr>
          <a:xfrm>
            <a:off x="457200" y="1660849"/>
            <a:ext cx="4553339" cy="4767942"/>
          </a:xfrm>
        </p:spPr>
        <p:txBody>
          <a:bodyPr>
            <a:normAutofit/>
          </a:bodyPr>
          <a:lstStyle/>
          <a:p>
            <a:pPr marL="0" indent="0">
              <a:lnSpc>
                <a:spcPct val="110000"/>
              </a:lnSpc>
              <a:spcBef>
                <a:spcPts val="1200"/>
              </a:spcBef>
              <a:buNone/>
            </a:pPr>
            <a:r>
              <a:rPr lang="cs-CZ" sz="2800" u="sng" dirty="0">
                <a:solidFill>
                  <a:srgbClr val="002D5A"/>
                </a:solidFill>
              </a:rPr>
              <a:t>Základní klasifikace</a:t>
            </a:r>
          </a:p>
          <a:p>
            <a:pPr>
              <a:lnSpc>
                <a:spcPct val="110000"/>
              </a:lnSpc>
              <a:spcBef>
                <a:spcPts val="1200"/>
              </a:spcBef>
            </a:pPr>
            <a:r>
              <a:rPr lang="cs-CZ" sz="2400" b="1" dirty="0">
                <a:solidFill>
                  <a:srgbClr val="002D5A"/>
                </a:solidFill>
              </a:rPr>
              <a:t>Prezidentský</a:t>
            </a:r>
            <a:r>
              <a:rPr lang="cs-CZ" sz="2400" dirty="0">
                <a:solidFill>
                  <a:srgbClr val="002D5A"/>
                </a:solidFill>
              </a:rPr>
              <a:t> – striktní dělba</a:t>
            </a:r>
          </a:p>
          <a:p>
            <a:pPr>
              <a:lnSpc>
                <a:spcPct val="110000"/>
              </a:lnSpc>
              <a:spcBef>
                <a:spcPts val="1200"/>
              </a:spcBef>
            </a:pPr>
            <a:r>
              <a:rPr lang="cs-CZ" sz="2400" b="1" dirty="0">
                <a:solidFill>
                  <a:srgbClr val="002D5A"/>
                </a:solidFill>
              </a:rPr>
              <a:t>Parlamentní</a:t>
            </a:r>
            <a:r>
              <a:rPr lang="cs-CZ" sz="2400" dirty="0">
                <a:solidFill>
                  <a:srgbClr val="002D5A"/>
                </a:solidFill>
              </a:rPr>
              <a:t> – pružná dělba</a:t>
            </a:r>
          </a:p>
          <a:p>
            <a:pPr marL="0" indent="0">
              <a:lnSpc>
                <a:spcPct val="110000"/>
              </a:lnSpc>
              <a:spcBef>
                <a:spcPts val="1200"/>
              </a:spcBef>
              <a:buNone/>
            </a:pPr>
            <a:endParaRPr lang="cs-CZ" sz="2400" dirty="0">
              <a:solidFill>
                <a:srgbClr val="002D5A"/>
              </a:solidFill>
            </a:endParaRPr>
          </a:p>
          <a:p>
            <a:pPr marL="0" indent="0">
              <a:lnSpc>
                <a:spcPct val="110000"/>
              </a:lnSpc>
              <a:spcBef>
                <a:spcPts val="1200"/>
              </a:spcBef>
              <a:buNone/>
            </a:pPr>
            <a:r>
              <a:rPr lang="cs-CZ" sz="2400" i="1" u="sng" dirty="0">
                <a:solidFill>
                  <a:srgbClr val="002D5A"/>
                </a:solidFill>
              </a:rPr>
              <a:t>Další klasifikace, jež nejsou všeobecně přijímány </a:t>
            </a:r>
          </a:p>
          <a:p>
            <a:pPr>
              <a:lnSpc>
                <a:spcPct val="110000"/>
              </a:lnSpc>
              <a:spcBef>
                <a:spcPts val="1200"/>
              </a:spcBef>
            </a:pPr>
            <a:r>
              <a:rPr lang="cs-CZ" sz="2400" b="1" i="1" dirty="0">
                <a:solidFill>
                  <a:srgbClr val="002D5A"/>
                </a:solidFill>
              </a:rPr>
              <a:t>Poloprezidentský </a:t>
            </a:r>
            <a:r>
              <a:rPr lang="cs-CZ" sz="2400" i="1" dirty="0">
                <a:solidFill>
                  <a:srgbClr val="002D5A"/>
                </a:solidFill>
              </a:rPr>
              <a:t>– střední cesta</a:t>
            </a:r>
          </a:p>
          <a:p>
            <a:pPr>
              <a:lnSpc>
                <a:spcPct val="110000"/>
              </a:lnSpc>
              <a:spcBef>
                <a:spcPts val="1200"/>
              </a:spcBef>
            </a:pPr>
            <a:r>
              <a:rPr lang="cs-CZ" sz="2400" b="1" i="1" dirty="0">
                <a:solidFill>
                  <a:srgbClr val="002D5A"/>
                </a:solidFill>
              </a:rPr>
              <a:t>Direktoriální</a:t>
            </a:r>
            <a:r>
              <a:rPr lang="cs-CZ" sz="2400" i="1" dirty="0">
                <a:solidFill>
                  <a:srgbClr val="002D5A"/>
                </a:solidFill>
              </a:rPr>
              <a:t> – koncentrace moci</a:t>
            </a:r>
          </a:p>
        </p:txBody>
      </p:sp>
      <p:pic>
        <p:nvPicPr>
          <p:cNvPr id="4" name="Obrázek 3">
            <a:extLst>
              <a:ext uri="{FF2B5EF4-FFF2-40B4-BE49-F238E27FC236}">
                <a16:creationId xmlns:a16="http://schemas.microsoft.com/office/drawing/2014/main" id="{CE763AC8-74B8-4D35-B6F0-83782DDB36A6}"/>
              </a:ext>
            </a:extLst>
          </p:cNvPr>
          <p:cNvPicPr>
            <a:picLocks noChangeAspect="1"/>
          </p:cNvPicPr>
          <p:nvPr/>
        </p:nvPicPr>
        <p:blipFill>
          <a:blip r:embed="rId2"/>
          <a:stretch>
            <a:fillRect/>
          </a:stretch>
        </p:blipFill>
        <p:spPr>
          <a:xfrm>
            <a:off x="5182464" y="1660849"/>
            <a:ext cx="3802916" cy="2855167"/>
          </a:xfrm>
          <a:prstGeom prst="rect">
            <a:avLst/>
          </a:prstGeom>
        </p:spPr>
      </p:pic>
    </p:spTree>
    <p:extLst>
      <p:ext uri="{BB962C8B-B14F-4D97-AF65-F5344CB8AC3E}">
        <p14:creationId xmlns:p14="http://schemas.microsoft.com/office/powerpoint/2010/main" val="3930149564"/>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504965" y="2142700"/>
            <a:ext cx="8284191" cy="2402004"/>
          </a:xfrm>
          <a:prstGeom prst="rect">
            <a:avLst/>
          </a:prstGeom>
          <a:noFill/>
        </p:spPr>
        <p:txBody>
          <a:bodyPr wrap="none" lIns="252000" tIns="0" rIns="252000" bIns="36000" rtlCol="0" anchor="ctr" anchorCtr="0">
            <a:noAutofit/>
          </a:bodyPr>
          <a:lstStyle/>
          <a:p>
            <a:pPr algn="ctr"/>
            <a:r>
              <a:rPr lang="pl-PL" sz="6000" b="1" cap="all" dirty="0">
                <a:solidFill>
                  <a:srgbClr val="CA8A64"/>
                </a:solidFill>
                <a:latin typeface="+mj-lt"/>
              </a:rPr>
              <a:t>Parlamentní režimy</a:t>
            </a:r>
          </a:p>
          <a:p>
            <a:pPr algn="ctr"/>
            <a:r>
              <a:rPr lang="pl-PL" sz="3200" b="1" cap="all" dirty="0">
                <a:solidFill>
                  <a:srgbClr val="CA8A64"/>
                </a:solidFill>
                <a:latin typeface="+mj-lt"/>
              </a:rPr>
              <a:t>historické utváření a soudobá podoba </a:t>
            </a:r>
          </a:p>
          <a:p>
            <a:pPr algn="ctr"/>
            <a:r>
              <a:rPr lang="pl-PL" sz="3200" b="1" cap="all" dirty="0">
                <a:solidFill>
                  <a:srgbClr val="CA8A64"/>
                </a:solidFill>
                <a:latin typeface="+mj-lt"/>
              </a:rPr>
              <a:t>ve Velké Británii.</a:t>
            </a:r>
          </a:p>
          <a:p>
            <a:pPr algn="ctr"/>
            <a:r>
              <a:rPr lang="pl-PL" sz="3200" b="1" cap="all" dirty="0">
                <a:solidFill>
                  <a:srgbClr val="CA8A64"/>
                </a:solidFill>
                <a:latin typeface="+mj-lt"/>
              </a:rPr>
              <a:t>Další varianty parlamentních režimů.</a:t>
            </a:r>
          </a:p>
          <a:p>
            <a:pPr algn="ctr"/>
            <a:endParaRPr lang="pl-PL" sz="3200" b="1" cap="all" dirty="0">
              <a:solidFill>
                <a:srgbClr val="CA8A64"/>
              </a:solidFill>
              <a:latin typeface="+mj-lt"/>
            </a:endParaRPr>
          </a:p>
        </p:txBody>
      </p:sp>
      <p:sp>
        <p:nvSpPr>
          <p:cNvPr id="6" name="TextovéPole 5"/>
          <p:cNvSpPr txBox="1"/>
          <p:nvPr/>
        </p:nvSpPr>
        <p:spPr>
          <a:xfrm>
            <a:off x="0" y="574674"/>
            <a:ext cx="4462818" cy="1090353"/>
          </a:xfrm>
          <a:prstGeom prst="rect">
            <a:avLst/>
          </a:prstGeom>
          <a:noFill/>
        </p:spPr>
        <p:txBody>
          <a:bodyPr wrap="none" lIns="252000" tIns="0" rIns="252000" bIns="36000" rtlCol="0" anchor="t" anchorCtr="0">
            <a:noAutofit/>
          </a:bodyPr>
          <a:lstStyle/>
          <a:p>
            <a:endParaRPr lang="cs-CZ" sz="2800" b="1" dirty="0">
              <a:solidFill>
                <a:srgbClr val="002D5A"/>
              </a:solidFill>
            </a:endParaRPr>
          </a:p>
        </p:txBody>
      </p:sp>
    </p:spTree>
    <p:extLst>
      <p:ext uri="{BB962C8B-B14F-4D97-AF65-F5344CB8AC3E}">
        <p14:creationId xmlns:p14="http://schemas.microsoft.com/office/powerpoint/2010/main" val="2841058933"/>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24295"/>
            <a:ext cx="9144000" cy="923926"/>
          </a:xfrm>
        </p:spPr>
        <p:txBody>
          <a:bodyPr>
            <a:normAutofit fontScale="90000"/>
          </a:bodyPr>
          <a:lstStyle/>
          <a:p>
            <a:r>
              <a:rPr lang="cs-CZ" sz="4400" dirty="0"/>
              <a:t>Politický systém </a:t>
            </a:r>
            <a:br>
              <a:rPr lang="cs-CZ" sz="4400" dirty="0"/>
            </a:br>
            <a:r>
              <a:rPr lang="cs-CZ" sz="4400" dirty="0"/>
              <a:t>Velké Británie</a:t>
            </a:r>
          </a:p>
        </p:txBody>
      </p:sp>
      <p:sp>
        <p:nvSpPr>
          <p:cNvPr id="4" name="Rectangle 3">
            <a:extLst>
              <a:ext uri="{FF2B5EF4-FFF2-40B4-BE49-F238E27FC236}">
                <a16:creationId xmlns:a16="http://schemas.microsoft.com/office/drawing/2014/main" id="{24DD8339-2C5F-418F-9B07-064326848C1D}"/>
              </a:ext>
            </a:extLst>
          </p:cNvPr>
          <p:cNvSpPr>
            <a:spLocks noGrp="1" noChangeArrowheads="1"/>
          </p:cNvSpPr>
          <p:nvPr>
            <p:ph idx="1"/>
          </p:nvPr>
        </p:nvSpPr>
        <p:spPr>
          <a:xfrm>
            <a:off x="457199" y="1478422"/>
            <a:ext cx="8490247" cy="4647741"/>
          </a:xfrm>
        </p:spPr>
        <p:txBody>
          <a:bodyPr>
            <a:noAutofit/>
          </a:bodyPr>
          <a:lstStyle/>
          <a:p>
            <a:pPr eaLnBrk="1" hangingPunct="1">
              <a:lnSpc>
                <a:spcPct val="110000"/>
              </a:lnSpc>
              <a:spcBef>
                <a:spcPts val="1200"/>
              </a:spcBef>
            </a:pPr>
            <a:r>
              <a:rPr lang="cs-CZ" altLang="cs-CZ" sz="2500" dirty="0">
                <a:solidFill>
                  <a:srgbClr val="002D5A"/>
                </a:solidFill>
              </a:rPr>
              <a:t>Parlamentní režim premiérského (kabinetního) typu</a:t>
            </a:r>
          </a:p>
          <a:p>
            <a:pPr eaLnBrk="1" hangingPunct="1">
              <a:lnSpc>
                <a:spcPct val="110000"/>
              </a:lnSpc>
              <a:spcBef>
                <a:spcPts val="1200"/>
              </a:spcBef>
            </a:pPr>
            <a:r>
              <a:rPr lang="cs-CZ" altLang="cs-CZ" sz="2500" dirty="0" err="1">
                <a:solidFill>
                  <a:srgbClr val="002D5A"/>
                </a:solidFill>
              </a:rPr>
              <a:t>Westminsterský</a:t>
            </a:r>
            <a:r>
              <a:rPr lang="cs-CZ" altLang="cs-CZ" sz="2500" dirty="0">
                <a:solidFill>
                  <a:srgbClr val="002D5A"/>
                </a:solidFill>
              </a:rPr>
              <a:t> typ demokracie</a:t>
            </a:r>
          </a:p>
          <a:p>
            <a:pPr eaLnBrk="1" hangingPunct="1">
              <a:lnSpc>
                <a:spcPct val="110000"/>
              </a:lnSpc>
              <a:spcBef>
                <a:spcPts val="1200"/>
              </a:spcBef>
            </a:pPr>
            <a:r>
              <a:rPr lang="cs-CZ" altLang="cs-CZ" sz="2500" dirty="0">
                <a:solidFill>
                  <a:srgbClr val="002D5A"/>
                </a:solidFill>
              </a:rPr>
              <a:t>Nepsaná ústava</a:t>
            </a:r>
          </a:p>
          <a:p>
            <a:pPr eaLnBrk="1" hangingPunct="1">
              <a:lnSpc>
                <a:spcPct val="110000"/>
              </a:lnSpc>
              <a:spcBef>
                <a:spcPts val="1200"/>
              </a:spcBef>
            </a:pPr>
            <a:r>
              <a:rPr lang="cs-CZ" altLang="cs-CZ" sz="2500" dirty="0">
                <a:solidFill>
                  <a:srgbClr val="002D5A"/>
                </a:solidFill>
              </a:rPr>
              <a:t>Pružná dělba moci</a:t>
            </a:r>
          </a:p>
          <a:p>
            <a:pPr eaLnBrk="1" hangingPunct="1">
              <a:lnSpc>
                <a:spcPct val="110000"/>
              </a:lnSpc>
              <a:spcBef>
                <a:spcPts val="1200"/>
              </a:spcBef>
            </a:pPr>
            <a:r>
              <a:rPr lang="cs-CZ" altLang="cs-CZ" sz="2500" dirty="0">
                <a:solidFill>
                  <a:srgbClr val="002D5A"/>
                </a:solidFill>
              </a:rPr>
              <a:t>Dlouhý a pozvolný vývoj vztahů mezi exekutivou a legislativou</a:t>
            </a:r>
          </a:p>
          <a:p>
            <a:pPr eaLnBrk="1" hangingPunct="1">
              <a:lnSpc>
                <a:spcPct val="110000"/>
              </a:lnSpc>
              <a:spcBef>
                <a:spcPts val="1200"/>
              </a:spcBef>
            </a:pPr>
            <a:r>
              <a:rPr lang="cs-CZ" altLang="cs-CZ" sz="2500" dirty="0">
                <a:solidFill>
                  <a:srgbClr val="002D5A"/>
                </a:solidFill>
              </a:rPr>
              <a:t>Od autonomie k čistému unitarismu a pak k unitaristické regionalizaci</a:t>
            </a:r>
          </a:p>
          <a:p>
            <a:pPr eaLnBrk="1" hangingPunct="1">
              <a:lnSpc>
                <a:spcPct val="110000"/>
              </a:lnSpc>
              <a:spcBef>
                <a:spcPts val="1200"/>
              </a:spcBef>
            </a:pPr>
            <a:r>
              <a:rPr lang="cs-CZ" altLang="cs-CZ" sz="2500" dirty="0">
                <a:solidFill>
                  <a:srgbClr val="002D5A"/>
                </a:solidFill>
              </a:rPr>
              <a:t>Bikameralismus</a:t>
            </a:r>
          </a:p>
          <a:p>
            <a:pPr eaLnBrk="1" hangingPunct="1">
              <a:lnSpc>
                <a:spcPct val="110000"/>
              </a:lnSpc>
              <a:spcBef>
                <a:spcPts val="1200"/>
              </a:spcBef>
            </a:pPr>
            <a:r>
              <a:rPr lang="cs-CZ" altLang="cs-CZ" sz="2500" dirty="0">
                <a:solidFill>
                  <a:srgbClr val="002D5A"/>
                </a:solidFill>
              </a:rPr>
              <a:t>Bipartismus</a:t>
            </a:r>
          </a:p>
        </p:txBody>
      </p:sp>
    </p:spTree>
    <p:extLst>
      <p:ext uri="{BB962C8B-B14F-4D97-AF65-F5344CB8AC3E}">
        <p14:creationId xmlns:p14="http://schemas.microsoft.com/office/powerpoint/2010/main" val="2521380189"/>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24295"/>
            <a:ext cx="9144000" cy="923926"/>
          </a:xfrm>
        </p:spPr>
        <p:txBody>
          <a:bodyPr>
            <a:normAutofit/>
          </a:bodyPr>
          <a:lstStyle/>
          <a:p>
            <a:r>
              <a:rPr lang="cs-CZ" sz="4400" dirty="0"/>
              <a:t>Co je Velká Británie?</a:t>
            </a:r>
          </a:p>
        </p:txBody>
      </p:sp>
      <p:sp>
        <p:nvSpPr>
          <p:cNvPr id="4" name="Rectangle 3">
            <a:extLst>
              <a:ext uri="{FF2B5EF4-FFF2-40B4-BE49-F238E27FC236}">
                <a16:creationId xmlns:a16="http://schemas.microsoft.com/office/drawing/2014/main" id="{24DD8339-2C5F-418F-9B07-064326848C1D}"/>
              </a:ext>
            </a:extLst>
          </p:cNvPr>
          <p:cNvSpPr>
            <a:spLocks noGrp="1" noChangeArrowheads="1"/>
          </p:cNvSpPr>
          <p:nvPr>
            <p:ph idx="1"/>
          </p:nvPr>
        </p:nvSpPr>
        <p:spPr>
          <a:xfrm>
            <a:off x="457199" y="1256232"/>
            <a:ext cx="8490247" cy="5093293"/>
          </a:xfrm>
        </p:spPr>
        <p:txBody>
          <a:bodyPr>
            <a:noAutofit/>
          </a:bodyPr>
          <a:lstStyle/>
          <a:p>
            <a:pPr>
              <a:spcBef>
                <a:spcPts val="1200"/>
              </a:spcBef>
            </a:pPr>
            <a:r>
              <a:rPr lang="cs-CZ" sz="2500" b="1" dirty="0">
                <a:solidFill>
                  <a:srgbClr val="002D5A"/>
                </a:solidFill>
              </a:rPr>
              <a:t>Království Velké Británie </a:t>
            </a:r>
            <a:r>
              <a:rPr lang="cs-CZ" sz="2500" dirty="0">
                <a:solidFill>
                  <a:srgbClr val="002D5A"/>
                </a:solidFill>
              </a:rPr>
              <a:t>(1707 - 1801)</a:t>
            </a:r>
          </a:p>
          <a:p>
            <a:pPr lvl="1">
              <a:spcBef>
                <a:spcPts val="1200"/>
              </a:spcBef>
            </a:pPr>
            <a:r>
              <a:rPr lang="cs-CZ" sz="2500" dirty="0">
                <a:solidFill>
                  <a:srgbClr val="002D5A"/>
                </a:solidFill>
              </a:rPr>
              <a:t>1603 - personální unie </a:t>
            </a:r>
          </a:p>
          <a:p>
            <a:pPr lvl="1">
              <a:spcBef>
                <a:spcPts val="1200"/>
              </a:spcBef>
            </a:pPr>
            <a:r>
              <a:rPr lang="cs-CZ" sz="2500" dirty="0">
                <a:solidFill>
                  <a:srgbClr val="002D5A"/>
                </a:solidFill>
              </a:rPr>
              <a:t>1707 - Zákony o sjednocení přijaté skotským a anglickým parlamentem</a:t>
            </a:r>
          </a:p>
          <a:p>
            <a:pPr>
              <a:spcBef>
                <a:spcPts val="1200"/>
              </a:spcBef>
            </a:pPr>
            <a:r>
              <a:rPr lang="cs-CZ" sz="2500" b="1" dirty="0">
                <a:solidFill>
                  <a:srgbClr val="002D5A"/>
                </a:solidFill>
              </a:rPr>
              <a:t>Po sloučení </a:t>
            </a:r>
          </a:p>
          <a:p>
            <a:pPr lvl="1">
              <a:spcBef>
                <a:spcPts val="1200"/>
              </a:spcBef>
            </a:pPr>
            <a:r>
              <a:rPr lang="de-DE" sz="2500" dirty="0" err="1">
                <a:solidFill>
                  <a:srgbClr val="002D5A"/>
                </a:solidFill>
              </a:rPr>
              <a:t>jediný</a:t>
            </a:r>
            <a:r>
              <a:rPr lang="de-DE" sz="2500" dirty="0">
                <a:solidFill>
                  <a:srgbClr val="002D5A"/>
                </a:solidFill>
              </a:rPr>
              <a:t> </a:t>
            </a:r>
            <a:r>
              <a:rPr lang="de-DE" sz="2500" dirty="0" err="1">
                <a:solidFill>
                  <a:srgbClr val="002D5A"/>
                </a:solidFill>
              </a:rPr>
              <a:t>parlament</a:t>
            </a:r>
            <a:r>
              <a:rPr lang="de-DE" sz="2500" dirty="0">
                <a:solidFill>
                  <a:srgbClr val="002D5A"/>
                </a:solidFill>
              </a:rPr>
              <a:t> </a:t>
            </a:r>
            <a:r>
              <a:rPr lang="de-DE" sz="2500" dirty="0" err="1">
                <a:solidFill>
                  <a:srgbClr val="002D5A"/>
                </a:solidFill>
              </a:rPr>
              <a:t>zasedající</a:t>
            </a:r>
            <a:r>
              <a:rPr lang="de-DE" sz="2500" dirty="0">
                <a:solidFill>
                  <a:srgbClr val="002D5A"/>
                </a:solidFill>
              </a:rPr>
              <a:t> </a:t>
            </a:r>
            <a:r>
              <a:rPr lang="de-DE" sz="2500" dirty="0" err="1">
                <a:solidFill>
                  <a:srgbClr val="002D5A"/>
                </a:solidFill>
              </a:rPr>
              <a:t>ve</a:t>
            </a:r>
            <a:r>
              <a:rPr lang="de-DE" sz="2500" dirty="0">
                <a:solidFill>
                  <a:srgbClr val="002D5A"/>
                </a:solidFill>
              </a:rPr>
              <a:t> </a:t>
            </a:r>
            <a:r>
              <a:rPr lang="de-DE" sz="2500" dirty="0" err="1">
                <a:solidFill>
                  <a:srgbClr val="002D5A"/>
                </a:solidFill>
              </a:rPr>
              <a:t>Westminsteru</a:t>
            </a:r>
            <a:endParaRPr lang="cs-CZ" sz="2500" dirty="0">
              <a:solidFill>
                <a:srgbClr val="002D5A"/>
              </a:solidFill>
            </a:endParaRPr>
          </a:p>
          <a:p>
            <a:pPr lvl="1">
              <a:spcBef>
                <a:spcPts val="1200"/>
              </a:spcBef>
            </a:pPr>
            <a:r>
              <a:rPr lang="cs-CZ" sz="2500" dirty="0">
                <a:solidFill>
                  <a:srgbClr val="002D5A"/>
                </a:solidFill>
              </a:rPr>
              <a:t>jediný panovník (Velká Británie)</a:t>
            </a:r>
          </a:p>
        </p:txBody>
      </p:sp>
    </p:spTree>
    <p:extLst>
      <p:ext uri="{BB962C8B-B14F-4D97-AF65-F5344CB8AC3E}">
        <p14:creationId xmlns:p14="http://schemas.microsoft.com/office/powerpoint/2010/main" val="967537422"/>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24295"/>
            <a:ext cx="9144000" cy="923926"/>
          </a:xfrm>
        </p:spPr>
        <p:txBody>
          <a:bodyPr>
            <a:normAutofit/>
          </a:bodyPr>
          <a:lstStyle/>
          <a:p>
            <a:r>
              <a:rPr lang="cs-CZ" sz="4400" dirty="0"/>
              <a:t>Co je Spojené království?</a:t>
            </a:r>
          </a:p>
        </p:txBody>
      </p:sp>
      <p:sp>
        <p:nvSpPr>
          <p:cNvPr id="4" name="Rectangle 3">
            <a:extLst>
              <a:ext uri="{FF2B5EF4-FFF2-40B4-BE49-F238E27FC236}">
                <a16:creationId xmlns:a16="http://schemas.microsoft.com/office/drawing/2014/main" id="{24DD8339-2C5F-418F-9B07-064326848C1D}"/>
              </a:ext>
            </a:extLst>
          </p:cNvPr>
          <p:cNvSpPr>
            <a:spLocks noGrp="1" noChangeArrowheads="1"/>
          </p:cNvSpPr>
          <p:nvPr>
            <p:ph idx="1"/>
          </p:nvPr>
        </p:nvSpPr>
        <p:spPr>
          <a:xfrm>
            <a:off x="457200" y="1256233"/>
            <a:ext cx="4260080" cy="4486542"/>
          </a:xfrm>
        </p:spPr>
        <p:txBody>
          <a:bodyPr anchor="b">
            <a:noAutofit/>
          </a:bodyPr>
          <a:lstStyle/>
          <a:p>
            <a:pPr>
              <a:spcBef>
                <a:spcPts val="1800"/>
              </a:spcBef>
            </a:pPr>
            <a:r>
              <a:rPr lang="cs-CZ" sz="2500" dirty="0">
                <a:solidFill>
                  <a:srgbClr val="002D5A"/>
                </a:solidFill>
              </a:rPr>
              <a:t>1801 - Spojené království Velké Británie a Irska</a:t>
            </a:r>
          </a:p>
          <a:p>
            <a:pPr>
              <a:spcBef>
                <a:spcPts val="1800"/>
              </a:spcBef>
            </a:pPr>
            <a:r>
              <a:rPr lang="cs-CZ" sz="2500" dirty="0">
                <a:solidFill>
                  <a:srgbClr val="002D5A"/>
                </a:solidFill>
              </a:rPr>
              <a:t>1922 - odtržení Irska</a:t>
            </a:r>
          </a:p>
          <a:p>
            <a:pPr>
              <a:spcBef>
                <a:spcPts val="1800"/>
              </a:spcBef>
            </a:pPr>
            <a:r>
              <a:rPr lang="cs-CZ" sz="2500" dirty="0">
                <a:solidFill>
                  <a:srgbClr val="002D5A"/>
                </a:solidFill>
              </a:rPr>
              <a:t>1927 - Spojené království Velké Británie a Severního Irska</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2711" y="1296987"/>
            <a:ext cx="4681289" cy="3745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4705944"/>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9"/>
            <a:ext cx="9144000" cy="1303872"/>
          </a:xfrm>
        </p:spPr>
        <p:txBody>
          <a:bodyPr>
            <a:noAutofit/>
          </a:bodyPr>
          <a:lstStyle/>
          <a:p>
            <a:r>
              <a:rPr lang="cs-CZ" sz="3600" dirty="0"/>
              <a:t>Populační, ekonomická a politická </a:t>
            </a:r>
            <a:br>
              <a:rPr lang="cs-CZ" sz="3600" dirty="0"/>
            </a:br>
            <a:r>
              <a:rPr lang="cs-CZ" sz="3600" dirty="0"/>
              <a:t>dominance Anglie</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1658" y="3613292"/>
            <a:ext cx="4083693" cy="346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3">
            <a:extLst>
              <a:ext uri="{FF2B5EF4-FFF2-40B4-BE49-F238E27FC236}">
                <a16:creationId xmlns:a16="http://schemas.microsoft.com/office/drawing/2014/main" id="{24DD8339-2C5F-418F-9B07-064326848C1D}"/>
              </a:ext>
            </a:extLst>
          </p:cNvPr>
          <p:cNvSpPr>
            <a:spLocks noGrp="1" noChangeArrowheads="1"/>
          </p:cNvSpPr>
          <p:nvPr>
            <p:ph idx="1"/>
          </p:nvPr>
        </p:nvSpPr>
        <p:spPr>
          <a:xfrm>
            <a:off x="5772683" y="1025494"/>
            <a:ext cx="3268767" cy="2093720"/>
          </a:xfrm>
        </p:spPr>
        <p:txBody>
          <a:bodyPr>
            <a:noAutofit/>
          </a:bodyPr>
          <a:lstStyle/>
          <a:p>
            <a:pPr marL="0" indent="0">
              <a:spcBef>
                <a:spcPts val="600"/>
              </a:spcBef>
              <a:buNone/>
            </a:pPr>
            <a:r>
              <a:rPr lang="cs-CZ" sz="2000" b="1" dirty="0">
                <a:solidFill>
                  <a:srgbClr val="002D5A"/>
                </a:solidFill>
              </a:rPr>
              <a:t>Počty poslanců:</a:t>
            </a:r>
          </a:p>
          <a:p>
            <a:pPr marL="0" indent="0">
              <a:spcBef>
                <a:spcPts val="600"/>
              </a:spcBef>
              <a:buNone/>
            </a:pPr>
            <a:r>
              <a:rPr lang="cs-CZ" sz="2000" dirty="0">
                <a:solidFill>
                  <a:srgbClr val="002D5A"/>
                </a:solidFill>
              </a:rPr>
              <a:t>Anglie		533</a:t>
            </a:r>
          </a:p>
          <a:p>
            <a:pPr marL="0" indent="0">
              <a:spcBef>
                <a:spcPts val="600"/>
              </a:spcBef>
              <a:buNone/>
            </a:pPr>
            <a:r>
              <a:rPr lang="cs-CZ" sz="2000" dirty="0">
                <a:solidFill>
                  <a:srgbClr val="002D5A"/>
                </a:solidFill>
              </a:rPr>
              <a:t>Skotsko 		59</a:t>
            </a:r>
          </a:p>
          <a:p>
            <a:pPr marL="0" indent="0">
              <a:spcBef>
                <a:spcPts val="600"/>
              </a:spcBef>
              <a:buNone/>
            </a:pPr>
            <a:r>
              <a:rPr lang="cs-CZ" sz="2000" dirty="0">
                <a:solidFill>
                  <a:srgbClr val="002D5A"/>
                </a:solidFill>
              </a:rPr>
              <a:t>Wales		40</a:t>
            </a:r>
          </a:p>
          <a:p>
            <a:pPr marL="0" indent="0">
              <a:spcBef>
                <a:spcPts val="600"/>
              </a:spcBef>
              <a:buNone/>
            </a:pPr>
            <a:r>
              <a:rPr lang="cs-CZ" sz="2000" dirty="0" err="1">
                <a:solidFill>
                  <a:srgbClr val="002D5A"/>
                </a:solidFill>
              </a:rPr>
              <a:t>Sev</a:t>
            </a:r>
            <a:r>
              <a:rPr lang="cs-CZ" sz="2000" dirty="0">
                <a:solidFill>
                  <a:srgbClr val="002D5A"/>
                </a:solidFill>
              </a:rPr>
              <a:t>. Irsko 	18</a:t>
            </a: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193" y="1535087"/>
            <a:ext cx="4795281" cy="3643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732804"/>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9"/>
            <a:ext cx="9144000" cy="923926"/>
          </a:xfrm>
        </p:spPr>
        <p:txBody>
          <a:bodyPr>
            <a:normAutofit/>
          </a:bodyPr>
          <a:lstStyle/>
          <a:p>
            <a:r>
              <a:rPr lang="cs-CZ" sz="4400" dirty="0"/>
              <a:t>Správní struktura UK</a:t>
            </a:r>
          </a:p>
        </p:txBody>
      </p:sp>
      <p:sp>
        <p:nvSpPr>
          <p:cNvPr id="4" name="Rectangle 3">
            <a:extLst>
              <a:ext uri="{FF2B5EF4-FFF2-40B4-BE49-F238E27FC236}">
                <a16:creationId xmlns:a16="http://schemas.microsoft.com/office/drawing/2014/main" id="{24DD8339-2C5F-418F-9B07-064326848C1D}"/>
              </a:ext>
            </a:extLst>
          </p:cNvPr>
          <p:cNvSpPr>
            <a:spLocks noGrp="1" noChangeArrowheads="1"/>
          </p:cNvSpPr>
          <p:nvPr>
            <p:ph idx="1"/>
          </p:nvPr>
        </p:nvSpPr>
        <p:spPr>
          <a:xfrm>
            <a:off x="491383" y="1085315"/>
            <a:ext cx="5191570" cy="5341122"/>
          </a:xfrm>
        </p:spPr>
        <p:txBody>
          <a:bodyPr>
            <a:noAutofit/>
          </a:bodyPr>
          <a:lstStyle/>
          <a:p>
            <a:pPr marL="0" indent="0">
              <a:spcBef>
                <a:spcPts val="600"/>
              </a:spcBef>
              <a:buNone/>
            </a:pPr>
            <a:r>
              <a:rPr lang="cs-CZ" sz="2000" dirty="0">
                <a:solidFill>
                  <a:srgbClr val="002D5A"/>
                </a:solidFill>
              </a:rPr>
              <a:t>odlišná v jednotlivých částech </a:t>
            </a:r>
          </a:p>
          <a:p>
            <a:pPr lvl="1">
              <a:spcBef>
                <a:spcPts val="600"/>
              </a:spcBef>
            </a:pPr>
            <a:r>
              <a:rPr lang="cs-CZ" sz="2000" dirty="0">
                <a:solidFill>
                  <a:srgbClr val="002D5A"/>
                </a:solidFill>
              </a:rPr>
              <a:t>Anglie</a:t>
            </a:r>
          </a:p>
          <a:p>
            <a:pPr lvl="2">
              <a:spcBef>
                <a:spcPts val="600"/>
              </a:spcBef>
            </a:pPr>
            <a:r>
              <a:rPr lang="cs-CZ" sz="1700" dirty="0">
                <a:solidFill>
                  <a:srgbClr val="002D5A"/>
                </a:solidFill>
              </a:rPr>
              <a:t>Metropolitní hrabství</a:t>
            </a:r>
          </a:p>
          <a:p>
            <a:pPr lvl="2">
              <a:spcBef>
                <a:spcPts val="600"/>
              </a:spcBef>
            </a:pPr>
            <a:r>
              <a:rPr lang="cs-CZ" sz="1700" dirty="0">
                <a:solidFill>
                  <a:srgbClr val="002D5A"/>
                </a:solidFill>
              </a:rPr>
              <a:t>Nemetropolitní hrabství</a:t>
            </a:r>
          </a:p>
          <a:p>
            <a:pPr lvl="2">
              <a:spcBef>
                <a:spcPts val="600"/>
              </a:spcBef>
            </a:pPr>
            <a:r>
              <a:rPr lang="cs-CZ" sz="1700" dirty="0" err="1">
                <a:solidFill>
                  <a:srgbClr val="002D5A"/>
                </a:solidFill>
              </a:rPr>
              <a:t>Unitary</a:t>
            </a:r>
            <a:r>
              <a:rPr lang="cs-CZ" sz="1700" dirty="0">
                <a:solidFill>
                  <a:srgbClr val="002D5A"/>
                </a:solidFill>
              </a:rPr>
              <a:t> </a:t>
            </a:r>
            <a:r>
              <a:rPr lang="cs-CZ" sz="1700" dirty="0" err="1">
                <a:solidFill>
                  <a:srgbClr val="002D5A"/>
                </a:solidFill>
              </a:rPr>
              <a:t>Authority</a:t>
            </a:r>
            <a:endParaRPr lang="cs-CZ" sz="1700" dirty="0">
              <a:solidFill>
                <a:srgbClr val="002D5A"/>
              </a:solidFill>
            </a:endParaRPr>
          </a:p>
          <a:p>
            <a:pPr lvl="2">
              <a:spcBef>
                <a:spcPts val="600"/>
              </a:spcBef>
            </a:pPr>
            <a:r>
              <a:rPr lang="cs-CZ" sz="1700" dirty="0">
                <a:solidFill>
                  <a:srgbClr val="002D5A"/>
                </a:solidFill>
              </a:rPr>
              <a:t>Velký Londýn</a:t>
            </a:r>
          </a:p>
          <a:p>
            <a:pPr lvl="1">
              <a:spcBef>
                <a:spcPts val="600"/>
              </a:spcBef>
            </a:pPr>
            <a:r>
              <a:rPr lang="cs-CZ" sz="2000" dirty="0">
                <a:solidFill>
                  <a:srgbClr val="002D5A"/>
                </a:solidFill>
              </a:rPr>
              <a:t>Skotsko (autonomie)</a:t>
            </a:r>
          </a:p>
          <a:p>
            <a:pPr lvl="2">
              <a:spcBef>
                <a:spcPts val="600"/>
              </a:spcBef>
            </a:pPr>
            <a:r>
              <a:rPr lang="cs-CZ" sz="1700" dirty="0">
                <a:solidFill>
                  <a:srgbClr val="002D5A"/>
                </a:solidFill>
              </a:rPr>
              <a:t>Obecní oblasti</a:t>
            </a:r>
          </a:p>
          <a:p>
            <a:pPr lvl="1">
              <a:spcBef>
                <a:spcPts val="600"/>
              </a:spcBef>
            </a:pPr>
            <a:r>
              <a:rPr lang="cs-CZ" sz="2000" dirty="0">
                <a:solidFill>
                  <a:srgbClr val="002D5A"/>
                </a:solidFill>
              </a:rPr>
              <a:t>Wales (autonomie)</a:t>
            </a:r>
          </a:p>
          <a:p>
            <a:pPr lvl="2">
              <a:spcBef>
                <a:spcPts val="600"/>
              </a:spcBef>
            </a:pPr>
            <a:r>
              <a:rPr lang="cs-CZ" sz="1700" dirty="0" err="1">
                <a:solidFill>
                  <a:srgbClr val="002D5A"/>
                </a:solidFill>
              </a:rPr>
              <a:t>Unitary</a:t>
            </a:r>
            <a:r>
              <a:rPr lang="cs-CZ" sz="1700" dirty="0">
                <a:solidFill>
                  <a:srgbClr val="002D5A"/>
                </a:solidFill>
              </a:rPr>
              <a:t> </a:t>
            </a:r>
            <a:r>
              <a:rPr lang="cs-CZ" sz="1700" dirty="0" err="1">
                <a:solidFill>
                  <a:srgbClr val="002D5A"/>
                </a:solidFill>
              </a:rPr>
              <a:t>Authority</a:t>
            </a:r>
            <a:endParaRPr lang="cs-CZ" sz="1700" dirty="0">
              <a:solidFill>
                <a:srgbClr val="002D5A"/>
              </a:solidFill>
            </a:endParaRPr>
          </a:p>
          <a:p>
            <a:pPr lvl="1">
              <a:spcBef>
                <a:spcPts val="600"/>
              </a:spcBef>
            </a:pPr>
            <a:r>
              <a:rPr lang="cs-CZ" sz="2000" dirty="0">
                <a:solidFill>
                  <a:srgbClr val="002D5A"/>
                </a:solidFill>
              </a:rPr>
              <a:t>Severní Irsko (autonomie)</a:t>
            </a:r>
          </a:p>
          <a:p>
            <a:pPr lvl="2">
              <a:spcBef>
                <a:spcPts val="600"/>
              </a:spcBef>
            </a:pPr>
            <a:r>
              <a:rPr lang="cs-CZ" sz="1700" dirty="0">
                <a:solidFill>
                  <a:srgbClr val="002D5A"/>
                </a:solidFill>
              </a:rPr>
              <a:t>Lokální vládní distrikty</a:t>
            </a:r>
          </a:p>
        </p:txBody>
      </p:sp>
      <p:pic>
        <p:nvPicPr>
          <p:cNvPr id="2050" name="Picture 2" descr="United Kingdom Map - England, Wales, Scotland, Northern Ireland - Travel  Euro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9731" y="709301"/>
            <a:ext cx="4264269" cy="6148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387769"/>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6556" y="784284"/>
            <a:ext cx="5799191" cy="3736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Nadpis 1"/>
          <p:cNvSpPr>
            <a:spLocks noGrp="1"/>
          </p:cNvSpPr>
          <p:nvPr>
            <p:ph type="title"/>
          </p:nvPr>
        </p:nvSpPr>
        <p:spPr>
          <a:xfrm>
            <a:off x="0" y="54909"/>
            <a:ext cx="9144000" cy="923926"/>
          </a:xfrm>
        </p:spPr>
        <p:txBody>
          <a:bodyPr>
            <a:normAutofit/>
          </a:bodyPr>
          <a:lstStyle/>
          <a:p>
            <a:r>
              <a:rPr lang="cs-CZ" sz="4400" dirty="0"/>
              <a:t>Ústava a ústavnost</a:t>
            </a:r>
          </a:p>
        </p:txBody>
      </p:sp>
      <p:sp>
        <p:nvSpPr>
          <p:cNvPr id="4" name="Rectangle 3">
            <a:extLst>
              <a:ext uri="{FF2B5EF4-FFF2-40B4-BE49-F238E27FC236}">
                <a16:creationId xmlns:a16="http://schemas.microsoft.com/office/drawing/2014/main" id="{24DD8339-2C5F-418F-9B07-064326848C1D}"/>
              </a:ext>
            </a:extLst>
          </p:cNvPr>
          <p:cNvSpPr>
            <a:spLocks noGrp="1" noChangeArrowheads="1"/>
          </p:cNvSpPr>
          <p:nvPr>
            <p:ph idx="1"/>
          </p:nvPr>
        </p:nvSpPr>
        <p:spPr>
          <a:xfrm>
            <a:off x="363196" y="1538243"/>
            <a:ext cx="4405358" cy="5204390"/>
          </a:xfrm>
        </p:spPr>
        <p:txBody>
          <a:bodyPr anchor="b">
            <a:noAutofit/>
          </a:bodyPr>
          <a:lstStyle/>
          <a:p>
            <a:pPr>
              <a:spcBef>
                <a:spcPts val="1200"/>
              </a:spcBef>
            </a:pPr>
            <a:r>
              <a:rPr lang="cs-CZ" sz="2300" b="1" dirty="0">
                <a:solidFill>
                  <a:srgbClr val="002D5A"/>
                </a:solidFill>
              </a:rPr>
              <a:t>Ústava</a:t>
            </a:r>
          </a:p>
          <a:p>
            <a:pPr lvl="1">
              <a:spcBef>
                <a:spcPts val="1200"/>
              </a:spcBef>
            </a:pPr>
            <a:r>
              <a:rPr lang="cs-CZ" sz="1900" dirty="0">
                <a:solidFill>
                  <a:srgbClr val="002D5A"/>
                </a:solidFill>
              </a:rPr>
              <a:t>nepsaná </a:t>
            </a:r>
          </a:p>
          <a:p>
            <a:pPr lvl="1">
              <a:spcBef>
                <a:spcPts val="1200"/>
              </a:spcBef>
            </a:pPr>
            <a:r>
              <a:rPr lang="cs-CZ" sz="1900" dirty="0">
                <a:solidFill>
                  <a:srgbClr val="002D5A"/>
                </a:solidFill>
              </a:rPr>
              <a:t>flexibilní </a:t>
            </a:r>
            <a:endParaRPr lang="cs-CZ" sz="1900" b="1" dirty="0">
              <a:solidFill>
                <a:srgbClr val="002D5A"/>
              </a:solidFill>
            </a:endParaRPr>
          </a:p>
          <a:p>
            <a:pPr>
              <a:spcBef>
                <a:spcPts val="1200"/>
              </a:spcBef>
            </a:pPr>
            <a:r>
              <a:rPr lang="cs-CZ" sz="2300" b="1" dirty="0">
                <a:solidFill>
                  <a:srgbClr val="002D5A"/>
                </a:solidFill>
              </a:rPr>
              <a:t>Zdroje ústavnosti</a:t>
            </a:r>
          </a:p>
          <a:p>
            <a:pPr lvl="1">
              <a:spcBef>
                <a:spcPts val="1200"/>
              </a:spcBef>
            </a:pPr>
            <a:r>
              <a:rPr lang="cs-CZ" sz="1900" dirty="0">
                <a:solidFill>
                  <a:srgbClr val="002D5A"/>
                </a:solidFill>
              </a:rPr>
              <a:t>královské prerogativy</a:t>
            </a:r>
          </a:p>
          <a:p>
            <a:pPr lvl="1">
              <a:spcBef>
                <a:spcPts val="1200"/>
              </a:spcBef>
            </a:pPr>
            <a:r>
              <a:rPr lang="cs-CZ" sz="1900" dirty="0">
                <a:solidFill>
                  <a:srgbClr val="002D5A"/>
                </a:solidFill>
              </a:rPr>
              <a:t>statutární právo (statute </a:t>
            </a:r>
            <a:r>
              <a:rPr lang="cs-CZ" sz="1900" dirty="0" err="1">
                <a:solidFill>
                  <a:srgbClr val="002D5A"/>
                </a:solidFill>
              </a:rPr>
              <a:t>law</a:t>
            </a:r>
            <a:r>
              <a:rPr lang="cs-CZ" sz="1900" dirty="0">
                <a:solidFill>
                  <a:srgbClr val="002D5A"/>
                </a:solidFill>
              </a:rPr>
              <a:t>)</a:t>
            </a:r>
          </a:p>
          <a:p>
            <a:pPr lvl="1">
              <a:spcBef>
                <a:spcPts val="1200"/>
              </a:spcBef>
            </a:pPr>
            <a:r>
              <a:rPr lang="cs-CZ" sz="1900" dirty="0">
                <a:solidFill>
                  <a:srgbClr val="002D5A"/>
                </a:solidFill>
              </a:rPr>
              <a:t>zvykové právo (</a:t>
            </a:r>
            <a:r>
              <a:rPr lang="cs-CZ" sz="1900" dirty="0" err="1">
                <a:solidFill>
                  <a:srgbClr val="002D5A"/>
                </a:solidFill>
              </a:rPr>
              <a:t>common</a:t>
            </a:r>
            <a:r>
              <a:rPr lang="cs-CZ" sz="1900" dirty="0">
                <a:solidFill>
                  <a:srgbClr val="002D5A"/>
                </a:solidFill>
              </a:rPr>
              <a:t> </a:t>
            </a:r>
            <a:r>
              <a:rPr lang="cs-CZ" sz="1900" dirty="0" err="1">
                <a:solidFill>
                  <a:srgbClr val="002D5A"/>
                </a:solidFill>
              </a:rPr>
              <a:t>law</a:t>
            </a:r>
            <a:r>
              <a:rPr lang="cs-CZ" sz="1900" dirty="0">
                <a:solidFill>
                  <a:srgbClr val="002D5A"/>
                </a:solidFill>
              </a:rPr>
              <a:t>)</a:t>
            </a:r>
          </a:p>
          <a:p>
            <a:pPr lvl="1">
              <a:spcBef>
                <a:spcPts val="1200"/>
              </a:spcBef>
            </a:pPr>
            <a:r>
              <a:rPr lang="cs-CZ" sz="1900" dirty="0">
                <a:solidFill>
                  <a:srgbClr val="002D5A"/>
                </a:solidFill>
              </a:rPr>
              <a:t>ústavní zvyklosti (</a:t>
            </a:r>
            <a:r>
              <a:rPr lang="cs-CZ" sz="1900" dirty="0" err="1">
                <a:solidFill>
                  <a:srgbClr val="002D5A"/>
                </a:solidFill>
              </a:rPr>
              <a:t>conventions</a:t>
            </a:r>
            <a:r>
              <a:rPr lang="cs-CZ" sz="1900" dirty="0">
                <a:solidFill>
                  <a:srgbClr val="002D5A"/>
                </a:solidFill>
              </a:rPr>
              <a:t>)</a:t>
            </a:r>
          </a:p>
          <a:p>
            <a:pPr lvl="1">
              <a:spcBef>
                <a:spcPts val="1200"/>
              </a:spcBef>
            </a:pPr>
            <a:r>
              <a:rPr lang="cs-CZ" sz="1900" dirty="0">
                <a:solidFill>
                  <a:srgbClr val="002D5A"/>
                </a:solidFill>
              </a:rPr>
              <a:t>názory odborníků, autorit</a:t>
            </a:r>
          </a:p>
          <a:p>
            <a:pPr lvl="1">
              <a:spcBef>
                <a:spcPts val="1200"/>
              </a:spcBef>
            </a:pPr>
            <a:r>
              <a:rPr lang="cs-CZ" sz="1900" i="1" strike="sngStrike" dirty="0">
                <a:solidFill>
                  <a:srgbClr val="002D5A"/>
                </a:solidFill>
              </a:rPr>
              <a:t>do </a:t>
            </a:r>
            <a:r>
              <a:rPr lang="cs-CZ" sz="1900" i="1" strike="sngStrike" dirty="0" err="1">
                <a:solidFill>
                  <a:srgbClr val="002D5A"/>
                </a:solidFill>
              </a:rPr>
              <a:t>Brexitu</a:t>
            </a:r>
            <a:r>
              <a:rPr lang="cs-CZ" sz="1900" i="1" strike="sngStrike" dirty="0">
                <a:solidFill>
                  <a:srgbClr val="002D5A"/>
                </a:solidFill>
              </a:rPr>
              <a:t> - právo EU </a:t>
            </a:r>
          </a:p>
          <a:p>
            <a:pPr marL="0" indent="0">
              <a:spcBef>
                <a:spcPts val="1200"/>
              </a:spcBef>
              <a:buNone/>
            </a:pPr>
            <a:endParaRPr lang="cs-CZ" sz="2400" dirty="0">
              <a:solidFill>
                <a:srgbClr val="002D5A"/>
              </a:solidFill>
            </a:endParaRPr>
          </a:p>
        </p:txBody>
      </p:sp>
    </p:spTree>
    <p:extLst>
      <p:ext uri="{BB962C8B-B14F-4D97-AF65-F5344CB8AC3E}">
        <p14:creationId xmlns:p14="http://schemas.microsoft.com/office/powerpoint/2010/main" val="1930024622"/>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9"/>
            <a:ext cx="9144000" cy="923926"/>
          </a:xfrm>
        </p:spPr>
        <p:txBody>
          <a:bodyPr>
            <a:normAutofit/>
          </a:bodyPr>
          <a:lstStyle/>
          <a:p>
            <a:r>
              <a:rPr lang="cs-CZ" sz="4400" dirty="0"/>
              <a:t>Ústava – základní principy</a:t>
            </a:r>
          </a:p>
        </p:txBody>
      </p:sp>
      <p:sp>
        <p:nvSpPr>
          <p:cNvPr id="4" name="Rectangle 3">
            <a:extLst>
              <a:ext uri="{FF2B5EF4-FFF2-40B4-BE49-F238E27FC236}">
                <a16:creationId xmlns:a16="http://schemas.microsoft.com/office/drawing/2014/main" id="{24DD8339-2C5F-418F-9B07-064326848C1D}"/>
              </a:ext>
            </a:extLst>
          </p:cNvPr>
          <p:cNvSpPr>
            <a:spLocks noGrp="1" noChangeArrowheads="1"/>
          </p:cNvSpPr>
          <p:nvPr>
            <p:ph idx="1"/>
          </p:nvPr>
        </p:nvSpPr>
        <p:spPr>
          <a:xfrm>
            <a:off x="491382" y="1085315"/>
            <a:ext cx="7857860" cy="5016382"/>
          </a:xfrm>
        </p:spPr>
        <p:txBody>
          <a:bodyPr>
            <a:noAutofit/>
          </a:bodyPr>
          <a:lstStyle/>
          <a:p>
            <a:pPr>
              <a:spcBef>
                <a:spcPts val="1200"/>
              </a:spcBef>
            </a:pPr>
            <a:r>
              <a:rPr lang="cs-CZ" sz="2400" dirty="0">
                <a:solidFill>
                  <a:srgbClr val="002D5A"/>
                </a:solidFill>
              </a:rPr>
              <a:t>Suverenita parlamentu </a:t>
            </a:r>
          </a:p>
          <a:p>
            <a:pPr lvl="1">
              <a:spcBef>
                <a:spcPts val="1200"/>
              </a:spcBef>
            </a:pPr>
            <a:r>
              <a:rPr lang="cs-CZ" sz="2000" dirty="0">
                <a:solidFill>
                  <a:srgbClr val="002D5A"/>
                </a:solidFill>
              </a:rPr>
              <a:t>podrývána sílící suverenitou lidu (referenda, volby)</a:t>
            </a:r>
          </a:p>
          <a:p>
            <a:pPr lvl="1">
              <a:spcBef>
                <a:spcPts val="1200"/>
              </a:spcBef>
            </a:pPr>
            <a:r>
              <a:rPr lang="cs-CZ" sz="2000" dirty="0">
                <a:solidFill>
                  <a:srgbClr val="002D5A"/>
                </a:solidFill>
              </a:rPr>
              <a:t>do </a:t>
            </a:r>
            <a:r>
              <a:rPr lang="cs-CZ" sz="2000" dirty="0" err="1">
                <a:solidFill>
                  <a:srgbClr val="002D5A"/>
                </a:solidFill>
              </a:rPr>
              <a:t>Brexitu</a:t>
            </a:r>
            <a:r>
              <a:rPr lang="cs-CZ" sz="2000" dirty="0">
                <a:solidFill>
                  <a:srgbClr val="002D5A"/>
                </a:solidFill>
              </a:rPr>
              <a:t> podrývána smlouvou o založení EU a následnými smlouvami</a:t>
            </a:r>
          </a:p>
          <a:p>
            <a:pPr>
              <a:spcBef>
                <a:spcPts val="1200"/>
              </a:spcBef>
            </a:pPr>
            <a:r>
              <a:rPr lang="cs-CZ" sz="2400" dirty="0">
                <a:solidFill>
                  <a:srgbClr val="002D5A"/>
                </a:solidFill>
              </a:rPr>
              <a:t>Parlamentarismus </a:t>
            </a:r>
          </a:p>
          <a:p>
            <a:pPr lvl="1">
              <a:spcBef>
                <a:spcPts val="1200"/>
              </a:spcBef>
            </a:pPr>
            <a:r>
              <a:rPr lang="cs-CZ" sz="2000" dirty="0">
                <a:solidFill>
                  <a:srgbClr val="002D5A"/>
                </a:solidFill>
              </a:rPr>
              <a:t>Walter </a:t>
            </a:r>
            <a:r>
              <a:rPr lang="cs-CZ" sz="2000" dirty="0" err="1">
                <a:solidFill>
                  <a:srgbClr val="002D5A"/>
                </a:solidFill>
              </a:rPr>
              <a:t>Bagehot</a:t>
            </a:r>
            <a:r>
              <a:rPr lang="cs-CZ" sz="2000" dirty="0">
                <a:solidFill>
                  <a:srgbClr val="002D5A"/>
                </a:solidFill>
              </a:rPr>
              <a:t> (1867): „tajemství akceschopnosti Anglické ústavy spočívá v úzkém spojení, jež je téměř úplným spojením výkonné a zákonodárné moci…podle tradiční teorie spočívá význam naší ústavy v úplném oddělení zákonodárné a výkonné autority, ale ve skutečnosti její hodnota leží naopak v jejich jednotě.“</a:t>
            </a:r>
            <a:endParaRPr lang="cs-CZ" sz="2400" dirty="0">
              <a:solidFill>
                <a:srgbClr val="002D5A"/>
              </a:solidFill>
            </a:endParaRPr>
          </a:p>
          <a:p>
            <a:pPr>
              <a:spcBef>
                <a:spcPts val="1200"/>
              </a:spcBef>
            </a:pPr>
            <a:r>
              <a:rPr lang="cs-CZ" sz="2400" dirty="0">
                <a:solidFill>
                  <a:srgbClr val="002D5A"/>
                </a:solidFill>
              </a:rPr>
              <a:t>Unitarismus</a:t>
            </a:r>
          </a:p>
          <a:p>
            <a:pPr lvl="1">
              <a:spcBef>
                <a:spcPts val="1200"/>
              </a:spcBef>
            </a:pPr>
            <a:r>
              <a:rPr lang="cs-CZ" sz="2000" dirty="0">
                <a:solidFill>
                  <a:srgbClr val="002D5A"/>
                </a:solidFill>
              </a:rPr>
              <a:t>parlament může prostou většinou přenést pravomoci na nižší celky, ale také si je může kdykoli vzít zpět </a:t>
            </a:r>
          </a:p>
          <a:p>
            <a:pPr marL="0" indent="0">
              <a:spcBef>
                <a:spcPts val="1200"/>
              </a:spcBef>
              <a:buNone/>
            </a:pPr>
            <a:endParaRPr lang="cs-CZ" sz="2400" dirty="0">
              <a:solidFill>
                <a:srgbClr val="002D5A"/>
              </a:solidFill>
            </a:endParaRPr>
          </a:p>
          <a:p>
            <a:pPr marL="0" indent="0">
              <a:spcBef>
                <a:spcPts val="1200"/>
              </a:spcBef>
              <a:buNone/>
            </a:pPr>
            <a:endParaRPr lang="cs-CZ" sz="2400" dirty="0">
              <a:solidFill>
                <a:srgbClr val="002D5A"/>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7063" y="1155939"/>
            <a:ext cx="1244387" cy="1912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523833"/>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9"/>
            <a:ext cx="9144000" cy="923926"/>
          </a:xfrm>
        </p:spPr>
        <p:txBody>
          <a:bodyPr>
            <a:normAutofit/>
          </a:bodyPr>
          <a:lstStyle/>
          <a:p>
            <a:r>
              <a:rPr lang="cs-CZ" sz="4400" dirty="0"/>
              <a:t>Ústavní vývoj</a:t>
            </a:r>
          </a:p>
        </p:txBody>
      </p:sp>
      <p:sp>
        <p:nvSpPr>
          <p:cNvPr id="4" name="Rectangle 3">
            <a:extLst>
              <a:ext uri="{FF2B5EF4-FFF2-40B4-BE49-F238E27FC236}">
                <a16:creationId xmlns:a16="http://schemas.microsoft.com/office/drawing/2014/main" id="{24DD8339-2C5F-418F-9B07-064326848C1D}"/>
              </a:ext>
            </a:extLst>
          </p:cNvPr>
          <p:cNvSpPr>
            <a:spLocks noGrp="1" noChangeArrowheads="1"/>
          </p:cNvSpPr>
          <p:nvPr>
            <p:ph idx="1"/>
          </p:nvPr>
        </p:nvSpPr>
        <p:spPr>
          <a:xfrm>
            <a:off x="491382" y="1085315"/>
            <a:ext cx="7140011" cy="5016382"/>
          </a:xfrm>
        </p:spPr>
        <p:txBody>
          <a:bodyPr>
            <a:noAutofit/>
          </a:bodyPr>
          <a:lstStyle/>
          <a:p>
            <a:pPr marL="0" indent="0">
              <a:spcBef>
                <a:spcPts val="1200"/>
              </a:spcBef>
              <a:buNone/>
            </a:pPr>
            <a:r>
              <a:rPr lang="cs-CZ" sz="2100" dirty="0">
                <a:solidFill>
                  <a:srgbClr val="002D5A"/>
                </a:solidFill>
              </a:rPr>
              <a:t>Klíčové akty směrem ke </a:t>
            </a:r>
            <a:r>
              <a:rPr lang="cs-CZ" sz="2100" b="1" u="sng" dirty="0">
                <a:solidFill>
                  <a:srgbClr val="002D5A"/>
                </a:solidFill>
              </a:rPr>
              <a:t>konstitucionalismu</a:t>
            </a:r>
            <a:r>
              <a:rPr lang="cs-CZ" sz="2100" dirty="0">
                <a:solidFill>
                  <a:srgbClr val="002D5A"/>
                </a:solidFill>
              </a:rPr>
              <a:t> a </a:t>
            </a:r>
            <a:r>
              <a:rPr lang="cs-CZ" sz="2100" b="1" u="sng" dirty="0">
                <a:solidFill>
                  <a:srgbClr val="002D5A"/>
                </a:solidFill>
              </a:rPr>
              <a:t>parlamentarismu</a:t>
            </a:r>
          </a:p>
          <a:p>
            <a:pPr>
              <a:spcBef>
                <a:spcPts val="1200"/>
              </a:spcBef>
            </a:pPr>
            <a:r>
              <a:rPr lang="cs-CZ" sz="2100" b="1" dirty="0">
                <a:solidFill>
                  <a:srgbClr val="002D5A"/>
                </a:solidFill>
              </a:rPr>
              <a:t>Magna Charta (1215) </a:t>
            </a:r>
          </a:p>
          <a:p>
            <a:pPr lvl="1">
              <a:spcBef>
                <a:spcPts val="1200"/>
              </a:spcBef>
            </a:pPr>
            <a:r>
              <a:rPr lang="cs-CZ" sz="1800" dirty="0">
                <a:solidFill>
                  <a:srgbClr val="002D5A"/>
                </a:solidFill>
              </a:rPr>
              <a:t>Svoboda církve a její nedotknutelnost</a:t>
            </a:r>
          </a:p>
          <a:p>
            <a:pPr lvl="1">
              <a:spcBef>
                <a:spcPts val="1200"/>
              </a:spcBef>
            </a:pPr>
            <a:r>
              <a:rPr lang="cs-CZ" sz="1800" dirty="0">
                <a:solidFill>
                  <a:srgbClr val="002D5A"/>
                </a:solidFill>
              </a:rPr>
              <a:t>Žádné daně bez porady krále se šlechtou a církví</a:t>
            </a:r>
          </a:p>
          <a:p>
            <a:pPr lvl="1">
              <a:spcBef>
                <a:spcPts val="1200"/>
              </a:spcBef>
            </a:pPr>
            <a:r>
              <a:rPr lang="cs-CZ" sz="1800" dirty="0">
                <a:solidFill>
                  <a:srgbClr val="002D5A"/>
                </a:solidFill>
              </a:rPr>
              <a:t>Svoboda měst</a:t>
            </a:r>
          </a:p>
          <a:p>
            <a:pPr lvl="1">
              <a:spcBef>
                <a:spcPts val="1200"/>
              </a:spcBef>
            </a:pPr>
            <a:r>
              <a:rPr lang="cs-CZ" sz="1800" dirty="0">
                <a:solidFill>
                  <a:srgbClr val="002D5A"/>
                </a:solidFill>
              </a:rPr>
              <a:t>Panství práva (Rule </a:t>
            </a:r>
            <a:r>
              <a:rPr lang="cs-CZ" sz="1800" dirty="0" err="1">
                <a:solidFill>
                  <a:srgbClr val="002D5A"/>
                </a:solidFill>
              </a:rPr>
              <a:t>of</a:t>
            </a:r>
            <a:r>
              <a:rPr lang="cs-CZ" sz="1800" dirty="0">
                <a:solidFill>
                  <a:srgbClr val="002D5A"/>
                </a:solidFill>
              </a:rPr>
              <a:t> </a:t>
            </a:r>
            <a:r>
              <a:rPr lang="cs-CZ" sz="1800" dirty="0" err="1">
                <a:solidFill>
                  <a:srgbClr val="002D5A"/>
                </a:solidFill>
              </a:rPr>
              <a:t>law</a:t>
            </a:r>
            <a:r>
              <a:rPr lang="cs-CZ" sz="1800" dirty="0">
                <a:solidFill>
                  <a:srgbClr val="002D5A"/>
                </a:solidFill>
              </a:rPr>
              <a:t>)</a:t>
            </a:r>
          </a:p>
          <a:p>
            <a:pPr lvl="1">
              <a:spcBef>
                <a:spcPts val="1200"/>
              </a:spcBef>
            </a:pPr>
            <a:r>
              <a:rPr lang="cs-CZ" sz="1800" dirty="0">
                <a:solidFill>
                  <a:srgbClr val="002D5A"/>
                </a:solidFill>
              </a:rPr>
              <a:t>Svoboda obchodníků</a:t>
            </a:r>
          </a:p>
          <a:p>
            <a:pPr>
              <a:spcBef>
                <a:spcPts val="1200"/>
              </a:spcBef>
            </a:pPr>
            <a:r>
              <a:rPr lang="cs-CZ" sz="2100" b="1" dirty="0">
                <a:solidFill>
                  <a:srgbClr val="002D5A"/>
                </a:solidFill>
              </a:rPr>
              <a:t>Bill </a:t>
            </a:r>
            <a:r>
              <a:rPr lang="cs-CZ" sz="2100" b="1" dirty="0" err="1">
                <a:solidFill>
                  <a:srgbClr val="002D5A"/>
                </a:solidFill>
              </a:rPr>
              <a:t>of</a:t>
            </a:r>
            <a:r>
              <a:rPr lang="cs-CZ" sz="2100" b="1" dirty="0">
                <a:solidFill>
                  <a:srgbClr val="002D5A"/>
                </a:solidFill>
              </a:rPr>
              <a:t> </a:t>
            </a:r>
            <a:r>
              <a:rPr lang="cs-CZ" sz="2100" b="1" dirty="0" err="1">
                <a:solidFill>
                  <a:srgbClr val="002D5A"/>
                </a:solidFill>
              </a:rPr>
              <a:t>Rights</a:t>
            </a:r>
            <a:r>
              <a:rPr lang="cs-CZ" sz="2100" b="1" dirty="0">
                <a:solidFill>
                  <a:srgbClr val="002D5A"/>
                </a:solidFill>
              </a:rPr>
              <a:t> (1689) </a:t>
            </a:r>
            <a:r>
              <a:rPr lang="cs-CZ" sz="2100" dirty="0">
                <a:solidFill>
                  <a:srgbClr val="002D5A"/>
                </a:solidFill>
              </a:rPr>
              <a:t>– omezení panovníka</a:t>
            </a:r>
          </a:p>
          <a:p>
            <a:pPr lvl="1">
              <a:spcBef>
                <a:spcPts val="1200"/>
              </a:spcBef>
            </a:pPr>
            <a:r>
              <a:rPr lang="cs-CZ" sz="1800" dirty="0">
                <a:solidFill>
                  <a:srgbClr val="002D5A"/>
                </a:solidFill>
              </a:rPr>
              <a:t>nemůže rušit a provádět zákony bez souhlasu parlamentu</a:t>
            </a:r>
          </a:p>
          <a:p>
            <a:pPr lvl="1">
              <a:spcBef>
                <a:spcPts val="1200"/>
              </a:spcBef>
            </a:pPr>
            <a:r>
              <a:rPr lang="cs-CZ" sz="1800" dirty="0">
                <a:solidFill>
                  <a:srgbClr val="002D5A"/>
                </a:solidFill>
              </a:rPr>
              <a:t>ztrácí pravomoc ukládat daně</a:t>
            </a:r>
          </a:p>
          <a:p>
            <a:pPr lvl="1">
              <a:spcBef>
                <a:spcPts val="1200"/>
              </a:spcBef>
            </a:pPr>
            <a:r>
              <a:rPr lang="cs-CZ" sz="1800" dirty="0">
                <a:solidFill>
                  <a:srgbClr val="002D5A"/>
                </a:solidFill>
              </a:rPr>
              <a:t>nemůže již </a:t>
            </a:r>
            <a:r>
              <a:rPr lang="cs-CZ" sz="1800" dirty="0" err="1">
                <a:solidFill>
                  <a:srgbClr val="002D5A"/>
                </a:solidFill>
              </a:rPr>
              <a:t>již</a:t>
            </a:r>
            <a:r>
              <a:rPr lang="cs-CZ" sz="1800" dirty="0">
                <a:solidFill>
                  <a:srgbClr val="002D5A"/>
                </a:solidFill>
              </a:rPr>
              <a:t> udržovat stálou armádu bez souhlasu parlamentu </a:t>
            </a:r>
          </a:p>
          <a:p>
            <a:pPr lvl="1">
              <a:spcBef>
                <a:spcPts val="1200"/>
              </a:spcBef>
            </a:pPr>
            <a:r>
              <a:rPr lang="cs-CZ" sz="1800" dirty="0">
                <a:solidFill>
                  <a:srgbClr val="002D5A"/>
                </a:solidFill>
              </a:rPr>
              <a:t>nemůže omezit svobodu projevu a debat v parlamentu</a:t>
            </a:r>
          </a:p>
          <a:p>
            <a:pPr marL="0" indent="0">
              <a:spcBef>
                <a:spcPts val="1200"/>
              </a:spcBef>
              <a:buNone/>
            </a:pPr>
            <a:endParaRPr lang="cs-CZ" sz="2400" dirty="0">
              <a:solidFill>
                <a:srgbClr val="002D5A"/>
              </a:solidFill>
            </a:endParaRPr>
          </a:p>
          <a:p>
            <a:pPr marL="0" indent="0">
              <a:spcBef>
                <a:spcPts val="1200"/>
              </a:spcBef>
              <a:buNone/>
            </a:pPr>
            <a:endParaRPr lang="cs-CZ" sz="2400" dirty="0">
              <a:solidFill>
                <a:srgbClr val="002D5A"/>
              </a:solidFill>
            </a:endParaRP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31388" y="655905"/>
            <a:ext cx="1612612" cy="2394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2118" y="3358499"/>
            <a:ext cx="1404269" cy="2836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5672536"/>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9"/>
            <a:ext cx="9144000" cy="923926"/>
          </a:xfrm>
        </p:spPr>
        <p:txBody>
          <a:bodyPr>
            <a:normAutofit/>
          </a:bodyPr>
          <a:lstStyle/>
          <a:p>
            <a:r>
              <a:rPr lang="cs-CZ" sz="4400" dirty="0"/>
              <a:t>Dvoukomorový parlament</a:t>
            </a:r>
          </a:p>
        </p:txBody>
      </p:sp>
      <p:sp>
        <p:nvSpPr>
          <p:cNvPr id="4" name="Rectangle 3">
            <a:extLst>
              <a:ext uri="{FF2B5EF4-FFF2-40B4-BE49-F238E27FC236}">
                <a16:creationId xmlns:a16="http://schemas.microsoft.com/office/drawing/2014/main" id="{24DD8339-2C5F-418F-9B07-064326848C1D}"/>
              </a:ext>
            </a:extLst>
          </p:cNvPr>
          <p:cNvSpPr>
            <a:spLocks noGrp="1" noChangeArrowheads="1"/>
          </p:cNvSpPr>
          <p:nvPr>
            <p:ph idx="1"/>
          </p:nvPr>
        </p:nvSpPr>
        <p:spPr>
          <a:xfrm>
            <a:off x="491382" y="1085315"/>
            <a:ext cx="7738218" cy="5016382"/>
          </a:xfrm>
        </p:spPr>
        <p:txBody>
          <a:bodyPr>
            <a:noAutofit/>
          </a:bodyPr>
          <a:lstStyle/>
          <a:p>
            <a:pPr>
              <a:spcBef>
                <a:spcPts val="1200"/>
              </a:spcBef>
            </a:pPr>
            <a:r>
              <a:rPr lang="cs-CZ" sz="2400" dirty="0">
                <a:solidFill>
                  <a:srgbClr val="002D5A"/>
                </a:solidFill>
              </a:rPr>
              <a:t>Původně „Velká rada“</a:t>
            </a:r>
          </a:p>
          <a:p>
            <a:pPr lvl="1">
              <a:spcBef>
                <a:spcPts val="1200"/>
              </a:spcBef>
            </a:pPr>
            <a:r>
              <a:rPr lang="cs-CZ" sz="2400" b="1" dirty="0">
                <a:solidFill>
                  <a:srgbClr val="002D5A"/>
                </a:solidFill>
              </a:rPr>
              <a:t>House </a:t>
            </a:r>
            <a:r>
              <a:rPr lang="cs-CZ" sz="2400" b="1" dirty="0" err="1">
                <a:solidFill>
                  <a:srgbClr val="002D5A"/>
                </a:solidFill>
              </a:rPr>
              <a:t>of</a:t>
            </a:r>
            <a:r>
              <a:rPr lang="cs-CZ" sz="2400" b="1" dirty="0">
                <a:solidFill>
                  <a:srgbClr val="002D5A"/>
                </a:solidFill>
              </a:rPr>
              <a:t> </a:t>
            </a:r>
            <a:r>
              <a:rPr lang="cs-CZ" sz="2400" b="1" dirty="0" err="1">
                <a:solidFill>
                  <a:srgbClr val="002D5A"/>
                </a:solidFill>
              </a:rPr>
              <a:t>Commons</a:t>
            </a:r>
            <a:r>
              <a:rPr lang="cs-CZ" sz="2400" b="1" dirty="0">
                <a:solidFill>
                  <a:srgbClr val="002D5A"/>
                </a:solidFill>
              </a:rPr>
              <a:t> </a:t>
            </a:r>
          </a:p>
          <a:p>
            <a:pPr lvl="2">
              <a:spcBef>
                <a:spcPts val="1200"/>
              </a:spcBef>
            </a:pPr>
            <a:r>
              <a:rPr lang="cs-CZ" dirty="0">
                <a:solidFill>
                  <a:srgbClr val="002D5A"/>
                </a:solidFill>
              </a:rPr>
              <a:t>nižší šlechta – podle majetkového cenzu</a:t>
            </a:r>
          </a:p>
          <a:p>
            <a:pPr lvl="2">
              <a:spcBef>
                <a:spcPts val="1200"/>
              </a:spcBef>
            </a:pPr>
            <a:r>
              <a:rPr lang="cs-CZ" dirty="0">
                <a:solidFill>
                  <a:srgbClr val="002D5A"/>
                </a:solidFill>
              </a:rPr>
              <a:t>zástupci měst, zástupci hrabství </a:t>
            </a:r>
          </a:p>
          <a:p>
            <a:pPr lvl="1">
              <a:spcBef>
                <a:spcPts val="1200"/>
              </a:spcBef>
            </a:pPr>
            <a:r>
              <a:rPr lang="cs-CZ" sz="2400" b="1" dirty="0">
                <a:solidFill>
                  <a:srgbClr val="002D5A"/>
                </a:solidFill>
              </a:rPr>
              <a:t>House </a:t>
            </a:r>
            <a:r>
              <a:rPr lang="cs-CZ" sz="2400" b="1" dirty="0" err="1">
                <a:solidFill>
                  <a:srgbClr val="002D5A"/>
                </a:solidFill>
              </a:rPr>
              <a:t>of</a:t>
            </a:r>
            <a:r>
              <a:rPr lang="cs-CZ" sz="2400" b="1" dirty="0">
                <a:solidFill>
                  <a:srgbClr val="002D5A"/>
                </a:solidFill>
              </a:rPr>
              <a:t> </a:t>
            </a:r>
            <a:r>
              <a:rPr lang="cs-CZ" sz="2400" b="1" dirty="0" err="1">
                <a:solidFill>
                  <a:srgbClr val="002D5A"/>
                </a:solidFill>
              </a:rPr>
              <a:t>Lords</a:t>
            </a:r>
            <a:r>
              <a:rPr lang="cs-CZ" sz="2400" b="1" dirty="0">
                <a:solidFill>
                  <a:srgbClr val="002D5A"/>
                </a:solidFill>
              </a:rPr>
              <a:t>  </a:t>
            </a:r>
          </a:p>
          <a:p>
            <a:pPr lvl="2">
              <a:spcBef>
                <a:spcPts val="1200"/>
              </a:spcBef>
            </a:pPr>
            <a:r>
              <a:rPr lang="cs-CZ" dirty="0">
                <a:solidFill>
                  <a:srgbClr val="002D5A"/>
                </a:solidFill>
              </a:rPr>
              <a:t>vyšší šlechta</a:t>
            </a:r>
          </a:p>
          <a:p>
            <a:pPr lvl="2">
              <a:spcBef>
                <a:spcPts val="1200"/>
              </a:spcBef>
            </a:pPr>
            <a:r>
              <a:rPr lang="cs-CZ" dirty="0">
                <a:solidFill>
                  <a:srgbClr val="002D5A"/>
                </a:solidFill>
              </a:rPr>
              <a:t>duchovenstvo</a:t>
            </a:r>
          </a:p>
          <a:p>
            <a:pPr lvl="2">
              <a:spcBef>
                <a:spcPts val="1200"/>
              </a:spcBef>
            </a:pPr>
            <a:r>
              <a:rPr lang="cs-CZ" dirty="0">
                <a:solidFill>
                  <a:srgbClr val="002D5A"/>
                </a:solidFill>
              </a:rPr>
              <a:t>vyvinula ze soudního dvora (curia </a:t>
            </a:r>
            <a:r>
              <a:rPr lang="cs-CZ" dirty="0" err="1">
                <a:solidFill>
                  <a:srgbClr val="002D5A"/>
                </a:solidFill>
              </a:rPr>
              <a:t>regis</a:t>
            </a:r>
            <a:r>
              <a:rPr lang="cs-CZ" dirty="0">
                <a:solidFill>
                  <a:srgbClr val="002D5A"/>
                </a:solidFill>
              </a:rPr>
              <a:t>)</a:t>
            </a:r>
          </a:p>
        </p:txBody>
      </p:sp>
    </p:spTree>
    <p:extLst>
      <p:ext uri="{BB962C8B-B14F-4D97-AF65-F5344CB8AC3E}">
        <p14:creationId xmlns:p14="http://schemas.microsoft.com/office/powerpoint/2010/main" val="2071706473"/>
      </p:ext>
    </p:extLst>
  </p:cSld>
  <p:clrMapOvr>
    <a:masterClrMapping/>
  </p:clrMapOvr>
  <mc:AlternateContent xmlns:mc="http://schemas.openxmlformats.org/markup-compatibility/2006">
    <mc:Choice xmlns:p14="http://schemas.microsoft.com/office/powerpoint/2010/main" Requires="p14">
      <p:transition spd="slow" p14:dur="2750">
        <p:cover/>
      </p:transition>
    </mc:Choice>
    <mc:Fallback>
      <p:transition spd="slow">
        <p:cover/>
      </p:transition>
    </mc:Fallback>
  </mc:AlternateContent>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5809</TotalTime>
  <Words>18891</Words>
  <Application>Microsoft Office PowerPoint</Application>
  <PresentationFormat>Předvádění na obrazovce (4:3)</PresentationFormat>
  <Paragraphs>2564</Paragraphs>
  <Slides>309</Slides>
  <Notes>29</Notes>
  <HiddenSlides>0</HiddenSlides>
  <MMClips>0</MMClips>
  <ScaleCrop>false</ScaleCrop>
  <HeadingPairs>
    <vt:vector size="8" baseType="variant">
      <vt:variant>
        <vt:lpstr>Použitá písma</vt:lpstr>
      </vt:variant>
      <vt:variant>
        <vt:i4>5</vt:i4>
      </vt:variant>
      <vt:variant>
        <vt:lpstr>Motiv</vt:lpstr>
      </vt:variant>
      <vt:variant>
        <vt:i4>1</vt:i4>
      </vt:variant>
      <vt:variant>
        <vt:lpstr>Vložené servery OLE</vt:lpstr>
      </vt:variant>
      <vt:variant>
        <vt:i4>1</vt:i4>
      </vt:variant>
      <vt:variant>
        <vt:lpstr>Nadpisy snímků</vt:lpstr>
      </vt:variant>
      <vt:variant>
        <vt:i4>309</vt:i4>
      </vt:variant>
    </vt:vector>
  </HeadingPairs>
  <TitlesOfParts>
    <vt:vector size="316" baseType="lpstr">
      <vt:lpstr>Arial</vt:lpstr>
      <vt:lpstr>Calibri</vt:lpstr>
      <vt:lpstr>Times New Roman</vt:lpstr>
      <vt:lpstr>Verdana</vt:lpstr>
      <vt:lpstr>Wingdings</vt:lpstr>
      <vt:lpstr>Motiv sady Office</vt:lpstr>
      <vt:lpstr>Graf</vt:lpstr>
      <vt:lpstr>Ladislav Mrklas</vt:lpstr>
      <vt:lpstr>Osnova předmětu</vt:lpstr>
      <vt:lpstr>Literatura</vt:lpstr>
      <vt:lpstr>Podmínky ke zkoušce  (prezenční forma)</vt:lpstr>
      <vt:lpstr>Podmínky ke zkoušce  (kombinovaná forma)</vt:lpstr>
      <vt:lpstr>Prezentace aplikace PowerPoint</vt:lpstr>
      <vt:lpstr>Literatura</vt:lpstr>
      <vt:lpstr>Dělba moci</vt:lpstr>
      <vt:lpstr>Formy vlády – dle horizontální  dělby moci</vt:lpstr>
      <vt:lpstr>Protože…</vt:lpstr>
      <vt:lpstr>Parlamentarismus – hlavní rysy</vt:lpstr>
      <vt:lpstr>O co vlastně jde – které faktory brát v úvahu</vt:lpstr>
      <vt:lpstr>Parlamentarismus – další rysy </vt:lpstr>
      <vt:lpstr>Pružná dělba moci</vt:lpstr>
      <vt:lpstr>Členství ve vládě a parlamentu</vt:lpstr>
      <vt:lpstr>Prezidentský režim – základní principy</vt:lpstr>
      <vt:lpstr>Prezidentský režim – základní principy</vt:lpstr>
      <vt:lpstr>Poloprezidentský režim – základní principy</vt:lpstr>
      <vt:lpstr>Poloprezidentský režim – základní principy</vt:lpstr>
      <vt:lpstr>Direktoriální režim – základní principy</vt:lpstr>
      <vt:lpstr>Diskutabilní momenty a faktory</vt:lpstr>
      <vt:lpstr>Klasifikace s důrazem na postavení hlavy státu (Cheibub + Hloušek-Kopeček-Šedo)</vt:lpstr>
      <vt:lpstr>Mapa forem vlád ve světě</vt:lpstr>
      <vt:lpstr>Prezentace aplikace PowerPoint</vt:lpstr>
      <vt:lpstr>Literatura</vt:lpstr>
      <vt:lpstr>Politický systém USA</vt:lpstr>
      <vt:lpstr>Ústavní systém</vt:lpstr>
      <vt:lpstr>Dělba moci</vt:lpstr>
      <vt:lpstr>Přísná dělba moci</vt:lpstr>
      <vt:lpstr>Prezidentský režim</vt:lpstr>
      <vt:lpstr>Okolnosti utvoření funkce prezidenta</vt:lpstr>
      <vt:lpstr>Specifika volebního systému prezidenta</vt:lpstr>
      <vt:lpstr>Sartori: „jakobypřímá“ volba</vt:lpstr>
      <vt:lpstr>Sbor volitelů (electoral college)</vt:lpstr>
      <vt:lpstr>Argumenty pro Sbor volitelů</vt:lpstr>
      <vt:lpstr>Argumenty proti Sboru volitelů</vt:lpstr>
      <vt:lpstr>Volby v roce 2000</vt:lpstr>
      <vt:lpstr>Prezidentské volby – stranicko-politický pohled</vt:lpstr>
      <vt:lpstr>Primární volby</vt:lpstr>
      <vt:lpstr>Primární volby</vt:lpstr>
      <vt:lpstr>Caucus</vt:lpstr>
      <vt:lpstr>Prezidentské primárky</vt:lpstr>
      <vt:lpstr>Prezidentské primárky</vt:lpstr>
      <vt:lpstr>Stranický konvent/sjezd</vt:lpstr>
      <vt:lpstr>Stranický konvent</vt:lpstr>
      <vt:lpstr>Základní principy volebního systému</vt:lpstr>
      <vt:lpstr>Prezentace aplikace PowerPoint</vt:lpstr>
      <vt:lpstr>538 volitelů</vt:lpstr>
      <vt:lpstr>Kolegium volitelů 2016 - teorie a praxe</vt:lpstr>
      <vt:lpstr>Proč je při volbě tak důležitý federalismus? </vt:lpstr>
      <vt:lpstr>Bitevní státy  v akci</vt:lpstr>
      <vt:lpstr>Volební systém prezidenta</vt:lpstr>
      <vt:lpstr>Volební kolegium</vt:lpstr>
      <vt:lpstr>Okolnosti utvoření funkce prezidenta</vt:lpstr>
      <vt:lpstr>Prezident</vt:lpstr>
      <vt:lpstr>Pravomoci prezidenta</vt:lpstr>
      <vt:lpstr>Legislativní pravomoci</vt:lpstr>
      <vt:lpstr>Prezentace aplikace PowerPoint</vt:lpstr>
      <vt:lpstr>Legislativní pravomoci</vt:lpstr>
      <vt:lpstr>Zahraničně-politické pravomoci prezidenta</vt:lpstr>
      <vt:lpstr>Vláda USA</vt:lpstr>
      <vt:lpstr>Výkonný aparát prezidenta</vt:lpstr>
      <vt:lpstr>Nezávislé agentury</vt:lpstr>
      <vt:lpstr>Viceprezident</vt:lpstr>
      <vt:lpstr>Kongres</vt:lpstr>
      <vt:lpstr>Funkce Kongresu</vt:lpstr>
      <vt:lpstr>Impeachment</vt:lpstr>
      <vt:lpstr>Impeachment prezidenta</vt:lpstr>
      <vt:lpstr>Kongres – kontrolní funkce</vt:lpstr>
      <vt:lpstr>Sněmovna reprezentantů</vt:lpstr>
      <vt:lpstr>Senát</vt:lpstr>
      <vt:lpstr>Executive orders (výkonná nařízení)</vt:lpstr>
      <vt:lpstr>Volební systémy</vt:lpstr>
      <vt:lpstr>Nejvyšší soud</vt:lpstr>
      <vt:lpstr>Soudní moc</vt:lpstr>
      <vt:lpstr>Federalismus</vt:lpstr>
      <vt:lpstr>Federalismus</vt:lpstr>
      <vt:lpstr>Postupné posilování moci  centrální vlády</vt:lpstr>
      <vt:lpstr>Postupné posilování moci  centrální vlády</vt:lpstr>
      <vt:lpstr>1860-1865 občanská válka</vt:lpstr>
      <vt:lpstr>Velká hospodářská krize</vt:lpstr>
      <vt:lpstr>Stranický systém USA</vt:lpstr>
      <vt:lpstr>5 hlavních důvodů pro bipartismus</vt:lpstr>
      <vt:lpstr>Prezentace aplikace PowerPoint</vt:lpstr>
      <vt:lpstr>Prezidentské volby dle stran</vt:lpstr>
      <vt:lpstr>Ideová východiska</vt:lpstr>
      <vt:lpstr>Kořeny politické kultury</vt:lpstr>
      <vt:lpstr>Prezidentský režim  v Latinské Americe</vt:lpstr>
      <vt:lpstr>Index demokracie 2022 (The Economist)</vt:lpstr>
      <vt:lpstr>Prezentace aplikace PowerPoint</vt:lpstr>
      <vt:lpstr>Politický systém  Velké Británie</vt:lpstr>
      <vt:lpstr>Co je Velká Británie?</vt:lpstr>
      <vt:lpstr>Co je Spojené království?</vt:lpstr>
      <vt:lpstr>Populační, ekonomická a politická  dominance Anglie</vt:lpstr>
      <vt:lpstr>Správní struktura UK</vt:lpstr>
      <vt:lpstr>Ústava a ústavnost</vt:lpstr>
      <vt:lpstr>Ústava – základní principy</vt:lpstr>
      <vt:lpstr>Ústavní vývoj</vt:lpstr>
      <vt:lpstr>Dvoukomorový parlament</vt:lpstr>
      <vt:lpstr>Slavná revoluce </vt:lpstr>
      <vt:lpstr>„Nový dualismus“ </vt:lpstr>
      <vt:lpstr>Monarchie a její funkce</vt:lpstr>
      <vt:lpstr>Královské prerogativy (2004)</vt:lpstr>
      <vt:lpstr>Otevírání parlamentu (State Opening of Parliament)</vt:lpstr>
      <vt:lpstr>Jmenování premiéra</vt:lpstr>
      <vt:lpstr>Parlament - složky</vt:lpstr>
      <vt:lpstr>Parlament - funkce</vt:lpstr>
      <vt:lpstr>Parlament - význam</vt:lpstr>
      <vt:lpstr>Vztahy mezi komorami</vt:lpstr>
      <vt:lpstr>House of Commons</vt:lpstr>
      <vt:lpstr>House of Commons - rozpuštění</vt:lpstr>
      <vt:lpstr>Act of Parliament (2011)</vt:lpstr>
      <vt:lpstr>Speaker</vt:lpstr>
      <vt:lpstr>House of Lords</vt:lpstr>
      <vt:lpstr>Struktura exekutivy</vt:lpstr>
      <vt:lpstr>Počet členů vlády a kabinetu</vt:lpstr>
      <vt:lpstr>Vznik a formalizace  funkce premiéra</vt:lpstr>
      <vt:lpstr>Premiér dnes</vt:lpstr>
      <vt:lpstr>Kabinet</vt:lpstr>
      <vt:lpstr>Moderní kabinet</vt:lpstr>
      <vt:lpstr>Vláda a House of Commons</vt:lpstr>
      <vt:lpstr>Volební systémy</vt:lpstr>
      <vt:lpstr>Volební systémy - proporcionalita</vt:lpstr>
      <vt:lpstr>Politické strany</vt:lpstr>
      <vt:lpstr>Prezentace aplikace PowerPoint</vt:lpstr>
      <vt:lpstr>House of Commons a FPTP</vt:lpstr>
      <vt:lpstr>Prezentace aplikace PowerPoint</vt:lpstr>
      <vt:lpstr>Prezentace aplikace PowerPoint</vt:lpstr>
      <vt:lpstr>„Maggie“</vt:lpstr>
      <vt:lpstr>Prezentace aplikace PowerPoint</vt:lpstr>
      <vt:lpstr>2019</vt:lpstr>
      <vt:lpstr>Prezentace aplikace PowerPoint</vt:lpstr>
      <vt:lpstr>Parlamentní režim  (konstituční monarchie)</vt:lpstr>
      <vt:lpstr>Parlamentní režim  (nepřímo volený prezident)</vt:lpstr>
      <vt:lpstr>Parlamentní režim  (přímo volený prezident)</vt:lpstr>
      <vt:lpstr>Negativní parlamentarismus</vt:lpstr>
      <vt:lpstr>Pozitivní parlamentarismus</vt:lpstr>
      <vt:lpstr>Typologie parlamentarismu (konstitucionalistický přístup - V. Klokočka) </vt:lpstr>
      <vt:lpstr>Model britského parlamentarismu</vt:lpstr>
      <vt:lpstr>Parlamentarismus v ostatních  konstitučních monarchiích</vt:lpstr>
      <vt:lpstr>Klasický republikánský  parlamentarismus</vt:lpstr>
      <vt:lpstr>Racionalizovaný parlamentarismus a prezidiální parlamentarismus</vt:lpstr>
      <vt:lpstr>Typologie parlamentarismu  (politologický přístup - G. Sartori)</vt:lpstr>
      <vt:lpstr>Postavení evropských  premiérů v parlamentarismu</vt:lpstr>
      <vt:lpstr>Premiérské (kancléřské) režimy</vt:lpstr>
      <vt:lpstr>Parlamentarismus s převahou  parlamentu (čistý)</vt:lpstr>
      <vt:lpstr>Parlamentarismus s převahou politických stran / strany</vt:lpstr>
      <vt:lpstr>Parlamenty dle stylu fungování</vt:lpstr>
      <vt:lpstr>Politické systémy 2022/23 </vt:lpstr>
      <vt:lpstr>Historické proměny  </vt:lpstr>
      <vt:lpstr>III. a IV. republika</vt:lpstr>
      <vt:lpstr>IV. republika</vt:lpstr>
      <vt:lpstr>Vznik V. republiky</vt:lpstr>
      <vt:lpstr>V. republika</vt:lpstr>
      <vt:lpstr>Francie – zdroje  poloprezidentského režimu</vt:lpstr>
      <vt:lpstr>Prezident</vt:lpstr>
      <vt:lpstr>Vláda </vt:lpstr>
      <vt:lpstr>Rada ministrů </vt:lpstr>
      <vt:lpstr>Prezentace aplikace PowerPoint</vt:lpstr>
      <vt:lpstr>Zákonodárná moc</vt:lpstr>
      <vt:lpstr>Ústavní rada</vt:lpstr>
      <vt:lpstr>Volební systémy</vt:lpstr>
      <vt:lpstr>Volby do NS 2024</vt:lpstr>
      <vt:lpstr>Volby do NS 2024</vt:lpstr>
      <vt:lpstr>Obvody s více než dvěma kandidáty  ve 2. kole</vt:lpstr>
      <vt:lpstr>Prezentace aplikace PowerPoint</vt:lpstr>
      <vt:lpstr>Strany a stranický systém</vt:lpstr>
      <vt:lpstr>Územní správa ve Francii</vt:lpstr>
      <vt:lpstr>Prezentace aplikace PowerPoint</vt:lpstr>
      <vt:lpstr>Teoretická reflexe</vt:lpstr>
      <vt:lpstr>Teoretická reflexe</vt:lpstr>
      <vt:lpstr>Empirická reflexe I.</vt:lpstr>
      <vt:lpstr>Empirická reflexe II.</vt:lpstr>
      <vt:lpstr>Formální versus faktický  poloprezidencialismus</vt:lpstr>
      <vt:lpstr>Duverger – moc prezidenta</vt:lpstr>
      <vt:lpstr>Prezentace aplikace PowerPoint</vt:lpstr>
      <vt:lpstr>Režim shromáždění</vt:lpstr>
      <vt:lpstr>Direktoriální režim</vt:lpstr>
      <vt:lpstr>Politický systém - historie</vt:lpstr>
      <vt:lpstr>Politický systém - historie</vt:lpstr>
      <vt:lpstr>Švýcarsko - oddělení mocí</vt:lpstr>
      <vt:lpstr>Zvláštnosti politického systému</vt:lpstr>
      <vt:lpstr>Koexistence jazykově a  nábožensky odlišných komunit </vt:lpstr>
      <vt:lpstr>Jazykový smír</vt:lpstr>
      <vt:lpstr>Dlouhá tradice republikánské formy  vlády a demokratických institucí</vt:lpstr>
      <vt:lpstr>Význam (polo)přímé demokracie</vt:lpstr>
      <vt:lpstr>Referenda</vt:lpstr>
      <vt:lpstr>Politické strany</vt:lpstr>
      <vt:lpstr>Politické strany – poslední volby</vt:lpstr>
      <vt:lpstr>Kantony</vt:lpstr>
      <vt:lpstr>Prezentace aplikace PowerPoint</vt:lpstr>
      <vt:lpstr>Ústavní a institucionální inženýrství - faktory</vt:lpstr>
      <vt:lpstr>Ústavní inženýrství</vt:lpstr>
      <vt:lpstr>Racionalizace parlamentarismu</vt:lpstr>
      <vt:lpstr>Racionalizace parlamentarismu: ústavně právní rovina</vt:lpstr>
      <vt:lpstr>Racionalizace parlamentarismu: ústavně právní rovina</vt:lpstr>
      <vt:lpstr>Racionalizace parlamentarismu  na příkladu Německa</vt:lpstr>
      <vt:lpstr>Ústavní systém SRN</vt:lpstr>
      <vt:lpstr>Strany a stranický systém</vt:lpstr>
      <vt:lpstr>Volební inženýrství</vt:lpstr>
      <vt:lpstr>Proměnné volebních systémů</vt:lpstr>
      <vt:lpstr>Klasifikace volebních systémů  pokročilejší pohled</vt:lpstr>
      <vt:lpstr>Většinové systémy</vt:lpstr>
      <vt:lpstr>Většinové systémy</vt:lpstr>
      <vt:lpstr>Systémy poměrného zastoupení</vt:lpstr>
      <vt:lpstr>Velikost volebního obvodu</vt:lpstr>
      <vt:lpstr>Volební formule</vt:lpstr>
      <vt:lpstr>Uzavírací klauzule</vt:lpstr>
      <vt:lpstr>Volební listiny a jejich charakter</vt:lpstr>
      <vt:lpstr>Nizozemsko - volby 2017/21</vt:lpstr>
      <vt:lpstr>Nizozemsko - volby 2017/21</vt:lpstr>
      <vt:lpstr>Španělsko – volby 2019</vt:lpstr>
      <vt:lpstr>Smíšené volební systémy</vt:lpstr>
      <vt:lpstr>Typologie smíšených systémů</vt:lpstr>
      <vt:lpstr>Německo - sporný klasifikační případ</vt:lpstr>
      <vt:lpstr>Německo 2013</vt:lpstr>
      <vt:lpstr>Německo 2013</vt:lpstr>
      <vt:lpstr>Jednojmenné přenosné hlasování</vt:lpstr>
      <vt:lpstr>Smíšené systémy</vt:lpstr>
      <vt:lpstr>Volební systémy ve světě (2017)</vt:lpstr>
      <vt:lpstr>Hlasování expertů o „nejlepším“  volebním systému (2004-2005; 169 expertů)</vt:lpstr>
      <vt:lpstr>„Duvergerovy zákony“ - 1951</vt:lpstr>
      <vt:lpstr>Oprávněnost volebního inženýrství</vt:lpstr>
      <vt:lpstr>Kdo reformuje  (Reynolds, Reilly, Ellis 2005)</vt:lpstr>
      <vt:lpstr>Vlny volebního inženýrství (volebního designu)</vt:lpstr>
      <vt:lpstr>Volební inženýrství  v postkomunistických zemích</vt:lpstr>
      <vt:lpstr>Prezentace aplikace PowerPoint</vt:lpstr>
      <vt:lpstr>Základní východiska</vt:lpstr>
      <vt:lpstr>Doba, rytmus a forma založení  aktuálního systému </vt:lpstr>
      <vt:lpstr>Komparativní případová studie</vt:lpstr>
      <vt:lpstr>Itálie – 19. století a sjednocování </vt:lpstr>
      <vt:lpstr>Sjednocená Itálie </vt:lpstr>
      <vt:lpstr>Španělsko - 19. století</vt:lpstr>
      <vt:lpstr>Španělsko - období restaurace  (1874-1931)</vt:lpstr>
      <vt:lpstr>Itálie – 20. století - vývoj  do nástupu Mussoliniho </vt:lpstr>
      <vt:lpstr>Španělsko - od diktatury  k diktatuře (1923-1936)</vt:lpstr>
      <vt:lpstr>Mussoliniho fašistický režim</vt:lpstr>
      <vt:lpstr>Frankistický režim</vt:lpstr>
      <vt:lpstr>Frankistický režim</vt:lpstr>
      <vt:lpstr>Přechod k demokracii  po italsku</vt:lpstr>
      <vt:lpstr>Přechod k demokracii  po španělsku</vt:lpstr>
      <vt:lpstr>Přechod k demokracii  po španělsku</vt:lpstr>
      <vt:lpstr>Zrod První republiky v Itálii</vt:lpstr>
      <vt:lpstr>Ústava Italské republiky</vt:lpstr>
      <vt:lpstr>Ústava Španělského království </vt:lpstr>
      <vt:lpstr>Základní principy španělské  ústavy</vt:lpstr>
      <vt:lpstr>Parlament</vt:lpstr>
      <vt:lpstr>Prezident</vt:lpstr>
      <vt:lpstr>Rada ministrů (vláda)</vt:lpstr>
      <vt:lpstr>Zákonodárná moc - Generální kortesy  (Cortes Generales)</vt:lpstr>
      <vt:lpstr>Panovník</vt:lpstr>
      <vt:lpstr>Vláda</vt:lpstr>
      <vt:lpstr>Politická kultura a  volební chování v Itálii</vt:lpstr>
      <vt:lpstr>Vlády první italské republiky</vt:lpstr>
      <vt:lpstr>Krize italské společnosti </vt:lpstr>
      <vt:lpstr>Italské volební  systémy a reformy</vt:lpstr>
      <vt:lpstr>Důsledky volebních reforem</vt:lpstr>
      <vt:lpstr>Italští ministerští předsedové  po r. 1946</vt:lpstr>
      <vt:lpstr>Volební systémy - Španělsko </vt:lpstr>
      <vt:lpstr>Konfliktní linie (cleavages)  v italské společnosti do 90. let</vt:lpstr>
      <vt:lpstr>Konfliktní linie od 90. let</vt:lpstr>
      <vt:lpstr>Relevantní strany  do roku 1994</vt:lpstr>
      <vt:lpstr>Volby do Poslanecké sněmovny  1945-1992</vt:lpstr>
      <vt:lpstr>Přeskupení sil  na počátku 90. let</vt:lpstr>
      <vt:lpstr>Stranický systém od roku 1994</vt:lpstr>
      <vt:lpstr>Prezentace aplikace PowerPoint</vt:lpstr>
      <vt:lpstr>Dnešní stav politických stran</vt:lpstr>
      <vt:lpstr>Etapy vývoje španělského  stranického systému</vt:lpstr>
      <vt:lpstr>Konfliktní linie ve Španělsku</vt:lpstr>
      <vt:lpstr>Prezentace aplikace PowerPoint</vt:lpstr>
      <vt:lpstr>Sněmovna mandáty (v %)</vt:lpstr>
      <vt:lpstr>Španělsko – volby 2019</vt:lpstr>
      <vt:lpstr>Relevantní strany</vt:lpstr>
      <vt:lpstr>Relevantní strany</vt:lpstr>
      <vt:lpstr>Nové relevantní strany</vt:lpstr>
      <vt:lpstr>Místní správa a samospráva </vt:lpstr>
      <vt:lpstr>Regionální strany a  stranické systémy</vt:lpstr>
      <vt:lpstr>Regionalizace Itálie</vt:lpstr>
      <vt:lpstr>Regionalizace Itálie</vt:lpstr>
      <vt:lpstr>Regionalizace Španělska</vt:lpstr>
      <vt:lpstr>Regionalizace Španělska</vt:lpstr>
      <vt:lpstr>Společné rysy severských zemí</vt:lpstr>
      <vt:lpstr>Historie</vt:lpstr>
      <vt:lpstr>Historie</vt:lpstr>
      <vt:lpstr>Historie</vt:lpstr>
      <vt:lpstr>Historie</vt:lpstr>
      <vt:lpstr>Společná identita</vt:lpstr>
      <vt:lpstr>Malé státy?</vt:lpstr>
      <vt:lpstr>Model konsenzuální demokracie</vt:lpstr>
      <vt:lpstr>Politická kultura</vt:lpstr>
      <vt:lpstr>Demokratické reformy  v severských zemích</vt:lpstr>
      <vt:lpstr>Typické rysy (David Arter)</vt:lpstr>
      <vt:lpstr>Typické rysy (David Arter)</vt:lpstr>
      <vt:lpstr>Politické systémy</vt:lpstr>
      <vt:lpstr>Rozdílné rysy</vt:lpstr>
      <vt:lpstr>Ústava Švédského království </vt:lpstr>
      <vt:lpstr>Ústava Norského království </vt:lpstr>
      <vt:lpstr>Ústava Dánského království </vt:lpstr>
      <vt:lpstr>Ústava Finské republiky</vt:lpstr>
      <vt:lpstr>Ústava Islandské republiky</vt:lpstr>
      <vt:lpstr>Volební systémy</vt:lpstr>
      <vt:lpstr>Stranické systémy</vt:lpstr>
      <vt:lpstr>Stranické systémy</vt:lpstr>
      <vt:lpstr>Stranické systémy</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xmas</dc:creator>
  <cp:lastModifiedBy>Ladislav Mrklas</cp:lastModifiedBy>
  <cp:revision>331</cp:revision>
  <cp:lastPrinted>2015-09-30T07:58:45Z</cp:lastPrinted>
  <dcterms:created xsi:type="dcterms:W3CDTF">2015-06-02T07:24:49Z</dcterms:created>
  <dcterms:modified xsi:type="dcterms:W3CDTF">2024-12-16T12:52:32Z</dcterms:modified>
</cp:coreProperties>
</file>