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80" r:id="rId2"/>
    <p:sldId id="479" r:id="rId3"/>
    <p:sldId id="481" r:id="rId4"/>
    <p:sldId id="482" r:id="rId5"/>
  </p:sldIdLst>
  <p:sldSz cx="9144000" cy="6858000" type="screen4x3"/>
  <p:notesSz cx="7099300" cy="10234613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0" autoAdjust="0"/>
  </p:normalViewPr>
  <p:slideViewPr>
    <p:cSldViewPr snapToGrid="0" showGuides="1">
      <p:cViewPr varScale="1">
        <p:scale>
          <a:sx n="74" d="100"/>
          <a:sy n="74" d="100"/>
        </p:scale>
        <p:origin x="1670" y="77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C843B205-5F2E-431B-94EC-215C205723AE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80B2CEF8-4FD8-4A45-8902-8764F2597A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0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979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5B2EA291-8051-4A67-8B93-158A6AD6296B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761" y="4862015"/>
            <a:ext cx="5679778" cy="4605085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979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083E0DFE-E2AE-45E2-AE1C-0C02FFD68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152680"/>
            <a:ext cx="7772400" cy="102053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2D5A"/>
                </a:solidFill>
              </a:rPr>
              <a:t>Ladislav Mrklas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4965" y="2142700"/>
            <a:ext cx="8284191" cy="2402004"/>
          </a:xfrm>
          <a:prstGeom prst="rect">
            <a:avLst/>
          </a:prstGeom>
          <a:noFill/>
        </p:spPr>
        <p:txBody>
          <a:bodyPr wrap="none" lIns="252000" tIns="0" rIns="252000" bIns="36000" rtlCol="0" anchor="ctr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Politické systémy</a:t>
            </a:r>
          </a:p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Organizační informace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574674"/>
            <a:ext cx="4462818" cy="109035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endParaRPr lang="cs-CZ" sz="2800" b="1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5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926"/>
          </a:xfrm>
        </p:spPr>
        <p:txBody>
          <a:bodyPr>
            <a:normAutofit/>
          </a:bodyPr>
          <a:lstStyle/>
          <a:p>
            <a:r>
              <a:rPr lang="cs-CZ" sz="4400" dirty="0"/>
              <a:t>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43796"/>
            <a:ext cx="8229600" cy="5082367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Hlavní formy vlády v soudobých demokraciích - klasifikace a přístupy k formám vlád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Prezidentské režimy - historické utváření ústavního systému USA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Prezidentské režimy - modelový případ USA a jeho latinskoamerické varianty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Parlamentní režimy - historické utváření ústavního systému Velké Británie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Parlamentní režimy - soudobá podoba parlamentního režimu ve Velké Británii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Parlamentní režimy - varianty parlamentních režimů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 err="1">
                <a:solidFill>
                  <a:srgbClr val="002D5A"/>
                </a:solidFill>
              </a:rPr>
              <a:t>Poloprezidentské</a:t>
            </a:r>
            <a:r>
              <a:rPr lang="cs-CZ" sz="1900" dirty="0">
                <a:solidFill>
                  <a:srgbClr val="002D5A"/>
                </a:solidFill>
              </a:rPr>
              <a:t> režimy - modelový případ Francie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 err="1">
                <a:solidFill>
                  <a:srgbClr val="002D5A"/>
                </a:solidFill>
              </a:rPr>
              <a:t>Poloprezidentské</a:t>
            </a:r>
            <a:r>
              <a:rPr lang="cs-CZ" sz="1900" dirty="0">
                <a:solidFill>
                  <a:srgbClr val="002D5A"/>
                </a:solidFill>
              </a:rPr>
              <a:t> režimy - teoretické reflexe a empirické případy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Režim shromáždění a direktoriální režim - historické varianty a ústavní systém Švýcarska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Ústavní, institucionální a volební inženýrství - možnosti a limity racionalizace politických režimů a volebních systémů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1900" dirty="0">
                <a:solidFill>
                  <a:srgbClr val="002D5A"/>
                </a:solidFill>
              </a:rPr>
              <a:t>Severské a jihoevropské politické systémy - komparace</a:t>
            </a:r>
          </a:p>
        </p:txBody>
      </p:sp>
    </p:spTree>
    <p:extLst>
      <p:ext uri="{BB962C8B-B14F-4D97-AF65-F5344CB8AC3E}">
        <p14:creationId xmlns:p14="http://schemas.microsoft.com/office/powerpoint/2010/main" val="25217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926"/>
          </a:xfrm>
        </p:spPr>
        <p:txBody>
          <a:bodyPr>
            <a:normAutofit/>
          </a:bodyPr>
          <a:lstStyle/>
          <a:p>
            <a:r>
              <a:rPr lang="cs-CZ" sz="4400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43796"/>
            <a:ext cx="8229600" cy="50823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cap="all" dirty="0">
                <a:solidFill>
                  <a:srgbClr val="002D5A"/>
                </a:solidFill>
              </a:rPr>
              <a:t>P</a:t>
            </a:r>
            <a:r>
              <a:rPr lang="cs-CZ" sz="2000" b="1" dirty="0">
                <a:solidFill>
                  <a:srgbClr val="002D5A"/>
                </a:solidFill>
              </a:rPr>
              <a:t>ovinná</a:t>
            </a:r>
            <a:endParaRPr lang="cs-CZ" sz="2000" dirty="0">
              <a:solidFill>
                <a:srgbClr val="002D5A"/>
              </a:solidFill>
            </a:endParaRPr>
          </a:p>
          <a:p>
            <a:r>
              <a:rPr lang="cs-CZ" sz="2000" dirty="0">
                <a:solidFill>
                  <a:srgbClr val="002D5A"/>
                </a:solidFill>
              </a:rPr>
              <a:t>HLOUŠEK, Vít, Lubomír KOPEČEK a Jakub ŠEDO. </a:t>
            </a:r>
            <a:r>
              <a:rPr lang="cs-CZ" sz="2000" i="1" dirty="0">
                <a:solidFill>
                  <a:srgbClr val="002D5A"/>
                </a:solidFill>
              </a:rPr>
              <a:t>Politické systémy</a:t>
            </a:r>
            <a:r>
              <a:rPr lang="cs-CZ" sz="2000" dirty="0">
                <a:solidFill>
                  <a:srgbClr val="002D5A"/>
                </a:solidFill>
              </a:rPr>
              <a:t>. 2. vyd. Brno: </a:t>
            </a:r>
            <a:r>
              <a:rPr lang="cs-CZ" sz="2000" dirty="0" err="1">
                <a:solidFill>
                  <a:srgbClr val="002D5A"/>
                </a:solidFill>
              </a:rPr>
              <a:t>Barrister</a:t>
            </a:r>
            <a:r>
              <a:rPr lang="cs-CZ" sz="2000" dirty="0">
                <a:solidFill>
                  <a:srgbClr val="002D5A"/>
                </a:solidFill>
              </a:rPr>
              <a:t> &amp; </a:t>
            </a:r>
            <a:r>
              <a:rPr lang="cs-CZ" sz="2000" dirty="0" err="1">
                <a:solidFill>
                  <a:srgbClr val="002D5A"/>
                </a:solidFill>
              </a:rPr>
              <a:t>Principal</a:t>
            </a:r>
            <a:r>
              <a:rPr lang="cs-CZ" sz="2000" dirty="0">
                <a:solidFill>
                  <a:srgbClr val="002D5A"/>
                </a:solidFill>
              </a:rPr>
              <a:t> 2018. ISBN 978-80-87474-23-5.</a:t>
            </a:r>
          </a:p>
          <a:p>
            <a:r>
              <a:rPr lang="cs-CZ" sz="2000" cap="all" dirty="0">
                <a:solidFill>
                  <a:srgbClr val="002D5A"/>
                </a:solidFill>
              </a:rPr>
              <a:t>Dvořáková,</a:t>
            </a:r>
            <a:r>
              <a:rPr lang="cs-CZ" sz="2000" dirty="0">
                <a:solidFill>
                  <a:srgbClr val="002D5A"/>
                </a:solidFill>
              </a:rPr>
              <a:t> Vladimíra a kol. </a:t>
            </a:r>
            <a:r>
              <a:rPr lang="cs-CZ" sz="2000" i="1" dirty="0">
                <a:solidFill>
                  <a:srgbClr val="002D5A"/>
                </a:solidFill>
              </a:rPr>
              <a:t>Komparace politických systémů. Základní modely demokratických systémů. </a:t>
            </a:r>
            <a:r>
              <a:rPr lang="cs-CZ" sz="2000" dirty="0">
                <a:solidFill>
                  <a:srgbClr val="002D5A"/>
                </a:solidFill>
              </a:rPr>
              <a:t>Praha: </a:t>
            </a:r>
            <a:r>
              <a:rPr lang="cs-CZ" sz="2000" dirty="0" err="1">
                <a:solidFill>
                  <a:srgbClr val="002D5A"/>
                </a:solidFill>
              </a:rPr>
              <a:t>Oeconomica</a:t>
            </a:r>
            <a:r>
              <a:rPr lang="cs-CZ" sz="2000" dirty="0">
                <a:solidFill>
                  <a:srgbClr val="002D5A"/>
                </a:solidFill>
              </a:rPr>
              <a:t>, 2012</a:t>
            </a:r>
            <a:endParaRPr lang="cs-CZ" sz="2000" b="1" dirty="0">
              <a:solidFill>
                <a:srgbClr val="002D5A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002D5A"/>
              </a:solidFill>
            </a:endParaRPr>
          </a:p>
          <a:p>
            <a:pPr marL="0" indent="0">
              <a:buNone/>
            </a:pPr>
            <a:r>
              <a:rPr lang="cs-CZ" sz="2000" b="1" cap="all" dirty="0">
                <a:solidFill>
                  <a:srgbClr val="002D5A"/>
                </a:solidFill>
              </a:rPr>
              <a:t>D</a:t>
            </a:r>
            <a:r>
              <a:rPr lang="cs-CZ" sz="2000" b="1" dirty="0">
                <a:solidFill>
                  <a:srgbClr val="002D5A"/>
                </a:solidFill>
              </a:rPr>
              <a:t>oporučená</a:t>
            </a:r>
          </a:p>
          <a:p>
            <a:r>
              <a:rPr lang="cs-CZ" sz="2000" dirty="0">
                <a:solidFill>
                  <a:srgbClr val="002D5A"/>
                </a:solidFill>
              </a:rPr>
              <a:t>NOVÁK, Miroslav a kol. </a:t>
            </a:r>
            <a:r>
              <a:rPr lang="cs-CZ" sz="2000" i="1" dirty="0">
                <a:solidFill>
                  <a:srgbClr val="002D5A"/>
                </a:solidFill>
              </a:rPr>
              <a:t>Úvod do studia politiky</a:t>
            </a:r>
            <a:r>
              <a:rPr lang="cs-CZ" sz="2000" dirty="0">
                <a:solidFill>
                  <a:srgbClr val="002D5A"/>
                </a:solidFill>
              </a:rPr>
              <a:t>. 2. vyd. Praha: Sociologické nakladatelství, 2019. ISBN 978-80-7419-263-0</a:t>
            </a:r>
            <a:endParaRPr lang="cs-CZ" sz="2000" b="1" dirty="0">
              <a:solidFill>
                <a:srgbClr val="002D5A"/>
              </a:solidFill>
            </a:endParaRPr>
          </a:p>
          <a:p>
            <a:r>
              <a:rPr lang="cs-CZ" sz="2000" dirty="0">
                <a:solidFill>
                  <a:srgbClr val="002D5A"/>
                </a:solidFill>
              </a:rPr>
              <a:t>SARTORI, Giovanni. </a:t>
            </a:r>
            <a:r>
              <a:rPr lang="cs-CZ" sz="2000" i="1" dirty="0">
                <a:solidFill>
                  <a:srgbClr val="002D5A"/>
                </a:solidFill>
              </a:rPr>
              <a:t>Srovnávací ústavní inženýrství. Zkoumání struktur, podnětů a výsledků</a:t>
            </a:r>
            <a:r>
              <a:rPr lang="cs-CZ" sz="2000" dirty="0">
                <a:solidFill>
                  <a:srgbClr val="002D5A"/>
                </a:solidFill>
              </a:rPr>
              <a:t>. Praha: SLON, 2001. ISBN</a:t>
            </a:r>
            <a:r>
              <a:rPr lang="cs-CZ" sz="2000" b="1" dirty="0">
                <a:solidFill>
                  <a:srgbClr val="002D5A"/>
                </a:solidFill>
              </a:rPr>
              <a:t> </a:t>
            </a:r>
            <a:r>
              <a:rPr lang="cs-CZ" sz="2000" dirty="0">
                <a:solidFill>
                  <a:srgbClr val="002D5A"/>
                </a:solidFill>
              </a:rPr>
              <a:t>978-80-7419-048-3</a:t>
            </a:r>
          </a:p>
          <a:p>
            <a:pPr marL="0" indent="0">
              <a:buNone/>
            </a:pPr>
            <a:endParaRPr lang="cs-CZ" sz="2000" dirty="0">
              <a:solidFill>
                <a:srgbClr val="002D5A"/>
              </a:solidFill>
            </a:endParaRPr>
          </a:p>
          <a:p>
            <a:r>
              <a:rPr lang="cs-CZ" sz="2000" dirty="0">
                <a:solidFill>
                  <a:srgbClr val="002D5A"/>
                </a:solidFill>
              </a:rPr>
              <a:t>Další zdroje a materiály u jednotlivých témat </a:t>
            </a:r>
            <a:endParaRPr lang="cs-CZ" sz="2000" b="1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39019"/>
          </a:xfrm>
        </p:spPr>
        <p:txBody>
          <a:bodyPr>
            <a:normAutofit/>
          </a:bodyPr>
          <a:lstStyle/>
          <a:p>
            <a:r>
              <a:rPr lang="cs-CZ" sz="4400" dirty="0"/>
              <a:t>Podmínky ke zkoušce </a:t>
            </a:r>
            <a:br>
              <a:rPr lang="cs-CZ" sz="4400" dirty="0"/>
            </a:br>
            <a:r>
              <a:rPr lang="cs-CZ" sz="4400" dirty="0"/>
              <a:t>(kombinovaná forma)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018"/>
            <a:ext cx="8229600" cy="4318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002D5A"/>
                </a:solidFill>
              </a:rPr>
              <a:t>Seminární práce na vybrané téma</a:t>
            </a:r>
          </a:p>
          <a:p>
            <a:r>
              <a:rPr lang="cs-CZ" sz="2400" dirty="0">
                <a:solidFill>
                  <a:srgbClr val="002D5A"/>
                </a:solidFill>
              </a:rPr>
              <a:t>Práce v rozsahu 10-12 stran </a:t>
            </a:r>
          </a:p>
          <a:p>
            <a:r>
              <a:rPr lang="cs-CZ" sz="2400" dirty="0">
                <a:solidFill>
                  <a:srgbClr val="002D5A"/>
                </a:solidFill>
              </a:rPr>
              <a:t>Téma si vyberete z rozpisu umístěného ve sdíleném dokumentu – odkaz je v IS</a:t>
            </a:r>
          </a:p>
          <a:p>
            <a:r>
              <a:rPr lang="cs-CZ" sz="2400" dirty="0">
                <a:solidFill>
                  <a:srgbClr val="002D5A"/>
                </a:solidFill>
              </a:rPr>
              <a:t>Je třeba se striktně držet tématu, nerozkračovat se do široka</a:t>
            </a:r>
          </a:p>
          <a:p>
            <a:r>
              <a:rPr lang="cs-CZ" sz="2400" dirty="0">
                <a:solidFill>
                  <a:srgbClr val="002D5A"/>
                </a:solidFill>
              </a:rPr>
              <a:t>Užívat standardní formu odkazování na zdroje</a:t>
            </a:r>
          </a:p>
          <a:p>
            <a:r>
              <a:rPr lang="cs-CZ" sz="2400" dirty="0">
                <a:solidFill>
                  <a:srgbClr val="002D5A"/>
                </a:solidFill>
              </a:rPr>
              <a:t>Termín odevzdání nejpozději 5. 1. 2025</a:t>
            </a:r>
          </a:p>
          <a:p>
            <a:pPr marL="0" indent="0">
              <a:buNone/>
            </a:pPr>
            <a:endParaRPr lang="cs-CZ" sz="2400" b="1" dirty="0">
              <a:solidFill>
                <a:srgbClr val="002D5A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D5A"/>
                </a:solidFill>
              </a:rPr>
              <a:t>Závěrečný test</a:t>
            </a:r>
          </a:p>
        </p:txBody>
      </p:sp>
    </p:spTree>
    <p:extLst>
      <p:ext uri="{BB962C8B-B14F-4D97-AF65-F5344CB8AC3E}">
        <p14:creationId xmlns:p14="http://schemas.microsoft.com/office/powerpoint/2010/main" val="122258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5679</TotalTime>
  <Words>276</Words>
  <Application>Microsoft Office PowerPoint</Application>
  <PresentationFormat>Předvádění na obrazovce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Ladislav Mrklas</vt:lpstr>
      <vt:lpstr>Osnova předmětu</vt:lpstr>
      <vt:lpstr>Literatura</vt:lpstr>
      <vt:lpstr>Podmínky ke zkoušce  (kombinovaná forma)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Ladislav Mrklas</cp:lastModifiedBy>
  <cp:revision>320</cp:revision>
  <cp:lastPrinted>2015-09-30T07:58:45Z</cp:lastPrinted>
  <dcterms:created xsi:type="dcterms:W3CDTF">2015-06-02T07:24:49Z</dcterms:created>
  <dcterms:modified xsi:type="dcterms:W3CDTF">2024-11-14T20:13:25Z</dcterms:modified>
</cp:coreProperties>
</file>