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8"/>
  </p:notesMasterIdLst>
  <p:sldIdLst>
    <p:sldId id="667" r:id="rId5"/>
    <p:sldId id="494" r:id="rId6"/>
    <p:sldId id="495" r:id="rId7"/>
    <p:sldId id="609" r:id="rId8"/>
    <p:sldId id="608" r:id="rId9"/>
    <p:sldId id="610" r:id="rId10"/>
    <p:sldId id="611" r:id="rId11"/>
    <p:sldId id="612" r:id="rId12"/>
    <p:sldId id="613" r:id="rId13"/>
    <p:sldId id="614" r:id="rId14"/>
    <p:sldId id="616" r:id="rId15"/>
    <p:sldId id="615" r:id="rId16"/>
    <p:sldId id="617" r:id="rId17"/>
    <p:sldId id="618" r:id="rId18"/>
    <p:sldId id="619" r:id="rId19"/>
    <p:sldId id="620" r:id="rId20"/>
    <p:sldId id="668" r:id="rId21"/>
    <p:sldId id="601" r:id="rId22"/>
    <p:sldId id="621" r:id="rId23"/>
    <p:sldId id="622" r:id="rId24"/>
    <p:sldId id="623" r:id="rId25"/>
    <p:sldId id="624" r:id="rId26"/>
    <p:sldId id="625" r:id="rId27"/>
    <p:sldId id="626" r:id="rId28"/>
    <p:sldId id="627" r:id="rId29"/>
    <p:sldId id="632" r:id="rId30"/>
    <p:sldId id="631" r:id="rId31"/>
    <p:sldId id="630" r:id="rId32"/>
    <p:sldId id="633" r:id="rId33"/>
    <p:sldId id="634" r:id="rId34"/>
    <p:sldId id="635" r:id="rId35"/>
    <p:sldId id="637" r:id="rId36"/>
    <p:sldId id="636" r:id="rId37"/>
    <p:sldId id="638" r:id="rId38"/>
    <p:sldId id="603" r:id="rId39"/>
    <p:sldId id="669" r:id="rId40"/>
    <p:sldId id="657" r:id="rId41"/>
    <p:sldId id="639" r:id="rId42"/>
    <p:sldId id="641" r:id="rId43"/>
    <p:sldId id="642" r:id="rId44"/>
    <p:sldId id="643" r:id="rId45"/>
    <p:sldId id="644" r:id="rId46"/>
    <p:sldId id="663" r:id="rId47"/>
    <p:sldId id="665" r:id="rId48"/>
    <p:sldId id="666" r:id="rId49"/>
    <p:sldId id="604" r:id="rId50"/>
    <p:sldId id="645" r:id="rId51"/>
    <p:sldId id="646" r:id="rId52"/>
    <p:sldId id="647" r:id="rId53"/>
    <p:sldId id="649" r:id="rId54"/>
    <p:sldId id="650" r:id="rId55"/>
    <p:sldId id="648" r:id="rId56"/>
    <p:sldId id="651" r:id="rId57"/>
    <p:sldId id="653" r:id="rId58"/>
    <p:sldId id="652" r:id="rId59"/>
    <p:sldId id="655" r:id="rId60"/>
    <p:sldId id="654" r:id="rId61"/>
    <p:sldId id="661" r:id="rId62"/>
    <p:sldId id="658" r:id="rId63"/>
    <p:sldId id="660" r:id="rId64"/>
    <p:sldId id="662" r:id="rId65"/>
    <p:sldId id="671" r:id="rId66"/>
    <p:sldId id="670" r:id="rId67"/>
  </p:sldIdLst>
  <p:sldSz cx="9144000" cy="6858000" type="screen4x3"/>
  <p:notesSz cx="6797675" cy="9874250"/>
  <p:defaultTextStyle>
    <a:defPPr>
      <a:defRPr lang="cs-CZ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0" autoAdjust="0"/>
  </p:normalViewPr>
  <p:slideViewPr>
    <p:cSldViewPr snapToGrid="0">
      <p:cViewPr varScale="1">
        <p:scale>
          <a:sx n="92" d="100"/>
          <a:sy n="92" d="100"/>
        </p:scale>
        <p:origin x="605" y="82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72AC6-5E45-481E-8193-750A9CD3796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712368E-FC30-410C-9898-DAC30BE8449D}">
      <dgm:prSet phldrT="[Text]" custT="1"/>
      <dgm:spPr>
        <a:solidFill>
          <a:srgbClr val="002D5A"/>
        </a:solidFill>
      </dgm:spPr>
      <dgm:t>
        <a:bodyPr/>
        <a:lstStyle/>
        <a:p>
          <a:r>
            <a:rPr lang="cs-CZ" sz="2400" dirty="0"/>
            <a:t>Veřejné osoby, skupiny, politické projekty, politické ideje</a:t>
          </a:r>
        </a:p>
        <a:p>
          <a:r>
            <a:rPr lang="cs-CZ" sz="2400" dirty="0"/>
            <a:t>(produkt/politická nabídka)</a:t>
          </a:r>
        </a:p>
      </dgm:t>
    </dgm:pt>
    <dgm:pt modelId="{2FA4CF42-10E9-4E5B-9710-35A78B802848}" type="parTrans" cxnId="{9419DB24-ED19-468A-8BE3-24ABFF8A2734}">
      <dgm:prSet/>
      <dgm:spPr/>
      <dgm:t>
        <a:bodyPr/>
        <a:lstStyle/>
        <a:p>
          <a:endParaRPr lang="cs-CZ" sz="2400"/>
        </a:p>
      </dgm:t>
    </dgm:pt>
    <dgm:pt modelId="{DD746B95-8E63-4956-9DDC-C08D323ADAE3}" type="sibTrans" cxnId="{9419DB24-ED19-468A-8BE3-24ABFF8A2734}">
      <dgm:prSet/>
      <dgm:spPr/>
      <dgm:t>
        <a:bodyPr/>
        <a:lstStyle/>
        <a:p>
          <a:endParaRPr lang="cs-CZ" sz="2400"/>
        </a:p>
      </dgm:t>
    </dgm:pt>
    <dgm:pt modelId="{84078921-3EB7-4FE0-9760-CF7C3B9A1B7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sz="2400" dirty="0"/>
            <a:t>Společenská podpora, hlasování, odevzdání hlasu</a:t>
          </a:r>
        </a:p>
        <a:p>
          <a:r>
            <a:rPr lang="cs-CZ" sz="2400" dirty="0"/>
            <a:t>(cena)</a:t>
          </a:r>
        </a:p>
      </dgm:t>
    </dgm:pt>
    <dgm:pt modelId="{0EC118C1-E826-449E-8825-4AC54655BF5E}" type="parTrans" cxnId="{D46E06AA-C196-4F40-9F2A-E82038EC8247}">
      <dgm:prSet/>
      <dgm:spPr/>
      <dgm:t>
        <a:bodyPr/>
        <a:lstStyle/>
        <a:p>
          <a:endParaRPr lang="cs-CZ" sz="2400"/>
        </a:p>
      </dgm:t>
    </dgm:pt>
    <dgm:pt modelId="{C123F9F7-2F89-4785-9BD0-7B619C3C8A52}" type="sibTrans" cxnId="{D46E06AA-C196-4F40-9F2A-E82038EC8247}">
      <dgm:prSet/>
      <dgm:spPr/>
      <dgm:t>
        <a:bodyPr/>
        <a:lstStyle/>
        <a:p>
          <a:endParaRPr lang="cs-CZ" sz="2400"/>
        </a:p>
      </dgm:t>
    </dgm:pt>
    <dgm:pt modelId="{44BA60BD-563C-43CC-AA64-94EEFF5D7F71}">
      <dgm:prSet phldrT="[Text]" custT="1"/>
      <dgm:spPr>
        <a:solidFill>
          <a:srgbClr val="FFFF00"/>
        </a:solidFill>
      </dgm:spPr>
      <dgm:t>
        <a:bodyPr/>
        <a:lstStyle/>
        <a:p>
          <a:r>
            <a:rPr lang="cs-CZ" sz="2400" dirty="0">
              <a:solidFill>
                <a:srgbClr val="002D5A"/>
              </a:solidFill>
            </a:rPr>
            <a:t>Propagační a prezentační techniky, využívání médií</a:t>
          </a:r>
        </a:p>
        <a:p>
          <a:r>
            <a:rPr lang="cs-CZ" sz="2400" dirty="0">
              <a:solidFill>
                <a:srgbClr val="002D5A"/>
              </a:solidFill>
            </a:rPr>
            <a:t>(propagace)</a:t>
          </a:r>
        </a:p>
      </dgm:t>
    </dgm:pt>
    <dgm:pt modelId="{FC1BECB8-C578-45E1-9530-5438C6935A66}" type="parTrans" cxnId="{0258E4B3-BCB0-49A0-B3D1-AF08BA2CCC58}">
      <dgm:prSet/>
      <dgm:spPr/>
      <dgm:t>
        <a:bodyPr/>
        <a:lstStyle/>
        <a:p>
          <a:endParaRPr lang="cs-CZ" sz="2400"/>
        </a:p>
      </dgm:t>
    </dgm:pt>
    <dgm:pt modelId="{7E0B2C18-29A3-4D91-960F-8D8D71A8A70B}" type="sibTrans" cxnId="{0258E4B3-BCB0-49A0-B3D1-AF08BA2CCC58}">
      <dgm:prSet/>
      <dgm:spPr/>
      <dgm:t>
        <a:bodyPr/>
        <a:lstStyle/>
        <a:p>
          <a:endParaRPr lang="cs-CZ" sz="2400"/>
        </a:p>
      </dgm:t>
    </dgm:pt>
    <dgm:pt modelId="{08E30E8F-D979-43A8-BD72-521ACFB45B49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2400" dirty="0">
              <a:solidFill>
                <a:srgbClr val="002D5A"/>
              </a:solidFill>
            </a:rPr>
            <a:t>Schopnost proniknout k občanovi prostřednictvím politické kampaně</a:t>
          </a:r>
        </a:p>
        <a:p>
          <a:r>
            <a:rPr lang="cs-CZ" sz="2400" dirty="0">
              <a:solidFill>
                <a:srgbClr val="002D5A"/>
              </a:solidFill>
            </a:rPr>
            <a:t>(distribuce)</a:t>
          </a:r>
        </a:p>
      </dgm:t>
    </dgm:pt>
    <dgm:pt modelId="{0F5505D2-91C2-42EA-BC15-76F1A9373320}" type="parTrans" cxnId="{2B96BEA6-A899-4A39-9733-94156533964E}">
      <dgm:prSet/>
      <dgm:spPr/>
      <dgm:t>
        <a:bodyPr/>
        <a:lstStyle/>
        <a:p>
          <a:endParaRPr lang="cs-CZ" sz="2400"/>
        </a:p>
      </dgm:t>
    </dgm:pt>
    <dgm:pt modelId="{7D6F9339-57B2-4EE8-A73B-2737E184F37C}" type="sibTrans" cxnId="{2B96BEA6-A899-4A39-9733-94156533964E}">
      <dgm:prSet/>
      <dgm:spPr/>
      <dgm:t>
        <a:bodyPr/>
        <a:lstStyle/>
        <a:p>
          <a:endParaRPr lang="cs-CZ" sz="2400"/>
        </a:p>
      </dgm:t>
    </dgm:pt>
    <dgm:pt modelId="{DC8395F5-ECAB-4C60-8370-13F3FE0332D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s-CZ" sz="2400" b="1" dirty="0">
              <a:solidFill>
                <a:srgbClr val="002D5A"/>
              </a:solidFill>
            </a:rPr>
            <a:t>Marketing mix</a:t>
          </a:r>
        </a:p>
      </dgm:t>
    </dgm:pt>
    <dgm:pt modelId="{C6B16771-F75D-4794-A7C5-CA8CDB691553}" type="sibTrans" cxnId="{42EDC54C-83A2-41B6-B717-33C9A5C9DD8C}">
      <dgm:prSet/>
      <dgm:spPr/>
      <dgm:t>
        <a:bodyPr/>
        <a:lstStyle/>
        <a:p>
          <a:endParaRPr lang="cs-CZ" sz="2400"/>
        </a:p>
      </dgm:t>
    </dgm:pt>
    <dgm:pt modelId="{F785979D-B4D6-4B54-90E2-38B488CBF759}" type="parTrans" cxnId="{42EDC54C-83A2-41B6-B717-33C9A5C9DD8C}">
      <dgm:prSet/>
      <dgm:spPr/>
      <dgm:t>
        <a:bodyPr/>
        <a:lstStyle/>
        <a:p>
          <a:endParaRPr lang="cs-CZ" sz="2400"/>
        </a:p>
      </dgm:t>
    </dgm:pt>
    <dgm:pt modelId="{7B343C64-E236-4038-BAF4-E39BF65B2F1C}" type="pres">
      <dgm:prSet presAssocID="{B1372AC6-5E45-481E-8193-750A9CD3796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5A4C04-4713-4F05-848B-9E667E5FB9AB}" type="pres">
      <dgm:prSet presAssocID="{B1372AC6-5E45-481E-8193-750A9CD37967}" presName="matrix" presStyleCnt="0"/>
      <dgm:spPr/>
    </dgm:pt>
    <dgm:pt modelId="{163C105E-AA17-4500-846C-737E13039348}" type="pres">
      <dgm:prSet presAssocID="{B1372AC6-5E45-481E-8193-750A9CD37967}" presName="tile1" presStyleLbl="node1" presStyleIdx="0" presStyleCnt="4" custLinFactNeighborX="310" custLinFactNeighborY="517"/>
      <dgm:spPr/>
    </dgm:pt>
    <dgm:pt modelId="{68CDB568-1B7F-4B6A-8930-A2A8508286C7}" type="pres">
      <dgm:prSet presAssocID="{B1372AC6-5E45-481E-8193-750A9CD379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B10A088-6D5E-410C-9641-0DDD0D269B4B}" type="pres">
      <dgm:prSet presAssocID="{B1372AC6-5E45-481E-8193-750A9CD37967}" presName="tile2" presStyleLbl="node1" presStyleIdx="1" presStyleCnt="4"/>
      <dgm:spPr/>
    </dgm:pt>
    <dgm:pt modelId="{481217A8-E574-42BF-AA3B-87317A6AE7DB}" type="pres">
      <dgm:prSet presAssocID="{B1372AC6-5E45-481E-8193-750A9CD379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5BC21D1-60C5-4291-938F-7FB03CA99794}" type="pres">
      <dgm:prSet presAssocID="{B1372AC6-5E45-481E-8193-750A9CD37967}" presName="tile3" presStyleLbl="node1" presStyleIdx="2" presStyleCnt="4"/>
      <dgm:spPr/>
    </dgm:pt>
    <dgm:pt modelId="{0F8D776B-4BE0-491B-964F-620DF4FFE405}" type="pres">
      <dgm:prSet presAssocID="{B1372AC6-5E45-481E-8193-750A9CD379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CD2904-E111-4529-98C8-8ABE858D2351}" type="pres">
      <dgm:prSet presAssocID="{B1372AC6-5E45-481E-8193-750A9CD37967}" presName="tile4" presStyleLbl="node1" presStyleIdx="3" presStyleCnt="4"/>
      <dgm:spPr/>
    </dgm:pt>
    <dgm:pt modelId="{323B2280-B65D-41D9-BC15-EEB3220DAD5F}" type="pres">
      <dgm:prSet presAssocID="{B1372AC6-5E45-481E-8193-750A9CD379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A53DA46-FB06-44D2-9B3C-CB739A441049}" type="pres">
      <dgm:prSet presAssocID="{B1372AC6-5E45-481E-8193-750A9CD3796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2095C0A-A981-471F-A7C1-F1E1C564D3B2}" type="presOf" srcId="{84078921-3EB7-4FE0-9760-CF7C3B9A1B7D}" destId="{3B10A088-6D5E-410C-9641-0DDD0D269B4B}" srcOrd="0" destOrd="0" presId="urn:microsoft.com/office/officeart/2005/8/layout/matrix1"/>
    <dgm:cxn modelId="{27FB1612-2CBB-4395-A488-0FBAF476CE18}" type="presOf" srcId="{C712368E-FC30-410C-9898-DAC30BE8449D}" destId="{68CDB568-1B7F-4B6A-8930-A2A8508286C7}" srcOrd="1" destOrd="0" presId="urn:microsoft.com/office/officeart/2005/8/layout/matrix1"/>
    <dgm:cxn modelId="{9419DB24-ED19-468A-8BE3-24ABFF8A2734}" srcId="{DC8395F5-ECAB-4C60-8370-13F3FE0332D5}" destId="{C712368E-FC30-410C-9898-DAC30BE8449D}" srcOrd="0" destOrd="0" parTransId="{2FA4CF42-10E9-4E5B-9710-35A78B802848}" sibTransId="{DD746B95-8E63-4956-9DDC-C08D323ADAE3}"/>
    <dgm:cxn modelId="{C7ACCF3C-224B-4496-99FC-DC0A876303D9}" type="presOf" srcId="{C712368E-FC30-410C-9898-DAC30BE8449D}" destId="{163C105E-AA17-4500-846C-737E13039348}" srcOrd="0" destOrd="0" presId="urn:microsoft.com/office/officeart/2005/8/layout/matrix1"/>
    <dgm:cxn modelId="{2F5EC362-DED6-4261-9820-111531B5B209}" type="presOf" srcId="{08E30E8F-D979-43A8-BD72-521ACFB45B49}" destId="{323B2280-B65D-41D9-BC15-EEB3220DAD5F}" srcOrd="1" destOrd="0" presId="urn:microsoft.com/office/officeart/2005/8/layout/matrix1"/>
    <dgm:cxn modelId="{57D0FD46-D66E-49C9-AA01-AC5E5AC02B78}" type="presOf" srcId="{B1372AC6-5E45-481E-8193-750A9CD37967}" destId="{7B343C64-E236-4038-BAF4-E39BF65B2F1C}" srcOrd="0" destOrd="0" presId="urn:microsoft.com/office/officeart/2005/8/layout/matrix1"/>
    <dgm:cxn modelId="{42EDC54C-83A2-41B6-B717-33C9A5C9DD8C}" srcId="{B1372AC6-5E45-481E-8193-750A9CD37967}" destId="{DC8395F5-ECAB-4C60-8370-13F3FE0332D5}" srcOrd="0" destOrd="0" parTransId="{F785979D-B4D6-4B54-90E2-38B488CBF759}" sibTransId="{C6B16771-F75D-4794-A7C5-CA8CDB691553}"/>
    <dgm:cxn modelId="{068D6B71-4434-4916-AC86-B9B1A0E1E72F}" type="presOf" srcId="{DC8395F5-ECAB-4C60-8370-13F3FE0332D5}" destId="{3A53DA46-FB06-44D2-9B3C-CB739A441049}" srcOrd="0" destOrd="0" presId="urn:microsoft.com/office/officeart/2005/8/layout/matrix1"/>
    <dgm:cxn modelId="{EEB87356-6248-422A-9347-331D04D77520}" type="presOf" srcId="{44BA60BD-563C-43CC-AA64-94EEFF5D7F71}" destId="{0F8D776B-4BE0-491B-964F-620DF4FFE405}" srcOrd="1" destOrd="0" presId="urn:microsoft.com/office/officeart/2005/8/layout/matrix1"/>
    <dgm:cxn modelId="{2B96BEA6-A899-4A39-9733-94156533964E}" srcId="{DC8395F5-ECAB-4C60-8370-13F3FE0332D5}" destId="{08E30E8F-D979-43A8-BD72-521ACFB45B49}" srcOrd="3" destOrd="0" parTransId="{0F5505D2-91C2-42EA-BC15-76F1A9373320}" sibTransId="{7D6F9339-57B2-4EE8-A73B-2737E184F37C}"/>
    <dgm:cxn modelId="{D46E06AA-C196-4F40-9F2A-E82038EC8247}" srcId="{DC8395F5-ECAB-4C60-8370-13F3FE0332D5}" destId="{84078921-3EB7-4FE0-9760-CF7C3B9A1B7D}" srcOrd="1" destOrd="0" parTransId="{0EC118C1-E826-449E-8825-4AC54655BF5E}" sibTransId="{C123F9F7-2F89-4785-9BD0-7B619C3C8A52}"/>
    <dgm:cxn modelId="{C295AEB1-5B64-4ECE-A25E-3C7CDD206EF6}" type="presOf" srcId="{84078921-3EB7-4FE0-9760-CF7C3B9A1B7D}" destId="{481217A8-E574-42BF-AA3B-87317A6AE7DB}" srcOrd="1" destOrd="0" presId="urn:microsoft.com/office/officeart/2005/8/layout/matrix1"/>
    <dgm:cxn modelId="{0258E4B3-BCB0-49A0-B3D1-AF08BA2CCC58}" srcId="{DC8395F5-ECAB-4C60-8370-13F3FE0332D5}" destId="{44BA60BD-563C-43CC-AA64-94EEFF5D7F71}" srcOrd="2" destOrd="0" parTransId="{FC1BECB8-C578-45E1-9530-5438C6935A66}" sibTransId="{7E0B2C18-29A3-4D91-960F-8D8D71A8A70B}"/>
    <dgm:cxn modelId="{D0D7F6D5-CD37-4752-8151-8719986A1A18}" type="presOf" srcId="{08E30E8F-D979-43A8-BD72-521ACFB45B49}" destId="{A4CD2904-E111-4529-98C8-8ABE858D2351}" srcOrd="0" destOrd="0" presId="urn:microsoft.com/office/officeart/2005/8/layout/matrix1"/>
    <dgm:cxn modelId="{CD55EEFD-86E5-4402-B536-6CA5AFF69A10}" type="presOf" srcId="{44BA60BD-563C-43CC-AA64-94EEFF5D7F71}" destId="{85BC21D1-60C5-4291-938F-7FB03CA99794}" srcOrd="0" destOrd="0" presId="urn:microsoft.com/office/officeart/2005/8/layout/matrix1"/>
    <dgm:cxn modelId="{57B3AA5A-5AD9-449A-8111-C87317D6AD9B}" type="presParOf" srcId="{7B343C64-E236-4038-BAF4-E39BF65B2F1C}" destId="{545A4C04-4713-4F05-848B-9E667E5FB9AB}" srcOrd="0" destOrd="0" presId="urn:microsoft.com/office/officeart/2005/8/layout/matrix1"/>
    <dgm:cxn modelId="{C76B4E28-2AA0-4647-A200-469645727284}" type="presParOf" srcId="{545A4C04-4713-4F05-848B-9E667E5FB9AB}" destId="{163C105E-AA17-4500-846C-737E13039348}" srcOrd="0" destOrd="0" presId="urn:microsoft.com/office/officeart/2005/8/layout/matrix1"/>
    <dgm:cxn modelId="{361D4AC2-4E04-4431-BEC6-F1F2C5E14D84}" type="presParOf" srcId="{545A4C04-4713-4F05-848B-9E667E5FB9AB}" destId="{68CDB568-1B7F-4B6A-8930-A2A8508286C7}" srcOrd="1" destOrd="0" presId="urn:microsoft.com/office/officeart/2005/8/layout/matrix1"/>
    <dgm:cxn modelId="{C8371228-F253-44F2-95D2-3701FC33D001}" type="presParOf" srcId="{545A4C04-4713-4F05-848B-9E667E5FB9AB}" destId="{3B10A088-6D5E-410C-9641-0DDD0D269B4B}" srcOrd="2" destOrd="0" presId="urn:microsoft.com/office/officeart/2005/8/layout/matrix1"/>
    <dgm:cxn modelId="{12E6F4BC-ED41-4112-AEAF-60C1EFCE70B2}" type="presParOf" srcId="{545A4C04-4713-4F05-848B-9E667E5FB9AB}" destId="{481217A8-E574-42BF-AA3B-87317A6AE7DB}" srcOrd="3" destOrd="0" presId="urn:microsoft.com/office/officeart/2005/8/layout/matrix1"/>
    <dgm:cxn modelId="{703E5A8F-275A-4FE7-B22A-8985A9F55E06}" type="presParOf" srcId="{545A4C04-4713-4F05-848B-9E667E5FB9AB}" destId="{85BC21D1-60C5-4291-938F-7FB03CA99794}" srcOrd="4" destOrd="0" presId="urn:microsoft.com/office/officeart/2005/8/layout/matrix1"/>
    <dgm:cxn modelId="{28A8BB12-F6F8-445B-95F0-1767D9F983D5}" type="presParOf" srcId="{545A4C04-4713-4F05-848B-9E667E5FB9AB}" destId="{0F8D776B-4BE0-491B-964F-620DF4FFE405}" srcOrd="5" destOrd="0" presId="urn:microsoft.com/office/officeart/2005/8/layout/matrix1"/>
    <dgm:cxn modelId="{BDAF18D2-7027-45D1-AEA2-7035DF0E3347}" type="presParOf" srcId="{545A4C04-4713-4F05-848B-9E667E5FB9AB}" destId="{A4CD2904-E111-4529-98C8-8ABE858D2351}" srcOrd="6" destOrd="0" presId="urn:microsoft.com/office/officeart/2005/8/layout/matrix1"/>
    <dgm:cxn modelId="{EBCD960C-84C0-429D-95EF-1516ECDEDCBD}" type="presParOf" srcId="{545A4C04-4713-4F05-848B-9E667E5FB9AB}" destId="{323B2280-B65D-41D9-BC15-EEB3220DAD5F}" srcOrd="7" destOrd="0" presId="urn:microsoft.com/office/officeart/2005/8/layout/matrix1"/>
    <dgm:cxn modelId="{EE5A1DAE-CF21-4FE5-8109-8B61B962EF18}" type="presParOf" srcId="{7B343C64-E236-4038-BAF4-E39BF65B2F1C}" destId="{3A53DA46-FB06-44D2-9B3C-CB739A44104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B0860-62D5-469B-8B5D-EAC26BFA858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2A5B68-C389-497F-A196-2BA3A969C0B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rgbClr val="002D5A"/>
              </a:solidFill>
            </a:rPr>
            <a:t>Stranická kampaň</a:t>
          </a:r>
        </a:p>
      </dgm:t>
    </dgm:pt>
    <dgm:pt modelId="{63C8875B-7506-49B4-BFB0-028AFDC0E52E}" type="parTrans" cxnId="{B61DA038-A9DC-4AC2-AC9B-7082637F2B24}">
      <dgm:prSet/>
      <dgm:spPr/>
      <dgm:t>
        <a:bodyPr/>
        <a:lstStyle/>
        <a:p>
          <a:endParaRPr lang="cs-CZ"/>
        </a:p>
      </dgm:t>
    </dgm:pt>
    <dgm:pt modelId="{0041F5F7-DF1D-4AEB-A3B1-B9C0C4057968}" type="sibTrans" cxnId="{B61DA038-A9DC-4AC2-AC9B-7082637F2B24}">
      <dgm:prSet/>
      <dgm:spPr/>
      <dgm:t>
        <a:bodyPr/>
        <a:lstStyle/>
        <a:p>
          <a:endParaRPr lang="cs-CZ"/>
        </a:p>
      </dgm:t>
    </dgm:pt>
    <dgm:pt modelId="{99D1DEB9-DCE0-4DB7-A503-83CF0A90DFB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rgbClr val="002D5A"/>
              </a:solidFill>
            </a:rPr>
            <a:t>Vnitřně řízená, hlavní slovo mají straničtí šéfové</a:t>
          </a:r>
        </a:p>
      </dgm:t>
    </dgm:pt>
    <dgm:pt modelId="{7CC54EBE-B9E0-43F0-B228-8A91771E1F1A}" type="parTrans" cxnId="{9CC4F1A6-7569-48F1-91AB-35D86AFC1E74}">
      <dgm:prSet/>
      <dgm:spPr/>
      <dgm:t>
        <a:bodyPr/>
        <a:lstStyle/>
        <a:p>
          <a:endParaRPr lang="cs-CZ"/>
        </a:p>
      </dgm:t>
    </dgm:pt>
    <dgm:pt modelId="{D2CBA0B1-A380-4CF4-A551-778C372309C4}" type="sibTrans" cxnId="{9CC4F1A6-7569-48F1-91AB-35D86AFC1E74}">
      <dgm:prSet/>
      <dgm:spPr/>
      <dgm:t>
        <a:bodyPr/>
        <a:lstStyle/>
        <a:p>
          <a:endParaRPr lang="cs-CZ"/>
        </a:p>
      </dgm:t>
    </dgm:pt>
    <dgm:pt modelId="{70F7E85B-8486-478E-92D6-33E60CA8F38C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rgbClr val="002D5A"/>
              </a:solidFill>
            </a:rPr>
            <a:t>Kampaň soustředěná na politickou stranu</a:t>
          </a:r>
        </a:p>
      </dgm:t>
    </dgm:pt>
    <dgm:pt modelId="{EF718A33-046F-4A25-AEC8-5160E909EC4D}" type="parTrans" cxnId="{2DF737E1-1466-4AA8-9380-EDC23CC3B587}">
      <dgm:prSet/>
      <dgm:spPr/>
      <dgm:t>
        <a:bodyPr/>
        <a:lstStyle/>
        <a:p>
          <a:endParaRPr lang="cs-CZ"/>
        </a:p>
      </dgm:t>
    </dgm:pt>
    <dgm:pt modelId="{EA7C8E0E-6930-42F8-91E5-CDF296BF9C21}" type="sibTrans" cxnId="{2DF737E1-1466-4AA8-9380-EDC23CC3B587}">
      <dgm:prSet/>
      <dgm:spPr/>
      <dgm:t>
        <a:bodyPr/>
        <a:lstStyle/>
        <a:p>
          <a:endParaRPr lang="cs-CZ"/>
        </a:p>
      </dgm:t>
    </dgm:pt>
    <dgm:pt modelId="{05428AE7-41A6-4A67-8D1E-FDE400F3FC28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Pojetí prodeje zboží</a:t>
          </a:r>
        </a:p>
      </dgm:t>
    </dgm:pt>
    <dgm:pt modelId="{33D837C8-8E04-4D03-9FB2-86390554EE04}" type="parTrans" cxnId="{3B30EC79-4488-4775-93DF-362E82B9E694}">
      <dgm:prSet/>
      <dgm:spPr/>
      <dgm:t>
        <a:bodyPr/>
        <a:lstStyle/>
        <a:p>
          <a:endParaRPr lang="cs-CZ"/>
        </a:p>
      </dgm:t>
    </dgm:pt>
    <dgm:pt modelId="{96DC6286-A0F0-4C41-9E35-B4EBB0AF936C}" type="sibTrans" cxnId="{3B30EC79-4488-4775-93DF-362E82B9E694}">
      <dgm:prSet/>
      <dgm:spPr/>
      <dgm:t>
        <a:bodyPr/>
        <a:lstStyle/>
        <a:p>
          <a:endParaRPr lang="cs-CZ"/>
        </a:p>
      </dgm:t>
    </dgm:pt>
    <dgm:pt modelId="{A23C42F6-21D6-49FA-88CD-2B26CF74808E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Profesionálně řízená kampaň</a:t>
          </a:r>
        </a:p>
      </dgm:t>
    </dgm:pt>
    <dgm:pt modelId="{942FCC30-165F-43FD-91E6-6F34AA955621}" type="parTrans" cxnId="{7EB52E6D-A33B-4AC0-9552-3351AE30C99E}">
      <dgm:prSet/>
      <dgm:spPr/>
      <dgm:t>
        <a:bodyPr/>
        <a:lstStyle/>
        <a:p>
          <a:endParaRPr lang="cs-CZ"/>
        </a:p>
      </dgm:t>
    </dgm:pt>
    <dgm:pt modelId="{03739990-9BBB-4378-B327-450D1761B568}" type="sibTrans" cxnId="{7EB52E6D-A33B-4AC0-9552-3351AE30C99E}">
      <dgm:prSet/>
      <dgm:spPr/>
      <dgm:t>
        <a:bodyPr/>
        <a:lstStyle/>
        <a:p>
          <a:endParaRPr lang="cs-CZ"/>
        </a:p>
      </dgm:t>
    </dgm:pt>
    <dgm:pt modelId="{78416339-EC68-4036-A0B8-9BA68E2658E2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Najímání expertů, orientace na kandidáta</a:t>
          </a:r>
        </a:p>
      </dgm:t>
    </dgm:pt>
    <dgm:pt modelId="{9C4F5C07-F57F-458F-941E-09AE2D827323}" type="parTrans" cxnId="{3D851CC0-AB79-4A12-B3CC-B5AE78D83EAC}">
      <dgm:prSet/>
      <dgm:spPr/>
      <dgm:t>
        <a:bodyPr/>
        <a:lstStyle/>
        <a:p>
          <a:endParaRPr lang="cs-CZ"/>
        </a:p>
      </dgm:t>
    </dgm:pt>
    <dgm:pt modelId="{DBD6640A-1212-47EB-960B-97D3F11EB5C9}" type="sibTrans" cxnId="{3D851CC0-AB79-4A12-B3CC-B5AE78D83EAC}">
      <dgm:prSet/>
      <dgm:spPr/>
      <dgm:t>
        <a:bodyPr/>
        <a:lstStyle/>
        <a:p>
          <a:endParaRPr lang="cs-CZ"/>
        </a:p>
      </dgm:t>
    </dgm:pt>
    <dgm:pt modelId="{F92F0331-85D4-48F3-9AEE-ECCA3194A187}">
      <dgm:prSet phldrT="[Text]"/>
      <dgm:spPr>
        <a:solidFill>
          <a:srgbClr val="002D5A"/>
        </a:solidFill>
      </dgm:spPr>
      <dgm:t>
        <a:bodyPr/>
        <a:lstStyle/>
        <a:p>
          <a:r>
            <a:rPr lang="cs-CZ" dirty="0"/>
            <a:t>Marketingové pojetí</a:t>
          </a:r>
        </a:p>
      </dgm:t>
    </dgm:pt>
    <dgm:pt modelId="{12F127A6-08FB-4A3A-9BDC-4CC93BD58DF7}" type="parTrans" cxnId="{C24997D7-7E4C-4D43-82DC-A4ABA7B4FA0C}">
      <dgm:prSet/>
      <dgm:spPr/>
      <dgm:t>
        <a:bodyPr/>
        <a:lstStyle/>
        <a:p>
          <a:endParaRPr lang="cs-CZ"/>
        </a:p>
      </dgm:t>
    </dgm:pt>
    <dgm:pt modelId="{35B3E88A-1E80-49D4-9B4A-9CC43365ADAC}" type="sibTrans" cxnId="{C24997D7-7E4C-4D43-82DC-A4ABA7B4FA0C}">
      <dgm:prSet/>
      <dgm:spPr/>
      <dgm:t>
        <a:bodyPr/>
        <a:lstStyle/>
        <a:p>
          <a:endParaRPr lang="cs-CZ"/>
        </a:p>
      </dgm:t>
    </dgm:pt>
    <dgm:pt modelId="{B227EF0E-3DFD-46A5-B80C-5422AFFF8931}">
      <dgm:prSet phldrT="[Text]"/>
      <dgm:spPr>
        <a:solidFill>
          <a:srgbClr val="002D5A"/>
        </a:solidFill>
      </dgm:spPr>
      <dgm:t>
        <a:bodyPr/>
        <a:lstStyle/>
        <a:p>
          <a:r>
            <a:rPr lang="cs-CZ" dirty="0"/>
            <a:t>Externě řízená kampaň</a:t>
          </a:r>
        </a:p>
      </dgm:t>
    </dgm:pt>
    <dgm:pt modelId="{0EDBA09B-9C95-48D5-A463-DA0B4DE68F77}" type="parTrans" cxnId="{39C0D077-2BB9-4559-A343-284B91C1AE2D}">
      <dgm:prSet/>
      <dgm:spPr/>
      <dgm:t>
        <a:bodyPr/>
        <a:lstStyle/>
        <a:p>
          <a:endParaRPr lang="cs-CZ"/>
        </a:p>
      </dgm:t>
    </dgm:pt>
    <dgm:pt modelId="{813062C3-F6B9-44D8-9A91-A57DB0B759CB}" type="sibTrans" cxnId="{39C0D077-2BB9-4559-A343-284B91C1AE2D}">
      <dgm:prSet/>
      <dgm:spPr/>
      <dgm:t>
        <a:bodyPr/>
        <a:lstStyle/>
        <a:p>
          <a:endParaRPr lang="cs-CZ"/>
        </a:p>
      </dgm:t>
    </dgm:pt>
    <dgm:pt modelId="{8CBF2C25-C1BE-427B-9488-EBB9124D8C54}">
      <dgm:prSet phldrT="[Text]"/>
      <dgm:spPr>
        <a:solidFill>
          <a:srgbClr val="002D5A"/>
        </a:solidFill>
      </dgm:spPr>
      <dgm:t>
        <a:bodyPr/>
        <a:lstStyle/>
        <a:p>
          <a:r>
            <a:rPr lang="cs-CZ" dirty="0"/>
            <a:t>Využívání expertů, orientace na voliče</a:t>
          </a:r>
        </a:p>
      </dgm:t>
    </dgm:pt>
    <dgm:pt modelId="{E6F24521-3083-4442-B4E2-28DA85E79165}" type="parTrans" cxnId="{0F650D1D-0145-422D-844B-1607DECBF90D}">
      <dgm:prSet/>
      <dgm:spPr/>
      <dgm:t>
        <a:bodyPr/>
        <a:lstStyle/>
        <a:p>
          <a:endParaRPr lang="cs-CZ"/>
        </a:p>
      </dgm:t>
    </dgm:pt>
    <dgm:pt modelId="{15A633F0-6AFD-4207-890E-F48180234DDB}" type="sibTrans" cxnId="{0F650D1D-0145-422D-844B-1607DECBF90D}">
      <dgm:prSet/>
      <dgm:spPr/>
      <dgm:t>
        <a:bodyPr/>
        <a:lstStyle/>
        <a:p>
          <a:endParaRPr lang="cs-CZ"/>
        </a:p>
      </dgm:t>
    </dgm:pt>
    <dgm:pt modelId="{B5CE6BD7-CE49-4620-AE2A-4C92F234FBB7}" type="pres">
      <dgm:prSet presAssocID="{E6BB0860-62D5-469B-8B5D-EAC26BFA858C}" presName="linear" presStyleCnt="0">
        <dgm:presLayoutVars>
          <dgm:dir/>
          <dgm:resizeHandles val="exact"/>
        </dgm:presLayoutVars>
      </dgm:prSet>
      <dgm:spPr/>
    </dgm:pt>
    <dgm:pt modelId="{A6B3BA04-91BE-4DFA-90A7-480D3B05D7D8}" type="pres">
      <dgm:prSet presAssocID="{D52A5B68-C389-497F-A196-2BA3A969C0BD}" presName="comp" presStyleCnt="0"/>
      <dgm:spPr/>
    </dgm:pt>
    <dgm:pt modelId="{ABBB1163-893D-4EDA-9AC9-5B596A2C150B}" type="pres">
      <dgm:prSet presAssocID="{D52A5B68-C389-497F-A196-2BA3A969C0BD}" presName="box" presStyleLbl="node1" presStyleIdx="0" presStyleCnt="3"/>
      <dgm:spPr/>
    </dgm:pt>
    <dgm:pt modelId="{352D1DAF-C571-4F22-A98F-D6D3002C9F78}" type="pres">
      <dgm:prSet presAssocID="{D52A5B68-C389-497F-A196-2BA3A969C0BD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C6A9D62-6DD4-4C72-B081-33A550FBE828}" type="pres">
      <dgm:prSet presAssocID="{D52A5B68-C389-497F-A196-2BA3A969C0BD}" presName="text" presStyleLbl="node1" presStyleIdx="0" presStyleCnt="3">
        <dgm:presLayoutVars>
          <dgm:bulletEnabled val="1"/>
        </dgm:presLayoutVars>
      </dgm:prSet>
      <dgm:spPr/>
    </dgm:pt>
    <dgm:pt modelId="{9EC2B4EA-A9B2-45BB-B438-303A6A4AAFBF}" type="pres">
      <dgm:prSet presAssocID="{0041F5F7-DF1D-4AEB-A3B1-B9C0C4057968}" presName="spacer" presStyleCnt="0"/>
      <dgm:spPr/>
    </dgm:pt>
    <dgm:pt modelId="{DA2E53FA-F082-43FF-8546-979BD8C931EE}" type="pres">
      <dgm:prSet presAssocID="{05428AE7-41A6-4A67-8D1E-FDE400F3FC28}" presName="comp" presStyleCnt="0"/>
      <dgm:spPr/>
    </dgm:pt>
    <dgm:pt modelId="{DD0F7556-DBAB-434D-95ED-ADA11707F0FE}" type="pres">
      <dgm:prSet presAssocID="{05428AE7-41A6-4A67-8D1E-FDE400F3FC28}" presName="box" presStyleLbl="node1" presStyleIdx="1" presStyleCnt="3"/>
      <dgm:spPr/>
    </dgm:pt>
    <dgm:pt modelId="{2867B24E-795C-4CF2-AE0A-11BA7CBA150B}" type="pres">
      <dgm:prSet presAssocID="{05428AE7-41A6-4A67-8D1E-FDE400F3FC2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11BC1B4-B073-4EEC-B3F1-2E15C507FCF3}" type="pres">
      <dgm:prSet presAssocID="{05428AE7-41A6-4A67-8D1E-FDE400F3FC28}" presName="text" presStyleLbl="node1" presStyleIdx="1" presStyleCnt="3">
        <dgm:presLayoutVars>
          <dgm:bulletEnabled val="1"/>
        </dgm:presLayoutVars>
      </dgm:prSet>
      <dgm:spPr/>
    </dgm:pt>
    <dgm:pt modelId="{3A8D03E0-B5E2-453E-BB4E-BE5F0A4F6622}" type="pres">
      <dgm:prSet presAssocID="{96DC6286-A0F0-4C41-9E35-B4EBB0AF936C}" presName="spacer" presStyleCnt="0"/>
      <dgm:spPr/>
    </dgm:pt>
    <dgm:pt modelId="{C49D2802-6FFF-4E9A-B39E-4A1EEC29F7D9}" type="pres">
      <dgm:prSet presAssocID="{F92F0331-85D4-48F3-9AEE-ECCA3194A187}" presName="comp" presStyleCnt="0"/>
      <dgm:spPr/>
    </dgm:pt>
    <dgm:pt modelId="{1B1A447C-B4D4-472A-9EE3-36BC1F1C7AED}" type="pres">
      <dgm:prSet presAssocID="{F92F0331-85D4-48F3-9AEE-ECCA3194A187}" presName="box" presStyleLbl="node1" presStyleIdx="2" presStyleCnt="3"/>
      <dgm:spPr/>
    </dgm:pt>
    <dgm:pt modelId="{0FB43C02-4EB3-4F7C-8E8E-E6740BCB13A2}" type="pres">
      <dgm:prSet presAssocID="{F92F0331-85D4-48F3-9AEE-ECCA3194A18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452A7E9-E9AA-45F1-A783-AE88F045AF48}" type="pres">
      <dgm:prSet presAssocID="{F92F0331-85D4-48F3-9AEE-ECCA3194A187}" presName="text" presStyleLbl="node1" presStyleIdx="2" presStyleCnt="3">
        <dgm:presLayoutVars>
          <dgm:bulletEnabled val="1"/>
        </dgm:presLayoutVars>
      </dgm:prSet>
      <dgm:spPr/>
    </dgm:pt>
  </dgm:ptLst>
  <dgm:cxnLst>
    <dgm:cxn modelId="{0F650D1D-0145-422D-844B-1607DECBF90D}" srcId="{F92F0331-85D4-48F3-9AEE-ECCA3194A187}" destId="{8CBF2C25-C1BE-427B-9488-EBB9124D8C54}" srcOrd="1" destOrd="0" parTransId="{E6F24521-3083-4442-B4E2-28DA85E79165}" sibTransId="{15A633F0-6AFD-4207-890E-F48180234DDB}"/>
    <dgm:cxn modelId="{F7ED4A22-7C18-4992-B494-587914D4AB51}" type="presOf" srcId="{99D1DEB9-DCE0-4DB7-A503-83CF0A90DFBB}" destId="{ABBB1163-893D-4EDA-9AC9-5B596A2C150B}" srcOrd="0" destOrd="1" presId="urn:microsoft.com/office/officeart/2005/8/layout/vList4"/>
    <dgm:cxn modelId="{3702392D-2CD5-4548-AE09-C79957324283}" type="presOf" srcId="{E6BB0860-62D5-469B-8B5D-EAC26BFA858C}" destId="{B5CE6BD7-CE49-4620-AE2A-4C92F234FBB7}" srcOrd="0" destOrd="0" presId="urn:microsoft.com/office/officeart/2005/8/layout/vList4"/>
    <dgm:cxn modelId="{B61DA038-A9DC-4AC2-AC9B-7082637F2B24}" srcId="{E6BB0860-62D5-469B-8B5D-EAC26BFA858C}" destId="{D52A5B68-C389-497F-A196-2BA3A969C0BD}" srcOrd="0" destOrd="0" parTransId="{63C8875B-7506-49B4-BFB0-028AFDC0E52E}" sibTransId="{0041F5F7-DF1D-4AEB-A3B1-B9C0C4057968}"/>
    <dgm:cxn modelId="{7EB52E6D-A33B-4AC0-9552-3351AE30C99E}" srcId="{05428AE7-41A6-4A67-8D1E-FDE400F3FC28}" destId="{A23C42F6-21D6-49FA-88CD-2B26CF74808E}" srcOrd="0" destOrd="0" parTransId="{942FCC30-165F-43FD-91E6-6F34AA955621}" sibTransId="{03739990-9BBB-4378-B327-450D1761B568}"/>
    <dgm:cxn modelId="{5118A071-03DF-4B1A-88B3-F9A84A60E74B}" type="presOf" srcId="{B227EF0E-3DFD-46A5-B80C-5422AFFF8931}" destId="{1B1A447C-B4D4-472A-9EE3-36BC1F1C7AED}" srcOrd="0" destOrd="1" presId="urn:microsoft.com/office/officeart/2005/8/layout/vList4"/>
    <dgm:cxn modelId="{0C934A74-15CC-4A36-B323-52AF2FA5E676}" type="presOf" srcId="{D52A5B68-C389-497F-A196-2BA3A969C0BD}" destId="{ABBB1163-893D-4EDA-9AC9-5B596A2C150B}" srcOrd="0" destOrd="0" presId="urn:microsoft.com/office/officeart/2005/8/layout/vList4"/>
    <dgm:cxn modelId="{39C0D077-2BB9-4559-A343-284B91C1AE2D}" srcId="{F92F0331-85D4-48F3-9AEE-ECCA3194A187}" destId="{B227EF0E-3DFD-46A5-B80C-5422AFFF8931}" srcOrd="0" destOrd="0" parTransId="{0EDBA09B-9C95-48D5-A463-DA0B4DE68F77}" sibTransId="{813062C3-F6B9-44D8-9A91-A57DB0B759CB}"/>
    <dgm:cxn modelId="{3B30EC79-4488-4775-93DF-362E82B9E694}" srcId="{E6BB0860-62D5-469B-8B5D-EAC26BFA858C}" destId="{05428AE7-41A6-4A67-8D1E-FDE400F3FC28}" srcOrd="1" destOrd="0" parTransId="{33D837C8-8E04-4D03-9FB2-86390554EE04}" sibTransId="{96DC6286-A0F0-4C41-9E35-B4EBB0AF936C}"/>
    <dgm:cxn modelId="{4FE03780-B5AA-4A8E-AB0E-7AA897AE1B60}" type="presOf" srcId="{A23C42F6-21D6-49FA-88CD-2B26CF74808E}" destId="{DD0F7556-DBAB-434D-95ED-ADA11707F0FE}" srcOrd="0" destOrd="1" presId="urn:microsoft.com/office/officeart/2005/8/layout/vList4"/>
    <dgm:cxn modelId="{1E76EE8A-4AB0-4181-A1C7-8ECFAD37807A}" type="presOf" srcId="{D52A5B68-C389-497F-A196-2BA3A969C0BD}" destId="{1C6A9D62-6DD4-4C72-B081-33A550FBE828}" srcOrd="1" destOrd="0" presId="urn:microsoft.com/office/officeart/2005/8/layout/vList4"/>
    <dgm:cxn modelId="{06DF1B8D-CDC7-4905-A27D-785FA80BCB24}" type="presOf" srcId="{F92F0331-85D4-48F3-9AEE-ECCA3194A187}" destId="{D452A7E9-E9AA-45F1-A783-AE88F045AF48}" srcOrd="1" destOrd="0" presId="urn:microsoft.com/office/officeart/2005/8/layout/vList4"/>
    <dgm:cxn modelId="{88649B8E-B669-4DA0-8D01-ED03C6473E54}" type="presOf" srcId="{8CBF2C25-C1BE-427B-9488-EBB9124D8C54}" destId="{D452A7E9-E9AA-45F1-A783-AE88F045AF48}" srcOrd="1" destOrd="2" presId="urn:microsoft.com/office/officeart/2005/8/layout/vList4"/>
    <dgm:cxn modelId="{D2A07BA3-C2B4-437A-863E-04709F998FA9}" type="presOf" srcId="{F92F0331-85D4-48F3-9AEE-ECCA3194A187}" destId="{1B1A447C-B4D4-472A-9EE3-36BC1F1C7AED}" srcOrd="0" destOrd="0" presId="urn:microsoft.com/office/officeart/2005/8/layout/vList4"/>
    <dgm:cxn modelId="{9CC4F1A6-7569-48F1-91AB-35D86AFC1E74}" srcId="{D52A5B68-C389-497F-A196-2BA3A969C0BD}" destId="{99D1DEB9-DCE0-4DB7-A503-83CF0A90DFBB}" srcOrd="0" destOrd="0" parTransId="{7CC54EBE-B9E0-43F0-B228-8A91771E1F1A}" sibTransId="{D2CBA0B1-A380-4CF4-A551-778C372309C4}"/>
    <dgm:cxn modelId="{5000DCAD-73A6-4AD9-9B3C-7FF2A42BAF89}" type="presOf" srcId="{78416339-EC68-4036-A0B8-9BA68E2658E2}" destId="{DD0F7556-DBAB-434D-95ED-ADA11707F0FE}" srcOrd="0" destOrd="2" presId="urn:microsoft.com/office/officeart/2005/8/layout/vList4"/>
    <dgm:cxn modelId="{BE6556AF-3045-4BC1-963D-36046240A998}" type="presOf" srcId="{78416339-EC68-4036-A0B8-9BA68E2658E2}" destId="{D11BC1B4-B073-4EEC-B3F1-2E15C507FCF3}" srcOrd="1" destOrd="2" presId="urn:microsoft.com/office/officeart/2005/8/layout/vList4"/>
    <dgm:cxn modelId="{7B0644B1-742C-431B-8FD1-5E94F0359E83}" type="presOf" srcId="{8CBF2C25-C1BE-427B-9488-EBB9124D8C54}" destId="{1B1A447C-B4D4-472A-9EE3-36BC1F1C7AED}" srcOrd="0" destOrd="2" presId="urn:microsoft.com/office/officeart/2005/8/layout/vList4"/>
    <dgm:cxn modelId="{CF4E9AB2-5837-44DC-830E-4305DEAC2F13}" type="presOf" srcId="{A23C42F6-21D6-49FA-88CD-2B26CF74808E}" destId="{D11BC1B4-B073-4EEC-B3F1-2E15C507FCF3}" srcOrd="1" destOrd="1" presId="urn:microsoft.com/office/officeart/2005/8/layout/vList4"/>
    <dgm:cxn modelId="{3D851CC0-AB79-4A12-B3CC-B5AE78D83EAC}" srcId="{05428AE7-41A6-4A67-8D1E-FDE400F3FC28}" destId="{78416339-EC68-4036-A0B8-9BA68E2658E2}" srcOrd="1" destOrd="0" parTransId="{9C4F5C07-F57F-458F-941E-09AE2D827323}" sibTransId="{DBD6640A-1212-47EB-960B-97D3F11EB5C9}"/>
    <dgm:cxn modelId="{C2FB36CE-307C-4560-AD08-4D4538DBDEA0}" type="presOf" srcId="{05428AE7-41A6-4A67-8D1E-FDE400F3FC28}" destId="{D11BC1B4-B073-4EEC-B3F1-2E15C507FCF3}" srcOrd="1" destOrd="0" presId="urn:microsoft.com/office/officeart/2005/8/layout/vList4"/>
    <dgm:cxn modelId="{A5D520D5-1FF2-417E-9A34-1652CD70D995}" type="presOf" srcId="{70F7E85B-8486-478E-92D6-33E60CA8F38C}" destId="{1C6A9D62-6DD4-4C72-B081-33A550FBE828}" srcOrd="1" destOrd="2" presId="urn:microsoft.com/office/officeart/2005/8/layout/vList4"/>
    <dgm:cxn modelId="{2A0FC5D5-CA79-4C92-BDE3-B80D9F0845F9}" type="presOf" srcId="{99D1DEB9-DCE0-4DB7-A503-83CF0A90DFBB}" destId="{1C6A9D62-6DD4-4C72-B081-33A550FBE828}" srcOrd="1" destOrd="1" presId="urn:microsoft.com/office/officeart/2005/8/layout/vList4"/>
    <dgm:cxn modelId="{C24997D7-7E4C-4D43-82DC-A4ABA7B4FA0C}" srcId="{E6BB0860-62D5-469B-8B5D-EAC26BFA858C}" destId="{F92F0331-85D4-48F3-9AEE-ECCA3194A187}" srcOrd="2" destOrd="0" parTransId="{12F127A6-08FB-4A3A-9BDC-4CC93BD58DF7}" sibTransId="{35B3E88A-1E80-49D4-9B4A-9CC43365ADAC}"/>
    <dgm:cxn modelId="{2DF737E1-1466-4AA8-9380-EDC23CC3B587}" srcId="{D52A5B68-C389-497F-A196-2BA3A969C0BD}" destId="{70F7E85B-8486-478E-92D6-33E60CA8F38C}" srcOrd="1" destOrd="0" parTransId="{EF718A33-046F-4A25-AEC8-5160E909EC4D}" sibTransId="{EA7C8E0E-6930-42F8-91E5-CDF296BF9C21}"/>
    <dgm:cxn modelId="{45909DE3-A739-45A7-8CEF-7D7231F937E6}" type="presOf" srcId="{70F7E85B-8486-478E-92D6-33E60CA8F38C}" destId="{ABBB1163-893D-4EDA-9AC9-5B596A2C150B}" srcOrd="0" destOrd="2" presId="urn:microsoft.com/office/officeart/2005/8/layout/vList4"/>
    <dgm:cxn modelId="{1D6DC0ED-5F34-4C8A-A941-5509B626DB79}" type="presOf" srcId="{B227EF0E-3DFD-46A5-B80C-5422AFFF8931}" destId="{D452A7E9-E9AA-45F1-A783-AE88F045AF48}" srcOrd="1" destOrd="1" presId="urn:microsoft.com/office/officeart/2005/8/layout/vList4"/>
    <dgm:cxn modelId="{BE835CF1-9492-49CE-8A14-B9D8DCFA9BD9}" type="presOf" srcId="{05428AE7-41A6-4A67-8D1E-FDE400F3FC28}" destId="{DD0F7556-DBAB-434D-95ED-ADA11707F0FE}" srcOrd="0" destOrd="0" presId="urn:microsoft.com/office/officeart/2005/8/layout/vList4"/>
    <dgm:cxn modelId="{3C3FABED-1528-4829-9019-607AA2C00352}" type="presParOf" srcId="{B5CE6BD7-CE49-4620-AE2A-4C92F234FBB7}" destId="{A6B3BA04-91BE-4DFA-90A7-480D3B05D7D8}" srcOrd="0" destOrd="0" presId="urn:microsoft.com/office/officeart/2005/8/layout/vList4"/>
    <dgm:cxn modelId="{614D118F-48DD-40FA-B53F-10A18B870122}" type="presParOf" srcId="{A6B3BA04-91BE-4DFA-90A7-480D3B05D7D8}" destId="{ABBB1163-893D-4EDA-9AC9-5B596A2C150B}" srcOrd="0" destOrd="0" presId="urn:microsoft.com/office/officeart/2005/8/layout/vList4"/>
    <dgm:cxn modelId="{E173C8ED-0770-4A0C-B84D-A45FABC6D44B}" type="presParOf" srcId="{A6B3BA04-91BE-4DFA-90A7-480D3B05D7D8}" destId="{352D1DAF-C571-4F22-A98F-D6D3002C9F78}" srcOrd="1" destOrd="0" presId="urn:microsoft.com/office/officeart/2005/8/layout/vList4"/>
    <dgm:cxn modelId="{4920E1C9-6FF3-4D2B-9290-E784FD999DD7}" type="presParOf" srcId="{A6B3BA04-91BE-4DFA-90A7-480D3B05D7D8}" destId="{1C6A9D62-6DD4-4C72-B081-33A550FBE828}" srcOrd="2" destOrd="0" presId="urn:microsoft.com/office/officeart/2005/8/layout/vList4"/>
    <dgm:cxn modelId="{E2B4A6D9-F43D-420A-8E61-7EAA4CD464BB}" type="presParOf" srcId="{B5CE6BD7-CE49-4620-AE2A-4C92F234FBB7}" destId="{9EC2B4EA-A9B2-45BB-B438-303A6A4AAFBF}" srcOrd="1" destOrd="0" presId="urn:microsoft.com/office/officeart/2005/8/layout/vList4"/>
    <dgm:cxn modelId="{02BC1E44-E6B3-45C2-B796-EFD5844FAFAC}" type="presParOf" srcId="{B5CE6BD7-CE49-4620-AE2A-4C92F234FBB7}" destId="{DA2E53FA-F082-43FF-8546-979BD8C931EE}" srcOrd="2" destOrd="0" presId="urn:microsoft.com/office/officeart/2005/8/layout/vList4"/>
    <dgm:cxn modelId="{3F673177-86DF-49A7-8CF0-4AD72DC61BCF}" type="presParOf" srcId="{DA2E53FA-F082-43FF-8546-979BD8C931EE}" destId="{DD0F7556-DBAB-434D-95ED-ADA11707F0FE}" srcOrd="0" destOrd="0" presId="urn:microsoft.com/office/officeart/2005/8/layout/vList4"/>
    <dgm:cxn modelId="{3895B112-7FA2-4488-A409-96B0E9E35781}" type="presParOf" srcId="{DA2E53FA-F082-43FF-8546-979BD8C931EE}" destId="{2867B24E-795C-4CF2-AE0A-11BA7CBA150B}" srcOrd="1" destOrd="0" presId="urn:microsoft.com/office/officeart/2005/8/layout/vList4"/>
    <dgm:cxn modelId="{68624762-F205-48D2-BCAA-CA20EF0E8B51}" type="presParOf" srcId="{DA2E53FA-F082-43FF-8546-979BD8C931EE}" destId="{D11BC1B4-B073-4EEC-B3F1-2E15C507FCF3}" srcOrd="2" destOrd="0" presId="urn:microsoft.com/office/officeart/2005/8/layout/vList4"/>
    <dgm:cxn modelId="{5813C684-DACA-46B3-B837-0F931064ED9D}" type="presParOf" srcId="{B5CE6BD7-CE49-4620-AE2A-4C92F234FBB7}" destId="{3A8D03E0-B5E2-453E-BB4E-BE5F0A4F6622}" srcOrd="3" destOrd="0" presId="urn:microsoft.com/office/officeart/2005/8/layout/vList4"/>
    <dgm:cxn modelId="{F916B7F8-82CC-4FC5-A70F-2998936AE596}" type="presParOf" srcId="{B5CE6BD7-CE49-4620-AE2A-4C92F234FBB7}" destId="{C49D2802-6FFF-4E9A-B39E-4A1EEC29F7D9}" srcOrd="4" destOrd="0" presId="urn:microsoft.com/office/officeart/2005/8/layout/vList4"/>
    <dgm:cxn modelId="{085EFA15-B07A-4E5A-A36D-30B014A9E9FD}" type="presParOf" srcId="{C49D2802-6FFF-4E9A-B39E-4A1EEC29F7D9}" destId="{1B1A447C-B4D4-472A-9EE3-36BC1F1C7AED}" srcOrd="0" destOrd="0" presId="urn:microsoft.com/office/officeart/2005/8/layout/vList4"/>
    <dgm:cxn modelId="{E43707D9-4A7E-4777-BDA1-E73CB8591C3D}" type="presParOf" srcId="{C49D2802-6FFF-4E9A-B39E-4A1EEC29F7D9}" destId="{0FB43C02-4EB3-4F7C-8E8E-E6740BCB13A2}" srcOrd="1" destOrd="0" presId="urn:microsoft.com/office/officeart/2005/8/layout/vList4"/>
    <dgm:cxn modelId="{4BA81856-AC71-4921-A7B4-CDF276775A0B}" type="presParOf" srcId="{C49D2802-6FFF-4E9A-B39E-4A1EEC29F7D9}" destId="{D452A7E9-E9AA-45F1-A783-AE88F045AF4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C105E-AA17-4500-846C-737E13039348}">
      <dsp:nvSpPr>
        <dsp:cNvPr id="0" name=""/>
        <dsp:cNvSpPr/>
      </dsp:nvSpPr>
      <dsp:spPr>
        <a:xfrm rot="16200000">
          <a:off x="729887" y="-705853"/>
          <a:ext cx="2367886" cy="3804076"/>
        </a:xfrm>
        <a:prstGeom prst="round1Rect">
          <a:avLst/>
        </a:prstGeom>
        <a:solidFill>
          <a:srgbClr val="002D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Veřejné osoby, skupiny, politické projekty, politické ideje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(produkt/politická nabídka)</a:t>
          </a:r>
        </a:p>
      </dsp:txBody>
      <dsp:txXfrm rot="5400000">
        <a:off x="11792" y="12243"/>
        <a:ext cx="3804076" cy="1775914"/>
      </dsp:txXfrm>
    </dsp:sp>
    <dsp:sp modelId="{3B10A088-6D5E-410C-9641-0DDD0D269B4B}">
      <dsp:nvSpPr>
        <dsp:cNvPr id="0" name=""/>
        <dsp:cNvSpPr/>
      </dsp:nvSpPr>
      <dsp:spPr>
        <a:xfrm>
          <a:off x="3804076" y="0"/>
          <a:ext cx="3804076" cy="2367886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Společenská podpora, hlasování, odevzdání hlasu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(cena)</a:t>
          </a:r>
        </a:p>
      </dsp:txBody>
      <dsp:txXfrm>
        <a:off x="3804076" y="0"/>
        <a:ext cx="3804076" cy="1775914"/>
      </dsp:txXfrm>
    </dsp:sp>
    <dsp:sp modelId="{85BC21D1-60C5-4291-938F-7FB03CA99794}">
      <dsp:nvSpPr>
        <dsp:cNvPr id="0" name=""/>
        <dsp:cNvSpPr/>
      </dsp:nvSpPr>
      <dsp:spPr>
        <a:xfrm rot="10800000">
          <a:off x="0" y="2367886"/>
          <a:ext cx="3804076" cy="2367886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002D5A"/>
              </a:solidFill>
            </a:rPr>
            <a:t>Propagační a prezentační techniky, využívání médií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002D5A"/>
              </a:solidFill>
            </a:rPr>
            <a:t>(propagace)</a:t>
          </a:r>
        </a:p>
      </dsp:txBody>
      <dsp:txXfrm rot="10800000">
        <a:off x="0" y="2959857"/>
        <a:ext cx="3804076" cy="1775914"/>
      </dsp:txXfrm>
    </dsp:sp>
    <dsp:sp modelId="{A4CD2904-E111-4529-98C8-8ABE858D2351}">
      <dsp:nvSpPr>
        <dsp:cNvPr id="0" name=""/>
        <dsp:cNvSpPr/>
      </dsp:nvSpPr>
      <dsp:spPr>
        <a:xfrm rot="5400000">
          <a:off x="4522171" y="1649791"/>
          <a:ext cx="2367886" cy="3804076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002D5A"/>
              </a:solidFill>
            </a:rPr>
            <a:t>Schopnost proniknout k občanovi prostřednictvím politické kampaně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002D5A"/>
              </a:solidFill>
            </a:rPr>
            <a:t>(distribuce)</a:t>
          </a:r>
        </a:p>
      </dsp:txBody>
      <dsp:txXfrm rot="-5400000">
        <a:off x="3804075" y="2959857"/>
        <a:ext cx="3804076" cy="1775914"/>
      </dsp:txXfrm>
    </dsp:sp>
    <dsp:sp modelId="{3A53DA46-FB06-44D2-9B3C-CB739A441049}">
      <dsp:nvSpPr>
        <dsp:cNvPr id="0" name=""/>
        <dsp:cNvSpPr/>
      </dsp:nvSpPr>
      <dsp:spPr>
        <a:xfrm>
          <a:off x="2662853" y="1775914"/>
          <a:ext cx="2282445" cy="1183943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002D5A"/>
              </a:solidFill>
            </a:rPr>
            <a:t>Marketing mix</a:t>
          </a:r>
        </a:p>
      </dsp:txBody>
      <dsp:txXfrm>
        <a:off x="2720648" y="1833709"/>
        <a:ext cx="2166855" cy="1068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B1163-893D-4EDA-9AC9-5B596A2C150B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rgbClr val="002D5A"/>
              </a:solidFill>
            </a:rPr>
            <a:t>Stranická kampaň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>
              <a:solidFill>
                <a:srgbClr val="002D5A"/>
              </a:solidFill>
            </a:rPr>
            <a:t>Vnitřně řízená, hlavní slovo mají straničtí šéfové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>
              <a:solidFill>
                <a:srgbClr val="002D5A"/>
              </a:solidFill>
            </a:rPr>
            <a:t>Kampaň soustředěná na politickou stranu</a:t>
          </a:r>
        </a:p>
      </dsp:txBody>
      <dsp:txXfrm>
        <a:off x="1787356" y="0"/>
        <a:ext cx="6442243" cy="1414363"/>
      </dsp:txXfrm>
    </dsp:sp>
    <dsp:sp modelId="{352D1DAF-C571-4F22-A98F-D6D3002C9F78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F7556-DBAB-434D-95ED-ADA11707F0FE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chemeClr val="tx1"/>
              </a:solidFill>
            </a:rPr>
            <a:t>Pojetí prodeje zboží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>
              <a:solidFill>
                <a:schemeClr val="tx1"/>
              </a:solidFill>
            </a:rPr>
            <a:t>Profesionálně řízená kampaň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>
              <a:solidFill>
                <a:schemeClr val="tx1"/>
              </a:solidFill>
            </a:rPr>
            <a:t>Najímání expertů, orientace na kandidáta</a:t>
          </a:r>
        </a:p>
      </dsp:txBody>
      <dsp:txXfrm>
        <a:off x="1787356" y="1555799"/>
        <a:ext cx="6442243" cy="1414363"/>
      </dsp:txXfrm>
    </dsp:sp>
    <dsp:sp modelId="{2867B24E-795C-4CF2-AE0A-11BA7CBA150B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A447C-B4D4-472A-9EE3-36BC1F1C7AED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rgbClr val="002D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Marketingové pojetí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Externě řízená kampaň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Využívání expertů, orientace na voliče</a:t>
          </a:r>
        </a:p>
      </dsp:txBody>
      <dsp:txXfrm>
        <a:off x="1787356" y="3111599"/>
        <a:ext cx="6442243" cy="1414363"/>
      </dsp:txXfrm>
    </dsp:sp>
    <dsp:sp modelId="{0FB43C02-4EB3-4F7C-8E8E-E6740BCB13A2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5D9D245-F728-4543-896B-380B1BA797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0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BC4610E-765C-46E2-95DC-58572D2AF9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0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81355A-FCEE-468D-A5B9-3DF9AFA351B7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299FC3C7-3E66-4F97-AA51-0CEBF48B05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0F583C0B-C0F2-4580-953C-EF888290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DBAAE5-C7DF-46E4-97A0-9F404A767B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0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1E0208-A780-42D7-8DED-A5E017EB1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1E81846-3B6C-4292-A160-AF01AB91AE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26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6">
            <a:extLst>
              <a:ext uri="{FF2B5EF4-FFF2-40B4-BE49-F238E27FC236}">
                <a16:creationId xmlns:a16="http://schemas.microsoft.com/office/drawing/2014/main" id="{BBF851C3-9815-48C1-BABC-2141E0863186}"/>
              </a:ext>
            </a:extLst>
          </p:cNvPr>
          <p:cNvSpPr/>
          <p:nvPr userDrawn="1"/>
        </p:nvSpPr>
        <p:spPr>
          <a:xfrm>
            <a:off x="5395913" y="0"/>
            <a:ext cx="3749675" cy="1131888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06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" name="Obrázek 9" descr="Cevro institut_doplnkove_rgb_neg_cz.png">
            <a:extLst>
              <a:ext uri="{FF2B5EF4-FFF2-40B4-BE49-F238E27FC236}">
                <a16:creationId xmlns:a16="http://schemas.microsoft.com/office/drawing/2014/main" id="{84A99C33-C94C-47E0-A161-B5B37EBF6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290513"/>
            <a:ext cx="297656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1692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78A32A-5FD1-46C5-AB53-E6499F14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63DAC-36C4-4F36-BF2A-5E544587B6EE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F5AD5B-6DBE-4107-A2EE-3A1C7EBB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AD396-272F-4EC0-AF42-17EAB537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D6D2C-CAC4-4C51-BEE0-B4C34D0B14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024067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22EC54-C59F-43B9-A11C-E2E04C56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D011-CC9B-4C20-9519-D899FB3876CC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7F06F2-F1B0-49BF-B987-DF5898E2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D753CD-D110-4EA8-A26C-24942109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5F5CA-E167-487F-9840-DD2216AEE7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224586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6">
            <a:extLst>
              <a:ext uri="{FF2B5EF4-FFF2-40B4-BE49-F238E27FC236}">
                <a16:creationId xmlns:a16="http://schemas.microsoft.com/office/drawing/2014/main" id="{7B987D19-25D2-421B-80F4-4B393C66264E}"/>
              </a:ext>
            </a:extLst>
          </p:cNvPr>
          <p:cNvSpPr/>
          <p:nvPr userDrawn="1"/>
        </p:nvSpPr>
        <p:spPr>
          <a:xfrm>
            <a:off x="7261225" y="0"/>
            <a:ext cx="1884363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06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Volný tvar 7">
            <a:extLst>
              <a:ext uri="{FF2B5EF4-FFF2-40B4-BE49-F238E27FC236}">
                <a16:creationId xmlns:a16="http://schemas.microsoft.com/office/drawing/2014/main" id="{5AE54AB0-7D83-477A-8E14-B05C82927CFA}"/>
              </a:ext>
            </a:extLst>
          </p:cNvPr>
          <p:cNvSpPr/>
          <p:nvPr userDrawn="1"/>
        </p:nvSpPr>
        <p:spPr>
          <a:xfrm>
            <a:off x="7115175" y="6308725"/>
            <a:ext cx="2030413" cy="5492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06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6" name="Obrázek 8" descr="Cevro institut_doplnkove_rgb_neg_cz.png">
            <a:extLst>
              <a:ext uri="{FF2B5EF4-FFF2-40B4-BE49-F238E27FC236}">
                <a16:creationId xmlns:a16="http://schemas.microsoft.com/office/drawing/2014/main" id="{5494EDA4-FDAE-46CD-880E-73166BF09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50813"/>
            <a:ext cx="14747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 descr="CEVRO_web.png">
            <a:extLst>
              <a:ext uri="{FF2B5EF4-FFF2-40B4-BE49-F238E27FC236}">
                <a16:creationId xmlns:a16="http://schemas.microsoft.com/office/drawing/2014/main" id="{3FBCC925-676B-48FF-949D-E218C710C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6519863"/>
            <a:ext cx="161766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7196679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1965B5-6744-46A2-B768-F63B51D5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80746-316C-4478-A3FE-89BB4CFAF579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E1BC17-931F-403A-9E8E-A8BB8E71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A95A24-CB6C-48AE-A118-66F95E37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A7047-E35C-4612-9B9B-26DFAB276CF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561835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B4DEB4FE-9784-4CC7-811E-1A071462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E619-3D1A-43FA-9B85-A364F8CFB123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7F6C2C6-FAF5-4C46-BA74-ADBE2B06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6CB52DA-0ADE-4DB3-849E-7A04B96B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CA675-BEB9-44D1-9E26-99CF5E341D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156583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A7FB5F15-2897-494E-88CF-47F22B06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3409-C660-4362-B13A-76C854D1F37D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93C48DC7-96C1-425E-A535-779F7713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AE085CB-3D6C-4ED4-BEA0-774E6EF3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AB5A-1E19-4B19-B76E-0F25344BF3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563207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4D3B74BB-922A-4E42-981D-0AB2773A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1610-1D1F-4091-A8AB-98C67DB01E4A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A96363E8-BACE-40C3-9AA4-01EF66DC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841CCCB-D74E-4A01-8978-D2ABE599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2DB6B-C208-4462-880B-E28767B95D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133738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6FC8067D-A0CA-4AC1-A69B-5255F73C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35BA-8450-4185-94FC-8C0562002B14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F9B2E732-DE75-4B5F-9974-E5C2D1FA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D893E68-CD20-4262-9447-78A6722B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6DD3E-8C6F-4EF0-82BC-F92DCF0BAB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448259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D502E72-51ED-4871-A5C2-27E2FE91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AB6FB-EE81-4B03-808F-61D6DA27B69B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E9E9C25-EF05-4CBF-AEFB-126C907B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65773F7-FA69-43EC-A336-69CAAEE5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08D08-7A88-48C2-8922-9FDF55F82C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707652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6F1D4903-A212-4E1F-9863-E69896E6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804C8-6DA0-4D7A-A43A-04FE378521AE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73B8DEA-584A-4171-AD4D-1381C563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47D9EDA1-D4D1-4905-A2F1-B5DE6799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339F5-4BE4-4C2B-9034-D5BDBF9797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487431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F09E8DC3-134B-4D0E-9472-713510A0D2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7342111F-C6FD-4E37-89E7-1D30855099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DA0D77-04DF-4E27-A319-B416C4AA1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defTabSz="9142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D5AD3E-364D-401C-A35E-03683B436B38}" type="datetimeFigureOut">
              <a:rPr lang="cs-CZ"/>
              <a:pPr>
                <a:defRPr/>
              </a:pPr>
              <a:t>13.11.2024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FA98A0-8858-476B-98C3-73ECE65AA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defTabSz="9142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EE5023-1578-4FEC-A1A1-9C0CDB6A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0E085F-2E2D-48C3-A2FE-F1E37A3CC94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 spd="slow">
    <p:pull/>
  </p:transition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552BD-7134-4C02-90AD-FC08B667B3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81025" y="2306638"/>
            <a:ext cx="7981950" cy="20574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sz="52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Politický marketing</a:t>
            </a:r>
          </a:p>
        </p:txBody>
      </p:sp>
    </p:spTree>
    <p:extLst>
      <p:ext uri="{BB962C8B-B14F-4D97-AF65-F5344CB8AC3E}">
        <p14:creationId xmlns:p14="http://schemas.microsoft.com/office/powerpoint/2010/main" val="338756582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2865AF9-1B5B-43B0-9BEE-F8E818C41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Dvě pojetí politického marketingu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E2A7A7D-923A-40ED-8926-150D6F1FD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8151813" cy="5106987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USA – aplikování metod v praxi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300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Evropa – více teorie a pokusů o konceptualizaci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endParaRPr lang="cs-CZ" altLang="cs-CZ" sz="20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Vnější funkce PM – vnášení nových elementů do politického procesu, zejména organizace voleb – marketingová orientace, průzkum volebního trhu, průzkum veřejného mínění… - hlavním cílem je maximalizace volebního zisku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Vnitřní funkce PM – zkoumání účinků a vlivů PM na fungování stran a politických procesů v rámci stran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endParaRPr lang="cs-CZ" altLang="cs-CZ" sz="20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Etický PM – užitek stranám i společnosti, jen tehdy, když panuje vzájemná výměna a dodržování slibů</a:t>
            </a: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62171-F969-4D91-9DE5-98E4B477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923925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Vývoj chápání PM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42100A7-C72F-4F16-B780-5756D6BA1A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09BD41D-03FE-4C94-B279-D10F61747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Základní funkce PM (</a:t>
            </a:r>
            <a:r>
              <a:rPr lang="cs-CZ" altLang="cs-CZ" sz="4000" dirty="0" err="1"/>
              <a:t>Henneberg</a:t>
            </a:r>
            <a:r>
              <a:rPr lang="cs-CZ" altLang="cs-CZ" sz="4000" dirty="0"/>
              <a:t>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D30B7A9-4FE0-4F4E-92F8-30B43D501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4624388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Funkce produktu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Volba distribučního kanálu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Funkce ceny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Komunikace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Management zpravodajství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Fundraising – alokace zdrojů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Management paralelních kampaní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400">
                <a:solidFill>
                  <a:srgbClr val="002D5A"/>
                </a:solidFill>
              </a:rPr>
              <a:t>Management vnitřní soudržnosti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7D7F86F5-1152-4F5A-94D4-9E8CA626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300163"/>
            <a:ext cx="42576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2E5411F-07F1-4669-B592-684FD3CF1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Model Jennifer </a:t>
            </a:r>
            <a:r>
              <a:rPr lang="cs-CZ" altLang="cs-CZ" sz="4000" dirty="0" err="1"/>
              <a:t>Lees-Marshment</a:t>
            </a:r>
            <a:endParaRPr lang="cs-CZ" altLang="cs-CZ" sz="4000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D342EB3-8457-4218-BDB5-405C465F2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8151813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Komplexní politický marketing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Nadřazený komunikaci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Aplikuje marketing do celkového fungování politické organizace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Vyhovuje různým politickým programům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Pracuje s marketingovými koncepty i technikami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PM je použit ke stanovení produktu a formování chování politické organizace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Rozlišení tří modelů chování politických stran: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Strana orientovaná na produkt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Strana orientovaná na prodej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Tržně orientovaná strana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314C025-996E-4E7F-AE05-C1F3702B3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Model Jennifer </a:t>
            </a:r>
            <a:r>
              <a:rPr lang="cs-CZ" altLang="cs-CZ" sz="4000" dirty="0" err="1"/>
              <a:t>Lees-Marshment</a:t>
            </a:r>
            <a:endParaRPr lang="cs-CZ" altLang="cs-CZ" sz="40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241388A-35E5-4882-86D4-C4C9BC52E9A9}"/>
              </a:ext>
            </a:extLst>
          </p:cNvPr>
          <p:cNvGraphicFramePr>
            <a:graphicFrameLocks noGrp="1"/>
          </p:cNvGraphicFramePr>
          <p:nvPr/>
        </p:nvGraphicFramePr>
        <p:xfrm>
          <a:off x="500063" y="1241425"/>
          <a:ext cx="8220075" cy="479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5264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Strana orientovaná na produkt</a:t>
                      </a:r>
                    </a:p>
                    <a:p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18" marB="45718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dirty="0">
                          <a:solidFill>
                            <a:schemeClr val="bg1"/>
                          </a:solidFill>
                        </a:rPr>
                        <a:t>Strana orientovaná na prodej</a:t>
                      </a:r>
                    </a:p>
                    <a:p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18" marB="45718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dirty="0">
                          <a:solidFill>
                            <a:schemeClr val="bg1"/>
                          </a:solidFill>
                        </a:rPr>
                        <a:t>Tržně orientovaná strana</a:t>
                      </a:r>
                    </a:p>
                    <a:p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18" marB="45718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011">
                <a:tc>
                  <a:txBody>
                    <a:bodyPr/>
                    <a:lstStyle/>
                    <a:p>
                      <a:r>
                        <a:rPr lang="cs-CZ" sz="1800" dirty="0"/>
                        <a:t>1. Příprava produktu</a:t>
                      </a:r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1. Příprava produktu</a:t>
                      </a:r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1. Průzkum trhu</a:t>
                      </a:r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11">
                <a:tc rowSpan="3"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2. Průzkum trhu</a:t>
                      </a:r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2. Příprava produktu</a:t>
                      </a:r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0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3. Přizpůsobování</a:t>
                      </a:r>
                      <a:r>
                        <a:rPr lang="cs-CZ" sz="1800" baseline="0" dirty="0"/>
                        <a:t> produktu</a:t>
                      </a:r>
                      <a:endParaRPr lang="cs-CZ" sz="1800" dirty="0"/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1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4. Implementace</a:t>
                      </a:r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11">
                <a:tc>
                  <a:txBody>
                    <a:bodyPr/>
                    <a:lstStyle/>
                    <a:p>
                      <a:r>
                        <a:rPr lang="cs-CZ" sz="1800" dirty="0"/>
                        <a:t>2. Komunikace</a:t>
                      </a:r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3.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dirty="0"/>
                        <a:t>Komunikace</a:t>
                      </a:r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5. Komunikace</a:t>
                      </a:r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11">
                <a:tc>
                  <a:txBody>
                    <a:bodyPr/>
                    <a:lstStyle/>
                    <a:p>
                      <a:r>
                        <a:rPr lang="cs-CZ" sz="1800" dirty="0"/>
                        <a:t>3. Kampaň</a:t>
                      </a:r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4.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dirty="0"/>
                        <a:t>Kampaň</a:t>
                      </a:r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6. Kampaň</a:t>
                      </a:r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11">
                <a:tc>
                  <a:txBody>
                    <a:bodyPr/>
                    <a:lstStyle/>
                    <a:p>
                      <a:r>
                        <a:rPr lang="cs-CZ" sz="1800" dirty="0"/>
                        <a:t>4. Volby</a:t>
                      </a:r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5. Volby</a:t>
                      </a:r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7. Volby</a:t>
                      </a:r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90">
                <a:tc>
                  <a:txBody>
                    <a:bodyPr/>
                    <a:lstStyle/>
                    <a:p>
                      <a:r>
                        <a:rPr lang="cs-CZ" sz="1800" dirty="0"/>
                        <a:t>5. Realizace volebních slibů</a:t>
                      </a:r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6. Realizace volebních</a:t>
                      </a:r>
                      <a:r>
                        <a:rPr lang="cs-CZ" sz="1800" baseline="0" dirty="0"/>
                        <a:t> slibů</a:t>
                      </a:r>
                      <a:endParaRPr lang="cs-CZ" sz="1800" dirty="0"/>
                    </a:p>
                  </a:txBody>
                  <a:tcPr marL="91435" marR="91435" marT="45718" marB="4571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8. Realizace volebních</a:t>
                      </a:r>
                      <a:r>
                        <a:rPr lang="cs-CZ" sz="1800" baseline="0" dirty="0"/>
                        <a:t> slibů</a:t>
                      </a:r>
                      <a:endParaRPr lang="cs-CZ" sz="1800" dirty="0"/>
                    </a:p>
                  </a:txBody>
                  <a:tcPr marL="91435" marR="91435" marT="45718" marB="4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A08755A-51FA-4AB3-8971-FE806052A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Model Roberta </a:t>
            </a:r>
            <a:r>
              <a:rPr lang="cs-CZ" altLang="cs-CZ" sz="4000" dirty="0" err="1"/>
              <a:t>Ormroda</a:t>
            </a:r>
            <a:endParaRPr lang="cs-CZ" altLang="cs-CZ" sz="4000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26A4561-7AD5-4323-A1DC-E429FECAF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8151813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Tržní orientace v politice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Chování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Postoje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Tržní orientace jako chování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Získávání informací – potřeby a přání voličů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Rozšiřování informací – dovnitř strany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Zapojení členů – oddělení komunikací a tvorba komplexní strategie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Soudržná externí komunikace – podpora vedení od členů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Tržní orientace jako postoj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Orientace na voliče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Orientace na konkurenci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Vnitřní orientace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Vnější orientace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3C7A9-6D2E-415F-A31F-C3C4F4CD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/>
          <a:lstStyle/>
          <a:p>
            <a:pPr>
              <a:defRPr/>
            </a:pPr>
            <a:r>
              <a:rPr lang="cs-CZ" sz="3500" dirty="0" err="1"/>
              <a:t>Pippa</a:t>
            </a:r>
            <a:r>
              <a:rPr lang="cs-CZ" sz="3500" dirty="0"/>
              <a:t> </a:t>
            </a:r>
            <a:r>
              <a:rPr lang="cs-CZ" sz="3500" dirty="0" err="1"/>
              <a:t>Norris</a:t>
            </a:r>
            <a:r>
              <a:rPr lang="cs-CZ" sz="3500" dirty="0"/>
              <a:t> a typologie kampaní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BAD41D2-4665-42F5-877E-A79F418E3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287049"/>
              </p:ext>
            </p:extLst>
          </p:nvPr>
        </p:nvGraphicFramePr>
        <p:xfrm>
          <a:off x="279400" y="862012"/>
          <a:ext cx="8636000" cy="517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3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3828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Premoderní</a:t>
                      </a:r>
                      <a:r>
                        <a:rPr lang="cs-CZ" sz="2000" dirty="0"/>
                        <a:t> </a:t>
                      </a:r>
                    </a:p>
                    <a:p>
                      <a:r>
                        <a:rPr lang="cs-CZ" sz="2000" dirty="0"/>
                        <a:t>(pol. 19.</a:t>
                      </a:r>
                      <a:r>
                        <a:rPr lang="cs-CZ" sz="2000" baseline="0" dirty="0"/>
                        <a:t> stol.-1950)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Moderní </a:t>
                      </a:r>
                    </a:p>
                    <a:p>
                      <a:r>
                        <a:rPr lang="cs-CZ" sz="2000" dirty="0"/>
                        <a:t>(1960-80)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Postmoderní</a:t>
                      </a:r>
                    </a:p>
                    <a:p>
                      <a:r>
                        <a:rPr lang="cs-CZ" sz="2000" dirty="0"/>
                        <a:t>(1990-</a:t>
                      </a:r>
                      <a:r>
                        <a:rPr lang="cs-CZ" sz="2000" baseline="0" dirty="0"/>
                        <a:t> )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4483">
                <a:tc>
                  <a:txBody>
                    <a:bodyPr/>
                    <a:lstStyle/>
                    <a:p>
                      <a:r>
                        <a:rPr lang="cs-CZ" sz="2000" dirty="0"/>
                        <a:t>Organizace</a:t>
                      </a:r>
                      <a:r>
                        <a:rPr lang="cs-CZ" sz="2000" baseline="0" dirty="0"/>
                        <a:t> kampaní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Lokální, decentralizovaná, straníci</a:t>
                      </a:r>
                      <a:r>
                        <a:rPr lang="cs-CZ" sz="2000" baseline="0" dirty="0"/>
                        <a:t> dobrovolníci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Národně koordinovaná, profesionalizovaná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Národně koordinovaná, částečně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baseline="0" dirty="0" err="1"/>
                        <a:t>decentral</a:t>
                      </a:r>
                      <a:r>
                        <a:rPr lang="cs-CZ" sz="2000" baseline="0" dirty="0"/>
                        <a:t>. 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751">
                <a:tc>
                  <a:txBody>
                    <a:bodyPr/>
                    <a:lstStyle/>
                    <a:p>
                      <a:r>
                        <a:rPr lang="cs-CZ" sz="2000" dirty="0"/>
                        <a:t>Příprava 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Krátkodobá, ad</a:t>
                      </a:r>
                      <a:r>
                        <a:rPr lang="cs-CZ" sz="2000" baseline="0" dirty="0"/>
                        <a:t> hoc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Dlouhá kampaň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Permanentní</a:t>
                      </a:r>
                      <a:r>
                        <a:rPr lang="cs-CZ" sz="2000" baseline="0" dirty="0"/>
                        <a:t> kampaň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501">
                <a:tc>
                  <a:txBody>
                    <a:bodyPr/>
                    <a:lstStyle/>
                    <a:p>
                      <a:r>
                        <a:rPr lang="cs-CZ" sz="2000" dirty="0"/>
                        <a:t>Centrální</a:t>
                      </a:r>
                      <a:r>
                        <a:rPr lang="cs-CZ" sz="2000" baseline="0" dirty="0"/>
                        <a:t> koordinace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Lídři stran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Centr.</a:t>
                      </a:r>
                      <a:r>
                        <a:rPr lang="cs-CZ" sz="2000" baseline="0" dirty="0"/>
                        <a:t> vedení, specializovaní poradci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Spec</a:t>
                      </a:r>
                      <a:r>
                        <a:rPr lang="cs-CZ" sz="2000" dirty="0"/>
                        <a:t>. stranické</a:t>
                      </a:r>
                      <a:r>
                        <a:rPr lang="cs-CZ" sz="2000" baseline="0" dirty="0"/>
                        <a:t> útvary, profes. poradci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589">
                <a:tc>
                  <a:txBody>
                    <a:bodyPr/>
                    <a:lstStyle/>
                    <a:p>
                      <a:r>
                        <a:rPr lang="cs-CZ" sz="2000" dirty="0"/>
                        <a:t>Zpětná vazba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Lokální agitace, mítinky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Příležitostné průzkumy veř. mínění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Pravidelné průzkumy</a:t>
                      </a:r>
                      <a:r>
                        <a:rPr lang="cs-CZ" sz="2000" baseline="0" dirty="0"/>
                        <a:t> VM, zájmové skupiny, web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3C7A9-6D2E-415F-A31F-C3C4F4CD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613"/>
          </a:xfrm>
        </p:spPr>
        <p:txBody>
          <a:bodyPr/>
          <a:lstStyle/>
          <a:p>
            <a:pPr>
              <a:defRPr/>
            </a:pPr>
            <a:r>
              <a:rPr lang="cs-CZ" sz="3500" dirty="0" err="1"/>
              <a:t>Pippa</a:t>
            </a:r>
            <a:r>
              <a:rPr lang="cs-CZ" sz="3500" dirty="0"/>
              <a:t> </a:t>
            </a:r>
            <a:r>
              <a:rPr lang="cs-CZ" sz="3500" dirty="0" err="1"/>
              <a:t>Norris</a:t>
            </a:r>
            <a:r>
              <a:rPr lang="cs-CZ" sz="3500" dirty="0"/>
              <a:t> a typologie kampaní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BAD41D2-4665-42F5-877E-A79F418E3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251528"/>
              </p:ext>
            </p:extLst>
          </p:nvPr>
        </p:nvGraphicFramePr>
        <p:xfrm>
          <a:off x="279400" y="862012"/>
          <a:ext cx="8864599" cy="510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3603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Premoderní</a:t>
                      </a:r>
                      <a:r>
                        <a:rPr lang="cs-CZ" sz="2000" dirty="0"/>
                        <a:t> </a:t>
                      </a:r>
                    </a:p>
                    <a:p>
                      <a:r>
                        <a:rPr lang="cs-CZ" sz="2000" dirty="0"/>
                        <a:t>(pol. 19.</a:t>
                      </a:r>
                      <a:r>
                        <a:rPr lang="cs-CZ" sz="2000" baseline="0" dirty="0"/>
                        <a:t> stol.-1950)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Moderní </a:t>
                      </a:r>
                    </a:p>
                    <a:p>
                      <a:r>
                        <a:rPr lang="cs-CZ" sz="2000" dirty="0"/>
                        <a:t>(1960-80)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Postmoderní</a:t>
                      </a:r>
                    </a:p>
                    <a:p>
                      <a:r>
                        <a:rPr lang="cs-CZ" sz="2000" dirty="0"/>
                        <a:t>(1990-</a:t>
                      </a:r>
                      <a:r>
                        <a:rPr lang="cs-CZ" sz="2000" baseline="0" dirty="0"/>
                        <a:t> )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481">
                <a:tc>
                  <a:txBody>
                    <a:bodyPr/>
                    <a:lstStyle/>
                    <a:p>
                      <a:r>
                        <a:rPr lang="cs-CZ" sz="2000" dirty="0" err="1"/>
                        <a:t>Komuni-kační</a:t>
                      </a:r>
                      <a:r>
                        <a:rPr lang="cs-CZ" sz="2000" baseline="0" dirty="0"/>
                        <a:t> prostředky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Stranický tisk, plakáty, pamflety, rozhlas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TV prime </a:t>
                      </a:r>
                      <a:r>
                        <a:rPr lang="cs-CZ" sz="2000" dirty="0" err="1"/>
                        <a:t>time</a:t>
                      </a:r>
                      <a:r>
                        <a:rPr lang="cs-CZ" sz="2000" dirty="0"/>
                        <a:t>, direct mail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Užší TV, weby, email, online fóra, soc. sítě</a:t>
                      </a:r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6686">
                <a:tc>
                  <a:txBody>
                    <a:bodyPr/>
                    <a:lstStyle/>
                    <a:p>
                      <a:r>
                        <a:rPr lang="cs-CZ" sz="2000" dirty="0"/>
                        <a:t>Události kampaní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Lokální mítinky, turné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Zpravodajský</a:t>
                      </a:r>
                      <a:r>
                        <a:rPr lang="cs-CZ" sz="2000" baseline="0" dirty="0"/>
                        <a:t> management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Zpravodajský</a:t>
                      </a:r>
                      <a:r>
                        <a:rPr lang="cs-CZ" sz="2000" baseline="0" dirty="0"/>
                        <a:t> management denní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9800">
                <a:tc>
                  <a:txBody>
                    <a:bodyPr/>
                    <a:lstStyle/>
                    <a:p>
                      <a:r>
                        <a:rPr lang="cs-CZ" sz="2000" dirty="0"/>
                        <a:t>Náklady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Nízký rozpočet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Průměrný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Vyšší</a:t>
                      </a:r>
                      <a:r>
                        <a:rPr lang="cs-CZ" sz="2000" baseline="0" dirty="0"/>
                        <a:t> náklady – externí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9800">
                <a:tc>
                  <a:txBody>
                    <a:bodyPr/>
                    <a:lstStyle/>
                    <a:p>
                      <a:r>
                        <a:rPr lang="cs-CZ" sz="2000" dirty="0"/>
                        <a:t>Elektorát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Stabilní</a:t>
                      </a:r>
                      <a:r>
                        <a:rPr lang="cs-CZ" sz="2000" baseline="0" dirty="0"/>
                        <a:t> příslušnost</a:t>
                      </a:r>
                      <a:endParaRPr lang="cs-CZ" sz="2000" dirty="0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Volnější vazby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Volnější vazby</a:t>
                      </a:r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443805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B9CB5-4995-4CE7-8547-79C8D0A473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81025" y="2306638"/>
            <a:ext cx="7981950" cy="20574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sz="52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řízení </a:t>
            </a:r>
            <a:br>
              <a:rPr lang="cs-CZ" sz="52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2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politice</a:t>
            </a:r>
          </a:p>
        </p:txBody>
      </p:sp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897AB8F-8782-494C-B84A-F848AF17C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Literatura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5EB8382-5700-40AD-B482-9B4BEE121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692275"/>
            <a:ext cx="8447088" cy="4724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altLang="cs-CZ" sz="2400">
                <a:solidFill>
                  <a:srgbClr val="002D5A"/>
                </a:solidFill>
              </a:rPr>
              <a:t>Eibl, O., R. Chytilek, A. Matušková. 2012. </a:t>
            </a:r>
            <a:r>
              <a:rPr lang="cs-CZ" altLang="cs-CZ" sz="2400" i="1">
                <a:solidFill>
                  <a:srgbClr val="002D5A"/>
                </a:solidFill>
              </a:rPr>
              <a:t>Teorie a metody politického marketingu.</a:t>
            </a:r>
            <a:r>
              <a:rPr lang="cs-CZ" altLang="cs-CZ" sz="2400">
                <a:solidFill>
                  <a:srgbClr val="002D5A"/>
                </a:solidFill>
              </a:rPr>
              <a:t> Brno: Centrum pro studium demokracie a kultury. ISBN 978-80-7325-281-6 – kapitoly 5, 6, 7 </a:t>
            </a:r>
          </a:p>
          <a:p>
            <a:pPr>
              <a:spcBef>
                <a:spcPts val="1800"/>
              </a:spcBef>
            </a:pPr>
            <a:r>
              <a:rPr lang="cs-CZ" altLang="cs-CZ" sz="2400">
                <a:solidFill>
                  <a:srgbClr val="002D5A"/>
                </a:solidFill>
              </a:rPr>
              <a:t>Křeček, J</a:t>
            </a:r>
            <a:r>
              <a:rPr lang="cs-CZ" altLang="cs-CZ" sz="2400" i="1">
                <a:solidFill>
                  <a:srgbClr val="002D5A"/>
                </a:solidFill>
              </a:rPr>
              <a:t>. </a:t>
            </a:r>
            <a:r>
              <a:rPr lang="cs-CZ" altLang="cs-CZ" sz="2400">
                <a:solidFill>
                  <a:srgbClr val="002D5A"/>
                </a:solidFill>
              </a:rPr>
              <a:t>2013. </a:t>
            </a:r>
            <a:r>
              <a:rPr lang="cs-CZ" altLang="cs-CZ" sz="2400" i="1">
                <a:solidFill>
                  <a:srgbClr val="002D5A"/>
                </a:solidFill>
              </a:rPr>
              <a:t>Politická komunikace.</a:t>
            </a:r>
            <a:r>
              <a:rPr lang="cs-CZ" altLang="cs-CZ" sz="2400">
                <a:solidFill>
                  <a:srgbClr val="002D5A"/>
                </a:solidFill>
              </a:rPr>
              <a:t> </a:t>
            </a:r>
            <a:r>
              <a:rPr lang="cs-CZ" altLang="cs-CZ" sz="2400" i="1">
                <a:solidFill>
                  <a:srgbClr val="002D5A"/>
                </a:solidFill>
              </a:rPr>
              <a:t>Od res publica po public relations. </a:t>
            </a:r>
            <a:r>
              <a:rPr lang="cs-CZ" altLang="cs-CZ" sz="2400">
                <a:solidFill>
                  <a:srgbClr val="002D5A"/>
                </a:solidFill>
              </a:rPr>
              <a:t>Praha: Grada. ISBN 978-80-247-3536-8 - kapitola 5</a:t>
            </a:r>
          </a:p>
          <a:p>
            <a:pPr>
              <a:spcBef>
                <a:spcPts val="1800"/>
              </a:spcBef>
            </a:pPr>
            <a:r>
              <a:rPr lang="cs-CZ" altLang="cs-CZ" sz="2400">
                <a:solidFill>
                  <a:srgbClr val="002D5A"/>
                </a:solidFill>
              </a:rPr>
              <a:t>Jablonski, A. W. a kol. 2006. </a:t>
            </a:r>
            <a:r>
              <a:rPr lang="cs-CZ" altLang="cs-CZ" sz="2400" i="1">
                <a:solidFill>
                  <a:srgbClr val="002D5A"/>
                </a:solidFill>
              </a:rPr>
              <a:t>Politický marketing - úvod do teorie a praxe</a:t>
            </a:r>
            <a:r>
              <a:rPr lang="cs-CZ" altLang="cs-CZ" sz="2400">
                <a:solidFill>
                  <a:srgbClr val="002D5A"/>
                </a:solidFill>
              </a:rPr>
              <a:t>. Brno: Barrister&amp;Principal. ISBN 80-7364-011-2  - str. 49-68</a:t>
            </a: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F0142-BA85-4011-A495-2089DDF2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sz="4000" dirty="0"/>
              <a:t>Zakončení kursu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5F4651-054A-4BDC-AC88-B40C98D4E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225"/>
            <a:ext cx="8229600" cy="4706938"/>
          </a:xfrm>
        </p:spPr>
        <p:txBody>
          <a:bodyPr rtlCol="0">
            <a:normAutofit/>
          </a:bodyPr>
          <a:lstStyle/>
          <a:p>
            <a:pPr marL="0" indent="0" defTabSz="914206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solidFill>
                  <a:srgbClr val="002D5A"/>
                </a:solidFill>
              </a:rPr>
              <a:t>Zkouška skládající ze dvou částí: </a:t>
            </a:r>
          </a:p>
          <a:p>
            <a:pPr marL="514350" indent="-514350" defTabSz="914206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200" dirty="0">
                <a:solidFill>
                  <a:srgbClr val="002D5A"/>
                </a:solidFill>
              </a:rPr>
              <a:t>Nástin projektu komunikace nové politické strany (hnutí), nebo nástin projektu komunikace konkrétního kandidáta pro prezidentské volby v Česku – ve formě prezentace o rozsahu min. 20 a max. 30 </a:t>
            </a:r>
            <a:r>
              <a:rPr lang="cs-CZ" sz="2200" dirty="0" err="1">
                <a:solidFill>
                  <a:srgbClr val="002D5A"/>
                </a:solidFill>
              </a:rPr>
              <a:t>slidů</a:t>
            </a:r>
            <a:endParaRPr lang="cs-CZ" sz="2200" dirty="0">
              <a:solidFill>
                <a:srgbClr val="002D5A"/>
              </a:solidFill>
            </a:endParaRPr>
          </a:p>
          <a:p>
            <a:pPr marL="514350" indent="-514350" defTabSz="914206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200" dirty="0">
                <a:solidFill>
                  <a:srgbClr val="002D5A"/>
                </a:solidFill>
              </a:rPr>
              <a:t>Test ověřující orientaci v terminologii, základních konceptech a historii polické komunikace a politického marketingu</a:t>
            </a:r>
          </a:p>
          <a:p>
            <a:pPr marL="0" indent="0" defTabSz="914206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D6BEA8-74F2-46C6-9EC6-B8C0B5508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Struktura konzultace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AD8BE81-9C3F-4046-B60A-12863FEE4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8447088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Společenské změny a vývoj koncepcí marketingového řízení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Marketingové řízení politických stran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Vybrané nástroje politického marketingu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Politický trh, jeho role a mapování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BE96E9D-46F7-4531-820E-A5FFF8802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Společenské změny a jejich odraz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22BF600-2F7C-46EF-B30F-51D8ACE45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7008813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</a:rPr>
              <a:t>Strukturální změny ve společnosti – modernizace, sekularizace, drastické oslabení vazeb mezi voliči a stranami, ale i voliči a odbory, církvemi, tradičními organizacemi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</a:rPr>
              <a:t>Velké proměny volebního trhu – větší soutěživost – vhodné prostředí pro PM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</a:rPr>
              <a:t>Adaptace relevantních stran na probíhající změny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</a:rPr>
              <a:t>Lze pozorovat na všech historických typech stran – elitní, masové, </a:t>
            </a:r>
            <a:r>
              <a:rPr lang="cs-CZ" altLang="cs-CZ" sz="2100" dirty="0" err="1">
                <a:solidFill>
                  <a:srgbClr val="002D5A"/>
                </a:solidFill>
              </a:rPr>
              <a:t>catch-all</a:t>
            </a:r>
            <a:r>
              <a:rPr lang="cs-CZ" altLang="cs-CZ" sz="2100" dirty="0">
                <a:solidFill>
                  <a:srgbClr val="002D5A"/>
                </a:solidFill>
              </a:rPr>
              <a:t>, strany kartelu – od koncentrovaného k nediferencovanému přístupu k voličům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100" i="1" dirty="0" err="1">
                <a:solidFill>
                  <a:srgbClr val="002D5A"/>
                </a:solidFill>
              </a:rPr>
              <a:t>Catch-all</a:t>
            </a:r>
            <a:r>
              <a:rPr lang="cs-CZ" altLang="cs-CZ" sz="2100" i="1" dirty="0">
                <a:solidFill>
                  <a:srgbClr val="002D5A"/>
                </a:solidFill>
              </a:rPr>
              <a:t> </a:t>
            </a:r>
            <a:r>
              <a:rPr lang="cs-CZ" altLang="cs-CZ" sz="2100" i="1" dirty="0" err="1">
                <a:solidFill>
                  <a:srgbClr val="002D5A"/>
                </a:solidFill>
              </a:rPr>
              <a:t>parties</a:t>
            </a:r>
            <a:r>
              <a:rPr lang="cs-CZ" altLang="cs-CZ" sz="2100" i="1" dirty="0">
                <a:solidFill>
                  <a:srgbClr val="002D5A"/>
                </a:solidFill>
              </a:rPr>
              <a:t> – de facto začátek éry PM – profesionalizace, personalizace, nástup TV…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D4D973CF-BE9A-456D-B5A9-D099FAA0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060450"/>
            <a:ext cx="25431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>
            <a:extLst>
              <a:ext uri="{FF2B5EF4-FFF2-40B4-BE49-F238E27FC236}">
                <a16:creationId xmlns:a16="http://schemas.microsoft.com/office/drawing/2014/main" id="{5A2E7B94-A5FC-4C02-93D8-FAF9A149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233738"/>
            <a:ext cx="1882775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B214570-E19E-4A84-9654-9037FD33A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Diferencovaný přístup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22C341F-DC4B-4030-B970-7CD632B97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6121400" cy="5106987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Segmentace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cs-CZ" altLang="cs-CZ" sz="2400" dirty="0" err="1">
                <a:solidFill>
                  <a:srgbClr val="002D5A"/>
                </a:solidFill>
              </a:rPr>
              <a:t>Targeting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Odlišné produkty – programově, personálně…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Odlišné kanály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Odlišná tonalita</a:t>
            </a:r>
          </a:p>
          <a:p>
            <a:pPr eaLnBrk="1" hangingPunct="1">
              <a:spcBef>
                <a:spcPts val="6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Jednotná image</a:t>
            </a:r>
          </a:p>
          <a:p>
            <a:pPr eaLnBrk="1" hangingPunct="1">
              <a:spcBef>
                <a:spcPts val="6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Riziko neakceptovatelného rozkročení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97DB86B5-33DC-4FA4-8EF0-02ADCD31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769938"/>
            <a:ext cx="28321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3">
            <a:extLst>
              <a:ext uri="{FF2B5EF4-FFF2-40B4-BE49-F238E27FC236}">
                <a16:creationId xmlns:a16="http://schemas.microsoft.com/office/drawing/2014/main" id="{C26AC16C-5AF8-493B-B6FA-23F31880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538413"/>
            <a:ext cx="2035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BCDDA334-D0F1-4F89-93E4-8D6D34279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00525"/>
            <a:ext cx="30480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6898059-8722-4DA0-9CB4-BFE053830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837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800" dirty="0"/>
              <a:t>Změny uvnitř stran směrem k PM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A2979CE-8866-4452-B426-3DA3B482F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009650"/>
            <a:ext cx="8413750" cy="54070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nejde o nahodilost a dokonce ani ne jen reakci na společenské změny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jde o vědomá rozhodnutí – souvisejí s novým lídrem, proměnou dominantní frakce ve většinový proud, externí šokem nebo stimulem, který stranu donutí ke změně (změna volebního systému, ústavy, nástup nové konkurence)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souvisejí s tím, zda cílem strany je: 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 err="1">
                <a:solidFill>
                  <a:srgbClr val="002D5A"/>
                </a:solidFill>
              </a:rPr>
              <a:t>Vote-seeking</a:t>
            </a:r>
            <a:r>
              <a:rPr lang="cs-CZ" altLang="cs-CZ" sz="2000" dirty="0">
                <a:solidFill>
                  <a:srgbClr val="002D5A"/>
                </a:solidFill>
              </a:rPr>
              <a:t> – </a:t>
            </a:r>
            <a:r>
              <a:rPr lang="cs-CZ" altLang="cs-CZ" sz="2000" dirty="0" err="1">
                <a:solidFill>
                  <a:srgbClr val="002D5A"/>
                </a:solidFill>
              </a:rPr>
              <a:t>catch-all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  <a:r>
              <a:rPr lang="cs-CZ" altLang="cs-CZ" sz="2000" dirty="0" err="1">
                <a:solidFill>
                  <a:srgbClr val="002D5A"/>
                </a:solidFill>
              </a:rPr>
              <a:t>parties</a:t>
            </a:r>
            <a:r>
              <a:rPr lang="cs-CZ" altLang="cs-CZ" sz="2000" dirty="0">
                <a:solidFill>
                  <a:srgbClr val="002D5A"/>
                </a:solidFill>
              </a:rPr>
              <a:t> – nejmodernější  volební techniky, nejvíce v souladu s PM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Office-</a:t>
            </a:r>
            <a:r>
              <a:rPr lang="cs-CZ" altLang="cs-CZ" sz="2000" dirty="0" err="1">
                <a:solidFill>
                  <a:srgbClr val="002D5A"/>
                </a:solidFill>
              </a:rPr>
              <a:t>seeking</a:t>
            </a:r>
            <a:r>
              <a:rPr lang="cs-CZ" altLang="cs-CZ" sz="2000" dirty="0">
                <a:solidFill>
                  <a:srgbClr val="002D5A"/>
                </a:solidFill>
              </a:rPr>
              <a:t> – kartelové 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 err="1">
                <a:solidFill>
                  <a:srgbClr val="002D5A"/>
                </a:solidFill>
              </a:rPr>
              <a:t>Policy-seeking</a:t>
            </a:r>
            <a:r>
              <a:rPr lang="cs-CZ" altLang="cs-CZ" sz="2000" dirty="0">
                <a:solidFill>
                  <a:srgbClr val="002D5A"/>
                </a:solidFill>
              </a:rPr>
              <a:t> – elitní a masové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přijímání marketingové orientace souvisí s těžkou volební porážkou, zdravými financemi, hierarchizovanou stranickou organizací, případně i orientací – více na liberální pravici (velká otázka – viz New </a:t>
            </a:r>
            <a:r>
              <a:rPr lang="cs-CZ" altLang="cs-CZ" sz="2200" dirty="0" err="1">
                <a:solidFill>
                  <a:srgbClr val="002D5A"/>
                </a:solidFill>
              </a:rPr>
              <a:t>Labour</a:t>
            </a:r>
            <a:r>
              <a:rPr lang="cs-CZ" altLang="cs-CZ" sz="2200" dirty="0">
                <a:solidFill>
                  <a:srgbClr val="002D5A"/>
                </a:solidFill>
              </a:rPr>
              <a:t>) </a:t>
            </a:r>
          </a:p>
          <a:p>
            <a:pPr eaLnBrk="1" hangingPunct="1">
              <a:spcBef>
                <a:spcPts val="6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1A0E75E-C7A9-4F8C-A794-B539C3E1B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87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Organizace strany a marketingový model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7C4A082-6641-4994-A729-48C9AAAFB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92238"/>
            <a:ext cx="8413750" cy="502443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Technologický vývoj – změny ve struktuře stran – význam lídra, personalizace, profesionalizace, posílení centrálního vedení, koncentrace finančních zdrojů,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Nová role stranického managementu – větší vazba na centrální vedení a pružnější reakce – členstvo na vedlejší koleji – odcizení, apatie, úpadek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Zbavování se pevných organizačních struktur a přímému rozhodování ve jménu flexibility – vnitrostranická demokracie na oko vítězí, ve skutečnosti mizí diskuse a dochází k atomizaci základny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Profesionálové a kampaně skrze média namísto kontaktní</a:t>
            </a:r>
          </a:p>
          <a:p>
            <a:pPr eaLnBrk="1" hangingPunct="1">
              <a:spcBef>
                <a:spcPts val="6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A9468F5-4B5C-4943-8753-F9F1185B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1918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Organizace strany a marketingový model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9F4683F-4E29-4C1B-B602-47F7FE937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50963"/>
            <a:ext cx="8413750" cy="50657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Význam členů se přibližuje významu voličů, ovšem s tím, že členstvo si na rozdíl od voličstva obvykle ponechává silné ideologické zakotvení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 err="1">
                <a:solidFill>
                  <a:srgbClr val="002D5A"/>
                </a:solidFill>
              </a:rPr>
              <a:t>Stratarchie</a:t>
            </a:r>
            <a:r>
              <a:rPr lang="cs-CZ" altLang="cs-CZ" sz="2200" dirty="0">
                <a:solidFill>
                  <a:srgbClr val="002D5A"/>
                </a:solidFill>
              </a:rPr>
              <a:t> kartelových stran – v ČR zejména krajská „federalizace“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Cestou, jak řešit postupné odcizování a upozaďování členské základny, je její vtahování do hry: vnitrostranické průzkumy, široká a vícevrstvá diskuse, odměňování za dobré výkony a výsledky, apel na inovativní impulsy; ze straníků se nesmějí stávat jen voliči</a:t>
            </a:r>
          </a:p>
          <a:p>
            <a:pPr eaLnBrk="1" hangingPunct="1">
              <a:spcBef>
                <a:spcPts val="1200"/>
              </a:spcBef>
              <a:defRPr/>
            </a:pPr>
            <a:endParaRPr lang="cs-CZ" altLang="cs-CZ" sz="2200" dirty="0">
              <a:solidFill>
                <a:srgbClr val="002D5A"/>
              </a:solidFill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A381320-6D63-4C61-BEBF-7B32016D9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1918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Vybrané nástroje PM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45DB059-7A0E-4ED3-816E-73078576F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50963"/>
            <a:ext cx="8413750" cy="50657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500" dirty="0">
                <a:solidFill>
                  <a:srgbClr val="002D5A"/>
                </a:solidFill>
              </a:rPr>
              <a:t>Segmentace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500" dirty="0" err="1">
                <a:solidFill>
                  <a:srgbClr val="002D5A"/>
                </a:solidFill>
              </a:rPr>
              <a:t>Targeting</a:t>
            </a:r>
            <a:r>
              <a:rPr lang="cs-CZ" altLang="cs-CZ" sz="2500" dirty="0">
                <a:solidFill>
                  <a:srgbClr val="002D5A"/>
                </a:solidFill>
              </a:rPr>
              <a:t> – výběr cílových skupin pro další aktivity – pozitivní i negativní – silné a slabé stránky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500" dirty="0" err="1">
                <a:solidFill>
                  <a:srgbClr val="002D5A"/>
                </a:solidFill>
              </a:rPr>
              <a:t>Positioning</a:t>
            </a:r>
            <a:r>
              <a:rPr lang="cs-CZ" altLang="cs-CZ" sz="2500" dirty="0">
                <a:solidFill>
                  <a:srgbClr val="002D5A"/>
                </a:solidFill>
              </a:rPr>
              <a:t> – neboli umístění – co nejvhodnější produkt pro cílovou skupinu – opět pozitivně, ale i negativně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500" dirty="0">
                <a:solidFill>
                  <a:srgbClr val="002D5A"/>
                </a:solidFill>
              </a:rPr>
              <a:t>Výzkumy 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  <a:defRPr/>
            </a:pPr>
            <a:endParaRPr lang="cs-CZ" altLang="cs-CZ" sz="2200" dirty="0">
              <a:solidFill>
                <a:srgbClr val="002D5A"/>
              </a:solidFill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49B0FF-9DDB-47B0-BE04-0A079076D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1918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Segmentace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423B251-F182-47B7-A5AC-AF6E7FC56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50963"/>
            <a:ext cx="8413750" cy="50657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Cílové skupiny mají společné charakteristiky a dá se předpokládat, že budou reagovat podobě na nabídku produktu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Kandidát se přizpůsobuje různým cílovkám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Oslovení nových voličů a zjednodušení komunikace i šetření prostředků jejich zacílením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Základem je identifikace potřeb a priorit voliče – průzkum trhu – profily voličů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Metody segmentace: geografie, demografie, behaviorální kritéria (akce jednotlivců, benefit, společenská aktivita aj.), psychografie (</a:t>
            </a:r>
            <a:r>
              <a:rPr lang="cs-CZ" altLang="cs-CZ" sz="2400" dirty="0" err="1">
                <a:solidFill>
                  <a:srgbClr val="002D5A"/>
                </a:solidFill>
              </a:rPr>
              <a:t>lifestyle</a:t>
            </a:r>
            <a:r>
              <a:rPr lang="cs-CZ" altLang="cs-CZ" sz="2400" dirty="0">
                <a:solidFill>
                  <a:srgbClr val="002D5A"/>
                </a:solidFill>
              </a:rPr>
              <a:t>, sociální třídy, hodnoty, motivace)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  <a:defRPr/>
            </a:pPr>
            <a:endParaRPr lang="cs-CZ" altLang="cs-CZ" sz="2200" dirty="0">
              <a:solidFill>
                <a:srgbClr val="002D5A"/>
              </a:solidFill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8B32401-882D-43A1-BA0E-FADDB015B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1918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Segmentace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E48C057-8833-4C80-AE99-37C301E5E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955675"/>
            <a:ext cx="8413750" cy="13366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Aby bylo možné se segmentem pracovat musí být měřitelný, dostupný, rozsáhlý, dostatečně odlišný a stabilní; jinak hrozí blamáž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  <a:defRPr/>
            </a:pPr>
            <a:endParaRPr lang="cs-CZ" altLang="cs-CZ" sz="2200" dirty="0">
              <a:solidFill>
                <a:srgbClr val="002D5A"/>
              </a:solidFill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C114647B-0396-486A-BF74-BCC797D40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166938"/>
            <a:ext cx="59642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3EE9DBE-0268-4113-B353-5F96F6CDD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 err="1"/>
              <a:t>Targeting</a:t>
            </a:r>
            <a:endParaRPr lang="cs-CZ" altLang="cs-CZ" sz="400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5003FAF-3F89-4360-8257-002DDF3B9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036638"/>
            <a:ext cx="8413750" cy="538003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Je třeba poznat rozdíly mezi kandidátem či stranou a jejich protivníky – zjištění silných a slabých stránek nás samotných i konkurence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Počet segmentů, které bude možné oslovovat, je dán dostupnými zdroji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altLang="cs-CZ" sz="2200" dirty="0" err="1">
                <a:solidFill>
                  <a:srgbClr val="002D5A"/>
                </a:solidFill>
              </a:rPr>
              <a:t>Bannonovo</a:t>
            </a:r>
            <a:r>
              <a:rPr lang="cs-CZ" altLang="cs-CZ" sz="2200" dirty="0">
                <a:solidFill>
                  <a:srgbClr val="002D5A"/>
                </a:solidFill>
              </a:rPr>
              <a:t> rozlišení čtyř segmentů a jejich </a:t>
            </a:r>
            <a:r>
              <a:rPr lang="cs-CZ" altLang="cs-CZ" sz="2200" dirty="0" err="1">
                <a:solidFill>
                  <a:srgbClr val="002D5A"/>
                </a:solidFill>
              </a:rPr>
              <a:t>prioritizace</a:t>
            </a:r>
            <a:r>
              <a:rPr lang="cs-CZ" altLang="cs-CZ" sz="2200" dirty="0">
                <a:solidFill>
                  <a:srgbClr val="002D5A"/>
                </a:solidFill>
              </a:rPr>
              <a:t>: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Primární – atraktivní segment, který reaguje na stimuly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Sekundární – méně atraktivní segment, který reaguje na podněty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Budování vztahů – atraktivní segment, který reaguje méně – větší a dlouhodobá péče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Ztracený segment – neatraktivní a nereaguje – ztráta času i prostředků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endParaRPr lang="cs-CZ" altLang="cs-CZ" sz="1100" dirty="0">
              <a:solidFill>
                <a:srgbClr val="002D5A"/>
              </a:solidFill>
            </a:endParaRP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Atraktivita spočívá – vysoký potenciál růstu, velikost, malá soutěž, dostupnost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1800" b="1" dirty="0">
                <a:solidFill>
                  <a:srgbClr val="002D5A"/>
                </a:solidFill>
              </a:rPr>
              <a:t>Důležitější jsou reakce než atraktivnost – vyžadují menší úsilí a prostředky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endParaRPr lang="cs-CZ" altLang="cs-CZ" sz="2200" dirty="0">
              <a:solidFill>
                <a:srgbClr val="002D5A"/>
              </a:solidFill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552BD-7134-4C02-90AD-FC08B667B3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81025" y="2306638"/>
            <a:ext cx="7981950" cy="20574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sz="52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a vývoj politického marketingu</a:t>
            </a:r>
          </a:p>
        </p:txBody>
      </p:sp>
    </p:spTree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410751-C46E-4516-8242-ED999795B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Targeting</a:t>
            </a:r>
            <a:r>
              <a:rPr lang="cs-CZ" altLang="cs-CZ" sz="3200" dirty="0"/>
              <a:t> – strategie zvýšení podpory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F60F867-C4A0-4F26-98DE-26F50F412E6C}"/>
              </a:ext>
            </a:extLst>
          </p:cNvPr>
          <p:cNvGraphicFramePr>
            <a:graphicFrameLocks noGrp="1"/>
          </p:cNvGraphicFramePr>
          <p:nvPr/>
        </p:nvGraphicFramePr>
        <p:xfrm>
          <a:off x="327025" y="1187450"/>
          <a:ext cx="8366124" cy="498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7126">
                <a:tc>
                  <a:txBody>
                    <a:bodyPr/>
                    <a:lstStyle/>
                    <a:p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Volič </a:t>
                      </a:r>
                    </a:p>
                  </a:txBody>
                  <a:tcPr marT="45721" marB="4572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Potenciální volič</a:t>
                      </a:r>
                    </a:p>
                  </a:txBody>
                  <a:tcPr marT="45721" marB="4572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Nevolič</a:t>
                      </a:r>
                    </a:p>
                  </a:txBody>
                  <a:tcPr marT="45721" marB="4572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5029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Jasná podpora</a:t>
                      </a:r>
                      <a:r>
                        <a:rPr lang="cs-CZ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Voliče je nutné průběžně podporovat a posléze</a:t>
                      </a:r>
                      <a:r>
                        <a:rPr lang="cs-CZ" sz="1800" baseline="0" dirty="0">
                          <a:solidFill>
                            <a:schemeClr val="bg1"/>
                          </a:solidFill>
                        </a:rPr>
                        <a:t> zapojit do kampaně</a:t>
                      </a:r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Nejzajímavější segment, hlavní cíl</a:t>
                      </a:r>
                      <a:r>
                        <a:rPr lang="cs-CZ" sz="1800" baseline="0" dirty="0">
                          <a:solidFill>
                            <a:schemeClr val="bg1"/>
                          </a:solidFill>
                        </a:rPr>
                        <a:t> je voliče přimět, aby stranu volili</a:t>
                      </a:r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Možné</a:t>
                      </a:r>
                      <a:r>
                        <a:rPr lang="cs-CZ" sz="1800" baseline="0" dirty="0"/>
                        <a:t> motivovat, nízká priorita</a:t>
                      </a:r>
                      <a:endParaRPr lang="cs-CZ" sz="1800" dirty="0"/>
                    </a:p>
                  </a:txBody>
                  <a:tcPr marT="45721" marB="4572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710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Možná podpora</a:t>
                      </a:r>
                    </a:p>
                  </a:txBody>
                  <a:tcPr marT="45721" marB="4572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Komunikace hlavní „</a:t>
                      </a:r>
                      <a:r>
                        <a:rPr lang="cs-CZ" sz="1800" dirty="0" err="1">
                          <a:solidFill>
                            <a:schemeClr val="bg1"/>
                          </a:solidFill>
                        </a:rPr>
                        <a:t>message</a:t>
                      </a:r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“ a přesvědčování</a:t>
                      </a:r>
                    </a:p>
                  </a:txBody>
                  <a:tcPr marT="45721" marB="4572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bg1"/>
                          </a:solidFill>
                        </a:rPr>
                        <a:t>Druhořadý</a:t>
                      </a:r>
                      <a:r>
                        <a:rPr lang="cs-CZ" sz="1800" baseline="0" dirty="0">
                          <a:solidFill>
                            <a:schemeClr val="bg1"/>
                          </a:solidFill>
                        </a:rPr>
                        <a:t> důraz na přesvědčování</a:t>
                      </a:r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Nic</a:t>
                      </a:r>
                    </a:p>
                  </a:txBody>
                  <a:tcPr marT="45721" marB="4572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710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Žádná podpora</a:t>
                      </a:r>
                    </a:p>
                  </a:txBody>
                  <a:tcPr marT="45721" marB="45721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Možná komunikace s nízkou prioritou</a:t>
                      </a:r>
                    </a:p>
                  </a:txBody>
                  <a:tcPr marT="45721" marB="4572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Nic</a:t>
                      </a:r>
                    </a:p>
                  </a:txBody>
                  <a:tcPr marT="45721" marB="4572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Nic</a:t>
                      </a:r>
                    </a:p>
                  </a:txBody>
                  <a:tcPr marT="45721" marB="4572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F9C11B-AEC9-448D-B160-EEEA98624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 err="1"/>
              <a:t>Positioning</a:t>
            </a:r>
            <a:endParaRPr lang="cs-CZ" altLang="cs-CZ" sz="400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7943DFD-6273-4AE6-89BB-2D4B53212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036638"/>
            <a:ext cx="8413750" cy="538003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b="1" dirty="0">
                <a:solidFill>
                  <a:srgbClr val="002D5A"/>
                </a:solidFill>
              </a:rPr>
              <a:t>Základem je odlišení, a to takové, jaké si přejí segmenty, na něž kandidát či strana míří – a ty se mohou významně lišit!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Má svou intelektuální i emocionální rovinu – image si budují sami voliči, marketéři je mohou upravit či pozměnit, </a:t>
            </a:r>
            <a:r>
              <a:rPr lang="cs-CZ" altLang="cs-CZ" sz="2200" u="sng" dirty="0">
                <a:solidFill>
                  <a:srgbClr val="002D5A"/>
                </a:solidFill>
              </a:rPr>
              <a:t>těžko zcela změnit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Vlastní pozici a image budujeme (konzistence, věrohodnost, kompetence…), pozici a image protivníků podkopáváme (nekonzistence, nevěrohodnost, nekompetence…); i my musíme počítat se snahou konkurence o totéž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Faktory úspěšného positioningu:</a:t>
            </a:r>
          </a:p>
          <a:p>
            <a:pPr marL="800100" lvl="1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Jasnost pozice</a:t>
            </a:r>
          </a:p>
          <a:p>
            <a:pPr marL="800100" lvl="1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Konzistence pozice</a:t>
            </a:r>
          </a:p>
          <a:p>
            <a:pPr marL="800100" lvl="1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Důvěryhodnost pozice</a:t>
            </a:r>
          </a:p>
          <a:p>
            <a:pPr marL="800100" lvl="1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Soutěživost</a:t>
            </a:r>
          </a:p>
          <a:p>
            <a:pPr marL="800100" lvl="1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altLang="cs-CZ" sz="1800" dirty="0" err="1">
                <a:solidFill>
                  <a:srgbClr val="002D5A"/>
                </a:solidFill>
              </a:rPr>
              <a:t>Komunikovatelnost</a:t>
            </a:r>
            <a:r>
              <a:rPr lang="cs-CZ" altLang="cs-CZ" sz="1800" dirty="0">
                <a:solidFill>
                  <a:srgbClr val="002D5A"/>
                </a:solidFill>
              </a:rPr>
              <a:t> pozice</a:t>
            </a:r>
          </a:p>
          <a:p>
            <a:pPr marL="457200" lvl="1" indent="0" eaLnBrk="1" hangingPunct="1">
              <a:spcBef>
                <a:spcPts val="1200"/>
              </a:spcBef>
              <a:buFont typeface="Arial" charset="0"/>
              <a:buNone/>
              <a:defRPr/>
            </a:pPr>
            <a:endParaRPr lang="cs-CZ" altLang="cs-CZ" sz="2200" dirty="0">
              <a:solidFill>
                <a:srgbClr val="002D5A"/>
              </a:solidFill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041E7AC-6CD4-4018-9977-57ED8994D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Charakteristika a strategie pozic na trhu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0901B44-C562-4A15-A0B4-0757988A5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036638"/>
            <a:ext cx="8413750" cy="5380037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endParaRPr lang="cs-CZ" altLang="cs-CZ" sz="2200">
              <a:solidFill>
                <a:srgbClr val="002D5A"/>
              </a:solidFill>
            </a:endParaRP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40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endParaRPr lang="cs-CZ" altLang="cs-CZ" sz="1400">
              <a:solidFill>
                <a:srgbClr val="002D5A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41DC2AE-DF1B-477C-8F07-6CE478AE83C5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976313"/>
          <a:ext cx="8480425" cy="5207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359">
                <a:tc>
                  <a:txBody>
                    <a:bodyPr/>
                    <a:lstStyle/>
                    <a:p>
                      <a:r>
                        <a:rPr lang="cs-CZ" sz="1800" dirty="0"/>
                        <a:t>Pozice </a:t>
                      </a: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Charakteristika</a:t>
                      </a: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Strategie</a:t>
                      </a:r>
                    </a:p>
                  </a:txBody>
                  <a:tcPr marL="91447" marR="91447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125">
                <a:tc>
                  <a:txBody>
                    <a:bodyPr/>
                    <a:lstStyle/>
                    <a:p>
                      <a:r>
                        <a:rPr lang="cs-CZ" sz="1800" dirty="0"/>
                        <a:t>Lídr</a:t>
                      </a: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Největší podíl na trhu,</a:t>
                      </a:r>
                      <a:r>
                        <a:rPr lang="cs-CZ" sz="1800" baseline="0" dirty="0"/>
                        <a:t> je akceptován a atakován ostatními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i="1" dirty="0"/>
                        <a:t>Expanze</a:t>
                      </a:r>
                      <a:r>
                        <a:rPr lang="cs-CZ" sz="1800" i="1" baseline="0" dirty="0"/>
                        <a:t> trhu </a:t>
                      </a:r>
                      <a:r>
                        <a:rPr lang="cs-CZ" sz="1800" baseline="0" dirty="0"/>
                        <a:t>– např. prvovoliči</a:t>
                      </a:r>
                    </a:p>
                    <a:p>
                      <a:r>
                        <a:rPr lang="cs-CZ" sz="1800" i="1" baseline="0" dirty="0"/>
                        <a:t>Rozšiřování podílu na trhu </a:t>
                      </a:r>
                      <a:r>
                        <a:rPr lang="cs-CZ" sz="1800" baseline="0" dirty="0"/>
                        <a:t>– inovace, reakce na nové preference</a:t>
                      </a:r>
                    </a:p>
                    <a:p>
                      <a:r>
                        <a:rPr lang="cs-CZ" sz="1800" i="1" baseline="0" dirty="0"/>
                        <a:t>Obhajoba podílu </a:t>
                      </a:r>
                      <a:r>
                        <a:rPr lang="cs-CZ" sz="1800" baseline="0" dirty="0"/>
                        <a:t>– komunikace s podporovateli, posílení jejich vazby, strašení konkurencí a jejími postoji</a:t>
                      </a:r>
                    </a:p>
                  </a:txBody>
                  <a:tcPr marL="91447" marR="91447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r>
                        <a:rPr lang="cs-CZ" sz="1800" dirty="0"/>
                        <a:t>Vyzyvatel</a:t>
                      </a:r>
                      <a:r>
                        <a:rPr lang="cs-CZ" sz="1800" baseline="0" dirty="0"/>
                        <a:t> 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Menší podíl, má šanci být lídrem, je agresivnější, aktivnější</a:t>
                      </a: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i="1" dirty="0"/>
                        <a:t>Útok </a:t>
                      </a:r>
                      <a:r>
                        <a:rPr lang="cs-CZ" sz="1800" dirty="0"/>
                        <a:t>na třech</a:t>
                      </a:r>
                      <a:r>
                        <a:rPr lang="cs-CZ" sz="1800" baseline="0" dirty="0"/>
                        <a:t> frontách:</a:t>
                      </a:r>
                    </a:p>
                    <a:p>
                      <a:r>
                        <a:rPr lang="cs-CZ" sz="1800" baseline="0" dirty="0"/>
                        <a:t>atakování lídra, atakování podobných protikandidátů, atakování menších soupeřů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97">
                <a:tc>
                  <a:txBody>
                    <a:bodyPr/>
                    <a:lstStyle/>
                    <a:p>
                      <a:r>
                        <a:rPr lang="cs-CZ" sz="1800" dirty="0" err="1"/>
                        <a:t>Násle-dovník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Imitace</a:t>
                      </a:r>
                      <a:r>
                        <a:rPr lang="cs-CZ" sz="1800" baseline="0" dirty="0"/>
                        <a:t> lídra může být stejně výhodná jako inovace, ataky od vyzyvatele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i="1" dirty="0"/>
                        <a:t>Klonování</a:t>
                      </a:r>
                      <a:r>
                        <a:rPr lang="cs-CZ" sz="1800" i="1" baseline="0" dirty="0"/>
                        <a:t> </a:t>
                      </a:r>
                      <a:r>
                        <a:rPr lang="cs-CZ" sz="1800" baseline="0" dirty="0"/>
                        <a:t>– kopírování lídra</a:t>
                      </a:r>
                    </a:p>
                    <a:p>
                      <a:r>
                        <a:rPr lang="cs-CZ" sz="1800" i="1" baseline="0" dirty="0"/>
                        <a:t>Imitování </a:t>
                      </a:r>
                      <a:r>
                        <a:rPr lang="cs-CZ" sz="1800" baseline="0" dirty="0"/>
                        <a:t>– napodobování lídra</a:t>
                      </a:r>
                    </a:p>
                    <a:p>
                      <a:r>
                        <a:rPr lang="cs-CZ" sz="1800" i="1" baseline="0" dirty="0"/>
                        <a:t>Adaptování </a:t>
                      </a:r>
                      <a:r>
                        <a:rPr lang="cs-CZ" sz="1800" baseline="0" dirty="0"/>
                        <a:t>– přizpůsobení produktu lídra pro jiný trh</a:t>
                      </a:r>
                    </a:p>
                    <a:p>
                      <a:r>
                        <a:rPr lang="cs-CZ" sz="1800" i="1" baseline="0" dirty="0"/>
                        <a:t>Ochrana</a:t>
                      </a:r>
                      <a:r>
                        <a:rPr lang="cs-CZ" sz="1800" baseline="0" dirty="0"/>
                        <a:t> – stabilního podílu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79">
                <a:tc>
                  <a:txBody>
                    <a:bodyPr/>
                    <a:lstStyle/>
                    <a:p>
                      <a:r>
                        <a:rPr lang="cs-CZ" sz="1800" dirty="0" err="1"/>
                        <a:t>Nicher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Preferuje</a:t>
                      </a:r>
                      <a:r>
                        <a:rPr lang="cs-CZ" sz="1800" baseline="0" dirty="0"/>
                        <a:t> být lídrem na malém speciálním trhu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i="1" dirty="0"/>
                        <a:t>Vytváření</a:t>
                      </a:r>
                    </a:p>
                    <a:p>
                      <a:r>
                        <a:rPr lang="cs-CZ" sz="1800" i="1" dirty="0"/>
                        <a:t>Expandování</a:t>
                      </a:r>
                    </a:p>
                    <a:p>
                      <a:r>
                        <a:rPr lang="cs-CZ" sz="1800" i="1" dirty="0"/>
                        <a:t>Obrana </a:t>
                      </a:r>
                    </a:p>
                  </a:txBody>
                  <a:tcPr marL="91447" marR="91447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4838484-E08D-49B6-B497-417A50EC7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Politický trh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9EDF4F8-82AD-45FB-8924-21ED0CC17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036638"/>
            <a:ext cx="8237538" cy="5380037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altLang="cs-CZ" sz="2400">
                <a:solidFill>
                  <a:srgbClr val="002D5A"/>
                </a:solidFill>
              </a:rPr>
              <a:t>Makroprostředí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2D5A"/>
                </a:solidFill>
              </a:rPr>
              <a:t>Političtí aktéři: politické strany, elektorát, marketingoví zprostředkovatelé, distributoři, straníci, podporovatelé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2D5A"/>
                </a:solidFill>
              </a:rPr>
              <a:t>Místo pro komunikaci mezi aktéry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400">
                <a:solidFill>
                  <a:srgbClr val="002D5A"/>
                </a:solidFill>
              </a:rPr>
              <a:t>Mikroprostředí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2D5A"/>
                </a:solidFill>
              </a:rPr>
              <a:t>Faktory ovlivňující  nastavení, fungování a podobu politické arény</a:t>
            </a:r>
          </a:p>
          <a:p>
            <a:pPr lvl="2" eaLnBrk="1" hangingPunct="1">
              <a:spcBef>
                <a:spcPts val="1200"/>
              </a:spcBef>
            </a:pPr>
            <a:r>
              <a:rPr lang="cs-CZ" altLang="cs-CZ" sz="1600">
                <a:solidFill>
                  <a:srgbClr val="002D5A"/>
                </a:solidFill>
              </a:rPr>
              <a:t>Politicko-právní,</a:t>
            </a:r>
          </a:p>
          <a:p>
            <a:pPr lvl="2" eaLnBrk="1" hangingPunct="1">
              <a:spcBef>
                <a:spcPts val="1200"/>
              </a:spcBef>
            </a:pPr>
            <a:r>
              <a:rPr lang="cs-CZ" altLang="cs-CZ" sz="1600">
                <a:solidFill>
                  <a:srgbClr val="002D5A"/>
                </a:solidFill>
              </a:rPr>
              <a:t>Ekonomické,</a:t>
            </a:r>
          </a:p>
          <a:p>
            <a:pPr lvl="2" eaLnBrk="1" hangingPunct="1">
              <a:spcBef>
                <a:spcPts val="1200"/>
              </a:spcBef>
            </a:pPr>
            <a:r>
              <a:rPr lang="cs-CZ" altLang="cs-CZ" sz="1600">
                <a:solidFill>
                  <a:srgbClr val="002D5A"/>
                </a:solidFill>
              </a:rPr>
              <a:t>Technologické,</a:t>
            </a:r>
          </a:p>
          <a:p>
            <a:pPr lvl="2" eaLnBrk="1" hangingPunct="1">
              <a:spcBef>
                <a:spcPts val="1200"/>
              </a:spcBef>
            </a:pPr>
            <a:r>
              <a:rPr lang="cs-CZ" altLang="cs-CZ" sz="1600">
                <a:solidFill>
                  <a:srgbClr val="002D5A"/>
                </a:solidFill>
              </a:rPr>
              <a:t>Demografické,</a:t>
            </a:r>
          </a:p>
          <a:p>
            <a:pPr lvl="2" eaLnBrk="1" hangingPunct="1">
              <a:spcBef>
                <a:spcPts val="1200"/>
              </a:spcBef>
            </a:pPr>
            <a:r>
              <a:rPr lang="cs-CZ" altLang="cs-CZ" sz="1600">
                <a:solidFill>
                  <a:srgbClr val="002D5A"/>
                </a:solidFill>
              </a:rPr>
              <a:t>Přírodní,</a:t>
            </a:r>
          </a:p>
          <a:p>
            <a:pPr lvl="2" eaLnBrk="1" hangingPunct="1">
              <a:spcBef>
                <a:spcPts val="1200"/>
              </a:spcBef>
            </a:pPr>
            <a:r>
              <a:rPr lang="cs-CZ" altLang="cs-CZ" sz="1600">
                <a:solidFill>
                  <a:srgbClr val="002D5A"/>
                </a:solidFill>
              </a:rPr>
              <a:t>Kulturní,</a:t>
            </a:r>
          </a:p>
          <a:p>
            <a:pPr lvl="2" eaLnBrk="1" hangingPunct="1">
              <a:spcBef>
                <a:spcPts val="1200"/>
              </a:spcBef>
            </a:pPr>
            <a:r>
              <a:rPr lang="cs-CZ" altLang="cs-CZ" sz="1600">
                <a:solidFill>
                  <a:srgbClr val="002D5A"/>
                </a:solidFill>
              </a:rPr>
              <a:t>Sociální </a:t>
            </a:r>
          </a:p>
        </p:txBody>
      </p:sp>
    </p:spTree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C5FFE42-5510-497B-B33A-42B37B86F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Politický trh – různé úrovně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0BCB085-246D-4A99-8D9C-C92D14678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036638"/>
            <a:ext cx="8237538" cy="538003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Národní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V případě dvou komor s odlišnými volebními obdobími, volebními systémy a formou reprezentace – další dělení (viz ČR – PS a Senát, resp. jednotlivé senátní obvody)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Nadnárodní (evropský)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Krajský (zemský, regionální)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Lokální (komunální)</a:t>
            </a:r>
          </a:p>
          <a:p>
            <a:pPr eaLnBrk="1" hangingPunct="1">
              <a:spcBef>
                <a:spcPts val="12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Politické trhy se dají dělit i dle otevřenosti, stupně organizovanosti, stability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  <a:defRPr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14228-6C36-48B1-AF3C-5C3E4771973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95313" y="2265363"/>
            <a:ext cx="7981950" cy="20574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sz="52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analýzy a výzkumy</a:t>
            </a:r>
          </a:p>
        </p:txBody>
      </p:sp>
    </p:spTree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72F15-4083-FBC5-7219-3DA9980A0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FA21BBE-0C67-3E84-A7C3-FB3C022FD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Charakteristika a strategie pozic na trhu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C218A2B-0BB7-ECD7-612B-D58086348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036638"/>
            <a:ext cx="8413750" cy="5380037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endParaRPr lang="cs-CZ" altLang="cs-CZ" sz="2200">
              <a:solidFill>
                <a:srgbClr val="002D5A"/>
              </a:solidFill>
            </a:endParaRP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40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endParaRPr lang="cs-CZ" altLang="cs-CZ" sz="1400">
              <a:solidFill>
                <a:srgbClr val="002D5A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DBAF8A1-1B5D-F796-283E-EB2959575704}"/>
              </a:ext>
            </a:extLst>
          </p:cNvPr>
          <p:cNvGraphicFramePr>
            <a:graphicFrameLocks noGrp="1"/>
          </p:cNvGraphicFramePr>
          <p:nvPr/>
        </p:nvGraphicFramePr>
        <p:xfrm>
          <a:off x="431800" y="976313"/>
          <a:ext cx="8480425" cy="5207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359">
                <a:tc>
                  <a:txBody>
                    <a:bodyPr/>
                    <a:lstStyle/>
                    <a:p>
                      <a:r>
                        <a:rPr lang="cs-CZ" sz="1800" dirty="0"/>
                        <a:t>Pozice </a:t>
                      </a: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Charakteristika</a:t>
                      </a: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Strategie</a:t>
                      </a:r>
                    </a:p>
                  </a:txBody>
                  <a:tcPr marL="91447" marR="91447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125">
                <a:tc>
                  <a:txBody>
                    <a:bodyPr/>
                    <a:lstStyle/>
                    <a:p>
                      <a:r>
                        <a:rPr lang="cs-CZ" sz="1800" dirty="0"/>
                        <a:t>Lídr</a:t>
                      </a: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Největší podíl na trhu,</a:t>
                      </a:r>
                      <a:r>
                        <a:rPr lang="cs-CZ" sz="1800" baseline="0" dirty="0"/>
                        <a:t> je akceptován a atakován ostatními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i="1" dirty="0"/>
                        <a:t>Expanze</a:t>
                      </a:r>
                      <a:r>
                        <a:rPr lang="cs-CZ" sz="1800" i="1" baseline="0" dirty="0"/>
                        <a:t> trhu </a:t>
                      </a:r>
                      <a:r>
                        <a:rPr lang="cs-CZ" sz="1800" baseline="0" dirty="0"/>
                        <a:t>– např. prvovoliči</a:t>
                      </a:r>
                    </a:p>
                    <a:p>
                      <a:r>
                        <a:rPr lang="cs-CZ" sz="1800" i="1" baseline="0" dirty="0"/>
                        <a:t>Rozšiřování podílu na trhu </a:t>
                      </a:r>
                      <a:r>
                        <a:rPr lang="cs-CZ" sz="1800" baseline="0" dirty="0"/>
                        <a:t>– inovace, reakce na nové preference</a:t>
                      </a:r>
                    </a:p>
                    <a:p>
                      <a:r>
                        <a:rPr lang="cs-CZ" sz="1800" i="1" baseline="0" dirty="0"/>
                        <a:t>Obhajoba podílu </a:t>
                      </a:r>
                      <a:r>
                        <a:rPr lang="cs-CZ" sz="1800" baseline="0" dirty="0"/>
                        <a:t>– komunikace s podporovateli, posílení jejich vazby, strašení konkurencí a jejími postoji</a:t>
                      </a:r>
                    </a:p>
                  </a:txBody>
                  <a:tcPr marL="91447" marR="91447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r>
                        <a:rPr lang="cs-CZ" sz="1800" dirty="0"/>
                        <a:t>Vyzyvatel</a:t>
                      </a:r>
                      <a:r>
                        <a:rPr lang="cs-CZ" sz="1800" baseline="0" dirty="0"/>
                        <a:t> 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Menší podíl, má šanci být lídrem, je agresivnější, aktivnější</a:t>
                      </a:r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i="1" dirty="0"/>
                        <a:t>Útok </a:t>
                      </a:r>
                      <a:r>
                        <a:rPr lang="cs-CZ" sz="1800" dirty="0"/>
                        <a:t>na třech</a:t>
                      </a:r>
                      <a:r>
                        <a:rPr lang="cs-CZ" sz="1800" baseline="0" dirty="0"/>
                        <a:t> frontách:</a:t>
                      </a:r>
                    </a:p>
                    <a:p>
                      <a:r>
                        <a:rPr lang="cs-CZ" sz="1800" baseline="0" dirty="0"/>
                        <a:t>atakování lídra, atakování podobných protikandidátů, atakování menších soupeřů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97">
                <a:tc>
                  <a:txBody>
                    <a:bodyPr/>
                    <a:lstStyle/>
                    <a:p>
                      <a:r>
                        <a:rPr lang="cs-CZ" sz="1800" dirty="0" err="1"/>
                        <a:t>Násle-dovník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Imitace</a:t>
                      </a:r>
                      <a:r>
                        <a:rPr lang="cs-CZ" sz="1800" baseline="0" dirty="0"/>
                        <a:t> lídra může být stejně výhodná jako inovace, ataky od vyzyvatele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i="1" dirty="0"/>
                        <a:t>Klonování</a:t>
                      </a:r>
                      <a:r>
                        <a:rPr lang="cs-CZ" sz="1800" i="1" baseline="0" dirty="0"/>
                        <a:t> </a:t>
                      </a:r>
                      <a:r>
                        <a:rPr lang="cs-CZ" sz="1800" baseline="0" dirty="0"/>
                        <a:t>– kopírování lídra</a:t>
                      </a:r>
                    </a:p>
                    <a:p>
                      <a:r>
                        <a:rPr lang="cs-CZ" sz="1800" i="1" baseline="0" dirty="0"/>
                        <a:t>Imitování </a:t>
                      </a:r>
                      <a:r>
                        <a:rPr lang="cs-CZ" sz="1800" baseline="0" dirty="0"/>
                        <a:t>– napodobování lídra</a:t>
                      </a:r>
                    </a:p>
                    <a:p>
                      <a:r>
                        <a:rPr lang="cs-CZ" sz="1800" i="1" baseline="0" dirty="0"/>
                        <a:t>Adaptování </a:t>
                      </a:r>
                      <a:r>
                        <a:rPr lang="cs-CZ" sz="1800" baseline="0" dirty="0"/>
                        <a:t>– přizpůsobení produktu lídra pro jiný trh</a:t>
                      </a:r>
                    </a:p>
                    <a:p>
                      <a:r>
                        <a:rPr lang="cs-CZ" sz="1800" i="1" baseline="0" dirty="0"/>
                        <a:t>Ochrana</a:t>
                      </a:r>
                      <a:r>
                        <a:rPr lang="cs-CZ" sz="1800" baseline="0" dirty="0"/>
                        <a:t> – stabilního podílu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79">
                <a:tc>
                  <a:txBody>
                    <a:bodyPr/>
                    <a:lstStyle/>
                    <a:p>
                      <a:r>
                        <a:rPr lang="cs-CZ" sz="1800" dirty="0" err="1"/>
                        <a:t>Nicher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Preferuje</a:t>
                      </a:r>
                      <a:r>
                        <a:rPr lang="cs-CZ" sz="1800" baseline="0" dirty="0"/>
                        <a:t> být lídrem na malém speciálním trhu</a:t>
                      </a:r>
                      <a:endParaRPr lang="cs-CZ" sz="1800" dirty="0"/>
                    </a:p>
                  </a:txBody>
                  <a:tcPr marL="91447" marR="91447" marT="45712" marB="45712"/>
                </a:tc>
                <a:tc>
                  <a:txBody>
                    <a:bodyPr/>
                    <a:lstStyle/>
                    <a:p>
                      <a:r>
                        <a:rPr lang="cs-CZ" sz="1800" i="1" dirty="0"/>
                        <a:t>Vytváření</a:t>
                      </a:r>
                    </a:p>
                    <a:p>
                      <a:r>
                        <a:rPr lang="cs-CZ" sz="1800" i="1" dirty="0"/>
                        <a:t>Expandování</a:t>
                      </a:r>
                    </a:p>
                    <a:p>
                      <a:r>
                        <a:rPr lang="cs-CZ" sz="1800" i="1" dirty="0"/>
                        <a:t>Obrana </a:t>
                      </a:r>
                    </a:p>
                  </a:txBody>
                  <a:tcPr marL="91447" marR="91447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072691"/>
      </p:ext>
    </p:extLst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8094BF6-3845-46C3-8B37-D58E05A95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Literatura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A81D3E7-5C59-4BA6-B0EC-3F6CE69C5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692275"/>
            <a:ext cx="8447088" cy="4724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altLang="cs-CZ" sz="2400">
                <a:solidFill>
                  <a:srgbClr val="002D5A"/>
                </a:solidFill>
              </a:rPr>
              <a:t>Eibl, O., R. Chytilek, A. Matušková. 2012. </a:t>
            </a:r>
            <a:r>
              <a:rPr lang="cs-CZ" altLang="cs-CZ" sz="2400" i="1">
                <a:solidFill>
                  <a:srgbClr val="002D5A"/>
                </a:solidFill>
              </a:rPr>
              <a:t>Teorie a metody politického marketingu.</a:t>
            </a:r>
            <a:r>
              <a:rPr lang="cs-CZ" altLang="cs-CZ" sz="2400">
                <a:solidFill>
                  <a:srgbClr val="002D5A"/>
                </a:solidFill>
              </a:rPr>
              <a:t> Brno: Centrum pro studium demokracie a kultury. ISBN 978-80-7325-281-6 – kapitola 6 </a:t>
            </a:r>
          </a:p>
          <a:p>
            <a:pPr>
              <a:spcBef>
                <a:spcPts val="1800"/>
              </a:spcBef>
            </a:pPr>
            <a:r>
              <a:rPr lang="cs-CZ" altLang="cs-CZ" sz="2400">
                <a:solidFill>
                  <a:srgbClr val="002D5A"/>
                </a:solidFill>
              </a:rPr>
              <a:t>Jablonski, A. W. a kol. 2006. </a:t>
            </a:r>
            <a:r>
              <a:rPr lang="cs-CZ" altLang="cs-CZ" sz="2400" i="1">
                <a:solidFill>
                  <a:srgbClr val="002D5A"/>
                </a:solidFill>
              </a:rPr>
              <a:t>Politický marketing - úvod do teorie a praxe</a:t>
            </a:r>
            <a:r>
              <a:rPr lang="cs-CZ" altLang="cs-CZ" sz="2400">
                <a:solidFill>
                  <a:srgbClr val="002D5A"/>
                </a:solidFill>
              </a:rPr>
              <a:t>. Brno: Barrister&amp;Principal. ISBN 80-7364-011-2  - str. 49-68</a:t>
            </a:r>
          </a:p>
        </p:txBody>
      </p:sp>
    </p:spTree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2460AE8-4BED-4A42-94DE-342BFDBD2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Struktura konzultace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B3FBFE5-AA33-46D2-B51E-BFC30D214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8447088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Marketingové analýzy a výzkumy.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Výzkumy veřejného mínění.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Volební výzkumy.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Stranické preference a volební modely.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3178F6C-6763-43C1-BC9F-736F9F895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Metody analýzy politického trhu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3315045-2A17-4CA2-AB7A-06BF2CF39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663" y="1119188"/>
            <a:ext cx="8447087" cy="54483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Zdroje údajů o trhu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Volební výsledky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Materiály popisující ekonomické faktory – ročenky, analýzy, studie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Analýzy trhu masových médií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Vlastní výzkumy – politické preference, sociálně-politické </a:t>
            </a:r>
            <a:r>
              <a:rPr lang="cs-CZ" altLang="cs-CZ" sz="2000" dirty="0" err="1">
                <a:solidFill>
                  <a:srgbClr val="002D5A"/>
                </a:solidFill>
              </a:rPr>
              <a:t>cleavages</a:t>
            </a:r>
            <a:r>
              <a:rPr lang="cs-CZ" altLang="cs-CZ" sz="2000" dirty="0">
                <a:solidFill>
                  <a:srgbClr val="002D5A"/>
                </a:solidFill>
              </a:rPr>
              <a:t>, zájmy a potřeby voličských skupin, identifikace elektorátu za základě stanovených kritérií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Archivní materiály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Informace o politických konkurentech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Sběr a analýza údaje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Výběr klíčových proměnných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Volba strategie kampaně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Příprava plánu kampaně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1F3313EA-04C0-4CE8-859C-1F40D274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587750"/>
            <a:ext cx="255111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D12E39D-49FD-4FF9-87F6-2163783B6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Literatura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3A4193-E422-4383-9C3E-9FECEF50B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692275"/>
            <a:ext cx="8447088" cy="4724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altLang="cs-CZ" sz="2400">
                <a:solidFill>
                  <a:srgbClr val="002D5A"/>
                </a:solidFill>
              </a:rPr>
              <a:t>Eibl, O., R. Chytilek, A. Matušková. 2012. </a:t>
            </a:r>
            <a:r>
              <a:rPr lang="cs-CZ" altLang="cs-CZ" sz="2400" i="1">
                <a:solidFill>
                  <a:srgbClr val="002D5A"/>
                </a:solidFill>
              </a:rPr>
              <a:t>Teorie a metody politického marketingu.</a:t>
            </a:r>
            <a:r>
              <a:rPr lang="cs-CZ" altLang="cs-CZ" sz="2400">
                <a:solidFill>
                  <a:srgbClr val="002D5A"/>
                </a:solidFill>
              </a:rPr>
              <a:t> Brno: Centrum pro studium demokracie a kultury. ISBN 978-80-7325-281-6 – kapitoly 1 a 3 </a:t>
            </a:r>
          </a:p>
          <a:p>
            <a:pPr>
              <a:spcBef>
                <a:spcPts val="1800"/>
              </a:spcBef>
            </a:pPr>
            <a:r>
              <a:rPr lang="cs-CZ" altLang="cs-CZ" sz="2400">
                <a:solidFill>
                  <a:srgbClr val="002D5A"/>
                </a:solidFill>
              </a:rPr>
              <a:t>Křeček, J</a:t>
            </a:r>
            <a:r>
              <a:rPr lang="cs-CZ" altLang="cs-CZ" sz="2400" i="1">
                <a:solidFill>
                  <a:srgbClr val="002D5A"/>
                </a:solidFill>
              </a:rPr>
              <a:t>. </a:t>
            </a:r>
            <a:r>
              <a:rPr lang="cs-CZ" altLang="cs-CZ" sz="2400">
                <a:solidFill>
                  <a:srgbClr val="002D5A"/>
                </a:solidFill>
              </a:rPr>
              <a:t>2013. </a:t>
            </a:r>
            <a:r>
              <a:rPr lang="cs-CZ" altLang="cs-CZ" sz="2400" i="1">
                <a:solidFill>
                  <a:srgbClr val="002D5A"/>
                </a:solidFill>
              </a:rPr>
              <a:t>Politická komunikace.</a:t>
            </a:r>
            <a:r>
              <a:rPr lang="cs-CZ" altLang="cs-CZ" sz="2400">
                <a:solidFill>
                  <a:srgbClr val="002D5A"/>
                </a:solidFill>
              </a:rPr>
              <a:t> </a:t>
            </a:r>
            <a:r>
              <a:rPr lang="cs-CZ" altLang="cs-CZ" sz="2400" i="1">
                <a:solidFill>
                  <a:srgbClr val="002D5A"/>
                </a:solidFill>
              </a:rPr>
              <a:t>Od res publica po public relations. </a:t>
            </a:r>
            <a:r>
              <a:rPr lang="cs-CZ" altLang="cs-CZ" sz="2400">
                <a:solidFill>
                  <a:srgbClr val="002D5A"/>
                </a:solidFill>
              </a:rPr>
              <a:t>Praha: Grada. ISBN 978-80-247-3536-8 - kapitoly 4, 5</a:t>
            </a:r>
          </a:p>
          <a:p>
            <a:pPr>
              <a:spcBef>
                <a:spcPts val="1800"/>
              </a:spcBef>
            </a:pPr>
            <a:r>
              <a:rPr lang="cs-CZ" altLang="cs-CZ" sz="2400">
                <a:solidFill>
                  <a:srgbClr val="002D5A"/>
                </a:solidFill>
              </a:rPr>
              <a:t>Jablonski, A. W. A kol. 2006. </a:t>
            </a:r>
            <a:r>
              <a:rPr lang="cs-CZ" altLang="cs-CZ" sz="2400" i="1">
                <a:solidFill>
                  <a:srgbClr val="002D5A"/>
                </a:solidFill>
              </a:rPr>
              <a:t>Politický marketing - úvod do teorie a praxe</a:t>
            </a:r>
            <a:r>
              <a:rPr lang="cs-CZ" altLang="cs-CZ" sz="2400">
                <a:solidFill>
                  <a:srgbClr val="002D5A"/>
                </a:solidFill>
              </a:rPr>
              <a:t>. Brno: Barrister&amp;Principal. ISBN 80-7364-011-2  - str. 10-11, 15-25 a 27-48</a:t>
            </a:r>
          </a:p>
        </p:txBody>
      </p:sp>
    </p:spTree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2D56AD3-B1DA-4D61-92AC-B9B7E3381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Metody analýzy politického trhu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6C2AC7E-51F5-4503-B05E-EF525FCD1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663" y="1119188"/>
            <a:ext cx="7537450" cy="54483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Analýza životního cyklu produktu – uvedení na trh, růst, zralost, pokles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Metoda percepčních map – stanovení pozice na trhu na základě názoru, který má kupující – identifikace rozdílů ve vnímání produktu a jeho protivníků, ověření úspěšnosti umístění na trhu – obvykle vícerozměrný prostor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Žebříček postojů – vztah kupujícího k produktům a profil produktu nebo jeho vlastností, jaké by měly být dle kupujících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SWOT analýza – silné a slabé stránky, příležitosti a hrozby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Identifikace tzv. </a:t>
            </a:r>
            <a:r>
              <a:rPr lang="cs-CZ" altLang="cs-CZ" sz="2200" dirty="0" err="1">
                <a:solidFill>
                  <a:srgbClr val="002D5A"/>
                </a:solidFill>
              </a:rPr>
              <a:t>stakeholders</a:t>
            </a:r>
            <a:r>
              <a:rPr lang="cs-CZ" altLang="cs-CZ" sz="2200" dirty="0">
                <a:solidFill>
                  <a:srgbClr val="002D5A"/>
                </a:solidFill>
              </a:rPr>
              <a:t> – hledání aktérů vnějšího prostředí, kteří jsou závislí na fungování politického subjektu, nebo ho budou chtít ovlivňovat a jsou schopni nabídnout vlastní zdroje (finanční, mediální, podpora) 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618A77AA-F84D-4BF5-A463-4F0418C3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879475"/>
            <a:ext cx="16986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6AC6AD6-994C-4170-967E-E7E3AEAA3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Výzkumy a jejich typy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D35AD16-8597-42D4-BC0D-BDE6DB9DB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663" y="1119188"/>
            <a:ext cx="8447087" cy="54483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Výzkum kandidáta a opozice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Silné a slabé stránky a jejich porovnání; předvídání kroků opozice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Důležité z hlediska </a:t>
            </a:r>
            <a:r>
              <a:rPr lang="cs-CZ" altLang="cs-CZ" sz="2000" dirty="0" err="1">
                <a:solidFill>
                  <a:srgbClr val="002D5A"/>
                </a:solidFill>
              </a:rPr>
              <a:t>positioningu</a:t>
            </a:r>
            <a:r>
              <a:rPr lang="cs-CZ" altLang="cs-CZ" sz="2000" dirty="0">
                <a:solidFill>
                  <a:srgbClr val="002D5A"/>
                </a:solidFill>
              </a:rPr>
              <a:t> – image, </a:t>
            </a:r>
            <a:r>
              <a:rPr lang="cs-CZ" altLang="cs-CZ" sz="2000" dirty="0" err="1">
                <a:solidFill>
                  <a:srgbClr val="002D5A"/>
                </a:solidFill>
              </a:rPr>
              <a:t>message</a:t>
            </a:r>
            <a:r>
              <a:rPr lang="cs-CZ" altLang="cs-CZ" sz="2000" dirty="0">
                <a:solidFill>
                  <a:srgbClr val="002D5A"/>
                </a:solidFill>
              </a:rPr>
              <a:t>, otázky, kde má kandidát navrch a naopak, nepokryté místo na trhu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Záznamy zvolených úředníků, záznamy o příspěvcích na kampaň, záznamy o hlasování politika, soudní spisy, osobní a obchodní záznamy, články z médií, záznamy o členství v různých organizacích, komentářů od známých, kolegů, rodiny, přátel, audio-video, sociální sítě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Výzkum otázek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Informace, které se následně objevují v programu a stanoviscích k jednotlivým agendám a problémů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Výzkum využívaný při </a:t>
            </a:r>
            <a:r>
              <a:rPr lang="cs-CZ" altLang="cs-CZ" sz="2400" dirty="0" err="1">
                <a:solidFill>
                  <a:srgbClr val="002D5A"/>
                </a:solidFill>
              </a:rPr>
              <a:t>targetingu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Identifikování voličů podle geografie, demografie, volební chování (skalní versus fluktuující)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Výzkumy veřejného mínění 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F03549D-7CA0-4C8C-8D4D-E196F47BB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Výzkumy veřejného mínění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965065D-7454-4259-B6C5-C8943507A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663" y="1119188"/>
            <a:ext cx="8447087" cy="54483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sz="2100" b="1" dirty="0">
                <a:solidFill>
                  <a:srgbClr val="002D5A"/>
                </a:solidFill>
              </a:rPr>
              <a:t>Kvantitativní výzkumy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Tvrdá a spolehlivá data – síla názoru – slouží k měření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Nevýhodou je zkreslení, odchylka, případně špatný design a také vysoké náklady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Využíván v různých etapách kampaně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Typy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sz="1800" dirty="0" err="1">
                <a:solidFill>
                  <a:srgbClr val="002D5A"/>
                </a:solidFill>
              </a:rPr>
              <a:t>Benchmark</a:t>
            </a:r>
            <a:r>
              <a:rPr lang="cs-CZ" altLang="cs-CZ" sz="1800" dirty="0">
                <a:solidFill>
                  <a:srgbClr val="002D5A"/>
                </a:solidFill>
              </a:rPr>
              <a:t> </a:t>
            </a:r>
            <a:r>
              <a:rPr lang="cs-CZ" altLang="cs-CZ" sz="1800" dirty="0" err="1">
                <a:solidFill>
                  <a:srgbClr val="002D5A"/>
                </a:solidFill>
              </a:rPr>
              <a:t>polls</a:t>
            </a:r>
            <a:endParaRPr lang="cs-CZ" altLang="cs-CZ" sz="1800" dirty="0">
              <a:solidFill>
                <a:srgbClr val="002D5A"/>
              </a:solidFill>
            </a:endParaRP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sz="1800" dirty="0" err="1">
                <a:solidFill>
                  <a:srgbClr val="002D5A"/>
                </a:solidFill>
              </a:rPr>
              <a:t>Follow</a:t>
            </a:r>
            <a:r>
              <a:rPr lang="cs-CZ" altLang="cs-CZ" sz="1800" dirty="0">
                <a:solidFill>
                  <a:srgbClr val="002D5A"/>
                </a:solidFill>
              </a:rPr>
              <a:t>-up </a:t>
            </a:r>
            <a:r>
              <a:rPr lang="cs-CZ" altLang="cs-CZ" sz="1800" dirty="0" err="1">
                <a:solidFill>
                  <a:srgbClr val="002D5A"/>
                </a:solidFill>
              </a:rPr>
              <a:t>polls</a:t>
            </a:r>
            <a:r>
              <a:rPr lang="cs-CZ" altLang="cs-CZ" sz="1800" dirty="0">
                <a:solidFill>
                  <a:srgbClr val="002D5A"/>
                </a:solidFill>
              </a:rPr>
              <a:t> – jde více do hloubky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sz="1800" dirty="0" err="1">
                <a:solidFill>
                  <a:srgbClr val="002D5A"/>
                </a:solidFill>
              </a:rPr>
              <a:t>Tracking</a:t>
            </a:r>
            <a:r>
              <a:rPr lang="cs-CZ" altLang="cs-CZ" sz="1800" dirty="0">
                <a:solidFill>
                  <a:srgbClr val="002D5A"/>
                </a:solidFill>
              </a:rPr>
              <a:t> </a:t>
            </a:r>
            <a:r>
              <a:rPr lang="cs-CZ" altLang="cs-CZ" sz="1800" dirty="0" err="1">
                <a:solidFill>
                  <a:srgbClr val="002D5A"/>
                </a:solidFill>
              </a:rPr>
              <a:t>polls</a:t>
            </a:r>
            <a:r>
              <a:rPr lang="cs-CZ" altLang="cs-CZ" sz="1800" dirty="0">
                <a:solidFill>
                  <a:srgbClr val="002D5A"/>
                </a:solidFill>
              </a:rPr>
              <a:t> (</a:t>
            </a:r>
            <a:r>
              <a:rPr lang="cs-CZ" altLang="cs-CZ" sz="1800" dirty="0" err="1">
                <a:solidFill>
                  <a:srgbClr val="002D5A"/>
                </a:solidFill>
              </a:rPr>
              <a:t>multiple</a:t>
            </a:r>
            <a:r>
              <a:rPr lang="cs-CZ" altLang="cs-CZ" sz="1800" dirty="0">
                <a:solidFill>
                  <a:srgbClr val="002D5A"/>
                </a:solidFill>
              </a:rPr>
              <a:t> </a:t>
            </a:r>
            <a:r>
              <a:rPr lang="cs-CZ" altLang="cs-CZ" sz="1800" dirty="0" err="1">
                <a:solidFill>
                  <a:srgbClr val="002D5A"/>
                </a:solidFill>
              </a:rPr>
              <a:t>tracks</a:t>
            </a:r>
            <a:r>
              <a:rPr lang="cs-CZ" altLang="cs-CZ" sz="1800" dirty="0">
                <a:solidFill>
                  <a:srgbClr val="002D5A"/>
                </a:solidFill>
              </a:rPr>
              <a:t>/</a:t>
            </a:r>
            <a:r>
              <a:rPr lang="cs-CZ" altLang="cs-CZ" sz="1800" dirty="0" err="1">
                <a:solidFill>
                  <a:srgbClr val="002D5A"/>
                </a:solidFill>
              </a:rPr>
              <a:t>daily</a:t>
            </a:r>
            <a:r>
              <a:rPr lang="cs-CZ" altLang="cs-CZ" sz="1800" dirty="0">
                <a:solidFill>
                  <a:srgbClr val="002D5A"/>
                </a:solidFill>
              </a:rPr>
              <a:t> </a:t>
            </a:r>
            <a:r>
              <a:rPr lang="cs-CZ" altLang="cs-CZ" sz="1800" dirty="0" err="1">
                <a:solidFill>
                  <a:srgbClr val="002D5A"/>
                </a:solidFill>
              </a:rPr>
              <a:t>tracks</a:t>
            </a:r>
            <a:r>
              <a:rPr lang="cs-CZ" altLang="cs-CZ" sz="1800" dirty="0">
                <a:solidFill>
                  <a:srgbClr val="002D5A"/>
                </a:solidFill>
              </a:rPr>
              <a:t>)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Exit </a:t>
            </a:r>
            <a:r>
              <a:rPr lang="cs-CZ" altLang="cs-CZ" sz="1800" dirty="0" err="1">
                <a:solidFill>
                  <a:srgbClr val="002D5A"/>
                </a:solidFill>
              </a:rPr>
              <a:t>polls</a:t>
            </a:r>
            <a:endParaRPr lang="cs-CZ" altLang="cs-CZ" sz="1800" dirty="0">
              <a:solidFill>
                <a:srgbClr val="002D5A"/>
              </a:solidFill>
            </a:endParaRP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Volební průzkumy – stranické preference a volební modely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sz="2100" b="1" dirty="0">
                <a:solidFill>
                  <a:srgbClr val="002D5A"/>
                </a:solidFill>
              </a:rPr>
              <a:t>Kvalitativní výzkumy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Jde více do hloubky – hodnoty, postoje, přesvědčení a vlivy – slouží k pochopení (ne k měření)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800" dirty="0" err="1">
                <a:solidFill>
                  <a:srgbClr val="002D5A"/>
                </a:solidFill>
              </a:rPr>
              <a:t>Benchmark</a:t>
            </a:r>
            <a:endParaRPr lang="cs-CZ" altLang="cs-CZ" sz="1800" dirty="0">
              <a:solidFill>
                <a:srgbClr val="002D5A"/>
              </a:solidFill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800" dirty="0" err="1">
                <a:solidFill>
                  <a:srgbClr val="002D5A"/>
                </a:solidFill>
              </a:rPr>
              <a:t>Focus</a:t>
            </a:r>
            <a:r>
              <a:rPr lang="cs-CZ" altLang="cs-CZ" sz="1800" dirty="0">
                <a:solidFill>
                  <a:srgbClr val="002D5A"/>
                </a:solidFill>
              </a:rPr>
              <a:t> </a:t>
            </a:r>
            <a:r>
              <a:rPr lang="cs-CZ" altLang="cs-CZ" sz="1800" dirty="0" err="1">
                <a:solidFill>
                  <a:srgbClr val="002D5A"/>
                </a:solidFill>
              </a:rPr>
              <a:t>group</a:t>
            </a:r>
            <a:r>
              <a:rPr lang="cs-CZ" altLang="cs-CZ" sz="1800" dirty="0">
                <a:solidFill>
                  <a:srgbClr val="002D5A"/>
                </a:solidFill>
              </a:rPr>
              <a:t>                                  </a:t>
            </a:r>
          </a:p>
          <a:p>
            <a:pPr marL="457200" lvl="1" indent="0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 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9F848F20-6DF3-400C-AFF2-0B8F6F3D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2473325"/>
            <a:ext cx="2554287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F03549D-7CA0-4C8C-8D4D-E196F47BB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0649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Politický </a:t>
            </a:r>
            <a:r>
              <a:rPr lang="cs-CZ" altLang="cs-CZ" sz="4000" dirty="0" err="1"/>
              <a:t>brand</a:t>
            </a:r>
            <a:r>
              <a:rPr lang="cs-CZ" altLang="cs-CZ" sz="4000" dirty="0"/>
              <a:t> a </a:t>
            </a:r>
            <a:r>
              <a:rPr lang="cs-CZ" altLang="cs-CZ" sz="4000" dirty="0" err="1"/>
              <a:t>branding</a:t>
            </a:r>
            <a:endParaRPr lang="cs-CZ" altLang="cs-CZ" sz="400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965065D-7454-4259-B6C5-C8943507A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663" y="890649"/>
            <a:ext cx="8447087" cy="5676839"/>
          </a:xfrm>
        </p:spPr>
        <p:txBody>
          <a:bodyPr/>
          <a:lstStyle/>
          <a:p>
            <a:pPr marL="342900" lvl="1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b="1" dirty="0">
                <a:solidFill>
                  <a:srgbClr val="002D5A"/>
                </a:solidFill>
              </a:rPr>
              <a:t>Politický </a:t>
            </a:r>
            <a:r>
              <a:rPr lang="cs-CZ" altLang="cs-CZ" sz="1800" b="1" dirty="0" err="1">
                <a:solidFill>
                  <a:srgbClr val="002D5A"/>
                </a:solidFill>
              </a:rPr>
              <a:t>brand</a:t>
            </a:r>
            <a:r>
              <a:rPr lang="cs-CZ" altLang="cs-CZ" sz="1800" dirty="0">
                <a:solidFill>
                  <a:srgbClr val="002D5A"/>
                </a:solidFill>
              </a:rPr>
              <a:t> - politická značka (ne jen název, logo, </a:t>
            </a:r>
            <a:r>
              <a:rPr lang="cs-CZ" altLang="cs-CZ" sz="1800" dirty="0" err="1">
                <a:solidFill>
                  <a:srgbClr val="002D5A"/>
                </a:solidFill>
              </a:rPr>
              <a:t>claim</a:t>
            </a:r>
            <a:r>
              <a:rPr lang="cs-CZ" altLang="cs-CZ" sz="1800" dirty="0">
                <a:solidFill>
                  <a:srgbClr val="002D5A"/>
                </a:solidFill>
              </a:rPr>
              <a:t> aj.)</a:t>
            </a:r>
          </a:p>
          <a:p>
            <a:pPr marL="742950" lvl="2" indent="-3429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Jako logo</a:t>
            </a:r>
          </a:p>
          <a:p>
            <a:pPr marL="742950" lvl="2" indent="-3429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Jako informační zkratka (</a:t>
            </a:r>
            <a:r>
              <a:rPr lang="cs-CZ" altLang="cs-CZ" sz="1600" dirty="0" err="1">
                <a:solidFill>
                  <a:srgbClr val="002D5A"/>
                </a:solidFill>
              </a:rPr>
              <a:t>claim</a:t>
            </a:r>
            <a:r>
              <a:rPr lang="cs-CZ" altLang="cs-CZ" sz="1600" dirty="0">
                <a:solidFill>
                  <a:srgbClr val="002D5A"/>
                </a:solidFill>
              </a:rPr>
              <a:t>)</a:t>
            </a:r>
          </a:p>
          <a:p>
            <a:pPr marL="742950" lvl="2" indent="-3429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Jako prostředek snížení rizika</a:t>
            </a:r>
          </a:p>
          <a:p>
            <a:pPr marL="742950" lvl="2" indent="-3429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Jako pozice</a:t>
            </a:r>
          </a:p>
          <a:p>
            <a:pPr marL="742950" lvl="2" indent="-3429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Jako osobnost</a:t>
            </a:r>
          </a:p>
          <a:p>
            <a:pPr marL="742950" lvl="2" indent="-3429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Jako soubor hodnota</a:t>
            </a:r>
          </a:p>
          <a:p>
            <a:pPr marL="742950" lvl="2" indent="-3429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Jako vize</a:t>
            </a:r>
          </a:p>
          <a:p>
            <a:pPr marL="742950" lvl="2" indent="-3429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Jako přidaná hodnota</a:t>
            </a:r>
          </a:p>
          <a:p>
            <a:pPr marL="742950" lvl="2" indent="-3429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Jako </a:t>
            </a:r>
            <a:r>
              <a:rPr lang="cs-CZ" altLang="cs-CZ" sz="1600" dirty="0" err="1">
                <a:solidFill>
                  <a:srgbClr val="002D5A"/>
                </a:solidFill>
              </a:rPr>
              <a:t>indentita</a:t>
            </a:r>
            <a:endParaRPr lang="cs-CZ" altLang="cs-CZ" sz="1600" dirty="0">
              <a:solidFill>
                <a:srgbClr val="002D5A"/>
              </a:solidFill>
            </a:endParaRPr>
          </a:p>
          <a:p>
            <a:pPr marL="742950" lvl="2" indent="-3429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Jako image</a:t>
            </a:r>
          </a:p>
          <a:p>
            <a:pPr marL="742950" lvl="2" indent="-3429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Jako vztah</a:t>
            </a:r>
          </a:p>
          <a:p>
            <a:pPr marL="742950" lvl="2" indent="-3429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Co-</a:t>
            </a:r>
            <a:r>
              <a:rPr lang="cs-CZ" altLang="cs-CZ" sz="1600" dirty="0" err="1">
                <a:solidFill>
                  <a:srgbClr val="002D5A"/>
                </a:solidFill>
              </a:rPr>
              <a:t>branding</a:t>
            </a:r>
            <a:endParaRPr lang="cs-CZ" altLang="cs-CZ" sz="1600" dirty="0">
              <a:solidFill>
                <a:srgbClr val="002D5A"/>
              </a:solidFill>
            </a:endParaRPr>
          </a:p>
          <a:p>
            <a:pPr marL="342900" lvl="1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b="1" dirty="0">
                <a:solidFill>
                  <a:srgbClr val="002D5A"/>
                </a:solidFill>
              </a:rPr>
              <a:t>Politický </a:t>
            </a:r>
            <a:r>
              <a:rPr lang="cs-CZ" altLang="cs-CZ" sz="1800" b="1" dirty="0" err="1">
                <a:solidFill>
                  <a:srgbClr val="002D5A"/>
                </a:solidFill>
              </a:rPr>
              <a:t>branding</a:t>
            </a:r>
            <a:r>
              <a:rPr lang="cs-CZ" altLang="cs-CZ" sz="1800" b="1" dirty="0">
                <a:solidFill>
                  <a:srgbClr val="002D5A"/>
                </a:solidFill>
              </a:rPr>
              <a:t> </a:t>
            </a:r>
            <a:r>
              <a:rPr lang="cs-CZ" altLang="cs-CZ" sz="1800" dirty="0">
                <a:solidFill>
                  <a:srgbClr val="002D5A"/>
                </a:solidFill>
              </a:rPr>
              <a:t>- budování politické značky - sdílené představy v hlavách voličů o charakteristikách spojených se stranou, kandidátem, politikou </a:t>
            </a:r>
          </a:p>
          <a:p>
            <a:pPr marL="342900" lvl="1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2D5A"/>
                </a:solidFill>
              </a:rPr>
              <a:t>Stimulace vnějšími podněty  - komunikace, marketingový mix a vlastní zkušenosti (</a:t>
            </a:r>
            <a:r>
              <a:rPr lang="cs-CZ" sz="1800" i="1" dirty="0">
                <a:solidFill>
                  <a:srgbClr val="002D5A"/>
                </a:solidFill>
              </a:rPr>
              <a:t>spíše pocity než reálné chování či opatření)</a:t>
            </a:r>
          </a:p>
          <a:p>
            <a:r>
              <a:rPr lang="cs-CZ" sz="1800" dirty="0">
                <a:solidFill>
                  <a:srgbClr val="002D5A"/>
                </a:solidFill>
              </a:rPr>
              <a:t>Nové nastavení </a:t>
            </a:r>
            <a:r>
              <a:rPr lang="cs-CZ" sz="1800" dirty="0" err="1">
                <a:solidFill>
                  <a:srgbClr val="002D5A"/>
                </a:solidFill>
              </a:rPr>
              <a:t>brandu</a:t>
            </a:r>
            <a:r>
              <a:rPr lang="cs-CZ" sz="1800" dirty="0">
                <a:solidFill>
                  <a:srgbClr val="002D5A"/>
                </a:solidFill>
              </a:rPr>
              <a:t> - </a:t>
            </a:r>
            <a:r>
              <a:rPr lang="cs-CZ" sz="1800" b="1" dirty="0" err="1">
                <a:solidFill>
                  <a:srgbClr val="002D5A"/>
                </a:solidFill>
              </a:rPr>
              <a:t>rebranding</a:t>
            </a:r>
            <a:endParaRPr lang="cs-CZ" altLang="cs-CZ" sz="1800" b="1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74" y="3301071"/>
            <a:ext cx="5975226" cy="15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27" y="2275031"/>
            <a:ext cx="2221647" cy="93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20" y="916936"/>
            <a:ext cx="1217654" cy="121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501228"/>
      </p:ext>
    </p:extLst>
  </p:cSld>
  <p:clrMapOvr>
    <a:masterClrMapping/>
  </p:clrMapOvr>
  <p:transition spd="slow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F03549D-7CA0-4C8C-8D4D-E196F47BB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Kritéria efektivního </a:t>
            </a:r>
            <a:r>
              <a:rPr lang="cs-CZ" altLang="cs-CZ" sz="4000" dirty="0" err="1"/>
              <a:t>brandingu</a:t>
            </a:r>
            <a:endParaRPr lang="cs-CZ" altLang="cs-CZ" sz="400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965065D-7454-4259-B6C5-C8943507A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663" y="1056904"/>
            <a:ext cx="8447087" cy="5510584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Obecná: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Jednoduchost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Unikátnost a rozdílnost od konkurence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Spolehlivost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 err="1">
                <a:solidFill>
                  <a:srgbClr val="002D5A"/>
                </a:solidFill>
              </a:rPr>
              <a:t>Aspirativnost</a:t>
            </a:r>
            <a:endParaRPr lang="cs-CZ" altLang="cs-CZ" sz="1600" dirty="0">
              <a:solidFill>
                <a:srgbClr val="002D5A"/>
              </a:solidFill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Pozitivní náboj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Vnitřní hodnota produktu nebo organizace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Důvěryhodnost a splnitelnost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Platící zejména pro </a:t>
            </a:r>
            <a:r>
              <a:rPr lang="cs-CZ" altLang="cs-CZ" sz="2000" dirty="0" err="1">
                <a:solidFill>
                  <a:srgbClr val="002D5A"/>
                </a:solidFill>
              </a:rPr>
              <a:t>branding</a:t>
            </a:r>
            <a:r>
              <a:rPr lang="cs-CZ" altLang="cs-CZ" sz="2000" dirty="0">
                <a:solidFill>
                  <a:srgbClr val="002D5A"/>
                </a:solidFill>
              </a:rPr>
              <a:t> kandidáta: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Poctivost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Temperament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Image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 err="1">
                <a:solidFill>
                  <a:srgbClr val="002D5A"/>
                </a:solidFill>
              </a:rPr>
              <a:t>Leadership</a:t>
            </a:r>
            <a:endParaRPr lang="cs-CZ" altLang="cs-CZ" sz="1600" dirty="0">
              <a:solidFill>
                <a:srgbClr val="002D5A"/>
              </a:solidFill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Houževnatost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Píle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Otevřenost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empatie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90" y="1289648"/>
            <a:ext cx="3666219" cy="205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96" y="3930176"/>
            <a:ext cx="3088513" cy="218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900860"/>
      </p:ext>
    </p:extLst>
  </p:cSld>
  <p:clrMapOvr>
    <a:masterClrMapping/>
  </p:clrMapOvr>
  <p:transition spd="slow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F03549D-7CA0-4C8C-8D4D-E196F47BB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Práce s </a:t>
            </a:r>
            <a:r>
              <a:rPr lang="cs-CZ" altLang="cs-CZ" sz="4000" dirty="0" err="1"/>
              <a:t>brandem</a:t>
            </a:r>
            <a:endParaRPr lang="cs-CZ" altLang="cs-CZ" sz="400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965065D-7454-4259-B6C5-C8943507A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7663" y="1306286"/>
            <a:ext cx="8447087" cy="526120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Průzkum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Brand design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Implementace </a:t>
            </a:r>
            <a:r>
              <a:rPr lang="cs-CZ" altLang="cs-CZ" sz="2400" dirty="0" err="1">
                <a:solidFill>
                  <a:srgbClr val="002D5A"/>
                </a:solidFill>
              </a:rPr>
              <a:t>brandu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Komunikace a management </a:t>
            </a:r>
            <a:r>
              <a:rPr lang="cs-CZ" altLang="cs-CZ" sz="2400" dirty="0" err="1">
                <a:solidFill>
                  <a:srgbClr val="002D5A"/>
                </a:solidFill>
              </a:rPr>
              <a:t>brandu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Proniknutí </a:t>
            </a:r>
            <a:r>
              <a:rPr lang="cs-CZ" altLang="cs-CZ" sz="2400" dirty="0" err="1">
                <a:solidFill>
                  <a:srgbClr val="002D5A"/>
                </a:solidFill>
              </a:rPr>
              <a:t>brandu</a:t>
            </a:r>
            <a:r>
              <a:rPr lang="cs-CZ" altLang="cs-CZ" sz="2400" dirty="0">
                <a:solidFill>
                  <a:srgbClr val="002D5A"/>
                </a:solidFill>
              </a:rPr>
              <a:t> do vládní politiky</a:t>
            </a:r>
          </a:p>
        </p:txBody>
      </p:sp>
      <p:pic>
        <p:nvPicPr>
          <p:cNvPr id="3076" name="Picture 4" descr="https://images.crowdspring.com/blog/wp-content/uploads/2018/09/27130909/make-america-great-ag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38" y="969819"/>
            <a:ext cx="2791665" cy="21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79" y="3388425"/>
            <a:ext cx="2981324" cy="256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90981"/>
      </p:ext>
    </p:extLst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1C47F-C9E1-4EA8-8CAE-2A5D9ED86B4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95313" y="2265363"/>
            <a:ext cx="7981950" cy="20574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sz="52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Volební strategie  a kampaně</a:t>
            </a:r>
          </a:p>
        </p:txBody>
      </p:sp>
    </p:spTree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A806698-8EF0-47E9-94C8-0B7348FDB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Literatura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15A7E76-0A61-45BD-B8BE-6948D4CF4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692275"/>
            <a:ext cx="8447088" cy="4724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altLang="cs-CZ" sz="2400">
                <a:solidFill>
                  <a:srgbClr val="002D5A"/>
                </a:solidFill>
              </a:rPr>
              <a:t>Eibl, O., R. Chytilek, A. Matušková. 2012. </a:t>
            </a:r>
            <a:r>
              <a:rPr lang="cs-CZ" altLang="cs-CZ" sz="2400" i="1">
                <a:solidFill>
                  <a:srgbClr val="002D5A"/>
                </a:solidFill>
              </a:rPr>
              <a:t>Teorie a metody politického marketingu.</a:t>
            </a:r>
            <a:r>
              <a:rPr lang="cs-CZ" altLang="cs-CZ" sz="2400">
                <a:solidFill>
                  <a:srgbClr val="002D5A"/>
                </a:solidFill>
              </a:rPr>
              <a:t> Brno: Centrum pro studium demokracie a kultury. ISBN 978-80-7325-281-6 – kapitoly 8-11 </a:t>
            </a:r>
          </a:p>
          <a:p>
            <a:pPr>
              <a:spcBef>
                <a:spcPts val="1800"/>
              </a:spcBef>
            </a:pPr>
            <a:r>
              <a:rPr lang="cs-CZ" altLang="cs-CZ" sz="2400">
                <a:solidFill>
                  <a:srgbClr val="002D5A"/>
                </a:solidFill>
              </a:rPr>
              <a:t>Jablonski, A. W. a kol. 2006. </a:t>
            </a:r>
            <a:r>
              <a:rPr lang="cs-CZ" altLang="cs-CZ" sz="2400" i="1">
                <a:solidFill>
                  <a:srgbClr val="002D5A"/>
                </a:solidFill>
              </a:rPr>
              <a:t>Politický marketing - úvod do teorie a praxe</a:t>
            </a:r>
            <a:r>
              <a:rPr lang="cs-CZ" altLang="cs-CZ" sz="2400">
                <a:solidFill>
                  <a:srgbClr val="002D5A"/>
                </a:solidFill>
              </a:rPr>
              <a:t>. Brno: Barrister&amp;Principal. ISBN 80-7364-011-2  - str. 83-142</a:t>
            </a:r>
          </a:p>
          <a:p>
            <a:pPr>
              <a:spcBef>
                <a:spcPts val="1800"/>
              </a:spcBef>
            </a:pPr>
            <a:r>
              <a:rPr lang="cs-CZ" altLang="cs-CZ" sz="2400">
                <a:solidFill>
                  <a:srgbClr val="002D5A"/>
                </a:solidFill>
              </a:rPr>
              <a:t>Šíma, P., M.Králiková a kol. Volební kampaně 2013. Brno: Barrister&amp;Principal. ISBN 978-80-7485-026-4</a:t>
            </a:r>
          </a:p>
        </p:txBody>
      </p:sp>
    </p:spTree>
  </p:cSld>
  <p:clrMapOvr>
    <a:masterClrMapping/>
  </p:clrMapOvr>
  <p:transition spd="slow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919428B-6096-49A1-8C7E-F85154B40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Struktura konzultace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6B728B6-E0AD-471C-9277-AA487AE69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8447088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Co jsou volební strategie?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Rozpočet a </a:t>
            </a:r>
            <a:r>
              <a:rPr lang="cs-CZ" altLang="cs-CZ" sz="2400" dirty="0" err="1">
                <a:solidFill>
                  <a:srgbClr val="002D5A"/>
                </a:solidFill>
              </a:rPr>
              <a:t>fundraising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Struktura a organizace kampaně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Volební plán – tvorba a realizace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Typy strategií volebních kampaní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B3291FE-6581-494A-B560-0F9BF6053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Volební strategie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4EC17C5-BCA6-42A7-997B-8D0B80BBB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996950"/>
            <a:ext cx="8447088" cy="56419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Dle mnohých klíčový prvek kampaně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Paralely s válečným uměním – </a:t>
            </a:r>
            <a:r>
              <a:rPr lang="cs-CZ" altLang="cs-CZ" sz="2000" dirty="0" err="1">
                <a:solidFill>
                  <a:srgbClr val="002D5A"/>
                </a:solidFill>
              </a:rPr>
              <a:t>War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  <a:r>
              <a:rPr lang="cs-CZ" altLang="cs-CZ" sz="2000" dirty="0" err="1">
                <a:solidFill>
                  <a:srgbClr val="002D5A"/>
                </a:solidFill>
              </a:rPr>
              <a:t>Room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i="1" dirty="0">
                <a:solidFill>
                  <a:srgbClr val="002D5A"/>
                </a:solidFill>
              </a:rPr>
              <a:t>„Vítězí ten, kdo ví, kdy může a nemůže bojovat. Vítězí ten, kdo umí nakládat s vlastní převahou anebo slabostí. Vítězí ten, kdo umí prodchnout své vojsko shora dolů jedinou vůlí“ </a:t>
            </a:r>
            <a:r>
              <a:rPr lang="cs-CZ" altLang="cs-CZ" sz="2000" dirty="0">
                <a:solidFill>
                  <a:srgbClr val="002D5A"/>
                </a:solidFill>
              </a:rPr>
              <a:t>(Mistr Sun: kniha třetí)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Návaznost na Machiavelliho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 err="1">
                <a:solidFill>
                  <a:srgbClr val="002D5A"/>
                </a:solidFill>
              </a:rPr>
              <a:t>Kotler</a:t>
            </a:r>
            <a:r>
              <a:rPr lang="cs-CZ" altLang="cs-CZ" sz="2000" dirty="0">
                <a:solidFill>
                  <a:srgbClr val="002D5A"/>
                </a:solidFill>
              </a:rPr>
              <a:t> – význam marketingu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0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0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Je to plán, který politická strana nebo kandidát potřebuje předtím, než se pustí do volební kampaně. Tento plán kandidátovi či straně říká, jak dosáhne svého cíle.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Důležitá je ovšem i otázka plánování </a:t>
            </a:r>
            <a:r>
              <a:rPr lang="cs-CZ" altLang="cs-CZ" sz="1600" b="1" dirty="0">
                <a:solidFill>
                  <a:srgbClr val="002D5A"/>
                </a:solidFill>
              </a:rPr>
              <a:t>realistického cíle</a:t>
            </a:r>
            <a:r>
              <a:rPr lang="cs-CZ" altLang="cs-CZ" sz="1600" dirty="0">
                <a:solidFill>
                  <a:srgbClr val="002D5A"/>
                </a:solidFill>
              </a:rPr>
              <a:t>, jakkoli nás realita a reálnost může pozitivně i negativně překvapit!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  <p:pic>
        <p:nvPicPr>
          <p:cNvPr id="52228" name="Picture 5">
            <a:extLst>
              <a:ext uri="{FF2B5EF4-FFF2-40B4-BE49-F238E27FC236}">
                <a16:creationId xmlns:a16="http://schemas.microsoft.com/office/drawing/2014/main" id="{09B7029E-4429-463B-AD7E-0C25C1E4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2786063"/>
            <a:ext cx="26924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69CB0C9-DCBE-47CE-951F-CA105D86F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Struktura konzultace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0D9F3D3-58BF-4714-BE70-3E36BE65A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8447088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Marketing – úvodní teze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cs-CZ" sz="2400" dirty="0" err="1">
                <a:solidFill>
                  <a:srgbClr val="002D5A"/>
                </a:solidFill>
              </a:rPr>
              <a:t>Vznik</a:t>
            </a:r>
            <a:r>
              <a:rPr lang="en-US" altLang="cs-CZ" sz="2400" dirty="0">
                <a:solidFill>
                  <a:srgbClr val="002D5A"/>
                </a:solidFill>
              </a:rPr>
              <a:t> a </a:t>
            </a:r>
            <a:r>
              <a:rPr lang="en-US" altLang="cs-CZ" sz="2400" dirty="0" err="1">
                <a:solidFill>
                  <a:srgbClr val="002D5A"/>
                </a:solidFill>
              </a:rPr>
              <a:t>vývoj</a:t>
            </a:r>
            <a:r>
              <a:rPr lang="en-US" altLang="cs-CZ" sz="2400" dirty="0">
                <a:solidFill>
                  <a:srgbClr val="002D5A"/>
                </a:solidFill>
              </a:rPr>
              <a:t> </a:t>
            </a:r>
            <a:r>
              <a:rPr lang="en-US" altLang="cs-CZ" sz="2400" dirty="0" err="1">
                <a:solidFill>
                  <a:srgbClr val="002D5A"/>
                </a:solidFill>
              </a:rPr>
              <a:t>politického</a:t>
            </a:r>
            <a:r>
              <a:rPr lang="en-US" altLang="cs-CZ" sz="2400" dirty="0">
                <a:solidFill>
                  <a:srgbClr val="002D5A"/>
                </a:solidFill>
              </a:rPr>
              <a:t> </a:t>
            </a:r>
            <a:r>
              <a:rPr lang="en-US" altLang="cs-CZ" sz="2400" dirty="0" err="1">
                <a:solidFill>
                  <a:srgbClr val="002D5A"/>
                </a:solidFill>
              </a:rPr>
              <a:t>marketingu</a:t>
            </a:r>
            <a:r>
              <a:rPr lang="en-US" altLang="cs-CZ" sz="2400" dirty="0">
                <a:solidFill>
                  <a:srgbClr val="002D5A"/>
                </a:solidFill>
              </a:rPr>
              <a:t> v </a:t>
            </a:r>
            <a:r>
              <a:rPr lang="en-US" altLang="cs-CZ" sz="2400" dirty="0" err="1">
                <a:solidFill>
                  <a:srgbClr val="002D5A"/>
                </a:solidFill>
              </a:rPr>
              <a:t>akademické</a:t>
            </a:r>
            <a:r>
              <a:rPr lang="en-US" altLang="cs-CZ" sz="2400" dirty="0">
                <a:solidFill>
                  <a:srgbClr val="002D5A"/>
                </a:solidFill>
              </a:rPr>
              <a:t> i </a:t>
            </a:r>
            <a:r>
              <a:rPr lang="en-US" altLang="cs-CZ" sz="2400" dirty="0" err="1">
                <a:solidFill>
                  <a:srgbClr val="002D5A"/>
                </a:solidFill>
              </a:rPr>
              <a:t>aplikované</a:t>
            </a:r>
            <a:r>
              <a:rPr lang="en-US" altLang="cs-CZ" sz="2400" dirty="0">
                <a:solidFill>
                  <a:srgbClr val="002D5A"/>
                </a:solidFill>
              </a:rPr>
              <a:t> </a:t>
            </a:r>
            <a:r>
              <a:rPr lang="en-US" altLang="cs-CZ" sz="2400" dirty="0" err="1">
                <a:solidFill>
                  <a:srgbClr val="002D5A"/>
                </a:solidFill>
              </a:rPr>
              <a:t>rovině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Koncepty a politický marketing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Klasické koncepty v politickém marketingu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73D9739-A43A-4717-AD69-8B6F3A1DA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Volební strategie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25D7D3D-8F56-4437-8051-32D557A50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068388"/>
            <a:ext cx="8447088" cy="53482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Správné načasování jednotlivých kroků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Role týmu, který kampaň a zejména její strategii vytváří – jeho složení, pravomoci, postavení vůči politické struktuře, kandidátům, dodavatelům apod. je základní předpokladem úspěchu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Zvládnutí nejnovějších technologií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Jádrem je komunikační a mediální strategie – základní </a:t>
            </a:r>
            <a:r>
              <a:rPr lang="cs-CZ" altLang="cs-CZ" sz="2200" dirty="0" err="1">
                <a:solidFill>
                  <a:srgbClr val="002D5A"/>
                </a:solidFill>
              </a:rPr>
              <a:t>message</a:t>
            </a:r>
            <a:r>
              <a:rPr lang="cs-CZ" altLang="cs-CZ" sz="2200" dirty="0">
                <a:solidFill>
                  <a:srgbClr val="002D5A"/>
                </a:solidFill>
              </a:rPr>
              <a:t> kampaně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Nejefektivnější komunikace vychází pouze z našich nejlepších vlastností, které míří proti nejslabším místům našich úhlavních oponentů!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Budování mezistranických vztahů – kdo je hlavní nepřítel, kdo je potenciální koaliční partner (nemusí se navzájem vylučovat)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16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CA93B18-EDF8-4191-BA1E-B52B16724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041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Volební strategie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8AE4AEE-D8B9-4880-AC56-89F79F891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866775"/>
            <a:ext cx="8447088" cy="5549900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002D5A"/>
                </a:solidFill>
              </a:rPr>
              <a:t>Analýza našich vlastních sil a slabých míst</a:t>
            </a:r>
          </a:p>
          <a:p>
            <a:pPr marL="857250" lvl="1" indent="-457200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Definování cíle a dílčích cílů</a:t>
            </a:r>
          </a:p>
          <a:p>
            <a:pPr marL="857250" lvl="1" indent="-457200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Analýza minulých výsledků, volebního programu a témat – jak je využít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002D5A"/>
                </a:solidFill>
              </a:rPr>
              <a:t>Analýza prostředí, ve kterém kandidujeme</a:t>
            </a:r>
          </a:p>
          <a:p>
            <a:pPr marL="857250" lvl="1" indent="-457200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 se chová volební systém?</a:t>
            </a:r>
          </a:p>
          <a:p>
            <a:pPr marL="857250" lvl="1" indent="-457200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Jaká je legislativa?</a:t>
            </a:r>
          </a:p>
          <a:p>
            <a:pPr marL="857250" lvl="1" indent="-457200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Kdo je naše konkurence a jak uspěla minule?</a:t>
            </a:r>
          </a:p>
          <a:p>
            <a:pPr marL="857250" lvl="1" indent="-457200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Jaké skupiny a jedinci jsou naši?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002D5A"/>
                </a:solidFill>
              </a:rPr>
              <a:t>Stanovení strategie kampaně (je třeba ji mít napsanou, nepsaná není strategie) a z ní vyplývající taktiky</a:t>
            </a:r>
          </a:p>
          <a:p>
            <a:pPr marL="857250" lvl="1" indent="-457200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Komunikační a mediální, personální, ideologická a mezistranická strategie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002D5A"/>
                </a:solidFill>
              </a:rPr>
              <a:t>Rozpočet</a:t>
            </a:r>
          </a:p>
          <a:p>
            <a:pPr marL="857250" lvl="1" indent="-457200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Finanční prostředky a jejich sběr – oslovování voličů je vedlejším efektem – zapojení kandidátů a jejich vlastních zdrojů</a:t>
            </a:r>
          </a:p>
          <a:p>
            <a:pPr marL="857250" lvl="1" indent="-457200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Tato věc by měl jít za jedním člověkem ve VŠ – klíčová role 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002D5A"/>
                </a:solidFill>
              </a:rPr>
              <a:t>Plán kampaně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16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A057F84-37E2-4F4A-8C6C-0BFE6B78D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Rozpočet a </a:t>
            </a:r>
            <a:r>
              <a:rPr lang="cs-CZ" altLang="cs-CZ" sz="3200" dirty="0" err="1"/>
              <a:t>fundraising</a:t>
            </a:r>
            <a:endParaRPr lang="cs-CZ" altLang="cs-CZ" sz="320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CC81256-BE1C-4AFA-B9AC-02FD9A061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057275"/>
            <a:ext cx="5694363" cy="5359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Klíčový člověk ve volebním štábu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Začíná se u kandidáta – jeho vlastní příspěvek a jeho angažmá při oslovování dárců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200" dirty="0">
                <a:solidFill>
                  <a:srgbClr val="002D5A"/>
                </a:solidFill>
              </a:rPr>
              <a:t>Dobrovolníci 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altLang="cs-CZ" sz="22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200" i="1" dirty="0">
                <a:solidFill>
                  <a:srgbClr val="002D5A"/>
                </a:solidFill>
              </a:rPr>
              <a:t>Pár pravidel: 1) včas, 2) emoce – cílem je získat člověka, teprve pak peníze, 3) příspěvek na realizaci vizí, cílů a výsledků, 4) možnost kontroly, na co budou peníze použity, 5) dokonalá organizace, ne improvizace – </a:t>
            </a:r>
            <a:r>
              <a:rPr lang="cs-CZ" altLang="cs-CZ" sz="2200" i="1" dirty="0" err="1">
                <a:solidFill>
                  <a:srgbClr val="002D5A"/>
                </a:solidFill>
              </a:rPr>
              <a:t>time</a:t>
            </a:r>
            <a:r>
              <a:rPr lang="cs-CZ" altLang="cs-CZ" sz="2200" i="1" dirty="0">
                <a:solidFill>
                  <a:srgbClr val="002D5A"/>
                </a:solidFill>
              </a:rPr>
              <a:t> </a:t>
            </a:r>
            <a:r>
              <a:rPr lang="cs-CZ" altLang="cs-CZ" sz="2200" i="1" dirty="0" err="1">
                <a:solidFill>
                  <a:srgbClr val="002D5A"/>
                </a:solidFill>
              </a:rPr>
              <a:t>is</a:t>
            </a:r>
            <a:r>
              <a:rPr lang="cs-CZ" altLang="cs-CZ" sz="2200" i="1" dirty="0">
                <a:solidFill>
                  <a:srgbClr val="002D5A"/>
                </a:solidFill>
              </a:rPr>
              <a:t> </a:t>
            </a:r>
            <a:r>
              <a:rPr lang="cs-CZ" altLang="cs-CZ" sz="2200" i="1" dirty="0" err="1">
                <a:solidFill>
                  <a:srgbClr val="002D5A"/>
                </a:solidFill>
              </a:rPr>
              <a:t>money</a:t>
            </a:r>
            <a:r>
              <a:rPr lang="cs-CZ" altLang="cs-CZ" sz="2200" i="1" dirty="0">
                <a:solidFill>
                  <a:srgbClr val="002D5A"/>
                </a:solidFill>
              </a:rPr>
              <a:t>, 6) nebát se zeptat, 7) nezapomenout poděkovat, 8) na konci „vyúčtovat“, ať už to dopadne jakkoli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  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E274BF6B-F0B3-4E7C-B7E9-9630B6A6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078163"/>
            <a:ext cx="339566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>
            <a:extLst>
              <a:ext uri="{FF2B5EF4-FFF2-40B4-BE49-F238E27FC236}">
                <a16:creationId xmlns:a16="http://schemas.microsoft.com/office/drawing/2014/main" id="{E0351DEC-370A-4A1C-8004-CD6238F5E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020763"/>
            <a:ext cx="260508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4000040-50FB-4CAC-8BAC-95EFDB5EE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Typy kampaní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3609FED-A2C8-449F-8B6E-9F1C3C799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903288"/>
            <a:ext cx="8447088" cy="551338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cs-CZ" altLang="cs-CZ" sz="2000">
                <a:solidFill>
                  <a:srgbClr val="002D5A"/>
                </a:solidFill>
              </a:rPr>
              <a:t>Orientované stranicky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600">
                <a:solidFill>
                  <a:srgbClr val="002D5A"/>
                </a:solidFill>
              </a:rPr>
              <a:t>Tradiční kampaně organizované stranami čistě na stranické bázi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600">
                <a:solidFill>
                  <a:srgbClr val="002D5A"/>
                </a:solidFill>
              </a:rPr>
              <a:t>Využití členské základny a loajality elektorátu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600">
                <a:solidFill>
                  <a:srgbClr val="002D5A"/>
                </a:solidFill>
              </a:rPr>
              <a:t>Prakticky nebyly plánovány, neměly strukturu, pro nestraníky byly často málo srozumitelné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600">
                <a:solidFill>
                  <a:srgbClr val="002D5A"/>
                </a:solidFill>
              </a:rPr>
              <a:t>Tištěné materiály, přímá komunikace, mítinky, stranická setkání (včetně zábavných formátů), stranická symbolika, volební plakáty a reklama v tisku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000">
                <a:solidFill>
                  <a:srgbClr val="002D5A"/>
                </a:solidFill>
              </a:rPr>
              <a:t>Orientované na kandidáta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600">
                <a:solidFill>
                  <a:srgbClr val="002D5A"/>
                </a:solidFill>
              </a:rPr>
              <a:t>70. léta 20. stol. – moderní kampaně, televize, zásadní role lídrů – personalizace politiky, experti zvenku – profesionalizace, ale pod kontrolou vedení strany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600">
                <a:solidFill>
                  <a:srgbClr val="002D5A"/>
                </a:solidFill>
              </a:rPr>
              <a:t>Finančně náročné kampaně, centralizované, profesionalizované, soustředí se na prezentaci politiků – lídrů i regionálních kandidátů, TV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600">
                <a:solidFill>
                  <a:srgbClr val="002D5A"/>
                </a:solidFill>
              </a:rPr>
              <a:t>V centru je politik, strana a její program je v pozadí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000">
                <a:solidFill>
                  <a:srgbClr val="002D5A"/>
                </a:solidFill>
              </a:rPr>
              <a:t>Orientované na voliče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600">
                <a:solidFill>
                  <a:srgbClr val="002D5A"/>
                </a:solidFill>
              </a:rPr>
              <a:t>Postmoderní kampaně – zjišťování potřeb voličů a přizpůsobení se jim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600">
                <a:solidFill>
                  <a:srgbClr val="002D5A"/>
                </a:solidFill>
              </a:rPr>
              <a:t>Decentralizace činností a jejich koordinace, větší segmentace kampaně, mediální poradcí, permanentní charakter, lokálně orientované – odlišná sdělení na různých úrovních, agentury na úkor stranických zaměstnanců</a:t>
            </a:r>
          </a:p>
        </p:txBody>
      </p:sp>
    </p:spTree>
  </p:cSld>
  <p:clrMapOvr>
    <a:masterClrMapping/>
  </p:clrMapOvr>
  <p:transition spd="slow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C64E3C5-B968-4337-ACAA-0A43487D4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Typy kampaní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762B34E-6D92-4002-9F7D-4DC202BE0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8447088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Marketingově orientované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D5A"/>
                </a:solidFill>
              </a:rPr>
              <a:t>Experti zvenku, analytické nástroje, média, segmentace, </a:t>
            </a:r>
            <a:r>
              <a:rPr lang="cs-CZ" altLang="cs-CZ" sz="1600" dirty="0" err="1">
                <a:solidFill>
                  <a:srgbClr val="002D5A"/>
                </a:solidFill>
              </a:rPr>
              <a:t>targeting</a:t>
            </a:r>
            <a:r>
              <a:rPr lang="cs-CZ" altLang="cs-CZ" sz="1600" dirty="0">
                <a:solidFill>
                  <a:srgbClr val="002D5A"/>
                </a:solidFill>
              </a:rPr>
              <a:t>, umisťování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Orientované na masová média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D5A"/>
                </a:solidFill>
              </a:rPr>
              <a:t>Organizované profesionály a celá realizace se opírá o organizátory – nově vzniklé strany, protestní strany, neznámí kandidáti – klíčová jsou média a zviditelňování přes ně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Profesionálně organizované kampaně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D5A"/>
                </a:solidFill>
              </a:rPr>
              <a:t>Konzultanti a porozumění mezi voliči a stranou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Založené na stranické mašinérii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2D5A"/>
                </a:solidFill>
              </a:rPr>
              <a:t>Tradiční kampaně, neefektivní, neprofesionální</a:t>
            </a:r>
          </a:p>
        </p:txBody>
      </p:sp>
    </p:spTree>
  </p:cSld>
  <p:clrMapOvr>
    <a:masterClrMapping/>
  </p:clrMapOvr>
  <p:transition spd="slow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DE6DB94-7792-4F1D-8535-9CFAACE0B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947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Struktura a organizace kampaně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930FE47-77C1-4A4C-86AF-6BA3E9E4D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962025"/>
            <a:ext cx="8447088" cy="5454650"/>
          </a:xfrm>
        </p:spPr>
        <p:txBody>
          <a:bodyPr/>
          <a:lstStyle/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2000" b="1" dirty="0">
                <a:solidFill>
                  <a:srgbClr val="002D5A"/>
                </a:solidFill>
              </a:rPr>
              <a:t>Vertikální</a:t>
            </a:r>
            <a:r>
              <a:rPr lang="cs-CZ" altLang="cs-CZ" sz="2000" dirty="0">
                <a:solidFill>
                  <a:srgbClr val="002D5A"/>
                </a:solidFill>
              </a:rPr>
              <a:t> – více využívaná; tým tvoří několik hlavních organizátorů odpovědných za své sekce, zodpovědnost za průběh mají jednotliví šéfové týmů; dražší, protože více profesionálů – možné komunikační a kompetenční problémy, překrývání činností a odpovědnosti – realizace je často spíše horizontálně organizovaná, řídí je zodpovědná osoba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2000" b="1" dirty="0">
                <a:solidFill>
                  <a:srgbClr val="002D5A"/>
                </a:solidFill>
              </a:rPr>
              <a:t>Horizontální</a:t>
            </a:r>
            <a:r>
              <a:rPr lang="cs-CZ" altLang="cs-CZ" sz="2000" dirty="0">
                <a:solidFill>
                  <a:srgbClr val="002D5A"/>
                </a:solidFill>
              </a:rPr>
              <a:t> – hierarchie rozhodování – kandidát a manažer, který řídí další pracovníky, vše rozhodují ti dva, ale může to trvat dlouho a může dojít k přetížení</a:t>
            </a:r>
          </a:p>
          <a:p>
            <a:pPr marL="457200" lvl="1" indent="0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______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Složení volební štábu a jeho pozice v kampani</a:t>
            </a:r>
          </a:p>
          <a:p>
            <a:pPr lvl="2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Volební manažer – straník nebo najatý profesionál – vztah ke kandidátovi</a:t>
            </a:r>
          </a:p>
          <a:p>
            <a:pPr lvl="2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Šéfové týmů (analytický, mediální, organizační, finanční, profesionální poradci)</a:t>
            </a:r>
          </a:p>
          <a:p>
            <a:pPr lvl="2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1800" dirty="0">
                <a:solidFill>
                  <a:srgbClr val="002D5A"/>
                </a:solidFill>
              </a:rPr>
              <a:t>Může být i šéf VŠ – koordinuje činnosti na místě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E581C70-6E61-430B-8E72-A822DEC14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Volební plán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77C57A4-90F2-4DAB-B63B-37AD8BFC9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985838"/>
            <a:ext cx="8447088" cy="543083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Implementační plán navazující na strategický plán obsahuje: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Alternativní plány pro případ mimořádných událostí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Pravidla hry pro implementaci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Odhad výdajů spojených s konkrétními oblastmi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Personální plán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Načasování akcí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Krátkodobé cíle pro jednotlivé oblasti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Důležitá je flexibilita a dynamika a krizový management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–"/>
              <a:defRPr/>
            </a:pPr>
            <a:endParaRPr lang="cs-CZ" altLang="cs-CZ" sz="1600" dirty="0">
              <a:solidFill>
                <a:srgbClr val="002D5A"/>
              </a:solidFill>
            </a:endParaRP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cs-CZ" altLang="cs-CZ" sz="2400" b="1" dirty="0">
                <a:solidFill>
                  <a:srgbClr val="002D5A"/>
                </a:solidFill>
              </a:rPr>
              <a:t>Magická formule úspěchu: 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cs-CZ" altLang="cs-CZ" sz="2400" b="1" dirty="0">
                <a:solidFill>
                  <a:srgbClr val="002D5A"/>
                </a:solidFill>
              </a:rPr>
              <a:t>	</a:t>
            </a:r>
            <a:r>
              <a:rPr lang="cs-CZ" altLang="cs-CZ" sz="2400" b="1" dirty="0">
                <a:solidFill>
                  <a:srgbClr val="C00000"/>
                </a:solidFill>
              </a:rPr>
              <a:t>Segmentace – </a:t>
            </a:r>
            <a:r>
              <a:rPr lang="cs-CZ" altLang="cs-CZ" sz="2400" b="1" dirty="0" err="1">
                <a:solidFill>
                  <a:srgbClr val="C00000"/>
                </a:solidFill>
              </a:rPr>
              <a:t>Targeting</a:t>
            </a:r>
            <a:r>
              <a:rPr lang="cs-CZ" altLang="cs-CZ" sz="2400" b="1" dirty="0">
                <a:solidFill>
                  <a:srgbClr val="C00000"/>
                </a:solidFill>
              </a:rPr>
              <a:t> – </a:t>
            </a:r>
            <a:r>
              <a:rPr lang="cs-CZ" altLang="cs-CZ" sz="2400" b="1" dirty="0" err="1">
                <a:solidFill>
                  <a:srgbClr val="C00000"/>
                </a:solidFill>
              </a:rPr>
              <a:t>Positioning</a:t>
            </a:r>
            <a:r>
              <a:rPr lang="cs-CZ" altLang="cs-CZ" sz="2400" b="1" dirty="0">
                <a:solidFill>
                  <a:srgbClr val="C00000"/>
                </a:solidFill>
              </a:rPr>
              <a:t>  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698C6CE-34FF-4F95-8E27-4A86195AE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Typy strategií volebních kampaní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8282524-F9F6-4504-89CC-66AC854C3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176338"/>
            <a:ext cx="8447088" cy="5240337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Orientované na stranu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Orientované na problémy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Orientované na image – branding</a:t>
            </a:r>
          </a:p>
          <a:p>
            <a:pPr eaLnBrk="1" hangingPunct="1">
              <a:spcBef>
                <a:spcPts val="1200"/>
              </a:spcBef>
            </a:pPr>
            <a:endParaRPr lang="cs-CZ" altLang="cs-CZ" sz="2100">
              <a:solidFill>
                <a:srgbClr val="002D5A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Strategie utvrzování – rozhodnutí a potenciální voliči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Strategie rozšiřování – prvovoliči, nevoliči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Strategie neutralizace – voliči konkurence, snaha odradit od účasti ve volbách (push poll)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Strategie obrácení – snaha získat voliče konkurence</a:t>
            </a:r>
          </a:p>
          <a:p>
            <a:pPr eaLnBrk="1" hangingPunct="1">
              <a:spcBef>
                <a:spcPts val="1200"/>
              </a:spcBef>
            </a:pPr>
            <a:endParaRPr lang="cs-CZ" altLang="cs-CZ" sz="2100">
              <a:solidFill>
                <a:srgbClr val="002D5A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Obhájce versus vyzyvatel</a:t>
            </a:r>
          </a:p>
        </p:txBody>
      </p:sp>
    </p:spTree>
  </p:cSld>
  <p:clrMapOvr>
    <a:masterClrMapping/>
  </p:clrMapOvr>
  <p:transition spd="slow">
    <p:pull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E3DAA3-7710-47E1-86D8-2063433E1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Typy strategií volebních kampaní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BC02D65-2143-4035-B658-03AD35580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176338"/>
            <a:ext cx="8447088" cy="5240337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Obecná s. – obecná hesla, vhodné pro lídra trhu a obhájce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Preventivní s. – vyzdvižení produktu, programu, kandidáta – je plošná, ne cílená – vhodná pro toho, kdo si chce pojistit téma, aby si ho nepřisvojil konkurent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S. jedinečnosti produktu – odlišný benefit pro voliče – cíleně na určité segmenty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S. image značky – přednosti a odlišnosti budující symboly a hodnoty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S. umístění – jedinečnost produktu a umístění v povědomí voličů, cíleně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S. ozvěny – vyslyšení potřeb voličů, zjištěných v průzkumu trhu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100">
                <a:solidFill>
                  <a:srgbClr val="002D5A"/>
                </a:solidFill>
              </a:rPr>
              <a:t>Emotivní s. – sdělení cílící na emoce, nikoli produkt</a:t>
            </a:r>
          </a:p>
        </p:txBody>
      </p:sp>
    </p:spTree>
  </p:cSld>
  <p:clrMapOvr>
    <a:masterClrMapping/>
  </p:clrMapOvr>
  <p:transition spd="slow">
    <p:pul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B05A09A-5A8E-4131-9169-7091422F5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Negativní kampaně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75434C9-D8A5-4D7E-A9EA-CA5620E8B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883228"/>
            <a:ext cx="8447088" cy="553344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Pojmy: negativní kampaň a reklama, skandalizující reklama, útočná reklama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Aktuální trend – vzrůstající podíl na kampaních (např. v USA po roce 1992 více než 60 %)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Předmět vášnivé debaty v politické i odborné sféře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Často protichůdné závěry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Přelomové období – rok 1980 v USA – z hlediska užívání i výzkumu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Kritika – nežádoucí účinky: a) bumerangový efekt, b) syndrom oběti, c) dvojnásobně poškozující účinek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0BC29D47-2679-45AD-A552-E170D5763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4314825"/>
            <a:ext cx="389096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3">
            <a:extLst>
              <a:ext uri="{FF2B5EF4-FFF2-40B4-BE49-F238E27FC236}">
                <a16:creationId xmlns:a16="http://schemas.microsoft.com/office/drawing/2014/main" id="{100686F0-3D51-4010-A655-FABC4C89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143375"/>
            <a:ext cx="41497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64EC6BE-61B4-455E-B223-D1ACE413F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Marketing – stručné uvedení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1AA64CC-AF6F-4A53-8BE8-B50234228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044575"/>
            <a:ext cx="4470400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02D5A"/>
                </a:solidFill>
              </a:rPr>
              <a:t>Vznik v USA – souvislost s velkou krizí a změnami ve struktuře společnosti a jejích potřebách i sílící globalizaci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02D5A"/>
                </a:solidFill>
              </a:rPr>
              <a:t>Odborný zájem začíná marketing budit po 2. světové válce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rgbClr val="002D5A"/>
                </a:solidFill>
              </a:rPr>
              <a:t>Základem je klasifikování a analyzování potřeb trhu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1900" dirty="0" err="1">
                <a:solidFill>
                  <a:srgbClr val="002D5A"/>
                </a:solidFill>
              </a:rPr>
              <a:t>McCarthy</a:t>
            </a:r>
            <a:r>
              <a:rPr lang="cs-CZ" altLang="cs-CZ" sz="1900" dirty="0">
                <a:solidFill>
                  <a:srgbClr val="002D5A"/>
                </a:solidFill>
              </a:rPr>
              <a:t> – </a:t>
            </a:r>
            <a:r>
              <a:rPr lang="cs-CZ" altLang="cs-CZ" sz="1900" dirty="0" err="1">
                <a:solidFill>
                  <a:srgbClr val="002D5A"/>
                </a:solidFill>
              </a:rPr>
              <a:t>čtyřfunkční</a:t>
            </a:r>
            <a:r>
              <a:rPr lang="cs-CZ" altLang="cs-CZ" sz="1900" dirty="0">
                <a:solidFill>
                  <a:srgbClr val="002D5A"/>
                </a:solidFill>
              </a:rPr>
              <a:t> model závislých proměnných – tzv. marketingový mix (4P) – vliv na nabídkovou stranu trhu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1900" dirty="0" err="1">
                <a:solidFill>
                  <a:srgbClr val="002D5A"/>
                </a:solidFill>
              </a:rPr>
              <a:t>Kotler</a:t>
            </a:r>
            <a:r>
              <a:rPr lang="cs-CZ" altLang="cs-CZ" sz="1900" dirty="0">
                <a:solidFill>
                  <a:srgbClr val="002D5A"/>
                </a:solidFill>
              </a:rPr>
              <a:t> – klíčová role zákazníka – alfa a omega  dnešních marketérů, hlavní cíl je uspokojovat potřeby zákazníka a neustále vytvářet další nabídku – přidaná hodnota pro zákazníka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CB1FC7CE-9528-465C-9446-112DE0DE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341438"/>
            <a:ext cx="453866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3C90D78-E1DC-4428-A418-54DAC0CD0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Negativní kampaně - typy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1EBB06B-ABA2-43FC-A72E-30280A4C8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7963" y="1357313"/>
            <a:ext cx="8447087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Přímá útočná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Přímá srovnávací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Odvozená srovnávací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  <p:pic>
        <p:nvPicPr>
          <p:cNvPr id="63492" name="Picture 2">
            <a:extLst>
              <a:ext uri="{FF2B5EF4-FFF2-40B4-BE49-F238E27FC236}">
                <a16:creationId xmlns:a16="http://schemas.microsoft.com/office/drawing/2014/main" id="{C35ECB41-75A3-4750-AF7B-80FAEC39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715963"/>
            <a:ext cx="37703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3">
            <a:extLst>
              <a:ext uri="{FF2B5EF4-FFF2-40B4-BE49-F238E27FC236}">
                <a16:creationId xmlns:a16="http://schemas.microsoft.com/office/drawing/2014/main" id="{8255E3A9-29CC-4658-8FCE-A3CF004B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3360738"/>
            <a:ext cx="193833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4">
            <a:extLst>
              <a:ext uri="{FF2B5EF4-FFF2-40B4-BE49-F238E27FC236}">
                <a16:creationId xmlns:a16="http://schemas.microsoft.com/office/drawing/2014/main" id="{F9F4BFBA-F6DF-4D88-A07B-8DD7D855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5029200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5" name="Picture 7">
            <a:extLst>
              <a:ext uri="{FF2B5EF4-FFF2-40B4-BE49-F238E27FC236}">
                <a16:creationId xmlns:a16="http://schemas.microsoft.com/office/drawing/2014/main" id="{AAD0F828-3564-427F-BCC8-19E8A48C5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996950"/>
            <a:ext cx="160972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5D9FC-9CD8-4B64-AE4A-AC24910AD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/>
              <a:t>Permanentní kampaň </a:t>
            </a:r>
            <a:br>
              <a:rPr lang="cs-CZ" sz="4000" dirty="0"/>
            </a:br>
            <a:r>
              <a:rPr lang="cs-CZ" sz="3100" dirty="0"/>
              <a:t>(případová studie Bill Clinton)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0BACB3-BA89-4DAF-9657-FE2839B28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09650"/>
            <a:ext cx="6732588" cy="542607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1800" dirty="0">
                <a:solidFill>
                  <a:srgbClr val="002D5A"/>
                </a:solidFill>
              </a:rPr>
              <a:t>Permanentní kampaň – „první marketingový prezident“</a:t>
            </a:r>
          </a:p>
          <a:p>
            <a:pPr>
              <a:buFont typeface="Arial" charset="0"/>
              <a:buChar char="•"/>
              <a:defRPr/>
            </a:pPr>
            <a:endParaRPr lang="cs-CZ" sz="800" dirty="0">
              <a:solidFill>
                <a:srgbClr val="002D5A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cs-CZ" sz="1800" dirty="0">
                <a:solidFill>
                  <a:srgbClr val="002D5A"/>
                </a:solidFill>
              </a:rPr>
              <a:t>6 atributů úspěšné permanentní kampaně: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1800" dirty="0">
                <a:solidFill>
                  <a:srgbClr val="002D5A"/>
                </a:solidFill>
              </a:rPr>
              <a:t>Jednoduchost – fráze, jimiž denně krmil média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1800" dirty="0">
                <a:solidFill>
                  <a:srgbClr val="002D5A"/>
                </a:solidFill>
              </a:rPr>
              <a:t>Unikátnost – „nový demokrat“ – 3. cesta mezi Dem a </a:t>
            </a:r>
            <a:r>
              <a:rPr lang="cs-CZ" sz="1800" dirty="0" err="1">
                <a:solidFill>
                  <a:srgbClr val="002D5A"/>
                </a:solidFill>
              </a:rPr>
              <a:t>Rep</a:t>
            </a:r>
            <a:r>
              <a:rPr lang="cs-CZ" sz="1800" dirty="0">
                <a:solidFill>
                  <a:srgbClr val="002D5A"/>
                </a:solidFill>
              </a:rPr>
              <a:t>; triangulace – umístění nad (mimo) tradiční škálu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1800" dirty="0">
                <a:solidFill>
                  <a:srgbClr val="002D5A"/>
                </a:solidFill>
              </a:rPr>
              <a:t>Potvrzování – permanentní skládání účtů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1800" dirty="0" err="1">
                <a:solidFill>
                  <a:srgbClr val="002D5A"/>
                </a:solidFill>
              </a:rPr>
              <a:t>Aspirativnost</a:t>
            </a:r>
            <a:r>
              <a:rPr lang="cs-CZ" sz="1800" dirty="0">
                <a:solidFill>
                  <a:srgbClr val="002D5A"/>
                </a:solidFill>
              </a:rPr>
              <a:t>: střední vrstva – „těžce pracují a hrají podle pravidel“, demonstrace na vlastní rodině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1800" dirty="0">
                <a:solidFill>
                  <a:srgbClr val="002D5A"/>
                </a:solidFill>
              </a:rPr>
              <a:t>Zakotvenost v hodnotách – příležitost, komunita, zodpovědnost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1800" dirty="0">
                <a:solidFill>
                  <a:srgbClr val="002D5A"/>
                </a:solidFill>
              </a:rPr>
              <a:t>Důvěryhodnost – po té, co zjistil, že se mu příliš nedaří prezentovat se na splnění velkých cílů, tak se soustředil na drobné úspěchy zlepšující život na místní úrovni a zcela konkrétním lidem</a:t>
            </a:r>
          </a:p>
          <a:p>
            <a:pPr lvl="1">
              <a:buFont typeface="Arial" charset="0"/>
              <a:buChar char="–"/>
              <a:defRPr/>
            </a:pPr>
            <a:endParaRPr lang="cs-CZ" sz="800" dirty="0">
              <a:solidFill>
                <a:srgbClr val="002D5A"/>
              </a:solidFill>
            </a:endParaRPr>
          </a:p>
          <a:p>
            <a:pPr lvl="1">
              <a:buFont typeface="Arial" charset="0"/>
              <a:buChar char="–"/>
              <a:defRPr/>
            </a:pPr>
            <a:r>
              <a:rPr lang="cs-CZ" sz="1800" i="1" dirty="0">
                <a:solidFill>
                  <a:srgbClr val="002D5A"/>
                </a:solidFill>
              </a:rPr>
              <a:t>Tyto body mu umožnily zvrátit nepříznivý trend jeho vnímání i opoziční většinu republikánů v Kongresu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  <p:pic>
        <p:nvPicPr>
          <p:cNvPr id="64516" name="Picture 2">
            <a:extLst>
              <a:ext uri="{FF2B5EF4-FFF2-40B4-BE49-F238E27FC236}">
                <a16:creationId xmlns:a16="http://schemas.microsoft.com/office/drawing/2014/main" id="{8A01C4C0-77BD-4BDB-8C3D-C5247561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868363"/>
            <a:ext cx="2728912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>
            <a:extLst>
              <a:ext uri="{FF2B5EF4-FFF2-40B4-BE49-F238E27FC236}">
                <a16:creationId xmlns:a16="http://schemas.microsoft.com/office/drawing/2014/main" id="{B95FC0CD-AA63-495D-9F1D-4420C0BD5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686050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>
            <a:extLst>
              <a:ext uri="{FF2B5EF4-FFF2-40B4-BE49-F238E27FC236}">
                <a16:creationId xmlns:a16="http://schemas.microsoft.com/office/drawing/2014/main" id="{67AB2B6E-AB68-4954-9F2F-A5B9F564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652963"/>
            <a:ext cx="12747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E5854-A3BB-6B15-BA05-9B12DA8A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5425E1A-B40C-D318-F294-D9EB3CC34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Úkol I.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F3CACB6-4CFB-DC02-2C69-2B8DB5F79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8447088" cy="5106987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None/>
              <a:defRPr/>
            </a:pPr>
            <a:r>
              <a:rPr lang="cs-CZ" altLang="cs-CZ" sz="2800" b="1" dirty="0">
                <a:solidFill>
                  <a:srgbClr val="002D5A"/>
                </a:solidFill>
              </a:rPr>
              <a:t>Východisko: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800" dirty="0">
                <a:solidFill>
                  <a:srgbClr val="002D5A"/>
                </a:solidFill>
              </a:rPr>
              <a:t>Připravujete kampaň politické strany pro sněmovní volby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800" dirty="0">
                <a:solidFill>
                  <a:srgbClr val="002D5A"/>
                </a:solidFill>
              </a:rPr>
              <a:t>Je 12 měsíců před termínem voleb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800" dirty="0">
                <a:solidFill>
                  <a:srgbClr val="002D5A"/>
                </a:solidFill>
              </a:rPr>
              <a:t>Jste vládní stranou / opoziční stranou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800" dirty="0">
                <a:solidFill>
                  <a:srgbClr val="002D5A"/>
                </a:solidFill>
              </a:rPr>
              <a:t>Máte dost peněz, ale nechcete zbytečně plýtvat</a:t>
            </a: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None/>
              <a:defRPr/>
            </a:pPr>
            <a:r>
              <a:rPr lang="cs-CZ" altLang="cs-CZ" sz="2800" b="1" dirty="0">
                <a:solidFill>
                  <a:srgbClr val="002D5A"/>
                </a:solidFill>
              </a:rPr>
              <a:t>Úkol: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800" b="1" dirty="0">
                <a:solidFill>
                  <a:srgbClr val="002D5A"/>
                </a:solidFill>
              </a:rPr>
              <a:t>Vytvořte plán průzkumů a analýz politického trhu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30000"/>
              </a:spcBef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0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23927"/>
      </p:ext>
    </p:extLst>
  </p:cSld>
  <p:clrMapOvr>
    <a:masterClrMapping/>
  </p:clrMapOvr>
  <p:transition spd="slow">
    <p:pull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E72BF-E449-F346-D276-E5AAEAB50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BB920FC-2CBA-7FB1-AA2F-8C68358D9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Úkol II.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455DB73-61BE-4EDF-39E6-39E8E2DC7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8447088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Rychle nastudujte okolnosti posledních parlamentních voleb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Polsko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Slovensko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Rakousko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Zkuste se zamyslet nad tím, kdo v nich byl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Lídrem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Vyzyvatelem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Následovníkem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cs-CZ" altLang="cs-CZ" sz="2000" dirty="0" err="1">
                <a:solidFill>
                  <a:srgbClr val="002D5A"/>
                </a:solidFill>
              </a:rPr>
              <a:t>Nicherem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marL="457200" lvl="1" indent="0" eaLnBrk="1" hangingPunct="1">
              <a:lnSpc>
                <a:spcPct val="110000"/>
              </a:lnSpc>
              <a:spcBef>
                <a:spcPct val="30000"/>
              </a:spcBef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cs-CZ" altLang="cs-CZ" sz="20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endParaRPr lang="cs-CZ" altLang="cs-CZ" sz="1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83590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239B99-A636-47F6-9862-16DB58BAD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Marketingový mix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ECE313A-F1B2-4F39-9D3A-3F6A2B9A7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5951538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Produkt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Výrobek nebo služby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Reálná nabídka – kvalita, design, technické parametry, značka, obal, servis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Dimenze vlastností nabízeného produktu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Dimenze prospěchu pro kupujícího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Cena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Náklady, slevy, marže…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Propagace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Reklama, přímý marketing, PR, propagace prodeje…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Distribuce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Distribuce, zprostředkování, logistika, obchodní kanály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Inovace – přidáno páté P – lidé 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 zkušenosti, </a:t>
            </a:r>
            <a:r>
              <a:rPr lang="cs-CZ" altLang="cs-CZ" sz="1600" dirty="0" err="1">
                <a:solidFill>
                  <a:srgbClr val="002D5A"/>
                </a:solidFill>
              </a:rPr>
              <a:t>know</a:t>
            </a:r>
            <a:r>
              <a:rPr lang="cs-CZ" altLang="cs-CZ" sz="1600" dirty="0">
                <a:solidFill>
                  <a:srgbClr val="002D5A"/>
                </a:solidFill>
              </a:rPr>
              <a:t> </a:t>
            </a:r>
            <a:r>
              <a:rPr lang="cs-CZ" altLang="cs-CZ" sz="1600" dirty="0" err="1">
                <a:solidFill>
                  <a:srgbClr val="002D5A"/>
                </a:solidFill>
              </a:rPr>
              <a:t>how</a:t>
            </a:r>
            <a:r>
              <a:rPr lang="cs-CZ" altLang="cs-CZ" sz="1600" dirty="0">
                <a:solidFill>
                  <a:srgbClr val="002D5A"/>
                </a:solidFill>
              </a:rPr>
              <a:t>, služby v rámci produktu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endParaRPr lang="cs-CZ" altLang="cs-CZ" sz="16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99ACA6D8-4746-403F-BA80-68D0129A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741363"/>
            <a:ext cx="3071812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2">
            <a:extLst>
              <a:ext uri="{FF2B5EF4-FFF2-40B4-BE49-F238E27FC236}">
                <a16:creationId xmlns:a16="http://schemas.microsoft.com/office/drawing/2014/main" id="{FC6107FD-3FE0-4177-8FF1-98BE50FA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917950"/>
            <a:ext cx="3071812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D932A66-2CF6-4147-ACBF-0483FBE60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Od obchodu do veřejné sféry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8900E6-A1D1-4B5C-85A3-37B49DA32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309688"/>
            <a:ext cx="8151813" cy="51069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 err="1">
                <a:solidFill>
                  <a:srgbClr val="002D5A"/>
                </a:solidFill>
              </a:rPr>
              <a:t>Kotler</a:t>
            </a:r>
            <a:r>
              <a:rPr lang="cs-CZ" altLang="cs-CZ" sz="2000" dirty="0">
                <a:solidFill>
                  <a:srgbClr val="002D5A"/>
                </a:solidFill>
              </a:rPr>
              <a:t> a </a:t>
            </a:r>
            <a:r>
              <a:rPr lang="cs-CZ" altLang="cs-CZ" sz="2000" dirty="0" err="1">
                <a:solidFill>
                  <a:srgbClr val="002D5A"/>
                </a:solidFill>
              </a:rPr>
              <a:t>Levy</a:t>
            </a:r>
            <a:r>
              <a:rPr lang="cs-CZ" altLang="cs-CZ" sz="2000" dirty="0">
                <a:solidFill>
                  <a:srgbClr val="002D5A"/>
                </a:solidFill>
              </a:rPr>
              <a:t> (1961) – mimoekonomické oblasti a marketing – církve, veřejné školy, velitelství policie aj.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Dvě metody působení: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Přesvědčování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/>
            </a:pPr>
            <a:r>
              <a:rPr lang="cs-CZ" altLang="cs-CZ" sz="1600" dirty="0">
                <a:solidFill>
                  <a:srgbClr val="002D5A"/>
                </a:solidFill>
              </a:rPr>
              <a:t>Adaptace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 err="1">
                <a:solidFill>
                  <a:srgbClr val="002D5A"/>
                </a:solidFill>
              </a:rPr>
              <a:t>Kotler</a:t>
            </a:r>
            <a:r>
              <a:rPr lang="cs-CZ" altLang="cs-CZ" sz="2000" dirty="0">
                <a:solidFill>
                  <a:srgbClr val="002D5A"/>
                </a:solidFill>
              </a:rPr>
              <a:t> (1990) – sociální marketing – středobodem jsou veřejné hodnoty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 err="1">
                <a:solidFill>
                  <a:srgbClr val="002D5A"/>
                </a:solidFill>
              </a:rPr>
              <a:t>Nonprofit</a:t>
            </a:r>
            <a:r>
              <a:rPr lang="cs-CZ" altLang="cs-CZ" sz="2000" dirty="0">
                <a:solidFill>
                  <a:srgbClr val="002D5A"/>
                </a:solidFill>
              </a:rPr>
              <a:t> marketing – </a:t>
            </a:r>
            <a:r>
              <a:rPr lang="cs-CZ" altLang="cs-CZ" sz="2000" dirty="0" err="1">
                <a:solidFill>
                  <a:srgbClr val="002D5A"/>
                </a:solidFill>
              </a:rPr>
              <a:t>NGOs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Politický marketing – soubor teorií, metod, technik a sociálních postupů, které mají za cíl přesvědčit občany, aby podpořili člověka, skupinu nebo politický projekt </a:t>
            </a:r>
            <a:endParaRPr lang="cs-CZ" altLang="cs-CZ" sz="1600" dirty="0">
              <a:solidFill>
                <a:srgbClr val="002D5A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30000"/>
              </a:spcBef>
              <a:buFont typeface="Arial" charset="0"/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2CF5B47-D8F8-4E58-9437-D18338122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Politický marketing – 4P model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947EFC-7B5C-441A-B1FF-9650F59A2A65}"/>
              </a:ext>
            </a:extLst>
          </p:cNvPr>
          <p:cNvGraphicFramePr/>
          <p:nvPr/>
        </p:nvGraphicFramePr>
        <p:xfrm>
          <a:off x="744278" y="1351129"/>
          <a:ext cx="7608152" cy="473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22174DF8D16D418B1720931A959868" ma:contentTypeVersion="2" ma:contentTypeDescription="Vytvoří nový dokument" ma:contentTypeScope="" ma:versionID="c90f791c201832d161c41be6b04049b2">
  <xsd:schema xmlns:xsd="http://www.w3.org/2001/XMLSchema" xmlns:xs="http://www.w3.org/2001/XMLSchema" xmlns:p="http://schemas.microsoft.com/office/2006/metadata/properties" xmlns:ns2="d2757f66-3c8b-443f-87ac-9994ca144d2e" targetNamespace="http://schemas.microsoft.com/office/2006/metadata/properties" ma:root="true" ma:fieldsID="d3b6b6de5bb24cdfa0a3481655be1d31" ns2:_="">
    <xsd:import namespace="d2757f66-3c8b-443f-87ac-9994ca144d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57f66-3c8b-443f-87ac-9994ca144d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F8C935-7FDD-43D0-A4B0-19B88CA2D3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5A43F1-4EA0-4EA1-9DAB-FE35046D2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57f66-3c8b-443f-87ac-9994ca144d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9D4BB6-E8DE-4052-88AB-58EDB3354CE5}">
  <ds:schemaRefs>
    <ds:schemaRef ds:uri="d2757f66-3c8b-443f-87ac-9994ca144d2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4334</Words>
  <Application>Microsoft Office PowerPoint</Application>
  <PresentationFormat>Předvádění na obrazovce (4:3)</PresentationFormat>
  <Paragraphs>602</Paragraphs>
  <Slides>63</Slides>
  <Notes>0</Notes>
  <HiddenSlides>35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7" baseType="lpstr">
      <vt:lpstr>Arial</vt:lpstr>
      <vt:lpstr>Calibri</vt:lpstr>
      <vt:lpstr>Wingdings</vt:lpstr>
      <vt:lpstr>Motiv sady Office</vt:lpstr>
      <vt:lpstr>Politický marketing</vt:lpstr>
      <vt:lpstr>Zakončení kursu</vt:lpstr>
      <vt:lpstr>Vznik a vývoj politického marketingu</vt:lpstr>
      <vt:lpstr>Literatura</vt:lpstr>
      <vt:lpstr>Struktura konzultace</vt:lpstr>
      <vt:lpstr>Marketing – stručné uvedení</vt:lpstr>
      <vt:lpstr>Marketingový mix</vt:lpstr>
      <vt:lpstr>Od obchodu do veřejné sféry</vt:lpstr>
      <vt:lpstr>Politický marketing – 4P model</vt:lpstr>
      <vt:lpstr>Dvě pojetí politického marketingu</vt:lpstr>
      <vt:lpstr>Vývoj chápání PM</vt:lpstr>
      <vt:lpstr>Základní funkce PM (Henneberg)</vt:lpstr>
      <vt:lpstr>Model Jennifer Lees-Marshment</vt:lpstr>
      <vt:lpstr>Model Jennifer Lees-Marshment</vt:lpstr>
      <vt:lpstr>Model Roberta Ormroda</vt:lpstr>
      <vt:lpstr>Pippa Norris a typologie kampaní</vt:lpstr>
      <vt:lpstr>Pippa Norris a typologie kampaní</vt:lpstr>
      <vt:lpstr>Marketingové řízení  v politice</vt:lpstr>
      <vt:lpstr>Literatura</vt:lpstr>
      <vt:lpstr>Struktura konzultace</vt:lpstr>
      <vt:lpstr>Společenské změny a jejich odraz</vt:lpstr>
      <vt:lpstr>Diferencovaný přístup</vt:lpstr>
      <vt:lpstr>Změny uvnitř stran směrem k PM</vt:lpstr>
      <vt:lpstr>Organizace strany a marketingový model</vt:lpstr>
      <vt:lpstr>Organizace strany a marketingový model</vt:lpstr>
      <vt:lpstr>Vybrané nástroje PM</vt:lpstr>
      <vt:lpstr>Segmentace</vt:lpstr>
      <vt:lpstr>Segmentace</vt:lpstr>
      <vt:lpstr>Targeting</vt:lpstr>
      <vt:lpstr>Targeting – strategie zvýšení podpory</vt:lpstr>
      <vt:lpstr>Positioning</vt:lpstr>
      <vt:lpstr>Charakteristika a strategie pozic na trhu</vt:lpstr>
      <vt:lpstr>Politický trh</vt:lpstr>
      <vt:lpstr>Politický trh – různé úrovně</vt:lpstr>
      <vt:lpstr>Marketingové analýzy a výzkumy</vt:lpstr>
      <vt:lpstr>Charakteristika a strategie pozic na trhu</vt:lpstr>
      <vt:lpstr>Literatura</vt:lpstr>
      <vt:lpstr>Struktura konzultace</vt:lpstr>
      <vt:lpstr>Metody analýzy politického trhu</vt:lpstr>
      <vt:lpstr>Metody analýzy politického trhu</vt:lpstr>
      <vt:lpstr>Výzkumy a jejich typy</vt:lpstr>
      <vt:lpstr>Výzkumy veřejného mínění</vt:lpstr>
      <vt:lpstr>Politický brand a branding</vt:lpstr>
      <vt:lpstr>Kritéria efektivního brandingu</vt:lpstr>
      <vt:lpstr>Práce s brandem</vt:lpstr>
      <vt:lpstr>Volební strategie  a kampaně</vt:lpstr>
      <vt:lpstr>Literatura</vt:lpstr>
      <vt:lpstr>Struktura konzultace</vt:lpstr>
      <vt:lpstr>Volební strategie</vt:lpstr>
      <vt:lpstr>Volební strategie</vt:lpstr>
      <vt:lpstr>Volební strategie</vt:lpstr>
      <vt:lpstr>Rozpočet a fundraising</vt:lpstr>
      <vt:lpstr>Typy kampaní</vt:lpstr>
      <vt:lpstr>Typy kampaní</vt:lpstr>
      <vt:lpstr>Struktura a organizace kampaně</vt:lpstr>
      <vt:lpstr>Volební plán</vt:lpstr>
      <vt:lpstr>Typy strategií volebních kampaní</vt:lpstr>
      <vt:lpstr>Typy strategií volebních kampaní</vt:lpstr>
      <vt:lpstr>Negativní kampaně</vt:lpstr>
      <vt:lpstr>Negativní kampaně - typy</vt:lpstr>
      <vt:lpstr>Permanentní kampaň  (případová studie Bill Clinton)</vt:lpstr>
      <vt:lpstr>Úkol I. </vt:lpstr>
      <vt:lpstr>Úkol II.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pronájem</cp:lastModifiedBy>
  <cp:revision>258</cp:revision>
  <cp:lastPrinted>2017-02-10T13:18:46Z</cp:lastPrinted>
  <dcterms:created xsi:type="dcterms:W3CDTF">2015-06-02T07:24:49Z</dcterms:created>
  <dcterms:modified xsi:type="dcterms:W3CDTF">2024-11-13T10:55:27Z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0x0101007022174DF8D16D418B1720931A959868</vt:lpwstr>
  </property>
</Properties>
</file>