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66" r:id="rId3"/>
    <p:sldId id="480" r:id="rId4"/>
    <p:sldId id="397" r:id="rId5"/>
    <p:sldId id="348" r:id="rId6"/>
    <p:sldId id="417" r:id="rId7"/>
    <p:sldId id="390" r:id="rId8"/>
    <p:sldId id="307" r:id="rId9"/>
    <p:sldId id="449" r:id="rId10"/>
    <p:sldId id="266" r:id="rId11"/>
    <p:sldId id="321" r:id="rId12"/>
    <p:sldId id="446" r:id="rId13"/>
    <p:sldId id="429" r:id="rId14"/>
    <p:sldId id="311" r:id="rId15"/>
    <p:sldId id="312" r:id="rId16"/>
    <p:sldId id="424" r:id="rId17"/>
    <p:sldId id="425" r:id="rId18"/>
    <p:sldId id="426" r:id="rId19"/>
    <p:sldId id="427" r:id="rId20"/>
    <p:sldId id="428" r:id="rId21"/>
    <p:sldId id="318" r:id="rId22"/>
    <p:sldId id="382" r:id="rId23"/>
    <p:sldId id="488" r:id="rId24"/>
    <p:sldId id="350" r:id="rId25"/>
    <p:sldId id="493" r:id="rId26"/>
    <p:sldId id="495" r:id="rId27"/>
    <p:sldId id="494" r:id="rId28"/>
    <p:sldId id="381" r:id="rId29"/>
    <p:sldId id="487" r:id="rId30"/>
    <p:sldId id="473" r:id="rId31"/>
    <p:sldId id="383" r:id="rId32"/>
    <p:sldId id="330" r:id="rId33"/>
    <p:sldId id="331" r:id="rId34"/>
    <p:sldId id="332" r:id="rId35"/>
    <p:sldId id="334" r:id="rId36"/>
    <p:sldId id="486" r:id="rId37"/>
    <p:sldId id="335" r:id="rId38"/>
    <p:sldId id="267" r:id="rId39"/>
    <p:sldId id="259" r:id="rId40"/>
    <p:sldId id="415" r:id="rId41"/>
    <p:sldId id="261" r:id="rId42"/>
    <p:sldId id="262" r:id="rId43"/>
    <p:sldId id="489" r:id="rId44"/>
    <p:sldId id="491" r:id="rId45"/>
    <p:sldId id="263" r:id="rId46"/>
    <p:sldId id="306" r:id="rId47"/>
    <p:sldId id="485" r:id="rId48"/>
    <p:sldId id="364" r:id="rId49"/>
    <p:sldId id="365" r:id="rId50"/>
    <p:sldId id="366" r:id="rId51"/>
    <p:sldId id="367" r:id="rId52"/>
    <p:sldId id="468" r:id="rId53"/>
    <p:sldId id="389" r:id="rId54"/>
    <p:sldId id="469" r:id="rId55"/>
    <p:sldId id="470" r:id="rId56"/>
    <p:sldId id="471" r:id="rId57"/>
    <p:sldId id="481" r:id="rId58"/>
    <p:sldId id="482" r:id="rId59"/>
    <p:sldId id="483" r:id="rId60"/>
    <p:sldId id="484" r:id="rId61"/>
    <p:sldId id="316" r:id="rId62"/>
    <p:sldId id="338" r:id="rId63"/>
    <p:sldId id="352" r:id="rId64"/>
    <p:sldId id="391" r:id="rId65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 v aplikaci Microsoft PowerPoint]List1'!$C$2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PowerPoint]List1'!$D$2:$AE$2</c:f>
              <c:numCache>
                <c:formatCode>General</c:formatCode>
                <c:ptCount val="28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7A-4888-B164-A016B6AAF20B}"/>
            </c:ext>
          </c:extLst>
        </c:ser>
        <c:ser>
          <c:idx val="1"/>
          <c:order val="1"/>
          <c:tx>
            <c:strRef>
              <c:f>'[Graf v aplikaci Microsoft PowerPoint]List1'!$C$3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PowerPoint]List1'!$D$3:$AE$3</c:f>
              <c:numCache>
                <c:formatCode>General</c:formatCode>
                <c:ptCount val="28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7A-4888-B164-A016B6AAF20B}"/>
            </c:ext>
          </c:extLst>
        </c:ser>
        <c:ser>
          <c:idx val="2"/>
          <c:order val="2"/>
          <c:tx>
            <c:strRef>
              <c:f>'[Graf v aplikaci Microsoft PowerPoint]List1'!$C$4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PowerPoint]List1'!$D$4:$AE$4</c:f>
              <c:numCache>
                <c:formatCode>General</c:formatCode>
                <c:ptCount val="28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7A-4888-B164-A016B6AAF20B}"/>
            </c:ext>
          </c:extLst>
        </c:ser>
        <c:ser>
          <c:idx val="3"/>
          <c:order val="3"/>
          <c:tx>
            <c:strRef>
              <c:f>'[Graf v aplikaci Microsoft PowerPoint]List1'!$C$5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PowerPoint]List1'!$D$5:$AE$5</c:f>
              <c:numCache>
                <c:formatCode>General</c:formatCode>
                <c:ptCount val="28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7A-4888-B164-A016B6AAF20B}"/>
            </c:ext>
          </c:extLst>
        </c:ser>
        <c:ser>
          <c:idx val="4"/>
          <c:order val="4"/>
          <c:tx>
            <c:strRef>
              <c:f>'[Graf v aplikaci Microsoft PowerPoint]List1'!$C$6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PowerPoint]List1'!$D$6:$AE$6</c:f>
              <c:numCache>
                <c:formatCode>General</c:formatCode>
                <c:ptCount val="28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A7A-4888-B164-A016B6AAF20B}"/>
            </c:ext>
          </c:extLst>
        </c:ser>
        <c:ser>
          <c:idx val="5"/>
          <c:order val="5"/>
          <c:tx>
            <c:strRef>
              <c:f>'[Graf v aplikaci Microsoft PowerPoint]List1'!$C$7</c:f>
              <c:strCache>
                <c:ptCount val="1"/>
                <c:pt idx="0">
                  <c:v>Hungary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PowerPoint]List1'!$D$7:$AE$7</c:f>
              <c:numCache>
                <c:formatCode>General</c:formatCode>
                <c:ptCount val="28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A7A-4888-B164-A016B6AAF20B}"/>
            </c:ext>
          </c:extLst>
        </c:ser>
        <c:ser>
          <c:idx val="6"/>
          <c:order val="6"/>
          <c:tx>
            <c:strRef>
              <c:f>'[Graf v aplikaci Microsoft PowerPoint]List1'!$C$8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PowerPoint]List1'!$D$8:$AE$8</c:f>
              <c:numCache>
                <c:formatCode>General</c:formatCode>
                <c:ptCount val="28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A7A-4888-B164-A016B6AAF20B}"/>
            </c:ext>
          </c:extLst>
        </c:ser>
        <c:ser>
          <c:idx val="7"/>
          <c:order val="7"/>
          <c:tx>
            <c:strRef>
              <c:f>'[Graf v aplikaci Microsoft PowerPoint]List1'!$C$9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PowerPoint]List1'!$D$9:$AE$9</c:f>
              <c:numCache>
                <c:formatCode>General</c:formatCode>
                <c:ptCount val="28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A7A-4888-B164-A016B6AAF20B}"/>
            </c:ext>
          </c:extLst>
        </c:ser>
        <c:ser>
          <c:idx val="8"/>
          <c:order val="8"/>
          <c:tx>
            <c:strRef>
              <c:f>'[Graf v aplikaci Microsoft PowerPoint]List1'!$C$10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PowerPoint]List1'!$D$10:$AE$10</c:f>
              <c:numCache>
                <c:formatCode>General</c:formatCode>
                <c:ptCount val="28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A7A-4888-B164-A016B6AAF20B}"/>
            </c:ext>
          </c:extLst>
        </c:ser>
        <c:ser>
          <c:idx val="9"/>
          <c:order val="9"/>
          <c:tx>
            <c:strRef>
              <c:f>'[Graf v aplikaci Microsoft PowerPoint]List1'!$C$11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PowerPoint]List1'!$D$11:$AE$11</c:f>
              <c:numCache>
                <c:formatCode>General</c:formatCode>
                <c:ptCount val="28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A7A-4888-B164-A016B6AAF20B}"/>
            </c:ext>
          </c:extLst>
        </c:ser>
        <c:ser>
          <c:idx val="10"/>
          <c:order val="10"/>
          <c:tx>
            <c:strRef>
              <c:f>'[Graf v aplikaci Microsoft PowerPoint]List1'!$C$12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PowerPoint]List1'!$D$12:$AE$12</c:f>
              <c:numCache>
                <c:formatCode>General</c:formatCode>
                <c:ptCount val="28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DA7A-4888-B164-A016B6AAF20B}"/>
            </c:ext>
          </c:extLst>
        </c:ser>
        <c:ser>
          <c:idx val="11"/>
          <c:order val="11"/>
          <c:tx>
            <c:strRef>
              <c:f>'[Graf v aplikaci Microsoft PowerPoint]List1'!$C$13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'[Graf v aplikaci Microsoft PowerPoint]List1'!$D$1:$AE$1</c:f>
              <c:numCache>
                <c:formatCode>General</c:formatCode>
                <c:ptCount val="28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</c:numCache>
            </c:numRef>
          </c:cat>
          <c:val>
            <c:numRef>
              <c:f>'[Graf v aplikaci Microsoft PowerPoint]List1'!$D$13:$AE$13</c:f>
              <c:numCache>
                <c:formatCode>General</c:formatCode>
                <c:ptCount val="28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A7A-4888-B164-A016B6AAF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1481600"/>
        <c:axId val="241483136"/>
      </c:lineChart>
      <c:catAx>
        <c:axId val="24148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1483136"/>
        <c:crosses val="autoZero"/>
        <c:auto val="1"/>
        <c:lblAlgn val="ctr"/>
        <c:lblOffset val="100"/>
        <c:noMultiLvlLbl val="0"/>
      </c:catAx>
      <c:valAx>
        <c:axId val="241483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14816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3903E8-F699-476F-BB73-1C0748F935A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8420740-E6AD-4994-BDA5-EFF0C1C13B7D}">
      <dgm:prSet phldrT="[Text]"/>
      <dgm:spPr/>
      <dgm:t>
        <a:bodyPr/>
        <a:lstStyle/>
        <a:p>
          <a:r>
            <a:rPr lang="cs-CZ" dirty="0"/>
            <a:t>  </a:t>
          </a:r>
        </a:p>
      </dgm:t>
    </dgm:pt>
    <dgm:pt modelId="{C042268D-5A83-4837-B140-ABEE828E81A7}" type="parTrans" cxnId="{BF3B35C2-8DDB-4408-99AB-4B4FB9A1F445}">
      <dgm:prSet/>
      <dgm:spPr/>
      <dgm:t>
        <a:bodyPr/>
        <a:lstStyle/>
        <a:p>
          <a:endParaRPr lang="cs-CZ"/>
        </a:p>
      </dgm:t>
    </dgm:pt>
    <dgm:pt modelId="{2BE4C411-1491-4430-A3D9-CE7111640BAF}" type="sibTrans" cxnId="{BF3B35C2-8DDB-4408-99AB-4B4FB9A1F445}">
      <dgm:prSet/>
      <dgm:spPr/>
      <dgm:t>
        <a:bodyPr/>
        <a:lstStyle/>
        <a:p>
          <a:endParaRPr lang="cs-CZ"/>
        </a:p>
      </dgm:t>
    </dgm:pt>
    <dgm:pt modelId="{4CCAC82A-8099-4328-9684-0320B90FC909}">
      <dgm:prSet phldrT="[Text]"/>
      <dgm:spPr/>
      <dgm:t>
        <a:bodyPr/>
        <a:lstStyle/>
        <a:p>
          <a:r>
            <a:rPr lang="en-US" b="1" noProof="0" dirty="0"/>
            <a:t>Surveillance</a:t>
          </a:r>
        </a:p>
      </dgm:t>
    </dgm:pt>
    <dgm:pt modelId="{1A0AB839-941E-49D9-A4BF-2AEE59BFCC70}" type="parTrans" cxnId="{024D3E06-4254-4593-A110-139D1C6764C8}">
      <dgm:prSet/>
      <dgm:spPr/>
      <dgm:t>
        <a:bodyPr/>
        <a:lstStyle/>
        <a:p>
          <a:endParaRPr lang="cs-CZ"/>
        </a:p>
      </dgm:t>
    </dgm:pt>
    <dgm:pt modelId="{72BF7DF4-A139-4811-9A5D-5954902D1869}" type="sibTrans" cxnId="{024D3E06-4254-4593-A110-139D1C6764C8}">
      <dgm:prSet/>
      <dgm:spPr/>
      <dgm:t>
        <a:bodyPr/>
        <a:lstStyle/>
        <a:p>
          <a:endParaRPr lang="cs-CZ"/>
        </a:p>
      </dgm:t>
    </dgm:pt>
    <dgm:pt modelId="{E0EA3315-7A7E-445A-BB22-3D3C9F7A5B5D}">
      <dgm:prSet phldrT="[Text]"/>
      <dgm:spPr/>
      <dgm:t>
        <a:bodyPr/>
        <a:lstStyle/>
        <a:p>
          <a:r>
            <a:rPr lang="en-US" b="1" noProof="0" dirty="0"/>
            <a:t>Military power</a:t>
          </a:r>
        </a:p>
      </dgm:t>
    </dgm:pt>
    <dgm:pt modelId="{91395393-D6D1-4F2A-BD84-CB5D6C1849B8}" type="parTrans" cxnId="{1BF90CF6-8AC4-476E-8984-7AF365929A1B}">
      <dgm:prSet/>
      <dgm:spPr/>
      <dgm:t>
        <a:bodyPr/>
        <a:lstStyle/>
        <a:p>
          <a:endParaRPr lang="cs-CZ"/>
        </a:p>
      </dgm:t>
    </dgm:pt>
    <dgm:pt modelId="{C8861AE1-6C73-4A68-A835-F9A0522F4120}" type="sibTrans" cxnId="{1BF90CF6-8AC4-476E-8984-7AF365929A1B}">
      <dgm:prSet/>
      <dgm:spPr/>
      <dgm:t>
        <a:bodyPr/>
        <a:lstStyle/>
        <a:p>
          <a:endParaRPr lang="cs-CZ"/>
        </a:p>
      </dgm:t>
    </dgm:pt>
    <dgm:pt modelId="{7BF25036-8CC1-45E7-97AE-D18CD0EFA8B2}">
      <dgm:prSet phldrT="[Text]"/>
      <dgm:spPr/>
      <dgm:t>
        <a:bodyPr/>
        <a:lstStyle/>
        <a:p>
          <a:r>
            <a:rPr lang="cs-CZ" b="1" dirty="0" err="1"/>
            <a:t>Industria-lisation</a:t>
          </a:r>
          <a:endParaRPr lang="cs-CZ" b="1" dirty="0"/>
        </a:p>
      </dgm:t>
    </dgm:pt>
    <dgm:pt modelId="{3B411BCF-B75D-4E83-9159-411B1E3DE04C}" type="parTrans" cxnId="{BA4E9241-EBA5-4131-83DC-5E294862E045}">
      <dgm:prSet/>
      <dgm:spPr/>
      <dgm:t>
        <a:bodyPr/>
        <a:lstStyle/>
        <a:p>
          <a:endParaRPr lang="cs-CZ"/>
        </a:p>
      </dgm:t>
    </dgm:pt>
    <dgm:pt modelId="{63071B3A-D564-45A3-AE7B-D3DFCC7A6FEE}" type="sibTrans" cxnId="{BA4E9241-EBA5-4131-83DC-5E294862E045}">
      <dgm:prSet/>
      <dgm:spPr/>
      <dgm:t>
        <a:bodyPr/>
        <a:lstStyle/>
        <a:p>
          <a:endParaRPr lang="cs-CZ"/>
        </a:p>
      </dgm:t>
    </dgm:pt>
    <dgm:pt modelId="{0D5AE98E-6E1F-488F-AEA3-F4797D06624C}">
      <dgm:prSet phldrT="[Text]"/>
      <dgm:spPr/>
      <dgm:t>
        <a:bodyPr/>
        <a:lstStyle/>
        <a:p>
          <a:r>
            <a:rPr lang="cs-CZ" b="1" dirty="0" err="1"/>
            <a:t>Capitalism</a:t>
          </a:r>
          <a:endParaRPr lang="cs-CZ" b="1" dirty="0"/>
        </a:p>
      </dgm:t>
    </dgm:pt>
    <dgm:pt modelId="{DD25D7A9-16C2-444E-AFA3-01DCC0BE8F68}" type="parTrans" cxnId="{5E7D3918-BECE-42EB-8A6F-086999E79076}">
      <dgm:prSet/>
      <dgm:spPr/>
      <dgm:t>
        <a:bodyPr/>
        <a:lstStyle/>
        <a:p>
          <a:endParaRPr lang="cs-CZ"/>
        </a:p>
      </dgm:t>
    </dgm:pt>
    <dgm:pt modelId="{3B8C263D-61B7-4027-B285-60229CE67AD9}" type="sibTrans" cxnId="{5E7D3918-BECE-42EB-8A6F-086999E79076}">
      <dgm:prSet/>
      <dgm:spPr/>
      <dgm:t>
        <a:bodyPr/>
        <a:lstStyle/>
        <a:p>
          <a:endParaRPr lang="cs-CZ"/>
        </a:p>
      </dgm:t>
    </dgm:pt>
    <dgm:pt modelId="{986EA9D9-CEF3-4288-92E6-2B9346DD05F3}" type="pres">
      <dgm:prSet presAssocID="{A43903E8-F699-476F-BB73-1C0748F935A1}" presName="composite" presStyleCnt="0">
        <dgm:presLayoutVars>
          <dgm:chMax val="1"/>
          <dgm:dir/>
          <dgm:resizeHandles val="exact"/>
        </dgm:presLayoutVars>
      </dgm:prSet>
      <dgm:spPr/>
    </dgm:pt>
    <dgm:pt modelId="{6602D227-5D03-4E98-8B05-8B0D933C661D}" type="pres">
      <dgm:prSet presAssocID="{A43903E8-F699-476F-BB73-1C0748F935A1}" presName="radial" presStyleCnt="0">
        <dgm:presLayoutVars>
          <dgm:animLvl val="ctr"/>
        </dgm:presLayoutVars>
      </dgm:prSet>
      <dgm:spPr/>
    </dgm:pt>
    <dgm:pt modelId="{3F75FA70-060F-426A-A333-C9101261CEAC}" type="pres">
      <dgm:prSet presAssocID="{88420740-E6AD-4994-BDA5-EFF0C1C13B7D}" presName="centerShape" presStyleLbl="vennNode1" presStyleIdx="0" presStyleCnt="5" custScaleX="169171" custScaleY="144504" custLinFactNeighborX="-1273" custLinFactNeighborY="-2864"/>
      <dgm:spPr/>
    </dgm:pt>
    <dgm:pt modelId="{4D0DA7D3-1880-4B56-80D8-8313A94D4377}" type="pres">
      <dgm:prSet presAssocID="{4CCAC82A-8099-4328-9684-0320B90FC909}" presName="node" presStyleLbl="vennNode1" presStyleIdx="1" presStyleCnt="5" custRadScaleRad="98354" custRadScaleInc="0">
        <dgm:presLayoutVars>
          <dgm:bulletEnabled val="1"/>
        </dgm:presLayoutVars>
      </dgm:prSet>
      <dgm:spPr/>
    </dgm:pt>
    <dgm:pt modelId="{8F43171B-361D-411D-A304-B1BFF177F449}" type="pres">
      <dgm:prSet presAssocID="{E0EA3315-7A7E-445A-BB22-3D3C9F7A5B5D}" presName="node" presStyleLbl="vennNode1" presStyleIdx="2" presStyleCnt="5" custRadScaleRad="98908" custRadScaleInc="-651">
        <dgm:presLayoutVars>
          <dgm:bulletEnabled val="1"/>
        </dgm:presLayoutVars>
      </dgm:prSet>
      <dgm:spPr/>
    </dgm:pt>
    <dgm:pt modelId="{AE030958-C748-41B6-9AF1-7BC4EF482B03}" type="pres">
      <dgm:prSet presAssocID="{7BF25036-8CC1-45E7-97AE-D18CD0EFA8B2}" presName="node" presStyleLbl="vennNode1" presStyleIdx="3" presStyleCnt="5">
        <dgm:presLayoutVars>
          <dgm:bulletEnabled val="1"/>
        </dgm:presLayoutVars>
      </dgm:prSet>
      <dgm:spPr/>
    </dgm:pt>
    <dgm:pt modelId="{3CD635E9-7D68-4D6D-988F-0FB20AD93184}" type="pres">
      <dgm:prSet presAssocID="{0D5AE98E-6E1F-488F-AEA3-F4797D06624C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024D3E06-4254-4593-A110-139D1C6764C8}" srcId="{88420740-E6AD-4994-BDA5-EFF0C1C13B7D}" destId="{4CCAC82A-8099-4328-9684-0320B90FC909}" srcOrd="0" destOrd="0" parTransId="{1A0AB839-941E-49D9-A4BF-2AEE59BFCC70}" sibTransId="{72BF7DF4-A139-4811-9A5D-5954902D1869}"/>
    <dgm:cxn modelId="{5E7D3918-BECE-42EB-8A6F-086999E79076}" srcId="{88420740-E6AD-4994-BDA5-EFF0C1C13B7D}" destId="{0D5AE98E-6E1F-488F-AEA3-F4797D06624C}" srcOrd="3" destOrd="0" parTransId="{DD25D7A9-16C2-444E-AFA3-01DCC0BE8F68}" sibTransId="{3B8C263D-61B7-4027-B285-60229CE67AD9}"/>
    <dgm:cxn modelId="{BA4E9241-EBA5-4131-83DC-5E294862E045}" srcId="{88420740-E6AD-4994-BDA5-EFF0C1C13B7D}" destId="{7BF25036-8CC1-45E7-97AE-D18CD0EFA8B2}" srcOrd="2" destOrd="0" parTransId="{3B411BCF-B75D-4E83-9159-411B1E3DE04C}" sibTransId="{63071B3A-D564-45A3-AE7B-D3DFCC7A6FEE}"/>
    <dgm:cxn modelId="{531F8F42-0A7C-4130-B26B-858489724BED}" type="presOf" srcId="{4CCAC82A-8099-4328-9684-0320B90FC909}" destId="{4D0DA7D3-1880-4B56-80D8-8313A94D4377}" srcOrd="0" destOrd="0" presId="urn:microsoft.com/office/officeart/2005/8/layout/radial3"/>
    <dgm:cxn modelId="{61644464-CD31-40C8-80C2-DBBB0FE08FC5}" type="presOf" srcId="{88420740-E6AD-4994-BDA5-EFF0C1C13B7D}" destId="{3F75FA70-060F-426A-A333-C9101261CEAC}" srcOrd="0" destOrd="0" presId="urn:microsoft.com/office/officeart/2005/8/layout/radial3"/>
    <dgm:cxn modelId="{646640A5-ACA1-4F6F-8CD8-1EB12606C99E}" type="presOf" srcId="{E0EA3315-7A7E-445A-BB22-3D3C9F7A5B5D}" destId="{8F43171B-361D-411D-A304-B1BFF177F449}" srcOrd="0" destOrd="0" presId="urn:microsoft.com/office/officeart/2005/8/layout/radial3"/>
    <dgm:cxn modelId="{78ADCCB5-0064-4AD6-BCE7-615319CBAC21}" type="presOf" srcId="{A43903E8-F699-476F-BB73-1C0748F935A1}" destId="{986EA9D9-CEF3-4288-92E6-2B9346DD05F3}" srcOrd="0" destOrd="0" presId="urn:microsoft.com/office/officeart/2005/8/layout/radial3"/>
    <dgm:cxn modelId="{BF3B35C2-8DDB-4408-99AB-4B4FB9A1F445}" srcId="{A43903E8-F699-476F-BB73-1C0748F935A1}" destId="{88420740-E6AD-4994-BDA5-EFF0C1C13B7D}" srcOrd="0" destOrd="0" parTransId="{C042268D-5A83-4837-B140-ABEE828E81A7}" sibTransId="{2BE4C411-1491-4430-A3D9-CE7111640BAF}"/>
    <dgm:cxn modelId="{F47558EA-23D3-4D50-A106-39E1239E2727}" type="presOf" srcId="{7BF25036-8CC1-45E7-97AE-D18CD0EFA8B2}" destId="{AE030958-C748-41B6-9AF1-7BC4EF482B03}" srcOrd="0" destOrd="0" presId="urn:microsoft.com/office/officeart/2005/8/layout/radial3"/>
    <dgm:cxn modelId="{1BF90CF6-8AC4-476E-8984-7AF365929A1B}" srcId="{88420740-E6AD-4994-BDA5-EFF0C1C13B7D}" destId="{E0EA3315-7A7E-445A-BB22-3D3C9F7A5B5D}" srcOrd="1" destOrd="0" parTransId="{91395393-D6D1-4F2A-BD84-CB5D6C1849B8}" sibTransId="{C8861AE1-6C73-4A68-A835-F9A0522F4120}"/>
    <dgm:cxn modelId="{57FAE6F6-852D-4506-9DF6-D603847FFAD8}" type="presOf" srcId="{0D5AE98E-6E1F-488F-AEA3-F4797D06624C}" destId="{3CD635E9-7D68-4D6D-988F-0FB20AD93184}" srcOrd="0" destOrd="0" presId="urn:microsoft.com/office/officeart/2005/8/layout/radial3"/>
    <dgm:cxn modelId="{0E1403F2-8BBF-4D9F-A246-253EABA211D8}" type="presParOf" srcId="{986EA9D9-CEF3-4288-92E6-2B9346DD05F3}" destId="{6602D227-5D03-4E98-8B05-8B0D933C661D}" srcOrd="0" destOrd="0" presId="urn:microsoft.com/office/officeart/2005/8/layout/radial3"/>
    <dgm:cxn modelId="{51A73452-C31C-4B9B-B3D8-F8C337AD1CB4}" type="presParOf" srcId="{6602D227-5D03-4E98-8B05-8B0D933C661D}" destId="{3F75FA70-060F-426A-A333-C9101261CEAC}" srcOrd="0" destOrd="0" presId="urn:microsoft.com/office/officeart/2005/8/layout/radial3"/>
    <dgm:cxn modelId="{60AE860E-B5BE-4C58-BCDC-1C230412F8FC}" type="presParOf" srcId="{6602D227-5D03-4E98-8B05-8B0D933C661D}" destId="{4D0DA7D3-1880-4B56-80D8-8313A94D4377}" srcOrd="1" destOrd="0" presId="urn:microsoft.com/office/officeart/2005/8/layout/radial3"/>
    <dgm:cxn modelId="{17B15506-E66B-4580-BDD0-ABC74414675A}" type="presParOf" srcId="{6602D227-5D03-4E98-8B05-8B0D933C661D}" destId="{8F43171B-361D-411D-A304-B1BFF177F449}" srcOrd="2" destOrd="0" presId="urn:microsoft.com/office/officeart/2005/8/layout/radial3"/>
    <dgm:cxn modelId="{0EE1F62B-66FF-4497-8D7F-075ED4C3E315}" type="presParOf" srcId="{6602D227-5D03-4E98-8B05-8B0D933C661D}" destId="{AE030958-C748-41B6-9AF1-7BC4EF482B03}" srcOrd="3" destOrd="0" presId="urn:microsoft.com/office/officeart/2005/8/layout/radial3"/>
    <dgm:cxn modelId="{6B58FF37-FA09-408F-B94F-4A8AFB31DB38}" type="presParOf" srcId="{6602D227-5D03-4E98-8B05-8B0D933C661D}" destId="{3CD635E9-7D68-4D6D-988F-0FB20AD9318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-4797" custLinFactNeighborY="-76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971" custLinFactNeighborY="-76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FA70-060F-426A-A333-C9101261CEAC}">
      <dsp:nvSpPr>
        <dsp:cNvPr id="0" name=""/>
        <dsp:cNvSpPr/>
      </dsp:nvSpPr>
      <dsp:spPr>
        <a:xfrm>
          <a:off x="2481699" y="335900"/>
          <a:ext cx="4013439" cy="34282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  </a:t>
          </a:r>
        </a:p>
      </dsp:txBody>
      <dsp:txXfrm>
        <a:off x="3069454" y="837953"/>
        <a:ext cx="2837929" cy="2424129"/>
      </dsp:txXfrm>
    </dsp:sp>
    <dsp:sp modelId="{4D0DA7D3-1880-4B56-80D8-8313A94D4377}">
      <dsp:nvSpPr>
        <dsp:cNvPr id="0" name=""/>
        <dsp:cNvSpPr/>
      </dsp:nvSpPr>
      <dsp:spPr>
        <a:xfrm>
          <a:off x="3934651" y="25853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Surveillance</a:t>
          </a:r>
        </a:p>
      </dsp:txBody>
      <dsp:txXfrm>
        <a:off x="4108367" y="199569"/>
        <a:ext cx="838775" cy="838775"/>
      </dsp:txXfrm>
    </dsp:sp>
    <dsp:sp modelId="{8F43171B-361D-411D-A304-B1BFF177F449}">
      <dsp:nvSpPr>
        <dsp:cNvPr id="0" name=""/>
        <dsp:cNvSpPr/>
      </dsp:nvSpPr>
      <dsp:spPr>
        <a:xfrm>
          <a:off x="5462688" y="1529785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Military power</a:t>
          </a:r>
        </a:p>
      </dsp:txBody>
      <dsp:txXfrm>
        <a:off x="5636404" y="1703501"/>
        <a:ext cx="838775" cy="838775"/>
      </dsp:txXfrm>
    </dsp:sp>
    <dsp:sp modelId="{AE030958-C748-41B6-9AF1-7BC4EF482B03}">
      <dsp:nvSpPr>
        <dsp:cNvPr id="0" name=""/>
        <dsp:cNvSpPr/>
      </dsp:nvSpPr>
      <dsp:spPr>
        <a:xfrm>
          <a:off x="3934651" y="3090399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Industria-lisation</a:t>
          </a:r>
          <a:endParaRPr lang="cs-CZ" sz="1200" b="1" kern="1200" dirty="0"/>
        </a:p>
      </dsp:txBody>
      <dsp:txXfrm>
        <a:off x="4108367" y="3264115"/>
        <a:ext cx="838775" cy="838775"/>
      </dsp:txXfrm>
    </dsp:sp>
    <dsp:sp modelId="{3CD635E9-7D68-4D6D-988F-0FB20AD93184}">
      <dsp:nvSpPr>
        <dsp:cNvPr id="0" name=""/>
        <dsp:cNvSpPr/>
      </dsp:nvSpPr>
      <dsp:spPr>
        <a:xfrm>
          <a:off x="2389662" y="1545411"/>
          <a:ext cx="1186207" cy="118620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kern="1200" dirty="0" err="1"/>
            <a:t>Capitalism</a:t>
          </a:r>
          <a:endParaRPr lang="cs-CZ" sz="1200" b="1" kern="1200" dirty="0"/>
        </a:p>
      </dsp:txBody>
      <dsp:txXfrm>
        <a:off x="2563378" y="1719127"/>
        <a:ext cx="838775" cy="8387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75649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sng" kern="1200" noProof="0" dirty="0"/>
            <a:t>reputation</a:t>
          </a:r>
        </a:p>
      </dsp:txBody>
      <dsp:txXfrm>
        <a:off x="304468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3417558" y="951401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5133076" y="1281666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2776825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Family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dirty="0"/>
            <a:t>love</a:t>
          </a:r>
        </a:p>
      </dsp:txBody>
      <dsp:txXfrm>
        <a:off x="3065012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1675931" y="1040129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878883" y="1349918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E9884-D73C-418C-A650-05BE1462A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E59C61-0379-4B53-A04D-069655233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FF0C75-313E-4E78-A97D-D11C78FAF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60A8-614F-478F-8AC7-AB4628B8659E}" type="datetimeFigureOut">
              <a:rPr lang="cs-CZ" smtClean="0"/>
              <a:t>02.11.2024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18122B-A57D-4723-A1A3-31E689303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4E9AF-D48D-4804-BBF5-01DD1081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5707D-2CD4-4080-B5FD-F1685625BA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822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A723-19F9-402C-945A-D9E1C9F3CA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353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028C-9435-4DB2-BAB8-918C9AAD1A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801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02.11.2024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ProblémY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politické sociologie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F6C6F-0459-4EC2-8B00-A0A6B64F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Institutional Dimensions of Modernity</a:t>
            </a:r>
            <a:br>
              <a:rPr lang="en-US" sz="3600" dirty="0"/>
            </a:br>
            <a:r>
              <a:rPr lang="en-US" sz="3600" dirty="0"/>
              <a:t>Anthony Giddens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DAD5EE0-8657-4D1E-B365-B72144CB0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029172"/>
              </p:ext>
            </p:extLst>
          </p:nvPr>
        </p:nvGraphicFramePr>
        <p:xfrm>
          <a:off x="0" y="1897626"/>
          <a:ext cx="9055510" cy="4277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D82AB2C-43BF-42FA-B368-CC02BBCE71F6}"/>
              </a:ext>
            </a:extLst>
          </p:cNvPr>
          <p:cNvCxnSpPr/>
          <p:nvPr/>
        </p:nvCxnSpPr>
        <p:spPr>
          <a:xfrm>
            <a:off x="3707202" y="3846303"/>
            <a:ext cx="17468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27A5DF2-CF95-4B18-A9D6-D6B9F29369CF}"/>
              </a:ext>
            </a:extLst>
          </p:cNvPr>
          <p:cNvCxnSpPr/>
          <p:nvPr/>
        </p:nvCxnSpPr>
        <p:spPr>
          <a:xfrm>
            <a:off x="4572000" y="2998757"/>
            <a:ext cx="0" cy="58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8F822ED-D50A-4898-9C1A-C8F28DFCA8D9}"/>
              </a:ext>
            </a:extLst>
          </p:cNvPr>
          <p:cNvCxnSpPr/>
          <p:nvPr/>
        </p:nvCxnSpPr>
        <p:spPr>
          <a:xfrm>
            <a:off x="4572000" y="2998758"/>
            <a:ext cx="8627" cy="175331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62018BA-6F6D-4035-8566-6B732F4F8DF2}"/>
              </a:ext>
            </a:extLst>
          </p:cNvPr>
          <p:cNvCxnSpPr/>
          <p:nvPr/>
        </p:nvCxnSpPr>
        <p:spPr>
          <a:xfrm flipV="1">
            <a:off x="3707202" y="2998758"/>
            <a:ext cx="864798" cy="847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A6CFDFC-1AF0-41B7-B4CC-620445A0E9EC}"/>
              </a:ext>
            </a:extLst>
          </p:cNvPr>
          <p:cNvCxnSpPr/>
          <p:nvPr/>
        </p:nvCxnSpPr>
        <p:spPr>
          <a:xfrm>
            <a:off x="4572000" y="2998756"/>
            <a:ext cx="882051" cy="8475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4D36BEB-1B76-42F2-A959-BF75680FB050}"/>
              </a:ext>
            </a:extLst>
          </p:cNvPr>
          <p:cNvCxnSpPr/>
          <p:nvPr/>
        </p:nvCxnSpPr>
        <p:spPr>
          <a:xfrm>
            <a:off x="3698575" y="3858221"/>
            <a:ext cx="873425" cy="8938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B1942BEB-3CA0-47D1-AEF9-CE1F2D86DC45}"/>
              </a:ext>
            </a:extLst>
          </p:cNvPr>
          <p:cNvCxnSpPr/>
          <p:nvPr/>
        </p:nvCxnSpPr>
        <p:spPr>
          <a:xfrm flipV="1">
            <a:off x="4580626" y="3852261"/>
            <a:ext cx="873425" cy="9057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28743"/>
            <a:ext cx="9144000" cy="29906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dirty="0"/>
              <a:t>Francis </a:t>
            </a:r>
            <a:r>
              <a:rPr lang="cs-CZ" sz="4900" dirty="0" err="1"/>
              <a:t>Coppola</a:t>
            </a:r>
            <a:r>
              <a:rPr lang="cs-CZ" sz="4900" dirty="0"/>
              <a:t>, </a:t>
            </a:r>
            <a:r>
              <a:rPr lang="cs-CZ" sz="4900" dirty="0" err="1"/>
              <a:t>Godfather</a:t>
            </a:r>
            <a:r>
              <a:rPr lang="cs-CZ" sz="4900" dirty="0"/>
              <a:t> </a:t>
            </a:r>
            <a:br>
              <a:rPr lang="cs-CZ" sz="4900" dirty="0"/>
            </a:br>
            <a:r>
              <a:rPr lang="cs-CZ" sz="4900" dirty="0"/>
              <a:t>1972, 1974, 1990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25287"/>
            <a:ext cx="7886700" cy="406468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Picture 3" descr="C:\Karel\VŠE\196015-top_foto1-od6pn.jpg">
            <a:extLst>
              <a:ext uri="{FF2B5EF4-FFF2-40B4-BE49-F238E27FC236}">
                <a16:creationId xmlns:a16="http://schemas.microsoft.com/office/drawing/2014/main" id="{BB19E4EF-9549-4965-B867-2E91B1E2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104" y="2779991"/>
            <a:ext cx="5903792" cy="3325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139293"/>
              </p:ext>
            </p:extLst>
          </p:nvPr>
        </p:nvGraphicFramePr>
        <p:xfrm>
          <a:off x="383458" y="393290"/>
          <a:ext cx="8150942" cy="6243484"/>
        </p:xfrm>
        <a:graphic>
          <a:graphicData uri="http://schemas.openxmlformats.org/drawingml/2006/table">
            <a:tbl>
              <a:tblPr/>
              <a:tblGrid>
                <a:gridCol w="411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0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Klientelismus/tradiční společnost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3825" algn="ctr"/>
                        </a:tabLs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Liberalismus/moderní společnost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Sociální hierarchie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Právní rovnost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Přátelství a nerovnost/neformálnost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Občanství/formálnost/instituce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Panství: tradice, charisma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 legální: právo, spravedlnost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Patrimoniální správa, vrchnost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Byrokratická správa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Pozemková držba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Soukromé/veřejné právo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87650" algn="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Feudalismus, plebejství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Trh, soutěž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Dar, samozásobitelství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Monetární směna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Patronáž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/podřízenost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Autonomie/partnerství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Strach/specifická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Důvěra/obecná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Bonding</a:t>
                      </a:r>
                      <a:r>
                        <a:rPr lang="cs-CZ" sz="1400" b="1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social capital/</a:t>
                      </a:r>
                      <a:r>
                        <a:rPr lang="cs-CZ" sz="1400" b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mechanická solidarita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Bridging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organická solidarita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2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158D1F8-B2B0-45E6-9D16-18E1F4CD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central europe map 2000-I.bmp">
            <a:extLst>
              <a:ext uri="{FF2B5EF4-FFF2-40B4-BE49-F238E27FC236}">
                <a16:creationId xmlns:a16="http://schemas.microsoft.com/office/drawing/2014/main" id="{3F0A86A7-09D0-4194-948A-4029721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12"/>
            <a:ext cx="8770374" cy="699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5EB60358-53F3-4BFC-9BF6-613DAC65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4339" name="Podnadpis 2">
            <a:extLst>
              <a:ext uri="{FF2B5EF4-FFF2-40B4-BE49-F238E27FC236}">
                <a16:creationId xmlns:a16="http://schemas.microsoft.com/office/drawing/2014/main" id="{5F03969D-9E54-4C60-8CAA-AB553BD55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4340" name="Obrázek 3" descr="central europe map 1900.bmp">
            <a:extLst>
              <a:ext uri="{FF2B5EF4-FFF2-40B4-BE49-F238E27FC236}">
                <a16:creationId xmlns:a16="http://schemas.microsoft.com/office/drawing/2014/main" id="{0CAAA558-4F1C-4BB2-974D-01B4A8DC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3B7CFD7-FD56-45E0-A814-F85E4A690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387" name="Podnadpis 2">
            <a:extLst>
              <a:ext uri="{FF2B5EF4-FFF2-40B4-BE49-F238E27FC236}">
                <a16:creationId xmlns:a16="http://schemas.microsoft.com/office/drawing/2014/main" id="{DBEBE603-B9A9-4419-A7FE-14DDA051D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6388" name="Obrázek 3" descr="central europe map 1700.bmp">
            <a:extLst>
              <a:ext uri="{FF2B5EF4-FFF2-40B4-BE49-F238E27FC236}">
                <a16:creationId xmlns:a16="http://schemas.microsoft.com/office/drawing/2014/main" id="{75763987-4255-46EB-9B7E-1D9B3AE2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99" y="0"/>
            <a:ext cx="9220699" cy="71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7E8BAC0-72AB-4C0F-9E54-045090C1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7411" name="Podnadpis 2">
            <a:extLst>
              <a:ext uri="{FF2B5EF4-FFF2-40B4-BE49-F238E27FC236}">
                <a16:creationId xmlns:a16="http://schemas.microsoft.com/office/drawing/2014/main" id="{A18DBD0B-C900-4225-A728-DA03DBA3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7412" name="Obrázek 3" descr="central europe map 1600.bmp">
            <a:extLst>
              <a:ext uri="{FF2B5EF4-FFF2-40B4-BE49-F238E27FC236}">
                <a16:creationId xmlns:a16="http://schemas.microsoft.com/office/drawing/2014/main" id="{60BF81B8-9930-456E-B296-FF821BE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" y="-381056"/>
            <a:ext cx="8976852" cy="716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EDBBD57-8B74-428F-8414-93FCE990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435" name="Podnadpis 2">
            <a:extLst>
              <a:ext uri="{FF2B5EF4-FFF2-40B4-BE49-F238E27FC236}">
                <a16:creationId xmlns:a16="http://schemas.microsoft.com/office/drawing/2014/main" id="{3F809008-78B9-4B9B-9351-17DB99D26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8436" name="Obrázek 3" descr="central europe map 1500.bmp">
            <a:extLst>
              <a:ext uri="{FF2B5EF4-FFF2-40B4-BE49-F238E27FC236}">
                <a16:creationId xmlns:a16="http://schemas.microsoft.com/office/drawing/2014/main" id="{2F77F4A8-F477-4321-886C-2B79708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6" y="0"/>
            <a:ext cx="8829368" cy="7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4A3E2-F687-40E2-AF7E-7193E38F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Podmínky splnění kurzu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865DDCA-B8EB-4132-8FDA-81BC8EE10C66}"/>
              </a:ext>
            </a:extLst>
          </p:cNvPr>
          <p:cNvSpPr/>
          <p:nvPr/>
        </p:nvSpPr>
        <p:spPr>
          <a:xfrm>
            <a:off x="4397684" y="17009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/>
              <a:t>Závěrečný test: 80 %</a:t>
            </a:r>
            <a:br>
              <a:rPr lang="cs-CZ" sz="2000" dirty="0"/>
            </a:br>
            <a:r>
              <a:rPr lang="cs-CZ" sz="2000" dirty="0"/>
              <a:t>Aktivní účast na přednáškách: 20 %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7" name="Picture 2" descr="Politická sociologie - Karel B. Müller, pevná vazba | Knihy na Martinus.cz">
            <a:extLst>
              <a:ext uri="{FF2B5EF4-FFF2-40B4-BE49-F238E27FC236}">
                <a16:creationId xmlns:a16="http://schemas.microsoft.com/office/drawing/2014/main" id="{57495953-561B-4F96-8801-1ED38B978A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9" y="1672123"/>
            <a:ext cx="3461262" cy="48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olitická sociologie - Karel Müller | KOSMAS.cz - vaše internetové  knihkupectví">
            <a:extLst>
              <a:ext uri="{FF2B5EF4-FFF2-40B4-BE49-F238E27FC236}">
                <a16:creationId xmlns:a16="http://schemas.microsoft.com/office/drawing/2014/main" id="{239CC29D-4A2B-4AC9-B662-F036EBF0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32" y="3728946"/>
            <a:ext cx="1855652" cy="28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95ABF415-F7CE-4CF0-A354-76A44782A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9459" name="Podnadpis 2">
            <a:extLst>
              <a:ext uri="{FF2B5EF4-FFF2-40B4-BE49-F238E27FC236}">
                <a16:creationId xmlns:a16="http://schemas.microsoft.com/office/drawing/2014/main" id="{1F6D9259-79BE-48C6-8647-B01FF6BAE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9460" name="Obrázek 3" descr="central europe map 1400.bmp">
            <a:extLst>
              <a:ext uri="{FF2B5EF4-FFF2-40B4-BE49-F238E27FC236}">
                <a16:creationId xmlns:a16="http://schemas.microsoft.com/office/drawing/2014/main" id="{4002146B-FD68-4086-A058-DCB67155E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8194" cy="71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CAF84103-C616-4C55-A8DC-F3857EA0D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0" y="3200400"/>
            <a:ext cx="462915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20483" name="Podnadpis 2">
            <a:extLst>
              <a:ext uri="{FF2B5EF4-FFF2-40B4-BE49-F238E27FC236}">
                <a16:creationId xmlns:a16="http://schemas.microsoft.com/office/drawing/2014/main" id="{864268D5-41FE-4A9D-AB11-0CB83239D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0" y="4610100"/>
            <a:ext cx="462915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20484" name="Obrázek 3" descr="central europe map 1300.bmp">
            <a:extLst>
              <a:ext uri="{FF2B5EF4-FFF2-40B4-BE49-F238E27FC236}">
                <a16:creationId xmlns:a16="http://schemas.microsoft.com/office/drawing/2014/main" id="{FB45CEE9-02CC-446A-863C-20FDB6D5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0"/>
            <a:ext cx="9222658" cy="708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4842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555360"/>
            <a:ext cx="9214981" cy="47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7F73F3-0E68-46C7-8FC3-82D567110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0" t="15409" r="10709" b="13899"/>
          <a:stretch/>
        </p:blipFill>
        <p:spPr>
          <a:xfrm>
            <a:off x="569741" y="0"/>
            <a:ext cx="8257735" cy="68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9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7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Corruption</a:t>
            </a:r>
            <a:r>
              <a:rPr lang="cs-CZ" sz="3600" dirty="0"/>
              <a:t> in</a:t>
            </a:r>
            <a:r>
              <a:rPr lang="en-US" sz="3600" dirty="0"/>
              <a:t> Europe (1996 </a:t>
            </a:r>
            <a:r>
              <a:rPr lang="en-GB" sz="3600" dirty="0"/>
              <a:t>– 20</a:t>
            </a:r>
            <a:r>
              <a:rPr lang="cs-CZ" sz="3600" dirty="0"/>
              <a:t>23</a:t>
            </a:r>
            <a:r>
              <a:rPr lang="en-GB" sz="3600" dirty="0"/>
              <a:t>)</a:t>
            </a:r>
            <a:r>
              <a:rPr lang="en-GB" sz="3600" b="1" dirty="0"/>
              <a:t> </a:t>
            </a:r>
            <a:br>
              <a:rPr lang="en-GB" sz="3600" b="1" dirty="0"/>
            </a:br>
            <a:r>
              <a:rPr lang="en-GB" sz="3600" dirty="0"/>
              <a:t>(</a:t>
            </a:r>
            <a:r>
              <a:rPr lang="cs-CZ" sz="3600" dirty="0"/>
              <a:t>source: </a:t>
            </a:r>
            <a:r>
              <a:rPr lang="en-GB" sz="3600" dirty="0"/>
              <a:t>T</a:t>
            </a:r>
            <a:r>
              <a:rPr lang="cs-CZ" sz="3600" dirty="0"/>
              <a:t>I,</a:t>
            </a:r>
            <a:r>
              <a:rPr lang="en-GB" sz="3600" dirty="0"/>
              <a:t>CPI</a:t>
            </a:r>
            <a:r>
              <a:rPr lang="cs-CZ" sz="3600" dirty="0"/>
              <a:t>: </a:t>
            </a:r>
            <a:r>
              <a:rPr lang="cs-CZ" sz="3600" dirty="0">
                <a:solidFill>
                  <a:srgbClr val="FF0000"/>
                </a:solidFill>
              </a:rPr>
              <a:t>2023 EU/6,4; CZ 16. place</a:t>
            </a:r>
            <a:r>
              <a:rPr lang="en-GB" sz="3600" dirty="0"/>
              <a:t>)</a:t>
            </a:r>
            <a:endParaRPr lang="cs-CZ" sz="36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6625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066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318"/>
          <a:stretch/>
        </p:blipFill>
        <p:spPr bwMode="auto">
          <a:xfrm>
            <a:off x="-1" y="0"/>
            <a:ext cx="2387897" cy="473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" r="32170"/>
          <a:stretch/>
        </p:blipFill>
        <p:spPr bwMode="auto">
          <a:xfrm>
            <a:off x="2387896" y="1019175"/>
            <a:ext cx="3994243" cy="496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0" y="1936101"/>
            <a:ext cx="1697987" cy="41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3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" y="485192"/>
            <a:ext cx="29146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24" y="1146764"/>
            <a:ext cx="6027576" cy="499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5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22"/>
            <a:ext cx="9144000" cy="923926"/>
          </a:xfrm>
        </p:spPr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0" y="1150374"/>
            <a:ext cx="9223450" cy="57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3" t="39174" r="15056" b="7162"/>
          <a:stretch/>
        </p:blipFill>
        <p:spPr bwMode="auto">
          <a:xfrm>
            <a:off x="0" y="0"/>
            <a:ext cx="9144000" cy="679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2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99348-F3D6-48E9-8492-567E35DC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1072202"/>
            <a:ext cx="7543800" cy="301752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MODERNIZACE</a:t>
            </a:r>
            <a:br>
              <a:rPr lang="cs-CZ" dirty="0"/>
            </a:br>
            <a:r>
              <a:rPr lang="cs-CZ" dirty="0"/>
              <a:t>A JEJÍ DŮSLEDKY</a:t>
            </a:r>
            <a:br>
              <a:rPr lang="cs-CZ" dirty="0"/>
            </a:br>
            <a:r>
              <a:rPr lang="cs-CZ" dirty="0"/>
              <a:t>kapitola 3,1</a:t>
            </a:r>
            <a:br>
              <a:rPr lang="cs-CZ" dirty="0"/>
            </a:br>
            <a:endParaRPr lang="cs-CZ" dirty="0"/>
          </a:p>
        </p:txBody>
      </p:sp>
      <p:pic>
        <p:nvPicPr>
          <p:cNvPr id="1026" name="Picture 2" descr="Politická sociologie - Karel B. Müller, pevná vazba | Knihy na Martinus.cz">
            <a:extLst>
              <a:ext uri="{FF2B5EF4-FFF2-40B4-BE49-F238E27FC236}">
                <a16:creationId xmlns:a16="http://schemas.microsoft.com/office/drawing/2014/main" id="{6D4D5074-6DE0-4CC5-AAF8-7CC281861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60" y="3776444"/>
            <a:ext cx="1995266" cy="27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18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6BB77-174D-49EA-8FD6-C3E1A53F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Ochrana lidských práv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0A31FCD-028C-40D1-B4C5-4D545E27D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33" t="19201" r="17726" b="48759"/>
          <a:stretch/>
        </p:blipFill>
        <p:spPr>
          <a:xfrm>
            <a:off x="0" y="1656549"/>
            <a:ext cx="9143999" cy="52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6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601F1-56CD-4710-ACFB-FF474304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377"/>
            <a:ext cx="9144000" cy="923926"/>
          </a:xfrm>
        </p:spPr>
        <p:txBody>
          <a:bodyPr/>
          <a:lstStyle/>
          <a:p>
            <a:r>
              <a:rPr lang="cs-CZ" sz="4500" dirty="0"/>
              <a:t>Ochrana menšin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877566-2B0B-4B0F-ADC2-8A70E06B4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51386" r="17826" b="20636"/>
          <a:stretch/>
        </p:blipFill>
        <p:spPr>
          <a:xfrm>
            <a:off x="-72022" y="1302665"/>
            <a:ext cx="9288044" cy="4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753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Schwartzova</a:t>
            </a:r>
            <a:r>
              <a:rPr lang="cs-CZ" dirty="0"/>
              <a:t> teorie základních lidských super-hodnot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Otevřenost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Důraz na možnosti</a:t>
            </a:r>
          </a:p>
          <a:p>
            <a:r>
              <a:rPr lang="cs-CZ" dirty="0"/>
              <a:t>Touha po samostatnosti</a:t>
            </a:r>
          </a:p>
          <a:p>
            <a:r>
              <a:rPr lang="cs-CZ" dirty="0"/>
              <a:t>Nezávislost jednání a myšlení</a:t>
            </a:r>
          </a:p>
          <a:p>
            <a:r>
              <a:rPr lang="cs-CZ" dirty="0"/>
              <a:t>Otevřenost novým zkušenostem, neznámému, cizímu </a:t>
            </a:r>
          </a:p>
          <a:p>
            <a:r>
              <a:rPr lang="cs-CZ" dirty="0"/>
              <a:t>Ochota ke změnám</a:t>
            </a:r>
          </a:p>
          <a:p>
            <a:r>
              <a:rPr lang="cs-CZ" dirty="0"/>
              <a:t>Liberalismus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Konzervatismus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Důraz na bezpečí, jistoty</a:t>
            </a:r>
          </a:p>
          <a:p>
            <a:r>
              <a:rPr lang="cs-CZ" dirty="0"/>
              <a:t>Konformismus</a:t>
            </a:r>
          </a:p>
          <a:p>
            <a:r>
              <a:rPr lang="cs-CZ" dirty="0"/>
              <a:t>Závaznost tradic </a:t>
            </a:r>
          </a:p>
          <a:p>
            <a:r>
              <a:rPr lang="cs-CZ" dirty="0"/>
              <a:t>Důraz na řád</a:t>
            </a:r>
          </a:p>
          <a:p>
            <a:r>
              <a:rPr lang="cs-CZ" dirty="0"/>
              <a:t>Odolnost/uzavřenost vůči změnám</a:t>
            </a:r>
          </a:p>
          <a:p>
            <a:r>
              <a:rPr lang="cs-CZ" dirty="0" err="1"/>
              <a:t>Klientelismus</a:t>
            </a:r>
            <a:r>
              <a:rPr lang="cs-CZ" dirty="0"/>
              <a:t>/nacionalismus</a:t>
            </a:r>
          </a:p>
        </p:txBody>
      </p:sp>
    </p:spTree>
    <p:extLst>
      <p:ext uri="{BB962C8B-B14F-4D97-AF65-F5344CB8AC3E}">
        <p14:creationId xmlns:p14="http://schemas.microsoft.com/office/powerpoint/2010/main" val="5430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Schwartzova</a:t>
            </a:r>
            <a:r>
              <a:rPr lang="cs-CZ" dirty="0"/>
              <a:t> teorie základních lidských super/hodnot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4504" y="1747080"/>
            <a:ext cx="4040188" cy="576064"/>
          </a:xfrm>
        </p:spPr>
        <p:txBody>
          <a:bodyPr>
            <a:normAutofit fontScale="92500" lnSpcReduction="10000"/>
          </a:bodyPr>
          <a:lstStyle/>
          <a:p>
            <a:pPr marL="88900"/>
            <a:r>
              <a:rPr lang="cs-CZ" sz="3600" dirty="0"/>
              <a:t>Sebe-</a:t>
            </a:r>
            <a:r>
              <a:rPr lang="cs-CZ" sz="3600" dirty="0" err="1"/>
              <a:t>střednost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881392"/>
            <a:ext cx="4040188" cy="3274264"/>
          </a:xfrm>
        </p:spPr>
        <p:txBody>
          <a:bodyPr/>
          <a:lstStyle/>
          <a:p>
            <a:r>
              <a:rPr lang="cs-CZ" sz="3200" dirty="0"/>
              <a:t>Důraz na vlastní zájmy</a:t>
            </a:r>
          </a:p>
          <a:p>
            <a:r>
              <a:rPr lang="cs-CZ" sz="3200" dirty="0"/>
              <a:t>Touha po moci</a:t>
            </a:r>
          </a:p>
          <a:p>
            <a:r>
              <a:rPr lang="cs-CZ" sz="3200" dirty="0"/>
              <a:t>Zaměření na úspěch, požitkářství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47080"/>
            <a:ext cx="4041775" cy="995312"/>
          </a:xfrm>
        </p:spPr>
        <p:txBody>
          <a:bodyPr>
            <a:normAutofit fontScale="92500" lnSpcReduction="20000"/>
          </a:bodyPr>
          <a:lstStyle/>
          <a:p>
            <a:r>
              <a:rPr lang="cs-CZ" sz="3600" dirty="0"/>
              <a:t>Překročení sebe sama/empatie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708920"/>
            <a:ext cx="4041775" cy="3418280"/>
          </a:xfrm>
        </p:spPr>
        <p:txBody>
          <a:bodyPr/>
          <a:lstStyle/>
          <a:p>
            <a:r>
              <a:rPr lang="cs-CZ" sz="3200" dirty="0"/>
              <a:t>Důraz na univerzální hodnoty</a:t>
            </a:r>
          </a:p>
          <a:p>
            <a:r>
              <a:rPr lang="cs-CZ" sz="3200" dirty="0"/>
              <a:t>Tolerance, benevolence</a:t>
            </a:r>
          </a:p>
          <a:p>
            <a:r>
              <a:rPr lang="cs-CZ" sz="3200" dirty="0"/>
              <a:t>Zájem o ostatní, o obecný zájem, blaho</a:t>
            </a:r>
          </a:p>
        </p:txBody>
      </p:sp>
    </p:spTree>
    <p:extLst>
      <p:ext uri="{BB962C8B-B14F-4D97-AF65-F5344CB8AC3E}">
        <p14:creationId xmlns:p14="http://schemas.microsoft.com/office/powerpoint/2010/main" val="8924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48" t="9577" r="13328" b="5669"/>
          <a:stretch>
            <a:fillRect/>
          </a:stretch>
        </p:blipFill>
        <p:spPr bwMode="auto">
          <a:xfrm rot="5400000">
            <a:off x="16068" y="163444"/>
            <a:ext cx="5992954" cy="566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07704" y="1700808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5796136" y="1444622"/>
            <a:ext cx="31683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53% Čechů si myslí, že jejich kultura  je lepší než většina ostatních kultur (červen 2019, STEM/</a:t>
            </a:r>
            <a:r>
              <a:rPr lang="cs-CZ" sz="3200" dirty="0" err="1"/>
              <a:t>Median</a:t>
            </a:r>
            <a:r>
              <a:rPr lang="cs-CZ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65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03312"/>
          </a:xfrm>
        </p:spPr>
        <p:txBody>
          <a:bodyPr>
            <a:normAutofit fontScale="90000"/>
          </a:bodyPr>
          <a:lstStyle/>
          <a:p>
            <a:r>
              <a:rPr lang="cs-CZ" dirty="0"/>
              <a:t>Střední třídy a post-materiální 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Silent Revolution (1977)</a:t>
            </a:r>
          </a:p>
          <a:p>
            <a:r>
              <a:rPr lang="en-US" dirty="0"/>
              <a:t>Survival taken for granted</a:t>
            </a:r>
          </a:p>
          <a:p>
            <a:r>
              <a:rPr lang="en-US" dirty="0"/>
              <a:t>New social movements (cultural revolution)</a:t>
            </a:r>
          </a:p>
          <a:p>
            <a:pPr lvl="1"/>
            <a:r>
              <a:rPr lang="en-US" dirty="0"/>
              <a:t>Welfare state</a:t>
            </a:r>
          </a:p>
          <a:p>
            <a:pPr lvl="1"/>
            <a:r>
              <a:rPr lang="en-US" dirty="0"/>
              <a:t>Economic miracle</a:t>
            </a:r>
          </a:p>
          <a:p>
            <a:pPr lvl="1"/>
            <a:r>
              <a:rPr lang="en-GB" dirty="0"/>
              <a:t>Longest peace in </a:t>
            </a:r>
            <a:r>
              <a:rPr lang="en-GB" dirty="0" err="1"/>
              <a:t>hist</a:t>
            </a:r>
            <a:r>
              <a:rPr lang="en-US" dirty="0" err="1"/>
              <a:t>ory</a:t>
            </a:r>
            <a:endParaRPr lang="en-US" dirty="0"/>
          </a:p>
          <a:p>
            <a:r>
              <a:rPr lang="en-US" dirty="0"/>
              <a:t>Cultural Shift in Advanced Industrial Society (1990)</a:t>
            </a:r>
          </a:p>
        </p:txBody>
      </p:sp>
      <p:pic>
        <p:nvPicPr>
          <p:cNvPr id="5" name="Picture 2" descr="http://image.slideserve.com/322950/ronald-inglehart-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1210"/>
            <a:ext cx="4581457" cy="3436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058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A9C433-6335-4D18-A7C3-FD9AA8BB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4ECBD98-DC78-4468-87A2-A679DF457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51" t="31952" r="60399" b="11217"/>
          <a:stretch/>
        </p:blipFill>
        <p:spPr>
          <a:xfrm>
            <a:off x="-324544" y="0"/>
            <a:ext cx="9468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658" y="-14387"/>
            <a:ext cx="9144000" cy="923926"/>
          </a:xfrm>
        </p:spPr>
        <p:txBody>
          <a:bodyPr>
            <a:normAutofit/>
          </a:bodyPr>
          <a:lstStyle/>
          <a:p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World</a:t>
            </a:r>
            <a:r>
              <a:rPr lang="cs-CZ" sz="3600" dirty="0"/>
              <a:t> </a:t>
            </a:r>
            <a:r>
              <a:rPr lang="cs-CZ" sz="3600" dirty="0" err="1"/>
              <a:t>Value</a:t>
            </a:r>
            <a:r>
              <a:rPr lang="cs-CZ" sz="3600" dirty="0"/>
              <a:t> </a:t>
            </a:r>
            <a:r>
              <a:rPr lang="cs-CZ" sz="3600" dirty="0" err="1"/>
              <a:t>Survey</a:t>
            </a:r>
            <a:r>
              <a:rPr lang="cs-CZ" sz="3600" dirty="0"/>
              <a:t> 2017</a:t>
            </a:r>
          </a:p>
        </p:txBody>
      </p:sp>
      <p:pic>
        <p:nvPicPr>
          <p:cNvPr id="4" name="Picture 2" descr="https://upload.wikimedia.org/wikipedia/commons/thumb/a/a7/Culture_Map_2017_conclusive.png/1280px-Culture_Map_2017_conclusiv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650"/>
            <a:ext cx="7330294" cy="5589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5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992BD3-8F8A-4CFC-886E-FBECD47A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3"/>
            <a:ext cx="9144000" cy="1234461"/>
          </a:xfrm>
        </p:spPr>
        <p:txBody>
          <a:bodyPr>
            <a:normAutofit fontScale="90000"/>
          </a:bodyPr>
          <a:lstStyle/>
          <a:p>
            <a:r>
              <a:rPr lang="en-US" dirty="0"/>
              <a:t>Stages of Transitions</a:t>
            </a:r>
            <a:br>
              <a:rPr lang="cs-CZ" dirty="0"/>
            </a:br>
            <a:r>
              <a:rPr lang="cs-CZ" sz="4000" dirty="0"/>
              <a:t>(Ernest </a:t>
            </a:r>
            <a:r>
              <a:rPr lang="cs-CZ" sz="4000" dirty="0" err="1"/>
              <a:t>Gellner</a:t>
            </a:r>
            <a:r>
              <a:rPr lang="cs-CZ" sz="4000" dirty="0"/>
              <a:t>)</a:t>
            </a:r>
            <a:endParaRPr lang="en-US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840A3-D7D3-462C-B876-EC8013DD9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3929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Viennese situation (1815)</a:t>
            </a:r>
            <a:r>
              <a:rPr lang="cs-CZ" sz="2400" dirty="0"/>
              <a:t>: 1. ZONE</a:t>
            </a:r>
            <a:endParaRPr lang="en-US" sz="2400" dirty="0"/>
          </a:p>
          <a:p>
            <a:r>
              <a:rPr lang="en-US" sz="2400" dirty="0"/>
              <a:t>Age of Irredentism</a:t>
            </a:r>
            <a:r>
              <a:rPr lang="cs-CZ" sz="2400" dirty="0"/>
              <a:t>: 2. ZONE</a:t>
            </a:r>
          </a:p>
          <a:p>
            <a:pPr lvl="1"/>
            <a:r>
              <a:rPr lang="cs-CZ" sz="2400" dirty="0"/>
              <a:t>GERMANY 1871, ITALY 1866, 1870 (RISORGIMENTO)</a:t>
            </a:r>
            <a:endParaRPr lang="en-US" sz="2400" dirty="0"/>
          </a:p>
          <a:p>
            <a:r>
              <a:rPr lang="en-US" sz="2400" dirty="0"/>
              <a:t>Versailles (Wilson) System: 3. ZONE</a:t>
            </a:r>
          </a:p>
          <a:p>
            <a:pPr lvl="1"/>
            <a:r>
              <a:rPr lang="en-US" sz="2400" dirty="0"/>
              <a:t>1918, self-determination</a:t>
            </a:r>
          </a:p>
          <a:p>
            <a:r>
              <a:rPr lang="en-US" sz="2400" dirty="0"/>
              <a:t>Ethnic Cleansing: 4. ZONE</a:t>
            </a:r>
          </a:p>
          <a:p>
            <a:pPr lvl="1"/>
            <a:r>
              <a:rPr lang="en-US" sz="2400" dirty="0"/>
              <a:t>1945/46, 1989 – 1992 (USSR, Czechoslovakia, Yugoslavia)</a:t>
            </a:r>
          </a:p>
          <a:p>
            <a:r>
              <a:rPr lang="en-US" sz="2400" dirty="0"/>
              <a:t>Attenuation (?)</a:t>
            </a: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67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2100" b="1" dirty="0"/>
              <a:t>2 basic types of nation-forming processes in Europe (</a:t>
            </a:r>
            <a:r>
              <a:rPr lang="en-US" altLang="cs-CZ" sz="2100" b="1" i="1" dirty="0"/>
              <a:t>Europe 1700</a:t>
            </a:r>
            <a:r>
              <a:rPr lang="en-US" altLang="cs-CZ" sz="2100" b="1" dirty="0"/>
              <a:t>)</a:t>
            </a:r>
            <a:br>
              <a:rPr lang="en-US" altLang="cs-CZ" sz="2100" b="1" dirty="0"/>
            </a:br>
            <a:r>
              <a:rPr lang="cs-CZ" altLang="cs-CZ" sz="2100" b="1" dirty="0"/>
              <a:t>Miroslav Hroch</a:t>
            </a:r>
            <a:endParaRPr lang="en-US" altLang="cs-CZ" sz="2100" b="1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17638"/>
            <a:ext cx="3873909" cy="536662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000" b="1" dirty="0"/>
              <a:t>Integrated state-nation societies</a:t>
            </a:r>
            <a:r>
              <a:rPr lang="en-US" altLang="cs-CZ" sz="2000" dirty="0"/>
              <a:t> </a:t>
            </a:r>
          </a:p>
          <a:p>
            <a:pPr eaLnBrk="1" hangingPunct="1">
              <a:buFontTx/>
              <a:buNone/>
            </a:pPr>
            <a:r>
              <a:rPr lang="en-US" altLang="cs-CZ" sz="2000" dirty="0"/>
              <a:t>{7 states} F, E, D, P, S, Sp., D</a:t>
            </a:r>
          </a:p>
          <a:p>
            <a:pPr eaLnBrk="1" hangingPunct="1"/>
            <a:r>
              <a:rPr lang="en-US" altLang="cs-CZ" sz="2000" dirty="0"/>
              <a:t>tradition of statehood</a:t>
            </a:r>
          </a:p>
          <a:p>
            <a:pPr eaLnBrk="1" hangingPunct="1"/>
            <a:r>
              <a:rPr lang="en-US" altLang="cs-CZ" sz="2000" dirty="0"/>
              <a:t>complete social structure (national elites)</a:t>
            </a:r>
          </a:p>
          <a:p>
            <a:pPr eaLnBrk="1" hangingPunct="1"/>
            <a:r>
              <a:rPr lang="en-US" altLang="cs-CZ" sz="2000" dirty="0"/>
              <a:t>tradition of literary language (language of administration &amp; national elites)</a:t>
            </a:r>
          </a:p>
          <a:p>
            <a:pPr eaLnBrk="1" hangingPunct="1">
              <a:buFontTx/>
              <a:buNone/>
            </a:pPr>
            <a:r>
              <a:rPr lang="en-US" altLang="cs-CZ" sz="2000" b="1" dirty="0"/>
              <a:t>Stateless societies </a:t>
            </a:r>
          </a:p>
          <a:p>
            <a:pPr eaLnBrk="1" hangingPunct="1">
              <a:buFontTx/>
              <a:buNone/>
            </a:pPr>
            <a:r>
              <a:rPr lang="en-US" altLang="cs-CZ" sz="2000" dirty="0"/>
              <a:t>{more than 30 ethnic groups)</a:t>
            </a:r>
          </a:p>
          <a:p>
            <a:pPr eaLnBrk="1" hangingPunct="1"/>
            <a:r>
              <a:rPr lang="en-US" altLang="cs-CZ" sz="2000" dirty="0"/>
              <a:t>living within multiethnic states or empires </a:t>
            </a:r>
          </a:p>
          <a:p>
            <a:pPr eaLnBrk="1" hangingPunct="1"/>
            <a:r>
              <a:rPr lang="en-US" altLang="cs-CZ" sz="2000" dirty="0"/>
              <a:t>non-dominant ethnic groups</a:t>
            </a:r>
          </a:p>
          <a:p>
            <a:pPr eaLnBrk="1" hangingPunct="1"/>
            <a:endParaRPr lang="cs-CZ" altLang="cs-CZ" sz="1200" dirty="0"/>
          </a:p>
        </p:txBody>
      </p:sp>
      <p:pic>
        <p:nvPicPr>
          <p:cNvPr id="2052" name="Picture 6" descr="central europe map 17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960" y="1533832"/>
            <a:ext cx="5362040" cy="4209837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5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cs-CZ" sz="1800" u="sng" dirty="0"/>
              <a:t>Gellner – 4 time zones (West – East direction)</a:t>
            </a:r>
            <a:br>
              <a:rPr lang="en-GB" altLang="cs-CZ" sz="1800" dirty="0"/>
            </a:br>
            <a:r>
              <a:rPr lang="cs-CZ" altLang="cs-CZ" sz="1800" dirty="0"/>
              <a:t>„</a:t>
            </a:r>
            <a:r>
              <a:rPr lang="en-GB" altLang="cs-CZ" sz="1800" dirty="0"/>
              <a:t>Modern forces inevitably </a:t>
            </a:r>
            <a:r>
              <a:rPr lang="cs-CZ" altLang="cs-CZ" sz="1800" dirty="0" err="1"/>
              <a:t>have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been</a:t>
            </a:r>
            <a:r>
              <a:rPr lang="cs-CZ" altLang="cs-CZ" sz="1800" dirty="0"/>
              <a:t> </a:t>
            </a:r>
            <a:r>
              <a:rPr lang="en-GB" altLang="cs-CZ" sz="1800" dirty="0"/>
              <a:t>work</a:t>
            </a:r>
            <a:r>
              <a:rPr lang="cs-CZ" altLang="cs-CZ" sz="1800" dirty="0" err="1"/>
              <a:t>ing</a:t>
            </a:r>
            <a:r>
              <a:rPr lang="en-GB" altLang="cs-CZ" sz="1800" dirty="0"/>
              <a:t> towards the confluence of political and cultural borders, towards </a:t>
            </a:r>
            <a:r>
              <a:rPr lang="en-GB" altLang="cs-CZ" sz="1800" dirty="0" err="1"/>
              <a:t>merg</a:t>
            </a:r>
            <a:r>
              <a:rPr lang="cs-CZ" altLang="cs-CZ" sz="1800" dirty="0" err="1"/>
              <a:t>ing</a:t>
            </a:r>
            <a:r>
              <a:rPr lang="en-GB" altLang="cs-CZ" sz="1800" dirty="0"/>
              <a:t> political and cultural unit</a:t>
            </a:r>
            <a:r>
              <a:rPr lang="cs-CZ" altLang="cs-CZ" sz="1800" dirty="0"/>
              <a:t>s</a:t>
            </a:r>
            <a:r>
              <a:rPr lang="en-GB" altLang="cs-CZ" sz="1800" dirty="0"/>
              <a:t>.</a:t>
            </a:r>
            <a:r>
              <a:rPr lang="cs-CZ" altLang="cs-CZ" sz="1800" dirty="0"/>
              <a:t>“</a:t>
            </a:r>
          </a:p>
        </p:txBody>
      </p:sp>
      <p:pic>
        <p:nvPicPr>
          <p:cNvPr id="3075" name="Picture 5" descr="central europe map 18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306" y="1924666"/>
            <a:ext cx="4580840" cy="4023850"/>
          </a:xfrm>
          <a:noFill/>
        </p:spPr>
      </p:pic>
      <p:sp>
        <p:nvSpPr>
          <p:cNvPr id="3076" name="Rectangle 11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400050" indent="-400050" algn="just">
              <a:buNone/>
            </a:pPr>
            <a:r>
              <a:rPr lang="cs-CZ" altLang="cs-CZ" sz="2000" b="1" dirty="0"/>
              <a:t>1. ZONE (</a:t>
            </a:r>
            <a:r>
              <a:rPr lang="cs-CZ" altLang="cs-CZ" sz="2000" b="1" i="1" dirty="0" err="1"/>
              <a:t>Europe</a:t>
            </a:r>
            <a:r>
              <a:rPr lang="cs-CZ" altLang="cs-CZ" sz="2000" b="1" i="1" dirty="0"/>
              <a:t> 1800</a:t>
            </a:r>
            <a:r>
              <a:rPr lang="cs-CZ" altLang="cs-CZ" sz="2000" b="1" dirty="0"/>
              <a:t>)</a:t>
            </a:r>
          </a:p>
          <a:p>
            <a:pPr marL="400050" indent="-400050" algn="just">
              <a:buNone/>
            </a:pPr>
            <a:endParaRPr lang="cs-CZ" altLang="cs-CZ" sz="2000" b="1" dirty="0"/>
          </a:p>
          <a:p>
            <a:pPr marL="400050" indent="-400050">
              <a:buNone/>
            </a:pPr>
            <a:r>
              <a:rPr lang="en-US" altLang="cs-CZ" sz="2000" dirty="0"/>
              <a:t>Marriage of state and culture has been achieved during early modernity (age of enlightenment) </a:t>
            </a:r>
          </a:p>
          <a:p>
            <a:pPr marL="400050" indent="-400050" algn="just">
              <a:buNone/>
            </a:pPr>
            <a:endParaRPr lang="cs-CZ" altLang="cs-CZ" sz="2000" dirty="0"/>
          </a:p>
          <a:p>
            <a:pPr marL="400050" indent="-400050">
              <a:buNone/>
            </a:pPr>
            <a:r>
              <a:rPr lang="en-GB" altLang="cs-CZ" sz="2000" dirty="0"/>
              <a:t>State</a:t>
            </a:r>
            <a:r>
              <a:rPr lang="cs-CZ" altLang="cs-CZ" sz="2000" dirty="0"/>
              <a:t>s</a:t>
            </a:r>
            <a:r>
              <a:rPr lang="en-GB" altLang="cs-CZ" sz="2000" dirty="0"/>
              <a:t> survived the Middle Ages – continuity of independent statehood {</a:t>
            </a:r>
            <a:r>
              <a:rPr lang="cs-CZ" altLang="cs-CZ" sz="2000" dirty="0"/>
              <a:t>7</a:t>
            </a:r>
            <a:r>
              <a:rPr lang="en-GB" altLang="cs-CZ" sz="2000" dirty="0"/>
              <a:t> states</a:t>
            </a:r>
            <a:r>
              <a:rPr lang="cs-CZ" altLang="cs-CZ" sz="2000" dirty="0"/>
              <a:t>)</a:t>
            </a:r>
            <a:r>
              <a:rPr lang="en-GB" altLang="cs-CZ" sz="2000" dirty="0"/>
              <a:t> – politically and culturally integrated. </a:t>
            </a:r>
            <a:r>
              <a:rPr lang="en-GB" altLang="cs-CZ" sz="2000" dirty="0" err="1"/>
              <a:t>Th</a:t>
            </a:r>
            <a:r>
              <a:rPr lang="cs-CZ" altLang="cs-CZ" sz="2000" dirty="0"/>
              <a:t>e</a:t>
            </a:r>
            <a:r>
              <a:rPr lang="en-GB" altLang="cs-CZ" sz="2000" dirty="0"/>
              <a:t> process of integration lasted centuries.</a:t>
            </a:r>
            <a:endParaRPr lang="cs-CZ" altLang="cs-CZ" sz="2000" dirty="0"/>
          </a:p>
          <a:p>
            <a:pPr marL="400050" indent="-400050" algn="just">
              <a:buFont typeface="Symbol" panose="05050102010706020507" pitchFamily="18" charset="2"/>
              <a:buChar char=""/>
            </a:pPr>
            <a:endParaRPr lang="cs-CZ" altLang="cs-CZ" sz="1500" dirty="0"/>
          </a:p>
          <a:p>
            <a:pPr marL="400050" indent="-400050" algn="just">
              <a:buNone/>
            </a:pPr>
            <a:endParaRPr lang="cs-CZ" altLang="cs-CZ" sz="1500" dirty="0"/>
          </a:p>
          <a:p>
            <a:pPr marL="400050" indent="-400050"/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3214736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/>
              <a:t>2.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1900</a:t>
            </a:r>
            <a:r>
              <a:rPr lang="cs-CZ" altLang="cs-CZ" dirty="0"/>
              <a:t>)</a:t>
            </a:r>
          </a:p>
        </p:txBody>
      </p:sp>
      <p:sp>
        <p:nvSpPr>
          <p:cNvPr id="409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459898" y="1730477"/>
            <a:ext cx="4684102" cy="4965291"/>
          </a:xfrm>
        </p:spPr>
        <p:txBody>
          <a:bodyPr>
            <a:normAutofit/>
          </a:bodyPr>
          <a:lstStyle/>
          <a:p>
            <a:pPr marL="400050" indent="-400050" algn="just">
              <a:lnSpc>
                <a:spcPct val="80000"/>
              </a:lnSpc>
              <a:buNone/>
            </a:pPr>
            <a:r>
              <a:rPr lang="en-GB" altLang="cs-CZ" sz="2000" dirty="0"/>
              <a:t>Marriage of state and culture has been achieved in the second half of 19th century</a:t>
            </a:r>
            <a:endParaRPr lang="cs-CZ" altLang="cs-CZ" sz="2000" dirty="0"/>
          </a:p>
          <a:p>
            <a:pPr marL="400050" indent="-400050" algn="just">
              <a:lnSpc>
                <a:spcPct val="80000"/>
              </a:lnSpc>
              <a:buNone/>
            </a:pPr>
            <a:r>
              <a:rPr lang="en-GB" altLang="cs-CZ" sz="2000" b="1" i="1" dirty="0"/>
              <a:t>Germany</a:t>
            </a:r>
            <a:r>
              <a:rPr lang="en-GB" altLang="cs-CZ" sz="2000" b="1" dirty="0"/>
              <a:t> </a:t>
            </a:r>
            <a:r>
              <a:rPr lang="cs-CZ" altLang="cs-CZ" sz="2000" b="1" dirty="0"/>
              <a:t>:</a:t>
            </a:r>
            <a:r>
              <a:rPr lang="cs-CZ" altLang="cs-CZ" sz="2000" dirty="0"/>
              <a:t> </a:t>
            </a:r>
            <a:r>
              <a:rPr lang="en-GB" altLang="cs-CZ" sz="2000" dirty="0"/>
              <a:t>1871 </a:t>
            </a:r>
            <a:r>
              <a:rPr lang="en-GB" altLang="cs-CZ" sz="2000" dirty="0" err="1"/>
              <a:t>Bismarc</a:t>
            </a:r>
            <a:endParaRPr lang="cs-CZ" altLang="cs-CZ" sz="2000" dirty="0"/>
          </a:p>
          <a:p>
            <a:pPr marL="400050" indent="-400050">
              <a:lnSpc>
                <a:spcPct val="80000"/>
              </a:lnSpc>
              <a:buNone/>
            </a:pPr>
            <a:r>
              <a:rPr lang="en-GB" altLang="cs-CZ" sz="2000" b="1" i="1" dirty="0"/>
              <a:t>Italy</a:t>
            </a:r>
            <a:r>
              <a:rPr lang="cs-CZ" altLang="cs-CZ" sz="2000" b="1" dirty="0"/>
              <a:t>: </a:t>
            </a:r>
            <a:r>
              <a:rPr lang="en-GB" altLang="cs-CZ" sz="2000" dirty="0"/>
              <a:t>Risorgimento – the period</a:t>
            </a:r>
            <a:r>
              <a:rPr lang="cs-CZ" altLang="cs-CZ" sz="2000" dirty="0"/>
              <a:t> </a:t>
            </a:r>
            <a:r>
              <a:rPr lang="en-GB" altLang="cs-CZ" sz="2000" dirty="0"/>
              <a:t>of </a:t>
            </a:r>
            <a:r>
              <a:rPr lang="cs-CZ" altLang="cs-CZ" sz="2000" dirty="0"/>
              <a:t>  </a:t>
            </a:r>
            <a:r>
              <a:rPr lang="en-GB" altLang="cs-CZ" sz="2000" dirty="0"/>
              <a:t>liberation and political unification of Italy </a:t>
            </a:r>
            <a:r>
              <a:rPr lang="cs-CZ" altLang="cs-CZ" sz="2000" dirty="0"/>
              <a:t>1</a:t>
            </a:r>
            <a:r>
              <a:rPr lang="en-GB" altLang="cs-CZ" sz="2000" dirty="0"/>
              <a:t>86</a:t>
            </a:r>
            <a:r>
              <a:rPr lang="cs-CZ" altLang="cs-CZ" sz="2000" dirty="0"/>
              <a:t>6/1870</a:t>
            </a:r>
          </a:p>
          <a:p>
            <a:pPr marL="400050" indent="-400050">
              <a:lnSpc>
                <a:spcPct val="80000"/>
              </a:lnSpc>
              <a:buNone/>
            </a:pPr>
            <a:r>
              <a:rPr lang="cs-CZ" altLang="cs-CZ" sz="2000" dirty="0"/>
              <a:t>(</a:t>
            </a:r>
            <a:r>
              <a:rPr lang="en-GB" altLang="cs-CZ" sz="2000" dirty="0" err="1"/>
              <a:t>Mazzin</a:t>
            </a:r>
            <a:r>
              <a:rPr lang="cs-CZ" altLang="cs-CZ" sz="2000" dirty="0"/>
              <a:t>i, </a:t>
            </a:r>
            <a:r>
              <a:rPr lang="en-GB" altLang="cs-CZ" sz="2000" dirty="0"/>
              <a:t>Garibaldi</a:t>
            </a:r>
            <a:r>
              <a:rPr lang="cs-CZ" altLang="cs-CZ" sz="2000" dirty="0"/>
              <a:t>)</a:t>
            </a:r>
            <a:r>
              <a:rPr lang="en-GB" altLang="cs-CZ" sz="2000" dirty="0"/>
              <a:t> </a:t>
            </a:r>
            <a:r>
              <a:rPr lang="cs-CZ" altLang="cs-CZ" sz="2000" dirty="0"/>
              <a:t>	</a:t>
            </a:r>
          </a:p>
          <a:p>
            <a:pPr marL="400050" indent="-400050">
              <a:lnSpc>
                <a:spcPct val="80000"/>
              </a:lnSpc>
              <a:buNone/>
            </a:pPr>
            <a:r>
              <a:rPr lang="en-GB" altLang="cs-CZ" sz="2000" dirty="0"/>
              <a:t>No state continuity but other preconditions existed</a:t>
            </a:r>
            <a:r>
              <a:rPr lang="cs-CZ" altLang="cs-CZ" sz="2000" dirty="0"/>
              <a:t> -</a:t>
            </a:r>
            <a:r>
              <a:rPr lang="en-GB" altLang="cs-CZ" sz="2000" dirty="0"/>
              <a:t> culturally integrated</a:t>
            </a:r>
            <a:r>
              <a:rPr lang="cs-CZ" altLang="cs-CZ" sz="2000" dirty="0"/>
              <a:t>, p</a:t>
            </a:r>
            <a:r>
              <a:rPr lang="en-GB" altLang="cs-CZ" sz="2000" dirty="0" err="1"/>
              <a:t>olitical</a:t>
            </a:r>
            <a:r>
              <a:rPr lang="en-GB" altLang="cs-CZ" sz="2000" dirty="0"/>
              <a:t> fragmentation – high culture</a:t>
            </a:r>
            <a:endParaRPr lang="cs-CZ" altLang="cs-CZ" sz="2000" dirty="0"/>
          </a:p>
          <a:p>
            <a:pPr marL="400050" indent="-400050" algn="just">
              <a:lnSpc>
                <a:spcPct val="80000"/>
              </a:lnSpc>
              <a:buNone/>
            </a:pPr>
            <a:endParaRPr lang="cs-CZ" altLang="cs-CZ" sz="2000" b="1" i="1" dirty="0"/>
          </a:p>
          <a:p>
            <a:pPr marL="400050" indent="-400050" algn="just">
              <a:lnSpc>
                <a:spcPct val="80000"/>
              </a:lnSpc>
              <a:buNone/>
            </a:pPr>
            <a:r>
              <a:rPr lang="cs-CZ" altLang="cs-CZ" sz="2000" b="1" i="1" dirty="0" err="1"/>
              <a:t>Greece</a:t>
            </a:r>
            <a:r>
              <a:rPr lang="cs-CZ" altLang="cs-CZ" sz="2000" b="1" i="1" dirty="0"/>
              <a:t>: </a:t>
            </a:r>
            <a:r>
              <a:rPr lang="cs-CZ" altLang="cs-CZ" sz="2000" dirty="0" err="1"/>
              <a:t>independence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war</a:t>
            </a:r>
            <a:r>
              <a:rPr lang="cs-CZ" altLang="cs-CZ" sz="2000" dirty="0"/>
              <a:t> </a:t>
            </a:r>
          </a:p>
          <a:p>
            <a:pPr marL="400050" indent="-400050" algn="just">
              <a:lnSpc>
                <a:spcPct val="80000"/>
              </a:lnSpc>
              <a:buNone/>
            </a:pPr>
            <a:r>
              <a:rPr lang="cs-CZ" altLang="cs-CZ" sz="2000" dirty="0"/>
              <a:t>		1821-1829 (1832) </a:t>
            </a:r>
          </a:p>
          <a:p>
            <a:pPr marL="400050" indent="-400050" algn="just">
              <a:lnSpc>
                <a:spcPct val="80000"/>
              </a:lnSpc>
              <a:buNone/>
            </a:pPr>
            <a:r>
              <a:rPr lang="cs-CZ" altLang="cs-CZ" sz="2000" b="1" i="1" dirty="0" err="1"/>
              <a:t>Bulgaria</a:t>
            </a:r>
            <a:r>
              <a:rPr lang="cs-CZ" altLang="cs-CZ" sz="2000" b="1" i="1" dirty="0"/>
              <a:t>,</a:t>
            </a:r>
            <a:r>
              <a:rPr lang="cs-CZ" altLang="cs-CZ" sz="2000" dirty="0"/>
              <a:t> </a:t>
            </a:r>
            <a:r>
              <a:rPr lang="cs-CZ" altLang="cs-CZ" sz="2000" b="1" i="1" dirty="0" err="1"/>
              <a:t>Romania</a:t>
            </a:r>
            <a:r>
              <a:rPr lang="cs-CZ" altLang="cs-CZ" sz="2000" b="1" i="1" dirty="0"/>
              <a:t>, </a:t>
            </a:r>
            <a:r>
              <a:rPr lang="cs-CZ" altLang="cs-CZ" sz="2000" b="1" i="1" dirty="0" err="1"/>
              <a:t>Serbia</a:t>
            </a:r>
            <a:r>
              <a:rPr lang="cs-CZ" altLang="cs-CZ" sz="2000" dirty="0"/>
              <a:t> 1878 </a:t>
            </a:r>
          </a:p>
          <a:p>
            <a:pPr marL="400050" indent="-400050" algn="just">
              <a:lnSpc>
                <a:spcPct val="80000"/>
              </a:lnSpc>
              <a:buNone/>
            </a:pPr>
            <a:endParaRPr lang="cs-CZ" altLang="cs-CZ" sz="1500" dirty="0"/>
          </a:p>
        </p:txBody>
      </p:sp>
      <p:pic>
        <p:nvPicPr>
          <p:cNvPr id="4100" name="Picture 12" descr="central europe map 19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2" y="1689142"/>
            <a:ext cx="4459898" cy="3554362"/>
          </a:xfrm>
          <a:noFill/>
        </p:spPr>
      </p:pic>
    </p:spTree>
    <p:extLst>
      <p:ext uri="{BB962C8B-B14F-4D97-AF65-F5344CB8AC3E}">
        <p14:creationId xmlns:p14="http://schemas.microsoft.com/office/powerpoint/2010/main" val="752449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3. ZONE (</a:t>
            </a:r>
            <a:r>
              <a:rPr lang="cs-CZ" altLang="cs-CZ" i="1"/>
              <a:t>Europe 1918</a:t>
            </a:r>
            <a:r>
              <a:rPr lang="cs-CZ" altLang="cs-CZ"/>
              <a:t>)</a:t>
            </a:r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726858" y="1570865"/>
            <a:ext cx="4417142" cy="5201265"/>
          </a:xfrm>
        </p:spPr>
        <p:txBody>
          <a:bodyPr>
            <a:normAutofit/>
          </a:bodyPr>
          <a:lstStyle/>
          <a:p>
            <a:pPr marL="400050" indent="-400050">
              <a:buNone/>
            </a:pPr>
            <a:r>
              <a:rPr lang="en-US" altLang="cs-CZ" sz="2000" dirty="0"/>
              <a:t>Political + cultural fragmentation, many dialects, it was not always obvious what was a new language and what was only regional dialects (Slavonic languages), linguistic lines were very blurred. </a:t>
            </a:r>
          </a:p>
          <a:p>
            <a:pPr marL="400050" indent="-400050">
              <a:buNone/>
            </a:pPr>
            <a:r>
              <a:rPr lang="en-GB" altLang="cs-CZ" sz="2000" dirty="0"/>
              <a:t>Many of these states became independent after 1st world war – principle of self-determination.</a:t>
            </a:r>
            <a:endParaRPr lang="cs-CZ" altLang="cs-CZ" sz="2000" dirty="0"/>
          </a:p>
          <a:p>
            <a:pPr marL="400050" indent="-400050">
              <a:buNone/>
            </a:pPr>
            <a:r>
              <a:rPr lang="en-GB" altLang="cs-CZ" sz="2000" dirty="0"/>
              <a:t>No statehood but remnant {partly remaining} and functioning institutions in multi</a:t>
            </a:r>
            <a:r>
              <a:rPr lang="cs-CZ" altLang="cs-CZ" sz="2000" dirty="0"/>
              <a:t>-</a:t>
            </a:r>
            <a:r>
              <a:rPr lang="en-GB" altLang="cs-CZ" sz="2000" dirty="0"/>
              <a:t>ethnic state {Habsburg Empire} – C, H, P, Norway </a:t>
            </a:r>
            <a:endParaRPr lang="cs-CZ" altLang="cs-CZ" sz="2000" dirty="0"/>
          </a:p>
        </p:txBody>
      </p:sp>
      <p:pic>
        <p:nvPicPr>
          <p:cNvPr id="5124" name="Picture 7" descr="CEE 1918-23_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1406127"/>
            <a:ext cx="4694727" cy="5530743"/>
          </a:xfrm>
          <a:noFill/>
        </p:spPr>
      </p:pic>
    </p:spTree>
    <p:extLst>
      <p:ext uri="{BB962C8B-B14F-4D97-AF65-F5344CB8AC3E}">
        <p14:creationId xmlns:p14="http://schemas.microsoft.com/office/powerpoint/2010/main" val="4236890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Karel\mapy\Langauges\RČs._Poměry_národnostní.jpg">
            <a:extLst>
              <a:ext uri="{FF2B5EF4-FFF2-40B4-BE49-F238E27FC236}">
                <a16:creationId xmlns:a16="http://schemas.microsoft.com/office/drawing/2014/main" id="{265CE9CA-2DFC-9E94-E6C0-0FA680DF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052"/>
            <a:ext cx="9144000" cy="421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2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58" y="162000"/>
            <a:ext cx="4644900" cy="66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7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4. ZONE (</a:t>
            </a:r>
            <a:r>
              <a:rPr lang="cs-CZ" altLang="cs-CZ" i="1" dirty="0" err="1"/>
              <a:t>Europe</a:t>
            </a:r>
            <a:r>
              <a:rPr lang="cs-CZ" altLang="cs-CZ" i="1" dirty="0"/>
              <a:t> 2000+</a:t>
            </a:r>
            <a:r>
              <a:rPr lang="cs-CZ" altLang="cs-CZ" dirty="0"/>
              <a:t>)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417638"/>
            <a:ext cx="4038600" cy="3194448"/>
          </a:xfrm>
        </p:spPr>
        <p:txBody>
          <a:bodyPr>
            <a:normAutofit fontScale="62500" lnSpcReduction="20000"/>
          </a:bodyPr>
          <a:lstStyle/>
          <a:p>
            <a:pPr marL="400050" indent="-400050">
              <a:buNone/>
            </a:pPr>
            <a:r>
              <a:rPr lang="en-US" altLang="cs-CZ" sz="3300" dirty="0"/>
              <a:t>No tradition of independent statehood at all {Slovakia, Slovenia, Finland, Estonia} - orientation towards cultural/folklore history.</a:t>
            </a:r>
          </a:p>
          <a:p>
            <a:pPr marL="400050" indent="-400050">
              <a:buNone/>
            </a:pPr>
            <a:r>
              <a:rPr lang="cs-CZ" altLang="cs-CZ" sz="3300" dirty="0"/>
              <a:t>  </a:t>
            </a:r>
            <a:r>
              <a:rPr lang="en-US" altLang="cs-CZ" sz="3300" dirty="0"/>
              <a:t>The spread of bolshevism repressed the national emancipation movements</a:t>
            </a:r>
          </a:p>
          <a:p>
            <a:pPr marL="400050" indent="-400050" algn="just">
              <a:buNone/>
            </a:pPr>
            <a:r>
              <a:rPr lang="cs-CZ" altLang="cs-CZ" sz="3300" b="1" i="1" dirty="0"/>
              <a:t>USSR</a:t>
            </a:r>
            <a:r>
              <a:rPr lang="cs-CZ" altLang="cs-CZ" sz="3300" dirty="0"/>
              <a:t> – </a:t>
            </a:r>
            <a:r>
              <a:rPr lang="en-GB" altLang="cs-CZ" sz="3300" dirty="0"/>
              <a:t>Ukraine, Baltic States</a:t>
            </a:r>
            <a:endParaRPr lang="cs-CZ" altLang="cs-CZ" sz="3300" dirty="0"/>
          </a:p>
          <a:p>
            <a:pPr marL="400050" indent="-400050" algn="just">
              <a:buNone/>
            </a:pPr>
            <a:r>
              <a:rPr lang="en-GB" altLang="cs-CZ" sz="3300" b="1" i="1" dirty="0"/>
              <a:t>Yugoslavia</a:t>
            </a:r>
            <a:r>
              <a:rPr lang="cs-CZ" altLang="cs-CZ" sz="3300" b="1" i="1" dirty="0"/>
              <a:t> </a:t>
            </a:r>
            <a:r>
              <a:rPr lang="cs-CZ" altLang="cs-CZ" sz="3300" i="1" dirty="0"/>
              <a:t>– </a:t>
            </a:r>
            <a:r>
              <a:rPr lang="cs-CZ" altLang="cs-CZ" sz="3300" i="1" dirty="0" err="1"/>
              <a:t>Slovenia</a:t>
            </a:r>
            <a:r>
              <a:rPr lang="cs-CZ" altLang="cs-CZ" sz="3300" i="1" dirty="0"/>
              <a:t>, </a:t>
            </a:r>
            <a:r>
              <a:rPr lang="cs-CZ" altLang="cs-CZ" sz="3300" i="1" dirty="0" err="1"/>
              <a:t>Croatia</a:t>
            </a:r>
            <a:r>
              <a:rPr lang="cs-CZ" altLang="cs-CZ" sz="3300" i="1" dirty="0"/>
              <a:t>, Monte </a:t>
            </a:r>
            <a:r>
              <a:rPr lang="cs-CZ" altLang="cs-CZ" sz="3300" i="1" dirty="0" err="1"/>
              <a:t>Negro</a:t>
            </a:r>
            <a:r>
              <a:rPr lang="cs-CZ" altLang="cs-CZ" sz="3300" i="1" dirty="0"/>
              <a:t>, </a:t>
            </a:r>
            <a:r>
              <a:rPr lang="cs-CZ" altLang="cs-CZ" sz="3300" i="1" dirty="0" err="1"/>
              <a:t>Macedonia</a:t>
            </a:r>
            <a:r>
              <a:rPr lang="cs-CZ" altLang="cs-CZ" sz="3300" i="1" dirty="0"/>
              <a:t> …</a:t>
            </a:r>
          </a:p>
          <a:p>
            <a:pPr marL="400050" indent="-400050"/>
            <a:endParaRPr lang="cs-CZ" altLang="cs-CZ" sz="1500" dirty="0"/>
          </a:p>
          <a:p>
            <a:pPr marL="400050" indent="-400050"/>
            <a:endParaRPr lang="cs-CZ" altLang="cs-CZ" dirty="0"/>
          </a:p>
        </p:txBody>
      </p:sp>
      <p:pic>
        <p:nvPicPr>
          <p:cNvPr id="6148" name="Picture 6" descr="central europe map 2000-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57" y="1417638"/>
            <a:ext cx="5060781" cy="4265407"/>
          </a:xfrm>
          <a:noFill/>
        </p:spPr>
      </p:pic>
    </p:spTree>
    <p:extLst>
      <p:ext uri="{BB962C8B-B14F-4D97-AF65-F5344CB8AC3E}">
        <p14:creationId xmlns:p14="http://schemas.microsoft.com/office/powerpoint/2010/main" val="22217256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Post/moderní kritika modernizace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Pokrok není nevyhnutelný! Regres je naopak pravděpodobný/nevyhnutelný (</a:t>
            </a:r>
            <a:r>
              <a:rPr lang="cs-CZ" b="1" u="sng" dirty="0"/>
              <a:t>ústup evolucionismus</a:t>
            </a:r>
            <a:r>
              <a:rPr lang="cs-CZ" dirty="0"/>
              <a:t>), vědomí rizik (Beck)</a:t>
            </a:r>
          </a:p>
          <a:p>
            <a:r>
              <a:rPr lang="cs-CZ" dirty="0"/>
              <a:t>Co to vlastně je „pokrok“? K čemu směřujeme? Jak lze měřit? (</a:t>
            </a:r>
            <a:r>
              <a:rPr lang="cs-CZ" b="1" u="sng" dirty="0"/>
              <a:t>rozpad teleologie</a:t>
            </a:r>
            <a:r>
              <a:rPr lang="cs-CZ" dirty="0"/>
              <a:t>)</a:t>
            </a:r>
          </a:p>
          <a:p>
            <a:r>
              <a:rPr lang="cs-CZ" dirty="0"/>
              <a:t>Přispívá vědění k pokroku lidstva? Nemůže taky škodit? Růst skepse (</a:t>
            </a:r>
            <a:r>
              <a:rPr lang="cs-CZ" b="1" u="sng" dirty="0"/>
              <a:t>reflexivita vědění</a:t>
            </a:r>
            <a:r>
              <a:rPr lang="cs-CZ" dirty="0"/>
              <a:t>)</a:t>
            </a:r>
          </a:p>
          <a:p>
            <a:r>
              <a:rPr lang="cs-CZ" dirty="0"/>
              <a:t>Jaká je role Západu? (</a:t>
            </a:r>
            <a:r>
              <a:rPr lang="cs-CZ" b="1" u="sng" dirty="0"/>
              <a:t>ztráta privilegované pozice</a:t>
            </a:r>
            <a:r>
              <a:rPr lang="cs-CZ" dirty="0"/>
              <a:t>), pád kolonialismu, přijetí </a:t>
            </a:r>
            <a:r>
              <a:rPr lang="cs-CZ" dirty="0" err="1"/>
              <a:t>multi</a:t>
            </a:r>
            <a:r>
              <a:rPr lang="cs-CZ" dirty="0"/>
              <a:t>-kulturalismu, nová sociální hnutí …</a:t>
            </a:r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47144-3354-4245-A79B-90265870F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Opakování POJM</a:t>
            </a:r>
            <a:r>
              <a:rPr lang="cs-CZ" sz="6000" dirty="0"/>
              <a:t>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0541C2-0DA8-4E37-909E-B36D802D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Tradiční x moderní</a:t>
            </a:r>
          </a:p>
          <a:p>
            <a:r>
              <a:rPr lang="cs-CZ" dirty="0"/>
              <a:t>Archaická, primitivní )-:</a:t>
            </a:r>
          </a:p>
          <a:p>
            <a:r>
              <a:rPr lang="cs-CZ" dirty="0"/>
              <a:t>Polo/moderní společnosti</a:t>
            </a:r>
          </a:p>
          <a:p>
            <a:r>
              <a:rPr lang="cs-CZ" dirty="0"/>
              <a:t>Jednoduchá modernizace</a:t>
            </a:r>
          </a:p>
          <a:p>
            <a:r>
              <a:rPr lang="cs-CZ" dirty="0"/>
              <a:t>Reflexivní modernizace/</a:t>
            </a:r>
            <a:r>
              <a:rPr lang="cs-CZ" dirty="0" err="1"/>
              <a:t>radikalizová</a:t>
            </a:r>
            <a:r>
              <a:rPr lang="cs-CZ" dirty="0"/>
              <a:t> modernita</a:t>
            </a:r>
          </a:p>
          <a:p>
            <a:r>
              <a:rPr lang="cs-CZ" dirty="0"/>
              <a:t>Post/moderní společnost</a:t>
            </a:r>
          </a:p>
          <a:p>
            <a:r>
              <a:rPr lang="cs-CZ" dirty="0"/>
              <a:t>Časoprostorové rozpojení, vyvazující mechanismy</a:t>
            </a:r>
          </a:p>
        </p:txBody>
      </p:sp>
    </p:spTree>
    <p:extLst>
      <p:ext uri="{BB962C8B-B14F-4D97-AF65-F5344CB8AC3E}">
        <p14:creationId xmlns:p14="http://schemas.microsoft.com/office/powerpoint/2010/main" val="3264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95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22747"/>
            <a:ext cx="9144000" cy="1637584"/>
          </a:xfrm>
        </p:spPr>
        <p:txBody>
          <a:bodyPr>
            <a:noAutofit/>
          </a:bodyPr>
          <a:lstStyle/>
          <a:p>
            <a:pPr algn="ctr"/>
            <a:r>
              <a:rPr lang="cs-CZ" sz="4000" dirty="0"/>
              <a:t>Občanská společnost</a:t>
            </a:r>
            <a:br>
              <a:rPr lang="cs-CZ" sz="4000" dirty="0"/>
            </a:br>
            <a:r>
              <a:rPr lang="cs-CZ" sz="4000" dirty="0"/>
              <a:t>Civil/</a:t>
            </a:r>
            <a:r>
              <a:rPr lang="cs-CZ" sz="4000" dirty="0" err="1"/>
              <a:t>Bürgerliche</a:t>
            </a:r>
            <a:br>
              <a:rPr lang="cs-CZ" sz="4000" dirty="0"/>
            </a:br>
            <a:r>
              <a:rPr lang="cs-CZ" sz="4000" dirty="0"/>
              <a:t>Society/</a:t>
            </a:r>
            <a:r>
              <a:rPr lang="cs-CZ" sz="4000" dirty="0" err="1"/>
              <a:t>Gesellschaft</a:t>
            </a:r>
            <a:endParaRPr lang="cs-CZ" sz="4000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7584" y="2207287"/>
            <a:ext cx="7203527" cy="4054557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5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1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0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0ABA2-D0A5-4C78-AA1E-DD91BF00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3729"/>
            <a:ext cx="9144000" cy="594032"/>
          </a:xfrm>
        </p:spPr>
        <p:txBody>
          <a:bodyPr>
            <a:noAutofit/>
          </a:bodyPr>
          <a:lstStyle/>
          <a:p>
            <a:r>
              <a:rPr lang="en-US" sz="2400" dirty="0"/>
              <a:t>Could you please mention that you would not like to have as neighbors? </a:t>
            </a:r>
            <a:r>
              <a:rPr lang="en-US" sz="2400" b="1" u="sng" dirty="0"/>
              <a:t>Immigrants/foreign workers</a:t>
            </a:r>
            <a:r>
              <a:rPr lang="en-US" sz="2400" dirty="0"/>
              <a:t> (mentioned, not mentioned). </a:t>
            </a:r>
            <a:br>
              <a:rPr lang="cs-CZ" sz="2400" dirty="0"/>
            </a:br>
            <a:r>
              <a:rPr lang="en-US" sz="2400" dirty="0"/>
              <a:t>WVS time-series (1981-2020)</a:t>
            </a:r>
            <a:endParaRPr lang="cs-CZ" sz="24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EFC38EC-6CFD-474D-A728-2CE5F347F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788" t="39418" r="11171" b="20664"/>
          <a:stretch/>
        </p:blipFill>
        <p:spPr>
          <a:xfrm>
            <a:off x="0" y="1966451"/>
            <a:ext cx="9144000" cy="52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28297-B647-495C-A450-183D2E90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060"/>
            <a:ext cx="9144000" cy="810342"/>
          </a:xfrm>
        </p:spPr>
        <p:txBody>
          <a:bodyPr>
            <a:noAutofit/>
          </a:bodyPr>
          <a:lstStyle/>
          <a:p>
            <a:r>
              <a:rPr lang="en-US" sz="2800" dirty="0"/>
              <a:t>How important it is in your life: </a:t>
            </a:r>
            <a:r>
              <a:rPr lang="en-US" sz="2800" b="1" u="sng" dirty="0"/>
              <a:t>Politics</a:t>
            </a:r>
            <a:r>
              <a:rPr lang="en-US" sz="2800" dirty="0"/>
              <a:t> </a:t>
            </a:r>
            <a:br>
              <a:rPr lang="cs-CZ" sz="2800" dirty="0"/>
            </a:br>
            <a:r>
              <a:rPr lang="en-US" sz="2800" dirty="0"/>
              <a:t>(very, </a:t>
            </a:r>
            <a:r>
              <a:rPr lang="cs-CZ" sz="2800" dirty="0" err="1"/>
              <a:t>important</a:t>
            </a:r>
            <a:r>
              <a:rPr lang="cs-CZ" sz="2800" dirty="0"/>
              <a:t>, </a:t>
            </a:r>
            <a:r>
              <a:rPr lang="en-US" sz="2800" dirty="0"/>
              <a:t>rather important, not very important or not important at all) WVS time-series (1981-2020). 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0FC130-F5AD-4372-9C60-73CEA26D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66" t="41545" r="11171" b="22348"/>
          <a:stretch/>
        </p:blipFill>
        <p:spPr>
          <a:xfrm>
            <a:off x="0" y="1570653"/>
            <a:ext cx="9144000" cy="528734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0A12F7E-9D8B-41DF-9498-93CCF8E50431}"/>
              </a:ext>
            </a:extLst>
          </p:cNvPr>
          <p:cNvSpPr/>
          <p:nvPr/>
        </p:nvSpPr>
        <p:spPr>
          <a:xfrm>
            <a:off x="5810864" y="3077497"/>
            <a:ext cx="294968" cy="351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6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68AAC6-4868-4163-9A13-28EC1CB3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5" t="16069" r="11290" b="7849"/>
          <a:stretch/>
        </p:blipFill>
        <p:spPr>
          <a:xfrm>
            <a:off x="0" y="98321"/>
            <a:ext cx="7678995" cy="6944545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0BDCDB2C-A0D4-4799-8596-257FA0375700}"/>
              </a:ext>
            </a:extLst>
          </p:cNvPr>
          <p:cNvSpPr/>
          <p:nvPr/>
        </p:nvSpPr>
        <p:spPr>
          <a:xfrm>
            <a:off x="2231923" y="2871019"/>
            <a:ext cx="658762" cy="373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8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28650" y="590644"/>
            <a:ext cx="7886700" cy="6799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Moderni</a:t>
            </a:r>
            <a:r>
              <a:rPr lang="cs-CZ" dirty="0" err="1"/>
              <a:t>zace</a:t>
            </a:r>
            <a:endParaRPr lang="en-US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28650" y="2231924"/>
            <a:ext cx="7886700" cy="409021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b="1" dirty="0"/>
              <a:t>1455</a:t>
            </a:r>
            <a:r>
              <a:rPr lang="cs-CZ" dirty="0"/>
              <a:t> 	</a:t>
            </a:r>
            <a:r>
              <a:rPr lang="cs-CZ" b="1" dirty="0"/>
              <a:t>      1650    1774		</a:t>
            </a:r>
            <a:r>
              <a:rPr lang="cs-CZ" dirty="0"/>
              <a:t>											</a:t>
            </a:r>
            <a:r>
              <a:rPr lang="cs-CZ" dirty="0" err="1"/>
              <a:t>Literacy</a:t>
            </a:r>
            <a:r>
              <a:rPr lang="cs-CZ" dirty="0"/>
              <a:t> </a:t>
            </a:r>
            <a:r>
              <a:rPr lang="cs-CZ" dirty="0" err="1"/>
              <a:t>Growth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1517</a:t>
            </a:r>
            <a:r>
              <a:rPr lang="cs-CZ" dirty="0"/>
              <a:t>   </a:t>
            </a:r>
            <a:r>
              <a:rPr lang="cs-CZ" b="1" dirty="0"/>
              <a:t>1648       1781</a:t>
            </a:r>
            <a:r>
              <a:rPr lang="cs-CZ" dirty="0"/>
              <a:t>						</a:t>
            </a:r>
            <a:r>
              <a:rPr lang="cs-CZ" dirty="0" err="1"/>
              <a:t>Secularization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		         </a:t>
            </a:r>
            <a:r>
              <a:rPr lang="cs-CZ" b="1" dirty="0"/>
              <a:t>1759	1765	1884</a:t>
            </a:r>
            <a:r>
              <a:rPr lang="cs-CZ" dirty="0"/>
              <a:t>			</a:t>
            </a:r>
            <a:r>
              <a:rPr lang="cs-CZ" dirty="0" err="1"/>
              <a:t>Industrialization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</a:p>
          <a:p>
            <a:pPr marL="0" indent="0">
              <a:buNone/>
            </a:pPr>
            <a:r>
              <a:rPr lang="cs-CZ" b="1" dirty="0"/>
              <a:t>			 1784   1833  1859  1868/9</a:t>
            </a:r>
            <a:r>
              <a:rPr lang="cs-CZ" dirty="0"/>
              <a:t>									                    </a:t>
            </a:r>
            <a:r>
              <a:rPr lang="cs-CZ" dirty="0" err="1"/>
              <a:t>Commodification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 b="1" dirty="0"/>
              <a:t>1781</a:t>
            </a:r>
            <a:r>
              <a:rPr lang="cs-CZ" dirty="0"/>
              <a:t>	</a:t>
            </a:r>
            <a:r>
              <a:rPr lang="cs-CZ" b="1" dirty="0"/>
              <a:t>1848</a:t>
            </a:r>
            <a:r>
              <a:rPr lang="cs-CZ" dirty="0"/>
              <a:t>											</a:t>
            </a:r>
            <a:r>
              <a:rPr lang="cs-CZ" dirty="0" err="1"/>
              <a:t>Urbanization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                       	</a:t>
            </a:r>
            <a:r>
              <a:rPr lang="cs-CZ" b="1" dirty="0"/>
              <a:t>1893 </a:t>
            </a:r>
            <a:r>
              <a:rPr lang="cs-CZ" dirty="0"/>
              <a:t>   </a:t>
            </a:r>
            <a:r>
              <a:rPr lang="cs-CZ" b="1" dirty="0"/>
              <a:t>1906    1918</a:t>
            </a:r>
            <a:r>
              <a:rPr lang="cs-CZ" dirty="0"/>
              <a:t>	</a:t>
            </a:r>
            <a:r>
              <a:rPr lang="cs-CZ" dirty="0" err="1"/>
              <a:t>Democratization</a:t>
            </a:r>
            <a:endParaRPr lang="cs-CZ" dirty="0"/>
          </a:p>
        </p:txBody>
      </p:sp>
      <p:sp>
        <p:nvSpPr>
          <p:cNvPr id="8" name="Šipka doprava 7"/>
          <p:cNvSpPr/>
          <p:nvPr/>
        </p:nvSpPr>
        <p:spPr>
          <a:xfrm>
            <a:off x="705118" y="2664920"/>
            <a:ext cx="7377985" cy="135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Šipka doprava 8"/>
          <p:cNvSpPr/>
          <p:nvPr/>
        </p:nvSpPr>
        <p:spPr>
          <a:xfrm>
            <a:off x="973016" y="3167049"/>
            <a:ext cx="7110087" cy="125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0" name="Šipka doprava 9"/>
          <p:cNvSpPr/>
          <p:nvPr/>
        </p:nvSpPr>
        <p:spPr>
          <a:xfrm>
            <a:off x="2532186" y="4201713"/>
            <a:ext cx="5550917" cy="144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1" name="Šipka doprava 10"/>
          <p:cNvSpPr/>
          <p:nvPr/>
        </p:nvSpPr>
        <p:spPr>
          <a:xfrm>
            <a:off x="2532185" y="3589747"/>
            <a:ext cx="5550918" cy="143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Šipka doprava 11"/>
          <p:cNvSpPr/>
          <p:nvPr/>
        </p:nvSpPr>
        <p:spPr>
          <a:xfrm>
            <a:off x="2989385" y="4848290"/>
            <a:ext cx="5093718" cy="144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Šipka doprava 12"/>
          <p:cNvSpPr/>
          <p:nvPr/>
        </p:nvSpPr>
        <p:spPr>
          <a:xfrm>
            <a:off x="3897191" y="5441484"/>
            <a:ext cx="4185912" cy="150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535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CD ➡️ Better policies for better lives on Twitter: &amp;quot;Just not interested  in #politics? OECD avg shows 1 out of 5 agree. Compare countries, #voting  attitude, age groups https://t.co/mU2QvfoY6v… https://t.co/zJMEzYgYTS&amp;quot;">
            <a:extLst>
              <a:ext uri="{FF2B5EF4-FFF2-40B4-BE49-F238E27FC236}">
                <a16:creationId xmlns:a16="http://schemas.microsoft.com/office/drawing/2014/main" id="{546A99D6-9787-4543-97DB-F93DB959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40377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Depolitizace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33832"/>
            <a:ext cx="7658100" cy="5250426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Nezájem o politiku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1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:\Obrázky politické\Civil society - Spheres 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9" y="733530"/>
            <a:ext cx="8184310" cy="61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3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399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 (veřejnost + trh)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10744" y="1608743"/>
            <a:ext cx="4262986" cy="55221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</a:t>
            </a:r>
            <a:r>
              <a:rPr lang="cs-CZ" sz="2700" b="0" i="1" u="sng" dirty="0"/>
              <a:t>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292080" y="2735758"/>
            <a:ext cx="4572001" cy="3623257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cs-CZ" dirty="0">
                <a:highlight>
                  <a:srgbClr val="FFFF00"/>
                </a:highlight>
              </a:rPr>
              <a:t>Pasivita, ap</a:t>
            </a:r>
            <a:r>
              <a:rPr lang="cs-CZ" dirty="0"/>
              <a:t>atie: </a:t>
            </a:r>
            <a:r>
              <a:rPr lang="cs-CZ" u="sng" dirty="0"/>
              <a:t>nadmíra participace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>
                <a:highlight>
                  <a:srgbClr val="FFFF00"/>
                </a:highlight>
              </a:rPr>
              <a:t>Zneužívání moci: </a:t>
            </a:r>
            <a:r>
              <a:rPr lang="cs-CZ" u="sng" dirty="0"/>
              <a:t>slabý stát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>
                <a:highlight>
                  <a:srgbClr val="FFFF00"/>
                </a:highlight>
              </a:rPr>
              <a:t>Krize legitimity: </a:t>
            </a:r>
            <a:r>
              <a:rPr lang="cs-CZ" u="sng" dirty="0"/>
              <a:t>nekritická důvěra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cs-CZ" dirty="0">
                <a:highlight>
                  <a:srgbClr val="FFFF00"/>
                </a:highlight>
              </a:rPr>
              <a:t>Atomizace, anomie: </a:t>
            </a:r>
            <a:r>
              <a:rPr lang="cs-CZ" u="sng" dirty="0"/>
              <a:t>nacionalismus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B8BF9-D4C4-4B27-A2C9-E67017BB0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Důležité pojmy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6A352D-5B03-4D6A-95A8-E2BA8869E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 err="1"/>
              <a:t>Časo</a:t>
            </a:r>
            <a:r>
              <a:rPr lang="cs-CZ" sz="3000" dirty="0"/>
              <a:t>-prostorové rozpojení</a:t>
            </a:r>
          </a:p>
          <a:p>
            <a:r>
              <a:rPr lang="cs-CZ" sz="3000" dirty="0"/>
              <a:t>Vyvazující mechanismy</a:t>
            </a:r>
          </a:p>
          <a:p>
            <a:pPr lvl="1"/>
            <a:r>
              <a:rPr lang="cs-CZ" sz="2850" dirty="0"/>
              <a:t>Expertní systémy (vlak, telegraf, telefon, satelit…)</a:t>
            </a:r>
          </a:p>
          <a:p>
            <a:pPr lvl="1"/>
            <a:r>
              <a:rPr lang="cs-CZ" sz="2850" dirty="0"/>
              <a:t>Symbolické znaky (peníze, jazyk…)</a:t>
            </a:r>
          </a:p>
        </p:txBody>
      </p:sp>
    </p:spTree>
    <p:extLst>
      <p:ext uri="{BB962C8B-B14F-4D97-AF65-F5344CB8AC3E}">
        <p14:creationId xmlns:p14="http://schemas.microsoft.com/office/powerpoint/2010/main" val="6970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1274</Words>
  <Application>Microsoft Office PowerPoint</Application>
  <PresentationFormat>Předvádění na obrazovce (4:3)</PresentationFormat>
  <Paragraphs>197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Symbol</vt:lpstr>
      <vt:lpstr>Times New Roman</vt:lpstr>
      <vt:lpstr>Motiv sady Office</vt:lpstr>
      <vt:lpstr>Karel B. Müller www.karelmuller.eu</vt:lpstr>
      <vt:lpstr>Podmínky splnění kurzu</vt:lpstr>
      <vt:lpstr>MODERNIZACE A JEJÍ DŮSLEDKY kapitola 3,1 </vt:lpstr>
      <vt:lpstr>Moderní versus tradiční</vt:lpstr>
      <vt:lpstr>Občanská společnost Civil/Bürgerliche Society/Gesellschaft</vt:lpstr>
      <vt:lpstr>Modernizace</vt:lpstr>
      <vt:lpstr>Perspektiva sociální diferenciace Patronáž versus instituce Univerzalizující média moci (Niklas Luhmann)</vt:lpstr>
      <vt:lpstr>Občanská společnost (veřejnost + trh) Tocquevillovsko-giddensovská perspektiva </vt:lpstr>
      <vt:lpstr>Důležité pojmy</vt:lpstr>
      <vt:lpstr>The Institutional Dimensions of Modernity Anthony Giddens</vt:lpstr>
      <vt:lpstr>Francis Coppola, Godfather  1972, 1974, 1990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Klientelismus x formální pravidla</vt:lpstr>
      <vt:lpstr>Prezentace aplikace PowerPoint</vt:lpstr>
      <vt:lpstr>Prezentace aplikace PowerPoint</vt:lpstr>
      <vt:lpstr>Corruption in Europe (1996 – 2023)  (source: TI,CPI: 2023 EU/6,4; CZ 16. place)</vt:lpstr>
      <vt:lpstr>Prezentace aplikace PowerPoint</vt:lpstr>
      <vt:lpstr>Prezentace aplikace PowerPoint</vt:lpstr>
      <vt:lpstr>Role opozice </vt:lpstr>
      <vt:lpstr>Prezentace aplikace PowerPoint</vt:lpstr>
      <vt:lpstr>Ochrana lidských práv</vt:lpstr>
      <vt:lpstr>Ochrana menšin</vt:lpstr>
      <vt:lpstr>Schwartzova teorie základních lidských super-hodnot </vt:lpstr>
      <vt:lpstr>Schwartzova teorie základních lidských super/hodnot</vt:lpstr>
      <vt:lpstr>Prezentace aplikace PowerPoint</vt:lpstr>
      <vt:lpstr>Střední třídy a post-materiální hodnoty</vt:lpstr>
      <vt:lpstr>Prezentace aplikace PowerPoint</vt:lpstr>
      <vt:lpstr>The World Value Survey 2017</vt:lpstr>
      <vt:lpstr>Stages of Transitions (Ernest Gellner)</vt:lpstr>
      <vt:lpstr>2 basic types of nation-forming processes in Europe (Europe 1700) Miroslav Hroch</vt:lpstr>
      <vt:lpstr>Gellner – 4 time zones (West – East direction) „Modern forces inevitably have been working towards the confluence of political and cultural borders, towards merging political and cultural units.“</vt:lpstr>
      <vt:lpstr>2. ZONE (Europe 1900)</vt:lpstr>
      <vt:lpstr>3. ZONE (Europe 1918)</vt:lpstr>
      <vt:lpstr>Prezentace aplikace PowerPoint</vt:lpstr>
      <vt:lpstr>Prezentace aplikace PowerPoint</vt:lpstr>
      <vt:lpstr>4. ZONE (Europe 2000+)</vt:lpstr>
      <vt:lpstr>Post/moderní kritika modernizace</vt:lpstr>
      <vt:lpstr>Opakování POJMŮ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Could you please mention that you would not like to have as neighbors? Immigrants/foreign workers (mentioned, not mentioned).  WVS time-series (1981-2020)</vt:lpstr>
      <vt:lpstr>How important it is in your life: Politics  (very, important, rather important, not very important or not important at all) WVS time-series (1981-2020). </vt:lpstr>
      <vt:lpstr>Prezentace aplikace PowerPoint</vt:lpstr>
      <vt:lpstr>Prezentace aplikace PowerPoint</vt:lpstr>
      <vt:lpstr>Depolitizace</vt:lpstr>
      <vt:lpstr>Clientelism, oligarchization, state capture (from 2013 on) </vt:lpstr>
      <vt:lpstr>Conflict of Interests aneb Babišův problém (?)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222</cp:revision>
  <cp:lastPrinted>2015-09-30T07:58:45Z</cp:lastPrinted>
  <dcterms:created xsi:type="dcterms:W3CDTF">2015-06-02T07:24:49Z</dcterms:created>
  <dcterms:modified xsi:type="dcterms:W3CDTF">2024-11-02T16:07:40Z</dcterms:modified>
</cp:coreProperties>
</file>