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7"/>
  </p:notesMasterIdLst>
  <p:sldIdLst>
    <p:sldId id="1864" r:id="rId5"/>
    <p:sldId id="1872" r:id="rId6"/>
    <p:sldId id="1873" r:id="rId7"/>
    <p:sldId id="1846" r:id="rId8"/>
    <p:sldId id="1870" r:id="rId9"/>
    <p:sldId id="1871" r:id="rId10"/>
    <p:sldId id="1845" r:id="rId11"/>
    <p:sldId id="1868" r:id="rId12"/>
    <p:sldId id="1866" r:id="rId13"/>
    <p:sldId id="1858" r:id="rId14"/>
    <p:sldId id="1859" r:id="rId15"/>
    <p:sldId id="1867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DCDCDC"/>
    <a:srgbClr val="3578AF"/>
    <a:srgbClr val="FE4387"/>
    <a:srgbClr val="FF2625"/>
    <a:srgbClr val="007788"/>
    <a:srgbClr val="297C2A"/>
    <a:srgbClr val="F69000"/>
    <a:srgbClr val="01C2D1"/>
    <a:srgbClr val="D6D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724" autoAdjust="0"/>
  </p:normalViewPr>
  <p:slideViewPr>
    <p:cSldViewPr snapToGrid="0">
      <p:cViewPr varScale="1">
        <p:scale>
          <a:sx n="75" d="100"/>
          <a:sy n="75" d="100"/>
        </p:scale>
        <p:origin x="1008" y="4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hyperlink" Target="https://www.bing.com/search?q=Elaine+May" TargetMode="External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bing.com/search?q=Elaine+May" TargetMode="External"/><Relationship Id="rId1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8710C11-6766-4B48-9562-4B0C7B3F28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>
              <a:solidFill>
                <a:schemeClr val="accent1"/>
              </a:solidFill>
            </a:rPr>
            <a:t>Václav Havel </a:t>
          </a:r>
          <a:r>
            <a:rPr lang="en-US" sz="1400" b="0" noProof="0" dirty="0">
              <a:solidFill>
                <a:schemeClr val="bg1"/>
              </a:solidFill>
            </a:rPr>
            <a:t>was</a:t>
          </a:r>
          <a:r>
            <a:rPr lang="cs-CZ" sz="1400" b="1" dirty="0">
              <a:solidFill>
                <a:schemeClr val="accent1"/>
              </a:solidFill>
            </a:rPr>
            <a:t> </a:t>
          </a:r>
          <a:r>
            <a:rPr lang="en-US" sz="1400" b="0" i="0" dirty="0">
              <a:solidFill>
                <a:schemeClr val="bg1"/>
              </a:solidFill>
            </a:rPr>
            <a:t>a Czech playwright, dissident, and political leader.</a:t>
          </a:r>
          <a:endParaRPr lang="en-US" sz="1400" dirty="0">
            <a:solidFill>
              <a:schemeClr val="bg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6F9BADAF-DEBF-4CC2-B392-F7E0CD538B78}" type="parTrans" cxnId="{E28F4DE8-1F7F-4CC4-B4F7-5167A5B9E0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C8625-83FA-4202-826E-84C1185A8E32}" type="sibTrans" cxnId="{E28F4DE8-1F7F-4CC4-B4F7-5167A5B9E0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E3C8DC-7BA8-479C-A581-E9DA099939F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altLang="en-US" sz="1400" b="1" dirty="0">
              <a:solidFill>
                <a:schemeClr val="accent1"/>
              </a:solidFill>
              <a:latin typeface="+mn-lt"/>
            </a:rPr>
            <a:t>Alexandr Dubček </a:t>
          </a:r>
          <a:r>
            <a:rPr lang="en-US" sz="1400" b="0" i="0" noProof="0" dirty="0">
              <a:solidFill>
                <a:schemeClr val="bg1"/>
              </a:solidFill>
            </a:rPr>
            <a:t>was</a:t>
          </a:r>
          <a:r>
            <a:rPr lang="en-US" sz="1400" b="0" i="0" dirty="0">
              <a:solidFill>
                <a:schemeClr val="bg1"/>
              </a:solidFill>
            </a:rPr>
            <a:t> a Slovak reformist politician and symbol of the Prague Spring.</a:t>
          </a:r>
          <a:endParaRPr lang="en-US" sz="1400" dirty="0">
            <a:solidFill>
              <a:schemeClr val="bg1"/>
            </a:solidFill>
            <a:latin typeface="+mn-lt"/>
          </a:endParaRPr>
        </a:p>
      </dgm:t>
    </dgm:pt>
    <dgm:pt modelId="{60ABFDD0-D409-4824-8102-DEA984738144}" type="parTrans" cxnId="{6E8797D1-3A1C-4879-9FDC-A7D2EC6197E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C4EAD7-53AC-40F0-BA2F-8B2633CEAE11}" type="sibTrans" cxnId="{6E8797D1-3A1C-4879-9FDC-A7D2EC6197E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65AC6C-44E0-4174-AB02-044A78D94DE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altLang="en-US" sz="1400" b="1" dirty="0">
              <a:solidFill>
                <a:schemeClr val="accent1"/>
              </a:solidFill>
              <a:latin typeface="+mn-lt"/>
            </a:rPr>
            <a:t>Marián Čalfa </a:t>
          </a:r>
          <a:r>
            <a:rPr lang="en-US" sz="1400" b="0" i="0" dirty="0">
              <a:solidFill>
                <a:schemeClr val="bg1"/>
              </a:solidFill>
            </a:rPr>
            <a:t>was a Slovak lawyer, Communist politician, and reformist Prime Minister. </a:t>
          </a:r>
          <a:endParaRPr lang="en-US" sz="1400" dirty="0">
            <a:solidFill>
              <a:schemeClr val="bg1"/>
            </a:solidFill>
            <a:latin typeface="+mn-lt"/>
          </a:endParaRPr>
        </a:p>
      </dgm:t>
    </dgm:pt>
    <dgm:pt modelId="{3FF598BD-2671-4ECB-AD79-D0E600EEC84F}" type="parTrans" cxnId="{E5875C5E-8817-4707-AA33-E7DDCAC194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8DC239-2C60-44C0-830B-87DE5EB56A01}" type="sibTrans" cxnId="{E5875C5E-8817-4707-AA33-E7DDCAC194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3"/>
      <dgm:spPr>
        <a:blipFill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3">
        <dgm:presLayoutVars>
          <dgm:chMax val="1"/>
          <dgm:chPref val="1"/>
        </dgm:presLayoutVars>
      </dgm:prSet>
      <dgm:spPr/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3">
        <dgm:presLayoutVars>
          <dgm:chMax val="1"/>
          <dgm:chPref val="1"/>
        </dgm:presLayoutVars>
      </dgm:prSet>
      <dgm:spPr/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3"/>
      <dgm:spPr>
        <a:blipFill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A89CB18-8B09-4590-A761-274BEAAD8172}" type="presOf" srcId="{8EE3C8DC-7BA8-479C-A581-E9DA099939F2}" destId="{2D06D90C-4774-439F-8532-60F8B9D1D8A7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8B07B579-2924-4601-907B-DC2D84F91335}" type="presOf" srcId="{C8710C11-6766-4B48-9562-4B0C7B3F28D6}" destId="{5CD563F8-B6A7-4F66-B65C-7F1D3844F472}" srcOrd="0" destOrd="0" presId="urn:microsoft.com/office/officeart/2018/2/layout/IconLabelList#2"/>
    <dgm:cxn modelId="{65A961CC-3B95-4066-B70A-466BC535A8B1}" type="presOf" srcId="{8865AC6C-44E0-4174-AB02-044A78D94DE3}" destId="{1DCFB9CF-BB76-4BDC-932B-A329BC03E697}" srcOrd="0" destOrd="0" presId="urn:microsoft.com/office/officeart/2018/2/layout/IconLabelList#2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2"/>
    <dgm:cxn modelId="{80A490A9-8618-4D89-B253-C4B2425A15D0}" type="presParOf" srcId="{F365F799-91C6-467E-8005-77142388ADA7}" destId="{CA712F04-4B2E-4073-826D-66E0748C08F8}" srcOrd="0" destOrd="0" presId="urn:microsoft.com/office/officeart/2018/2/layout/IconLabelList#2"/>
    <dgm:cxn modelId="{484F421F-4E99-48D3-AE36-608B91CC5346}" type="presParOf" srcId="{CA712F04-4B2E-4073-826D-66E0748C08F8}" destId="{9A755B31-6174-4948-8B32-7FECC02D6991}" srcOrd="0" destOrd="0" presId="urn:microsoft.com/office/officeart/2018/2/layout/IconLabelList#2"/>
    <dgm:cxn modelId="{0EED1B20-3FF9-4C70-ADD9-4DE2CCE6D9DD}" type="presParOf" srcId="{CA712F04-4B2E-4073-826D-66E0748C08F8}" destId="{6AE71D8A-2F35-4756-A4AD-A549FB035E3F}" srcOrd="1" destOrd="0" presId="urn:microsoft.com/office/officeart/2018/2/layout/IconLabelList#2"/>
    <dgm:cxn modelId="{56B7F5F9-3AD0-4879-BD8D-FB3362B818E9}" type="presParOf" srcId="{CA712F04-4B2E-4073-826D-66E0748C08F8}" destId="{5CD563F8-B6A7-4F66-B65C-7F1D3844F472}" srcOrd="2" destOrd="0" presId="urn:microsoft.com/office/officeart/2018/2/layout/IconLabelList#2"/>
    <dgm:cxn modelId="{B8FA11BD-8E20-4882-9D4D-DF2BBE04B958}" type="presParOf" srcId="{F365F799-91C6-467E-8005-77142388ADA7}" destId="{114DEDBD-1AAB-4DDF-B848-DA92D960826E}" srcOrd="1" destOrd="0" presId="urn:microsoft.com/office/officeart/2018/2/layout/IconLabelList#2"/>
    <dgm:cxn modelId="{A377F2C4-8774-4B04-BECB-EB51AC2353E5}" type="presParOf" srcId="{F365F799-91C6-467E-8005-77142388ADA7}" destId="{14161BF4-3B2E-4990-9AA5-1E7113657AFE}" srcOrd="2" destOrd="0" presId="urn:microsoft.com/office/officeart/2018/2/layout/IconLabelList#2"/>
    <dgm:cxn modelId="{DC4C4434-0D6A-4AED-9A2E-CC7C5B063571}" type="presParOf" srcId="{14161BF4-3B2E-4990-9AA5-1E7113657AFE}" destId="{FCA6A723-3A73-458A-AE3C-15B86CF5C55D}" srcOrd="0" destOrd="0" presId="urn:microsoft.com/office/officeart/2018/2/layout/IconLabelList#2"/>
    <dgm:cxn modelId="{89B5121F-9599-4794-9AA1-DD6EF55DE189}" type="presParOf" srcId="{14161BF4-3B2E-4990-9AA5-1E7113657AFE}" destId="{E9430B85-543F-4592-A6DD-AEEA4B48C6A1}" srcOrd="1" destOrd="0" presId="urn:microsoft.com/office/officeart/2018/2/layout/IconLabelList#2"/>
    <dgm:cxn modelId="{AB2BC4E4-5B33-4C26-8C3F-E77225D58E3E}" type="presParOf" srcId="{14161BF4-3B2E-4990-9AA5-1E7113657AFE}" destId="{2D06D90C-4774-439F-8532-60F8B9D1D8A7}" srcOrd="2" destOrd="0" presId="urn:microsoft.com/office/officeart/2018/2/layout/IconLabelList#2"/>
    <dgm:cxn modelId="{23BAA7AF-17F0-4F65-9E90-273EF7D3B929}" type="presParOf" srcId="{F365F799-91C6-467E-8005-77142388ADA7}" destId="{6AB9F53E-D91E-4E48-8AD8-05932101491C}" srcOrd="3" destOrd="0" presId="urn:microsoft.com/office/officeart/2018/2/layout/IconLabelList#2"/>
    <dgm:cxn modelId="{5CAA210B-19EB-4E1B-A954-8ECCD13D15D2}" type="presParOf" srcId="{F365F799-91C6-467E-8005-77142388ADA7}" destId="{ED8AE489-0CC0-4251-92FB-1AC032073F86}" srcOrd="4" destOrd="0" presId="urn:microsoft.com/office/officeart/2018/2/layout/IconLabelList#2"/>
    <dgm:cxn modelId="{D02AAB89-D273-4A42-BD22-FC8E4FBD89B6}" type="presParOf" srcId="{ED8AE489-0CC0-4251-92FB-1AC032073F86}" destId="{5326D40B-04B6-4401-91A7-8A4487EDC6FC}" srcOrd="0" destOrd="0" presId="urn:microsoft.com/office/officeart/2018/2/layout/IconLabelList#2"/>
    <dgm:cxn modelId="{D277A401-05A8-428C-89F2-F5C3F0254AF4}" type="presParOf" srcId="{ED8AE489-0CC0-4251-92FB-1AC032073F86}" destId="{45C20058-83ED-45AC-83B6-B4CEEE13D9F9}" srcOrd="1" destOrd="0" presId="urn:microsoft.com/office/officeart/2018/2/layout/IconLabelList#2"/>
    <dgm:cxn modelId="{321AE61B-556D-4E47-8A54-9BC14D9E1263}" type="presParOf" srcId="{ED8AE489-0CC0-4251-92FB-1AC032073F86}" destId="{1DCFB9CF-BB76-4BDC-932B-A329BC03E697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1262100" y="478983"/>
          <a:ext cx="1308824" cy="130882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462262" y="2145879"/>
          <a:ext cx="29084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Václav Havel </a:t>
          </a:r>
          <a:r>
            <a:rPr lang="en-US" sz="1400" b="0" kern="1200" noProof="0" dirty="0">
              <a:solidFill>
                <a:schemeClr val="bg1"/>
              </a:solidFill>
            </a:rPr>
            <a:t>was</a:t>
          </a:r>
          <a:r>
            <a:rPr lang="cs-CZ" sz="1400" b="1" kern="1200" dirty="0">
              <a:solidFill>
                <a:schemeClr val="accent1"/>
              </a:solidFill>
            </a:rPr>
            <a:t> </a:t>
          </a:r>
          <a:r>
            <a:rPr lang="en-US" sz="1400" b="0" i="0" kern="1200" dirty="0">
              <a:solidFill>
                <a:schemeClr val="bg1"/>
              </a:solidFill>
            </a:rPr>
            <a:t>a Czech playwright, dissident, and political leader.</a:t>
          </a:r>
          <a:endParaRPr lang="en-US" sz="1400" kern="1200" dirty="0">
            <a:solidFill>
              <a:schemeClr val="bg1"/>
            </a:solidFill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462262" y="2145879"/>
        <a:ext cx="2908499" cy="720000"/>
      </dsp:txXfrm>
    </dsp:sp>
    <dsp:sp modelId="{FCA6A723-3A73-458A-AE3C-15B86CF5C55D}">
      <dsp:nvSpPr>
        <dsp:cNvPr id="0" name=""/>
        <dsp:cNvSpPr/>
      </dsp:nvSpPr>
      <dsp:spPr>
        <a:xfrm>
          <a:off x="4679587" y="478983"/>
          <a:ext cx="1308824" cy="130882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3879750" y="2145879"/>
          <a:ext cx="29084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1400" b="1" kern="1200" dirty="0">
              <a:solidFill>
                <a:schemeClr val="accent1"/>
              </a:solidFill>
              <a:latin typeface="+mn-lt"/>
            </a:rPr>
            <a:t>Alexandr Dubček </a:t>
          </a:r>
          <a:r>
            <a:rPr lang="en-US" sz="1400" b="0" i="0" kern="1200" noProof="0" dirty="0">
              <a:solidFill>
                <a:schemeClr val="bg1"/>
              </a:solidFill>
            </a:rPr>
            <a:t>was</a:t>
          </a:r>
          <a:r>
            <a:rPr lang="en-US" sz="1400" b="0" i="0" kern="1200" dirty="0">
              <a:solidFill>
                <a:schemeClr val="bg1"/>
              </a:solidFill>
            </a:rPr>
            <a:t> a Slovak reformist politician and symbol of the Prague Spring.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>
        <a:off x="3879750" y="2145879"/>
        <a:ext cx="2908499" cy="720000"/>
      </dsp:txXfrm>
    </dsp:sp>
    <dsp:sp modelId="{5326D40B-04B6-4401-91A7-8A4487EDC6FC}">
      <dsp:nvSpPr>
        <dsp:cNvPr id="0" name=""/>
        <dsp:cNvSpPr/>
      </dsp:nvSpPr>
      <dsp:spPr>
        <a:xfrm>
          <a:off x="8097075" y="478983"/>
          <a:ext cx="1308824" cy="1308824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7297237" y="2145879"/>
          <a:ext cx="29084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1400" b="1" kern="1200" dirty="0">
              <a:solidFill>
                <a:schemeClr val="accent1"/>
              </a:solidFill>
              <a:latin typeface="+mn-lt"/>
            </a:rPr>
            <a:t>Marián Čalfa </a:t>
          </a:r>
          <a:r>
            <a:rPr lang="en-US" sz="1400" b="0" i="0" kern="1200" dirty="0">
              <a:solidFill>
                <a:schemeClr val="bg1"/>
              </a:solidFill>
            </a:rPr>
            <a:t>was a Slovak lawyer, Communist politician, and reformist Prime Minister. 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>
        <a:off x="7297237" y="2145879"/>
        <a:ext cx="290849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1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718BC-5FC6-935D-0916-5E01D9EC9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C22B1-51DD-4DAF-E48E-0D88AE03C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4FE82-22C3-495A-E1D7-5C8BAEF3E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BCE35-9489-F1F0-25CE-DA348B273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96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2fGdV43hhk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4KbZIRgSkg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012" y="2766219"/>
            <a:ext cx="6220101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International Students' Day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FE9F8-925E-E56A-CDA0-F3279792F3CB}"/>
              </a:ext>
            </a:extLst>
          </p:cNvPr>
          <p:cNvSpPr txBox="1">
            <a:spLocks/>
          </p:cNvSpPr>
          <p:nvPr/>
        </p:nvSpPr>
        <p:spPr>
          <a:xfrm>
            <a:off x="5442012" y="4353560"/>
            <a:ext cx="6220101" cy="726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cs-CZ" b="1" dirty="0">
                <a:solidFill>
                  <a:srgbClr val="3578AF"/>
                </a:solidFill>
              </a:rPr>
              <a:t>Jan Pristach</a:t>
            </a:r>
            <a:endParaRPr lang="en-US" b="1" dirty="0">
              <a:solidFill>
                <a:srgbClr val="3578AF"/>
              </a:solidFill>
            </a:endParaRPr>
          </a:p>
        </p:txBody>
      </p:sp>
      <p:pic>
        <p:nvPicPr>
          <p:cNvPr id="3" name="Picture 2" descr="Ke stažení - Vysoká škola CEVRO INSTITUT">
            <a:extLst>
              <a:ext uri="{FF2B5EF4-FFF2-40B4-BE49-F238E27FC236}">
                <a16:creationId xmlns:a16="http://schemas.microsoft.com/office/drawing/2014/main" id="{EE478693-E737-9EE3-94BD-0967F6EC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6338779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912554"/>
            <a:ext cx="9141397" cy="1231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VICTIMS OF COMMUNISM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1948 - 1989: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5" y="2661621"/>
            <a:ext cx="7799387" cy="1534757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205,486 people imprisoned for political reasons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 individuals executed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4,500 people died in prison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282 people died attempting to cross the border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21,440 people were placed in forced labor camps from 1948 to 1953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1948 and 1987, 170,938 citizens emigrated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Ke stažení - Vysoká škola CEVRO INSTITUT">
            <a:extLst>
              <a:ext uri="{FF2B5EF4-FFF2-40B4-BE49-F238E27FC236}">
                <a16:creationId xmlns:a16="http://schemas.microsoft.com/office/drawing/2014/main" id="{C7F817C4-0E13-9753-C78A-CB30805B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0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Questions </a:t>
            </a:r>
            <a:r>
              <a:rPr lang="en-US" dirty="0">
                <a:solidFill>
                  <a:schemeClr val="accent2"/>
                </a:solidFill>
              </a:rPr>
              <a:t>&amp;</a:t>
            </a:r>
            <a:r>
              <a:rPr lang="en-US" dirty="0"/>
              <a:t> answers</a:t>
            </a:r>
          </a:p>
        </p:txBody>
      </p:sp>
      <p:pic>
        <p:nvPicPr>
          <p:cNvPr id="2" name="Picture 2" descr="Ke stažení - Vysoká škola CEVRO INSTITUT">
            <a:extLst>
              <a:ext uri="{FF2B5EF4-FFF2-40B4-BE49-F238E27FC236}">
                <a16:creationId xmlns:a16="http://schemas.microsoft.com/office/drawing/2014/main" id="{26A1937A-BD99-2A89-3A43-939B7FC1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5475179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r>
              <a:rPr lang="cs-CZ" dirty="0"/>
              <a:t>!	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EFBDEE-D8A6-6BD5-B46B-63E7887EF697}"/>
              </a:ext>
            </a:extLst>
          </p:cNvPr>
          <p:cNvSpPr txBox="1">
            <a:spLocks/>
          </p:cNvSpPr>
          <p:nvPr/>
        </p:nvSpPr>
        <p:spPr>
          <a:xfrm>
            <a:off x="5199742" y="2182272"/>
            <a:ext cx="5486400" cy="16459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dirty="0"/>
              <a:t>Jan Pristach</a:t>
            </a:r>
          </a:p>
          <a:p>
            <a:pPr fontAlgn="auto">
              <a:spcAft>
                <a:spcPts val="0"/>
              </a:spcAft>
            </a:pPr>
            <a:r>
              <a:rPr lang="cs-CZ" dirty="0"/>
              <a:t>Jan.Pristach@cevro.cz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DBBCC99F-5D07-5B19-8C84-F225EF3B8B44}"/>
              </a:ext>
            </a:extLst>
          </p:cNvPr>
          <p:cNvSpPr/>
          <p:nvPr/>
        </p:nvSpPr>
        <p:spPr>
          <a:xfrm>
            <a:off x="8547099" y="2089336"/>
            <a:ext cx="2626362" cy="2679327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2" descr="Ke stažení - Vysoká škola CEVRO INSTITUT">
            <a:extLst>
              <a:ext uri="{FF2B5EF4-FFF2-40B4-BE49-F238E27FC236}">
                <a16:creationId xmlns:a16="http://schemas.microsoft.com/office/drawing/2014/main" id="{8BB4C8C3-8408-917E-478E-3F6B357C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6338779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77CB3-3529-5C05-9790-B0FEB7AD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International Students' Day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2914EB-AA3B-7EB6-AFF7-E53C046F9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439927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b="1" dirty="0"/>
              <a:t> </a:t>
            </a:r>
            <a:r>
              <a:rPr lang="en-US" b="1" dirty="0"/>
              <a:t>International Students’ Day</a:t>
            </a:r>
            <a:r>
              <a:rPr lang="en-US" dirty="0"/>
              <a:t> – Established in memory of the events of November 17, 1939.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 </a:t>
            </a:r>
            <a:r>
              <a:rPr lang="en-US" b="1" dirty="0"/>
              <a:t>Key Events Leading Up to November 17, 1939: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b="1" dirty="0"/>
              <a:t>October 28, 1939:</a:t>
            </a:r>
            <a:r>
              <a:rPr lang="en-US" dirty="0"/>
              <a:t> Student-led demonstration in Wenceslas Square, Prague, protesting the Nazi occupation. Student Jan </a:t>
            </a:r>
            <a:r>
              <a:rPr lang="en-US" dirty="0" err="1"/>
              <a:t>Opletal</a:t>
            </a:r>
            <a:r>
              <a:rPr lang="en-US" dirty="0"/>
              <a:t> was fatally wounded, and Václav </a:t>
            </a:r>
            <a:r>
              <a:rPr lang="en-US" dirty="0" err="1"/>
              <a:t>Sedláček</a:t>
            </a:r>
            <a:r>
              <a:rPr lang="en-US" dirty="0"/>
              <a:t> was killed.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 dirty="0"/>
              <a:t>November 15, 1939:</a:t>
            </a:r>
            <a:r>
              <a:rPr lang="en-US" dirty="0"/>
              <a:t> A follow-up protest further clashed with the authorities, escalating tensions.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 </a:t>
            </a:r>
            <a:r>
              <a:rPr lang="en-US" b="1" dirty="0"/>
              <a:t>Consequences for Czechoslovak Universities: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Closure of all Czech universities for three years.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Nine student leaders were arrested and executed.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Approximately 1,200 students were deported to Sachsenhausen concentration camp, 39 did not survive. The rest were gradually released by early 1943.</a:t>
            </a:r>
          </a:p>
          <a:p>
            <a:endParaRPr lang="cs-CZ" dirty="0"/>
          </a:p>
        </p:txBody>
      </p:sp>
      <p:pic>
        <p:nvPicPr>
          <p:cNvPr id="5" name="Picture 2" descr="Ke stažení - Vysoká škola CEVRO INSTITUT">
            <a:extLst>
              <a:ext uri="{FF2B5EF4-FFF2-40B4-BE49-F238E27FC236}">
                <a16:creationId xmlns:a16="http://schemas.microsoft.com/office/drawing/2014/main" id="{F0B908AA-6194-5F7F-0E2C-C79E1D93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5425438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2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AA5B11D-5352-95B7-1B21-C591595D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269223"/>
            <a:ext cx="10591800" cy="615553"/>
          </a:xfrm>
        </p:spPr>
        <p:txBody>
          <a:bodyPr/>
          <a:lstStyle/>
          <a:p>
            <a:r>
              <a:rPr lang="en-US" altLang="en-US" dirty="0">
                <a:solidFill>
                  <a:srgbClr val="C4C4C4"/>
                </a:solidFill>
              </a:rPr>
              <a:t>International Students' Day</a:t>
            </a:r>
            <a:endParaRPr lang="cs-CZ" dirty="0">
              <a:solidFill>
                <a:srgbClr val="C4C4C4"/>
              </a:solidFill>
            </a:endParaRP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1B472DCA-A701-E962-FED8-7CEB6E6F0EC2}"/>
              </a:ext>
            </a:extLst>
          </p:cNvPr>
          <p:cNvSpPr txBox="1">
            <a:spLocks/>
          </p:cNvSpPr>
          <p:nvPr/>
        </p:nvSpPr>
        <p:spPr>
          <a:xfrm>
            <a:off x="800099" y="884776"/>
            <a:ext cx="10667999" cy="4399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1" dirty="0"/>
              <a:t>The Velvet Revolution – November 17, 1989: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Marked a peaceful transition to democracy in Czechoslovakia between November 17 and December 29.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Led to the end of the Communist regime without the loss of any lives, symbolizing a “velvet” (nonviolent) revolution.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Background to the Revolution: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1946:</a:t>
            </a:r>
            <a:r>
              <a:rPr lang="en-US" sz="1800" dirty="0"/>
              <a:t> Communist Party gains control in Czechoslovak elections.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1948:</a:t>
            </a:r>
            <a:r>
              <a:rPr lang="en-US" sz="1800" dirty="0"/>
              <a:t> Communist-led coup establishes one-party rule, economic conditions improved, but standards of living lagged behind Western Europe.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January 1989:</a:t>
            </a:r>
            <a:r>
              <a:rPr lang="en-US" sz="1800" dirty="0"/>
              <a:t> Vigorous protests on the 20th anniversary of Jan Palach’s death, with notable arrests, including Václav Havel.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November 17, 1989 Demonstration Timeline: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3:40 PM:</a:t>
            </a:r>
            <a:r>
              <a:rPr lang="en-US" sz="1800" dirty="0"/>
              <a:t> Students gather on </a:t>
            </a:r>
            <a:r>
              <a:rPr lang="en-US" sz="1800" dirty="0" err="1"/>
              <a:t>Albertov</a:t>
            </a:r>
            <a:r>
              <a:rPr lang="en-US" sz="1800" dirty="0"/>
              <a:t> Street, Prague.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4:00 PM:</a:t>
            </a:r>
            <a:r>
              <a:rPr lang="en-US" sz="1800" dirty="0"/>
              <a:t> Singing of the student anthem.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6:00 PM:</a:t>
            </a:r>
            <a:r>
              <a:rPr lang="en-US" sz="1800" dirty="0"/>
              <a:t> Official end of the demonstration.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/>
              <a:t>Later Events:</a:t>
            </a:r>
            <a:r>
              <a:rPr lang="en-US" sz="1800" dirty="0"/>
              <a:t> A march continued unofficially, leading to confrontations with security</a:t>
            </a:r>
            <a:br>
              <a:rPr lang="cs-CZ" sz="1800" dirty="0"/>
            </a:br>
            <a:r>
              <a:rPr lang="en-US" sz="1800" dirty="0"/>
              <a:t>forces by 9:15 PM. Police attacked with batons, injuring 568 people.</a:t>
            </a:r>
          </a:p>
        </p:txBody>
      </p:sp>
      <p:pic>
        <p:nvPicPr>
          <p:cNvPr id="10" name="Picture 2" descr="Ke stažení - Vysoká škola CEVRO INSTITUT">
            <a:extLst>
              <a:ext uri="{FF2B5EF4-FFF2-40B4-BE49-F238E27FC236}">
                <a16:creationId xmlns:a16="http://schemas.microsoft.com/office/drawing/2014/main" id="{24E33246-29DD-6613-AA5A-7ED05425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5425438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1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/>
              <a:t>Velvet Revolution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480" y="1457960"/>
            <a:ext cx="6340929" cy="3276600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On November 17, 1989, a peaceful student demonstration in Prague was forcefully suppressed by riot police.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This incident ignited a wave of public demonstrations, starting on November 19 and continuing through late December.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By November 20, the number of protesters gathered in Prague had surged from 200,000 on the previous day to an estimated 500,000.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 two-hour general strike, involving citizens from across Czechoslovakia, took place on November 27.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Picture 2" descr="Ke stažení - Vysoká škola CEVRO INSTITUT">
            <a:extLst>
              <a:ext uri="{FF2B5EF4-FFF2-40B4-BE49-F238E27FC236}">
                <a16:creationId xmlns:a16="http://schemas.microsoft.com/office/drawing/2014/main" id="{B27F15D3-9804-DC35-20D1-F867F27E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779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663AF-CFD3-A6DD-B99B-3266E99E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Velvet Revolution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EF2F99-A6B8-B962-9DD7-A4391C222C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b="0" dirty="0"/>
              <a:t>On November 28, the Communist Party of Czechoslovakia announced it would step down from power and dismantle the one-party system.</a:t>
            </a:r>
            <a:endParaRPr lang="cs-CZ" b="0" dirty="0"/>
          </a:p>
          <a:p>
            <a:pPr algn="just"/>
            <a:r>
              <a:rPr lang="en-US" b="0" dirty="0"/>
              <a:t>In early December, barbed wire and other barriers were cleared from Czechoslovakia’s borders with West Germany and Austria.</a:t>
            </a:r>
            <a:endParaRPr lang="cs-CZ" b="0" dirty="0"/>
          </a:p>
          <a:p>
            <a:pPr algn="just"/>
            <a:r>
              <a:rPr lang="en-US" b="0" dirty="0"/>
              <a:t>On December 10, President </a:t>
            </a:r>
            <a:r>
              <a:rPr lang="en-US" b="0" dirty="0" err="1"/>
              <a:t>Gustáv</a:t>
            </a:r>
            <a:r>
              <a:rPr lang="en-US" b="0" dirty="0"/>
              <a:t> </a:t>
            </a:r>
            <a:r>
              <a:rPr lang="en-US" b="0" dirty="0" err="1"/>
              <a:t>Husák</a:t>
            </a:r>
            <a:r>
              <a:rPr lang="en-US" b="0" dirty="0"/>
              <a:t> appointed the country’s first predominantly non-Communist government since 1948 and subsequently resigned.</a:t>
            </a:r>
            <a:endParaRPr lang="cs-CZ" b="0" dirty="0"/>
          </a:p>
          <a:p>
            <a:pPr algn="just"/>
            <a:r>
              <a:rPr lang="en-US" b="0" dirty="0"/>
              <a:t>On December 28, Alexander </a:t>
            </a:r>
            <a:r>
              <a:rPr lang="en-US" b="0" dirty="0" err="1"/>
              <a:t>Dubček</a:t>
            </a:r>
            <a:r>
              <a:rPr lang="en-US" b="0" dirty="0"/>
              <a:t> was chosen as speaker of the federal parliament, and Václav Havel was elected President of Czechoslovakia on December 29, 1989.</a:t>
            </a:r>
            <a:endParaRPr lang="cs-CZ" b="0" dirty="0"/>
          </a:p>
        </p:txBody>
      </p:sp>
      <p:pic>
        <p:nvPicPr>
          <p:cNvPr id="5" name="Picture 2" descr="Ke stažení - Vysoká škola CEVRO INSTITUT">
            <a:extLst>
              <a:ext uri="{FF2B5EF4-FFF2-40B4-BE49-F238E27FC236}">
                <a16:creationId xmlns:a16="http://schemas.microsoft.com/office/drawing/2014/main" id="{FD8F20E1-B422-250B-EBFA-D8C27C03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6338779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4AC72-0528-FF02-4ABF-6CD9DDAF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Velvet Revolution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6633EB-49B5-69C8-D249-328CD2C2E8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June 1990, Czechoslovakia held its first democratic elections since 1946.</a:t>
            </a:r>
            <a:endParaRPr lang="cs-CZ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event is internationally known as the "</a:t>
            </a:r>
            <a:r>
              <a:rPr lang="en-US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Velvet Revolution„</a:t>
            </a:r>
            <a:r>
              <a:rPr lang="cs-CZ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Czech environment, the term "</a:t>
            </a:r>
            <a:r>
              <a:rPr lang="en-US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Velvet Revolution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was also commonly used</a:t>
            </a:r>
            <a:r>
              <a:rPr lang="cs-CZ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en-US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fter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dissolution of Czechoslovakia in 1993, Slovakia began referring to the revolution as the "</a:t>
            </a:r>
            <a:r>
              <a:rPr lang="en-US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Gentle Revolution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," a term Slovaks had used from the beginning.</a:t>
            </a:r>
            <a:endParaRPr lang="cs-CZ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Czechia</a:t>
            </a:r>
            <a:r>
              <a:rPr lang="cs-CZ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uses the term "</a:t>
            </a:r>
            <a:r>
              <a:rPr lang="en-US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Velvet Revolution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cs-CZ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name reflects the peaceful nature of the revolution, without the use of weapons or violence.</a:t>
            </a:r>
            <a:endParaRPr lang="cs-CZ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Ke stažení - Vysoká škola CEVRO INSTITUT">
            <a:extLst>
              <a:ext uri="{FF2B5EF4-FFF2-40B4-BE49-F238E27FC236}">
                <a16:creationId xmlns:a16="http://schemas.microsoft.com/office/drawing/2014/main" id="{52E2E42A-9F9D-AF8F-9AFA-BE4907E2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779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édium 7" title="První vysílání záběrů ze 17. listopadu 1989">
            <a:hlinkClick r:id="" action="ppaction://media"/>
            <a:extLst>
              <a:ext uri="{FF2B5EF4-FFF2-40B4-BE49-F238E27FC236}">
                <a16:creationId xmlns:a16="http://schemas.microsoft.com/office/drawing/2014/main" id="{543C49D5-FC8E-3A71-2C98-8854D78139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1146" y="657860"/>
            <a:ext cx="7389707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899A-BD1D-A533-4B63-067EB26B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The Velvet Revolution and Breakup of Czechoslovakia - History Matters (Short Animated Documentary)">
            <a:hlinkClick r:id="" action="ppaction://media"/>
            <a:extLst>
              <a:ext uri="{FF2B5EF4-FFF2-40B4-BE49-F238E27FC236}">
                <a16:creationId xmlns:a16="http://schemas.microsoft.com/office/drawing/2014/main" id="{6D199D3A-B5E7-4B11-30BB-9661F16379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/>
              <a:t>Key People</a:t>
            </a:r>
            <a:r>
              <a:rPr lang="cs-CZ" dirty="0"/>
              <a:t> </a:t>
            </a:r>
            <a:r>
              <a:rPr lang="en-US" dirty="0"/>
              <a:t>of the transformation </a:t>
            </a:r>
          </a:p>
        </p:txBody>
      </p:sp>
      <p:graphicFrame>
        <p:nvGraphicFramePr>
          <p:cNvPr id="10" name="Content Placeholder 6" descr="key people SmartArt Graphic">
            <a:extLst>
              <a:ext uri="{FF2B5EF4-FFF2-40B4-BE49-F238E27FC236}">
                <a16:creationId xmlns:a16="http://schemas.microsoft.com/office/drawing/2014/main" id="{5669122F-FDDA-4356-9679-4DD826F9B99C}"/>
              </a:ext>
            </a:extLst>
          </p:cNvPr>
          <p:cNvGraphicFramePr>
            <a:graphicFrameLocks noGrp="1"/>
          </p:cNvGraphicFramePr>
          <p:nvPr>
            <p:ph type="dgm" sz="quarter" idx="14"/>
            <p:extLst>
              <p:ext uri="{D42A27DB-BD31-4B8C-83A1-F6EECF244321}">
                <p14:modId xmlns:p14="http://schemas.microsoft.com/office/powerpoint/2010/main" val="2619870382"/>
              </p:ext>
            </p:extLst>
          </p:nvPr>
        </p:nvGraphicFramePr>
        <p:xfrm>
          <a:off x="762000" y="2368550"/>
          <a:ext cx="10668000" cy="334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Ke stažení - Vysoká škola CEVRO INSTITUT">
            <a:extLst>
              <a:ext uri="{FF2B5EF4-FFF2-40B4-BE49-F238E27FC236}">
                <a16:creationId xmlns:a16="http://schemas.microsoft.com/office/drawing/2014/main" id="{E4E842C1-7BB9-8CD0-E614-34290B93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7" y="0"/>
            <a:ext cx="1872343" cy="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04BC66-A771-492B-8E79-E3C5E33B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AD4D6-2712-4EC3-A727-A5652AD67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ACE82-BD1C-4CC4-B9C6-7097502B70B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0</TotalTime>
  <Words>707</Words>
  <Application>Microsoft Office PowerPoint</Application>
  <PresentationFormat>Širokoúhlá obrazovka</PresentationFormat>
  <Paragraphs>65</Paragraphs>
  <Slides>12</Slides>
  <Notes>5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Open Sans</vt:lpstr>
      <vt:lpstr>Office Theme</vt:lpstr>
      <vt:lpstr>International Students' Day</vt:lpstr>
      <vt:lpstr>International Students' Day</vt:lpstr>
      <vt:lpstr>International Students' Day</vt:lpstr>
      <vt:lpstr>Velvet Revolution</vt:lpstr>
      <vt:lpstr>Velvet Revolution</vt:lpstr>
      <vt:lpstr>Velvet Revolution</vt:lpstr>
      <vt:lpstr>Prezentace aplikace PowerPoint</vt:lpstr>
      <vt:lpstr>Prezentace aplikace PowerPoint</vt:lpstr>
      <vt:lpstr>Key People of the transformation </vt:lpstr>
      <vt:lpstr>VICTIMS OF COMMUNISM  1948 - 1989:</vt:lpstr>
      <vt:lpstr>Questions &amp; answers</vt:lpstr>
      <vt:lpstr>Thank you for your attention!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2021-02-18T07:10:18Z</dcterms:created>
  <dcterms:modified xsi:type="dcterms:W3CDTF">2024-11-01T15:24:53Z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