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72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18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02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67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39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59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7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29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4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56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78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34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92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49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01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168B711-1595-4A63-BBDA-07F74AAB797A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486F53D-A06D-4137-B35D-D44F25B3B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698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 UNE ARMÉE DE MÉTIER EUROPÉE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65" y="0"/>
            <a:ext cx="6619875" cy="4400551"/>
          </a:xfrm>
          <a:prstGeom prst="rect">
            <a:avLst/>
          </a:prstGeom>
          <a:noFill/>
          <a:effectLst>
            <a:glow rad="127000">
              <a:schemeClr val="accent1">
                <a:alpha val="1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9686" y="4717374"/>
            <a:ext cx="9440034" cy="1828801"/>
          </a:xfrm>
        </p:spPr>
        <p:txBody>
          <a:bodyPr>
            <a:noAutofit/>
          </a:bodyPr>
          <a:lstStyle/>
          <a:p>
            <a:r>
              <a:rPr lang="fr-FR" sz="7200" dirty="0" err="1" smtClean="0">
                <a:latin typeface="Century Gothic" panose="020B0502020202020204" pitchFamily="34" charset="0"/>
              </a:rPr>
              <a:t>European</a:t>
            </a:r>
            <a:r>
              <a:rPr lang="fr-FR" sz="7200" dirty="0" smtClean="0">
                <a:latin typeface="Century Gothic" panose="020B0502020202020204" pitchFamily="34" charset="0"/>
              </a:rPr>
              <a:t> </a:t>
            </a:r>
            <a:r>
              <a:rPr lang="fr-FR" sz="7200" dirty="0" err="1" smtClean="0">
                <a:latin typeface="Century Gothic" panose="020B0502020202020204" pitchFamily="34" charset="0"/>
              </a:rPr>
              <a:t>common</a:t>
            </a:r>
            <a:r>
              <a:rPr lang="fr-FR" sz="7200" dirty="0" smtClean="0">
                <a:latin typeface="Century Gothic" panose="020B0502020202020204" pitchFamily="34" charset="0"/>
              </a:rPr>
              <a:t> </a:t>
            </a:r>
            <a:r>
              <a:rPr lang="fr-FR" sz="7200" dirty="0" err="1" smtClean="0">
                <a:latin typeface="Century Gothic" panose="020B0502020202020204" pitchFamily="34" charset="0"/>
              </a:rPr>
              <a:t>army</a:t>
            </a:r>
            <a:r>
              <a:rPr lang="fr-FR" sz="7200" dirty="0" smtClean="0">
                <a:latin typeface="Century Gothic" panose="020B0502020202020204" pitchFamily="34" charset="0"/>
              </a:rPr>
              <a:t> </a:t>
            </a:r>
            <a:endParaRPr lang="fr-FR" sz="7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722799"/>
            <a:ext cx="10353762" cy="4058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entury Gothic" panose="020B0502020202020204" pitchFamily="34" charset="0"/>
              </a:rPr>
              <a:t>1/ History </a:t>
            </a:r>
            <a:r>
              <a:rPr lang="en-US" sz="3200" dirty="0">
                <a:latin typeface="Century Gothic" panose="020B0502020202020204" pitchFamily="34" charset="0"/>
              </a:rPr>
              <a:t>of the common army </a:t>
            </a:r>
            <a:endParaRPr lang="en-US" sz="32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2800" dirty="0" smtClean="0">
                <a:latin typeface="Century Gothic" panose="020B0502020202020204" pitchFamily="34" charset="0"/>
              </a:rPr>
              <a:t>Cold war</a:t>
            </a:r>
          </a:p>
          <a:p>
            <a:pPr lvl="1"/>
            <a:r>
              <a:rPr lang="en-US" sz="2800" dirty="0" smtClean="0">
                <a:latin typeface="Century Gothic" panose="020B0502020202020204" pitchFamily="34" charset="0"/>
              </a:rPr>
              <a:t>1990s</a:t>
            </a:r>
          </a:p>
          <a:p>
            <a:pPr lvl="1"/>
            <a:r>
              <a:rPr lang="en-US" sz="2800" dirty="0" smtClean="0">
                <a:latin typeface="Century Gothic" panose="020B0502020202020204" pitchFamily="34" charset="0"/>
              </a:rPr>
              <a:t>21</a:t>
            </a:r>
            <a:r>
              <a:rPr lang="en-US" sz="2800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2800" dirty="0" smtClean="0">
                <a:latin typeface="Century Gothic" panose="020B0502020202020204" pitchFamily="34" charset="0"/>
              </a:rPr>
              <a:t> century </a:t>
            </a:r>
            <a:endParaRPr lang="fr-FR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entury Gothic" panose="020B0502020202020204" pitchFamily="34" charset="0"/>
              </a:rPr>
              <a:t>2/ The European common defense today</a:t>
            </a:r>
          </a:p>
          <a:p>
            <a:pPr marL="0" indent="0">
              <a:buNone/>
            </a:pPr>
            <a:r>
              <a:rPr lang="en-US" sz="3200" dirty="0" smtClean="0">
                <a:latin typeface="Century Gothic" panose="020B0502020202020204" pitchFamily="34" charset="0"/>
              </a:rPr>
              <a:t>3/ Difficulties </a:t>
            </a:r>
            <a:r>
              <a:rPr lang="en-US" sz="3200" dirty="0">
                <a:latin typeface="Century Gothic" panose="020B0502020202020204" pitchFamily="34" charset="0"/>
              </a:rPr>
              <a:t>of a common European defense </a:t>
            </a:r>
            <a:r>
              <a:rPr lang="en-US" sz="3200" dirty="0" smtClean="0">
                <a:latin typeface="Century Gothic" panose="020B0502020202020204" pitchFamily="34" charset="0"/>
              </a:rPr>
              <a:t>nowadays </a:t>
            </a:r>
          </a:p>
          <a:p>
            <a:pPr lvl="1"/>
            <a:r>
              <a:rPr lang="en-US" sz="2800" dirty="0" smtClean="0">
                <a:latin typeface="Century Gothic" panose="020B0502020202020204" pitchFamily="34" charset="0"/>
              </a:rPr>
              <a:t>The European Union and the NATO</a:t>
            </a:r>
          </a:p>
          <a:p>
            <a:pPr lvl="1"/>
            <a:r>
              <a:rPr lang="en-US" sz="2800" dirty="0" smtClean="0">
                <a:latin typeface="Century Gothic" panose="020B0502020202020204" pitchFamily="34" charset="0"/>
              </a:rPr>
              <a:t>The problem of the nuclear weapon </a:t>
            </a:r>
            <a:endParaRPr lang="fr-FR" sz="2800" dirty="0">
              <a:latin typeface="Century Gothic" panose="020B0502020202020204" pitchFamily="34" charset="0"/>
            </a:endParaRPr>
          </a:p>
          <a:p>
            <a:endParaRPr lang="fr-FR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2915" y="36512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  <a:latin typeface="Century Gothic" panose="020B0502020202020204" pitchFamily="34" charset="0"/>
              </a:rPr>
              <a:t>History of the common army </a:t>
            </a:r>
          </a:p>
        </p:txBody>
      </p:sp>
      <p:sp>
        <p:nvSpPr>
          <p:cNvPr id="5" name="Ellipse 4"/>
          <p:cNvSpPr/>
          <p:nvPr/>
        </p:nvSpPr>
        <p:spPr>
          <a:xfrm>
            <a:off x="739587" y="1563282"/>
            <a:ext cx="1438836" cy="13850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565341" y="1563282"/>
            <a:ext cx="1438836" cy="13850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152464" y="4631227"/>
            <a:ext cx="1438836" cy="13850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cxnSp>
        <p:nvCxnSpPr>
          <p:cNvPr id="9" name="Connecteur droit 8"/>
          <p:cNvCxnSpPr>
            <a:stCxn id="7" idx="6"/>
            <a:endCxn id="6" idx="2"/>
          </p:cNvCxnSpPr>
          <p:nvPr/>
        </p:nvCxnSpPr>
        <p:spPr>
          <a:xfrm flipV="1">
            <a:off x="6591300" y="2255806"/>
            <a:ext cx="2974041" cy="306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7" idx="2"/>
            <a:endCxn id="5" idx="6"/>
          </p:cNvCxnSpPr>
          <p:nvPr/>
        </p:nvCxnSpPr>
        <p:spPr>
          <a:xfrm flipH="1" flipV="1">
            <a:off x="2178423" y="2255806"/>
            <a:ext cx="2974041" cy="306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27846" y="1776508"/>
            <a:ext cx="1062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Cold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War</a:t>
            </a:r>
            <a:endParaRPr lang="en-US" sz="2800" dirty="0">
              <a:solidFill>
                <a:schemeClr val="tx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152464" y="5040022"/>
            <a:ext cx="143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1990s</a:t>
            </a:r>
            <a:endParaRPr lang="fr-FR" sz="2800" dirty="0">
              <a:solidFill>
                <a:schemeClr val="tx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9502749" y="1662292"/>
            <a:ext cx="155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21st </a:t>
            </a: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century</a:t>
            </a:r>
            <a:r>
              <a:rPr lang="fr-FR" sz="2800" dirty="0" smtClean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fr-FR" sz="2800" dirty="0">
              <a:solidFill>
                <a:schemeClr val="tx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465728" y="3152723"/>
            <a:ext cx="0" cy="83371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5" idx="2"/>
          </p:cNvCxnSpPr>
          <p:nvPr/>
        </p:nvCxnSpPr>
        <p:spPr>
          <a:xfrm>
            <a:off x="188259" y="2253561"/>
            <a:ext cx="551328" cy="2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6" idx="6"/>
          </p:cNvCxnSpPr>
          <p:nvPr/>
        </p:nvCxnSpPr>
        <p:spPr>
          <a:xfrm flipV="1">
            <a:off x="11004177" y="2253561"/>
            <a:ext cx="1086223" cy="2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874313" y="3604184"/>
            <a:ext cx="0" cy="83371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311278" y="3152723"/>
            <a:ext cx="0" cy="83371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9284127" y="4171950"/>
            <a:ext cx="222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Europe facing difficulties 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87777" y="4190835"/>
            <a:ext cx="2228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Need of protection against the Soviet Union 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784357" y="2764528"/>
            <a:ext cx="222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Creation of </a:t>
            </a:r>
            <a:r>
              <a:rPr lang="en-US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Eurocorps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0765" y="365125"/>
            <a:ext cx="5012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  <a:latin typeface="Century Gothic" panose="020B0502020202020204" pitchFamily="34" charset="0"/>
              </a:rPr>
              <a:t>The European common </a:t>
            </a:r>
            <a:r>
              <a:rPr lang="en-US" sz="3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army today</a:t>
            </a:r>
            <a:endParaRPr lang="en-US" sz="3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14492"/>
              </p:ext>
            </p:extLst>
          </p:nvPr>
        </p:nvGraphicFramePr>
        <p:xfrm>
          <a:off x="1179872" y="2617551"/>
          <a:ext cx="1024616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387"/>
                <a:gridCol w="3415387"/>
                <a:gridCol w="3415387"/>
              </a:tblGrid>
              <a:tr h="337029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2009 </a:t>
                      </a:r>
                    </a:p>
                    <a:p>
                      <a:pPr algn="ctr"/>
                      <a:r>
                        <a:rPr lang="fr-FR" sz="3200" dirty="0" err="1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Treaty</a:t>
                      </a:r>
                      <a:r>
                        <a:rPr lang="fr-FR" sz="32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fr-FR" sz="3200" dirty="0" err="1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Libon</a:t>
                      </a:r>
                      <a:r>
                        <a:rPr lang="fr-FR" sz="32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Update</a:t>
                      </a:r>
                      <a:r>
                        <a:rPr lang="fr-FR" sz="3200" baseline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of the </a:t>
                      </a:r>
                      <a:r>
                        <a:rPr lang="en-US" sz="3200" b="1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Common Foreign and Security Policy</a:t>
                      </a:r>
                      <a:endParaRPr lang="fr-FR" sz="3200" b="1" kern="120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3200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err="1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June</a:t>
                      </a:r>
                      <a:r>
                        <a:rPr lang="fr-FR" sz="32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2017</a:t>
                      </a:r>
                    </a:p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European Defense Fund (EDF) </a:t>
                      </a:r>
                      <a:endParaRPr lang="fr-FR" sz="32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err="1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December</a:t>
                      </a:r>
                      <a:r>
                        <a:rPr lang="fr-FR" sz="32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 2017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Permanent structured cooperation (PESCO) </a:t>
                      </a:r>
                      <a:endParaRPr lang="fr-FR" sz="3200" b="1" kern="1200" dirty="0" smtClean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32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5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2915" y="365125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Difficulties of a common European army nowadays</a:t>
            </a:r>
            <a:endParaRPr lang="en-US" sz="3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 algn="r"/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EU and the NATO</a:t>
            </a:r>
          </a:p>
          <a:p>
            <a:pPr lvl="1" algn="r"/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problem of the nuclear weapon</a:t>
            </a:r>
          </a:p>
        </p:txBody>
      </p:sp>
      <p:pic>
        <p:nvPicPr>
          <p:cNvPr id="2050" name="Picture 2" descr="Europe map: NATO member states with years of accession - NWEG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54"/>
            <a:ext cx="5910145" cy="591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271657" y="3294743"/>
            <a:ext cx="2728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23 out of 32 NATO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Member</a:t>
            </a:r>
            <a:r>
              <a:rPr lang="fr-FR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States </a:t>
            </a:r>
            <a:r>
              <a:rPr lang="fr-FR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also</a:t>
            </a:r>
            <a:r>
              <a:rPr lang="fr-FR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in EU </a:t>
            </a:r>
            <a:r>
              <a:rPr lang="fr-FR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Member</a:t>
            </a:r>
            <a:endParaRPr lang="fr-FR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2915" y="365125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Difficulties of a common European defense nowadays</a:t>
            </a:r>
            <a:endParaRPr lang="en-US" sz="3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 algn="r"/>
            <a:r>
              <a:rPr lang="en-US" sz="2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EU and the NATO</a:t>
            </a:r>
          </a:p>
          <a:p>
            <a:pPr lvl="1" algn="r"/>
            <a:r>
              <a:rPr lang="en-US" sz="24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problem of the nuclear weapon</a:t>
            </a:r>
          </a:p>
        </p:txBody>
      </p:sp>
      <p:pic>
        <p:nvPicPr>
          <p:cNvPr id="1026" name="Picture 2" descr="Nuclear Weapons in Europe: Mapping U.S. and Russian Deployment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1"/>
          <a:stretch/>
        </p:blipFill>
        <p:spPr bwMode="auto">
          <a:xfrm>
            <a:off x="0" y="1591515"/>
            <a:ext cx="5951236" cy="526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“</a:t>
            </a:r>
            <a:r>
              <a:rPr lang="en-US" sz="3200" b="1" dirty="0" err="1">
                <a:latin typeface="Century Gothic" panose="020B0502020202020204" pitchFamily="34" charset="0"/>
              </a:rPr>
              <a:t>Defence</a:t>
            </a:r>
            <a:r>
              <a:rPr lang="en-US" sz="3200" b="1" dirty="0">
                <a:latin typeface="Century Gothic" panose="020B0502020202020204" pitchFamily="34" charset="0"/>
              </a:rPr>
              <a:t> is a member state competence. The point is not about having an EU army but rather to work better together among the 27 </a:t>
            </a:r>
            <a:r>
              <a:rPr lang="en-US" sz="3200" b="1" dirty="0" smtClean="0">
                <a:latin typeface="Century Gothic" panose="020B0502020202020204" pitchFamily="34" charset="0"/>
              </a:rPr>
              <a:t>armies”</a:t>
            </a:r>
            <a:endParaRPr lang="fr-FR" sz="3200" dirty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	</a:t>
            </a:r>
            <a:r>
              <a:rPr lang="en-US" sz="3200" b="1" dirty="0" smtClean="0">
                <a:latin typeface="Century Gothic" panose="020B0502020202020204" pitchFamily="34" charset="0"/>
              </a:rPr>
              <a:t>	</a:t>
            </a:r>
            <a:r>
              <a:rPr lang="en-US" sz="3200" b="1" dirty="0">
                <a:latin typeface="Century Gothic" panose="020B0502020202020204" pitchFamily="34" charset="0"/>
              </a:rPr>
              <a:t>	</a:t>
            </a:r>
            <a:r>
              <a:rPr lang="en-US" sz="2400" b="1" dirty="0" err="1">
                <a:latin typeface="Century Gothic" panose="020B0502020202020204" pitchFamily="34" charset="0"/>
              </a:rPr>
              <a:t>Josep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latin typeface="Century Gothic" panose="020B0502020202020204" pitchFamily="34" charset="0"/>
              </a:rPr>
              <a:t>Borrell</a:t>
            </a:r>
            <a:r>
              <a:rPr lang="en-US" sz="2400" b="1" dirty="0" smtClean="0">
                <a:latin typeface="Century Gothic" panose="020B0502020202020204" pitchFamily="34" charset="0"/>
              </a:rPr>
              <a:t>, the </a:t>
            </a:r>
            <a:r>
              <a:rPr lang="en-US" sz="2400" b="1" dirty="0">
                <a:latin typeface="Century Gothic" panose="020B0502020202020204" pitchFamily="34" charset="0"/>
              </a:rPr>
              <a:t>EU’s top foreign policy </a:t>
            </a:r>
            <a:r>
              <a:rPr lang="en-US" sz="2400" b="1" dirty="0" smtClean="0">
                <a:latin typeface="Century Gothic" panose="020B0502020202020204" pitchFamily="34" charset="0"/>
              </a:rPr>
              <a:t>diplomat, </a:t>
            </a:r>
          </a:p>
          <a:p>
            <a:pPr marL="0" indent="0" algn="r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March 2024</a:t>
            </a:r>
            <a:endParaRPr lang="fr-FR" sz="2400" dirty="0">
              <a:latin typeface="Century Gothic" panose="020B0502020202020204" pitchFamily="34" charset="0"/>
            </a:endParaRPr>
          </a:p>
          <a:p>
            <a:endParaRPr lang="fr-FR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Ardoise</Template>
  <TotalTime>240</TotalTime>
  <Words>174</Words>
  <Application>Microsoft Office PowerPoint</Application>
  <PresentationFormat>Grand écran</PresentationFormat>
  <Paragraphs>34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Calisto MT</vt:lpstr>
      <vt:lpstr>Century Gothic</vt:lpstr>
      <vt:lpstr>Trebuchet MS</vt:lpstr>
      <vt:lpstr>Wingdings 2</vt:lpstr>
      <vt:lpstr>Ardoise</vt:lpstr>
      <vt:lpstr>European common army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Compte Microsoft</cp:lastModifiedBy>
  <cp:revision>17</cp:revision>
  <dcterms:created xsi:type="dcterms:W3CDTF">2024-11-08T10:05:39Z</dcterms:created>
  <dcterms:modified xsi:type="dcterms:W3CDTF">2024-11-12T13:47:37Z</dcterms:modified>
</cp:coreProperties>
</file>