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7" r:id="rId2"/>
    <p:sldId id="385" r:id="rId3"/>
    <p:sldId id="393" r:id="rId4"/>
    <p:sldId id="394" r:id="rId5"/>
    <p:sldId id="392" r:id="rId6"/>
    <p:sldId id="423" r:id="rId7"/>
    <p:sldId id="424" r:id="rId8"/>
    <p:sldId id="425" r:id="rId9"/>
    <p:sldId id="426" r:id="rId10"/>
    <p:sldId id="395" r:id="rId11"/>
    <p:sldId id="422" r:id="rId12"/>
    <p:sldId id="376" r:id="rId13"/>
    <p:sldId id="375" r:id="rId14"/>
    <p:sldId id="377" r:id="rId15"/>
    <p:sldId id="378" r:id="rId16"/>
    <p:sldId id="3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C5F088-53F0-489F-9414-69D3E58D7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Collective identity (Shils)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765B39-399E-4446-940C-1CCA16BB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97811"/>
            <a:ext cx="9720073" cy="4796287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EU – union of nation states, and European citizens (two sources of legitimacy)</a:t>
            </a:r>
          </a:p>
          <a:p>
            <a:r>
              <a:rPr lang="en-GB" sz="2800" dirty="0"/>
              <a:t>What is NATION/VOLK/THE PEOPLE?</a:t>
            </a:r>
          </a:p>
          <a:p>
            <a:r>
              <a:rPr lang="en-GB" sz="2800" dirty="0"/>
              <a:t>Collective (national) X Individual (personal) Identity</a:t>
            </a:r>
          </a:p>
          <a:p>
            <a:r>
              <a:rPr lang="en-GB" sz="2800" dirty="0"/>
              <a:t>Nationalism; National Interests, welfare; National Enemies etc. (?)</a:t>
            </a:r>
          </a:p>
          <a:p>
            <a:r>
              <a:rPr lang="en-GB" sz="2800" dirty="0"/>
              <a:t>Variety of meanings, multicultural competence </a:t>
            </a:r>
          </a:p>
          <a:p>
            <a:r>
              <a:rPr lang="en-GB" sz="2800" u="sng" dirty="0"/>
              <a:t>Primordial, Sacred (ethnic/cultural), Civil (political) </a:t>
            </a:r>
          </a:p>
          <a:p>
            <a:r>
              <a:rPr lang="en-US" sz="2800" dirty="0"/>
              <a:t>Border Perspective: </a:t>
            </a:r>
            <a:r>
              <a:rPr lang="en-US" sz="2800" dirty="0" err="1"/>
              <a:t>Im</a:t>
            </a:r>
            <a:r>
              <a:rPr lang="en-US" sz="2800" dirty="0"/>
              <a:t>/Permeability</a:t>
            </a:r>
          </a:p>
          <a:p>
            <a:r>
              <a:rPr lang="en-US" sz="2800" dirty="0"/>
              <a:t>Various Integrational/Absorption Capacity</a:t>
            </a:r>
          </a:p>
          <a:p>
            <a:r>
              <a:rPr lang="en-US" sz="2800" dirty="0"/>
              <a:t>Case of Immigrants Quota (?)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266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BD3066-20FC-4D1B-B8CC-FA2DAAA96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F9258AC-06C5-4A4D-825F-EED18E9C2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0"/>
            <a:ext cx="7975496" cy="6845921"/>
          </a:xfrm>
        </p:spPr>
      </p:pic>
    </p:spTree>
    <p:extLst>
      <p:ext uri="{BB962C8B-B14F-4D97-AF65-F5344CB8AC3E}">
        <p14:creationId xmlns:p14="http://schemas.microsoft.com/office/powerpoint/2010/main" val="2226298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4798111-D96A-4847-8E45-3794EC635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897" b="9387"/>
          <a:stretch/>
        </p:blipFill>
        <p:spPr>
          <a:xfrm>
            <a:off x="3076394" y="17836"/>
            <a:ext cx="5481009" cy="682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04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129" y="143886"/>
            <a:ext cx="7594744" cy="657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830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693" y="0"/>
            <a:ext cx="8876289" cy="670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066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1B197A0-C8D0-4D25-858E-1D934C9FE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7" y="142875"/>
            <a:ext cx="770572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3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04FDBA3-3E19-4DAE-93FE-3457FA5E5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730" y="0"/>
            <a:ext cx="7530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12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795" t="28119" r="66904" b="16064"/>
          <a:stretch>
            <a:fillRect/>
          </a:stretch>
        </p:blipFill>
        <p:spPr bwMode="auto">
          <a:xfrm>
            <a:off x="4453345" y="397650"/>
            <a:ext cx="4680520" cy="638132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45057" y="585216"/>
            <a:ext cx="10399143" cy="1499616"/>
          </a:xfrm>
        </p:spPr>
        <p:txBody>
          <a:bodyPr>
            <a:normAutofit/>
          </a:bodyPr>
          <a:lstStyle/>
          <a:p>
            <a:pPr algn="l"/>
            <a:r>
              <a:rPr lang="cs-CZ" sz="2800" dirty="0"/>
              <a:t>	Source: EB, </a:t>
            </a:r>
            <a:r>
              <a:rPr lang="cs-CZ" sz="2800" dirty="0" err="1"/>
              <a:t>Spring</a:t>
            </a:r>
            <a:r>
              <a:rPr lang="cs-CZ" sz="2800" dirty="0"/>
              <a:t> 2019</a:t>
            </a:r>
          </a:p>
        </p:txBody>
      </p:sp>
      <p:cxnSp>
        <p:nvCxnSpPr>
          <p:cNvPr id="7" name="Přímá spojovací šipka 6"/>
          <p:cNvCxnSpPr/>
          <p:nvPr/>
        </p:nvCxnSpPr>
        <p:spPr>
          <a:xfrm>
            <a:off x="6790004" y="1335024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6"/>
          <p:cNvCxnSpPr/>
          <p:nvPr/>
        </p:nvCxnSpPr>
        <p:spPr>
          <a:xfrm>
            <a:off x="5586809" y="1335024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6">
            <a:extLst>
              <a:ext uri="{FF2B5EF4-FFF2-40B4-BE49-F238E27FC236}">
                <a16:creationId xmlns:a16="http://schemas.microsoft.com/office/drawing/2014/main" id="{E14C79FD-FA77-48A5-A41E-5AA634D60C55}"/>
              </a:ext>
            </a:extLst>
          </p:cNvPr>
          <p:cNvCxnSpPr/>
          <p:nvPr/>
        </p:nvCxnSpPr>
        <p:spPr>
          <a:xfrm>
            <a:off x="7071801" y="1335024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82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B2D2E2-8CEA-44D0-BAD1-09479E661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10763"/>
            <a:ext cx="9720072" cy="1499616"/>
          </a:xfrm>
        </p:spPr>
        <p:txBody>
          <a:bodyPr/>
          <a:lstStyle/>
          <a:p>
            <a:r>
              <a:rPr lang="en-US" dirty="0"/>
              <a:t>European identity (</a:t>
            </a:r>
            <a:r>
              <a:rPr lang="en-US" dirty="0" err="1"/>
              <a:t>DELAnty</a:t>
            </a:r>
            <a:r>
              <a:rPr lang="en-US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BE08D7-FB9F-43C8-85B7-756637CDD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699404"/>
            <a:ext cx="9720073" cy="3623095"/>
          </a:xfrm>
        </p:spPr>
        <p:txBody>
          <a:bodyPr>
            <a:noAutofit/>
          </a:bodyPr>
          <a:lstStyle/>
          <a:p>
            <a:r>
              <a:rPr lang="en-US" sz="2800" dirty="0"/>
              <a:t>Historical perspective</a:t>
            </a:r>
          </a:p>
          <a:p>
            <a:r>
              <a:rPr lang="en-US" sz="2800" dirty="0"/>
              <a:t>Europeanness as </a:t>
            </a:r>
            <a:r>
              <a:rPr lang="cs-CZ" sz="2800" dirty="0"/>
              <a:t>(Western) </a:t>
            </a:r>
            <a:r>
              <a:rPr lang="en-US" sz="2800" dirty="0"/>
              <a:t>Christendom</a:t>
            </a:r>
          </a:p>
          <a:p>
            <a:r>
              <a:rPr lang="en-US" sz="2800" dirty="0"/>
              <a:t>Constitutive </a:t>
            </a:r>
            <a:r>
              <a:rPr lang="cs-CZ" sz="2800" dirty="0"/>
              <a:t>o</a:t>
            </a:r>
            <a:r>
              <a:rPr lang="en-US" sz="2800" dirty="0" err="1"/>
              <a:t>thers</a:t>
            </a:r>
            <a:r>
              <a:rPr lang="en-US" sz="2800" dirty="0"/>
              <a:t>/</a:t>
            </a:r>
            <a:r>
              <a:rPr lang="cs-CZ" sz="2800" dirty="0"/>
              <a:t>o</a:t>
            </a:r>
            <a:r>
              <a:rPr lang="en-US" sz="2800" dirty="0" err="1"/>
              <a:t>utside</a:t>
            </a:r>
            <a:r>
              <a:rPr lang="en-US" sz="2800" dirty="0"/>
              <a:t> - </a:t>
            </a:r>
            <a:r>
              <a:rPr lang="cs-CZ" sz="2800" dirty="0"/>
              <a:t>r</a:t>
            </a:r>
            <a:r>
              <a:rPr lang="en-US" sz="2800" dirty="0"/>
              <a:t>ole of Islam </a:t>
            </a:r>
            <a:r>
              <a:rPr lang="cs-CZ" sz="2800" dirty="0"/>
              <a:t>&amp; </a:t>
            </a:r>
            <a:r>
              <a:rPr lang="en-US" sz="2800" dirty="0"/>
              <a:t>Orthodoxy</a:t>
            </a:r>
          </a:p>
          <a:p>
            <a:r>
              <a:rPr lang="en-US" sz="2800" dirty="0"/>
              <a:t>Significance of Crusades</a:t>
            </a:r>
            <a:r>
              <a:rPr lang="cs-CZ" sz="2800" dirty="0"/>
              <a:t>/</a:t>
            </a:r>
            <a:r>
              <a:rPr lang="en-US" sz="2800" dirty="0"/>
              <a:t>Crusaders, Constantinople </a:t>
            </a:r>
            <a:r>
              <a:rPr lang="cs-CZ" sz="2800" dirty="0"/>
              <a:t>s</a:t>
            </a:r>
            <a:r>
              <a:rPr lang="en-US" sz="2800" dirty="0" err="1"/>
              <a:t>eized</a:t>
            </a:r>
            <a:r>
              <a:rPr lang="en-US" sz="2800" dirty="0"/>
              <a:t> (1453)</a:t>
            </a:r>
          </a:p>
          <a:p>
            <a:r>
              <a:rPr lang="en-US" sz="2800" dirty="0"/>
              <a:t>1492 (New World) – colonization</a:t>
            </a:r>
            <a:r>
              <a:rPr lang="cs-CZ" sz="2800" dirty="0"/>
              <a:t> &amp;</a:t>
            </a:r>
            <a:r>
              <a:rPr lang="en-US" sz="2800" dirty="0"/>
              <a:t> the</a:t>
            </a:r>
            <a:r>
              <a:rPr lang="cs-CZ" sz="2800" dirty="0"/>
              <a:t> </a:t>
            </a:r>
            <a:r>
              <a:rPr lang="en-US" sz="2800" dirty="0"/>
              <a:t>end of Reconquista</a:t>
            </a:r>
          </a:p>
          <a:p>
            <a:r>
              <a:rPr lang="en-US" sz="2800" dirty="0"/>
              <a:t>Double schism (Roman x Orthodox</a:t>
            </a:r>
            <a:r>
              <a:rPr lang="cs-CZ" sz="2800" dirty="0"/>
              <a:t>y</a:t>
            </a:r>
            <a:r>
              <a:rPr lang="en-US" sz="2800" dirty="0"/>
              <a:t>; Catholics x Protestants) </a:t>
            </a:r>
          </a:p>
          <a:p>
            <a:r>
              <a:rPr lang="en-US" sz="2800" dirty="0"/>
              <a:t>Religious war, Victory of Protestantism </a:t>
            </a:r>
            <a:endParaRPr lang="cs-CZ" sz="2800" dirty="0"/>
          </a:p>
          <a:p>
            <a:r>
              <a:rPr lang="en-US" sz="2800" dirty="0"/>
              <a:t>Peace of Westphalia (1648)</a:t>
            </a:r>
          </a:p>
          <a:p>
            <a:r>
              <a:rPr lang="en-US" sz="2800" dirty="0"/>
              <a:t>European identity as set of values (cultures)</a:t>
            </a:r>
          </a:p>
        </p:txBody>
      </p:sp>
    </p:spTree>
    <p:extLst>
      <p:ext uri="{BB962C8B-B14F-4D97-AF65-F5344CB8AC3E}">
        <p14:creationId xmlns:p14="http://schemas.microsoft.com/office/powerpoint/2010/main" val="126070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82A834-4761-4953-94DA-78082AD14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Christianization </a:t>
            </a:r>
            <a:br>
              <a:rPr lang="cs-CZ" dirty="0"/>
            </a:br>
            <a:r>
              <a:rPr lang="en-US" dirty="0"/>
              <a:t>waves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4F7267F-F7E4-49A7-BBFB-C6D325EAB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0"/>
            <a:ext cx="9768242" cy="7753115"/>
          </a:xfrm>
        </p:spPr>
      </p:pic>
    </p:spTree>
    <p:extLst>
      <p:ext uri="{BB962C8B-B14F-4D97-AF65-F5344CB8AC3E}">
        <p14:creationId xmlns:p14="http://schemas.microsoft.com/office/powerpoint/2010/main" val="1716057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042529-6FFA-412B-8718-28A19C6E5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07761E61-0F6E-4B2E-B9AD-7D7247625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6801" y="217565"/>
            <a:ext cx="6004685" cy="6422869"/>
          </a:xfrm>
        </p:spPr>
      </p:pic>
    </p:spTree>
    <p:extLst>
      <p:ext uri="{BB962C8B-B14F-4D97-AF65-F5344CB8AC3E}">
        <p14:creationId xmlns:p14="http://schemas.microsoft.com/office/powerpoint/2010/main" val="705216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357E9A-6158-461F-ABE9-0909F9A71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Religions in </a:t>
            </a:r>
            <a:r>
              <a:rPr lang="en-US" dirty="0" err="1"/>
              <a:t>europe</a:t>
            </a:r>
            <a:endParaRPr lang="en-US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874531D-9D4F-49D2-BCCC-1DE952061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4784" y="737909"/>
            <a:ext cx="6388647" cy="5192400"/>
          </a:xfrm>
        </p:spPr>
      </p:pic>
    </p:spTree>
    <p:extLst>
      <p:ext uri="{BB962C8B-B14F-4D97-AF65-F5344CB8AC3E}">
        <p14:creationId xmlns:p14="http://schemas.microsoft.com/office/powerpoint/2010/main" val="2145308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212725"/>
            <a:ext cx="2800350" cy="643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08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6CC6A50-8A35-4BA0-9AD2-51C3D01D9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14287"/>
            <a:ext cx="1075372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51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1AE0440-9767-4D2C-B6AC-614C5241D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00" y="535414"/>
            <a:ext cx="10039283" cy="578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37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2DA18EC-5736-4FCE-B9CC-C7F79E43A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873" y="369642"/>
            <a:ext cx="8868142" cy="626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74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1725</TotalTime>
  <Words>182</Words>
  <Application>Microsoft Office PowerPoint</Application>
  <PresentationFormat>Širokoúhlá obrazovka</PresentationFormat>
  <Paragraphs>23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Tw Cen MT</vt:lpstr>
      <vt:lpstr>Tw Cen MT Condensed</vt:lpstr>
      <vt:lpstr>Wingdings 3</vt:lpstr>
      <vt:lpstr>Integrál</vt:lpstr>
      <vt:lpstr>Collective identity (Shils)</vt:lpstr>
      <vt:lpstr>European identity (DELAnty)</vt:lpstr>
      <vt:lpstr>Christianization  waves</vt:lpstr>
      <vt:lpstr>Prezentace aplikace PowerPoint</vt:lpstr>
      <vt:lpstr>Religions in europe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Source: EB, Spring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EUROPEANS</dc:title>
  <dc:creator>Magdaléna Fričová</dc:creator>
  <cp:lastModifiedBy>Karel Müller</cp:lastModifiedBy>
  <cp:revision>52</cp:revision>
  <dcterms:created xsi:type="dcterms:W3CDTF">2013-10-21T08:44:56Z</dcterms:created>
  <dcterms:modified xsi:type="dcterms:W3CDTF">2024-10-08T15:27:13Z</dcterms:modified>
</cp:coreProperties>
</file>