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80" r:id="rId10"/>
    <p:sldId id="281" r:id="rId11"/>
    <p:sldId id="263" r:id="rId12"/>
    <p:sldId id="268" r:id="rId13"/>
    <p:sldId id="282" r:id="rId14"/>
    <p:sldId id="265" r:id="rId15"/>
    <p:sldId id="266" r:id="rId16"/>
    <p:sldId id="267" r:id="rId17"/>
    <p:sldId id="269" r:id="rId18"/>
    <p:sldId id="270" r:id="rId19"/>
    <p:sldId id="274" r:id="rId20"/>
    <p:sldId id="273" r:id="rId21"/>
    <p:sldId id="292" r:id="rId22"/>
    <p:sldId id="272" r:id="rId23"/>
    <p:sldId id="275" r:id="rId24"/>
    <p:sldId id="271" r:id="rId25"/>
    <p:sldId id="276" r:id="rId26"/>
    <p:sldId id="278" r:id="rId27"/>
    <p:sldId id="279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7" r:id="rId37"/>
    <p:sldId id="298" r:id="rId38"/>
    <p:sldId id="299" r:id="rId39"/>
    <p:sldId id="288" r:id="rId40"/>
    <p:sldId id="294" r:id="rId41"/>
    <p:sldId id="293" r:id="rId42"/>
    <p:sldId id="295" r:id="rId43"/>
    <p:sldId id="296" r:id="rId44"/>
    <p:sldId id="277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4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F13FC-74D9-C33F-464F-8DE88A32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9C1829-5525-357A-D8A8-9C87F7757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3D0BF7-6AEB-0442-623A-1BA19D7C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27A99D-A73A-A327-476E-22B083A0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0A555-967B-F326-C2EE-7755C27C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9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582A1-0A36-2D80-1FBB-942850B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E7BA2C-EC5F-DCC4-7FE5-5B1AA39B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9FF7D-B4E6-04EC-2749-72EF7E5E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41542-372E-6E7B-6587-A7BBD635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D383CB-D60C-01B5-E7D4-81C65F1F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9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7059D9-805F-E7D4-3254-E914144EA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FFF826-8768-A486-71BE-708CB5914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C3871-9F3A-6A1A-D1AF-07296914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2BF48-6A94-AB21-90A8-011A5FE9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C19BB-02AB-17C5-9F99-EE8C80C5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0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8D83-29E0-7ECF-375C-8C61416F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D6BF6-729A-7C2B-FD81-99EF659D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980682-FB7D-B027-BF59-AE8A2A6E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8F42E8-3C7D-06EA-3F8A-9BFAD10A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81BB5-962C-8A92-D226-ADFF6D01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6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6D209-1F63-DDB6-1E75-3451006F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D3F1A8-917A-C5B6-F907-C04C8E12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AD9260-84CF-BA34-F023-B29DC0C6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4C6D45-92CE-F091-7340-25FC0DA2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783361-7AF9-7490-EA6A-172EABD9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47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EBDC3-DF35-8DB2-D10C-18BB995D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28E73-0E7A-6CF7-32A9-AECF49EA1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D3EF49-FFEF-300F-47EF-E74DF33B2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169C9B-6402-15A4-42C2-E2ACA875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018895-E941-5225-A4B6-B970E5CD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A26E81-988F-C48A-BE69-2D6A96D2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B212F-19D2-0C78-E2BA-66DBE204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827CCA-BC33-90A8-1E83-980E1DED8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D4384-D1BF-CF7C-7CB2-A36B4AFD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7BC12E-C7A9-590B-A474-A8A6684F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1F8B85-63BC-6E75-6D17-66D5692C4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505790-ED50-5D67-CA64-749A1F48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E902AA-A829-3F79-9788-0F411F3C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34F762-60A8-9FD6-D479-6F678B1F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6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A8A1-1AA4-64A0-FC9B-2088CF80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7E6124-9D60-7937-D0AB-5CE95349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3941D8-D816-775E-0532-08850E30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01D757-0CE9-ECF4-CD13-8C575A0E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1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C2B02-F5B9-3CFF-CA32-51769064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54B341-7A55-7DBF-834A-AB53190C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267799-C2C9-C596-955A-45E4D348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8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D5822-0103-17AE-1732-311C507B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F26FA-CE0D-75B8-AA97-7D655537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B461D1-B3E1-57A3-7236-4A2DCBAC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E44518-4F00-2AC8-A95D-3A9FCFA4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80012C-708F-FD1F-5282-C20965B9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059446-F8E7-A72C-D5F1-967B9C5A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1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B9D7C-E3C1-B604-473C-ED35B10A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1683D9-119A-21EB-20BE-393812A69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EA32CA-31AE-4B68-16FE-C176024A2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E40099-68AE-AA13-4C23-0D7BC155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21C2F3-C360-3BDE-0AEA-67423509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78AF7-2A4A-9E8A-9F62-6C86CD02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81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B403C0-D2D0-C1BD-DD73-1F212785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945BCF-9BB2-3745-F3F5-DF897893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C12D18-5973-F7A8-ADC3-A33BE85AD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650C-1940-4D57-AE3A-B666D049DA14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446F5E-6CD2-0D97-30F5-D9E936CB8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7612E4-D950-88B6-ADB8-C3E453168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0E6-639B-44CB-938D-F23051DA09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8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ial:BookSources/3-540-52629-3" TargetMode="External"/><Relationship Id="rId2" Type="http://schemas.openxmlformats.org/officeDocument/2006/relationships/hyperlink" Target="https://en.wikipedia.org/wiki/ISBN_(identifier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F894A-ACEC-A888-AC05-77FCC1A7C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cs-CZ" dirty="0" err="1"/>
              <a:t>Rates</a:t>
            </a:r>
            <a:r>
              <a:rPr lang="cs-CZ" dirty="0"/>
              <a:t> and Open </a:t>
            </a:r>
            <a:r>
              <a:rPr lang="cs-CZ" dirty="0" err="1"/>
              <a:t>Economy</a:t>
            </a:r>
            <a:r>
              <a:rPr lang="cs-CZ" dirty="0"/>
              <a:t> </a:t>
            </a:r>
            <a:r>
              <a:rPr lang="cs-CZ" dirty="0" err="1"/>
              <a:t>Macroeconomics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3B69DA-09BF-8E7D-A2CC-C79050FAD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Ondrej Bednar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19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3FA04-82F8-4499-B73A-D423E38D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Parity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F0C91A-308E-CA60-3D8B-332AA6FF30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Parity in price of money</a:t>
                </a:r>
              </a:p>
              <a:p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baseline="-25000" dirty="0"/>
                  <a:t>0</a:t>
                </a:r>
                <a:r>
                  <a:rPr lang="en-US" dirty="0"/>
                  <a:t> =S</a:t>
                </a:r>
                <a:r>
                  <a:rPr lang="en-US" baseline="-25000" dirty="0"/>
                  <a:t>0</a:t>
                </a:r>
                <a:r>
                  <a:rPr lang="en-US" dirty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IRczk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IReur</m:t>
                        </m:r>
                      </m:den>
                    </m:f>
                  </m:oMath>
                </a14:m>
                <a:r>
                  <a:rPr lang="en-US" dirty="0"/>
                  <a:t> ; F</a:t>
                </a:r>
                <a:r>
                  <a:rPr lang="en-US" baseline="-25000" dirty="0"/>
                  <a:t>0</a:t>
                </a:r>
                <a:r>
                  <a:rPr lang="en-US" dirty="0"/>
                  <a:t> –forward rate, S</a:t>
                </a:r>
                <a:r>
                  <a:rPr lang="en-US" baseline="-25000" dirty="0"/>
                  <a:t>0  </a:t>
                </a:r>
                <a:r>
                  <a:rPr lang="en-US" dirty="0"/>
                  <a:t>- spot rate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F0C91A-308E-CA60-3D8B-332AA6FF3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6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D2299-B117-CC89-E779-EDD268C5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Determination of forward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02EB7-E76A-4600-1EC3-E288DC48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exchange rate at which a bank agrees to exchange one currency for another at a future date when it enters into a forward contract with an investor.</a:t>
            </a:r>
          </a:p>
          <a:p>
            <a:r>
              <a:rPr lang="en-US" dirty="0"/>
              <a:t>Parity relationship among the spot exchange rate </a:t>
            </a:r>
          </a:p>
          <a:p>
            <a:r>
              <a:rPr lang="en-US" dirty="0"/>
              <a:t>Differences in interest rates between two countries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1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36B62D5-67A8-6EFD-199D-72FDFA13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Banking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DE38110-2DE3-1AA7-276A-A15A802E9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04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0FD645-EC67-AF6B-6220-6EEA6D03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in this lesson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A0C22D-2104-F791-EB56-9571F461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history od central banks</a:t>
            </a:r>
          </a:p>
          <a:p>
            <a:r>
              <a:rPr lang="en-US" dirty="0"/>
              <a:t>Goals of central banks</a:t>
            </a:r>
          </a:p>
          <a:p>
            <a:r>
              <a:rPr lang="en-US" dirty="0"/>
              <a:t>Main theories underlying the central banks’ policies</a:t>
            </a:r>
          </a:p>
          <a:p>
            <a:r>
              <a:rPr lang="en-US" dirty="0"/>
              <a:t>Their operational regimes</a:t>
            </a:r>
          </a:p>
          <a:p>
            <a:r>
              <a:rPr lang="en-US" dirty="0"/>
              <a:t>Monetary policy implementation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2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158CA-8B21-7BA9-9DBE-10B925B7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3DEFC-B413-B91C-6340-10C6FCA9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Central Banking</a:t>
            </a:r>
          </a:p>
          <a:p>
            <a:r>
              <a:rPr lang="en-US" dirty="0"/>
              <a:t>Coin sorting and storing</a:t>
            </a:r>
          </a:p>
          <a:p>
            <a:r>
              <a:rPr lang="en-US" dirty="0"/>
              <a:t>Banknote Issuance</a:t>
            </a:r>
          </a:p>
          <a:p>
            <a:r>
              <a:rPr lang="en-US" dirty="0"/>
              <a:t>Banker to the government</a:t>
            </a:r>
          </a:p>
          <a:p>
            <a:r>
              <a:rPr lang="en-US" dirty="0"/>
              <a:t>Banker to the banks</a:t>
            </a:r>
          </a:p>
          <a:p>
            <a:r>
              <a:rPr lang="en-US" dirty="0"/>
              <a:t>Lender of last resort</a:t>
            </a:r>
          </a:p>
          <a:p>
            <a:r>
              <a:rPr lang="en-US" dirty="0"/>
              <a:t>Banks supervisor</a:t>
            </a:r>
          </a:p>
          <a:p>
            <a:r>
              <a:rPr lang="en-US" dirty="0"/>
              <a:t>Monetary policy conductor</a:t>
            </a:r>
          </a:p>
        </p:txBody>
      </p:sp>
    </p:spTree>
    <p:extLst>
      <p:ext uri="{BB962C8B-B14F-4D97-AF65-F5344CB8AC3E}">
        <p14:creationId xmlns:p14="http://schemas.microsoft.com/office/powerpoint/2010/main" val="181736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DBBBE-3596-5E7C-BE85-66BA487E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Banks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03A8D-2F73-6AE5-589B-7C2E8C6E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Monetary and price stability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Financial Stability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Full employment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68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AD4E1-21A0-838A-EE22-67D242B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Banks -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825DC-799D-56AA-C640-243C09080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Quantity Theory of Money</a:t>
            </a:r>
          </a:p>
          <a:p>
            <a:pPr>
              <a:lnSpc>
                <a:spcPct val="150000"/>
              </a:lnSpc>
            </a:pPr>
            <a:r>
              <a:rPr lang="cs-CZ" dirty="0"/>
              <a:t>M × V = P ×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0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C4610-662F-9570-CA84-2B8AB430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Phillips Curve and NAIRU</a:t>
            </a:r>
            <a:br>
              <a:rPr lang="en-US" dirty="0"/>
            </a:br>
            <a:br>
              <a:rPr lang="en-US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BAB070-4143-442C-1DDF-1FB19FBFB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062" y="2115344"/>
            <a:ext cx="7381875" cy="3771900"/>
          </a:xfrm>
        </p:spPr>
      </p:pic>
    </p:spTree>
    <p:extLst>
      <p:ext uri="{BB962C8B-B14F-4D97-AF65-F5344CB8AC3E}">
        <p14:creationId xmlns:p14="http://schemas.microsoft.com/office/powerpoint/2010/main" val="394050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A57BF-C469-EE8D-A496-81DEDE98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Rational Expectation Theory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A85AB8C-63A4-1EB4-103D-DF35A6A4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 assumes that individuals' actions are based on the best available economic theory and information.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Departure from Adaptive Expectation Theory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Under adaptive expectations, expectations of the future value of an economic variable are based on past values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65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E0BEB-B5CE-F8F5-AA1A-23E8F27C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impossibility trinity aka Trilemma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1E4052-1201-E67A-ED0B-62918D9B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54" y="1523700"/>
            <a:ext cx="5426015" cy="4340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C652C8-13F4-D775-151B-D0CA135447A3}"/>
              </a:ext>
            </a:extLst>
          </p:cNvPr>
          <p:cNvSpPr txBox="1"/>
          <p:nvPr/>
        </p:nvSpPr>
        <p:spPr>
          <a:xfrm>
            <a:off x="753372" y="1966823"/>
            <a:ext cx="3441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Why: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a?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b?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c?</a:t>
            </a: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00F87E-34A6-FA0F-3865-FECBBC1F9224}"/>
              </a:ext>
            </a:extLst>
          </p:cNvPr>
          <p:cNvSpPr txBox="1"/>
          <p:nvPr/>
        </p:nvSpPr>
        <p:spPr>
          <a:xfrm>
            <a:off x="5013389" y="5864512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200" b="0" i="0" dirty="0" err="1">
                <a:solidFill>
                  <a:srgbClr val="202122"/>
                </a:solidFill>
                <a:effectLst/>
              </a:rPr>
              <a:t>Oxelheim</a:t>
            </a:r>
            <a:r>
              <a:rPr lang="cs-CZ" sz="1200" b="0" i="0" dirty="0">
                <a:solidFill>
                  <a:srgbClr val="202122"/>
                </a:solidFill>
                <a:effectLst/>
              </a:rPr>
              <a:t>, L. (1990</a:t>
            </a:r>
            <a:r>
              <a:rPr lang="en-US" sz="1200" dirty="0">
                <a:solidFill>
                  <a:srgbClr val="202122"/>
                </a:solidFill>
              </a:rPr>
              <a:t>)</a:t>
            </a:r>
            <a:endParaRPr lang="cs-CZ" sz="1200" b="0" i="0" dirty="0">
              <a:solidFill>
                <a:srgbClr val="2021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92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923D6-7021-D14A-CD1A-29D09F37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teach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03B95-649B-3A19-F234-258C5AD3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ER</a:t>
            </a:r>
            <a:endParaRPr lang="en-GB" dirty="0"/>
          </a:p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ER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determined</a:t>
            </a:r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economies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87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437CF1-6DDC-330A-401F-5219D066F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Monetary policy regimes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7CA7B6F-C5D9-E613-AD08-4C02C814A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5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0F0E9-4148-852D-02E4-ADB827CC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regimes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9709E-52C4-FEA9-130C-94D5D36A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follow a particular monetary policy rule is to adopt a monetary policy regime</a:t>
            </a:r>
          </a:p>
          <a:p>
            <a:r>
              <a:rPr lang="en-US" dirty="0"/>
              <a:t>Since the demise of Bretton-Wood system (1971), these monetary rules were pursued: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Exchange Rate Targeting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Money Supply Growth Targeting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Risk Management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Inflation Targeting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Unconventional Monetary Policy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12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C4A87-CE79-0CAB-CE89-CC1848E9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 Targeting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FE208C-38AC-063D-D328-B9537F61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8" y="3194203"/>
            <a:ext cx="6091519" cy="349542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C30B36-791F-BB31-77BB-1C39EB48FEF8}"/>
              </a:ext>
            </a:extLst>
          </p:cNvPr>
          <p:cNvSpPr txBox="1"/>
          <p:nvPr/>
        </p:nvSpPr>
        <p:spPr>
          <a:xfrm>
            <a:off x="1196788" y="1586753"/>
            <a:ext cx="8579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CBs influence the supply curve at FX market to adjust for changes in the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Thus influencing also supply of the currency at the domestic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small open economy, international capital movements may easily overwhelm the CB’ s ability to keep the ER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9FBB0-77DF-FE42-4468-9F63083B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supply  growth targeting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C55A9-5574-A8E0-D61E-352BD617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Coming from quantitative theory of money</a:t>
            </a:r>
          </a:p>
          <a:p>
            <a:r>
              <a:rPr lang="cs-CZ" dirty="0"/>
              <a:t>M × V = P × Q</a:t>
            </a:r>
            <a:endParaRPr lang="en-US" dirty="0"/>
          </a:p>
          <a:p>
            <a:r>
              <a:rPr lang="en-US" dirty="0"/>
              <a:t>The relationship does not always hold as V happens to be unstable (1980’s FED experience)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82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4F5A1-A2BA-1B9D-764B-41539B60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Approach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EEFE2C-F89F-137C-EB99-2D6C4F1BE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85" y="2543138"/>
            <a:ext cx="7434677" cy="121630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D65D931-D0A6-4E7A-41EA-9A1A5CF0C7CD}"/>
              </a:ext>
            </a:extLst>
          </p:cNvPr>
          <p:cNvSpPr txBox="1"/>
          <p:nvPr/>
        </p:nvSpPr>
        <p:spPr>
          <a:xfrm>
            <a:off x="990185" y="1690687"/>
            <a:ext cx="1004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announced specific targets for money supply growth or the inflation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Taylor’ s rule: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81DDC6-2977-A9E0-1B53-B8CBED22333C}"/>
              </a:ext>
            </a:extLst>
          </p:cNvPr>
          <p:cNvSpPr txBox="1"/>
          <p:nvPr/>
        </p:nvSpPr>
        <p:spPr>
          <a:xfrm>
            <a:off x="990185" y="3700370"/>
            <a:ext cx="10049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-25000" dirty="0"/>
              <a:t>t</a:t>
            </a:r>
            <a:r>
              <a:rPr lang="en-US" dirty="0"/>
              <a:t>…. Policy interest rate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</a:t>
            </a:r>
            <a:r>
              <a:rPr lang="cs-CZ" baseline="-25000" dirty="0"/>
              <a:t>t</a:t>
            </a:r>
            <a:r>
              <a:rPr lang="en-US" dirty="0"/>
              <a:t>… Inflation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</a:t>
            </a:r>
            <a:r>
              <a:rPr lang="cs-CZ" baseline="-25000" dirty="0"/>
              <a:t>t</a:t>
            </a:r>
            <a:r>
              <a:rPr lang="cs-CZ" dirty="0"/>
              <a:t>*</a:t>
            </a:r>
            <a:r>
              <a:rPr lang="en-US" dirty="0"/>
              <a:t>… Desired inflation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r</a:t>
            </a:r>
            <a:r>
              <a:rPr lang="cs-CZ" baseline="-25000" dirty="0" err="1"/>
              <a:t>t</a:t>
            </a:r>
            <a:r>
              <a:rPr lang="cs-CZ" dirty="0"/>
              <a:t>*</a:t>
            </a:r>
            <a:r>
              <a:rPr lang="en-US" dirty="0"/>
              <a:t>… Equilibrium interest rate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… The actual GDP growth rate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y</a:t>
            </a:r>
            <a:r>
              <a:rPr lang="cs-CZ" baseline="-25000" dirty="0" err="1"/>
              <a:t>t</a:t>
            </a:r>
            <a:r>
              <a:rPr lang="cs-CZ" dirty="0"/>
              <a:t>*</a:t>
            </a:r>
            <a:r>
              <a:rPr lang="en-US" dirty="0"/>
              <a:t>… GDP growth rate at full potential at time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baseline="-25000" dirty="0"/>
              <a:t>y </a:t>
            </a:r>
            <a:r>
              <a:rPr lang="en-US" dirty="0"/>
              <a:t>, a</a:t>
            </a:r>
            <a:r>
              <a:rPr lang="el-GR" baseline="-25000" dirty="0"/>
              <a:t>π</a:t>
            </a:r>
            <a:r>
              <a:rPr lang="en-US" baseline="-25000" dirty="0"/>
              <a:t> </a:t>
            </a:r>
            <a:r>
              <a:rPr lang="en-US" dirty="0"/>
              <a:t> … Relative weights given to GDP growth and inflation growth rate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29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A579C-C9DE-4C13-CE6B-76915C9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Targeting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E7B633-4B81-1A9D-9962-36081E149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557"/>
          <a:stretch/>
        </p:blipFill>
        <p:spPr>
          <a:xfrm>
            <a:off x="2028825" y="2438400"/>
            <a:ext cx="8134350" cy="3544094"/>
          </a:xfrm>
        </p:spPr>
      </p:pic>
    </p:spTree>
    <p:extLst>
      <p:ext uri="{BB962C8B-B14F-4D97-AF65-F5344CB8AC3E}">
        <p14:creationId xmlns:p14="http://schemas.microsoft.com/office/powerpoint/2010/main" val="395253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88D91-84A3-3AAB-BE0C-7BC0B29A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Implementation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E595CA-D628-BCF3-192A-9DA0A2582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14" y="1818967"/>
            <a:ext cx="8083547" cy="3419962"/>
          </a:xfrm>
        </p:spPr>
      </p:pic>
    </p:spTree>
    <p:extLst>
      <p:ext uri="{BB962C8B-B14F-4D97-AF65-F5344CB8AC3E}">
        <p14:creationId xmlns:p14="http://schemas.microsoft.com/office/powerpoint/2010/main" val="2859311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3BC0-E4CC-AED9-BC55-BAA2C463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markets</a:t>
            </a:r>
            <a:br>
              <a:rPr lang="en-US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AB36DD-F73F-C8ED-537A-D187FABB6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395520"/>
            <a:ext cx="6777037" cy="4372662"/>
          </a:xfrm>
        </p:spPr>
      </p:pic>
    </p:spTree>
    <p:extLst>
      <p:ext uri="{BB962C8B-B14F-4D97-AF65-F5344CB8AC3E}">
        <p14:creationId xmlns:p14="http://schemas.microsoft.com/office/powerpoint/2010/main" val="2214534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3BDD6-3C2C-4234-6418-F02B4EB5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through money market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B8E66-28F0-8571-AC4F-E6E49F277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Borrowing and lending funds with short maturity (&lt;1 year)</a:t>
            </a:r>
          </a:p>
          <a:p>
            <a:r>
              <a:rPr lang="en-US" dirty="0"/>
              <a:t>At the core is interbank lending</a:t>
            </a:r>
          </a:p>
          <a:p>
            <a:pPr lvl="1"/>
            <a:r>
              <a:rPr lang="en-US" dirty="0"/>
              <a:t>Commercial banks lend and borrow among themselves</a:t>
            </a:r>
          </a:p>
          <a:p>
            <a:pPr lvl="1"/>
            <a:r>
              <a:rPr lang="en-US" dirty="0"/>
              <a:t>CBs affect the accessibility of the funds by changing the interest rates</a:t>
            </a:r>
          </a:p>
          <a:p>
            <a:pPr lvl="1"/>
            <a:r>
              <a:rPr lang="en-US" dirty="0"/>
              <a:t>Commercial banks wat to hold as little cash as possible since it does not yield interest, unlike loans. Although they need to hold minimum reserves.</a:t>
            </a:r>
          </a:p>
          <a:p>
            <a:pPr lvl="1"/>
            <a:r>
              <a:rPr lang="en-US" dirty="0"/>
              <a:t>Commercial banks </a:t>
            </a:r>
            <a:r>
              <a:rPr lang="en-US" dirty="0">
                <a:solidFill>
                  <a:srgbClr val="FF0000"/>
                </a:solidFill>
              </a:rPr>
              <a:t>demand</a:t>
            </a:r>
            <a:r>
              <a:rPr lang="en-US" dirty="0"/>
              <a:t> the funds for example if unexpectedly high settlement occurs. Also government, and other financial institution might demand funds on this market</a:t>
            </a:r>
          </a:p>
          <a:p>
            <a:pPr lvl="1"/>
            <a:r>
              <a:rPr lang="en-US" dirty="0"/>
              <a:t>On the other hand, if commercial banks find out, that they have too much cash, they </a:t>
            </a:r>
            <a:r>
              <a:rPr lang="en-US" dirty="0">
                <a:solidFill>
                  <a:srgbClr val="FF0000"/>
                </a:solidFill>
              </a:rPr>
              <a:t>supply</a:t>
            </a:r>
            <a:r>
              <a:rPr lang="en-US" dirty="0"/>
              <a:t> it to the market</a:t>
            </a:r>
          </a:p>
          <a:p>
            <a:pPr lvl="1"/>
            <a:r>
              <a:rPr lang="en-US" dirty="0"/>
              <a:t>EURIBOR, LIBOR, SOFR, PRIBOR….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808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C62A-2BA2-BC12-19B0-BEAB7D75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through money market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7EE34-3699-2D22-827B-3F44EEFF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Interest Rates</a:t>
            </a:r>
          </a:p>
          <a:p>
            <a:pPr algn="l"/>
            <a:r>
              <a:rPr lang="cs-CZ" dirty="0"/>
              <a:t>Open</a:t>
            </a:r>
            <a:r>
              <a:rPr lang="en-US" dirty="0"/>
              <a:t> </a:t>
            </a:r>
            <a:r>
              <a:rPr lang="cs-CZ" dirty="0"/>
              <a:t>market </a:t>
            </a:r>
            <a:r>
              <a:rPr lang="cs-CZ" dirty="0" err="1"/>
              <a:t>operations</a:t>
            </a:r>
            <a:endParaRPr lang="en-US" dirty="0"/>
          </a:p>
          <a:p>
            <a:pPr algn="l"/>
            <a:r>
              <a:rPr lang="en-US" dirty="0"/>
              <a:t>R</a:t>
            </a:r>
            <a:r>
              <a:rPr lang="cs-CZ" dirty="0" err="1"/>
              <a:t>eserve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9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28CCA-AA49-72D5-2D5D-BC011177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Exchange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A5102-86E1-8CBD-35ED-FE81D68B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another</a:t>
            </a:r>
            <a:endParaRPr lang="cs-CZ" dirty="0"/>
          </a:p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customary</a:t>
            </a:r>
            <a:r>
              <a:rPr lang="cs-CZ" dirty="0"/>
              <a:t> to use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. </a:t>
            </a:r>
            <a:r>
              <a:rPr lang="cs-CZ" dirty="0" err="1"/>
              <a:t>i.e</a:t>
            </a:r>
            <a:r>
              <a:rPr lang="cs-CZ" dirty="0"/>
              <a:t>.: 1EUR = 25.24CZK</a:t>
            </a:r>
          </a:p>
          <a:p>
            <a:pPr lvl="1"/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Exchange </a:t>
            </a:r>
            <a:r>
              <a:rPr lang="cs-CZ" dirty="0" err="1"/>
              <a:t>Rates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careful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increases</a:t>
            </a:r>
            <a:r>
              <a:rPr lang="cs-CZ" dirty="0"/>
              <a:t> and </a:t>
            </a:r>
            <a:r>
              <a:rPr lang="cs-CZ" dirty="0" err="1"/>
              <a:t>declines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country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looks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2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F6844-2F80-0ED8-F0FD-F7DFA639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Transmission - Households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F9CB64-C206-B384-8B44-2E1C573F1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43" y="1518323"/>
            <a:ext cx="6806242" cy="4159371"/>
          </a:xfrm>
        </p:spPr>
      </p:pic>
    </p:spTree>
    <p:extLst>
      <p:ext uri="{BB962C8B-B14F-4D97-AF65-F5344CB8AC3E}">
        <p14:creationId xmlns:p14="http://schemas.microsoft.com/office/powerpoint/2010/main" val="179380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61041-F01E-A8E0-88F9-CA555FB7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Transmission- Firms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E1B4FE-0D69-A104-4E58-363362501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352" y="1978856"/>
            <a:ext cx="6733186" cy="3441663"/>
          </a:xfrm>
        </p:spPr>
      </p:pic>
    </p:spTree>
    <p:extLst>
      <p:ext uri="{BB962C8B-B14F-4D97-AF65-F5344CB8AC3E}">
        <p14:creationId xmlns:p14="http://schemas.microsoft.com/office/powerpoint/2010/main" val="1666467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ABC2F-936F-A420-53DC-33F70362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Bank’ s Balance Sheet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CBF658-4D5B-3257-0A1E-DB4D5DB38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679" y="2406771"/>
            <a:ext cx="8560383" cy="2723236"/>
          </a:xfrm>
        </p:spPr>
      </p:pic>
    </p:spTree>
    <p:extLst>
      <p:ext uri="{BB962C8B-B14F-4D97-AF65-F5344CB8AC3E}">
        <p14:creationId xmlns:p14="http://schemas.microsoft.com/office/powerpoint/2010/main" val="1071626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2E17-C059-DF1B-E43B-9A8FA437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3AB681C-2A68-D33B-2ACB-D7A8AB208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626" y="2730245"/>
            <a:ext cx="7614689" cy="3875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A21D57-B276-A9C2-31F4-82B7441A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53" y="3456601"/>
            <a:ext cx="9591675" cy="18954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9094A5C-747B-FBC1-8ABD-BBDA021250B4}"/>
              </a:ext>
            </a:extLst>
          </p:cNvPr>
          <p:cNvSpPr txBox="1"/>
          <p:nvPr/>
        </p:nvSpPr>
        <p:spPr>
          <a:xfrm>
            <a:off x="595224" y="1844336"/>
            <a:ext cx="10627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most important macroeconomics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 between all money flowing into the country in a particular period of time and the outflow of money to the rest of the world.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91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B1E48-FC42-8B13-1D2A-E617DDFB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8611F-D8C7-FB10-F4BC-F2B8FEA3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Balance</a:t>
            </a:r>
          </a:p>
          <a:p>
            <a:r>
              <a:rPr lang="en-US" dirty="0"/>
              <a:t>Income from abroad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91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205A9-1091-62EA-36DE-73FB369F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Account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BF9AF-D973-023B-61BF-77FE27AF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Investments</a:t>
            </a:r>
          </a:p>
          <a:p>
            <a:r>
              <a:rPr lang="en-US" dirty="0"/>
              <a:t>Portfolio Investments</a:t>
            </a:r>
          </a:p>
          <a:p>
            <a:r>
              <a:rPr lang="en-US" dirty="0"/>
              <a:t>Loans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503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BB47F-95BC-7778-331D-53A1E7D8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BoP</a:t>
            </a:r>
            <a:r>
              <a:rPr lang="en-US" dirty="0"/>
              <a:t> examples… assuming ER 2USD/1GBP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A60CA-49DA-3C7F-DEB2-2807BAD1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94" y="1349409"/>
            <a:ext cx="8115861" cy="50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1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718DE-CC12-EF99-E921-280527E4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 Imbalances…Do they matter?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5A14C-89B7-1005-3553-A5F21445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 it does to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6CCD96-FA18-C47E-ED5E-E8D0924A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48" y="1439956"/>
            <a:ext cx="59531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E6087-5D5B-9BCB-05EB-15082AE5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Macroeconomics Identities with 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B600C-437D-C6E1-7187-CC089805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926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B40ED-A656-45AF-9A23-83C9D7AD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1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6C4240-5652-E4A3-67B2-5D98BA67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18" y="2147887"/>
            <a:ext cx="6357657" cy="40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EEA1B6-2B7B-0959-1C2E-3E667321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48" y="1629215"/>
            <a:ext cx="8132104" cy="44356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E150CF-8390-0AB2-59D6-C730802617E7}"/>
              </a:ext>
            </a:extLst>
          </p:cNvPr>
          <p:cNvSpPr txBox="1"/>
          <p:nvPr/>
        </p:nvSpPr>
        <p:spPr>
          <a:xfrm>
            <a:off x="1472241" y="1112218"/>
            <a:ext cx="924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Exchange Rate Chart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8220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EAAB-3595-AF38-45C9-D97FB6E8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2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D96B4A-6A3B-31E6-E53C-3419138D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23" y="1911723"/>
            <a:ext cx="7606823" cy="35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5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F3AD2-2034-AD90-3547-059906A1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3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488B16-819D-541C-5203-9169D1C6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30" y="2247321"/>
            <a:ext cx="5781394" cy="31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77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18B45-A916-231A-895C-EE11AEA8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Creation 4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10D3A0-8781-843C-8D1E-990F0D53E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576" y="1829205"/>
            <a:ext cx="5845549" cy="3429389"/>
          </a:xfrm>
        </p:spPr>
      </p:pic>
    </p:spTree>
    <p:extLst>
      <p:ext uri="{BB962C8B-B14F-4D97-AF65-F5344CB8AC3E}">
        <p14:creationId xmlns:p14="http://schemas.microsoft.com/office/powerpoint/2010/main" val="3275446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A6079-6941-F724-1FD0-5B126E9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this is not how it is done in real world…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97544-B9D3-7F95-330D-671196BA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CBs mostly do not set targets on money supply, but rather on inflation</a:t>
            </a:r>
          </a:p>
          <a:p>
            <a:r>
              <a:rPr lang="en-US" dirty="0"/>
              <a:t>Reserve requirements(RR) are mostly not used to affect the economy</a:t>
            </a:r>
          </a:p>
          <a:p>
            <a:pPr lvl="1"/>
            <a:r>
              <a:rPr lang="en-US" dirty="0"/>
              <a:t>For example: In case of hike in RR, it would be very costly for banks and economy to call in the loans from the banks customers</a:t>
            </a:r>
          </a:p>
          <a:p>
            <a:r>
              <a:rPr lang="en-US" dirty="0"/>
              <a:t>Therefore the CBs prefer to impact conditions on money market by changing interest rates and direct market operations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922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E4263-EE21-5927-D520-4E059E20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579A1-3991-DCCB-16DB-B03BE79D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Oxelheim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L. (1990), International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Financial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Integration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Heidelberg: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Springer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Verlag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 tooltip="ISBN (identifier)"/>
              </a:rPr>
              <a:t>ISBN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3" tooltip="Special:BookSources/3-540-52629-3"/>
              </a:rPr>
              <a:t>3-540-52629-3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9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D211-5B02-7783-B636-92862AE5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en-GB" dirty="0"/>
              <a:t>(FX)</a:t>
            </a:r>
            <a:r>
              <a:rPr lang="cs-CZ" dirty="0"/>
              <a:t> Market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89A33-FB8E-6E48-0224-D8ACA2038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Worldwide</a:t>
            </a:r>
          </a:p>
          <a:p>
            <a:r>
              <a:rPr lang="en-GB" dirty="0"/>
              <a:t>The most traded currency is USD</a:t>
            </a:r>
          </a:p>
          <a:p>
            <a:pPr lvl="1"/>
            <a:r>
              <a:rPr lang="en-GB" dirty="0"/>
              <a:t>Also functions as intermediary currency</a:t>
            </a:r>
          </a:p>
          <a:p>
            <a:r>
              <a:rPr lang="en-GB" dirty="0"/>
              <a:t>Retail clients, commercial banks, FX Brokers and central banks</a:t>
            </a:r>
          </a:p>
          <a:p>
            <a:r>
              <a:rPr lang="en-GB" dirty="0"/>
              <a:t>FX arbitrage: financial </a:t>
            </a:r>
            <a:r>
              <a:rPr lang="en-GB" dirty="0" err="1"/>
              <a:t>centers</a:t>
            </a:r>
            <a:r>
              <a:rPr lang="en-GB" dirty="0"/>
              <a:t>/cross currency arbitrage</a:t>
            </a:r>
          </a:p>
          <a:p>
            <a:r>
              <a:rPr lang="en-GB" dirty="0"/>
              <a:t>The spot vs forward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99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5A146-B5A7-DC81-42C4-C4312ABA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7D773-F97E-A022-781D-6200FE4E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Nominal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The value displayed in exchange rate charts </a:t>
            </a:r>
          </a:p>
          <a:p>
            <a:pPr>
              <a:lnSpc>
                <a:spcPct val="150000"/>
              </a:lnSpc>
            </a:pPr>
            <a:r>
              <a:rPr lang="en-GB" dirty="0"/>
              <a:t>Real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Adjusted for inflation</a:t>
            </a:r>
          </a:p>
          <a:p>
            <a:pPr>
              <a:lnSpc>
                <a:spcPct val="150000"/>
              </a:lnSpc>
            </a:pPr>
            <a:r>
              <a:rPr lang="en-GB" dirty="0"/>
              <a:t>Effective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An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index that describes the strength of a currency relative to a basket of other currencies.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71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8DDFE13A-302A-986A-A545-966AEC688646}"/>
              </a:ext>
            </a:extLst>
          </p:cNvPr>
          <p:cNvSpPr/>
          <p:nvPr/>
        </p:nvSpPr>
        <p:spPr>
          <a:xfrm>
            <a:off x="3329796" y="2035834"/>
            <a:ext cx="4347713" cy="34074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62FC74-3709-915D-F4BA-6C4E0C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ER regimes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C6E4D40-CA74-E5F7-80C3-8D40DDBD13ED}"/>
              </a:ext>
            </a:extLst>
          </p:cNvPr>
          <p:cNvCxnSpPr/>
          <p:nvPr/>
        </p:nvCxnSpPr>
        <p:spPr>
          <a:xfrm>
            <a:off x="1554480" y="3918857"/>
            <a:ext cx="900030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E22A18-D91E-40AA-760B-E3AA26D26DB7}"/>
              </a:ext>
            </a:extLst>
          </p:cNvPr>
          <p:cNvSpPr txBox="1"/>
          <p:nvPr/>
        </p:nvSpPr>
        <p:spPr>
          <a:xfrm>
            <a:off x="113211" y="3734191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Fixed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3228EB-57E8-543B-CE43-85FB750158F7}"/>
              </a:ext>
            </a:extLst>
          </p:cNvPr>
          <p:cNvSpPr txBox="1"/>
          <p:nvPr/>
        </p:nvSpPr>
        <p:spPr>
          <a:xfrm>
            <a:off x="10367555" y="3734191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Float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9D4DF5-6419-979B-EB85-3103BDA670C4}"/>
              </a:ext>
            </a:extLst>
          </p:cNvPr>
          <p:cNvSpPr txBox="1"/>
          <p:nvPr/>
        </p:nvSpPr>
        <p:spPr>
          <a:xfrm>
            <a:off x="8987246" y="3226526"/>
            <a:ext cx="138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Free Float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DE426A-091F-3D8C-A502-0BE78FEABDDC}"/>
              </a:ext>
            </a:extLst>
          </p:cNvPr>
          <p:cNvSpPr txBox="1"/>
          <p:nvPr/>
        </p:nvSpPr>
        <p:spPr>
          <a:xfrm>
            <a:off x="7606937" y="3105834"/>
            <a:ext cx="138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Managed Float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1AAD65-FC15-1409-F3BD-05126094A03E}"/>
              </a:ext>
            </a:extLst>
          </p:cNvPr>
          <p:cNvSpPr txBox="1"/>
          <p:nvPr/>
        </p:nvSpPr>
        <p:spPr>
          <a:xfrm>
            <a:off x="4197531" y="2455407"/>
            <a:ext cx="254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Peg</a:t>
            </a:r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E3762CC-EF0B-0707-282F-276FB38BB7B1}"/>
              </a:ext>
            </a:extLst>
          </p:cNvPr>
          <p:cNvSpPr txBox="1"/>
          <p:nvPr/>
        </p:nvSpPr>
        <p:spPr>
          <a:xfrm>
            <a:off x="6291613" y="3244103"/>
            <a:ext cx="7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Band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781153-9E4B-CE39-918B-CC0558FADC71}"/>
              </a:ext>
            </a:extLst>
          </p:cNvPr>
          <p:cNvSpPr txBox="1"/>
          <p:nvPr/>
        </p:nvSpPr>
        <p:spPr>
          <a:xfrm>
            <a:off x="4715692" y="3253054"/>
            <a:ext cx="151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Crawling Peg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CA29EBE-A3F9-D840-4773-46ABDC67E3F3}"/>
              </a:ext>
            </a:extLst>
          </p:cNvPr>
          <p:cNvSpPr txBox="1"/>
          <p:nvPr/>
        </p:nvSpPr>
        <p:spPr>
          <a:xfrm>
            <a:off x="3405174" y="3080129"/>
            <a:ext cx="150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Currency Basket Peg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462F921-1E12-C106-A655-719438098562}"/>
              </a:ext>
            </a:extLst>
          </p:cNvPr>
          <p:cNvSpPr txBox="1"/>
          <p:nvPr/>
        </p:nvSpPr>
        <p:spPr>
          <a:xfrm>
            <a:off x="1491014" y="3338423"/>
            <a:ext cx="171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Currency Board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881A49-A77D-D2D1-A84D-0C4130330381}"/>
              </a:ext>
            </a:extLst>
          </p:cNvPr>
          <p:cNvSpPr txBox="1"/>
          <p:nvPr/>
        </p:nvSpPr>
        <p:spPr>
          <a:xfrm>
            <a:off x="1423358" y="4218317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Bulgarian Leva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DA75B00-7A9D-3B42-5473-1D57725E7616}"/>
              </a:ext>
            </a:extLst>
          </p:cNvPr>
          <p:cNvSpPr txBox="1"/>
          <p:nvPr/>
        </p:nvSpPr>
        <p:spPr>
          <a:xfrm>
            <a:off x="1312693" y="4563942"/>
            <a:ext cx="169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Hong Kong Dollar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8CCD49E-B352-4523-8E87-0CFDE2A52031}"/>
              </a:ext>
            </a:extLst>
          </p:cNvPr>
          <p:cNvSpPr txBox="1"/>
          <p:nvPr/>
        </p:nvSpPr>
        <p:spPr>
          <a:xfrm>
            <a:off x="6349042" y="3914240"/>
            <a:ext cx="98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Danish Krona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A39AF44-91D5-33D1-5B9E-34A75C864CD0}"/>
              </a:ext>
            </a:extLst>
          </p:cNvPr>
          <p:cNvSpPr txBox="1"/>
          <p:nvPr/>
        </p:nvSpPr>
        <p:spPr>
          <a:xfrm>
            <a:off x="4779034" y="3967532"/>
            <a:ext cx="131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Botswana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46C893C-2D14-90CD-979F-D3E58E2FD373}"/>
              </a:ext>
            </a:extLst>
          </p:cNvPr>
          <p:cNvSpPr txBox="1"/>
          <p:nvPr/>
        </p:nvSpPr>
        <p:spPr>
          <a:xfrm>
            <a:off x="3539048" y="3989926"/>
            <a:ext cx="131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Singapore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30E5F20-1E61-C843-C414-FE72FBD8A7EB}"/>
              </a:ext>
            </a:extLst>
          </p:cNvPr>
          <p:cNvSpPr txBox="1"/>
          <p:nvPr/>
        </p:nvSpPr>
        <p:spPr>
          <a:xfrm>
            <a:off x="7627806" y="3987774"/>
            <a:ext cx="171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Czech Koruna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4D7ED4C-141E-9E40-2C30-9C77558E4AC1}"/>
              </a:ext>
            </a:extLst>
          </p:cNvPr>
          <p:cNvSpPr txBox="1"/>
          <p:nvPr/>
        </p:nvSpPr>
        <p:spPr>
          <a:xfrm>
            <a:off x="8079377" y="4256823"/>
            <a:ext cx="188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United States Dollar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FB0B5D-FFC7-8D4F-B0A0-FF3D3D5CA31F}"/>
              </a:ext>
            </a:extLst>
          </p:cNvPr>
          <p:cNvSpPr txBox="1"/>
          <p:nvPr/>
        </p:nvSpPr>
        <p:spPr>
          <a:xfrm>
            <a:off x="8079377" y="4903154"/>
            <a:ext cx="18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Euro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2D3570-667B-692A-6693-95950013E2A8}"/>
              </a:ext>
            </a:extLst>
          </p:cNvPr>
          <p:cNvSpPr txBox="1"/>
          <p:nvPr/>
        </p:nvSpPr>
        <p:spPr>
          <a:xfrm>
            <a:off x="7136222" y="5156652"/>
            <a:ext cx="18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Chinese Yuan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92F83F2-EACC-DF39-515B-3D0BBE7483D1}"/>
              </a:ext>
            </a:extLst>
          </p:cNvPr>
          <p:cNvSpPr txBox="1"/>
          <p:nvPr/>
        </p:nvSpPr>
        <p:spPr>
          <a:xfrm>
            <a:off x="7136222" y="5499235"/>
            <a:ext cx="188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Russian Ruble</a:t>
            </a:r>
          </a:p>
        </p:txBody>
      </p:sp>
    </p:spTree>
    <p:extLst>
      <p:ext uri="{BB962C8B-B14F-4D97-AF65-F5344CB8AC3E}">
        <p14:creationId xmlns:p14="http://schemas.microsoft.com/office/powerpoint/2010/main" val="109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11EB3-5CC4-9B84-AE59-4B7FA873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Determination of the spot 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A076E-F437-288B-2C05-035D88E7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7469"/>
          </a:xfrm>
        </p:spPr>
        <p:txBody>
          <a:bodyPr/>
          <a:lstStyle/>
          <a:p>
            <a:r>
              <a:rPr lang="en-GB" dirty="0"/>
              <a:t>Many theories</a:t>
            </a:r>
          </a:p>
          <a:p>
            <a:r>
              <a:rPr lang="en-GB" dirty="0"/>
              <a:t>The most simple model is here:</a:t>
            </a:r>
          </a:p>
          <a:p>
            <a:pPr lvl="1"/>
            <a:r>
              <a:rPr lang="en-GB" dirty="0"/>
              <a:t>Demand for domestic currency is derived from demand for the Export</a:t>
            </a:r>
          </a:p>
          <a:p>
            <a:pPr lvl="1"/>
            <a:r>
              <a:rPr lang="en-GB" dirty="0"/>
              <a:t>Supply domestic currency is derived from demand for the Import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87DB8AE-34DF-0945-C19F-000ED8BABF7C}"/>
              </a:ext>
            </a:extLst>
          </p:cNvPr>
          <p:cNvCxnSpPr/>
          <p:nvPr/>
        </p:nvCxnSpPr>
        <p:spPr>
          <a:xfrm flipV="1">
            <a:off x="1733909" y="3881887"/>
            <a:ext cx="0" cy="200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8EED1FC-720F-058F-620E-8440ABF87EB0}"/>
              </a:ext>
            </a:extLst>
          </p:cNvPr>
          <p:cNvCxnSpPr/>
          <p:nvPr/>
        </p:nvCxnSpPr>
        <p:spPr>
          <a:xfrm>
            <a:off x="1751162" y="5883215"/>
            <a:ext cx="2803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A0E2F56-513A-6850-9927-EEC2DE7193AD}"/>
              </a:ext>
            </a:extLst>
          </p:cNvPr>
          <p:cNvCxnSpPr/>
          <p:nvPr/>
        </p:nvCxnSpPr>
        <p:spPr>
          <a:xfrm flipV="1">
            <a:off x="2104845" y="4390845"/>
            <a:ext cx="1828800" cy="1155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C502F53-55B3-1F23-7703-BBD2F8CA566D}"/>
              </a:ext>
            </a:extLst>
          </p:cNvPr>
          <p:cNvCxnSpPr/>
          <p:nvPr/>
        </p:nvCxnSpPr>
        <p:spPr>
          <a:xfrm>
            <a:off x="2104845" y="4166558"/>
            <a:ext cx="1475117" cy="1466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C84438-7ECD-6ADF-C3A9-CE2BE3F4A70D}"/>
              </a:ext>
            </a:extLst>
          </p:cNvPr>
          <p:cNvSpPr txBox="1"/>
          <p:nvPr/>
        </p:nvSpPr>
        <p:spPr>
          <a:xfrm>
            <a:off x="457200" y="3623094"/>
            <a:ext cx="11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EUR/CZK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7A603B-5A44-52C2-3D75-672F23078297}"/>
              </a:ext>
            </a:extLst>
          </p:cNvPr>
          <p:cNvSpPr txBox="1"/>
          <p:nvPr/>
        </p:nvSpPr>
        <p:spPr>
          <a:xfrm>
            <a:off x="4330460" y="5986732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Quantity of CZK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9FE714-F963-DA39-EE4A-1EE2AED16E88}"/>
              </a:ext>
            </a:extLst>
          </p:cNvPr>
          <p:cNvSpPr txBox="1"/>
          <p:nvPr/>
        </p:nvSpPr>
        <p:spPr>
          <a:xfrm>
            <a:off x="4097547" y="4166558"/>
            <a:ext cx="8971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czk</a:t>
            </a:r>
            <a:endParaRPr lang="cs-CZ" baseline="-25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019DA1-277A-6AFA-FFE6-01AF96AAB5A5}"/>
              </a:ext>
            </a:extLst>
          </p:cNvPr>
          <p:cNvSpPr txBox="1"/>
          <p:nvPr/>
        </p:nvSpPr>
        <p:spPr>
          <a:xfrm>
            <a:off x="3567023" y="5427284"/>
            <a:ext cx="8971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czk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63301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FBF00-DDFC-1613-2EC4-8D302C0C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Purchasing Parity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4FA6C00-5C88-F8D8-BB71-479C2D185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Absolute</a:t>
                </a:r>
              </a:p>
              <a:p>
                <a:pPr lvl="1"/>
                <a:r>
                  <a:rPr lang="en-US" dirty="0"/>
                  <a:t>Prices ratio of the same baskets of goods in two countries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baseline="-25000" dirty="0"/>
                  <a:t>CZK/EUR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czk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eur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Relative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cs-CZ" dirty="0"/>
                  <a:t>Δ</a:t>
                </a:r>
                <a:r>
                  <a:rPr lang="en-US" dirty="0"/>
                  <a:t>E</a:t>
                </a:r>
                <a:r>
                  <a:rPr lang="en-US" baseline="-25000" dirty="0"/>
                  <a:t>CZK</a:t>
                </a:r>
                <a:r>
                  <a:rPr lang="en-US" dirty="0"/>
                  <a:t>	=</a:t>
                </a:r>
                <a:r>
                  <a:rPr lang="el-GR" dirty="0"/>
                  <a:t>π</a:t>
                </a:r>
                <a:r>
                  <a:rPr lang="en-US" baseline="-25000" dirty="0" err="1"/>
                  <a:t>czk</a:t>
                </a:r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:r>
                  <a:rPr lang="el-GR" dirty="0"/>
                  <a:t>π</a:t>
                </a:r>
                <a:r>
                  <a:rPr lang="en-US" baseline="-25000" dirty="0" err="1"/>
                  <a:t>eur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4FA6C00-5C88-F8D8-BB71-479C2D185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FF34541D-C516-6265-0233-AF530857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51" y="3429000"/>
            <a:ext cx="2843842" cy="20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07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22239</TotalTime>
  <Words>1102</Words>
  <Application>Microsoft Office PowerPoint</Application>
  <PresentationFormat>Širokoúhlá obrazovka</PresentationFormat>
  <Paragraphs>178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Motiv Office</vt:lpstr>
      <vt:lpstr>Exchange Rates and Open Economy Macroeconomics</vt:lpstr>
      <vt:lpstr>This lesson should teach you:</vt:lpstr>
      <vt:lpstr>What is an Exchange Rate?</vt:lpstr>
      <vt:lpstr>Prezentace aplikace PowerPoint</vt:lpstr>
      <vt:lpstr>Foreign eXchange (FX) Market</vt:lpstr>
      <vt:lpstr>Types of ER</vt:lpstr>
      <vt:lpstr>Types of ER regimes</vt:lpstr>
      <vt:lpstr>Determination of the spot ER</vt:lpstr>
      <vt:lpstr>Power Purchasing Parity</vt:lpstr>
      <vt:lpstr>Interest Rate Parity</vt:lpstr>
      <vt:lpstr>Determination of forward ER</vt:lpstr>
      <vt:lpstr>Central Banking</vt:lpstr>
      <vt:lpstr>What to expect in this lesson</vt:lpstr>
      <vt:lpstr>Central Banking</vt:lpstr>
      <vt:lpstr>Central Banks goals</vt:lpstr>
      <vt:lpstr>Central Banks - Theory</vt:lpstr>
      <vt:lpstr>The Phillips Curve and NAIRU  </vt:lpstr>
      <vt:lpstr>The Rational Expectation Theory </vt:lpstr>
      <vt:lpstr>The impossibility trinity aka Trilemma</vt:lpstr>
      <vt:lpstr>Monetary policy regimes</vt:lpstr>
      <vt:lpstr>Monetary policy regimes</vt:lpstr>
      <vt:lpstr>Exchange Rate Targeting</vt:lpstr>
      <vt:lpstr>Money supply  growth targeting</vt:lpstr>
      <vt:lpstr>Risk Management Approach</vt:lpstr>
      <vt:lpstr>Inflation Targeting</vt:lpstr>
      <vt:lpstr>Monetary Policy Implementation</vt:lpstr>
      <vt:lpstr>Types of Financial markets </vt:lpstr>
      <vt:lpstr>Monetary policy through money market 1</vt:lpstr>
      <vt:lpstr>Monetary policy through money market 2</vt:lpstr>
      <vt:lpstr>Monetary Policy Transmission - Households</vt:lpstr>
      <vt:lpstr>Monetary Policy Transmission- Firms</vt:lpstr>
      <vt:lpstr>Central Bank’ s Balance Sheet</vt:lpstr>
      <vt:lpstr>Balance of Payments</vt:lpstr>
      <vt:lpstr>Current Account</vt:lpstr>
      <vt:lpstr>Capital Account</vt:lpstr>
      <vt:lpstr>BoP examples… assuming ER 2USD/1GBP</vt:lpstr>
      <vt:lpstr>Current Account Imbalances…Do they matter?</vt:lpstr>
      <vt:lpstr>Some Macroeconomics Identities with CA</vt:lpstr>
      <vt:lpstr>Money Creation 1</vt:lpstr>
      <vt:lpstr>Money Creation 2</vt:lpstr>
      <vt:lpstr>Money Creation 3</vt:lpstr>
      <vt:lpstr>Money Creation 4</vt:lpstr>
      <vt:lpstr>However, this is not how it is done in real world…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Ondrej Bednar</dc:creator>
  <cp:lastModifiedBy>Ondrej Bednar</cp:lastModifiedBy>
  <cp:revision>7</cp:revision>
  <dcterms:created xsi:type="dcterms:W3CDTF">2024-11-05T08:04:00Z</dcterms:created>
  <dcterms:modified xsi:type="dcterms:W3CDTF">2024-12-02T23:20:05Z</dcterms:modified>
</cp:coreProperties>
</file>