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3"/>
  </p:sldMasterIdLst>
  <p:notesMasterIdLst>
    <p:notesMasterId r:id="rId38"/>
  </p:notesMasterIdLst>
  <p:sldIdLst>
    <p:sldId id="264" r:id="rId4"/>
    <p:sldId id="261" r:id="rId5"/>
    <p:sldId id="272" r:id="rId6"/>
    <p:sldId id="277" r:id="rId7"/>
    <p:sldId id="307" r:id="rId8"/>
    <p:sldId id="308" r:id="rId9"/>
    <p:sldId id="274" r:id="rId10"/>
    <p:sldId id="278" r:id="rId11"/>
    <p:sldId id="279" r:id="rId12"/>
    <p:sldId id="275" r:id="rId13"/>
    <p:sldId id="280" r:id="rId14"/>
    <p:sldId id="281" r:id="rId15"/>
    <p:sldId id="276" r:id="rId16"/>
    <p:sldId id="282" r:id="rId17"/>
    <p:sldId id="309" r:id="rId18"/>
    <p:sldId id="310" r:id="rId19"/>
    <p:sldId id="283" r:id="rId20"/>
    <p:sldId id="284" r:id="rId21"/>
    <p:sldId id="311" r:id="rId22"/>
    <p:sldId id="290" r:id="rId23"/>
    <p:sldId id="288" r:id="rId24"/>
    <p:sldId id="287" r:id="rId25"/>
    <p:sldId id="291" r:id="rId26"/>
    <p:sldId id="312" r:id="rId27"/>
    <p:sldId id="313" r:id="rId28"/>
    <p:sldId id="292" r:id="rId29"/>
    <p:sldId id="314" r:id="rId30"/>
    <p:sldId id="315" r:id="rId31"/>
    <p:sldId id="316" r:id="rId32"/>
    <p:sldId id="293" r:id="rId33"/>
    <p:sldId id="294" r:id="rId34"/>
    <p:sldId id="317" r:id="rId35"/>
    <p:sldId id="318" r:id="rId36"/>
    <p:sldId id="268" r:id="rId3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F23E5-E723-4485-9A71-51DD2E0513A0}" type="datetimeFigureOut">
              <a:rPr lang="cs-CZ" smtClean="0"/>
              <a:t>25.11.2024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0EC3DE-2A43-4B52-8ED0-7B171497C052}" type="slidenum">
              <a:rPr lang="cs-CZ" smtClean="0"/>
              <a:t>‹#›</a:t>
            </a:fld>
            <a:endParaRPr lang="cs-CZ"/>
          </a:p>
        </p:txBody>
      </p:sp>
    </p:spTree>
    <p:extLst>
      <p:ext uri="{BB962C8B-B14F-4D97-AF65-F5344CB8AC3E}">
        <p14:creationId xmlns:p14="http://schemas.microsoft.com/office/powerpoint/2010/main" val="1613447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14.svg"/><Relationship Id="rId4" Type="http://schemas.openxmlformats.org/officeDocument/2006/relationships/image" Target="../media/image1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1"/>
        </a:solidFill>
        <a:effectLst/>
      </p:bgPr>
    </p:bg>
    <p:spTree>
      <p:nvGrpSpPr>
        <p:cNvPr id="1" name=""/>
        <p:cNvGrpSpPr/>
        <p:nvPr/>
      </p:nvGrpSpPr>
      <p:grpSpPr>
        <a:xfrm>
          <a:off x="0" y="0"/>
          <a:ext cx="0" cy="0"/>
          <a:chOff x="0" y="0"/>
          <a:chExt cx="0" cy="0"/>
        </a:xfrm>
      </p:grpSpPr>
      <p:pic>
        <p:nvPicPr>
          <p:cNvPr id="12" name="Grafický objekt 11">
            <a:extLst>
              <a:ext uri="{FF2B5EF4-FFF2-40B4-BE49-F238E27FC236}">
                <a16:creationId xmlns:a16="http://schemas.microsoft.com/office/drawing/2014/main" id="{74943E4D-8A63-F619-3F24-35F2497CF21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1714500"/>
            <a:ext cx="12192000" cy="5143500"/>
          </a:xfrm>
          <a:prstGeom prst="rect">
            <a:avLst/>
          </a:prstGeom>
        </p:spPr>
      </p:pic>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2048376"/>
            <a:ext cx="9144000" cy="2387600"/>
          </a:xfrm>
        </p:spPr>
        <p:txBody>
          <a:bodyPr anchor="b">
            <a:normAutofit/>
          </a:bodyPr>
          <a:lstStyle>
            <a:lvl1pPr algn="l">
              <a:defRPr sz="3300">
                <a:solidFill>
                  <a:schemeClr val="bg1"/>
                </a:solidFill>
              </a:defRPr>
            </a:lvl1pPr>
          </a:lstStyle>
          <a:p>
            <a:r>
              <a:rPr lang="cs-CZ"/>
              <a:t>Kliknutím lze upravit styl.</a:t>
            </a:r>
            <a:endParaRPr lang="cs-CZ" dirty="0"/>
          </a:p>
        </p:txBody>
      </p:sp>
      <p:sp>
        <p:nvSpPr>
          <p:cNvPr id="3" name="Podnadpis 2">
            <a:extLst>
              <a:ext uri="{FF2B5EF4-FFF2-40B4-BE49-F238E27FC236}">
                <a16:creationId xmlns:a16="http://schemas.microsoft.com/office/drawing/2014/main" id="{33A880A5-CC4C-E83E-2A77-2EAA9E5DFE92}"/>
              </a:ext>
            </a:extLst>
          </p:cNvPr>
          <p:cNvSpPr>
            <a:spLocks noGrp="1"/>
          </p:cNvSpPr>
          <p:nvPr>
            <p:ph type="subTitle" idx="1"/>
          </p:nvPr>
        </p:nvSpPr>
        <p:spPr>
          <a:xfrm>
            <a:off x="650079" y="4712599"/>
            <a:ext cx="9144000" cy="1129401"/>
          </a:xfrm>
        </p:spPr>
        <p:txBody>
          <a:bodyPr>
            <a:normAutofit/>
          </a:bodyPr>
          <a:lstStyle>
            <a:lvl1pPr marL="0" indent="0" algn="l">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8" name="Grafický objekt 7">
            <a:extLst>
              <a:ext uri="{FF2B5EF4-FFF2-40B4-BE49-F238E27FC236}">
                <a16:creationId xmlns:a16="http://schemas.microsoft.com/office/drawing/2014/main" id="{9459865A-A9AB-E049-728C-E993AC93B69D}"/>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688179" y="562768"/>
            <a:ext cx="2381250" cy="581025"/>
          </a:xfrm>
          <a:prstGeom prst="rect">
            <a:avLst/>
          </a:prstGeom>
        </p:spPr>
      </p:pic>
    </p:spTree>
    <p:extLst>
      <p:ext uri="{BB962C8B-B14F-4D97-AF65-F5344CB8AC3E}">
        <p14:creationId xmlns:p14="http://schemas.microsoft.com/office/powerpoint/2010/main" val="672982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itát">
    <p:bg>
      <p:bgPr>
        <a:solidFill>
          <a:schemeClr val="bg1"/>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2847975" y="1485900"/>
            <a:ext cx="6477000" cy="4643438"/>
          </a:xfrm>
        </p:spPr>
        <p:txBody>
          <a:bodyPr/>
          <a:lstStyle>
            <a:lvl1pPr marL="0" indent="0">
              <a:lnSpc>
                <a:spcPct val="108000"/>
              </a:lnSpc>
              <a:buNone/>
              <a:defRPr/>
            </a:lvl1pPr>
            <a:lvl2pPr marL="0" indent="0">
              <a:buNone/>
              <a:defRPr sz="1700">
                <a:solidFill>
                  <a:schemeClr val="accent1"/>
                </a:solidFill>
              </a:defRPr>
            </a:lvl2pPr>
            <a:lvl3pPr marL="0" indent="0">
              <a:buNone/>
              <a:defRPr sz="1700"/>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pic>
        <p:nvPicPr>
          <p:cNvPr id="2" name="Grafický objekt 1">
            <a:extLst>
              <a:ext uri="{FF2B5EF4-FFF2-40B4-BE49-F238E27FC236}">
                <a16:creationId xmlns:a16="http://schemas.microsoft.com/office/drawing/2014/main" id="{EB1C8CC5-AD72-B1B5-FAD7-63ABE9022B3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637169" y="6332536"/>
            <a:ext cx="342900" cy="342900"/>
          </a:xfrm>
          <a:prstGeom prst="rect">
            <a:avLst/>
          </a:prstGeom>
        </p:spPr>
      </p:pic>
      <p:pic>
        <p:nvPicPr>
          <p:cNvPr id="8" name="Grafický objekt 7">
            <a:extLst>
              <a:ext uri="{FF2B5EF4-FFF2-40B4-BE49-F238E27FC236}">
                <a16:creationId xmlns:a16="http://schemas.microsoft.com/office/drawing/2014/main" id="{F5A2A8B0-2544-1C17-9214-4E99EA00306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919154"/>
            <a:ext cx="2247900" cy="828675"/>
          </a:xfrm>
          <a:prstGeom prst="rect">
            <a:avLst/>
          </a:prstGeom>
        </p:spPr>
      </p:pic>
    </p:spTree>
    <p:extLst>
      <p:ext uri="{BB962C8B-B14F-4D97-AF65-F5344CB8AC3E}">
        <p14:creationId xmlns:p14="http://schemas.microsoft.com/office/powerpoint/2010/main" val="3649589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7ABA3B-E3F6-9A92-9135-4EE08586C3C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E69147A-9341-6F01-8FA2-4E16F6AB5848}"/>
              </a:ext>
            </a:extLst>
          </p:cNvPr>
          <p:cNvSpPr>
            <a:spLocks noGrp="1"/>
          </p:cNvSpPr>
          <p:nvPr>
            <p:ph type="dt" sz="half" idx="10"/>
          </p:nvPr>
        </p:nvSpPr>
        <p:spPr>
          <a:xfrm>
            <a:off x="838200" y="6356350"/>
            <a:ext cx="2743200" cy="365125"/>
          </a:xfrm>
          <a:prstGeom prst="rect">
            <a:avLst/>
          </a:prstGeom>
        </p:spPr>
        <p:txBody>
          <a:bodyPr/>
          <a:lstStyle/>
          <a:p>
            <a:fld id="{BFA560BD-710C-43EC-BF4E-953066F916F9}" type="datetime1">
              <a:rPr lang="cs-CZ" smtClean="0"/>
              <a:t>25.11.2024</a:t>
            </a:fld>
            <a:endParaRPr lang="cs-CZ"/>
          </a:p>
        </p:txBody>
      </p:sp>
      <p:sp>
        <p:nvSpPr>
          <p:cNvPr id="4" name="Zástupný symbol pro zápatí 3">
            <a:extLst>
              <a:ext uri="{FF2B5EF4-FFF2-40B4-BE49-F238E27FC236}">
                <a16:creationId xmlns:a16="http://schemas.microsoft.com/office/drawing/2014/main" id="{3AB3D4C9-700C-E263-2AAF-E10CD38190AF}"/>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5" name="Zástupný symbol pro číslo snímku 4">
            <a:extLst>
              <a:ext uri="{FF2B5EF4-FFF2-40B4-BE49-F238E27FC236}">
                <a16:creationId xmlns:a16="http://schemas.microsoft.com/office/drawing/2014/main" id="{408544A3-E625-888D-0D21-EEF35ED99522}"/>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224423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9438A86-4A25-73CF-7171-B61A241DD7A7}"/>
              </a:ext>
            </a:extLst>
          </p:cNvPr>
          <p:cNvSpPr>
            <a:spLocks noGrp="1"/>
          </p:cNvSpPr>
          <p:nvPr>
            <p:ph type="dt" sz="half" idx="10"/>
          </p:nvPr>
        </p:nvSpPr>
        <p:spPr>
          <a:xfrm>
            <a:off x="838200" y="6356350"/>
            <a:ext cx="2743200" cy="365125"/>
          </a:xfrm>
          <a:prstGeom prst="rect">
            <a:avLst/>
          </a:prstGeom>
        </p:spPr>
        <p:txBody>
          <a:bodyPr/>
          <a:lstStyle/>
          <a:p>
            <a:fld id="{1A945517-90B0-4E61-B5DD-AC2B75BAD2CB}" type="datetime1">
              <a:rPr lang="cs-CZ" smtClean="0"/>
              <a:t>25.11.2024</a:t>
            </a:fld>
            <a:endParaRPr lang="cs-CZ"/>
          </a:p>
        </p:txBody>
      </p:sp>
      <p:sp>
        <p:nvSpPr>
          <p:cNvPr id="3" name="Zástupný symbol pro zápatí 2">
            <a:extLst>
              <a:ext uri="{FF2B5EF4-FFF2-40B4-BE49-F238E27FC236}">
                <a16:creationId xmlns:a16="http://schemas.microsoft.com/office/drawing/2014/main" id="{1E7BFAF4-B07E-8F6C-CEC7-D199D64C2B2E}"/>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4" name="Zástupný symbol pro číslo snímku 3">
            <a:extLst>
              <a:ext uri="{FF2B5EF4-FFF2-40B4-BE49-F238E27FC236}">
                <a16:creationId xmlns:a16="http://schemas.microsoft.com/office/drawing/2014/main" id="{0250244E-576B-B41B-B59D-93F9DACDA80E}"/>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87490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ředěl 1">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1968500"/>
            <a:ext cx="5712621" cy="4359776"/>
          </a:xfrm>
        </p:spPr>
        <p:txBody>
          <a:bodyPr anchor="b">
            <a:normAutofit/>
          </a:bodyPr>
          <a:lstStyle>
            <a:lvl1pPr algn="l">
              <a:defRPr sz="3300">
                <a:solidFill>
                  <a:schemeClr val="bg1"/>
                </a:solidFill>
              </a:defRPr>
            </a:lvl1pPr>
          </a:lstStyle>
          <a:p>
            <a:r>
              <a:rPr lang="cs-CZ"/>
              <a:t>Kliknutím lze upravit styl.</a:t>
            </a:r>
            <a:endParaRPr lang="cs-CZ" dirty="0"/>
          </a:p>
        </p:txBody>
      </p:sp>
    </p:spTree>
    <p:extLst>
      <p:ext uri="{BB962C8B-B14F-4D97-AF65-F5344CB8AC3E}">
        <p14:creationId xmlns:p14="http://schemas.microsoft.com/office/powerpoint/2010/main" val="165502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ředěl 2">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1968500"/>
            <a:ext cx="5712621" cy="4359776"/>
          </a:xfrm>
        </p:spPr>
        <p:txBody>
          <a:bodyPr anchor="b">
            <a:normAutofit/>
          </a:bodyPr>
          <a:lstStyle>
            <a:lvl1pPr algn="l">
              <a:defRPr sz="3300">
                <a:solidFill>
                  <a:schemeClr val="bg1"/>
                </a:solidFill>
              </a:defRPr>
            </a:lvl1pPr>
          </a:lstStyle>
          <a:p>
            <a:r>
              <a:rPr lang="cs-CZ"/>
              <a:t>Kliknutím lze upravit styl.</a:t>
            </a:r>
            <a:endParaRPr lang="cs-CZ" dirty="0"/>
          </a:p>
        </p:txBody>
      </p:sp>
    </p:spTree>
    <p:extLst>
      <p:ext uri="{BB962C8B-B14F-4D97-AF65-F5344CB8AC3E}">
        <p14:creationId xmlns:p14="http://schemas.microsoft.com/office/powerpoint/2010/main" val="3251615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Závěr">
    <p:bg>
      <p:bgPr>
        <a:blipFill dpi="0" rotWithShape="1">
          <a:blip r:embed="rId2">
            <a:lum/>
            <a:extLst>
              <a:ext uri="{96DAC541-7B7A-43D3-8B79-37D633B846F1}">
                <asvg:svgBlip xmlns:asvg="http://schemas.microsoft.com/office/drawing/2016/SVG/main" r:embed="rId3"/>
              </a:ext>
            </a:extLst>
          </a:blip>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C8328B-5CE4-7A03-03BD-AA46BAACABC4}"/>
              </a:ext>
            </a:extLst>
          </p:cNvPr>
          <p:cNvSpPr>
            <a:spLocks noGrp="1"/>
          </p:cNvSpPr>
          <p:nvPr>
            <p:ph type="ctrTitle"/>
          </p:nvPr>
        </p:nvSpPr>
        <p:spPr>
          <a:xfrm>
            <a:off x="650079" y="1692776"/>
            <a:ext cx="9144000" cy="1304424"/>
          </a:xfrm>
        </p:spPr>
        <p:txBody>
          <a:bodyPr anchor="t">
            <a:normAutofit/>
          </a:bodyPr>
          <a:lstStyle>
            <a:lvl1pPr algn="l">
              <a:defRPr sz="3300">
                <a:solidFill>
                  <a:schemeClr val="accent1"/>
                </a:solidFill>
              </a:defRPr>
            </a:lvl1pPr>
          </a:lstStyle>
          <a:p>
            <a:r>
              <a:rPr lang="cs-CZ"/>
              <a:t>Kliknutím lze upravit styl.</a:t>
            </a:r>
            <a:endParaRPr lang="cs-CZ" dirty="0"/>
          </a:p>
        </p:txBody>
      </p:sp>
      <p:sp>
        <p:nvSpPr>
          <p:cNvPr id="3" name="Podnadpis 2">
            <a:extLst>
              <a:ext uri="{FF2B5EF4-FFF2-40B4-BE49-F238E27FC236}">
                <a16:creationId xmlns:a16="http://schemas.microsoft.com/office/drawing/2014/main" id="{33A880A5-CC4C-E83E-2A77-2EAA9E5DFE92}"/>
              </a:ext>
            </a:extLst>
          </p:cNvPr>
          <p:cNvSpPr>
            <a:spLocks noGrp="1"/>
          </p:cNvSpPr>
          <p:nvPr>
            <p:ph type="subTitle" idx="1"/>
          </p:nvPr>
        </p:nvSpPr>
        <p:spPr>
          <a:xfrm>
            <a:off x="650079" y="3848999"/>
            <a:ext cx="9144000" cy="824601"/>
          </a:xfrm>
        </p:spPr>
        <p:txBody>
          <a:bodyPr>
            <a:normAutofit/>
          </a:bodyPr>
          <a:lstStyle>
            <a:lvl1pPr marL="0" indent="0" algn="l">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1134297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C78FD6-2722-2821-10E5-2E697D7B0CD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497FA54-5776-58AE-AEC4-FAE86FE9D78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5B1D0EC9-522E-7760-9533-ED823A8D61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6" name="Zástupný symbol pro číslo snímku 5">
            <a:extLst>
              <a:ext uri="{FF2B5EF4-FFF2-40B4-BE49-F238E27FC236}">
                <a16:creationId xmlns:a16="http://schemas.microsoft.com/office/drawing/2014/main" id="{5A7BEC56-EE77-297B-48FC-43CFAD8E116B}"/>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742429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Nadpis a obsah 2">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C78FD6-2722-2821-10E5-2E697D7B0CD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497FA54-5776-58AE-AEC4-FAE86FE9D78B}"/>
              </a:ext>
            </a:extLst>
          </p:cNvPr>
          <p:cNvSpPr>
            <a:spLocks noGrp="1"/>
          </p:cNvSpPr>
          <p:nvPr>
            <p:ph idx="1"/>
          </p:nvPr>
        </p:nvSpPr>
        <p:spPr/>
        <p:txBody>
          <a:bodyPr/>
          <a:lstStyle>
            <a:lvl1pPr marL="0" indent="0">
              <a:lnSpc>
                <a:spcPct val="100000"/>
              </a:lnSpc>
              <a:buFontTx/>
              <a:buNone/>
              <a:defRPr/>
            </a:lvl1pPr>
            <a:lvl2pPr marL="0" indent="0">
              <a:lnSpc>
                <a:spcPct val="100000"/>
              </a:lnSpc>
              <a:spcBef>
                <a:spcPts val="800"/>
              </a:spcBef>
              <a:buNone/>
              <a:defRPr/>
            </a:lvl2pPr>
            <a:lvl3pPr marL="177800" indent="-177800">
              <a:lnSpc>
                <a:spcPct val="100000"/>
              </a:lnSpc>
              <a:defRPr/>
            </a:lvl3pPr>
            <a:lvl4pPr marL="355600" indent="-177800">
              <a:lnSpc>
                <a:spcPct val="100000"/>
              </a:lnSpc>
              <a:defRPr/>
            </a:lvl4pPr>
            <a:lvl5pPr marL="533400" indent="-177800">
              <a:lnSpc>
                <a:spcPct val="100000"/>
              </a:lnSpc>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5B1D0EC9-522E-7760-9533-ED823A8D61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6" name="Zástupný symbol pro číslo snímku 5">
            <a:extLst>
              <a:ext uri="{FF2B5EF4-FFF2-40B4-BE49-F238E27FC236}">
                <a16:creationId xmlns:a16="http://schemas.microsoft.com/office/drawing/2014/main" id="{5A7BEC56-EE77-297B-48FC-43CFAD8E116B}"/>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240907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6898E9-BDDF-2C46-A65A-B5D157FBFAE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647699"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3">
            <a:extLst>
              <a:ext uri="{FF2B5EF4-FFF2-40B4-BE49-F238E27FC236}">
                <a16:creationId xmlns:a16="http://schemas.microsoft.com/office/drawing/2014/main" id="{B6D9E3CA-86C1-4CCA-2FC2-451A03D057C1}"/>
              </a:ext>
            </a:extLst>
          </p:cNvPr>
          <p:cNvSpPr>
            <a:spLocks noGrp="1"/>
          </p:cNvSpPr>
          <p:nvPr>
            <p:ph sz="half" idx="2"/>
          </p:nvPr>
        </p:nvSpPr>
        <p:spPr>
          <a:xfrm>
            <a:off x="6172198"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1815676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6898E9-BDDF-2C46-A65A-B5D157FBFAE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647699" y="1825625"/>
            <a:ext cx="5181600" cy="4351338"/>
          </a:xfrm>
        </p:spPr>
        <p:txBody>
          <a:bodyPr/>
          <a:lstStyle>
            <a:lvl1pPr marL="0" indent="0">
              <a:buNone/>
              <a:defRPr/>
            </a:lvl1pPr>
            <a:lvl2pPr marL="0" indent="0">
              <a:buNone/>
              <a:defRPr/>
            </a:lvl2pPr>
            <a:lvl3pPr marL="176400" indent="-176400">
              <a:defRPr/>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3">
            <a:extLst>
              <a:ext uri="{FF2B5EF4-FFF2-40B4-BE49-F238E27FC236}">
                <a16:creationId xmlns:a16="http://schemas.microsoft.com/office/drawing/2014/main" id="{B6D9E3CA-86C1-4CCA-2FC2-451A03D057C1}"/>
              </a:ext>
            </a:extLst>
          </p:cNvPr>
          <p:cNvSpPr>
            <a:spLocks noGrp="1"/>
          </p:cNvSpPr>
          <p:nvPr>
            <p:ph sz="half" idx="2"/>
          </p:nvPr>
        </p:nvSpPr>
        <p:spPr>
          <a:xfrm>
            <a:off x="6172198" y="1825625"/>
            <a:ext cx="5181600" cy="4351338"/>
          </a:xfrm>
        </p:spPr>
        <p:txBody>
          <a:bodyPr/>
          <a:lstStyle>
            <a:lvl1pPr marL="0" indent="0">
              <a:buNone/>
              <a:defRPr/>
            </a:lvl1pPr>
            <a:lvl2pPr marL="0" indent="0">
              <a:buNone/>
              <a:defRPr/>
            </a:lvl2pPr>
            <a:lvl3pPr marL="176400" indent="-176400">
              <a:defRPr/>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3626902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rázek a popis">
    <p:bg>
      <p:bgPr>
        <a:solidFill>
          <a:schemeClr val="bg1"/>
        </a:solidFill>
        <a:effectLst/>
      </p:bgPr>
    </p:bg>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078BEF76-B4E5-F95D-2B21-2DE64B7C25B0}"/>
              </a:ext>
            </a:extLst>
          </p:cNvPr>
          <p:cNvSpPr>
            <a:spLocks noGrp="1"/>
          </p:cNvSpPr>
          <p:nvPr>
            <p:ph sz="half" idx="1"/>
          </p:nvPr>
        </p:nvSpPr>
        <p:spPr>
          <a:xfrm>
            <a:off x="647698" y="647700"/>
            <a:ext cx="8331201" cy="5529263"/>
          </a:xfrm>
        </p:spPr>
        <p:txBody>
          <a:bodyPr/>
          <a:lstStyle>
            <a:lvl1pPr marL="0" indent="0">
              <a:buNone/>
              <a:defRPr/>
            </a:lvl1pPr>
            <a:lvl2pPr marL="0" indent="0">
              <a:buNone/>
              <a:defRPr/>
            </a:lvl2pPr>
            <a:lvl3pPr marL="176400" indent="-176400">
              <a:defRPr/>
            </a:lvl3pPr>
            <a:lvl4pPr marL="356400" indent="-176400">
              <a:defRPr/>
            </a:lvl4pPr>
            <a:lvl5pPr marL="532800" indent="-17640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obsah 3">
            <a:extLst>
              <a:ext uri="{FF2B5EF4-FFF2-40B4-BE49-F238E27FC236}">
                <a16:creationId xmlns:a16="http://schemas.microsoft.com/office/drawing/2014/main" id="{B6D9E3CA-86C1-4CCA-2FC2-451A03D057C1}"/>
              </a:ext>
            </a:extLst>
          </p:cNvPr>
          <p:cNvSpPr>
            <a:spLocks noGrp="1"/>
          </p:cNvSpPr>
          <p:nvPr>
            <p:ph sz="half" idx="2"/>
          </p:nvPr>
        </p:nvSpPr>
        <p:spPr>
          <a:xfrm>
            <a:off x="9271000" y="1825625"/>
            <a:ext cx="2374900" cy="4351338"/>
          </a:xfrm>
        </p:spPr>
        <p:txBody>
          <a:bodyPr anchor="b">
            <a:normAutofit/>
          </a:bodyPr>
          <a:lstStyle>
            <a:lvl1pPr marL="0" indent="0">
              <a:buNone/>
              <a:defRPr sz="1500" b="0"/>
            </a:lvl1pPr>
            <a:lvl2pPr marL="0" indent="0">
              <a:buNone/>
              <a:defRPr sz="1500"/>
            </a:lvl2pPr>
            <a:lvl3pPr marL="176400" indent="-176400">
              <a:defRPr sz="1500"/>
            </a:lvl3pPr>
            <a:lvl4pPr marL="356400" indent="-176400">
              <a:defRPr sz="1500"/>
            </a:lvl4pPr>
            <a:lvl5pPr marL="532800" indent="-176400">
              <a:defRPr sz="1500"/>
            </a:lvl5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566E8FFF-2AFB-218F-ABCC-56BEA5AADDAC}"/>
              </a:ext>
            </a:extLst>
          </p:cNvPr>
          <p:cNvSpPr>
            <a:spLocks noGrp="1"/>
          </p:cNvSpPr>
          <p:nvPr>
            <p:ph type="ftr" sz="quarter" idx="11"/>
          </p:nvPr>
        </p:nvSpPr>
        <p:spPr/>
        <p:txBody>
          <a:bodyPr/>
          <a:lstStyle/>
          <a:p>
            <a:r>
              <a:rPr lang="en-US"/>
              <a:t>Short name of the powerpoint presentation, maximum length two thirds of the page</a:t>
            </a:r>
            <a:endParaRPr lang="cs-CZ"/>
          </a:p>
        </p:txBody>
      </p:sp>
      <p:sp>
        <p:nvSpPr>
          <p:cNvPr id="7" name="Zástupný symbol pro číslo snímku 6">
            <a:extLst>
              <a:ext uri="{FF2B5EF4-FFF2-40B4-BE49-F238E27FC236}">
                <a16:creationId xmlns:a16="http://schemas.microsoft.com/office/drawing/2014/main" id="{89BCEC3A-02B4-2A9D-87F4-16045F235B66}"/>
              </a:ext>
            </a:extLst>
          </p:cNvPr>
          <p:cNvSpPr>
            <a:spLocks noGrp="1"/>
          </p:cNvSpPr>
          <p:nvPr>
            <p:ph type="sldNum" sz="quarter" idx="12"/>
          </p:nvPr>
        </p:nvSpPr>
        <p:spPr/>
        <p:txBody>
          <a:bodyPr/>
          <a:lstStyle/>
          <a:p>
            <a:fld id="{5E608FB1-680A-4E9D-A95E-8C4CFA1B47E3}" type="slidenum">
              <a:rPr lang="cs-CZ" smtClean="0"/>
              <a:t>‹#›</a:t>
            </a:fld>
            <a:endParaRPr lang="cs-CZ"/>
          </a:p>
        </p:txBody>
      </p:sp>
    </p:spTree>
    <p:extLst>
      <p:ext uri="{BB962C8B-B14F-4D97-AF65-F5344CB8AC3E}">
        <p14:creationId xmlns:p14="http://schemas.microsoft.com/office/powerpoint/2010/main" val="3654652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1818620-6694-CE30-09D5-0385EC1EA19F}"/>
              </a:ext>
            </a:extLst>
          </p:cNvPr>
          <p:cNvSpPr>
            <a:spLocks noGrp="1"/>
          </p:cNvSpPr>
          <p:nvPr>
            <p:ph type="title"/>
          </p:nvPr>
        </p:nvSpPr>
        <p:spPr>
          <a:xfrm>
            <a:off x="647699" y="717550"/>
            <a:ext cx="10706099" cy="867861"/>
          </a:xfrm>
          <a:prstGeom prst="rect">
            <a:avLst/>
          </a:prstGeom>
        </p:spPr>
        <p:txBody>
          <a:bodyPr vert="horz" lIns="0" tIns="0" rIns="0" bIns="0" rtlCol="0" anchor="t">
            <a:normAutofit/>
          </a:bodyPr>
          <a:lstStyle/>
          <a:p>
            <a:r>
              <a:rPr lang="cs-CZ" dirty="0"/>
              <a:t>Kliknutím lze upravit styl.</a:t>
            </a:r>
          </a:p>
        </p:txBody>
      </p:sp>
      <p:sp>
        <p:nvSpPr>
          <p:cNvPr id="3" name="Zástupný text 2">
            <a:extLst>
              <a:ext uri="{FF2B5EF4-FFF2-40B4-BE49-F238E27FC236}">
                <a16:creationId xmlns:a16="http://schemas.microsoft.com/office/drawing/2014/main" id="{4A359F36-CC92-C5E0-1D93-EB04F26AAC30}"/>
              </a:ext>
            </a:extLst>
          </p:cNvPr>
          <p:cNvSpPr>
            <a:spLocks noGrp="1"/>
          </p:cNvSpPr>
          <p:nvPr>
            <p:ph type="body" idx="1"/>
          </p:nvPr>
        </p:nvSpPr>
        <p:spPr>
          <a:xfrm>
            <a:off x="647700" y="1825625"/>
            <a:ext cx="10706100" cy="4351338"/>
          </a:xfrm>
          <a:prstGeom prst="rect">
            <a:avLst/>
          </a:prstGeom>
        </p:spPr>
        <p:txBody>
          <a:bodyPr vert="horz" lIns="0" tIns="0" rIns="0" bIns="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zápatí 4">
            <a:extLst>
              <a:ext uri="{FF2B5EF4-FFF2-40B4-BE49-F238E27FC236}">
                <a16:creationId xmlns:a16="http://schemas.microsoft.com/office/drawing/2014/main" id="{DD416615-ACE9-1166-FF1A-B39597AF460A}"/>
              </a:ext>
            </a:extLst>
          </p:cNvPr>
          <p:cNvSpPr>
            <a:spLocks noGrp="1"/>
          </p:cNvSpPr>
          <p:nvPr>
            <p:ph type="ftr" sz="quarter" idx="3"/>
          </p:nvPr>
        </p:nvSpPr>
        <p:spPr>
          <a:xfrm>
            <a:off x="411162" y="6417177"/>
            <a:ext cx="10942637" cy="365125"/>
          </a:xfrm>
          <a:prstGeom prst="rect">
            <a:avLst/>
          </a:prstGeom>
        </p:spPr>
        <p:txBody>
          <a:bodyPr vert="horz" lIns="0" tIns="0" rIns="0" bIns="0" rtlCol="0" anchor="ctr"/>
          <a:lstStyle>
            <a:lvl1pPr algn="l">
              <a:defRPr sz="1100">
                <a:solidFill>
                  <a:schemeClr val="accent2"/>
                </a:solidFill>
              </a:defRPr>
            </a:lvl1pPr>
          </a:lstStyle>
          <a:p>
            <a:r>
              <a:rPr lang="en-US"/>
              <a:t>Short name of the powerpoint presentation, maximum length two thirds of the page</a:t>
            </a:r>
            <a:endParaRPr lang="cs-CZ" dirty="0"/>
          </a:p>
        </p:txBody>
      </p:sp>
      <p:sp>
        <p:nvSpPr>
          <p:cNvPr id="6" name="Zástupný symbol pro číslo snímku 5">
            <a:extLst>
              <a:ext uri="{FF2B5EF4-FFF2-40B4-BE49-F238E27FC236}">
                <a16:creationId xmlns:a16="http://schemas.microsoft.com/office/drawing/2014/main" id="{762E3233-1704-433C-8B0E-4C03A48D495B}"/>
              </a:ext>
            </a:extLst>
          </p:cNvPr>
          <p:cNvSpPr>
            <a:spLocks noGrp="1"/>
          </p:cNvSpPr>
          <p:nvPr>
            <p:ph type="sldNum" sz="quarter" idx="4"/>
          </p:nvPr>
        </p:nvSpPr>
        <p:spPr>
          <a:xfrm>
            <a:off x="27602" y="6417177"/>
            <a:ext cx="272435" cy="365125"/>
          </a:xfrm>
          <a:prstGeom prst="rect">
            <a:avLst/>
          </a:prstGeom>
        </p:spPr>
        <p:txBody>
          <a:bodyPr vert="horz" lIns="0" tIns="0" rIns="0" bIns="0" rtlCol="0" anchor="ctr"/>
          <a:lstStyle>
            <a:lvl1pPr algn="r">
              <a:defRPr sz="1100" b="1">
                <a:solidFill>
                  <a:schemeClr val="accent2"/>
                </a:solidFill>
              </a:defRPr>
            </a:lvl1pPr>
          </a:lstStyle>
          <a:p>
            <a:fld id="{5E608FB1-680A-4E9D-A95E-8C4CFA1B47E3}" type="slidenum">
              <a:rPr lang="cs-CZ" smtClean="0"/>
              <a:pPr/>
              <a:t>‹#›</a:t>
            </a:fld>
            <a:endParaRPr lang="cs-CZ" dirty="0"/>
          </a:p>
        </p:txBody>
      </p:sp>
      <p:pic>
        <p:nvPicPr>
          <p:cNvPr id="25" name="Grafický objekt 24">
            <a:extLst>
              <a:ext uri="{FF2B5EF4-FFF2-40B4-BE49-F238E27FC236}">
                <a16:creationId xmlns:a16="http://schemas.microsoft.com/office/drawing/2014/main" id="{20A4219D-845A-0B44-D2E6-FE3B644EF777}"/>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11637169" y="6332536"/>
            <a:ext cx="342900" cy="342900"/>
          </a:xfrm>
          <a:prstGeom prst="rect">
            <a:avLst/>
          </a:prstGeom>
        </p:spPr>
      </p:pic>
      <p:sp>
        <p:nvSpPr>
          <p:cNvPr id="32" name="Obdélník 31">
            <a:extLst>
              <a:ext uri="{FF2B5EF4-FFF2-40B4-BE49-F238E27FC236}">
                <a16:creationId xmlns:a16="http://schemas.microsoft.com/office/drawing/2014/main" id="{D7335CFA-CF9E-C58E-DC8B-E528D93AB763}"/>
              </a:ext>
            </a:extLst>
          </p:cNvPr>
          <p:cNvSpPr/>
          <p:nvPr userDrawn="1"/>
        </p:nvSpPr>
        <p:spPr>
          <a:xfrm>
            <a:off x="221456" y="0"/>
            <a:ext cx="122400" cy="1044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3" name="TextovéPole 32">
            <a:extLst>
              <a:ext uri="{FF2B5EF4-FFF2-40B4-BE49-F238E27FC236}">
                <a16:creationId xmlns:a16="http://schemas.microsoft.com/office/drawing/2014/main" id="{B52155B1-7D35-8CBF-21B4-8799EABA85C0}"/>
              </a:ext>
            </a:extLst>
          </p:cNvPr>
          <p:cNvSpPr txBox="1"/>
          <p:nvPr userDrawn="1"/>
        </p:nvSpPr>
        <p:spPr>
          <a:xfrm>
            <a:off x="337165" y="6498434"/>
            <a:ext cx="36870" cy="169277"/>
          </a:xfrm>
          <a:prstGeom prst="rect">
            <a:avLst/>
          </a:prstGeom>
          <a:noFill/>
        </p:spPr>
        <p:txBody>
          <a:bodyPr wrap="none" lIns="0" tIns="0" rIns="0" bIns="0" rtlCol="0">
            <a:spAutoFit/>
          </a:bodyPr>
          <a:lstStyle/>
          <a:p>
            <a:r>
              <a:rPr lang="cs-CZ" sz="1100" dirty="0">
                <a:solidFill>
                  <a:schemeClr val="tx2"/>
                </a:solidFill>
              </a:rPr>
              <a:t>|</a:t>
            </a:r>
          </a:p>
        </p:txBody>
      </p:sp>
    </p:spTree>
    <p:extLst>
      <p:ext uri="{BB962C8B-B14F-4D97-AF65-F5344CB8AC3E}">
        <p14:creationId xmlns:p14="http://schemas.microsoft.com/office/powerpoint/2010/main" val="1033977603"/>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5" r:id="rId3"/>
    <p:sldLayoutId id="2147483666" r:id="rId4"/>
    <p:sldLayoutId id="2147483650" r:id="rId5"/>
    <p:sldLayoutId id="2147483660" r:id="rId6"/>
    <p:sldLayoutId id="2147483652" r:id="rId7"/>
    <p:sldLayoutId id="2147483661" r:id="rId8"/>
    <p:sldLayoutId id="2147483662" r:id="rId9"/>
    <p:sldLayoutId id="2147483663" r:id="rId10"/>
    <p:sldLayoutId id="2147483654" r:id="rId11"/>
    <p:sldLayoutId id="2147483655" r:id="rId12"/>
  </p:sldLayoutIdLst>
  <p:hf hdr="0" dt="0"/>
  <p:txStyles>
    <p:titleStyle>
      <a:lvl1pPr algn="l" defTabSz="914400" rtl="0" eaLnBrk="1" latinLnBrk="0" hangingPunct="1">
        <a:lnSpc>
          <a:spcPct val="90000"/>
        </a:lnSpc>
        <a:spcBef>
          <a:spcPct val="0"/>
        </a:spcBef>
        <a:buNone/>
        <a:defRPr sz="3100" kern="1200" cap="all" baseline="0">
          <a:solidFill>
            <a:schemeClr val="accent1"/>
          </a:solidFill>
          <a:latin typeface="+mj-lt"/>
          <a:ea typeface="+mj-ea"/>
          <a:cs typeface="+mj-cs"/>
        </a:defRPr>
      </a:lvl1pPr>
    </p:titleStyle>
    <p:bodyStyle>
      <a:lvl1pPr marL="266700" indent="-266700" algn="l" defTabSz="914400" rtl="0" eaLnBrk="1" latinLnBrk="0" hangingPunct="1">
        <a:lnSpc>
          <a:spcPct val="100000"/>
        </a:lnSpc>
        <a:spcBef>
          <a:spcPts val="1000"/>
        </a:spcBef>
        <a:buFont typeface="Arial" panose="020B0604020202020204" pitchFamily="34" charset="0"/>
        <a:buChar char="•"/>
        <a:defRPr sz="2200" b="1" kern="1200">
          <a:solidFill>
            <a:schemeClr val="accent2"/>
          </a:solidFill>
          <a:latin typeface="+mn-lt"/>
          <a:ea typeface="+mn-ea"/>
          <a:cs typeface="+mn-cs"/>
        </a:defRPr>
      </a:lvl1pPr>
      <a:lvl2pPr marL="542925" indent="-276225" algn="l" defTabSz="914400" rtl="0" eaLnBrk="1" latinLnBrk="0" hangingPunct="1">
        <a:lnSpc>
          <a:spcPct val="100000"/>
        </a:lnSpc>
        <a:spcBef>
          <a:spcPts val="800"/>
        </a:spcBef>
        <a:buFont typeface="Arial" panose="020B0604020202020204" pitchFamily="34" charset="0"/>
        <a:buChar char="•"/>
        <a:defRPr sz="2000" kern="1200">
          <a:solidFill>
            <a:schemeClr val="tx2"/>
          </a:solidFill>
          <a:latin typeface="+mn-lt"/>
          <a:ea typeface="+mn-ea"/>
          <a:cs typeface="+mn-cs"/>
        </a:defRPr>
      </a:lvl2pPr>
      <a:lvl3pPr marL="809625" indent="-266700" algn="l" defTabSz="914400" rtl="0" eaLnBrk="1" latinLnBrk="0" hangingPunct="1">
        <a:lnSpc>
          <a:spcPct val="100000"/>
        </a:lnSpc>
        <a:spcBef>
          <a:spcPts val="500"/>
        </a:spcBef>
        <a:buFont typeface="Arial" panose="020B0604020202020204" pitchFamily="34" charset="0"/>
        <a:buChar char="•"/>
        <a:defRPr sz="1700" kern="1200">
          <a:solidFill>
            <a:schemeClr val="tx2"/>
          </a:solidFill>
          <a:latin typeface="+mn-lt"/>
          <a:ea typeface="+mn-ea"/>
          <a:cs typeface="+mn-cs"/>
        </a:defRPr>
      </a:lvl3pPr>
      <a:lvl4pPr marL="1076325" indent="-266700" algn="l" defTabSz="914400" rtl="0" eaLnBrk="1" latinLnBrk="0" hangingPunct="1">
        <a:lnSpc>
          <a:spcPct val="100000"/>
        </a:lnSpc>
        <a:spcBef>
          <a:spcPts val="1000"/>
        </a:spcBef>
        <a:buFont typeface="Arial" panose="020B0604020202020204" pitchFamily="34" charset="0"/>
        <a:buChar char="•"/>
        <a:defRPr sz="1500" kern="1200">
          <a:solidFill>
            <a:schemeClr val="tx2"/>
          </a:solidFill>
          <a:latin typeface="+mn-lt"/>
          <a:ea typeface="+mn-ea"/>
          <a:cs typeface="+mn-cs"/>
        </a:defRPr>
      </a:lvl4pPr>
      <a:lvl5pPr marL="1343025" indent="-266700" algn="l" defTabSz="914400" rtl="0" eaLnBrk="1" latinLnBrk="0" hangingPunct="1">
        <a:lnSpc>
          <a:spcPct val="100000"/>
        </a:lnSpc>
        <a:spcBef>
          <a:spcPts val="500"/>
        </a:spcBef>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A5984E-E41E-58BC-4CEB-5BDB04E6BD89}"/>
              </a:ext>
            </a:extLst>
          </p:cNvPr>
          <p:cNvSpPr>
            <a:spLocks noGrp="1"/>
          </p:cNvSpPr>
          <p:nvPr>
            <p:ph type="ctrTitle"/>
          </p:nvPr>
        </p:nvSpPr>
        <p:spPr>
          <a:xfrm>
            <a:off x="650079" y="2048376"/>
            <a:ext cx="9144000" cy="1884432"/>
          </a:xfrm>
        </p:spPr>
        <p:txBody>
          <a:bodyPr/>
          <a:lstStyle/>
          <a:p>
            <a:r>
              <a:rPr lang="cs-CZ" dirty="0"/>
              <a:t>Obecná část správního práva</a:t>
            </a:r>
          </a:p>
        </p:txBody>
      </p:sp>
      <p:sp>
        <p:nvSpPr>
          <p:cNvPr id="9" name="Podnadpis 8">
            <a:extLst>
              <a:ext uri="{FF2B5EF4-FFF2-40B4-BE49-F238E27FC236}">
                <a16:creationId xmlns:a16="http://schemas.microsoft.com/office/drawing/2014/main" id="{F730C0B0-4C35-7DDE-5DBA-E74C469D9BDC}"/>
              </a:ext>
            </a:extLst>
          </p:cNvPr>
          <p:cNvSpPr>
            <a:spLocks noGrp="1"/>
          </p:cNvSpPr>
          <p:nvPr>
            <p:ph type="subTitle" idx="1"/>
          </p:nvPr>
        </p:nvSpPr>
        <p:spPr>
          <a:xfrm>
            <a:off x="649288" y="4713288"/>
            <a:ext cx="9144000" cy="1128712"/>
          </a:xfrm>
        </p:spPr>
        <p:txBody>
          <a:bodyPr/>
          <a:lstStyle/>
          <a:p>
            <a:r>
              <a:rPr lang="cs-CZ" dirty="0"/>
              <a:t>JUDr. Barbora Košinárová, Ph.D. </a:t>
            </a:r>
          </a:p>
        </p:txBody>
      </p:sp>
    </p:spTree>
    <p:extLst>
      <p:ext uri="{BB962C8B-B14F-4D97-AF65-F5344CB8AC3E}">
        <p14:creationId xmlns:p14="http://schemas.microsoft.com/office/powerpoint/2010/main" val="2478625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Právní aspekty organizace veřejné správy</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387366"/>
            <a:ext cx="10706100" cy="4789597"/>
          </a:xfrm>
        </p:spPr>
        <p:txBody>
          <a:bodyPr>
            <a:normAutofit fontScale="70000" lnSpcReduction="20000"/>
          </a:bodyPr>
          <a:lstStyle/>
          <a:p>
            <a:r>
              <a:rPr lang="cs-CZ" sz="3400" dirty="0"/>
              <a:t>Organizační uspořádání veřejné správy</a:t>
            </a:r>
          </a:p>
          <a:p>
            <a:endParaRPr lang="cs-CZ" dirty="0"/>
          </a:p>
          <a:p>
            <a:pPr algn="just"/>
            <a:r>
              <a:rPr lang="cs-CZ" sz="2800" b="0" dirty="0">
                <a:solidFill>
                  <a:schemeClr val="accent6">
                    <a:lumMod val="25000"/>
                  </a:schemeClr>
                </a:solidFill>
              </a:rPr>
              <a:t>Organizační uspořádání veřejné správy je dáno zejména ústavními zákony a dalšími právními předpisy (zákonnými a podzákonnými) jednotlivých států. Z hlediska organizačního uspořádání je důležité územní a věcné hledisko a hledisko subjektů veřejné správy:</a:t>
            </a:r>
          </a:p>
          <a:p>
            <a:pPr algn="just"/>
            <a:endParaRPr lang="cs-CZ" sz="2800" b="0" dirty="0">
              <a:solidFill>
                <a:schemeClr val="accent6">
                  <a:lumMod val="25000"/>
                </a:schemeClr>
              </a:solidFill>
            </a:endParaRPr>
          </a:p>
          <a:p>
            <a:pPr algn="just"/>
            <a:r>
              <a:rPr lang="cs-CZ" sz="2800" b="0" dirty="0">
                <a:solidFill>
                  <a:schemeClr val="accent6">
                    <a:lumMod val="25000"/>
                  </a:schemeClr>
                </a:solidFill>
              </a:rPr>
              <a:t>- z </a:t>
            </a:r>
            <a:r>
              <a:rPr lang="cs-CZ" sz="2800" dirty="0">
                <a:solidFill>
                  <a:schemeClr val="accent6">
                    <a:lumMod val="25000"/>
                  </a:schemeClr>
                </a:solidFill>
              </a:rPr>
              <a:t>územního hlediska</a:t>
            </a:r>
            <a:r>
              <a:rPr lang="cs-CZ" sz="2800" b="0" dirty="0">
                <a:solidFill>
                  <a:schemeClr val="accent6">
                    <a:lumMod val="25000"/>
                  </a:schemeClr>
                </a:solidFill>
              </a:rPr>
              <a:t>, které řeší, na jaké úrovni bude veřejná správa vykonávána, je možno veřejnou správu v ČR rozdělit do 3 úrovní: ústřední, regionální a místní.</a:t>
            </a:r>
          </a:p>
          <a:p>
            <a:pPr algn="just"/>
            <a:endParaRPr lang="cs-CZ" sz="2800" b="0" dirty="0">
              <a:solidFill>
                <a:schemeClr val="accent6">
                  <a:lumMod val="25000"/>
                </a:schemeClr>
              </a:solidFill>
            </a:endParaRPr>
          </a:p>
          <a:p>
            <a:pPr algn="just"/>
            <a:r>
              <a:rPr lang="cs-CZ" sz="2800" b="0" dirty="0">
                <a:solidFill>
                  <a:schemeClr val="accent6">
                    <a:lumMod val="25000"/>
                  </a:schemeClr>
                </a:solidFill>
              </a:rPr>
              <a:t>- </a:t>
            </a:r>
            <a:r>
              <a:rPr lang="cs-CZ" sz="2800" dirty="0">
                <a:solidFill>
                  <a:schemeClr val="accent6">
                    <a:lumMod val="25000"/>
                  </a:schemeClr>
                </a:solidFill>
              </a:rPr>
              <a:t>z věcného hlediska</a:t>
            </a:r>
            <a:r>
              <a:rPr lang="cs-CZ" sz="2800" b="0" dirty="0">
                <a:solidFill>
                  <a:schemeClr val="accent6">
                    <a:lumMod val="25000"/>
                  </a:schemeClr>
                </a:solidFill>
              </a:rPr>
              <a:t>, které řeší, jakými úkoly se orgány veřejné správy zabývají, může být veřejná správa vykonávána jako: politická (všeobecná) nebo odborná (specializovaná)</a:t>
            </a:r>
          </a:p>
          <a:p>
            <a:pPr algn="just"/>
            <a:endParaRPr lang="cs-CZ" sz="2800" b="0" dirty="0">
              <a:solidFill>
                <a:schemeClr val="accent6">
                  <a:lumMod val="25000"/>
                </a:schemeClr>
              </a:solidFill>
            </a:endParaRPr>
          </a:p>
          <a:p>
            <a:pPr algn="just"/>
            <a:r>
              <a:rPr lang="cs-CZ" sz="2800" b="0" dirty="0">
                <a:solidFill>
                  <a:schemeClr val="accent6">
                    <a:lumMod val="25000"/>
                  </a:schemeClr>
                </a:solidFill>
              </a:rPr>
              <a:t>- a </a:t>
            </a:r>
            <a:r>
              <a:rPr lang="cs-CZ" sz="2800" dirty="0">
                <a:solidFill>
                  <a:schemeClr val="accent6">
                    <a:lumMod val="25000"/>
                  </a:schemeClr>
                </a:solidFill>
              </a:rPr>
              <a:t>podle subjektů</a:t>
            </a:r>
            <a:r>
              <a:rPr lang="cs-CZ" sz="2800" b="0" dirty="0">
                <a:solidFill>
                  <a:schemeClr val="accent6">
                    <a:lumMod val="25000"/>
                  </a:schemeClr>
                </a:solidFill>
              </a:rPr>
              <a:t>, které řeší, kdo bude v konkrétní věci a na určeném území subjektem veřejné správy a nést odpovědnost za její řádný výkon.</a:t>
            </a:r>
          </a:p>
          <a:p>
            <a:pPr algn="just"/>
            <a:endParaRPr lang="cs-CZ" sz="2800" b="0" dirty="0">
              <a:solidFill>
                <a:schemeClr val="accent6">
                  <a:lumMod val="25000"/>
                </a:schemeClr>
              </a:solidFill>
            </a:endParaRPr>
          </a:p>
          <a:p>
            <a:endParaRPr lang="cs-CZ" dirty="0"/>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10</a:t>
            </a:fld>
            <a:endParaRPr lang="cs-CZ"/>
          </a:p>
        </p:txBody>
      </p:sp>
    </p:spTree>
    <p:extLst>
      <p:ext uri="{BB962C8B-B14F-4D97-AF65-F5344CB8AC3E}">
        <p14:creationId xmlns:p14="http://schemas.microsoft.com/office/powerpoint/2010/main" val="3275814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AA56FF-7D48-098E-F8EB-6F74138EF5A2}"/>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BD364FE8-BA50-E569-B7EE-DE39FDEFF79D}"/>
              </a:ext>
            </a:extLst>
          </p:cNvPr>
          <p:cNvSpPr>
            <a:spLocks noGrp="1"/>
          </p:cNvSpPr>
          <p:nvPr>
            <p:ph idx="1"/>
          </p:nvPr>
        </p:nvSpPr>
        <p:spPr>
          <a:xfrm>
            <a:off x="647700" y="809298"/>
            <a:ext cx="10706100" cy="5367666"/>
          </a:xfrm>
        </p:spPr>
        <p:txBody>
          <a:bodyPr>
            <a:normAutofit/>
          </a:bodyPr>
          <a:lstStyle/>
          <a:p>
            <a:r>
              <a:rPr lang="cs-CZ" sz="3100" dirty="0"/>
              <a:t>Organizační uspořádání veřejné správy</a:t>
            </a:r>
          </a:p>
          <a:p>
            <a:endParaRPr lang="cs-CZ" dirty="0"/>
          </a:p>
          <a:p>
            <a:pPr algn="just"/>
            <a:r>
              <a:rPr lang="cs-CZ" b="0" dirty="0">
                <a:solidFill>
                  <a:schemeClr val="tx1"/>
                </a:solidFill>
              </a:rPr>
              <a:t>Z hlediska jejích úkolů veřejnou správě dělíme podle toho, zda vrchnostensky zasahuje nebo svým jednáním ve veřejném zájmu něco zabezpečuje nebo obstarává, nikoli však formou hospodářsky výdělečné činnosti.</a:t>
            </a:r>
          </a:p>
          <a:p>
            <a:pPr algn="just"/>
            <a:endParaRPr lang="cs-CZ" b="0" dirty="0">
              <a:solidFill>
                <a:schemeClr val="tx1"/>
              </a:solidFill>
            </a:endParaRPr>
          </a:p>
          <a:p>
            <a:pPr lvl="1" algn="just"/>
            <a:r>
              <a:rPr lang="cs-CZ" dirty="0">
                <a:solidFill>
                  <a:schemeClr val="tx1"/>
                </a:solidFill>
              </a:rPr>
              <a:t>- </a:t>
            </a:r>
            <a:r>
              <a:rPr lang="cs-CZ" b="1" dirty="0">
                <a:solidFill>
                  <a:schemeClr val="tx1"/>
                </a:solidFill>
              </a:rPr>
              <a:t>vrchnostenská</a:t>
            </a:r>
            <a:r>
              <a:rPr lang="cs-CZ" dirty="0">
                <a:solidFill>
                  <a:schemeClr val="tx1"/>
                </a:solidFill>
              </a:rPr>
              <a:t> - vykonávána formou veřejného práva (nařízení, správní akt, faktické pokyny a bezprostřední zásahy)</a:t>
            </a:r>
          </a:p>
          <a:p>
            <a:pPr lvl="1" algn="just"/>
            <a:endParaRPr lang="cs-CZ" dirty="0">
              <a:solidFill>
                <a:schemeClr val="tx1"/>
              </a:solidFill>
            </a:endParaRPr>
          </a:p>
          <a:p>
            <a:pPr lvl="1" algn="just"/>
            <a:r>
              <a:rPr lang="cs-CZ" dirty="0">
                <a:solidFill>
                  <a:schemeClr val="tx1"/>
                </a:solidFill>
              </a:rPr>
              <a:t>- </a:t>
            </a:r>
            <a:r>
              <a:rPr lang="cs-CZ" b="1" dirty="0">
                <a:solidFill>
                  <a:schemeClr val="tx1"/>
                </a:solidFill>
              </a:rPr>
              <a:t>fiskální</a:t>
            </a:r>
            <a:r>
              <a:rPr lang="cs-CZ" dirty="0">
                <a:solidFill>
                  <a:schemeClr val="tx1"/>
                </a:solidFill>
              </a:rPr>
              <a:t> - vykonávána formou práva soukromého, kdy orgány veřejné správy vstupují do právních vztahů z pozice rovného partnera (např. ve věcech finančních a státního majetku)</a:t>
            </a:r>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9F2D8D10-C773-F3B5-BB85-07CAA814DC55}"/>
              </a:ext>
            </a:extLst>
          </p:cNvPr>
          <p:cNvSpPr>
            <a:spLocks noGrp="1"/>
          </p:cNvSpPr>
          <p:nvPr>
            <p:ph type="sldNum" sz="quarter" idx="12"/>
          </p:nvPr>
        </p:nvSpPr>
        <p:spPr/>
        <p:txBody>
          <a:bodyPr/>
          <a:lstStyle/>
          <a:p>
            <a:fld id="{5E608FB1-680A-4E9D-A95E-8C4CFA1B47E3}" type="slidenum">
              <a:rPr lang="cs-CZ" smtClean="0"/>
              <a:t>11</a:t>
            </a:fld>
            <a:endParaRPr lang="cs-CZ"/>
          </a:p>
        </p:txBody>
      </p:sp>
    </p:spTree>
    <p:extLst>
      <p:ext uri="{BB962C8B-B14F-4D97-AF65-F5344CB8AC3E}">
        <p14:creationId xmlns:p14="http://schemas.microsoft.com/office/powerpoint/2010/main" val="3703210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12AAEB-70DA-3DBB-815C-09A838582136}"/>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8BDF10BC-59CA-2C8D-18B3-A3096185FD5A}"/>
              </a:ext>
            </a:extLst>
          </p:cNvPr>
          <p:cNvSpPr>
            <a:spLocks noGrp="1"/>
          </p:cNvSpPr>
          <p:nvPr>
            <p:ph idx="1"/>
          </p:nvPr>
        </p:nvSpPr>
        <p:spPr>
          <a:xfrm>
            <a:off x="647700" y="809298"/>
            <a:ext cx="10706100" cy="5367666"/>
          </a:xfrm>
        </p:spPr>
        <p:txBody>
          <a:bodyPr>
            <a:normAutofit fontScale="70000" lnSpcReduction="20000"/>
          </a:bodyPr>
          <a:lstStyle/>
          <a:p>
            <a:r>
              <a:rPr lang="cs-CZ" sz="3100" dirty="0"/>
              <a:t>Základní členění veřejné správy</a:t>
            </a:r>
          </a:p>
          <a:p>
            <a:endParaRPr lang="cs-CZ" dirty="0"/>
          </a:p>
          <a:p>
            <a:pPr algn="just"/>
            <a:r>
              <a:rPr lang="cs-CZ" b="0" dirty="0">
                <a:solidFill>
                  <a:schemeClr val="tx1"/>
                </a:solidFill>
              </a:rPr>
              <a:t>Za základní členění možno považovat její rozdělení na státní správu, samosprávu a ostatní veřejnou správu, a to podle subjektů (nositelů) veřejné správy.</a:t>
            </a:r>
          </a:p>
          <a:p>
            <a:pPr algn="just"/>
            <a:endParaRPr lang="cs-CZ" b="0" dirty="0">
              <a:solidFill>
                <a:schemeClr val="tx1"/>
              </a:solidFill>
            </a:endParaRPr>
          </a:p>
          <a:p>
            <a:pPr algn="just"/>
            <a:r>
              <a:rPr lang="cs-CZ" dirty="0">
                <a:solidFill>
                  <a:schemeClr val="tx1"/>
                </a:solidFill>
              </a:rPr>
              <a:t>Státní správa </a:t>
            </a:r>
            <a:r>
              <a:rPr lang="cs-CZ" b="0" dirty="0">
                <a:solidFill>
                  <a:schemeClr val="tx1"/>
                </a:solidFill>
              </a:rPr>
              <a:t>je správa veřejných záležitostí, která může být vykonávána:</a:t>
            </a:r>
          </a:p>
          <a:p>
            <a:pPr algn="just"/>
            <a:r>
              <a:rPr lang="cs-CZ" b="0" dirty="0">
                <a:solidFill>
                  <a:schemeClr val="tx1"/>
                </a:solidFill>
              </a:rPr>
              <a:t>- </a:t>
            </a:r>
            <a:r>
              <a:rPr lang="cs-CZ" dirty="0">
                <a:solidFill>
                  <a:schemeClr val="tx1"/>
                </a:solidFill>
              </a:rPr>
              <a:t>přímo</a:t>
            </a:r>
            <a:r>
              <a:rPr lang="cs-CZ" b="0" dirty="0">
                <a:solidFill>
                  <a:schemeClr val="tx1"/>
                </a:solidFill>
              </a:rPr>
              <a:t> – je vykonávána správními úřady či jejich organizačními složkami (např. ministerstva, úřady práce, katastrální úřady), které jsou přímými vykonavateli státní správy.</a:t>
            </a:r>
          </a:p>
          <a:p>
            <a:pPr algn="just"/>
            <a:endParaRPr lang="cs-CZ" b="0" dirty="0">
              <a:solidFill>
                <a:schemeClr val="tx1"/>
              </a:solidFill>
            </a:endParaRPr>
          </a:p>
          <a:p>
            <a:pPr algn="just"/>
            <a:r>
              <a:rPr lang="cs-CZ" b="0" dirty="0">
                <a:solidFill>
                  <a:schemeClr val="tx1"/>
                </a:solidFill>
              </a:rPr>
              <a:t>- </a:t>
            </a:r>
            <a:r>
              <a:rPr lang="cs-CZ" dirty="0">
                <a:solidFill>
                  <a:schemeClr val="tx1"/>
                </a:solidFill>
              </a:rPr>
              <a:t>nepřímo</a:t>
            </a:r>
            <a:r>
              <a:rPr lang="cs-CZ" b="0" dirty="0">
                <a:solidFill>
                  <a:schemeClr val="tx1"/>
                </a:solidFill>
              </a:rPr>
              <a:t> – státní správa je vykonána na základě zákonné delegace orgány jiných subjektů veřejné správy než státními orgány (např. obecní a krajské úřady). Obce a kraje tak nad rámec samosprávy na základě zákonné delegace vykonávají svými orgány přenesenou působnost (např. ve věcech stavebních, živnostenského podnikání, apod.). Výkon státní správy může být zákonem nebo rozhodnutím na základě zákona propůjčen fyzickým nebo právnickým osobám.</a:t>
            </a:r>
          </a:p>
          <a:p>
            <a:pPr algn="just"/>
            <a:endParaRPr lang="cs-CZ" b="0" dirty="0">
              <a:solidFill>
                <a:schemeClr val="tx1"/>
              </a:solidFill>
            </a:endParaRPr>
          </a:p>
          <a:p>
            <a:pPr algn="just"/>
            <a:r>
              <a:rPr lang="cs-CZ" dirty="0">
                <a:solidFill>
                  <a:schemeClr val="tx1"/>
                </a:solidFill>
              </a:rPr>
              <a:t>Samospráva </a:t>
            </a:r>
            <a:r>
              <a:rPr lang="cs-CZ" b="0" dirty="0">
                <a:solidFill>
                  <a:schemeClr val="tx1"/>
                </a:solidFill>
              </a:rPr>
              <a:t>je správou části veřejných záležitostí, které jsou vykonávány jinými subjekty veřejné správy, než je stát, a to jejich jménem na vlastní odpovědnost a jejich vlastními prostředky. Rozeznáváme územní a zájmovou samosprávu (tzn. územní a zájmové veřejnoprávní korporace, obce a kraje a např. advokátní komora, lékařská komora, komora daňových poradců aj.).</a:t>
            </a:r>
          </a:p>
          <a:p>
            <a:pPr algn="just"/>
            <a:endParaRPr lang="cs-CZ" b="0" dirty="0">
              <a:solidFill>
                <a:schemeClr val="tx1"/>
              </a:solidFill>
            </a:endParaRPr>
          </a:p>
          <a:p>
            <a:pPr algn="just"/>
            <a:r>
              <a:rPr lang="cs-CZ" dirty="0">
                <a:solidFill>
                  <a:schemeClr val="tx1"/>
                </a:solidFill>
              </a:rPr>
              <a:t>Ostatní veřejná správa </a:t>
            </a:r>
            <a:r>
              <a:rPr lang="cs-CZ" b="0" dirty="0">
                <a:solidFill>
                  <a:schemeClr val="tx1"/>
                </a:solidFill>
              </a:rPr>
              <a:t>se považuje za zbytkovou oblast veřejné správy, kterou vykonávají částečně samosprávné a nesamosprávné instituce, které plní veřejné úkoly.</a:t>
            </a:r>
          </a:p>
          <a:p>
            <a:pPr algn="just"/>
            <a:endParaRPr lang="cs-CZ" b="0" dirty="0">
              <a:solidFill>
                <a:schemeClr val="tx1"/>
              </a:solidFill>
            </a:endParaRPr>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C2648468-AB35-B072-1658-9428F62A0A1C}"/>
              </a:ext>
            </a:extLst>
          </p:cNvPr>
          <p:cNvSpPr>
            <a:spLocks noGrp="1"/>
          </p:cNvSpPr>
          <p:nvPr>
            <p:ph type="sldNum" sz="quarter" idx="12"/>
          </p:nvPr>
        </p:nvSpPr>
        <p:spPr/>
        <p:txBody>
          <a:bodyPr/>
          <a:lstStyle/>
          <a:p>
            <a:fld id="{5E608FB1-680A-4E9D-A95E-8C4CFA1B47E3}" type="slidenum">
              <a:rPr lang="cs-CZ" smtClean="0"/>
              <a:t>12</a:t>
            </a:fld>
            <a:endParaRPr lang="cs-CZ"/>
          </a:p>
        </p:txBody>
      </p:sp>
    </p:spTree>
    <p:extLst>
      <p:ext uri="{BB962C8B-B14F-4D97-AF65-F5344CB8AC3E}">
        <p14:creationId xmlns:p14="http://schemas.microsoft.com/office/powerpoint/2010/main" val="1223097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Stát a ostatní subjekty veřejné správy</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439917"/>
            <a:ext cx="10706100" cy="4737046"/>
          </a:xfrm>
        </p:spPr>
        <p:txBody>
          <a:bodyPr>
            <a:normAutofit/>
          </a:bodyPr>
          <a:lstStyle/>
          <a:p>
            <a:r>
              <a:rPr lang="cs-CZ" dirty="0"/>
              <a:t>Subjekty veřejné správy</a:t>
            </a:r>
          </a:p>
          <a:p>
            <a:endParaRPr lang="cs-CZ" dirty="0"/>
          </a:p>
          <a:p>
            <a:pPr lvl="1" algn="just"/>
            <a:r>
              <a:rPr lang="cs-CZ" dirty="0">
                <a:solidFill>
                  <a:schemeClr val="tx1"/>
                </a:solidFill>
              </a:rPr>
              <a:t>Subjekt správního práva ten, komu správní právo přiznává právní subjektivitu – tzn. ten, kdo je způsobilý být nositelem práv a povinností stanovených normami správního práva.</a:t>
            </a:r>
          </a:p>
          <a:p>
            <a:pPr lvl="1" algn="just"/>
            <a:r>
              <a:rPr lang="cs-CZ" b="1" dirty="0">
                <a:solidFill>
                  <a:schemeClr val="tx1"/>
                </a:solidFill>
              </a:rPr>
              <a:t>Subjekty veřejné správy jsou stát, a ty právnické osoby nebo fyzické osoby, o nichž to stanoví Ústava nebo zákon.</a:t>
            </a:r>
          </a:p>
          <a:p>
            <a:pPr lvl="1" algn="just"/>
            <a:endParaRPr lang="cs-CZ" b="1" dirty="0">
              <a:solidFill>
                <a:schemeClr val="tx1"/>
              </a:solidFill>
            </a:endParaRPr>
          </a:p>
          <a:p>
            <a:pPr lvl="1" algn="just"/>
            <a:endParaRPr lang="cs-CZ" b="1" dirty="0">
              <a:solidFill>
                <a:schemeClr val="tx1"/>
              </a:solidFill>
            </a:endParaRPr>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13</a:t>
            </a:fld>
            <a:endParaRPr lang="cs-CZ"/>
          </a:p>
        </p:txBody>
      </p:sp>
    </p:spTree>
    <p:extLst>
      <p:ext uri="{BB962C8B-B14F-4D97-AF65-F5344CB8AC3E}">
        <p14:creationId xmlns:p14="http://schemas.microsoft.com/office/powerpoint/2010/main" val="763891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76FA83-9F80-EAF2-4ADB-F87CA8279279}"/>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0B2A91CA-F991-C191-910F-8D786C83446E}"/>
              </a:ext>
            </a:extLst>
          </p:cNvPr>
          <p:cNvSpPr>
            <a:spLocks noGrp="1"/>
          </p:cNvSpPr>
          <p:nvPr>
            <p:ph idx="1"/>
          </p:nvPr>
        </p:nvSpPr>
        <p:spPr>
          <a:xfrm>
            <a:off x="647700" y="1439917"/>
            <a:ext cx="10706100" cy="4737046"/>
          </a:xfrm>
        </p:spPr>
        <p:txBody>
          <a:bodyPr>
            <a:normAutofit/>
          </a:bodyPr>
          <a:lstStyle/>
          <a:p>
            <a:r>
              <a:rPr lang="cs-CZ" sz="3200" dirty="0"/>
              <a:t>Stát</a:t>
            </a:r>
          </a:p>
          <a:p>
            <a:pPr marL="342900" indent="-342900">
              <a:buFont typeface="Arial" panose="020B0604020202020204" pitchFamily="34" charset="0"/>
              <a:buChar char="•"/>
            </a:pPr>
            <a:endParaRPr lang="cs-CZ" dirty="0"/>
          </a:p>
          <a:p>
            <a:pPr algn="just"/>
            <a:r>
              <a:rPr lang="cs-CZ" b="0" dirty="0">
                <a:solidFill>
                  <a:schemeClr val="tx1"/>
                </a:solidFill>
              </a:rPr>
              <a:t>Stát je právnickou osobou veřejného práva (veřejnoprávní korporací) a nejdůležitějším subjektem veřejné správy. Vyplývá to z toho, že veřejná správa tvoří součást moci výkonné, která se původně přičítá státu a jejíž rozsah a vykonavatele spolu s jejich působností stanoví zákony státu. Stát vykonává veřejnou správu jako státní správu, a to buď přímo prostřednictvím svých orgánů a správních úřadů, nebo nepřímo prostřednictvím jiných subjektů veřejné správy, na něž výkon státní správy přenese (srov. např. přenesenou působnost obcí). Pokud to stanoví zákon, může státní správu vykonávat v určeném rozsahu i subjekt soukromého práva, současně může část veřejné správy ponechat jiným subjektům v rámci správy vlastních záležitostí.</a:t>
            </a:r>
          </a:p>
        </p:txBody>
      </p:sp>
      <p:sp>
        <p:nvSpPr>
          <p:cNvPr id="5" name="Zástupný symbol pro číslo snímku 4">
            <a:extLst>
              <a:ext uri="{FF2B5EF4-FFF2-40B4-BE49-F238E27FC236}">
                <a16:creationId xmlns:a16="http://schemas.microsoft.com/office/drawing/2014/main" id="{8E70A30D-04AC-E780-4161-46DF3FF92525}"/>
              </a:ext>
            </a:extLst>
          </p:cNvPr>
          <p:cNvSpPr>
            <a:spLocks noGrp="1"/>
          </p:cNvSpPr>
          <p:nvPr>
            <p:ph type="sldNum" sz="quarter" idx="12"/>
          </p:nvPr>
        </p:nvSpPr>
        <p:spPr/>
        <p:txBody>
          <a:bodyPr/>
          <a:lstStyle/>
          <a:p>
            <a:fld id="{5E608FB1-680A-4E9D-A95E-8C4CFA1B47E3}" type="slidenum">
              <a:rPr lang="cs-CZ" smtClean="0"/>
              <a:t>14</a:t>
            </a:fld>
            <a:endParaRPr lang="cs-CZ"/>
          </a:p>
        </p:txBody>
      </p:sp>
    </p:spTree>
    <p:extLst>
      <p:ext uri="{BB962C8B-B14F-4D97-AF65-F5344CB8AC3E}">
        <p14:creationId xmlns:p14="http://schemas.microsoft.com/office/powerpoint/2010/main" val="3009287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58CA4-7054-9539-2BC4-C1470008A9AD}"/>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9ECFCA01-F412-015C-BEE7-9718ED11FC49}"/>
              </a:ext>
            </a:extLst>
          </p:cNvPr>
          <p:cNvSpPr>
            <a:spLocks noGrp="1"/>
          </p:cNvSpPr>
          <p:nvPr>
            <p:ph idx="1"/>
          </p:nvPr>
        </p:nvSpPr>
        <p:spPr>
          <a:xfrm>
            <a:off x="647700" y="1439917"/>
            <a:ext cx="10706100" cy="4737046"/>
          </a:xfrm>
        </p:spPr>
        <p:txBody>
          <a:bodyPr>
            <a:normAutofit fontScale="77500" lnSpcReduction="20000"/>
          </a:bodyPr>
          <a:lstStyle/>
          <a:p>
            <a:r>
              <a:rPr lang="cs-CZ" sz="3200" dirty="0"/>
              <a:t>Veřejnoprávní korporace</a:t>
            </a:r>
          </a:p>
          <a:p>
            <a:pPr marL="342900" indent="-342900">
              <a:buFont typeface="Arial" panose="020B0604020202020204" pitchFamily="34" charset="0"/>
              <a:buChar char="•"/>
            </a:pPr>
            <a:endParaRPr lang="cs-CZ" dirty="0"/>
          </a:p>
          <a:p>
            <a:pPr algn="just"/>
            <a:r>
              <a:rPr lang="cs-CZ" b="0" dirty="0">
                <a:solidFill>
                  <a:schemeClr val="tx1"/>
                </a:solidFill>
              </a:rPr>
              <a:t>Veřejnoprávní korporace je člensky </a:t>
            </a:r>
            <a:r>
              <a:rPr lang="cs-CZ" dirty="0">
                <a:solidFill>
                  <a:schemeClr val="tx1"/>
                </a:solidFill>
              </a:rPr>
              <a:t>organizovaný subjekt veřejné správy</a:t>
            </a:r>
            <a:r>
              <a:rPr lang="cs-CZ" b="0" dirty="0">
                <a:solidFill>
                  <a:schemeClr val="tx1"/>
                </a:solidFill>
              </a:rPr>
              <a:t>, kterému byla svěřena moc samostatně plnit veřejné úkoly. Ze strany státu pak jde o nepřímý výkon státní správy.</a:t>
            </a:r>
          </a:p>
          <a:p>
            <a:pPr algn="just"/>
            <a:r>
              <a:rPr lang="cs-CZ" b="0" dirty="0">
                <a:solidFill>
                  <a:schemeClr val="tx1"/>
                </a:solidFill>
              </a:rPr>
              <a:t>Mezi </a:t>
            </a:r>
            <a:r>
              <a:rPr lang="cs-CZ" dirty="0">
                <a:solidFill>
                  <a:schemeClr val="tx1"/>
                </a:solidFill>
              </a:rPr>
              <a:t>znaky veřejnoprávní korporace </a:t>
            </a:r>
            <a:r>
              <a:rPr lang="cs-CZ" b="0" dirty="0">
                <a:solidFill>
                  <a:schemeClr val="tx1"/>
                </a:solidFill>
              </a:rPr>
              <a:t>patří uplatnění členského principu v organizaci korporace tak, že členové při plnění úkolů korporace spolupůsobí, což patří mezi podstatná členská práva tvořící základ organizační struktury korporace. Ve veřejnoprávní korporaci tvoří správci a spravovaní jednotu, neboť spravovaní jsou sami aktivními nositeli správy. Teoreticky nic nebrání tomu, aby členy korporace byly jak osoby fyzické tak právnické; veřejnoprávní korporace je právnickou osobou. Jako taková je samostatným subjektem práv a povinností. Zvláště je způsobilá k majetkovým úkonům a za své závazky je odpovědná; veřejnoprávní korporace je založena zákonem nebo jiným vrchnostenským aktem na</a:t>
            </a:r>
          </a:p>
          <a:p>
            <a:pPr algn="just"/>
            <a:r>
              <a:rPr lang="cs-CZ" b="0" dirty="0">
                <a:solidFill>
                  <a:schemeClr val="tx1"/>
                </a:solidFill>
              </a:rPr>
              <a:t>základě zákona; veřejnoprávní korporaci musí být </a:t>
            </a:r>
            <a:r>
              <a:rPr lang="cs-CZ" dirty="0">
                <a:solidFill>
                  <a:schemeClr val="tx1"/>
                </a:solidFill>
              </a:rPr>
              <a:t>svěřena mocenská pravomoc činit vrchnostenské úkony</a:t>
            </a:r>
            <a:r>
              <a:rPr lang="cs-CZ" b="0" dirty="0">
                <a:solidFill>
                  <a:schemeClr val="tx1"/>
                </a:solidFill>
              </a:rPr>
              <a:t>. To nebrání tomu, aby tyto korporace při plnění veřejných úkolů nepoužívaly i prostředků soukromého práva; Veřejnoprávními korporacemi jsou vyšší územně samosprávné celky (kraje) a územní celky (obce), které vykonávají veřejnou správu jednak v rámci samostatné působnosti, která jim byla svěřena a rovněž státní správu v působnosti přenesené. V zákoně jsou definované jako územní společenství občanů, která mají právo vlastnit majetek; proto hovoříme o územních veřejnoprávních korporacích.</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97D3A17C-71CA-A5D6-5ACA-20F7D9F3CB20}"/>
              </a:ext>
            </a:extLst>
          </p:cNvPr>
          <p:cNvSpPr>
            <a:spLocks noGrp="1"/>
          </p:cNvSpPr>
          <p:nvPr>
            <p:ph type="sldNum" sz="quarter" idx="12"/>
          </p:nvPr>
        </p:nvSpPr>
        <p:spPr/>
        <p:txBody>
          <a:bodyPr/>
          <a:lstStyle/>
          <a:p>
            <a:fld id="{5E608FB1-680A-4E9D-A95E-8C4CFA1B47E3}" type="slidenum">
              <a:rPr lang="cs-CZ" smtClean="0"/>
              <a:t>15</a:t>
            </a:fld>
            <a:endParaRPr lang="cs-CZ"/>
          </a:p>
        </p:txBody>
      </p:sp>
    </p:spTree>
    <p:extLst>
      <p:ext uri="{BB962C8B-B14F-4D97-AF65-F5344CB8AC3E}">
        <p14:creationId xmlns:p14="http://schemas.microsoft.com/office/powerpoint/2010/main" val="976690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73F689-BCC8-539A-10C3-C25773EEE6DA}"/>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2CDFC242-13B7-79BB-9242-BC083395EF70}"/>
              </a:ext>
            </a:extLst>
          </p:cNvPr>
          <p:cNvSpPr>
            <a:spLocks noGrp="1"/>
          </p:cNvSpPr>
          <p:nvPr>
            <p:ph idx="1"/>
          </p:nvPr>
        </p:nvSpPr>
        <p:spPr>
          <a:xfrm>
            <a:off x="647700" y="1408386"/>
            <a:ext cx="10706100" cy="4737046"/>
          </a:xfrm>
        </p:spPr>
        <p:txBody>
          <a:bodyPr>
            <a:normAutofit/>
          </a:bodyPr>
          <a:lstStyle/>
          <a:p>
            <a:r>
              <a:rPr lang="cs-CZ" sz="3200" dirty="0"/>
              <a:t>Veřejný ústav a veřejný podnik</a:t>
            </a:r>
          </a:p>
          <a:p>
            <a:pPr marL="342900" indent="-342900">
              <a:buFont typeface="Arial" panose="020B0604020202020204" pitchFamily="34" charset="0"/>
              <a:buChar char="•"/>
            </a:pPr>
            <a:endParaRPr lang="cs-CZ" dirty="0"/>
          </a:p>
          <a:p>
            <a:pPr algn="just"/>
            <a:r>
              <a:rPr lang="cs-CZ" dirty="0">
                <a:solidFill>
                  <a:schemeClr val="tx1"/>
                </a:solidFill>
              </a:rPr>
              <a:t>Veřejným ústavem </a:t>
            </a:r>
            <a:r>
              <a:rPr lang="cs-CZ" b="0" dirty="0">
                <a:solidFill>
                  <a:schemeClr val="tx1"/>
                </a:solidFill>
              </a:rPr>
              <a:t>se rozumí souhrn věcných a osobních prostředků, s nimiž disponuje subjekt veřejné správy za účelem trvalé služby zvláštnímu veřejnému účelu.</a:t>
            </a:r>
          </a:p>
          <a:p>
            <a:pPr algn="just"/>
            <a:r>
              <a:rPr lang="cs-CZ" b="0" dirty="0">
                <a:solidFill>
                  <a:schemeClr val="tx1"/>
                </a:solidFill>
              </a:rPr>
              <a:t>Příkladem veřejného ústavu může být veřejná vysoká škola, která disponuje pravomocemi rozhodovat o statusu studentů – přijetí ke studiu, disciplinární řízení, vyloučení ze studia aj. </a:t>
            </a:r>
          </a:p>
          <a:p>
            <a:pPr algn="just"/>
            <a:r>
              <a:rPr lang="cs-CZ" dirty="0">
                <a:solidFill>
                  <a:schemeClr val="tx1"/>
                </a:solidFill>
              </a:rPr>
              <a:t>Veřejný podnik </a:t>
            </a:r>
            <a:r>
              <a:rPr lang="cs-CZ" b="0" dirty="0">
                <a:solidFill>
                  <a:schemeClr val="tx1"/>
                </a:solidFill>
              </a:rPr>
              <a:t>je možno definovat jako takový podnik, který realizuje veřejný zájem (například ŘSD, Lesy ČR).</a:t>
            </a:r>
          </a:p>
        </p:txBody>
      </p:sp>
      <p:sp>
        <p:nvSpPr>
          <p:cNvPr id="5" name="Zástupný symbol pro číslo snímku 4">
            <a:extLst>
              <a:ext uri="{FF2B5EF4-FFF2-40B4-BE49-F238E27FC236}">
                <a16:creationId xmlns:a16="http://schemas.microsoft.com/office/drawing/2014/main" id="{3987362D-69D6-7E7A-BC68-F6ABE652FD79}"/>
              </a:ext>
            </a:extLst>
          </p:cNvPr>
          <p:cNvSpPr>
            <a:spLocks noGrp="1"/>
          </p:cNvSpPr>
          <p:nvPr>
            <p:ph type="sldNum" sz="quarter" idx="12"/>
          </p:nvPr>
        </p:nvSpPr>
        <p:spPr/>
        <p:txBody>
          <a:bodyPr/>
          <a:lstStyle/>
          <a:p>
            <a:fld id="{5E608FB1-680A-4E9D-A95E-8C4CFA1B47E3}" type="slidenum">
              <a:rPr lang="cs-CZ" smtClean="0"/>
              <a:t>16</a:t>
            </a:fld>
            <a:endParaRPr lang="cs-CZ"/>
          </a:p>
        </p:txBody>
      </p:sp>
    </p:spTree>
    <p:extLst>
      <p:ext uri="{BB962C8B-B14F-4D97-AF65-F5344CB8AC3E}">
        <p14:creationId xmlns:p14="http://schemas.microsoft.com/office/powerpoint/2010/main" val="1561186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2FECA1-9830-9FA9-2907-3BD2D6CF30B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8CED30E-F6C7-CAF2-2A55-443938FD7C47}"/>
              </a:ext>
            </a:extLst>
          </p:cNvPr>
          <p:cNvSpPr>
            <a:spLocks noGrp="1"/>
          </p:cNvSpPr>
          <p:nvPr>
            <p:ph type="title"/>
          </p:nvPr>
        </p:nvSpPr>
        <p:spPr/>
        <p:txBody>
          <a:bodyPr/>
          <a:lstStyle/>
          <a:p>
            <a:r>
              <a:rPr lang="cs-CZ" dirty="0"/>
              <a:t>Vykonavatelé veřejné správy</a:t>
            </a:r>
          </a:p>
        </p:txBody>
      </p:sp>
      <p:sp>
        <p:nvSpPr>
          <p:cNvPr id="3" name="Zástupný obsah 2">
            <a:extLst>
              <a:ext uri="{FF2B5EF4-FFF2-40B4-BE49-F238E27FC236}">
                <a16:creationId xmlns:a16="http://schemas.microsoft.com/office/drawing/2014/main" id="{13AF1E96-5FB0-1211-D311-890D4838CF43}"/>
              </a:ext>
            </a:extLst>
          </p:cNvPr>
          <p:cNvSpPr>
            <a:spLocks noGrp="1"/>
          </p:cNvSpPr>
          <p:nvPr>
            <p:ph idx="1"/>
          </p:nvPr>
        </p:nvSpPr>
        <p:spPr>
          <a:xfrm>
            <a:off x="647700" y="1585411"/>
            <a:ext cx="10706100" cy="4591552"/>
          </a:xfrm>
        </p:spPr>
        <p:txBody>
          <a:bodyPr>
            <a:normAutofit fontScale="92500" lnSpcReduction="20000"/>
          </a:bodyPr>
          <a:lstStyle/>
          <a:p>
            <a:r>
              <a:rPr lang="cs-CZ" dirty="0"/>
              <a:t>Vykonavatel veřejné správy</a:t>
            </a:r>
          </a:p>
          <a:p>
            <a:pPr algn="just"/>
            <a:r>
              <a:rPr lang="cs-CZ" b="0" dirty="0">
                <a:solidFill>
                  <a:schemeClr val="tx1"/>
                </a:solidFill>
              </a:rPr>
              <a:t>Za vykonavatele se označuje orgán (nebo jiný oprávněný zástupce), který jedná jménem nositele veřejné správy jako právního subjektu. Orgánem mohou být jen jednotlivé fyzické osoby nebo kolektivy (např. vláda či kraje).</a:t>
            </a:r>
          </a:p>
          <a:p>
            <a:pPr algn="just"/>
            <a:endParaRPr lang="cs-CZ" b="0" dirty="0">
              <a:solidFill>
                <a:schemeClr val="tx1"/>
              </a:solidFill>
            </a:endParaRPr>
          </a:p>
          <a:p>
            <a:pPr algn="just"/>
            <a:r>
              <a:rPr lang="cs-CZ" b="0" dirty="0">
                <a:solidFill>
                  <a:schemeClr val="tx1"/>
                </a:solidFill>
              </a:rPr>
              <a:t>Vykonavatelé veřejné správy jsou, na rozdíl od subjektů veřejné správy, pojímání jako tzv. „</a:t>
            </a:r>
            <a:r>
              <a:rPr lang="cs-CZ" b="0" dirty="0" err="1">
                <a:solidFill>
                  <a:schemeClr val="tx1"/>
                </a:solidFill>
              </a:rPr>
              <a:t>orgánní</a:t>
            </a:r>
            <a:r>
              <a:rPr lang="cs-CZ" b="0" dirty="0">
                <a:solidFill>
                  <a:schemeClr val="tx1"/>
                </a:solidFill>
              </a:rPr>
              <a:t> nositelé“, tj. ty instituce, které jménem subjektu veřejné správy jako nositele veřejné správy jednají, tj. fakticky vykonávají veřejnou správu.</a:t>
            </a:r>
          </a:p>
          <a:p>
            <a:pPr algn="just"/>
            <a:r>
              <a:rPr lang="cs-CZ" b="0" dirty="0">
                <a:solidFill>
                  <a:schemeClr val="tx1"/>
                </a:solidFill>
              </a:rPr>
              <a:t>Vykonavateli státní správy jsou především orgány státu označované </a:t>
            </a:r>
            <a:r>
              <a:rPr lang="cs-CZ" dirty="0">
                <a:solidFill>
                  <a:schemeClr val="tx1"/>
                </a:solidFill>
              </a:rPr>
              <a:t>jako správní úřady</a:t>
            </a:r>
            <a:r>
              <a:rPr lang="cs-CZ" b="0" dirty="0">
                <a:solidFill>
                  <a:schemeClr val="tx1"/>
                </a:solidFill>
              </a:rPr>
              <a:t>. Na jejím výkonu se dále podílejí – v přenesené působnosti – orgány územních samosprávných celků (obcí a krajů), případně je výkon státní správy propůjčen dalším fyzickým nebo právnickým osobám. Pokud jde o přímé vykonavatele veřejné správy (státní správy), jedná se především o tzv. organizační složky státu podle zákona č. 219/2000 Sb., o majetku České republiky a jejím vystupování v právních vztazích, ve znění pozdějších předpisů, které nemají status právnické osoby.</a:t>
            </a:r>
          </a:p>
          <a:p>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BE6B3590-B4CC-5695-C78A-94EC6FBDAD24}"/>
              </a:ext>
            </a:extLst>
          </p:cNvPr>
          <p:cNvSpPr>
            <a:spLocks noGrp="1"/>
          </p:cNvSpPr>
          <p:nvPr>
            <p:ph type="sldNum" sz="quarter" idx="12"/>
          </p:nvPr>
        </p:nvSpPr>
        <p:spPr/>
        <p:txBody>
          <a:bodyPr/>
          <a:lstStyle/>
          <a:p>
            <a:fld id="{5E608FB1-680A-4E9D-A95E-8C4CFA1B47E3}" type="slidenum">
              <a:rPr lang="cs-CZ" smtClean="0"/>
              <a:t>17</a:t>
            </a:fld>
            <a:endParaRPr lang="cs-CZ"/>
          </a:p>
        </p:txBody>
      </p:sp>
    </p:spTree>
    <p:extLst>
      <p:ext uri="{BB962C8B-B14F-4D97-AF65-F5344CB8AC3E}">
        <p14:creationId xmlns:p14="http://schemas.microsoft.com/office/powerpoint/2010/main" val="839173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626CD-4A6E-4209-1042-FC0361FE8AA1}"/>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0FD70C12-F910-0495-AFB9-1F9A05D1A632}"/>
              </a:ext>
            </a:extLst>
          </p:cNvPr>
          <p:cNvSpPr>
            <a:spLocks noGrp="1"/>
          </p:cNvSpPr>
          <p:nvPr>
            <p:ph idx="1"/>
          </p:nvPr>
        </p:nvSpPr>
        <p:spPr>
          <a:xfrm>
            <a:off x="647700" y="357352"/>
            <a:ext cx="10706100" cy="5819611"/>
          </a:xfrm>
        </p:spPr>
        <p:txBody>
          <a:bodyPr>
            <a:normAutofit/>
          </a:bodyPr>
          <a:lstStyle/>
          <a:p>
            <a:r>
              <a:rPr lang="cs-CZ" sz="2400" dirty="0"/>
              <a:t>Vláda</a:t>
            </a:r>
          </a:p>
          <a:p>
            <a:pPr algn="just"/>
            <a:endParaRPr lang="cs-CZ" b="0" dirty="0">
              <a:solidFill>
                <a:schemeClr val="tx1"/>
              </a:solidFill>
            </a:endParaRPr>
          </a:p>
          <a:p>
            <a:pPr algn="just"/>
            <a:r>
              <a:rPr lang="cs-CZ" b="0" dirty="0">
                <a:solidFill>
                  <a:schemeClr val="tx1"/>
                </a:solidFill>
              </a:rPr>
              <a:t>Vláda je řídícím prvkem každého systému státní správy. V čl. 67 Ústavy je charakterizována jako vrcholný orgán moci výkonné. Jedná se o kolegiální orgán, skládající se z předsedy vlády, místopředsedů vlády a ministrů. Vláda má územní kompetenci celostátní, je orgánem se všeobecnou věcnou působností.</a:t>
            </a:r>
          </a:p>
          <a:p>
            <a:pPr algn="just"/>
            <a:endParaRPr lang="cs-CZ" b="0" dirty="0">
              <a:solidFill>
                <a:schemeClr val="tx1"/>
              </a:solidFill>
            </a:endParaRPr>
          </a:p>
          <a:p>
            <a:pPr algn="just"/>
            <a:r>
              <a:rPr lang="cs-CZ" sz="2000" dirty="0"/>
              <a:t>Ministerstva a jiné správní úřady s celostátní působností</a:t>
            </a:r>
          </a:p>
          <a:p>
            <a:pPr algn="just"/>
            <a:r>
              <a:rPr lang="cs-CZ" sz="2000" b="0" dirty="0">
                <a:solidFill>
                  <a:schemeClr val="tx1"/>
                </a:solidFill>
              </a:rPr>
              <a:t>Ústava v čl. 79 stanovuje, že ministerstva a jiné správní úřady lze zřídit a jejich působnost stanovit pouze zákonem. Ministerstvo je charakterizováno jako monokratický státní orgán, ústřední správní úřad s dílčí věcnou a územně celostátní působností, který je tzv. organizační složkou státu a nikoliv právnickou osobou.</a:t>
            </a: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9911AC50-63BE-939F-BBAA-78F55B1C1E50}"/>
              </a:ext>
            </a:extLst>
          </p:cNvPr>
          <p:cNvSpPr>
            <a:spLocks noGrp="1"/>
          </p:cNvSpPr>
          <p:nvPr>
            <p:ph type="sldNum" sz="quarter" idx="12"/>
          </p:nvPr>
        </p:nvSpPr>
        <p:spPr/>
        <p:txBody>
          <a:bodyPr/>
          <a:lstStyle/>
          <a:p>
            <a:fld id="{5E608FB1-680A-4E9D-A95E-8C4CFA1B47E3}" type="slidenum">
              <a:rPr lang="cs-CZ" smtClean="0"/>
              <a:t>18</a:t>
            </a:fld>
            <a:endParaRPr lang="cs-CZ"/>
          </a:p>
        </p:txBody>
      </p:sp>
    </p:spTree>
    <p:extLst>
      <p:ext uri="{BB962C8B-B14F-4D97-AF65-F5344CB8AC3E}">
        <p14:creationId xmlns:p14="http://schemas.microsoft.com/office/powerpoint/2010/main" val="4030710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6DC258-F81B-0E21-873C-38D294EB4F3E}"/>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0CF2F8F7-8F95-D315-A94F-291FB875B334}"/>
              </a:ext>
            </a:extLst>
          </p:cNvPr>
          <p:cNvSpPr>
            <a:spLocks noGrp="1"/>
          </p:cNvSpPr>
          <p:nvPr>
            <p:ph idx="1"/>
          </p:nvPr>
        </p:nvSpPr>
        <p:spPr>
          <a:xfrm>
            <a:off x="647700" y="357352"/>
            <a:ext cx="10706100" cy="5819611"/>
          </a:xfrm>
        </p:spPr>
        <p:txBody>
          <a:bodyPr>
            <a:normAutofit fontScale="85000" lnSpcReduction="20000"/>
          </a:bodyPr>
          <a:lstStyle/>
          <a:p>
            <a:r>
              <a:rPr lang="cs-CZ" sz="2400" dirty="0"/>
              <a:t>Další správní úřady s celostátní působností</a:t>
            </a:r>
          </a:p>
          <a:p>
            <a:pPr algn="just"/>
            <a:endParaRPr lang="cs-CZ" b="0" dirty="0">
              <a:solidFill>
                <a:schemeClr val="tx1"/>
              </a:solidFill>
            </a:endParaRPr>
          </a:p>
          <a:p>
            <a:pPr algn="just"/>
            <a:r>
              <a:rPr lang="cs-CZ" b="0" dirty="0">
                <a:solidFill>
                  <a:schemeClr val="tx1"/>
                </a:solidFill>
              </a:rPr>
              <a:t>Vedle ministerstev a jiných ústředních správních úřadů, jejichž působnost zahrnuje celé území státu, existuje celá řada dalších správních úřadů s celostátní působností. Tyto „neústřední“ správní úřady jsou zpravidla podřízeny konkrétnímu ministerstvu nebo jinému ústřednímu správnímu úřadu. Jde například o Českou školní inspekci, Státní úřad inspekce práce, Úřad pro civilní letectví aj.</a:t>
            </a:r>
          </a:p>
          <a:p>
            <a:pPr algn="just"/>
            <a:endParaRPr lang="cs-CZ" b="0" dirty="0">
              <a:solidFill>
                <a:schemeClr val="tx1"/>
              </a:solidFill>
            </a:endParaRPr>
          </a:p>
          <a:p>
            <a:pPr algn="just"/>
            <a:r>
              <a:rPr lang="cs-CZ" sz="2400" dirty="0"/>
              <a:t>Regionální správní úřady</a:t>
            </a:r>
          </a:p>
          <a:p>
            <a:pPr algn="just"/>
            <a:r>
              <a:rPr lang="cs-CZ" b="0" dirty="0">
                <a:solidFill>
                  <a:schemeClr val="tx1"/>
                </a:solidFill>
              </a:rPr>
              <a:t>Na nižší hierarchické úrovni působí regionální (odborné) správní úřady. Jde o orgány vymezené druhově, a to buď jako soustava jednostupňová (například úřad práce) nebo hierarchická, vícestupňová (například finanční úřady a finanční ředitelství). Věcná působnost je dílčí, více či méně specializovaná, územní působnost je omezena na část území státu.</a:t>
            </a:r>
          </a:p>
          <a:p>
            <a:pPr algn="just"/>
            <a:endParaRPr lang="cs-CZ" b="0" dirty="0">
              <a:solidFill>
                <a:schemeClr val="tx1"/>
              </a:solidFill>
            </a:endParaRPr>
          </a:p>
          <a:p>
            <a:pPr algn="just"/>
            <a:r>
              <a:rPr lang="cs-CZ" sz="2400" dirty="0"/>
              <a:t>Veřejné bezpečností sbory</a:t>
            </a:r>
          </a:p>
          <a:p>
            <a:pPr algn="just"/>
            <a:r>
              <a:rPr lang="cs-CZ" sz="2400" b="0" dirty="0">
                <a:solidFill>
                  <a:schemeClr val="tx1"/>
                </a:solidFill>
              </a:rPr>
              <a:t>V České republice působí několik veřejných bezpečnostních sborů. Dle § 1 zákona č. 361/2003 Sb., o služebním poměru příslušníků bezpečnostních sborů, ve znění pozdějších předpisů, se za bezpečností sbor považuje Policie České republiky, Hasičský záchranný sbor České republiky, Celní správa České republiky, Vězeňská služba České republiky, Generální inspekce bezpečnostních sborů, Bezpečnostní informační služba a Úřad pro zahraniční styky a informace.</a:t>
            </a: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6147CCDE-BD26-F41F-1D5D-AC48696805B3}"/>
              </a:ext>
            </a:extLst>
          </p:cNvPr>
          <p:cNvSpPr>
            <a:spLocks noGrp="1"/>
          </p:cNvSpPr>
          <p:nvPr>
            <p:ph type="sldNum" sz="quarter" idx="12"/>
          </p:nvPr>
        </p:nvSpPr>
        <p:spPr/>
        <p:txBody>
          <a:bodyPr/>
          <a:lstStyle/>
          <a:p>
            <a:fld id="{5E608FB1-680A-4E9D-A95E-8C4CFA1B47E3}" type="slidenum">
              <a:rPr lang="cs-CZ" smtClean="0"/>
              <a:t>19</a:t>
            </a:fld>
            <a:endParaRPr lang="cs-CZ"/>
          </a:p>
        </p:txBody>
      </p:sp>
    </p:spTree>
    <p:extLst>
      <p:ext uri="{BB962C8B-B14F-4D97-AF65-F5344CB8AC3E}">
        <p14:creationId xmlns:p14="http://schemas.microsoft.com/office/powerpoint/2010/main" val="2142814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Osnova</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408386"/>
            <a:ext cx="10706100" cy="4768577"/>
          </a:xfrm>
        </p:spPr>
        <p:txBody>
          <a:bodyPr>
            <a:normAutofit/>
          </a:bodyPr>
          <a:lstStyle/>
          <a:p>
            <a:pPr lvl="1"/>
            <a:r>
              <a:rPr lang="cs-CZ" sz="2400" b="1" dirty="0"/>
              <a:t>1. Pojem, předmět a systém správního práva</a:t>
            </a:r>
          </a:p>
          <a:p>
            <a:pPr lvl="1"/>
            <a:r>
              <a:rPr lang="cs-CZ" sz="2400" b="1" dirty="0"/>
              <a:t>2. Prameny správního práva</a:t>
            </a:r>
          </a:p>
          <a:p>
            <a:pPr lvl="1"/>
            <a:r>
              <a:rPr lang="cs-CZ" sz="2400" b="1" dirty="0"/>
              <a:t>3. Právní aspekty organizace veřejné správy</a:t>
            </a:r>
          </a:p>
          <a:p>
            <a:pPr lvl="1"/>
            <a:r>
              <a:rPr lang="cs-CZ" sz="2400" b="1" dirty="0"/>
              <a:t>4. Stát a ostatní subjekty veřejné správy</a:t>
            </a:r>
          </a:p>
          <a:p>
            <a:pPr lvl="1"/>
            <a:r>
              <a:rPr lang="cs-CZ" sz="2400" b="1" dirty="0"/>
              <a:t>5. Vykonavatelé veřejné správy</a:t>
            </a:r>
          </a:p>
          <a:p>
            <a:pPr lvl="1"/>
            <a:r>
              <a:rPr lang="cs-CZ" sz="2400" b="1" dirty="0"/>
              <a:t>6. Vykonavatelé jiných subjektů veřejné správy</a:t>
            </a:r>
          </a:p>
          <a:p>
            <a:pPr lvl="1"/>
            <a:r>
              <a:rPr lang="cs-CZ" sz="2400" b="1" dirty="0"/>
              <a:t>7. Formy činnosti veřejné správy, Tvorba práva ve veřejné správě</a:t>
            </a:r>
          </a:p>
          <a:p>
            <a:pPr lvl="1"/>
            <a:r>
              <a:rPr lang="cs-CZ" sz="2400" b="1" dirty="0"/>
              <a:t>8. Správní akty</a:t>
            </a:r>
          </a:p>
          <a:p>
            <a:pPr lvl="1"/>
            <a:r>
              <a:rPr lang="cs-CZ" sz="2400" b="1" dirty="0"/>
              <a:t>9. Opatření obecné povahy, Veřejnoprávní smlouvy, Bezprostřední zásahy, Osvědčení a další úkony a činnosti veřejné správy</a:t>
            </a:r>
          </a:p>
          <a:p>
            <a:pPr lvl="1"/>
            <a:endParaRPr lang="cs-CZ" dirty="0"/>
          </a:p>
          <a:p>
            <a:pPr marL="342900" lvl="1" indent="-342900">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2</a:t>
            </a:fld>
            <a:endParaRPr lang="cs-CZ"/>
          </a:p>
        </p:txBody>
      </p:sp>
    </p:spTree>
    <p:extLst>
      <p:ext uri="{BB962C8B-B14F-4D97-AF65-F5344CB8AC3E}">
        <p14:creationId xmlns:p14="http://schemas.microsoft.com/office/powerpoint/2010/main" val="4026083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183444-2978-4D65-C885-51F27E06ECD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D57F86A-6E59-5BBA-7157-D8C4751A2740}"/>
              </a:ext>
            </a:extLst>
          </p:cNvPr>
          <p:cNvSpPr>
            <a:spLocks noGrp="1"/>
          </p:cNvSpPr>
          <p:nvPr>
            <p:ph type="title"/>
          </p:nvPr>
        </p:nvSpPr>
        <p:spPr/>
        <p:txBody>
          <a:bodyPr/>
          <a:lstStyle/>
          <a:p>
            <a:r>
              <a:rPr lang="cs-CZ" dirty="0"/>
              <a:t>Formy činnosti veřejné správy</a:t>
            </a:r>
          </a:p>
        </p:txBody>
      </p:sp>
      <p:sp>
        <p:nvSpPr>
          <p:cNvPr id="3" name="Zástupný obsah 2">
            <a:extLst>
              <a:ext uri="{FF2B5EF4-FFF2-40B4-BE49-F238E27FC236}">
                <a16:creationId xmlns:a16="http://schemas.microsoft.com/office/drawing/2014/main" id="{047F98D5-6936-F43A-AD1A-26FCB5594451}"/>
              </a:ext>
            </a:extLst>
          </p:cNvPr>
          <p:cNvSpPr>
            <a:spLocks noGrp="1"/>
          </p:cNvSpPr>
          <p:nvPr>
            <p:ph idx="1"/>
          </p:nvPr>
        </p:nvSpPr>
        <p:spPr>
          <a:xfrm>
            <a:off x="647700" y="1585411"/>
            <a:ext cx="10706100" cy="4591552"/>
          </a:xfrm>
        </p:spPr>
        <p:txBody>
          <a:bodyPr>
            <a:normAutofit fontScale="92500" lnSpcReduction="10000"/>
          </a:bodyPr>
          <a:lstStyle/>
          <a:p>
            <a:r>
              <a:rPr lang="cs-CZ" dirty="0"/>
              <a:t>Formy činnosti veřejné správy</a:t>
            </a:r>
          </a:p>
          <a:p>
            <a:r>
              <a:rPr lang="cs-CZ" b="0" dirty="0">
                <a:solidFill>
                  <a:schemeClr val="tx1"/>
                </a:solidFill>
              </a:rPr>
              <a:t>Formy činnosti veřejné správy lze členit:</a:t>
            </a:r>
          </a:p>
          <a:p>
            <a:r>
              <a:rPr lang="cs-CZ" b="0" dirty="0">
                <a:solidFill>
                  <a:schemeClr val="tx1"/>
                </a:solidFill>
              </a:rPr>
              <a:t>1</a:t>
            </a:r>
            <a:r>
              <a:rPr lang="cs-CZ" dirty="0">
                <a:solidFill>
                  <a:schemeClr val="tx1"/>
                </a:solidFill>
              </a:rPr>
              <a:t>. podle toho, koho zavazují:</a:t>
            </a:r>
          </a:p>
          <a:p>
            <a:r>
              <a:rPr lang="cs-CZ" b="0" dirty="0">
                <a:solidFill>
                  <a:schemeClr val="tx1"/>
                </a:solidFill>
              </a:rPr>
              <a:t>- abstraktní: zavazují neurčitý okruh adresátů (právní předpisy)</a:t>
            </a:r>
          </a:p>
          <a:p>
            <a:r>
              <a:rPr lang="cs-CZ" b="0" dirty="0">
                <a:solidFill>
                  <a:schemeClr val="tx1"/>
                </a:solidFill>
              </a:rPr>
              <a:t>- konkrétní: zavazují konkrétního adresáta, resp. adresáty (individuální správní akty)</a:t>
            </a:r>
          </a:p>
          <a:p>
            <a:r>
              <a:rPr lang="cs-CZ" b="0" dirty="0">
                <a:solidFill>
                  <a:schemeClr val="tx1"/>
                </a:solidFill>
              </a:rPr>
              <a:t>2. </a:t>
            </a:r>
            <a:r>
              <a:rPr lang="cs-CZ" dirty="0">
                <a:solidFill>
                  <a:schemeClr val="tx1"/>
                </a:solidFill>
              </a:rPr>
              <a:t>podle toho, jak jsou přijímány:</a:t>
            </a:r>
          </a:p>
          <a:p>
            <a:r>
              <a:rPr lang="cs-CZ" b="0" dirty="0">
                <a:solidFill>
                  <a:schemeClr val="tx1"/>
                </a:solidFill>
              </a:rPr>
              <a:t>- jednostranné: vydává je vrchnostensky správní organ (individuální správní akty)</a:t>
            </a:r>
          </a:p>
          <a:p>
            <a:r>
              <a:rPr lang="cs-CZ" b="0" dirty="0">
                <a:solidFill>
                  <a:schemeClr val="tx1"/>
                </a:solidFill>
              </a:rPr>
              <a:t>- dvou či vícestranné: vznikají v dohodě vice subjektů (veřejnoprávní smlouvy)</a:t>
            </a:r>
          </a:p>
          <a:p>
            <a:r>
              <a:rPr lang="cs-CZ" dirty="0">
                <a:solidFill>
                  <a:schemeClr val="tx1"/>
                </a:solidFill>
              </a:rPr>
              <a:t>3. podle závaznosti:</a:t>
            </a:r>
          </a:p>
          <a:p>
            <a:r>
              <a:rPr lang="cs-CZ" b="0" dirty="0">
                <a:solidFill>
                  <a:schemeClr val="tx1"/>
                </a:solidFill>
              </a:rPr>
              <a:t>- závazné: zavazují adresáty, musí být dodržovány pod hrozbou sankce (právní předpisy)</a:t>
            </a:r>
          </a:p>
          <a:p>
            <a:r>
              <a:rPr lang="cs-CZ" b="0" dirty="0">
                <a:solidFill>
                  <a:schemeClr val="tx1"/>
                </a:solidFill>
              </a:rPr>
              <a:t>- nezávazné: nezavazují adresáty, pouze doporučení pro jejich činnost (metodické pokyny, interní normativní instrukce).</a:t>
            </a:r>
          </a:p>
          <a:p>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1C7332DC-E743-E5AC-3B29-0801890DA538}"/>
              </a:ext>
            </a:extLst>
          </p:cNvPr>
          <p:cNvSpPr>
            <a:spLocks noGrp="1"/>
          </p:cNvSpPr>
          <p:nvPr>
            <p:ph type="sldNum" sz="quarter" idx="12"/>
          </p:nvPr>
        </p:nvSpPr>
        <p:spPr/>
        <p:txBody>
          <a:bodyPr/>
          <a:lstStyle/>
          <a:p>
            <a:fld id="{5E608FB1-680A-4E9D-A95E-8C4CFA1B47E3}" type="slidenum">
              <a:rPr lang="cs-CZ" smtClean="0"/>
              <a:t>20</a:t>
            </a:fld>
            <a:endParaRPr lang="cs-CZ"/>
          </a:p>
        </p:txBody>
      </p:sp>
    </p:spTree>
    <p:extLst>
      <p:ext uri="{BB962C8B-B14F-4D97-AF65-F5344CB8AC3E}">
        <p14:creationId xmlns:p14="http://schemas.microsoft.com/office/powerpoint/2010/main" val="29914842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A1987-04F6-05DF-1457-74D125D7036C}"/>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8EE847AE-8F32-08A1-D4BE-61C1BDC04EED}"/>
              </a:ext>
            </a:extLst>
          </p:cNvPr>
          <p:cNvSpPr>
            <a:spLocks noGrp="1"/>
          </p:cNvSpPr>
          <p:nvPr>
            <p:ph idx="1"/>
          </p:nvPr>
        </p:nvSpPr>
        <p:spPr>
          <a:xfrm>
            <a:off x="647700" y="315310"/>
            <a:ext cx="10706100" cy="5861653"/>
          </a:xfrm>
        </p:spPr>
        <p:txBody>
          <a:bodyPr>
            <a:normAutofit/>
          </a:bodyPr>
          <a:lstStyle/>
          <a:p>
            <a:r>
              <a:rPr lang="cs-CZ" dirty="0"/>
              <a:t>Tvorba práva ve veřejné správě</a:t>
            </a:r>
          </a:p>
          <a:p>
            <a:pPr algn="just"/>
            <a:r>
              <a:rPr lang="cs-CZ" b="0" dirty="0">
                <a:solidFill>
                  <a:schemeClr val="tx1"/>
                </a:solidFill>
              </a:rPr>
              <a:t>Normotvorná činnost veřejné správy, resp. moci výkonné, je jednou ze základních forem činností veřejné správy. Tato činnost v sobě zahrnuje následující oblasti:</a:t>
            </a:r>
          </a:p>
          <a:p>
            <a:pPr algn="just"/>
            <a:r>
              <a:rPr lang="cs-CZ" dirty="0">
                <a:solidFill>
                  <a:schemeClr val="tx1"/>
                </a:solidFill>
              </a:rPr>
              <a:t>1) vypracování návrhu zákona </a:t>
            </a:r>
            <a:r>
              <a:rPr lang="cs-CZ" b="0" dirty="0">
                <a:solidFill>
                  <a:schemeClr val="tx1"/>
                </a:solidFill>
              </a:rPr>
              <a:t>- ministerstvo / jiný ústřední správní úřad</a:t>
            </a:r>
          </a:p>
          <a:p>
            <a:pPr algn="just"/>
            <a:r>
              <a:rPr lang="cs-CZ" dirty="0">
                <a:solidFill>
                  <a:schemeClr val="tx1"/>
                </a:solidFill>
              </a:rPr>
              <a:t>2) předložení návrhu zákona</a:t>
            </a:r>
            <a:r>
              <a:rPr lang="cs-CZ" b="0" dirty="0">
                <a:solidFill>
                  <a:schemeClr val="tx1"/>
                </a:solidFill>
              </a:rPr>
              <a:t>, zákonodárná iniciativa - vláda / vyšší ÚSC = kraj, hl. m. Praha</a:t>
            </a:r>
          </a:p>
          <a:p>
            <a:pPr algn="just"/>
            <a:r>
              <a:rPr lang="cs-CZ" dirty="0">
                <a:solidFill>
                  <a:schemeClr val="tx1"/>
                </a:solidFill>
              </a:rPr>
              <a:t>3) tvorba nařízení </a:t>
            </a:r>
            <a:r>
              <a:rPr lang="cs-CZ" b="0" dirty="0">
                <a:solidFill>
                  <a:schemeClr val="tx1"/>
                </a:solidFill>
              </a:rPr>
              <a:t>(= právní nařízení, normativní správní akt) - vlády / ministerstev (= vyhlášky) / jiných správních úřadů / orgánů ÚSC (v přenesené působnosti)</a:t>
            </a:r>
          </a:p>
          <a:p>
            <a:pPr algn="just"/>
            <a:r>
              <a:rPr lang="cs-CZ" dirty="0">
                <a:solidFill>
                  <a:schemeClr val="tx1"/>
                </a:solidFill>
              </a:rPr>
              <a:t>4) tvorba statutárních předpisů </a:t>
            </a:r>
            <a:r>
              <a:rPr lang="cs-CZ" b="0" dirty="0">
                <a:solidFill>
                  <a:schemeClr val="tx1"/>
                </a:solidFill>
              </a:rPr>
              <a:t>– obecně závazné vyhlášky obcí a krajů / stavovské předpisy orgánů zájmové samosprávy (= komor)</a:t>
            </a:r>
          </a:p>
          <a:p>
            <a:pPr algn="just"/>
            <a:r>
              <a:rPr lang="cs-CZ" dirty="0">
                <a:solidFill>
                  <a:schemeClr val="tx1"/>
                </a:solidFill>
              </a:rPr>
              <a:t>5) tvorba vnitřních předpisů </a:t>
            </a:r>
            <a:r>
              <a:rPr lang="cs-CZ" b="0" dirty="0">
                <a:solidFill>
                  <a:schemeClr val="tx1"/>
                </a:solidFill>
              </a:rPr>
              <a:t>(správní nařízení, interní normativní akty) - vláda / ministerstva / jiné správní úřady</a:t>
            </a:r>
          </a:p>
          <a:p>
            <a:pPr algn="just"/>
            <a:endParaRPr lang="cs-CZ" dirty="0"/>
          </a:p>
        </p:txBody>
      </p:sp>
      <p:sp>
        <p:nvSpPr>
          <p:cNvPr id="5" name="Zástupný symbol pro číslo snímku 4">
            <a:extLst>
              <a:ext uri="{FF2B5EF4-FFF2-40B4-BE49-F238E27FC236}">
                <a16:creationId xmlns:a16="http://schemas.microsoft.com/office/drawing/2014/main" id="{E2FEDE47-8F8D-62AB-3982-3525709E141B}"/>
              </a:ext>
            </a:extLst>
          </p:cNvPr>
          <p:cNvSpPr>
            <a:spLocks noGrp="1"/>
          </p:cNvSpPr>
          <p:nvPr>
            <p:ph type="sldNum" sz="quarter" idx="12"/>
          </p:nvPr>
        </p:nvSpPr>
        <p:spPr/>
        <p:txBody>
          <a:bodyPr/>
          <a:lstStyle/>
          <a:p>
            <a:fld id="{5E608FB1-680A-4E9D-A95E-8C4CFA1B47E3}" type="slidenum">
              <a:rPr lang="cs-CZ" smtClean="0"/>
              <a:t>21</a:t>
            </a:fld>
            <a:endParaRPr lang="cs-CZ"/>
          </a:p>
        </p:txBody>
      </p:sp>
    </p:spTree>
    <p:extLst>
      <p:ext uri="{BB962C8B-B14F-4D97-AF65-F5344CB8AC3E}">
        <p14:creationId xmlns:p14="http://schemas.microsoft.com/office/powerpoint/2010/main" val="1897667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DCB71-F675-BF99-C1B6-9ED8C8E9930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2F86CA99-044C-C971-369C-39AEE935BA1A}"/>
              </a:ext>
            </a:extLst>
          </p:cNvPr>
          <p:cNvSpPr>
            <a:spLocks noGrp="1"/>
          </p:cNvSpPr>
          <p:nvPr>
            <p:ph type="title"/>
          </p:nvPr>
        </p:nvSpPr>
        <p:spPr/>
        <p:txBody>
          <a:bodyPr/>
          <a:lstStyle/>
          <a:p>
            <a:r>
              <a:rPr lang="cs-CZ" dirty="0"/>
              <a:t>Správní akty</a:t>
            </a:r>
          </a:p>
        </p:txBody>
      </p:sp>
      <p:sp>
        <p:nvSpPr>
          <p:cNvPr id="3" name="Zástupný obsah 2">
            <a:extLst>
              <a:ext uri="{FF2B5EF4-FFF2-40B4-BE49-F238E27FC236}">
                <a16:creationId xmlns:a16="http://schemas.microsoft.com/office/drawing/2014/main" id="{8C65932F-9004-11BF-6F63-D6802FE23E46}"/>
              </a:ext>
            </a:extLst>
          </p:cNvPr>
          <p:cNvSpPr>
            <a:spLocks noGrp="1"/>
          </p:cNvSpPr>
          <p:nvPr>
            <p:ph idx="1"/>
          </p:nvPr>
        </p:nvSpPr>
        <p:spPr>
          <a:xfrm>
            <a:off x="647700" y="1585411"/>
            <a:ext cx="10706100" cy="4591552"/>
          </a:xfrm>
        </p:spPr>
        <p:txBody>
          <a:bodyPr>
            <a:normAutofit fontScale="77500" lnSpcReduction="20000"/>
          </a:bodyPr>
          <a:lstStyle/>
          <a:p>
            <a:pPr algn="just"/>
            <a:r>
              <a:rPr lang="cs-CZ" sz="2600" dirty="0">
                <a:solidFill>
                  <a:srgbClr val="002060"/>
                </a:solidFill>
              </a:rPr>
              <a:t>Základní charakteristika</a:t>
            </a:r>
          </a:p>
          <a:p>
            <a:pPr algn="just"/>
            <a:r>
              <a:rPr lang="cs-CZ" b="0" dirty="0">
                <a:solidFill>
                  <a:schemeClr val="tx1"/>
                </a:solidFill>
              </a:rPr>
              <a:t>Individuální správní akt, rozhodnutí, konkrétní akt neboli jednostranný správní úkon, kterým vykonavatel veřejné správy autoritativně řeší v jednotlivém případě právní poměry určitých adresátů, tj. nepodřízených fyzických a právnických osob, nacházejících se mimo organizační strukturu veřejné správy.</a:t>
            </a:r>
          </a:p>
          <a:p>
            <a:pPr algn="just"/>
            <a:r>
              <a:rPr lang="cs-CZ" b="0" dirty="0">
                <a:solidFill>
                  <a:schemeClr val="tx1"/>
                </a:solidFill>
              </a:rPr>
              <a:t>Správní akty jsou vydávány ve správním řízení dle správního řádu nebo v jiném procesním režimu dle zvláštního zákona (například daňový řád), popřípadě </a:t>
            </a:r>
            <a:r>
              <a:rPr lang="cs-CZ" b="0" dirty="0" err="1">
                <a:solidFill>
                  <a:schemeClr val="tx1"/>
                </a:solidFill>
              </a:rPr>
              <a:t>bezproceduálně</a:t>
            </a:r>
            <a:r>
              <a:rPr lang="cs-CZ" b="0" dirty="0">
                <a:solidFill>
                  <a:schemeClr val="tx1"/>
                </a:solidFill>
              </a:rPr>
              <a:t>, tzn. že není stanoven žádný procesní režim a použití správního řádu je výslovně vyloučeno. I v těchto případech je ovšem nutné naplnit predikci základních zásad činnosti správních orgánů.</a:t>
            </a:r>
          </a:p>
          <a:p>
            <a:pPr algn="just"/>
            <a:endParaRPr lang="cs-CZ" dirty="0">
              <a:solidFill>
                <a:schemeClr val="tx1"/>
              </a:solidFill>
            </a:endParaRPr>
          </a:p>
          <a:p>
            <a:pPr algn="just"/>
            <a:r>
              <a:rPr lang="cs-CZ" dirty="0">
                <a:solidFill>
                  <a:schemeClr val="tx1"/>
                </a:solidFill>
              </a:rPr>
              <a:t>Mezi znaky správních aktů řadíme:</a:t>
            </a:r>
          </a:p>
          <a:p>
            <a:pPr algn="just"/>
            <a:r>
              <a:rPr lang="cs-CZ" dirty="0">
                <a:solidFill>
                  <a:schemeClr val="tx1"/>
                </a:solidFill>
              </a:rPr>
              <a:t>-	</a:t>
            </a:r>
            <a:r>
              <a:rPr lang="cs-CZ" b="0" dirty="0">
                <a:solidFill>
                  <a:schemeClr val="tx1"/>
                </a:solidFill>
              </a:rPr>
              <a:t>jednání příslušného vykonavatele veřejné správy, tj. správního úřadu, na základě zákona</a:t>
            </a:r>
          </a:p>
          <a:p>
            <a:pPr algn="just"/>
            <a:r>
              <a:rPr lang="cs-CZ" b="0" dirty="0">
                <a:solidFill>
                  <a:schemeClr val="tx1"/>
                </a:solidFill>
              </a:rPr>
              <a:t>-	výrok je jednostranný, autoritativní, vrchnostenský </a:t>
            </a:r>
          </a:p>
          <a:p>
            <a:pPr algn="just"/>
            <a:r>
              <a:rPr lang="cs-CZ" b="0" dirty="0">
                <a:solidFill>
                  <a:schemeClr val="tx1"/>
                </a:solidFill>
              </a:rPr>
              <a:t>-	výrok stanovuje práva a povinnosti nepodřízených subjektů, které stojí mimo organizační strukturu veřejné správy, nenacházejí se v rovném postavení vůči vykonavateli veřejné správy</a:t>
            </a:r>
          </a:p>
          <a:p>
            <a:pPr algn="just"/>
            <a:r>
              <a:rPr lang="cs-CZ" b="0" dirty="0">
                <a:solidFill>
                  <a:schemeClr val="tx1"/>
                </a:solidFill>
              </a:rPr>
              <a:t>-	bezprostřední právní závaznost a vynutitelnost správního aktu</a:t>
            </a:r>
          </a:p>
          <a:p>
            <a:pPr algn="just"/>
            <a:r>
              <a:rPr lang="cs-CZ" b="0" dirty="0">
                <a:solidFill>
                  <a:schemeClr val="tx1"/>
                </a:solidFill>
              </a:rPr>
              <a:t>-	konkrétnost správního aktu, akt se týká konkrétní věci i konkrétního adresáta</a:t>
            </a:r>
          </a:p>
          <a:p>
            <a:pPr algn="just"/>
            <a:endParaRPr lang="cs-CZ" dirty="0">
              <a:solidFill>
                <a:schemeClr val="tx1"/>
              </a:solidFill>
            </a:endParaRPr>
          </a:p>
        </p:txBody>
      </p:sp>
      <p:sp>
        <p:nvSpPr>
          <p:cNvPr id="5" name="Zástupný symbol pro číslo snímku 4">
            <a:extLst>
              <a:ext uri="{FF2B5EF4-FFF2-40B4-BE49-F238E27FC236}">
                <a16:creationId xmlns:a16="http://schemas.microsoft.com/office/drawing/2014/main" id="{AA1C3B68-2B76-E05F-B938-EB5285A06EBA}"/>
              </a:ext>
            </a:extLst>
          </p:cNvPr>
          <p:cNvSpPr>
            <a:spLocks noGrp="1"/>
          </p:cNvSpPr>
          <p:nvPr>
            <p:ph type="sldNum" sz="quarter" idx="12"/>
          </p:nvPr>
        </p:nvSpPr>
        <p:spPr/>
        <p:txBody>
          <a:bodyPr/>
          <a:lstStyle/>
          <a:p>
            <a:fld id="{5E608FB1-680A-4E9D-A95E-8C4CFA1B47E3}" type="slidenum">
              <a:rPr lang="cs-CZ" smtClean="0"/>
              <a:t>22</a:t>
            </a:fld>
            <a:endParaRPr lang="cs-CZ"/>
          </a:p>
        </p:txBody>
      </p:sp>
    </p:spTree>
    <p:extLst>
      <p:ext uri="{BB962C8B-B14F-4D97-AF65-F5344CB8AC3E}">
        <p14:creationId xmlns:p14="http://schemas.microsoft.com/office/powerpoint/2010/main" val="3847091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52247-536A-FD39-D950-D5EAFD18E592}"/>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2411AB22-6897-96BC-A1BF-A70874FBAA32}"/>
              </a:ext>
            </a:extLst>
          </p:cNvPr>
          <p:cNvSpPr>
            <a:spLocks noGrp="1"/>
          </p:cNvSpPr>
          <p:nvPr>
            <p:ph idx="1"/>
          </p:nvPr>
        </p:nvSpPr>
        <p:spPr>
          <a:xfrm>
            <a:off x="647700" y="409903"/>
            <a:ext cx="10706100" cy="5767060"/>
          </a:xfrm>
        </p:spPr>
        <p:txBody>
          <a:bodyPr>
            <a:normAutofit fontScale="85000" lnSpcReduction="20000"/>
          </a:bodyPr>
          <a:lstStyle/>
          <a:p>
            <a:pPr algn="just"/>
            <a:endParaRPr lang="cs-CZ" dirty="0"/>
          </a:p>
          <a:p>
            <a:pPr algn="just"/>
            <a:r>
              <a:rPr lang="cs-CZ" dirty="0"/>
              <a:t>Členění</a:t>
            </a:r>
          </a:p>
          <a:p>
            <a:pPr algn="just"/>
            <a:r>
              <a:rPr lang="cs-CZ" dirty="0">
                <a:solidFill>
                  <a:schemeClr val="tx1"/>
                </a:solidFill>
              </a:rPr>
              <a:t>1. dle obsahu:</a:t>
            </a:r>
          </a:p>
          <a:p>
            <a:pPr algn="just"/>
            <a:r>
              <a:rPr lang="cs-CZ" b="0" dirty="0">
                <a:solidFill>
                  <a:schemeClr val="tx1"/>
                </a:solidFill>
              </a:rPr>
              <a:t>- materiální, které upravují hmotněprávní postavení adresátů</a:t>
            </a:r>
          </a:p>
          <a:p>
            <a:pPr algn="just"/>
            <a:r>
              <a:rPr lang="cs-CZ" b="0" dirty="0">
                <a:solidFill>
                  <a:schemeClr val="tx1"/>
                </a:solidFill>
              </a:rPr>
              <a:t>- procesní, které upravují procesní postavení adresátů ve správním řízení dle správního řádu nebo v jiném procesním režimu</a:t>
            </a:r>
          </a:p>
          <a:p>
            <a:pPr algn="just"/>
            <a:endParaRPr lang="cs-CZ" b="0" dirty="0">
              <a:solidFill>
                <a:schemeClr val="tx1"/>
              </a:solidFill>
            </a:endParaRPr>
          </a:p>
          <a:p>
            <a:pPr algn="just"/>
            <a:r>
              <a:rPr lang="cs-CZ" dirty="0">
                <a:solidFill>
                  <a:schemeClr val="tx1"/>
                </a:solidFill>
              </a:rPr>
              <a:t>2. dle povahy právních účinků:</a:t>
            </a:r>
          </a:p>
          <a:p>
            <a:pPr algn="just"/>
            <a:r>
              <a:rPr lang="cs-CZ" b="0" dirty="0">
                <a:solidFill>
                  <a:schemeClr val="tx1"/>
                </a:solidFill>
              </a:rPr>
              <a:t>- konstitutivní, které zakládají, mění, ruší vztahy správního práva </a:t>
            </a:r>
          </a:p>
          <a:p>
            <a:pPr algn="just"/>
            <a:r>
              <a:rPr lang="cs-CZ" b="0" dirty="0">
                <a:solidFill>
                  <a:schemeClr val="tx1"/>
                </a:solidFill>
              </a:rPr>
              <a:t>- deklaratorní, které autoritativně zjišťují nebo potvrzují již existující vztahy správního práva </a:t>
            </a:r>
          </a:p>
          <a:p>
            <a:pPr algn="just"/>
            <a:endParaRPr lang="cs-CZ" b="0" dirty="0">
              <a:solidFill>
                <a:schemeClr val="tx1"/>
              </a:solidFill>
            </a:endParaRPr>
          </a:p>
          <a:p>
            <a:pPr algn="just"/>
            <a:r>
              <a:rPr lang="cs-CZ" dirty="0">
                <a:solidFill>
                  <a:schemeClr val="tx1"/>
                </a:solidFill>
              </a:rPr>
              <a:t>3. dle okruhu osob, které zavazuje:</a:t>
            </a:r>
          </a:p>
          <a:p>
            <a:pPr algn="just"/>
            <a:r>
              <a:rPr lang="cs-CZ" b="0" dirty="0">
                <a:solidFill>
                  <a:schemeClr val="tx1"/>
                </a:solidFill>
              </a:rPr>
              <a:t>- ad personam, které řeší osobní poměry adresáta (např. cestovní doklad). Lze jimi upravit i právní poměry více adresátů, v takovém případě pro každého může nabýt správní akt právní moci samostatně</a:t>
            </a:r>
          </a:p>
          <a:p>
            <a:pPr algn="just"/>
            <a:r>
              <a:rPr lang="cs-CZ" b="0" dirty="0">
                <a:solidFill>
                  <a:schemeClr val="tx1"/>
                </a:solidFill>
              </a:rPr>
              <a:t>- in </a:t>
            </a:r>
            <a:r>
              <a:rPr lang="cs-CZ" b="0" dirty="0" err="1">
                <a:solidFill>
                  <a:schemeClr val="tx1"/>
                </a:solidFill>
              </a:rPr>
              <a:t>rem</a:t>
            </a:r>
            <a:r>
              <a:rPr lang="cs-CZ" b="0" dirty="0">
                <a:solidFill>
                  <a:schemeClr val="tx1"/>
                </a:solidFill>
              </a:rPr>
              <a:t>, které řeší vlastnosti určité věci, ke které má adresát vztah (zejména jde o nemovitost), mají právní závaznost i pro právní nástupce adresáta, ale musí to být vyjádřeno v zákoně.  </a:t>
            </a: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FB5B6422-14CA-46F1-0B89-7C1B99633EED}"/>
              </a:ext>
            </a:extLst>
          </p:cNvPr>
          <p:cNvSpPr>
            <a:spLocks noGrp="1"/>
          </p:cNvSpPr>
          <p:nvPr>
            <p:ph type="sldNum" sz="quarter" idx="12"/>
          </p:nvPr>
        </p:nvSpPr>
        <p:spPr/>
        <p:txBody>
          <a:bodyPr/>
          <a:lstStyle/>
          <a:p>
            <a:fld id="{5E608FB1-680A-4E9D-A95E-8C4CFA1B47E3}" type="slidenum">
              <a:rPr lang="cs-CZ" smtClean="0"/>
              <a:t>23</a:t>
            </a:fld>
            <a:endParaRPr lang="cs-CZ"/>
          </a:p>
        </p:txBody>
      </p:sp>
    </p:spTree>
    <p:extLst>
      <p:ext uri="{BB962C8B-B14F-4D97-AF65-F5344CB8AC3E}">
        <p14:creationId xmlns:p14="http://schemas.microsoft.com/office/powerpoint/2010/main" val="75036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228ED-EE9D-D1B6-9110-C6DF27AF4CE0}"/>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8588C7E8-D280-8142-3EBC-509986A2684F}"/>
              </a:ext>
            </a:extLst>
          </p:cNvPr>
          <p:cNvSpPr>
            <a:spLocks noGrp="1"/>
          </p:cNvSpPr>
          <p:nvPr>
            <p:ph idx="1"/>
          </p:nvPr>
        </p:nvSpPr>
        <p:spPr>
          <a:xfrm>
            <a:off x="647700" y="409903"/>
            <a:ext cx="10706100" cy="5767060"/>
          </a:xfrm>
        </p:spPr>
        <p:txBody>
          <a:bodyPr>
            <a:normAutofit fontScale="92500" lnSpcReduction="20000"/>
          </a:bodyPr>
          <a:lstStyle/>
          <a:p>
            <a:pPr algn="just"/>
            <a:endParaRPr lang="cs-CZ" dirty="0"/>
          </a:p>
          <a:p>
            <a:pPr algn="just"/>
            <a:r>
              <a:rPr lang="cs-CZ" dirty="0"/>
              <a:t>Členění</a:t>
            </a:r>
          </a:p>
          <a:p>
            <a:pPr algn="just"/>
            <a:r>
              <a:rPr lang="cs-CZ" dirty="0">
                <a:solidFill>
                  <a:schemeClr val="tx1"/>
                </a:solidFill>
              </a:rPr>
              <a:t>4. dle trvání účinků správního aktu:</a:t>
            </a:r>
          </a:p>
          <a:p>
            <a:pPr algn="just"/>
            <a:r>
              <a:rPr lang="cs-CZ" b="0" dirty="0">
                <a:solidFill>
                  <a:schemeClr val="tx1"/>
                </a:solidFill>
              </a:rPr>
              <a:t>- časově neomezené, kterých je většina správních aktů</a:t>
            </a:r>
          </a:p>
          <a:p>
            <a:pPr algn="just"/>
            <a:r>
              <a:rPr lang="cs-CZ" b="0" dirty="0">
                <a:solidFill>
                  <a:schemeClr val="tx1"/>
                </a:solidFill>
              </a:rPr>
              <a:t>- časově omezené, které jsou výslovně omezeny přímo ze zákona nebo na základě zákona </a:t>
            </a:r>
          </a:p>
          <a:p>
            <a:pPr algn="just"/>
            <a:endParaRPr lang="cs-CZ" b="0" dirty="0">
              <a:solidFill>
                <a:schemeClr val="tx1"/>
              </a:solidFill>
            </a:endParaRPr>
          </a:p>
          <a:p>
            <a:pPr algn="just"/>
            <a:r>
              <a:rPr lang="cs-CZ" dirty="0">
                <a:solidFill>
                  <a:schemeClr val="tx1"/>
                </a:solidFill>
              </a:rPr>
              <a:t>5. dle přínosu obsahu pro adresáta:</a:t>
            </a:r>
          </a:p>
          <a:p>
            <a:pPr algn="just"/>
            <a:r>
              <a:rPr lang="cs-CZ" b="0" dirty="0">
                <a:solidFill>
                  <a:schemeClr val="tx1"/>
                </a:solidFill>
              </a:rPr>
              <a:t>- benefiční, které jdou k dobru adresáta, k něčemu ho opravňuje, zvýhodňuje jeho právní pozici (například rozhodnutí o přijetí na vysokou školu)</a:t>
            </a:r>
          </a:p>
          <a:p>
            <a:pPr algn="just"/>
            <a:r>
              <a:rPr lang="cs-CZ" b="0" dirty="0">
                <a:solidFill>
                  <a:schemeClr val="tx1"/>
                </a:solidFill>
              </a:rPr>
              <a:t>- </a:t>
            </a:r>
            <a:r>
              <a:rPr lang="cs-CZ" b="0" dirty="0" err="1">
                <a:solidFill>
                  <a:schemeClr val="tx1"/>
                </a:solidFill>
              </a:rPr>
              <a:t>deteriorační</a:t>
            </a:r>
            <a:r>
              <a:rPr lang="cs-CZ" b="0" dirty="0">
                <a:solidFill>
                  <a:schemeClr val="tx1"/>
                </a:solidFill>
              </a:rPr>
              <a:t>, které jdou k tíži adresáta, ukládají mu nějakou povinnost, znevýhodňují adresáta (například rozhodnutí o uložení správního trestu)</a:t>
            </a:r>
          </a:p>
          <a:p>
            <a:pPr algn="just"/>
            <a:endParaRPr lang="cs-CZ" b="0" dirty="0">
              <a:solidFill>
                <a:schemeClr val="tx1"/>
              </a:solidFill>
            </a:endParaRPr>
          </a:p>
          <a:p>
            <a:pPr algn="just"/>
            <a:r>
              <a:rPr lang="cs-CZ" dirty="0">
                <a:solidFill>
                  <a:schemeClr val="tx1"/>
                </a:solidFill>
              </a:rPr>
              <a:t>6. dle toho, jestli se právní pozice adresáta mění:</a:t>
            </a:r>
          </a:p>
          <a:p>
            <a:pPr algn="just"/>
            <a:r>
              <a:rPr lang="cs-CZ" b="0" dirty="0">
                <a:solidFill>
                  <a:schemeClr val="tx1"/>
                </a:solidFill>
              </a:rPr>
              <a:t>- pozitivní, kdy se pozice adresáta mění (například rozhodnutí o přijetí na vysokou školu)</a:t>
            </a:r>
          </a:p>
          <a:p>
            <a:pPr algn="just"/>
            <a:r>
              <a:rPr lang="cs-CZ" b="0" dirty="0">
                <a:solidFill>
                  <a:schemeClr val="tx1"/>
                </a:solidFill>
              </a:rPr>
              <a:t>- negativní, kdy se pozice adresáta se nemění (například zamítnutí žádosti o přijetí na vysokou školu)</a:t>
            </a: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BB968AA5-38F2-7F00-C95C-B05CE49F9658}"/>
              </a:ext>
            </a:extLst>
          </p:cNvPr>
          <p:cNvSpPr>
            <a:spLocks noGrp="1"/>
          </p:cNvSpPr>
          <p:nvPr>
            <p:ph type="sldNum" sz="quarter" idx="12"/>
          </p:nvPr>
        </p:nvSpPr>
        <p:spPr/>
        <p:txBody>
          <a:bodyPr/>
          <a:lstStyle/>
          <a:p>
            <a:fld id="{5E608FB1-680A-4E9D-A95E-8C4CFA1B47E3}" type="slidenum">
              <a:rPr lang="cs-CZ" smtClean="0"/>
              <a:t>24</a:t>
            </a:fld>
            <a:endParaRPr lang="cs-CZ"/>
          </a:p>
        </p:txBody>
      </p:sp>
    </p:spTree>
    <p:extLst>
      <p:ext uri="{BB962C8B-B14F-4D97-AF65-F5344CB8AC3E}">
        <p14:creationId xmlns:p14="http://schemas.microsoft.com/office/powerpoint/2010/main" val="1408906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629F60-CA8B-9E4A-E42B-4498B789754D}"/>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1DC5C8EB-FCD3-86FD-F2F5-7AD77E5127EE}"/>
              </a:ext>
            </a:extLst>
          </p:cNvPr>
          <p:cNvSpPr>
            <a:spLocks noGrp="1"/>
          </p:cNvSpPr>
          <p:nvPr>
            <p:ph idx="1"/>
          </p:nvPr>
        </p:nvSpPr>
        <p:spPr>
          <a:xfrm>
            <a:off x="647700" y="409903"/>
            <a:ext cx="10706100" cy="5767060"/>
          </a:xfrm>
        </p:spPr>
        <p:txBody>
          <a:bodyPr>
            <a:normAutofit fontScale="62500" lnSpcReduction="20000"/>
          </a:bodyPr>
          <a:lstStyle/>
          <a:p>
            <a:pPr algn="just"/>
            <a:endParaRPr lang="cs-CZ" dirty="0"/>
          </a:p>
          <a:p>
            <a:pPr algn="just"/>
            <a:r>
              <a:rPr lang="cs-CZ" dirty="0"/>
              <a:t>Členění</a:t>
            </a:r>
          </a:p>
          <a:p>
            <a:pPr algn="just"/>
            <a:r>
              <a:rPr lang="cs-CZ" dirty="0">
                <a:solidFill>
                  <a:schemeClr val="tx1"/>
                </a:solidFill>
              </a:rPr>
              <a:t>7. dle uplatnění správního uvážení:</a:t>
            </a:r>
          </a:p>
          <a:p>
            <a:pPr algn="just"/>
            <a:r>
              <a:rPr lang="cs-CZ" b="0" dirty="0">
                <a:solidFill>
                  <a:schemeClr val="tx1"/>
                </a:solidFill>
              </a:rPr>
              <a:t>- s uplatněním správního uvážení, kdy správní orgán vybírá jednu s z více možných alternativ řešení</a:t>
            </a:r>
          </a:p>
          <a:p>
            <a:pPr algn="just"/>
            <a:r>
              <a:rPr lang="cs-CZ" b="0" dirty="0">
                <a:solidFill>
                  <a:schemeClr val="tx1"/>
                </a:solidFill>
              </a:rPr>
              <a:t>- bez uplatnění správního uvážení, kdy správní orgán musí postupovat jednoznačně dle zákonné dikce</a:t>
            </a:r>
          </a:p>
          <a:p>
            <a:pPr algn="just"/>
            <a:endParaRPr lang="cs-CZ" b="0" dirty="0">
              <a:solidFill>
                <a:schemeClr val="tx1"/>
              </a:solidFill>
            </a:endParaRPr>
          </a:p>
          <a:p>
            <a:pPr algn="just"/>
            <a:r>
              <a:rPr lang="cs-CZ" dirty="0">
                <a:solidFill>
                  <a:schemeClr val="tx1"/>
                </a:solidFill>
              </a:rPr>
              <a:t>8. dle nečinnosti správního orgánu při vydávání správního aktu:</a:t>
            </a:r>
          </a:p>
          <a:p>
            <a:pPr algn="just"/>
            <a:r>
              <a:rPr lang="cs-CZ" b="0" dirty="0">
                <a:solidFill>
                  <a:schemeClr val="tx1"/>
                </a:solidFill>
              </a:rPr>
              <a:t>- reálné, tj. správní akt je správním orgánem včas vydán </a:t>
            </a:r>
          </a:p>
          <a:p>
            <a:pPr algn="just"/>
            <a:r>
              <a:rPr lang="cs-CZ" b="0" dirty="0">
                <a:solidFill>
                  <a:schemeClr val="tx1"/>
                </a:solidFill>
              </a:rPr>
              <a:t>- fiktivní, tj. správní akt nebyl včas vydán, správní orgán je nečinný. V těchto případech může zákon stanovit:</a:t>
            </a:r>
          </a:p>
          <a:p>
            <a:pPr algn="just"/>
            <a:r>
              <a:rPr lang="cs-CZ" b="0" dirty="0">
                <a:solidFill>
                  <a:schemeClr val="tx1"/>
                </a:solidFill>
              </a:rPr>
              <a:t>a) fikci pozitivního správního aktu - vyhovění žádosti</a:t>
            </a:r>
          </a:p>
          <a:p>
            <a:pPr algn="just"/>
            <a:r>
              <a:rPr lang="cs-CZ" b="0" dirty="0">
                <a:solidFill>
                  <a:schemeClr val="tx1"/>
                </a:solidFill>
              </a:rPr>
              <a:t>b) fikci negativního správního aktu - zamítnutí žádosti</a:t>
            </a:r>
          </a:p>
          <a:p>
            <a:pPr algn="just"/>
            <a:endParaRPr lang="cs-CZ" b="0" dirty="0">
              <a:solidFill>
                <a:schemeClr val="tx1"/>
              </a:solidFill>
            </a:endParaRPr>
          </a:p>
          <a:p>
            <a:pPr algn="just"/>
            <a:r>
              <a:rPr lang="cs-CZ" dirty="0">
                <a:solidFill>
                  <a:schemeClr val="tx1"/>
                </a:solidFill>
              </a:rPr>
              <a:t>9. dle vazeb při obsahovém navázání správních aktů:</a:t>
            </a:r>
          </a:p>
          <a:p>
            <a:pPr algn="just"/>
            <a:r>
              <a:rPr lang="cs-CZ" b="0" dirty="0">
                <a:solidFill>
                  <a:schemeClr val="tx1"/>
                </a:solidFill>
              </a:rPr>
              <a:t>- jednoduché vazby, v tomto případě jde o finální správní akty, resp. správní orgán vydává jednotlivé samostatné právní akty</a:t>
            </a:r>
          </a:p>
          <a:p>
            <a:pPr algn="just"/>
            <a:r>
              <a:rPr lang="cs-CZ" b="0" dirty="0">
                <a:solidFill>
                  <a:schemeClr val="tx1"/>
                </a:solidFill>
              </a:rPr>
              <a:t>- složitější vazby, kdy k realizaci určité činnosti je nutno vydat více aktů, přičemž dříve vydané podmiňují akty pozdější. Jde o tzv.: </a:t>
            </a:r>
          </a:p>
          <a:p>
            <a:pPr algn="just"/>
            <a:r>
              <a:rPr lang="cs-CZ" b="0" dirty="0">
                <a:solidFill>
                  <a:schemeClr val="tx1"/>
                </a:solidFill>
              </a:rPr>
              <a:t>a) řetězené správní akty, kdy je vydáno více správních aktů samostatně a postupně. Poté co byl vydán podmiňující správní akt, adresát žádá o vydání navazujícího</a:t>
            </a:r>
          </a:p>
          <a:p>
            <a:pPr algn="just"/>
            <a:r>
              <a:rPr lang="cs-CZ" b="0" dirty="0">
                <a:solidFill>
                  <a:schemeClr val="tx1"/>
                </a:solidFill>
              </a:rPr>
              <a:t>b) subsumované správní akty, kdy je vydán pouze jediný finální správní akt, který subsumuje jeden nebo více podmiňujících správních aktů. Dochází ke koncentraci rozhodnutí více správních orgánů v jednom správním aktu. Podmiňující správní akty mají povahu závazného stanoviska, tzn. že nejsou adresátovi samostatně oznamovány, ale jsou součástí finálního správního aktu</a:t>
            </a: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9A000E2A-3CA4-6619-8021-7E5B1CA6A8AA}"/>
              </a:ext>
            </a:extLst>
          </p:cNvPr>
          <p:cNvSpPr>
            <a:spLocks noGrp="1"/>
          </p:cNvSpPr>
          <p:nvPr>
            <p:ph type="sldNum" sz="quarter" idx="12"/>
          </p:nvPr>
        </p:nvSpPr>
        <p:spPr/>
        <p:txBody>
          <a:bodyPr/>
          <a:lstStyle/>
          <a:p>
            <a:fld id="{5E608FB1-680A-4E9D-A95E-8C4CFA1B47E3}" type="slidenum">
              <a:rPr lang="cs-CZ" smtClean="0"/>
              <a:t>25</a:t>
            </a:fld>
            <a:endParaRPr lang="cs-CZ"/>
          </a:p>
        </p:txBody>
      </p:sp>
    </p:spTree>
    <p:extLst>
      <p:ext uri="{BB962C8B-B14F-4D97-AF65-F5344CB8AC3E}">
        <p14:creationId xmlns:p14="http://schemas.microsoft.com/office/powerpoint/2010/main" val="1986622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6157A-B0A5-0475-EF6E-A57AE971FC76}"/>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0A9D69B4-C35A-5233-3C76-D78DCDDE2042}"/>
              </a:ext>
            </a:extLst>
          </p:cNvPr>
          <p:cNvSpPr>
            <a:spLocks noGrp="1"/>
          </p:cNvSpPr>
          <p:nvPr>
            <p:ph idx="1"/>
          </p:nvPr>
        </p:nvSpPr>
        <p:spPr>
          <a:xfrm>
            <a:off x="647700" y="409903"/>
            <a:ext cx="10706100" cy="5767060"/>
          </a:xfrm>
        </p:spPr>
        <p:txBody>
          <a:bodyPr>
            <a:normAutofit fontScale="70000" lnSpcReduction="20000"/>
          </a:bodyPr>
          <a:lstStyle/>
          <a:p>
            <a:pPr algn="just"/>
            <a:endParaRPr lang="cs-CZ" dirty="0"/>
          </a:p>
          <a:p>
            <a:pPr algn="just"/>
            <a:r>
              <a:rPr lang="cs-CZ" dirty="0"/>
              <a:t>Vlastnosti správních aktů</a:t>
            </a:r>
          </a:p>
          <a:p>
            <a:pPr algn="just"/>
            <a:r>
              <a:rPr lang="cs-CZ" dirty="0">
                <a:solidFill>
                  <a:schemeClr val="tx1"/>
                </a:solidFill>
              </a:rPr>
              <a:t>Platnost</a:t>
            </a:r>
          </a:p>
          <a:p>
            <a:pPr algn="just"/>
            <a:r>
              <a:rPr lang="cs-CZ" b="0" dirty="0">
                <a:solidFill>
                  <a:schemeClr val="tx1"/>
                </a:solidFill>
              </a:rPr>
              <a:t>- nastává oznámením, je projevem vůle správního orgánu navenek vůči adresátům  tj. zpravidla doručením adresátu</a:t>
            </a:r>
          </a:p>
          <a:p>
            <a:pPr algn="just"/>
            <a:r>
              <a:rPr lang="cs-CZ" b="0" dirty="0">
                <a:solidFill>
                  <a:schemeClr val="tx1"/>
                </a:solidFill>
              </a:rPr>
              <a:t>- je předpokladem dalších právních účinků, od okamžiku platnosti je správním aktem správní úřad vázán</a:t>
            </a:r>
          </a:p>
          <a:p>
            <a:pPr algn="just"/>
            <a:endParaRPr lang="cs-CZ" b="0" dirty="0">
              <a:solidFill>
                <a:schemeClr val="tx1"/>
              </a:solidFill>
            </a:endParaRPr>
          </a:p>
          <a:p>
            <a:pPr algn="just"/>
            <a:r>
              <a:rPr lang="cs-CZ" dirty="0">
                <a:solidFill>
                  <a:schemeClr val="tx1"/>
                </a:solidFill>
              </a:rPr>
              <a:t>Právní moc</a:t>
            </a:r>
          </a:p>
          <a:p>
            <a:pPr algn="just"/>
            <a:r>
              <a:rPr lang="cs-CZ" b="0" dirty="0">
                <a:solidFill>
                  <a:schemeClr val="tx1"/>
                </a:solidFill>
              </a:rPr>
              <a:t>- tzv. formální (procesní) právní moc vyjadřuje konečnost, nenapadnutelnost správního aktu řádnými opravnými prostředky</a:t>
            </a:r>
          </a:p>
          <a:p>
            <a:pPr algn="just"/>
            <a:r>
              <a:rPr lang="cs-CZ" b="0" dirty="0">
                <a:solidFill>
                  <a:schemeClr val="tx1"/>
                </a:solidFill>
              </a:rPr>
              <a:t>- nastává uplynutím lhůty k řádnému opravnému prostředku / vzdáním se odvolání / zpětvzetím odvolání</a:t>
            </a:r>
          </a:p>
          <a:p>
            <a:pPr algn="just"/>
            <a:r>
              <a:rPr lang="cs-CZ" b="0" dirty="0">
                <a:solidFill>
                  <a:schemeClr val="tx1"/>
                </a:solidFill>
              </a:rPr>
              <a:t>- tzv. materiální (hmotněprávní) právní moc vyjadřuje závaznost, nezměnitelnost správního aktu</a:t>
            </a:r>
          </a:p>
          <a:p>
            <a:pPr algn="just"/>
            <a:r>
              <a:rPr lang="cs-CZ" b="0" dirty="0">
                <a:solidFill>
                  <a:schemeClr val="tx1"/>
                </a:solidFill>
              </a:rPr>
              <a:t>- právní moc vytváří překážku </a:t>
            </a:r>
            <a:r>
              <a:rPr lang="cs-CZ" b="0" dirty="0" err="1">
                <a:solidFill>
                  <a:schemeClr val="tx1"/>
                </a:solidFill>
              </a:rPr>
              <a:t>rei</a:t>
            </a:r>
            <a:r>
              <a:rPr lang="cs-CZ" b="0" dirty="0">
                <a:solidFill>
                  <a:schemeClr val="tx1"/>
                </a:solidFill>
              </a:rPr>
              <a:t> </a:t>
            </a:r>
            <a:r>
              <a:rPr lang="cs-CZ" b="0" dirty="0" err="1">
                <a:solidFill>
                  <a:schemeClr val="tx1"/>
                </a:solidFill>
              </a:rPr>
              <a:t>iudicatae</a:t>
            </a:r>
            <a:r>
              <a:rPr lang="cs-CZ" b="0" dirty="0">
                <a:solidFill>
                  <a:schemeClr val="tx1"/>
                </a:solidFill>
              </a:rPr>
              <a:t>, o věci nelze znovu rozhodnout</a:t>
            </a:r>
          </a:p>
          <a:p>
            <a:pPr algn="just"/>
            <a:endParaRPr lang="cs-CZ" b="0" dirty="0">
              <a:solidFill>
                <a:schemeClr val="tx1"/>
              </a:solidFill>
            </a:endParaRPr>
          </a:p>
          <a:p>
            <a:pPr algn="just"/>
            <a:r>
              <a:rPr lang="cs-CZ" dirty="0">
                <a:solidFill>
                  <a:schemeClr val="tx1"/>
                </a:solidFill>
              </a:rPr>
              <a:t>Vykonatelnost</a:t>
            </a:r>
          </a:p>
          <a:p>
            <a:pPr algn="just"/>
            <a:r>
              <a:rPr lang="cs-CZ" b="0" dirty="0">
                <a:solidFill>
                  <a:schemeClr val="tx1"/>
                </a:solidFill>
              </a:rPr>
              <a:t>- vyjadřuje účinnost, tzn. vznik právních účinků - oprávnění je možno vykonávat / povinnost je nutno plnit</a:t>
            </a:r>
          </a:p>
          <a:p>
            <a:pPr algn="just"/>
            <a:r>
              <a:rPr lang="cs-CZ" b="0" dirty="0">
                <a:solidFill>
                  <a:schemeClr val="tx1"/>
                </a:solidFill>
              </a:rPr>
              <a:t>- je stanovena v rozhodnutí, může nastat spolu s právní mocí / po právní moci / v důsledku časové doložky či podmínky</a:t>
            </a:r>
          </a:p>
          <a:p>
            <a:pPr algn="just"/>
            <a:r>
              <a:rPr lang="cs-CZ" b="0" dirty="0">
                <a:solidFill>
                  <a:schemeClr val="tx1"/>
                </a:solidFill>
              </a:rPr>
              <a:t>- předpokladem vykonatelnosti je právní moc,</a:t>
            </a:r>
          </a:p>
          <a:p>
            <a:pPr algn="just"/>
            <a:r>
              <a:rPr lang="cs-CZ" b="0" dirty="0">
                <a:solidFill>
                  <a:schemeClr val="tx1"/>
                </a:solidFill>
              </a:rPr>
              <a:t>- vyjadřuje i vynutitelnost, tj. exekuční vymahatelnosti, splnění uložené povinnosti lze vymáhat i proti vůli povinného formou správní / soudní exekuce, pouze však po marném uplynutí lhůty k plnění (tzv. </a:t>
            </a:r>
            <a:r>
              <a:rPr lang="cs-CZ" b="0" dirty="0" err="1">
                <a:solidFill>
                  <a:schemeClr val="tx1"/>
                </a:solidFill>
              </a:rPr>
              <a:t>pariční</a:t>
            </a:r>
            <a:r>
              <a:rPr lang="cs-CZ" b="0" dirty="0">
                <a:solidFill>
                  <a:schemeClr val="tx1"/>
                </a:solidFill>
              </a:rPr>
              <a:t> lhůta)</a:t>
            </a:r>
          </a:p>
          <a:p>
            <a:pPr algn="just"/>
            <a:r>
              <a:rPr lang="cs-CZ" b="0" dirty="0">
                <a:solidFill>
                  <a:schemeClr val="tx1"/>
                </a:solidFill>
              </a:rPr>
              <a:t>- vynutitelnost je vlastnost pouze tzv. </a:t>
            </a:r>
            <a:r>
              <a:rPr lang="cs-CZ" b="0" dirty="0" err="1">
                <a:solidFill>
                  <a:schemeClr val="tx1"/>
                </a:solidFill>
              </a:rPr>
              <a:t>deterioračních</a:t>
            </a:r>
            <a:r>
              <a:rPr lang="cs-CZ" b="0" dirty="0">
                <a:solidFill>
                  <a:schemeClr val="tx1"/>
                </a:solidFill>
              </a:rPr>
              <a:t> správních aktů, které stanoví povinnost plnit, k tíži adresáta</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2829243E-BD05-D662-1256-555BC7BB034F}"/>
              </a:ext>
            </a:extLst>
          </p:cNvPr>
          <p:cNvSpPr>
            <a:spLocks noGrp="1"/>
          </p:cNvSpPr>
          <p:nvPr>
            <p:ph type="sldNum" sz="quarter" idx="12"/>
          </p:nvPr>
        </p:nvSpPr>
        <p:spPr/>
        <p:txBody>
          <a:bodyPr/>
          <a:lstStyle/>
          <a:p>
            <a:fld id="{5E608FB1-680A-4E9D-A95E-8C4CFA1B47E3}" type="slidenum">
              <a:rPr lang="cs-CZ" smtClean="0"/>
              <a:t>26</a:t>
            </a:fld>
            <a:endParaRPr lang="cs-CZ"/>
          </a:p>
        </p:txBody>
      </p:sp>
    </p:spTree>
    <p:extLst>
      <p:ext uri="{BB962C8B-B14F-4D97-AF65-F5344CB8AC3E}">
        <p14:creationId xmlns:p14="http://schemas.microsoft.com/office/powerpoint/2010/main" val="4238651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BB04C-C898-6F54-0B61-E153A2E7B35A}"/>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7BB168CA-A121-4C3F-B2FD-02EA45D0503B}"/>
              </a:ext>
            </a:extLst>
          </p:cNvPr>
          <p:cNvSpPr>
            <a:spLocks noGrp="1"/>
          </p:cNvSpPr>
          <p:nvPr>
            <p:ph idx="1"/>
          </p:nvPr>
        </p:nvSpPr>
        <p:spPr>
          <a:xfrm>
            <a:off x="647700" y="409903"/>
            <a:ext cx="10706100" cy="5767060"/>
          </a:xfrm>
        </p:spPr>
        <p:txBody>
          <a:bodyPr>
            <a:normAutofit fontScale="77500" lnSpcReduction="20000"/>
          </a:bodyPr>
          <a:lstStyle/>
          <a:p>
            <a:pPr algn="just"/>
            <a:endParaRPr lang="cs-CZ" dirty="0"/>
          </a:p>
          <a:p>
            <a:pPr algn="just"/>
            <a:r>
              <a:rPr lang="cs-CZ" dirty="0"/>
              <a:t>Náležitosti správních aktů</a:t>
            </a:r>
          </a:p>
          <a:p>
            <a:pPr algn="just"/>
            <a:r>
              <a:rPr lang="cs-CZ" dirty="0">
                <a:solidFill>
                  <a:schemeClr val="tx1"/>
                </a:solidFill>
              </a:rPr>
              <a:t>Kompetenční</a:t>
            </a:r>
          </a:p>
          <a:p>
            <a:pPr algn="just"/>
            <a:r>
              <a:rPr lang="cs-CZ" b="0" dirty="0">
                <a:solidFill>
                  <a:schemeClr val="tx1"/>
                </a:solidFill>
              </a:rPr>
              <a:t>- správní orgán musí splňovat hmotněprávní pravomoc a působnost k vydání správního aktu a procesní věcnou, místní, funkční příslušnost</a:t>
            </a:r>
          </a:p>
          <a:p>
            <a:pPr algn="just"/>
            <a:endParaRPr lang="cs-CZ" dirty="0">
              <a:solidFill>
                <a:schemeClr val="tx1"/>
              </a:solidFill>
            </a:endParaRPr>
          </a:p>
          <a:p>
            <a:pPr algn="just"/>
            <a:r>
              <a:rPr lang="cs-CZ" dirty="0">
                <a:solidFill>
                  <a:schemeClr val="tx1"/>
                </a:solidFill>
              </a:rPr>
              <a:t>Obsahové</a:t>
            </a:r>
          </a:p>
          <a:p>
            <a:pPr algn="just"/>
            <a:r>
              <a:rPr lang="cs-CZ" dirty="0">
                <a:solidFill>
                  <a:schemeClr val="tx1"/>
                </a:solidFill>
              </a:rPr>
              <a:t>- </a:t>
            </a:r>
            <a:r>
              <a:rPr lang="cs-CZ" b="0" dirty="0">
                <a:solidFill>
                  <a:schemeClr val="tx1"/>
                </a:solidFill>
              </a:rPr>
              <a:t>jsou stanoveny zákonem</a:t>
            </a:r>
          </a:p>
          <a:p>
            <a:pPr algn="just"/>
            <a:r>
              <a:rPr lang="cs-CZ" b="0" dirty="0">
                <a:solidFill>
                  <a:schemeClr val="tx1"/>
                </a:solidFill>
              </a:rPr>
              <a:t>- obsah rozhodnutí spočívá v přiznání oprávnění či stanovení povinnosti (konstitutivní akt) nebo v autoritativním zjištění existujícího právního vztahu (deklaratorní akt)</a:t>
            </a:r>
          </a:p>
          <a:p>
            <a:pPr algn="just"/>
            <a:r>
              <a:rPr lang="cs-CZ" b="0" dirty="0">
                <a:solidFill>
                  <a:schemeClr val="tx1"/>
                </a:solidFill>
              </a:rPr>
              <a:t>- obsah musí být určitý, srozumitelný, logický a neobsahovat rozpory, musí obsahovat odůvodnění</a:t>
            </a:r>
          </a:p>
          <a:p>
            <a:pPr algn="just"/>
            <a:r>
              <a:rPr lang="cs-CZ" b="0" dirty="0">
                <a:solidFill>
                  <a:schemeClr val="tx1"/>
                </a:solidFill>
              </a:rPr>
              <a:t>- je nutná písemná forma, pouze výjimečně nemusí být (například blokové řízení)</a:t>
            </a:r>
          </a:p>
          <a:p>
            <a:pPr algn="just"/>
            <a:r>
              <a:rPr lang="cs-CZ" b="0" dirty="0">
                <a:solidFill>
                  <a:schemeClr val="tx1"/>
                </a:solidFill>
              </a:rPr>
              <a:t>- těmito náležitostmi jsou označení správního aktu jako rozhodnutí konkrétního orgánu veřejné správy, výrok, odůvodnění, poučení o opravném prostředku, administrativně technické náležitosti, tj. označení úřadu, účastníků, č.j., razítko, podpis, datum</a:t>
            </a:r>
          </a:p>
          <a:p>
            <a:pPr algn="just"/>
            <a:endParaRPr lang="cs-CZ" dirty="0">
              <a:solidFill>
                <a:schemeClr val="tx1"/>
              </a:solidFill>
            </a:endParaRPr>
          </a:p>
          <a:p>
            <a:pPr algn="just"/>
            <a:r>
              <a:rPr lang="cs-CZ" dirty="0">
                <a:solidFill>
                  <a:schemeClr val="tx1"/>
                </a:solidFill>
              </a:rPr>
              <a:t>Procedurální</a:t>
            </a:r>
          </a:p>
          <a:p>
            <a:pPr algn="just"/>
            <a:r>
              <a:rPr lang="cs-CZ" b="0" dirty="0">
                <a:solidFill>
                  <a:schemeClr val="tx1"/>
                </a:solidFill>
              </a:rPr>
              <a:t>- záleží na procesním postupu, je-li správní řízení vedeno dle správního řádu nebo jiného procesního předpisu</a:t>
            </a:r>
          </a:p>
          <a:p>
            <a:pPr algn="just"/>
            <a:endParaRPr lang="cs-CZ"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D211B74B-3F31-C9E3-9ABD-F4C1344C469B}"/>
              </a:ext>
            </a:extLst>
          </p:cNvPr>
          <p:cNvSpPr>
            <a:spLocks noGrp="1"/>
          </p:cNvSpPr>
          <p:nvPr>
            <p:ph type="sldNum" sz="quarter" idx="12"/>
          </p:nvPr>
        </p:nvSpPr>
        <p:spPr/>
        <p:txBody>
          <a:bodyPr/>
          <a:lstStyle/>
          <a:p>
            <a:fld id="{5E608FB1-680A-4E9D-A95E-8C4CFA1B47E3}" type="slidenum">
              <a:rPr lang="cs-CZ" smtClean="0"/>
              <a:t>27</a:t>
            </a:fld>
            <a:endParaRPr lang="cs-CZ"/>
          </a:p>
        </p:txBody>
      </p:sp>
    </p:spTree>
    <p:extLst>
      <p:ext uri="{BB962C8B-B14F-4D97-AF65-F5344CB8AC3E}">
        <p14:creationId xmlns:p14="http://schemas.microsoft.com/office/powerpoint/2010/main" val="24875548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0E382-B17E-F086-3A1D-E03103FB454C}"/>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149EFD89-6A71-9733-B9AC-58688D78C12B}"/>
              </a:ext>
            </a:extLst>
          </p:cNvPr>
          <p:cNvSpPr>
            <a:spLocks noGrp="1"/>
          </p:cNvSpPr>
          <p:nvPr>
            <p:ph idx="1"/>
          </p:nvPr>
        </p:nvSpPr>
        <p:spPr>
          <a:xfrm>
            <a:off x="647700" y="409903"/>
            <a:ext cx="10706100" cy="5767060"/>
          </a:xfrm>
        </p:spPr>
        <p:txBody>
          <a:bodyPr>
            <a:normAutofit fontScale="85000" lnSpcReduction="20000"/>
          </a:bodyPr>
          <a:lstStyle/>
          <a:p>
            <a:pPr algn="just"/>
            <a:endParaRPr lang="cs-CZ" dirty="0"/>
          </a:p>
          <a:p>
            <a:pPr algn="just"/>
            <a:r>
              <a:rPr lang="cs-CZ" dirty="0"/>
              <a:t>Vady správních aktů</a:t>
            </a:r>
          </a:p>
          <a:p>
            <a:pPr algn="just"/>
            <a:r>
              <a:rPr lang="cs-CZ" dirty="0">
                <a:solidFill>
                  <a:schemeClr val="tx1"/>
                </a:solidFill>
              </a:rPr>
              <a:t>Formální</a:t>
            </a:r>
          </a:p>
          <a:p>
            <a:pPr algn="just"/>
            <a:r>
              <a:rPr lang="cs-CZ" b="0" dirty="0">
                <a:solidFill>
                  <a:schemeClr val="tx1"/>
                </a:solidFill>
              </a:rPr>
              <a:t>- jde o chyby v psaní, počtech nebo jiné zřejmé nesprávnosti a omyly, které nemají vliv na rozhodnutí věci</a:t>
            </a:r>
          </a:p>
          <a:p>
            <a:pPr algn="just"/>
            <a:r>
              <a:rPr lang="cs-CZ" b="0" dirty="0">
                <a:solidFill>
                  <a:schemeClr val="tx1"/>
                </a:solidFill>
              </a:rPr>
              <a:t>- náprava je možná opravou na návrh účastníka řízení nebo z vlastního podnětu</a:t>
            </a:r>
          </a:p>
          <a:p>
            <a:pPr algn="just"/>
            <a:r>
              <a:rPr lang="cs-CZ" b="0" dirty="0">
                <a:solidFill>
                  <a:schemeClr val="tx1"/>
                </a:solidFill>
              </a:rPr>
              <a:t>- řešením je vydání nového správního aktu</a:t>
            </a:r>
          </a:p>
          <a:p>
            <a:pPr algn="just"/>
            <a:endParaRPr lang="cs-CZ" dirty="0">
              <a:solidFill>
                <a:schemeClr val="tx1"/>
              </a:solidFill>
            </a:endParaRPr>
          </a:p>
          <a:p>
            <a:pPr algn="just"/>
            <a:r>
              <a:rPr lang="cs-CZ" dirty="0">
                <a:solidFill>
                  <a:schemeClr val="tx1"/>
                </a:solidFill>
              </a:rPr>
              <a:t>Věcná nesprávnost</a:t>
            </a:r>
          </a:p>
          <a:p>
            <a:pPr algn="just"/>
            <a:r>
              <a:rPr lang="cs-CZ" dirty="0">
                <a:solidFill>
                  <a:schemeClr val="tx1"/>
                </a:solidFill>
              </a:rPr>
              <a:t>-</a:t>
            </a:r>
            <a:r>
              <a:rPr lang="cs-CZ" b="0" dirty="0">
                <a:solidFill>
                  <a:schemeClr val="tx1"/>
                </a:solidFill>
              </a:rPr>
              <a:t>situace, kdy správní akt je v souladu s právními předpisy, ale věc je řešena nesprávným způsobem, byl nesprávně zjištěný skutkový stav věci nebo je neadekvátně použito správní uvážení</a:t>
            </a:r>
          </a:p>
          <a:p>
            <a:pPr algn="just"/>
            <a:r>
              <a:rPr lang="cs-CZ" b="0" dirty="0">
                <a:solidFill>
                  <a:schemeClr val="tx1"/>
                </a:solidFill>
              </a:rPr>
              <a:t>- lze uplatnit řádný opravný prostředek (odvolání nebo rozklad), ale pouze na návrh adresáta a pouze vůči nepravomocným rozhodnutím</a:t>
            </a:r>
          </a:p>
          <a:p>
            <a:pPr algn="just"/>
            <a:endParaRPr lang="cs-CZ" dirty="0">
              <a:solidFill>
                <a:schemeClr val="tx1"/>
              </a:solidFill>
            </a:endParaRPr>
          </a:p>
          <a:p>
            <a:pPr algn="just"/>
            <a:r>
              <a:rPr lang="cs-CZ" dirty="0">
                <a:solidFill>
                  <a:schemeClr val="tx1"/>
                </a:solidFill>
              </a:rPr>
              <a:t>Nezákonnost</a:t>
            </a:r>
          </a:p>
          <a:p>
            <a:pPr algn="just"/>
            <a:r>
              <a:rPr lang="cs-CZ" dirty="0">
                <a:solidFill>
                  <a:schemeClr val="tx1"/>
                </a:solidFill>
              </a:rPr>
              <a:t>- </a:t>
            </a:r>
            <a:r>
              <a:rPr lang="cs-CZ" b="0" dirty="0">
                <a:solidFill>
                  <a:schemeClr val="tx1"/>
                </a:solidFill>
              </a:rPr>
              <a:t>správní akt je v rozporu s právním předpisem, je protiprávní</a:t>
            </a:r>
          </a:p>
          <a:p>
            <a:pPr algn="just"/>
            <a:r>
              <a:rPr lang="cs-CZ" b="0" dirty="0">
                <a:solidFill>
                  <a:schemeClr val="tx1"/>
                </a:solidFill>
              </a:rPr>
              <a:t>- vady mohou být hmotněprávní nebo procesní </a:t>
            </a:r>
          </a:p>
          <a:p>
            <a:pPr algn="just"/>
            <a:endParaRPr lang="cs-CZ"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D4C0E451-A095-A681-3480-5A17D5BCE526}"/>
              </a:ext>
            </a:extLst>
          </p:cNvPr>
          <p:cNvSpPr>
            <a:spLocks noGrp="1"/>
          </p:cNvSpPr>
          <p:nvPr>
            <p:ph type="sldNum" sz="quarter" idx="12"/>
          </p:nvPr>
        </p:nvSpPr>
        <p:spPr/>
        <p:txBody>
          <a:bodyPr/>
          <a:lstStyle/>
          <a:p>
            <a:fld id="{5E608FB1-680A-4E9D-A95E-8C4CFA1B47E3}" type="slidenum">
              <a:rPr lang="cs-CZ" smtClean="0"/>
              <a:t>28</a:t>
            </a:fld>
            <a:endParaRPr lang="cs-CZ"/>
          </a:p>
        </p:txBody>
      </p:sp>
    </p:spTree>
    <p:extLst>
      <p:ext uri="{BB962C8B-B14F-4D97-AF65-F5344CB8AC3E}">
        <p14:creationId xmlns:p14="http://schemas.microsoft.com/office/powerpoint/2010/main" val="37051516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177684-E437-C5EA-20B5-F8ECF9332633}"/>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452A6D62-562D-9FF0-0BAA-D48D2D2D7EC2}"/>
              </a:ext>
            </a:extLst>
          </p:cNvPr>
          <p:cNvSpPr>
            <a:spLocks noGrp="1"/>
          </p:cNvSpPr>
          <p:nvPr>
            <p:ph idx="1"/>
          </p:nvPr>
        </p:nvSpPr>
        <p:spPr>
          <a:xfrm>
            <a:off x="647700" y="409903"/>
            <a:ext cx="10706100" cy="5767060"/>
          </a:xfrm>
        </p:spPr>
        <p:txBody>
          <a:bodyPr>
            <a:normAutofit fontScale="92500" lnSpcReduction="10000"/>
          </a:bodyPr>
          <a:lstStyle/>
          <a:p>
            <a:pPr algn="just"/>
            <a:endParaRPr lang="cs-CZ" dirty="0"/>
          </a:p>
          <a:p>
            <a:pPr algn="just"/>
            <a:r>
              <a:rPr lang="cs-CZ" dirty="0"/>
              <a:t>Vady správních aktů</a:t>
            </a:r>
          </a:p>
          <a:p>
            <a:pPr algn="just"/>
            <a:r>
              <a:rPr lang="cs-CZ" dirty="0">
                <a:solidFill>
                  <a:schemeClr val="tx1"/>
                </a:solidFill>
              </a:rPr>
              <a:t>Nulita</a:t>
            </a:r>
          </a:p>
          <a:p>
            <a:pPr algn="just"/>
            <a:r>
              <a:rPr lang="cs-CZ" b="0" dirty="0">
                <a:solidFill>
                  <a:schemeClr val="tx1"/>
                </a:solidFill>
              </a:rPr>
              <a:t>- nicotnost, neexistence, neplatnost správního aktu, nelze vůbec hovořit o správním aktu, jde o </a:t>
            </a:r>
            <a:r>
              <a:rPr lang="cs-CZ" b="0" dirty="0" err="1">
                <a:solidFill>
                  <a:schemeClr val="tx1"/>
                </a:solidFill>
              </a:rPr>
              <a:t>paakt</a:t>
            </a:r>
            <a:endParaRPr lang="cs-CZ" b="0" dirty="0">
              <a:solidFill>
                <a:schemeClr val="tx1"/>
              </a:solidFill>
            </a:endParaRPr>
          </a:p>
          <a:p>
            <a:pPr algn="just"/>
            <a:r>
              <a:rPr lang="cs-CZ" b="0" dirty="0">
                <a:solidFill>
                  <a:schemeClr val="tx1"/>
                </a:solidFill>
              </a:rPr>
              <a:t>- není zde presumpce správnosti, jde o fatální vady</a:t>
            </a:r>
          </a:p>
          <a:p>
            <a:pPr algn="just"/>
            <a:r>
              <a:rPr lang="cs-CZ" b="0" dirty="0">
                <a:solidFill>
                  <a:schemeClr val="tx1"/>
                </a:solidFill>
              </a:rPr>
              <a:t>- důsledkem je, že takový </a:t>
            </a:r>
            <a:r>
              <a:rPr lang="cs-CZ" b="0" dirty="0" err="1">
                <a:solidFill>
                  <a:schemeClr val="tx1"/>
                </a:solidFill>
              </a:rPr>
              <a:t>paakt</a:t>
            </a:r>
            <a:r>
              <a:rPr lang="cs-CZ" b="0" dirty="0">
                <a:solidFill>
                  <a:schemeClr val="tx1"/>
                </a:solidFill>
              </a:rPr>
              <a:t> nelze zhojit, nenabývá žádných vlastností (platnosti, právní moci, vykonatelnosti), nikoho nezavazuje - jako by nebyl vydán, neexistuje</a:t>
            </a:r>
          </a:p>
          <a:p>
            <a:pPr algn="just"/>
            <a:r>
              <a:rPr lang="cs-CZ" b="0" dirty="0">
                <a:solidFill>
                  <a:schemeClr val="tx1"/>
                </a:solidFill>
              </a:rPr>
              <a:t>- </a:t>
            </a:r>
            <a:r>
              <a:rPr lang="cs-CZ" b="0" dirty="0" err="1">
                <a:solidFill>
                  <a:schemeClr val="tx1"/>
                </a:solidFill>
              </a:rPr>
              <a:t>paakt</a:t>
            </a:r>
            <a:r>
              <a:rPr lang="cs-CZ" b="0" dirty="0">
                <a:solidFill>
                  <a:schemeClr val="tx1"/>
                </a:solidFill>
              </a:rPr>
              <a:t> nemá žádné účinky od počátku – ex </a:t>
            </a:r>
            <a:r>
              <a:rPr lang="cs-CZ" b="0" dirty="0" err="1">
                <a:solidFill>
                  <a:schemeClr val="tx1"/>
                </a:solidFill>
              </a:rPr>
              <a:t>tunc</a:t>
            </a:r>
            <a:endParaRPr lang="cs-CZ" b="0" dirty="0">
              <a:solidFill>
                <a:schemeClr val="tx1"/>
              </a:solidFill>
            </a:endParaRPr>
          </a:p>
          <a:p>
            <a:pPr algn="just"/>
            <a:r>
              <a:rPr lang="cs-CZ" b="0" dirty="0">
                <a:solidFill>
                  <a:schemeClr val="tx1"/>
                </a:solidFill>
              </a:rPr>
              <a:t>- </a:t>
            </a:r>
            <a:r>
              <a:rPr lang="cs-CZ" b="0" dirty="0" err="1">
                <a:solidFill>
                  <a:schemeClr val="tx1"/>
                </a:solidFill>
              </a:rPr>
              <a:t>paakt</a:t>
            </a:r>
            <a:r>
              <a:rPr lang="cs-CZ" b="0" dirty="0">
                <a:solidFill>
                  <a:schemeClr val="tx1"/>
                </a:solidFill>
              </a:rPr>
              <a:t> není třeba rušit, nicotnost se pouze deklaruje </a:t>
            </a:r>
          </a:p>
          <a:p>
            <a:pPr algn="just"/>
            <a:r>
              <a:rPr lang="cs-CZ" b="0" dirty="0">
                <a:solidFill>
                  <a:schemeClr val="tx1"/>
                </a:solidFill>
              </a:rPr>
              <a:t>- mezi příčiny vzniku nulity se řadí absence právního podkladu (zákon byl zrušen, neupravuje takový způsob rozhodnutí), absence pravomoci správního úřadu, absence věcné příslušnosti správního úřadu, absolutní omyl v osobě adresáta, požadavek trestného, právně či fakticky nemožného plnění, neurčitost, nesmyslnost, vnitřní rozpor správního aktu, neexistence žádného skutkového základu – bezobsažnost správního aktu, neexistence vůle správního orgánu vydat správní akt </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A54C32EF-E5A9-59EE-AF3B-D453DA1EB2FB}"/>
              </a:ext>
            </a:extLst>
          </p:cNvPr>
          <p:cNvSpPr>
            <a:spLocks noGrp="1"/>
          </p:cNvSpPr>
          <p:nvPr>
            <p:ph type="sldNum" sz="quarter" idx="12"/>
          </p:nvPr>
        </p:nvSpPr>
        <p:spPr/>
        <p:txBody>
          <a:bodyPr/>
          <a:lstStyle/>
          <a:p>
            <a:fld id="{5E608FB1-680A-4E9D-A95E-8C4CFA1B47E3}" type="slidenum">
              <a:rPr lang="cs-CZ" smtClean="0"/>
              <a:t>29</a:t>
            </a:fld>
            <a:endParaRPr lang="cs-CZ"/>
          </a:p>
        </p:txBody>
      </p:sp>
    </p:spTree>
    <p:extLst>
      <p:ext uri="{BB962C8B-B14F-4D97-AF65-F5344CB8AC3E}">
        <p14:creationId xmlns:p14="http://schemas.microsoft.com/office/powerpoint/2010/main" val="2317885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normAutofit/>
          </a:bodyPr>
          <a:lstStyle/>
          <a:p>
            <a:r>
              <a:rPr lang="cs-CZ" sz="3200" kern="0" dirty="0">
                <a:effectLst/>
                <a:latin typeface="Calibri" panose="020F0502020204030204" pitchFamily="34" charset="0"/>
                <a:ea typeface="Times New Roman" panose="02020603050405020304" pitchFamily="18" charset="0"/>
              </a:rPr>
              <a:t>Pojem, předmět a systém správního práva</a:t>
            </a:r>
            <a:endParaRPr lang="cs-CZ" dirty="0"/>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700" y="1585412"/>
            <a:ext cx="10706100" cy="5067636"/>
          </a:xfrm>
        </p:spPr>
        <p:txBody>
          <a:bodyPr>
            <a:normAutofit fontScale="92500"/>
          </a:bodyPr>
          <a:lstStyle/>
          <a:p>
            <a:pPr algn="just"/>
            <a:r>
              <a:rPr lang="cs-CZ" dirty="0"/>
              <a:t>Právo veřejné a soukromé</a:t>
            </a:r>
          </a:p>
          <a:p>
            <a:pPr algn="just"/>
            <a:endParaRPr lang="cs-CZ" dirty="0"/>
          </a:p>
          <a:p>
            <a:pPr algn="just"/>
            <a:r>
              <a:rPr lang="cs-CZ" dirty="0">
                <a:solidFill>
                  <a:schemeClr val="tx1"/>
                </a:solidFill>
              </a:rPr>
              <a:t>Právo soukromé </a:t>
            </a:r>
            <a:r>
              <a:rPr lang="cs-CZ" b="0" dirty="0">
                <a:solidFill>
                  <a:schemeClr val="tx1"/>
                </a:solidFill>
              </a:rPr>
              <a:t>upravuje práva a povinnosti osob, tato si určují dohodou a jsou v rovném postavení. Pro účely právního jednání v rámci soukromého práva se pak i stát považuje za právnickou osobu (§ 21 zákona č. 89/2012 Sb., občanský zákoník, ve znění pozdějších předpisů). Případné autoritativní řešení sporu, resp. zásah státní moci v podobě soudu, je pak v dispozici těchto osob. Je výlučně na jejich vůli, zda podají k soudu žalobu. Proto i spory z práva soukromého jsou v drtivé většině ovládány zásadou dispoziční. Mezi odvětví práva soukromého náleží právo občanské, pracovní, obchodní, rodinné, autorské aj.</a:t>
            </a:r>
          </a:p>
          <a:p>
            <a:pPr algn="just"/>
            <a:endParaRPr lang="cs-CZ" b="0" dirty="0">
              <a:solidFill>
                <a:schemeClr val="tx1"/>
              </a:solidFill>
            </a:endParaRPr>
          </a:p>
          <a:p>
            <a:pPr algn="just"/>
            <a:r>
              <a:rPr lang="cs-CZ" dirty="0">
                <a:solidFill>
                  <a:schemeClr val="tx1"/>
                </a:solidFill>
              </a:rPr>
              <a:t>Právo veřejné </a:t>
            </a:r>
            <a:r>
              <a:rPr lang="cs-CZ" b="0" dirty="0">
                <a:solidFill>
                  <a:schemeClr val="tx1"/>
                </a:solidFill>
              </a:rPr>
              <a:t>pak lze a contrario definovat jako tu část právního řádu, která upravuje vztahy mezi subjekty, které jsou v asymetrickém postavení, v rámci něhož jeden ze subjektů je vrchnostensky nadřazen ostatním, a tento je s to autoritativně rozhodnout o jejich právech a povinnostech. Mezi typická odvětví práva veřejného náleží právo správní a trestní.</a:t>
            </a:r>
          </a:p>
          <a:p>
            <a:pPr algn="just"/>
            <a:endParaRPr lang="cs-CZ" dirty="0"/>
          </a:p>
          <a:p>
            <a:endParaRPr lang="cs-CZ" dirty="0"/>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3</a:t>
            </a:fld>
            <a:endParaRPr lang="cs-CZ"/>
          </a:p>
        </p:txBody>
      </p:sp>
    </p:spTree>
    <p:extLst>
      <p:ext uri="{BB962C8B-B14F-4D97-AF65-F5344CB8AC3E}">
        <p14:creationId xmlns:p14="http://schemas.microsoft.com/office/powerpoint/2010/main" val="2129233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28DE7-9B7A-737D-FE66-2197684048E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79C761D-B17C-816C-1DD6-57BD1ED0DE29}"/>
              </a:ext>
            </a:extLst>
          </p:cNvPr>
          <p:cNvSpPr>
            <a:spLocks noGrp="1"/>
          </p:cNvSpPr>
          <p:nvPr>
            <p:ph type="title"/>
          </p:nvPr>
        </p:nvSpPr>
        <p:spPr/>
        <p:txBody>
          <a:bodyPr>
            <a:normAutofit fontScale="90000"/>
          </a:bodyPr>
          <a:lstStyle/>
          <a:p>
            <a:r>
              <a:rPr lang="cs-CZ" dirty="0"/>
              <a:t>Opatření obecné povahy, Veřejnoprávní smlouvy,</a:t>
            </a:r>
            <a:br>
              <a:rPr lang="cs-CZ" dirty="0"/>
            </a:br>
            <a:r>
              <a:rPr lang="cs-CZ" dirty="0"/>
              <a:t>Bezprostřední zásahy, Osvědčení a další úkony</a:t>
            </a:r>
          </a:p>
        </p:txBody>
      </p:sp>
      <p:sp>
        <p:nvSpPr>
          <p:cNvPr id="3" name="Zástupný obsah 2">
            <a:extLst>
              <a:ext uri="{FF2B5EF4-FFF2-40B4-BE49-F238E27FC236}">
                <a16:creationId xmlns:a16="http://schemas.microsoft.com/office/drawing/2014/main" id="{A1D5B4CA-C1CF-97DC-89DF-CC680B761CC1}"/>
              </a:ext>
            </a:extLst>
          </p:cNvPr>
          <p:cNvSpPr>
            <a:spLocks noGrp="1"/>
          </p:cNvSpPr>
          <p:nvPr>
            <p:ph idx="1"/>
          </p:nvPr>
        </p:nvSpPr>
        <p:spPr>
          <a:xfrm>
            <a:off x="647700" y="1585411"/>
            <a:ext cx="10706100" cy="4591552"/>
          </a:xfrm>
        </p:spPr>
        <p:txBody>
          <a:bodyPr>
            <a:normAutofit fontScale="85000" lnSpcReduction="20000"/>
          </a:bodyPr>
          <a:lstStyle/>
          <a:p>
            <a:pPr algn="just"/>
            <a:r>
              <a:rPr lang="cs-CZ" dirty="0"/>
              <a:t>Opatření obecné povahy</a:t>
            </a:r>
          </a:p>
          <a:p>
            <a:pPr algn="just"/>
            <a:r>
              <a:rPr lang="cs-CZ" b="0" dirty="0">
                <a:solidFill>
                  <a:schemeClr val="tx1"/>
                </a:solidFill>
              </a:rPr>
              <a:t>Je správním aktem, který není ani právním předpisem, ani rozhodnutím ve formě správního aktu; stojí na pomezí normativních (abstraktních) právních aktů a individuálních (konkrétních) správních aktů. OOP je tedy abstraktně-konkrétním správním aktem s konkrétně určeným předmětem (konstituuje se jím rozsah práv a povinností v konkrétní určené věci) a s obecně vymezeným okruhem adresátů.</a:t>
            </a:r>
          </a:p>
          <a:p>
            <a:pPr algn="just"/>
            <a:r>
              <a:rPr lang="cs-CZ" b="0" dirty="0">
                <a:solidFill>
                  <a:schemeClr val="tx1"/>
                </a:solidFill>
              </a:rPr>
              <a:t>OOP nemůže nahrazovat podzákonnou normotvorbu ani nad rámec zákona stanovovat nové povinnosti; slouží toliko ke konkretizaci již existujících povinností vyplývajících ze zákona; OOP mohou správní orgány vydávat jen v těch případech, kdy jim to zvláštní zákon ukládá, a to v rozsahu a za podmínek tam uvedených</a:t>
            </a:r>
          </a:p>
          <a:p>
            <a:pPr algn="just"/>
            <a:r>
              <a:rPr lang="cs-CZ" b="0" dirty="0">
                <a:solidFill>
                  <a:schemeClr val="tx1"/>
                </a:solidFill>
              </a:rPr>
              <a:t>OOP umožňuje rychlejší a flexibilnější úpravu místních poměrů, zpravidla upravuje veřejnoprávní režim určitého území (např. dopravních omezení nebo veřejného pořádku apod.); OOP nelze přímo vykonat, vykonat lze jen individuální rozhodnutí vydané na základě OOP</a:t>
            </a:r>
          </a:p>
          <a:p>
            <a:pPr algn="just"/>
            <a:r>
              <a:rPr lang="cs-CZ" dirty="0">
                <a:solidFill>
                  <a:schemeClr val="tx1"/>
                </a:solidFill>
              </a:rPr>
              <a:t>Příklady OOP</a:t>
            </a:r>
            <a:r>
              <a:rPr lang="cs-CZ" b="0" dirty="0">
                <a:solidFill>
                  <a:schemeClr val="tx1"/>
                </a:solidFill>
              </a:rPr>
              <a:t>: územní plán podle stavebního zákona, zásady územního rozvoje, dopravní značení, zákaz vstupu do lesa, OOP Státního ústavu léčiv o stanovení výše úhrady </a:t>
            </a:r>
            <a:r>
              <a:rPr lang="cs-CZ" b="0" dirty="0" err="1">
                <a:solidFill>
                  <a:schemeClr val="tx1"/>
                </a:solidFill>
              </a:rPr>
              <a:t>transfůzních</a:t>
            </a:r>
            <a:r>
              <a:rPr lang="cs-CZ" b="0" dirty="0">
                <a:solidFill>
                  <a:schemeClr val="tx1"/>
                </a:solidFill>
              </a:rPr>
              <a:t> přípravků apod.</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71EFFF8F-1E85-C5AA-6561-171DF6706F1C}"/>
              </a:ext>
            </a:extLst>
          </p:cNvPr>
          <p:cNvSpPr>
            <a:spLocks noGrp="1"/>
          </p:cNvSpPr>
          <p:nvPr>
            <p:ph type="sldNum" sz="quarter" idx="12"/>
          </p:nvPr>
        </p:nvSpPr>
        <p:spPr/>
        <p:txBody>
          <a:bodyPr/>
          <a:lstStyle/>
          <a:p>
            <a:fld id="{5E608FB1-680A-4E9D-A95E-8C4CFA1B47E3}" type="slidenum">
              <a:rPr lang="cs-CZ" smtClean="0"/>
              <a:t>30</a:t>
            </a:fld>
            <a:endParaRPr lang="cs-CZ"/>
          </a:p>
        </p:txBody>
      </p:sp>
    </p:spTree>
    <p:extLst>
      <p:ext uri="{BB962C8B-B14F-4D97-AF65-F5344CB8AC3E}">
        <p14:creationId xmlns:p14="http://schemas.microsoft.com/office/powerpoint/2010/main" val="30148309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28DF9-1652-D785-0B05-E633921074A8}"/>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84E68671-F93B-48C4-C7C0-F9D4017E90DE}"/>
              </a:ext>
            </a:extLst>
          </p:cNvPr>
          <p:cNvSpPr>
            <a:spLocks noGrp="1"/>
          </p:cNvSpPr>
          <p:nvPr>
            <p:ph idx="1"/>
          </p:nvPr>
        </p:nvSpPr>
        <p:spPr>
          <a:xfrm>
            <a:off x="647700" y="315310"/>
            <a:ext cx="10706100" cy="5861653"/>
          </a:xfrm>
        </p:spPr>
        <p:txBody>
          <a:bodyPr>
            <a:normAutofit/>
          </a:bodyPr>
          <a:lstStyle/>
          <a:p>
            <a:pPr algn="just"/>
            <a:r>
              <a:rPr lang="cs-CZ" dirty="0"/>
              <a:t>Veřejnoprávní smlouvy</a:t>
            </a:r>
          </a:p>
          <a:p>
            <a:pPr marL="449580" algn="just">
              <a:lnSpc>
                <a:spcPts val="1300"/>
              </a:lnSpc>
              <a:spcAft>
                <a:spcPts val="600"/>
              </a:spcAft>
              <a:tabLst>
                <a:tab pos="165735" algn="l"/>
                <a:tab pos="331470" algn="l"/>
                <a:tab pos="496570" algn="l"/>
                <a:tab pos="1980565" algn="l"/>
                <a:tab pos="3060700" algn="l"/>
              </a:tabLst>
            </a:pPr>
            <a:r>
              <a:rPr lang="cs-CZ" sz="1400" b="0" dirty="0">
                <a:solidFill>
                  <a:schemeClr val="tx1"/>
                </a:solidFill>
                <a:effectLst/>
                <a:latin typeface="+mj-lt"/>
                <a:ea typeface="Times New Roman" panose="02020603050405020304" pitchFamily="18" charset="0"/>
                <a:cs typeface="Times New Roman" panose="02020603050405020304" pitchFamily="18" charset="0"/>
              </a:rPr>
              <a:t>Veřejnoprávní smlouvy jsou dvoustranné nebo vícestranné právní úkony, které zakládají, mění nebo ruší vztahy správního práva; nesmějí být v rozporu s právními předpisy nebo je obcházet, musejí být účelné a nesnižovat důvěru lidí ve veřejnou správu; cílem veřejnoprávních smluv je dosažení účelu veřejné správy;</a:t>
            </a:r>
          </a:p>
          <a:p>
            <a:pPr marL="449580" algn="just">
              <a:lnSpc>
                <a:spcPts val="1300"/>
              </a:lnSpc>
              <a:spcAft>
                <a:spcPts val="600"/>
              </a:spcAft>
              <a:tabLst>
                <a:tab pos="165735" algn="l"/>
                <a:tab pos="331470" algn="l"/>
                <a:tab pos="496570" algn="l"/>
                <a:tab pos="1980565" algn="l"/>
                <a:tab pos="3060700" algn="l"/>
              </a:tabLst>
            </a:pPr>
            <a:r>
              <a:rPr lang="cs-CZ" sz="1400" b="0" u="sng" dirty="0">
                <a:solidFill>
                  <a:schemeClr val="tx1"/>
                </a:solidFill>
                <a:effectLst/>
                <a:latin typeface="+mj-lt"/>
                <a:ea typeface="Times New Roman" panose="02020603050405020304" pitchFamily="18" charset="0"/>
                <a:cs typeface="Times New Roman" panose="02020603050405020304" pitchFamily="18" charset="0"/>
              </a:rPr>
              <a:t>Právní úprava:</a:t>
            </a:r>
            <a:r>
              <a:rPr lang="cs-CZ" sz="1400" b="0" dirty="0">
                <a:solidFill>
                  <a:schemeClr val="tx1"/>
                </a:solidFill>
                <a:effectLst/>
                <a:latin typeface="+mj-lt"/>
                <a:ea typeface="Times New Roman" panose="02020603050405020304" pitchFamily="18" charset="0"/>
                <a:cs typeface="Times New Roman" panose="02020603050405020304" pitchFamily="18" charset="0"/>
              </a:rPr>
              <a:t> obecný základ nalezneme v § 159 a násl. správního řádu, ve zvláštních zákonech (například zákon o ochraně přírody, zákon o obecní policii, zákon o obcích, zákon o krajích apod.), subsidiárně v občanském zákoníku (neplatnost, odporovatelnost)</a:t>
            </a:r>
          </a:p>
          <a:p>
            <a:pPr algn="just">
              <a:lnSpc>
                <a:spcPts val="1500"/>
              </a:lnSpc>
            </a:pPr>
            <a:r>
              <a:rPr lang="cs-CZ" sz="1400" b="0" u="sng" cap="all" dirty="0">
                <a:solidFill>
                  <a:schemeClr val="tx1"/>
                </a:solidFill>
                <a:effectLst/>
                <a:latin typeface="+mj-lt"/>
                <a:ea typeface="Times New Roman" panose="02020603050405020304" pitchFamily="18" charset="0"/>
                <a:cs typeface="Times New Roman" panose="02020603050405020304" pitchFamily="18" charset="0"/>
              </a:rPr>
              <a:t>P</a:t>
            </a:r>
            <a:r>
              <a:rPr lang="cs-CZ" sz="1400" b="0" u="sng" dirty="0">
                <a:solidFill>
                  <a:schemeClr val="tx1"/>
                </a:solidFill>
                <a:effectLst/>
                <a:latin typeface="+mj-lt"/>
                <a:ea typeface="Times New Roman" panose="02020603050405020304" pitchFamily="18" charset="0"/>
                <a:cs typeface="Times New Roman" panose="02020603050405020304" pitchFamily="18" charset="0"/>
              </a:rPr>
              <a:t>ojem</a:t>
            </a:r>
            <a:endParaRPr lang="cs-CZ" sz="1400" b="0" dirty="0">
              <a:solidFill>
                <a:schemeClr val="tx1"/>
              </a:solidFill>
              <a:effectLst/>
              <a:latin typeface="+mj-lt"/>
              <a:ea typeface="Times New Roman" panose="02020603050405020304" pitchFamily="18" charset="0"/>
              <a:cs typeface="Times New Roman" panose="02020603050405020304" pitchFamily="18" charset="0"/>
            </a:endParaRPr>
          </a:p>
          <a:p>
            <a:pPr marL="342900" lvl="0" indent="-342900" algn="just">
              <a:lnSpc>
                <a:spcPts val="1300"/>
              </a:lnSpc>
              <a:buFont typeface="Times New Roman" panose="02020603050405020304" pitchFamily="18" charset="0"/>
              <a:buChar char="-"/>
              <a:tabLst>
                <a:tab pos="165735" algn="l"/>
                <a:tab pos="331470" algn="l"/>
                <a:tab pos="496570" algn="l"/>
                <a:tab pos="1980565" algn="l"/>
                <a:tab pos="3060700" algn="l"/>
                <a:tab pos="449580" algn="l"/>
              </a:tabLst>
            </a:pPr>
            <a:r>
              <a:rPr lang="cs-CZ" sz="1400" b="0" dirty="0">
                <a:solidFill>
                  <a:schemeClr val="tx1"/>
                </a:solidFill>
                <a:effectLst/>
                <a:latin typeface="+mj-lt"/>
                <a:ea typeface="Calibri" panose="020F0502020204030204" pitchFamily="34" charset="0"/>
                <a:cs typeface="Times New Roman" panose="02020603050405020304" pitchFamily="18" charset="0"/>
              </a:rPr>
              <a:t>dvoustranné nebo vícestranné právní jednání, který zakládá, mění, ruší práva a povinnosti v oblasti veřejné správy, člení se na koordinační, subordinační, mezi adresáty</a:t>
            </a:r>
          </a:p>
          <a:p>
            <a:pPr marL="342900" lvl="0" indent="-342900" algn="just">
              <a:lnSpc>
                <a:spcPts val="1300"/>
              </a:lnSpc>
              <a:buFont typeface="Times New Roman" panose="02020603050405020304" pitchFamily="18" charset="0"/>
              <a:buChar char="-"/>
              <a:tabLst>
                <a:tab pos="165735" algn="l"/>
                <a:tab pos="331470" algn="l"/>
                <a:tab pos="496570" algn="l"/>
                <a:tab pos="1980565" algn="l"/>
                <a:tab pos="3060700" algn="l"/>
                <a:tab pos="449580" algn="l"/>
              </a:tabLst>
            </a:pPr>
            <a:r>
              <a:rPr lang="cs-CZ" sz="1400" b="0" dirty="0">
                <a:solidFill>
                  <a:schemeClr val="tx1"/>
                </a:solidFill>
                <a:effectLst/>
                <a:latin typeface="+mj-lt"/>
                <a:ea typeface="Calibri" panose="020F0502020204030204" pitchFamily="34" charset="0"/>
                <a:cs typeface="Times New Roman" panose="02020603050405020304" pitchFamily="18" charset="0"/>
              </a:rPr>
              <a:t>subjekty uzavírající veřejnoprávní smlouvy jsou:</a:t>
            </a:r>
          </a:p>
          <a:p>
            <a:pPr marL="342900" lvl="0" indent="-342900" algn="just">
              <a:lnSpc>
                <a:spcPts val="1300"/>
              </a:lnSpc>
              <a:buFont typeface="Symbol" panose="05050102010706020507" pitchFamily="18" charset="2"/>
              <a:buChar char=""/>
              <a:tabLst>
                <a:tab pos="165735" algn="l"/>
                <a:tab pos="331470" algn="l"/>
                <a:tab pos="496570" algn="l"/>
                <a:tab pos="1980565" algn="l"/>
                <a:tab pos="3060700" algn="l"/>
                <a:tab pos="449580" algn="l"/>
              </a:tabLst>
            </a:pPr>
            <a:r>
              <a:rPr lang="cs-CZ" sz="1400" b="0" dirty="0">
                <a:solidFill>
                  <a:schemeClr val="tx1"/>
                </a:solidFill>
                <a:effectLst/>
                <a:latin typeface="+mj-lt"/>
                <a:ea typeface="Times New Roman" panose="02020603050405020304" pitchFamily="18" charset="0"/>
                <a:cs typeface="Times New Roman" panose="02020603050405020304" pitchFamily="18" charset="0"/>
              </a:rPr>
              <a:t>stát</a:t>
            </a:r>
          </a:p>
          <a:p>
            <a:pPr marL="342900" lvl="0" indent="-342900" algn="just">
              <a:lnSpc>
                <a:spcPts val="1300"/>
              </a:lnSpc>
              <a:buFont typeface="Symbol" panose="05050102010706020507" pitchFamily="18" charset="2"/>
              <a:buChar char=""/>
              <a:tabLst>
                <a:tab pos="165735" algn="l"/>
                <a:tab pos="331470" algn="l"/>
                <a:tab pos="496570" algn="l"/>
                <a:tab pos="1980565" algn="l"/>
                <a:tab pos="3060700" algn="l"/>
                <a:tab pos="449580" algn="l"/>
              </a:tabLst>
            </a:pPr>
            <a:r>
              <a:rPr lang="cs-CZ" sz="1400" b="0" dirty="0">
                <a:solidFill>
                  <a:schemeClr val="tx1"/>
                </a:solidFill>
                <a:effectLst/>
                <a:latin typeface="+mj-lt"/>
                <a:ea typeface="Times New Roman" panose="02020603050405020304" pitchFamily="18" charset="0"/>
                <a:cs typeface="Times New Roman" panose="02020603050405020304" pitchFamily="18" charset="0"/>
              </a:rPr>
              <a:t>veřejnoprávní korporace nebo jiné právnické osoby zřízené zákonem</a:t>
            </a:r>
          </a:p>
          <a:p>
            <a:pPr marL="342900" lvl="0" indent="-342900" algn="just">
              <a:lnSpc>
                <a:spcPts val="1300"/>
              </a:lnSpc>
              <a:buFont typeface="Symbol" panose="05050102010706020507" pitchFamily="18" charset="2"/>
              <a:buChar char=""/>
              <a:tabLst>
                <a:tab pos="165735" algn="l"/>
                <a:tab pos="331470" algn="l"/>
                <a:tab pos="496570" algn="l"/>
                <a:tab pos="1980565" algn="l"/>
                <a:tab pos="3060700" algn="l"/>
                <a:tab pos="449580" algn="l"/>
              </a:tabLst>
            </a:pPr>
            <a:r>
              <a:rPr lang="cs-CZ" sz="1400" b="0" dirty="0">
                <a:solidFill>
                  <a:schemeClr val="tx1"/>
                </a:solidFill>
                <a:effectLst/>
                <a:latin typeface="+mj-lt"/>
                <a:ea typeface="Times New Roman" panose="02020603050405020304" pitchFamily="18" charset="0"/>
                <a:cs typeface="Times New Roman" panose="02020603050405020304" pitchFamily="18" charset="0"/>
              </a:rPr>
              <a:t>soukromé právnické osoby nebo právnické osoby, vykonávají-li dle zákona svěřenou působnost v oblasti veřejné správy</a:t>
            </a:r>
          </a:p>
          <a:p>
            <a:pPr marL="342900" lvl="0" indent="-342900" algn="just">
              <a:lnSpc>
                <a:spcPts val="1300"/>
              </a:lnSpc>
              <a:buFont typeface="Times New Roman" panose="02020603050405020304" pitchFamily="18" charset="0"/>
              <a:buChar char="-"/>
              <a:tabLst>
                <a:tab pos="165735" algn="l"/>
                <a:tab pos="331470" algn="l"/>
                <a:tab pos="496570" algn="l"/>
                <a:tab pos="1980565" algn="l"/>
                <a:tab pos="3060700" algn="l"/>
                <a:tab pos="449580" algn="l"/>
              </a:tabLst>
            </a:pPr>
            <a:r>
              <a:rPr lang="cs-CZ" sz="1400" b="0" u="sng" dirty="0">
                <a:solidFill>
                  <a:schemeClr val="tx1"/>
                </a:solidFill>
                <a:effectLst/>
                <a:latin typeface="+mj-lt"/>
                <a:ea typeface="Calibri" panose="020F0502020204030204" pitchFamily="34" charset="0"/>
                <a:cs typeface="Times New Roman" panose="02020603050405020304" pitchFamily="18" charset="0"/>
              </a:rPr>
              <a:t>právní úprava:</a:t>
            </a:r>
            <a:endParaRPr lang="cs-CZ" sz="1400" b="0" dirty="0">
              <a:solidFill>
                <a:schemeClr val="tx1"/>
              </a:solidFill>
              <a:effectLst/>
              <a:latin typeface="+mj-lt"/>
              <a:ea typeface="Calibri" panose="020F0502020204030204" pitchFamily="34" charset="0"/>
              <a:cs typeface="Times New Roman" panose="02020603050405020304" pitchFamily="18" charset="0"/>
            </a:endParaRPr>
          </a:p>
          <a:p>
            <a:pPr marL="742950" lvl="1" indent="-285750" algn="just">
              <a:lnSpc>
                <a:spcPts val="1300"/>
              </a:lnSpc>
              <a:buFont typeface="Courier New" panose="02070309020205020404" pitchFamily="49" charset="0"/>
              <a:buChar char="o"/>
              <a:tabLst>
                <a:tab pos="165735" algn="l"/>
                <a:tab pos="331470" algn="l"/>
                <a:tab pos="496570" algn="l"/>
                <a:tab pos="1980565" algn="l"/>
                <a:tab pos="3060700" algn="l"/>
                <a:tab pos="449580" algn="l"/>
              </a:tabLst>
            </a:pPr>
            <a:r>
              <a:rPr lang="cs-CZ" sz="1400" u="sng" dirty="0">
                <a:solidFill>
                  <a:schemeClr val="tx1"/>
                </a:solidFill>
                <a:effectLst/>
                <a:latin typeface="+mj-lt"/>
                <a:ea typeface="Times New Roman" panose="02020603050405020304" pitchFamily="18" charset="0"/>
                <a:cs typeface="Times New Roman" panose="02020603050405020304" pitchFamily="18" charset="0"/>
              </a:rPr>
              <a:t>správní řád</a:t>
            </a:r>
            <a:r>
              <a:rPr lang="cs-CZ" sz="1400" dirty="0">
                <a:solidFill>
                  <a:schemeClr val="tx1"/>
                </a:solidFill>
                <a:effectLst/>
                <a:latin typeface="+mj-lt"/>
                <a:ea typeface="Times New Roman" panose="02020603050405020304" pitchFamily="18" charset="0"/>
                <a:cs typeface="Times New Roman" panose="02020603050405020304" pitchFamily="18" charset="0"/>
              </a:rPr>
              <a:t> – obecná právní úprava</a:t>
            </a:r>
          </a:p>
          <a:p>
            <a:pPr marL="742950" lvl="1" indent="-285750" algn="just">
              <a:lnSpc>
                <a:spcPts val="1300"/>
              </a:lnSpc>
              <a:buFont typeface="Courier New" panose="02070309020205020404" pitchFamily="49" charset="0"/>
              <a:buChar char="o"/>
              <a:tabLst>
                <a:tab pos="165735" algn="l"/>
                <a:tab pos="331470" algn="l"/>
                <a:tab pos="496570" algn="l"/>
                <a:tab pos="1980565" algn="l"/>
                <a:tab pos="3060700" algn="l"/>
                <a:tab pos="449580" algn="l"/>
              </a:tabLst>
            </a:pPr>
            <a:r>
              <a:rPr lang="cs-CZ" sz="1400" u="sng" dirty="0">
                <a:solidFill>
                  <a:schemeClr val="tx1"/>
                </a:solidFill>
                <a:effectLst/>
                <a:latin typeface="+mj-lt"/>
                <a:ea typeface="Times New Roman" panose="02020603050405020304" pitchFamily="18" charset="0"/>
                <a:cs typeface="Times New Roman" panose="02020603050405020304" pitchFamily="18" charset="0"/>
              </a:rPr>
              <a:t>zvláštní zákony</a:t>
            </a:r>
            <a:r>
              <a:rPr lang="cs-CZ" sz="1400" dirty="0">
                <a:solidFill>
                  <a:schemeClr val="tx1"/>
                </a:solidFill>
                <a:effectLst/>
                <a:latin typeface="+mj-lt"/>
                <a:ea typeface="Times New Roman" panose="02020603050405020304" pitchFamily="18" charset="0"/>
                <a:cs typeface="Times New Roman" panose="02020603050405020304" pitchFamily="18" charset="0"/>
              </a:rPr>
              <a:t> = o obcích, o krajích, stavební, školský</a:t>
            </a:r>
          </a:p>
          <a:p>
            <a:pPr marL="742950" lvl="1" indent="-285750" algn="just">
              <a:lnSpc>
                <a:spcPts val="1300"/>
              </a:lnSpc>
              <a:buFont typeface="Courier New" panose="02070309020205020404" pitchFamily="49" charset="0"/>
              <a:buChar char="o"/>
              <a:tabLst>
                <a:tab pos="165735" algn="l"/>
                <a:tab pos="331470" algn="l"/>
                <a:tab pos="496570" algn="l"/>
                <a:tab pos="1980565" algn="l"/>
                <a:tab pos="3060700" algn="l"/>
                <a:tab pos="449580" algn="l"/>
              </a:tabLst>
            </a:pPr>
            <a:r>
              <a:rPr lang="cs-CZ" sz="1400" dirty="0">
                <a:solidFill>
                  <a:schemeClr val="tx1"/>
                </a:solidFill>
                <a:effectLst/>
                <a:latin typeface="+mj-lt"/>
                <a:ea typeface="Times New Roman" panose="02020603050405020304" pitchFamily="18" charset="0"/>
                <a:cs typeface="Times New Roman" panose="02020603050405020304" pitchFamily="18" charset="0"/>
              </a:rPr>
              <a:t>subsidiárně </a:t>
            </a:r>
            <a:r>
              <a:rPr lang="cs-CZ" sz="1400" u="sng" dirty="0">
                <a:solidFill>
                  <a:schemeClr val="tx1"/>
                </a:solidFill>
                <a:effectLst/>
                <a:latin typeface="+mj-lt"/>
                <a:ea typeface="Times New Roman" panose="02020603050405020304" pitchFamily="18" charset="0"/>
                <a:cs typeface="Times New Roman" panose="02020603050405020304" pitchFamily="18" charset="0"/>
              </a:rPr>
              <a:t>občanský zákoník</a:t>
            </a:r>
            <a:r>
              <a:rPr lang="cs-CZ" sz="1400" dirty="0">
                <a:solidFill>
                  <a:schemeClr val="tx1"/>
                </a:solidFill>
                <a:effectLst/>
                <a:latin typeface="+mj-lt"/>
                <a:ea typeface="Times New Roman" panose="02020603050405020304" pitchFamily="18" charset="0"/>
                <a:cs typeface="Times New Roman" panose="02020603050405020304" pitchFamily="18" charset="0"/>
              </a:rPr>
              <a:t> – může na něho odkázat zvláštní zákon</a:t>
            </a:r>
          </a:p>
          <a:p>
            <a:pPr marL="449580" algn="just">
              <a:lnSpc>
                <a:spcPts val="1300"/>
              </a:lnSpc>
              <a:tabLst>
                <a:tab pos="165735" algn="l"/>
                <a:tab pos="331470" algn="l"/>
                <a:tab pos="496570" algn="l"/>
                <a:tab pos="1980565" algn="l"/>
                <a:tab pos="3060700" algn="l"/>
              </a:tabLst>
            </a:pPr>
            <a:r>
              <a:rPr lang="cs-CZ" sz="1400" b="0" dirty="0">
                <a:solidFill>
                  <a:schemeClr val="tx1"/>
                </a:solidFill>
                <a:effectLst/>
                <a:latin typeface="+mj-lt"/>
                <a:ea typeface="Times New Roman" panose="02020603050405020304" pitchFamily="18" charset="0"/>
                <a:cs typeface="Times New Roman" panose="02020603050405020304" pitchFamily="18" charset="0"/>
              </a:rPr>
              <a:t> </a:t>
            </a:r>
          </a:p>
          <a:p>
            <a:pPr marL="449580" algn="just">
              <a:lnSpc>
                <a:spcPts val="1300"/>
              </a:lnSpc>
              <a:tabLst>
                <a:tab pos="165735" algn="l"/>
                <a:tab pos="331470" algn="l"/>
                <a:tab pos="496570" algn="l"/>
                <a:tab pos="1980565" algn="l"/>
                <a:tab pos="3060700" algn="l"/>
              </a:tabLst>
            </a:pPr>
            <a:r>
              <a:rPr lang="cs-CZ" sz="1400" b="0" u="sng" dirty="0">
                <a:solidFill>
                  <a:schemeClr val="tx1"/>
                </a:solidFill>
                <a:effectLst/>
                <a:latin typeface="+mj-lt"/>
                <a:ea typeface="Times New Roman" panose="02020603050405020304" pitchFamily="18" charset="0"/>
                <a:cs typeface="Times New Roman" panose="02020603050405020304" pitchFamily="18" charset="0"/>
              </a:rPr>
              <a:t>Obecné náležitosti veřejnoprávních smluv:</a:t>
            </a:r>
            <a:r>
              <a:rPr lang="cs-CZ" sz="1400" b="0" dirty="0">
                <a:solidFill>
                  <a:schemeClr val="tx1"/>
                </a:solidFill>
                <a:effectLst/>
                <a:latin typeface="+mj-lt"/>
                <a:ea typeface="Times New Roman" panose="02020603050405020304" pitchFamily="18" charset="0"/>
                <a:cs typeface="Times New Roman" panose="02020603050405020304" pitchFamily="18" charset="0"/>
              </a:rPr>
              <a:t> písemná forma, dostatečně určitý projev vůle navrhovatele být návrhem vázán, podpisy, eventuálně souhlas příslušného správního orgánu</a:t>
            </a:r>
            <a:r>
              <a:rPr lang="cs-CZ" sz="1100" dirty="0">
                <a:effectLst/>
                <a:latin typeface="Calibri" panose="020F0502020204030204" pitchFamily="34" charset="0"/>
                <a:ea typeface="Times New Roman" panose="02020603050405020304" pitchFamily="18" charset="0"/>
                <a:cs typeface="Times New Roman" panose="02020603050405020304" pitchFamily="18" charset="0"/>
              </a:rPr>
              <a:t>.</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8806CE6D-AADA-D867-A75C-80E7503424A8}"/>
              </a:ext>
            </a:extLst>
          </p:cNvPr>
          <p:cNvSpPr>
            <a:spLocks noGrp="1"/>
          </p:cNvSpPr>
          <p:nvPr>
            <p:ph type="sldNum" sz="quarter" idx="12"/>
          </p:nvPr>
        </p:nvSpPr>
        <p:spPr/>
        <p:txBody>
          <a:bodyPr/>
          <a:lstStyle/>
          <a:p>
            <a:fld id="{5E608FB1-680A-4E9D-A95E-8C4CFA1B47E3}" type="slidenum">
              <a:rPr lang="cs-CZ" smtClean="0"/>
              <a:t>31</a:t>
            </a:fld>
            <a:endParaRPr lang="cs-CZ"/>
          </a:p>
        </p:txBody>
      </p:sp>
    </p:spTree>
    <p:extLst>
      <p:ext uri="{BB962C8B-B14F-4D97-AF65-F5344CB8AC3E}">
        <p14:creationId xmlns:p14="http://schemas.microsoft.com/office/powerpoint/2010/main" val="18841988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20B4A1-8F38-D6A6-CB2E-BF7D6BF12471}"/>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97A22C0F-D0AD-68B4-38E9-4FA06178A594}"/>
              </a:ext>
            </a:extLst>
          </p:cNvPr>
          <p:cNvSpPr>
            <a:spLocks noGrp="1"/>
          </p:cNvSpPr>
          <p:nvPr>
            <p:ph idx="1"/>
          </p:nvPr>
        </p:nvSpPr>
        <p:spPr>
          <a:xfrm>
            <a:off x="647700" y="315310"/>
            <a:ext cx="10706100" cy="5861653"/>
          </a:xfrm>
        </p:spPr>
        <p:txBody>
          <a:bodyPr>
            <a:normAutofit fontScale="70000" lnSpcReduction="20000"/>
          </a:bodyPr>
          <a:lstStyle/>
          <a:p>
            <a:pPr algn="just"/>
            <a:r>
              <a:rPr lang="cs-CZ" dirty="0"/>
              <a:t>Bezprostřední zásady</a:t>
            </a:r>
          </a:p>
          <a:p>
            <a:pPr algn="just"/>
            <a:r>
              <a:rPr lang="cs-CZ" b="0" dirty="0">
                <a:solidFill>
                  <a:schemeClr val="tx1"/>
                </a:solidFill>
              </a:rPr>
              <a:t>Jde o donucovací úkony spočívající v efektivním donucení nebo bezprostřední hrozbě donucením. Jedná se o správní činnost zákonem zmocněné jednotlivé úřední osoby,, která není výsledkem formálního jednání, ale přímého postupu úřední osoby, dochází k němu „v terénu“, mimo prostory správních úřadů. Spočívá v odvrácení nebezpečí, které bezprostředně ohrožuje nebo poškozuje právem chráněné zájmy, okamžitá reakce na vzniklé okolnosti, přičemž osoba, vůči které zásah směřuje, je povinna se mu podrobit nebo strpět donucení</a:t>
            </a:r>
          </a:p>
          <a:p>
            <a:pPr algn="just"/>
            <a:endParaRPr lang="cs-CZ" b="0" dirty="0">
              <a:solidFill>
                <a:schemeClr val="tx1"/>
              </a:solidFill>
            </a:endParaRPr>
          </a:p>
          <a:p>
            <a:pPr algn="just"/>
            <a:r>
              <a:rPr lang="cs-CZ" b="0" dirty="0">
                <a:solidFill>
                  <a:schemeClr val="tx1"/>
                </a:solidFill>
              </a:rPr>
              <a:t>Nutná obrana takové osoby není přípustná, lze pouze v případě zjevného excesu, tj. nedostatku pravomoci nebo nepřiměřenost zásahu. Veřejná správa zasahuje do právních poměrů fyzických a právnických osob, které ohrožení vyvolaly nebo 3. osob a omezuje je v jejich právech. Může směřovat proti rušiteli, ale i proti 3. osobám, jestliže nebezpečí nebylo vyvoláno žádnou konkrétní osobou, ale např. zvířetem, přírodními silami nebo náhodou okolností</a:t>
            </a:r>
          </a:p>
          <a:p>
            <a:pPr algn="just"/>
            <a:r>
              <a:rPr lang="cs-CZ" dirty="0">
                <a:solidFill>
                  <a:schemeClr val="tx1"/>
                </a:solidFill>
              </a:rPr>
              <a:t>Pro jejich realizaci musí být splněny předpoklady:</a:t>
            </a:r>
          </a:p>
          <a:p>
            <a:pPr algn="just"/>
            <a:r>
              <a:rPr lang="cs-CZ" b="0" dirty="0">
                <a:solidFill>
                  <a:schemeClr val="tx1"/>
                </a:solidFill>
              </a:rPr>
              <a:t>1.	existence zákonného zmocnění k bezprostřednímu zásahu</a:t>
            </a:r>
          </a:p>
          <a:p>
            <a:pPr algn="just"/>
            <a:r>
              <a:rPr lang="cs-CZ" b="0" dirty="0">
                <a:solidFill>
                  <a:schemeClr val="tx1"/>
                </a:solidFill>
              </a:rPr>
              <a:t>2.	bezprostřední a zjevné ohrožení / poškození právem chráněných zájmů = život, zdraví, majetek nebo veřejný pořádek</a:t>
            </a:r>
          </a:p>
          <a:p>
            <a:pPr algn="just"/>
            <a:r>
              <a:rPr lang="cs-CZ" b="0" dirty="0">
                <a:solidFill>
                  <a:schemeClr val="tx1"/>
                </a:solidFill>
              </a:rPr>
              <a:t>3.	subsidiarita = pouze pokud nebezpečí nelze odvrátit jinak, tzn. že nestačí domluva, výzva nebo výstraha</a:t>
            </a:r>
          </a:p>
          <a:p>
            <a:pPr algn="just"/>
            <a:r>
              <a:rPr lang="cs-CZ" b="0" dirty="0">
                <a:solidFill>
                  <a:schemeClr val="tx1"/>
                </a:solidFill>
              </a:rPr>
              <a:t>4.	přiměřenost zásahu = zejména prostředků a jejich užití slouží pouze k odvrácení nebezpečí</a:t>
            </a:r>
          </a:p>
          <a:p>
            <a:pPr algn="just"/>
            <a:r>
              <a:rPr lang="cs-CZ" b="0" dirty="0">
                <a:solidFill>
                  <a:schemeClr val="tx1"/>
                </a:solidFill>
              </a:rPr>
              <a:t>Zákon může stanovit určité povinnosti úřední osoby jako například před provedením zásahu upozornit, varovat dotčené osoby, vyzvat k upuštění od protiprávního jednání, poučit osoby o jejich právech. Po provedení zásahu provést odvrácení nebo zmírnění následků zásahu, ohlásit zásah nebo pořídit úřední záznam.</a:t>
            </a:r>
          </a:p>
          <a:p>
            <a:pPr algn="just"/>
            <a:r>
              <a:rPr lang="cs-CZ" b="0" dirty="0">
                <a:solidFill>
                  <a:schemeClr val="tx1"/>
                </a:solidFill>
              </a:rPr>
              <a:t>V praxi jde například o použití donucovacích prostředků policisty, tj.  hmatů, chvatů, úderů, kopů, obušku, jiného úderného prostředku, služebního psa, střelné zbraně či hrozby jejího namíření varovného výstřelu nebo pout.</a:t>
            </a: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2D7782A4-B2DC-9A28-CC9D-218E8EE8971C}"/>
              </a:ext>
            </a:extLst>
          </p:cNvPr>
          <p:cNvSpPr>
            <a:spLocks noGrp="1"/>
          </p:cNvSpPr>
          <p:nvPr>
            <p:ph type="sldNum" sz="quarter" idx="12"/>
          </p:nvPr>
        </p:nvSpPr>
        <p:spPr/>
        <p:txBody>
          <a:bodyPr/>
          <a:lstStyle/>
          <a:p>
            <a:fld id="{5E608FB1-680A-4E9D-A95E-8C4CFA1B47E3}" type="slidenum">
              <a:rPr lang="cs-CZ" smtClean="0"/>
              <a:t>32</a:t>
            </a:fld>
            <a:endParaRPr lang="cs-CZ"/>
          </a:p>
        </p:txBody>
      </p:sp>
    </p:spTree>
    <p:extLst>
      <p:ext uri="{BB962C8B-B14F-4D97-AF65-F5344CB8AC3E}">
        <p14:creationId xmlns:p14="http://schemas.microsoft.com/office/powerpoint/2010/main" val="26504019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3ABD35-2D3F-7C80-D5BA-E076B54E42BE}"/>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E1E74082-E0E3-8552-F7D8-25D0452FE347}"/>
              </a:ext>
            </a:extLst>
          </p:cNvPr>
          <p:cNvSpPr>
            <a:spLocks noGrp="1"/>
          </p:cNvSpPr>
          <p:nvPr>
            <p:ph idx="1"/>
          </p:nvPr>
        </p:nvSpPr>
        <p:spPr>
          <a:xfrm>
            <a:off x="647700" y="315310"/>
            <a:ext cx="10706100" cy="5861653"/>
          </a:xfrm>
        </p:spPr>
        <p:txBody>
          <a:bodyPr>
            <a:normAutofit fontScale="77500" lnSpcReduction="20000"/>
          </a:bodyPr>
          <a:lstStyle/>
          <a:p>
            <a:pPr algn="just"/>
            <a:r>
              <a:rPr lang="cs-CZ" dirty="0"/>
              <a:t>Osvědčení a další úkony</a:t>
            </a:r>
          </a:p>
          <a:p>
            <a:pPr algn="just"/>
            <a:r>
              <a:rPr lang="cs-CZ" b="0" dirty="0">
                <a:solidFill>
                  <a:schemeClr val="tx1"/>
                </a:solidFill>
              </a:rPr>
              <a:t>Jedná se o úkon, jímž se úředně potvrzuje nesporný stav. Není třeba autoritativního zjištění. Osvědčují se skutečnosti úředně zřejmé (z vnitřních zdrojů vykonavatele). Osvědčení je veřejnou listinou. Bránit se proti němu lze pouze důkazem opaku, nezákonné osvědčení lze formálně zrušit. Jde například o občanský průkaz, vysvědčení, živnostenský list.</a:t>
            </a:r>
          </a:p>
          <a:p>
            <a:pPr algn="just"/>
            <a:endParaRPr lang="cs-CZ" b="0" dirty="0">
              <a:solidFill>
                <a:schemeClr val="tx1"/>
              </a:solidFill>
            </a:endParaRPr>
          </a:p>
          <a:p>
            <a:pPr algn="just"/>
            <a:endParaRPr lang="cs-CZ" b="0" dirty="0">
              <a:solidFill>
                <a:schemeClr val="tx1"/>
              </a:solidFill>
            </a:endParaRPr>
          </a:p>
          <a:p>
            <a:pPr algn="just"/>
            <a:r>
              <a:rPr lang="cs-CZ" dirty="0">
                <a:solidFill>
                  <a:schemeClr val="tx1"/>
                </a:solidFill>
              </a:rPr>
              <a:t>Ověření</a:t>
            </a:r>
          </a:p>
          <a:p>
            <a:pPr algn="just"/>
            <a:r>
              <a:rPr lang="cs-CZ" b="0" dirty="0">
                <a:solidFill>
                  <a:schemeClr val="tx1"/>
                </a:solidFill>
              </a:rPr>
              <a:t>Ověření zahrnuje tzv. vidimaci, což je ověření doslovné shody opisu / kopie s listinou, konverzi, což je ověření shody převedení dokumentu v listinné podobě do dokumentu v datové zprávě, a legalizaci tj. ověření pravosti podpisu.</a:t>
            </a:r>
          </a:p>
          <a:p>
            <a:pPr algn="just"/>
            <a:endParaRPr lang="cs-CZ" b="0" dirty="0">
              <a:solidFill>
                <a:schemeClr val="tx1"/>
              </a:solidFill>
            </a:endParaRPr>
          </a:p>
          <a:p>
            <a:pPr algn="just"/>
            <a:endParaRPr lang="cs-CZ" dirty="0">
              <a:solidFill>
                <a:schemeClr val="tx1"/>
              </a:solidFill>
            </a:endParaRPr>
          </a:p>
          <a:p>
            <a:pPr algn="just"/>
            <a:r>
              <a:rPr lang="cs-CZ" dirty="0">
                <a:solidFill>
                  <a:schemeClr val="tx1"/>
                </a:solidFill>
              </a:rPr>
              <a:t>Posudky, Stanoviska, Vyjádření</a:t>
            </a:r>
          </a:p>
          <a:p>
            <a:pPr algn="just"/>
            <a:r>
              <a:rPr lang="cs-CZ" b="0" dirty="0">
                <a:solidFill>
                  <a:schemeClr val="tx1"/>
                </a:solidFill>
              </a:rPr>
              <a:t>Jde o výraz odborného názoru vykonavatele veřejné správy, který je zpravidla adresován jiným vykonavatelům veřejné správy, příp. dotčené osobě, mají zásadně písemnou formu. Nejsou právně závazná.</a:t>
            </a:r>
          </a:p>
          <a:p>
            <a:pPr algn="just"/>
            <a:endParaRPr lang="cs-CZ" b="0" dirty="0">
              <a:solidFill>
                <a:schemeClr val="tx1"/>
              </a:solidFill>
            </a:endParaRPr>
          </a:p>
          <a:p>
            <a:pPr algn="just"/>
            <a:r>
              <a:rPr lang="cs-CZ" b="0" dirty="0">
                <a:solidFill>
                  <a:schemeClr val="tx1"/>
                </a:solidFill>
              </a:rPr>
              <a:t>Mezi další formy činnosti veřejné správy se řadí například informační úkony (evidence, dokumentace, apod.), registrace, programovací úkony, materiální úkony, doporučení a výzvy.</a:t>
            </a:r>
          </a:p>
          <a:p>
            <a:pPr algn="just"/>
            <a:endParaRPr lang="cs-CZ" b="0" dirty="0">
              <a:solidFill>
                <a:schemeClr val="tx1"/>
              </a:solidFill>
            </a:endParaRPr>
          </a:p>
          <a:p>
            <a:pPr algn="just"/>
            <a:endParaRPr lang="cs-CZ" b="0" dirty="0">
              <a:solidFill>
                <a:schemeClr val="tx1"/>
              </a:solidFill>
            </a:endParaRPr>
          </a:p>
        </p:txBody>
      </p:sp>
      <p:sp>
        <p:nvSpPr>
          <p:cNvPr id="5" name="Zástupný symbol pro číslo snímku 4">
            <a:extLst>
              <a:ext uri="{FF2B5EF4-FFF2-40B4-BE49-F238E27FC236}">
                <a16:creationId xmlns:a16="http://schemas.microsoft.com/office/drawing/2014/main" id="{0DA1B55E-ED66-CF58-BB6A-98DE3BBC0405}"/>
              </a:ext>
            </a:extLst>
          </p:cNvPr>
          <p:cNvSpPr>
            <a:spLocks noGrp="1"/>
          </p:cNvSpPr>
          <p:nvPr>
            <p:ph type="sldNum" sz="quarter" idx="12"/>
          </p:nvPr>
        </p:nvSpPr>
        <p:spPr/>
        <p:txBody>
          <a:bodyPr/>
          <a:lstStyle/>
          <a:p>
            <a:fld id="{5E608FB1-680A-4E9D-A95E-8C4CFA1B47E3}" type="slidenum">
              <a:rPr lang="cs-CZ" smtClean="0"/>
              <a:t>33</a:t>
            </a:fld>
            <a:endParaRPr lang="cs-CZ"/>
          </a:p>
        </p:txBody>
      </p:sp>
    </p:spTree>
    <p:extLst>
      <p:ext uri="{BB962C8B-B14F-4D97-AF65-F5344CB8AC3E}">
        <p14:creationId xmlns:p14="http://schemas.microsoft.com/office/powerpoint/2010/main" val="29489130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CEAFB1-E2B8-BA84-0ACB-68B3C350A40A}"/>
              </a:ext>
            </a:extLst>
          </p:cNvPr>
          <p:cNvSpPr>
            <a:spLocks noGrp="1"/>
          </p:cNvSpPr>
          <p:nvPr>
            <p:ph type="ctrTitle"/>
          </p:nvPr>
        </p:nvSpPr>
        <p:spPr/>
        <p:txBody>
          <a:bodyPr/>
          <a:lstStyle/>
          <a:p>
            <a:r>
              <a:rPr lang="cs-CZ" dirty="0"/>
              <a:t>Děkuji za pozornost</a:t>
            </a:r>
          </a:p>
        </p:txBody>
      </p:sp>
      <p:sp>
        <p:nvSpPr>
          <p:cNvPr id="3" name="Podnadpis 2">
            <a:extLst>
              <a:ext uri="{FF2B5EF4-FFF2-40B4-BE49-F238E27FC236}">
                <a16:creationId xmlns:a16="http://schemas.microsoft.com/office/drawing/2014/main" id="{5115C93C-1606-C8BC-24B2-4C9D54334ADA}"/>
              </a:ext>
            </a:extLst>
          </p:cNvPr>
          <p:cNvSpPr>
            <a:spLocks noGrp="1"/>
          </p:cNvSpPr>
          <p:nvPr>
            <p:ph type="subTitle" idx="1"/>
          </p:nvPr>
        </p:nvSpPr>
        <p:spPr/>
        <p:txBody>
          <a:bodyPr/>
          <a:lstStyle/>
          <a:p>
            <a:r>
              <a:rPr lang="cs-CZ" dirty="0"/>
              <a:t>Jungmannova 17 | 110 00 Praha 1</a:t>
            </a:r>
          </a:p>
          <a:p>
            <a:r>
              <a:rPr lang="cs-CZ" dirty="0"/>
              <a:t>| Česká republika</a:t>
            </a:r>
          </a:p>
        </p:txBody>
      </p:sp>
      <p:sp>
        <p:nvSpPr>
          <p:cNvPr id="5" name="Zástupný symbol pro číslo snímku 4">
            <a:extLst>
              <a:ext uri="{FF2B5EF4-FFF2-40B4-BE49-F238E27FC236}">
                <a16:creationId xmlns:a16="http://schemas.microsoft.com/office/drawing/2014/main" id="{53358B16-C9D6-E5F3-7FC0-84FE26E43BE5}"/>
              </a:ext>
            </a:extLst>
          </p:cNvPr>
          <p:cNvSpPr>
            <a:spLocks noGrp="1"/>
          </p:cNvSpPr>
          <p:nvPr>
            <p:ph type="sldNum" sz="quarter" idx="4294967295"/>
          </p:nvPr>
        </p:nvSpPr>
        <p:spPr>
          <a:xfrm>
            <a:off x="27602" y="6417177"/>
            <a:ext cx="272435" cy="365125"/>
          </a:xfrm>
        </p:spPr>
        <p:txBody>
          <a:bodyPr/>
          <a:lstStyle/>
          <a:p>
            <a:fld id="{5E608FB1-680A-4E9D-A95E-8C4CFA1B47E3}" type="slidenum">
              <a:rPr lang="cs-CZ" smtClean="0"/>
              <a:t>34</a:t>
            </a:fld>
            <a:endParaRPr lang="cs-CZ"/>
          </a:p>
        </p:txBody>
      </p:sp>
      <p:sp>
        <p:nvSpPr>
          <p:cNvPr id="6" name="Podnadpis 2">
            <a:extLst>
              <a:ext uri="{FF2B5EF4-FFF2-40B4-BE49-F238E27FC236}">
                <a16:creationId xmlns:a16="http://schemas.microsoft.com/office/drawing/2014/main" id="{E5515805-19B1-86D4-54C2-81A28FFB20B1}"/>
              </a:ext>
            </a:extLst>
          </p:cNvPr>
          <p:cNvSpPr txBox="1">
            <a:spLocks/>
          </p:cNvSpPr>
          <p:nvPr/>
        </p:nvSpPr>
        <p:spPr>
          <a:xfrm>
            <a:off x="928937" y="4910436"/>
            <a:ext cx="9144000" cy="1130441"/>
          </a:xfrm>
          <a:prstGeom prst="rect">
            <a:avLst/>
          </a:prstGeom>
        </p:spPr>
        <p:txBody>
          <a:bodyPr vert="horz" lIns="0" tIns="0" rIns="0" bIns="0" rtlCol="0">
            <a:normAutofit/>
          </a:bodyPr>
          <a:lstStyle>
            <a:lvl1pPr marL="0" indent="0" algn="l" defTabSz="914400" rtl="0" eaLnBrk="1" latinLnBrk="0" hangingPunct="1">
              <a:lnSpc>
                <a:spcPct val="100000"/>
              </a:lnSpc>
              <a:spcBef>
                <a:spcPts val="0"/>
              </a:spcBef>
              <a:buFont typeface="Arial" panose="020B0604020202020204" pitchFamily="34" charset="0"/>
              <a:buNone/>
              <a:defRPr sz="1600" b="0" kern="1200">
                <a:solidFill>
                  <a:schemeClr val="bg1"/>
                </a:solidFill>
                <a:latin typeface="+mn-lt"/>
                <a:ea typeface="+mn-ea"/>
                <a:cs typeface="+mn-cs"/>
              </a:defRPr>
            </a:lvl1pPr>
            <a:lvl2pPr marL="457200" indent="0" algn="ctr" defTabSz="914400" rtl="0" eaLnBrk="1" latinLnBrk="0" hangingPunct="1">
              <a:lnSpc>
                <a:spcPct val="100000"/>
              </a:lnSpc>
              <a:spcBef>
                <a:spcPts val="800"/>
              </a:spcBef>
              <a:buFont typeface="Arial" panose="020B0604020202020204" pitchFamily="34" charset="0"/>
              <a:buNone/>
              <a:defRPr sz="2000" kern="1200">
                <a:solidFill>
                  <a:schemeClr val="tx2"/>
                </a:solidFill>
                <a:latin typeface="+mn-lt"/>
                <a:ea typeface="+mn-ea"/>
                <a:cs typeface="+mn-cs"/>
              </a:defRPr>
            </a:lvl2pPr>
            <a:lvl3pPr marL="914400" indent="0" algn="ctr" defTabSz="914400" rtl="0" eaLnBrk="1" latinLnBrk="0" hangingPunct="1">
              <a:lnSpc>
                <a:spcPct val="100000"/>
              </a:lnSpc>
              <a:spcBef>
                <a:spcPts val="500"/>
              </a:spcBef>
              <a:buFont typeface="Arial" panose="020B0604020202020204" pitchFamily="34" charset="0"/>
              <a:buNone/>
              <a:defRPr sz="1800" kern="1200">
                <a:solidFill>
                  <a:schemeClr val="tx2"/>
                </a:solidFill>
                <a:latin typeface="+mn-lt"/>
                <a:ea typeface="+mn-ea"/>
                <a:cs typeface="+mn-cs"/>
              </a:defRPr>
            </a:lvl3pPr>
            <a:lvl4pPr marL="1371600" indent="0" algn="ctr" defTabSz="914400" rtl="0" eaLnBrk="1" latinLnBrk="0" hangingPunct="1">
              <a:lnSpc>
                <a:spcPct val="100000"/>
              </a:lnSpc>
              <a:spcBef>
                <a:spcPts val="1000"/>
              </a:spcBef>
              <a:buFont typeface="Arial" panose="020B0604020202020204" pitchFamily="34" charset="0"/>
              <a:buNone/>
              <a:defRPr sz="1600" kern="1200">
                <a:solidFill>
                  <a:schemeClr val="tx2"/>
                </a:solidFill>
                <a:latin typeface="+mn-lt"/>
                <a:ea typeface="+mn-ea"/>
                <a:cs typeface="+mn-cs"/>
              </a:defRPr>
            </a:lvl4pPr>
            <a:lvl5pPr marL="1828800" indent="0" algn="ctr" defTabSz="914400" rtl="0" eaLnBrk="1" latinLnBrk="0" hangingPunct="1">
              <a:lnSpc>
                <a:spcPct val="100000"/>
              </a:lnSpc>
              <a:spcBef>
                <a:spcPts val="500"/>
              </a:spcBef>
              <a:buFont typeface="Arial" panose="020B0604020202020204" pitchFamily="34" charset="0"/>
              <a:buNone/>
              <a:defRPr sz="1600" kern="1200">
                <a:solidFill>
                  <a:schemeClr val="tx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8000"/>
              </a:lnSpc>
            </a:pPr>
            <a:r>
              <a:rPr lang="cs-CZ" dirty="0"/>
              <a:t>+420 221 506 700</a:t>
            </a:r>
          </a:p>
          <a:p>
            <a:pPr>
              <a:lnSpc>
                <a:spcPct val="108000"/>
              </a:lnSpc>
            </a:pPr>
            <a:r>
              <a:rPr lang="cs-CZ" dirty="0"/>
              <a:t>www.cevro.cz</a:t>
            </a:r>
          </a:p>
          <a:p>
            <a:pPr>
              <a:lnSpc>
                <a:spcPct val="108000"/>
              </a:lnSpc>
            </a:pPr>
            <a:r>
              <a:rPr lang="cs-CZ" dirty="0"/>
              <a:t>www.cevro.cz</a:t>
            </a:r>
          </a:p>
        </p:txBody>
      </p:sp>
    </p:spTree>
    <p:extLst>
      <p:ext uri="{BB962C8B-B14F-4D97-AF65-F5344CB8AC3E}">
        <p14:creationId xmlns:p14="http://schemas.microsoft.com/office/powerpoint/2010/main" val="2743970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ACE817-2DDE-52FD-E902-9F0DE54B714F}"/>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4DD5D609-CC62-4184-1945-3CEBA428E015}"/>
              </a:ext>
            </a:extLst>
          </p:cNvPr>
          <p:cNvSpPr>
            <a:spLocks noGrp="1"/>
          </p:cNvSpPr>
          <p:nvPr>
            <p:ph idx="1"/>
          </p:nvPr>
        </p:nvSpPr>
        <p:spPr>
          <a:xfrm>
            <a:off x="647700" y="441434"/>
            <a:ext cx="10706100" cy="6211614"/>
          </a:xfrm>
        </p:spPr>
        <p:txBody>
          <a:bodyPr>
            <a:normAutofit/>
          </a:bodyPr>
          <a:lstStyle/>
          <a:p>
            <a:endParaRPr lang="cs-CZ" dirty="0"/>
          </a:p>
          <a:p>
            <a:r>
              <a:rPr lang="cs-CZ" sz="2500" dirty="0"/>
              <a:t>Správní právo</a:t>
            </a:r>
          </a:p>
          <a:p>
            <a:endParaRPr lang="cs-CZ" dirty="0">
              <a:solidFill>
                <a:schemeClr val="tx1"/>
              </a:solidFill>
            </a:endParaRPr>
          </a:p>
          <a:p>
            <a:pPr algn="just"/>
            <a:r>
              <a:rPr lang="cs-CZ" b="0" dirty="0">
                <a:solidFill>
                  <a:schemeClr val="tx1"/>
                </a:solidFill>
              </a:rPr>
              <a:t>Správní právo představuje soubor právních norem, které upravují organizaci a činnost veřejné správy, resp. vztahy, které vznikají mezi vykonavateli a adresáty veřejné správy.  Správní právo je samostatným odvětvím práva, které je tzv. nekodifikované, tedy se širokým okruhem právních předpisů, různé právní síly. Z hlediska rozlišování práva na soukromé a veřejné je správní právo právem veřejným. </a:t>
            </a:r>
          </a:p>
          <a:p>
            <a:pPr lvl="1" algn="just"/>
            <a:endParaRPr lang="cs-CZ" dirty="0">
              <a:solidFill>
                <a:schemeClr val="tx1"/>
              </a:solidFill>
            </a:endParaRPr>
          </a:p>
          <a:p>
            <a:pPr lvl="1" algn="just"/>
            <a:r>
              <a:rPr lang="cs-CZ" b="1" dirty="0">
                <a:solidFill>
                  <a:schemeClr val="tx1"/>
                </a:solidFill>
              </a:rPr>
              <a:t>Správní právo se zabývá veřejnou správou</a:t>
            </a:r>
            <a:r>
              <a:rPr lang="cs-CZ" dirty="0">
                <a:solidFill>
                  <a:schemeClr val="tx1"/>
                </a:solidFill>
              </a:rPr>
              <a:t>, její organizací a činností (správa je činnost, která sleduje dosažení určitého cíle; veřejná správa je pak činností, která sleduje veřejný zájem). Upravuje také postavení a chování subjektů ve vztazích, které vznikají a uskutečňují se v souvislosti s výkonem veřejné správy.</a:t>
            </a:r>
          </a:p>
          <a:p>
            <a:pPr lvl="1" algn="just"/>
            <a:endParaRPr lang="cs-CZ" dirty="0">
              <a:solidFill>
                <a:schemeClr val="tx1"/>
              </a:solidFill>
            </a:endParaRPr>
          </a:p>
          <a:p>
            <a:pPr lvl="1" algn="just"/>
            <a:r>
              <a:rPr lang="cs-CZ" b="1" dirty="0">
                <a:solidFill>
                  <a:schemeClr val="tx1"/>
                </a:solidFill>
              </a:rPr>
              <a:t>Veřejná správa </a:t>
            </a:r>
            <a:r>
              <a:rPr lang="cs-CZ" dirty="0">
                <a:solidFill>
                  <a:schemeClr val="tx1"/>
                </a:solidFill>
              </a:rPr>
              <a:t>bývá vymezována negativně jako činnost státu a dalších veřejnoprávních korporací, která není zákonodárství ani soudnictvím.</a:t>
            </a:r>
          </a:p>
          <a:p>
            <a:pPr lvl="1" algn="just"/>
            <a:endParaRPr lang="cs-CZ" dirty="0"/>
          </a:p>
        </p:txBody>
      </p:sp>
      <p:sp>
        <p:nvSpPr>
          <p:cNvPr id="5" name="Zástupný symbol pro číslo snímku 4">
            <a:extLst>
              <a:ext uri="{FF2B5EF4-FFF2-40B4-BE49-F238E27FC236}">
                <a16:creationId xmlns:a16="http://schemas.microsoft.com/office/drawing/2014/main" id="{8214EEAD-A8D9-F26B-D928-646B01912D6E}"/>
              </a:ext>
            </a:extLst>
          </p:cNvPr>
          <p:cNvSpPr>
            <a:spLocks noGrp="1"/>
          </p:cNvSpPr>
          <p:nvPr>
            <p:ph type="sldNum" sz="quarter" idx="12"/>
          </p:nvPr>
        </p:nvSpPr>
        <p:spPr/>
        <p:txBody>
          <a:bodyPr/>
          <a:lstStyle/>
          <a:p>
            <a:fld id="{5E608FB1-680A-4E9D-A95E-8C4CFA1B47E3}" type="slidenum">
              <a:rPr lang="cs-CZ" smtClean="0"/>
              <a:t>4</a:t>
            </a:fld>
            <a:endParaRPr lang="cs-CZ"/>
          </a:p>
        </p:txBody>
      </p:sp>
    </p:spTree>
    <p:extLst>
      <p:ext uri="{BB962C8B-B14F-4D97-AF65-F5344CB8AC3E}">
        <p14:creationId xmlns:p14="http://schemas.microsoft.com/office/powerpoint/2010/main" val="1172784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3DA1C2-A802-C0EB-02E9-05E544DE4146}"/>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351B37E5-2938-56CC-E29C-15E3CC2F2605}"/>
              </a:ext>
            </a:extLst>
          </p:cNvPr>
          <p:cNvSpPr>
            <a:spLocks noGrp="1"/>
          </p:cNvSpPr>
          <p:nvPr>
            <p:ph idx="1"/>
          </p:nvPr>
        </p:nvSpPr>
        <p:spPr>
          <a:xfrm>
            <a:off x="647700" y="441434"/>
            <a:ext cx="10706100" cy="6211614"/>
          </a:xfrm>
        </p:spPr>
        <p:txBody>
          <a:bodyPr>
            <a:normAutofit fontScale="85000" lnSpcReduction="20000"/>
          </a:bodyPr>
          <a:lstStyle/>
          <a:p>
            <a:endParaRPr lang="cs-CZ" dirty="0"/>
          </a:p>
          <a:p>
            <a:r>
              <a:rPr lang="cs-CZ" sz="2500" dirty="0"/>
              <a:t>Správní právo</a:t>
            </a:r>
          </a:p>
          <a:p>
            <a:endParaRPr lang="cs-CZ" dirty="0">
              <a:solidFill>
                <a:schemeClr val="tx1"/>
              </a:solidFill>
            </a:endParaRPr>
          </a:p>
          <a:p>
            <a:pPr lvl="1" algn="just"/>
            <a:r>
              <a:rPr lang="cs-CZ" dirty="0">
                <a:solidFill>
                  <a:schemeClr val="tx1"/>
                </a:solidFill>
              </a:rPr>
              <a:t>Správní právo se člení na:</a:t>
            </a:r>
          </a:p>
          <a:p>
            <a:pPr lvl="1" algn="just"/>
            <a:endParaRPr lang="cs-CZ" dirty="0">
              <a:solidFill>
                <a:schemeClr val="tx1"/>
              </a:solidFill>
            </a:endParaRPr>
          </a:p>
          <a:p>
            <a:pPr lvl="1" algn="just"/>
            <a:r>
              <a:rPr lang="cs-CZ" b="1" dirty="0">
                <a:solidFill>
                  <a:schemeClr val="tx1"/>
                </a:solidFill>
              </a:rPr>
              <a:t>Část obecnou a zvláštní</a:t>
            </a:r>
          </a:p>
          <a:p>
            <a:pPr lvl="1" algn="just"/>
            <a:r>
              <a:rPr lang="cs-CZ" dirty="0">
                <a:solidFill>
                  <a:schemeClr val="tx1"/>
                </a:solidFill>
              </a:rPr>
              <a:t>Obecná část upravuje základních pojmy, instituty a zásady, které v zásadě platí pro celé správní právo, zahrnuje také úpravu organizace a jednotlivých forem činnosti veřejné správy</a:t>
            </a:r>
          </a:p>
          <a:p>
            <a:pPr lvl="1" algn="just"/>
            <a:r>
              <a:rPr lang="cs-CZ" dirty="0">
                <a:solidFill>
                  <a:schemeClr val="tx1"/>
                </a:solidFill>
              </a:rPr>
              <a:t>Zvláštní část upravuje jednotlivá odvětví správního práva, například právo živnostenské, stavební, právo týkající se bezpečnosti, školství, dopravy apod.</a:t>
            </a:r>
          </a:p>
          <a:p>
            <a:pPr lvl="1" algn="just"/>
            <a:endParaRPr lang="cs-CZ" b="1" dirty="0">
              <a:solidFill>
                <a:schemeClr val="tx1"/>
              </a:solidFill>
            </a:endParaRPr>
          </a:p>
          <a:p>
            <a:pPr lvl="1" algn="just"/>
            <a:r>
              <a:rPr lang="cs-CZ" b="1" dirty="0">
                <a:solidFill>
                  <a:schemeClr val="tx1"/>
                </a:solidFill>
              </a:rPr>
              <a:t>Správní právo hmotné a procesní</a:t>
            </a:r>
          </a:p>
          <a:p>
            <a:pPr lvl="1" algn="just"/>
            <a:r>
              <a:rPr lang="cs-CZ" dirty="0">
                <a:solidFill>
                  <a:schemeClr val="tx1"/>
                </a:solidFill>
              </a:rPr>
              <a:t>Správní právo hmotné obsahuje právní normy, které upravují činnost správních orgánů.</a:t>
            </a:r>
          </a:p>
          <a:p>
            <a:pPr lvl="1" algn="just"/>
            <a:r>
              <a:rPr lang="cs-CZ" dirty="0">
                <a:solidFill>
                  <a:schemeClr val="tx1"/>
                </a:solidFill>
              </a:rPr>
              <a:t>Správní právo procesní obsahuje normy, jež upravují organizaci a působnost správních orgánů a řízení před správními orgány</a:t>
            </a:r>
          </a:p>
          <a:p>
            <a:pPr lvl="1" algn="just"/>
            <a:endParaRPr lang="cs-CZ" dirty="0">
              <a:solidFill>
                <a:schemeClr val="tx1"/>
              </a:solidFill>
            </a:endParaRPr>
          </a:p>
          <a:p>
            <a:pPr lvl="1" algn="just"/>
            <a:r>
              <a:rPr lang="cs-CZ" b="1" dirty="0">
                <a:solidFill>
                  <a:schemeClr val="tx1"/>
                </a:solidFill>
              </a:rPr>
              <a:t>Správní právo vnější a vnitřní</a:t>
            </a:r>
          </a:p>
          <a:p>
            <a:pPr lvl="1" algn="just"/>
            <a:r>
              <a:rPr lang="cs-CZ" dirty="0">
                <a:solidFill>
                  <a:schemeClr val="tx1"/>
                </a:solidFill>
              </a:rPr>
              <a:t>Správní právo vnější obsahuje normy, které mají účinky vůči všem (správní řád, stavební zákon,</a:t>
            </a:r>
          </a:p>
          <a:p>
            <a:pPr lvl="1" algn="just"/>
            <a:r>
              <a:rPr lang="cs-CZ" dirty="0">
                <a:solidFill>
                  <a:schemeClr val="tx1"/>
                </a:solidFill>
              </a:rPr>
              <a:t>apod.).</a:t>
            </a:r>
          </a:p>
          <a:p>
            <a:pPr lvl="1" algn="just"/>
            <a:r>
              <a:rPr lang="cs-CZ" dirty="0">
                <a:solidFill>
                  <a:schemeClr val="tx1"/>
                </a:solidFill>
              </a:rPr>
              <a:t>Správní právo vnitřní obsahuje normy, které mají účinky dovnitř veřejné správy (zejména služební předpisy, která zakládají práva a povinnosti jen uvnitř správního úřadu nebo jiného vykonavatele veřejné správy).</a:t>
            </a:r>
          </a:p>
          <a:p>
            <a:pPr lvl="1" algn="just"/>
            <a:endParaRPr lang="cs-CZ" dirty="0"/>
          </a:p>
        </p:txBody>
      </p:sp>
      <p:sp>
        <p:nvSpPr>
          <p:cNvPr id="5" name="Zástupný symbol pro číslo snímku 4">
            <a:extLst>
              <a:ext uri="{FF2B5EF4-FFF2-40B4-BE49-F238E27FC236}">
                <a16:creationId xmlns:a16="http://schemas.microsoft.com/office/drawing/2014/main" id="{C02AC297-D1B6-C7D6-48FA-5C4256799A5A}"/>
              </a:ext>
            </a:extLst>
          </p:cNvPr>
          <p:cNvSpPr>
            <a:spLocks noGrp="1"/>
          </p:cNvSpPr>
          <p:nvPr>
            <p:ph type="sldNum" sz="quarter" idx="12"/>
          </p:nvPr>
        </p:nvSpPr>
        <p:spPr/>
        <p:txBody>
          <a:bodyPr/>
          <a:lstStyle/>
          <a:p>
            <a:fld id="{5E608FB1-680A-4E9D-A95E-8C4CFA1B47E3}" type="slidenum">
              <a:rPr lang="cs-CZ" smtClean="0"/>
              <a:t>5</a:t>
            </a:fld>
            <a:endParaRPr lang="cs-CZ"/>
          </a:p>
        </p:txBody>
      </p:sp>
    </p:spTree>
    <p:extLst>
      <p:ext uri="{BB962C8B-B14F-4D97-AF65-F5344CB8AC3E}">
        <p14:creationId xmlns:p14="http://schemas.microsoft.com/office/powerpoint/2010/main" val="1983876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19BC6D-4AFF-07EE-E253-7D3E3DD9FCBB}"/>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0E9639C3-CEE1-5611-540B-C119A35103E8}"/>
              </a:ext>
            </a:extLst>
          </p:cNvPr>
          <p:cNvSpPr>
            <a:spLocks noGrp="1"/>
          </p:cNvSpPr>
          <p:nvPr>
            <p:ph idx="1"/>
          </p:nvPr>
        </p:nvSpPr>
        <p:spPr>
          <a:xfrm>
            <a:off x="647700" y="441434"/>
            <a:ext cx="10706100" cy="6211614"/>
          </a:xfrm>
        </p:spPr>
        <p:txBody>
          <a:bodyPr>
            <a:normAutofit fontScale="92500" lnSpcReduction="10000"/>
          </a:bodyPr>
          <a:lstStyle/>
          <a:p>
            <a:endParaRPr lang="cs-CZ" dirty="0"/>
          </a:p>
          <a:p>
            <a:r>
              <a:rPr lang="cs-CZ" sz="2500" dirty="0"/>
              <a:t>Státní správa</a:t>
            </a:r>
          </a:p>
          <a:p>
            <a:endParaRPr lang="cs-CZ" sz="2400" dirty="0">
              <a:solidFill>
                <a:schemeClr val="tx1"/>
              </a:solidFill>
            </a:endParaRPr>
          </a:p>
          <a:p>
            <a:pPr lvl="1" algn="just"/>
            <a:r>
              <a:rPr lang="cs-CZ" sz="2400" dirty="0">
                <a:solidFill>
                  <a:schemeClr val="tx1"/>
                </a:solidFill>
              </a:rPr>
              <a:t>Státní správa je odvozena od podstaty a poslání státu, který jejím prostřednictvím realizuje svou výkonnou moc.</a:t>
            </a:r>
          </a:p>
          <a:p>
            <a:pPr lvl="1" algn="just"/>
            <a:r>
              <a:rPr lang="cs-CZ" sz="2400" dirty="0">
                <a:solidFill>
                  <a:schemeClr val="tx1"/>
                </a:solidFill>
              </a:rPr>
              <a:t>Subjektem vykonávajícím státní správu je v prvé řadě stát, to však nebrání tomu, aby v některých případech stát přenesl svou působnost na jiné subjekty veřejné správy (např. kraje a obce vykonávající státní správu v přenesené působnosti).</a:t>
            </a:r>
          </a:p>
          <a:p>
            <a:pPr lvl="1" algn="just"/>
            <a:endParaRPr lang="cs-CZ" dirty="0"/>
          </a:p>
          <a:p>
            <a:pPr marL="0" marR="0" lvl="0" indent="0" algn="l" defTabSz="914400" rtl="0" eaLnBrk="1" fontAlgn="auto" latinLnBrk="0" hangingPunct="1">
              <a:lnSpc>
                <a:spcPct val="100000"/>
              </a:lnSpc>
              <a:spcBef>
                <a:spcPts val="1000"/>
              </a:spcBef>
              <a:spcAft>
                <a:spcPts val="0"/>
              </a:spcAft>
              <a:buClrTx/>
              <a:buSzTx/>
              <a:buFontTx/>
              <a:buNone/>
              <a:tabLst/>
              <a:defRPr/>
            </a:pPr>
            <a:r>
              <a:rPr kumimoji="0" lang="cs-CZ" sz="2500" b="1" i="0" u="none" strike="noStrike" kern="1200" cap="none" spc="0" normalizeH="0" baseline="0" noProof="0" dirty="0">
                <a:ln>
                  <a:noFill/>
                </a:ln>
                <a:solidFill>
                  <a:srgbClr val="123274"/>
                </a:solidFill>
                <a:effectLst/>
                <a:uLnTx/>
                <a:uFillTx/>
                <a:latin typeface="Arial"/>
                <a:ea typeface="+mn-ea"/>
                <a:cs typeface="+mn-cs"/>
              </a:rPr>
              <a:t>Samospráva</a:t>
            </a:r>
          </a:p>
          <a:p>
            <a:pPr marL="0" marR="0" lvl="0" indent="0" algn="just" defTabSz="914400" rtl="0" eaLnBrk="1" fontAlgn="auto" latinLnBrk="0" hangingPunct="1">
              <a:lnSpc>
                <a:spcPct val="100000"/>
              </a:lnSpc>
              <a:spcBef>
                <a:spcPts val="1000"/>
              </a:spcBef>
              <a:spcAft>
                <a:spcPts val="0"/>
              </a:spcAft>
              <a:buClrTx/>
              <a:buSzTx/>
              <a:buFontTx/>
              <a:buNone/>
              <a:tabLst/>
              <a:defRPr/>
            </a:pPr>
            <a:r>
              <a:rPr kumimoji="0" lang="cs-CZ" sz="2500" b="0" i="0" u="none" strike="noStrike" kern="1200" cap="none" spc="0" normalizeH="0" baseline="0" noProof="0" dirty="0">
                <a:ln>
                  <a:noFill/>
                </a:ln>
                <a:solidFill>
                  <a:schemeClr val="tx1"/>
                </a:solidFill>
                <a:effectLst/>
                <a:uLnTx/>
                <a:uFillTx/>
                <a:latin typeface="Arial"/>
                <a:ea typeface="+mn-ea"/>
                <a:cs typeface="+mn-cs"/>
              </a:rPr>
              <a:t>Samospráva je veřejná správa vykonávána jinými veřejnoprávními subjekty než státem, pokud je zákonem do jejich odpovědnosti svěřena. Tyto veřejnoprávní korporace vystupují vlastním jménem, ve své působnosti a za účelem naplnění svěřených úkolů zřizují vlastní orgány. Samospráva je projevem decentralizace vymezených úkolů správy státu na samostatné, státem uznané a na státu nezávislé veřejnoprávní subjekty. </a:t>
            </a:r>
          </a:p>
          <a:p>
            <a:pPr lvl="1" algn="just"/>
            <a:endParaRPr lang="cs-CZ" sz="2000" dirty="0"/>
          </a:p>
          <a:p>
            <a:pPr lvl="1" algn="just"/>
            <a:endParaRPr lang="cs-CZ" dirty="0"/>
          </a:p>
          <a:p>
            <a:pPr lvl="1" algn="just"/>
            <a:endParaRPr lang="cs-CZ" dirty="0"/>
          </a:p>
        </p:txBody>
      </p:sp>
      <p:sp>
        <p:nvSpPr>
          <p:cNvPr id="5" name="Zástupný symbol pro číslo snímku 4">
            <a:extLst>
              <a:ext uri="{FF2B5EF4-FFF2-40B4-BE49-F238E27FC236}">
                <a16:creationId xmlns:a16="http://schemas.microsoft.com/office/drawing/2014/main" id="{514A2FB0-1693-3A70-D6B4-3D7A66DABD8C}"/>
              </a:ext>
            </a:extLst>
          </p:cNvPr>
          <p:cNvSpPr>
            <a:spLocks noGrp="1"/>
          </p:cNvSpPr>
          <p:nvPr>
            <p:ph type="sldNum" sz="quarter" idx="12"/>
          </p:nvPr>
        </p:nvSpPr>
        <p:spPr/>
        <p:txBody>
          <a:bodyPr/>
          <a:lstStyle/>
          <a:p>
            <a:fld id="{5E608FB1-680A-4E9D-A95E-8C4CFA1B47E3}" type="slidenum">
              <a:rPr lang="cs-CZ" smtClean="0"/>
              <a:t>6</a:t>
            </a:fld>
            <a:endParaRPr lang="cs-CZ"/>
          </a:p>
        </p:txBody>
      </p:sp>
    </p:spTree>
    <p:extLst>
      <p:ext uri="{BB962C8B-B14F-4D97-AF65-F5344CB8AC3E}">
        <p14:creationId xmlns:p14="http://schemas.microsoft.com/office/powerpoint/2010/main" val="806625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6AA8EF-1974-3460-7EA2-EA5A0C6D208C}"/>
              </a:ext>
            </a:extLst>
          </p:cNvPr>
          <p:cNvSpPr>
            <a:spLocks noGrp="1"/>
          </p:cNvSpPr>
          <p:nvPr>
            <p:ph type="title"/>
          </p:nvPr>
        </p:nvSpPr>
        <p:spPr/>
        <p:txBody>
          <a:bodyPr/>
          <a:lstStyle/>
          <a:p>
            <a:r>
              <a:rPr lang="cs-CZ" dirty="0"/>
              <a:t>Prameny správního práva</a:t>
            </a:r>
          </a:p>
        </p:txBody>
      </p:sp>
      <p:sp>
        <p:nvSpPr>
          <p:cNvPr id="3" name="Zástupný obsah 2">
            <a:extLst>
              <a:ext uri="{FF2B5EF4-FFF2-40B4-BE49-F238E27FC236}">
                <a16:creationId xmlns:a16="http://schemas.microsoft.com/office/drawing/2014/main" id="{4D5D079D-D9B2-2ED6-07AC-F368E4BDC177}"/>
              </a:ext>
            </a:extLst>
          </p:cNvPr>
          <p:cNvSpPr>
            <a:spLocks noGrp="1"/>
          </p:cNvSpPr>
          <p:nvPr>
            <p:ph idx="1"/>
          </p:nvPr>
        </p:nvSpPr>
        <p:spPr>
          <a:xfrm>
            <a:off x="647699" y="1789112"/>
            <a:ext cx="10706100" cy="4351338"/>
          </a:xfrm>
        </p:spPr>
        <p:txBody>
          <a:bodyPr>
            <a:normAutofit lnSpcReduction="10000"/>
          </a:bodyPr>
          <a:lstStyle/>
          <a:p>
            <a:r>
              <a:rPr lang="cs-CZ" dirty="0"/>
              <a:t>Správní orgány a jejich příslušnost</a:t>
            </a:r>
          </a:p>
          <a:p>
            <a:endParaRPr lang="cs-CZ" dirty="0"/>
          </a:p>
          <a:p>
            <a:pPr algn="just"/>
            <a:r>
              <a:rPr lang="cs-CZ" b="0" dirty="0">
                <a:solidFill>
                  <a:schemeClr val="tx1"/>
                </a:solidFill>
              </a:rPr>
              <a:t>Pramen práva lze charakterizovat jako pravidlo chování vynutitelné státní mocí. Správní právo je soubor veřejnoprávních norem, které upravují organizaci a činnost veřejné správy. Systém pramenů správního práva je hierarchicky uspořádán. </a:t>
            </a:r>
            <a:r>
              <a:rPr lang="cs-CZ" dirty="0">
                <a:solidFill>
                  <a:schemeClr val="tx1"/>
                </a:solidFill>
              </a:rPr>
              <a:t>Formální pramen práva </a:t>
            </a:r>
            <a:r>
              <a:rPr lang="cs-CZ" b="0" dirty="0">
                <a:solidFill>
                  <a:schemeClr val="tx1"/>
                </a:solidFill>
              </a:rPr>
              <a:t>lze charakterizovat jako obecně závazné pravidlo chování, vynutitelné státní mocí, které je v určité podobě (například v podobě zákonných ustanovení) sdělováno veřejnosti. </a:t>
            </a:r>
          </a:p>
          <a:p>
            <a:pPr algn="just"/>
            <a:r>
              <a:rPr lang="cs-CZ" b="0" dirty="0">
                <a:solidFill>
                  <a:schemeClr val="tx1"/>
                </a:solidFill>
              </a:rPr>
              <a:t>Potřeba právní regulace obvykle nevzniká nahodile, ale je výsledkem společenským poměrů, historických událostí, zájmů, které jsou pak příčinou toho, že právo je takové, jaké je. V tomto kontextu pak hovoříme o prameni práva v </a:t>
            </a:r>
            <a:r>
              <a:rPr lang="cs-CZ" dirty="0">
                <a:solidFill>
                  <a:schemeClr val="tx1"/>
                </a:solidFill>
              </a:rPr>
              <a:t>materiálním slova smyslu</a:t>
            </a:r>
            <a:r>
              <a:rPr lang="cs-CZ" b="0" dirty="0">
                <a:solidFill>
                  <a:schemeClr val="tx1"/>
                </a:solidFill>
              </a:rPr>
              <a:t>. </a:t>
            </a:r>
          </a:p>
          <a:p>
            <a:endParaRPr lang="cs-CZ" b="0" dirty="0">
              <a:solidFill>
                <a:schemeClr val="tx1"/>
              </a:solidFill>
            </a:endParaRPr>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E9B68FB6-D840-5CD0-EEAF-E0C3C0445CC9}"/>
              </a:ext>
            </a:extLst>
          </p:cNvPr>
          <p:cNvSpPr>
            <a:spLocks noGrp="1"/>
          </p:cNvSpPr>
          <p:nvPr>
            <p:ph type="sldNum" sz="quarter" idx="12"/>
          </p:nvPr>
        </p:nvSpPr>
        <p:spPr/>
        <p:txBody>
          <a:bodyPr/>
          <a:lstStyle/>
          <a:p>
            <a:fld id="{5E608FB1-680A-4E9D-A95E-8C4CFA1B47E3}" type="slidenum">
              <a:rPr lang="cs-CZ" smtClean="0"/>
              <a:t>7</a:t>
            </a:fld>
            <a:endParaRPr lang="cs-CZ"/>
          </a:p>
        </p:txBody>
      </p:sp>
    </p:spTree>
    <p:extLst>
      <p:ext uri="{BB962C8B-B14F-4D97-AF65-F5344CB8AC3E}">
        <p14:creationId xmlns:p14="http://schemas.microsoft.com/office/powerpoint/2010/main" val="3591961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831D87-72DC-4327-6020-922A9DB4B463}"/>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5883B6D5-8D22-A271-C15F-5A8ED151F121}"/>
              </a:ext>
            </a:extLst>
          </p:cNvPr>
          <p:cNvSpPr>
            <a:spLocks noGrp="1"/>
          </p:cNvSpPr>
          <p:nvPr>
            <p:ph idx="1"/>
          </p:nvPr>
        </p:nvSpPr>
        <p:spPr>
          <a:xfrm>
            <a:off x="647700" y="399393"/>
            <a:ext cx="10706100" cy="6017784"/>
          </a:xfrm>
        </p:spPr>
        <p:txBody>
          <a:bodyPr>
            <a:normAutofit/>
          </a:bodyPr>
          <a:lstStyle/>
          <a:p>
            <a:r>
              <a:rPr lang="cs-CZ" sz="3200" dirty="0"/>
              <a:t>Prameny Správního práva</a:t>
            </a:r>
          </a:p>
          <a:p>
            <a:endParaRPr lang="cs-CZ" dirty="0"/>
          </a:p>
          <a:p>
            <a:pPr marL="342900" indent="-342900" algn="just">
              <a:buFont typeface="+mj-lt"/>
              <a:buAutoNum type="arabicPeriod"/>
            </a:pPr>
            <a:r>
              <a:rPr lang="cs-CZ" sz="2800" dirty="0">
                <a:solidFill>
                  <a:schemeClr val="tx1"/>
                </a:solidFill>
              </a:rPr>
              <a:t>Normativní právní akty </a:t>
            </a:r>
          </a:p>
          <a:p>
            <a:pPr marL="285750" indent="-285750" algn="just">
              <a:buFontTx/>
              <a:buChar char="-"/>
            </a:pPr>
            <a:r>
              <a:rPr lang="cs-CZ" sz="2800" b="0" dirty="0">
                <a:solidFill>
                  <a:schemeClr val="tx1"/>
                </a:solidFill>
              </a:rPr>
              <a:t>prvotní (ústava, ústavní zákony, zákony)</a:t>
            </a:r>
          </a:p>
          <a:p>
            <a:pPr marL="285750" indent="-285750" algn="just">
              <a:buFontTx/>
              <a:buChar char="-"/>
            </a:pPr>
            <a:r>
              <a:rPr lang="cs-CZ" sz="2800" b="0" dirty="0">
                <a:solidFill>
                  <a:schemeClr val="tx1"/>
                </a:solidFill>
              </a:rPr>
              <a:t>odvozené (vyhlášky ministerstev, nařízení krajů, nařízení obcí, obecně závazné vyhlášky obcí a krajů) </a:t>
            </a:r>
          </a:p>
          <a:p>
            <a:pPr algn="just"/>
            <a:endParaRPr lang="cs-CZ" sz="2800" b="0" dirty="0">
              <a:solidFill>
                <a:schemeClr val="tx1"/>
              </a:solidFill>
            </a:endParaRPr>
          </a:p>
          <a:p>
            <a:pPr algn="just"/>
            <a:r>
              <a:rPr lang="cs-CZ" sz="2800" dirty="0">
                <a:solidFill>
                  <a:schemeClr val="tx1"/>
                </a:solidFill>
              </a:rPr>
              <a:t>2. Normativní smlouvy </a:t>
            </a:r>
            <a:r>
              <a:rPr lang="cs-CZ" sz="2800" b="0" dirty="0">
                <a:solidFill>
                  <a:schemeClr val="tx1"/>
                </a:solidFill>
              </a:rPr>
              <a:t>(mezinárodní smlouvy dle čl. 10a Ústavy)</a:t>
            </a:r>
          </a:p>
          <a:p>
            <a:pPr algn="just"/>
            <a:endParaRPr lang="cs-CZ" sz="1400" b="0" dirty="0">
              <a:solidFill>
                <a:schemeClr val="tx1"/>
              </a:solidFill>
            </a:endParaRPr>
          </a:p>
          <a:p>
            <a:pPr algn="just"/>
            <a:endParaRPr lang="cs-CZ" b="0" dirty="0">
              <a:solidFill>
                <a:schemeClr val="tx1"/>
              </a:solidFill>
            </a:endParaRPr>
          </a:p>
          <a:p>
            <a:pPr algn="just"/>
            <a:endParaRPr lang="cs-CZ" b="0" dirty="0">
              <a:solidFill>
                <a:schemeClr val="tx1"/>
              </a:solidFill>
            </a:endParaRPr>
          </a:p>
          <a:p>
            <a:endParaRPr lang="cs-CZ" b="0" dirty="0">
              <a:solidFill>
                <a:schemeClr val="tx1"/>
              </a:solidFill>
            </a:endParaRPr>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8C3118BC-BD4A-04DF-9AD3-0E5C089E80E2}"/>
              </a:ext>
            </a:extLst>
          </p:cNvPr>
          <p:cNvSpPr>
            <a:spLocks noGrp="1"/>
          </p:cNvSpPr>
          <p:nvPr>
            <p:ph type="sldNum" sz="quarter" idx="12"/>
          </p:nvPr>
        </p:nvSpPr>
        <p:spPr/>
        <p:txBody>
          <a:bodyPr/>
          <a:lstStyle/>
          <a:p>
            <a:fld id="{5E608FB1-680A-4E9D-A95E-8C4CFA1B47E3}" type="slidenum">
              <a:rPr lang="cs-CZ" smtClean="0"/>
              <a:t>8</a:t>
            </a:fld>
            <a:endParaRPr lang="cs-CZ"/>
          </a:p>
        </p:txBody>
      </p:sp>
    </p:spTree>
    <p:extLst>
      <p:ext uri="{BB962C8B-B14F-4D97-AF65-F5344CB8AC3E}">
        <p14:creationId xmlns:p14="http://schemas.microsoft.com/office/powerpoint/2010/main" val="1421309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30DF5-9D58-AA22-87CB-3DB4D8FBFD40}"/>
            </a:ext>
          </a:extLst>
        </p:cNvPr>
        <p:cNvGrpSpPr/>
        <p:nvPr/>
      </p:nvGrpSpPr>
      <p:grpSpPr>
        <a:xfrm>
          <a:off x="0" y="0"/>
          <a:ext cx="0" cy="0"/>
          <a:chOff x="0" y="0"/>
          <a:chExt cx="0" cy="0"/>
        </a:xfrm>
      </p:grpSpPr>
      <p:sp>
        <p:nvSpPr>
          <p:cNvPr id="3" name="Zástupný obsah 2">
            <a:extLst>
              <a:ext uri="{FF2B5EF4-FFF2-40B4-BE49-F238E27FC236}">
                <a16:creationId xmlns:a16="http://schemas.microsoft.com/office/drawing/2014/main" id="{2CD7CCE7-CEB0-F594-CEF9-75A46FF2135E}"/>
              </a:ext>
            </a:extLst>
          </p:cNvPr>
          <p:cNvSpPr>
            <a:spLocks noGrp="1"/>
          </p:cNvSpPr>
          <p:nvPr>
            <p:ph idx="1"/>
          </p:nvPr>
        </p:nvSpPr>
        <p:spPr>
          <a:xfrm>
            <a:off x="647700" y="399393"/>
            <a:ext cx="10706100" cy="6017784"/>
          </a:xfrm>
        </p:spPr>
        <p:txBody>
          <a:bodyPr>
            <a:normAutofit/>
          </a:bodyPr>
          <a:lstStyle/>
          <a:p>
            <a:r>
              <a:rPr lang="cs-CZ" dirty="0"/>
              <a:t>Vlastnosti právních předpisů</a:t>
            </a:r>
          </a:p>
          <a:p>
            <a:endParaRPr lang="cs-CZ" dirty="0"/>
          </a:p>
          <a:p>
            <a:pPr algn="just"/>
            <a:r>
              <a:rPr lang="cs-CZ" sz="2800" dirty="0">
                <a:solidFill>
                  <a:schemeClr val="tx1"/>
                </a:solidFill>
              </a:rPr>
              <a:t>Platnost</a:t>
            </a:r>
            <a:r>
              <a:rPr lang="cs-CZ" sz="2800" b="0" dirty="0">
                <a:solidFill>
                  <a:schemeClr val="tx1"/>
                </a:solidFill>
              </a:rPr>
              <a:t> - stav, kdy je právní předpis součástí právního řádu (na základě publikace)</a:t>
            </a:r>
          </a:p>
          <a:p>
            <a:pPr algn="just"/>
            <a:r>
              <a:rPr lang="cs-CZ" sz="2800" dirty="0">
                <a:solidFill>
                  <a:schemeClr val="tx1"/>
                </a:solidFill>
              </a:rPr>
              <a:t>Účinnost</a:t>
            </a:r>
            <a:r>
              <a:rPr lang="cs-CZ" sz="2800" b="0" dirty="0">
                <a:solidFill>
                  <a:schemeClr val="tx1"/>
                </a:solidFill>
              </a:rPr>
              <a:t> - stav, kdy právní předpis vyvolává zamýšlené právní následky, kdy je aplikovatelný na právní vztahy, které upravuje, a závazný pro ty subjekty, na které se vztahuje</a:t>
            </a:r>
          </a:p>
          <a:p>
            <a:pPr algn="just"/>
            <a:r>
              <a:rPr lang="cs-CZ" sz="2800" dirty="0">
                <a:solidFill>
                  <a:schemeClr val="tx1"/>
                </a:solidFill>
              </a:rPr>
              <a:t>Publikace</a:t>
            </a:r>
            <a:r>
              <a:rPr lang="cs-CZ" sz="2800" b="0" dirty="0">
                <a:solidFill>
                  <a:schemeClr val="tx1"/>
                </a:solidFill>
              </a:rPr>
              <a:t> - zveřejnění, které je podmínkou platnosti právního předpisu</a:t>
            </a:r>
          </a:p>
          <a:p>
            <a:pPr algn="just"/>
            <a:r>
              <a:rPr lang="cs-CZ" sz="2800" dirty="0">
                <a:solidFill>
                  <a:schemeClr val="tx1"/>
                </a:solidFill>
              </a:rPr>
              <a:t>Právní síla </a:t>
            </a:r>
            <a:r>
              <a:rPr lang="cs-CZ" sz="2800" b="0" dirty="0">
                <a:solidFill>
                  <a:schemeClr val="tx1"/>
                </a:solidFill>
              </a:rPr>
              <a:t>- definuje vztah k jiným právním předpisům a postavení v soustavě pramenů práva</a:t>
            </a:r>
          </a:p>
          <a:p>
            <a:pPr algn="just"/>
            <a:endParaRPr lang="cs-CZ" sz="1400" b="0" dirty="0">
              <a:solidFill>
                <a:schemeClr val="tx1"/>
              </a:solidFill>
            </a:endParaRPr>
          </a:p>
          <a:p>
            <a:pPr algn="just"/>
            <a:r>
              <a:rPr lang="cs-CZ" dirty="0">
                <a:solidFill>
                  <a:schemeClr val="tx1"/>
                </a:solidFill>
              </a:rPr>
              <a:t>- </a:t>
            </a:r>
            <a:r>
              <a:rPr lang="cs-CZ" dirty="0" err="1">
                <a:solidFill>
                  <a:schemeClr val="tx1"/>
                </a:solidFill>
              </a:rPr>
              <a:t>legisvakační</a:t>
            </a:r>
            <a:r>
              <a:rPr lang="cs-CZ" dirty="0">
                <a:solidFill>
                  <a:schemeClr val="tx1"/>
                </a:solidFill>
              </a:rPr>
              <a:t> lhůta</a:t>
            </a:r>
          </a:p>
          <a:p>
            <a:pPr algn="just"/>
            <a:endParaRPr lang="cs-CZ" b="0" dirty="0">
              <a:solidFill>
                <a:schemeClr val="tx1"/>
              </a:solidFill>
            </a:endParaRPr>
          </a:p>
          <a:p>
            <a:endParaRPr lang="cs-CZ" b="0" dirty="0">
              <a:solidFill>
                <a:schemeClr val="tx1"/>
              </a:solidFill>
            </a:endParaRPr>
          </a:p>
          <a:p>
            <a:pPr marL="342900" lvl="1" indent="-342900" algn="just">
              <a:buFont typeface="Arial" panose="020B0604020202020204" pitchFamily="34" charset="0"/>
              <a:buChar char="•"/>
            </a:pPr>
            <a:endParaRPr lang="cs-CZ" dirty="0"/>
          </a:p>
        </p:txBody>
      </p:sp>
      <p:sp>
        <p:nvSpPr>
          <p:cNvPr id="5" name="Zástupný symbol pro číslo snímku 4">
            <a:extLst>
              <a:ext uri="{FF2B5EF4-FFF2-40B4-BE49-F238E27FC236}">
                <a16:creationId xmlns:a16="http://schemas.microsoft.com/office/drawing/2014/main" id="{F18F1203-9D18-5D78-5301-57EE6B76CCF6}"/>
              </a:ext>
            </a:extLst>
          </p:cNvPr>
          <p:cNvSpPr>
            <a:spLocks noGrp="1"/>
          </p:cNvSpPr>
          <p:nvPr>
            <p:ph type="sldNum" sz="quarter" idx="12"/>
          </p:nvPr>
        </p:nvSpPr>
        <p:spPr/>
        <p:txBody>
          <a:bodyPr/>
          <a:lstStyle/>
          <a:p>
            <a:fld id="{5E608FB1-680A-4E9D-A95E-8C4CFA1B47E3}" type="slidenum">
              <a:rPr lang="cs-CZ" smtClean="0"/>
              <a:t>9</a:t>
            </a:fld>
            <a:endParaRPr lang="cs-CZ"/>
          </a:p>
        </p:txBody>
      </p:sp>
    </p:spTree>
    <p:extLst>
      <p:ext uri="{BB962C8B-B14F-4D97-AF65-F5344CB8AC3E}">
        <p14:creationId xmlns:p14="http://schemas.microsoft.com/office/powerpoint/2010/main" val="971343658"/>
      </p:ext>
    </p:extLst>
  </p:cSld>
  <p:clrMapOvr>
    <a:masterClrMapping/>
  </p:clrMapOvr>
</p:sld>
</file>

<file path=ppt/theme/theme1.xml><?xml version="1.0" encoding="utf-8"?>
<a:theme xmlns:a="http://schemas.openxmlformats.org/drawingml/2006/main" name="Motiv Office">
  <a:themeElements>
    <a:clrScheme name="Cevro_ppt">
      <a:dk1>
        <a:sysClr val="windowText" lastClr="000000"/>
      </a:dk1>
      <a:lt1>
        <a:sysClr val="window" lastClr="FFFFFF"/>
      </a:lt1>
      <a:dk2>
        <a:srgbClr val="575756"/>
      </a:dk2>
      <a:lt2>
        <a:srgbClr val="E7E6E6"/>
      </a:lt2>
      <a:accent1>
        <a:srgbClr val="CB8967"/>
      </a:accent1>
      <a:accent2>
        <a:srgbClr val="123274"/>
      </a:accent2>
      <a:accent3>
        <a:srgbClr val="E5C5B1"/>
      </a:accent3>
      <a:accent4>
        <a:srgbClr val="6972A7"/>
      </a:accent4>
      <a:accent5>
        <a:srgbClr val="E9E9E9"/>
      </a:accent5>
      <a:accent6>
        <a:srgbClr val="D2D2D2"/>
      </a:accent6>
      <a:hlink>
        <a:srgbClr val="0563C1"/>
      </a:hlink>
      <a:folHlink>
        <a:srgbClr val="954F72"/>
      </a:folHlink>
    </a:clrScheme>
    <a:fontScheme name="Cevr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vro_prezentace.potx" id="{00BCA482-89F5-4CEA-B5B4-AEC03DD4EC48}" vid="{9DF0CF68-6C33-4965-AA42-F2AEEE183637}"/>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BAB6EA75DC9234BB8F7FC7985B6540D" ma:contentTypeVersion="17" ma:contentTypeDescription="Vytvoří nový dokument" ma:contentTypeScope="" ma:versionID="802e1200a6f1edf4a5c0acec655da554">
  <xsd:schema xmlns:xsd="http://www.w3.org/2001/XMLSchema" xmlns:xs="http://www.w3.org/2001/XMLSchema" xmlns:p="http://schemas.microsoft.com/office/2006/metadata/properties" xmlns:ns2="08506671-b2d8-4009-9f63-6b725a8908a0" xmlns:ns3="c96b063f-72a7-4d2b-b06d-4ecda669bddf" targetNamespace="http://schemas.microsoft.com/office/2006/metadata/properties" ma:root="true" ma:fieldsID="643927d2b1d20851b2bc9ade87ce8cba" ns2:_="" ns3:_="">
    <xsd:import namespace="08506671-b2d8-4009-9f63-6b725a8908a0"/>
    <xsd:import namespace="c96b063f-72a7-4d2b-b06d-4ecda669bdd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506671-b2d8-4009-9f63-6b725a8908a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Značky obrázků" ma:readOnly="false" ma:fieldId="{5cf76f15-5ced-4ddc-b409-7134ff3c332f}" ma:taxonomyMulti="true" ma:sspId="b6f0447c-396c-41cb-bb8f-c4232058b8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6b063f-72a7-4d2b-b06d-4ecda669bddf"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TaxCatchAll" ma:index="23" nillable="true" ma:displayName="Taxonomy Catch All Column" ma:hidden="true" ma:list="{a366da5d-a729-4ea0-a3c6-0f5c6526b4ca}" ma:internalName="TaxCatchAll" ma:showField="CatchAllData" ma:web="c96b063f-72a7-4d2b-b06d-4ecda669bdd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2CE057-8B81-4FF9-B431-B5860F0462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506671-b2d8-4009-9f63-6b725a8908a0"/>
    <ds:schemaRef ds:uri="c96b063f-72a7-4d2b-b06d-4ecda669bd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DF6AD68-1977-4ED0-9D33-7965F88689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Cevro_prezentace</Template>
  <TotalTime>498</TotalTime>
  <Words>4968</Words>
  <Application>Microsoft Office PowerPoint</Application>
  <PresentationFormat>Širokoúhlá obrazovka</PresentationFormat>
  <Paragraphs>370</Paragraphs>
  <Slides>34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34</vt:i4>
      </vt:variant>
    </vt:vector>
  </HeadingPairs>
  <TitlesOfParts>
    <vt:vector size="40" baseType="lpstr">
      <vt:lpstr>Arial</vt:lpstr>
      <vt:lpstr>Calibri</vt:lpstr>
      <vt:lpstr>Courier New</vt:lpstr>
      <vt:lpstr>Symbol</vt:lpstr>
      <vt:lpstr>Times New Roman</vt:lpstr>
      <vt:lpstr>Motiv Office</vt:lpstr>
      <vt:lpstr>Obecná část správního práva</vt:lpstr>
      <vt:lpstr>Osnova</vt:lpstr>
      <vt:lpstr>Pojem, předmět a systém správního práva</vt:lpstr>
      <vt:lpstr>Prezentace aplikace PowerPoint</vt:lpstr>
      <vt:lpstr>Prezentace aplikace PowerPoint</vt:lpstr>
      <vt:lpstr>Prezentace aplikace PowerPoint</vt:lpstr>
      <vt:lpstr>Prameny správního práva</vt:lpstr>
      <vt:lpstr>Prezentace aplikace PowerPoint</vt:lpstr>
      <vt:lpstr>Prezentace aplikace PowerPoint</vt:lpstr>
      <vt:lpstr>Právní aspekty organizace veřejné správy</vt:lpstr>
      <vt:lpstr>Prezentace aplikace PowerPoint</vt:lpstr>
      <vt:lpstr>Prezentace aplikace PowerPoint</vt:lpstr>
      <vt:lpstr>Stát a ostatní subjekty veřejné správy</vt:lpstr>
      <vt:lpstr>Prezentace aplikace PowerPoint</vt:lpstr>
      <vt:lpstr>Prezentace aplikace PowerPoint</vt:lpstr>
      <vt:lpstr>Prezentace aplikace PowerPoint</vt:lpstr>
      <vt:lpstr>Vykonavatelé veřejné správy</vt:lpstr>
      <vt:lpstr>Prezentace aplikace PowerPoint</vt:lpstr>
      <vt:lpstr>Prezentace aplikace PowerPoint</vt:lpstr>
      <vt:lpstr>Formy činnosti veřejné správy</vt:lpstr>
      <vt:lpstr>Prezentace aplikace PowerPoint</vt:lpstr>
      <vt:lpstr>Správní akty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Opatření obecné povahy, Veřejnoprávní smlouvy, Bezprostřední zásahy, Osvědčení a další úkony</vt:lpstr>
      <vt:lpstr>Prezentace aplikace PowerPoint</vt:lpstr>
      <vt:lpstr>Prezentace aplikace PowerPoint</vt:lpstr>
      <vt:lpstr>Prezentace aplikace PowerPoint</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Výzvy AI v oblasti silniční dopravy</dc:title>
  <dc:creator>Kosinarova Barbora</dc:creator>
  <cp:lastModifiedBy>Kosinarova Barbora</cp:lastModifiedBy>
  <cp:revision>8</cp:revision>
  <dcterms:created xsi:type="dcterms:W3CDTF">2024-04-18T13:44:15Z</dcterms:created>
  <dcterms:modified xsi:type="dcterms:W3CDTF">2024-11-25T05:00:13Z</dcterms:modified>
</cp:coreProperties>
</file>